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2" r:id="rId12"/>
    <p:sldId id="268" r:id="rId13"/>
    <p:sldId id="269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55" r:id="rId27"/>
    <p:sldId id="281" r:id="rId28"/>
    <p:sldId id="283" r:id="rId29"/>
    <p:sldId id="284" r:id="rId30"/>
    <p:sldId id="285" r:id="rId31"/>
    <p:sldId id="286" r:id="rId32"/>
    <p:sldId id="356" r:id="rId33"/>
    <p:sldId id="35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0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7" r:id="rId79"/>
    <p:sldId id="335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8" r:id="rId9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247" autoAdjust="0"/>
    <p:restoredTop sz="94660"/>
  </p:normalViewPr>
  <p:slideViewPr>
    <p:cSldViewPr>
      <p:cViewPr>
        <p:scale>
          <a:sx n="130" d="100"/>
          <a:sy n="130" d="100"/>
        </p:scale>
        <p:origin x="366" y="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7F1A1-05C1-414E-8CF0-4A4980AE2484}" type="doc">
      <dgm:prSet loTypeId="urn:microsoft.com/office/officeart/2008/layout/HorizontalMultiLevelHierarchy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DFBA3A8-DEB0-6A43-998B-20D39F12F74E}">
      <dgm:prSet phldrT="[Texto]" custT="1"/>
      <dgm:spPr/>
      <dgm:t>
        <a:bodyPr/>
        <a:lstStyle/>
        <a:p>
          <a:pPr algn="ctr"/>
          <a:r>
            <a:rPr lang="es-ES" sz="1200"/>
            <a:t>Asistente de Iluminación</a:t>
          </a:r>
        </a:p>
      </dgm:t>
    </dgm:pt>
    <dgm:pt modelId="{0EED5EF6-8D47-2D43-8DB9-8CF0E820BE0F}" type="parTrans" cxnId="{105BABF6-E17E-7C4A-88F7-BA91EECEDEC0}">
      <dgm:prSet/>
      <dgm:spPr/>
      <dgm:t>
        <a:bodyPr/>
        <a:lstStyle/>
        <a:p>
          <a:pPr algn="ctr"/>
          <a:endParaRPr lang="es-ES"/>
        </a:p>
      </dgm:t>
    </dgm:pt>
    <dgm:pt modelId="{EA18BEF8-A2AA-D740-9D96-71E285370222}" type="sibTrans" cxnId="{105BABF6-E17E-7C4A-88F7-BA91EECEDEC0}">
      <dgm:prSet/>
      <dgm:spPr/>
      <dgm:t>
        <a:bodyPr/>
        <a:lstStyle/>
        <a:p>
          <a:pPr algn="ctr"/>
          <a:endParaRPr lang="es-ES"/>
        </a:p>
      </dgm:t>
    </dgm:pt>
    <dgm:pt modelId="{CE2F6DC2-FF42-6A46-980F-911886076321}">
      <dgm:prSet phldrT="[Texto]" custT="1"/>
      <dgm:spPr/>
      <dgm:t>
        <a:bodyPr/>
        <a:lstStyle/>
        <a:p>
          <a:pPr algn="ctr"/>
          <a:r>
            <a:rPr lang="es-ES" sz="1200"/>
            <a:t>Director de Cámara</a:t>
          </a:r>
        </a:p>
      </dgm:t>
    </dgm:pt>
    <dgm:pt modelId="{CAA7AA75-FE6F-7A47-8AD0-D2F66A71900B}" type="parTrans" cxnId="{995F6233-442C-7645-8100-2A3655DC7834}">
      <dgm:prSet/>
      <dgm:spPr/>
      <dgm:t>
        <a:bodyPr/>
        <a:lstStyle/>
        <a:p>
          <a:pPr algn="ctr"/>
          <a:endParaRPr lang="es-ES"/>
        </a:p>
      </dgm:t>
    </dgm:pt>
    <dgm:pt modelId="{19DCFE5D-6954-DC4F-9033-B123348A57E7}" type="sibTrans" cxnId="{995F6233-442C-7645-8100-2A3655DC7834}">
      <dgm:prSet/>
      <dgm:spPr/>
      <dgm:t>
        <a:bodyPr/>
        <a:lstStyle/>
        <a:p>
          <a:pPr algn="ctr"/>
          <a:endParaRPr lang="es-ES"/>
        </a:p>
      </dgm:t>
    </dgm:pt>
    <dgm:pt modelId="{0FDFAC2D-E492-A940-86CC-AE7EFF887EEB}">
      <dgm:prSet phldrT="[Texto]" custT="1"/>
      <dgm:spPr/>
      <dgm:t>
        <a:bodyPr/>
        <a:lstStyle/>
        <a:p>
          <a:pPr algn="ctr"/>
          <a:r>
            <a:rPr lang="es-ES" sz="1200"/>
            <a:t>Asistente de Cámara</a:t>
          </a:r>
        </a:p>
      </dgm:t>
    </dgm:pt>
    <dgm:pt modelId="{FAFC6A42-D157-2349-A472-9B9A875914F6}" type="parTrans" cxnId="{ED70F5D2-B967-5541-B6D3-953584B704DB}">
      <dgm:prSet/>
      <dgm:spPr/>
      <dgm:t>
        <a:bodyPr/>
        <a:lstStyle/>
        <a:p>
          <a:pPr algn="ctr"/>
          <a:endParaRPr lang="es-ES"/>
        </a:p>
      </dgm:t>
    </dgm:pt>
    <dgm:pt modelId="{84BFA5C3-C8A2-2A4A-8E2F-1EC3C7E8F73E}" type="sibTrans" cxnId="{ED70F5D2-B967-5541-B6D3-953584B704DB}">
      <dgm:prSet/>
      <dgm:spPr/>
      <dgm:t>
        <a:bodyPr/>
        <a:lstStyle/>
        <a:p>
          <a:pPr algn="ctr"/>
          <a:endParaRPr lang="es-ES"/>
        </a:p>
      </dgm:t>
    </dgm:pt>
    <dgm:pt modelId="{2A0CB6BC-C5EB-954C-9042-461B4AE9AAED}">
      <dgm:prSet phldrT="[Texto]" custT="1"/>
      <dgm:spPr/>
      <dgm:t>
        <a:bodyPr/>
        <a:lstStyle/>
        <a:p>
          <a:pPr algn="ctr"/>
          <a:r>
            <a:rPr lang="es-ES" sz="1200"/>
            <a:t>Microfonista</a:t>
          </a:r>
        </a:p>
      </dgm:t>
    </dgm:pt>
    <dgm:pt modelId="{89F26C93-A4F4-5B40-9CB2-67416BF5AA07}" type="sibTrans" cxnId="{AF6D2522-78CC-8C4D-9461-FA8C46F6CC83}">
      <dgm:prSet/>
      <dgm:spPr/>
      <dgm:t>
        <a:bodyPr/>
        <a:lstStyle/>
        <a:p>
          <a:pPr algn="ctr"/>
          <a:endParaRPr lang="es-ES"/>
        </a:p>
      </dgm:t>
    </dgm:pt>
    <dgm:pt modelId="{2356EE63-BB46-0341-AC9B-BD0910490ABF}" type="parTrans" cxnId="{AF6D2522-78CC-8C4D-9461-FA8C46F6CC83}">
      <dgm:prSet/>
      <dgm:spPr/>
      <dgm:t>
        <a:bodyPr/>
        <a:lstStyle/>
        <a:p>
          <a:pPr algn="ctr"/>
          <a:endParaRPr lang="es-ES"/>
        </a:p>
      </dgm:t>
    </dgm:pt>
    <dgm:pt modelId="{BF892896-28BA-7C4F-A59D-FAC5C8B4CC7D}">
      <dgm:prSet phldrT="[Texto]" custT="1"/>
      <dgm:spPr/>
      <dgm:t>
        <a:bodyPr/>
        <a:lstStyle/>
        <a:p>
          <a:pPr algn="ctr"/>
          <a:r>
            <a:rPr lang="es-ES" sz="1200"/>
            <a:t>Director de Producción</a:t>
          </a:r>
        </a:p>
      </dgm:t>
    </dgm:pt>
    <dgm:pt modelId="{00B93ADF-5237-104F-867D-E67A5064603C}" type="sibTrans" cxnId="{BAA4EE45-7AC0-6449-9FCA-4E79252E94BC}">
      <dgm:prSet/>
      <dgm:spPr/>
      <dgm:t>
        <a:bodyPr/>
        <a:lstStyle/>
        <a:p>
          <a:pPr algn="ctr"/>
          <a:endParaRPr lang="es-ES"/>
        </a:p>
      </dgm:t>
    </dgm:pt>
    <dgm:pt modelId="{E5E5157A-3AC3-A946-AADE-BD058D633F6A}" type="parTrans" cxnId="{BAA4EE45-7AC0-6449-9FCA-4E79252E94BC}">
      <dgm:prSet/>
      <dgm:spPr/>
      <dgm:t>
        <a:bodyPr/>
        <a:lstStyle/>
        <a:p>
          <a:pPr algn="ctr"/>
          <a:endParaRPr lang="es-ES"/>
        </a:p>
      </dgm:t>
    </dgm:pt>
    <dgm:pt modelId="{A72A15A4-3A62-B943-9CD0-55D8C3EF37FF}">
      <dgm:prSet phldrT="[Texto]" custT="1"/>
      <dgm:spPr/>
      <dgm:t>
        <a:bodyPr/>
        <a:lstStyle/>
        <a:p>
          <a:pPr algn="ctr"/>
          <a:r>
            <a:rPr lang="es-ES" sz="1200"/>
            <a:t>Sonidista</a:t>
          </a:r>
        </a:p>
      </dgm:t>
    </dgm:pt>
    <dgm:pt modelId="{B4CB5479-B6A9-B642-A80E-139D1D63817F}" type="sibTrans" cxnId="{2B751874-91AF-514E-BEF3-D89F9DC0630B}">
      <dgm:prSet/>
      <dgm:spPr/>
      <dgm:t>
        <a:bodyPr/>
        <a:lstStyle/>
        <a:p>
          <a:pPr algn="ctr"/>
          <a:endParaRPr lang="es-ES"/>
        </a:p>
      </dgm:t>
    </dgm:pt>
    <dgm:pt modelId="{5D58D839-5AB7-804A-A268-62BD5C5BFA1A}" type="parTrans" cxnId="{2B751874-91AF-514E-BEF3-D89F9DC0630B}">
      <dgm:prSet/>
      <dgm:spPr/>
      <dgm:t>
        <a:bodyPr/>
        <a:lstStyle/>
        <a:p>
          <a:pPr algn="ctr"/>
          <a:endParaRPr lang="es-ES"/>
        </a:p>
      </dgm:t>
    </dgm:pt>
    <dgm:pt modelId="{7B050F7D-E600-4F79-B223-E6C360D6E861}">
      <dgm:prSet custT="1"/>
      <dgm:spPr/>
      <dgm:t>
        <a:bodyPr/>
        <a:lstStyle/>
        <a:p>
          <a:pPr algn="ctr"/>
          <a:r>
            <a:rPr lang="es-ES" sz="1200"/>
            <a:t>Director Ejecutivo</a:t>
          </a:r>
        </a:p>
      </dgm:t>
    </dgm:pt>
    <dgm:pt modelId="{662D052C-368F-48B0-B3AF-7FF055DC69B6}" type="parTrans" cxnId="{F6EBE14C-0019-4D4F-AA10-B8570F32B6A8}">
      <dgm:prSet/>
      <dgm:spPr/>
      <dgm:t>
        <a:bodyPr/>
        <a:lstStyle/>
        <a:p>
          <a:pPr algn="ctr"/>
          <a:endParaRPr lang="es-ES"/>
        </a:p>
      </dgm:t>
    </dgm:pt>
    <dgm:pt modelId="{11F82EF7-EBD6-440E-AB20-FCBD328C0B5C}" type="sibTrans" cxnId="{F6EBE14C-0019-4D4F-AA10-B8570F32B6A8}">
      <dgm:prSet/>
      <dgm:spPr/>
      <dgm:t>
        <a:bodyPr/>
        <a:lstStyle/>
        <a:p>
          <a:pPr algn="ctr"/>
          <a:endParaRPr lang="es-ES"/>
        </a:p>
      </dgm:t>
    </dgm:pt>
    <dgm:pt modelId="{2A66165B-0664-B848-9BB2-1E718415D3EF}" type="pres">
      <dgm:prSet presAssocID="{8DF7F1A1-05C1-414E-8CF0-4A4980AE248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D7FF18-1C3A-4AED-8839-91CC9A947122}" type="pres">
      <dgm:prSet presAssocID="{7B050F7D-E600-4F79-B223-E6C360D6E861}" presName="root1" presStyleCnt="0"/>
      <dgm:spPr/>
      <dgm:t>
        <a:bodyPr/>
        <a:lstStyle/>
        <a:p>
          <a:endParaRPr lang="es-ES"/>
        </a:p>
      </dgm:t>
    </dgm:pt>
    <dgm:pt modelId="{7B6D23DA-42D5-4A8D-9887-8597E0CEF8FB}" type="pres">
      <dgm:prSet presAssocID="{7B050F7D-E600-4F79-B223-E6C360D6E861}" presName="LevelOneTextNode" presStyleLbl="node0" presStyleIdx="0" presStyleCnt="1" custAng="5400000" custScaleY="6831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3B5EA7-7FFD-4191-8FB3-3527D6201CDE}" type="pres">
      <dgm:prSet presAssocID="{7B050F7D-E600-4F79-B223-E6C360D6E861}" presName="level2hierChild" presStyleCnt="0"/>
      <dgm:spPr/>
      <dgm:t>
        <a:bodyPr/>
        <a:lstStyle/>
        <a:p>
          <a:endParaRPr lang="es-ES"/>
        </a:p>
      </dgm:t>
    </dgm:pt>
    <dgm:pt modelId="{A81D920C-30EA-47CA-A116-BC7B94FB7DD4}" type="pres">
      <dgm:prSet presAssocID="{E5E5157A-3AC3-A946-AADE-BD058D633F6A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5BC8904F-1B3D-432C-AE36-02ED8BA86C03}" type="pres">
      <dgm:prSet presAssocID="{E5E5157A-3AC3-A946-AADE-BD058D633F6A}" presName="connTx" presStyleLbl="parChTrans1D2" presStyleIdx="0" presStyleCnt="1"/>
      <dgm:spPr/>
      <dgm:t>
        <a:bodyPr/>
        <a:lstStyle/>
        <a:p>
          <a:endParaRPr lang="es-ES"/>
        </a:p>
      </dgm:t>
    </dgm:pt>
    <dgm:pt modelId="{BB6B0F06-4FA5-4F68-8111-D2CC3B413723}" type="pres">
      <dgm:prSet presAssocID="{BF892896-28BA-7C4F-A59D-FAC5C8B4CC7D}" presName="root2" presStyleCnt="0"/>
      <dgm:spPr/>
      <dgm:t>
        <a:bodyPr/>
        <a:lstStyle/>
        <a:p>
          <a:endParaRPr lang="es-ES"/>
        </a:p>
      </dgm:t>
    </dgm:pt>
    <dgm:pt modelId="{BAEC657D-0A02-4D09-A375-8A2B4EA66631}" type="pres">
      <dgm:prSet presAssocID="{BF892896-28BA-7C4F-A59D-FAC5C8B4CC7D}" presName="LevelTwoTextNode" presStyleLbl="node2" presStyleIdx="0" presStyleCnt="1" custScaleX="85928" custLinFactNeighborX="36112" custLinFactNeighborY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1E8BDF-1797-4A59-AB50-FD2731F022AD}" type="pres">
      <dgm:prSet presAssocID="{BF892896-28BA-7C4F-A59D-FAC5C8B4CC7D}" presName="level3hierChild" presStyleCnt="0"/>
      <dgm:spPr/>
      <dgm:t>
        <a:bodyPr/>
        <a:lstStyle/>
        <a:p>
          <a:endParaRPr lang="es-ES"/>
        </a:p>
      </dgm:t>
    </dgm:pt>
    <dgm:pt modelId="{68B52C90-B4AC-374E-8A97-1AF4EF04BEB1}" type="pres">
      <dgm:prSet presAssocID="{2356EE63-BB46-0341-AC9B-BD0910490ABF}" presName="conn2-1" presStyleLbl="parChTrans1D3" presStyleIdx="0" presStyleCnt="5"/>
      <dgm:spPr/>
      <dgm:t>
        <a:bodyPr/>
        <a:lstStyle/>
        <a:p>
          <a:endParaRPr lang="es-ES"/>
        </a:p>
      </dgm:t>
    </dgm:pt>
    <dgm:pt modelId="{EF70A70D-04FD-5E4C-B69B-1F45466C1952}" type="pres">
      <dgm:prSet presAssocID="{2356EE63-BB46-0341-AC9B-BD0910490ABF}" presName="connTx" presStyleLbl="parChTrans1D3" presStyleIdx="0" presStyleCnt="5"/>
      <dgm:spPr/>
      <dgm:t>
        <a:bodyPr/>
        <a:lstStyle/>
        <a:p>
          <a:endParaRPr lang="es-ES"/>
        </a:p>
      </dgm:t>
    </dgm:pt>
    <dgm:pt modelId="{D10ACC98-4BDB-3543-BB66-5AA470C835F8}" type="pres">
      <dgm:prSet presAssocID="{2A0CB6BC-C5EB-954C-9042-461B4AE9AAED}" presName="root2" presStyleCnt="0"/>
      <dgm:spPr/>
      <dgm:t>
        <a:bodyPr/>
        <a:lstStyle/>
        <a:p>
          <a:endParaRPr lang="es-ES"/>
        </a:p>
      </dgm:t>
    </dgm:pt>
    <dgm:pt modelId="{E02CE190-B88F-CE4B-9791-CA532297E421}" type="pres">
      <dgm:prSet presAssocID="{2A0CB6BC-C5EB-954C-9042-461B4AE9AAED}" presName="LevelTwoTextNode" presStyleLbl="node3" presStyleIdx="0" presStyleCnt="5" custLinFactNeighborX="42681" custLinFactNeighborY="150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B34F62B-5252-8344-A7A5-A9200D32B9FF}" type="pres">
      <dgm:prSet presAssocID="{2A0CB6BC-C5EB-954C-9042-461B4AE9AAED}" presName="level3hierChild" presStyleCnt="0"/>
      <dgm:spPr/>
      <dgm:t>
        <a:bodyPr/>
        <a:lstStyle/>
        <a:p>
          <a:endParaRPr lang="es-ES"/>
        </a:p>
      </dgm:t>
    </dgm:pt>
    <dgm:pt modelId="{598E427B-A5AF-E340-B3C2-220CA2C3F550}" type="pres">
      <dgm:prSet presAssocID="{0EED5EF6-8D47-2D43-8DB9-8CF0E820BE0F}" presName="conn2-1" presStyleLbl="parChTrans1D3" presStyleIdx="1" presStyleCnt="5"/>
      <dgm:spPr/>
      <dgm:t>
        <a:bodyPr/>
        <a:lstStyle/>
        <a:p>
          <a:endParaRPr lang="es-ES"/>
        </a:p>
      </dgm:t>
    </dgm:pt>
    <dgm:pt modelId="{E399685B-EC13-7142-AC4C-5B64530BD3DF}" type="pres">
      <dgm:prSet presAssocID="{0EED5EF6-8D47-2D43-8DB9-8CF0E820BE0F}" presName="connTx" presStyleLbl="parChTrans1D3" presStyleIdx="1" presStyleCnt="5"/>
      <dgm:spPr/>
      <dgm:t>
        <a:bodyPr/>
        <a:lstStyle/>
        <a:p>
          <a:endParaRPr lang="es-ES"/>
        </a:p>
      </dgm:t>
    </dgm:pt>
    <dgm:pt modelId="{79AD4451-B967-8A46-A7D1-22D4C5B71BF3}" type="pres">
      <dgm:prSet presAssocID="{2DFBA3A8-DEB0-6A43-998B-20D39F12F74E}" presName="root2" presStyleCnt="0"/>
      <dgm:spPr/>
      <dgm:t>
        <a:bodyPr/>
        <a:lstStyle/>
        <a:p>
          <a:endParaRPr lang="es-ES"/>
        </a:p>
      </dgm:t>
    </dgm:pt>
    <dgm:pt modelId="{E7904A99-1407-E249-BCC7-DA429193C965}" type="pres">
      <dgm:prSet presAssocID="{2DFBA3A8-DEB0-6A43-998B-20D39F12F74E}" presName="LevelTwoTextNode" presStyleLbl="node3" presStyleIdx="1" presStyleCnt="5" custLinFactNeighborX="43994" custLinFactNeighborY="646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D0CC8E-08E7-6F40-A4CB-9CE1F4666A0F}" type="pres">
      <dgm:prSet presAssocID="{2DFBA3A8-DEB0-6A43-998B-20D39F12F74E}" presName="level3hierChild" presStyleCnt="0"/>
      <dgm:spPr/>
      <dgm:t>
        <a:bodyPr/>
        <a:lstStyle/>
        <a:p>
          <a:endParaRPr lang="es-ES"/>
        </a:p>
      </dgm:t>
    </dgm:pt>
    <dgm:pt modelId="{B99D4F6B-9DF0-C640-8E7C-D4F6EA158740}" type="pres">
      <dgm:prSet presAssocID="{CAA7AA75-FE6F-7A47-8AD0-D2F66A71900B}" presName="conn2-1" presStyleLbl="parChTrans1D3" presStyleIdx="2" presStyleCnt="5"/>
      <dgm:spPr/>
      <dgm:t>
        <a:bodyPr/>
        <a:lstStyle/>
        <a:p>
          <a:endParaRPr lang="es-ES"/>
        </a:p>
      </dgm:t>
    </dgm:pt>
    <dgm:pt modelId="{46DBC6AF-70DB-E846-9D7C-614379468E08}" type="pres">
      <dgm:prSet presAssocID="{CAA7AA75-FE6F-7A47-8AD0-D2F66A71900B}" presName="connTx" presStyleLbl="parChTrans1D3" presStyleIdx="2" presStyleCnt="5"/>
      <dgm:spPr/>
      <dgm:t>
        <a:bodyPr/>
        <a:lstStyle/>
        <a:p>
          <a:endParaRPr lang="es-ES"/>
        </a:p>
      </dgm:t>
    </dgm:pt>
    <dgm:pt modelId="{AF474C75-DCD0-7A40-990F-AE9D199A7EC2}" type="pres">
      <dgm:prSet presAssocID="{CE2F6DC2-FF42-6A46-980F-911886076321}" presName="root2" presStyleCnt="0"/>
      <dgm:spPr/>
      <dgm:t>
        <a:bodyPr/>
        <a:lstStyle/>
        <a:p>
          <a:endParaRPr lang="es-ES"/>
        </a:p>
      </dgm:t>
    </dgm:pt>
    <dgm:pt modelId="{693AC3DA-E2F9-E347-9483-7BA3B17274EC}" type="pres">
      <dgm:prSet presAssocID="{CE2F6DC2-FF42-6A46-980F-911886076321}" presName="LevelTwoTextNode" presStyleLbl="node3" presStyleIdx="2" presStyleCnt="5" custLinFactNeighborX="43994" custLinFactNeighborY="-2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1A4385-8F9E-5946-8C87-F7BBE873BB64}" type="pres">
      <dgm:prSet presAssocID="{CE2F6DC2-FF42-6A46-980F-911886076321}" presName="level3hierChild" presStyleCnt="0"/>
      <dgm:spPr/>
      <dgm:t>
        <a:bodyPr/>
        <a:lstStyle/>
        <a:p>
          <a:endParaRPr lang="es-ES"/>
        </a:p>
      </dgm:t>
    </dgm:pt>
    <dgm:pt modelId="{86A68E6B-3672-5346-B5A4-D5C92A2323D1}" type="pres">
      <dgm:prSet presAssocID="{FAFC6A42-D157-2349-A472-9B9A875914F6}" presName="conn2-1" presStyleLbl="parChTrans1D3" presStyleIdx="3" presStyleCnt="5"/>
      <dgm:spPr/>
      <dgm:t>
        <a:bodyPr/>
        <a:lstStyle/>
        <a:p>
          <a:endParaRPr lang="es-ES"/>
        </a:p>
      </dgm:t>
    </dgm:pt>
    <dgm:pt modelId="{E0359CE2-7B3C-8049-9B2F-32C313510C81}" type="pres">
      <dgm:prSet presAssocID="{FAFC6A42-D157-2349-A472-9B9A875914F6}" presName="connTx" presStyleLbl="parChTrans1D3" presStyleIdx="3" presStyleCnt="5"/>
      <dgm:spPr/>
      <dgm:t>
        <a:bodyPr/>
        <a:lstStyle/>
        <a:p>
          <a:endParaRPr lang="es-ES"/>
        </a:p>
      </dgm:t>
    </dgm:pt>
    <dgm:pt modelId="{747F4E3A-CF51-BE45-A1A8-B03CE74AC70D}" type="pres">
      <dgm:prSet presAssocID="{0FDFAC2D-E492-A940-86CC-AE7EFF887EEB}" presName="root2" presStyleCnt="0"/>
      <dgm:spPr/>
      <dgm:t>
        <a:bodyPr/>
        <a:lstStyle/>
        <a:p>
          <a:endParaRPr lang="es-ES"/>
        </a:p>
      </dgm:t>
    </dgm:pt>
    <dgm:pt modelId="{B91E6EEA-C88C-6B4D-A55F-9C62C1573768}" type="pres">
      <dgm:prSet presAssocID="{0FDFAC2D-E492-A940-86CC-AE7EFF887EEB}" presName="LevelTwoTextNode" presStyleLbl="node3" presStyleIdx="3" presStyleCnt="5" custLinFactNeighborX="43337" custLinFactNeighborY="-1077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8F60F6E-89FD-1548-B278-867AFCFAADDD}" type="pres">
      <dgm:prSet presAssocID="{0FDFAC2D-E492-A940-86CC-AE7EFF887EEB}" presName="level3hierChild" presStyleCnt="0"/>
      <dgm:spPr/>
      <dgm:t>
        <a:bodyPr/>
        <a:lstStyle/>
        <a:p>
          <a:endParaRPr lang="es-ES"/>
        </a:p>
      </dgm:t>
    </dgm:pt>
    <dgm:pt modelId="{02885670-BF8C-0047-8022-D651293B2D29}" type="pres">
      <dgm:prSet presAssocID="{5D58D839-5AB7-804A-A268-62BD5C5BFA1A}" presName="conn2-1" presStyleLbl="parChTrans1D3" presStyleIdx="4" presStyleCnt="5"/>
      <dgm:spPr/>
      <dgm:t>
        <a:bodyPr/>
        <a:lstStyle/>
        <a:p>
          <a:endParaRPr lang="es-ES"/>
        </a:p>
      </dgm:t>
    </dgm:pt>
    <dgm:pt modelId="{45C5B175-71A5-AD4C-A498-29903A44EFBC}" type="pres">
      <dgm:prSet presAssocID="{5D58D839-5AB7-804A-A268-62BD5C5BFA1A}" presName="connTx" presStyleLbl="parChTrans1D3" presStyleIdx="4" presStyleCnt="5"/>
      <dgm:spPr/>
      <dgm:t>
        <a:bodyPr/>
        <a:lstStyle/>
        <a:p>
          <a:endParaRPr lang="es-ES"/>
        </a:p>
      </dgm:t>
    </dgm:pt>
    <dgm:pt modelId="{5FDF4792-1F61-5540-A689-7305DE637B67}" type="pres">
      <dgm:prSet presAssocID="{A72A15A4-3A62-B943-9CD0-55D8C3EF37FF}" presName="root2" presStyleCnt="0"/>
      <dgm:spPr/>
      <dgm:t>
        <a:bodyPr/>
        <a:lstStyle/>
        <a:p>
          <a:endParaRPr lang="es-ES"/>
        </a:p>
      </dgm:t>
    </dgm:pt>
    <dgm:pt modelId="{A636ED16-43CD-EA44-8D69-D4D0DA7DB959}" type="pres">
      <dgm:prSet presAssocID="{A72A15A4-3A62-B943-9CD0-55D8C3EF37FF}" presName="LevelTwoTextNode" presStyleLbl="node3" presStyleIdx="4" presStyleCnt="5" custLinFactNeighborX="43337" custLinFactNeighborY="-1901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B899A97-98B1-4D45-9473-AC1A27261AF2}" type="pres">
      <dgm:prSet presAssocID="{A72A15A4-3A62-B943-9CD0-55D8C3EF37FF}" presName="level3hierChild" presStyleCnt="0"/>
      <dgm:spPr/>
      <dgm:t>
        <a:bodyPr/>
        <a:lstStyle/>
        <a:p>
          <a:endParaRPr lang="es-ES"/>
        </a:p>
      </dgm:t>
    </dgm:pt>
  </dgm:ptLst>
  <dgm:cxnLst>
    <dgm:cxn modelId="{34290761-28D4-40B0-972C-0D8FFB0697FB}" type="presOf" srcId="{8DF7F1A1-05C1-414E-8CF0-4A4980AE2484}" destId="{2A66165B-0664-B848-9BB2-1E718415D3EF}" srcOrd="0" destOrd="0" presId="urn:microsoft.com/office/officeart/2008/layout/HorizontalMultiLevelHierarchy"/>
    <dgm:cxn modelId="{C568DC8F-DD22-4875-8CE8-7EBE401FF758}" type="presOf" srcId="{0FDFAC2D-E492-A940-86CC-AE7EFF887EEB}" destId="{B91E6EEA-C88C-6B4D-A55F-9C62C1573768}" srcOrd="0" destOrd="0" presId="urn:microsoft.com/office/officeart/2008/layout/HorizontalMultiLevelHierarchy"/>
    <dgm:cxn modelId="{2421AF7B-F379-488C-B1B7-599A0455D824}" type="presOf" srcId="{5D58D839-5AB7-804A-A268-62BD5C5BFA1A}" destId="{45C5B175-71A5-AD4C-A498-29903A44EFBC}" srcOrd="1" destOrd="0" presId="urn:microsoft.com/office/officeart/2008/layout/HorizontalMultiLevelHierarchy"/>
    <dgm:cxn modelId="{3891BC13-BDA2-4C44-BD1F-78A97E550A96}" type="presOf" srcId="{2356EE63-BB46-0341-AC9B-BD0910490ABF}" destId="{EF70A70D-04FD-5E4C-B69B-1F45466C1952}" srcOrd="1" destOrd="0" presId="urn:microsoft.com/office/officeart/2008/layout/HorizontalMultiLevelHierarchy"/>
    <dgm:cxn modelId="{995F6233-442C-7645-8100-2A3655DC7834}" srcId="{BF892896-28BA-7C4F-A59D-FAC5C8B4CC7D}" destId="{CE2F6DC2-FF42-6A46-980F-911886076321}" srcOrd="2" destOrd="0" parTransId="{CAA7AA75-FE6F-7A47-8AD0-D2F66A71900B}" sibTransId="{19DCFE5D-6954-DC4F-9033-B123348A57E7}"/>
    <dgm:cxn modelId="{105BABF6-E17E-7C4A-88F7-BA91EECEDEC0}" srcId="{BF892896-28BA-7C4F-A59D-FAC5C8B4CC7D}" destId="{2DFBA3A8-DEB0-6A43-998B-20D39F12F74E}" srcOrd="1" destOrd="0" parTransId="{0EED5EF6-8D47-2D43-8DB9-8CF0E820BE0F}" sibTransId="{EA18BEF8-A2AA-D740-9D96-71E285370222}"/>
    <dgm:cxn modelId="{DCD9FA29-84DF-42C2-B7EB-BAA95F397DE2}" type="presOf" srcId="{2A0CB6BC-C5EB-954C-9042-461B4AE9AAED}" destId="{E02CE190-B88F-CE4B-9791-CA532297E421}" srcOrd="0" destOrd="0" presId="urn:microsoft.com/office/officeart/2008/layout/HorizontalMultiLevelHierarchy"/>
    <dgm:cxn modelId="{2B751874-91AF-514E-BEF3-D89F9DC0630B}" srcId="{BF892896-28BA-7C4F-A59D-FAC5C8B4CC7D}" destId="{A72A15A4-3A62-B943-9CD0-55D8C3EF37FF}" srcOrd="4" destOrd="0" parTransId="{5D58D839-5AB7-804A-A268-62BD5C5BFA1A}" sibTransId="{B4CB5479-B6A9-B642-A80E-139D1D63817F}"/>
    <dgm:cxn modelId="{71CE2155-EE27-461B-A094-C3354DE767C0}" type="presOf" srcId="{FAFC6A42-D157-2349-A472-9B9A875914F6}" destId="{E0359CE2-7B3C-8049-9B2F-32C313510C81}" srcOrd="1" destOrd="0" presId="urn:microsoft.com/office/officeart/2008/layout/HorizontalMultiLevelHierarchy"/>
    <dgm:cxn modelId="{F6EBE14C-0019-4D4F-AA10-B8570F32B6A8}" srcId="{8DF7F1A1-05C1-414E-8CF0-4A4980AE2484}" destId="{7B050F7D-E600-4F79-B223-E6C360D6E861}" srcOrd="0" destOrd="0" parTransId="{662D052C-368F-48B0-B3AF-7FF055DC69B6}" sibTransId="{11F82EF7-EBD6-440E-AB20-FCBD328C0B5C}"/>
    <dgm:cxn modelId="{F703C062-9727-4985-8BFA-73CD455BADF5}" type="presOf" srcId="{E5E5157A-3AC3-A946-AADE-BD058D633F6A}" destId="{5BC8904F-1B3D-432C-AE36-02ED8BA86C03}" srcOrd="1" destOrd="0" presId="urn:microsoft.com/office/officeart/2008/layout/HorizontalMultiLevelHierarchy"/>
    <dgm:cxn modelId="{ED70F5D2-B967-5541-B6D3-953584B704DB}" srcId="{BF892896-28BA-7C4F-A59D-FAC5C8B4CC7D}" destId="{0FDFAC2D-E492-A940-86CC-AE7EFF887EEB}" srcOrd="3" destOrd="0" parTransId="{FAFC6A42-D157-2349-A472-9B9A875914F6}" sibTransId="{84BFA5C3-C8A2-2A4A-8E2F-1EC3C7E8F73E}"/>
    <dgm:cxn modelId="{6C4C50ED-7134-4E69-A664-39C2DE063920}" type="presOf" srcId="{CAA7AA75-FE6F-7A47-8AD0-D2F66A71900B}" destId="{46DBC6AF-70DB-E846-9D7C-614379468E08}" srcOrd="1" destOrd="0" presId="urn:microsoft.com/office/officeart/2008/layout/HorizontalMultiLevelHierarchy"/>
    <dgm:cxn modelId="{AA7CE857-7F50-4371-9EEB-26FF31252A57}" type="presOf" srcId="{A72A15A4-3A62-B943-9CD0-55D8C3EF37FF}" destId="{A636ED16-43CD-EA44-8D69-D4D0DA7DB959}" srcOrd="0" destOrd="0" presId="urn:microsoft.com/office/officeart/2008/layout/HorizontalMultiLevelHierarchy"/>
    <dgm:cxn modelId="{AF6D2522-78CC-8C4D-9461-FA8C46F6CC83}" srcId="{BF892896-28BA-7C4F-A59D-FAC5C8B4CC7D}" destId="{2A0CB6BC-C5EB-954C-9042-461B4AE9AAED}" srcOrd="0" destOrd="0" parTransId="{2356EE63-BB46-0341-AC9B-BD0910490ABF}" sibTransId="{89F26C93-A4F4-5B40-9CB2-67416BF5AA07}"/>
    <dgm:cxn modelId="{E3C66D85-56E3-4CC6-9F9F-E9D14DD8B465}" type="presOf" srcId="{CE2F6DC2-FF42-6A46-980F-911886076321}" destId="{693AC3DA-E2F9-E347-9483-7BA3B17274EC}" srcOrd="0" destOrd="0" presId="urn:microsoft.com/office/officeart/2008/layout/HorizontalMultiLevelHierarchy"/>
    <dgm:cxn modelId="{BAA4EE45-7AC0-6449-9FCA-4E79252E94BC}" srcId="{7B050F7D-E600-4F79-B223-E6C360D6E861}" destId="{BF892896-28BA-7C4F-A59D-FAC5C8B4CC7D}" srcOrd="0" destOrd="0" parTransId="{E5E5157A-3AC3-A946-AADE-BD058D633F6A}" sibTransId="{00B93ADF-5237-104F-867D-E67A5064603C}"/>
    <dgm:cxn modelId="{79A52DAE-0968-4CBA-8B93-F95D7B2F7FB1}" type="presOf" srcId="{7B050F7D-E600-4F79-B223-E6C360D6E861}" destId="{7B6D23DA-42D5-4A8D-9887-8597E0CEF8FB}" srcOrd="0" destOrd="0" presId="urn:microsoft.com/office/officeart/2008/layout/HorizontalMultiLevelHierarchy"/>
    <dgm:cxn modelId="{B29A0D68-443D-475D-8CBB-7DE01E2A05D4}" type="presOf" srcId="{5D58D839-5AB7-804A-A268-62BD5C5BFA1A}" destId="{02885670-BF8C-0047-8022-D651293B2D29}" srcOrd="0" destOrd="0" presId="urn:microsoft.com/office/officeart/2008/layout/HorizontalMultiLevelHierarchy"/>
    <dgm:cxn modelId="{D2EFFE31-605B-4A06-87BF-7DEF7FF04945}" type="presOf" srcId="{BF892896-28BA-7C4F-A59D-FAC5C8B4CC7D}" destId="{BAEC657D-0A02-4D09-A375-8A2B4EA66631}" srcOrd="0" destOrd="0" presId="urn:microsoft.com/office/officeart/2008/layout/HorizontalMultiLevelHierarchy"/>
    <dgm:cxn modelId="{20962D06-6AC8-4F4B-A00C-1DC9403C6369}" type="presOf" srcId="{2356EE63-BB46-0341-AC9B-BD0910490ABF}" destId="{68B52C90-B4AC-374E-8A97-1AF4EF04BEB1}" srcOrd="0" destOrd="0" presId="urn:microsoft.com/office/officeart/2008/layout/HorizontalMultiLevelHierarchy"/>
    <dgm:cxn modelId="{E4750C7A-9163-4A98-BF13-4B2D3FF58FA0}" type="presOf" srcId="{CAA7AA75-FE6F-7A47-8AD0-D2F66A71900B}" destId="{B99D4F6B-9DF0-C640-8E7C-D4F6EA158740}" srcOrd="0" destOrd="0" presId="urn:microsoft.com/office/officeart/2008/layout/HorizontalMultiLevelHierarchy"/>
    <dgm:cxn modelId="{A6966174-8993-4D60-8C0B-BDDC225B190B}" type="presOf" srcId="{0EED5EF6-8D47-2D43-8DB9-8CF0E820BE0F}" destId="{E399685B-EC13-7142-AC4C-5B64530BD3DF}" srcOrd="1" destOrd="0" presId="urn:microsoft.com/office/officeart/2008/layout/HorizontalMultiLevelHierarchy"/>
    <dgm:cxn modelId="{7F1C9E20-5AC8-467B-ACC8-AFCFEC7397E0}" type="presOf" srcId="{0EED5EF6-8D47-2D43-8DB9-8CF0E820BE0F}" destId="{598E427B-A5AF-E340-B3C2-220CA2C3F550}" srcOrd="0" destOrd="0" presId="urn:microsoft.com/office/officeart/2008/layout/HorizontalMultiLevelHierarchy"/>
    <dgm:cxn modelId="{39EBF7D6-B10B-40AB-8783-75F540282A0F}" type="presOf" srcId="{E5E5157A-3AC3-A946-AADE-BD058D633F6A}" destId="{A81D920C-30EA-47CA-A116-BC7B94FB7DD4}" srcOrd="0" destOrd="0" presId="urn:microsoft.com/office/officeart/2008/layout/HorizontalMultiLevelHierarchy"/>
    <dgm:cxn modelId="{B0D74016-7666-4409-8085-DFB06CBE77DF}" type="presOf" srcId="{FAFC6A42-D157-2349-A472-9B9A875914F6}" destId="{86A68E6B-3672-5346-B5A4-D5C92A2323D1}" srcOrd="0" destOrd="0" presId="urn:microsoft.com/office/officeart/2008/layout/HorizontalMultiLevelHierarchy"/>
    <dgm:cxn modelId="{07F9F74B-6B01-4478-9094-EA5A7AA85A62}" type="presOf" srcId="{2DFBA3A8-DEB0-6A43-998B-20D39F12F74E}" destId="{E7904A99-1407-E249-BCC7-DA429193C965}" srcOrd="0" destOrd="0" presId="urn:microsoft.com/office/officeart/2008/layout/HorizontalMultiLevelHierarchy"/>
    <dgm:cxn modelId="{C24F4810-47BB-4687-AE48-9309C97B7605}" type="presParOf" srcId="{2A66165B-0664-B848-9BB2-1E718415D3EF}" destId="{FAD7FF18-1C3A-4AED-8839-91CC9A947122}" srcOrd="0" destOrd="0" presId="urn:microsoft.com/office/officeart/2008/layout/HorizontalMultiLevelHierarchy"/>
    <dgm:cxn modelId="{4DED25CC-9A91-410B-8E42-A3BE7A86C39C}" type="presParOf" srcId="{FAD7FF18-1C3A-4AED-8839-91CC9A947122}" destId="{7B6D23DA-42D5-4A8D-9887-8597E0CEF8FB}" srcOrd="0" destOrd="0" presId="urn:microsoft.com/office/officeart/2008/layout/HorizontalMultiLevelHierarchy"/>
    <dgm:cxn modelId="{FE897B3C-BEA9-4310-91A0-07042F0FF128}" type="presParOf" srcId="{FAD7FF18-1C3A-4AED-8839-91CC9A947122}" destId="{2C3B5EA7-7FFD-4191-8FB3-3527D6201CDE}" srcOrd="1" destOrd="0" presId="urn:microsoft.com/office/officeart/2008/layout/HorizontalMultiLevelHierarchy"/>
    <dgm:cxn modelId="{A568B430-0B02-4E1B-B5B6-48D2E49FA8A2}" type="presParOf" srcId="{2C3B5EA7-7FFD-4191-8FB3-3527D6201CDE}" destId="{A81D920C-30EA-47CA-A116-BC7B94FB7DD4}" srcOrd="0" destOrd="0" presId="urn:microsoft.com/office/officeart/2008/layout/HorizontalMultiLevelHierarchy"/>
    <dgm:cxn modelId="{39882768-87BE-4FFD-B287-C273CAEAA447}" type="presParOf" srcId="{A81D920C-30EA-47CA-A116-BC7B94FB7DD4}" destId="{5BC8904F-1B3D-432C-AE36-02ED8BA86C03}" srcOrd="0" destOrd="0" presId="urn:microsoft.com/office/officeart/2008/layout/HorizontalMultiLevelHierarchy"/>
    <dgm:cxn modelId="{3E0966C4-01E0-4AA4-AC25-E777003024E9}" type="presParOf" srcId="{2C3B5EA7-7FFD-4191-8FB3-3527D6201CDE}" destId="{BB6B0F06-4FA5-4F68-8111-D2CC3B413723}" srcOrd="1" destOrd="0" presId="urn:microsoft.com/office/officeart/2008/layout/HorizontalMultiLevelHierarchy"/>
    <dgm:cxn modelId="{69DDFABA-FAAF-4B9B-894D-9B429666AAF8}" type="presParOf" srcId="{BB6B0F06-4FA5-4F68-8111-D2CC3B413723}" destId="{BAEC657D-0A02-4D09-A375-8A2B4EA66631}" srcOrd="0" destOrd="0" presId="urn:microsoft.com/office/officeart/2008/layout/HorizontalMultiLevelHierarchy"/>
    <dgm:cxn modelId="{7B9346E8-5EB6-49F4-9EEE-940C2F35A96B}" type="presParOf" srcId="{BB6B0F06-4FA5-4F68-8111-D2CC3B413723}" destId="{301E8BDF-1797-4A59-AB50-FD2731F022AD}" srcOrd="1" destOrd="0" presId="urn:microsoft.com/office/officeart/2008/layout/HorizontalMultiLevelHierarchy"/>
    <dgm:cxn modelId="{E4C1BE23-2E6A-476D-B815-2D8258490EE6}" type="presParOf" srcId="{301E8BDF-1797-4A59-AB50-FD2731F022AD}" destId="{68B52C90-B4AC-374E-8A97-1AF4EF04BEB1}" srcOrd="0" destOrd="0" presId="urn:microsoft.com/office/officeart/2008/layout/HorizontalMultiLevelHierarchy"/>
    <dgm:cxn modelId="{0686E36E-6243-4D16-8E0A-2C2A65A83522}" type="presParOf" srcId="{68B52C90-B4AC-374E-8A97-1AF4EF04BEB1}" destId="{EF70A70D-04FD-5E4C-B69B-1F45466C1952}" srcOrd="0" destOrd="0" presId="urn:microsoft.com/office/officeart/2008/layout/HorizontalMultiLevelHierarchy"/>
    <dgm:cxn modelId="{FA0C0CD4-696E-48B0-8442-BFB09964120D}" type="presParOf" srcId="{301E8BDF-1797-4A59-AB50-FD2731F022AD}" destId="{D10ACC98-4BDB-3543-BB66-5AA470C835F8}" srcOrd="1" destOrd="0" presId="urn:microsoft.com/office/officeart/2008/layout/HorizontalMultiLevelHierarchy"/>
    <dgm:cxn modelId="{A9C40EA4-F80E-4068-82E5-C45B6C572B91}" type="presParOf" srcId="{D10ACC98-4BDB-3543-BB66-5AA470C835F8}" destId="{E02CE190-B88F-CE4B-9791-CA532297E421}" srcOrd="0" destOrd="0" presId="urn:microsoft.com/office/officeart/2008/layout/HorizontalMultiLevelHierarchy"/>
    <dgm:cxn modelId="{743AF5A8-77DC-4B0F-B17F-633AF601B52E}" type="presParOf" srcId="{D10ACC98-4BDB-3543-BB66-5AA470C835F8}" destId="{7B34F62B-5252-8344-A7A5-A9200D32B9FF}" srcOrd="1" destOrd="0" presId="urn:microsoft.com/office/officeart/2008/layout/HorizontalMultiLevelHierarchy"/>
    <dgm:cxn modelId="{B401EEDB-E0B5-4615-89ED-36E707D68217}" type="presParOf" srcId="{301E8BDF-1797-4A59-AB50-FD2731F022AD}" destId="{598E427B-A5AF-E340-B3C2-220CA2C3F550}" srcOrd="2" destOrd="0" presId="urn:microsoft.com/office/officeart/2008/layout/HorizontalMultiLevelHierarchy"/>
    <dgm:cxn modelId="{C7C015D7-4C7A-4940-A0B8-328B9383F264}" type="presParOf" srcId="{598E427B-A5AF-E340-B3C2-220CA2C3F550}" destId="{E399685B-EC13-7142-AC4C-5B64530BD3DF}" srcOrd="0" destOrd="0" presId="urn:microsoft.com/office/officeart/2008/layout/HorizontalMultiLevelHierarchy"/>
    <dgm:cxn modelId="{2E7F3B3C-E350-486F-8478-AA6F71F9E9FD}" type="presParOf" srcId="{301E8BDF-1797-4A59-AB50-FD2731F022AD}" destId="{79AD4451-B967-8A46-A7D1-22D4C5B71BF3}" srcOrd="3" destOrd="0" presId="urn:microsoft.com/office/officeart/2008/layout/HorizontalMultiLevelHierarchy"/>
    <dgm:cxn modelId="{BC6BD94B-8DFA-4A3A-855A-13E6EFC19AFB}" type="presParOf" srcId="{79AD4451-B967-8A46-A7D1-22D4C5B71BF3}" destId="{E7904A99-1407-E249-BCC7-DA429193C965}" srcOrd="0" destOrd="0" presId="urn:microsoft.com/office/officeart/2008/layout/HorizontalMultiLevelHierarchy"/>
    <dgm:cxn modelId="{093F282D-9C6D-49B5-BBB4-5F367DC9BE19}" type="presParOf" srcId="{79AD4451-B967-8A46-A7D1-22D4C5B71BF3}" destId="{EED0CC8E-08E7-6F40-A4CB-9CE1F4666A0F}" srcOrd="1" destOrd="0" presId="urn:microsoft.com/office/officeart/2008/layout/HorizontalMultiLevelHierarchy"/>
    <dgm:cxn modelId="{05D01E87-5F80-4421-8963-E6D655C7BD5D}" type="presParOf" srcId="{301E8BDF-1797-4A59-AB50-FD2731F022AD}" destId="{B99D4F6B-9DF0-C640-8E7C-D4F6EA158740}" srcOrd="4" destOrd="0" presId="urn:microsoft.com/office/officeart/2008/layout/HorizontalMultiLevelHierarchy"/>
    <dgm:cxn modelId="{730471C3-63BA-4C7A-860A-2398563435A1}" type="presParOf" srcId="{B99D4F6B-9DF0-C640-8E7C-D4F6EA158740}" destId="{46DBC6AF-70DB-E846-9D7C-614379468E08}" srcOrd="0" destOrd="0" presId="urn:microsoft.com/office/officeart/2008/layout/HorizontalMultiLevelHierarchy"/>
    <dgm:cxn modelId="{04C15647-3357-4581-B9F9-74218EC23E34}" type="presParOf" srcId="{301E8BDF-1797-4A59-AB50-FD2731F022AD}" destId="{AF474C75-DCD0-7A40-990F-AE9D199A7EC2}" srcOrd="5" destOrd="0" presId="urn:microsoft.com/office/officeart/2008/layout/HorizontalMultiLevelHierarchy"/>
    <dgm:cxn modelId="{73B79053-6B0A-4979-BD7D-4D5D20F91894}" type="presParOf" srcId="{AF474C75-DCD0-7A40-990F-AE9D199A7EC2}" destId="{693AC3DA-E2F9-E347-9483-7BA3B17274EC}" srcOrd="0" destOrd="0" presId="urn:microsoft.com/office/officeart/2008/layout/HorizontalMultiLevelHierarchy"/>
    <dgm:cxn modelId="{BCF833ED-4DE1-44C4-B839-7CEDCCF0D545}" type="presParOf" srcId="{AF474C75-DCD0-7A40-990F-AE9D199A7EC2}" destId="{B71A4385-8F9E-5946-8C87-F7BBE873BB64}" srcOrd="1" destOrd="0" presId="urn:microsoft.com/office/officeart/2008/layout/HorizontalMultiLevelHierarchy"/>
    <dgm:cxn modelId="{9F58FEC0-49C0-4E3C-8502-C4F837BA61CD}" type="presParOf" srcId="{301E8BDF-1797-4A59-AB50-FD2731F022AD}" destId="{86A68E6B-3672-5346-B5A4-D5C92A2323D1}" srcOrd="6" destOrd="0" presId="urn:microsoft.com/office/officeart/2008/layout/HorizontalMultiLevelHierarchy"/>
    <dgm:cxn modelId="{0165C878-C86A-4378-9A46-5E8D5E8E6E37}" type="presParOf" srcId="{86A68E6B-3672-5346-B5A4-D5C92A2323D1}" destId="{E0359CE2-7B3C-8049-9B2F-32C313510C81}" srcOrd="0" destOrd="0" presId="urn:microsoft.com/office/officeart/2008/layout/HorizontalMultiLevelHierarchy"/>
    <dgm:cxn modelId="{9D155D1F-16C6-4A2A-A198-4C0010563773}" type="presParOf" srcId="{301E8BDF-1797-4A59-AB50-FD2731F022AD}" destId="{747F4E3A-CF51-BE45-A1A8-B03CE74AC70D}" srcOrd="7" destOrd="0" presId="urn:microsoft.com/office/officeart/2008/layout/HorizontalMultiLevelHierarchy"/>
    <dgm:cxn modelId="{C67A9B13-ABDC-40F4-83E6-7E423776086D}" type="presParOf" srcId="{747F4E3A-CF51-BE45-A1A8-B03CE74AC70D}" destId="{B91E6EEA-C88C-6B4D-A55F-9C62C1573768}" srcOrd="0" destOrd="0" presId="urn:microsoft.com/office/officeart/2008/layout/HorizontalMultiLevelHierarchy"/>
    <dgm:cxn modelId="{E429B018-6B18-4F8B-A1C3-465ABA9A5F2A}" type="presParOf" srcId="{747F4E3A-CF51-BE45-A1A8-B03CE74AC70D}" destId="{B8F60F6E-89FD-1548-B278-867AFCFAADDD}" srcOrd="1" destOrd="0" presId="urn:microsoft.com/office/officeart/2008/layout/HorizontalMultiLevelHierarchy"/>
    <dgm:cxn modelId="{E7BF9855-8A96-473D-9894-1A8DBC1AEBE7}" type="presParOf" srcId="{301E8BDF-1797-4A59-AB50-FD2731F022AD}" destId="{02885670-BF8C-0047-8022-D651293B2D29}" srcOrd="8" destOrd="0" presId="urn:microsoft.com/office/officeart/2008/layout/HorizontalMultiLevelHierarchy"/>
    <dgm:cxn modelId="{23372A53-98BC-4603-89EE-41FB5CD5E74E}" type="presParOf" srcId="{02885670-BF8C-0047-8022-D651293B2D29}" destId="{45C5B175-71A5-AD4C-A498-29903A44EFBC}" srcOrd="0" destOrd="0" presId="urn:microsoft.com/office/officeart/2008/layout/HorizontalMultiLevelHierarchy"/>
    <dgm:cxn modelId="{9A6B4FBA-6D0C-4500-85F5-13DF8496CC75}" type="presParOf" srcId="{301E8BDF-1797-4A59-AB50-FD2731F022AD}" destId="{5FDF4792-1F61-5540-A689-7305DE637B67}" srcOrd="9" destOrd="0" presId="urn:microsoft.com/office/officeart/2008/layout/HorizontalMultiLevelHierarchy"/>
    <dgm:cxn modelId="{6A0F283E-FF6C-45DD-AA6B-C786183A50BE}" type="presParOf" srcId="{5FDF4792-1F61-5540-A689-7305DE637B67}" destId="{A636ED16-43CD-EA44-8D69-D4D0DA7DB959}" srcOrd="0" destOrd="0" presId="urn:microsoft.com/office/officeart/2008/layout/HorizontalMultiLevelHierarchy"/>
    <dgm:cxn modelId="{97F6986B-C1A3-492D-8507-F71F0A8E9DF1}" type="presParOf" srcId="{5FDF4792-1F61-5540-A689-7305DE637B67}" destId="{9B899A97-98B1-4D45-9473-AC1A27261AF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85670-BF8C-0047-8022-D651293B2D29}">
      <dsp:nvSpPr>
        <dsp:cNvPr id="0" name=""/>
        <dsp:cNvSpPr/>
      </dsp:nvSpPr>
      <dsp:spPr>
        <a:xfrm>
          <a:off x="4416786" y="1908218"/>
          <a:ext cx="482248" cy="1468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1124" y="0"/>
              </a:lnTo>
              <a:lnTo>
                <a:pt x="241124" y="1468845"/>
              </a:lnTo>
              <a:lnTo>
                <a:pt x="482248" y="146884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19260" y="2603991"/>
        <a:ext cx="77299" cy="77299"/>
      </dsp:txXfrm>
    </dsp:sp>
    <dsp:sp modelId="{86A68E6B-3672-5346-B5A4-D5C92A2323D1}">
      <dsp:nvSpPr>
        <dsp:cNvPr id="0" name=""/>
        <dsp:cNvSpPr/>
      </dsp:nvSpPr>
      <dsp:spPr>
        <a:xfrm>
          <a:off x="4416786" y="1908218"/>
          <a:ext cx="482248" cy="726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1124" y="0"/>
              </a:lnTo>
              <a:lnTo>
                <a:pt x="241124" y="726372"/>
              </a:lnTo>
              <a:lnTo>
                <a:pt x="482248" y="72637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36113" y="2249607"/>
        <a:ext cx="43594" cy="43594"/>
      </dsp:txXfrm>
    </dsp:sp>
    <dsp:sp modelId="{B99D4F6B-9DF0-C640-8E7C-D4F6EA158740}">
      <dsp:nvSpPr>
        <dsp:cNvPr id="0" name=""/>
        <dsp:cNvSpPr/>
      </dsp:nvSpPr>
      <dsp:spPr>
        <a:xfrm>
          <a:off x="4416786" y="1848801"/>
          <a:ext cx="4822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9417"/>
              </a:moveTo>
              <a:lnTo>
                <a:pt x="241124" y="59417"/>
              </a:lnTo>
              <a:lnTo>
                <a:pt x="241124" y="45720"/>
              </a:lnTo>
              <a:lnTo>
                <a:pt x="482248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45849" y="1882460"/>
        <a:ext cx="24122" cy="24122"/>
      </dsp:txXfrm>
    </dsp:sp>
    <dsp:sp modelId="{598E427B-A5AF-E340-B3C2-220CA2C3F550}">
      <dsp:nvSpPr>
        <dsp:cNvPr id="0" name=""/>
        <dsp:cNvSpPr/>
      </dsp:nvSpPr>
      <dsp:spPr>
        <a:xfrm>
          <a:off x="4416786" y="1154426"/>
          <a:ext cx="482248" cy="753791"/>
        </a:xfrm>
        <a:custGeom>
          <a:avLst/>
          <a:gdLst/>
          <a:ahLst/>
          <a:cxnLst/>
          <a:rect l="0" t="0" r="0" b="0"/>
          <a:pathLst>
            <a:path>
              <a:moveTo>
                <a:pt x="0" y="753791"/>
              </a:moveTo>
              <a:lnTo>
                <a:pt x="241124" y="753791"/>
              </a:lnTo>
              <a:lnTo>
                <a:pt x="241124" y="0"/>
              </a:lnTo>
              <a:lnTo>
                <a:pt x="482248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35539" y="1508950"/>
        <a:ext cx="44742" cy="44742"/>
      </dsp:txXfrm>
    </dsp:sp>
    <dsp:sp modelId="{68B52C90-B4AC-374E-8A97-1AF4EF04BEB1}">
      <dsp:nvSpPr>
        <dsp:cNvPr id="0" name=""/>
        <dsp:cNvSpPr/>
      </dsp:nvSpPr>
      <dsp:spPr>
        <a:xfrm>
          <a:off x="4416786" y="414337"/>
          <a:ext cx="482248" cy="1493880"/>
        </a:xfrm>
        <a:custGeom>
          <a:avLst/>
          <a:gdLst/>
          <a:ahLst/>
          <a:cxnLst/>
          <a:rect l="0" t="0" r="0" b="0"/>
          <a:pathLst>
            <a:path>
              <a:moveTo>
                <a:pt x="0" y="1493880"/>
              </a:moveTo>
              <a:lnTo>
                <a:pt x="241124" y="1493880"/>
              </a:lnTo>
              <a:lnTo>
                <a:pt x="241124" y="0"/>
              </a:lnTo>
              <a:lnTo>
                <a:pt x="482248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18665" y="1122033"/>
        <a:ext cx="78489" cy="78489"/>
      </dsp:txXfrm>
    </dsp:sp>
    <dsp:sp modelId="{A81D920C-30EA-47CA-A116-BC7B94FB7DD4}">
      <dsp:nvSpPr>
        <dsp:cNvPr id="0" name=""/>
        <dsp:cNvSpPr/>
      </dsp:nvSpPr>
      <dsp:spPr>
        <a:xfrm>
          <a:off x="1454199" y="1862492"/>
          <a:ext cx="11703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5175" y="45720"/>
              </a:lnTo>
              <a:lnTo>
                <a:pt x="585175" y="45726"/>
              </a:lnTo>
              <a:lnTo>
                <a:pt x="1170351" y="45726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010116" y="1878953"/>
        <a:ext cx="58517" cy="58517"/>
      </dsp:txXfrm>
    </dsp:sp>
    <dsp:sp modelId="{7B6D23DA-42D5-4A8D-9887-8597E0CEF8FB}">
      <dsp:nvSpPr>
        <dsp:cNvPr id="0" name=""/>
        <dsp:cNvSpPr/>
      </dsp:nvSpPr>
      <dsp:spPr>
        <a:xfrm>
          <a:off x="-6873" y="1590263"/>
          <a:ext cx="2286249" cy="6358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Director Ejecutivo</a:t>
          </a:r>
        </a:p>
      </dsp:txBody>
      <dsp:txXfrm>
        <a:off x="-6873" y="1590263"/>
        <a:ext cx="2286249" cy="635896"/>
      </dsp:txXfrm>
    </dsp:sp>
    <dsp:sp modelId="{BAEC657D-0A02-4D09-A375-8A2B4EA66631}">
      <dsp:nvSpPr>
        <dsp:cNvPr id="0" name=""/>
        <dsp:cNvSpPr/>
      </dsp:nvSpPr>
      <dsp:spPr>
        <a:xfrm>
          <a:off x="2624550" y="1590269"/>
          <a:ext cx="1792235" cy="6358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Director de Producción</a:t>
          </a:r>
        </a:p>
      </dsp:txBody>
      <dsp:txXfrm>
        <a:off x="2624550" y="1590269"/>
        <a:ext cx="1792235" cy="635896"/>
      </dsp:txXfrm>
    </dsp:sp>
    <dsp:sp modelId="{E02CE190-B88F-CE4B-9791-CA532297E421}">
      <dsp:nvSpPr>
        <dsp:cNvPr id="0" name=""/>
        <dsp:cNvSpPr/>
      </dsp:nvSpPr>
      <dsp:spPr>
        <a:xfrm>
          <a:off x="4899034" y="96389"/>
          <a:ext cx="2085741" cy="6358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Microfonista</a:t>
          </a:r>
        </a:p>
      </dsp:txBody>
      <dsp:txXfrm>
        <a:off x="4899034" y="96389"/>
        <a:ext cx="2085741" cy="635896"/>
      </dsp:txXfrm>
    </dsp:sp>
    <dsp:sp modelId="{E7904A99-1407-E249-BCC7-DA429193C965}">
      <dsp:nvSpPr>
        <dsp:cNvPr id="0" name=""/>
        <dsp:cNvSpPr/>
      </dsp:nvSpPr>
      <dsp:spPr>
        <a:xfrm>
          <a:off x="4899034" y="836477"/>
          <a:ext cx="2085741" cy="6358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Asistente de Iluminación</a:t>
          </a:r>
        </a:p>
      </dsp:txBody>
      <dsp:txXfrm>
        <a:off x="4899034" y="836477"/>
        <a:ext cx="2085741" cy="635896"/>
      </dsp:txXfrm>
    </dsp:sp>
    <dsp:sp modelId="{693AC3DA-E2F9-E347-9483-7BA3B17274EC}">
      <dsp:nvSpPr>
        <dsp:cNvPr id="0" name=""/>
        <dsp:cNvSpPr/>
      </dsp:nvSpPr>
      <dsp:spPr>
        <a:xfrm>
          <a:off x="4899034" y="1576572"/>
          <a:ext cx="2085741" cy="6358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Director de Cámara</a:t>
          </a:r>
        </a:p>
      </dsp:txBody>
      <dsp:txXfrm>
        <a:off x="4899034" y="1576572"/>
        <a:ext cx="2085741" cy="635896"/>
      </dsp:txXfrm>
    </dsp:sp>
    <dsp:sp modelId="{B91E6EEA-C88C-6B4D-A55F-9C62C1573768}">
      <dsp:nvSpPr>
        <dsp:cNvPr id="0" name=""/>
        <dsp:cNvSpPr/>
      </dsp:nvSpPr>
      <dsp:spPr>
        <a:xfrm>
          <a:off x="4899034" y="2316642"/>
          <a:ext cx="2085741" cy="6358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Asistente de Cámara</a:t>
          </a:r>
        </a:p>
      </dsp:txBody>
      <dsp:txXfrm>
        <a:off x="4899034" y="2316642"/>
        <a:ext cx="2085741" cy="635896"/>
      </dsp:txXfrm>
    </dsp:sp>
    <dsp:sp modelId="{A636ED16-43CD-EA44-8D69-D4D0DA7DB959}">
      <dsp:nvSpPr>
        <dsp:cNvPr id="0" name=""/>
        <dsp:cNvSpPr/>
      </dsp:nvSpPr>
      <dsp:spPr>
        <a:xfrm>
          <a:off x="4899034" y="3059115"/>
          <a:ext cx="2085741" cy="6358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/>
            <a:t>Sonidista</a:t>
          </a:r>
        </a:p>
      </dsp:txBody>
      <dsp:txXfrm>
        <a:off x="4899034" y="3059115"/>
        <a:ext cx="2085741" cy="635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FB98-E371-4547-878A-4C7BE26A29F0}" type="datetimeFigureOut">
              <a:rPr lang="es-ES" smtClean="0"/>
              <a:pPr/>
              <a:t>30/08/2012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AD71-F4CE-4C2D-A250-6BAA6115F01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fondo3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214338"/>
            <a:ext cx="9501254" cy="74295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5786" y="2959107"/>
            <a:ext cx="7772400" cy="1470025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PROYECTO DE CREACIÓN DE UN ESTUDIO DE CHROMA EN LA CIUDAD DE GUAYAQUIL</a:t>
            </a:r>
            <a:endParaRPr lang="es-ES" sz="3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00166" y="496254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SUSTENTACIÓN DE TESIS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FREDDY VERA LOOR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FRANCISCO CORAL CORONEL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928934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/>
              <a:t>No cuentan con la acústica adecuada ni el espacio requerido para grabaciones de carácter profesional.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Productores están en búsqueda de mejorar los proyectos locales.</a:t>
            </a:r>
          </a:p>
          <a:p>
            <a:pPr algn="just"/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571736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JUSTIFICACIÓN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25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36" y="714356"/>
            <a:ext cx="8229600" cy="1143000"/>
          </a:xfrm>
        </p:spPr>
        <p:txBody>
          <a:bodyPr/>
          <a:lstStyle/>
          <a:p>
            <a:r>
              <a:rPr lang="en-US" dirty="0" smtClean="0"/>
              <a:t>OBJETIVOS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OBJETIVO GENERAL</a:t>
            </a:r>
          </a:p>
          <a:p>
            <a:pPr marL="0" indent="0" algn="just">
              <a:buNone/>
            </a:pPr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s-ES_tradnl" sz="2000" dirty="0"/>
              <a:t>Creación de un Estudio de Chroma en la Ciudad de Guayaquil.</a:t>
            </a:r>
            <a:endParaRPr lang="es-EC" sz="2000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6432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OBJETIVOS ESPECÍFICOS</a:t>
            </a:r>
          </a:p>
          <a:p>
            <a:pPr algn="just"/>
            <a:endParaRPr lang="en-US" dirty="0" smtClean="0"/>
          </a:p>
          <a:p>
            <a:pPr lvl="0" algn="just"/>
            <a:r>
              <a:rPr lang="es-ES_tradnl" sz="2000" dirty="0"/>
              <a:t>Creación de un Estudio de Chroma en la Ciudad de Guayaquil</a:t>
            </a:r>
            <a:r>
              <a:rPr lang="es-ES_tradnl" sz="2000" dirty="0" smtClean="0"/>
              <a:t>.</a:t>
            </a:r>
            <a:r>
              <a:rPr lang="es-ES_tradnl" sz="2000" dirty="0"/>
              <a:t> Determinar el lugar más óptimo para la creación del estudio</a:t>
            </a:r>
            <a:r>
              <a:rPr lang="es-ES_tradnl" sz="2000" dirty="0" smtClean="0"/>
              <a:t>.</a:t>
            </a:r>
          </a:p>
          <a:p>
            <a:pPr lvl="0" algn="just"/>
            <a:endParaRPr lang="es-EC" sz="2000" dirty="0"/>
          </a:p>
          <a:p>
            <a:pPr lvl="0" algn="just"/>
            <a:r>
              <a:rPr lang="es-ES_tradnl" sz="2000" dirty="0"/>
              <a:t>Realizar un estudio de mercado que nos permita conocer mejor el sector donde estén nuestros futuros clientes potenciales.</a:t>
            </a:r>
            <a:endParaRPr lang="es-EC" sz="2000" dirty="0"/>
          </a:p>
          <a:p>
            <a:pPr algn="just"/>
            <a:endParaRPr lang="es-EC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s-EC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571736" y="714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9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OBJETIVOS ESPECÍFICOS</a:t>
            </a:r>
          </a:p>
          <a:p>
            <a:pPr algn="just"/>
            <a:endParaRPr lang="en-US" dirty="0" smtClean="0"/>
          </a:p>
          <a:p>
            <a:pPr lvl="0" algn="just"/>
            <a:r>
              <a:rPr lang="es-ES_tradnl" sz="2200" dirty="0"/>
              <a:t>Establecer una correcta estrategia de Publicidad para promocionar nuestro producto</a:t>
            </a:r>
            <a:r>
              <a:rPr lang="es-ES_tradnl" sz="2200" dirty="0" smtClean="0"/>
              <a:t>.</a:t>
            </a:r>
          </a:p>
          <a:p>
            <a:pPr lvl="0" algn="just"/>
            <a:endParaRPr lang="es-EC" sz="2200" dirty="0"/>
          </a:p>
          <a:p>
            <a:pPr lvl="0" algn="just"/>
            <a:r>
              <a:rPr lang="es-ES_tradnl" sz="2200" dirty="0"/>
              <a:t>Determinar el monto de la inversión inicial, costos de producción e implementación</a:t>
            </a:r>
            <a:r>
              <a:rPr lang="es-ES_tradnl" sz="2200" dirty="0" smtClean="0"/>
              <a:t>.</a:t>
            </a:r>
          </a:p>
          <a:p>
            <a:pPr lvl="0" algn="just"/>
            <a:endParaRPr lang="es-EC" sz="2200" dirty="0"/>
          </a:p>
          <a:p>
            <a:pPr lvl="0" algn="just"/>
            <a:r>
              <a:rPr lang="es-ES_tradnl" sz="2200" dirty="0"/>
              <a:t>Analizar la factibilidad del proyecto.</a:t>
            </a:r>
            <a:endParaRPr lang="es-EC" sz="2200" dirty="0"/>
          </a:p>
          <a:p>
            <a:pPr algn="just"/>
            <a:endParaRPr lang="es-EC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s-EC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571736" y="714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85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ndo 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138197"/>
            <a:ext cx="9572692" cy="72819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0118" y="4786330"/>
            <a:ext cx="8229600" cy="1143000"/>
          </a:xfrm>
        </p:spPr>
        <p:txBody>
          <a:bodyPr/>
          <a:lstStyle/>
          <a:p>
            <a:pPr algn="r"/>
            <a:r>
              <a:rPr lang="es-ES" b="1" dirty="0" smtClean="0"/>
              <a:t>INVESTIGACIÓN DE MERCADO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12741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85723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PERSPECTIVA </a:t>
            </a:r>
            <a:br>
              <a:rPr lang="en-US" dirty="0" smtClean="0"/>
            </a:br>
            <a:r>
              <a:rPr lang="en-US" dirty="0" smtClean="0"/>
              <a:t>DE LA INVESTIGACIÓN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64318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/>
              <a:t>Realizar una investigación que nos permita conocer la oferta y demanda.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Consumidor, parte importante de la investigación.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La elaboración de encuestas, nos mostraran resultados eficientes.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Encuesta dirigida a la Población Económicamente Activa.</a:t>
            </a:r>
          </a:p>
        </p:txBody>
      </p:sp>
    </p:spTree>
    <p:extLst>
      <p:ext uri="{BB962C8B-B14F-4D97-AF65-F5344CB8AC3E}">
        <p14:creationId xmlns:p14="http://schemas.microsoft.com/office/powerpoint/2010/main" xmlns="" val="26830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928934"/>
            <a:ext cx="8229600" cy="4525963"/>
          </a:xfrm>
        </p:spPr>
        <p:txBody>
          <a:bodyPr>
            <a:normAutofit/>
          </a:bodyPr>
          <a:lstStyle/>
          <a:p>
            <a:r>
              <a:rPr lang="es-ES" sz="2000" dirty="0" smtClean="0"/>
              <a:t>Diferentes estudios netamente fotográficos.</a:t>
            </a:r>
          </a:p>
          <a:p>
            <a:endParaRPr lang="es-ES" sz="2000" dirty="0" smtClean="0"/>
          </a:p>
          <a:p>
            <a:r>
              <a:rPr lang="es-ES" sz="2000" dirty="0" smtClean="0"/>
              <a:t>Importante determinar el nicho de mercado para saber el enfoque que se dará al servicio que brindaremos.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1000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PLANTEAMIENTO </a:t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 PROBLEMA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6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OBJETIVO GENERAL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s-ES_tradnl" sz="2000" dirty="0"/>
              <a:t>Identificación de las oportunidades de mercado para la oferta del producto.</a:t>
            </a:r>
            <a:endParaRPr lang="es-EC" sz="2000" dirty="0"/>
          </a:p>
          <a:p>
            <a:pPr algn="just"/>
            <a:endParaRPr lang="en-US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14282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INVESTIGACIÓN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0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OBJETIVOS ESPECÍFICOS</a:t>
            </a:r>
          </a:p>
          <a:p>
            <a:pPr marL="0" indent="0" algn="just">
              <a:buNone/>
            </a:pPr>
            <a:endParaRPr lang="en-US" dirty="0"/>
          </a:p>
          <a:p>
            <a:pPr lvl="0"/>
            <a:r>
              <a:rPr lang="es-ES_tradnl" sz="2000" dirty="0"/>
              <a:t>Determinación de gustos y preferencias del consumidor potencial</a:t>
            </a:r>
            <a:r>
              <a:rPr lang="es-ES_tradnl" sz="2000" dirty="0" smtClean="0"/>
              <a:t>.</a:t>
            </a:r>
          </a:p>
          <a:p>
            <a:pPr lvl="0"/>
            <a:endParaRPr lang="es-EC" sz="2000" dirty="0"/>
          </a:p>
          <a:p>
            <a:pPr lvl="0"/>
            <a:r>
              <a:rPr lang="es-ES_tradnl" sz="2000" dirty="0"/>
              <a:t>Frecuencia de compra, hábitos de consumo del mercado meta</a:t>
            </a:r>
            <a:r>
              <a:rPr lang="es-ES_tradnl" sz="2000" dirty="0" smtClean="0"/>
              <a:t>.</a:t>
            </a:r>
          </a:p>
          <a:p>
            <a:pPr lvl="0"/>
            <a:endParaRPr lang="es-EC" dirty="0"/>
          </a:p>
          <a:p>
            <a:pPr algn="just"/>
            <a:endParaRPr lang="en-US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14282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INVESTIGACIÓN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0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OBJETIVOS ESPECÍFICOS</a:t>
            </a:r>
          </a:p>
          <a:p>
            <a:pPr marL="0" indent="0" algn="just">
              <a:buNone/>
            </a:pPr>
            <a:endParaRPr lang="en-US" dirty="0"/>
          </a:p>
          <a:p>
            <a:pPr lvl="0"/>
            <a:r>
              <a:rPr lang="es-ES_tradnl" sz="2000" dirty="0"/>
              <a:t>Percepción del cliente con respecto al producto, posibilidades de sustitución</a:t>
            </a:r>
            <a:r>
              <a:rPr lang="es-ES_tradnl" sz="2000" dirty="0" smtClean="0"/>
              <a:t>.</a:t>
            </a:r>
          </a:p>
          <a:p>
            <a:pPr lvl="0"/>
            <a:endParaRPr lang="es-EC" sz="2000" dirty="0"/>
          </a:p>
          <a:p>
            <a:pPr lvl="0"/>
            <a:r>
              <a:rPr lang="es-ES_tradnl" sz="2000" dirty="0"/>
              <a:t>Lugares o sitios donde el cliente podría consumir el producto.</a:t>
            </a:r>
            <a:endParaRPr lang="es-EC" sz="2000" dirty="0"/>
          </a:p>
          <a:p>
            <a:pPr lvl="0"/>
            <a:endParaRPr lang="es-EC" dirty="0"/>
          </a:p>
          <a:p>
            <a:pPr algn="just"/>
            <a:endParaRPr lang="en-US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14282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INVESTIGACIÓN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5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_tradnl" sz="2200" dirty="0" smtClean="0"/>
              <a:t>El </a:t>
            </a:r>
            <a:r>
              <a:rPr lang="es-ES_tradnl" sz="2200" dirty="0"/>
              <a:t>crecimiento que ha tenido la producción audiovisual nacional ha sido grande en los últimos diez años, pero a pesar de esto todavía existe una falencia en algunos aspectos como es el de encontrar locaciones para la grabación de producciones</a:t>
            </a:r>
            <a:r>
              <a:rPr lang="es-ES_tradnl" sz="2200" dirty="0" smtClean="0"/>
              <a:t>.</a:t>
            </a:r>
          </a:p>
          <a:p>
            <a:pPr algn="just"/>
            <a:endParaRPr lang="es-ES_tradnl" sz="2200" dirty="0"/>
          </a:p>
          <a:p>
            <a:pPr algn="just"/>
            <a:r>
              <a:rPr lang="es-ES_tradnl" sz="2200" dirty="0" smtClean="0"/>
              <a:t>Es </a:t>
            </a:r>
            <a:r>
              <a:rPr lang="es-ES_tradnl" sz="2200" dirty="0"/>
              <a:t>por esto que hemos centrado nuestro proyecto en la implementación de un estudio de Chroma en la ciudad de </a:t>
            </a:r>
            <a:r>
              <a:rPr lang="es-ES_tradnl" sz="2200" dirty="0" smtClean="0"/>
              <a:t>Guayaquil, </a:t>
            </a:r>
            <a:r>
              <a:rPr lang="es-ES_tradnl" sz="2200" dirty="0"/>
              <a:t>ya que ésta sólo cuenta con estudios de </a:t>
            </a:r>
            <a:r>
              <a:rPr lang="es-ES_tradnl" sz="2200" dirty="0" smtClean="0"/>
              <a:t>similares </a:t>
            </a:r>
            <a:r>
              <a:rPr lang="es-ES_tradnl" sz="2200" dirty="0"/>
              <a:t>características pero que sólo tiene el espacio físico para realizar producciones fotográficas</a:t>
            </a:r>
            <a:r>
              <a:rPr lang="es-ES_tradnl" sz="2200" dirty="0" smtClean="0"/>
              <a:t>.</a:t>
            </a:r>
          </a:p>
          <a:p>
            <a:pPr algn="just"/>
            <a:endParaRPr lang="es-ES" sz="2200" dirty="0"/>
          </a:p>
          <a:p>
            <a:pPr algn="just"/>
            <a:r>
              <a:rPr lang="es-ES_tradnl" sz="2200" dirty="0"/>
              <a:t>Este proyecto no sólo contará con un espacio físico sino que también implementaremos equipos de calidad que estén a la disposición de los productores nacionales, además de un equipo de trabajo capacitado para asistir a nuestros clientes y despejar cualquier </a:t>
            </a:r>
            <a:r>
              <a:rPr lang="es-ES_tradnl" sz="2200" dirty="0" smtClean="0"/>
              <a:t>duda.</a:t>
            </a:r>
            <a:endParaRPr lang="es-ES" sz="2200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78580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PLAN DE </a:t>
            </a:r>
            <a:br>
              <a:rPr lang="en-US" dirty="0" smtClean="0"/>
            </a:br>
            <a:r>
              <a:rPr lang="en-US" dirty="0" smtClean="0"/>
              <a:t>MUESTREO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 smtClean="0"/>
              <a:t>DEFINICIÓN DE LA POBLACIÓN</a:t>
            </a:r>
          </a:p>
          <a:p>
            <a:pPr marL="0" indent="0" algn="just">
              <a:buNone/>
            </a:pPr>
            <a:endParaRPr lang="es-ES" dirty="0" smtClean="0"/>
          </a:p>
          <a:p>
            <a:pPr lvl="0" algn="just"/>
            <a:r>
              <a:rPr lang="es-ES" sz="2200" dirty="0" smtClean="0"/>
              <a:t>Se concentra en la ciudad de Guayaquil.</a:t>
            </a:r>
          </a:p>
          <a:p>
            <a:pPr lvl="0" algn="just"/>
            <a:endParaRPr lang="es-ES" sz="2200" dirty="0" smtClean="0"/>
          </a:p>
          <a:p>
            <a:pPr lvl="0" algn="just"/>
            <a:r>
              <a:rPr lang="es-ES" sz="2200" dirty="0" smtClean="0"/>
              <a:t>El INEC determinó que la población aproximada es de 2.350.915 habitantes.</a:t>
            </a:r>
          </a:p>
          <a:p>
            <a:pPr lvl="0" algn="just"/>
            <a:endParaRPr lang="es-ES" sz="2200" dirty="0" smtClean="0"/>
          </a:p>
          <a:p>
            <a:pPr lvl="0" algn="just"/>
            <a:r>
              <a:rPr lang="es-ES" sz="2200" dirty="0" smtClean="0"/>
              <a:t>El quintil mas rico de la población consta con 470.183 personas, que concentra el 46% del consumo nacional.</a:t>
            </a:r>
          </a:p>
          <a:p>
            <a:pPr lvl="0" algn="just"/>
            <a:endParaRPr lang="es-ES" dirty="0" smtClean="0"/>
          </a:p>
          <a:p>
            <a:pPr algn="just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xmlns="" val="28182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300037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 smtClean="0"/>
              <a:t>Para establecer un número de encuestas se trabajará con:</a:t>
            </a:r>
          </a:p>
          <a:p>
            <a:pPr marL="0" indent="0"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Nivel de confianza del 90%.</a:t>
            </a:r>
          </a:p>
          <a:p>
            <a:pPr algn="just"/>
            <a:r>
              <a:rPr lang="es-ES" sz="2000" dirty="0" smtClean="0"/>
              <a:t>Nivel de significancia del 10%.</a:t>
            </a:r>
          </a:p>
          <a:p>
            <a:pPr lvl="0"/>
            <a:endParaRPr lang="es-ES" dirty="0" smtClean="0"/>
          </a:p>
          <a:p>
            <a:pPr algn="just"/>
            <a:endParaRPr lang="es-ES" dirty="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DEFINICIÓN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MUESTRA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1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Fredavelo\Desktop\tesissssssssssss\FORMULA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857496"/>
            <a:ext cx="43924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914400" y="3214686"/>
            <a:ext cx="8229600" cy="4525963"/>
          </a:xfrm>
        </p:spPr>
        <p:txBody>
          <a:bodyPr/>
          <a:lstStyle/>
          <a:p>
            <a:r>
              <a:rPr lang="es-ES_tradnl" sz="2000" dirty="0"/>
              <a:t>Z = 1,645</a:t>
            </a:r>
            <a:endParaRPr lang="es-EC" sz="2000" dirty="0"/>
          </a:p>
          <a:p>
            <a:r>
              <a:rPr lang="es-ES_tradnl" sz="2000" dirty="0"/>
              <a:t>D = 0,1</a:t>
            </a:r>
            <a:endParaRPr lang="es-EC" sz="2000" dirty="0"/>
          </a:p>
          <a:p>
            <a:r>
              <a:rPr lang="es-ES_tradnl" sz="2000" dirty="0"/>
              <a:t>p = 0,50</a:t>
            </a:r>
            <a:endParaRPr lang="es-EC" sz="2000" dirty="0"/>
          </a:p>
          <a:p>
            <a:r>
              <a:rPr lang="es-ES_tradnl" sz="2000" dirty="0"/>
              <a:t>q = 0,50</a:t>
            </a:r>
            <a:endParaRPr lang="es-EC" sz="2000" dirty="0"/>
          </a:p>
          <a:p>
            <a:endParaRPr lang="es-EC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85720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DEFINICIÓN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MUESTRA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7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FREDDY VERA\Desktop\TESIS FINAL\imagenes\resultado encuesta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4596" y="2285992"/>
            <a:ext cx="4806296" cy="34285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85720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DEFINICIÓN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MUESTRA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929122" y="414338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DISE</a:t>
            </a:r>
            <a:r>
              <a:rPr lang="es-EC" dirty="0" smtClean="0"/>
              <a:t>Ñ</a:t>
            </a:r>
            <a:r>
              <a:rPr lang="en-US" dirty="0" smtClean="0"/>
              <a:t>O </a:t>
            </a:r>
            <a:br>
              <a:rPr lang="en-US" dirty="0" smtClean="0"/>
            </a:br>
            <a:r>
              <a:rPr lang="en-US" dirty="0" smtClean="0"/>
              <a:t>DE LA ENCUESTA</a:t>
            </a:r>
            <a:endParaRPr lang="es-EC" dirty="0"/>
          </a:p>
        </p:txBody>
      </p:sp>
      <p:pic>
        <p:nvPicPr>
          <p:cNvPr id="4" name="13 Imagen" descr="encuesta-01-0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00562" y="798000"/>
            <a:ext cx="3942583" cy="5577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433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07904" y="548680"/>
            <a:ext cx="4906888" cy="1642194"/>
          </a:xfrm>
        </p:spPr>
        <p:txBody>
          <a:bodyPr>
            <a:normAutofit/>
          </a:bodyPr>
          <a:lstStyle/>
          <a:p>
            <a:pPr algn="r"/>
            <a:r>
              <a:rPr lang="es-ES" sz="3600" dirty="0" smtClean="0"/>
              <a:t>R</a:t>
            </a:r>
            <a:r>
              <a:rPr lang="es-EC" sz="3600" dirty="0" smtClean="0"/>
              <a:t>ESULTADOS DE LA ENCUESTA</a:t>
            </a:r>
            <a:endParaRPr lang="es-EC" sz="3600" dirty="0"/>
          </a:p>
        </p:txBody>
      </p:sp>
      <p:pic>
        <p:nvPicPr>
          <p:cNvPr id="5" name="Imagen 4" descr="C:\Users\Fredavelo\Desktop\TESIS\imagenes\1-01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916832"/>
            <a:ext cx="2808312" cy="200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1725368" y="3841303"/>
            <a:ext cx="2054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Conocimiento del estudio</a:t>
            </a:r>
            <a:endParaRPr lang="es-ES" sz="1400" dirty="0"/>
          </a:p>
        </p:txBody>
      </p:sp>
      <p:pic>
        <p:nvPicPr>
          <p:cNvPr id="7" name="Imagen 6" descr="C:\Users\Fredavelo\Desktop\TESIS\imagenes\2-01-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916832"/>
            <a:ext cx="2811532" cy="200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 descr="C:\Users\Fredavelo\Desktop\TESIS\imagenes\3-01-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640" y="4221088"/>
            <a:ext cx="2808312" cy="20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1979712" y="6145559"/>
            <a:ext cx="1585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Servicio que brinda</a:t>
            </a:r>
            <a:endParaRPr lang="es-ES" sz="1400" dirty="0"/>
          </a:p>
        </p:txBody>
      </p:sp>
      <p:pic>
        <p:nvPicPr>
          <p:cNvPr id="10" name="Imagen 9" descr="C:\Users\FREDDY VERA\Desktop\4-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34300"/>
            <a:ext cx="2808312" cy="200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/>
          <p:cNvSpPr txBox="1"/>
          <p:nvPr/>
        </p:nvSpPr>
        <p:spPr>
          <a:xfrm>
            <a:off x="5220072" y="3841303"/>
            <a:ext cx="222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Reconocimiento del estudio</a:t>
            </a: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220072" y="6145559"/>
            <a:ext cx="2197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Á</a:t>
            </a:r>
            <a:r>
              <a:rPr lang="es-ES" sz="1400" dirty="0" smtClean="0"/>
              <a:t>rea de desempeño laboral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xmlns="" val="29565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07904" y="548680"/>
            <a:ext cx="4906888" cy="1642194"/>
          </a:xfrm>
        </p:spPr>
        <p:txBody>
          <a:bodyPr>
            <a:normAutofit/>
          </a:bodyPr>
          <a:lstStyle/>
          <a:p>
            <a:pPr algn="r"/>
            <a:r>
              <a:rPr lang="es-ES" sz="3600" dirty="0" smtClean="0"/>
              <a:t>R</a:t>
            </a:r>
            <a:r>
              <a:rPr lang="es-EC" sz="3600" dirty="0" smtClean="0"/>
              <a:t>ESULTADOS DE LA ENCUESTA</a:t>
            </a:r>
            <a:endParaRPr lang="es-EC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684467" y="3841303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Relación población/medio</a:t>
            </a:r>
            <a:endParaRPr lang="es-ES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195736" y="6145559"/>
            <a:ext cx="9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Ubicación</a:t>
            </a: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81915" y="3841303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Disposición para invertir</a:t>
            </a: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564738" y="6145559"/>
            <a:ext cx="145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S</a:t>
            </a:r>
            <a:r>
              <a:rPr lang="es-ES_tradnl" sz="1400" dirty="0" err="1" smtClean="0"/>
              <a:t>ervicio</a:t>
            </a:r>
            <a:r>
              <a:rPr lang="es-ES_tradnl" sz="1400" dirty="0" smtClean="0"/>
              <a:t> brindado</a:t>
            </a:r>
            <a:endParaRPr lang="es-ES" sz="1400" dirty="0"/>
          </a:p>
        </p:txBody>
      </p:sp>
      <p:pic>
        <p:nvPicPr>
          <p:cNvPr id="13" name="Imagen 12" descr="C:\Users\Fredavelo\Desktop\TESIS\imagenes\5-01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950224"/>
            <a:ext cx="2808312" cy="200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13" descr="C:\Users\Fredavelo\Desktop\TESIS\imagenes\6-01-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952226"/>
            <a:ext cx="2808312" cy="200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 descr="C:\Users\FREDDY VERA\Desktop\7-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21818"/>
            <a:ext cx="2825247" cy="201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78 Imagen" descr="8-01-01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4842288" y="4218008"/>
            <a:ext cx="2826055" cy="20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4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64318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/>
              <a:t>Los encuestados conocen algo acerca de un estudio de chroma.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El 44% han realizado trabajos de producción audiovisual.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Se conoce que muchos trabajadores independientes no cuentan con equipos propios para la realización de sus trabajos.</a:t>
            </a:r>
            <a:endParaRPr lang="es-ES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57158" y="85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CONCLUSIONES </a:t>
            </a:r>
            <a:br>
              <a:rPr kumimoji="0" lang="es-EC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C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 INVESTIGACI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ÓN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9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ndo 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138197"/>
            <a:ext cx="9572692" cy="72819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4786330"/>
            <a:ext cx="8229600" cy="1143000"/>
          </a:xfrm>
        </p:spPr>
        <p:txBody>
          <a:bodyPr/>
          <a:lstStyle/>
          <a:p>
            <a:pPr algn="r"/>
            <a:r>
              <a:rPr lang="es-ES" b="1" dirty="0" smtClean="0"/>
              <a:t>DESARROLLO DEL PROYECTO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356354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1490" y="714364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ANTECEDENTES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474937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 smtClean="0"/>
              <a:t>No existe un estudio netamente de Chroma para producciones audiovisuales en la ciudad.</a:t>
            </a:r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 smtClean="0"/>
              <a:t>El Posible nicho de mercado esta compuesto por pequeñas y grandes productoras audiovisuales y estudiantes de carreras relacionadas con la producción audiovisual.</a:t>
            </a:r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 smtClean="0"/>
              <a:t>El 70% de los encuestados están dispuestos a invertir en un estudio de primera calidad.</a:t>
            </a:r>
          </a:p>
          <a:p>
            <a:pPr algn="just"/>
            <a:endParaRPr lang="es-ES_tradnl" dirty="0" smtClean="0"/>
          </a:p>
          <a:p>
            <a:pPr algn="just"/>
            <a:endParaRPr lang="es-ES_tradnl" dirty="0" smtClean="0"/>
          </a:p>
          <a:p>
            <a:pPr algn="just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xmlns="" val="30675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ndo 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138197"/>
            <a:ext cx="9572692" cy="72819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4786330"/>
            <a:ext cx="8229600" cy="1143000"/>
          </a:xfrm>
        </p:spPr>
        <p:txBody>
          <a:bodyPr/>
          <a:lstStyle/>
          <a:p>
            <a:pPr algn="r"/>
            <a:r>
              <a:rPr lang="es-ES" b="1" dirty="0" smtClean="0"/>
              <a:t>GENERALIDADES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262" y="714364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F.O.D.A.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FORTALEZAS</a:t>
            </a:r>
          </a:p>
          <a:p>
            <a:pPr>
              <a:buNone/>
            </a:pPr>
            <a:endParaRPr lang="es-ES" dirty="0" smtClean="0"/>
          </a:p>
          <a:p>
            <a:r>
              <a:rPr lang="es-ES" sz="2000" dirty="0" smtClean="0"/>
              <a:t>Ofrece servicios que no tienen otras productoras.</a:t>
            </a:r>
          </a:p>
          <a:p>
            <a:endParaRPr lang="es-ES" sz="2000" dirty="0" smtClean="0"/>
          </a:p>
          <a:p>
            <a:r>
              <a:rPr lang="es-ES" sz="2000" dirty="0" smtClean="0"/>
              <a:t>Área de trabajo totalmente equipada.</a:t>
            </a:r>
          </a:p>
          <a:p>
            <a:endParaRPr lang="es-ES" sz="2000" dirty="0" smtClean="0"/>
          </a:p>
          <a:p>
            <a:r>
              <a:rPr lang="es-ES" sz="2000" dirty="0" smtClean="0"/>
              <a:t>Equipo profesional altamente capacitado.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0063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2859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OPORTUNIDADES</a:t>
            </a:r>
          </a:p>
          <a:p>
            <a:pPr marL="0" indent="0">
              <a:buNone/>
            </a:pPr>
            <a:endParaRPr lang="es-ES" sz="2000" dirty="0" smtClean="0"/>
          </a:p>
          <a:p>
            <a:r>
              <a:rPr lang="es-ES" sz="1800" dirty="0" smtClean="0"/>
              <a:t>No existen estudios de Chroma especializados.</a:t>
            </a:r>
          </a:p>
          <a:p>
            <a:endParaRPr lang="es-ES" sz="1800" dirty="0" smtClean="0"/>
          </a:p>
          <a:p>
            <a:r>
              <a:rPr lang="es-ES" sz="1800" dirty="0" smtClean="0"/>
              <a:t>Facilidades de ingreso a redes sociales.</a:t>
            </a:r>
          </a:p>
          <a:p>
            <a:endParaRPr lang="es-ES" sz="1800" dirty="0" smtClean="0"/>
          </a:p>
          <a:p>
            <a:r>
              <a:rPr lang="es-ES" sz="1800" dirty="0" smtClean="0"/>
              <a:t>Cine, Tv y producciones independientes.</a:t>
            </a:r>
          </a:p>
          <a:p>
            <a:endParaRPr lang="es-ES" sz="1800" dirty="0" smtClean="0"/>
          </a:p>
          <a:p>
            <a:r>
              <a:rPr lang="es-ES" sz="1800" dirty="0" smtClean="0"/>
              <a:t>El mercado está en auge.</a:t>
            </a:r>
          </a:p>
          <a:p>
            <a:endParaRPr lang="es-ES" sz="1800" dirty="0" smtClean="0"/>
          </a:p>
          <a:p>
            <a:r>
              <a:rPr lang="es-ES" sz="1800" dirty="0" smtClean="0"/>
              <a:t>No se han realizado campañas publicitarias para otras empresas.</a:t>
            </a:r>
            <a:endParaRPr lang="es-ES" sz="18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4262" y="7143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F.O.D.A.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1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262" y="714364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F.O.D.A.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DEBILIDADES</a:t>
            </a:r>
          </a:p>
          <a:p>
            <a:pPr>
              <a:buNone/>
            </a:pPr>
            <a:endParaRPr lang="es-ES" dirty="0" smtClean="0"/>
          </a:p>
          <a:p>
            <a:r>
              <a:rPr lang="es-ES" sz="2000" dirty="0" smtClean="0"/>
              <a:t>La marca es nueva.</a:t>
            </a:r>
          </a:p>
          <a:p>
            <a:endParaRPr lang="es-ES" sz="2000" dirty="0" smtClean="0"/>
          </a:p>
          <a:p>
            <a:r>
              <a:rPr lang="es-ES" sz="2000" dirty="0" smtClean="0"/>
              <a:t>No contamos con una cartera de clientes.</a:t>
            </a:r>
          </a:p>
          <a:p>
            <a:endParaRPr lang="es-ES" sz="2000" dirty="0" smtClean="0"/>
          </a:p>
          <a:p>
            <a:r>
              <a:rPr lang="es-ES" sz="2000" dirty="0" smtClean="0"/>
              <a:t>Existe un poco de inexperiencia por ser nuevos en el mercado.</a:t>
            </a:r>
          </a:p>
          <a:p>
            <a:endParaRPr lang="es-ES" sz="20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2179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262" y="714364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F.O.D.A.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AMENAZAS</a:t>
            </a:r>
          </a:p>
          <a:p>
            <a:pPr>
              <a:buNone/>
            </a:pPr>
            <a:endParaRPr lang="es-ES" dirty="0" smtClean="0"/>
          </a:p>
          <a:p>
            <a:r>
              <a:rPr lang="es-ES" sz="2000" dirty="0" smtClean="0"/>
              <a:t>La presencia inevitable de los servicios extranjeros.</a:t>
            </a:r>
          </a:p>
          <a:p>
            <a:endParaRPr lang="es-ES" sz="2000" dirty="0" smtClean="0"/>
          </a:p>
          <a:p>
            <a:r>
              <a:rPr lang="es-ES" sz="2000" dirty="0" smtClean="0"/>
              <a:t>Rechazo a la marca por ser joven y desconocida.</a:t>
            </a:r>
          </a:p>
          <a:p>
            <a:endParaRPr lang="es-ES" sz="2000" dirty="0" smtClean="0"/>
          </a:p>
          <a:p>
            <a:r>
              <a:rPr lang="es-ES" sz="2000" dirty="0" smtClean="0"/>
              <a:t>Cambios en las políticas o la economía del país.</a:t>
            </a:r>
          </a:p>
          <a:p>
            <a:endParaRPr lang="es-ES" sz="2000" dirty="0" smtClean="0"/>
          </a:p>
          <a:p>
            <a:r>
              <a:rPr lang="es-ES" sz="2000" dirty="0" smtClean="0"/>
              <a:t>Posibles competidores.</a:t>
            </a:r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4218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1490" y="785794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MERCADO META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35743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MACRO SEGMENTACIÓN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s-ES_tradnl" sz="2000" dirty="0"/>
              <a:t>Función ¿Qué necesidades satisfacer? </a:t>
            </a:r>
            <a:endParaRPr lang="es-ES_tradnl" sz="2000" dirty="0" smtClean="0"/>
          </a:p>
          <a:p>
            <a:pPr marL="0" indent="0" algn="just">
              <a:buNone/>
            </a:pPr>
            <a:endParaRPr lang="es-ES_tradnl" sz="2000" dirty="0"/>
          </a:p>
          <a:p>
            <a:pPr algn="just"/>
            <a:r>
              <a:rPr lang="es-ES_tradnl" sz="2000" dirty="0" smtClean="0"/>
              <a:t>Área </a:t>
            </a:r>
            <a:r>
              <a:rPr lang="es-ES_tradnl" sz="2000" dirty="0"/>
              <a:t>equipada que mostraría beneficios en los trabajos de muchos productores y estudiantes en el ámbito </a:t>
            </a:r>
            <a:r>
              <a:rPr lang="es-ES_tradnl" sz="2000" dirty="0" smtClean="0"/>
              <a:t>audiovisual.</a:t>
            </a:r>
            <a:endParaRPr lang="es-EC" sz="2000" dirty="0"/>
          </a:p>
          <a:p>
            <a:pPr marL="0" indent="0" algn="just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3537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35743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MACRO SEGMENTACIÓN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s-ES_tradnl" sz="2000" dirty="0"/>
              <a:t>Tecnología ¿Cómo satisfacer las necesidades existentes?</a:t>
            </a:r>
            <a:endParaRPr lang="es-EC" sz="2000" dirty="0"/>
          </a:p>
          <a:p>
            <a:pPr marL="0" indent="0" algn="just">
              <a:buNone/>
            </a:pPr>
            <a:endParaRPr lang="es-ES_tradnl" sz="2000" dirty="0"/>
          </a:p>
          <a:p>
            <a:pPr algn="just"/>
            <a:r>
              <a:rPr lang="es-ES_tradnl" sz="2000" dirty="0"/>
              <a:t>Se requiere de una fuerte inversión inicial para armar un estudio de </a:t>
            </a:r>
            <a:r>
              <a:rPr lang="es-ES_tradnl" sz="2000" dirty="0" smtClean="0"/>
              <a:t>Chroma.</a:t>
            </a:r>
            <a:endParaRPr lang="es-EC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71490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MERCADO META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92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35743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MACRO SEGMENTACIÓN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s-ES_tradnl" sz="2000" dirty="0"/>
              <a:t>Grupos/Compradores: ¿A quién satisfacer? </a:t>
            </a:r>
            <a:endParaRPr lang="es-EC" sz="2000" dirty="0"/>
          </a:p>
          <a:p>
            <a:pPr marL="0" indent="0" algn="just">
              <a:buNone/>
            </a:pPr>
            <a:endParaRPr lang="es-ES_tradnl" sz="2000" dirty="0"/>
          </a:p>
          <a:p>
            <a:pPr algn="just"/>
            <a:r>
              <a:rPr lang="es-ES_tradnl" sz="2000" dirty="0"/>
              <a:t>Empresas y personas que se desenvuelvan en el medio de la producción </a:t>
            </a:r>
            <a:r>
              <a:rPr lang="es-ES_tradnl" sz="2000" dirty="0" smtClean="0"/>
              <a:t>audiovisual.</a:t>
            </a:r>
            <a:endParaRPr lang="es-EC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71490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MERCADO META</a:t>
            </a:r>
            <a:endParaRPr kumimoji="0" lang="es-EC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3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APLICACIÓN </a:t>
            </a:r>
            <a:br>
              <a:rPr lang="en-US" dirty="0" smtClean="0"/>
            </a:br>
            <a:r>
              <a:rPr lang="en-US" dirty="0" smtClean="0"/>
              <a:t>Y PROCESOS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617813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/>
              <a:t>En el país existe un problema de variedad de productos en su relación precio-calidad. </a:t>
            </a:r>
            <a:endParaRPr lang="es-ES_tradnl" sz="2000" dirty="0" smtClean="0"/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Muchos </a:t>
            </a:r>
            <a:r>
              <a:rPr lang="es-ES_tradnl" sz="2000" dirty="0"/>
              <a:t>lugares </a:t>
            </a:r>
            <a:r>
              <a:rPr lang="es-ES_tradnl" sz="2000" dirty="0" smtClean="0"/>
              <a:t>brindan </a:t>
            </a:r>
            <a:r>
              <a:rPr lang="es-ES_tradnl" sz="2000" dirty="0"/>
              <a:t>un servicio similar, “no igual</a:t>
            </a:r>
            <a:r>
              <a:rPr lang="es-ES_tradnl" sz="2000" dirty="0" smtClean="0"/>
              <a:t>”. 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Proporcionar </a:t>
            </a:r>
            <a:r>
              <a:rPr lang="es-ES_tradnl" sz="2000" dirty="0"/>
              <a:t>una calidad superior a la del nivel ya </a:t>
            </a:r>
            <a:r>
              <a:rPr lang="es-ES_tradnl" sz="2000" dirty="0" smtClean="0"/>
              <a:t>existente.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 No olvidar </a:t>
            </a:r>
            <a:r>
              <a:rPr lang="es-ES_tradnl" sz="2000" dirty="0"/>
              <a:t>que la calidad y precio siempre van de la mano.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xmlns="" val="1231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614" y="642918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PROCESOS</a:t>
            </a:r>
            <a:endParaRPr lang="es-EC" dirty="0"/>
          </a:p>
        </p:txBody>
      </p:sp>
      <p:pic>
        <p:nvPicPr>
          <p:cNvPr id="5" name="4 Imagen" descr="Macintosh HD:Users:PanchoPP:Desktop:TESIS Archivos y Carpetas:TESIS FINAL:Flujogram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0791" y="1412776"/>
            <a:ext cx="2619361" cy="5018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993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20" y="642918"/>
            <a:ext cx="8229600" cy="1143000"/>
          </a:xfrm>
        </p:spPr>
        <p:txBody>
          <a:bodyPr/>
          <a:lstStyle/>
          <a:p>
            <a:r>
              <a:rPr lang="es-EC" dirty="0" smtClean="0"/>
              <a:t>UBICACI</a:t>
            </a:r>
            <a:r>
              <a:rPr lang="en-US" dirty="0" smtClean="0"/>
              <a:t>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3046441"/>
            <a:ext cx="8229600" cy="4525963"/>
          </a:xfrm>
        </p:spPr>
        <p:txBody>
          <a:bodyPr/>
          <a:lstStyle/>
          <a:p>
            <a:pPr algn="just"/>
            <a:r>
              <a:rPr lang="es-ES" sz="2000" dirty="0" smtClean="0"/>
              <a:t>Será ubicado en la zona norte de la ciudad.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Sector </a:t>
            </a:r>
            <a:r>
              <a:rPr lang="es-ES" sz="2000" dirty="0" err="1" smtClean="0"/>
              <a:t>Mapasingue</a:t>
            </a:r>
            <a:r>
              <a:rPr lang="es-ES" sz="2000" dirty="0" smtClean="0"/>
              <a:t> cerca de la Avenida Carlos Julio Arosemena.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3984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36" y="714356"/>
            <a:ext cx="8229600" cy="1143000"/>
          </a:xfrm>
        </p:spPr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17747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 smtClean="0"/>
              <a:t>Un proyecto audiovisual consta de tres partes importantes que son pre-producción, producción y post-producción.</a:t>
            </a:r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 smtClean="0"/>
              <a:t>La producción es la esencia del producto donde se trabaja el material en bruto.</a:t>
            </a:r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 smtClean="0"/>
              <a:t>Una locación determinada que sirve para la realización de tomas digitales y la recreación de difíciles escenarios, se denomina PLATÓ DE CHROMA.</a:t>
            </a:r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 smtClean="0"/>
              <a:t>Sirve para Producciones Audiovisuales y Fotográficas.</a:t>
            </a:r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 smtClean="0"/>
              <a:t>Nos permite recrear atmósferas ideales 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271462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S" sz="2000" dirty="0" smtClean="0"/>
              <a:t>Debe tener una correcta distribución.</a:t>
            </a:r>
          </a:p>
          <a:p>
            <a:pPr marL="0" indent="0" algn="just">
              <a:buNone/>
            </a:pPr>
            <a:endParaRPr lang="es-ES" sz="2000" dirty="0" smtClean="0"/>
          </a:p>
          <a:p>
            <a:pPr algn="just"/>
            <a:r>
              <a:rPr lang="es-ES" sz="2000" dirty="0" smtClean="0"/>
              <a:t>Área de grabación.</a:t>
            </a:r>
          </a:p>
          <a:p>
            <a:pPr algn="just"/>
            <a:r>
              <a:rPr lang="es-ES" sz="2000" dirty="0" smtClean="0"/>
              <a:t>Área de almacenamiento.</a:t>
            </a:r>
          </a:p>
          <a:p>
            <a:pPr algn="just"/>
            <a:r>
              <a:rPr lang="es-ES" sz="2000" dirty="0" smtClean="0"/>
              <a:t>Área administrativa.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7158" y="107155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IMPLEMENTACIÓN </a:t>
            </a:r>
            <a:br>
              <a:rPr lang="en-US" dirty="0" smtClean="0"/>
            </a:br>
            <a:r>
              <a:rPr lang="en-US" dirty="0" smtClean="0"/>
              <a:t>FÍSICA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5533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5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IMPLEMENTACIÓN </a:t>
            </a:r>
            <a:br>
              <a:rPr lang="en-US" dirty="0" smtClean="0"/>
            </a:br>
            <a:r>
              <a:rPr lang="en-US" dirty="0" smtClean="0"/>
              <a:t>FÍSICA</a:t>
            </a:r>
            <a:endParaRPr lang="es-EC" dirty="0"/>
          </a:p>
        </p:txBody>
      </p:sp>
      <p:pic>
        <p:nvPicPr>
          <p:cNvPr id="5" name="4 Imagen" descr="C:\Users\Fredavelo\Desktop\tesissssssssssss\finales\AREA DE GRABACIO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3116"/>
            <a:ext cx="3607750" cy="23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Fredavelo\Desktop\tesissssssssssss\finales\AREA GRABACION 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3" y="3500439"/>
            <a:ext cx="4071966" cy="264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104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:\Users\Fredavelo\Desktop\tesissssssssssss\finales\OFICIN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786190"/>
            <a:ext cx="439547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Fredavelo\Desktop\tesissssssssssss\finales\GRABACION 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3116"/>
            <a:ext cx="3782695" cy="283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57158" y="107155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IMPLEMENTACIÓN </a:t>
            </a:r>
            <a:br>
              <a:rPr lang="en-US" dirty="0" smtClean="0"/>
            </a:br>
            <a:r>
              <a:rPr lang="en-US" dirty="0" smtClean="0"/>
              <a:t>FÍSICA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8111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4286312" y="407194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TAMA</a:t>
            </a:r>
            <a:r>
              <a:rPr lang="es-EC" dirty="0" smtClean="0"/>
              <a:t>Ñ</a:t>
            </a:r>
            <a:r>
              <a:rPr lang="en-US" dirty="0" smtClean="0"/>
              <a:t>O </a:t>
            </a:r>
            <a:br>
              <a:rPr lang="en-US" dirty="0" smtClean="0"/>
            </a:br>
            <a:r>
              <a:rPr lang="en-US" dirty="0" smtClean="0"/>
              <a:t>DEL ESTUDIO</a:t>
            </a:r>
            <a:endParaRPr lang="es-EC" dirty="0"/>
          </a:p>
        </p:txBody>
      </p:sp>
      <p:pic>
        <p:nvPicPr>
          <p:cNvPr id="5" name="4 Imagen" descr="Macintosh HD:Users:PanchoPP:Desktop:TESIS Archivos y Carpetas:TESIS FINAL:Plano del estudi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3251" y="1285860"/>
            <a:ext cx="4362960" cy="5105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78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928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PROCESO DE GRABACIÓN DEL PRODUCTO AUDIOVISUAL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3332193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 smtClean="0"/>
              <a:t>Equipos necesarios para la grabación de un producto audiovisual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Cámaras</a:t>
            </a:r>
          </a:p>
          <a:p>
            <a:pPr algn="just"/>
            <a:r>
              <a:rPr lang="es-ES" sz="2000" dirty="0" smtClean="0"/>
              <a:t>Luces</a:t>
            </a:r>
          </a:p>
          <a:p>
            <a:pPr algn="just"/>
            <a:r>
              <a:rPr lang="es-ES" sz="2000" dirty="0" smtClean="0"/>
              <a:t>Micrófonos (corbateros, de condenso, shot guns).</a:t>
            </a:r>
          </a:p>
          <a:p>
            <a:pPr algn="just"/>
            <a:r>
              <a:rPr lang="es-ES" sz="2000" dirty="0" smtClean="0"/>
              <a:t>Tascam</a:t>
            </a:r>
          </a:p>
          <a:p>
            <a:pPr algn="just"/>
            <a:r>
              <a:rPr lang="es-ES" sz="2000" dirty="0" smtClean="0"/>
              <a:t>Trípodes </a:t>
            </a:r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678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ORGANIGRAMA</a:t>
            </a:r>
            <a:endParaRPr lang="es-EC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1527412060"/>
              </p:ext>
            </p:extLst>
          </p:nvPr>
        </p:nvGraphicFramePr>
        <p:xfrm>
          <a:off x="1079612" y="1916832"/>
          <a:ext cx="698477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0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83671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PRESENTACIÓN </a:t>
            </a:r>
            <a:br>
              <a:rPr lang="en-US" dirty="0" smtClean="0"/>
            </a:br>
            <a:r>
              <a:rPr lang="en-US" dirty="0" smtClean="0"/>
              <a:t>DE LA MARCA</a:t>
            </a:r>
            <a:endParaRPr lang="es-EC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 descr="marc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924944"/>
            <a:ext cx="6480720" cy="20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6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mtClean="0"/>
              <a:t>PRESENTACIÓN </a:t>
            </a:r>
            <a:br>
              <a:rPr lang="en-US" smtClean="0"/>
            </a:br>
            <a:r>
              <a:rPr lang="en-US" smtClean="0"/>
              <a:t>DE LA MARCA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TIPOGRAFÍA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7" name="Imagen 6" descr="C:\Users\Fredavelo\Desktop\tesissssssssssss\finales\text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3068960"/>
            <a:ext cx="3041650" cy="2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 descr="C:\Users\Fredavelo\Desktop\tesissssssssssss\finales\text 2-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19653"/>
            <a:ext cx="3200400" cy="228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10"/>
          <p:cNvSpPr/>
          <p:nvPr/>
        </p:nvSpPr>
        <p:spPr>
          <a:xfrm>
            <a:off x="1263495" y="5517232"/>
            <a:ext cx="2804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/>
              <a:t>BLAIRMDITC TT MEDIUM </a:t>
            </a:r>
            <a:endParaRPr lang="es-ES" sz="2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292080" y="5517232"/>
            <a:ext cx="2582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MYRIAD PRO REGULAR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xmlns="" val="36567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mtClean="0"/>
              <a:t>PRESENTACIÓN </a:t>
            </a:r>
            <a:br>
              <a:rPr lang="en-US" smtClean="0"/>
            </a:br>
            <a:r>
              <a:rPr lang="en-US" smtClean="0"/>
              <a:t>DE LA MARCA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ICONOTIPO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9" name="Imagen 8" descr="C:\Users\Fredavelo\Desktop\tesissssssssssss\finales\iconotipo1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3140968"/>
            <a:ext cx="3772535" cy="269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C:\Users\Fredavelo\Desktop\tesissssssssssss\finales\iconotipo2-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3140968"/>
            <a:ext cx="37865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951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mtClean="0"/>
              <a:t>PRESENTACIÓN </a:t>
            </a:r>
            <a:br>
              <a:rPr lang="en-US" smtClean="0"/>
            </a:br>
            <a:r>
              <a:rPr lang="en-US" smtClean="0"/>
              <a:t>DE LA MARCA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GRAFIMETRÍA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7" name="Imagen 6" descr="C:\Users\Fredavelo\Desktop\tesissssssssssss\finales\grafimetria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3068960"/>
            <a:ext cx="3851172" cy="274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73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285749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/>
              <a:t>Hacer cine en Ecuador no es nada </a:t>
            </a:r>
            <a:r>
              <a:rPr lang="es-ES_tradnl" sz="2000" dirty="0" smtClean="0"/>
              <a:t>fácil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En </a:t>
            </a:r>
            <a:r>
              <a:rPr lang="es-ES_tradnl" sz="2000" dirty="0"/>
              <a:t>el país se producen uno o dos filmes cada dos o tres </a:t>
            </a:r>
            <a:r>
              <a:rPr lang="es-ES_tradnl" sz="2000" dirty="0" smtClean="0"/>
              <a:t>años.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/>
              <a:t>Sin duda alguna el talento existe en el medio ecuatoriano</a:t>
            </a:r>
            <a:endParaRPr lang="es-ES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1000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PLANTEAMIENTO </a:t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 PROBLEMA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ESTUDIO</a:t>
            </a:r>
          </a:p>
          <a:p>
            <a:pPr algn="r"/>
            <a:r>
              <a:rPr lang="en-US" dirty="0" smtClean="0"/>
              <a:t>CROMÁTICO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TRAMADA EN NEGRO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 descr="C:\Users\Fredavelo\Desktop\tesissssssssssss\finales\escala de grises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624" y="3054197"/>
            <a:ext cx="3981608" cy="284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46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ESTUDIO</a:t>
            </a:r>
          </a:p>
          <a:p>
            <a:pPr algn="r"/>
            <a:r>
              <a:rPr lang="en-US" dirty="0" smtClean="0"/>
              <a:t>CROMÁTICO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MARCA DE AGUA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12 Imagen" descr="trans-01-0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857183" y="3066199"/>
            <a:ext cx="3443010" cy="27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8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ESTUDIO</a:t>
            </a:r>
          </a:p>
          <a:p>
            <a:pPr algn="r"/>
            <a:r>
              <a:rPr lang="en-US" dirty="0" smtClean="0"/>
              <a:t>CROMÁTICO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BLANCO Y NEGRO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7" name="Imagen 6" descr="C:\Users\Fredavelo\Desktop\tesissssssssssss\finales\b&amp;n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0897" y="2992031"/>
            <a:ext cx="4042206" cy="288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939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COLOR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CUATRICROMÍA (CMYK)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 descr="C:\Users\Fredavelo\Desktop\tesissssssssssss\finales\cmyk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3019717"/>
            <a:ext cx="4032448" cy="287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46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COLOR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914400" y="22154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RGB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7" name="Imagen 6" descr="C:\Users\Fredavelo\Desktop\tesissssssssssss\finales\rgb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3068960"/>
            <a:ext cx="4032448" cy="287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967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COLOR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914400" y="22154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HSB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 descr="C:\Users\Fredavelo\Desktop\tesissssssssssss\finales\hsb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5" y="3103795"/>
            <a:ext cx="4032450" cy="287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53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RESTRICCIONES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7" name="Imagen 6" descr="C:\Users\Fredavelo\Desktop\tesissssssssssss\finales\alteracion de color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688396"/>
            <a:ext cx="3308994" cy="236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 descr="C:\Users\Fredavelo\Desktop\tesissssssssssss\finales\alteracion proporcion marca-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772" y="2688396"/>
            <a:ext cx="3357628" cy="239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2339752" y="530120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De color</a:t>
            </a:r>
            <a:endParaRPr lang="es-E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220072" y="5301208"/>
            <a:ext cx="2619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Proporción de la Marca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xmlns="" val="9804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RESTRICCIONES</a:t>
            </a:r>
            <a:endParaRPr lang="es-EC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28596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10" name="Imagen 9" descr="C:\Users\Fredavelo\Desktop\tesissssssssssss\finales\cambio de tipografia o eliminacion de elementos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9444" y="2708920"/>
            <a:ext cx="3298540" cy="235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475656" y="5301208"/>
            <a:ext cx="2678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/>
              <a:t>Alteración de Tipografía</a:t>
            </a:r>
          </a:p>
          <a:p>
            <a:pPr algn="ctr"/>
            <a:r>
              <a:rPr lang="es-ES" sz="2000" dirty="0" smtClean="0"/>
              <a:t>Y otros elementos</a:t>
            </a:r>
            <a:endParaRPr lang="es-E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220072" y="5301208"/>
            <a:ext cx="2574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/>
              <a:t>Restricción de Posición</a:t>
            </a:r>
          </a:p>
          <a:p>
            <a:pPr algn="ctr"/>
            <a:r>
              <a:rPr lang="es-ES" sz="2000" dirty="0" smtClean="0"/>
              <a:t>De Elementos</a:t>
            </a:r>
            <a:endParaRPr lang="es-ES" sz="2000" dirty="0"/>
          </a:p>
        </p:txBody>
      </p:sp>
      <p:pic>
        <p:nvPicPr>
          <p:cNvPr id="11" name="Imagen 10" descr="C:\Users\Fredavelo\Desktop\tesissssssssssss\finales\restriccion posicion elementos-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2669720"/>
            <a:ext cx="3383770" cy="241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519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USOS</a:t>
            </a:r>
            <a:endParaRPr lang="es-EC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827584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HOJA MENBRETADA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s-EC" dirty="0"/>
          </a:p>
        </p:txBody>
      </p:sp>
      <p:pic>
        <p:nvPicPr>
          <p:cNvPr id="12" name="Imagen 11" descr="C:\Users\Fredavelo\Desktop\tesissssssssssss\finales\hoja menbretada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1700808"/>
            <a:ext cx="3296474" cy="466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68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USOS</a:t>
            </a:r>
            <a:endParaRPr lang="es-EC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827584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TARJETERIA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s-EC" dirty="0"/>
          </a:p>
        </p:txBody>
      </p:sp>
      <p:pic>
        <p:nvPicPr>
          <p:cNvPr id="5" name="Imagen 4" descr="C:\Users\Fredavelo\Desktop\tesissssssssssss\finales\tarjeteria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6826" y="1845504"/>
            <a:ext cx="5749630" cy="410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11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71462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 smtClean="0"/>
              <a:t>El estudio tiene </a:t>
            </a:r>
            <a:r>
              <a:rPr lang="es-ES_tradnl" sz="2000" dirty="0"/>
              <a:t>como finalidad la superposición por separación de colores e incluso como mascarilla en </a:t>
            </a:r>
            <a:r>
              <a:rPr lang="es-ES_tradnl" sz="2000" dirty="0" smtClean="0"/>
              <a:t>movimiento.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/>
              <a:t>grabación de Blue screen (fondo azul) o Green screen (fondo verde) </a:t>
            </a:r>
            <a:endParaRPr lang="es-ES_tradnl" sz="2000" dirty="0" smtClean="0"/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/>
              <a:t>Una vez obtenido el material en bruto, </a:t>
            </a:r>
            <a:r>
              <a:rPr lang="es-ES_tradnl" sz="2000" dirty="0" smtClean="0"/>
              <a:t>la </a:t>
            </a:r>
            <a:r>
              <a:rPr lang="es-ES_tradnl" sz="2000" dirty="0"/>
              <a:t>información audiovisual recaudada, se almacena para su posterior extracción en </a:t>
            </a:r>
            <a:r>
              <a:rPr lang="es-ES_tradnl" sz="2000" dirty="0" smtClean="0"/>
              <a:t>postproducción.</a:t>
            </a:r>
            <a:endParaRPr lang="es-ES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1000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PLANTEAMIENTO </a:t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 PROBLEMA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5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USOS</a:t>
            </a:r>
            <a:endParaRPr lang="es-EC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827584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SOBRES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s-EC" dirty="0"/>
          </a:p>
        </p:txBody>
      </p:sp>
      <p:pic>
        <p:nvPicPr>
          <p:cNvPr id="6" name="Imagen 5" descr="C:\Users\Fredavelo\Desktop\tesissssssssssss\finales\sobre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1797244"/>
            <a:ext cx="5893166" cy="41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21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USOS</a:t>
            </a:r>
            <a:endParaRPr lang="es-EC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827584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SOBRES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s-EC" dirty="0"/>
          </a:p>
        </p:txBody>
      </p:sp>
      <p:pic>
        <p:nvPicPr>
          <p:cNvPr id="5" name="Imagen 4" descr="C:\Users\Fredavelo\Desktop\tesissssssssssss\finales\sobre manila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7904" y="1484784"/>
            <a:ext cx="33599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63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USOS</a:t>
            </a:r>
            <a:endParaRPr lang="es-EC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827584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SEÑALÉTICA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s-EC" dirty="0"/>
          </a:p>
        </p:txBody>
      </p:sp>
      <p:pic>
        <p:nvPicPr>
          <p:cNvPr id="6" name="Imagen 5" descr="C:\Users\Fredavelo\Desktop\tesissssssssssss\finales\señaletica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7474" y="1412774"/>
            <a:ext cx="3358822" cy="475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81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71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dirty="0" smtClean="0"/>
              <a:t>ANUNCIOS PUBLICITARIOS</a:t>
            </a:r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r>
              <a:rPr lang="es-ES" sz="2000" dirty="0" smtClean="0"/>
              <a:t>Asegurar la correcta visibilidad, comprensión y finalmente reconocimiento de la marca por medio del espectador.</a:t>
            </a:r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599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dirty="0"/>
              <a:t>PRENSA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sz="2000" dirty="0"/>
              <a:t>Clara </a:t>
            </a:r>
            <a:r>
              <a:rPr lang="es-ES_tradnl" sz="2000" dirty="0" smtClean="0"/>
              <a:t>legibilidad.</a:t>
            </a:r>
          </a:p>
          <a:p>
            <a:endParaRPr lang="es-ES_tradnl" sz="2000" dirty="0"/>
          </a:p>
          <a:p>
            <a:r>
              <a:rPr lang="es-ES_tradnl" sz="2000" dirty="0"/>
              <a:t>Isotipo tamaño mínimo 8 </a:t>
            </a:r>
            <a:r>
              <a:rPr lang="es-ES_tradnl" sz="2000" dirty="0" smtClean="0"/>
              <a:t>puntos.</a:t>
            </a:r>
          </a:p>
          <a:p>
            <a:endParaRPr lang="es-ES_tradnl" sz="2000" dirty="0"/>
          </a:p>
          <a:p>
            <a:r>
              <a:rPr lang="es-ES_tradnl" sz="2000" dirty="0"/>
              <a:t>Alejar de los bordes a una distancia de por lo menos la mitad de su </a:t>
            </a:r>
            <a:r>
              <a:rPr lang="es-ES_tradnl" sz="2000" dirty="0" smtClean="0"/>
              <a:t>altura.</a:t>
            </a:r>
            <a:endParaRPr lang="es-ES_tradnl" sz="2000" dirty="0"/>
          </a:p>
          <a:p>
            <a:pPr marL="0" indent="0" algn="r">
              <a:buNone/>
            </a:pPr>
            <a:endParaRPr lang="en-US" sz="2000" dirty="0" smtClean="0"/>
          </a:p>
          <a:p>
            <a:pPr marL="0" indent="0" algn="r"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6924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MEDIOS IMPRESOS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r>
              <a:rPr lang="es-ES" sz="2000" dirty="0" smtClean="0"/>
              <a:t>La marca debe ir siempre del lado exterior de la pagina para correcta legibilidad.</a:t>
            </a:r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061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MEDIOS AUDIOVISUALES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2000" dirty="0" smtClean="0"/>
              <a:t>Mantener tamaño claro.</a:t>
            </a:r>
          </a:p>
          <a:p>
            <a:endParaRPr lang="es-ES" sz="2000" dirty="0"/>
          </a:p>
          <a:p>
            <a:r>
              <a:rPr lang="es-ES" sz="2000" dirty="0" smtClean="0"/>
              <a:t>Cuidar que los bordes no se pierdan en la pantalla.</a:t>
            </a:r>
          </a:p>
          <a:p>
            <a:endParaRPr lang="es-ES" sz="2000" dirty="0"/>
          </a:p>
          <a:p>
            <a:r>
              <a:rPr lang="es-ES" sz="2000" dirty="0" smtClean="0"/>
              <a:t>Tiempo mínimo de presentación 2 segundos.</a:t>
            </a:r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1621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OTROS MEDIOS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r>
              <a:rPr lang="es-ES" sz="2000" dirty="0" smtClean="0"/>
              <a:t>Deben tenerse en cuenta todas las normas mencionadas ajustándolos de la mejor manera.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1786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INTERNET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2000" dirty="0" smtClean="0"/>
              <a:t>Difusión mas rápida y fiable del mercado.</a:t>
            </a:r>
          </a:p>
          <a:p>
            <a:endParaRPr lang="es-ES" sz="2000" dirty="0"/>
          </a:p>
          <a:p>
            <a:r>
              <a:rPr lang="es-ES" sz="2000" dirty="0" smtClean="0"/>
              <a:t>Paginas Web donde incluiremos fotografías, plano del estudio, características técnicas, novedades, trabajos realizados.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7600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46856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PUBLICIDADES REVISTAS ESPECIALIZADAS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2000" dirty="0" smtClean="0"/>
              <a:t>Brinda una oportunidad a personas que se desenvuelven en este medio.</a:t>
            </a:r>
          </a:p>
          <a:p>
            <a:endParaRPr lang="es-ES" sz="2000" dirty="0"/>
          </a:p>
          <a:p>
            <a:pPr marL="0" indent="0">
              <a:buNone/>
            </a:pPr>
            <a:r>
              <a:rPr lang="es-ES" dirty="0" smtClean="0"/>
              <a:t>FOLLETOS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sz="2000" dirty="0" smtClean="0"/>
              <a:t>En diferentes estudios de grabación, universidades, canales, etc.</a:t>
            </a: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41457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200" dirty="0"/>
              <a:t>E</a:t>
            </a:r>
            <a:r>
              <a:rPr lang="es-ES_tradnl" sz="2200" dirty="0" smtClean="0"/>
              <a:t>xiste </a:t>
            </a:r>
            <a:r>
              <a:rPr lang="es-ES_tradnl" sz="2200" dirty="0"/>
              <a:t>una escases de estudios de </a:t>
            </a:r>
            <a:r>
              <a:rPr lang="es-ES_tradnl" sz="2200" dirty="0" smtClean="0"/>
              <a:t>filmación.</a:t>
            </a:r>
          </a:p>
          <a:p>
            <a:pPr algn="just"/>
            <a:endParaRPr lang="es-ES_tradnl" sz="2200" dirty="0"/>
          </a:p>
          <a:p>
            <a:pPr algn="just"/>
            <a:r>
              <a:rPr lang="es-ES_tradnl" sz="2200" dirty="0"/>
              <a:t>E</a:t>
            </a:r>
            <a:r>
              <a:rPr lang="es-ES_tradnl" sz="2200" dirty="0" smtClean="0"/>
              <a:t>specializados </a:t>
            </a:r>
            <a:r>
              <a:rPr lang="es-ES_tradnl" sz="2200" dirty="0"/>
              <a:t>directamente en el área de fotografía publicitaria y </a:t>
            </a:r>
            <a:r>
              <a:rPr lang="es-ES_tradnl" sz="2200" dirty="0" smtClean="0"/>
              <a:t>artística.</a:t>
            </a:r>
          </a:p>
          <a:p>
            <a:pPr algn="just"/>
            <a:endParaRPr lang="es-ES_tradnl" sz="2200" dirty="0" smtClean="0"/>
          </a:p>
          <a:p>
            <a:pPr algn="just"/>
            <a:r>
              <a:rPr lang="es-ES_tradnl" sz="2200" dirty="0"/>
              <a:t>El estudio constará </a:t>
            </a:r>
            <a:r>
              <a:rPr lang="es-ES_tradnl" sz="2200" dirty="0" smtClean="0"/>
              <a:t>con </a:t>
            </a:r>
            <a:r>
              <a:rPr lang="en-US" sz="2200" dirty="0" smtClean="0"/>
              <a:t>á</a:t>
            </a:r>
            <a:r>
              <a:rPr lang="es-ES_tradnl" sz="2200" dirty="0" smtClean="0"/>
              <a:t>rea </a:t>
            </a:r>
            <a:r>
              <a:rPr lang="es-ES_tradnl" sz="2200" dirty="0"/>
              <a:t>de Chroma, equipada, iluminada y preparada </a:t>
            </a:r>
            <a:r>
              <a:rPr lang="es-ES_tradnl" sz="2200" dirty="0" smtClean="0"/>
              <a:t>acústicamente, cabina </a:t>
            </a:r>
            <a:r>
              <a:rPr lang="es-ES_tradnl" sz="2200" dirty="0"/>
              <a:t>de audio y video, donde se recolectará todo el producto final.</a:t>
            </a:r>
            <a:endParaRPr lang="es-EC" sz="2200" dirty="0"/>
          </a:p>
          <a:p>
            <a:pPr algn="just"/>
            <a:endParaRPr lang="es-ES_tradnl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1000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PLANTEAMIENTO </a:t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 PROBLEMA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9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POSICIONAMIENTO</a:t>
            </a:r>
          </a:p>
          <a:p>
            <a:endParaRPr lang="es-ES" sz="2000" dirty="0" smtClean="0"/>
          </a:p>
          <a:p>
            <a:pPr marL="0" indent="0">
              <a:buNone/>
            </a:pPr>
            <a:endParaRPr lang="es-ES" sz="2000" dirty="0"/>
          </a:p>
          <a:p>
            <a:r>
              <a:rPr lang="es-ES" sz="2000" dirty="0" smtClean="0"/>
              <a:t>Es la base de su éxito o fracaso, debe ser conocida para que pueda ser utilizada.</a:t>
            </a:r>
          </a:p>
          <a:p>
            <a:endParaRPr lang="es-ES" sz="2000" dirty="0"/>
          </a:p>
          <a:p>
            <a:r>
              <a:rPr lang="es-ES" sz="2000" dirty="0" smtClean="0"/>
              <a:t>“Esta Marca es la mejor”, debe darse prueba de ello.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099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PÁGINA WEB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r>
              <a:rPr lang="es-ES" sz="2000" dirty="0" smtClean="0"/>
              <a:t>Posicionar a una marca por medio de redes sociales.</a:t>
            </a:r>
          </a:p>
          <a:p>
            <a:endParaRPr lang="es-ES" sz="2000" dirty="0"/>
          </a:p>
          <a:p>
            <a:r>
              <a:rPr lang="es-ES" sz="2000" dirty="0" smtClean="0"/>
              <a:t>Es la tarjeta de presentación que cuenta la empresa.</a:t>
            </a:r>
          </a:p>
          <a:p>
            <a:endParaRPr lang="es-ES" sz="2000" dirty="0"/>
          </a:p>
          <a:p>
            <a:r>
              <a:rPr lang="es-ES" sz="2000" dirty="0" smtClean="0"/>
              <a:t>Vinculada a las paginas de las redes sociales, estarán sincronizadas respecto a sus publicaciones.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2302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PÁGINA WEB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  <p:pic>
        <p:nvPicPr>
          <p:cNvPr id="5" name="82 Imagen" descr="pag web1-0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016" y="2420888"/>
            <a:ext cx="3654425" cy="2583180"/>
          </a:xfrm>
          <a:prstGeom prst="rect">
            <a:avLst/>
          </a:prstGeom>
        </p:spPr>
      </p:pic>
      <p:pic>
        <p:nvPicPr>
          <p:cNvPr id="6" name="83 Imagen" descr="pag web2-0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79527" y="3645024"/>
            <a:ext cx="3720465" cy="26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1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REDES SOCIALES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sz="2000" dirty="0" smtClean="0"/>
              <a:t>Una de las herramientas mas eficaces.</a:t>
            </a:r>
          </a:p>
          <a:p>
            <a:endParaRPr lang="es-ES" sz="2000" dirty="0"/>
          </a:p>
          <a:p>
            <a:r>
              <a:rPr lang="es-ES" sz="2000" dirty="0" smtClean="0"/>
              <a:t>Redes sociales mas conocidas: Facebook, Twitter. </a:t>
            </a:r>
          </a:p>
          <a:p>
            <a:endParaRPr lang="es-ES" sz="2000" dirty="0"/>
          </a:p>
          <a:p>
            <a:r>
              <a:rPr lang="es-ES" sz="2000" dirty="0" smtClean="0"/>
              <a:t>Permitirá ir generando contactos, mostrando productos, y dando fe de lo que tiene este proyecto.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077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FACEBOOK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sz="2000" dirty="0" smtClean="0"/>
              <a:t>Nos permite ir mostrando poco a poco que ofrece.</a:t>
            </a:r>
          </a:p>
          <a:p>
            <a:endParaRPr lang="es-ES" sz="2000" dirty="0"/>
          </a:p>
          <a:p>
            <a:r>
              <a:rPr lang="es-ES" sz="2000" dirty="0" smtClean="0"/>
              <a:t>Poder interactuar.</a:t>
            </a:r>
          </a:p>
          <a:p>
            <a:endParaRPr lang="es-ES" sz="2000" dirty="0"/>
          </a:p>
          <a:p>
            <a:r>
              <a:rPr lang="es-ES" sz="2000" dirty="0" smtClean="0"/>
              <a:t>Información actualizada.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9834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FACEBOOK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  <p:pic>
        <p:nvPicPr>
          <p:cNvPr id="5" name="Imagen 4" descr="C:\Users\Fredavelo\Desktop\tesissssssssssss\finales\fb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3610" y="2780928"/>
            <a:ext cx="4716780" cy="332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78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TWITTER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sz="2000" dirty="0" smtClean="0"/>
              <a:t>El compromiso y objetivo es informar constantemente.</a:t>
            </a:r>
          </a:p>
          <a:p>
            <a:endParaRPr lang="es-ES" sz="2000" dirty="0"/>
          </a:p>
          <a:p>
            <a:r>
              <a:rPr lang="es-ES" sz="2000" dirty="0" smtClean="0"/>
              <a:t>Retweets.</a:t>
            </a:r>
          </a:p>
          <a:p>
            <a:endParaRPr lang="es-ES" sz="2000" dirty="0"/>
          </a:p>
          <a:p>
            <a:r>
              <a:rPr lang="es-ES" sz="2000" dirty="0" smtClean="0"/>
              <a:t>Información con los followers.</a:t>
            </a:r>
          </a:p>
          <a:p>
            <a:endParaRPr lang="es-ES" sz="2000" dirty="0"/>
          </a:p>
          <a:p>
            <a:r>
              <a:rPr lang="es-ES" sz="2000" dirty="0" smtClean="0"/>
              <a:t>Crear un efecto viral en nuestras redes sociales.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0573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1328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TWITTER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7951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SISTEMA</a:t>
            </a:r>
          </a:p>
          <a:p>
            <a:pPr algn="r"/>
            <a:r>
              <a:rPr lang="en-US" dirty="0" smtClean="0"/>
              <a:t>DE PROMOCIÓN</a:t>
            </a:r>
            <a:endParaRPr lang="es-EC" dirty="0"/>
          </a:p>
        </p:txBody>
      </p:sp>
      <p:pic>
        <p:nvPicPr>
          <p:cNvPr id="6" name="86 Imagen" descr="twitter1-0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577812" y="2060848"/>
            <a:ext cx="3946516" cy="3142902"/>
          </a:xfrm>
          <a:prstGeom prst="rect">
            <a:avLst/>
          </a:prstGeom>
        </p:spPr>
      </p:pic>
      <p:pic>
        <p:nvPicPr>
          <p:cNvPr id="7" name="85 Imagen" descr="bio-0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5616" y="5373216"/>
            <a:ext cx="3850768" cy="93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62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ndo 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138197"/>
            <a:ext cx="9572692" cy="72819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4786330"/>
            <a:ext cx="8229600" cy="1143000"/>
          </a:xfrm>
        </p:spPr>
        <p:txBody>
          <a:bodyPr/>
          <a:lstStyle/>
          <a:p>
            <a:pPr algn="r"/>
            <a:r>
              <a:rPr lang="es-ES" b="1" dirty="0" smtClean="0"/>
              <a:t>PRESUPUESTO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35800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1043608" y="44371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EQUIPOS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3" name="Imagen 2" descr="equi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484784"/>
            <a:ext cx="4820592" cy="49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2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64318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/>
              <a:t>E</a:t>
            </a:r>
            <a:r>
              <a:rPr lang="es-ES_tradnl" sz="2000" dirty="0" smtClean="0"/>
              <a:t>xisten </a:t>
            </a:r>
            <a:r>
              <a:rPr lang="es-ES_tradnl" sz="2000" dirty="0"/>
              <a:t>programas tanto de edición como de efectos especiales, que mediante </a:t>
            </a:r>
            <a:r>
              <a:rPr lang="es-ES_tradnl" sz="2000" dirty="0" smtClean="0"/>
              <a:t>ciertos plug-ins </a:t>
            </a:r>
            <a:r>
              <a:rPr lang="es-ES_tradnl" sz="2000" dirty="0"/>
              <a:t>asocian un color en </a:t>
            </a:r>
            <a:r>
              <a:rPr lang="es-ES_tradnl" sz="2000" dirty="0" smtClean="0"/>
              <a:t>específico y ayudan al proceso de post-producción.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Constará sistema </a:t>
            </a:r>
            <a:r>
              <a:rPr lang="es-ES_tradnl" sz="2000" dirty="0"/>
              <a:t>de aislamiento </a:t>
            </a:r>
            <a:r>
              <a:rPr lang="es-ES_tradnl" sz="2000" dirty="0" smtClean="0"/>
              <a:t>acústico.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Otros estudios están equipados para fotografía, más no para proyectos audiovisuales.</a:t>
            </a:r>
            <a:endParaRPr lang="es-ES_tradnl" sz="2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1000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PLANTEAMIENTO </a:t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 PROBLEMA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SERVICIOS BÁSICOS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2" name="Imagen 1" descr="SERVICIOS BASIC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284984"/>
            <a:ext cx="7703840" cy="24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98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PUBLICIDAD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3" name="Imagen 2" descr="publidid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140968"/>
            <a:ext cx="8053514" cy="22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75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SUELDOS Y SALARIOS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2" name="Imagen 1" descr="SUELD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423" y="2780928"/>
            <a:ext cx="7361154" cy="34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ALQUILER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3" name="Imagen 2" descr="ALQUI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429000"/>
            <a:ext cx="7920880" cy="13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9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CONSTITUCIÓN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2" name="Imagen 1" descr="contituc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158972"/>
            <a:ext cx="7920880" cy="25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1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OBRA FÍSICA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3" name="Imagen 2" descr="OBRA FIS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429000"/>
            <a:ext cx="8064896" cy="15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62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-3996952" y="3429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dirty="0" smtClean="0"/>
              <a:t>PRESUPUESTO</a:t>
            </a:r>
          </a:p>
          <a:p>
            <a:pPr marL="0" indent="0" algn="r">
              <a:buNone/>
            </a:pPr>
            <a:r>
              <a:rPr lang="es-ES" dirty="0" smtClean="0"/>
              <a:t> TOTAL DEL PROYECTO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2" name="Imagen 1" descr="PRESUPUESTO TOTAL DEL PROYEC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772816"/>
            <a:ext cx="4452070" cy="43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8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18448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FINANCIAMIENTO DEL PROYECTO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sz="2000" dirty="0" smtClean="0"/>
              <a:t>Proyecto tiene un costo de $ 92.912, que incluyen gastos operativos que ascienden a los $ 52.525 y la inversión inicial de $ 40.387.</a:t>
            </a:r>
          </a:p>
          <a:p>
            <a:endParaRPr lang="es-ES" sz="2000" dirty="0"/>
          </a:p>
          <a:p>
            <a:r>
              <a:rPr lang="es-ES" sz="2000" dirty="0" smtClean="0"/>
              <a:t>Inversión inicial comprende: Costos de equipos, obra física y costos de constitución, cubiertos por las personas ejecutoras del proyecto.</a:t>
            </a:r>
          </a:p>
          <a:p>
            <a:endParaRPr lang="es-ES" sz="2000" dirty="0"/>
          </a:p>
          <a:p>
            <a:r>
              <a:rPr lang="es-ES" sz="2000" dirty="0" smtClean="0"/>
              <a:t>Considerado financiar los gastos con (C.F.N.) $ 55,747.20 que </a:t>
            </a:r>
            <a:r>
              <a:rPr lang="es-ES" sz="2000" dirty="0" err="1" smtClean="0"/>
              <a:t>cubrira</a:t>
            </a:r>
            <a:r>
              <a:rPr lang="es-ES" sz="2000" dirty="0" smtClean="0"/>
              <a:t> el 60% del presupuesto total. </a:t>
            </a:r>
          </a:p>
          <a:p>
            <a:endParaRPr lang="es-ES" sz="2000" dirty="0"/>
          </a:p>
          <a:p>
            <a:r>
              <a:rPr lang="es-ES" sz="2000" dirty="0" smtClean="0"/>
              <a:t>40% que comprenden $ 37,164.80, cubierto con capital invertido por los socios fundadores del proyecto.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</p:spTree>
    <p:extLst>
      <p:ext uri="{BB962C8B-B14F-4D97-AF65-F5344CB8AC3E}">
        <p14:creationId xmlns:p14="http://schemas.microsoft.com/office/powerpoint/2010/main" xmlns="" val="25479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FINANCIAMIENTO DEL PROYECTO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2" name="Imagen 1" descr="40%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792" y="3212976"/>
            <a:ext cx="6544568" cy="20071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11960" y="5229200"/>
            <a:ext cx="62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40%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xmlns="" val="2720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FINANCIAMIENTO DEL PROYECTO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2" name="Imagen 1" descr="40%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792" y="3212976"/>
            <a:ext cx="6544568" cy="20071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11960" y="5229200"/>
            <a:ext cx="62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40%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xmlns="" val="32342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1736" y="785794"/>
            <a:ext cx="8229600" cy="1143000"/>
          </a:xfrm>
        </p:spPr>
        <p:txBody>
          <a:bodyPr/>
          <a:lstStyle/>
          <a:p>
            <a:r>
              <a:rPr lang="en-US" dirty="0" smtClean="0"/>
              <a:t>JUSTIFICACIÓN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332037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" sz="2200" dirty="0" smtClean="0"/>
              <a:t>Gracias a la inversión del CNC existe un incremento considerable de proyectos audiovisuales.</a:t>
            </a:r>
          </a:p>
          <a:p>
            <a:pPr algn="just"/>
            <a:endParaRPr lang="es-ES" sz="2200" dirty="0" smtClean="0"/>
          </a:p>
          <a:p>
            <a:pPr algn="just"/>
            <a:r>
              <a:rPr lang="es-ES" sz="2200" dirty="0" smtClean="0"/>
              <a:t>Estudio altamente rentable para solucionar problemas de diseño de producción.</a:t>
            </a:r>
          </a:p>
          <a:p>
            <a:pPr algn="just"/>
            <a:endParaRPr lang="es-ES" sz="2200" dirty="0" smtClean="0"/>
          </a:p>
          <a:p>
            <a:pPr algn="just"/>
            <a:r>
              <a:rPr lang="es-ES" sz="2200" dirty="0" smtClean="0"/>
              <a:t>Grabaciones se adaptan a cualquier tipo de escenarios mediante montaje digital en post-producción.</a:t>
            </a:r>
          </a:p>
          <a:p>
            <a:pPr algn="just"/>
            <a:endParaRPr lang="es-ES_tradnl" dirty="0"/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402917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0608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 smtClean="0"/>
              <a:t>PROYECCIÓN DE VENTAS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PRESUPUESTO</a:t>
            </a:r>
          </a:p>
        </p:txBody>
      </p:sp>
      <p:pic>
        <p:nvPicPr>
          <p:cNvPr id="6" name="Imagen 5" descr="PROYECCOIN DE VENT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738570"/>
            <a:ext cx="6768752" cy="335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6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ndo 2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138197"/>
            <a:ext cx="9572692" cy="72819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72514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ES" b="1" dirty="0" smtClean="0"/>
              <a:t>CONCLUSIONES Y RECOMENDACIONES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1998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611560" y="264745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Pondremos al alcance un área donde se pueda realizar producción de calidad.</a:t>
            </a:r>
          </a:p>
          <a:p>
            <a:endParaRPr lang="es-ES" sz="2000" dirty="0"/>
          </a:p>
          <a:p>
            <a:r>
              <a:rPr lang="es-ES" sz="2000" dirty="0" smtClean="0"/>
              <a:t>No todos los sectores que requieren este servicio cuentan con la capacidad económica, ofrecemos facilidad para ellos.</a:t>
            </a:r>
          </a:p>
          <a:p>
            <a:endParaRPr lang="es-ES" sz="2000" dirty="0"/>
          </a:p>
          <a:p>
            <a:r>
              <a:rPr lang="es-ES" sz="2000" dirty="0" smtClean="0"/>
              <a:t>Clase media alta, alta como nuestro mercado objetivo a quien ira dirigida la campaña de posicionamiento.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74848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CONCLUSIONES</a:t>
            </a:r>
          </a:p>
          <a:p>
            <a:pPr algn="r"/>
            <a:r>
              <a:rPr lang="en-US" dirty="0" smtClean="0"/>
              <a:t>Y RECOMENDACIONES</a:t>
            </a:r>
          </a:p>
        </p:txBody>
      </p:sp>
    </p:spTree>
    <p:extLst>
      <p:ext uri="{BB962C8B-B14F-4D97-AF65-F5344CB8AC3E}">
        <p14:creationId xmlns:p14="http://schemas.microsoft.com/office/powerpoint/2010/main" xmlns="" val="27887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539552" y="24208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Se limita solo a la ciudad de Guayaquil, los servicios fuera de los limites de la ciudad es nula.</a:t>
            </a:r>
          </a:p>
          <a:p>
            <a:endParaRPr lang="es-ES" sz="2000" dirty="0"/>
          </a:p>
          <a:p>
            <a:r>
              <a:rPr lang="es-ES" sz="2000" dirty="0" smtClean="0"/>
              <a:t>Nuestro servicio solo cuenta con una asesoría, no brindamos un producto final listo, desventaja en el momento de competir con productoras.</a:t>
            </a:r>
          </a:p>
          <a:p>
            <a:endParaRPr lang="es-ES" sz="2000" dirty="0"/>
          </a:p>
          <a:p>
            <a:r>
              <a:rPr lang="es-ES" sz="2000" dirty="0" smtClean="0"/>
              <a:t>Costo de la implementación bastante alto.</a:t>
            </a:r>
          </a:p>
          <a:p>
            <a:endParaRPr lang="es-ES" sz="2000" dirty="0" smtClean="0"/>
          </a:p>
          <a:p>
            <a:r>
              <a:rPr lang="es-ES" sz="2000" dirty="0"/>
              <a:t>L</a:t>
            </a:r>
            <a:r>
              <a:rPr lang="es-ES" sz="2000" dirty="0" smtClean="0"/>
              <a:t>imitados la difusión de nuestro producto por medio de publicidades televisivas, radiales y periódicos.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74848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LIMITACIONES</a:t>
            </a:r>
          </a:p>
          <a:p>
            <a:pPr algn="r"/>
            <a:r>
              <a:rPr lang="en-US" dirty="0" smtClean="0"/>
              <a:t>DE ESTUDIO</a:t>
            </a:r>
          </a:p>
        </p:txBody>
      </p:sp>
    </p:spTree>
    <p:extLst>
      <p:ext uri="{BB962C8B-B14F-4D97-AF65-F5344CB8AC3E}">
        <p14:creationId xmlns:p14="http://schemas.microsoft.com/office/powerpoint/2010/main" xmlns="" val="2581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539552" y="24208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El avance de la producción audiovisual en los últimos años nos da una gran oportunidad.</a:t>
            </a:r>
          </a:p>
          <a:p>
            <a:endParaRPr lang="es-ES" sz="2000" dirty="0"/>
          </a:p>
          <a:p>
            <a:r>
              <a:rPr lang="es-ES" sz="2000" dirty="0" smtClean="0"/>
              <a:t>Guayaquil no cuenta con estudio especializado en Chroma.</a:t>
            </a:r>
          </a:p>
          <a:p>
            <a:endParaRPr lang="es-ES" sz="2000" dirty="0"/>
          </a:p>
          <a:p>
            <a:r>
              <a:rPr lang="es-ES" sz="2000" dirty="0" smtClean="0"/>
              <a:t>No solo el mercado audiovisual será el interesado en utilizar nuestros servicios.</a:t>
            </a:r>
          </a:p>
          <a:p>
            <a:endParaRPr lang="es-ES" sz="2000" dirty="0"/>
          </a:p>
          <a:p>
            <a:r>
              <a:rPr lang="es-ES" sz="2000" dirty="0" smtClean="0"/>
              <a:t>Equipos de alta calidad y profesionales capacitados brindaran asesoramiento de primera.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58824" y="7018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COCLUSIONES</a:t>
            </a:r>
          </a:p>
        </p:txBody>
      </p:sp>
    </p:spTree>
    <p:extLst>
      <p:ext uri="{BB962C8B-B14F-4D97-AF65-F5344CB8AC3E}">
        <p14:creationId xmlns:p14="http://schemas.microsoft.com/office/powerpoint/2010/main" xmlns="" val="9571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539552" y="24208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La apropiada instalación de los equipos darán un buen producto final.</a:t>
            </a:r>
          </a:p>
          <a:p>
            <a:endParaRPr lang="es-ES" sz="2000" dirty="0"/>
          </a:p>
          <a:p>
            <a:r>
              <a:rPr lang="es-ES" sz="2000" dirty="0" smtClean="0"/>
              <a:t>Es necesaria la fuerte campaña publicitaria.</a:t>
            </a:r>
          </a:p>
          <a:p>
            <a:endParaRPr lang="es-ES" sz="2000" dirty="0"/>
          </a:p>
          <a:p>
            <a:r>
              <a:rPr lang="es-ES" sz="2000" dirty="0" smtClean="0"/>
              <a:t>La ubicación del estudio de Chroma será uno de los puntos mas fuertes.</a:t>
            </a:r>
          </a:p>
          <a:p>
            <a:endParaRPr lang="es-ES" sz="2000" dirty="0"/>
          </a:p>
          <a:p>
            <a:r>
              <a:rPr lang="es-ES" sz="2000" dirty="0" smtClean="0"/>
              <a:t>Es un proyecto factible y se aspira recuperar su inversión.</a:t>
            </a:r>
          </a:p>
          <a:p>
            <a:endParaRPr lang="es-ES" sz="2000" dirty="0"/>
          </a:p>
          <a:p>
            <a:r>
              <a:rPr lang="es-ES" sz="2000" dirty="0" smtClean="0"/>
              <a:t>Gastos ajenos no están considerados dentro del presupuesto.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58824" y="7018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COCLUSIONES</a:t>
            </a:r>
          </a:p>
        </p:txBody>
      </p:sp>
    </p:spTree>
    <p:extLst>
      <p:ext uri="{BB962C8B-B14F-4D97-AF65-F5344CB8AC3E}">
        <p14:creationId xmlns:p14="http://schemas.microsoft.com/office/powerpoint/2010/main" xmlns="" val="25497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539552" y="24208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Para evitar la perdida de robos o daños, se recomienda asegurar los equipos.</a:t>
            </a:r>
          </a:p>
          <a:p>
            <a:endParaRPr lang="es-ES" sz="2000" dirty="0"/>
          </a:p>
          <a:p>
            <a:r>
              <a:rPr lang="es-ES" sz="2000" dirty="0" smtClean="0"/>
              <a:t>Conocer empresas dedicadas al alquiler de equipos ajenos a los nuestros.</a:t>
            </a:r>
          </a:p>
          <a:p>
            <a:endParaRPr lang="es-ES" sz="2000" dirty="0"/>
          </a:p>
          <a:p>
            <a:r>
              <a:rPr lang="es-ES" sz="2000" dirty="0" smtClean="0"/>
              <a:t>Ya que el proyecto no cuenta con la entrega de trabajos finalizados, seria factible conocer una productora de confianza que pueda brindar los servicios.</a:t>
            </a:r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 algn="r">
              <a:buNone/>
            </a:pPr>
            <a:endParaRPr lang="es-ES" sz="2000" dirty="0" smtClean="0"/>
          </a:p>
          <a:p>
            <a:pPr marL="0" indent="0">
              <a:buFont typeface="Arial" pitchFamily="34" charset="0"/>
              <a:buNone/>
            </a:pPr>
            <a:endParaRPr lang="es-ES" dirty="0" smtClean="0"/>
          </a:p>
          <a:p>
            <a:endParaRPr lang="es-ES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7544" y="9898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xmlns="" val="37008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fondo3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214338"/>
            <a:ext cx="9501254" cy="7429552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67544" y="42930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xmlns="" val="14240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2087</Words>
  <Application>Microsoft Macintosh PowerPoint</Application>
  <PresentationFormat>Presentación en pantalla (4:3)</PresentationFormat>
  <Paragraphs>743</Paragraphs>
  <Slides>97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98" baseType="lpstr">
      <vt:lpstr>Tema de Office</vt:lpstr>
      <vt:lpstr>PROYECTO DE CREACIÓN DE UN ESTUDIO DE CHROMA EN LA CIUDAD DE GUAYAQUIL</vt:lpstr>
      <vt:lpstr>Diapositiva 2</vt:lpstr>
      <vt:lpstr>GENERALIDADES</vt:lpstr>
      <vt:lpstr>INTRODUCCIÓN</vt:lpstr>
      <vt:lpstr>Diapositiva 5</vt:lpstr>
      <vt:lpstr>Diapositiva 6</vt:lpstr>
      <vt:lpstr>Diapositiva 7</vt:lpstr>
      <vt:lpstr>Diapositiva 8</vt:lpstr>
      <vt:lpstr>JUSTIFICACIÓN</vt:lpstr>
      <vt:lpstr>Diapositiva 10</vt:lpstr>
      <vt:lpstr>OBJETIVOS</vt:lpstr>
      <vt:lpstr>Diapositiva 12</vt:lpstr>
      <vt:lpstr>Diapositiva 13</vt:lpstr>
      <vt:lpstr>INVESTIGACIÓN DE MERCADO</vt:lpstr>
      <vt:lpstr>PERSPECTIVA  DE LA INVESTIGACIÓN</vt:lpstr>
      <vt:lpstr>Diapositiva 16</vt:lpstr>
      <vt:lpstr>Diapositiva 17</vt:lpstr>
      <vt:lpstr>Diapositiva 18</vt:lpstr>
      <vt:lpstr>Diapositiva 19</vt:lpstr>
      <vt:lpstr>PLAN DE  MUESTREO</vt:lpstr>
      <vt:lpstr>Diapositiva 21</vt:lpstr>
      <vt:lpstr>Diapositiva 22</vt:lpstr>
      <vt:lpstr>Diapositiva 23</vt:lpstr>
      <vt:lpstr>DISEÑO  DE LA ENCUESTA</vt:lpstr>
      <vt:lpstr>RESULTADOS DE LA ENCUESTA</vt:lpstr>
      <vt:lpstr>RESULTADOS DE LA ENCUESTA</vt:lpstr>
      <vt:lpstr>Diapositiva 27</vt:lpstr>
      <vt:lpstr>DESARROLLO DEL PROYECTO</vt:lpstr>
      <vt:lpstr>ANTECEDENTES</vt:lpstr>
      <vt:lpstr>F.O.D.A.</vt:lpstr>
      <vt:lpstr>Diapositiva 31</vt:lpstr>
      <vt:lpstr>F.O.D.A.</vt:lpstr>
      <vt:lpstr>F.O.D.A.</vt:lpstr>
      <vt:lpstr>MERCADO META</vt:lpstr>
      <vt:lpstr>Diapositiva 35</vt:lpstr>
      <vt:lpstr>Diapositiva 36</vt:lpstr>
      <vt:lpstr>APLICACIÓN  Y PROCESOS</vt:lpstr>
      <vt:lpstr>PROCESOS</vt:lpstr>
      <vt:lpstr>UBICACIÓN</vt:lpstr>
      <vt:lpstr>IMPLEMENTACIÓN  FÍSICA</vt:lpstr>
      <vt:lpstr>IMPLEMENTACIÓN  FÍSICA</vt:lpstr>
      <vt:lpstr>IMPLEMENTACIÓN  FÍSICA</vt:lpstr>
      <vt:lpstr>TAMAÑO  DEL ESTUDIO</vt:lpstr>
      <vt:lpstr>PROCESO DE GRABACIÓN DEL PRODUCTO AUDIOVISUAL</vt:lpstr>
      <vt:lpstr>ORGANIGRAMA</vt:lpstr>
      <vt:lpstr>PRESENTACIÓN  DE LA MARCA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PRESUPUESTO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CONCLUSIONES Y RECOMENDACIONES</vt:lpstr>
      <vt:lpstr>Diapositiva 92</vt:lpstr>
      <vt:lpstr>Diapositiva 93</vt:lpstr>
      <vt:lpstr>Diapositiva 94</vt:lpstr>
      <vt:lpstr>Diapositiva 95</vt:lpstr>
      <vt:lpstr>Diapositiva 96</vt:lpstr>
      <vt:lpstr>Diapositiva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CREACIÓN DE UN ESTUDIO DE CHROMA EN LA CIUDAD DE GUAYAQUIL</dc:title>
  <dc:creator>Fredavelo</dc:creator>
  <cp:lastModifiedBy>Fredavelo</cp:lastModifiedBy>
  <cp:revision>101</cp:revision>
  <dcterms:created xsi:type="dcterms:W3CDTF">2012-08-24T04:28:04Z</dcterms:created>
  <dcterms:modified xsi:type="dcterms:W3CDTF">2012-08-30T16:09:56Z</dcterms:modified>
</cp:coreProperties>
</file>