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341" r:id="rId3"/>
    <p:sldId id="278" r:id="rId4"/>
    <p:sldId id="269" r:id="rId5"/>
    <p:sldId id="268" r:id="rId6"/>
    <p:sldId id="259" r:id="rId7"/>
    <p:sldId id="267" r:id="rId8"/>
    <p:sldId id="342" r:id="rId9"/>
    <p:sldId id="265" r:id="rId10"/>
    <p:sldId id="270" r:id="rId11"/>
    <p:sldId id="282" r:id="rId12"/>
    <p:sldId id="264" r:id="rId13"/>
    <p:sldId id="355" r:id="rId14"/>
    <p:sldId id="261" r:id="rId15"/>
    <p:sldId id="297" r:id="rId16"/>
    <p:sldId id="260" r:id="rId17"/>
    <p:sldId id="298" r:id="rId18"/>
    <p:sldId id="299" r:id="rId19"/>
    <p:sldId id="262" r:id="rId20"/>
    <p:sldId id="290" r:id="rId21"/>
    <p:sldId id="291" r:id="rId22"/>
    <p:sldId id="292" r:id="rId23"/>
    <p:sldId id="294" r:id="rId24"/>
    <p:sldId id="271" r:id="rId25"/>
    <p:sldId id="343" r:id="rId26"/>
    <p:sldId id="303" r:id="rId27"/>
    <p:sldId id="302" r:id="rId28"/>
    <p:sldId id="345" r:id="rId29"/>
    <p:sldId id="347" r:id="rId30"/>
    <p:sldId id="348" r:id="rId31"/>
    <p:sldId id="349" r:id="rId32"/>
    <p:sldId id="350" r:id="rId33"/>
    <p:sldId id="351" r:id="rId34"/>
    <p:sldId id="344" r:id="rId35"/>
    <p:sldId id="272" r:id="rId36"/>
    <p:sldId id="309" r:id="rId37"/>
    <p:sldId id="310" r:id="rId38"/>
    <p:sldId id="313" r:id="rId39"/>
    <p:sldId id="334" r:id="rId40"/>
    <p:sldId id="336" r:id="rId41"/>
    <p:sldId id="338" r:id="rId42"/>
    <p:sldId id="339" r:id="rId43"/>
    <p:sldId id="340" r:id="rId44"/>
    <p:sldId id="314" r:id="rId45"/>
    <p:sldId id="352" r:id="rId46"/>
    <p:sldId id="277" r:id="rId47"/>
    <p:sldId id="273" r:id="rId48"/>
    <p:sldId id="327" r:id="rId49"/>
    <p:sldId id="276" r:id="rId50"/>
    <p:sldId id="316" r:id="rId51"/>
    <p:sldId id="317" r:id="rId52"/>
    <p:sldId id="318" r:id="rId53"/>
    <p:sldId id="322" r:id="rId54"/>
    <p:sldId id="323" r:id="rId55"/>
    <p:sldId id="324" r:id="rId56"/>
    <p:sldId id="325" r:id="rId57"/>
    <p:sldId id="326" r:id="rId58"/>
    <p:sldId id="319" r:id="rId59"/>
    <p:sldId id="320" r:id="rId60"/>
    <p:sldId id="321" r:id="rId61"/>
    <p:sldId id="353" r:id="rId62"/>
    <p:sldId id="354" r:id="rId63"/>
    <p:sldId id="329" r:id="rId64"/>
    <p:sldId id="331" r:id="rId65"/>
    <p:sldId id="356" r:id="rId66"/>
    <p:sldId id="275" r:id="rId67"/>
    <p:sldId id="333" r:id="rId6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</p:clrMru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100" d="100"/>
          <a:sy n="100" d="100"/>
        </p:scale>
        <p:origin x="-1860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 Triángulo rectángulo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grpSp>
        <p:nvGrpSpPr>
          <p:cNvPr id="2" name="1 Grupo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6 Forma libre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7 Forma libre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10 Forma libre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11 Conector recto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8CEDAEE-15C1-4041-A286-D12FA38A5F08}" type="datetimeFigureOut">
              <a:rPr lang="es-ES" smtClean="0"/>
              <a:pPr/>
              <a:t>02/02/2012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0B5CB24-922B-4BF6-B993-784CB9CE8CB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CEDAEE-15C1-4041-A286-D12FA38A5F08}" type="datetimeFigureOut">
              <a:rPr lang="es-ES" smtClean="0"/>
              <a:pPr/>
              <a:t>02/02/2012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B5CB24-922B-4BF6-B993-784CB9CE8CB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CEDAEE-15C1-4041-A286-D12FA38A5F08}" type="datetimeFigureOut">
              <a:rPr lang="es-ES" smtClean="0"/>
              <a:pPr/>
              <a:t>02/02/2012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B5CB24-922B-4BF6-B993-784CB9CE8CB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CEDAEE-15C1-4041-A286-D12FA38A5F08}" type="datetimeFigureOut">
              <a:rPr lang="es-ES" smtClean="0"/>
              <a:pPr/>
              <a:t>02/02/2012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B5CB24-922B-4BF6-B993-784CB9CE8CB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CEDAEE-15C1-4041-A286-D12FA38A5F08}" type="datetimeFigureOut">
              <a:rPr lang="es-ES" smtClean="0"/>
              <a:pPr/>
              <a:t>02/02/2012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B5CB24-922B-4BF6-B993-784CB9CE8CB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Cheurón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7 Cheurón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CEDAEE-15C1-4041-A286-D12FA38A5F08}" type="datetimeFigureOut">
              <a:rPr lang="es-ES" smtClean="0"/>
              <a:pPr/>
              <a:t>02/02/2012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B5CB24-922B-4BF6-B993-784CB9CE8CB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CEDAEE-15C1-4041-A286-D12FA38A5F08}" type="datetimeFigureOut">
              <a:rPr lang="es-ES" smtClean="0"/>
              <a:pPr/>
              <a:t>02/02/2012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B5CB24-922B-4BF6-B993-784CB9CE8CB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CEDAEE-15C1-4041-A286-D12FA38A5F08}" type="datetimeFigureOut">
              <a:rPr lang="es-ES" smtClean="0"/>
              <a:pPr/>
              <a:t>02/02/2012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B5CB24-922B-4BF6-B993-784CB9CE8CB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8CEDAEE-15C1-4041-A286-D12FA38A5F08}" type="datetimeFigureOut">
              <a:rPr lang="es-ES" smtClean="0"/>
              <a:pPr/>
              <a:t>02/02/2012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B5CB24-922B-4BF6-B993-784CB9CE8CB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68CEDAEE-15C1-4041-A286-D12FA38A5F08}" type="datetimeFigureOut">
              <a:rPr lang="es-ES" smtClean="0"/>
              <a:pPr/>
              <a:t>02/02/2012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0B5CB24-922B-4BF6-B993-784CB9CE8CB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8CEDAEE-15C1-4041-A286-D12FA38A5F08}" type="datetimeFigureOut">
              <a:rPr lang="es-ES" smtClean="0"/>
              <a:pPr/>
              <a:t>02/02/2012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60B5CB24-922B-4BF6-B993-784CB9CE8CB3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9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10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11 Cheurón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12 Cheurón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Forma libre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Forma libre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13 Triángulo rectángulo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14 Conector recto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68CEDAEE-15C1-4041-A286-D12FA38A5F08}" type="datetimeFigureOut">
              <a:rPr lang="es-ES" smtClean="0"/>
              <a:pPr/>
              <a:t>02/02/2012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60B5CB24-922B-4BF6-B993-784CB9CE8CB3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NOTICIERO</a:t>
            </a:r>
            <a:br>
              <a:rPr lang="es-ES" dirty="0" smtClean="0"/>
            </a:br>
            <a:r>
              <a:rPr lang="es-ES" dirty="0" smtClean="0"/>
              <a:t>“ EL INFORMATIVO”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smtClean="0"/>
              <a:t>Dirección de Arte enfocada al Rediseño </a:t>
            </a:r>
            <a:endParaRPr lang="es-ES" dirty="0"/>
          </a:p>
        </p:txBody>
      </p:sp>
      <p:pic>
        <p:nvPicPr>
          <p:cNvPr id="4" name="Picture 1" descr="C:\Users\User\Downloads\CARATULA DIAPOSITIVAS TESIS.jpg"/>
          <p:cNvPicPr>
            <a:picLocks noChangeAspect="1" noChangeArrowheads="1"/>
          </p:cNvPicPr>
          <p:nvPr/>
        </p:nvPicPr>
        <p:blipFill>
          <a:blip r:embed="rId2">
            <a:lum bright="-10000"/>
          </a:blip>
          <a:srcRect/>
          <a:stretch>
            <a:fillRect/>
          </a:stretch>
        </p:blipFill>
        <p:spPr bwMode="auto">
          <a:xfrm>
            <a:off x="-580845" y="0"/>
            <a:ext cx="9724877" cy="6876000"/>
          </a:xfrm>
          <a:prstGeom prst="rect">
            <a:avLst/>
          </a:prstGeom>
          <a:noFill/>
        </p:spPr>
      </p:pic>
      <p:cxnSp>
        <p:nvCxnSpPr>
          <p:cNvPr id="6" name="5 Conector recto"/>
          <p:cNvCxnSpPr/>
          <p:nvPr/>
        </p:nvCxnSpPr>
        <p:spPr>
          <a:xfrm rot="5400000" flipH="1" flipV="1">
            <a:off x="4339967" y="4303975"/>
            <a:ext cx="71438" cy="36000"/>
          </a:xfrm>
          <a:prstGeom prst="line">
            <a:avLst/>
          </a:prstGeom>
          <a:ln>
            <a:solidFill>
              <a:srgbClr val="FFCC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974871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SEGMENTOS DE “EL INFORMATIVO”</a:t>
            </a:r>
          </a:p>
          <a:p>
            <a:pPr>
              <a:buClr>
                <a:srgbClr val="FFCC00"/>
              </a:buClr>
              <a:buNone/>
            </a:pPr>
            <a:endParaRPr lang="es-E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Comunidad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Nacionales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Internacionales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Primera Plana (Vida Social)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Deportes</a:t>
            </a:r>
          </a:p>
          <a:p>
            <a:pPr>
              <a:buClr>
                <a:srgbClr val="FFCC00"/>
              </a:buClr>
            </a:pPr>
            <a:endParaRPr lang="es-E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2 Título"/>
          <p:cNvSpPr>
            <a:spLocks noGrp="1"/>
          </p:cNvSpPr>
          <p:nvPr>
            <p:ph type="title"/>
          </p:nvPr>
        </p:nvSpPr>
        <p:spPr>
          <a:xfrm>
            <a:off x="571472" y="274638"/>
            <a:ext cx="8229600" cy="1143000"/>
          </a:xfrm>
        </p:spPr>
        <p:txBody>
          <a:bodyPr>
            <a:noAutofit/>
          </a:bodyPr>
          <a:lstStyle/>
          <a:p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DESCRIPCIÓN DEL </a:t>
            </a:r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</a:br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PROGRAMA</a:t>
            </a:r>
            <a:endParaRPr lang="es-ES" sz="36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903433"/>
            <a:ext cx="7543824" cy="4525963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DURACIÓN</a:t>
            </a:r>
            <a:endParaRPr lang="es-ES" sz="20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30 minutos (programa grabado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HORARIO Y TARGET 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Lunes a Viernes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13h00 (AA) Amas de casa, estudiantes.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19h00 (AAA – Prime Time) Familias y personas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económicamente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activas.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Población local de Santa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Elena.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Clase media a media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baja.</a:t>
            </a:r>
            <a:endParaRPr lang="es-E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2 Título"/>
          <p:cNvSpPr>
            <a:spLocks noGrp="1"/>
          </p:cNvSpPr>
          <p:nvPr>
            <p:ph type="title"/>
          </p:nvPr>
        </p:nvSpPr>
        <p:spPr>
          <a:xfrm>
            <a:off x="571472" y="274638"/>
            <a:ext cx="8229600" cy="1143000"/>
          </a:xfrm>
        </p:spPr>
        <p:txBody>
          <a:bodyPr>
            <a:noAutofit/>
          </a:bodyPr>
          <a:lstStyle/>
          <a:p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DESCRIPCIÓN DEL </a:t>
            </a:r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</a:br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PROGRAMA</a:t>
            </a:r>
            <a:endParaRPr lang="es-ES" sz="36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57158" y="1903433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Equipo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Humano</a:t>
            </a:r>
          </a:p>
          <a:p>
            <a:pPr>
              <a:buClr>
                <a:srgbClr val="FFCC00"/>
              </a:buClr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Equipo Técnico (dispositivos físicos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Suministros y software</a:t>
            </a:r>
            <a:endParaRPr lang="es-E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REQUERIMIENTOS DEL </a:t>
            </a:r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</a:br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PROGRAMA</a:t>
            </a:r>
            <a:endParaRPr lang="es-ES" sz="36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909956"/>
            <a:ext cx="8229600" cy="4805192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Para la realización del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diseño: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Audífonos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</a:t>
            </a:r>
            <a:r>
              <a:rPr lang="es-E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Pc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</a:t>
            </a:r>
            <a:r>
              <a:rPr lang="es-E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iMac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Regulador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Disco duro </a:t>
            </a:r>
            <a:r>
              <a:rPr lang="es-E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extreno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CD-DVD 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Adobe </a:t>
            </a:r>
            <a:r>
              <a:rPr lang="es-E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Master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Collection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CS5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</a:t>
            </a:r>
            <a:r>
              <a:rPr lang="es-E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Cinema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4D versión 12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</a:t>
            </a:r>
            <a:r>
              <a:rPr lang="es-E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Quicktime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7</a:t>
            </a: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PRINCIPALES EQUIPOS </a:t>
            </a:r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</a:br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TÉCNICOS </a:t>
            </a:r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SOFTWARE</a:t>
            </a:r>
            <a:endParaRPr lang="es-ES" sz="3600" dirty="0" smtClean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5000628" y="1643050"/>
            <a:ext cx="3429024" cy="2428892"/>
          </a:xfrm>
        </p:spPr>
        <p:txBody>
          <a:bodyPr>
            <a:normAutofit/>
          </a:bodyPr>
          <a:lstStyle/>
          <a:p>
            <a:pPr algn="ctr"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ART DECO</a:t>
            </a:r>
          </a:p>
          <a:p>
            <a:pPr algn="ctr"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Mezclas de formas y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materiales.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Influenciado por el Constructivismo,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Cubismo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Futurismo.</a:t>
            </a:r>
            <a:endParaRPr lang="es-E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57242" y="27463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TENDENCIAS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4 Imagen" descr="Descripción: Foscarini_BEHIVE_room-set_low-res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3714752"/>
            <a:ext cx="2908321" cy="218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Descripción: series_tvrg"/>
          <p:cNvPicPr/>
          <p:nvPr/>
        </p:nvPicPr>
        <p:blipFill>
          <a:blip r:embed="rId4"/>
          <a:srcRect l="50000" b="66667"/>
          <a:stretch>
            <a:fillRect/>
          </a:stretch>
        </p:blipFill>
        <p:spPr bwMode="auto">
          <a:xfrm>
            <a:off x="2928926" y="4214818"/>
            <a:ext cx="1571636" cy="2204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 Marcador de contenido"/>
          <p:cNvSpPr txBox="1">
            <a:spLocks/>
          </p:cNvSpPr>
          <p:nvPr/>
        </p:nvSpPr>
        <p:spPr>
          <a:xfrm>
            <a:off x="571472" y="1695643"/>
            <a:ext cx="3471858" cy="223342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Wingdings 3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MINIMALISMO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Wingdings 3"/>
              <a:buNone/>
              <a:tabLst/>
              <a:defRPr/>
            </a:pP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Reducción de elementos a una pequeña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parte.</a:t>
            </a: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Lo esencial, lo 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básico.</a:t>
            </a:r>
            <a:endParaRPr kumimoji="0" lang="es-E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7 Imagen" descr="Descripción: art_deco_poster_by_ollywood-d36m11s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4143380"/>
            <a:ext cx="2008234" cy="2260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9" name="8 Marcador de contenido"/>
          <p:cNvSpPr>
            <a:spLocks noGrp="1"/>
          </p:cNvSpPr>
          <p:nvPr>
            <p:ph idx="1"/>
          </p:nvPr>
        </p:nvSpPr>
        <p:spPr>
          <a:xfrm>
            <a:off x="457200" y="1714488"/>
            <a:ext cx="8229600" cy="2143140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Formas cúbicas y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geométricas.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Futurismo (líneas que dan sensación de movimiento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es-E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9 Imagen" descr="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65531" y="3000372"/>
            <a:ext cx="4812938" cy="32064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2 Título"/>
          <p:cNvSpPr>
            <a:spLocks noGrp="1"/>
          </p:cNvSpPr>
          <p:nvPr>
            <p:ph type="title"/>
          </p:nvPr>
        </p:nvSpPr>
        <p:spPr>
          <a:xfrm>
            <a:off x="557242" y="27463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TENDENCIAS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695643"/>
            <a:ext cx="4757742" cy="4519439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FORMA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Concepto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básico.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 principal que el espectador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capte.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“EL INFORMATIVO”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Formas curvas (perfil mundo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Darán movimiento y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dinamismo.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DEFINICIÓN GRÁFICA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 descr="Descripción: Descripción: iMac HD:Users:user:Desktop:Captura de pantalla 2011-11-24 a la(s) 11.35.36 PM.png"/>
          <p:cNvPicPr/>
          <p:nvPr/>
        </p:nvPicPr>
        <p:blipFill>
          <a:blip r:embed="rId3"/>
          <a:srcRect l="6310" t="12642" r="15872" b="6088"/>
          <a:stretch>
            <a:fillRect/>
          </a:stretch>
        </p:blipFill>
        <p:spPr bwMode="auto">
          <a:xfrm>
            <a:off x="5286380" y="3786190"/>
            <a:ext cx="2643206" cy="222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695643"/>
            <a:ext cx="4471990" cy="4519439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TIPOGRAFÍA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Estilo, diseño, forma y tamaño de letras.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Representará identidad del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programa.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“EL INFORMATIVO”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Tipografía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ACENS.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Dará formalidad, firmeza y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equilibrio.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endParaRPr lang="es-ES" dirty="0"/>
          </a:p>
        </p:txBody>
      </p:sp>
      <p:pic>
        <p:nvPicPr>
          <p:cNvPr id="5" name="4 Imagen" descr="Descripción: Descripción: iMac HD:Users:user:Desktop:el informativo:manual:ACENS-tipografi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0887" y="2453268"/>
            <a:ext cx="3385191" cy="2333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DEFINICIÓN GRÁFICA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28596" y="1695642"/>
            <a:ext cx="8715436" cy="45194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COLORIMETRÍA</a:t>
            </a:r>
          </a:p>
          <a:p>
            <a:pP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Energético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vivo,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vibrante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Referencia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lugares cálidos.</a:t>
            </a:r>
          </a:p>
          <a:p>
            <a:pP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</a:t>
            </a:r>
          </a:p>
          <a:p>
            <a:pP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Representa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cielo, el mar, el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agua.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</a:t>
            </a:r>
          </a:p>
          <a:p>
            <a:pP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       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Conservador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serio, neutral, confianza      </a:t>
            </a:r>
          </a:p>
          <a:p>
            <a:pP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hacia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público.</a:t>
            </a:r>
          </a:p>
          <a:p>
            <a:pPr>
              <a:buNone/>
            </a:pPr>
            <a:r>
              <a:rPr lang="es-ES" dirty="0" smtClean="0"/>
              <a:t>              </a:t>
            </a:r>
            <a:endParaRPr lang="es-ES" dirty="0"/>
          </a:p>
        </p:txBody>
      </p:sp>
      <p:sp>
        <p:nvSpPr>
          <p:cNvPr id="12" name="2 Título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DEFINICIÓN GRÁFICA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2" descr="C:\Users\User\Desktop\Untitled-1.png"/>
          <p:cNvPicPr>
            <a:picLocks noChangeAspect="1" noChangeArrowheads="1"/>
          </p:cNvPicPr>
          <p:nvPr/>
        </p:nvPicPr>
        <p:blipFill>
          <a:blip r:embed="rId3">
            <a:lum bright="-40000"/>
          </a:blip>
          <a:srcRect l="15465" t="40705" r="12516" b="42156"/>
          <a:stretch>
            <a:fillRect/>
          </a:stretch>
        </p:blipFill>
        <p:spPr bwMode="auto">
          <a:xfrm>
            <a:off x="-1071602" y="2285992"/>
            <a:ext cx="3214678" cy="3143272"/>
          </a:xfrm>
          <a:prstGeom prst="rect">
            <a:avLst/>
          </a:prstGeom>
          <a:noFill/>
        </p:spPr>
      </p:pic>
      <p:pic>
        <p:nvPicPr>
          <p:cNvPr id="7" name="6 Imagen" descr="Descripción: Descripción: iMac HD:Users:user:Desktop:Captura de pantalla 2011-11-25 a la(s) 1.04.15 AM.png"/>
          <p:cNvPicPr/>
          <p:nvPr/>
        </p:nvPicPr>
        <p:blipFill>
          <a:blip r:embed="rId4"/>
          <a:srcRect l="9646" t="51204" r="56368" b="29415"/>
          <a:stretch>
            <a:fillRect/>
          </a:stretch>
        </p:blipFill>
        <p:spPr bwMode="auto">
          <a:xfrm>
            <a:off x="447040" y="3481528"/>
            <a:ext cx="656046" cy="65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Descripción: Descripción: iMac HD:Users:user:Desktop:Captura de pantalla 2011-11-25 a la(s) 1.04.15 AM.png"/>
          <p:cNvPicPr/>
          <p:nvPr/>
        </p:nvPicPr>
        <p:blipFill>
          <a:blip r:embed="rId4"/>
          <a:srcRect l="9599" t="4925" r="56115" b="75694"/>
          <a:stretch>
            <a:fillRect/>
          </a:stretch>
        </p:blipFill>
        <p:spPr bwMode="auto">
          <a:xfrm>
            <a:off x="1303383" y="2461623"/>
            <a:ext cx="661851" cy="65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Descripción: Descripción: iMac HD:Users:user:Desktop:Captura de pantalla 2011-11-25 a la(s) 1.04.15 AM.png"/>
          <p:cNvPicPr/>
          <p:nvPr/>
        </p:nvPicPr>
        <p:blipFill>
          <a:blip r:embed="rId4"/>
          <a:srcRect l="9750" t="74403" r="56115" b="6216"/>
          <a:stretch>
            <a:fillRect/>
          </a:stretch>
        </p:blipFill>
        <p:spPr bwMode="auto">
          <a:xfrm>
            <a:off x="1306286" y="3484431"/>
            <a:ext cx="658948" cy="658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Descripción: Descripción: iMac HD:Users:user:Desktop:Captura de pantalla 2011-11-25 a la(s) 3.30.51 AM.png"/>
          <p:cNvPicPr/>
          <p:nvPr/>
        </p:nvPicPr>
        <p:blipFill>
          <a:blip r:embed="rId5"/>
          <a:srcRect l="12357" t="13274" r="41308" b="19890"/>
          <a:stretch>
            <a:fillRect/>
          </a:stretch>
        </p:blipFill>
        <p:spPr bwMode="auto">
          <a:xfrm>
            <a:off x="1300480" y="4499077"/>
            <a:ext cx="670560" cy="644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28596" y="1695643"/>
            <a:ext cx="6643734" cy="2304861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n-U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ISOTIPO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Símbolo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o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ícono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la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marca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Clr>
                <a:srgbClr val="FFCC00"/>
              </a:buClr>
            </a:pP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Crearlo con simplicidad para que sea fácilmente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recordado.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MARCA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17976"/>
            <a:ext cx="9724868" cy="6876000"/>
          </a:xfrm>
          <a:prstGeom prst="rect">
            <a:avLst/>
          </a:prstGeom>
          <a:noFill/>
        </p:spPr>
      </p:pic>
      <p:pic>
        <p:nvPicPr>
          <p:cNvPr id="71682" name="Picture 2" descr="C:\Users\User\Desktop\Untitled-1.png"/>
          <p:cNvPicPr>
            <a:picLocks noChangeAspect="1" noChangeArrowheads="1"/>
          </p:cNvPicPr>
          <p:nvPr/>
        </p:nvPicPr>
        <p:blipFill>
          <a:blip r:embed="rId3">
            <a:lum bright="-40000"/>
          </a:blip>
          <a:srcRect l="15465" t="40705" r="12516" b="42156"/>
          <a:stretch>
            <a:fillRect/>
          </a:stretch>
        </p:blipFill>
        <p:spPr bwMode="auto">
          <a:xfrm>
            <a:off x="-1000132" y="2857496"/>
            <a:ext cx="9786974" cy="1143008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rgbClr val="FFCC00"/>
                </a:solidFill>
                <a:latin typeface="Acens" pitchFamily="2" charset="0"/>
                <a:cs typeface="Acens" pitchFamily="2" charset="0"/>
              </a:rPr>
              <a:t>GENERALIDADES</a:t>
            </a:r>
            <a:endParaRPr lang="es-ES" dirty="0">
              <a:solidFill>
                <a:srgbClr val="FFCC00"/>
              </a:solidFill>
              <a:latin typeface="Acens" pitchFamily="2" charset="0"/>
              <a:cs typeface="Acen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57158" y="1695643"/>
            <a:ext cx="4900618" cy="5019505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n-U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ISOTIPO “EL INFORMATIVO”</a:t>
            </a:r>
          </a:p>
          <a:p>
            <a:pPr>
              <a:buClr>
                <a:srgbClr val="FFCC00"/>
              </a:buClr>
              <a:buNone/>
            </a:pP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Dentro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del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imagotipo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Formado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por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curvas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Iniciales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E-L-I</a:t>
            </a:r>
          </a:p>
          <a:p>
            <a:pPr>
              <a:buClr>
                <a:srgbClr val="FFCC00"/>
              </a:buClr>
            </a:pP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Cultura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Valdivia</a:t>
            </a:r>
          </a:p>
          <a:p>
            <a:pPr>
              <a:buClr>
                <a:srgbClr val="FFCC00"/>
              </a:buClr>
            </a:pP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Perfil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redondeado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(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planeta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7" name="Picture 2" descr="C:\Users\User\Downloads\6197_20_4ba8e7cc9027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4214818"/>
            <a:ext cx="1845914" cy="1781019"/>
          </a:xfrm>
          <a:prstGeom prst="roundRect">
            <a:avLst/>
          </a:prstGeom>
          <a:noFill/>
        </p:spPr>
      </p:pic>
      <p:pic>
        <p:nvPicPr>
          <p:cNvPr id="8" name="Picture 3" descr="C:\Users\User\Downloads\soll sumpeño.png"/>
          <p:cNvPicPr>
            <a:picLocks noChangeAspect="1" noChangeArrowheads="1"/>
          </p:cNvPicPr>
          <p:nvPr/>
        </p:nvPicPr>
        <p:blipFill>
          <a:blip r:embed="rId4"/>
          <a:srcRect l="3029" t="28125" b="11874"/>
          <a:stretch>
            <a:fillRect/>
          </a:stretch>
        </p:blipFill>
        <p:spPr bwMode="auto">
          <a:xfrm>
            <a:off x="5857884" y="4214818"/>
            <a:ext cx="2157591" cy="1785950"/>
          </a:xfrm>
          <a:prstGeom prst="roundRect">
            <a:avLst/>
          </a:prstGeom>
          <a:noFill/>
        </p:spPr>
      </p:pic>
      <p:sp>
        <p:nvSpPr>
          <p:cNvPr id="11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MARCA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49" name="Picture 1" descr="C:\Users\User\Desktop\el informativo\manual\Logo monocromatico EL INFORMATIVfO.png"/>
          <p:cNvPicPr>
            <a:picLocks noChangeAspect="1" noChangeArrowheads="1"/>
          </p:cNvPicPr>
          <p:nvPr/>
        </p:nvPicPr>
        <p:blipFill>
          <a:blip r:embed="rId5">
            <a:lum/>
          </a:blip>
          <a:srcRect r="69239"/>
          <a:stretch>
            <a:fillRect/>
          </a:stretch>
        </p:blipFill>
        <p:spPr bwMode="auto">
          <a:xfrm>
            <a:off x="4857752" y="1857364"/>
            <a:ext cx="2124500" cy="2057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57158" y="1695643"/>
            <a:ext cx="4900618" cy="5019505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n-U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ISOTIPO “EL INFORMATIVO”</a:t>
            </a:r>
          </a:p>
          <a:p>
            <a:pPr>
              <a:buClr>
                <a:srgbClr val="FFCC00"/>
              </a:buClr>
              <a:buNone/>
            </a:pP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Colores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referenciales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Clr>
                <a:srgbClr val="FFCC00"/>
              </a:buClr>
            </a:pP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Imagotipo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ESPOL</a:t>
            </a:r>
          </a:p>
          <a:p>
            <a:pPr>
              <a:buClr>
                <a:srgbClr val="FFCC00"/>
              </a:buClr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Color del mar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MARCA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1" descr="C:\Users\User\Desktop\el informativo\manual\Logo monocromatico EL INFORMATIVfO.png"/>
          <p:cNvPicPr>
            <a:picLocks noChangeAspect="1" noChangeArrowheads="1"/>
          </p:cNvPicPr>
          <p:nvPr/>
        </p:nvPicPr>
        <p:blipFill>
          <a:blip r:embed="rId3">
            <a:lum/>
          </a:blip>
          <a:srcRect r="69239"/>
          <a:stretch>
            <a:fillRect/>
          </a:stretch>
        </p:blipFill>
        <p:spPr bwMode="auto">
          <a:xfrm>
            <a:off x="4142578" y="3714753"/>
            <a:ext cx="2286809" cy="2214578"/>
          </a:xfrm>
          <a:prstGeom prst="rect">
            <a:avLst/>
          </a:prstGeom>
          <a:noFill/>
        </p:spPr>
      </p:pic>
      <p:pic>
        <p:nvPicPr>
          <p:cNvPr id="52226" name="Picture 2" descr="c:\Users\User\Downloads\Espol1-300x29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70" y="1663822"/>
            <a:ext cx="2428892" cy="24207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85762" y="1643050"/>
            <a:ext cx="7615262" cy="2519175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n-U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LOGOTIPO</a:t>
            </a:r>
            <a:endParaRPr lang="en-US" sz="20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Formado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por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la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tipografía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Seleccionar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correcto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tipo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letra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Importancia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</a:t>
            </a:r>
          </a:p>
          <a:p>
            <a:pPr>
              <a:buClr>
                <a:srgbClr val="FFCC00"/>
              </a:buClr>
              <a:buNone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-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Identificar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la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marca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-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Desarrollar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el slogan</a:t>
            </a:r>
          </a:p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7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MARCA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C:\Users\User\Desktop\el informativo\manual\Logo monocromatico EL INFORMATIVO.png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l="30846"/>
          <a:stretch>
            <a:fillRect/>
          </a:stretch>
        </p:blipFill>
        <p:spPr bwMode="auto">
          <a:xfrm>
            <a:off x="1482307" y="3571876"/>
            <a:ext cx="5804337" cy="2500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57158" y="1695643"/>
            <a:ext cx="7615262" cy="194767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IMAGOTIPO</a:t>
            </a:r>
          </a:p>
          <a:p>
            <a:pPr>
              <a:buNone/>
            </a:pP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Combinación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isotipo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logotipo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separados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9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MARCA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78" name="Picture 2" descr="C:\Users\User\Desktop\el informativo\manual\Logo monocromatico EL INFORMATIVO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3392374"/>
            <a:ext cx="6357982" cy="18940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689119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Imagen corporativa del programa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Incluye varias piezas gráficas (composiciones visuales):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</a:t>
            </a:r>
            <a:r>
              <a:rPr lang="es-E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Bumper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in-</a:t>
            </a:r>
            <a:r>
              <a:rPr lang="es-E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out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Sin fin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Segmentos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Sobreimposiciones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Recuadro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Pantallas divididas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Pantalla informativa</a:t>
            </a:r>
            <a:endParaRPr lang="es-E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71472" y="357174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PAQUETE GRÁFICO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pic>
        <p:nvPicPr>
          <p:cNvPr id="7" name="Picture 2" descr="C:\Users\User\Desktop\Untitled-1.png"/>
          <p:cNvPicPr>
            <a:picLocks noChangeAspect="1" noChangeArrowheads="1"/>
          </p:cNvPicPr>
          <p:nvPr/>
        </p:nvPicPr>
        <p:blipFill>
          <a:blip r:embed="rId3">
            <a:lum bright="-40000"/>
          </a:blip>
          <a:srcRect l="15465" t="40705" r="12516" b="42156"/>
          <a:stretch>
            <a:fillRect/>
          </a:stretch>
        </p:blipFill>
        <p:spPr bwMode="auto">
          <a:xfrm>
            <a:off x="-1000132" y="2714620"/>
            <a:ext cx="9786974" cy="1428760"/>
          </a:xfrm>
          <a:prstGeom prst="rect">
            <a:avLst/>
          </a:prstGeom>
          <a:noFill/>
        </p:spPr>
      </p:pic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457200" y="2857499"/>
            <a:ext cx="8229600" cy="1209675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CC00"/>
                </a:solidFill>
                <a:latin typeface="Acens" pitchFamily="2" charset="0"/>
                <a:cs typeface="Acens" pitchFamily="2" charset="0"/>
              </a:rPr>
              <a:t>IMPLEMENTACION  DE  LA LINEA</a:t>
            </a:r>
            <a:br>
              <a:rPr lang="es-ES" dirty="0" smtClean="0">
                <a:solidFill>
                  <a:srgbClr val="FFCC00"/>
                </a:solidFill>
                <a:latin typeface="Acens" pitchFamily="2" charset="0"/>
                <a:cs typeface="Acens" pitchFamily="2" charset="0"/>
              </a:rPr>
            </a:br>
            <a:r>
              <a:rPr lang="es-ES" dirty="0" smtClean="0">
                <a:solidFill>
                  <a:srgbClr val="FFCC00"/>
                </a:solidFill>
                <a:latin typeface="Acens" pitchFamily="2" charset="0"/>
                <a:cs typeface="Acens" pitchFamily="2" charset="0"/>
              </a:rPr>
              <a:t>GRAFICA</a:t>
            </a:r>
            <a:endParaRPr lang="es-ES" dirty="0">
              <a:solidFill>
                <a:srgbClr val="FFCC00"/>
              </a:solidFill>
              <a:latin typeface="Acens" pitchFamily="2" charset="0"/>
              <a:cs typeface="Acens" pitchFamily="2" charset="0"/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 flipH="1" flipV="1">
            <a:off x="4554281" y="2875215"/>
            <a:ext cx="71438" cy="36000"/>
          </a:xfrm>
          <a:prstGeom prst="line">
            <a:avLst/>
          </a:prstGeom>
          <a:ln w="28575">
            <a:solidFill>
              <a:srgbClr val="FFCC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rot="5400000" flipH="1" flipV="1">
            <a:off x="4411405" y="3446719"/>
            <a:ext cx="71438" cy="36000"/>
          </a:xfrm>
          <a:prstGeom prst="line">
            <a:avLst/>
          </a:prstGeom>
          <a:ln w="28575">
            <a:solidFill>
              <a:srgbClr val="FFCC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rot="5400000" flipH="1" flipV="1">
            <a:off x="7232925" y="2875215"/>
            <a:ext cx="71438" cy="36000"/>
          </a:xfrm>
          <a:prstGeom prst="line">
            <a:avLst/>
          </a:prstGeom>
          <a:ln w="28575">
            <a:solidFill>
              <a:srgbClr val="FFCC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IMPLEMENTACIÓN DE LA LÍNEA GRÁFICA</a:t>
            </a:r>
            <a:endParaRPr lang="es-ES" sz="36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1 Marcador de contenido"/>
          <p:cNvSpPr txBox="1">
            <a:spLocks/>
          </p:cNvSpPr>
          <p:nvPr/>
        </p:nvSpPr>
        <p:spPr>
          <a:xfrm>
            <a:off x="304800" y="1571612"/>
            <a:ext cx="3767134" cy="492922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Wingdings 3"/>
              <a:buNone/>
              <a:tabLst/>
              <a:defRPr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</a:t>
            </a:r>
          </a:p>
          <a:p>
            <a:pPr marL="365760" marR="0" lvl="0" indent="-256032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Wingdings 3"/>
              <a:buNone/>
              <a:tabLst/>
              <a:defRPr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 </a:t>
            </a:r>
            <a:r>
              <a:rPr lang="es-E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2D</a:t>
            </a:r>
            <a:endParaRPr kumimoji="0" lang="es-ES" sz="2400" b="1" i="0" u="none" strike="noStrike" kern="120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Adobe</a:t>
            </a:r>
            <a:r>
              <a:rPr kumimoji="0" lang="es-E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s-E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Illustrator</a:t>
            </a:r>
            <a:endParaRPr kumimoji="0" lang="es-ES" sz="20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Wingdings 3"/>
              <a:buChar char=""/>
              <a:tabLst/>
              <a:defRPr/>
            </a:pPr>
            <a:r>
              <a:rPr lang="es-ES" sz="20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Adobe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Photoshop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Wingdings 3"/>
              <a:buChar char=""/>
              <a:tabLst/>
              <a:defRPr/>
            </a:pP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tabLst/>
              <a:defRPr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Trabajo de: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Arial" pitchFamily="34" charset="0"/>
              <a:buChar char="•"/>
              <a:tabLst/>
              <a:defRPr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Vectores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Arial" pitchFamily="34" charset="0"/>
              <a:buChar char="•"/>
              <a:tabLst/>
              <a:defRPr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Implementación de colores bases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Arial" pitchFamily="34" charset="0"/>
              <a:buChar char="•"/>
              <a:tabLst/>
              <a:defRPr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Edición de imágenes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4 Imagen" descr="Descripción: Descripción: iMac HD:Users:user:Desktop:Captura de pantalla 2011-11-25 a la(s) 6.57.00 AM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2134" y="2428868"/>
            <a:ext cx="4168957" cy="28575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pic>
        <p:nvPicPr>
          <p:cNvPr id="5" name="4 Imagen" descr=":::Desktop:Picture 6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1571612"/>
            <a:ext cx="4306466" cy="264092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5 Imagen" descr=":::Desktop:Picture 9.png"/>
          <p:cNvPicPr/>
          <p:nvPr/>
        </p:nvPicPr>
        <p:blipFill>
          <a:blip r:embed="rId4"/>
          <a:srcRect l="1829" r="3067"/>
          <a:stretch>
            <a:fillRect/>
          </a:stretch>
        </p:blipFill>
        <p:spPr bwMode="auto">
          <a:xfrm>
            <a:off x="4286248" y="4572008"/>
            <a:ext cx="3714776" cy="1689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1 Marcador de contenido"/>
          <p:cNvSpPr>
            <a:spLocks noGrp="1"/>
          </p:cNvSpPr>
          <p:nvPr>
            <p:ph idx="1"/>
          </p:nvPr>
        </p:nvSpPr>
        <p:spPr>
          <a:xfrm>
            <a:off x="357158" y="1928802"/>
            <a:ext cx="4071966" cy="3714776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s-ES" sz="24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3D</a:t>
            </a:r>
            <a:endParaRPr lang="es-ES" sz="24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Adobe </a:t>
            </a:r>
            <a:r>
              <a:rPr lang="es-E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After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Effects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Cinema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4D</a:t>
            </a:r>
          </a:p>
          <a:p>
            <a:pPr>
              <a:buClr>
                <a:srgbClr val="FFCC00"/>
              </a:buClr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Trabajo de:</a:t>
            </a:r>
          </a:p>
          <a:p>
            <a:pPr>
              <a:buClr>
                <a:srgbClr val="FFCC00"/>
              </a:buClr>
              <a:buFont typeface="Arial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Efectos visuales</a:t>
            </a:r>
          </a:p>
          <a:p>
            <a:pPr>
              <a:buClr>
                <a:srgbClr val="FFCC00"/>
              </a:buClr>
              <a:buFont typeface="Arial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Animación</a:t>
            </a:r>
          </a:p>
          <a:p>
            <a:pPr>
              <a:buClr>
                <a:srgbClr val="FFCC00"/>
              </a:buClr>
              <a:buFont typeface="Arial" pitchFamily="34" charset="0"/>
              <a:buChar char="•"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Modelado 3D</a:t>
            </a:r>
          </a:p>
          <a:p>
            <a:pPr>
              <a:buClr>
                <a:srgbClr val="FFCC00"/>
              </a:buClr>
              <a:buFont typeface="Arial" pitchFamily="34" charset="0"/>
              <a:buChar char="•"/>
            </a:pPr>
            <a:r>
              <a:rPr lang="es-E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Render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y exportaciones</a:t>
            </a: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Font typeface="Arial" pitchFamily="34" charset="0"/>
              <a:buChar char="•"/>
            </a:pPr>
            <a:endParaRPr lang="es-E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IMPLEMENTACIÓN DE LA LÍNEA GRÁFICA</a:t>
            </a:r>
            <a:endParaRPr lang="es-ES" sz="36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PIEZAS GRÁFICAS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357158" y="1695642"/>
            <a:ext cx="8229600" cy="5189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BUMPER Y SIN FIN</a:t>
            </a:r>
            <a:endParaRPr lang="es-ES" sz="2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6 Imagen" descr="Captura de pantalla 2011-12-26 a la(s)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1928802"/>
            <a:ext cx="4000528" cy="2174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Captura de pantalla 2011-12-26 a la(s)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0707" y="4217682"/>
            <a:ext cx="4007507" cy="219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8 Imagen" descr="Descripción: iMac HD:Users:user:Desktop:Captura de pantalla 2011-12-19 a la(s) 8.27.37 AM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617" y="2857496"/>
            <a:ext cx="3822546" cy="25164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85804" y="1695642"/>
            <a:ext cx="8229600" cy="518912"/>
          </a:xfrm>
        </p:spPr>
        <p:txBody>
          <a:bodyPr/>
          <a:lstStyle/>
          <a:p>
            <a:pP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SEGMENTOS</a:t>
            </a:r>
          </a:p>
          <a:p>
            <a:pPr>
              <a:buNone/>
            </a:pPr>
            <a:endParaRPr lang="es-ES" dirty="0"/>
          </a:p>
        </p:txBody>
      </p:sp>
      <p:pic>
        <p:nvPicPr>
          <p:cNvPr id="4" name="3 Imagen" descr="Captura de pantalla 2011-12-26 a la(s) 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1622747"/>
            <a:ext cx="4286280" cy="2306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aptura de pantalla 2011-12-26 a la(s)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4088151"/>
            <a:ext cx="4286280" cy="23412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Descripción: iMac HD:Users:user:Desktop:Captura de pantalla 2011-12-19 a la(s) 8.37.25 AM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277" y="2714620"/>
            <a:ext cx="3609657" cy="2406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2 Título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100" b="1" i="0" u="none" strike="noStrike" kern="1200" cap="none" spc="0" normalizeH="0" baseline="0" noProof="0" smtClean="0">
                <a:ln>
                  <a:noFill/>
                </a:ln>
                <a:solidFill>
                  <a:srgbClr val="FFCC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PIEZAS GRÁFICAS</a:t>
            </a:r>
            <a:endParaRPr kumimoji="0" lang="es-ES" sz="41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28596" y="1689119"/>
            <a:ext cx="7800972" cy="4525963"/>
          </a:xfrm>
        </p:spPr>
        <p:txBody>
          <a:bodyPr/>
          <a:lstStyle/>
          <a:p>
            <a:pP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NOTICIERO DE ESPOL </a:t>
            </a: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TV</a:t>
            </a:r>
            <a:endParaRPr lang="es-E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Nace en febrero del 2011 para proporcionar información local 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población.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Proporciona el 25% de rating.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Fue creado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como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s-E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Espol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Noticias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Actualmente se lo conoce como “El Informativo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Ocurrieron cambios a nivel de línea gráfica, escenografía 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 segmentos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ES" sz="2000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ANTECEDENTES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357158" y="1695642"/>
            <a:ext cx="8229600" cy="5189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SOMBREIMPOSICIONES</a:t>
            </a:r>
            <a:endParaRPr lang="es-ES" sz="2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 descr="Captura de pantalla 2011-12-26 a la(s)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4210753"/>
            <a:ext cx="3929090" cy="2155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aptura de pantalla 2011-12-26 a la(s)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1571612"/>
            <a:ext cx="3929090" cy="2511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Descripción: iMac HD:Users:user:Desktop:Captura de pantalla 2011-12-19 a la(s) 8.40.26 AM.pn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694594"/>
            <a:ext cx="4124335" cy="66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PIEZAS GRÁFICAS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5189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RECUADRO</a:t>
            </a:r>
            <a:endParaRPr lang="es-ES" sz="2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 descr="Captura de pantalla 2011-12-26 a la(s)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496" y="1428736"/>
            <a:ext cx="4143404" cy="2578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aptura de pantalla 2011-12-26 a la(s)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4170784"/>
            <a:ext cx="4143404" cy="2270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2"/>
          <p:cNvPicPr/>
          <p:nvPr/>
        </p:nvPicPr>
        <p:blipFill>
          <a:blip r:embed="rId5"/>
          <a:srcRect b="23350"/>
          <a:stretch>
            <a:fillRect/>
          </a:stretch>
        </p:blipFill>
        <p:spPr bwMode="auto">
          <a:xfrm>
            <a:off x="714348" y="2214554"/>
            <a:ext cx="2642553" cy="351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PIEZAS GRÁFICAS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342928" y="1695642"/>
            <a:ext cx="8229600" cy="5189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PANTALLAS DIVIDIDAS</a:t>
            </a:r>
            <a:endParaRPr lang="es-ES" sz="2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 descr="Captura de pantalla 2011-12-26 a la(s)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3772" y="1551245"/>
            <a:ext cx="3929090" cy="2532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aptura de pantalla 2011-12-26 a la(s)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23772" y="4198467"/>
            <a:ext cx="3929090" cy="2159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iMac HD:Users:user:Desktop:Captura de pantalla 2012-01-07 a la(s) 3.14.24 PM.png"/>
          <p:cNvPicPr/>
          <p:nvPr/>
        </p:nvPicPr>
        <p:blipFill>
          <a:blip r:embed="rId5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o="http://schemas.microsoft.com/office/mac/office/2008/main" xmlns:mc="http://schemas.openxmlformats.org/markup-compatibility/2006" xmlns:mv="urn:schemas-microsoft-com:mac:vml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00306"/>
            <a:ext cx="4095176" cy="299700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PIEZAS GRÁFICAS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357158" y="1695642"/>
            <a:ext cx="8229600" cy="5189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PANTALLA INFORMATIVA</a:t>
            </a:r>
            <a:endParaRPr lang="es-ES" sz="2000" b="1" dirty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 descr="Captura de pantalla 2011-12-26 a la(s)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928803"/>
            <a:ext cx="3569823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Captura de pantalla 2011-12-26 a la(s) 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429131"/>
            <a:ext cx="3571900" cy="196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5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2793166"/>
            <a:ext cx="3929090" cy="290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2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PIEZAS GRÁFICAS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pic>
        <p:nvPicPr>
          <p:cNvPr id="7" name="Picture 2" descr="C:\Users\User\Desktop\Untitled-1.png"/>
          <p:cNvPicPr>
            <a:picLocks noChangeAspect="1" noChangeArrowheads="1"/>
          </p:cNvPicPr>
          <p:nvPr/>
        </p:nvPicPr>
        <p:blipFill>
          <a:blip r:embed="rId3">
            <a:lum bright="-40000"/>
          </a:blip>
          <a:srcRect l="15465" t="40705" r="12516" b="42156"/>
          <a:stretch>
            <a:fillRect/>
          </a:stretch>
        </p:blipFill>
        <p:spPr bwMode="auto">
          <a:xfrm>
            <a:off x="-1000132" y="2714620"/>
            <a:ext cx="9786974" cy="1428760"/>
          </a:xfrm>
          <a:prstGeom prst="rect">
            <a:avLst/>
          </a:prstGeom>
          <a:noFill/>
        </p:spPr>
      </p:pic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457200" y="2857499"/>
            <a:ext cx="8229600" cy="1209675"/>
          </a:xfrm>
        </p:spPr>
        <p:txBody>
          <a:bodyPr>
            <a:normAutofit fontScale="90000"/>
          </a:bodyPr>
          <a:lstStyle/>
          <a:p>
            <a:pPr algn="ctr"/>
            <a:r>
              <a:rPr lang="es-ES" dirty="0" smtClean="0">
                <a:solidFill>
                  <a:srgbClr val="FFCC00"/>
                </a:solidFill>
                <a:latin typeface="Acens" pitchFamily="2" charset="0"/>
                <a:cs typeface="Acens" pitchFamily="2" charset="0"/>
              </a:rPr>
              <a:t>IMPLEMENTACION  DE  LA</a:t>
            </a:r>
            <a:br>
              <a:rPr lang="es-ES" dirty="0" smtClean="0">
                <a:solidFill>
                  <a:srgbClr val="FFCC00"/>
                </a:solidFill>
                <a:latin typeface="Acens" pitchFamily="2" charset="0"/>
                <a:cs typeface="Acens" pitchFamily="2" charset="0"/>
              </a:rPr>
            </a:br>
            <a:r>
              <a:rPr lang="es-ES" dirty="0" smtClean="0">
                <a:solidFill>
                  <a:srgbClr val="FFCC00"/>
                </a:solidFill>
                <a:latin typeface="Acens" pitchFamily="2" charset="0"/>
                <a:cs typeface="Acens" pitchFamily="2" charset="0"/>
              </a:rPr>
              <a:t>ESCENOGRAFIA</a:t>
            </a:r>
            <a:endParaRPr lang="es-ES" dirty="0">
              <a:solidFill>
                <a:srgbClr val="FFCC00"/>
              </a:solidFill>
              <a:latin typeface="Acens" pitchFamily="2" charset="0"/>
              <a:cs typeface="Acens" pitchFamily="2" charset="0"/>
            </a:endParaRPr>
          </a:p>
        </p:txBody>
      </p:sp>
      <p:cxnSp>
        <p:nvCxnSpPr>
          <p:cNvPr id="9" name="8 Conector recto"/>
          <p:cNvCxnSpPr/>
          <p:nvPr/>
        </p:nvCxnSpPr>
        <p:spPr>
          <a:xfrm rot="5400000" flipH="1" flipV="1">
            <a:off x="5304099" y="2875215"/>
            <a:ext cx="71438" cy="36000"/>
          </a:xfrm>
          <a:prstGeom prst="line">
            <a:avLst/>
          </a:prstGeom>
          <a:ln w="28575">
            <a:solidFill>
              <a:srgbClr val="FFCC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rot="5400000" flipH="1" flipV="1">
            <a:off x="6125917" y="3446719"/>
            <a:ext cx="71438" cy="36000"/>
          </a:xfrm>
          <a:prstGeom prst="line">
            <a:avLst/>
          </a:prstGeom>
          <a:ln w="28575">
            <a:solidFill>
              <a:srgbClr val="FFCC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689119"/>
            <a:ext cx="7258072" cy="4525963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Importante dentro del desarrollo de la línea gráfica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Clr>
                <a:srgbClr val="FFCC00"/>
              </a:buClr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Complementación física del programa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Debe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ser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funcional:</a:t>
            </a:r>
            <a:r>
              <a:rPr lang="es-ES" sz="2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correcto espacio, tamaño y forma de los objetos.</a:t>
            </a:r>
          </a:p>
          <a:p>
            <a:pPr>
              <a:buClr>
                <a:srgbClr val="FFCC00"/>
              </a:buClr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5724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ESCENOGRAFÍA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695642"/>
            <a:ext cx="8229600" cy="1447606"/>
          </a:xfrm>
        </p:spPr>
        <p:txBody>
          <a:bodyPr/>
          <a:lstStyle/>
          <a:p>
            <a:pPr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PROCESO DE </a:t>
            </a: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ELABORACIÓN</a:t>
            </a: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Bocetos:  dibujo y vector (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escala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grises y colores reales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S" dirty="0" smtClean="0"/>
          </a:p>
        </p:txBody>
      </p:sp>
      <p:pic>
        <p:nvPicPr>
          <p:cNvPr id="4" name="3 Imagen" descr="Descripción: Picture 14"/>
          <p:cNvPicPr/>
          <p:nvPr/>
        </p:nvPicPr>
        <p:blipFill>
          <a:blip r:embed="rId3" cstate="print"/>
          <a:srcRect l="1053" r="1263" b="11142"/>
          <a:stretch>
            <a:fillRect/>
          </a:stretch>
        </p:blipFill>
        <p:spPr bwMode="auto">
          <a:xfrm>
            <a:off x="3071802" y="3608393"/>
            <a:ext cx="2539351" cy="1749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 descr="Picture 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9" y="3616524"/>
            <a:ext cx="2500330" cy="1783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Descripción: boceto lineas"/>
          <p:cNvPicPr/>
          <p:nvPr/>
        </p:nvPicPr>
        <p:blipFill>
          <a:blip r:embed="rId5"/>
          <a:srcRect l="1266" r="1054" b="8333"/>
          <a:stretch>
            <a:fillRect/>
          </a:stretch>
        </p:blipFill>
        <p:spPr bwMode="auto">
          <a:xfrm>
            <a:off x="5852530" y="3643314"/>
            <a:ext cx="2577122" cy="1720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2 Título"/>
          <p:cNvSpPr>
            <a:spLocks noGrp="1"/>
          </p:cNvSpPr>
          <p:nvPr>
            <p:ph type="title"/>
          </p:nvPr>
        </p:nvSpPr>
        <p:spPr>
          <a:xfrm>
            <a:off x="55724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ESCENOGRAFÍA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695642"/>
            <a:ext cx="3971924" cy="4233688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PROCESO </a:t>
            </a: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 </a:t>
            </a: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ELABORACIÓN</a:t>
            </a: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3D:  Levantamiento de la escenografía en un software 3D.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Permitirá visualizar de manera realista objetos, materiales y luces.</a:t>
            </a:r>
          </a:p>
          <a:p>
            <a:endParaRPr lang="es-ES" dirty="0" smtClean="0"/>
          </a:p>
        </p:txBody>
      </p:sp>
      <p:pic>
        <p:nvPicPr>
          <p:cNvPr id="4" name="3 Imagen" descr="Descripción: ::Desktop:Picture 15.png"/>
          <p:cNvPicPr/>
          <p:nvPr/>
        </p:nvPicPr>
        <p:blipFill>
          <a:blip r:embed="rId3" cstate="print"/>
          <a:srcRect l="294" t="2170"/>
          <a:stretch>
            <a:fillRect/>
          </a:stretch>
        </p:blipFill>
        <p:spPr bwMode="auto">
          <a:xfrm>
            <a:off x="4643438" y="1428736"/>
            <a:ext cx="3825968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User\Desktop\el informativo\manual\imagenes set\New Folder\esc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000504"/>
            <a:ext cx="3714777" cy="2315663"/>
          </a:xfrm>
          <a:prstGeom prst="rect">
            <a:avLst/>
          </a:prstGeom>
          <a:noFill/>
        </p:spPr>
      </p:pic>
      <p:sp>
        <p:nvSpPr>
          <p:cNvPr id="9" name="2 Título"/>
          <p:cNvSpPr>
            <a:spLocks noGrp="1"/>
          </p:cNvSpPr>
          <p:nvPr>
            <p:ph type="title"/>
          </p:nvPr>
        </p:nvSpPr>
        <p:spPr>
          <a:xfrm>
            <a:off x="55724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ESCENOGRAFÍA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643050"/>
            <a:ext cx="4186238" cy="2161986"/>
          </a:xfrm>
        </p:spPr>
        <p:txBody>
          <a:bodyPr/>
          <a:lstStyle/>
          <a:p>
            <a:pPr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ESPACIO Y MEDIDAS</a:t>
            </a:r>
          </a:p>
          <a:p>
            <a:pPr>
              <a:buClr>
                <a:srgbClr val="FFCC00"/>
              </a:buClr>
              <a:buNone/>
            </a:pPr>
            <a:endParaRPr lang="en-U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Ancho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y largo:  7m  x  7m</a:t>
            </a:r>
          </a:p>
          <a:p>
            <a:pPr>
              <a:buClr>
                <a:srgbClr val="FFCC00"/>
              </a:buClr>
            </a:pPr>
            <a:r>
              <a:rPr lang="en-U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Altura</a:t>
            </a:r>
            <a:r>
              <a:rPr lang="en-U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  3m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pPr>
              <a:buNone/>
            </a:pPr>
            <a:endParaRPr lang="es-ES" dirty="0" smtClean="0"/>
          </a:p>
        </p:txBody>
      </p:sp>
      <p:sp>
        <p:nvSpPr>
          <p:cNvPr id="7" name="2 Título"/>
          <p:cNvSpPr>
            <a:spLocks noGrp="1"/>
          </p:cNvSpPr>
          <p:nvPr>
            <p:ph type="title"/>
          </p:nvPr>
        </p:nvSpPr>
        <p:spPr>
          <a:xfrm>
            <a:off x="55724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ESCENOGRAFÍA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233819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pPr>
              <a:buNone/>
            </a:pPr>
            <a:endParaRPr lang="es-ES" dirty="0" smtClean="0"/>
          </a:p>
        </p:txBody>
      </p:sp>
      <p:pic>
        <p:nvPicPr>
          <p:cNvPr id="4" name="3 Imagen" descr="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357430"/>
            <a:ext cx="3499295" cy="23312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1 Marcador de contenido"/>
          <p:cNvSpPr txBox="1">
            <a:spLocks/>
          </p:cNvSpPr>
          <p:nvPr/>
        </p:nvSpPr>
        <p:spPr>
          <a:xfrm>
            <a:off x="428596" y="1705166"/>
            <a:ext cx="3143272" cy="5093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TIROS DE CÁMARA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1 Marcador de contenido"/>
          <p:cNvSpPr txBox="1">
            <a:spLocks/>
          </p:cNvSpPr>
          <p:nvPr/>
        </p:nvSpPr>
        <p:spPr>
          <a:xfrm>
            <a:off x="357158" y="4786322"/>
            <a:ext cx="3571900" cy="380140"/>
          </a:xfrm>
          <a:prstGeom prst="rect">
            <a:avLst/>
          </a:prstGeom>
        </p:spPr>
        <p:txBody>
          <a:bodyPr vert="horz">
            <a:normAutofit fontScale="62500" lnSpcReduction="2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s-ES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Plano</a:t>
            </a:r>
            <a:r>
              <a:rPr kumimoji="0" lang="es-ES" sz="2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General (cámara </a:t>
            </a:r>
            <a:r>
              <a:rPr lang="es-ES" sz="2700" dirty="0" smtClean="0">
                <a:solidFill>
                  <a:schemeClr val="bg1"/>
                </a:solidFill>
              </a:rPr>
              <a:t>p</a:t>
            </a:r>
            <a:r>
              <a:rPr kumimoji="0" lang="es-ES" sz="2700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icado</a:t>
            </a:r>
            <a:r>
              <a:rPr kumimoji="0" lang="es-ES" sz="2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8 Imagen" descr="11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491117"/>
            <a:ext cx="3571900" cy="2369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1 Marcador de contenido"/>
          <p:cNvSpPr txBox="1">
            <a:spLocks/>
          </p:cNvSpPr>
          <p:nvPr/>
        </p:nvSpPr>
        <p:spPr>
          <a:xfrm>
            <a:off x="4429124" y="6000768"/>
            <a:ext cx="4000528" cy="509388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Plano</a:t>
            </a:r>
            <a:r>
              <a:rPr kumimoji="0" lang="es-E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Americano (cámara frontal)</a:t>
            </a: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2 Título"/>
          <p:cNvSpPr txBox="1">
            <a:spLocks/>
          </p:cNvSpPr>
          <p:nvPr/>
        </p:nvSpPr>
        <p:spPr>
          <a:xfrm>
            <a:off x="557242" y="28572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100" b="1" i="0" u="none" strike="noStrike" kern="1200" cap="none" spc="0" normalizeH="0" baseline="0" noProof="0" smtClean="0">
                <a:ln>
                  <a:noFill/>
                </a:ln>
                <a:solidFill>
                  <a:srgbClr val="FFCC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ESCENOGRAFÍA</a:t>
            </a:r>
            <a:endParaRPr kumimoji="0" lang="es-ES" sz="41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85804" y="1695642"/>
            <a:ext cx="8229600" cy="1804796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Aún existen inconvenientes con la nueva imagen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Poder educar el entorno gráfico del espectador por medio de 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Dirección de Arte.</a:t>
            </a:r>
            <a:endParaRPr lang="es-E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628680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JUSTIFICACIÓN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233819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pPr>
              <a:buNone/>
            </a:pPr>
            <a:endParaRPr lang="es-ES" dirty="0" smtClean="0"/>
          </a:p>
        </p:txBody>
      </p:sp>
      <p:sp>
        <p:nvSpPr>
          <p:cNvPr id="8" name="1 Marcador de contenido"/>
          <p:cNvSpPr txBox="1">
            <a:spLocks/>
          </p:cNvSpPr>
          <p:nvPr/>
        </p:nvSpPr>
        <p:spPr>
          <a:xfrm>
            <a:off x="1357290" y="5143512"/>
            <a:ext cx="3000396" cy="5093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s-E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Plano</a:t>
            </a:r>
            <a:r>
              <a:rPr kumimoji="0" lang="es-ES" sz="17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Americano</a:t>
            </a:r>
            <a:endParaRPr kumimoji="0" lang="es-ES" sz="17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9 Imagen" descr="8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643182"/>
            <a:ext cx="3784981" cy="250887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8 Imagen" descr="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643182"/>
            <a:ext cx="3786300" cy="25252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1 Marcador de contenido"/>
          <p:cNvSpPr txBox="1">
            <a:spLocks/>
          </p:cNvSpPr>
          <p:nvPr/>
        </p:nvSpPr>
        <p:spPr>
          <a:xfrm>
            <a:off x="5715008" y="5214950"/>
            <a:ext cx="2000264" cy="509388"/>
          </a:xfrm>
          <a:prstGeom prst="rect">
            <a:avLst/>
          </a:prstGeom>
        </p:spPr>
        <p:txBody>
          <a:bodyPr vert="horz">
            <a:normAutofit fontScale="92500"/>
          </a:bodyPr>
          <a:lstStyle/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s-ES" sz="1700" dirty="0" smtClean="0">
                <a:solidFill>
                  <a:schemeClr val="bg1"/>
                </a:solidFill>
              </a:rPr>
              <a:t>Plano Americano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1 Marcador de contenido"/>
          <p:cNvSpPr txBox="1">
            <a:spLocks/>
          </p:cNvSpPr>
          <p:nvPr/>
        </p:nvSpPr>
        <p:spPr>
          <a:xfrm>
            <a:off x="3286116" y="5857892"/>
            <a:ext cx="3000396" cy="5093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s-ES" sz="1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Cámara diagonal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2 Título"/>
          <p:cNvSpPr txBox="1">
            <a:spLocks/>
          </p:cNvSpPr>
          <p:nvPr/>
        </p:nvSpPr>
        <p:spPr>
          <a:xfrm>
            <a:off x="557242" y="28572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100" b="1" i="0" u="none" strike="noStrike" kern="1200" cap="none" spc="0" normalizeH="0" baseline="0" noProof="0" smtClean="0">
                <a:ln>
                  <a:noFill/>
                </a:ln>
                <a:solidFill>
                  <a:srgbClr val="FFCC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ESCENOGRAFÍA</a:t>
            </a:r>
            <a:endParaRPr kumimoji="0" lang="es-ES" sz="41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7" name="1 Marcador de contenido"/>
          <p:cNvSpPr txBox="1">
            <a:spLocks/>
          </p:cNvSpPr>
          <p:nvPr/>
        </p:nvSpPr>
        <p:spPr>
          <a:xfrm>
            <a:off x="428596" y="1705166"/>
            <a:ext cx="3143272" cy="5093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TIROS DE CÁMARA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5233819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pPr>
              <a:buNone/>
            </a:pPr>
            <a:endParaRPr lang="es-ES" dirty="0" smtClean="0"/>
          </a:p>
        </p:txBody>
      </p:sp>
      <p:sp>
        <p:nvSpPr>
          <p:cNvPr id="8" name="1 Marcador de contenido"/>
          <p:cNvSpPr txBox="1">
            <a:spLocks/>
          </p:cNvSpPr>
          <p:nvPr/>
        </p:nvSpPr>
        <p:spPr>
          <a:xfrm>
            <a:off x="-500098" y="5357826"/>
            <a:ext cx="6215106" cy="5093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lvl="0" indent="-256032" algn="ctr">
              <a:spcBef>
                <a:spcPts val="400"/>
              </a:spcBef>
              <a:buClr>
                <a:schemeClr val="accent1"/>
              </a:buClr>
              <a:buSzPct val="68000"/>
              <a:defRPr/>
            </a:pPr>
            <a:r>
              <a:rPr lang="es-ES" sz="17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Plano Medio (cámara frontal)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8 Imagen" descr="9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285992"/>
            <a:ext cx="3759133" cy="2500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10 Imagen" descr="10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643314"/>
            <a:ext cx="3760963" cy="25083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2 Título"/>
          <p:cNvSpPr>
            <a:spLocks noGrp="1"/>
          </p:cNvSpPr>
          <p:nvPr>
            <p:ph type="title"/>
          </p:nvPr>
        </p:nvSpPr>
        <p:spPr>
          <a:xfrm>
            <a:off x="55724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ESCENOGRAFÍA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 Marcador de contenido"/>
          <p:cNvSpPr txBox="1">
            <a:spLocks/>
          </p:cNvSpPr>
          <p:nvPr/>
        </p:nvSpPr>
        <p:spPr>
          <a:xfrm>
            <a:off x="428596" y="1705166"/>
            <a:ext cx="3143272" cy="5093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TIROS DE CÁMARA</a:t>
            </a: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590350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pPr>
              <a:buNone/>
            </a:pPr>
            <a:endParaRPr lang="es-ES" dirty="0" smtClean="0"/>
          </a:p>
        </p:txBody>
      </p:sp>
      <p:sp>
        <p:nvSpPr>
          <p:cNvPr id="7" name="1 Marcador de contenido"/>
          <p:cNvSpPr txBox="1">
            <a:spLocks/>
          </p:cNvSpPr>
          <p:nvPr/>
        </p:nvSpPr>
        <p:spPr>
          <a:xfrm>
            <a:off x="485804" y="1705166"/>
            <a:ext cx="8229600" cy="5093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REDISEÑO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7042" name="Picture 2" descr="C:\Users\User\Desktop\TESIS CARPETA FINAL\fotos estudio\DSC03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303850"/>
            <a:ext cx="3500462" cy="26253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7043" name="Picture 3" descr="C:\Users\User\Desktop\el informativo\manual\imagenes set\New Folder\escenari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934" y="3643314"/>
            <a:ext cx="4245275" cy="264635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2 Título"/>
          <p:cNvSpPr>
            <a:spLocks noGrp="1"/>
          </p:cNvSpPr>
          <p:nvPr>
            <p:ph type="title"/>
          </p:nvPr>
        </p:nvSpPr>
        <p:spPr>
          <a:xfrm>
            <a:off x="55724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ESCENOGRAFÍA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590350"/>
          </a:xfrm>
        </p:spPr>
        <p:txBody>
          <a:bodyPr/>
          <a:lstStyle/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endParaRPr lang="es-ES" dirty="0" smtClean="0"/>
          </a:p>
          <a:p>
            <a:pPr>
              <a:buNone/>
            </a:pPr>
            <a:endParaRPr lang="es-ES" dirty="0" smtClean="0"/>
          </a:p>
        </p:txBody>
      </p:sp>
      <p:pic>
        <p:nvPicPr>
          <p:cNvPr id="88066" name="Picture 2" descr="C:\Users\User\Desktop\TESIS CARPETA FINAL\fotos estudio\DSC030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14554"/>
            <a:ext cx="3714744" cy="27860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8067" name="Picture 3" descr="C:\Users\User\Desktop\el informativo\manual\imagenes set\diagona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05278" y="3643314"/>
            <a:ext cx="4235819" cy="26381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1" name="2 Título"/>
          <p:cNvSpPr>
            <a:spLocks noGrp="1"/>
          </p:cNvSpPr>
          <p:nvPr>
            <p:ph type="title"/>
          </p:nvPr>
        </p:nvSpPr>
        <p:spPr>
          <a:xfrm>
            <a:off x="55724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ESCENOGRAFÍA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 Marcador de contenido"/>
          <p:cNvSpPr txBox="1">
            <a:spLocks/>
          </p:cNvSpPr>
          <p:nvPr/>
        </p:nvSpPr>
        <p:spPr>
          <a:xfrm>
            <a:off x="485804" y="1705166"/>
            <a:ext cx="8229600" cy="50938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REDISEÑO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28596" y="1624204"/>
            <a:ext cx="8401080" cy="1590482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s-ES" sz="22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MATERIALES</a:t>
            </a:r>
          </a:p>
          <a:p>
            <a:pPr>
              <a:buClr>
                <a:srgbClr val="FFCC00"/>
              </a:buClr>
              <a:buNone/>
            </a:pPr>
            <a:endParaRPr lang="es-E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n-US" sz="2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Considerados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por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la </a:t>
            </a:r>
            <a:r>
              <a:rPr lang="en-US" sz="2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calidad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precio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n-US" sz="22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funcionalidad</a:t>
            </a:r>
            <a:r>
              <a:rPr lang="en-US" sz="2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ES" sz="22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/>
        </p:nvGraphicFramePr>
        <p:xfrm>
          <a:off x="929049" y="3175515"/>
          <a:ext cx="7000537" cy="2968129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557475"/>
                <a:gridCol w="3443062"/>
              </a:tblGrid>
              <a:tr h="414847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latin typeface="Arial" pitchFamily="34" charset="0"/>
                          <a:cs typeface="Arial" pitchFamily="34" charset="0"/>
                        </a:rPr>
                        <a:t>MATERIALES PRINCIPALES</a:t>
                      </a:r>
                      <a:endParaRPr lang="es-ES" sz="14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8896" marR="88896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25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i="1" dirty="0">
                          <a:latin typeface="Arial" pitchFamily="34" charset="0"/>
                          <a:cs typeface="Arial" pitchFamily="34" charset="0"/>
                        </a:rPr>
                        <a:t>Material</a:t>
                      </a:r>
                      <a:endParaRPr lang="es-ES" sz="1400" i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8896" marR="888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i="1" dirty="0">
                          <a:latin typeface="Arial" pitchFamily="34" charset="0"/>
                          <a:cs typeface="Arial" pitchFamily="34" charset="0"/>
                        </a:rPr>
                        <a:t>Detalle</a:t>
                      </a:r>
                      <a:endParaRPr lang="es-ES" sz="1400" i="1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8896" marR="88896" marT="0" marB="0" anchor="ctr"/>
                </a:tc>
              </a:tr>
              <a:tr h="7496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 pitchFamily="34" charset="0"/>
                          <a:cs typeface="Arial" pitchFamily="34" charset="0"/>
                        </a:rPr>
                        <a:t>MDF</a:t>
                      </a:r>
                      <a:endParaRPr lang="es-ES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8896" marR="888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 pitchFamily="34" charset="0"/>
                          <a:cs typeface="Arial" pitchFamily="34" charset="0"/>
                        </a:rPr>
                        <a:t>Tableros de fibras de madera. Se caracterizan por las excelentes terminaciones que se logran</a:t>
                      </a:r>
                      <a:endParaRPr lang="es-ES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8896" marR="88896" marT="0" marB="0" anchor="ctr"/>
                </a:tc>
              </a:tr>
              <a:tr h="325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 pitchFamily="34" charset="0"/>
                          <a:cs typeface="Arial" pitchFamily="34" charset="0"/>
                        </a:rPr>
                        <a:t>Vidrio</a:t>
                      </a:r>
                      <a:endParaRPr lang="es-ES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8896" marR="888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 pitchFamily="34" charset="0"/>
                          <a:cs typeface="Arial" pitchFamily="34" charset="0"/>
                        </a:rPr>
                        <a:t>Material duro, frágil, transparente</a:t>
                      </a:r>
                      <a:endParaRPr lang="es-ES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8896" marR="88896" marT="0" marB="0" anchor="ctr"/>
                </a:tc>
              </a:tr>
              <a:tr h="325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 pitchFamily="34" charset="0"/>
                          <a:cs typeface="Arial" pitchFamily="34" charset="0"/>
                        </a:rPr>
                        <a:t>Acrílico</a:t>
                      </a:r>
                      <a:endParaRPr lang="es-ES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8896" marR="888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 pitchFamily="34" charset="0"/>
                          <a:cs typeface="Arial" pitchFamily="34" charset="0"/>
                        </a:rPr>
                        <a:t>Variante del plástico</a:t>
                      </a:r>
                      <a:endParaRPr lang="es-ES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8896" marR="88896" marT="0" marB="0" anchor="ctr"/>
                </a:tc>
              </a:tr>
              <a:tr h="4997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 pitchFamily="34" charset="0"/>
                          <a:cs typeface="Arial" pitchFamily="34" charset="0"/>
                        </a:rPr>
                        <a:t>Fórmica</a:t>
                      </a:r>
                      <a:endParaRPr lang="es-ES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8896" marR="888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 pitchFamily="34" charset="0"/>
                          <a:cs typeface="Arial" pitchFamily="34" charset="0"/>
                        </a:rPr>
                        <a:t>Material plástico que posee diversos diseños en su superficie</a:t>
                      </a:r>
                      <a:endParaRPr lang="es-ES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8896" marR="88896" marT="0" marB="0" anchor="ctr"/>
                </a:tc>
              </a:tr>
              <a:tr h="32595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latin typeface="Arial" pitchFamily="34" charset="0"/>
                          <a:cs typeface="Arial" pitchFamily="34" charset="0"/>
                        </a:rPr>
                        <a:t>Metal</a:t>
                      </a:r>
                      <a:endParaRPr lang="es-ES" sz="140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8896" marR="8889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latin typeface="Arial" pitchFamily="34" charset="0"/>
                          <a:cs typeface="Arial" pitchFamily="34" charset="0"/>
                        </a:rPr>
                        <a:t>Empleados para las bases de los LCD</a:t>
                      </a:r>
                      <a:endParaRPr lang="es-ES" sz="1400" dirty="0">
                        <a:solidFill>
                          <a:schemeClr val="tx1"/>
                        </a:solidFill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88896" marR="88896" marT="0" marB="0" anchor="ctr"/>
                </a:tc>
              </a:tr>
            </a:tbl>
          </a:graphicData>
        </a:graphic>
      </p:graphicFrame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500034" y="428612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ESCENOGRAFÍA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pic>
        <p:nvPicPr>
          <p:cNvPr id="7" name="Picture 2" descr="C:\Users\User\Desktop\Untitled-1.png"/>
          <p:cNvPicPr>
            <a:picLocks noChangeAspect="1" noChangeArrowheads="1"/>
          </p:cNvPicPr>
          <p:nvPr/>
        </p:nvPicPr>
        <p:blipFill>
          <a:blip r:embed="rId3">
            <a:lum bright="-40000"/>
          </a:blip>
          <a:srcRect l="15465" t="40705" r="12516" b="42156"/>
          <a:stretch>
            <a:fillRect/>
          </a:stretch>
        </p:blipFill>
        <p:spPr bwMode="auto">
          <a:xfrm>
            <a:off x="-1000132" y="2857496"/>
            <a:ext cx="9786974" cy="1143008"/>
          </a:xfrm>
          <a:prstGeom prst="rect">
            <a:avLst/>
          </a:prstGeom>
          <a:noFill/>
        </p:spPr>
      </p:pic>
      <p:sp>
        <p:nvSpPr>
          <p:cNvPr id="8" name="2 Título"/>
          <p:cNvSpPr txBox="1">
            <a:spLocks/>
          </p:cNvSpPr>
          <p:nvPr/>
        </p:nvSpPr>
        <p:spPr>
          <a:xfrm>
            <a:off x="457200" y="2857500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100" b="1" dirty="0" smtClean="0">
                <a:solidFill>
                  <a:srgbClr val="FFCC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cens" pitchFamily="2" charset="0"/>
                <a:ea typeface="+mj-ea"/>
                <a:cs typeface="Acens" pitchFamily="2" charset="0"/>
              </a:rPr>
              <a:t>PRESUPUESTO</a:t>
            </a:r>
            <a:endParaRPr kumimoji="0" lang="es-ES" sz="41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cens" pitchFamily="2" charset="0"/>
              <a:ea typeface="+mj-ea"/>
              <a:cs typeface="Acen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85804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ORGANIGRAMA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163" name="Picture 91" descr="C:\Users\User\Pictures\organigram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2976" y="1660950"/>
            <a:ext cx="6261098" cy="4554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85804" y="1689119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Actividades distribuidas en 3 etapas: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Pre-Producción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Toma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decisiones y base del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proyecto.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Producción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Realización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lo propuesto en la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Producción.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Post-Producción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Obtención y acabado final del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producto.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endParaRPr lang="es-E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57242" y="27463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CRONOGRAMA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7" name="6 Rectángulo"/>
          <p:cNvSpPr/>
          <p:nvPr/>
        </p:nvSpPr>
        <p:spPr>
          <a:xfrm>
            <a:off x="1428728" y="1285859"/>
            <a:ext cx="6264160" cy="49658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428728" y="1285860"/>
          <a:ext cx="6259586" cy="4960962"/>
        </p:xfrm>
        <a:graphic>
          <a:graphicData uri="http://schemas.openxmlformats.org/drawingml/2006/table">
            <a:tbl>
              <a:tblPr/>
              <a:tblGrid>
                <a:gridCol w="2964759"/>
                <a:gridCol w="260079"/>
                <a:gridCol w="270394"/>
                <a:gridCol w="270394"/>
                <a:gridCol w="271130"/>
                <a:gridCol w="347018"/>
                <a:gridCol w="254186"/>
                <a:gridCol w="269657"/>
                <a:gridCol w="271130"/>
                <a:gridCol w="269657"/>
                <a:gridCol w="269657"/>
                <a:gridCol w="269657"/>
                <a:gridCol w="271868"/>
              </a:tblGrid>
              <a:tr h="3042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                  </a:t>
                      </a:r>
                      <a:r>
                        <a:rPr lang="es-ES" sz="1600" b="1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CRONOGRAMA </a:t>
                      </a:r>
                      <a:r>
                        <a:rPr lang="es-ES" sz="16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2011  -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gridSpan="1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 EL INFORMATIVO    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23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6DDE8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Septiembre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Octubre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Noviembre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473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Actividades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S1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S2 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S3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S4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S1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S2 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S3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S4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S1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S2 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S3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S4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2846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Preproducción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Investigación de antecedentes/tendencias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538ED5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Realización de bocetos y línea gráfica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Contratación de recursos humanos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Medición de área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38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6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Producción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Calibri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Realización de línea gráfica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Realización de ambientes/set/decorados: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Bocetos y planos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Cotización de material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Levantamiento de la obra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6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Post-producción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Animación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Edición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FX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Música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68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Supervisión del acabado final de la obra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A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Calibri"/>
                        </a:rPr>
                        <a:t> </a:t>
                      </a:r>
                      <a:endParaRPr lang="es-ES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74" marR="51574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2 Título"/>
          <p:cNvSpPr>
            <a:spLocks noGrp="1"/>
          </p:cNvSpPr>
          <p:nvPr>
            <p:ph type="title"/>
          </p:nvPr>
        </p:nvSpPr>
        <p:spPr>
          <a:xfrm>
            <a:off x="557242" y="27463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CRONOGRAMA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528638" y="1689119"/>
            <a:ext cx="7043758" cy="4525963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Cálculo anticipado de ingresos y gastos de una actividad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económica.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Lograr los objetivos (en valores) dentro de un tiempo determinado.</a:t>
            </a: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 divide en dos partes: 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Costos sobre la línea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Costos bajo la línea</a:t>
            </a:r>
            <a:endParaRPr lang="es-E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PRESUPUESTO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28596" y="1689119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Crear  una imagen renovada correctamente sustentada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Informativo” de </a:t>
            </a:r>
            <a:r>
              <a:rPr lang="es-E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Espol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TV,  con el propósito  de  obtener  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buena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comunicación visual con los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televidentes.</a:t>
            </a:r>
            <a:endParaRPr lang="es-E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OBJETIVO PRINCIPAL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695643"/>
            <a:ext cx="3757610" cy="4876629"/>
          </a:xfrm>
        </p:spPr>
        <p:txBody>
          <a:bodyPr>
            <a:normAutofit/>
          </a:bodyPr>
          <a:lstStyle/>
          <a:p>
            <a:pPr algn="ctr"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COSTOS SOBRE </a:t>
            </a:r>
          </a:p>
          <a:p>
            <a:pPr algn="ctr"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LA </a:t>
            </a: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LÍNEA</a:t>
            </a:r>
          </a:p>
          <a:p>
            <a:pPr algn="ctr">
              <a:buClr>
                <a:srgbClr val="FFCC00"/>
              </a:buClr>
              <a:buNone/>
            </a:pPr>
            <a:endParaRPr lang="es-ES" sz="20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Dentro de la empresa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Incluye: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Sueldos del personal especializado:  director, productor, post-productor, director de arte, ilustrador, diseñador, etc.</a:t>
            </a:r>
          </a:p>
          <a:p>
            <a:pPr>
              <a:buClr>
                <a:srgbClr val="FFCC00"/>
              </a:buClr>
              <a:buNone/>
            </a:pPr>
            <a:endParaRPr lang="es-ES" sz="2400" dirty="0" smtClean="0"/>
          </a:p>
          <a:p>
            <a:pPr>
              <a:buClr>
                <a:srgbClr val="FFCC00"/>
              </a:buClr>
              <a:buNone/>
            </a:pPr>
            <a:endParaRPr lang="es-ES" dirty="0" smtClean="0"/>
          </a:p>
          <a:p>
            <a:pPr>
              <a:buClr>
                <a:srgbClr val="FFCC00"/>
              </a:buClr>
              <a:buNone/>
            </a:pPr>
            <a:endParaRPr lang="es-ES" dirty="0"/>
          </a:p>
        </p:txBody>
      </p:sp>
      <p:sp>
        <p:nvSpPr>
          <p:cNvPr id="4" name="1 Marcador de contenido"/>
          <p:cNvSpPr txBox="1">
            <a:spLocks/>
          </p:cNvSpPr>
          <p:nvPr/>
        </p:nvSpPr>
        <p:spPr>
          <a:xfrm>
            <a:off x="4714876" y="1689119"/>
            <a:ext cx="392909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Wingdings 3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COSTOS BAJO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Wingdings 3"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 LA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cs typeface="Arial" pitchFamily="34" charset="0"/>
              </a:rPr>
              <a:t>LÍNEA</a:t>
            </a:r>
          </a:p>
          <a:p>
            <a:pPr marL="365760" marR="0" lvl="0" indent="-256032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Wingdings 3"/>
              <a:buNone/>
              <a:tabLst/>
              <a:defRPr/>
            </a:pPr>
            <a:endParaRPr kumimoji="0" lang="es-E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Costos</a:t>
            </a:r>
            <a:r>
              <a:rPr kumimoji="0" lang="es-E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más pequeños</a:t>
            </a: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Incluye: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Wingdings 3"/>
              <a:buNone/>
              <a:tabLst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 - Parte operativa</a:t>
            </a:r>
            <a:r>
              <a:rPr kumimoji="0" lang="es-E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del canal:  recursos técnicos y personal </a:t>
            </a:r>
            <a:r>
              <a:rPr kumimoji="0" lang="es-E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operativo.</a:t>
            </a:r>
            <a:endParaRPr kumimoji="0" lang="es-ES" sz="2000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FCC00"/>
              </a:buClr>
              <a:buSzPct val="68000"/>
              <a:buFont typeface="Wingdings 3"/>
              <a:buNone/>
              <a:tabLst/>
              <a:defRPr/>
            </a:pPr>
            <a:r>
              <a:rPr lang="es-ES" sz="20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endParaRPr kumimoji="0" lang="es-E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tabLst/>
              <a:defRPr/>
            </a:pPr>
            <a:endParaRPr kumimoji="0" lang="es-ES" sz="27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endParaRPr kumimoji="0" lang="es-ES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PRESUPUESTO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948068"/>
          </a:xfrm>
        </p:spPr>
        <p:txBody>
          <a:bodyPr>
            <a:normAutofit lnSpcReduction="10000"/>
          </a:bodyPr>
          <a:lstStyle/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Divido en 3 etapas: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Producción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Pre-producción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Post-producción</a:t>
            </a: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Incluye: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Sueldos del equipo humano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Mano de obra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Costos de materiales</a:t>
            </a: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Parámetros para sueldos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- 1Semana = 0,25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- 2 Semanas = 0,50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- 3 Semanas = 0,75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- 4 Semanas = 1</a:t>
            </a:r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/>
          </a:p>
        </p:txBody>
      </p:sp>
      <p:sp>
        <p:nvSpPr>
          <p:cNvPr id="7" name="2 Título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PRESUPUESTO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FFCC00"/>
              </a:buClr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COSTOS DE PRE-PRODUCCIÓN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11" name="10 Rectángulo"/>
          <p:cNvSpPr/>
          <p:nvPr/>
        </p:nvSpPr>
        <p:spPr>
          <a:xfrm>
            <a:off x="357158" y="2357431"/>
            <a:ext cx="8001056" cy="3571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2 Título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PRESUPUESTO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346367" y="2357430"/>
          <a:ext cx="8011846" cy="3601198"/>
        </p:xfrm>
        <a:graphic>
          <a:graphicData uri="http://schemas.openxmlformats.org/drawingml/2006/table">
            <a:tbl>
              <a:tblPr/>
              <a:tblGrid>
                <a:gridCol w="2201931"/>
                <a:gridCol w="1352995"/>
                <a:gridCol w="1061171"/>
                <a:gridCol w="1061171"/>
                <a:gridCol w="1273407"/>
                <a:gridCol w="1061171"/>
              </a:tblGrid>
              <a:tr h="27794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COSTOS PRE- PRODUCCIÓN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64709"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CATEGORIA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TARIFA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UNIDADES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PRE-PRODUCCIÓN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GRAN TOTAL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64709"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 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64709"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BOCETO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$ 398,50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$ 398,50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  <a:tr h="264709"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ILUSTRADOR 1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$ 8,40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ILUSTRACIÓN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$ 84,00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09"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ILUSTRADOR 2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$ 8,40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ILUSTRACIÓN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$ 33,60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915"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MODELADOR 3D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$ 280,90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PAQ. GRÁFICO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$ 280,90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09"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MARCA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$ 220,80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$ 220,80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</a:tr>
              <a:tr h="465915"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DISEÑO GRÁFICO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$ 220,80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PAQ. GRÁFICO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$ 220,80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09"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DIECCIÓN DE ARTE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$ 1.050,00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$ 1.050,00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264709"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DIRECTOR DE ARTE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$ 1.400,00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MENSUAL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0,75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$ 1.050,00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4709">
                <a:tc>
                  <a:txBody>
                    <a:bodyPr/>
                    <a:lstStyle/>
                    <a:p>
                      <a:pPr algn="l" fontAlgn="b"/>
                      <a:r>
                        <a:rPr lang="es-ES" sz="15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SUB-TOTAL</a:t>
                      </a:r>
                    </a:p>
                  </a:txBody>
                  <a:tcPr marL="13236" marR="13236" marT="1323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3236" marR="13236" marT="1323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$ 1.669,30</a:t>
                      </a:r>
                    </a:p>
                  </a:txBody>
                  <a:tcPr marL="13236" marR="13236" marT="1323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689119"/>
            <a:ext cx="3686172" cy="4525963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COSTOS DE </a:t>
            </a: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MATERIALES</a:t>
            </a: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 dividen en :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</a:t>
            </a:r>
            <a:r>
              <a:rPr lang="es-ES" sz="20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Counter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/base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Pilares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Fondo principal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Sección Vida 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Social</a:t>
            </a:r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/>
          </a:p>
        </p:txBody>
      </p:sp>
      <p:pic>
        <p:nvPicPr>
          <p:cNvPr id="78850" name="Picture 2" descr="C:\Users\User\Desktop\el informativo\manual\imagenes set\New Folder\set top.png"/>
          <p:cNvPicPr>
            <a:picLocks noChangeAspect="1" noChangeArrowheads="1"/>
          </p:cNvPicPr>
          <p:nvPr/>
        </p:nvPicPr>
        <p:blipFill>
          <a:blip r:embed="rId3"/>
          <a:srcRect l="23197" t="5066" r="19418"/>
          <a:stretch>
            <a:fillRect/>
          </a:stretch>
        </p:blipFill>
        <p:spPr bwMode="auto">
          <a:xfrm>
            <a:off x="4500562" y="1714488"/>
            <a:ext cx="3823958" cy="4094363"/>
          </a:xfrm>
          <a:prstGeom prst="rect">
            <a:avLst/>
          </a:prstGeom>
          <a:noFill/>
        </p:spPr>
      </p:pic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PRESUPUESTO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42928" y="1689119"/>
            <a:ext cx="8229600" cy="525435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COSTOS DE MATERIALES</a:t>
            </a:r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/>
          </a:p>
        </p:txBody>
      </p:sp>
      <p:pic>
        <p:nvPicPr>
          <p:cNvPr id="79873" name="Picture 1" descr="C:\Users\User\Desktop\el informativo\manual\imagenes set\New Folder\escenario.jpg"/>
          <p:cNvPicPr>
            <a:picLocks noChangeAspect="1" noChangeArrowheads="1"/>
          </p:cNvPicPr>
          <p:nvPr/>
        </p:nvPicPr>
        <p:blipFill>
          <a:blip r:embed="rId3"/>
          <a:srcRect l="25669" t="43476" r="22064" b="14601"/>
          <a:stretch>
            <a:fillRect/>
          </a:stretch>
        </p:blipFill>
        <p:spPr bwMode="auto">
          <a:xfrm>
            <a:off x="4786314" y="3000372"/>
            <a:ext cx="3714776" cy="1857388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214282" y="2214554"/>
            <a:ext cx="4429156" cy="3538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8" name="7 Tabla"/>
          <p:cNvGraphicFramePr>
            <a:graphicFrameLocks noGrp="1"/>
          </p:cNvGraphicFramePr>
          <p:nvPr/>
        </p:nvGraphicFramePr>
        <p:xfrm>
          <a:off x="214282" y="2214551"/>
          <a:ext cx="4429155" cy="3543327"/>
        </p:xfrm>
        <a:graphic>
          <a:graphicData uri="http://schemas.openxmlformats.org/drawingml/2006/table">
            <a:tbl>
              <a:tblPr/>
              <a:tblGrid>
                <a:gridCol w="1402566"/>
                <a:gridCol w="812012"/>
                <a:gridCol w="664373"/>
                <a:gridCol w="885831"/>
                <a:gridCol w="664373"/>
              </a:tblGrid>
              <a:tr h="214321">
                <a:tc gridSpan="5"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COUNTER / BASE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1432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MATERIAL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UNIDADES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PRECIO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CANTIDAD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551063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VIDRIO CLARO 20mm, CURVO,CANTO, PULIDO BRILLANTE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$ 200,95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$ 401,90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2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ACRÍLICO  3mm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$ 103,22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$ 103,22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2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MDF CRUDO 30mm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$ 82,00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$ 164,00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2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MDF CRUDO 15mm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$ 40,49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$ 161,96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2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MDF CRUDO 3mm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$ 13,63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$ 54,52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94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ACCESORIOS ACERADOS PARA VIDRIO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$ 2,00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$ 16,00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48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FÓRMICA COLOR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$ 30,00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$ 120,00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2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FÓRMICA ALUMINEADA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$ 92,72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$ 185,44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947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SILLAS SECRETARIA RESPALDO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$ 68,00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$ 136,00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2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*TELEVISOR LCD HD 42''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$ 1.139,30</a:t>
                      </a:r>
                    </a:p>
                  </a:txBody>
                  <a:tcPr marL="10269" marR="10269" marT="1026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$ 1.139,30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432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SUB-TOTAL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$ 2.482,34</a:t>
                      </a:r>
                    </a:p>
                  </a:txBody>
                  <a:tcPr marL="10269" marR="10269" marT="1026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6B9B8"/>
                    </a:solidFill>
                  </a:tcPr>
                </a:tc>
              </a:tr>
            </a:tbl>
          </a:graphicData>
        </a:graphic>
      </p:graphicFrame>
      <p:sp>
        <p:nvSpPr>
          <p:cNvPr id="12" name="2 Título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PRESUPUESTO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pic>
        <p:nvPicPr>
          <p:cNvPr id="82945" name="Picture 1" descr="C:\Users\User\Desktop\el informativo\manual\imagenes set\New Folder\pilar y fondo.png"/>
          <p:cNvPicPr>
            <a:picLocks noChangeAspect="1" noChangeArrowheads="1"/>
          </p:cNvPicPr>
          <p:nvPr/>
        </p:nvPicPr>
        <p:blipFill>
          <a:blip r:embed="rId3"/>
          <a:srcRect l="22781" r="45377"/>
          <a:stretch>
            <a:fillRect/>
          </a:stretch>
        </p:blipFill>
        <p:spPr bwMode="auto">
          <a:xfrm>
            <a:off x="6215074" y="1776127"/>
            <a:ext cx="2208576" cy="4316174"/>
          </a:xfrm>
          <a:prstGeom prst="rect">
            <a:avLst/>
          </a:prstGeom>
          <a:noFill/>
        </p:spPr>
      </p:pic>
      <p:sp>
        <p:nvSpPr>
          <p:cNvPr id="10" name="2 Título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PRESUPUESTO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85720" y="2285993"/>
            <a:ext cx="5629305" cy="3286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85720" y="2285992"/>
          <a:ext cx="5633398" cy="3286149"/>
        </p:xfrm>
        <a:graphic>
          <a:graphicData uri="http://schemas.openxmlformats.org/drawingml/2006/table">
            <a:tbl>
              <a:tblPr/>
              <a:tblGrid>
                <a:gridCol w="1816031"/>
                <a:gridCol w="1124210"/>
                <a:gridCol w="864777"/>
                <a:gridCol w="1037732"/>
                <a:gridCol w="790648"/>
              </a:tblGrid>
              <a:tr h="2832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PILAR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808" marR="12808" marT="128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808" marR="12808" marT="128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808" marR="12808" marT="12808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808" marR="12808" marT="12808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283231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MATERIAL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UNIDAD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PRECIO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CANTIDAD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481493"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 BLANCA 3mm ACRÍLICO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$ 105,58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$ 211,16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1493"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 CRISTAL 3mm ACRÍLICO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$ 103,00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$ 103,00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2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MDF CRUDO 30mm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$ 82,00</a:t>
                      </a:r>
                    </a:p>
                  </a:txBody>
                  <a:tcPr marL="12808" marR="12808" marT="12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$ 82,00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2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MDF CRUDO 3mm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$ 13,63</a:t>
                      </a:r>
                    </a:p>
                  </a:txBody>
                  <a:tcPr marL="12808" marR="12808" marT="12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$ 27,26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2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FÓRMICA COLOR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$ 30,00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$ 60,00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2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FÓRMICA ALUMINEADA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$ 92,72</a:t>
                      </a:r>
                    </a:p>
                  </a:txBody>
                  <a:tcPr marL="12808" marR="12808" marT="1280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$ 278,16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3231"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PELÍCULA ARENADA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METRO LINEAL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$ 5,50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$ 11,00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546"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$ 772,58</a:t>
                      </a:r>
                    </a:p>
                  </a:txBody>
                  <a:tcPr marL="12808" marR="12808" marT="1280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</a:tbl>
          </a:graphicData>
        </a:graphic>
      </p:graphicFrame>
      <p:sp>
        <p:nvSpPr>
          <p:cNvPr id="14" name="1 Marcador de contenido"/>
          <p:cNvSpPr>
            <a:spLocks noGrp="1"/>
          </p:cNvSpPr>
          <p:nvPr>
            <p:ph idx="1"/>
          </p:nvPr>
        </p:nvSpPr>
        <p:spPr>
          <a:xfrm>
            <a:off x="342928" y="1689119"/>
            <a:ext cx="8229600" cy="525435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COSTOS DE MATERIALES</a:t>
            </a:r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pic>
        <p:nvPicPr>
          <p:cNvPr id="81921" name="Picture 1" descr="C:\Users\User\Desktop\el informativo\manual\imagenes set\fondo 2.png"/>
          <p:cNvPicPr>
            <a:picLocks noChangeAspect="1" noChangeArrowheads="1"/>
          </p:cNvPicPr>
          <p:nvPr/>
        </p:nvPicPr>
        <p:blipFill>
          <a:blip r:embed="rId3"/>
          <a:srcRect l="37396" b="29738"/>
          <a:stretch>
            <a:fillRect/>
          </a:stretch>
        </p:blipFill>
        <p:spPr bwMode="auto">
          <a:xfrm>
            <a:off x="5521058" y="2786058"/>
            <a:ext cx="2980031" cy="2071702"/>
          </a:xfrm>
          <a:prstGeom prst="rect">
            <a:avLst/>
          </a:prstGeom>
          <a:noFill/>
        </p:spPr>
      </p:pic>
      <p:sp>
        <p:nvSpPr>
          <p:cNvPr id="10" name="2 Título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PRESUPUESTO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85720" y="2428869"/>
            <a:ext cx="5019706" cy="27860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 Marcador de contenido"/>
          <p:cNvSpPr>
            <a:spLocks noGrp="1"/>
          </p:cNvSpPr>
          <p:nvPr>
            <p:ph idx="1"/>
          </p:nvPr>
        </p:nvSpPr>
        <p:spPr>
          <a:xfrm>
            <a:off x="342928" y="1689119"/>
            <a:ext cx="8229600" cy="525435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COSTOS DE MATERIALES</a:t>
            </a:r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283441" y="2428868"/>
          <a:ext cx="5032897" cy="2786080"/>
        </p:xfrm>
        <a:graphic>
          <a:graphicData uri="http://schemas.openxmlformats.org/drawingml/2006/table">
            <a:tbl>
              <a:tblPr/>
              <a:tblGrid>
                <a:gridCol w="1782467"/>
                <a:gridCol w="851303"/>
                <a:gridCol w="773912"/>
                <a:gridCol w="773912"/>
                <a:gridCol w="851303"/>
              </a:tblGrid>
              <a:tr h="25328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FONDO PRINCIPAL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64" marR="12664" marT="126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64" marR="12664" marT="126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64" marR="12664" marT="1266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64" marR="12664" marT="1266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25328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MATERIAL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UNIDADES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PRECIO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CANTIDAD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5328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ACRÍLICO  30mm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$ 103,22</a:t>
                      </a:r>
                    </a:p>
                  </a:txBody>
                  <a:tcPr marL="12664" marR="12664" marT="126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$ 206,45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8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TUBO CUADRADO 1"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$ 18,58</a:t>
                      </a:r>
                    </a:p>
                  </a:txBody>
                  <a:tcPr marL="12664" marR="12664" marT="126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$ 297,28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8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TORNILLOS DECORATIVOS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$ 1,50</a:t>
                      </a:r>
                    </a:p>
                  </a:txBody>
                  <a:tcPr marL="12664" marR="12664" marT="126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88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$ 132,00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8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MDF 30mm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$ 82,00</a:t>
                      </a:r>
                    </a:p>
                  </a:txBody>
                  <a:tcPr marL="12664" marR="12664" marT="126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$ 328,00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8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PINTURA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GALON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$ 28,00</a:t>
                      </a:r>
                    </a:p>
                  </a:txBody>
                  <a:tcPr marL="12664" marR="12664" marT="126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$ 28,00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8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BASE METÁLICA PARA TV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$ 220,00</a:t>
                      </a:r>
                    </a:p>
                  </a:txBody>
                  <a:tcPr marL="12664" marR="12664" marT="126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$ 440,00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8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OJOS DE BUEY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$ 15,00</a:t>
                      </a:r>
                    </a:p>
                  </a:txBody>
                  <a:tcPr marL="12664" marR="12664" marT="126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$ 45,00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8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*TELEVISOR LCD HD 42''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$ 1.139,30</a:t>
                      </a:r>
                    </a:p>
                  </a:txBody>
                  <a:tcPr marL="12664" marR="12664" marT="1266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$ 4.557,20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280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SUB-TOTAL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$ 6.033,93</a:t>
                      </a:r>
                    </a:p>
                  </a:txBody>
                  <a:tcPr marL="12664" marR="12664" marT="1266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pic>
        <p:nvPicPr>
          <p:cNvPr id="80897" name="Picture 1" descr="C:\Users\User\Desktop\el informativo\manual\imagenes set\farandula imagen.jpg"/>
          <p:cNvPicPr>
            <a:picLocks noChangeAspect="1" noChangeArrowheads="1"/>
          </p:cNvPicPr>
          <p:nvPr/>
        </p:nvPicPr>
        <p:blipFill>
          <a:blip r:embed="rId3" cstate="print"/>
          <a:srcRect t="1280" r="38807"/>
          <a:stretch>
            <a:fillRect/>
          </a:stretch>
        </p:blipFill>
        <p:spPr bwMode="auto">
          <a:xfrm>
            <a:off x="5643570" y="2349594"/>
            <a:ext cx="2861280" cy="2865356"/>
          </a:xfrm>
          <a:prstGeom prst="rect">
            <a:avLst/>
          </a:prstGeom>
          <a:noFill/>
        </p:spPr>
      </p:pic>
      <p:sp>
        <p:nvSpPr>
          <p:cNvPr id="10" name="2 Título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PRESUPUESTO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14282" y="2500307"/>
            <a:ext cx="5286412" cy="25003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 Marcador de contenido"/>
          <p:cNvSpPr>
            <a:spLocks noGrp="1"/>
          </p:cNvSpPr>
          <p:nvPr>
            <p:ph idx="1"/>
          </p:nvPr>
        </p:nvSpPr>
        <p:spPr>
          <a:xfrm>
            <a:off x="342928" y="1689119"/>
            <a:ext cx="8229600" cy="525435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COSTOS DE MATERIALES</a:t>
            </a:r>
          </a:p>
          <a:p>
            <a:pPr>
              <a:buNone/>
            </a:pPr>
            <a:endParaRPr lang="es-ES" dirty="0" smtClean="0"/>
          </a:p>
          <a:p>
            <a:pPr>
              <a:buNone/>
            </a:pPr>
            <a:endParaRPr lang="es-ES" dirty="0"/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214283" y="2493978"/>
          <a:ext cx="5286411" cy="2506658"/>
        </p:xfrm>
        <a:graphic>
          <a:graphicData uri="http://schemas.openxmlformats.org/drawingml/2006/table">
            <a:tbl>
              <a:tblPr/>
              <a:tblGrid>
                <a:gridCol w="1671106"/>
                <a:gridCol w="974812"/>
                <a:gridCol w="905183"/>
                <a:gridCol w="835553"/>
                <a:gridCol w="899757"/>
              </a:tblGrid>
              <a:tr h="22787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SECCIÓN VIDA SOCIAL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1394" marR="11394" marT="113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1394" marR="11394" marT="113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1394" marR="11394" marT="11394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1394" marR="11394" marT="11394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</a:tr>
              <a:tr h="227878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MATERIAL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UNIDADES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PRECIO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CANTIDAD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2787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ACRILICO 3mm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$ 103,22</a:t>
                      </a:r>
                    </a:p>
                  </a:txBody>
                  <a:tcPr marL="11394" marR="11394" marT="11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$ 206,45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87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TUBO CUADRADO 1"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$ 18,58</a:t>
                      </a:r>
                    </a:p>
                  </a:txBody>
                  <a:tcPr marL="11394" marR="11394" marT="11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$ 148,64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87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TORNILLOS DECORATIVOS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$ 1,50</a:t>
                      </a:r>
                    </a:p>
                  </a:txBody>
                  <a:tcPr marL="11394" marR="11394" marT="11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44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$ 66,00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87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MDF 30 mm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PLANCHA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$ 82,00</a:t>
                      </a:r>
                    </a:p>
                  </a:txBody>
                  <a:tcPr marL="11394" marR="11394" marT="11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$ 164,00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87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PINTURA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GALÓN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$ 28,00</a:t>
                      </a:r>
                    </a:p>
                  </a:txBody>
                  <a:tcPr marL="11394" marR="11394" marT="11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0,50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$ 14,00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87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BASE METÁLICA PARA TV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$ 220,00</a:t>
                      </a:r>
                    </a:p>
                  </a:txBody>
                  <a:tcPr marL="11394" marR="11394" marT="11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$ 220,00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87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SILLA CONTORNO CAJERO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$ 68,00</a:t>
                      </a:r>
                    </a:p>
                  </a:txBody>
                  <a:tcPr marL="11394" marR="11394" marT="11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$ 68,00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87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*TELEVISOR LCD HD 42''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$ 1.139,30</a:t>
                      </a:r>
                    </a:p>
                  </a:txBody>
                  <a:tcPr marL="11394" marR="11394" marT="1139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$ 1.139,30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7878"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SUB-TOTAL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$ 2.026,39</a:t>
                      </a:r>
                    </a:p>
                  </a:txBody>
                  <a:tcPr marL="11394" marR="11394" marT="1139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85804" y="1689119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COSTOS DE PRODUCCIÓN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10" name="2 Título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PRESUPUESTO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643042" y="2143116"/>
            <a:ext cx="5634058" cy="43577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1643042" y="2143116"/>
          <a:ext cx="5622139" cy="4357718"/>
        </p:xfrm>
        <a:graphic>
          <a:graphicData uri="http://schemas.openxmlformats.org/drawingml/2006/table">
            <a:tbl>
              <a:tblPr/>
              <a:tblGrid>
                <a:gridCol w="1545157"/>
                <a:gridCol w="949434"/>
                <a:gridCol w="744654"/>
                <a:gridCol w="744654"/>
                <a:gridCol w="893586"/>
                <a:gridCol w="744654"/>
              </a:tblGrid>
              <a:tr h="198508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S" sz="11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COSTOS PRODUCCIÓN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89055"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CATEGORIA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TARIFA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UNIDADES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PRODUCCIÓN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GRAN TOTAL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 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DIECCIÓN DE ARTE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$ 1.512,66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$ 1.512,66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DIRECTOR DE ARTE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$ 1.400,00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MENSUAL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0,75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$ 1.050,00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DIRECTOR DE FOTOGRAFÍA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$ 750,32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MENSUAL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0,50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$ 375,16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ILUMINADOR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$ 350,00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MENSUAL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$ 87,50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LEVANTAMIENTO DE OBRA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$ 3.487,10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$ 3.487,10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ARQUITECTO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$ 525,20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OBRA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$ 525,20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EBANISTA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$ 880,00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OBRA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$ 880,00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MAESTRO MAT. TRASLÚCIDOS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$ 550,00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OBRA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$ 550,00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VIDRIO Y ALUMINIO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$ 355,00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OBRA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$ 355,00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ELECTRICISTA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$ 156,00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OBRA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$ 156,00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PINTOR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$ 460,90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OBRA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$ 460,90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MOVILIZACIÓN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$ 150,00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OBRA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$ 150,00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IMPREVISTOS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$ 160,00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OBRA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$ 160,00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TÉNICO DE ILUMINACIÓN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$ 250,00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OBRA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$ 250,00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MATERIALES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$ 12.087,82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$ 12.087,82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BE97"/>
                    </a:solidFill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COUNTER / BASE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$ 2.482,34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GLOBAL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$ 2.482,34</a:t>
                      </a:r>
                    </a:p>
                  </a:txBody>
                  <a:tcPr marL="8816" marR="8816" marT="88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PILARES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$ 772,58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$ 1.545,16</a:t>
                      </a:r>
                    </a:p>
                  </a:txBody>
                  <a:tcPr marL="8816" marR="8816" marT="88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FONDO PRINCIPAL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$ 6.033,93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GLOBAL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$ 6.033,93</a:t>
                      </a:r>
                    </a:p>
                  </a:txBody>
                  <a:tcPr marL="8816" marR="8816" marT="88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SECCIÓN VIDA SOCIAL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$ 2.026,39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GLOBAL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$ 2.026,39</a:t>
                      </a:r>
                    </a:p>
                  </a:txBody>
                  <a:tcPr marL="8816" marR="8816" marT="88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9055">
                <a:tc>
                  <a:txBody>
                    <a:bodyPr/>
                    <a:lstStyle/>
                    <a:p>
                      <a:pPr algn="l" fontAlgn="b"/>
                      <a:r>
                        <a:rPr lang="es-ES" sz="9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SUB-TOTAL</a:t>
                      </a:r>
                    </a:p>
                  </a:txBody>
                  <a:tcPr marL="8816" marR="8816" marT="88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8816" marR="8816" marT="881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$ 17.087,58</a:t>
                      </a:r>
                    </a:p>
                  </a:txBody>
                  <a:tcPr marL="8816" marR="8816" marT="8816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689119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COSTOS DE POST-PRODUCCIÓN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10" name="2 Título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PRESUPUESTO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642910" y="2428869"/>
            <a:ext cx="7339040" cy="3714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642910" y="2425123"/>
          <a:ext cx="7328716" cy="3718521"/>
        </p:xfrm>
        <a:graphic>
          <a:graphicData uri="http://schemas.openxmlformats.org/drawingml/2006/table">
            <a:tbl>
              <a:tblPr/>
              <a:tblGrid>
                <a:gridCol w="2014183"/>
                <a:gridCol w="1237631"/>
                <a:gridCol w="970691"/>
                <a:gridCol w="970691"/>
                <a:gridCol w="1164829"/>
                <a:gridCol w="970691"/>
              </a:tblGrid>
              <a:tr h="25424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COSTOS POST-PRODUCCIÓN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42138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CATEGORIA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TARIFA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UNIDADES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PRODUCCIÓN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GRAN TOTAL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42138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UNIDAD 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42138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DIECCIÓN DE ARTE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$ 1.237,58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$ 1.237,58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6DDE8"/>
                    </a:solidFill>
                  </a:tcPr>
                </a:tc>
              </a:tr>
              <a:tr h="242138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DIRECTOR DE ARTE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$ 1.400,00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MENSUAL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0,75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$ 1.050,00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138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DIRECTOR DE FOTOGRAFÍA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$ 750,32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MENSUAL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0,25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$ 187,58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138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PAQUETE GRÁFICO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$ 2.079,15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$ 2.079,15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0DA"/>
                    </a:solidFill>
                  </a:tcPr>
                </a:tc>
              </a:tr>
              <a:tr h="242138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POST-PRODUCTOR / EDITOR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$ 620,25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PROGRAMA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$ 620,25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528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DISEÑADOR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$ 480,00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PAQ. GRÁFICO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$ 480,00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138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PROMOCIONADOR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$ 250,00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PROGRAMA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$ 250,00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138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EFECTOS ESPECIALES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$ 320,40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PROGRAMA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$ 320,40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138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ANIMADOR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$ 280,20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PROGRAMA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$ 280,20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9528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SONIDISTA / MUSICALIZACIÓN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$ 128,30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PROGRAMA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$ 128,30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2138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SUB-TOTAL</a:t>
                      </a:r>
                    </a:p>
                  </a:txBody>
                  <a:tcPr marL="12107" marR="12107" marT="1210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2107" marR="12107" marT="1210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$ 3.316,73</a:t>
                      </a:r>
                    </a:p>
                  </a:txBody>
                  <a:tcPr marL="12107" marR="12107" marT="1210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928802"/>
            <a:ext cx="7329510" cy="4525963"/>
          </a:xfrm>
        </p:spPr>
        <p:txBody>
          <a:bodyPr/>
          <a:lstStyle/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Aprovechar la ventaja de ESPOL TV sobre BRISA TV (competencia local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buClr>
                <a:srgbClr val="FFCC00"/>
              </a:buClr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 modificará la imagen de “El Informativo”, mas no su programación.</a:t>
            </a:r>
          </a:p>
          <a:p>
            <a:pPr>
              <a:buNone/>
            </a:pPr>
            <a:endParaRPr lang="es-ES" dirty="0" smtClean="0"/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57242" y="357174"/>
            <a:ext cx="8229600" cy="1143000"/>
          </a:xfrm>
        </p:spPr>
        <p:txBody>
          <a:bodyPr>
            <a:noAutofit/>
          </a:bodyPr>
          <a:lstStyle/>
          <a:p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PLAN ESTRATÉGICO Y METODOLOGÍA</a:t>
            </a:r>
            <a:endParaRPr lang="es-ES" sz="36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85804" y="1689119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COSTO TOTAL</a:t>
            </a:r>
          </a:p>
          <a:p>
            <a:pPr>
              <a:buNone/>
            </a:pPr>
            <a:endParaRPr lang="es-ES" dirty="0"/>
          </a:p>
        </p:txBody>
      </p:sp>
      <p:sp>
        <p:nvSpPr>
          <p:cNvPr id="10" name="2 Título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PRESUPUESTO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1785918" y="2714621"/>
            <a:ext cx="4843482" cy="24288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5" name="4 Tabla"/>
          <p:cNvGraphicFramePr>
            <a:graphicFrameLocks noGrp="1"/>
          </p:cNvGraphicFramePr>
          <p:nvPr/>
        </p:nvGraphicFramePr>
        <p:xfrm>
          <a:off x="1778922" y="2714622"/>
          <a:ext cx="4842148" cy="2428893"/>
        </p:xfrm>
        <a:graphic>
          <a:graphicData uri="http://schemas.openxmlformats.org/drawingml/2006/table">
            <a:tbl>
              <a:tblPr/>
              <a:tblGrid>
                <a:gridCol w="2864937"/>
                <a:gridCol w="1977211"/>
              </a:tblGrid>
              <a:tr h="42154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2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COSTO TOTAL</a:t>
                      </a:r>
                    </a:p>
                  </a:txBody>
                  <a:tcPr marL="20073" marR="20073" marT="20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401470">
                <a:tc>
                  <a:txBody>
                    <a:bodyPr/>
                    <a:lstStyle/>
                    <a:p>
                      <a:pPr algn="ctr" fontAlgn="b"/>
                      <a:r>
                        <a:rPr lang="es-ES" sz="2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ETAPA</a:t>
                      </a:r>
                    </a:p>
                  </a:txBody>
                  <a:tcPr marL="20073" marR="20073" marT="20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2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SUB-TOTAL</a:t>
                      </a:r>
                    </a:p>
                  </a:txBody>
                  <a:tcPr marL="20073" marR="20073" marT="20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401470">
                <a:tc>
                  <a:txBody>
                    <a:bodyPr/>
                    <a:lstStyle/>
                    <a:p>
                      <a:pPr algn="l" fontAlgn="b"/>
                      <a:r>
                        <a:rPr lang="es-ES" sz="2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PRE-PRODUCCIÓN</a:t>
                      </a:r>
                    </a:p>
                  </a:txBody>
                  <a:tcPr marL="20073" marR="20073" marT="20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$ 1.669,30</a:t>
                      </a:r>
                    </a:p>
                  </a:txBody>
                  <a:tcPr marL="20073" marR="20073" marT="20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470">
                <a:tc>
                  <a:txBody>
                    <a:bodyPr/>
                    <a:lstStyle/>
                    <a:p>
                      <a:pPr algn="l" fontAlgn="b"/>
                      <a:r>
                        <a:rPr lang="es-ES" sz="2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PRODUCCIÓN</a:t>
                      </a:r>
                    </a:p>
                  </a:txBody>
                  <a:tcPr marL="20073" marR="20073" marT="20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$ 17.087,58</a:t>
                      </a:r>
                    </a:p>
                  </a:txBody>
                  <a:tcPr marL="20073" marR="20073" marT="20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470">
                <a:tc>
                  <a:txBody>
                    <a:bodyPr/>
                    <a:lstStyle/>
                    <a:p>
                      <a:pPr algn="l" fontAlgn="b"/>
                      <a:r>
                        <a:rPr lang="es-ES" sz="2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POST-PRODUCCIÓN</a:t>
                      </a:r>
                    </a:p>
                  </a:txBody>
                  <a:tcPr marL="20073" marR="20073" marT="20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$ 3.316,73</a:t>
                      </a:r>
                    </a:p>
                  </a:txBody>
                  <a:tcPr marL="20073" marR="20073" marT="20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470">
                <a:tc>
                  <a:txBody>
                    <a:bodyPr/>
                    <a:lstStyle/>
                    <a:p>
                      <a:pPr algn="l" fontAlgn="b"/>
                      <a:r>
                        <a:rPr lang="es-ES" sz="21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20073" marR="20073" marT="20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23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$ 22.073,61</a:t>
                      </a:r>
                    </a:p>
                  </a:txBody>
                  <a:tcPr marL="20073" marR="20073" marT="200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695642"/>
            <a:ext cx="6615130" cy="1447606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COSTO TOTAL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Considerando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obtener los televisores LCD por medio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de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canje publicitario y como propiedad del canal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es-ES" dirty="0"/>
          </a:p>
        </p:txBody>
      </p:sp>
      <p:sp>
        <p:nvSpPr>
          <p:cNvPr id="11" name="2 Título"/>
          <p:cNvSpPr>
            <a:spLocks noGrp="1"/>
          </p:cNvSpPr>
          <p:nvPr>
            <p:ph type="title"/>
          </p:nvPr>
        </p:nvSpPr>
        <p:spPr>
          <a:xfrm>
            <a:off x="571472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PRESUPUESTO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071670" y="2928934"/>
            <a:ext cx="4491055" cy="1285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7" name="6 Tabla"/>
          <p:cNvGraphicFramePr>
            <a:graphicFrameLocks noGrp="1"/>
          </p:cNvGraphicFramePr>
          <p:nvPr/>
        </p:nvGraphicFramePr>
        <p:xfrm>
          <a:off x="2071670" y="2857496"/>
          <a:ext cx="4484747" cy="1360842"/>
        </p:xfrm>
        <a:graphic>
          <a:graphicData uri="http://schemas.openxmlformats.org/drawingml/2006/table">
            <a:tbl>
              <a:tblPr/>
              <a:tblGrid>
                <a:gridCol w="1331267"/>
                <a:gridCol w="1003364"/>
                <a:gridCol w="987404"/>
                <a:gridCol w="1162712"/>
              </a:tblGrid>
              <a:tr h="220914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COSTO TELEVISORES LCD 42"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10395"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SECCIONES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PRECIO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CANTIDAD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SUB-TOTAL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220914">
                <a:tc>
                  <a:txBody>
                    <a:bodyPr/>
                    <a:lstStyle/>
                    <a:p>
                      <a:pPr algn="l" fontAlgn="b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COUNTER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$ 1.139,30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$ 1.139,30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FONDO PRINCIPAL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$ 1.139,30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$ 4.557,20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95">
                <a:tc>
                  <a:txBody>
                    <a:bodyPr/>
                    <a:lstStyle/>
                    <a:p>
                      <a:pPr algn="l" fontAlgn="b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VIDA SOCIAL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$ 1.139,30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3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$ 1.139,30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310"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11073" marR="11073" marT="1107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1073" marR="11073" marT="110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11073" marR="11073" marT="11073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6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$ 6.835,80</a:t>
                      </a:r>
                    </a:p>
                  </a:txBody>
                  <a:tcPr marL="11073" marR="11073" marT="11073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sp>
        <p:nvSpPr>
          <p:cNvPr id="13" name="12 Rectángulo"/>
          <p:cNvSpPr/>
          <p:nvPr/>
        </p:nvSpPr>
        <p:spPr>
          <a:xfrm>
            <a:off x="2143108" y="4572008"/>
            <a:ext cx="4357718" cy="1857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graphicFrame>
        <p:nvGraphicFramePr>
          <p:cNvPr id="6" name="5 Tabla"/>
          <p:cNvGraphicFramePr>
            <a:graphicFrameLocks noGrp="1"/>
          </p:cNvGraphicFramePr>
          <p:nvPr/>
        </p:nvGraphicFramePr>
        <p:xfrm>
          <a:off x="2143108" y="4455478"/>
          <a:ext cx="4357718" cy="1973918"/>
        </p:xfrm>
        <a:graphic>
          <a:graphicData uri="http://schemas.openxmlformats.org/drawingml/2006/table">
            <a:tbl>
              <a:tblPr/>
              <a:tblGrid>
                <a:gridCol w="2699183"/>
                <a:gridCol w="1658535"/>
              </a:tblGrid>
              <a:tr h="33977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s-ES" sz="2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COSTO TOTAL</a:t>
                      </a:r>
                    </a:p>
                  </a:txBody>
                  <a:tcPr marL="16180" marR="16180" marT="161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339773">
                <a:tc>
                  <a:txBody>
                    <a:bodyPr/>
                    <a:lstStyle/>
                    <a:p>
                      <a:pPr algn="ctr" fontAlgn="b"/>
                      <a:r>
                        <a:rPr lang="es-ES" sz="1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ETAPA</a:t>
                      </a:r>
                    </a:p>
                  </a:txBody>
                  <a:tcPr marL="16180" marR="16180" marT="161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ES" sz="17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SUB-TOTAL</a:t>
                      </a:r>
                    </a:p>
                  </a:txBody>
                  <a:tcPr marL="16180" marR="16180" marT="161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  <a:tr h="32359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PRE-PRODUCCIÓN</a:t>
                      </a:r>
                    </a:p>
                  </a:txBody>
                  <a:tcPr marL="16180" marR="16180" marT="161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$ 1.669,30</a:t>
                      </a:r>
                    </a:p>
                  </a:txBody>
                  <a:tcPr marL="16180" marR="16180" marT="161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9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PRODUCCIÓN</a:t>
                      </a:r>
                    </a:p>
                  </a:txBody>
                  <a:tcPr marL="16180" marR="16180" marT="161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$ 10.251,78</a:t>
                      </a:r>
                    </a:p>
                  </a:txBody>
                  <a:tcPr marL="16180" marR="16180" marT="161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93">
                <a:tc>
                  <a:txBody>
                    <a:bodyPr/>
                    <a:lstStyle/>
                    <a:p>
                      <a:pPr algn="l" fontAlgn="b"/>
                      <a:r>
                        <a:rPr lang="es-ES" sz="18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POST-PRODUCCIÓN</a:t>
                      </a:r>
                    </a:p>
                  </a:txBody>
                  <a:tcPr marL="16180" marR="16180" marT="161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$ 3.316,73</a:t>
                      </a:r>
                    </a:p>
                  </a:txBody>
                  <a:tcPr marL="16180" marR="16180" marT="161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3593">
                <a:tc>
                  <a:txBody>
                    <a:bodyPr/>
                    <a:lstStyle/>
                    <a:p>
                      <a:pPr algn="l" fontAlgn="b"/>
                      <a:r>
                        <a:rPr lang="es-ES" sz="17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16180" marR="16180" marT="1618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ES" sz="18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$ 15.237,81</a:t>
                      </a:r>
                    </a:p>
                  </a:txBody>
                  <a:tcPr marL="16180" marR="16180" marT="1618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pic>
        <p:nvPicPr>
          <p:cNvPr id="7" name="Picture 2" descr="C:\Users\User\Desktop\Untitled-1.png"/>
          <p:cNvPicPr>
            <a:picLocks noChangeAspect="1" noChangeArrowheads="1"/>
          </p:cNvPicPr>
          <p:nvPr/>
        </p:nvPicPr>
        <p:blipFill>
          <a:blip r:embed="rId3">
            <a:lum bright="-40000"/>
          </a:blip>
          <a:srcRect l="15465" t="40705" r="12516" b="42156"/>
          <a:stretch>
            <a:fillRect/>
          </a:stretch>
        </p:blipFill>
        <p:spPr bwMode="auto">
          <a:xfrm>
            <a:off x="-1000132" y="2857496"/>
            <a:ext cx="9786974" cy="1143008"/>
          </a:xfrm>
          <a:prstGeom prst="rect">
            <a:avLst/>
          </a:prstGeom>
          <a:noFill/>
        </p:spPr>
      </p:pic>
      <p:sp>
        <p:nvSpPr>
          <p:cNvPr id="8" name="2 Título"/>
          <p:cNvSpPr txBox="1">
            <a:spLocks/>
          </p:cNvSpPr>
          <p:nvPr/>
        </p:nvSpPr>
        <p:spPr>
          <a:xfrm>
            <a:off x="457200" y="2857500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100" b="1" dirty="0" smtClean="0">
                <a:solidFill>
                  <a:srgbClr val="FFCC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cens" pitchFamily="2" charset="0"/>
                <a:ea typeface="+mj-ea"/>
                <a:cs typeface="Acens" pitchFamily="2" charset="0"/>
              </a:rPr>
              <a:t>DERECHOS  DE  AUTOR</a:t>
            </a:r>
            <a:endParaRPr kumimoji="0" lang="es-ES" sz="41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cens" pitchFamily="2" charset="0"/>
              <a:ea typeface="+mj-ea"/>
              <a:cs typeface="Acen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689119"/>
            <a:ext cx="8229600" cy="4525963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PROTECCIÓN</a:t>
            </a: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Registrar obra en el IEPI</a:t>
            </a: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autor podrá autorizar y prohibir:</a:t>
            </a:r>
          </a:p>
          <a:p>
            <a:pPr lvl="0"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La comunicación pública de la obra.</a:t>
            </a:r>
          </a:p>
          <a:p>
            <a:pPr lvl="0"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La producción o fijación de la obra.</a:t>
            </a:r>
          </a:p>
          <a:p>
            <a:pPr lvl="0"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La distribución de ejemplares de la obra.</a:t>
            </a:r>
          </a:p>
          <a:p>
            <a:pPr lvl="0"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- La transformación de la obra.</a:t>
            </a:r>
          </a:p>
          <a:p>
            <a:pPr>
              <a:buNone/>
            </a:pPr>
            <a:endParaRPr lang="es-ES" dirty="0" smtClean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57242" y="285736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DERECHOS DE AUTOR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689119"/>
            <a:ext cx="7115196" cy="4525963"/>
          </a:xfrm>
        </p:spPr>
        <p:txBody>
          <a:bodyPr/>
          <a:lstStyle/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Cualquier persona natural o jurídica puede registrar una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marca.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Hay que realizar una búsqueda de antecedentes y verificar si existe o no la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marca.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autor tendrá beneficios y derechos sobre la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marca.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s-ES" dirty="0" smtClean="0"/>
          </a:p>
        </p:txBody>
      </p:sp>
      <p:sp>
        <p:nvSpPr>
          <p:cNvPr id="8" name="2 Título"/>
          <p:cNvSpPr>
            <a:spLocks noGrp="1"/>
          </p:cNvSpPr>
          <p:nvPr>
            <p:ph type="title"/>
          </p:nvPr>
        </p:nvSpPr>
        <p:spPr>
          <a:xfrm>
            <a:off x="557242" y="285736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DERECHOS DE AUTOR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pic>
        <p:nvPicPr>
          <p:cNvPr id="7" name="Picture 2" descr="C:\Users\User\Desktop\Untitled-1.png"/>
          <p:cNvPicPr>
            <a:picLocks noChangeAspect="1" noChangeArrowheads="1"/>
          </p:cNvPicPr>
          <p:nvPr/>
        </p:nvPicPr>
        <p:blipFill>
          <a:blip r:embed="rId3">
            <a:lum bright="-40000"/>
          </a:blip>
          <a:srcRect l="15465" t="40705" r="12516" b="42156"/>
          <a:stretch>
            <a:fillRect/>
          </a:stretch>
        </p:blipFill>
        <p:spPr bwMode="auto">
          <a:xfrm>
            <a:off x="-1000132" y="2714620"/>
            <a:ext cx="9786974" cy="1428760"/>
          </a:xfrm>
          <a:prstGeom prst="rect">
            <a:avLst/>
          </a:prstGeom>
          <a:noFill/>
        </p:spPr>
      </p:pic>
      <p:sp>
        <p:nvSpPr>
          <p:cNvPr id="8" name="2 Título"/>
          <p:cNvSpPr txBox="1">
            <a:spLocks/>
          </p:cNvSpPr>
          <p:nvPr/>
        </p:nvSpPr>
        <p:spPr>
          <a:xfrm>
            <a:off x="457200" y="2928934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2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4100" b="1" dirty="0" smtClean="0">
                <a:solidFill>
                  <a:srgbClr val="FFCC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Acens" pitchFamily="2" charset="0"/>
                <a:ea typeface="+mj-ea"/>
                <a:cs typeface="Acens" pitchFamily="2" charset="0"/>
              </a:rPr>
              <a:t>CONCLUSIONES 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Acens" pitchFamily="2" charset="0"/>
                <a:ea typeface="+mj-ea"/>
                <a:cs typeface="Acens" pitchFamily="2" charset="0"/>
              </a:rPr>
              <a:t>RECOMENDACIONES</a:t>
            </a:r>
            <a:endParaRPr kumimoji="0" lang="es-ES" sz="4100" b="1" i="0" u="none" strike="noStrike" kern="1200" cap="none" spc="0" normalizeH="0" baseline="0" noProof="0" dirty="0">
              <a:ln>
                <a:noFill/>
              </a:ln>
              <a:solidFill>
                <a:srgbClr val="FFCC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Acens" pitchFamily="2" charset="0"/>
              <a:ea typeface="+mj-ea"/>
              <a:cs typeface="Acen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689119"/>
            <a:ext cx="7329510" cy="4525963"/>
          </a:xfrm>
        </p:spPr>
        <p:txBody>
          <a:bodyPr>
            <a:normAutofit/>
          </a:bodyPr>
          <a:lstStyle/>
          <a:p>
            <a:pPr lvl="0"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género televisivo informativo es el preferido por la población local de Santa Elena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set es aplicable solo para el espacio físico ya establecido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 espera conservar el target establecido y dirigir la atención hacia un nuevo grupo. 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inversión en el rediseño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es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$ 22.073,61.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endParaRPr lang="es-E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57242" y="285736"/>
            <a:ext cx="8229600" cy="1143000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CONCLUSIONES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695642"/>
            <a:ext cx="7115196" cy="4948068"/>
          </a:xfrm>
        </p:spPr>
        <p:txBody>
          <a:bodyPr>
            <a:normAutofit/>
          </a:bodyPr>
          <a:lstStyle/>
          <a:p>
            <a:pPr lvl="0"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Aplicar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la nueva imagen para dar una nueva proyección no solo del noticiero sino del canal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0"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Incluir nuevos espacios informativos que vayan con la misma línea de “El Informativo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”.</a:t>
            </a:r>
          </a:p>
          <a:p>
            <a:pPr lvl="0"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 podría invertir más recursos con respecto al espacio, con el fin de aumentar su entorno visual.</a:t>
            </a:r>
          </a:p>
          <a:p>
            <a:endParaRPr lang="es-ES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57242" y="285728"/>
            <a:ext cx="8229600" cy="1143000"/>
          </a:xfrm>
        </p:spPr>
        <p:txBody>
          <a:bodyPr>
            <a:normAutofit/>
          </a:bodyPr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RECOMENDACIONES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357158" y="1689119"/>
            <a:ext cx="7115196" cy="4525963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MISIÓN</a:t>
            </a:r>
            <a:endParaRPr lang="es-ES" sz="20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Unificar parte informativa y visual.</a:t>
            </a: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Proyectar una nueva imagen sin cambiar la esencia de 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El Informativo”.</a:t>
            </a: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  <a:buNone/>
            </a:pPr>
            <a:r>
              <a:rPr lang="es-ES" sz="2000" b="1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VISIÓN</a:t>
            </a:r>
            <a:endParaRPr lang="es-ES" sz="2000" b="1" dirty="0" smtClean="0">
              <a:solidFill>
                <a:srgbClr val="FF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Imagen de “El Informativo”, sea un buen modelo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Dirección de Arte a nivel de este género televisivo.</a:t>
            </a: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457200" y="285728"/>
            <a:ext cx="8229600" cy="1143000"/>
          </a:xfrm>
        </p:spPr>
        <p:txBody>
          <a:bodyPr/>
          <a:lstStyle/>
          <a:p>
            <a:r>
              <a:rPr lang="es-ES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MISIÓN Y VISIÓN</a:t>
            </a:r>
            <a:endParaRPr lang="es-ES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pic>
        <p:nvPicPr>
          <p:cNvPr id="6" name="Picture 2" descr="C:\Users\User\Desktop\Untitled-1.png"/>
          <p:cNvPicPr>
            <a:picLocks noChangeAspect="1" noChangeArrowheads="1"/>
          </p:cNvPicPr>
          <p:nvPr/>
        </p:nvPicPr>
        <p:blipFill>
          <a:blip r:embed="rId3">
            <a:lum bright="-40000"/>
          </a:blip>
          <a:srcRect l="15465" t="40705" r="12516" b="42156"/>
          <a:stretch>
            <a:fillRect/>
          </a:stretch>
        </p:blipFill>
        <p:spPr bwMode="auto">
          <a:xfrm>
            <a:off x="-1000132" y="2857496"/>
            <a:ext cx="9786974" cy="1143008"/>
          </a:xfrm>
          <a:prstGeom prst="rect">
            <a:avLst/>
          </a:prstGeom>
          <a:noFill/>
        </p:spPr>
      </p:pic>
      <p:sp>
        <p:nvSpPr>
          <p:cNvPr id="7" name="2 Título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/>
          <a:lstStyle/>
          <a:p>
            <a:pPr algn="ctr"/>
            <a:r>
              <a:rPr lang="es-ES" dirty="0" smtClean="0">
                <a:solidFill>
                  <a:srgbClr val="FFCC00"/>
                </a:solidFill>
                <a:latin typeface="Acens" pitchFamily="2" charset="0"/>
                <a:cs typeface="Acens" pitchFamily="2" charset="0"/>
              </a:rPr>
              <a:t>MARCO  CONCEPTUAL</a:t>
            </a:r>
            <a:endParaRPr lang="es-ES" dirty="0">
              <a:solidFill>
                <a:srgbClr val="FFCC00"/>
              </a:solidFill>
              <a:latin typeface="Acens" pitchFamily="2" charset="0"/>
              <a:cs typeface="Acens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C:\Users\User\Downloads\IMAGEN DIAPOSITIVA TESIS 1.jpg"/>
          <p:cNvPicPr>
            <a:picLocks noChangeAspect="1" noChangeArrowheads="1"/>
          </p:cNvPicPr>
          <p:nvPr/>
        </p:nvPicPr>
        <p:blipFill>
          <a:blip r:embed="rId2">
            <a:lum bright="-20000"/>
          </a:blip>
          <a:srcRect/>
          <a:stretch>
            <a:fillRect/>
          </a:stretch>
        </p:blipFill>
        <p:spPr bwMode="auto">
          <a:xfrm>
            <a:off x="-580836" y="-24"/>
            <a:ext cx="9724868" cy="6876000"/>
          </a:xfrm>
          <a:prstGeom prst="rect">
            <a:avLst/>
          </a:prstGeom>
          <a:noFill/>
        </p:spPr>
      </p:pic>
      <p:sp>
        <p:nvSpPr>
          <p:cNvPr id="2" name="1 Marcador de contenido"/>
          <p:cNvSpPr>
            <a:spLocks noGrp="1"/>
          </p:cNvSpPr>
          <p:nvPr>
            <p:ph idx="1"/>
          </p:nvPr>
        </p:nvSpPr>
        <p:spPr>
          <a:xfrm>
            <a:off x="457200" y="1974871"/>
            <a:ext cx="7543824" cy="4525963"/>
          </a:xfrm>
        </p:spPr>
        <p:txBody>
          <a:bodyPr>
            <a:normAutofit/>
          </a:bodyPr>
          <a:lstStyle/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Género televisivo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informativo.</a:t>
            </a: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endParaRPr lang="es-E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Noticiero o informativo televisivo:  </a:t>
            </a:r>
          </a:p>
          <a:p>
            <a:pPr>
              <a:buClr>
                <a:srgbClr val="FFCC00"/>
              </a:buClr>
              <a:buNone/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Programa </a:t>
            </a: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 difusión de realidades nacionales e internacionales, con enfoque periodístico e investigativo.</a:t>
            </a:r>
          </a:p>
          <a:p>
            <a:pPr>
              <a:buClr>
                <a:srgbClr val="FFCC00"/>
              </a:buClr>
              <a:buNone/>
            </a:pPr>
            <a:endParaRPr lang="es-ES" sz="20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buClr>
                <a:srgbClr val="FFCC00"/>
              </a:buClr>
            </a:pPr>
            <a:r>
              <a:rPr lang="es-ES" sz="20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Columna vertebral de la programación de un canal.</a:t>
            </a:r>
          </a:p>
          <a:p>
            <a:pPr>
              <a:buClr>
                <a:srgbClr val="FFCC00"/>
              </a:buClr>
            </a:pPr>
            <a:endParaRPr lang="es-ES" sz="20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571472" y="274638"/>
            <a:ext cx="8229600" cy="1143000"/>
          </a:xfrm>
        </p:spPr>
        <p:txBody>
          <a:bodyPr>
            <a:noAutofit/>
          </a:bodyPr>
          <a:lstStyle/>
          <a:p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DESCRIPCIÓN DEL </a:t>
            </a:r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</a:br>
            <a:r>
              <a:rPr lang="es-ES" sz="3600" dirty="0" smtClean="0">
                <a:solidFill>
                  <a:srgbClr val="FFCC00"/>
                </a:solidFill>
                <a:latin typeface="Arial" pitchFamily="34" charset="0"/>
                <a:cs typeface="Arial" pitchFamily="34" charset="0"/>
              </a:rPr>
              <a:t>PROGRAMA</a:t>
            </a:r>
            <a:endParaRPr lang="es-ES" sz="3600" dirty="0">
              <a:solidFill>
                <a:srgbClr val="FFCC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urrencia">
  <a:themeElements>
    <a:clrScheme name="Concurrencia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urrencia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urrencia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2066</TotalTime>
  <Words>2189</Words>
  <Application>Microsoft Office PowerPoint</Application>
  <PresentationFormat>Presentación en pantalla (4:3)</PresentationFormat>
  <Paragraphs>1190</Paragraphs>
  <Slides>67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68" baseType="lpstr">
      <vt:lpstr>Concurrencia</vt:lpstr>
      <vt:lpstr>NOTICIERO “ EL INFORMATIVO”</vt:lpstr>
      <vt:lpstr>GENERALIDADES</vt:lpstr>
      <vt:lpstr>ANTECEDENTES</vt:lpstr>
      <vt:lpstr>JUSTIFICACIÓN</vt:lpstr>
      <vt:lpstr>OBJETIVO PRINCIPAL</vt:lpstr>
      <vt:lpstr>PLAN ESTRATÉGICO Y METODOLOGÍA</vt:lpstr>
      <vt:lpstr>MISIÓN Y VISIÓN</vt:lpstr>
      <vt:lpstr>MARCO  CONCEPTUAL</vt:lpstr>
      <vt:lpstr>DESCRIPCIÓN DEL  PROGRAMA</vt:lpstr>
      <vt:lpstr>DESCRIPCIÓN DEL  PROGRAMA</vt:lpstr>
      <vt:lpstr>DESCRIPCIÓN DEL  PROGRAMA</vt:lpstr>
      <vt:lpstr>REQUERIMIENTOS DEL  PROGRAMA</vt:lpstr>
      <vt:lpstr>PRINCIPALES EQUIPOS  TÉCNICOS  Y SOFTWARE</vt:lpstr>
      <vt:lpstr>TENDENCIAS</vt:lpstr>
      <vt:lpstr>TENDENCIAS</vt:lpstr>
      <vt:lpstr>DEFINICIÓN GRÁFICA</vt:lpstr>
      <vt:lpstr>DEFINICIÓN GRÁFICA</vt:lpstr>
      <vt:lpstr>DEFINICIÓN GRÁFICA</vt:lpstr>
      <vt:lpstr>MARCA</vt:lpstr>
      <vt:lpstr>MARCA</vt:lpstr>
      <vt:lpstr>MARCA</vt:lpstr>
      <vt:lpstr>MARCA</vt:lpstr>
      <vt:lpstr>MARCA</vt:lpstr>
      <vt:lpstr>PAQUETE GRÁFICO</vt:lpstr>
      <vt:lpstr>IMPLEMENTACION  DE  LA LINEA GRAFICA</vt:lpstr>
      <vt:lpstr>IMPLEMENTACIÓN DE LA LÍNEA GRÁFICA</vt:lpstr>
      <vt:lpstr>IMPLEMENTACIÓN DE LA LÍNEA GRÁFICA</vt:lpstr>
      <vt:lpstr>PIEZAS GRÁFICAS</vt:lpstr>
      <vt:lpstr>Diapositiva 29</vt:lpstr>
      <vt:lpstr>PIEZAS GRÁFICAS</vt:lpstr>
      <vt:lpstr>PIEZAS GRÁFICAS</vt:lpstr>
      <vt:lpstr>PIEZAS GRÁFICAS</vt:lpstr>
      <vt:lpstr>PIEZAS GRÁFICAS</vt:lpstr>
      <vt:lpstr>IMPLEMENTACION  DE  LA ESCENOGRAFIA</vt:lpstr>
      <vt:lpstr>ESCENOGRAFÍA</vt:lpstr>
      <vt:lpstr>ESCENOGRAFÍA</vt:lpstr>
      <vt:lpstr>ESCENOGRAFÍA</vt:lpstr>
      <vt:lpstr>ESCENOGRAFÍA</vt:lpstr>
      <vt:lpstr>Diapositiva 39</vt:lpstr>
      <vt:lpstr>Diapositiva 40</vt:lpstr>
      <vt:lpstr>ESCENOGRAFÍA</vt:lpstr>
      <vt:lpstr>ESCENOGRAFÍA</vt:lpstr>
      <vt:lpstr>ESCENOGRAFÍA</vt:lpstr>
      <vt:lpstr>ESCENOGRAFÍA</vt:lpstr>
      <vt:lpstr>Diapositiva 45</vt:lpstr>
      <vt:lpstr>ORGANIGRAMA</vt:lpstr>
      <vt:lpstr>CRONOGRAMA</vt:lpstr>
      <vt:lpstr>CRONOGRAMA</vt:lpstr>
      <vt:lpstr>PRESUPUESTO</vt:lpstr>
      <vt:lpstr>PRESUPUESTO</vt:lpstr>
      <vt:lpstr>PRESUPUESTO</vt:lpstr>
      <vt:lpstr>PRESUPUESTO</vt:lpstr>
      <vt:lpstr>PRESUPUESTO</vt:lpstr>
      <vt:lpstr>PRESUPUESTO</vt:lpstr>
      <vt:lpstr>PRESUPUESTO</vt:lpstr>
      <vt:lpstr>PRESUPUESTO</vt:lpstr>
      <vt:lpstr>PRESUPUESTO</vt:lpstr>
      <vt:lpstr>PRESUPUESTO</vt:lpstr>
      <vt:lpstr>PRESUPUESTO</vt:lpstr>
      <vt:lpstr>PRESUPUESTO</vt:lpstr>
      <vt:lpstr>PRESUPUESTO</vt:lpstr>
      <vt:lpstr>Diapositiva 62</vt:lpstr>
      <vt:lpstr>DERECHOS DE AUTOR</vt:lpstr>
      <vt:lpstr>DERECHOS DE AUTOR</vt:lpstr>
      <vt:lpstr>Diapositiva 65</vt:lpstr>
      <vt:lpstr>CONCLUSIONES</vt:lpstr>
      <vt:lpstr>RECOMENDACIONES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User</cp:lastModifiedBy>
  <cp:revision>443</cp:revision>
  <dcterms:created xsi:type="dcterms:W3CDTF">2011-12-19T03:19:40Z</dcterms:created>
  <dcterms:modified xsi:type="dcterms:W3CDTF">2012-02-03T09:19:28Z</dcterms:modified>
</cp:coreProperties>
</file>