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347" r:id="rId4"/>
    <p:sldId id="257" r:id="rId5"/>
    <p:sldId id="259" r:id="rId6"/>
    <p:sldId id="261" r:id="rId7"/>
    <p:sldId id="262" r:id="rId8"/>
    <p:sldId id="263" r:id="rId9"/>
    <p:sldId id="264" r:id="rId10"/>
    <p:sldId id="265" r:id="rId11"/>
    <p:sldId id="348" r:id="rId12"/>
    <p:sldId id="266" r:id="rId13"/>
    <p:sldId id="268" r:id="rId14"/>
    <p:sldId id="269" r:id="rId15"/>
    <p:sldId id="270" r:id="rId16"/>
    <p:sldId id="272" r:id="rId17"/>
    <p:sldId id="274" r:id="rId18"/>
    <p:sldId id="275" r:id="rId19"/>
    <p:sldId id="276" r:id="rId20"/>
    <p:sldId id="277" r:id="rId21"/>
    <p:sldId id="278" r:id="rId22"/>
    <p:sldId id="279" r:id="rId23"/>
    <p:sldId id="281" r:id="rId24"/>
    <p:sldId id="282" r:id="rId25"/>
    <p:sldId id="350" r:id="rId26"/>
    <p:sldId id="283" r:id="rId27"/>
    <p:sldId id="284" r:id="rId28"/>
    <p:sldId id="285" r:id="rId29"/>
    <p:sldId id="286" r:id="rId30"/>
    <p:sldId id="355" r:id="rId31"/>
    <p:sldId id="287" r:id="rId32"/>
    <p:sldId id="351"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2" r:id="rId47"/>
    <p:sldId id="305" r:id="rId48"/>
    <p:sldId id="352" r:id="rId49"/>
    <p:sldId id="353" r:id="rId50"/>
    <p:sldId id="354" r:id="rId51"/>
    <p:sldId id="356" r:id="rId52"/>
    <p:sldId id="357" r:id="rId53"/>
    <p:sldId id="358" r:id="rId54"/>
    <p:sldId id="361" r:id="rId55"/>
    <p:sldId id="363" r:id="rId56"/>
    <p:sldId id="364" r:id="rId57"/>
    <p:sldId id="365"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80" r:id="rId71"/>
    <p:sldId id="379" r:id="rId72"/>
    <p:sldId id="381" r:id="rId73"/>
    <p:sldId id="382" r:id="rId74"/>
    <p:sldId id="332" r:id="rId75"/>
    <p:sldId id="384" r:id="rId76"/>
    <p:sldId id="334" r:id="rId77"/>
    <p:sldId id="335" r:id="rId78"/>
    <p:sldId id="336" r:id="rId79"/>
    <p:sldId id="385" r:id="rId80"/>
    <p:sldId id="337" r:id="rId81"/>
    <p:sldId id="386" r:id="rId82"/>
    <p:sldId id="388" r:id="rId83"/>
    <p:sldId id="339" r:id="rId84"/>
    <p:sldId id="389" r:id="rId85"/>
    <p:sldId id="340" r:id="rId86"/>
    <p:sldId id="341" r:id="rId87"/>
    <p:sldId id="342" r:id="rId88"/>
    <p:sldId id="343" r:id="rId89"/>
    <p:sldId id="344" r:id="rId9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6" autoAdjust="0"/>
    <p:restoredTop sz="94624" autoAdjust="0"/>
  </p:normalViewPr>
  <p:slideViewPr>
    <p:cSldViewPr>
      <p:cViewPr varScale="1">
        <p:scale>
          <a:sx n="73" d="100"/>
          <a:sy n="73" d="100"/>
        </p:scale>
        <p:origin x="-390" y="-102"/>
      </p:cViewPr>
      <p:guideLst>
        <p:guide orient="horz" pos="2160"/>
        <p:guide pos="2880"/>
      </p:guideLst>
    </p:cSldViewPr>
  </p:slideViewPr>
  <p:outlineViewPr>
    <p:cViewPr>
      <p:scale>
        <a:sx n="33" d="100"/>
        <a:sy n="33" d="100"/>
      </p:scale>
      <p:origin x="48" y="35838"/>
    </p:cViewPr>
  </p:outlineViewPr>
  <p:notesTextViewPr>
    <p:cViewPr>
      <p:scale>
        <a:sx n="100" d="100"/>
        <a:sy n="100" d="100"/>
      </p:scale>
      <p:origin x="0" y="0"/>
    </p:cViewPr>
  </p:notesTextViewPr>
  <p:sorterViewPr>
    <p:cViewPr>
      <p:scale>
        <a:sx n="66" d="100"/>
        <a:sy n="66" d="100"/>
      </p:scale>
      <p:origin x="0" y="803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8140C9-A10F-4088-BD30-0D110BB39CEF}" type="datetimeFigureOut">
              <a:rPr lang="es-ES" smtClean="0"/>
              <a:pPr/>
              <a:t>25/05/2011</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1379A00D-C173-442B-B461-75157B20EF69}"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A8140C9-A10F-4088-BD30-0D110BB39CEF}" type="datetimeFigureOut">
              <a:rPr lang="es-ES" smtClean="0"/>
              <a:pPr/>
              <a:t>25/05/2011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79A00D-C173-442B-B461-75157B20EF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1A8140C9-A10F-4088-BD30-0D110BB39CEF}" type="datetimeFigureOut">
              <a:rPr lang="es-ES" smtClean="0"/>
              <a:pPr/>
              <a:t>25/05/2011</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1379A00D-C173-442B-B461-75157B20EF6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A8140C9-A10F-4088-BD30-0D110BB39CEF}" type="datetimeFigureOut">
              <a:rPr lang="es-ES" smtClean="0"/>
              <a:pPr/>
              <a:t>25/05/2011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379A00D-C173-442B-B461-75157B20EF69}"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A8140C9-A10F-4088-BD30-0D110BB39CEF}" type="datetimeFigureOut">
              <a:rPr lang="es-ES" smtClean="0"/>
              <a:pPr/>
              <a:t>25/05/2011</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379A00D-C173-442B-B461-75157B20EF69}"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1A8140C9-A10F-4088-BD30-0D110BB39CEF}" type="datetimeFigureOut">
              <a:rPr lang="es-ES" smtClean="0"/>
              <a:pPr/>
              <a:t>25/05/2011</a:t>
            </a:fld>
            <a:endParaRPr lang="es-ES"/>
          </a:p>
        </p:txBody>
      </p:sp>
      <p:sp>
        <p:nvSpPr>
          <p:cNvPr id="10" name="9 Marcador de número de diapositiva"/>
          <p:cNvSpPr>
            <a:spLocks noGrp="1"/>
          </p:cNvSpPr>
          <p:nvPr>
            <p:ph type="sldNum" sz="quarter" idx="16"/>
          </p:nvPr>
        </p:nvSpPr>
        <p:spPr/>
        <p:txBody>
          <a:bodyPr rtlCol="0"/>
          <a:lstStyle/>
          <a:p>
            <a:fld id="{1379A00D-C173-442B-B461-75157B20EF69}"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1A8140C9-A10F-4088-BD30-0D110BB39CEF}" type="datetimeFigureOut">
              <a:rPr lang="es-ES" smtClean="0"/>
              <a:pPr/>
              <a:t>25/05/2011</a:t>
            </a:fld>
            <a:endParaRPr lang="es-ES"/>
          </a:p>
        </p:txBody>
      </p:sp>
      <p:sp>
        <p:nvSpPr>
          <p:cNvPr id="12" name="11 Marcador de número de diapositiva"/>
          <p:cNvSpPr>
            <a:spLocks noGrp="1"/>
          </p:cNvSpPr>
          <p:nvPr>
            <p:ph type="sldNum" sz="quarter" idx="16"/>
          </p:nvPr>
        </p:nvSpPr>
        <p:spPr/>
        <p:txBody>
          <a:bodyPr rtlCol="0"/>
          <a:lstStyle/>
          <a:p>
            <a:fld id="{1379A00D-C173-442B-B461-75157B20EF69}"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A8140C9-A10F-4088-BD30-0D110BB39CEF}" type="datetimeFigureOut">
              <a:rPr lang="es-ES" smtClean="0"/>
              <a:pPr/>
              <a:t>25/05/2011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1379A00D-C173-442B-B461-75157B20EF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8140C9-A10F-4088-BD30-0D110BB39CEF}" type="datetimeFigureOut">
              <a:rPr lang="es-ES" smtClean="0"/>
              <a:pPr/>
              <a:t>25/05/2011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1379A00D-C173-442B-B461-75157B20EF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A8140C9-A10F-4088-BD30-0D110BB39CEF}" type="datetimeFigureOut">
              <a:rPr lang="es-ES" smtClean="0"/>
              <a:pPr/>
              <a:t>25/05/2011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1379A00D-C173-442B-B461-75157B20EF69}"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1A8140C9-A10F-4088-BD30-0D110BB39CEF}" type="datetimeFigureOut">
              <a:rPr lang="es-ES" smtClean="0"/>
              <a:pPr/>
              <a:t>25/05/2011</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1379A00D-C173-442B-B461-75157B20EF69}"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A8140C9-A10F-4088-BD30-0D110BB39CEF}" type="datetimeFigureOut">
              <a:rPr lang="es-ES" smtClean="0"/>
              <a:pPr/>
              <a:t>25/05/2011</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379A00D-C173-442B-B461-75157B20EF6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nnamed%20Site%202/inci.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SPOT%20TINTAS%20BIODEGRADABLES.mov"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7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advice-business.com/es/consejos-2327115.htm" TargetMode="External"/><Relationship Id="rId2" Type="http://schemas.openxmlformats.org/officeDocument/2006/relationships/hyperlink" Target="http://www.deere.com.ar/es_AR/ag/de_interes/thefurrow/ed001/soya_ink.html" TargetMode="External"/><Relationship Id="rId1" Type="http://schemas.openxmlformats.org/officeDocument/2006/relationships/slideLayout" Target="../slideLayouts/slideLayout2.xml"/><Relationship Id="rId5" Type="http://schemas.openxmlformats.org/officeDocument/2006/relationships/hyperlink" Target="http://www.inec.gov.ec" TargetMode="External"/><Relationship Id="rId4" Type="http://schemas.openxmlformats.org/officeDocument/2006/relationships/hyperlink" Target="http://www.lacamara.or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1538" y="3071810"/>
            <a:ext cx="7286676" cy="1828800"/>
          </a:xfrm>
        </p:spPr>
        <p:txBody>
          <a:bodyPr>
            <a:noAutofit/>
          </a:bodyPr>
          <a:lstStyle/>
          <a:p>
            <a:pPr algn="ctr"/>
            <a:r>
              <a:rPr lang="es-ES" sz="4200" b="1" dirty="0" smtClean="0"/>
              <a:t>PROYECTO DE CREACIÓN DE UNA CAMPAÑA PUBLICITARIA SOBRE EL USO DE TINTAS ECOLÓGICAS EN LA CIUDAD DE GUAYAQUIL </a:t>
            </a:r>
            <a:r>
              <a:rPr lang="es-ES" sz="4200" dirty="0" smtClean="0"/>
              <a:t/>
            </a:r>
            <a:br>
              <a:rPr lang="es-ES" sz="4200" dirty="0" smtClean="0"/>
            </a:br>
            <a:endParaRPr lang="es-ES" sz="4200" dirty="0"/>
          </a:p>
        </p:txBody>
      </p:sp>
      <p:sp>
        <p:nvSpPr>
          <p:cNvPr id="3" name="2 Subtítulo"/>
          <p:cNvSpPr>
            <a:spLocks noGrp="1"/>
          </p:cNvSpPr>
          <p:nvPr>
            <p:ph type="subTitle" idx="1"/>
          </p:nvPr>
        </p:nvSpPr>
        <p:spPr/>
        <p:txBody>
          <a:bodyPr/>
          <a:lstStyle/>
          <a:p>
            <a:r>
              <a:rPr lang="es-ES" dirty="0" smtClean="0"/>
              <a:t>EDCOM</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Plan Financiero</a:t>
            </a:r>
            <a:endParaRPr lang="es-ES" dirty="0"/>
          </a:p>
        </p:txBody>
      </p:sp>
      <p:sp>
        <p:nvSpPr>
          <p:cNvPr id="3" name="2 Marcador de contenido"/>
          <p:cNvSpPr>
            <a:spLocks noGrp="1"/>
          </p:cNvSpPr>
          <p:nvPr>
            <p:ph sz="quarter" idx="1"/>
          </p:nvPr>
        </p:nvSpPr>
        <p:spPr/>
        <p:txBody>
          <a:bodyPr>
            <a:normAutofit/>
          </a:bodyPr>
          <a:lstStyle/>
          <a:p>
            <a:r>
              <a:rPr lang="es-ES_tradnl" sz="3200" dirty="0" smtClean="0"/>
              <a:t>El plan financiero se basará únicamente en el gasto de la implementación de la campaña, más no se ha tomado en cuenta los costos por pautar los comerciales o los anuncios. </a:t>
            </a:r>
            <a:endParaRPr lang="es-ES" sz="3200" dirty="0" smtClean="0"/>
          </a:p>
          <a:p>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1538" y="2000240"/>
            <a:ext cx="7286676" cy="1828800"/>
          </a:xfrm>
        </p:spPr>
        <p:txBody>
          <a:bodyPr>
            <a:noAutofit/>
          </a:bodyPr>
          <a:lstStyle/>
          <a:p>
            <a:pPr algn="ctr"/>
            <a:r>
              <a:rPr lang="es-ES" sz="5700" b="1" dirty="0" smtClean="0"/>
              <a:t>GENERALIDADES</a:t>
            </a:r>
            <a:endParaRPr lang="es-ES" sz="5700" b="1" dirty="0"/>
          </a:p>
        </p:txBody>
      </p:sp>
      <p:sp>
        <p:nvSpPr>
          <p:cNvPr id="3" name="2 Subtítulo"/>
          <p:cNvSpPr>
            <a:spLocks noGrp="1"/>
          </p:cNvSpPr>
          <p:nvPr>
            <p:ph type="subTitle" idx="1"/>
          </p:nvPr>
        </p:nvSpPr>
        <p:spPr/>
        <p:txBody>
          <a:bodyPr/>
          <a:lstStyle/>
          <a:p>
            <a:r>
              <a:rPr lang="es-ES" dirty="0" smtClean="0"/>
              <a:t>EDCOM</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Introducción</a:t>
            </a:r>
            <a:endParaRPr lang="es-ES" dirty="0"/>
          </a:p>
        </p:txBody>
      </p:sp>
      <p:sp>
        <p:nvSpPr>
          <p:cNvPr id="3" name="2 Marcador de contenido"/>
          <p:cNvSpPr>
            <a:spLocks noGrp="1"/>
          </p:cNvSpPr>
          <p:nvPr>
            <p:ph sz="quarter" idx="1"/>
          </p:nvPr>
        </p:nvSpPr>
        <p:spPr>
          <a:xfrm>
            <a:off x="612648" y="2362200"/>
            <a:ext cx="8153400" cy="4495800"/>
          </a:xfrm>
        </p:spPr>
        <p:txBody>
          <a:bodyPr>
            <a:normAutofit/>
          </a:bodyPr>
          <a:lstStyle/>
          <a:p>
            <a:pPr algn="just"/>
            <a:r>
              <a:rPr lang="es-ES_tradnl" sz="2800" dirty="0" smtClean="0"/>
              <a:t>Existe en todo el mundo una creciente necesidad de sustituir o reciclar productos nocivos para el medioambiente por generar contaminación.</a:t>
            </a:r>
            <a:endParaRPr lang="es-E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Antecedentes</a:t>
            </a:r>
            <a:endParaRPr lang="es-ES" dirty="0"/>
          </a:p>
        </p:txBody>
      </p:sp>
      <p:sp>
        <p:nvSpPr>
          <p:cNvPr id="3" name="2 Marcador de contenido"/>
          <p:cNvSpPr>
            <a:spLocks noGrp="1"/>
          </p:cNvSpPr>
          <p:nvPr>
            <p:ph sz="quarter" idx="1"/>
          </p:nvPr>
        </p:nvSpPr>
        <p:spPr/>
        <p:txBody>
          <a:bodyPr>
            <a:noAutofit/>
          </a:bodyPr>
          <a:lstStyle/>
          <a:p>
            <a:pPr algn="just"/>
            <a:r>
              <a:rPr lang="es-ES_tradnl" sz="2800" dirty="0" smtClean="0"/>
              <a:t>En los años 70 </a:t>
            </a:r>
            <a:r>
              <a:rPr lang="es-ES" sz="2800" dirty="0" smtClean="0"/>
              <a:t>-marcados por la histórica crisis petrolera-</a:t>
            </a:r>
            <a:r>
              <a:rPr lang="es-ES_tradnl" sz="2800" dirty="0" smtClean="0"/>
              <a:t>, Estados Unidos puso en marcha investigaciones científicas sobre productos como soja y maíz. </a:t>
            </a:r>
            <a:endParaRPr lang="es-ES" sz="2800" dirty="0" smtClean="0"/>
          </a:p>
          <a:p>
            <a:endParaRPr lang="es-E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pPr algn="just"/>
            <a:r>
              <a:rPr lang="es-ES_tradnl" sz="2800" dirty="0" smtClean="0"/>
              <a:t>Como muchos subproductos obtenidos de la soja, esta clase de tintas surgió como una alternativa frente a la escasez de los derivados del petróleo y sus altibajos financieros.</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r>
              <a:rPr lang="es-ES" sz="2800" dirty="0" smtClean="0"/>
              <a:t>La marca SoySeal en EUA registró su marca para indicar la presencia de aceite de soja en diversos químicos de origen agrícola pero luego, en 1989 cedió los derechos de la marca a la American Soybean Association (ASA, Asociación de Soja de los Estados Unidos)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pPr algn="just"/>
            <a:r>
              <a:rPr lang="es-ES_tradnl" sz="2800" dirty="0" smtClean="0"/>
              <a:t>La necesidad de reducir costos se unió a otros dos grandes problemas: </a:t>
            </a:r>
          </a:p>
          <a:p>
            <a:pPr algn="just"/>
            <a:r>
              <a:rPr lang="es-ES_tradnl" sz="2800" dirty="0" smtClean="0"/>
              <a:t>la dependencia total frente a los aceites de petróleo </a:t>
            </a:r>
          </a:p>
          <a:p>
            <a:pPr algn="just"/>
            <a:r>
              <a:rPr lang="es-ES_tradnl" sz="2800" dirty="0" smtClean="0"/>
              <a:t>las regulaciones ambientales cada vez más estrictas que se imponían a los impresores.</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pPr algn="just"/>
            <a:r>
              <a:rPr lang="es-ES_tradnl" sz="2800" dirty="0" smtClean="0"/>
              <a:t>El petróleo es un recurso no renovable. Al mismo tiempo, libera Compuestos Orgánicos Volátiles (COV´s) durante el proceso de secado que pueden contribuir al calentamiento global.</a:t>
            </a:r>
            <a:endParaRPr lang="es-ES" sz="2800" dirty="0" smtClean="0"/>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pPr algn="just"/>
            <a:r>
              <a:rPr lang="es-ES_tradnl" sz="2800" dirty="0" smtClean="0"/>
              <a:t>Las Tintas offset tiene tres componentes principales - el pigmento, vehículo y aditivos.</a:t>
            </a:r>
          </a:p>
          <a:p>
            <a:pPr algn="just"/>
            <a:r>
              <a:rPr lang="es-ES_tradnl" sz="2800" dirty="0" smtClean="0"/>
              <a:t>Todas las tintas producen compuestos orgánicos volátiles, conocidos como COV’s debido a su contenido de petróleo. Incluso tintas ecológicas todavía contienen una pequeña cantidad de petróleo en ellos.</a:t>
            </a:r>
          </a:p>
          <a:p>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Composición</a:t>
            </a:r>
            <a:endParaRPr lang="es-ES" dirty="0"/>
          </a:p>
        </p:txBody>
      </p:sp>
      <p:sp>
        <p:nvSpPr>
          <p:cNvPr id="3" name="2 Marcador de contenido"/>
          <p:cNvSpPr>
            <a:spLocks noGrp="1"/>
          </p:cNvSpPr>
          <p:nvPr>
            <p:ph sz="quarter" idx="1"/>
          </p:nvPr>
        </p:nvSpPr>
        <p:spPr/>
        <p:txBody>
          <a:bodyPr>
            <a:normAutofit/>
          </a:bodyPr>
          <a:lstStyle/>
          <a:p>
            <a:pPr algn="just"/>
            <a:r>
              <a:rPr lang="es-ES_tradnl" sz="2800" dirty="0" smtClean="0"/>
              <a:t>Sólo tienen 2 a 15 por ciento de las emisiones, mientras que las tintas de petróleo están obligadas por ley a tener menos del 30 por ciento.</a:t>
            </a:r>
          </a:p>
          <a:p>
            <a:pPr algn="just"/>
            <a:r>
              <a:rPr lang="es-ES_tradnl" sz="2800" dirty="0" smtClean="0"/>
              <a:t>Mientras comercializados como soja, esta tinta ecológica también contiene las semillas de lino y aceites de porcelana de madera que ayudan a mejorar los tiempos de secado.</a:t>
            </a:r>
            <a:endParaRPr lang="es-E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Integrantes</a:t>
            </a:r>
            <a:endParaRPr lang="es-ES" b="1" dirty="0"/>
          </a:p>
        </p:txBody>
      </p:sp>
      <p:sp>
        <p:nvSpPr>
          <p:cNvPr id="3" name="2 Marcador de contenido"/>
          <p:cNvSpPr>
            <a:spLocks noGrp="1"/>
          </p:cNvSpPr>
          <p:nvPr>
            <p:ph sz="quarter" idx="1"/>
          </p:nvPr>
        </p:nvSpPr>
        <p:spPr/>
        <p:txBody>
          <a:bodyPr>
            <a:normAutofit/>
          </a:bodyPr>
          <a:lstStyle/>
          <a:p>
            <a:endParaRPr lang="es-ES" sz="3600" dirty="0" smtClean="0"/>
          </a:p>
          <a:p>
            <a:pPr algn="ctr"/>
            <a:r>
              <a:rPr lang="es-ES" sz="3600" dirty="0" smtClean="0"/>
              <a:t>Cristina Valeria Goyes Cordero</a:t>
            </a:r>
          </a:p>
          <a:p>
            <a:pPr algn="ctr"/>
            <a:r>
              <a:rPr lang="es-ES" sz="3600" dirty="0" smtClean="0"/>
              <a:t>Pedro Misacc Naranjo Bajaña </a:t>
            </a:r>
          </a:p>
          <a:p>
            <a:pPr algn="ctr"/>
            <a:r>
              <a:rPr lang="es-ES" sz="3600" dirty="0" smtClean="0"/>
              <a:t>Alicia Piedad Orrala Lino</a:t>
            </a:r>
            <a:endParaRPr lang="es-E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Justificación</a:t>
            </a:r>
            <a:endParaRPr lang="es-ES" dirty="0"/>
          </a:p>
        </p:txBody>
      </p:sp>
      <p:sp>
        <p:nvSpPr>
          <p:cNvPr id="3" name="2 Marcador de contenido"/>
          <p:cNvSpPr>
            <a:spLocks noGrp="1"/>
          </p:cNvSpPr>
          <p:nvPr>
            <p:ph sz="quarter" idx="1"/>
          </p:nvPr>
        </p:nvSpPr>
        <p:spPr/>
        <p:txBody>
          <a:bodyPr>
            <a:noAutofit/>
          </a:bodyPr>
          <a:lstStyle/>
          <a:p>
            <a:pPr algn="just"/>
            <a:r>
              <a:rPr lang="es-ES_tradnl" sz="2800" dirty="0" smtClean="0"/>
              <a:t>Ésta campaña está dirigida a brindar información sobre el uso de tintas de origen vegetal en las imprentas y en los medios de comunicación impresos.</a:t>
            </a:r>
            <a:endParaRPr lang="es-ES" sz="2800" dirty="0" smtClean="0"/>
          </a:p>
          <a:p>
            <a:pPr algn="just"/>
            <a:endParaRPr lang="es-E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pPr algn="just"/>
            <a:r>
              <a:rPr lang="es-ES_tradnl" sz="2800" dirty="0" smtClean="0"/>
              <a:t>La soja es el alimento de futuro, ya que utiliza muy poca agua para crecer; pero de ella no sólo se obtiene alimento sino también aceite que se puede utilizar para muchas cosas, como por ejemplo biocombustibles, y en este caso, tinta.</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pPr algn="just"/>
            <a:r>
              <a:rPr lang="es-ES_tradnl" sz="2800" dirty="0" smtClean="0"/>
              <a:t>Ésta alternativa comenzó a producirse en los años 70, en la Newspaper Association of America (Asociación de Periódicos de América), que la empezó a utilizar por el aumento del costo del petróleo.</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pPr algn="just"/>
            <a:r>
              <a:rPr lang="es-ES_tradnl" sz="2800" dirty="0" smtClean="0"/>
              <a:t>Con esta investigación es importante también mencionar la utilización de fuentes sustentables para la elaboración de tinta</a:t>
            </a:r>
          </a:p>
          <a:p>
            <a:pPr algn="just"/>
            <a:r>
              <a:rPr lang="es-ES_tradnl" sz="2800" dirty="0" smtClean="0"/>
              <a:t>el papel impreso con tinta de soja es mucho más fácil de reciclar, debido a que se quita o sale con mayor facilidad del papel</a:t>
            </a:r>
            <a:endParaRPr lang="es-ES" sz="2800"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pPr algn="just"/>
            <a:r>
              <a:rPr lang="es-ES_tradnl" sz="2800" dirty="0" smtClean="0"/>
              <a:t>Por eso es necesario impulsar una campaña que fortalezca la imagen de conciencia verde en la población para que las empresas gráficas se decidan a implementar este sistema de impresión.</a:t>
            </a:r>
            <a:endParaRPr lang="es-ES" sz="2800" dirty="0" smtClean="0"/>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1538" y="3071810"/>
            <a:ext cx="7286676" cy="1828800"/>
          </a:xfrm>
        </p:spPr>
        <p:txBody>
          <a:bodyPr>
            <a:noAutofit/>
          </a:bodyPr>
          <a:lstStyle/>
          <a:p>
            <a:pPr algn="ctr"/>
            <a:r>
              <a:rPr lang="es-ES" sz="4200" b="1" dirty="0" smtClean="0"/>
              <a:t>INVESTIGACIÓN DE MERCADO</a:t>
            </a:r>
            <a:r>
              <a:rPr lang="es-ES" sz="4200" dirty="0" smtClean="0"/>
              <a:t/>
            </a:r>
            <a:br>
              <a:rPr lang="es-ES" sz="4200" dirty="0" smtClean="0"/>
            </a:br>
            <a:endParaRPr lang="es-ES" sz="4200" dirty="0"/>
          </a:p>
        </p:txBody>
      </p:sp>
      <p:sp>
        <p:nvSpPr>
          <p:cNvPr id="3" name="2 Subtítulo"/>
          <p:cNvSpPr>
            <a:spLocks noGrp="1"/>
          </p:cNvSpPr>
          <p:nvPr>
            <p:ph type="subTitle" idx="1"/>
          </p:nvPr>
        </p:nvSpPr>
        <p:spPr/>
        <p:txBody>
          <a:bodyPr/>
          <a:lstStyle/>
          <a:p>
            <a:r>
              <a:rPr lang="es-ES" dirty="0" smtClean="0"/>
              <a:t>EDCOM</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b="1" dirty="0" smtClean="0"/>
              <a:t>Objetivos</a:t>
            </a:r>
            <a:endParaRPr lang="es-ES" dirty="0"/>
          </a:p>
        </p:txBody>
      </p:sp>
      <p:sp>
        <p:nvSpPr>
          <p:cNvPr id="3" name="2 Marcador de contenido"/>
          <p:cNvSpPr>
            <a:spLocks noGrp="1"/>
          </p:cNvSpPr>
          <p:nvPr>
            <p:ph sz="quarter" idx="1"/>
          </p:nvPr>
        </p:nvSpPr>
        <p:spPr/>
        <p:txBody>
          <a:bodyPr>
            <a:normAutofit fontScale="85000" lnSpcReduction="20000"/>
          </a:bodyPr>
          <a:lstStyle/>
          <a:p>
            <a:pPr>
              <a:buNone/>
            </a:pPr>
            <a:r>
              <a:rPr lang="es-ES_tradnl" b="1" dirty="0" smtClean="0"/>
              <a:t>Objetivo General</a:t>
            </a:r>
            <a:endParaRPr lang="es-ES" b="1" dirty="0" smtClean="0"/>
          </a:p>
          <a:p>
            <a:pPr algn="just"/>
            <a:r>
              <a:rPr lang="es-ES_tradnl" dirty="0" smtClean="0"/>
              <a:t>Generar de una campaña publicitaria para promover el uso de  un sistema de impresión biodegradable en las empresas gráficas de la ciudad de Guayaquil.</a:t>
            </a:r>
            <a:endParaRPr lang="es-ES" dirty="0" smtClean="0"/>
          </a:p>
          <a:p>
            <a:pPr algn="just">
              <a:buNone/>
            </a:pPr>
            <a:endParaRPr lang="es-ES" dirty="0" smtClean="0"/>
          </a:p>
          <a:p>
            <a:pPr algn="just">
              <a:buNone/>
            </a:pPr>
            <a:r>
              <a:rPr lang="es-ES_tradnl" b="1" dirty="0" smtClean="0"/>
              <a:t>Objetivos Específicos</a:t>
            </a:r>
            <a:endParaRPr lang="es-ES" b="1" dirty="0" smtClean="0"/>
          </a:p>
          <a:p>
            <a:pPr algn="just"/>
            <a:r>
              <a:rPr lang="es-ES_tradnl" dirty="0" smtClean="0"/>
              <a:t>Dar a conocer las ventajas del uso de la impresión biodegradable, desde el punto de vista de un diseñador y del cliente.</a:t>
            </a:r>
            <a:endParaRPr lang="es-ES" dirty="0" smtClean="0"/>
          </a:p>
          <a:p>
            <a:pPr algn="just"/>
            <a:r>
              <a:rPr lang="es-ES_tradnl" dirty="0" smtClean="0"/>
              <a:t>Ofrecer una guía de cómo manejar éste sistema de impresión correctamente.</a:t>
            </a:r>
            <a:endParaRPr lang="es-ES" dirty="0" smtClean="0"/>
          </a:p>
          <a:p>
            <a:pPr algn="just"/>
            <a:r>
              <a:rPr lang="es-ES_tradnl" dirty="0" smtClean="0"/>
              <a:t>Analizar la factibilidad financiera del proyecto.</a:t>
            </a: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b="1" dirty="0" smtClean="0"/>
              <a:t>Perspectivas de la Investigación</a:t>
            </a:r>
            <a:endParaRPr lang="es-ES" dirty="0"/>
          </a:p>
        </p:txBody>
      </p:sp>
      <p:sp>
        <p:nvSpPr>
          <p:cNvPr id="3" name="2 Marcador de contenido"/>
          <p:cNvSpPr>
            <a:spLocks noGrp="1"/>
          </p:cNvSpPr>
          <p:nvPr>
            <p:ph sz="quarter" idx="1"/>
          </p:nvPr>
        </p:nvSpPr>
        <p:spPr/>
        <p:txBody>
          <a:bodyPr>
            <a:normAutofit/>
          </a:bodyPr>
          <a:lstStyle/>
          <a:p>
            <a:pPr algn="just"/>
            <a:r>
              <a:rPr lang="es-ES_tradnl" dirty="0" smtClean="0"/>
              <a:t>En la investigación se pretende diseñar y realizar un correcto estudio del uso y frecuencia de compra de artículos impresos, ya sean estas revistas, periódicos, etc. </a:t>
            </a:r>
            <a:endParaRPr lang="es-ES" dirty="0" smtClean="0"/>
          </a:p>
          <a:p>
            <a:pPr algn="just"/>
            <a:r>
              <a:rPr lang="es-ES_tradnl" dirty="0" smtClean="0"/>
              <a:t>En base a los resultados obtenidos se podrá también, definir un correcto enfoque para la campaña, ya la encuesta permitirá evaluar el interés del público objetivo sobre el tema.</a:t>
            </a:r>
            <a:endParaRPr lang="es-ES" dirty="0" smtClean="0"/>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b="1" dirty="0" smtClean="0"/>
              <a:t>Planteamiento del Problema</a:t>
            </a:r>
            <a:endParaRPr lang="es-ES" dirty="0"/>
          </a:p>
        </p:txBody>
      </p:sp>
      <p:sp>
        <p:nvSpPr>
          <p:cNvPr id="3" name="2 Marcador de contenido"/>
          <p:cNvSpPr>
            <a:spLocks noGrp="1"/>
          </p:cNvSpPr>
          <p:nvPr>
            <p:ph sz="quarter" idx="1"/>
          </p:nvPr>
        </p:nvSpPr>
        <p:spPr/>
        <p:txBody>
          <a:bodyPr>
            <a:noAutofit/>
          </a:bodyPr>
          <a:lstStyle/>
          <a:p>
            <a:pPr algn="just"/>
            <a:r>
              <a:rPr lang="es-ES_tradnl" sz="2800" dirty="0" smtClean="0"/>
              <a:t>La mayoría de las empresas gráficas usan un sistema de impresión Offset normal donde el nivel de aditivos contaminantes es demasiado elevado. </a:t>
            </a:r>
          </a:p>
          <a:p>
            <a:pPr algn="just"/>
            <a:endParaRPr lang="es-ES" sz="2800" dirty="0" smtClean="0"/>
          </a:p>
          <a:p>
            <a:pPr algn="just"/>
            <a:r>
              <a:rPr lang="es-ES_tradnl" sz="2800" dirty="0" smtClean="0"/>
              <a:t>Es primordial determinar la existencia de un nicho de mercado para el nuevo enfoque que se dará al servicio de impresión.</a:t>
            </a:r>
            <a:endParaRPr lang="es-E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Objetivos de la Investigación</a:t>
            </a:r>
            <a:endParaRPr lang="es-ES" dirty="0"/>
          </a:p>
        </p:txBody>
      </p:sp>
      <p:sp>
        <p:nvSpPr>
          <p:cNvPr id="3" name="2 Marcador de contenido"/>
          <p:cNvSpPr>
            <a:spLocks noGrp="1"/>
          </p:cNvSpPr>
          <p:nvPr>
            <p:ph sz="quarter" idx="1"/>
          </p:nvPr>
        </p:nvSpPr>
        <p:spPr>
          <a:xfrm>
            <a:off x="642910" y="1500174"/>
            <a:ext cx="8153400" cy="4495800"/>
          </a:xfrm>
        </p:spPr>
        <p:txBody>
          <a:bodyPr>
            <a:noAutofit/>
          </a:bodyPr>
          <a:lstStyle/>
          <a:p>
            <a:pPr lvl="2"/>
            <a:r>
              <a:rPr lang="es-ES_tradnl" sz="2800" b="1" dirty="0" smtClean="0"/>
              <a:t> Objetivo General</a:t>
            </a:r>
            <a:endParaRPr lang="es-ES" sz="2800" b="1" dirty="0" smtClean="0"/>
          </a:p>
          <a:p>
            <a:pPr algn="just"/>
            <a:r>
              <a:rPr lang="es-ES_tradnl" sz="2800" dirty="0" smtClean="0"/>
              <a:t>Conocer los medios de comunicación más utilizados por nuestro público objetivo para llevar a cabo la campaña.</a:t>
            </a:r>
            <a:endParaRPr lang="es-E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643050"/>
            <a:ext cx="7286676" cy="1828800"/>
          </a:xfrm>
        </p:spPr>
        <p:txBody>
          <a:bodyPr>
            <a:noAutofit/>
          </a:bodyPr>
          <a:lstStyle/>
          <a:p>
            <a:pPr algn="ctr"/>
            <a:r>
              <a:rPr lang="es-ES" sz="5700" b="1" dirty="0" smtClean="0"/>
              <a:t>RESUMEN</a:t>
            </a:r>
            <a:endParaRPr lang="es-ES" sz="5700" b="1" dirty="0"/>
          </a:p>
        </p:txBody>
      </p:sp>
      <p:sp>
        <p:nvSpPr>
          <p:cNvPr id="3" name="2 Subtítulo"/>
          <p:cNvSpPr>
            <a:spLocks noGrp="1"/>
          </p:cNvSpPr>
          <p:nvPr>
            <p:ph type="subTitle" idx="1"/>
          </p:nvPr>
        </p:nvSpPr>
        <p:spPr/>
        <p:txBody>
          <a:bodyPr/>
          <a:lstStyle/>
          <a:p>
            <a:r>
              <a:rPr lang="es-ES" dirty="0" smtClean="0"/>
              <a:t>EDCOM</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_tradnl" sz="4400" kern="1200" dirty="0">
                <a:solidFill>
                  <a:schemeClr val="tx2"/>
                </a:solidFill>
                <a:latin typeface="+mj-lt"/>
                <a:ea typeface="+mj-ea"/>
                <a:cs typeface="+mj-cs"/>
              </a:rPr>
              <a:t>Objetivos Específicos</a:t>
            </a:r>
            <a:endParaRPr lang="es-ES" sz="4400"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lstStyle/>
          <a:p>
            <a:pPr algn="just"/>
            <a:r>
              <a:rPr lang="es-ES_tradnl" sz="2800" dirty="0" smtClean="0"/>
              <a:t>Determinar los gustos y preferencias del grupo objetivo.</a:t>
            </a:r>
            <a:endParaRPr lang="es-ES" sz="2800" dirty="0" smtClean="0"/>
          </a:p>
          <a:p>
            <a:pPr algn="just"/>
            <a:r>
              <a:rPr lang="es-ES_tradnl" sz="2800" dirty="0" smtClean="0"/>
              <a:t>Conocer la frecuencia de consumo de medios impresos del público objetivo.</a:t>
            </a:r>
            <a:endParaRPr lang="es-ES" sz="2800" dirty="0" smtClean="0"/>
          </a:p>
          <a:p>
            <a:pPr algn="just"/>
            <a:r>
              <a:rPr lang="es-ES_tradnl" sz="2800" dirty="0" smtClean="0"/>
              <a:t>Medir la percepción del público con respecto al uso de tintas biodegradables.</a:t>
            </a:r>
            <a:endParaRPr lang="es-ES" sz="2800" dirty="0" smtClean="0"/>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153400" cy="990600"/>
          </a:xfrm>
        </p:spPr>
        <p:txBody>
          <a:bodyPr>
            <a:normAutofit/>
          </a:bodyPr>
          <a:lstStyle/>
          <a:p>
            <a:pPr lvl="2" algn="ctr" rtl="0">
              <a:spcBef>
                <a:spcPct val="0"/>
              </a:spcBef>
            </a:pPr>
            <a:r>
              <a:rPr lang="es-ES_tradnl" sz="4400" kern="1200" dirty="0">
                <a:solidFill>
                  <a:schemeClr val="tx2"/>
                </a:solidFill>
                <a:latin typeface="+mj-lt"/>
                <a:ea typeface="+mj-ea"/>
                <a:cs typeface="+mj-cs"/>
              </a:rPr>
              <a:t>Definición de la </a:t>
            </a:r>
            <a:r>
              <a:rPr lang="es-ES_tradnl" sz="4400" kern="1200" dirty="0" smtClean="0">
                <a:solidFill>
                  <a:schemeClr val="tx2"/>
                </a:solidFill>
                <a:latin typeface="+mj-lt"/>
                <a:ea typeface="+mj-ea"/>
                <a:cs typeface="+mj-cs"/>
              </a:rPr>
              <a:t>Población</a:t>
            </a:r>
            <a:endParaRPr lang="es-ES" dirty="0"/>
          </a:p>
        </p:txBody>
      </p:sp>
      <p:sp>
        <p:nvSpPr>
          <p:cNvPr id="3" name="2 Marcador de contenido"/>
          <p:cNvSpPr>
            <a:spLocks noGrp="1"/>
          </p:cNvSpPr>
          <p:nvPr>
            <p:ph sz="quarter" idx="1"/>
          </p:nvPr>
        </p:nvSpPr>
        <p:spPr/>
        <p:txBody>
          <a:bodyPr>
            <a:normAutofit/>
          </a:bodyPr>
          <a:lstStyle/>
          <a:p>
            <a:r>
              <a:rPr lang="es-EC" sz="2800" dirty="0" smtClean="0"/>
              <a:t>La población es definida como el conjunto que representa todas las mediciones de interés para el estudio. Mientras que la muestra es un subconjunto de unidades del total que permite inferir la conducta del universo en su conjunto.</a:t>
            </a:r>
            <a:endParaRPr lang="es-ES" sz="2800" dirty="0" smtClean="0"/>
          </a:p>
          <a:p>
            <a:r>
              <a:rPr lang="es-EC" sz="2800" dirty="0" smtClean="0"/>
              <a:t>La población considerada para este estudio de mercado se concentra en la ciudad de Guayaquil que es donde funcionan las empresas a las que va dirigida la campaña. </a:t>
            </a:r>
            <a:endParaRPr lang="es-ES" sz="2800" dirty="0" smtClean="0"/>
          </a:p>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pPr algn="just"/>
            <a:r>
              <a:rPr lang="es-EC" sz="2800" dirty="0" smtClean="0"/>
              <a:t>Según información proporcionada por el Instituto Nacional de Estadísticas y Censos (I.N.E.C) los individuos de estrato social medio alto y alto se encuentran dentro del quintil más rico de la población.</a:t>
            </a:r>
            <a:endParaRPr lang="es-ES" sz="2800" dirty="0" smtClean="0"/>
          </a:p>
          <a:p>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Definición de la Muestra</a:t>
            </a:r>
            <a:endParaRPr lang="es-ES" dirty="0"/>
          </a:p>
        </p:txBody>
      </p:sp>
      <p:sp>
        <p:nvSpPr>
          <p:cNvPr id="3" name="2 Marcador de contenido"/>
          <p:cNvSpPr>
            <a:spLocks noGrp="1"/>
          </p:cNvSpPr>
          <p:nvPr>
            <p:ph sz="quarter" idx="1"/>
          </p:nvPr>
        </p:nvSpPr>
        <p:spPr/>
        <p:txBody>
          <a:bodyPr>
            <a:normAutofit/>
          </a:bodyPr>
          <a:lstStyle/>
          <a:p>
            <a:pPr algn="just"/>
            <a:r>
              <a:rPr lang="es-ES_tradnl" sz="2800" dirty="0" smtClean="0"/>
              <a:t>Con el fin de establecer el número de encuestas a realizar, se ha decidido trabajar con un nivel de confianza del 90%, y un grado de significancia del 10%.</a:t>
            </a:r>
            <a:endParaRPr lang="es-ES" sz="2800" dirty="0" smtClean="0"/>
          </a:p>
          <a:p>
            <a:pPr algn="just"/>
            <a:r>
              <a:rPr lang="es-ES_tradnl" sz="2800" dirty="0" smtClean="0"/>
              <a:t>Dado que no se cuenta con información estadística relevante de estudios previos realizados, se utilizará la siguiente fórmula para calcular el tamaño de la muestra, para el caso de una población infinita:</a:t>
            </a:r>
            <a:endParaRPr lang="es-E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normAutofit fontScale="62500" lnSpcReduction="20000"/>
          </a:bodyPr>
          <a:lstStyle/>
          <a:p>
            <a:endParaRPr lang="es-AR" b="1" dirty="0" smtClean="0"/>
          </a:p>
          <a:p>
            <a:endParaRPr lang="es-AR" b="1" dirty="0" smtClean="0"/>
          </a:p>
          <a:p>
            <a:r>
              <a:rPr lang="es-AR" sz="4500" b="1" dirty="0" smtClean="0"/>
              <a:t>Donde</a:t>
            </a:r>
            <a:r>
              <a:rPr lang="es-ES" sz="4500" b="1" dirty="0" smtClean="0"/>
              <a:t>:</a:t>
            </a:r>
            <a:endParaRPr lang="es-ES" sz="4500" dirty="0" smtClean="0"/>
          </a:p>
          <a:p>
            <a:r>
              <a:rPr lang="es-ES" sz="4500" dirty="0" smtClean="0"/>
              <a:t>n</a:t>
            </a:r>
            <a:r>
              <a:rPr lang="es-ES" sz="4500" dirty="0" smtClean="0"/>
              <a:t>: </a:t>
            </a:r>
            <a:r>
              <a:rPr lang="es-ES" sz="4500" dirty="0" smtClean="0"/>
              <a:t>Tamaño de la muestra.</a:t>
            </a:r>
          </a:p>
          <a:p>
            <a:r>
              <a:rPr lang="es-ES" sz="4500" dirty="0" smtClean="0"/>
              <a:t>z</a:t>
            </a:r>
            <a:r>
              <a:rPr lang="es-ES" sz="4500" dirty="0" smtClean="0"/>
              <a:t>: </a:t>
            </a:r>
            <a:r>
              <a:rPr lang="es-ES" sz="4500" dirty="0" smtClean="0"/>
              <a:t>Porcentaje </a:t>
            </a:r>
            <a:r>
              <a:rPr lang="es-ES" sz="4500" dirty="0" smtClean="0"/>
              <a:t>de </a:t>
            </a:r>
            <a:r>
              <a:rPr lang="es-ES" sz="4500" dirty="0" smtClean="0"/>
              <a:t>confianza del 90%.</a:t>
            </a:r>
          </a:p>
          <a:p>
            <a:r>
              <a:rPr lang="es-ES" sz="4500" dirty="0" smtClean="0"/>
              <a:t>p: Probabilidad de éxito</a:t>
            </a:r>
          </a:p>
          <a:p>
            <a:r>
              <a:rPr lang="es-ES" sz="4500" dirty="0" smtClean="0"/>
              <a:t>D: Máximo error permisible.</a:t>
            </a:r>
          </a:p>
          <a:p>
            <a:r>
              <a:rPr lang="es-ES" sz="4500" dirty="0" smtClean="0"/>
              <a:t>De acuerdo a la tabla normal, el valor “Z” asociado a un nivel de confianza del 90% es de 1.645.</a:t>
            </a:r>
          </a:p>
          <a:p>
            <a:r>
              <a:rPr lang="es-ES" sz="4500" dirty="0" smtClean="0"/>
              <a:t>Mientras que el margen de error máximo permisibles del 10%.</a:t>
            </a:r>
            <a:r>
              <a:rPr lang="es-ES" sz="4500" b="1" dirty="0" smtClean="0"/>
              <a:t> </a:t>
            </a:r>
            <a:endParaRPr lang="es-ES" sz="4500" dirty="0" smtClean="0"/>
          </a:p>
          <a:p>
            <a:endParaRPr lang="es-ES" dirty="0"/>
          </a:p>
        </p:txBody>
      </p:sp>
      <p:pic>
        <p:nvPicPr>
          <p:cNvPr id="4" name="Picture 1" descr=":FORMULA.jpg"/>
          <p:cNvPicPr/>
          <p:nvPr/>
        </p:nvPicPr>
        <p:blipFill>
          <a:blip r:embed="rId2" cstate="print"/>
          <a:srcRect/>
          <a:stretch>
            <a:fillRect/>
          </a:stretch>
        </p:blipFill>
        <p:spPr bwMode="auto">
          <a:xfrm>
            <a:off x="3214678" y="857232"/>
            <a:ext cx="2790414" cy="13899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numCol="2">
            <a:noAutofit/>
          </a:bodyPr>
          <a:lstStyle/>
          <a:p>
            <a:r>
              <a:rPr lang="es-ES" sz="2800" b="1" dirty="0" smtClean="0"/>
              <a:t>Resumiendo: </a:t>
            </a:r>
            <a:endParaRPr lang="es-ES" sz="2800" dirty="0" smtClean="0"/>
          </a:p>
          <a:p>
            <a:r>
              <a:rPr lang="es-ES" sz="2800" b="1" dirty="0" smtClean="0"/>
              <a:t>Z = 1.645</a:t>
            </a:r>
            <a:endParaRPr lang="es-ES" sz="2800" dirty="0" smtClean="0"/>
          </a:p>
          <a:p>
            <a:r>
              <a:rPr lang="es-ES" sz="2800" b="1" dirty="0" smtClean="0"/>
              <a:t>D = 0.1</a:t>
            </a:r>
            <a:endParaRPr lang="es-ES" sz="2800" dirty="0" smtClean="0"/>
          </a:p>
          <a:p>
            <a:r>
              <a:rPr lang="es-ES" sz="2800" b="1" dirty="0" smtClean="0"/>
              <a:t>p = 0.50</a:t>
            </a:r>
            <a:endParaRPr lang="es-ES" sz="2800" dirty="0" smtClean="0"/>
          </a:p>
          <a:p>
            <a:r>
              <a:rPr lang="es-ES" sz="2800" b="1" dirty="0" smtClean="0"/>
              <a:t>q = 0.50</a:t>
            </a:r>
          </a:p>
          <a:p>
            <a:endParaRPr lang="es-ES" sz="2800" b="1" dirty="0" smtClean="0"/>
          </a:p>
          <a:p>
            <a:endParaRPr lang="es-ES" sz="2800" b="1" dirty="0" smtClean="0"/>
          </a:p>
          <a:p>
            <a:endParaRPr lang="es-ES" sz="2800" b="1" dirty="0" smtClean="0"/>
          </a:p>
          <a:p>
            <a:endParaRPr lang="es-ES" sz="2800" b="1" dirty="0" smtClean="0"/>
          </a:p>
          <a:p>
            <a:pPr>
              <a:buNone/>
            </a:pPr>
            <a:endParaRPr lang="es-ES_tradnl" sz="2800" dirty="0" smtClean="0"/>
          </a:p>
          <a:p>
            <a:pPr>
              <a:buNone/>
            </a:pPr>
            <a:r>
              <a:rPr lang="es-ES_tradnl" sz="2800" dirty="0" smtClean="0"/>
              <a:t>   (</a:t>
            </a:r>
            <a:r>
              <a:rPr lang="es-ES_tradnl" sz="2800" dirty="0" smtClean="0"/>
              <a:t>1.645)</a:t>
            </a:r>
            <a:r>
              <a:rPr lang="es-ES_tradnl" sz="2800" baseline="30000" dirty="0" smtClean="0"/>
              <a:t>2</a:t>
            </a:r>
            <a:r>
              <a:rPr lang="es-ES_tradnl" sz="2800" dirty="0" smtClean="0"/>
              <a:t> * 0.50 * 0.50</a:t>
            </a:r>
            <a:endParaRPr lang="es-ES" sz="2800" dirty="0" smtClean="0"/>
          </a:p>
          <a:p>
            <a:pPr>
              <a:buNone/>
            </a:pPr>
            <a:r>
              <a:rPr lang="es-ES_tradnl" sz="2800" dirty="0" smtClean="0"/>
              <a:t>		      (</a:t>
            </a:r>
            <a:r>
              <a:rPr lang="es-ES_tradnl" sz="2800" dirty="0" smtClean="0"/>
              <a:t>0.1)</a:t>
            </a:r>
            <a:r>
              <a:rPr lang="es-ES_tradnl" sz="2800" baseline="30000" dirty="0" smtClean="0"/>
              <a:t>2</a:t>
            </a:r>
            <a:endParaRPr lang="es-ES" sz="2800" dirty="0" smtClean="0"/>
          </a:p>
          <a:p>
            <a:pPr>
              <a:buNone/>
            </a:pPr>
            <a:endParaRPr lang="es-ES_tradnl" sz="2800" dirty="0" smtClean="0"/>
          </a:p>
          <a:p>
            <a:pPr>
              <a:buNone/>
            </a:pPr>
            <a:r>
              <a:rPr lang="es-ES_tradnl" sz="2800" dirty="0" smtClean="0"/>
              <a:t>0.67650625 </a:t>
            </a:r>
            <a:r>
              <a:rPr lang="es-ES_tradnl" sz="2800" dirty="0" smtClean="0"/>
              <a:t>* 0.50 * 0.50</a:t>
            </a:r>
            <a:endParaRPr lang="es-ES" sz="2800" dirty="0" smtClean="0"/>
          </a:p>
          <a:p>
            <a:pPr>
              <a:buNone/>
            </a:pPr>
            <a:r>
              <a:rPr lang="es-ES_tradnl" sz="2800" dirty="0" smtClean="0"/>
              <a:t>		     0.01</a:t>
            </a:r>
            <a:endParaRPr lang="es-ES" sz="2800" dirty="0" smtClean="0"/>
          </a:p>
          <a:p>
            <a:pPr>
              <a:buNone/>
            </a:pPr>
            <a:endParaRPr lang="es-ES_tradnl" sz="2800" dirty="0" smtClean="0"/>
          </a:p>
          <a:p>
            <a:pPr>
              <a:buNone/>
            </a:pPr>
            <a:r>
              <a:rPr lang="es-ES_tradnl" sz="2800" dirty="0" smtClean="0"/>
              <a:t> </a:t>
            </a:r>
            <a:r>
              <a:rPr lang="es-ES_tradnl" sz="2800" dirty="0" smtClean="0"/>
              <a:t>     </a:t>
            </a:r>
            <a:r>
              <a:rPr lang="es-ES_tradnl" sz="2800" dirty="0" smtClean="0"/>
              <a:t>n</a:t>
            </a:r>
            <a:r>
              <a:rPr lang="es-ES_tradnl" sz="2800" dirty="0" smtClean="0"/>
              <a:t>= </a:t>
            </a:r>
            <a:r>
              <a:rPr lang="en-US" sz="2800" dirty="0" smtClean="0"/>
              <a:t>67.650625</a:t>
            </a:r>
            <a:endParaRPr lang="es-ES" sz="2800" dirty="0" smtClean="0"/>
          </a:p>
          <a:p>
            <a:pPr>
              <a:buNone/>
            </a:pPr>
            <a:r>
              <a:rPr lang="es-ES_tradnl" sz="2800" dirty="0" smtClean="0"/>
              <a:t>		 n </a:t>
            </a:r>
            <a:r>
              <a:rPr lang="en-US" sz="2800" dirty="0" smtClean="0"/>
              <a:t>≅100</a:t>
            </a:r>
            <a:endParaRPr lang="es-ES" sz="2800" dirty="0" smtClean="0"/>
          </a:p>
          <a:p>
            <a:pPr>
              <a:buNone/>
            </a:pPr>
            <a:endParaRPr lang="es-ES" sz="2800" dirty="0" smtClean="0"/>
          </a:p>
          <a:p>
            <a:endParaRPr lang="es-ES" sz="2800" dirty="0"/>
          </a:p>
        </p:txBody>
      </p:sp>
      <p:cxnSp>
        <p:nvCxnSpPr>
          <p:cNvPr id="5" name="4 Conector recto"/>
          <p:cNvCxnSpPr/>
          <p:nvPr/>
        </p:nvCxnSpPr>
        <p:spPr>
          <a:xfrm>
            <a:off x="5072066" y="2143116"/>
            <a:ext cx="30718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357686" y="1834210"/>
            <a:ext cx="642942" cy="523220"/>
          </a:xfrm>
          <a:prstGeom prst="rect">
            <a:avLst/>
          </a:prstGeom>
          <a:noFill/>
        </p:spPr>
        <p:txBody>
          <a:bodyPr wrap="square" rtlCol="0">
            <a:spAutoFit/>
          </a:bodyPr>
          <a:lstStyle/>
          <a:p>
            <a:r>
              <a:rPr lang="es-ES_tradnl" sz="2800" dirty="0" smtClean="0"/>
              <a:t>n=</a:t>
            </a:r>
            <a:endParaRPr lang="es-ES" sz="2800" dirty="0"/>
          </a:p>
        </p:txBody>
      </p:sp>
      <p:cxnSp>
        <p:nvCxnSpPr>
          <p:cNvPr id="8" name="7 Conector recto"/>
          <p:cNvCxnSpPr/>
          <p:nvPr/>
        </p:nvCxnSpPr>
        <p:spPr>
          <a:xfrm>
            <a:off x="4714876" y="3714752"/>
            <a:ext cx="37147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143372" y="3429000"/>
            <a:ext cx="642942" cy="523220"/>
          </a:xfrm>
          <a:prstGeom prst="rect">
            <a:avLst/>
          </a:prstGeom>
          <a:noFill/>
        </p:spPr>
        <p:txBody>
          <a:bodyPr wrap="square" rtlCol="0">
            <a:spAutoFit/>
          </a:bodyPr>
          <a:lstStyle/>
          <a:p>
            <a:r>
              <a:rPr lang="es-ES_tradnl" sz="2800" dirty="0" smtClean="0"/>
              <a:t>n=</a:t>
            </a:r>
            <a:endParaRPr lang="es-E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ES_tradnl" sz="4400" kern="1200" dirty="0">
                <a:solidFill>
                  <a:schemeClr val="tx2"/>
                </a:solidFill>
                <a:latin typeface="+mj-lt"/>
                <a:ea typeface="+mj-ea"/>
                <a:cs typeface="+mj-cs"/>
              </a:rPr>
              <a:t>Presentación de </a:t>
            </a:r>
            <a:r>
              <a:rPr lang="es-ES_tradnl" sz="4400" kern="1200" dirty="0" smtClean="0">
                <a:solidFill>
                  <a:schemeClr val="tx2"/>
                </a:solidFill>
                <a:latin typeface="+mj-lt"/>
                <a:ea typeface="+mj-ea"/>
                <a:cs typeface="+mj-cs"/>
              </a:rPr>
              <a:t>Resultados</a:t>
            </a:r>
            <a:endParaRPr lang="es-ES" sz="4400"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normAutofit/>
          </a:bodyPr>
          <a:lstStyle/>
          <a:p>
            <a:r>
              <a:rPr lang="es-ES_tradnl" sz="2800" dirty="0" smtClean="0"/>
              <a:t>Las encuestas fueron realizadas en los diferentes estabelecimientos comerciales de la ciudad de Guayaquil y dirigidas a personas mayores de edad.</a:t>
            </a:r>
            <a:endParaRPr lang="es-ES" sz="2800" dirty="0" smtClean="0"/>
          </a:p>
          <a:p>
            <a:r>
              <a:rPr lang="es-ES_tradnl" sz="2800" dirty="0" smtClean="0"/>
              <a:t>Se realizaron un total de 100 encuestas de las cuales 30 se llevaron a cabo de manera física, 20 por teléfono y las 50 restantes por medio de internet.</a:t>
            </a:r>
            <a:endParaRPr lang="es-ES" sz="2800" dirty="0" smtClean="0"/>
          </a:p>
          <a:p>
            <a:endParaRPr lang="es-E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Preguntas</a:t>
            </a:r>
            <a:endParaRPr lang="es-ES" dirty="0"/>
          </a:p>
        </p:txBody>
      </p:sp>
      <p:sp>
        <p:nvSpPr>
          <p:cNvPr id="3" name="2 Marcador de contenido"/>
          <p:cNvSpPr>
            <a:spLocks noGrp="1"/>
          </p:cNvSpPr>
          <p:nvPr>
            <p:ph sz="quarter" idx="1"/>
          </p:nvPr>
        </p:nvSpPr>
        <p:spPr/>
        <p:txBody>
          <a:bodyPr>
            <a:normAutofit/>
          </a:bodyPr>
          <a:lstStyle/>
          <a:p>
            <a:pPr lvl="0" algn="just"/>
            <a:r>
              <a:rPr lang="es-ES_tradnl" sz="2800" b="1" dirty="0" smtClean="0"/>
              <a:t>¿Sabe usted que las tintas que se utilizan actualmente para las impresiones causan graves daños al medio ambiente por estar elaboradas a base de petróleo?</a:t>
            </a:r>
            <a:endParaRPr lang="es-ES" sz="2800" dirty="0" smtClean="0"/>
          </a:p>
          <a:p>
            <a:endParaRPr lang="es-ES" dirty="0" smtClean="0"/>
          </a:p>
          <a:p>
            <a:pPr>
              <a:buNone/>
            </a:pPr>
            <a:endParaRPr lang="es-ES" dirty="0" smtClean="0"/>
          </a:p>
          <a:p>
            <a:endParaRPr lang="es-ES" i="1" dirty="0" smtClean="0"/>
          </a:p>
          <a:p>
            <a:endParaRPr lang="es-ES" dirty="0"/>
          </a:p>
        </p:txBody>
      </p:sp>
      <p:pic>
        <p:nvPicPr>
          <p:cNvPr id="5" name="4 Imagen"/>
          <p:cNvPicPr/>
          <p:nvPr/>
        </p:nvPicPr>
        <p:blipFill>
          <a:blip r:embed="rId2" cstate="print"/>
          <a:srcRect l="16284" t="28078" r="22280" b="24706"/>
          <a:stretch>
            <a:fillRect/>
          </a:stretch>
        </p:blipFill>
        <p:spPr bwMode="auto">
          <a:xfrm>
            <a:off x="2143108" y="3429000"/>
            <a:ext cx="5143536" cy="29625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normAutofit/>
          </a:bodyPr>
          <a:lstStyle/>
          <a:p>
            <a:pPr lvl="0" algn="just"/>
            <a:r>
              <a:rPr lang="es-ES_tradnl" sz="2800" b="1" dirty="0" smtClean="0"/>
              <a:t>¿Sí el mercado le ofreciera publicaciones biodegradables, le gustaría comprarlas y así contribuir con el medio ambiente?</a:t>
            </a:r>
            <a:endParaRPr lang="es-ES" sz="2800" dirty="0" smtClean="0"/>
          </a:p>
          <a:p>
            <a:endParaRPr lang="es-ES" dirty="0" smtClean="0"/>
          </a:p>
          <a:p>
            <a:endParaRPr lang="es-ES" dirty="0"/>
          </a:p>
        </p:txBody>
      </p:sp>
      <p:pic>
        <p:nvPicPr>
          <p:cNvPr id="4" name="3 Imagen"/>
          <p:cNvPicPr/>
          <p:nvPr/>
        </p:nvPicPr>
        <p:blipFill>
          <a:blip r:embed="rId2" cstate="print"/>
          <a:srcRect l="19380" t="38700" r="23328" b="17040"/>
          <a:stretch>
            <a:fillRect/>
          </a:stretch>
        </p:blipFill>
        <p:spPr bwMode="auto">
          <a:xfrm>
            <a:off x="2143108" y="3214687"/>
            <a:ext cx="5075183" cy="2928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a:bodyPr>
          <a:lstStyle/>
          <a:p>
            <a:pPr lvl="0" algn="just"/>
            <a:r>
              <a:rPr lang="es-ES_tradnl" sz="2800" b="1" dirty="0" smtClean="0"/>
              <a:t>¿Conoce usted que en la actualidad existen tintas a base de soya que son amigables con el planeta?</a:t>
            </a:r>
            <a:endParaRPr lang="es-ES" sz="2800" dirty="0" smtClean="0"/>
          </a:p>
          <a:p>
            <a:pPr>
              <a:buNone/>
            </a:pPr>
            <a:endParaRPr lang="es-ES" dirty="0"/>
          </a:p>
        </p:txBody>
      </p:sp>
      <p:pic>
        <p:nvPicPr>
          <p:cNvPr id="4" name="3 Imagen"/>
          <p:cNvPicPr/>
          <p:nvPr/>
        </p:nvPicPr>
        <p:blipFill>
          <a:blip r:embed="rId2" cstate="print"/>
          <a:srcRect l="17277" t="33483" r="23918" b="21164"/>
          <a:stretch>
            <a:fillRect/>
          </a:stretch>
        </p:blipFill>
        <p:spPr bwMode="auto">
          <a:xfrm>
            <a:off x="2144333" y="3000372"/>
            <a:ext cx="5070873"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Resumen </a:t>
            </a:r>
            <a:endParaRPr lang="es-ES" dirty="0"/>
          </a:p>
        </p:txBody>
      </p:sp>
      <p:sp>
        <p:nvSpPr>
          <p:cNvPr id="3" name="2 Marcador de contenido"/>
          <p:cNvSpPr>
            <a:spLocks noGrp="1"/>
          </p:cNvSpPr>
          <p:nvPr>
            <p:ph sz="quarter" idx="1"/>
          </p:nvPr>
        </p:nvSpPr>
        <p:spPr/>
        <p:txBody>
          <a:bodyPr>
            <a:noAutofit/>
          </a:bodyPr>
          <a:lstStyle/>
          <a:p>
            <a:pPr algn="just"/>
            <a:r>
              <a:rPr lang="es-ES_tradnl" sz="3200" dirty="0" smtClean="0"/>
              <a:t>En el Ecuador, la publicidad de productos amigables con el medio ambiente está en pleno auge, ya que existen en el mercado sinnúmero de productos y servicios que fomentan una cultura ecológica en el país.</a:t>
            </a:r>
            <a:endParaRPr lang="es-ES" sz="3200" dirty="0" smtClean="0"/>
          </a:p>
          <a:p>
            <a:endParaRPr lang="es-E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a:bodyPr>
          <a:lstStyle/>
          <a:p>
            <a:pPr lvl="0" algn="just"/>
            <a:r>
              <a:rPr lang="es-ES_tradnl" b="1" dirty="0" smtClean="0"/>
              <a:t>¿A través de qué medios usted prefiere informarse a diario? </a:t>
            </a:r>
            <a:endParaRPr lang="es-ES" dirty="0" smtClean="0"/>
          </a:p>
        </p:txBody>
      </p:sp>
      <p:pic>
        <p:nvPicPr>
          <p:cNvPr id="4" name="3 Imagen"/>
          <p:cNvPicPr/>
          <p:nvPr/>
        </p:nvPicPr>
        <p:blipFill>
          <a:blip r:embed="rId2" cstate="print"/>
          <a:srcRect l="17765" t="28916" r="10180" b="15557"/>
          <a:stretch>
            <a:fillRect/>
          </a:stretch>
        </p:blipFill>
        <p:spPr bwMode="auto">
          <a:xfrm>
            <a:off x="2285984" y="3000372"/>
            <a:ext cx="4952546"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_tradnl" sz="4400" kern="1200" dirty="0">
                <a:solidFill>
                  <a:schemeClr val="tx2"/>
                </a:solidFill>
                <a:latin typeface="+mj-lt"/>
                <a:ea typeface="+mj-ea"/>
                <a:cs typeface="+mj-cs"/>
              </a:rPr>
              <a:t>Conclusiones de la </a:t>
            </a:r>
            <a:r>
              <a:rPr lang="es-ES_tradnl" sz="4400" kern="1200" dirty="0" smtClean="0">
                <a:solidFill>
                  <a:schemeClr val="tx2"/>
                </a:solidFill>
                <a:latin typeface="+mj-lt"/>
                <a:ea typeface="+mj-ea"/>
                <a:cs typeface="+mj-cs"/>
              </a:rPr>
              <a:t>Investigación</a:t>
            </a:r>
            <a:endParaRPr lang="es-ES" dirty="0"/>
          </a:p>
        </p:txBody>
      </p:sp>
      <p:sp>
        <p:nvSpPr>
          <p:cNvPr id="3" name="2 Marcador de contenido"/>
          <p:cNvSpPr>
            <a:spLocks noGrp="1"/>
          </p:cNvSpPr>
          <p:nvPr>
            <p:ph sz="quarter" idx="1"/>
          </p:nvPr>
        </p:nvSpPr>
        <p:spPr/>
        <p:txBody>
          <a:bodyPr>
            <a:normAutofit/>
          </a:bodyPr>
          <a:lstStyle/>
          <a:p>
            <a:pPr algn="just"/>
            <a:r>
              <a:rPr lang="es-ES_tradnl" sz="2800" dirty="0" smtClean="0"/>
              <a:t>De la presente investigación de mercado realizada, se pueden obtener las siguientes conclusiones:</a:t>
            </a:r>
            <a:endParaRPr lang="es-ES" sz="2800" dirty="0" smtClean="0"/>
          </a:p>
          <a:p>
            <a:pPr lvl="0" algn="just"/>
            <a:r>
              <a:rPr lang="es-ES_tradnl" sz="2800" dirty="0" smtClean="0"/>
              <a:t>El 90% de los encuestados contestaron que receptarían de forma positiva la promoción de un servicio de publicaciones ecológicas. El porcentaje restante indican que el 2% de los encuestados no aceptarían positivamente la promoción del servicio de publicaciones ambientales y 8% que resta respondió que tal vez lo aprobaría. </a:t>
            </a:r>
            <a:endParaRPr lang="es-E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normAutofit/>
          </a:bodyPr>
          <a:lstStyle/>
          <a:p>
            <a:pPr lvl="0" algn="just"/>
            <a:r>
              <a:rPr lang="es-ES_tradnl" sz="2800" dirty="0" smtClean="0"/>
              <a:t>El 40% de los encuestados respondieron que conocen el uso del petróleo en las tintas, mientras que el 60% restante respondió que desconocen el uso de este componente en las tintas.</a:t>
            </a:r>
            <a:endParaRPr lang="es-E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a:bodyPr>
          <a:lstStyle/>
          <a:p>
            <a:pPr algn="just"/>
            <a:r>
              <a:rPr lang="es-ES_tradnl" sz="2800" dirty="0" smtClean="0"/>
              <a:t>El 31% de las personas encuestadas dijeron que conocen la existencia de tintas a base de soya que son amigables con el planeta, mientras que el 69% respondió que desconocían la existencia de estas tintas ecológicas.</a:t>
            </a:r>
            <a:endParaRPr lang="es-ES" sz="2800" dirty="0" smtClean="0"/>
          </a:p>
          <a:p>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a:bodyPr>
          <a:lstStyle/>
          <a:p>
            <a:r>
              <a:rPr lang="es-ES" sz="2800" dirty="0" smtClean="0"/>
              <a:t>El 31 % de los encuestados contestaron que usan el internet como la fuente de información que usan a diario, el 30 % respondió que su medio de información es la televisión, mientras que el 19 % dijo que las revistas son su medio favorito, 12 % respondió que los folletos son su medio escogido para informarse, y el 8 % restante escogió a la radio como su medio de comunicación.</a:t>
            </a:r>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2071678"/>
            <a:ext cx="7772400" cy="1470025"/>
          </a:xfrm>
        </p:spPr>
        <p:txBody>
          <a:bodyPr>
            <a:normAutofit/>
          </a:bodyPr>
          <a:lstStyle/>
          <a:p>
            <a:pPr algn="ctr"/>
            <a:r>
              <a:rPr lang="es-ES" sz="5200" b="1" i="1" dirty="0"/>
              <a:t>PLAN DE DESARROLLO</a:t>
            </a:r>
            <a:endParaRPr lang="es-ES" sz="52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Antecedentes</a:t>
            </a:r>
            <a:endParaRPr lang="es-ES" dirty="0"/>
          </a:p>
        </p:txBody>
      </p:sp>
      <p:sp>
        <p:nvSpPr>
          <p:cNvPr id="3" name="2 Marcador de contenido"/>
          <p:cNvSpPr>
            <a:spLocks noGrp="1"/>
          </p:cNvSpPr>
          <p:nvPr>
            <p:ph sz="quarter" idx="1"/>
          </p:nvPr>
        </p:nvSpPr>
        <p:spPr/>
        <p:txBody>
          <a:bodyPr/>
          <a:lstStyle/>
          <a:p>
            <a:pPr algn="just"/>
            <a:r>
              <a:rPr lang="es-ES_tradnl" dirty="0" smtClean="0"/>
              <a:t>En el caso de este proyecto, el plan de desarrollo permitirá escoger la mejor estrategia publicitaria para promocionar el servicio.</a:t>
            </a:r>
          </a:p>
          <a:p>
            <a:pPr algn="just">
              <a:buNone/>
            </a:pPr>
            <a:endParaRPr lang="es-ES" dirty="0" smtClean="0"/>
          </a:p>
          <a:p>
            <a:pPr algn="just"/>
            <a:r>
              <a:rPr lang="es-ES_tradnl" dirty="0" smtClean="0"/>
              <a:t>Para este proyecto se ha considerado como público meta a todas las personas naturales sin segmentar edad, que consuman publicaciones, revistas y cualquier otro medio impreso.</a:t>
            </a:r>
            <a:endParaRPr lang="es-ES" dirty="0" smtClean="0"/>
          </a:p>
          <a:p>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714480" y="357166"/>
            <a:ext cx="5929354" cy="100013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400" dirty="0" smtClean="0">
                <a:solidFill>
                  <a:schemeClr val="tx2"/>
                </a:solidFill>
                <a:latin typeface="+mj-lt"/>
                <a:ea typeface="+mj-ea"/>
                <a:cs typeface="+mj-cs"/>
              </a:rPr>
              <a:t>ANÁLISIS F.O.D.A.</a:t>
            </a:r>
          </a:p>
        </p:txBody>
      </p:sp>
      <p:sp>
        <p:nvSpPr>
          <p:cNvPr id="3" name="2 Subtítulo"/>
          <p:cNvSpPr txBox="1">
            <a:spLocks/>
          </p:cNvSpPr>
          <p:nvPr/>
        </p:nvSpPr>
        <p:spPr>
          <a:xfrm>
            <a:off x="714348" y="1928802"/>
            <a:ext cx="7786742" cy="264320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FODA Es una matriz que nos ayuda analizar la</a:t>
            </a: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posición</a:t>
            </a:r>
            <a:r>
              <a:rPr kumimoji="0" lang="es-ES" sz="3200" b="0" i="0" u="none" strike="noStrike" kern="1200" cap="none" spc="0" normalizeH="0" noProof="0" dirty="0" smtClean="0">
                <a:ln>
                  <a:noFill/>
                </a:ln>
                <a:solidFill>
                  <a:schemeClr val="tx1"/>
                </a:solidFill>
                <a:effectLst/>
                <a:uLnTx/>
                <a:uFillTx/>
                <a:latin typeface="+mn-lt"/>
                <a:ea typeface="+mn-ea"/>
                <a:cs typeface="+mn-cs"/>
              </a:rPr>
              <a:t> </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actual</a:t>
            </a:r>
            <a:r>
              <a:rPr kumimoji="0" lang="es-ES" sz="3200" b="0" i="0" u="none" strike="noStrike" kern="1200" cap="none" spc="0" normalizeH="0" noProof="0" dirty="0" smtClean="0">
                <a:ln>
                  <a:noFill/>
                </a:ln>
                <a:solidFill>
                  <a:schemeClr val="tx1"/>
                </a:solidFill>
                <a:effectLst/>
                <a:uLnTx/>
                <a:uFillTx/>
                <a:latin typeface="+mn-lt"/>
                <a:ea typeface="+mn-ea"/>
                <a:cs typeface="+mn-cs"/>
              </a:rPr>
              <a:t> de nuestra empresa en la</a:t>
            </a: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noProof="0" dirty="0" smtClean="0">
                <a:ln>
                  <a:noFill/>
                </a:ln>
                <a:solidFill>
                  <a:schemeClr val="tx1"/>
                </a:solidFill>
                <a:effectLst/>
                <a:uLnTx/>
                <a:uFillTx/>
                <a:latin typeface="+mn-lt"/>
                <a:ea typeface="+mn-ea"/>
                <a:cs typeface="+mn-cs"/>
              </a:rPr>
              <a:t>actualidad. </a:t>
            </a:r>
            <a:endParaRPr kumimoji="0" lang="es-E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4900" kern="1200" dirty="0" smtClean="0">
                <a:solidFill>
                  <a:schemeClr val="tx2"/>
                </a:solidFill>
                <a:latin typeface="+mj-lt"/>
                <a:ea typeface="+mj-ea"/>
                <a:cs typeface="+mj-cs"/>
              </a:rPr>
              <a:t>Fortalezas</a:t>
            </a:r>
            <a:endParaRPr lang="es-ES" dirty="0"/>
          </a:p>
        </p:txBody>
      </p:sp>
      <p:sp>
        <p:nvSpPr>
          <p:cNvPr id="3" name="2 Marcador de contenido"/>
          <p:cNvSpPr>
            <a:spLocks noGrp="1"/>
          </p:cNvSpPr>
          <p:nvPr>
            <p:ph sz="quarter" idx="1"/>
          </p:nvPr>
        </p:nvSpPr>
        <p:spPr/>
        <p:txBody>
          <a:bodyPr/>
          <a:lstStyle/>
          <a:p>
            <a:pPr lvl="2" algn="r">
              <a:buNone/>
            </a:pPr>
            <a:endParaRPr lang="es-EC" sz="2800" b="1" dirty="0" smtClean="0"/>
          </a:p>
          <a:p>
            <a:pPr lvl="2" algn="just"/>
            <a:r>
              <a:rPr lang="es-ES" sz="2900" dirty="0" smtClean="0"/>
              <a:t>Las tintas de soja (soya) presenta una ventaja competitiva, dado que son tinta más económicas que las elaboradas a base de petróleo.</a:t>
            </a:r>
            <a:endParaRPr lang="es-EC" sz="2900" dirty="0" smtClean="0"/>
          </a:p>
          <a:p>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C" sz="4900" kern="1200" dirty="0" smtClean="0">
                <a:solidFill>
                  <a:schemeClr val="tx2"/>
                </a:solidFill>
                <a:latin typeface="+mj-lt"/>
                <a:ea typeface="+mj-ea"/>
                <a:cs typeface="+mj-cs"/>
              </a:rPr>
              <a:t>Oportunidades</a:t>
            </a:r>
            <a:endParaRPr lang="es-ES" sz="4900"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lstStyle/>
          <a:p>
            <a:pPr lvl="2"/>
            <a:endParaRPr lang="es-EC" sz="3600" b="1" dirty="0" smtClean="0"/>
          </a:p>
          <a:p>
            <a:pPr lvl="2" algn="just"/>
            <a:r>
              <a:rPr lang="es-ES" sz="2800" dirty="0" smtClean="0"/>
              <a:t>En los últimos dos años se ha visto un incremento significativo de empresas que orientan su publicidad y servicios a un aspecto más amigable con el ecosistema. </a:t>
            </a: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pPr algn="just"/>
            <a:r>
              <a:rPr lang="es-ES_tradnl" sz="3200" dirty="0" smtClean="0"/>
              <a:t>La propuesta de crear una campaña publicitaria para un producto ecológico, como son las tintas offset a base de soya busca promover en el país aun mas esa naciente concientización ecológica de parte del mercado ecuatoriano.</a:t>
            </a:r>
            <a:endParaRPr lang="es-ES" sz="3200" dirty="0" smtClean="0"/>
          </a:p>
          <a:p>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4900" kern="1200" dirty="0">
                <a:solidFill>
                  <a:schemeClr val="tx2"/>
                </a:solidFill>
                <a:latin typeface="+mj-lt"/>
                <a:ea typeface="+mj-ea"/>
                <a:cs typeface="+mj-cs"/>
              </a:rPr>
              <a:t>Debilidades</a:t>
            </a:r>
            <a:endParaRPr lang="es-ES" sz="4900"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normAutofit/>
          </a:bodyPr>
          <a:lstStyle/>
          <a:p>
            <a:pPr lvl="2"/>
            <a:endParaRPr lang="es-EC" sz="3600" b="1" dirty="0" smtClean="0"/>
          </a:p>
          <a:p>
            <a:pPr lvl="2" algn="just"/>
            <a:r>
              <a:rPr lang="es-ES" sz="2800" dirty="0" smtClean="0"/>
              <a:t>Las tintas a base de soja (soya) no son fabricadas dentro del país por lo tanto se deberá importar teniendo que pagar impuestos por importación (aranceles) lo que puede afectar su precio en el país.</a:t>
            </a:r>
          </a:p>
          <a:p>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C" sz="4900" kern="1200" dirty="0" smtClean="0">
                <a:solidFill>
                  <a:schemeClr val="tx2"/>
                </a:solidFill>
                <a:latin typeface="+mj-lt"/>
                <a:ea typeface="+mj-ea"/>
                <a:cs typeface="+mj-cs"/>
              </a:rPr>
              <a:t>Amenazas</a:t>
            </a:r>
            <a:endParaRPr lang="es-ES" sz="4900"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normAutofit/>
          </a:bodyPr>
          <a:lstStyle/>
          <a:p>
            <a:pPr lvl="2" algn="just"/>
            <a:r>
              <a:rPr lang="es-ES" sz="2800" dirty="0" smtClean="0"/>
              <a:t>Un posible cambio en las relaciones económicas y políticas con países del continente asiático (China), ya que son los  principales proveedores de la materia prima que son las tintas de origen vegetal.</a:t>
            </a:r>
          </a:p>
          <a:p>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153400" cy="990600"/>
          </a:xfrm>
        </p:spPr>
        <p:txBody>
          <a:bodyPr>
            <a:noAutofit/>
          </a:bodyPr>
          <a:lstStyle/>
          <a:p>
            <a:pPr lvl="2" algn="ctr" rtl="0">
              <a:spcBef>
                <a:spcPct val="0"/>
              </a:spcBef>
            </a:pPr>
            <a:r>
              <a:rPr lang="es-ES" sz="4000" kern="1200" dirty="0">
                <a:solidFill>
                  <a:schemeClr val="tx2"/>
                </a:solidFill>
                <a:latin typeface="+mj-lt"/>
                <a:ea typeface="+mj-ea"/>
                <a:cs typeface="+mj-cs"/>
              </a:rPr>
              <a:t>Desarrollo de la Campaña </a:t>
            </a:r>
            <a:r>
              <a:rPr lang="es-ES" sz="4000" kern="1200" dirty="0" smtClean="0">
                <a:solidFill>
                  <a:schemeClr val="tx2"/>
                </a:solidFill>
                <a:latin typeface="+mj-lt"/>
                <a:ea typeface="+mj-ea"/>
                <a:cs typeface="+mj-cs"/>
              </a:rPr>
              <a:t>Publicitaria</a:t>
            </a:r>
            <a:endParaRPr lang="es-ES" sz="4000" dirty="0"/>
          </a:p>
        </p:txBody>
      </p:sp>
      <p:sp>
        <p:nvSpPr>
          <p:cNvPr id="3" name="2 Marcador de contenido"/>
          <p:cNvSpPr>
            <a:spLocks noGrp="1"/>
          </p:cNvSpPr>
          <p:nvPr>
            <p:ph sz="quarter" idx="1"/>
          </p:nvPr>
        </p:nvSpPr>
        <p:spPr/>
        <p:txBody>
          <a:bodyPr>
            <a:normAutofit/>
          </a:bodyPr>
          <a:lstStyle/>
          <a:p>
            <a:pPr lvl="2" algn="just"/>
            <a:r>
              <a:rPr lang="es-ES" sz="2800" dirty="0" smtClean="0"/>
              <a:t>Se realizara una campaña publicitaria para informar y capacitar al público objetivo sobre las aplicaciones en medios impresos que tendrían este sistema de impresión ecológico.</a:t>
            </a:r>
          </a:p>
          <a:p>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normAutofit/>
          </a:bodyPr>
          <a:lstStyle/>
          <a:p>
            <a:pPr lvl="2">
              <a:buNone/>
            </a:pPr>
            <a:r>
              <a:rPr lang="es-ES" sz="2800" b="1" dirty="0" smtClean="0"/>
              <a:t>Se deberá diferenciar:</a:t>
            </a:r>
          </a:p>
          <a:p>
            <a:pPr lvl="2"/>
            <a:r>
              <a:rPr lang="es-ES" sz="2800" dirty="0" smtClean="0"/>
              <a:t>entre personas naturales y las personas institucionales.</a:t>
            </a:r>
          </a:p>
          <a:p>
            <a:pPr lvl="2"/>
            <a:r>
              <a:rPr lang="es-ES" sz="2800" dirty="0" smtClean="0"/>
              <a:t>modalidad de cliente-usuario</a:t>
            </a:r>
          </a:p>
          <a:p>
            <a:pPr lvl="2"/>
            <a:r>
              <a:rPr lang="es-ES" sz="2800" dirty="0" smtClean="0"/>
              <a:t>Usuarios=personas institucionales. </a:t>
            </a:r>
          </a:p>
          <a:p>
            <a:pPr lvl="2"/>
            <a:r>
              <a:rPr lang="es-ES" sz="2800" dirty="0" smtClean="0"/>
              <a:t>Clientes= consumidor final de este servicio.</a:t>
            </a:r>
          </a:p>
          <a:p>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lo q tu necesitas\modelo para vallas-01.jpg"/>
          <p:cNvPicPr/>
          <p:nvPr/>
        </p:nvPicPr>
        <p:blipFill>
          <a:blip r:embed="rId2" cstate="print"/>
          <a:srcRect r="1437"/>
          <a:stretch>
            <a:fillRect/>
          </a:stretch>
        </p:blipFill>
        <p:spPr bwMode="auto">
          <a:xfrm>
            <a:off x="610537" y="841401"/>
            <a:ext cx="8104867" cy="5659433"/>
          </a:xfrm>
          <a:prstGeom prst="rect">
            <a:avLst/>
          </a:prstGeom>
          <a:ln>
            <a:noFill/>
          </a:ln>
          <a:effectLst>
            <a:outerShdw blurRad="292100" dist="139700" dir="2700000" algn="tl" rotWithShape="0">
              <a:srgbClr val="333333">
                <a:alpha val="65000"/>
              </a:srgbClr>
            </a:outerShdw>
          </a:effectLst>
        </p:spPr>
      </p:pic>
      <p:sp>
        <p:nvSpPr>
          <p:cNvPr id="3" name="2 Marcador de contenido"/>
          <p:cNvSpPr txBox="1">
            <a:spLocks/>
          </p:cNvSpPr>
          <p:nvPr/>
        </p:nvSpPr>
        <p:spPr>
          <a:xfrm>
            <a:off x="-214346" y="285728"/>
            <a:ext cx="4214842" cy="900106"/>
          </a:xfrm>
          <a:prstGeom prst="rect">
            <a:avLst/>
          </a:prstGeom>
        </p:spPr>
        <p:txBody>
          <a:bodyPr>
            <a:normAutofit/>
          </a:bodyPr>
          <a:lstStyle/>
          <a:p>
            <a:pPr lvl="2" indent="-228600" algn="just">
              <a:spcBef>
                <a:spcPts val="500"/>
              </a:spcBef>
              <a:buClr>
                <a:schemeClr val="accent2"/>
              </a:buClr>
              <a:buSzPct val="75000"/>
              <a:buFont typeface="Wingdings"/>
              <a:buChar char=""/>
            </a:pPr>
            <a:r>
              <a:rPr lang="es-ES" sz="2800" i="1" dirty="0" smtClean="0"/>
              <a:t>Diseño de la campaña</a:t>
            </a:r>
            <a:endParaRPr kumimoji="0" lang="es-E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Slogan</a:t>
            </a:r>
            <a:endParaRPr lang="es-ES" dirty="0"/>
          </a:p>
        </p:txBody>
      </p:sp>
      <p:sp>
        <p:nvSpPr>
          <p:cNvPr id="3" name="2 Marcador de contenido"/>
          <p:cNvSpPr>
            <a:spLocks noGrp="1"/>
          </p:cNvSpPr>
          <p:nvPr>
            <p:ph sz="quarter" idx="1"/>
          </p:nvPr>
        </p:nvSpPr>
        <p:spPr/>
        <p:txBody>
          <a:bodyPr>
            <a:normAutofit/>
          </a:bodyPr>
          <a:lstStyle/>
          <a:p>
            <a:pPr lvl="2" algn="just"/>
            <a:r>
              <a:rPr lang="es-ES" sz="2800" dirty="0" smtClean="0"/>
              <a:t>El slogan de la campaña se definió como: </a:t>
            </a:r>
          </a:p>
          <a:p>
            <a:pPr lvl="2" algn="just"/>
            <a:r>
              <a:rPr lang="es-ES" sz="2800" dirty="0" smtClean="0"/>
              <a:t>“¡Decídete por el verde! Imprime con soya” </a:t>
            </a:r>
          </a:p>
          <a:p>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Concepto de la Campaña</a:t>
            </a:r>
            <a:endParaRPr lang="es-ES" dirty="0"/>
          </a:p>
        </p:txBody>
      </p:sp>
      <p:sp>
        <p:nvSpPr>
          <p:cNvPr id="3" name="2 Marcador de contenido"/>
          <p:cNvSpPr>
            <a:spLocks noGrp="1"/>
          </p:cNvSpPr>
          <p:nvPr>
            <p:ph sz="quarter" idx="1"/>
          </p:nvPr>
        </p:nvSpPr>
        <p:spPr/>
        <p:txBody>
          <a:bodyPr/>
          <a:lstStyle/>
          <a:p>
            <a:pPr lvl="2" algn="just"/>
            <a:r>
              <a:rPr lang="es-ES" sz="2800" dirty="0" smtClean="0"/>
              <a:t>Se escogió una palabra en primera persona “Decídete” </a:t>
            </a:r>
          </a:p>
          <a:p>
            <a:pPr lvl="2" algn="just"/>
            <a:r>
              <a:rPr lang="es-ES" sz="2800" dirty="0" smtClean="0"/>
              <a:t>para que dé la impresión de que estamos enviando un mensaje personal.</a:t>
            </a:r>
          </a:p>
          <a:p>
            <a:pPr lvl="2" algn="just"/>
            <a:r>
              <a:rPr lang="es-ES" sz="2800" dirty="0" smtClean="0"/>
              <a:t>La palabra “verde” porque es el referente más común para la ecología, ya que es el color asociado a la naturaleza. </a:t>
            </a:r>
          </a:p>
          <a:p>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Tipografía</a:t>
            </a:r>
            <a:endParaRPr lang="es-ES" dirty="0"/>
          </a:p>
        </p:txBody>
      </p:sp>
      <p:sp>
        <p:nvSpPr>
          <p:cNvPr id="3" name="2 Marcador de contenido"/>
          <p:cNvSpPr>
            <a:spLocks noGrp="1"/>
          </p:cNvSpPr>
          <p:nvPr>
            <p:ph sz="quarter" idx="1"/>
          </p:nvPr>
        </p:nvSpPr>
        <p:spPr/>
        <p:txBody>
          <a:bodyPr/>
          <a:lstStyle/>
          <a:p>
            <a:pPr lvl="2" algn="just"/>
            <a:r>
              <a:rPr lang="es-ES" sz="2800" dirty="0" smtClean="0"/>
              <a:t>Se ha usado  una tipografía (Aller) de la familia de las letras palo seco, es decir, que no tienen curvas ni otra característica, son rectas, y también son fáciles de leer. </a:t>
            </a:r>
          </a:p>
          <a:p>
            <a:pPr algn="just"/>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F:\lo q tu necesitas\ALLER.jpg"/>
          <p:cNvPicPr/>
          <p:nvPr/>
        </p:nvPicPr>
        <p:blipFill>
          <a:blip r:embed="rId2" cstate="print"/>
          <a:srcRect l="-2528" t="-3611" r="-1830" b="-2135"/>
          <a:stretch>
            <a:fillRect/>
          </a:stretch>
        </p:blipFill>
        <p:spPr bwMode="auto">
          <a:xfrm>
            <a:off x="1357290" y="928670"/>
            <a:ext cx="6706570" cy="50063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4900" kern="1200" dirty="0">
                <a:solidFill>
                  <a:schemeClr val="tx2"/>
                </a:solidFill>
                <a:latin typeface="+mj-lt"/>
                <a:ea typeface="+mj-ea"/>
                <a:cs typeface="+mj-cs"/>
              </a:rPr>
              <a:t>Campaña </a:t>
            </a:r>
            <a:r>
              <a:rPr lang="es-ES" sz="4900" kern="1200" dirty="0" smtClean="0">
                <a:solidFill>
                  <a:schemeClr val="tx2"/>
                </a:solidFill>
                <a:latin typeface="+mj-lt"/>
                <a:ea typeface="+mj-ea"/>
                <a:cs typeface="+mj-cs"/>
              </a:rPr>
              <a:t>Publicitaria</a:t>
            </a:r>
            <a:endParaRPr lang="es-ES" dirty="0"/>
          </a:p>
        </p:txBody>
      </p:sp>
      <p:sp>
        <p:nvSpPr>
          <p:cNvPr id="3" name="2 Marcador de contenido"/>
          <p:cNvSpPr>
            <a:spLocks noGrp="1"/>
          </p:cNvSpPr>
          <p:nvPr>
            <p:ph sz="quarter" idx="1"/>
          </p:nvPr>
        </p:nvSpPr>
        <p:spPr/>
        <p:txBody>
          <a:bodyPr/>
          <a:lstStyle/>
          <a:p>
            <a:pPr marL="0" lvl="1"/>
            <a:endParaRPr lang="es-EC" b="1" dirty="0" smtClean="0"/>
          </a:p>
          <a:p>
            <a:pPr marL="0" lvl="1"/>
            <a:endParaRPr lang="es-EC" b="1" dirty="0" smtClean="0"/>
          </a:p>
          <a:p>
            <a:pPr algn="just"/>
            <a:r>
              <a:rPr lang="es-ES" sz="2800" dirty="0" smtClean="0"/>
              <a:t>La campaña se dividirá en tres fases , </a:t>
            </a:r>
            <a:r>
              <a:rPr lang="es-ES_tradnl" sz="2800" dirty="0" smtClean="0"/>
              <a:t>El tiempo de duración prudencial para esta campaña es de tres meses, divididos en tres etapas diferenciadas que son las siguientes:</a:t>
            </a:r>
            <a:endParaRPr lang="es-ES" sz="2800" dirty="0" smtClean="0"/>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Estructura de la Campaña</a:t>
            </a:r>
            <a:endParaRPr lang="es-ES" dirty="0"/>
          </a:p>
        </p:txBody>
      </p:sp>
      <p:sp>
        <p:nvSpPr>
          <p:cNvPr id="3" name="2 Marcador de contenido"/>
          <p:cNvSpPr>
            <a:spLocks noGrp="1"/>
          </p:cNvSpPr>
          <p:nvPr>
            <p:ph sz="quarter" idx="1"/>
          </p:nvPr>
        </p:nvSpPr>
        <p:spPr/>
        <p:txBody>
          <a:bodyPr/>
          <a:lstStyle/>
          <a:p>
            <a:r>
              <a:rPr lang="es-ES_tradnl" sz="3200" dirty="0" smtClean="0"/>
              <a:t>La estructura de la campaña será la siguiente</a:t>
            </a:r>
            <a:endParaRPr lang="es-ES" sz="3200" dirty="0" smtClean="0"/>
          </a:p>
          <a:p>
            <a:r>
              <a:rPr lang="es-ES_tradnl" sz="3200" b="1" dirty="0" smtClean="0"/>
              <a:t>Departamento Creativo</a:t>
            </a:r>
            <a:endParaRPr lang="es-ES" sz="3200" dirty="0" smtClean="0"/>
          </a:p>
          <a:p>
            <a:r>
              <a:rPr lang="es-ES_tradnl" sz="3200" dirty="0" smtClean="0"/>
              <a:t>Director Creativo</a:t>
            </a:r>
            <a:endParaRPr lang="es-ES" sz="3200" dirty="0" smtClean="0"/>
          </a:p>
          <a:p>
            <a:r>
              <a:rPr lang="es-ES_tradnl" sz="3200" b="1" dirty="0" smtClean="0"/>
              <a:t>Departamento de Producción</a:t>
            </a:r>
            <a:endParaRPr lang="es-ES" sz="3200" dirty="0" smtClean="0"/>
          </a:p>
          <a:p>
            <a:r>
              <a:rPr lang="es-ES_tradnl" sz="3200" dirty="0" smtClean="0"/>
              <a:t>Director de Arte</a:t>
            </a:r>
            <a:endParaRPr lang="es-ES" sz="3200" dirty="0" smtClean="0"/>
          </a:p>
          <a:p>
            <a:r>
              <a:rPr lang="es-ES_tradnl" sz="3200" dirty="0" smtClean="0"/>
              <a:t>Asistente del Área Gráfica</a:t>
            </a:r>
            <a:endParaRPr lang="es-ES" sz="3200" dirty="0" smtClean="0"/>
          </a:p>
          <a:p>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b="1" dirty="0" smtClean="0"/>
              <a:t>Fase 1: Medios </a:t>
            </a:r>
            <a:r>
              <a:rPr lang="es-ES_tradnl" b="1" dirty="0" smtClean="0"/>
              <a:t>Masivos</a:t>
            </a:r>
            <a:endParaRPr lang="es-ES" dirty="0"/>
          </a:p>
        </p:txBody>
      </p:sp>
      <p:sp>
        <p:nvSpPr>
          <p:cNvPr id="3" name="2 Marcador de contenido"/>
          <p:cNvSpPr>
            <a:spLocks noGrp="1"/>
          </p:cNvSpPr>
          <p:nvPr>
            <p:ph sz="quarter" idx="1"/>
          </p:nvPr>
        </p:nvSpPr>
        <p:spPr/>
        <p:txBody>
          <a:bodyPr/>
          <a:lstStyle/>
          <a:p>
            <a:pPr algn="just"/>
            <a:r>
              <a:rPr lang="es-ES_tradnl" sz="2800" dirty="0" smtClean="0"/>
              <a:t>En esta se desarrollará toda la publicidad masiva orientada a las personas naturales, como las vallas publicitarias, paletas.</a:t>
            </a:r>
            <a:endParaRPr lang="es-ES" sz="2800" dirty="0" smtClean="0"/>
          </a:p>
          <a:p>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t>Vallas </a:t>
            </a:r>
            <a:r>
              <a:rPr lang="es-ES_tradnl" b="1" dirty="0" smtClean="0"/>
              <a:t>Publicitarias</a:t>
            </a:r>
            <a:endParaRPr lang="es-ES" dirty="0"/>
          </a:p>
        </p:txBody>
      </p:sp>
      <p:sp>
        <p:nvSpPr>
          <p:cNvPr id="3" name="2 Marcador de contenido"/>
          <p:cNvSpPr>
            <a:spLocks noGrp="1"/>
          </p:cNvSpPr>
          <p:nvPr>
            <p:ph sz="quarter" idx="1"/>
          </p:nvPr>
        </p:nvSpPr>
        <p:spPr/>
        <p:txBody>
          <a:bodyPr/>
          <a:lstStyle/>
          <a:p>
            <a:endParaRPr lang="es-ES" dirty="0"/>
          </a:p>
        </p:txBody>
      </p:sp>
      <p:pic>
        <p:nvPicPr>
          <p:cNvPr id="4" name="3 Imagen" descr="F:\lo q tu necesitas\vallas\vallas2.jpg"/>
          <p:cNvPicPr/>
          <p:nvPr/>
        </p:nvPicPr>
        <p:blipFill>
          <a:blip r:embed="rId2" cstate="print"/>
          <a:srcRect/>
          <a:stretch>
            <a:fillRect/>
          </a:stretch>
        </p:blipFill>
        <p:spPr bwMode="auto">
          <a:xfrm>
            <a:off x="214282" y="1643050"/>
            <a:ext cx="4786346" cy="4002324"/>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142844" y="5929330"/>
            <a:ext cx="8858280" cy="707886"/>
          </a:xfrm>
          <a:prstGeom prst="rect">
            <a:avLst/>
          </a:prstGeom>
          <a:noFill/>
        </p:spPr>
        <p:txBody>
          <a:bodyPr wrap="square" rtlCol="0">
            <a:spAutoFit/>
          </a:bodyPr>
          <a:lstStyle/>
          <a:p>
            <a:pPr algn="ctr"/>
            <a:r>
              <a:rPr lang="es-ES" sz="2000" dirty="0"/>
              <a:t>S</a:t>
            </a:r>
            <a:r>
              <a:rPr lang="es-ES" sz="2000" dirty="0" smtClean="0"/>
              <a:t>e ubicaran en </a:t>
            </a:r>
            <a:r>
              <a:rPr lang="es-ES" sz="2000" dirty="0"/>
              <a:t>tres sitios </a:t>
            </a:r>
            <a:r>
              <a:rPr lang="es-ES" sz="2000" dirty="0" smtClean="0"/>
              <a:t>de </a:t>
            </a:r>
            <a:r>
              <a:rPr lang="es-ES" sz="2000" dirty="0"/>
              <a:t>la ciudad de Guayaquil, ubicados en la Av. De las Américas, otro en la Av. 25 de Julio y finalmente uno en la Av. Principal de Urdesa.</a:t>
            </a:r>
          </a:p>
        </p:txBody>
      </p:sp>
      <p:pic>
        <p:nvPicPr>
          <p:cNvPr id="6" name="5 Imagen" descr="F:\lo q tu necesitas\vallas\vallas1.jpg"/>
          <p:cNvPicPr/>
          <p:nvPr/>
        </p:nvPicPr>
        <p:blipFill>
          <a:blip r:embed="rId3" cstate="print"/>
          <a:srcRect b="9052"/>
          <a:stretch>
            <a:fillRect/>
          </a:stretch>
        </p:blipFill>
        <p:spPr bwMode="auto">
          <a:xfrm>
            <a:off x="5286380" y="285728"/>
            <a:ext cx="3500462" cy="53578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t>Paletas</a:t>
            </a:r>
            <a:endParaRPr lang="es-ES" dirty="0"/>
          </a:p>
        </p:txBody>
      </p:sp>
      <p:sp>
        <p:nvSpPr>
          <p:cNvPr id="4" name="3 CuadroTexto"/>
          <p:cNvSpPr txBox="1"/>
          <p:nvPr/>
        </p:nvSpPr>
        <p:spPr>
          <a:xfrm>
            <a:off x="214282" y="2571744"/>
            <a:ext cx="4286280" cy="2246769"/>
          </a:xfrm>
          <a:prstGeom prst="rect">
            <a:avLst/>
          </a:prstGeom>
          <a:noFill/>
        </p:spPr>
        <p:txBody>
          <a:bodyPr wrap="square" rtlCol="0">
            <a:spAutoFit/>
          </a:bodyPr>
          <a:lstStyle/>
          <a:p>
            <a:r>
              <a:rPr lang="es-ES" sz="2000" dirty="0"/>
              <a:t>Se implementarán paletas de anuncios en lugares estratégicos como la Av. 9 de Octubre y Av. de las Américas, así como en las estaciones de la </a:t>
            </a:r>
            <a:r>
              <a:rPr lang="es-ES" sz="2000" dirty="0" smtClean="0"/>
              <a:t>Metrovía.</a:t>
            </a:r>
          </a:p>
          <a:p>
            <a:endParaRPr lang="es-ES" sz="2000" i="1" dirty="0"/>
          </a:p>
          <a:p>
            <a:endParaRPr lang="es-ES" sz="2000" i="1" dirty="0" smtClean="0"/>
          </a:p>
          <a:p>
            <a:pPr algn="ctr"/>
            <a:endParaRPr lang="es-ES" sz="2000" dirty="0"/>
          </a:p>
        </p:txBody>
      </p:sp>
      <p:pic>
        <p:nvPicPr>
          <p:cNvPr id="5" name="4 Imagen" descr="G:\campaña\vallas final\vallas2.jpg"/>
          <p:cNvPicPr/>
          <p:nvPr/>
        </p:nvPicPr>
        <p:blipFill>
          <a:blip r:embed="rId2" cstate="print"/>
          <a:srcRect/>
          <a:stretch>
            <a:fillRect/>
          </a:stretch>
        </p:blipFill>
        <p:spPr bwMode="auto">
          <a:xfrm>
            <a:off x="4643438" y="214290"/>
            <a:ext cx="4022991" cy="62865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b="1" dirty="0" smtClean="0"/>
              <a:t>Fase 2: Medios </a:t>
            </a:r>
            <a:r>
              <a:rPr lang="es-ES_tradnl" b="1" dirty="0" smtClean="0"/>
              <a:t>Impresos</a:t>
            </a:r>
            <a:endParaRPr lang="es-ES" dirty="0"/>
          </a:p>
        </p:txBody>
      </p:sp>
      <p:sp>
        <p:nvSpPr>
          <p:cNvPr id="3" name="2 Marcador de contenido"/>
          <p:cNvSpPr>
            <a:spLocks noGrp="1"/>
          </p:cNvSpPr>
          <p:nvPr>
            <p:ph sz="quarter" idx="1"/>
          </p:nvPr>
        </p:nvSpPr>
        <p:spPr/>
        <p:txBody>
          <a:bodyPr/>
          <a:lstStyle/>
          <a:p>
            <a:pPr marL="0" lvl="1"/>
            <a:endParaRPr lang="es-EC" b="1" dirty="0" smtClean="0"/>
          </a:p>
          <a:p>
            <a:pPr algn="just"/>
            <a:r>
              <a:rPr lang="es-ES_tradnl" sz="2800" dirty="0" smtClean="0"/>
              <a:t>En esta etapa, se publicitará la campaña mediante los principales medios impresos locales, ya sean estos, revistas y periódicos.</a:t>
            </a:r>
            <a:endParaRPr lang="es-ES" sz="2800" dirty="0" smtClean="0"/>
          </a:p>
          <a:p>
            <a:endParaRPr lang="es-E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b="1" dirty="0" smtClean="0"/>
              <a:t>Revistas y </a:t>
            </a:r>
            <a:r>
              <a:rPr lang="es-ES_tradnl" b="1" dirty="0" smtClean="0"/>
              <a:t>Periódicos</a:t>
            </a:r>
            <a:endParaRPr lang="es-ES" dirty="0"/>
          </a:p>
        </p:txBody>
      </p:sp>
      <p:sp>
        <p:nvSpPr>
          <p:cNvPr id="3" name="2 Marcador de contenido"/>
          <p:cNvSpPr>
            <a:spLocks noGrp="1"/>
          </p:cNvSpPr>
          <p:nvPr>
            <p:ph sz="quarter" idx="1"/>
          </p:nvPr>
        </p:nvSpPr>
        <p:spPr/>
        <p:txBody>
          <a:bodyPr/>
          <a:lstStyle/>
          <a:p>
            <a:endParaRPr lang="es-ES" dirty="0"/>
          </a:p>
        </p:txBody>
      </p:sp>
      <p:sp>
        <p:nvSpPr>
          <p:cNvPr id="4" name="3 CuadroTexto"/>
          <p:cNvSpPr txBox="1"/>
          <p:nvPr/>
        </p:nvSpPr>
        <p:spPr>
          <a:xfrm>
            <a:off x="142844" y="5929330"/>
            <a:ext cx="8858280" cy="707886"/>
          </a:xfrm>
          <a:prstGeom prst="rect">
            <a:avLst/>
          </a:prstGeom>
          <a:noFill/>
        </p:spPr>
        <p:txBody>
          <a:bodyPr wrap="square" rtlCol="0">
            <a:spAutoFit/>
          </a:bodyPr>
          <a:lstStyle/>
          <a:p>
            <a:pPr algn="ctr"/>
            <a:r>
              <a:rPr lang="es-ES_tradnl" sz="2000" dirty="0" smtClean="0"/>
              <a:t>Los anuncios serán de ¼ de página y aparecerán en las ediciones pautadas para tres meses, tiempo aproximado de duración de la campaña.</a:t>
            </a:r>
            <a:endParaRPr lang="es-ES" sz="2000" dirty="0"/>
          </a:p>
        </p:txBody>
      </p:sp>
      <p:sp>
        <p:nvSpPr>
          <p:cNvPr id="5" name="4 CuadroTexto"/>
          <p:cNvSpPr txBox="1"/>
          <p:nvPr/>
        </p:nvSpPr>
        <p:spPr>
          <a:xfrm>
            <a:off x="500034" y="642918"/>
            <a:ext cx="4572032" cy="923330"/>
          </a:xfrm>
          <a:prstGeom prst="rect">
            <a:avLst/>
          </a:prstGeom>
          <a:noFill/>
        </p:spPr>
        <p:txBody>
          <a:bodyPr wrap="square" rtlCol="0">
            <a:spAutoFit/>
          </a:bodyPr>
          <a:lstStyle/>
          <a:p>
            <a:endParaRPr lang="es-ES" sz="3600" b="1" dirty="0" smtClean="0"/>
          </a:p>
          <a:p>
            <a:endParaRPr lang="es-ES" dirty="0"/>
          </a:p>
        </p:txBody>
      </p:sp>
      <p:pic>
        <p:nvPicPr>
          <p:cNvPr id="6" name="5 Imagen" descr="F:\revista y periodico\revstas.jpg"/>
          <p:cNvPicPr/>
          <p:nvPr/>
        </p:nvPicPr>
        <p:blipFill>
          <a:blip r:embed="rId2" cstate="print"/>
          <a:srcRect/>
          <a:stretch>
            <a:fillRect/>
          </a:stretch>
        </p:blipFill>
        <p:spPr bwMode="auto">
          <a:xfrm>
            <a:off x="285720" y="1571612"/>
            <a:ext cx="4311175" cy="3932435"/>
          </a:xfrm>
          <a:prstGeom prst="rect">
            <a:avLst/>
          </a:prstGeom>
          <a:ln>
            <a:noFill/>
          </a:ln>
          <a:effectLst>
            <a:outerShdw blurRad="292100" dist="139700" dir="2700000" algn="tl" rotWithShape="0">
              <a:srgbClr val="333333">
                <a:alpha val="65000"/>
              </a:srgbClr>
            </a:outerShdw>
          </a:effectLst>
        </p:spPr>
      </p:pic>
      <p:pic>
        <p:nvPicPr>
          <p:cNvPr id="7" name="6 Imagen" descr="F:\lo q tu necesitas\revista y periodico\el universo.jpg"/>
          <p:cNvPicPr/>
          <p:nvPr/>
        </p:nvPicPr>
        <p:blipFill>
          <a:blip r:embed="rId3" cstate="print"/>
          <a:srcRect b="40232"/>
          <a:stretch>
            <a:fillRect/>
          </a:stretch>
        </p:blipFill>
        <p:spPr bwMode="auto">
          <a:xfrm>
            <a:off x="4959162" y="1071546"/>
            <a:ext cx="3899118" cy="41726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lgn="ctr"/>
            <a:r>
              <a:rPr lang="es-ES_tradnl" b="1" dirty="0" smtClean="0"/>
              <a:t>Fase 3: Medios </a:t>
            </a:r>
            <a:r>
              <a:rPr lang="es-ES_tradnl" b="1" dirty="0" smtClean="0"/>
              <a:t>Electrónicos</a:t>
            </a:r>
            <a:endParaRPr lang="es-ES" dirty="0"/>
          </a:p>
        </p:txBody>
      </p:sp>
      <p:sp>
        <p:nvSpPr>
          <p:cNvPr id="3" name="2 Marcador de contenido"/>
          <p:cNvSpPr>
            <a:spLocks noGrp="1"/>
          </p:cNvSpPr>
          <p:nvPr>
            <p:ph sz="quarter" idx="1"/>
          </p:nvPr>
        </p:nvSpPr>
        <p:spPr/>
        <p:txBody>
          <a:bodyPr>
            <a:normAutofit/>
          </a:bodyPr>
          <a:lstStyle/>
          <a:p>
            <a:pPr lvl="0" algn="just">
              <a:defRPr/>
            </a:pPr>
            <a:r>
              <a:rPr lang="es-ES_tradnl" sz="2800" dirty="0" smtClean="0"/>
              <a:t>En esta etapa final de la campaña se implementarán las diferentes cuentas en redes sociales, así como se programarán los anuncios publicitarios en los principales canales de televisión de la ciudad.</a:t>
            </a:r>
          </a:p>
          <a:p>
            <a:pPr lvl="0" algn="just">
              <a:defRPr/>
            </a:pPr>
            <a:endParaRPr lang="es-ES_tradnl" sz="2800" dirty="0" smtClean="0"/>
          </a:p>
          <a:p>
            <a:pPr lvl="0" algn="just">
              <a:defRPr/>
            </a:pPr>
            <a:r>
              <a:rPr lang="es-ES" sz="2800" dirty="0" smtClean="0"/>
              <a:t>No podemos olvidar que también se implementará la campaña BTL.</a:t>
            </a:r>
          </a:p>
          <a:p>
            <a:endParaRPr lang="es-ES" dirty="0"/>
          </a:p>
        </p:txBody>
      </p:sp>
      <p:sp>
        <p:nvSpPr>
          <p:cNvPr id="4" name="2 Subtítulo"/>
          <p:cNvSpPr txBox="1">
            <a:spLocks/>
          </p:cNvSpPr>
          <p:nvPr/>
        </p:nvSpPr>
        <p:spPr>
          <a:xfrm>
            <a:off x="357158" y="500042"/>
            <a:ext cx="8429684" cy="5786478"/>
          </a:xfrm>
          <a:prstGeom prst="rect">
            <a:avLst/>
          </a:prstGeom>
        </p:spPr>
        <p:txBody>
          <a:bodyPr vert="horz">
            <a:normAutofit/>
          </a:bodyPr>
          <a:lstStyle/>
          <a:p>
            <a:pPr marL="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s-EC" sz="2600" b="1" i="0" u="none" strike="noStrike" kern="1200" cap="none" spc="0" normalizeH="0" baseline="0" noProof="0" dirty="0" smtClean="0">
              <a:ln>
                <a:noFill/>
              </a:ln>
              <a:solidFill>
                <a:schemeClr val="tx1"/>
              </a:solidFill>
              <a:effectLst/>
              <a:uLnTx/>
              <a:uFillTx/>
              <a:latin typeface="+mn-lt"/>
              <a:ea typeface="+mn-ea"/>
              <a:cs typeface="+mn-cs"/>
            </a:endParaRPr>
          </a:p>
          <a:p>
            <a:pPr marL="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s-EC" sz="2600" b="1" i="0" u="none" strike="noStrike" kern="1200" cap="none" spc="0" normalizeH="0" baseline="0" noProof="0" dirty="0" smtClean="0">
              <a:ln>
                <a:noFill/>
              </a:ln>
              <a:solidFill>
                <a:schemeClr val="tx1"/>
              </a:solidFill>
              <a:effectLst/>
              <a:uLnTx/>
              <a:uFillTx/>
              <a:latin typeface="+mn-lt"/>
              <a:ea typeface="+mn-ea"/>
              <a:cs typeface="+mn-cs"/>
            </a:endParaRPr>
          </a:p>
          <a:p>
            <a:pPr marL="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s-EC" sz="26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b="1" dirty="0" smtClean="0"/>
              <a:t>Redes </a:t>
            </a:r>
            <a:r>
              <a:rPr lang="es-ES_tradnl" b="1" dirty="0" smtClean="0"/>
              <a:t>Sociales</a:t>
            </a:r>
            <a:endParaRPr lang="es-ES" dirty="0"/>
          </a:p>
        </p:txBody>
      </p:sp>
      <p:sp>
        <p:nvSpPr>
          <p:cNvPr id="3" name="2 Marcador de contenido"/>
          <p:cNvSpPr>
            <a:spLocks noGrp="1"/>
          </p:cNvSpPr>
          <p:nvPr>
            <p:ph sz="quarter" idx="1"/>
          </p:nvPr>
        </p:nvSpPr>
        <p:spPr/>
        <p:txBody>
          <a:bodyPr/>
          <a:lstStyle/>
          <a:p>
            <a:endParaRPr lang="es-ES" dirty="0"/>
          </a:p>
        </p:txBody>
      </p:sp>
      <p:sp>
        <p:nvSpPr>
          <p:cNvPr id="4" name="3 CuadroTexto"/>
          <p:cNvSpPr txBox="1"/>
          <p:nvPr/>
        </p:nvSpPr>
        <p:spPr>
          <a:xfrm>
            <a:off x="142844" y="5935824"/>
            <a:ext cx="8858280" cy="707886"/>
          </a:xfrm>
          <a:prstGeom prst="rect">
            <a:avLst/>
          </a:prstGeom>
          <a:noFill/>
        </p:spPr>
        <p:txBody>
          <a:bodyPr wrap="square" rtlCol="0">
            <a:spAutoFit/>
          </a:bodyPr>
          <a:lstStyle/>
          <a:p>
            <a:pPr algn="ctr"/>
            <a:r>
              <a:rPr lang="es-ES" sz="2000" dirty="0" smtClean="0"/>
              <a:t>Se implementarán páginas en las principales redes sociales como son Twitter y Facebook siendo estas ventanas publicitarias muy recurridas por el público masivo. </a:t>
            </a:r>
            <a:endParaRPr lang="es-ES" sz="2000" dirty="0"/>
          </a:p>
        </p:txBody>
      </p:sp>
      <p:pic>
        <p:nvPicPr>
          <p:cNvPr id="6" name="5 Imagen" descr="F:\lo q tu necesitas\redes sociales\TWITTER PERFIL.jpg"/>
          <p:cNvPicPr/>
          <p:nvPr/>
        </p:nvPicPr>
        <p:blipFill>
          <a:blip r:embed="rId2" cstate="print"/>
          <a:srcRect/>
          <a:stretch>
            <a:fillRect/>
          </a:stretch>
        </p:blipFill>
        <p:spPr bwMode="auto">
          <a:xfrm>
            <a:off x="214282" y="2500306"/>
            <a:ext cx="4293906" cy="3322845"/>
          </a:xfrm>
          <a:prstGeom prst="rect">
            <a:avLst/>
          </a:prstGeom>
          <a:ln>
            <a:noFill/>
          </a:ln>
          <a:effectLst>
            <a:outerShdw blurRad="292100" dist="139700" dir="2700000" algn="tl" rotWithShape="0">
              <a:srgbClr val="333333">
                <a:alpha val="65000"/>
              </a:srgbClr>
            </a:outerShdw>
          </a:effectLst>
        </p:spPr>
      </p:pic>
      <p:pic>
        <p:nvPicPr>
          <p:cNvPr id="7" name="6 Imagen" descr="F:\lo q tu necesitas\redes sociales\facebook perfil.jpg"/>
          <p:cNvPicPr/>
          <p:nvPr/>
        </p:nvPicPr>
        <p:blipFill>
          <a:blip r:embed="rId3" cstate="print"/>
          <a:srcRect l="6625"/>
          <a:stretch>
            <a:fillRect/>
          </a:stretch>
        </p:blipFill>
        <p:spPr bwMode="auto">
          <a:xfrm>
            <a:off x="3857620" y="1071546"/>
            <a:ext cx="5033960" cy="33147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dirty="0"/>
          </a:p>
        </p:txBody>
      </p:sp>
      <p:sp>
        <p:nvSpPr>
          <p:cNvPr id="4" name="3 CuadroTexto"/>
          <p:cNvSpPr txBox="1"/>
          <p:nvPr/>
        </p:nvSpPr>
        <p:spPr>
          <a:xfrm>
            <a:off x="142844" y="5935824"/>
            <a:ext cx="8858280" cy="707886"/>
          </a:xfrm>
          <a:prstGeom prst="rect">
            <a:avLst/>
          </a:prstGeom>
          <a:noFill/>
        </p:spPr>
        <p:txBody>
          <a:bodyPr wrap="square" rtlCol="0">
            <a:spAutoFit/>
          </a:bodyPr>
          <a:lstStyle/>
          <a:p>
            <a:pPr algn="just"/>
            <a:r>
              <a:rPr lang="es-ES" sz="2000" dirty="0" smtClean="0"/>
              <a:t>Se implementará una </a:t>
            </a:r>
            <a:r>
              <a:rPr lang="es-ES" sz="2000" dirty="0" smtClean="0">
                <a:hlinkClick r:id="rId2" action="ppaction://hlinkfile"/>
              </a:rPr>
              <a:t>página web </a:t>
            </a:r>
            <a:r>
              <a:rPr lang="es-ES" sz="2000" dirty="0" smtClean="0"/>
              <a:t>vinculada a las cuentas en las redes sociales para las personas que estén interesadas en saber más de la campaña.</a:t>
            </a:r>
            <a:endParaRPr lang="es-ES" sz="2000" dirty="0"/>
          </a:p>
        </p:txBody>
      </p:sp>
      <p:sp>
        <p:nvSpPr>
          <p:cNvPr id="5" name="4 CuadroTexto"/>
          <p:cNvSpPr txBox="1"/>
          <p:nvPr/>
        </p:nvSpPr>
        <p:spPr>
          <a:xfrm>
            <a:off x="285720" y="2857496"/>
            <a:ext cx="3500462" cy="1046440"/>
          </a:xfrm>
          <a:prstGeom prst="rect">
            <a:avLst/>
          </a:prstGeom>
          <a:noFill/>
        </p:spPr>
        <p:txBody>
          <a:bodyPr wrap="square" rtlCol="0">
            <a:spAutoFit/>
          </a:bodyPr>
          <a:lstStyle/>
          <a:p>
            <a:r>
              <a:rPr lang="es-ES" sz="4400" b="1" dirty="0" smtClean="0">
                <a:solidFill>
                  <a:schemeClr val="tx2"/>
                </a:solidFill>
                <a:latin typeface="+mj-lt"/>
                <a:ea typeface="+mj-ea"/>
                <a:cs typeface="+mj-cs"/>
              </a:rPr>
              <a:t>Página Web</a:t>
            </a:r>
          </a:p>
          <a:p>
            <a:endParaRPr lang="es-ES" dirty="0"/>
          </a:p>
        </p:txBody>
      </p:sp>
      <p:pic>
        <p:nvPicPr>
          <p:cNvPr id="6" name="5 Imagen" descr="C:\Documents and Settings\Administrador\Escritorio\topico lcdo\pagina web copy.jpg"/>
          <p:cNvPicPr/>
          <p:nvPr/>
        </p:nvPicPr>
        <p:blipFill>
          <a:blip r:embed="rId3" cstate="print"/>
          <a:srcRect/>
          <a:stretch>
            <a:fillRect/>
          </a:stretch>
        </p:blipFill>
        <p:spPr bwMode="auto">
          <a:xfrm>
            <a:off x="3286116" y="285728"/>
            <a:ext cx="5386705" cy="55721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t>Televisión</a:t>
            </a:r>
            <a:endParaRPr lang="es-ES" dirty="0"/>
          </a:p>
        </p:txBody>
      </p:sp>
      <p:sp>
        <p:nvSpPr>
          <p:cNvPr id="3" name="2 Marcador de contenido"/>
          <p:cNvSpPr>
            <a:spLocks noGrp="1"/>
          </p:cNvSpPr>
          <p:nvPr>
            <p:ph sz="quarter" idx="1"/>
          </p:nvPr>
        </p:nvSpPr>
        <p:spPr/>
        <p:txBody>
          <a:bodyPr/>
          <a:lstStyle/>
          <a:p>
            <a:pPr lvl="0" algn="just">
              <a:buFont typeface="Wingdings" pitchFamily="2" charset="2"/>
              <a:buChar char="q"/>
            </a:pPr>
            <a:r>
              <a:rPr lang="es-ES" sz="2800" dirty="0" smtClean="0"/>
              <a:t>Pre-producción.</a:t>
            </a:r>
          </a:p>
          <a:p>
            <a:pPr lvl="0" algn="just">
              <a:buFont typeface="Wingdings" pitchFamily="2" charset="2"/>
              <a:buChar char="q"/>
            </a:pPr>
            <a:r>
              <a:rPr lang="es-ES" sz="2800" dirty="0" smtClean="0"/>
              <a:t>Producción.</a:t>
            </a:r>
          </a:p>
          <a:p>
            <a:pPr algn="just">
              <a:buFont typeface="Wingdings" pitchFamily="2" charset="2"/>
              <a:buChar char="q"/>
            </a:pPr>
            <a:r>
              <a:rPr lang="es-ES" sz="2800" dirty="0" smtClean="0"/>
              <a:t>Post-producción. </a:t>
            </a:r>
          </a:p>
          <a:p>
            <a:pPr algn="just">
              <a:buFont typeface="Wingdings" pitchFamily="2" charset="2"/>
              <a:buChar char="q"/>
            </a:pPr>
            <a:r>
              <a:rPr lang="es-ES_tradnl" sz="2800" dirty="0" smtClean="0"/>
              <a:t>El comercial se lo </a:t>
            </a:r>
            <a:r>
              <a:rPr lang="es-ES_tradnl" sz="2800" dirty="0" smtClean="0"/>
              <a:t>realizó </a:t>
            </a:r>
            <a:r>
              <a:rPr lang="es-ES_tradnl" sz="2800" dirty="0" smtClean="0"/>
              <a:t>para ser mostrado en un medio televisivo, el mismo contiene informa</a:t>
            </a:r>
            <a:r>
              <a:rPr lang="es-ES" sz="2800" dirty="0" smtClean="0"/>
              <a:t>ción necesaria para cubrir cualquier duda.</a:t>
            </a:r>
          </a:p>
          <a:p>
            <a:pPr>
              <a:buFont typeface="Arial" pitchFamily="34" charset="0"/>
              <a:buChar char="•"/>
            </a:pPr>
            <a:endParaRPr lang="es-ES" sz="2800" dirty="0" smtClean="0"/>
          </a:p>
          <a:p>
            <a:endParaRPr lang="es-E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dirty="0"/>
          </a:p>
        </p:txBody>
      </p:sp>
      <p:sp>
        <p:nvSpPr>
          <p:cNvPr id="4" name="3 CuadroTexto"/>
          <p:cNvSpPr txBox="1"/>
          <p:nvPr/>
        </p:nvSpPr>
        <p:spPr>
          <a:xfrm>
            <a:off x="500034" y="2928934"/>
            <a:ext cx="3500462" cy="1446550"/>
          </a:xfrm>
          <a:prstGeom prst="rect">
            <a:avLst/>
          </a:prstGeom>
          <a:noFill/>
        </p:spPr>
        <p:txBody>
          <a:bodyPr wrap="square" rtlCol="0">
            <a:spAutoFit/>
          </a:bodyPr>
          <a:lstStyle/>
          <a:p>
            <a:pPr algn="ctr"/>
            <a:r>
              <a:rPr lang="es-ES" sz="4400" b="1" dirty="0" smtClean="0">
                <a:solidFill>
                  <a:schemeClr val="tx2"/>
                </a:solidFill>
                <a:latin typeface="+mj-lt"/>
                <a:ea typeface="+mj-ea"/>
                <a:cs typeface="+mj-cs"/>
              </a:rPr>
              <a:t>Storyboard del comercial</a:t>
            </a:r>
            <a:endParaRPr lang="es-ES" sz="4400" b="1" dirty="0">
              <a:solidFill>
                <a:schemeClr val="tx2"/>
              </a:solidFill>
              <a:latin typeface="+mj-lt"/>
              <a:ea typeface="+mj-ea"/>
              <a:cs typeface="+mj-cs"/>
            </a:endParaRPr>
          </a:p>
        </p:txBody>
      </p:sp>
      <p:pic>
        <p:nvPicPr>
          <p:cNvPr id="5" name="Picture 26" descr=":storyboard.jpg"/>
          <p:cNvPicPr/>
          <p:nvPr/>
        </p:nvPicPr>
        <p:blipFill>
          <a:blip r:embed="rId2" cstate="print"/>
          <a:srcRect/>
          <a:stretch>
            <a:fillRect/>
          </a:stretch>
        </p:blipFill>
        <p:spPr bwMode="auto">
          <a:xfrm>
            <a:off x="4429124" y="249525"/>
            <a:ext cx="3856747" cy="6179871"/>
          </a:xfrm>
          <a:prstGeom prst="rect">
            <a:avLst/>
          </a:prstGeom>
          <a:ln>
            <a:noFill/>
          </a:ln>
          <a:effectLst>
            <a:outerShdw blurRad="292100" dist="139700" dir="2700000" algn="tl" rotWithShape="0">
              <a:srgbClr val="333333">
                <a:alpha val="65000"/>
              </a:srgbClr>
            </a:outerShdw>
          </a:effectLst>
        </p:spPr>
      </p:pic>
      <p:sp>
        <p:nvSpPr>
          <p:cNvPr id="6" name="5 CuadroTexto"/>
          <p:cNvSpPr txBox="1"/>
          <p:nvPr/>
        </p:nvSpPr>
        <p:spPr>
          <a:xfrm>
            <a:off x="1071538" y="5214950"/>
            <a:ext cx="2285984" cy="369332"/>
          </a:xfrm>
          <a:prstGeom prst="rect">
            <a:avLst/>
          </a:prstGeom>
          <a:noFill/>
        </p:spPr>
        <p:txBody>
          <a:bodyPr wrap="square" rtlCol="0">
            <a:spAutoFit/>
          </a:bodyPr>
          <a:lstStyle/>
          <a:p>
            <a:r>
              <a:rPr lang="es-ES" dirty="0" smtClean="0">
                <a:hlinkClick r:id="rId3" action="ppaction://hlinkfile"/>
              </a:rPr>
              <a:t>Ver spot publicitario</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Público Meta</a:t>
            </a:r>
            <a:endParaRPr lang="es-ES" dirty="0"/>
          </a:p>
        </p:txBody>
      </p:sp>
      <p:sp>
        <p:nvSpPr>
          <p:cNvPr id="3" name="2 Marcador de contenido"/>
          <p:cNvSpPr>
            <a:spLocks noGrp="1"/>
          </p:cNvSpPr>
          <p:nvPr>
            <p:ph sz="quarter" idx="1"/>
          </p:nvPr>
        </p:nvSpPr>
        <p:spPr/>
        <p:txBody>
          <a:bodyPr>
            <a:normAutofit/>
          </a:bodyPr>
          <a:lstStyle/>
          <a:p>
            <a:pPr algn="just"/>
            <a:r>
              <a:rPr lang="es-ES_tradnl" sz="3200" dirty="0" smtClean="0"/>
              <a:t>La campaña que se desarrollará estará destinada a dos tipos de público meta que serán:</a:t>
            </a:r>
          </a:p>
          <a:p>
            <a:pPr algn="just"/>
            <a:r>
              <a:rPr lang="es-ES_tradnl" sz="3200" dirty="0" smtClean="0"/>
              <a:t>Personas Naturales</a:t>
            </a:r>
          </a:p>
          <a:p>
            <a:pPr algn="just"/>
            <a:r>
              <a:rPr lang="es-ES_tradnl" sz="3200" dirty="0" smtClean="0"/>
              <a:t>Personas Institucionales</a:t>
            </a:r>
            <a:endParaRPr lang="es-ES" sz="3200" dirty="0" smtClean="0"/>
          </a:p>
          <a:p>
            <a:endParaRPr lang="es-E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algn="ctr" rtl="0">
              <a:spcBef>
                <a:spcPct val="0"/>
              </a:spcBef>
            </a:pPr>
            <a:r>
              <a:rPr lang="es-EC" sz="4400" b="1" kern="1200" dirty="0">
                <a:solidFill>
                  <a:schemeClr val="tx2"/>
                </a:solidFill>
                <a:latin typeface="+mj-lt"/>
                <a:ea typeface="+mj-ea"/>
                <a:cs typeface="+mj-cs"/>
              </a:rPr>
              <a:t>Estrategia de Marketing </a:t>
            </a:r>
            <a:r>
              <a:rPr lang="es-EC" sz="4400" b="1" kern="1200" dirty="0" smtClean="0">
                <a:solidFill>
                  <a:schemeClr val="tx2"/>
                </a:solidFill>
                <a:latin typeface="+mj-lt"/>
                <a:ea typeface="+mj-ea"/>
                <a:cs typeface="+mj-cs"/>
              </a:rPr>
              <a:t>BTL</a:t>
            </a:r>
            <a:endParaRPr lang="es-ES" sz="4400" b="1"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lstStyle/>
          <a:p>
            <a:pPr lvl="0" algn="just"/>
            <a:r>
              <a:rPr lang="es-EC" sz="2800" dirty="0" smtClean="0"/>
              <a:t>Se aplicará una estrategia de marketing </a:t>
            </a:r>
            <a:r>
              <a:rPr lang="es-ES" sz="2800" dirty="0" smtClean="0"/>
              <a:t>BTL (below the line) orientada a posicionar más en el público meta el mensaje de la campaña. </a:t>
            </a:r>
          </a:p>
          <a:p>
            <a:endParaRPr lang="es-ES" dirty="0"/>
          </a:p>
        </p:txBody>
      </p:sp>
      <p:pic>
        <p:nvPicPr>
          <p:cNvPr id="5" name="4 Imagen" descr="C:\Documents and Settings\Voluntariado_01\Mis documentos\Descargas\frasko-logos4.png"/>
          <p:cNvPicPr/>
          <p:nvPr/>
        </p:nvPicPr>
        <p:blipFill>
          <a:blip r:embed="rId2" cstate="print"/>
          <a:srcRect/>
          <a:stretch>
            <a:fillRect/>
          </a:stretch>
        </p:blipFill>
        <p:spPr bwMode="auto">
          <a:xfrm>
            <a:off x="6429388" y="3571876"/>
            <a:ext cx="2174115" cy="1845425"/>
          </a:xfrm>
          <a:prstGeom prst="rect">
            <a:avLst/>
          </a:prstGeom>
          <a:noFill/>
          <a:ln w="9525">
            <a:noFill/>
            <a:miter lim="800000"/>
            <a:headEnd/>
            <a:tailEnd/>
          </a:ln>
        </p:spPr>
      </p:pic>
      <p:pic>
        <p:nvPicPr>
          <p:cNvPr id="6" name="5 Imagen" descr="C:\Documents and Settings\Voluntariado_01\Mis documentos\Descargas\frasko-logos2.png"/>
          <p:cNvPicPr/>
          <p:nvPr/>
        </p:nvPicPr>
        <p:blipFill>
          <a:blip r:embed="rId3" cstate="print"/>
          <a:srcRect/>
          <a:stretch>
            <a:fillRect/>
          </a:stretch>
        </p:blipFill>
        <p:spPr bwMode="auto">
          <a:xfrm>
            <a:off x="2571736" y="3700477"/>
            <a:ext cx="2120866" cy="1800225"/>
          </a:xfrm>
          <a:prstGeom prst="rect">
            <a:avLst/>
          </a:prstGeom>
          <a:noFill/>
          <a:ln w="9525">
            <a:noFill/>
            <a:miter lim="800000"/>
            <a:headEnd/>
            <a:tailEnd/>
          </a:ln>
        </p:spPr>
      </p:pic>
      <p:pic>
        <p:nvPicPr>
          <p:cNvPr id="7" name="6 Imagen" descr="C:\Documents and Settings\Voluntariado_01\Mis documentos\Descargas\frasko-logos.png"/>
          <p:cNvPicPr/>
          <p:nvPr/>
        </p:nvPicPr>
        <p:blipFill>
          <a:blip r:embed="rId4" cstate="print"/>
          <a:srcRect/>
          <a:stretch>
            <a:fillRect/>
          </a:stretch>
        </p:blipFill>
        <p:spPr bwMode="auto">
          <a:xfrm>
            <a:off x="4572000" y="3643314"/>
            <a:ext cx="2115359" cy="1795549"/>
          </a:xfrm>
          <a:prstGeom prst="rect">
            <a:avLst/>
          </a:prstGeom>
          <a:noFill/>
          <a:ln w="9525">
            <a:noFill/>
            <a:miter lim="800000"/>
            <a:headEnd/>
            <a:tailEnd/>
          </a:ln>
        </p:spPr>
      </p:pic>
      <p:pic>
        <p:nvPicPr>
          <p:cNvPr id="8" name="7 Imagen" descr="C:\Documents and Settings\Voluntariado_01\Mis documentos\Descargas\frasko-logos3.png"/>
          <p:cNvPicPr/>
          <p:nvPr/>
        </p:nvPicPr>
        <p:blipFill>
          <a:blip r:embed="rId5" cstate="print"/>
          <a:srcRect/>
          <a:stretch>
            <a:fillRect/>
          </a:stretch>
        </p:blipFill>
        <p:spPr bwMode="auto">
          <a:xfrm>
            <a:off x="571472" y="3643314"/>
            <a:ext cx="2177934" cy="1848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4400" b="1" kern="1200" dirty="0">
                <a:solidFill>
                  <a:schemeClr val="tx2"/>
                </a:solidFill>
                <a:latin typeface="+mj-lt"/>
                <a:ea typeface="+mj-ea"/>
                <a:cs typeface="+mj-cs"/>
              </a:rPr>
              <a:t>Material  P.O.P.</a:t>
            </a:r>
            <a:endParaRPr lang="es-ES" sz="4400" b="1"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lstStyle/>
          <a:p>
            <a:pPr lvl="0"/>
            <a:r>
              <a:rPr lang="es-ES" sz="2800" dirty="0" smtClean="0"/>
              <a:t>La entrega del material P.O.P.  consistirá en elementos útiles para el diario vivir con el slogan de la marca.</a:t>
            </a:r>
          </a:p>
          <a:p>
            <a:endParaRPr lang="es-ES" dirty="0"/>
          </a:p>
        </p:txBody>
      </p:sp>
      <p:pic>
        <p:nvPicPr>
          <p:cNvPr id="5" name="4 Imagen" descr="C:\Users\Pedro\Desktop\n.gif"/>
          <p:cNvPicPr/>
          <p:nvPr/>
        </p:nvPicPr>
        <p:blipFill>
          <a:blip r:embed="rId2" cstate="print"/>
          <a:srcRect l="17314" t="16961" r="8834" b="13428"/>
          <a:stretch>
            <a:fillRect/>
          </a:stretch>
        </p:blipFill>
        <p:spPr bwMode="auto">
          <a:xfrm>
            <a:off x="500034" y="3000372"/>
            <a:ext cx="2965680" cy="2798599"/>
          </a:xfrm>
          <a:prstGeom prst="rect">
            <a:avLst/>
          </a:prstGeom>
          <a:noFill/>
          <a:ln w="9525">
            <a:noFill/>
            <a:miter lim="800000"/>
            <a:headEnd/>
            <a:tailEnd/>
          </a:ln>
        </p:spPr>
      </p:pic>
      <p:pic>
        <p:nvPicPr>
          <p:cNvPr id="6" name="5 Imagen" descr="C:\Users\Pedro\Desktop\BP133.gif"/>
          <p:cNvPicPr/>
          <p:nvPr/>
        </p:nvPicPr>
        <p:blipFill>
          <a:blip r:embed="rId3" cstate="print"/>
          <a:srcRect/>
          <a:stretch>
            <a:fillRect/>
          </a:stretch>
        </p:blipFill>
        <p:spPr bwMode="auto">
          <a:xfrm rot="2762028" flipH="1">
            <a:off x="6207751" y="2972518"/>
            <a:ext cx="2190655" cy="3002457"/>
          </a:xfrm>
          <a:prstGeom prst="rect">
            <a:avLst/>
          </a:prstGeom>
          <a:noFill/>
          <a:ln w="9525">
            <a:noFill/>
            <a:miter lim="800000"/>
            <a:headEnd/>
            <a:tailEnd/>
          </a:ln>
        </p:spPr>
      </p:pic>
      <p:pic>
        <p:nvPicPr>
          <p:cNvPr id="7" name="6 Imagen" descr="C:\Users\Pedro\Desktop\llavero.gif"/>
          <p:cNvPicPr/>
          <p:nvPr/>
        </p:nvPicPr>
        <p:blipFill>
          <a:blip r:embed="rId4" cstate="print"/>
          <a:srcRect t="21005" b="14155"/>
          <a:stretch>
            <a:fillRect/>
          </a:stretch>
        </p:blipFill>
        <p:spPr bwMode="auto">
          <a:xfrm flipH="1">
            <a:off x="3571868" y="3500438"/>
            <a:ext cx="2549958" cy="2259173"/>
          </a:xfrm>
          <a:prstGeom prst="rect">
            <a:avLst/>
          </a:prstGeom>
          <a:noFill/>
          <a:ln w="9525">
            <a:noFill/>
            <a:miter lim="800000"/>
            <a:headEnd/>
            <a:tailEnd/>
          </a:ln>
        </p:spPr>
      </p:pic>
      <p:sp>
        <p:nvSpPr>
          <p:cNvPr id="8" name="7 CuadroTexto"/>
          <p:cNvSpPr txBox="1"/>
          <p:nvPr/>
        </p:nvSpPr>
        <p:spPr>
          <a:xfrm>
            <a:off x="500034" y="5929330"/>
            <a:ext cx="2500330" cy="369332"/>
          </a:xfrm>
          <a:prstGeom prst="rect">
            <a:avLst/>
          </a:prstGeom>
          <a:noFill/>
        </p:spPr>
        <p:txBody>
          <a:bodyPr wrap="square" rtlCol="0">
            <a:spAutoFit/>
          </a:bodyPr>
          <a:lstStyle/>
          <a:p>
            <a:pPr algn="ctr"/>
            <a:r>
              <a:rPr lang="es-ES" i="1" dirty="0" smtClean="0"/>
              <a:t>Botones Publicitarios</a:t>
            </a:r>
            <a:endParaRPr lang="es-ES" dirty="0"/>
          </a:p>
        </p:txBody>
      </p:sp>
      <p:sp>
        <p:nvSpPr>
          <p:cNvPr id="9" name="8 CuadroTexto"/>
          <p:cNvSpPr txBox="1"/>
          <p:nvPr/>
        </p:nvSpPr>
        <p:spPr>
          <a:xfrm>
            <a:off x="6143636" y="6215082"/>
            <a:ext cx="2500330" cy="369332"/>
          </a:xfrm>
          <a:prstGeom prst="rect">
            <a:avLst/>
          </a:prstGeom>
          <a:noFill/>
        </p:spPr>
        <p:txBody>
          <a:bodyPr wrap="square" rtlCol="0">
            <a:spAutoFit/>
          </a:bodyPr>
          <a:lstStyle/>
          <a:p>
            <a:pPr algn="ctr"/>
            <a:r>
              <a:rPr lang="es-ES" i="1" dirty="0" smtClean="0"/>
              <a:t>Plumas Promocionales</a:t>
            </a:r>
            <a:endParaRPr lang="es-ES" dirty="0"/>
          </a:p>
        </p:txBody>
      </p:sp>
      <p:sp>
        <p:nvSpPr>
          <p:cNvPr id="10" name="9 CuadroTexto"/>
          <p:cNvSpPr txBox="1"/>
          <p:nvPr/>
        </p:nvSpPr>
        <p:spPr>
          <a:xfrm>
            <a:off x="3643306" y="5857892"/>
            <a:ext cx="2500330" cy="369332"/>
          </a:xfrm>
          <a:prstGeom prst="rect">
            <a:avLst/>
          </a:prstGeom>
          <a:noFill/>
        </p:spPr>
        <p:txBody>
          <a:bodyPr wrap="square" rtlCol="0">
            <a:spAutoFit/>
          </a:bodyPr>
          <a:lstStyle/>
          <a:p>
            <a:pPr algn="ctr"/>
            <a:r>
              <a:rPr lang="es-ES" i="1" dirty="0" smtClean="0"/>
              <a:t>Llavero Promocional</a:t>
            </a:r>
            <a:endParaRPr lang="es-E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4400" b="1" kern="1200" dirty="0">
                <a:solidFill>
                  <a:schemeClr val="tx2"/>
                </a:solidFill>
                <a:latin typeface="+mj-lt"/>
                <a:ea typeface="+mj-ea"/>
                <a:cs typeface="+mj-cs"/>
              </a:rPr>
              <a:t>Material  P.O.P.</a:t>
            </a:r>
            <a:r>
              <a:rPr lang="es-ES" sz="4400" b="1" kern="1200" dirty="0">
                <a:solidFill>
                  <a:schemeClr val="tx2"/>
                </a:solidFill>
                <a:latin typeface="+mj-lt"/>
                <a:ea typeface="+mj-ea"/>
                <a:cs typeface="+mj-cs"/>
              </a:rPr>
              <a:t> </a:t>
            </a:r>
          </a:p>
        </p:txBody>
      </p:sp>
      <p:sp>
        <p:nvSpPr>
          <p:cNvPr id="3" name="2 Marcador de contenido"/>
          <p:cNvSpPr>
            <a:spLocks noGrp="1"/>
          </p:cNvSpPr>
          <p:nvPr>
            <p:ph sz="quarter" idx="1"/>
          </p:nvPr>
        </p:nvSpPr>
        <p:spPr/>
        <p:txBody>
          <a:bodyPr/>
          <a:lstStyle/>
          <a:p>
            <a:endParaRPr lang="es-ES" dirty="0"/>
          </a:p>
        </p:txBody>
      </p:sp>
      <p:sp>
        <p:nvSpPr>
          <p:cNvPr id="4" name="2 Subtítulo"/>
          <p:cNvSpPr txBox="1">
            <a:spLocks/>
          </p:cNvSpPr>
          <p:nvPr/>
        </p:nvSpPr>
        <p:spPr>
          <a:xfrm>
            <a:off x="357158" y="-142900"/>
            <a:ext cx="8429684" cy="2928958"/>
          </a:xfrm>
          <a:prstGeom prst="rect">
            <a:avLst/>
          </a:prstGeom>
        </p:spPr>
        <p:txBody>
          <a:bodyPr vert="horz">
            <a:normAutofit/>
          </a:bodyPr>
          <a:lstStyle/>
          <a:p>
            <a:pPr marL="914400" marR="0" lvl="2" indent="-228600" algn="l" defTabSz="914400" rtl="0" eaLnBrk="1" fontAlgn="auto" latinLnBrk="0" hangingPunct="1">
              <a:lnSpc>
                <a:spcPct val="100000"/>
              </a:lnSpc>
              <a:spcBef>
                <a:spcPts val="500"/>
              </a:spcBef>
              <a:spcAft>
                <a:spcPts val="0"/>
              </a:spcAft>
              <a:buClr>
                <a:schemeClr val="accent2"/>
              </a:buClr>
              <a:buSzPct val="75000"/>
              <a:buFont typeface="Wingdings"/>
              <a:buChar char=""/>
              <a:tabLst/>
              <a:defRPr/>
            </a:pPr>
            <a:endParaRPr kumimoji="0" lang="es-EC" sz="3600" b="1"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lang="es-ES" sz="4400" b="1" dirty="0" smtClean="0">
              <a:solidFill>
                <a:schemeClr val="tx2"/>
              </a:solidFill>
              <a:latin typeface="+mj-lt"/>
              <a:ea typeface="+mj-ea"/>
              <a:cs typeface="+mj-cs"/>
            </a:endParaRPr>
          </a:p>
        </p:txBody>
      </p:sp>
      <p:pic>
        <p:nvPicPr>
          <p:cNvPr id="5" name="4 Imagen" descr="F:\MATERIAL POP\jarro-2.gif"/>
          <p:cNvPicPr/>
          <p:nvPr/>
        </p:nvPicPr>
        <p:blipFill>
          <a:blip r:embed="rId2" cstate="print"/>
          <a:srcRect l="8772" t="5353" r="10826" b="9207"/>
          <a:stretch>
            <a:fillRect/>
          </a:stretch>
        </p:blipFill>
        <p:spPr bwMode="auto">
          <a:xfrm>
            <a:off x="3714744" y="2357430"/>
            <a:ext cx="2267516" cy="3292722"/>
          </a:xfrm>
          <a:prstGeom prst="rect">
            <a:avLst/>
          </a:prstGeom>
          <a:noFill/>
          <a:ln w="9525">
            <a:noFill/>
            <a:miter lim="800000"/>
            <a:headEnd/>
            <a:tailEnd/>
          </a:ln>
        </p:spPr>
      </p:pic>
      <p:pic>
        <p:nvPicPr>
          <p:cNvPr id="6" name="5 Imagen" descr="C:\Users\Pedro\Desktop\jarro-1.gif"/>
          <p:cNvPicPr/>
          <p:nvPr/>
        </p:nvPicPr>
        <p:blipFill>
          <a:blip r:embed="rId3" cstate="print"/>
          <a:srcRect l="17590" t="15752" r="13029" b="10740"/>
          <a:stretch>
            <a:fillRect/>
          </a:stretch>
        </p:blipFill>
        <p:spPr bwMode="auto">
          <a:xfrm>
            <a:off x="5929322" y="2000240"/>
            <a:ext cx="2967789" cy="4291451"/>
          </a:xfrm>
          <a:prstGeom prst="rect">
            <a:avLst/>
          </a:prstGeom>
          <a:noFill/>
          <a:ln w="9525">
            <a:noFill/>
            <a:miter lim="800000"/>
            <a:headEnd/>
            <a:tailEnd/>
          </a:ln>
        </p:spPr>
      </p:pic>
      <p:sp>
        <p:nvSpPr>
          <p:cNvPr id="7" name="6 CuadroTexto"/>
          <p:cNvSpPr txBox="1"/>
          <p:nvPr/>
        </p:nvSpPr>
        <p:spPr>
          <a:xfrm>
            <a:off x="4643438" y="6286520"/>
            <a:ext cx="2928958" cy="369332"/>
          </a:xfrm>
          <a:prstGeom prst="rect">
            <a:avLst/>
          </a:prstGeom>
          <a:noFill/>
        </p:spPr>
        <p:txBody>
          <a:bodyPr wrap="square" rtlCol="0">
            <a:spAutoFit/>
          </a:bodyPr>
          <a:lstStyle/>
          <a:p>
            <a:pPr algn="ctr"/>
            <a:r>
              <a:rPr lang="es-ES" i="1" dirty="0" smtClean="0"/>
              <a:t>Porta cafés Promocionales</a:t>
            </a:r>
            <a:endParaRPr lang="es-ES" dirty="0"/>
          </a:p>
        </p:txBody>
      </p:sp>
      <p:sp>
        <p:nvSpPr>
          <p:cNvPr id="8" name="7 CuadroTexto"/>
          <p:cNvSpPr txBox="1"/>
          <p:nvPr/>
        </p:nvSpPr>
        <p:spPr>
          <a:xfrm>
            <a:off x="714348" y="6060064"/>
            <a:ext cx="2500330" cy="369332"/>
          </a:xfrm>
          <a:prstGeom prst="rect">
            <a:avLst/>
          </a:prstGeom>
          <a:noFill/>
        </p:spPr>
        <p:txBody>
          <a:bodyPr wrap="square" rtlCol="0">
            <a:spAutoFit/>
          </a:bodyPr>
          <a:lstStyle/>
          <a:p>
            <a:pPr algn="ctr"/>
            <a:r>
              <a:rPr lang="es-ES" i="1" dirty="0" smtClean="0"/>
              <a:t>Jarros  Promocionales</a:t>
            </a:r>
            <a:endParaRPr lang="es-ES" dirty="0"/>
          </a:p>
        </p:txBody>
      </p:sp>
      <p:pic>
        <p:nvPicPr>
          <p:cNvPr id="9" name="8 Imagen" descr="C:\Users\Pedro\Desktop\norwich_terrier_pop_art_mug-p1685397208168130962otmb_400.gif"/>
          <p:cNvPicPr/>
          <p:nvPr/>
        </p:nvPicPr>
        <p:blipFill>
          <a:blip r:embed="rId4" cstate="print"/>
          <a:srcRect l="21923" t="13847" b="14228"/>
          <a:stretch>
            <a:fillRect/>
          </a:stretch>
        </p:blipFill>
        <p:spPr bwMode="auto">
          <a:xfrm>
            <a:off x="571472" y="2143116"/>
            <a:ext cx="2124075" cy="1971675"/>
          </a:xfrm>
          <a:prstGeom prst="rect">
            <a:avLst/>
          </a:prstGeom>
          <a:noFill/>
          <a:ln w="9525">
            <a:noFill/>
            <a:miter lim="800000"/>
            <a:headEnd/>
            <a:tailEnd/>
          </a:ln>
        </p:spPr>
      </p:pic>
      <p:pic>
        <p:nvPicPr>
          <p:cNvPr id="10" name="9 Imagen" descr="F:\MATERIAL POP\jarro-3.gif"/>
          <p:cNvPicPr/>
          <p:nvPr/>
        </p:nvPicPr>
        <p:blipFill>
          <a:blip r:embed="rId5" cstate="print"/>
          <a:srcRect l="13074" t="21244" r="3887" b="19689"/>
          <a:stretch>
            <a:fillRect/>
          </a:stretch>
        </p:blipFill>
        <p:spPr bwMode="auto">
          <a:xfrm>
            <a:off x="1785918" y="3929066"/>
            <a:ext cx="2066925"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t>Balance de equipos</a:t>
            </a:r>
            <a:endParaRPr lang="es-ES" b="1" dirty="0"/>
          </a:p>
        </p:txBody>
      </p:sp>
      <p:sp>
        <p:nvSpPr>
          <p:cNvPr id="3" name="2 Marcador de contenido"/>
          <p:cNvSpPr>
            <a:spLocks noGrp="1"/>
          </p:cNvSpPr>
          <p:nvPr>
            <p:ph sz="quarter" idx="1"/>
          </p:nvPr>
        </p:nvSpPr>
        <p:spPr/>
        <p:txBody>
          <a:bodyPr/>
          <a:lstStyle/>
          <a:p>
            <a:pPr>
              <a:buNone/>
            </a:pPr>
            <a:endParaRPr lang="es-ES" dirty="0"/>
          </a:p>
        </p:txBody>
      </p:sp>
      <p:graphicFrame>
        <p:nvGraphicFramePr>
          <p:cNvPr id="5" name="Table 9"/>
          <p:cNvGraphicFramePr>
            <a:graphicFrameLocks noGrp="1"/>
          </p:cNvGraphicFramePr>
          <p:nvPr/>
        </p:nvGraphicFramePr>
        <p:xfrm>
          <a:off x="930171" y="2756034"/>
          <a:ext cx="7570976" cy="1530223"/>
        </p:xfrm>
        <a:graphic>
          <a:graphicData uri="http://schemas.openxmlformats.org/drawingml/2006/table">
            <a:tbl>
              <a:tblPr/>
              <a:tblGrid>
                <a:gridCol w="3370270"/>
                <a:gridCol w="1166306"/>
                <a:gridCol w="1547243"/>
                <a:gridCol w="1487157"/>
              </a:tblGrid>
              <a:tr h="287630">
                <a:tc>
                  <a:txBody>
                    <a:bodyPr/>
                    <a:lstStyle/>
                    <a:p>
                      <a:pPr algn="ctr" fontAlgn="ctr"/>
                      <a:r>
                        <a:rPr lang="en-US" sz="1100" b="1" i="1" u="none" strike="noStrike" dirty="0">
                          <a:solidFill>
                            <a:srgbClr val="000000"/>
                          </a:solidFill>
                          <a:latin typeface="Times New Roman"/>
                        </a:rPr>
                        <a:t>DETALLE</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1" i="1" u="none" strike="noStrike">
                          <a:solidFill>
                            <a:srgbClr val="000000"/>
                          </a:solidFill>
                          <a:latin typeface="Times New Roman"/>
                        </a:rPr>
                        <a:t>COSTO UNIT.</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1" i="1" u="none" strike="noStrike" dirty="0">
                          <a:solidFill>
                            <a:srgbClr val="000000"/>
                          </a:solidFill>
                          <a:latin typeface="Times New Roman"/>
                        </a:rPr>
                        <a:t>CANTIDAD</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1100" b="1" i="1" u="none" strike="noStrike" dirty="0">
                          <a:solidFill>
                            <a:srgbClr val="000000"/>
                          </a:solidFill>
                          <a:latin typeface="Times New Roman"/>
                        </a:rPr>
                        <a:t>COSTO TOTAL</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87630">
                <a:tc>
                  <a:txBody>
                    <a:bodyPr/>
                    <a:lstStyle/>
                    <a:p>
                      <a:pPr algn="l" fontAlgn="ctr"/>
                      <a:r>
                        <a:rPr lang="en-US" sz="1100" b="0" i="1" u="none" strike="noStrike" dirty="0">
                          <a:solidFill>
                            <a:srgbClr val="000000"/>
                          </a:solidFill>
                          <a:latin typeface="Times New Roman"/>
                        </a:rPr>
                        <a:t>iMac 21.5" (quad-core process)</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a:rPr>
                        <a:t> 1,199.00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a:rPr>
                        <a:t>2</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 2,398.00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630">
                <a:tc>
                  <a:txBody>
                    <a:bodyPr/>
                    <a:lstStyle/>
                    <a:p>
                      <a:pPr algn="l" fontAlgn="ctr"/>
                      <a:r>
                        <a:rPr lang="en-US" sz="1100" b="0" i="1" u="none" strike="noStrike">
                          <a:solidFill>
                            <a:srgbClr val="000000"/>
                          </a:solidFill>
                          <a:latin typeface="Times New Roman"/>
                        </a:rPr>
                        <a:t>UPS ES, 10 outlet, 750VA, 120V</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 99.95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 99.95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466">
                <a:tc>
                  <a:txBody>
                    <a:bodyPr/>
                    <a:lstStyle/>
                    <a:p>
                      <a:pPr algn="l" fontAlgn="ctr"/>
                      <a:r>
                        <a:rPr lang="en-US" sz="1100" b="0" i="1" u="none" strike="noStrike" dirty="0" err="1">
                          <a:solidFill>
                            <a:srgbClr val="000000"/>
                          </a:solidFill>
                          <a:latin typeface="Times New Roman"/>
                        </a:rPr>
                        <a:t>Cámara</a:t>
                      </a:r>
                      <a:r>
                        <a:rPr lang="en-US" sz="1100" b="0" i="1" u="none" strike="noStrike" dirty="0">
                          <a:solidFill>
                            <a:srgbClr val="000000"/>
                          </a:solidFill>
                          <a:latin typeface="Times New Roman"/>
                        </a:rPr>
                        <a:t> digital LUMIX Full HD con zoom </a:t>
                      </a:r>
                      <a:r>
                        <a:rPr lang="en-US" sz="1100" b="0" i="1" u="none" strike="noStrike" dirty="0" err="1">
                          <a:solidFill>
                            <a:srgbClr val="000000"/>
                          </a:solidFill>
                          <a:latin typeface="Times New Roman"/>
                        </a:rPr>
                        <a:t>óptico</a:t>
                      </a:r>
                      <a:r>
                        <a:rPr lang="en-US" sz="1100" b="0" i="1" u="none" strike="noStrike" dirty="0">
                          <a:solidFill>
                            <a:srgbClr val="000000"/>
                          </a:solidFill>
                          <a:latin typeface="Times New Roman"/>
                        </a:rPr>
                        <a:t> de 24x</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 439.95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 439.95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867">
                <a:tc>
                  <a:txBody>
                    <a:bodyPr/>
                    <a:lstStyle/>
                    <a:p>
                      <a:pPr algn="l" fontAlgn="ctr"/>
                      <a:endParaRPr lang="en-US" sz="1100" b="0" i="1" u="none" strike="noStrike" dirty="0">
                        <a:solidFill>
                          <a:srgbClr val="000000"/>
                        </a:solidFill>
                        <a:latin typeface="Times New Roman"/>
                      </a:endParaRPr>
                    </a:p>
                  </a:txBody>
                  <a:tcPr marL="12572" marR="12572" marT="1257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1" u="none" strike="noStrike">
                        <a:solidFill>
                          <a:srgbClr val="000000"/>
                        </a:solidFill>
                        <a:latin typeface="Times New Roman"/>
                      </a:endParaRPr>
                    </a:p>
                  </a:txBody>
                  <a:tcPr marL="12572" marR="12572" marT="1257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1" i="1" u="none" strike="noStrike" dirty="0">
                          <a:solidFill>
                            <a:srgbClr val="000000"/>
                          </a:solidFill>
                          <a:latin typeface="Times New Roman"/>
                        </a:rPr>
                        <a:t>TOTAL</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100" b="1" i="1" u="none" strike="noStrike" dirty="0">
                          <a:solidFill>
                            <a:srgbClr val="000000"/>
                          </a:solidFill>
                          <a:latin typeface="Times New Roman"/>
                        </a:rPr>
                        <a:t> 2,937.90 </a:t>
                      </a:r>
                    </a:p>
                  </a:txBody>
                  <a:tcPr marL="12572" marR="12572" marT="1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2"/>
            <a:ext cx="8229600" cy="1143000"/>
          </a:xfrm>
        </p:spPr>
        <p:txBody>
          <a:bodyPr>
            <a:normAutofit/>
          </a:bodyPr>
          <a:lstStyle/>
          <a:p>
            <a:pPr lvl="1" algn="ctr"/>
            <a:r>
              <a:rPr lang="es-EC" sz="4400" b="1" kern="1200" dirty="0">
                <a:solidFill>
                  <a:schemeClr val="tx2"/>
                </a:solidFill>
                <a:latin typeface="+mj-lt"/>
                <a:ea typeface="+mj-ea"/>
                <a:cs typeface="+mj-cs"/>
              </a:rPr>
              <a:t>Balance </a:t>
            </a:r>
            <a:r>
              <a:rPr lang="es-EC" sz="4400" b="1" kern="1200" dirty="0">
                <a:solidFill>
                  <a:schemeClr val="tx2"/>
                </a:solidFill>
                <a:latin typeface="+mj-lt"/>
                <a:ea typeface="+mj-ea"/>
                <a:cs typeface="+mj-cs"/>
              </a:rPr>
              <a:t>de </a:t>
            </a:r>
            <a:r>
              <a:rPr lang="es-EC" sz="4400" b="1" kern="1200" dirty="0">
                <a:solidFill>
                  <a:schemeClr val="tx2"/>
                </a:solidFill>
                <a:latin typeface="+mj-lt"/>
                <a:ea typeface="+mj-ea"/>
                <a:cs typeface="+mj-cs"/>
              </a:rPr>
              <a:t>Personal</a:t>
            </a:r>
            <a:endParaRPr lang="es-ES_tradnl" sz="4400" b="1" kern="1200" dirty="0">
              <a:solidFill>
                <a:schemeClr val="tx2"/>
              </a:solidFill>
              <a:latin typeface="+mj-lt"/>
              <a:ea typeface="+mj-ea"/>
              <a:cs typeface="+mj-cs"/>
            </a:endParaRPr>
          </a:p>
        </p:txBody>
      </p:sp>
      <p:graphicFrame>
        <p:nvGraphicFramePr>
          <p:cNvPr id="5" name="Table 4"/>
          <p:cNvGraphicFramePr>
            <a:graphicFrameLocks noGrp="1"/>
          </p:cNvGraphicFramePr>
          <p:nvPr/>
        </p:nvGraphicFramePr>
        <p:xfrm>
          <a:off x="1000100" y="2500306"/>
          <a:ext cx="7162657" cy="2032338"/>
        </p:xfrm>
        <a:graphic>
          <a:graphicData uri="http://schemas.openxmlformats.org/drawingml/2006/table">
            <a:tbl>
              <a:tblPr/>
              <a:tblGrid>
                <a:gridCol w="2267961"/>
                <a:gridCol w="1114760"/>
                <a:gridCol w="1652921"/>
                <a:gridCol w="1294148"/>
                <a:gridCol w="832867"/>
              </a:tblGrid>
              <a:tr h="558336">
                <a:tc>
                  <a:txBody>
                    <a:bodyPr/>
                    <a:lstStyle/>
                    <a:p>
                      <a:pPr algn="ctr" fontAlgn="ctr"/>
                      <a:r>
                        <a:rPr lang="en-US" sz="1100" b="1" i="1" u="none" strike="noStrike" dirty="0">
                          <a:solidFill>
                            <a:srgbClr val="000000"/>
                          </a:solidFill>
                          <a:latin typeface="Times New Roman"/>
                        </a:rPr>
                        <a:t>CARGO</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100" b="1" i="1" u="none" strike="noStrike">
                          <a:solidFill>
                            <a:srgbClr val="000000"/>
                          </a:solidFill>
                          <a:latin typeface="Times New Roman"/>
                        </a:rPr>
                        <a:t>NÚMERO PERSONAS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100" b="1" i="1" u="none" strike="noStrike" dirty="0">
                          <a:solidFill>
                            <a:srgbClr val="000000"/>
                          </a:solidFill>
                          <a:latin typeface="Times New Roman"/>
                        </a:rPr>
                        <a:t>MENSUAL</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100" b="1" i="1" u="none" strike="noStrike" dirty="0">
                          <a:solidFill>
                            <a:srgbClr val="000000"/>
                          </a:solidFill>
                          <a:latin typeface="Times New Roman"/>
                        </a:rPr>
                        <a:t>MESES</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100" b="1" i="1" u="none" strike="noStrike" dirty="0">
                          <a:solidFill>
                            <a:srgbClr val="000000"/>
                          </a:solidFill>
                          <a:latin typeface="Times New Roman"/>
                        </a:rPr>
                        <a:t>TOTAL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245667">
                <a:tc>
                  <a:txBody>
                    <a:bodyPr/>
                    <a:lstStyle/>
                    <a:p>
                      <a:pPr algn="r" fontAlgn="ctr"/>
                      <a:r>
                        <a:rPr lang="en-US" sz="1100" b="1" i="1" u="none" strike="noStrike">
                          <a:solidFill>
                            <a:srgbClr val="000000"/>
                          </a:solidFill>
                          <a:latin typeface="Times New Roman"/>
                        </a:rPr>
                        <a:t>DEP. CREATIVO</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1" u="none" strike="noStrike">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1" u="none" strike="noStrike" dirty="0">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1" u="none" strike="noStrike">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1" u="none" strike="noStrike">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667">
                <a:tc>
                  <a:txBody>
                    <a:bodyPr/>
                    <a:lstStyle/>
                    <a:p>
                      <a:pPr algn="l" fontAlgn="ctr"/>
                      <a:r>
                        <a:rPr lang="en-US" sz="1100" b="0" i="1" u="none" strike="noStrike">
                          <a:solidFill>
                            <a:srgbClr val="000000"/>
                          </a:solidFill>
                          <a:latin typeface="Times New Roman"/>
                        </a:rPr>
                        <a:t>DIRECTOR CREATIVO</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1</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650.00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3</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1,950.00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667">
                <a:tc>
                  <a:txBody>
                    <a:bodyPr/>
                    <a:lstStyle/>
                    <a:p>
                      <a:pPr algn="r" fontAlgn="ctr"/>
                      <a:r>
                        <a:rPr lang="en-US" sz="1100" b="1" i="1" u="none" strike="noStrike">
                          <a:solidFill>
                            <a:srgbClr val="000000"/>
                          </a:solidFill>
                          <a:latin typeface="Times New Roman"/>
                        </a:rPr>
                        <a:t>DEP. PRODUCCIÓN</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dirty="0">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667">
                <a:tc>
                  <a:txBody>
                    <a:bodyPr/>
                    <a:lstStyle/>
                    <a:p>
                      <a:pPr algn="l" fontAlgn="ctr"/>
                      <a:r>
                        <a:rPr lang="en-US" sz="1100" b="0" i="1" u="none" strike="noStrike">
                          <a:solidFill>
                            <a:srgbClr val="000000"/>
                          </a:solidFill>
                          <a:latin typeface="Times New Roman"/>
                        </a:rPr>
                        <a:t>DIRECTOR DE ARTE</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1</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450.00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3</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1,350.00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667">
                <a:tc>
                  <a:txBody>
                    <a:bodyPr/>
                    <a:lstStyle/>
                    <a:p>
                      <a:pPr algn="l" fontAlgn="ctr"/>
                      <a:r>
                        <a:rPr lang="en-US" sz="1100" b="0" i="1" u="none" strike="noStrike">
                          <a:solidFill>
                            <a:srgbClr val="000000"/>
                          </a:solidFill>
                          <a:latin typeface="Times New Roman"/>
                        </a:rPr>
                        <a:t>ASISTENTE AREA GRÁFICA</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1</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dirty="0">
                          <a:solidFill>
                            <a:srgbClr val="000000"/>
                          </a:solidFill>
                          <a:latin typeface="Times New Roman"/>
                        </a:rPr>
                        <a:t> 400.00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3</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1" u="none" strike="noStrike">
                          <a:solidFill>
                            <a:srgbClr val="000000"/>
                          </a:solidFill>
                          <a:latin typeface="Times New Roman"/>
                        </a:rPr>
                        <a:t> 1,200.00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667">
                <a:tc>
                  <a:txBody>
                    <a:bodyPr/>
                    <a:lstStyle/>
                    <a:p>
                      <a:pPr algn="l" fontAlgn="ctr"/>
                      <a:endParaRPr lang="en-US" sz="1100" b="0" i="1" u="none" strike="noStrike" dirty="0">
                        <a:solidFill>
                          <a:srgbClr val="000000"/>
                        </a:solidFill>
                        <a:latin typeface="Times New Roman"/>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1" u="none" strike="noStrike">
                        <a:solidFill>
                          <a:srgbClr val="000000"/>
                        </a:solidFill>
                        <a:latin typeface="Times New Roman"/>
                      </a:endParaRPr>
                    </a:p>
                  </a:txBody>
                  <a:tcPr marL="11534" marR="11534" marT="115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100" b="0" i="1" u="none" strike="noStrike">
                        <a:solidFill>
                          <a:srgbClr val="000000"/>
                        </a:solidFill>
                        <a:latin typeface="Times New Roman"/>
                      </a:endParaRPr>
                    </a:p>
                  </a:txBody>
                  <a:tcPr marL="11534" marR="11534" marT="1153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100" b="1" i="1" u="none" strike="noStrike" dirty="0">
                          <a:solidFill>
                            <a:srgbClr val="000000"/>
                          </a:solidFill>
                          <a:latin typeface="Times New Roman"/>
                        </a:rPr>
                        <a:t>TOTAL</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100" b="1" i="1" u="none" strike="noStrike" dirty="0">
                          <a:solidFill>
                            <a:srgbClr val="000000"/>
                          </a:solidFill>
                          <a:latin typeface="Times New Roman"/>
                        </a:rPr>
                        <a:t> 4,500.00 </a:t>
                      </a:r>
                    </a:p>
                  </a:txBody>
                  <a:tcPr marL="11534" marR="11534" marT="11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1538" y="2285992"/>
            <a:ext cx="7286676" cy="1828800"/>
          </a:xfrm>
        </p:spPr>
        <p:txBody>
          <a:bodyPr>
            <a:noAutofit/>
          </a:bodyPr>
          <a:lstStyle/>
          <a:p>
            <a:pPr algn="ctr"/>
            <a:r>
              <a:rPr lang="es-EC" sz="5200" b="1" dirty="0" smtClean="0"/>
              <a:t>PRESUPUESTO</a:t>
            </a:r>
            <a:endParaRPr lang="es-ES" sz="5200" b="1" dirty="0"/>
          </a:p>
        </p:txBody>
      </p:sp>
      <p:sp>
        <p:nvSpPr>
          <p:cNvPr id="3" name="2 Subtítulo"/>
          <p:cNvSpPr>
            <a:spLocks noGrp="1"/>
          </p:cNvSpPr>
          <p:nvPr>
            <p:ph type="subTitle" idx="1"/>
          </p:nvPr>
        </p:nvSpPr>
        <p:spPr/>
        <p:txBody>
          <a:bodyPr/>
          <a:lstStyle/>
          <a:p>
            <a:r>
              <a:rPr lang="es-ES" dirty="0" smtClean="0"/>
              <a:t>EDCOM</a:t>
            </a:r>
            <a:endParaRPr lang="es-E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609237" cy="1143000"/>
          </a:xfrm>
        </p:spPr>
        <p:txBody>
          <a:bodyPr>
            <a:normAutofit/>
          </a:bodyPr>
          <a:lstStyle/>
          <a:p>
            <a:pPr lvl="1" algn="ctr" defTabSz="457200" rtl="0">
              <a:spcBef>
                <a:spcPct val="0"/>
              </a:spcBef>
            </a:pPr>
            <a:r>
              <a:rPr lang="es-EC" sz="4400" b="1" kern="1200" dirty="0" smtClean="0">
                <a:solidFill>
                  <a:schemeClr val="tx2"/>
                </a:solidFill>
                <a:latin typeface="+mj-lt"/>
                <a:ea typeface="+mj-ea"/>
                <a:cs typeface="+mj-cs"/>
              </a:rPr>
              <a:t>Presupuesto</a:t>
            </a:r>
            <a:endParaRPr lang="es-ES_tradnl" sz="4400" b="1" kern="1200" dirty="0">
              <a:solidFill>
                <a:schemeClr val="tx2"/>
              </a:solidFill>
              <a:latin typeface="+mj-lt"/>
              <a:ea typeface="+mj-ea"/>
              <a:cs typeface="+mj-cs"/>
            </a:endParaRPr>
          </a:p>
        </p:txBody>
      </p:sp>
      <p:graphicFrame>
        <p:nvGraphicFramePr>
          <p:cNvPr id="5" name="Table 4"/>
          <p:cNvGraphicFramePr>
            <a:graphicFrameLocks noGrp="1"/>
          </p:cNvGraphicFramePr>
          <p:nvPr/>
        </p:nvGraphicFramePr>
        <p:xfrm>
          <a:off x="1857356" y="2000240"/>
          <a:ext cx="5700418" cy="2800353"/>
        </p:xfrm>
        <a:graphic>
          <a:graphicData uri="http://schemas.openxmlformats.org/drawingml/2006/table">
            <a:tbl>
              <a:tblPr/>
              <a:tblGrid>
                <a:gridCol w="3995774"/>
                <a:gridCol w="1704644"/>
              </a:tblGrid>
              <a:tr h="334793">
                <a:tc>
                  <a:txBody>
                    <a:bodyPr/>
                    <a:lstStyle/>
                    <a:p>
                      <a:pPr algn="ctr" fontAlgn="ctr"/>
                      <a:r>
                        <a:rPr lang="en-US" sz="1400" b="1" i="1" u="none" strike="noStrike" dirty="0">
                          <a:solidFill>
                            <a:srgbClr val="000000"/>
                          </a:solidFill>
                          <a:latin typeface="Times New Roman"/>
                        </a:rPr>
                        <a:t>DETALLE</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i="1" u="none" strike="noStrike" dirty="0">
                          <a:solidFill>
                            <a:srgbClr val="000000"/>
                          </a:solidFill>
                          <a:latin typeface="Times New Roman"/>
                        </a:rPr>
                        <a:t>VALOR</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308195">
                <a:tc>
                  <a:txBody>
                    <a:bodyPr/>
                    <a:lstStyle/>
                    <a:p>
                      <a:pPr algn="l" fontAlgn="ctr"/>
                      <a:r>
                        <a:rPr lang="en-US" sz="1400" b="0" i="1" u="none" strike="noStrike">
                          <a:solidFill>
                            <a:srgbClr val="000000"/>
                          </a:solidFill>
                          <a:latin typeface="Times New Roman"/>
                        </a:rPr>
                        <a:t>GASTOS DE  EQUIPOS</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dirty="0">
                          <a:solidFill>
                            <a:srgbClr val="000000"/>
                          </a:solidFill>
                          <a:latin typeface="Times New Roman"/>
                        </a:rPr>
                        <a:t> -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r" fontAlgn="ctr"/>
                      <a:r>
                        <a:rPr lang="en-US" sz="1400" b="1" i="1" u="none" strike="noStrike">
                          <a:solidFill>
                            <a:srgbClr val="000000"/>
                          </a:solidFill>
                          <a:latin typeface="Times New Roman"/>
                        </a:rPr>
                        <a:t>TOTAL GASTOS INV. INICIALES</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1" u="none" strike="noStrike">
                          <a:solidFill>
                            <a:srgbClr val="000000"/>
                          </a:solidFill>
                          <a:latin typeface="Times New Roman"/>
                        </a:rPr>
                        <a:t> -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l" fontAlgn="ctr"/>
                      <a:r>
                        <a:rPr lang="en-US" sz="1400" b="0" i="1" u="none" strike="noStrike">
                          <a:solidFill>
                            <a:srgbClr val="000000"/>
                          </a:solidFill>
                          <a:latin typeface="Times New Roman"/>
                        </a:rPr>
                        <a:t>GASTOS DE SUELDOS Y SALARIOS</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latin typeface="Times New Roman"/>
                        </a:rPr>
                        <a:t> 4,500.00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l" fontAlgn="ctr"/>
                      <a:r>
                        <a:rPr lang="en-US" sz="1400" b="0" i="1" u="none" strike="noStrike">
                          <a:solidFill>
                            <a:srgbClr val="000000"/>
                          </a:solidFill>
                          <a:latin typeface="Times New Roman"/>
                        </a:rPr>
                        <a:t>GASTOS DE SERVICIOS BÁSICOS</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latin typeface="Times New Roman"/>
                        </a:rPr>
                        <a:t> 204.00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l" fontAlgn="ctr"/>
                      <a:r>
                        <a:rPr lang="en-US" sz="1400" b="0" i="1" u="none" strike="noStrike">
                          <a:solidFill>
                            <a:srgbClr val="000000"/>
                          </a:solidFill>
                          <a:latin typeface="Times New Roman"/>
                        </a:rPr>
                        <a:t>GASTOS DE ALQUILER</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latin typeface="Times New Roman"/>
                        </a:rPr>
                        <a:t> 1,110.00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l" fontAlgn="ctr"/>
                      <a:r>
                        <a:rPr lang="en-US" sz="1400" b="0" i="1" u="none" strike="noStrike">
                          <a:solidFill>
                            <a:srgbClr val="000000"/>
                          </a:solidFill>
                          <a:latin typeface="Times New Roman"/>
                        </a:rPr>
                        <a:t>GASTOS DE MATERIAL POP</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1" u="none" strike="noStrike">
                          <a:solidFill>
                            <a:srgbClr val="000000"/>
                          </a:solidFill>
                          <a:latin typeface="Times New Roman"/>
                        </a:rPr>
                        <a:t> 595.00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r" fontAlgn="ctr"/>
                      <a:r>
                        <a:rPr lang="en-US" sz="1400" b="0" i="0" u="none" strike="noStrike">
                          <a:solidFill>
                            <a:srgbClr val="000000"/>
                          </a:solidFill>
                          <a:latin typeface="Times New Roman"/>
                        </a:rPr>
                        <a:t>TOTAL GASTOS OPERATIVOS</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Times New Roman"/>
                        </a:rPr>
                        <a:t> 6,409.00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195">
                <a:tc>
                  <a:txBody>
                    <a:bodyPr/>
                    <a:lstStyle/>
                    <a:p>
                      <a:pPr algn="r" fontAlgn="ctr"/>
                      <a:r>
                        <a:rPr lang="en-US" sz="1400" b="1" i="1" u="none" strike="noStrike" dirty="0">
                          <a:solidFill>
                            <a:srgbClr val="000000"/>
                          </a:solidFill>
                          <a:latin typeface="Times New Roman"/>
                        </a:rPr>
                        <a:t>COSTO DEL PROYECTO</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400" b="1" i="1" u="none" strike="noStrike" dirty="0">
                          <a:solidFill>
                            <a:srgbClr val="000000"/>
                          </a:solidFill>
                          <a:latin typeface="Times New Roman"/>
                        </a:rPr>
                        <a:t> 6,409.00 </a:t>
                      </a:r>
                    </a:p>
                  </a:txBody>
                  <a:tcPr marL="14625" marR="14625" marT="146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14290"/>
            <a:ext cx="8229600" cy="1143000"/>
          </a:xfrm>
          <a:prstGeom prst="rect">
            <a:avLst/>
          </a:prstGeom>
        </p:spPr>
        <p:txBody>
          <a:bodyPr vert="horz" lIns="91440" tIns="45720" rIns="91440" bIns="45720" rtlCol="0" anchor="ctr">
            <a:normAutofit/>
          </a:bodyPr>
          <a:lstStyle/>
          <a:p>
            <a:pPr marL="0" lvl="1" algn="ctr" defTabSz="914400"/>
            <a:r>
              <a:rPr lang="es-EC" sz="4400" b="1" dirty="0" smtClean="0">
                <a:solidFill>
                  <a:schemeClr val="tx2"/>
                </a:solidFill>
                <a:latin typeface="+mj-lt"/>
                <a:ea typeface="+mj-ea"/>
                <a:cs typeface="+mj-cs"/>
              </a:rPr>
              <a:t>Gastos de Equipos</a:t>
            </a:r>
            <a:endParaRPr lang="es-ES_tradnl" sz="4400" b="1" dirty="0" smtClean="0">
              <a:solidFill>
                <a:schemeClr val="tx2"/>
              </a:solidFill>
              <a:latin typeface="+mj-lt"/>
              <a:ea typeface="+mj-ea"/>
              <a:cs typeface="+mj-cs"/>
            </a:endParaRPr>
          </a:p>
        </p:txBody>
      </p:sp>
      <p:graphicFrame>
        <p:nvGraphicFramePr>
          <p:cNvPr id="6" name="Table 5"/>
          <p:cNvGraphicFramePr>
            <a:graphicFrameLocks noGrp="1"/>
          </p:cNvGraphicFramePr>
          <p:nvPr/>
        </p:nvGraphicFramePr>
        <p:xfrm>
          <a:off x="1032701" y="2656397"/>
          <a:ext cx="7317607" cy="1701297"/>
        </p:xfrm>
        <a:graphic>
          <a:graphicData uri="http://schemas.openxmlformats.org/drawingml/2006/table">
            <a:tbl>
              <a:tblPr/>
              <a:tblGrid>
                <a:gridCol w="3005445"/>
                <a:gridCol w="1379311"/>
                <a:gridCol w="1495463"/>
                <a:gridCol w="1437388"/>
              </a:tblGrid>
              <a:tr h="275210">
                <a:tc>
                  <a:txBody>
                    <a:bodyPr/>
                    <a:lstStyle/>
                    <a:p>
                      <a:pPr algn="ctr" fontAlgn="ctr"/>
                      <a:r>
                        <a:rPr lang="en-US" sz="1200" b="1" i="1" u="none" strike="noStrike" dirty="0">
                          <a:solidFill>
                            <a:srgbClr val="000000"/>
                          </a:solidFill>
                          <a:latin typeface="Times New Roman"/>
                        </a:rPr>
                        <a:t>DETALLE</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COSTO UNIT.</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CANTIDAD</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COSTO TOTAL</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275210">
                <a:tc>
                  <a:txBody>
                    <a:bodyPr/>
                    <a:lstStyle/>
                    <a:p>
                      <a:pPr algn="l" fontAlgn="ctr"/>
                      <a:r>
                        <a:rPr lang="en-US" sz="1200" b="0" i="1" u="none" strike="noStrike">
                          <a:solidFill>
                            <a:srgbClr val="000000"/>
                          </a:solidFill>
                          <a:latin typeface="Times New Roman"/>
                        </a:rPr>
                        <a:t>iMac 21.5" (quad-core process)</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1,199.00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0</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210">
                <a:tc>
                  <a:txBody>
                    <a:bodyPr/>
                    <a:lstStyle/>
                    <a:p>
                      <a:pPr algn="l" fontAlgn="ctr"/>
                      <a:r>
                        <a:rPr lang="en-US" sz="1200" b="0" i="1" u="none" strike="noStrike">
                          <a:solidFill>
                            <a:srgbClr val="000000"/>
                          </a:solidFill>
                          <a:latin typeface="Times New Roman"/>
                        </a:rPr>
                        <a:t>UPS ES, 10 outlet, 750VA, 120V</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99.95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0</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6122">
                <a:tc>
                  <a:txBody>
                    <a:bodyPr/>
                    <a:lstStyle/>
                    <a:p>
                      <a:pPr algn="l" fontAlgn="ctr"/>
                      <a:r>
                        <a:rPr lang="en-US" sz="1200" b="0" i="1" u="none" strike="noStrike">
                          <a:solidFill>
                            <a:srgbClr val="000000"/>
                          </a:solidFill>
                          <a:latin typeface="Times New Roman"/>
                        </a:rPr>
                        <a:t>Cámara digital LUMIX Full HD con zoom óptico de 24x</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439.95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0</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545">
                <a:tc>
                  <a:txBody>
                    <a:bodyPr/>
                    <a:lstStyle/>
                    <a:p>
                      <a:pPr algn="l" fontAlgn="ctr"/>
                      <a:endParaRPr lang="en-US" sz="1200" b="0" i="1" u="none" strike="noStrike" dirty="0">
                        <a:solidFill>
                          <a:srgbClr val="000000"/>
                        </a:solidFill>
                        <a:latin typeface="Times New Roman"/>
                      </a:endParaRPr>
                    </a:p>
                  </a:txBody>
                  <a:tcPr marL="13317" marR="13317" marT="1331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200" b="0" i="1" u="none" strike="noStrike">
                        <a:solidFill>
                          <a:srgbClr val="000000"/>
                        </a:solidFill>
                        <a:latin typeface="Times New Roman"/>
                      </a:endParaRPr>
                    </a:p>
                  </a:txBody>
                  <a:tcPr marL="13317" marR="13317" marT="133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1" u="none" strike="noStrike" dirty="0">
                          <a:solidFill>
                            <a:srgbClr val="000000"/>
                          </a:solidFill>
                          <a:latin typeface="Times New Roman"/>
                        </a:rPr>
                        <a:t>TOTAL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 -   </a:t>
                      </a:r>
                    </a:p>
                  </a:txBody>
                  <a:tcPr marL="13317" marR="13317" marT="13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7158" y="357166"/>
            <a:ext cx="8229600" cy="1143000"/>
          </a:xfrm>
          <a:prstGeom prst="rect">
            <a:avLst/>
          </a:prstGeom>
        </p:spPr>
        <p:txBody>
          <a:bodyPr vert="horz" lIns="91440" tIns="45720" rIns="91440" bIns="45720" rtlCol="0" anchor="ctr">
            <a:normAutofit/>
          </a:bodyPr>
          <a:lstStyle/>
          <a:p>
            <a:pPr lvl="1"/>
            <a:r>
              <a:rPr lang="es-EC" sz="2000" b="1" dirty="0" smtClean="0">
                <a:latin typeface="Helvetica"/>
                <a:cs typeface="Helvetica"/>
              </a:rPr>
              <a:t>	</a:t>
            </a:r>
            <a:r>
              <a:rPr lang="es-EC" sz="4400" b="1" dirty="0" smtClean="0">
                <a:solidFill>
                  <a:schemeClr val="tx2"/>
                </a:solidFill>
                <a:latin typeface="+mj-lt"/>
                <a:ea typeface="+mj-ea"/>
                <a:cs typeface="+mj-cs"/>
              </a:rPr>
              <a:t>Gastos de Sueldos y Salarios</a:t>
            </a:r>
            <a:endParaRPr lang="en-US" sz="4400" b="1" dirty="0" smtClean="0">
              <a:solidFill>
                <a:schemeClr val="tx2"/>
              </a:solidFill>
              <a:latin typeface="+mj-lt"/>
              <a:ea typeface="+mj-ea"/>
              <a:cs typeface="+mj-cs"/>
            </a:endParaRPr>
          </a:p>
        </p:txBody>
      </p:sp>
      <p:graphicFrame>
        <p:nvGraphicFramePr>
          <p:cNvPr id="6" name="Table 5"/>
          <p:cNvGraphicFramePr>
            <a:graphicFrameLocks noGrp="1"/>
          </p:cNvGraphicFramePr>
          <p:nvPr/>
        </p:nvGraphicFramePr>
        <p:xfrm>
          <a:off x="1071538" y="3500438"/>
          <a:ext cx="7020359" cy="1653242"/>
        </p:xfrm>
        <a:graphic>
          <a:graphicData uri="http://schemas.openxmlformats.org/drawingml/2006/table">
            <a:tbl>
              <a:tblPr/>
              <a:tblGrid>
                <a:gridCol w="2222904"/>
                <a:gridCol w="1092614"/>
                <a:gridCol w="1620083"/>
                <a:gridCol w="1268437"/>
                <a:gridCol w="816321"/>
              </a:tblGrid>
              <a:tr h="439558">
                <a:tc>
                  <a:txBody>
                    <a:bodyPr/>
                    <a:lstStyle/>
                    <a:p>
                      <a:pPr algn="ctr" fontAlgn="ctr"/>
                      <a:r>
                        <a:rPr lang="en-US" sz="1200" b="1" i="1" u="none" strike="noStrike" dirty="0">
                          <a:solidFill>
                            <a:srgbClr val="000000"/>
                          </a:solidFill>
                          <a:latin typeface="Times New Roman"/>
                        </a:rPr>
                        <a:t>CARGO</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a:solidFill>
                            <a:srgbClr val="000000"/>
                          </a:solidFill>
                          <a:latin typeface="Times New Roman"/>
                        </a:rPr>
                        <a:t>NÚMERO PERSONAS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MENSUAL</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a:solidFill>
                            <a:srgbClr val="000000"/>
                          </a:solidFill>
                          <a:latin typeface="Times New Roman"/>
                        </a:rPr>
                        <a:t>MESES</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TOTAL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193405">
                <a:tc>
                  <a:txBody>
                    <a:bodyPr/>
                    <a:lstStyle/>
                    <a:p>
                      <a:pPr algn="r" fontAlgn="ctr"/>
                      <a:r>
                        <a:rPr lang="en-US" sz="1200" b="1" i="1" u="none" strike="noStrike">
                          <a:solidFill>
                            <a:srgbClr val="000000"/>
                          </a:solidFill>
                          <a:latin typeface="Times New Roman"/>
                        </a:rPr>
                        <a:t>DEP. CREATIVO</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1" u="none" strike="noStrike" dirty="0">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1" u="none" strike="noStrike" dirty="0">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1" u="none" strike="noStrike">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1" u="none" strike="noStrike">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05">
                <a:tc>
                  <a:txBody>
                    <a:bodyPr/>
                    <a:lstStyle/>
                    <a:p>
                      <a:pPr algn="l" fontAlgn="ctr"/>
                      <a:r>
                        <a:rPr lang="en-US" sz="1200" b="0" i="1" u="none" strike="noStrike">
                          <a:solidFill>
                            <a:srgbClr val="000000"/>
                          </a:solidFill>
                          <a:latin typeface="Times New Roman"/>
                        </a:rPr>
                        <a:t>DIRECTOR CREATIVO</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1</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650.00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3</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1,950.00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05">
                <a:tc>
                  <a:txBody>
                    <a:bodyPr/>
                    <a:lstStyle/>
                    <a:p>
                      <a:pPr algn="r" fontAlgn="ctr"/>
                      <a:r>
                        <a:rPr lang="en-US" sz="1200" b="1" i="1" u="none" strike="noStrike">
                          <a:solidFill>
                            <a:srgbClr val="000000"/>
                          </a:solidFill>
                          <a:latin typeface="Times New Roman"/>
                        </a:rPr>
                        <a:t>DEP. PRODUCCIÓN</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05">
                <a:tc>
                  <a:txBody>
                    <a:bodyPr/>
                    <a:lstStyle/>
                    <a:p>
                      <a:pPr algn="l" fontAlgn="ctr"/>
                      <a:r>
                        <a:rPr lang="en-US" sz="1200" b="0" i="1" u="none" strike="noStrike">
                          <a:solidFill>
                            <a:srgbClr val="000000"/>
                          </a:solidFill>
                          <a:latin typeface="Times New Roman"/>
                        </a:rPr>
                        <a:t>DIRECTOR DE ARTE</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1</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450.00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3</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1,350.00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405">
                <a:tc>
                  <a:txBody>
                    <a:bodyPr/>
                    <a:lstStyle/>
                    <a:p>
                      <a:pPr algn="l" fontAlgn="ctr"/>
                      <a:r>
                        <a:rPr lang="en-US" sz="1200" b="0" i="1" u="none" strike="noStrike">
                          <a:solidFill>
                            <a:srgbClr val="000000"/>
                          </a:solidFill>
                          <a:latin typeface="Times New Roman"/>
                        </a:rPr>
                        <a:t>ASISTENTE AREA GRÁFICA</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1</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400.00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3</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1" u="none" strike="noStrike">
                          <a:solidFill>
                            <a:srgbClr val="000000"/>
                          </a:solidFill>
                          <a:latin typeface="Times New Roman"/>
                        </a:rPr>
                        <a:t> 1,200.00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489">
                <a:tc>
                  <a:txBody>
                    <a:bodyPr/>
                    <a:lstStyle/>
                    <a:p>
                      <a:pPr algn="l" fontAlgn="ctr"/>
                      <a:endParaRPr lang="en-US" sz="1200" b="0" i="1" u="none" strike="noStrike" dirty="0">
                        <a:solidFill>
                          <a:srgbClr val="000000"/>
                        </a:solidFill>
                        <a:latin typeface="Times New Roman"/>
                      </a:endParaRPr>
                    </a:p>
                  </a:txBody>
                  <a:tcPr marL="12559" marR="12559" marT="125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0" i="1" u="none" strike="noStrike" dirty="0">
                        <a:solidFill>
                          <a:srgbClr val="000000"/>
                        </a:solidFill>
                        <a:latin typeface="Times New Roman"/>
                      </a:endParaRPr>
                    </a:p>
                  </a:txBody>
                  <a:tcPr marL="12559" marR="12559" marT="1255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200" b="0" i="1" u="none" strike="noStrike">
                        <a:solidFill>
                          <a:srgbClr val="000000"/>
                        </a:solidFill>
                        <a:latin typeface="Times New Roman"/>
                      </a:endParaRPr>
                    </a:p>
                  </a:txBody>
                  <a:tcPr marL="12559" marR="12559" marT="125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200" b="1" i="1" u="none" strike="noStrike" dirty="0">
                          <a:solidFill>
                            <a:srgbClr val="000000"/>
                          </a:solidFill>
                          <a:latin typeface="Times New Roman"/>
                        </a:rPr>
                        <a:t>TOTAL</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200" b="1" i="1" u="none" strike="noStrike" dirty="0">
                          <a:solidFill>
                            <a:srgbClr val="000000"/>
                          </a:solidFill>
                          <a:latin typeface="Times New Roman"/>
                        </a:rPr>
                        <a:t> 4,500.00 </a:t>
                      </a:r>
                    </a:p>
                  </a:txBody>
                  <a:tcPr marL="12559" marR="12559" marT="12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
        <p:nvSpPr>
          <p:cNvPr id="9" name="Subtitle 2"/>
          <p:cNvSpPr txBox="1">
            <a:spLocks/>
          </p:cNvSpPr>
          <p:nvPr/>
        </p:nvSpPr>
        <p:spPr>
          <a:xfrm>
            <a:off x="808512" y="1706258"/>
            <a:ext cx="7335388" cy="1365552"/>
          </a:xfrm>
          <a:prstGeom prst="rect">
            <a:avLst/>
          </a:prstGeom>
        </p:spPr>
        <p:txBody>
          <a:bodyPr vert="horz" lIns="91440" tIns="45720" rIns="91440" bIns="45720" numCol="1" rtlCol="0">
            <a:noAutofit/>
          </a:bodyPr>
          <a:lstStyle/>
          <a:p>
            <a:pPr algn="just"/>
            <a:r>
              <a:rPr lang="es-ES_tradnl" sz="2000" dirty="0" smtClean="0"/>
              <a:t>El siguiente cuadro desglosa los gastos que generarían los pagos de sueldos a los empleados para llevar a cabo la campaña publicitaria, especificando las cantidades de acuerdo al cargo ocupado en el organigrama de la campaña.</a:t>
            </a:r>
            <a:endParaRPr lang="es-ES_tradnl" sz="2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EC" sz="4400" b="1" kern="1200" dirty="0">
                <a:solidFill>
                  <a:schemeClr val="tx2"/>
                </a:solidFill>
                <a:latin typeface="+mj-lt"/>
                <a:ea typeface="+mj-ea"/>
                <a:cs typeface="+mj-cs"/>
              </a:rPr>
              <a:t>Gastos de Servicios </a:t>
            </a:r>
            <a:r>
              <a:rPr lang="es-EC" sz="4400" b="1" kern="1200" dirty="0" smtClean="0">
                <a:solidFill>
                  <a:schemeClr val="tx2"/>
                </a:solidFill>
                <a:latin typeface="+mj-lt"/>
                <a:ea typeface="+mj-ea"/>
                <a:cs typeface="+mj-cs"/>
              </a:rPr>
              <a:t>Básicos</a:t>
            </a:r>
            <a:endParaRPr lang="es-ES" sz="4400" b="1"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lstStyle/>
          <a:p>
            <a:endParaRPr lang="es-ES" dirty="0"/>
          </a:p>
        </p:txBody>
      </p:sp>
      <p:graphicFrame>
        <p:nvGraphicFramePr>
          <p:cNvPr id="4" name="Table 7"/>
          <p:cNvGraphicFramePr>
            <a:graphicFrameLocks noGrp="1"/>
          </p:cNvGraphicFramePr>
          <p:nvPr/>
        </p:nvGraphicFramePr>
        <p:xfrm>
          <a:off x="785786" y="3000372"/>
          <a:ext cx="7858180" cy="1536356"/>
        </p:xfrm>
        <a:graphic>
          <a:graphicData uri="http://schemas.openxmlformats.org/drawingml/2006/table">
            <a:tbl>
              <a:tblPr/>
              <a:tblGrid>
                <a:gridCol w="1651821"/>
                <a:gridCol w="2068786"/>
                <a:gridCol w="2020675"/>
                <a:gridCol w="2116898"/>
              </a:tblGrid>
              <a:tr h="529224">
                <a:tc>
                  <a:txBody>
                    <a:bodyPr/>
                    <a:lstStyle/>
                    <a:p>
                      <a:pPr algn="ctr" fontAlgn="ctr"/>
                      <a:r>
                        <a:rPr lang="en-US" sz="1500" b="1" i="1" u="none" strike="noStrike" dirty="0">
                          <a:solidFill>
                            <a:srgbClr val="000000"/>
                          </a:solidFill>
                          <a:latin typeface="Times New Roman"/>
                        </a:rPr>
                        <a:t>DETALLE</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500" b="1" i="1" u="none" strike="noStrike" dirty="0">
                          <a:solidFill>
                            <a:srgbClr val="000000"/>
                          </a:solidFill>
                          <a:latin typeface="Times New Roman"/>
                        </a:rPr>
                        <a:t>TARIFAS MENSUALES</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500" b="1" i="1" u="none" strike="noStrike" dirty="0">
                          <a:solidFill>
                            <a:srgbClr val="000000"/>
                          </a:solidFill>
                          <a:latin typeface="Times New Roman"/>
                        </a:rPr>
                        <a:t>TIEMPO DE DURACIÓN</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500" b="1" i="1" u="none" strike="noStrike" dirty="0">
                          <a:solidFill>
                            <a:srgbClr val="000000"/>
                          </a:solidFill>
                          <a:latin typeface="Times New Roman"/>
                        </a:rPr>
                        <a:t>TARIFAS TRIMESTRALES</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251783">
                <a:tc>
                  <a:txBody>
                    <a:bodyPr/>
                    <a:lstStyle/>
                    <a:p>
                      <a:pPr algn="l" fontAlgn="ctr"/>
                      <a:r>
                        <a:rPr lang="en-US" sz="1500" b="0" i="1" u="none" strike="noStrike">
                          <a:solidFill>
                            <a:srgbClr val="000000"/>
                          </a:solidFill>
                          <a:latin typeface="Times New Roman"/>
                        </a:rPr>
                        <a:t>MOVILIZACIÓN</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 30.00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dirty="0">
                          <a:solidFill>
                            <a:srgbClr val="000000"/>
                          </a:solidFill>
                          <a:latin typeface="Times New Roman"/>
                        </a:rPr>
                        <a:t>3</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dirty="0">
                          <a:solidFill>
                            <a:srgbClr val="000000"/>
                          </a:solidFill>
                          <a:latin typeface="Times New Roman"/>
                        </a:rPr>
                        <a:t> 90.00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83">
                <a:tc>
                  <a:txBody>
                    <a:bodyPr/>
                    <a:lstStyle/>
                    <a:p>
                      <a:pPr algn="l" fontAlgn="ctr"/>
                      <a:r>
                        <a:rPr lang="en-US" sz="1500" b="0" i="1" u="none" strike="noStrike">
                          <a:solidFill>
                            <a:srgbClr val="000000"/>
                          </a:solidFill>
                          <a:latin typeface="Times New Roman"/>
                        </a:rPr>
                        <a:t>TELÉFONO</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 20.00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3</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 60.00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83">
                <a:tc>
                  <a:txBody>
                    <a:bodyPr/>
                    <a:lstStyle/>
                    <a:p>
                      <a:pPr algn="l" fontAlgn="ctr"/>
                      <a:r>
                        <a:rPr lang="en-US" sz="1500" b="0" i="1" u="none" strike="noStrike">
                          <a:solidFill>
                            <a:srgbClr val="000000"/>
                          </a:solidFill>
                          <a:latin typeface="Times New Roman"/>
                        </a:rPr>
                        <a:t>INTERNET</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 18.00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3</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0" i="1" u="none" strike="noStrike">
                          <a:solidFill>
                            <a:srgbClr val="000000"/>
                          </a:solidFill>
                          <a:latin typeface="Times New Roman"/>
                        </a:rPr>
                        <a:t> 54.00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783">
                <a:tc>
                  <a:txBody>
                    <a:bodyPr/>
                    <a:lstStyle/>
                    <a:p>
                      <a:pPr algn="l" fontAlgn="ctr"/>
                      <a:endParaRPr lang="en-US" sz="1500" b="0" i="1" u="none" strike="noStrike">
                        <a:solidFill>
                          <a:srgbClr val="000000"/>
                        </a:solidFill>
                        <a:latin typeface="Times New Roman"/>
                      </a:endParaRPr>
                    </a:p>
                  </a:txBody>
                  <a:tcPr marL="16037" marR="16037" marT="1603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500" b="0" i="1" u="none" strike="noStrike">
                        <a:solidFill>
                          <a:srgbClr val="000000"/>
                        </a:solidFill>
                        <a:latin typeface="Times New Roman"/>
                      </a:endParaRPr>
                    </a:p>
                  </a:txBody>
                  <a:tcPr marL="16037" marR="16037" marT="1603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500" b="1" i="1" u="none" strike="noStrike" dirty="0">
                          <a:solidFill>
                            <a:srgbClr val="000000"/>
                          </a:solidFill>
                          <a:latin typeface="Times New Roman"/>
                        </a:rPr>
                        <a:t>TOTAL</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500" b="1" i="1" u="none" strike="noStrike" dirty="0">
                          <a:solidFill>
                            <a:srgbClr val="000000"/>
                          </a:solidFill>
                          <a:latin typeface="Times New Roman"/>
                        </a:rPr>
                        <a:t> 204.00 </a:t>
                      </a:r>
                    </a:p>
                  </a:txBody>
                  <a:tcPr marL="16037" marR="16037" marT="160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Estrategias de Marketing</a:t>
            </a:r>
            <a:endParaRPr lang="es-ES" dirty="0"/>
          </a:p>
        </p:txBody>
      </p:sp>
      <p:sp>
        <p:nvSpPr>
          <p:cNvPr id="3" name="2 Marcador de contenido"/>
          <p:cNvSpPr>
            <a:spLocks noGrp="1"/>
          </p:cNvSpPr>
          <p:nvPr>
            <p:ph sz="quarter" idx="1"/>
          </p:nvPr>
        </p:nvSpPr>
        <p:spPr/>
        <p:txBody>
          <a:bodyPr>
            <a:normAutofit/>
          </a:bodyPr>
          <a:lstStyle/>
          <a:p>
            <a:pPr algn="just"/>
            <a:r>
              <a:rPr lang="es-ES_tradnl" sz="3200" dirty="0" smtClean="0"/>
              <a:t>La campaña elaborará dos tipos de estrategias de marketing para los distintos tipos de público objetivo de la campaña.</a:t>
            </a:r>
            <a:endParaRPr lang="es-E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0034" y="214290"/>
            <a:ext cx="8229600" cy="1143000"/>
          </a:xfrm>
          <a:prstGeom prst="rect">
            <a:avLst/>
          </a:prstGeom>
        </p:spPr>
        <p:txBody>
          <a:bodyPr vert="horz" lIns="91440" tIns="45720" rIns="91440" bIns="45720" rtlCol="0" anchor="ctr">
            <a:normAutofit/>
          </a:bodyPr>
          <a:lstStyle/>
          <a:p>
            <a:pPr lvl="1" algn="ctr"/>
            <a:r>
              <a:rPr lang="es-EC" sz="4400" b="1" dirty="0" smtClean="0">
                <a:solidFill>
                  <a:schemeClr val="tx2"/>
                </a:solidFill>
                <a:latin typeface="+mj-lt"/>
                <a:ea typeface="+mj-ea"/>
                <a:cs typeface="+mj-cs"/>
              </a:rPr>
              <a:t>Gastos de Alquiler</a:t>
            </a:r>
            <a:endParaRPr lang="en-US" sz="4400" b="1" dirty="0" smtClean="0">
              <a:solidFill>
                <a:schemeClr val="tx2"/>
              </a:solidFill>
              <a:latin typeface="+mj-lt"/>
              <a:ea typeface="+mj-ea"/>
              <a:cs typeface="+mj-cs"/>
            </a:endParaRPr>
          </a:p>
        </p:txBody>
      </p:sp>
      <p:graphicFrame>
        <p:nvGraphicFramePr>
          <p:cNvPr id="6" name="Table 5"/>
          <p:cNvGraphicFramePr>
            <a:graphicFrameLocks noGrp="1"/>
          </p:cNvGraphicFramePr>
          <p:nvPr/>
        </p:nvGraphicFramePr>
        <p:xfrm>
          <a:off x="785786" y="2428868"/>
          <a:ext cx="7429552" cy="1428761"/>
        </p:xfrm>
        <a:graphic>
          <a:graphicData uri="http://schemas.openxmlformats.org/drawingml/2006/table">
            <a:tbl>
              <a:tblPr/>
              <a:tblGrid>
                <a:gridCol w="2510914"/>
                <a:gridCol w="1158001"/>
                <a:gridCol w="997486"/>
                <a:gridCol w="1410239"/>
                <a:gridCol w="1352912"/>
              </a:tblGrid>
              <a:tr h="560357">
                <a:tc>
                  <a:txBody>
                    <a:bodyPr/>
                    <a:lstStyle/>
                    <a:p>
                      <a:pPr algn="ctr" fontAlgn="ctr"/>
                      <a:r>
                        <a:rPr lang="en-US" sz="1000" b="1" i="1" u="none" strike="noStrike" dirty="0">
                          <a:solidFill>
                            <a:srgbClr val="000000"/>
                          </a:solidFill>
                          <a:latin typeface="Times New Roman"/>
                        </a:rPr>
                        <a:t>DETALLE</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000" b="1" i="1" u="none" strike="noStrike" dirty="0">
                          <a:solidFill>
                            <a:srgbClr val="000000"/>
                          </a:solidFill>
                          <a:latin typeface="Times New Roman"/>
                        </a:rPr>
                        <a:t>TIEMPO DE ALQUILER DÍAS</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000" b="1" i="1" u="none" strike="noStrike" dirty="0">
                          <a:solidFill>
                            <a:srgbClr val="000000"/>
                          </a:solidFill>
                          <a:latin typeface="Times New Roman"/>
                        </a:rPr>
                        <a:t>CANTIDAD</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000" b="1" i="1" u="none" strike="noStrike" dirty="0">
                          <a:solidFill>
                            <a:srgbClr val="000000"/>
                          </a:solidFill>
                          <a:latin typeface="Times New Roman"/>
                        </a:rPr>
                        <a:t>COSTO DIARIO</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000" b="1" i="1" u="none" strike="noStrike" dirty="0">
                          <a:solidFill>
                            <a:srgbClr val="000000"/>
                          </a:solidFill>
                          <a:latin typeface="Times New Roman"/>
                        </a:rPr>
                        <a:t>TOTAL DEL PROYECTO</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289468">
                <a:tc>
                  <a:txBody>
                    <a:bodyPr/>
                    <a:lstStyle/>
                    <a:p>
                      <a:pPr algn="l" fontAlgn="ctr"/>
                      <a:r>
                        <a:rPr lang="en-US" sz="1000" b="0" i="1" u="none" strike="noStrike">
                          <a:solidFill>
                            <a:srgbClr val="000000"/>
                          </a:solidFill>
                          <a:latin typeface="Times New Roman"/>
                        </a:rPr>
                        <a:t>COMPUTADORA </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latin typeface="Times New Roman"/>
                        </a:rPr>
                        <a:t>90</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latin typeface="Times New Roman"/>
                        </a:rPr>
                        <a:t>2</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latin typeface="Times New Roman"/>
                        </a:rPr>
                        <a:t> 6.00 </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latin typeface="Times New Roman"/>
                        </a:rPr>
                        <a:t> 1,080.00 </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468">
                <a:tc>
                  <a:txBody>
                    <a:bodyPr/>
                    <a:lstStyle/>
                    <a:p>
                      <a:pPr algn="l" fontAlgn="ctr"/>
                      <a:r>
                        <a:rPr lang="en-US" sz="1000" b="0" i="1" u="none" strike="noStrike">
                          <a:solidFill>
                            <a:srgbClr val="000000"/>
                          </a:solidFill>
                          <a:latin typeface="Times New Roman"/>
                        </a:rPr>
                        <a:t>CAMARA FOTOGRÁFICA-TRIPODE</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latin typeface="Times New Roman"/>
                        </a:rPr>
                        <a:t>1</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a:solidFill>
                            <a:srgbClr val="000000"/>
                          </a:solidFill>
                          <a:latin typeface="Times New Roman"/>
                        </a:rPr>
                        <a:t>1</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a:solidFill>
                            <a:srgbClr val="000000"/>
                          </a:solidFill>
                          <a:latin typeface="Times New Roman"/>
                        </a:rPr>
                        <a:t> 30.00 </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1" u="none" strike="noStrike" dirty="0">
                          <a:solidFill>
                            <a:srgbClr val="000000"/>
                          </a:solidFill>
                          <a:latin typeface="Times New Roman"/>
                        </a:rPr>
                        <a:t> 30.00 </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468">
                <a:tc>
                  <a:txBody>
                    <a:bodyPr/>
                    <a:lstStyle/>
                    <a:p>
                      <a:pPr algn="l" fontAlgn="ctr"/>
                      <a:endParaRPr lang="en-US" sz="1000" b="0" i="1" u="none" strike="noStrike">
                        <a:solidFill>
                          <a:srgbClr val="000000"/>
                        </a:solidFill>
                        <a:latin typeface="Times New Roman"/>
                      </a:endParaRPr>
                    </a:p>
                  </a:txBody>
                  <a:tcPr marL="10449" marR="10449" marT="104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1" u="none" strike="noStrike">
                        <a:solidFill>
                          <a:srgbClr val="000000"/>
                        </a:solidFill>
                        <a:latin typeface="Times New Roman"/>
                      </a:endParaRPr>
                    </a:p>
                  </a:txBody>
                  <a:tcPr marL="10449" marR="10449" marT="104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1" u="none" strike="noStrike">
                        <a:solidFill>
                          <a:srgbClr val="000000"/>
                        </a:solidFill>
                        <a:latin typeface="Times New Roman"/>
                      </a:endParaRPr>
                    </a:p>
                  </a:txBody>
                  <a:tcPr marL="10449" marR="10449" marT="104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000" b="1" i="1" u="none" strike="noStrike" dirty="0">
                          <a:solidFill>
                            <a:srgbClr val="000000"/>
                          </a:solidFill>
                          <a:latin typeface="Times New Roman"/>
                        </a:rPr>
                        <a:t>TOTAL</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000" b="1" i="1" u="none" strike="noStrike" dirty="0">
                          <a:solidFill>
                            <a:srgbClr val="000000"/>
                          </a:solidFill>
                          <a:latin typeface="Times New Roman"/>
                        </a:rPr>
                        <a:t> 1,110.00 </a:t>
                      </a:r>
                    </a:p>
                  </a:txBody>
                  <a:tcPr marL="10449" marR="10449" marT="10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C" sz="4400" b="1" kern="1200" dirty="0">
                <a:solidFill>
                  <a:schemeClr val="tx2"/>
                </a:solidFill>
                <a:latin typeface="+mj-lt"/>
                <a:ea typeface="+mj-ea"/>
                <a:cs typeface="+mj-cs"/>
              </a:rPr>
              <a:t>Balance de Material P.O.P.</a:t>
            </a:r>
            <a:endParaRPr lang="es-ES" sz="4400" b="1" kern="1200" dirty="0">
              <a:solidFill>
                <a:schemeClr val="tx2"/>
              </a:solidFill>
              <a:latin typeface="+mj-lt"/>
              <a:ea typeface="+mj-ea"/>
              <a:cs typeface="+mj-cs"/>
            </a:endParaRPr>
          </a:p>
        </p:txBody>
      </p:sp>
      <p:sp>
        <p:nvSpPr>
          <p:cNvPr id="3" name="2 Marcador de contenido"/>
          <p:cNvSpPr>
            <a:spLocks noGrp="1"/>
          </p:cNvSpPr>
          <p:nvPr>
            <p:ph sz="quarter" idx="1"/>
          </p:nvPr>
        </p:nvSpPr>
        <p:spPr/>
        <p:txBody>
          <a:bodyPr/>
          <a:lstStyle/>
          <a:p>
            <a:endParaRPr lang="es-ES" dirty="0"/>
          </a:p>
        </p:txBody>
      </p:sp>
      <p:graphicFrame>
        <p:nvGraphicFramePr>
          <p:cNvPr id="4" name="Table 7"/>
          <p:cNvGraphicFramePr>
            <a:graphicFrameLocks noGrp="1"/>
          </p:cNvGraphicFramePr>
          <p:nvPr/>
        </p:nvGraphicFramePr>
        <p:xfrm>
          <a:off x="714348" y="2143116"/>
          <a:ext cx="7907786" cy="2000687"/>
        </p:xfrm>
        <a:graphic>
          <a:graphicData uri="http://schemas.openxmlformats.org/drawingml/2006/table">
            <a:tbl>
              <a:tblPr/>
              <a:tblGrid>
                <a:gridCol w="3953893"/>
                <a:gridCol w="1261278"/>
                <a:gridCol w="1388823"/>
                <a:gridCol w="1303792"/>
              </a:tblGrid>
              <a:tr h="255485">
                <a:tc>
                  <a:txBody>
                    <a:bodyPr/>
                    <a:lstStyle/>
                    <a:p>
                      <a:pPr algn="ctr" fontAlgn="ctr"/>
                      <a:r>
                        <a:rPr lang="en-US" sz="1300" b="1" i="1" u="none" strike="noStrike" dirty="0">
                          <a:solidFill>
                            <a:srgbClr val="000000"/>
                          </a:solidFill>
                          <a:latin typeface="Times New Roman"/>
                        </a:rPr>
                        <a:t>DETALLE</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300" b="1" i="1" u="none" strike="noStrike" dirty="0">
                          <a:solidFill>
                            <a:srgbClr val="000000"/>
                          </a:solidFill>
                          <a:latin typeface="Times New Roman"/>
                        </a:rPr>
                        <a:t>CANTIDAD</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300" b="1" i="1" u="none" strike="noStrike" dirty="0">
                          <a:solidFill>
                            <a:srgbClr val="000000"/>
                          </a:solidFill>
                          <a:latin typeface="Times New Roman"/>
                        </a:rPr>
                        <a:t>COSTO UNIT.</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300" b="1" i="1" u="none" strike="noStrike" dirty="0">
                          <a:solidFill>
                            <a:srgbClr val="000000"/>
                          </a:solidFill>
                          <a:latin typeface="Times New Roman"/>
                        </a:rPr>
                        <a:t>COSTO TOT.</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255485">
                <a:tc>
                  <a:txBody>
                    <a:bodyPr/>
                    <a:lstStyle/>
                    <a:p>
                      <a:pPr algn="l" fontAlgn="ctr"/>
                      <a:r>
                        <a:rPr lang="en-US" sz="1300" b="0" i="1" u="none" strike="noStrike">
                          <a:solidFill>
                            <a:srgbClr val="000000"/>
                          </a:solidFill>
                          <a:latin typeface="Times New Roman"/>
                        </a:rPr>
                        <a:t>BOTONES (PRENDEDORES)</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dirty="0">
                          <a:solidFill>
                            <a:srgbClr val="000000"/>
                          </a:solidFill>
                          <a:latin typeface="Times New Roman"/>
                        </a:rPr>
                        <a:t>500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0.80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dirty="0">
                          <a:solidFill>
                            <a:srgbClr val="000000"/>
                          </a:solidFill>
                          <a:latin typeface="Times New Roman"/>
                        </a:rPr>
                        <a:t> 400.00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85">
                <a:tc>
                  <a:txBody>
                    <a:bodyPr/>
                    <a:lstStyle/>
                    <a:p>
                      <a:pPr algn="l" fontAlgn="ctr"/>
                      <a:r>
                        <a:rPr lang="en-US" sz="1300" b="0" i="1" u="none" strike="noStrike">
                          <a:solidFill>
                            <a:srgbClr val="000000"/>
                          </a:solidFill>
                          <a:latin typeface="Times New Roman"/>
                        </a:rPr>
                        <a:t>PLUMAS</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500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0.23</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 115.00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85">
                <a:tc>
                  <a:txBody>
                    <a:bodyPr/>
                    <a:lstStyle/>
                    <a:p>
                      <a:pPr algn="l" fontAlgn="ctr"/>
                      <a:r>
                        <a:rPr lang="en-US" sz="1300" b="0" i="1" u="none" strike="noStrike">
                          <a:solidFill>
                            <a:srgbClr val="000000"/>
                          </a:solidFill>
                          <a:latin typeface="Times New Roman"/>
                        </a:rPr>
                        <a:t>JARROS (ESTILO TERMO)</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100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2.80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 280.00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85">
                <a:tc>
                  <a:txBody>
                    <a:bodyPr/>
                    <a:lstStyle/>
                    <a:p>
                      <a:pPr algn="l" fontAlgn="ctr"/>
                      <a:r>
                        <a:rPr lang="en-US" sz="1300" b="0" i="1" u="none" strike="noStrike">
                          <a:solidFill>
                            <a:srgbClr val="000000"/>
                          </a:solidFill>
                          <a:latin typeface="Times New Roman"/>
                        </a:rPr>
                        <a:t>JARROS DE PORCELANA</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100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2.00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 200.00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85">
                <a:tc>
                  <a:txBody>
                    <a:bodyPr/>
                    <a:lstStyle/>
                    <a:p>
                      <a:pPr algn="l" fontAlgn="ctr"/>
                      <a:r>
                        <a:rPr lang="en-US" sz="1300" b="0" i="1" u="none" strike="noStrike">
                          <a:solidFill>
                            <a:srgbClr val="000000"/>
                          </a:solidFill>
                          <a:latin typeface="Times New Roman"/>
                        </a:rPr>
                        <a:t>FRASQUITOS CON IMAN (BTL)</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500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1.20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 600.00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85">
                <a:tc>
                  <a:txBody>
                    <a:bodyPr/>
                    <a:lstStyle/>
                    <a:p>
                      <a:pPr algn="l" fontAlgn="ctr"/>
                      <a:r>
                        <a:rPr lang="en-US" sz="1300" b="0" i="1" u="none" strike="noStrike">
                          <a:solidFill>
                            <a:srgbClr val="000000"/>
                          </a:solidFill>
                          <a:latin typeface="Times New Roman"/>
                        </a:rPr>
                        <a:t>REGALOS (PERSONAS INSTITUCIONALES)</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50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dirty="0">
                          <a:solidFill>
                            <a:srgbClr val="000000"/>
                          </a:solidFill>
                          <a:latin typeface="Times New Roman"/>
                        </a:rPr>
                        <a:t>5.00</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1" u="none" strike="noStrike">
                          <a:solidFill>
                            <a:srgbClr val="000000"/>
                          </a:solidFill>
                          <a:latin typeface="Times New Roman"/>
                        </a:rPr>
                        <a:t> 250.00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867">
                <a:tc>
                  <a:txBody>
                    <a:bodyPr/>
                    <a:lstStyle/>
                    <a:p>
                      <a:pPr algn="l" fontAlgn="ctr"/>
                      <a:endParaRPr lang="en-US" sz="1300" b="1" i="1" u="none" strike="noStrike" dirty="0">
                        <a:solidFill>
                          <a:srgbClr val="000000"/>
                        </a:solidFill>
                        <a:latin typeface="Times New Roman"/>
                      </a:endParaRPr>
                    </a:p>
                  </a:txBody>
                  <a:tcPr marL="14172" marR="14172" marT="1417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300" b="1" i="1" u="none" strike="noStrike">
                        <a:solidFill>
                          <a:srgbClr val="000000"/>
                        </a:solidFill>
                        <a:latin typeface="Times New Roman"/>
                      </a:endParaRPr>
                    </a:p>
                  </a:txBody>
                  <a:tcPr marL="14172" marR="14172" marT="1417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300" b="1" i="1" u="none" strike="noStrike" dirty="0">
                          <a:solidFill>
                            <a:srgbClr val="000000"/>
                          </a:solidFill>
                          <a:latin typeface="Times New Roman"/>
                        </a:rPr>
                        <a:t>TOTAL</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1300" b="1" i="1" u="none" strike="noStrike" dirty="0">
                          <a:solidFill>
                            <a:srgbClr val="000000"/>
                          </a:solidFill>
                          <a:latin typeface="Times New Roman"/>
                        </a:rPr>
                        <a:t> 595.00 </a:t>
                      </a:r>
                    </a:p>
                  </a:txBody>
                  <a:tcPr marL="14172" marR="14172" marT="14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1538" y="2285992"/>
            <a:ext cx="7286676" cy="1828800"/>
          </a:xfrm>
        </p:spPr>
        <p:txBody>
          <a:bodyPr>
            <a:noAutofit/>
          </a:bodyPr>
          <a:lstStyle/>
          <a:p>
            <a:pPr algn="ctr"/>
            <a:r>
              <a:rPr lang="es-EC" sz="5200" b="1" dirty="0" smtClean="0"/>
              <a:t>CONCLUSIONES </a:t>
            </a:r>
            <a:br>
              <a:rPr lang="es-EC" sz="5200" b="1" dirty="0" smtClean="0"/>
            </a:br>
            <a:r>
              <a:rPr lang="es-EC" sz="5200" b="1" dirty="0" smtClean="0"/>
              <a:t>Y</a:t>
            </a:r>
            <a:br>
              <a:rPr lang="es-EC" sz="5200" b="1" dirty="0" smtClean="0"/>
            </a:br>
            <a:r>
              <a:rPr lang="es-EC" sz="5200" b="1" dirty="0" smtClean="0"/>
              <a:t>RECOMENDACIONES</a:t>
            </a:r>
            <a:endParaRPr lang="es-ES" sz="5200" b="1" dirty="0"/>
          </a:p>
        </p:txBody>
      </p:sp>
      <p:sp>
        <p:nvSpPr>
          <p:cNvPr id="3" name="2 Subtítulo"/>
          <p:cNvSpPr>
            <a:spLocks noGrp="1"/>
          </p:cNvSpPr>
          <p:nvPr>
            <p:ph type="subTitle" idx="1"/>
          </p:nvPr>
        </p:nvSpPr>
        <p:spPr/>
        <p:txBody>
          <a:bodyPr/>
          <a:lstStyle/>
          <a:p>
            <a:r>
              <a:rPr lang="es-ES" dirty="0" smtClean="0"/>
              <a:t>EDCOM</a:t>
            </a:r>
            <a:endParaRPr lang="es-E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7242" y="142860"/>
            <a:ext cx="8229600" cy="1143000"/>
          </a:xfrm>
          <a:prstGeom prst="rect">
            <a:avLst/>
          </a:prstGeom>
        </p:spPr>
        <p:txBody>
          <a:bodyPr vert="horz" lIns="91440" tIns="45720" rIns="91440" bIns="45720" rtlCol="0" anchor="ctr">
            <a:normAutofit/>
          </a:bodyPr>
          <a:lstStyle/>
          <a:p>
            <a:pPr lvl="0"/>
            <a:r>
              <a:rPr lang="es-EC" sz="4400" b="1" dirty="0" smtClean="0">
                <a:solidFill>
                  <a:schemeClr val="tx2"/>
                </a:solidFill>
                <a:latin typeface="+mj-lt"/>
                <a:ea typeface="+mj-ea"/>
                <a:cs typeface="+mj-cs"/>
              </a:rPr>
              <a:t>Conclusiones y Recomendaciones</a:t>
            </a:r>
            <a:endParaRPr lang="en-US" sz="4400" b="1" dirty="0">
              <a:solidFill>
                <a:schemeClr val="tx2"/>
              </a:solidFill>
              <a:latin typeface="+mj-lt"/>
              <a:ea typeface="+mj-ea"/>
              <a:cs typeface="+mj-cs"/>
            </a:endParaRPr>
          </a:p>
        </p:txBody>
      </p:sp>
      <p:sp>
        <p:nvSpPr>
          <p:cNvPr id="7" name="Subtitle 2"/>
          <p:cNvSpPr txBox="1">
            <a:spLocks/>
          </p:cNvSpPr>
          <p:nvPr/>
        </p:nvSpPr>
        <p:spPr>
          <a:xfrm>
            <a:off x="1000100" y="1785926"/>
            <a:ext cx="7086600" cy="4506485"/>
          </a:xfrm>
          <a:prstGeom prst="rect">
            <a:avLst/>
          </a:prstGeom>
        </p:spPr>
        <p:txBody>
          <a:bodyPr vert="horz" lIns="91440" tIns="45720" rIns="91440" bIns="45720" numCol="1" rtlCol="0">
            <a:noAutofit/>
          </a:bodyPr>
          <a:lstStyle/>
          <a:p>
            <a:pPr marL="320040" indent="-320040" algn="just">
              <a:lnSpc>
                <a:spcPct val="80000"/>
              </a:lnSpc>
              <a:spcBef>
                <a:spcPts val="700"/>
              </a:spcBef>
              <a:buClr>
                <a:schemeClr val="accent2"/>
              </a:buClr>
              <a:buSzPct val="60000"/>
              <a:buFont typeface="Wingdings" pitchFamily="2" charset="2"/>
              <a:buChar char="§"/>
            </a:pPr>
            <a:r>
              <a:rPr lang="es-ES_tradnl" sz="2200" dirty="0" smtClean="0"/>
              <a:t>Se ejecutó la definición y el planteamiento del problema, con el propósito de conocer los aspectos que implican la elaboración de una campaña publicitaria en el medio;</a:t>
            </a:r>
          </a:p>
          <a:p>
            <a:pPr marL="320040" indent="-320040" algn="just">
              <a:lnSpc>
                <a:spcPct val="80000"/>
              </a:lnSpc>
              <a:spcBef>
                <a:spcPts val="700"/>
              </a:spcBef>
              <a:buClr>
                <a:schemeClr val="accent2"/>
              </a:buClr>
              <a:buSzPct val="60000"/>
              <a:buFont typeface="Wingdings" pitchFamily="2" charset="2"/>
              <a:buChar char="§"/>
            </a:pPr>
            <a:endParaRPr lang="es-ES_tradnl" sz="2200" dirty="0" smtClean="0"/>
          </a:p>
          <a:p>
            <a:pPr marL="320040" indent="-320040" algn="just">
              <a:lnSpc>
                <a:spcPct val="80000"/>
              </a:lnSpc>
              <a:spcBef>
                <a:spcPts val="700"/>
              </a:spcBef>
              <a:buClr>
                <a:schemeClr val="accent2"/>
              </a:buClr>
              <a:buSzPct val="60000"/>
              <a:buFont typeface="Wingdings" pitchFamily="2" charset="2"/>
              <a:buChar char="§"/>
            </a:pPr>
            <a:r>
              <a:rPr lang="es-ES_tradnl" sz="2200" dirty="0" smtClean="0"/>
              <a:t>Se realizó una investigación de mercado donde se concluyó que el 90% de los encuestados receptarían de forma positiva la promoción de un servicio de publicaciones ecológicas.</a:t>
            </a:r>
          </a:p>
          <a:p>
            <a:pPr marL="320040" indent="-320040" algn="just">
              <a:lnSpc>
                <a:spcPct val="80000"/>
              </a:lnSpc>
              <a:spcBef>
                <a:spcPts val="700"/>
              </a:spcBef>
              <a:buClr>
                <a:schemeClr val="accent2"/>
              </a:buClr>
              <a:buSzPct val="60000"/>
            </a:pPr>
            <a:endParaRPr lang="es-ES_tradnl" sz="22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normAutofit fontScale="55000" lnSpcReduction="20000"/>
          </a:bodyPr>
          <a:lstStyle/>
          <a:p>
            <a:pPr algn="just"/>
            <a:r>
              <a:rPr lang="es-ES_tradnl" sz="4000" dirty="0" smtClean="0"/>
              <a:t>Se realizó un plan de desarrollo de la campaña publicitaria donde se detalla las fases y los medios de comunicación masivos a utilizarse en esta campaña. </a:t>
            </a:r>
          </a:p>
          <a:p>
            <a:pPr algn="just"/>
            <a:endParaRPr lang="es-ES_tradnl" sz="4000" dirty="0" smtClean="0"/>
          </a:p>
          <a:p>
            <a:pPr algn="just"/>
            <a:r>
              <a:rPr lang="es-ES_tradnl" sz="4000" dirty="0" smtClean="0"/>
              <a:t>Finalmente se realizó el estudio financiero donde se analizó la factibilidad del programa con sus respectivas implicaciones.</a:t>
            </a:r>
          </a:p>
          <a:p>
            <a:pPr algn="just"/>
            <a:endParaRPr lang="en-US" sz="4000" dirty="0" smtClean="0"/>
          </a:p>
          <a:p>
            <a:pPr algn="just"/>
            <a:r>
              <a:rPr lang="es-ES_tradnl" sz="4000" dirty="0" smtClean="0"/>
              <a:t>En este capítulo se presentará:</a:t>
            </a:r>
          </a:p>
          <a:p>
            <a:pPr algn="just"/>
            <a:endParaRPr lang="en-US" sz="4000" dirty="0" smtClean="0"/>
          </a:p>
          <a:p>
            <a:pPr algn="just">
              <a:buFont typeface="Arial"/>
              <a:buChar char="•"/>
            </a:pPr>
            <a:r>
              <a:rPr lang="en-US" sz="4000" dirty="0" smtClean="0"/>
              <a:t> 	</a:t>
            </a:r>
            <a:r>
              <a:rPr lang="es-ES_tradnl" sz="4000" dirty="0" smtClean="0"/>
              <a:t>Conclusiones</a:t>
            </a:r>
            <a:endParaRPr lang="en-US" sz="4000" dirty="0" smtClean="0"/>
          </a:p>
          <a:p>
            <a:pPr algn="just">
              <a:buFont typeface="Arial"/>
              <a:buChar char="•"/>
            </a:pPr>
            <a:r>
              <a:rPr lang="es-ES_tradnl" sz="4000" dirty="0" smtClean="0"/>
              <a:t> 	Limitaciones del estudio</a:t>
            </a:r>
            <a:endParaRPr lang="en-US" sz="4000" dirty="0" smtClean="0"/>
          </a:p>
          <a:p>
            <a:pPr algn="just">
              <a:buFont typeface="Arial"/>
              <a:buChar char="•"/>
            </a:pPr>
            <a:r>
              <a:rPr lang="es-ES_tradnl" sz="4000" dirty="0" smtClean="0"/>
              <a:t> 	Recomendaciones</a:t>
            </a:r>
            <a:endParaRPr lang="en-US" sz="4000" dirty="0" smtClean="0"/>
          </a:p>
          <a:p>
            <a:endParaRPr lang="es-E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71472" y="71414"/>
            <a:ext cx="8229600" cy="1143000"/>
          </a:xfrm>
          <a:prstGeom prst="rect">
            <a:avLst/>
          </a:prstGeom>
        </p:spPr>
        <p:txBody>
          <a:bodyPr vert="horz" lIns="91440" tIns="45720" rIns="91440" bIns="45720" rtlCol="0" anchor="ctr">
            <a:normAutofit/>
          </a:bodyPr>
          <a:lstStyle/>
          <a:p>
            <a:pPr algn="ctr"/>
            <a:r>
              <a:rPr lang="es-EC" sz="4400" b="1" dirty="0" smtClean="0">
                <a:solidFill>
                  <a:schemeClr val="tx2"/>
                </a:solidFill>
                <a:latin typeface="+mj-lt"/>
                <a:ea typeface="+mj-ea"/>
                <a:cs typeface="+mj-cs"/>
              </a:rPr>
              <a:t>Conclusiones</a:t>
            </a:r>
            <a:endParaRPr lang="en-US" sz="4400" b="1" dirty="0" smtClean="0">
              <a:solidFill>
                <a:schemeClr val="tx2"/>
              </a:solidFill>
              <a:latin typeface="+mj-lt"/>
              <a:ea typeface="+mj-ea"/>
              <a:cs typeface="+mj-cs"/>
            </a:endParaRPr>
          </a:p>
        </p:txBody>
      </p:sp>
      <p:sp>
        <p:nvSpPr>
          <p:cNvPr id="7" name="Subtitle 2"/>
          <p:cNvSpPr txBox="1">
            <a:spLocks/>
          </p:cNvSpPr>
          <p:nvPr/>
        </p:nvSpPr>
        <p:spPr>
          <a:xfrm>
            <a:off x="808512" y="1464923"/>
            <a:ext cx="7086600" cy="4506485"/>
          </a:xfrm>
          <a:prstGeom prst="rect">
            <a:avLst/>
          </a:prstGeom>
        </p:spPr>
        <p:txBody>
          <a:bodyPr vert="horz" lIns="91440" tIns="45720" rIns="91440" bIns="45720" numCol="1" rtlCol="0">
            <a:noAutofit/>
          </a:bodyPr>
          <a:lstStyle/>
          <a:p>
            <a:pPr algn="just"/>
            <a:endParaRPr lang="en-US" sz="1400" dirty="0">
              <a:latin typeface="Helvetica"/>
              <a:cs typeface="Helvetica"/>
            </a:endParaRPr>
          </a:p>
        </p:txBody>
      </p:sp>
      <p:sp>
        <p:nvSpPr>
          <p:cNvPr id="9" name="Subtitle 2"/>
          <p:cNvSpPr txBox="1">
            <a:spLocks/>
          </p:cNvSpPr>
          <p:nvPr/>
        </p:nvSpPr>
        <p:spPr>
          <a:xfrm>
            <a:off x="960912" y="1617323"/>
            <a:ext cx="7086600" cy="4506485"/>
          </a:xfrm>
          <a:prstGeom prst="rect">
            <a:avLst/>
          </a:prstGeom>
        </p:spPr>
        <p:txBody>
          <a:bodyPr vert="horz" lIns="91440" tIns="45720" rIns="91440" bIns="45720" numCol="1" rtlCol="0">
            <a:noAutofit/>
          </a:bodyPr>
          <a:lstStyle/>
          <a:p>
            <a:pPr algn="just"/>
            <a:r>
              <a:rPr lang="es-ES_tradnl" sz="2200" dirty="0" smtClean="0"/>
              <a:t>Es importante resaltar que en la investigación de mercado el 40% de los encuestados respondieron que conocen el uso del petróleo en las tintas usadas para impresión, mientras que el 60% restante respondió que desconocen el uso de este componente en las tintas, lo cual es un indicativo que una campaña informativa seria acogida masivamente.</a:t>
            </a:r>
          </a:p>
          <a:p>
            <a:pPr algn="just"/>
            <a:endParaRPr lang="en-US" sz="22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0034" y="71422"/>
            <a:ext cx="8229600" cy="1143000"/>
          </a:xfrm>
          <a:prstGeom prst="rect">
            <a:avLst/>
          </a:prstGeom>
        </p:spPr>
        <p:txBody>
          <a:bodyPr vert="horz" lIns="91440" tIns="45720" rIns="91440" bIns="45720" rtlCol="0" anchor="ctr">
            <a:normAutofit/>
          </a:bodyPr>
          <a:lstStyle/>
          <a:p>
            <a:pPr algn="ctr"/>
            <a:r>
              <a:rPr lang="es-ES" sz="4400" b="1" dirty="0" smtClean="0">
                <a:solidFill>
                  <a:schemeClr val="tx2"/>
                </a:solidFill>
                <a:latin typeface="+mj-lt"/>
                <a:ea typeface="+mj-ea"/>
                <a:cs typeface="+mj-cs"/>
              </a:rPr>
              <a:t>Limitaciones </a:t>
            </a:r>
            <a:r>
              <a:rPr lang="es-ES" sz="4400" b="1" dirty="0">
                <a:solidFill>
                  <a:schemeClr val="tx2"/>
                </a:solidFill>
                <a:latin typeface="+mj-lt"/>
                <a:ea typeface="+mj-ea"/>
                <a:cs typeface="+mj-cs"/>
              </a:rPr>
              <a:t>del Estudio</a:t>
            </a:r>
            <a:r>
              <a:rPr lang="en-US" sz="4400" b="1" dirty="0" smtClean="0">
                <a:solidFill>
                  <a:schemeClr val="tx2"/>
                </a:solidFill>
                <a:latin typeface="+mj-lt"/>
                <a:ea typeface="+mj-ea"/>
                <a:cs typeface="+mj-cs"/>
              </a:rPr>
              <a:t> </a:t>
            </a:r>
          </a:p>
        </p:txBody>
      </p:sp>
      <p:sp>
        <p:nvSpPr>
          <p:cNvPr id="5" name="Subtitle 2"/>
          <p:cNvSpPr txBox="1">
            <a:spLocks/>
          </p:cNvSpPr>
          <p:nvPr/>
        </p:nvSpPr>
        <p:spPr>
          <a:xfrm>
            <a:off x="960912" y="1617323"/>
            <a:ext cx="7086600" cy="4506485"/>
          </a:xfrm>
          <a:prstGeom prst="rect">
            <a:avLst/>
          </a:prstGeom>
        </p:spPr>
        <p:txBody>
          <a:bodyPr vert="horz" lIns="91440" tIns="45720" rIns="91440" bIns="45720" numCol="1" rtlCol="0">
            <a:noAutofit/>
          </a:bodyPr>
          <a:lstStyle/>
          <a:p>
            <a:pPr algn="just"/>
            <a:r>
              <a:rPr lang="es-ES_tradnl" sz="2200" dirty="0" smtClean="0"/>
              <a:t>La limitación </a:t>
            </a:r>
            <a:r>
              <a:rPr lang="es-ES_tradnl" sz="2200" dirty="0"/>
              <a:t>de la presente campaña publicitaria es que se </a:t>
            </a:r>
            <a:r>
              <a:rPr lang="es-ES_tradnl" sz="2200" dirty="0" smtClean="0"/>
              <a:t>desarrolló </a:t>
            </a:r>
            <a:r>
              <a:rPr lang="es-ES_tradnl" sz="2200" dirty="0"/>
              <a:t>para la población que habita en Guayaquil, ya que en el plan de desarrollo, se basó exclusivamente en el medio gráfico de la ciudad y la orientación de la campaña se ideó</a:t>
            </a:r>
            <a:r>
              <a:rPr lang="es-ES_tradnl" sz="2200" dirty="0" smtClean="0"/>
              <a:t> para la misma.</a:t>
            </a:r>
            <a:endParaRPr lang="en-US" sz="2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472" y="214290"/>
            <a:ext cx="8229600" cy="1143000"/>
          </a:xfrm>
          <a:prstGeom prst="rect">
            <a:avLst/>
          </a:prstGeom>
        </p:spPr>
        <p:txBody>
          <a:bodyPr vert="horz" lIns="91440" tIns="45720" rIns="91440" bIns="45720" rtlCol="0" anchor="ctr">
            <a:normAutofit/>
          </a:bodyPr>
          <a:lstStyle/>
          <a:p>
            <a:pPr lvl="1" algn="ctr"/>
            <a:r>
              <a:rPr lang="es-EC" sz="4400" b="1" dirty="0" smtClean="0">
                <a:solidFill>
                  <a:schemeClr val="tx2"/>
                </a:solidFill>
                <a:latin typeface="+mj-lt"/>
                <a:ea typeface="+mj-ea"/>
                <a:cs typeface="+mj-cs"/>
              </a:rPr>
              <a:t>Recomendaciones</a:t>
            </a:r>
            <a:endParaRPr lang="en-US" sz="4400" b="1" dirty="0">
              <a:solidFill>
                <a:schemeClr val="tx2"/>
              </a:solidFill>
              <a:latin typeface="+mj-lt"/>
              <a:ea typeface="+mj-ea"/>
              <a:cs typeface="+mj-cs"/>
            </a:endParaRPr>
          </a:p>
        </p:txBody>
      </p:sp>
      <p:sp>
        <p:nvSpPr>
          <p:cNvPr id="5" name="Subtitle 2"/>
          <p:cNvSpPr txBox="1">
            <a:spLocks/>
          </p:cNvSpPr>
          <p:nvPr/>
        </p:nvSpPr>
        <p:spPr>
          <a:xfrm>
            <a:off x="960912" y="1617323"/>
            <a:ext cx="7086600" cy="4506485"/>
          </a:xfrm>
          <a:prstGeom prst="rect">
            <a:avLst/>
          </a:prstGeom>
        </p:spPr>
        <p:txBody>
          <a:bodyPr vert="horz" lIns="91440" tIns="45720" rIns="91440" bIns="45720" numCol="1" rtlCol="0">
            <a:noAutofit/>
          </a:bodyPr>
          <a:lstStyle/>
          <a:p>
            <a:pPr algn="just"/>
            <a:r>
              <a:rPr lang="es-ES_tradnl" sz="2200" dirty="0" smtClean="0"/>
              <a:t>El </a:t>
            </a:r>
            <a:r>
              <a:rPr lang="es-ES_tradnl" sz="2200" dirty="0"/>
              <a:t>estudio financiero de la campaña expuesta aquí, reveló que no es necesario que la agencia publicitaria que aplique este estudio invierta en gastos de constitución, ni en publicidad ya que esta deberá estar a cargo de la empresa contratante, el estudio también reveló que la empresa ejecutante de esta campaña publicitaria, no debería invertir en equipos propios, ya que como lo estable el plan de desarrollo, la campaña es de duración finita.</a:t>
            </a:r>
            <a:endParaRPr lang="en-US" sz="22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14414" y="214290"/>
            <a:ext cx="7086600" cy="1143000"/>
          </a:xfrm>
          <a:prstGeom prst="rect">
            <a:avLst/>
          </a:prstGeom>
        </p:spPr>
        <p:txBody>
          <a:bodyPr vert="horz" lIns="91440" tIns="45720" rIns="91440" bIns="45720" rtlCol="0" anchor="ctr">
            <a:normAutofit/>
          </a:bodyPr>
          <a:lstStyle/>
          <a:p>
            <a:pPr algn="ctr"/>
            <a:r>
              <a:rPr lang="es-EC" sz="4400" b="1" dirty="0">
                <a:solidFill>
                  <a:schemeClr val="tx2"/>
                </a:solidFill>
                <a:latin typeface="+mj-lt"/>
                <a:ea typeface="+mj-ea"/>
                <a:cs typeface="+mj-cs"/>
              </a:rPr>
              <a:t>BIBLIOGRAFÍA</a:t>
            </a:r>
            <a:endParaRPr lang="en-US" sz="4400" b="1" dirty="0">
              <a:solidFill>
                <a:schemeClr val="tx2"/>
              </a:solidFill>
              <a:latin typeface="+mj-lt"/>
              <a:ea typeface="+mj-ea"/>
              <a:cs typeface="+mj-cs"/>
            </a:endParaRPr>
          </a:p>
        </p:txBody>
      </p:sp>
      <p:sp>
        <p:nvSpPr>
          <p:cNvPr id="6" name="Subtitle 2"/>
          <p:cNvSpPr txBox="1">
            <a:spLocks/>
          </p:cNvSpPr>
          <p:nvPr/>
        </p:nvSpPr>
        <p:spPr>
          <a:xfrm>
            <a:off x="934456" y="1684709"/>
            <a:ext cx="7209443" cy="4506485"/>
          </a:xfrm>
          <a:prstGeom prst="rect">
            <a:avLst/>
          </a:prstGeom>
        </p:spPr>
        <p:txBody>
          <a:bodyPr vert="horz" lIns="91440" tIns="45720" rIns="91440" bIns="45720" numCol="1" rtlCol="0">
            <a:noAutofit/>
          </a:bodyPr>
          <a:lstStyle/>
          <a:p>
            <a:r>
              <a:rPr lang="es-ES_tradnl" sz="1600" dirty="0"/>
              <a:t>[1]  </a:t>
            </a:r>
            <a:r>
              <a:rPr lang="es-ES_tradnl" sz="1600" u="sng" dirty="0">
                <a:hlinkClick r:id="rId2"/>
              </a:rPr>
              <a:t>http://www.deere.com.ar/es_AR/ag/de_interes/thefurrow/ed001/soya_ink.html</a:t>
            </a:r>
            <a:endParaRPr lang="en-US" sz="1600" dirty="0"/>
          </a:p>
          <a:p>
            <a:r>
              <a:rPr lang="es-ES_tradnl" sz="1600" dirty="0"/>
              <a:t> </a:t>
            </a:r>
            <a:endParaRPr lang="en-US" sz="1600" dirty="0"/>
          </a:p>
          <a:p>
            <a:r>
              <a:rPr lang="es-ES_tradnl" sz="1600" dirty="0"/>
              <a:t> </a:t>
            </a:r>
            <a:endParaRPr lang="en-US" sz="1600" dirty="0"/>
          </a:p>
          <a:p>
            <a:r>
              <a:rPr lang="es-ES_tradnl" sz="1600" dirty="0"/>
              <a:t>[2]  </a:t>
            </a:r>
            <a:r>
              <a:rPr lang="es-EC" sz="1600" u="sng" dirty="0">
                <a:hlinkClick r:id="rId3"/>
              </a:rPr>
              <a:t>http://www.advice-business.com/es/consejos-2327115.htm</a:t>
            </a:r>
            <a:endParaRPr lang="en-US" sz="1600" dirty="0"/>
          </a:p>
          <a:p>
            <a:r>
              <a:rPr lang="es-EC" sz="1600" dirty="0"/>
              <a:t> </a:t>
            </a:r>
            <a:endParaRPr lang="en-US" sz="1600" dirty="0"/>
          </a:p>
          <a:p>
            <a:r>
              <a:rPr lang="es-EC" sz="1600" dirty="0"/>
              <a:t> </a:t>
            </a:r>
            <a:endParaRPr lang="en-US" sz="1600" dirty="0"/>
          </a:p>
          <a:p>
            <a:r>
              <a:rPr lang="es-ES_tradnl" sz="1600" dirty="0"/>
              <a:t>[</a:t>
            </a:r>
            <a:r>
              <a:rPr lang="es-ES_tradnl" sz="1600" dirty="0" smtClean="0"/>
              <a:t>3]  </a:t>
            </a:r>
            <a:r>
              <a:rPr lang="es-ES_tradnl" sz="1600" u="sng" dirty="0" smtClean="0">
                <a:hlinkClick r:id="rId2"/>
              </a:rPr>
              <a:t>http</a:t>
            </a:r>
            <a:r>
              <a:rPr lang="es-ES_tradnl" sz="1600" u="sng" dirty="0">
                <a:hlinkClick r:id="rId2"/>
              </a:rPr>
              <a:t>://www.deere.com.ar/es_AR/ag/de_interes/thefurrow/ed001/soya_ink.html</a:t>
            </a:r>
            <a:endParaRPr lang="en-US" sz="1600" dirty="0"/>
          </a:p>
          <a:p>
            <a:r>
              <a:rPr lang="es-ES_tradnl" sz="1600" dirty="0"/>
              <a:t> </a:t>
            </a:r>
            <a:endParaRPr lang="en-US" sz="1600" dirty="0"/>
          </a:p>
          <a:p>
            <a:r>
              <a:rPr lang="es-ES_tradnl" sz="1600" dirty="0"/>
              <a:t> </a:t>
            </a:r>
            <a:endParaRPr lang="en-US" sz="1600" dirty="0"/>
          </a:p>
          <a:p>
            <a:r>
              <a:rPr lang="es-ES_tradnl" sz="1600" dirty="0"/>
              <a:t>[4]  </a:t>
            </a:r>
            <a:r>
              <a:rPr lang="es-ES_tradnl" sz="1600" u="sng" dirty="0">
                <a:hlinkClick r:id="rId3"/>
              </a:rPr>
              <a:t>http://www.advice-business.com/es/consejos-2327115.htm</a:t>
            </a:r>
            <a:endParaRPr lang="en-US" sz="1600" dirty="0"/>
          </a:p>
          <a:p>
            <a:r>
              <a:rPr lang="es-ES_tradnl" sz="1600" dirty="0"/>
              <a:t> </a:t>
            </a:r>
            <a:endParaRPr lang="en-US" sz="1600" dirty="0"/>
          </a:p>
          <a:p>
            <a:r>
              <a:rPr lang="es-ES_tradnl" sz="1600" dirty="0"/>
              <a:t> </a:t>
            </a:r>
            <a:endParaRPr lang="en-US" sz="1600" dirty="0"/>
          </a:p>
          <a:p>
            <a:r>
              <a:rPr lang="es-ES_tradnl" sz="1600" dirty="0"/>
              <a:t>[5]  </a:t>
            </a:r>
            <a:r>
              <a:rPr lang="es-ES_tradnl" sz="1600" u="sng" dirty="0">
                <a:hlinkClick r:id="rId4"/>
              </a:rPr>
              <a:t>http://www.lacamara.org</a:t>
            </a:r>
            <a:r>
              <a:rPr lang="es-ES_tradnl" sz="1600" u="sng" dirty="0"/>
              <a:t> </a:t>
            </a:r>
            <a:endParaRPr lang="en-US" sz="1600" dirty="0"/>
          </a:p>
          <a:p>
            <a:r>
              <a:rPr lang="es-ES_tradnl" sz="1600" dirty="0"/>
              <a:t> </a:t>
            </a:r>
            <a:endParaRPr lang="en-US" sz="1600" dirty="0"/>
          </a:p>
          <a:p>
            <a:r>
              <a:rPr lang="es-ES_tradnl" sz="1600" dirty="0"/>
              <a:t> </a:t>
            </a:r>
            <a:endParaRPr lang="en-US" sz="1600" dirty="0"/>
          </a:p>
          <a:p>
            <a:r>
              <a:rPr lang="es-ES_tradnl" sz="1600" dirty="0"/>
              <a:t>[6]  </a:t>
            </a:r>
            <a:r>
              <a:rPr lang="es-ES_tradnl" sz="1600" u="sng" dirty="0">
                <a:hlinkClick r:id="rId5"/>
              </a:rPr>
              <a:t>http://www.inec.gov.ec</a:t>
            </a:r>
            <a:endParaRPr lang="en-US" sz="16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1538" y="214290"/>
            <a:ext cx="7086600" cy="1143000"/>
          </a:xfrm>
          <a:prstGeom prst="rect">
            <a:avLst/>
          </a:prstGeom>
        </p:spPr>
        <p:txBody>
          <a:bodyPr vert="horz" lIns="91440" tIns="45720" rIns="91440" bIns="45720" rtlCol="0" anchor="ctr">
            <a:normAutofit/>
          </a:bodyPr>
          <a:lstStyle/>
          <a:p>
            <a:pPr algn="ctr"/>
            <a:r>
              <a:rPr lang="es-EC" sz="4400" b="1" dirty="0" smtClean="0">
                <a:solidFill>
                  <a:schemeClr val="tx2"/>
                </a:solidFill>
                <a:latin typeface="+mj-lt"/>
                <a:ea typeface="+mj-ea"/>
                <a:cs typeface="+mj-cs"/>
              </a:rPr>
              <a:t>ANEXOS</a:t>
            </a:r>
            <a:endParaRPr lang="en-US" sz="4400" b="1" dirty="0">
              <a:solidFill>
                <a:schemeClr val="tx2"/>
              </a:solidFill>
              <a:latin typeface="+mj-lt"/>
              <a:ea typeface="+mj-ea"/>
              <a:cs typeface="+mj-cs"/>
            </a:endParaRPr>
          </a:p>
        </p:txBody>
      </p:sp>
      <p:graphicFrame>
        <p:nvGraphicFramePr>
          <p:cNvPr id="5" name="Table 4"/>
          <p:cNvGraphicFramePr>
            <a:graphicFrameLocks noGrp="1"/>
          </p:cNvGraphicFramePr>
          <p:nvPr/>
        </p:nvGraphicFramePr>
        <p:xfrm>
          <a:off x="1735864" y="1296957"/>
          <a:ext cx="5672272" cy="5204069"/>
        </p:xfrm>
        <a:graphic>
          <a:graphicData uri="http://schemas.openxmlformats.org/drawingml/2006/table">
            <a:tbl>
              <a:tblPr/>
              <a:tblGrid>
                <a:gridCol w="1575631"/>
                <a:gridCol w="1120449"/>
                <a:gridCol w="957050"/>
                <a:gridCol w="945379"/>
                <a:gridCol w="1073763"/>
              </a:tblGrid>
              <a:tr h="180619">
                <a:tc gridSpan="5">
                  <a:txBody>
                    <a:bodyPr/>
                    <a:lstStyle/>
                    <a:p>
                      <a:pPr algn="ctr" fontAlgn="ctr"/>
                      <a:r>
                        <a:rPr lang="en-US" sz="900" b="1" i="1" u="none" strike="noStrike" dirty="0">
                          <a:solidFill>
                            <a:srgbClr val="000000"/>
                          </a:solidFill>
                          <a:latin typeface="Times New Roman"/>
                        </a:rPr>
                        <a:t>VISTAZO</a:t>
                      </a:r>
                    </a:p>
                  </a:txBody>
                  <a:tcPr marL="9149" marR="9149" marT="914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349944">
                <a:tc>
                  <a:txBody>
                    <a:bodyPr/>
                    <a:lstStyle/>
                    <a:p>
                      <a:pPr algn="ctr" fontAlgn="ctr"/>
                      <a:r>
                        <a:rPr lang="en-US" sz="900" b="1" i="1" u="none" strike="noStrike" dirty="0">
                          <a:solidFill>
                            <a:srgbClr val="000000"/>
                          </a:solidFill>
                          <a:latin typeface="Times New Roman"/>
                        </a:rPr>
                        <a:t>ESPACIO</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TARIFA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CANTIDAD MENSUAL</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DURACIÓN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TOTAL TARIFA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180619">
                <a:tc>
                  <a:txBody>
                    <a:bodyPr/>
                    <a:lstStyle/>
                    <a:p>
                      <a:pPr algn="l" fontAlgn="ctr"/>
                      <a:r>
                        <a:rPr lang="en-US" sz="900" b="0" i="1" u="none" strike="noStrike">
                          <a:solidFill>
                            <a:srgbClr val="000000"/>
                          </a:solidFill>
                          <a:latin typeface="Times New Roman"/>
                        </a:rPr>
                        <a:t>1/2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1,900.00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11,400.00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1/2 Página clasificados</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1,100.00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6,600.00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1/4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640.00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3,840.00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r>
              <a:tr h="180619">
                <a:tc gridSpan="5">
                  <a:txBody>
                    <a:bodyPr/>
                    <a:lstStyle/>
                    <a:p>
                      <a:pPr algn="ctr" fontAlgn="ctr"/>
                      <a:r>
                        <a:rPr lang="en-US" sz="900" b="1" i="1" u="none" strike="noStrike">
                          <a:solidFill>
                            <a:srgbClr val="000000"/>
                          </a:solidFill>
                          <a:latin typeface="Times New Roman"/>
                        </a:rPr>
                        <a:t>HOGAR</a:t>
                      </a:r>
                    </a:p>
                  </a:txBody>
                  <a:tcPr marL="9149" marR="9149" marT="914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349944">
                <a:tc>
                  <a:txBody>
                    <a:bodyPr/>
                    <a:lstStyle/>
                    <a:p>
                      <a:pPr algn="ctr" fontAlgn="ctr"/>
                      <a:r>
                        <a:rPr lang="en-US" sz="900" b="1" i="1" u="none" strike="noStrike" dirty="0">
                          <a:solidFill>
                            <a:srgbClr val="000000"/>
                          </a:solidFill>
                          <a:latin typeface="Times New Roman"/>
                        </a:rPr>
                        <a:t>ESPACIO</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TARIFA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a:solidFill>
                            <a:srgbClr val="000000"/>
                          </a:solidFill>
                          <a:latin typeface="Times New Roman"/>
                        </a:rPr>
                        <a:t>CANTIDAD MENSUAL</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a:solidFill>
                            <a:srgbClr val="000000"/>
                          </a:solidFill>
                          <a:latin typeface="Times New Roman"/>
                        </a:rPr>
                        <a:t>DURACION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TOTAL TARIFA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180619">
                <a:tc>
                  <a:txBody>
                    <a:bodyPr/>
                    <a:lstStyle/>
                    <a:p>
                      <a:pPr algn="l" fontAlgn="ctr"/>
                      <a:r>
                        <a:rPr lang="en-US" sz="900" b="0" i="1" u="none" strike="noStrike">
                          <a:solidFill>
                            <a:srgbClr val="000000"/>
                          </a:solidFill>
                          <a:latin typeface="Times New Roman"/>
                        </a:rPr>
                        <a:t>1/2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1,600.00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 9,600.00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1/2 Página clasificados</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900.00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 5,400.00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1/4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500.00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 3,000.00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900" b="0" i="1" u="none" strike="noStrike" dirty="0">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r>
              <a:tr h="180619">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dirty="0">
                        <a:solidFill>
                          <a:srgbClr val="000000"/>
                        </a:solidFill>
                        <a:latin typeface="Times New Roman"/>
                      </a:endParaRPr>
                    </a:p>
                  </a:txBody>
                  <a:tcPr marL="9149" marR="9149" marT="9149" marB="0" anchor="ctr">
                    <a:lnL>
                      <a:noFill/>
                    </a:lnL>
                    <a:lnR>
                      <a:noFill/>
                    </a:lnR>
                    <a:lnT>
                      <a:noFill/>
                    </a:lnT>
                    <a:lnB>
                      <a:noFill/>
                    </a:lnB>
                  </a:tcPr>
                </a:tc>
              </a:tr>
              <a:tr h="180619">
                <a:tc gridSpan="5">
                  <a:txBody>
                    <a:bodyPr/>
                    <a:lstStyle/>
                    <a:p>
                      <a:pPr algn="ctr" fontAlgn="ctr"/>
                      <a:r>
                        <a:rPr lang="en-US" sz="900" b="1" i="1" u="none" strike="noStrike">
                          <a:solidFill>
                            <a:srgbClr val="000000"/>
                          </a:solidFill>
                          <a:latin typeface="Times New Roman"/>
                        </a:rPr>
                        <a:t>ESTADIO</a:t>
                      </a:r>
                    </a:p>
                  </a:txBody>
                  <a:tcPr marL="9149" marR="9149" marT="914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349944">
                <a:tc>
                  <a:txBody>
                    <a:bodyPr/>
                    <a:lstStyle/>
                    <a:p>
                      <a:pPr algn="ctr" fontAlgn="ctr"/>
                      <a:r>
                        <a:rPr lang="en-US" sz="900" b="1" i="1" u="none" strike="noStrike" dirty="0">
                          <a:solidFill>
                            <a:srgbClr val="000000"/>
                          </a:solidFill>
                          <a:latin typeface="Times New Roman"/>
                        </a:rPr>
                        <a:t>ESPACIO</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TARIFA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CANTIDAD MENSUAL</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DURACION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TOTAL TARIFA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180619">
                <a:tc>
                  <a:txBody>
                    <a:bodyPr/>
                    <a:lstStyle/>
                    <a:p>
                      <a:pPr algn="l" fontAlgn="ctr"/>
                      <a:r>
                        <a:rPr lang="en-US" sz="900" b="0" i="1" u="none" strike="noStrike">
                          <a:solidFill>
                            <a:srgbClr val="000000"/>
                          </a:solidFill>
                          <a:latin typeface="Times New Roman"/>
                        </a:rPr>
                        <a:t>2/3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25.00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 150.00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1/2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60.00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360.00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1/2 Página clasificados</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800.00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4,800.00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1/4 Página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500.00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2</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3,000.00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1" u="none" strike="noStrike">
                        <a:solidFill>
                          <a:srgbClr val="000000"/>
                        </a:solidFill>
                        <a:latin typeface="Times New Roman"/>
                      </a:endParaRPr>
                    </a:p>
                  </a:txBody>
                  <a:tcPr marL="9149" marR="9149" marT="9149" marB="0" anchor="ctr">
                    <a:lnL>
                      <a:noFill/>
                    </a:lnL>
                    <a:lnR>
                      <a:noFill/>
                    </a:lnR>
                    <a:lnT w="6350" cap="flat" cmpd="sng" algn="ctr">
                      <a:solidFill>
                        <a:srgbClr val="000000"/>
                      </a:solidFill>
                      <a:prstDash val="solid"/>
                      <a:round/>
                      <a:headEnd type="none" w="med" len="med"/>
                      <a:tailEnd type="none" w="med" len="med"/>
                    </a:lnT>
                    <a:lnB>
                      <a:noFill/>
                    </a:lnB>
                  </a:tcPr>
                </a:tc>
              </a:tr>
              <a:tr h="180619">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c>
                  <a:txBody>
                    <a:bodyPr/>
                    <a:lstStyle/>
                    <a:p>
                      <a:pPr algn="l" fontAlgn="ctr"/>
                      <a:endParaRPr lang="en-US" sz="900" b="0" i="1" u="none" strike="noStrike">
                        <a:solidFill>
                          <a:srgbClr val="000000"/>
                        </a:solidFill>
                        <a:latin typeface="Times New Roman"/>
                      </a:endParaRPr>
                    </a:p>
                  </a:txBody>
                  <a:tcPr marL="9149" marR="9149" marT="9149" marB="0" anchor="ctr">
                    <a:lnL>
                      <a:noFill/>
                    </a:lnL>
                    <a:lnR>
                      <a:noFill/>
                    </a:lnR>
                    <a:lnT>
                      <a:noFill/>
                    </a:lnT>
                    <a:lnB>
                      <a:noFill/>
                    </a:lnB>
                  </a:tcPr>
                </a:tc>
              </a:tr>
              <a:tr h="180619">
                <a:tc gridSpan="5">
                  <a:txBody>
                    <a:bodyPr/>
                    <a:lstStyle/>
                    <a:p>
                      <a:pPr algn="ctr" fontAlgn="ctr"/>
                      <a:r>
                        <a:rPr lang="en-US" sz="900" b="1" i="1" u="none" strike="noStrike">
                          <a:solidFill>
                            <a:srgbClr val="000000"/>
                          </a:solidFill>
                          <a:latin typeface="Times New Roman"/>
                        </a:rPr>
                        <a:t>TELEVISIÓN</a:t>
                      </a:r>
                    </a:p>
                  </a:txBody>
                  <a:tcPr marL="9149" marR="9149" marT="914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180619">
                <a:tc>
                  <a:txBody>
                    <a:bodyPr/>
                    <a:lstStyle/>
                    <a:p>
                      <a:pPr algn="ctr" fontAlgn="ctr"/>
                      <a:r>
                        <a:rPr lang="en-US" sz="900" b="1" i="1" u="none" strike="noStrike" dirty="0">
                          <a:solidFill>
                            <a:srgbClr val="000000"/>
                          </a:solidFill>
                          <a:latin typeface="Times New Roman"/>
                        </a:rPr>
                        <a:t>CANAL</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PROGRAMA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TIEMPO</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COSTO</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ctr" fontAlgn="ctr"/>
                      <a:r>
                        <a:rPr lang="en-US" sz="900" b="1" i="1" u="none" strike="noStrike" dirty="0">
                          <a:solidFill>
                            <a:srgbClr val="000000"/>
                          </a:solidFill>
                          <a:latin typeface="Times New Roman"/>
                        </a:rPr>
                        <a:t>CATEGORÍA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r>
              <a:tr h="180619">
                <a:tc>
                  <a:txBody>
                    <a:bodyPr/>
                    <a:lstStyle/>
                    <a:p>
                      <a:pPr algn="l" fontAlgn="ctr"/>
                      <a:r>
                        <a:rPr lang="en-US" sz="900" b="0" i="1" u="none" strike="noStrike">
                          <a:solidFill>
                            <a:srgbClr val="000000"/>
                          </a:solidFill>
                          <a:latin typeface="Times New Roman"/>
                        </a:rPr>
                        <a:t>Ecuavisa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Elección diaria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2,650.00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AAA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Teleamazonas</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Elección diaria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2,860.00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AAA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619">
                <a:tc>
                  <a:txBody>
                    <a:bodyPr/>
                    <a:lstStyle/>
                    <a:p>
                      <a:pPr algn="l" fontAlgn="ctr"/>
                      <a:r>
                        <a:rPr lang="en-US" sz="900" b="0" i="1" u="none" strike="noStrike">
                          <a:solidFill>
                            <a:srgbClr val="000000"/>
                          </a:solidFill>
                          <a:latin typeface="Times New Roman"/>
                        </a:rPr>
                        <a:t>TC</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err="1">
                          <a:solidFill>
                            <a:srgbClr val="000000"/>
                          </a:solidFill>
                          <a:latin typeface="Times New Roman"/>
                        </a:rPr>
                        <a:t>Elección</a:t>
                      </a:r>
                      <a:r>
                        <a:rPr lang="en-US" sz="900" b="0" i="1" u="none" strike="noStrike" dirty="0">
                          <a:solidFill>
                            <a:srgbClr val="000000"/>
                          </a:solidFill>
                          <a:latin typeface="Times New Roman"/>
                        </a:rPr>
                        <a:t> </a:t>
                      </a:r>
                      <a:r>
                        <a:rPr lang="en-US" sz="900" b="0" i="1" u="none" strike="noStrike" dirty="0" err="1">
                          <a:solidFill>
                            <a:srgbClr val="000000"/>
                          </a:solidFill>
                          <a:latin typeface="Times New Roman"/>
                        </a:rPr>
                        <a:t>diaria</a:t>
                      </a:r>
                      <a:endParaRPr lang="en-US" sz="900" b="0" i="1" u="none" strike="noStrike" dirty="0">
                        <a:solidFill>
                          <a:srgbClr val="000000"/>
                        </a:solidFill>
                        <a:latin typeface="Times New Roman"/>
                      </a:endParaRP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30"</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a:solidFill>
                            <a:srgbClr val="000000"/>
                          </a:solidFill>
                          <a:latin typeface="Times New Roman"/>
                        </a:rPr>
                        <a:t> 1,980.00 </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solidFill>
                            <a:srgbClr val="000000"/>
                          </a:solidFill>
                          <a:latin typeface="Times New Roman"/>
                        </a:rPr>
                        <a:t>AAA</a:t>
                      </a:r>
                    </a:p>
                  </a:txBody>
                  <a:tcPr marL="9149" marR="9149" marT="91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Fases de la Campaña</a:t>
            </a:r>
            <a:endParaRPr lang="es-ES" dirty="0"/>
          </a:p>
        </p:txBody>
      </p:sp>
      <p:sp>
        <p:nvSpPr>
          <p:cNvPr id="3" name="2 Marcador de contenido"/>
          <p:cNvSpPr>
            <a:spLocks noGrp="1"/>
          </p:cNvSpPr>
          <p:nvPr>
            <p:ph sz="quarter" idx="1"/>
          </p:nvPr>
        </p:nvSpPr>
        <p:spPr/>
        <p:txBody>
          <a:bodyPr>
            <a:normAutofit/>
          </a:bodyPr>
          <a:lstStyle/>
          <a:p>
            <a:pPr algn="just"/>
            <a:r>
              <a:rPr lang="es-ES_tradnl" sz="3200" dirty="0" smtClean="0"/>
              <a:t>La campaña publicitaria aquí propuesta se llevará a cabo en el lapso de tres meses con tres fases programadas para los dos distintos tipos de público meta.</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251</TotalTime>
  <Words>3259</Words>
  <Application>Microsoft Office PowerPoint</Application>
  <PresentationFormat>Presentación en pantalla (4:3)</PresentationFormat>
  <Paragraphs>530</Paragraphs>
  <Slides>89</Slides>
  <Notes>0</Notes>
  <HiddenSlides>0</HiddenSlides>
  <MMClips>0</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Intermedio</vt:lpstr>
      <vt:lpstr>PROYECTO DE CREACIÓN DE UNA CAMPAÑA PUBLICITARIA SOBRE EL USO DE TINTAS ECOLÓGICAS EN LA CIUDAD DE GUAYAQUIL  </vt:lpstr>
      <vt:lpstr>Integrantes</vt:lpstr>
      <vt:lpstr>RESUMEN</vt:lpstr>
      <vt:lpstr>Resumen </vt:lpstr>
      <vt:lpstr>Diapositiva 5</vt:lpstr>
      <vt:lpstr>Estructura de la Campaña</vt:lpstr>
      <vt:lpstr>Público Meta</vt:lpstr>
      <vt:lpstr>Estrategias de Marketing</vt:lpstr>
      <vt:lpstr>Fases de la Campaña</vt:lpstr>
      <vt:lpstr>Plan Financiero</vt:lpstr>
      <vt:lpstr>GENERALIDADES</vt:lpstr>
      <vt:lpstr>Introducción</vt:lpstr>
      <vt:lpstr>Antecedentes</vt:lpstr>
      <vt:lpstr>Diapositiva 14</vt:lpstr>
      <vt:lpstr>Diapositiva 15</vt:lpstr>
      <vt:lpstr>Diapositiva 16</vt:lpstr>
      <vt:lpstr>Diapositiva 17</vt:lpstr>
      <vt:lpstr>Diapositiva 18</vt:lpstr>
      <vt:lpstr>Composición</vt:lpstr>
      <vt:lpstr>Justificación</vt:lpstr>
      <vt:lpstr>Diapositiva 21</vt:lpstr>
      <vt:lpstr>Diapositiva 22</vt:lpstr>
      <vt:lpstr>Diapositiva 23</vt:lpstr>
      <vt:lpstr>Diapositiva 24</vt:lpstr>
      <vt:lpstr>INVESTIGACIÓN DE MERCADO </vt:lpstr>
      <vt:lpstr>Objetivos</vt:lpstr>
      <vt:lpstr>Perspectivas de la Investigación</vt:lpstr>
      <vt:lpstr>Planteamiento del Problema</vt:lpstr>
      <vt:lpstr>Objetivos de la Investigación</vt:lpstr>
      <vt:lpstr>Objetivos Específicos</vt:lpstr>
      <vt:lpstr>Definición de la Población</vt:lpstr>
      <vt:lpstr>Diapositiva 32</vt:lpstr>
      <vt:lpstr>Definición de la Muestra</vt:lpstr>
      <vt:lpstr>Diapositiva 34</vt:lpstr>
      <vt:lpstr>Diapositiva 35</vt:lpstr>
      <vt:lpstr>Presentación de Resultados</vt:lpstr>
      <vt:lpstr>Preguntas</vt:lpstr>
      <vt:lpstr>Diapositiva 38</vt:lpstr>
      <vt:lpstr>Diapositiva 39</vt:lpstr>
      <vt:lpstr>Diapositiva 40</vt:lpstr>
      <vt:lpstr>Conclusiones de la Investigación</vt:lpstr>
      <vt:lpstr>Diapositiva 42</vt:lpstr>
      <vt:lpstr>Diapositiva 43</vt:lpstr>
      <vt:lpstr>Diapositiva 44</vt:lpstr>
      <vt:lpstr>PLAN DE DESARROLLO</vt:lpstr>
      <vt:lpstr>Antecedentes</vt:lpstr>
      <vt:lpstr>Diapositiva 47</vt:lpstr>
      <vt:lpstr>Fortalezas</vt:lpstr>
      <vt:lpstr>Oportunidades</vt:lpstr>
      <vt:lpstr>Debilidades</vt:lpstr>
      <vt:lpstr>Amenazas</vt:lpstr>
      <vt:lpstr>Desarrollo de la Campaña Publicitaria</vt:lpstr>
      <vt:lpstr>Diapositiva 53</vt:lpstr>
      <vt:lpstr>Diapositiva 54</vt:lpstr>
      <vt:lpstr>Slogan</vt:lpstr>
      <vt:lpstr>Concepto de la Campaña</vt:lpstr>
      <vt:lpstr>Tipografía</vt:lpstr>
      <vt:lpstr>Diapositiva 58</vt:lpstr>
      <vt:lpstr>Campaña Publicitaria</vt:lpstr>
      <vt:lpstr>Fase 1: Medios Masivos</vt:lpstr>
      <vt:lpstr>Vallas Publicitarias</vt:lpstr>
      <vt:lpstr>Paletas</vt:lpstr>
      <vt:lpstr>Fase 2: Medios Impresos</vt:lpstr>
      <vt:lpstr>Revistas y Periódicos</vt:lpstr>
      <vt:lpstr>Fase 3: Medios Electrónicos</vt:lpstr>
      <vt:lpstr>Redes Sociales</vt:lpstr>
      <vt:lpstr>Diapositiva 67</vt:lpstr>
      <vt:lpstr>Televisión</vt:lpstr>
      <vt:lpstr>Diapositiva 69</vt:lpstr>
      <vt:lpstr>Estrategia de Marketing BTL</vt:lpstr>
      <vt:lpstr>Material  P.O.P.</vt:lpstr>
      <vt:lpstr>Material  P.O.P. </vt:lpstr>
      <vt:lpstr>Balance de equipos</vt:lpstr>
      <vt:lpstr>Balance de Personal</vt:lpstr>
      <vt:lpstr>PRESUPUESTO</vt:lpstr>
      <vt:lpstr>Presupuesto</vt:lpstr>
      <vt:lpstr>Diapositiva 77</vt:lpstr>
      <vt:lpstr>Diapositiva 78</vt:lpstr>
      <vt:lpstr>Gastos de Servicios Básicos</vt:lpstr>
      <vt:lpstr>Diapositiva 80</vt:lpstr>
      <vt:lpstr>Balance de Material P.O.P.</vt:lpstr>
      <vt:lpstr>CONCLUSIONES  Y RECOMENDACIONES</vt:lpstr>
      <vt:lpstr>Diapositiva 83</vt:lpstr>
      <vt:lpstr>Diapositiva 84</vt:lpstr>
      <vt:lpstr>Diapositiva 85</vt:lpstr>
      <vt:lpstr>Diapositiva 86</vt:lpstr>
      <vt:lpstr>Diapositiva 87</vt:lpstr>
      <vt:lpstr>Diapositiva 88</vt:lpstr>
      <vt:lpstr>Diapositiva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CREACIÓN DE UNA CAMPAÑA PUBLICITARIA SOBRE EL USO DE TINTAS ECOLÓGICAS EN LA CIUDAD DE GUAYAQUIL</dc:title>
  <dc:creator>MEDARDO</dc:creator>
  <cp:lastModifiedBy>MEDARDO</cp:lastModifiedBy>
  <cp:revision>27</cp:revision>
  <dcterms:created xsi:type="dcterms:W3CDTF">2011-05-25T15:33:09Z</dcterms:created>
  <dcterms:modified xsi:type="dcterms:W3CDTF">2011-05-25T19:47:24Z</dcterms:modified>
</cp:coreProperties>
</file>