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9" r:id="rId4"/>
    <p:sldId id="290" r:id="rId5"/>
    <p:sldId id="294" r:id="rId6"/>
    <p:sldId id="293" r:id="rId7"/>
    <p:sldId id="291" r:id="rId8"/>
    <p:sldId id="296" r:id="rId9"/>
    <p:sldId id="297" r:id="rId10"/>
    <p:sldId id="299" r:id="rId11"/>
    <p:sldId id="260" r:id="rId12"/>
    <p:sldId id="302" r:id="rId13"/>
    <p:sldId id="304" r:id="rId14"/>
    <p:sldId id="303" r:id="rId15"/>
    <p:sldId id="305" r:id="rId16"/>
    <p:sldId id="301" r:id="rId17"/>
    <p:sldId id="306" r:id="rId18"/>
    <p:sldId id="307" r:id="rId19"/>
    <p:sldId id="308" r:id="rId20"/>
    <p:sldId id="309" r:id="rId21"/>
    <p:sldId id="327" r:id="rId22"/>
    <p:sldId id="310" r:id="rId23"/>
    <p:sldId id="311" r:id="rId24"/>
    <p:sldId id="312" r:id="rId25"/>
    <p:sldId id="314" r:id="rId26"/>
    <p:sldId id="315" r:id="rId27"/>
    <p:sldId id="319" r:id="rId28"/>
    <p:sldId id="316" r:id="rId29"/>
    <p:sldId id="317" r:id="rId30"/>
    <p:sldId id="318" r:id="rId31"/>
    <p:sldId id="320" r:id="rId32"/>
    <p:sldId id="321" r:id="rId33"/>
    <p:sldId id="288" r:id="rId34"/>
    <p:sldId id="322" r:id="rId35"/>
    <p:sldId id="323" r:id="rId36"/>
    <p:sldId id="324" r:id="rId37"/>
    <p:sldId id="325" r:id="rId38"/>
    <p:sldId id="326" r:id="rId39"/>
    <p:sldId id="265" r:id="rId40"/>
    <p:sldId id="276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8" autoAdjust="0"/>
    <p:restoredTop sz="94660" autoAdjust="0"/>
  </p:normalViewPr>
  <p:slideViewPr>
    <p:cSldViewPr>
      <p:cViewPr varScale="1">
        <p:scale>
          <a:sx n="194" d="100"/>
          <a:sy n="194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762000" y="2362200"/>
            <a:ext cx="5386388" cy="533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00" b="0"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  <a:endParaRPr lang="en-US" noProof="0" smtClean="0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7226300" y="5957888"/>
            <a:ext cx="15367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DDDDDD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gray">
          <a:xfrm>
            <a:off x="57150" y="28575"/>
            <a:ext cx="6276975" cy="22574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762000" y="1171575"/>
            <a:ext cx="5334000" cy="838200"/>
          </a:xfrm>
        </p:spPr>
        <p:txBody>
          <a:bodyPr/>
          <a:lstStyle>
            <a:lvl1pPr algn="r">
              <a:defRPr sz="4400"/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  <a:endParaRPr lang="en-US" noProof="0" smtClean="0"/>
          </a:p>
        </p:txBody>
      </p:sp>
      <p:grpSp>
        <p:nvGrpSpPr>
          <p:cNvPr id="3090" name="Group 18"/>
          <p:cNvGrpSpPr>
            <a:grpSpLocks/>
          </p:cNvGrpSpPr>
          <p:nvPr/>
        </p:nvGrpSpPr>
        <p:grpSpPr bwMode="auto">
          <a:xfrm>
            <a:off x="-15875" y="0"/>
            <a:ext cx="9166225" cy="6859588"/>
            <a:chOff x="0" y="0"/>
            <a:chExt cx="5764" cy="4321"/>
          </a:xfrm>
        </p:grpSpPr>
        <p:sp>
          <p:nvSpPr>
            <p:cNvPr id="3091" name="AutoShape 19"/>
            <p:cNvSpPr>
              <a:spLocks noChangeArrowheads="1"/>
            </p:cNvSpPr>
            <p:nvPr/>
          </p:nvSpPr>
          <p:spPr bwMode="gray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3092" name="Freeform 20"/>
            <p:cNvSpPr>
              <a:spLocks/>
            </p:cNvSpPr>
            <p:nvPr/>
          </p:nvSpPr>
          <p:spPr bwMode="gray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3093" name="Freeform 21"/>
            <p:cNvSpPr>
              <a:spLocks/>
            </p:cNvSpPr>
            <p:nvPr/>
          </p:nvSpPr>
          <p:spPr bwMode="gray">
            <a:xfrm>
              <a:off x="5" y="3985"/>
              <a:ext cx="244" cy="336"/>
            </a:xfrm>
            <a:custGeom>
              <a:avLst/>
              <a:gdLst>
                <a:gd name="T0" fmla="*/ 243 w 243"/>
                <a:gd name="T1" fmla="*/ 335 h 336"/>
                <a:gd name="T2" fmla="*/ 122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3094" name="Freeform 22"/>
            <p:cNvSpPr>
              <a:spLocks/>
            </p:cNvSpPr>
            <p:nvPr/>
          </p:nvSpPr>
          <p:spPr bwMode="gray">
            <a:xfrm>
              <a:off x="5511" y="4029"/>
              <a:ext cx="253" cy="290"/>
            </a:xfrm>
            <a:custGeom>
              <a:avLst/>
              <a:gdLst>
                <a:gd name="T0" fmla="*/ 229 w 232"/>
                <a:gd name="T1" fmla="*/ 0 h 290"/>
                <a:gd name="T2" fmla="*/ 164 w 232"/>
                <a:gd name="T3" fmla="*/ 144 h 290"/>
                <a:gd name="T4" fmla="*/ 98 w 232"/>
                <a:gd name="T5" fmla="*/ 253 h 290"/>
                <a:gd name="T6" fmla="*/ 0 w 232"/>
                <a:gd name="T7" fmla="*/ 290 h 290"/>
                <a:gd name="T8" fmla="*/ 232 w 232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3095" name="Freeform 23"/>
            <p:cNvSpPr>
              <a:spLocks/>
            </p:cNvSpPr>
            <p:nvPr/>
          </p:nvSpPr>
          <p:spPr bwMode="gray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C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1B4A62-3E05-47D7-A564-854C390DDF62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0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86550" y="319088"/>
            <a:ext cx="2076450" cy="599598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19088"/>
            <a:ext cx="6076950" cy="599598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DD871D-ED90-4487-91C0-711D42C5699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41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19088"/>
            <a:ext cx="8305800" cy="56356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366838"/>
            <a:ext cx="8229600" cy="4948237"/>
          </a:xfrm>
        </p:spPr>
        <p:txBody>
          <a:bodyPr/>
          <a:lstStyle/>
          <a:p>
            <a:r>
              <a:rPr lang="es-ES" smtClean="0"/>
              <a:t>Haga clic en el icono para agregar una tabla</a:t>
            </a:r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6324600" y="6461125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509588" y="6443663"/>
            <a:ext cx="914400" cy="315912"/>
          </a:xfrm>
        </p:spPr>
        <p:txBody>
          <a:bodyPr/>
          <a:lstStyle>
            <a:lvl1pPr>
              <a:defRPr/>
            </a:lvl1pPr>
          </a:lstStyle>
          <a:p>
            <a:fld id="{97E5EDF6-FD34-47DE-A5EA-D6696D4CA1F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8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3B84C9-2912-4815-B791-368B54633B9E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F4804F-2BDD-4A1B-B783-1024539348C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366838"/>
            <a:ext cx="4038600" cy="4948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366838"/>
            <a:ext cx="4038600" cy="4948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830205-98E4-4041-9389-5F7C8925F82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DEDBCA4-6709-433E-80A2-0308ACD800F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74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92D40C-6E81-4360-B3BD-36AD5E81959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48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4328C7-6607-4F60-8ABB-1F3D0274AD12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8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4BDA58-A976-4300-9E1C-C6C984F02F1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35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CB6634-9887-48D4-BD15-0FB5205E282F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0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vmlDrawing" Target="../drawings/vmlDrawing1.vml"/><Relationship Id="rId15" Type="http://schemas.openxmlformats.org/officeDocument/2006/relationships/oleObject" Target="../embeddings/oleObject1.bin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9" name="Object 15"/>
          <p:cNvGraphicFramePr>
            <a:graphicFrameLocks noChangeAspect="1"/>
          </p:cNvGraphicFramePr>
          <p:nvPr/>
        </p:nvGraphicFramePr>
        <p:xfrm>
          <a:off x="38100" y="80963"/>
          <a:ext cx="9037638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Image" r:id="rId15" imgW="9523810" imgH="1473016" progId="Photoshop.Image.6">
                  <p:embed/>
                </p:oleObj>
              </mc:Choice>
              <mc:Fallback>
                <p:oleObj name="Image" r:id="rId15" imgW="9523810" imgH="1473016" progId="Photoshop.Image.6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" y="80963"/>
                        <a:ext cx="9037638" cy="1109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Rectangle 16"/>
          <p:cNvSpPr>
            <a:spLocks noChangeArrowheads="1"/>
          </p:cNvSpPr>
          <p:nvPr/>
        </p:nvSpPr>
        <p:spPr bwMode="invGray">
          <a:xfrm>
            <a:off x="0" y="6453188"/>
            <a:ext cx="9129713" cy="40481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324600" y="6461125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9588" y="6443663"/>
            <a:ext cx="914400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0C34B1E3-0E04-44C6-A404-A920B1613066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319088"/>
            <a:ext cx="83058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grpSp>
        <p:nvGrpSpPr>
          <p:cNvPr id="1041" name="Group 17"/>
          <p:cNvGrpSpPr>
            <a:grpSpLocks/>
          </p:cNvGrpSpPr>
          <p:nvPr/>
        </p:nvGrpSpPr>
        <p:grpSpPr bwMode="auto">
          <a:xfrm>
            <a:off x="-15875" y="0"/>
            <a:ext cx="9166225" cy="6859588"/>
            <a:chOff x="0" y="0"/>
            <a:chExt cx="5764" cy="4321"/>
          </a:xfrm>
        </p:grpSpPr>
        <p:sp>
          <p:nvSpPr>
            <p:cNvPr id="1042" name="AutoShape 18"/>
            <p:cNvSpPr>
              <a:spLocks noChangeArrowheads="1"/>
            </p:cNvSpPr>
            <p:nvPr/>
          </p:nvSpPr>
          <p:spPr bwMode="gray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gray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gray">
            <a:xfrm>
              <a:off x="5" y="3985"/>
              <a:ext cx="244" cy="336"/>
            </a:xfrm>
            <a:custGeom>
              <a:avLst/>
              <a:gdLst>
                <a:gd name="T0" fmla="*/ 243 w 243"/>
                <a:gd name="T1" fmla="*/ 335 h 336"/>
                <a:gd name="T2" fmla="*/ 122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gray">
            <a:xfrm>
              <a:off x="5511" y="4029"/>
              <a:ext cx="253" cy="290"/>
            </a:xfrm>
            <a:custGeom>
              <a:avLst/>
              <a:gdLst>
                <a:gd name="T0" fmla="*/ 229 w 232"/>
                <a:gd name="T1" fmla="*/ 0 h 290"/>
                <a:gd name="T2" fmla="*/ 164 w 232"/>
                <a:gd name="T3" fmla="*/ 144 h 290"/>
                <a:gd name="T4" fmla="*/ 98 w 232"/>
                <a:gd name="T5" fmla="*/ 253 h 290"/>
                <a:gd name="T6" fmla="*/ 0 w 232"/>
                <a:gd name="T7" fmla="*/ 290 h 290"/>
                <a:gd name="T8" fmla="*/ 232 w 232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gray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1047" name="Rectangle 23"/>
          <p:cNvSpPr>
            <a:spLocks noChangeArrowheads="1"/>
          </p:cNvSpPr>
          <p:nvPr/>
        </p:nvSpPr>
        <p:spPr bwMode="gray">
          <a:xfrm>
            <a:off x="100013" y="1198563"/>
            <a:ext cx="8948737" cy="100012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66838"/>
            <a:ext cx="8229600" cy="494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j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j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http://copyme.org.mx/imagenes_copyme/beneficios/projec1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Documento_de_Microsoft_Word1.docx"/><Relationship Id="rId5" Type="http://schemas.openxmlformats.org/officeDocument/2006/relationships/image" Target="../media/image2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692696"/>
            <a:ext cx="6192688" cy="838200"/>
          </a:xfrm>
        </p:spPr>
        <p:txBody>
          <a:bodyPr/>
          <a:lstStyle/>
          <a:p>
            <a:pPr algn="ctr"/>
            <a:r>
              <a:rPr lang="es-ES_tradnl" sz="4000" dirty="0">
                <a:latin typeface="Helvetica"/>
                <a:cs typeface="Helvetica"/>
              </a:rPr>
              <a:t>PROYECTO DE CREACIÓN DEL PROGRAMA PILOTO </a:t>
            </a:r>
            <a:endParaRPr lang="en-US" sz="4000" dirty="0">
              <a:latin typeface="Helvetica"/>
              <a:cs typeface="Helvetica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438400"/>
            <a:ext cx="5386388" cy="53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Arial" charset="0"/>
              </a:rPr>
              <a:t>“EMPRENDE  ECUADOR ”</a:t>
            </a:r>
            <a:endParaRPr lang="en-US" sz="28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5496" y="2276872"/>
            <a:ext cx="6336704" cy="45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emprende ecuado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80928"/>
            <a:ext cx="5285026" cy="3337912"/>
          </a:xfrm>
          <a:prstGeom prst="rect">
            <a:avLst/>
          </a:prstGeom>
        </p:spPr>
      </p:pic>
      <p:pic>
        <p:nvPicPr>
          <p:cNvPr id="9" name="Imagen 8" descr="zlogoespo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98" y="5301208"/>
            <a:ext cx="1601758" cy="1601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Presentación de </a:t>
            </a:r>
            <a:r>
              <a:rPr lang="es-ES_tradnl" dirty="0" smtClean="0"/>
              <a:t>Resultados</a:t>
            </a:r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2247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2095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6" name="encuesta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556792"/>
            <a:ext cx="8033516" cy="416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1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931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 descr="http://copyme.org.mx/imagenes_copyme/beneficios/projec1.jpg"/>
          <p:cNvPicPr>
            <a:picLocks noChangeAspect="1" noChangeArrowheads="1"/>
          </p:cNvPicPr>
          <p:nvPr/>
        </p:nvPicPr>
        <p:blipFill>
          <a:blip r:embed="rId2" r:link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9" y="1485862"/>
            <a:ext cx="7527132" cy="476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Análisis de la oferta y la </a:t>
            </a:r>
            <a:r>
              <a:rPr lang="es-ES_tradnl" sz="3200" dirty="0" smtClean="0"/>
              <a:t>demanda...</a:t>
            </a:r>
            <a:endParaRPr lang="en-US" sz="3200" dirty="0"/>
          </a:p>
        </p:txBody>
      </p:sp>
      <p:sp>
        <p:nvSpPr>
          <p:cNvPr id="68611" name="AutoShape 3"/>
          <p:cNvSpPr>
            <a:spLocks noChangeArrowheads="1"/>
          </p:cNvSpPr>
          <p:nvPr/>
        </p:nvSpPr>
        <p:spPr bwMode="auto">
          <a:xfrm>
            <a:off x="5562600" y="3352800"/>
            <a:ext cx="2286000" cy="26670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s-EC" dirty="0">
              <a:latin typeface="Verdana" pitchFamily="34" charset="0"/>
            </a:endParaRPr>
          </a:p>
        </p:txBody>
      </p:sp>
      <p:sp>
        <p:nvSpPr>
          <p:cNvPr id="68613" name="AutoShape 5"/>
          <p:cNvSpPr>
            <a:spLocks noChangeArrowheads="1"/>
          </p:cNvSpPr>
          <p:nvPr/>
        </p:nvSpPr>
        <p:spPr bwMode="auto">
          <a:xfrm>
            <a:off x="1213728" y="3352800"/>
            <a:ext cx="2286000" cy="26670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s-EC" dirty="0">
              <a:latin typeface="Verdana" pitchFamily="34" charset="0"/>
            </a:endParaRPr>
          </a:p>
        </p:txBody>
      </p:sp>
      <p:sp>
        <p:nvSpPr>
          <p:cNvPr id="68615" name="Freeform 7"/>
          <p:cNvSpPr>
            <a:spLocks/>
          </p:cNvSpPr>
          <p:nvPr/>
        </p:nvSpPr>
        <p:spPr bwMode="gray">
          <a:xfrm>
            <a:off x="3293353" y="3255963"/>
            <a:ext cx="903288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 dirty="0"/>
          </a:p>
        </p:txBody>
      </p:sp>
      <p:sp>
        <p:nvSpPr>
          <p:cNvPr id="68616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252788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 dirty="0"/>
          </a:p>
        </p:txBody>
      </p:sp>
      <p:sp>
        <p:nvSpPr>
          <p:cNvPr id="68617" name="Freeform 9"/>
          <p:cNvSpPr>
            <a:spLocks/>
          </p:cNvSpPr>
          <p:nvPr/>
        </p:nvSpPr>
        <p:spPr bwMode="gray">
          <a:xfrm flipH="1">
            <a:off x="4875213" y="3255963"/>
            <a:ext cx="903287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 dirty="0"/>
          </a:p>
        </p:txBody>
      </p:sp>
      <p:grpSp>
        <p:nvGrpSpPr>
          <p:cNvPr id="68618" name="Group 10"/>
          <p:cNvGrpSpPr>
            <a:grpSpLocks/>
          </p:cNvGrpSpPr>
          <p:nvPr/>
        </p:nvGrpSpPr>
        <p:grpSpPr bwMode="auto">
          <a:xfrm>
            <a:off x="5203825" y="1550071"/>
            <a:ext cx="2998788" cy="1601788"/>
            <a:chOff x="1997" y="1314"/>
            <a:chExt cx="1889" cy="1009"/>
          </a:xfrm>
        </p:grpSpPr>
        <p:grpSp>
          <p:nvGrpSpPr>
            <p:cNvPr id="68619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68620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C" dirty="0"/>
              </a:p>
            </p:txBody>
          </p:sp>
          <p:sp>
            <p:nvSpPr>
              <p:cNvPr id="68621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C" dirty="0"/>
              </a:p>
            </p:txBody>
          </p:sp>
        </p:grpSp>
        <p:sp>
          <p:nvSpPr>
            <p:cNvPr id="68622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68623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68624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68625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</p:grpSp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932825" y="1581486"/>
            <a:ext cx="2998788" cy="1601788"/>
            <a:chOff x="1997" y="1314"/>
            <a:chExt cx="1889" cy="1009"/>
          </a:xfrm>
        </p:grpSpPr>
        <p:grpSp>
          <p:nvGrpSpPr>
            <p:cNvPr id="21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26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C" dirty="0"/>
              </a:p>
            </p:txBody>
          </p:sp>
          <p:sp>
            <p:nvSpPr>
              <p:cNvPr id="27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C" dirty="0"/>
              </a:p>
            </p:txBody>
          </p:sp>
        </p:grpSp>
        <p:sp>
          <p:nvSpPr>
            <p:cNvPr id="22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24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</p:grpSp>
      <p:sp>
        <p:nvSpPr>
          <p:cNvPr id="2" name="1 Rectángulo"/>
          <p:cNvSpPr/>
          <p:nvPr/>
        </p:nvSpPr>
        <p:spPr>
          <a:xfrm>
            <a:off x="1722861" y="1845687"/>
            <a:ext cx="139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3200" b="1" dirty="0"/>
              <a:t>O</a:t>
            </a:r>
            <a:r>
              <a:rPr lang="es-ES_tradnl" sz="3200" b="1" dirty="0" smtClean="0"/>
              <a:t>ferta</a:t>
            </a:r>
            <a:endParaRPr lang="es-EC" sz="3200" b="1" dirty="0"/>
          </a:p>
        </p:txBody>
      </p:sp>
      <p:sp>
        <p:nvSpPr>
          <p:cNvPr id="3" name="2 Rectángulo"/>
          <p:cNvSpPr/>
          <p:nvPr/>
        </p:nvSpPr>
        <p:spPr>
          <a:xfrm>
            <a:off x="5770754" y="1814272"/>
            <a:ext cx="2029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3200" b="1" dirty="0"/>
              <a:t>D</a:t>
            </a:r>
            <a:r>
              <a:rPr lang="es-ES_tradnl" sz="3200" b="1" dirty="0" smtClean="0"/>
              <a:t>emanda</a:t>
            </a:r>
            <a:endParaRPr lang="es-EC" sz="3200" b="1" dirty="0"/>
          </a:p>
        </p:txBody>
      </p:sp>
      <p:sp>
        <p:nvSpPr>
          <p:cNvPr id="4" name="3 Rectángulo"/>
          <p:cNvSpPr/>
          <p:nvPr/>
        </p:nvSpPr>
        <p:spPr>
          <a:xfrm>
            <a:off x="1173882" y="3547158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/>
              <a:t>Los ofertantes </a:t>
            </a:r>
            <a:r>
              <a:rPr lang="es-ES_tradnl" dirty="0"/>
              <a:t>somos </a:t>
            </a:r>
            <a:endParaRPr lang="es-ES_tradnl" dirty="0" smtClean="0"/>
          </a:p>
          <a:p>
            <a:r>
              <a:rPr lang="es-ES_tradnl" dirty="0" smtClean="0"/>
              <a:t>nosotros...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1200159" y="4365104"/>
            <a:ext cx="2341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N</a:t>
            </a:r>
            <a:r>
              <a:rPr lang="es-ES_tradnl" dirty="0" smtClean="0"/>
              <a:t>uestro </a:t>
            </a:r>
            <a:r>
              <a:rPr lang="es-ES_tradnl" dirty="0"/>
              <a:t>producto </a:t>
            </a:r>
            <a:r>
              <a:rPr lang="es-ES_tradnl" dirty="0" smtClean="0"/>
              <a:t>es</a:t>
            </a:r>
          </a:p>
          <a:p>
            <a:r>
              <a:rPr lang="es-ES_tradnl" dirty="0" smtClean="0"/>
              <a:t>el </a:t>
            </a:r>
            <a:r>
              <a:rPr lang="es-ES_tradnl" dirty="0"/>
              <a:t>programa </a:t>
            </a:r>
            <a:r>
              <a:rPr lang="es-ES_tradnl" dirty="0" smtClean="0"/>
              <a:t>piloto</a:t>
            </a:r>
          </a:p>
          <a:p>
            <a:r>
              <a:rPr lang="es-ES_tradnl" dirty="0" smtClean="0"/>
              <a:t>“Emprende </a:t>
            </a:r>
            <a:r>
              <a:rPr lang="es-ES_tradnl" dirty="0"/>
              <a:t>Ecuador</a:t>
            </a:r>
            <a:r>
              <a:rPr lang="es-ES_tradnl" dirty="0" smtClean="0"/>
              <a:t>”</a:t>
            </a:r>
          </a:p>
          <a:p>
            <a:r>
              <a:rPr lang="es-ES_tradnl" dirty="0" smtClean="0"/>
              <a:t>para </a:t>
            </a:r>
            <a:r>
              <a:rPr lang="es-ES_tradnl" dirty="0"/>
              <a:t>ESPOL </a:t>
            </a:r>
            <a:r>
              <a:rPr lang="es-ES_tradnl" dirty="0" smtClean="0"/>
              <a:t>Tv.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678462" y="3670637"/>
            <a:ext cx="223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Nuestros </a:t>
            </a:r>
            <a:endParaRPr lang="es-ES_tradnl" dirty="0" smtClean="0"/>
          </a:p>
          <a:p>
            <a:r>
              <a:rPr lang="es-ES_tradnl" dirty="0" smtClean="0"/>
              <a:t>televidentes </a:t>
            </a:r>
          </a:p>
          <a:p>
            <a:r>
              <a:rPr lang="es-ES_tradnl" dirty="0" smtClean="0"/>
              <a:t>están conformados </a:t>
            </a:r>
            <a:r>
              <a:rPr lang="es-ES_tradnl" dirty="0"/>
              <a:t>por los </a:t>
            </a:r>
            <a:r>
              <a:rPr lang="es-ES_tradnl" dirty="0" smtClean="0"/>
              <a:t>habitantes </a:t>
            </a:r>
            <a:r>
              <a:rPr lang="es-ES_tradnl" dirty="0"/>
              <a:t>de la </a:t>
            </a:r>
            <a:r>
              <a:rPr lang="es-ES_tradnl" dirty="0" smtClean="0"/>
              <a:t>Provincia </a:t>
            </a:r>
            <a:r>
              <a:rPr lang="es-ES_tradnl" dirty="0"/>
              <a:t>de Santa </a:t>
            </a:r>
            <a:r>
              <a:rPr lang="es-ES_tradnl" dirty="0" smtClean="0"/>
              <a:t>Elena.</a:t>
            </a:r>
            <a:endParaRPr lang="es-EC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2" grpId="0"/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3"/>
                </a:solidFill>
              </a:rPr>
              <a:t>DESARROLLO DE LA PROPUESTA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419872" y="1988840"/>
            <a:ext cx="49696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000" dirty="0"/>
              <a:t>La propuesta para el nombre del piloto nació con el objetivo de impulsar el espíritu emprendedor y visionario de los </a:t>
            </a:r>
            <a:r>
              <a:rPr lang="es-ES_tradnl" sz="2000" dirty="0" smtClean="0"/>
              <a:t>ecuatorianos...</a:t>
            </a:r>
            <a:endParaRPr lang="es-EC" sz="2000" dirty="0"/>
          </a:p>
        </p:txBody>
      </p:sp>
      <p:pic>
        <p:nvPicPr>
          <p:cNvPr id="96258" name="Picture 2" descr="http://fotos.anuncioneon.com/necesito_grupo_de_personas_emprendedoras/346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4597">
            <a:off x="5943427" y="40083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http://4.bp.blogspot.com/_9RWnlgBASO4/TTcytRHJkqI/AAAAAAAAAAw/tOkP0bmnJEE/S1600-R/negocio-prop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51012" y="472514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_tradnl" sz="2000" dirty="0" smtClean="0"/>
              <a:t>...que </a:t>
            </a:r>
            <a:r>
              <a:rPr lang="es-ES_tradnl" sz="2000" dirty="0"/>
              <a:t>día a día se deciden a emprender con su negocio propio, convirtiéndose en el motor de desarrollo que impulsa al país.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350547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3"/>
                </a:solidFill>
              </a:rPr>
              <a:t>DESARROLLO DE LA PROPUESTA</a:t>
            </a:r>
            <a:r>
              <a:rPr lang="en-US" sz="3200" dirty="0" smtClean="0">
                <a:solidFill>
                  <a:schemeClr val="accent3"/>
                </a:solidFill>
              </a:rPr>
              <a:t>...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98308" name="Picture 4" descr="http://farm3.static.flickr.com/2336/3526850561_71d64162c9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57597"/>
            <a:ext cx="7416824" cy="493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87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2.bp.blogspot.com/_3GiEFFFeGXA/THWD2Os-e9I/AAAAAAAAAH8/5L-EZ6I_JGQ/s1600/filma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340768"/>
            <a:ext cx="276225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3"/>
                </a:solidFill>
              </a:rPr>
              <a:t>DESARROLLO DE LA PROPUESTA</a:t>
            </a:r>
            <a:r>
              <a:rPr lang="en-US" sz="3200" dirty="0" smtClean="0">
                <a:solidFill>
                  <a:schemeClr val="accent3"/>
                </a:solidFill>
              </a:rPr>
              <a:t>...</a:t>
            </a:r>
            <a:endParaRPr lang="en-US" sz="3200" dirty="0">
              <a:solidFill>
                <a:schemeClr val="accent3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805037"/>
              </p:ext>
            </p:extLst>
          </p:nvPr>
        </p:nvGraphicFramePr>
        <p:xfrm>
          <a:off x="2843808" y="1268760"/>
          <a:ext cx="6041157" cy="489654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148584"/>
                <a:gridCol w="2892573"/>
              </a:tblGrid>
              <a:tr h="3144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Humanos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Técnicos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</a:tr>
              <a:tr h="5390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Productor 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Pautar con los entrevistados y los auspiciantes del programa.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</a:tr>
              <a:tr h="8086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Director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Encargado de supervisar y organizar la producción y el personal.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</a:tr>
              <a:tr h="5390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Un presentador/a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Set de grabación  con 2 muebles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</a:tr>
              <a:tr h="2695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Dos entrevistados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Hombre o Mujer 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</a:tr>
              <a:tr h="5390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Montajista, efectos y animación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Set, equipos de edición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</a:tr>
              <a:tr h="2695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Dos camarógrafos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 cámaras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</a:tr>
              <a:tr h="5390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Sonidista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Micrófonos corbateros, Boom para el micrófono y dinámicos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</a:tr>
              <a:tr h="2695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Maquillista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Maquillaje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</a:tr>
              <a:tr h="8086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Escenario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Set de grabación será realizado en 2 ambientes: estudio y </a:t>
                      </a:r>
                      <a:r>
                        <a:rPr lang="es-EC" sz="1400" dirty="0" smtClean="0">
                          <a:effectLst/>
                        </a:rPr>
                        <a:t>locación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66" marR="8026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535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3"/>
                </a:solidFill>
              </a:rPr>
              <a:t>DESARROLLO DE LA PROPUESTA</a:t>
            </a:r>
            <a:r>
              <a:rPr lang="en-US" sz="3200" dirty="0" smtClean="0">
                <a:solidFill>
                  <a:schemeClr val="accent3"/>
                </a:solidFill>
              </a:rPr>
              <a:t>...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07504" y="1412776"/>
            <a:ext cx="3270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dirty="0"/>
              <a:t>Guía de Tomas (Storyboard)</a:t>
            </a:r>
            <a:endParaRPr lang="es-EC" b="1" dirty="0"/>
          </a:p>
        </p:txBody>
      </p:sp>
      <p:pic>
        <p:nvPicPr>
          <p:cNvPr id="99340" name="Imagen 3" descr="Descripción: Macintosh HD:Users:ALFREDO:Desktop: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9" name="Imagen 1" descr="Descripción: Macintosh HD:Users:ALFREDO:Desktop: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2132286"/>
            <a:ext cx="25431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8" name="Imagen 2" descr="Descripción: Macintosh HD:Users:ALFREDO:Desktop: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32856"/>
            <a:ext cx="26289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7" name="Imagen 4" descr="Descripción: Macintosh HD:Users:ALFREDO:Desktop: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32" y="4293096"/>
            <a:ext cx="27813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6" name="Imagen 5" descr="Descripción: Macintosh HD:Users:ALFREDO:Desktop: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123341"/>
            <a:ext cx="27241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5" name="Imagen 6" descr="Descripción: Macintosh HD:Users:ALFREDO:Desktop: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22" y="4098544"/>
            <a:ext cx="282892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93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3"/>
                </a:solidFill>
              </a:rPr>
              <a:t>DESARROLLO DE LA PROPUESTA</a:t>
            </a:r>
            <a:r>
              <a:rPr lang="en-US" sz="3200" dirty="0" smtClean="0">
                <a:solidFill>
                  <a:schemeClr val="accent3"/>
                </a:solidFill>
              </a:rPr>
              <a:t>...</a:t>
            </a:r>
            <a:endParaRPr lang="en-US" sz="3200" dirty="0">
              <a:solidFill>
                <a:schemeClr val="accent3"/>
              </a:solidFill>
            </a:endParaRPr>
          </a:p>
        </p:txBody>
      </p:sp>
      <p:grpSp>
        <p:nvGrpSpPr>
          <p:cNvPr id="50" name="Group 71"/>
          <p:cNvGrpSpPr>
            <a:grpSpLocks/>
          </p:cNvGrpSpPr>
          <p:nvPr/>
        </p:nvGrpSpPr>
        <p:grpSpPr bwMode="auto">
          <a:xfrm>
            <a:off x="513656" y="2856635"/>
            <a:ext cx="4343400" cy="2708488"/>
            <a:chOff x="1536" y="1899"/>
            <a:chExt cx="2736" cy="288"/>
          </a:xfrm>
        </p:grpSpPr>
        <p:sp>
          <p:nvSpPr>
            <p:cNvPr id="51" name="AutoShape 7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tx2">
                    <a:gamma/>
                    <a:tint val="21176"/>
                    <a:invGamma/>
                  </a:schemeClr>
                </a:gs>
                <a:gs pos="100000">
                  <a:schemeClr val="tx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53" name="Text Box 74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5252040" y="1484784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 dirty="0"/>
              <a:t>Diseño de Arte</a:t>
            </a:r>
            <a:endParaRPr lang="es-EC" sz="2400" b="1" dirty="0"/>
          </a:p>
          <a:p>
            <a:pPr lvl="2"/>
            <a:r>
              <a:rPr lang="x-none" sz="2400" b="1" dirty="0"/>
              <a:t>Escenografía </a:t>
            </a:r>
            <a:endParaRPr lang="es-EC" sz="2400" b="1" dirty="0"/>
          </a:p>
        </p:txBody>
      </p:sp>
      <p:sp>
        <p:nvSpPr>
          <p:cNvPr id="12" name="11 Rectángulo"/>
          <p:cNvSpPr/>
          <p:nvPr/>
        </p:nvSpPr>
        <p:spPr>
          <a:xfrm>
            <a:off x="634502" y="3195216"/>
            <a:ext cx="40914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/>
              <a:t>La escenografía son todos los elementos visuales que conforman una </a:t>
            </a:r>
            <a:r>
              <a:rPr lang="es-ES" b="1" dirty="0" smtClean="0">
                <a:solidFill>
                  <a:schemeClr val="accent4"/>
                </a:solidFill>
              </a:rPr>
              <a:t>escenificación: </a:t>
            </a:r>
            <a:r>
              <a:rPr lang="es-ES" b="1" dirty="0">
                <a:solidFill>
                  <a:schemeClr val="accent4"/>
                </a:solidFill>
              </a:rPr>
              <a:t>corpóreos (decorado, accesorios), la iluminación o la caracterización de los personajes (vestuario, maquillaje, peluquería)</a:t>
            </a:r>
            <a:endParaRPr lang="es-EC" b="1" dirty="0">
              <a:solidFill>
                <a:schemeClr val="accent4"/>
              </a:solidFill>
            </a:endParaRPr>
          </a:p>
        </p:txBody>
      </p:sp>
      <p:pic>
        <p:nvPicPr>
          <p:cNvPr id="100354" name="Picture 2" descr="http://lobosnews.com/wp-content/uploads/2010/10/ln_escenografia-canal-3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470" y="2346554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44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3"/>
                </a:solidFill>
              </a:rPr>
              <a:t>DESARROLLO DE LA PROPUESTA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252040" y="1484784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 dirty="0"/>
              <a:t>Diseño de Arte</a:t>
            </a:r>
            <a:endParaRPr lang="es-EC" sz="2400" b="1" dirty="0"/>
          </a:p>
          <a:p>
            <a:pPr lvl="2"/>
            <a:r>
              <a:rPr lang="x-none" sz="2400" b="1" dirty="0"/>
              <a:t>Escenografía </a:t>
            </a:r>
            <a:endParaRPr lang="es-EC" sz="2400" b="1" dirty="0"/>
          </a:p>
        </p:txBody>
      </p:sp>
      <p:sp>
        <p:nvSpPr>
          <p:cNvPr id="3" name="2 Rectángulo"/>
          <p:cNvSpPr/>
          <p:nvPr/>
        </p:nvSpPr>
        <p:spPr>
          <a:xfrm>
            <a:off x="850381" y="2542272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u="sng" dirty="0"/>
              <a:t>Escenografía 1: Principal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4211960" y="254227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_tradnl" dirty="0"/>
              <a:t>Los elementos </a:t>
            </a:r>
            <a:r>
              <a:rPr lang="es-ES_tradnl" dirty="0" smtClean="0"/>
              <a:t>que </a:t>
            </a:r>
            <a:r>
              <a:rPr lang="es-ES_tradnl" dirty="0"/>
              <a:t>se han </a:t>
            </a:r>
            <a:r>
              <a:rPr lang="es-ES_tradnl" dirty="0" smtClean="0"/>
              <a:t>utilizado </a:t>
            </a:r>
            <a:r>
              <a:rPr lang="es-ES_tradnl" dirty="0"/>
              <a:t>para la escenografía 1 son: </a:t>
            </a:r>
            <a:endParaRPr lang="es-EC" dirty="0"/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s-ES_tradnl" dirty="0"/>
              <a:t>Dos cámaras, una </a:t>
            </a:r>
            <a:r>
              <a:rPr lang="es-ES_tradnl" dirty="0" smtClean="0"/>
              <a:t>principal </a:t>
            </a:r>
            <a:r>
              <a:rPr lang="es-ES_tradnl" dirty="0"/>
              <a:t>para plano general y una secundaria para plano </a:t>
            </a:r>
            <a:r>
              <a:rPr lang="es-ES_tradnl" dirty="0" smtClean="0"/>
              <a:t>medio </a:t>
            </a:r>
            <a:r>
              <a:rPr lang="es-ES_tradnl" dirty="0"/>
              <a:t>de la </a:t>
            </a:r>
            <a:r>
              <a:rPr lang="es-ES_tradnl" dirty="0" smtClean="0"/>
              <a:t>presentadora. </a:t>
            </a:r>
            <a:endParaRPr lang="es-EC" dirty="0"/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s-ES_tradnl" dirty="0"/>
              <a:t>Una luz lateral con un rebotador para equilibrar la cantidad de luz, </a:t>
            </a:r>
            <a:endParaRPr lang="es-EC" dirty="0"/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s-ES_tradnl" dirty="0"/>
              <a:t>Un boom para grabar el audio ubicado a la derecha fuera del plano.</a:t>
            </a:r>
            <a:endParaRPr lang="es-EC" dirty="0">
              <a:effectLst/>
            </a:endParaRPr>
          </a:p>
        </p:txBody>
      </p:sp>
      <p:pic>
        <p:nvPicPr>
          <p:cNvPr id="97281" name="Imagen 3" descr="Descripción: Descripción: Macintosh HD:Users:ALFREDO:Desktop:Captura de pantalla 2011-09-20 a la(s) 16.25.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68960"/>
            <a:ext cx="2836862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4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7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11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3"/>
                </a:solidFill>
              </a:rPr>
              <a:t>DESARROLLO DE LA PROPUESTA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252040" y="1484784"/>
            <a:ext cx="356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 dirty="0"/>
              <a:t>Diseño de Arte</a:t>
            </a:r>
            <a:endParaRPr lang="es-EC" sz="2400" b="1" dirty="0"/>
          </a:p>
          <a:p>
            <a:pPr lvl="2"/>
            <a:r>
              <a:rPr lang="x-none" sz="2400" b="1" dirty="0" smtClean="0"/>
              <a:t>Escenografía</a:t>
            </a:r>
            <a:r>
              <a:rPr lang="es-ES_tradnl" sz="2400" b="1" dirty="0" smtClean="0"/>
              <a:t> 1</a:t>
            </a:r>
            <a:r>
              <a:rPr lang="x-none" sz="2400" b="1" dirty="0" smtClean="0"/>
              <a:t> </a:t>
            </a:r>
            <a:endParaRPr lang="es-EC" sz="2400" b="1" dirty="0"/>
          </a:p>
        </p:txBody>
      </p:sp>
      <p:sp>
        <p:nvSpPr>
          <p:cNvPr id="3" name="2 Rectángulo"/>
          <p:cNvSpPr/>
          <p:nvPr/>
        </p:nvSpPr>
        <p:spPr>
          <a:xfrm>
            <a:off x="1806000" y="2391435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u="sng" dirty="0"/>
              <a:t>Escenografía 1: Principal</a:t>
            </a:r>
            <a:endParaRPr lang="es-EC" dirty="0"/>
          </a:p>
        </p:txBody>
      </p:sp>
      <p:pic>
        <p:nvPicPr>
          <p:cNvPr id="101379" name="Picture 3" descr="Captura de pantalla 2011-12-14 a la(s)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91946"/>
            <a:ext cx="5525065" cy="293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524929" y="5748198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/>
              <a:t>Foto de la presentadora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69764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11" grpId="0"/>
      <p:bldP spid="3" grpId="0"/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3"/>
                </a:solidFill>
              </a:rPr>
              <a:t>DESARROLLO DE LA PROPUESTA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252040" y="1484784"/>
            <a:ext cx="342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 dirty="0"/>
              <a:t>Diseño de Arte</a:t>
            </a:r>
            <a:endParaRPr lang="es-EC" sz="2400" b="1" dirty="0"/>
          </a:p>
          <a:p>
            <a:pPr lvl="2"/>
            <a:r>
              <a:rPr lang="x-none" sz="2400" b="1" dirty="0" smtClean="0"/>
              <a:t>Escenografía</a:t>
            </a:r>
            <a:r>
              <a:rPr lang="es-ES_tradnl" sz="2400" b="1" dirty="0" smtClean="0"/>
              <a:t> 2</a:t>
            </a:r>
            <a:r>
              <a:rPr lang="x-none" sz="2400" b="1" dirty="0" smtClean="0"/>
              <a:t> </a:t>
            </a:r>
            <a:endParaRPr lang="es-EC" sz="2400" b="1" dirty="0"/>
          </a:p>
        </p:txBody>
      </p:sp>
      <p:sp>
        <p:nvSpPr>
          <p:cNvPr id="2" name="1 Rectángulo"/>
          <p:cNvSpPr/>
          <p:nvPr/>
        </p:nvSpPr>
        <p:spPr>
          <a:xfrm>
            <a:off x="5240208" y="5661248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u="sng" dirty="0"/>
              <a:t>Escenografía 2: Locación 1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323528" y="292380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buFont typeface="Wingdings" pitchFamily="2" charset="2"/>
              <a:buChar char="Ø"/>
            </a:pPr>
            <a:r>
              <a:rPr lang="es-ES_tradnl" b="1" dirty="0"/>
              <a:t>Una cámara </a:t>
            </a:r>
            <a:r>
              <a:rPr lang="es-ES_tradnl" b="1" dirty="0" smtClean="0"/>
              <a:t>principal </a:t>
            </a:r>
            <a:r>
              <a:rPr lang="es-ES_tradnl" b="1" dirty="0"/>
              <a:t>que se utilizará para plano general de la </a:t>
            </a:r>
            <a:r>
              <a:rPr lang="es-ES_tradnl" b="1" dirty="0" smtClean="0"/>
              <a:t>entrevista</a:t>
            </a:r>
            <a:r>
              <a:rPr lang="es-ES_tradnl" b="1" dirty="0"/>
              <a:t>.</a:t>
            </a:r>
            <a:endParaRPr lang="es-EC" b="1" dirty="0"/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s-ES_tradnl" b="1" dirty="0"/>
              <a:t>Una luz cenital con un rebotador para equilibrar la cantidad de luz.</a:t>
            </a:r>
            <a:endParaRPr lang="es-EC" b="1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_tradnl" b="1" dirty="0"/>
              <a:t>Un </a:t>
            </a:r>
            <a:r>
              <a:rPr lang="es-ES_tradnl" b="1" dirty="0" smtClean="0"/>
              <a:t>micrófono </a:t>
            </a:r>
            <a:r>
              <a:rPr lang="es-ES_tradnl" b="1" dirty="0"/>
              <a:t>corbatero para grabar el </a:t>
            </a:r>
            <a:r>
              <a:rPr lang="es-ES_tradnl" b="1" dirty="0" smtClean="0"/>
              <a:t>audio.</a:t>
            </a:r>
            <a:endParaRPr lang="es-EC" b="1" dirty="0"/>
          </a:p>
        </p:txBody>
      </p:sp>
      <p:pic>
        <p:nvPicPr>
          <p:cNvPr id="98305" name="Imagen 5" descr="Descripción: Descripción: Macintosh HD:Users:ALFREDO:Desktop:Captura de pantalla 2011-09-20 a la(s) 16.33.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99"/>
          <a:stretch>
            <a:fillRect/>
          </a:stretch>
        </p:blipFill>
        <p:spPr bwMode="auto">
          <a:xfrm>
            <a:off x="5508104" y="2852936"/>
            <a:ext cx="297338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17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8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11" grpId="0"/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INTRODUCCION </a:t>
            </a:r>
            <a:endParaRPr lang="en-US" dirty="0"/>
          </a:p>
        </p:txBody>
      </p:sp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5067358" y="1243056"/>
            <a:ext cx="2170113" cy="3345335"/>
            <a:chOff x="720" y="1296"/>
            <a:chExt cx="1367" cy="2542"/>
          </a:xfrm>
        </p:grpSpPr>
        <p:sp>
          <p:nvSpPr>
            <p:cNvPr id="93188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189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190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191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192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193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grpSp>
          <p:nvGrpSpPr>
            <p:cNvPr id="93194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93195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C" dirty="0"/>
              </a:p>
            </p:txBody>
          </p:sp>
          <p:sp>
            <p:nvSpPr>
              <p:cNvPr id="93196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197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198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199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</p:grpSp>
        <p:sp>
          <p:nvSpPr>
            <p:cNvPr id="93200" name="Text Box 16"/>
            <p:cNvSpPr txBox="1">
              <a:spLocks noChangeArrowheads="1"/>
            </p:cNvSpPr>
            <p:nvPr/>
          </p:nvSpPr>
          <p:spPr bwMode="gray">
            <a:xfrm>
              <a:off x="1276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1</a:t>
              </a:r>
              <a:endParaRPr lang="en-US" dirty="0"/>
            </a:p>
          </p:txBody>
        </p:sp>
        <p:sp>
          <p:nvSpPr>
            <p:cNvPr id="93201" name="Text Box 17"/>
            <p:cNvSpPr txBox="1">
              <a:spLocks noChangeArrowheads="1"/>
            </p:cNvSpPr>
            <p:nvPr/>
          </p:nvSpPr>
          <p:spPr bwMode="gray">
            <a:xfrm>
              <a:off x="760" y="2058"/>
              <a:ext cx="1296" cy="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_tradnl" sz="1600" dirty="0" smtClean="0"/>
                <a:t>Programa </a:t>
              </a:r>
              <a:r>
                <a:rPr lang="es-ES_tradnl" sz="1600" dirty="0"/>
                <a:t>de carácter cultural y social.</a:t>
              </a:r>
              <a:endParaRPr lang="en-US" sz="1600" dirty="0"/>
            </a:p>
          </p:txBody>
        </p:sp>
      </p:grpSp>
      <p:grpSp>
        <p:nvGrpSpPr>
          <p:cNvPr id="93202" name="Group 18"/>
          <p:cNvGrpSpPr>
            <a:grpSpLocks/>
          </p:cNvGrpSpPr>
          <p:nvPr/>
        </p:nvGrpSpPr>
        <p:grpSpPr bwMode="auto">
          <a:xfrm>
            <a:off x="3419534" y="3295610"/>
            <a:ext cx="2392364" cy="3147395"/>
            <a:chOff x="2066" y="1296"/>
            <a:chExt cx="1507" cy="2542"/>
          </a:xfrm>
        </p:grpSpPr>
        <p:sp>
          <p:nvSpPr>
            <p:cNvPr id="93203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4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5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6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7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s-EC" dirty="0"/>
            </a:p>
          </p:txBody>
        </p:sp>
        <p:sp>
          <p:nvSpPr>
            <p:cNvPr id="93208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09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10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11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12" name="Text Box 28"/>
            <p:cNvSpPr txBox="1">
              <a:spLocks noChangeArrowheads="1"/>
            </p:cNvSpPr>
            <p:nvPr/>
          </p:nvSpPr>
          <p:spPr bwMode="gray">
            <a:xfrm>
              <a:off x="2764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2</a:t>
              </a:r>
              <a:endParaRPr lang="en-US" dirty="0"/>
            </a:p>
          </p:txBody>
        </p:sp>
        <p:sp>
          <p:nvSpPr>
            <p:cNvPr id="93213" name="Text Box 29"/>
            <p:cNvSpPr txBox="1">
              <a:spLocks noChangeArrowheads="1"/>
            </p:cNvSpPr>
            <p:nvPr/>
          </p:nvSpPr>
          <p:spPr bwMode="gray">
            <a:xfrm>
              <a:off x="2066" y="1927"/>
              <a:ext cx="1496" cy="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1" algn="ctr">
                <a:lnSpc>
                  <a:spcPct val="80000"/>
                </a:lnSpc>
              </a:pPr>
              <a:r>
                <a:rPr lang="es-ES_tradnl" sz="1600" dirty="0"/>
                <a:t>La </a:t>
              </a:r>
              <a:r>
                <a:rPr lang="es-ES_tradnl" sz="1600" dirty="0" smtClean="0"/>
                <a:t>finalidad, es presentar </a:t>
              </a:r>
              <a:r>
                <a:rPr lang="es-ES_tradnl" sz="1600" dirty="0"/>
                <a:t>testimonios reales de líderes y emprendedores.</a:t>
              </a:r>
            </a:p>
          </p:txBody>
        </p:sp>
        <p:sp>
          <p:nvSpPr>
            <p:cNvPr id="93214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15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</p:grpSp>
      <p:grpSp>
        <p:nvGrpSpPr>
          <p:cNvPr id="93216" name="Group 32"/>
          <p:cNvGrpSpPr>
            <a:grpSpLocks/>
          </p:cNvGrpSpPr>
          <p:nvPr/>
        </p:nvGrpSpPr>
        <p:grpSpPr bwMode="auto">
          <a:xfrm>
            <a:off x="6083690" y="3315703"/>
            <a:ext cx="2462214" cy="3147395"/>
            <a:chOff x="3508" y="1296"/>
            <a:chExt cx="1551" cy="2542"/>
          </a:xfrm>
        </p:grpSpPr>
        <p:sp>
          <p:nvSpPr>
            <p:cNvPr id="93217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18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19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20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grpSp>
          <p:nvGrpSpPr>
            <p:cNvPr id="93221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93222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C" dirty="0"/>
              </a:p>
            </p:txBody>
          </p:sp>
          <p:sp>
            <p:nvSpPr>
              <p:cNvPr id="93223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224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225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226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</p:grpSp>
        <p:sp>
          <p:nvSpPr>
            <p:cNvPr id="93227" name="Text Box 43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3</a:t>
              </a:r>
              <a:endParaRPr lang="en-US" dirty="0"/>
            </a:p>
          </p:txBody>
        </p:sp>
        <p:sp>
          <p:nvSpPr>
            <p:cNvPr id="93228" name="Text Box 44"/>
            <p:cNvSpPr txBox="1">
              <a:spLocks noChangeArrowheads="1"/>
            </p:cNvSpPr>
            <p:nvPr/>
          </p:nvSpPr>
          <p:spPr bwMode="gray">
            <a:xfrm>
              <a:off x="3508" y="1778"/>
              <a:ext cx="1478" cy="1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1" algn="ctr">
                <a:lnSpc>
                  <a:spcPct val="80000"/>
                </a:lnSpc>
              </a:pPr>
              <a:r>
                <a:rPr lang="es-ES_tradnl" sz="1600" dirty="0" smtClean="0"/>
                <a:t>I</a:t>
              </a:r>
              <a:r>
                <a:rPr lang="es-ES_tradnl" sz="1600" dirty="0"/>
                <a:t>ncentivar y guiar a los televidentes a que su idea de negocio puede llegar a ser una alternativa </a:t>
              </a:r>
              <a:r>
                <a:rPr lang="es-ES_tradnl" sz="1600" dirty="0" smtClean="0"/>
                <a:t>productiva.</a:t>
              </a:r>
              <a:endParaRPr lang="en-US" sz="1600" dirty="0"/>
            </a:p>
          </p:txBody>
        </p:sp>
        <p:sp>
          <p:nvSpPr>
            <p:cNvPr id="93229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30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</p:grpSp>
      <p:pic>
        <p:nvPicPr>
          <p:cNvPr id="96258" name="Picture 2" descr="http://www.economiasimple.net/wp-content/uploads/2011/07/emprendedo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47917"/>
            <a:ext cx="3240360" cy="39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567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3"/>
                </a:solidFill>
              </a:rPr>
              <a:t>DESARROLLO DE LA PROPUESTA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252040" y="1484784"/>
            <a:ext cx="342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 dirty="0"/>
              <a:t>Diseño de Arte</a:t>
            </a:r>
            <a:endParaRPr lang="es-EC" sz="2400" b="1" dirty="0"/>
          </a:p>
          <a:p>
            <a:pPr lvl="2"/>
            <a:r>
              <a:rPr lang="x-none" sz="2400" b="1" dirty="0" smtClean="0"/>
              <a:t>Escenografía</a:t>
            </a:r>
            <a:r>
              <a:rPr lang="es-ES_tradnl" sz="2400" b="1" dirty="0" smtClean="0"/>
              <a:t> 2</a:t>
            </a:r>
            <a:r>
              <a:rPr lang="x-none" sz="2400" b="1" dirty="0" smtClean="0"/>
              <a:t> </a:t>
            </a:r>
            <a:endParaRPr lang="es-EC" sz="2400" b="1" dirty="0"/>
          </a:p>
        </p:txBody>
      </p:sp>
      <p:sp>
        <p:nvSpPr>
          <p:cNvPr id="2" name="1 Rectángulo"/>
          <p:cNvSpPr/>
          <p:nvPr/>
        </p:nvSpPr>
        <p:spPr>
          <a:xfrm>
            <a:off x="1547664" y="2132856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u="sng" dirty="0"/>
              <a:t>Escenografía </a:t>
            </a:r>
            <a:r>
              <a:rPr lang="es-ES_tradnl" b="1" u="sng" dirty="0" smtClean="0"/>
              <a:t>2</a:t>
            </a:r>
            <a:r>
              <a:rPr lang="es-ES_tradnl" b="1" u="sng" dirty="0"/>
              <a:t>: Locación 1</a:t>
            </a:r>
            <a:endParaRPr lang="es-EC" dirty="0"/>
          </a:p>
        </p:txBody>
      </p:sp>
      <p:sp>
        <p:nvSpPr>
          <p:cNvPr id="3" name="2 Rectángulo"/>
          <p:cNvSpPr/>
          <p:nvPr/>
        </p:nvSpPr>
        <p:spPr>
          <a:xfrm>
            <a:off x="1691680" y="5733256"/>
            <a:ext cx="63186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 smtClean="0"/>
              <a:t>Foto </a:t>
            </a:r>
            <a:r>
              <a:rPr lang="es-ES_tradnl" sz="1600" b="1" dirty="0"/>
              <a:t>primer entrevistado Abg. Mario Cuvi (Clubbuzzom</a:t>
            </a:r>
            <a:r>
              <a:rPr lang="es-ES_tradnl" sz="1600" b="1" dirty="0" smtClean="0"/>
              <a:t>)</a:t>
            </a:r>
            <a:endParaRPr lang="es-EC" sz="1600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605893"/>
              </p:ext>
            </p:extLst>
          </p:nvPr>
        </p:nvGraphicFramePr>
        <p:xfrm>
          <a:off x="1619672" y="2564904"/>
          <a:ext cx="5807911" cy="3044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8" name="Documento" r:id="rId4" imgW="3924300" imgH="2057400" progId="Word.Document.12">
                  <p:embed/>
                </p:oleObj>
              </mc:Choice>
              <mc:Fallback>
                <p:oleObj name="Documento" r:id="rId4" imgW="3924300" imgH="2057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19672" y="2564904"/>
                        <a:ext cx="5807911" cy="3044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5150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11" grpId="0"/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11560" y="3068960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_tradnl" dirty="0"/>
              <a:t>Una cámara </a:t>
            </a:r>
            <a:r>
              <a:rPr lang="es-ES_tradnl" dirty="0" smtClean="0"/>
              <a:t>principal </a:t>
            </a:r>
            <a:r>
              <a:rPr lang="es-ES_tradnl" dirty="0"/>
              <a:t>que se utilizará para plano general de la entrevista.</a:t>
            </a:r>
          </a:p>
          <a:p>
            <a:pPr lvl="0"/>
            <a:r>
              <a:rPr lang="es-ES_tradnl" dirty="0"/>
              <a:t>Una luz principal con un rebotador para equilibrar la cantidad de luz.</a:t>
            </a:r>
          </a:p>
          <a:p>
            <a:pPr lvl="0"/>
            <a:r>
              <a:rPr lang="es-ES_tradnl" dirty="0"/>
              <a:t>Un </a:t>
            </a:r>
            <a:r>
              <a:rPr lang="es-ES_tradnl" dirty="0" smtClean="0"/>
              <a:t>micrófono </a:t>
            </a:r>
            <a:r>
              <a:rPr lang="es-ES_tradnl" dirty="0"/>
              <a:t>corbatero para grabar el audio.</a:t>
            </a:r>
            <a:endParaRPr lang="es-ES_tradnl" dirty="0">
              <a:effectLst/>
            </a:endParaRPr>
          </a:p>
        </p:txBody>
      </p:sp>
      <p:sp>
        <p:nvSpPr>
          <p:cNvPr id="6" name="10 Rectángulo"/>
          <p:cNvSpPr/>
          <p:nvPr/>
        </p:nvSpPr>
        <p:spPr>
          <a:xfrm>
            <a:off x="5252040" y="1484784"/>
            <a:ext cx="342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 dirty="0"/>
              <a:t>Diseño de Arte</a:t>
            </a:r>
            <a:endParaRPr lang="es-EC" sz="2400" b="1" dirty="0"/>
          </a:p>
          <a:p>
            <a:pPr lvl="2"/>
            <a:r>
              <a:rPr lang="x-none" sz="2400" b="1" dirty="0" smtClean="0"/>
              <a:t>Escenografía</a:t>
            </a:r>
            <a:r>
              <a:rPr lang="es-ES_tradnl" sz="2400" b="1" dirty="0" smtClean="0"/>
              <a:t> 3</a:t>
            </a:r>
            <a:r>
              <a:rPr lang="x-none" sz="2400" b="1" dirty="0" smtClean="0"/>
              <a:t> </a:t>
            </a:r>
            <a:endParaRPr lang="es-EC" sz="2400" b="1" dirty="0"/>
          </a:p>
        </p:txBody>
      </p:sp>
      <p:sp>
        <p:nvSpPr>
          <p:cNvPr id="8" name="1 Rectángulo"/>
          <p:cNvSpPr/>
          <p:nvPr/>
        </p:nvSpPr>
        <p:spPr>
          <a:xfrm>
            <a:off x="5652120" y="5445224"/>
            <a:ext cx="2841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600" b="1" u="sng" dirty="0"/>
              <a:t>Escenografía </a:t>
            </a:r>
            <a:r>
              <a:rPr lang="es-ES_tradnl" sz="1600" b="1" u="sng" dirty="0" smtClean="0"/>
              <a:t>3: </a:t>
            </a:r>
            <a:r>
              <a:rPr lang="es-ES_tradnl" sz="1600" b="1" u="sng" dirty="0"/>
              <a:t>Locación </a:t>
            </a:r>
            <a:r>
              <a:rPr lang="es-ES_tradnl" sz="1600" b="1" u="sng" dirty="0" smtClean="0"/>
              <a:t>2</a:t>
            </a:r>
            <a:endParaRPr lang="es-EC" sz="1600" dirty="0"/>
          </a:p>
        </p:txBody>
      </p:sp>
      <p:pic>
        <p:nvPicPr>
          <p:cNvPr id="99329" name="Imagen 6" descr="Descripción: Descripción: Macintosh HD:Users:ALFREDO:Desktop:Captura de pantalla 2011-09-20 a la(s) 16.04.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0"/>
          <a:stretch>
            <a:fillRect/>
          </a:stretch>
        </p:blipFill>
        <p:spPr bwMode="auto">
          <a:xfrm>
            <a:off x="5652120" y="2564904"/>
            <a:ext cx="3033712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3"/>
                </a:solidFill>
              </a:rPr>
              <a:t>DESARROLLO DE LA PROPUESTA</a:t>
            </a:r>
            <a:endParaRPr lang="en-US" sz="3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5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9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3"/>
                </a:solidFill>
              </a:rPr>
              <a:t>DESARROLLO DE LA PROPUESTA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252040" y="1484784"/>
            <a:ext cx="371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 dirty="0"/>
              <a:t>Diseño de Arte</a:t>
            </a:r>
            <a:endParaRPr lang="es-EC" sz="2400" b="1" dirty="0"/>
          </a:p>
          <a:p>
            <a:pPr lvl="2"/>
            <a:r>
              <a:rPr lang="x-none" sz="2400" b="1" dirty="0" smtClean="0"/>
              <a:t>Escenografía</a:t>
            </a:r>
            <a:r>
              <a:rPr lang="es-ES_tradnl" sz="2400" b="1" dirty="0" smtClean="0"/>
              <a:t> 3</a:t>
            </a:r>
            <a:r>
              <a:rPr lang="x-none" sz="2400" b="1" dirty="0" smtClean="0"/>
              <a:t> </a:t>
            </a:r>
            <a:endParaRPr lang="es-EC" sz="2400" b="1" dirty="0"/>
          </a:p>
        </p:txBody>
      </p:sp>
      <p:pic>
        <p:nvPicPr>
          <p:cNvPr id="104451" name="Picture 3" descr="Captura de pantalla 2011-12-14 a la(s)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15781"/>
            <a:ext cx="6260752" cy="329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492948" y="5733256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/>
              <a:t>Segundo entrevistado (Ishop).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63104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11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3"/>
                </a:solidFill>
              </a:rPr>
              <a:t>DESARROLLO DE LA PROPUESTA</a:t>
            </a:r>
            <a:r>
              <a:rPr lang="en-US" sz="3200" dirty="0" smtClean="0">
                <a:solidFill>
                  <a:schemeClr val="accent3"/>
                </a:solidFill>
              </a:rPr>
              <a:t>...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101440" y="327812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_tradnl" dirty="0"/>
              <a:t>Como componente primordial de este logotipo se ha utilizado los colores  representativos del </a:t>
            </a:r>
            <a:r>
              <a:rPr lang="es-ES_tradnl" dirty="0" smtClean="0"/>
              <a:t>Ecuador, </a:t>
            </a:r>
            <a:r>
              <a:rPr lang="es-ES_tradnl" dirty="0"/>
              <a:t>con  la misión  de fomentar a los ecuatorianos al desarrollo de la microempresa como una actividad económica y productiva del país.</a:t>
            </a:r>
            <a:endParaRPr lang="es-EC" dirty="0"/>
          </a:p>
          <a:p>
            <a:pPr algn="just"/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4067944" y="168478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sz="2000" b="1" dirty="0"/>
              <a:t>Alcance de la Identidad de la Marca</a:t>
            </a:r>
            <a:endParaRPr lang="es-EC" sz="2000" b="1" dirty="0"/>
          </a:p>
          <a:p>
            <a:r>
              <a:rPr lang="es-ES_tradnl" sz="2000" b="1" dirty="0"/>
              <a:t> </a:t>
            </a:r>
            <a:endParaRPr lang="es-EC" sz="2000" dirty="0"/>
          </a:p>
          <a:p>
            <a:pPr lvl="2"/>
            <a:r>
              <a:rPr lang="x-none" sz="2000" b="1" dirty="0"/>
              <a:t>Nombre del Programa</a:t>
            </a:r>
            <a:endParaRPr lang="es-EC" sz="2000" b="1" dirty="0"/>
          </a:p>
        </p:txBody>
      </p:sp>
      <p:pic>
        <p:nvPicPr>
          <p:cNvPr id="105474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0" y="2625696"/>
            <a:ext cx="2751708" cy="204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72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3"/>
                </a:solidFill>
              </a:rPr>
              <a:t>DESARROLLO DE LA PROPUESTA</a:t>
            </a:r>
            <a:r>
              <a:rPr lang="en-US" sz="3200" dirty="0" smtClean="0">
                <a:solidFill>
                  <a:schemeClr val="accent3"/>
                </a:solidFill>
              </a:rPr>
              <a:t>...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484784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x-none" b="1" dirty="0"/>
              <a:t>ICONOTIPO</a:t>
            </a:r>
            <a:endParaRPr lang="es-EC" b="1" dirty="0"/>
          </a:p>
        </p:txBody>
      </p:sp>
      <p:sp>
        <p:nvSpPr>
          <p:cNvPr id="5" name="4 Rectángulo"/>
          <p:cNvSpPr/>
          <p:nvPr/>
        </p:nvSpPr>
        <p:spPr>
          <a:xfrm>
            <a:off x="1619672" y="2228672"/>
            <a:ext cx="64087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dirty="0"/>
              <a:t>Hemos aplicado el principio básico en el diseño </a:t>
            </a:r>
            <a:r>
              <a:rPr lang="es-ES_tradnl" b="1" i="1" dirty="0"/>
              <a:t>“menos es más”</a:t>
            </a:r>
            <a:r>
              <a:rPr lang="es-ES_tradnl" i="1" dirty="0"/>
              <a:t> </a:t>
            </a:r>
            <a:r>
              <a:rPr lang="es-ES_tradnl" dirty="0"/>
              <a:t>Este principio apunta evitar el ruido </a:t>
            </a:r>
            <a:r>
              <a:rPr lang="es-ES_tradnl" dirty="0" smtClean="0"/>
              <a:t>visual. Con </a:t>
            </a:r>
            <a:r>
              <a:rPr lang="es-ES_tradnl" dirty="0"/>
              <a:t>estas características sencillas el cliente potencial </a:t>
            </a:r>
            <a:r>
              <a:rPr lang="es-ES_tradnl" dirty="0" smtClean="0"/>
              <a:t>podrá identificar fácilmente </a:t>
            </a:r>
            <a:r>
              <a:rPr lang="es-ES_tradnl" dirty="0"/>
              <a:t>nuestra marca.</a:t>
            </a:r>
            <a:endParaRPr lang="es-EC" dirty="0"/>
          </a:p>
          <a:p>
            <a:endParaRPr lang="es-EC" dirty="0"/>
          </a:p>
        </p:txBody>
      </p:sp>
      <p:pic>
        <p:nvPicPr>
          <p:cNvPr id="106498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84"/>
          <a:stretch>
            <a:fillRect/>
          </a:stretch>
        </p:blipFill>
        <p:spPr bwMode="auto">
          <a:xfrm>
            <a:off x="2339752" y="3698359"/>
            <a:ext cx="4703289" cy="229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35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3"/>
                </a:solidFill>
              </a:rPr>
              <a:t>DESARROLLO DE LA PROPUESTA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483768" y="1491288"/>
            <a:ext cx="3538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/>
              <a:t>ALTERNATIVAS DE COLOR</a:t>
            </a:r>
            <a:endParaRPr lang="es-EC" sz="2000" dirty="0"/>
          </a:p>
        </p:txBody>
      </p:sp>
      <p:pic>
        <p:nvPicPr>
          <p:cNvPr id="108546" name="Picture 2" descr="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636" y="2204864"/>
            <a:ext cx="5397500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963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3"/>
                </a:solidFill>
              </a:rPr>
              <a:t>DESARROLLO DE LA PROPUESTA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530689" y="1628800"/>
            <a:ext cx="2297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/>
              <a:t>RESTRICCIONES</a:t>
            </a:r>
            <a:endParaRPr lang="es-EC" sz="2000" dirty="0"/>
          </a:p>
        </p:txBody>
      </p:sp>
      <p:pic>
        <p:nvPicPr>
          <p:cNvPr id="109570" name="Picture 2" descr="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53975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78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Descripción: http://2.bp.blogspot.com/_GeE4zBT0Y5A/THeZOy0pbrI/AAAAAAAAACA/BFyoxxHXugU/s1600/silla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0" y="1227608"/>
            <a:ext cx="8136905" cy="522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s-ES_tradnl" sz="2800" dirty="0"/>
              <a:t>Organización de la Producción</a:t>
            </a:r>
            <a:endParaRPr lang="es-EC" sz="2800" dirty="0"/>
          </a:p>
        </p:txBody>
      </p:sp>
      <p:pic>
        <p:nvPicPr>
          <p:cNvPr id="99330" name="Picture 2" descr="http://3.bp.blogspot.com/_GeE4zBT0Y5A/THeaHd1YVoI/AAAAAAAAACQ/B_vJJWOWIZ4/s1600/claque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74044"/>
            <a:ext cx="3059832" cy="303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4" name="Picture 8" descr="http://4.bp.blogspot.com/_GeE4zBT0Y5A/THeavUo5XjI/AAAAAAAAACg/AF5rCAlFbNU/s1600/celuloides+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456" y="3212976"/>
            <a:ext cx="4320480" cy="32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279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s-ES_tradnl" sz="2800" dirty="0"/>
              <a:t>Etapas de la Producción :</a:t>
            </a:r>
            <a:endParaRPr lang="es-EC" sz="2800" dirty="0"/>
          </a:p>
        </p:txBody>
      </p:sp>
      <p:sp>
        <p:nvSpPr>
          <p:cNvPr id="5" name="4 Rectángulo"/>
          <p:cNvSpPr/>
          <p:nvPr/>
        </p:nvSpPr>
        <p:spPr>
          <a:xfrm>
            <a:off x="4690366" y="1979435"/>
            <a:ext cx="42306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x-none" sz="3200" b="1"/>
              <a:t>Pre-Producción</a:t>
            </a:r>
            <a:r>
              <a:rPr lang="x-none" sz="2000" b="1"/>
              <a:t> </a:t>
            </a:r>
            <a:endParaRPr lang="es-EC" sz="2000" b="1" dirty="0"/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1835" y="3148359"/>
            <a:ext cx="4409176" cy="264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240" y="1412776"/>
            <a:ext cx="372389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13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s-ES_tradnl" sz="2800" dirty="0"/>
              <a:t>Etapas de la Producción :</a:t>
            </a:r>
            <a:endParaRPr lang="es-EC" sz="2800" dirty="0"/>
          </a:p>
        </p:txBody>
      </p:sp>
      <p:sp>
        <p:nvSpPr>
          <p:cNvPr id="6" name="5 Rectángulo"/>
          <p:cNvSpPr/>
          <p:nvPr/>
        </p:nvSpPr>
        <p:spPr>
          <a:xfrm>
            <a:off x="5386646" y="2100648"/>
            <a:ext cx="3361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x-none" sz="3200" b="1" dirty="0" smtClean="0"/>
              <a:t>Producción</a:t>
            </a:r>
            <a:endParaRPr lang="es-EC" sz="3200" b="1" dirty="0"/>
          </a:p>
        </p:txBody>
      </p:sp>
      <p:pic>
        <p:nvPicPr>
          <p:cNvPr id="96258" name="Picture 2" descr="http://www.produccionnacional.com.uy/wp-content/uploads/2010/09/pilas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4" y="2112740"/>
            <a:ext cx="4087680" cy="273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http://2.bp.blogspot.com/-f0EppWETdp8/TbeS0zjp2TI/AAAAAAAAAEI/2HYjvIARsvk/s1600/p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52936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491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http://lanuevaeconomia.com/wp-content/uploads/2010/06/Ideas-de-negocios-rentables-para-invertir-trabajar-y-ganar-dinero-por-internet-un-blog-de-ideas-de-negocio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570" y="4274222"/>
            <a:ext cx="2385775" cy="205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45158"/>
            <a:ext cx="8305800" cy="563562"/>
          </a:xfrm>
        </p:spPr>
        <p:txBody>
          <a:bodyPr/>
          <a:lstStyle/>
          <a:p>
            <a:r>
              <a:rPr lang="es-ES_tradnl" dirty="0"/>
              <a:t>Planteamiento del Problema</a:t>
            </a:r>
            <a:endParaRPr lang="en-US" dirty="0"/>
          </a:p>
        </p:txBody>
      </p:sp>
      <p:grpSp>
        <p:nvGrpSpPr>
          <p:cNvPr id="93216" name="Group 32"/>
          <p:cNvGrpSpPr>
            <a:grpSpLocks/>
          </p:cNvGrpSpPr>
          <p:nvPr/>
        </p:nvGrpSpPr>
        <p:grpSpPr bwMode="auto">
          <a:xfrm>
            <a:off x="6900145" y="1245809"/>
            <a:ext cx="2163763" cy="2721340"/>
            <a:chOff x="3696" y="1296"/>
            <a:chExt cx="1363" cy="1994"/>
          </a:xfrm>
        </p:grpSpPr>
        <p:sp>
          <p:nvSpPr>
            <p:cNvPr id="93217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18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19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20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grpSp>
          <p:nvGrpSpPr>
            <p:cNvPr id="93221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93222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C" dirty="0"/>
              </a:p>
            </p:txBody>
          </p:sp>
          <p:sp>
            <p:nvSpPr>
              <p:cNvPr id="93223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224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225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226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</p:grpSp>
        <p:sp>
          <p:nvSpPr>
            <p:cNvPr id="93227" name="Text Box 43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3</a:t>
              </a:r>
              <a:endParaRPr lang="en-US" dirty="0"/>
            </a:p>
          </p:txBody>
        </p:sp>
        <p:sp>
          <p:nvSpPr>
            <p:cNvPr id="93228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" name="3 Rectángulo"/>
          <p:cNvSpPr/>
          <p:nvPr/>
        </p:nvSpPr>
        <p:spPr>
          <a:xfrm>
            <a:off x="6876256" y="1859340"/>
            <a:ext cx="21650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dirty="0"/>
              <a:t>“Emprende Ecuador”  es un programa piloto </a:t>
            </a:r>
            <a:r>
              <a:rPr lang="es-ES_tradnl" sz="1600" dirty="0" smtClean="0"/>
              <a:t>para </a:t>
            </a:r>
            <a:r>
              <a:rPr lang="es-ES_tradnl" sz="1600" dirty="0"/>
              <a:t>el canal 41UHF Espol Tv </a:t>
            </a:r>
            <a:r>
              <a:rPr lang="es-ES_tradnl" sz="1600" dirty="0" smtClean="0"/>
              <a:t>de </a:t>
            </a:r>
            <a:r>
              <a:rPr lang="es-ES_tradnl" sz="1600" dirty="0"/>
              <a:t>la península de Santa </a:t>
            </a:r>
            <a:r>
              <a:rPr lang="es-ES_tradnl" sz="1600" dirty="0" smtClean="0"/>
              <a:t>Elena.</a:t>
            </a:r>
            <a:endParaRPr lang="es-EC" sz="1600" dirty="0"/>
          </a:p>
        </p:txBody>
      </p:sp>
      <p:pic>
        <p:nvPicPr>
          <p:cNvPr id="51" name="Picture 4" descr="http://foltartanga.files.wordpress.com/2011/12/emprendedore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244212"/>
            <a:ext cx="4365361" cy="313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2285101" y="4140591"/>
            <a:ext cx="2163763" cy="2275612"/>
            <a:chOff x="720" y="1296"/>
            <a:chExt cx="1363" cy="1994"/>
          </a:xfrm>
        </p:grpSpPr>
        <p:sp>
          <p:nvSpPr>
            <p:cNvPr id="93188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189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190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191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grpSp>
          <p:nvGrpSpPr>
            <p:cNvPr id="93194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93195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C" dirty="0"/>
              </a:p>
            </p:txBody>
          </p:sp>
          <p:sp>
            <p:nvSpPr>
              <p:cNvPr id="93196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197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198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199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</p:grpSp>
        <p:sp>
          <p:nvSpPr>
            <p:cNvPr id="93200" name="Text Box 16"/>
            <p:cNvSpPr txBox="1">
              <a:spLocks noChangeArrowheads="1"/>
            </p:cNvSpPr>
            <p:nvPr/>
          </p:nvSpPr>
          <p:spPr bwMode="gray">
            <a:xfrm>
              <a:off x="1276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1</a:t>
              </a:r>
              <a:endParaRPr lang="en-US" dirty="0"/>
            </a:p>
          </p:txBody>
        </p:sp>
        <p:sp>
          <p:nvSpPr>
            <p:cNvPr id="93201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" name="1 Rectángulo"/>
          <p:cNvSpPr/>
          <p:nvPr/>
        </p:nvSpPr>
        <p:spPr>
          <a:xfrm>
            <a:off x="2267744" y="4725144"/>
            <a:ext cx="2222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dirty="0"/>
              <a:t>La tasa </a:t>
            </a:r>
            <a:r>
              <a:rPr lang="es-ES_tradnl" sz="1600" dirty="0" smtClean="0"/>
              <a:t>de</a:t>
            </a:r>
          </a:p>
          <a:p>
            <a:pPr algn="ctr"/>
            <a:r>
              <a:rPr lang="es-ES_tradnl" sz="1600" dirty="0" smtClean="0"/>
              <a:t> </a:t>
            </a:r>
            <a:r>
              <a:rPr lang="es-ES_tradnl" sz="1600" dirty="0"/>
              <a:t>desempleo a </a:t>
            </a:r>
            <a:r>
              <a:rPr lang="es-ES_tradnl" sz="1600" dirty="0" smtClean="0"/>
              <a:t>nivel</a:t>
            </a:r>
          </a:p>
          <a:p>
            <a:pPr algn="ctr"/>
            <a:r>
              <a:rPr lang="es-ES_tradnl" sz="1600" dirty="0" smtClean="0"/>
              <a:t> </a:t>
            </a:r>
            <a:r>
              <a:rPr lang="es-ES_tradnl" sz="1600" dirty="0"/>
              <a:t>nacional es de </a:t>
            </a:r>
            <a:r>
              <a:rPr lang="es-ES_tradnl" sz="1600" dirty="0" smtClean="0"/>
              <a:t>5.06 </a:t>
            </a:r>
            <a:r>
              <a:rPr lang="es-ES_tradnl" sz="1600" dirty="0"/>
              <a:t>según el </a:t>
            </a:r>
            <a:r>
              <a:rPr lang="es-ES_tradnl" sz="1600" dirty="0" smtClean="0"/>
              <a:t>INEC.</a:t>
            </a:r>
            <a:endParaRPr lang="es-EC" sz="1600" dirty="0"/>
          </a:p>
        </p:txBody>
      </p:sp>
      <p:grpSp>
        <p:nvGrpSpPr>
          <p:cNvPr id="93202" name="Group 18"/>
          <p:cNvGrpSpPr>
            <a:grpSpLocks/>
          </p:cNvGrpSpPr>
          <p:nvPr/>
        </p:nvGrpSpPr>
        <p:grpSpPr bwMode="auto">
          <a:xfrm>
            <a:off x="4544874" y="1835596"/>
            <a:ext cx="2163763" cy="2852535"/>
            <a:chOff x="2208" y="1296"/>
            <a:chExt cx="1363" cy="1994"/>
          </a:xfrm>
        </p:grpSpPr>
        <p:sp>
          <p:nvSpPr>
            <p:cNvPr id="93203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4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5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6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7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s-EC" dirty="0"/>
            </a:p>
          </p:txBody>
        </p:sp>
        <p:sp>
          <p:nvSpPr>
            <p:cNvPr id="93208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09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10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11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12" name="Text Box 28"/>
            <p:cNvSpPr txBox="1">
              <a:spLocks noChangeArrowheads="1"/>
            </p:cNvSpPr>
            <p:nvPr/>
          </p:nvSpPr>
          <p:spPr bwMode="gray">
            <a:xfrm>
              <a:off x="2764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2</a:t>
              </a:r>
              <a:endParaRPr lang="en-US" dirty="0"/>
            </a:p>
          </p:txBody>
        </p:sp>
        <p:sp>
          <p:nvSpPr>
            <p:cNvPr id="93213" name="Text Box 29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4572000" y="2348880"/>
            <a:ext cx="21320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dirty="0" smtClean="0"/>
              <a:t>Nace </a:t>
            </a:r>
            <a:r>
              <a:rPr lang="es-ES_tradnl" sz="1600" dirty="0"/>
              <a:t>la idea de crear un espacio donde se pueda transmitir, valorar y fomentar las diversas ideas y planes de </a:t>
            </a:r>
            <a:r>
              <a:rPr lang="es-ES_tradnl" sz="1600" dirty="0" smtClean="0"/>
              <a:t>negocios. 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425805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4" grpId="0"/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s-ES_tradnl" sz="2800" dirty="0"/>
              <a:t>Etapas de la Producción :</a:t>
            </a:r>
            <a:endParaRPr lang="es-EC" sz="2800" dirty="0"/>
          </a:p>
        </p:txBody>
      </p:sp>
      <p:sp>
        <p:nvSpPr>
          <p:cNvPr id="7" name="6 Rectángulo"/>
          <p:cNvSpPr/>
          <p:nvPr/>
        </p:nvSpPr>
        <p:spPr>
          <a:xfrm>
            <a:off x="4237271" y="2060848"/>
            <a:ext cx="44999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x-none" sz="3200" b="1"/>
              <a:t>Post-Producción </a:t>
            </a:r>
            <a:endParaRPr lang="es-EC" sz="3200" b="1" dirty="0"/>
          </a:p>
        </p:txBody>
      </p:sp>
      <p:pic>
        <p:nvPicPr>
          <p:cNvPr id="97282" name="Picture 2" descr="http://www.panoramaaudiovisual.com/wp-content/uploads/2010/07/AVID3D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7866"/>
            <a:ext cx="4248472" cy="2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0" name="Picture 2" descr="http://davidperezalonso.com/blog/wp-content/uploads/2012/01/IMG_1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92846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491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3"/>
                </a:solidFill>
              </a:rPr>
              <a:t>Balance de </a:t>
            </a:r>
            <a:r>
              <a:rPr lang="en-US" sz="2800" dirty="0" err="1" smtClean="0">
                <a:solidFill>
                  <a:schemeClr val="accent3"/>
                </a:solidFill>
              </a:rPr>
              <a:t>Equipos</a:t>
            </a:r>
            <a:endParaRPr lang="en-US" sz="3200" dirty="0">
              <a:solidFill>
                <a:schemeClr val="accent3"/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129079"/>
              </p:ext>
            </p:extLst>
          </p:nvPr>
        </p:nvGraphicFramePr>
        <p:xfrm>
          <a:off x="1475656" y="1844824"/>
          <a:ext cx="6696745" cy="35745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4717"/>
                <a:gridCol w="1190834"/>
                <a:gridCol w="1485822"/>
                <a:gridCol w="1015372"/>
              </a:tblGrid>
              <a:tr h="202331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Gastos de maquinarias y equipos</a:t>
                      </a:r>
                      <a:endParaRPr lang="es-EC" sz="12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37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DESCRIPCIÓN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COSTE UNIT.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CANTIDAD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COSTE TOTAL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69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Panasonic HDC-SDT750, High </a:t>
                      </a:r>
                      <a:r>
                        <a:rPr lang="en-US" sz="1200" dirty="0" smtClean="0">
                          <a:effectLst/>
                        </a:rPr>
                        <a:t>Definition </a:t>
                      </a:r>
                      <a:r>
                        <a:rPr lang="en-US" sz="1200" dirty="0">
                          <a:effectLst/>
                        </a:rPr>
                        <a:t>Camcorder</a:t>
                      </a:r>
                      <a:endParaRPr lang="es-EC" sz="12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$100,00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$200,00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46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Lowel</a:t>
                      </a:r>
                      <a:r>
                        <a:rPr lang="en-US" sz="1200" dirty="0">
                          <a:effectLst/>
                        </a:rPr>
                        <a:t> Go Intro-kit, Quartz Lighting</a:t>
                      </a:r>
                      <a:endParaRPr lang="es-EC" sz="12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$75,00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$75,00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46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Shure PG14/PG185 Wireless Lavalier System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$10,00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$30,00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46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Trípodes para cámara de video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$15,00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$30,00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46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COMPUTADOR para edición de video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$1.100,00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$1100,00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46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Disco duro externo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$190,00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$190,00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4663"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mbri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mbri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TOTAL GASTOS MAQ. Y EQUIPOS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$</a:t>
                      </a:r>
                      <a:r>
                        <a:rPr lang="es-ES_tradnl" sz="1200" dirty="0" smtClean="0">
                          <a:effectLst/>
                        </a:rPr>
                        <a:t>1625,00</a:t>
                      </a:r>
                      <a:endParaRPr lang="es-EC" sz="12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496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128" cy="5635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3"/>
                </a:solidFill>
              </a:rPr>
              <a:t>Balance de Personal</a:t>
            </a:r>
            <a:endParaRPr lang="en-US" sz="3200" dirty="0">
              <a:solidFill>
                <a:schemeClr val="accent3"/>
              </a:solidFill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678925"/>
              </p:ext>
            </p:extLst>
          </p:nvPr>
        </p:nvGraphicFramePr>
        <p:xfrm>
          <a:off x="2195736" y="1700808"/>
          <a:ext cx="5184576" cy="3825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4772"/>
                <a:gridCol w="870876"/>
                <a:gridCol w="1806800"/>
                <a:gridCol w="1152128"/>
              </a:tblGrid>
              <a:tr h="197015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GASTOS DE SUELDOS Y SALARIOS</a:t>
                      </a:r>
                      <a:endParaRPr lang="es-EC" sz="12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8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SALARIO MENSUAL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OCUPANTES DEL CARGO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 dirty="0" smtClean="0">
                          <a:effectLst/>
                        </a:rPr>
                        <a:t>SALARIO</a:t>
                      </a:r>
                      <a:r>
                        <a:rPr lang="es-ES_tradnl" sz="1000" baseline="0" dirty="0" smtClean="0">
                          <a:effectLst/>
                        </a:rPr>
                        <a:t> TOTAL</a:t>
                      </a:r>
                      <a:endParaRPr lang="es-EC" sz="12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4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Director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 $400,00 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 $400,00 </a:t>
                      </a:r>
                      <a:endParaRPr lang="es-EC" sz="12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4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Productor</a:t>
                      </a:r>
                      <a:endParaRPr lang="es-EC" sz="12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 $400,00 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 $400,00 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4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Presentador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 $260,00 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 $260,00 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4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Camarógrafo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 $100,00 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 $200,00 </a:t>
                      </a:r>
                      <a:endParaRPr lang="es-EC" sz="12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4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Sonidista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 $100,00 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 $100,00 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4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Ilumino técnico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 $</a:t>
                      </a:r>
                      <a:r>
                        <a:rPr lang="es-ES_tradnl" sz="1200" dirty="0" smtClean="0">
                          <a:effectLst/>
                        </a:rPr>
                        <a:t>80,00 </a:t>
                      </a:r>
                      <a:endParaRPr lang="es-EC" sz="12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 $80,00 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4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Editor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 $260,00 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 $260,00 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1792">
                <a:tc>
                  <a:txBody>
                    <a:bodyPr/>
                    <a:lstStyle/>
                    <a:p>
                      <a:endParaRPr lang="es-EC" sz="1000" dirty="0">
                        <a:effectLst/>
                        <a:latin typeface="Cambri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mbri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TOTAL GASTOS DE SUELDOS Y SALARIOS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 $1.700,00 </a:t>
                      </a:r>
                      <a:endParaRPr lang="es-EC" sz="12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356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4" descr="Descripción: http://2.bp.blogspot.com/_GeE4zBT0Y5A/THeZOy0pbrI/AAAAAAAAACA/BFyoxxHXugU/s1600/silla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631" y="1484784"/>
            <a:ext cx="5292299" cy="489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 smtClean="0"/>
              <a:t>PRESUPUESTO</a:t>
            </a:r>
            <a:endParaRPr lang="es-EC" sz="4000" dirty="0"/>
          </a:p>
        </p:txBody>
      </p:sp>
      <p:pic>
        <p:nvPicPr>
          <p:cNvPr id="98306" name="Picture 2" descr="http://www.video.com.mx/precios/images/Steady%20para%20soportar%20cama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17" y="1268760"/>
            <a:ext cx="3408314" cy="510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067944" y="14847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b="1" dirty="0"/>
              <a:t>A </a:t>
            </a:r>
            <a:r>
              <a:rPr lang="es-ES" b="1" dirty="0" smtClean="0"/>
              <a:t>continuación </a:t>
            </a:r>
            <a:r>
              <a:rPr lang="es-ES" b="1" dirty="0"/>
              <a:t>las tres firmas comerciales especializadas en venta y alquiler de equipos audiovisuales </a:t>
            </a:r>
            <a:r>
              <a:rPr lang="es-ES" dirty="0"/>
              <a:t>.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4880911" y="3818806"/>
            <a:ext cx="3461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es-ES" b="1" dirty="0"/>
              <a:t>Empresa: VISIÓN UNO S.A.</a:t>
            </a:r>
            <a:endParaRPr lang="es-EC" dirty="0">
              <a:effectLst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880911" y="2904648"/>
            <a:ext cx="2542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en-US" b="1" dirty="0"/>
              <a:t>Empresa :PRISMA </a:t>
            </a:r>
            <a:endParaRPr lang="es-EC" dirty="0">
              <a:effectLst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880911" y="4783117"/>
            <a:ext cx="3234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en-US" b="1" dirty="0"/>
              <a:t>Empresa : AUDIOVISIÓN </a:t>
            </a:r>
            <a:endParaRPr lang="es-EC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805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3" grpId="0"/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7" name="Picture 4" descr="Descripción: http://2.bp.blogspot.com/_GeE4zBT0Y5A/THeZOy0pbrI/AAAAAAAAACA/BFyoxxHXugU/s1600/silla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1623167"/>
            <a:ext cx="5400601" cy="475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/>
              <a:t>Gastos De Constitución </a:t>
            </a:r>
            <a:endParaRPr lang="es-EC" sz="4000" dirty="0"/>
          </a:p>
        </p:txBody>
      </p:sp>
      <p:sp>
        <p:nvSpPr>
          <p:cNvPr id="2" name="1 Rectángulo"/>
          <p:cNvSpPr/>
          <p:nvPr/>
        </p:nvSpPr>
        <p:spPr>
          <a:xfrm>
            <a:off x="3762163" y="2171809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2000" dirty="0"/>
              <a:t>A fin de determinar los costos iníciales, hay que identificar todos los gastos en que se incurrirá durante la elaboración del proyecto. Todos estos gastos serán costos que se </a:t>
            </a:r>
            <a:r>
              <a:rPr lang="es-ES" sz="2000" dirty="0" smtClean="0"/>
              <a:t>pagarán </a:t>
            </a:r>
            <a:r>
              <a:rPr lang="es-ES" sz="2000" dirty="0"/>
              <a:t>una sola vez, como los honorarios profesionales, licencias de software y el registro de marca. Posteriormente se detalla todos los gastos con el respectivo valor a pagar. </a:t>
            </a:r>
            <a:endParaRPr lang="es-EC" sz="2000" dirty="0"/>
          </a:p>
        </p:txBody>
      </p:sp>
      <p:pic>
        <p:nvPicPr>
          <p:cNvPr id="100356" name="Picture 4" descr="http://blog.theneedfactory.com/wp-content/uploads/2010/11/gastos-deducib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171810"/>
            <a:ext cx="3222611" cy="301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572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/>
              <a:t>Gastos De Constitución </a:t>
            </a:r>
            <a:endParaRPr lang="es-EC" sz="4000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566639"/>
              </p:ext>
            </p:extLst>
          </p:nvPr>
        </p:nvGraphicFramePr>
        <p:xfrm>
          <a:off x="3995936" y="2636912"/>
          <a:ext cx="4590826" cy="25855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2412"/>
                <a:gridCol w="888414"/>
              </a:tblGrid>
              <a:tr h="51711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GASTOS DE CONSTITUCIÓN</a:t>
                      </a:r>
                      <a:endParaRPr lang="es-EC" sz="12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171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Patente del Piloto </a:t>
                      </a:r>
                      <a:endParaRPr lang="es-EC" sz="12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$6,00 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71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Patente del guión </a:t>
                      </a:r>
                      <a:endParaRPr lang="es-EC" sz="12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$4,00 </a:t>
                      </a:r>
                      <a:endParaRPr lang="es-EC" sz="12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342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GASTOS DE CONSTITUCIÓN </a:t>
                      </a:r>
                      <a:endParaRPr lang="es-EC" sz="12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$10,00 </a:t>
                      </a:r>
                      <a:endParaRPr lang="es-EC" sz="12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1" name="Picture 6" descr="http://4.bp.blogspot.com/-Ulj85FWJ_Sg/TdSh6QENikI/AAAAAAAAA1I/wWDYFnX42TU/s1600/filman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61" y="2276872"/>
            <a:ext cx="31718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11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SERVICIOS BÁSICOS</a:t>
            </a:r>
            <a:endParaRPr lang="es-EC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311737"/>
              </p:ext>
            </p:extLst>
          </p:nvPr>
        </p:nvGraphicFramePr>
        <p:xfrm>
          <a:off x="2915816" y="2132856"/>
          <a:ext cx="5616624" cy="35186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5155"/>
                <a:gridCol w="1529830"/>
                <a:gridCol w="1182851"/>
                <a:gridCol w="1328788"/>
              </a:tblGrid>
              <a:tr h="7920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 PLANILLAS</a:t>
                      </a:r>
                      <a:endParaRPr lang="es-EC" sz="16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TARIFAS MENSUALES</a:t>
                      </a:r>
                      <a:endParaRPr lang="es-EC" sz="16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MESES</a:t>
                      </a:r>
                      <a:endParaRPr lang="es-EC" sz="16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 smtClean="0">
                          <a:effectLst/>
                        </a:rPr>
                        <a:t>TOTAL TARIFAS </a:t>
                      </a:r>
                      <a:endParaRPr lang="es-EC" sz="16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</a:tr>
              <a:tr h="5640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300">
                          <a:effectLst/>
                        </a:rPr>
                        <a:t>LUZ</a:t>
                      </a:r>
                      <a:endParaRPr lang="es-EC" sz="16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$40,00</a:t>
                      </a:r>
                      <a:endParaRPr lang="es-EC" sz="16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$40,00</a:t>
                      </a:r>
                      <a:endParaRPr lang="es-EC" sz="16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300">
                          <a:effectLst/>
                        </a:rPr>
                        <a:t>TELÉFONO</a:t>
                      </a:r>
                      <a:endParaRPr lang="es-EC" sz="16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$20,00</a:t>
                      </a:r>
                      <a:endParaRPr lang="es-EC" sz="16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$20,00</a:t>
                      </a:r>
                      <a:endParaRPr lang="es-EC" sz="16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300">
                          <a:effectLst/>
                        </a:rPr>
                        <a:t>AGUA</a:t>
                      </a:r>
                      <a:endParaRPr lang="es-EC" sz="16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$30,00</a:t>
                      </a:r>
                      <a:endParaRPr lang="es-EC" sz="16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$30,00</a:t>
                      </a:r>
                      <a:endParaRPr lang="es-EC" sz="16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</a:tr>
              <a:tr h="1082371">
                <a:tc>
                  <a:txBody>
                    <a:bodyPr/>
                    <a:lstStyle/>
                    <a:p>
                      <a:endParaRPr lang="es-EC" sz="1300">
                        <a:effectLst/>
                        <a:latin typeface="Cambria"/>
                      </a:endParaRPr>
                    </a:p>
                  </a:txBody>
                  <a:tcPr marL="91492" marR="91492" marT="0" marB="0"/>
                </a:tc>
                <a:tc>
                  <a:txBody>
                    <a:bodyPr/>
                    <a:lstStyle/>
                    <a:p>
                      <a:endParaRPr lang="es-EC" sz="1300">
                        <a:effectLst/>
                        <a:latin typeface="Cambria"/>
                      </a:endParaRPr>
                    </a:p>
                  </a:txBody>
                  <a:tcPr marL="91492" marR="9149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300" dirty="0">
                          <a:effectLst/>
                        </a:rPr>
                        <a:t>TOTAL </a:t>
                      </a:r>
                      <a:r>
                        <a:rPr lang="es-ES_tradnl" sz="1300" dirty="0" smtClean="0">
                          <a:effectLst/>
                        </a:rPr>
                        <a:t>TARIFAS</a:t>
                      </a:r>
                      <a:r>
                        <a:rPr lang="es-ES_tradnl" sz="1300" baseline="0" dirty="0" smtClean="0">
                          <a:effectLst/>
                        </a:rPr>
                        <a:t> </a:t>
                      </a:r>
                      <a:r>
                        <a:rPr lang="es-ES_tradnl" sz="1300" dirty="0" smtClean="0">
                          <a:effectLst/>
                        </a:rPr>
                        <a:t>GASTOS </a:t>
                      </a:r>
                      <a:r>
                        <a:rPr lang="es-ES_tradnl" sz="1300" dirty="0">
                          <a:effectLst/>
                        </a:rPr>
                        <a:t>SERVICIOS BÁSICOS</a:t>
                      </a:r>
                      <a:endParaRPr lang="es-EC" sz="16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$90,00</a:t>
                      </a:r>
                      <a:endParaRPr lang="es-EC" sz="16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91492" marR="91492" marT="0" marB="0"/>
                </a:tc>
              </a:tr>
            </a:tbl>
          </a:graphicData>
        </a:graphic>
      </p:graphicFrame>
      <p:pic>
        <p:nvPicPr>
          <p:cNvPr id="107522" name="Picture 2" descr="http://2.bp.blogspot.com/_WVxIDmgK7BA/TESosk6hgLI/AAAAAAAAAIo/OqpOONrYL5o/S1600-R/agua_pota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" y="4775996"/>
            <a:ext cx="212800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6" name="Picture 6" descr="http://blog.espol.edu.ec/tuseguridad/files/2011/10/telefono-seguridad-soci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8" y="2924944"/>
            <a:ext cx="2128007" cy="185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8" name="Picture 8" descr="http://2.bp.blogspot.com/_OwrCvuKKn90/TGGfzt0wJ3I/AAAAAAAAAVo/oMBQX-AjqnA/s1600/Como+ahorrar+dinero+ahorrando+energ%C3%ADa+El%C3%A9ctri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9" y="1279680"/>
            <a:ext cx="2128007" cy="164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61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 smtClean="0"/>
              <a:t>Presupuesto Final</a:t>
            </a:r>
            <a:endParaRPr lang="es-EC" sz="4000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08595"/>
              </p:ext>
            </p:extLst>
          </p:nvPr>
        </p:nvGraphicFramePr>
        <p:xfrm>
          <a:off x="1331640" y="2132856"/>
          <a:ext cx="6912768" cy="30599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18984"/>
                <a:gridCol w="1293784"/>
              </a:tblGrid>
              <a:tr h="43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GASTOS DE MAQUINARIAS Y EQUIPOS</a:t>
                      </a:r>
                      <a:endParaRPr lang="es-EC" sz="18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900" dirty="0">
                          <a:effectLst/>
                        </a:rPr>
                        <a:t>$</a:t>
                      </a:r>
                      <a:r>
                        <a:rPr lang="es-ES_tradnl" sz="1900" dirty="0" smtClean="0">
                          <a:effectLst/>
                        </a:rPr>
                        <a:t>1625</a:t>
                      </a:r>
                      <a:endParaRPr lang="es-EC" sz="19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/>
                </a:tc>
              </a:tr>
              <a:tr h="291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0" dirty="0">
                          <a:effectLst/>
                        </a:rPr>
                        <a:t>GASTOS OBRA FÍSICA</a:t>
                      </a:r>
                      <a:endParaRPr lang="es-EC" sz="1800" b="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900">
                          <a:effectLst/>
                        </a:rPr>
                        <a:t>0</a:t>
                      </a:r>
                      <a:endParaRPr lang="es-EC" sz="19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/>
                </a:tc>
              </a:tr>
              <a:tr h="291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0" dirty="0">
                          <a:effectLst/>
                        </a:rPr>
                        <a:t>GASTOS DE CONSTITUCIÓN</a:t>
                      </a:r>
                      <a:endParaRPr lang="es-EC" sz="1800" b="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900">
                          <a:effectLst/>
                        </a:rPr>
                        <a:t>$10</a:t>
                      </a:r>
                      <a:endParaRPr lang="es-EC" sz="19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/>
                </a:tc>
              </a:tr>
              <a:tr h="291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TOTAL GASTOS INV. INICIALES</a:t>
                      </a:r>
                      <a:endParaRPr lang="es-EC" sz="18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900" b="1" dirty="0">
                          <a:effectLst/>
                        </a:rPr>
                        <a:t>$</a:t>
                      </a:r>
                      <a:r>
                        <a:rPr lang="es-ES_tradnl" sz="1900" b="1" dirty="0" smtClean="0">
                          <a:effectLst/>
                        </a:rPr>
                        <a:t>1635</a:t>
                      </a:r>
                      <a:endParaRPr lang="es-EC" sz="1900" b="1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1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0" dirty="0">
                          <a:effectLst/>
                        </a:rPr>
                        <a:t>GASTOS DE SUELDOS Y SALARIOS</a:t>
                      </a:r>
                      <a:endParaRPr lang="es-EC" sz="1800" b="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900">
                          <a:effectLst/>
                        </a:rPr>
                        <a:t>$1700</a:t>
                      </a:r>
                      <a:endParaRPr lang="es-EC" sz="19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/>
                </a:tc>
              </a:tr>
              <a:tr h="291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0" dirty="0">
                          <a:effectLst/>
                        </a:rPr>
                        <a:t>GASTOS DE SERVICIOS BÁSICOS</a:t>
                      </a:r>
                      <a:endParaRPr lang="es-EC" sz="1800" b="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900">
                          <a:effectLst/>
                        </a:rPr>
                        <a:t>$90</a:t>
                      </a:r>
                      <a:endParaRPr lang="es-EC" sz="19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/>
                </a:tc>
              </a:tr>
              <a:tr h="291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0" dirty="0">
                          <a:effectLst/>
                        </a:rPr>
                        <a:t>GASTOS DE ALQUILER</a:t>
                      </a:r>
                      <a:endParaRPr lang="es-EC" sz="1800" b="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900">
                          <a:effectLst/>
                        </a:rPr>
                        <a:t>0</a:t>
                      </a:r>
                      <a:endParaRPr lang="es-EC" sz="19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/>
                </a:tc>
              </a:tr>
              <a:tr h="291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0" dirty="0">
                          <a:effectLst/>
                        </a:rPr>
                        <a:t>GASTOS DE PUBLICIDAD</a:t>
                      </a:r>
                      <a:endParaRPr lang="es-EC" sz="1800" b="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900">
                          <a:effectLst/>
                        </a:rPr>
                        <a:t>0</a:t>
                      </a:r>
                      <a:endParaRPr lang="es-EC" sz="190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/>
                </a:tc>
              </a:tr>
              <a:tr h="291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TOTAL GASTOS OPERATIVOS</a:t>
                      </a:r>
                      <a:endParaRPr lang="es-EC" sz="18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900" b="1" dirty="0">
                          <a:effectLst/>
                        </a:rPr>
                        <a:t>$1790</a:t>
                      </a:r>
                      <a:endParaRPr lang="es-EC" sz="1900" b="1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>
                    <a:solidFill>
                      <a:srgbClr val="C6F6F1"/>
                    </a:solidFill>
                  </a:tcPr>
                </a:tc>
              </a:tr>
              <a:tr h="291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PRESUPUESTO FINAL</a:t>
                      </a:r>
                      <a:endParaRPr lang="es-EC" sz="1800" dirty="0"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900" b="1" dirty="0">
                          <a:solidFill>
                            <a:schemeClr val="bg1"/>
                          </a:solidFill>
                          <a:effectLst/>
                        </a:rPr>
                        <a:t>$</a:t>
                      </a:r>
                      <a:r>
                        <a:rPr lang="es-ES_tradnl" sz="1900" b="1" dirty="0" smtClean="0">
                          <a:solidFill>
                            <a:schemeClr val="bg1"/>
                          </a:solidFill>
                          <a:effectLst/>
                        </a:rPr>
                        <a:t>3425</a:t>
                      </a:r>
                      <a:endParaRPr lang="es-EC" sz="1900" b="1" dirty="0">
                        <a:solidFill>
                          <a:schemeClr val="bg1"/>
                        </a:solidFill>
                        <a:effectLst/>
                        <a:latin typeface="Helvetica"/>
                        <a:ea typeface="MS Mincho"/>
                        <a:cs typeface="Times New Roman"/>
                      </a:endParaRPr>
                    </a:p>
                  </a:txBody>
                  <a:tcPr marL="109494" marR="109494" marT="0" marB="0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61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427984" y="2636912"/>
            <a:ext cx="4283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600" dirty="0"/>
              <a:t>El costo de la inversión total que es la suma de los gastos de maquinarias y equipos mas los gastos de sueldos del personal a cargo tiene un total de </a:t>
            </a:r>
            <a:r>
              <a:rPr lang="es-ES_tradnl" sz="1600" b="1"/>
              <a:t>$</a:t>
            </a:r>
            <a:r>
              <a:rPr lang="es-ES_tradnl" sz="1600" b="1" smtClean="0"/>
              <a:t>3425</a:t>
            </a:r>
            <a:r>
              <a:rPr lang="es-ES_tradnl" sz="1600" smtClean="0"/>
              <a:t> </a:t>
            </a:r>
            <a:r>
              <a:rPr lang="es-ES_tradnl" sz="1600" dirty="0"/>
              <a:t>con este presupuesto hemos llegado a la conclusión que </a:t>
            </a:r>
            <a:r>
              <a:rPr lang="es-ES_tradnl" sz="1600" dirty="0" smtClean="0"/>
              <a:t>el </a:t>
            </a:r>
            <a:r>
              <a:rPr lang="es-ES_tradnl" sz="1600" dirty="0"/>
              <a:t>programa “Emprende Ecuador” </a:t>
            </a:r>
            <a:r>
              <a:rPr lang="es-ES_tradnl" sz="1600" dirty="0" smtClean="0"/>
              <a:t>se </a:t>
            </a:r>
            <a:r>
              <a:rPr lang="es-ES_tradnl" sz="1600" dirty="0"/>
              <a:t>ajusta a los rangos económicos que maneja el canal ESPOL TV.</a:t>
            </a:r>
            <a:endParaRPr lang="es-EC" sz="1600" dirty="0"/>
          </a:p>
        </p:txBody>
      </p:sp>
      <p:pic>
        <p:nvPicPr>
          <p:cNvPr id="105474" name="Picture 2" descr="http://definicion.de/wp-content/uploads/2009/04/gastosdeoperac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1" y="2276872"/>
            <a:ext cx="3718759" cy="280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white">
          <a:xfrm>
            <a:off x="539552" y="332656"/>
            <a:ext cx="83058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s-ES_tradnl" sz="4000" dirty="0" smtClean="0"/>
              <a:t>Presupuesto Final</a:t>
            </a:r>
            <a:endParaRPr lang="es-EC" sz="4000" dirty="0"/>
          </a:p>
        </p:txBody>
      </p:sp>
    </p:spTree>
    <p:extLst>
      <p:ext uri="{BB962C8B-B14F-4D97-AF65-F5344CB8AC3E}">
        <p14:creationId xmlns:p14="http://schemas.microsoft.com/office/powerpoint/2010/main" val="349751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32656"/>
            <a:ext cx="8305800" cy="563562"/>
          </a:xfrm>
        </p:spPr>
        <p:txBody>
          <a:bodyPr/>
          <a:lstStyle/>
          <a:p>
            <a:r>
              <a:rPr lang="es-ES_tradnl" sz="2400" dirty="0"/>
              <a:t>CONCLUSIONES </a:t>
            </a:r>
            <a:r>
              <a:rPr lang="es-ES_tradnl" sz="2400" dirty="0" smtClean="0"/>
              <a:t> Y</a:t>
            </a:r>
            <a:r>
              <a:rPr lang="es-EC" sz="2400" dirty="0" smtClean="0"/>
              <a:t>  </a:t>
            </a:r>
            <a:r>
              <a:rPr lang="es-ES_tradnl" sz="2400" dirty="0" smtClean="0"/>
              <a:t>RECOMENDACIONES...</a:t>
            </a:r>
            <a:endParaRPr lang="es-EC" sz="2400" dirty="0"/>
          </a:p>
        </p:txBody>
      </p:sp>
      <p:sp>
        <p:nvSpPr>
          <p:cNvPr id="73731" name="AutoShape 3"/>
          <p:cNvSpPr>
            <a:spLocks noChangeArrowheads="1"/>
          </p:cNvSpPr>
          <p:nvPr/>
        </p:nvSpPr>
        <p:spPr bwMode="ltGray">
          <a:xfrm>
            <a:off x="359296" y="1196752"/>
            <a:ext cx="5880100" cy="5256584"/>
          </a:xfrm>
          <a:prstGeom prst="rightArrow">
            <a:avLst>
              <a:gd name="adj1" fmla="val 79306"/>
              <a:gd name="adj2" fmla="val 32395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 dirty="0"/>
          </a:p>
        </p:txBody>
      </p:sp>
      <p:sp>
        <p:nvSpPr>
          <p:cNvPr id="73732" name="AutoShape 4"/>
          <p:cNvSpPr>
            <a:spLocks noChangeArrowheads="1"/>
          </p:cNvSpPr>
          <p:nvPr/>
        </p:nvSpPr>
        <p:spPr bwMode="blackWhite">
          <a:xfrm>
            <a:off x="685055" y="1772816"/>
            <a:ext cx="4038600" cy="1200329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3733" name="AutoShape 5"/>
          <p:cNvSpPr>
            <a:spLocks noChangeArrowheads="1"/>
          </p:cNvSpPr>
          <p:nvPr/>
        </p:nvSpPr>
        <p:spPr bwMode="blackWhite">
          <a:xfrm>
            <a:off x="706586" y="3140968"/>
            <a:ext cx="4038600" cy="12192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699D5F">
                  <a:gamma/>
                  <a:tint val="69804"/>
                  <a:invGamma/>
                </a:srgb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3734" name="AutoShape 6"/>
          <p:cNvSpPr>
            <a:spLocks noChangeArrowheads="1"/>
          </p:cNvSpPr>
          <p:nvPr/>
        </p:nvSpPr>
        <p:spPr bwMode="blackWhite">
          <a:xfrm>
            <a:off x="691926" y="4556072"/>
            <a:ext cx="4038600" cy="1342353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3735" name="AutoShape 7"/>
          <p:cNvSpPr>
            <a:spLocks noChangeArrowheads="1"/>
          </p:cNvSpPr>
          <p:nvPr/>
        </p:nvSpPr>
        <p:spPr bwMode="auto">
          <a:xfrm>
            <a:off x="5880100" y="3276600"/>
            <a:ext cx="2514600" cy="12954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ACDD4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710802" y="1800250"/>
            <a:ext cx="40317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dirty="0"/>
              <a:t>Tocar temas importantes en </a:t>
            </a:r>
            <a:r>
              <a:rPr lang="es-ES" dirty="0" smtClean="0"/>
              <a:t>el desarrollo </a:t>
            </a:r>
            <a:r>
              <a:rPr lang="es-ES" dirty="0"/>
              <a:t>y puesta en marcha de un negocio a través de </a:t>
            </a:r>
            <a:r>
              <a:rPr lang="es-ES" dirty="0" smtClean="0"/>
              <a:t> experiencias, </a:t>
            </a:r>
            <a:r>
              <a:rPr lang="es-ES" dirty="0"/>
              <a:t>ya que el objetivo es culturizar </a:t>
            </a:r>
            <a:r>
              <a:rPr lang="es-ES" dirty="0" smtClean="0"/>
              <a:t>al público</a:t>
            </a:r>
            <a:endParaRPr lang="es-EC" dirty="0"/>
          </a:p>
        </p:txBody>
      </p:sp>
      <p:sp>
        <p:nvSpPr>
          <p:cNvPr id="3" name="2 Rectángulo"/>
          <p:cNvSpPr/>
          <p:nvPr/>
        </p:nvSpPr>
        <p:spPr>
          <a:xfrm>
            <a:off x="710802" y="3140968"/>
            <a:ext cx="40317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dirty="0"/>
              <a:t>Desarrollar para futuras entregas un segmento con preguntas del público para abarcar temas e inquietudes generadas dentro del programa. 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706586" y="4488584"/>
            <a:ext cx="40317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dirty="0"/>
              <a:t>Que la presentación, desarrollo y conclusión del programa maneje un lenguaje </a:t>
            </a:r>
            <a:r>
              <a:rPr lang="es-ES" dirty="0" smtClean="0"/>
              <a:t>claro, si </a:t>
            </a:r>
            <a:r>
              <a:rPr lang="es-ES" dirty="0"/>
              <a:t>existen términos técnicos sean explicados dentro del segmento final. </a:t>
            </a:r>
            <a:endParaRPr lang="es-EC" dirty="0"/>
          </a:p>
        </p:txBody>
      </p:sp>
      <p:pic>
        <p:nvPicPr>
          <p:cNvPr id="108546" name="Picture 2" descr="http://4.bp.blogspot.com/-Rf7Ac6h-wMY/Tc2lsLMumUI/AAAAAAAAABA/-X_8zaTxUHo/s1600/imagesCAMLPD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026" y="2204864"/>
            <a:ext cx="2596095" cy="311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http://4.bp.blogspot.com/-dy3UQCjvHnE/TmqoqXOervI/AAAAAAAAAjs/LynGAr0l1Ws/s1600/emprendedores_jovenes_estudi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9" y="1277362"/>
            <a:ext cx="4507329" cy="516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 smtClean="0"/>
              <a:t>Justificación </a:t>
            </a:r>
            <a:endParaRPr lang="en-US" sz="2400" dirty="0"/>
          </a:p>
        </p:txBody>
      </p:sp>
      <p:grpSp>
        <p:nvGrpSpPr>
          <p:cNvPr id="93202" name="Group 18"/>
          <p:cNvGrpSpPr>
            <a:grpSpLocks/>
          </p:cNvGrpSpPr>
          <p:nvPr/>
        </p:nvGrpSpPr>
        <p:grpSpPr bwMode="auto">
          <a:xfrm>
            <a:off x="5691251" y="1094872"/>
            <a:ext cx="2163763" cy="2581779"/>
            <a:chOff x="2208" y="1296"/>
            <a:chExt cx="1363" cy="1994"/>
          </a:xfrm>
        </p:grpSpPr>
        <p:sp>
          <p:nvSpPr>
            <p:cNvPr id="93203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4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5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6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7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s-EC" dirty="0"/>
            </a:p>
          </p:txBody>
        </p:sp>
        <p:sp>
          <p:nvSpPr>
            <p:cNvPr id="93208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09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10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11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12" name="Text Box 28"/>
            <p:cNvSpPr txBox="1">
              <a:spLocks noChangeArrowheads="1"/>
            </p:cNvSpPr>
            <p:nvPr/>
          </p:nvSpPr>
          <p:spPr bwMode="gray">
            <a:xfrm>
              <a:off x="2772" y="1344"/>
              <a:ext cx="206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</a:rPr>
                <a:t>1</a:t>
              </a:r>
              <a:endParaRPr lang="en-US" sz="2000" dirty="0"/>
            </a:p>
          </p:txBody>
        </p:sp>
        <p:sp>
          <p:nvSpPr>
            <p:cNvPr id="93213" name="Text Box 29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93216" name="Group 32"/>
          <p:cNvGrpSpPr>
            <a:grpSpLocks/>
          </p:cNvGrpSpPr>
          <p:nvPr/>
        </p:nvGrpSpPr>
        <p:grpSpPr bwMode="auto">
          <a:xfrm>
            <a:off x="6907212" y="3338513"/>
            <a:ext cx="2163763" cy="3165475"/>
            <a:chOff x="3696" y="1296"/>
            <a:chExt cx="1363" cy="1994"/>
          </a:xfrm>
        </p:grpSpPr>
        <p:sp>
          <p:nvSpPr>
            <p:cNvPr id="93217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18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19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20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grpSp>
          <p:nvGrpSpPr>
            <p:cNvPr id="93221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93222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C" dirty="0"/>
              </a:p>
            </p:txBody>
          </p:sp>
          <p:sp>
            <p:nvSpPr>
              <p:cNvPr id="93223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224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225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226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</p:grpSp>
        <p:sp>
          <p:nvSpPr>
            <p:cNvPr id="93227" name="Text Box 43"/>
            <p:cNvSpPr txBox="1">
              <a:spLocks noChangeArrowheads="1"/>
            </p:cNvSpPr>
            <p:nvPr/>
          </p:nvSpPr>
          <p:spPr bwMode="gray">
            <a:xfrm>
              <a:off x="4278" y="1328"/>
              <a:ext cx="20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</a:rPr>
                <a:t>3</a:t>
              </a:r>
              <a:endParaRPr lang="en-US" sz="2000" dirty="0"/>
            </a:p>
          </p:txBody>
        </p:sp>
        <p:sp>
          <p:nvSpPr>
            <p:cNvPr id="93228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5834141" y="1564096"/>
            <a:ext cx="19368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500" dirty="0"/>
              <a:t>L</a:t>
            </a:r>
            <a:r>
              <a:rPr lang="es-ES_tradnl" sz="1500" dirty="0" smtClean="0"/>
              <a:t>ograr </a:t>
            </a:r>
            <a:r>
              <a:rPr lang="es-ES_tradnl" sz="1500" dirty="0"/>
              <a:t>el apoyo tanto económico como técnico de Espol Tv canal 41 UHF para poder lanzar al mercado nuestra </a:t>
            </a:r>
            <a:r>
              <a:rPr lang="es-ES_tradnl" sz="1500" dirty="0" smtClean="0"/>
              <a:t>propuesta.</a:t>
            </a:r>
            <a:endParaRPr lang="es-EC" sz="1500" dirty="0"/>
          </a:p>
        </p:txBody>
      </p:sp>
      <p:sp>
        <p:nvSpPr>
          <p:cNvPr id="4" name="3 Rectángulo"/>
          <p:cNvSpPr/>
          <p:nvPr/>
        </p:nvSpPr>
        <p:spPr>
          <a:xfrm>
            <a:off x="6876256" y="4082296"/>
            <a:ext cx="21957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500" dirty="0"/>
              <a:t>A</a:t>
            </a:r>
            <a:r>
              <a:rPr lang="es-ES_tradnl" sz="1500" dirty="0" smtClean="0"/>
              <a:t>spiramos </a:t>
            </a:r>
            <a:r>
              <a:rPr lang="es-ES_tradnl" sz="1500" dirty="0"/>
              <a:t>que nuestro producto audiovisual sea reconocido profesional, intelectual y económicamente , que marque un modelo a futuras </a:t>
            </a:r>
            <a:r>
              <a:rPr lang="es-ES_tradnl" sz="1500" dirty="0" smtClean="0"/>
              <a:t>generaciones.</a:t>
            </a:r>
            <a:endParaRPr lang="es-EC" sz="1500" dirty="0"/>
          </a:p>
        </p:txBody>
      </p:sp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4581588" y="3338513"/>
            <a:ext cx="2163763" cy="3165475"/>
            <a:chOff x="720" y="1296"/>
            <a:chExt cx="1363" cy="1994"/>
          </a:xfrm>
        </p:grpSpPr>
        <p:sp>
          <p:nvSpPr>
            <p:cNvPr id="93188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189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190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191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grpSp>
          <p:nvGrpSpPr>
            <p:cNvPr id="93194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93195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C" dirty="0"/>
              </a:p>
            </p:txBody>
          </p:sp>
          <p:sp>
            <p:nvSpPr>
              <p:cNvPr id="93196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197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198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199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</p:grpSp>
        <p:sp>
          <p:nvSpPr>
            <p:cNvPr id="93200" name="Text Box 16"/>
            <p:cNvSpPr txBox="1">
              <a:spLocks noChangeArrowheads="1"/>
            </p:cNvSpPr>
            <p:nvPr/>
          </p:nvSpPr>
          <p:spPr bwMode="gray">
            <a:xfrm>
              <a:off x="1283" y="1353"/>
              <a:ext cx="20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smtClean="0"/>
                <a:t>2</a:t>
              </a:r>
              <a:endParaRPr lang="en-US" sz="2000" dirty="0"/>
            </a:p>
          </p:txBody>
        </p:sp>
        <p:sp>
          <p:nvSpPr>
            <p:cNvPr id="93201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" name="1 Rectángulo"/>
          <p:cNvSpPr/>
          <p:nvPr/>
        </p:nvSpPr>
        <p:spPr>
          <a:xfrm>
            <a:off x="4645113" y="4239637"/>
            <a:ext cx="204465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500" dirty="0"/>
              <a:t>Con este proyecto aspiramos </a:t>
            </a:r>
            <a:r>
              <a:rPr lang="es-ES_tradnl" sz="1500" dirty="0" smtClean="0"/>
              <a:t>darnos </a:t>
            </a:r>
            <a:r>
              <a:rPr lang="es-ES_tradnl" sz="1500" dirty="0"/>
              <a:t>a conocer y posesionarnos en el mercado como productores </a:t>
            </a:r>
            <a:r>
              <a:rPr lang="es-ES_tradnl" sz="1500" dirty="0" smtClean="0"/>
              <a:t>audiovisuales.</a:t>
            </a:r>
            <a:endParaRPr lang="es-EC" sz="1500" dirty="0"/>
          </a:p>
        </p:txBody>
      </p:sp>
    </p:spTree>
    <p:extLst>
      <p:ext uri="{BB962C8B-B14F-4D97-AF65-F5344CB8AC3E}">
        <p14:creationId xmlns:p14="http://schemas.microsoft.com/office/powerpoint/2010/main" val="335100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3" grpId="0"/>
      <p:bldP spid="4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WordArt 5"/>
          <p:cNvSpPr>
            <a:spLocks noChangeArrowheads="1" noChangeShapeType="1" noTextEdit="1"/>
          </p:cNvSpPr>
          <p:nvPr/>
        </p:nvSpPr>
        <p:spPr bwMode="gray">
          <a:xfrm>
            <a:off x="1259632" y="692696"/>
            <a:ext cx="4320480" cy="10080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3620"/>
              </a:avLst>
            </a:prstTxWarp>
          </a:bodyPr>
          <a:lstStyle/>
          <a:p>
            <a:pPr algn="ctr"/>
            <a:r>
              <a:rPr lang="es-EC" sz="3600" b="1" kern="10" dirty="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71842" dir="2700000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Gracias!</a:t>
            </a:r>
            <a:endParaRPr lang="es-EC" sz="3600" b="1" kern="10" dirty="0">
              <a:ln w="19050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tx2"/>
                  </a:gs>
                  <a:gs pos="100000">
                    <a:schemeClr val="accent1"/>
                  </a:gs>
                </a:gsLst>
                <a:lin ang="0" scaled="1"/>
              </a:gradFill>
              <a:effectLst>
                <a:outerShdw dist="71842" dir="2700000" algn="ctr" rotWithShape="0">
                  <a:schemeClr val="tx1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Imagen 4" descr="zlogoespo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98" y="5301208"/>
            <a:ext cx="1601758" cy="160175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5496" y="2276872"/>
            <a:ext cx="6336704" cy="45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emprende ecuad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80928"/>
            <a:ext cx="5285026" cy="3337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/>
              <a:t>Objetivos del Proyecto</a:t>
            </a:r>
            <a:endParaRPr lang="en-US" sz="4000" dirty="0"/>
          </a:p>
        </p:txBody>
      </p:sp>
      <p:sp>
        <p:nvSpPr>
          <p:cNvPr id="81924" name="Freeform 4"/>
          <p:cNvSpPr>
            <a:spLocks/>
          </p:cNvSpPr>
          <p:nvPr/>
        </p:nvSpPr>
        <p:spPr bwMode="gray">
          <a:xfrm>
            <a:off x="1028700" y="2779713"/>
            <a:ext cx="201930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81925" name="Freeform 5"/>
          <p:cNvSpPr>
            <a:spLocks/>
          </p:cNvSpPr>
          <p:nvPr/>
        </p:nvSpPr>
        <p:spPr bwMode="gray">
          <a:xfrm rot="10800000">
            <a:off x="6096000" y="1828800"/>
            <a:ext cx="192405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gray">
          <a:xfrm>
            <a:off x="1208088" y="2017713"/>
            <a:ext cx="6629400" cy="1524000"/>
          </a:xfrm>
          <a:prstGeom prst="rect">
            <a:avLst/>
          </a:prstGeom>
          <a:solidFill>
            <a:srgbClr val="006699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r>
              <a:rPr lang="en-US" sz="2400" b="1" dirty="0">
                <a:solidFill>
                  <a:srgbClr val="FFFFCC"/>
                </a:solidFill>
              </a:rPr>
              <a:t>O</a:t>
            </a:r>
            <a:r>
              <a:rPr lang="en-US" sz="2400" b="1" dirty="0" smtClean="0">
                <a:solidFill>
                  <a:srgbClr val="FFFFCC"/>
                </a:solidFill>
              </a:rPr>
              <a:t>bjetivo General</a:t>
            </a:r>
          </a:p>
          <a:p>
            <a:pPr lvl="0"/>
            <a:r>
              <a:rPr lang="es-ES_tradnl" dirty="0" smtClean="0">
                <a:solidFill>
                  <a:schemeClr val="accent3"/>
                </a:solidFill>
              </a:rPr>
              <a:t>Determinar </a:t>
            </a:r>
            <a:r>
              <a:rPr lang="es-ES_tradnl" dirty="0">
                <a:solidFill>
                  <a:schemeClr val="accent3"/>
                </a:solidFill>
              </a:rPr>
              <a:t>la </a:t>
            </a:r>
            <a:r>
              <a:rPr lang="es-ES_tradnl" dirty="0" smtClean="0">
                <a:solidFill>
                  <a:schemeClr val="accent3"/>
                </a:solidFill>
              </a:rPr>
              <a:t>factibilidad </a:t>
            </a:r>
            <a:r>
              <a:rPr lang="es-ES_tradnl" dirty="0">
                <a:solidFill>
                  <a:schemeClr val="accent3"/>
                </a:solidFill>
              </a:rPr>
              <a:t>de la propuesta del programa piloto “Emprende Ecuador” en el mercado </a:t>
            </a:r>
            <a:r>
              <a:rPr lang="es-ES_tradnl" dirty="0" smtClean="0">
                <a:solidFill>
                  <a:schemeClr val="accent3"/>
                </a:solidFill>
              </a:rPr>
              <a:t>local.</a:t>
            </a:r>
            <a:endParaRPr lang="es-EC" dirty="0">
              <a:solidFill>
                <a:schemeClr val="accent3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1927" name="Freeform 7"/>
          <p:cNvSpPr>
            <a:spLocks/>
          </p:cNvSpPr>
          <p:nvPr/>
        </p:nvSpPr>
        <p:spPr bwMode="gray">
          <a:xfrm>
            <a:off x="1047750" y="4913313"/>
            <a:ext cx="201930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DFE29A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81928" name="Freeform 8"/>
          <p:cNvSpPr>
            <a:spLocks/>
          </p:cNvSpPr>
          <p:nvPr/>
        </p:nvSpPr>
        <p:spPr bwMode="gray">
          <a:xfrm rot="10800000">
            <a:off x="6115050" y="3962400"/>
            <a:ext cx="192405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DFE29A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gray">
          <a:xfrm>
            <a:off x="1227138" y="3962400"/>
            <a:ext cx="6629400" cy="1712913"/>
          </a:xfrm>
          <a:prstGeom prst="rect">
            <a:avLst/>
          </a:prstGeom>
          <a:solidFill>
            <a:srgbClr val="009999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r>
              <a:rPr lang="en-US" sz="2000" b="1" dirty="0" smtClean="0">
                <a:solidFill>
                  <a:srgbClr val="FFFFCC"/>
                </a:solidFill>
              </a:rPr>
              <a:t>Objetivos  Especificos</a:t>
            </a:r>
            <a:endParaRPr lang="en-US" sz="2000" b="1" dirty="0">
              <a:solidFill>
                <a:srgbClr val="FFFFCC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_tradnl" dirty="0" smtClean="0">
                <a:solidFill>
                  <a:schemeClr val="accent3"/>
                </a:solidFill>
              </a:rPr>
              <a:t>Investigación </a:t>
            </a:r>
            <a:r>
              <a:rPr lang="es-ES_tradnl" dirty="0">
                <a:solidFill>
                  <a:schemeClr val="accent3"/>
                </a:solidFill>
              </a:rPr>
              <a:t>y análisis del mercado</a:t>
            </a:r>
            <a:r>
              <a:rPr lang="en-US" dirty="0" smtClean="0">
                <a:solidFill>
                  <a:schemeClr val="accent3"/>
                </a:solidFill>
              </a:rPr>
              <a:t>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ES_tradnl" dirty="0">
                <a:solidFill>
                  <a:schemeClr val="accent3"/>
                </a:solidFill>
              </a:rPr>
              <a:t>Elaborar un presupuesto para desarrollar este </a:t>
            </a:r>
            <a:r>
              <a:rPr lang="es-ES_tradnl" dirty="0" smtClean="0">
                <a:solidFill>
                  <a:schemeClr val="accent3"/>
                </a:solidFill>
              </a:rPr>
              <a:t>proyecto.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ES_tradnl" dirty="0">
                <a:solidFill>
                  <a:schemeClr val="accent3"/>
                </a:solidFill>
              </a:rPr>
              <a:t>Elaborar un programa piloto que muestre la </a:t>
            </a:r>
            <a:r>
              <a:rPr lang="es-ES_tradnl" dirty="0" smtClean="0">
                <a:solidFill>
                  <a:schemeClr val="accent3"/>
                </a:solidFill>
              </a:rPr>
              <a:t>estructura </a:t>
            </a:r>
            <a:r>
              <a:rPr lang="es-ES_tradnl" dirty="0">
                <a:solidFill>
                  <a:schemeClr val="accent3"/>
                </a:solidFill>
              </a:rPr>
              <a:t>.</a:t>
            </a:r>
            <a:endParaRPr lang="es-EC" dirty="0">
              <a:solidFill>
                <a:schemeClr val="accent3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_tradnl" dirty="0">
                <a:solidFill>
                  <a:schemeClr val="accent3"/>
                </a:solidFill>
              </a:rPr>
              <a:t>Medir </a:t>
            </a:r>
            <a:r>
              <a:rPr lang="es-ES_tradnl" dirty="0" smtClean="0">
                <a:solidFill>
                  <a:schemeClr val="accent3"/>
                </a:solidFill>
              </a:rPr>
              <a:t>la de </a:t>
            </a:r>
            <a:r>
              <a:rPr lang="es-ES_tradnl" dirty="0">
                <a:solidFill>
                  <a:schemeClr val="accent3"/>
                </a:solidFill>
              </a:rPr>
              <a:t>aceptación de nuestro </a:t>
            </a:r>
            <a:r>
              <a:rPr lang="es-ES_tradnl" dirty="0" smtClean="0">
                <a:solidFill>
                  <a:schemeClr val="accent3"/>
                </a:solidFill>
              </a:rPr>
              <a:t>target.</a:t>
            </a:r>
            <a:endParaRPr lang="es-EC" dirty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9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81926" grpId="0" animBg="1"/>
      <p:bldP spid="819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800" dirty="0"/>
              <a:t>Perspectivas de la </a:t>
            </a:r>
            <a:r>
              <a:rPr lang="es-ES_tradnl" sz="2800" dirty="0" smtClean="0"/>
              <a:t>investigación </a:t>
            </a:r>
            <a:endParaRPr lang="en-US" sz="2800" dirty="0"/>
          </a:p>
        </p:txBody>
      </p:sp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1321593" y="2962372"/>
            <a:ext cx="2163763" cy="3165475"/>
            <a:chOff x="720" y="1296"/>
            <a:chExt cx="1363" cy="1994"/>
          </a:xfrm>
        </p:grpSpPr>
        <p:sp>
          <p:nvSpPr>
            <p:cNvPr id="93188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189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190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191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grpSp>
          <p:nvGrpSpPr>
            <p:cNvPr id="93194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93195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C" dirty="0"/>
              </a:p>
            </p:txBody>
          </p:sp>
          <p:sp>
            <p:nvSpPr>
              <p:cNvPr id="93196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197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198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199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</p:grpSp>
        <p:sp>
          <p:nvSpPr>
            <p:cNvPr id="93200" name="Text Box 16"/>
            <p:cNvSpPr txBox="1">
              <a:spLocks noChangeArrowheads="1"/>
            </p:cNvSpPr>
            <p:nvPr/>
          </p:nvSpPr>
          <p:spPr bwMode="gray">
            <a:xfrm>
              <a:off x="1276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1</a:t>
              </a:r>
              <a:endParaRPr lang="en-US" dirty="0"/>
            </a:p>
          </p:txBody>
        </p:sp>
        <p:sp>
          <p:nvSpPr>
            <p:cNvPr id="93201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93202" name="Group 18"/>
          <p:cNvGrpSpPr>
            <a:grpSpLocks/>
          </p:cNvGrpSpPr>
          <p:nvPr/>
        </p:nvGrpSpPr>
        <p:grpSpPr bwMode="auto">
          <a:xfrm>
            <a:off x="3683793" y="2962372"/>
            <a:ext cx="2163763" cy="3165475"/>
            <a:chOff x="2208" y="1296"/>
            <a:chExt cx="1363" cy="1994"/>
          </a:xfrm>
        </p:grpSpPr>
        <p:sp>
          <p:nvSpPr>
            <p:cNvPr id="93203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4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5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6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7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s-EC" dirty="0"/>
            </a:p>
          </p:txBody>
        </p:sp>
        <p:sp>
          <p:nvSpPr>
            <p:cNvPr id="93208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09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10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11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12" name="Text Box 28"/>
            <p:cNvSpPr txBox="1">
              <a:spLocks noChangeArrowheads="1"/>
            </p:cNvSpPr>
            <p:nvPr/>
          </p:nvSpPr>
          <p:spPr bwMode="gray">
            <a:xfrm>
              <a:off x="2764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2</a:t>
              </a:r>
              <a:endParaRPr lang="en-US" dirty="0"/>
            </a:p>
          </p:txBody>
        </p:sp>
        <p:sp>
          <p:nvSpPr>
            <p:cNvPr id="93213" name="Text Box 29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93216" name="Group 32"/>
          <p:cNvGrpSpPr>
            <a:grpSpLocks/>
          </p:cNvGrpSpPr>
          <p:nvPr/>
        </p:nvGrpSpPr>
        <p:grpSpPr bwMode="auto">
          <a:xfrm>
            <a:off x="6045993" y="2962372"/>
            <a:ext cx="2163763" cy="3165475"/>
            <a:chOff x="3696" y="1296"/>
            <a:chExt cx="1363" cy="1994"/>
          </a:xfrm>
        </p:grpSpPr>
        <p:sp>
          <p:nvSpPr>
            <p:cNvPr id="93217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18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19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20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grpSp>
          <p:nvGrpSpPr>
            <p:cNvPr id="93221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93222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C" dirty="0"/>
              </a:p>
            </p:txBody>
          </p:sp>
          <p:sp>
            <p:nvSpPr>
              <p:cNvPr id="93223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224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225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226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</p:grpSp>
        <p:sp>
          <p:nvSpPr>
            <p:cNvPr id="93227" name="Text Box 43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3</a:t>
              </a:r>
              <a:endParaRPr lang="en-US" dirty="0"/>
            </a:p>
          </p:txBody>
        </p:sp>
      </p:grpSp>
      <p:sp>
        <p:nvSpPr>
          <p:cNvPr id="2" name="1 Rectángulo"/>
          <p:cNvSpPr/>
          <p:nvPr/>
        </p:nvSpPr>
        <p:spPr>
          <a:xfrm>
            <a:off x="1265373" y="3638961"/>
            <a:ext cx="22985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D</a:t>
            </a:r>
            <a:r>
              <a:rPr lang="es-ES" sz="1600" dirty="0" smtClean="0"/>
              <a:t>iseñar una correcta </a:t>
            </a:r>
            <a:r>
              <a:rPr lang="es-ES" sz="1600" dirty="0"/>
              <a:t>investigación de mercado que permita identificar claramente las preferencias, actitudes y conocimientos que existen en nuestros </a:t>
            </a:r>
            <a:r>
              <a:rPr lang="es-ES" sz="1600" dirty="0" smtClean="0"/>
              <a:t>televidentes.</a:t>
            </a:r>
            <a:endParaRPr lang="es-EC" sz="1600" dirty="0"/>
          </a:p>
        </p:txBody>
      </p:sp>
      <p:sp>
        <p:nvSpPr>
          <p:cNvPr id="3" name="2 Rectángulo"/>
          <p:cNvSpPr/>
          <p:nvPr/>
        </p:nvSpPr>
        <p:spPr>
          <a:xfrm>
            <a:off x="3707904" y="3724372"/>
            <a:ext cx="21637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Todo esto mediante el análisis de dicha información que será obtenida en base a encuestas, realizadas a una muestra representativa de la población. </a:t>
            </a:r>
            <a:endParaRPr lang="es-EC" sz="1600" dirty="0"/>
          </a:p>
        </p:txBody>
      </p:sp>
      <p:sp>
        <p:nvSpPr>
          <p:cNvPr id="4" name="3 Rectángulo"/>
          <p:cNvSpPr/>
          <p:nvPr/>
        </p:nvSpPr>
        <p:spPr>
          <a:xfrm>
            <a:off x="6107310" y="3654522"/>
            <a:ext cx="21024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En base a los resultados obtenidos </a:t>
            </a:r>
            <a:r>
              <a:rPr lang="es-ES" sz="1600" dirty="0" smtClean="0"/>
              <a:t>definiremos </a:t>
            </a:r>
            <a:r>
              <a:rPr lang="es-ES" sz="1600" dirty="0"/>
              <a:t>un correcto plan de marketing </a:t>
            </a:r>
            <a:r>
              <a:rPr lang="es-ES" sz="1600" dirty="0" smtClean="0"/>
              <a:t>para lograr </a:t>
            </a:r>
            <a:r>
              <a:rPr lang="es-ES" sz="1600" dirty="0"/>
              <a:t>posicionarnos en la mente del televidente. </a:t>
            </a:r>
            <a:endParaRPr lang="es-EC" sz="1600" dirty="0"/>
          </a:p>
        </p:txBody>
      </p:sp>
      <p:pic>
        <p:nvPicPr>
          <p:cNvPr id="99330" name="Picture 2" descr="http://www.lawebdelpublicista.net/imagenes/iconos/mercade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868" y="1128810"/>
            <a:ext cx="414337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0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800" dirty="0"/>
              <a:t>Planteamiento del </a:t>
            </a:r>
            <a:r>
              <a:rPr lang="es-ES_tradnl" sz="2800" dirty="0" smtClean="0"/>
              <a:t>problema </a:t>
            </a:r>
            <a:endParaRPr lang="en-US" sz="2800" dirty="0"/>
          </a:p>
        </p:txBody>
      </p:sp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107504" y="1124744"/>
            <a:ext cx="2163763" cy="2867018"/>
            <a:chOff x="720" y="1296"/>
            <a:chExt cx="1363" cy="1994"/>
          </a:xfrm>
        </p:grpSpPr>
        <p:sp>
          <p:nvSpPr>
            <p:cNvPr id="93188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189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190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191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grpSp>
          <p:nvGrpSpPr>
            <p:cNvPr id="93194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93195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C" dirty="0"/>
              </a:p>
            </p:txBody>
          </p:sp>
          <p:sp>
            <p:nvSpPr>
              <p:cNvPr id="93196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197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198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199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</p:grpSp>
        <p:sp>
          <p:nvSpPr>
            <p:cNvPr id="93200" name="Text Box 16"/>
            <p:cNvSpPr txBox="1">
              <a:spLocks noChangeArrowheads="1"/>
            </p:cNvSpPr>
            <p:nvPr/>
          </p:nvSpPr>
          <p:spPr bwMode="gray">
            <a:xfrm>
              <a:off x="1276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1</a:t>
              </a:r>
              <a:endParaRPr lang="en-US" dirty="0"/>
            </a:p>
          </p:txBody>
        </p:sp>
        <p:sp>
          <p:nvSpPr>
            <p:cNvPr id="93201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93202" name="Group 18"/>
          <p:cNvGrpSpPr>
            <a:grpSpLocks/>
          </p:cNvGrpSpPr>
          <p:nvPr/>
        </p:nvGrpSpPr>
        <p:grpSpPr bwMode="auto">
          <a:xfrm>
            <a:off x="1547664" y="3429000"/>
            <a:ext cx="2163763" cy="3102553"/>
            <a:chOff x="2208" y="1296"/>
            <a:chExt cx="1363" cy="2036"/>
          </a:xfrm>
        </p:grpSpPr>
        <p:sp>
          <p:nvSpPr>
            <p:cNvPr id="93203" name="AutoShape 19"/>
            <p:cNvSpPr>
              <a:spLocks noChangeArrowheads="1"/>
            </p:cNvSpPr>
            <p:nvPr/>
          </p:nvSpPr>
          <p:spPr bwMode="gray">
            <a:xfrm>
              <a:off x="2208" y="1532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4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5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6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07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s-EC" dirty="0"/>
            </a:p>
          </p:txBody>
        </p:sp>
        <p:sp>
          <p:nvSpPr>
            <p:cNvPr id="93208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09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10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11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s-EC" dirty="0"/>
            </a:p>
          </p:txBody>
        </p:sp>
        <p:sp>
          <p:nvSpPr>
            <p:cNvPr id="93212" name="Text Box 28"/>
            <p:cNvSpPr txBox="1">
              <a:spLocks noChangeArrowheads="1"/>
            </p:cNvSpPr>
            <p:nvPr/>
          </p:nvSpPr>
          <p:spPr bwMode="gray">
            <a:xfrm>
              <a:off x="2764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2</a:t>
              </a:r>
              <a:endParaRPr lang="en-US" dirty="0"/>
            </a:p>
          </p:txBody>
        </p:sp>
        <p:sp>
          <p:nvSpPr>
            <p:cNvPr id="93213" name="Text Box 29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93216" name="Group 32"/>
          <p:cNvGrpSpPr>
            <a:grpSpLocks/>
          </p:cNvGrpSpPr>
          <p:nvPr/>
        </p:nvGrpSpPr>
        <p:grpSpPr bwMode="auto">
          <a:xfrm>
            <a:off x="2984301" y="1161151"/>
            <a:ext cx="2163763" cy="2878700"/>
            <a:chOff x="3696" y="1296"/>
            <a:chExt cx="1363" cy="1994"/>
          </a:xfrm>
        </p:grpSpPr>
        <p:sp>
          <p:nvSpPr>
            <p:cNvPr id="93217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18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19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93220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 dirty="0"/>
            </a:p>
          </p:txBody>
        </p:sp>
        <p:grpSp>
          <p:nvGrpSpPr>
            <p:cNvPr id="93221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93222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C" dirty="0"/>
              </a:p>
            </p:txBody>
          </p:sp>
          <p:sp>
            <p:nvSpPr>
              <p:cNvPr id="93223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224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225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  <p:sp>
            <p:nvSpPr>
              <p:cNvPr id="93226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s-EC" dirty="0"/>
              </a:p>
            </p:txBody>
          </p:sp>
        </p:grpSp>
        <p:sp>
          <p:nvSpPr>
            <p:cNvPr id="93227" name="Text Box 43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3</a:t>
              </a:r>
              <a:endParaRPr lang="en-US" dirty="0"/>
            </a:p>
          </p:txBody>
        </p:sp>
        <p:sp>
          <p:nvSpPr>
            <p:cNvPr id="93228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" name="1 Rectángulo"/>
          <p:cNvSpPr/>
          <p:nvPr/>
        </p:nvSpPr>
        <p:spPr>
          <a:xfrm>
            <a:off x="107504" y="1624732"/>
            <a:ext cx="213243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500" dirty="0"/>
              <a:t>La encuesta </a:t>
            </a:r>
            <a:r>
              <a:rPr lang="es-ES_tradnl" sz="1500" dirty="0" smtClean="0"/>
              <a:t>está enfocada </a:t>
            </a:r>
            <a:r>
              <a:rPr lang="es-ES_tradnl" sz="1500" dirty="0"/>
              <a:t>a dos grupos que son los potenciales televidentes de la provincia de Santa Elena y la parte técnica del desarrollo del programa. </a:t>
            </a:r>
            <a:endParaRPr lang="es-EC" sz="1500" dirty="0"/>
          </a:p>
        </p:txBody>
      </p:sp>
      <p:sp>
        <p:nvSpPr>
          <p:cNvPr id="3" name="2 Rectángulo"/>
          <p:cNvSpPr/>
          <p:nvPr/>
        </p:nvSpPr>
        <p:spPr>
          <a:xfrm>
            <a:off x="1544637" y="4067487"/>
            <a:ext cx="216326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500" dirty="0"/>
              <a:t>En la cual se  plantearán preguntas sobre tipos de programación, horarios, preferencias televisivas y aspectos técnicos de la producción    y post-</a:t>
            </a:r>
            <a:r>
              <a:rPr lang="es-ES_tradnl" sz="1500" dirty="0" smtClean="0"/>
              <a:t>producción.</a:t>
            </a:r>
            <a:endParaRPr lang="es-EC" sz="1500" dirty="0"/>
          </a:p>
        </p:txBody>
      </p:sp>
      <p:sp>
        <p:nvSpPr>
          <p:cNvPr id="4" name="3 Rectángulo"/>
          <p:cNvSpPr/>
          <p:nvPr/>
        </p:nvSpPr>
        <p:spPr>
          <a:xfrm>
            <a:off x="2970064" y="1706032"/>
            <a:ext cx="22500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500" dirty="0"/>
              <a:t>Los resultados de la encuesta  nos </a:t>
            </a:r>
            <a:r>
              <a:rPr lang="es-ES_tradnl" sz="1500" dirty="0" smtClean="0"/>
              <a:t>proporcionara</a:t>
            </a:r>
          </a:p>
          <a:p>
            <a:pPr algn="ctr"/>
            <a:r>
              <a:rPr lang="es-ES_tradnl" sz="1500" dirty="0" smtClean="0"/>
              <a:t>información </a:t>
            </a:r>
            <a:r>
              <a:rPr lang="es-ES_tradnl" sz="1500" dirty="0"/>
              <a:t>esencial para cuantificar la posible aceptación y demanda que tendrá nuestro programa piloto.</a:t>
            </a:r>
            <a:endParaRPr lang="es-EC" sz="1500" dirty="0"/>
          </a:p>
        </p:txBody>
      </p:sp>
      <p:pic>
        <p:nvPicPr>
          <p:cNvPr id="100354" name="Picture 2" descr="http://www.impulsaconsultores.es/wp-content/uploads/2011/09/estrategias-de-marke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340" y="1282819"/>
            <a:ext cx="3607295" cy="503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0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800" dirty="0"/>
              <a:t>Objetivos de la </a:t>
            </a:r>
            <a:r>
              <a:rPr lang="es-ES_tradnl" sz="2800" dirty="0" smtClean="0"/>
              <a:t>Investigación </a:t>
            </a:r>
            <a:endParaRPr lang="en-US" sz="2800" dirty="0"/>
          </a:p>
        </p:txBody>
      </p:sp>
      <p:sp>
        <p:nvSpPr>
          <p:cNvPr id="81924" name="Freeform 4"/>
          <p:cNvSpPr>
            <a:spLocks/>
          </p:cNvSpPr>
          <p:nvPr/>
        </p:nvSpPr>
        <p:spPr bwMode="gray">
          <a:xfrm>
            <a:off x="395536" y="2763837"/>
            <a:ext cx="201930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81925" name="Freeform 5"/>
          <p:cNvSpPr>
            <a:spLocks/>
          </p:cNvSpPr>
          <p:nvPr/>
        </p:nvSpPr>
        <p:spPr bwMode="gray">
          <a:xfrm rot="10800000">
            <a:off x="5868143" y="1556792"/>
            <a:ext cx="192405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gray">
          <a:xfrm>
            <a:off x="539552" y="1843087"/>
            <a:ext cx="7036320" cy="1701801"/>
          </a:xfrm>
          <a:prstGeom prst="rect">
            <a:avLst/>
          </a:prstGeom>
          <a:solidFill>
            <a:srgbClr val="006699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   Objetivo General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ES_tradnl" sz="1600" dirty="0">
                <a:solidFill>
                  <a:schemeClr val="accent3"/>
                </a:solidFill>
              </a:rPr>
              <a:t>Determinar la existencia de un nicho de mercado para nuestro </a:t>
            </a:r>
            <a:r>
              <a:rPr lang="es-ES_tradnl" sz="1600" dirty="0" smtClean="0">
                <a:solidFill>
                  <a:schemeClr val="accent3"/>
                </a:solidFill>
              </a:rPr>
              <a:t>programa e </a:t>
            </a:r>
            <a:r>
              <a:rPr lang="es-ES_tradnl" sz="1600" dirty="0">
                <a:solidFill>
                  <a:schemeClr val="accent3"/>
                </a:solidFill>
              </a:rPr>
              <a:t>i</a:t>
            </a:r>
            <a:r>
              <a:rPr lang="es-ES_tradnl" sz="1600" dirty="0" smtClean="0">
                <a:solidFill>
                  <a:schemeClr val="accent3"/>
                </a:solidFill>
              </a:rPr>
              <a:t>dentificar </a:t>
            </a:r>
            <a:r>
              <a:rPr lang="es-ES_tradnl" sz="1600" dirty="0">
                <a:solidFill>
                  <a:schemeClr val="accent3"/>
                </a:solidFill>
              </a:rPr>
              <a:t>las oportunidades de mercado para la oferta del </a:t>
            </a:r>
            <a:r>
              <a:rPr lang="es-ES_tradnl" sz="1600" dirty="0" smtClean="0">
                <a:solidFill>
                  <a:schemeClr val="accent3"/>
                </a:solidFill>
              </a:rPr>
              <a:t>programa,</a:t>
            </a:r>
            <a:r>
              <a:rPr lang="es-EC" sz="1600" dirty="0">
                <a:solidFill>
                  <a:schemeClr val="accent3"/>
                </a:solidFill>
              </a:rPr>
              <a:t> d</a:t>
            </a:r>
            <a:r>
              <a:rPr lang="es-ES_tradnl" sz="1600" dirty="0" err="1" smtClean="0">
                <a:solidFill>
                  <a:schemeClr val="accent3"/>
                </a:solidFill>
              </a:rPr>
              <a:t>efiniendo</a:t>
            </a:r>
            <a:r>
              <a:rPr lang="es-ES_tradnl" sz="1600" dirty="0" smtClean="0">
                <a:solidFill>
                  <a:schemeClr val="accent3"/>
                </a:solidFill>
              </a:rPr>
              <a:t> nuestro segmento </a:t>
            </a:r>
            <a:r>
              <a:rPr lang="es-ES_tradnl" sz="1600" dirty="0">
                <a:solidFill>
                  <a:schemeClr val="accent3"/>
                </a:solidFill>
              </a:rPr>
              <a:t>de </a:t>
            </a:r>
            <a:r>
              <a:rPr lang="es-ES_tradnl" sz="1600" dirty="0" smtClean="0">
                <a:solidFill>
                  <a:schemeClr val="accent3"/>
                </a:solidFill>
              </a:rPr>
              <a:t>mercado.</a:t>
            </a:r>
            <a:endParaRPr lang="es-EC" sz="1600" dirty="0">
              <a:solidFill>
                <a:schemeClr val="accent3"/>
              </a:solidFill>
            </a:endParaRPr>
          </a:p>
          <a:p>
            <a:endParaRPr lang="en-US" sz="2400" b="1" dirty="0" smtClean="0">
              <a:solidFill>
                <a:srgbClr val="FFFFCC"/>
              </a:solidFill>
            </a:endParaRPr>
          </a:p>
        </p:txBody>
      </p:sp>
      <p:sp>
        <p:nvSpPr>
          <p:cNvPr id="81927" name="Freeform 7"/>
          <p:cNvSpPr>
            <a:spLocks/>
          </p:cNvSpPr>
          <p:nvPr/>
        </p:nvSpPr>
        <p:spPr bwMode="gray">
          <a:xfrm>
            <a:off x="392088" y="5301208"/>
            <a:ext cx="201930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DFE29A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81928" name="Freeform 8"/>
          <p:cNvSpPr>
            <a:spLocks/>
          </p:cNvSpPr>
          <p:nvPr/>
        </p:nvSpPr>
        <p:spPr bwMode="gray">
          <a:xfrm rot="10800000">
            <a:off x="5868144" y="3951288"/>
            <a:ext cx="192405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DFE29A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gray">
          <a:xfrm>
            <a:off x="490463" y="4221088"/>
            <a:ext cx="7052865" cy="1869976"/>
          </a:xfrm>
          <a:prstGeom prst="rect">
            <a:avLst/>
          </a:prstGeom>
          <a:solidFill>
            <a:srgbClr val="009999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r>
              <a:rPr lang="en-US" sz="2000" b="1" dirty="0">
                <a:solidFill>
                  <a:srgbClr val="FFFFCC"/>
                </a:solidFill>
              </a:rPr>
              <a:t>O</a:t>
            </a:r>
            <a:r>
              <a:rPr lang="en-US" sz="2000" b="1" dirty="0" smtClean="0">
                <a:solidFill>
                  <a:srgbClr val="FFFFCC"/>
                </a:solidFill>
              </a:rPr>
              <a:t>bjetivos Especificos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ES_tradnl" sz="1600" dirty="0">
                <a:solidFill>
                  <a:schemeClr val="accent3"/>
                </a:solidFill>
              </a:rPr>
              <a:t>Determinar los gustos y preferencias del público objetivo.</a:t>
            </a:r>
            <a:endParaRPr lang="es-EC" sz="1600" dirty="0">
              <a:solidFill>
                <a:schemeClr val="accent3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s-ES_tradnl" sz="1600" dirty="0">
                <a:solidFill>
                  <a:schemeClr val="accent3"/>
                </a:solidFill>
              </a:rPr>
              <a:t>Conocer la frecuencia de consumo de este tipo de programación.</a:t>
            </a:r>
            <a:endParaRPr lang="es-EC" sz="1600" dirty="0">
              <a:solidFill>
                <a:schemeClr val="accent3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s-ES_tradnl" sz="1600" dirty="0" smtClean="0">
                <a:solidFill>
                  <a:schemeClr val="accent3"/>
                </a:solidFill>
              </a:rPr>
              <a:t>Como </a:t>
            </a:r>
            <a:r>
              <a:rPr lang="es-ES_tradnl" sz="1600" dirty="0">
                <a:solidFill>
                  <a:schemeClr val="accent3"/>
                </a:solidFill>
              </a:rPr>
              <a:t>el televidente nos percibe con respecto a nuestra temática.</a:t>
            </a:r>
            <a:endParaRPr lang="es-EC" sz="1600" dirty="0">
              <a:solidFill>
                <a:schemeClr val="accent3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s-ES_tradnl" sz="1600" dirty="0" smtClean="0">
                <a:solidFill>
                  <a:schemeClr val="accent3"/>
                </a:solidFill>
              </a:rPr>
              <a:t>Franja </a:t>
            </a:r>
            <a:r>
              <a:rPr lang="es-ES_tradnl" sz="1600" dirty="0">
                <a:solidFill>
                  <a:schemeClr val="accent3"/>
                </a:solidFill>
              </a:rPr>
              <a:t>de horarios posibles donde el programa tendrá la aceptación del televidente.</a:t>
            </a:r>
            <a:endParaRPr lang="es-EC" sz="1600" dirty="0">
              <a:solidFill>
                <a:schemeClr val="accent3"/>
              </a:solidFill>
            </a:endParaRPr>
          </a:p>
          <a:p>
            <a:endParaRPr lang="en-US" sz="2000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4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81926" grpId="0" animBg="1"/>
      <p:bldP spid="819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800" dirty="0"/>
              <a:t>Plan de muestreo </a:t>
            </a:r>
            <a:endParaRPr lang="en-US" sz="2800" dirty="0"/>
          </a:p>
        </p:txBody>
      </p:sp>
      <p:sp>
        <p:nvSpPr>
          <p:cNvPr id="81924" name="Freeform 4"/>
          <p:cNvSpPr>
            <a:spLocks/>
          </p:cNvSpPr>
          <p:nvPr/>
        </p:nvSpPr>
        <p:spPr bwMode="gray">
          <a:xfrm>
            <a:off x="395536" y="2763837"/>
            <a:ext cx="201930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81925" name="Freeform 5"/>
          <p:cNvSpPr>
            <a:spLocks/>
          </p:cNvSpPr>
          <p:nvPr/>
        </p:nvSpPr>
        <p:spPr bwMode="gray">
          <a:xfrm rot="10800000">
            <a:off x="5868143" y="1556792"/>
            <a:ext cx="192405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gray">
          <a:xfrm>
            <a:off x="539552" y="1843087"/>
            <a:ext cx="7036320" cy="1701801"/>
          </a:xfrm>
          <a:prstGeom prst="rect">
            <a:avLst/>
          </a:prstGeom>
          <a:solidFill>
            <a:srgbClr val="006699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   Definicion de la Población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ES_tradnl" sz="1600" dirty="0">
                <a:solidFill>
                  <a:schemeClr val="accent3"/>
                </a:solidFill>
              </a:rPr>
              <a:t>La población considerada para este estudio de mercado se concentra en la </a:t>
            </a:r>
            <a:r>
              <a:rPr lang="es-ES_tradnl" sz="1600" dirty="0" smtClean="0">
                <a:solidFill>
                  <a:schemeClr val="accent3"/>
                </a:solidFill>
              </a:rPr>
              <a:t>provincia </a:t>
            </a:r>
            <a:r>
              <a:rPr lang="es-ES_tradnl" sz="1600" dirty="0">
                <a:solidFill>
                  <a:schemeClr val="accent3"/>
                </a:solidFill>
              </a:rPr>
              <a:t>de Santa Elena donde saldrá nuestro programa por la señal de Espol </a:t>
            </a:r>
            <a:r>
              <a:rPr lang="es-ES_tradnl" sz="1600" dirty="0" smtClean="0">
                <a:solidFill>
                  <a:schemeClr val="accent3"/>
                </a:solidFill>
              </a:rPr>
              <a:t>Tv.</a:t>
            </a:r>
            <a:endParaRPr lang="en-US" sz="2400" b="1" dirty="0" smtClean="0">
              <a:solidFill>
                <a:schemeClr val="accent3"/>
              </a:solidFill>
            </a:endParaRPr>
          </a:p>
        </p:txBody>
      </p:sp>
      <p:sp>
        <p:nvSpPr>
          <p:cNvPr id="81927" name="Freeform 7"/>
          <p:cNvSpPr>
            <a:spLocks/>
          </p:cNvSpPr>
          <p:nvPr/>
        </p:nvSpPr>
        <p:spPr bwMode="gray">
          <a:xfrm>
            <a:off x="392088" y="5301208"/>
            <a:ext cx="201930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DFE29A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81928" name="Freeform 8"/>
          <p:cNvSpPr>
            <a:spLocks/>
          </p:cNvSpPr>
          <p:nvPr/>
        </p:nvSpPr>
        <p:spPr bwMode="gray">
          <a:xfrm rot="10800000">
            <a:off x="5868144" y="3951288"/>
            <a:ext cx="192405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DFE29A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gray">
          <a:xfrm>
            <a:off x="573007" y="4221089"/>
            <a:ext cx="7052865" cy="1728192"/>
          </a:xfrm>
          <a:prstGeom prst="rect">
            <a:avLst/>
          </a:prstGeom>
          <a:solidFill>
            <a:srgbClr val="009999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r>
              <a:rPr lang="en-US" sz="2000" b="1" dirty="0" smtClean="0">
                <a:solidFill>
                  <a:srgbClr val="FFFFCC"/>
                </a:solidFill>
              </a:rPr>
              <a:t>Definicion de la Muestra</a:t>
            </a:r>
          </a:p>
          <a:p>
            <a:r>
              <a:rPr lang="es-ES" sz="1600" dirty="0"/>
              <a:t>Dado que no se cuenta con información estadística relevante de estudios previos realizados, se realizará la siguiente fórmula para calcular el tamaño de la </a:t>
            </a:r>
            <a:r>
              <a:rPr lang="es-ES" sz="1600" dirty="0" smtClean="0"/>
              <a:t>muestra: </a:t>
            </a:r>
            <a:endParaRPr lang="es-EC" sz="1600" dirty="0"/>
          </a:p>
          <a:p>
            <a:endParaRPr lang="en-US" sz="2000" b="1" dirty="0">
              <a:solidFill>
                <a:srgbClr val="FFFFCC"/>
              </a:solidFill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301208"/>
            <a:ext cx="1125538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226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81926" grpId="0" animBg="1"/>
      <p:bldP spid="81929" grpId="0" animBg="1"/>
    </p:bldLst>
  </p:timing>
</p:sld>
</file>

<file path=ppt/theme/theme1.xml><?xml version="1.0" encoding="utf-8"?>
<a:theme xmlns:a="http://schemas.openxmlformats.org/drawingml/2006/main" name="cdb2004143l">
  <a:themeElements>
    <a:clrScheme name="sample 2">
      <a:dk1>
        <a:srgbClr val="000066"/>
      </a:dk1>
      <a:lt1>
        <a:srgbClr val="FFFFFF"/>
      </a:lt1>
      <a:dk2>
        <a:srgbClr val="1D7ACF"/>
      </a:dk2>
      <a:lt2>
        <a:srgbClr val="C0C0C0"/>
      </a:lt2>
      <a:accent1>
        <a:srgbClr val="189E8E"/>
      </a:accent1>
      <a:accent2>
        <a:srgbClr val="E0BB20"/>
      </a:accent2>
      <a:accent3>
        <a:srgbClr val="FFFFFF"/>
      </a:accent3>
      <a:accent4>
        <a:srgbClr val="000056"/>
      </a:accent4>
      <a:accent5>
        <a:srgbClr val="ABCCC6"/>
      </a:accent5>
      <a:accent6>
        <a:srgbClr val="CBA91C"/>
      </a:accent6>
      <a:hlink>
        <a:srgbClr val="5AA5DE"/>
      </a:hlink>
      <a:folHlink>
        <a:srgbClr val="9885A3"/>
      </a:folHlink>
    </a:clrScheme>
    <a:fontScheme name="samp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66"/>
        </a:dk1>
        <a:lt1>
          <a:srgbClr val="FFFFFF"/>
        </a:lt1>
        <a:dk2>
          <a:srgbClr val="238D3F"/>
        </a:dk2>
        <a:lt2>
          <a:srgbClr val="DDDDDD"/>
        </a:lt2>
        <a:accent1>
          <a:srgbClr val="808080"/>
        </a:accent1>
        <a:accent2>
          <a:srgbClr val="CCCC00"/>
        </a:accent2>
        <a:accent3>
          <a:srgbClr val="FFFFFF"/>
        </a:accent3>
        <a:accent4>
          <a:srgbClr val="000056"/>
        </a:accent4>
        <a:accent5>
          <a:srgbClr val="C0C0C0"/>
        </a:accent5>
        <a:accent6>
          <a:srgbClr val="B9B900"/>
        </a:accent6>
        <a:hlink>
          <a:srgbClr val="6A9EB0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66"/>
        </a:dk1>
        <a:lt1>
          <a:srgbClr val="FFFFFF"/>
        </a:lt1>
        <a:dk2>
          <a:srgbClr val="1D7ACF"/>
        </a:dk2>
        <a:lt2>
          <a:srgbClr val="C0C0C0"/>
        </a:lt2>
        <a:accent1>
          <a:srgbClr val="189E8E"/>
        </a:accent1>
        <a:accent2>
          <a:srgbClr val="E0BB20"/>
        </a:accent2>
        <a:accent3>
          <a:srgbClr val="FFFFFF"/>
        </a:accent3>
        <a:accent4>
          <a:srgbClr val="000056"/>
        </a:accent4>
        <a:accent5>
          <a:srgbClr val="ABCCC6"/>
        </a:accent5>
        <a:accent6>
          <a:srgbClr val="CBA91C"/>
        </a:accent6>
        <a:hlink>
          <a:srgbClr val="5AA5DE"/>
        </a:hlink>
        <a:folHlink>
          <a:srgbClr val="9885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66"/>
        </a:dk1>
        <a:lt1>
          <a:srgbClr val="FFFFFF"/>
        </a:lt1>
        <a:dk2>
          <a:srgbClr val="CC6E28"/>
        </a:dk2>
        <a:lt2>
          <a:srgbClr val="DDDDDD"/>
        </a:lt2>
        <a:accent1>
          <a:srgbClr val="3885A0"/>
        </a:accent1>
        <a:accent2>
          <a:srgbClr val="3399FF"/>
        </a:accent2>
        <a:accent3>
          <a:srgbClr val="FFFFFF"/>
        </a:accent3>
        <a:accent4>
          <a:srgbClr val="000056"/>
        </a:accent4>
        <a:accent5>
          <a:srgbClr val="AEC2CD"/>
        </a:accent5>
        <a:accent6>
          <a:srgbClr val="2D8AE7"/>
        </a:accent6>
        <a:hlink>
          <a:srgbClr val="A68C5C"/>
        </a:hlink>
        <a:folHlink>
          <a:srgbClr val="587DA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cdb2004143l</Template>
  <TotalTime>1321</TotalTime>
  <Words>1661</Words>
  <Application>Microsoft Macintosh PowerPoint</Application>
  <PresentationFormat>Presentación en pantalla (4:3)</PresentationFormat>
  <Paragraphs>291</Paragraphs>
  <Slides>40</Slides>
  <Notes>0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40</vt:i4>
      </vt:variant>
    </vt:vector>
  </HeadingPairs>
  <TitlesOfParts>
    <vt:vector size="43" baseType="lpstr">
      <vt:lpstr>cdb2004143l</vt:lpstr>
      <vt:lpstr>Image</vt:lpstr>
      <vt:lpstr>Documento</vt:lpstr>
      <vt:lpstr>PROYECTO DE CREACIÓN DEL PROGRAMA PILOTO </vt:lpstr>
      <vt:lpstr>INTRODUCCION </vt:lpstr>
      <vt:lpstr>Planteamiento del Problema</vt:lpstr>
      <vt:lpstr>Justificación </vt:lpstr>
      <vt:lpstr>Objetivos del Proyecto</vt:lpstr>
      <vt:lpstr>Perspectivas de la investigación </vt:lpstr>
      <vt:lpstr>Planteamiento del problema </vt:lpstr>
      <vt:lpstr>Objetivos de la Investigación </vt:lpstr>
      <vt:lpstr>Plan de muestreo </vt:lpstr>
      <vt:lpstr>Presentación de Resultados</vt:lpstr>
      <vt:lpstr>Análisis de la oferta y la demanda...</vt:lpstr>
      <vt:lpstr>DESARROLLO DE LA PROPUESTA</vt:lpstr>
      <vt:lpstr>DESARROLLO DE LA PROPUESTA...</vt:lpstr>
      <vt:lpstr>DESARROLLO DE LA PROPUESTA...</vt:lpstr>
      <vt:lpstr>DESARROLLO DE LA PROPUESTA...</vt:lpstr>
      <vt:lpstr>DESARROLLO DE LA PROPUESTA...</vt:lpstr>
      <vt:lpstr>DESARROLLO DE LA PROPUESTA</vt:lpstr>
      <vt:lpstr>DESARROLLO DE LA PROPUESTA</vt:lpstr>
      <vt:lpstr>DESARROLLO DE LA PROPUESTA</vt:lpstr>
      <vt:lpstr>DESARROLLO DE LA PROPUESTA</vt:lpstr>
      <vt:lpstr>DESARROLLO DE LA PROPUESTA</vt:lpstr>
      <vt:lpstr>DESARROLLO DE LA PROPUESTA</vt:lpstr>
      <vt:lpstr>DESARROLLO DE LA PROPUESTA...</vt:lpstr>
      <vt:lpstr>DESARROLLO DE LA PROPUESTA...</vt:lpstr>
      <vt:lpstr>DESARROLLO DE LA PROPUESTA</vt:lpstr>
      <vt:lpstr>DESARROLLO DE LA PROPUESTA</vt:lpstr>
      <vt:lpstr>Organización de la Producción</vt:lpstr>
      <vt:lpstr>Etapas de la Producción :</vt:lpstr>
      <vt:lpstr>Etapas de la Producción :</vt:lpstr>
      <vt:lpstr>Etapas de la Producción :</vt:lpstr>
      <vt:lpstr>Balance de Equipos</vt:lpstr>
      <vt:lpstr>Balance de Personal</vt:lpstr>
      <vt:lpstr>PRESUPUESTO</vt:lpstr>
      <vt:lpstr>Gastos De Constitución </vt:lpstr>
      <vt:lpstr>Gastos De Constitución </vt:lpstr>
      <vt:lpstr>SERVICIOS BÁSICOS</vt:lpstr>
      <vt:lpstr>Presupuesto Final</vt:lpstr>
      <vt:lpstr>Presentación de PowerPoint</vt:lpstr>
      <vt:lpstr>CONCLUSIONES  Y  RECOMENDACIONES...</vt:lpstr>
      <vt:lpstr>Presentación de PowerPoint</vt:lpstr>
    </vt:vector>
  </TitlesOfParts>
  <Company>Hogar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CREACIÓN DEL PROGRAMA PILOTO </dc:title>
  <dc:creator>Familia Terán</dc:creator>
  <cp:lastModifiedBy>ALFREDO ............</cp:lastModifiedBy>
  <cp:revision>112</cp:revision>
  <dcterms:created xsi:type="dcterms:W3CDTF">2012-02-05T19:30:32Z</dcterms:created>
  <dcterms:modified xsi:type="dcterms:W3CDTF">2012-02-10T18:29:05Z</dcterms:modified>
</cp:coreProperties>
</file>