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81" r:id="rId2"/>
    <p:sldId id="299" r:id="rId3"/>
    <p:sldId id="309" r:id="rId4"/>
    <p:sldId id="310" r:id="rId5"/>
    <p:sldId id="311" r:id="rId6"/>
    <p:sldId id="323" r:id="rId7"/>
    <p:sldId id="312" r:id="rId8"/>
    <p:sldId id="313" r:id="rId9"/>
    <p:sldId id="297" r:id="rId10"/>
    <p:sldId id="318" r:id="rId11"/>
    <p:sldId id="317" r:id="rId12"/>
    <p:sldId id="316" r:id="rId13"/>
    <p:sldId id="315" r:id="rId14"/>
    <p:sldId id="314" r:id="rId15"/>
    <p:sldId id="319" r:id="rId16"/>
    <p:sldId id="324" r:id="rId17"/>
    <p:sldId id="320" r:id="rId18"/>
    <p:sldId id="325" r:id="rId19"/>
    <p:sldId id="321" r:id="rId20"/>
    <p:sldId id="341" r:id="rId21"/>
    <p:sldId id="342" r:id="rId22"/>
    <p:sldId id="260" r:id="rId23"/>
    <p:sldId id="343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298" r:id="rId35"/>
    <p:sldId id="300" r:id="rId36"/>
    <p:sldId id="301" r:id="rId37"/>
    <p:sldId id="303" r:id="rId38"/>
    <p:sldId id="339" r:id="rId39"/>
    <p:sldId id="336" r:id="rId40"/>
    <p:sldId id="305" r:id="rId41"/>
    <p:sldId id="337" r:id="rId42"/>
    <p:sldId id="306" r:id="rId43"/>
    <p:sldId id="338" r:id="rId44"/>
    <p:sldId id="307" r:id="rId45"/>
    <p:sldId id="340" r:id="rId46"/>
    <p:sldId id="308" r:id="rId47"/>
    <p:sldId id="322" r:id="rId4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328AFA3-0616-4492-A070-E5541A5B5901}" type="datetimeFigureOut">
              <a:rPr lang="es-MX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57C5E0-B4DE-42D5-B7CF-BBC8DE32D84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50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041053-5CE7-4A32-9350-C9849F4BD6D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7F773F-6EED-4A67-B505-CAA446177148}" type="slidenum">
              <a:rPr lang="es-MX" smtClean="0">
                <a:solidFill>
                  <a:prstClr val="black"/>
                </a:solidFill>
              </a:rPr>
              <a:pPr/>
              <a:t>2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7F773F-6EED-4A67-B505-CAA446177148}" type="slidenum">
              <a:rPr lang="es-MX" smtClean="0"/>
              <a:pPr/>
              <a:t>22</a:t>
            </a:fld>
            <a:endParaRPr lang="es-MX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7F773F-6EED-4A67-B505-CAA446177148}" type="slidenum">
              <a:rPr lang="es-MX" smtClean="0">
                <a:solidFill>
                  <a:prstClr val="black"/>
                </a:solidFill>
              </a:rPr>
              <a:pPr/>
              <a:t>34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35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36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37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39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40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42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44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MX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08B850-24AE-460B-88D9-8009D2B301C9}" type="slidenum">
              <a:rPr lang="es-MX" smtClean="0">
                <a:solidFill>
                  <a:prstClr val="black"/>
                </a:solidFill>
              </a:rPr>
              <a:pPr/>
              <a:t>46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7F773F-6EED-4A67-B505-CAA446177148}" type="slidenum">
              <a:rPr lang="es-MX" smtClean="0">
                <a:solidFill>
                  <a:prstClr val="black"/>
                </a:solidFill>
              </a:rPr>
              <a:pPr/>
              <a:t>47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41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041053-5CE7-4A32-9350-C9849F4BD6D1}" type="slidenum">
              <a:rPr lang="es-MX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smtClean="0"/>
          </a:p>
        </p:txBody>
      </p:sp>
      <p:sp>
        <p:nvSpPr>
          <p:cNvPr id="194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7F773F-6EED-4A67-B505-CAA446177148}" type="slidenum">
              <a:rPr lang="es-MX" smtClean="0">
                <a:solidFill>
                  <a:prstClr val="black"/>
                </a:solidFill>
              </a:rPr>
              <a:pPr/>
              <a:t>9</a:t>
            </a:fld>
            <a:endParaRPr lang="es-MX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854F72-B03D-4496-B9EC-5E76EC56A7CA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44FFA06-69CA-47AF-BF35-9F14C16EE0C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DFDBD3-FBBE-474F-BAF5-F30F1442A8BB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00E589-E050-450A-860E-E3907C043A4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B3CE851-7D2D-4E78-A844-1E3478DEC701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666226B-944C-4E5D-A263-0154D6410986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B4426D-7FBD-45C2-BCDB-F7265EEE999F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5C17A06-EB05-44FB-B3A6-8C6BE02E7A6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1CA6826-6FA4-4981-ABC4-3A1FBD3A736B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E43964-2A0D-44E5-9432-56FE664ABC18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A1C5C7-B522-495E-A5C1-90C31CA80636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77D665-F36E-459D-AAAE-EFCEF1AA065A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108389-CA0E-4980-BFE4-FDD5A276DC5E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2594C6-246F-4E6D-8226-6693CCE60C0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E05A54-38B4-427D-905D-059B25F7BAE9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45E470-E1CB-46C1-BC68-93C638FAE0A0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594266-511E-4DFB-BC10-E5D6B4ABFEB2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F5CC43-2DF7-4806-A375-A8A6B5C0F313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E40C3985-2367-4A27-BF3A-8A50DDAE8BCC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527CF7-353E-4188-B229-A03DB7F64494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2AD3BC8-3A55-486C-B9CA-D872980EBCA0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ED4069E-858F-4008-8FA0-84A712CC1FA1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2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0005A3C-91A1-4AD6-AA08-C18716DECEE2}" type="datetimeFigureOut">
              <a:rPr lang="es-MX" smtClean="0"/>
              <a:pPr>
                <a:defRPr/>
              </a:pPr>
              <a:t>12/06/2012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C871B3E-880D-4AC3-AFDE-3FF563F24C17}" type="slidenum">
              <a:rPr lang="es-MX" smtClean="0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2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02624" cy="2223120"/>
          </a:xfrm>
        </p:spPr>
        <p:txBody>
          <a:bodyPr>
            <a:noAutofit/>
          </a:bodyPr>
          <a:lstStyle/>
          <a:p>
            <a:pPr algn="just"/>
            <a:r>
              <a:rPr lang="es-MX" sz="3600" dirty="0" smtClean="0">
                <a:effectLst/>
                <a:latin typeface="Times New Roman"/>
                <a:ea typeface="Times New Roman"/>
              </a:rPr>
              <a:t>‘</a:t>
            </a:r>
            <a:r>
              <a:rPr lang="es-MX" sz="3600" dirty="0">
                <a:effectLst/>
                <a:latin typeface="Times New Roman"/>
                <a:ea typeface="Times New Roman"/>
              </a:rPr>
              <a:t>‘ </a:t>
            </a:r>
            <a:r>
              <a:rPr lang="es-MX" sz="3600" dirty="0" smtClean="0">
                <a:effectLst/>
                <a:latin typeface="Times New Roman"/>
                <a:ea typeface="Times New Roman"/>
              </a:rPr>
              <a:t>Sistema </a:t>
            </a:r>
            <a:r>
              <a:rPr lang="es-MX" sz="3600" dirty="0">
                <a:effectLst/>
                <a:latin typeface="Times New Roman"/>
                <a:ea typeface="Times New Roman"/>
              </a:rPr>
              <a:t>de control y monitoreo para iluminación autosustentable y de alta eficiencia en viviendas de interés social utilizando energías </a:t>
            </a:r>
            <a:r>
              <a:rPr lang="es-MX" sz="3600" dirty="0" smtClean="0">
                <a:effectLst/>
                <a:latin typeface="Times New Roman"/>
                <a:ea typeface="Times New Roman"/>
              </a:rPr>
              <a:t>renovables ’’</a:t>
            </a:r>
            <a:endParaRPr lang="es-MX" sz="3600" b="1" i="1" dirty="0" smtClean="0"/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258888" y="980728"/>
            <a:ext cx="64198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TRABAJO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C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DE GRADUACION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1913" y="4581128"/>
            <a:ext cx="1795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66"/>
                </a:solidFill>
              </a:rPr>
              <a:t>Presentado por: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203848" y="5537348"/>
            <a:ext cx="32111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C" b="1" dirty="0" smtClean="0">
                <a:solidFill>
                  <a:srgbClr val="000066"/>
                </a:solidFill>
              </a:rPr>
              <a:t>Luis Verduga Rojas</a:t>
            </a:r>
            <a:endParaRPr lang="es-EC" b="1" dirty="0">
              <a:solidFill>
                <a:srgbClr val="000066"/>
              </a:solidFill>
            </a:endParaRPr>
          </a:p>
          <a:p>
            <a:r>
              <a:rPr lang="es-EC" b="1" dirty="0" smtClean="0">
                <a:solidFill>
                  <a:srgbClr val="000066"/>
                </a:solidFill>
              </a:rPr>
              <a:t>Carlos Mosquera </a:t>
            </a:r>
            <a:r>
              <a:rPr lang="es-EC" b="1" dirty="0">
                <a:solidFill>
                  <a:srgbClr val="000066"/>
                </a:solidFill>
              </a:rPr>
              <a:t>M</a:t>
            </a:r>
            <a:r>
              <a:rPr lang="es-EC" b="1" dirty="0" smtClean="0">
                <a:solidFill>
                  <a:srgbClr val="000066"/>
                </a:solidFill>
              </a:rPr>
              <a:t>osquera</a:t>
            </a:r>
            <a:endParaRPr lang="es-EC" b="1" dirty="0">
              <a:solidFill>
                <a:srgbClr val="000066"/>
              </a:solidFill>
            </a:endParaRPr>
          </a:p>
          <a:p>
            <a:r>
              <a:rPr lang="es-EC" b="1" dirty="0" smtClean="0">
                <a:solidFill>
                  <a:srgbClr val="000066"/>
                </a:solidFill>
              </a:rPr>
              <a:t>Jimmy Suárez Yagual</a:t>
            </a:r>
            <a:endParaRPr lang="en-US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Introducción a la domótica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823145"/>
            <a:ext cx="8501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Aplicación de nuevas tecnologías informáticas, electrónicas y de telecomunicaciones.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Control y monitoreo con ayuda de la electricidad y dispositivos electrónicos, informáticos y de telecomunicaciones.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«Hogar inteligente» (domus = hogar) + (automática)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dirty="0" smtClean="0">
                <a:solidFill>
                  <a:srgbClr val="FF0000"/>
                </a:solidFill>
              </a:rPr>
              <a:t>Características del hogar inteligente</a:t>
            </a:r>
            <a:endParaRPr lang="es-MX" sz="2800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700808"/>
            <a:ext cx="8501063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Integración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Interrelación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Facilidad de uso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Control remoto o manejo a distancia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Fiabilidad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Capacidad de programación y actualización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122" name="Picture 2" descr="C:\Users\Carlos Mosquera\Downloads\Iconos-Hogar-inteligente_fullBancoImagen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88" y="1196752"/>
            <a:ext cx="1760220" cy="24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arlos Mosquera\Downloads\hogaresinteligent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27" y="4517280"/>
            <a:ext cx="3324225" cy="222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Aplicaciones de la domótica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823145"/>
            <a:ext cx="8501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Ahorro energético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Confort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Seguridad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Comunicaciones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75" y="404664"/>
            <a:ext cx="3120000" cy="214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645024"/>
            <a:ext cx="2438095" cy="24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Carlos Mosquera\Downloads\domotica_iluminaci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66445"/>
            <a:ext cx="2567635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Dispositivos de un sistema domótico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69781" y="1717645"/>
            <a:ext cx="425053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 smtClean="0">
                <a:solidFill>
                  <a:prstClr val="black"/>
                </a:solidFill>
              </a:rPr>
              <a:t>Controlador</a:t>
            </a:r>
            <a:r>
              <a:rPr lang="es-EC" sz="3600" dirty="0" smtClean="0">
                <a:solidFill>
                  <a:prstClr val="black"/>
                </a:solidFill>
              </a:rPr>
              <a:t>.</a:t>
            </a:r>
            <a:endParaRPr lang="es-MX" sz="2800" dirty="0" smtClean="0"/>
          </a:p>
          <a:p>
            <a:pPr algn="just"/>
            <a:endParaRPr lang="es-MX" sz="2800" dirty="0" smtClean="0"/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 smtClean="0">
                <a:solidFill>
                  <a:prstClr val="black"/>
                </a:solidFill>
              </a:rPr>
              <a:t>Actuador.</a:t>
            </a:r>
            <a:endParaRPr lang="es-ES" dirty="0" smtClean="0">
              <a:solidFill>
                <a:prstClr val="black"/>
              </a:solidFill>
            </a:endParaRPr>
          </a:p>
          <a:p>
            <a:pPr algn="just"/>
            <a:endParaRPr lang="es-EC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 smtClean="0">
                <a:solidFill>
                  <a:prstClr val="black"/>
                </a:solidFill>
              </a:rPr>
              <a:t>Sensor.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253001"/>
            <a:ext cx="3917143" cy="382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Arquitectura de un sistema domótico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412776"/>
            <a:ext cx="85010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Centralizada</a:t>
            </a:r>
          </a:p>
          <a:p>
            <a:pPr algn="just"/>
            <a:endParaRPr lang="es-MX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Descentralizada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Distribuida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Mixta o híbrida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71061"/>
            <a:ext cx="432117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7993"/>
            <a:ext cx="432117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8" y="4725144"/>
            <a:ext cx="43307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3" y="1823145"/>
            <a:ext cx="3483768" cy="29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s-MX" sz="2800" dirty="0" smtClean="0">
                <a:latin typeface="Arial"/>
                <a:ea typeface="Times New Roman"/>
              </a:rPr>
              <a:t>X-10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endParaRPr lang="en-US" sz="2800" dirty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s-MX" sz="2800" dirty="0" smtClean="0">
                <a:latin typeface="Arial"/>
                <a:ea typeface="Times New Roman"/>
              </a:rPr>
              <a:t>EIB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endParaRPr lang="es-EC" sz="2800" dirty="0" smtClean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s-MX" sz="2800" dirty="0" smtClean="0">
                <a:latin typeface="Arial"/>
                <a:ea typeface="Times New Roman"/>
              </a:rPr>
              <a:t>Lonworks–</a:t>
            </a:r>
            <a:r>
              <a:rPr lang="es-MX" sz="2800" dirty="0" err="1" smtClean="0">
                <a:latin typeface="Arial"/>
                <a:ea typeface="Times New Roman"/>
              </a:rPr>
              <a:t>LonTalk</a:t>
            </a:r>
            <a:endParaRPr lang="es-MX" sz="2800" dirty="0" smtClean="0">
              <a:latin typeface="Arial"/>
              <a:ea typeface="Times New Roman"/>
            </a:endParaRPr>
          </a:p>
          <a:p>
            <a:pPr marR="0" lvl="0" algn="just">
              <a:spcBef>
                <a:spcPts val="0"/>
              </a:spcBef>
              <a:spcAft>
                <a:spcPts val="500"/>
              </a:spcAft>
              <a:tabLst>
                <a:tab pos="685800" algn="l"/>
              </a:tabLst>
            </a:pPr>
            <a:endParaRPr lang="en-US" sz="2400" dirty="0">
              <a:latin typeface="Times New Roman"/>
              <a:ea typeface="Times New Roman"/>
            </a:endParaRPr>
          </a:p>
        </p:txBody>
      </p:sp>
      <p:sp>
        <p:nvSpPr>
          <p:cNvPr id="6" name="9 CuadroTexto"/>
          <p:cNvSpPr txBox="1">
            <a:spLocks noChangeArrowheads="1"/>
          </p:cNvSpPr>
          <p:nvPr/>
        </p:nvSpPr>
        <p:spPr bwMode="auto">
          <a:xfrm>
            <a:off x="4499992" y="1772816"/>
            <a:ext cx="3277568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s-MX" sz="2800" dirty="0" smtClean="0">
                <a:latin typeface="Arial"/>
                <a:ea typeface="Times New Roman"/>
              </a:rPr>
              <a:t>Cebus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endParaRPr lang="en-US" sz="2800" dirty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s-MX" sz="2800" dirty="0" smtClean="0">
                <a:latin typeface="Arial"/>
                <a:ea typeface="Times New Roman"/>
              </a:rPr>
              <a:t>Batibus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endParaRPr lang="en-US" sz="2800" dirty="0">
              <a:latin typeface="Times New Roman"/>
              <a:ea typeface="Times New Roman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500"/>
              </a:spcAft>
              <a:buFont typeface="Arial" pitchFamily="34" charset="0"/>
              <a:buChar char="•"/>
              <a:tabLst>
                <a:tab pos="685800" algn="l"/>
              </a:tabLst>
            </a:pPr>
            <a:r>
              <a:rPr lang="es-MX" sz="2800" dirty="0">
                <a:latin typeface="Arial"/>
                <a:ea typeface="Times New Roman"/>
              </a:rPr>
              <a:t>Konnex</a:t>
            </a:r>
            <a:endParaRPr lang="en-US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Principales tecnologías y protocolos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081" y="5560094"/>
            <a:ext cx="153352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630742"/>
            <a:ext cx="13620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900" y="5517232"/>
            <a:ext cx="14382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106680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575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Generalidades de la tecnología X-10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3" y="1196752"/>
            <a:ext cx="493375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 smtClean="0">
                <a:solidFill>
                  <a:prstClr val="black"/>
                </a:solidFill>
              </a:rPr>
              <a:t>Hasta 256 códigos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 smtClean="0">
                <a:solidFill>
                  <a:prstClr val="black"/>
                </a:solidFill>
              </a:rPr>
              <a:t>Mensaje completo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C" sz="2800" dirty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 smtClean="0">
                <a:solidFill>
                  <a:prstClr val="black"/>
                </a:solidFill>
              </a:rPr>
              <a:t>Código de inicio (1110)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>
                <a:solidFill>
                  <a:prstClr val="black"/>
                </a:solidFill>
              </a:rPr>
              <a:t>C</a:t>
            </a:r>
            <a:r>
              <a:rPr lang="es-EC" sz="2800" dirty="0" smtClean="0">
                <a:solidFill>
                  <a:prstClr val="black"/>
                </a:solidFill>
              </a:rPr>
              <a:t>ódigo de casa (letras A-P)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800" dirty="0">
                <a:solidFill>
                  <a:prstClr val="black"/>
                </a:solidFill>
              </a:rPr>
              <a:t>C</a:t>
            </a:r>
            <a:r>
              <a:rPr lang="es-EC" sz="2800" dirty="0" smtClean="0">
                <a:solidFill>
                  <a:prstClr val="black"/>
                </a:solidFill>
              </a:rPr>
              <a:t>ódigo de llave (1-16) o código de función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EC" sz="20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C" sz="20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EC" sz="20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431502"/>
            <a:ext cx="32575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5391150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0392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14" y="2996952"/>
            <a:ext cx="4213334" cy="15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211" y="116632"/>
            <a:ext cx="4856081" cy="51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1641472"/>
            <a:ext cx="4932040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43438" y="785794"/>
            <a:ext cx="158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smtClean="0">
                <a:solidFill>
                  <a:prstClr val="black"/>
                </a:solidFill>
              </a:rPr>
              <a:t>Total: </a:t>
            </a:r>
            <a:r>
              <a:rPr lang="es-EC" b="1" dirty="0" smtClean="0">
                <a:solidFill>
                  <a:prstClr val="black"/>
                </a:solidFill>
              </a:rPr>
              <a:t>417 ms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47250268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Estructura de un sistema X-10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784446"/>
            <a:ext cx="3957143" cy="606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428736"/>
            <a:ext cx="914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786322"/>
            <a:ext cx="19351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015807">
            <a:off x="7398965" y="3236433"/>
            <a:ext cx="93345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915057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Descripción de la vivienda de interés social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556792"/>
            <a:ext cx="85010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Vivienda </a:t>
            </a:r>
            <a:r>
              <a:rPr lang="es-ES" sz="2800" dirty="0">
                <a:solidFill>
                  <a:prstClr val="black"/>
                </a:solidFill>
              </a:rPr>
              <a:t>de Interés Social (</a:t>
            </a:r>
            <a:r>
              <a:rPr lang="es-ES" sz="2800" dirty="0" smtClean="0">
                <a:solidFill>
                  <a:prstClr val="black"/>
                </a:solidFill>
              </a:rPr>
              <a:t>VIS)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Menos </a:t>
            </a:r>
            <a:r>
              <a:rPr lang="es-ES" sz="2800" dirty="0">
                <a:solidFill>
                  <a:prstClr val="black"/>
                </a:solidFill>
              </a:rPr>
              <a:t>de 4 </a:t>
            </a:r>
            <a:r>
              <a:rPr lang="es-ES" sz="2800" dirty="0" smtClean="0">
                <a:solidFill>
                  <a:prstClr val="black"/>
                </a:solidFill>
              </a:rPr>
              <a:t>Salarios Mínimos Vitales Legales Vigentes </a:t>
            </a:r>
            <a:r>
              <a:rPr lang="es-ES" sz="2800" dirty="0">
                <a:solidFill>
                  <a:prstClr val="black"/>
                </a:solidFill>
              </a:rPr>
              <a:t>(SMVLV</a:t>
            </a:r>
            <a:r>
              <a:rPr lang="es-ES" sz="2800" dirty="0" smtClean="0">
                <a:solidFill>
                  <a:prstClr val="black"/>
                </a:solidFill>
              </a:rPr>
              <a:t>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Subsidio </a:t>
            </a:r>
            <a:r>
              <a:rPr lang="es-ES" sz="2800" dirty="0">
                <a:solidFill>
                  <a:prstClr val="black"/>
                </a:solidFill>
              </a:rPr>
              <a:t>de vivienda otorgado por el Ministerio de Desarrollo Urbano y Vivienda (MIDUVI</a:t>
            </a:r>
            <a:r>
              <a:rPr lang="es-ES" sz="2800" dirty="0" smtClean="0">
                <a:solidFill>
                  <a:prstClr val="black"/>
                </a:solidFill>
              </a:rPr>
              <a:t>)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42" name="Picture 2" descr="E:\Seminario ESPOL\TODO LO ANTERIOR PARA RESPALDO\Investigaciones\Invest Sept\Interes social\Planos VIS\18634167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8" y="3861049"/>
            <a:ext cx="2976563" cy="2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Seminario ESPOL\TODO LO ANTERIOR PARA RESPALDO\Investigaciones\Invest Sept\Interes social\Planos VIS\casa36-U2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308299" cy="165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4066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CuadroTexto"/>
          <p:cNvSpPr txBox="1">
            <a:spLocks noChangeArrowheads="1"/>
          </p:cNvSpPr>
          <p:nvPr/>
        </p:nvSpPr>
        <p:spPr bwMode="auto">
          <a:xfrm>
            <a:off x="2267744" y="1052736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	</a:t>
            </a:r>
            <a:r>
              <a:rPr lang="es-MX" sz="6000" b="1" i="1" dirty="0" smtClean="0">
                <a:solidFill>
                  <a:srgbClr val="FF0000"/>
                </a:solidFill>
              </a:rPr>
              <a:t>CAPÍTULO 1</a:t>
            </a:r>
            <a:endParaRPr lang="es-MX" sz="5400" b="1" i="1" dirty="0">
              <a:solidFill>
                <a:srgbClr val="FF0000"/>
              </a:solidFill>
            </a:endParaRPr>
          </a:p>
        </p:txBody>
      </p:sp>
      <p:sp>
        <p:nvSpPr>
          <p:cNvPr id="5" name="19 CuadroTexto"/>
          <p:cNvSpPr txBox="1">
            <a:spLocks noChangeArrowheads="1"/>
          </p:cNvSpPr>
          <p:nvPr/>
        </p:nvSpPr>
        <p:spPr bwMode="auto">
          <a:xfrm>
            <a:off x="2051720" y="2708920"/>
            <a:ext cx="35283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3600" b="1" dirty="0">
                <a:latin typeface="Arial"/>
                <a:ea typeface="Times New Roman"/>
              </a:rPr>
              <a:t>LÁMPARAS DE INDUCCIÓN MAGNÉTICA</a:t>
            </a:r>
            <a:endParaRPr lang="es-MX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48744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82725" y="86502"/>
            <a:ext cx="5370513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Descripción de la vivienda de interés social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Descripción de la vivienda de interés social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99367" y="24626"/>
            <a:ext cx="5476875" cy="718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CuadroTexto"/>
          <p:cNvSpPr txBox="1">
            <a:spLocks noChangeArrowheads="1"/>
          </p:cNvSpPr>
          <p:nvPr/>
        </p:nvSpPr>
        <p:spPr bwMode="auto">
          <a:xfrm>
            <a:off x="2267744" y="1052736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dirty="0"/>
              <a:t>	</a:t>
            </a:r>
            <a:r>
              <a:rPr lang="es-MX" sz="6000" b="1" i="1" dirty="0" smtClean="0">
                <a:solidFill>
                  <a:srgbClr val="FF0000"/>
                </a:solidFill>
              </a:rPr>
              <a:t>CAPÍTULO 3</a:t>
            </a:r>
            <a:endParaRPr lang="es-MX" sz="5400" b="1" i="1" dirty="0">
              <a:solidFill>
                <a:srgbClr val="FF0000"/>
              </a:solidFill>
            </a:endParaRPr>
          </a:p>
        </p:txBody>
      </p:sp>
      <p:sp>
        <p:nvSpPr>
          <p:cNvPr id="5" name="19 CuadroTexto"/>
          <p:cNvSpPr txBox="1">
            <a:spLocks noChangeArrowheads="1"/>
          </p:cNvSpPr>
          <p:nvPr/>
        </p:nvSpPr>
        <p:spPr bwMode="auto">
          <a:xfrm>
            <a:off x="2051720" y="2708920"/>
            <a:ext cx="46805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3600" b="1" dirty="0" smtClean="0">
                <a:latin typeface="Arial"/>
                <a:ea typeface="Times New Roman"/>
              </a:rPr>
              <a:t>PROCESOS </a:t>
            </a:r>
            <a:r>
              <a:rPr lang="es-MX" sz="3600" b="1" dirty="0">
                <a:latin typeface="Arial"/>
                <a:ea typeface="Times New Roman"/>
              </a:rPr>
              <a:t>EN LA PRODUCCIÓN Y ALMACENAMIENTO DE LAS ENERGÍAS RENOVABLES</a:t>
            </a:r>
            <a:endParaRPr lang="es-MX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487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2" y="1700808"/>
            <a:ext cx="85010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El Ser humano: Produce, Transforma, Transmite y Usa la energía.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Energía se produce → Leña, Carbón, Gas, Petróleo, Residuos Agrícolas, Viento, Agua y Sol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01626"/>
            <a:ext cx="2469272" cy="178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images02.olx.cl/ui/7/10/00/1278809976_104581000_1-Vendo-Lena-seca-de-Espino-Lo-NarvaezOlmue-12788099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9" y="4701626"/>
            <a:ext cx="2339260" cy="175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lblogalternativo.com/wp-content/uploads/2009/05/s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410" y="4680371"/>
            <a:ext cx="2650823" cy="184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474238"/>
      </p:ext>
    </p:extLst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>
                <a:solidFill>
                  <a:srgbClr val="FF0000"/>
                </a:solidFill>
              </a:rPr>
              <a:t>PROCESOS EN LA PRODUCCIÓN Y ALMACENAMIENTO DE LAS ENERGÍAS RENOVABLES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700808"/>
            <a:ext cx="85010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La combustión </a:t>
            </a:r>
            <a:r>
              <a:rPr lang="es-MX" sz="2800" dirty="0">
                <a:solidFill>
                  <a:prstClr val="black"/>
                </a:solidFill>
              </a:rPr>
              <a:t>indiscriminada de los hidrocarburos, </a:t>
            </a:r>
            <a:r>
              <a:rPr lang="es-MX" sz="2800" dirty="0" smtClean="0">
                <a:solidFill>
                  <a:prstClr val="black"/>
                </a:solidFill>
              </a:rPr>
              <a:t>ha </a:t>
            </a:r>
            <a:r>
              <a:rPr lang="es-MX" sz="2800" dirty="0">
                <a:solidFill>
                  <a:prstClr val="black"/>
                </a:solidFill>
              </a:rPr>
              <a:t>conducido a </a:t>
            </a:r>
            <a:r>
              <a:rPr lang="es-MX" sz="2800" dirty="0" smtClean="0">
                <a:solidFill>
                  <a:prstClr val="black"/>
                </a:solidFill>
              </a:rPr>
              <a:t>efectos negativos </a:t>
            </a:r>
            <a:r>
              <a:rPr lang="es-MX" sz="2800" dirty="0">
                <a:solidFill>
                  <a:prstClr val="black"/>
                </a:solidFill>
              </a:rPr>
              <a:t>en el medio ambiente. </a:t>
            </a:r>
            <a:r>
              <a:rPr lang="es-MX" sz="2800" dirty="0" smtClean="0">
                <a:solidFill>
                  <a:prstClr val="black"/>
                </a:solidFill>
              </a:rPr>
              <a:t> 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Realizar un consumo </a:t>
            </a:r>
            <a:r>
              <a:rPr lang="es-MX" sz="2800" dirty="0">
                <a:solidFill>
                  <a:prstClr val="black"/>
                </a:solidFill>
              </a:rPr>
              <a:t>eficiente de </a:t>
            </a:r>
            <a:r>
              <a:rPr lang="es-MX" sz="2800" dirty="0" smtClean="0">
                <a:solidFill>
                  <a:prstClr val="black"/>
                </a:solidFill>
              </a:rPr>
              <a:t>energía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Informacion\ESPOL\tesis final de finales. Estudia patan\Graf para pps\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09" y="4057704"/>
            <a:ext cx="3199870" cy="23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nformacion\ESPOL\tesis final de finales. Estudia patan\Graf para pps\gfk_rentals_gfc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25791"/>
            <a:ext cx="2124447" cy="248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789040"/>
            <a:ext cx="2302787" cy="12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081" y="5301208"/>
            <a:ext cx="228505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6215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>
                <a:solidFill>
                  <a:srgbClr val="FF0000"/>
                </a:solidFill>
              </a:rPr>
              <a:t>PROCESOS EN LA PRODUCCIÓN Y ALMACENAMIENTO DE LAS ENERGÍAS RENOVABLES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823145"/>
            <a:ext cx="860616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Combustibles fósiles: emisión </a:t>
            </a:r>
            <a:r>
              <a:rPr lang="es-ES" sz="2800" dirty="0">
                <a:solidFill>
                  <a:prstClr val="black"/>
                </a:solidFill>
              </a:rPr>
              <a:t>de </a:t>
            </a:r>
            <a:r>
              <a:rPr lang="es-ES" sz="2800" dirty="0" smtClean="0">
                <a:solidFill>
                  <a:prstClr val="black"/>
                </a:solidFill>
              </a:rPr>
              <a:t>GEI ↑ debido que la </a:t>
            </a:r>
            <a:r>
              <a:rPr lang="es-ES" sz="2800" dirty="0">
                <a:solidFill>
                  <a:prstClr val="black"/>
                </a:solidFill>
              </a:rPr>
              <a:t>demanda de energía ↑. </a:t>
            </a:r>
            <a:r>
              <a:rPr lang="es-ES" sz="2800" dirty="0" smtClean="0">
                <a:solidFill>
                  <a:prstClr val="black"/>
                </a:solidFill>
              </a:rPr>
              <a:t>                                                                           </a:t>
            </a:r>
            <a:endParaRPr lang="es-ES" sz="2800" dirty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Consumo de energía / año: 500 </a:t>
            </a:r>
            <a:r>
              <a:rPr lang="es-ES" sz="2800" dirty="0" smtClean="0">
                <a:solidFill>
                  <a:prstClr val="black"/>
                </a:solidFill>
              </a:rPr>
              <a:t>EJ (se triplicara </a:t>
            </a:r>
            <a:r>
              <a:rPr lang="es-ES" sz="2800" dirty="0">
                <a:solidFill>
                  <a:prstClr val="black"/>
                </a:solidFill>
              </a:rPr>
              <a:t>en </a:t>
            </a:r>
            <a:r>
              <a:rPr lang="es-ES" sz="2800" dirty="0" smtClean="0">
                <a:solidFill>
                  <a:prstClr val="black"/>
                </a:solidFill>
              </a:rPr>
              <a:t>2050).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D:\Informacion\ESPOL\tesis final de finales. Estudia patan\Graf para pps\petroleo_tic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19936"/>
            <a:ext cx="2515748" cy="22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83785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>
                <a:solidFill>
                  <a:srgbClr val="FF0000"/>
                </a:solidFill>
              </a:rPr>
              <a:t>PROCESOS EN LA PRODUCCIÓN Y ALMACENAMIENTO DE LAS ENERGÍAS RENOVABLES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823145"/>
            <a:ext cx="8501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>
                <a:solidFill>
                  <a:prstClr val="black"/>
                </a:solidFill>
              </a:rPr>
              <a:t>Los </a:t>
            </a:r>
            <a:r>
              <a:rPr lang="es-MX" sz="2400" dirty="0">
                <a:solidFill>
                  <a:prstClr val="black"/>
                </a:solidFill>
              </a:rPr>
              <a:t>Combustibles </a:t>
            </a:r>
            <a:r>
              <a:rPr lang="es-MX" sz="2400" dirty="0" smtClean="0">
                <a:solidFill>
                  <a:prstClr val="black"/>
                </a:solidFill>
              </a:rPr>
              <a:t>(metanol</a:t>
            </a:r>
            <a:r>
              <a:rPr lang="es-MX" sz="2400" dirty="0">
                <a:solidFill>
                  <a:prstClr val="black"/>
                </a:solidFill>
              </a:rPr>
              <a:t>, etanol, </a:t>
            </a:r>
            <a:r>
              <a:rPr lang="es-MX" sz="2400" dirty="0" smtClean="0">
                <a:solidFill>
                  <a:prstClr val="black"/>
                </a:solidFill>
              </a:rPr>
              <a:t>dimetil e </a:t>
            </a:r>
            <a:r>
              <a:rPr lang="es-MX" sz="2400" dirty="0">
                <a:solidFill>
                  <a:prstClr val="black"/>
                </a:solidFill>
              </a:rPr>
              <a:t>H</a:t>
            </a:r>
            <a:r>
              <a:rPr lang="es-MX" sz="1400" dirty="0">
                <a:solidFill>
                  <a:prstClr val="black"/>
                </a:solidFill>
              </a:rPr>
              <a:t>2</a:t>
            </a:r>
            <a:r>
              <a:rPr lang="es-MX" sz="2400" dirty="0" smtClean="0">
                <a:solidFill>
                  <a:prstClr val="black"/>
                </a:solidFill>
              </a:rPr>
              <a:t>), el </a:t>
            </a:r>
            <a:r>
              <a:rPr lang="es-MX" sz="2400" dirty="0">
                <a:solidFill>
                  <a:prstClr val="black"/>
                </a:solidFill>
              </a:rPr>
              <a:t>H</a:t>
            </a:r>
            <a:r>
              <a:rPr lang="es-MX" sz="1400" dirty="0">
                <a:solidFill>
                  <a:prstClr val="black"/>
                </a:solidFill>
              </a:rPr>
              <a:t>2</a:t>
            </a:r>
            <a:r>
              <a:rPr lang="es-MX" sz="2400" dirty="0">
                <a:solidFill>
                  <a:prstClr val="black"/>
                </a:solidFill>
              </a:rPr>
              <a:t> tiene gran potencial </a:t>
            </a:r>
            <a:r>
              <a:rPr lang="es-MX" sz="2400" dirty="0" smtClean="0">
                <a:solidFill>
                  <a:prstClr val="black"/>
                </a:solidFill>
              </a:rPr>
              <a:t>(disminuye </a:t>
            </a:r>
            <a:r>
              <a:rPr lang="es-MX" sz="2400" dirty="0">
                <a:solidFill>
                  <a:prstClr val="black"/>
                </a:solidFill>
              </a:rPr>
              <a:t>la contaminación ambiental y </a:t>
            </a:r>
            <a:r>
              <a:rPr lang="es-MX" sz="2400" dirty="0" smtClean="0">
                <a:solidFill>
                  <a:prstClr val="black"/>
                </a:solidFill>
              </a:rPr>
              <a:t>complementa </a:t>
            </a:r>
            <a:r>
              <a:rPr lang="es-MX" sz="2400" dirty="0">
                <a:solidFill>
                  <a:prstClr val="black"/>
                </a:solidFill>
              </a:rPr>
              <a:t>la energía </a:t>
            </a:r>
            <a:r>
              <a:rPr lang="es-MX" sz="2400" dirty="0" smtClean="0">
                <a:solidFill>
                  <a:prstClr val="black"/>
                </a:solidFill>
              </a:rPr>
              <a:t>demandada). </a:t>
            </a:r>
            <a:endParaRPr lang="en-US" sz="2400" dirty="0">
              <a:solidFill>
                <a:prstClr val="black"/>
              </a:solidFill>
            </a:endParaRPr>
          </a:p>
          <a:p>
            <a:pPr algn="just">
              <a:lnSpc>
                <a:spcPct val="200000"/>
              </a:lnSpc>
              <a:spcAft>
                <a:spcPts val="1200"/>
              </a:spcAft>
            </a:pPr>
            <a:endParaRPr lang="en-US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 descr="D:\Informacion\ESPOL\tesis final de finales. Estudia patan\Graf para pps\hidrog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31469"/>
            <a:ext cx="1727448" cy="162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2861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dirty="0">
                <a:solidFill>
                  <a:srgbClr val="FF0000"/>
                </a:solidFill>
                <a:latin typeface="Arial"/>
                <a:ea typeface="Times New Roman"/>
              </a:rPr>
              <a:t>Alternativas de producción de energías renovables</a:t>
            </a:r>
            <a:endParaRPr lang="es-MX" sz="2800" i="1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35272" y="808970"/>
            <a:ext cx="8585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prstClr val="black"/>
                </a:solidFill>
              </a:rPr>
              <a:t>El Panel Intergubernamental del Cambio Climático </a:t>
            </a:r>
            <a:r>
              <a:rPr lang="es-ES" sz="2800" dirty="0" smtClean="0">
                <a:solidFill>
                  <a:prstClr val="black"/>
                </a:solidFill>
              </a:rPr>
              <a:t>(Naciones Unidas), </a:t>
            </a:r>
            <a:r>
              <a:rPr lang="es-ES" sz="2800" dirty="0">
                <a:solidFill>
                  <a:prstClr val="black"/>
                </a:solidFill>
              </a:rPr>
              <a:t>da a conocer que las temperaturas medias del planeta aumentarán hasta </a:t>
            </a:r>
            <a:r>
              <a:rPr lang="es-ES" sz="2800" dirty="0" smtClean="0">
                <a:solidFill>
                  <a:prstClr val="black"/>
                </a:solidFill>
              </a:rPr>
              <a:t>5.8ºC. </a:t>
            </a:r>
            <a:r>
              <a:rPr lang="es-ES" sz="2800" dirty="0">
                <a:solidFill>
                  <a:prstClr val="black"/>
                </a:solidFill>
              </a:rPr>
              <a:t>Los sistemas </a:t>
            </a:r>
            <a:r>
              <a:rPr lang="es-ES" sz="2800" dirty="0" smtClean="0">
                <a:solidFill>
                  <a:prstClr val="black"/>
                </a:solidFill>
              </a:rPr>
              <a:t>con energías </a:t>
            </a:r>
            <a:r>
              <a:rPr lang="es-ES" sz="2800" dirty="0">
                <a:solidFill>
                  <a:prstClr val="black"/>
                </a:solidFill>
              </a:rPr>
              <a:t>renovables generan electricidad sin producir </a:t>
            </a:r>
            <a:r>
              <a:rPr lang="es-ES" sz="2800" dirty="0" smtClean="0">
                <a:solidFill>
                  <a:prstClr val="black"/>
                </a:solidFill>
              </a:rPr>
              <a:t>contaminantes.</a:t>
            </a:r>
            <a:endParaRPr lang="es-ES" sz="2800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www.kebiworld.org/kioto_archivos/act_ki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063382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6074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dirty="0">
                <a:solidFill>
                  <a:srgbClr val="FF0000"/>
                </a:solidFill>
              </a:rPr>
              <a:t>Sistemas solares fotovoltaicos</a:t>
            </a:r>
            <a:endParaRPr lang="es-MX" sz="2800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3" y="836712"/>
            <a:ext cx="86061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>
                <a:solidFill>
                  <a:prstClr val="black"/>
                </a:solidFill>
              </a:rPr>
              <a:t>R</a:t>
            </a:r>
            <a:r>
              <a:rPr lang="es-ES" sz="2800" dirty="0" smtClean="0">
                <a:solidFill>
                  <a:prstClr val="black"/>
                </a:solidFill>
              </a:rPr>
              <a:t>adiación solar </a:t>
            </a:r>
          </a:p>
          <a:p>
            <a:pPr algn="just"/>
            <a:r>
              <a:rPr lang="es-ES" sz="2800" dirty="0">
                <a:solidFill>
                  <a:prstClr val="black"/>
                </a:solidFill>
              </a:rPr>
              <a:t> </a:t>
            </a:r>
            <a:r>
              <a:rPr lang="es-ES" sz="2800" dirty="0" smtClean="0">
                <a:solidFill>
                  <a:prstClr val="black"/>
                </a:solidFill>
              </a:rPr>
              <a:t>   → calor (térmica)</a:t>
            </a:r>
          </a:p>
          <a:p>
            <a:pPr algn="just"/>
            <a:r>
              <a:rPr lang="es-ES" sz="2800" dirty="0">
                <a:solidFill>
                  <a:prstClr val="black"/>
                </a:solidFill>
              </a:rPr>
              <a:t> </a:t>
            </a:r>
            <a:r>
              <a:rPr lang="es-ES" sz="2800" dirty="0" smtClean="0">
                <a:solidFill>
                  <a:prstClr val="black"/>
                </a:solidFill>
              </a:rPr>
              <a:t>   →absorción de la radiación (energía solar   	fotovoltaica).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Sistema  </a:t>
            </a:r>
            <a:r>
              <a:rPr lang="es-ES" sz="2800" dirty="0">
                <a:solidFill>
                  <a:prstClr val="black"/>
                </a:solidFill>
              </a:rPr>
              <a:t>fotovoltaico → </a:t>
            </a:r>
            <a:r>
              <a:rPr lang="es-ES" sz="2800" dirty="0" smtClean="0">
                <a:solidFill>
                  <a:prstClr val="black"/>
                </a:solidFill>
              </a:rPr>
              <a:t>energía </a:t>
            </a:r>
            <a:r>
              <a:rPr lang="es-ES" sz="2800" dirty="0">
                <a:solidFill>
                  <a:prstClr val="black"/>
                </a:solidFill>
              </a:rPr>
              <a:t>eléctrica </a:t>
            </a:r>
            <a:r>
              <a:rPr lang="es-ES" sz="2800" dirty="0" smtClean="0">
                <a:solidFill>
                  <a:prstClr val="black"/>
                </a:solidFill>
              </a:rPr>
              <a:t>(conversión </a:t>
            </a:r>
            <a:r>
              <a:rPr lang="es-ES" sz="2800" dirty="0">
                <a:solidFill>
                  <a:prstClr val="black"/>
                </a:solidFill>
              </a:rPr>
              <a:t>de la energía solar a partir de la </a:t>
            </a:r>
            <a:r>
              <a:rPr lang="es-ES" sz="2800" dirty="0" smtClean="0">
                <a:solidFill>
                  <a:prstClr val="black"/>
                </a:solidFill>
              </a:rPr>
              <a:t>luz).</a:t>
            </a:r>
            <a:endParaRPr lang="es-ES" sz="2800" dirty="0">
              <a:solidFill>
                <a:prstClr val="black"/>
              </a:solidFill>
            </a:endParaRPr>
          </a:p>
        </p:txBody>
      </p:sp>
      <p:pic>
        <p:nvPicPr>
          <p:cNvPr id="5122" name="Picture 2" descr="D:\Informacion\ESPOL\tesis final de finales. Estudia patan\Graf para pps\Fotovoltaico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3881537"/>
            <a:ext cx="3096343" cy="29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1245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dirty="0">
                <a:solidFill>
                  <a:srgbClr val="FF0000"/>
                </a:solidFill>
              </a:rPr>
              <a:t>Ventajas de un sistema solar </a:t>
            </a:r>
            <a:r>
              <a:rPr lang="es-MX" sz="2800" dirty="0" smtClean="0">
                <a:solidFill>
                  <a:srgbClr val="FF0000"/>
                </a:solidFill>
              </a:rPr>
              <a:t>fotovoltaico </a:t>
            </a:r>
            <a:endParaRPr lang="es-MX" sz="2800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3" y="992627"/>
            <a:ext cx="86061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 smtClean="0">
                <a:solidFill>
                  <a:prstClr val="black"/>
                </a:solidFill>
              </a:rPr>
              <a:t>1</a:t>
            </a:r>
            <a:r>
              <a:rPr lang="es-ES" sz="2800" dirty="0">
                <a:solidFill>
                  <a:prstClr val="black"/>
                </a:solidFill>
              </a:rPr>
              <a:t>. No hay piezas móviles </a:t>
            </a:r>
            <a:r>
              <a:rPr lang="es-ES" sz="2800" dirty="0" smtClean="0">
                <a:solidFill>
                  <a:prstClr val="black"/>
                </a:solidFill>
              </a:rPr>
              <a:t>(No desgaste, rotura </a:t>
            </a:r>
            <a:r>
              <a:rPr lang="es-ES" sz="2800" dirty="0">
                <a:solidFill>
                  <a:prstClr val="black"/>
                </a:solidFill>
              </a:rPr>
              <a:t>o </a:t>
            </a:r>
            <a:r>
              <a:rPr lang="es-ES" sz="2800" dirty="0" smtClean="0">
                <a:solidFill>
                  <a:prstClr val="black"/>
                </a:solidFill>
              </a:rPr>
              <a:t>sustitución). </a:t>
            </a:r>
            <a:endParaRPr lang="es-ES" sz="2800" dirty="0">
              <a:solidFill>
                <a:prstClr val="black"/>
              </a:solidFill>
            </a:endParaRPr>
          </a:p>
          <a:p>
            <a:pPr algn="just"/>
            <a:r>
              <a:rPr lang="es-ES" sz="2800" dirty="0">
                <a:solidFill>
                  <a:prstClr val="black"/>
                </a:solidFill>
              </a:rPr>
              <a:t>2. </a:t>
            </a:r>
            <a:r>
              <a:rPr lang="es-ES" sz="2800" dirty="0" smtClean="0">
                <a:solidFill>
                  <a:prstClr val="black"/>
                </a:solidFill>
              </a:rPr>
              <a:t>Mínimo mantenimiento.</a:t>
            </a:r>
            <a:endParaRPr lang="es-ES" sz="2800" dirty="0">
              <a:solidFill>
                <a:prstClr val="black"/>
              </a:solidFill>
            </a:endParaRPr>
          </a:p>
          <a:p>
            <a:pPr algn="just"/>
            <a:r>
              <a:rPr lang="es-ES" sz="2800" dirty="0" smtClean="0">
                <a:solidFill>
                  <a:prstClr val="black"/>
                </a:solidFill>
              </a:rPr>
              <a:t>3. Libre </a:t>
            </a:r>
            <a:r>
              <a:rPr lang="es-ES" sz="2800" dirty="0">
                <a:solidFill>
                  <a:prstClr val="black"/>
                </a:solidFill>
              </a:rPr>
              <a:t>de ruido, emisiones nocivas y gases contaminantes</a:t>
            </a:r>
            <a:r>
              <a:rPr lang="es-ES" sz="2800" dirty="0" smtClean="0">
                <a:solidFill>
                  <a:prstClr val="black"/>
                </a:solidFill>
              </a:rPr>
              <a:t>.</a:t>
            </a:r>
            <a:endParaRPr lang="es-ES" sz="2400" dirty="0">
              <a:solidFill>
                <a:prstClr val="black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84984"/>
            <a:ext cx="442814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260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Generalidades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340768"/>
            <a:ext cx="85010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IEM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Principios de gas de descarga de las lámparas fluorescentes.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No </a:t>
            </a:r>
            <a:r>
              <a:rPr lang="es-ES" sz="2800" dirty="0">
                <a:solidFill>
                  <a:prstClr val="black"/>
                </a:solidFill>
              </a:rPr>
              <a:t>tiene electrodos ni filamentos →</a:t>
            </a:r>
            <a:r>
              <a:rPr lang="es-ES" sz="2800" dirty="0" smtClean="0">
                <a:solidFill>
                  <a:prstClr val="black"/>
                </a:solidFill>
              </a:rPr>
              <a:t> 100,000 h </a:t>
            </a:r>
            <a:r>
              <a:rPr lang="es-ES" sz="2800" dirty="0">
                <a:solidFill>
                  <a:prstClr val="black"/>
                </a:solidFill>
              </a:rPr>
              <a:t>de luz de alta </a:t>
            </a:r>
            <a:r>
              <a:rPr lang="es-ES" sz="2800" dirty="0" smtClean="0">
                <a:solidFill>
                  <a:prstClr val="black"/>
                </a:solidFill>
              </a:rPr>
              <a:t>calidad.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dirty="0">
                <a:solidFill>
                  <a:srgbClr val="FF0000"/>
                </a:solidFill>
              </a:rPr>
              <a:t>Ventajas de un sistema solar </a:t>
            </a:r>
            <a:r>
              <a:rPr lang="es-MX" sz="2800" dirty="0" smtClean="0">
                <a:solidFill>
                  <a:srgbClr val="FF0000"/>
                </a:solidFill>
              </a:rPr>
              <a:t>fotovoltaico </a:t>
            </a:r>
            <a:endParaRPr lang="es-MX" sz="2800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3" y="992627"/>
            <a:ext cx="860616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solidFill>
                  <a:prstClr val="black"/>
                </a:solidFill>
              </a:rPr>
              <a:t>4</a:t>
            </a:r>
            <a:r>
              <a:rPr lang="es-ES" sz="2800" dirty="0">
                <a:solidFill>
                  <a:prstClr val="black"/>
                </a:solidFill>
              </a:rPr>
              <a:t>. </a:t>
            </a:r>
            <a:r>
              <a:rPr lang="es-ES" sz="2800" dirty="0" smtClean="0">
                <a:solidFill>
                  <a:prstClr val="black"/>
                </a:solidFill>
              </a:rPr>
              <a:t>Materia </a:t>
            </a:r>
            <a:r>
              <a:rPr lang="es-ES" sz="2800" dirty="0">
                <a:solidFill>
                  <a:prstClr val="black"/>
                </a:solidFill>
              </a:rPr>
              <a:t>prima </a:t>
            </a:r>
            <a:r>
              <a:rPr lang="es-ES" sz="2800" dirty="0" smtClean="0">
                <a:solidFill>
                  <a:prstClr val="black"/>
                </a:solidFill>
              </a:rPr>
              <a:t>→ energía </a:t>
            </a:r>
            <a:r>
              <a:rPr lang="es-ES" sz="2800" dirty="0">
                <a:solidFill>
                  <a:prstClr val="black"/>
                </a:solidFill>
              </a:rPr>
              <a:t>solar </a:t>
            </a:r>
            <a:r>
              <a:rPr lang="es-ES" sz="2800" dirty="0" smtClean="0">
                <a:solidFill>
                  <a:prstClr val="black"/>
                </a:solidFill>
              </a:rPr>
              <a:t>(no </a:t>
            </a:r>
            <a:r>
              <a:rPr lang="es-ES" sz="2800" dirty="0">
                <a:solidFill>
                  <a:prstClr val="black"/>
                </a:solidFill>
              </a:rPr>
              <a:t>tiene </a:t>
            </a:r>
            <a:r>
              <a:rPr lang="es-ES" sz="2800" dirty="0" smtClean="0">
                <a:solidFill>
                  <a:prstClr val="black"/>
                </a:solidFill>
              </a:rPr>
              <a:t>costo). </a:t>
            </a:r>
            <a:endParaRPr lang="es-ES" sz="2800" dirty="0">
              <a:solidFill>
                <a:prstClr val="black"/>
              </a:solidFill>
            </a:endParaRPr>
          </a:p>
          <a:p>
            <a:pPr algn="just"/>
            <a:r>
              <a:rPr lang="es-ES" sz="2800" dirty="0">
                <a:solidFill>
                  <a:prstClr val="black"/>
                </a:solidFill>
              </a:rPr>
              <a:t>5. Las células fotovoltaicas se adquieren con </a:t>
            </a:r>
            <a:r>
              <a:rPr lang="es-ES" sz="2800" dirty="0" smtClean="0">
                <a:solidFill>
                  <a:prstClr val="black"/>
                </a:solidFill>
              </a:rPr>
              <a:t>facilidad. Rápida </a:t>
            </a:r>
            <a:r>
              <a:rPr lang="es-ES" sz="2800" dirty="0">
                <a:solidFill>
                  <a:prstClr val="black"/>
                </a:solidFill>
              </a:rPr>
              <a:t>instalación. </a:t>
            </a:r>
          </a:p>
          <a:p>
            <a:pPr algn="just"/>
            <a:r>
              <a:rPr lang="es-ES" sz="2800" dirty="0">
                <a:solidFill>
                  <a:prstClr val="black"/>
                </a:solidFill>
              </a:rPr>
              <a:t>6. La electricidad que genera es elevada en relación a la iluminación provista por leds.</a:t>
            </a:r>
          </a:p>
        </p:txBody>
      </p:sp>
      <p:pic>
        <p:nvPicPr>
          <p:cNvPr id="8194" name="Picture 2" descr="D:\Informacion\ESPOL\tesis final de finales. Estudia patan\Graf para pps\instalacion_de_panel_fotovoltaico_de_alta_eficiencia_332688_t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610372" cy="270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Informacion\ESPOL\tesis final de finales. Estudia patan\Graf para pps\paneles-solares-fotovoltaicos-como-funcion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89" y="3612300"/>
            <a:ext cx="3483692" cy="274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4774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dirty="0" smtClean="0">
                <a:solidFill>
                  <a:srgbClr val="FF0000"/>
                </a:solidFill>
              </a:rPr>
              <a:t>Variables </a:t>
            </a:r>
            <a:r>
              <a:rPr lang="es-ES" sz="2800" dirty="0">
                <a:solidFill>
                  <a:srgbClr val="FF0000"/>
                </a:solidFill>
              </a:rPr>
              <a:t>que afectan al diseño de un sistema solar </a:t>
            </a:r>
            <a:r>
              <a:rPr lang="es-ES" sz="2800" dirty="0" smtClean="0">
                <a:solidFill>
                  <a:srgbClr val="FF0000"/>
                </a:solidFill>
              </a:rPr>
              <a:t>fotovoltaico</a:t>
            </a:r>
            <a:endParaRPr lang="es-MX" sz="2800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3" y="1316956"/>
            <a:ext cx="860615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Ángulo </a:t>
            </a:r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inclinación: </a:t>
            </a: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esde 0° (sobre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la línea del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horizonte),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hasta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90° (exactamente </a:t>
            </a:r>
            <a:r>
              <a:rPr lang="es-ES" sz="2800" dirty="0">
                <a:latin typeface="Arial" pitchFamily="34" charset="0"/>
                <a:cs typeface="Arial" pitchFamily="34" charset="0"/>
              </a:rPr>
              <a:t>sobre la </a:t>
            </a:r>
            <a:r>
              <a:rPr lang="es-ES" sz="2800" dirty="0" smtClean="0">
                <a:latin typeface="Arial" pitchFamily="34" charset="0"/>
                <a:cs typeface="Arial" pitchFamily="34" charset="0"/>
              </a:rPr>
              <a:t>persona).</a:t>
            </a: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Depende </a:t>
            </a:r>
            <a:r>
              <a:rPr lang="es-E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ángulo </a:t>
            </a: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</a:t>
            </a:r>
            <a:r>
              <a:rPr lang="es-E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tejado de la </a:t>
            </a: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vivienda.</a:t>
            </a:r>
            <a:endParaRPr lang="es-E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Área </a:t>
            </a:r>
            <a:r>
              <a:rPr lang="es-ES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disponible: </a:t>
            </a: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Espacio </a:t>
            </a:r>
            <a:r>
              <a:rPr lang="es-E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libre </a:t>
            </a:r>
            <a:r>
              <a:rPr lang="es-E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sombras. </a:t>
            </a:r>
            <a:endParaRPr lang="es-E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D:\Informacion\ESPOL\tesis final de finales. Estudia patan\Graf para pps\seguidor-solar-para-central-electrica-fotovoltai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63725"/>
            <a:ext cx="4248472" cy="28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79629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dirty="0" smtClean="0">
                <a:solidFill>
                  <a:srgbClr val="FF0000"/>
                </a:solidFill>
              </a:rPr>
              <a:t>Variables </a:t>
            </a:r>
            <a:r>
              <a:rPr lang="es-ES" sz="2800" dirty="0">
                <a:solidFill>
                  <a:srgbClr val="FF0000"/>
                </a:solidFill>
              </a:rPr>
              <a:t>que afectan al diseño de un sistema solar </a:t>
            </a:r>
            <a:r>
              <a:rPr lang="es-ES" sz="2800" dirty="0" smtClean="0">
                <a:solidFill>
                  <a:srgbClr val="FF0000"/>
                </a:solidFill>
              </a:rPr>
              <a:t>fotovoltaico</a:t>
            </a:r>
            <a:endParaRPr lang="es-MX" sz="2800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3" y="1196752"/>
            <a:ext cx="860615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ES" sz="2800" b="1" dirty="0" smtClean="0">
                <a:solidFill>
                  <a:prstClr val="black"/>
                </a:solidFill>
              </a:rPr>
              <a:t>3. Nivel </a:t>
            </a:r>
            <a:r>
              <a:rPr lang="es-ES" sz="2800" b="1" dirty="0">
                <a:solidFill>
                  <a:prstClr val="black"/>
                </a:solidFill>
              </a:rPr>
              <a:t>de radiación solar: </a:t>
            </a:r>
            <a:r>
              <a:rPr lang="es-ES" sz="2800" dirty="0" smtClean="0">
                <a:solidFill>
                  <a:prstClr val="black"/>
                </a:solidFill>
              </a:rPr>
              <a:t>Energía en </a:t>
            </a:r>
            <a:r>
              <a:rPr lang="es-ES" sz="2800" dirty="0">
                <a:solidFill>
                  <a:prstClr val="black"/>
                </a:solidFill>
              </a:rPr>
              <a:t>forma de ondas </a:t>
            </a:r>
            <a:r>
              <a:rPr lang="es-ES" sz="2800" dirty="0" smtClean="0">
                <a:solidFill>
                  <a:prstClr val="black"/>
                </a:solidFill>
              </a:rPr>
              <a:t>electromagnéticas. </a:t>
            </a:r>
          </a:p>
          <a:p>
            <a:pPr algn="just"/>
            <a:r>
              <a:rPr lang="es-ES" sz="2800" b="1" dirty="0" smtClean="0">
                <a:solidFill>
                  <a:prstClr val="black"/>
                </a:solidFill>
              </a:rPr>
              <a:t>4. Radiación </a:t>
            </a:r>
            <a:r>
              <a:rPr lang="es-ES" sz="2800" b="1" dirty="0">
                <a:solidFill>
                  <a:prstClr val="black"/>
                </a:solidFill>
              </a:rPr>
              <a:t>Solar Global media diaria anual: </a:t>
            </a:r>
            <a:r>
              <a:rPr lang="es-ES" sz="2800" dirty="0" smtClean="0">
                <a:solidFill>
                  <a:prstClr val="black"/>
                </a:solidFill>
              </a:rPr>
              <a:t>Energía que </a:t>
            </a:r>
            <a:r>
              <a:rPr lang="es-ES" sz="2800" dirty="0">
                <a:solidFill>
                  <a:prstClr val="black"/>
                </a:solidFill>
              </a:rPr>
              <a:t>llega a una determinada superficie (</a:t>
            </a:r>
            <a:r>
              <a:rPr lang="es-ES" sz="2800" dirty="0" smtClean="0">
                <a:solidFill>
                  <a:prstClr val="black"/>
                </a:solidFill>
              </a:rPr>
              <a:t>global). Valor </a:t>
            </a:r>
            <a:r>
              <a:rPr lang="es-ES" sz="2800" dirty="0">
                <a:solidFill>
                  <a:prstClr val="black"/>
                </a:solidFill>
              </a:rPr>
              <a:t>anual </a:t>
            </a:r>
            <a:r>
              <a:rPr lang="es-ES" sz="2800" dirty="0" smtClean="0">
                <a:solidFill>
                  <a:prstClr val="black"/>
                </a:solidFill>
              </a:rPr>
              <a:t>= </a:t>
            </a:r>
            <a:r>
              <a:rPr lang="el-GR" sz="2800" dirty="0" smtClean="0">
                <a:solidFill>
                  <a:prstClr val="black"/>
                </a:solidFill>
              </a:rPr>
              <a:t>Σ</a:t>
            </a:r>
            <a:r>
              <a:rPr lang="es-ES" sz="2800" dirty="0" smtClean="0">
                <a:solidFill>
                  <a:prstClr val="black"/>
                </a:solidFill>
              </a:rPr>
              <a:t>( </a:t>
            </a:r>
            <a:r>
              <a:rPr lang="es-ES" sz="2800" dirty="0">
                <a:solidFill>
                  <a:prstClr val="black"/>
                </a:solidFill>
              </a:rPr>
              <a:t>valores medios </a:t>
            </a:r>
            <a:r>
              <a:rPr lang="es-ES" sz="2800" dirty="0" smtClean="0">
                <a:solidFill>
                  <a:prstClr val="black"/>
                </a:solidFill>
              </a:rPr>
              <a:t>diarios). </a:t>
            </a:r>
            <a:endParaRPr lang="es-ES" sz="2800" dirty="0">
              <a:solidFill>
                <a:prstClr val="black"/>
              </a:solidFill>
            </a:endParaRPr>
          </a:p>
          <a:p>
            <a:pPr algn="just"/>
            <a:r>
              <a:rPr lang="es-ES" sz="2800" b="1" dirty="0" smtClean="0">
                <a:solidFill>
                  <a:prstClr val="black"/>
                </a:solidFill>
              </a:rPr>
              <a:t>5. Ángulo </a:t>
            </a:r>
            <a:r>
              <a:rPr lang="es-ES" sz="2800" b="1" dirty="0">
                <a:solidFill>
                  <a:prstClr val="black"/>
                </a:solidFill>
              </a:rPr>
              <a:t>de </a:t>
            </a:r>
            <a:r>
              <a:rPr lang="es-ES" sz="2800" b="1" dirty="0" smtClean="0">
                <a:solidFill>
                  <a:prstClr val="black"/>
                </a:solidFill>
              </a:rPr>
              <a:t>azimut: </a:t>
            </a:r>
            <a:r>
              <a:rPr lang="es-ES" sz="2800" dirty="0" smtClean="0">
                <a:solidFill>
                  <a:prstClr val="black"/>
                </a:solidFill>
              </a:rPr>
              <a:t>Respecto </a:t>
            </a:r>
            <a:r>
              <a:rPr lang="es-ES" sz="2800" dirty="0">
                <a:solidFill>
                  <a:prstClr val="black"/>
                </a:solidFill>
              </a:rPr>
              <a:t>al sur geográfico. </a:t>
            </a:r>
            <a:r>
              <a:rPr lang="es-ES" sz="2800" dirty="0" smtClean="0">
                <a:solidFill>
                  <a:prstClr val="black"/>
                </a:solidFill>
              </a:rPr>
              <a:t>Azimut </a:t>
            </a:r>
            <a:r>
              <a:rPr lang="es-ES" sz="2800" dirty="0">
                <a:solidFill>
                  <a:prstClr val="black"/>
                </a:solidFill>
              </a:rPr>
              <a:t>0 </a:t>
            </a:r>
            <a:r>
              <a:rPr lang="es-ES" sz="2800" dirty="0" smtClean="0">
                <a:solidFill>
                  <a:prstClr val="black"/>
                </a:solidFill>
              </a:rPr>
              <a:t>→ (directamente </a:t>
            </a:r>
            <a:r>
              <a:rPr lang="es-ES" sz="2800" dirty="0">
                <a:solidFill>
                  <a:prstClr val="black"/>
                </a:solidFill>
              </a:rPr>
              <a:t>hacia el </a:t>
            </a:r>
            <a:r>
              <a:rPr lang="es-ES" sz="2800" dirty="0" smtClean="0">
                <a:solidFill>
                  <a:prstClr val="black"/>
                </a:solidFill>
              </a:rPr>
              <a:t>sur)</a:t>
            </a:r>
            <a:endParaRPr lang="es-ES" sz="28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05295"/>
            <a:ext cx="3854417" cy="2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525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dirty="0">
                <a:solidFill>
                  <a:srgbClr val="FF0000"/>
                </a:solidFill>
              </a:rPr>
              <a:t>Diseño de un sistema solar fotovoltaico</a:t>
            </a:r>
            <a:endParaRPr lang="es-MX" sz="2800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4888175" cy="361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3249" y="908720"/>
            <a:ext cx="8606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Almacenamiento de </a:t>
            </a:r>
            <a:r>
              <a:rPr lang="es-ES" sz="2800" dirty="0">
                <a:solidFill>
                  <a:prstClr val="black"/>
                </a:solidFill>
              </a:rPr>
              <a:t>energía </a:t>
            </a:r>
            <a:r>
              <a:rPr lang="es-ES" sz="2800" dirty="0" smtClean="0">
                <a:solidFill>
                  <a:prstClr val="black"/>
                </a:solidFill>
              </a:rPr>
              <a:t>(baterías).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Regulación (protege paneles de cargas excesivas o de descargas)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ES" sz="2800" dirty="0" smtClean="0">
                <a:solidFill>
                  <a:prstClr val="black"/>
                </a:solidFill>
              </a:rPr>
              <a:t>Inversor (paneles </a:t>
            </a:r>
            <a:r>
              <a:rPr lang="es-ES" sz="2800" dirty="0">
                <a:solidFill>
                  <a:prstClr val="black"/>
                </a:solidFill>
              </a:rPr>
              <a:t>generan </a:t>
            </a:r>
            <a:r>
              <a:rPr lang="es-ES" sz="2800" dirty="0" err="1" smtClean="0">
                <a:solidFill>
                  <a:prstClr val="black"/>
                </a:solidFill>
              </a:rPr>
              <a:t>Vdc</a:t>
            </a:r>
            <a:r>
              <a:rPr lang="es-ES" sz="2800" dirty="0" smtClean="0">
                <a:solidFill>
                  <a:prstClr val="black"/>
                </a:solidFill>
              </a:rPr>
              <a:t>.)</a:t>
            </a:r>
            <a:endParaRPr lang="es-E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7022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CuadroTexto"/>
          <p:cNvSpPr txBox="1">
            <a:spLocks noChangeArrowheads="1"/>
          </p:cNvSpPr>
          <p:nvPr/>
        </p:nvSpPr>
        <p:spPr bwMode="auto">
          <a:xfrm>
            <a:off x="2267744" y="1052736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	</a:t>
            </a:r>
            <a:r>
              <a:rPr lang="es-MX" sz="6000" b="1" i="1" dirty="0" smtClean="0">
                <a:solidFill>
                  <a:srgbClr val="FF0000"/>
                </a:solidFill>
              </a:rPr>
              <a:t>CAPÍTULO 4</a:t>
            </a:r>
            <a:endParaRPr lang="es-MX" sz="5400" b="1" i="1" dirty="0">
              <a:solidFill>
                <a:srgbClr val="FF0000"/>
              </a:solidFill>
            </a:endParaRPr>
          </a:p>
        </p:txBody>
      </p:sp>
      <p:sp>
        <p:nvSpPr>
          <p:cNvPr id="5" name="19 CuadroTexto"/>
          <p:cNvSpPr txBox="1">
            <a:spLocks noChangeArrowheads="1"/>
          </p:cNvSpPr>
          <p:nvPr/>
        </p:nvSpPr>
        <p:spPr bwMode="auto">
          <a:xfrm>
            <a:off x="2051720" y="2708920"/>
            <a:ext cx="32403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3600" b="1" dirty="0">
                <a:latin typeface="Arial"/>
                <a:ea typeface="Times New Roman"/>
              </a:rPr>
              <a:t>VALORACIÓN TÉCNICA Y ECONÓMICA</a:t>
            </a:r>
            <a:endParaRPr lang="es-MX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1991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79513" y="1120090"/>
            <a:ext cx="8640959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prstClr val="black"/>
                </a:solidFill>
              </a:rPr>
              <a:t>En el análisis técnico y económico, se considera:</a:t>
            </a:r>
          </a:p>
          <a:p>
            <a:r>
              <a:rPr lang="es-MX" sz="2400" dirty="0" smtClean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Costos de los módulos domóticos,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Costos elementos energía renovables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Lámparas de inducción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Ahorros por tarifas de consumo eléctrico  y mantenimiento</a:t>
            </a:r>
            <a:endParaRPr lang="es-EC" sz="2800" dirty="0" smtClean="0">
              <a:solidFill>
                <a:prstClr val="black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Justificación de la inversión, VAN y TIR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Tasa de descuento  del 10% y periodo  20 años</a:t>
            </a: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EC" dirty="0" smtClean="0">
              <a:solidFill>
                <a:prstClr val="black"/>
              </a:solidFill>
            </a:endParaRPr>
          </a:p>
          <a:p>
            <a:endParaRPr lang="es-EC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0000"/>
                </a:solidFill>
              </a:rPr>
              <a:t>Análisis técnico del proyecto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14025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0785" y="1357298"/>
            <a:ext cx="193321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79513" y="1081767"/>
            <a:ext cx="86409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Luminarias incandescentes (100W):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Lámparas de inducción (23W):</a:t>
            </a:r>
          </a:p>
          <a:p>
            <a:r>
              <a:rPr lang="es-MX" sz="2800" dirty="0" smtClean="0">
                <a:solidFill>
                  <a:prstClr val="black"/>
                </a:solidFill>
              </a:rPr>
              <a:t>1400Lm, serie Venus modelo LVD-ZWJY-23</a:t>
            </a: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0000"/>
                </a:solidFill>
              </a:rPr>
              <a:t>Análisis técnico del proyecto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71604" y="2643189"/>
          <a:ext cx="5962655" cy="3786207"/>
        </p:xfrm>
        <a:graphic>
          <a:graphicData uri="http://schemas.openxmlformats.org/drawingml/2006/table">
            <a:tbl>
              <a:tblPr/>
              <a:tblGrid>
                <a:gridCol w="1150257"/>
                <a:gridCol w="522460"/>
                <a:gridCol w="523865"/>
                <a:gridCol w="632009"/>
                <a:gridCol w="821612"/>
                <a:gridCol w="821612"/>
                <a:gridCol w="632009"/>
                <a:gridCol w="858831"/>
              </a:tblGrid>
              <a:tr h="575121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Estancia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Cant. Lámp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Pot. Total (W)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Horas Uso Diario* (H/día)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EAC’ (KWH/día)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Pot. Total (usando incandesc) (W)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Horas Uso Diario (H/día)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Energía (usando incandesc) (KWh/día)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i="1">
                          <a:latin typeface="Arial"/>
                          <a:ea typeface="Times New Roman"/>
                          <a:cs typeface="Times New Roman"/>
                        </a:rPr>
                        <a:t>Planta alta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Dormitorio 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0.092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Dormitorio 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0.092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Dormitorio 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0.069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Baño 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0.0115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Baño 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0.15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Pasillo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0.230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1.2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Escaleras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0.115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Cuarto Closet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0.0115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i="1">
                          <a:latin typeface="Arial"/>
                          <a:ea typeface="Times New Roman"/>
                          <a:cs typeface="Times New Roman"/>
                        </a:rPr>
                        <a:t>Planta baja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Sala-comedor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0.276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1.6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Hall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0.0345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Baño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0.0115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Baño 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0.0023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0.25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0.025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Jardín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0.138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Patio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0.023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Cocina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46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FF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0.138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0.8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100" b="1" i="1">
                          <a:latin typeface="Arial"/>
                          <a:ea typeface="Times New Roman"/>
                          <a:cs typeface="Times New Roman"/>
                        </a:rPr>
                        <a:t>Totales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i="1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i="1">
                          <a:latin typeface="Arial"/>
                          <a:ea typeface="Times New Roman"/>
                          <a:cs typeface="Times New Roman"/>
                        </a:rPr>
                        <a:t>437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i="1">
                          <a:latin typeface="Arial"/>
                          <a:ea typeface="Times New Roman"/>
                          <a:cs typeface="Times New Roman"/>
                        </a:rPr>
                        <a:t>1.2604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i="1">
                          <a:latin typeface="Arial"/>
                          <a:ea typeface="Times New Roman"/>
                          <a:cs typeface="Times New Roman"/>
                        </a:rPr>
                        <a:t>1900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i="1" dirty="0">
                          <a:latin typeface="Arial"/>
                          <a:ea typeface="Times New Roman"/>
                          <a:cs typeface="Times New Roman"/>
                        </a:rPr>
                        <a:t>7.575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4" name="AutoShape 2" descr="http://www.lvd.cc/files/ws/xx/lvd/JX.jpg"/>
          <p:cNvSpPr>
            <a:spLocks noChangeAspect="1" noChangeArrowheads="1"/>
          </p:cNvSpPr>
          <p:nvPr/>
        </p:nvSpPr>
        <p:spPr bwMode="auto">
          <a:xfrm>
            <a:off x="155575" y="-884238"/>
            <a:ext cx="23812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56" name="AutoShape 4" descr="http://www.lvd.cc/files/ws/xx/lvd/JX.jpg"/>
          <p:cNvSpPr>
            <a:spLocks noChangeAspect="1" noChangeArrowheads="1"/>
          </p:cNvSpPr>
          <p:nvPr/>
        </p:nvSpPr>
        <p:spPr bwMode="auto">
          <a:xfrm>
            <a:off x="155575" y="-884238"/>
            <a:ext cx="23812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558" name="AutoShape 6" descr="http://www.lvd.cc/files/ws/xx/lvd/JX.jpg"/>
          <p:cNvSpPr>
            <a:spLocks noChangeAspect="1" noChangeArrowheads="1"/>
          </p:cNvSpPr>
          <p:nvPr/>
        </p:nvSpPr>
        <p:spPr bwMode="auto">
          <a:xfrm>
            <a:off x="155575" y="-884238"/>
            <a:ext cx="2381250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6884264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85720" y="1071546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2400" dirty="0" smtClean="0">
                <a:solidFill>
                  <a:prstClr val="black"/>
                </a:solidFill>
              </a:rPr>
              <a:t> Potencia de las cargas de alumbrado: 437W</a:t>
            </a:r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Factor de seguridad (50%):</a:t>
            </a:r>
          </a:p>
          <a:p>
            <a:r>
              <a:rPr lang="es-MX" sz="2400" dirty="0" smtClean="0">
                <a:solidFill>
                  <a:prstClr val="black"/>
                </a:solidFill>
              </a:rPr>
              <a:t>				437W * 1.5 = 655.5W</a:t>
            </a:r>
          </a:p>
          <a:p>
            <a:endParaRPr lang="es-EC" sz="2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Char char="à"/>
            </a:pPr>
            <a:r>
              <a:rPr lang="es-MX" sz="2400" dirty="0" smtClean="0">
                <a:solidFill>
                  <a:prstClr val="black"/>
                </a:solidFill>
              </a:rPr>
              <a:t>Inversor  marca </a:t>
            </a:r>
            <a:r>
              <a:rPr lang="es-MX" sz="2400" dirty="0" err="1" smtClean="0">
                <a:solidFill>
                  <a:prstClr val="black"/>
                </a:solidFill>
              </a:rPr>
              <a:t>Isofoton</a:t>
            </a:r>
            <a:r>
              <a:rPr lang="es-MX" sz="2400" dirty="0" smtClean="0">
                <a:solidFill>
                  <a:prstClr val="black"/>
                </a:solidFill>
              </a:rPr>
              <a:t>, modelo ISOVERTER 700W</a:t>
            </a:r>
          </a:p>
          <a:p>
            <a:pPr>
              <a:buFont typeface="Wingdings" pitchFamily="2" charset="2"/>
              <a:buChar char="à"/>
            </a:pPr>
            <a:r>
              <a:rPr lang="es-MX" sz="2400" dirty="0" smtClean="0">
                <a:solidFill>
                  <a:prstClr val="black"/>
                </a:solidFill>
              </a:rPr>
              <a:t> panel solar fotovoltaicos </a:t>
            </a:r>
            <a:r>
              <a:rPr lang="es-MX" sz="2400" dirty="0" err="1" smtClean="0">
                <a:solidFill>
                  <a:prstClr val="black"/>
                </a:solidFill>
              </a:rPr>
              <a:t>Kyocera</a:t>
            </a:r>
            <a:r>
              <a:rPr lang="es-MX" sz="2400" dirty="0" smtClean="0">
                <a:solidFill>
                  <a:prstClr val="black"/>
                </a:solidFill>
              </a:rPr>
              <a:t> 225W, modelo KD225GX-LPB</a:t>
            </a:r>
          </a:p>
          <a:p>
            <a:pPr>
              <a:buFont typeface="Wingdings" pitchFamily="2" charset="2"/>
              <a:buChar char="à"/>
            </a:pPr>
            <a:r>
              <a:rPr lang="es-MX" sz="2400" dirty="0" smtClean="0">
                <a:solidFill>
                  <a:prstClr val="black"/>
                </a:solidFill>
              </a:rPr>
              <a:t> regulador de voltaje ISOLER 10 marca </a:t>
            </a:r>
            <a:r>
              <a:rPr lang="es-MX" sz="2400" dirty="0" err="1" smtClean="0">
                <a:solidFill>
                  <a:prstClr val="black"/>
                </a:solidFill>
              </a:rPr>
              <a:t>Isofoton</a:t>
            </a:r>
            <a:r>
              <a:rPr lang="es-MX" sz="2400" dirty="0" smtClean="0">
                <a:solidFill>
                  <a:prstClr val="black"/>
                </a:solidFill>
              </a:rPr>
              <a:t>, 10A  y 12V de salida </a:t>
            </a:r>
          </a:p>
        </p:txBody>
      </p:sp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Cálculo de los elementos fotovoltaicos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643446"/>
            <a:ext cx="25431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500570"/>
            <a:ext cx="1764000" cy="19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C:\Users\JIMMY SUAREZ\Desktop\untitled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767127" y="3805245"/>
            <a:ext cx="1571625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78336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00035" y="1397000"/>
          <a:ext cx="8143930" cy="4006094"/>
        </p:xfrm>
        <a:graphic>
          <a:graphicData uri="http://schemas.openxmlformats.org/drawingml/2006/table">
            <a:tbl>
              <a:tblPr/>
              <a:tblGrid>
                <a:gridCol w="892576"/>
                <a:gridCol w="602650"/>
                <a:gridCol w="602650"/>
                <a:gridCol w="602650"/>
                <a:gridCol w="602650"/>
                <a:gridCol w="602650"/>
                <a:gridCol w="605909"/>
                <a:gridCol w="605909"/>
                <a:gridCol w="605909"/>
                <a:gridCol w="605909"/>
                <a:gridCol w="605909"/>
                <a:gridCol w="605909"/>
                <a:gridCol w="602650"/>
              </a:tblGrid>
              <a:tr h="286197">
                <a:tc gridSpan="1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900" b="1" dirty="0">
                          <a:latin typeface="Arial"/>
                          <a:ea typeface="Times New Roman"/>
                          <a:cs typeface="Times New Roman"/>
                        </a:rPr>
                        <a:t>RADIACION SOLAR DIARIA INCLINADA (KWH / m</a:t>
                      </a:r>
                      <a:r>
                        <a:rPr lang="es-MX" sz="900" b="1" baseline="3000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s-MX" sz="900" b="1" dirty="0">
                          <a:latin typeface="Arial"/>
                          <a:ea typeface="Times New Roman"/>
                          <a:cs typeface="Times New Roman"/>
                        </a:rPr>
                        <a:t>)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4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Β(grados)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4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55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Enero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4.30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4.05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3.73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3.55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3.35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3.15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2.94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2.73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2.51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Febrero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4.64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4.57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4.38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3.76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3.57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3.36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3.15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2.92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Marzo 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5.08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5.06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5.02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4.95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4.85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4.74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3.84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3.62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Abril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4.96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5.01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5.03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5.03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5.00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4.95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4.87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4.76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4.63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4.31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Mayo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4.55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4.65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4.72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4.77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4.79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4.79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4.76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4.71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4.63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4.53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Junio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4.22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3.89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Julio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3.88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4.07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3.89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3.79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3.67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Agosto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4.31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4.32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4.31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3.81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3.66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5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Septiembre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4.42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4.36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4.18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Arial"/>
                          <a:ea typeface="Times New Roman"/>
                          <a:cs typeface="Times New Roman"/>
                        </a:rPr>
                        <a:t>4.06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3.77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3.60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latin typeface="Arial"/>
                          <a:ea typeface="Times New Roman"/>
                          <a:cs typeface="Times New Roman"/>
                        </a:rPr>
                        <a:t>3.41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Octubre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3.90</a:t>
                      </a:r>
                      <a:endParaRPr lang="es-EC" sz="14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3.81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3.70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3.57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3.43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3.28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3.12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2.94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2.76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Noviembre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4.16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4.01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3.84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3.66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3.47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3.27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3.05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2.83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2.62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Diciembre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4.47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4.36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4.22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4.07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3.91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3.73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3.53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3.32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3.11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2.88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2.66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2.44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4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Promedio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4.44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4.43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4.41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4.36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4.29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4.21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4.10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3.98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3.84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3.68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3.51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3.32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HSP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4.44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4.43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4.41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4.36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4.29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4.21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4.1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3.98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3.84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3.68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3.51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3.32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394" marR="64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Cálculo de los elementos fotovoltaicos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14282" y="857232"/>
            <a:ext cx="864096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>Calculo del número de paneles:</a:t>
            </a:r>
          </a:p>
          <a:p>
            <a:endParaRPr lang="es-EC" sz="20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E</a:t>
            </a:r>
            <a:r>
              <a:rPr lang="en-US" sz="2400" baseline="-25000" dirty="0" smtClean="0">
                <a:solidFill>
                  <a:prstClr val="black"/>
                </a:solidFill>
              </a:rPr>
              <a:t>AC</a:t>
            </a:r>
            <a:r>
              <a:rPr lang="en-US" sz="2400" dirty="0" smtClean="0">
                <a:solidFill>
                  <a:prstClr val="black"/>
                </a:solidFill>
              </a:rPr>
              <a:t> = E</a:t>
            </a:r>
            <a:r>
              <a:rPr lang="en-US" sz="2400" baseline="-25000" dirty="0" smtClean="0">
                <a:solidFill>
                  <a:prstClr val="black"/>
                </a:solidFill>
              </a:rPr>
              <a:t>AC</a:t>
            </a:r>
            <a:r>
              <a:rPr lang="en-US" sz="2400" dirty="0" smtClean="0">
                <a:solidFill>
                  <a:prstClr val="black"/>
                </a:solidFill>
              </a:rPr>
              <a:t>´ / </a:t>
            </a:r>
            <a:r>
              <a:rPr lang="es-MX" sz="2400" dirty="0" smtClean="0">
                <a:solidFill>
                  <a:prstClr val="black"/>
                </a:solidFill>
              </a:rPr>
              <a:t>η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inversor</a:t>
            </a:r>
            <a:r>
              <a:rPr lang="en-US" sz="2400" dirty="0" smtClean="0">
                <a:solidFill>
                  <a:prstClr val="black"/>
                </a:solidFill>
              </a:rPr>
              <a:t> = 1.26 / </a:t>
            </a:r>
            <a:r>
              <a:rPr lang="en-US" sz="2400" b="1" dirty="0" smtClean="0">
                <a:solidFill>
                  <a:srgbClr val="0070C0"/>
                </a:solidFill>
              </a:rPr>
              <a:t>0.9</a:t>
            </a:r>
            <a:r>
              <a:rPr lang="en-US" sz="2400" dirty="0" smtClean="0">
                <a:solidFill>
                  <a:prstClr val="black"/>
                </a:solidFill>
              </a:rPr>
              <a:t> = </a:t>
            </a:r>
            <a:r>
              <a:rPr lang="en-US" sz="2400" b="1" dirty="0" smtClean="0">
                <a:solidFill>
                  <a:prstClr val="black"/>
                </a:solidFill>
              </a:rPr>
              <a:t>1.40 KWh</a:t>
            </a:r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E</a:t>
            </a:r>
            <a:r>
              <a:rPr lang="en-US" sz="2400" baseline="-25000" dirty="0" smtClean="0">
                <a:solidFill>
                  <a:prstClr val="black"/>
                </a:solidFill>
              </a:rPr>
              <a:t>D</a:t>
            </a:r>
            <a:r>
              <a:rPr lang="en-US" sz="2400" dirty="0" smtClean="0">
                <a:solidFill>
                  <a:prstClr val="black"/>
                </a:solidFill>
              </a:rPr>
              <a:t> = (E</a:t>
            </a:r>
            <a:r>
              <a:rPr lang="en-US" sz="2400" baseline="-25000" dirty="0" smtClean="0">
                <a:solidFill>
                  <a:prstClr val="black"/>
                </a:solidFill>
              </a:rPr>
              <a:t>AC</a:t>
            </a:r>
            <a:r>
              <a:rPr lang="en-US" sz="2400" dirty="0" smtClean="0">
                <a:solidFill>
                  <a:prstClr val="black"/>
                </a:solidFill>
              </a:rPr>
              <a:t> + E</a:t>
            </a:r>
            <a:r>
              <a:rPr lang="en-US" sz="2400" baseline="-25000" dirty="0" smtClean="0">
                <a:solidFill>
                  <a:prstClr val="black"/>
                </a:solidFill>
              </a:rPr>
              <a:t>DC</a:t>
            </a:r>
            <a:r>
              <a:rPr lang="en-US" sz="2400" dirty="0" smtClean="0">
                <a:solidFill>
                  <a:prstClr val="black"/>
                </a:solidFill>
              </a:rPr>
              <a:t>) * </a:t>
            </a:r>
            <a:r>
              <a:rPr lang="en-US" sz="2400" b="1" dirty="0" smtClean="0">
                <a:solidFill>
                  <a:srgbClr val="FF0000"/>
                </a:solidFill>
              </a:rPr>
              <a:t>1.25</a:t>
            </a:r>
            <a:r>
              <a:rPr lang="es-MX" sz="2400" dirty="0" smtClean="0">
                <a:solidFill>
                  <a:prstClr val="black"/>
                </a:solidFill>
              </a:rPr>
              <a:t> = </a:t>
            </a:r>
            <a:r>
              <a:rPr lang="es-MX" sz="2400" b="1" dirty="0" smtClean="0">
                <a:solidFill>
                  <a:prstClr val="black"/>
                </a:solidFill>
              </a:rPr>
              <a:t>1.75 </a:t>
            </a:r>
            <a:r>
              <a:rPr lang="es-MX" sz="2400" b="1" dirty="0" err="1" smtClean="0">
                <a:solidFill>
                  <a:prstClr val="black"/>
                </a:solidFill>
              </a:rPr>
              <a:t>KWh</a:t>
            </a:r>
            <a:endParaRPr lang="es-EC" sz="2400" dirty="0" smtClean="0">
              <a:solidFill>
                <a:prstClr val="black"/>
              </a:solidFill>
            </a:endParaRPr>
          </a:p>
          <a:p>
            <a:endParaRPr lang="es-EC" dirty="0" smtClean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r>
              <a:rPr lang="es-MX" dirty="0" smtClean="0">
                <a:solidFill>
                  <a:prstClr val="black"/>
                </a:solidFill>
              </a:rPr>
              <a:t> </a:t>
            </a:r>
          </a:p>
          <a:p>
            <a:endParaRPr lang="es-EC" dirty="0" smtClean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Cálculo de los elementos fotovoltaicos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179512" y="2643182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>Se escoge 15° de inclinación, y el del mínimo mes del año.</a:t>
            </a:r>
          </a:p>
          <a:p>
            <a:r>
              <a:rPr lang="es-MX" sz="2400" dirty="0" err="1" smtClean="0">
                <a:solidFill>
                  <a:prstClr val="black"/>
                </a:solidFill>
              </a:rPr>
              <a:t>P</a:t>
            </a:r>
            <a:r>
              <a:rPr lang="es-MX" sz="2400" baseline="-25000" dirty="0" err="1" smtClean="0">
                <a:solidFill>
                  <a:prstClr val="black"/>
                </a:solidFill>
              </a:rPr>
              <a:t>máx</a:t>
            </a:r>
            <a:r>
              <a:rPr lang="es-MX" sz="2400" dirty="0" smtClean="0">
                <a:solidFill>
                  <a:prstClr val="black"/>
                </a:solidFill>
              </a:rPr>
              <a:t> = (E</a:t>
            </a:r>
            <a:r>
              <a:rPr lang="es-MX" sz="2400" baseline="-25000" dirty="0" smtClean="0">
                <a:solidFill>
                  <a:prstClr val="black"/>
                </a:solidFill>
              </a:rPr>
              <a:t>D</a:t>
            </a:r>
            <a:r>
              <a:rPr lang="es-MX" sz="2400" dirty="0" smtClean="0">
                <a:solidFill>
                  <a:prstClr val="black"/>
                </a:solidFill>
              </a:rPr>
              <a:t> / </a:t>
            </a:r>
            <a:r>
              <a:rPr lang="es-MX" sz="2400" dirty="0" err="1" smtClean="0">
                <a:solidFill>
                  <a:prstClr val="black"/>
                </a:solidFill>
              </a:rPr>
              <a:t>E</a:t>
            </a:r>
            <a:r>
              <a:rPr lang="es-MX" sz="2400" baseline="-25000" dirty="0" err="1" smtClean="0">
                <a:solidFill>
                  <a:prstClr val="black"/>
                </a:solidFill>
              </a:rPr>
              <a:t>Disponible</a:t>
            </a:r>
            <a:r>
              <a:rPr lang="es-MX" sz="2400" dirty="0" smtClean="0">
                <a:solidFill>
                  <a:prstClr val="black"/>
                </a:solidFill>
              </a:rPr>
              <a:t>) * 0.8 KW/m</a:t>
            </a:r>
            <a:r>
              <a:rPr lang="es-MX" sz="2400" baseline="30000" dirty="0" smtClean="0">
                <a:solidFill>
                  <a:prstClr val="black"/>
                </a:solidFill>
              </a:rPr>
              <a:t>2</a:t>
            </a:r>
            <a:r>
              <a:rPr lang="es-MX" sz="2400" dirty="0" smtClean="0">
                <a:solidFill>
                  <a:prstClr val="black"/>
                </a:solidFill>
              </a:rPr>
              <a:t> * FS</a:t>
            </a:r>
          </a:p>
          <a:p>
            <a:endParaRPr lang="es-EC" sz="20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constante de prueba  </a:t>
            </a:r>
            <a:r>
              <a:rPr lang="es-MX" sz="2400" b="1" dirty="0" smtClean="0">
                <a:solidFill>
                  <a:srgbClr val="0070C0"/>
                </a:solidFill>
              </a:rPr>
              <a:t>0.8 KW/m</a:t>
            </a:r>
            <a:r>
              <a:rPr lang="es-MX" sz="2400" b="1" baseline="30000" dirty="0" smtClean="0">
                <a:solidFill>
                  <a:srgbClr val="0070C0"/>
                </a:solidFill>
              </a:rPr>
              <a:t>2   </a:t>
            </a:r>
            <a:r>
              <a:rPr lang="es-MX" sz="2400" dirty="0" smtClean="0">
                <a:solidFill>
                  <a:prstClr val="black"/>
                </a:solidFill>
              </a:rPr>
              <a:t>del panel</a:t>
            </a:r>
            <a:r>
              <a:rPr lang="es-MX" sz="2400" b="1" baseline="30000" dirty="0" smtClean="0">
                <a:solidFill>
                  <a:srgbClr val="0070C0"/>
                </a:solidFill>
              </a:rPr>
              <a:t>      </a:t>
            </a:r>
          </a:p>
          <a:p>
            <a:r>
              <a:rPr lang="en-US" sz="2400" dirty="0" err="1" smtClean="0">
                <a:solidFill>
                  <a:prstClr val="black"/>
                </a:solidFill>
              </a:rPr>
              <a:t>P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máx</a:t>
            </a:r>
            <a:r>
              <a:rPr lang="en-US" sz="2400" dirty="0" smtClean="0">
                <a:solidFill>
                  <a:prstClr val="black"/>
                </a:solidFill>
              </a:rPr>
              <a:t> = (1.75 KWh / 3.90 KWh/m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) * 0.8 KW/m</a:t>
            </a:r>
            <a:r>
              <a:rPr lang="en-US" sz="2400" baseline="30000" dirty="0" smtClean="0">
                <a:solidFill>
                  <a:prstClr val="black"/>
                </a:solidFill>
              </a:rPr>
              <a:t>2</a:t>
            </a:r>
            <a:r>
              <a:rPr lang="en-US" sz="2400" dirty="0" smtClean="0">
                <a:solidFill>
                  <a:prstClr val="black"/>
                </a:solidFill>
              </a:rPr>
              <a:t> * </a:t>
            </a:r>
            <a:r>
              <a:rPr lang="en-US" sz="2400" b="1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prstClr val="black"/>
                </a:solidFill>
              </a:rPr>
              <a:t> = </a:t>
            </a:r>
            <a:r>
              <a:rPr lang="en-US" sz="2400" b="1" dirty="0" smtClean="0">
                <a:solidFill>
                  <a:prstClr val="black"/>
                </a:solidFill>
              </a:rPr>
              <a:t>0.359 KW</a:t>
            </a:r>
          </a:p>
          <a:p>
            <a:endParaRPr lang="es-EC" sz="20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Para hallar el </a:t>
            </a:r>
            <a:r>
              <a:rPr lang="es-MX" sz="2400" dirty="0" err="1" smtClean="0">
                <a:solidFill>
                  <a:prstClr val="black"/>
                </a:solidFill>
              </a:rPr>
              <a:t>núm</a:t>
            </a:r>
            <a:r>
              <a:rPr lang="es-MX" sz="2400" dirty="0" smtClean="0">
                <a:solidFill>
                  <a:prstClr val="black"/>
                </a:solidFill>
              </a:rPr>
              <a:t> de paneles la potencia pico del panel, C es </a:t>
            </a:r>
            <a:r>
              <a:rPr lang="es-MX" sz="2400" b="1" dirty="0" smtClean="0">
                <a:solidFill>
                  <a:srgbClr val="0070C0"/>
                </a:solidFill>
              </a:rPr>
              <a:t>159W</a:t>
            </a:r>
          </a:p>
          <a:p>
            <a:r>
              <a:rPr lang="en-US" sz="2400" dirty="0" err="1" smtClean="0">
                <a:solidFill>
                  <a:prstClr val="black"/>
                </a:solidFill>
              </a:rPr>
              <a:t>N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paneles</a:t>
            </a:r>
            <a:r>
              <a:rPr lang="en-US" sz="2400" dirty="0" smtClean="0">
                <a:solidFill>
                  <a:prstClr val="black"/>
                </a:solidFill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</a:rPr>
              <a:t>1.1</a:t>
            </a:r>
            <a:r>
              <a:rPr lang="en-US" sz="2400" dirty="0" smtClean="0">
                <a:solidFill>
                  <a:prstClr val="black"/>
                </a:solidFill>
              </a:rPr>
              <a:t> * </a:t>
            </a:r>
            <a:r>
              <a:rPr lang="en-US" sz="2400" dirty="0" err="1" smtClean="0">
                <a:solidFill>
                  <a:prstClr val="black"/>
                </a:solidFill>
              </a:rPr>
              <a:t>P</a:t>
            </a:r>
            <a:r>
              <a:rPr lang="en-US" sz="2400" baseline="-25000" dirty="0" err="1" smtClean="0">
                <a:solidFill>
                  <a:prstClr val="black"/>
                </a:solidFill>
              </a:rPr>
              <a:t>máx</a:t>
            </a:r>
            <a:r>
              <a:rPr lang="en-US" sz="2400" dirty="0" smtClean="0">
                <a:solidFill>
                  <a:prstClr val="black"/>
                </a:solidFill>
              </a:rPr>
              <a:t> / C = 2.48 </a:t>
            </a:r>
          </a:p>
          <a:p>
            <a:endParaRPr lang="es-EC" sz="20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                                             </a:t>
            </a:r>
            <a:r>
              <a:rPr lang="es-MX" sz="2400" dirty="0" smtClean="0">
                <a:solidFill>
                  <a:prstClr val="black"/>
                </a:solidFill>
                <a:sym typeface="Wingdings" pitchFamily="2" charset="2"/>
              </a:rPr>
              <a:t>  </a:t>
            </a:r>
            <a:r>
              <a:rPr lang="es-MX" sz="2400" dirty="0" smtClean="0">
                <a:solidFill>
                  <a:prstClr val="black"/>
                </a:solidFill>
              </a:rPr>
              <a:t>3 paneles fotovoltaicos</a:t>
            </a:r>
          </a:p>
          <a:p>
            <a:endParaRPr lang="es-EC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8336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Clasificación de las lámparas de inducción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14312" y="1412776"/>
            <a:ext cx="85010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Interna (IEM-I) </a:t>
            </a:r>
            <a:r>
              <a:rPr lang="es-MX" sz="2800" dirty="0">
                <a:solidFill>
                  <a:prstClr val="black"/>
                </a:solidFill>
              </a:rPr>
              <a:t>A</a:t>
            </a:r>
            <a:r>
              <a:rPr lang="es-MX" sz="2800" dirty="0" smtClean="0">
                <a:solidFill>
                  <a:prstClr val="black"/>
                </a:solidFill>
              </a:rPr>
              <a:t>lta frecuencia.  2,65 MHz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8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smtClean="0">
                <a:solidFill>
                  <a:prstClr val="black"/>
                </a:solidFill>
              </a:rPr>
              <a:t>Externa </a:t>
            </a:r>
            <a:r>
              <a:rPr lang="es-MX" sz="2800" dirty="0" smtClean="0">
                <a:solidFill>
                  <a:prstClr val="black"/>
                </a:solidFill>
              </a:rPr>
              <a:t>(IEM-E) Baja frecuencia.  2,50 kHz</a:t>
            </a:r>
          </a:p>
          <a:p>
            <a:pPr algn="just"/>
            <a:r>
              <a:rPr lang="es-MX" sz="2400" b="1" dirty="0" smtClean="0">
                <a:solidFill>
                  <a:prstClr val="black"/>
                </a:solidFill>
              </a:rPr>
              <a:t> </a:t>
            </a:r>
            <a:endParaRPr lang="es-MX" sz="2400" b="1" dirty="0">
              <a:solidFill>
                <a:prstClr val="black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4" y="3933056"/>
            <a:ext cx="4229100" cy="240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88" y="3933056"/>
            <a:ext cx="425958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14282" y="928670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prstClr val="black"/>
                </a:solidFill>
              </a:rPr>
              <a:t>Calculo de las baterías:</a:t>
            </a:r>
          </a:p>
          <a:p>
            <a:r>
              <a:rPr lang="es-MX" sz="2800" dirty="0" smtClean="0">
                <a:solidFill>
                  <a:prstClr val="black"/>
                </a:solidFill>
              </a:rPr>
              <a:t>Número días de autonomía escogido, D, es de 5</a:t>
            </a:r>
          </a:p>
          <a:p>
            <a:r>
              <a:rPr lang="es-MX" sz="2800" dirty="0" smtClean="0">
                <a:solidFill>
                  <a:prstClr val="black"/>
                </a:solidFill>
              </a:rPr>
              <a:t>El voltaje de la batería es de 12V.</a:t>
            </a:r>
          </a:p>
          <a:p>
            <a:r>
              <a:rPr lang="es-MX" sz="2800" dirty="0" smtClean="0">
                <a:solidFill>
                  <a:prstClr val="black"/>
                </a:solidFill>
              </a:rPr>
              <a:t>profundidad de descarga máxima Pb, </a:t>
            </a:r>
            <a:r>
              <a:rPr lang="es-MX" sz="2800" b="1" dirty="0" smtClean="0">
                <a:solidFill>
                  <a:srgbClr val="0070C0"/>
                </a:solidFill>
              </a:rPr>
              <a:t>0.8</a:t>
            </a:r>
            <a:r>
              <a:rPr lang="es-MX" sz="2800" dirty="0" smtClean="0">
                <a:solidFill>
                  <a:prstClr val="black"/>
                </a:solidFill>
              </a:rPr>
              <a:t> ó del </a:t>
            </a:r>
            <a:r>
              <a:rPr lang="es-MX" sz="2800" b="1" dirty="0" smtClean="0">
                <a:solidFill>
                  <a:srgbClr val="0070C0"/>
                </a:solidFill>
              </a:rPr>
              <a:t>80%</a:t>
            </a:r>
            <a:r>
              <a:rPr lang="es-MX" sz="2800" dirty="0" smtClean="0">
                <a:solidFill>
                  <a:prstClr val="black"/>
                </a:solidFill>
              </a:rPr>
              <a:t>.</a:t>
            </a:r>
            <a:endParaRPr lang="es-EC" sz="2800" dirty="0" smtClean="0">
              <a:solidFill>
                <a:prstClr val="black"/>
              </a:solidFill>
            </a:endParaRPr>
          </a:p>
          <a:p>
            <a:r>
              <a:rPr lang="es-MX" sz="2800" dirty="0" smtClean="0">
                <a:solidFill>
                  <a:prstClr val="black"/>
                </a:solidFill>
              </a:rPr>
              <a:t>Este valor debido a sus 7 años de vida útil y para </a:t>
            </a:r>
            <a:r>
              <a:rPr lang="es-MX" sz="2800" dirty="0" err="1" smtClean="0">
                <a:solidFill>
                  <a:prstClr val="black"/>
                </a:solidFill>
              </a:rPr>
              <a:t>aprox</a:t>
            </a:r>
            <a:r>
              <a:rPr lang="es-MX" sz="2800" dirty="0" smtClean="0">
                <a:solidFill>
                  <a:prstClr val="black"/>
                </a:solidFill>
              </a:rPr>
              <a:t> 511 descargas.</a:t>
            </a:r>
          </a:p>
          <a:p>
            <a:endParaRPr lang="es-EC" sz="2800" dirty="0" smtClean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Cb = (1.1 * E</a:t>
            </a:r>
            <a:r>
              <a:rPr lang="en-US" sz="2800" baseline="-25000" dirty="0" smtClean="0">
                <a:solidFill>
                  <a:prstClr val="black"/>
                </a:solidFill>
              </a:rPr>
              <a:t>D</a:t>
            </a:r>
            <a:r>
              <a:rPr lang="en-US" sz="2800" dirty="0" smtClean="0">
                <a:solidFill>
                  <a:prstClr val="black"/>
                </a:solidFill>
              </a:rPr>
              <a:t> * D) * 1000 / (V * </a:t>
            </a:r>
            <a:r>
              <a:rPr lang="en-US" sz="2800" dirty="0" err="1" smtClean="0">
                <a:solidFill>
                  <a:prstClr val="black"/>
                </a:solidFill>
              </a:rPr>
              <a:t>Pb</a:t>
            </a:r>
            <a:r>
              <a:rPr lang="en-US" sz="2800" dirty="0" smtClean="0">
                <a:solidFill>
                  <a:prstClr val="black"/>
                </a:solidFill>
              </a:rPr>
              <a:t>) = 1061.90 Ah</a:t>
            </a:r>
          </a:p>
          <a:p>
            <a:endParaRPr lang="es-EC" sz="2800" dirty="0" smtClean="0">
              <a:solidFill>
                <a:prstClr val="black"/>
              </a:solidFill>
            </a:endParaRPr>
          </a:p>
          <a:p>
            <a:r>
              <a:rPr lang="es-ES_tradnl" sz="2800" dirty="0" err="1" smtClean="0">
                <a:solidFill>
                  <a:prstClr val="black"/>
                </a:solidFill>
              </a:rPr>
              <a:t>N</a:t>
            </a:r>
            <a:r>
              <a:rPr lang="es-ES_tradnl" sz="2800" baseline="-25000" dirty="0" err="1" smtClean="0">
                <a:solidFill>
                  <a:prstClr val="black"/>
                </a:solidFill>
              </a:rPr>
              <a:t>baterías</a:t>
            </a:r>
            <a:r>
              <a:rPr lang="es-ES_tradnl" sz="2800" dirty="0" smtClean="0">
                <a:solidFill>
                  <a:prstClr val="black"/>
                </a:solidFill>
              </a:rPr>
              <a:t> = 1061.90 Ah / 250 Ah = 4.2</a:t>
            </a:r>
          </a:p>
          <a:p>
            <a:endParaRPr lang="es-EC" sz="2800" dirty="0" smtClean="0">
              <a:solidFill>
                <a:prstClr val="black"/>
              </a:solidFill>
            </a:endParaRPr>
          </a:p>
          <a:p>
            <a:r>
              <a:rPr lang="es-MX" sz="2800" dirty="0" smtClean="0">
                <a:solidFill>
                  <a:prstClr val="black"/>
                </a:solidFill>
              </a:rPr>
              <a:t>                          </a:t>
            </a:r>
            <a:r>
              <a:rPr lang="es-MX" sz="2800" dirty="0" smtClean="0">
                <a:solidFill>
                  <a:prstClr val="black"/>
                </a:solidFill>
                <a:sym typeface="Wingdings" pitchFamily="2" charset="2"/>
              </a:rPr>
              <a:t></a:t>
            </a:r>
            <a:r>
              <a:rPr lang="es-MX" sz="2800" dirty="0" smtClean="0">
                <a:solidFill>
                  <a:prstClr val="black"/>
                </a:solidFill>
              </a:rPr>
              <a:t> 5 baterías de 12V y 250 Ah</a:t>
            </a:r>
            <a:endParaRPr lang="es-MX" sz="2800" dirty="0">
              <a:solidFill>
                <a:prstClr val="black"/>
              </a:solidFill>
            </a:endParaRPr>
          </a:p>
        </p:txBody>
      </p:sp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Cálculo de los elementos fotovoltaicos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00570"/>
            <a:ext cx="1905266" cy="115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259109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43099" y="1357298"/>
          <a:ext cx="5257801" cy="2141855"/>
        </p:xfrm>
        <a:graphic>
          <a:graphicData uri="http://schemas.openxmlformats.org/drawingml/2006/table">
            <a:tbl>
              <a:tblPr/>
              <a:tblGrid>
                <a:gridCol w="1545292"/>
                <a:gridCol w="913848"/>
                <a:gridCol w="1085195"/>
                <a:gridCol w="742502"/>
                <a:gridCol w="970964"/>
              </a:tblGrid>
              <a:tr h="161925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Costos elementos </a:t>
                      </a:r>
                      <a:r>
                        <a:rPr lang="es-MX" sz="1100" b="1" dirty="0" err="1">
                          <a:latin typeface="Arial"/>
                          <a:ea typeface="Times New Roman"/>
                          <a:cs typeface="Times New Roman"/>
                        </a:rPr>
                        <a:t>domóticos</a:t>
                      </a: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 y luminarias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369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Dispositivos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Modelo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Precio Unidad (USD)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Cantidad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Precio Total (USD)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Módulo de lámpara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XTP130803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27.52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55.04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Módulo casquillo de lámpara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Times New Roman"/>
                          <a:cs typeface="Times New Roman"/>
                        </a:rPr>
                        <a:t>XTP130810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18.73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355.87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Controlador Receptor IR/RF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XTR040804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83.30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83.30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Lampara de induccion 23W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LVD-ZWJY-23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43.57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827.83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173.12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latin typeface="Arial"/>
                          <a:ea typeface="Times New Roman"/>
                          <a:cs typeface="Times New Roman"/>
                        </a:rPr>
                        <a:t>1322.04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953577" y="4000504"/>
          <a:ext cx="5236845" cy="2137410"/>
        </p:xfrm>
        <a:graphic>
          <a:graphicData uri="http://schemas.openxmlformats.org/drawingml/2006/table">
            <a:tbl>
              <a:tblPr/>
              <a:tblGrid>
                <a:gridCol w="1539875"/>
                <a:gridCol w="922655"/>
                <a:gridCol w="1083310"/>
                <a:gridCol w="718820"/>
                <a:gridCol w="972185"/>
              </a:tblGrid>
              <a:tr h="161925"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Costos elementos sistema de energías renovables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1940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100" b="1">
                          <a:latin typeface="Arial"/>
                          <a:ea typeface="Times New Roman"/>
                          <a:cs typeface="Times New Roman"/>
                        </a:rPr>
                        <a:t>Dispositivos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Modelo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Precio Unidad (USD)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Cantidad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Precio Total (USD)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100">
                          <a:latin typeface="Arial"/>
                          <a:ea typeface="Times New Roman"/>
                          <a:cs typeface="Times New Roman"/>
                        </a:rPr>
                        <a:t>Panel solar marca KYOCERA 225W 20V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KD225GX-LPB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411.68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1235.04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Bateria marca HOPPECKE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ENERGY 250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237.37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1186.85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Inversor marca ISOFOTON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ISOVERTER 700/12V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978.79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978.79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Regulador marca ISOFOTON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ISOLER 10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76.15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76.15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Times New Roman"/>
                          <a:cs typeface="Times New Roman"/>
                        </a:rPr>
                        <a:t>3476.83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Costo de los elementos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285720" y="1428736"/>
            <a:ext cx="88582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prstClr val="black"/>
                </a:solidFill>
              </a:rPr>
              <a:t>Tabla del consumo total en la vivienda</a:t>
            </a:r>
            <a:endParaRPr lang="es-EC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Análisis del consumo eléctrico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00166" y="2571744"/>
          <a:ext cx="5786478" cy="3257640"/>
        </p:xfrm>
        <a:graphic>
          <a:graphicData uri="http://schemas.openxmlformats.org/drawingml/2006/table">
            <a:tbl>
              <a:tblPr/>
              <a:tblGrid>
                <a:gridCol w="1894735"/>
                <a:gridCol w="545198"/>
                <a:gridCol w="545198"/>
                <a:gridCol w="943522"/>
                <a:gridCol w="876623"/>
                <a:gridCol w="981202"/>
              </a:tblGrid>
              <a:tr h="55387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Artefacto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i="1">
                          <a:latin typeface="Arial"/>
                          <a:ea typeface="Times New Roman"/>
                          <a:cs typeface="Times New Roman"/>
                        </a:rPr>
                        <a:t>Cant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i="1">
                          <a:latin typeface="Arial"/>
                          <a:ea typeface="Times New Roman"/>
                          <a:cs typeface="Times New Roman"/>
                        </a:rPr>
                        <a:t>P  (W)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i="1">
                          <a:latin typeface="Arial"/>
                          <a:ea typeface="Times New Roman"/>
                          <a:cs typeface="Times New Roman"/>
                        </a:rPr>
                        <a:t>Horas de Uso Diario (H/día)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i="1">
                          <a:latin typeface="Arial"/>
                          <a:ea typeface="Times New Roman"/>
                          <a:cs typeface="Times New Roman"/>
                        </a:rPr>
                        <a:t>Energía (WH/día)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b="1" i="1" dirty="0">
                          <a:latin typeface="Arial"/>
                          <a:ea typeface="Times New Roman"/>
                          <a:cs typeface="Times New Roman"/>
                        </a:rPr>
                        <a:t>Energía (KWH/día)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 err="1">
                          <a:latin typeface="Arial"/>
                          <a:ea typeface="Times New Roman"/>
                          <a:cs typeface="Times New Roman"/>
                        </a:rPr>
                        <a:t>Lámp</a:t>
                      </a: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. Incandescentes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7575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7.575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Licuadora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250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0.025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Plancha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1500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0.12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180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19075" algn="l"/>
                          <a:tab pos="365760" algn="ctr"/>
                        </a:tabLs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0.180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Televisor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150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600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0.600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Refrigerador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1425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1.425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DVD Player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0.015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Radio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0.1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0.010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Ventilador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0.200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Lavadora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395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197.5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0.1975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Computador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>
                          <a:latin typeface="Arial"/>
                          <a:ea typeface="Times New Roman"/>
                          <a:cs typeface="Times New Roman"/>
                        </a:rPr>
                        <a:t>110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0.110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i="1">
                          <a:latin typeface="Arial"/>
                          <a:ea typeface="Times New Roman"/>
                          <a:cs typeface="Times New Roman"/>
                        </a:rPr>
                        <a:t>Totales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i="1">
                          <a:latin typeface="Arial"/>
                          <a:ea typeface="Times New Roman"/>
                          <a:cs typeface="Times New Roman"/>
                        </a:rPr>
                        <a:t>10337.5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i="1" dirty="0">
                          <a:latin typeface="Arial"/>
                          <a:ea typeface="Times New Roman"/>
                          <a:cs typeface="Times New Roman"/>
                        </a:rPr>
                        <a:t>10.3375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61474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7894286" cy="252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285720" y="1071546"/>
            <a:ext cx="885828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prstClr val="black"/>
                </a:solidFill>
              </a:rPr>
              <a:t>Tabla de cargos tarifarios sector residencial</a:t>
            </a:r>
            <a:endParaRPr lang="es-EC" dirty="0" smtClean="0">
              <a:solidFill>
                <a:prstClr val="black"/>
              </a:solidFill>
            </a:endParaRP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Análisis del consumo eléctrico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00034" y="419251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>Para un mes de consumo se tiene que</a:t>
            </a:r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10.3375 * 30 = </a:t>
            </a:r>
            <a:r>
              <a:rPr lang="es-MX" sz="2400" b="1" dirty="0" smtClean="0">
                <a:solidFill>
                  <a:prstClr val="black"/>
                </a:solidFill>
              </a:rPr>
              <a:t>310.13KWh</a:t>
            </a:r>
          </a:p>
          <a:p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Precio = 50*8.1 + 50*8.3 + 50*8.5 + 50*8.7 + 50*8.9 + 50*9.1 + 10.13*9.3 = </a:t>
            </a:r>
            <a:r>
              <a:rPr lang="es-MX" sz="2400" b="1" dirty="0" smtClean="0">
                <a:solidFill>
                  <a:prstClr val="black"/>
                </a:solidFill>
              </a:rPr>
              <a:t>USD $26.74</a:t>
            </a: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79512" y="1711661"/>
            <a:ext cx="864096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400" dirty="0" smtClean="0">
                <a:solidFill>
                  <a:prstClr val="black"/>
                </a:solidFill>
              </a:rPr>
              <a:t>Consumo neto: 2.7625 </a:t>
            </a:r>
            <a:r>
              <a:rPr lang="es-MX" sz="2400" dirty="0" err="1" smtClean="0">
                <a:solidFill>
                  <a:prstClr val="black"/>
                </a:solidFill>
              </a:rPr>
              <a:t>KWh</a:t>
            </a:r>
            <a:r>
              <a:rPr lang="es-MX" sz="2400" dirty="0" smtClean="0">
                <a:solidFill>
                  <a:prstClr val="black"/>
                </a:solidFill>
              </a:rPr>
              <a:t>/día y al mes </a:t>
            </a:r>
            <a:r>
              <a:rPr lang="es-MX" sz="2400" b="1" dirty="0" smtClean="0">
                <a:solidFill>
                  <a:prstClr val="black"/>
                </a:solidFill>
              </a:rPr>
              <a:t>82.88KWh</a:t>
            </a:r>
          </a:p>
          <a:p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Calculando el nuevo valor  tenemos:</a:t>
            </a:r>
          </a:p>
          <a:p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Precio* = 50*8.1 + 32.88*8.3 = </a:t>
            </a:r>
            <a:r>
              <a:rPr lang="es-MX" sz="2400" b="1" dirty="0" smtClean="0">
                <a:solidFill>
                  <a:prstClr val="black"/>
                </a:solidFill>
              </a:rPr>
              <a:t>USD $6.78</a:t>
            </a:r>
          </a:p>
          <a:p>
            <a:r>
              <a:rPr lang="es-EC" sz="2400" b="1" dirty="0" smtClean="0">
                <a:solidFill>
                  <a:prstClr val="black"/>
                </a:solidFill>
              </a:rPr>
              <a:t> </a:t>
            </a:r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USD $26.74 – USD $6.78 = </a:t>
            </a:r>
            <a:r>
              <a:rPr lang="es-MX" sz="2400" b="1" dirty="0" smtClean="0">
                <a:solidFill>
                  <a:prstClr val="black"/>
                </a:solidFill>
              </a:rPr>
              <a:t>USD $19.96  (ahorro mensual)</a:t>
            </a:r>
            <a:endParaRPr lang="es-EC" sz="2400" dirty="0" smtClean="0">
              <a:solidFill>
                <a:prstClr val="black"/>
              </a:solidFill>
            </a:endParaRPr>
          </a:p>
          <a:p>
            <a:r>
              <a:rPr lang="es-MX" sz="2400" dirty="0" smtClean="0">
                <a:solidFill>
                  <a:prstClr val="black"/>
                </a:solidFill>
              </a:rPr>
              <a:t>USD $19.96 * 365 / 30 = </a:t>
            </a:r>
            <a:r>
              <a:rPr lang="es-MX" sz="2400" b="1" dirty="0" smtClean="0">
                <a:solidFill>
                  <a:prstClr val="black"/>
                </a:solidFill>
              </a:rPr>
              <a:t>USD $242.85 (ahorro anual)</a:t>
            </a:r>
          </a:p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3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Cálculo del ahorro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04776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Cálculo del ahorro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42910" y="1000105"/>
          <a:ext cx="8143927" cy="4786348"/>
        </p:xfrm>
        <a:graphic>
          <a:graphicData uri="http://schemas.openxmlformats.org/drawingml/2006/table">
            <a:tbl>
              <a:tblPr/>
              <a:tblGrid>
                <a:gridCol w="1190856"/>
                <a:gridCol w="550611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  <a:gridCol w="320123"/>
              </a:tblGrid>
              <a:tr h="52058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200" b="1" dirty="0" err="1">
                          <a:latin typeface="Arial"/>
                          <a:ea typeface="Times New Roman"/>
                          <a:cs typeface="Times New Roman"/>
                        </a:rPr>
                        <a:t>Cant</a:t>
                      </a:r>
                      <a:r>
                        <a:rPr lang="es-MX" sz="1200" b="1" dirty="0">
                          <a:latin typeface="Arial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s-MX" sz="1200" b="1" dirty="0" err="1">
                          <a:latin typeface="Arial"/>
                          <a:ea typeface="Times New Roman"/>
                          <a:cs typeface="Times New Roman"/>
                        </a:rPr>
                        <a:t>Inic</a:t>
                      </a:r>
                      <a:r>
                        <a:rPr lang="es-MX" sz="1200" b="1" dirty="0"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0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MX" sz="1800" b="1" dirty="0">
                          <a:latin typeface="Arial"/>
                          <a:ea typeface="Times New Roman"/>
                          <a:cs typeface="Times New Roman"/>
                        </a:rPr>
                        <a:t>Cantidad de lámparas incandescentes por año</a:t>
                      </a:r>
                      <a:endParaRPr lang="es-EC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30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latin typeface="Arial"/>
                          <a:ea typeface="Times New Roman"/>
                          <a:cs typeface="Times New Roman"/>
                        </a:rPr>
                        <a:t>Año</a:t>
                      </a:r>
                      <a:endParaRPr lang="es-EC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17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18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Planta alta</a:t>
                      </a:r>
                      <a:endParaRPr lang="es-EC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Dormitorio 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Dormitorio 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Dormitorio 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Baño 1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Baño 2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Pasillo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Escaleras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Closet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900" b="1" i="1">
                          <a:latin typeface="Arial"/>
                          <a:ea typeface="Times New Roman"/>
                          <a:cs typeface="Times New Roman"/>
                        </a:rPr>
                        <a:t>Planta baja</a:t>
                      </a:r>
                      <a:endParaRPr lang="es-EC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Sala-comedor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Hall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Baño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Baño 3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Jardín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Patio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05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Cocina</a:t>
                      </a:r>
                      <a:endParaRPr lang="es-EC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5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2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900" b="1" i="1" dirty="0">
                          <a:latin typeface="Arial"/>
                          <a:ea typeface="Times New Roman"/>
                          <a:cs typeface="Times New Roman"/>
                        </a:rPr>
                        <a:t>Totales</a:t>
                      </a:r>
                      <a:endParaRPr lang="es-EC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30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s-EC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Arial"/>
                          <a:ea typeface="Times New Roman"/>
                          <a:cs typeface="Times New Roman"/>
                        </a:rPr>
                        <a:t>29</a:t>
                      </a:r>
                      <a:endParaRPr lang="es-EC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509" marR="57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428595" y="1307355"/>
          <a:ext cx="8501123" cy="2124278"/>
        </p:xfrm>
        <a:graphic>
          <a:graphicData uri="http://schemas.openxmlformats.org/drawingml/2006/table">
            <a:tbl>
              <a:tblPr/>
              <a:tblGrid>
                <a:gridCol w="1975972"/>
                <a:gridCol w="902918"/>
                <a:gridCol w="693249"/>
                <a:gridCol w="674188"/>
                <a:gridCol w="674188"/>
                <a:gridCol w="674188"/>
                <a:gridCol w="674188"/>
                <a:gridCol w="674188"/>
                <a:gridCol w="879620"/>
                <a:gridCol w="678424"/>
              </a:tblGrid>
              <a:tr h="3264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2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4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  <a:cs typeface="Times New Roman"/>
                        </a:rPr>
                        <a:t>AÑO 6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  <a:cs typeface="Times New Roman"/>
                        </a:rPr>
                        <a:t>AÑO 7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8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 err="1">
                          <a:latin typeface="Arial"/>
                          <a:ea typeface="Times New Roman"/>
                          <a:cs typeface="Times New Roman"/>
                        </a:rPr>
                        <a:t>Inversion</a:t>
                      </a: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 equipos </a:t>
                      </a:r>
                      <a:r>
                        <a:rPr lang="es-MX" sz="1200" dirty="0" err="1">
                          <a:latin typeface="Arial"/>
                          <a:ea typeface="Times New Roman"/>
                          <a:cs typeface="Times New Roman"/>
                        </a:rPr>
                        <a:t>domótica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$-1,322.04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3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Inversión equipos energía renovable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$-3,476.83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$-1.186,85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Ahorro por consumo energía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Ahorro por mantenimiento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$19.00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$14.00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$25.00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$29.00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$26.00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$36.00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$26.00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$24.00</a:t>
                      </a:r>
                      <a:endParaRPr lang="es-EC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90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FLUJO DE CAJA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$-4,779.87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$256.85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$267.85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$271.85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$266.85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$268.85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$278.85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$-918.00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$266.85</a:t>
                      </a:r>
                      <a:endParaRPr lang="es-EC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73" marR="54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428596" y="3594520"/>
          <a:ext cx="8429683" cy="2120496"/>
        </p:xfrm>
        <a:graphic>
          <a:graphicData uri="http://schemas.openxmlformats.org/drawingml/2006/table">
            <a:tbl>
              <a:tblPr/>
              <a:tblGrid>
                <a:gridCol w="684480"/>
                <a:gridCol w="684480"/>
                <a:gridCol w="684480"/>
                <a:gridCol w="684480"/>
                <a:gridCol w="684480"/>
                <a:gridCol w="909040"/>
                <a:gridCol w="675843"/>
                <a:gridCol w="684480"/>
                <a:gridCol w="684480"/>
                <a:gridCol w="684480"/>
                <a:gridCol w="684480"/>
                <a:gridCol w="684480"/>
              </a:tblGrid>
              <a:tr h="34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latin typeface="Arial"/>
                          <a:ea typeface="Times New Roman"/>
                          <a:cs typeface="Times New Roman"/>
                        </a:rPr>
                        <a:t>AÑO 9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11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12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13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14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16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17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18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19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>
                          <a:latin typeface="Arial"/>
                          <a:ea typeface="Times New Roman"/>
                          <a:cs typeface="Times New Roman"/>
                        </a:rPr>
                        <a:t>AÑO 20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$-1.186,85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6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$242.85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$29.00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$25.00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$36.00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$26.00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$25.00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$26.00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$32.00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$30.00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$26.00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$24.00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>
                          <a:latin typeface="Arial"/>
                          <a:ea typeface="Times New Roman"/>
                          <a:cs typeface="Times New Roman"/>
                        </a:rPr>
                        <a:t>$29.00</a:t>
                      </a:r>
                      <a:endParaRPr lang="es-EC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$271.85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$267.85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$278.85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$258.85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$267.85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$-918.00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$266.85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$264.85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$272.85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$268.85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$266.85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latin typeface="Arial"/>
                          <a:ea typeface="Times New Roman"/>
                          <a:cs typeface="Times New Roman"/>
                        </a:rPr>
                        <a:t>$271.85</a:t>
                      </a:r>
                      <a:endParaRPr lang="es-EC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213" marR="562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786182" y="5857891"/>
          <a:ext cx="1868809" cy="714381"/>
        </p:xfrm>
        <a:graphic>
          <a:graphicData uri="http://schemas.openxmlformats.org/drawingml/2006/table">
            <a:tbl>
              <a:tblPr/>
              <a:tblGrid>
                <a:gridCol w="750085"/>
                <a:gridCol w="1118724"/>
              </a:tblGrid>
              <a:tr h="3469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Times New Roman"/>
                          <a:cs typeface="Times New Roman"/>
                        </a:rPr>
                        <a:t>VAN 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$-3,412.87 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73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TIR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MX" sz="1400" dirty="0">
                          <a:latin typeface="Arial"/>
                          <a:ea typeface="Times New Roman"/>
                          <a:cs typeface="Times New Roman"/>
                        </a:rPr>
                        <a:t>-3.91%</a:t>
                      </a:r>
                      <a:endParaRPr lang="es-EC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800" b="1" i="1" dirty="0" smtClean="0">
                <a:solidFill>
                  <a:srgbClr val="FF0000"/>
                </a:solidFill>
              </a:rPr>
              <a:t>Flujo de caja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666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CuadroTexto"/>
          <p:cNvSpPr txBox="1">
            <a:spLocks noChangeArrowheads="1"/>
          </p:cNvSpPr>
          <p:nvPr/>
        </p:nvSpPr>
        <p:spPr bwMode="auto">
          <a:xfrm>
            <a:off x="1979712" y="2420888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	</a:t>
            </a:r>
            <a:r>
              <a:rPr lang="es-MX" sz="6000" b="1" i="1" dirty="0" smtClean="0">
                <a:solidFill>
                  <a:srgbClr val="FF0000"/>
                </a:solidFill>
              </a:rPr>
              <a:t>GRACIAS</a:t>
            </a:r>
            <a:endParaRPr lang="es-MX" sz="5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0763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>
                <a:solidFill>
                  <a:srgbClr val="FF0000"/>
                </a:solidFill>
              </a:rPr>
              <a:t>P</a:t>
            </a:r>
            <a:r>
              <a:rPr lang="es-MX" sz="2800" b="1" dirty="0" smtClean="0">
                <a:solidFill>
                  <a:srgbClr val="FF0000"/>
                </a:solidFill>
              </a:rPr>
              <a:t>rincipio de funcionamiento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611560" y="2140579"/>
            <a:ext cx="42455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MX" sz="2800" dirty="0" smtClean="0"/>
              <a:t>Fuente </a:t>
            </a:r>
            <a:r>
              <a:rPr lang="es-MX" sz="2800" dirty="0"/>
              <a:t>de </a:t>
            </a:r>
            <a:r>
              <a:rPr lang="es-MX" sz="2800" dirty="0" smtClean="0"/>
              <a:t>poder</a:t>
            </a:r>
          </a:p>
          <a:p>
            <a:pPr algn="just"/>
            <a:r>
              <a:rPr lang="es-MX" sz="2800" dirty="0" smtClean="0"/>
              <a:t>     un </a:t>
            </a:r>
            <a:r>
              <a:rPr lang="es-MX" sz="2800" dirty="0"/>
              <a:t>bulbo </a:t>
            </a:r>
            <a:r>
              <a:rPr lang="es-MX" sz="2800" dirty="0" smtClean="0"/>
              <a:t>y</a:t>
            </a:r>
          </a:p>
          <a:p>
            <a:pPr algn="just"/>
            <a:r>
              <a:rPr lang="es-MX" sz="2800" dirty="0"/>
              <a:t> </a:t>
            </a:r>
            <a:r>
              <a:rPr lang="es-MX" sz="2800" dirty="0" smtClean="0"/>
              <a:t>    una antena</a:t>
            </a:r>
            <a:endParaRPr lang="en-US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44" y="1916832"/>
            <a:ext cx="2982750" cy="293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9 CuadroTexto"/>
          <p:cNvSpPr txBox="1">
            <a:spLocks noChangeArrowheads="1"/>
          </p:cNvSpPr>
          <p:nvPr/>
        </p:nvSpPr>
        <p:spPr bwMode="auto">
          <a:xfrm>
            <a:off x="366713" y="807095"/>
            <a:ext cx="850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400" dirty="0" smtClean="0"/>
              <a:t>Lámparas de inducción electromagnéticas internas</a:t>
            </a:r>
            <a:endParaRPr lang="es-MX" sz="2400" i="1" dirty="0"/>
          </a:p>
        </p:txBody>
      </p:sp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>
                <a:solidFill>
                  <a:srgbClr val="FF0000"/>
                </a:solidFill>
              </a:rPr>
              <a:t>P</a:t>
            </a:r>
            <a:r>
              <a:rPr lang="es-MX" sz="2800" b="1" dirty="0" smtClean="0">
                <a:solidFill>
                  <a:srgbClr val="FF0000"/>
                </a:solidFill>
              </a:rPr>
              <a:t>rincipio de funcionamiento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3" y="3645021"/>
            <a:ext cx="3715269" cy="294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9 CuadroTexto"/>
          <p:cNvSpPr txBox="1">
            <a:spLocks noChangeArrowheads="1"/>
          </p:cNvSpPr>
          <p:nvPr/>
        </p:nvSpPr>
        <p:spPr bwMode="auto">
          <a:xfrm>
            <a:off x="366713" y="807095"/>
            <a:ext cx="850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400" dirty="0" smtClean="0"/>
              <a:t>Lámparas de inducción electromagnéticas externas</a:t>
            </a:r>
            <a:endParaRPr lang="es-MX" sz="2400" i="1" dirty="0"/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611560" y="2140579"/>
            <a:ext cx="504056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MX" sz="2800" dirty="0" smtClean="0"/>
              <a:t>Fuente </a:t>
            </a:r>
            <a:r>
              <a:rPr lang="es-MX" sz="2800" dirty="0"/>
              <a:t>de </a:t>
            </a:r>
            <a:r>
              <a:rPr lang="es-MX" sz="2800" dirty="0" smtClean="0"/>
              <a:t>poder</a:t>
            </a:r>
          </a:p>
          <a:p>
            <a:pPr algn="just"/>
            <a:r>
              <a:rPr lang="es-MX" sz="2800" dirty="0" smtClean="0"/>
              <a:t>     un </a:t>
            </a:r>
            <a:r>
              <a:rPr lang="es-MX" sz="2800" dirty="0"/>
              <a:t>bulbo </a:t>
            </a:r>
            <a:r>
              <a:rPr lang="es-MX" sz="2800" dirty="0" smtClean="0"/>
              <a:t>y</a:t>
            </a:r>
          </a:p>
          <a:p>
            <a:pPr algn="just"/>
            <a:r>
              <a:rPr lang="es-MX" sz="2800" dirty="0"/>
              <a:t> </a:t>
            </a:r>
            <a:r>
              <a:rPr lang="es-MX" sz="2800" dirty="0" smtClean="0"/>
              <a:t>    una antena de doble poder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878681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Características técnicas de las lámparas de inducción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sp>
        <p:nvSpPr>
          <p:cNvPr id="8" name="9 CuadroTexto"/>
          <p:cNvSpPr txBox="1">
            <a:spLocks noChangeArrowheads="1"/>
          </p:cNvSpPr>
          <p:nvPr/>
        </p:nvSpPr>
        <p:spPr bwMode="auto">
          <a:xfrm>
            <a:off x="227825" y="1484784"/>
            <a:ext cx="850106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Vida útil   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Sin mantenimiento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FP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Eficiencia lumínica, 80 – 90 Lm/W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Consumen entre 40% y 60% menos que las lámparas convencionales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Flujo luminoso </a:t>
            </a:r>
            <a:r>
              <a:rPr lang="es-MX" sz="2800" dirty="0" err="1" smtClean="0">
                <a:solidFill>
                  <a:prstClr val="black"/>
                </a:solidFill>
              </a:rPr>
              <a:t>const</a:t>
            </a:r>
            <a:r>
              <a:rPr lang="es-MX" sz="2800" dirty="0" smtClean="0">
                <a:solidFill>
                  <a:prstClr val="black"/>
                </a:solidFill>
              </a:rPr>
              <a:t> con variación de tensión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Baja depreciación de la luz, 5% a 2,000 h y 30% a 60,000 h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MX" sz="2800" dirty="0" smtClean="0">
                <a:solidFill>
                  <a:prstClr val="black"/>
                </a:solidFill>
              </a:rPr>
              <a:t>Arranque </a:t>
            </a:r>
            <a:r>
              <a:rPr lang="es-MX" sz="2800" dirty="0">
                <a:solidFill>
                  <a:prstClr val="black"/>
                </a:solidFill>
              </a:rPr>
              <a:t>instantáneo, menor a 400 ms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MX" sz="22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s-MX" sz="2400" dirty="0" smtClean="0">
              <a:solidFill>
                <a:prstClr val="black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CuadroTexto"/>
          <p:cNvSpPr txBox="1">
            <a:spLocks noChangeArrowheads="1"/>
          </p:cNvSpPr>
          <p:nvPr/>
        </p:nvSpPr>
        <p:spPr bwMode="auto">
          <a:xfrm>
            <a:off x="214313" y="285750"/>
            <a:ext cx="8501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MX" sz="2800" b="1" dirty="0" smtClean="0">
                <a:solidFill>
                  <a:srgbClr val="FF0000"/>
                </a:solidFill>
              </a:rPr>
              <a:t>Comparación con otras fuentes de luz</a:t>
            </a:r>
            <a:endParaRPr lang="es-MX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3863"/>
              </p:ext>
            </p:extLst>
          </p:nvPr>
        </p:nvGraphicFramePr>
        <p:xfrm>
          <a:off x="457200" y="1268760"/>
          <a:ext cx="8229600" cy="37233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5529"/>
                <a:gridCol w="1152375"/>
                <a:gridCol w="1394373"/>
                <a:gridCol w="1394373"/>
                <a:gridCol w="1394373"/>
                <a:gridCol w="1458577"/>
              </a:tblGrid>
              <a:tr h="3158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Categoría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Inducción magnética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Halogenuros metálicos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Vapor de sodio alta presión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Vapor de mercurio alta presión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Fluorescentes compactas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5743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Vida útil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Compacta: 60000 h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Separada: 100000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6000 – 20000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24000 h (debido a la temperatura del electrodo 1200°C)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3000 – 6000 h (debido a la temperatura del electrodo 1200°C))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8000 – 10000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Ahorro de energía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Excelente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Menor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Menor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Menor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Bueno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287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Eficiencia lumínica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150 Plm/W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80 Lm/W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110 Plm/W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75 Lm/W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90 Plm/W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120 Lm/W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90 Plm/W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120 Lm/W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85 Plm/W</a:t>
                      </a:r>
                      <a:endParaRPr lang="en-US" sz="1100"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50 Lm/W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Degradación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5% a 2000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40% a 2000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30% a 2000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25% a 2000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30% a 2000 h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287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Temperatura funcionamiento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&lt; 80°C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&gt; 300°C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&gt; 350°C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&gt; 300°C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&gt; 100°C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CRI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&gt; 80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65 - 90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&lt; 69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&lt; 69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50 - 80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Temperatura de color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2700 – 6500°K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3000 – 5600°K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1950 – 2500°K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3000 – 4500°K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2700 – 6500°K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Encendido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Instantáneo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 – 10 min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 – 10 min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5 – 10 min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&lt; 3 seg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Reencendido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Instantáneo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10 – 15 min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10 – 15 min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10 – 15 min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&lt; 1 seg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Parpadeo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No siempre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Brillo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Ruido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No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Sí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7179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Ecológico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Amalgama de mercurio (estado sólido). Sustitución lámpara cada 10 años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Mercurio y plomo, alto mantenimiento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Mercurio y plomo, alto mantenimiento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Alto mercurio y mantenimiento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Alto mercurio y mantenimiento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  <a:tr h="14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Factor de potencia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&gt; 0.98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0.4 – 0.6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0.44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</a:rPr>
                        <a:t>0.44 – 0.67</a:t>
                      </a:r>
                      <a:endParaRPr lang="en-US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</a:rPr>
                        <a:t>0.35 – 0.95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613" marR="6461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3262172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9 CuadroTexto"/>
          <p:cNvSpPr txBox="1">
            <a:spLocks noChangeArrowheads="1"/>
          </p:cNvSpPr>
          <p:nvPr/>
        </p:nvSpPr>
        <p:spPr bwMode="auto">
          <a:xfrm>
            <a:off x="2267744" y="1052736"/>
            <a:ext cx="568863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dirty="0">
                <a:solidFill>
                  <a:prstClr val="black"/>
                </a:solidFill>
              </a:rPr>
              <a:t>	</a:t>
            </a:r>
            <a:r>
              <a:rPr lang="es-MX" sz="6000" b="1" i="1" dirty="0" smtClean="0">
                <a:solidFill>
                  <a:srgbClr val="FF0000"/>
                </a:solidFill>
              </a:rPr>
              <a:t>CAPÍTULO 2</a:t>
            </a:r>
            <a:endParaRPr lang="es-MX" sz="5400" b="1" i="1" dirty="0">
              <a:solidFill>
                <a:srgbClr val="FF0000"/>
              </a:solidFill>
            </a:endParaRPr>
          </a:p>
        </p:txBody>
      </p:sp>
      <p:sp>
        <p:nvSpPr>
          <p:cNvPr id="5" name="19 CuadroTexto"/>
          <p:cNvSpPr txBox="1">
            <a:spLocks noChangeArrowheads="1"/>
          </p:cNvSpPr>
          <p:nvPr/>
        </p:nvSpPr>
        <p:spPr bwMode="auto">
          <a:xfrm>
            <a:off x="2051627" y="2708920"/>
            <a:ext cx="36004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3600" b="1" dirty="0" smtClean="0">
                <a:latin typeface="Arial"/>
                <a:ea typeface="Times New Roman"/>
              </a:rPr>
              <a:t>ESTADO </a:t>
            </a:r>
            <a:r>
              <a:rPr lang="es-MX" sz="3600" b="1" dirty="0">
                <a:latin typeface="Arial"/>
                <a:ea typeface="Times New Roman"/>
              </a:rPr>
              <a:t>DE LA TECNOLOGÍA</a:t>
            </a:r>
            <a:endParaRPr lang="es-MX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72417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1083</TotalTime>
  <Words>2674</Words>
  <Application>Microsoft Office PowerPoint</Application>
  <PresentationFormat>Presentación en pantalla (4:3)</PresentationFormat>
  <Paragraphs>1217</Paragraphs>
  <Slides>47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48" baseType="lpstr">
      <vt:lpstr>Concurrencia</vt:lpstr>
      <vt:lpstr>‘‘ Sistema de control y monitoreo para iluminación autosustentable y de alta eficiencia en viviendas de interés social utilizando energías renovables ’’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PAPEL DE LAS NUBES EN LA RADIACIÓN</dc:title>
  <dc:creator>Sergio</dc:creator>
  <cp:lastModifiedBy>KarenYLuis</cp:lastModifiedBy>
  <cp:revision>132</cp:revision>
  <dcterms:created xsi:type="dcterms:W3CDTF">2009-03-25T19:10:31Z</dcterms:created>
  <dcterms:modified xsi:type="dcterms:W3CDTF">2012-06-12T23:47:33Z</dcterms:modified>
</cp:coreProperties>
</file>