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1">
  <p:sldMasterIdLst>
    <p:sldMasterId id="2147483648" r:id="rId1"/>
  </p:sldMasterIdLst>
  <p:notesMasterIdLst>
    <p:notesMasterId r:id="rId63"/>
  </p:notesMasterIdLst>
  <p:handoutMasterIdLst>
    <p:handoutMasterId r:id="rId64"/>
  </p:handoutMasterIdLst>
  <p:sldIdLst>
    <p:sldId id="256" r:id="rId2"/>
    <p:sldId id="257" r:id="rId3"/>
    <p:sldId id="340" r:id="rId4"/>
    <p:sldId id="341" r:id="rId5"/>
    <p:sldId id="342" r:id="rId6"/>
    <p:sldId id="258" r:id="rId7"/>
    <p:sldId id="343" r:id="rId8"/>
    <p:sldId id="311" r:id="rId9"/>
    <p:sldId id="308" r:id="rId10"/>
    <p:sldId id="259" r:id="rId11"/>
    <p:sldId id="312" r:id="rId12"/>
    <p:sldId id="363" r:id="rId13"/>
    <p:sldId id="344" r:id="rId14"/>
    <p:sldId id="367" r:id="rId15"/>
    <p:sldId id="368" r:id="rId16"/>
    <p:sldId id="313" r:id="rId17"/>
    <p:sldId id="352" r:id="rId18"/>
    <p:sldId id="382" r:id="rId19"/>
    <p:sldId id="314" r:id="rId20"/>
    <p:sldId id="357" r:id="rId21"/>
    <p:sldId id="353" r:id="rId22"/>
    <p:sldId id="359" r:id="rId23"/>
    <p:sldId id="360" r:id="rId24"/>
    <p:sldId id="362" r:id="rId25"/>
    <p:sldId id="297" r:id="rId26"/>
    <p:sldId id="364" r:id="rId27"/>
    <p:sldId id="370" r:id="rId28"/>
    <p:sldId id="371" r:id="rId29"/>
    <p:sldId id="372" r:id="rId30"/>
    <p:sldId id="376" r:id="rId31"/>
    <p:sldId id="378" r:id="rId32"/>
    <p:sldId id="383" r:id="rId33"/>
    <p:sldId id="322" r:id="rId34"/>
    <p:sldId id="386" r:id="rId35"/>
    <p:sldId id="380" r:id="rId36"/>
    <p:sldId id="375" r:id="rId37"/>
    <p:sldId id="262" r:id="rId38"/>
    <p:sldId id="276" r:id="rId39"/>
    <p:sldId id="281" r:id="rId40"/>
    <p:sldId id="279" r:id="rId41"/>
    <p:sldId id="280" r:id="rId42"/>
    <p:sldId id="277" r:id="rId43"/>
    <p:sldId id="284" r:id="rId44"/>
    <p:sldId id="285" r:id="rId45"/>
    <p:sldId id="282" r:id="rId46"/>
    <p:sldId id="283" r:id="rId47"/>
    <p:sldId id="290" r:id="rId48"/>
    <p:sldId id="286" r:id="rId49"/>
    <p:sldId id="287" r:id="rId50"/>
    <p:sldId id="288" r:id="rId51"/>
    <p:sldId id="291" r:id="rId52"/>
    <p:sldId id="292" r:id="rId53"/>
    <p:sldId id="289" r:id="rId54"/>
    <p:sldId id="263" r:id="rId55"/>
    <p:sldId id="272" r:id="rId56"/>
    <p:sldId id="264" r:id="rId57"/>
    <p:sldId id="271" r:id="rId58"/>
    <p:sldId id="385" r:id="rId59"/>
    <p:sldId id="265" r:id="rId60"/>
    <p:sldId id="268" r:id="rId61"/>
    <p:sldId id="27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33CC"/>
    <a:srgbClr val="00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7" autoAdjust="0"/>
    <p:restoredTop sz="94624" autoAdjust="0"/>
  </p:normalViewPr>
  <p:slideViewPr>
    <p:cSldViewPr>
      <p:cViewPr varScale="1">
        <p:scale>
          <a:sx n="65" d="100"/>
          <a:sy n="65" d="100"/>
        </p:scale>
        <p:origin x="-144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84BED-7AC8-4B04-B962-D49A40A34A11}" type="doc">
      <dgm:prSet loTypeId="urn:microsoft.com/office/officeart/2005/8/layout/pyramid2" loCatId="pyramid" qsTypeId="urn:microsoft.com/office/officeart/2005/8/quickstyle/simple1" qsCatId="simple" csTypeId="urn:microsoft.com/office/officeart/2005/8/colors/colorful5" csCatId="colorful" phldr="1"/>
      <dgm:spPr/>
    </dgm:pt>
    <dgm:pt modelId="{727DC194-5373-49E5-B237-854D21CEAD65}">
      <dgm:prSet phldrT="[Texto]"/>
      <dgm:spPr/>
      <dgm:t>
        <a:bodyPr/>
        <a:lstStyle/>
        <a:p>
          <a:r>
            <a:rPr lang="es-EC" dirty="0" smtClean="0"/>
            <a:t>Inversor</a:t>
          </a:r>
          <a:endParaRPr lang="es-EC" dirty="0"/>
        </a:p>
      </dgm:t>
    </dgm:pt>
    <dgm:pt modelId="{DD264C3B-5954-42B0-8429-E8A433F9E060}" type="parTrans" cxnId="{FE1239DF-3BEC-401E-BB6D-4E26D8E5A168}">
      <dgm:prSet/>
      <dgm:spPr/>
      <dgm:t>
        <a:bodyPr/>
        <a:lstStyle/>
        <a:p>
          <a:endParaRPr lang="es-EC"/>
        </a:p>
      </dgm:t>
    </dgm:pt>
    <dgm:pt modelId="{C73771ED-A8B2-4145-B184-06499F2AA310}" type="sibTrans" cxnId="{FE1239DF-3BEC-401E-BB6D-4E26D8E5A168}">
      <dgm:prSet/>
      <dgm:spPr/>
      <dgm:t>
        <a:bodyPr/>
        <a:lstStyle/>
        <a:p>
          <a:endParaRPr lang="es-EC"/>
        </a:p>
      </dgm:t>
    </dgm:pt>
    <dgm:pt modelId="{9683C34F-F7BF-4E50-B5E7-81BF1BFB8F03}">
      <dgm:prSet phldrT="[Texto]"/>
      <dgm:spPr/>
      <dgm:t>
        <a:bodyPr/>
        <a:lstStyle/>
        <a:p>
          <a:r>
            <a:rPr lang="es-EC" dirty="0" smtClean="0"/>
            <a:t>Enlace DC</a:t>
          </a:r>
          <a:endParaRPr lang="es-EC" dirty="0"/>
        </a:p>
      </dgm:t>
    </dgm:pt>
    <dgm:pt modelId="{FB577A46-DF47-46BC-A61D-22580EDC8031}" type="parTrans" cxnId="{A3D5FDF9-5485-4611-BA2B-7DADB8AD370C}">
      <dgm:prSet/>
      <dgm:spPr/>
      <dgm:t>
        <a:bodyPr/>
        <a:lstStyle/>
        <a:p>
          <a:endParaRPr lang="es-EC"/>
        </a:p>
      </dgm:t>
    </dgm:pt>
    <dgm:pt modelId="{92D64F63-474D-4AC3-9E59-C5B06A452B87}" type="sibTrans" cxnId="{A3D5FDF9-5485-4611-BA2B-7DADB8AD370C}">
      <dgm:prSet/>
      <dgm:spPr/>
      <dgm:t>
        <a:bodyPr/>
        <a:lstStyle/>
        <a:p>
          <a:endParaRPr lang="es-EC"/>
        </a:p>
      </dgm:t>
    </dgm:pt>
    <dgm:pt modelId="{ADEC918F-A2B0-4D9D-95F4-24C535E654C6}">
      <dgm:prSet phldrT="[Texto]"/>
      <dgm:spPr/>
      <dgm:t>
        <a:bodyPr/>
        <a:lstStyle/>
        <a:p>
          <a:r>
            <a:rPr lang="es-EC" dirty="0" smtClean="0"/>
            <a:t>Impedancia de Enlace con la Red</a:t>
          </a:r>
          <a:endParaRPr lang="es-EC" dirty="0"/>
        </a:p>
      </dgm:t>
    </dgm:pt>
    <dgm:pt modelId="{B8190450-0CB8-4B91-9E28-D2A3E7AAF28F}" type="parTrans" cxnId="{441C91DF-D39C-4831-9912-56A79BAB6762}">
      <dgm:prSet/>
      <dgm:spPr/>
      <dgm:t>
        <a:bodyPr/>
        <a:lstStyle/>
        <a:p>
          <a:endParaRPr lang="es-EC"/>
        </a:p>
      </dgm:t>
    </dgm:pt>
    <dgm:pt modelId="{6FCD5C53-BDE5-4052-B18A-08450879ABC9}" type="sibTrans" cxnId="{441C91DF-D39C-4831-9912-56A79BAB6762}">
      <dgm:prSet/>
      <dgm:spPr/>
      <dgm:t>
        <a:bodyPr/>
        <a:lstStyle/>
        <a:p>
          <a:endParaRPr lang="es-EC"/>
        </a:p>
      </dgm:t>
    </dgm:pt>
    <dgm:pt modelId="{EF3C2CB7-E169-46B9-9D35-EB6F7374FA73}">
      <dgm:prSet phldrT="[Texto]"/>
      <dgm:spPr/>
      <dgm:t>
        <a:bodyPr/>
        <a:lstStyle/>
        <a:p>
          <a:r>
            <a:rPr lang="es-ES" dirty="0" smtClean="0"/>
            <a:t>Red Trifásica</a:t>
          </a:r>
          <a:endParaRPr lang="es-EC" dirty="0"/>
        </a:p>
      </dgm:t>
    </dgm:pt>
    <dgm:pt modelId="{406F7FE0-3091-490E-9DDB-1D7D9E2CF0DD}" type="parTrans" cxnId="{525BD511-694B-4BF8-9C67-FB183C09E929}">
      <dgm:prSet/>
      <dgm:spPr/>
      <dgm:t>
        <a:bodyPr/>
        <a:lstStyle/>
        <a:p>
          <a:endParaRPr lang="es-EC"/>
        </a:p>
      </dgm:t>
    </dgm:pt>
    <dgm:pt modelId="{DFC9AC4F-9366-4CDD-9804-519680551675}" type="sibTrans" cxnId="{525BD511-694B-4BF8-9C67-FB183C09E929}">
      <dgm:prSet/>
      <dgm:spPr/>
      <dgm:t>
        <a:bodyPr/>
        <a:lstStyle/>
        <a:p>
          <a:endParaRPr lang="es-EC"/>
        </a:p>
      </dgm:t>
    </dgm:pt>
    <dgm:pt modelId="{AD8890AB-3756-4D98-A8AC-22041C1BE148}" type="pres">
      <dgm:prSet presAssocID="{86384BED-7AC8-4B04-B962-D49A40A34A11}" presName="compositeShape" presStyleCnt="0">
        <dgm:presLayoutVars>
          <dgm:dir/>
          <dgm:resizeHandles/>
        </dgm:presLayoutVars>
      </dgm:prSet>
      <dgm:spPr/>
    </dgm:pt>
    <dgm:pt modelId="{C35E4F93-85CF-4318-A5BA-7E139E7E2D05}" type="pres">
      <dgm:prSet presAssocID="{86384BED-7AC8-4B04-B962-D49A40A34A11}" presName="pyramid" presStyleLbl="node1" presStyleIdx="0" presStyleCnt="1"/>
      <dgm:spPr/>
    </dgm:pt>
    <dgm:pt modelId="{2D38560F-2F1E-4FF3-AD2F-02566038E49F}" type="pres">
      <dgm:prSet presAssocID="{86384BED-7AC8-4B04-B962-D49A40A34A11}" presName="theList" presStyleCnt="0"/>
      <dgm:spPr/>
    </dgm:pt>
    <dgm:pt modelId="{49A666FD-7D8D-4EFF-AA63-D2AED387D781}" type="pres">
      <dgm:prSet presAssocID="{EF3C2CB7-E169-46B9-9D35-EB6F7374FA73}" presName="aNode" presStyleLbl="fgAcc1" presStyleIdx="0" presStyleCnt="4" custLinFactNeighborX="-4808" custLinFactNeighborY="55825">
        <dgm:presLayoutVars>
          <dgm:bulletEnabled val="1"/>
        </dgm:presLayoutVars>
      </dgm:prSet>
      <dgm:spPr/>
      <dgm:t>
        <a:bodyPr/>
        <a:lstStyle/>
        <a:p>
          <a:endParaRPr lang="es-EC"/>
        </a:p>
      </dgm:t>
    </dgm:pt>
    <dgm:pt modelId="{055A1D0F-EB71-4A72-9C12-9C48A99DFF9A}" type="pres">
      <dgm:prSet presAssocID="{EF3C2CB7-E169-46B9-9D35-EB6F7374FA73}" presName="aSpace" presStyleCnt="0"/>
      <dgm:spPr/>
    </dgm:pt>
    <dgm:pt modelId="{988B8424-DBC5-4CE8-9455-91418E961B23}" type="pres">
      <dgm:prSet presAssocID="{727DC194-5373-49E5-B237-854D21CEAD65}" presName="aNode" presStyleLbl="fgAcc1" presStyleIdx="1" presStyleCnt="4" custLinFactY="3517" custLinFactNeighborX="-4808" custLinFactNeighborY="100000">
        <dgm:presLayoutVars>
          <dgm:bulletEnabled val="1"/>
        </dgm:presLayoutVars>
      </dgm:prSet>
      <dgm:spPr/>
      <dgm:t>
        <a:bodyPr/>
        <a:lstStyle/>
        <a:p>
          <a:endParaRPr lang="es-EC"/>
        </a:p>
      </dgm:t>
    </dgm:pt>
    <dgm:pt modelId="{D58C2329-93F9-41D7-846D-FD4A687D1A16}" type="pres">
      <dgm:prSet presAssocID="{727DC194-5373-49E5-B237-854D21CEAD65}" presName="aSpace" presStyleCnt="0"/>
      <dgm:spPr/>
    </dgm:pt>
    <dgm:pt modelId="{A8CA4C91-48C4-4A19-B7BE-994F0F05D090}" type="pres">
      <dgm:prSet presAssocID="{9683C34F-F7BF-4E50-B5E7-81BF1BFB8F03}" presName="aNode" presStyleLbl="fgAcc1" presStyleIdx="2" presStyleCnt="4" custLinFactY="12115" custLinFactNeighborX="-4808" custLinFactNeighborY="100000">
        <dgm:presLayoutVars>
          <dgm:bulletEnabled val="1"/>
        </dgm:presLayoutVars>
      </dgm:prSet>
      <dgm:spPr/>
      <dgm:t>
        <a:bodyPr/>
        <a:lstStyle/>
        <a:p>
          <a:endParaRPr lang="es-EC"/>
        </a:p>
      </dgm:t>
    </dgm:pt>
    <dgm:pt modelId="{6FFB4CD6-5724-4F92-94AD-C4A73ACDA23C}" type="pres">
      <dgm:prSet presAssocID="{9683C34F-F7BF-4E50-B5E7-81BF1BFB8F03}" presName="aSpace" presStyleCnt="0"/>
      <dgm:spPr/>
    </dgm:pt>
    <dgm:pt modelId="{1EEB4A9B-E46D-4763-9670-69501088D082}" type="pres">
      <dgm:prSet presAssocID="{ADEC918F-A2B0-4D9D-95F4-24C535E654C6}" presName="aNode" presStyleLbl="fgAcc1" presStyleIdx="3" presStyleCnt="4" custLinFactY="21154" custLinFactNeighborX="-5769" custLinFactNeighborY="100000">
        <dgm:presLayoutVars>
          <dgm:bulletEnabled val="1"/>
        </dgm:presLayoutVars>
      </dgm:prSet>
      <dgm:spPr/>
      <dgm:t>
        <a:bodyPr/>
        <a:lstStyle/>
        <a:p>
          <a:endParaRPr lang="es-EC"/>
        </a:p>
      </dgm:t>
    </dgm:pt>
    <dgm:pt modelId="{82096E2B-18AD-4564-92BC-FF5CE6B95C47}" type="pres">
      <dgm:prSet presAssocID="{ADEC918F-A2B0-4D9D-95F4-24C535E654C6}" presName="aSpace" presStyleCnt="0"/>
      <dgm:spPr/>
    </dgm:pt>
  </dgm:ptLst>
  <dgm:cxnLst>
    <dgm:cxn modelId="{B9CE6A67-B064-4A2A-A604-63D3E6EEB137}" type="presOf" srcId="{EF3C2CB7-E169-46B9-9D35-EB6F7374FA73}" destId="{49A666FD-7D8D-4EFF-AA63-D2AED387D781}" srcOrd="0" destOrd="0" presId="urn:microsoft.com/office/officeart/2005/8/layout/pyramid2"/>
    <dgm:cxn modelId="{FAC00641-3A37-4B1D-A381-615D0E1E6617}" type="presOf" srcId="{ADEC918F-A2B0-4D9D-95F4-24C535E654C6}" destId="{1EEB4A9B-E46D-4763-9670-69501088D082}" srcOrd="0" destOrd="0" presId="urn:microsoft.com/office/officeart/2005/8/layout/pyramid2"/>
    <dgm:cxn modelId="{7C60E649-0692-4072-B87F-B101F4EDD91B}" type="presOf" srcId="{9683C34F-F7BF-4E50-B5E7-81BF1BFB8F03}" destId="{A8CA4C91-48C4-4A19-B7BE-994F0F05D090}" srcOrd="0" destOrd="0" presId="urn:microsoft.com/office/officeart/2005/8/layout/pyramid2"/>
    <dgm:cxn modelId="{FE1239DF-3BEC-401E-BB6D-4E26D8E5A168}" srcId="{86384BED-7AC8-4B04-B962-D49A40A34A11}" destId="{727DC194-5373-49E5-B237-854D21CEAD65}" srcOrd="1" destOrd="0" parTransId="{DD264C3B-5954-42B0-8429-E8A433F9E060}" sibTransId="{C73771ED-A8B2-4145-B184-06499F2AA310}"/>
    <dgm:cxn modelId="{441C91DF-D39C-4831-9912-56A79BAB6762}" srcId="{86384BED-7AC8-4B04-B962-D49A40A34A11}" destId="{ADEC918F-A2B0-4D9D-95F4-24C535E654C6}" srcOrd="3" destOrd="0" parTransId="{B8190450-0CB8-4B91-9E28-D2A3E7AAF28F}" sibTransId="{6FCD5C53-BDE5-4052-B18A-08450879ABC9}"/>
    <dgm:cxn modelId="{525BD511-694B-4BF8-9C67-FB183C09E929}" srcId="{86384BED-7AC8-4B04-B962-D49A40A34A11}" destId="{EF3C2CB7-E169-46B9-9D35-EB6F7374FA73}" srcOrd="0" destOrd="0" parTransId="{406F7FE0-3091-490E-9DDB-1D7D9E2CF0DD}" sibTransId="{DFC9AC4F-9366-4CDD-9804-519680551675}"/>
    <dgm:cxn modelId="{A3D5FDF9-5485-4611-BA2B-7DADB8AD370C}" srcId="{86384BED-7AC8-4B04-B962-D49A40A34A11}" destId="{9683C34F-F7BF-4E50-B5E7-81BF1BFB8F03}" srcOrd="2" destOrd="0" parTransId="{FB577A46-DF47-46BC-A61D-22580EDC8031}" sibTransId="{92D64F63-474D-4AC3-9E59-C5B06A452B87}"/>
    <dgm:cxn modelId="{F148A9F2-123A-465F-BAC3-3BEC54806F9C}" type="presOf" srcId="{86384BED-7AC8-4B04-B962-D49A40A34A11}" destId="{AD8890AB-3756-4D98-A8AC-22041C1BE148}" srcOrd="0" destOrd="0" presId="urn:microsoft.com/office/officeart/2005/8/layout/pyramid2"/>
    <dgm:cxn modelId="{08EE1918-2AFD-4539-90C6-60340010F93C}" type="presOf" srcId="{727DC194-5373-49E5-B237-854D21CEAD65}" destId="{988B8424-DBC5-4CE8-9455-91418E961B23}" srcOrd="0" destOrd="0" presId="urn:microsoft.com/office/officeart/2005/8/layout/pyramid2"/>
    <dgm:cxn modelId="{809CFB26-93AA-413A-9456-C8831EF656C4}" type="presParOf" srcId="{AD8890AB-3756-4D98-A8AC-22041C1BE148}" destId="{C35E4F93-85CF-4318-A5BA-7E139E7E2D05}" srcOrd="0" destOrd="0" presId="urn:microsoft.com/office/officeart/2005/8/layout/pyramid2"/>
    <dgm:cxn modelId="{5BAEF044-1FD0-49B5-A660-3E752797DEAF}" type="presParOf" srcId="{AD8890AB-3756-4D98-A8AC-22041C1BE148}" destId="{2D38560F-2F1E-4FF3-AD2F-02566038E49F}" srcOrd="1" destOrd="0" presId="urn:microsoft.com/office/officeart/2005/8/layout/pyramid2"/>
    <dgm:cxn modelId="{0B349C41-A5C2-4DF5-B02B-CD9F084FA3F0}" type="presParOf" srcId="{2D38560F-2F1E-4FF3-AD2F-02566038E49F}" destId="{49A666FD-7D8D-4EFF-AA63-D2AED387D781}" srcOrd="0" destOrd="0" presId="urn:microsoft.com/office/officeart/2005/8/layout/pyramid2"/>
    <dgm:cxn modelId="{67092F61-BD7F-4495-BB21-087CF34535AF}" type="presParOf" srcId="{2D38560F-2F1E-4FF3-AD2F-02566038E49F}" destId="{055A1D0F-EB71-4A72-9C12-9C48A99DFF9A}" srcOrd="1" destOrd="0" presId="urn:microsoft.com/office/officeart/2005/8/layout/pyramid2"/>
    <dgm:cxn modelId="{ADF04E2F-D448-4888-9555-DCA6BE5A1454}" type="presParOf" srcId="{2D38560F-2F1E-4FF3-AD2F-02566038E49F}" destId="{988B8424-DBC5-4CE8-9455-91418E961B23}" srcOrd="2" destOrd="0" presId="urn:microsoft.com/office/officeart/2005/8/layout/pyramid2"/>
    <dgm:cxn modelId="{7FD3B79C-FE73-4405-9407-6AEF81C0FC08}" type="presParOf" srcId="{2D38560F-2F1E-4FF3-AD2F-02566038E49F}" destId="{D58C2329-93F9-41D7-846D-FD4A687D1A16}" srcOrd="3" destOrd="0" presId="urn:microsoft.com/office/officeart/2005/8/layout/pyramid2"/>
    <dgm:cxn modelId="{FBAD1DE7-E4E5-48FD-93E1-4F62D38092DB}" type="presParOf" srcId="{2D38560F-2F1E-4FF3-AD2F-02566038E49F}" destId="{A8CA4C91-48C4-4A19-B7BE-994F0F05D090}" srcOrd="4" destOrd="0" presId="urn:microsoft.com/office/officeart/2005/8/layout/pyramid2"/>
    <dgm:cxn modelId="{994E341F-A0F9-41B0-BD37-5EDB3D627A24}" type="presParOf" srcId="{2D38560F-2F1E-4FF3-AD2F-02566038E49F}" destId="{6FFB4CD6-5724-4F92-94AD-C4A73ACDA23C}" srcOrd="5" destOrd="0" presId="urn:microsoft.com/office/officeart/2005/8/layout/pyramid2"/>
    <dgm:cxn modelId="{1282EC33-419E-41A1-ABCE-1CD6D2342E74}" type="presParOf" srcId="{2D38560F-2F1E-4FF3-AD2F-02566038E49F}" destId="{1EEB4A9B-E46D-4763-9670-69501088D082}" srcOrd="6" destOrd="0" presId="urn:microsoft.com/office/officeart/2005/8/layout/pyramid2"/>
    <dgm:cxn modelId="{145DA932-D4F2-4CD3-A232-D2B01122E6A2}" type="presParOf" srcId="{2D38560F-2F1E-4FF3-AD2F-02566038E49F}" destId="{82096E2B-18AD-4564-92BC-FF5CE6B95C47}"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5E4F93-85CF-4318-A5BA-7E139E7E2D05}">
      <dsp:nvSpPr>
        <dsp:cNvPr id="0" name=""/>
        <dsp:cNvSpPr/>
      </dsp:nvSpPr>
      <dsp:spPr>
        <a:xfrm>
          <a:off x="711199" y="0"/>
          <a:ext cx="4064000" cy="40640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666FD-7D8D-4EFF-AA63-D2AED387D781}">
      <dsp:nvSpPr>
        <dsp:cNvPr id="0" name=""/>
        <dsp:cNvSpPr/>
      </dsp:nvSpPr>
      <dsp:spPr>
        <a:xfrm>
          <a:off x="2616191" y="457200"/>
          <a:ext cx="2641600" cy="72231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Red Trifásica</a:t>
          </a:r>
          <a:endParaRPr lang="es-EC" sz="1800" kern="1200" dirty="0"/>
        </a:p>
      </dsp:txBody>
      <dsp:txXfrm>
        <a:off x="2616191" y="457200"/>
        <a:ext cx="2641600" cy="722312"/>
      </dsp:txXfrm>
    </dsp:sp>
    <dsp:sp modelId="{988B8424-DBC5-4CE8-9455-91418E961B23}">
      <dsp:nvSpPr>
        <dsp:cNvPr id="0" name=""/>
        <dsp:cNvSpPr/>
      </dsp:nvSpPr>
      <dsp:spPr>
        <a:xfrm>
          <a:off x="2616191" y="1335091"/>
          <a:ext cx="2641600" cy="722312"/>
        </a:xfrm>
        <a:prstGeom prst="round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Inversor</a:t>
          </a:r>
          <a:endParaRPr lang="es-EC" sz="1800" kern="1200" dirty="0"/>
        </a:p>
      </dsp:txBody>
      <dsp:txXfrm>
        <a:off x="2616191" y="1335091"/>
        <a:ext cx="2641600" cy="722312"/>
      </dsp:txXfrm>
    </dsp:sp>
    <dsp:sp modelId="{A8CA4C91-48C4-4A19-B7BE-994F0F05D090}">
      <dsp:nvSpPr>
        <dsp:cNvPr id="0" name=""/>
        <dsp:cNvSpPr/>
      </dsp:nvSpPr>
      <dsp:spPr>
        <a:xfrm>
          <a:off x="2616191" y="2209797"/>
          <a:ext cx="2641600" cy="722312"/>
        </a:xfrm>
        <a:prstGeom prst="round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Enlace DC</a:t>
          </a:r>
          <a:endParaRPr lang="es-EC" sz="1800" kern="1200" dirty="0"/>
        </a:p>
      </dsp:txBody>
      <dsp:txXfrm>
        <a:off x="2616191" y="2209797"/>
        <a:ext cx="2641600" cy="722312"/>
      </dsp:txXfrm>
    </dsp:sp>
    <dsp:sp modelId="{1EEB4A9B-E46D-4763-9670-69501088D082}">
      <dsp:nvSpPr>
        <dsp:cNvPr id="0" name=""/>
        <dsp:cNvSpPr/>
      </dsp:nvSpPr>
      <dsp:spPr>
        <a:xfrm>
          <a:off x="2590806" y="3087688"/>
          <a:ext cx="2641600" cy="722312"/>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Impedancia de Enlace con la Red</a:t>
          </a:r>
          <a:endParaRPr lang="es-EC" sz="1800" kern="1200" dirty="0"/>
        </a:p>
      </dsp:txBody>
      <dsp:txXfrm>
        <a:off x="2590806" y="3087688"/>
        <a:ext cx="2641600" cy="7223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B6F83-F0B1-4E34-8CBC-4E97BDFC23EE}" type="datetimeFigureOut">
              <a:rPr lang="es-EC" smtClean="0"/>
              <a:pPr/>
              <a:t>13/06/2012</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7F0E9F-12A5-440D-B7E0-9D1A890409AA}"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CF816-6DC5-4D38-871A-FD790F651B76}" type="datetimeFigureOut">
              <a:rPr lang="en-US" smtClean="0"/>
              <a:pPr/>
              <a:t>6/13/2012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FFBB0-3681-4D13-B8DF-1A5905E451A7}" type="slidenum">
              <a:rPr lang="en-US" smtClean="0"/>
              <a:pPr/>
              <a:t>‹Nº›</a:t>
            </a:fld>
            <a:endParaRPr lang="en-US"/>
          </a:p>
        </p:txBody>
      </p:sp>
    </p:spTree>
    <p:extLst>
      <p:ext uri="{BB962C8B-B14F-4D97-AF65-F5344CB8AC3E}">
        <p14:creationId xmlns:p14="http://schemas.microsoft.com/office/powerpoint/2010/main" xmlns="" val="77100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FFBB0-3681-4D13-B8DF-1A5905E451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000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52400" y="152400"/>
            <a:ext cx="8763000" cy="647700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C94B7-2F79-4973-948E-F82B9152B990}" type="slidenum">
              <a:rPr lang="en-US" smtClean="0"/>
              <a:pPr/>
              <a:t>‹Nº›</a:t>
            </a:fld>
            <a:endParaRPr lang="en-US" dirty="0"/>
          </a:p>
        </p:txBody>
      </p:sp>
      <p:sp>
        <p:nvSpPr>
          <p:cNvPr id="11" name="Rectangle 10"/>
          <p:cNvSpPr/>
          <p:nvPr userDrawn="1"/>
        </p:nvSpPr>
        <p:spPr>
          <a:xfrm>
            <a:off x="1143000" y="685800"/>
            <a:ext cx="77724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52400" y="6050281"/>
            <a:ext cx="8001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C94B7-2F79-4973-948E-F82B9152B990}" type="slidenum">
              <a:rPr lang="en-US" smtClean="0"/>
              <a:pPr/>
              <a:t>‹Nº›</a:t>
            </a:fld>
            <a:endParaRPr lang="en-US" dirty="0"/>
          </a:p>
        </p:txBody>
      </p:sp>
      <p:sp>
        <p:nvSpPr>
          <p:cNvPr id="8" name="Rectangle 7"/>
          <p:cNvSpPr/>
          <p:nvPr userDrawn="1"/>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152400" y="6400800"/>
            <a:ext cx="8077200" cy="381000"/>
            <a:chOff x="1295400" y="4953000"/>
            <a:chExt cx="7391400" cy="381000"/>
          </a:xfrm>
        </p:grpSpPr>
        <p:sp>
          <p:nvSpPr>
            <p:cNvPr id="9" name="Rectangle 8"/>
            <p:cNvSpPr/>
            <p:nvPr userDrawn="1"/>
          </p:nvSpPr>
          <p:spPr>
            <a:xfrm>
              <a:off x="1447800" y="4953000"/>
              <a:ext cx="45719" cy="381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ectangle 9"/>
            <p:cNvSpPr/>
            <p:nvPr userDrawn="1"/>
          </p:nvSpPr>
          <p:spPr>
            <a:xfrm>
              <a:off x="1295400" y="5181600"/>
              <a:ext cx="7391400" cy="4571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cxnSp>
        <p:nvCxnSpPr>
          <p:cNvPr id="17" name="Straight Connector 16"/>
          <p:cNvCxnSpPr/>
          <p:nvPr userDrawn="1"/>
        </p:nvCxnSpPr>
        <p:spPr>
          <a:xfrm>
            <a:off x="152400" y="1143000"/>
            <a:ext cx="8534400" cy="0"/>
          </a:xfrm>
          <a:prstGeom prst="line">
            <a:avLst/>
          </a:prstGeom>
          <a:ln w="19050">
            <a:solidFill>
              <a:schemeClr val="accent3">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3C94B7-2F79-4973-948E-F82B9152B990}" type="slidenum">
              <a:rPr lang="en-US" smtClean="0"/>
              <a:pPr/>
              <a:t>‹Nº›</a:t>
            </a:fld>
            <a:endParaRPr lang="en-US" dirty="0"/>
          </a:p>
        </p:txBody>
      </p:sp>
      <p:sp>
        <p:nvSpPr>
          <p:cNvPr id="5" name="Rectangle 4"/>
          <p:cNvSpPr/>
          <p:nvPr userDrawn="1"/>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152400" y="6400800"/>
            <a:ext cx="8077200" cy="381000"/>
            <a:chOff x="1295400" y="4953000"/>
            <a:chExt cx="7391400" cy="381000"/>
          </a:xfrm>
        </p:grpSpPr>
        <p:sp>
          <p:nvSpPr>
            <p:cNvPr id="10" name="Rectangle 9"/>
            <p:cNvSpPr/>
            <p:nvPr userDrawn="1"/>
          </p:nvSpPr>
          <p:spPr>
            <a:xfrm>
              <a:off x="1447800" y="4953000"/>
              <a:ext cx="45719" cy="381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ectangle 10"/>
            <p:cNvSpPr/>
            <p:nvPr userDrawn="1"/>
          </p:nvSpPr>
          <p:spPr>
            <a:xfrm>
              <a:off x="1295400" y="5181600"/>
              <a:ext cx="7391400" cy="4571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Tree>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1A43A-0C78-46D5-9A50-0EC1E448C2C6}" type="datetimeFigureOut">
              <a:rPr lang="en-US" smtClean="0"/>
              <a:pPr/>
              <a:t>6/13/2012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C94B7-2F79-4973-948E-F82B9152B990}" type="slidenum">
              <a:rPr lang="en-US" smtClean="0"/>
              <a:pPr/>
              <a:t>‹Nº›</a:t>
            </a:fld>
            <a:endParaRPr lang="en-US" dirty="0"/>
          </a:p>
        </p:txBody>
      </p:sp>
    </p:spTree>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1A43A-0C78-46D5-9A50-0EC1E448C2C6}" type="datetimeFigureOut">
              <a:rPr lang="en-US" smtClean="0"/>
              <a:pPr/>
              <a:t>6/13/2012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C94B7-2F79-4973-948E-F82B9152B990}"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8.wmf"/><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ustavo\Desktop\logo_fiec.jpg"/>
          <p:cNvPicPr>
            <a:picLocks noChangeAspect="1" noChangeArrowheads="1"/>
          </p:cNvPicPr>
          <p:nvPr/>
        </p:nvPicPr>
        <p:blipFill>
          <a:blip r:embed="rId2" cstate="print"/>
          <a:srcRect/>
          <a:stretch>
            <a:fillRect/>
          </a:stretch>
        </p:blipFill>
        <p:spPr bwMode="auto">
          <a:xfrm>
            <a:off x="7162800" y="5943600"/>
            <a:ext cx="1676400" cy="533400"/>
          </a:xfrm>
          <a:prstGeom prst="rect">
            <a:avLst/>
          </a:prstGeom>
          <a:noFill/>
        </p:spPr>
      </p:pic>
      <p:pic>
        <p:nvPicPr>
          <p:cNvPr id="4" name="Picture 2" descr="C:\Users\Gustavo\Desktop\ecuadoruniversitario_com_logo_espol.jpg"/>
          <p:cNvPicPr>
            <a:picLocks noChangeAspect="1" noChangeArrowheads="1"/>
          </p:cNvPicPr>
          <p:nvPr/>
        </p:nvPicPr>
        <p:blipFill>
          <a:blip r:embed="rId3" cstate="print"/>
          <a:srcRect l="19695" t="8418" r="18432" b="9085"/>
          <a:stretch>
            <a:fillRect/>
          </a:stretch>
        </p:blipFill>
        <p:spPr bwMode="auto">
          <a:xfrm>
            <a:off x="228600" y="228600"/>
            <a:ext cx="1066800" cy="1066800"/>
          </a:xfrm>
          <a:prstGeom prst="rect">
            <a:avLst/>
          </a:prstGeom>
          <a:noFill/>
        </p:spPr>
      </p:pic>
      <p:sp>
        <p:nvSpPr>
          <p:cNvPr id="5" name="TextBox 4"/>
          <p:cNvSpPr txBox="1"/>
          <p:nvPr/>
        </p:nvSpPr>
        <p:spPr>
          <a:xfrm>
            <a:off x="1219200" y="268069"/>
            <a:ext cx="6096000" cy="400110"/>
          </a:xfrm>
          <a:prstGeom prst="rect">
            <a:avLst/>
          </a:prstGeom>
          <a:noFill/>
        </p:spPr>
        <p:txBody>
          <a:bodyPr wrap="square" rtlCol="0">
            <a:spAutoFit/>
          </a:bodyPr>
          <a:lstStyle/>
          <a:p>
            <a:r>
              <a:rPr lang="en-US" sz="2000" b="1" dirty="0" smtClean="0">
                <a:latin typeface="Lucida Calligraphy" pitchFamily="66" charset="0"/>
              </a:rPr>
              <a:t>Escuela Superior Polit</a:t>
            </a:r>
            <a:r>
              <a:rPr lang="es-EC" sz="2000" b="1" dirty="0" smtClean="0">
                <a:latin typeface="Lucida Calligraphy" pitchFamily="66" charset="0"/>
              </a:rPr>
              <a:t>écnica</a:t>
            </a:r>
            <a:r>
              <a:rPr lang="es-EC" sz="2000" b="1" baseline="0" dirty="0" smtClean="0">
                <a:latin typeface="Lucida Calligraphy" pitchFamily="66" charset="0"/>
              </a:rPr>
              <a:t> del Litoral </a:t>
            </a:r>
            <a:endParaRPr lang="en-US" sz="2000" b="1" dirty="0">
              <a:latin typeface="Lucida Calligraphy" pitchFamily="66" charset="0"/>
            </a:endParaRPr>
          </a:p>
        </p:txBody>
      </p:sp>
      <p:sp>
        <p:nvSpPr>
          <p:cNvPr id="7" name="TextBox 6"/>
          <p:cNvSpPr txBox="1"/>
          <p:nvPr/>
        </p:nvSpPr>
        <p:spPr>
          <a:xfrm>
            <a:off x="381000" y="6096000"/>
            <a:ext cx="6781800" cy="369332"/>
          </a:xfrm>
          <a:prstGeom prst="rect">
            <a:avLst/>
          </a:prstGeom>
          <a:noFill/>
        </p:spPr>
        <p:txBody>
          <a:bodyPr wrap="square" rtlCol="0">
            <a:spAutoFit/>
          </a:bodyPr>
          <a:lstStyle/>
          <a:p>
            <a:pPr algn="ctr"/>
            <a:r>
              <a:rPr lang="es-EC" b="1" dirty="0" smtClean="0">
                <a:latin typeface="Lucida Calligraphy" pitchFamily="66" charset="0"/>
              </a:rPr>
              <a:t>Facultad de Ingeniería Eléctrica y Computación</a:t>
            </a:r>
            <a:endParaRPr lang="en-US" b="1" dirty="0">
              <a:latin typeface="Lucida Calligraphy" pitchFamily="66" charset="0"/>
            </a:endParaRPr>
          </a:p>
        </p:txBody>
      </p:sp>
      <p:sp>
        <p:nvSpPr>
          <p:cNvPr id="8" name="TextBox 7"/>
          <p:cNvSpPr txBox="1"/>
          <p:nvPr/>
        </p:nvSpPr>
        <p:spPr>
          <a:xfrm>
            <a:off x="2667000" y="1066800"/>
            <a:ext cx="4191000" cy="400110"/>
          </a:xfrm>
          <a:prstGeom prst="rect">
            <a:avLst/>
          </a:prstGeom>
          <a:noFill/>
        </p:spPr>
        <p:txBody>
          <a:bodyPr wrap="square" rtlCol="0">
            <a:spAutoFit/>
          </a:bodyPr>
          <a:lstStyle/>
          <a:p>
            <a:pPr algn="ctr"/>
            <a:r>
              <a:rPr lang="es-EC" sz="2000" b="1" dirty="0" smtClean="0"/>
              <a:t>Tesina de Seminario de Graduación  </a:t>
            </a:r>
            <a:endParaRPr lang="en-US" sz="2000" b="1" dirty="0"/>
          </a:p>
        </p:txBody>
      </p:sp>
      <p:sp>
        <p:nvSpPr>
          <p:cNvPr id="9" name="TextBox 8"/>
          <p:cNvSpPr txBox="1"/>
          <p:nvPr/>
        </p:nvSpPr>
        <p:spPr>
          <a:xfrm>
            <a:off x="152400" y="1676400"/>
            <a:ext cx="8763000" cy="954107"/>
          </a:xfrm>
          <a:prstGeom prst="rect">
            <a:avLst/>
          </a:prstGeom>
          <a:noFill/>
        </p:spPr>
        <p:txBody>
          <a:bodyPr wrap="square" rtlCol="0">
            <a:spAutoFit/>
          </a:bodyPr>
          <a:lstStyle/>
          <a:p>
            <a:pPr algn="ctr"/>
            <a:r>
              <a:rPr lang="es-EC" sz="2800" b="1" dirty="0"/>
              <a:t>DISEÑO Y </a:t>
            </a:r>
            <a:r>
              <a:rPr lang="es-EC" sz="2800" b="1" dirty="0" smtClean="0"/>
              <a:t>SIMULACIÓN </a:t>
            </a:r>
            <a:r>
              <a:rPr lang="es-EC" sz="2800" b="1" dirty="0"/>
              <a:t>DEL </a:t>
            </a:r>
            <a:r>
              <a:rPr lang="es-EC" sz="2800" b="1" dirty="0" smtClean="0"/>
              <a:t>CONTROL </a:t>
            </a:r>
            <a:r>
              <a:rPr lang="es-EC" sz="2800" b="1" dirty="0"/>
              <a:t>DE UN FILTRO ACTIVO DE POTENCIA PARALELO </a:t>
            </a:r>
            <a:r>
              <a:rPr lang="es-EC" sz="2800" b="1" dirty="0" smtClean="0"/>
              <a:t>TRIFÁSICO</a:t>
            </a:r>
            <a:endParaRPr lang="en-US" sz="2800" dirty="0"/>
          </a:p>
        </p:txBody>
      </p:sp>
      <p:sp>
        <p:nvSpPr>
          <p:cNvPr id="10" name="TextBox 9"/>
          <p:cNvSpPr txBox="1"/>
          <p:nvPr/>
        </p:nvSpPr>
        <p:spPr>
          <a:xfrm>
            <a:off x="3352800" y="2754868"/>
            <a:ext cx="1762598" cy="369332"/>
          </a:xfrm>
          <a:prstGeom prst="rect">
            <a:avLst/>
          </a:prstGeom>
          <a:noFill/>
        </p:spPr>
        <p:txBody>
          <a:bodyPr wrap="none" rtlCol="0">
            <a:spAutoFit/>
          </a:bodyPr>
          <a:lstStyle/>
          <a:p>
            <a:pPr algn="ctr"/>
            <a:r>
              <a:rPr lang="es-EC" b="1" dirty="0" smtClean="0"/>
              <a:t>Presentado Por</a:t>
            </a:r>
            <a:r>
              <a:rPr lang="es-EC" dirty="0" smtClean="0"/>
              <a:t>: </a:t>
            </a:r>
            <a:endParaRPr lang="en-US" dirty="0"/>
          </a:p>
        </p:txBody>
      </p:sp>
      <p:sp>
        <p:nvSpPr>
          <p:cNvPr id="11" name="TextBox 10"/>
          <p:cNvSpPr txBox="1"/>
          <p:nvPr/>
        </p:nvSpPr>
        <p:spPr>
          <a:xfrm>
            <a:off x="533400" y="3288268"/>
            <a:ext cx="3279103" cy="400110"/>
          </a:xfrm>
          <a:prstGeom prst="rect">
            <a:avLst/>
          </a:prstGeom>
          <a:noFill/>
        </p:spPr>
        <p:txBody>
          <a:bodyPr wrap="none" rtlCol="0">
            <a:spAutoFit/>
          </a:bodyPr>
          <a:lstStyle/>
          <a:p>
            <a:pPr>
              <a:buFont typeface="Wingdings" pitchFamily="2" charset="2"/>
              <a:buChar char="v"/>
            </a:pPr>
            <a:r>
              <a:rPr lang="es-EC" sz="2000" b="1" dirty="0" smtClean="0"/>
              <a:t> Alexis Yanira Muñoz Jadán</a:t>
            </a:r>
            <a:endParaRPr lang="en-US" sz="2000" b="1" dirty="0"/>
          </a:p>
        </p:txBody>
      </p:sp>
      <p:sp>
        <p:nvSpPr>
          <p:cNvPr id="12" name="TextBox 11"/>
          <p:cNvSpPr txBox="1"/>
          <p:nvPr/>
        </p:nvSpPr>
        <p:spPr>
          <a:xfrm>
            <a:off x="4724400" y="3276600"/>
            <a:ext cx="4114800" cy="400110"/>
          </a:xfrm>
          <a:prstGeom prst="rect">
            <a:avLst/>
          </a:prstGeom>
          <a:noFill/>
        </p:spPr>
        <p:txBody>
          <a:bodyPr wrap="square" rtlCol="0">
            <a:spAutoFit/>
          </a:bodyPr>
          <a:lstStyle/>
          <a:p>
            <a:pPr>
              <a:buFont typeface="Wingdings" pitchFamily="2" charset="2"/>
              <a:buChar char="v"/>
            </a:pPr>
            <a:r>
              <a:rPr lang="es-EC" sz="2000" b="1" dirty="0" smtClean="0"/>
              <a:t> Patricia Isabel Pasmay Bohórquez</a:t>
            </a:r>
            <a:endParaRPr lang="en-US" sz="2000" b="1" dirty="0"/>
          </a:p>
        </p:txBody>
      </p:sp>
      <p:sp>
        <p:nvSpPr>
          <p:cNvPr id="13" name="TextBox 12"/>
          <p:cNvSpPr txBox="1"/>
          <p:nvPr/>
        </p:nvSpPr>
        <p:spPr>
          <a:xfrm>
            <a:off x="2971800" y="3810000"/>
            <a:ext cx="3733800" cy="400110"/>
          </a:xfrm>
          <a:prstGeom prst="rect">
            <a:avLst/>
          </a:prstGeom>
          <a:noFill/>
        </p:spPr>
        <p:txBody>
          <a:bodyPr wrap="square" rtlCol="0">
            <a:spAutoFit/>
          </a:bodyPr>
          <a:lstStyle/>
          <a:p>
            <a:pPr algn="ctr"/>
            <a:r>
              <a:rPr lang="es-EC" sz="2000" b="1" dirty="0" smtClean="0"/>
              <a:t>Previo a la obtención del Título </a:t>
            </a:r>
            <a:endParaRPr lang="en-US" sz="2000" b="1" dirty="0"/>
          </a:p>
        </p:txBody>
      </p:sp>
      <p:sp>
        <p:nvSpPr>
          <p:cNvPr id="14" name="TextBox 13"/>
          <p:cNvSpPr txBox="1"/>
          <p:nvPr/>
        </p:nvSpPr>
        <p:spPr>
          <a:xfrm>
            <a:off x="228600" y="4454604"/>
            <a:ext cx="8610600" cy="1107996"/>
          </a:xfrm>
          <a:prstGeom prst="rect">
            <a:avLst/>
          </a:prstGeom>
          <a:noFill/>
        </p:spPr>
        <p:txBody>
          <a:bodyPr wrap="square" rtlCol="0">
            <a:spAutoFit/>
          </a:bodyPr>
          <a:lstStyle/>
          <a:p>
            <a:pPr algn="ctr"/>
            <a:r>
              <a:rPr lang="es-EC" sz="2400" b="1" dirty="0"/>
              <a:t>INGENIERO EN ELECTRICIDAD ESPECIALIZACIÓN  ELECTRÓNICA Y AUTOMATIZACIÓN INDUSTRIAL</a:t>
            </a:r>
            <a:endParaRPr lang="en-US" sz="2400" dirty="0"/>
          </a:p>
          <a:p>
            <a:endParaRPr lang="en-US" dirty="0"/>
          </a:p>
        </p:txBody>
      </p:sp>
      <p:sp>
        <p:nvSpPr>
          <p:cNvPr id="15" name="TextBox 14"/>
          <p:cNvSpPr txBox="1"/>
          <p:nvPr/>
        </p:nvSpPr>
        <p:spPr>
          <a:xfrm>
            <a:off x="4038600" y="5562600"/>
            <a:ext cx="1676400" cy="381000"/>
          </a:xfrm>
          <a:prstGeom prst="rect">
            <a:avLst/>
          </a:prstGeom>
          <a:noFill/>
        </p:spPr>
        <p:txBody>
          <a:bodyPr wrap="square" rtlCol="0">
            <a:spAutoFit/>
          </a:bodyPr>
          <a:lstStyle/>
          <a:p>
            <a:pPr algn="ctr"/>
            <a:r>
              <a:rPr lang="es-EC" b="1" dirty="0" smtClean="0"/>
              <a:t>2012</a:t>
            </a:r>
            <a:endParaRPr lang="en-US" b="1" dirty="0"/>
          </a:p>
        </p:txBody>
      </p:sp>
    </p:spTree>
  </p:cSld>
  <p:clrMapOvr>
    <a:masterClrMapping/>
  </p:clrMapOvr>
  <p:transition spd="slow">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990600" y="1194137"/>
            <a:ext cx="7543800" cy="1015663"/>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lang="es-EC" sz="2000" dirty="0" smtClean="0">
                <a:latin typeface="Eras Light ITC" pitchFamily="34" charset="0"/>
                <a:ea typeface="Calibri" pitchFamily="34" charset="0"/>
                <a:cs typeface="Times New Roman" pitchFamily="18" charset="0"/>
              </a:rPr>
              <a:t>F</a:t>
            </a:r>
            <a:r>
              <a:rPr kumimoji="0" lang="es-EC" sz="2000"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ormado por dos etapas</a:t>
            </a:r>
            <a:r>
              <a:rPr lang="es-EC" sz="2000" dirty="0" smtClean="0">
                <a:latin typeface="Eras Light ITC" pitchFamily="34" charset="0"/>
                <a:ea typeface="Calibri" pitchFamily="34" charset="0"/>
                <a:cs typeface="Times New Roman" pitchFamily="18" charset="0"/>
              </a:rPr>
              <a:t>:</a:t>
            </a:r>
          </a:p>
          <a:p>
            <a:pPr marL="0" marR="0" lvl="0" indent="155575"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endParaRPr>
          </a:p>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	La  etapa de potencia y la etapa de control. </a:t>
            </a:r>
            <a:endParaRPr kumimoji="0" lang="es-EC"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4" name="Imagen 136"/>
          <p:cNvPicPr>
            <a:picLocks noGrp="1"/>
          </p:cNvPicPr>
          <p:nvPr>
            <p:ph idx="1"/>
          </p:nvPr>
        </p:nvPicPr>
        <p:blipFill>
          <a:blip r:embed="rId2" cstate="print"/>
          <a:srcRect l="33052" t="14955" r="48729" b="59271"/>
          <a:stretch>
            <a:fillRect/>
          </a:stretch>
        </p:blipFill>
        <p:spPr bwMode="auto">
          <a:xfrm>
            <a:off x="533400" y="2438400"/>
            <a:ext cx="3657600" cy="1676400"/>
          </a:xfrm>
          <a:prstGeom prst="rect">
            <a:avLst/>
          </a:prstGeom>
          <a:noFill/>
          <a:ln w="9525">
            <a:noFill/>
            <a:miter lim="800000"/>
            <a:headEnd/>
            <a:tailEnd/>
          </a:ln>
        </p:spPr>
      </p:pic>
      <p:sp>
        <p:nvSpPr>
          <p:cNvPr id="6" name="TextBox 5"/>
          <p:cNvSpPr txBox="1"/>
          <p:nvPr/>
        </p:nvSpPr>
        <p:spPr>
          <a:xfrm>
            <a:off x="5257800" y="2876490"/>
            <a:ext cx="2895600"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buFont typeface="Wingdings" pitchFamily="2" charset="2"/>
              <a:buChar char="q"/>
            </a:pPr>
            <a:r>
              <a:rPr lang="es-EC" sz="2000" dirty="0" smtClean="0">
                <a:latin typeface="Eras Light ITC" pitchFamily="34" charset="0"/>
                <a:cs typeface="Times New Roman" pitchFamily="18" charset="0"/>
              </a:rPr>
              <a:t>  Etapa de Potencia</a:t>
            </a:r>
            <a:endParaRPr lang="en-US" sz="2000" dirty="0">
              <a:latin typeface="Eras Light ITC" pitchFamily="34" charset="0"/>
              <a:cs typeface="Times New Roman" pitchFamily="18" charset="0"/>
            </a:endParaRPr>
          </a:p>
        </p:txBody>
      </p:sp>
      <p:sp>
        <p:nvSpPr>
          <p:cNvPr id="7" name="TextBox 6"/>
          <p:cNvSpPr txBox="1"/>
          <p:nvPr/>
        </p:nvSpPr>
        <p:spPr>
          <a:xfrm>
            <a:off x="1447800" y="4876800"/>
            <a:ext cx="2895600"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marL="457200" indent="-457200">
              <a:buFont typeface="Wingdings" pitchFamily="2" charset="2"/>
              <a:buChar char="q"/>
            </a:pPr>
            <a:r>
              <a:rPr lang="es-EC" sz="2000" dirty="0" smtClean="0">
                <a:latin typeface="Eras Light ITC" pitchFamily="34" charset="0"/>
                <a:cs typeface="Times New Roman" pitchFamily="18" charset="0"/>
              </a:rPr>
              <a:t>   Etapa de Control </a:t>
            </a:r>
            <a:endParaRPr lang="en-US" sz="2000" dirty="0">
              <a:latin typeface="Eras Light ITC" pitchFamily="34" charset="0"/>
              <a:cs typeface="Times New Roman" pitchFamily="18" charset="0"/>
            </a:endParaRPr>
          </a:p>
        </p:txBody>
      </p:sp>
      <p:cxnSp>
        <p:nvCxnSpPr>
          <p:cNvPr id="9" name="Straight Arrow Connector 8"/>
          <p:cNvCxnSpPr>
            <a:stCxn id="6" idx="1"/>
          </p:cNvCxnSpPr>
          <p:nvPr/>
        </p:nvCxnSpPr>
        <p:spPr>
          <a:xfrm flipH="1">
            <a:off x="4495800" y="3076545"/>
            <a:ext cx="762000" cy="1809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itle 1"/>
          <p:cNvSpPr>
            <a:spLocks noGrp="1"/>
          </p:cNvSpPr>
          <p:nvPr>
            <p:ph type="title"/>
          </p:nvPr>
        </p:nvSpPr>
        <p:spPr>
          <a:xfrm>
            <a:off x="1143000" y="274638"/>
            <a:ext cx="6858000" cy="792162"/>
          </a:xfrm>
        </p:spPr>
        <p:txBody>
          <a:bodyPr>
            <a:noAutofit/>
          </a:bodyPr>
          <a:lstStyle/>
          <a:p>
            <a:r>
              <a:rPr lang="es-EC"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Topología de un filtro activo de potencia paralelo trifásico</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endParaRPr>
          </a:p>
        </p:txBody>
      </p:sp>
      <p:pic>
        <p:nvPicPr>
          <p:cNvPr id="147457" name="Picture 1"/>
          <p:cNvPicPr>
            <a:picLocks noChangeAspect="1" noChangeArrowheads="1"/>
          </p:cNvPicPr>
          <p:nvPr/>
        </p:nvPicPr>
        <p:blipFill>
          <a:blip r:embed="rId3" cstate="print"/>
          <a:srcRect/>
          <a:stretch>
            <a:fillRect/>
          </a:stretch>
        </p:blipFill>
        <p:spPr bwMode="auto">
          <a:xfrm>
            <a:off x="4953000" y="3962400"/>
            <a:ext cx="3857625" cy="2419350"/>
          </a:xfrm>
          <a:prstGeom prst="rect">
            <a:avLst/>
          </a:prstGeom>
          <a:noFill/>
          <a:ln w="9525">
            <a:noFill/>
            <a:miter lim="800000"/>
            <a:headEnd/>
            <a:tailEnd/>
          </a:ln>
        </p:spPr>
      </p:pic>
      <p:cxnSp>
        <p:nvCxnSpPr>
          <p:cNvPr id="11" name="Straight Arrow Connector 10"/>
          <p:cNvCxnSpPr/>
          <p:nvPr/>
        </p:nvCxnSpPr>
        <p:spPr>
          <a:xfrm flipV="1">
            <a:off x="3886200" y="4876800"/>
            <a:ext cx="1371600" cy="152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715962"/>
          </a:xfrm>
        </p:spPr>
        <p:txBody>
          <a:bodyPr>
            <a:normAutofit/>
          </a:bodyPr>
          <a:lstStyle/>
          <a:p>
            <a:pPr>
              <a:defRPr/>
            </a:pP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rPr>
              <a:t>Etapa de Potencia:</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ndParaRPr>
          </a:p>
        </p:txBody>
      </p:sp>
      <p:sp>
        <p:nvSpPr>
          <p:cNvPr id="4" name="TextBox 3"/>
          <p:cNvSpPr txBox="1"/>
          <p:nvPr/>
        </p:nvSpPr>
        <p:spPr>
          <a:xfrm>
            <a:off x="1066800" y="1343561"/>
            <a:ext cx="7086600"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155575" algn="just" eaLnBrk="0" fontAlgn="base" hangingPunct="0">
              <a:spcBef>
                <a:spcPct val="0"/>
              </a:spcBef>
              <a:spcAft>
                <a:spcPct val="0"/>
              </a:spcAft>
            </a:pPr>
            <a:r>
              <a:rPr lang="es-EC" sz="2000" dirty="0" smtClean="0">
                <a:latin typeface="Eras Light ITC" pitchFamily="34" charset="0"/>
                <a:ea typeface="Calibri" pitchFamily="34" charset="0"/>
                <a:cs typeface="Times New Roman" pitchFamily="18" charset="0"/>
              </a:rPr>
              <a:t>Realiza la correcta compensación a la red, inyectando corriente en el punto PCC, esto lo logra mediante un sistema de control que garantiza que las corrientes inyectadas sigan la señal de referencia.</a:t>
            </a:r>
            <a:endParaRPr lang="en-US" sz="2000" dirty="0">
              <a:latin typeface="Eras Light ITC" pitchFamily="34" charset="0"/>
            </a:endParaRPr>
          </a:p>
        </p:txBody>
      </p:sp>
      <p:pic>
        <p:nvPicPr>
          <p:cNvPr id="7" name="Imagen 5"/>
          <p:cNvPicPr>
            <a:picLocks noGrp="1" noChangeAspect="1" noChangeArrowheads="1"/>
          </p:cNvPicPr>
          <p:nvPr>
            <p:ph idx="1"/>
          </p:nvPr>
        </p:nvPicPr>
        <p:blipFill>
          <a:blip r:embed="rId2" cstate="print"/>
          <a:srcRect l="36699" t="32066" r="23718" b="5934"/>
          <a:stretch>
            <a:fillRect/>
          </a:stretch>
        </p:blipFill>
        <p:spPr bwMode="auto">
          <a:xfrm>
            <a:off x="2133600" y="2779485"/>
            <a:ext cx="4953001" cy="37737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2366018678"/>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990600" y="1581090"/>
            <a:ext cx="3124200"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lvl="0"/>
            <a:r>
              <a:rPr lang="es-EC" sz="2000" dirty="0" smtClean="0">
                <a:latin typeface="Eras Light ITC" pitchFamily="34" charset="0"/>
                <a:ea typeface="Calibri" pitchFamily="34" charset="0"/>
                <a:cs typeface="Times New Roman" pitchFamily="18" charset="0"/>
              </a:rPr>
              <a:t>El circuito lo constituye:</a:t>
            </a:r>
            <a:endParaRPr lang="en-US" sz="2000" dirty="0">
              <a:latin typeface="Eras Light ITC" pitchFamily="34" charset="0"/>
            </a:endParaRPr>
          </a:p>
        </p:txBody>
      </p:sp>
      <p:sp>
        <p:nvSpPr>
          <p:cNvPr id="6" name="Title 1"/>
          <p:cNvSpPr>
            <a:spLocks noGrp="1"/>
          </p:cNvSpPr>
          <p:nvPr>
            <p:ph type="title"/>
          </p:nvPr>
        </p:nvSpPr>
        <p:spPr>
          <a:xfrm>
            <a:off x="457200" y="274638"/>
            <a:ext cx="4038600" cy="715962"/>
          </a:xfrm>
        </p:spPr>
        <p:txBody>
          <a:bodyPr>
            <a:normAutofit/>
          </a:bodyPr>
          <a:lstStyle/>
          <a:p>
            <a:pPr>
              <a:defRPr/>
            </a:pP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rPr>
              <a:t>Etapa de Potencia:</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ndParaRPr>
          </a:p>
        </p:txBody>
      </p:sp>
    </p:spTree>
  </p:cSld>
  <p:clrMapOvr>
    <a:masterClrMapping/>
  </p:clrMapOvr>
  <p:transition spd="slow">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l="15430" t="4646" r="34718" b="26063"/>
          <a:stretch>
            <a:fillRect/>
          </a:stretch>
        </p:blipFill>
        <p:spPr bwMode="auto">
          <a:xfrm>
            <a:off x="965662" y="1392464"/>
            <a:ext cx="7416338" cy="4855936"/>
          </a:xfrm>
          <a:prstGeom prst="rect">
            <a:avLst/>
          </a:prstGeom>
          <a:ln>
            <a:noFill/>
          </a:ln>
          <a:effectLst>
            <a:outerShdw blurRad="292100" dist="139700" dir="2700000" algn="tl" rotWithShape="0">
              <a:srgbClr val="333333">
                <a:alpha val="65000"/>
              </a:srgbClr>
            </a:outerShdw>
          </a:effectLst>
        </p:spPr>
      </p:pic>
      <p:sp>
        <p:nvSpPr>
          <p:cNvPr id="8" name="TextBox 4"/>
          <p:cNvSpPr txBox="1"/>
          <p:nvPr/>
        </p:nvSpPr>
        <p:spPr>
          <a:xfrm>
            <a:off x="838200" y="457200"/>
            <a:ext cx="7162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EC" dirty="0" smtClean="0">
                <a:latin typeface="Eras Light ITC" pitchFamily="34" charset="0"/>
              </a:rPr>
              <a:t>Modelo de  </a:t>
            </a:r>
            <a:r>
              <a:rPr lang="es-EC" dirty="0" err="1" smtClean="0">
                <a:latin typeface="Eras Light ITC" pitchFamily="34" charset="0"/>
              </a:rPr>
              <a:t>Simulink</a:t>
            </a:r>
            <a:r>
              <a:rPr lang="es-EC" dirty="0" smtClean="0">
                <a:latin typeface="Eras Light ITC" pitchFamily="34" charset="0"/>
              </a:rPr>
              <a:t> de la Etapa de Potencia</a:t>
            </a:r>
            <a:endParaRPr lang="en-US" dirty="0">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81000" y="1295400"/>
            <a:ext cx="2819400" cy="400110"/>
          </a:xfrm>
          <a:prstGeom prst="rect">
            <a:avLst/>
          </a:prstGeom>
          <a:effectLst>
            <a:outerShdw blurRad="50800" dist="38100" dir="2700000" algn="tl" rotWithShape="0">
              <a:prstClr val="black">
                <a:alpha val="40000"/>
              </a:prstClr>
            </a:outerShdw>
          </a:effectLst>
        </p:spPr>
        <p:txBody>
          <a:bodyPr wrap="square">
            <a:spAutoFit/>
          </a:bodyPr>
          <a:lstStyle/>
          <a:p>
            <a:pPr lvl="0" indent="155575" algn="just" fontAlgn="base">
              <a:spcBef>
                <a:spcPct val="0"/>
              </a:spcBef>
              <a:spcAft>
                <a:spcPct val="0"/>
              </a:spcAft>
              <a:tabLst>
                <a:tab pos="900113" algn="l"/>
              </a:tabLst>
            </a:pPr>
            <a:r>
              <a:rPr lang="es-EC" sz="2000" dirty="0" smtClean="0">
                <a:latin typeface="Eras Medium ITC" pitchFamily="34" charset="0"/>
                <a:ea typeface="Calibri" pitchFamily="34" charset="0"/>
                <a:cs typeface="Times New Roman" pitchFamily="18" charset="0"/>
              </a:rPr>
              <a:t>El suministro eléctrico</a:t>
            </a:r>
            <a:endParaRPr lang="es-EC" sz="2000" dirty="0" smtClean="0">
              <a:latin typeface="Eras Medium ITC" pitchFamily="34" charset="0"/>
              <a:cs typeface="Arial" pitchFamily="34" charset="0"/>
            </a:endParaRPr>
          </a:p>
        </p:txBody>
      </p:sp>
      <p:cxnSp>
        <p:nvCxnSpPr>
          <p:cNvPr id="10" name="9 Conector recto de flecha"/>
          <p:cNvCxnSpPr/>
          <p:nvPr/>
        </p:nvCxnSpPr>
        <p:spPr>
          <a:xfrm>
            <a:off x="3276600" y="1524000"/>
            <a:ext cx="990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11 Rectángulo"/>
          <p:cNvSpPr/>
          <p:nvPr/>
        </p:nvSpPr>
        <p:spPr>
          <a:xfrm>
            <a:off x="4724400" y="1432876"/>
            <a:ext cx="3962400" cy="400110"/>
          </a:xfrm>
          <a:prstGeom prst="rect">
            <a:avLst/>
          </a:prstGeom>
          <a:effectLst>
            <a:outerShdw blurRad="50800" dist="38100" dir="2700000" algn="tl" rotWithShape="0">
              <a:prstClr val="black">
                <a:alpha val="40000"/>
              </a:prstClr>
            </a:outerShdw>
          </a:effectLst>
        </p:spPr>
        <p:txBody>
          <a:bodyPr wrap="square">
            <a:spAutoFit/>
          </a:bodyPr>
          <a:lstStyle/>
          <a:p>
            <a:pPr algn="just"/>
            <a:r>
              <a:rPr lang="es-EC" sz="2000" dirty="0" smtClean="0">
                <a:latin typeface="Eras Medium ITC" pitchFamily="34" charset="0"/>
                <a:ea typeface="Calibri" pitchFamily="34" charset="0"/>
                <a:cs typeface="Times New Roman" pitchFamily="18" charset="0"/>
              </a:rPr>
              <a:t>red trifásica de 120[</a:t>
            </a:r>
            <a:r>
              <a:rPr lang="es-EC" sz="2000" dirty="0" err="1" smtClean="0">
                <a:latin typeface="Eras Medium ITC" pitchFamily="34" charset="0"/>
                <a:ea typeface="Calibri" pitchFamily="34" charset="0"/>
                <a:cs typeface="Times New Roman" pitchFamily="18" charset="0"/>
              </a:rPr>
              <a:t>Vrms</a:t>
            </a:r>
            <a:r>
              <a:rPr lang="es-EC" sz="2000" dirty="0" smtClean="0">
                <a:latin typeface="Eras Medium ITC" pitchFamily="34" charset="0"/>
                <a:ea typeface="Calibri" pitchFamily="34" charset="0"/>
                <a:cs typeface="Times New Roman" pitchFamily="18" charset="0"/>
              </a:rPr>
              <a:t>].</a:t>
            </a:r>
            <a:endParaRPr lang="es-EC" sz="2000" dirty="0"/>
          </a:p>
        </p:txBody>
      </p:sp>
      <p:grpSp>
        <p:nvGrpSpPr>
          <p:cNvPr id="25" name="14 Grupo"/>
          <p:cNvGrpSpPr/>
          <p:nvPr/>
        </p:nvGrpSpPr>
        <p:grpSpPr>
          <a:xfrm>
            <a:off x="361950" y="1752600"/>
            <a:ext cx="3429000" cy="2135088"/>
            <a:chOff x="-1866900" y="7268129"/>
            <a:chExt cx="3733799" cy="2484568"/>
          </a:xfrm>
        </p:grpSpPr>
        <p:pic>
          <p:nvPicPr>
            <p:cNvPr id="26" name="Picture 1"/>
            <p:cNvPicPr>
              <a:picLocks noChangeAspect="1" noChangeArrowheads="1"/>
            </p:cNvPicPr>
            <p:nvPr/>
          </p:nvPicPr>
          <p:blipFill>
            <a:blip r:embed="rId3" cstate="print"/>
            <a:srcRect l="15430" t="4646" r="34718" b="26063"/>
            <a:stretch>
              <a:fillRect/>
            </a:stretch>
          </p:blipFill>
          <p:spPr bwMode="auto">
            <a:xfrm>
              <a:off x="-1866900" y="7307949"/>
              <a:ext cx="3733799" cy="2444748"/>
            </a:xfrm>
            <a:prstGeom prst="rect">
              <a:avLst/>
            </a:prstGeom>
            <a:noFill/>
            <a:ln w="9525">
              <a:noFill/>
              <a:miter lim="800000"/>
              <a:headEnd/>
              <a:tailEnd/>
            </a:ln>
          </p:spPr>
        </p:pic>
        <p:sp>
          <p:nvSpPr>
            <p:cNvPr id="27" name="13 Rectángulo"/>
            <p:cNvSpPr/>
            <p:nvPr/>
          </p:nvSpPr>
          <p:spPr>
            <a:xfrm>
              <a:off x="-1526317" y="7268129"/>
              <a:ext cx="647699" cy="774861"/>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C"/>
            </a:p>
          </p:txBody>
        </p:sp>
      </p:grpSp>
      <p:cxnSp>
        <p:nvCxnSpPr>
          <p:cNvPr id="28" name="Straight Arrow Connector 9"/>
          <p:cNvCxnSpPr/>
          <p:nvPr/>
        </p:nvCxnSpPr>
        <p:spPr>
          <a:xfrm>
            <a:off x="1269556" y="2418469"/>
            <a:ext cx="1384522" cy="10867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Imagen 140"/>
          <p:cNvPicPr/>
          <p:nvPr/>
        </p:nvPicPr>
        <p:blipFill rotWithShape="1">
          <a:blip r:embed="rId4" cstate="print"/>
          <a:srcRect l="3237" t="3588" r="5799" b="9555"/>
          <a:stretch/>
        </p:blipFill>
        <p:spPr bwMode="auto">
          <a:xfrm>
            <a:off x="3581400" y="2667000"/>
            <a:ext cx="5238750" cy="3647319"/>
          </a:xfrm>
          <a:prstGeom prst="rect">
            <a:avLst/>
          </a:prstGeom>
          <a:ln>
            <a:noFill/>
          </a:ln>
          <a:effectLst>
            <a:outerShdw blurRad="292100" dist="139700" dir="2700000" algn="tl" rotWithShape="0">
              <a:srgbClr val="333333">
                <a:alpha val="65000"/>
              </a:srgbClr>
            </a:outerShdw>
          </a:effectLst>
        </p:spPr>
      </p:pic>
      <p:sp>
        <p:nvSpPr>
          <p:cNvPr id="15" name="Title 1"/>
          <p:cNvSpPr txBox="1">
            <a:spLocks/>
          </p:cNvSpPr>
          <p:nvPr/>
        </p:nvSpPr>
        <p:spPr>
          <a:xfrm>
            <a:off x="1752600" y="381000"/>
            <a:ext cx="6096000" cy="715962"/>
          </a:xfrm>
          <a:prstGeom prst="rect">
            <a:avLst/>
          </a:prstGeom>
        </p:spPr>
        <p:style>
          <a:lnRef idx="2">
            <a:schemeClr val="accent2"/>
          </a:lnRef>
          <a:fillRef idx="1">
            <a:schemeClr val="lt1"/>
          </a:fillRef>
          <a:effectRef idx="0">
            <a:schemeClr val="accent2"/>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rPr>
              <a:t>Red de Suministro</a:t>
            </a:r>
            <a:r>
              <a:rPr kumimoji="0" lang="es-EC" sz="2800" b="1" i="0" u="none"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rPr>
              <a:t> Eléctrico</a:t>
            </a:r>
            <a:endParaRPr kumimoji="0" lang="en-US"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endParaRPr>
          </a:p>
        </p:txBody>
      </p:sp>
      <p:graphicFrame>
        <p:nvGraphicFramePr>
          <p:cNvPr id="143361" name="Object 1"/>
          <p:cNvGraphicFramePr>
            <a:graphicFrameLocks noChangeAspect="1"/>
          </p:cNvGraphicFramePr>
          <p:nvPr/>
        </p:nvGraphicFramePr>
        <p:xfrm>
          <a:off x="600075" y="4648200"/>
          <a:ext cx="2549652" cy="457200"/>
        </p:xfrm>
        <a:graphic>
          <a:graphicData uri="http://schemas.openxmlformats.org/presentationml/2006/ole">
            <p:oleObj spid="_x0000_s143361" name="Ecuación" r:id="rId5" imgW="1384200" imgH="241200" progId="Equation.3">
              <p:embed/>
            </p:oleObj>
          </a:graphicData>
        </a:graphic>
      </p:graphicFrame>
    </p:spTree>
    <p:extLst>
      <p:ext uri="{BB962C8B-B14F-4D97-AF65-F5344CB8AC3E}">
        <p14:creationId xmlns:p14="http://schemas.microsoft.com/office/powerpoint/2010/main" xmlns="" val="1034670250"/>
      </p:ext>
    </p:extLst>
  </p:cSld>
  <p:clrMapOvr>
    <a:masterClrMapping/>
  </p:clrMapOvr>
  <p:transition spd="slow">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8"/>
          <p:cNvGraphicFramePr>
            <a:graphicFrameLocks noChangeAspect="1"/>
          </p:cNvGraphicFramePr>
          <p:nvPr>
            <p:extLst>
              <p:ext uri="{D42A27DB-BD31-4B8C-83A1-F6EECF244321}">
                <p14:modId xmlns:p14="http://schemas.microsoft.com/office/powerpoint/2010/main" xmlns="" val="525222344"/>
              </p:ext>
            </p:extLst>
          </p:nvPr>
        </p:nvGraphicFramePr>
        <p:xfrm>
          <a:off x="3541712" y="1905000"/>
          <a:ext cx="1716088" cy="517525"/>
        </p:xfrm>
        <a:graphic>
          <a:graphicData uri="http://schemas.openxmlformats.org/presentationml/2006/ole">
            <p:oleObj spid="_x0000_s142355" name="Ecuación" r:id="rId3" imgW="838080" imgH="241200" progId="Equation.3">
              <p:embed/>
            </p:oleObj>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xmlns="" val="3143822147"/>
              </p:ext>
            </p:extLst>
          </p:nvPr>
        </p:nvGraphicFramePr>
        <p:xfrm>
          <a:off x="3546475" y="4203701"/>
          <a:ext cx="2092325" cy="744138"/>
        </p:xfrm>
        <a:graphic>
          <a:graphicData uri="http://schemas.openxmlformats.org/presentationml/2006/ole">
            <p:oleObj spid="_x0000_s142356" name="Ecuación" r:id="rId4" imgW="1180800" imgH="393480" progId="Equation.3">
              <p:embed/>
            </p:oleObj>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xmlns="" val="1875887141"/>
              </p:ext>
            </p:extLst>
          </p:nvPr>
        </p:nvGraphicFramePr>
        <p:xfrm>
          <a:off x="2362199" y="5257800"/>
          <a:ext cx="1330325" cy="406400"/>
        </p:xfrm>
        <a:graphic>
          <a:graphicData uri="http://schemas.openxmlformats.org/presentationml/2006/ole">
            <p:oleObj spid="_x0000_s142357" name="Ecuación" r:id="rId5" imgW="838080" imgH="266400" progId="Equation.3">
              <p:embed/>
            </p:oleObj>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xmlns="" val="3372028130"/>
              </p:ext>
            </p:extLst>
          </p:nvPr>
        </p:nvGraphicFramePr>
        <p:xfrm>
          <a:off x="5334000" y="6148387"/>
          <a:ext cx="1371600" cy="404813"/>
        </p:xfrm>
        <a:graphic>
          <a:graphicData uri="http://schemas.openxmlformats.org/presentationml/2006/ole">
            <p:oleObj spid="_x0000_s142358" name="Ecuación" r:id="rId6" imgW="850680" imgH="228600" progId="Equation.3">
              <p:embed/>
            </p:oleObj>
          </a:graphicData>
        </a:graphic>
      </p:graphicFrame>
      <p:sp>
        <p:nvSpPr>
          <p:cNvPr id="12" name="Rectangle 5"/>
          <p:cNvSpPr>
            <a:spLocks noChangeArrowheads="1"/>
          </p:cNvSpPr>
          <p:nvPr/>
        </p:nvSpPr>
        <p:spPr bwMode="auto">
          <a:xfrm>
            <a:off x="990600" y="5062537"/>
            <a:ext cx="1295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Donde, </a:t>
            </a:r>
            <a:endParaRPr kumimoji="0" lang="es-EC" b="0" i="0" u="none" strike="noStrike" cap="none" normalizeH="0" baseline="0" dirty="0" smtClean="0">
              <a:ln>
                <a:noFill/>
              </a:ln>
              <a:solidFill>
                <a:schemeClr val="tx1"/>
              </a:solidFill>
              <a:effectLst/>
              <a:latin typeface="Eras Medium ITC" pitchFamily="34" charset="0"/>
              <a:cs typeface="Arial" pitchFamily="34" charset="0"/>
            </a:endParaRPr>
          </a:p>
        </p:txBody>
      </p:sp>
      <p:sp>
        <p:nvSpPr>
          <p:cNvPr id="13" name="Rectangle 6"/>
          <p:cNvSpPr>
            <a:spLocks noChangeArrowheads="1"/>
          </p:cNvSpPr>
          <p:nvPr/>
        </p:nvSpPr>
        <p:spPr bwMode="auto">
          <a:xfrm>
            <a:off x="3505200" y="5202237"/>
            <a:ext cx="3962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 </a:t>
            </a:r>
            <a:r>
              <a:rPr kumimoji="0" lang="es-EC" b="0" i="0" u="none" strike="noStrike" cap="none" normalizeH="0" dirty="0" smtClean="0">
                <a:ln>
                  <a:noFill/>
                </a:ln>
                <a:solidFill>
                  <a:schemeClr val="tx1"/>
                </a:solidFill>
                <a:effectLst/>
                <a:latin typeface="Eras Medium ITC" pitchFamily="34" charset="0"/>
                <a:ea typeface="Calibri" pitchFamily="34" charset="0"/>
                <a:cs typeface="Times New Roman" pitchFamily="18" charset="0"/>
              </a:rPr>
              <a:t> </a:t>
            </a: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voltaje de salida del convertidor. </a:t>
            </a:r>
            <a:endParaRPr lang="es-EC" dirty="0" smtClean="0">
              <a:latin typeface="Eras Medium ITC" pitchFamily="34" charset="0"/>
              <a:ea typeface="Calibri" pitchFamily="34" charset="0"/>
              <a:cs typeface="Times New Roman" pitchFamily="18" charset="0"/>
            </a:endParaRPr>
          </a:p>
        </p:txBody>
      </p:sp>
      <p:sp>
        <p:nvSpPr>
          <p:cNvPr id="14" name="13 Rectángulo"/>
          <p:cNvSpPr/>
          <p:nvPr/>
        </p:nvSpPr>
        <p:spPr>
          <a:xfrm>
            <a:off x="990600" y="3714690"/>
            <a:ext cx="6553200" cy="400110"/>
          </a:xfrm>
          <a:prstGeom prst="rect">
            <a:avLst/>
          </a:prstGeom>
          <a:effectLst>
            <a:outerShdw blurRad="50800" dist="38100" dir="2700000" algn="tl" rotWithShape="0">
              <a:prstClr val="black">
                <a:alpha val="40000"/>
              </a:prstClr>
            </a:outerShdw>
          </a:effectLst>
        </p:spPr>
        <p:txBody>
          <a:bodyPr wrap="square">
            <a:spAutoFit/>
          </a:bodyPr>
          <a:lstStyle/>
          <a:p>
            <a:pPr lvl="0" indent="155575" algn="just" fontAlgn="base">
              <a:spcBef>
                <a:spcPct val="0"/>
              </a:spcBef>
              <a:spcAft>
                <a:spcPct val="0"/>
              </a:spcAft>
              <a:tabLst>
                <a:tab pos="900113" algn="l"/>
              </a:tabLst>
            </a:pPr>
            <a:r>
              <a:rPr lang="es-EC" sz="2000" dirty="0" smtClean="0">
                <a:latin typeface="Eras Medium ITC" pitchFamily="34" charset="0"/>
                <a:cs typeface="Times New Roman" pitchFamily="18" charset="0"/>
              </a:rPr>
              <a:t>El voltaje DC del filtro se obtuvo a partir de la ecuación:</a:t>
            </a:r>
            <a:endParaRPr lang="es-EC" sz="2000" dirty="0" smtClean="0">
              <a:latin typeface="Eras Medium ITC" pitchFamily="34" charset="0"/>
              <a:cs typeface="Arial" pitchFamily="34" charset="0"/>
            </a:endParaRPr>
          </a:p>
        </p:txBody>
      </p:sp>
      <p:sp>
        <p:nvSpPr>
          <p:cNvPr id="16" name="15 Rectángulo"/>
          <p:cNvSpPr/>
          <p:nvPr/>
        </p:nvSpPr>
        <p:spPr>
          <a:xfrm>
            <a:off x="898055" y="6153090"/>
            <a:ext cx="4283545" cy="400110"/>
          </a:xfrm>
          <a:prstGeom prst="rect">
            <a:avLst/>
          </a:prstGeom>
          <a:effectLst>
            <a:outerShdw blurRad="50800" dist="38100" dir="2700000" algn="tl" rotWithShape="0">
              <a:prstClr val="black">
                <a:alpha val="40000"/>
              </a:prstClr>
            </a:outerShdw>
          </a:effectLst>
        </p:spPr>
        <p:txBody>
          <a:bodyPr wrap="none">
            <a:spAutoFit/>
          </a:bodyPr>
          <a:lstStyle/>
          <a:p>
            <a:pPr lvl="0" indent="155575" fontAlgn="base">
              <a:spcBef>
                <a:spcPct val="0"/>
              </a:spcBef>
              <a:spcAft>
                <a:spcPct val="0"/>
              </a:spcAft>
            </a:pPr>
            <a:r>
              <a:rPr lang="es-EC" sz="2000" dirty="0" smtClean="0">
                <a:latin typeface="Eras Medium ITC" pitchFamily="34" charset="0"/>
                <a:ea typeface="Calibri" pitchFamily="34" charset="0"/>
                <a:cs typeface="Times New Roman" pitchFamily="18" charset="0"/>
              </a:rPr>
              <a:t>Con estos valores obtenemos que :</a:t>
            </a:r>
            <a:endParaRPr lang="es-EC" sz="4400" dirty="0" smtClean="0">
              <a:latin typeface="Eras Medium ITC" pitchFamily="34" charset="0"/>
              <a:cs typeface="Arial" pitchFamily="34" charset="0"/>
            </a:endParaRPr>
          </a:p>
        </p:txBody>
      </p:sp>
      <p:sp>
        <p:nvSpPr>
          <p:cNvPr id="17" name="16 Rectángulo"/>
          <p:cNvSpPr/>
          <p:nvPr/>
        </p:nvSpPr>
        <p:spPr>
          <a:xfrm>
            <a:off x="1386981" y="436096"/>
            <a:ext cx="655621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rPr>
              <a:t>Determinación del Voltaje del Enlace DC</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ndParaRPr>
          </a:p>
        </p:txBody>
      </p:sp>
      <p:sp>
        <p:nvSpPr>
          <p:cNvPr id="18" name="17 Rectángulo"/>
          <p:cNvSpPr/>
          <p:nvPr/>
        </p:nvSpPr>
        <p:spPr>
          <a:xfrm>
            <a:off x="914400" y="1352490"/>
            <a:ext cx="7696200" cy="400110"/>
          </a:xfrm>
          <a:prstGeom prst="rect">
            <a:avLst/>
          </a:prstGeom>
          <a:effectLst>
            <a:outerShdw blurRad="50800" dist="38100" dir="2700000" algn="tl" rotWithShape="0">
              <a:prstClr val="black">
                <a:alpha val="40000"/>
              </a:prstClr>
            </a:outerShdw>
          </a:effectLst>
        </p:spPr>
        <p:txBody>
          <a:bodyPr wrap="square">
            <a:spAutoFit/>
          </a:bodyPr>
          <a:lstStyle/>
          <a:p>
            <a:pPr lvl="0" indent="155575" algn="just" fontAlgn="base">
              <a:spcBef>
                <a:spcPct val="0"/>
              </a:spcBef>
              <a:spcAft>
                <a:spcPct val="0"/>
              </a:spcAft>
              <a:tabLst>
                <a:tab pos="900113" algn="l"/>
              </a:tabLst>
            </a:pPr>
            <a:r>
              <a:rPr lang="es-EC" sz="2000" dirty="0" smtClean="0">
                <a:latin typeface="Eras Medium ITC" pitchFamily="34" charset="0"/>
                <a:cs typeface="Times New Roman" pitchFamily="18" charset="0"/>
              </a:rPr>
              <a:t>Para la selección del voltaje se ha considerado lo siguiente:</a:t>
            </a:r>
            <a:endParaRPr lang="es-EC" sz="2000" dirty="0" smtClean="0">
              <a:latin typeface="Eras Medium ITC" pitchFamily="34" charset="0"/>
              <a:cs typeface="Arial" pitchFamily="34" charset="0"/>
            </a:endParaRPr>
          </a:p>
        </p:txBody>
      </p:sp>
      <p:graphicFrame>
        <p:nvGraphicFramePr>
          <p:cNvPr id="19" name="18 Objeto"/>
          <p:cNvGraphicFramePr>
            <a:graphicFrameLocks noChangeAspect="1"/>
          </p:cNvGraphicFramePr>
          <p:nvPr>
            <p:extLst>
              <p:ext uri="{D42A27DB-BD31-4B8C-83A1-F6EECF244321}">
                <p14:modId xmlns:p14="http://schemas.microsoft.com/office/powerpoint/2010/main" xmlns="" val="3968295847"/>
              </p:ext>
            </p:extLst>
          </p:nvPr>
        </p:nvGraphicFramePr>
        <p:xfrm>
          <a:off x="3481387" y="2895600"/>
          <a:ext cx="2157413" cy="449263"/>
        </p:xfrm>
        <a:graphic>
          <a:graphicData uri="http://schemas.openxmlformats.org/presentationml/2006/ole">
            <p:oleObj spid="_x0000_s142359" name="Ecuación" r:id="rId7" imgW="1143000" imgH="241200" progId="Equation.3">
              <p:embed/>
            </p:oleObj>
          </a:graphicData>
        </a:graphic>
      </p:graphicFrame>
      <p:sp>
        <p:nvSpPr>
          <p:cNvPr id="20" name="Rectangle 5"/>
          <p:cNvSpPr>
            <a:spLocks noChangeArrowheads="1"/>
          </p:cNvSpPr>
          <p:nvPr/>
        </p:nvSpPr>
        <p:spPr bwMode="auto">
          <a:xfrm>
            <a:off x="914400" y="2438400"/>
            <a:ext cx="2667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Sabiendo que: </a:t>
            </a:r>
            <a:endParaRPr kumimoji="0" lang="es-EC" b="0" i="0" u="none" strike="noStrike" cap="none" normalizeH="0" baseline="0" dirty="0" smtClean="0">
              <a:ln>
                <a:noFill/>
              </a:ln>
              <a:solidFill>
                <a:schemeClr val="tx1"/>
              </a:solidFill>
              <a:effectLst/>
              <a:latin typeface="Eras Medium ITC" pitchFamily="34" charset="0"/>
              <a:cs typeface="Arial" pitchFamily="34" charset="0"/>
            </a:endParaRPr>
          </a:p>
        </p:txBody>
      </p:sp>
      <p:sp>
        <p:nvSpPr>
          <p:cNvPr id="21" name="Rectangle 6"/>
          <p:cNvSpPr>
            <a:spLocks noChangeArrowheads="1"/>
          </p:cNvSpPr>
          <p:nvPr/>
        </p:nvSpPr>
        <p:spPr bwMode="auto">
          <a:xfrm>
            <a:off x="3505200" y="5626100"/>
            <a:ext cx="3962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lang="es-ES" dirty="0" smtClean="0">
                <a:latin typeface="Eras Medium ITC" pitchFamily="34" charset="0"/>
                <a:ea typeface="Calibri" pitchFamily="34" charset="0"/>
                <a:cs typeface="Times New Roman" pitchFamily="18" charset="0"/>
              </a:rPr>
              <a:t>, índice de modulación.</a:t>
            </a:r>
            <a:endParaRPr lang="es-EC" dirty="0" smtClean="0">
              <a:latin typeface="Eras Medium ITC" pitchFamily="34" charset="0"/>
              <a:ea typeface="Calibri" pitchFamily="34" charset="0"/>
              <a:cs typeface="Times New Roman" pitchFamily="18" charset="0"/>
            </a:endParaRPr>
          </a:p>
        </p:txBody>
      </p:sp>
      <p:graphicFrame>
        <p:nvGraphicFramePr>
          <p:cNvPr id="22" name="21 Objeto"/>
          <p:cNvGraphicFramePr>
            <a:graphicFrameLocks noChangeAspect="1"/>
          </p:cNvGraphicFramePr>
          <p:nvPr>
            <p:extLst>
              <p:ext uri="{D42A27DB-BD31-4B8C-83A1-F6EECF244321}">
                <p14:modId xmlns:p14="http://schemas.microsoft.com/office/powerpoint/2010/main" xmlns="" val="930478276"/>
              </p:ext>
            </p:extLst>
          </p:nvPr>
        </p:nvGraphicFramePr>
        <p:xfrm>
          <a:off x="2514600" y="5738998"/>
          <a:ext cx="796924" cy="268101"/>
        </p:xfrm>
        <a:graphic>
          <a:graphicData uri="http://schemas.openxmlformats.org/presentationml/2006/ole">
            <p:oleObj spid="_x0000_s142360" name="Ecuación" r:id="rId8" imgW="571320" imgH="177480" progId="Equation.3">
              <p:embed/>
            </p:oleObj>
          </a:graphicData>
        </a:graphic>
      </p:graphicFrame>
    </p:spTree>
    <p:extLst>
      <p:ext uri="{BB962C8B-B14F-4D97-AF65-F5344CB8AC3E}">
        <p14:creationId xmlns:p14="http://schemas.microsoft.com/office/powerpoint/2010/main" xmlns="" val="2604174031"/>
      </p:ext>
    </p:extLst>
  </p:cSld>
  <p:clrMapOvr>
    <a:masterClrMapping/>
  </p:clrMapOvr>
  <p:transition spd="slow">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5" name="14 Grupo"/>
          <p:cNvGrpSpPr/>
          <p:nvPr/>
        </p:nvGrpSpPr>
        <p:grpSpPr>
          <a:xfrm>
            <a:off x="228600" y="1600201"/>
            <a:ext cx="2819400" cy="1752600"/>
            <a:chOff x="-1866900" y="3733800"/>
            <a:chExt cx="3733799" cy="2444749"/>
          </a:xfrm>
        </p:grpSpPr>
        <p:pic>
          <p:nvPicPr>
            <p:cNvPr id="9" name="Picture 1"/>
            <p:cNvPicPr>
              <a:picLocks noChangeAspect="1" noChangeArrowheads="1"/>
            </p:cNvPicPr>
            <p:nvPr/>
          </p:nvPicPr>
          <p:blipFill>
            <a:blip r:embed="rId3" cstate="print"/>
            <a:srcRect l="15430" t="4646" r="34718" b="26063"/>
            <a:stretch>
              <a:fillRect/>
            </a:stretch>
          </p:blipFill>
          <p:spPr bwMode="auto">
            <a:xfrm>
              <a:off x="-1866900" y="3733800"/>
              <a:ext cx="3733799" cy="2444749"/>
            </a:xfrm>
            <a:prstGeom prst="rect">
              <a:avLst/>
            </a:prstGeom>
            <a:noFill/>
            <a:ln w="9525">
              <a:noFill/>
              <a:miter lim="800000"/>
              <a:headEnd/>
              <a:tailEnd/>
            </a:ln>
          </p:spPr>
        </p:pic>
        <p:sp>
          <p:nvSpPr>
            <p:cNvPr id="14" name="13 Rectángulo"/>
            <p:cNvSpPr/>
            <p:nvPr/>
          </p:nvSpPr>
          <p:spPr>
            <a:xfrm>
              <a:off x="-1600200" y="4800600"/>
              <a:ext cx="1295400" cy="1143000"/>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sp>
        <p:nvSpPr>
          <p:cNvPr id="19" name="Title 1"/>
          <p:cNvSpPr txBox="1">
            <a:spLocks/>
          </p:cNvSpPr>
          <p:nvPr/>
        </p:nvSpPr>
        <p:spPr>
          <a:xfrm>
            <a:off x="2514600" y="457200"/>
            <a:ext cx="40386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rPr>
              <a:t>Inversor Trifásico</a:t>
            </a:r>
            <a:endParaRPr kumimoji="0" lang="en-US" sz="3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endParaRPr>
          </a:p>
        </p:txBody>
      </p:sp>
      <p:pic>
        <p:nvPicPr>
          <p:cNvPr id="91137" name="Picture 1"/>
          <p:cNvPicPr>
            <a:picLocks noChangeAspect="1" noChangeArrowheads="1"/>
          </p:cNvPicPr>
          <p:nvPr/>
        </p:nvPicPr>
        <p:blipFill>
          <a:blip r:embed="rId4" cstate="print"/>
          <a:srcRect l="4163" t="7312" r="2862" b="15217"/>
          <a:stretch>
            <a:fillRect/>
          </a:stretch>
        </p:blipFill>
        <p:spPr bwMode="auto">
          <a:xfrm>
            <a:off x="1676400" y="2971800"/>
            <a:ext cx="7303352" cy="3505200"/>
          </a:xfrm>
          <a:prstGeom prst="rect">
            <a:avLst/>
          </a:prstGeom>
          <a:noFill/>
          <a:ln w="9525">
            <a:noFill/>
            <a:miter lim="800000"/>
            <a:headEnd/>
            <a:tailEnd/>
          </a:ln>
        </p:spPr>
      </p:pic>
      <p:cxnSp>
        <p:nvCxnSpPr>
          <p:cNvPr id="22" name="21 Conector angular"/>
          <p:cNvCxnSpPr/>
          <p:nvPr/>
        </p:nvCxnSpPr>
        <p:spPr>
          <a:xfrm>
            <a:off x="685800" y="3505200"/>
            <a:ext cx="990600" cy="304800"/>
          </a:xfrm>
          <a:prstGeom prst="bentConnector3">
            <a:avLst>
              <a:gd name="adj1" fmla="val 1648"/>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9 Rectángulo"/>
          <p:cNvSpPr/>
          <p:nvPr/>
        </p:nvSpPr>
        <p:spPr>
          <a:xfrm>
            <a:off x="3581400" y="1524000"/>
            <a:ext cx="4724400" cy="1200329"/>
          </a:xfrm>
          <a:prstGeom prst="rect">
            <a:avLst/>
          </a:prstGeom>
          <a:effectLst>
            <a:outerShdw blurRad="50800" dist="38100" dir="5400000" algn="t" rotWithShape="0">
              <a:prstClr val="black">
                <a:alpha val="40000"/>
              </a:prstClr>
            </a:outerShdw>
          </a:effectLst>
        </p:spPr>
        <p:txBody>
          <a:bodyPr wrap="square">
            <a:spAutoFit/>
          </a:bodyPr>
          <a:lstStyle/>
          <a:p>
            <a:pPr lvl="0" indent="155575" algn="just" eaLnBrk="0" fontAlgn="base" hangingPunct="0">
              <a:spcBef>
                <a:spcPct val="0"/>
              </a:spcBef>
              <a:spcAft>
                <a:spcPct val="0"/>
              </a:spcAft>
            </a:pPr>
            <a:r>
              <a:rPr lang="es-EC" dirty="0" smtClean="0">
                <a:latin typeface="Eras Light ITC" pitchFamily="34" charset="0"/>
                <a:ea typeface="Calibri" pitchFamily="34" charset="0"/>
                <a:cs typeface="Times New Roman" pitchFamily="18" charset="0"/>
              </a:rPr>
              <a:t>Es un inversor alimentado por voltaje (</a:t>
            </a:r>
            <a:r>
              <a:rPr lang="es-EC" dirty="0" err="1" smtClean="0">
                <a:latin typeface="Eras Light ITC" pitchFamily="34" charset="0"/>
                <a:ea typeface="Calibri" pitchFamily="34" charset="0"/>
                <a:cs typeface="Times New Roman" pitchFamily="18" charset="0"/>
              </a:rPr>
              <a:t>Voltage</a:t>
            </a:r>
            <a:r>
              <a:rPr lang="es-EC" dirty="0" smtClean="0">
                <a:latin typeface="Eras Light ITC" pitchFamily="34" charset="0"/>
                <a:ea typeface="Calibri" pitchFamily="34" charset="0"/>
                <a:cs typeface="Times New Roman" pitchFamily="18" charset="0"/>
              </a:rPr>
              <a:t> </a:t>
            </a:r>
            <a:r>
              <a:rPr lang="es-EC" dirty="0" err="1" smtClean="0">
                <a:latin typeface="Eras Light ITC" pitchFamily="34" charset="0"/>
                <a:ea typeface="Calibri" pitchFamily="34" charset="0"/>
                <a:cs typeface="Times New Roman" pitchFamily="18" charset="0"/>
              </a:rPr>
              <a:t>Source</a:t>
            </a:r>
            <a:r>
              <a:rPr lang="es-EC" dirty="0" smtClean="0">
                <a:latin typeface="Eras Light ITC" pitchFamily="34" charset="0"/>
                <a:ea typeface="Calibri" pitchFamily="34" charset="0"/>
                <a:cs typeface="Times New Roman" pitchFamily="18" charset="0"/>
              </a:rPr>
              <a:t> </a:t>
            </a:r>
            <a:r>
              <a:rPr lang="es-EC" dirty="0" err="1" smtClean="0">
                <a:latin typeface="Eras Light ITC" pitchFamily="34" charset="0"/>
                <a:ea typeface="Calibri" pitchFamily="34" charset="0"/>
                <a:cs typeface="Times New Roman" pitchFamily="18" charset="0"/>
              </a:rPr>
              <a:t>Inverter</a:t>
            </a:r>
            <a:r>
              <a:rPr lang="es-EC" dirty="0" smtClean="0">
                <a:latin typeface="Eras Light ITC" pitchFamily="34" charset="0"/>
                <a:ea typeface="Calibri" pitchFamily="34" charset="0"/>
                <a:cs typeface="Times New Roman" pitchFamily="18" charset="0"/>
              </a:rPr>
              <a:t>, VSI), de cuatro ramales e interruptores controlados por un generador de pulsos.</a:t>
            </a:r>
            <a:endParaRPr lang="es-EC" sz="1200" dirty="0" smtClean="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n 79"/>
          <p:cNvPicPr>
            <a:picLocks noChangeAspect="1" noChangeArrowheads="1"/>
          </p:cNvPicPr>
          <p:nvPr/>
        </p:nvPicPr>
        <p:blipFill>
          <a:blip r:embed="rId2" cstate="print"/>
          <a:srcRect/>
          <a:stretch>
            <a:fillRect/>
          </a:stretch>
        </p:blipFill>
        <p:spPr bwMode="auto">
          <a:xfrm>
            <a:off x="99270" y="2057400"/>
            <a:ext cx="4167930" cy="1676400"/>
          </a:xfrm>
          <a:prstGeom prst="rect">
            <a:avLst/>
          </a:prstGeom>
          <a:noFill/>
        </p:spPr>
      </p:pic>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3252" name="Rectangle 4"/>
          <p:cNvSpPr>
            <a:spLocks noChangeArrowheads="1"/>
          </p:cNvSpPr>
          <p:nvPr/>
        </p:nvSpPr>
        <p:spPr bwMode="auto">
          <a:xfrm>
            <a:off x="0" y="3682425"/>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Comparador de señal modulante con la señal portadora</a:t>
            </a:r>
            <a:endParaRPr kumimoji="0" lang="es-EC" sz="4000" b="0" i="0" u="none" strike="noStrike" cap="none" normalizeH="0" baseline="0" dirty="0" smtClean="0">
              <a:ln>
                <a:noFill/>
              </a:ln>
              <a:solidFill>
                <a:schemeClr val="tx1"/>
              </a:solidFill>
              <a:effectLst/>
              <a:latin typeface="Eras Medium ITC" pitchFamily="34" charset="0"/>
              <a:cs typeface="Arial" pitchFamily="34" charset="0"/>
            </a:endParaRPr>
          </a:p>
        </p:txBody>
      </p:sp>
      <p:sp>
        <p:nvSpPr>
          <p:cNvPr id="10" name="9 Rectángulo"/>
          <p:cNvSpPr/>
          <p:nvPr/>
        </p:nvSpPr>
        <p:spPr>
          <a:xfrm>
            <a:off x="1447800" y="1143000"/>
            <a:ext cx="6553200" cy="707886"/>
          </a:xfrm>
          <a:prstGeom prst="rect">
            <a:avLst/>
          </a:prstGeom>
          <a:ln>
            <a:noFill/>
          </a:ln>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2000" dirty="0" smtClean="0">
                <a:latin typeface="Eras Light ITC" pitchFamily="34" charset="0"/>
                <a:ea typeface="Calibri" pitchFamily="34" charset="0"/>
                <a:cs typeface="Times New Roman" pitchFamily="18" charset="0"/>
              </a:rPr>
              <a:t>Modulación por Ancho de Pulso Sinusoidal, SPWM (Sinusoidal, Pulse </a:t>
            </a:r>
            <a:r>
              <a:rPr lang="es-EC" sz="2000" dirty="0" err="1" smtClean="0">
                <a:latin typeface="Eras Light ITC" pitchFamily="34" charset="0"/>
                <a:ea typeface="Calibri" pitchFamily="34" charset="0"/>
                <a:cs typeface="Times New Roman" pitchFamily="18" charset="0"/>
              </a:rPr>
              <a:t>Width</a:t>
            </a:r>
            <a:r>
              <a:rPr lang="es-EC" sz="2000" dirty="0" smtClean="0">
                <a:latin typeface="Eras Light ITC" pitchFamily="34" charset="0"/>
                <a:ea typeface="Calibri" pitchFamily="34" charset="0"/>
                <a:cs typeface="Times New Roman" pitchFamily="18" charset="0"/>
              </a:rPr>
              <a:t> </a:t>
            </a:r>
            <a:r>
              <a:rPr lang="es-EC" sz="2000" dirty="0" err="1" smtClean="0">
                <a:latin typeface="Eras Light ITC" pitchFamily="34" charset="0"/>
                <a:ea typeface="Calibri" pitchFamily="34" charset="0"/>
                <a:cs typeface="Times New Roman" pitchFamily="18" charset="0"/>
              </a:rPr>
              <a:t>Modulation</a:t>
            </a:r>
            <a:r>
              <a:rPr lang="es-EC" sz="2000" dirty="0" smtClean="0">
                <a:latin typeface="Eras Light ITC" pitchFamily="34" charset="0"/>
                <a:ea typeface="Calibri" pitchFamily="34" charset="0"/>
                <a:cs typeface="Times New Roman" pitchFamily="18" charset="0"/>
              </a:rPr>
              <a:t>)</a:t>
            </a:r>
            <a:endParaRPr lang="es-EC" sz="2000" dirty="0"/>
          </a:p>
        </p:txBody>
      </p:sp>
      <p:sp>
        <p:nvSpPr>
          <p:cNvPr id="11" name="TextBox 5"/>
          <p:cNvSpPr txBox="1"/>
          <p:nvPr/>
        </p:nvSpPr>
        <p:spPr>
          <a:xfrm>
            <a:off x="228600" y="4724400"/>
            <a:ext cx="3581400"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just"/>
            <a:r>
              <a:rPr lang="es-EC" sz="2000" dirty="0" smtClean="0">
                <a:latin typeface="Eras Light ITC" pitchFamily="34" charset="0"/>
                <a:ea typeface="Calibri" pitchFamily="34" charset="0"/>
                <a:cs typeface="Times New Roman" pitchFamily="18" charset="0"/>
              </a:rPr>
              <a:t> Esta técnica consiste en generar pulsos de frecuencia determinados  y hacer variar el ciclo de trabajo.</a:t>
            </a:r>
          </a:p>
        </p:txBody>
      </p:sp>
      <p:pic>
        <p:nvPicPr>
          <p:cNvPr id="12" name="Imagen 150"/>
          <p:cNvPicPr/>
          <p:nvPr/>
        </p:nvPicPr>
        <p:blipFill>
          <a:blip r:embed="rId3" cstate="print"/>
          <a:srcRect l="11391" t="7177" r="21474" b="16746"/>
          <a:stretch>
            <a:fillRect/>
          </a:stretch>
        </p:blipFill>
        <p:spPr bwMode="auto">
          <a:xfrm>
            <a:off x="3810000" y="1981200"/>
            <a:ext cx="5257800" cy="3886200"/>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a:xfrm>
            <a:off x="19050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Generador</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 de Pulsos</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ransition spd="slow">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Generador</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 de Pulsos</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
        <p:nvSpPr>
          <p:cNvPr id="6" name="Rectangle 5"/>
          <p:cNvSpPr>
            <a:spLocks noChangeArrowheads="1"/>
          </p:cNvSpPr>
          <p:nvPr/>
        </p:nvSpPr>
        <p:spPr bwMode="auto">
          <a:xfrm>
            <a:off x="304800" y="5591889"/>
            <a:ext cx="5715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55575" fontAlgn="base">
              <a:spcBef>
                <a:spcPct val="0"/>
              </a:spcBef>
              <a:spcAft>
                <a:spcPct val="0"/>
              </a:spcAft>
              <a:buAutoNum type="alphaLcParenBoth"/>
            </a:pPr>
            <a:r>
              <a:rPr lang="es-EC" sz="1600" dirty="0" smtClean="0">
                <a:latin typeface="Eras Light ITC" pitchFamily="34" charset="0"/>
              </a:rPr>
              <a:t>  Gráfico de la señal modulante </a:t>
            </a:r>
            <a:r>
              <a:rPr lang="es-EC" sz="1600" i="1" dirty="0" err="1" smtClean="0">
                <a:latin typeface="Eras Light ITC" pitchFamily="34" charset="0"/>
              </a:rPr>
              <a:t>V</a:t>
            </a:r>
            <a:r>
              <a:rPr lang="es-EC" sz="1600" i="1" baseline="-25000" dirty="0" err="1" smtClean="0">
                <a:latin typeface="Eras Light ITC" pitchFamily="34" charset="0"/>
              </a:rPr>
              <a:t>sin</a:t>
            </a:r>
            <a:r>
              <a:rPr lang="es-EC" sz="1600" i="1" baseline="-25000" dirty="0" smtClean="0">
                <a:latin typeface="Eras Light ITC" pitchFamily="34" charset="0"/>
              </a:rPr>
              <a:t> </a:t>
            </a:r>
            <a:r>
              <a:rPr lang="es-EC" sz="1600" dirty="0" smtClean="0">
                <a:latin typeface="Eras Light ITC" pitchFamily="34" charset="0"/>
              </a:rPr>
              <a:t>y la portadora </a:t>
            </a:r>
            <a:r>
              <a:rPr lang="es-EC" sz="1600" i="1" dirty="0" err="1" smtClean="0">
                <a:latin typeface="Eras Light ITC" pitchFamily="34" charset="0"/>
              </a:rPr>
              <a:t>V</a:t>
            </a:r>
            <a:r>
              <a:rPr lang="es-EC" sz="1600" i="1" baseline="-25000" dirty="0" err="1" smtClean="0">
                <a:latin typeface="Eras Light ITC" pitchFamily="34" charset="0"/>
              </a:rPr>
              <a:t>tri</a:t>
            </a:r>
            <a:r>
              <a:rPr lang="es-EC" sz="1600" i="1" baseline="-25000" dirty="0" smtClean="0">
                <a:latin typeface="Eras Light ITC" pitchFamily="34" charset="0"/>
              </a:rPr>
              <a:t>.</a:t>
            </a:r>
            <a:r>
              <a:rPr lang="es-EC" sz="1600" baseline="-25000" dirty="0" smtClean="0">
                <a:latin typeface="Eras Light ITC" pitchFamily="34" charset="0"/>
              </a:rPr>
              <a:t> , </a:t>
            </a:r>
          </a:p>
          <a:p>
            <a:pPr lvl="0" fontAlgn="base">
              <a:spcBef>
                <a:spcPct val="0"/>
              </a:spcBef>
              <a:spcAft>
                <a:spcPct val="0"/>
              </a:spcAft>
            </a:pPr>
            <a:r>
              <a:rPr lang="es-EC" sz="1600" dirty="0" smtClean="0">
                <a:latin typeface="Eras Light ITC" pitchFamily="34" charset="0"/>
              </a:rPr>
              <a:t>(b) </a:t>
            </a:r>
            <a:r>
              <a:rPr lang="es-EC" sz="1600" baseline="-25000" dirty="0" smtClean="0">
                <a:latin typeface="Eras Light ITC" pitchFamily="34" charset="0"/>
              </a:rPr>
              <a:t> </a:t>
            </a:r>
            <a:r>
              <a:rPr lang="es-EC" sz="1600" dirty="0" smtClean="0">
                <a:latin typeface="Eras Light ITC" pitchFamily="34" charset="0"/>
              </a:rPr>
              <a:t>Diferencia entre </a:t>
            </a:r>
            <a:r>
              <a:rPr lang="es-EC" sz="1600" i="1" dirty="0" err="1" smtClean="0">
                <a:latin typeface="Eras Light ITC" pitchFamily="34" charset="0"/>
              </a:rPr>
              <a:t>V</a:t>
            </a:r>
            <a:r>
              <a:rPr lang="es-EC" sz="1600" i="1" baseline="-25000" dirty="0" err="1" smtClean="0">
                <a:latin typeface="Eras Light ITC" pitchFamily="34" charset="0"/>
              </a:rPr>
              <a:t>sin</a:t>
            </a:r>
            <a:r>
              <a:rPr lang="es-EC" sz="1600" dirty="0" smtClean="0">
                <a:latin typeface="Eras Light ITC" pitchFamily="34" charset="0"/>
              </a:rPr>
              <a:t> y </a:t>
            </a:r>
            <a:r>
              <a:rPr lang="es-EC" sz="1600" i="1" dirty="0" err="1" smtClean="0">
                <a:latin typeface="Eras Light ITC" pitchFamily="34" charset="0"/>
              </a:rPr>
              <a:t>V</a:t>
            </a:r>
            <a:r>
              <a:rPr lang="es-EC" sz="1600" i="1" baseline="-25000" dirty="0" err="1" smtClean="0">
                <a:latin typeface="Eras Light ITC" pitchFamily="34" charset="0"/>
              </a:rPr>
              <a:t>tri</a:t>
            </a:r>
            <a:r>
              <a:rPr lang="es-EC" sz="1600" i="1" baseline="-25000" dirty="0" smtClean="0">
                <a:latin typeface="Eras Light ITC" pitchFamily="34" charset="0"/>
              </a:rPr>
              <a:t>, </a:t>
            </a:r>
          </a:p>
          <a:p>
            <a:pPr lvl="0" fontAlgn="base">
              <a:spcBef>
                <a:spcPct val="0"/>
              </a:spcBef>
              <a:spcAft>
                <a:spcPct val="0"/>
              </a:spcAft>
            </a:pPr>
            <a:r>
              <a:rPr lang="es-EC" sz="1600" dirty="0" smtClean="0">
                <a:latin typeface="Eras Light ITC" pitchFamily="34" charset="0"/>
              </a:rPr>
              <a:t>(c)  Diferencia entre -</a:t>
            </a:r>
            <a:r>
              <a:rPr lang="es-EC" sz="1600" i="1" dirty="0" err="1" smtClean="0">
                <a:latin typeface="Eras Light ITC" pitchFamily="34" charset="0"/>
              </a:rPr>
              <a:t>V</a:t>
            </a:r>
            <a:r>
              <a:rPr lang="es-EC" sz="1600" i="1" baseline="-25000" dirty="0" err="1" smtClean="0">
                <a:latin typeface="Eras Light ITC" pitchFamily="34" charset="0"/>
              </a:rPr>
              <a:t>sin</a:t>
            </a:r>
            <a:r>
              <a:rPr lang="es-EC" sz="1600" dirty="0" smtClean="0">
                <a:latin typeface="Eras Light ITC" pitchFamily="34" charset="0"/>
              </a:rPr>
              <a:t> y </a:t>
            </a:r>
            <a:r>
              <a:rPr lang="es-EC" sz="1600" i="1" dirty="0" err="1" smtClean="0">
                <a:latin typeface="Eras Light ITC" pitchFamily="34" charset="0"/>
              </a:rPr>
              <a:t>V</a:t>
            </a:r>
            <a:r>
              <a:rPr lang="es-EC" sz="1600" i="1" baseline="-25000" dirty="0" err="1" smtClean="0">
                <a:latin typeface="Eras Light ITC" pitchFamily="34" charset="0"/>
              </a:rPr>
              <a:t>tri</a:t>
            </a:r>
            <a:endParaRPr kumimoji="0" lang="es-ES" sz="16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7" name="Imagen 831"/>
          <p:cNvPicPr/>
          <p:nvPr/>
        </p:nvPicPr>
        <p:blipFill>
          <a:blip r:embed="rId2" cstate="print"/>
          <a:srcRect/>
          <a:stretch>
            <a:fillRect/>
          </a:stretch>
        </p:blipFill>
        <p:spPr bwMode="auto">
          <a:xfrm>
            <a:off x="304800" y="1457325"/>
            <a:ext cx="4795946" cy="4181475"/>
          </a:xfrm>
          <a:prstGeom prst="rect">
            <a:avLst/>
          </a:prstGeom>
          <a:noFill/>
          <a:ln w="9525">
            <a:noFill/>
            <a:miter lim="800000"/>
            <a:headEnd/>
            <a:tailEnd/>
          </a:ln>
        </p:spPr>
      </p:pic>
      <p:sp>
        <p:nvSpPr>
          <p:cNvPr id="8" name="TextBox 5"/>
          <p:cNvSpPr txBox="1"/>
          <p:nvPr/>
        </p:nvSpPr>
        <p:spPr>
          <a:xfrm>
            <a:off x="5257800" y="2328208"/>
            <a:ext cx="3581400" cy="2246769"/>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just"/>
            <a:r>
              <a:rPr lang="es-EC" sz="2000" dirty="0" smtClean="0">
                <a:latin typeface="Eras Light ITC" pitchFamily="34" charset="0"/>
                <a:ea typeface="Calibri" pitchFamily="34" charset="0"/>
                <a:cs typeface="Times New Roman" pitchFamily="18" charset="0"/>
              </a:rPr>
              <a:t>El propósito de utilizar la técnica SPWM, es debido a que la señal de corriente generada por el filtro se ajusta de mejor manera a los armónicos que generan la cargas no lineales, permitiendo así su compensación.</a:t>
            </a:r>
          </a:p>
        </p:txBody>
      </p:sp>
    </p:spTree>
  </p:cSld>
  <p:clrMapOvr>
    <a:masterClrMapping/>
  </p:clrMapOvr>
  <p:transition spd="slow">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47"/>
          <p:cNvPicPr/>
          <p:nvPr/>
        </p:nvPicPr>
        <p:blipFill>
          <a:blip r:embed="rId2" cstate="print"/>
          <a:srcRect l="5380" t="4131" r="9875" b="8597"/>
          <a:stretch>
            <a:fillRect/>
          </a:stretch>
        </p:blipFill>
        <p:spPr bwMode="auto">
          <a:xfrm>
            <a:off x="4724400" y="2438400"/>
            <a:ext cx="4038600" cy="3581400"/>
          </a:xfrm>
          <a:prstGeom prst="rect">
            <a:avLst/>
          </a:prstGeom>
          <a:ln>
            <a:noFill/>
          </a:ln>
          <a:effectLst>
            <a:outerShdw blurRad="292100" dist="139700" dir="2700000" algn="tl" rotWithShape="0">
              <a:srgbClr val="333333">
                <a:alpha val="65000"/>
              </a:srgbClr>
            </a:outerShdw>
          </a:effectLst>
        </p:spPr>
      </p:pic>
      <p:grpSp>
        <p:nvGrpSpPr>
          <p:cNvPr id="11" name="10 Grupo"/>
          <p:cNvGrpSpPr/>
          <p:nvPr/>
        </p:nvGrpSpPr>
        <p:grpSpPr>
          <a:xfrm>
            <a:off x="304800" y="1295400"/>
            <a:ext cx="3200400" cy="2209799"/>
            <a:chOff x="-1866900" y="3733800"/>
            <a:chExt cx="3733799" cy="2444749"/>
          </a:xfrm>
        </p:grpSpPr>
        <p:pic>
          <p:nvPicPr>
            <p:cNvPr id="13" name="Picture 1"/>
            <p:cNvPicPr>
              <a:picLocks noChangeAspect="1" noChangeArrowheads="1"/>
            </p:cNvPicPr>
            <p:nvPr/>
          </p:nvPicPr>
          <p:blipFill>
            <a:blip r:embed="rId3" cstate="print"/>
            <a:srcRect l="15430" t="4646" r="34718" b="26063"/>
            <a:stretch>
              <a:fillRect/>
            </a:stretch>
          </p:blipFill>
          <p:spPr bwMode="auto">
            <a:xfrm>
              <a:off x="-1866900" y="3733800"/>
              <a:ext cx="3733799" cy="2444749"/>
            </a:xfrm>
            <a:prstGeom prst="rect">
              <a:avLst/>
            </a:prstGeom>
            <a:noFill/>
            <a:ln w="9525">
              <a:noFill/>
              <a:miter lim="800000"/>
              <a:headEnd/>
              <a:tailEnd/>
            </a:ln>
          </p:spPr>
        </p:pic>
        <p:sp>
          <p:nvSpPr>
            <p:cNvPr id="14" name="13 Rectángulo"/>
            <p:cNvSpPr/>
            <p:nvPr/>
          </p:nvSpPr>
          <p:spPr>
            <a:xfrm>
              <a:off x="88899" y="4408215"/>
              <a:ext cx="1778000" cy="674414"/>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cxnSp>
        <p:nvCxnSpPr>
          <p:cNvPr id="10" name="Straight Arrow Connector 9"/>
          <p:cNvCxnSpPr/>
          <p:nvPr/>
        </p:nvCxnSpPr>
        <p:spPr>
          <a:xfrm>
            <a:off x="2590800" y="2286000"/>
            <a:ext cx="2133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2002906" y="304800"/>
            <a:ext cx="5444119" cy="523220"/>
          </a:xfrm>
          <a:prstGeom prst="rect">
            <a:avLst/>
          </a:prstGeom>
        </p:spPr>
        <p:style>
          <a:lnRef idx="2">
            <a:schemeClr val="accent2"/>
          </a:lnRef>
          <a:fillRef idx="1">
            <a:schemeClr val="lt1"/>
          </a:fillRef>
          <a:effectRef idx="0">
            <a:schemeClr val="accent2"/>
          </a:effectRef>
          <a:fontRef idx="minor">
            <a:schemeClr val="dk1"/>
          </a:fontRef>
        </p:style>
        <p:txBody>
          <a:bodyPr wrap="none" anchor="ctr">
            <a:spAutoFit/>
          </a:bodyPr>
          <a:lstStyle/>
          <a:p>
            <a:pPr algn="ctr">
              <a:spcBef>
                <a:spcPct val="0"/>
              </a:spcBef>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Impedancia de Enlace con la Red </a:t>
            </a:r>
          </a:p>
        </p:txBody>
      </p:sp>
      <p:sp>
        <p:nvSpPr>
          <p:cNvPr id="19" name="Rectangle 1"/>
          <p:cNvSpPr>
            <a:spLocks noChangeArrowheads="1"/>
          </p:cNvSpPr>
          <p:nvPr/>
        </p:nvSpPr>
        <p:spPr bwMode="auto">
          <a:xfrm>
            <a:off x="838200" y="4114800"/>
            <a:ext cx="3276600" cy="1477328"/>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Es el filtro inductivo que se coloca entre el inversor alimentado por voltaje  (VSI) y la red de distribución de suministro. </a:t>
            </a:r>
          </a:p>
        </p:txBody>
      </p:sp>
    </p:spTree>
  </p:cSld>
  <p:clrMapOvr>
    <a:masterClrMapping/>
  </p:clrMapOvr>
  <p:transition spd="slow">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s-EC"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Introducción</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endParaRPr>
          </a:p>
        </p:txBody>
      </p:sp>
      <p:sp>
        <p:nvSpPr>
          <p:cNvPr id="4" name="3 Rectángulo"/>
          <p:cNvSpPr/>
          <p:nvPr/>
        </p:nvSpPr>
        <p:spPr>
          <a:xfrm>
            <a:off x="457200" y="1447800"/>
            <a:ext cx="3429000" cy="1938992"/>
          </a:xfrm>
          <a:prstGeom prst="rect">
            <a:avLst/>
          </a:prstGeom>
          <a:effectLst>
            <a:outerShdw blurRad="50800" dist="38100" dir="2700000" algn="tl" rotWithShape="0">
              <a:prstClr val="black">
                <a:alpha val="40000"/>
              </a:prstClr>
            </a:outerShdw>
            <a:softEdge rad="63500"/>
          </a:effectLst>
        </p:spPr>
        <p:txBody>
          <a:bodyPr wrap="square">
            <a:spAutoFit/>
          </a:bodyPr>
          <a:lstStyle/>
          <a:p>
            <a:pPr lvl="0" indent="155575" algn="just" fontAlgn="base">
              <a:spcBef>
                <a:spcPct val="0"/>
              </a:spcBef>
              <a:spcAft>
                <a:spcPct val="0"/>
              </a:spcAft>
            </a:pPr>
            <a:r>
              <a:rPr lang="es-EC" sz="2000" dirty="0" smtClean="0">
                <a:latin typeface="Eras Light ITC" pitchFamily="34" charset="0"/>
                <a:ea typeface="Calibri" pitchFamily="34" charset="0"/>
                <a:cs typeface="Times New Roman" pitchFamily="18" charset="0"/>
              </a:rPr>
              <a:t>La principal causa del deterioro de la calidad de suministro eléctrico, lo constituye el incremento de instalación de cargas no lineales, tales como: </a:t>
            </a:r>
          </a:p>
        </p:txBody>
      </p:sp>
      <p:pic>
        <p:nvPicPr>
          <p:cNvPr id="68610" name="Picture 2"/>
          <p:cNvPicPr>
            <a:picLocks noChangeAspect="1" noChangeArrowheads="1"/>
          </p:cNvPicPr>
          <p:nvPr/>
        </p:nvPicPr>
        <p:blipFill>
          <a:blip r:embed="rId2" cstate="print"/>
          <a:srcRect l="21083" t="20833" r="51977" b="28125"/>
          <a:stretch>
            <a:fillRect/>
          </a:stretch>
        </p:blipFill>
        <p:spPr bwMode="auto">
          <a:xfrm>
            <a:off x="5791200" y="4031974"/>
            <a:ext cx="2366865" cy="2521226"/>
          </a:xfrm>
          <a:prstGeom prst="rect">
            <a:avLst/>
          </a:prstGeom>
          <a:ln>
            <a:noFill/>
          </a:ln>
          <a:effectLst>
            <a:outerShdw blurRad="292100" dist="139700" dir="2700000" algn="tl" rotWithShape="0">
              <a:srgbClr val="333333">
                <a:alpha val="65000"/>
              </a:srgbClr>
            </a:outerShdw>
          </a:effectLst>
        </p:spPr>
      </p:pic>
      <p:pic>
        <p:nvPicPr>
          <p:cNvPr id="8" name="7 Imagen" descr="low-voltage-variable-speed-drives-PI7600-1b.jpg"/>
          <p:cNvPicPr>
            <a:picLocks noChangeAspect="1"/>
          </p:cNvPicPr>
          <p:nvPr/>
        </p:nvPicPr>
        <p:blipFill>
          <a:blip r:embed="rId3" cstate="print"/>
          <a:srcRect t="19300" r="2000" b="12077"/>
          <a:stretch>
            <a:fillRect/>
          </a:stretch>
        </p:blipFill>
        <p:spPr>
          <a:xfrm>
            <a:off x="5172075" y="1295400"/>
            <a:ext cx="3590925" cy="2475377"/>
          </a:xfrm>
          <a:prstGeom prst="rect">
            <a:avLst/>
          </a:prstGeom>
          <a:ln>
            <a:noFill/>
          </a:ln>
          <a:effectLst>
            <a:outerShdw blurRad="292100" dist="139700" dir="2700000" algn="tl" rotWithShape="0">
              <a:srgbClr val="333333">
                <a:alpha val="65000"/>
              </a:srgbClr>
            </a:outerShdw>
          </a:effectLst>
        </p:spPr>
      </p:pic>
      <p:grpSp>
        <p:nvGrpSpPr>
          <p:cNvPr id="17" name="16 Grupo"/>
          <p:cNvGrpSpPr/>
          <p:nvPr/>
        </p:nvGrpSpPr>
        <p:grpSpPr>
          <a:xfrm rot="20193479">
            <a:off x="1650006" y="3457067"/>
            <a:ext cx="3276600" cy="456458"/>
            <a:chOff x="685800" y="3658342"/>
            <a:chExt cx="3276600" cy="456458"/>
          </a:xfrm>
        </p:grpSpPr>
        <p:cxnSp>
          <p:nvCxnSpPr>
            <p:cNvPr id="15" name="14 Conector recto de flecha"/>
            <p:cNvCxnSpPr/>
            <p:nvPr/>
          </p:nvCxnSpPr>
          <p:spPr>
            <a:xfrm>
              <a:off x="685800" y="4114800"/>
              <a:ext cx="3276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Rectángulo"/>
            <p:cNvSpPr/>
            <p:nvPr/>
          </p:nvSpPr>
          <p:spPr>
            <a:xfrm>
              <a:off x="1093232" y="3658342"/>
              <a:ext cx="2335383" cy="369332"/>
            </a:xfrm>
            <a:prstGeom prst="rect">
              <a:avLst/>
            </a:prstGeom>
            <a:noFill/>
          </p:spPr>
          <p:txBody>
            <a:bodyPr wrap="none" lIns="91440" tIns="45720" rIns="91440" bIns="45720">
              <a:spAutoFit/>
            </a:bodyPr>
            <a:lstStyle/>
            <a:p>
              <a:pPr algn="ctr"/>
              <a:r>
                <a:rPr lang="es-E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ndara" pitchFamily="34" charset="0"/>
                </a:rPr>
                <a:t>Variador de Velocidad</a:t>
              </a:r>
              <a:endParaRPr lang="es-E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ndara" pitchFamily="34" charset="0"/>
              </a:endParaRPr>
            </a:p>
          </p:txBody>
        </p:sp>
      </p:grpSp>
      <p:grpSp>
        <p:nvGrpSpPr>
          <p:cNvPr id="18" name="17 Grupo"/>
          <p:cNvGrpSpPr/>
          <p:nvPr/>
        </p:nvGrpSpPr>
        <p:grpSpPr>
          <a:xfrm rot="682400">
            <a:off x="1888472" y="5189746"/>
            <a:ext cx="3276600" cy="466742"/>
            <a:chOff x="685800" y="3648058"/>
            <a:chExt cx="3276600" cy="466742"/>
          </a:xfrm>
        </p:grpSpPr>
        <p:cxnSp>
          <p:nvCxnSpPr>
            <p:cNvPr id="19" name="18 Conector recto de flecha"/>
            <p:cNvCxnSpPr/>
            <p:nvPr/>
          </p:nvCxnSpPr>
          <p:spPr>
            <a:xfrm>
              <a:off x="685800" y="4114800"/>
              <a:ext cx="3276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19 Rectángulo"/>
            <p:cNvSpPr/>
            <p:nvPr/>
          </p:nvSpPr>
          <p:spPr>
            <a:xfrm>
              <a:off x="1135812" y="3648058"/>
              <a:ext cx="2398413" cy="369332"/>
            </a:xfrm>
            <a:prstGeom prst="rect">
              <a:avLst/>
            </a:prstGeom>
            <a:noFill/>
          </p:spPr>
          <p:txBody>
            <a:bodyPr wrap="none" lIns="91440" tIns="45720" rIns="91440" bIns="45720">
              <a:spAutoFit/>
            </a:bodyPr>
            <a:lstStyle/>
            <a:p>
              <a:pPr algn="ct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rPr>
                <a:t>Lámparas de Descarga</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endParaRPr>
            </a:p>
          </p:txBody>
        </p:sp>
      </p:grpSp>
    </p:spTree>
  </p:cSld>
  <p:clrMapOvr>
    <a:masterClrMapping/>
  </p:clrMapOvr>
  <p:transition spd="slow">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Rectángulo"/>
          <p:cNvSpPr/>
          <p:nvPr/>
        </p:nvSpPr>
        <p:spPr>
          <a:xfrm>
            <a:off x="3352800" y="1933545"/>
            <a:ext cx="2209800" cy="111445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9" name="Rectangle 2"/>
          <p:cNvSpPr>
            <a:spLocks noChangeArrowheads="1"/>
          </p:cNvSpPr>
          <p:nvPr/>
        </p:nvSpPr>
        <p:spPr bwMode="auto">
          <a:xfrm>
            <a:off x="609600" y="1295400"/>
            <a:ext cx="5638800" cy="40011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indent="155575" algn="just" eaLnBrk="0" fontAlgn="base" hangingPunct="0">
              <a:spcBef>
                <a:spcPct val="0"/>
              </a:spcBef>
              <a:spcAft>
                <a:spcPct val="0"/>
              </a:spcAft>
            </a:pPr>
            <a:r>
              <a:rPr lang="es-EC" sz="2000" dirty="0" smtClean="0">
                <a:latin typeface="Eras Medium ITC" pitchFamily="34" charset="0"/>
                <a:ea typeface="Calibri" pitchFamily="34" charset="0"/>
                <a:cs typeface="Times New Roman" pitchFamily="18" charset="0"/>
              </a:rPr>
              <a:t>La inductancia fue escogida bajo el criterio [1]</a:t>
            </a:r>
            <a:endParaRPr lang="es-EC" sz="2000" dirty="0" smtClean="0">
              <a:latin typeface="Eras Medium ITC" pitchFamily="34" charset="0"/>
              <a:cs typeface="Arial" pitchFamily="34" charset="0"/>
            </a:endParaRPr>
          </a:p>
        </p:txBody>
      </p:sp>
      <p:sp>
        <p:nvSpPr>
          <p:cNvPr id="15" name="14 Rectángulo"/>
          <p:cNvSpPr/>
          <p:nvPr/>
        </p:nvSpPr>
        <p:spPr>
          <a:xfrm>
            <a:off x="5867400" y="5769535"/>
            <a:ext cx="20574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b="1" dirty="0">
              <a:latin typeface="Eras Medium ITC" pitchFamily="34" charset="0"/>
            </a:endParaRPr>
          </a:p>
        </p:txBody>
      </p:sp>
      <p:graphicFrame>
        <p:nvGraphicFramePr>
          <p:cNvPr id="16" name="Object 7"/>
          <p:cNvGraphicFramePr>
            <a:graphicFrameLocks noChangeAspect="1"/>
          </p:cNvGraphicFramePr>
          <p:nvPr>
            <p:extLst>
              <p:ext uri="{D42A27DB-BD31-4B8C-83A1-F6EECF244321}">
                <p14:modId xmlns:p14="http://schemas.microsoft.com/office/powerpoint/2010/main" xmlns="" val="97015833"/>
              </p:ext>
            </p:extLst>
          </p:nvPr>
        </p:nvGraphicFramePr>
        <p:xfrm>
          <a:off x="1295400" y="3505200"/>
          <a:ext cx="266700" cy="361950"/>
        </p:xfrm>
        <a:graphic>
          <a:graphicData uri="http://schemas.openxmlformats.org/presentationml/2006/ole">
            <p:oleObj spid="_x0000_s134179" name="Ecuación" r:id="rId3" imgW="126720" imgH="203040" progId="Equation.3">
              <p:embed/>
            </p:oleObj>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xmlns="" val="3259721342"/>
              </p:ext>
            </p:extLst>
          </p:nvPr>
        </p:nvGraphicFramePr>
        <p:xfrm>
          <a:off x="5905500" y="5910459"/>
          <a:ext cx="1984375" cy="403952"/>
        </p:xfrm>
        <a:graphic>
          <a:graphicData uri="http://schemas.openxmlformats.org/presentationml/2006/ole">
            <p:oleObj spid="_x0000_s134180" name="Ecuación" r:id="rId4" imgW="1040948" imgH="203112" progId="Equation.3">
              <p:embed/>
            </p:oleObj>
          </a:graphicData>
        </a:graphic>
      </p:graphicFrame>
      <p:sp>
        <p:nvSpPr>
          <p:cNvPr id="18" name="Rectangle 8"/>
          <p:cNvSpPr>
            <a:spLocks noChangeArrowheads="1"/>
          </p:cNvSpPr>
          <p:nvPr/>
        </p:nvSpPr>
        <p:spPr bwMode="auto">
          <a:xfrm>
            <a:off x="914400" y="2983468"/>
            <a:ext cx="1295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Donde, </a:t>
            </a:r>
            <a:endParaRPr kumimoji="0" lang="es-EC" sz="4000" b="0" i="0" u="none" strike="noStrike" cap="none" normalizeH="0" baseline="0" dirty="0" smtClean="0">
              <a:ln>
                <a:noFill/>
              </a:ln>
              <a:solidFill>
                <a:schemeClr val="tx1"/>
              </a:solidFill>
              <a:effectLst/>
              <a:latin typeface="Eras Medium ITC" pitchFamily="34" charset="0"/>
              <a:cs typeface="Arial" pitchFamily="34" charset="0"/>
            </a:endParaRPr>
          </a:p>
        </p:txBody>
      </p:sp>
      <p:sp>
        <p:nvSpPr>
          <p:cNvPr id="19" name="Rectangle 9"/>
          <p:cNvSpPr>
            <a:spLocks noChangeArrowheads="1"/>
          </p:cNvSpPr>
          <p:nvPr/>
        </p:nvSpPr>
        <p:spPr bwMode="auto">
          <a:xfrm>
            <a:off x="990600" y="3250113"/>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endParaRPr lang="es-EC" dirty="0">
              <a:latin typeface="Eras Medium ITC" pitchFamily="34" charset="0"/>
              <a:ea typeface="Calibri" pitchFamily="34" charset="0"/>
              <a:cs typeface="Times New Roman" pitchFamily="18" charset="0"/>
            </a:endParaRPr>
          </a:p>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		es la amplitud de la señal portadora.</a:t>
            </a:r>
          </a:p>
          <a:p>
            <a:pPr marL="0" marR="0" lvl="0" indent="155575"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endParaRPr>
          </a:p>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  </a:t>
            </a:r>
            <a:r>
              <a:rPr kumimoji="0" lang="es-EC" b="0" i="0" u="none" strike="noStrike" cap="none" normalizeH="0" baseline="0" dirty="0" err="1" smtClean="0">
                <a:ln>
                  <a:noFill/>
                </a:ln>
                <a:solidFill>
                  <a:schemeClr val="tx1"/>
                </a:solidFill>
                <a:effectLst/>
                <a:latin typeface="Eras Medium ITC" pitchFamily="34" charset="0"/>
                <a:ea typeface="Calibri" pitchFamily="34" charset="0"/>
                <a:cs typeface="Times New Roman" pitchFamily="18" charset="0"/>
              </a:rPr>
              <a:t>f</a:t>
            </a:r>
            <a:r>
              <a:rPr kumimoji="0" lang="es-EC" b="0" i="0" u="none" strike="noStrike" cap="none" normalizeH="0" baseline="-30000" dirty="0" err="1" smtClean="0">
                <a:ln>
                  <a:noFill/>
                </a:ln>
                <a:solidFill>
                  <a:schemeClr val="tx1"/>
                </a:solidFill>
                <a:effectLst/>
                <a:latin typeface="Eras Medium ITC" pitchFamily="34" charset="0"/>
                <a:ea typeface="Calibri" pitchFamily="34" charset="0"/>
                <a:cs typeface="Times New Roman" pitchFamily="18" charset="0"/>
              </a:rPr>
              <a:t>s</a:t>
            </a:r>
            <a:r>
              <a:rPr kumimoji="0" lang="es-EC" b="0" i="0" u="none" strike="noStrike" cap="none" normalizeH="0" baseline="-30000" dirty="0" smtClean="0">
                <a:ln>
                  <a:noFill/>
                </a:ln>
                <a:solidFill>
                  <a:schemeClr val="tx1"/>
                </a:solidFill>
                <a:effectLst/>
                <a:latin typeface="Eras Medium ITC" pitchFamily="34" charset="0"/>
                <a:ea typeface="Calibri" pitchFamily="34" charset="0"/>
                <a:cs typeface="Times New Roman" pitchFamily="18" charset="0"/>
              </a:rPr>
              <a:t>=</a:t>
            </a:r>
            <a:r>
              <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40[KHz], 	es la frecuencia de conmutación del inversor.</a:t>
            </a:r>
          </a:p>
          <a:p>
            <a:pPr marL="0" marR="0" lvl="0" indent="155575" algn="just" defTabSz="914400" rtl="0" eaLnBrk="1" fontAlgn="base" latinLnBrk="0" hangingPunct="1">
              <a:lnSpc>
                <a:spcPct val="100000"/>
              </a:lnSpc>
              <a:spcBef>
                <a:spcPct val="0"/>
              </a:spcBef>
              <a:spcAft>
                <a:spcPct val="0"/>
              </a:spcAft>
              <a:buClrTx/>
              <a:buSzTx/>
              <a:buFontTx/>
              <a:buNone/>
              <a:tabLst/>
            </a:pPr>
            <a:r>
              <a:rPr lang="es-ES" dirty="0">
                <a:latin typeface="Eras Medium ITC" pitchFamily="34" charset="0"/>
                <a:ea typeface="Calibri" pitchFamily="34" charset="0"/>
                <a:cs typeface="Times New Roman" pitchFamily="18" charset="0"/>
              </a:rPr>
              <a:t>	</a:t>
            </a:r>
            <a:r>
              <a:rPr lang="es-ES" dirty="0" smtClean="0">
                <a:latin typeface="Eras Medium ITC" pitchFamily="34" charset="0"/>
                <a:ea typeface="Calibri" pitchFamily="34" charset="0"/>
                <a:cs typeface="Times New Roman" pitchFamily="18" charset="0"/>
              </a:rPr>
              <a:t>	</a:t>
            </a:r>
          </a:p>
          <a:p>
            <a:pPr marL="0" marR="0" lvl="0" indent="155575"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a:ln>
                  <a:noFill/>
                </a:ln>
                <a:solidFill>
                  <a:schemeClr val="tx1"/>
                </a:solidFill>
                <a:effectLst/>
                <a:latin typeface="Eras Medium ITC" pitchFamily="34" charset="0"/>
                <a:ea typeface="Calibri" pitchFamily="34" charset="0"/>
                <a:cs typeface="Times New Roman" pitchFamily="18" charset="0"/>
              </a:rPr>
              <a:t>	</a:t>
            </a:r>
            <a:r>
              <a:rPr kumimoji="0" lang="es-ES"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rPr>
              <a:t>	Voltaje</a:t>
            </a:r>
            <a:r>
              <a:rPr kumimoji="0" lang="es-ES" b="0" i="0" u="none" strike="noStrike" cap="none" normalizeH="0" dirty="0" smtClean="0">
                <a:ln>
                  <a:noFill/>
                </a:ln>
                <a:solidFill>
                  <a:schemeClr val="tx1"/>
                </a:solidFill>
                <a:effectLst/>
                <a:latin typeface="Eras Medium ITC" pitchFamily="34" charset="0"/>
                <a:ea typeface="Calibri" pitchFamily="34" charset="0"/>
                <a:cs typeface="Times New Roman" pitchFamily="18" charset="0"/>
              </a:rPr>
              <a:t> de Salida del Convertidor</a:t>
            </a:r>
          </a:p>
          <a:p>
            <a:pPr marL="0" marR="0" lvl="0" indent="155575" algn="just" defTabSz="914400" rtl="0" eaLnBrk="1" fontAlgn="base" latinLnBrk="0" hangingPunct="1">
              <a:lnSpc>
                <a:spcPct val="100000"/>
              </a:lnSpc>
              <a:spcBef>
                <a:spcPct val="0"/>
              </a:spcBef>
              <a:spcAft>
                <a:spcPct val="0"/>
              </a:spcAft>
              <a:buClrTx/>
              <a:buSzTx/>
              <a:buFontTx/>
              <a:buNone/>
              <a:tabLst/>
            </a:pPr>
            <a:endParaRPr lang="es-ES" baseline="0" dirty="0">
              <a:latin typeface="Eras Medium ITC" pitchFamily="34" charset="0"/>
              <a:ea typeface="Calibri" pitchFamily="34" charset="0"/>
              <a:cs typeface="Times New Roman" pitchFamily="18" charset="0"/>
            </a:endParaRPr>
          </a:p>
          <a:p>
            <a:pPr marL="0" marR="0" lvl="0" indent="155575"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dirty="0" smtClean="0">
                <a:ln>
                  <a:noFill/>
                </a:ln>
                <a:solidFill>
                  <a:schemeClr val="tx1"/>
                </a:solidFill>
                <a:effectLst/>
                <a:latin typeface="Eras Medium ITC" pitchFamily="34" charset="0"/>
                <a:ea typeface="Calibri" pitchFamily="34" charset="0"/>
                <a:cs typeface="Times New Roman" pitchFamily="18" charset="0"/>
              </a:rPr>
              <a:t>		Voltaje de referencia de almacenamiento del capacitor.</a:t>
            </a:r>
            <a:endPar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endParaRPr>
          </a:p>
          <a:p>
            <a:pPr marL="0" marR="0" lvl="0" indent="155575" algn="just" defTabSz="914400" rtl="0" eaLnBrk="1" fontAlgn="base" latinLnBrk="0" hangingPunct="1">
              <a:lnSpc>
                <a:spcPct val="100000"/>
              </a:lnSpc>
              <a:spcBef>
                <a:spcPct val="0"/>
              </a:spcBef>
              <a:spcAft>
                <a:spcPct val="0"/>
              </a:spcAft>
              <a:buClrTx/>
              <a:buSzTx/>
              <a:buFontTx/>
              <a:buNone/>
              <a:tabLst/>
            </a:pPr>
            <a:endParaRPr lang="es-ES" dirty="0">
              <a:latin typeface="Eras Medium ITC" pitchFamily="34" charset="0"/>
              <a:ea typeface="Calibri" pitchFamily="34" charset="0"/>
              <a:cs typeface="Times New Roman" pitchFamily="18" charset="0"/>
            </a:endParaRPr>
          </a:p>
          <a:p>
            <a:pPr marL="0" marR="0" lvl="0" indent="155575"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endParaRPr>
          </a:p>
        </p:txBody>
      </p:sp>
      <p:sp>
        <p:nvSpPr>
          <p:cNvPr id="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xmlns="" val="2294286314"/>
              </p:ext>
            </p:extLst>
          </p:nvPr>
        </p:nvGraphicFramePr>
        <p:xfrm>
          <a:off x="3543300" y="2133600"/>
          <a:ext cx="1838325" cy="763588"/>
        </p:xfrm>
        <a:graphic>
          <a:graphicData uri="http://schemas.openxmlformats.org/presentationml/2006/ole">
            <p:oleObj spid="_x0000_s134181" name="Ecuación" r:id="rId5" imgW="1054080" imgH="431640" progId="Equation.3">
              <p:embed/>
            </p:oleObj>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xmlns="" val="653858966"/>
              </p:ext>
            </p:extLst>
          </p:nvPr>
        </p:nvGraphicFramePr>
        <p:xfrm>
          <a:off x="1295400" y="4645025"/>
          <a:ext cx="454025" cy="406400"/>
        </p:xfrm>
        <a:graphic>
          <a:graphicData uri="http://schemas.openxmlformats.org/presentationml/2006/ole">
            <p:oleObj spid="_x0000_s134182" name="Ecuación" r:id="rId6" imgW="215640" imgH="228600" progId="Equation.3">
              <p:embed/>
            </p:oleObj>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xmlns="" val="535723960"/>
              </p:ext>
            </p:extLst>
          </p:nvPr>
        </p:nvGraphicFramePr>
        <p:xfrm>
          <a:off x="1295400" y="5080000"/>
          <a:ext cx="533400" cy="406400"/>
        </p:xfrm>
        <a:graphic>
          <a:graphicData uri="http://schemas.openxmlformats.org/presentationml/2006/ole">
            <p:oleObj spid="_x0000_s134183" name="Ecuación" r:id="rId7" imgW="253800" imgH="228600" progId="Equation.3">
              <p:embed/>
            </p:oleObj>
          </a:graphicData>
        </a:graphic>
      </p:graphicFrame>
      <p:sp>
        <p:nvSpPr>
          <p:cNvPr id="23" name="Rectangle 2"/>
          <p:cNvSpPr>
            <a:spLocks noChangeArrowheads="1"/>
          </p:cNvSpPr>
          <p:nvPr/>
        </p:nvSpPr>
        <p:spPr bwMode="auto">
          <a:xfrm>
            <a:off x="838200" y="5848771"/>
            <a:ext cx="3543300" cy="40011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indent="155575" algn="just" eaLnBrk="0" fontAlgn="base" hangingPunct="0">
              <a:spcBef>
                <a:spcPct val="0"/>
              </a:spcBef>
              <a:spcAft>
                <a:spcPct val="0"/>
              </a:spcAft>
            </a:pPr>
            <a:r>
              <a:rPr lang="es-EC" sz="2000" dirty="0" smtClean="0">
                <a:latin typeface="Eras Medium ITC" pitchFamily="34" charset="0"/>
                <a:ea typeface="Calibri" pitchFamily="34" charset="0"/>
                <a:cs typeface="Times New Roman" pitchFamily="18" charset="0"/>
              </a:rPr>
              <a:t>Valor de a la inductancia:</a:t>
            </a:r>
            <a:endParaRPr lang="es-EC" sz="2000" dirty="0" smtClean="0">
              <a:latin typeface="Eras Medium ITC" pitchFamily="34" charset="0"/>
              <a:cs typeface="Arial" pitchFamily="34" charset="0"/>
            </a:endParaRPr>
          </a:p>
        </p:txBody>
      </p:sp>
      <p:cxnSp>
        <p:nvCxnSpPr>
          <p:cNvPr id="24" name="Straight Arrow Connector 9"/>
          <p:cNvCxnSpPr/>
          <p:nvPr/>
        </p:nvCxnSpPr>
        <p:spPr>
          <a:xfrm>
            <a:off x="4191000" y="6096000"/>
            <a:ext cx="13716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1" name="30 Rectángulo"/>
          <p:cNvSpPr/>
          <p:nvPr/>
        </p:nvSpPr>
        <p:spPr>
          <a:xfrm>
            <a:off x="1905000" y="304800"/>
            <a:ext cx="5444119"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spcBef>
                <a:spcPct val="0"/>
              </a:spcBef>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Impedancia de Enlace con la Red </a:t>
            </a:r>
          </a:p>
        </p:txBody>
      </p:sp>
    </p:spTree>
  </p:cSld>
  <p:clrMapOvr>
    <a:masterClrMapping/>
  </p:clrMapOvr>
  <p:transition spd="slow">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l="4163" t="7312" r="2862" b="15217"/>
          <a:stretch>
            <a:fillRect/>
          </a:stretch>
        </p:blipFill>
        <p:spPr bwMode="auto">
          <a:xfrm>
            <a:off x="533400" y="1524000"/>
            <a:ext cx="8293952" cy="4419600"/>
          </a:xfrm>
          <a:prstGeom prst="rect">
            <a:avLst/>
          </a:prstGeom>
          <a:noFill/>
          <a:ln w="9525">
            <a:noFill/>
            <a:miter lim="800000"/>
            <a:headEnd/>
            <a:tailEnd/>
          </a:ln>
        </p:spPr>
      </p:pic>
      <p:sp>
        <p:nvSpPr>
          <p:cNvPr id="4" name="Rectangle 3"/>
          <p:cNvSpPr/>
          <p:nvPr/>
        </p:nvSpPr>
        <p:spPr>
          <a:xfrm>
            <a:off x="457200" y="2819400"/>
            <a:ext cx="685800" cy="914400"/>
          </a:xfrm>
          <a:prstGeom prst="rect">
            <a:avLst/>
          </a:prstGeom>
          <a:noFill/>
          <a:ln/>
        </p:spPr>
        <p:style>
          <a:lnRef idx="2">
            <a:schemeClr val="accent2"/>
          </a:lnRef>
          <a:fillRef idx="1003">
            <a:schemeClr val="dk2"/>
          </a:fillRef>
          <a:effectRef idx="0">
            <a:schemeClr val="accent2"/>
          </a:effectRef>
          <a:fontRef idx="minor">
            <a:schemeClr val="dk1"/>
          </a:fontRef>
        </p:style>
        <p:txBody>
          <a:bodyPr rtlCol="0" anchor="ctr"/>
          <a:lstStyle/>
          <a:p>
            <a:pPr algn="ctr"/>
            <a:endParaRPr lang="en-US"/>
          </a:p>
        </p:txBody>
      </p:sp>
      <p:sp>
        <p:nvSpPr>
          <p:cNvPr id="13" name="Title 1"/>
          <p:cNvSpPr txBox="1">
            <a:spLocks/>
          </p:cNvSpPr>
          <p:nvPr/>
        </p:nvSpPr>
        <p:spPr>
          <a:xfrm>
            <a:off x="2133600" y="304800"/>
            <a:ext cx="48006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Capacitor de Enlace</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 DC</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cxnSp>
        <p:nvCxnSpPr>
          <p:cNvPr id="10" name="9 Forma"/>
          <p:cNvCxnSpPr/>
          <p:nvPr/>
        </p:nvCxnSpPr>
        <p:spPr>
          <a:xfrm rot="5400000">
            <a:off x="293290" y="1055290"/>
            <a:ext cx="2080420" cy="1295400"/>
          </a:xfrm>
          <a:prstGeom prst="bentConnector3">
            <a:avLst>
              <a:gd name="adj1" fmla="val -1042"/>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dondear rectángulo de esquina diagonal"/>
          <p:cNvSpPr/>
          <p:nvPr/>
        </p:nvSpPr>
        <p:spPr>
          <a:xfrm>
            <a:off x="3200400" y="3200400"/>
            <a:ext cx="2743200" cy="12192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64513" name="Rectangle 1"/>
          <p:cNvSpPr>
            <a:spLocks noChangeArrowheads="1"/>
          </p:cNvSpPr>
          <p:nvPr/>
        </p:nvSpPr>
        <p:spPr bwMode="auto">
          <a:xfrm>
            <a:off x="4495800" y="1447800"/>
            <a:ext cx="3733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Fija voltaje en el Enlace DC limitando sus variaciones y provee energía durante los </a:t>
            </a:r>
            <a:r>
              <a:rPr kumimoji="0" lang="es-EC" b="0" i="0" u="none" strike="noStrike" cap="none" normalizeH="0" baseline="0" dirty="0" err="1" smtClean="0">
                <a:ln>
                  <a:noFill/>
                </a:ln>
                <a:solidFill>
                  <a:schemeClr val="tx1"/>
                </a:solidFill>
                <a:effectLst/>
                <a:latin typeface="Eras Light ITC" pitchFamily="34" charset="0"/>
                <a:ea typeface="Calibri" pitchFamily="34" charset="0"/>
                <a:cs typeface="Times New Roman" pitchFamily="18" charset="0"/>
              </a:rPr>
              <a:t>transientes</a:t>
            </a:r>
            <a:r>
              <a:rPr kumimoji="0" lang="es-EC"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a:t>
            </a:r>
            <a:endParaRPr lang="es-EC" dirty="0">
              <a:latin typeface="Eras Light ITC" pitchFamily="34" charset="0"/>
              <a:ea typeface="Calibri" pitchFamily="34" charset="0"/>
              <a:cs typeface="Times New Roman" pitchFamily="18" charset="0"/>
            </a:endParaRPr>
          </a:p>
        </p:txBody>
      </p:sp>
      <p:sp>
        <p:nvSpPr>
          <p:cNvPr id="645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4514" name="Object 2"/>
          <p:cNvGraphicFramePr>
            <a:graphicFrameLocks noChangeAspect="1"/>
          </p:cNvGraphicFramePr>
          <p:nvPr/>
        </p:nvGraphicFramePr>
        <p:xfrm>
          <a:off x="3505200" y="3352800"/>
          <a:ext cx="2183422" cy="894000"/>
        </p:xfrm>
        <a:graphic>
          <a:graphicData uri="http://schemas.openxmlformats.org/presentationml/2006/ole">
            <p:oleObj spid="_x0000_s136206" name="Ecuación" r:id="rId3" imgW="1231366" imgH="469696" progId="Equation.3">
              <p:embed/>
            </p:oleObj>
          </a:graphicData>
        </a:graphic>
      </p:graphicFrame>
      <p:sp>
        <p:nvSpPr>
          <p:cNvPr id="645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 name="1 Rectángulo"/>
          <p:cNvSpPr/>
          <p:nvPr/>
        </p:nvSpPr>
        <p:spPr>
          <a:xfrm>
            <a:off x="838200" y="1586299"/>
            <a:ext cx="1526380" cy="584775"/>
          </a:xfrm>
          <a:prstGeom prst="rect">
            <a:avLst/>
          </a:prstGeom>
          <a:noFill/>
        </p:spPr>
        <p:txBody>
          <a:bodyPr wrap="non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Función</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3 Rectángulo"/>
          <p:cNvSpPr/>
          <p:nvPr/>
        </p:nvSpPr>
        <p:spPr>
          <a:xfrm>
            <a:off x="1143000" y="2438400"/>
            <a:ext cx="7162800" cy="707886"/>
          </a:xfrm>
          <a:prstGeom prst="rect">
            <a:avLst/>
          </a:prstGeom>
        </p:spPr>
        <p:txBody>
          <a:bodyPr wrap="square">
            <a:spAutoFit/>
          </a:bodyPr>
          <a:lstStyle/>
          <a:p>
            <a:pPr algn="just"/>
            <a:r>
              <a:rPr lang="es-EC" sz="2000" dirty="0">
                <a:effectLst>
                  <a:outerShdw blurRad="38100" dist="38100" dir="2700000" algn="tl">
                    <a:srgbClr val="000000">
                      <a:alpha val="43137"/>
                    </a:srgbClr>
                  </a:outerShdw>
                </a:effectLst>
                <a:latin typeface="Eras Light ITC" pitchFamily="34" charset="0"/>
                <a:ea typeface="Calibri" pitchFamily="34" charset="0"/>
                <a:cs typeface="Times New Roman" pitchFamily="18" charset="0"/>
              </a:rPr>
              <a:t>Para encontrar el capacitor, partimos de la ecuación del voltaje del capacitor</a:t>
            </a:r>
            <a:endParaRPr lang="es-EC" sz="2000" dirty="0">
              <a:effectLst>
                <a:outerShdw blurRad="38100" dist="38100" dir="2700000" algn="tl">
                  <a:srgbClr val="000000">
                    <a:alpha val="43137"/>
                  </a:srgbClr>
                </a:outerShdw>
              </a:effectLst>
            </a:endParaRPr>
          </a:p>
        </p:txBody>
      </p:sp>
      <p:cxnSp>
        <p:nvCxnSpPr>
          <p:cNvPr id="6" name="5 Conector recto de flecha"/>
          <p:cNvCxnSpPr/>
          <p:nvPr/>
        </p:nvCxnSpPr>
        <p:spPr>
          <a:xfrm>
            <a:off x="3077030" y="1913930"/>
            <a:ext cx="947057" cy="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16" name="15 Conector recto de flecha"/>
          <p:cNvCxnSpPr/>
          <p:nvPr/>
        </p:nvCxnSpPr>
        <p:spPr>
          <a:xfrm>
            <a:off x="3091543" y="1761530"/>
            <a:ext cx="947057" cy="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sp>
        <p:nvSpPr>
          <p:cNvPr id="21" name="20 Esquina doblada"/>
          <p:cNvSpPr/>
          <p:nvPr/>
        </p:nvSpPr>
        <p:spPr>
          <a:xfrm>
            <a:off x="3657600" y="5334000"/>
            <a:ext cx="2286000" cy="9906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2" name="Rectangle 5"/>
          <p:cNvSpPr>
            <a:spLocks noChangeArrowheads="1"/>
          </p:cNvSpPr>
          <p:nvPr/>
        </p:nvSpPr>
        <p:spPr bwMode="auto">
          <a:xfrm>
            <a:off x="1061362" y="4781490"/>
            <a:ext cx="54156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tab pos="4770438" algn="l"/>
                <a:tab pos="4860925" algn="l"/>
              </a:tabLst>
            </a:pPr>
            <a:r>
              <a:rPr kumimoji="0" lang="es-EC" sz="2000"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Donde al despejar el capacitor tenemos que:</a:t>
            </a:r>
            <a:endParaRPr kumimoji="0" lang="es-EC" sz="4400" b="0" i="0" u="none" strike="noStrike" cap="none" normalizeH="0" baseline="0" dirty="0" smtClean="0">
              <a:ln>
                <a:noFill/>
              </a:ln>
              <a:solidFill>
                <a:schemeClr val="tx1"/>
              </a:solidFill>
              <a:effectLst/>
              <a:latin typeface="Eras Light ITC" pitchFamily="34" charset="0"/>
              <a:cs typeface="Arial" pitchFamily="34" charset="0"/>
            </a:endParaRPr>
          </a:p>
        </p:txBody>
      </p:sp>
      <p:graphicFrame>
        <p:nvGraphicFramePr>
          <p:cNvPr id="23" name="Object 6"/>
          <p:cNvGraphicFramePr>
            <a:graphicFrameLocks noChangeAspect="1"/>
          </p:cNvGraphicFramePr>
          <p:nvPr/>
        </p:nvGraphicFramePr>
        <p:xfrm>
          <a:off x="3886200" y="5486400"/>
          <a:ext cx="1803156" cy="738300"/>
        </p:xfrm>
        <a:graphic>
          <a:graphicData uri="http://schemas.openxmlformats.org/presentationml/2006/ole">
            <p:oleObj spid="_x0000_s136207" name="Ecuación" r:id="rId4" imgW="1231366" imgH="469696" progId="Equation.3">
              <p:embed/>
            </p:oleObj>
          </a:graphicData>
        </a:graphic>
      </p:graphicFrame>
      <p:sp>
        <p:nvSpPr>
          <p:cNvPr id="17" name="Title 1"/>
          <p:cNvSpPr txBox="1">
            <a:spLocks/>
          </p:cNvSpPr>
          <p:nvPr/>
        </p:nvSpPr>
        <p:spPr>
          <a:xfrm>
            <a:off x="1905000" y="304800"/>
            <a:ext cx="48006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Capacitor de Enlace</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 DC</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ransition spd="slow">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Esquina doblada"/>
          <p:cNvSpPr/>
          <p:nvPr/>
        </p:nvSpPr>
        <p:spPr>
          <a:xfrm>
            <a:off x="3505200" y="2743200"/>
            <a:ext cx="2286000" cy="99060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63489" name="Rectangle 1"/>
          <p:cNvSpPr>
            <a:spLocks noChangeArrowheads="1"/>
          </p:cNvSpPr>
          <p:nvPr/>
        </p:nvSpPr>
        <p:spPr bwMode="auto">
          <a:xfrm>
            <a:off x="1066800" y="1752600"/>
            <a:ext cx="7162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El</a:t>
            </a:r>
            <a:r>
              <a:rPr kumimoji="0" lang="es-EC" b="0" i="0" u="none" strike="noStrike" cap="none" normalizeH="0" dirty="0" smtClean="0">
                <a:ln>
                  <a:noFill/>
                </a:ln>
                <a:solidFill>
                  <a:schemeClr val="tx1"/>
                </a:solidFill>
                <a:effectLst/>
                <a:latin typeface="Eras Light ITC" pitchFamily="34" charset="0"/>
                <a:ea typeface="Calibri" pitchFamily="34" charset="0"/>
                <a:cs typeface="Times New Roman" pitchFamily="18" charset="0"/>
              </a:rPr>
              <a:t> </a:t>
            </a:r>
            <a:r>
              <a:rPr kumimoji="0" lang="es-EC"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capacitor fue hallado de manera gráfica, y sabiendo que la integral de una función, es igual al área bajo la curva, tenemos que</a:t>
            </a:r>
            <a:r>
              <a:rPr lang="es-EC" dirty="0" smtClean="0">
                <a:latin typeface="Eras Light ITC" pitchFamily="34" charset="0"/>
                <a:ea typeface="Calibri" pitchFamily="34" charset="0"/>
                <a:cs typeface="Times New Roman" pitchFamily="18" charset="0"/>
              </a:rPr>
              <a:t>:</a:t>
            </a:r>
            <a:endParaRPr kumimoji="0" lang="es-EC" sz="4000" b="0" i="0" u="none" strike="noStrike" cap="none" normalizeH="0" baseline="0" dirty="0" smtClean="0">
              <a:ln>
                <a:noFill/>
              </a:ln>
              <a:solidFill>
                <a:schemeClr val="tx1"/>
              </a:solidFill>
              <a:effectLst/>
              <a:latin typeface="Eras Light ITC" pitchFamily="34" charset="0"/>
              <a:cs typeface="Arial" pitchFamily="34" charset="0"/>
            </a:endParaRPr>
          </a:p>
        </p:txBody>
      </p:sp>
      <p:graphicFrame>
        <p:nvGraphicFramePr>
          <p:cNvPr id="63490" name="Object 2"/>
          <p:cNvGraphicFramePr>
            <a:graphicFrameLocks noChangeAspect="1"/>
          </p:cNvGraphicFramePr>
          <p:nvPr/>
        </p:nvGraphicFramePr>
        <p:xfrm>
          <a:off x="3733800" y="2852058"/>
          <a:ext cx="1885950" cy="685800"/>
        </p:xfrm>
        <a:graphic>
          <a:graphicData uri="http://schemas.openxmlformats.org/presentationml/2006/ole">
            <p:oleObj spid="_x0000_s137233" name="Ecuación" r:id="rId3" imgW="1028700" imgH="368300" progId="Equation.3">
              <p:embed/>
            </p:oleObj>
          </a:graphicData>
        </a:graphic>
      </p:graphicFrame>
      <p:graphicFrame>
        <p:nvGraphicFramePr>
          <p:cNvPr id="63494" name="Object 6"/>
          <p:cNvGraphicFramePr>
            <a:graphicFrameLocks noChangeAspect="1"/>
          </p:cNvGraphicFramePr>
          <p:nvPr/>
        </p:nvGraphicFramePr>
        <p:xfrm>
          <a:off x="3657600" y="5352871"/>
          <a:ext cx="323850" cy="235528"/>
        </p:xfrm>
        <a:graphic>
          <a:graphicData uri="http://schemas.openxmlformats.org/presentationml/2006/ole">
            <p:oleObj spid="_x0000_s137234" name="Ecuación" r:id="rId4" imgW="253670" imgH="177569" progId="Equation.3">
              <p:embed/>
            </p:oleObj>
          </a:graphicData>
        </a:graphic>
      </p:graphicFrame>
      <p:graphicFrame>
        <p:nvGraphicFramePr>
          <p:cNvPr id="63493" name="Object 5"/>
          <p:cNvGraphicFramePr>
            <a:graphicFrameLocks noChangeAspect="1"/>
          </p:cNvGraphicFramePr>
          <p:nvPr/>
        </p:nvGraphicFramePr>
        <p:xfrm>
          <a:off x="5791200" y="5276671"/>
          <a:ext cx="533400" cy="304800"/>
        </p:xfrm>
        <a:graphic>
          <a:graphicData uri="http://schemas.openxmlformats.org/presentationml/2006/ole">
            <p:oleObj spid="_x0000_s137235" name="Ecuación" r:id="rId5" imgW="279158" imgH="177646" progId="Equation.3">
              <p:embed/>
            </p:oleObj>
          </a:graphicData>
        </a:graphic>
      </p:graphicFrame>
      <p:sp>
        <p:nvSpPr>
          <p:cNvPr id="63495" name="Rectangle 7"/>
          <p:cNvSpPr>
            <a:spLocks noChangeArrowheads="1"/>
          </p:cNvSpPr>
          <p:nvPr/>
        </p:nvSpPr>
        <p:spPr bwMode="auto">
          <a:xfrm>
            <a:off x="1066800" y="4050268"/>
            <a:ext cx="1219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Donde,</a:t>
            </a:r>
            <a:endParaRPr kumimoji="0" lang="es-EC"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4" name="13 Rectángulo"/>
          <p:cNvSpPr/>
          <p:nvPr/>
        </p:nvSpPr>
        <p:spPr>
          <a:xfrm>
            <a:off x="2438400" y="4438471"/>
            <a:ext cx="5867400" cy="1200329"/>
          </a:xfrm>
          <a:prstGeom prst="rect">
            <a:avLst/>
          </a:prstGeom>
        </p:spPr>
        <p:txBody>
          <a:bodyPr wrap="square">
            <a:spAutoFit/>
          </a:bodyPr>
          <a:lstStyle/>
          <a:p>
            <a:pPr lvl="0" indent="363538" algn="just" fontAlgn="base">
              <a:spcBef>
                <a:spcPct val="0"/>
              </a:spcBef>
              <a:spcAft>
                <a:spcPct val="0"/>
              </a:spcAft>
              <a:buFont typeface="Wingdings" pitchFamily="2" charset="2"/>
              <a:buChar char="q"/>
            </a:pPr>
            <a:r>
              <a:rPr lang="es-EC" dirty="0" smtClean="0">
                <a:latin typeface="Eras Light ITC" pitchFamily="34" charset="0"/>
                <a:ea typeface="Calibri" pitchFamily="34" charset="0"/>
                <a:cs typeface="Times New Roman" pitchFamily="18" charset="0"/>
              </a:rPr>
              <a:t>La base (b), es igual al tiempo de carga.</a:t>
            </a:r>
          </a:p>
          <a:p>
            <a:pPr lvl="0" indent="155575" algn="just" fontAlgn="base">
              <a:spcBef>
                <a:spcPct val="0"/>
              </a:spcBef>
              <a:spcAft>
                <a:spcPct val="0"/>
              </a:spcAft>
              <a:buFont typeface="Wingdings" pitchFamily="2" charset="2"/>
              <a:buChar char="q"/>
            </a:pPr>
            <a:endParaRPr lang="es-EC" dirty="0" smtClean="0">
              <a:latin typeface="Eras Light ITC" pitchFamily="34" charset="0"/>
              <a:ea typeface="Calibri" pitchFamily="34" charset="0"/>
              <a:cs typeface="Times New Roman" pitchFamily="18" charset="0"/>
            </a:endParaRPr>
          </a:p>
          <a:p>
            <a:pPr lvl="0" indent="363538" algn="just" fontAlgn="base">
              <a:spcBef>
                <a:spcPct val="0"/>
              </a:spcBef>
              <a:spcAft>
                <a:spcPct val="0"/>
              </a:spcAft>
              <a:buFont typeface="Wingdings" pitchFamily="2" charset="2"/>
              <a:buChar char="q"/>
            </a:pPr>
            <a:r>
              <a:rPr lang="es-EC" dirty="0" smtClean="0">
                <a:latin typeface="Eras Light ITC" pitchFamily="34" charset="0"/>
                <a:ea typeface="Calibri" pitchFamily="34" charset="0"/>
                <a:cs typeface="Times New Roman" pitchFamily="18" charset="0"/>
              </a:rPr>
              <a:t>La altura (h), es igual a la amplitud de la corriente del capacitor y          es igual al 1% del  </a:t>
            </a:r>
            <a:endParaRPr lang="es-EC" dirty="0" smtClean="0">
              <a:latin typeface="Eras Light ITC" pitchFamily="34" charset="0"/>
              <a:cs typeface="Arial" pitchFamily="34" charset="0"/>
            </a:endParaRPr>
          </a:p>
        </p:txBody>
      </p:sp>
      <p:sp>
        <p:nvSpPr>
          <p:cNvPr id="11" name="Title 1"/>
          <p:cNvSpPr txBox="1">
            <a:spLocks/>
          </p:cNvSpPr>
          <p:nvPr/>
        </p:nvSpPr>
        <p:spPr>
          <a:xfrm>
            <a:off x="1752600" y="304800"/>
            <a:ext cx="48006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Capacitor de Enlace</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 DC</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ransition spd="slow">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3505200" y="5820228"/>
            <a:ext cx="2667000" cy="685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61442" name="Imagen 1"/>
          <p:cNvPicPr>
            <a:picLocks noChangeAspect="1" noChangeArrowheads="1"/>
          </p:cNvPicPr>
          <p:nvPr/>
        </p:nvPicPr>
        <p:blipFill>
          <a:blip r:embed="rId3" cstate="print"/>
          <a:srcRect/>
          <a:stretch>
            <a:fillRect/>
          </a:stretch>
        </p:blipFill>
        <p:spPr bwMode="auto">
          <a:xfrm>
            <a:off x="1666982" y="1219200"/>
            <a:ext cx="5800618" cy="3505200"/>
          </a:xfrm>
          <a:prstGeom prst="rect">
            <a:avLst/>
          </a:prstGeom>
          <a:ln>
            <a:noFill/>
          </a:ln>
          <a:effectLst>
            <a:outerShdw blurRad="292100" dist="139700" dir="2700000" algn="tl" rotWithShape="0">
              <a:srgbClr val="333333">
                <a:alpha val="65000"/>
              </a:srgbClr>
            </a:outerShdw>
          </a:effectLst>
        </p:spPr>
      </p:pic>
      <p:graphicFrame>
        <p:nvGraphicFramePr>
          <p:cNvPr id="61441" name="Object 1"/>
          <p:cNvGraphicFramePr>
            <a:graphicFrameLocks noChangeAspect="1"/>
          </p:cNvGraphicFramePr>
          <p:nvPr>
            <p:extLst>
              <p:ext uri="{D42A27DB-BD31-4B8C-83A1-F6EECF244321}">
                <p14:modId xmlns:p14="http://schemas.microsoft.com/office/powerpoint/2010/main" xmlns="" val="1667984593"/>
              </p:ext>
            </p:extLst>
          </p:nvPr>
        </p:nvGraphicFramePr>
        <p:xfrm>
          <a:off x="3724275" y="5965825"/>
          <a:ext cx="2293938" cy="450850"/>
        </p:xfrm>
        <a:graphic>
          <a:graphicData uri="http://schemas.openxmlformats.org/presentationml/2006/ole">
            <p:oleObj spid="_x0000_s138249" name="Ecuación" r:id="rId4" imgW="990360" imgH="203040" progId="Equation.3">
              <p:embed/>
            </p:oleObj>
          </a:graphicData>
        </a:graphic>
      </p:graphicFrame>
      <p:sp>
        <p:nvSpPr>
          <p:cNvPr id="614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1444" name="Rectangle 4"/>
          <p:cNvSpPr>
            <a:spLocks noChangeArrowheads="1"/>
          </p:cNvSpPr>
          <p:nvPr/>
        </p:nvSpPr>
        <p:spPr bwMode="auto">
          <a:xfrm>
            <a:off x="990600" y="5193268"/>
            <a:ext cx="7391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outerShdw blurRad="38100" dist="38100" dir="2700000" algn="tl">
                    <a:srgbClr val="000000">
                      <a:alpha val="43137"/>
                    </a:srgbClr>
                  </a:outerShdw>
                </a:effectLst>
                <a:latin typeface="Eras Light ITC" pitchFamily="34" charset="0"/>
                <a:ea typeface="Calibri" pitchFamily="34" charset="0"/>
                <a:cs typeface="Times New Roman" pitchFamily="18" charset="0"/>
              </a:rPr>
              <a:t>Aplicando la fórmula final y mediante el análisis de la gráfica tenemos que: </a:t>
            </a:r>
            <a:endParaRPr kumimoji="0" lang="es-EC" b="0" i="0" u="none" strike="noStrike" cap="none" normalizeH="0" baseline="0" dirty="0" smtClean="0">
              <a:ln>
                <a:noFill/>
              </a:ln>
              <a:solidFill>
                <a:schemeClr val="tx1"/>
              </a:solidFill>
              <a:effectLst>
                <a:outerShdw blurRad="38100" dist="38100" dir="2700000" algn="tl">
                  <a:srgbClr val="000000">
                    <a:alpha val="43137"/>
                  </a:srgbClr>
                </a:outerShdw>
              </a:effectLst>
              <a:latin typeface="Eras Light ITC" pitchFamily="34" charset="0"/>
              <a:cs typeface="Arial" pitchFamily="34" charset="0"/>
            </a:endParaRPr>
          </a:p>
        </p:txBody>
      </p:sp>
      <p:sp>
        <p:nvSpPr>
          <p:cNvPr id="61445" name="Rectangle 5"/>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Rectángulo"/>
          <p:cNvSpPr/>
          <p:nvPr/>
        </p:nvSpPr>
        <p:spPr>
          <a:xfrm>
            <a:off x="2286000" y="4614446"/>
            <a:ext cx="4572000" cy="338554"/>
          </a:xfrm>
          <a:prstGeom prst="rect">
            <a:avLst/>
          </a:prstGeom>
        </p:spPr>
        <p:txBody>
          <a:bodyPr>
            <a:spAutoFit/>
          </a:bodyPr>
          <a:lstStyle/>
          <a:p>
            <a:pPr lvl="0" indent="155575" algn="ctr" fontAlgn="base">
              <a:spcBef>
                <a:spcPct val="0"/>
              </a:spcBef>
              <a:spcAft>
                <a:spcPct val="0"/>
              </a:spcAft>
            </a:pPr>
            <a:r>
              <a:rPr lang="es-ES" sz="1600" dirty="0" smtClean="0">
                <a:latin typeface="Eras Light ITC" pitchFamily="34" charset="0"/>
                <a:ea typeface="Calibri" pitchFamily="34" charset="0"/>
                <a:cs typeface="Times New Roman" pitchFamily="18" charset="0"/>
              </a:rPr>
              <a:t>Gráfica de la corriente del capacitor.</a:t>
            </a:r>
            <a:endParaRPr lang="es-EC" sz="1600" dirty="0" smtClean="0">
              <a:latin typeface="Eras Light ITC" pitchFamily="34" charset="0"/>
              <a:cs typeface="Arial" pitchFamily="34" charset="0"/>
            </a:endParaRPr>
          </a:p>
        </p:txBody>
      </p:sp>
      <p:sp>
        <p:nvSpPr>
          <p:cNvPr id="12" name="Title 1"/>
          <p:cNvSpPr txBox="1">
            <a:spLocks/>
          </p:cNvSpPr>
          <p:nvPr/>
        </p:nvSpPr>
        <p:spPr>
          <a:xfrm>
            <a:off x="2057400" y="304800"/>
            <a:ext cx="48006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Capacitor de Enlace</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 DC</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
        <p:nvSpPr>
          <p:cNvPr id="138250" name="Rectangle 10"/>
          <p:cNvSpPr>
            <a:spLocks noChangeArrowheads="1"/>
          </p:cNvSpPr>
          <p:nvPr/>
        </p:nvSpPr>
        <p:spPr bwMode="auto">
          <a:xfrm>
            <a:off x="2362200" y="1447800"/>
            <a:ext cx="1295400" cy="2971800"/>
          </a:xfrm>
          <a:prstGeom prst="rect">
            <a:avLst/>
          </a:prstGeom>
          <a:noFill/>
          <a:ln w="31750">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ransition spd="slow">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752600"/>
            <a:ext cx="2895600" cy="6096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rPr>
              <a:t>Principios de Operación:</a:t>
            </a:r>
            <a:endParaRPr kumimoji="0" lang="en-US" sz="3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endParaRPr>
          </a:p>
        </p:txBody>
      </p:sp>
      <p:pic>
        <p:nvPicPr>
          <p:cNvPr id="10" name="Imagen 5"/>
          <p:cNvPicPr>
            <a:picLocks noGrp="1" noChangeAspect="1" noChangeArrowheads="1"/>
          </p:cNvPicPr>
          <p:nvPr>
            <p:ph idx="1"/>
          </p:nvPr>
        </p:nvPicPr>
        <p:blipFill>
          <a:blip r:embed="rId3" cstate="print"/>
          <a:srcRect l="36699" t="32066" r="23718" b="5934"/>
          <a:stretch>
            <a:fillRect/>
          </a:stretch>
        </p:blipFill>
        <p:spPr bwMode="auto">
          <a:xfrm>
            <a:off x="4419600" y="2971800"/>
            <a:ext cx="4267200" cy="3251200"/>
          </a:xfrm>
          <a:prstGeom prst="rect">
            <a:avLst/>
          </a:prstGeom>
          <a:ln>
            <a:noFill/>
          </a:ln>
          <a:effectLst>
            <a:outerShdw blurRad="292100" dist="139700" dir="2700000" algn="tl" rotWithShape="0">
              <a:srgbClr val="333333">
                <a:alpha val="65000"/>
              </a:srgbClr>
            </a:outerShdw>
          </a:effectLst>
        </p:spPr>
      </p:pic>
      <p:sp>
        <p:nvSpPr>
          <p:cNvPr id="13" name="Rectangle 1"/>
          <p:cNvSpPr>
            <a:spLocks noChangeArrowheads="1"/>
          </p:cNvSpPr>
          <p:nvPr/>
        </p:nvSpPr>
        <p:spPr bwMode="auto">
          <a:xfrm>
            <a:off x="4191000" y="1265872"/>
            <a:ext cx="4572000" cy="147732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555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L</a:t>
            </a:r>
            <a:r>
              <a:rPr lang="es-EC" dirty="0" smtClean="0">
                <a:latin typeface="Eras Light ITC" pitchFamily="34" charset="0"/>
                <a:ea typeface="Calibri" pitchFamily="34" charset="0"/>
                <a:cs typeface="Times New Roman" pitchFamily="18" charset="0"/>
              </a:rPr>
              <a:t>a compensación de armónicos de corriente se logra, inyectando igual pero opuestos componentes armónicos de corriente de la carga en el PCC, cancelando así la distorsión original.</a:t>
            </a:r>
            <a:endParaRPr kumimoji="0" lang="es-EC" b="0" i="0" u="none" strike="noStrike" cap="none" normalizeH="0" baseline="0" dirty="0" smtClean="0">
              <a:ln>
                <a:noFill/>
              </a:ln>
              <a:solidFill>
                <a:schemeClr val="tx1"/>
              </a:solidFill>
              <a:effectLst/>
              <a:latin typeface="Eras Light ITC" pitchFamily="34" charset="0"/>
              <a:cs typeface="Arial" pitchFamily="34" charset="0"/>
            </a:endParaRPr>
          </a:p>
        </p:txBody>
      </p:sp>
      <p:graphicFrame>
        <p:nvGraphicFramePr>
          <p:cNvPr id="20" name="Object 14"/>
          <p:cNvGraphicFramePr>
            <a:graphicFrameLocks noChangeAspect="1"/>
          </p:cNvGraphicFramePr>
          <p:nvPr/>
        </p:nvGraphicFramePr>
        <p:xfrm>
          <a:off x="1676400" y="3505200"/>
          <a:ext cx="1155700" cy="533400"/>
        </p:xfrm>
        <a:graphic>
          <a:graphicData uri="http://schemas.openxmlformats.org/presentationml/2006/ole">
            <p:oleObj spid="_x0000_s55325" name="Ecuación" r:id="rId4" imgW="482391" imgH="241195" progId="Equation.3">
              <p:embed/>
            </p:oleObj>
          </a:graphicData>
        </a:graphic>
      </p:graphicFrame>
      <p:graphicFrame>
        <p:nvGraphicFramePr>
          <p:cNvPr id="21" name="Object 15"/>
          <p:cNvGraphicFramePr>
            <a:graphicFrameLocks noChangeAspect="1"/>
          </p:cNvGraphicFramePr>
          <p:nvPr/>
        </p:nvGraphicFramePr>
        <p:xfrm>
          <a:off x="1371600" y="4114800"/>
          <a:ext cx="1828800" cy="457200"/>
        </p:xfrm>
        <a:graphic>
          <a:graphicData uri="http://schemas.openxmlformats.org/presentationml/2006/ole">
            <p:oleObj spid="_x0000_s55326" name="Ecuación" r:id="rId5" imgW="825500" imgH="228600" progId="Equation.3">
              <p:embed/>
            </p:oleObj>
          </a:graphicData>
        </a:graphic>
      </p:graphicFrame>
      <p:graphicFrame>
        <p:nvGraphicFramePr>
          <p:cNvPr id="22" name="Object 16"/>
          <p:cNvGraphicFramePr>
            <a:graphicFrameLocks noChangeAspect="1"/>
          </p:cNvGraphicFramePr>
          <p:nvPr/>
        </p:nvGraphicFramePr>
        <p:xfrm>
          <a:off x="1219200" y="4709192"/>
          <a:ext cx="2590800" cy="518445"/>
        </p:xfrm>
        <a:graphic>
          <a:graphicData uri="http://schemas.openxmlformats.org/presentationml/2006/ole">
            <p:oleObj spid="_x0000_s55327" name="Ecuación" r:id="rId6" imgW="672808" imgH="241195" progId="Equation.3">
              <p:embed/>
            </p:oleObj>
          </a:graphicData>
        </a:graphic>
      </p:graphicFrame>
      <p:graphicFrame>
        <p:nvGraphicFramePr>
          <p:cNvPr id="23" name="Object 17"/>
          <p:cNvGraphicFramePr>
            <a:graphicFrameLocks noChangeAspect="1"/>
          </p:cNvGraphicFramePr>
          <p:nvPr/>
        </p:nvGraphicFramePr>
        <p:xfrm>
          <a:off x="1143000" y="5276850"/>
          <a:ext cx="2349500" cy="438150"/>
        </p:xfrm>
        <a:graphic>
          <a:graphicData uri="http://schemas.openxmlformats.org/presentationml/2006/ole">
            <p:oleObj spid="_x0000_s55328" name="Ecuación" r:id="rId7" imgW="1117600" imgH="228600" progId="Equation.3">
              <p:embed/>
            </p:oleObj>
          </a:graphicData>
        </a:graphic>
      </p:graphicFrame>
      <p:graphicFrame>
        <p:nvGraphicFramePr>
          <p:cNvPr id="24" name="Object 18"/>
          <p:cNvGraphicFramePr>
            <a:graphicFrameLocks noChangeAspect="1"/>
          </p:cNvGraphicFramePr>
          <p:nvPr/>
        </p:nvGraphicFramePr>
        <p:xfrm>
          <a:off x="1828800" y="5867400"/>
          <a:ext cx="1081088" cy="457200"/>
        </p:xfrm>
        <a:graphic>
          <a:graphicData uri="http://schemas.openxmlformats.org/presentationml/2006/ole">
            <p:oleObj spid="_x0000_s55329" name="Ecuación" r:id="rId8" imgW="482391" imgH="228501" progId="Equation.3">
              <p:embed/>
            </p:oleObj>
          </a:graphicData>
        </a:graphic>
      </p:graphicFrame>
      <p:sp>
        <p:nvSpPr>
          <p:cNvPr id="25" name="Rectangle 7"/>
          <p:cNvSpPr>
            <a:spLocks noChangeArrowheads="1"/>
          </p:cNvSpPr>
          <p:nvPr/>
        </p:nvSpPr>
        <p:spPr bwMode="auto">
          <a:xfrm>
            <a:off x="457200" y="3048000"/>
            <a:ext cx="2971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De lo cual se obtiene que:</a:t>
            </a:r>
            <a:endParaRPr kumimoji="0" lang="es-ES"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2" name="Title 1"/>
          <p:cNvSpPr>
            <a:spLocks noGrp="1"/>
          </p:cNvSpPr>
          <p:nvPr>
            <p:ph type="title"/>
          </p:nvPr>
        </p:nvSpPr>
        <p:spPr>
          <a:xfrm>
            <a:off x="0" y="228600"/>
            <a:ext cx="4038600" cy="715962"/>
          </a:xfrm>
        </p:spPr>
        <p:txBody>
          <a:bodyPr>
            <a:normAutofit/>
          </a:bodyPr>
          <a:lstStyle/>
          <a:p>
            <a:pPr>
              <a:defRPr/>
            </a:pP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rPr>
              <a:t>Etapa de Control:</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ndParaRPr>
          </a:p>
        </p:txBody>
      </p:sp>
      <p:cxnSp>
        <p:nvCxnSpPr>
          <p:cNvPr id="15" name="14 Conector recto de flecha"/>
          <p:cNvCxnSpPr/>
          <p:nvPr/>
        </p:nvCxnSpPr>
        <p:spPr>
          <a:xfrm>
            <a:off x="2819400" y="2057400"/>
            <a:ext cx="1219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algn="l"/>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rPr>
              <a:t>Partes del Sistema de Control</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ndParaRPr>
          </a:p>
        </p:txBody>
      </p:sp>
      <p:sp>
        <p:nvSpPr>
          <p:cNvPr id="3" name="Rectangle 2"/>
          <p:cNvSpPr>
            <a:spLocks noChangeArrowheads="1"/>
          </p:cNvSpPr>
          <p:nvPr/>
        </p:nvSpPr>
        <p:spPr bwMode="auto">
          <a:xfrm>
            <a:off x="2057400" y="1600200"/>
            <a:ext cx="48006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6575" algn="just" defTabSz="914400" rtl="0" eaLnBrk="1" fontAlgn="base" latinLnBrk="0" hangingPunct="1">
              <a:lnSpc>
                <a:spcPct val="100000"/>
              </a:lnSpc>
              <a:spcBef>
                <a:spcPct val="0"/>
              </a:spcBef>
              <a:spcAft>
                <a:spcPct val="0"/>
              </a:spcAft>
              <a:buClrTx/>
              <a:buSzTx/>
              <a:buFont typeface="Wingdings" pitchFamily="2" charset="2"/>
              <a:buChar char="q"/>
              <a:tabLst/>
            </a:pPr>
            <a:r>
              <a:rPr lang="es-ES" sz="2000" dirty="0" smtClean="0">
                <a:effectLst>
                  <a:outerShdw blurRad="38100" dist="38100" dir="2700000" algn="tl">
                    <a:srgbClr val="000000">
                      <a:alpha val="43137"/>
                    </a:srgbClr>
                  </a:outerShdw>
                </a:effectLst>
                <a:latin typeface="Eras Light ITC" pitchFamily="34" charset="0"/>
                <a:ea typeface="Calibri" pitchFamily="34" charset="0"/>
                <a:cs typeface="Times New Roman" pitchFamily="18" charset="0"/>
              </a:rPr>
              <a:t>Generador de corriente de referencia</a:t>
            </a:r>
          </a:p>
          <a:p>
            <a:pPr marR="0" lvl="0" indent="536575" algn="just" defTabSz="914400" rtl="0" eaLnBrk="1" fontAlgn="base" latinLnBrk="0" hangingPunct="1">
              <a:lnSpc>
                <a:spcPct val="100000"/>
              </a:lnSpc>
              <a:spcBef>
                <a:spcPct val="0"/>
              </a:spcBef>
              <a:spcAft>
                <a:spcPct val="0"/>
              </a:spcAft>
              <a:buClrTx/>
              <a:buSzTx/>
              <a:buFont typeface="Wingdings" pitchFamily="2" charset="2"/>
              <a:buChar char="q"/>
              <a:tabLst/>
            </a:pPr>
            <a:endParaRPr lang="es-ES" sz="2000" dirty="0" smtClean="0">
              <a:effectLst>
                <a:outerShdw blurRad="38100" dist="38100" dir="2700000" algn="tl">
                  <a:srgbClr val="000000">
                    <a:alpha val="43137"/>
                  </a:srgbClr>
                </a:outerShdw>
              </a:effectLst>
              <a:latin typeface="Eras Light ITC" pitchFamily="34" charset="0"/>
              <a:ea typeface="Calibri" pitchFamily="34" charset="0"/>
              <a:cs typeface="Times New Roman" pitchFamily="18" charset="0"/>
            </a:endParaRPr>
          </a:p>
          <a:p>
            <a:pPr indent="536575" algn="just" fontAlgn="base">
              <a:spcBef>
                <a:spcPct val="0"/>
              </a:spcBef>
              <a:spcAft>
                <a:spcPct val="0"/>
              </a:spcAft>
              <a:buFont typeface="Wingdings" pitchFamily="2" charset="2"/>
              <a:buChar char="q"/>
            </a:pPr>
            <a:r>
              <a:rPr lang="es-ES" sz="2000" dirty="0" smtClean="0">
                <a:effectLst>
                  <a:outerShdw blurRad="38100" dist="38100" dir="2700000" algn="tl">
                    <a:srgbClr val="000000">
                      <a:alpha val="43137"/>
                    </a:srgbClr>
                  </a:outerShdw>
                </a:effectLst>
                <a:latin typeface="Eras Light ITC" pitchFamily="34" charset="0"/>
                <a:ea typeface="Calibri" pitchFamily="34" charset="0"/>
                <a:cs typeface="Times New Roman" pitchFamily="18" charset="0"/>
              </a:rPr>
              <a:t>Lazo de control de corriente</a:t>
            </a:r>
          </a:p>
          <a:p>
            <a:pPr marR="0" lvl="0" indent="536575" algn="just" defTabSz="914400" rtl="0" eaLnBrk="1" fontAlgn="base" latinLnBrk="0" hangingPunct="1">
              <a:lnSpc>
                <a:spcPct val="100000"/>
              </a:lnSpc>
              <a:spcBef>
                <a:spcPct val="0"/>
              </a:spcBef>
              <a:spcAft>
                <a:spcPct val="0"/>
              </a:spcAft>
              <a:buClrTx/>
              <a:buSzTx/>
              <a:tabLst/>
            </a:pPr>
            <a:endParaRPr kumimoji="0" lang="es-ES" sz="2000" b="0" u="none" strike="noStrike" cap="none" normalizeH="0" dirty="0" smtClean="0">
              <a:ln>
                <a:noFill/>
              </a:ln>
              <a:solidFill>
                <a:schemeClr val="tx1"/>
              </a:solidFill>
              <a:effectLst>
                <a:outerShdw blurRad="38100" dist="38100" dir="2700000" algn="tl">
                  <a:srgbClr val="000000">
                    <a:alpha val="43137"/>
                  </a:srgbClr>
                </a:outerShdw>
              </a:effectLst>
              <a:latin typeface="Eras Light ITC" pitchFamily="34" charset="0"/>
              <a:ea typeface="Calibri" pitchFamily="34" charset="0"/>
              <a:cs typeface="Times New Roman" pitchFamily="18" charset="0"/>
            </a:endParaRPr>
          </a:p>
          <a:p>
            <a:pPr marR="0" lvl="0" indent="536575" algn="just" defTabSz="914400" rtl="0" eaLnBrk="1" fontAlgn="base" latinLnBrk="0" hangingPunct="1">
              <a:lnSpc>
                <a:spcPct val="100000"/>
              </a:lnSpc>
              <a:spcBef>
                <a:spcPct val="0"/>
              </a:spcBef>
              <a:spcAft>
                <a:spcPct val="0"/>
              </a:spcAft>
              <a:buClrTx/>
              <a:buSzTx/>
              <a:buFont typeface="Wingdings" pitchFamily="2" charset="2"/>
              <a:buChar char="q"/>
              <a:tabLst/>
            </a:pPr>
            <a:r>
              <a:rPr lang="es-ES" sz="2000" baseline="0" dirty="0" smtClean="0">
                <a:effectLst>
                  <a:outerShdw blurRad="38100" dist="38100" dir="2700000" algn="tl">
                    <a:srgbClr val="000000">
                      <a:alpha val="43137"/>
                    </a:srgbClr>
                  </a:outerShdw>
                </a:effectLst>
                <a:latin typeface="Eras Light ITC" pitchFamily="34" charset="0"/>
                <a:ea typeface="Calibri" pitchFamily="34" charset="0"/>
                <a:cs typeface="Times New Roman" pitchFamily="18" charset="0"/>
              </a:rPr>
              <a:t>Lazo</a:t>
            </a:r>
            <a:r>
              <a:rPr lang="es-ES" sz="2000" dirty="0" smtClean="0">
                <a:effectLst>
                  <a:outerShdw blurRad="38100" dist="38100" dir="2700000" algn="tl">
                    <a:srgbClr val="000000">
                      <a:alpha val="43137"/>
                    </a:srgbClr>
                  </a:outerShdw>
                </a:effectLst>
                <a:latin typeface="Eras Light ITC" pitchFamily="34" charset="0"/>
                <a:ea typeface="Calibri" pitchFamily="34" charset="0"/>
                <a:cs typeface="Times New Roman" pitchFamily="18" charset="0"/>
              </a:rPr>
              <a:t> de control de tensión DC</a:t>
            </a:r>
            <a:endParaRPr kumimoji="0" lang="es-ES" sz="2000" b="0" u="none" strike="noStrike" cap="none" normalizeH="0" baseline="0" dirty="0" smtClean="0">
              <a:ln>
                <a:noFill/>
              </a:ln>
              <a:solidFill>
                <a:schemeClr val="tx1"/>
              </a:solidFill>
              <a:effectLst>
                <a:outerShdw blurRad="38100" dist="38100" dir="2700000" algn="tl">
                  <a:srgbClr val="000000">
                    <a:alpha val="43137"/>
                  </a:srgbClr>
                </a:outerShdw>
              </a:effectLst>
              <a:latin typeface="Eras Light ITC" pitchFamily="34" charset="0"/>
              <a:ea typeface="Calibri" pitchFamily="34" charset="0"/>
              <a:cs typeface="Times New Roman" pitchFamily="18" charset="0"/>
            </a:endParaRPr>
          </a:p>
        </p:txBody>
      </p:sp>
      <p:pic>
        <p:nvPicPr>
          <p:cNvPr id="4" name="Imagen 136"/>
          <p:cNvPicPr>
            <a:picLocks/>
          </p:cNvPicPr>
          <p:nvPr/>
        </p:nvPicPr>
        <p:blipFill>
          <a:blip r:embed="rId2" cstate="print"/>
          <a:srcRect l="3468" t="17410" r="68506" b="35951"/>
          <a:stretch>
            <a:fillRect/>
          </a:stretch>
        </p:blipFill>
        <p:spPr bwMode="auto">
          <a:xfrm>
            <a:off x="2362200" y="3657600"/>
            <a:ext cx="42672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49"/>
          <p:cNvPicPr/>
          <p:nvPr/>
        </p:nvPicPr>
        <p:blipFill>
          <a:blip r:embed="rId2" cstate="print"/>
          <a:srcRect l="4158" t="4781" r="7459" b="11155"/>
          <a:stretch>
            <a:fillRect/>
          </a:stretch>
        </p:blipFill>
        <p:spPr bwMode="auto">
          <a:xfrm>
            <a:off x="3200400" y="2667000"/>
            <a:ext cx="5867400" cy="32004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1371600" y="304800"/>
            <a:ext cx="6400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Arial Rounded MT Bold" pitchFamily="34" charset="0"/>
                <a:ea typeface="+mj-ea"/>
                <a:cs typeface="+mj-cs"/>
              </a:rPr>
              <a:t>Generador</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Arial Rounded MT Bold" pitchFamily="34" charset="0"/>
                <a:ea typeface="+mj-ea"/>
                <a:cs typeface="+mj-cs"/>
              </a:rPr>
              <a:t> de Corriente de Referencia</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Arial Rounded MT Bold" pitchFamily="34" charset="0"/>
              <a:ea typeface="+mj-ea"/>
              <a:cs typeface="+mj-cs"/>
            </a:endParaRPr>
          </a:p>
        </p:txBody>
      </p:sp>
      <p:pic>
        <p:nvPicPr>
          <p:cNvPr id="6" name="Imagen 136"/>
          <p:cNvPicPr>
            <a:picLocks/>
          </p:cNvPicPr>
          <p:nvPr/>
        </p:nvPicPr>
        <p:blipFill>
          <a:blip r:embed="rId3" cstate="print"/>
          <a:srcRect l="3468" t="17410" r="68506" b="39406"/>
          <a:stretch>
            <a:fillRect/>
          </a:stretch>
        </p:blipFill>
        <p:spPr bwMode="auto">
          <a:xfrm>
            <a:off x="152400" y="1295400"/>
            <a:ext cx="3581400" cy="1905000"/>
          </a:xfrm>
          <a:prstGeom prst="rect">
            <a:avLst/>
          </a:prstGeom>
          <a:noFill/>
          <a:ln w="9525">
            <a:noFill/>
            <a:miter lim="800000"/>
            <a:headEnd/>
            <a:tailEnd/>
          </a:ln>
        </p:spPr>
      </p:pic>
      <p:sp>
        <p:nvSpPr>
          <p:cNvPr id="7" name="Rectangle 3"/>
          <p:cNvSpPr/>
          <p:nvPr/>
        </p:nvSpPr>
        <p:spPr>
          <a:xfrm>
            <a:off x="885372" y="1491342"/>
            <a:ext cx="1172028" cy="685800"/>
          </a:xfrm>
          <a:prstGeom prst="rect">
            <a:avLst/>
          </a:prstGeom>
          <a:noFill/>
          <a:ln/>
        </p:spPr>
        <p:style>
          <a:lnRef idx="2">
            <a:schemeClr val="accent2"/>
          </a:lnRef>
          <a:fillRef idx="1003">
            <a:schemeClr val="dk2"/>
          </a:fillRef>
          <a:effectRef idx="0">
            <a:schemeClr val="accent2"/>
          </a:effectRef>
          <a:fontRef idx="minor">
            <a:schemeClr val="dk1"/>
          </a:fontRef>
        </p:style>
        <p:txBody>
          <a:bodyPr rtlCol="0" anchor="ctr"/>
          <a:lstStyle/>
          <a:p>
            <a:pPr algn="ctr"/>
            <a:endParaRPr lang="en-US"/>
          </a:p>
        </p:txBody>
      </p:sp>
      <p:cxnSp>
        <p:nvCxnSpPr>
          <p:cNvPr id="9" name="8 Conector angular"/>
          <p:cNvCxnSpPr/>
          <p:nvPr/>
        </p:nvCxnSpPr>
        <p:spPr>
          <a:xfrm rot="16200000" flipH="1">
            <a:off x="1257300" y="2552700"/>
            <a:ext cx="1676400" cy="1143000"/>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TextBox 4"/>
          <p:cNvSpPr txBox="1"/>
          <p:nvPr/>
        </p:nvSpPr>
        <p:spPr>
          <a:xfrm>
            <a:off x="4876800" y="1600200"/>
            <a:ext cx="3429000" cy="646331"/>
          </a:xfrm>
          <a:prstGeom prst="rect">
            <a:avLst/>
          </a:prstGeom>
          <a:noFill/>
        </p:spPr>
        <p:txBody>
          <a:bodyPr wrap="square" rtlCol="0">
            <a:spAutoFit/>
          </a:bodyPr>
          <a:lstStyle/>
          <a:p>
            <a:pPr algn="just"/>
            <a:r>
              <a:rPr lang="es-ES" dirty="0" smtClean="0">
                <a:latin typeface="Eras Light ITC" pitchFamily="34" charset="0"/>
                <a:ea typeface="Calibri" pitchFamily="34" charset="0"/>
                <a:cs typeface="Times New Roman" pitchFamily="18" charset="0"/>
              </a:rPr>
              <a:t>La corriente de referencia se obtiene mediante el filtro </a:t>
            </a:r>
            <a:r>
              <a:rPr lang="es-ES" dirty="0" err="1" smtClean="0">
                <a:latin typeface="Eras Light ITC" pitchFamily="34" charset="0"/>
                <a:ea typeface="Calibri" pitchFamily="34" charset="0"/>
                <a:cs typeface="Times New Roman" pitchFamily="18" charset="0"/>
              </a:rPr>
              <a:t>Notch</a:t>
            </a:r>
            <a:r>
              <a:rPr lang="es-ES" dirty="0" smtClean="0">
                <a:latin typeface="Eras Light ITC" pitchFamily="34" charset="0"/>
                <a:ea typeface="Calibri" pitchFamily="34" charset="0"/>
                <a:cs typeface="Times New Roman" pitchFamily="18" charset="0"/>
              </a:rPr>
              <a:t>.</a:t>
            </a:r>
            <a:endParaRPr lang="en-US" dirty="0"/>
          </a:p>
        </p:txBody>
      </p:sp>
    </p:spTree>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7800" y="304800"/>
            <a:ext cx="6400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Generador</a:t>
            </a:r>
            <a:r>
              <a:rPr kumimoji="0" lang="es-EC" sz="2800" b="1" i="0"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 de Corriente de Referencia</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
        <p:nvSpPr>
          <p:cNvPr id="8" name="Title 1"/>
          <p:cNvSpPr>
            <a:spLocks noGrp="1"/>
          </p:cNvSpPr>
          <p:nvPr>
            <p:ph type="title"/>
          </p:nvPr>
        </p:nvSpPr>
        <p:spPr>
          <a:xfrm>
            <a:off x="152400" y="1417638"/>
            <a:ext cx="2895600" cy="715962"/>
          </a:xfrm>
        </p:spPr>
        <p:txBody>
          <a:bodyPr>
            <a:noAutofit/>
          </a:bodyPr>
          <a:lstStyle/>
          <a:p>
            <a:r>
              <a:rPr lang="es-EC"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Filtro </a:t>
            </a:r>
            <a:r>
              <a:rPr lang="es-EC" sz="2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Notch</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endParaRPr>
          </a:p>
        </p:txBody>
      </p:sp>
      <p:sp>
        <p:nvSpPr>
          <p:cNvPr id="9" name="8 Flecha derecha"/>
          <p:cNvSpPr/>
          <p:nvPr/>
        </p:nvSpPr>
        <p:spPr>
          <a:xfrm>
            <a:off x="1676400" y="3124200"/>
            <a:ext cx="10668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pic>
        <p:nvPicPr>
          <p:cNvPr id="223233" name="Picture 1"/>
          <p:cNvPicPr>
            <a:picLocks noChangeAspect="1" noChangeArrowheads="1"/>
          </p:cNvPicPr>
          <p:nvPr/>
        </p:nvPicPr>
        <p:blipFill>
          <a:blip r:embed="rId2" cstate="print"/>
          <a:srcRect/>
          <a:stretch>
            <a:fillRect/>
          </a:stretch>
        </p:blipFill>
        <p:spPr bwMode="auto">
          <a:xfrm>
            <a:off x="2971800" y="1771650"/>
            <a:ext cx="5143500" cy="3333750"/>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533400" y="4715470"/>
            <a:ext cx="1640194" cy="584775"/>
          </a:xfrm>
          <a:prstGeom prst="rect">
            <a:avLst/>
          </a:prstGeom>
          <a:noFill/>
        </p:spPr>
        <p:txBody>
          <a:bodyPr wrap="non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Función:</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1"/>
          <p:cNvSpPr>
            <a:spLocks noChangeArrowheads="1"/>
          </p:cNvSpPr>
          <p:nvPr/>
        </p:nvSpPr>
        <p:spPr bwMode="auto">
          <a:xfrm>
            <a:off x="685800" y="5477470"/>
            <a:ext cx="3124200" cy="92333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0" fontAlgn="base" latinLnBrk="0" hangingPunct="0">
              <a:lnSpc>
                <a:spcPct val="100000"/>
              </a:lnSpc>
              <a:spcBef>
                <a:spcPct val="0"/>
              </a:spcBef>
              <a:spcAft>
                <a:spcPct val="0"/>
              </a:spcAft>
              <a:buClrTx/>
              <a:buSzTx/>
              <a:buFontTx/>
              <a:buNone/>
              <a:tabLst/>
            </a:pPr>
            <a:r>
              <a:rPr lang="es-EC" dirty="0" smtClean="0">
                <a:latin typeface="Eras Medium ITC" pitchFamily="34" charset="0"/>
                <a:ea typeface="Calibri" pitchFamily="34" charset="0"/>
                <a:cs typeface="Times New Roman" pitchFamily="18" charset="0"/>
              </a:rPr>
              <a:t>Permite el paso de todas las señales, excepto la designada.</a:t>
            </a:r>
            <a:endParaRPr kumimoji="0" lang="es-EC" b="0" i="0" u="none" strike="noStrike" cap="none" normalizeH="0" baseline="0" dirty="0" smtClean="0">
              <a:ln>
                <a:noFill/>
              </a:ln>
              <a:solidFill>
                <a:schemeClr val="tx1"/>
              </a:solidFill>
              <a:effectLst/>
              <a:latin typeface="Eras Medium ITC" pitchFamily="34" charset="0"/>
              <a:ea typeface="Calibri" pitchFamily="34" charset="0"/>
              <a:cs typeface="Times New Roman" pitchFamily="18" charset="0"/>
            </a:endParaRPr>
          </a:p>
        </p:txBody>
      </p:sp>
    </p:spTree>
  </p:cSld>
  <p:clrMapOvr>
    <a:masterClrMapping/>
  </p:clrMapOvr>
  <p:transition spd="slow">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244"/>
          <p:cNvPicPr/>
          <p:nvPr/>
        </p:nvPicPr>
        <p:blipFill>
          <a:blip r:embed="rId2" cstate="print"/>
          <a:srcRect/>
          <a:stretch>
            <a:fillRect/>
          </a:stretch>
        </p:blipFill>
        <p:spPr bwMode="auto">
          <a:xfrm>
            <a:off x="1752600" y="3733800"/>
            <a:ext cx="5715000" cy="1676400"/>
          </a:xfrm>
          <a:prstGeom prst="rect">
            <a:avLst/>
          </a:prstGeom>
          <a:ln w="38100" cap="sq">
            <a:noFill/>
            <a:prstDash val="solid"/>
            <a:miter lim="800000"/>
          </a:ln>
          <a:effectLst/>
        </p:spPr>
      </p:pic>
      <p:sp>
        <p:nvSpPr>
          <p:cNvPr id="7" name="Title 1"/>
          <p:cNvSpPr txBox="1">
            <a:spLocks/>
          </p:cNvSpPr>
          <p:nvPr/>
        </p:nvSpPr>
        <p:spPr>
          <a:xfrm>
            <a:off x="21336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Controlador de Corriente</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
        <p:nvSpPr>
          <p:cNvPr id="5" name="4 Rectángulo"/>
          <p:cNvSpPr/>
          <p:nvPr/>
        </p:nvSpPr>
        <p:spPr>
          <a:xfrm>
            <a:off x="4934081" y="1923871"/>
            <a:ext cx="29718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dirty="0" smtClean="0">
                <a:latin typeface="Eras Light ITC" pitchFamily="34" charset="0"/>
              </a:rPr>
              <a:t>Permite seguir la señal de referencia de la corriente que va a compensar los armónicos de la carga.</a:t>
            </a:r>
            <a:endParaRPr lang="es-EC" dirty="0">
              <a:latin typeface="Eras Light ITC" pitchFamily="34" charset="0"/>
            </a:endParaRPr>
          </a:p>
        </p:txBody>
      </p:sp>
      <p:sp>
        <p:nvSpPr>
          <p:cNvPr id="8" name="7 Rectángulo"/>
          <p:cNvSpPr/>
          <p:nvPr/>
        </p:nvSpPr>
        <p:spPr>
          <a:xfrm>
            <a:off x="1143000" y="2177296"/>
            <a:ext cx="2114681" cy="584775"/>
          </a:xfrm>
          <a:prstGeom prst="rect">
            <a:avLst/>
          </a:prstGeom>
          <a:noFill/>
        </p:spPr>
        <p:txBody>
          <a:bodyPr wrap="non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Importante</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0" name="9 Conector recto de flecha"/>
          <p:cNvCxnSpPr/>
          <p:nvPr/>
        </p:nvCxnSpPr>
        <p:spPr>
          <a:xfrm>
            <a:off x="3591511" y="2558296"/>
            <a:ext cx="947057" cy="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11" name="10 Conector recto de flecha"/>
          <p:cNvCxnSpPr/>
          <p:nvPr/>
        </p:nvCxnSpPr>
        <p:spPr>
          <a:xfrm>
            <a:off x="3606024" y="2405896"/>
            <a:ext cx="947057" cy="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57200" y="1371600"/>
            <a:ext cx="3581400" cy="1631216"/>
          </a:xfrm>
          <a:prstGeom prst="rect">
            <a:avLst/>
          </a:prstGeom>
          <a:effectLst>
            <a:outerShdw blurRad="50800" dist="38100" dir="2700000" algn="tl" rotWithShape="0">
              <a:prstClr val="black">
                <a:alpha val="40000"/>
              </a:prstClr>
            </a:outerShdw>
          </a:effectLst>
        </p:spPr>
        <p:txBody>
          <a:bodyPr wrap="square">
            <a:spAutoFit/>
          </a:bodyPr>
          <a:lstStyle/>
          <a:p>
            <a:pPr lvl="0" indent="155575" algn="just" fontAlgn="base">
              <a:spcBef>
                <a:spcPct val="0"/>
              </a:spcBef>
              <a:spcAft>
                <a:spcPct val="0"/>
              </a:spcAft>
            </a:pPr>
            <a:r>
              <a:rPr lang="es-EC" sz="2000" dirty="0" smtClean="0">
                <a:latin typeface="Eras Light ITC" pitchFamily="34" charset="0"/>
                <a:ea typeface="Calibri" pitchFamily="34" charset="0"/>
                <a:cs typeface="Times New Roman" pitchFamily="18" charset="0"/>
              </a:rPr>
              <a:t>Éstas cargas no lineales producen armónicos que pueden causar la distorsión de la señal de corriente o de voltaje de la red de suministro eléctrico. </a:t>
            </a:r>
          </a:p>
        </p:txBody>
      </p:sp>
      <p:sp>
        <p:nvSpPr>
          <p:cNvPr id="10" name="9 Rectángulo"/>
          <p:cNvSpPr/>
          <p:nvPr/>
        </p:nvSpPr>
        <p:spPr>
          <a:xfrm>
            <a:off x="457200" y="5077361"/>
            <a:ext cx="3505200" cy="1323439"/>
          </a:xfrm>
          <a:prstGeom prst="rect">
            <a:avLst/>
          </a:prstGeom>
          <a:effectLst>
            <a:outerShdw blurRad="50800" dist="38100" dir="2700000" algn="tl" rotWithShape="0">
              <a:prstClr val="black">
                <a:alpha val="40000"/>
              </a:prstClr>
            </a:outerShdw>
          </a:effectLst>
        </p:spPr>
        <p:txBody>
          <a:bodyPr wrap="square">
            <a:spAutoFit/>
          </a:bodyPr>
          <a:lstStyle/>
          <a:p>
            <a:pPr algn="just"/>
            <a:r>
              <a:rPr lang="es-EC" sz="2000" dirty="0" smtClean="0">
                <a:latin typeface="Eras Light ITC" pitchFamily="34" charset="0"/>
                <a:ea typeface="Calibri" pitchFamily="34" charset="0"/>
                <a:cs typeface="Times New Roman" pitchFamily="18" charset="0"/>
              </a:rPr>
              <a:t>Lo cual causa daños o un malfuncionamiento de equipos eléctricos sensibles que se conectan a la red.</a:t>
            </a:r>
            <a:endParaRPr lang="es-EC" sz="2000" dirty="0"/>
          </a:p>
        </p:txBody>
      </p:sp>
      <p:cxnSp>
        <p:nvCxnSpPr>
          <p:cNvPr id="12" name="11 Conector recto de flecha"/>
          <p:cNvCxnSpPr/>
          <p:nvPr/>
        </p:nvCxnSpPr>
        <p:spPr>
          <a:xfrm>
            <a:off x="533400" y="4343400"/>
            <a:ext cx="3352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13 Rectángulo"/>
          <p:cNvSpPr/>
          <p:nvPr/>
        </p:nvSpPr>
        <p:spPr>
          <a:xfrm>
            <a:off x="533400" y="3544669"/>
            <a:ext cx="3318281" cy="646331"/>
          </a:xfrm>
          <a:prstGeom prst="rect">
            <a:avLst/>
          </a:prstGeom>
          <a:noFill/>
        </p:spPr>
        <p:txBody>
          <a:bodyPr wrap="square" lIns="91440" tIns="45720" rIns="91440" bIns="45720">
            <a:spAutoFit/>
          </a:bodyPr>
          <a:lstStyle/>
          <a:p>
            <a:pPr algn="ct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rPr>
              <a:t>Efecto de los Armónicos en la Fundamental</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endParaRPr>
          </a:p>
        </p:txBody>
      </p:sp>
      <p:sp>
        <p:nvSpPr>
          <p:cNvPr id="18" name="Title 1"/>
          <p:cNvSpPr>
            <a:spLocks noGrp="1"/>
          </p:cNvSpPr>
          <p:nvPr>
            <p:ph type="title"/>
          </p:nvPr>
        </p:nvSpPr>
        <p:spPr>
          <a:xfrm>
            <a:off x="457200" y="274638"/>
            <a:ext cx="8229600" cy="715962"/>
          </a:xfrm>
        </p:spPr>
        <p:txBody>
          <a:bodyPr>
            <a:noAutofit/>
          </a:bodyPr>
          <a:lstStyle/>
          <a:p>
            <a:r>
              <a:rPr lang="es-EC"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Introducción</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endParaRPr>
          </a:p>
        </p:txBody>
      </p:sp>
      <p:pic>
        <p:nvPicPr>
          <p:cNvPr id="8" name="7 Imagen" descr="armonicos3_5.jpg"/>
          <p:cNvPicPr>
            <a:picLocks noChangeAspect="1"/>
          </p:cNvPicPr>
          <p:nvPr/>
        </p:nvPicPr>
        <p:blipFill>
          <a:blip r:embed="rId2" cstate="print"/>
          <a:stretch>
            <a:fillRect/>
          </a:stretch>
        </p:blipFill>
        <p:spPr>
          <a:xfrm>
            <a:off x="4326468" y="2209800"/>
            <a:ext cx="4512732"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7"/>
          <p:cNvPicPr/>
          <p:nvPr/>
        </p:nvPicPr>
        <p:blipFill>
          <a:blip r:embed="rId2" cstate="print"/>
          <a:srcRect l="1630" t="6223" r="73405" b="26875"/>
          <a:stretch>
            <a:fillRect/>
          </a:stretch>
        </p:blipFill>
        <p:spPr bwMode="auto">
          <a:xfrm>
            <a:off x="381000" y="1524000"/>
            <a:ext cx="3048000" cy="2819400"/>
          </a:xfrm>
          <a:prstGeom prst="rect">
            <a:avLst/>
          </a:prstGeom>
          <a:ln>
            <a:noFill/>
          </a:ln>
          <a:effectLst>
            <a:outerShdw blurRad="292100" dist="139700" dir="2700000" algn="tl" rotWithShape="0">
              <a:srgbClr val="333333">
                <a:alpha val="65000"/>
              </a:srgbClr>
            </a:outerShdw>
          </a:effectLst>
        </p:spPr>
      </p:pic>
      <p:pic>
        <p:nvPicPr>
          <p:cNvPr id="7" name="Imagen 8"/>
          <p:cNvPicPr/>
          <p:nvPr/>
        </p:nvPicPr>
        <p:blipFill>
          <a:blip r:embed="rId2" cstate="print"/>
          <a:srcRect l="28431" t="6571" r="34109" b="12491"/>
          <a:stretch>
            <a:fillRect/>
          </a:stretch>
        </p:blipFill>
        <p:spPr bwMode="auto">
          <a:xfrm>
            <a:off x="3505200" y="2286000"/>
            <a:ext cx="5181600" cy="4092039"/>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22860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Controlador de Corriente</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ransition spd="slow">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
          <p:cNvPicPr>
            <a:picLocks noGrp="1"/>
          </p:cNvPicPr>
          <p:nvPr>
            <p:ph idx="1"/>
          </p:nvPr>
        </p:nvPicPr>
        <p:blipFill>
          <a:blip r:embed="rId2" cstate="print"/>
          <a:srcRect l="66426" t="6169" r="3210" b="14935"/>
          <a:stretch>
            <a:fillRect/>
          </a:stretch>
        </p:blipFill>
        <p:spPr bwMode="auto">
          <a:xfrm>
            <a:off x="1905001" y="1371600"/>
            <a:ext cx="5714999" cy="495300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20574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Controlador de Corriente</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ransition spd="slow">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74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Controlador de Corriente</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
        <p:nvSpPr>
          <p:cNvPr id="6" name="5 Rectángulo"/>
          <p:cNvSpPr/>
          <p:nvPr/>
        </p:nvSpPr>
        <p:spPr>
          <a:xfrm>
            <a:off x="1066800" y="4141631"/>
            <a:ext cx="29718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dirty="0" smtClean="0">
                <a:latin typeface="Eras Light ITC" pitchFamily="34" charset="0"/>
              </a:rPr>
              <a:t>El controlador de corriente tiene la siguiente función de transferencia.</a:t>
            </a:r>
            <a:endParaRPr lang="es-EC" dirty="0">
              <a:latin typeface="Eras Light ITC" pitchFamily="34" charset="0"/>
            </a:endParaRPr>
          </a:p>
        </p:txBody>
      </p:sp>
      <p:graphicFrame>
        <p:nvGraphicFramePr>
          <p:cNvPr id="219138" name="Object 2"/>
          <p:cNvGraphicFramePr>
            <a:graphicFrameLocks noChangeAspect="1"/>
          </p:cNvGraphicFramePr>
          <p:nvPr/>
        </p:nvGraphicFramePr>
        <p:xfrm>
          <a:off x="5105400" y="4446431"/>
          <a:ext cx="3200400" cy="811369"/>
        </p:xfrm>
        <a:graphic>
          <a:graphicData uri="http://schemas.openxmlformats.org/presentationml/2006/ole">
            <p:oleObj spid="_x0000_s219138" name="Ecuación" r:id="rId3" imgW="1434477" imgH="355446" progId="Equation.3">
              <p:embed/>
            </p:oleObj>
          </a:graphicData>
        </a:graphic>
      </p:graphicFrame>
      <p:sp>
        <p:nvSpPr>
          <p:cNvPr id="9" name="TextBox 3"/>
          <p:cNvSpPr txBox="1"/>
          <p:nvPr/>
        </p:nvSpPr>
        <p:spPr>
          <a:xfrm>
            <a:off x="1041752" y="3379631"/>
            <a:ext cx="3377848" cy="369332"/>
          </a:xfrm>
          <a:prstGeom prst="rect">
            <a:avLst/>
          </a:prstGeom>
          <a:noFill/>
        </p:spPr>
        <p:txBody>
          <a:bodyPr wrap="none" rtlCol="0">
            <a:spAutoFit/>
          </a:bodyPr>
          <a:lstStyle/>
          <a:p>
            <a:r>
              <a:rPr lang="es-EC" dirty="0" smtClean="0">
                <a:solidFill>
                  <a:schemeClr val="dk1"/>
                </a:solidFill>
                <a:latin typeface="Eras Light ITC" pitchFamily="34" charset="0"/>
              </a:rPr>
              <a:t>Utilizando la técnica del factor K: </a:t>
            </a:r>
          </a:p>
        </p:txBody>
      </p:sp>
      <p:graphicFrame>
        <p:nvGraphicFramePr>
          <p:cNvPr id="12" name="Object 6"/>
          <p:cNvGraphicFramePr>
            <a:graphicFrameLocks noChangeAspect="1"/>
          </p:cNvGraphicFramePr>
          <p:nvPr/>
        </p:nvGraphicFramePr>
        <p:xfrm>
          <a:off x="5233737" y="2084231"/>
          <a:ext cx="2767263" cy="762000"/>
        </p:xfrm>
        <a:graphic>
          <a:graphicData uri="http://schemas.openxmlformats.org/presentationml/2006/ole">
            <p:oleObj spid="_x0000_s219139" name="Ecuación" r:id="rId4" imgW="1295400" imgH="381000" progId="Equation.3">
              <p:embed/>
            </p:oleObj>
          </a:graphicData>
        </a:graphic>
      </p:graphicFrame>
      <p:sp>
        <p:nvSpPr>
          <p:cNvPr id="14" name="13 Rectángulo"/>
          <p:cNvSpPr/>
          <p:nvPr/>
        </p:nvSpPr>
        <p:spPr>
          <a:xfrm>
            <a:off x="1066800" y="2008031"/>
            <a:ext cx="29718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dirty="0" smtClean="0">
                <a:latin typeface="Eras Light ITC" pitchFamily="34" charset="0"/>
              </a:rPr>
              <a:t>Función de Transferencia de la Planta.</a:t>
            </a:r>
            <a:endParaRPr lang="es-EC" dirty="0">
              <a:latin typeface="Eras Light ITC" pitchFamily="34" charset="0"/>
            </a:endParaRPr>
          </a:p>
        </p:txBody>
      </p:sp>
      <p:sp>
        <p:nvSpPr>
          <p:cNvPr id="15" name="14 Flecha curvada hacia abajo"/>
          <p:cNvSpPr/>
          <p:nvPr/>
        </p:nvSpPr>
        <p:spPr>
          <a:xfrm>
            <a:off x="4267200" y="2084231"/>
            <a:ext cx="8382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15 Flecha curvada hacia abajo"/>
          <p:cNvSpPr/>
          <p:nvPr/>
        </p:nvSpPr>
        <p:spPr>
          <a:xfrm>
            <a:off x="4267200" y="4370231"/>
            <a:ext cx="8382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ransition spd="slow">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cstate="print"/>
          <a:srcRect/>
          <a:stretch>
            <a:fillRect/>
          </a:stretch>
        </p:blipFill>
        <p:spPr bwMode="auto">
          <a:xfrm>
            <a:off x="1676400" y="3886200"/>
            <a:ext cx="5715000" cy="1447800"/>
          </a:xfrm>
          <a:prstGeom prst="rect">
            <a:avLst/>
          </a:prstGeom>
          <a:ln>
            <a:noFill/>
          </a:ln>
          <a:effectLst/>
        </p:spPr>
      </p:pic>
      <p:sp>
        <p:nvSpPr>
          <p:cNvPr id="8" name="Title 1"/>
          <p:cNvSpPr txBox="1">
            <a:spLocks/>
          </p:cNvSpPr>
          <p:nvPr/>
        </p:nvSpPr>
        <p:spPr>
          <a:xfrm>
            <a:off x="20574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Controlador de Voltaje</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
        <p:nvSpPr>
          <p:cNvPr id="10" name="9 Rectángulo"/>
          <p:cNvSpPr/>
          <p:nvPr/>
        </p:nvSpPr>
        <p:spPr>
          <a:xfrm>
            <a:off x="4419600" y="1752600"/>
            <a:ext cx="39624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dirty="0" smtClean="0">
                <a:latin typeface="Eras Light ITC" pitchFamily="34" charset="0"/>
              </a:rPr>
              <a:t>Se debe suministrar al inversor potencia activa necesaria para mantener el voltaje DC constante y suplir las pérdidas de conmutación</a:t>
            </a:r>
            <a:endParaRPr lang="es-EC" dirty="0">
              <a:latin typeface="Eras Light ITC" pitchFamily="34" charset="0"/>
            </a:endParaRPr>
          </a:p>
        </p:txBody>
      </p:sp>
      <p:sp>
        <p:nvSpPr>
          <p:cNvPr id="11" name="10 Rectángulo"/>
          <p:cNvSpPr/>
          <p:nvPr/>
        </p:nvSpPr>
        <p:spPr>
          <a:xfrm>
            <a:off x="838200" y="1929825"/>
            <a:ext cx="2114681" cy="584775"/>
          </a:xfrm>
          <a:prstGeom prst="rect">
            <a:avLst/>
          </a:prstGeom>
          <a:noFill/>
        </p:spPr>
        <p:txBody>
          <a:bodyPr wrap="non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Importante</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11 Conector recto de flecha"/>
          <p:cNvCxnSpPr/>
          <p:nvPr/>
        </p:nvCxnSpPr>
        <p:spPr>
          <a:xfrm>
            <a:off x="3077030" y="2310825"/>
            <a:ext cx="947057" cy="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13" name="12 Conector recto de flecha"/>
          <p:cNvCxnSpPr/>
          <p:nvPr/>
        </p:nvCxnSpPr>
        <p:spPr>
          <a:xfrm>
            <a:off x="3091543" y="2158425"/>
            <a:ext cx="947057" cy="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l="4163" t="7312" r="2862" b="15217"/>
          <a:stretch>
            <a:fillRect/>
          </a:stretch>
        </p:blipFill>
        <p:spPr bwMode="auto">
          <a:xfrm>
            <a:off x="533400" y="1524000"/>
            <a:ext cx="8293952" cy="4419600"/>
          </a:xfrm>
          <a:prstGeom prst="rect">
            <a:avLst/>
          </a:prstGeom>
          <a:noFill/>
          <a:ln w="9525">
            <a:noFill/>
            <a:miter lim="800000"/>
            <a:headEnd/>
            <a:tailEnd/>
          </a:ln>
        </p:spPr>
      </p:pic>
      <p:sp>
        <p:nvSpPr>
          <p:cNvPr id="5" name="Rectangle 3"/>
          <p:cNvSpPr/>
          <p:nvPr/>
        </p:nvSpPr>
        <p:spPr>
          <a:xfrm>
            <a:off x="457200" y="2819400"/>
            <a:ext cx="685800" cy="914400"/>
          </a:xfrm>
          <a:prstGeom prst="rect">
            <a:avLst/>
          </a:prstGeom>
          <a:noFill/>
          <a:ln/>
        </p:spPr>
        <p:style>
          <a:lnRef idx="2">
            <a:schemeClr val="accent2"/>
          </a:lnRef>
          <a:fillRef idx="1003">
            <a:schemeClr val="dk2"/>
          </a:fillRef>
          <a:effectRef idx="0">
            <a:schemeClr val="accent2"/>
          </a:effectRef>
          <a:fontRef idx="minor">
            <a:schemeClr val="dk1"/>
          </a:fontRef>
        </p:style>
        <p:txBody>
          <a:bodyPr rtlCol="0" anchor="ctr"/>
          <a:lstStyle/>
          <a:p>
            <a:pPr algn="ctr"/>
            <a:endParaRPr lang="en-US"/>
          </a:p>
        </p:txBody>
      </p:sp>
      <p:sp>
        <p:nvSpPr>
          <p:cNvPr id="7" name="Title 1"/>
          <p:cNvSpPr txBox="1">
            <a:spLocks/>
          </p:cNvSpPr>
          <p:nvPr/>
        </p:nvSpPr>
        <p:spPr>
          <a:xfrm>
            <a:off x="19812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Controlador de Voltaje</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Tree>
  </p:cSld>
  <p:clrMapOvr>
    <a:masterClrMapping/>
  </p:clrMapOvr>
  <p:transition spd="slow">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51"/>
          <p:cNvPicPr/>
          <p:nvPr/>
        </p:nvPicPr>
        <p:blipFill>
          <a:blip r:embed="rId3" cstate="print"/>
          <a:srcRect l="4702" t="16632" r="10388" b="38225"/>
          <a:stretch>
            <a:fillRect/>
          </a:stretch>
        </p:blipFill>
        <p:spPr bwMode="auto">
          <a:xfrm>
            <a:off x="1828800" y="1447800"/>
            <a:ext cx="5562600" cy="1371600"/>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2209800" y="304800"/>
            <a:ext cx="4876800" cy="715962"/>
          </a:xfrm>
          <a:prstGeom prst="rect">
            <a:avLst/>
          </a:prstGeom>
        </p:spPr>
        <p:style>
          <a:lnRef idx="2">
            <a:schemeClr val="accent2"/>
          </a:lnRef>
          <a:fillRef idx="1">
            <a:schemeClr val="lt1"/>
          </a:fillRef>
          <a:effectRef idx="0">
            <a:schemeClr val="accent2"/>
          </a:effectRef>
          <a:fontRef idx="minor">
            <a:schemeClr val="dk1"/>
          </a:fontRef>
        </p:style>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rPr>
              <a:t>Controlador de Voltaje</a:t>
            </a:r>
            <a:endParaRPr kumimoji="0" lang="en-US" sz="2800" b="1" i="0"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uLnTx/>
              <a:uFillTx/>
              <a:latin typeface="Candara" pitchFamily="34" charset="0"/>
              <a:ea typeface="+mj-ea"/>
              <a:cs typeface="+mj-cs"/>
            </a:endParaRPr>
          </a:p>
        </p:txBody>
      </p:sp>
      <p:sp>
        <p:nvSpPr>
          <p:cNvPr id="4" name="3 Rectángulo"/>
          <p:cNvSpPr/>
          <p:nvPr/>
        </p:nvSpPr>
        <p:spPr>
          <a:xfrm>
            <a:off x="762000" y="5208431"/>
            <a:ext cx="32004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dirty="0" smtClean="0">
                <a:latin typeface="Eras Light ITC" pitchFamily="34" charset="0"/>
              </a:rPr>
              <a:t>El controlador de corriente tiene la siguiente función de transferencia.</a:t>
            </a:r>
            <a:endParaRPr lang="es-EC" dirty="0">
              <a:latin typeface="Eras Light ITC" pitchFamily="34" charset="0"/>
            </a:endParaRPr>
          </a:p>
        </p:txBody>
      </p:sp>
      <p:sp>
        <p:nvSpPr>
          <p:cNvPr id="7" name="TextBox 3"/>
          <p:cNvSpPr txBox="1"/>
          <p:nvPr/>
        </p:nvSpPr>
        <p:spPr>
          <a:xfrm>
            <a:off x="609600" y="4446431"/>
            <a:ext cx="3377848" cy="369332"/>
          </a:xfrm>
          <a:prstGeom prst="rect">
            <a:avLst/>
          </a:prstGeom>
          <a:noFill/>
        </p:spPr>
        <p:txBody>
          <a:bodyPr wrap="none" rtlCol="0">
            <a:spAutoFit/>
          </a:bodyPr>
          <a:lstStyle/>
          <a:p>
            <a:r>
              <a:rPr lang="es-EC" dirty="0" smtClean="0">
                <a:solidFill>
                  <a:schemeClr val="dk1"/>
                </a:solidFill>
                <a:latin typeface="Eras Light ITC" pitchFamily="34" charset="0"/>
              </a:rPr>
              <a:t>Utilizando la técnica del factor K: </a:t>
            </a:r>
          </a:p>
        </p:txBody>
      </p:sp>
      <p:sp>
        <p:nvSpPr>
          <p:cNvPr id="10" name="9 Rectángulo"/>
          <p:cNvSpPr/>
          <p:nvPr/>
        </p:nvSpPr>
        <p:spPr>
          <a:xfrm>
            <a:off x="762000" y="3429000"/>
            <a:ext cx="31242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dirty="0" smtClean="0">
                <a:latin typeface="Eras Light ITC" pitchFamily="34" charset="0"/>
              </a:rPr>
              <a:t>Función de Transferencia de la Planta.</a:t>
            </a:r>
            <a:endParaRPr lang="es-EC" dirty="0">
              <a:latin typeface="Eras Light ITC" pitchFamily="34" charset="0"/>
            </a:endParaRPr>
          </a:p>
        </p:txBody>
      </p:sp>
      <p:sp>
        <p:nvSpPr>
          <p:cNvPr id="11" name="10 Flecha curvada hacia abajo"/>
          <p:cNvSpPr/>
          <p:nvPr/>
        </p:nvSpPr>
        <p:spPr>
          <a:xfrm>
            <a:off x="4267200" y="3581400"/>
            <a:ext cx="8382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11 Flecha curvada hacia abajo"/>
          <p:cNvSpPr/>
          <p:nvPr/>
        </p:nvSpPr>
        <p:spPr>
          <a:xfrm>
            <a:off x="4267200" y="5437031"/>
            <a:ext cx="8382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184323" name="Object 3"/>
          <p:cNvGraphicFramePr>
            <a:graphicFrameLocks noChangeAspect="1"/>
          </p:cNvGraphicFramePr>
          <p:nvPr/>
        </p:nvGraphicFramePr>
        <p:xfrm>
          <a:off x="5257800" y="3581400"/>
          <a:ext cx="2971800" cy="838200"/>
        </p:xfrm>
        <a:graphic>
          <a:graphicData uri="http://schemas.openxmlformats.org/presentationml/2006/ole">
            <p:oleObj spid="_x0000_s184323" name="Ecuación" r:id="rId4" imgW="1371600" imgH="393700" progId="Equation.3">
              <p:embed/>
            </p:oleObj>
          </a:graphicData>
        </a:graphic>
      </p:graphicFrame>
      <p:graphicFrame>
        <p:nvGraphicFramePr>
          <p:cNvPr id="184324" name="Object 4"/>
          <p:cNvGraphicFramePr>
            <a:graphicFrameLocks noChangeAspect="1"/>
          </p:cNvGraphicFramePr>
          <p:nvPr/>
        </p:nvGraphicFramePr>
        <p:xfrm>
          <a:off x="5283200" y="5410200"/>
          <a:ext cx="3098800" cy="685800"/>
        </p:xfrm>
        <a:graphic>
          <a:graphicData uri="http://schemas.openxmlformats.org/presentationml/2006/ole">
            <p:oleObj spid="_x0000_s184324" name="Ecuación" r:id="rId5" imgW="1625600" imgH="393700" progId="Equation.3">
              <p:embed/>
            </p:oleObj>
          </a:graphicData>
        </a:graphic>
      </p:graphicFrame>
    </p:spTree>
  </p:cSld>
  <p:clrMapOvr>
    <a:masterClrMapping/>
  </p:clrMapOvr>
  <p:transition spd="slow">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36"/>
          <p:cNvPicPr>
            <a:picLocks/>
          </p:cNvPicPr>
          <p:nvPr/>
        </p:nvPicPr>
        <p:blipFill>
          <a:blip r:embed="rId2" cstate="print"/>
          <a:srcRect/>
          <a:stretch>
            <a:fillRect/>
          </a:stretch>
        </p:blipFill>
        <p:spPr bwMode="auto">
          <a:xfrm>
            <a:off x="381000" y="1752600"/>
            <a:ext cx="8458200" cy="4038600"/>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1524000" y="228600"/>
            <a:ext cx="6266459"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Diagrama de Control</a:t>
            </a:r>
            <a:endParaRPr lang="es-E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95400"/>
            <a:ext cx="5334000" cy="7159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los </a:t>
            </a:r>
            <a:r>
              <a:rPr lang="es-EC"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Sags</a:t>
            </a: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 </a:t>
            </a:r>
            <a:r>
              <a:rPr lang="es-EC"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Swells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145" name="Rectangle 1"/>
          <p:cNvSpPr>
            <a:spLocks noChangeArrowheads="1"/>
          </p:cNvSpPr>
          <p:nvPr/>
        </p:nvSpPr>
        <p:spPr bwMode="auto">
          <a:xfrm>
            <a:off x="914400" y="2057400"/>
            <a:ext cx="7620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EC" dirty="0" smtClean="0">
                <a:solidFill>
                  <a:schemeClr val="dk1"/>
                </a:solidFill>
                <a:latin typeface="Eras Light ITC" pitchFamily="34" charset="0"/>
              </a:rPr>
              <a:t>El análisis de los </a:t>
            </a:r>
            <a:r>
              <a:rPr lang="es-EC" dirty="0" err="1" smtClean="0">
                <a:solidFill>
                  <a:schemeClr val="dk1"/>
                </a:solidFill>
                <a:latin typeface="Eras Light ITC" pitchFamily="34" charset="0"/>
              </a:rPr>
              <a:t>sags</a:t>
            </a:r>
            <a:r>
              <a:rPr lang="es-EC" dirty="0" smtClean="0">
                <a:solidFill>
                  <a:schemeClr val="dk1"/>
                </a:solidFill>
                <a:latin typeface="Eras Light ITC" pitchFamily="34" charset="0"/>
              </a:rPr>
              <a:t> y </a:t>
            </a:r>
            <a:r>
              <a:rPr lang="es-EC" dirty="0" err="1" smtClean="0">
                <a:solidFill>
                  <a:schemeClr val="dk1"/>
                </a:solidFill>
                <a:latin typeface="Eras Light ITC" pitchFamily="34" charset="0"/>
              </a:rPr>
              <a:t>swells</a:t>
            </a:r>
            <a:r>
              <a:rPr lang="es-EC" dirty="0" smtClean="0">
                <a:solidFill>
                  <a:schemeClr val="dk1"/>
                </a:solidFill>
                <a:latin typeface="Eras Light ITC" pitchFamily="34" charset="0"/>
              </a:rPr>
              <a:t>, fue basado en casos extremos, donde sus parámetros fueron determinados en base a la información [15], la cual se presenta en la tabla II. </a:t>
            </a:r>
          </a:p>
        </p:txBody>
      </p:sp>
      <p:graphicFrame>
        <p:nvGraphicFramePr>
          <p:cNvPr id="6" name="5 Tabla"/>
          <p:cNvGraphicFramePr>
            <a:graphicFrameLocks noGrp="1"/>
          </p:cNvGraphicFramePr>
          <p:nvPr/>
        </p:nvGraphicFramePr>
        <p:xfrm>
          <a:off x="914400" y="3322320"/>
          <a:ext cx="7315200" cy="2316480"/>
        </p:xfrm>
        <a:graphic>
          <a:graphicData uri="http://schemas.openxmlformats.org/drawingml/2006/table">
            <a:tbl>
              <a:tblPr/>
              <a:tblGrid>
                <a:gridCol w="1086416"/>
                <a:gridCol w="2113984"/>
                <a:gridCol w="2165872"/>
                <a:gridCol w="1948928"/>
              </a:tblGrid>
              <a:tr h="457200">
                <a:tc>
                  <a:txBody>
                    <a:bodyPr/>
                    <a:lstStyle/>
                    <a:p>
                      <a:pPr>
                        <a:lnSpc>
                          <a:spcPct val="200000"/>
                        </a:lnSpc>
                        <a:spcAft>
                          <a:spcPts val="0"/>
                        </a:spcAft>
                      </a:pPr>
                      <a:r>
                        <a:rPr lang="es-EC" sz="1600" b="1" dirty="0">
                          <a:solidFill>
                            <a:srgbClr val="FFFFFF"/>
                          </a:solidFill>
                          <a:latin typeface="Aharoni" pitchFamily="2" charset="-79"/>
                          <a:ea typeface="Times New Roman"/>
                          <a:cs typeface="Aharoni" pitchFamily="2" charset="-79"/>
                        </a:rPr>
                        <a:t>Categoría</a:t>
                      </a:r>
                      <a:endParaRPr lang="es-EC" sz="1100" dirty="0">
                        <a:latin typeface="Aharoni" pitchFamily="2" charset="-79"/>
                        <a:ea typeface="Times New Roman"/>
                        <a:cs typeface="Aharoni" pitchFamily="2" charset="-79"/>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64A2"/>
                    </a:solidFill>
                  </a:tcPr>
                </a:tc>
                <a:tc>
                  <a:txBody>
                    <a:bodyPr/>
                    <a:lstStyle/>
                    <a:p>
                      <a:pPr algn="ctr">
                        <a:lnSpc>
                          <a:spcPct val="200000"/>
                        </a:lnSpc>
                        <a:spcAft>
                          <a:spcPts val="0"/>
                        </a:spcAft>
                      </a:pPr>
                      <a:r>
                        <a:rPr lang="es-EC" sz="1600" b="1" dirty="0">
                          <a:solidFill>
                            <a:srgbClr val="FFFFFF"/>
                          </a:solidFill>
                          <a:latin typeface="Aharoni" pitchFamily="2" charset="-79"/>
                          <a:ea typeface="Times New Roman"/>
                          <a:cs typeface="Aharoni" pitchFamily="2" charset="-79"/>
                        </a:rPr>
                        <a:t>Momentáneo</a:t>
                      </a:r>
                      <a:endParaRPr lang="es-EC" sz="1100" dirty="0">
                        <a:latin typeface="Aharoni" pitchFamily="2" charset="-79"/>
                        <a:ea typeface="Times New Roman"/>
                        <a:cs typeface="Aharoni" pitchFamily="2" charset="-79"/>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64A2"/>
                    </a:solidFill>
                  </a:tcPr>
                </a:tc>
                <a:tc>
                  <a:txBody>
                    <a:bodyPr/>
                    <a:lstStyle/>
                    <a:p>
                      <a:pPr algn="ctr">
                        <a:lnSpc>
                          <a:spcPct val="200000"/>
                        </a:lnSpc>
                        <a:spcAft>
                          <a:spcPts val="0"/>
                        </a:spcAft>
                      </a:pPr>
                      <a:r>
                        <a:rPr lang="es-EC" sz="1600" b="1">
                          <a:solidFill>
                            <a:srgbClr val="FFFFFF"/>
                          </a:solidFill>
                          <a:latin typeface="Aharoni" pitchFamily="2" charset="-79"/>
                          <a:ea typeface="Times New Roman"/>
                          <a:cs typeface="Aharoni" pitchFamily="2" charset="-79"/>
                        </a:rPr>
                        <a:t>Instantáneo</a:t>
                      </a:r>
                      <a:endParaRPr lang="es-EC" sz="1100">
                        <a:latin typeface="Aharoni" pitchFamily="2" charset="-79"/>
                        <a:ea typeface="Times New Roman"/>
                        <a:cs typeface="Aharoni" pitchFamily="2" charset="-79"/>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64A2"/>
                    </a:solidFill>
                  </a:tcPr>
                </a:tc>
                <a:tc>
                  <a:txBody>
                    <a:bodyPr/>
                    <a:lstStyle/>
                    <a:p>
                      <a:pPr algn="ctr">
                        <a:lnSpc>
                          <a:spcPct val="200000"/>
                        </a:lnSpc>
                        <a:spcAft>
                          <a:spcPts val="0"/>
                        </a:spcAft>
                      </a:pPr>
                      <a:r>
                        <a:rPr lang="es-EC" sz="1600" b="1" dirty="0">
                          <a:solidFill>
                            <a:srgbClr val="FFFFFF"/>
                          </a:solidFill>
                          <a:latin typeface="Aharoni" pitchFamily="2" charset="-79"/>
                          <a:ea typeface="Times New Roman"/>
                          <a:cs typeface="Aharoni" pitchFamily="2" charset="-79"/>
                        </a:rPr>
                        <a:t>Temporal</a:t>
                      </a:r>
                      <a:endParaRPr lang="es-EC" sz="1100" dirty="0">
                        <a:latin typeface="Aharoni" pitchFamily="2" charset="-79"/>
                        <a:ea typeface="Times New Roman"/>
                        <a:cs typeface="Aharoni" pitchFamily="2" charset="-79"/>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64A2"/>
                    </a:solidFill>
                  </a:tcPr>
                </a:tc>
              </a:tr>
              <a:tr h="914400">
                <a:tc>
                  <a:txBody>
                    <a:bodyPr/>
                    <a:lstStyle/>
                    <a:p>
                      <a:pPr algn="ctr">
                        <a:lnSpc>
                          <a:spcPct val="200000"/>
                        </a:lnSpc>
                        <a:spcAft>
                          <a:spcPts val="0"/>
                        </a:spcAft>
                      </a:pPr>
                      <a:r>
                        <a:rPr lang="es-EC" sz="1600" b="1">
                          <a:solidFill>
                            <a:srgbClr val="FFFFFF"/>
                          </a:solidFill>
                          <a:latin typeface="Aharoni" pitchFamily="2" charset="-79"/>
                          <a:ea typeface="Times New Roman"/>
                          <a:cs typeface="Aharoni" pitchFamily="2" charset="-79"/>
                        </a:rPr>
                        <a:t>Sag</a:t>
                      </a:r>
                      <a:endParaRPr lang="es-EC" sz="1100">
                        <a:latin typeface="Aharoni" pitchFamily="2" charset="-79"/>
                        <a:ea typeface="Times New Roman"/>
                        <a:cs typeface="Aharoni" pitchFamily="2" charset="-79"/>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8064A2"/>
                    </a:solidFill>
                  </a:tcPr>
                </a:tc>
                <a:tc>
                  <a:txBody>
                    <a:bodyPr/>
                    <a:lstStyle/>
                    <a:p>
                      <a:pPr algn="ctr">
                        <a:lnSpc>
                          <a:spcPct val="200000"/>
                        </a:lnSpc>
                        <a:spcAft>
                          <a:spcPts val="0"/>
                        </a:spcAft>
                      </a:pPr>
                      <a:r>
                        <a:rPr lang="es-EC" sz="1400" dirty="0">
                          <a:latin typeface="Century" pitchFamily="18" charset="0"/>
                          <a:ea typeface="Times New Roman"/>
                          <a:cs typeface="Times New Roman"/>
                        </a:rPr>
                        <a:t>0.1-0.9 pu, 0.5-30 ciclos</a:t>
                      </a:r>
                      <a:endParaRPr lang="es-EC" sz="1050" dirty="0">
                        <a:latin typeface="Century" pitchFamily="18" charset="0"/>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200000"/>
                        </a:lnSpc>
                        <a:spcAft>
                          <a:spcPts val="0"/>
                        </a:spcAft>
                      </a:pPr>
                      <a:r>
                        <a:rPr lang="es-EC" sz="1400" dirty="0">
                          <a:latin typeface="Century" pitchFamily="18" charset="0"/>
                          <a:ea typeface="Times New Roman"/>
                          <a:cs typeface="Times New Roman"/>
                        </a:rPr>
                        <a:t>0.1-0.9 pu, 30 ciclos-3s</a:t>
                      </a:r>
                      <a:endParaRPr lang="es-EC" sz="1050" dirty="0">
                        <a:latin typeface="Century" pitchFamily="18" charset="0"/>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200000"/>
                        </a:lnSpc>
                        <a:spcAft>
                          <a:spcPts val="0"/>
                        </a:spcAft>
                      </a:pPr>
                      <a:r>
                        <a:rPr lang="es-EC" sz="1400" dirty="0">
                          <a:latin typeface="Century" pitchFamily="18" charset="0"/>
                          <a:ea typeface="Times New Roman"/>
                          <a:cs typeface="Times New Roman"/>
                        </a:rPr>
                        <a:t>0.1-0.9 pu, 3s-1min</a:t>
                      </a:r>
                      <a:endParaRPr lang="es-EC" sz="1050" dirty="0">
                        <a:latin typeface="Century" pitchFamily="18" charset="0"/>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914400">
                <a:tc>
                  <a:txBody>
                    <a:bodyPr/>
                    <a:lstStyle/>
                    <a:p>
                      <a:pPr algn="ctr">
                        <a:lnSpc>
                          <a:spcPct val="200000"/>
                        </a:lnSpc>
                        <a:spcAft>
                          <a:spcPts val="0"/>
                        </a:spcAft>
                      </a:pPr>
                      <a:r>
                        <a:rPr lang="es-EC" sz="1600" b="1" dirty="0">
                          <a:solidFill>
                            <a:srgbClr val="FFFFFF"/>
                          </a:solidFill>
                          <a:latin typeface="Aharoni" pitchFamily="2" charset="-79"/>
                          <a:ea typeface="Times New Roman"/>
                          <a:cs typeface="Aharoni" pitchFamily="2" charset="-79"/>
                        </a:rPr>
                        <a:t>Swell</a:t>
                      </a:r>
                      <a:endParaRPr lang="es-EC" sz="1100" dirty="0">
                        <a:latin typeface="Aharoni" pitchFamily="2" charset="-79"/>
                        <a:ea typeface="Times New Roman"/>
                        <a:cs typeface="Aharoni" pitchFamily="2" charset="-79"/>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8064A2"/>
                    </a:solidFill>
                  </a:tcPr>
                </a:tc>
                <a:tc>
                  <a:txBody>
                    <a:bodyPr/>
                    <a:lstStyle/>
                    <a:p>
                      <a:pPr algn="ctr">
                        <a:lnSpc>
                          <a:spcPct val="200000"/>
                        </a:lnSpc>
                        <a:spcAft>
                          <a:spcPts val="0"/>
                        </a:spcAft>
                      </a:pPr>
                      <a:r>
                        <a:rPr lang="es-EC" sz="1400" dirty="0">
                          <a:latin typeface="Century" pitchFamily="18" charset="0"/>
                          <a:ea typeface="Times New Roman"/>
                          <a:cs typeface="Times New Roman"/>
                        </a:rPr>
                        <a:t>1.1-1.8pu,  0.5-30 ciclos</a:t>
                      </a:r>
                      <a:endParaRPr lang="es-EC" sz="1050" dirty="0">
                        <a:latin typeface="Century" pitchFamily="18" charset="0"/>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dirty="0">
                          <a:latin typeface="Century" pitchFamily="18" charset="0"/>
                          <a:ea typeface="Times New Roman"/>
                          <a:cs typeface="Times New Roman"/>
                        </a:rPr>
                        <a:t>1.1-1.4pu, 30 ciclos-3s</a:t>
                      </a:r>
                      <a:endParaRPr lang="es-EC" sz="1050" dirty="0">
                        <a:latin typeface="Century" pitchFamily="18" charset="0"/>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dirty="0">
                          <a:latin typeface="Century" pitchFamily="18" charset="0"/>
                          <a:ea typeface="Times New Roman"/>
                          <a:cs typeface="Times New Roman"/>
                        </a:rPr>
                        <a:t>1.1-1.2pu, 3s-1min</a:t>
                      </a:r>
                      <a:endParaRPr lang="es-EC" sz="1050" dirty="0">
                        <a:latin typeface="Century" pitchFamily="18" charset="0"/>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1610800" y="228600"/>
            <a:ext cx="5840061"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Pruebas del Sistema</a:t>
            </a:r>
            <a:endParaRPr lang="es-E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371600" y="6002925"/>
            <a:ext cx="6553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i="0" u="none" strike="noStrike" cap="none" normalizeH="0" baseline="0" dirty="0" smtClean="0" bmk="_Toc322972816">
                <a:ln>
                  <a:noFill/>
                </a:ln>
                <a:solidFill>
                  <a:schemeClr val="tx1"/>
                </a:solidFill>
                <a:effectLst/>
                <a:latin typeface="Eras Light ITC" pitchFamily="34" charset="0"/>
                <a:ea typeface="Times New Roman" pitchFamily="18" charset="0"/>
                <a:cs typeface="Arial" pitchFamily="34" charset="0"/>
              </a:rPr>
              <a:t>Voltaje de la red, convertidor y del capacitor respectivamente ante la variación del </a:t>
            </a:r>
            <a:r>
              <a:rPr kumimoji="0" lang="es-EC" sz="1600" i="0" u="none" strike="noStrike" cap="none" normalizeH="0" baseline="0" dirty="0" err="1" smtClean="0" bmk="_Toc322972816">
                <a:ln>
                  <a:noFill/>
                </a:ln>
                <a:solidFill>
                  <a:schemeClr val="tx1"/>
                </a:solidFill>
                <a:effectLst/>
                <a:latin typeface="Eras Light ITC" pitchFamily="34" charset="0"/>
                <a:ea typeface="Times New Roman" pitchFamily="18" charset="0"/>
                <a:cs typeface="Arial" pitchFamily="34" charset="0"/>
              </a:rPr>
              <a:t>sag</a:t>
            </a:r>
            <a:r>
              <a:rPr kumimoji="0" lang="es-EC" sz="1600" i="0" u="none" strike="noStrike" cap="none" normalizeH="0" baseline="0" dirty="0" smtClean="0" bmk="_Toc322972816">
                <a:ln>
                  <a:noFill/>
                </a:ln>
                <a:solidFill>
                  <a:schemeClr val="tx1"/>
                </a:solidFill>
                <a:effectLst/>
                <a:latin typeface="Eras Light ITC" pitchFamily="34" charset="0"/>
                <a:ea typeface="Times New Roman" pitchFamily="18" charset="0"/>
                <a:cs typeface="Arial" pitchFamily="34" charset="0"/>
              </a:rPr>
              <a:t> al 10%.</a:t>
            </a:r>
            <a:endParaRPr kumimoji="0" lang="es-EC" sz="160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7" name="Title 1"/>
          <p:cNvSpPr txBox="1">
            <a:spLocks/>
          </p:cNvSpPr>
          <p:nvPr/>
        </p:nvSpPr>
        <p:spPr>
          <a:xfrm>
            <a:off x="381000" y="427038"/>
            <a:ext cx="5334000" cy="715962"/>
          </a:xfrm>
          <a:prstGeom prst="rect">
            <a:avLst/>
          </a:prstGeom>
        </p:spPr>
        <p:txBody>
          <a:bodyPr vert="horz" lIns="91440" tIns="45720" rIns="91440" bIns="45720" rtlCol="0" anchor="ctr">
            <a:noAutofit/>
          </a:bodyPr>
          <a:lstStyle/>
          <a:p>
            <a:pPr algn="ctr">
              <a:spcBef>
                <a:spcPct val="0"/>
              </a:spcBef>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 </a:t>
            </a:r>
            <a:r>
              <a:rPr lang="es-EC"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Sag</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 al 10%</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39"/>
          <p:cNvPicPr/>
          <p:nvPr/>
        </p:nvPicPr>
        <p:blipFill>
          <a:blip r:embed="rId2" cstate="print"/>
          <a:srcRect/>
          <a:stretch>
            <a:fillRect/>
          </a:stretch>
        </p:blipFill>
        <p:spPr bwMode="auto">
          <a:xfrm>
            <a:off x="1447800" y="1514906"/>
            <a:ext cx="6248400" cy="43524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447800" y="5912823"/>
            <a:ext cx="6172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lang="es-EC" sz="1600" dirty="0" smtClean="0" bmk="_Toc322972816">
                <a:latin typeface="Eras Light ITC" pitchFamily="34" charset="0"/>
                <a:ea typeface="Times New Roman" pitchFamily="18" charset="0"/>
                <a:cs typeface="Arial" pitchFamily="34" charset="0"/>
              </a:rPr>
              <a:t>Corriente del FAP, la red y la carga  respectivamente ante la variación del </a:t>
            </a:r>
            <a:r>
              <a:rPr lang="es-EC" sz="1600" dirty="0" err="1" smtClean="0" bmk="_Toc322972816">
                <a:latin typeface="Eras Light ITC" pitchFamily="34" charset="0"/>
                <a:ea typeface="Times New Roman" pitchFamily="18" charset="0"/>
                <a:cs typeface="Arial" pitchFamily="34" charset="0"/>
              </a:rPr>
              <a:t>sag</a:t>
            </a:r>
            <a:r>
              <a:rPr lang="es-EC" sz="1600" dirty="0" smtClean="0" bmk="_Toc322972816">
                <a:latin typeface="Eras Light ITC" pitchFamily="34" charset="0"/>
                <a:ea typeface="Times New Roman" pitchFamily="18" charset="0"/>
                <a:cs typeface="Arial" pitchFamily="34" charset="0"/>
              </a:rPr>
              <a:t> al 10%.</a:t>
            </a:r>
          </a:p>
        </p:txBody>
      </p:sp>
      <p:sp>
        <p:nvSpPr>
          <p:cNvPr id="7" name="Title 1"/>
          <p:cNvSpPr>
            <a:spLocks noGrp="1"/>
          </p:cNvSpPr>
          <p:nvPr>
            <p:ph type="title"/>
          </p:nvPr>
        </p:nvSpPr>
        <p:spPr>
          <a:xfrm>
            <a:off x="381000" y="427038"/>
            <a:ext cx="5334000" cy="715962"/>
          </a:xfrm>
        </p:spPr>
        <p:txBody>
          <a:bodyPr>
            <a:noAutofit/>
          </a:bodyPr>
          <a:lstStyle/>
          <a:p>
            <a:pPr>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rPr>
              <a:t>Simulación de un </a:t>
            </a:r>
            <a:r>
              <a:rPr lang="es-EC"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rPr>
              <a:t>Sag</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rPr>
              <a:t> al 10%</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ndParaRPr>
          </a:p>
        </p:txBody>
      </p:sp>
      <p:pic>
        <p:nvPicPr>
          <p:cNvPr id="5" name="Imagen 140"/>
          <p:cNvPicPr/>
          <p:nvPr/>
        </p:nvPicPr>
        <p:blipFill>
          <a:blip r:embed="rId2" cstate="print"/>
          <a:srcRect/>
          <a:stretch>
            <a:fillRect/>
          </a:stretch>
        </p:blipFill>
        <p:spPr bwMode="auto">
          <a:xfrm>
            <a:off x="1295400" y="1295400"/>
            <a:ext cx="6477000"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95600" y="228600"/>
            <a:ext cx="3270447"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Solución??</a:t>
            </a:r>
            <a:endParaRPr lang="es-E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pic>
        <p:nvPicPr>
          <p:cNvPr id="132098" name="Picture 2"/>
          <p:cNvPicPr>
            <a:picLocks noChangeAspect="1" noChangeArrowheads="1"/>
          </p:cNvPicPr>
          <p:nvPr/>
        </p:nvPicPr>
        <p:blipFill>
          <a:blip r:embed="rId2" cstate="print"/>
          <a:srcRect l="17570" t="27284" r="64275" b="21875"/>
          <a:stretch>
            <a:fillRect/>
          </a:stretch>
        </p:blipFill>
        <p:spPr bwMode="auto">
          <a:xfrm>
            <a:off x="3352800" y="2138516"/>
            <a:ext cx="1981200" cy="3119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27038"/>
            <a:ext cx="5334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 </a:t>
            </a:r>
            <a:r>
              <a:rPr lang="es-EC"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Sag</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 al 90%</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0963" name="Rectangle 3"/>
          <p:cNvSpPr>
            <a:spLocks noChangeArrowheads="1"/>
          </p:cNvSpPr>
          <p:nvPr/>
        </p:nvSpPr>
        <p:spPr bwMode="auto">
          <a:xfrm>
            <a:off x="1066800" y="5940625"/>
            <a:ext cx="7239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600" dirty="0" smtClean="0" bmk="_Toc322972816">
                <a:latin typeface="Eras Light ITC" pitchFamily="34" charset="0"/>
                <a:ea typeface="Times New Roman" pitchFamily="18" charset="0"/>
                <a:cs typeface="Arial" pitchFamily="34" charset="0"/>
              </a:rPr>
              <a:t>Voltaje de la red, convertidor y del capacitor respectivamente ante la variación del </a:t>
            </a:r>
            <a:r>
              <a:rPr lang="es-EC" sz="1600" dirty="0" err="1" smtClean="0" bmk="_Toc322972816">
                <a:latin typeface="Eras Light ITC" pitchFamily="34" charset="0"/>
                <a:ea typeface="Times New Roman" pitchFamily="18" charset="0"/>
                <a:cs typeface="Arial" pitchFamily="34" charset="0"/>
              </a:rPr>
              <a:t>sag</a:t>
            </a:r>
            <a:r>
              <a:rPr lang="es-EC" sz="1600" dirty="0" smtClean="0" bmk="_Toc322972816">
                <a:latin typeface="Eras Light ITC" pitchFamily="34" charset="0"/>
                <a:ea typeface="Times New Roman" pitchFamily="18" charset="0"/>
                <a:cs typeface="Arial" pitchFamily="34" charset="0"/>
              </a:rPr>
              <a:t> al 90%.</a:t>
            </a:r>
          </a:p>
        </p:txBody>
      </p:sp>
      <p:pic>
        <p:nvPicPr>
          <p:cNvPr id="6" name="Imagen 141"/>
          <p:cNvPicPr/>
          <p:nvPr/>
        </p:nvPicPr>
        <p:blipFill>
          <a:blip r:embed="rId2" cstate="print"/>
          <a:srcRect/>
          <a:stretch>
            <a:fillRect/>
          </a:stretch>
        </p:blipFill>
        <p:spPr bwMode="auto">
          <a:xfrm>
            <a:off x="1066800" y="1295400"/>
            <a:ext cx="73152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27038"/>
            <a:ext cx="5334000" cy="715962"/>
          </a:xfrm>
          <a:prstGeom prst="rect">
            <a:avLst/>
          </a:prstGeom>
        </p:spPr>
        <p:txBody>
          <a:bodyPr vert="horz" lIns="91440" tIns="45720" rIns="91440" bIns="45720" rtlCol="0" anchor="ctr">
            <a:noAutofit/>
          </a:bodyPr>
          <a:lstStyle/>
          <a:p>
            <a:pPr algn="ctr">
              <a:spcBef>
                <a:spcPct val="0"/>
              </a:spcBef>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 </a:t>
            </a:r>
            <a:r>
              <a:rPr lang="es-EC"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Sag</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 al 90%</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9939" name="Rectangle 3"/>
          <p:cNvSpPr>
            <a:spLocks noChangeArrowheads="1"/>
          </p:cNvSpPr>
          <p:nvPr/>
        </p:nvSpPr>
        <p:spPr bwMode="auto">
          <a:xfrm>
            <a:off x="1905000" y="5836623"/>
            <a:ext cx="5715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88" algn="ctr" defTabSz="914400" rtl="0" eaLnBrk="1" fontAlgn="base" latinLnBrk="0" hangingPunct="1">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Corriente del FAP, la red y la carga  respectivamente ante la variación del </a:t>
            </a:r>
            <a:r>
              <a:rPr lang="es-EC" sz="1600" dirty="0" err="1" smtClean="0" bmk="_Toc322972816">
                <a:latin typeface="Eras Light ITC" pitchFamily="34" charset="0"/>
                <a:ea typeface="Times New Roman" pitchFamily="18" charset="0"/>
                <a:cs typeface="Arial" pitchFamily="34" charset="0"/>
              </a:rPr>
              <a:t>sag</a:t>
            </a:r>
            <a:r>
              <a:rPr lang="es-EC" sz="1600" dirty="0" smtClean="0" bmk="_Toc322972816">
                <a:latin typeface="Eras Light ITC" pitchFamily="34" charset="0"/>
                <a:ea typeface="Times New Roman" pitchFamily="18" charset="0"/>
                <a:cs typeface="Arial" pitchFamily="34" charset="0"/>
              </a:rPr>
              <a:t> al 90%.</a:t>
            </a:r>
          </a:p>
        </p:txBody>
      </p:sp>
      <p:pic>
        <p:nvPicPr>
          <p:cNvPr id="6" name="Imagen 142"/>
          <p:cNvPicPr/>
          <p:nvPr/>
        </p:nvPicPr>
        <p:blipFill>
          <a:blip r:embed="rId2" cstate="print"/>
          <a:srcRect/>
          <a:stretch>
            <a:fillRect/>
          </a:stretch>
        </p:blipFill>
        <p:spPr bwMode="auto">
          <a:xfrm>
            <a:off x="1066800" y="1371600"/>
            <a:ext cx="7315201" cy="43433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27038"/>
            <a:ext cx="5334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 Swell al 5%</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5" name="Rectangle 3"/>
          <p:cNvSpPr>
            <a:spLocks noChangeArrowheads="1"/>
          </p:cNvSpPr>
          <p:nvPr/>
        </p:nvSpPr>
        <p:spPr bwMode="auto">
          <a:xfrm>
            <a:off x="1371600" y="5562600"/>
            <a:ext cx="67056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88"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4F81BD"/>
                </a:solidFill>
                <a:effectLst/>
                <a:latin typeface="Arial" pitchFamily="34" charset="0"/>
                <a:ea typeface="Times New Roman" pitchFamily="18" charset="0"/>
                <a:cs typeface="Times New Roman" pitchFamily="18" charset="0"/>
              </a:rPr>
              <a:t> </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algn="ctr" fontAlgn="base">
              <a:spcBef>
                <a:spcPct val="0"/>
              </a:spcBef>
              <a:spcAft>
                <a:spcPct val="0"/>
              </a:spcAft>
              <a:tabLst>
                <a:tab pos="539750" algn="l"/>
              </a:tabLst>
            </a:pPr>
            <a:r>
              <a:rPr lang="es-EC" sz="1600" dirty="0" smtClean="0" bmk="_Toc322972816">
                <a:latin typeface="Eras Light ITC" pitchFamily="34" charset="0"/>
                <a:ea typeface="Times New Roman" pitchFamily="18" charset="0"/>
                <a:cs typeface="Arial" pitchFamily="34" charset="0"/>
              </a:rPr>
              <a:t>Voltaje de la red, convertidor y del capacitor respectivamente ante la variación del </a:t>
            </a:r>
            <a:r>
              <a:rPr lang="es-EC" sz="1600" dirty="0" err="1" smtClean="0" bmk="_Toc322972816">
                <a:latin typeface="Eras Light ITC" pitchFamily="34" charset="0"/>
                <a:ea typeface="Times New Roman" pitchFamily="18" charset="0"/>
                <a:cs typeface="Arial" pitchFamily="34" charset="0"/>
              </a:rPr>
              <a:t>swell</a:t>
            </a:r>
            <a:r>
              <a:rPr lang="es-EC" sz="1600" dirty="0" smtClean="0" bmk="_Toc322972816">
                <a:latin typeface="Eras Light ITC" pitchFamily="34" charset="0"/>
                <a:ea typeface="Times New Roman" pitchFamily="18" charset="0"/>
                <a:cs typeface="Arial" pitchFamily="34" charset="0"/>
              </a:rPr>
              <a:t> al 5%</a:t>
            </a:r>
          </a:p>
        </p:txBody>
      </p:sp>
      <p:pic>
        <p:nvPicPr>
          <p:cNvPr id="6" name="Imagen 143"/>
          <p:cNvPicPr/>
          <p:nvPr/>
        </p:nvPicPr>
        <p:blipFill>
          <a:blip r:embed="rId2" cstate="print"/>
          <a:srcRect/>
          <a:stretch>
            <a:fillRect/>
          </a:stretch>
        </p:blipFill>
        <p:spPr bwMode="auto">
          <a:xfrm>
            <a:off x="990600" y="1219200"/>
            <a:ext cx="7315200" cy="4343400"/>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3011" name="Rectangle 3"/>
          <p:cNvSpPr>
            <a:spLocks noChangeArrowheads="1"/>
          </p:cNvSpPr>
          <p:nvPr/>
        </p:nvSpPr>
        <p:spPr bwMode="auto">
          <a:xfrm>
            <a:off x="1143000" y="5923003"/>
            <a:ext cx="6934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ctr" defTabSz="914400" rtl="0" eaLnBrk="1" fontAlgn="base" latinLnBrk="0" hangingPunct="1">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Corriente del FAP, la red y la carga  respectivamente ante la variación del </a:t>
            </a:r>
            <a:r>
              <a:rPr lang="es-EC" sz="1600" dirty="0" err="1" smtClean="0" bmk="_Toc322972816">
                <a:latin typeface="Eras Light ITC" pitchFamily="34" charset="0"/>
                <a:ea typeface="Times New Roman" pitchFamily="18" charset="0"/>
                <a:cs typeface="Arial" pitchFamily="34" charset="0"/>
              </a:rPr>
              <a:t>swell</a:t>
            </a:r>
            <a:r>
              <a:rPr lang="es-EC" sz="1600" dirty="0" smtClean="0" bmk="_Toc322972816">
                <a:latin typeface="Eras Light ITC" pitchFamily="34" charset="0"/>
                <a:ea typeface="Times New Roman" pitchFamily="18" charset="0"/>
                <a:cs typeface="Arial" pitchFamily="34" charset="0"/>
              </a:rPr>
              <a:t> al 5%</a:t>
            </a:r>
          </a:p>
        </p:txBody>
      </p:sp>
      <p:sp>
        <p:nvSpPr>
          <p:cNvPr id="7" name="Title 1"/>
          <p:cNvSpPr txBox="1">
            <a:spLocks/>
          </p:cNvSpPr>
          <p:nvPr/>
        </p:nvSpPr>
        <p:spPr>
          <a:xfrm>
            <a:off x="381000" y="427038"/>
            <a:ext cx="5334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 Swell al 5%</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44"/>
          <p:cNvPicPr/>
          <p:nvPr/>
        </p:nvPicPr>
        <p:blipFill>
          <a:blip r:embed="rId2" cstate="print"/>
          <a:srcRect/>
          <a:stretch>
            <a:fillRect/>
          </a:stretch>
        </p:blipFill>
        <p:spPr bwMode="auto">
          <a:xfrm>
            <a:off x="1066800" y="1143000"/>
            <a:ext cx="73152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27038"/>
            <a:ext cx="5334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 Swell &gt; 5%</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1987" name="Rectangle 3"/>
          <p:cNvSpPr>
            <a:spLocks noChangeArrowheads="1"/>
          </p:cNvSpPr>
          <p:nvPr/>
        </p:nvSpPr>
        <p:spPr bwMode="auto">
          <a:xfrm>
            <a:off x="1371600" y="5994113"/>
            <a:ext cx="6477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Voltaje de la red, convertidor y del capacitor respectivamente ante la variación del </a:t>
            </a:r>
            <a:r>
              <a:rPr lang="es-EC" sz="1600" dirty="0" err="1" smtClean="0" bmk="_Toc322972816">
                <a:latin typeface="Eras Light ITC" pitchFamily="34" charset="0"/>
                <a:ea typeface="Times New Roman" pitchFamily="18" charset="0"/>
                <a:cs typeface="Arial" pitchFamily="34" charset="0"/>
              </a:rPr>
              <a:t>swell</a:t>
            </a:r>
            <a:r>
              <a:rPr lang="es-EC" sz="1600" dirty="0" smtClean="0" bmk="_Toc322972816">
                <a:latin typeface="Eras Light ITC" pitchFamily="34" charset="0"/>
                <a:ea typeface="Times New Roman" pitchFamily="18" charset="0"/>
                <a:cs typeface="Arial" pitchFamily="34" charset="0"/>
              </a:rPr>
              <a:t> al1 5% </a:t>
            </a:r>
          </a:p>
        </p:txBody>
      </p:sp>
      <p:pic>
        <p:nvPicPr>
          <p:cNvPr id="6" name="Imagen 145"/>
          <p:cNvPicPr/>
          <p:nvPr/>
        </p:nvPicPr>
        <p:blipFill>
          <a:blip r:embed="rId2" cstate="print"/>
          <a:srcRect/>
          <a:stretch>
            <a:fillRect/>
          </a:stretch>
        </p:blipFill>
        <p:spPr bwMode="auto">
          <a:xfrm>
            <a:off x="1143000" y="1371600"/>
            <a:ext cx="71628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891" name="Rectangle 3"/>
          <p:cNvSpPr>
            <a:spLocks noChangeArrowheads="1"/>
          </p:cNvSpPr>
          <p:nvPr/>
        </p:nvSpPr>
        <p:spPr bwMode="auto">
          <a:xfrm>
            <a:off x="1828800" y="5999203"/>
            <a:ext cx="5943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lang="es-EC" sz="1600" dirty="0" smtClean="0" bmk="_Toc322972816">
                <a:latin typeface="Eras Light ITC" pitchFamily="34" charset="0"/>
                <a:ea typeface="Times New Roman" pitchFamily="18" charset="0"/>
                <a:cs typeface="Arial" pitchFamily="34" charset="0"/>
              </a:rPr>
              <a:t>Corriente del FAP, la red y la carga  respectivamente ante la variación del </a:t>
            </a:r>
            <a:r>
              <a:rPr lang="es-EC" sz="1600" dirty="0" err="1" smtClean="0" bmk="_Toc322972816">
                <a:latin typeface="Eras Light ITC" pitchFamily="34" charset="0"/>
                <a:ea typeface="Times New Roman" pitchFamily="18" charset="0"/>
                <a:cs typeface="Arial" pitchFamily="34" charset="0"/>
              </a:rPr>
              <a:t>swell</a:t>
            </a:r>
            <a:r>
              <a:rPr lang="es-EC" sz="1600" dirty="0" smtClean="0" bmk="_Toc322972816">
                <a:latin typeface="Eras Light ITC" pitchFamily="34" charset="0"/>
                <a:ea typeface="Times New Roman" pitchFamily="18" charset="0"/>
                <a:cs typeface="Arial" pitchFamily="34" charset="0"/>
              </a:rPr>
              <a:t> al 15%</a:t>
            </a:r>
          </a:p>
        </p:txBody>
      </p:sp>
      <p:sp>
        <p:nvSpPr>
          <p:cNvPr id="7" name="Title 1"/>
          <p:cNvSpPr txBox="1">
            <a:spLocks/>
          </p:cNvSpPr>
          <p:nvPr/>
        </p:nvSpPr>
        <p:spPr>
          <a:xfrm>
            <a:off x="381000" y="427038"/>
            <a:ext cx="5334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 Swell &gt; 5%</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46"/>
          <p:cNvPicPr/>
          <p:nvPr/>
        </p:nvPicPr>
        <p:blipFill>
          <a:blip r:embed="rId2" cstate="print"/>
          <a:srcRect/>
          <a:stretch>
            <a:fillRect/>
          </a:stretch>
        </p:blipFill>
        <p:spPr bwMode="auto">
          <a:xfrm>
            <a:off x="1143000" y="1371600"/>
            <a:ext cx="73152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838200" y="152400"/>
            <a:ext cx="7772400" cy="984861"/>
          </a:xfrm>
          <a:prstGeom prst="rect">
            <a:avLst/>
          </a:prstGeom>
          <a:noFill/>
          <a:ln w="9525">
            <a:noFill/>
            <a:miter lim="800000"/>
            <a:headEnd/>
            <a:tailEnd/>
          </a:ln>
          <a:effectLst/>
        </p:spPr>
        <p:txBody>
          <a:bodyPr vert="horz" wrap="square" lIns="91440" tIns="45720" rIns="91440" bIns="76176" numCol="1" anchor="ctr" anchorCtr="0" compatLnSpc="1">
            <a:prstTxWarp prst="textNoShape">
              <a:avLst/>
            </a:prstTxWarp>
            <a:spAutoFit/>
          </a:bodyPr>
          <a:lstStyle/>
          <a:p>
            <a:pPr marL="0" marR="0" lvl="2" indent="0" algn="ctr" defTabSz="914400" rtl="0" eaLnBrk="1" fontAlgn="base" latinLnBrk="0" hangingPunct="1">
              <a:lnSpc>
                <a:spcPct val="100000"/>
              </a:lnSpc>
              <a:spcBef>
                <a:spcPct val="0"/>
              </a:spcBef>
              <a:spcAft>
                <a:spcPct val="0"/>
              </a:spcAft>
              <a:buClrTx/>
              <a:buSzTx/>
              <a:tabLst/>
            </a:pP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Prueba de Cargas No Lineales con Contenido Armónico de Tercer y Quinto orden. </a:t>
            </a: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graphicFrame>
        <p:nvGraphicFramePr>
          <p:cNvPr id="5" name="4 Tabla"/>
          <p:cNvGraphicFramePr>
            <a:graphicFrameLocks noGrp="1"/>
          </p:cNvGraphicFramePr>
          <p:nvPr/>
        </p:nvGraphicFramePr>
        <p:xfrm>
          <a:off x="1295400" y="1754694"/>
          <a:ext cx="6858000" cy="4798506"/>
        </p:xfrm>
        <a:graphic>
          <a:graphicData uri="http://schemas.openxmlformats.org/drawingml/2006/table">
            <a:tbl>
              <a:tblPr/>
              <a:tblGrid>
                <a:gridCol w="1444257"/>
                <a:gridCol w="1207988"/>
                <a:gridCol w="1295036"/>
                <a:gridCol w="1125383"/>
                <a:gridCol w="1785336"/>
              </a:tblGrid>
              <a:tr h="775146">
                <a:tc>
                  <a:txBody>
                    <a:bodyPr/>
                    <a:lstStyle/>
                    <a:p>
                      <a:pPr algn="ctr">
                        <a:lnSpc>
                          <a:spcPct val="150000"/>
                        </a:lnSpc>
                        <a:spcAft>
                          <a:spcPts val="0"/>
                        </a:spcAft>
                      </a:pPr>
                      <a:r>
                        <a:rPr lang="es-EC" sz="1200" b="1" dirty="0" smtClean="0">
                          <a:latin typeface="Arial Unicode MS" pitchFamily="34" charset="-128"/>
                          <a:ea typeface="Arial Unicode MS" pitchFamily="34" charset="-128"/>
                          <a:cs typeface="Arial Unicode MS" pitchFamily="34" charset="-128"/>
                        </a:rPr>
                        <a:t>Amplitud </a:t>
                      </a:r>
                      <a:endParaRPr lang="es-EC" sz="1200" b="1" dirty="0">
                        <a:latin typeface="Arial Unicode MS" pitchFamily="34" charset="-128"/>
                        <a:ea typeface="Arial Unicode MS" pitchFamily="34" charset="-128"/>
                        <a:cs typeface="Arial Unicode MS" pitchFamily="34" charset="-128"/>
                      </a:endParaRPr>
                    </a:p>
                    <a:p>
                      <a:pPr algn="ctr">
                        <a:lnSpc>
                          <a:spcPct val="150000"/>
                        </a:lnSpc>
                        <a:spcAft>
                          <a:spcPts val="0"/>
                        </a:spcAft>
                      </a:pPr>
                      <a:r>
                        <a:rPr lang="es-EC" sz="1200" b="1" dirty="0" err="1">
                          <a:latin typeface="Arial Unicode MS" pitchFamily="34" charset="-128"/>
                          <a:ea typeface="Arial Unicode MS" pitchFamily="34" charset="-128"/>
                          <a:cs typeface="Arial Unicode MS" pitchFamily="34" charset="-128"/>
                        </a:rPr>
                        <a:t>Ired</a:t>
                      </a:r>
                      <a:r>
                        <a:rPr lang="es-EC" sz="1200" b="1" dirty="0">
                          <a:latin typeface="Arial Unicode MS" pitchFamily="34" charset="-128"/>
                          <a:ea typeface="Arial Unicode MS" pitchFamily="34" charset="-128"/>
                          <a:cs typeface="Arial Unicode MS" pitchFamily="34" charset="-128"/>
                        </a:rPr>
                        <a:t>[A]</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C" sz="1200" b="1" dirty="0" smtClean="0">
                          <a:latin typeface="Arial Unicode MS" pitchFamily="34" charset="-128"/>
                          <a:ea typeface="Arial Unicode MS" pitchFamily="34" charset="-128"/>
                          <a:cs typeface="Arial Unicode MS" pitchFamily="34" charset="-128"/>
                        </a:rPr>
                        <a:t>3er </a:t>
                      </a:r>
                      <a:r>
                        <a:rPr lang="es-EC" sz="1200" b="1" dirty="0">
                          <a:latin typeface="Arial Unicode MS" pitchFamily="34" charset="-128"/>
                          <a:ea typeface="Arial Unicode MS" pitchFamily="34" charset="-128"/>
                          <a:cs typeface="Arial Unicode MS" pitchFamily="34" charset="-128"/>
                        </a:rPr>
                        <a:t>Armónico</a:t>
                      </a:r>
                    </a:p>
                    <a:p>
                      <a:pPr algn="ctr">
                        <a:lnSpc>
                          <a:spcPct val="150000"/>
                        </a:lnSpc>
                        <a:spcAft>
                          <a:spcPts val="0"/>
                        </a:spcAft>
                      </a:pPr>
                      <a:r>
                        <a:rPr lang="es-EC" sz="1200" b="1" dirty="0">
                          <a:latin typeface="Arial Unicode MS" pitchFamily="34" charset="-128"/>
                          <a:ea typeface="Arial Unicode MS" pitchFamily="34" charset="-128"/>
                          <a:cs typeface="Arial Unicode MS" pitchFamily="34" charset="-128"/>
                        </a:rPr>
                        <a:t>23% </a:t>
                      </a:r>
                      <a:r>
                        <a:rPr lang="es-EC" sz="1200" b="1" dirty="0" err="1">
                          <a:latin typeface="Arial Unicode MS" pitchFamily="34" charset="-128"/>
                          <a:ea typeface="Arial Unicode MS" pitchFamily="34" charset="-128"/>
                          <a:cs typeface="Arial Unicode MS" pitchFamily="34" charset="-128"/>
                        </a:rPr>
                        <a:t>Ired</a:t>
                      </a:r>
                      <a:endParaRPr lang="es-EC" sz="1200" b="1" dirty="0">
                        <a:latin typeface="Arial Unicode MS" pitchFamily="34" charset="-128"/>
                        <a:ea typeface="Arial Unicode MS" pitchFamily="34" charset="-128"/>
                        <a:cs typeface="Arial Unicode MS" pitchFamily="34" charset="-128"/>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C" sz="1200" b="1" dirty="0" smtClean="0">
                          <a:latin typeface="Arial Unicode MS" pitchFamily="34" charset="-128"/>
                          <a:ea typeface="Arial Unicode MS" pitchFamily="34" charset="-128"/>
                          <a:cs typeface="Arial Unicode MS" pitchFamily="34" charset="-128"/>
                        </a:rPr>
                        <a:t>5to </a:t>
                      </a:r>
                      <a:r>
                        <a:rPr lang="es-EC" sz="1200" b="1" dirty="0">
                          <a:latin typeface="Arial Unicode MS" pitchFamily="34" charset="-128"/>
                          <a:ea typeface="Arial Unicode MS" pitchFamily="34" charset="-128"/>
                          <a:cs typeface="Arial Unicode MS" pitchFamily="34" charset="-128"/>
                        </a:rPr>
                        <a:t>Armónico</a:t>
                      </a:r>
                    </a:p>
                    <a:p>
                      <a:pPr algn="ctr">
                        <a:lnSpc>
                          <a:spcPct val="150000"/>
                        </a:lnSpc>
                        <a:spcAft>
                          <a:spcPts val="0"/>
                        </a:spcAft>
                      </a:pPr>
                      <a:r>
                        <a:rPr lang="es-EC" sz="1200" b="1" dirty="0">
                          <a:latin typeface="Arial Unicode MS" pitchFamily="34" charset="-128"/>
                          <a:ea typeface="Arial Unicode MS" pitchFamily="34" charset="-128"/>
                          <a:cs typeface="Arial Unicode MS" pitchFamily="34" charset="-128"/>
                        </a:rPr>
                        <a:t>11% </a:t>
                      </a:r>
                      <a:r>
                        <a:rPr lang="es-EC" sz="1200" b="1" dirty="0" err="1">
                          <a:latin typeface="Arial Unicode MS" pitchFamily="34" charset="-128"/>
                          <a:ea typeface="Arial Unicode MS" pitchFamily="34" charset="-128"/>
                          <a:cs typeface="Arial Unicode MS" pitchFamily="34" charset="-128"/>
                        </a:rPr>
                        <a:t>Ired</a:t>
                      </a:r>
                      <a:endParaRPr lang="es-EC" sz="1200" b="1" dirty="0">
                        <a:latin typeface="Arial Unicode MS" pitchFamily="34" charset="-128"/>
                        <a:ea typeface="Arial Unicode MS" pitchFamily="34" charset="-128"/>
                        <a:cs typeface="Arial Unicode MS" pitchFamily="34" charset="-128"/>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C" sz="1200" b="1" dirty="0" smtClean="0">
                          <a:latin typeface="Arial Unicode MS" pitchFamily="34" charset="-128"/>
                          <a:ea typeface="Arial Unicode MS" pitchFamily="34" charset="-128"/>
                          <a:cs typeface="Arial Unicode MS" pitchFamily="34" charset="-128"/>
                        </a:rPr>
                        <a:t>Filtro </a:t>
                      </a:r>
                      <a:r>
                        <a:rPr lang="es-EC" sz="1200" b="1" dirty="0" err="1">
                          <a:latin typeface="Arial Unicode MS" pitchFamily="34" charset="-128"/>
                          <a:ea typeface="Arial Unicode MS" pitchFamily="34" charset="-128"/>
                          <a:cs typeface="Arial Unicode MS" pitchFamily="34" charset="-128"/>
                        </a:rPr>
                        <a:t>Notch</a:t>
                      </a:r>
                      <a:endParaRPr lang="es-EC" sz="1200" b="1" dirty="0">
                        <a:latin typeface="Arial Unicode MS" pitchFamily="34" charset="-128"/>
                        <a:ea typeface="Arial Unicode MS" pitchFamily="34" charset="-128"/>
                        <a:cs typeface="Arial Unicode MS" pitchFamily="34" charset="-128"/>
                      </a:endParaRPr>
                    </a:p>
                    <a:p>
                      <a:pPr algn="ctr">
                        <a:lnSpc>
                          <a:spcPct val="150000"/>
                        </a:lnSpc>
                        <a:spcAft>
                          <a:spcPts val="0"/>
                        </a:spcAft>
                      </a:pPr>
                      <a:r>
                        <a:rPr lang="es-EC" sz="1200" b="1" dirty="0" err="1">
                          <a:latin typeface="Arial Unicode MS" pitchFamily="34" charset="-128"/>
                          <a:ea typeface="Arial Unicode MS" pitchFamily="34" charset="-128"/>
                          <a:cs typeface="Arial Unicode MS" pitchFamily="34" charset="-128"/>
                        </a:rPr>
                        <a:t>THDi</a:t>
                      </a:r>
                      <a:r>
                        <a:rPr lang="es-EC" sz="1200" b="1" dirty="0">
                          <a:latin typeface="Arial Unicode MS" pitchFamily="34" charset="-128"/>
                          <a:ea typeface="Arial Unicode MS" pitchFamily="34" charset="-128"/>
                          <a:cs typeface="Arial Unicode MS" pitchFamily="34" charset="-128"/>
                        </a:rPr>
                        <a:t>(%)</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C" sz="1200" b="1" dirty="0">
                          <a:latin typeface="Arial Unicode MS" pitchFamily="34" charset="-128"/>
                          <a:ea typeface="Arial Unicode MS" pitchFamily="34" charset="-128"/>
                          <a:cs typeface="Arial Unicode MS" pitchFamily="34" charset="-128"/>
                        </a:rPr>
                        <a:t>Bloque Referencia Ideal</a:t>
                      </a:r>
                    </a:p>
                    <a:p>
                      <a:pPr algn="ctr">
                        <a:lnSpc>
                          <a:spcPct val="150000"/>
                        </a:lnSpc>
                        <a:spcAft>
                          <a:spcPts val="0"/>
                        </a:spcAft>
                      </a:pPr>
                      <a:r>
                        <a:rPr lang="es-EC" sz="1200" b="1" dirty="0" err="1">
                          <a:latin typeface="Arial Unicode MS" pitchFamily="34" charset="-128"/>
                          <a:ea typeface="Arial Unicode MS" pitchFamily="34" charset="-128"/>
                          <a:cs typeface="Arial Unicode MS" pitchFamily="34" charset="-128"/>
                        </a:rPr>
                        <a:t>THDi</a:t>
                      </a:r>
                      <a:r>
                        <a:rPr lang="es-EC" sz="1200" b="1" dirty="0">
                          <a:latin typeface="Arial Unicode MS" pitchFamily="34" charset="-128"/>
                          <a:ea typeface="Arial Unicode MS" pitchFamily="34" charset="-128"/>
                          <a:cs typeface="Arial Unicode MS" pitchFamily="34" charset="-128"/>
                        </a:rPr>
                        <a:t> (%)</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309412">
                <a:tc>
                  <a:txBody>
                    <a:bodyPr/>
                    <a:lstStyle/>
                    <a:p>
                      <a:pPr algn="ctr">
                        <a:lnSpc>
                          <a:spcPct val="200000"/>
                        </a:lnSpc>
                        <a:spcAft>
                          <a:spcPts val="0"/>
                        </a:spcAft>
                      </a:pPr>
                      <a:r>
                        <a:rPr lang="es-EC" sz="1200" b="1">
                          <a:latin typeface="Arial"/>
                          <a:ea typeface="Times New Roman"/>
                          <a:cs typeface="Times New Roman"/>
                        </a:rPr>
                        <a:t>5</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1.15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0.55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2.16</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0.95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r>
              <a:tr h="309412">
                <a:tc>
                  <a:txBody>
                    <a:bodyPr/>
                    <a:lstStyle/>
                    <a:p>
                      <a:pPr algn="ctr">
                        <a:lnSpc>
                          <a:spcPct val="200000"/>
                        </a:lnSpc>
                        <a:spcAft>
                          <a:spcPts val="0"/>
                        </a:spcAft>
                      </a:pPr>
                      <a:r>
                        <a:rPr lang="es-EC" sz="1200" b="1">
                          <a:latin typeface="Arial"/>
                          <a:ea typeface="Times New Roman"/>
                          <a:cs typeface="Times New Roman"/>
                        </a:rPr>
                        <a:t>10</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2.3</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dirty="0">
                          <a:latin typeface="Arial"/>
                          <a:ea typeface="Times New Roman"/>
                          <a:cs typeface="Times New Roman"/>
                        </a:rPr>
                        <a:t>1.1</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dirty="0">
                          <a:latin typeface="Arial"/>
                          <a:ea typeface="Times New Roman"/>
                          <a:cs typeface="Times New Roman"/>
                        </a:rPr>
                        <a:t>1.67</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0.95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r>
              <a:tr h="309412">
                <a:tc>
                  <a:txBody>
                    <a:bodyPr/>
                    <a:lstStyle/>
                    <a:p>
                      <a:pPr algn="ctr">
                        <a:lnSpc>
                          <a:spcPct val="200000"/>
                        </a:lnSpc>
                        <a:spcAft>
                          <a:spcPts val="0"/>
                        </a:spcAft>
                      </a:pPr>
                      <a:r>
                        <a:rPr lang="es-EC" sz="1200" b="1">
                          <a:latin typeface="Arial"/>
                          <a:ea typeface="Times New Roman"/>
                          <a:cs typeface="Times New Roman"/>
                        </a:rPr>
                        <a:t>15</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3.45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1.65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1.55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0.76</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r>
              <a:tr h="309412">
                <a:tc>
                  <a:txBody>
                    <a:bodyPr/>
                    <a:lstStyle/>
                    <a:p>
                      <a:pPr algn="ctr">
                        <a:lnSpc>
                          <a:spcPct val="200000"/>
                        </a:lnSpc>
                        <a:spcAft>
                          <a:spcPts val="0"/>
                        </a:spcAft>
                      </a:pPr>
                      <a:r>
                        <a:rPr lang="es-EC" sz="1200" b="1">
                          <a:latin typeface="Arial"/>
                          <a:ea typeface="Times New Roman"/>
                          <a:cs typeface="Times New Roman"/>
                        </a:rPr>
                        <a:t>20</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4.6</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2.2</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1.52</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0.68</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r>
              <a:tr h="309412">
                <a:tc>
                  <a:txBody>
                    <a:bodyPr/>
                    <a:lstStyle/>
                    <a:p>
                      <a:pPr algn="ctr">
                        <a:lnSpc>
                          <a:spcPct val="200000"/>
                        </a:lnSpc>
                        <a:spcAft>
                          <a:spcPts val="0"/>
                        </a:spcAft>
                      </a:pPr>
                      <a:r>
                        <a:rPr lang="es-EC" sz="1200" b="1">
                          <a:latin typeface="Arial"/>
                          <a:ea typeface="Times New Roman"/>
                          <a:cs typeface="Times New Roman"/>
                        </a:rPr>
                        <a:t>25</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5.75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2.75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1.50</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0.65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r>
              <a:tr h="309412">
                <a:tc>
                  <a:txBody>
                    <a:bodyPr/>
                    <a:lstStyle/>
                    <a:p>
                      <a:pPr algn="ctr">
                        <a:lnSpc>
                          <a:spcPct val="200000"/>
                        </a:lnSpc>
                        <a:spcAft>
                          <a:spcPts val="0"/>
                        </a:spcAft>
                      </a:pPr>
                      <a:r>
                        <a:rPr lang="es-EC" sz="1200" b="1">
                          <a:latin typeface="Arial"/>
                          <a:ea typeface="Times New Roman"/>
                          <a:cs typeface="Times New Roman"/>
                        </a:rPr>
                        <a:t>30</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6.9</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3.3</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1.51</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0.87</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r>
              <a:tr h="309412">
                <a:tc>
                  <a:txBody>
                    <a:bodyPr/>
                    <a:lstStyle/>
                    <a:p>
                      <a:pPr algn="ctr">
                        <a:lnSpc>
                          <a:spcPct val="200000"/>
                        </a:lnSpc>
                        <a:spcAft>
                          <a:spcPts val="0"/>
                        </a:spcAft>
                      </a:pPr>
                      <a:r>
                        <a:rPr lang="es-EC" sz="1200" b="1">
                          <a:latin typeface="Arial"/>
                          <a:ea typeface="Times New Roman"/>
                          <a:cs typeface="Times New Roman"/>
                        </a:rPr>
                        <a:t>35</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8.05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3.85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2.99</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3.17</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r>
              <a:tr h="309412">
                <a:tc>
                  <a:txBody>
                    <a:bodyPr/>
                    <a:lstStyle/>
                    <a:p>
                      <a:pPr algn="ctr">
                        <a:lnSpc>
                          <a:spcPct val="200000"/>
                        </a:lnSpc>
                        <a:spcAft>
                          <a:spcPts val="0"/>
                        </a:spcAft>
                      </a:pPr>
                      <a:r>
                        <a:rPr lang="es-EC" sz="1200" b="1">
                          <a:latin typeface="Arial"/>
                          <a:ea typeface="Times New Roman"/>
                          <a:cs typeface="Times New Roman"/>
                        </a:rPr>
                        <a:t>40</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9.2</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4.4</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6.19</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6.19</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r>
              <a:tr h="309412">
                <a:tc>
                  <a:txBody>
                    <a:bodyPr/>
                    <a:lstStyle/>
                    <a:p>
                      <a:pPr algn="ctr">
                        <a:lnSpc>
                          <a:spcPct val="200000"/>
                        </a:lnSpc>
                        <a:spcAft>
                          <a:spcPts val="0"/>
                        </a:spcAft>
                      </a:pPr>
                      <a:r>
                        <a:rPr lang="es-EC" sz="1200" b="1">
                          <a:latin typeface="Arial"/>
                          <a:ea typeface="Times New Roman"/>
                          <a:cs typeface="Times New Roman"/>
                        </a:rPr>
                        <a:t>45</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10.35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4.95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8.83</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a:latin typeface="Arial"/>
                          <a:ea typeface="Times New Roman"/>
                          <a:cs typeface="Times New Roman"/>
                        </a:rPr>
                        <a:t>9.45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r>
              <a:tr h="309412">
                <a:tc>
                  <a:txBody>
                    <a:bodyPr/>
                    <a:lstStyle/>
                    <a:p>
                      <a:pPr algn="ctr">
                        <a:lnSpc>
                          <a:spcPct val="200000"/>
                        </a:lnSpc>
                        <a:spcAft>
                          <a:spcPts val="0"/>
                        </a:spcAft>
                      </a:pPr>
                      <a:r>
                        <a:rPr lang="es-EC" sz="1200" b="1">
                          <a:latin typeface="Arial"/>
                          <a:ea typeface="Times New Roman"/>
                          <a:cs typeface="Times New Roman"/>
                        </a:rPr>
                        <a:t>50</a:t>
                      </a:r>
                      <a:endParaRPr lang="es-EC" sz="120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r>
                        <a:rPr lang="es-EC" sz="1200">
                          <a:latin typeface="Arial"/>
                          <a:ea typeface="Times New Roman"/>
                          <a:cs typeface="Times New Roman"/>
                        </a:rPr>
                        <a:t>11.25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5.5</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11.50</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c>
                  <a:txBody>
                    <a:bodyPr/>
                    <a:lstStyle/>
                    <a:p>
                      <a:pPr algn="ctr">
                        <a:lnSpc>
                          <a:spcPct val="200000"/>
                        </a:lnSpc>
                        <a:spcAft>
                          <a:spcPts val="0"/>
                        </a:spcAft>
                      </a:pPr>
                      <a:r>
                        <a:rPr lang="es-EC" sz="1200">
                          <a:latin typeface="Arial"/>
                          <a:ea typeface="Times New Roman"/>
                          <a:cs typeface="Times New Roman"/>
                        </a:rPr>
                        <a:t>12.00</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AF1"/>
                    </a:solidFill>
                  </a:tcPr>
                </a:tc>
              </a:tr>
              <a:tr h="359285">
                <a:tc>
                  <a:txBody>
                    <a:bodyPr/>
                    <a:lstStyle/>
                    <a:p>
                      <a:pPr algn="ctr">
                        <a:lnSpc>
                          <a:spcPct val="200000"/>
                        </a:lnSpc>
                        <a:spcAft>
                          <a:spcPts val="0"/>
                        </a:spcAft>
                      </a:pPr>
                      <a:r>
                        <a:rPr lang="es-EC" sz="1200" b="1" dirty="0">
                          <a:latin typeface="Arial"/>
                          <a:ea typeface="Times New Roman"/>
                          <a:cs typeface="Times New Roman"/>
                        </a:rPr>
                        <a:t>PROMEDIO</a:t>
                      </a:r>
                      <a:endParaRPr lang="es-EC" sz="1200" dirty="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200000"/>
                        </a:lnSpc>
                        <a:spcAft>
                          <a:spcPts val="0"/>
                        </a:spcAft>
                      </a:pPr>
                      <a:endParaRPr lang="es-EC" sz="1200" dirty="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endParaRPr lang="es-EC" sz="1200" dirty="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b="1" dirty="0">
                          <a:latin typeface="Arial"/>
                          <a:ea typeface="Times New Roman"/>
                          <a:cs typeface="Times New Roman"/>
                        </a:rPr>
                        <a:t>3.94%</a:t>
                      </a:r>
                      <a:endParaRPr lang="es-EC" sz="1200" dirty="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c>
                  <a:txBody>
                    <a:bodyPr/>
                    <a:lstStyle/>
                    <a:p>
                      <a:pPr algn="ctr">
                        <a:lnSpc>
                          <a:spcPct val="200000"/>
                        </a:lnSpc>
                        <a:spcAft>
                          <a:spcPts val="0"/>
                        </a:spcAft>
                      </a:pPr>
                      <a:r>
                        <a:rPr lang="es-EC" sz="1200" b="1" dirty="0">
                          <a:latin typeface="Arial"/>
                          <a:ea typeface="Times New Roman"/>
                          <a:cs typeface="Times New Roman"/>
                        </a:rPr>
                        <a:t>3.567%</a:t>
                      </a:r>
                      <a:endParaRPr lang="es-EC" sz="1200" dirty="0">
                        <a:latin typeface="Arial"/>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5E2"/>
                    </a:solidFill>
                  </a:tcPr>
                </a:tc>
              </a:tr>
            </a:tbl>
          </a:graphicData>
        </a:graphic>
      </p:graphicFrame>
      <p:sp>
        <p:nvSpPr>
          <p:cNvPr id="36867" name="Rectangle 3"/>
          <p:cNvSpPr>
            <a:spLocks noChangeArrowheads="1"/>
          </p:cNvSpPr>
          <p:nvPr/>
        </p:nvSpPr>
        <p:spPr bwMode="auto">
          <a:xfrm>
            <a:off x="2590800" y="1219200"/>
            <a:ext cx="4419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2000" b="1" spc="50" dirty="0" smtClean="0">
                <a:ln w="11430"/>
                <a:solidFill>
                  <a:schemeClr val="tx1">
                    <a:lumMod val="75000"/>
                    <a:lumOff val="25000"/>
                  </a:schemeClr>
                </a:solidFill>
                <a:effectLst>
                  <a:outerShdw blurRad="38100" dist="38100" dir="2700000" algn="tl">
                    <a:srgbClr val="000000">
                      <a:alpha val="43137"/>
                    </a:srgbClr>
                  </a:outerShdw>
                </a:effectLst>
                <a:latin typeface="Candara" pitchFamily="34" charset="0"/>
                <a:ea typeface="+mj-ea"/>
                <a:cs typeface="+mj-cs"/>
              </a:rPr>
              <a:t>Tabla III</a:t>
            </a:r>
            <a:r>
              <a:rPr lang="en-US" sz="2000" b="1" spc="50" dirty="0" smtClean="0">
                <a:ln w="11430"/>
                <a:solidFill>
                  <a:schemeClr val="tx1">
                    <a:lumMod val="75000"/>
                    <a:lumOff val="25000"/>
                  </a:schemeClr>
                </a:solidFill>
                <a:effectLst>
                  <a:outerShdw blurRad="38100" dist="38100" dir="2700000" algn="tl">
                    <a:srgbClr val="000000">
                      <a:alpha val="43137"/>
                    </a:srgbClr>
                  </a:outerShdw>
                </a:effectLst>
                <a:latin typeface="Candara" pitchFamily="34" charset="0"/>
                <a:ea typeface="+mj-ea"/>
                <a:cs typeface="+mj-cs"/>
              </a:rPr>
              <a:t> </a:t>
            </a:r>
            <a:r>
              <a:rPr lang="es-EC" sz="2000" b="1" spc="50" dirty="0" smtClean="0">
                <a:ln w="11430"/>
                <a:solidFill>
                  <a:schemeClr val="tx1">
                    <a:lumMod val="75000"/>
                    <a:lumOff val="25000"/>
                  </a:schemeClr>
                </a:solidFill>
                <a:effectLst>
                  <a:outerShdw blurRad="38100" dist="38100" dir="2700000" algn="tl">
                    <a:srgbClr val="000000">
                      <a:alpha val="43137"/>
                    </a:srgbClr>
                  </a:outerShdw>
                </a:effectLst>
                <a:latin typeface="Candara" pitchFamily="34" charset="0"/>
                <a:ea typeface="+mj-ea"/>
                <a:cs typeface="+mj-cs"/>
              </a:rPr>
              <a:t>Análisis Comparativo</a:t>
            </a:r>
          </a:p>
        </p:txBody>
      </p:sp>
    </p:spTree>
  </p:cSld>
  <p:clrMapOvr>
    <a:masterClrMapping/>
  </p:clrMapOvr>
  <p:transition spd="slow">
    <p:pull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1600200" y="6172200"/>
            <a:ext cx="6172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Corriente del FAP, la red y la carga  respectivamente sin FAP</a:t>
            </a:r>
          </a:p>
        </p:txBody>
      </p:sp>
      <p:sp>
        <p:nvSpPr>
          <p:cNvPr id="10" name="9 Rectángulo"/>
          <p:cNvSpPr/>
          <p:nvPr/>
        </p:nvSpPr>
        <p:spPr>
          <a:xfrm>
            <a:off x="228600" y="312003"/>
            <a:ext cx="8686800" cy="830997"/>
          </a:xfrm>
          <a:prstGeom prst="rect">
            <a:avLst/>
          </a:prstGeom>
        </p:spPr>
        <p:txBody>
          <a:bodyPr wrap="square">
            <a:spAutoFit/>
          </a:bodyPr>
          <a:lstStyle/>
          <a:p>
            <a:pPr marL="0" lvl="2" algn="ctr" fontAlgn="base">
              <a:spcBef>
                <a:spcPct val="0"/>
              </a:spcBef>
              <a:spcAft>
                <a:spcPct val="0"/>
              </a:spcAft>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una carga No Lineal conectada a la red, sin el uso del Filtro Activo de Potencia Paralelo Trifásico.</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5" name="Imagen 147"/>
          <p:cNvPicPr/>
          <p:nvPr/>
        </p:nvPicPr>
        <p:blipFill>
          <a:blip r:embed="rId2" cstate="print"/>
          <a:srcRect/>
          <a:stretch>
            <a:fillRect/>
          </a:stretch>
        </p:blipFill>
        <p:spPr bwMode="auto">
          <a:xfrm>
            <a:off x="1066800" y="1524000"/>
            <a:ext cx="73152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8131" name="Rectangle 3"/>
          <p:cNvSpPr>
            <a:spLocks noChangeArrowheads="1"/>
          </p:cNvSpPr>
          <p:nvPr/>
        </p:nvSpPr>
        <p:spPr bwMode="auto">
          <a:xfrm>
            <a:off x="3454675" y="6153835"/>
            <a:ext cx="248892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600" dirty="0" smtClean="0" bmk="_Toc322972816">
                <a:latin typeface="Eras Light ITC" pitchFamily="34" charset="0"/>
                <a:ea typeface="Times New Roman" pitchFamily="18" charset="0"/>
                <a:cs typeface="Arial" pitchFamily="34" charset="0"/>
              </a:rPr>
              <a:t>Análisis FFT</a:t>
            </a:r>
          </a:p>
        </p:txBody>
      </p:sp>
      <p:sp>
        <p:nvSpPr>
          <p:cNvPr id="7" name="6 Rectángulo"/>
          <p:cNvSpPr/>
          <p:nvPr/>
        </p:nvSpPr>
        <p:spPr>
          <a:xfrm>
            <a:off x="609600" y="228600"/>
            <a:ext cx="8077200" cy="830997"/>
          </a:xfrm>
          <a:prstGeom prst="rect">
            <a:avLst/>
          </a:prstGeom>
        </p:spPr>
        <p:txBody>
          <a:bodyPr wrap="square">
            <a:spAutoFit/>
          </a:bodyPr>
          <a:lstStyle/>
          <a:p>
            <a:pPr marL="0" lvl="2" algn="ctr" fontAlgn="base">
              <a:spcBef>
                <a:spcPct val="0"/>
              </a:spcBef>
              <a:spcAft>
                <a:spcPct val="0"/>
              </a:spcAft>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una carga No Lineal conectada a la red, sin el uso del Filtro Activo de Potencia Paralelo Trifásico.</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48"/>
          <p:cNvPicPr/>
          <p:nvPr/>
        </p:nvPicPr>
        <p:blipFill>
          <a:blip r:embed="rId2" cstate="print"/>
          <a:srcRect l="1817" t="4749" r="30282"/>
          <a:stretch>
            <a:fillRect/>
          </a:stretch>
        </p:blipFill>
        <p:spPr bwMode="auto">
          <a:xfrm>
            <a:off x="2209800" y="1447800"/>
            <a:ext cx="4953000"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7108" name="Rectangle 4"/>
          <p:cNvSpPr>
            <a:spLocks noChangeArrowheads="1"/>
          </p:cNvSpPr>
          <p:nvPr/>
        </p:nvSpPr>
        <p:spPr bwMode="auto">
          <a:xfrm>
            <a:off x="2407734" y="6233012"/>
            <a:ext cx="460735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Corriente del FAP, la red y la carga  respectivamente</a:t>
            </a:r>
          </a:p>
        </p:txBody>
      </p:sp>
      <p:sp>
        <p:nvSpPr>
          <p:cNvPr id="9" name="8 Rectángulo"/>
          <p:cNvSpPr/>
          <p:nvPr/>
        </p:nvSpPr>
        <p:spPr>
          <a:xfrm>
            <a:off x="457200" y="312003"/>
            <a:ext cx="8001000" cy="830997"/>
          </a:xfrm>
          <a:prstGeom prst="rect">
            <a:avLst/>
          </a:prstGeom>
        </p:spPr>
        <p:txBody>
          <a:bodyPr wrap="square">
            <a:spAutoFit/>
          </a:bodyPr>
          <a:lstStyle/>
          <a:p>
            <a:pPr marL="0" lvl="2" algn="ctr" fontAlgn="base">
              <a:spcBef>
                <a:spcPct val="0"/>
              </a:spcBef>
              <a:spcAft>
                <a:spcPct val="0"/>
              </a:spcAft>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una carga No Lineal conectada a la red, utilizando el Filtro Activo de Potencia Paralelo Trifásico.</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49"/>
          <p:cNvPicPr/>
          <p:nvPr/>
        </p:nvPicPr>
        <p:blipFill>
          <a:blip r:embed="rId2" cstate="print"/>
          <a:srcRect/>
          <a:stretch>
            <a:fillRect/>
          </a:stretch>
        </p:blipFill>
        <p:spPr bwMode="auto">
          <a:xfrm>
            <a:off x="1371600" y="1524000"/>
            <a:ext cx="67056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85800" y="1905000"/>
            <a:ext cx="3581400" cy="193899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155575"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Actualmente, los Filtros Activos de Potencia (FAP)</a:t>
            </a:r>
            <a:r>
              <a:rPr kumimoji="0" lang="es-EC" sz="2000" b="0" i="0" u="none" strike="noStrike" cap="none" normalizeH="0" dirty="0" smtClean="0">
                <a:ln>
                  <a:noFill/>
                </a:ln>
                <a:solidFill>
                  <a:schemeClr val="tx1"/>
                </a:solidFill>
                <a:effectLst/>
                <a:latin typeface="Eras Light ITC" pitchFamily="34" charset="0"/>
                <a:ea typeface="Calibri" pitchFamily="34" charset="0"/>
                <a:cs typeface="Times New Roman" pitchFamily="18" charset="0"/>
              </a:rPr>
              <a:t> Paralelo Trifásico</a:t>
            </a:r>
            <a:r>
              <a:rPr kumimoji="0" lang="es-EC" sz="2000" b="0" i="0" u="none" strike="noStrike" cap="none" normalizeH="0" baseline="0" dirty="0" smtClean="0">
                <a:ln>
                  <a:noFill/>
                </a:ln>
                <a:solidFill>
                  <a:schemeClr val="tx1"/>
                </a:solidFill>
                <a:effectLst/>
                <a:latin typeface="Eras Light ITC" pitchFamily="34" charset="0"/>
                <a:ea typeface="Calibri" pitchFamily="34" charset="0"/>
                <a:cs typeface="Times New Roman" pitchFamily="18" charset="0"/>
              </a:rPr>
              <a:t> se presentan como una alternativa de solución ante el problema de los armónicos de corriente.</a:t>
            </a:r>
            <a:endParaRPr kumimoji="0" lang="es-EC"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33122" name="Picture 2"/>
          <p:cNvPicPr>
            <a:picLocks noChangeAspect="1" noChangeArrowheads="1"/>
          </p:cNvPicPr>
          <p:nvPr/>
        </p:nvPicPr>
        <p:blipFill>
          <a:blip r:embed="rId2" cstate="print"/>
          <a:srcRect l="36310" t="30208" r="33822" b="22917"/>
          <a:stretch>
            <a:fillRect/>
          </a:stretch>
        </p:blipFill>
        <p:spPr bwMode="auto">
          <a:xfrm>
            <a:off x="4572000" y="1981200"/>
            <a:ext cx="38862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5 Conector recto de flecha"/>
          <p:cNvCxnSpPr/>
          <p:nvPr/>
        </p:nvCxnSpPr>
        <p:spPr>
          <a:xfrm>
            <a:off x="762000" y="5367992"/>
            <a:ext cx="3352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6 Rectángulo"/>
          <p:cNvSpPr/>
          <p:nvPr/>
        </p:nvSpPr>
        <p:spPr>
          <a:xfrm>
            <a:off x="762000" y="4611469"/>
            <a:ext cx="3318281" cy="646331"/>
          </a:xfrm>
          <a:prstGeom prst="rect">
            <a:avLst/>
          </a:prstGeom>
          <a:noFill/>
        </p:spPr>
        <p:txBody>
          <a:bodyPr wrap="square" lIns="91440" tIns="45720" rIns="91440" bIns="45720">
            <a:spAutoFit/>
          </a:bodyPr>
          <a:lstStyle/>
          <a:p>
            <a:pPr algn="ct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rPr>
              <a:t>Filtro Activo de Potencia Paralelo Trifásico</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endParaRPr>
          </a:p>
        </p:txBody>
      </p:sp>
      <p:sp>
        <p:nvSpPr>
          <p:cNvPr id="10" name="9 Rectángulo"/>
          <p:cNvSpPr/>
          <p:nvPr/>
        </p:nvSpPr>
        <p:spPr>
          <a:xfrm>
            <a:off x="3212995" y="228600"/>
            <a:ext cx="2635658"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Solución</a:t>
            </a:r>
            <a:endParaRPr lang="es-E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6083" name="Rectangle 3"/>
          <p:cNvSpPr>
            <a:spLocks noChangeArrowheads="1"/>
          </p:cNvSpPr>
          <p:nvPr/>
        </p:nvSpPr>
        <p:spPr bwMode="auto">
          <a:xfrm>
            <a:off x="3124200" y="6153835"/>
            <a:ext cx="2743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Análisis FFT</a:t>
            </a:r>
          </a:p>
        </p:txBody>
      </p:sp>
      <p:sp>
        <p:nvSpPr>
          <p:cNvPr id="7" name="6 Rectángulo"/>
          <p:cNvSpPr/>
          <p:nvPr/>
        </p:nvSpPr>
        <p:spPr>
          <a:xfrm>
            <a:off x="457200" y="228600"/>
            <a:ext cx="8001000" cy="830997"/>
          </a:xfrm>
          <a:prstGeom prst="rect">
            <a:avLst/>
          </a:prstGeom>
        </p:spPr>
        <p:txBody>
          <a:bodyPr wrap="square">
            <a:spAutoFit/>
          </a:bodyPr>
          <a:lstStyle/>
          <a:p>
            <a:pPr marL="0" lvl="2" algn="ctr" fontAlgn="base">
              <a:spcBef>
                <a:spcPct val="0"/>
              </a:spcBef>
              <a:spcAft>
                <a:spcPct val="0"/>
              </a:spcAft>
            </a:pP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 una carga No Lineal conectada a la red, utilizando el Filtro Activo de Potencia Paralelo Trifásico.</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50"/>
          <p:cNvPicPr/>
          <p:nvPr/>
        </p:nvPicPr>
        <p:blipFill>
          <a:blip r:embed="rId2" cstate="print"/>
          <a:srcRect l="1817" r="30231"/>
          <a:stretch>
            <a:fillRect/>
          </a:stretch>
        </p:blipFill>
        <p:spPr bwMode="auto">
          <a:xfrm>
            <a:off x="2286000" y="1295400"/>
            <a:ext cx="4956048" cy="46451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0180" name="Rectangle 4"/>
          <p:cNvSpPr>
            <a:spLocks noChangeArrowheads="1"/>
          </p:cNvSpPr>
          <p:nvPr/>
        </p:nvSpPr>
        <p:spPr bwMode="auto">
          <a:xfrm>
            <a:off x="1295400" y="6233012"/>
            <a:ext cx="6324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Voltaje de la red, convertidor y voltaje DC respectivamente</a:t>
            </a:r>
            <a:r>
              <a:rPr kumimoji="0" lang="es-EC" sz="1400" b="1" i="0" u="none" strike="noStrike" cap="none" normalizeH="0" baseline="0" dirty="0" smtClean="0" bmk="_Toc322972828">
                <a:ln>
                  <a:noFill/>
                </a:ln>
                <a:solidFill>
                  <a:schemeClr val="tx1"/>
                </a:solidFill>
                <a:effectLst/>
                <a:latin typeface="Arial" pitchFamily="34" charset="0"/>
                <a:ea typeface="Times New Roman" pitchFamily="18" charset="0"/>
                <a:cs typeface="Arial" pitchFamily="34" charset="0"/>
              </a:rPr>
              <a:t>.</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228600" y="358914"/>
            <a:ext cx="8458200" cy="707886"/>
          </a:xfrm>
          <a:prstGeom prst="rect">
            <a:avLst/>
          </a:prstGeom>
        </p:spPr>
        <p:txBody>
          <a:bodyPr wrap="square">
            <a:spAutoFit/>
          </a:bodyPr>
          <a:lstStyle/>
          <a:p>
            <a:pPr marL="0" lvl="2" algn="ctr" fontAlgn="base">
              <a:spcBef>
                <a:spcPct val="0"/>
              </a:spcBef>
              <a:spcAft>
                <a:spcPct val="0"/>
              </a:spcAft>
            </a:pPr>
            <a:r>
              <a:rPr lang="es-EC"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del Funcionamiento del Filtro Activo de Potencia Paralelo Trifásico ante una carga Lineal y una No Lineal conectada a la red.</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52"/>
          <p:cNvPicPr/>
          <p:nvPr/>
        </p:nvPicPr>
        <p:blipFill>
          <a:blip r:embed="rId2" cstate="print"/>
          <a:srcRect/>
          <a:stretch>
            <a:fillRect/>
          </a:stretch>
        </p:blipFill>
        <p:spPr bwMode="auto">
          <a:xfrm>
            <a:off x="1524000" y="1524000"/>
            <a:ext cx="66294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9155" name="Rectangle 3"/>
          <p:cNvSpPr>
            <a:spLocks noChangeArrowheads="1"/>
          </p:cNvSpPr>
          <p:nvPr/>
        </p:nvSpPr>
        <p:spPr bwMode="auto">
          <a:xfrm>
            <a:off x="1981200" y="6155324"/>
            <a:ext cx="5715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600" dirty="0" smtClean="0" bmk="_Toc322972816">
                <a:latin typeface="Eras Light ITC" pitchFamily="34" charset="0"/>
                <a:ea typeface="Times New Roman" pitchFamily="18" charset="0"/>
                <a:cs typeface="Arial" pitchFamily="34" charset="0"/>
              </a:rPr>
              <a:t>Corriente del filtro, de la red y de la carga, respectivamente</a:t>
            </a:r>
          </a:p>
        </p:txBody>
      </p:sp>
      <p:sp>
        <p:nvSpPr>
          <p:cNvPr id="7" name="6 Rectángulo"/>
          <p:cNvSpPr/>
          <p:nvPr/>
        </p:nvSpPr>
        <p:spPr>
          <a:xfrm>
            <a:off x="457200" y="304800"/>
            <a:ext cx="8305800" cy="707886"/>
          </a:xfrm>
          <a:prstGeom prst="rect">
            <a:avLst/>
          </a:prstGeom>
        </p:spPr>
        <p:txBody>
          <a:bodyPr wrap="square">
            <a:spAutoFit/>
          </a:bodyPr>
          <a:lstStyle/>
          <a:p>
            <a:pPr marL="0" lvl="2" algn="ctr" fontAlgn="base">
              <a:spcBef>
                <a:spcPct val="0"/>
              </a:spcBef>
              <a:spcAft>
                <a:spcPct val="0"/>
              </a:spcAft>
            </a:pPr>
            <a:r>
              <a:rPr lang="es-EC"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del Funcionamiento del Filtro Activo de Potencia Paralelo Trifásico ante una carga Lineal y una No Lineal conectada a la red.</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51"/>
          <p:cNvPicPr/>
          <p:nvPr/>
        </p:nvPicPr>
        <p:blipFill>
          <a:blip r:embed="rId2" cstate="print"/>
          <a:srcRect/>
          <a:stretch>
            <a:fillRect/>
          </a:stretch>
        </p:blipFill>
        <p:spPr bwMode="auto">
          <a:xfrm>
            <a:off x="1371600" y="1524000"/>
            <a:ext cx="67818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59" name="Rectangle 3"/>
          <p:cNvSpPr>
            <a:spLocks noChangeArrowheads="1"/>
          </p:cNvSpPr>
          <p:nvPr/>
        </p:nvSpPr>
        <p:spPr bwMode="auto">
          <a:xfrm>
            <a:off x="1524000" y="6188333"/>
            <a:ext cx="6172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1600" dirty="0" smtClean="0" bmk="_Toc322972816">
                <a:latin typeface="Eras Light ITC" pitchFamily="34" charset="0"/>
                <a:ea typeface="Times New Roman" pitchFamily="18" charset="0"/>
                <a:cs typeface="Arial" pitchFamily="34" charset="0"/>
              </a:rPr>
              <a:t>Corrientes de referencia y reales, en el eje d.q.0, respectivamente</a:t>
            </a:r>
          </a:p>
        </p:txBody>
      </p:sp>
      <p:sp>
        <p:nvSpPr>
          <p:cNvPr id="7" name="6 Rectángulo"/>
          <p:cNvSpPr/>
          <p:nvPr/>
        </p:nvSpPr>
        <p:spPr>
          <a:xfrm>
            <a:off x="381000" y="358914"/>
            <a:ext cx="8382000" cy="707886"/>
          </a:xfrm>
          <a:prstGeom prst="rect">
            <a:avLst/>
          </a:prstGeom>
        </p:spPr>
        <p:txBody>
          <a:bodyPr wrap="square">
            <a:spAutoFit/>
          </a:bodyPr>
          <a:lstStyle/>
          <a:p>
            <a:pPr marL="0" lvl="2" algn="ctr" fontAlgn="base">
              <a:spcBef>
                <a:spcPct val="0"/>
              </a:spcBef>
              <a:spcAft>
                <a:spcPct val="0"/>
              </a:spcAft>
            </a:pPr>
            <a:r>
              <a:rPr lang="es-EC"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rPr>
              <a:t>Simulación del Funcionamiento del Filtro Activo de Potencia Paralelo Trifásico ante una carga Lineal y una No Lineal conectada a la red.</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andara" pitchFamily="34" charset="0"/>
              <a:ea typeface="+mj-ea"/>
              <a:cs typeface="+mj-cs"/>
            </a:endParaRPr>
          </a:p>
        </p:txBody>
      </p:sp>
      <p:pic>
        <p:nvPicPr>
          <p:cNvPr id="6" name="Imagen 153"/>
          <p:cNvPicPr/>
          <p:nvPr/>
        </p:nvPicPr>
        <p:blipFill>
          <a:blip r:embed="rId2" cstate="print"/>
          <a:srcRect/>
          <a:stretch>
            <a:fillRect/>
          </a:stretch>
        </p:blipFill>
        <p:spPr bwMode="auto">
          <a:xfrm>
            <a:off x="1447800" y="1524000"/>
            <a:ext cx="6553200"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295400" y="2097881"/>
            <a:ext cx="6705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3538" lvl="0" indent="-363538" algn="just">
              <a:buClr>
                <a:srgbClr val="C00000"/>
              </a:buClr>
              <a:buFont typeface="+mj-lt"/>
              <a:buAutoNum type="arabicPeriod"/>
            </a:pPr>
            <a:r>
              <a:rPr lang="es-ES" dirty="0" smtClean="0">
                <a:latin typeface="Eras Light ITC" pitchFamily="34" charset="0"/>
                <a:ea typeface="Calibri" pitchFamily="34" charset="0"/>
                <a:cs typeface="Times New Roman" pitchFamily="18" charset="0"/>
              </a:rPr>
              <a:t>Los armónicos de corriente provenientes de las cargas no lineales fueron compensadas y es el resultado del uso del FAP paralelo trifásico. Esto lo verificamos al medir el </a:t>
            </a:r>
            <a:r>
              <a:rPr lang="es-ES" dirty="0" err="1" smtClean="0">
                <a:latin typeface="Eras Light ITC" pitchFamily="34" charset="0"/>
                <a:ea typeface="Calibri" pitchFamily="34" charset="0"/>
                <a:cs typeface="Times New Roman" pitchFamily="18" charset="0"/>
              </a:rPr>
              <a:t>THDi</a:t>
            </a:r>
            <a:r>
              <a:rPr lang="es-ES" dirty="0" smtClean="0">
                <a:latin typeface="Eras Light ITC" pitchFamily="34" charset="0"/>
                <a:ea typeface="Calibri" pitchFamily="34" charset="0"/>
                <a:cs typeface="Times New Roman" pitchFamily="18" charset="0"/>
              </a:rPr>
              <a:t>, donde su valor utilizando el filtro </a:t>
            </a:r>
            <a:r>
              <a:rPr lang="es-ES" dirty="0" err="1" smtClean="0">
                <a:latin typeface="Eras Light ITC" pitchFamily="34" charset="0"/>
                <a:ea typeface="Calibri" pitchFamily="34" charset="0"/>
                <a:cs typeface="Times New Roman" pitchFamily="18" charset="0"/>
              </a:rPr>
              <a:t>Notch</a:t>
            </a:r>
            <a:r>
              <a:rPr lang="es-ES" dirty="0" smtClean="0">
                <a:latin typeface="Eras Light ITC" pitchFamily="34" charset="0"/>
                <a:ea typeface="Calibri" pitchFamily="34" charset="0"/>
                <a:cs typeface="Times New Roman" pitchFamily="18" charset="0"/>
              </a:rPr>
              <a:t>, </a:t>
            </a:r>
            <a:r>
              <a:rPr lang="es-ES" dirty="0" err="1" smtClean="0">
                <a:latin typeface="Eras Light ITC" pitchFamily="34" charset="0"/>
                <a:ea typeface="Calibri" pitchFamily="34" charset="0"/>
                <a:cs typeface="Times New Roman" pitchFamily="18" charset="0"/>
              </a:rPr>
              <a:t>THDi</a:t>
            </a:r>
            <a:r>
              <a:rPr lang="es-ES" dirty="0" smtClean="0">
                <a:latin typeface="Eras Light ITC" pitchFamily="34" charset="0"/>
                <a:ea typeface="Calibri" pitchFamily="34" charset="0"/>
                <a:cs typeface="Times New Roman" pitchFamily="18" charset="0"/>
              </a:rPr>
              <a:t>=3.94% y con el bloque de referencia ideal, </a:t>
            </a:r>
            <a:r>
              <a:rPr lang="es-ES" dirty="0" err="1" smtClean="0">
                <a:latin typeface="Eras Light ITC" pitchFamily="34" charset="0"/>
                <a:ea typeface="Calibri" pitchFamily="34" charset="0"/>
                <a:cs typeface="Times New Roman" pitchFamily="18" charset="0"/>
              </a:rPr>
              <a:t>THDi</a:t>
            </a:r>
            <a:r>
              <a:rPr lang="es-ES" dirty="0" smtClean="0">
                <a:latin typeface="Eras Light ITC" pitchFamily="34" charset="0"/>
                <a:ea typeface="Calibri" pitchFamily="34" charset="0"/>
                <a:cs typeface="Times New Roman" pitchFamily="18" charset="0"/>
              </a:rPr>
              <a:t>=3.567%; se encuentran dentro del rango que permite la norma </a:t>
            </a:r>
            <a:r>
              <a:rPr lang="es-EC" dirty="0" smtClean="0">
                <a:latin typeface="Eras Light ITC" pitchFamily="34" charset="0"/>
                <a:ea typeface="Calibri" pitchFamily="34" charset="0"/>
                <a:cs typeface="Times New Roman" pitchFamily="18" charset="0"/>
              </a:rPr>
              <a:t>IEEE-519.</a:t>
            </a:r>
            <a:endParaRPr lang="en-US" dirty="0" smtClean="0">
              <a:latin typeface="Eras Light ITC" pitchFamily="34" charset="0"/>
              <a:ea typeface="Calibri" pitchFamily="34" charset="0"/>
              <a:cs typeface="Times New Roman" pitchFamily="18" charset="0"/>
            </a:endParaRPr>
          </a:p>
          <a:p>
            <a:pPr marL="363538" indent="-363538" algn="just">
              <a:buClr>
                <a:srgbClr val="C00000"/>
              </a:buClr>
              <a:buFont typeface="+mj-lt"/>
              <a:buAutoNum type="arabicPeriod"/>
            </a:pPr>
            <a:endParaRPr lang="es-ES" dirty="0" smtClean="0">
              <a:latin typeface="Eras Light ITC" pitchFamily="34" charset="0"/>
              <a:ea typeface="Calibri" pitchFamily="34" charset="0"/>
              <a:cs typeface="Times New Roman" pitchFamily="18" charset="0"/>
            </a:endParaRPr>
          </a:p>
          <a:p>
            <a:pPr marL="363538" indent="-363538" algn="just">
              <a:buClr>
                <a:srgbClr val="C00000"/>
              </a:buClr>
              <a:buFont typeface="+mj-lt"/>
              <a:buAutoNum type="arabicPeriod"/>
            </a:pPr>
            <a:endParaRPr lang="en-US" dirty="0" smtClean="0">
              <a:latin typeface="Eras Light ITC" pitchFamily="34" charset="0"/>
              <a:ea typeface="Calibri" pitchFamily="34" charset="0"/>
              <a:cs typeface="Times New Roman" pitchFamily="18" charset="0"/>
            </a:endParaRPr>
          </a:p>
          <a:p>
            <a:pPr marL="363538" indent="-363538" algn="just">
              <a:buClr>
                <a:srgbClr val="C00000"/>
              </a:buClr>
              <a:buFont typeface="+mj-lt"/>
              <a:buAutoNum type="arabicPeriod"/>
            </a:pPr>
            <a:endParaRPr lang="en-US" dirty="0" smtClean="0">
              <a:latin typeface="Eras Light ITC" pitchFamily="34" charset="0"/>
              <a:ea typeface="Calibri" pitchFamily="34" charset="0"/>
              <a:cs typeface="Times New Roman" pitchFamily="18" charset="0"/>
            </a:endParaRPr>
          </a:p>
          <a:p>
            <a:pPr marL="363538" lvl="0" indent="-363538" algn="just">
              <a:buClr>
                <a:srgbClr val="C00000"/>
              </a:buClr>
              <a:buFont typeface="+mj-lt"/>
              <a:buAutoNum type="arabicPeriod"/>
            </a:pPr>
            <a:r>
              <a:rPr lang="es-ES" dirty="0" smtClean="0">
                <a:latin typeface="Eras Light ITC" pitchFamily="34" charset="0"/>
                <a:ea typeface="Calibri" pitchFamily="34" charset="0"/>
                <a:cs typeface="Times New Roman" pitchFamily="18" charset="0"/>
              </a:rPr>
              <a:t>Ante un </a:t>
            </a:r>
            <a:r>
              <a:rPr lang="es-ES" dirty="0" err="1" smtClean="0">
                <a:latin typeface="Eras Light ITC" pitchFamily="34" charset="0"/>
                <a:ea typeface="Calibri" pitchFamily="34" charset="0"/>
                <a:cs typeface="Times New Roman" pitchFamily="18" charset="0"/>
              </a:rPr>
              <a:t>sag</a:t>
            </a:r>
            <a:r>
              <a:rPr lang="es-ES" dirty="0" smtClean="0">
                <a:latin typeface="Eras Light ITC" pitchFamily="34" charset="0"/>
                <a:ea typeface="Calibri" pitchFamily="34" charset="0"/>
                <a:cs typeface="Times New Roman" pitchFamily="18" charset="0"/>
              </a:rPr>
              <a:t> del 10% y 90%, con el uso del FAP paralelo trifásico, se comprobó mediante la simulación, que la corriente de la red en ambos casos, no presenta distorsión alguna.</a:t>
            </a:r>
            <a:endParaRPr lang="en-US" dirty="0">
              <a:latin typeface="Eras Light ITC" pitchFamily="34" charset="0"/>
              <a:ea typeface="Calibri" pitchFamily="34" charset="0"/>
              <a:cs typeface="Times New Roman" pitchFamily="18" charset="0"/>
            </a:endParaRPr>
          </a:p>
        </p:txBody>
      </p:sp>
      <p:sp>
        <p:nvSpPr>
          <p:cNvPr id="5" name="4 Rectángulo"/>
          <p:cNvSpPr/>
          <p:nvPr/>
        </p:nvSpPr>
        <p:spPr>
          <a:xfrm>
            <a:off x="2885190" y="228600"/>
            <a:ext cx="3291286"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Conclusiones</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600200" y="1689081"/>
            <a:ext cx="61722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3538" lvl="0" indent="-363538" algn="just">
              <a:buClr>
                <a:srgbClr val="C00000"/>
              </a:buClr>
              <a:buFont typeface="+mj-lt"/>
              <a:buAutoNum type="arabicPeriod" startAt="3"/>
            </a:pPr>
            <a:r>
              <a:rPr lang="es-ES" dirty="0" smtClean="0">
                <a:latin typeface="Eras Light ITC" pitchFamily="34" charset="0"/>
                <a:ea typeface="Calibri" pitchFamily="34" charset="0"/>
                <a:cs typeface="Times New Roman" pitchFamily="18" charset="0"/>
              </a:rPr>
              <a:t>Ante un </a:t>
            </a:r>
            <a:r>
              <a:rPr lang="es-ES" dirty="0" err="1" smtClean="0">
                <a:latin typeface="Eras Light ITC" pitchFamily="34" charset="0"/>
                <a:ea typeface="Calibri" pitchFamily="34" charset="0"/>
                <a:cs typeface="Times New Roman" pitchFamily="18" charset="0"/>
              </a:rPr>
              <a:t>swell</a:t>
            </a:r>
            <a:r>
              <a:rPr lang="es-ES" dirty="0" smtClean="0">
                <a:latin typeface="Eras Light ITC" pitchFamily="34" charset="0"/>
                <a:ea typeface="Calibri" pitchFamily="34" charset="0"/>
                <a:cs typeface="Times New Roman" pitchFamily="18" charset="0"/>
              </a:rPr>
              <a:t> del 5%, con el uso del FAP paralelo trifásico, se comprobó mediante la simulación que la corriente de la red no presenta distorsión </a:t>
            </a:r>
            <a:r>
              <a:rPr lang="es-ES" dirty="0" smtClean="0">
                <a:latin typeface="Eras Light ITC" pitchFamily="34" charset="0"/>
                <a:ea typeface="Calibri" pitchFamily="34" charset="0"/>
                <a:cs typeface="Times New Roman" pitchFamily="18" charset="0"/>
              </a:rPr>
              <a:t>alguna.</a:t>
            </a:r>
            <a:endParaRPr lang="es-ES" smtClean="0">
              <a:latin typeface="Eras Light ITC" pitchFamily="34" charset="0"/>
              <a:ea typeface="Calibri" pitchFamily="34" charset="0"/>
              <a:cs typeface="Times New Roman" pitchFamily="18" charset="0"/>
            </a:endParaRPr>
          </a:p>
          <a:p>
            <a:pPr marL="363538" lvl="0" indent="-363538" algn="just">
              <a:buClr>
                <a:srgbClr val="C00000"/>
              </a:buClr>
              <a:buFont typeface="+mj-lt"/>
              <a:buAutoNum type="arabicPeriod" startAt="3"/>
            </a:pPr>
            <a:endParaRPr lang="es-ES" smtClean="0">
              <a:latin typeface="Eras Light ITC" pitchFamily="34" charset="0"/>
              <a:ea typeface="Calibri" pitchFamily="34" charset="0"/>
              <a:cs typeface="Times New Roman" pitchFamily="18" charset="0"/>
            </a:endParaRPr>
          </a:p>
          <a:p>
            <a:pPr marL="363538" lvl="0" indent="-363538" algn="just">
              <a:buClr>
                <a:srgbClr val="C00000"/>
              </a:buClr>
              <a:buFont typeface="+mj-lt"/>
              <a:buAutoNum type="arabicPeriod" startAt="3"/>
            </a:pPr>
            <a:r>
              <a:rPr lang="es-EC" dirty="0" smtClean="0">
                <a:latin typeface="Eras Light ITC" pitchFamily="34" charset="0"/>
                <a:ea typeface="Calibri" pitchFamily="34" charset="0"/>
                <a:cs typeface="Times New Roman" pitchFamily="18" charset="0"/>
              </a:rPr>
              <a:t>El </a:t>
            </a:r>
            <a:r>
              <a:rPr lang="es-EC" dirty="0" smtClean="0">
                <a:latin typeface="Eras Light ITC" pitchFamily="34" charset="0"/>
                <a:ea typeface="Calibri" pitchFamily="34" charset="0"/>
                <a:cs typeface="Times New Roman" pitchFamily="18" charset="0"/>
              </a:rPr>
              <a:t>FAP paralelo trifásico puede compensar corriente de hasta 50[A], como se verifica en la tabla de resultados, de la tabla III, mayor a eso, la corriente de la red, presentará distorsión.</a:t>
            </a:r>
          </a:p>
          <a:p>
            <a:pPr marL="363538" lvl="0" indent="-363538" algn="just">
              <a:buClr>
                <a:srgbClr val="C00000"/>
              </a:buClr>
              <a:buFont typeface="+mj-lt"/>
              <a:buAutoNum type="arabicPeriod" startAt="3"/>
            </a:pPr>
            <a:endParaRPr lang="es-EC" dirty="0" smtClean="0">
              <a:latin typeface="Eras Light ITC" pitchFamily="34" charset="0"/>
              <a:ea typeface="Calibri" pitchFamily="34" charset="0"/>
              <a:cs typeface="Times New Roman" pitchFamily="18" charset="0"/>
            </a:endParaRPr>
          </a:p>
          <a:p>
            <a:pPr marL="363538" lvl="0" indent="-363538" algn="just">
              <a:buClr>
                <a:srgbClr val="C00000"/>
              </a:buClr>
              <a:buFont typeface="+mj-lt"/>
              <a:buAutoNum type="arabicPeriod" startAt="3"/>
            </a:pPr>
            <a:r>
              <a:rPr lang="es-EC" dirty="0" smtClean="0">
                <a:latin typeface="Eras Light ITC" pitchFamily="34" charset="0"/>
                <a:ea typeface="Calibri" pitchFamily="34" charset="0"/>
                <a:cs typeface="Times New Roman" pitchFamily="18" charset="0"/>
              </a:rPr>
              <a:t>El dimensionamiento de los componentes, tanto el capacitor como el inductor en el enlace DC y enlace de la red respectivamente, cumple con las especificaciones  para los cuales se seleccionaron. </a:t>
            </a:r>
          </a:p>
        </p:txBody>
      </p:sp>
      <p:sp>
        <p:nvSpPr>
          <p:cNvPr id="6" name="5 Rectángulo"/>
          <p:cNvSpPr/>
          <p:nvPr/>
        </p:nvSpPr>
        <p:spPr>
          <a:xfrm>
            <a:off x="2885190" y="228600"/>
            <a:ext cx="3291286"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Conclusiones</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371600" y="1676400"/>
            <a:ext cx="6629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3538" lvl="1" indent="-363538" algn="just" fontAlgn="base">
              <a:spcBef>
                <a:spcPct val="0"/>
              </a:spcBef>
              <a:spcAft>
                <a:spcPct val="0"/>
              </a:spcAft>
              <a:buClr>
                <a:srgbClr val="C00000"/>
              </a:buClr>
              <a:buFont typeface="+mj-lt"/>
              <a:buAutoNum type="arabicPeriod"/>
            </a:pPr>
            <a:r>
              <a:rPr lang="es-ES" dirty="0" smtClean="0">
                <a:latin typeface="Eras Light ITC" pitchFamily="34" charset="0"/>
                <a:ea typeface="Calibri" pitchFamily="34" charset="0"/>
                <a:cs typeface="Times New Roman" pitchFamily="18" charset="0"/>
              </a:rPr>
              <a:t>Para poder atenuar los armónicos de baja frecuencia como el tercer  y quinto armónico, el ancho de banda del controlador de voltaje debe ser menor a la frecuencia del armónico más bajo y a partir de ese valor se realizan pruebas que determinarán si es el adecuado, en caso de no serlo, se debe bajar dicha frecuencia una década. En nuestro proyecto el ancho de banda final del controlador de voltaje escogido fue de 10[Hz]. </a:t>
            </a:r>
          </a:p>
          <a:p>
            <a:pPr marL="363538" lvl="1" indent="-363538" algn="just" fontAlgn="base">
              <a:spcBef>
                <a:spcPct val="0"/>
              </a:spcBef>
              <a:spcAft>
                <a:spcPct val="0"/>
              </a:spcAft>
              <a:buClr>
                <a:srgbClr val="C00000"/>
              </a:buClr>
              <a:buFont typeface="+mj-lt"/>
              <a:buAutoNum type="arabicPeriod"/>
            </a:pPr>
            <a:endParaRPr lang="es-ES" dirty="0" smtClean="0">
              <a:latin typeface="Eras Light ITC" pitchFamily="34" charset="0"/>
              <a:ea typeface="Calibri" pitchFamily="34" charset="0"/>
              <a:cs typeface="Times New Roman" pitchFamily="18" charset="0"/>
            </a:endParaRPr>
          </a:p>
          <a:p>
            <a:pPr marL="363538" lvl="1" indent="-363538" algn="just" fontAlgn="base">
              <a:spcBef>
                <a:spcPct val="0"/>
              </a:spcBef>
              <a:spcAft>
                <a:spcPct val="0"/>
              </a:spcAft>
              <a:buClr>
                <a:srgbClr val="C00000"/>
              </a:buClr>
              <a:buFont typeface="+mj-lt"/>
              <a:buAutoNum type="arabicPeriod"/>
            </a:pPr>
            <a:endParaRPr lang="es-ES" dirty="0" smtClean="0">
              <a:latin typeface="Eras Light ITC" pitchFamily="34" charset="0"/>
              <a:ea typeface="Calibri" pitchFamily="34" charset="0"/>
              <a:cs typeface="Times New Roman" pitchFamily="18" charset="0"/>
            </a:endParaRPr>
          </a:p>
          <a:p>
            <a:pPr marL="363538" lvl="1" indent="-363538" algn="just" fontAlgn="base">
              <a:spcBef>
                <a:spcPct val="0"/>
              </a:spcBef>
              <a:spcAft>
                <a:spcPct val="0"/>
              </a:spcAft>
              <a:buClr>
                <a:srgbClr val="C00000"/>
              </a:buClr>
              <a:buFont typeface="+mj-lt"/>
              <a:buAutoNum type="arabicPeriod"/>
            </a:pPr>
            <a:r>
              <a:rPr lang="es-ES" dirty="0" smtClean="0">
                <a:latin typeface="Eras Light ITC" pitchFamily="34" charset="0"/>
                <a:ea typeface="Calibri" pitchFamily="34" charset="0"/>
                <a:cs typeface="Times New Roman" pitchFamily="18" charset="0"/>
              </a:rPr>
              <a:t>Para un mejor seguimiento de las señales de referencias a ser inyectadas, se recomienda utilizar otros métodos más avanzados, de los cuales se obtendrá de manera más precisa dichas señales de referencia para el buen filtrado de armónicos en la red.  </a:t>
            </a:r>
          </a:p>
        </p:txBody>
      </p:sp>
      <p:sp>
        <p:nvSpPr>
          <p:cNvPr id="5" name="4 Rectángulo"/>
          <p:cNvSpPr/>
          <p:nvPr/>
        </p:nvSpPr>
        <p:spPr>
          <a:xfrm>
            <a:off x="2280862" y="228600"/>
            <a:ext cx="4499950"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Recomendaciones</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47800" y="1676400"/>
            <a:ext cx="6400800" cy="3970318"/>
          </a:xfrm>
          <a:prstGeom prst="rect">
            <a:avLst/>
          </a:prstGeom>
        </p:spPr>
        <p:txBody>
          <a:bodyPr wrap="square">
            <a:spAutoFit/>
          </a:bodyPr>
          <a:lstStyle/>
          <a:p>
            <a:pPr marL="363538" indent="-363538" algn="just" fontAlgn="base">
              <a:spcBef>
                <a:spcPct val="0"/>
              </a:spcBef>
              <a:spcAft>
                <a:spcPct val="0"/>
              </a:spcAft>
              <a:buClr>
                <a:srgbClr val="C00000"/>
              </a:buClr>
              <a:buFont typeface="+mj-lt"/>
              <a:buAutoNum type="arabicPeriod" startAt="3"/>
            </a:pPr>
            <a:r>
              <a:rPr lang="es-ES" dirty="0" smtClean="0">
                <a:latin typeface="Eras Light ITC" pitchFamily="34" charset="0"/>
                <a:ea typeface="Calibri" pitchFamily="34" charset="0"/>
                <a:cs typeface="Times New Roman" pitchFamily="18" charset="0"/>
              </a:rPr>
              <a:t>Para atenuar los armónicos de orden alto se requiere un mayor ancho de banda en el controlador de corriente, como en nuestro caso el ancho de banda utilizado es de 4000[HZ], se pudo filtrar armónicos de tercer y quinto orden.</a:t>
            </a:r>
          </a:p>
          <a:p>
            <a:pPr marL="363538" lvl="0" indent="-363538" algn="just" eaLnBrk="0" fontAlgn="base" hangingPunct="0">
              <a:spcBef>
                <a:spcPct val="0"/>
              </a:spcBef>
              <a:spcAft>
                <a:spcPct val="0"/>
              </a:spcAft>
              <a:buClr>
                <a:srgbClr val="C00000"/>
              </a:buClr>
              <a:buFont typeface="+mj-lt"/>
              <a:buAutoNum type="arabicPeriod" startAt="3"/>
            </a:pPr>
            <a:endParaRPr lang="es-ES" dirty="0" smtClean="0">
              <a:latin typeface="Arial" pitchFamily="34" charset="0"/>
              <a:ea typeface="Times New Roman" pitchFamily="18" charset="0"/>
              <a:cs typeface="Arial" pitchFamily="34" charset="0"/>
            </a:endParaRPr>
          </a:p>
          <a:p>
            <a:pPr marL="363538" lvl="0" indent="-363538" algn="just" eaLnBrk="0" fontAlgn="base" hangingPunct="0">
              <a:spcBef>
                <a:spcPct val="0"/>
              </a:spcBef>
              <a:spcAft>
                <a:spcPct val="0"/>
              </a:spcAft>
              <a:buClr>
                <a:srgbClr val="C00000"/>
              </a:buClr>
              <a:buFont typeface="+mj-lt"/>
              <a:buAutoNum type="arabicPeriod" startAt="3"/>
            </a:pPr>
            <a:endParaRPr lang="es-EC" dirty="0" smtClean="0">
              <a:latin typeface="Arial" pitchFamily="34" charset="0"/>
              <a:cs typeface="Arial" pitchFamily="34" charset="0"/>
            </a:endParaRPr>
          </a:p>
          <a:p>
            <a:pPr marL="363538" indent="-363538" algn="just" fontAlgn="base">
              <a:spcBef>
                <a:spcPct val="0"/>
              </a:spcBef>
              <a:spcAft>
                <a:spcPct val="0"/>
              </a:spcAft>
              <a:buClr>
                <a:srgbClr val="C00000"/>
              </a:buClr>
              <a:buFont typeface="+mj-lt"/>
              <a:buAutoNum type="arabicPeriod" startAt="3"/>
            </a:pPr>
            <a:r>
              <a:rPr lang="es-ES" dirty="0" smtClean="0">
                <a:latin typeface="Eras Light ITC" pitchFamily="34" charset="0"/>
                <a:ea typeface="Calibri" pitchFamily="34" charset="0"/>
                <a:cs typeface="Times New Roman" pitchFamily="18" charset="0"/>
              </a:rPr>
              <a:t>En caso de una implementación del trabajo presentado, es importante tener  en cuenta otros factores, como el dimensionamiento de las redes </a:t>
            </a:r>
            <a:r>
              <a:rPr lang="es-ES" dirty="0" err="1" smtClean="0">
                <a:latin typeface="Eras Light ITC" pitchFamily="34" charset="0"/>
                <a:ea typeface="Calibri" pitchFamily="34" charset="0"/>
                <a:cs typeface="Times New Roman" pitchFamily="18" charset="0"/>
              </a:rPr>
              <a:t>snubber</a:t>
            </a:r>
            <a:r>
              <a:rPr lang="es-ES" dirty="0" smtClean="0">
                <a:latin typeface="Eras Light ITC" pitchFamily="34" charset="0"/>
                <a:ea typeface="Calibri" pitchFamily="34" charset="0"/>
                <a:cs typeface="Times New Roman" pitchFamily="18" charset="0"/>
              </a:rPr>
              <a:t> para protección de los tiristores, los disipadores de calor para evitar sobrecalentamiento del equipo, el tipo de tiristor ya que deben ser capaces de trabajar en las condiciones establecidas por el proyecto, las impedancias de la red y del convertidor entre otros factores.</a:t>
            </a:r>
            <a:endParaRPr lang="es-EC" dirty="0">
              <a:latin typeface="Eras Light ITC" pitchFamily="34" charset="0"/>
              <a:ea typeface="Calibri" pitchFamily="34" charset="0"/>
              <a:cs typeface="Times New Roman" pitchFamily="18" charset="0"/>
            </a:endParaRPr>
          </a:p>
        </p:txBody>
      </p:sp>
      <p:sp>
        <p:nvSpPr>
          <p:cNvPr id="7" name="6 Rectángulo"/>
          <p:cNvSpPr/>
          <p:nvPr/>
        </p:nvSpPr>
        <p:spPr>
          <a:xfrm>
            <a:off x="2280862" y="228600"/>
            <a:ext cx="4499950"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Recomendaciones</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90800" y="221159"/>
            <a:ext cx="3690434"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Preguntas ????</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pic>
        <p:nvPicPr>
          <p:cNvPr id="8" name="Picture 4"/>
          <p:cNvPicPr>
            <a:picLocks noChangeAspect="1" noChangeArrowheads="1"/>
          </p:cNvPicPr>
          <p:nvPr/>
        </p:nvPicPr>
        <p:blipFill>
          <a:blip r:embed="rId2" cstate="print"/>
          <a:srcRect l="29502" t="27083" r="54685" b="22917"/>
          <a:stretch>
            <a:fillRect/>
          </a:stretch>
        </p:blipFill>
        <p:spPr bwMode="auto">
          <a:xfrm>
            <a:off x="3810000" y="2142067"/>
            <a:ext cx="1676400" cy="3191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14400" y="1587073"/>
            <a:ext cx="7467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C" sz="1400" dirty="0" smtClean="0">
                <a:latin typeface="Arial" pitchFamily="34" charset="0"/>
                <a:cs typeface="Arial" pitchFamily="34" charset="0"/>
              </a:rPr>
              <a:t>[</a:t>
            </a:r>
            <a:r>
              <a:rPr lang="es-EC" sz="1400" dirty="0" smtClean="0">
                <a:latin typeface="Candara" pitchFamily="34" charset="0"/>
                <a:cs typeface="Arial" pitchFamily="34" charset="0"/>
              </a:rPr>
              <a:t>1] 	</a:t>
            </a:r>
            <a:r>
              <a:rPr lang="es-EC" sz="1400" dirty="0" err="1" smtClean="0">
                <a:latin typeface="Candara" pitchFamily="34" charset="0"/>
                <a:cs typeface="Arial" pitchFamily="34" charset="0"/>
              </a:rPr>
              <a:t>Joharm</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Farith</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Petit</a:t>
            </a:r>
            <a:r>
              <a:rPr lang="es-EC" sz="1400" dirty="0" smtClean="0">
                <a:latin typeface="Candara" pitchFamily="34" charset="0"/>
                <a:cs typeface="Arial" pitchFamily="34" charset="0"/>
              </a:rPr>
              <a:t> Suárez, “Topologías y algoritmos de control para filtros 	activados aplicados a la mejora de la calidad del suministro eléctrico”, </a:t>
            </a:r>
            <a:r>
              <a:rPr lang="es-EC" sz="1400" dirty="0" err="1" smtClean="0">
                <a:latin typeface="Candara" pitchFamily="34" charset="0"/>
                <a:cs typeface="Arial" pitchFamily="34" charset="0"/>
              </a:rPr>
              <a:t>Phd.</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Disertation</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Dept</a:t>
            </a:r>
            <a:r>
              <a:rPr lang="es-EC" sz="1400" dirty="0" smtClean="0">
                <a:latin typeface="Candara" pitchFamily="34" charset="0"/>
                <a:cs typeface="Arial" pitchFamily="34" charset="0"/>
              </a:rPr>
              <a:t> Ing. </a:t>
            </a:r>
            <a:r>
              <a:rPr lang="es-EC" sz="1400" dirty="0" err="1" smtClean="0">
                <a:latin typeface="Candara" pitchFamily="34" charset="0"/>
                <a:cs typeface="Arial" pitchFamily="34" charset="0"/>
              </a:rPr>
              <a:t>Eléc</a:t>
            </a:r>
            <a:r>
              <a:rPr lang="es-EC" sz="1400" dirty="0" smtClean="0">
                <a:latin typeface="Candara" pitchFamily="34" charset="0"/>
                <a:cs typeface="Arial" pitchFamily="34" charset="0"/>
              </a:rPr>
              <a:t>, Univ. Carlos III de Madrid, 2005.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marL="900113" indent="-900113" algn="just"/>
            <a:r>
              <a:rPr lang="es-EC" sz="1400" dirty="0" smtClean="0">
                <a:latin typeface="Candara" pitchFamily="34" charset="0"/>
                <a:cs typeface="Arial" pitchFamily="34" charset="0"/>
              </a:rPr>
              <a:t>[2] 	Juan José Mora Flores UDG: Calidad del servicio eléctrico-</a:t>
            </a:r>
            <a:r>
              <a:rPr lang="es-EC" sz="1400" dirty="0" err="1" smtClean="0">
                <a:latin typeface="Candara" pitchFamily="34" charset="0"/>
                <a:cs typeface="Arial" pitchFamily="34" charset="0"/>
              </a:rPr>
              <a:t>Power</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Quality</a:t>
            </a:r>
            <a:r>
              <a:rPr lang="es-EC" sz="1400" dirty="0" smtClean="0">
                <a:latin typeface="Candara" pitchFamily="34" charset="0"/>
                <a:cs typeface="Arial" pitchFamily="34" charset="0"/>
              </a:rPr>
              <a:t>-. 	</a:t>
            </a:r>
            <a:r>
              <a:rPr lang="pt-BR" sz="1400" dirty="0" smtClean="0">
                <a:latin typeface="Candara" pitchFamily="34" charset="0"/>
                <a:cs typeface="Arial" pitchFamily="34" charset="0"/>
              </a:rPr>
              <a:t>[Online].</a:t>
            </a:r>
            <a:r>
              <a:rPr lang="pt-BR" sz="1400" dirty="0" err="1" smtClean="0">
                <a:latin typeface="Candara" pitchFamily="34" charset="0"/>
                <a:cs typeface="Arial" pitchFamily="34" charset="0"/>
              </a:rPr>
              <a:t>Disponible</a:t>
            </a:r>
            <a:r>
              <a:rPr lang="pt-BR" sz="1400" dirty="0" smtClean="0">
                <a:latin typeface="Candara" pitchFamily="34" charset="0"/>
                <a:cs typeface="Arial" pitchFamily="34" charset="0"/>
              </a:rPr>
              <a:t>: http://eia.udg.es/~secse/curso_calidad/curso3_armonicos.pdf, 2003. </a:t>
            </a:r>
            <a:endParaRPr lang="en-US" sz="1400" dirty="0" smtClean="0">
              <a:latin typeface="Candara" pitchFamily="34" charset="0"/>
              <a:cs typeface="Arial" pitchFamily="34" charset="0"/>
            </a:endParaRPr>
          </a:p>
          <a:p>
            <a:pPr algn="just"/>
            <a:r>
              <a:rPr lang="pt-BR"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marL="900113" indent="-900113" algn="just"/>
            <a:r>
              <a:rPr lang="pt-BR" sz="1400" dirty="0" smtClean="0">
                <a:latin typeface="Candara" pitchFamily="34" charset="0"/>
                <a:cs typeface="Arial" pitchFamily="34" charset="0"/>
              </a:rPr>
              <a:t>[3]	</a:t>
            </a:r>
            <a:r>
              <a:rPr lang="pt-BR" sz="1400" dirty="0" err="1" smtClean="0">
                <a:latin typeface="Candara" pitchFamily="34" charset="0"/>
                <a:cs typeface="Arial" pitchFamily="34" charset="0"/>
              </a:rPr>
              <a:t>Tripod</a:t>
            </a:r>
            <a:r>
              <a:rPr lang="pt-BR" sz="1400" dirty="0" smtClean="0">
                <a:latin typeface="Candara" pitchFamily="34" charset="0"/>
                <a:cs typeface="Arial" pitchFamily="34" charset="0"/>
              </a:rPr>
              <a:t>.Lycos.com: </a:t>
            </a:r>
            <a:r>
              <a:rPr lang="pt-BR" sz="1400" dirty="0" err="1" smtClean="0">
                <a:latin typeface="Candara" pitchFamily="34" charset="0"/>
                <a:cs typeface="Arial" pitchFamily="34" charset="0"/>
              </a:rPr>
              <a:t>Armónicos</a:t>
            </a:r>
            <a:r>
              <a:rPr lang="pt-BR" sz="1400" dirty="0" smtClean="0">
                <a:latin typeface="Candara" pitchFamily="34" charset="0"/>
                <a:cs typeface="Arial" pitchFamily="34" charset="0"/>
              </a:rPr>
              <a:t> IEE519. [Online]. </a:t>
            </a:r>
            <a:r>
              <a:rPr lang="es-EC" sz="1400" dirty="0" smtClean="0">
                <a:latin typeface="Candara" pitchFamily="34" charset="0"/>
                <a:cs typeface="Arial" pitchFamily="34" charset="0"/>
              </a:rPr>
              <a:t>Disponible: 	http://jaimevp.tripod.com/Electricidad/armonico519_pag2.htm, Fecha de 	consulta, 2011.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[4] 	Filtro Activo De Potencia En Paralelo: Análisis Y Diseño- </a:t>
            </a:r>
            <a:r>
              <a:rPr lang="es-EC" sz="1400" dirty="0" err="1" smtClean="0">
                <a:latin typeface="Candara" pitchFamily="34" charset="0"/>
                <a:cs typeface="Arial" pitchFamily="34" charset="0"/>
              </a:rPr>
              <a:t>MSc.</a:t>
            </a:r>
            <a:r>
              <a:rPr lang="es-EC" sz="1400" dirty="0" smtClean="0">
                <a:latin typeface="Candara" pitchFamily="34" charset="0"/>
                <a:cs typeface="Arial" pitchFamily="34" charset="0"/>
              </a:rPr>
              <a:t> Pedro Fabián 	Cárdenas- </a:t>
            </a:r>
            <a:r>
              <a:rPr lang="es-EC" sz="1400" dirty="0" err="1" smtClean="0">
                <a:latin typeface="Candara" pitchFamily="34" charset="0"/>
                <a:cs typeface="Arial" pitchFamily="34" charset="0"/>
              </a:rPr>
              <a:t>MSc.</a:t>
            </a:r>
            <a:r>
              <a:rPr lang="es-EC" sz="1400" dirty="0" smtClean="0">
                <a:latin typeface="Candara" pitchFamily="34" charset="0"/>
                <a:cs typeface="Arial" pitchFamily="34" charset="0"/>
              </a:rPr>
              <a:t> Fabián Jiménez- </a:t>
            </a:r>
            <a:r>
              <a:rPr lang="es-EC" sz="1400" dirty="0" err="1" smtClean="0">
                <a:latin typeface="Candara" pitchFamily="34" charset="0"/>
                <a:cs typeface="Arial" pitchFamily="34" charset="0"/>
              </a:rPr>
              <a:t>MSc.</a:t>
            </a:r>
            <a:r>
              <a:rPr lang="es-EC" sz="1400" dirty="0" smtClean="0">
                <a:latin typeface="Candara" pitchFamily="34" charset="0"/>
                <a:cs typeface="Arial" pitchFamily="34" charset="0"/>
              </a:rPr>
              <a:t> César Augusto Peña Cortes, U. Nacional 	de Colombia, U. Santo Tomás, U. de Pamplona, Bogotá, Tunja, Pamplona, 2009.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marL="900113" indent="-900113" algn="just"/>
            <a:r>
              <a:rPr lang="en-US" sz="1400" dirty="0" smtClean="0">
                <a:latin typeface="Candara" pitchFamily="34" charset="0"/>
                <a:cs typeface="Arial" pitchFamily="34" charset="0"/>
              </a:rPr>
              <a:t>[5]	Luis A. </a:t>
            </a:r>
            <a:r>
              <a:rPr lang="en-US" sz="1400" dirty="0" err="1" smtClean="0">
                <a:latin typeface="Candara" pitchFamily="34" charset="0"/>
                <a:cs typeface="Arial" pitchFamily="34" charset="0"/>
              </a:rPr>
              <a:t>Morán</a:t>
            </a:r>
            <a:r>
              <a:rPr lang="en-US" sz="1400" dirty="0" smtClean="0">
                <a:latin typeface="Candara" pitchFamily="34" charset="0"/>
                <a:cs typeface="Arial" pitchFamily="34" charset="0"/>
              </a:rPr>
              <a:t>, Juan </a:t>
            </a:r>
            <a:r>
              <a:rPr lang="en-US" sz="1400" dirty="0" err="1" smtClean="0">
                <a:latin typeface="Candara" pitchFamily="34" charset="0"/>
                <a:cs typeface="Arial" pitchFamily="34" charset="0"/>
              </a:rPr>
              <a:t>W.Dixon</a:t>
            </a:r>
            <a:r>
              <a:rPr lang="en-US" sz="1400" dirty="0" smtClean="0">
                <a:latin typeface="Candara" pitchFamily="34" charset="0"/>
                <a:cs typeface="Arial" pitchFamily="34" charset="0"/>
              </a:rPr>
              <a:t>, José R. Espinoza, </a:t>
            </a:r>
            <a:r>
              <a:rPr lang="en-US" sz="1400" dirty="0" err="1" smtClean="0">
                <a:latin typeface="Candara" pitchFamily="34" charset="0"/>
                <a:cs typeface="Arial" pitchFamily="34" charset="0"/>
              </a:rPr>
              <a:t>Rogel</a:t>
            </a:r>
            <a:r>
              <a:rPr lang="en-US" sz="1400" dirty="0" smtClean="0">
                <a:latin typeface="Candara" pitchFamily="34" charset="0"/>
                <a:cs typeface="Arial" pitchFamily="34" charset="0"/>
              </a:rPr>
              <a:t> R. Espinoza, </a:t>
            </a:r>
            <a:r>
              <a:rPr lang="en-US" sz="1400" dirty="0" err="1" smtClean="0">
                <a:latin typeface="Candara" pitchFamily="34" charset="0"/>
                <a:cs typeface="Arial" pitchFamily="34" charset="0"/>
              </a:rPr>
              <a:t>Rogel</a:t>
            </a:r>
            <a:r>
              <a:rPr lang="en-US" sz="1400" dirty="0" smtClean="0">
                <a:latin typeface="Candara" pitchFamily="34" charset="0"/>
                <a:cs typeface="Arial" pitchFamily="34" charset="0"/>
              </a:rPr>
              <a:t> R. 	Wallace, “Using Active Power Filters To Improve Power Quality” Dept. </a:t>
            </a:r>
            <a:r>
              <a:rPr lang="en-US" sz="1400" dirty="0" err="1" smtClean="0">
                <a:latin typeface="Candara" pitchFamily="34" charset="0"/>
                <a:cs typeface="Arial" pitchFamily="34" charset="0"/>
              </a:rPr>
              <a:t>Ing</a:t>
            </a:r>
            <a:r>
              <a:rPr lang="en-US" sz="1400" dirty="0" smtClean="0">
                <a:latin typeface="Candara" pitchFamily="34" charset="0"/>
                <a:cs typeface="Arial" pitchFamily="34" charset="0"/>
              </a:rPr>
              <a:t>. 	</a:t>
            </a:r>
            <a:r>
              <a:rPr lang="es-EC" sz="1400" dirty="0" err="1" smtClean="0">
                <a:latin typeface="Candara" pitchFamily="34" charset="0"/>
                <a:cs typeface="Arial" pitchFamily="34" charset="0"/>
              </a:rPr>
              <a:t>Electr</a:t>
            </a:r>
            <a:r>
              <a:rPr lang="es-EC" sz="1400" dirty="0" smtClean="0">
                <a:latin typeface="Candara" pitchFamily="34" charset="0"/>
                <a:cs typeface="Arial" pitchFamily="34" charset="0"/>
              </a:rPr>
              <a:t>., Univ. de Concepción- Univ. Católica de Chile, Concepción Chile – 	Santiago-Chile, Fecha de consulta, 2011.   </a:t>
            </a:r>
          </a:p>
        </p:txBody>
      </p:sp>
      <p:sp>
        <p:nvSpPr>
          <p:cNvPr id="5" name="4 Rectángulo"/>
          <p:cNvSpPr/>
          <p:nvPr/>
        </p:nvSpPr>
        <p:spPr>
          <a:xfrm>
            <a:off x="3121640" y="228600"/>
            <a:ext cx="2818400"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Referencias</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981200" y="3327737"/>
            <a:ext cx="5805054" cy="1015663"/>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Diseño</a:t>
            </a:r>
            <a:r>
              <a:rPr kumimoji="0" lang="es-EC" sz="2000" b="0" i="0" u="none" strike="noStrike" cap="none" normalizeH="0" dirty="0" smtClean="0">
                <a:ln>
                  <a:noFill/>
                </a:ln>
                <a:solidFill>
                  <a:schemeClr val="tx1"/>
                </a:solidFill>
                <a:effectLst/>
                <a:latin typeface="Eras Light ITC" pitchFamily="34" charset="0"/>
                <a:ea typeface="Times New Roman" pitchFamily="18" charset="0"/>
                <a:cs typeface="Arial" pitchFamily="34" charset="0"/>
              </a:rPr>
              <a:t> y simulación d</a:t>
            </a:r>
            <a:r>
              <a:rPr lang="es-EC" sz="2000" dirty="0" smtClean="0">
                <a:latin typeface="Eras Light ITC" pitchFamily="34" charset="0"/>
                <a:ea typeface="Times New Roman" pitchFamily="18" charset="0"/>
                <a:cs typeface="Arial" pitchFamily="34" charset="0"/>
              </a:rPr>
              <a:t>el</a:t>
            </a:r>
            <a:r>
              <a:rPr kumimoji="0" lang="es-EC"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control de un filtro activo de potencia paralelo trifásico para la compensación de armónicos de corriente.</a:t>
            </a:r>
            <a:endParaRPr kumimoji="0" lang="es-EC"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7" name="Title 1"/>
          <p:cNvSpPr txBox="1">
            <a:spLocks/>
          </p:cNvSpPr>
          <p:nvPr/>
        </p:nvSpPr>
        <p:spPr>
          <a:xfrm>
            <a:off x="533400" y="2057400"/>
            <a:ext cx="4038600" cy="45720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rPr>
              <a:t>Objetivo</a:t>
            </a:r>
            <a:r>
              <a:rPr kumimoji="0" lang="es-EC" sz="32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rPr>
              <a:t> General</a:t>
            </a:r>
            <a:r>
              <a:rPr kumimoji="0" lang="es-EC" sz="3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rPr>
              <a:t>:</a:t>
            </a:r>
            <a:endParaRPr kumimoji="0" lang="en-US" sz="3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ndara" pitchFamily="34" charset="0"/>
              <a:ea typeface="+mj-ea"/>
              <a:cs typeface="+mj-cs"/>
            </a:endParaRPr>
          </a:p>
        </p:txBody>
      </p:sp>
      <p:sp>
        <p:nvSpPr>
          <p:cNvPr id="10" name="Title 1"/>
          <p:cNvSpPr>
            <a:spLocks noGrp="1"/>
          </p:cNvSpPr>
          <p:nvPr>
            <p:ph type="title"/>
          </p:nvPr>
        </p:nvSpPr>
        <p:spPr>
          <a:xfrm>
            <a:off x="457200" y="274638"/>
            <a:ext cx="8229600" cy="715962"/>
          </a:xfrm>
        </p:spPr>
        <p:txBody>
          <a:bodyPr>
            <a:noAutofit/>
          </a:bodyPr>
          <a:lstStyle/>
          <a:p>
            <a:r>
              <a:rPr lang="es-EC"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Objetivos</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endParaRPr>
          </a:p>
        </p:txBody>
      </p:sp>
    </p:spTree>
  </p:cSld>
  <p:clrMapOvr>
    <a:masterClrMapping/>
  </p:clrMapOvr>
  <p:transition spd="slow">
    <p:pull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90600" y="1416308"/>
            <a:ext cx="73152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C" sz="1400" dirty="0" smtClean="0">
                <a:latin typeface="Candara" pitchFamily="34" charset="0"/>
                <a:cs typeface="Arial" pitchFamily="34" charset="0"/>
              </a:rPr>
              <a:t>[6]	Tuveras.com: Sistema Eléctrico de Potencia. [Online]. Disponible:  	http://www.tuveras.com/lineas/sistemaelectrico.htm, Fecha de consulta, 2011.</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[7] 	Juan Díaz González, “Inversores PWM”. </a:t>
            </a:r>
            <a:r>
              <a:rPr lang="es-EC" sz="1400" dirty="0" err="1" smtClean="0">
                <a:latin typeface="Candara" pitchFamily="34" charset="0"/>
                <a:cs typeface="Arial" pitchFamily="34" charset="0"/>
              </a:rPr>
              <a:t>Prof</a:t>
            </a:r>
            <a:r>
              <a:rPr lang="es-EC" sz="1400" dirty="0" smtClean="0">
                <a:latin typeface="Candara" pitchFamily="34" charset="0"/>
                <a:cs typeface="Arial" pitchFamily="34" charset="0"/>
              </a:rPr>
              <a:t> de Universidad, </a:t>
            </a:r>
            <a:r>
              <a:rPr lang="es-EC" sz="1400" dirty="0" err="1" smtClean="0">
                <a:latin typeface="Candara" pitchFamily="34" charset="0"/>
                <a:cs typeface="Arial" pitchFamily="34" charset="0"/>
              </a:rPr>
              <a:t>Tec</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Etectr</a:t>
            </a:r>
            <a:r>
              <a:rPr lang="es-EC" sz="1400" dirty="0" smtClean="0">
                <a:latin typeface="Candara" pitchFamily="34" charset="0"/>
                <a:cs typeface="Arial" pitchFamily="34" charset="0"/>
              </a:rPr>
              <a:t>., 	Univ. Oviedo, 1999.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marL="900113" indent="-900113" algn="just"/>
            <a:r>
              <a:rPr lang="es-EC" sz="1400" dirty="0" smtClean="0">
                <a:latin typeface="Candara" pitchFamily="34" charset="0"/>
                <a:cs typeface="Arial" pitchFamily="34" charset="0"/>
              </a:rPr>
              <a:t>[8]  	Francisco M. </a:t>
            </a:r>
            <a:r>
              <a:rPr lang="es-EC" sz="1400" dirty="0" err="1" smtClean="0">
                <a:latin typeface="Candara" pitchFamily="34" charset="0"/>
                <a:cs typeface="Arial" pitchFamily="34" charset="0"/>
              </a:rPr>
              <a:t>Gonzalez-Longatt</a:t>
            </a:r>
            <a:r>
              <a:rPr lang="es-EC" sz="1400" dirty="0" smtClean="0">
                <a:latin typeface="Candara" pitchFamily="34" charset="0"/>
                <a:cs typeface="Arial" pitchFamily="34" charset="0"/>
              </a:rPr>
              <a:t>, Miembro IEEE, “Entendiendo la Transformada 	de Park”, Univ. Experimental Politécnica de la Fuerza Armada  Nacional, Venezuela,  2004.</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[9]	AES Salvador: Introducción a los problemas de calidad de energía (</a:t>
            </a:r>
            <a:r>
              <a:rPr lang="es-EC" sz="1400" dirty="0" err="1" smtClean="0">
                <a:latin typeface="Candara" pitchFamily="34" charset="0"/>
                <a:cs typeface="Arial" pitchFamily="34" charset="0"/>
              </a:rPr>
              <a:t>Power</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Quality</a:t>
            </a:r>
            <a:r>
              <a:rPr lang="es-EC" sz="1400" dirty="0" smtClean="0">
                <a:latin typeface="Candara" pitchFamily="34" charset="0"/>
                <a:cs typeface="Arial" pitchFamily="34" charset="0"/>
              </a:rPr>
              <a:t>) y dispositivos de mitigación. [Online]. Disponible: 	http://www.aeselsalvador.com/grandesclientes/images/Calidad_de_Energia_vi	mpresion3.pdf, Fecha de consulta, 2011.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marL="900113" indent="-900113" algn="just"/>
            <a:r>
              <a:rPr lang="es-EC" sz="1400" dirty="0" smtClean="0">
                <a:latin typeface="Candara" pitchFamily="34" charset="0"/>
                <a:cs typeface="Arial" pitchFamily="34" charset="0"/>
              </a:rPr>
              <a:t>[10] 	Muhammad H. </a:t>
            </a:r>
            <a:r>
              <a:rPr lang="es-EC" sz="1400" dirty="0" err="1" smtClean="0">
                <a:latin typeface="Candara" pitchFamily="34" charset="0"/>
                <a:cs typeface="Arial" pitchFamily="34" charset="0"/>
              </a:rPr>
              <a:t>Rashid</a:t>
            </a:r>
            <a:r>
              <a:rPr lang="es-EC" sz="1400" dirty="0" smtClean="0">
                <a:latin typeface="Candara" pitchFamily="34" charset="0"/>
                <a:cs typeface="Arial" pitchFamily="34" charset="0"/>
              </a:rPr>
              <a:t>, “Inversores modulados por ancho de pulso,” en 	Electrónica de Potencia Circuitos, Dispositivos y Aplicaciones, 3ra ed. 	</a:t>
            </a:r>
            <a:r>
              <a:rPr lang="en-US" sz="1400" dirty="0" smtClean="0">
                <a:latin typeface="Candara" pitchFamily="34" charset="0"/>
                <a:cs typeface="Arial" pitchFamily="34" charset="0"/>
              </a:rPr>
              <a:t>Prentice-Hall. Inc, pp.  237-260, 	2004. </a:t>
            </a:r>
          </a:p>
          <a:p>
            <a:pPr algn="just"/>
            <a:r>
              <a:rPr lang="en-US" sz="1400" dirty="0" smtClean="0">
                <a:latin typeface="Candara" pitchFamily="34" charset="0"/>
                <a:cs typeface="Arial" pitchFamily="34" charset="0"/>
              </a:rPr>
              <a:t> </a:t>
            </a:r>
          </a:p>
          <a:p>
            <a:pPr marL="900113" indent="-900113" algn="just"/>
            <a:r>
              <a:rPr lang="en-US" sz="1400" dirty="0" smtClean="0">
                <a:latin typeface="Candara" pitchFamily="34" charset="0"/>
                <a:cs typeface="Arial" pitchFamily="34" charset="0"/>
              </a:rPr>
              <a:t>[11] 	Luis A. </a:t>
            </a:r>
            <a:r>
              <a:rPr lang="en-US" sz="1400" dirty="0" err="1" smtClean="0">
                <a:latin typeface="Candara" pitchFamily="34" charset="0"/>
                <a:cs typeface="Arial" pitchFamily="34" charset="0"/>
              </a:rPr>
              <a:t>Morán</a:t>
            </a:r>
            <a:r>
              <a:rPr lang="en-US" sz="1400" dirty="0" smtClean="0">
                <a:latin typeface="Candara" pitchFamily="34" charset="0"/>
                <a:cs typeface="Arial" pitchFamily="34" charset="0"/>
              </a:rPr>
              <a:t>, Juan W. Dixon, </a:t>
            </a:r>
            <a:r>
              <a:rPr lang="en-US" sz="1400" dirty="0" err="1" smtClean="0">
                <a:latin typeface="Candara" pitchFamily="34" charset="0"/>
                <a:cs typeface="Arial" pitchFamily="34" charset="0"/>
              </a:rPr>
              <a:t>Rogel</a:t>
            </a:r>
            <a:r>
              <a:rPr lang="en-US" sz="1400" dirty="0" smtClean="0">
                <a:latin typeface="Candara" pitchFamily="34" charset="0"/>
                <a:cs typeface="Arial" pitchFamily="34" charset="0"/>
              </a:rPr>
              <a:t> R. Wallace,  “A Three-phase Active 	Power  Filter Operating with Fixed Switching Frequency for Reactive 	Power 	and Current Harmonic 	Compensation”, 1995.  </a:t>
            </a:r>
            <a:endParaRPr kumimoji="0" lang="es-EC" sz="1400" b="0" i="0" u="none" strike="noStrike" cap="none" normalizeH="0" baseline="0" dirty="0" smtClean="0">
              <a:ln>
                <a:noFill/>
              </a:ln>
              <a:solidFill>
                <a:schemeClr val="tx1"/>
              </a:solidFill>
              <a:effectLst/>
              <a:latin typeface="Candara" pitchFamily="34" charset="0"/>
              <a:cs typeface="Arial" pitchFamily="34" charset="0"/>
            </a:endParaRPr>
          </a:p>
        </p:txBody>
      </p:sp>
      <p:sp>
        <p:nvSpPr>
          <p:cNvPr id="7" name="6 Rectángulo"/>
          <p:cNvSpPr/>
          <p:nvPr/>
        </p:nvSpPr>
        <p:spPr>
          <a:xfrm>
            <a:off x="3121640" y="228600"/>
            <a:ext cx="2818400"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Referencias</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14400" y="1182499"/>
            <a:ext cx="7467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[12] 	Raja </a:t>
            </a:r>
            <a:r>
              <a:rPr lang="es-EC" sz="1400" dirty="0" err="1" smtClean="0">
                <a:latin typeface="Candara" pitchFamily="34" charset="0"/>
                <a:cs typeface="Arial" pitchFamily="34" charset="0"/>
              </a:rPr>
              <a:t>Ayyanar</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Lecture</a:t>
            </a:r>
            <a:r>
              <a:rPr lang="es-EC" sz="1400" dirty="0" smtClean="0">
                <a:latin typeface="Candara" pitchFamily="34" charset="0"/>
                <a:cs typeface="Arial" pitchFamily="34" charset="0"/>
              </a:rPr>
              <a:t> 3, </a:t>
            </a:r>
            <a:r>
              <a:rPr lang="es-EC" sz="1400" dirty="0" err="1" smtClean="0">
                <a:latin typeface="Candara" pitchFamily="34" charset="0"/>
                <a:cs typeface="Arial" pitchFamily="34" charset="0"/>
              </a:rPr>
              <a:t>Steady</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state</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analysis</a:t>
            </a:r>
            <a:r>
              <a:rPr lang="es-EC" sz="1400" dirty="0" smtClean="0">
                <a:latin typeface="Candara" pitchFamily="34" charset="0"/>
                <a:cs typeface="Arial" pitchFamily="34" charset="0"/>
              </a:rPr>
              <a:t> of </a:t>
            </a:r>
            <a:r>
              <a:rPr lang="es-EC" sz="1400" dirty="0" err="1" smtClean="0">
                <a:latin typeface="Candara" pitchFamily="34" charset="0"/>
                <a:cs typeface="Arial" pitchFamily="34" charset="0"/>
              </a:rPr>
              <a:t>buck</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converter</a:t>
            </a:r>
            <a:r>
              <a:rPr lang="es-EC" sz="1400" dirty="0" smtClean="0">
                <a:latin typeface="Candara" pitchFamily="34" charset="0"/>
                <a:cs typeface="Arial" pitchFamily="34" charset="0"/>
              </a:rPr>
              <a:t>” EEE 572, 	</a:t>
            </a:r>
            <a:r>
              <a:rPr lang="es-EC" sz="1400" dirty="0" err="1" smtClean="0">
                <a:latin typeface="Candara" pitchFamily="34" charset="0"/>
                <a:cs typeface="Arial" pitchFamily="34" charset="0"/>
              </a:rPr>
              <a:t>pp</a:t>
            </a:r>
            <a:r>
              <a:rPr lang="es-EC" sz="1400" dirty="0" smtClean="0">
                <a:latin typeface="Candara" pitchFamily="34" charset="0"/>
                <a:cs typeface="Arial" pitchFamily="34" charset="0"/>
              </a:rPr>
              <a:t> 9-1, Diapositivas – Materia de Graduación- Clase 4, Fecha de consulta,  	2011. </a:t>
            </a:r>
          </a:p>
          <a:p>
            <a:pPr algn="just"/>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[13] 	Raja </a:t>
            </a:r>
            <a:r>
              <a:rPr lang="es-EC" sz="1400" dirty="0" err="1" smtClean="0">
                <a:latin typeface="Candara" pitchFamily="34" charset="0"/>
                <a:cs typeface="Arial" pitchFamily="34" charset="0"/>
              </a:rPr>
              <a:t>Ayyanar</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Lecture</a:t>
            </a:r>
            <a:r>
              <a:rPr lang="es-EC" sz="1400" dirty="0" smtClean="0">
                <a:latin typeface="Candara" pitchFamily="34" charset="0"/>
                <a:cs typeface="Arial" pitchFamily="34" charset="0"/>
              </a:rPr>
              <a:t> 11, K-Factor </a:t>
            </a:r>
            <a:r>
              <a:rPr lang="es-EC" sz="1400" dirty="0" err="1" smtClean="0">
                <a:latin typeface="Candara" pitchFamily="34" charset="0"/>
                <a:cs typeface="Arial" pitchFamily="34" charset="0"/>
              </a:rPr>
              <a:t>Approach</a:t>
            </a:r>
            <a:r>
              <a:rPr lang="es-EC" sz="1400" dirty="0" smtClean="0">
                <a:latin typeface="Candara" pitchFamily="34" charset="0"/>
                <a:cs typeface="Arial" pitchFamily="34" charset="0"/>
              </a:rPr>
              <a:t>” EEE 572, Diapositivas – Materia  	de Graduación- Clase 9, Fecha de consulta, 2011.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[14]	</a:t>
            </a:r>
            <a:r>
              <a:rPr lang="es-EC" sz="1400" dirty="0" err="1" smtClean="0">
                <a:latin typeface="Candara" pitchFamily="34" charset="0"/>
                <a:cs typeface="Arial" pitchFamily="34" charset="0"/>
              </a:rPr>
              <a:t>Phd</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Síxifo</a:t>
            </a:r>
            <a:r>
              <a:rPr lang="es-EC" sz="1400" dirty="0" smtClean="0">
                <a:latin typeface="Candara" pitchFamily="34" charset="0"/>
                <a:cs typeface="Arial" pitchFamily="34" charset="0"/>
              </a:rPr>
              <a:t> Falcones, “Control of </a:t>
            </a:r>
            <a:r>
              <a:rPr lang="es-EC" sz="1400" dirty="0" err="1" smtClean="0">
                <a:latin typeface="Candara" pitchFamily="34" charset="0"/>
                <a:cs typeface="Arial" pitchFamily="34" charset="0"/>
              </a:rPr>
              <a:t>three</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phase</a:t>
            </a:r>
            <a:r>
              <a:rPr lang="es-EC" sz="1400" dirty="0" smtClean="0">
                <a:latin typeface="Candara" pitchFamily="34" charset="0"/>
                <a:cs typeface="Arial" pitchFamily="34" charset="0"/>
              </a:rPr>
              <a:t> </a:t>
            </a:r>
            <a:r>
              <a:rPr lang="es-EC" sz="1400" dirty="0" err="1" smtClean="0">
                <a:latin typeface="Candara" pitchFamily="34" charset="0"/>
                <a:cs typeface="Arial" pitchFamily="34" charset="0"/>
              </a:rPr>
              <a:t>converters</a:t>
            </a:r>
            <a:r>
              <a:rPr lang="es-EC" sz="1400" dirty="0" smtClean="0">
                <a:latin typeface="Candara" pitchFamily="34" charset="0"/>
                <a:cs typeface="Arial" pitchFamily="34" charset="0"/>
              </a:rPr>
              <a:t>”, Diapositivas – Materia 	de Graduación- Clase 10, Fecha de consulta,  2011. </a:t>
            </a:r>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 </a:t>
            </a:r>
            <a:endParaRPr lang="en-US" sz="1400" dirty="0" smtClean="0">
              <a:latin typeface="Candara" pitchFamily="34" charset="0"/>
              <a:cs typeface="Arial" pitchFamily="34" charset="0"/>
            </a:endParaRPr>
          </a:p>
          <a:p>
            <a:pPr algn="just"/>
            <a:r>
              <a:rPr lang="en-US" sz="1400" dirty="0" smtClean="0">
                <a:latin typeface="Candara" pitchFamily="34" charset="0"/>
                <a:cs typeface="Arial" pitchFamily="34" charset="0"/>
              </a:rPr>
              <a:t>[15]	Carol </a:t>
            </a:r>
            <a:r>
              <a:rPr lang="en-US" sz="1400" dirty="0" err="1" smtClean="0">
                <a:latin typeface="Candara" pitchFamily="34" charset="0"/>
                <a:cs typeface="Arial" pitchFamily="34" charset="0"/>
              </a:rPr>
              <a:t>Gowan</a:t>
            </a:r>
            <a:r>
              <a:rPr lang="en-US" sz="1400" dirty="0" smtClean="0">
                <a:latin typeface="Candara" pitchFamily="34" charset="0"/>
                <a:cs typeface="Arial" pitchFamily="34" charset="0"/>
              </a:rPr>
              <a:t>, Chad Loomis, “Power Quality and Harmonics: Causes, Effects and 	Remediation Techniques”, Cornell University PDC Electrical Design Section, pp 	5-10, 2006.</a:t>
            </a:r>
          </a:p>
          <a:p>
            <a:pPr algn="just"/>
            <a:r>
              <a:rPr lang="en-US" sz="1400" dirty="0" smtClean="0">
                <a:latin typeface="Candara" pitchFamily="34" charset="0"/>
                <a:cs typeface="Arial" pitchFamily="34" charset="0"/>
              </a:rPr>
              <a:t> </a:t>
            </a:r>
          </a:p>
          <a:p>
            <a:pPr algn="just"/>
            <a:r>
              <a:rPr lang="es-EC" sz="1400" dirty="0" smtClean="0">
                <a:latin typeface="Candara" pitchFamily="34" charset="0"/>
                <a:cs typeface="Arial" pitchFamily="34" charset="0"/>
              </a:rPr>
              <a:t>[16]	ABB, “Corrección del factor de potencia y filtrado de armónicos en las 	instalaciones eléctricas”, Cuadernos de aplicaciones técnicas, </a:t>
            </a:r>
            <a:r>
              <a:rPr lang="es-EC" sz="1400" dirty="0" err="1" smtClean="0">
                <a:latin typeface="Candara" pitchFamily="34" charset="0"/>
                <a:cs typeface="Arial" pitchFamily="34" charset="0"/>
              </a:rPr>
              <a:t>pp</a:t>
            </a:r>
            <a:r>
              <a:rPr lang="es-EC" sz="1400" dirty="0" smtClean="0">
                <a:latin typeface="Candara" pitchFamily="34" charset="0"/>
                <a:cs typeface="Arial" pitchFamily="34" charset="0"/>
              </a:rPr>
              <a:t> 20-21, Fecha 	de consulta, 2011.</a:t>
            </a:r>
          </a:p>
          <a:p>
            <a:pPr algn="just"/>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[17]	REASA, “Límites de distorsión armónica”, Ficha Técnica REA00510, </a:t>
            </a:r>
            <a:r>
              <a:rPr lang="es-EC" sz="1400" dirty="0" err="1" smtClean="0">
                <a:latin typeface="Candara" pitchFamily="34" charset="0"/>
                <a:cs typeface="Arial" pitchFamily="34" charset="0"/>
              </a:rPr>
              <a:t>pp</a:t>
            </a:r>
            <a:r>
              <a:rPr lang="es-EC" sz="1400" dirty="0" smtClean="0">
                <a:latin typeface="Candara" pitchFamily="34" charset="0"/>
                <a:cs typeface="Arial" pitchFamily="34" charset="0"/>
              </a:rPr>
              <a:t> 1-2, 	Fecha de consulta, 2011. </a:t>
            </a:r>
          </a:p>
          <a:p>
            <a:pPr algn="just"/>
            <a:endParaRPr lang="en-US" sz="1400" dirty="0" smtClean="0">
              <a:latin typeface="Candara" pitchFamily="34" charset="0"/>
              <a:cs typeface="Arial" pitchFamily="34" charset="0"/>
            </a:endParaRPr>
          </a:p>
          <a:p>
            <a:pPr algn="just"/>
            <a:r>
              <a:rPr lang="es-EC" sz="1400" dirty="0" smtClean="0">
                <a:latin typeface="Candara" pitchFamily="34" charset="0"/>
                <a:cs typeface="Arial" pitchFamily="34" charset="0"/>
              </a:rPr>
              <a:t>[18]	Análisis y propuesta de solución al problema de alta distorsión armónica: caso 	industrial, Univ. Nacional de Asunción-Facultad Politécnica, </a:t>
            </a:r>
            <a:r>
              <a:rPr lang="es-EC" sz="1400" dirty="0" err="1" smtClean="0">
                <a:latin typeface="Candara" pitchFamily="34" charset="0"/>
                <a:cs typeface="Arial" pitchFamily="34" charset="0"/>
              </a:rPr>
              <a:t>pp</a:t>
            </a:r>
            <a:r>
              <a:rPr lang="es-EC" sz="1400" dirty="0" smtClean="0">
                <a:latin typeface="Candara" pitchFamily="34" charset="0"/>
                <a:cs typeface="Arial" pitchFamily="34" charset="0"/>
              </a:rPr>
              <a:t> 87, Fecha de 	consulta, 2011. </a:t>
            </a:r>
            <a:endParaRPr lang="en-US" sz="1400" dirty="0">
              <a:latin typeface="Candara" pitchFamily="34" charset="0"/>
              <a:cs typeface="Arial" pitchFamily="34" charset="0"/>
            </a:endParaRPr>
          </a:p>
        </p:txBody>
      </p:sp>
      <p:sp>
        <p:nvSpPr>
          <p:cNvPr id="6" name="5 Rectángulo"/>
          <p:cNvSpPr/>
          <p:nvPr/>
        </p:nvSpPr>
        <p:spPr>
          <a:xfrm>
            <a:off x="3121640" y="228600"/>
            <a:ext cx="2818400"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rPr>
              <a:t>Referencias</a:t>
            </a:r>
            <a:endParaRPr lang="es-E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ndParaRPr>
          </a:p>
        </p:txBody>
      </p:sp>
    </p:spTree>
  </p:cSld>
  <p:clrMapOvr>
    <a:masterClrMapping/>
  </p:clrMapOvr>
  <p:transition spd="slow">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95400" y="2362200"/>
            <a:ext cx="6781800" cy="28623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442913" marR="0" lvl="0" indent="-442913" algn="just" defTabSz="914400" rtl="0" eaLnBrk="1" fontAlgn="base" latinLnBrk="0" hangingPunct="1">
              <a:lnSpc>
                <a:spcPct val="100000"/>
              </a:lnSpc>
              <a:spcBef>
                <a:spcPct val="0"/>
              </a:spcBef>
              <a:spcAft>
                <a:spcPct val="0"/>
              </a:spcAft>
              <a:buClrTx/>
              <a:buSzTx/>
              <a:buFont typeface="Wingdings" pitchFamily="2" charset="2"/>
              <a:buChar char="q"/>
              <a:tabLst>
                <a:tab pos="900113" algn="l"/>
              </a:tabLst>
            </a:pPr>
            <a:r>
              <a:rPr kumimoji="0" lang="es-EC"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Seleccionar la topología y los parámetros del filtro activo de potencia paralelo</a:t>
            </a:r>
            <a:r>
              <a:rPr kumimoji="0" lang="es-EC" sz="2000" b="0" i="0" u="none" strike="noStrike" cap="none" normalizeH="0" dirty="0" smtClean="0">
                <a:ln>
                  <a:noFill/>
                </a:ln>
                <a:solidFill>
                  <a:schemeClr val="tx1"/>
                </a:solidFill>
                <a:effectLst/>
                <a:latin typeface="Eras Light ITC" pitchFamily="34" charset="0"/>
                <a:ea typeface="Times New Roman" pitchFamily="18" charset="0"/>
                <a:cs typeface="Arial" pitchFamily="34" charset="0"/>
              </a:rPr>
              <a:t> trifásico.</a:t>
            </a:r>
          </a:p>
          <a:p>
            <a:pPr marL="442913" marR="0" lvl="0" indent="-442913" algn="just" defTabSz="914400" rtl="0" eaLnBrk="1" fontAlgn="base" latinLnBrk="0" hangingPunct="1">
              <a:lnSpc>
                <a:spcPct val="100000"/>
              </a:lnSpc>
              <a:spcBef>
                <a:spcPct val="0"/>
              </a:spcBef>
              <a:spcAft>
                <a:spcPct val="0"/>
              </a:spcAft>
              <a:buClrTx/>
              <a:buSzTx/>
              <a:tabLst>
                <a:tab pos="900113" algn="l"/>
              </a:tabLst>
            </a:pPr>
            <a:endParaRPr kumimoji="0" lang="es-EC" sz="2000" b="0" i="0" u="none" strike="noStrike" cap="none" normalizeH="0" baseline="0" dirty="0" smtClean="0">
              <a:ln>
                <a:noFill/>
              </a:ln>
              <a:solidFill>
                <a:schemeClr val="tx1"/>
              </a:solidFill>
              <a:effectLst/>
              <a:latin typeface="Eras Light ITC" pitchFamily="34" charset="0"/>
              <a:cs typeface="Arial" pitchFamily="34" charset="0"/>
            </a:endParaRPr>
          </a:p>
          <a:p>
            <a:pPr marL="442913" marR="0" lvl="0" indent="-442913" algn="just" defTabSz="914400" rtl="0" eaLnBrk="0" fontAlgn="base" latinLnBrk="0" hangingPunct="0">
              <a:lnSpc>
                <a:spcPct val="100000"/>
              </a:lnSpc>
              <a:spcBef>
                <a:spcPct val="0"/>
              </a:spcBef>
              <a:spcAft>
                <a:spcPct val="0"/>
              </a:spcAft>
              <a:buClrTx/>
              <a:buSzTx/>
              <a:buFont typeface="Wingdings" pitchFamily="2" charset="2"/>
              <a:buChar char="q"/>
              <a:tabLst>
                <a:tab pos="900113" algn="l"/>
              </a:tabLst>
            </a:pPr>
            <a:r>
              <a:rPr kumimoji="0" lang="es-EC"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Diseñar la estrategia de control existente bajo diferentes condiciones de operación. </a:t>
            </a:r>
          </a:p>
          <a:p>
            <a:pPr marL="442913" marR="0" lvl="0" indent="-442913" algn="just" defTabSz="914400" rtl="0" eaLnBrk="0" fontAlgn="base" latinLnBrk="0" hangingPunct="0">
              <a:lnSpc>
                <a:spcPct val="100000"/>
              </a:lnSpc>
              <a:spcBef>
                <a:spcPct val="0"/>
              </a:spcBef>
              <a:spcAft>
                <a:spcPct val="0"/>
              </a:spcAft>
              <a:buClrTx/>
              <a:buSzTx/>
              <a:buFont typeface="Wingdings" pitchFamily="2" charset="2"/>
              <a:buChar char="q"/>
              <a:tabLst>
                <a:tab pos="900113" algn="l"/>
              </a:tabLst>
            </a:pPr>
            <a:endParaRPr kumimoji="0" lang="es-EC" sz="2000" b="0" i="0" u="none" strike="noStrike" cap="none" normalizeH="0" baseline="0" dirty="0" smtClean="0">
              <a:ln>
                <a:noFill/>
              </a:ln>
              <a:solidFill>
                <a:schemeClr val="tx1"/>
              </a:solidFill>
              <a:effectLst/>
              <a:latin typeface="Eras Light ITC" pitchFamily="34" charset="0"/>
              <a:cs typeface="Arial" pitchFamily="34" charset="0"/>
            </a:endParaRPr>
          </a:p>
          <a:p>
            <a:pPr marL="442913" marR="0" lvl="0" indent="-442913" algn="just" defTabSz="914400" rtl="0" eaLnBrk="0" fontAlgn="base" latinLnBrk="0" hangingPunct="0">
              <a:lnSpc>
                <a:spcPct val="100000"/>
              </a:lnSpc>
              <a:spcBef>
                <a:spcPct val="0"/>
              </a:spcBef>
              <a:spcAft>
                <a:spcPct val="0"/>
              </a:spcAft>
              <a:buClrTx/>
              <a:buSzTx/>
              <a:buFont typeface="Wingdings" pitchFamily="2" charset="2"/>
              <a:buChar char="q"/>
              <a:tabLst>
                <a:tab pos="900113" algn="l"/>
              </a:tabLst>
            </a:pPr>
            <a:r>
              <a:rPr kumimoji="0" lang="es-EC"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Simular el filtro activo utilizando </a:t>
            </a:r>
            <a:r>
              <a:rPr kumimoji="0" lang="es-EC" sz="2000" b="0" i="0" u="none" strike="noStrike" cap="none" normalizeH="0" baseline="0" dirty="0" err="1" smtClean="0">
                <a:ln>
                  <a:noFill/>
                </a:ln>
                <a:solidFill>
                  <a:schemeClr val="tx1"/>
                </a:solidFill>
                <a:effectLst/>
                <a:latin typeface="Eras Light ITC" pitchFamily="34" charset="0"/>
                <a:ea typeface="Times New Roman" pitchFamily="18" charset="0"/>
                <a:cs typeface="Arial" pitchFamily="34" charset="0"/>
              </a:rPr>
              <a:t>Matlab-Simulink</a:t>
            </a:r>
            <a:r>
              <a:rPr kumimoji="0" lang="es-EC"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para la validación del control del sistema.</a:t>
            </a:r>
          </a:p>
          <a:p>
            <a:pPr marL="442913" marR="0" lvl="0" indent="-442913" algn="just" defTabSz="914400" rtl="0" eaLnBrk="0" fontAlgn="base" latinLnBrk="0" hangingPunct="0">
              <a:lnSpc>
                <a:spcPct val="100000"/>
              </a:lnSpc>
              <a:spcBef>
                <a:spcPct val="0"/>
              </a:spcBef>
              <a:spcAft>
                <a:spcPct val="0"/>
              </a:spcAft>
              <a:buClrTx/>
              <a:buSzTx/>
              <a:tabLst>
                <a:tab pos="900113" algn="l"/>
              </a:tabLst>
            </a:pPr>
            <a:endParaRPr kumimoji="0" lang="es-EC"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5" name="Title 1"/>
          <p:cNvSpPr txBox="1">
            <a:spLocks/>
          </p:cNvSpPr>
          <p:nvPr/>
        </p:nvSpPr>
        <p:spPr>
          <a:xfrm>
            <a:off x="304800" y="609600"/>
            <a:ext cx="48006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pitchFamily="34" charset="0"/>
                <a:ea typeface="+mj-ea"/>
                <a:cs typeface="+mj-cs"/>
              </a:rPr>
              <a:t>Objetivos Específicos:</a:t>
            </a:r>
            <a:endParaRPr kumimoji="0" lang="en-US" sz="2400" b="0" i="0" u="none" strike="noStrike" kern="1200" cap="none" spc="0" normalizeH="0" baseline="0" noProof="0" dirty="0">
              <a:ln>
                <a:noFill/>
              </a:ln>
              <a:solidFill>
                <a:schemeClr val="tx1"/>
              </a:solidFill>
              <a:effectLst/>
              <a:uLnTx/>
              <a:uFillTx/>
              <a:latin typeface="Candara" pitchFamily="34" charset="0"/>
              <a:ea typeface="+mj-ea"/>
              <a:cs typeface="+mj-cs"/>
            </a:endParaRPr>
          </a:p>
        </p:txBody>
      </p:sp>
    </p:spTree>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s-EC"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¿Qué es un filtro activo de potencia paralelo trifásico?</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endParaRPr>
          </a:p>
        </p:txBody>
      </p:sp>
      <p:sp>
        <p:nvSpPr>
          <p:cNvPr id="4" name="Rectangle 1"/>
          <p:cNvSpPr>
            <a:spLocks noChangeArrowheads="1"/>
          </p:cNvSpPr>
          <p:nvPr/>
        </p:nvSpPr>
        <p:spPr bwMode="auto">
          <a:xfrm>
            <a:off x="457200" y="2362200"/>
            <a:ext cx="3276600" cy="193899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indent="155575" algn="just" fontAlgn="base">
              <a:spcBef>
                <a:spcPct val="0"/>
              </a:spcBef>
              <a:spcAft>
                <a:spcPct val="0"/>
              </a:spcAft>
            </a:pPr>
            <a:r>
              <a:rPr lang="es-EC" sz="2000" dirty="0" smtClean="0">
                <a:latin typeface="Eras Light ITC" pitchFamily="34" charset="0"/>
                <a:cs typeface="Times New Roman" pitchFamily="18" charset="0"/>
              </a:rPr>
              <a:t>Dispositivo basado en electrónica de potencia que inyecta armónicos de corriente en un punto de conexión común (PCC) </a:t>
            </a:r>
            <a:r>
              <a:rPr lang="es-ES_tradnl" sz="2000" dirty="0" smtClean="0">
                <a:latin typeface="Eras Light ITC" pitchFamily="34" charset="0"/>
                <a:cs typeface="Times New Roman" pitchFamily="18" charset="0"/>
              </a:rPr>
              <a:t>con un desfase de 180º. </a:t>
            </a:r>
            <a:endParaRPr kumimoji="0" lang="es-EC"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1" name="Imagen 5"/>
          <p:cNvPicPr>
            <a:picLocks noGrp="1" noChangeAspect="1" noChangeArrowheads="1"/>
          </p:cNvPicPr>
          <p:nvPr>
            <p:ph idx="1"/>
          </p:nvPr>
        </p:nvPicPr>
        <p:blipFill>
          <a:blip r:embed="rId2" cstate="print"/>
          <a:srcRect l="36699" t="32066" r="23718" b="5934"/>
          <a:stretch>
            <a:fillRect/>
          </a:stretch>
        </p:blipFill>
        <p:spPr bwMode="auto">
          <a:xfrm>
            <a:off x="3386137" y="1447800"/>
            <a:ext cx="5681663" cy="4328886"/>
          </a:xfrm>
          <a:prstGeom prst="rect">
            <a:avLst/>
          </a:prstGeom>
          <a:noFill/>
        </p:spPr>
      </p:pic>
      <p:sp>
        <p:nvSpPr>
          <p:cNvPr id="12" name="Rectangle 11"/>
          <p:cNvSpPr/>
          <p:nvPr/>
        </p:nvSpPr>
        <p:spPr>
          <a:xfrm>
            <a:off x="457200" y="5791200"/>
            <a:ext cx="3440365" cy="369332"/>
          </a:xfrm>
          <a:prstGeom prst="rect">
            <a:avLst/>
          </a:prstGeom>
          <a:effectLst>
            <a:outerShdw blurRad="50800" dist="38100" dir="2700000" algn="tl" rotWithShape="0">
              <a:prstClr val="black">
                <a:alpha val="40000"/>
              </a:prstClr>
            </a:outerShdw>
          </a:effectLst>
        </p:spPr>
        <p:txBody>
          <a:bodyPr wrap="none">
            <a:spAutoFit/>
          </a:bodyPr>
          <a:lstStyle/>
          <a:p>
            <a:r>
              <a:rPr lang="es-ES" dirty="0" smtClean="0">
                <a:latin typeface="Eras Light ITC" pitchFamily="34" charset="0"/>
                <a:ea typeface="Calibri" pitchFamily="34" charset="0"/>
                <a:cs typeface="Times New Roman" pitchFamily="18" charset="0"/>
              </a:rPr>
              <a:t>Diagrama de bloques de un FAP</a:t>
            </a:r>
            <a:endParaRPr lang="en-US" dirty="0">
              <a:latin typeface="Eras Light ITC" pitchFamily="34" charset="0"/>
            </a:endParaRPr>
          </a:p>
        </p:txBody>
      </p:sp>
      <p:cxnSp>
        <p:nvCxnSpPr>
          <p:cNvPr id="7" name="6 Conector angular"/>
          <p:cNvCxnSpPr/>
          <p:nvPr/>
        </p:nvCxnSpPr>
        <p:spPr>
          <a:xfrm flipV="1">
            <a:off x="2438400" y="4953000"/>
            <a:ext cx="1752600" cy="685800"/>
          </a:xfrm>
          <a:prstGeom prst="bentConnector3">
            <a:avLst>
              <a:gd name="adj1" fmla="val -49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792162"/>
          </a:xfrm>
        </p:spPr>
        <p:txBody>
          <a:bodyPr>
            <a:noAutofit/>
          </a:bodyPr>
          <a:lstStyle/>
          <a:p>
            <a:r>
              <a:rPr lang="es-EC"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rPr>
              <a:t>Topología de un filtro activo de potencia paralelo trifásico</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Eras Light ITC" pitchFamily="34" charset="0"/>
              <a:ea typeface="+mn-ea"/>
              <a:cs typeface="+mn-cs"/>
            </a:endParaRPr>
          </a:p>
        </p:txBody>
      </p:sp>
      <p:sp>
        <p:nvSpPr>
          <p:cNvPr id="5" name="TextBox 4"/>
          <p:cNvSpPr txBox="1"/>
          <p:nvPr/>
        </p:nvSpPr>
        <p:spPr>
          <a:xfrm>
            <a:off x="838200" y="6019800"/>
            <a:ext cx="7162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EC" dirty="0" smtClean="0">
                <a:latin typeface="Eras Light ITC" pitchFamily="34" charset="0"/>
              </a:rPr>
              <a:t>Modelo General del  filtro activo de potencia paralelo trifásico</a:t>
            </a:r>
            <a:endParaRPr lang="en-US" dirty="0">
              <a:latin typeface="Eras Light ITC" pitchFamily="34" charset="0"/>
            </a:endParaRPr>
          </a:p>
        </p:txBody>
      </p:sp>
      <p:pic>
        <p:nvPicPr>
          <p:cNvPr id="149505" name="Picture 1"/>
          <p:cNvPicPr>
            <a:picLocks noChangeAspect="1" noChangeArrowheads="1"/>
          </p:cNvPicPr>
          <p:nvPr/>
        </p:nvPicPr>
        <p:blipFill>
          <a:blip r:embed="rId3" cstate="print"/>
          <a:srcRect/>
          <a:stretch>
            <a:fillRect/>
          </a:stretch>
        </p:blipFill>
        <p:spPr bwMode="auto">
          <a:xfrm>
            <a:off x="533400" y="2286000"/>
            <a:ext cx="8162925" cy="2743200"/>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2624</TotalTime>
  <Words>2066</Words>
  <Application>Microsoft Office PowerPoint</Application>
  <PresentationFormat>Presentación en pantalla (4:3)</PresentationFormat>
  <Paragraphs>309</Paragraphs>
  <Slides>61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61</vt:i4>
      </vt:variant>
    </vt:vector>
  </HeadingPairs>
  <TitlesOfParts>
    <vt:vector size="63" baseType="lpstr">
      <vt:lpstr>Office Theme</vt:lpstr>
      <vt:lpstr>Ecuación</vt:lpstr>
      <vt:lpstr>Diapositiva 1</vt:lpstr>
      <vt:lpstr>Introducción</vt:lpstr>
      <vt:lpstr>Introducción</vt:lpstr>
      <vt:lpstr>Diapositiva 4</vt:lpstr>
      <vt:lpstr>Diapositiva 5</vt:lpstr>
      <vt:lpstr>Objetivos</vt:lpstr>
      <vt:lpstr>Diapositiva 7</vt:lpstr>
      <vt:lpstr>¿Qué es un filtro activo de potencia paralelo trifásico?</vt:lpstr>
      <vt:lpstr>Topología de un filtro activo de potencia paralelo trifásico</vt:lpstr>
      <vt:lpstr>Topología de un filtro activo de potencia paralelo trifásico</vt:lpstr>
      <vt:lpstr>Etapa de Potencia:</vt:lpstr>
      <vt:lpstr>Etapa de Potencia:</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Etapa de Control:</vt:lpstr>
      <vt:lpstr>Partes del Sistema de Control</vt:lpstr>
      <vt:lpstr>Diapositiva 27</vt:lpstr>
      <vt:lpstr>Filtro Notch</vt:lpstr>
      <vt:lpstr>Diapositiva 29</vt:lpstr>
      <vt:lpstr>Diapositiva 30</vt:lpstr>
      <vt:lpstr>Diapositiva 31</vt:lpstr>
      <vt:lpstr>Diapositiva 32</vt:lpstr>
      <vt:lpstr>Diapositiva 33</vt:lpstr>
      <vt:lpstr>Diapositiva 34</vt:lpstr>
      <vt:lpstr>Diapositiva 35</vt:lpstr>
      <vt:lpstr>Diapositiva 36</vt:lpstr>
      <vt:lpstr>Análisis de los Sags y Swells</vt:lpstr>
      <vt:lpstr>Diapositiva 38</vt:lpstr>
      <vt:lpstr>Simulación de un Sag al 10%</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alexis</cp:lastModifiedBy>
  <cp:revision>229</cp:revision>
  <dcterms:created xsi:type="dcterms:W3CDTF">2012-04-25T21:48:11Z</dcterms:created>
  <dcterms:modified xsi:type="dcterms:W3CDTF">2012-06-14T02:24:34Z</dcterms:modified>
</cp:coreProperties>
</file>