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slides/slide79.xml" ContentType="application/vnd.openxmlformats-officedocument.presentationml.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1">
  <p:sldMasterIdLst>
    <p:sldMasterId id="2147483648" r:id="rId1"/>
  </p:sldMasterIdLst>
  <p:sldIdLst>
    <p:sldId id="363" r:id="rId2"/>
    <p:sldId id="364" r:id="rId3"/>
    <p:sldId id="256" r:id="rId4"/>
    <p:sldId id="381" r:id="rId5"/>
    <p:sldId id="284" r:id="rId6"/>
    <p:sldId id="365" r:id="rId7"/>
    <p:sldId id="283" r:id="rId8"/>
    <p:sldId id="257" r:id="rId9"/>
    <p:sldId id="260" r:id="rId10"/>
    <p:sldId id="369" r:id="rId11"/>
    <p:sldId id="262" r:id="rId12"/>
    <p:sldId id="264"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370" r:id="rId29"/>
    <p:sldId id="285" r:id="rId30"/>
    <p:sldId id="286" r:id="rId31"/>
    <p:sldId id="287" r:id="rId32"/>
    <p:sldId id="288" r:id="rId33"/>
    <p:sldId id="371" r:id="rId34"/>
    <p:sldId id="290" r:id="rId35"/>
    <p:sldId id="291" r:id="rId36"/>
    <p:sldId id="293" r:id="rId37"/>
    <p:sldId id="294" r:id="rId38"/>
    <p:sldId id="295" r:id="rId39"/>
    <p:sldId id="296" r:id="rId40"/>
    <p:sldId id="297" r:id="rId41"/>
    <p:sldId id="378" r:id="rId42"/>
    <p:sldId id="379" r:id="rId43"/>
    <p:sldId id="380" r:id="rId44"/>
    <p:sldId id="298" r:id="rId45"/>
    <p:sldId id="307" r:id="rId46"/>
    <p:sldId id="310" r:id="rId47"/>
    <p:sldId id="366" r:id="rId48"/>
    <p:sldId id="367" r:id="rId49"/>
    <p:sldId id="303" r:id="rId50"/>
    <p:sldId id="305" r:id="rId51"/>
    <p:sldId id="317" r:id="rId52"/>
    <p:sldId id="320" r:id="rId53"/>
    <p:sldId id="321" r:id="rId54"/>
    <p:sldId id="323" r:id="rId55"/>
    <p:sldId id="324" r:id="rId56"/>
    <p:sldId id="326" r:id="rId57"/>
    <p:sldId id="372" r:id="rId58"/>
    <p:sldId id="328" r:id="rId59"/>
    <p:sldId id="329" r:id="rId60"/>
    <p:sldId id="333" r:id="rId61"/>
    <p:sldId id="336" r:id="rId62"/>
    <p:sldId id="337" r:id="rId63"/>
    <p:sldId id="338" r:id="rId64"/>
    <p:sldId id="339" r:id="rId65"/>
    <p:sldId id="340" r:id="rId66"/>
    <p:sldId id="341" r:id="rId67"/>
    <p:sldId id="342" r:id="rId68"/>
    <p:sldId id="343" r:id="rId69"/>
    <p:sldId id="344" r:id="rId70"/>
    <p:sldId id="345" r:id="rId71"/>
    <p:sldId id="346" r:id="rId72"/>
    <p:sldId id="348" r:id="rId73"/>
    <p:sldId id="349" r:id="rId74"/>
    <p:sldId id="350" r:id="rId75"/>
    <p:sldId id="351" r:id="rId76"/>
    <p:sldId id="352" r:id="rId77"/>
    <p:sldId id="353" r:id="rId78"/>
    <p:sldId id="356" r:id="rId79"/>
    <p:sldId id="357" r:id="rId80"/>
    <p:sldId id="355" r:id="rId81"/>
    <p:sldId id="358" r:id="rId82"/>
    <p:sldId id="373" r:id="rId83"/>
    <p:sldId id="359" r:id="rId84"/>
    <p:sldId id="374" r:id="rId85"/>
    <p:sldId id="375" r:id="rId86"/>
    <p:sldId id="377" r:id="rId87"/>
    <p:sldId id="376" r:id="rId88"/>
    <p:sldId id="360" r:id="rId89"/>
    <p:sldId id="361" r:id="rId90"/>
    <p:sldId id="362" r:id="rId91"/>
    <p:sldId id="368" r:id="rId9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249" autoAdjust="0"/>
  </p:normalViewPr>
  <p:slideViewPr>
    <p:cSldViewPr>
      <p:cViewPr>
        <p:scale>
          <a:sx n="77" d="100"/>
          <a:sy n="77" d="100"/>
        </p:scale>
        <p:origin x="-176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oshiba\Desktop\tesis\revi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5"/>
  <c:chart>
    <c:title>
      <c:layout/>
      <c:txPr>
        <a:bodyPr/>
        <a:lstStyle/>
        <a:p>
          <a:pPr>
            <a:defRPr lang="es-EC"/>
          </a:pPr>
          <a:endParaRPr lang="es-ES"/>
        </a:p>
      </c:txPr>
    </c:title>
    <c:view3D>
      <c:rAngAx val="1"/>
    </c:view3D>
    <c:plotArea>
      <c:layout/>
      <c:pie3DChart>
        <c:varyColors val="1"/>
        <c:ser>
          <c:idx val="0"/>
          <c:order val="0"/>
          <c:tx>
            <c:v>Género</c:v>
          </c:tx>
          <c:dLbls>
            <c:showPercent val="1"/>
          </c:dLbls>
          <c:cat>
            <c:strRef>
              <c:f>Hoja1!$B$4:$B$5</c:f>
              <c:strCache>
                <c:ptCount val="2"/>
                <c:pt idx="0">
                  <c:v>Masculino</c:v>
                </c:pt>
                <c:pt idx="1">
                  <c:v>Femenino</c:v>
                </c:pt>
              </c:strCache>
            </c:strRef>
          </c:cat>
          <c:val>
            <c:numRef>
              <c:f>Hoja1!$C$4:$C$5</c:f>
              <c:numCache>
                <c:formatCode>General</c:formatCode>
                <c:ptCount val="2"/>
                <c:pt idx="0">
                  <c:v>45</c:v>
                </c:pt>
                <c:pt idx="1">
                  <c:v>36</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style val="37"/>
  <c:chart>
    <c:autoTitleDeleted val="1"/>
    <c:view3D>
      <c:rAngAx val="1"/>
    </c:view3D>
    <c:plotArea>
      <c:layout/>
      <c:pie3DChart>
        <c:varyColors val="1"/>
        <c:ser>
          <c:idx val="0"/>
          <c:order val="0"/>
          <c:dLbls>
            <c:showPercent val="1"/>
          </c:dLbls>
          <c:cat>
            <c:strRef>
              <c:f>Hoja1!$B$132:$B$133</c:f>
              <c:strCache>
                <c:ptCount val="2"/>
                <c:pt idx="0">
                  <c:v>si</c:v>
                </c:pt>
                <c:pt idx="1">
                  <c:v>no</c:v>
                </c:pt>
              </c:strCache>
            </c:strRef>
          </c:cat>
          <c:val>
            <c:numRef>
              <c:f>Hoja1!$C$132:$C$133</c:f>
              <c:numCache>
                <c:formatCode>General</c:formatCode>
                <c:ptCount val="2"/>
                <c:pt idx="0">
                  <c:v>54</c:v>
                </c:pt>
                <c:pt idx="1">
                  <c:v>27</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style val="36"/>
  <c:chart>
    <c:autoTitleDeleted val="1"/>
    <c:view3D>
      <c:rAngAx val="1"/>
    </c:view3D>
    <c:plotArea>
      <c:layout/>
      <c:pie3DChart>
        <c:varyColors val="1"/>
        <c:ser>
          <c:idx val="0"/>
          <c:order val="0"/>
          <c:dLbls>
            <c:showPercent val="1"/>
          </c:dLbls>
          <c:cat>
            <c:strRef>
              <c:f>Hoja1!$B$147:$B$148</c:f>
              <c:strCache>
                <c:ptCount val="2"/>
                <c:pt idx="0">
                  <c:v>si</c:v>
                </c:pt>
                <c:pt idx="1">
                  <c:v>no</c:v>
                </c:pt>
              </c:strCache>
            </c:strRef>
          </c:cat>
          <c:val>
            <c:numRef>
              <c:f>Hoja1!$C$147:$C$148</c:f>
              <c:numCache>
                <c:formatCode>General</c:formatCode>
                <c:ptCount val="2"/>
                <c:pt idx="0">
                  <c:v>62</c:v>
                </c:pt>
                <c:pt idx="1">
                  <c:v>19</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33"/>
  <c:chart>
    <c:autoTitleDeleted val="1"/>
    <c:view3D>
      <c:rAngAx val="1"/>
    </c:view3D>
    <c:plotArea>
      <c:layout/>
      <c:pie3DChart>
        <c:varyColors val="1"/>
        <c:ser>
          <c:idx val="0"/>
          <c:order val="0"/>
          <c:dLbls>
            <c:showPercent val="1"/>
          </c:dLbls>
          <c:cat>
            <c:strRef>
              <c:f>Hoja1!$B$162:$B$163</c:f>
              <c:strCache>
                <c:ptCount val="2"/>
                <c:pt idx="0">
                  <c:v>si</c:v>
                </c:pt>
                <c:pt idx="1">
                  <c:v>no</c:v>
                </c:pt>
              </c:strCache>
            </c:strRef>
          </c:cat>
          <c:val>
            <c:numRef>
              <c:f>Hoja1!$C$162:$C$163</c:f>
              <c:numCache>
                <c:formatCode>General</c:formatCode>
                <c:ptCount val="2"/>
                <c:pt idx="0">
                  <c:v>66</c:v>
                </c:pt>
                <c:pt idx="1">
                  <c:v>15</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style val="39"/>
  <c:chart>
    <c:autoTitleDeleted val="1"/>
    <c:view3D>
      <c:rAngAx val="1"/>
    </c:view3D>
    <c:plotArea>
      <c:layout/>
      <c:pie3DChart>
        <c:varyColors val="1"/>
        <c:ser>
          <c:idx val="0"/>
          <c:order val="0"/>
          <c:dLbls>
            <c:showPercent val="1"/>
          </c:dLbls>
          <c:cat>
            <c:strRef>
              <c:f>Hoja1!$B$176:$B$177</c:f>
              <c:strCache>
                <c:ptCount val="2"/>
                <c:pt idx="0">
                  <c:v>si</c:v>
                </c:pt>
                <c:pt idx="1">
                  <c:v>no</c:v>
                </c:pt>
              </c:strCache>
            </c:strRef>
          </c:cat>
          <c:val>
            <c:numRef>
              <c:f>Hoja1!$C$176:$C$177</c:f>
              <c:numCache>
                <c:formatCode>General</c:formatCode>
                <c:ptCount val="2"/>
                <c:pt idx="0">
                  <c:v>12</c:v>
                </c:pt>
                <c:pt idx="1">
                  <c:v>69</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style val="36"/>
  <c:chart>
    <c:autoTitleDeleted val="1"/>
    <c:view3D>
      <c:rAngAx val="1"/>
    </c:view3D>
    <c:plotArea>
      <c:layout/>
      <c:pie3DChart>
        <c:varyColors val="1"/>
        <c:ser>
          <c:idx val="0"/>
          <c:order val="0"/>
          <c:dLbls>
            <c:showPercent val="1"/>
          </c:dLbls>
          <c:cat>
            <c:strRef>
              <c:f>Hoja1!$B$192:$B$194</c:f>
              <c:strCache>
                <c:ptCount val="3"/>
                <c:pt idx="0">
                  <c:v>menos de $2</c:v>
                </c:pt>
                <c:pt idx="1">
                  <c:v>entre $2 - $5</c:v>
                </c:pt>
                <c:pt idx="2">
                  <c:v>mas de $5</c:v>
                </c:pt>
              </c:strCache>
            </c:strRef>
          </c:cat>
          <c:val>
            <c:numRef>
              <c:f>Hoja1!$C$192:$C$194</c:f>
              <c:numCache>
                <c:formatCode>General</c:formatCode>
                <c:ptCount val="3"/>
                <c:pt idx="0">
                  <c:v>19</c:v>
                </c:pt>
                <c:pt idx="1">
                  <c:v>48</c:v>
                </c:pt>
                <c:pt idx="2">
                  <c:v>14</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34"/>
  <c:chart>
    <c:title>
      <c:layout/>
      <c:txPr>
        <a:bodyPr/>
        <a:lstStyle/>
        <a:p>
          <a:pPr>
            <a:defRPr lang="es-EC"/>
          </a:pPr>
          <a:endParaRPr lang="es-ES"/>
        </a:p>
      </c:txPr>
    </c:title>
    <c:view3D>
      <c:rAngAx val="1"/>
    </c:view3D>
    <c:plotArea>
      <c:layout/>
      <c:pie3DChart>
        <c:varyColors val="1"/>
        <c:ser>
          <c:idx val="0"/>
          <c:order val="0"/>
          <c:tx>
            <c:v>Edad</c:v>
          </c:tx>
          <c:dLbls>
            <c:dLbl>
              <c:idx val="0"/>
              <c:layout>
                <c:manualLayout>
                  <c:x val="0.1660739812210752"/>
                  <c:y val="-6.4561112598827575E-2"/>
                </c:manualLayout>
              </c:layout>
              <c:showPercent val="1"/>
            </c:dLbl>
            <c:dLbl>
              <c:idx val="1"/>
              <c:layout>
                <c:manualLayout>
                  <c:x val="-3.3195877974762263E-2"/>
                  <c:y val="2.4428444992491971E-2"/>
                </c:manualLayout>
              </c:layout>
              <c:showPercent val="1"/>
            </c:dLbl>
            <c:dLbl>
              <c:idx val="2"/>
              <c:layout>
                <c:manualLayout>
                  <c:x val="6.4266011196421141E-2"/>
                  <c:y val="-5.1579850454143159E-3"/>
                </c:manualLayout>
              </c:layout>
              <c:showPercent val="1"/>
            </c:dLbl>
            <c:showPercent val="1"/>
          </c:dLbls>
          <c:cat>
            <c:strRef>
              <c:f>Hoja1!$E$4:$E$6</c:f>
              <c:strCache>
                <c:ptCount val="3"/>
                <c:pt idx="0">
                  <c:v>19-24</c:v>
                </c:pt>
                <c:pt idx="1">
                  <c:v>25-30</c:v>
                </c:pt>
                <c:pt idx="2">
                  <c:v>mas de 30</c:v>
                </c:pt>
              </c:strCache>
            </c:strRef>
          </c:cat>
          <c:val>
            <c:numRef>
              <c:f>Hoja1!$F$4:$F$6</c:f>
              <c:numCache>
                <c:formatCode>General</c:formatCode>
                <c:ptCount val="3"/>
                <c:pt idx="0">
                  <c:v>77</c:v>
                </c:pt>
                <c:pt idx="1">
                  <c:v>3</c:v>
                </c:pt>
                <c:pt idx="2">
                  <c:v>1</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36"/>
  <c:chart>
    <c:autoTitleDeleted val="1"/>
    <c:view3D>
      <c:rAngAx val="1"/>
    </c:view3D>
    <c:plotArea>
      <c:layout/>
      <c:pie3DChart>
        <c:varyColors val="1"/>
        <c:ser>
          <c:idx val="0"/>
          <c:order val="0"/>
          <c:dLbls>
            <c:showPercent val="1"/>
          </c:dLbls>
          <c:cat>
            <c:strRef>
              <c:f>Hoja1!$B$20:$B$21</c:f>
              <c:strCache>
                <c:ptCount val="2"/>
                <c:pt idx="0">
                  <c:v>si</c:v>
                </c:pt>
                <c:pt idx="1">
                  <c:v>no</c:v>
                </c:pt>
              </c:strCache>
            </c:strRef>
          </c:cat>
          <c:val>
            <c:numRef>
              <c:f>Hoja1!$C$20:$C$21</c:f>
              <c:numCache>
                <c:formatCode>General</c:formatCode>
                <c:ptCount val="2"/>
                <c:pt idx="0">
                  <c:v>5</c:v>
                </c:pt>
                <c:pt idx="1">
                  <c:v>76</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37"/>
  <c:chart>
    <c:autoTitleDeleted val="1"/>
    <c:view3D>
      <c:rAngAx val="1"/>
    </c:view3D>
    <c:plotArea>
      <c:layout/>
      <c:pie3DChart>
        <c:varyColors val="1"/>
        <c:ser>
          <c:idx val="0"/>
          <c:order val="0"/>
          <c:dLbls>
            <c:dLbl>
              <c:idx val="1"/>
              <c:layout>
                <c:manualLayout>
                  <c:x val="5.1906021627093457E-2"/>
                  <c:y val="2.1100599104961752E-2"/>
                </c:manualLayout>
              </c:layout>
              <c:showPercent val="1"/>
            </c:dLbl>
            <c:showPercent val="1"/>
          </c:dLbls>
          <c:cat>
            <c:strRef>
              <c:f>Hoja1!$B$36:$B$37</c:f>
              <c:strCache>
                <c:ptCount val="2"/>
                <c:pt idx="0">
                  <c:v>Si </c:v>
                </c:pt>
                <c:pt idx="1">
                  <c:v>No</c:v>
                </c:pt>
              </c:strCache>
            </c:strRef>
          </c:cat>
          <c:val>
            <c:numRef>
              <c:f>Hoja1!$C$36:$C$37</c:f>
              <c:numCache>
                <c:formatCode>General</c:formatCode>
                <c:ptCount val="2"/>
                <c:pt idx="0">
                  <c:v>80</c:v>
                </c:pt>
                <c:pt idx="1">
                  <c:v>1</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39"/>
  <c:chart>
    <c:autoTitleDeleted val="1"/>
    <c:view3D>
      <c:rAngAx val="1"/>
    </c:view3D>
    <c:plotArea>
      <c:layout/>
      <c:pie3DChart>
        <c:varyColors val="1"/>
        <c:ser>
          <c:idx val="0"/>
          <c:order val="0"/>
          <c:dLbls>
            <c:showPercent val="1"/>
          </c:dLbls>
          <c:cat>
            <c:strRef>
              <c:f>Hoja1!$B$50:$B$51</c:f>
              <c:strCache>
                <c:ptCount val="2"/>
                <c:pt idx="0">
                  <c:v>Si </c:v>
                </c:pt>
                <c:pt idx="1">
                  <c:v>No</c:v>
                </c:pt>
              </c:strCache>
            </c:strRef>
          </c:cat>
          <c:val>
            <c:numRef>
              <c:f>Hoja1!$C$50:$C$51</c:f>
              <c:numCache>
                <c:formatCode>General</c:formatCode>
                <c:ptCount val="2"/>
                <c:pt idx="0">
                  <c:v>14</c:v>
                </c:pt>
                <c:pt idx="1">
                  <c:v>67</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39"/>
  <c:chart>
    <c:autoTitleDeleted val="1"/>
    <c:view3D>
      <c:rAngAx val="1"/>
    </c:view3D>
    <c:plotArea>
      <c:layout/>
      <c:pie3DChart>
        <c:varyColors val="1"/>
        <c:ser>
          <c:idx val="0"/>
          <c:order val="0"/>
          <c:dLbls>
            <c:showPercent val="1"/>
          </c:dLbls>
          <c:cat>
            <c:strRef>
              <c:f>Hoja1!$B$65:$B$66</c:f>
              <c:strCache>
                <c:ptCount val="2"/>
                <c:pt idx="0">
                  <c:v>si</c:v>
                </c:pt>
                <c:pt idx="1">
                  <c:v>no</c:v>
                </c:pt>
              </c:strCache>
            </c:strRef>
          </c:cat>
          <c:val>
            <c:numRef>
              <c:f>Hoja1!$C$65:$C$66</c:f>
              <c:numCache>
                <c:formatCode>General</c:formatCode>
                <c:ptCount val="2"/>
                <c:pt idx="0">
                  <c:v>8</c:v>
                </c:pt>
                <c:pt idx="1">
                  <c:v>73</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style val="4"/>
  <c:chart>
    <c:view3D>
      <c:rAngAx val="1"/>
    </c:view3D>
    <c:plotArea>
      <c:layout/>
      <c:pie3DChart>
        <c:varyColors val="1"/>
        <c:ser>
          <c:idx val="0"/>
          <c:order val="0"/>
          <c:cat>
            <c:strRef>
              <c:f>Hoja1!$B$83:$B$89</c:f>
              <c:strCache>
                <c:ptCount val="7"/>
                <c:pt idx="0">
                  <c:v>TECNOLOGÍA </c:v>
                </c:pt>
                <c:pt idx="1">
                  <c:v>ACADEMICISMO</c:v>
                </c:pt>
                <c:pt idx="2">
                  <c:v>INNOVACIONES EN DISEÑO</c:v>
                </c:pt>
                <c:pt idx="3">
                  <c:v>INNOVACIONES EN PRODUCCIÓN </c:v>
                </c:pt>
                <c:pt idx="4">
                  <c:v>SEMINARIOS DE DISEÑO/PRODUCCIÓN </c:v>
                </c:pt>
                <c:pt idx="5">
                  <c:v>VANGUARDIAS/ TENDENCIAS </c:v>
                </c:pt>
                <c:pt idx="6">
                  <c:v>CONCURSOS EN LAS AREAS INDICADAS</c:v>
                </c:pt>
              </c:strCache>
            </c:strRef>
          </c:cat>
          <c:val>
            <c:numRef>
              <c:f>Hoja1!$C$83:$C$89</c:f>
              <c:numCache>
                <c:formatCode>General</c:formatCode>
                <c:ptCount val="7"/>
                <c:pt idx="0">
                  <c:v>60</c:v>
                </c:pt>
                <c:pt idx="1">
                  <c:v>20</c:v>
                </c:pt>
                <c:pt idx="2">
                  <c:v>72</c:v>
                </c:pt>
                <c:pt idx="3">
                  <c:v>77</c:v>
                </c:pt>
                <c:pt idx="4">
                  <c:v>65</c:v>
                </c:pt>
                <c:pt idx="5">
                  <c:v>61</c:v>
                </c:pt>
                <c:pt idx="6">
                  <c:v>53</c:v>
                </c:pt>
              </c:numCache>
            </c:numRef>
          </c:val>
        </c:ser>
      </c:pie3DChart>
    </c:plotArea>
    <c:legend>
      <c:legendPos val="r"/>
      <c:layout/>
      <c:txPr>
        <a:bodyPr/>
        <a:lstStyle/>
        <a:p>
          <a:pPr>
            <a:defRPr lang="es-EC"/>
          </a:pPr>
          <a:endParaRPr lang="es-ES"/>
        </a:p>
      </c:txPr>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view3D>
      <c:rAngAx val="1"/>
    </c:view3D>
    <c:plotArea>
      <c:layout/>
      <c:pie3DChart>
        <c:varyColors val="1"/>
        <c:ser>
          <c:idx val="0"/>
          <c:order val="0"/>
          <c:dLbls>
            <c:showPercent val="1"/>
          </c:dLbls>
          <c:cat>
            <c:strRef>
              <c:f>Hoja1!$B$105:$B$106</c:f>
              <c:strCache>
                <c:ptCount val="2"/>
                <c:pt idx="0">
                  <c:v>si</c:v>
                </c:pt>
                <c:pt idx="1">
                  <c:v>no</c:v>
                </c:pt>
              </c:strCache>
            </c:strRef>
          </c:cat>
          <c:val>
            <c:numRef>
              <c:f>Hoja1!$C$105:$C$106</c:f>
              <c:numCache>
                <c:formatCode>General</c:formatCode>
                <c:ptCount val="2"/>
                <c:pt idx="0">
                  <c:v>19</c:v>
                </c:pt>
                <c:pt idx="1">
                  <c:v>62</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style val="38"/>
  <c:chart>
    <c:autoTitleDeleted val="1"/>
    <c:view3D>
      <c:rAngAx val="1"/>
    </c:view3D>
    <c:plotArea>
      <c:layout/>
      <c:pie3DChart>
        <c:varyColors val="1"/>
        <c:ser>
          <c:idx val="0"/>
          <c:order val="0"/>
          <c:dLbls>
            <c:showPercent val="1"/>
          </c:dLbls>
          <c:cat>
            <c:strRef>
              <c:f>Hoja1!$B$119:$B$120</c:f>
              <c:strCache>
                <c:ptCount val="2"/>
                <c:pt idx="0">
                  <c:v>si</c:v>
                </c:pt>
                <c:pt idx="1">
                  <c:v>no</c:v>
                </c:pt>
              </c:strCache>
            </c:strRef>
          </c:cat>
          <c:val>
            <c:numRef>
              <c:f>Hoja1!$C$119:$C$120</c:f>
              <c:numCache>
                <c:formatCode>General</c:formatCode>
                <c:ptCount val="2"/>
                <c:pt idx="0">
                  <c:v>80</c:v>
                </c:pt>
                <c:pt idx="1">
                  <c:v>1</c:v>
                </c:pt>
              </c:numCache>
            </c:numRef>
          </c:val>
        </c:ser>
        <c:dLbls>
          <c:showPercent val="1"/>
        </c:dLbls>
      </c:pie3DChart>
    </c:plotArea>
    <c:legend>
      <c:legendPos val="t"/>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3B3C25-6642-421E-8181-E900360F8CA6}" type="datetimeFigureOut">
              <a:rPr lang="es-ES" smtClean="0"/>
              <a:pPr/>
              <a:t>17/03/2011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9A80E4-8A97-4577-84CD-6993E589E2F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B3C25-6642-421E-8181-E900360F8CA6}" type="datetimeFigureOut">
              <a:rPr lang="es-ES" smtClean="0"/>
              <a:pPr/>
              <a:t>17/03/2011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A80E4-8A97-4577-84CD-6993E589E2F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2_prodesign.pdf"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espol\afiche revista\fondodiapositivas1.jpg"/>
          <p:cNvPicPr>
            <a:picLocks noChangeAspect="1" noChangeArrowheads="1"/>
          </p:cNvPicPr>
          <p:nvPr/>
        </p:nvPicPr>
        <p:blipFill>
          <a:blip r:embed="rId2"/>
          <a:srcRect/>
          <a:stretch>
            <a:fillRect/>
          </a:stretch>
        </p:blipFill>
        <p:spPr bwMode="auto">
          <a:xfrm>
            <a:off x="-32" y="-42073"/>
            <a:ext cx="9144000" cy="6900073"/>
          </a:xfrm>
          <a:prstGeom prst="rect">
            <a:avLst/>
          </a:prstGeom>
          <a:noFill/>
        </p:spPr>
      </p:pic>
      <p:sp>
        <p:nvSpPr>
          <p:cNvPr id="6" name="Title 5"/>
          <p:cNvSpPr>
            <a:spLocks noGrp="1"/>
          </p:cNvSpPr>
          <p:nvPr>
            <p:ph type="ctrTitle"/>
          </p:nvPr>
        </p:nvSpPr>
        <p:spPr>
          <a:xfrm>
            <a:off x="1039966" y="6072206"/>
            <a:ext cx="1357321" cy="428627"/>
          </a:xfrm>
        </p:spPr>
        <p:txBody>
          <a:bodyPr>
            <a:normAutofit/>
          </a:bodyPr>
          <a:lstStyle/>
          <a:p>
            <a:r>
              <a:rPr lang="en-US" sz="2000" b="1" dirty="0" smtClean="0">
                <a:solidFill>
                  <a:schemeClr val="accent5">
                    <a:lumMod val="50000"/>
                  </a:schemeClr>
                </a:solidFill>
                <a:latin typeface="Century Gothic" pitchFamily="34" charset="0"/>
              </a:rPr>
              <a:t>AUTORES:</a:t>
            </a:r>
            <a:endParaRPr lang="en-US" sz="2000" b="1" dirty="0">
              <a:solidFill>
                <a:schemeClr val="accent5">
                  <a:lumMod val="50000"/>
                </a:schemeClr>
              </a:solidFill>
              <a:latin typeface="Century Gothic" pitchFamily="34" charset="0"/>
            </a:endParaRPr>
          </a:p>
        </p:txBody>
      </p:sp>
      <p:sp>
        <p:nvSpPr>
          <p:cNvPr id="8" name="Title 5"/>
          <p:cNvSpPr txBox="1">
            <a:spLocks/>
          </p:cNvSpPr>
          <p:nvPr/>
        </p:nvSpPr>
        <p:spPr>
          <a:xfrm>
            <a:off x="2580008" y="6072206"/>
            <a:ext cx="1817543" cy="4286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dirty="0" err="1" smtClean="0">
                <a:solidFill>
                  <a:schemeClr val="accent5">
                    <a:lumMod val="50000"/>
                  </a:schemeClr>
                </a:solidFill>
                <a:latin typeface="Century Gothic" pitchFamily="34" charset="0"/>
                <a:ea typeface="+mj-ea"/>
                <a:cs typeface="+mj-cs"/>
              </a:rPr>
              <a:t>Janeth</a:t>
            </a:r>
            <a:r>
              <a:rPr lang="en-US" sz="1600" b="1" dirty="0" smtClean="0">
                <a:solidFill>
                  <a:schemeClr val="accent5">
                    <a:lumMod val="50000"/>
                  </a:schemeClr>
                </a:solidFill>
                <a:latin typeface="Century Gothic" pitchFamily="34" charset="0"/>
                <a:ea typeface="+mj-ea"/>
                <a:cs typeface="+mj-cs"/>
              </a:rPr>
              <a:t> </a:t>
            </a:r>
            <a:r>
              <a:rPr lang="en-US" sz="1600" b="1" dirty="0" err="1" smtClean="0">
                <a:solidFill>
                  <a:schemeClr val="accent5">
                    <a:lumMod val="50000"/>
                  </a:schemeClr>
                </a:solidFill>
                <a:latin typeface="Century Gothic" pitchFamily="34" charset="0"/>
                <a:ea typeface="+mj-ea"/>
                <a:cs typeface="+mj-cs"/>
              </a:rPr>
              <a:t>Traverso</a:t>
            </a:r>
            <a:endParaRPr kumimoji="0" lang="en-US" sz="1600" b="1" i="0" u="none" strike="noStrike" kern="1200" cap="none" spc="0" normalizeH="0" baseline="0" noProof="0" dirty="0">
              <a:ln>
                <a:noFill/>
              </a:ln>
              <a:solidFill>
                <a:schemeClr val="accent5">
                  <a:lumMod val="50000"/>
                </a:schemeClr>
              </a:solidFill>
              <a:effectLst/>
              <a:uLnTx/>
              <a:uFillTx/>
              <a:latin typeface="Century Gothic" pitchFamily="34" charset="0"/>
              <a:ea typeface="+mj-ea"/>
              <a:cs typeface="+mj-cs"/>
            </a:endParaRPr>
          </a:p>
        </p:txBody>
      </p:sp>
      <p:sp>
        <p:nvSpPr>
          <p:cNvPr id="10" name="Title 5"/>
          <p:cNvSpPr txBox="1">
            <a:spLocks/>
          </p:cNvSpPr>
          <p:nvPr/>
        </p:nvSpPr>
        <p:spPr>
          <a:xfrm>
            <a:off x="4651710" y="6072206"/>
            <a:ext cx="1817543" cy="4286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accent5">
                    <a:lumMod val="50000"/>
                  </a:schemeClr>
                </a:solidFill>
                <a:latin typeface="Century Gothic" pitchFamily="34" charset="0"/>
                <a:ea typeface="+mj-ea"/>
                <a:cs typeface="+mj-cs"/>
              </a:rPr>
              <a:t>Santiago Tovar</a:t>
            </a:r>
            <a:endParaRPr kumimoji="0" lang="en-US" sz="1600" b="1" i="0" u="none" strike="noStrike" kern="1200" cap="none" spc="0" normalizeH="0" baseline="0" noProof="0" dirty="0">
              <a:ln>
                <a:noFill/>
              </a:ln>
              <a:solidFill>
                <a:schemeClr val="accent5">
                  <a:lumMod val="50000"/>
                </a:schemeClr>
              </a:solidFill>
              <a:effectLst/>
              <a:uLnTx/>
              <a:uFillTx/>
              <a:latin typeface="Century Gothic" pitchFamily="34" charset="0"/>
              <a:ea typeface="+mj-ea"/>
              <a:cs typeface="+mj-cs"/>
            </a:endParaRPr>
          </a:p>
        </p:txBody>
      </p:sp>
      <p:sp>
        <p:nvSpPr>
          <p:cNvPr id="11" name="Title 5"/>
          <p:cNvSpPr txBox="1">
            <a:spLocks/>
          </p:cNvSpPr>
          <p:nvPr/>
        </p:nvSpPr>
        <p:spPr>
          <a:xfrm>
            <a:off x="6540671" y="6072206"/>
            <a:ext cx="1817543" cy="4286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accent5">
                    <a:lumMod val="50000"/>
                  </a:schemeClr>
                </a:solidFill>
                <a:latin typeface="Century Gothic" pitchFamily="34" charset="0"/>
                <a:ea typeface="+mj-ea"/>
                <a:cs typeface="+mj-cs"/>
              </a:rPr>
              <a:t>Oscar Arias</a:t>
            </a:r>
            <a:endParaRPr kumimoji="0" lang="en-US" sz="1600" b="1" i="0" u="none" strike="noStrike" kern="1200" cap="none" spc="0" normalizeH="0" baseline="0" noProof="0" dirty="0">
              <a:ln>
                <a:noFill/>
              </a:ln>
              <a:solidFill>
                <a:schemeClr val="accent5">
                  <a:lumMod val="50000"/>
                </a:schemeClr>
              </a:solidFill>
              <a:effectLst/>
              <a:uLnTx/>
              <a:uFillTx/>
              <a:latin typeface="Century Gothic" pitchFamily="34" charset="0"/>
              <a:ea typeface="+mj-ea"/>
              <a:cs typeface="+mj-cs"/>
            </a:endParaRPr>
          </a:p>
        </p:txBody>
      </p:sp>
    </p:spTree>
    <p:extLst>
      <p:ext uri="{BB962C8B-B14F-4D97-AF65-F5344CB8AC3E}">
        <p14:creationId xmlns="" xmlns:p14="http://schemas.microsoft.com/office/powerpoint/2010/main" val="1556180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 name="4 Rectángulo"/>
          <p:cNvSpPr/>
          <p:nvPr/>
        </p:nvSpPr>
        <p:spPr>
          <a:xfrm>
            <a:off x="642910" y="2608732"/>
            <a:ext cx="7786742" cy="2677656"/>
          </a:xfrm>
          <a:prstGeom prst="rect">
            <a:avLst/>
          </a:prstGeom>
        </p:spPr>
        <p:txBody>
          <a:bodyPr wrap="square">
            <a:spAutoFit/>
          </a:bodyPr>
          <a:lstStyle/>
          <a:p>
            <a:pPr lvl="0" algn="just" eaLnBrk="0" fontAlgn="base" hangingPunct="0">
              <a:spcBef>
                <a:spcPct val="0"/>
              </a:spcBef>
              <a:spcAft>
                <a:spcPct val="0"/>
              </a:spcAft>
              <a:buFontTx/>
              <a:buChar char="•"/>
              <a:tabLst>
                <a:tab pos="539750" algn="l"/>
              </a:tabLst>
            </a:pPr>
            <a:r>
              <a:rPr lang="es-EC" sz="1400" dirty="0" smtClean="0">
                <a:latin typeface="Century Gothic"/>
                <a:ea typeface="Times New Roman" pitchFamily="18" charset="0"/>
                <a:cs typeface="Century Gothic"/>
              </a:rPr>
              <a:t>Colaborar en el desarrollo mental, intelectual y artístico.</a:t>
            </a:r>
          </a:p>
          <a:p>
            <a:pPr lvl="0" algn="just" eaLnBrk="0" fontAlgn="base" hangingPunct="0">
              <a:spcBef>
                <a:spcPct val="0"/>
              </a:spcBef>
              <a:spcAft>
                <a:spcPct val="0"/>
              </a:spcAft>
              <a:buFontTx/>
              <a:buChar char="•"/>
              <a:tabLst>
                <a:tab pos="539750" algn="l"/>
              </a:tabLst>
            </a:pPr>
            <a:endParaRPr lang="es-ES" sz="1400" dirty="0" smtClean="0">
              <a:latin typeface="Century Gothic"/>
              <a:cs typeface="Century Gothic"/>
            </a:endParaRPr>
          </a:p>
          <a:p>
            <a:pPr lvl="0" algn="just" eaLnBrk="0" fontAlgn="base" hangingPunct="0">
              <a:spcBef>
                <a:spcPct val="0"/>
              </a:spcBef>
              <a:spcAft>
                <a:spcPct val="0"/>
              </a:spcAft>
              <a:buFontTx/>
              <a:buChar char="•"/>
              <a:tabLst>
                <a:tab pos="539750" algn="l"/>
              </a:tabLst>
            </a:pPr>
            <a:r>
              <a:rPr lang="es-EC" sz="1400" dirty="0" smtClean="0">
                <a:latin typeface="Century Gothic"/>
                <a:ea typeface="Times New Roman" pitchFamily="18" charset="0"/>
                <a:cs typeface="Century Gothic"/>
              </a:rPr>
              <a:t>Influenciar correcta y positivamente en el comportamiento y desenvolvimiento de los estudiantes en sus carreras, generando mayor autocrítica y conocimiento general de estas áreas.</a:t>
            </a:r>
            <a:endParaRPr lang="es-ES" sz="1400" dirty="0" smtClean="0">
              <a:latin typeface="Century Gothic"/>
              <a:cs typeface="Century Gothic"/>
            </a:endParaRPr>
          </a:p>
          <a:p>
            <a:pPr lvl="0" algn="just" eaLnBrk="0" fontAlgn="base" hangingPunct="0">
              <a:spcBef>
                <a:spcPct val="0"/>
              </a:spcBef>
              <a:spcAft>
                <a:spcPct val="0"/>
              </a:spcAft>
              <a:buFontTx/>
              <a:buChar char="•"/>
              <a:tabLst>
                <a:tab pos="539750" algn="l"/>
              </a:tabLst>
            </a:pPr>
            <a:endParaRPr lang="es-EC" sz="1400" dirty="0" smtClean="0">
              <a:latin typeface="Century Gothic"/>
              <a:ea typeface="Times New Roman" pitchFamily="18" charset="0"/>
              <a:cs typeface="Century Gothic"/>
            </a:endParaRPr>
          </a:p>
          <a:p>
            <a:pPr lvl="0" algn="just" eaLnBrk="0" fontAlgn="base" hangingPunct="0">
              <a:spcBef>
                <a:spcPct val="0"/>
              </a:spcBef>
              <a:spcAft>
                <a:spcPct val="0"/>
              </a:spcAft>
              <a:buFontTx/>
              <a:buChar char="•"/>
              <a:tabLst>
                <a:tab pos="539750" algn="l"/>
              </a:tabLst>
            </a:pPr>
            <a:r>
              <a:rPr lang="es-EC" sz="1400" dirty="0" smtClean="0">
                <a:latin typeface="Century Gothic"/>
                <a:ea typeface="Times New Roman" pitchFamily="18" charset="0"/>
                <a:cs typeface="Century Gothic"/>
              </a:rPr>
              <a:t>Proporcionar el material adecuado para que estos estudiantes se puedan desenvolver de manera correcta desde el inicio de su vida estudiantil y más adelante profesional.</a:t>
            </a:r>
            <a:endParaRPr lang="es-ES" sz="1400" dirty="0" smtClean="0">
              <a:latin typeface="Century Gothic"/>
              <a:cs typeface="Century Gothic"/>
            </a:endParaRPr>
          </a:p>
          <a:p>
            <a:pPr lvl="0" algn="just" eaLnBrk="0" fontAlgn="base" hangingPunct="0">
              <a:spcBef>
                <a:spcPct val="0"/>
              </a:spcBef>
              <a:spcAft>
                <a:spcPct val="0"/>
              </a:spcAft>
              <a:buFontTx/>
              <a:buChar char="•"/>
              <a:tabLst>
                <a:tab pos="539750" algn="l"/>
              </a:tabLst>
            </a:pPr>
            <a:endParaRPr lang="es-EC" sz="1400" dirty="0" smtClean="0">
              <a:latin typeface="Century Gothic"/>
              <a:ea typeface="Times New Roman" pitchFamily="18" charset="0"/>
              <a:cs typeface="Century Gothic"/>
            </a:endParaRPr>
          </a:p>
          <a:p>
            <a:pPr lvl="0" algn="just" eaLnBrk="0" fontAlgn="base" hangingPunct="0">
              <a:spcBef>
                <a:spcPct val="0"/>
              </a:spcBef>
              <a:spcAft>
                <a:spcPct val="0"/>
              </a:spcAft>
              <a:buFontTx/>
              <a:buChar char="•"/>
              <a:tabLst>
                <a:tab pos="539750" algn="l"/>
              </a:tabLst>
            </a:pPr>
            <a:r>
              <a:rPr lang="es-EC" sz="1400" dirty="0" smtClean="0">
                <a:latin typeface="Century Gothic"/>
                <a:ea typeface="Times New Roman" pitchFamily="18" charset="0"/>
                <a:cs typeface="Century Gothic"/>
              </a:rPr>
              <a:t>Mantener a los estudiantes más avanzados activos para que ganen competitividad, e incentivar sus destrezas y apoyar su trabajo.</a:t>
            </a:r>
            <a:endParaRPr lang="es-EC" sz="1400" dirty="0" smtClean="0">
              <a:latin typeface="Century Gothic"/>
              <a:cs typeface="Century Gothic"/>
            </a:endParaRPr>
          </a:p>
        </p:txBody>
      </p:sp>
      <p:sp>
        <p:nvSpPr>
          <p:cNvPr id="6" name="Rectangle 1"/>
          <p:cNvSpPr>
            <a:spLocks noChangeArrowheads="1"/>
          </p:cNvSpPr>
          <p:nvPr/>
        </p:nvSpPr>
        <p:spPr bwMode="auto">
          <a:xfrm>
            <a:off x="428596" y="1506668"/>
            <a:ext cx="81439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s-EC" sz="4000" b="1" i="0" u="none" strike="noStrike" cap="none" normalizeH="0" baseline="0" dirty="0" smtClean="0" bmk="_Toc252708148">
                <a:ln>
                  <a:noFill/>
                </a:ln>
                <a:solidFill>
                  <a:schemeClr val="tx1"/>
                </a:solidFill>
                <a:effectLst/>
                <a:latin typeface="+mj-lt"/>
                <a:ea typeface="Times New Roman" pitchFamily="18" charset="0"/>
                <a:cs typeface="Century Gothic"/>
              </a:rPr>
              <a:t>OBJETIVOS DEL PROYECTO</a:t>
            </a:r>
            <a:r>
              <a:rPr kumimoji="0" lang="es-EC" sz="4000" b="0" i="0" u="none" strike="noStrike" cap="none" normalizeH="0" baseline="0" dirty="0" smtClean="0">
                <a:ln>
                  <a:noFill/>
                </a:ln>
                <a:solidFill>
                  <a:schemeClr val="tx1"/>
                </a:solidFill>
                <a:effectLst/>
                <a:latin typeface="+mj-lt"/>
                <a:ea typeface="Times New Roman" pitchFamily="18" charset="0"/>
                <a:cs typeface="Century Gothic"/>
              </a:rPr>
              <a:t> </a:t>
            </a:r>
            <a:endParaRPr kumimoji="0" lang="es-ES" sz="4000" b="0" i="0" u="none" strike="noStrike" cap="none" normalizeH="0" baseline="0" dirty="0" smtClean="0">
              <a:ln>
                <a:noFill/>
              </a:ln>
              <a:solidFill>
                <a:schemeClr val="tx1"/>
              </a:solidFill>
              <a:effectLst/>
              <a:latin typeface="+mj-lt"/>
              <a:cs typeface="Century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3" name="1 Título"/>
          <p:cNvSpPr>
            <a:spLocks noGrp="1"/>
          </p:cNvSpPr>
          <p:nvPr>
            <p:ph type="title"/>
          </p:nvPr>
        </p:nvSpPr>
        <p:spPr>
          <a:xfrm>
            <a:off x="214282" y="2928934"/>
            <a:ext cx="5357850" cy="1143000"/>
          </a:xfrm>
        </p:spPr>
        <p:txBody>
          <a:bodyPr>
            <a:normAutofit fontScale="90000"/>
          </a:bodyPr>
          <a:lstStyle/>
          <a:p>
            <a:r>
              <a:rPr lang="es-ES" b="1" i="1" dirty="0" smtClean="0">
                <a:solidFill>
                  <a:schemeClr val="accent5">
                    <a:lumMod val="50000"/>
                  </a:schemeClr>
                </a:solidFill>
                <a:latin typeface="Century Gothic"/>
                <a:cs typeface="Century Gothic"/>
              </a:rPr>
              <a:t>INVESTIGACION DE CAMPO</a:t>
            </a:r>
            <a:endParaRPr lang="es-ES" b="1" i="1" dirty="0">
              <a:solidFill>
                <a:schemeClr val="accent5">
                  <a:lumMod val="50000"/>
                </a:schemeClr>
              </a:solidFill>
              <a:latin typeface="Century Gothic"/>
              <a:cs typeface="Century Goth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20481" name="Rectangle 1"/>
          <p:cNvSpPr>
            <a:spLocks noChangeArrowheads="1"/>
          </p:cNvSpPr>
          <p:nvPr/>
        </p:nvSpPr>
        <p:spPr bwMode="auto">
          <a:xfrm>
            <a:off x="571472" y="1142984"/>
            <a:ext cx="800102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1143000" algn="l"/>
              </a:tabLst>
            </a:pPr>
            <a:r>
              <a:rPr kumimoji="0" lang="es-ES_tradnl" sz="4000" b="1" i="0" u="none" strike="noStrike" cap="none" normalizeH="0" baseline="0" dirty="0" smtClean="0">
                <a:ln>
                  <a:noFill/>
                </a:ln>
                <a:solidFill>
                  <a:schemeClr val="tx1"/>
                </a:solidFill>
                <a:effectLst/>
                <a:latin typeface="+mj-lt"/>
                <a:ea typeface="Times New Roman" pitchFamily="18" charset="0"/>
                <a:cs typeface="Century Gothic"/>
              </a:rPr>
              <a:t>DEFINICIÓN DEL GRUPO OBJETIVO</a:t>
            </a:r>
            <a:endParaRPr kumimoji="0" lang="es-ES" sz="40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La población es definida como el conjunto que representa todas las mediciones de interés para el estudio de campo. </a:t>
            </a:r>
            <a:endParaRPr kumimoji="0" lang="es-ES" sz="14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1419556373"/>
              </p:ext>
            </p:extLst>
          </p:nvPr>
        </p:nvGraphicFramePr>
        <p:xfrm>
          <a:off x="1928495" y="4243984"/>
          <a:ext cx="5287010" cy="822960"/>
        </p:xfrm>
        <a:graphic>
          <a:graphicData uri="http://schemas.openxmlformats.org/drawingml/2006/table">
            <a:tbl>
              <a:tblPr/>
              <a:tblGrid>
                <a:gridCol w="4343400"/>
                <a:gridCol w="943610"/>
              </a:tblGrid>
              <a:tr h="264160">
                <a:tc>
                  <a:txBody>
                    <a:bodyPr/>
                    <a:lstStyle/>
                    <a:p>
                      <a:pPr algn="ctr">
                        <a:lnSpc>
                          <a:spcPct val="150000"/>
                        </a:lnSpc>
                        <a:spcAft>
                          <a:spcPts val="0"/>
                        </a:spcAft>
                      </a:pPr>
                      <a:r>
                        <a:rPr lang="es-ES" sz="1200" dirty="0">
                          <a:latin typeface="Times New Roman"/>
                          <a:ea typeface="Calibri"/>
                          <a:cs typeface="Times New Roman"/>
                        </a:rPr>
                        <a:t>Licenciatura de Producción Audiovisual</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Calibri"/>
                          <a:cs typeface="Times New Roman"/>
                        </a:rPr>
                        <a:t>506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algn="ctr">
                        <a:lnSpc>
                          <a:spcPct val="150000"/>
                        </a:lnSpc>
                        <a:spcAft>
                          <a:spcPts val="0"/>
                        </a:spcAft>
                      </a:pPr>
                      <a:r>
                        <a:rPr lang="es-ES" sz="1200" dirty="0">
                          <a:latin typeface="Times New Roman"/>
                          <a:ea typeface="Calibri"/>
                          <a:cs typeface="Times New Roman"/>
                        </a:rPr>
                        <a:t>Licenciatura de Diseño Grafico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Times New Roman"/>
                          <a:ea typeface="Calibri"/>
                          <a:cs typeface="Times New Roman"/>
                        </a:rPr>
                        <a:t>196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algn="ctr">
                        <a:lnSpc>
                          <a:spcPct val="150000"/>
                        </a:lnSpc>
                        <a:spcAft>
                          <a:spcPts val="0"/>
                        </a:spcAft>
                      </a:pPr>
                      <a:r>
                        <a:rPr lang="es-ES" sz="1200" dirty="0">
                          <a:latin typeface="Times New Roman"/>
                          <a:ea typeface="Calibri"/>
                          <a:cs typeface="Times New Roman"/>
                        </a:rPr>
                        <a:t>Tecnología de Diseño Grafico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Times New Roman"/>
                          <a:ea typeface="Calibri"/>
                          <a:cs typeface="Times New Roman"/>
                        </a:rPr>
                        <a:t>718</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2" name="Rectangle 2"/>
          <p:cNvSpPr>
            <a:spLocks noChangeArrowheads="1"/>
          </p:cNvSpPr>
          <p:nvPr/>
        </p:nvSpPr>
        <p:spPr bwMode="auto">
          <a:xfrm>
            <a:off x="1527151" y="5268740"/>
            <a:ext cx="6045245" cy="44627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Estudiantes activos EDCOM Licenciatura Diseño Grafico y Producción Audiovisual 2010</a:t>
            </a:r>
            <a:endParaRPr kumimoji="0" lang="es-E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Fuente:</a:t>
            </a:r>
            <a:r>
              <a:rPr kumimoji="0" lang="es-ES" sz="11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EDCOM</a:t>
            </a:r>
            <a:r>
              <a:rPr kumimoji="0" lang="es-ES" sz="11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ESPOL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txBox="1">
            <a:spLocks/>
          </p:cNvSpPr>
          <p:nvPr/>
        </p:nvSpPr>
        <p:spPr>
          <a:xfrm>
            <a:off x="611560" y="2818633"/>
            <a:ext cx="7776864" cy="8246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400" dirty="0" smtClean="0">
                <a:latin typeface="Century Gothic" charset="0"/>
              </a:rPr>
              <a:t>El grupo objetivo se determinará entre los estudiantes de EDCOM.</a:t>
            </a:r>
          </a:p>
          <a:p>
            <a:pPr marL="0" indent="0">
              <a:buNone/>
            </a:pPr>
            <a:endParaRPr lang="es-ES_tradnl" sz="1400" dirty="0">
              <a:latin typeface="Century Gothic" charset="0"/>
            </a:endParaRPr>
          </a:p>
          <a:p>
            <a:pPr lvl="0"/>
            <a:r>
              <a:rPr lang="es-EC" sz="1400" dirty="0" smtClean="0">
                <a:latin typeface="Century Gothic"/>
                <a:ea typeface="Calibri" pitchFamily="34" charset="0"/>
                <a:cs typeface="Century Gothic"/>
              </a:rPr>
              <a:t>Estará definida </a:t>
            </a:r>
            <a:r>
              <a:rPr lang="es-EC" sz="1400" dirty="0">
                <a:latin typeface="Century Gothic"/>
                <a:ea typeface="Calibri" pitchFamily="34" charset="0"/>
                <a:cs typeface="Century Gothic"/>
              </a:rPr>
              <a:t>por adultos de 18 a 35 años de diferente índole ya sea social o económico.</a:t>
            </a:r>
            <a:endParaRPr lang="es-ES" sz="1400" dirty="0">
              <a:latin typeface="Century Gothic"/>
              <a:cs typeface="Century Gothic"/>
            </a:endParaRPr>
          </a:p>
          <a:p>
            <a:endParaRPr lang="es-ES" sz="1200" dirty="0">
              <a:latin typeface="Century Gothic"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graphicFrame>
        <p:nvGraphicFramePr>
          <p:cNvPr id="4" name="3 Tabla"/>
          <p:cNvGraphicFramePr>
            <a:graphicFrameLocks noGrp="1"/>
          </p:cNvGraphicFramePr>
          <p:nvPr>
            <p:extLst>
              <p:ext uri="{D42A27DB-BD31-4B8C-83A1-F6EECF244321}">
                <p14:modId xmlns="" xmlns:p14="http://schemas.microsoft.com/office/powerpoint/2010/main" val="1276063855"/>
              </p:ext>
            </p:extLst>
          </p:nvPr>
        </p:nvGraphicFramePr>
        <p:xfrm>
          <a:off x="3000364" y="3571876"/>
          <a:ext cx="3129280" cy="420624"/>
        </p:xfrm>
        <a:graphic>
          <a:graphicData uri="http://schemas.openxmlformats.org/drawingml/2006/table">
            <a:tbl>
              <a:tblPr/>
              <a:tblGrid>
                <a:gridCol w="2139315"/>
                <a:gridCol w="989965"/>
              </a:tblGrid>
              <a:tr h="159385">
                <a:tc>
                  <a:txBody>
                    <a:bodyPr/>
                    <a:lstStyle/>
                    <a:p>
                      <a:pPr>
                        <a:lnSpc>
                          <a:spcPct val="115000"/>
                        </a:lnSpc>
                        <a:spcAft>
                          <a:spcPts val="1000"/>
                        </a:spcAft>
                      </a:pPr>
                      <a:r>
                        <a:rPr lang="es-ES" sz="1200" dirty="0">
                          <a:latin typeface="Times New Roman"/>
                          <a:ea typeface="Calibri"/>
                          <a:cs typeface="Times New Roman"/>
                        </a:rPr>
                        <a:t>Mujeres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a:latin typeface="Times New Roman"/>
                          <a:ea typeface="Calibri"/>
                          <a:cs typeface="Times New Roman"/>
                        </a:rPr>
                        <a:t>36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a:lnSpc>
                          <a:spcPct val="115000"/>
                        </a:lnSpc>
                        <a:spcAft>
                          <a:spcPts val="1000"/>
                        </a:spcAft>
                      </a:pPr>
                      <a:r>
                        <a:rPr lang="es-ES" sz="1200">
                          <a:latin typeface="Times New Roman"/>
                          <a:ea typeface="Calibri"/>
                          <a:cs typeface="Times New Roman"/>
                        </a:rPr>
                        <a:t>Hombres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latin typeface="Times New Roman"/>
                          <a:ea typeface="Calibri"/>
                          <a:cs typeface="Times New Roman"/>
                        </a:rPr>
                        <a:t>45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0" y="1071546"/>
            <a:ext cx="9144000" cy="1200329"/>
          </a:xfrm>
          <a:prstGeom prst="rect">
            <a:avLst/>
          </a:prstGeom>
        </p:spPr>
        <p:txBody>
          <a:bodyPr wrap="square">
            <a:spAutoFit/>
          </a:bodyPr>
          <a:lstStyle/>
          <a:p>
            <a:pPr algn="ctr"/>
            <a:r>
              <a:rPr lang="es-EC" sz="3600" b="1" dirty="0" smtClean="0">
                <a:latin typeface="+mj-lt"/>
                <a:cs typeface="Century Gothic"/>
              </a:rPr>
              <a:t>TABULACIÓN </a:t>
            </a:r>
            <a:r>
              <a:rPr lang="es-EC" sz="3600" b="1" dirty="0">
                <a:latin typeface="+mj-lt"/>
                <a:cs typeface="Century Gothic"/>
              </a:rPr>
              <a:t>Y RESULTADOS DE LAS ENCUESTAS</a:t>
            </a:r>
            <a:endParaRPr lang="es-ES" sz="3600" b="1" dirty="0">
              <a:latin typeface="+mj-lt"/>
              <a:cs typeface="Century Gothic"/>
            </a:endParaRPr>
          </a:p>
        </p:txBody>
      </p:sp>
      <p:sp>
        <p:nvSpPr>
          <p:cNvPr id="23554" name="Rectangle 2"/>
          <p:cNvSpPr>
            <a:spLocks noChangeArrowheads="1"/>
          </p:cNvSpPr>
          <p:nvPr/>
        </p:nvSpPr>
        <p:spPr bwMode="auto">
          <a:xfrm>
            <a:off x="4102110" y="3000372"/>
            <a:ext cx="93978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entury Gothic"/>
                <a:ea typeface="Calibri" pitchFamily="34" charset="0"/>
                <a:cs typeface="Century Gothic"/>
              </a:rPr>
              <a:t>Género</a:t>
            </a:r>
            <a:endParaRPr kumimoji="0" lang="es-ES" sz="1600" b="0" i="0" u="none" strike="noStrike" cap="none" normalizeH="0" baseline="0" dirty="0" smtClean="0">
              <a:ln>
                <a:noFill/>
              </a:ln>
              <a:solidFill>
                <a:schemeClr val="tx1"/>
              </a:solidFill>
              <a:effectLst/>
              <a:latin typeface="Century Gothic"/>
              <a:cs typeface="Century Gothic"/>
            </a:endParaRPr>
          </a:p>
        </p:txBody>
      </p:sp>
      <p:graphicFrame>
        <p:nvGraphicFramePr>
          <p:cNvPr id="9" name="8 Gráfico"/>
          <p:cNvGraphicFramePr/>
          <p:nvPr>
            <p:extLst>
              <p:ext uri="{D42A27DB-BD31-4B8C-83A1-F6EECF244321}">
                <p14:modId xmlns="" xmlns:p14="http://schemas.microsoft.com/office/powerpoint/2010/main" val="3391786514"/>
              </p:ext>
            </p:extLst>
          </p:nvPr>
        </p:nvGraphicFramePr>
        <p:xfrm>
          <a:off x="3071802" y="4214818"/>
          <a:ext cx="2951847" cy="171031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6"/>
          <p:cNvSpPr txBox="1">
            <a:spLocks/>
          </p:cNvSpPr>
          <p:nvPr/>
        </p:nvSpPr>
        <p:spPr>
          <a:xfrm>
            <a:off x="611560" y="2500306"/>
            <a:ext cx="8229600" cy="38893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charset="0"/>
              <a:buNone/>
            </a:pPr>
            <a:r>
              <a:rPr lang="es-ES_tradnl" sz="1600" b="1" dirty="0" smtClean="0">
                <a:latin typeface="Century Gothic" charset="0"/>
              </a:rPr>
              <a:t>Sección 1:</a:t>
            </a:r>
            <a:r>
              <a:rPr lang="es-ES_tradnl" sz="1600" dirty="0" smtClean="0">
                <a:latin typeface="Century Gothic" charset="0"/>
              </a:rPr>
              <a:t> Características Generales del Encuestado</a:t>
            </a:r>
            <a:endParaRPr lang="es-ES" sz="1600" dirty="0">
              <a:latin typeface="Century Gothic"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25601" name="Rectangle 1"/>
          <p:cNvSpPr>
            <a:spLocks noChangeArrowheads="1"/>
          </p:cNvSpPr>
          <p:nvPr/>
        </p:nvSpPr>
        <p:spPr bwMode="auto">
          <a:xfrm>
            <a:off x="4223137" y="1518810"/>
            <a:ext cx="69772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Century Gothic"/>
                <a:ea typeface="Calibri" pitchFamily="34" charset="0"/>
                <a:cs typeface="Century Gothic"/>
              </a:rPr>
              <a:t>Edad</a:t>
            </a:r>
            <a:endParaRPr kumimoji="0" lang="es-EC" sz="16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nvGraphicFramePr>
        <p:xfrm>
          <a:off x="3019425" y="2571744"/>
          <a:ext cx="3105150" cy="630936"/>
        </p:xfrm>
        <a:graphic>
          <a:graphicData uri="http://schemas.openxmlformats.org/drawingml/2006/table">
            <a:tbl>
              <a:tblPr/>
              <a:tblGrid>
                <a:gridCol w="2204720"/>
                <a:gridCol w="900430"/>
              </a:tblGrid>
              <a:tr h="198120">
                <a:tc>
                  <a:txBody>
                    <a:bodyPr/>
                    <a:lstStyle/>
                    <a:p>
                      <a:pPr>
                        <a:lnSpc>
                          <a:spcPct val="115000"/>
                        </a:lnSpc>
                        <a:spcAft>
                          <a:spcPts val="1000"/>
                        </a:spcAft>
                      </a:pPr>
                      <a:r>
                        <a:rPr lang="es-ES" sz="1200" dirty="0">
                          <a:solidFill>
                            <a:srgbClr val="000000"/>
                          </a:solidFill>
                          <a:latin typeface="Times New Roman"/>
                          <a:ea typeface="Calibri"/>
                          <a:cs typeface="Times New Roman"/>
                        </a:rPr>
                        <a:t>19-24</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solidFill>
                            <a:srgbClr val="000000"/>
                          </a:solidFill>
                          <a:latin typeface="Times New Roman"/>
                          <a:ea typeface="Calibri"/>
                          <a:cs typeface="Times New Roman"/>
                        </a:rPr>
                        <a:t>77</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35">
                <a:tc>
                  <a:txBody>
                    <a:bodyPr/>
                    <a:lstStyle/>
                    <a:p>
                      <a:pPr>
                        <a:lnSpc>
                          <a:spcPct val="115000"/>
                        </a:lnSpc>
                        <a:spcAft>
                          <a:spcPts val="1000"/>
                        </a:spcAft>
                      </a:pPr>
                      <a:r>
                        <a:rPr lang="es-ES" sz="1200">
                          <a:solidFill>
                            <a:srgbClr val="000000"/>
                          </a:solidFill>
                          <a:latin typeface="Times New Roman"/>
                          <a:ea typeface="Calibri"/>
                          <a:cs typeface="Times New Roman"/>
                        </a:rPr>
                        <a:t>25-30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a:solidFill>
                            <a:srgbClr val="000000"/>
                          </a:solidFill>
                          <a:latin typeface="Times New Roman"/>
                          <a:ea typeface="Calibri"/>
                          <a:cs typeface="Times New Roman"/>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35">
                <a:tc>
                  <a:txBody>
                    <a:bodyPr/>
                    <a:lstStyle/>
                    <a:p>
                      <a:pPr>
                        <a:lnSpc>
                          <a:spcPct val="115000"/>
                        </a:lnSpc>
                        <a:spcAft>
                          <a:spcPts val="1000"/>
                        </a:spcAft>
                      </a:pPr>
                      <a:r>
                        <a:rPr lang="es-ES" sz="1200">
                          <a:solidFill>
                            <a:srgbClr val="000000"/>
                          </a:solidFill>
                          <a:latin typeface="Times New Roman"/>
                          <a:ea typeface="Calibri"/>
                          <a:cs typeface="Times New Roman"/>
                        </a:rPr>
                        <a:t>Más de 30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solidFill>
                            <a:srgbClr val="000000"/>
                          </a:solidFill>
                          <a:latin typeface="Times New Roman"/>
                          <a:ea typeface="Calibri"/>
                          <a:cs typeface="Times New Roman"/>
                        </a:rPr>
                        <a:t>1</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3510702067"/>
              </p:ext>
            </p:extLst>
          </p:nvPr>
        </p:nvGraphicFramePr>
        <p:xfrm>
          <a:off x="2428860" y="3643314"/>
          <a:ext cx="4646842" cy="22122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26625" name="Rectangle 1"/>
          <p:cNvSpPr>
            <a:spLocks noChangeArrowheads="1"/>
          </p:cNvSpPr>
          <p:nvPr/>
        </p:nvSpPr>
        <p:spPr bwMode="auto">
          <a:xfrm>
            <a:off x="571471" y="2357430"/>
            <a:ext cx="807249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s-EC" sz="1400" b="1" i="0" u="none" strike="noStrike" cap="none" normalizeH="0" baseline="0" dirty="0" smtClean="0">
                <a:ln>
                  <a:noFill/>
                </a:ln>
                <a:solidFill>
                  <a:schemeClr val="tx1"/>
                </a:solidFill>
                <a:effectLst/>
                <a:latin typeface="Century Gothic"/>
                <a:ea typeface="Calibri" pitchFamily="34" charset="0"/>
                <a:cs typeface="Century Gothic"/>
              </a:rPr>
              <a:t>¿Conoce usted de alguna revista de diseño y producción audiovisual que se haya difundido antes?</a:t>
            </a:r>
            <a:endParaRPr kumimoji="0" lang="es-EC" sz="14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3041995113"/>
              </p:ext>
            </p:extLst>
          </p:nvPr>
        </p:nvGraphicFramePr>
        <p:xfrm>
          <a:off x="3019425" y="3071810"/>
          <a:ext cx="3105150" cy="630936"/>
        </p:xfrm>
        <a:graphic>
          <a:graphicData uri="http://schemas.openxmlformats.org/drawingml/2006/table">
            <a:tbl>
              <a:tblPr/>
              <a:tblGrid>
                <a:gridCol w="2204720"/>
                <a:gridCol w="900430"/>
              </a:tblGrid>
              <a:tr h="190500">
                <a:tc gridSpan="2">
                  <a:txBody>
                    <a:bodyPr/>
                    <a:lstStyle/>
                    <a:p>
                      <a:pPr algn="ctr">
                        <a:lnSpc>
                          <a:spcPct val="115000"/>
                        </a:lnSpc>
                        <a:spcAft>
                          <a:spcPts val="1000"/>
                        </a:spcAft>
                      </a:pPr>
                      <a:r>
                        <a:rPr lang="es-ES" sz="1200" dirty="0">
                          <a:solidFill>
                            <a:srgbClr val="000000"/>
                          </a:solidFill>
                          <a:latin typeface="Times New Roman"/>
                          <a:ea typeface="Calibri"/>
                          <a:cs typeface="Times New Roman"/>
                        </a:rPr>
                        <a:t>Pregunta 1</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100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a:solidFill>
                            <a:srgbClr val="000000"/>
                          </a:solidFill>
                          <a:latin typeface="Times New Roman"/>
                          <a:ea typeface="Calibri"/>
                          <a:cs typeface="Times New Roman"/>
                        </a:rPr>
                        <a:t>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85">
                <a:tc>
                  <a:txBody>
                    <a:bodyPr/>
                    <a:lstStyle/>
                    <a:p>
                      <a:pPr>
                        <a:lnSpc>
                          <a:spcPct val="115000"/>
                        </a:lnSpc>
                        <a:spcAft>
                          <a:spcPts val="1000"/>
                        </a:spcAft>
                      </a:pPr>
                      <a:r>
                        <a:rPr lang="es-ES" sz="1200" dirty="0">
                          <a:solidFill>
                            <a:srgbClr val="000000"/>
                          </a:solidFill>
                          <a:latin typeface="Times New Roman"/>
                          <a:ea typeface="Calibri"/>
                          <a:cs typeface="Times New Roman"/>
                        </a:rPr>
                        <a:t>NO</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solidFill>
                            <a:srgbClr val="000000"/>
                          </a:solidFill>
                          <a:latin typeface="Times New Roman"/>
                          <a:ea typeface="Calibri"/>
                          <a:cs typeface="Times New Roman"/>
                        </a:rPr>
                        <a:t>76</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272174531"/>
              </p:ext>
            </p:extLst>
          </p:nvPr>
        </p:nvGraphicFramePr>
        <p:xfrm>
          <a:off x="3131840" y="3990778"/>
          <a:ext cx="2938037" cy="205358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p:cNvSpPr txBox="1">
            <a:spLocks/>
          </p:cNvSpPr>
          <p:nvPr/>
        </p:nvSpPr>
        <p:spPr>
          <a:xfrm>
            <a:off x="1571604" y="1643050"/>
            <a:ext cx="6213251" cy="38893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charset="0"/>
              <a:buNone/>
            </a:pPr>
            <a:r>
              <a:rPr lang="es-ES_tradnl" sz="2000" b="1" dirty="0" smtClean="0">
                <a:latin typeface="Century Gothic" charset="0"/>
              </a:rPr>
              <a:t>Sección 2:</a:t>
            </a:r>
            <a:r>
              <a:rPr lang="es-ES_tradnl" sz="2000" dirty="0" smtClean="0">
                <a:latin typeface="Century Gothic" charset="0"/>
              </a:rPr>
              <a:t> </a:t>
            </a:r>
            <a:r>
              <a:rPr lang="es-ES_tradnl" sz="1800" dirty="0" smtClean="0">
                <a:latin typeface="Century Gothic" charset="0"/>
              </a:rPr>
              <a:t>Conocimientos sobre Revistas de diseño</a:t>
            </a:r>
            <a:endParaRPr lang="es-ES" sz="1800" dirty="0">
              <a:latin typeface="Century Gothic"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27649" name="Rectangle 1"/>
          <p:cNvSpPr>
            <a:spLocks noChangeArrowheads="1"/>
          </p:cNvSpPr>
          <p:nvPr/>
        </p:nvSpPr>
        <p:spPr bwMode="auto">
          <a:xfrm>
            <a:off x="500034" y="1785926"/>
            <a:ext cx="814393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500" b="1" i="0" u="none" strike="noStrike" cap="none" normalizeH="0" baseline="0" dirty="0" smtClean="0">
                <a:ln>
                  <a:noFill/>
                </a:ln>
                <a:solidFill>
                  <a:schemeClr val="tx1"/>
                </a:solidFill>
                <a:effectLst/>
                <a:latin typeface="Century Gothic"/>
                <a:ea typeface="Calibri" pitchFamily="34" charset="0"/>
                <a:cs typeface="Century Gothic"/>
              </a:rPr>
              <a:t>¿Crée usted que sería de mucha utilidad la existencia de una revista digital de diseño y producción audiovisual?</a:t>
            </a:r>
            <a:endParaRPr kumimoji="0" lang="es-EC"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4289344426"/>
              </p:ext>
            </p:extLst>
          </p:nvPr>
        </p:nvGraphicFramePr>
        <p:xfrm>
          <a:off x="2928926" y="2924358"/>
          <a:ext cx="3105150" cy="640842"/>
        </p:xfrm>
        <a:graphic>
          <a:graphicData uri="http://schemas.openxmlformats.org/drawingml/2006/table">
            <a:tbl>
              <a:tblPr/>
              <a:tblGrid>
                <a:gridCol w="2155190"/>
                <a:gridCol w="949960"/>
              </a:tblGrid>
              <a:tr h="200025">
                <a:tc gridSpan="2">
                  <a:txBody>
                    <a:bodyPr/>
                    <a:lstStyle/>
                    <a:p>
                      <a:pPr algn="ctr">
                        <a:lnSpc>
                          <a:spcPct val="115000"/>
                        </a:lnSpc>
                        <a:spcAft>
                          <a:spcPts val="0"/>
                        </a:spcAft>
                      </a:pPr>
                      <a:r>
                        <a:rPr lang="es-ES" sz="1200">
                          <a:solidFill>
                            <a:srgbClr val="000000"/>
                          </a:solidFill>
                          <a:latin typeface="Times New Roman"/>
                          <a:ea typeface="Calibri"/>
                          <a:cs typeface="Times New Roman"/>
                        </a:rPr>
                        <a:t>PREGUNTA 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15265">
                <a:tc>
                  <a:txBody>
                    <a:bodyPr/>
                    <a:lstStyle/>
                    <a:p>
                      <a:pPr algn="ct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80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65">
                <a:tc>
                  <a:txBody>
                    <a:bodyPr/>
                    <a:lstStyle/>
                    <a:p>
                      <a:pPr algn="ctr">
                        <a:lnSpc>
                          <a:spcPct val="115000"/>
                        </a:lnSpc>
                        <a:spcAft>
                          <a:spcPts val="0"/>
                        </a:spcAft>
                      </a:pPr>
                      <a:r>
                        <a:rPr lang="es-ES" sz="1200">
                          <a:solidFill>
                            <a:srgbClr val="000000"/>
                          </a:solidFill>
                          <a:latin typeface="Times New Roman"/>
                          <a:ea typeface="Calibri"/>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1</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1994427992"/>
              </p:ext>
            </p:extLst>
          </p:nvPr>
        </p:nvGraphicFramePr>
        <p:xfrm>
          <a:off x="3347864" y="3925240"/>
          <a:ext cx="2406426" cy="214136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28673" name="Rectangle 1"/>
          <p:cNvSpPr>
            <a:spLocks noChangeArrowheads="1"/>
          </p:cNvSpPr>
          <p:nvPr/>
        </p:nvSpPr>
        <p:spPr bwMode="auto">
          <a:xfrm>
            <a:off x="1173098" y="1643050"/>
            <a:ext cx="6797804"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500" b="1" i="0" u="none" strike="noStrike" cap="none" normalizeH="0" baseline="0" dirty="0" smtClean="0">
                <a:ln>
                  <a:noFill/>
                </a:ln>
                <a:solidFill>
                  <a:schemeClr val="tx1"/>
                </a:solidFill>
                <a:effectLst/>
                <a:latin typeface="Century Gothic"/>
                <a:ea typeface="Calibri" pitchFamily="34" charset="0"/>
                <a:cs typeface="Century Gothic"/>
              </a:rPr>
              <a:t>¿Ha visto usted una revista digital de diseño y producción audiovisual?</a:t>
            </a:r>
            <a:endParaRPr kumimoji="0" lang="es-EC"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2098673433"/>
              </p:ext>
            </p:extLst>
          </p:nvPr>
        </p:nvGraphicFramePr>
        <p:xfrm>
          <a:off x="3019425" y="2643182"/>
          <a:ext cx="3105150" cy="630936"/>
        </p:xfrm>
        <a:graphic>
          <a:graphicData uri="http://schemas.openxmlformats.org/drawingml/2006/table">
            <a:tbl>
              <a:tblPr/>
              <a:tblGrid>
                <a:gridCol w="2518410"/>
                <a:gridCol w="586740"/>
              </a:tblGrid>
              <a:tr h="190500">
                <a:tc gridSpan="2">
                  <a:txBody>
                    <a:bodyPr/>
                    <a:lstStyle/>
                    <a:p>
                      <a:pPr algn="ctr">
                        <a:lnSpc>
                          <a:spcPct val="115000"/>
                        </a:lnSpc>
                        <a:spcAft>
                          <a:spcPts val="0"/>
                        </a:spcAft>
                      </a:pPr>
                      <a:r>
                        <a:rPr lang="es-ES" sz="1200" dirty="0">
                          <a:solidFill>
                            <a:srgbClr val="000000"/>
                          </a:solidFill>
                          <a:latin typeface="Times New Roman"/>
                          <a:ea typeface="Calibri"/>
                          <a:cs typeface="Times New Roman"/>
                        </a:rPr>
                        <a:t>PREGUNTA 3</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14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dirty="0">
                          <a:solidFill>
                            <a:srgbClr val="000000"/>
                          </a:solidFill>
                          <a:latin typeface="Times New Roman"/>
                          <a:ea typeface="Calibri"/>
                          <a:cs typeface="Times New Roman"/>
                        </a:rPr>
                        <a:t>NO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67</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2227874791"/>
              </p:ext>
            </p:extLst>
          </p:nvPr>
        </p:nvGraphicFramePr>
        <p:xfrm>
          <a:off x="3270730" y="3714752"/>
          <a:ext cx="2602539" cy="22020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graphicFrame>
        <p:nvGraphicFramePr>
          <p:cNvPr id="4" name="3 Tabla"/>
          <p:cNvGraphicFramePr>
            <a:graphicFrameLocks noGrp="1"/>
          </p:cNvGraphicFramePr>
          <p:nvPr>
            <p:extLst>
              <p:ext uri="{D42A27DB-BD31-4B8C-83A1-F6EECF244321}">
                <p14:modId xmlns="" xmlns:p14="http://schemas.microsoft.com/office/powerpoint/2010/main" val="33691737"/>
              </p:ext>
            </p:extLst>
          </p:nvPr>
        </p:nvGraphicFramePr>
        <p:xfrm>
          <a:off x="3038486" y="2500306"/>
          <a:ext cx="3105150" cy="630936"/>
        </p:xfrm>
        <a:graphic>
          <a:graphicData uri="http://schemas.openxmlformats.org/drawingml/2006/table">
            <a:tbl>
              <a:tblPr/>
              <a:tblGrid>
                <a:gridCol w="2204720"/>
                <a:gridCol w="900430"/>
              </a:tblGrid>
              <a:tr h="190500">
                <a:tc gridSpan="2">
                  <a:txBody>
                    <a:bodyPr/>
                    <a:lstStyle/>
                    <a:p>
                      <a:pPr algn="ctr">
                        <a:lnSpc>
                          <a:spcPct val="115000"/>
                        </a:lnSpc>
                        <a:spcAft>
                          <a:spcPts val="0"/>
                        </a:spcAft>
                      </a:pPr>
                      <a:r>
                        <a:rPr lang="es-ES" sz="1200">
                          <a:solidFill>
                            <a:srgbClr val="000000"/>
                          </a:solidFill>
                          <a:latin typeface="Times New Roman"/>
                          <a:ea typeface="Calibri"/>
                          <a:cs typeface="Times New Roman"/>
                        </a:rPr>
                        <a:t>PREGUNTA 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8</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73</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179512" y="1643050"/>
            <a:ext cx="8856984"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500" b="1" i="0" u="none" strike="noStrike" cap="none" normalizeH="0" baseline="0" dirty="0" smtClean="0">
                <a:ln>
                  <a:noFill/>
                </a:ln>
                <a:solidFill>
                  <a:schemeClr val="tx1"/>
                </a:solidFill>
                <a:effectLst/>
                <a:latin typeface="Century Gothic"/>
                <a:ea typeface="Calibri" pitchFamily="34" charset="0"/>
                <a:cs typeface="Century Gothic"/>
              </a:rPr>
              <a:t>¿Conoce usted de alguna revista del medio estudiantil que trate de estos temas?</a:t>
            </a:r>
            <a:endParaRPr kumimoji="0" lang="es-ES" sz="1500" b="0" i="0" u="none" strike="noStrike" cap="none" normalizeH="0" baseline="0" dirty="0" smtClean="0">
              <a:ln>
                <a:noFill/>
              </a:ln>
              <a:solidFill>
                <a:schemeClr val="tx1"/>
              </a:solidFill>
              <a:effectLst/>
              <a:latin typeface="Century Gothic"/>
              <a:cs typeface="Century Gothic"/>
            </a:endParaRPr>
          </a:p>
        </p:txBody>
      </p:sp>
      <p:graphicFrame>
        <p:nvGraphicFramePr>
          <p:cNvPr id="7" name="6 Gráfico"/>
          <p:cNvGraphicFramePr/>
          <p:nvPr>
            <p:extLst>
              <p:ext uri="{D42A27DB-BD31-4B8C-83A1-F6EECF244321}">
                <p14:modId xmlns="" xmlns:p14="http://schemas.microsoft.com/office/powerpoint/2010/main" val="729278424"/>
              </p:ext>
            </p:extLst>
          </p:nvPr>
        </p:nvGraphicFramePr>
        <p:xfrm>
          <a:off x="2389984" y="3786190"/>
          <a:ext cx="4364032" cy="22970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0721" name="Rectangle 1"/>
          <p:cNvSpPr>
            <a:spLocks noChangeArrowheads="1"/>
          </p:cNvSpPr>
          <p:nvPr/>
        </p:nvSpPr>
        <p:spPr bwMode="auto">
          <a:xfrm>
            <a:off x="1715614" y="1357298"/>
            <a:ext cx="5712772"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500" b="1" i="0" u="none" strike="noStrike" cap="none" normalizeH="0" baseline="0" dirty="0" smtClean="0">
                <a:ln>
                  <a:noFill/>
                </a:ln>
                <a:solidFill>
                  <a:schemeClr val="tx1"/>
                </a:solidFill>
                <a:effectLst/>
                <a:latin typeface="Century Gothic"/>
                <a:ea typeface="Calibri" pitchFamily="34" charset="0"/>
                <a:cs typeface="Century Gothic"/>
              </a:rPr>
              <a:t>¿Qué tipos de temas cree usted debería tratar esta revista?</a:t>
            </a:r>
            <a:endParaRPr kumimoji="0" lang="es-ES_tradnl"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850636168"/>
              </p:ext>
            </p:extLst>
          </p:nvPr>
        </p:nvGraphicFramePr>
        <p:xfrm>
          <a:off x="2857488" y="2000244"/>
          <a:ext cx="3197647" cy="1436496"/>
        </p:xfrm>
        <a:graphic>
          <a:graphicData uri="http://schemas.openxmlformats.org/drawingml/2006/table">
            <a:tbl>
              <a:tblPr/>
              <a:tblGrid>
                <a:gridCol w="2428867"/>
                <a:gridCol w="768780"/>
              </a:tblGrid>
              <a:tr h="179562">
                <a:tc gridSpan="2">
                  <a:txBody>
                    <a:bodyPr/>
                    <a:lstStyle/>
                    <a:p>
                      <a:pPr algn="ctr">
                        <a:lnSpc>
                          <a:spcPct val="115000"/>
                        </a:lnSpc>
                        <a:spcAft>
                          <a:spcPts val="0"/>
                        </a:spcAft>
                      </a:pPr>
                      <a:r>
                        <a:rPr lang="es-ES" sz="1000" dirty="0">
                          <a:solidFill>
                            <a:srgbClr val="000000"/>
                          </a:solidFill>
                          <a:latin typeface="Times New Roman"/>
                          <a:ea typeface="Calibri"/>
                          <a:cs typeface="Times New Roman"/>
                        </a:rPr>
                        <a:t>PREGUNTA 5</a:t>
                      </a:r>
                      <a:endParaRPr lang="es-ES" sz="900" dirty="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79562">
                <a:tc>
                  <a:txBody>
                    <a:bodyPr/>
                    <a:lstStyle/>
                    <a:p>
                      <a:pPr>
                        <a:lnSpc>
                          <a:spcPct val="115000"/>
                        </a:lnSpc>
                        <a:spcAft>
                          <a:spcPts val="0"/>
                        </a:spcAft>
                      </a:pPr>
                      <a:r>
                        <a:rPr lang="es-ES" sz="1000">
                          <a:solidFill>
                            <a:srgbClr val="000000"/>
                          </a:solidFill>
                          <a:latin typeface="Times New Roman"/>
                          <a:ea typeface="Calibri"/>
                          <a:cs typeface="Times New Roman"/>
                        </a:rPr>
                        <a:t>TECNOLOGÍA </a:t>
                      </a:r>
                      <a:endParaRPr lang="es-ES" sz="90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Times New Roman"/>
                          <a:ea typeface="Calibri"/>
                          <a:cs typeface="Times New Roman"/>
                        </a:rPr>
                        <a:t>60</a:t>
                      </a:r>
                      <a:endParaRPr lang="es-ES" sz="90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2">
                <a:tc>
                  <a:txBody>
                    <a:bodyPr/>
                    <a:lstStyle/>
                    <a:p>
                      <a:pPr>
                        <a:lnSpc>
                          <a:spcPct val="115000"/>
                        </a:lnSpc>
                        <a:spcAft>
                          <a:spcPts val="0"/>
                        </a:spcAft>
                      </a:pPr>
                      <a:r>
                        <a:rPr lang="es-ES" sz="1000" dirty="0">
                          <a:solidFill>
                            <a:srgbClr val="000000"/>
                          </a:solidFill>
                          <a:latin typeface="Times New Roman"/>
                          <a:ea typeface="Calibri"/>
                          <a:cs typeface="Times New Roman"/>
                        </a:rPr>
                        <a:t>ACADEMICISMO</a:t>
                      </a:r>
                      <a:endParaRPr lang="es-ES" sz="900" dirty="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Times New Roman"/>
                          <a:ea typeface="Calibri"/>
                          <a:cs typeface="Times New Roman"/>
                        </a:rPr>
                        <a:t>20</a:t>
                      </a:r>
                      <a:endParaRPr lang="es-ES" sz="90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2">
                <a:tc>
                  <a:txBody>
                    <a:bodyPr/>
                    <a:lstStyle/>
                    <a:p>
                      <a:pPr>
                        <a:lnSpc>
                          <a:spcPct val="115000"/>
                        </a:lnSpc>
                        <a:spcAft>
                          <a:spcPts val="0"/>
                        </a:spcAft>
                      </a:pPr>
                      <a:r>
                        <a:rPr lang="es-ES" sz="1000" dirty="0">
                          <a:solidFill>
                            <a:srgbClr val="000000"/>
                          </a:solidFill>
                          <a:latin typeface="Times New Roman"/>
                          <a:ea typeface="Calibri"/>
                          <a:cs typeface="Times New Roman"/>
                        </a:rPr>
                        <a:t>INNOVACIONES EN DISEÑO</a:t>
                      </a:r>
                      <a:endParaRPr lang="es-ES" sz="900" dirty="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Times New Roman"/>
                          <a:ea typeface="Calibri"/>
                          <a:cs typeface="Times New Roman"/>
                        </a:rPr>
                        <a:t>72</a:t>
                      </a:r>
                      <a:endParaRPr lang="es-ES" sz="90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2">
                <a:tc>
                  <a:txBody>
                    <a:bodyPr/>
                    <a:lstStyle/>
                    <a:p>
                      <a:pPr>
                        <a:lnSpc>
                          <a:spcPct val="115000"/>
                        </a:lnSpc>
                        <a:spcAft>
                          <a:spcPts val="0"/>
                        </a:spcAft>
                      </a:pPr>
                      <a:r>
                        <a:rPr lang="es-ES" sz="1000" i="1">
                          <a:latin typeface="Times New Roman"/>
                          <a:ea typeface="Calibri"/>
                          <a:cs typeface="Times New Roman"/>
                        </a:rPr>
                        <a:t>INNOVACIONES EN PRODUCCIÓN</a:t>
                      </a:r>
                      <a:endParaRPr lang="es-ES" sz="90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i="1">
                          <a:solidFill>
                            <a:srgbClr val="000000"/>
                          </a:solidFill>
                          <a:latin typeface="Times New Roman"/>
                          <a:ea typeface="Calibri"/>
                          <a:cs typeface="Times New Roman"/>
                        </a:rPr>
                        <a:t>77</a:t>
                      </a:r>
                      <a:endParaRPr lang="es-ES" sz="90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2">
                <a:tc>
                  <a:txBody>
                    <a:bodyPr/>
                    <a:lstStyle/>
                    <a:p>
                      <a:pPr>
                        <a:lnSpc>
                          <a:spcPct val="115000"/>
                        </a:lnSpc>
                        <a:spcAft>
                          <a:spcPts val="0"/>
                        </a:spcAft>
                      </a:pPr>
                      <a:r>
                        <a:rPr lang="es-ES" sz="1000" i="1">
                          <a:latin typeface="Times New Roman"/>
                          <a:ea typeface="Calibri"/>
                          <a:cs typeface="Times New Roman"/>
                        </a:rPr>
                        <a:t>SEMINARIOS DE DISEÑO/PRODUCCIÓN</a:t>
                      </a:r>
                      <a:endParaRPr lang="es-ES" sz="90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i="1">
                          <a:solidFill>
                            <a:srgbClr val="000000"/>
                          </a:solidFill>
                          <a:latin typeface="Times New Roman"/>
                          <a:ea typeface="Calibri"/>
                          <a:cs typeface="Times New Roman"/>
                        </a:rPr>
                        <a:t>65</a:t>
                      </a:r>
                      <a:endParaRPr lang="es-ES" sz="90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2">
                <a:tc>
                  <a:txBody>
                    <a:bodyPr/>
                    <a:lstStyle/>
                    <a:p>
                      <a:pPr>
                        <a:lnSpc>
                          <a:spcPct val="115000"/>
                        </a:lnSpc>
                        <a:spcAft>
                          <a:spcPts val="0"/>
                        </a:spcAft>
                      </a:pPr>
                      <a:r>
                        <a:rPr lang="es-ES" sz="1000" i="1">
                          <a:latin typeface="Times New Roman"/>
                          <a:ea typeface="Calibri"/>
                          <a:cs typeface="Times New Roman"/>
                        </a:rPr>
                        <a:t>VANGUARDIAS/ TENDENCIAS</a:t>
                      </a:r>
                      <a:endParaRPr lang="es-ES" sz="90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i="1">
                          <a:solidFill>
                            <a:srgbClr val="000000"/>
                          </a:solidFill>
                          <a:latin typeface="Times New Roman"/>
                          <a:ea typeface="Calibri"/>
                          <a:cs typeface="Times New Roman"/>
                        </a:rPr>
                        <a:t>61</a:t>
                      </a:r>
                      <a:endParaRPr lang="es-ES" sz="90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2">
                <a:tc>
                  <a:txBody>
                    <a:bodyPr/>
                    <a:lstStyle/>
                    <a:p>
                      <a:pPr>
                        <a:lnSpc>
                          <a:spcPct val="115000"/>
                        </a:lnSpc>
                        <a:spcAft>
                          <a:spcPts val="0"/>
                        </a:spcAft>
                      </a:pPr>
                      <a:r>
                        <a:rPr lang="es-ES" sz="1000" i="1">
                          <a:latin typeface="Times New Roman"/>
                          <a:ea typeface="Calibri"/>
                          <a:cs typeface="Times New Roman"/>
                        </a:rPr>
                        <a:t>CONCURSOS EN LAS AREAS INDICADAS</a:t>
                      </a:r>
                      <a:endParaRPr lang="es-ES" sz="900">
                        <a:latin typeface="Calibri"/>
                        <a:ea typeface="Calibri"/>
                        <a:cs typeface="Times New Roman"/>
                      </a:endParaRPr>
                    </a:p>
                  </a:txBody>
                  <a:tcPr marL="37951" marR="379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i="1" dirty="0">
                          <a:solidFill>
                            <a:srgbClr val="000000"/>
                          </a:solidFill>
                          <a:latin typeface="Times New Roman"/>
                          <a:ea typeface="Calibri"/>
                          <a:cs typeface="Times New Roman"/>
                        </a:rPr>
                        <a:t>53</a:t>
                      </a:r>
                      <a:endParaRPr lang="es-ES" sz="900" dirty="0">
                        <a:latin typeface="Calibri"/>
                        <a:ea typeface="Calibri"/>
                        <a:cs typeface="Times New Roman"/>
                      </a:endParaRPr>
                    </a:p>
                  </a:txBody>
                  <a:tcPr marL="37951" marR="37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4 Gráfico"/>
          <p:cNvGraphicFramePr/>
          <p:nvPr>
            <p:extLst>
              <p:ext uri="{D42A27DB-BD31-4B8C-83A1-F6EECF244321}">
                <p14:modId xmlns="" xmlns:p14="http://schemas.microsoft.com/office/powerpoint/2010/main" val="3848275753"/>
              </p:ext>
            </p:extLst>
          </p:nvPr>
        </p:nvGraphicFramePr>
        <p:xfrm>
          <a:off x="2500298" y="3571876"/>
          <a:ext cx="4232512" cy="25427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4" name="Title 3"/>
          <p:cNvSpPr>
            <a:spLocks noGrp="1"/>
          </p:cNvSpPr>
          <p:nvPr>
            <p:ph type="ctrTitle"/>
          </p:nvPr>
        </p:nvSpPr>
        <p:spPr>
          <a:xfrm>
            <a:off x="-32" y="2714620"/>
            <a:ext cx="5715008" cy="1357321"/>
          </a:xfrm>
        </p:spPr>
        <p:txBody>
          <a:bodyPr>
            <a:normAutofit/>
          </a:bodyPr>
          <a:lstStyle/>
          <a:p>
            <a:r>
              <a:rPr lang="en-US" sz="4800" b="1" i="1" dirty="0" smtClean="0">
                <a:solidFill>
                  <a:schemeClr val="accent5">
                    <a:lumMod val="50000"/>
                  </a:schemeClr>
                </a:solidFill>
                <a:latin typeface="Century Gothic"/>
                <a:cs typeface="Century Gothic"/>
              </a:rPr>
              <a:t>INTRODUCCION</a:t>
            </a:r>
            <a:endParaRPr lang="en-US" sz="4800" b="1" i="1" dirty="0">
              <a:solidFill>
                <a:schemeClr val="accent5">
                  <a:lumMod val="50000"/>
                </a:schemeClr>
              </a:solidFill>
              <a:latin typeface="Century Gothic"/>
              <a:cs typeface="Century Gothic"/>
            </a:endParaRPr>
          </a:p>
        </p:txBody>
      </p:sp>
    </p:spTree>
    <p:extLst>
      <p:ext uri="{BB962C8B-B14F-4D97-AF65-F5344CB8AC3E}">
        <p14:creationId xmlns="" xmlns:p14="http://schemas.microsoft.com/office/powerpoint/2010/main" val="2707821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2769" name="Rectangle 1"/>
          <p:cNvSpPr>
            <a:spLocks noChangeArrowheads="1"/>
          </p:cNvSpPr>
          <p:nvPr/>
        </p:nvSpPr>
        <p:spPr bwMode="auto">
          <a:xfrm>
            <a:off x="1507804" y="1677075"/>
            <a:ext cx="6128394"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500" b="1" i="0" u="none" strike="noStrike" cap="none" normalizeH="0" baseline="0" dirty="0" smtClean="0">
                <a:ln>
                  <a:noFill/>
                </a:ln>
                <a:solidFill>
                  <a:schemeClr val="tx1"/>
                </a:solidFill>
                <a:effectLst/>
                <a:latin typeface="Century Gothic"/>
                <a:ea typeface="Calibri" pitchFamily="34" charset="0"/>
                <a:cs typeface="Century Gothic"/>
              </a:rPr>
              <a:t>¿Conoce usted algo respecto de revistas digitales/interactivas?</a:t>
            </a:r>
            <a:endParaRPr kumimoji="0" lang="es-ES_tradnl"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2908767203"/>
              </p:ext>
            </p:extLst>
          </p:nvPr>
        </p:nvGraphicFramePr>
        <p:xfrm>
          <a:off x="2843808" y="2714620"/>
          <a:ext cx="3105150" cy="630936"/>
        </p:xfrm>
        <a:graphic>
          <a:graphicData uri="http://schemas.openxmlformats.org/drawingml/2006/table">
            <a:tbl>
              <a:tblPr/>
              <a:tblGrid>
                <a:gridCol w="2564765"/>
                <a:gridCol w="540385"/>
              </a:tblGrid>
              <a:tr h="190500">
                <a:tc gridSpan="2">
                  <a:txBody>
                    <a:bodyPr/>
                    <a:lstStyle/>
                    <a:p>
                      <a:pPr algn="ctr">
                        <a:lnSpc>
                          <a:spcPct val="115000"/>
                        </a:lnSpc>
                        <a:spcAft>
                          <a:spcPts val="0"/>
                        </a:spcAft>
                      </a:pPr>
                      <a:r>
                        <a:rPr lang="es-ES" sz="1200">
                          <a:solidFill>
                            <a:srgbClr val="000000"/>
                          </a:solidFill>
                          <a:latin typeface="Times New Roman"/>
                          <a:ea typeface="Calibri"/>
                          <a:cs typeface="Times New Roman"/>
                        </a:rPr>
                        <a:t>PREGUNTA 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19</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62</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2704698358"/>
              </p:ext>
            </p:extLst>
          </p:nvPr>
        </p:nvGraphicFramePr>
        <p:xfrm>
          <a:off x="2903546" y="4071942"/>
          <a:ext cx="3336907" cy="17966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3793" name="Rectangle 1"/>
          <p:cNvSpPr>
            <a:spLocks noChangeArrowheads="1"/>
          </p:cNvSpPr>
          <p:nvPr/>
        </p:nvSpPr>
        <p:spPr bwMode="auto">
          <a:xfrm>
            <a:off x="1111530" y="1857364"/>
            <a:ext cx="6920941"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Century Gothic"/>
                <a:ea typeface="Calibri" pitchFamily="34" charset="0"/>
                <a:cs typeface="Century Gothic"/>
              </a:rPr>
              <a:t>¿Le gustaría a usted obtener una revista digital de diseño y producción?</a:t>
            </a:r>
            <a:endParaRPr kumimoji="0" lang="es-ES"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2530611615"/>
              </p:ext>
            </p:extLst>
          </p:nvPr>
        </p:nvGraphicFramePr>
        <p:xfrm>
          <a:off x="3000364" y="2928934"/>
          <a:ext cx="3105150" cy="630936"/>
        </p:xfrm>
        <a:graphic>
          <a:graphicData uri="http://schemas.openxmlformats.org/drawingml/2006/table">
            <a:tbl>
              <a:tblPr/>
              <a:tblGrid>
                <a:gridCol w="2204720"/>
                <a:gridCol w="900430"/>
              </a:tblGrid>
              <a:tr h="190500">
                <a:tc gridSpan="2">
                  <a:txBody>
                    <a:bodyPr/>
                    <a:lstStyle/>
                    <a:p>
                      <a:pPr algn="ctr">
                        <a:lnSpc>
                          <a:spcPct val="115000"/>
                        </a:lnSpc>
                        <a:spcAft>
                          <a:spcPts val="0"/>
                        </a:spcAft>
                      </a:pPr>
                      <a:r>
                        <a:rPr lang="es-ES" sz="1200" dirty="0">
                          <a:solidFill>
                            <a:srgbClr val="000000"/>
                          </a:solidFill>
                          <a:latin typeface="Times New Roman"/>
                          <a:ea typeface="Calibri"/>
                          <a:cs typeface="Times New Roman"/>
                        </a:rPr>
                        <a:t>PREGUNTA 7</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80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Times New Roman"/>
                          <a:ea typeface="Calibri"/>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1</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1054212746"/>
              </p:ext>
            </p:extLst>
          </p:nvPr>
        </p:nvGraphicFramePr>
        <p:xfrm>
          <a:off x="2941024" y="4071942"/>
          <a:ext cx="3261951" cy="18226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4817" name="Rectangle 1"/>
          <p:cNvSpPr>
            <a:spLocks noChangeArrowheads="1"/>
          </p:cNvSpPr>
          <p:nvPr/>
        </p:nvSpPr>
        <p:spPr bwMode="auto">
          <a:xfrm>
            <a:off x="642910" y="1928802"/>
            <a:ext cx="78581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Century Gothic"/>
                <a:ea typeface="Calibri" pitchFamily="34" charset="0"/>
                <a:cs typeface="Century Gothic"/>
              </a:rPr>
              <a:t>¿Le gustaría a usted participar o colaborar con los temas de la revista digital interactiva?</a:t>
            </a:r>
            <a:endParaRPr kumimoji="0" lang="es-ES"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2977844545"/>
              </p:ext>
            </p:extLst>
          </p:nvPr>
        </p:nvGraphicFramePr>
        <p:xfrm>
          <a:off x="3019425" y="2857496"/>
          <a:ext cx="3105150" cy="630936"/>
        </p:xfrm>
        <a:graphic>
          <a:graphicData uri="http://schemas.openxmlformats.org/drawingml/2006/table">
            <a:tbl>
              <a:tblPr/>
              <a:tblGrid>
                <a:gridCol w="2204720"/>
                <a:gridCol w="900430"/>
              </a:tblGrid>
              <a:tr h="190500">
                <a:tc gridSpan="2">
                  <a:txBody>
                    <a:bodyPr/>
                    <a:lstStyle/>
                    <a:p>
                      <a:pPr algn="ctr">
                        <a:lnSpc>
                          <a:spcPct val="115000"/>
                        </a:lnSpc>
                        <a:spcAft>
                          <a:spcPts val="0"/>
                        </a:spcAft>
                      </a:pPr>
                      <a:r>
                        <a:rPr lang="es-ES" sz="1200">
                          <a:solidFill>
                            <a:srgbClr val="000000"/>
                          </a:solidFill>
                          <a:latin typeface="Times New Roman"/>
                          <a:ea typeface="Calibri"/>
                          <a:cs typeface="Times New Roman"/>
                        </a:rPr>
                        <a:t>PREGUNTA 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54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27</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3149968631"/>
              </p:ext>
            </p:extLst>
          </p:nvPr>
        </p:nvGraphicFramePr>
        <p:xfrm>
          <a:off x="2976419" y="3857628"/>
          <a:ext cx="3191162" cy="21846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5841" name="Rectangle 1"/>
          <p:cNvSpPr>
            <a:spLocks noChangeArrowheads="1"/>
          </p:cNvSpPr>
          <p:nvPr/>
        </p:nvSpPr>
        <p:spPr bwMode="auto">
          <a:xfrm>
            <a:off x="642910" y="1857364"/>
            <a:ext cx="78581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Century Gothic"/>
                <a:ea typeface="Calibri" pitchFamily="34" charset="0"/>
                <a:cs typeface="Century Gothic"/>
              </a:rPr>
              <a:t>¿Participaría usted activamente con sus comentarios y opiniones en el blog de la revista?</a:t>
            </a:r>
            <a:endParaRPr kumimoji="0" lang="es-ES" sz="1500" b="0" i="0" u="none" strike="noStrike" cap="none" normalizeH="0" baseline="0" dirty="0" smtClean="0">
              <a:ln>
                <a:noFill/>
              </a:ln>
              <a:solidFill>
                <a:schemeClr val="tx1"/>
              </a:solidFill>
              <a:effectLst/>
              <a:latin typeface="Century Gothic"/>
              <a:cs typeface="Century Gothic"/>
            </a:endParaRPr>
          </a:p>
        </p:txBody>
      </p:sp>
      <p:graphicFrame>
        <p:nvGraphicFramePr>
          <p:cNvPr id="6" name="5 Tabla"/>
          <p:cNvGraphicFramePr>
            <a:graphicFrameLocks noGrp="1"/>
          </p:cNvGraphicFramePr>
          <p:nvPr>
            <p:extLst>
              <p:ext uri="{D42A27DB-BD31-4B8C-83A1-F6EECF244321}">
                <p14:modId xmlns="" xmlns:p14="http://schemas.microsoft.com/office/powerpoint/2010/main" val="923957967"/>
              </p:ext>
            </p:extLst>
          </p:nvPr>
        </p:nvGraphicFramePr>
        <p:xfrm>
          <a:off x="3019425" y="3000372"/>
          <a:ext cx="3105150" cy="630936"/>
        </p:xfrm>
        <a:graphic>
          <a:graphicData uri="http://schemas.openxmlformats.org/drawingml/2006/table">
            <a:tbl>
              <a:tblPr/>
              <a:tblGrid>
                <a:gridCol w="2204720"/>
                <a:gridCol w="900430"/>
              </a:tblGrid>
              <a:tr h="190500">
                <a:tc gridSpan="2">
                  <a:txBody>
                    <a:bodyPr/>
                    <a:lstStyle/>
                    <a:p>
                      <a:pPr algn="ctr">
                        <a:lnSpc>
                          <a:spcPct val="115000"/>
                        </a:lnSpc>
                        <a:spcAft>
                          <a:spcPts val="0"/>
                        </a:spcAft>
                      </a:pPr>
                      <a:r>
                        <a:rPr lang="es-ES" sz="1200" dirty="0">
                          <a:solidFill>
                            <a:srgbClr val="000000"/>
                          </a:solidFill>
                          <a:latin typeface="Times New Roman"/>
                          <a:ea typeface="Calibri"/>
                          <a:cs typeface="Times New Roman"/>
                        </a:rPr>
                        <a:t>PREGUNTA 9</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200" dirty="0">
                          <a:solidFill>
                            <a:srgbClr val="000000"/>
                          </a:solidFill>
                          <a:latin typeface="Times New Roman"/>
                          <a:ea typeface="Calibri"/>
                          <a:cs typeface="Times New Roman"/>
                        </a:rPr>
                        <a:t>SI</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62</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dirty="0">
                          <a:solidFill>
                            <a:srgbClr val="000000"/>
                          </a:solidFill>
                          <a:latin typeface="Times New Roman"/>
                          <a:ea typeface="Calibri"/>
                          <a:cs typeface="Times New Roman"/>
                        </a:rPr>
                        <a:t>NO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19</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Gráfico"/>
          <p:cNvGraphicFramePr/>
          <p:nvPr>
            <p:extLst>
              <p:ext uri="{D42A27DB-BD31-4B8C-83A1-F6EECF244321}">
                <p14:modId xmlns="" xmlns:p14="http://schemas.microsoft.com/office/powerpoint/2010/main" val="3429735035"/>
              </p:ext>
            </p:extLst>
          </p:nvPr>
        </p:nvGraphicFramePr>
        <p:xfrm>
          <a:off x="3192377" y="4071942"/>
          <a:ext cx="2759246" cy="20297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6865" name="Rectangle 1"/>
          <p:cNvSpPr>
            <a:spLocks noChangeArrowheads="1"/>
          </p:cNvSpPr>
          <p:nvPr/>
        </p:nvSpPr>
        <p:spPr bwMode="auto">
          <a:xfrm>
            <a:off x="751839" y="2000240"/>
            <a:ext cx="7705787"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Century Gothic"/>
                <a:ea typeface="Calibri" pitchFamily="34" charset="0"/>
                <a:cs typeface="Century Gothic"/>
              </a:rPr>
              <a:t>¿Expondría usted sus trabajos de diseño o producción en un portal de la revista?</a:t>
            </a:r>
            <a:endParaRPr kumimoji="0" lang="es-ES"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4009590991"/>
              </p:ext>
            </p:extLst>
          </p:nvPr>
        </p:nvGraphicFramePr>
        <p:xfrm>
          <a:off x="3019425" y="2857496"/>
          <a:ext cx="3105150" cy="630936"/>
        </p:xfrm>
        <a:graphic>
          <a:graphicData uri="http://schemas.openxmlformats.org/drawingml/2006/table">
            <a:tbl>
              <a:tblPr/>
              <a:tblGrid>
                <a:gridCol w="2204720"/>
                <a:gridCol w="900430"/>
              </a:tblGrid>
              <a:tr h="190500">
                <a:tc gridSpan="2">
                  <a:txBody>
                    <a:bodyPr/>
                    <a:lstStyle/>
                    <a:p>
                      <a:pPr algn="ctr">
                        <a:lnSpc>
                          <a:spcPct val="115000"/>
                        </a:lnSpc>
                        <a:spcAft>
                          <a:spcPts val="0"/>
                        </a:spcAft>
                      </a:pPr>
                      <a:r>
                        <a:rPr lang="es-ES" sz="1200" dirty="0">
                          <a:solidFill>
                            <a:srgbClr val="000000"/>
                          </a:solidFill>
                          <a:latin typeface="Times New Roman"/>
                          <a:ea typeface="Calibri"/>
                          <a:cs typeface="Times New Roman"/>
                        </a:rPr>
                        <a:t>PREGUNTA 10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Si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66</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No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15</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3444414663"/>
              </p:ext>
            </p:extLst>
          </p:nvPr>
        </p:nvGraphicFramePr>
        <p:xfrm>
          <a:off x="2959039" y="3929066"/>
          <a:ext cx="3225921" cy="19605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7889" name="Rectangle 1"/>
          <p:cNvSpPr>
            <a:spLocks noChangeArrowheads="1"/>
          </p:cNvSpPr>
          <p:nvPr/>
        </p:nvSpPr>
        <p:spPr bwMode="auto">
          <a:xfrm>
            <a:off x="467544" y="1660556"/>
            <a:ext cx="817642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500" b="1" i="0" u="none" strike="noStrike" cap="none" normalizeH="0" baseline="0" dirty="0" smtClean="0">
                <a:ln>
                  <a:noFill/>
                </a:ln>
                <a:solidFill>
                  <a:schemeClr val="tx1"/>
                </a:solidFill>
                <a:effectLst/>
                <a:latin typeface="Century Gothic"/>
                <a:ea typeface="Calibri" pitchFamily="34" charset="0"/>
                <a:cs typeface="Century Gothic"/>
              </a:rPr>
              <a:t>¿En caso de egresar de la universidad o estar egresado seguiría participando en blogs de la revista y exponiendo sus trabajos profesionales o personales?</a:t>
            </a:r>
            <a:endParaRPr kumimoji="0" lang="es-ES_tradnl"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4088734753"/>
              </p:ext>
            </p:extLst>
          </p:nvPr>
        </p:nvGraphicFramePr>
        <p:xfrm>
          <a:off x="3019425" y="2857496"/>
          <a:ext cx="3105150" cy="630936"/>
        </p:xfrm>
        <a:graphic>
          <a:graphicData uri="http://schemas.openxmlformats.org/drawingml/2006/table">
            <a:tbl>
              <a:tblPr/>
              <a:tblGrid>
                <a:gridCol w="2475230"/>
                <a:gridCol w="629920"/>
              </a:tblGrid>
              <a:tr h="190500">
                <a:tc gridSpan="2">
                  <a:txBody>
                    <a:bodyPr/>
                    <a:lstStyle/>
                    <a:p>
                      <a:pPr algn="ctr">
                        <a:lnSpc>
                          <a:spcPct val="115000"/>
                        </a:lnSpc>
                        <a:spcAft>
                          <a:spcPts val="0"/>
                        </a:spcAft>
                      </a:pPr>
                      <a:r>
                        <a:rPr lang="es-ES" sz="1200">
                          <a:solidFill>
                            <a:srgbClr val="000000"/>
                          </a:solidFill>
                          <a:latin typeface="Times New Roman"/>
                          <a:ea typeface="Calibri"/>
                          <a:cs typeface="Times New Roman"/>
                        </a:rPr>
                        <a:t>PREGUNTA 11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SI</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12</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69</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1965504681"/>
              </p:ext>
            </p:extLst>
          </p:nvPr>
        </p:nvGraphicFramePr>
        <p:xfrm>
          <a:off x="2652192" y="3857628"/>
          <a:ext cx="3839616" cy="21332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8913" name="Rectangle 1"/>
          <p:cNvSpPr>
            <a:spLocks noChangeArrowheads="1"/>
          </p:cNvSpPr>
          <p:nvPr/>
        </p:nvSpPr>
        <p:spPr bwMode="auto">
          <a:xfrm>
            <a:off x="2214546" y="1357298"/>
            <a:ext cx="4566406"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500" b="1" i="0" u="none" strike="noStrike" cap="none" normalizeH="0" baseline="0" dirty="0" smtClean="0">
                <a:ln>
                  <a:noFill/>
                </a:ln>
                <a:solidFill>
                  <a:schemeClr val="tx1"/>
                </a:solidFill>
                <a:effectLst/>
                <a:latin typeface="Century Gothic"/>
                <a:ea typeface="Calibri" pitchFamily="34" charset="0"/>
                <a:cs typeface="Century Gothic"/>
              </a:rPr>
              <a:t>¿Estaría usted dispuesto a pagar por la revista?</a:t>
            </a:r>
            <a:endParaRPr kumimoji="0" lang="es-ES_tradnl" sz="15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3671795194"/>
              </p:ext>
            </p:extLst>
          </p:nvPr>
        </p:nvGraphicFramePr>
        <p:xfrm>
          <a:off x="2907010" y="2143116"/>
          <a:ext cx="3105150" cy="841248"/>
        </p:xfrm>
        <a:graphic>
          <a:graphicData uri="http://schemas.openxmlformats.org/drawingml/2006/table">
            <a:tbl>
              <a:tblPr/>
              <a:tblGrid>
                <a:gridCol w="2204720"/>
                <a:gridCol w="900430"/>
              </a:tblGrid>
              <a:tr h="190500">
                <a:tc gridSpan="2">
                  <a:txBody>
                    <a:bodyPr/>
                    <a:lstStyle/>
                    <a:p>
                      <a:pPr algn="ctr">
                        <a:lnSpc>
                          <a:spcPct val="115000"/>
                        </a:lnSpc>
                        <a:spcAft>
                          <a:spcPts val="0"/>
                        </a:spcAft>
                      </a:pPr>
                      <a:r>
                        <a:rPr lang="es-ES" sz="1200" dirty="0">
                          <a:solidFill>
                            <a:srgbClr val="000000"/>
                          </a:solidFill>
                          <a:latin typeface="Times New Roman"/>
                          <a:ea typeface="Calibri"/>
                          <a:cs typeface="Times New Roman"/>
                        </a:rPr>
                        <a:t>PREGUNTA 12</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MENOS DE $2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19</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Times New Roman"/>
                          <a:ea typeface="Calibri"/>
                          <a:cs typeface="Times New Roman"/>
                        </a:rPr>
                        <a:t>ENTRE $2 - $5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Calibri"/>
                          <a:cs typeface="Times New Roman"/>
                        </a:rPr>
                        <a:t>48</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dirty="0">
                          <a:solidFill>
                            <a:srgbClr val="000000"/>
                          </a:solidFill>
                          <a:latin typeface="Times New Roman"/>
                          <a:ea typeface="Calibri"/>
                          <a:cs typeface="Times New Roman"/>
                        </a:rPr>
                        <a:t>MAS DE $5</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Calibri"/>
                          <a:cs typeface="Times New Roman"/>
                        </a:rPr>
                        <a:t>14</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 xmlns:p14="http://schemas.microsoft.com/office/powerpoint/2010/main" val="1346619122"/>
              </p:ext>
            </p:extLst>
          </p:nvPr>
        </p:nvGraphicFramePr>
        <p:xfrm>
          <a:off x="2786050" y="3357562"/>
          <a:ext cx="3396887" cy="2210696"/>
        </p:xfrm>
        <a:graphic>
          <a:graphicData uri="http://schemas.openxmlformats.org/drawingml/2006/chart">
            <c:chart xmlns:c="http://schemas.openxmlformats.org/drawingml/2006/chart" xmlns:r="http://schemas.openxmlformats.org/officeDocument/2006/relationships" r:id="rId3"/>
          </a:graphicData>
        </a:graphic>
      </p:graphicFrame>
      <p:sp>
        <p:nvSpPr>
          <p:cNvPr id="78849" name="Rectangle 1"/>
          <p:cNvSpPr>
            <a:spLocks noChangeArrowheads="1"/>
          </p:cNvSpPr>
          <p:nvPr/>
        </p:nvSpPr>
        <p:spPr bwMode="auto">
          <a:xfrm>
            <a:off x="500034" y="5723769"/>
            <a:ext cx="72603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s-ES" sz="10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t>
            </a:r>
            <a:r>
              <a:rPr lang="es-ES" sz="1000" b="1" dirty="0" smtClean="0">
                <a:latin typeface="Century Gothic" pitchFamily="34" charset="0"/>
              </a:rPr>
              <a:t> pregunta hecha para sondear si se podría  vender la revista, pero se plantea en el proyecto su difusión gratuita</a:t>
            </a:r>
            <a:r>
              <a:rPr lang="es-ES" sz="1200" dirty="0" smtClean="0"/>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9937" name="Rectangle 1"/>
          <p:cNvSpPr>
            <a:spLocks noChangeArrowheads="1"/>
          </p:cNvSpPr>
          <p:nvPr/>
        </p:nvSpPr>
        <p:spPr bwMode="auto">
          <a:xfrm>
            <a:off x="714348" y="1785926"/>
            <a:ext cx="7715304"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80975" algn="l"/>
                <a:tab pos="1143000" algn="l"/>
              </a:tabLst>
            </a:pPr>
            <a:r>
              <a:rPr lang="es-EC" sz="3400" b="1" dirty="0" smtClean="0" bmk="_Toc252708155">
                <a:latin typeface="+mj-lt"/>
                <a:ea typeface="Times New Roman" pitchFamily="18" charset="0"/>
                <a:cs typeface="Century Gothic"/>
              </a:rPr>
              <a:t>ANALISIS DE </a:t>
            </a:r>
            <a:r>
              <a:rPr kumimoji="0" lang="es-EC" sz="3400" b="1" i="0" u="none" strike="noStrike" cap="none" normalizeH="0" baseline="0" dirty="0" smtClean="0" bmk="_Toc252708155">
                <a:ln>
                  <a:noFill/>
                </a:ln>
                <a:solidFill>
                  <a:schemeClr val="tx1"/>
                </a:solidFill>
                <a:effectLst/>
                <a:latin typeface="+mj-lt"/>
                <a:ea typeface="Times New Roman" pitchFamily="18" charset="0"/>
                <a:cs typeface="Century Gothic"/>
              </a:rPr>
              <a:t>RESULTADOS</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143000" algn="l"/>
              </a:tabLst>
            </a:pPr>
            <a:endParaRPr lang="es-ES" sz="700" dirty="0" smtClean="0">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S_tradnl"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Del total de personas encuestadas (81) la mayor parte fueron hombres. </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El </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94% (76 personas) respondió que no conoce o no tiene ninguna información sobre una revista acerca de diseño y producción.</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C"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El 99% (80 encuestados) de los 81 de la muestra creen que seria de mucha utilidad la existencia de una revista digital de diseño y producción audiovisual.</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C"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El 65% (53 encuestados) piden que pongan en la revista acerca de concursos, ya que hay muchos que disfrutarían poner sus trabajos. Es una forma de darse a conocer y plasmar lo que les agrada hacer.</a:t>
            </a:r>
            <a:endParaRPr kumimoji="0" lang="es-ES" sz="1400" b="0" i="0" u="none" strike="noStrike" cap="none" normalizeH="0" baseline="0" dirty="0" smtClean="0">
              <a:ln>
                <a:noFill/>
              </a:ln>
              <a:solidFill>
                <a:schemeClr val="tx1"/>
              </a:solidFill>
              <a:effectLst/>
              <a:latin typeface="Century Gothic"/>
              <a:ea typeface="Calibri" pitchFamily="34" charset="0"/>
              <a:cs typeface="Century Gothic"/>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714348" y="2753867"/>
            <a:ext cx="7858180" cy="2246769"/>
          </a:xfrm>
          <a:prstGeom prst="rect">
            <a:avLst/>
          </a:prstGeom>
        </p:spPr>
        <p:txBody>
          <a:bodyPr wrap="square">
            <a:spAutoFit/>
          </a:bodyPr>
          <a:lstStyle/>
          <a:p>
            <a:pPr lvl="0" eaLnBrk="0" fontAlgn="base" hangingPunct="0">
              <a:spcBef>
                <a:spcPct val="0"/>
              </a:spcBef>
              <a:spcAft>
                <a:spcPct val="0"/>
              </a:spcAft>
              <a:buFontTx/>
              <a:buChar char="•"/>
              <a:tabLst>
                <a:tab pos="180975" algn="l"/>
                <a:tab pos="1143000" algn="l"/>
              </a:tabLst>
            </a:pPr>
            <a:endParaRPr lang="es-ES" sz="1400" dirty="0" smtClean="0">
              <a:latin typeface="Century Gothic"/>
              <a:ea typeface="Calibri" pitchFamily="34" charset="0"/>
              <a:cs typeface="Century Gothic"/>
            </a:endParaRPr>
          </a:p>
          <a:p>
            <a:pPr lvl="0" eaLnBrk="0" fontAlgn="base" hangingPunct="0">
              <a:spcBef>
                <a:spcPct val="0"/>
              </a:spcBef>
              <a:spcAft>
                <a:spcPct val="0"/>
              </a:spcAft>
              <a:buFontTx/>
              <a:buChar char="•"/>
              <a:tabLst>
                <a:tab pos="180975" algn="l"/>
                <a:tab pos="1143000" algn="l"/>
              </a:tabLst>
            </a:pPr>
            <a:r>
              <a:rPr lang="es-ES" sz="1400" dirty="0" smtClean="0">
                <a:latin typeface="Century Gothic"/>
                <a:ea typeface="Calibri" pitchFamily="34" charset="0"/>
                <a:cs typeface="Century Gothic"/>
              </a:rPr>
              <a:t>El 99% (80 personas), opinan que les gustaría obtener la revista, porque creen q es importante estar al día de lo que pasa en el mundo de diseño y producción y hoy en día no existe una revista aquí en Guayaquil que trabaje en estas áreas.</a:t>
            </a:r>
          </a:p>
          <a:p>
            <a:pPr lvl="0" eaLnBrk="0" fontAlgn="base" hangingPunct="0">
              <a:spcBef>
                <a:spcPct val="0"/>
              </a:spcBef>
              <a:spcAft>
                <a:spcPct val="0"/>
              </a:spcAft>
              <a:buFontTx/>
              <a:buChar char="•"/>
              <a:tabLst>
                <a:tab pos="180975" algn="l"/>
                <a:tab pos="1143000" algn="l"/>
              </a:tabLst>
            </a:pPr>
            <a:endParaRPr lang="es-ES" sz="1400" dirty="0" smtClean="0">
              <a:latin typeface="Century Gothic"/>
              <a:ea typeface="Calibri" pitchFamily="34" charset="0"/>
              <a:cs typeface="Century Gothic"/>
            </a:endParaRPr>
          </a:p>
          <a:p>
            <a:pPr lvl="0" eaLnBrk="0" fontAlgn="base" hangingPunct="0">
              <a:spcBef>
                <a:spcPct val="0"/>
              </a:spcBef>
              <a:spcAft>
                <a:spcPct val="0"/>
              </a:spcAft>
              <a:buFontTx/>
              <a:buChar char="•"/>
              <a:tabLst>
                <a:tab pos="180975" algn="l"/>
                <a:tab pos="1143000" algn="l"/>
              </a:tabLst>
            </a:pPr>
            <a:r>
              <a:rPr lang="es-ES" sz="1400" dirty="0" smtClean="0">
                <a:latin typeface="Century Gothic"/>
                <a:ea typeface="Calibri" pitchFamily="34" charset="0"/>
                <a:cs typeface="Century Gothic"/>
              </a:rPr>
              <a:t>El 77% (62 encuestados) está interesado en participar activamente con comentarios y opiniones en el blog de la revista. Harían criticas constructivas y se tratarían diferentes temas donde uno puede expresarse con respeto.</a:t>
            </a:r>
          </a:p>
          <a:p>
            <a:pPr lvl="0" eaLnBrk="0" fontAlgn="base" hangingPunct="0">
              <a:spcBef>
                <a:spcPct val="0"/>
              </a:spcBef>
              <a:spcAft>
                <a:spcPct val="0"/>
              </a:spcAft>
              <a:buFontTx/>
              <a:buChar char="•"/>
              <a:tabLst>
                <a:tab pos="180975" algn="l"/>
                <a:tab pos="1143000" algn="l"/>
              </a:tabLst>
            </a:pPr>
            <a:endParaRPr lang="es-ES" sz="1400" dirty="0" smtClean="0">
              <a:latin typeface="Century Gothic"/>
              <a:ea typeface="Calibri" pitchFamily="34" charset="0"/>
              <a:cs typeface="Century Gothic"/>
            </a:endParaRPr>
          </a:p>
          <a:p>
            <a:pPr lvl="0" eaLnBrk="0" fontAlgn="base" hangingPunct="0">
              <a:spcBef>
                <a:spcPct val="0"/>
              </a:spcBef>
              <a:spcAft>
                <a:spcPct val="0"/>
              </a:spcAft>
              <a:buFontTx/>
              <a:buChar char="•"/>
              <a:tabLst>
                <a:tab pos="180975" algn="l"/>
                <a:tab pos="1143000" algn="l"/>
              </a:tabLst>
            </a:pPr>
            <a:r>
              <a:rPr lang="es-ES" sz="1400" dirty="0" smtClean="0">
                <a:latin typeface="Century Gothic"/>
                <a:ea typeface="Calibri" pitchFamily="34" charset="0"/>
                <a:cs typeface="Century Gothic"/>
              </a:rPr>
              <a:t>El 59% (48 encuestados) pagarían entre $2 - $5.*</a:t>
            </a:r>
            <a:endParaRPr lang="es-ES" sz="1400" dirty="0" smtClean="0">
              <a:latin typeface="Century Gothic"/>
              <a:cs typeface="Century Gothic"/>
            </a:endParaRPr>
          </a:p>
        </p:txBody>
      </p:sp>
      <p:sp>
        <p:nvSpPr>
          <p:cNvPr id="7" name="6 Rectángulo"/>
          <p:cNvSpPr/>
          <p:nvPr/>
        </p:nvSpPr>
        <p:spPr>
          <a:xfrm>
            <a:off x="1571604" y="1709686"/>
            <a:ext cx="5715040" cy="615553"/>
          </a:xfrm>
          <a:prstGeom prst="rect">
            <a:avLst/>
          </a:prstGeom>
        </p:spPr>
        <p:txBody>
          <a:bodyPr wrap="square">
            <a:spAutoFit/>
          </a:bodyPr>
          <a:lstStyle/>
          <a:p>
            <a:pPr lvl="1" algn="ctr" fontAlgn="base">
              <a:spcBef>
                <a:spcPct val="0"/>
              </a:spcBef>
              <a:spcAft>
                <a:spcPct val="0"/>
              </a:spcAft>
              <a:tabLst>
                <a:tab pos="180975" algn="l"/>
                <a:tab pos="1143000" algn="l"/>
              </a:tabLst>
            </a:pPr>
            <a:r>
              <a:rPr lang="es-EC" sz="3400" b="1" dirty="0" smtClean="0" bmk="_Toc252708155">
                <a:ea typeface="Times New Roman" pitchFamily="18" charset="0"/>
                <a:cs typeface="Century Gothic"/>
              </a:rPr>
              <a:t>ANALISIS DE RESULTADOS</a:t>
            </a:r>
            <a:endParaRPr lang="es-ES" sz="3400" dirty="0" smtClean="0">
              <a:cs typeface="Century Gothic"/>
            </a:endParaRPr>
          </a:p>
        </p:txBody>
      </p:sp>
      <p:sp>
        <p:nvSpPr>
          <p:cNvPr id="5" name="Rectangle 1"/>
          <p:cNvSpPr>
            <a:spLocks noChangeArrowheads="1"/>
          </p:cNvSpPr>
          <p:nvPr/>
        </p:nvSpPr>
        <p:spPr bwMode="auto">
          <a:xfrm>
            <a:off x="500034" y="5723769"/>
            <a:ext cx="72603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s-ES" sz="10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t>
            </a:r>
            <a:r>
              <a:rPr lang="es-ES" sz="1000" b="1" dirty="0" smtClean="0">
                <a:latin typeface="Century Gothic" pitchFamily="34" charset="0"/>
              </a:rPr>
              <a:t> pregunta hecha para sondear si se podría  vender la revista, pero se plantea en el proyecto su difusión gratuita</a:t>
            </a:r>
            <a:r>
              <a:rPr lang="es-ES" sz="1200" dirty="0" smtClean="0"/>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2" name="1 Título"/>
          <p:cNvSpPr>
            <a:spLocks noGrp="1"/>
          </p:cNvSpPr>
          <p:nvPr>
            <p:ph type="title"/>
          </p:nvPr>
        </p:nvSpPr>
        <p:spPr>
          <a:xfrm>
            <a:off x="214282" y="2857496"/>
            <a:ext cx="5357850" cy="1143000"/>
          </a:xfrm>
        </p:spPr>
        <p:txBody>
          <a:bodyPr>
            <a:noAutofit/>
          </a:bodyPr>
          <a:lstStyle/>
          <a:p>
            <a:r>
              <a:rPr lang="es-ES" b="1" i="1" dirty="0" smtClean="0">
                <a:solidFill>
                  <a:schemeClr val="accent5">
                    <a:lumMod val="50000"/>
                  </a:schemeClr>
                </a:solidFill>
                <a:latin typeface="Century Gothic"/>
                <a:cs typeface="Century Gothic"/>
              </a:rPr>
              <a:t>PLAN DE DESARROLLO</a:t>
            </a:r>
            <a:endParaRPr lang="es-ES" b="1" i="1" dirty="0">
              <a:solidFill>
                <a:schemeClr val="accent5">
                  <a:lumMod val="50000"/>
                </a:schemeClr>
              </a:solidFill>
              <a:latin typeface="Century Gothic"/>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025" name="Rectangle 1"/>
          <p:cNvSpPr>
            <a:spLocks noChangeArrowheads="1"/>
          </p:cNvSpPr>
          <p:nvPr/>
        </p:nvSpPr>
        <p:spPr bwMode="auto">
          <a:xfrm>
            <a:off x="467544" y="2000240"/>
            <a:ext cx="8143932"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El término digital e interactivo, de Diseño y Producción Audiovisual comprende casi cualquier medio interactivo que tenga que ver con gráfica visual digital, en el caso del diseño gráfico y cualquier tipo de video o imágenes secuenciales digitales con audio en lo que tiene que ver con la producción audiovisual.</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S_tradnl" sz="1200" dirty="0" smtClean="0">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S" sz="2000" dirty="0" smtClean="0">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S" sz="2000" dirty="0" smtClean="0">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S" sz="2000" dirty="0" smtClean="0">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S" sz="2000" dirty="0" smtClean="0">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S" sz="2000" dirty="0" smtClean="0">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S" sz="20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Se emplearía un formato de revista digital que se distribuiría por Internet a través de la página Web de la ESPOL y que estaría orientada especialmente hacia los alumnos de la escuela de comunicación social EDCOM que cursen las carreras de Licenciatura en Diseño Gráfico y Licenciatura en Producción Audiovisual.</a:t>
            </a:r>
            <a:endParaRPr kumimoji="0" lang="es-ES_tradnl" sz="1400" b="0" i="0" u="none" strike="noStrike" cap="none" normalizeH="0" baseline="0" dirty="0" smtClean="0">
              <a:ln>
                <a:noFill/>
              </a:ln>
              <a:solidFill>
                <a:schemeClr val="tx1"/>
              </a:solidFill>
              <a:effectLst/>
              <a:latin typeface="Century Gothic"/>
              <a:cs typeface="Century Gothic"/>
            </a:endParaRPr>
          </a:p>
        </p:txBody>
      </p:sp>
      <p:sp>
        <p:nvSpPr>
          <p:cNvPr id="5" name="4 Rectángulo"/>
          <p:cNvSpPr/>
          <p:nvPr/>
        </p:nvSpPr>
        <p:spPr>
          <a:xfrm>
            <a:off x="2643174" y="1142984"/>
            <a:ext cx="3563604" cy="707886"/>
          </a:xfrm>
          <a:prstGeom prst="rect">
            <a:avLst/>
          </a:prstGeom>
        </p:spPr>
        <p:txBody>
          <a:bodyPr wrap="none">
            <a:spAutoFit/>
          </a:bodyPr>
          <a:lstStyle/>
          <a:p>
            <a:pPr lvl="0" algn="just" eaLnBrk="0" fontAlgn="base" hangingPunct="0">
              <a:spcBef>
                <a:spcPct val="0"/>
              </a:spcBef>
              <a:spcAft>
                <a:spcPct val="0"/>
              </a:spcAft>
              <a:tabLst>
                <a:tab pos="1143000" algn="l"/>
              </a:tabLst>
            </a:pPr>
            <a:r>
              <a:rPr lang="es-EC" sz="4000" b="1" dirty="0" smtClean="0">
                <a:latin typeface="+mj-lt"/>
                <a:ea typeface="Times New Roman" pitchFamily="18" charset="0"/>
                <a:cs typeface="Century Gothic"/>
              </a:rPr>
              <a:t>INTRODUCCIÓN</a:t>
            </a:r>
          </a:p>
        </p:txBody>
      </p:sp>
      <p:pic>
        <p:nvPicPr>
          <p:cNvPr id="3075" name="Picture 3" descr="C:\Users\User\Documents\espol\afiche revista\file-Bak-1696_0.jpg"/>
          <p:cNvPicPr>
            <a:picLocks noChangeAspect="1" noChangeArrowheads="1"/>
          </p:cNvPicPr>
          <p:nvPr/>
        </p:nvPicPr>
        <p:blipFill>
          <a:blip r:embed="rId3" cstate="print"/>
          <a:srcRect/>
          <a:stretch>
            <a:fillRect/>
          </a:stretch>
        </p:blipFill>
        <p:spPr bwMode="auto">
          <a:xfrm>
            <a:off x="4953145" y="3000373"/>
            <a:ext cx="1261929" cy="1785950"/>
          </a:xfrm>
          <a:prstGeom prst="rect">
            <a:avLst/>
          </a:prstGeom>
          <a:noFill/>
        </p:spPr>
      </p:pic>
      <p:pic>
        <p:nvPicPr>
          <p:cNvPr id="3079" name="Picture 7" descr="C:\Users\User\Documents\espol\afiche revista\3030.jpg"/>
          <p:cNvPicPr>
            <a:picLocks noChangeAspect="1" noChangeArrowheads="1"/>
          </p:cNvPicPr>
          <p:nvPr/>
        </p:nvPicPr>
        <p:blipFill>
          <a:blip r:embed="rId4"/>
          <a:srcRect/>
          <a:stretch>
            <a:fillRect/>
          </a:stretch>
        </p:blipFill>
        <p:spPr bwMode="auto">
          <a:xfrm>
            <a:off x="2381377" y="3000372"/>
            <a:ext cx="2384649" cy="17859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025" name="Rectangle 1"/>
          <p:cNvSpPr>
            <a:spLocks noChangeArrowheads="1"/>
          </p:cNvSpPr>
          <p:nvPr/>
        </p:nvSpPr>
        <p:spPr bwMode="auto">
          <a:xfrm>
            <a:off x="928662" y="1643050"/>
            <a:ext cx="735811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1143000" algn="l"/>
              </a:tabLst>
            </a:pPr>
            <a:r>
              <a:rPr kumimoji="0" lang="es-EC" sz="3400" b="1" i="0" u="none" strike="noStrike" cap="none" normalizeH="0" baseline="0" dirty="0" smtClean="0" bmk="_Toc252708156">
                <a:ln>
                  <a:noFill/>
                </a:ln>
                <a:solidFill>
                  <a:schemeClr val="tx1"/>
                </a:solidFill>
                <a:effectLst/>
                <a:latin typeface="+mj-lt"/>
                <a:ea typeface="Times New Roman" pitchFamily="18" charset="0"/>
                <a:cs typeface="Century Gothic"/>
              </a:rPr>
              <a:t>PLAN PARA DESARROLLO DE LA </a:t>
            </a: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REVISTA INTERACTIVA</a:t>
            </a:r>
          </a:p>
          <a:p>
            <a:pPr marL="0" marR="0" lvl="0" indent="0" algn="just" defTabSz="914400" rtl="0" eaLnBrk="0" fontAlgn="base" latinLnBrk="0" hangingPunct="0">
              <a:lnSpc>
                <a:spcPct val="100000"/>
              </a:lnSpc>
              <a:spcBef>
                <a:spcPct val="0"/>
              </a:spcBef>
              <a:spcAft>
                <a:spcPct val="0"/>
              </a:spcAft>
              <a:buClrTx/>
              <a:buSzTx/>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Para el plan de desarrollo de la revista se toman en cuenta tres etapas:</a:t>
            </a:r>
            <a:endParaRPr kumimoji="0" lang="es-EC" sz="14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extLst>
              <p:ext uri="{D42A27DB-BD31-4B8C-83A1-F6EECF244321}">
                <p14:modId xmlns="" xmlns:p14="http://schemas.microsoft.com/office/powerpoint/2010/main" val="1244764767"/>
              </p:ext>
            </p:extLst>
          </p:nvPr>
        </p:nvGraphicFramePr>
        <p:xfrm>
          <a:off x="1405072" y="4214818"/>
          <a:ext cx="6335280" cy="999490"/>
        </p:xfrm>
        <a:graphic>
          <a:graphicData uri="http://schemas.openxmlformats.org/drawingml/2006/table">
            <a:tbl>
              <a:tblPr/>
              <a:tblGrid>
                <a:gridCol w="3904502"/>
                <a:gridCol w="2430778"/>
              </a:tblGrid>
              <a:tr h="255905">
                <a:tc>
                  <a:txBody>
                    <a:bodyPr/>
                    <a:lstStyle/>
                    <a:p>
                      <a:pPr algn="ctr">
                        <a:lnSpc>
                          <a:spcPct val="115000"/>
                        </a:lnSpc>
                        <a:spcAft>
                          <a:spcPts val="0"/>
                        </a:spcAft>
                      </a:pPr>
                      <a:r>
                        <a:rPr lang="es-ES" sz="1200" b="1" dirty="0">
                          <a:solidFill>
                            <a:srgbClr val="000000"/>
                          </a:solidFill>
                          <a:latin typeface="Century Gothic"/>
                          <a:ea typeface="Times New Roman"/>
                          <a:cs typeface="Century Gothic"/>
                        </a:rPr>
                        <a:t>Etapas para Desarrollo de la Revista</a:t>
                      </a:r>
                      <a:endParaRPr lang="es-ES" sz="1100" dirty="0">
                        <a:latin typeface="Century Gothic"/>
                        <a:ea typeface="Calibri"/>
                        <a:cs typeface="Century Gothic"/>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cs typeface="Times New Roman"/>
                        </a:rPr>
                        <a:t>Tiempo de Duración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15000"/>
                        </a:lnSpc>
                        <a:spcAft>
                          <a:spcPts val="0"/>
                        </a:spcAft>
                      </a:pPr>
                      <a:r>
                        <a:rPr lang="es-ES" sz="1200">
                          <a:solidFill>
                            <a:srgbClr val="000000"/>
                          </a:solidFill>
                          <a:latin typeface="Century Gothic"/>
                          <a:ea typeface="Times New Roman"/>
                          <a:cs typeface="Century Gothic"/>
                        </a:rPr>
                        <a:t>Etapa de investigación y selección de información</a:t>
                      </a:r>
                      <a:endParaRPr lang="es-ES" sz="1100">
                        <a:latin typeface="Century Gothic"/>
                        <a:ea typeface="Calibri"/>
                        <a:cs typeface="Century Gothic"/>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3 Semanas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15000"/>
                        </a:lnSpc>
                        <a:spcAft>
                          <a:spcPts val="0"/>
                        </a:spcAft>
                      </a:pPr>
                      <a:r>
                        <a:rPr lang="es-ES" sz="1200" dirty="0">
                          <a:solidFill>
                            <a:srgbClr val="000000"/>
                          </a:solidFill>
                          <a:latin typeface="Century Gothic"/>
                          <a:ea typeface="Times New Roman"/>
                          <a:cs typeface="Century Gothic"/>
                        </a:rPr>
                        <a:t>Etapa de redacción y </a:t>
                      </a:r>
                      <a:r>
                        <a:rPr lang="es-ES" sz="1200" dirty="0" smtClean="0">
                          <a:solidFill>
                            <a:srgbClr val="000000"/>
                          </a:solidFill>
                          <a:latin typeface="Century Gothic"/>
                          <a:ea typeface="Times New Roman"/>
                          <a:cs typeface="Century Gothic"/>
                        </a:rPr>
                        <a:t>edición</a:t>
                      </a:r>
                      <a:endParaRPr lang="es-ES" sz="1100" dirty="0">
                        <a:latin typeface="Century Gothic"/>
                        <a:ea typeface="Calibri"/>
                        <a:cs typeface="Century Gothic"/>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3 Semanas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05">
                <a:tc>
                  <a:txBody>
                    <a:bodyPr/>
                    <a:lstStyle/>
                    <a:p>
                      <a:pPr algn="ctr">
                        <a:lnSpc>
                          <a:spcPct val="115000"/>
                        </a:lnSpc>
                        <a:spcAft>
                          <a:spcPts val="0"/>
                        </a:spcAft>
                      </a:pPr>
                      <a:r>
                        <a:rPr lang="es-ES" sz="1200" dirty="0">
                          <a:solidFill>
                            <a:srgbClr val="000000"/>
                          </a:solidFill>
                          <a:latin typeface="Century Gothic"/>
                          <a:ea typeface="Times New Roman"/>
                          <a:cs typeface="Century Gothic"/>
                        </a:rPr>
                        <a:t>Etapa de diseño</a:t>
                      </a:r>
                      <a:endParaRPr lang="es-ES" sz="1100" dirty="0">
                        <a:latin typeface="Century Gothic"/>
                        <a:ea typeface="Calibri"/>
                        <a:cs typeface="Century Gothic"/>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Times New Roman"/>
                          <a:ea typeface="Times New Roman"/>
                          <a:cs typeface="Times New Roman"/>
                        </a:rPr>
                        <a:t>3 Semanas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5057" name="Rectangle 1"/>
          <p:cNvSpPr>
            <a:spLocks noChangeArrowheads="1"/>
          </p:cNvSpPr>
          <p:nvPr/>
        </p:nvSpPr>
        <p:spPr bwMode="auto">
          <a:xfrm>
            <a:off x="1142976" y="714356"/>
            <a:ext cx="678661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PROPÓSITO DE LA </a:t>
            </a:r>
            <a:r>
              <a:rPr lang="es-EC" sz="3400" b="1" dirty="0" smtClean="0">
                <a:latin typeface="+mj-lt"/>
                <a:ea typeface="Times New Roman" pitchFamily="18" charset="0"/>
                <a:cs typeface="Century Gothic"/>
              </a:rPr>
              <a:t>REVIST</a:t>
            </a: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a:ea typeface="Calibri" pitchFamily="34" charset="0"/>
                <a:cs typeface="Century Gothic"/>
              </a:rPr>
              <a:t>Dar </a:t>
            </a: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a conocer la revista en la universidad</a:t>
            </a:r>
            <a:r>
              <a:rPr lang="es-ES" sz="1400" dirty="0" smtClean="0">
                <a:latin typeface="Century Gothic"/>
                <a:ea typeface="Calibri" pitchFamily="34" charset="0"/>
                <a:cs typeface="Century Gothic"/>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Generar interés en los estudiantes</a:t>
            </a:r>
            <a:r>
              <a:rPr lang="es-ES" sz="1400" dirty="0" smtClean="0">
                <a:latin typeface="Century Gothic"/>
                <a:ea typeface="Calibri" pitchFamily="34" charset="0"/>
                <a:cs typeface="Century Gothic"/>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400" dirty="0">
                <a:latin typeface="Century Gothic"/>
                <a:ea typeface="Calibri" pitchFamily="34" charset="0"/>
                <a:cs typeface="Century Gothic"/>
              </a:rPr>
              <a:t>D</a:t>
            </a: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ar información acerca de diseño y producción en el entorno universitario y guías para los estudiantes, tutoriales, entrevistas, avances tecnológicos y temas afines.</a:t>
            </a:r>
            <a:endParaRPr kumimoji="0" lang="es-ES" sz="1400" b="0" i="0" u="none" strike="noStrike" cap="none" normalizeH="0" baseline="0" dirty="0" smtClean="0">
              <a:ln>
                <a:noFill/>
              </a:ln>
              <a:solidFill>
                <a:schemeClr val="tx1"/>
              </a:solidFill>
              <a:effectLst/>
              <a:latin typeface="Century Gothic"/>
              <a:cs typeface="Century Gothic"/>
            </a:endParaRPr>
          </a:p>
        </p:txBody>
      </p:sp>
      <p:pic>
        <p:nvPicPr>
          <p:cNvPr id="2050" name="Picture 2" descr="C:\Users\User\Documents\espol\afiche revista\Portada_1.jpg"/>
          <p:cNvPicPr>
            <a:picLocks noChangeAspect="1" noChangeArrowheads="1"/>
          </p:cNvPicPr>
          <p:nvPr/>
        </p:nvPicPr>
        <p:blipFill>
          <a:blip r:embed="rId3" cstate="print"/>
          <a:srcRect/>
          <a:stretch>
            <a:fillRect/>
          </a:stretch>
        </p:blipFill>
        <p:spPr bwMode="auto">
          <a:xfrm>
            <a:off x="3571868" y="3214686"/>
            <a:ext cx="1857388" cy="262402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6081" name="Rectangle 1"/>
          <p:cNvSpPr>
            <a:spLocks noChangeArrowheads="1"/>
          </p:cNvSpPr>
          <p:nvPr/>
        </p:nvSpPr>
        <p:spPr bwMode="auto">
          <a:xfrm>
            <a:off x="1071538" y="1377349"/>
            <a:ext cx="678661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ÁMBITO PARA EJECUCIÓN DEL PROYECTO</a:t>
            </a: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lang="es-EC" sz="1600" b="1" dirty="0">
              <a:latin typeface="Century Gothic"/>
              <a:ea typeface="Times New Roman" pitchFamily="18" charset="0"/>
              <a:cs typeface="Century Gothic"/>
            </a:endParaRP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kumimoji="0" lang="es-ES" sz="16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El proyecto será dirigido a los estudiantes de las carreras de diseño grafico y producción audiovisual.</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400" dirty="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Para la ejecución del proyecto se necesitará de la creación de un departamento que se encuentre ubicado de preferencia en los dominios de la universidad.</a:t>
            </a:r>
            <a:endParaRPr kumimoji="0" lang="es-ES"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1187624" y="2928934"/>
            <a:ext cx="6840760" cy="2462213"/>
          </a:xfrm>
          <a:prstGeom prst="rect">
            <a:avLst/>
          </a:prstGeom>
        </p:spPr>
        <p:txBody>
          <a:bodyPr wrap="square">
            <a:spAutoFit/>
          </a:bodyPr>
          <a:lstStyle/>
          <a:p>
            <a:pPr lvl="0" algn="just" eaLnBrk="0" fontAlgn="base" hangingPunct="0">
              <a:spcBef>
                <a:spcPct val="0"/>
              </a:spcBef>
              <a:spcAft>
                <a:spcPct val="0"/>
              </a:spcAft>
              <a:tabLst>
                <a:tab pos="1143000" algn="l"/>
              </a:tabLst>
            </a:pPr>
            <a:r>
              <a:rPr lang="es-EC" sz="1400" dirty="0" smtClean="0">
                <a:latin typeface="Century Gothic"/>
                <a:ea typeface="Calibri" pitchFamily="34" charset="0"/>
                <a:cs typeface="Century Gothic"/>
              </a:rPr>
              <a:t>Posibles auspiciantes: </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endParaRPr lang="es-ES" sz="1400" dirty="0" smtClean="0">
              <a:latin typeface="Century Gothic"/>
              <a:ea typeface="Calibri" pitchFamily="34" charset="0"/>
              <a:cs typeface="Century Gothic"/>
            </a:endParaRPr>
          </a:p>
          <a:p>
            <a:pPr lvl="0" algn="just" eaLnBrk="0" fontAlgn="base" hangingPunct="0">
              <a:spcBef>
                <a:spcPct val="0"/>
              </a:spcBef>
              <a:spcAft>
                <a:spcPct val="0"/>
              </a:spcAft>
              <a:buFontTx/>
              <a:buChar char="•"/>
              <a:tabLst>
                <a:tab pos="1143000" algn="l"/>
              </a:tabLst>
            </a:pPr>
            <a:r>
              <a:rPr lang="es-ES" sz="1400" dirty="0" smtClean="0">
                <a:latin typeface="Century Gothic"/>
                <a:ea typeface="Calibri" pitchFamily="34" charset="0"/>
                <a:cs typeface="Century Gothic"/>
              </a:rPr>
              <a:t>CARTIMEX S.A.</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r>
              <a:rPr lang="es-ES" sz="1400" dirty="0" smtClean="0">
                <a:latin typeface="Century Gothic"/>
                <a:ea typeface="Calibri" pitchFamily="34" charset="0"/>
                <a:cs typeface="Century Gothic"/>
              </a:rPr>
              <a:t>Ministerio de Cultura del Ecuador</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r>
              <a:rPr lang="es-ES" sz="1400" dirty="0" smtClean="0">
                <a:latin typeface="Century Gothic"/>
                <a:ea typeface="Calibri" pitchFamily="34" charset="0"/>
                <a:cs typeface="Century Gothic"/>
              </a:rPr>
              <a:t>Auditorio Centro Cultural Libertador Simón Bolívar</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r>
              <a:rPr lang="es-ES" sz="1400" dirty="0" smtClean="0">
                <a:latin typeface="Century Gothic"/>
                <a:ea typeface="Calibri" pitchFamily="34" charset="0"/>
                <a:cs typeface="Century Gothic"/>
              </a:rPr>
              <a:t>SIGLO 21</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r>
              <a:rPr lang="es-ES" sz="1400" dirty="0" err="1" smtClean="0">
                <a:latin typeface="Century Gothic"/>
                <a:ea typeface="Calibri" pitchFamily="34" charset="0"/>
                <a:cs typeface="Century Gothic"/>
              </a:rPr>
              <a:t>EcuadorTV</a:t>
            </a:r>
            <a:endParaRPr lang="es-ES" sz="1400" dirty="0" smtClean="0">
              <a:latin typeface="Century Gothic"/>
              <a:ea typeface="Calibri" pitchFamily="34" charset="0"/>
              <a:cs typeface="Century Gothic"/>
            </a:endParaRPr>
          </a:p>
          <a:p>
            <a:pPr lvl="0" algn="just" eaLnBrk="0" fontAlgn="base" hangingPunct="0">
              <a:spcBef>
                <a:spcPct val="0"/>
              </a:spcBef>
              <a:spcAft>
                <a:spcPct val="0"/>
              </a:spcAft>
              <a:buFontTx/>
              <a:buChar char="•"/>
              <a:tabLst>
                <a:tab pos="1143000" algn="l"/>
              </a:tabLst>
            </a:pPr>
            <a:r>
              <a:rPr lang="es-ES" sz="1400" dirty="0" smtClean="0">
                <a:latin typeface="Century Gothic"/>
                <a:cs typeface="Century Gothic"/>
              </a:rPr>
              <a:t>Librería La </a:t>
            </a:r>
            <a:r>
              <a:rPr lang="es-ES" sz="1400" dirty="0" err="1" smtClean="0">
                <a:latin typeface="Century Gothic"/>
                <a:cs typeface="Century Gothic"/>
              </a:rPr>
              <a:t>Iliada</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r>
              <a:rPr lang="es-ES" sz="1400" dirty="0" err="1" smtClean="0">
                <a:latin typeface="Century Gothic"/>
                <a:cs typeface="Century Gothic"/>
              </a:rPr>
              <a:t>Tridesign</a:t>
            </a:r>
            <a:r>
              <a:rPr lang="es-ES" sz="1400" smtClean="0">
                <a:latin typeface="Century Gothic"/>
                <a:cs typeface="Century Gothic"/>
              </a:rPr>
              <a:t> </a:t>
            </a:r>
            <a:endParaRPr lang="es-ES" sz="1400" dirty="0" smtClean="0">
              <a:latin typeface="Century Gothic"/>
              <a:cs typeface="Century Gothic"/>
            </a:endParaRPr>
          </a:p>
          <a:p>
            <a:pPr lvl="0" algn="just" eaLnBrk="0" fontAlgn="base" hangingPunct="0">
              <a:spcBef>
                <a:spcPct val="0"/>
              </a:spcBef>
              <a:spcAft>
                <a:spcPct val="0"/>
              </a:spcAft>
              <a:buFontTx/>
              <a:buChar char="•"/>
              <a:tabLst>
                <a:tab pos="1143000" algn="l"/>
              </a:tabLst>
            </a:pPr>
            <a:r>
              <a:rPr lang="es-ES" sz="1400" dirty="0" smtClean="0">
                <a:latin typeface="Century Gothic"/>
                <a:cs typeface="Century Gothic"/>
              </a:rPr>
              <a:t>Banco del Pacífico</a:t>
            </a:r>
          </a:p>
          <a:p>
            <a:pPr lvl="0" algn="just" eaLnBrk="0" fontAlgn="base" hangingPunct="0">
              <a:spcBef>
                <a:spcPct val="0"/>
              </a:spcBef>
              <a:spcAft>
                <a:spcPct val="0"/>
              </a:spcAft>
              <a:buFontTx/>
              <a:buChar char="•"/>
              <a:tabLst>
                <a:tab pos="1143000" algn="l"/>
              </a:tabLst>
            </a:pPr>
            <a:r>
              <a:rPr lang="es-ES" sz="1400" dirty="0" err="1" smtClean="0">
                <a:latin typeface="Century Gothic"/>
                <a:cs typeface="Century Gothic"/>
              </a:rPr>
              <a:t>Telequipus</a:t>
            </a:r>
            <a:endParaRPr lang="es-ES" sz="1400" dirty="0" smtClean="0">
              <a:latin typeface="Century Gothic"/>
              <a:cs typeface="Century Gothic"/>
            </a:endParaRPr>
          </a:p>
        </p:txBody>
      </p:sp>
      <p:sp>
        <p:nvSpPr>
          <p:cNvPr id="6" name="5 Rectángulo"/>
          <p:cNvSpPr/>
          <p:nvPr/>
        </p:nvSpPr>
        <p:spPr>
          <a:xfrm>
            <a:off x="768709" y="1670439"/>
            <a:ext cx="7660943" cy="615553"/>
          </a:xfrm>
          <a:prstGeom prst="rect">
            <a:avLst/>
          </a:prstGeom>
        </p:spPr>
        <p:txBody>
          <a:bodyPr wrap="none">
            <a:spAutoFit/>
          </a:bodyPr>
          <a:lstStyle/>
          <a:p>
            <a:pPr lvl="0" algn="ctr" fontAlgn="base">
              <a:spcBef>
                <a:spcPct val="0"/>
              </a:spcBef>
              <a:spcAft>
                <a:spcPct val="0"/>
              </a:spcAft>
              <a:tabLst>
                <a:tab pos="1143000" algn="l"/>
              </a:tabLst>
            </a:pPr>
            <a:r>
              <a:rPr lang="es-EC" sz="3400" b="1" dirty="0" smtClean="0">
                <a:ea typeface="Times New Roman" pitchFamily="18" charset="0"/>
                <a:cs typeface="Century Gothic"/>
              </a:rPr>
              <a:t>ÁMBITO PARA EJECUCIÓN DEL PROYECTO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7105" name="Rectangle 1"/>
          <p:cNvSpPr>
            <a:spLocks noChangeArrowheads="1"/>
          </p:cNvSpPr>
          <p:nvPr/>
        </p:nvSpPr>
        <p:spPr bwMode="auto">
          <a:xfrm>
            <a:off x="1428728" y="1643050"/>
            <a:ext cx="642942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ANÁLISIS DEL PÚBLICO OBJETIVO</a:t>
            </a: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kumimoji="0" lang="es-ES" sz="16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lang="es-ES" sz="1600" dirty="0" smtClean="0">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kumimoji="0" lang="es-ES" sz="16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Se buscará conocer los factores que puedan generar en  los estudiantes interés o motiven a la búsqueda de información.</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Los estudiantes del primer del nivel más proclives a desconocer el mundo del diseño y la producción estarán mejor informados gracias a la revista.</a:t>
            </a:r>
            <a:endParaRPr kumimoji="0" lang="es-EC"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9153" name="Rectangle 1"/>
          <p:cNvSpPr>
            <a:spLocks noChangeArrowheads="1"/>
          </p:cNvSpPr>
          <p:nvPr/>
        </p:nvSpPr>
        <p:spPr bwMode="auto">
          <a:xfrm>
            <a:off x="1285852" y="785794"/>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ANÁLISIS F.O.D.A</a:t>
            </a:r>
          </a:p>
        </p:txBody>
      </p:sp>
      <p:graphicFrame>
        <p:nvGraphicFramePr>
          <p:cNvPr id="6" name="Group 11"/>
          <p:cNvGraphicFramePr>
            <a:graphicFrameLocks noGrp="1"/>
          </p:cNvGraphicFramePr>
          <p:nvPr>
            <p:ph idx="1"/>
          </p:nvPr>
        </p:nvGraphicFramePr>
        <p:xfrm>
          <a:off x="870768" y="1857364"/>
          <a:ext cx="7487446" cy="3571900"/>
        </p:xfrm>
        <a:graphic>
          <a:graphicData uri="http://schemas.openxmlformats.org/drawingml/2006/table">
            <a:tbl>
              <a:tblPr/>
              <a:tblGrid>
                <a:gridCol w="2695134"/>
                <a:gridCol w="4792312"/>
              </a:tblGrid>
              <a:tr h="3571900">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s-EC" sz="2500" b="1" i="0" u="none" strike="noStrike" cap="none" normalizeH="0" baseline="0" dirty="0" smtClean="0">
                          <a:ln>
                            <a:noFill/>
                          </a:ln>
                          <a:solidFill>
                            <a:srgbClr val="000099"/>
                          </a:solidFill>
                          <a:effectLst/>
                          <a:latin typeface="Calibri" pitchFamily="34" charset="0"/>
                          <a:ea typeface="ＭＳ Ｐゴシック" pitchFamily="34" charset="-128"/>
                        </a:rPr>
                        <a:t>FORTALEZAS</a:t>
                      </a:r>
                      <a:endParaRPr kumimoji="0" lang="es-ES" sz="2500" b="1" i="0" u="none" strike="noStrike" cap="none" normalizeH="0" baseline="0" dirty="0" smtClean="0">
                        <a:ln>
                          <a:noFill/>
                        </a:ln>
                        <a:solidFill>
                          <a:srgbClr val="000099"/>
                        </a:solidFill>
                        <a:effectLst/>
                        <a:latin typeface="Calibri" pitchFamily="34" charset="0"/>
                        <a:ea typeface="ＭＳ Ｐゴシック" pitchFamily="34" charset="-128"/>
                      </a:endParaRPr>
                    </a:p>
                  </a:txBody>
                  <a:tcPr marL="83194" marR="83194" marT="41597" marB="41597" anchor="ctr" horzOverflow="overflow">
                    <a:lnL w="28575" cap="flat" cmpd="sng" algn="ctr">
                      <a:solidFill>
                        <a:srgbClr val="3399FF"/>
                      </a:solidFill>
                      <a:prstDash val="solid"/>
                      <a:round/>
                      <a:headEnd type="none" w="med" len="med"/>
                      <a:tailEnd type="none" w="med" len="med"/>
                    </a:lnL>
                    <a:lnR w="28575" cap="flat" cmpd="sng" algn="ctr">
                      <a:solidFill>
                        <a:srgbClr val="3399FF"/>
                      </a:solidFill>
                      <a:prstDash val="sysDot"/>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s-ES" altLang="zh-TW" sz="1500" b="0" i="0" u="none" strike="noStrike" cap="none" normalizeH="0" baseline="0" dirty="0" smtClean="0">
                        <a:ln>
                          <a:noFill/>
                        </a:ln>
                        <a:solidFill>
                          <a:schemeClr val="tx1"/>
                        </a:solidFill>
                        <a:effectLst/>
                        <a:latin typeface="Calibri" pitchFamily="34" charset="0"/>
                        <a:ea typeface="PMingLiU" pitchFamily="18" charset="-120"/>
                      </a:endParaRPr>
                    </a:p>
                  </a:txBody>
                  <a:tcPr marL="83194" marR="83194" marT="41597" marB="41597" anchor="ctr" horzOverflow="overflow">
                    <a:lnL w="28575" cap="flat" cmpd="sng" algn="ctr">
                      <a:solidFill>
                        <a:srgbClr val="3399FF"/>
                      </a:solidFill>
                      <a:prstDash val="sysDot"/>
                      <a:round/>
                      <a:headEnd type="none" w="med" len="med"/>
                      <a:tailEnd type="none" w="med" len="med"/>
                    </a:lnL>
                    <a:lnR w="28575" cap="flat" cmpd="sng" algn="ctr">
                      <a:solidFill>
                        <a:srgbClr val="3399FF"/>
                      </a:solidFill>
                      <a:prstDash val="solid"/>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solidFill>
                  </a:tcPr>
                </a:tc>
              </a:tr>
            </a:tbl>
          </a:graphicData>
        </a:graphic>
      </p:graphicFrame>
      <p:sp>
        <p:nvSpPr>
          <p:cNvPr id="3" name="Rectangle 1"/>
          <p:cNvSpPr>
            <a:spLocks noChangeArrowheads="1"/>
          </p:cNvSpPr>
          <p:nvPr/>
        </p:nvSpPr>
        <p:spPr bwMode="auto">
          <a:xfrm>
            <a:off x="3643306" y="2857496"/>
            <a:ext cx="456786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lang="es-ES" sz="1400" dirty="0" smtClean="0">
                <a:latin typeface="Century Gothic"/>
                <a:ea typeface="Times New Roman" pitchFamily="18" charset="0"/>
                <a:cs typeface="Century Gothic"/>
              </a:rPr>
              <a:t>O</a:t>
            </a:r>
            <a:r>
              <a:rPr kumimoji="0" lang="es-ES" sz="1400" b="0" i="0" u="none" strike="noStrike" cap="none" normalizeH="0" baseline="0" dirty="0" smtClean="0">
                <a:ln>
                  <a:noFill/>
                </a:ln>
                <a:solidFill>
                  <a:schemeClr val="tx1"/>
                </a:solidFill>
                <a:effectLst/>
                <a:latin typeface="Century Gothic"/>
                <a:ea typeface="Times New Roman" pitchFamily="18" charset="0"/>
                <a:cs typeface="Century Gothic"/>
              </a:rPr>
              <a:t>pciones novedosas de agrado.</a:t>
            </a: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lang="es-ES" sz="1400" dirty="0">
              <a:latin typeface="Century Gothic"/>
              <a:ea typeface="Times New Roman" pitchFamily="18"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400" b="0" i="0" u="none" strike="noStrike" cap="none" normalizeH="0" baseline="0" dirty="0" smtClean="0">
                <a:ln>
                  <a:noFill/>
                </a:ln>
                <a:solidFill>
                  <a:schemeClr val="tx1"/>
                </a:solidFill>
                <a:effectLst/>
                <a:latin typeface="Century Gothic"/>
                <a:ea typeface="Times New Roman" pitchFamily="18" charset="0"/>
                <a:cs typeface="Century Gothic"/>
              </a:rPr>
              <a:t>Alta aceptación en la comunidad politécnica.</a:t>
            </a: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400" b="0" i="0" u="none" strike="noStrike" cap="none" normalizeH="0" baseline="0" dirty="0" smtClean="0">
                <a:ln>
                  <a:noFill/>
                </a:ln>
                <a:solidFill>
                  <a:schemeClr val="tx1"/>
                </a:solidFill>
                <a:effectLst/>
                <a:latin typeface="Century Gothic"/>
                <a:cs typeface="Century Gothic"/>
              </a:rPr>
              <a:t>Personal</a:t>
            </a:r>
            <a:r>
              <a:rPr lang="es-ES" sz="1400" dirty="0" smtClean="0">
                <a:latin typeface="Century Gothic"/>
                <a:cs typeface="Century Gothic"/>
              </a:rPr>
              <a:t> </a:t>
            </a:r>
            <a:r>
              <a:rPr kumimoji="0" lang="es-ES" sz="1400" b="0" i="0" u="none" strike="noStrike" cap="none" normalizeH="0" baseline="0" dirty="0" smtClean="0">
                <a:ln>
                  <a:noFill/>
                </a:ln>
                <a:solidFill>
                  <a:schemeClr val="tx1"/>
                </a:solidFill>
                <a:effectLst/>
                <a:latin typeface="Century Gothic"/>
                <a:ea typeface="Times New Roman" pitchFamily="18" charset="0"/>
                <a:cs typeface="Century Gothic"/>
              </a:rPr>
              <a:t>especializado en la realización de una revista.</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altLang="zh-TW"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lang="es-ES" altLang="zh-TW" sz="1400" dirty="0" smtClean="0">
                <a:latin typeface="Century Gothic"/>
                <a:ea typeface="Calibri" pitchFamily="34" charset="0"/>
                <a:cs typeface="Century Gothic"/>
              </a:rPr>
              <a:t>R</a:t>
            </a:r>
            <a:r>
              <a:rPr kumimoji="0" lang="es-ES" altLang="zh-TW" sz="1400" b="0" i="0" u="none" strike="noStrike" cap="none" normalizeH="0" baseline="0" dirty="0" smtClean="0">
                <a:ln>
                  <a:noFill/>
                </a:ln>
                <a:solidFill>
                  <a:schemeClr val="tx1"/>
                </a:solidFill>
                <a:effectLst/>
                <a:latin typeface="Century Gothic"/>
                <a:ea typeface="Calibri" pitchFamily="34" charset="0"/>
                <a:cs typeface="Century Gothic"/>
              </a:rPr>
              <a:t>evista completa con información de interés.</a:t>
            </a:r>
            <a:endParaRPr kumimoji="0" lang="es-ES" altLang="zh-TW"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graphicFrame>
        <p:nvGraphicFramePr>
          <p:cNvPr id="4" name="Group 11"/>
          <p:cNvGraphicFramePr>
            <a:graphicFrameLocks noGrp="1"/>
          </p:cNvGraphicFramePr>
          <p:nvPr>
            <p:ph idx="1"/>
          </p:nvPr>
        </p:nvGraphicFramePr>
        <p:xfrm>
          <a:off x="870768" y="1857364"/>
          <a:ext cx="7487446" cy="3603623"/>
        </p:xfrm>
        <a:graphic>
          <a:graphicData uri="http://schemas.openxmlformats.org/drawingml/2006/table">
            <a:tbl>
              <a:tblPr/>
              <a:tblGrid>
                <a:gridCol w="2695134"/>
                <a:gridCol w="4792312"/>
              </a:tblGrid>
              <a:tr h="360362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s-EC" sz="2500" b="1" i="0" u="none" strike="noStrike" cap="none" normalizeH="0" baseline="0" dirty="0" smtClean="0">
                          <a:ln>
                            <a:noFill/>
                          </a:ln>
                          <a:solidFill>
                            <a:srgbClr val="000099"/>
                          </a:solidFill>
                          <a:effectLst/>
                          <a:latin typeface="Calibri" pitchFamily="34" charset="0"/>
                          <a:ea typeface="ＭＳ Ｐゴシック" pitchFamily="34" charset="-128"/>
                        </a:rPr>
                        <a:t>OPORTUNIDADES</a:t>
                      </a:r>
                      <a:endParaRPr kumimoji="0" lang="es-ES" sz="2500" b="1" i="0" u="none" strike="noStrike" cap="none" normalizeH="0" baseline="0" dirty="0" smtClean="0">
                        <a:ln>
                          <a:noFill/>
                        </a:ln>
                        <a:solidFill>
                          <a:srgbClr val="000099"/>
                        </a:solidFill>
                        <a:effectLst/>
                        <a:latin typeface="Calibri" pitchFamily="34" charset="0"/>
                        <a:ea typeface="ＭＳ Ｐゴシック" pitchFamily="34" charset="-128"/>
                      </a:endParaRPr>
                    </a:p>
                  </a:txBody>
                  <a:tcPr marL="83194" marR="83194" marT="41597" marB="41597" anchor="ctr" horzOverflow="overflow">
                    <a:lnL w="28575" cap="flat" cmpd="sng" algn="ctr">
                      <a:solidFill>
                        <a:srgbClr val="3399FF"/>
                      </a:solidFill>
                      <a:prstDash val="solid"/>
                      <a:round/>
                      <a:headEnd type="none" w="med" len="med"/>
                      <a:tailEnd type="none" w="med" len="med"/>
                    </a:lnL>
                    <a:lnR w="28575" cap="flat" cmpd="sng" algn="ctr">
                      <a:solidFill>
                        <a:srgbClr val="3399FF"/>
                      </a:solidFill>
                      <a:prstDash val="sysDot"/>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s-ES" altLang="zh-TW" sz="1500" b="0" i="0" u="none" strike="noStrike" cap="none" normalizeH="0" baseline="0" dirty="0" smtClean="0">
                        <a:ln>
                          <a:noFill/>
                        </a:ln>
                        <a:solidFill>
                          <a:schemeClr val="tx1"/>
                        </a:solidFill>
                        <a:effectLst/>
                        <a:latin typeface="Calibri" pitchFamily="34" charset="0"/>
                        <a:ea typeface="PMingLiU" pitchFamily="18" charset="-120"/>
                      </a:endParaRPr>
                    </a:p>
                  </a:txBody>
                  <a:tcPr marL="83194" marR="83194" marT="41597" marB="41597" anchor="ctr" horzOverflow="overflow">
                    <a:lnL w="28575" cap="flat" cmpd="sng" algn="ctr">
                      <a:solidFill>
                        <a:srgbClr val="3399FF"/>
                      </a:solidFill>
                      <a:prstDash val="sysDot"/>
                      <a:round/>
                      <a:headEnd type="none" w="med" len="med"/>
                      <a:tailEnd type="none" w="med" len="med"/>
                    </a:lnL>
                    <a:lnR w="28575" cap="flat" cmpd="sng" algn="ctr">
                      <a:solidFill>
                        <a:srgbClr val="3399FF"/>
                      </a:solidFill>
                      <a:prstDash val="solid"/>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solidFill>
                  </a:tcPr>
                </a:tc>
              </a:tr>
            </a:tbl>
          </a:graphicData>
        </a:graphic>
      </p:graphicFrame>
      <p:sp>
        <p:nvSpPr>
          <p:cNvPr id="51201" name="Rectangle 1"/>
          <p:cNvSpPr>
            <a:spLocks noChangeArrowheads="1"/>
          </p:cNvSpPr>
          <p:nvPr/>
        </p:nvSpPr>
        <p:spPr bwMode="auto">
          <a:xfrm>
            <a:off x="3643306" y="2714620"/>
            <a:ext cx="457203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rPr>
              <a:t>Existe la demanda de la creación de un Departamento encargado de la revista.</a:t>
            </a:r>
            <a:endParaRPr kumimoji="0" lang="es-ES" sz="12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rPr>
              <a:t>Se podrán hacer pasantías en el Departamento.</a:t>
            </a: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La tecnología está en crecimiento cada día, permitiendo crear nuevas formas de comunicación para la universidad ESPOL.</a:t>
            </a:r>
            <a:endParaRPr kumimoji="0" lang="es-ES" sz="12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altLang="zh-TW"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altLang="zh-TW" sz="1200" b="0" i="0" u="none" strike="noStrike" cap="none" normalizeH="0" baseline="0" dirty="0" smtClean="0">
                <a:ln>
                  <a:noFill/>
                </a:ln>
                <a:solidFill>
                  <a:schemeClr val="tx1"/>
                </a:solidFill>
                <a:effectLst/>
                <a:latin typeface="Century Gothic"/>
                <a:ea typeface="Calibri" pitchFamily="34" charset="0"/>
                <a:cs typeface="Century Gothic"/>
              </a:rPr>
              <a:t>Alumnos que sean talentosos pueden exponer sus trabajos en nuestra revista y ser conocidos.</a:t>
            </a:r>
            <a:endParaRPr kumimoji="0" lang="es-ES" altLang="zh-TW" sz="12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graphicFrame>
        <p:nvGraphicFramePr>
          <p:cNvPr id="4" name="Group 11"/>
          <p:cNvGraphicFramePr>
            <a:graphicFrameLocks noGrp="1"/>
          </p:cNvGraphicFramePr>
          <p:nvPr>
            <p:ph idx="1"/>
          </p:nvPr>
        </p:nvGraphicFramePr>
        <p:xfrm>
          <a:off x="870768" y="1857364"/>
          <a:ext cx="7487446" cy="3603623"/>
        </p:xfrm>
        <a:graphic>
          <a:graphicData uri="http://schemas.openxmlformats.org/drawingml/2006/table">
            <a:tbl>
              <a:tblPr/>
              <a:tblGrid>
                <a:gridCol w="2695134"/>
                <a:gridCol w="4792312"/>
              </a:tblGrid>
              <a:tr h="360362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s-EC" sz="2500" b="1" i="0" u="none" strike="noStrike" cap="none" normalizeH="0" baseline="0" dirty="0" smtClean="0">
                          <a:ln>
                            <a:noFill/>
                          </a:ln>
                          <a:solidFill>
                            <a:srgbClr val="000099"/>
                          </a:solidFill>
                          <a:effectLst/>
                          <a:latin typeface="Calibri" pitchFamily="34" charset="0"/>
                          <a:ea typeface="ＭＳ Ｐゴシック" pitchFamily="34" charset="-128"/>
                        </a:rPr>
                        <a:t>DEBILIDADES</a:t>
                      </a:r>
                      <a:endParaRPr kumimoji="0" lang="es-ES" sz="2500" b="1" i="0" u="none" strike="noStrike" cap="none" normalizeH="0" baseline="0" dirty="0" smtClean="0">
                        <a:ln>
                          <a:noFill/>
                        </a:ln>
                        <a:solidFill>
                          <a:srgbClr val="000099"/>
                        </a:solidFill>
                        <a:effectLst/>
                        <a:latin typeface="Calibri" pitchFamily="34" charset="0"/>
                        <a:ea typeface="ＭＳ Ｐゴシック" pitchFamily="34" charset="-128"/>
                      </a:endParaRPr>
                    </a:p>
                  </a:txBody>
                  <a:tcPr marL="83194" marR="83194" marT="41597" marB="41597" anchor="ctr" horzOverflow="overflow">
                    <a:lnL w="28575" cap="flat" cmpd="sng" algn="ctr">
                      <a:solidFill>
                        <a:srgbClr val="3399FF"/>
                      </a:solidFill>
                      <a:prstDash val="solid"/>
                      <a:round/>
                      <a:headEnd type="none" w="med" len="med"/>
                      <a:tailEnd type="none" w="med" len="med"/>
                    </a:lnL>
                    <a:lnR w="28575" cap="flat" cmpd="sng" algn="ctr">
                      <a:solidFill>
                        <a:srgbClr val="3399FF"/>
                      </a:solidFill>
                      <a:prstDash val="sysDot"/>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s-ES" altLang="zh-TW" sz="1500" b="0" i="0" u="none" strike="noStrike" cap="none" normalizeH="0" baseline="0" dirty="0" smtClean="0">
                        <a:ln>
                          <a:noFill/>
                        </a:ln>
                        <a:solidFill>
                          <a:schemeClr val="tx1"/>
                        </a:solidFill>
                        <a:effectLst/>
                        <a:latin typeface="Calibri" pitchFamily="34" charset="0"/>
                        <a:ea typeface="PMingLiU" pitchFamily="18" charset="-120"/>
                      </a:endParaRPr>
                    </a:p>
                  </a:txBody>
                  <a:tcPr marL="83194" marR="83194" marT="41597" marB="41597" anchor="ctr" horzOverflow="overflow">
                    <a:lnL w="28575" cap="flat" cmpd="sng" algn="ctr">
                      <a:solidFill>
                        <a:srgbClr val="3399FF"/>
                      </a:solidFill>
                      <a:prstDash val="sysDot"/>
                      <a:round/>
                      <a:headEnd type="none" w="med" len="med"/>
                      <a:tailEnd type="none" w="med" len="med"/>
                    </a:lnL>
                    <a:lnR w="28575" cap="flat" cmpd="sng" algn="ctr">
                      <a:solidFill>
                        <a:srgbClr val="3399FF"/>
                      </a:solidFill>
                      <a:prstDash val="solid"/>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solidFill>
                  </a:tcPr>
                </a:tc>
              </a:tr>
            </a:tbl>
          </a:graphicData>
        </a:graphic>
      </p:graphicFrame>
      <p:sp>
        <p:nvSpPr>
          <p:cNvPr id="52225" name="Rectangle 1"/>
          <p:cNvSpPr>
            <a:spLocks noChangeArrowheads="1"/>
          </p:cNvSpPr>
          <p:nvPr/>
        </p:nvSpPr>
        <p:spPr bwMode="auto">
          <a:xfrm>
            <a:off x="3714744" y="3085927"/>
            <a:ext cx="450059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rPr>
              <a:t>No contar con la infraestructura necesaria para cubrir la demanda.</a:t>
            </a:r>
            <a:endParaRPr kumimoji="0" lang="es-ES" sz="12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altLang="zh-TW"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altLang="zh-TW" sz="1200" b="0" i="0" u="none" strike="noStrike" cap="none" normalizeH="0" baseline="0" dirty="0" smtClean="0">
                <a:ln>
                  <a:noFill/>
                </a:ln>
                <a:solidFill>
                  <a:schemeClr val="tx1"/>
                </a:solidFill>
                <a:effectLst/>
                <a:latin typeface="Century Gothic"/>
                <a:ea typeface="Calibri" pitchFamily="34" charset="0"/>
                <a:cs typeface="Century Gothic"/>
              </a:rPr>
              <a:t>La falta de personal para cumplir con eficacia los servicios demandados, provocando una falta de tiempo para organizarnos.</a:t>
            </a:r>
            <a:endParaRPr kumimoji="0" lang="es-ES" altLang="zh-TW" sz="12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graphicFrame>
        <p:nvGraphicFramePr>
          <p:cNvPr id="8" name="Group 11"/>
          <p:cNvGraphicFramePr>
            <a:graphicFrameLocks noGrp="1"/>
          </p:cNvGraphicFramePr>
          <p:nvPr>
            <p:ph idx="1"/>
          </p:nvPr>
        </p:nvGraphicFramePr>
        <p:xfrm>
          <a:off x="870768" y="1857364"/>
          <a:ext cx="7487446" cy="3603623"/>
        </p:xfrm>
        <a:graphic>
          <a:graphicData uri="http://schemas.openxmlformats.org/drawingml/2006/table">
            <a:tbl>
              <a:tblPr/>
              <a:tblGrid>
                <a:gridCol w="2695134"/>
                <a:gridCol w="4792312"/>
              </a:tblGrid>
              <a:tr h="360362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s-EC" sz="2500" b="1" i="0" u="none" strike="noStrike" cap="none" normalizeH="0" baseline="0" dirty="0" smtClean="0">
                          <a:ln>
                            <a:noFill/>
                          </a:ln>
                          <a:solidFill>
                            <a:srgbClr val="000099"/>
                          </a:solidFill>
                          <a:effectLst/>
                          <a:latin typeface="Calibri" pitchFamily="34" charset="0"/>
                          <a:ea typeface="ＭＳ Ｐゴシック" pitchFamily="34" charset="-128"/>
                        </a:rPr>
                        <a:t>AMENAZAS</a:t>
                      </a:r>
                      <a:endParaRPr kumimoji="0" lang="es-ES" sz="2500" b="1" i="0" u="none" strike="noStrike" cap="none" normalizeH="0" baseline="0" dirty="0" smtClean="0">
                        <a:ln>
                          <a:noFill/>
                        </a:ln>
                        <a:solidFill>
                          <a:srgbClr val="000099"/>
                        </a:solidFill>
                        <a:effectLst/>
                        <a:latin typeface="Calibri" pitchFamily="34" charset="0"/>
                        <a:ea typeface="ＭＳ Ｐゴシック" pitchFamily="34" charset="-128"/>
                      </a:endParaRPr>
                    </a:p>
                  </a:txBody>
                  <a:tcPr marL="83194" marR="83194" marT="41597" marB="41597" anchor="ctr" horzOverflow="overflow">
                    <a:lnL w="28575" cap="flat" cmpd="sng" algn="ctr">
                      <a:solidFill>
                        <a:srgbClr val="3399FF"/>
                      </a:solidFill>
                      <a:prstDash val="solid"/>
                      <a:round/>
                      <a:headEnd type="none" w="med" len="med"/>
                      <a:tailEnd type="none" w="med" len="med"/>
                    </a:lnL>
                    <a:lnR w="28575" cap="flat" cmpd="sng" algn="ctr">
                      <a:solidFill>
                        <a:srgbClr val="3399FF"/>
                      </a:solidFill>
                      <a:prstDash val="sysDot"/>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s-ES" altLang="zh-TW" sz="1500" b="0" i="0" u="none" strike="noStrike" cap="none" normalizeH="0" baseline="0" dirty="0" smtClean="0">
                        <a:ln>
                          <a:noFill/>
                        </a:ln>
                        <a:solidFill>
                          <a:schemeClr val="tx1"/>
                        </a:solidFill>
                        <a:effectLst/>
                        <a:latin typeface="Calibri" pitchFamily="34" charset="0"/>
                        <a:ea typeface="PMingLiU" pitchFamily="18" charset="-120"/>
                      </a:endParaRPr>
                    </a:p>
                  </a:txBody>
                  <a:tcPr marL="83194" marR="83194" marT="41597" marB="41597" anchor="ctr" horzOverflow="overflow">
                    <a:lnL w="28575" cap="flat" cmpd="sng" algn="ctr">
                      <a:solidFill>
                        <a:srgbClr val="3399FF"/>
                      </a:solidFill>
                      <a:prstDash val="sysDot"/>
                      <a:round/>
                      <a:headEnd type="none" w="med" len="med"/>
                      <a:tailEnd type="none" w="med" len="med"/>
                    </a:lnL>
                    <a:lnR w="28575" cap="flat" cmpd="sng" algn="ctr">
                      <a:solidFill>
                        <a:srgbClr val="3399FF"/>
                      </a:solidFill>
                      <a:prstDash val="solid"/>
                      <a:round/>
                      <a:headEnd type="none" w="med" len="med"/>
                      <a:tailEnd type="none" w="med" len="med"/>
                    </a:ln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lnTlToBr>
                      <a:noFill/>
                    </a:lnTlToBr>
                    <a:lnBlToTr>
                      <a:noFill/>
                    </a:lnBlToTr>
                    <a:solidFill>
                      <a:srgbClr val="CCECFF"/>
                    </a:solidFill>
                  </a:tcPr>
                </a:tc>
              </a:tr>
            </a:tbl>
          </a:graphicData>
        </a:graphic>
      </p:graphicFrame>
      <p:sp>
        <p:nvSpPr>
          <p:cNvPr id="53249" name="Rectangle 1"/>
          <p:cNvSpPr>
            <a:spLocks noChangeArrowheads="1"/>
          </p:cNvSpPr>
          <p:nvPr/>
        </p:nvSpPr>
        <p:spPr bwMode="auto">
          <a:xfrm>
            <a:off x="3643306" y="2714620"/>
            <a:ext cx="457203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C" sz="1200" b="0" i="0" u="none" strike="noStrike" cap="none" normalizeH="0" baseline="0" dirty="0" smtClean="0">
                <a:ln>
                  <a:noFill/>
                </a:ln>
                <a:solidFill>
                  <a:schemeClr val="tx1"/>
                </a:solidFill>
                <a:effectLst/>
                <a:latin typeface="Century Gothic"/>
                <a:ea typeface="Times New Roman" pitchFamily="18" charset="0"/>
                <a:cs typeface="Century Gothic"/>
              </a:rPr>
              <a:t>La </a:t>
            </a:r>
            <a:r>
              <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rPr>
              <a:t>universidad ESPOL no cuente con suficientes recursos económicos para presupuestar la creación del Departamento de la revista.</a:t>
            </a:r>
            <a:endParaRPr kumimoji="0" lang="es-ES" sz="12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rPr>
              <a:t>Que los alumnos no se animen en debatir o dar sus críticas constructivas en nuestro blog, ya que no se ven atraídos en hacerlo.</a:t>
            </a:r>
            <a:endParaRPr kumimoji="0" lang="es-ES" sz="12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S" sz="1200" b="0" i="0" u="none" strike="noStrike" cap="none" normalizeH="0" baseline="0" dirty="0" smtClean="0">
                <a:ln>
                  <a:noFill/>
                </a:ln>
                <a:solidFill>
                  <a:schemeClr val="tx1"/>
                </a:solidFill>
                <a:effectLst/>
                <a:latin typeface="Century Gothic"/>
                <a:ea typeface="Times New Roman" pitchFamily="18" charset="0"/>
                <a:cs typeface="Century Gothic"/>
              </a:rPr>
              <a:t>Tanto la ESPOL, como los estudiantes prefieran contratar los servicios de una revista externas (competidores) en vez de utilizar nuestros servicios.</a:t>
            </a:r>
            <a:endParaRPr kumimoji="0" lang="es-ES" sz="12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4273" name="Rectangle 1"/>
          <p:cNvSpPr>
            <a:spLocks noChangeArrowheads="1"/>
          </p:cNvSpPr>
          <p:nvPr/>
        </p:nvSpPr>
        <p:spPr bwMode="auto">
          <a:xfrm>
            <a:off x="1428728" y="1140441"/>
            <a:ext cx="6215106"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es-EC" sz="1600" b="1" i="0" u="none" strike="noStrike" cap="none" normalizeH="0" baseline="0" dirty="0" smtClean="0" bmk="_Toc252708165">
                <a:ln>
                  <a:noFill/>
                </a:ln>
                <a:solidFill>
                  <a:schemeClr val="tx1"/>
                </a:solidFill>
                <a:effectLst/>
                <a:latin typeface="Century Gothic"/>
                <a:ea typeface="Times New Roman" pitchFamily="18" charset="0"/>
                <a:cs typeface="Century Gothic"/>
              </a:rPr>
              <a:t>ESTRATEGIAS</a:t>
            </a:r>
          </a:p>
          <a:p>
            <a:pPr marL="0" marR="0" lvl="0" indent="0" algn="l" defTabSz="914400" rtl="0" eaLnBrk="1" fontAlgn="base" latinLnBrk="0" hangingPunct="1">
              <a:lnSpc>
                <a:spcPct val="100000"/>
              </a:lnSpc>
              <a:spcBef>
                <a:spcPct val="0"/>
              </a:spcBef>
              <a:spcAft>
                <a:spcPct val="0"/>
              </a:spcAft>
              <a:buClrTx/>
              <a:buSzTx/>
              <a:buFontTx/>
              <a:buNone/>
              <a:tabLst>
                <a:tab pos="1143000" algn="l"/>
              </a:tabLst>
            </a:pPr>
            <a:endParaRPr kumimoji="0" lang="es-ES" sz="16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s-MX" sz="1200" b="0" i="0" u="none" strike="noStrike" cap="none" normalizeH="0" baseline="0" dirty="0" smtClean="0">
                <a:ln>
                  <a:noFill/>
                </a:ln>
                <a:solidFill>
                  <a:schemeClr val="tx1"/>
                </a:solidFill>
                <a:effectLst/>
                <a:latin typeface="Century Gothic"/>
                <a:ea typeface="Calibri" pitchFamily="34" charset="0"/>
                <a:cs typeface="Century Gothic"/>
              </a:rPr>
              <a:t>Realizar una investigación de mercado para conocer los factores, influencias, tendencias y conocimiento que tiene la juventud de la ESPOL sobre el diseño y producción.</a:t>
            </a: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endParaRPr kumimoji="0" lang="es-MX"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s-MX" sz="1200" b="0" i="0" u="none" strike="noStrike" cap="none" normalizeH="0" baseline="0" dirty="0" smtClean="0">
                <a:ln>
                  <a:noFill/>
                </a:ln>
                <a:solidFill>
                  <a:schemeClr val="tx1"/>
                </a:solidFill>
                <a:effectLst/>
                <a:latin typeface="Century Gothic"/>
                <a:ea typeface="Calibri" pitchFamily="34" charset="0"/>
                <a:cs typeface="Century Gothic"/>
              </a:rPr>
              <a:t>Uso de avisos y banners para dar a conocer sobre la revista.</a:t>
            </a: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endParaRPr kumimoji="0" lang="es-MX"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s-MX" sz="1200" b="0" i="0" u="none" strike="noStrike" cap="none" normalizeH="0" baseline="0" dirty="0" smtClean="0">
                <a:ln>
                  <a:noFill/>
                </a:ln>
                <a:solidFill>
                  <a:schemeClr val="tx1"/>
                </a:solidFill>
                <a:effectLst/>
                <a:latin typeface="Century Gothic"/>
                <a:ea typeface="Calibri" pitchFamily="34" charset="0"/>
                <a:cs typeface="Century Gothic"/>
              </a:rPr>
              <a:t>Realización de la revista  interactiva para llegar de manera mas fácil hacia el mercado meta.</a:t>
            </a: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endParaRPr kumimoji="0" lang="es-MX"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s-MX" sz="1200" b="0" i="0" u="none" strike="noStrike" cap="none" normalizeH="0" baseline="0" dirty="0" smtClean="0">
                <a:ln>
                  <a:noFill/>
                </a:ln>
                <a:solidFill>
                  <a:schemeClr val="tx1"/>
                </a:solidFill>
                <a:effectLst/>
                <a:latin typeface="Century Gothic"/>
                <a:ea typeface="Calibri" pitchFamily="34" charset="0"/>
                <a:cs typeface="Century Gothic"/>
              </a:rPr>
              <a:t>Nos pueden contactar por nuestro blog, Facebook, o canal de youtube.</a:t>
            </a:r>
            <a:endParaRPr kumimoji="0" lang="es-MX" sz="18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 name="3 Rectángulo"/>
          <p:cNvSpPr/>
          <p:nvPr/>
        </p:nvSpPr>
        <p:spPr>
          <a:xfrm>
            <a:off x="871662" y="2188011"/>
            <a:ext cx="7200800" cy="3077766"/>
          </a:xfrm>
          <a:prstGeom prst="rect">
            <a:avLst/>
          </a:prstGeom>
        </p:spPr>
        <p:txBody>
          <a:bodyPr wrap="square">
            <a:spAutoFit/>
          </a:bodyPr>
          <a:lstStyle/>
          <a:p>
            <a:pPr algn="just"/>
            <a:r>
              <a:rPr lang="es-EC" sz="1600" b="1" dirty="0" smtClean="0">
                <a:latin typeface="Century Gothic" pitchFamily="34" charset="0"/>
                <a:cs typeface="Century Gothic"/>
              </a:rPr>
              <a:t>REFERENCIA.</a:t>
            </a:r>
          </a:p>
          <a:p>
            <a:pPr algn="just"/>
            <a:endParaRPr lang="es-EC" sz="1200" dirty="0" smtClean="0">
              <a:latin typeface="Century Gothic" pitchFamily="34" charset="0"/>
              <a:cs typeface="Century Gothic"/>
            </a:endParaRPr>
          </a:p>
          <a:p>
            <a:r>
              <a:rPr lang="es-ES" sz="1400" dirty="0" smtClean="0">
                <a:latin typeface="Century Gothic" pitchFamily="34" charset="0"/>
              </a:rPr>
              <a:t>Según Gilles Lipovetsky nuestro mundo actual vive una crisis, quizá la más grande de todos los tiempos. El analiza de la siguiente manera esta problemática de la época actual:</a:t>
            </a:r>
          </a:p>
          <a:p>
            <a:endParaRPr lang="es-ES" sz="1400" dirty="0" smtClean="0">
              <a:latin typeface="Century Gothic" pitchFamily="34" charset="0"/>
            </a:endParaRPr>
          </a:p>
          <a:p>
            <a:r>
              <a:rPr lang="es-ES" sz="1400" dirty="0" smtClean="0">
                <a:latin typeface="Century Gothic" pitchFamily="34" charset="0"/>
              </a:rPr>
              <a:t>Giles Lipovetsky filósofo francés, entre sus principales obras (en particular, La era del vacío) analiza lo que se ha considerado la sociedad posmoderna, con temas recurrentes como el consumo, el hiperindividualismo,</a:t>
            </a:r>
          </a:p>
          <a:p>
            <a:r>
              <a:rPr lang="es-ES" sz="1400" dirty="0" smtClean="0">
                <a:latin typeface="Century Gothic" pitchFamily="34" charset="0"/>
              </a:rPr>
              <a:t>contemporáneo, la hipermodernidad, la cultura de masas, el hedonismo, la moda y lo efímero, los mass media, el culto al ocio, la cultura como mercancía, el ecologismo como disfraz y pose social, entre otras. Es profesor de la Universidad de Grenoble.</a:t>
            </a:r>
          </a:p>
          <a:p>
            <a:pPr algn="just"/>
            <a:r>
              <a:rPr lang="es-EC" sz="1200" dirty="0" smtClean="0">
                <a:latin typeface="Century Gothic"/>
                <a:cs typeface="Century Gothic"/>
              </a:rPr>
              <a:t> </a:t>
            </a:r>
            <a:endParaRPr lang="es-ES" sz="1200" dirty="0" smtClean="0">
              <a:latin typeface="Century Gothic"/>
              <a:cs typeface="Century Gothic"/>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2" name="1 Título"/>
          <p:cNvSpPr>
            <a:spLocks noGrp="1"/>
          </p:cNvSpPr>
          <p:nvPr>
            <p:ph type="title"/>
          </p:nvPr>
        </p:nvSpPr>
        <p:spPr>
          <a:xfrm>
            <a:off x="214282" y="2857496"/>
            <a:ext cx="5357850" cy="1143000"/>
          </a:xfrm>
        </p:spPr>
        <p:txBody>
          <a:bodyPr>
            <a:noAutofit/>
          </a:bodyPr>
          <a:lstStyle/>
          <a:p>
            <a:r>
              <a:rPr lang="es-ES" b="1" i="1" dirty="0" smtClean="0">
                <a:solidFill>
                  <a:schemeClr val="accent5">
                    <a:lumMod val="50000"/>
                  </a:schemeClr>
                </a:solidFill>
                <a:latin typeface="Century Gothic"/>
                <a:cs typeface="Century Gothic"/>
              </a:rPr>
              <a:t>ESTUDIO TÉCNICO DE PROYECTO</a:t>
            </a:r>
            <a:endParaRPr lang="es-ES" b="1" i="1" dirty="0">
              <a:solidFill>
                <a:schemeClr val="accent5">
                  <a:lumMod val="50000"/>
                </a:schemeClr>
              </a:solidFill>
              <a:latin typeface="Century Gothic"/>
              <a:cs typeface="Century Gothic"/>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025" name="Rectangle 1"/>
          <p:cNvSpPr>
            <a:spLocks noChangeArrowheads="1"/>
          </p:cNvSpPr>
          <p:nvPr/>
        </p:nvSpPr>
        <p:spPr bwMode="auto">
          <a:xfrm>
            <a:off x="642910" y="1500174"/>
            <a:ext cx="77153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Para la elaboración del manual de diseño de la revista es necesario tener en cuenta los siguientes puntos</a:t>
            </a:r>
            <a:r>
              <a:rPr kumimoji="0" lang="es-EC"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714348" y="2571744"/>
            <a:ext cx="77153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 ¿Cuál es el mensaje que se quiere hacer llegar al público objetivo? </a:t>
            </a:r>
          </a:p>
          <a:p>
            <a:pPr marL="0" marR="0" lvl="0" indent="0" algn="just" defTabSz="914400" rtl="0" eaLnBrk="1" fontAlgn="base" latinLnBrk="0" hangingPunct="1">
              <a:lnSpc>
                <a:spcPct val="100000"/>
              </a:lnSpc>
              <a:spcBef>
                <a:spcPct val="0"/>
              </a:spcBef>
              <a:spcAft>
                <a:spcPct val="0"/>
              </a:spcAft>
              <a:buClrTx/>
              <a:buSzTx/>
              <a:tabLst/>
            </a:pPr>
            <a:endParaRPr lang="es-EC" sz="1400" dirty="0" smtClean="0">
              <a:solidFill>
                <a:srgbClr val="000000"/>
              </a:solidFill>
              <a:latin typeface="Century Gothic"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lang="es-EC" sz="1400" dirty="0" smtClean="0">
                <a:solidFill>
                  <a:srgbClr val="000000"/>
                </a:solidFill>
                <a:latin typeface="Century Gothic" pitchFamily="34" charset="0"/>
                <a:ea typeface="Calibri" pitchFamily="34" charset="0"/>
                <a:cs typeface="Times New Roman" pitchFamily="18" charset="0"/>
              </a:rPr>
              <a:t>E</a:t>
            </a:r>
            <a:r>
              <a:rPr kumimoji="0" lang="es-EC" sz="14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ducar y motivar  a los estudiantes para fomentar las destrezas y despertar el espíritu creativo.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s-EC" sz="1400" dirty="0" smtClean="0">
              <a:solidFill>
                <a:srgbClr val="000000"/>
              </a:solidFill>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s-EC" sz="1400" b="0" i="0" u="none" strike="noStrike" cap="none" normalizeH="0" baseline="0" dirty="0" smtClean="0">
              <a:ln>
                <a:noFill/>
              </a:ln>
              <a:solidFill>
                <a:srgbClr val="000000"/>
              </a:solidFill>
              <a:effectLst/>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s-ES" sz="14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 ¿A quiénes debe llegar la imagen de la revista?</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EC" sz="14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4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El grupo objetivo al cual debe enfocarse este proyecto está comprendido por estudiantes y/o profesionales de las carreras de Diseño Gráfico y Producción Audiovisual de la  ESPOL.</a:t>
            </a:r>
            <a:endParaRPr kumimoji="0" lang="es-ES" sz="14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642910" y="1857364"/>
            <a:ext cx="7858180" cy="2893100"/>
          </a:xfrm>
          <a:prstGeom prst="rect">
            <a:avLst/>
          </a:prstGeom>
        </p:spPr>
        <p:txBody>
          <a:bodyPr wrap="square">
            <a:spAutoFit/>
          </a:bodyPr>
          <a:lstStyle/>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Se debe crear una marca que tenga características como las que se detalla a continuación: </a:t>
            </a: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 Al momento de la creación del nombre se tiene que optar por uno que sea fácil de recordar, no extenso y viable en el ámbito de comunicación. </a:t>
            </a: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 Que sea aplicable a todos los medios de comunicación y soportes (sean estos impresos o audiovisuales), mediante los cuales se realizará este proyecto, para que así el mensaje sea eficazmente recibido por el público objetivo. </a:t>
            </a: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 Debe de describir la revista a realizarse. </a:t>
            </a: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 No debe de violar la protección reglamentaria que tienen marcas existentes. </a:t>
            </a:r>
            <a:endParaRPr lang="es-ES" sz="1400" dirty="0" smtClean="0">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928662" y="2071678"/>
            <a:ext cx="7358114" cy="3108543"/>
          </a:xfrm>
          <a:prstGeom prst="rect">
            <a:avLst/>
          </a:prstGeom>
        </p:spPr>
        <p:txBody>
          <a:bodyPr wrap="square">
            <a:spAutoFit/>
          </a:bodyPr>
          <a:lstStyle/>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Existen ventajas de crear una imagen impactante, atractiva y que tenga identidad visual: </a:t>
            </a:r>
          </a:p>
          <a:p>
            <a:pPr lvl="0" algn="just" eaLnBrk="0" fontAlgn="base" hangingPunct="0">
              <a:spcBef>
                <a:spcPct val="0"/>
              </a:spcBef>
              <a:spcAft>
                <a:spcPct val="0"/>
              </a:spcAft>
            </a:pPr>
            <a:endParaRPr lang="es-EC" sz="1400" dirty="0" smtClean="0">
              <a:solidFill>
                <a:srgbClr val="000000"/>
              </a:solidFill>
              <a:latin typeface="Century Gothic" pitchFamily="34" charset="0"/>
              <a:cs typeface="Times New Roman" pitchFamily="18" charset="0"/>
            </a:endParaRPr>
          </a:p>
          <a:p>
            <a:pPr lvl="0" algn="just" eaLnBrk="0" fontAlgn="base" hangingPunct="0">
              <a:spcBef>
                <a:spcPct val="0"/>
              </a:spcBef>
              <a:spcAft>
                <a:spcPct val="0"/>
              </a:spcAft>
            </a:pPr>
            <a:endParaRPr lang="es-EC" sz="1400" dirty="0" smtClean="0">
              <a:solidFill>
                <a:srgbClr val="000000"/>
              </a:solidFill>
              <a:latin typeface="Century Gothic" pitchFamily="34" charset="0"/>
              <a:cs typeface="Times New Roman" pitchFamily="18" charset="0"/>
            </a:endParaRP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 El público objetivo tiende a recordar fácilmente la imagen propuesta. </a:t>
            </a: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 La difusión del mensaje llegará de manera eficaz. </a:t>
            </a:r>
          </a:p>
          <a:p>
            <a:pPr lvl="0" algn="just" eaLnBrk="0" fontAlgn="base" hangingPunct="0">
              <a:spcBef>
                <a:spcPct val="0"/>
              </a:spcBef>
              <a:spcAft>
                <a:spcPct val="0"/>
              </a:spcAft>
            </a:pPr>
            <a:endParaRPr lang="es-EC" sz="1400" dirty="0" smtClean="0">
              <a:solidFill>
                <a:srgbClr val="000000"/>
              </a:solidFill>
              <a:latin typeface="Century Gothic" pitchFamily="34" charset="0"/>
              <a:cs typeface="Times New Roman" pitchFamily="18" charset="0"/>
            </a:endParaRPr>
          </a:p>
          <a:p>
            <a:pPr lvl="0" algn="just" eaLnBrk="0" fontAlgn="base" hangingPunct="0">
              <a:spcBef>
                <a:spcPct val="0"/>
              </a:spcBef>
              <a:spcAft>
                <a:spcPct val="0"/>
              </a:spcAft>
            </a:pPr>
            <a:endParaRPr lang="es-EC" sz="1400" dirty="0" smtClean="0">
              <a:solidFill>
                <a:srgbClr val="000000"/>
              </a:solidFill>
              <a:latin typeface="Century Gothic" pitchFamily="34" charset="0"/>
              <a:cs typeface="Times New Roman" pitchFamily="18" charset="0"/>
            </a:endParaRPr>
          </a:p>
          <a:p>
            <a:pPr lvl="0" algn="just" eaLnBrk="0" fontAlgn="base" hangingPunct="0">
              <a:spcBef>
                <a:spcPct val="0"/>
              </a:spcBef>
              <a:spcAft>
                <a:spcPct val="0"/>
              </a:spcAft>
            </a:pPr>
            <a:endParaRPr lang="es-ES" sz="1400" dirty="0" smtClean="0">
              <a:latin typeface="Century Gothic" pitchFamily="34" charset="0"/>
              <a:cs typeface="Arial" pitchFamily="34" charset="0"/>
            </a:endParaRPr>
          </a:p>
          <a:p>
            <a:pPr lvl="0" algn="just" eaLnBrk="0" fontAlgn="base" hangingPunct="0">
              <a:spcBef>
                <a:spcPct val="0"/>
              </a:spcBef>
              <a:spcAft>
                <a:spcPct val="0"/>
              </a:spcAft>
            </a:pPr>
            <a:r>
              <a:rPr lang="es-EC" sz="1400" dirty="0" smtClean="0">
                <a:solidFill>
                  <a:srgbClr val="000000"/>
                </a:solidFill>
                <a:latin typeface="Century Gothic" pitchFamily="34" charset="0"/>
                <a:ea typeface="Calibri" pitchFamily="34" charset="0"/>
                <a:cs typeface="Times New Roman" pitchFamily="18" charset="0"/>
              </a:rPr>
              <a:t>Para esta revista, la imagen creada además de educar y motivar a los estudiantes y/o profesionales, deberá crear un precedente en este tipo de proyectos informativos y educativos a nivel académico y profesional.</a:t>
            </a:r>
            <a:endParaRPr lang="es-EC" sz="1400" dirty="0" smtClean="0">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5297" name="Rectangle 1"/>
          <p:cNvSpPr>
            <a:spLocks noChangeArrowheads="1"/>
          </p:cNvSpPr>
          <p:nvPr/>
        </p:nvSpPr>
        <p:spPr bwMode="auto">
          <a:xfrm>
            <a:off x="1142976" y="1443983"/>
            <a:ext cx="692948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200" b="1" i="0" u="none" strike="noStrike" cap="none" normalizeH="0" baseline="0" dirty="0" smtClean="0">
                <a:ln>
                  <a:noFill/>
                </a:ln>
                <a:solidFill>
                  <a:schemeClr val="tx1"/>
                </a:solidFill>
                <a:effectLst/>
                <a:latin typeface="Century Gothic"/>
                <a:ea typeface="Calibri" pitchFamily="34" charset="0"/>
                <a:cs typeface="Century Gothic"/>
              </a:rPr>
              <a:t>Desarrollo de la</a:t>
            </a:r>
            <a:r>
              <a:rPr kumimoji="0" lang="es-ES" sz="1200" b="1" i="0" u="none" strike="noStrike" cap="none" normalizeH="0" dirty="0" smtClean="0">
                <a:ln>
                  <a:noFill/>
                </a:ln>
                <a:solidFill>
                  <a:schemeClr val="tx1"/>
                </a:solidFill>
                <a:effectLst/>
                <a:latin typeface="Century Gothic"/>
                <a:ea typeface="Calibri" pitchFamily="34" charset="0"/>
                <a:cs typeface="Century Gothic"/>
              </a:rPr>
              <a:t> Marca.</a:t>
            </a:r>
          </a:p>
        </p:txBody>
      </p:sp>
      <p:pic>
        <p:nvPicPr>
          <p:cNvPr id="3" name="60 Imagen" descr="color.jpg"/>
          <p:cNvPicPr/>
          <p:nvPr/>
        </p:nvPicPr>
        <p:blipFill>
          <a:blip r:embed="rId3"/>
          <a:stretch>
            <a:fillRect/>
          </a:stretch>
        </p:blipFill>
        <p:spPr>
          <a:xfrm>
            <a:off x="3294176" y="4395375"/>
            <a:ext cx="2429952" cy="962451"/>
          </a:xfrm>
          <a:prstGeom prst="rect">
            <a:avLst/>
          </a:prstGeom>
        </p:spPr>
      </p:pic>
      <p:pic>
        <p:nvPicPr>
          <p:cNvPr id="4" name="4 Imagen"/>
          <p:cNvPicPr/>
          <p:nvPr/>
        </p:nvPicPr>
        <p:blipFill>
          <a:blip r:embed="rId4"/>
          <a:srcRect/>
          <a:stretch>
            <a:fillRect/>
          </a:stretch>
        </p:blipFill>
        <p:spPr bwMode="auto">
          <a:xfrm>
            <a:off x="2051720" y="3104361"/>
            <a:ext cx="4908045" cy="993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 Imagen" descr="C:\Users\User\Documents\espol\fuentes\batho.jpg"/>
          <p:cNvPicPr/>
          <p:nvPr/>
        </p:nvPicPr>
        <p:blipFill>
          <a:blip r:embed="rId3"/>
          <a:srcRect/>
          <a:stretch>
            <a:fillRect/>
          </a:stretch>
        </p:blipFill>
        <p:spPr bwMode="auto">
          <a:xfrm>
            <a:off x="2541401" y="2428995"/>
            <a:ext cx="4340845" cy="1071443"/>
          </a:xfrm>
          <a:prstGeom prst="rect">
            <a:avLst/>
          </a:prstGeom>
          <a:noFill/>
          <a:ln w="9525">
            <a:noFill/>
            <a:miter lim="800000"/>
            <a:headEnd/>
            <a:tailEnd/>
          </a:ln>
        </p:spPr>
      </p:pic>
      <p:pic>
        <p:nvPicPr>
          <p:cNvPr id="6" name="5 Imagen" descr="C:\Users\User\Documents\espol\fuentes\arial.jpg"/>
          <p:cNvPicPr/>
          <p:nvPr/>
        </p:nvPicPr>
        <p:blipFill>
          <a:blip r:embed="rId4"/>
          <a:srcRect/>
          <a:stretch>
            <a:fillRect/>
          </a:stretch>
        </p:blipFill>
        <p:spPr bwMode="auto">
          <a:xfrm>
            <a:off x="2531625" y="3625500"/>
            <a:ext cx="4403639" cy="1232260"/>
          </a:xfrm>
          <a:prstGeom prst="rect">
            <a:avLst/>
          </a:prstGeom>
          <a:noFill/>
          <a:ln w="9525">
            <a:noFill/>
            <a:miter lim="800000"/>
            <a:headEnd/>
            <a:tailEnd/>
          </a:ln>
        </p:spPr>
      </p:pic>
      <p:sp>
        <p:nvSpPr>
          <p:cNvPr id="7" name="Rectangle 1"/>
          <p:cNvSpPr>
            <a:spLocks noChangeArrowheads="1"/>
          </p:cNvSpPr>
          <p:nvPr/>
        </p:nvSpPr>
        <p:spPr bwMode="auto">
          <a:xfrm>
            <a:off x="1098898" y="1198891"/>
            <a:ext cx="69294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400" b="1" i="0" u="none" strike="noStrike" cap="none" normalizeH="0" dirty="0" smtClean="0">
                <a:ln>
                  <a:noFill/>
                </a:ln>
                <a:solidFill>
                  <a:schemeClr val="tx1"/>
                </a:solidFill>
                <a:effectLst/>
                <a:latin typeface="Century Gothic"/>
                <a:ea typeface="Calibri" pitchFamily="34" charset="0"/>
                <a:cs typeface="Century Gothic"/>
              </a:rPr>
              <a:t>Tipograf</a:t>
            </a:r>
            <a:r>
              <a:rPr lang="es-ES" sz="1400" b="1" dirty="0" smtClean="0">
                <a:latin typeface="Century Gothic"/>
                <a:ea typeface="Calibri" pitchFamily="34" charset="0"/>
                <a:cs typeface="Century Gothic"/>
              </a:rPr>
              <a:t>í</a:t>
            </a:r>
            <a:r>
              <a:rPr kumimoji="0" lang="es-ES" sz="1400" b="1" i="0" u="none" strike="noStrike" cap="none" normalizeH="0" dirty="0" smtClean="0">
                <a:ln>
                  <a:noFill/>
                </a:ln>
                <a:solidFill>
                  <a:schemeClr val="tx1"/>
                </a:solidFill>
                <a:effectLst/>
                <a:latin typeface="Century Gothic"/>
                <a:ea typeface="Calibri" pitchFamily="34" charset="0"/>
                <a:cs typeface="Century Gothic"/>
              </a:rPr>
              <a:t>a.</a:t>
            </a:r>
          </a:p>
        </p:txBody>
      </p:sp>
      <p:pic>
        <p:nvPicPr>
          <p:cNvPr id="8" name="3 Imagen" descr="C:\Users\User\Documents\espol\fuentes\baby universe.jpg"/>
          <p:cNvPicPr/>
          <p:nvPr/>
        </p:nvPicPr>
        <p:blipFill>
          <a:blip r:embed="rId5"/>
          <a:srcRect/>
          <a:stretch>
            <a:fillRect/>
          </a:stretch>
        </p:blipFill>
        <p:spPr bwMode="auto">
          <a:xfrm>
            <a:off x="2500298" y="5004625"/>
            <a:ext cx="4465695" cy="924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 Imagen"/>
          <p:cNvPicPr/>
          <p:nvPr/>
        </p:nvPicPr>
        <p:blipFill>
          <a:blip r:embed="rId3"/>
          <a:srcRect/>
          <a:stretch>
            <a:fillRect/>
          </a:stretch>
        </p:blipFill>
        <p:spPr bwMode="auto">
          <a:xfrm>
            <a:off x="2575012" y="2470835"/>
            <a:ext cx="3782938" cy="815289"/>
          </a:xfrm>
          <a:prstGeom prst="rect">
            <a:avLst/>
          </a:prstGeom>
          <a:noFill/>
          <a:ln w="9525">
            <a:noFill/>
            <a:miter lim="800000"/>
            <a:headEnd/>
            <a:tailEnd/>
          </a:ln>
        </p:spPr>
      </p:pic>
      <p:sp>
        <p:nvSpPr>
          <p:cNvPr id="4" name="Rectangle 1"/>
          <p:cNvSpPr>
            <a:spLocks noChangeArrowheads="1"/>
          </p:cNvSpPr>
          <p:nvPr/>
        </p:nvSpPr>
        <p:spPr bwMode="auto">
          <a:xfrm>
            <a:off x="1098898" y="1187879"/>
            <a:ext cx="692948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dirty="0" smtClean="0">
                <a:ln>
                  <a:noFill/>
                </a:ln>
                <a:solidFill>
                  <a:schemeClr val="tx1"/>
                </a:solidFill>
                <a:effectLst/>
                <a:latin typeface="Century Gothic"/>
                <a:ea typeface="Calibri" pitchFamily="34" charset="0"/>
                <a:cs typeface="Century Gothic"/>
              </a:rPr>
              <a:t>Escala de Grises.</a:t>
            </a:r>
          </a:p>
        </p:txBody>
      </p:sp>
      <p:pic>
        <p:nvPicPr>
          <p:cNvPr id="6" name="4 Imagen"/>
          <p:cNvPicPr/>
          <p:nvPr/>
        </p:nvPicPr>
        <p:blipFill>
          <a:blip r:embed="rId4"/>
          <a:srcRect/>
          <a:stretch>
            <a:fillRect/>
          </a:stretch>
        </p:blipFill>
        <p:spPr bwMode="auto">
          <a:xfrm>
            <a:off x="1857356" y="3714752"/>
            <a:ext cx="5238750" cy="789971"/>
          </a:xfrm>
          <a:prstGeom prst="rect">
            <a:avLst/>
          </a:prstGeom>
          <a:noFill/>
          <a:ln w="9525">
            <a:noFill/>
            <a:miter lim="800000"/>
            <a:headEnd/>
            <a:tailEnd/>
          </a:ln>
        </p:spPr>
      </p:pic>
      <p:pic>
        <p:nvPicPr>
          <p:cNvPr id="7" name="5 Imagen"/>
          <p:cNvPicPr/>
          <p:nvPr/>
        </p:nvPicPr>
        <p:blipFill>
          <a:blip r:embed="rId5"/>
          <a:srcRect/>
          <a:stretch>
            <a:fillRect/>
          </a:stretch>
        </p:blipFill>
        <p:spPr bwMode="auto">
          <a:xfrm>
            <a:off x="1928794" y="4786322"/>
            <a:ext cx="5234005" cy="1069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 Imagen"/>
          <p:cNvPicPr/>
          <p:nvPr/>
        </p:nvPicPr>
        <p:blipFill>
          <a:blip r:embed="rId3"/>
          <a:srcRect/>
          <a:stretch>
            <a:fillRect/>
          </a:stretch>
        </p:blipFill>
        <p:spPr bwMode="auto">
          <a:xfrm>
            <a:off x="2336332" y="2429233"/>
            <a:ext cx="4164494" cy="1214081"/>
          </a:xfrm>
          <a:prstGeom prst="rect">
            <a:avLst/>
          </a:prstGeom>
          <a:noFill/>
          <a:ln w="9525">
            <a:noFill/>
            <a:miter lim="800000"/>
            <a:headEnd/>
            <a:tailEnd/>
          </a:ln>
        </p:spPr>
      </p:pic>
      <p:sp>
        <p:nvSpPr>
          <p:cNvPr id="4" name="Rectangle 1"/>
          <p:cNvSpPr>
            <a:spLocks noChangeArrowheads="1"/>
          </p:cNvSpPr>
          <p:nvPr/>
        </p:nvSpPr>
        <p:spPr bwMode="auto">
          <a:xfrm>
            <a:off x="1098898" y="1158231"/>
            <a:ext cx="69294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400" b="1" i="0" u="none" strike="noStrike" cap="none" normalizeH="0" dirty="0" smtClean="0">
                <a:ln>
                  <a:noFill/>
                </a:ln>
                <a:solidFill>
                  <a:schemeClr val="tx1"/>
                </a:solidFill>
                <a:effectLst/>
                <a:latin typeface="Century Gothic"/>
                <a:ea typeface="Calibri" pitchFamily="34" charset="0"/>
                <a:cs typeface="Century Gothic"/>
              </a:rPr>
              <a:t>Variaciones Permitidas.</a:t>
            </a:r>
          </a:p>
        </p:txBody>
      </p:sp>
      <p:pic>
        <p:nvPicPr>
          <p:cNvPr id="6" name="3 Imagen"/>
          <p:cNvPicPr/>
          <p:nvPr/>
        </p:nvPicPr>
        <p:blipFill>
          <a:blip r:embed="rId4"/>
          <a:srcRect/>
          <a:stretch>
            <a:fillRect/>
          </a:stretch>
        </p:blipFill>
        <p:spPr bwMode="auto">
          <a:xfrm>
            <a:off x="2553495" y="3857628"/>
            <a:ext cx="3733016" cy="757939"/>
          </a:xfrm>
          <a:prstGeom prst="rect">
            <a:avLst/>
          </a:prstGeom>
          <a:noFill/>
          <a:ln w="9525">
            <a:noFill/>
            <a:miter lim="800000"/>
            <a:headEnd/>
            <a:tailEnd/>
          </a:ln>
        </p:spPr>
      </p:pic>
      <p:pic>
        <p:nvPicPr>
          <p:cNvPr id="7" name="4 Imagen"/>
          <p:cNvPicPr/>
          <p:nvPr/>
        </p:nvPicPr>
        <p:blipFill>
          <a:blip r:embed="rId5"/>
          <a:srcRect/>
          <a:stretch>
            <a:fillRect/>
          </a:stretch>
        </p:blipFill>
        <p:spPr bwMode="auto">
          <a:xfrm>
            <a:off x="1214414" y="4907150"/>
            <a:ext cx="2949831" cy="731520"/>
          </a:xfrm>
          <a:prstGeom prst="rect">
            <a:avLst/>
          </a:prstGeom>
          <a:noFill/>
          <a:ln w="9525">
            <a:noFill/>
            <a:miter lim="800000"/>
            <a:headEnd/>
            <a:tailEnd/>
          </a:ln>
        </p:spPr>
      </p:pic>
      <p:pic>
        <p:nvPicPr>
          <p:cNvPr id="8" name="5 Imagen"/>
          <p:cNvPicPr/>
          <p:nvPr/>
        </p:nvPicPr>
        <p:blipFill>
          <a:blip r:embed="rId6"/>
          <a:srcRect/>
          <a:stretch>
            <a:fillRect/>
          </a:stretch>
        </p:blipFill>
        <p:spPr bwMode="auto">
          <a:xfrm>
            <a:off x="4929190" y="4911334"/>
            <a:ext cx="2952750" cy="732244"/>
          </a:xfrm>
          <a:prstGeom prst="rect">
            <a:avLst/>
          </a:prstGeom>
          <a:noFill/>
          <a:ln w="9525">
            <a:noFill/>
            <a:miter lim="800000"/>
            <a:headEnd/>
            <a:tailEnd/>
          </a:ln>
        </p:spPr>
      </p:pic>
    </p:spTree>
    <p:extLst>
      <p:ext uri="{BB962C8B-B14F-4D97-AF65-F5344CB8AC3E}">
        <p14:creationId xmlns="" xmlns:p14="http://schemas.microsoft.com/office/powerpoint/2010/main" val="2421937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 Imagen"/>
          <p:cNvPicPr/>
          <p:nvPr/>
        </p:nvPicPr>
        <p:blipFill>
          <a:blip r:embed="rId3"/>
          <a:srcRect/>
          <a:stretch>
            <a:fillRect/>
          </a:stretch>
        </p:blipFill>
        <p:spPr bwMode="auto">
          <a:xfrm>
            <a:off x="1357290" y="2714620"/>
            <a:ext cx="2777509" cy="816627"/>
          </a:xfrm>
          <a:prstGeom prst="rect">
            <a:avLst/>
          </a:prstGeom>
          <a:noFill/>
          <a:ln w="9525">
            <a:noFill/>
            <a:miter lim="800000"/>
            <a:headEnd/>
            <a:tailEnd/>
          </a:ln>
        </p:spPr>
      </p:pic>
      <p:sp>
        <p:nvSpPr>
          <p:cNvPr id="4" name="Rectangle 1"/>
          <p:cNvSpPr>
            <a:spLocks noChangeArrowheads="1"/>
          </p:cNvSpPr>
          <p:nvPr/>
        </p:nvSpPr>
        <p:spPr bwMode="auto">
          <a:xfrm>
            <a:off x="1098898" y="1341767"/>
            <a:ext cx="69294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400" b="1" i="0" u="none" strike="noStrike" cap="none" normalizeH="0" dirty="0" smtClean="0">
                <a:ln>
                  <a:noFill/>
                </a:ln>
                <a:solidFill>
                  <a:schemeClr val="tx1"/>
                </a:solidFill>
                <a:effectLst/>
                <a:latin typeface="Century Gothic"/>
                <a:ea typeface="Calibri" pitchFamily="34" charset="0"/>
                <a:cs typeface="Century Gothic"/>
              </a:rPr>
              <a:t>Manejo Incorrecto.</a:t>
            </a:r>
          </a:p>
        </p:txBody>
      </p:sp>
      <p:pic>
        <p:nvPicPr>
          <p:cNvPr id="6" name="4 Imagen"/>
          <p:cNvPicPr/>
          <p:nvPr/>
        </p:nvPicPr>
        <p:blipFill>
          <a:blip r:embed="rId4"/>
          <a:srcRect/>
          <a:stretch>
            <a:fillRect/>
          </a:stretch>
        </p:blipFill>
        <p:spPr bwMode="auto">
          <a:xfrm>
            <a:off x="1392252" y="3906017"/>
            <a:ext cx="2751120" cy="808867"/>
          </a:xfrm>
          <a:prstGeom prst="rect">
            <a:avLst/>
          </a:prstGeom>
          <a:noFill/>
          <a:ln w="9525">
            <a:noFill/>
            <a:miter lim="800000"/>
            <a:headEnd/>
            <a:tailEnd/>
          </a:ln>
        </p:spPr>
      </p:pic>
      <p:pic>
        <p:nvPicPr>
          <p:cNvPr id="7" name="5 Imagen"/>
          <p:cNvPicPr/>
          <p:nvPr/>
        </p:nvPicPr>
        <p:blipFill>
          <a:blip r:embed="rId5"/>
          <a:srcRect/>
          <a:stretch>
            <a:fillRect/>
          </a:stretch>
        </p:blipFill>
        <p:spPr bwMode="auto">
          <a:xfrm>
            <a:off x="1374660" y="5074416"/>
            <a:ext cx="2768712" cy="814040"/>
          </a:xfrm>
          <a:prstGeom prst="rect">
            <a:avLst/>
          </a:prstGeom>
          <a:noFill/>
          <a:ln w="9525">
            <a:noFill/>
            <a:miter lim="800000"/>
            <a:headEnd/>
            <a:tailEnd/>
          </a:ln>
        </p:spPr>
      </p:pic>
      <p:pic>
        <p:nvPicPr>
          <p:cNvPr id="8" name="4 Imagen"/>
          <p:cNvPicPr/>
          <p:nvPr/>
        </p:nvPicPr>
        <p:blipFill>
          <a:blip r:embed="rId6"/>
          <a:srcRect/>
          <a:stretch>
            <a:fillRect/>
          </a:stretch>
        </p:blipFill>
        <p:spPr bwMode="auto">
          <a:xfrm>
            <a:off x="5049336" y="3220723"/>
            <a:ext cx="2571768" cy="851219"/>
          </a:xfrm>
          <a:prstGeom prst="rect">
            <a:avLst/>
          </a:prstGeom>
          <a:noFill/>
          <a:ln w="9525">
            <a:noFill/>
            <a:miter lim="800000"/>
            <a:headEnd/>
            <a:tailEnd/>
          </a:ln>
        </p:spPr>
      </p:pic>
      <p:pic>
        <p:nvPicPr>
          <p:cNvPr id="9" name="5 Imagen"/>
          <p:cNvPicPr/>
          <p:nvPr/>
        </p:nvPicPr>
        <p:blipFill>
          <a:blip r:embed="rId7"/>
          <a:srcRect/>
          <a:stretch>
            <a:fillRect/>
          </a:stretch>
        </p:blipFill>
        <p:spPr bwMode="auto">
          <a:xfrm>
            <a:off x="5049336" y="4344197"/>
            <a:ext cx="2594498" cy="656439"/>
          </a:xfrm>
          <a:prstGeom prst="rect">
            <a:avLst/>
          </a:prstGeom>
          <a:noFill/>
          <a:ln w="9525">
            <a:noFill/>
            <a:miter lim="800000"/>
            <a:headEnd/>
            <a:tailEnd/>
          </a:ln>
        </p:spPr>
      </p:pic>
    </p:spTree>
    <p:extLst>
      <p:ext uri="{BB962C8B-B14F-4D97-AF65-F5344CB8AC3E}">
        <p14:creationId xmlns="" xmlns:p14="http://schemas.microsoft.com/office/powerpoint/2010/main" val="1804475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 Imagen"/>
          <p:cNvPicPr/>
          <p:nvPr/>
        </p:nvPicPr>
        <p:blipFill>
          <a:blip r:embed="rId3"/>
          <a:srcRect/>
          <a:stretch>
            <a:fillRect/>
          </a:stretch>
        </p:blipFill>
        <p:spPr bwMode="auto">
          <a:xfrm>
            <a:off x="2357422" y="2928934"/>
            <a:ext cx="4088139" cy="1460515"/>
          </a:xfrm>
          <a:prstGeom prst="rect">
            <a:avLst/>
          </a:prstGeom>
          <a:noFill/>
          <a:ln w="9525">
            <a:noFill/>
            <a:miter lim="800000"/>
            <a:headEnd/>
            <a:tailEnd/>
          </a:ln>
        </p:spPr>
      </p:pic>
      <p:sp>
        <p:nvSpPr>
          <p:cNvPr id="7" name="Rectangle 1"/>
          <p:cNvSpPr>
            <a:spLocks noChangeArrowheads="1"/>
          </p:cNvSpPr>
          <p:nvPr/>
        </p:nvSpPr>
        <p:spPr bwMode="auto">
          <a:xfrm>
            <a:off x="1098898" y="1214422"/>
            <a:ext cx="692948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ES"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ES"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S" sz="1400" b="1" dirty="0" err="1" smtClean="0">
                <a:latin typeface="Century Gothic"/>
                <a:ea typeface="Calibri" pitchFamily="34" charset="0"/>
                <a:cs typeface="Century Gothic"/>
              </a:rPr>
              <a:t>Grafimetría</a:t>
            </a:r>
            <a:r>
              <a:rPr kumimoji="0" lang="es-ES" sz="1400" b="1" i="0" u="none" strike="noStrike" cap="none" normalizeH="0" dirty="0" smtClean="0">
                <a:ln>
                  <a:noFill/>
                </a:ln>
                <a:solidFill>
                  <a:schemeClr val="tx1"/>
                </a:solidFill>
                <a:effectLst/>
                <a:latin typeface="Century Gothic"/>
                <a:ea typeface="Calibri" pitchFamily="34" charset="0"/>
                <a:cs typeface="Century Gothic"/>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Rectangle 2"/>
          <p:cNvSpPr>
            <a:spLocks noChangeArrowheads="1"/>
          </p:cNvSpPr>
          <p:nvPr/>
        </p:nvSpPr>
        <p:spPr bwMode="auto">
          <a:xfrm>
            <a:off x="928694" y="1149478"/>
            <a:ext cx="714376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4000" b="1" i="0" u="none" strike="noStrike" cap="none" normalizeH="0" baseline="0" dirty="0" smtClean="0">
                <a:ln>
                  <a:noFill/>
                </a:ln>
                <a:solidFill>
                  <a:schemeClr val="tx1"/>
                </a:solidFill>
                <a:effectLst/>
                <a:latin typeface="+mj-lt"/>
                <a:ea typeface="Times New Roman" pitchFamily="18" charset="0"/>
                <a:cs typeface="Century Gothic"/>
              </a:rPr>
              <a:t>ANTECEDENTES</a:t>
            </a:r>
          </a:p>
        </p:txBody>
      </p:sp>
      <p:sp>
        <p:nvSpPr>
          <p:cNvPr id="5" name="3 Rectángulo"/>
          <p:cNvSpPr/>
          <p:nvPr/>
        </p:nvSpPr>
        <p:spPr>
          <a:xfrm>
            <a:off x="871662" y="2188011"/>
            <a:ext cx="7200800" cy="2215991"/>
          </a:xfrm>
          <a:prstGeom prst="rect">
            <a:avLst/>
          </a:prstGeom>
        </p:spPr>
        <p:txBody>
          <a:bodyPr wrap="square">
            <a:spAutoFit/>
          </a:bodyPr>
          <a:lstStyle/>
          <a:p>
            <a:pPr algn="just"/>
            <a:r>
              <a:rPr lang="es-EC" sz="1400" b="1" u="sng" dirty="0" smtClean="0">
                <a:latin typeface="Century Gothic"/>
                <a:cs typeface="Century Gothic"/>
              </a:rPr>
              <a:t>La técnica</a:t>
            </a:r>
            <a:r>
              <a:rPr lang="es-EC" sz="1400" b="1" dirty="0" smtClean="0">
                <a:latin typeface="Century Gothic"/>
                <a:cs typeface="Century Gothic"/>
              </a:rPr>
              <a:t>:</a:t>
            </a:r>
            <a:r>
              <a:rPr lang="es-EC" sz="1400" dirty="0" smtClean="0">
                <a:latin typeface="Century Gothic"/>
                <a:cs typeface="Century Gothic"/>
              </a:rPr>
              <a:t> Debido a la técnica el hombre es sacado fuera de la producción y es privado del saber. La que sabe es la máquina. La máquina puede ser un instrumento del hombre o el hombre convertirse en un apéndice de la máquina. </a:t>
            </a:r>
            <a:endParaRPr lang="es-ES" sz="1400" dirty="0" smtClean="0">
              <a:latin typeface="Century Gothic"/>
              <a:cs typeface="Century Gothic"/>
            </a:endParaRPr>
          </a:p>
          <a:p>
            <a:pPr algn="just"/>
            <a:r>
              <a:rPr lang="es-EC" sz="1400" dirty="0" smtClean="0">
                <a:latin typeface="Century Gothic"/>
                <a:cs typeface="Century Gothic"/>
              </a:rPr>
              <a:t> </a:t>
            </a:r>
            <a:endParaRPr lang="es-ES" sz="1400" dirty="0" smtClean="0">
              <a:latin typeface="Century Gothic"/>
              <a:cs typeface="Century Gothic"/>
            </a:endParaRPr>
          </a:p>
          <a:p>
            <a:pPr algn="just"/>
            <a:r>
              <a:rPr lang="es-EC" sz="1400" b="1" u="sng" dirty="0" smtClean="0">
                <a:latin typeface="Century Gothic"/>
                <a:cs typeface="Century Gothic"/>
              </a:rPr>
              <a:t>Las nuevas actitudes</a:t>
            </a:r>
            <a:r>
              <a:rPr lang="es-EC" sz="1400" b="1" dirty="0" smtClean="0">
                <a:latin typeface="Century Gothic"/>
                <a:cs typeface="Century Gothic"/>
              </a:rPr>
              <a:t>:</a:t>
            </a:r>
            <a:r>
              <a:rPr lang="es-EC" sz="1400" dirty="0" smtClean="0">
                <a:latin typeface="Century Gothic"/>
                <a:cs typeface="Century Gothic"/>
              </a:rPr>
              <a:t> Apatía, indiferencia, deserción</a:t>
            </a:r>
            <a:r>
              <a:rPr lang="en-US" sz="1400" dirty="0" smtClean="0">
                <a:latin typeface="Century Gothic"/>
                <a:cs typeface="Century Gothic"/>
              </a:rPr>
              <a:t>.</a:t>
            </a:r>
            <a:endParaRPr lang="es-ES" sz="1400" dirty="0" smtClean="0">
              <a:latin typeface="Century Gothic"/>
              <a:cs typeface="Century Gothic"/>
            </a:endParaRPr>
          </a:p>
          <a:p>
            <a:pPr algn="just"/>
            <a:r>
              <a:rPr lang="es-EC" sz="1400" dirty="0" smtClean="0">
                <a:latin typeface="Century Gothic"/>
                <a:cs typeface="Century Gothic"/>
              </a:rPr>
              <a:t>Ninguna ideología política es capaz de entusiasmar a las masas, la sociedad posmoderna no tiene ni ídolos, ni tabú, ni tan solo imagen gloriosa de sí misma, ningún proyecto histórico movilizador, estamos ya regidos por el vacío, un vacío que no comporta, sin embargo, ni tragedia ni apocalipsis. </a:t>
            </a:r>
            <a:endParaRPr lang="es-ES" sz="1400" dirty="0" smtClean="0">
              <a:latin typeface="Century Gothic"/>
              <a:cs typeface="Century Gothic"/>
            </a:endParaRPr>
          </a:p>
          <a:p>
            <a:pPr algn="just"/>
            <a:r>
              <a:rPr lang="es-EC" sz="1200" dirty="0" smtClean="0">
                <a:latin typeface="Century Gothic"/>
                <a:cs typeface="Century Gothic"/>
              </a:rPr>
              <a:t> </a:t>
            </a:r>
            <a:endParaRPr lang="es-ES" sz="1200" dirty="0" smtClean="0">
              <a:latin typeface="Century Gothic"/>
              <a:cs typeface="Century Gothic"/>
            </a:endParaRPr>
          </a:p>
        </p:txBody>
      </p:sp>
      <p:sp>
        <p:nvSpPr>
          <p:cNvPr id="6" name="Rectangle 1"/>
          <p:cNvSpPr>
            <a:spLocks noChangeArrowheads="1"/>
          </p:cNvSpPr>
          <p:nvPr/>
        </p:nvSpPr>
        <p:spPr bwMode="auto">
          <a:xfrm>
            <a:off x="857224" y="4402589"/>
            <a:ext cx="717062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1" i="0" u="sng" strike="noStrike" cap="none" normalizeH="0" baseline="0" dirty="0" smtClean="0">
                <a:ln>
                  <a:noFill/>
                </a:ln>
                <a:solidFill>
                  <a:schemeClr val="tx1"/>
                </a:solidFill>
                <a:effectLst/>
                <a:latin typeface="Century Gothic"/>
                <a:ea typeface="Calibri" pitchFamily="34" charset="0"/>
                <a:cs typeface="Century Gothic"/>
              </a:rPr>
              <a:t>La mass-media</a:t>
            </a:r>
            <a:r>
              <a:rPr kumimoji="0" lang="es-EC" sz="1400" b="1" i="0" u="none" strike="noStrike" cap="none" normalizeH="0" baseline="0" dirty="0" smtClean="0">
                <a:ln>
                  <a:noFill/>
                </a:ln>
                <a:solidFill>
                  <a:schemeClr val="tx1"/>
                </a:solidFill>
                <a:effectLst/>
                <a:latin typeface="Century Gothic"/>
                <a:ea typeface="Calibri" pitchFamily="34" charset="0"/>
                <a:cs typeface="Century Gothic"/>
              </a:rPr>
              <a:t>:</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La velocidad en el acaecer de los hechos: tenemos tanta información que esta se nos escapa de las manos. </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Tenemos acceso a cualquier parte del mundo vía satélite o por medio de la TV por cable. </a:t>
            </a:r>
            <a:endParaRPr kumimoji="0" lang="es-ES"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 Imagen"/>
          <p:cNvPicPr/>
          <p:nvPr/>
        </p:nvPicPr>
        <p:blipFill>
          <a:blip r:embed="rId3"/>
          <a:srcRect/>
          <a:stretch>
            <a:fillRect/>
          </a:stretch>
        </p:blipFill>
        <p:spPr bwMode="auto">
          <a:xfrm>
            <a:off x="2143108" y="2428868"/>
            <a:ext cx="4857784" cy="1187458"/>
          </a:xfrm>
          <a:prstGeom prst="rect">
            <a:avLst/>
          </a:prstGeom>
          <a:noFill/>
          <a:ln w="9525">
            <a:noFill/>
            <a:miter lim="800000"/>
            <a:headEnd/>
            <a:tailEnd/>
          </a:ln>
        </p:spPr>
      </p:pic>
      <p:sp>
        <p:nvSpPr>
          <p:cNvPr id="4" name="Rectangle 1"/>
          <p:cNvSpPr>
            <a:spLocks noChangeArrowheads="1"/>
          </p:cNvSpPr>
          <p:nvPr/>
        </p:nvSpPr>
        <p:spPr bwMode="auto">
          <a:xfrm>
            <a:off x="1187624" y="3834474"/>
            <a:ext cx="67866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rgbClr val="000000"/>
                </a:solidFill>
                <a:effectLst/>
                <a:latin typeface="Century Gothic"/>
                <a:ea typeface="Calibri" pitchFamily="34" charset="0"/>
                <a:cs typeface="Century Gothic"/>
              </a:rPr>
              <a:t>Reducción máxima de tamaño </a:t>
            </a:r>
            <a:r>
              <a:rPr kumimoji="0" lang="es-EC" sz="1400" b="1" i="0" u="none" strike="noStrike" cap="none" normalizeH="0" baseline="0" smtClean="0">
                <a:ln>
                  <a:noFill/>
                </a:ln>
                <a:solidFill>
                  <a:srgbClr val="000000"/>
                </a:solidFill>
                <a:effectLst/>
                <a:latin typeface="Century Gothic"/>
                <a:ea typeface="Calibri" pitchFamily="34" charset="0"/>
                <a:cs typeface="Century Gothic"/>
              </a:rPr>
              <a:t>del </a:t>
            </a:r>
            <a:r>
              <a:rPr lang="es-EC" sz="1400" b="1" smtClean="0">
                <a:solidFill>
                  <a:srgbClr val="000000"/>
                </a:solidFill>
                <a:latin typeface="Century Gothic"/>
                <a:ea typeface="Calibri" pitchFamily="34" charset="0"/>
                <a:cs typeface="Century Gothic"/>
              </a:rPr>
              <a:t>log</a:t>
            </a:r>
            <a:r>
              <a:rPr kumimoji="0" lang="es-EC" sz="1400" b="1" i="0" u="none" strike="noStrike" cap="none" normalizeH="0" baseline="0" smtClean="0">
                <a:ln>
                  <a:noFill/>
                </a:ln>
                <a:solidFill>
                  <a:srgbClr val="000000"/>
                </a:solidFill>
                <a:effectLst/>
                <a:latin typeface="Century Gothic"/>
                <a:ea typeface="Calibri" pitchFamily="34" charset="0"/>
                <a:cs typeface="Century Gothic"/>
              </a:rPr>
              <a:t>otipo </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Century Gothic"/>
                <a:ea typeface="Calibri" pitchFamily="34" charset="0"/>
                <a:cs typeface="Century Gothic"/>
              </a:rPr>
              <a:t>Sus proporciones no deben ser menores de 1,2cm de alto por 6,1 cm.</a:t>
            </a:r>
            <a:endParaRPr kumimoji="0" lang="es-EC" sz="1400" b="0" i="0" u="none" strike="noStrike" cap="none" normalizeH="0" baseline="0" dirty="0" smtClean="0">
              <a:ln>
                <a:noFill/>
              </a:ln>
              <a:solidFill>
                <a:schemeClr val="tx1"/>
              </a:solidFill>
              <a:effectLst/>
              <a:latin typeface="Century Gothic"/>
              <a:cs typeface="Century Gothic"/>
            </a:endParaRPr>
          </a:p>
        </p:txBody>
      </p:sp>
      <p:pic>
        <p:nvPicPr>
          <p:cNvPr id="6" name="4 Imagen"/>
          <p:cNvPicPr/>
          <p:nvPr/>
        </p:nvPicPr>
        <p:blipFill>
          <a:blip r:embed="rId4"/>
          <a:srcRect/>
          <a:stretch>
            <a:fillRect/>
          </a:stretch>
        </p:blipFill>
        <p:spPr bwMode="auto">
          <a:xfrm>
            <a:off x="1813653" y="4714884"/>
            <a:ext cx="5134611" cy="1196414"/>
          </a:xfrm>
          <a:prstGeom prst="rect">
            <a:avLst/>
          </a:prstGeom>
          <a:noFill/>
          <a:ln w="9525">
            <a:noFill/>
            <a:miter lim="800000"/>
            <a:headEnd/>
            <a:tailEnd/>
          </a:ln>
        </p:spPr>
      </p:pic>
      <p:sp>
        <p:nvSpPr>
          <p:cNvPr id="7" name="Rectangle 1"/>
          <p:cNvSpPr>
            <a:spLocks noChangeArrowheads="1"/>
          </p:cNvSpPr>
          <p:nvPr/>
        </p:nvSpPr>
        <p:spPr bwMode="auto">
          <a:xfrm>
            <a:off x="1098898" y="1198891"/>
            <a:ext cx="69294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400" b="1" dirty="0" smtClean="0">
                <a:latin typeface="Century Gothic"/>
                <a:ea typeface="Calibri" pitchFamily="34" charset="0"/>
                <a:cs typeface="Century Gothic"/>
              </a:rPr>
              <a:t>Área de Reserva del logotipo</a:t>
            </a:r>
            <a:r>
              <a:rPr kumimoji="0" lang="es-ES" sz="1400" b="1" i="0" u="none" strike="noStrike" cap="none" normalizeH="0" dirty="0" smtClean="0">
                <a:ln>
                  <a:noFill/>
                </a:ln>
                <a:solidFill>
                  <a:schemeClr val="tx1"/>
                </a:solidFill>
                <a:effectLst/>
                <a:latin typeface="Century Gothic"/>
                <a:ea typeface="Calibri" pitchFamily="34" charset="0"/>
                <a:cs typeface="Century Gothic"/>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 name="Rectangle 1"/>
          <p:cNvSpPr>
            <a:spLocks noChangeArrowheads="1"/>
          </p:cNvSpPr>
          <p:nvPr/>
        </p:nvSpPr>
        <p:spPr bwMode="auto">
          <a:xfrm>
            <a:off x="1098898" y="1198891"/>
            <a:ext cx="69294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S" sz="1400" b="1" dirty="0" smtClean="0">
                <a:latin typeface="Century Gothic"/>
                <a:ea typeface="Calibri" pitchFamily="34" charset="0"/>
                <a:cs typeface="Century Gothic"/>
              </a:rPr>
              <a:t>Papelería</a:t>
            </a:r>
            <a:r>
              <a:rPr kumimoji="0" lang="es-ES" sz="1400" b="1" i="0" u="none" strike="noStrike" cap="none" normalizeH="0" dirty="0" smtClean="0">
                <a:ln>
                  <a:noFill/>
                </a:ln>
                <a:solidFill>
                  <a:schemeClr val="tx1"/>
                </a:solidFill>
                <a:effectLst/>
                <a:latin typeface="Century Gothic"/>
                <a:ea typeface="Calibri" pitchFamily="34" charset="0"/>
                <a:cs typeface="Century Gothic"/>
              </a:rPr>
              <a:t>.</a:t>
            </a:r>
          </a:p>
        </p:txBody>
      </p:sp>
      <p:pic>
        <p:nvPicPr>
          <p:cNvPr id="4" name="45 Imagen" descr="hoja1.jpg"/>
          <p:cNvPicPr/>
          <p:nvPr/>
        </p:nvPicPr>
        <p:blipFill>
          <a:blip r:embed="rId3" cstate="print"/>
          <a:stretch>
            <a:fillRect/>
          </a:stretch>
        </p:blipFill>
        <p:spPr>
          <a:xfrm>
            <a:off x="3143250" y="2264024"/>
            <a:ext cx="2714634" cy="365483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Rectangle 1"/>
          <p:cNvSpPr>
            <a:spLocks noChangeArrowheads="1"/>
          </p:cNvSpPr>
          <p:nvPr/>
        </p:nvSpPr>
        <p:spPr bwMode="auto">
          <a:xfrm>
            <a:off x="1098898" y="1357298"/>
            <a:ext cx="692948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S" sz="1600" b="1" dirty="0" smtClean="0">
                <a:latin typeface="Century Gothic"/>
                <a:ea typeface="Calibri" pitchFamily="34" charset="0"/>
                <a:cs typeface="Century Gothic"/>
              </a:rPr>
              <a:t>Papelería</a:t>
            </a:r>
            <a:r>
              <a:rPr kumimoji="0" lang="es-ES" sz="1600" b="1" i="0" u="none" strike="noStrike" cap="none" normalizeH="0" dirty="0" smtClean="0">
                <a:ln>
                  <a:noFill/>
                </a:ln>
                <a:solidFill>
                  <a:schemeClr val="tx1"/>
                </a:solidFill>
                <a:effectLst/>
                <a:latin typeface="Century Gothic"/>
                <a:ea typeface="Calibri" pitchFamily="34" charset="0"/>
                <a:cs typeface="Century Gothic"/>
              </a:rPr>
              <a:t>.</a:t>
            </a:r>
          </a:p>
        </p:txBody>
      </p:sp>
      <p:pic>
        <p:nvPicPr>
          <p:cNvPr id="7" name="Picture 4" descr="C:\Users\User\Documents\espol\membretadas\tarjeta3.jpg"/>
          <p:cNvPicPr>
            <a:picLocks noChangeAspect="1" noChangeArrowheads="1"/>
          </p:cNvPicPr>
          <p:nvPr/>
        </p:nvPicPr>
        <p:blipFill>
          <a:blip r:embed="rId3"/>
          <a:srcRect/>
          <a:stretch>
            <a:fillRect/>
          </a:stretch>
        </p:blipFill>
        <p:spPr bwMode="auto">
          <a:xfrm rot="20640344">
            <a:off x="5384658" y="4450953"/>
            <a:ext cx="2000264" cy="1216020"/>
          </a:xfrm>
          <a:prstGeom prst="rect">
            <a:avLst/>
          </a:prstGeom>
        </p:spPr>
        <p:style>
          <a:lnRef idx="0">
            <a:schemeClr val="dk1"/>
          </a:lnRef>
          <a:fillRef idx="3">
            <a:schemeClr val="dk1"/>
          </a:fillRef>
          <a:effectRef idx="3">
            <a:schemeClr val="dk1"/>
          </a:effectRef>
          <a:fontRef idx="minor">
            <a:schemeClr val="lt1"/>
          </a:fontRef>
        </p:style>
      </p:pic>
      <p:pic>
        <p:nvPicPr>
          <p:cNvPr id="2050" name="Picture 2" descr="C:\Users\User\Documents\espol\membretadas\tarjeta2.jpg"/>
          <p:cNvPicPr>
            <a:picLocks noChangeAspect="1" noChangeArrowheads="1"/>
          </p:cNvPicPr>
          <p:nvPr/>
        </p:nvPicPr>
        <p:blipFill>
          <a:blip r:embed="rId4"/>
          <a:srcRect/>
          <a:stretch>
            <a:fillRect/>
          </a:stretch>
        </p:blipFill>
        <p:spPr bwMode="auto">
          <a:xfrm rot="20935480">
            <a:off x="5027362" y="2681109"/>
            <a:ext cx="2000264" cy="1216020"/>
          </a:xfrm>
          <a:prstGeom prst="rect">
            <a:avLst/>
          </a:prstGeom>
        </p:spPr>
        <p:style>
          <a:lnRef idx="0">
            <a:schemeClr val="dk1"/>
          </a:lnRef>
          <a:fillRef idx="3">
            <a:schemeClr val="dk1"/>
          </a:fillRef>
          <a:effectRef idx="3">
            <a:schemeClr val="dk1"/>
          </a:effectRef>
          <a:fontRef idx="minor">
            <a:schemeClr val="lt1"/>
          </a:fontRef>
        </p:style>
      </p:pic>
      <p:pic>
        <p:nvPicPr>
          <p:cNvPr id="2051" name="Picture 3" descr="C:\Users\User\Documents\espol\membretadas\tarjeta1.jpg"/>
          <p:cNvPicPr>
            <a:picLocks noChangeAspect="1" noChangeArrowheads="1"/>
          </p:cNvPicPr>
          <p:nvPr/>
        </p:nvPicPr>
        <p:blipFill>
          <a:blip r:embed="rId5"/>
          <a:srcRect/>
          <a:stretch>
            <a:fillRect/>
          </a:stretch>
        </p:blipFill>
        <p:spPr bwMode="auto">
          <a:xfrm rot="153171">
            <a:off x="6237806" y="3442920"/>
            <a:ext cx="2000264" cy="1216020"/>
          </a:xfrm>
          <a:prstGeom prst="rect">
            <a:avLst/>
          </a:prstGeom>
        </p:spPr>
        <p:style>
          <a:lnRef idx="0">
            <a:schemeClr val="dk1"/>
          </a:lnRef>
          <a:fillRef idx="3">
            <a:schemeClr val="dk1"/>
          </a:fillRef>
          <a:effectRef idx="3">
            <a:schemeClr val="dk1"/>
          </a:effectRef>
          <a:fontRef idx="minor">
            <a:schemeClr val="lt1"/>
          </a:fontRef>
        </p:style>
      </p:pic>
      <p:pic>
        <p:nvPicPr>
          <p:cNvPr id="8" name="46 Imagen" descr="sobres1.jpg"/>
          <p:cNvPicPr/>
          <p:nvPr/>
        </p:nvPicPr>
        <p:blipFill>
          <a:blip r:embed="rId6" cstate="print"/>
          <a:stretch>
            <a:fillRect/>
          </a:stretch>
        </p:blipFill>
        <p:spPr>
          <a:xfrm>
            <a:off x="1357290" y="2786058"/>
            <a:ext cx="2865303" cy="309645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48 Imagen" descr="2PN-008Blanca copy.jpg"/>
          <p:cNvPicPr/>
          <p:nvPr/>
        </p:nvPicPr>
        <p:blipFill>
          <a:blip r:embed="rId3"/>
          <a:stretch>
            <a:fillRect/>
          </a:stretch>
        </p:blipFill>
        <p:spPr>
          <a:xfrm>
            <a:off x="2285984" y="2257084"/>
            <a:ext cx="2042737" cy="2329763"/>
          </a:xfrm>
          <a:prstGeom prst="rect">
            <a:avLst/>
          </a:prstGeom>
        </p:spPr>
      </p:pic>
      <p:pic>
        <p:nvPicPr>
          <p:cNvPr id="6" name="49 Imagen" descr="camiseta_pelada copy.jpg"/>
          <p:cNvPicPr/>
          <p:nvPr/>
        </p:nvPicPr>
        <p:blipFill>
          <a:blip r:embed="rId4"/>
          <a:stretch>
            <a:fillRect/>
          </a:stretch>
        </p:blipFill>
        <p:spPr>
          <a:xfrm>
            <a:off x="4717727" y="2354098"/>
            <a:ext cx="1969681" cy="2186588"/>
          </a:xfrm>
          <a:prstGeom prst="rect">
            <a:avLst/>
          </a:prstGeom>
        </p:spPr>
      </p:pic>
      <p:pic>
        <p:nvPicPr>
          <p:cNvPr id="8" name="50 Imagen" descr="gorra-blanca copy.jpg"/>
          <p:cNvPicPr/>
          <p:nvPr/>
        </p:nvPicPr>
        <p:blipFill>
          <a:blip r:embed="rId5"/>
          <a:stretch>
            <a:fillRect/>
          </a:stretch>
        </p:blipFill>
        <p:spPr>
          <a:xfrm>
            <a:off x="3357554" y="4613273"/>
            <a:ext cx="2214578" cy="1244619"/>
          </a:xfrm>
          <a:prstGeom prst="rect">
            <a:avLst/>
          </a:prstGeom>
        </p:spPr>
      </p:pic>
      <p:sp>
        <p:nvSpPr>
          <p:cNvPr id="7" name="Rectangle 1"/>
          <p:cNvSpPr>
            <a:spLocks noChangeArrowheads="1"/>
          </p:cNvSpPr>
          <p:nvPr/>
        </p:nvSpPr>
        <p:spPr bwMode="auto">
          <a:xfrm>
            <a:off x="1098898" y="1214422"/>
            <a:ext cx="692948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S" sz="1600" b="1" dirty="0" smtClean="0">
                <a:latin typeface="Century Gothic"/>
                <a:ea typeface="Calibri" pitchFamily="34" charset="0"/>
                <a:cs typeface="Century Gothic"/>
              </a:rPr>
              <a:t>Exteriores</a:t>
            </a:r>
            <a:r>
              <a:rPr kumimoji="0" lang="es-ES" sz="1600" b="1" i="0" u="none" strike="noStrike" cap="none" normalizeH="0" dirty="0" smtClean="0">
                <a:ln>
                  <a:noFill/>
                </a:ln>
                <a:solidFill>
                  <a:schemeClr val="tx1"/>
                </a:solidFill>
                <a:effectLst/>
                <a:latin typeface="Century Gothic"/>
                <a:ea typeface="Calibri" pitchFamily="34" charset="0"/>
                <a:cs typeface="Century Gothic"/>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51 Imagen" descr="carro.jpg"/>
          <p:cNvPicPr/>
          <p:nvPr/>
        </p:nvPicPr>
        <p:blipFill>
          <a:blip r:embed="rId3"/>
          <a:stretch>
            <a:fillRect/>
          </a:stretch>
        </p:blipFill>
        <p:spPr>
          <a:xfrm>
            <a:off x="1403647" y="2643182"/>
            <a:ext cx="6336706" cy="3034276"/>
          </a:xfrm>
          <a:prstGeom prst="rect">
            <a:avLst/>
          </a:prstGeom>
        </p:spPr>
      </p:pic>
      <p:sp>
        <p:nvSpPr>
          <p:cNvPr id="6" name="Rectangle 1"/>
          <p:cNvSpPr>
            <a:spLocks noChangeArrowheads="1"/>
          </p:cNvSpPr>
          <p:nvPr/>
        </p:nvSpPr>
        <p:spPr bwMode="auto">
          <a:xfrm>
            <a:off x="1098898" y="1285860"/>
            <a:ext cx="692948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S" sz="1600" b="1" dirty="0" smtClean="0">
                <a:latin typeface="Century Gothic"/>
                <a:ea typeface="Calibri" pitchFamily="34" charset="0"/>
                <a:cs typeface="Century Gothic"/>
              </a:rPr>
              <a:t>Exteriores</a:t>
            </a:r>
            <a:r>
              <a:rPr kumimoji="0" lang="es-ES" sz="1600" b="1" i="0" u="none" strike="noStrike" cap="none" normalizeH="0" dirty="0" smtClean="0">
                <a:ln>
                  <a:noFill/>
                </a:ln>
                <a:solidFill>
                  <a:schemeClr val="tx1"/>
                </a:solidFill>
                <a:effectLst/>
                <a:latin typeface="Century Gothic"/>
                <a:ea typeface="Calibri" pitchFamily="34" charset="0"/>
                <a:cs typeface="Century Gothic"/>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5" name="52 Imagen" descr="taza-blanca copy.jpg"/>
          <p:cNvPicPr/>
          <p:nvPr/>
        </p:nvPicPr>
        <p:blipFill>
          <a:blip r:embed="rId3"/>
          <a:stretch>
            <a:fillRect/>
          </a:stretch>
        </p:blipFill>
        <p:spPr>
          <a:xfrm>
            <a:off x="1285852" y="2748908"/>
            <a:ext cx="2808147" cy="2941687"/>
          </a:xfrm>
          <a:prstGeom prst="rect">
            <a:avLst/>
          </a:prstGeom>
        </p:spPr>
      </p:pic>
      <p:pic>
        <p:nvPicPr>
          <p:cNvPr id="6" name="53 Imagen" descr="boligrafos.jpg"/>
          <p:cNvPicPr/>
          <p:nvPr/>
        </p:nvPicPr>
        <p:blipFill>
          <a:blip r:embed="rId4"/>
          <a:stretch>
            <a:fillRect/>
          </a:stretch>
        </p:blipFill>
        <p:spPr>
          <a:xfrm>
            <a:off x="4717183" y="2669312"/>
            <a:ext cx="2831392" cy="2831390"/>
          </a:xfrm>
          <a:prstGeom prst="rect">
            <a:avLst/>
          </a:prstGeom>
        </p:spPr>
      </p:pic>
      <p:sp>
        <p:nvSpPr>
          <p:cNvPr id="8" name="Rectangle 1"/>
          <p:cNvSpPr>
            <a:spLocks noChangeArrowheads="1"/>
          </p:cNvSpPr>
          <p:nvPr/>
        </p:nvSpPr>
        <p:spPr bwMode="auto">
          <a:xfrm>
            <a:off x="1098898" y="1285860"/>
            <a:ext cx="692948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MANUAL DE DISEÑO DEL PROYECTO</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S" sz="1600" b="1" dirty="0" smtClean="0">
                <a:latin typeface="Century Gothic"/>
                <a:ea typeface="Calibri" pitchFamily="34" charset="0"/>
                <a:cs typeface="Century Gothic"/>
              </a:rPr>
              <a:t>Exteriores</a:t>
            </a:r>
            <a:r>
              <a:rPr kumimoji="0" lang="es-ES" sz="1600" b="1" i="0" u="none" strike="noStrike" cap="none" normalizeH="0" dirty="0" smtClean="0">
                <a:ln>
                  <a:noFill/>
                </a:ln>
                <a:solidFill>
                  <a:schemeClr val="tx1"/>
                </a:solidFill>
                <a:effectLst/>
                <a:latin typeface="Century Gothic"/>
                <a:ea typeface="Calibri" pitchFamily="34" charset="0"/>
                <a:cs typeface="Century Gothic"/>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84993" name="Rectangle 1"/>
          <p:cNvSpPr>
            <a:spLocks noChangeArrowheads="1"/>
          </p:cNvSpPr>
          <p:nvPr/>
        </p:nvSpPr>
        <p:spPr bwMode="auto">
          <a:xfrm>
            <a:off x="1142976" y="1126324"/>
            <a:ext cx="688540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PIEZAS GRÁFICAS</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400" b="1" i="0" u="none" strike="noStrike" cap="none" normalizeH="0" baseline="0" dirty="0" smtClean="0">
              <a:ln>
                <a:noFill/>
              </a:ln>
              <a:solidFill>
                <a:schemeClr val="tx1"/>
              </a:solidFill>
              <a:effectLst/>
              <a:latin typeface="Century Gothic"/>
              <a:ea typeface="Times New Roman" pitchFamily="18"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1" i="0" u="none" strike="noStrike" cap="none" normalizeH="0" baseline="0" dirty="0" smtClean="0">
                <a:ln>
                  <a:noFill/>
                </a:ln>
                <a:solidFill>
                  <a:schemeClr val="tx1"/>
                </a:solidFill>
                <a:effectLst/>
                <a:latin typeface="Century Gothic"/>
                <a:ea typeface="Times New Roman" pitchFamily="18" charset="0"/>
                <a:cs typeface="Century Gothic"/>
              </a:rPr>
              <a:t>REVISTA DIGITAL</a:t>
            </a: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p:txBody>
      </p:sp>
      <p:sp>
        <p:nvSpPr>
          <p:cNvPr id="4" name="Rectangle 1"/>
          <p:cNvSpPr>
            <a:spLocks noChangeArrowheads="1"/>
          </p:cNvSpPr>
          <p:nvPr/>
        </p:nvSpPr>
        <p:spPr bwMode="auto">
          <a:xfrm>
            <a:off x="1168056" y="2873731"/>
            <a:ext cx="6572296"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es-EC" sz="1300" b="1" i="0" u="none" strike="noStrike" cap="none" normalizeH="0" baseline="0" dirty="0" smtClean="0">
                <a:ln>
                  <a:noFill/>
                </a:ln>
                <a:solidFill>
                  <a:schemeClr val="tx1"/>
                </a:solidFill>
                <a:effectLst/>
                <a:latin typeface="Century Gothic"/>
                <a:ea typeface="Times New Roman" pitchFamily="18" charset="0"/>
                <a:cs typeface="Century Gothic"/>
              </a:rPr>
              <a:t>Consideraciones técnicas del proyecto</a:t>
            </a: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endParaRPr kumimoji="0" lang="es-ES" sz="12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Formato PDF.</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pt-BR"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pt-BR" sz="1400" b="0" i="0" u="none" strike="noStrike" cap="none" normalizeH="0" baseline="0" dirty="0" err="1" smtClean="0">
                <a:ln>
                  <a:noFill/>
                </a:ln>
                <a:solidFill>
                  <a:schemeClr val="tx1"/>
                </a:solidFill>
                <a:effectLst/>
                <a:latin typeface="Century Gothic"/>
                <a:ea typeface="Calibri" pitchFamily="34" charset="0"/>
                <a:cs typeface="Century Gothic"/>
              </a:rPr>
              <a:t>Tamaño</a:t>
            </a:r>
            <a:r>
              <a:rPr kumimoji="0" lang="pt-BR" sz="1400" b="0" i="0" u="none" strike="noStrike" cap="none" normalizeH="0" baseline="0" dirty="0" smtClean="0">
                <a:ln>
                  <a:noFill/>
                </a:ln>
                <a:solidFill>
                  <a:schemeClr val="tx1"/>
                </a:solidFill>
                <a:effectLst/>
                <a:latin typeface="Century Gothic"/>
                <a:ea typeface="Calibri" pitchFamily="34" charset="0"/>
                <a:cs typeface="Century Gothic"/>
              </a:rPr>
              <a:t> A5.</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C"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Equipo Técnico: Director General/Director de Redacción, Director de Arte/Ilustrador, Diseñador/Fotógrafo</a:t>
            </a:r>
            <a:r>
              <a:rPr kumimoji="0" lang="es-EC" sz="1400" b="0" i="0" u="none" strike="noStrike" cap="none" normalizeH="0" baseline="0" smtClean="0">
                <a:ln>
                  <a:noFill/>
                </a:ln>
                <a:solidFill>
                  <a:schemeClr val="tx1"/>
                </a:solidFill>
                <a:effectLst/>
                <a:latin typeface="Century Gothic"/>
                <a:ea typeface="Calibri" pitchFamily="34" charset="0"/>
                <a:cs typeface="Century Gothic"/>
              </a:rPr>
              <a:t>, Redactor/Editor.</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membretadas\textorevista.jpg"/>
          <p:cNvPicPr/>
          <p:nvPr/>
        </p:nvPicPr>
        <p:blipFill>
          <a:blip r:embed="rId3"/>
          <a:srcRect/>
          <a:stretch>
            <a:fillRect/>
          </a:stretch>
        </p:blipFill>
        <p:spPr bwMode="auto">
          <a:xfrm>
            <a:off x="2339752" y="4498894"/>
            <a:ext cx="4345968" cy="1216122"/>
          </a:xfrm>
          <a:prstGeom prst="rect">
            <a:avLst/>
          </a:prstGeom>
          <a:noFill/>
          <a:ln w="9525">
            <a:noFill/>
            <a:miter lim="800000"/>
            <a:headEnd/>
            <a:tailEnd/>
          </a:ln>
        </p:spPr>
      </p:pic>
      <p:sp>
        <p:nvSpPr>
          <p:cNvPr id="7" name="6 Rectángulo"/>
          <p:cNvSpPr/>
          <p:nvPr/>
        </p:nvSpPr>
        <p:spPr>
          <a:xfrm>
            <a:off x="1071538" y="2542942"/>
            <a:ext cx="6929486" cy="1600438"/>
          </a:xfrm>
          <a:prstGeom prst="rect">
            <a:avLst/>
          </a:prstGeom>
        </p:spPr>
        <p:txBody>
          <a:bodyPr wrap="square">
            <a:spAutoFit/>
          </a:bodyPr>
          <a:lstStyle/>
          <a:p>
            <a:pPr lvl="0" algn="just" eaLnBrk="0" fontAlgn="base" hangingPunct="0">
              <a:spcBef>
                <a:spcPct val="0"/>
              </a:spcBef>
              <a:spcAft>
                <a:spcPct val="0"/>
              </a:spcAft>
              <a:buFontTx/>
              <a:buChar char="•"/>
              <a:tabLst>
                <a:tab pos="180975" algn="l"/>
              </a:tabLst>
            </a:pPr>
            <a:r>
              <a:rPr lang="es-EC" sz="1400" dirty="0" smtClean="0">
                <a:latin typeface="Century Gothic"/>
                <a:ea typeface="Calibri" pitchFamily="34" charset="0"/>
                <a:cs typeface="Century Gothic"/>
              </a:rPr>
              <a:t>Utilización de programas de ilustración y diagramación.</a:t>
            </a:r>
            <a:endParaRPr lang="es-ES" sz="1400" dirty="0" smtClean="0">
              <a:latin typeface="Century Gothic"/>
              <a:cs typeface="Century Gothic"/>
            </a:endParaRPr>
          </a:p>
          <a:p>
            <a:pPr lvl="0" algn="just" eaLnBrk="0" fontAlgn="base" hangingPunct="0">
              <a:spcBef>
                <a:spcPct val="0"/>
              </a:spcBef>
              <a:spcAft>
                <a:spcPct val="0"/>
              </a:spcAft>
              <a:buFontTx/>
              <a:buChar char="•"/>
              <a:tabLst>
                <a:tab pos="180975" algn="l"/>
              </a:tabLst>
            </a:pPr>
            <a:endParaRPr lang="es-EC" sz="1400" dirty="0" smtClean="0">
              <a:latin typeface="Century Gothic"/>
              <a:ea typeface="Calibri" pitchFamily="34" charset="0"/>
              <a:cs typeface="Century Gothic"/>
            </a:endParaRPr>
          </a:p>
          <a:p>
            <a:pPr lvl="0" algn="just" eaLnBrk="0" fontAlgn="base" hangingPunct="0">
              <a:spcBef>
                <a:spcPct val="0"/>
              </a:spcBef>
              <a:spcAft>
                <a:spcPct val="0"/>
              </a:spcAft>
              <a:buFontTx/>
              <a:buChar char="•"/>
              <a:tabLst>
                <a:tab pos="180975" algn="l"/>
              </a:tabLst>
            </a:pPr>
            <a:r>
              <a:rPr lang="es-EC" sz="1400" dirty="0" smtClean="0">
                <a:latin typeface="Century Gothic"/>
                <a:ea typeface="Calibri" pitchFamily="34" charset="0"/>
                <a:cs typeface="Century Gothic"/>
              </a:rPr>
              <a:t>Publicación de visuales: Fotos, entrevistas, testimonios, proyectos, entre otros.</a:t>
            </a:r>
            <a:endParaRPr lang="es-ES" sz="1400" dirty="0" smtClean="0">
              <a:latin typeface="Century Gothic"/>
              <a:cs typeface="Century Gothic"/>
            </a:endParaRPr>
          </a:p>
          <a:p>
            <a:pPr lvl="0" algn="just" eaLnBrk="0" fontAlgn="base" hangingPunct="0">
              <a:spcBef>
                <a:spcPct val="0"/>
              </a:spcBef>
              <a:spcAft>
                <a:spcPct val="0"/>
              </a:spcAft>
              <a:buFontTx/>
              <a:buChar char="•"/>
              <a:tabLst>
                <a:tab pos="180975" algn="l"/>
              </a:tabLst>
            </a:pPr>
            <a:endParaRPr lang="es-EC" sz="1400" dirty="0" smtClean="0">
              <a:latin typeface="Century Gothic"/>
              <a:ea typeface="Calibri" pitchFamily="34" charset="0"/>
              <a:cs typeface="Century Gothic"/>
            </a:endParaRPr>
          </a:p>
          <a:p>
            <a:pPr lvl="0" algn="just" eaLnBrk="0" fontAlgn="base" hangingPunct="0">
              <a:spcBef>
                <a:spcPct val="0"/>
              </a:spcBef>
              <a:spcAft>
                <a:spcPct val="0"/>
              </a:spcAft>
              <a:buFontTx/>
              <a:buChar char="•"/>
              <a:tabLst>
                <a:tab pos="180975" algn="l"/>
              </a:tabLst>
            </a:pPr>
            <a:r>
              <a:rPr lang="es-EC" sz="1400" dirty="0" smtClean="0">
                <a:latin typeface="Century Gothic"/>
                <a:ea typeface="Calibri" pitchFamily="34" charset="0"/>
                <a:cs typeface="Century Gothic"/>
              </a:rPr>
              <a:t>Es de contenido temático: cultural, educativo, didáctico, informativo.</a:t>
            </a:r>
            <a:endParaRPr lang="es-ES" sz="1400" dirty="0" smtClean="0">
              <a:latin typeface="Century Gothic"/>
              <a:cs typeface="Century Gothic"/>
            </a:endParaRPr>
          </a:p>
          <a:p>
            <a:pPr lvl="0" algn="just" eaLnBrk="0" fontAlgn="base" hangingPunct="0">
              <a:spcBef>
                <a:spcPct val="0"/>
              </a:spcBef>
              <a:spcAft>
                <a:spcPct val="0"/>
              </a:spcAft>
              <a:buFontTx/>
              <a:buChar char="•"/>
              <a:tabLst>
                <a:tab pos="180975" algn="l"/>
              </a:tabLst>
            </a:pPr>
            <a:endParaRPr lang="es-EC" sz="1400" dirty="0" smtClean="0">
              <a:latin typeface="Century Gothic"/>
              <a:ea typeface="Calibri" pitchFamily="34" charset="0"/>
              <a:cs typeface="Century Gothic"/>
            </a:endParaRPr>
          </a:p>
          <a:p>
            <a:pPr lvl="0" algn="just" eaLnBrk="0" fontAlgn="base" hangingPunct="0">
              <a:spcBef>
                <a:spcPct val="0"/>
              </a:spcBef>
              <a:spcAft>
                <a:spcPct val="0"/>
              </a:spcAft>
              <a:buFontTx/>
              <a:buChar char="•"/>
              <a:tabLst>
                <a:tab pos="180975" algn="l"/>
              </a:tabLst>
            </a:pPr>
            <a:r>
              <a:rPr lang="es-EC" sz="1400" dirty="0" smtClean="0">
                <a:latin typeface="Century Gothic"/>
                <a:ea typeface="Calibri" pitchFamily="34" charset="0"/>
                <a:cs typeface="Century Gothic"/>
              </a:rPr>
              <a:t>Tipo de letra: </a:t>
            </a:r>
            <a:r>
              <a:rPr lang="es-EC" sz="1400" dirty="0" err="1" smtClean="0">
                <a:latin typeface="Century Gothic"/>
                <a:ea typeface="Calibri" pitchFamily="34" charset="0"/>
                <a:cs typeface="Century Gothic"/>
              </a:rPr>
              <a:t>Arial</a:t>
            </a:r>
            <a:r>
              <a:rPr lang="es-EC" sz="1400" dirty="0" smtClean="0">
                <a:latin typeface="Century Gothic"/>
                <a:ea typeface="Calibri" pitchFamily="34" charset="0"/>
                <a:cs typeface="Century Gothic"/>
              </a:rPr>
              <a:t> 10 </a:t>
            </a:r>
            <a:r>
              <a:rPr lang="es-EC" sz="1400" dirty="0" err="1" smtClean="0">
                <a:latin typeface="Century Gothic"/>
                <a:ea typeface="Calibri" pitchFamily="34" charset="0"/>
                <a:cs typeface="Century Gothic"/>
              </a:rPr>
              <a:t>pt.</a:t>
            </a:r>
            <a:endParaRPr lang="es-EC" sz="1400" dirty="0" smtClean="0">
              <a:latin typeface="Century Gothic"/>
              <a:cs typeface="Century Gothic"/>
            </a:endParaRPr>
          </a:p>
        </p:txBody>
      </p:sp>
      <p:sp>
        <p:nvSpPr>
          <p:cNvPr id="8" name="Rectangle 1"/>
          <p:cNvSpPr>
            <a:spLocks noChangeArrowheads="1"/>
          </p:cNvSpPr>
          <p:nvPr/>
        </p:nvSpPr>
        <p:spPr bwMode="auto">
          <a:xfrm>
            <a:off x="1142976" y="1126324"/>
            <a:ext cx="688540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PIEZAS GRÁFICAS</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400" b="1" i="0" u="none" strike="noStrike" cap="none" normalizeH="0" baseline="0" dirty="0" smtClean="0">
              <a:ln>
                <a:noFill/>
              </a:ln>
              <a:solidFill>
                <a:schemeClr val="tx1"/>
              </a:solidFill>
              <a:effectLst/>
              <a:latin typeface="Century Gothic"/>
              <a:ea typeface="Times New Roman" pitchFamily="18"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1" i="0" u="none" strike="noStrike" cap="none" normalizeH="0" baseline="0" dirty="0" smtClean="0">
                <a:ln>
                  <a:noFill/>
                </a:ln>
                <a:solidFill>
                  <a:schemeClr val="tx1"/>
                </a:solidFill>
                <a:effectLst/>
                <a:latin typeface="Century Gothic"/>
                <a:ea typeface="Times New Roman" pitchFamily="18" charset="0"/>
                <a:cs typeface="Century Gothic"/>
              </a:rPr>
              <a:t>REVISTA DIGITAL</a:t>
            </a: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87041" name="Rectangle 1"/>
          <p:cNvSpPr>
            <a:spLocks noChangeArrowheads="1"/>
          </p:cNvSpPr>
          <p:nvPr/>
        </p:nvSpPr>
        <p:spPr bwMode="auto">
          <a:xfrm>
            <a:off x="1187624" y="1142984"/>
            <a:ext cx="6813400"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s-EC" sz="3400" b="1" i="0" u="none" strike="noStrike" cap="none" normalizeH="0" baseline="0" dirty="0" smtClean="0">
                <a:ln>
                  <a:noFill/>
                </a:ln>
                <a:solidFill>
                  <a:schemeClr val="tx1"/>
                </a:solidFill>
                <a:effectLst/>
                <a:latin typeface="Century Gothic"/>
                <a:ea typeface="Times New Roman" pitchFamily="18" charset="0"/>
                <a:cs typeface="Century Gothic"/>
              </a:rPr>
              <a:t>PROCESO DE PRODUCCIÓN</a:t>
            </a:r>
          </a:p>
          <a:p>
            <a:pPr marL="0" marR="0" lvl="0" indent="0" algn="ctr" defTabSz="914400" rtl="0" eaLnBrk="1" fontAlgn="base" latinLnBrk="0" hangingPunct="1">
              <a:lnSpc>
                <a:spcPct val="100000"/>
              </a:lnSpc>
              <a:spcBef>
                <a:spcPct val="0"/>
              </a:spcBef>
              <a:spcAft>
                <a:spcPct val="0"/>
              </a:spcAft>
              <a:buClrTx/>
              <a:buSzTx/>
              <a:buFontTx/>
              <a:buNone/>
              <a:tabLst>
                <a:tab pos="1143000" algn="l"/>
              </a:tabLst>
            </a:pPr>
            <a:endParaRPr lang="es-EC" sz="1400" b="1" dirty="0">
              <a:latin typeface="Century Gothic"/>
              <a:ea typeface="Times New Roman" pitchFamily="18"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S_tradnl" sz="1400" b="1" i="0" u="none" strike="noStrike" cap="none" normalizeH="0" baseline="0" dirty="0" smtClean="0">
                <a:ln>
                  <a:noFill/>
                </a:ln>
                <a:solidFill>
                  <a:schemeClr val="tx1"/>
                </a:solidFill>
                <a:effectLst/>
                <a:latin typeface="Century Gothic"/>
                <a:ea typeface="Times New Roman" pitchFamily="18" charset="0"/>
                <a:cs typeface="Century Gothic"/>
              </a:rPr>
              <a:t>Investigación y selección de información.</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lang="es-EC" sz="1400" dirty="0" smtClean="0">
                <a:latin typeface="Century Gothic"/>
                <a:ea typeface="Calibri" pitchFamily="34" charset="0"/>
                <a:cs typeface="Century Gothic"/>
              </a:rPr>
              <a:t>T</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ipo de contenido:</a:t>
            </a:r>
            <a:r>
              <a:rPr kumimoji="0" lang="es-EC" sz="1400" b="0" i="0" u="none" strike="noStrike" cap="none" normalizeH="0" dirty="0" smtClean="0">
                <a:ln>
                  <a:noFill/>
                </a:ln>
                <a:solidFill>
                  <a:schemeClr val="tx1"/>
                </a:solidFill>
                <a:effectLst/>
                <a:latin typeface="Century Gothic"/>
                <a:ea typeface="Calibri" pitchFamily="34" charset="0"/>
                <a:cs typeface="Century Gothic"/>
              </a:rPr>
              <a:t> </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artículos, reportajes, entrevistas, etc.</a:t>
            </a: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endParaRPr kumimoji="0" lang="es-EC" sz="14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La información será obtenida por las muchas fuentes que ofrece la internet, blogs, páginas de diseño y producción audiovisual</a:t>
            </a:r>
            <a:r>
              <a:rPr lang="es-ES" sz="1400" dirty="0" smtClean="0">
                <a:latin typeface="Century Gothic"/>
                <a:ea typeface="Calibri" pitchFamily="34" charset="0"/>
                <a:cs typeface="Century Gothic"/>
              </a:rPr>
              <a:t>.</a:t>
            </a:r>
          </a:p>
          <a:p>
            <a:pPr marR="0" lvl="0" algn="just" defTabSz="914400" rtl="0" eaLnBrk="0" fontAlgn="base" latinLnBrk="0" hangingPunct="0">
              <a:lnSpc>
                <a:spcPct val="100000"/>
              </a:lnSpc>
              <a:spcBef>
                <a:spcPct val="0"/>
              </a:spcBef>
              <a:spcAft>
                <a:spcPct val="0"/>
              </a:spcAft>
              <a:buClrTx/>
              <a:buSzTx/>
              <a:tabLst>
                <a:tab pos="1143000" algn="l"/>
              </a:tabLst>
            </a:pPr>
            <a:endParaRPr lang="es-ES" sz="1400" dirty="0" smtClean="0">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lang="es-ES" sz="1400" dirty="0" smtClean="0">
                <a:latin typeface="Century Gothic"/>
                <a:ea typeface="Calibri" pitchFamily="34" charset="0"/>
                <a:cs typeface="Century Gothic"/>
              </a:rPr>
              <a:t>E</a:t>
            </a: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star en continuo contacto con la EDCOM por los posibles eventos que puedan realizarse o por el resultado de alguna noticia en el proceso de las mismas.</a:t>
            </a: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endParaRPr kumimoji="0" lang="es-ES" sz="14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Al mismo tiempo, el hecho de ser estudiantes y tener contactos y amistades con inquietudes acerca de las tendencias, proyectos, eventos y profesionales, ha facilitado que nosotros enfoquemos la temática de nuestra revista.</a:t>
            </a: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endParaRPr kumimoji="0" lang="es-ES" sz="14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La selección de los contenidos publicados será elegida por los creadores de la revista y consultada con los redactores.</a:t>
            </a:r>
            <a:endParaRPr kumimoji="0" lang="es-ES"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88065" name="Rectangle 1"/>
          <p:cNvSpPr>
            <a:spLocks noChangeArrowheads="1"/>
          </p:cNvSpPr>
          <p:nvPr/>
        </p:nvSpPr>
        <p:spPr bwMode="auto">
          <a:xfrm>
            <a:off x="1210994" y="1142984"/>
            <a:ext cx="6745382" cy="2508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1143000" algn="l"/>
              </a:tabLst>
            </a:pPr>
            <a:r>
              <a:rPr kumimoji="0" lang="es-ES_tradnl" sz="1600" b="1" i="0" u="none" strike="noStrike" cap="none" normalizeH="0" baseline="0" dirty="0" smtClean="0">
                <a:ln>
                  <a:noFill/>
                </a:ln>
                <a:solidFill>
                  <a:schemeClr val="tx1"/>
                </a:solidFill>
                <a:effectLst/>
                <a:latin typeface="Century Gothic"/>
                <a:ea typeface="Times New Roman" pitchFamily="18" charset="0"/>
                <a:cs typeface="Century Gothic"/>
              </a:rPr>
              <a:t>Redacción y edición</a:t>
            </a: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lang="es-ES_tradnl" sz="1400" b="1" dirty="0">
              <a:latin typeface="Century Gothic"/>
              <a:ea typeface="Times New Roman" pitchFamily="18" charset="0"/>
              <a:cs typeface="Century Gothic"/>
            </a:endParaRP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La información publicada será responsabilidad de los redactores así como la maquetación de cada una de las páginas que hayan elaborado. </a:t>
            </a: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La extensión de los contenidos se intentará ajustar a lo planeado en el planillo para que no haya descuadres. </a:t>
            </a: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Para diagramar la revista se utilizará la última versión del programa de diagramación y diseño InDesign CS5. </a:t>
            </a: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endParaRPr kumimoji="0" lang="es-ES"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Se realizará un análisis de todo el conjunto para</a:t>
            </a:r>
            <a:r>
              <a:rPr kumimoji="0" lang="es-ES" sz="1200" b="0" i="0" u="none" strike="noStrike" cap="none" normalizeH="0" dirty="0" smtClean="0">
                <a:ln>
                  <a:noFill/>
                </a:ln>
                <a:solidFill>
                  <a:schemeClr val="tx1"/>
                </a:solidFill>
                <a:effectLst/>
                <a:latin typeface="Century Gothic"/>
                <a:ea typeface="Calibri" pitchFamily="34" charset="0"/>
                <a:cs typeface="Century Gothic"/>
              </a:rPr>
              <a:t> que </a:t>
            </a: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haya uniformidad en la revista.</a:t>
            </a:r>
            <a:endParaRPr kumimoji="0" lang="es-ES" sz="1800" b="0" i="0" u="none" strike="noStrike" cap="none" normalizeH="0" baseline="0" dirty="0" smtClean="0">
              <a:ln>
                <a:noFill/>
              </a:ln>
              <a:solidFill>
                <a:schemeClr val="tx1"/>
              </a:solidFill>
              <a:effectLst/>
              <a:latin typeface="Century Gothic"/>
              <a:cs typeface="Century Gothic"/>
            </a:endParaRPr>
          </a:p>
        </p:txBody>
      </p:sp>
      <p:sp>
        <p:nvSpPr>
          <p:cNvPr id="3" name="Rectangle 1"/>
          <p:cNvSpPr>
            <a:spLocks noChangeArrowheads="1"/>
          </p:cNvSpPr>
          <p:nvPr/>
        </p:nvSpPr>
        <p:spPr bwMode="auto">
          <a:xfrm>
            <a:off x="1208144" y="3981585"/>
            <a:ext cx="6748232"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1143000" algn="l"/>
              </a:tabLst>
            </a:pPr>
            <a:r>
              <a:rPr kumimoji="0" lang="es-EC" sz="1600" b="1" i="0" u="none" strike="noStrike" cap="none" normalizeH="0" baseline="0" dirty="0" smtClean="0">
                <a:ln>
                  <a:noFill/>
                </a:ln>
                <a:solidFill>
                  <a:schemeClr val="tx1"/>
                </a:solidFill>
                <a:effectLst/>
                <a:latin typeface="Century Gothic"/>
                <a:ea typeface="Times New Roman" pitchFamily="18" charset="0"/>
                <a:cs typeface="Century Gothic"/>
              </a:rPr>
              <a:t>Diseño</a:t>
            </a: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endParaRPr kumimoji="0" lang="es-ES" sz="700" b="0" i="0" u="none" strike="noStrike" cap="none" normalizeH="0" baseline="0" dirty="0" smtClean="0">
              <a:ln>
                <a:noFill/>
              </a:ln>
              <a:solidFill>
                <a:schemeClr val="tx1"/>
              </a:solidFill>
              <a:effectLst/>
              <a:latin typeface="Century Gothic"/>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Se sugiere diseñar cualquier publicación en InDesign, se tiene la posibilidad de crear páginas maestras. </a:t>
            </a:r>
          </a:p>
          <a:p>
            <a:pPr marL="171450" marR="0" lvl="0" indent="-171450" algn="just" defTabSz="914400" rtl="0" eaLnBrk="0" fontAlgn="base" latinLnBrk="0" hangingPunct="0">
              <a:lnSpc>
                <a:spcPct val="100000"/>
              </a:lnSpc>
              <a:spcBef>
                <a:spcPct val="0"/>
              </a:spcBef>
              <a:spcAft>
                <a:spcPct val="0"/>
              </a:spcAft>
              <a:buClrTx/>
              <a:buSzTx/>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1143000" algn="l"/>
              </a:tabLst>
            </a:pPr>
            <a:r>
              <a:rPr kumimoji="0" lang="es-ES" sz="1200" b="0" i="0" u="none" strike="noStrike" cap="none" normalizeH="0" baseline="0" dirty="0" smtClean="0">
                <a:ln>
                  <a:noFill/>
                </a:ln>
                <a:solidFill>
                  <a:schemeClr val="tx1"/>
                </a:solidFill>
                <a:effectLst/>
                <a:latin typeface="Century Gothic"/>
                <a:ea typeface="Calibri" pitchFamily="34" charset="0"/>
                <a:cs typeface="Century Gothic"/>
              </a:rPr>
              <a:t>El número de columnas, los colores de las secciones, el estilo de letra para cada sección, para los encabezados, títulos, pie de foto, etc. se basa en las preferencias de comunicación.</a:t>
            </a:r>
            <a:endParaRPr kumimoji="0" lang="es-ES" sz="18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4" name="Title 3"/>
          <p:cNvSpPr>
            <a:spLocks noGrp="1"/>
          </p:cNvSpPr>
          <p:nvPr>
            <p:ph type="ctrTitle"/>
          </p:nvPr>
        </p:nvSpPr>
        <p:spPr>
          <a:xfrm>
            <a:off x="142844" y="2744793"/>
            <a:ext cx="5500726" cy="1470025"/>
          </a:xfrm>
        </p:spPr>
        <p:txBody>
          <a:bodyPr>
            <a:normAutofit/>
          </a:bodyPr>
          <a:lstStyle/>
          <a:p>
            <a:r>
              <a:rPr lang="en-US" b="1" i="1" dirty="0" smtClean="0">
                <a:solidFill>
                  <a:schemeClr val="accent5">
                    <a:lumMod val="50000"/>
                  </a:schemeClr>
                </a:solidFill>
                <a:latin typeface="Century Gothic"/>
                <a:cs typeface="Century Gothic"/>
              </a:rPr>
              <a:t>DESCRIPCION DEL PROYECTO</a:t>
            </a:r>
            <a:endParaRPr lang="en-US" b="1" i="1" dirty="0">
              <a:solidFill>
                <a:schemeClr val="accent5">
                  <a:lumMod val="50000"/>
                </a:schemeClr>
              </a:solidFill>
              <a:latin typeface="Century Gothic"/>
              <a:cs typeface="Century Gothic"/>
            </a:endParaRPr>
          </a:p>
        </p:txBody>
      </p:sp>
    </p:spTree>
    <p:extLst>
      <p:ext uri="{BB962C8B-B14F-4D97-AF65-F5344CB8AC3E}">
        <p14:creationId xmlns="" xmlns:p14="http://schemas.microsoft.com/office/powerpoint/2010/main" val="40693300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428596" y="1313249"/>
            <a:ext cx="8358246" cy="615553"/>
          </a:xfrm>
          <a:prstGeom prst="rect">
            <a:avLst/>
          </a:prstGeom>
        </p:spPr>
        <p:txBody>
          <a:bodyPr wrap="square">
            <a:spAutoFit/>
          </a:bodyPr>
          <a:lstStyle/>
          <a:p>
            <a:pPr algn="ctr"/>
            <a:r>
              <a:rPr lang="es-EC" sz="3400" b="1" dirty="0" smtClean="0">
                <a:latin typeface="+mj-lt"/>
                <a:cs typeface="Century Gothic"/>
              </a:rPr>
              <a:t>PORTADA DE LA REVISTA</a:t>
            </a:r>
          </a:p>
        </p:txBody>
      </p:sp>
      <p:pic>
        <p:nvPicPr>
          <p:cNvPr id="5" name="4 Imagen" descr="C:\Users\User\Documents\espol\afiche revista\Formato de revista\Portada.jpg"/>
          <p:cNvPicPr/>
          <p:nvPr/>
        </p:nvPicPr>
        <p:blipFill>
          <a:blip r:embed="rId3"/>
          <a:srcRect/>
          <a:stretch>
            <a:fillRect/>
          </a:stretch>
        </p:blipFill>
        <p:spPr bwMode="auto">
          <a:xfrm>
            <a:off x="1857356" y="2357430"/>
            <a:ext cx="2675366" cy="3472094"/>
          </a:xfrm>
          <a:prstGeom prst="rect">
            <a:avLst/>
          </a:prstGeom>
          <a:noFill/>
          <a:ln w="9525">
            <a:noFill/>
            <a:miter lim="800000"/>
            <a:headEnd/>
            <a:tailEnd/>
          </a:ln>
        </p:spPr>
      </p:pic>
      <p:pic>
        <p:nvPicPr>
          <p:cNvPr id="6" name="4 Imagen" descr="C:\Users\User\Documents\espol\afiche revista\Formato de revista\Contraportada.jpg"/>
          <p:cNvPicPr/>
          <p:nvPr/>
        </p:nvPicPr>
        <p:blipFill>
          <a:blip r:embed="rId4"/>
          <a:srcRect/>
          <a:stretch>
            <a:fillRect/>
          </a:stretch>
        </p:blipFill>
        <p:spPr bwMode="auto">
          <a:xfrm>
            <a:off x="4659044" y="2356815"/>
            <a:ext cx="2559975"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95233" name="Rectangle 1"/>
          <p:cNvSpPr>
            <a:spLocks noChangeArrowheads="1"/>
          </p:cNvSpPr>
          <p:nvPr/>
        </p:nvSpPr>
        <p:spPr bwMode="auto">
          <a:xfrm>
            <a:off x="1142976" y="1142984"/>
            <a:ext cx="6929486"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PRIMERAS PAGINAS INTERIORES DE LA REVISTA</a:t>
            </a:r>
            <a:endParaRPr kumimoji="0" lang="es-ES" sz="3400" b="0" i="0" u="none" strike="noStrike" cap="none" normalizeH="0" baseline="0" dirty="0" smtClean="0">
              <a:ln>
                <a:noFill/>
              </a:ln>
              <a:solidFill>
                <a:schemeClr val="tx1"/>
              </a:solidFill>
              <a:effectLst/>
              <a:latin typeface="+mj-lt"/>
              <a:cs typeface="Century Gothic"/>
            </a:endParaRPr>
          </a:p>
        </p:txBody>
      </p:sp>
      <p:pic>
        <p:nvPicPr>
          <p:cNvPr id="5" name="4 Imagen" descr="C:\Users\User\Documents\espol\afiche revista\Formato de revista\indice.jpg"/>
          <p:cNvPicPr/>
          <p:nvPr/>
        </p:nvPicPr>
        <p:blipFill>
          <a:blip r:embed="rId3"/>
          <a:srcRect/>
          <a:stretch>
            <a:fillRect/>
          </a:stretch>
        </p:blipFill>
        <p:spPr bwMode="auto">
          <a:xfrm>
            <a:off x="2214546" y="2428868"/>
            <a:ext cx="4882294" cy="3459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Paginainterior1.jpg"/>
          <p:cNvPicPr/>
          <p:nvPr/>
        </p:nvPicPr>
        <p:blipFill>
          <a:blip r:embed="rId3"/>
          <a:srcRect/>
          <a:stretch>
            <a:fillRect/>
          </a:stretch>
        </p:blipFill>
        <p:spPr bwMode="auto">
          <a:xfrm>
            <a:off x="1624501" y="1643050"/>
            <a:ext cx="5805019" cy="4113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714348" y="1241811"/>
            <a:ext cx="7572428" cy="615553"/>
          </a:xfrm>
          <a:prstGeom prst="rect">
            <a:avLst/>
          </a:prstGeom>
        </p:spPr>
        <p:txBody>
          <a:bodyPr wrap="square">
            <a:spAutoFit/>
          </a:bodyPr>
          <a:lstStyle/>
          <a:p>
            <a:pPr algn="ctr"/>
            <a:r>
              <a:rPr lang="es-EC" sz="3400" b="1" dirty="0" smtClean="0">
                <a:latin typeface="+mj-lt"/>
                <a:cs typeface="Century Gothic"/>
              </a:rPr>
              <a:t>PAGINAS CENTRALES DE LA REVISTA</a:t>
            </a:r>
            <a:endParaRPr lang="es-ES" sz="3400" b="1" dirty="0" smtClean="0">
              <a:latin typeface="+mj-lt"/>
              <a:cs typeface="Century Gothic"/>
            </a:endParaRPr>
          </a:p>
        </p:txBody>
      </p:sp>
      <p:pic>
        <p:nvPicPr>
          <p:cNvPr id="5" name="4 Imagen" descr="C:\Users\User\Documents\espol\afiche revista\Formato de revista\Paginainterior2.jpg"/>
          <p:cNvPicPr/>
          <p:nvPr/>
        </p:nvPicPr>
        <p:blipFill>
          <a:blip r:embed="rId3"/>
          <a:srcRect/>
          <a:stretch>
            <a:fillRect/>
          </a:stretch>
        </p:blipFill>
        <p:spPr bwMode="auto">
          <a:xfrm>
            <a:off x="1903714" y="2071678"/>
            <a:ext cx="5311492" cy="3767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Paginainterior3.jpg"/>
          <p:cNvPicPr/>
          <p:nvPr/>
        </p:nvPicPr>
        <p:blipFill>
          <a:blip r:embed="rId3"/>
          <a:srcRect/>
          <a:stretch>
            <a:fillRect/>
          </a:stretch>
        </p:blipFill>
        <p:spPr bwMode="auto">
          <a:xfrm>
            <a:off x="1777561" y="2032680"/>
            <a:ext cx="5509083" cy="3916600"/>
          </a:xfrm>
          <a:prstGeom prst="rect">
            <a:avLst/>
          </a:prstGeom>
          <a:noFill/>
          <a:ln w="9525">
            <a:noFill/>
            <a:miter lim="800000"/>
            <a:headEnd/>
            <a:tailEnd/>
          </a:ln>
        </p:spPr>
      </p:pic>
      <p:sp>
        <p:nvSpPr>
          <p:cNvPr id="5" name="3 Rectángulo"/>
          <p:cNvSpPr/>
          <p:nvPr/>
        </p:nvSpPr>
        <p:spPr>
          <a:xfrm>
            <a:off x="785786" y="1241811"/>
            <a:ext cx="7572428" cy="615553"/>
          </a:xfrm>
          <a:prstGeom prst="rect">
            <a:avLst/>
          </a:prstGeom>
        </p:spPr>
        <p:txBody>
          <a:bodyPr wrap="square">
            <a:spAutoFit/>
          </a:bodyPr>
          <a:lstStyle/>
          <a:p>
            <a:pPr algn="ctr"/>
            <a:r>
              <a:rPr lang="es-EC" sz="3400" b="1" dirty="0" smtClean="0">
                <a:latin typeface="+mj-lt"/>
                <a:cs typeface="Century Gothic"/>
              </a:rPr>
              <a:t>PAGINAS CENTRALES DE LA REVISTA</a:t>
            </a:r>
            <a:endParaRPr lang="es-ES" sz="3400" b="1" dirty="0" smtClean="0">
              <a:latin typeface="+mj-lt"/>
              <a:cs typeface="Century Gothic"/>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Paginainterior4.jpg"/>
          <p:cNvPicPr/>
          <p:nvPr/>
        </p:nvPicPr>
        <p:blipFill>
          <a:blip r:embed="rId3"/>
          <a:srcRect/>
          <a:stretch>
            <a:fillRect/>
          </a:stretch>
        </p:blipFill>
        <p:spPr bwMode="auto">
          <a:xfrm>
            <a:off x="1774321" y="1979590"/>
            <a:ext cx="5583761" cy="3969690"/>
          </a:xfrm>
          <a:prstGeom prst="rect">
            <a:avLst/>
          </a:prstGeom>
          <a:noFill/>
          <a:ln w="9525">
            <a:noFill/>
            <a:miter lim="800000"/>
            <a:headEnd/>
            <a:tailEnd/>
          </a:ln>
        </p:spPr>
      </p:pic>
      <p:sp>
        <p:nvSpPr>
          <p:cNvPr id="5" name="3 Rectángulo"/>
          <p:cNvSpPr/>
          <p:nvPr/>
        </p:nvSpPr>
        <p:spPr>
          <a:xfrm>
            <a:off x="714348" y="1241811"/>
            <a:ext cx="7572428" cy="615553"/>
          </a:xfrm>
          <a:prstGeom prst="rect">
            <a:avLst/>
          </a:prstGeom>
        </p:spPr>
        <p:txBody>
          <a:bodyPr wrap="square">
            <a:spAutoFit/>
          </a:bodyPr>
          <a:lstStyle/>
          <a:p>
            <a:pPr algn="ctr"/>
            <a:r>
              <a:rPr lang="es-EC" sz="3400" b="1" dirty="0" smtClean="0">
                <a:latin typeface="+mj-lt"/>
                <a:cs typeface="Century Gothic"/>
              </a:rPr>
              <a:t>PAGINAS CENTRALES DE LA REVISTA</a:t>
            </a:r>
            <a:endParaRPr lang="es-ES" sz="3400" b="1" dirty="0" smtClean="0">
              <a:latin typeface="+mj-lt"/>
              <a:cs typeface="Century Gothic"/>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Paginainterior5.jpg"/>
          <p:cNvPicPr/>
          <p:nvPr/>
        </p:nvPicPr>
        <p:blipFill>
          <a:blip r:embed="rId3"/>
          <a:srcRect/>
          <a:stretch>
            <a:fillRect/>
          </a:stretch>
        </p:blipFill>
        <p:spPr bwMode="auto">
          <a:xfrm>
            <a:off x="1782290" y="1857364"/>
            <a:ext cx="5718668" cy="4065599"/>
          </a:xfrm>
          <a:prstGeom prst="rect">
            <a:avLst/>
          </a:prstGeom>
          <a:noFill/>
          <a:ln w="9525">
            <a:noFill/>
            <a:miter lim="800000"/>
            <a:headEnd/>
            <a:tailEnd/>
          </a:ln>
        </p:spPr>
      </p:pic>
      <p:sp>
        <p:nvSpPr>
          <p:cNvPr id="7" name="3 Rectángulo"/>
          <p:cNvSpPr/>
          <p:nvPr/>
        </p:nvSpPr>
        <p:spPr>
          <a:xfrm>
            <a:off x="714348" y="1241811"/>
            <a:ext cx="7572428" cy="615553"/>
          </a:xfrm>
          <a:prstGeom prst="rect">
            <a:avLst/>
          </a:prstGeom>
        </p:spPr>
        <p:txBody>
          <a:bodyPr wrap="square">
            <a:spAutoFit/>
          </a:bodyPr>
          <a:lstStyle/>
          <a:p>
            <a:pPr algn="ctr"/>
            <a:r>
              <a:rPr lang="es-EC" sz="3400" b="1" dirty="0" smtClean="0">
                <a:latin typeface="+mj-lt"/>
                <a:cs typeface="Century Gothic"/>
              </a:rPr>
              <a:t>PAGINAS CENTRALES DE LA REVISTA</a:t>
            </a:r>
            <a:endParaRPr lang="es-ES" sz="3400" b="1" dirty="0" smtClean="0">
              <a:latin typeface="+mj-lt"/>
              <a:cs typeface="Century Gothic"/>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Paginainterior7.jpg"/>
          <p:cNvPicPr/>
          <p:nvPr/>
        </p:nvPicPr>
        <p:blipFill>
          <a:blip r:embed="rId3"/>
          <a:srcRect/>
          <a:stretch>
            <a:fillRect/>
          </a:stretch>
        </p:blipFill>
        <p:spPr bwMode="auto">
          <a:xfrm>
            <a:off x="1857356" y="2000240"/>
            <a:ext cx="5443520" cy="3857653"/>
          </a:xfrm>
          <a:prstGeom prst="rect">
            <a:avLst/>
          </a:prstGeom>
          <a:noFill/>
          <a:ln w="9525">
            <a:noFill/>
            <a:miter lim="800000"/>
            <a:headEnd/>
            <a:tailEnd/>
          </a:ln>
        </p:spPr>
      </p:pic>
      <p:sp>
        <p:nvSpPr>
          <p:cNvPr id="5" name="3 Rectángulo"/>
          <p:cNvSpPr/>
          <p:nvPr/>
        </p:nvSpPr>
        <p:spPr>
          <a:xfrm>
            <a:off x="714348" y="1241811"/>
            <a:ext cx="7572428" cy="615553"/>
          </a:xfrm>
          <a:prstGeom prst="rect">
            <a:avLst/>
          </a:prstGeom>
        </p:spPr>
        <p:txBody>
          <a:bodyPr wrap="square">
            <a:spAutoFit/>
          </a:bodyPr>
          <a:lstStyle/>
          <a:p>
            <a:pPr algn="ctr"/>
            <a:r>
              <a:rPr lang="es-EC" sz="3400" b="1" dirty="0" smtClean="0">
                <a:latin typeface="+mj-lt"/>
                <a:cs typeface="Century Gothic"/>
              </a:rPr>
              <a:t>PAGINAS CENTRALES DE LA REVISTA</a:t>
            </a:r>
            <a:endParaRPr lang="es-ES" sz="3400" b="1" dirty="0" smtClean="0">
              <a:latin typeface="+mj-lt"/>
              <a:cs typeface="Century Gothic"/>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928662" y="1285860"/>
            <a:ext cx="7429552" cy="615553"/>
          </a:xfrm>
          <a:prstGeom prst="rect">
            <a:avLst/>
          </a:prstGeom>
        </p:spPr>
        <p:txBody>
          <a:bodyPr wrap="square">
            <a:spAutoFit/>
          </a:bodyPr>
          <a:lstStyle/>
          <a:p>
            <a:pPr algn="ctr"/>
            <a:r>
              <a:rPr lang="es-EC" sz="3400" b="1" dirty="0" smtClean="0">
                <a:latin typeface="+mj-lt"/>
                <a:cs typeface="Century Gothic"/>
              </a:rPr>
              <a:t>ULTIMAS PAGINAS  DE LA REVISTA</a:t>
            </a:r>
            <a:endParaRPr lang="es-ES" sz="3400" b="1" dirty="0" smtClean="0">
              <a:latin typeface="+mj-lt"/>
              <a:cs typeface="Century Gothic"/>
            </a:endParaRPr>
          </a:p>
        </p:txBody>
      </p:sp>
      <p:pic>
        <p:nvPicPr>
          <p:cNvPr id="5" name="4 Imagen" descr="C:\Users\User\Documents\espol\afiche revista\Formato de revista\Paginainterior6.jpg"/>
          <p:cNvPicPr/>
          <p:nvPr/>
        </p:nvPicPr>
        <p:blipFill>
          <a:blip r:embed="rId3"/>
          <a:srcRect/>
          <a:stretch>
            <a:fillRect/>
          </a:stretch>
        </p:blipFill>
        <p:spPr bwMode="auto">
          <a:xfrm>
            <a:off x="1785918" y="2011475"/>
            <a:ext cx="5600664" cy="3969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Paginainterior8.jpg"/>
          <p:cNvPicPr/>
          <p:nvPr/>
        </p:nvPicPr>
        <p:blipFill>
          <a:blip r:embed="rId3"/>
          <a:srcRect/>
          <a:stretch>
            <a:fillRect/>
          </a:stretch>
        </p:blipFill>
        <p:spPr bwMode="auto">
          <a:xfrm>
            <a:off x="1757988" y="2000240"/>
            <a:ext cx="5600094" cy="3968611"/>
          </a:xfrm>
          <a:prstGeom prst="rect">
            <a:avLst/>
          </a:prstGeom>
          <a:noFill/>
          <a:ln w="9525">
            <a:noFill/>
            <a:miter lim="800000"/>
            <a:headEnd/>
            <a:tailEnd/>
          </a:ln>
        </p:spPr>
      </p:pic>
      <p:sp>
        <p:nvSpPr>
          <p:cNvPr id="7" name="6 Rectángulo"/>
          <p:cNvSpPr/>
          <p:nvPr/>
        </p:nvSpPr>
        <p:spPr>
          <a:xfrm>
            <a:off x="928662" y="1285860"/>
            <a:ext cx="7429552" cy="615553"/>
          </a:xfrm>
          <a:prstGeom prst="rect">
            <a:avLst/>
          </a:prstGeom>
        </p:spPr>
        <p:txBody>
          <a:bodyPr wrap="square">
            <a:spAutoFit/>
          </a:bodyPr>
          <a:lstStyle/>
          <a:p>
            <a:pPr algn="ctr"/>
            <a:r>
              <a:rPr lang="es-EC" sz="3400" b="1" dirty="0" smtClean="0">
                <a:latin typeface="+mj-lt"/>
                <a:cs typeface="Century Gothic"/>
              </a:rPr>
              <a:t>ULTIMAS PAGINAS  DE LA REVISTA</a:t>
            </a:r>
            <a:endParaRPr lang="es-ES" sz="3400" b="1" dirty="0" smtClean="0">
              <a:latin typeface="+mj-lt"/>
              <a:cs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Rectangle 2"/>
          <p:cNvSpPr>
            <a:spLocks noChangeArrowheads="1"/>
          </p:cNvSpPr>
          <p:nvPr/>
        </p:nvSpPr>
        <p:spPr bwMode="auto">
          <a:xfrm>
            <a:off x="500034" y="1571612"/>
            <a:ext cx="81439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143000" algn="l"/>
              </a:tabLst>
            </a:pPr>
            <a:r>
              <a:rPr kumimoji="0" lang="es-EC" sz="4000" b="1" i="0" u="none" strike="noStrike" cap="none" normalizeH="0" baseline="0" dirty="0" smtClean="0" bmk="_Toc252708145">
                <a:ln>
                  <a:noFill/>
                </a:ln>
                <a:solidFill>
                  <a:schemeClr val="tx1"/>
                </a:solidFill>
                <a:effectLst/>
                <a:latin typeface="+mj-lt"/>
                <a:ea typeface="Times New Roman" pitchFamily="18" charset="0"/>
                <a:cs typeface="Century Gothic"/>
              </a:rPr>
              <a:t>DESCRIPCIÓN</a:t>
            </a:r>
            <a:endParaRPr kumimoji="0" lang="es-ES" sz="40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1"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tab pos="1143000" algn="l"/>
              </a:tabLst>
            </a:pPr>
            <a:r>
              <a:rPr kumimoji="0" lang="es-EC" sz="1400" i="0" u="none" strike="noStrike" cap="none" normalizeH="0" baseline="0" dirty="0" smtClean="0">
                <a:ln>
                  <a:noFill/>
                </a:ln>
                <a:solidFill>
                  <a:schemeClr val="tx1"/>
                </a:solidFill>
                <a:effectLst/>
                <a:latin typeface="Century Gothic"/>
                <a:ea typeface="Calibri" pitchFamily="34" charset="0"/>
                <a:cs typeface="Century Gothic"/>
              </a:rPr>
              <a:t>Creación de una Revista </a:t>
            </a:r>
            <a:r>
              <a:rPr lang="es-EC" sz="1400" dirty="0">
                <a:latin typeface="Century Gothic"/>
                <a:ea typeface="Calibri" pitchFamily="34" charset="0"/>
                <a:cs typeface="Century Gothic"/>
              </a:rPr>
              <a:t>D</a:t>
            </a:r>
            <a:r>
              <a:rPr kumimoji="0" lang="es-EC" sz="1400" i="0" u="none" strike="noStrike" cap="none" normalizeH="0" baseline="0" dirty="0" smtClean="0">
                <a:ln>
                  <a:noFill/>
                </a:ln>
                <a:solidFill>
                  <a:schemeClr val="tx1"/>
                </a:solidFill>
                <a:effectLst/>
                <a:latin typeface="Century Gothic"/>
                <a:ea typeface="Calibri" pitchFamily="34" charset="0"/>
                <a:cs typeface="Century Gothic"/>
              </a:rPr>
              <a:t>igital universitaria de Diseño y Producción Audiovisual para la    ESPOL,</a:t>
            </a:r>
            <a:r>
              <a:rPr kumimoji="0" lang="es-EC" sz="1400" i="0" u="none" strike="noStrike" cap="none" normalizeH="0" dirty="0" smtClean="0">
                <a:ln>
                  <a:noFill/>
                </a:ln>
                <a:solidFill>
                  <a:schemeClr val="tx1"/>
                </a:solidFill>
                <a:effectLst/>
                <a:latin typeface="Century Gothic"/>
                <a:ea typeface="Calibri" pitchFamily="34" charset="0"/>
                <a:cs typeface="Century Gothic"/>
              </a:rPr>
              <a:t> orientada a los estudiantes recién integrados en la Universidad.</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a:latin typeface="Century Gothic"/>
              <a:ea typeface="Calibri" pitchFamily="34" charset="0"/>
              <a:cs typeface="Century Gothic"/>
            </a:endParaRPr>
          </a:p>
          <a:p>
            <a:pPr marL="0" marR="0" lvl="0" indent="0" algn="ctr" defTabSz="914400" rtl="0" eaLnBrk="0" fontAlgn="base" latinLnBrk="0" hangingPunct="0">
              <a:lnSpc>
                <a:spcPct val="100000"/>
              </a:lnSpc>
              <a:spcBef>
                <a:spcPct val="0"/>
              </a:spcBef>
              <a:spcAft>
                <a:spcPct val="0"/>
              </a:spcAft>
              <a:buClrTx/>
              <a:buSzTx/>
              <a:buFontTx/>
              <a:buNone/>
              <a:tabLst>
                <a:tab pos="1143000" algn="l"/>
              </a:tabLst>
            </a:pPr>
            <a:r>
              <a:rPr kumimoji="0" lang="es-EC" sz="4000" b="1" i="0" u="none" strike="noStrike" cap="none" normalizeH="0" dirty="0" smtClean="0">
                <a:ln>
                  <a:noFill/>
                </a:ln>
                <a:solidFill>
                  <a:schemeClr val="tx1"/>
                </a:solidFill>
                <a:effectLst/>
                <a:latin typeface="+mj-lt"/>
                <a:ea typeface="Calibri" pitchFamily="34" charset="0"/>
                <a:cs typeface="Century Gothic"/>
              </a:rPr>
              <a:t>CONTENIDO DE LA REVISTA</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143000" algn="l"/>
              </a:tabLst>
            </a:pPr>
            <a:r>
              <a:rPr lang="es-EC" sz="1400" dirty="0" smtClean="0">
                <a:latin typeface="Century Gothic"/>
                <a:ea typeface="Calibri" pitchFamily="34" charset="0"/>
                <a:cs typeface="Century Gothic"/>
              </a:rPr>
              <a:t>A</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vances tecnológicos.</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143000" algn="l"/>
              </a:tabLst>
            </a:pPr>
            <a:r>
              <a:rPr lang="es-EC" sz="1400" dirty="0">
                <a:latin typeface="Century Gothic"/>
                <a:ea typeface="Calibri" pitchFamily="34" charset="0"/>
                <a:cs typeface="Century Gothic"/>
              </a:rPr>
              <a:t>I</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nformación actual de tendencias</a:t>
            </a:r>
            <a:r>
              <a:rPr lang="es-EC" sz="1400" dirty="0" smtClean="0">
                <a:latin typeface="Century Gothic"/>
                <a:ea typeface="Calibri" pitchFamily="34" charset="0"/>
                <a:cs typeface="Century Gothic"/>
              </a:rPr>
              <a:t>.</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143000" algn="l"/>
              </a:tabLst>
            </a:pPr>
            <a:r>
              <a:rPr lang="es-EC" sz="1400" dirty="0">
                <a:latin typeface="Century Gothic"/>
                <a:ea typeface="Calibri" pitchFamily="34" charset="0"/>
                <a:cs typeface="Century Gothic"/>
              </a:rPr>
              <a:t>P</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ersonajes destacados de nuestra urbe</a:t>
            </a:r>
            <a:r>
              <a:rPr lang="es-EC" sz="1400" dirty="0">
                <a:latin typeface="Century Gothic"/>
                <a:ea typeface="Calibri" pitchFamily="34" charset="0"/>
                <a:cs typeface="Century Gothic"/>
              </a:rPr>
              <a:t> </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y entorno.</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143000" algn="l"/>
              </a:tabLst>
            </a:pPr>
            <a:endParaRPr lang="es-EC" sz="14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143000" algn="l"/>
              </a:tabLst>
            </a:pPr>
            <a:r>
              <a:rPr lang="es-EC" sz="1400" dirty="0" smtClean="0">
                <a:latin typeface="Century Gothic"/>
                <a:ea typeface="Calibri" pitchFamily="34" charset="0"/>
                <a:cs typeface="Century Gothic"/>
              </a:rPr>
              <a:t>L</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os estudiantes podrán mostrar su trabajo a través de un blog especializado.</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143000" algn="l"/>
              </a:tabLst>
            </a:pPr>
            <a:r>
              <a:rPr lang="es-EC" sz="1400" dirty="0">
                <a:latin typeface="Century Gothic"/>
                <a:ea typeface="Calibri" pitchFamily="34" charset="0"/>
                <a:cs typeface="Century Gothic"/>
              </a:rPr>
              <a:t>L</a:t>
            </a: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os estudiantes que están terminando la carrera o egresados se mantendrán al tanto en                     las actividades universitarias.</a:t>
            </a:r>
            <a:endParaRPr kumimoji="0" lang="es-ES"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pic>
        <p:nvPicPr>
          <p:cNvPr id="4" name="3 Imagen" descr="C:\Users\User\Documents\espol\afiche revista\Formato de revista\ultimaspaginas.jpg">
            <a:hlinkClick r:id="rId3" action="ppaction://hlinkfile"/>
          </p:cNvPr>
          <p:cNvPicPr/>
          <p:nvPr/>
        </p:nvPicPr>
        <p:blipFill>
          <a:blip r:embed="rId4"/>
          <a:srcRect/>
          <a:stretch>
            <a:fillRect/>
          </a:stretch>
        </p:blipFill>
        <p:spPr bwMode="auto">
          <a:xfrm>
            <a:off x="1687120" y="1915323"/>
            <a:ext cx="5599524" cy="3954884"/>
          </a:xfrm>
          <a:prstGeom prst="rect">
            <a:avLst/>
          </a:prstGeom>
          <a:noFill/>
          <a:ln w="9525">
            <a:noFill/>
            <a:miter lim="800000"/>
            <a:headEnd/>
            <a:tailEnd/>
          </a:ln>
        </p:spPr>
      </p:pic>
      <p:sp>
        <p:nvSpPr>
          <p:cNvPr id="6" name="5 Rectángulo"/>
          <p:cNvSpPr/>
          <p:nvPr/>
        </p:nvSpPr>
        <p:spPr>
          <a:xfrm>
            <a:off x="928662" y="1285860"/>
            <a:ext cx="7429552" cy="615553"/>
          </a:xfrm>
          <a:prstGeom prst="rect">
            <a:avLst/>
          </a:prstGeom>
        </p:spPr>
        <p:txBody>
          <a:bodyPr wrap="square">
            <a:spAutoFit/>
          </a:bodyPr>
          <a:lstStyle/>
          <a:p>
            <a:pPr algn="ctr"/>
            <a:r>
              <a:rPr lang="es-EC" sz="3400" b="1" dirty="0" smtClean="0">
                <a:latin typeface="+mj-lt"/>
                <a:cs typeface="Century Gothic"/>
              </a:rPr>
              <a:t>ULTIMAS PAGINAS  DE LA REVISTA</a:t>
            </a:r>
            <a:endParaRPr lang="es-ES" sz="3400" b="1" dirty="0" smtClean="0">
              <a:latin typeface="+mj-lt"/>
              <a:cs typeface="Century Gothic"/>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714348" y="1428736"/>
            <a:ext cx="7786742" cy="615553"/>
          </a:xfrm>
          <a:prstGeom prst="rect">
            <a:avLst/>
          </a:prstGeom>
        </p:spPr>
        <p:txBody>
          <a:bodyPr wrap="square">
            <a:spAutoFit/>
          </a:bodyPr>
          <a:lstStyle/>
          <a:p>
            <a:pPr algn="ctr"/>
            <a:r>
              <a:rPr lang="es-EC" sz="3400" b="1" dirty="0" smtClean="0">
                <a:latin typeface="+mj-lt"/>
                <a:cs typeface="Century Gothic"/>
              </a:rPr>
              <a:t>BLOG</a:t>
            </a:r>
            <a:endParaRPr lang="es-ES" sz="3400" b="1" dirty="0" smtClean="0">
              <a:latin typeface="+mj-lt"/>
              <a:cs typeface="Century Gothic"/>
            </a:endParaRPr>
          </a:p>
        </p:txBody>
      </p:sp>
      <p:pic>
        <p:nvPicPr>
          <p:cNvPr id="3" name="3 Imagen" descr="C:\Users\User\Documents\espol\afiche revista\blog.jpg"/>
          <p:cNvPicPr/>
          <p:nvPr/>
        </p:nvPicPr>
        <p:blipFill>
          <a:blip r:embed="rId3"/>
          <a:srcRect/>
          <a:stretch>
            <a:fillRect/>
          </a:stretch>
        </p:blipFill>
        <p:spPr bwMode="auto">
          <a:xfrm>
            <a:off x="1550154" y="2357430"/>
            <a:ext cx="6165118" cy="3448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05473" name="Rectangle 1"/>
          <p:cNvSpPr>
            <a:spLocks noChangeArrowheads="1"/>
          </p:cNvSpPr>
          <p:nvPr/>
        </p:nvSpPr>
        <p:spPr bwMode="auto">
          <a:xfrm>
            <a:off x="1285852" y="1384687"/>
            <a:ext cx="685804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30238"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CANAL EN YOUTUBE</a:t>
            </a:r>
            <a:endParaRPr kumimoji="0" lang="es-ES" sz="3400" b="0" i="0" u="none" strike="noStrike" cap="none" normalizeH="0" baseline="0" dirty="0" smtClean="0">
              <a:ln>
                <a:noFill/>
              </a:ln>
              <a:solidFill>
                <a:schemeClr val="tx1"/>
              </a:solidFill>
              <a:effectLst/>
              <a:latin typeface="+mj-lt"/>
              <a:cs typeface="Century Gothic"/>
            </a:endParaRPr>
          </a:p>
        </p:txBody>
      </p:sp>
      <p:pic>
        <p:nvPicPr>
          <p:cNvPr id="1026" name="Picture 2" descr="C:\Users\User\Documents\espol\tesis2\anexos\canalyoutube.jpg"/>
          <p:cNvPicPr>
            <a:picLocks noChangeAspect="1" noChangeArrowheads="1"/>
          </p:cNvPicPr>
          <p:nvPr/>
        </p:nvPicPr>
        <p:blipFill>
          <a:blip r:embed="rId3"/>
          <a:srcRect/>
          <a:stretch>
            <a:fillRect/>
          </a:stretch>
        </p:blipFill>
        <p:spPr bwMode="auto">
          <a:xfrm>
            <a:off x="962080" y="2285992"/>
            <a:ext cx="7110382" cy="3194064"/>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2" name="1 Título"/>
          <p:cNvSpPr>
            <a:spLocks noGrp="1"/>
          </p:cNvSpPr>
          <p:nvPr>
            <p:ph type="title"/>
          </p:nvPr>
        </p:nvSpPr>
        <p:spPr>
          <a:xfrm>
            <a:off x="214282" y="2857496"/>
            <a:ext cx="5286412" cy="1143000"/>
          </a:xfrm>
        </p:spPr>
        <p:txBody>
          <a:bodyPr>
            <a:normAutofit/>
          </a:bodyPr>
          <a:lstStyle/>
          <a:p>
            <a:r>
              <a:rPr lang="es-ES" b="1" i="1" dirty="0" smtClean="0">
                <a:solidFill>
                  <a:schemeClr val="accent5">
                    <a:lumMod val="50000"/>
                  </a:schemeClr>
                </a:solidFill>
                <a:latin typeface="Century Gothic"/>
                <a:cs typeface="Century Gothic"/>
              </a:rPr>
              <a:t>JUSTIFICACIÓN</a:t>
            </a:r>
            <a:endParaRPr lang="es-ES" b="1" i="1" dirty="0">
              <a:solidFill>
                <a:schemeClr val="accent5">
                  <a:lumMod val="50000"/>
                </a:schemeClr>
              </a:solidFill>
              <a:latin typeface="Century Gothic"/>
              <a:cs typeface="Century Gothic"/>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08545" name="Rectangle 1"/>
          <p:cNvSpPr>
            <a:spLocks noChangeArrowheads="1"/>
          </p:cNvSpPr>
          <p:nvPr/>
        </p:nvSpPr>
        <p:spPr bwMode="auto">
          <a:xfrm>
            <a:off x="1142976" y="2000240"/>
            <a:ext cx="671517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_tradnl" sz="3400" b="1" i="0" u="none" strike="noStrike" cap="none" normalizeH="0" baseline="0" dirty="0" smtClean="0" bmk="_Toc252708218">
                <a:ln>
                  <a:noFill/>
                </a:ln>
                <a:solidFill>
                  <a:schemeClr val="tx1"/>
                </a:solidFill>
                <a:effectLst/>
                <a:latin typeface="+mj-lt"/>
                <a:ea typeface="Times New Roman" pitchFamily="18" charset="0"/>
                <a:cs typeface="Century Gothic"/>
              </a:rPr>
              <a:t>JUSTIFICACIÓN</a:t>
            </a:r>
          </a:p>
          <a:p>
            <a:pPr marL="0" marR="0" lvl="0" indent="0" algn="just" defTabSz="914400" rtl="0" eaLnBrk="1" fontAlgn="base" latinLnBrk="0" hangingPunct="1">
              <a:lnSpc>
                <a:spcPct val="100000"/>
              </a:lnSpc>
              <a:spcBef>
                <a:spcPct val="0"/>
              </a:spcBef>
              <a:spcAft>
                <a:spcPct val="0"/>
              </a:spcAft>
              <a:buClrTx/>
              <a:buSzTx/>
              <a:tabLst/>
            </a:pPr>
            <a:endParaRPr kumimoji="0" lang="es-ES" sz="7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tabLst/>
            </a:pPr>
            <a:endParaRPr lang="es-ES" sz="700" dirty="0" smtClean="0">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tabLst/>
            </a:pPr>
            <a:endParaRPr lang="es-ES" sz="700" dirty="0" smtClean="0">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tabLst/>
            </a:pPr>
            <a:endParaRPr lang="es-ES" sz="700" dirty="0">
              <a:latin typeface="Century Gothic"/>
              <a:cs typeface="Century Gothic"/>
            </a:endParaRPr>
          </a:p>
          <a:p>
            <a:pPr marL="0" marR="0" lvl="0" indent="0" algn="just" defTabSz="914400" rtl="0" eaLnBrk="1" fontAlgn="base" latinLnBrk="0" hangingPunct="1">
              <a:lnSpc>
                <a:spcPct val="100000"/>
              </a:lnSpc>
              <a:spcBef>
                <a:spcPct val="0"/>
              </a:spcBef>
              <a:spcAft>
                <a:spcPct val="0"/>
              </a:spcAft>
              <a:buClrTx/>
              <a:buSzTx/>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En este proyecto se busca brindar ayuda gratuita tanto a los estudiantes de primer nivel como a los de niveles más avanzados de las carreras de Diseño Gráfico y Producción Audiovisual.</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No existe una Revista Digital de Diseño Gráfico y Producción Audiovisual que informe y ayude a fomentar el interés y desarrollo de habilidades dentro de la ESPOL.  </a:t>
            </a:r>
            <a:endParaRPr kumimoji="0" lang="es-ES_tradnl"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0593" name="Rectangle 1"/>
          <p:cNvSpPr>
            <a:spLocks noChangeArrowheads="1"/>
          </p:cNvSpPr>
          <p:nvPr/>
        </p:nvSpPr>
        <p:spPr bwMode="auto">
          <a:xfrm>
            <a:off x="1142976" y="1365484"/>
            <a:ext cx="695741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80975" algn="l"/>
                <a:tab pos="1143000" algn="l"/>
              </a:tabLst>
            </a:pPr>
            <a:r>
              <a:rPr kumimoji="0" lang="es-EC" sz="3400" b="1" i="0" u="none" strike="noStrike" cap="none" normalizeH="0" baseline="0" dirty="0" smtClean="0" bmk="_Toc252708219">
                <a:ln>
                  <a:noFill/>
                </a:ln>
                <a:solidFill>
                  <a:schemeClr val="tx1"/>
                </a:solidFill>
                <a:effectLst/>
                <a:latin typeface="+mj-lt"/>
                <a:ea typeface="Times New Roman" pitchFamily="18" charset="0"/>
                <a:cs typeface="Century Gothic"/>
              </a:rPr>
              <a:t>PROPÓSITOS</a:t>
            </a:r>
          </a:p>
          <a:p>
            <a:pPr marL="457200" marR="0" lvl="1" indent="0" algn="just" defTabSz="914400" rtl="0" eaLnBrk="1" fontAlgn="base" latinLnBrk="0" hangingPunct="1">
              <a:lnSpc>
                <a:spcPct val="100000"/>
              </a:lnSpc>
              <a:spcBef>
                <a:spcPct val="0"/>
              </a:spcBef>
              <a:spcAft>
                <a:spcPct val="0"/>
              </a:spcAft>
              <a:buClrTx/>
              <a:buSzTx/>
              <a:tabLst>
                <a:tab pos="180975" algn="l"/>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457200" marR="0" lvl="1" indent="0" algn="just" defTabSz="914400" rtl="0" eaLnBrk="1" fontAlgn="base" latinLnBrk="0" hangingPunct="1">
              <a:lnSpc>
                <a:spcPct val="100000"/>
              </a:lnSpc>
              <a:spcBef>
                <a:spcPct val="0"/>
              </a:spcBef>
              <a:spcAft>
                <a:spcPct val="0"/>
              </a:spcAft>
              <a:buClrTx/>
              <a:buSzTx/>
              <a:tabLst>
                <a:tab pos="180975" algn="l"/>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Fomentar una cultura de curiosidad y competitividad hacia los nuevos estudiantes de la carrera de Diseño Gráfico y Producción Audiovisual, y a los avanzados mantenerlos informados de lo que pasa en el diseño gráfico y producción a nivel local.</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Su característica esencial consiste en que los estudiantes formarán parte activa e importante en la creación de esta revista, ya que serán ellos los que a través de sus comentarios y publicaciones puedan enriquecer cada edición.</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S_tradnl" sz="1400" b="0" i="0" u="none" strike="noStrike" cap="none" normalizeH="0" baseline="0" dirty="0" smtClean="0">
                <a:ln>
                  <a:noFill/>
                </a:ln>
                <a:solidFill>
                  <a:schemeClr val="tx1"/>
                </a:solidFill>
                <a:effectLst/>
                <a:latin typeface="Century Gothic"/>
                <a:ea typeface="Calibri" pitchFamily="34" charset="0"/>
                <a:cs typeface="Century Gothic"/>
              </a:rPr>
              <a:t>Se pondrán piezas publicitarias en los dos campus de la ESPOL para que la gente conozca acerca de este nuevo proyecto que saldrá al mercado universitario.</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endParaRPr kumimoji="0" lang="es-EC" sz="14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Colaborar con el desarrollo mental, intelectual y artístico.</a:t>
            </a:r>
            <a:endParaRPr kumimoji="0" lang="es-EC" sz="14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2" name="1 Título"/>
          <p:cNvSpPr>
            <a:spLocks noGrp="1"/>
          </p:cNvSpPr>
          <p:nvPr>
            <p:ph type="title"/>
          </p:nvPr>
        </p:nvSpPr>
        <p:spPr>
          <a:xfrm>
            <a:off x="-32" y="2857496"/>
            <a:ext cx="5572132" cy="1285884"/>
          </a:xfrm>
        </p:spPr>
        <p:txBody>
          <a:bodyPr>
            <a:noAutofit/>
          </a:bodyPr>
          <a:lstStyle/>
          <a:p>
            <a:r>
              <a:rPr lang="es-ES" b="1" i="1" dirty="0" smtClean="0">
                <a:solidFill>
                  <a:schemeClr val="accent5">
                    <a:lumMod val="50000"/>
                  </a:schemeClr>
                </a:solidFill>
                <a:cs typeface="Century Gothic"/>
              </a:rPr>
              <a:t>EQUIPO DE TRABAJO                                                  </a:t>
            </a:r>
            <a:endParaRPr lang="es-ES" b="1" i="1" dirty="0">
              <a:solidFill>
                <a:schemeClr val="accent5">
                  <a:lumMod val="50000"/>
                </a:schemeClr>
              </a:solidFill>
              <a:cs typeface="Century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1617" name="Rectangle 1"/>
          <p:cNvSpPr>
            <a:spLocks noChangeArrowheads="1"/>
          </p:cNvSpPr>
          <p:nvPr/>
        </p:nvSpPr>
        <p:spPr bwMode="auto">
          <a:xfrm>
            <a:off x="857224" y="1142984"/>
            <a:ext cx="7429552"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143000" algn="l"/>
              </a:tabLst>
            </a:pPr>
            <a:r>
              <a:rPr kumimoji="0" lang="es-EC" sz="3200" b="1" i="0" u="none" strike="noStrike" cap="none" normalizeH="0" baseline="0" dirty="0" smtClean="0">
                <a:ln>
                  <a:noFill/>
                </a:ln>
                <a:solidFill>
                  <a:schemeClr val="tx1"/>
                </a:solidFill>
                <a:effectLst/>
                <a:latin typeface="+mj-lt"/>
                <a:ea typeface="Times New Roman" pitchFamily="18" charset="0"/>
                <a:cs typeface="Arial" pitchFamily="34" charset="0"/>
              </a:rPr>
              <a:t>EQUIPO DE TRABAJO PARA EL DESARROLLO DE LA REVISTA</a:t>
            </a:r>
            <a:endParaRPr kumimoji="0" lang="es-ES" sz="32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El</a:t>
            </a:r>
            <a:r>
              <a:rPr kumimoji="0" lang="es-ES" sz="1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presente proyecto cuenta con una estructura sencilla, que trata de informar a los estudiantes de las carreras de Diseño Grafico y Producción Audiovisual. Tendrá un sólido grupo de trabajo los cuales estarán al momento de dar inicio del mismo.</a:t>
            </a:r>
            <a:endParaRPr kumimoji="0" lang="es-ES" sz="14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El Equipo de trabajo es el siguiente:</a:t>
            </a:r>
            <a:endParaRPr kumimoji="0" lang="es-EC" sz="14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5" name="8 Proceso"/>
          <p:cNvSpPr/>
          <p:nvPr/>
        </p:nvSpPr>
        <p:spPr>
          <a:xfrm>
            <a:off x="4500562" y="4929205"/>
            <a:ext cx="45719" cy="214314"/>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6" name="9 Proceso"/>
          <p:cNvSpPr/>
          <p:nvPr/>
        </p:nvSpPr>
        <p:spPr>
          <a:xfrm flipV="1">
            <a:off x="3428992" y="5143510"/>
            <a:ext cx="2214577" cy="45719"/>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7" name="10 Proceso"/>
          <p:cNvSpPr/>
          <p:nvPr/>
        </p:nvSpPr>
        <p:spPr>
          <a:xfrm>
            <a:off x="3383273" y="5143512"/>
            <a:ext cx="45719" cy="285752"/>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8" name="11 Proceso"/>
          <p:cNvSpPr/>
          <p:nvPr/>
        </p:nvSpPr>
        <p:spPr>
          <a:xfrm>
            <a:off x="5597851" y="5143512"/>
            <a:ext cx="45719" cy="285752"/>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9" name="7 Proceso"/>
          <p:cNvSpPr/>
          <p:nvPr/>
        </p:nvSpPr>
        <p:spPr>
          <a:xfrm>
            <a:off x="4500562" y="3929066"/>
            <a:ext cx="45719" cy="500066"/>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10" name="3 Rectángulo redondeado"/>
          <p:cNvSpPr/>
          <p:nvPr/>
        </p:nvSpPr>
        <p:spPr>
          <a:xfrm>
            <a:off x="4071935" y="3429000"/>
            <a:ext cx="928694" cy="6707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smtClean="0">
                <a:latin typeface="Times New Roman" pitchFamily="18" charset="0"/>
                <a:cs typeface="Times New Roman" pitchFamily="18" charset="0"/>
              </a:rPr>
              <a:t>Director General</a:t>
            </a:r>
            <a:endParaRPr lang="es-ES" sz="1200" dirty="0">
              <a:latin typeface="Times New Roman" pitchFamily="18" charset="0"/>
              <a:cs typeface="Times New Roman" pitchFamily="18" charset="0"/>
            </a:endParaRPr>
          </a:p>
        </p:txBody>
      </p:sp>
      <p:sp>
        <p:nvSpPr>
          <p:cNvPr id="11" name="4 Rectángulo redondeado"/>
          <p:cNvSpPr/>
          <p:nvPr/>
        </p:nvSpPr>
        <p:spPr>
          <a:xfrm>
            <a:off x="3857620" y="4429134"/>
            <a:ext cx="1357322" cy="500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smtClean="0">
                <a:latin typeface="Times New Roman" pitchFamily="18" charset="0"/>
                <a:cs typeface="Times New Roman" pitchFamily="18" charset="0"/>
              </a:rPr>
              <a:t>Director de Arte</a:t>
            </a:r>
            <a:endParaRPr lang="es-ES" sz="1200" dirty="0">
              <a:latin typeface="Times New Roman" pitchFamily="18" charset="0"/>
              <a:cs typeface="Times New Roman" pitchFamily="18" charset="0"/>
            </a:endParaRPr>
          </a:p>
        </p:txBody>
      </p:sp>
      <p:sp>
        <p:nvSpPr>
          <p:cNvPr id="12" name="5 Rectángulo redondeado"/>
          <p:cNvSpPr/>
          <p:nvPr/>
        </p:nvSpPr>
        <p:spPr>
          <a:xfrm>
            <a:off x="2928926" y="5410466"/>
            <a:ext cx="1000132" cy="4474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smtClean="0">
                <a:latin typeface="Times New Roman" pitchFamily="18" charset="0"/>
                <a:cs typeface="Times New Roman" pitchFamily="18" charset="0"/>
              </a:rPr>
              <a:t>Diseñador Gráfico</a:t>
            </a:r>
            <a:endParaRPr lang="es-ES" sz="1200" dirty="0">
              <a:latin typeface="Times New Roman" pitchFamily="18" charset="0"/>
              <a:cs typeface="Times New Roman" pitchFamily="18" charset="0"/>
            </a:endParaRPr>
          </a:p>
        </p:txBody>
      </p:sp>
      <p:sp>
        <p:nvSpPr>
          <p:cNvPr id="13" name="6 Rectángulo redondeado"/>
          <p:cNvSpPr/>
          <p:nvPr/>
        </p:nvSpPr>
        <p:spPr>
          <a:xfrm>
            <a:off x="5143504" y="5410466"/>
            <a:ext cx="1000132" cy="4474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smtClean="0">
                <a:latin typeface="Times New Roman" pitchFamily="18" charset="0"/>
                <a:cs typeface="Times New Roman" pitchFamily="18" charset="0"/>
              </a:rPr>
              <a:t>Redactor</a:t>
            </a:r>
            <a:endParaRPr lang="es-E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2" name="1 Título"/>
          <p:cNvSpPr>
            <a:spLocks noGrp="1"/>
          </p:cNvSpPr>
          <p:nvPr>
            <p:ph type="title"/>
          </p:nvPr>
        </p:nvSpPr>
        <p:spPr>
          <a:xfrm>
            <a:off x="314324" y="2714620"/>
            <a:ext cx="5114932" cy="1643074"/>
          </a:xfrm>
        </p:spPr>
        <p:txBody>
          <a:bodyPr>
            <a:noAutofit/>
          </a:bodyPr>
          <a:lstStyle/>
          <a:p>
            <a:r>
              <a:rPr lang="es-ES" sz="4000" b="1" i="1" dirty="0" smtClean="0">
                <a:solidFill>
                  <a:schemeClr val="accent5">
                    <a:lumMod val="50000"/>
                  </a:schemeClr>
                </a:solidFill>
                <a:cs typeface="Century Gothic"/>
              </a:rPr>
              <a:t>ANÁLISIS DE INGRESOS Y EGRESOS</a:t>
            </a:r>
            <a:endParaRPr lang="es-ES" sz="4000" b="1" i="1" dirty="0">
              <a:solidFill>
                <a:schemeClr val="accent5">
                  <a:lumMod val="50000"/>
                </a:schemeClr>
              </a:solidFill>
              <a:cs typeface="Century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4689" name="Rectangle 1"/>
          <p:cNvSpPr>
            <a:spLocks noChangeArrowheads="1"/>
          </p:cNvSpPr>
          <p:nvPr/>
        </p:nvSpPr>
        <p:spPr bwMode="auto">
          <a:xfrm>
            <a:off x="899592" y="1222891"/>
            <a:ext cx="71438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143000" algn="l"/>
              </a:tabLst>
            </a:pPr>
            <a:r>
              <a:rPr kumimoji="0" lang="es-EC" sz="3400" b="1" i="0" u="none" strike="noStrike" cap="none" normalizeH="0" baseline="0" dirty="0" smtClean="0">
                <a:ln>
                  <a:noFill/>
                </a:ln>
                <a:solidFill>
                  <a:schemeClr val="tx1"/>
                </a:solidFill>
                <a:effectLst/>
                <a:latin typeface="+mj-lt"/>
                <a:ea typeface="Times New Roman" pitchFamily="18" charset="0"/>
                <a:cs typeface="Century Gothic"/>
              </a:rPr>
              <a:t>ANÁLISIS DE INGRESOS Y EGRESOS</a:t>
            </a:r>
            <a:endParaRPr kumimoji="0" lang="es-ES" sz="3400" b="0" i="0" u="none" strike="noStrike" cap="none" normalizeH="0" baseline="0" dirty="0" smtClean="0">
              <a:ln>
                <a:noFill/>
              </a:ln>
              <a:solidFill>
                <a:schemeClr val="tx1"/>
              </a:solidFill>
              <a:effectLst/>
              <a:latin typeface="+mj-lt"/>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rgbClr val="000000"/>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rgbClr val="000000"/>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rgbClr val="000000"/>
                </a:solidFill>
                <a:effectLst/>
                <a:latin typeface="Century Gothic"/>
                <a:ea typeface="Calibri" pitchFamily="34" charset="0"/>
                <a:cs typeface="Century Gothic"/>
              </a:rPr>
              <a:t>La</a:t>
            </a:r>
            <a:r>
              <a:rPr kumimoji="0" lang="es-EC" sz="1400" b="0" i="0" u="none" strike="noStrike" cap="none" normalizeH="0" dirty="0" smtClean="0">
                <a:ln>
                  <a:noFill/>
                </a:ln>
                <a:solidFill>
                  <a:srgbClr val="000000"/>
                </a:solidFill>
                <a:effectLst/>
                <a:latin typeface="Century Gothic"/>
                <a:ea typeface="Calibri" pitchFamily="34" charset="0"/>
                <a:cs typeface="Century Gothic"/>
              </a:rPr>
              <a:t> </a:t>
            </a:r>
            <a:r>
              <a:rPr kumimoji="0" lang="es-EC" sz="1400" b="0" i="0" u="none" strike="noStrike" cap="none" normalizeH="0" baseline="0" dirty="0" smtClean="0">
                <a:ln>
                  <a:noFill/>
                </a:ln>
                <a:solidFill>
                  <a:srgbClr val="000000"/>
                </a:solidFill>
                <a:effectLst/>
                <a:latin typeface="Century Gothic"/>
                <a:ea typeface="Calibri" pitchFamily="34" charset="0"/>
                <a:cs typeface="Century Gothic"/>
              </a:rPr>
              <a:t>revista sea financiada principalmente por la ESPOL y </a:t>
            </a:r>
            <a:r>
              <a:rPr kumimoji="0" lang="es-ES" sz="1400" b="0" i="0" u="none" strike="noStrike" cap="none" normalizeH="0" baseline="0" dirty="0" smtClean="0">
                <a:ln>
                  <a:noFill/>
                </a:ln>
                <a:solidFill>
                  <a:schemeClr val="tx1"/>
                </a:solidFill>
                <a:effectLst/>
                <a:latin typeface="Century Gothic"/>
                <a:ea typeface="Calibri" pitchFamily="34" charset="0"/>
                <a:cs typeface="Century Gothic"/>
              </a:rPr>
              <a:t>auspiciantes teniendo un listado respectivo de los candidatos. </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S" sz="1400" b="0" i="0" u="none" strike="noStrike" cap="none" normalizeH="0" baseline="0" dirty="0" smtClean="0">
                <a:ln>
                  <a:noFill/>
                </a:ln>
                <a:solidFill>
                  <a:srgbClr val="000000"/>
                </a:solidFill>
                <a:effectLst/>
                <a:latin typeface="Century Gothic"/>
                <a:ea typeface="Calibri" pitchFamily="34" charset="0"/>
                <a:cs typeface="Century Gothic"/>
              </a:rPr>
              <a:t>En  la propuesta se detalla beneficios, propósitos, resultados esperados y las razones por las cuales se vio necesario realizar el proyecto. </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Se pretende que instituciones privadas o empresas también puedan aportar de manera activa y participativa o con ayuda monetaria.</a:t>
            </a:r>
            <a:endParaRPr kumimoji="0" lang="es-EC" sz="1400" b="0" i="0" u="none" strike="noStrike" cap="none" normalizeH="0" baseline="0" dirty="0" smtClean="0">
              <a:ln>
                <a:noFill/>
              </a:ln>
              <a:solidFill>
                <a:schemeClr val="tx1"/>
              </a:solidFill>
              <a:effectLst/>
              <a:latin typeface="Century Gothic"/>
              <a:cs typeface="Century Gothic"/>
            </a:endParaRPr>
          </a:p>
        </p:txBody>
      </p:sp>
      <p:pic>
        <p:nvPicPr>
          <p:cNvPr id="3" name="Picture 7" descr="C:\Documents and Settings\Fercholin!!!\Escritorio\diapositivas\para diapo\financiamient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29256" y="3714776"/>
            <a:ext cx="3550251" cy="3071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097" name="Rectangle 1"/>
          <p:cNvSpPr>
            <a:spLocks noChangeArrowheads="1"/>
          </p:cNvSpPr>
          <p:nvPr/>
        </p:nvSpPr>
        <p:spPr bwMode="auto">
          <a:xfrm>
            <a:off x="755576" y="1316375"/>
            <a:ext cx="757239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143000" algn="l"/>
              </a:tabLst>
            </a:pPr>
            <a:r>
              <a:rPr kumimoji="0" lang="es-EC" sz="4000" b="1" i="0" u="none" strike="noStrike" cap="none" normalizeH="0" baseline="0" dirty="0" smtClean="0" bmk="_Toc252708146">
                <a:ln>
                  <a:noFill/>
                </a:ln>
                <a:solidFill>
                  <a:schemeClr val="tx1"/>
                </a:solidFill>
                <a:effectLst/>
                <a:latin typeface="+mj-lt"/>
                <a:ea typeface="Times New Roman" pitchFamily="18" charset="0"/>
                <a:cs typeface="Century Gothic"/>
              </a:rPr>
              <a:t>GENERALIDADES</a:t>
            </a:r>
          </a:p>
          <a:p>
            <a:pPr marL="457200" marR="0" lvl="1" indent="0" algn="just" defTabSz="914400" rtl="0" eaLnBrk="1" fontAlgn="base" latinLnBrk="0" hangingPunct="1">
              <a:lnSpc>
                <a:spcPct val="100000"/>
              </a:lnSpc>
              <a:spcBef>
                <a:spcPct val="0"/>
              </a:spcBef>
              <a:spcAft>
                <a:spcPct val="0"/>
              </a:spcAft>
              <a:buClrTx/>
              <a:buSzTx/>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El término “Revista digital interactiva” corresponde a una publicación no impresa, que será difundida solo a través de la Web en formato PDF  por medio de la pagina de la ESPOL, que permitirá a los estudiantes interactuar con la revista.</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Su característica esencial consiste en que los estudiantes formarán parte activa e importante en la creación de esta revista</a:t>
            </a:r>
            <a:r>
              <a:rPr kumimoji="0" lang="en-US" sz="1400" b="0" i="0" u="none" strike="noStrike" cap="none" normalizeH="0" baseline="0" dirty="0" smtClean="0">
                <a:ln>
                  <a:noFill/>
                </a:ln>
                <a:solidFill>
                  <a:schemeClr val="tx1"/>
                </a:solidFill>
                <a:effectLst/>
                <a:latin typeface="Century Gothic"/>
                <a:ea typeface="Calibri" pitchFamily="34" charset="0"/>
                <a:cs typeface="Century Gothic"/>
              </a:rPr>
              <a:t>.</a:t>
            </a: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n-US" sz="2000" b="1" dirty="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lang="es-EC" sz="1200" dirty="0" smtClean="0">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s-EC" sz="1400" b="0" i="0" u="none" strike="noStrike" cap="none" normalizeH="0" baseline="0" dirty="0" smtClean="0">
                <a:ln>
                  <a:noFill/>
                </a:ln>
                <a:solidFill>
                  <a:schemeClr val="tx1"/>
                </a:solidFill>
                <a:effectLst/>
                <a:latin typeface="Century Gothic"/>
                <a:ea typeface="Calibri" pitchFamily="34" charset="0"/>
                <a:cs typeface="Century Gothic"/>
              </a:rPr>
              <a:t>Se puede tener en consideración que la revista seria un medio de introducción para los estudiantes hacia el amplio mundo del diseño y la producción.</a:t>
            </a:r>
            <a:endParaRPr kumimoji="0" lang="es-EC" sz="1400" b="0" i="0" u="none" strike="noStrike" cap="none" normalizeH="0" baseline="0" dirty="0" smtClean="0">
              <a:ln>
                <a:noFill/>
              </a:ln>
              <a:solidFill>
                <a:schemeClr val="tx1"/>
              </a:solidFill>
              <a:effectLst/>
              <a:latin typeface="Century Gothic"/>
              <a:cs typeface="Century Gothic"/>
            </a:endParaRPr>
          </a:p>
        </p:txBody>
      </p:sp>
      <p:pic>
        <p:nvPicPr>
          <p:cNvPr id="4" name="Picture 6" descr="C:\Users\User\Documents\espol\afiche revista\DHcover_809.png"/>
          <p:cNvPicPr>
            <a:picLocks noChangeAspect="1" noChangeArrowheads="1"/>
          </p:cNvPicPr>
          <p:nvPr/>
        </p:nvPicPr>
        <p:blipFill>
          <a:blip r:embed="rId3"/>
          <a:srcRect/>
          <a:stretch>
            <a:fillRect/>
          </a:stretch>
        </p:blipFill>
        <p:spPr bwMode="auto">
          <a:xfrm>
            <a:off x="3261324" y="3571876"/>
            <a:ext cx="2525122" cy="178595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6737" name="Rectangle 1"/>
          <p:cNvSpPr>
            <a:spLocks noChangeArrowheads="1"/>
          </p:cNvSpPr>
          <p:nvPr/>
        </p:nvSpPr>
        <p:spPr bwMode="auto">
          <a:xfrm>
            <a:off x="1142976" y="785794"/>
            <a:ext cx="6357982" cy="183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cap="none" normalizeH="0" baseline="0" dirty="0" smtClean="0">
                <a:ln>
                  <a:noFill/>
                </a:ln>
                <a:solidFill>
                  <a:srgbClr val="000000"/>
                </a:solidFill>
                <a:effectLst/>
                <a:latin typeface="Century Gothic"/>
                <a:ea typeface="Calibri" pitchFamily="34" charset="0"/>
                <a:cs typeface="Century Gothic"/>
              </a:rPr>
              <a:t>PRESUPUESTO E INVERSIÓN </a:t>
            </a:r>
            <a:endParaRPr kumimoji="0" lang="es-ES" sz="17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200" dirty="0">
              <a:solidFill>
                <a:srgbClr val="000000"/>
              </a:solidFill>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Century Gothic"/>
              <a:ea typeface="Calibri" pitchFamily="34" charset="0"/>
              <a:cs typeface="Century Gothic"/>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Century Gothic"/>
              <a:ea typeface="Calibri" pitchFamily="34" charset="0"/>
              <a:cs typeface="Century Gothic"/>
            </a:endParaRPr>
          </a:p>
          <a:p>
            <a:r>
              <a:rPr lang="es-ES" sz="1200" dirty="0" smtClean="0">
                <a:latin typeface="Century Gothic" pitchFamily="34" charset="0"/>
              </a:rPr>
              <a:t>Para el presupuesto se plantean dos propuestas:</a:t>
            </a:r>
          </a:p>
          <a:p>
            <a:r>
              <a:rPr lang="es-ES" sz="1200" dirty="0" smtClean="0">
                <a:latin typeface="Century Gothic" pitchFamily="34" charset="0"/>
              </a:rPr>
              <a:t>En la primera se incluyen gastos de inversión y salarios acordes a los necesarios.</a:t>
            </a:r>
          </a:p>
          <a:p>
            <a:endParaRPr lang="es-ES" sz="1200" dirty="0" smtClean="0">
              <a:latin typeface="Century Gothic" pitchFamily="34" charset="0"/>
            </a:endParaRPr>
          </a:p>
          <a:p>
            <a:endParaRPr lang="es-ES" sz="1200" dirty="0" smtClean="0">
              <a:latin typeface="Century Gothic" pitchFamily="34" charset="0"/>
            </a:endParaRPr>
          </a:p>
        </p:txBody>
      </p:sp>
      <p:graphicFrame>
        <p:nvGraphicFramePr>
          <p:cNvPr id="6" name="5 Tabla"/>
          <p:cNvGraphicFramePr>
            <a:graphicFrameLocks noGrp="1"/>
          </p:cNvGraphicFramePr>
          <p:nvPr/>
        </p:nvGraphicFramePr>
        <p:xfrm>
          <a:off x="714348" y="3705999"/>
          <a:ext cx="3550285" cy="1056005"/>
        </p:xfrm>
        <a:graphic>
          <a:graphicData uri="http://schemas.openxmlformats.org/drawingml/2006/table">
            <a:tbl>
              <a:tblPr/>
              <a:tblGrid>
                <a:gridCol w="2666365"/>
                <a:gridCol w="883920"/>
              </a:tblGrid>
              <a:tr h="215265">
                <a:tc>
                  <a:txBody>
                    <a:bodyPr/>
                    <a:lstStyle/>
                    <a:p>
                      <a:pPr>
                        <a:lnSpc>
                          <a:spcPct val="115000"/>
                        </a:lnSpc>
                        <a:spcAft>
                          <a:spcPts val="0"/>
                        </a:spcAft>
                      </a:pPr>
                      <a:r>
                        <a:rPr lang="es-ES" sz="1100" dirty="0">
                          <a:solidFill>
                            <a:srgbClr val="000000"/>
                          </a:solidFill>
                          <a:latin typeface="Calibri"/>
                          <a:ea typeface="Times New Roman"/>
                          <a:cs typeface="Calibri"/>
                        </a:rPr>
                        <a:t>INVERSIÓN  MAQUINARIAS Y EQUIPOS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7.713,00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nSpc>
                          <a:spcPct val="115000"/>
                        </a:lnSpc>
                        <a:spcAft>
                          <a:spcPts val="0"/>
                        </a:spcAft>
                      </a:pPr>
                      <a:r>
                        <a:rPr lang="es-ES" sz="1100">
                          <a:solidFill>
                            <a:srgbClr val="000000"/>
                          </a:solidFill>
                          <a:latin typeface="Calibri"/>
                          <a:ea typeface="Times New Roman"/>
                          <a:cs typeface="Calibri"/>
                        </a:rPr>
                        <a:t>GASTOS DE SUELDOS Y SALARIOS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$ 14.880,00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nSpc>
                          <a:spcPct val="115000"/>
                        </a:lnSpc>
                        <a:spcAft>
                          <a:spcPts val="0"/>
                        </a:spcAft>
                      </a:pPr>
                      <a:r>
                        <a:rPr lang="es-ES" sz="1100">
                          <a:solidFill>
                            <a:srgbClr val="000000"/>
                          </a:solidFill>
                          <a:latin typeface="Calibri"/>
                          <a:ea typeface="Times New Roman"/>
                          <a:cs typeface="Calibri"/>
                        </a:rPr>
                        <a:t>GASTOS DE SERVICIOS BASICOS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1.380,00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65">
                <a:tc>
                  <a:txBody>
                    <a:bodyPr/>
                    <a:lstStyle/>
                    <a:p>
                      <a:pPr>
                        <a:lnSpc>
                          <a:spcPct val="115000"/>
                        </a:lnSpc>
                        <a:spcAft>
                          <a:spcPts val="0"/>
                        </a:spcAft>
                      </a:pPr>
                      <a:r>
                        <a:rPr lang="es-ES" sz="1100">
                          <a:solidFill>
                            <a:srgbClr val="000000"/>
                          </a:solidFill>
                          <a:latin typeface="Calibri"/>
                          <a:ea typeface="Times New Roman"/>
                          <a:cs typeface="Calibri"/>
                        </a:rPr>
                        <a:t>GASTOS DE PUBLICIDAD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65">
                <a:tc>
                  <a:txBody>
                    <a:bodyPr/>
                    <a:lstStyle/>
                    <a:p>
                      <a:pPr algn="ctr">
                        <a:lnSpc>
                          <a:spcPct val="115000"/>
                        </a:lnSpc>
                        <a:spcAft>
                          <a:spcPts val="0"/>
                        </a:spcAft>
                      </a:pPr>
                      <a:r>
                        <a:rPr lang="es-ES" sz="1100" b="1" dirty="0">
                          <a:solidFill>
                            <a:srgbClr val="000000"/>
                          </a:solidFill>
                          <a:latin typeface="Calibri"/>
                          <a:ea typeface="Times New Roman"/>
                          <a:cs typeface="Calibri"/>
                        </a:rPr>
                        <a:t>PRESUPUESTO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100" b="1" dirty="0">
                          <a:solidFill>
                            <a:srgbClr val="000000"/>
                          </a:solidFill>
                          <a:latin typeface="Calibri"/>
                          <a:ea typeface="Times New Roman"/>
                          <a:cs typeface="Calibri"/>
                        </a:rPr>
                        <a:t> $ 24.153,00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1071538" y="3214686"/>
            <a:ext cx="2832314" cy="276999"/>
          </a:xfrm>
          <a:prstGeom prst="rect">
            <a:avLst/>
          </a:prstGeom>
        </p:spPr>
        <p:txBody>
          <a:bodyPr wrap="none">
            <a:spAutoFit/>
          </a:bodyPr>
          <a:lstStyle/>
          <a:p>
            <a:pPr lvl="0"/>
            <a:r>
              <a:rPr lang="es-ES" sz="1200" b="1" dirty="0" smtClean="0"/>
              <a:t>PROPUESTA DE PRESUPUESTO MODELO 1</a:t>
            </a:r>
            <a:endParaRPr lang="es-ES" sz="1200" dirty="0" smtClean="0"/>
          </a:p>
        </p:txBody>
      </p:sp>
      <p:sp>
        <p:nvSpPr>
          <p:cNvPr id="8" name="7 Rectángulo"/>
          <p:cNvSpPr/>
          <p:nvPr/>
        </p:nvSpPr>
        <p:spPr>
          <a:xfrm>
            <a:off x="5240148" y="3214686"/>
            <a:ext cx="2832314" cy="276999"/>
          </a:xfrm>
          <a:prstGeom prst="rect">
            <a:avLst/>
          </a:prstGeom>
        </p:spPr>
        <p:txBody>
          <a:bodyPr wrap="none">
            <a:spAutoFit/>
          </a:bodyPr>
          <a:lstStyle/>
          <a:p>
            <a:pPr lvl="0"/>
            <a:r>
              <a:rPr lang="es-ES" sz="1200" b="1" dirty="0" smtClean="0"/>
              <a:t>PROPUESTA DE PRESUPUESTO MODELO 2</a:t>
            </a:r>
            <a:endParaRPr lang="es-ES" sz="1200" dirty="0" smtClean="0"/>
          </a:p>
        </p:txBody>
      </p:sp>
      <p:graphicFrame>
        <p:nvGraphicFramePr>
          <p:cNvPr id="12" name="11 Tabla"/>
          <p:cNvGraphicFramePr>
            <a:graphicFrameLocks noGrp="1"/>
          </p:cNvGraphicFramePr>
          <p:nvPr/>
        </p:nvGraphicFramePr>
        <p:xfrm>
          <a:off x="4786314" y="3714752"/>
          <a:ext cx="3620770" cy="1030605"/>
        </p:xfrm>
        <a:graphic>
          <a:graphicData uri="http://schemas.openxmlformats.org/drawingml/2006/table">
            <a:tbl>
              <a:tblPr/>
              <a:tblGrid>
                <a:gridCol w="2729230"/>
                <a:gridCol w="891540"/>
              </a:tblGrid>
              <a:tr h="202565">
                <a:tc>
                  <a:txBody>
                    <a:bodyPr/>
                    <a:lstStyle/>
                    <a:p>
                      <a:pPr>
                        <a:lnSpc>
                          <a:spcPct val="115000"/>
                        </a:lnSpc>
                        <a:spcAft>
                          <a:spcPts val="0"/>
                        </a:spcAft>
                      </a:pPr>
                      <a:r>
                        <a:rPr lang="es-ES" sz="1100">
                          <a:solidFill>
                            <a:srgbClr val="000000"/>
                          </a:solidFill>
                          <a:latin typeface="Calibri"/>
                          <a:ea typeface="Times New Roman"/>
                          <a:cs typeface="Calibri"/>
                        </a:rPr>
                        <a:t>GASTOS DE SUELDOS Y SALARIOS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11.520,00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65">
                <a:tc>
                  <a:txBody>
                    <a:bodyPr/>
                    <a:lstStyle/>
                    <a:p>
                      <a:pPr>
                        <a:lnSpc>
                          <a:spcPct val="115000"/>
                        </a:lnSpc>
                        <a:spcAft>
                          <a:spcPts val="0"/>
                        </a:spcAft>
                      </a:pPr>
                      <a:r>
                        <a:rPr lang="es-ES" sz="1100">
                          <a:solidFill>
                            <a:srgbClr val="000000"/>
                          </a:solidFill>
                          <a:latin typeface="Calibri"/>
                          <a:ea typeface="Times New Roman"/>
                          <a:cs typeface="Calibri"/>
                        </a:rPr>
                        <a:t>GASTOS DE SERVICIOS BASICOS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1.380,00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65">
                <a:tc>
                  <a:txBody>
                    <a:bodyPr/>
                    <a:lstStyle/>
                    <a:p>
                      <a:pPr>
                        <a:lnSpc>
                          <a:spcPct val="115000"/>
                        </a:lnSpc>
                        <a:spcAft>
                          <a:spcPts val="0"/>
                        </a:spcAft>
                      </a:pPr>
                      <a:r>
                        <a:rPr lang="es-ES" sz="1100">
                          <a:solidFill>
                            <a:srgbClr val="000000"/>
                          </a:solidFill>
                          <a:latin typeface="Calibri"/>
                          <a:ea typeface="Times New Roman"/>
                          <a:cs typeface="Calibri"/>
                        </a:rPr>
                        <a:t>GASTOS DE ALQUILER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5.280,00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55">
                <a:tc>
                  <a:txBody>
                    <a:bodyPr/>
                    <a:lstStyle/>
                    <a:p>
                      <a:pPr>
                        <a:lnSpc>
                          <a:spcPct val="115000"/>
                        </a:lnSpc>
                        <a:spcAft>
                          <a:spcPts val="0"/>
                        </a:spcAft>
                      </a:pPr>
                      <a:r>
                        <a:rPr lang="es-ES" sz="1100">
                          <a:solidFill>
                            <a:srgbClr val="000000"/>
                          </a:solidFill>
                          <a:latin typeface="Calibri"/>
                          <a:ea typeface="Times New Roman"/>
                          <a:cs typeface="Calibri"/>
                        </a:rPr>
                        <a:t>GASTOS DE PUBLICIDAD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55">
                <a:tc>
                  <a:txBody>
                    <a:bodyPr/>
                    <a:lstStyle/>
                    <a:p>
                      <a:pPr algn="ctr">
                        <a:lnSpc>
                          <a:spcPct val="115000"/>
                        </a:lnSpc>
                        <a:spcAft>
                          <a:spcPts val="0"/>
                        </a:spcAft>
                      </a:pPr>
                      <a:r>
                        <a:rPr lang="es-ES" sz="1100" b="1">
                          <a:solidFill>
                            <a:srgbClr val="000000"/>
                          </a:solidFill>
                          <a:latin typeface="Calibri"/>
                          <a:ea typeface="Times New Roman"/>
                          <a:cs typeface="Calibri"/>
                        </a:rPr>
                        <a:t>PRESUPUESTO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100" b="1" dirty="0">
                          <a:solidFill>
                            <a:srgbClr val="000000"/>
                          </a:solidFill>
                          <a:latin typeface="Calibri"/>
                          <a:ea typeface="Times New Roman"/>
                          <a:cs typeface="Calibri"/>
                        </a:rPr>
                        <a:t> $  18.360,00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7761" name="Rectangle 1"/>
          <p:cNvSpPr>
            <a:spLocks noChangeArrowheads="1"/>
          </p:cNvSpPr>
          <p:nvPr/>
        </p:nvSpPr>
        <p:spPr bwMode="auto">
          <a:xfrm>
            <a:off x="2786050" y="1214422"/>
            <a:ext cx="371415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s-ES" sz="1600" b="1" dirty="0" smtClean="0"/>
              <a:t>INVERSIÓN DE MAQUINARIAS Y EQUIPOS</a:t>
            </a:r>
            <a:endParaRPr kumimoji="0" lang="es-ES" sz="1700" b="0" i="0" u="none" strike="noStrike" cap="none" normalizeH="0" baseline="0" dirty="0" smtClean="0">
              <a:ln>
                <a:noFill/>
              </a:ln>
              <a:solidFill>
                <a:schemeClr val="tx1"/>
              </a:solidFill>
              <a:effectLst/>
              <a:latin typeface="Century Gothic"/>
              <a:cs typeface="Century Gothic"/>
            </a:endParaRPr>
          </a:p>
        </p:txBody>
      </p:sp>
      <p:graphicFrame>
        <p:nvGraphicFramePr>
          <p:cNvPr id="5" name="4 Tabla"/>
          <p:cNvGraphicFramePr>
            <a:graphicFrameLocks noGrp="1"/>
          </p:cNvGraphicFramePr>
          <p:nvPr/>
        </p:nvGraphicFramePr>
        <p:xfrm>
          <a:off x="2171065" y="3088966"/>
          <a:ext cx="4801870" cy="1554480"/>
        </p:xfrm>
        <a:graphic>
          <a:graphicData uri="http://schemas.openxmlformats.org/drawingml/2006/table">
            <a:tbl>
              <a:tblPr/>
              <a:tblGrid>
                <a:gridCol w="2157095"/>
                <a:gridCol w="800100"/>
                <a:gridCol w="1017270"/>
                <a:gridCol w="827405"/>
              </a:tblGrid>
              <a:tr h="206375">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COSTE UNIT.</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CANTIDAD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COSTE 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a:lnSpc>
                          <a:spcPct val="115000"/>
                        </a:lnSpc>
                        <a:spcAft>
                          <a:spcPts val="0"/>
                        </a:spcAft>
                      </a:pPr>
                      <a:r>
                        <a:rPr lang="es-ES" sz="1000">
                          <a:solidFill>
                            <a:srgbClr val="000000"/>
                          </a:solidFill>
                          <a:latin typeface="Calibri"/>
                          <a:ea typeface="Times New Roman"/>
                          <a:cs typeface="Calibri"/>
                        </a:rPr>
                        <a:t>CAMARA FOTOGRAFICA PROFESIONAL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1.500,00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1.500,00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a:lnSpc>
                          <a:spcPct val="115000"/>
                        </a:lnSpc>
                        <a:spcAft>
                          <a:spcPts val="0"/>
                        </a:spcAft>
                      </a:pPr>
                      <a:r>
                        <a:rPr lang="es-ES" sz="1000">
                          <a:solidFill>
                            <a:srgbClr val="000000"/>
                          </a:solidFill>
                          <a:latin typeface="Calibri"/>
                          <a:ea typeface="Times New Roman"/>
                          <a:cs typeface="Calibri"/>
                        </a:rPr>
                        <a:t>DISCO DURO EXTERNO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a:lnSpc>
                          <a:spcPct val="115000"/>
                        </a:lnSpc>
                        <a:spcAft>
                          <a:spcPts val="0"/>
                        </a:spcAft>
                      </a:pPr>
                      <a:r>
                        <a:rPr lang="es-ES" sz="1000">
                          <a:solidFill>
                            <a:srgbClr val="000000"/>
                          </a:solidFill>
                          <a:latin typeface="Calibri"/>
                          <a:ea typeface="Times New Roman"/>
                          <a:cs typeface="Calibri"/>
                        </a:rPr>
                        <a:t>SCANNER/IMPRESORA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73,00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73,00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a:lnSpc>
                          <a:spcPct val="115000"/>
                        </a:lnSpc>
                        <a:spcAft>
                          <a:spcPts val="0"/>
                        </a:spcAft>
                      </a:pPr>
                      <a:r>
                        <a:rPr lang="es-ES" sz="1000">
                          <a:solidFill>
                            <a:srgbClr val="000000"/>
                          </a:solidFill>
                          <a:latin typeface="Calibri"/>
                          <a:ea typeface="Times New Roman"/>
                          <a:cs typeface="Calibri"/>
                        </a:rPr>
                        <a:t>COMPUTADORA PC</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1.000,00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2.000,00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5">
                <a:tc>
                  <a:txBody>
                    <a:bodyPr/>
                    <a:lstStyle/>
                    <a:p>
                      <a:pPr>
                        <a:lnSpc>
                          <a:spcPct val="115000"/>
                        </a:lnSpc>
                        <a:spcAft>
                          <a:spcPts val="0"/>
                        </a:spcAft>
                      </a:pPr>
                      <a:r>
                        <a:rPr lang="es-ES" sz="1000">
                          <a:solidFill>
                            <a:srgbClr val="000000"/>
                          </a:solidFill>
                          <a:latin typeface="Calibri"/>
                          <a:ea typeface="Times New Roman"/>
                          <a:cs typeface="Calibri"/>
                        </a:rPr>
                        <a:t>COMPUTADORA IMAC CI3- 3.6G</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2.000,00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4.000,00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330">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000" b="1">
                          <a:solidFill>
                            <a:srgbClr val="000000"/>
                          </a:solidFill>
                          <a:latin typeface="Calibri"/>
                          <a:ea typeface="Times New Roman"/>
                          <a:cs typeface="Calibri"/>
                        </a:rPr>
                        <a:t>TOTAL GASTO MAQ. Y EQUIPOS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 $     7.713,00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3214678" y="2294745"/>
            <a:ext cx="2832314" cy="276999"/>
          </a:xfrm>
          <a:prstGeom prst="rect">
            <a:avLst/>
          </a:prstGeom>
        </p:spPr>
        <p:txBody>
          <a:bodyPr wrap="none">
            <a:spAutoFit/>
          </a:bodyPr>
          <a:lstStyle/>
          <a:p>
            <a:pPr lvl="0"/>
            <a:r>
              <a:rPr lang="es-ES" sz="1200" b="1" dirty="0" smtClean="0"/>
              <a:t>PROPUESTA DE PRESUPUESTO MODELO 1</a:t>
            </a:r>
            <a:endParaRPr lang="es-ES" sz="12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 name="4 Rectángulo"/>
          <p:cNvSpPr/>
          <p:nvPr/>
        </p:nvSpPr>
        <p:spPr>
          <a:xfrm>
            <a:off x="2694679" y="928670"/>
            <a:ext cx="3448957" cy="338554"/>
          </a:xfrm>
          <a:prstGeom prst="rect">
            <a:avLst/>
          </a:prstGeom>
        </p:spPr>
        <p:txBody>
          <a:bodyPr wrap="none">
            <a:spAutoFit/>
          </a:bodyPr>
          <a:lstStyle/>
          <a:p>
            <a:r>
              <a:rPr lang="es-ES" sz="1600" b="1" dirty="0" smtClean="0"/>
              <a:t>GASTOS DE MAQUINARIAS Y EQUIPOS</a:t>
            </a:r>
            <a:endParaRPr lang="es-ES" sz="1600" dirty="0"/>
          </a:p>
        </p:txBody>
      </p:sp>
      <p:graphicFrame>
        <p:nvGraphicFramePr>
          <p:cNvPr id="6" name="5 Tabla"/>
          <p:cNvGraphicFramePr>
            <a:graphicFrameLocks noGrp="1"/>
          </p:cNvGraphicFramePr>
          <p:nvPr/>
        </p:nvGraphicFramePr>
        <p:xfrm>
          <a:off x="2315845" y="2782262"/>
          <a:ext cx="4512310" cy="2004060"/>
        </p:xfrm>
        <a:graphic>
          <a:graphicData uri="http://schemas.openxmlformats.org/drawingml/2006/table">
            <a:tbl>
              <a:tblPr/>
              <a:tblGrid>
                <a:gridCol w="2135505"/>
                <a:gridCol w="1194435"/>
                <a:gridCol w="1182370"/>
              </a:tblGrid>
              <a:tr h="259715">
                <a:tc>
                  <a:txBody>
                    <a:bodyPr/>
                    <a:lstStyle/>
                    <a:p>
                      <a:pPr>
                        <a:lnSpc>
                          <a:spcPct val="115000"/>
                        </a:lnSpc>
                        <a:spcAft>
                          <a:spcPts val="0"/>
                        </a:spcAft>
                      </a:pPr>
                      <a:r>
                        <a:rPr lang="es-ES" sz="1000">
                          <a:solidFill>
                            <a:srgbClr val="000000"/>
                          </a:solidFill>
                          <a:latin typeface="Calibri"/>
                          <a:ea typeface="Times New Roman"/>
                          <a:cs typeface="Calibri"/>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ALQUILER MENSUAL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ALQUILER ANNUAL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nSpc>
                          <a:spcPct val="115000"/>
                        </a:lnSpc>
                        <a:spcAft>
                          <a:spcPts val="0"/>
                        </a:spcAft>
                      </a:pPr>
                      <a:r>
                        <a:rPr lang="es-ES" sz="1000">
                          <a:solidFill>
                            <a:srgbClr val="000000"/>
                          </a:solidFill>
                          <a:latin typeface="Calibri"/>
                          <a:ea typeface="Times New Roman"/>
                          <a:cs typeface="Calibri"/>
                        </a:rPr>
                        <a:t>CAMARA FOTOGRAFICA PROFESIONAL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1.200,00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nSpc>
                          <a:spcPct val="115000"/>
                        </a:lnSpc>
                        <a:spcAft>
                          <a:spcPts val="0"/>
                        </a:spcAft>
                      </a:pPr>
                      <a:r>
                        <a:rPr lang="es-ES" sz="1000">
                          <a:solidFill>
                            <a:srgbClr val="000000"/>
                          </a:solidFill>
                          <a:latin typeface="Calibri"/>
                          <a:ea typeface="Times New Roman"/>
                          <a:cs typeface="Calibri"/>
                        </a:rPr>
                        <a:t>DISCO DURO EXTERNO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50,00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600,00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nSpc>
                          <a:spcPct val="115000"/>
                        </a:lnSpc>
                        <a:spcAft>
                          <a:spcPts val="0"/>
                        </a:spcAft>
                      </a:pPr>
                      <a:r>
                        <a:rPr lang="es-ES" sz="1000">
                          <a:solidFill>
                            <a:srgbClr val="000000"/>
                          </a:solidFill>
                          <a:latin typeface="Calibri"/>
                          <a:ea typeface="Times New Roman"/>
                          <a:cs typeface="Calibri"/>
                        </a:rPr>
                        <a:t>SCANNER/IMPRESORA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120,00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nSpc>
                          <a:spcPct val="115000"/>
                        </a:lnSpc>
                        <a:spcAft>
                          <a:spcPts val="0"/>
                        </a:spcAft>
                      </a:pPr>
                      <a:r>
                        <a:rPr lang="es-ES" sz="1000">
                          <a:solidFill>
                            <a:srgbClr val="000000"/>
                          </a:solidFill>
                          <a:latin typeface="Calibri"/>
                          <a:ea typeface="Times New Roman"/>
                          <a:cs typeface="Calibri"/>
                        </a:rPr>
                        <a:t>COMPUTADORA PC</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120,00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1.440,00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lnSpc>
                          <a:spcPct val="115000"/>
                        </a:lnSpc>
                        <a:spcAft>
                          <a:spcPts val="0"/>
                        </a:spcAft>
                      </a:pPr>
                      <a:r>
                        <a:rPr lang="es-ES" sz="1000">
                          <a:solidFill>
                            <a:srgbClr val="000000"/>
                          </a:solidFill>
                          <a:latin typeface="Calibri"/>
                          <a:ea typeface="Times New Roman"/>
                          <a:cs typeface="Calibri"/>
                        </a:rPr>
                        <a:t>COMPUTADORA IMAC CI3- 3.6G</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160,00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1.920,00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030">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000" b="1">
                          <a:solidFill>
                            <a:srgbClr val="000000"/>
                          </a:solidFill>
                          <a:latin typeface="Calibri"/>
                          <a:ea typeface="Times New Roman"/>
                          <a:cs typeface="Calibri"/>
                        </a:rPr>
                        <a:t>TOTAL GASTO MAQ. Y EQUIPOS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 $                 5.280,00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3214678" y="2071678"/>
            <a:ext cx="2832314" cy="276999"/>
          </a:xfrm>
          <a:prstGeom prst="rect">
            <a:avLst/>
          </a:prstGeom>
        </p:spPr>
        <p:txBody>
          <a:bodyPr wrap="none">
            <a:spAutoFit/>
          </a:bodyPr>
          <a:lstStyle/>
          <a:p>
            <a:pPr lvl="0"/>
            <a:r>
              <a:rPr lang="es-ES" sz="1200" b="1" dirty="0" smtClean="0"/>
              <a:t>PROPUESTA DE PRESUPUESTO MODELO 2</a:t>
            </a:r>
            <a:endParaRPr lang="es-ES" sz="12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8786" name="Rectangle 2"/>
          <p:cNvSpPr>
            <a:spLocks noChangeArrowheads="1"/>
          </p:cNvSpPr>
          <p:nvPr/>
        </p:nvSpPr>
        <p:spPr bwMode="auto">
          <a:xfrm>
            <a:off x="3143240" y="1304496"/>
            <a:ext cx="286104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s-ES" sz="1600" b="1" dirty="0" smtClean="0"/>
              <a:t>GASTOS DE SERVICIOS BASICOS</a:t>
            </a:r>
            <a:endParaRPr kumimoji="0" lang="es-ES" sz="1700" b="0" i="0" u="none" strike="noStrike" cap="none" normalizeH="0" baseline="0" dirty="0" smtClean="0">
              <a:ln>
                <a:noFill/>
              </a:ln>
              <a:solidFill>
                <a:schemeClr val="tx1"/>
              </a:solidFill>
              <a:effectLst/>
              <a:latin typeface="Century Gothic"/>
              <a:cs typeface="Century Gothic"/>
            </a:endParaRPr>
          </a:p>
        </p:txBody>
      </p:sp>
      <p:sp>
        <p:nvSpPr>
          <p:cNvPr id="118787" name="Rectangle 3"/>
          <p:cNvSpPr>
            <a:spLocks noChangeArrowheads="1"/>
          </p:cNvSpPr>
          <p:nvPr/>
        </p:nvSpPr>
        <p:spPr bwMode="auto">
          <a:xfrm>
            <a:off x="1142976" y="4847093"/>
            <a:ext cx="735811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Esta tabla indica los salarios del personal que ayudará a desarrollar la revista durante un período máximo de 12 meses.</a:t>
            </a:r>
          </a:p>
        </p:txBody>
      </p:sp>
      <p:graphicFrame>
        <p:nvGraphicFramePr>
          <p:cNvPr id="7" name="6 Tabla"/>
          <p:cNvGraphicFramePr>
            <a:graphicFrameLocks noGrp="1"/>
          </p:cNvGraphicFramePr>
          <p:nvPr/>
        </p:nvGraphicFramePr>
        <p:xfrm>
          <a:off x="2675572" y="2714620"/>
          <a:ext cx="3792855" cy="1127125"/>
        </p:xfrm>
        <a:graphic>
          <a:graphicData uri="http://schemas.openxmlformats.org/drawingml/2006/table">
            <a:tbl>
              <a:tblPr/>
              <a:tblGrid>
                <a:gridCol w="725805"/>
                <a:gridCol w="1341755"/>
                <a:gridCol w="561340"/>
                <a:gridCol w="1163955"/>
              </a:tblGrid>
              <a:tr h="189230">
                <a:tc>
                  <a:txBody>
                    <a:bodyPr/>
                    <a:lstStyle/>
                    <a:p>
                      <a:pPr>
                        <a:lnSpc>
                          <a:spcPct val="115000"/>
                        </a:lnSpc>
                        <a:spcAft>
                          <a:spcPts val="0"/>
                        </a:spcAft>
                      </a:pPr>
                      <a:r>
                        <a:rPr lang="es-ES" sz="1000">
                          <a:solidFill>
                            <a:srgbClr val="000000"/>
                          </a:solidFill>
                          <a:latin typeface="Calibri"/>
                          <a:ea typeface="Times New Roman"/>
                          <a:cs typeface="Calibri"/>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TARIFAS MENSUALES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MESES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TARIFAS ANUALES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000">
                          <a:solidFill>
                            <a:srgbClr val="000000"/>
                          </a:solidFill>
                          <a:latin typeface="Calibri"/>
                          <a:ea typeface="Times New Roman"/>
                          <a:cs typeface="Calibri"/>
                        </a:rPr>
                        <a:t>LUZ</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30,00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360,00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000">
                          <a:solidFill>
                            <a:srgbClr val="000000"/>
                          </a:solidFill>
                          <a:latin typeface="Calibri"/>
                          <a:ea typeface="Times New Roman"/>
                          <a:cs typeface="Calibri"/>
                        </a:rPr>
                        <a:t>TELÉFONO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50,00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600,00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000">
                          <a:solidFill>
                            <a:srgbClr val="000000"/>
                          </a:solidFill>
                          <a:latin typeface="Calibri"/>
                          <a:ea typeface="Times New Roman"/>
                          <a:cs typeface="Calibri"/>
                        </a:rPr>
                        <a:t>AGUA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15,00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180,00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S" sz="1000">
                          <a:solidFill>
                            <a:srgbClr val="000000"/>
                          </a:solidFill>
                          <a:latin typeface="Calibri"/>
                          <a:ea typeface="Times New Roman"/>
                          <a:cs typeface="Calibri"/>
                        </a:rPr>
                        <a:t>INTERNET</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45">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latin typeface="Calibri"/>
                          <a:ea typeface="Times New Roman"/>
                          <a:cs typeface="Calibri"/>
                        </a:rPr>
                        <a:t>TOTAL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 $               1.380,00 </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 name="4 Rectángulo"/>
          <p:cNvSpPr/>
          <p:nvPr/>
        </p:nvSpPr>
        <p:spPr>
          <a:xfrm>
            <a:off x="3551026" y="928670"/>
            <a:ext cx="2235420" cy="338554"/>
          </a:xfrm>
          <a:prstGeom prst="rect">
            <a:avLst/>
          </a:prstGeom>
        </p:spPr>
        <p:txBody>
          <a:bodyPr wrap="none">
            <a:spAutoFit/>
          </a:bodyPr>
          <a:lstStyle/>
          <a:p>
            <a:r>
              <a:rPr lang="es-ES" sz="1600" b="1" dirty="0" smtClean="0"/>
              <a:t>GASTOS DE PUBLICIDAD</a:t>
            </a:r>
            <a:endParaRPr lang="es-ES" sz="1600" dirty="0"/>
          </a:p>
        </p:txBody>
      </p:sp>
      <p:graphicFrame>
        <p:nvGraphicFramePr>
          <p:cNvPr id="6" name="5 Tabla"/>
          <p:cNvGraphicFramePr>
            <a:graphicFrameLocks noGrp="1"/>
          </p:cNvGraphicFramePr>
          <p:nvPr/>
        </p:nvGraphicFramePr>
        <p:xfrm>
          <a:off x="2056130" y="3028315"/>
          <a:ext cx="5031740" cy="801370"/>
        </p:xfrm>
        <a:graphic>
          <a:graphicData uri="http://schemas.openxmlformats.org/drawingml/2006/table">
            <a:tbl>
              <a:tblPr/>
              <a:tblGrid>
                <a:gridCol w="870585"/>
                <a:gridCol w="1712595"/>
                <a:gridCol w="1201420"/>
                <a:gridCol w="1247140"/>
              </a:tblGrid>
              <a:tr h="396240">
                <a:tc>
                  <a:txBody>
                    <a:bodyPr/>
                    <a:lstStyle/>
                    <a:p>
                      <a:pPr>
                        <a:lnSpc>
                          <a:spcPct val="115000"/>
                        </a:lnSpc>
                        <a:spcAft>
                          <a:spcPts val="0"/>
                        </a:spcAft>
                      </a:pPr>
                      <a:r>
                        <a:rPr lang="es-ES" sz="1100">
                          <a:solidFill>
                            <a:srgbClr val="000000"/>
                          </a:solidFill>
                          <a:latin typeface="Calibri"/>
                          <a:ea typeface="Times New Roman"/>
                          <a:cs typeface="Calibri"/>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Calibri"/>
                        </a:rPr>
                        <a:t>FRECUENCIA/CANTIDAD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Calibri"/>
                        </a:rPr>
                        <a:t>COSTO UNIT.</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Calibri"/>
                        </a:rPr>
                        <a:t>COSTO TOTAL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65">
                <a:tc>
                  <a:txBody>
                    <a:bodyPr/>
                    <a:lstStyle/>
                    <a:p>
                      <a:pPr>
                        <a:lnSpc>
                          <a:spcPct val="115000"/>
                        </a:lnSpc>
                        <a:spcAft>
                          <a:spcPts val="0"/>
                        </a:spcAft>
                      </a:pPr>
                      <a:r>
                        <a:rPr lang="es-ES" sz="1100">
                          <a:solidFill>
                            <a:srgbClr val="000000"/>
                          </a:solidFill>
                          <a:latin typeface="Calibri"/>
                          <a:ea typeface="Times New Roman"/>
                          <a:cs typeface="Calibri"/>
                        </a:rPr>
                        <a:t>BANNERS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90,00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Calibri"/>
                        </a:rPr>
                        <a:t> $                  180,00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65">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100" b="1">
                          <a:solidFill>
                            <a:srgbClr val="000000"/>
                          </a:solidFill>
                          <a:latin typeface="Calibri"/>
                          <a:ea typeface="Times New Roman"/>
                          <a:cs typeface="Calibri"/>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100" b="1" dirty="0">
                          <a:solidFill>
                            <a:srgbClr val="000000"/>
                          </a:solidFill>
                          <a:latin typeface="Calibri"/>
                          <a:ea typeface="Times New Roman"/>
                          <a:cs typeface="Calibri"/>
                        </a:rPr>
                        <a:t> $                  180,00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 name="4 Rectángulo"/>
          <p:cNvSpPr/>
          <p:nvPr/>
        </p:nvSpPr>
        <p:spPr>
          <a:xfrm>
            <a:off x="2983972" y="947306"/>
            <a:ext cx="3016788" cy="338554"/>
          </a:xfrm>
          <a:prstGeom prst="rect">
            <a:avLst/>
          </a:prstGeom>
        </p:spPr>
        <p:txBody>
          <a:bodyPr wrap="none">
            <a:spAutoFit/>
          </a:bodyPr>
          <a:lstStyle/>
          <a:p>
            <a:r>
              <a:rPr lang="es-ES" sz="1600" b="1" dirty="0" smtClean="0"/>
              <a:t>GASTOS DE SUELDOS Y SALARIOS</a:t>
            </a:r>
            <a:endParaRPr lang="es-ES" sz="1600" dirty="0"/>
          </a:p>
        </p:txBody>
      </p:sp>
      <p:graphicFrame>
        <p:nvGraphicFramePr>
          <p:cNvPr id="6" name="5 Tabla"/>
          <p:cNvGraphicFramePr>
            <a:graphicFrameLocks noGrp="1"/>
          </p:cNvGraphicFramePr>
          <p:nvPr/>
        </p:nvGraphicFramePr>
        <p:xfrm>
          <a:off x="2076767" y="2071678"/>
          <a:ext cx="4990465" cy="1328420"/>
        </p:xfrm>
        <a:graphic>
          <a:graphicData uri="http://schemas.openxmlformats.org/drawingml/2006/table">
            <a:tbl>
              <a:tblPr/>
              <a:tblGrid>
                <a:gridCol w="2007870"/>
                <a:gridCol w="697865"/>
                <a:gridCol w="791845"/>
                <a:gridCol w="698500"/>
                <a:gridCol w="794385"/>
              </a:tblGrid>
              <a:tr h="326390">
                <a:tc>
                  <a:txBody>
                    <a:bodyPr/>
                    <a:lstStyle/>
                    <a:p>
                      <a:pPr>
                        <a:lnSpc>
                          <a:spcPct val="115000"/>
                        </a:lnSpc>
                        <a:spcAft>
                          <a:spcPts val="0"/>
                        </a:spcAft>
                      </a:pPr>
                      <a:r>
                        <a:rPr lang="es-ES" sz="1100">
                          <a:solidFill>
                            <a:srgbClr val="000000"/>
                          </a:solidFill>
                          <a:latin typeface="Calibri"/>
                          <a:ea typeface="Times New Roman"/>
                          <a:cs typeface="Calibri"/>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SALARIO MENSUAL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OCUPANTES DEL CARGO</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TIEMPO DE TRABAJO</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SALARIO ANUAL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nSpc>
                          <a:spcPct val="115000"/>
                        </a:lnSpc>
                        <a:spcAft>
                          <a:spcPts val="0"/>
                        </a:spcAft>
                      </a:pPr>
                      <a:r>
                        <a:rPr lang="es-ES" sz="1000">
                          <a:solidFill>
                            <a:srgbClr val="000000"/>
                          </a:solidFill>
                          <a:latin typeface="Calibri"/>
                          <a:ea typeface="Times New Roman"/>
                          <a:cs typeface="Calibri"/>
                        </a:rPr>
                        <a:t>DIRECTOR GENERAL DEL PROYECTO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400,00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4.800,00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nSpc>
                          <a:spcPct val="115000"/>
                        </a:lnSpc>
                        <a:spcAft>
                          <a:spcPts val="0"/>
                        </a:spcAft>
                      </a:pPr>
                      <a:r>
                        <a:rPr lang="es-ES" sz="1000">
                          <a:solidFill>
                            <a:srgbClr val="000000"/>
                          </a:solidFill>
                          <a:latin typeface="Calibri"/>
                          <a:ea typeface="Times New Roman"/>
                          <a:cs typeface="Calibri"/>
                        </a:rPr>
                        <a:t>DIRECTOR DE ARTE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3.360,00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nSpc>
                          <a:spcPct val="115000"/>
                        </a:lnSpc>
                        <a:spcAft>
                          <a:spcPts val="0"/>
                        </a:spcAft>
                      </a:pPr>
                      <a:r>
                        <a:rPr lang="es-ES" sz="1000">
                          <a:solidFill>
                            <a:srgbClr val="000000"/>
                          </a:solidFill>
                          <a:latin typeface="Calibri"/>
                          <a:ea typeface="Times New Roman"/>
                          <a:cs typeface="Calibri"/>
                        </a:rPr>
                        <a:t>DISEÑADOR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3.360,00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nSpc>
                          <a:spcPct val="115000"/>
                        </a:lnSpc>
                        <a:spcAft>
                          <a:spcPts val="0"/>
                        </a:spcAft>
                      </a:pPr>
                      <a:r>
                        <a:rPr lang="es-ES" sz="1000">
                          <a:solidFill>
                            <a:srgbClr val="000000"/>
                          </a:solidFill>
                          <a:latin typeface="Calibri"/>
                          <a:ea typeface="Times New Roman"/>
                          <a:cs typeface="Calibri"/>
                        </a:rPr>
                        <a:t>REDACTOR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3.360,00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b="1">
                          <a:solidFill>
                            <a:srgbClr val="000000"/>
                          </a:solidFill>
                          <a:latin typeface="Calibri"/>
                          <a:ea typeface="Times New Roman"/>
                          <a:cs typeface="Calibri"/>
                        </a:rPr>
                        <a:t>TOTAL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 $ 14.880,00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3097008" y="1643050"/>
            <a:ext cx="2832314" cy="276999"/>
          </a:xfrm>
          <a:prstGeom prst="rect">
            <a:avLst/>
          </a:prstGeom>
        </p:spPr>
        <p:txBody>
          <a:bodyPr wrap="none">
            <a:spAutoFit/>
          </a:bodyPr>
          <a:lstStyle/>
          <a:p>
            <a:pPr lvl="0"/>
            <a:r>
              <a:rPr lang="es-ES" sz="1200" b="1" dirty="0" smtClean="0"/>
              <a:t>PROPUESTA DE PRESUPUESTO MODELO 1</a:t>
            </a:r>
            <a:endParaRPr lang="es-ES" sz="1200" dirty="0" smtClean="0"/>
          </a:p>
        </p:txBody>
      </p:sp>
      <p:sp>
        <p:nvSpPr>
          <p:cNvPr id="8" name="7 Rectángulo"/>
          <p:cNvSpPr/>
          <p:nvPr/>
        </p:nvSpPr>
        <p:spPr>
          <a:xfrm>
            <a:off x="3071802" y="3723505"/>
            <a:ext cx="2832314" cy="276999"/>
          </a:xfrm>
          <a:prstGeom prst="rect">
            <a:avLst/>
          </a:prstGeom>
        </p:spPr>
        <p:txBody>
          <a:bodyPr wrap="none">
            <a:spAutoFit/>
          </a:bodyPr>
          <a:lstStyle/>
          <a:p>
            <a:pPr lvl="0"/>
            <a:r>
              <a:rPr lang="es-ES" sz="1200" b="1" dirty="0" smtClean="0"/>
              <a:t>PROPUESTA DE PRESUPUESTO MODELO 2</a:t>
            </a:r>
            <a:endParaRPr lang="es-ES" sz="1200" dirty="0" smtClean="0"/>
          </a:p>
        </p:txBody>
      </p:sp>
      <p:graphicFrame>
        <p:nvGraphicFramePr>
          <p:cNvPr id="9" name="8 Tabla"/>
          <p:cNvGraphicFramePr>
            <a:graphicFrameLocks noGrp="1"/>
          </p:cNvGraphicFramePr>
          <p:nvPr/>
        </p:nvGraphicFramePr>
        <p:xfrm>
          <a:off x="2120900" y="4226577"/>
          <a:ext cx="4902200" cy="1631315"/>
        </p:xfrm>
        <a:graphic>
          <a:graphicData uri="http://schemas.openxmlformats.org/drawingml/2006/table">
            <a:tbl>
              <a:tblPr/>
              <a:tblGrid>
                <a:gridCol w="1934210"/>
                <a:gridCol w="678815"/>
                <a:gridCol w="767080"/>
                <a:gridCol w="684530"/>
                <a:gridCol w="837565"/>
              </a:tblGrid>
              <a:tr h="408940">
                <a:tc>
                  <a:txBody>
                    <a:bodyPr/>
                    <a:lstStyle/>
                    <a:p>
                      <a:pPr>
                        <a:lnSpc>
                          <a:spcPct val="115000"/>
                        </a:lnSpc>
                        <a:spcAft>
                          <a:spcPts val="0"/>
                        </a:spcAft>
                      </a:pPr>
                      <a:r>
                        <a:rPr lang="es-ES" sz="1000">
                          <a:solidFill>
                            <a:srgbClr val="000000"/>
                          </a:solidFill>
                          <a:latin typeface="Calibri"/>
                          <a:ea typeface="Times New Roman"/>
                          <a:cs typeface="Calibri"/>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SALARIO MENSUAL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OCUPANTES DEL CARGO</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TIEMPO DE TRABAJO</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SALARIO ANUAL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395">
                <a:tc>
                  <a:txBody>
                    <a:bodyPr/>
                    <a:lstStyle/>
                    <a:p>
                      <a:pPr>
                        <a:lnSpc>
                          <a:spcPct val="115000"/>
                        </a:lnSpc>
                        <a:spcAft>
                          <a:spcPts val="0"/>
                        </a:spcAft>
                      </a:pPr>
                      <a:r>
                        <a:rPr lang="es-ES" sz="1000">
                          <a:solidFill>
                            <a:srgbClr val="000000"/>
                          </a:solidFill>
                          <a:latin typeface="Calibri"/>
                          <a:ea typeface="Times New Roman"/>
                          <a:cs typeface="Calibri"/>
                        </a:rPr>
                        <a:t>DIRECTOR GENERAL DEL PROYECTO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395">
                <a:tc>
                  <a:txBody>
                    <a:bodyPr/>
                    <a:lstStyle/>
                    <a:p>
                      <a:pPr>
                        <a:lnSpc>
                          <a:spcPct val="115000"/>
                        </a:lnSpc>
                        <a:spcAft>
                          <a:spcPts val="0"/>
                        </a:spcAft>
                      </a:pPr>
                      <a:r>
                        <a:rPr lang="es-ES" sz="1000">
                          <a:solidFill>
                            <a:srgbClr val="000000"/>
                          </a:solidFill>
                          <a:latin typeface="Calibri"/>
                          <a:ea typeface="Times New Roman"/>
                          <a:cs typeface="Calibri"/>
                        </a:rPr>
                        <a:t>DIRECTOR DE ARTE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395">
                <a:tc>
                  <a:txBody>
                    <a:bodyPr/>
                    <a:lstStyle/>
                    <a:p>
                      <a:pPr>
                        <a:lnSpc>
                          <a:spcPct val="115000"/>
                        </a:lnSpc>
                        <a:spcAft>
                          <a:spcPts val="0"/>
                        </a:spcAft>
                      </a:pPr>
                      <a:r>
                        <a:rPr lang="es-ES" sz="1000">
                          <a:solidFill>
                            <a:srgbClr val="000000"/>
                          </a:solidFill>
                          <a:latin typeface="Calibri"/>
                          <a:ea typeface="Times New Roman"/>
                          <a:cs typeface="Calibri"/>
                        </a:rPr>
                        <a:t>DISEÑADOR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S" sz="1000">
                          <a:solidFill>
                            <a:srgbClr val="000000"/>
                          </a:solidFill>
                          <a:latin typeface="Calibri"/>
                          <a:ea typeface="Times New Roman"/>
                          <a:cs typeface="Calibri"/>
                        </a:rPr>
                        <a:t>REDACTOR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a:solidFill>
                            <a:srgbClr val="000000"/>
                          </a:solidFill>
                          <a:latin typeface="Calibri"/>
                          <a:ea typeface="Times New Roman"/>
                          <a:cs typeface="Calibri"/>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 $      2.880,00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1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b="1">
                          <a:solidFill>
                            <a:srgbClr val="000000"/>
                          </a:solidFill>
                          <a:latin typeface="Calibri"/>
                          <a:ea typeface="Times New Roman"/>
                          <a:cs typeface="Calibri"/>
                        </a:rPr>
                        <a:t>TOTAL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 $    11.520,00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graphicFrame>
        <p:nvGraphicFramePr>
          <p:cNvPr id="5" name="4 Tabla"/>
          <p:cNvGraphicFramePr>
            <a:graphicFrameLocks noGrp="1"/>
          </p:cNvGraphicFramePr>
          <p:nvPr/>
        </p:nvGraphicFramePr>
        <p:xfrm>
          <a:off x="1803400" y="2424123"/>
          <a:ext cx="5537200" cy="2505075"/>
        </p:xfrm>
        <a:graphic>
          <a:graphicData uri="http://schemas.openxmlformats.org/drawingml/2006/table">
            <a:tbl>
              <a:tblPr/>
              <a:tblGrid>
                <a:gridCol w="2895600"/>
                <a:gridCol w="762000"/>
                <a:gridCol w="1054100"/>
                <a:gridCol w="825500"/>
              </a:tblGrid>
              <a:tr h="200025">
                <a:tc>
                  <a:txBody>
                    <a:bodyPr/>
                    <a:lstStyle/>
                    <a:p>
                      <a:pPr algn="l" fontAlgn="b"/>
                      <a:r>
                        <a:rPr lang="es-E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APORTE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MESES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COSTE 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MINISTERIO DE CULTURA DEL ECUADOR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AUDITORIO CENTRO CULTURAL SIMÓN BOLÍVAR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TRIDESING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1.200,00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LIBRERÍA LA ILIADA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1.200,00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SIGLO 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CARTIMEX S.A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ECUADORTV</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a:solidFill>
                            <a:srgbClr val="000000"/>
                          </a:solidFill>
                          <a:latin typeface="Calibri"/>
                        </a:rPr>
                        <a:t>TELEQUIPUS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1.200,00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S" sz="1100" b="0" i="0" u="none" strike="noStrike">
                          <a:solidFill>
                            <a:srgbClr val="000000"/>
                          </a:solidFill>
                          <a:latin typeface="Calibri"/>
                        </a:rPr>
                        <a:t>BANCOS DEL PACÍFICO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2.400,00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S" sz="1100" b="0" i="0" u="none" strike="noStrike">
                          <a:solidFill>
                            <a:srgbClr val="000000"/>
                          </a:solidFill>
                          <a:latin typeface="Calibri"/>
                        </a:rPr>
                        <a:t>OTROS CLIENTES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         600,00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l" fontAlgn="b"/>
                      <a:endParaRPr lang="es-ES"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1" i="0" u="none" strike="noStrike">
                          <a:solidFill>
                            <a:srgbClr val="000000"/>
                          </a:solidFill>
                          <a:latin typeface="Calibri"/>
                        </a:rPr>
                        <a:t>TOTAL INGRESO PUBLICIDAD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0" i="0" u="none" strike="noStrike" dirty="0">
                          <a:solidFill>
                            <a:srgbClr val="000000"/>
                          </a:solidFill>
                          <a:latin typeface="Calibri"/>
                        </a:rPr>
                        <a:t> $   18.600,00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3305261" y="1090182"/>
            <a:ext cx="2418867" cy="338554"/>
          </a:xfrm>
          <a:prstGeom prst="rect">
            <a:avLst/>
          </a:prstGeom>
        </p:spPr>
        <p:txBody>
          <a:bodyPr wrap="none">
            <a:spAutoFit/>
          </a:bodyPr>
          <a:lstStyle/>
          <a:p>
            <a:r>
              <a:rPr lang="es-ES" sz="1600" b="1" dirty="0" smtClean="0"/>
              <a:t>INGRESOS DE PUBLICIDAD</a:t>
            </a:r>
            <a:endParaRPr lang="es-ES" sz="1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5" name="4 Rectángulo"/>
          <p:cNvSpPr/>
          <p:nvPr/>
        </p:nvSpPr>
        <p:spPr>
          <a:xfrm>
            <a:off x="3929058" y="928670"/>
            <a:ext cx="1190967" cy="338554"/>
          </a:xfrm>
          <a:prstGeom prst="rect">
            <a:avLst/>
          </a:prstGeom>
        </p:spPr>
        <p:txBody>
          <a:bodyPr wrap="none">
            <a:spAutoFit/>
          </a:bodyPr>
          <a:lstStyle/>
          <a:p>
            <a:r>
              <a:rPr lang="es-ES" sz="1600" b="1" dirty="0" smtClean="0"/>
              <a:t>UTILIDADES</a:t>
            </a:r>
            <a:endParaRPr lang="es-ES" sz="1600" dirty="0"/>
          </a:p>
        </p:txBody>
      </p:sp>
      <p:graphicFrame>
        <p:nvGraphicFramePr>
          <p:cNvPr id="6" name="5 Tabla"/>
          <p:cNvGraphicFramePr>
            <a:graphicFrameLocks noGrp="1"/>
          </p:cNvGraphicFramePr>
          <p:nvPr/>
        </p:nvGraphicFramePr>
        <p:xfrm>
          <a:off x="3390900" y="2195192"/>
          <a:ext cx="2362200" cy="805180"/>
        </p:xfrm>
        <a:graphic>
          <a:graphicData uri="http://schemas.openxmlformats.org/drawingml/2006/table">
            <a:tbl>
              <a:tblPr/>
              <a:tblGrid>
                <a:gridCol w="962025"/>
                <a:gridCol w="1400175"/>
              </a:tblGrid>
              <a:tr h="259080">
                <a:tc>
                  <a:txBody>
                    <a:bodyPr/>
                    <a:lstStyle/>
                    <a:p>
                      <a:pPr>
                        <a:lnSpc>
                          <a:spcPct val="115000"/>
                        </a:lnSpc>
                        <a:spcAft>
                          <a:spcPts val="0"/>
                        </a:spcAft>
                      </a:pPr>
                      <a:r>
                        <a:rPr lang="es-ES" sz="1100" dirty="0">
                          <a:solidFill>
                            <a:srgbClr val="000000"/>
                          </a:solidFill>
                          <a:latin typeface="Calibri"/>
                          <a:ea typeface="Times New Roman"/>
                          <a:cs typeface="Calibri"/>
                        </a:rPr>
                        <a:t>INGRESOS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cs typeface="Calibri"/>
                        </a:rPr>
                        <a:t> $             18.600,00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50">
                <a:tc>
                  <a:txBody>
                    <a:bodyPr/>
                    <a:lstStyle/>
                    <a:p>
                      <a:pPr>
                        <a:lnSpc>
                          <a:spcPct val="115000"/>
                        </a:lnSpc>
                        <a:spcAft>
                          <a:spcPts val="0"/>
                        </a:spcAft>
                      </a:pPr>
                      <a:r>
                        <a:rPr lang="es-ES" sz="1100">
                          <a:solidFill>
                            <a:srgbClr val="000000"/>
                          </a:solidFill>
                          <a:latin typeface="Calibri"/>
                          <a:ea typeface="Times New Roman"/>
                          <a:cs typeface="Calibri"/>
                        </a:rPr>
                        <a:t>GASTOS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cs typeface="Calibri"/>
                        </a:rPr>
                        <a:t> $             16.440,00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50">
                <a:tc>
                  <a:txBody>
                    <a:bodyPr/>
                    <a:lstStyle/>
                    <a:p>
                      <a:pPr>
                        <a:lnSpc>
                          <a:spcPct val="115000"/>
                        </a:lnSpc>
                        <a:spcAft>
                          <a:spcPts val="0"/>
                        </a:spcAft>
                      </a:pPr>
                      <a:r>
                        <a:rPr lang="es-ES" sz="1100" b="1">
                          <a:solidFill>
                            <a:srgbClr val="000000"/>
                          </a:solidFill>
                          <a:latin typeface="Calibri"/>
                          <a:ea typeface="Times New Roman"/>
                          <a:cs typeface="Calibri"/>
                        </a:rPr>
                        <a:t>UTILIDAD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nSpc>
                          <a:spcPct val="115000"/>
                        </a:lnSpc>
                        <a:spcAft>
                          <a:spcPts val="0"/>
                        </a:spcAft>
                      </a:pPr>
                      <a:r>
                        <a:rPr lang="es-ES" sz="1100" b="1" dirty="0">
                          <a:solidFill>
                            <a:srgbClr val="000000"/>
                          </a:solidFill>
                          <a:latin typeface="Calibri"/>
                          <a:ea typeface="Times New Roman"/>
                          <a:cs typeface="Calibri"/>
                        </a:rPr>
                        <a:t> $               2.160,00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3168446" y="1643050"/>
            <a:ext cx="2832314" cy="276999"/>
          </a:xfrm>
          <a:prstGeom prst="rect">
            <a:avLst/>
          </a:prstGeom>
        </p:spPr>
        <p:txBody>
          <a:bodyPr wrap="none">
            <a:spAutoFit/>
          </a:bodyPr>
          <a:lstStyle/>
          <a:p>
            <a:pPr lvl="0"/>
            <a:r>
              <a:rPr lang="es-ES" sz="1200" b="1" dirty="0" smtClean="0"/>
              <a:t>PROPUESTA DE PRESUPUESTO MODELO 1</a:t>
            </a:r>
            <a:endParaRPr lang="es-ES" sz="1200" dirty="0" smtClean="0"/>
          </a:p>
        </p:txBody>
      </p:sp>
      <p:sp>
        <p:nvSpPr>
          <p:cNvPr id="8" name="7 Rectángulo"/>
          <p:cNvSpPr/>
          <p:nvPr/>
        </p:nvSpPr>
        <p:spPr>
          <a:xfrm>
            <a:off x="3168446" y="3929066"/>
            <a:ext cx="2832314" cy="276999"/>
          </a:xfrm>
          <a:prstGeom prst="rect">
            <a:avLst/>
          </a:prstGeom>
        </p:spPr>
        <p:txBody>
          <a:bodyPr wrap="none">
            <a:spAutoFit/>
          </a:bodyPr>
          <a:lstStyle/>
          <a:p>
            <a:pPr lvl="0"/>
            <a:r>
              <a:rPr lang="es-ES" sz="1200" b="1" dirty="0" smtClean="0"/>
              <a:t>PROPUESTA DE PRESUPUESTO MODELO 2</a:t>
            </a:r>
            <a:endParaRPr lang="es-ES" sz="1200" dirty="0" smtClean="0"/>
          </a:p>
        </p:txBody>
      </p:sp>
      <p:graphicFrame>
        <p:nvGraphicFramePr>
          <p:cNvPr id="9" name="8 Tabla"/>
          <p:cNvGraphicFramePr>
            <a:graphicFrameLocks noGrp="1"/>
          </p:cNvGraphicFramePr>
          <p:nvPr/>
        </p:nvGraphicFramePr>
        <p:xfrm>
          <a:off x="3338195" y="4500570"/>
          <a:ext cx="2467610" cy="745490"/>
        </p:xfrm>
        <a:graphic>
          <a:graphicData uri="http://schemas.openxmlformats.org/drawingml/2006/table">
            <a:tbl>
              <a:tblPr/>
              <a:tblGrid>
                <a:gridCol w="997585"/>
                <a:gridCol w="1470025"/>
              </a:tblGrid>
              <a:tr h="240030">
                <a:tc>
                  <a:txBody>
                    <a:bodyPr/>
                    <a:lstStyle/>
                    <a:p>
                      <a:pPr>
                        <a:lnSpc>
                          <a:spcPct val="115000"/>
                        </a:lnSpc>
                        <a:spcAft>
                          <a:spcPts val="0"/>
                        </a:spcAft>
                      </a:pPr>
                      <a:r>
                        <a:rPr lang="es-ES" sz="1100">
                          <a:solidFill>
                            <a:srgbClr val="000000"/>
                          </a:solidFill>
                          <a:latin typeface="Calibri"/>
                          <a:ea typeface="Times New Roman"/>
                          <a:cs typeface="Calibri"/>
                        </a:rPr>
                        <a:t>INGRESOS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cs typeface="Calibri"/>
                        </a:rPr>
                        <a:t> $             18.600,00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730">
                <a:tc>
                  <a:txBody>
                    <a:bodyPr/>
                    <a:lstStyle/>
                    <a:p>
                      <a:pPr>
                        <a:lnSpc>
                          <a:spcPct val="115000"/>
                        </a:lnSpc>
                        <a:spcAft>
                          <a:spcPts val="0"/>
                        </a:spcAft>
                      </a:pPr>
                      <a:r>
                        <a:rPr lang="es-ES" sz="1100">
                          <a:solidFill>
                            <a:srgbClr val="000000"/>
                          </a:solidFill>
                          <a:latin typeface="Calibri"/>
                          <a:ea typeface="Times New Roman"/>
                          <a:cs typeface="Calibri"/>
                        </a:rPr>
                        <a:t>GASTOS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cs typeface="Calibri"/>
                        </a:rPr>
                        <a:t> $             18.360,00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730">
                <a:tc>
                  <a:txBody>
                    <a:bodyPr/>
                    <a:lstStyle/>
                    <a:p>
                      <a:pPr>
                        <a:lnSpc>
                          <a:spcPct val="115000"/>
                        </a:lnSpc>
                        <a:spcAft>
                          <a:spcPts val="0"/>
                        </a:spcAft>
                      </a:pPr>
                      <a:r>
                        <a:rPr lang="es-ES" sz="1100" b="1">
                          <a:solidFill>
                            <a:srgbClr val="000000"/>
                          </a:solidFill>
                          <a:latin typeface="Calibri"/>
                          <a:ea typeface="Times New Roman"/>
                          <a:cs typeface="Calibri"/>
                        </a:rPr>
                        <a:t>UTILIDAD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nSpc>
                          <a:spcPct val="115000"/>
                        </a:lnSpc>
                        <a:spcAft>
                          <a:spcPts val="0"/>
                        </a:spcAft>
                      </a:pPr>
                      <a:r>
                        <a:rPr lang="es-ES" sz="1100" b="1" dirty="0">
                          <a:solidFill>
                            <a:srgbClr val="000000"/>
                          </a:solidFill>
                          <a:latin typeface="Calibri"/>
                          <a:ea typeface="Times New Roman"/>
                          <a:cs typeface="Calibri"/>
                        </a:rPr>
                        <a:t> $                   240,00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1857356" y="3254217"/>
            <a:ext cx="8072494" cy="246221"/>
          </a:xfrm>
          <a:prstGeom prst="rect">
            <a:avLst/>
          </a:prstGeom>
        </p:spPr>
        <p:txBody>
          <a:bodyPr wrap="square">
            <a:spAutoFit/>
          </a:bodyPr>
          <a:lstStyle/>
          <a:p>
            <a:r>
              <a:rPr lang="es-ES" sz="1000" dirty="0" smtClean="0">
                <a:latin typeface="Century Gothic" pitchFamily="34" charset="0"/>
              </a:rPr>
              <a:t>* En esta tabla se detalla la utilidad, pero contando con una inversión, la de los equipos.</a:t>
            </a:r>
          </a:p>
        </p:txBody>
      </p:sp>
      <p:sp>
        <p:nvSpPr>
          <p:cNvPr id="11" name="10 Rectángulo"/>
          <p:cNvSpPr/>
          <p:nvPr/>
        </p:nvSpPr>
        <p:spPr>
          <a:xfrm>
            <a:off x="1857356" y="5467665"/>
            <a:ext cx="7858180" cy="400110"/>
          </a:xfrm>
          <a:prstGeom prst="rect">
            <a:avLst/>
          </a:prstGeom>
        </p:spPr>
        <p:txBody>
          <a:bodyPr wrap="square">
            <a:spAutoFit/>
          </a:bodyPr>
          <a:lstStyle/>
          <a:p>
            <a:r>
              <a:rPr lang="es-ES" sz="1000" dirty="0" smtClean="0">
                <a:latin typeface="Century Gothic" pitchFamily="34" charset="0"/>
              </a:rPr>
              <a:t>* En esta tabla se detalla la utilidad, sin inversión pero podría aumentar la utilidad si la ESPOL</a:t>
            </a:r>
          </a:p>
          <a:p>
            <a:r>
              <a:rPr lang="es-ES" sz="1000" dirty="0" smtClean="0">
                <a:latin typeface="Century Gothic" pitchFamily="34" charset="0"/>
              </a:rPr>
              <a:t>Se hiciera cargo de poner sus equipos.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2.jpg"/>
          <p:cNvPicPr>
            <a:picLocks noChangeAspect="1" noChangeArrowheads="1"/>
          </p:cNvPicPr>
          <p:nvPr/>
        </p:nvPicPr>
        <p:blipFill>
          <a:blip r:embed="rId2"/>
          <a:srcRect/>
          <a:stretch>
            <a:fillRect/>
          </a:stretch>
        </p:blipFill>
        <p:spPr bwMode="auto">
          <a:xfrm>
            <a:off x="0" y="-1"/>
            <a:ext cx="9144000" cy="6900075"/>
          </a:xfrm>
          <a:prstGeom prst="rect">
            <a:avLst/>
          </a:prstGeom>
          <a:noFill/>
        </p:spPr>
      </p:pic>
      <p:sp>
        <p:nvSpPr>
          <p:cNvPr id="2" name="1 Título"/>
          <p:cNvSpPr>
            <a:spLocks noGrp="1"/>
          </p:cNvSpPr>
          <p:nvPr>
            <p:ph type="title"/>
          </p:nvPr>
        </p:nvSpPr>
        <p:spPr>
          <a:xfrm>
            <a:off x="214282" y="2857496"/>
            <a:ext cx="5357850" cy="1143000"/>
          </a:xfrm>
        </p:spPr>
        <p:txBody>
          <a:bodyPr>
            <a:normAutofit/>
          </a:bodyPr>
          <a:lstStyle/>
          <a:p>
            <a:r>
              <a:rPr lang="es-ES" b="1" i="1" dirty="0" smtClean="0">
                <a:solidFill>
                  <a:schemeClr val="accent5">
                    <a:lumMod val="50000"/>
                  </a:schemeClr>
                </a:solidFill>
                <a:cs typeface="Century Gothic"/>
              </a:rPr>
              <a:t>CONCLUSIONES</a:t>
            </a:r>
            <a:endParaRPr lang="es-ES" b="1" i="1" dirty="0">
              <a:solidFill>
                <a:schemeClr val="accent5">
                  <a:lumMod val="50000"/>
                </a:schemeClr>
              </a:solidFill>
              <a:cs typeface="Century Gothic"/>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119809" name="Rectangle 1"/>
          <p:cNvSpPr>
            <a:spLocks noChangeArrowheads="1"/>
          </p:cNvSpPr>
          <p:nvPr/>
        </p:nvSpPr>
        <p:spPr bwMode="auto">
          <a:xfrm>
            <a:off x="714348" y="1102744"/>
            <a:ext cx="7643866"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49263" algn="l"/>
                <a:tab pos="1143000" algn="l"/>
              </a:tabLst>
            </a:pPr>
            <a:r>
              <a:rPr kumimoji="0" lang="es-EC" sz="3400" b="1" i="0" u="none" strike="noStrike" cap="none" normalizeH="0" baseline="0" dirty="0" smtClean="0" bmk="_Toc252708235">
                <a:ln>
                  <a:noFill/>
                </a:ln>
                <a:solidFill>
                  <a:schemeClr val="tx1"/>
                </a:solidFill>
                <a:effectLst/>
                <a:latin typeface="+mj-lt"/>
                <a:ea typeface="Times New Roman" pitchFamily="18" charset="0"/>
                <a:cs typeface="Century Gothic"/>
              </a:rPr>
              <a:t>CONCLUSIONES</a:t>
            </a:r>
          </a:p>
          <a:p>
            <a:pPr marL="0" marR="0" lvl="0" indent="0" algn="ctr" defTabSz="914400" rtl="0" eaLnBrk="1" fontAlgn="base" latinLnBrk="0" hangingPunct="1">
              <a:lnSpc>
                <a:spcPct val="100000"/>
              </a:lnSpc>
              <a:spcBef>
                <a:spcPct val="0"/>
              </a:spcBef>
              <a:spcAft>
                <a:spcPct val="0"/>
              </a:spcAft>
              <a:buClrTx/>
              <a:buSzTx/>
              <a:tabLst>
                <a:tab pos="449263" algn="l"/>
                <a:tab pos="1143000" algn="l"/>
              </a:tabLst>
            </a:pPr>
            <a:endParaRPr kumimoji="0" lang="es-ES" sz="1700" b="0" i="0" u="none" strike="noStrike" cap="none" normalizeH="0" baseline="0" dirty="0" smtClean="0">
              <a:ln>
                <a:noFill/>
              </a:ln>
              <a:solidFill>
                <a:schemeClr val="tx1"/>
              </a:solidFill>
              <a:effectLst/>
              <a:latin typeface="Century Gothic"/>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Se</a:t>
            </a:r>
            <a:r>
              <a:rPr kumimoji="0" lang="es-EC" sz="1200" b="0" i="0" u="none" strike="noStrike" cap="none" normalizeH="0" dirty="0" smtClean="0">
                <a:ln>
                  <a:noFill/>
                </a:ln>
                <a:solidFill>
                  <a:schemeClr val="tx1"/>
                </a:solidFill>
                <a:effectLst/>
                <a:latin typeface="Century Gothic"/>
                <a:ea typeface="Calibri" pitchFamily="34" charset="0"/>
                <a:cs typeface="Century Gothic"/>
              </a:rPr>
              <a:t> </a:t>
            </a: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espera que los estudiantes de las carreras de Diseño Gráfico y Producción Audiovisual, puedan tener fácil acceso, la obtengan y empiecen a interesarse en el tipo de proyección que ganarían, además de encontrar material de gran interés en su contenido y que les será de utilidad para acrecentar su conocimiento y las relaciones con sus pares de la carrera.</a:t>
            </a: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Se pretende que el blog que propone la revista, sea además una herramienta en la que puedan interactuar todo el tiempo, así mismo puedan plantear temas de discusión entre sí, proponer temas para el blog y la revista, enlazar sus propios blogs, etc. </a:t>
            </a: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r>
              <a:rPr lang="en-US" sz="1200" dirty="0" smtClean="0">
                <a:latin typeface="Century Gothic"/>
                <a:cs typeface="Century Gothic"/>
              </a:rPr>
              <a:t>Los </a:t>
            </a: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estudiantes de la carrera de Producción Audiovisual que cuentan con sus trabajos en internet puedan tener acceso al canal de la revista y el correo de esta para que puedan enviar sus links y a través del canal de la revista anexarlo a los favoritos del canal, de este modo puedan contar con el banco de trabajos propios.</a:t>
            </a: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endParaRPr lang="es-ES" sz="1200" dirty="0">
              <a:latin typeface="Century Gothic"/>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Para la ejecución de esta revista es necesario contar con el apoyo de la universidad para que de esta manera pueda existir el departamento que haga posible la realización de esta revista mínimo una vez cada tres meses en su edición digital, y también para administrar el blog, mail y su respectivo canal en youtube.</a:t>
            </a: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endParaRPr kumimoji="0" lang="es-EC" sz="1200" b="0" i="0" u="none" strike="noStrike" cap="none" normalizeH="0" baseline="0" dirty="0" smtClean="0">
              <a:ln>
                <a:noFill/>
              </a:ln>
              <a:solidFill>
                <a:schemeClr val="tx1"/>
              </a:solidFill>
              <a:effectLst/>
              <a:latin typeface="Century Gothic"/>
              <a:ea typeface="Calibri" pitchFamily="34" charset="0"/>
              <a:cs typeface="Century Gothic"/>
            </a:endParaRPr>
          </a:p>
          <a:p>
            <a:pPr marL="171450" marR="0" lvl="0" indent="-171450" algn="just" defTabSz="914400" rtl="0" eaLnBrk="0" fontAlgn="base" latinLnBrk="0" hangingPunct="0">
              <a:lnSpc>
                <a:spcPct val="100000"/>
              </a:lnSpc>
              <a:spcBef>
                <a:spcPct val="0"/>
              </a:spcBef>
              <a:spcAft>
                <a:spcPct val="0"/>
              </a:spcAft>
              <a:buClrTx/>
              <a:buSzTx/>
              <a:buFontTx/>
              <a:buChar char="-"/>
              <a:tabLst>
                <a:tab pos="449263" algn="l"/>
                <a:tab pos="1143000" algn="l"/>
              </a:tabLst>
            </a:pPr>
            <a:r>
              <a:rPr kumimoji="0" lang="es-EC" sz="1200" b="0" i="0" u="none" strike="noStrike" cap="none" normalizeH="0" baseline="0" dirty="0" smtClean="0">
                <a:ln>
                  <a:noFill/>
                </a:ln>
                <a:solidFill>
                  <a:schemeClr val="tx1"/>
                </a:solidFill>
                <a:effectLst/>
                <a:latin typeface="Century Gothic"/>
                <a:ea typeface="Calibri" pitchFamily="34" charset="0"/>
                <a:cs typeface="Century Gothic"/>
              </a:rPr>
              <a:t>En este manual se han propuesto todas las recomendaciones y posibilidades de ejecución de la revista, además de incluir una muestra digital de lo que será la revista.</a:t>
            </a:r>
            <a:endParaRPr kumimoji="0" lang="es-EC" sz="1200" b="0" i="0" u="none" strike="noStrike" cap="none" normalizeH="0" baseline="0" dirty="0" smtClean="0">
              <a:ln>
                <a:noFill/>
              </a:ln>
              <a:solidFill>
                <a:schemeClr val="tx1"/>
              </a:solidFill>
              <a:effectLst/>
              <a:latin typeface="Century Gothic"/>
              <a:cs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3" name="Rectangle 1"/>
          <p:cNvSpPr>
            <a:spLocks noChangeArrowheads="1"/>
          </p:cNvSpPr>
          <p:nvPr/>
        </p:nvSpPr>
        <p:spPr bwMode="auto">
          <a:xfrm>
            <a:off x="428596" y="1506668"/>
            <a:ext cx="81439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s-EC" sz="4000" b="1" i="0" u="none" strike="noStrike" cap="none" normalizeH="0" baseline="0" dirty="0" smtClean="0" bmk="_Toc252708148">
                <a:ln>
                  <a:noFill/>
                </a:ln>
                <a:solidFill>
                  <a:schemeClr val="tx1"/>
                </a:solidFill>
                <a:effectLst/>
                <a:latin typeface="+mj-lt"/>
                <a:ea typeface="Times New Roman" pitchFamily="18" charset="0"/>
                <a:cs typeface="Century Gothic"/>
              </a:rPr>
              <a:t>OBJETIVOS DEL PROYECTO</a:t>
            </a:r>
            <a:r>
              <a:rPr kumimoji="0" lang="es-EC" sz="4000" b="0" i="0" u="none" strike="noStrike" cap="none" normalizeH="0" baseline="0" dirty="0" smtClean="0">
                <a:ln>
                  <a:noFill/>
                </a:ln>
                <a:solidFill>
                  <a:schemeClr val="tx1"/>
                </a:solidFill>
                <a:effectLst/>
                <a:latin typeface="+mj-lt"/>
                <a:ea typeface="Times New Roman" pitchFamily="18" charset="0"/>
                <a:cs typeface="Century Gothic"/>
              </a:rPr>
              <a:t> </a:t>
            </a:r>
            <a:endParaRPr kumimoji="0" lang="es-ES" sz="4000" b="0" i="0" u="none" strike="noStrike" cap="none" normalizeH="0" baseline="0" dirty="0" smtClean="0">
              <a:ln>
                <a:noFill/>
              </a:ln>
              <a:solidFill>
                <a:schemeClr val="tx1"/>
              </a:solidFill>
              <a:effectLst/>
              <a:latin typeface="+mj-lt"/>
              <a:cs typeface="Century Gothic"/>
            </a:endParaRPr>
          </a:p>
        </p:txBody>
      </p:sp>
      <p:sp>
        <p:nvSpPr>
          <p:cNvPr id="4" name="Rectangle 1"/>
          <p:cNvSpPr>
            <a:spLocks noChangeArrowheads="1"/>
          </p:cNvSpPr>
          <p:nvPr/>
        </p:nvSpPr>
        <p:spPr bwMode="auto">
          <a:xfrm>
            <a:off x="642910" y="2477998"/>
            <a:ext cx="785818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r>
              <a:rPr kumimoji="0" lang="es-EC" sz="1400" b="0" i="0" u="none" strike="noStrike" cap="none" normalizeH="0" baseline="0" dirty="0" smtClean="0">
                <a:ln>
                  <a:noFill/>
                </a:ln>
                <a:solidFill>
                  <a:schemeClr val="tx1"/>
                </a:solidFill>
                <a:effectLst/>
                <a:latin typeface="Century Gothic"/>
                <a:ea typeface="Times New Roman" pitchFamily="18" charset="0"/>
                <a:cs typeface="Century Gothic"/>
              </a:rPr>
              <a:t>Fomentar una cultura de interés y competitividad hacia los nuevos estudiantes de la carrera de Diseño Gráfico y Producción Audiovisual, y a los avanzados mantenerlos informados de lo que pasa en dichas carreras.</a:t>
            </a: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r>
              <a:rPr kumimoji="0" lang="es-EC" sz="1400" b="0" i="0" u="none" strike="noStrike" cap="none" normalizeH="0" baseline="0" dirty="0" smtClean="0">
                <a:ln>
                  <a:noFill/>
                </a:ln>
                <a:solidFill>
                  <a:schemeClr val="tx1"/>
                </a:solidFill>
                <a:effectLst/>
                <a:latin typeface="Century Gothic"/>
                <a:ea typeface="Times New Roman" pitchFamily="18" charset="0"/>
                <a:cs typeface="Century Gothic"/>
              </a:rPr>
              <a:t>Incentivar a los nuevos estudiantes a adentrarse en el mundo de diseño gráfico y la producción audiovisual, en todos los aspectos y niveles, para que puedan elegir de manera más rápida y precisa su campo de acción, o en el que mejor podría desempeñarse.</a:t>
            </a:r>
            <a:endParaRPr kumimoji="0" lang="es-ES" sz="1400" b="0" i="0" u="none" strike="noStrike" cap="none" normalizeH="0" baseline="0" dirty="0" smtClean="0">
              <a:ln>
                <a:noFill/>
              </a:ln>
              <a:solidFill>
                <a:schemeClr val="tx1"/>
              </a:solidFill>
              <a:effectLst/>
              <a:latin typeface="Century Gothic"/>
              <a:cs typeface="Century Gothic"/>
            </a:endParaRP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endParaRPr kumimoji="0" lang="es-EC" sz="1200" b="0" i="0" u="none" strike="noStrike" cap="none" normalizeH="0" baseline="0" dirty="0" smtClean="0">
              <a:ln>
                <a:noFill/>
              </a:ln>
              <a:solidFill>
                <a:schemeClr val="tx1"/>
              </a:solidFill>
              <a:effectLst/>
              <a:latin typeface="Century Gothic"/>
              <a:ea typeface="Times New Roman" pitchFamily="18" charset="0"/>
              <a:cs typeface="Century Gothic"/>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cuments\espol\afiche revista\fondodiapositivas.jpg"/>
          <p:cNvPicPr>
            <a:picLocks noChangeAspect="1" noChangeArrowheads="1"/>
          </p:cNvPicPr>
          <p:nvPr/>
        </p:nvPicPr>
        <p:blipFill>
          <a:blip r:embed="rId2"/>
          <a:srcRect/>
          <a:stretch>
            <a:fillRect/>
          </a:stretch>
        </p:blipFill>
        <p:spPr bwMode="auto">
          <a:xfrm>
            <a:off x="-32" y="0"/>
            <a:ext cx="9144000" cy="6900074"/>
          </a:xfrm>
          <a:prstGeom prst="rect">
            <a:avLst/>
          </a:prstGeom>
          <a:noFill/>
        </p:spPr>
      </p:pic>
      <p:sp>
        <p:nvSpPr>
          <p:cNvPr id="4" name="3 Rectángulo"/>
          <p:cNvSpPr/>
          <p:nvPr/>
        </p:nvSpPr>
        <p:spPr>
          <a:xfrm>
            <a:off x="1071538" y="2071678"/>
            <a:ext cx="7128792" cy="2400657"/>
          </a:xfrm>
          <a:prstGeom prst="rect">
            <a:avLst/>
          </a:prstGeom>
        </p:spPr>
        <p:txBody>
          <a:bodyPr wrap="square">
            <a:spAutoFit/>
          </a:bodyPr>
          <a:lstStyle/>
          <a:p>
            <a:pPr algn="ctr"/>
            <a:r>
              <a:rPr lang="es-EC" sz="3400" b="1" dirty="0" smtClean="0">
                <a:latin typeface="+mj-lt"/>
                <a:cs typeface="Century Gothic"/>
              </a:rPr>
              <a:t>RECOMENDACIONES</a:t>
            </a:r>
          </a:p>
          <a:p>
            <a:pPr algn="ctr"/>
            <a:endParaRPr lang="es-ES" b="1" dirty="0" smtClean="0">
              <a:latin typeface="Century Gothic"/>
              <a:cs typeface="Century Gothic"/>
            </a:endParaRPr>
          </a:p>
          <a:p>
            <a:pPr marL="285750" lvl="0" indent="-285750" algn="just">
              <a:buFontTx/>
              <a:buChar char="-"/>
            </a:pPr>
            <a:r>
              <a:rPr lang="es-EC" sz="1400" dirty="0" smtClean="0">
                <a:latin typeface="Century Gothic"/>
                <a:cs typeface="Century Gothic"/>
              </a:rPr>
              <a:t>Se deberá recabar información adecuada y oportuna de los mejores trabajos de estudiantes ya sea en la universidad o en el trabajo real, para mostrarlos a través de esta herramienta e incentivar de este modo a los estudiantes menos destacados.</a:t>
            </a:r>
          </a:p>
          <a:p>
            <a:pPr marL="285750" lvl="0" indent="-285750" algn="just">
              <a:buFontTx/>
              <a:buChar char="-"/>
            </a:pPr>
            <a:endParaRPr lang="es-ES" sz="1400" dirty="0">
              <a:latin typeface="Century Gothic"/>
              <a:cs typeface="Century Gothic"/>
            </a:endParaRPr>
          </a:p>
          <a:p>
            <a:pPr marL="285750" lvl="0" indent="-285750" algn="just">
              <a:buFontTx/>
              <a:buChar char="-"/>
            </a:pPr>
            <a:r>
              <a:rPr lang="es-EC" sz="1400" dirty="0" smtClean="0">
                <a:latin typeface="Century Gothic"/>
                <a:cs typeface="Century Gothic"/>
              </a:rPr>
              <a:t>En cuanto al e-mail, el blog y el canal, no descuidarlos en ningún momento, siempre mantenerse al tanto y actualizarlos. </a:t>
            </a:r>
            <a:endParaRPr lang="es-ES" sz="1400" dirty="0">
              <a:latin typeface="Century Gothic"/>
              <a:cs typeface="Century Gothic"/>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espol\afiche revista\fondodiapositivas1.jpg"/>
          <p:cNvPicPr>
            <a:picLocks noChangeAspect="1" noChangeArrowheads="1"/>
          </p:cNvPicPr>
          <p:nvPr/>
        </p:nvPicPr>
        <p:blipFill>
          <a:blip r:embed="rId2"/>
          <a:srcRect/>
          <a:stretch>
            <a:fillRect/>
          </a:stretch>
        </p:blipFill>
        <p:spPr bwMode="auto">
          <a:xfrm>
            <a:off x="-32" y="-42073"/>
            <a:ext cx="9144000" cy="6900073"/>
          </a:xfrm>
          <a:prstGeom prst="rect">
            <a:avLst/>
          </a:prstGeom>
          <a:noFill/>
        </p:spPr>
      </p:pic>
      <p:sp>
        <p:nvSpPr>
          <p:cNvPr id="4" name="Title 3"/>
          <p:cNvSpPr>
            <a:spLocks noGrp="1"/>
          </p:cNvSpPr>
          <p:nvPr>
            <p:ph type="ctrTitle"/>
          </p:nvPr>
        </p:nvSpPr>
        <p:spPr>
          <a:xfrm>
            <a:off x="800128" y="642918"/>
            <a:ext cx="7772400" cy="1470025"/>
          </a:xfrm>
        </p:spPr>
        <p:txBody>
          <a:bodyPr>
            <a:normAutofit/>
          </a:bodyPr>
          <a:lstStyle/>
          <a:p>
            <a:r>
              <a:rPr lang="en-US" sz="3800" b="1" dirty="0" smtClean="0">
                <a:solidFill>
                  <a:schemeClr val="accent5">
                    <a:lumMod val="50000"/>
                  </a:schemeClr>
                </a:solidFill>
                <a:latin typeface="Century Gothic" pitchFamily="34" charset="0"/>
                <a:cs typeface="Century Gothic"/>
              </a:rPr>
              <a:t>Gracias por su atención.</a:t>
            </a:r>
            <a:endParaRPr lang="en-US" sz="3800" b="1" dirty="0">
              <a:solidFill>
                <a:schemeClr val="accent5">
                  <a:lumMod val="50000"/>
                </a:schemeClr>
              </a:solidFill>
              <a:latin typeface="Century Gothic" pitchFamily="34" charset="0"/>
              <a:cs typeface="Century Gothic"/>
            </a:endParaRPr>
          </a:p>
        </p:txBody>
      </p:sp>
    </p:spTree>
    <p:extLst>
      <p:ext uri="{BB962C8B-B14F-4D97-AF65-F5344CB8AC3E}">
        <p14:creationId xmlns="" xmlns:p14="http://schemas.microsoft.com/office/powerpoint/2010/main" val="3947686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3939</Words>
  <Application>Microsoft Office PowerPoint</Application>
  <PresentationFormat>Presentación en pantalla (4:3)</PresentationFormat>
  <Paragraphs>724</Paragraphs>
  <Slides>91</Slides>
  <Notes>0</Notes>
  <HiddenSlides>0</HiddenSlides>
  <MMClips>0</MMClips>
  <ScaleCrop>false</ScaleCrop>
  <HeadingPairs>
    <vt:vector size="4" baseType="variant">
      <vt:variant>
        <vt:lpstr>Tema</vt:lpstr>
      </vt:variant>
      <vt:variant>
        <vt:i4>1</vt:i4>
      </vt:variant>
      <vt:variant>
        <vt:lpstr>Títulos de diapositiva</vt:lpstr>
      </vt:variant>
      <vt:variant>
        <vt:i4>91</vt:i4>
      </vt:variant>
    </vt:vector>
  </HeadingPairs>
  <TitlesOfParts>
    <vt:vector size="92" baseType="lpstr">
      <vt:lpstr>Tema de Office</vt:lpstr>
      <vt:lpstr>AUTORES:</vt:lpstr>
      <vt:lpstr>INTRODUCCION</vt:lpstr>
      <vt:lpstr>Diapositiva 3</vt:lpstr>
      <vt:lpstr>Diapositiva 4</vt:lpstr>
      <vt:lpstr>Diapositiva 5</vt:lpstr>
      <vt:lpstr>DESCRIPCION DEL PROYECTO</vt:lpstr>
      <vt:lpstr>Diapositiva 7</vt:lpstr>
      <vt:lpstr>Diapositiva 8</vt:lpstr>
      <vt:lpstr>Diapositiva 9</vt:lpstr>
      <vt:lpstr>Diapositiva 10</vt:lpstr>
      <vt:lpstr>INVESTIGACION DE CAMPO</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PLAN DE DESARROLLO</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ESTUDIO TÉCNICO DE PROYECTO</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JUSTIFICACIÓN</vt:lpstr>
      <vt:lpstr>Diapositiva 74</vt:lpstr>
      <vt:lpstr>Diapositiva 75</vt:lpstr>
      <vt:lpstr>EQUIPO DE TRABAJO                                                  </vt:lpstr>
      <vt:lpstr>Diapositiva 77</vt:lpstr>
      <vt:lpstr>ANÁLISIS DE INGRESOS Y EGRESOS</vt:lpstr>
      <vt:lpstr>Diapositiva 79</vt:lpstr>
      <vt:lpstr>Diapositiva 80</vt:lpstr>
      <vt:lpstr>Diapositiva 81</vt:lpstr>
      <vt:lpstr>Diapositiva 82</vt:lpstr>
      <vt:lpstr>Diapositiva 83</vt:lpstr>
      <vt:lpstr>Diapositiva 84</vt:lpstr>
      <vt:lpstr>Diapositiva 85</vt:lpstr>
      <vt:lpstr>Diapositiva 86</vt:lpstr>
      <vt:lpstr>Diapositiva 87</vt:lpstr>
      <vt:lpstr>CONCLUSIONES</vt:lpstr>
      <vt:lpstr>Diapositiva 89</vt:lpstr>
      <vt:lpstr>Diapositiva 90</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218</cp:revision>
  <dcterms:created xsi:type="dcterms:W3CDTF">2011-02-18T20:46:01Z</dcterms:created>
  <dcterms:modified xsi:type="dcterms:W3CDTF">2011-03-17T18:04:05Z</dcterms:modified>
</cp:coreProperties>
</file>