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2"/>
  </p:notesMasterIdLst>
  <p:sldIdLst>
    <p:sldId id="256" r:id="rId2"/>
    <p:sldId id="273" r:id="rId3"/>
    <p:sldId id="284" r:id="rId4"/>
    <p:sldId id="283" r:id="rId5"/>
    <p:sldId id="285" r:id="rId6"/>
    <p:sldId id="274" r:id="rId7"/>
    <p:sldId id="286" r:id="rId8"/>
    <p:sldId id="275" r:id="rId9"/>
    <p:sldId id="287" r:id="rId10"/>
    <p:sldId id="276" r:id="rId11"/>
    <p:sldId id="288" r:id="rId12"/>
    <p:sldId id="277" r:id="rId13"/>
    <p:sldId id="278" r:id="rId14"/>
    <p:sldId id="279" r:id="rId15"/>
    <p:sldId id="289" r:id="rId16"/>
    <p:sldId id="290" r:id="rId17"/>
    <p:sldId id="291" r:id="rId18"/>
    <p:sldId id="292" r:id="rId19"/>
    <p:sldId id="293" r:id="rId20"/>
    <p:sldId id="28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81" r:id="rId36"/>
    <p:sldId id="282" r:id="rId37"/>
    <p:sldId id="310" r:id="rId38"/>
    <p:sldId id="311" r:id="rId39"/>
    <p:sldId id="312" r:id="rId40"/>
    <p:sldId id="313" r:id="rId41"/>
    <p:sldId id="314" r:id="rId42"/>
    <p:sldId id="316" r:id="rId43"/>
    <p:sldId id="315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8" r:id="rId54"/>
    <p:sldId id="326" r:id="rId55"/>
    <p:sldId id="327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5251-39D5-4EDF-8396-4F78360EEE2E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96897-EB4D-4E51-88A7-C82627DAFE6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0112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ontenido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86429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ontenido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8642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PERSPECTIVAS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897-EB4D-4E51-88A7-C82627DAFE6F}" type="slidenum">
              <a:rPr lang="es-EC" smtClean="0"/>
              <a:pPr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920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74548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25579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17309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27354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28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7034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79073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1309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546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9248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3161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BF9F-B123-411E-944B-EEC0344D377C}" type="datetimeFigureOut">
              <a:rPr lang="es-EC" smtClean="0"/>
              <a:pPr/>
              <a:t>12/10/2011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7484-C1CD-4727-BBF9-B1389B3C040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07145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39552" y="1268761"/>
            <a:ext cx="8136904" cy="4752528"/>
          </a:xfrm>
          <a:prstGeom prst="ellipse">
            <a:avLst/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054558" y="1394671"/>
            <a:ext cx="7445154" cy="4392488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040313" y="2975192"/>
            <a:ext cx="1135382" cy="14836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938680" y="2204864"/>
            <a:ext cx="2838455" cy="9616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C" sz="2000" kern="10" spc="0" dirty="0" smtClean="0">
                <a:ln>
                  <a:noFill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CREACIONES</a:t>
            </a:r>
            <a:endParaRPr lang="es-EC" sz="2000" kern="10" spc="0" dirty="0">
              <a:ln>
                <a:noFill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632954" y="3166506"/>
            <a:ext cx="3716475" cy="9616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91"/>
              </a:avLst>
            </a:prstTxWarp>
          </a:bodyPr>
          <a:lstStyle/>
          <a:p>
            <a:pPr algn="ctr" rtl="0">
              <a:buNone/>
            </a:pPr>
            <a:r>
              <a:rPr lang="es-EC" sz="2000" kern="10" spc="0" dirty="0" smtClean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JDG</a:t>
            </a:r>
            <a:endParaRPr lang="es-EC" sz="2000" kern="10" spc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93683" y="4509120"/>
            <a:ext cx="3393005" cy="700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C" sz="2000" kern="10" spc="0" dirty="0" smtClean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JUEGOS DIDACTICOS</a:t>
            </a:r>
            <a:endParaRPr lang="es-EC" sz="2000" kern="10" spc="0" dirty="0">
              <a:ln>
                <a:noFill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15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641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METAS PRINCIPALES.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Nuestras metas principales son: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Elaborar productos de madera tipo C, de alta calidad, que reporten retorno económico, maximizando la utilización de la capacidad instalada dentro de un marco de ambiente sustentable.</a:t>
            </a:r>
            <a:br>
              <a:rPr lang="es-ES" sz="2400" dirty="0" smtClean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Satisfacer de forma eficiente las necesidades intelectuales de nuestros clientes a  través de nuestros productos y servicios.</a:t>
            </a:r>
            <a:br>
              <a:rPr lang="es-ES" sz="2400" dirty="0" smtClean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Ampliar nuestra gestión de ventas en toda la península de Santa Elena, a partir del segundo año de actividad.  </a:t>
            </a:r>
            <a:r>
              <a:rPr lang="es-EC" sz="2400" dirty="0" smtClean="0"/>
              <a:t/>
            </a:r>
            <a:br>
              <a:rPr lang="es-EC" sz="2400" dirty="0" smtClean="0"/>
            </a:b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3923796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641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C" sz="2400" dirty="0"/>
          </a:p>
        </p:txBody>
      </p:sp>
      <p:sp>
        <p:nvSpPr>
          <p:cNvPr id="2" name="1 Rectángulo"/>
          <p:cNvSpPr/>
          <p:nvPr/>
        </p:nvSpPr>
        <p:spPr>
          <a:xfrm>
            <a:off x="251520" y="761603"/>
            <a:ext cx="8568952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 smtClean="0">
                <a:latin typeface="Arial"/>
                <a:ea typeface="Calibri"/>
                <a:cs typeface="Times New Roman"/>
              </a:rPr>
              <a:t>CARACTERÍSTICA  DEL PRODUCTO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S" dirty="0">
              <a:latin typeface="Arial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El </a:t>
            </a:r>
            <a:r>
              <a:rPr lang="es-ES" dirty="0">
                <a:latin typeface="Arial"/>
                <a:ea typeface="Calibri"/>
                <a:cs typeface="Times New Roman"/>
              </a:rPr>
              <a:t>producto se presentará en empaques de cartón o cajas de madera, con partes visibles de plástico transparente para visualizar en caso sea necesario. 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El empaque llevará impreso la información técnica (edades a quiénes va dirigidas, materias primas usadas, dimensiones generales, contenido, lotes). 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También contará con información general como Logos, dirección, e-mail, lugar de elaboración, precauciones y su respectivo manual de uso.  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194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Ventajas.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Entre las principales ventajas que podemos mencionar, tenemos: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Es un proyecto nuevo en la Península de Santa Elena, razón por la cual consideramos como una buena oportunidad de negocio, especialmente hacia la zona norte y rural de la región.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Las materias primas presentan buenas características de durabilidad, mantenimiento, limpieza y además rescata el uso de un material tradicional.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Se innova la utilidad de un juego didáctico, minimizando de esta manera riesgos posibles en su uso como material de enseñanza.</a:t>
            </a:r>
            <a:r>
              <a:rPr lang="es-EC" sz="2400" dirty="0" smtClean="0"/>
              <a:t/>
            </a:r>
            <a:br>
              <a:rPr lang="es-EC" sz="2400" dirty="0" smtClean="0"/>
            </a:b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4046929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11560" y="316074"/>
            <a:ext cx="7772400" cy="6281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/>
              <a:t>Desventajas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Como factores a considerar como  desventajas, se presentarán las siguientes: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Productos importados hechos de materiales alternativos como el plástico, que se venden a bajos costos.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Puede existir una competencia desleal (piratería) en cuanto a nuestros productos.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Reglamentos y leyes del estado que no facilitan el arranque de proyectos productivos.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Campo educativo resistente a los cambios, por lo general se presenta en el sector de educación primaria.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3682911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64116" y="126876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758" y="404664"/>
            <a:ext cx="1348082" cy="50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5" name="Group 3"/>
          <p:cNvGrpSpPr>
            <a:grpSpLocks noChangeAspect="1"/>
          </p:cNvGrpSpPr>
          <p:nvPr/>
        </p:nvGrpSpPr>
        <p:grpSpPr bwMode="auto">
          <a:xfrm>
            <a:off x="1785938" y="0"/>
            <a:ext cx="5781674" cy="6653213"/>
            <a:chOff x="1125" y="0"/>
            <a:chExt cx="3642" cy="4191"/>
          </a:xfrm>
        </p:grpSpPr>
        <p:sp>
          <p:nvSpPr>
            <p:cNvPr id="13314" name="AutoShape 2"/>
            <p:cNvSpPr>
              <a:spLocks noChangeAspect="1" noChangeArrowheads="1" noTextEdit="1"/>
            </p:cNvSpPr>
            <p:nvPr/>
          </p:nvSpPr>
          <p:spPr bwMode="auto">
            <a:xfrm>
              <a:off x="1125" y="0"/>
              <a:ext cx="3521" cy="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885" y="9"/>
              <a:ext cx="253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3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957" y="734"/>
              <a:ext cx="253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3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957" y="1458"/>
              <a:ext cx="253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3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957" y="2172"/>
              <a:ext cx="1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957" y="2436"/>
              <a:ext cx="1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2957" y="2701"/>
              <a:ext cx="1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957" y="2965"/>
              <a:ext cx="1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377" y="3229"/>
              <a:ext cx="1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880" y="3495"/>
              <a:ext cx="109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CAPÍTULO III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3876" y="3495"/>
              <a:ext cx="12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2880" y="3635"/>
              <a:ext cx="99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2011" y="3806"/>
              <a:ext cx="112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PERSPECTIVAS  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3069" y="3806"/>
              <a:ext cx="38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DE   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3336" y="3806"/>
              <a:ext cx="120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INVESTIGACION 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644" y="3808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331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2" y="3496"/>
              <a:ext cx="13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152" y="3496"/>
              <a:ext cx="210" cy="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No se puede mostrar la imagen en este momento.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1125" y="3490"/>
              <a:ext cx="843" cy="1"/>
            </a:xfrm>
            <a:prstGeom prst="line">
              <a:avLst/>
            </a:prstGeom>
            <a:noFill/>
            <a:ln w="1" cap="flat">
              <a:solidFill>
                <a:srgbClr val="A0A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1125" y="3490"/>
              <a:ext cx="1" cy="700"/>
            </a:xfrm>
            <a:prstGeom prst="line">
              <a:avLst/>
            </a:prstGeom>
            <a:noFill/>
            <a:ln w="1" cap="flat">
              <a:solidFill>
                <a:srgbClr val="A0A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1125" y="4190"/>
              <a:ext cx="843" cy="1"/>
            </a:xfrm>
            <a:prstGeom prst="line">
              <a:avLst/>
            </a:prstGeom>
            <a:noFill/>
            <a:ln w="1" cap="flat">
              <a:solidFill>
                <a:srgbClr val="F0F0F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1968" y="3490"/>
              <a:ext cx="1" cy="700"/>
            </a:xfrm>
            <a:prstGeom prst="line">
              <a:avLst/>
            </a:prstGeom>
            <a:noFill/>
            <a:ln w="1" cap="flat">
              <a:solidFill>
                <a:srgbClr val="F0F0F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13337" name="Picture 2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25" y="3490"/>
              <a:ext cx="844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2053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64116" y="126876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052736"/>
            <a:ext cx="8712968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ESTUDIO DE MERCADO					</a:t>
            </a:r>
          </a:p>
          <a:p>
            <a:r>
              <a:rPr lang="es-ES" sz="2400" b="1" dirty="0" smtClean="0"/>
              <a:t>PLANTEAMIENTO DEL PROBLEMA</a:t>
            </a:r>
          </a:p>
          <a:p>
            <a:endParaRPr lang="es-ES" sz="2400" b="1" dirty="0" smtClean="0"/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La investigación de mercado nos permite conocer la situación  actual en la que se situaría nuestro proyecto, debido a que se trata de implantar en la provincia una nueva forma de elaborar productos en madera y derivados como el MDF, </a:t>
            </a:r>
            <a:endParaRPr lang="es-ES" dirty="0" smtClean="0">
              <a:latin typeface="Arial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Con </a:t>
            </a:r>
            <a:r>
              <a:rPr lang="es-ES" dirty="0">
                <a:latin typeface="Arial"/>
                <a:ea typeface="Calibri"/>
                <a:cs typeface="Times New Roman"/>
              </a:rPr>
              <a:t>datos específicos se puede tomar decisiones acerca del recurso monetario y humano que se empleará en el 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proyecto.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 Determinar </a:t>
            </a:r>
            <a:r>
              <a:rPr lang="es-ES" dirty="0">
                <a:latin typeface="Arial"/>
                <a:ea typeface="Calibri"/>
                <a:cs typeface="Times New Roman"/>
              </a:rPr>
              <a:t>variables como el ciclo de vida que tenga cada producto, las innovaciones o modificaciones que sean necesarias realizar, la cantidad de maquinarias, tecnología y personal capacitado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1915543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64116" y="126876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052736"/>
            <a:ext cx="8712968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OBJETIVOS DE LA INVESTIGACION DE MERCADO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OBJETIVOS GENERALES.</a:t>
            </a:r>
          </a:p>
          <a:p>
            <a:endParaRPr lang="es-ES" dirty="0"/>
          </a:p>
          <a:p>
            <a:endParaRPr lang="es-ES" dirty="0" smtClean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Se plantea como objetivo general de la investigación el siguiente:</a:t>
            </a:r>
            <a:endParaRPr lang="es-EC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b="1" dirty="0">
                <a:latin typeface="Arial"/>
                <a:ea typeface="Calibri"/>
                <a:cs typeface="Times New Roman"/>
              </a:rPr>
              <a:t>Identificar y definir</a:t>
            </a:r>
            <a:r>
              <a:rPr lang="es-ES" dirty="0">
                <a:latin typeface="Arial"/>
                <a:ea typeface="Calibri"/>
                <a:cs typeface="Times New Roman"/>
              </a:rPr>
              <a:t> las características del mercado potencial en la Península de  Santa Elena y </a:t>
            </a:r>
            <a:r>
              <a:rPr lang="es-ES" b="1" dirty="0">
                <a:latin typeface="Arial"/>
                <a:ea typeface="Calibri"/>
                <a:cs typeface="Times New Roman"/>
              </a:rPr>
              <a:t>determinar</a:t>
            </a:r>
            <a:r>
              <a:rPr lang="es-ES" dirty="0">
                <a:latin typeface="Arial"/>
                <a:ea typeface="Calibri"/>
                <a:cs typeface="Times New Roman"/>
              </a:rPr>
              <a:t> si los productos satisfacen las necesidades actuales del cliente y si presenta rentabilidad para </a:t>
            </a:r>
            <a:r>
              <a:rPr lang="es-ES" b="1" dirty="0">
                <a:latin typeface="Arial"/>
                <a:ea typeface="Calibri"/>
                <a:cs typeface="Times New Roman"/>
              </a:rPr>
              <a:t>justificar</a:t>
            </a:r>
            <a:r>
              <a:rPr lang="es-ES" dirty="0">
                <a:latin typeface="Arial"/>
                <a:ea typeface="Calibri"/>
                <a:cs typeface="Times New Roman"/>
              </a:rPr>
              <a:t> la decisión de la inversión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2554046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64116" y="126876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052736"/>
            <a:ext cx="8712968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>
                <a:latin typeface="Arial"/>
                <a:ea typeface="Calibri"/>
                <a:cs typeface="Times New Roman"/>
              </a:rPr>
              <a:t>OBJETIVOS ESPECIFICOS</a:t>
            </a:r>
            <a:r>
              <a:rPr lang="es-ES" sz="2400" b="1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2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Determinar </a:t>
            </a:r>
            <a:r>
              <a:rPr lang="es-ES" dirty="0">
                <a:latin typeface="Arial"/>
                <a:ea typeface="Calibri"/>
                <a:cs typeface="Times New Roman"/>
              </a:rPr>
              <a:t>las características del </a:t>
            </a:r>
            <a:r>
              <a:rPr lang="es-ES" b="1" dirty="0">
                <a:latin typeface="Arial"/>
                <a:ea typeface="Calibri"/>
                <a:cs typeface="Times New Roman"/>
              </a:rPr>
              <a:t>mercado potencial</a:t>
            </a:r>
            <a:r>
              <a:rPr lang="es-ES" dirty="0">
                <a:latin typeface="Arial"/>
                <a:ea typeface="Calibri"/>
                <a:cs typeface="Times New Roman"/>
              </a:rPr>
              <a:t> al cual se pretende incursionar con nuestros productos.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 </a:t>
            </a:r>
            <a:r>
              <a:rPr lang="es-ES" dirty="0">
                <a:latin typeface="Arial"/>
                <a:ea typeface="Calibri"/>
                <a:cs typeface="Times New Roman"/>
              </a:rPr>
              <a:t>Conocer la </a:t>
            </a:r>
            <a:r>
              <a:rPr lang="es-ES" b="1" dirty="0">
                <a:latin typeface="Arial"/>
                <a:ea typeface="Calibri"/>
                <a:cs typeface="Times New Roman"/>
              </a:rPr>
              <a:t>demanda</a:t>
            </a:r>
            <a:r>
              <a:rPr lang="es-ES" dirty="0">
                <a:latin typeface="Arial"/>
                <a:ea typeface="Calibri"/>
                <a:cs typeface="Times New Roman"/>
              </a:rPr>
              <a:t> del mercado en lo que se refiere  a productos hechos con madera.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Contar </a:t>
            </a:r>
            <a:r>
              <a:rPr lang="es-ES" dirty="0">
                <a:latin typeface="Arial"/>
                <a:ea typeface="Calibri"/>
                <a:cs typeface="Times New Roman"/>
              </a:rPr>
              <a:t>con la </a:t>
            </a:r>
            <a:r>
              <a:rPr lang="es-ES" b="1" dirty="0">
                <a:latin typeface="Arial"/>
                <a:ea typeface="Calibri"/>
                <a:cs typeface="Times New Roman"/>
              </a:rPr>
              <a:t>información</a:t>
            </a:r>
            <a:r>
              <a:rPr lang="es-ES" dirty="0">
                <a:latin typeface="Arial"/>
                <a:ea typeface="Calibri"/>
                <a:cs typeface="Times New Roman"/>
              </a:rPr>
              <a:t> necesaria para determinar las características de los productos que se ofrecerán a los clientes.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 </a:t>
            </a:r>
            <a:r>
              <a:rPr lang="es-ES" dirty="0">
                <a:latin typeface="Arial"/>
                <a:ea typeface="Calibri"/>
                <a:cs typeface="Times New Roman"/>
              </a:rPr>
              <a:t>Otro factor importante, es </a:t>
            </a:r>
            <a:r>
              <a:rPr lang="es-ES" b="1" dirty="0">
                <a:latin typeface="Arial"/>
                <a:ea typeface="Calibri"/>
                <a:cs typeface="Times New Roman"/>
              </a:rPr>
              <a:t>evaluar</a:t>
            </a:r>
            <a:r>
              <a:rPr lang="es-ES" dirty="0">
                <a:latin typeface="Arial"/>
                <a:ea typeface="Calibri"/>
                <a:cs typeface="Times New Roman"/>
              </a:rPr>
              <a:t>  y </a:t>
            </a:r>
            <a:r>
              <a:rPr lang="es-ES" b="1" dirty="0">
                <a:latin typeface="Arial"/>
                <a:ea typeface="Calibri"/>
                <a:cs typeface="Times New Roman"/>
              </a:rPr>
              <a:t>mejorar </a:t>
            </a:r>
            <a:r>
              <a:rPr lang="es-ES" dirty="0">
                <a:latin typeface="Arial"/>
                <a:ea typeface="Calibri"/>
                <a:cs typeface="Times New Roman"/>
              </a:rPr>
              <a:t>el comportamiento del mercado potencial en la provincia de Santa Elena.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481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64116" y="126876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3" name="2 Rectángulo"/>
          <p:cNvSpPr/>
          <p:nvPr/>
        </p:nvSpPr>
        <p:spPr>
          <a:xfrm>
            <a:off x="251520" y="908720"/>
            <a:ext cx="8568952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 smtClean="0">
                <a:latin typeface="Arial"/>
                <a:ea typeface="Calibri"/>
                <a:cs typeface="Times New Roman"/>
              </a:rPr>
              <a:t>SEGMENTACION DEL CONSUMIDOR.</a:t>
            </a:r>
            <a:endParaRPr lang="es-ES" sz="2400" dirty="0" smtClean="0">
              <a:latin typeface="Arial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latin typeface="Arial"/>
                <a:ea typeface="Calibri"/>
                <a:cs typeface="Times New Roman"/>
              </a:rPr>
              <a:t>El </a:t>
            </a:r>
            <a:r>
              <a:rPr lang="es-ES" dirty="0">
                <a:latin typeface="Arial"/>
                <a:ea typeface="Calibri"/>
                <a:cs typeface="Times New Roman"/>
              </a:rPr>
              <a:t>proceso de segmentar es decidir a qué clientes se va a satisfacer y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 se Determina </a:t>
            </a:r>
            <a:r>
              <a:rPr lang="es-ES" dirty="0">
                <a:latin typeface="Arial"/>
                <a:ea typeface="Calibri"/>
                <a:cs typeface="Times New Roman"/>
              </a:rPr>
              <a:t>un equilibrio entre lo que el proyecto pretende lograr y las limitaciones de las actuales condiciones operativas.</a:t>
            </a:r>
            <a:endParaRPr lang="es-EC" sz="16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Es necesario asesorar a los clientes y se debe tener un conocimiento de sus necesidades y requerimientos, además los siguientes puntos:</a:t>
            </a:r>
            <a:endParaRPr lang="es-EC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1.- La medida o valores de calidad del producto que se ofrece al cliente.</a:t>
            </a:r>
            <a:endParaRPr lang="es-EC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2.-El impacto para cualquier no conformidad y los planes de salvación a seguir.</a:t>
            </a:r>
            <a:endParaRPr lang="es-EC" sz="16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Arial"/>
                <a:ea typeface="Calibri"/>
              </a:rPr>
              <a:t>Para la segmentación del consumidor, en cada institución encuestada se buscará un líder de opinión, que es la persona que influye en las actitudes de compras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48450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64116" y="126876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900113" y="1130300"/>
            <a:ext cx="7896225" cy="4895850"/>
            <a:chOff x="567" y="712"/>
            <a:chExt cx="4974" cy="3084"/>
          </a:xfrm>
        </p:grpSpPr>
        <p:sp>
          <p:nvSpPr>
            <p:cNvPr id="8194" name="AutoShape 2"/>
            <p:cNvSpPr>
              <a:spLocks noChangeAspect="1" noChangeArrowheads="1" noTextEdit="1"/>
            </p:cNvSpPr>
            <p:nvPr/>
          </p:nvSpPr>
          <p:spPr bwMode="auto">
            <a:xfrm>
              <a:off x="567" y="712"/>
              <a:ext cx="4974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8396" name="Group 204"/>
            <p:cNvGrpSpPr>
              <a:grpSpLocks/>
            </p:cNvGrpSpPr>
            <p:nvPr/>
          </p:nvGrpSpPr>
          <p:grpSpPr bwMode="auto">
            <a:xfrm>
              <a:off x="567" y="716"/>
              <a:ext cx="4747" cy="1995"/>
              <a:chOff x="567" y="716"/>
              <a:chExt cx="4747" cy="1995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631" y="716"/>
                <a:ext cx="422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INSTITUCIONES QUE EJECUTAN PROYECTO EN LA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4624" y="716"/>
                <a:ext cx="119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98" name="Rectangle 6"/>
              <p:cNvSpPr>
                <a:spLocks noChangeArrowheads="1"/>
              </p:cNvSpPr>
              <p:nvPr/>
            </p:nvSpPr>
            <p:spPr bwMode="auto">
              <a:xfrm>
                <a:off x="631" y="1044"/>
                <a:ext cx="236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PENINSULA DE SANTA ELENA.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3094" y="1065"/>
                <a:ext cx="170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                                        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4687" y="1044"/>
                <a:ext cx="119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572" y="1376"/>
                <a:ext cx="59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3313" y="1376"/>
                <a:ext cx="59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572" y="1535"/>
                <a:ext cx="2800" cy="31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631" y="1376"/>
                <a:ext cx="2682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/>
            </p:nvSpPr>
            <p:spPr bwMode="auto">
              <a:xfrm>
                <a:off x="631" y="1379"/>
                <a:ext cx="119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INSTITUCIONES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1724" y="1379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>
                <a:off x="3378" y="1376"/>
                <a:ext cx="58" cy="31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4281" y="1376"/>
                <a:ext cx="59" cy="31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3378" y="1695"/>
                <a:ext cx="962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3436" y="1376"/>
                <a:ext cx="845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3436" y="1379"/>
                <a:ext cx="25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Nº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3436" y="1535"/>
                <a:ext cx="845" cy="160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3436" y="1538"/>
                <a:ext cx="85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PROYECTO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4202" y="153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4346" y="1376"/>
                <a:ext cx="58" cy="478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5250" y="1376"/>
                <a:ext cx="59" cy="478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/>
            </p:nvSpPr>
            <p:spPr bwMode="auto">
              <a:xfrm>
                <a:off x="4404" y="1376"/>
                <a:ext cx="846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/>
            </p:nvSpPr>
            <p:spPr bwMode="auto">
              <a:xfrm>
                <a:off x="4404" y="1379"/>
                <a:ext cx="51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NIÑOS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/>
            </p:nvSpPr>
            <p:spPr bwMode="auto">
              <a:xfrm>
                <a:off x="4837" y="1379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/>
            </p:nvSpPr>
            <p:spPr bwMode="auto">
              <a:xfrm>
                <a:off x="4404" y="1535"/>
                <a:ext cx="846" cy="160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/>
            </p:nvSpPr>
            <p:spPr bwMode="auto">
              <a:xfrm>
                <a:off x="4404" y="1538"/>
                <a:ext cx="88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ATENDIDOS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/>
            </p:nvSpPr>
            <p:spPr bwMode="auto">
              <a:xfrm>
                <a:off x="5201" y="153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/>
            </p:nvSpPr>
            <p:spPr bwMode="auto">
              <a:xfrm>
                <a:off x="4404" y="1695"/>
                <a:ext cx="846" cy="159"/>
              </a:xfrm>
              <a:prstGeom prst="rect">
                <a:avLst/>
              </a:prstGeom>
              <a:solidFill>
                <a:srgbClr val="C6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/>
            </p:nvSpPr>
            <p:spPr bwMode="auto">
              <a:xfrm>
                <a:off x="4404" y="1697"/>
                <a:ext cx="37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 a 5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/>
            </p:nvSpPr>
            <p:spPr bwMode="auto">
              <a:xfrm>
                <a:off x="4708" y="1697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/>
            </p:nvSpPr>
            <p:spPr bwMode="auto">
              <a:xfrm>
                <a:off x="567" y="137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>
                <a:off x="567" y="13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/>
            </p:nvSpPr>
            <p:spPr bwMode="auto">
              <a:xfrm>
                <a:off x="567" y="137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/>
            </p:nvSpPr>
            <p:spPr bwMode="auto">
              <a:xfrm>
                <a:off x="567" y="137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0" name="Line 38"/>
              <p:cNvSpPr>
                <a:spLocks noChangeShapeType="1"/>
              </p:cNvSpPr>
              <p:nvPr/>
            </p:nvSpPr>
            <p:spPr bwMode="auto">
              <a:xfrm>
                <a:off x="567" y="13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1" name="Line 39"/>
              <p:cNvSpPr>
                <a:spLocks noChangeShapeType="1"/>
              </p:cNvSpPr>
              <p:nvPr/>
            </p:nvSpPr>
            <p:spPr bwMode="auto">
              <a:xfrm>
                <a:off x="567" y="137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/>
            </p:nvSpPr>
            <p:spPr bwMode="auto">
              <a:xfrm>
                <a:off x="572" y="1370"/>
                <a:ext cx="280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>
                <a:off x="572" y="1370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/>
            </p:nvSpPr>
            <p:spPr bwMode="auto">
              <a:xfrm>
                <a:off x="3372" y="137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5" name="Line 43"/>
              <p:cNvSpPr>
                <a:spLocks noChangeShapeType="1"/>
              </p:cNvSpPr>
              <p:nvPr/>
            </p:nvSpPr>
            <p:spPr bwMode="auto">
              <a:xfrm>
                <a:off x="3372" y="13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6" name="Line 44"/>
              <p:cNvSpPr>
                <a:spLocks noChangeShapeType="1"/>
              </p:cNvSpPr>
              <p:nvPr/>
            </p:nvSpPr>
            <p:spPr bwMode="auto">
              <a:xfrm>
                <a:off x="3372" y="137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/>
            </p:nvSpPr>
            <p:spPr bwMode="auto">
              <a:xfrm>
                <a:off x="3377" y="1370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8" name="Line 46"/>
              <p:cNvSpPr>
                <a:spLocks noChangeShapeType="1"/>
              </p:cNvSpPr>
              <p:nvPr/>
            </p:nvSpPr>
            <p:spPr bwMode="auto">
              <a:xfrm>
                <a:off x="3377" y="1370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/>
            </p:nvSpPr>
            <p:spPr bwMode="auto">
              <a:xfrm>
                <a:off x="4340" y="137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0" name="Line 48"/>
              <p:cNvSpPr>
                <a:spLocks noChangeShapeType="1"/>
              </p:cNvSpPr>
              <p:nvPr/>
            </p:nvSpPr>
            <p:spPr bwMode="auto">
              <a:xfrm>
                <a:off x="4340" y="137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>
                <a:off x="4340" y="137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/>
            </p:nvSpPr>
            <p:spPr bwMode="auto">
              <a:xfrm>
                <a:off x="4346" y="1370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3" name="Line 51"/>
              <p:cNvSpPr>
                <a:spLocks noChangeShapeType="1"/>
              </p:cNvSpPr>
              <p:nvPr/>
            </p:nvSpPr>
            <p:spPr bwMode="auto">
              <a:xfrm>
                <a:off x="4346" y="1370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/>
            </p:nvSpPr>
            <p:spPr bwMode="auto">
              <a:xfrm>
                <a:off x="5309" y="137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5" name="Line 53"/>
              <p:cNvSpPr>
                <a:spLocks noChangeShapeType="1"/>
              </p:cNvSpPr>
              <p:nvPr/>
            </p:nvSpPr>
            <p:spPr bwMode="auto">
              <a:xfrm>
                <a:off x="5309" y="13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6" name="Line 54"/>
              <p:cNvSpPr>
                <a:spLocks noChangeShapeType="1"/>
              </p:cNvSpPr>
              <p:nvPr/>
            </p:nvSpPr>
            <p:spPr bwMode="auto">
              <a:xfrm>
                <a:off x="5309" y="137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/>
            </p:nvSpPr>
            <p:spPr bwMode="auto">
              <a:xfrm>
                <a:off x="5309" y="137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5309" y="13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5309" y="137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/>
            </p:nvSpPr>
            <p:spPr bwMode="auto">
              <a:xfrm>
                <a:off x="567" y="1376"/>
                <a:ext cx="5" cy="47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1" name="Line 59"/>
              <p:cNvSpPr>
                <a:spLocks noChangeShapeType="1"/>
              </p:cNvSpPr>
              <p:nvPr/>
            </p:nvSpPr>
            <p:spPr bwMode="auto">
              <a:xfrm>
                <a:off x="567" y="1376"/>
                <a:ext cx="1" cy="4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/>
            </p:nvSpPr>
            <p:spPr bwMode="auto">
              <a:xfrm>
                <a:off x="3372" y="1376"/>
                <a:ext cx="5" cy="47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3" name="Line 61"/>
              <p:cNvSpPr>
                <a:spLocks noChangeShapeType="1"/>
              </p:cNvSpPr>
              <p:nvPr/>
            </p:nvSpPr>
            <p:spPr bwMode="auto">
              <a:xfrm>
                <a:off x="3372" y="1376"/>
                <a:ext cx="1" cy="4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/>
            </p:nvSpPr>
            <p:spPr bwMode="auto">
              <a:xfrm>
                <a:off x="4340" y="1376"/>
                <a:ext cx="6" cy="47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5" name="Line 63"/>
              <p:cNvSpPr>
                <a:spLocks noChangeShapeType="1"/>
              </p:cNvSpPr>
              <p:nvPr/>
            </p:nvSpPr>
            <p:spPr bwMode="auto">
              <a:xfrm>
                <a:off x="4340" y="1376"/>
                <a:ext cx="1" cy="4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/>
            </p:nvSpPr>
            <p:spPr bwMode="auto">
              <a:xfrm>
                <a:off x="5309" y="1376"/>
                <a:ext cx="5" cy="47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7" name="Line 65"/>
              <p:cNvSpPr>
                <a:spLocks noChangeShapeType="1"/>
              </p:cNvSpPr>
              <p:nvPr/>
            </p:nvSpPr>
            <p:spPr bwMode="auto">
              <a:xfrm>
                <a:off x="5309" y="1376"/>
                <a:ext cx="1" cy="4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/>
            </p:nvSpPr>
            <p:spPr bwMode="auto">
              <a:xfrm>
                <a:off x="572" y="186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/>
            </p:nvSpPr>
            <p:spPr bwMode="auto">
              <a:xfrm>
                <a:off x="3313" y="186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/>
            </p:nvSpPr>
            <p:spPr bwMode="auto">
              <a:xfrm>
                <a:off x="631" y="1860"/>
                <a:ext cx="2682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/>
            </p:nvSpPr>
            <p:spPr bwMode="auto">
              <a:xfrm>
                <a:off x="631" y="1862"/>
                <a:ext cx="136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Municipio de Salinas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/>
            </p:nvSpPr>
            <p:spPr bwMode="auto">
              <a:xfrm>
                <a:off x="1884" y="1862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/>
            </p:nvSpPr>
            <p:spPr bwMode="auto">
              <a:xfrm>
                <a:off x="3378" y="1860"/>
                <a:ext cx="58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/>
            </p:nvSpPr>
            <p:spPr bwMode="auto">
              <a:xfrm>
                <a:off x="4281" y="186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/>
            </p:nvSpPr>
            <p:spPr bwMode="auto">
              <a:xfrm>
                <a:off x="3436" y="1860"/>
                <a:ext cx="845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/>
            </p:nvSpPr>
            <p:spPr bwMode="auto">
              <a:xfrm>
                <a:off x="3820" y="1862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/>
            </p:nvSpPr>
            <p:spPr bwMode="auto">
              <a:xfrm>
                <a:off x="3896" y="1862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/>
            </p:nvSpPr>
            <p:spPr bwMode="auto">
              <a:xfrm>
                <a:off x="4346" y="1860"/>
                <a:ext cx="58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/>
            </p:nvSpPr>
            <p:spPr bwMode="auto">
              <a:xfrm>
                <a:off x="5250" y="186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/>
            </p:nvSpPr>
            <p:spPr bwMode="auto">
              <a:xfrm>
                <a:off x="4404" y="1860"/>
                <a:ext cx="846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auto">
              <a:xfrm>
                <a:off x="4675" y="1862"/>
                <a:ext cx="37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1250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/>
            </p:nvSpPr>
            <p:spPr bwMode="auto">
              <a:xfrm>
                <a:off x="4978" y="1862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73" name="Rectangle 81"/>
              <p:cNvSpPr>
                <a:spLocks noChangeArrowheads="1"/>
              </p:cNvSpPr>
              <p:nvPr/>
            </p:nvSpPr>
            <p:spPr bwMode="auto">
              <a:xfrm>
                <a:off x="567" y="185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4" name="Line 82"/>
              <p:cNvSpPr>
                <a:spLocks noChangeShapeType="1"/>
              </p:cNvSpPr>
              <p:nvPr/>
            </p:nvSpPr>
            <p:spPr bwMode="auto">
              <a:xfrm>
                <a:off x="567" y="18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5" name="Line 83"/>
              <p:cNvSpPr>
                <a:spLocks noChangeShapeType="1"/>
              </p:cNvSpPr>
              <p:nvPr/>
            </p:nvSpPr>
            <p:spPr bwMode="auto">
              <a:xfrm>
                <a:off x="567" y="18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/>
            </p:nvSpPr>
            <p:spPr bwMode="auto">
              <a:xfrm>
                <a:off x="572" y="1854"/>
                <a:ext cx="280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7" name="Line 85"/>
              <p:cNvSpPr>
                <a:spLocks noChangeShapeType="1"/>
              </p:cNvSpPr>
              <p:nvPr/>
            </p:nvSpPr>
            <p:spPr bwMode="auto">
              <a:xfrm>
                <a:off x="572" y="1854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/>
            </p:nvSpPr>
            <p:spPr bwMode="auto">
              <a:xfrm>
                <a:off x="3372" y="185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9" name="Line 87"/>
              <p:cNvSpPr>
                <a:spLocks noChangeShapeType="1"/>
              </p:cNvSpPr>
              <p:nvPr/>
            </p:nvSpPr>
            <p:spPr bwMode="auto">
              <a:xfrm>
                <a:off x="3372" y="18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0" name="Line 88"/>
              <p:cNvSpPr>
                <a:spLocks noChangeShapeType="1"/>
              </p:cNvSpPr>
              <p:nvPr/>
            </p:nvSpPr>
            <p:spPr bwMode="auto">
              <a:xfrm>
                <a:off x="3372" y="18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/>
            </p:nvSpPr>
            <p:spPr bwMode="auto">
              <a:xfrm>
                <a:off x="3377" y="1854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2" name="Line 90"/>
              <p:cNvSpPr>
                <a:spLocks noChangeShapeType="1"/>
              </p:cNvSpPr>
              <p:nvPr/>
            </p:nvSpPr>
            <p:spPr bwMode="auto">
              <a:xfrm>
                <a:off x="3377" y="1854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/>
            </p:nvSpPr>
            <p:spPr bwMode="auto">
              <a:xfrm>
                <a:off x="4340" y="185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4" name="Line 92"/>
              <p:cNvSpPr>
                <a:spLocks noChangeShapeType="1"/>
              </p:cNvSpPr>
              <p:nvPr/>
            </p:nvSpPr>
            <p:spPr bwMode="auto">
              <a:xfrm>
                <a:off x="4340" y="185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5" name="Line 93"/>
              <p:cNvSpPr>
                <a:spLocks noChangeShapeType="1"/>
              </p:cNvSpPr>
              <p:nvPr/>
            </p:nvSpPr>
            <p:spPr bwMode="auto">
              <a:xfrm>
                <a:off x="4340" y="18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/>
            </p:nvSpPr>
            <p:spPr bwMode="auto">
              <a:xfrm>
                <a:off x="4346" y="1854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7" name="Line 95"/>
              <p:cNvSpPr>
                <a:spLocks noChangeShapeType="1"/>
              </p:cNvSpPr>
              <p:nvPr/>
            </p:nvSpPr>
            <p:spPr bwMode="auto">
              <a:xfrm>
                <a:off x="4346" y="1854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/>
            </p:nvSpPr>
            <p:spPr bwMode="auto">
              <a:xfrm>
                <a:off x="5309" y="185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9" name="Line 97"/>
              <p:cNvSpPr>
                <a:spLocks noChangeShapeType="1"/>
              </p:cNvSpPr>
              <p:nvPr/>
            </p:nvSpPr>
            <p:spPr bwMode="auto">
              <a:xfrm>
                <a:off x="5309" y="18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0" name="Line 98"/>
              <p:cNvSpPr>
                <a:spLocks noChangeShapeType="1"/>
              </p:cNvSpPr>
              <p:nvPr/>
            </p:nvSpPr>
            <p:spPr bwMode="auto">
              <a:xfrm>
                <a:off x="5309" y="18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/>
            </p:nvSpPr>
            <p:spPr bwMode="auto">
              <a:xfrm>
                <a:off x="567" y="1860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2" name="Line 100"/>
              <p:cNvSpPr>
                <a:spLocks noChangeShapeType="1"/>
              </p:cNvSpPr>
              <p:nvPr/>
            </p:nvSpPr>
            <p:spPr bwMode="auto">
              <a:xfrm>
                <a:off x="567" y="186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/>
            </p:nvSpPr>
            <p:spPr bwMode="auto">
              <a:xfrm>
                <a:off x="3372" y="1860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4" name="Line 102"/>
              <p:cNvSpPr>
                <a:spLocks noChangeShapeType="1"/>
              </p:cNvSpPr>
              <p:nvPr/>
            </p:nvSpPr>
            <p:spPr bwMode="auto">
              <a:xfrm>
                <a:off x="3372" y="186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/>
            </p:nvSpPr>
            <p:spPr bwMode="auto">
              <a:xfrm>
                <a:off x="4340" y="1860"/>
                <a:ext cx="6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6" name="Line 104"/>
              <p:cNvSpPr>
                <a:spLocks noChangeShapeType="1"/>
              </p:cNvSpPr>
              <p:nvPr/>
            </p:nvSpPr>
            <p:spPr bwMode="auto">
              <a:xfrm>
                <a:off x="4340" y="186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/>
            </p:nvSpPr>
            <p:spPr bwMode="auto">
              <a:xfrm>
                <a:off x="5309" y="1860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8" name="Line 106"/>
              <p:cNvSpPr>
                <a:spLocks noChangeShapeType="1"/>
              </p:cNvSpPr>
              <p:nvPr/>
            </p:nvSpPr>
            <p:spPr bwMode="auto">
              <a:xfrm>
                <a:off x="5309" y="186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/>
            </p:nvSpPr>
            <p:spPr bwMode="auto">
              <a:xfrm>
                <a:off x="572" y="2025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/>
            </p:nvSpPr>
            <p:spPr bwMode="auto">
              <a:xfrm>
                <a:off x="3313" y="2025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/>
            </p:nvSpPr>
            <p:spPr bwMode="auto">
              <a:xfrm>
                <a:off x="631" y="2025"/>
                <a:ext cx="2682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/>
            </p:nvSpPr>
            <p:spPr bwMode="auto">
              <a:xfrm>
                <a:off x="631" y="2027"/>
                <a:ext cx="109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Municipio de La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/>
            </p:nvSpPr>
            <p:spPr bwMode="auto">
              <a:xfrm>
                <a:off x="1627" y="2027"/>
                <a:ext cx="61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Libertad: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/>
            </p:nvSpPr>
            <p:spPr bwMode="auto">
              <a:xfrm>
                <a:off x="2157" y="2027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/>
            </p:nvSpPr>
            <p:spPr bwMode="auto">
              <a:xfrm>
                <a:off x="3378" y="2025"/>
                <a:ext cx="58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/>
            </p:nvSpPr>
            <p:spPr bwMode="auto">
              <a:xfrm>
                <a:off x="4281" y="2025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/>
            </p:nvSpPr>
            <p:spPr bwMode="auto">
              <a:xfrm>
                <a:off x="3436" y="2025"/>
                <a:ext cx="845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/>
            </p:nvSpPr>
            <p:spPr bwMode="auto">
              <a:xfrm>
                <a:off x="3820" y="2027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/>
            </p:nvSpPr>
            <p:spPr bwMode="auto">
              <a:xfrm>
                <a:off x="3896" y="2027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/>
            </p:nvSpPr>
            <p:spPr bwMode="auto">
              <a:xfrm>
                <a:off x="4346" y="2025"/>
                <a:ext cx="58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/>
            </p:nvSpPr>
            <p:spPr bwMode="auto">
              <a:xfrm>
                <a:off x="5250" y="2025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/>
            </p:nvSpPr>
            <p:spPr bwMode="auto">
              <a:xfrm>
                <a:off x="4404" y="2025"/>
                <a:ext cx="846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/>
            </p:nvSpPr>
            <p:spPr bwMode="auto">
              <a:xfrm>
                <a:off x="4713" y="2027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660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/>
            </p:nvSpPr>
            <p:spPr bwMode="auto">
              <a:xfrm>
                <a:off x="4941" y="2027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/>
            </p:nvSpPr>
            <p:spPr bwMode="auto">
              <a:xfrm>
                <a:off x="567" y="201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6" name="Line 124"/>
              <p:cNvSpPr>
                <a:spLocks noChangeShapeType="1"/>
              </p:cNvSpPr>
              <p:nvPr/>
            </p:nvSpPr>
            <p:spPr bwMode="auto">
              <a:xfrm>
                <a:off x="567" y="201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7" name="Line 125"/>
              <p:cNvSpPr>
                <a:spLocks noChangeShapeType="1"/>
              </p:cNvSpPr>
              <p:nvPr/>
            </p:nvSpPr>
            <p:spPr bwMode="auto">
              <a:xfrm>
                <a:off x="567" y="20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/>
            </p:nvSpPr>
            <p:spPr bwMode="auto">
              <a:xfrm>
                <a:off x="572" y="2019"/>
                <a:ext cx="280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9" name="Line 127"/>
              <p:cNvSpPr>
                <a:spLocks noChangeShapeType="1"/>
              </p:cNvSpPr>
              <p:nvPr/>
            </p:nvSpPr>
            <p:spPr bwMode="auto">
              <a:xfrm>
                <a:off x="572" y="2019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/>
            </p:nvSpPr>
            <p:spPr bwMode="auto">
              <a:xfrm>
                <a:off x="3372" y="201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1" name="Line 129"/>
              <p:cNvSpPr>
                <a:spLocks noChangeShapeType="1"/>
              </p:cNvSpPr>
              <p:nvPr/>
            </p:nvSpPr>
            <p:spPr bwMode="auto">
              <a:xfrm>
                <a:off x="3372" y="201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2" name="Line 130"/>
              <p:cNvSpPr>
                <a:spLocks noChangeShapeType="1"/>
              </p:cNvSpPr>
              <p:nvPr/>
            </p:nvSpPr>
            <p:spPr bwMode="auto">
              <a:xfrm>
                <a:off x="3372" y="20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/>
            </p:nvSpPr>
            <p:spPr bwMode="auto">
              <a:xfrm>
                <a:off x="3377" y="2019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4" name="Line 132"/>
              <p:cNvSpPr>
                <a:spLocks noChangeShapeType="1"/>
              </p:cNvSpPr>
              <p:nvPr/>
            </p:nvSpPr>
            <p:spPr bwMode="auto">
              <a:xfrm>
                <a:off x="3377" y="2019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/>
            </p:nvSpPr>
            <p:spPr bwMode="auto">
              <a:xfrm>
                <a:off x="4340" y="201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6" name="Line 134"/>
              <p:cNvSpPr>
                <a:spLocks noChangeShapeType="1"/>
              </p:cNvSpPr>
              <p:nvPr/>
            </p:nvSpPr>
            <p:spPr bwMode="auto">
              <a:xfrm>
                <a:off x="4340" y="201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7" name="Line 135"/>
              <p:cNvSpPr>
                <a:spLocks noChangeShapeType="1"/>
              </p:cNvSpPr>
              <p:nvPr/>
            </p:nvSpPr>
            <p:spPr bwMode="auto">
              <a:xfrm>
                <a:off x="4340" y="20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/>
            </p:nvSpPr>
            <p:spPr bwMode="auto">
              <a:xfrm>
                <a:off x="4346" y="2019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9" name="Line 137"/>
              <p:cNvSpPr>
                <a:spLocks noChangeShapeType="1"/>
              </p:cNvSpPr>
              <p:nvPr/>
            </p:nvSpPr>
            <p:spPr bwMode="auto">
              <a:xfrm>
                <a:off x="4346" y="2019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0" name="Rectangle 138"/>
              <p:cNvSpPr>
                <a:spLocks noChangeArrowheads="1"/>
              </p:cNvSpPr>
              <p:nvPr/>
            </p:nvSpPr>
            <p:spPr bwMode="auto">
              <a:xfrm>
                <a:off x="5309" y="201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1" name="Line 139"/>
              <p:cNvSpPr>
                <a:spLocks noChangeShapeType="1"/>
              </p:cNvSpPr>
              <p:nvPr/>
            </p:nvSpPr>
            <p:spPr bwMode="auto">
              <a:xfrm>
                <a:off x="5309" y="201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2" name="Line 140"/>
              <p:cNvSpPr>
                <a:spLocks noChangeShapeType="1"/>
              </p:cNvSpPr>
              <p:nvPr/>
            </p:nvSpPr>
            <p:spPr bwMode="auto">
              <a:xfrm>
                <a:off x="5309" y="20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3" name="Rectangle 141"/>
              <p:cNvSpPr>
                <a:spLocks noChangeArrowheads="1"/>
              </p:cNvSpPr>
              <p:nvPr/>
            </p:nvSpPr>
            <p:spPr bwMode="auto">
              <a:xfrm>
                <a:off x="567" y="2025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4" name="Line 142"/>
              <p:cNvSpPr>
                <a:spLocks noChangeShapeType="1"/>
              </p:cNvSpPr>
              <p:nvPr/>
            </p:nvSpPr>
            <p:spPr bwMode="auto">
              <a:xfrm>
                <a:off x="567" y="2025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5" name="Rectangle 143"/>
              <p:cNvSpPr>
                <a:spLocks noChangeArrowheads="1"/>
              </p:cNvSpPr>
              <p:nvPr/>
            </p:nvSpPr>
            <p:spPr bwMode="auto">
              <a:xfrm>
                <a:off x="3372" y="2025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6" name="Line 144"/>
              <p:cNvSpPr>
                <a:spLocks noChangeShapeType="1"/>
              </p:cNvSpPr>
              <p:nvPr/>
            </p:nvSpPr>
            <p:spPr bwMode="auto">
              <a:xfrm>
                <a:off x="3372" y="2025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7" name="Rectangle 145"/>
              <p:cNvSpPr>
                <a:spLocks noChangeArrowheads="1"/>
              </p:cNvSpPr>
              <p:nvPr/>
            </p:nvSpPr>
            <p:spPr bwMode="auto">
              <a:xfrm>
                <a:off x="4340" y="2025"/>
                <a:ext cx="6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8" name="Line 146"/>
              <p:cNvSpPr>
                <a:spLocks noChangeShapeType="1"/>
              </p:cNvSpPr>
              <p:nvPr/>
            </p:nvSpPr>
            <p:spPr bwMode="auto">
              <a:xfrm>
                <a:off x="4340" y="2025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/>
            </p:nvSpPr>
            <p:spPr bwMode="auto">
              <a:xfrm>
                <a:off x="5309" y="2025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0" name="Line 148"/>
              <p:cNvSpPr>
                <a:spLocks noChangeShapeType="1"/>
              </p:cNvSpPr>
              <p:nvPr/>
            </p:nvSpPr>
            <p:spPr bwMode="auto">
              <a:xfrm>
                <a:off x="5309" y="2025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1" name="Rectangle 149"/>
              <p:cNvSpPr>
                <a:spLocks noChangeArrowheads="1"/>
              </p:cNvSpPr>
              <p:nvPr/>
            </p:nvSpPr>
            <p:spPr bwMode="auto">
              <a:xfrm>
                <a:off x="572" y="219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2" name="Rectangle 150"/>
              <p:cNvSpPr>
                <a:spLocks noChangeArrowheads="1"/>
              </p:cNvSpPr>
              <p:nvPr/>
            </p:nvSpPr>
            <p:spPr bwMode="auto">
              <a:xfrm>
                <a:off x="3313" y="219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3" name="Rectangle 151"/>
              <p:cNvSpPr>
                <a:spLocks noChangeArrowheads="1"/>
              </p:cNvSpPr>
              <p:nvPr/>
            </p:nvSpPr>
            <p:spPr bwMode="auto">
              <a:xfrm>
                <a:off x="631" y="2190"/>
                <a:ext cx="2682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4" name="Rectangle 152"/>
              <p:cNvSpPr>
                <a:spLocks noChangeArrowheads="1"/>
              </p:cNvSpPr>
              <p:nvPr/>
            </p:nvSpPr>
            <p:spPr bwMode="auto">
              <a:xfrm>
                <a:off x="631" y="2192"/>
                <a:ext cx="1673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Municipio de Santa Elena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45" name="Rectangle 153"/>
              <p:cNvSpPr>
                <a:spLocks noChangeArrowheads="1"/>
              </p:cNvSpPr>
              <p:nvPr/>
            </p:nvSpPr>
            <p:spPr bwMode="auto">
              <a:xfrm>
                <a:off x="2180" y="2192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46" name="Rectangle 154"/>
              <p:cNvSpPr>
                <a:spLocks noChangeArrowheads="1"/>
              </p:cNvSpPr>
              <p:nvPr/>
            </p:nvSpPr>
            <p:spPr bwMode="auto">
              <a:xfrm>
                <a:off x="3378" y="2190"/>
                <a:ext cx="58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7" name="Rectangle 155"/>
              <p:cNvSpPr>
                <a:spLocks noChangeArrowheads="1"/>
              </p:cNvSpPr>
              <p:nvPr/>
            </p:nvSpPr>
            <p:spPr bwMode="auto">
              <a:xfrm>
                <a:off x="4281" y="219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8" name="Rectangle 156"/>
              <p:cNvSpPr>
                <a:spLocks noChangeArrowheads="1"/>
              </p:cNvSpPr>
              <p:nvPr/>
            </p:nvSpPr>
            <p:spPr bwMode="auto">
              <a:xfrm>
                <a:off x="3436" y="2190"/>
                <a:ext cx="845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9" name="Rectangle 157"/>
              <p:cNvSpPr>
                <a:spLocks noChangeArrowheads="1"/>
              </p:cNvSpPr>
              <p:nvPr/>
            </p:nvSpPr>
            <p:spPr bwMode="auto">
              <a:xfrm>
                <a:off x="3820" y="2192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50" name="Rectangle 158"/>
              <p:cNvSpPr>
                <a:spLocks noChangeArrowheads="1"/>
              </p:cNvSpPr>
              <p:nvPr/>
            </p:nvSpPr>
            <p:spPr bwMode="auto">
              <a:xfrm>
                <a:off x="3896" y="2192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51" name="Rectangle 159"/>
              <p:cNvSpPr>
                <a:spLocks noChangeArrowheads="1"/>
              </p:cNvSpPr>
              <p:nvPr/>
            </p:nvSpPr>
            <p:spPr bwMode="auto">
              <a:xfrm>
                <a:off x="4346" y="2190"/>
                <a:ext cx="58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2" name="Rectangle 160"/>
              <p:cNvSpPr>
                <a:spLocks noChangeArrowheads="1"/>
              </p:cNvSpPr>
              <p:nvPr/>
            </p:nvSpPr>
            <p:spPr bwMode="auto">
              <a:xfrm>
                <a:off x="5250" y="2190"/>
                <a:ext cx="59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3" name="Rectangle 161"/>
              <p:cNvSpPr>
                <a:spLocks noChangeArrowheads="1"/>
              </p:cNvSpPr>
              <p:nvPr/>
            </p:nvSpPr>
            <p:spPr bwMode="auto">
              <a:xfrm>
                <a:off x="4404" y="2190"/>
                <a:ext cx="846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4" name="Rectangle 162"/>
              <p:cNvSpPr>
                <a:spLocks noChangeArrowheads="1"/>
              </p:cNvSpPr>
              <p:nvPr/>
            </p:nvSpPr>
            <p:spPr bwMode="auto">
              <a:xfrm>
                <a:off x="4713" y="2192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320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55" name="Rectangle 163"/>
              <p:cNvSpPr>
                <a:spLocks noChangeArrowheads="1"/>
              </p:cNvSpPr>
              <p:nvPr/>
            </p:nvSpPr>
            <p:spPr bwMode="auto">
              <a:xfrm>
                <a:off x="4941" y="2192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56" name="Rectangle 164"/>
              <p:cNvSpPr>
                <a:spLocks noChangeArrowheads="1"/>
              </p:cNvSpPr>
              <p:nvPr/>
            </p:nvSpPr>
            <p:spPr bwMode="auto">
              <a:xfrm>
                <a:off x="567" y="21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7" name="Line 165"/>
              <p:cNvSpPr>
                <a:spLocks noChangeShapeType="1"/>
              </p:cNvSpPr>
              <p:nvPr/>
            </p:nvSpPr>
            <p:spPr bwMode="auto">
              <a:xfrm>
                <a:off x="567" y="21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8" name="Line 166"/>
              <p:cNvSpPr>
                <a:spLocks noChangeShapeType="1"/>
              </p:cNvSpPr>
              <p:nvPr/>
            </p:nvSpPr>
            <p:spPr bwMode="auto">
              <a:xfrm>
                <a:off x="567" y="2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9" name="Rectangle 167"/>
              <p:cNvSpPr>
                <a:spLocks noChangeArrowheads="1"/>
              </p:cNvSpPr>
              <p:nvPr/>
            </p:nvSpPr>
            <p:spPr bwMode="auto">
              <a:xfrm>
                <a:off x="572" y="2184"/>
                <a:ext cx="280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0" name="Line 168"/>
              <p:cNvSpPr>
                <a:spLocks noChangeShapeType="1"/>
              </p:cNvSpPr>
              <p:nvPr/>
            </p:nvSpPr>
            <p:spPr bwMode="auto">
              <a:xfrm>
                <a:off x="572" y="2184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1" name="Rectangle 169"/>
              <p:cNvSpPr>
                <a:spLocks noChangeArrowheads="1"/>
              </p:cNvSpPr>
              <p:nvPr/>
            </p:nvSpPr>
            <p:spPr bwMode="auto">
              <a:xfrm>
                <a:off x="3372" y="21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2" name="Line 170"/>
              <p:cNvSpPr>
                <a:spLocks noChangeShapeType="1"/>
              </p:cNvSpPr>
              <p:nvPr/>
            </p:nvSpPr>
            <p:spPr bwMode="auto">
              <a:xfrm>
                <a:off x="3372" y="21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3" name="Line 171"/>
              <p:cNvSpPr>
                <a:spLocks noChangeShapeType="1"/>
              </p:cNvSpPr>
              <p:nvPr/>
            </p:nvSpPr>
            <p:spPr bwMode="auto">
              <a:xfrm>
                <a:off x="3372" y="2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4" name="Rectangle 172"/>
              <p:cNvSpPr>
                <a:spLocks noChangeArrowheads="1"/>
              </p:cNvSpPr>
              <p:nvPr/>
            </p:nvSpPr>
            <p:spPr bwMode="auto">
              <a:xfrm>
                <a:off x="3377" y="2184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5" name="Line 173"/>
              <p:cNvSpPr>
                <a:spLocks noChangeShapeType="1"/>
              </p:cNvSpPr>
              <p:nvPr/>
            </p:nvSpPr>
            <p:spPr bwMode="auto">
              <a:xfrm>
                <a:off x="3377" y="2184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6" name="Rectangle 174"/>
              <p:cNvSpPr>
                <a:spLocks noChangeArrowheads="1"/>
              </p:cNvSpPr>
              <p:nvPr/>
            </p:nvSpPr>
            <p:spPr bwMode="auto">
              <a:xfrm>
                <a:off x="4340" y="218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7" name="Line 175"/>
              <p:cNvSpPr>
                <a:spLocks noChangeShapeType="1"/>
              </p:cNvSpPr>
              <p:nvPr/>
            </p:nvSpPr>
            <p:spPr bwMode="auto">
              <a:xfrm>
                <a:off x="4340" y="218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8" name="Line 176"/>
              <p:cNvSpPr>
                <a:spLocks noChangeShapeType="1"/>
              </p:cNvSpPr>
              <p:nvPr/>
            </p:nvSpPr>
            <p:spPr bwMode="auto">
              <a:xfrm>
                <a:off x="4340" y="2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9" name="Rectangle 177"/>
              <p:cNvSpPr>
                <a:spLocks noChangeArrowheads="1"/>
              </p:cNvSpPr>
              <p:nvPr/>
            </p:nvSpPr>
            <p:spPr bwMode="auto">
              <a:xfrm>
                <a:off x="4346" y="2184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0" name="Line 178"/>
              <p:cNvSpPr>
                <a:spLocks noChangeShapeType="1"/>
              </p:cNvSpPr>
              <p:nvPr/>
            </p:nvSpPr>
            <p:spPr bwMode="auto">
              <a:xfrm>
                <a:off x="4346" y="2184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1" name="Rectangle 179"/>
              <p:cNvSpPr>
                <a:spLocks noChangeArrowheads="1"/>
              </p:cNvSpPr>
              <p:nvPr/>
            </p:nvSpPr>
            <p:spPr bwMode="auto">
              <a:xfrm>
                <a:off x="5309" y="218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2" name="Line 180"/>
              <p:cNvSpPr>
                <a:spLocks noChangeShapeType="1"/>
              </p:cNvSpPr>
              <p:nvPr/>
            </p:nvSpPr>
            <p:spPr bwMode="auto">
              <a:xfrm>
                <a:off x="5309" y="21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3" name="Line 181"/>
              <p:cNvSpPr>
                <a:spLocks noChangeShapeType="1"/>
              </p:cNvSpPr>
              <p:nvPr/>
            </p:nvSpPr>
            <p:spPr bwMode="auto">
              <a:xfrm>
                <a:off x="5309" y="2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4" name="Rectangle 182"/>
              <p:cNvSpPr>
                <a:spLocks noChangeArrowheads="1"/>
              </p:cNvSpPr>
              <p:nvPr/>
            </p:nvSpPr>
            <p:spPr bwMode="auto">
              <a:xfrm>
                <a:off x="567" y="2190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5" name="Line 183"/>
              <p:cNvSpPr>
                <a:spLocks noChangeShapeType="1"/>
              </p:cNvSpPr>
              <p:nvPr/>
            </p:nvSpPr>
            <p:spPr bwMode="auto">
              <a:xfrm>
                <a:off x="567" y="219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6" name="Rectangle 184"/>
              <p:cNvSpPr>
                <a:spLocks noChangeArrowheads="1"/>
              </p:cNvSpPr>
              <p:nvPr/>
            </p:nvSpPr>
            <p:spPr bwMode="auto">
              <a:xfrm>
                <a:off x="3372" y="2190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7" name="Line 185"/>
              <p:cNvSpPr>
                <a:spLocks noChangeShapeType="1"/>
              </p:cNvSpPr>
              <p:nvPr/>
            </p:nvSpPr>
            <p:spPr bwMode="auto">
              <a:xfrm>
                <a:off x="3372" y="219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8" name="Rectangle 186"/>
              <p:cNvSpPr>
                <a:spLocks noChangeArrowheads="1"/>
              </p:cNvSpPr>
              <p:nvPr/>
            </p:nvSpPr>
            <p:spPr bwMode="auto">
              <a:xfrm>
                <a:off x="4340" y="2190"/>
                <a:ext cx="6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9" name="Line 187"/>
              <p:cNvSpPr>
                <a:spLocks noChangeShapeType="1"/>
              </p:cNvSpPr>
              <p:nvPr/>
            </p:nvSpPr>
            <p:spPr bwMode="auto">
              <a:xfrm>
                <a:off x="4340" y="219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0" name="Rectangle 188"/>
              <p:cNvSpPr>
                <a:spLocks noChangeArrowheads="1"/>
              </p:cNvSpPr>
              <p:nvPr/>
            </p:nvSpPr>
            <p:spPr bwMode="auto">
              <a:xfrm>
                <a:off x="5309" y="2190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1" name="Line 189"/>
              <p:cNvSpPr>
                <a:spLocks noChangeShapeType="1"/>
              </p:cNvSpPr>
              <p:nvPr/>
            </p:nvSpPr>
            <p:spPr bwMode="auto">
              <a:xfrm>
                <a:off x="5309" y="2190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2" name="Rectangle 190"/>
              <p:cNvSpPr>
                <a:spLocks noChangeArrowheads="1"/>
              </p:cNvSpPr>
              <p:nvPr/>
            </p:nvSpPr>
            <p:spPr bwMode="auto">
              <a:xfrm>
                <a:off x="572" y="2356"/>
                <a:ext cx="59" cy="31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3" name="Rectangle 191"/>
              <p:cNvSpPr>
                <a:spLocks noChangeArrowheads="1"/>
              </p:cNvSpPr>
              <p:nvPr/>
            </p:nvSpPr>
            <p:spPr bwMode="auto">
              <a:xfrm>
                <a:off x="3313" y="2356"/>
                <a:ext cx="59" cy="31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4" name="Rectangle 192"/>
              <p:cNvSpPr>
                <a:spLocks noChangeArrowheads="1"/>
              </p:cNvSpPr>
              <p:nvPr/>
            </p:nvSpPr>
            <p:spPr bwMode="auto">
              <a:xfrm>
                <a:off x="631" y="2356"/>
                <a:ext cx="2682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5" name="Rectangle 193"/>
              <p:cNvSpPr>
                <a:spLocks noChangeArrowheads="1"/>
              </p:cNvSpPr>
              <p:nvPr/>
            </p:nvSpPr>
            <p:spPr bwMode="auto">
              <a:xfrm>
                <a:off x="631" y="2359"/>
                <a:ext cx="261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Centro Municipal de la Familia de Santa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86" name="Rectangle 194"/>
              <p:cNvSpPr>
                <a:spLocks noChangeArrowheads="1"/>
              </p:cNvSpPr>
              <p:nvPr/>
            </p:nvSpPr>
            <p:spPr bwMode="auto">
              <a:xfrm>
                <a:off x="631" y="2516"/>
                <a:ext cx="2682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7" name="Rectangle 195"/>
              <p:cNvSpPr>
                <a:spLocks noChangeArrowheads="1"/>
              </p:cNvSpPr>
              <p:nvPr/>
            </p:nvSpPr>
            <p:spPr bwMode="auto">
              <a:xfrm>
                <a:off x="631" y="2518"/>
                <a:ext cx="426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Elena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88" name="Rectangle 196"/>
              <p:cNvSpPr>
                <a:spLocks noChangeArrowheads="1"/>
              </p:cNvSpPr>
              <p:nvPr/>
            </p:nvSpPr>
            <p:spPr bwMode="auto">
              <a:xfrm>
                <a:off x="981" y="251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89" name="Rectangle 197"/>
              <p:cNvSpPr>
                <a:spLocks noChangeArrowheads="1"/>
              </p:cNvSpPr>
              <p:nvPr/>
            </p:nvSpPr>
            <p:spPr bwMode="auto">
              <a:xfrm>
                <a:off x="3378" y="2356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90" name="Rectangle 198"/>
              <p:cNvSpPr>
                <a:spLocks noChangeArrowheads="1"/>
              </p:cNvSpPr>
              <p:nvPr/>
            </p:nvSpPr>
            <p:spPr bwMode="auto">
              <a:xfrm>
                <a:off x="4281" y="2356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91" name="Rectangle 199"/>
              <p:cNvSpPr>
                <a:spLocks noChangeArrowheads="1"/>
              </p:cNvSpPr>
              <p:nvPr/>
            </p:nvSpPr>
            <p:spPr bwMode="auto">
              <a:xfrm>
                <a:off x="3378" y="2516"/>
                <a:ext cx="962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92" name="Rectangle 200"/>
              <p:cNvSpPr>
                <a:spLocks noChangeArrowheads="1"/>
              </p:cNvSpPr>
              <p:nvPr/>
            </p:nvSpPr>
            <p:spPr bwMode="auto">
              <a:xfrm>
                <a:off x="3436" y="2356"/>
                <a:ext cx="845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93" name="Rectangle 201"/>
              <p:cNvSpPr>
                <a:spLocks noChangeArrowheads="1"/>
              </p:cNvSpPr>
              <p:nvPr/>
            </p:nvSpPr>
            <p:spPr bwMode="auto">
              <a:xfrm>
                <a:off x="3820" y="2359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94" name="Rectangle 202"/>
              <p:cNvSpPr>
                <a:spLocks noChangeArrowheads="1"/>
              </p:cNvSpPr>
              <p:nvPr/>
            </p:nvSpPr>
            <p:spPr bwMode="auto">
              <a:xfrm>
                <a:off x="3896" y="2359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95" name="Rectangle 203"/>
              <p:cNvSpPr>
                <a:spLocks noChangeArrowheads="1"/>
              </p:cNvSpPr>
              <p:nvPr/>
            </p:nvSpPr>
            <p:spPr bwMode="auto">
              <a:xfrm>
                <a:off x="4346" y="2356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8597" name="Group 405"/>
            <p:cNvGrpSpPr>
              <a:grpSpLocks/>
            </p:cNvGrpSpPr>
            <p:nvPr/>
          </p:nvGrpSpPr>
          <p:grpSpPr bwMode="auto">
            <a:xfrm>
              <a:off x="567" y="2349"/>
              <a:ext cx="4747" cy="1187"/>
              <a:chOff x="567" y="2349"/>
              <a:chExt cx="4747" cy="1187"/>
            </a:xfrm>
          </p:grpSpPr>
          <p:sp>
            <p:nvSpPr>
              <p:cNvPr id="8397" name="Rectangle 205"/>
              <p:cNvSpPr>
                <a:spLocks noChangeArrowheads="1"/>
              </p:cNvSpPr>
              <p:nvPr/>
            </p:nvSpPr>
            <p:spPr bwMode="auto">
              <a:xfrm>
                <a:off x="5250" y="2356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98" name="Rectangle 206"/>
              <p:cNvSpPr>
                <a:spLocks noChangeArrowheads="1"/>
              </p:cNvSpPr>
              <p:nvPr/>
            </p:nvSpPr>
            <p:spPr bwMode="auto">
              <a:xfrm>
                <a:off x="4346" y="2516"/>
                <a:ext cx="963" cy="159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99" name="Rectangle 207"/>
              <p:cNvSpPr>
                <a:spLocks noChangeArrowheads="1"/>
              </p:cNvSpPr>
              <p:nvPr/>
            </p:nvSpPr>
            <p:spPr bwMode="auto">
              <a:xfrm>
                <a:off x="4404" y="2356"/>
                <a:ext cx="846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0" name="Rectangle 208"/>
              <p:cNvSpPr>
                <a:spLocks noChangeArrowheads="1"/>
              </p:cNvSpPr>
              <p:nvPr/>
            </p:nvSpPr>
            <p:spPr bwMode="auto">
              <a:xfrm>
                <a:off x="4713" y="2359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660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01" name="Rectangle 209"/>
              <p:cNvSpPr>
                <a:spLocks noChangeArrowheads="1"/>
              </p:cNvSpPr>
              <p:nvPr/>
            </p:nvSpPr>
            <p:spPr bwMode="auto">
              <a:xfrm>
                <a:off x="4941" y="2359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02" name="Rectangle 210"/>
              <p:cNvSpPr>
                <a:spLocks noChangeArrowheads="1"/>
              </p:cNvSpPr>
              <p:nvPr/>
            </p:nvSpPr>
            <p:spPr bwMode="auto">
              <a:xfrm>
                <a:off x="567" y="234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3" name="Line 211"/>
              <p:cNvSpPr>
                <a:spLocks noChangeShapeType="1"/>
              </p:cNvSpPr>
              <p:nvPr/>
            </p:nvSpPr>
            <p:spPr bwMode="auto">
              <a:xfrm>
                <a:off x="567" y="234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4" name="Line 212"/>
              <p:cNvSpPr>
                <a:spLocks noChangeShapeType="1"/>
              </p:cNvSpPr>
              <p:nvPr/>
            </p:nvSpPr>
            <p:spPr bwMode="auto">
              <a:xfrm>
                <a:off x="567" y="234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5" name="Rectangle 213"/>
              <p:cNvSpPr>
                <a:spLocks noChangeArrowheads="1"/>
              </p:cNvSpPr>
              <p:nvPr/>
            </p:nvSpPr>
            <p:spPr bwMode="auto">
              <a:xfrm>
                <a:off x="572" y="2349"/>
                <a:ext cx="280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6" name="Line 214"/>
              <p:cNvSpPr>
                <a:spLocks noChangeShapeType="1"/>
              </p:cNvSpPr>
              <p:nvPr/>
            </p:nvSpPr>
            <p:spPr bwMode="auto">
              <a:xfrm>
                <a:off x="572" y="2349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7" name="Rectangle 215"/>
              <p:cNvSpPr>
                <a:spLocks noChangeArrowheads="1"/>
              </p:cNvSpPr>
              <p:nvPr/>
            </p:nvSpPr>
            <p:spPr bwMode="auto">
              <a:xfrm>
                <a:off x="3372" y="234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8" name="Line 216"/>
              <p:cNvSpPr>
                <a:spLocks noChangeShapeType="1"/>
              </p:cNvSpPr>
              <p:nvPr/>
            </p:nvSpPr>
            <p:spPr bwMode="auto">
              <a:xfrm>
                <a:off x="3372" y="234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9" name="Line 217"/>
              <p:cNvSpPr>
                <a:spLocks noChangeShapeType="1"/>
              </p:cNvSpPr>
              <p:nvPr/>
            </p:nvSpPr>
            <p:spPr bwMode="auto">
              <a:xfrm>
                <a:off x="3372" y="234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0" name="Rectangle 218"/>
              <p:cNvSpPr>
                <a:spLocks noChangeArrowheads="1"/>
              </p:cNvSpPr>
              <p:nvPr/>
            </p:nvSpPr>
            <p:spPr bwMode="auto">
              <a:xfrm>
                <a:off x="3377" y="2349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1" name="Line 219"/>
              <p:cNvSpPr>
                <a:spLocks noChangeShapeType="1"/>
              </p:cNvSpPr>
              <p:nvPr/>
            </p:nvSpPr>
            <p:spPr bwMode="auto">
              <a:xfrm>
                <a:off x="3377" y="2349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2" name="Rectangle 220"/>
              <p:cNvSpPr>
                <a:spLocks noChangeArrowheads="1"/>
              </p:cNvSpPr>
              <p:nvPr/>
            </p:nvSpPr>
            <p:spPr bwMode="auto">
              <a:xfrm>
                <a:off x="4340" y="234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3" name="Line 221"/>
              <p:cNvSpPr>
                <a:spLocks noChangeShapeType="1"/>
              </p:cNvSpPr>
              <p:nvPr/>
            </p:nvSpPr>
            <p:spPr bwMode="auto">
              <a:xfrm>
                <a:off x="4340" y="23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4" name="Line 222"/>
              <p:cNvSpPr>
                <a:spLocks noChangeShapeType="1"/>
              </p:cNvSpPr>
              <p:nvPr/>
            </p:nvSpPr>
            <p:spPr bwMode="auto">
              <a:xfrm>
                <a:off x="4340" y="234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5" name="Rectangle 223"/>
              <p:cNvSpPr>
                <a:spLocks noChangeArrowheads="1"/>
              </p:cNvSpPr>
              <p:nvPr/>
            </p:nvSpPr>
            <p:spPr bwMode="auto">
              <a:xfrm>
                <a:off x="4346" y="2349"/>
                <a:ext cx="96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6" name="Line 224"/>
              <p:cNvSpPr>
                <a:spLocks noChangeShapeType="1"/>
              </p:cNvSpPr>
              <p:nvPr/>
            </p:nvSpPr>
            <p:spPr bwMode="auto">
              <a:xfrm>
                <a:off x="4346" y="2349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7" name="Rectangle 225"/>
              <p:cNvSpPr>
                <a:spLocks noChangeArrowheads="1"/>
              </p:cNvSpPr>
              <p:nvPr/>
            </p:nvSpPr>
            <p:spPr bwMode="auto">
              <a:xfrm>
                <a:off x="5309" y="234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8" name="Line 226"/>
              <p:cNvSpPr>
                <a:spLocks noChangeShapeType="1"/>
              </p:cNvSpPr>
              <p:nvPr/>
            </p:nvSpPr>
            <p:spPr bwMode="auto">
              <a:xfrm>
                <a:off x="5309" y="234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9" name="Line 227"/>
              <p:cNvSpPr>
                <a:spLocks noChangeShapeType="1"/>
              </p:cNvSpPr>
              <p:nvPr/>
            </p:nvSpPr>
            <p:spPr bwMode="auto">
              <a:xfrm>
                <a:off x="5309" y="234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0" name="Rectangle 228"/>
              <p:cNvSpPr>
                <a:spLocks noChangeArrowheads="1"/>
              </p:cNvSpPr>
              <p:nvPr/>
            </p:nvSpPr>
            <p:spPr bwMode="auto">
              <a:xfrm>
                <a:off x="567" y="2355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1" name="Line 229"/>
              <p:cNvSpPr>
                <a:spLocks noChangeShapeType="1"/>
              </p:cNvSpPr>
              <p:nvPr/>
            </p:nvSpPr>
            <p:spPr bwMode="auto">
              <a:xfrm>
                <a:off x="567" y="2355"/>
                <a:ext cx="1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2" name="Rectangle 230"/>
              <p:cNvSpPr>
                <a:spLocks noChangeArrowheads="1"/>
              </p:cNvSpPr>
              <p:nvPr/>
            </p:nvSpPr>
            <p:spPr bwMode="auto">
              <a:xfrm>
                <a:off x="3372" y="2355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3" name="Line 231"/>
              <p:cNvSpPr>
                <a:spLocks noChangeShapeType="1"/>
              </p:cNvSpPr>
              <p:nvPr/>
            </p:nvSpPr>
            <p:spPr bwMode="auto">
              <a:xfrm>
                <a:off x="3372" y="2355"/>
                <a:ext cx="1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4" name="Rectangle 232"/>
              <p:cNvSpPr>
                <a:spLocks noChangeArrowheads="1"/>
              </p:cNvSpPr>
              <p:nvPr/>
            </p:nvSpPr>
            <p:spPr bwMode="auto">
              <a:xfrm>
                <a:off x="4340" y="2355"/>
                <a:ext cx="6" cy="3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5" name="Line 233"/>
              <p:cNvSpPr>
                <a:spLocks noChangeShapeType="1"/>
              </p:cNvSpPr>
              <p:nvPr/>
            </p:nvSpPr>
            <p:spPr bwMode="auto">
              <a:xfrm>
                <a:off x="4340" y="2355"/>
                <a:ext cx="1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6" name="Rectangle 234"/>
              <p:cNvSpPr>
                <a:spLocks noChangeArrowheads="1"/>
              </p:cNvSpPr>
              <p:nvPr/>
            </p:nvSpPr>
            <p:spPr bwMode="auto">
              <a:xfrm>
                <a:off x="5309" y="2355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7" name="Line 235"/>
              <p:cNvSpPr>
                <a:spLocks noChangeShapeType="1"/>
              </p:cNvSpPr>
              <p:nvPr/>
            </p:nvSpPr>
            <p:spPr bwMode="auto">
              <a:xfrm>
                <a:off x="5309" y="2355"/>
                <a:ext cx="1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8" name="Rectangle 236"/>
              <p:cNvSpPr>
                <a:spLocks noChangeArrowheads="1"/>
              </p:cNvSpPr>
              <p:nvPr/>
            </p:nvSpPr>
            <p:spPr bwMode="auto">
              <a:xfrm>
                <a:off x="572" y="268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29" name="Rectangle 237"/>
              <p:cNvSpPr>
                <a:spLocks noChangeArrowheads="1"/>
              </p:cNvSpPr>
              <p:nvPr/>
            </p:nvSpPr>
            <p:spPr bwMode="auto">
              <a:xfrm>
                <a:off x="3313" y="268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30" name="Rectangle 238"/>
              <p:cNvSpPr>
                <a:spLocks noChangeArrowheads="1"/>
              </p:cNvSpPr>
              <p:nvPr/>
            </p:nvSpPr>
            <p:spPr bwMode="auto">
              <a:xfrm>
                <a:off x="631" y="2680"/>
                <a:ext cx="2682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31" name="Rectangle 239"/>
              <p:cNvSpPr>
                <a:spLocks noChangeArrowheads="1"/>
              </p:cNvSpPr>
              <p:nvPr/>
            </p:nvSpPr>
            <p:spPr bwMode="auto">
              <a:xfrm>
                <a:off x="631" y="2683"/>
                <a:ext cx="285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Asociación de voluntario del niño y la familia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32" name="Rectangle 240"/>
              <p:cNvSpPr>
                <a:spLocks noChangeArrowheads="1"/>
              </p:cNvSpPr>
              <p:nvPr/>
            </p:nvSpPr>
            <p:spPr bwMode="auto">
              <a:xfrm>
                <a:off x="3311" y="268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33" name="Rectangle 241"/>
              <p:cNvSpPr>
                <a:spLocks noChangeArrowheads="1"/>
              </p:cNvSpPr>
              <p:nvPr/>
            </p:nvSpPr>
            <p:spPr bwMode="auto">
              <a:xfrm>
                <a:off x="3378" y="2680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34" name="Rectangle 242"/>
              <p:cNvSpPr>
                <a:spLocks noChangeArrowheads="1"/>
              </p:cNvSpPr>
              <p:nvPr/>
            </p:nvSpPr>
            <p:spPr bwMode="auto">
              <a:xfrm>
                <a:off x="4281" y="268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35" name="Rectangle 243"/>
              <p:cNvSpPr>
                <a:spLocks noChangeArrowheads="1"/>
              </p:cNvSpPr>
              <p:nvPr/>
            </p:nvSpPr>
            <p:spPr bwMode="auto">
              <a:xfrm>
                <a:off x="3436" y="2680"/>
                <a:ext cx="845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36" name="Rectangle 244"/>
              <p:cNvSpPr>
                <a:spLocks noChangeArrowheads="1"/>
              </p:cNvSpPr>
              <p:nvPr/>
            </p:nvSpPr>
            <p:spPr bwMode="auto">
              <a:xfrm>
                <a:off x="3820" y="2683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37" name="Rectangle 245"/>
              <p:cNvSpPr>
                <a:spLocks noChangeArrowheads="1"/>
              </p:cNvSpPr>
              <p:nvPr/>
            </p:nvSpPr>
            <p:spPr bwMode="auto">
              <a:xfrm>
                <a:off x="3896" y="268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38" name="Rectangle 246"/>
              <p:cNvSpPr>
                <a:spLocks noChangeArrowheads="1"/>
              </p:cNvSpPr>
              <p:nvPr/>
            </p:nvSpPr>
            <p:spPr bwMode="auto">
              <a:xfrm>
                <a:off x="4346" y="2680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39" name="Rectangle 247"/>
              <p:cNvSpPr>
                <a:spLocks noChangeArrowheads="1"/>
              </p:cNvSpPr>
              <p:nvPr/>
            </p:nvSpPr>
            <p:spPr bwMode="auto">
              <a:xfrm>
                <a:off x="5250" y="268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0" name="Rectangle 248"/>
              <p:cNvSpPr>
                <a:spLocks noChangeArrowheads="1"/>
              </p:cNvSpPr>
              <p:nvPr/>
            </p:nvSpPr>
            <p:spPr bwMode="auto">
              <a:xfrm>
                <a:off x="4404" y="2680"/>
                <a:ext cx="846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1" name="Rectangle 249"/>
              <p:cNvSpPr>
                <a:spLocks noChangeArrowheads="1"/>
              </p:cNvSpPr>
              <p:nvPr/>
            </p:nvSpPr>
            <p:spPr bwMode="auto">
              <a:xfrm>
                <a:off x="4713" y="2683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660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42" name="Rectangle 250"/>
              <p:cNvSpPr>
                <a:spLocks noChangeArrowheads="1"/>
              </p:cNvSpPr>
              <p:nvPr/>
            </p:nvSpPr>
            <p:spPr bwMode="auto">
              <a:xfrm>
                <a:off x="4941" y="268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43" name="Rectangle 251"/>
              <p:cNvSpPr>
                <a:spLocks noChangeArrowheads="1"/>
              </p:cNvSpPr>
              <p:nvPr/>
            </p:nvSpPr>
            <p:spPr bwMode="auto">
              <a:xfrm>
                <a:off x="567" y="26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4" name="Line 252"/>
              <p:cNvSpPr>
                <a:spLocks noChangeShapeType="1"/>
              </p:cNvSpPr>
              <p:nvPr/>
            </p:nvSpPr>
            <p:spPr bwMode="auto">
              <a:xfrm>
                <a:off x="567" y="26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5" name="Line 253"/>
              <p:cNvSpPr>
                <a:spLocks noChangeShapeType="1"/>
              </p:cNvSpPr>
              <p:nvPr/>
            </p:nvSpPr>
            <p:spPr bwMode="auto">
              <a:xfrm>
                <a:off x="567" y="26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6" name="Rectangle 254"/>
              <p:cNvSpPr>
                <a:spLocks noChangeArrowheads="1"/>
              </p:cNvSpPr>
              <p:nvPr/>
            </p:nvSpPr>
            <p:spPr bwMode="auto">
              <a:xfrm>
                <a:off x="572" y="2675"/>
                <a:ext cx="280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7" name="Line 255"/>
              <p:cNvSpPr>
                <a:spLocks noChangeShapeType="1"/>
              </p:cNvSpPr>
              <p:nvPr/>
            </p:nvSpPr>
            <p:spPr bwMode="auto">
              <a:xfrm>
                <a:off x="572" y="2675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8" name="Rectangle 256"/>
              <p:cNvSpPr>
                <a:spLocks noChangeArrowheads="1"/>
              </p:cNvSpPr>
              <p:nvPr/>
            </p:nvSpPr>
            <p:spPr bwMode="auto">
              <a:xfrm>
                <a:off x="3372" y="26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9" name="Line 257"/>
              <p:cNvSpPr>
                <a:spLocks noChangeShapeType="1"/>
              </p:cNvSpPr>
              <p:nvPr/>
            </p:nvSpPr>
            <p:spPr bwMode="auto">
              <a:xfrm>
                <a:off x="3372" y="26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0" name="Line 258"/>
              <p:cNvSpPr>
                <a:spLocks noChangeShapeType="1"/>
              </p:cNvSpPr>
              <p:nvPr/>
            </p:nvSpPr>
            <p:spPr bwMode="auto">
              <a:xfrm>
                <a:off x="3372" y="26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1" name="Rectangle 259"/>
              <p:cNvSpPr>
                <a:spLocks noChangeArrowheads="1"/>
              </p:cNvSpPr>
              <p:nvPr/>
            </p:nvSpPr>
            <p:spPr bwMode="auto">
              <a:xfrm>
                <a:off x="3377" y="2675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2" name="Line 260"/>
              <p:cNvSpPr>
                <a:spLocks noChangeShapeType="1"/>
              </p:cNvSpPr>
              <p:nvPr/>
            </p:nvSpPr>
            <p:spPr bwMode="auto">
              <a:xfrm>
                <a:off x="3377" y="2675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3" name="Rectangle 261"/>
              <p:cNvSpPr>
                <a:spLocks noChangeArrowheads="1"/>
              </p:cNvSpPr>
              <p:nvPr/>
            </p:nvSpPr>
            <p:spPr bwMode="auto">
              <a:xfrm>
                <a:off x="4340" y="2675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4" name="Line 262"/>
              <p:cNvSpPr>
                <a:spLocks noChangeShapeType="1"/>
              </p:cNvSpPr>
              <p:nvPr/>
            </p:nvSpPr>
            <p:spPr bwMode="auto">
              <a:xfrm>
                <a:off x="4340" y="267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5" name="Line 263"/>
              <p:cNvSpPr>
                <a:spLocks noChangeShapeType="1"/>
              </p:cNvSpPr>
              <p:nvPr/>
            </p:nvSpPr>
            <p:spPr bwMode="auto">
              <a:xfrm>
                <a:off x="4340" y="26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6" name="Rectangle 264"/>
              <p:cNvSpPr>
                <a:spLocks noChangeArrowheads="1"/>
              </p:cNvSpPr>
              <p:nvPr/>
            </p:nvSpPr>
            <p:spPr bwMode="auto">
              <a:xfrm>
                <a:off x="4346" y="2675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7" name="Line 265"/>
              <p:cNvSpPr>
                <a:spLocks noChangeShapeType="1"/>
              </p:cNvSpPr>
              <p:nvPr/>
            </p:nvSpPr>
            <p:spPr bwMode="auto">
              <a:xfrm>
                <a:off x="4346" y="2675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8" name="Rectangle 266"/>
              <p:cNvSpPr>
                <a:spLocks noChangeArrowheads="1"/>
              </p:cNvSpPr>
              <p:nvPr/>
            </p:nvSpPr>
            <p:spPr bwMode="auto">
              <a:xfrm>
                <a:off x="5309" y="267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9" name="Line 267"/>
              <p:cNvSpPr>
                <a:spLocks noChangeShapeType="1"/>
              </p:cNvSpPr>
              <p:nvPr/>
            </p:nvSpPr>
            <p:spPr bwMode="auto">
              <a:xfrm>
                <a:off x="5309" y="267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0" name="Line 268"/>
              <p:cNvSpPr>
                <a:spLocks noChangeShapeType="1"/>
              </p:cNvSpPr>
              <p:nvPr/>
            </p:nvSpPr>
            <p:spPr bwMode="auto">
              <a:xfrm>
                <a:off x="5309" y="267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1" name="Rectangle 269"/>
              <p:cNvSpPr>
                <a:spLocks noChangeArrowheads="1"/>
              </p:cNvSpPr>
              <p:nvPr/>
            </p:nvSpPr>
            <p:spPr bwMode="auto">
              <a:xfrm>
                <a:off x="567" y="2680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2" name="Line 270"/>
              <p:cNvSpPr>
                <a:spLocks noChangeShapeType="1"/>
              </p:cNvSpPr>
              <p:nvPr/>
            </p:nvSpPr>
            <p:spPr bwMode="auto">
              <a:xfrm>
                <a:off x="567" y="268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3" name="Rectangle 271"/>
              <p:cNvSpPr>
                <a:spLocks noChangeArrowheads="1"/>
              </p:cNvSpPr>
              <p:nvPr/>
            </p:nvSpPr>
            <p:spPr bwMode="auto">
              <a:xfrm>
                <a:off x="3372" y="2680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4" name="Line 272"/>
              <p:cNvSpPr>
                <a:spLocks noChangeShapeType="1"/>
              </p:cNvSpPr>
              <p:nvPr/>
            </p:nvSpPr>
            <p:spPr bwMode="auto">
              <a:xfrm>
                <a:off x="3372" y="268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5" name="Rectangle 273"/>
              <p:cNvSpPr>
                <a:spLocks noChangeArrowheads="1"/>
              </p:cNvSpPr>
              <p:nvPr/>
            </p:nvSpPr>
            <p:spPr bwMode="auto">
              <a:xfrm>
                <a:off x="4340" y="2680"/>
                <a:ext cx="6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6" name="Line 274"/>
              <p:cNvSpPr>
                <a:spLocks noChangeShapeType="1"/>
              </p:cNvSpPr>
              <p:nvPr/>
            </p:nvSpPr>
            <p:spPr bwMode="auto">
              <a:xfrm>
                <a:off x="4340" y="268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7" name="Rectangle 275"/>
              <p:cNvSpPr>
                <a:spLocks noChangeArrowheads="1"/>
              </p:cNvSpPr>
              <p:nvPr/>
            </p:nvSpPr>
            <p:spPr bwMode="auto">
              <a:xfrm>
                <a:off x="5309" y="2680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8" name="Line 276"/>
              <p:cNvSpPr>
                <a:spLocks noChangeShapeType="1"/>
              </p:cNvSpPr>
              <p:nvPr/>
            </p:nvSpPr>
            <p:spPr bwMode="auto">
              <a:xfrm>
                <a:off x="5309" y="268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69" name="Rectangle 277"/>
              <p:cNvSpPr>
                <a:spLocks noChangeArrowheads="1"/>
              </p:cNvSpPr>
              <p:nvPr/>
            </p:nvSpPr>
            <p:spPr bwMode="auto">
              <a:xfrm>
                <a:off x="572" y="284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0" name="Rectangle 278"/>
              <p:cNvSpPr>
                <a:spLocks noChangeArrowheads="1"/>
              </p:cNvSpPr>
              <p:nvPr/>
            </p:nvSpPr>
            <p:spPr bwMode="auto">
              <a:xfrm>
                <a:off x="3313" y="284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1" name="Rectangle 279"/>
              <p:cNvSpPr>
                <a:spLocks noChangeArrowheads="1"/>
              </p:cNvSpPr>
              <p:nvPr/>
            </p:nvSpPr>
            <p:spPr bwMode="auto">
              <a:xfrm>
                <a:off x="631" y="2845"/>
                <a:ext cx="2682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2" name="Rectangle 280"/>
              <p:cNvSpPr>
                <a:spLocks noChangeArrowheads="1"/>
              </p:cNvSpPr>
              <p:nvPr/>
            </p:nvSpPr>
            <p:spPr bwMode="auto">
              <a:xfrm>
                <a:off x="631" y="2848"/>
                <a:ext cx="1933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Junta Parroquial de Colonche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73" name="Rectangle 281"/>
              <p:cNvSpPr>
                <a:spLocks noChangeArrowheads="1"/>
              </p:cNvSpPr>
              <p:nvPr/>
            </p:nvSpPr>
            <p:spPr bwMode="auto">
              <a:xfrm>
                <a:off x="2432" y="284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74" name="Rectangle 282"/>
              <p:cNvSpPr>
                <a:spLocks noChangeArrowheads="1"/>
              </p:cNvSpPr>
              <p:nvPr/>
            </p:nvSpPr>
            <p:spPr bwMode="auto">
              <a:xfrm>
                <a:off x="3378" y="2845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5" name="Rectangle 283"/>
              <p:cNvSpPr>
                <a:spLocks noChangeArrowheads="1"/>
              </p:cNvSpPr>
              <p:nvPr/>
            </p:nvSpPr>
            <p:spPr bwMode="auto">
              <a:xfrm>
                <a:off x="4281" y="284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6" name="Rectangle 284"/>
              <p:cNvSpPr>
                <a:spLocks noChangeArrowheads="1"/>
              </p:cNvSpPr>
              <p:nvPr/>
            </p:nvSpPr>
            <p:spPr bwMode="auto">
              <a:xfrm>
                <a:off x="3436" y="2845"/>
                <a:ext cx="845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7" name="Rectangle 285"/>
              <p:cNvSpPr>
                <a:spLocks noChangeArrowheads="1"/>
              </p:cNvSpPr>
              <p:nvPr/>
            </p:nvSpPr>
            <p:spPr bwMode="auto">
              <a:xfrm>
                <a:off x="3820" y="2848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78" name="Rectangle 286"/>
              <p:cNvSpPr>
                <a:spLocks noChangeArrowheads="1"/>
              </p:cNvSpPr>
              <p:nvPr/>
            </p:nvSpPr>
            <p:spPr bwMode="auto">
              <a:xfrm>
                <a:off x="3896" y="284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79" name="Rectangle 287"/>
              <p:cNvSpPr>
                <a:spLocks noChangeArrowheads="1"/>
              </p:cNvSpPr>
              <p:nvPr/>
            </p:nvSpPr>
            <p:spPr bwMode="auto">
              <a:xfrm>
                <a:off x="4346" y="2845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0" name="Rectangle 288"/>
              <p:cNvSpPr>
                <a:spLocks noChangeArrowheads="1"/>
              </p:cNvSpPr>
              <p:nvPr/>
            </p:nvSpPr>
            <p:spPr bwMode="auto">
              <a:xfrm>
                <a:off x="5250" y="284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1" name="Rectangle 289"/>
              <p:cNvSpPr>
                <a:spLocks noChangeArrowheads="1"/>
              </p:cNvSpPr>
              <p:nvPr/>
            </p:nvSpPr>
            <p:spPr bwMode="auto">
              <a:xfrm>
                <a:off x="4404" y="2845"/>
                <a:ext cx="846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2" name="Rectangle 290"/>
              <p:cNvSpPr>
                <a:spLocks noChangeArrowheads="1"/>
              </p:cNvSpPr>
              <p:nvPr/>
            </p:nvSpPr>
            <p:spPr bwMode="auto">
              <a:xfrm>
                <a:off x="4713" y="2848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225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83" name="Rectangle 291"/>
              <p:cNvSpPr>
                <a:spLocks noChangeArrowheads="1"/>
              </p:cNvSpPr>
              <p:nvPr/>
            </p:nvSpPr>
            <p:spPr bwMode="auto">
              <a:xfrm>
                <a:off x="4941" y="284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84" name="Rectangle 292"/>
              <p:cNvSpPr>
                <a:spLocks noChangeArrowheads="1"/>
              </p:cNvSpPr>
              <p:nvPr/>
            </p:nvSpPr>
            <p:spPr bwMode="auto">
              <a:xfrm>
                <a:off x="567" y="284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5" name="Line 293"/>
              <p:cNvSpPr>
                <a:spLocks noChangeShapeType="1"/>
              </p:cNvSpPr>
              <p:nvPr/>
            </p:nvSpPr>
            <p:spPr bwMode="auto">
              <a:xfrm>
                <a:off x="567" y="284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6" name="Line 294"/>
              <p:cNvSpPr>
                <a:spLocks noChangeShapeType="1"/>
              </p:cNvSpPr>
              <p:nvPr/>
            </p:nvSpPr>
            <p:spPr bwMode="auto">
              <a:xfrm>
                <a:off x="567" y="284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7" name="Rectangle 295"/>
              <p:cNvSpPr>
                <a:spLocks noChangeArrowheads="1"/>
              </p:cNvSpPr>
              <p:nvPr/>
            </p:nvSpPr>
            <p:spPr bwMode="auto">
              <a:xfrm>
                <a:off x="572" y="2840"/>
                <a:ext cx="280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8" name="Line 296"/>
              <p:cNvSpPr>
                <a:spLocks noChangeShapeType="1"/>
              </p:cNvSpPr>
              <p:nvPr/>
            </p:nvSpPr>
            <p:spPr bwMode="auto">
              <a:xfrm>
                <a:off x="572" y="2840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9" name="Rectangle 297"/>
              <p:cNvSpPr>
                <a:spLocks noChangeArrowheads="1"/>
              </p:cNvSpPr>
              <p:nvPr/>
            </p:nvSpPr>
            <p:spPr bwMode="auto">
              <a:xfrm>
                <a:off x="3372" y="284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0" name="Line 298"/>
              <p:cNvSpPr>
                <a:spLocks noChangeShapeType="1"/>
              </p:cNvSpPr>
              <p:nvPr/>
            </p:nvSpPr>
            <p:spPr bwMode="auto">
              <a:xfrm>
                <a:off x="3372" y="284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1" name="Line 299"/>
              <p:cNvSpPr>
                <a:spLocks noChangeShapeType="1"/>
              </p:cNvSpPr>
              <p:nvPr/>
            </p:nvSpPr>
            <p:spPr bwMode="auto">
              <a:xfrm>
                <a:off x="3372" y="284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2" name="Rectangle 300"/>
              <p:cNvSpPr>
                <a:spLocks noChangeArrowheads="1"/>
              </p:cNvSpPr>
              <p:nvPr/>
            </p:nvSpPr>
            <p:spPr bwMode="auto">
              <a:xfrm>
                <a:off x="3377" y="2840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3" name="Line 301"/>
              <p:cNvSpPr>
                <a:spLocks noChangeShapeType="1"/>
              </p:cNvSpPr>
              <p:nvPr/>
            </p:nvSpPr>
            <p:spPr bwMode="auto">
              <a:xfrm>
                <a:off x="3377" y="2840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4" name="Rectangle 302"/>
              <p:cNvSpPr>
                <a:spLocks noChangeArrowheads="1"/>
              </p:cNvSpPr>
              <p:nvPr/>
            </p:nvSpPr>
            <p:spPr bwMode="auto">
              <a:xfrm>
                <a:off x="4340" y="284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5" name="Line 303"/>
              <p:cNvSpPr>
                <a:spLocks noChangeShapeType="1"/>
              </p:cNvSpPr>
              <p:nvPr/>
            </p:nvSpPr>
            <p:spPr bwMode="auto">
              <a:xfrm>
                <a:off x="4340" y="284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6" name="Line 304"/>
              <p:cNvSpPr>
                <a:spLocks noChangeShapeType="1"/>
              </p:cNvSpPr>
              <p:nvPr/>
            </p:nvSpPr>
            <p:spPr bwMode="auto">
              <a:xfrm>
                <a:off x="4340" y="284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7" name="Rectangle 305"/>
              <p:cNvSpPr>
                <a:spLocks noChangeArrowheads="1"/>
              </p:cNvSpPr>
              <p:nvPr/>
            </p:nvSpPr>
            <p:spPr bwMode="auto">
              <a:xfrm>
                <a:off x="4346" y="2840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8" name="Line 306"/>
              <p:cNvSpPr>
                <a:spLocks noChangeShapeType="1"/>
              </p:cNvSpPr>
              <p:nvPr/>
            </p:nvSpPr>
            <p:spPr bwMode="auto">
              <a:xfrm>
                <a:off x="4346" y="2840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99" name="Rectangle 307"/>
              <p:cNvSpPr>
                <a:spLocks noChangeArrowheads="1"/>
              </p:cNvSpPr>
              <p:nvPr/>
            </p:nvSpPr>
            <p:spPr bwMode="auto">
              <a:xfrm>
                <a:off x="5309" y="284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0" name="Line 308"/>
              <p:cNvSpPr>
                <a:spLocks noChangeShapeType="1"/>
              </p:cNvSpPr>
              <p:nvPr/>
            </p:nvSpPr>
            <p:spPr bwMode="auto">
              <a:xfrm>
                <a:off x="5309" y="284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1" name="Line 309"/>
              <p:cNvSpPr>
                <a:spLocks noChangeShapeType="1"/>
              </p:cNvSpPr>
              <p:nvPr/>
            </p:nvSpPr>
            <p:spPr bwMode="auto">
              <a:xfrm>
                <a:off x="5309" y="284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2" name="Rectangle 310"/>
              <p:cNvSpPr>
                <a:spLocks noChangeArrowheads="1"/>
              </p:cNvSpPr>
              <p:nvPr/>
            </p:nvSpPr>
            <p:spPr bwMode="auto">
              <a:xfrm>
                <a:off x="567" y="2845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3" name="Line 311"/>
              <p:cNvSpPr>
                <a:spLocks noChangeShapeType="1"/>
              </p:cNvSpPr>
              <p:nvPr/>
            </p:nvSpPr>
            <p:spPr bwMode="auto">
              <a:xfrm>
                <a:off x="567" y="284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4" name="Rectangle 312"/>
              <p:cNvSpPr>
                <a:spLocks noChangeArrowheads="1"/>
              </p:cNvSpPr>
              <p:nvPr/>
            </p:nvSpPr>
            <p:spPr bwMode="auto">
              <a:xfrm>
                <a:off x="3372" y="2845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5" name="Line 313"/>
              <p:cNvSpPr>
                <a:spLocks noChangeShapeType="1"/>
              </p:cNvSpPr>
              <p:nvPr/>
            </p:nvSpPr>
            <p:spPr bwMode="auto">
              <a:xfrm>
                <a:off x="3372" y="284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6" name="Rectangle 314"/>
              <p:cNvSpPr>
                <a:spLocks noChangeArrowheads="1"/>
              </p:cNvSpPr>
              <p:nvPr/>
            </p:nvSpPr>
            <p:spPr bwMode="auto">
              <a:xfrm>
                <a:off x="4340" y="2845"/>
                <a:ext cx="6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7" name="Line 315"/>
              <p:cNvSpPr>
                <a:spLocks noChangeShapeType="1"/>
              </p:cNvSpPr>
              <p:nvPr/>
            </p:nvSpPr>
            <p:spPr bwMode="auto">
              <a:xfrm>
                <a:off x="4340" y="284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8" name="Rectangle 316"/>
              <p:cNvSpPr>
                <a:spLocks noChangeArrowheads="1"/>
              </p:cNvSpPr>
              <p:nvPr/>
            </p:nvSpPr>
            <p:spPr bwMode="auto">
              <a:xfrm>
                <a:off x="5309" y="2845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9" name="Line 317"/>
              <p:cNvSpPr>
                <a:spLocks noChangeShapeType="1"/>
              </p:cNvSpPr>
              <p:nvPr/>
            </p:nvSpPr>
            <p:spPr bwMode="auto">
              <a:xfrm>
                <a:off x="5309" y="284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0" name="Rectangle 318"/>
              <p:cNvSpPr>
                <a:spLocks noChangeArrowheads="1"/>
              </p:cNvSpPr>
              <p:nvPr/>
            </p:nvSpPr>
            <p:spPr bwMode="auto">
              <a:xfrm>
                <a:off x="572" y="301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1" name="Rectangle 319"/>
              <p:cNvSpPr>
                <a:spLocks noChangeArrowheads="1"/>
              </p:cNvSpPr>
              <p:nvPr/>
            </p:nvSpPr>
            <p:spPr bwMode="auto">
              <a:xfrm>
                <a:off x="3313" y="301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2" name="Rectangle 320"/>
              <p:cNvSpPr>
                <a:spLocks noChangeArrowheads="1"/>
              </p:cNvSpPr>
              <p:nvPr/>
            </p:nvSpPr>
            <p:spPr bwMode="auto">
              <a:xfrm>
                <a:off x="631" y="3010"/>
                <a:ext cx="2682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3" name="Rectangle 321"/>
              <p:cNvSpPr>
                <a:spLocks noChangeArrowheads="1"/>
              </p:cNvSpPr>
              <p:nvPr/>
            </p:nvSpPr>
            <p:spPr bwMode="auto">
              <a:xfrm>
                <a:off x="631" y="3013"/>
                <a:ext cx="207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Junta Parroquial de Manglaralto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14" name="Rectangle 322"/>
              <p:cNvSpPr>
                <a:spLocks noChangeArrowheads="1"/>
              </p:cNvSpPr>
              <p:nvPr/>
            </p:nvSpPr>
            <p:spPr bwMode="auto">
              <a:xfrm>
                <a:off x="2567" y="301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15" name="Rectangle 323"/>
              <p:cNvSpPr>
                <a:spLocks noChangeArrowheads="1"/>
              </p:cNvSpPr>
              <p:nvPr/>
            </p:nvSpPr>
            <p:spPr bwMode="auto">
              <a:xfrm>
                <a:off x="3378" y="3010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6" name="Rectangle 324"/>
              <p:cNvSpPr>
                <a:spLocks noChangeArrowheads="1"/>
              </p:cNvSpPr>
              <p:nvPr/>
            </p:nvSpPr>
            <p:spPr bwMode="auto">
              <a:xfrm>
                <a:off x="4281" y="301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7" name="Rectangle 325"/>
              <p:cNvSpPr>
                <a:spLocks noChangeArrowheads="1"/>
              </p:cNvSpPr>
              <p:nvPr/>
            </p:nvSpPr>
            <p:spPr bwMode="auto">
              <a:xfrm>
                <a:off x="3436" y="3010"/>
                <a:ext cx="845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8" name="Rectangle 326"/>
              <p:cNvSpPr>
                <a:spLocks noChangeArrowheads="1"/>
              </p:cNvSpPr>
              <p:nvPr/>
            </p:nvSpPr>
            <p:spPr bwMode="auto">
              <a:xfrm>
                <a:off x="3820" y="3013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19" name="Rectangle 327"/>
              <p:cNvSpPr>
                <a:spLocks noChangeArrowheads="1"/>
              </p:cNvSpPr>
              <p:nvPr/>
            </p:nvSpPr>
            <p:spPr bwMode="auto">
              <a:xfrm>
                <a:off x="3896" y="301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20" name="Rectangle 328"/>
              <p:cNvSpPr>
                <a:spLocks noChangeArrowheads="1"/>
              </p:cNvSpPr>
              <p:nvPr/>
            </p:nvSpPr>
            <p:spPr bwMode="auto">
              <a:xfrm>
                <a:off x="4346" y="3010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1" name="Rectangle 329"/>
              <p:cNvSpPr>
                <a:spLocks noChangeArrowheads="1"/>
              </p:cNvSpPr>
              <p:nvPr/>
            </p:nvSpPr>
            <p:spPr bwMode="auto">
              <a:xfrm>
                <a:off x="5250" y="301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2" name="Rectangle 330"/>
              <p:cNvSpPr>
                <a:spLocks noChangeArrowheads="1"/>
              </p:cNvSpPr>
              <p:nvPr/>
            </p:nvSpPr>
            <p:spPr bwMode="auto">
              <a:xfrm>
                <a:off x="4404" y="3010"/>
                <a:ext cx="846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3" name="Rectangle 331"/>
              <p:cNvSpPr>
                <a:spLocks noChangeArrowheads="1"/>
              </p:cNvSpPr>
              <p:nvPr/>
            </p:nvSpPr>
            <p:spPr bwMode="auto">
              <a:xfrm>
                <a:off x="4713" y="3013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400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24" name="Rectangle 332"/>
              <p:cNvSpPr>
                <a:spLocks noChangeArrowheads="1"/>
              </p:cNvSpPr>
              <p:nvPr/>
            </p:nvSpPr>
            <p:spPr bwMode="auto">
              <a:xfrm>
                <a:off x="4941" y="301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25" name="Rectangle 333"/>
              <p:cNvSpPr>
                <a:spLocks noChangeArrowheads="1"/>
              </p:cNvSpPr>
              <p:nvPr/>
            </p:nvSpPr>
            <p:spPr bwMode="auto">
              <a:xfrm>
                <a:off x="567" y="300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6" name="Line 334"/>
              <p:cNvSpPr>
                <a:spLocks noChangeShapeType="1"/>
              </p:cNvSpPr>
              <p:nvPr/>
            </p:nvSpPr>
            <p:spPr bwMode="auto">
              <a:xfrm>
                <a:off x="567" y="30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7" name="Line 335"/>
              <p:cNvSpPr>
                <a:spLocks noChangeShapeType="1"/>
              </p:cNvSpPr>
              <p:nvPr/>
            </p:nvSpPr>
            <p:spPr bwMode="auto">
              <a:xfrm>
                <a:off x="567" y="300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8" name="Rectangle 336"/>
              <p:cNvSpPr>
                <a:spLocks noChangeArrowheads="1"/>
              </p:cNvSpPr>
              <p:nvPr/>
            </p:nvSpPr>
            <p:spPr bwMode="auto">
              <a:xfrm>
                <a:off x="572" y="3005"/>
                <a:ext cx="280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29" name="Line 337"/>
              <p:cNvSpPr>
                <a:spLocks noChangeShapeType="1"/>
              </p:cNvSpPr>
              <p:nvPr/>
            </p:nvSpPr>
            <p:spPr bwMode="auto">
              <a:xfrm>
                <a:off x="572" y="3005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0" name="Rectangle 338"/>
              <p:cNvSpPr>
                <a:spLocks noChangeArrowheads="1"/>
              </p:cNvSpPr>
              <p:nvPr/>
            </p:nvSpPr>
            <p:spPr bwMode="auto">
              <a:xfrm>
                <a:off x="3372" y="300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1" name="Line 339"/>
              <p:cNvSpPr>
                <a:spLocks noChangeShapeType="1"/>
              </p:cNvSpPr>
              <p:nvPr/>
            </p:nvSpPr>
            <p:spPr bwMode="auto">
              <a:xfrm>
                <a:off x="3372" y="30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2" name="Line 340"/>
              <p:cNvSpPr>
                <a:spLocks noChangeShapeType="1"/>
              </p:cNvSpPr>
              <p:nvPr/>
            </p:nvSpPr>
            <p:spPr bwMode="auto">
              <a:xfrm>
                <a:off x="3372" y="300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3" name="Rectangle 341"/>
              <p:cNvSpPr>
                <a:spLocks noChangeArrowheads="1"/>
              </p:cNvSpPr>
              <p:nvPr/>
            </p:nvSpPr>
            <p:spPr bwMode="auto">
              <a:xfrm>
                <a:off x="3377" y="3005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4" name="Line 342"/>
              <p:cNvSpPr>
                <a:spLocks noChangeShapeType="1"/>
              </p:cNvSpPr>
              <p:nvPr/>
            </p:nvSpPr>
            <p:spPr bwMode="auto">
              <a:xfrm>
                <a:off x="3377" y="3005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5" name="Rectangle 343"/>
              <p:cNvSpPr>
                <a:spLocks noChangeArrowheads="1"/>
              </p:cNvSpPr>
              <p:nvPr/>
            </p:nvSpPr>
            <p:spPr bwMode="auto">
              <a:xfrm>
                <a:off x="4340" y="3005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6" name="Line 344"/>
              <p:cNvSpPr>
                <a:spLocks noChangeShapeType="1"/>
              </p:cNvSpPr>
              <p:nvPr/>
            </p:nvSpPr>
            <p:spPr bwMode="auto">
              <a:xfrm>
                <a:off x="4340" y="30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7" name="Line 345"/>
              <p:cNvSpPr>
                <a:spLocks noChangeShapeType="1"/>
              </p:cNvSpPr>
              <p:nvPr/>
            </p:nvSpPr>
            <p:spPr bwMode="auto">
              <a:xfrm>
                <a:off x="4340" y="300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8" name="Rectangle 346"/>
              <p:cNvSpPr>
                <a:spLocks noChangeArrowheads="1"/>
              </p:cNvSpPr>
              <p:nvPr/>
            </p:nvSpPr>
            <p:spPr bwMode="auto">
              <a:xfrm>
                <a:off x="4346" y="3005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9" name="Line 347"/>
              <p:cNvSpPr>
                <a:spLocks noChangeShapeType="1"/>
              </p:cNvSpPr>
              <p:nvPr/>
            </p:nvSpPr>
            <p:spPr bwMode="auto">
              <a:xfrm>
                <a:off x="4346" y="3005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0" name="Rectangle 348"/>
              <p:cNvSpPr>
                <a:spLocks noChangeArrowheads="1"/>
              </p:cNvSpPr>
              <p:nvPr/>
            </p:nvSpPr>
            <p:spPr bwMode="auto">
              <a:xfrm>
                <a:off x="5309" y="300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1" name="Line 349"/>
              <p:cNvSpPr>
                <a:spLocks noChangeShapeType="1"/>
              </p:cNvSpPr>
              <p:nvPr/>
            </p:nvSpPr>
            <p:spPr bwMode="auto">
              <a:xfrm>
                <a:off x="5309" y="30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2" name="Line 350"/>
              <p:cNvSpPr>
                <a:spLocks noChangeShapeType="1"/>
              </p:cNvSpPr>
              <p:nvPr/>
            </p:nvSpPr>
            <p:spPr bwMode="auto">
              <a:xfrm>
                <a:off x="5309" y="300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3" name="Rectangle 351"/>
              <p:cNvSpPr>
                <a:spLocks noChangeArrowheads="1"/>
              </p:cNvSpPr>
              <p:nvPr/>
            </p:nvSpPr>
            <p:spPr bwMode="auto">
              <a:xfrm>
                <a:off x="567" y="3010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4" name="Line 352"/>
              <p:cNvSpPr>
                <a:spLocks noChangeShapeType="1"/>
              </p:cNvSpPr>
              <p:nvPr/>
            </p:nvSpPr>
            <p:spPr bwMode="auto">
              <a:xfrm>
                <a:off x="567" y="301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5" name="Rectangle 353"/>
              <p:cNvSpPr>
                <a:spLocks noChangeArrowheads="1"/>
              </p:cNvSpPr>
              <p:nvPr/>
            </p:nvSpPr>
            <p:spPr bwMode="auto">
              <a:xfrm>
                <a:off x="3372" y="3010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6" name="Line 354"/>
              <p:cNvSpPr>
                <a:spLocks noChangeShapeType="1"/>
              </p:cNvSpPr>
              <p:nvPr/>
            </p:nvSpPr>
            <p:spPr bwMode="auto">
              <a:xfrm>
                <a:off x="3372" y="301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7" name="Rectangle 355"/>
              <p:cNvSpPr>
                <a:spLocks noChangeArrowheads="1"/>
              </p:cNvSpPr>
              <p:nvPr/>
            </p:nvSpPr>
            <p:spPr bwMode="auto">
              <a:xfrm>
                <a:off x="4340" y="3010"/>
                <a:ext cx="6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8" name="Line 356"/>
              <p:cNvSpPr>
                <a:spLocks noChangeShapeType="1"/>
              </p:cNvSpPr>
              <p:nvPr/>
            </p:nvSpPr>
            <p:spPr bwMode="auto">
              <a:xfrm>
                <a:off x="4340" y="301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9" name="Rectangle 357"/>
              <p:cNvSpPr>
                <a:spLocks noChangeArrowheads="1"/>
              </p:cNvSpPr>
              <p:nvPr/>
            </p:nvSpPr>
            <p:spPr bwMode="auto">
              <a:xfrm>
                <a:off x="5309" y="3010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0" name="Line 358"/>
              <p:cNvSpPr>
                <a:spLocks noChangeShapeType="1"/>
              </p:cNvSpPr>
              <p:nvPr/>
            </p:nvSpPr>
            <p:spPr bwMode="auto">
              <a:xfrm>
                <a:off x="5309" y="3010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1" name="Rectangle 359"/>
              <p:cNvSpPr>
                <a:spLocks noChangeArrowheads="1"/>
              </p:cNvSpPr>
              <p:nvPr/>
            </p:nvSpPr>
            <p:spPr bwMode="auto">
              <a:xfrm>
                <a:off x="572" y="317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2" name="Rectangle 360"/>
              <p:cNvSpPr>
                <a:spLocks noChangeArrowheads="1"/>
              </p:cNvSpPr>
              <p:nvPr/>
            </p:nvSpPr>
            <p:spPr bwMode="auto">
              <a:xfrm>
                <a:off x="3313" y="317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3" name="Rectangle 361"/>
              <p:cNvSpPr>
                <a:spLocks noChangeArrowheads="1"/>
              </p:cNvSpPr>
              <p:nvPr/>
            </p:nvSpPr>
            <p:spPr bwMode="auto">
              <a:xfrm>
                <a:off x="631" y="3175"/>
                <a:ext cx="2682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4" name="Rectangle 362"/>
              <p:cNvSpPr>
                <a:spLocks noChangeArrowheads="1"/>
              </p:cNvSpPr>
              <p:nvPr/>
            </p:nvSpPr>
            <p:spPr bwMode="auto">
              <a:xfrm>
                <a:off x="631" y="3178"/>
                <a:ext cx="130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Comuna San Pedro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55" name="Rectangle 363"/>
              <p:cNvSpPr>
                <a:spLocks noChangeArrowheads="1"/>
              </p:cNvSpPr>
              <p:nvPr/>
            </p:nvSpPr>
            <p:spPr bwMode="auto">
              <a:xfrm>
                <a:off x="1831" y="317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56" name="Rectangle 364"/>
              <p:cNvSpPr>
                <a:spLocks noChangeArrowheads="1"/>
              </p:cNvSpPr>
              <p:nvPr/>
            </p:nvSpPr>
            <p:spPr bwMode="auto">
              <a:xfrm>
                <a:off x="3378" y="3175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7" name="Rectangle 365"/>
              <p:cNvSpPr>
                <a:spLocks noChangeArrowheads="1"/>
              </p:cNvSpPr>
              <p:nvPr/>
            </p:nvSpPr>
            <p:spPr bwMode="auto">
              <a:xfrm>
                <a:off x="4281" y="317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8" name="Rectangle 366"/>
              <p:cNvSpPr>
                <a:spLocks noChangeArrowheads="1"/>
              </p:cNvSpPr>
              <p:nvPr/>
            </p:nvSpPr>
            <p:spPr bwMode="auto">
              <a:xfrm>
                <a:off x="3436" y="3175"/>
                <a:ext cx="845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59" name="Rectangle 367"/>
              <p:cNvSpPr>
                <a:spLocks noChangeArrowheads="1"/>
              </p:cNvSpPr>
              <p:nvPr/>
            </p:nvSpPr>
            <p:spPr bwMode="auto">
              <a:xfrm>
                <a:off x="3820" y="3178"/>
                <a:ext cx="14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60" name="Rectangle 368"/>
              <p:cNvSpPr>
                <a:spLocks noChangeArrowheads="1"/>
              </p:cNvSpPr>
              <p:nvPr/>
            </p:nvSpPr>
            <p:spPr bwMode="auto">
              <a:xfrm>
                <a:off x="3896" y="317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61" name="Rectangle 369"/>
              <p:cNvSpPr>
                <a:spLocks noChangeArrowheads="1"/>
              </p:cNvSpPr>
              <p:nvPr/>
            </p:nvSpPr>
            <p:spPr bwMode="auto">
              <a:xfrm>
                <a:off x="4346" y="3175"/>
                <a:ext cx="58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2" name="Rectangle 370"/>
              <p:cNvSpPr>
                <a:spLocks noChangeArrowheads="1"/>
              </p:cNvSpPr>
              <p:nvPr/>
            </p:nvSpPr>
            <p:spPr bwMode="auto">
              <a:xfrm>
                <a:off x="5250" y="3175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3" name="Rectangle 371"/>
              <p:cNvSpPr>
                <a:spLocks noChangeArrowheads="1"/>
              </p:cNvSpPr>
              <p:nvPr/>
            </p:nvSpPr>
            <p:spPr bwMode="auto">
              <a:xfrm>
                <a:off x="4404" y="3175"/>
                <a:ext cx="846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4" name="Rectangle 372"/>
              <p:cNvSpPr>
                <a:spLocks noChangeArrowheads="1"/>
              </p:cNvSpPr>
              <p:nvPr/>
            </p:nvSpPr>
            <p:spPr bwMode="auto">
              <a:xfrm>
                <a:off x="4713" y="3178"/>
                <a:ext cx="2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660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65" name="Rectangle 373"/>
              <p:cNvSpPr>
                <a:spLocks noChangeArrowheads="1"/>
              </p:cNvSpPr>
              <p:nvPr/>
            </p:nvSpPr>
            <p:spPr bwMode="auto">
              <a:xfrm>
                <a:off x="4941" y="3178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66" name="Rectangle 374"/>
              <p:cNvSpPr>
                <a:spLocks noChangeArrowheads="1"/>
              </p:cNvSpPr>
              <p:nvPr/>
            </p:nvSpPr>
            <p:spPr bwMode="auto">
              <a:xfrm>
                <a:off x="567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7" name="Line 375"/>
              <p:cNvSpPr>
                <a:spLocks noChangeShapeType="1"/>
              </p:cNvSpPr>
              <p:nvPr/>
            </p:nvSpPr>
            <p:spPr bwMode="auto">
              <a:xfrm>
                <a:off x="567" y="31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8" name="Line 376"/>
              <p:cNvSpPr>
                <a:spLocks noChangeShapeType="1"/>
              </p:cNvSpPr>
              <p:nvPr/>
            </p:nvSpPr>
            <p:spPr bwMode="auto">
              <a:xfrm>
                <a:off x="567" y="317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9" name="Rectangle 377"/>
              <p:cNvSpPr>
                <a:spLocks noChangeArrowheads="1"/>
              </p:cNvSpPr>
              <p:nvPr/>
            </p:nvSpPr>
            <p:spPr bwMode="auto">
              <a:xfrm>
                <a:off x="572" y="3170"/>
                <a:ext cx="280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0" name="Line 378"/>
              <p:cNvSpPr>
                <a:spLocks noChangeShapeType="1"/>
              </p:cNvSpPr>
              <p:nvPr/>
            </p:nvSpPr>
            <p:spPr bwMode="auto">
              <a:xfrm>
                <a:off x="572" y="3170"/>
                <a:ext cx="28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1" name="Rectangle 379"/>
              <p:cNvSpPr>
                <a:spLocks noChangeArrowheads="1"/>
              </p:cNvSpPr>
              <p:nvPr/>
            </p:nvSpPr>
            <p:spPr bwMode="auto">
              <a:xfrm>
                <a:off x="3372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2" name="Line 380"/>
              <p:cNvSpPr>
                <a:spLocks noChangeShapeType="1"/>
              </p:cNvSpPr>
              <p:nvPr/>
            </p:nvSpPr>
            <p:spPr bwMode="auto">
              <a:xfrm>
                <a:off x="3372" y="31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3" name="Line 381"/>
              <p:cNvSpPr>
                <a:spLocks noChangeShapeType="1"/>
              </p:cNvSpPr>
              <p:nvPr/>
            </p:nvSpPr>
            <p:spPr bwMode="auto">
              <a:xfrm>
                <a:off x="3372" y="317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4" name="Rectangle 382"/>
              <p:cNvSpPr>
                <a:spLocks noChangeArrowheads="1"/>
              </p:cNvSpPr>
              <p:nvPr/>
            </p:nvSpPr>
            <p:spPr bwMode="auto">
              <a:xfrm>
                <a:off x="3377" y="3170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5" name="Line 383"/>
              <p:cNvSpPr>
                <a:spLocks noChangeShapeType="1"/>
              </p:cNvSpPr>
              <p:nvPr/>
            </p:nvSpPr>
            <p:spPr bwMode="auto">
              <a:xfrm>
                <a:off x="3377" y="3170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6" name="Rectangle 384"/>
              <p:cNvSpPr>
                <a:spLocks noChangeArrowheads="1"/>
              </p:cNvSpPr>
              <p:nvPr/>
            </p:nvSpPr>
            <p:spPr bwMode="auto">
              <a:xfrm>
                <a:off x="4340" y="317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7" name="Line 385"/>
              <p:cNvSpPr>
                <a:spLocks noChangeShapeType="1"/>
              </p:cNvSpPr>
              <p:nvPr/>
            </p:nvSpPr>
            <p:spPr bwMode="auto">
              <a:xfrm>
                <a:off x="4340" y="317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8" name="Line 386"/>
              <p:cNvSpPr>
                <a:spLocks noChangeShapeType="1"/>
              </p:cNvSpPr>
              <p:nvPr/>
            </p:nvSpPr>
            <p:spPr bwMode="auto">
              <a:xfrm>
                <a:off x="4340" y="317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9" name="Rectangle 387"/>
              <p:cNvSpPr>
                <a:spLocks noChangeArrowheads="1"/>
              </p:cNvSpPr>
              <p:nvPr/>
            </p:nvSpPr>
            <p:spPr bwMode="auto">
              <a:xfrm>
                <a:off x="4346" y="3170"/>
                <a:ext cx="9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0" name="Line 388"/>
              <p:cNvSpPr>
                <a:spLocks noChangeShapeType="1"/>
              </p:cNvSpPr>
              <p:nvPr/>
            </p:nvSpPr>
            <p:spPr bwMode="auto">
              <a:xfrm>
                <a:off x="4346" y="3170"/>
                <a:ext cx="9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1" name="Rectangle 389"/>
              <p:cNvSpPr>
                <a:spLocks noChangeArrowheads="1"/>
              </p:cNvSpPr>
              <p:nvPr/>
            </p:nvSpPr>
            <p:spPr bwMode="auto">
              <a:xfrm>
                <a:off x="5309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2" name="Line 390"/>
              <p:cNvSpPr>
                <a:spLocks noChangeShapeType="1"/>
              </p:cNvSpPr>
              <p:nvPr/>
            </p:nvSpPr>
            <p:spPr bwMode="auto">
              <a:xfrm>
                <a:off x="5309" y="317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3" name="Line 391"/>
              <p:cNvSpPr>
                <a:spLocks noChangeShapeType="1"/>
              </p:cNvSpPr>
              <p:nvPr/>
            </p:nvSpPr>
            <p:spPr bwMode="auto">
              <a:xfrm>
                <a:off x="5309" y="317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4" name="Rectangle 392"/>
              <p:cNvSpPr>
                <a:spLocks noChangeArrowheads="1"/>
              </p:cNvSpPr>
              <p:nvPr/>
            </p:nvSpPr>
            <p:spPr bwMode="auto">
              <a:xfrm>
                <a:off x="567" y="3175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5" name="Line 393"/>
              <p:cNvSpPr>
                <a:spLocks noChangeShapeType="1"/>
              </p:cNvSpPr>
              <p:nvPr/>
            </p:nvSpPr>
            <p:spPr bwMode="auto">
              <a:xfrm>
                <a:off x="567" y="317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6" name="Rectangle 394"/>
              <p:cNvSpPr>
                <a:spLocks noChangeArrowheads="1"/>
              </p:cNvSpPr>
              <p:nvPr/>
            </p:nvSpPr>
            <p:spPr bwMode="auto">
              <a:xfrm>
                <a:off x="3372" y="3175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7" name="Line 395"/>
              <p:cNvSpPr>
                <a:spLocks noChangeShapeType="1"/>
              </p:cNvSpPr>
              <p:nvPr/>
            </p:nvSpPr>
            <p:spPr bwMode="auto">
              <a:xfrm>
                <a:off x="3372" y="317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8" name="Rectangle 396"/>
              <p:cNvSpPr>
                <a:spLocks noChangeArrowheads="1"/>
              </p:cNvSpPr>
              <p:nvPr/>
            </p:nvSpPr>
            <p:spPr bwMode="auto">
              <a:xfrm>
                <a:off x="4340" y="3175"/>
                <a:ext cx="6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89" name="Line 397"/>
              <p:cNvSpPr>
                <a:spLocks noChangeShapeType="1"/>
              </p:cNvSpPr>
              <p:nvPr/>
            </p:nvSpPr>
            <p:spPr bwMode="auto">
              <a:xfrm>
                <a:off x="4340" y="317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90" name="Rectangle 398"/>
              <p:cNvSpPr>
                <a:spLocks noChangeArrowheads="1"/>
              </p:cNvSpPr>
              <p:nvPr/>
            </p:nvSpPr>
            <p:spPr bwMode="auto">
              <a:xfrm>
                <a:off x="5309" y="3175"/>
                <a:ext cx="5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91" name="Line 399"/>
              <p:cNvSpPr>
                <a:spLocks noChangeShapeType="1"/>
              </p:cNvSpPr>
              <p:nvPr/>
            </p:nvSpPr>
            <p:spPr bwMode="auto">
              <a:xfrm>
                <a:off x="5309" y="3175"/>
                <a:ext cx="1" cy="1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92" name="Rectangle 400"/>
              <p:cNvSpPr>
                <a:spLocks noChangeArrowheads="1"/>
              </p:cNvSpPr>
              <p:nvPr/>
            </p:nvSpPr>
            <p:spPr bwMode="auto">
              <a:xfrm>
                <a:off x="572" y="334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93" name="Rectangle 401"/>
              <p:cNvSpPr>
                <a:spLocks noChangeArrowheads="1"/>
              </p:cNvSpPr>
              <p:nvPr/>
            </p:nvSpPr>
            <p:spPr bwMode="auto">
              <a:xfrm>
                <a:off x="3313" y="3340"/>
                <a:ext cx="59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94" name="Rectangle 402"/>
              <p:cNvSpPr>
                <a:spLocks noChangeArrowheads="1"/>
              </p:cNvSpPr>
              <p:nvPr/>
            </p:nvSpPr>
            <p:spPr bwMode="auto">
              <a:xfrm>
                <a:off x="631" y="3340"/>
                <a:ext cx="2682" cy="160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95" name="Rectangle 403"/>
              <p:cNvSpPr>
                <a:spLocks noChangeArrowheads="1"/>
              </p:cNvSpPr>
              <p:nvPr/>
            </p:nvSpPr>
            <p:spPr bwMode="auto">
              <a:xfrm>
                <a:off x="631" y="3343"/>
                <a:ext cx="225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Consejo Provincial de Santa Elena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96" name="Rectangle 404"/>
              <p:cNvSpPr>
                <a:spLocks noChangeArrowheads="1"/>
              </p:cNvSpPr>
              <p:nvPr/>
            </p:nvSpPr>
            <p:spPr bwMode="auto">
              <a:xfrm>
                <a:off x="2735" y="3343"/>
                <a:ext cx="1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598" name="Rectangle 406"/>
            <p:cNvSpPr>
              <a:spLocks noChangeArrowheads="1"/>
            </p:cNvSpPr>
            <p:nvPr/>
          </p:nvSpPr>
          <p:spPr bwMode="auto">
            <a:xfrm>
              <a:off x="3378" y="3340"/>
              <a:ext cx="58" cy="160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99" name="Rectangle 407"/>
            <p:cNvSpPr>
              <a:spLocks noChangeArrowheads="1"/>
            </p:cNvSpPr>
            <p:nvPr/>
          </p:nvSpPr>
          <p:spPr bwMode="auto">
            <a:xfrm>
              <a:off x="4281" y="3340"/>
              <a:ext cx="59" cy="160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0" name="Rectangle 408"/>
            <p:cNvSpPr>
              <a:spLocks noChangeArrowheads="1"/>
            </p:cNvSpPr>
            <p:nvPr/>
          </p:nvSpPr>
          <p:spPr bwMode="auto">
            <a:xfrm>
              <a:off x="3436" y="3340"/>
              <a:ext cx="845" cy="160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1" name="Rectangle 409"/>
            <p:cNvSpPr>
              <a:spLocks noChangeArrowheads="1"/>
            </p:cNvSpPr>
            <p:nvPr/>
          </p:nvSpPr>
          <p:spPr bwMode="auto">
            <a:xfrm>
              <a:off x="3820" y="3343"/>
              <a:ext cx="14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2" name="Rectangle 410"/>
            <p:cNvSpPr>
              <a:spLocks noChangeArrowheads="1"/>
            </p:cNvSpPr>
            <p:nvPr/>
          </p:nvSpPr>
          <p:spPr bwMode="auto">
            <a:xfrm>
              <a:off x="3896" y="3343"/>
              <a:ext cx="10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3" name="Rectangle 411"/>
            <p:cNvSpPr>
              <a:spLocks noChangeArrowheads="1"/>
            </p:cNvSpPr>
            <p:nvPr/>
          </p:nvSpPr>
          <p:spPr bwMode="auto">
            <a:xfrm>
              <a:off x="4346" y="3340"/>
              <a:ext cx="58" cy="160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4" name="Rectangle 412"/>
            <p:cNvSpPr>
              <a:spLocks noChangeArrowheads="1"/>
            </p:cNvSpPr>
            <p:nvPr/>
          </p:nvSpPr>
          <p:spPr bwMode="auto">
            <a:xfrm>
              <a:off x="5250" y="3340"/>
              <a:ext cx="59" cy="160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5" name="Rectangle 413"/>
            <p:cNvSpPr>
              <a:spLocks noChangeArrowheads="1"/>
            </p:cNvSpPr>
            <p:nvPr/>
          </p:nvSpPr>
          <p:spPr bwMode="auto">
            <a:xfrm>
              <a:off x="4404" y="3340"/>
              <a:ext cx="846" cy="160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6" name="Rectangle 414"/>
            <p:cNvSpPr>
              <a:spLocks noChangeArrowheads="1"/>
            </p:cNvSpPr>
            <p:nvPr/>
          </p:nvSpPr>
          <p:spPr bwMode="auto">
            <a:xfrm>
              <a:off x="4675" y="3343"/>
              <a:ext cx="37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1000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7" name="Rectangle 415"/>
            <p:cNvSpPr>
              <a:spLocks noChangeArrowheads="1"/>
            </p:cNvSpPr>
            <p:nvPr/>
          </p:nvSpPr>
          <p:spPr bwMode="auto">
            <a:xfrm>
              <a:off x="4978" y="3343"/>
              <a:ext cx="10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8" name="Rectangle 416"/>
            <p:cNvSpPr>
              <a:spLocks noChangeArrowheads="1"/>
            </p:cNvSpPr>
            <p:nvPr/>
          </p:nvSpPr>
          <p:spPr bwMode="auto">
            <a:xfrm>
              <a:off x="567" y="3335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9" name="Line 417"/>
            <p:cNvSpPr>
              <a:spLocks noChangeShapeType="1"/>
            </p:cNvSpPr>
            <p:nvPr/>
          </p:nvSpPr>
          <p:spPr bwMode="auto">
            <a:xfrm>
              <a:off x="567" y="333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0" name="Line 418"/>
            <p:cNvSpPr>
              <a:spLocks noChangeShapeType="1"/>
            </p:cNvSpPr>
            <p:nvPr/>
          </p:nvSpPr>
          <p:spPr bwMode="auto">
            <a:xfrm>
              <a:off x="567" y="333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1" name="Rectangle 419"/>
            <p:cNvSpPr>
              <a:spLocks noChangeArrowheads="1"/>
            </p:cNvSpPr>
            <p:nvPr/>
          </p:nvSpPr>
          <p:spPr bwMode="auto">
            <a:xfrm>
              <a:off x="572" y="3335"/>
              <a:ext cx="2800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2" name="Line 420"/>
            <p:cNvSpPr>
              <a:spLocks noChangeShapeType="1"/>
            </p:cNvSpPr>
            <p:nvPr/>
          </p:nvSpPr>
          <p:spPr bwMode="auto">
            <a:xfrm>
              <a:off x="572" y="3335"/>
              <a:ext cx="28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3" name="Rectangle 421"/>
            <p:cNvSpPr>
              <a:spLocks noChangeArrowheads="1"/>
            </p:cNvSpPr>
            <p:nvPr/>
          </p:nvSpPr>
          <p:spPr bwMode="auto">
            <a:xfrm>
              <a:off x="3372" y="3335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4" name="Line 422"/>
            <p:cNvSpPr>
              <a:spLocks noChangeShapeType="1"/>
            </p:cNvSpPr>
            <p:nvPr/>
          </p:nvSpPr>
          <p:spPr bwMode="auto">
            <a:xfrm>
              <a:off x="3372" y="333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5" name="Line 423"/>
            <p:cNvSpPr>
              <a:spLocks noChangeShapeType="1"/>
            </p:cNvSpPr>
            <p:nvPr/>
          </p:nvSpPr>
          <p:spPr bwMode="auto">
            <a:xfrm>
              <a:off x="3372" y="333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6" name="Rectangle 424"/>
            <p:cNvSpPr>
              <a:spLocks noChangeArrowheads="1"/>
            </p:cNvSpPr>
            <p:nvPr/>
          </p:nvSpPr>
          <p:spPr bwMode="auto">
            <a:xfrm>
              <a:off x="3377" y="3335"/>
              <a:ext cx="96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7" name="Line 425"/>
            <p:cNvSpPr>
              <a:spLocks noChangeShapeType="1"/>
            </p:cNvSpPr>
            <p:nvPr/>
          </p:nvSpPr>
          <p:spPr bwMode="auto">
            <a:xfrm>
              <a:off x="3377" y="3335"/>
              <a:ext cx="9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8" name="Rectangle 426"/>
            <p:cNvSpPr>
              <a:spLocks noChangeArrowheads="1"/>
            </p:cNvSpPr>
            <p:nvPr/>
          </p:nvSpPr>
          <p:spPr bwMode="auto">
            <a:xfrm>
              <a:off x="4340" y="3335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9" name="Line 427"/>
            <p:cNvSpPr>
              <a:spLocks noChangeShapeType="1"/>
            </p:cNvSpPr>
            <p:nvPr/>
          </p:nvSpPr>
          <p:spPr bwMode="auto">
            <a:xfrm>
              <a:off x="4340" y="333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0" name="Line 428"/>
            <p:cNvSpPr>
              <a:spLocks noChangeShapeType="1"/>
            </p:cNvSpPr>
            <p:nvPr/>
          </p:nvSpPr>
          <p:spPr bwMode="auto">
            <a:xfrm>
              <a:off x="4340" y="333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1" name="Rectangle 429"/>
            <p:cNvSpPr>
              <a:spLocks noChangeArrowheads="1"/>
            </p:cNvSpPr>
            <p:nvPr/>
          </p:nvSpPr>
          <p:spPr bwMode="auto">
            <a:xfrm>
              <a:off x="4346" y="3335"/>
              <a:ext cx="96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2" name="Line 430"/>
            <p:cNvSpPr>
              <a:spLocks noChangeShapeType="1"/>
            </p:cNvSpPr>
            <p:nvPr/>
          </p:nvSpPr>
          <p:spPr bwMode="auto">
            <a:xfrm>
              <a:off x="4346" y="3335"/>
              <a:ext cx="9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3" name="Rectangle 431"/>
            <p:cNvSpPr>
              <a:spLocks noChangeArrowheads="1"/>
            </p:cNvSpPr>
            <p:nvPr/>
          </p:nvSpPr>
          <p:spPr bwMode="auto">
            <a:xfrm>
              <a:off x="5309" y="3335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4" name="Line 432"/>
            <p:cNvSpPr>
              <a:spLocks noChangeShapeType="1"/>
            </p:cNvSpPr>
            <p:nvPr/>
          </p:nvSpPr>
          <p:spPr bwMode="auto">
            <a:xfrm>
              <a:off x="5309" y="333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5" name="Line 433"/>
            <p:cNvSpPr>
              <a:spLocks noChangeShapeType="1"/>
            </p:cNvSpPr>
            <p:nvPr/>
          </p:nvSpPr>
          <p:spPr bwMode="auto">
            <a:xfrm>
              <a:off x="5309" y="333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6" name="Rectangle 434"/>
            <p:cNvSpPr>
              <a:spLocks noChangeArrowheads="1"/>
            </p:cNvSpPr>
            <p:nvPr/>
          </p:nvSpPr>
          <p:spPr bwMode="auto">
            <a:xfrm>
              <a:off x="567" y="3340"/>
              <a:ext cx="5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7" name="Line 435"/>
            <p:cNvSpPr>
              <a:spLocks noChangeShapeType="1"/>
            </p:cNvSpPr>
            <p:nvPr/>
          </p:nvSpPr>
          <p:spPr bwMode="auto">
            <a:xfrm>
              <a:off x="567" y="3340"/>
              <a:ext cx="1" cy="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8" name="Rectangle 436"/>
            <p:cNvSpPr>
              <a:spLocks noChangeArrowheads="1"/>
            </p:cNvSpPr>
            <p:nvPr/>
          </p:nvSpPr>
          <p:spPr bwMode="auto">
            <a:xfrm>
              <a:off x="567" y="3501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9" name="Line 437"/>
            <p:cNvSpPr>
              <a:spLocks noChangeShapeType="1"/>
            </p:cNvSpPr>
            <p:nvPr/>
          </p:nvSpPr>
          <p:spPr bwMode="auto">
            <a:xfrm>
              <a:off x="567" y="350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0" name="Line 438"/>
            <p:cNvSpPr>
              <a:spLocks noChangeShapeType="1"/>
            </p:cNvSpPr>
            <p:nvPr/>
          </p:nvSpPr>
          <p:spPr bwMode="auto">
            <a:xfrm>
              <a:off x="567" y="350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1" name="Rectangle 439"/>
            <p:cNvSpPr>
              <a:spLocks noChangeArrowheads="1"/>
            </p:cNvSpPr>
            <p:nvPr/>
          </p:nvSpPr>
          <p:spPr bwMode="auto">
            <a:xfrm>
              <a:off x="567" y="3501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2" name="Line 440"/>
            <p:cNvSpPr>
              <a:spLocks noChangeShapeType="1"/>
            </p:cNvSpPr>
            <p:nvPr/>
          </p:nvSpPr>
          <p:spPr bwMode="auto">
            <a:xfrm>
              <a:off x="567" y="350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3" name="Line 441"/>
            <p:cNvSpPr>
              <a:spLocks noChangeShapeType="1"/>
            </p:cNvSpPr>
            <p:nvPr/>
          </p:nvSpPr>
          <p:spPr bwMode="auto">
            <a:xfrm>
              <a:off x="567" y="350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4" name="Rectangle 442"/>
            <p:cNvSpPr>
              <a:spLocks noChangeArrowheads="1"/>
            </p:cNvSpPr>
            <p:nvPr/>
          </p:nvSpPr>
          <p:spPr bwMode="auto">
            <a:xfrm>
              <a:off x="572" y="3501"/>
              <a:ext cx="2800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5" name="Line 443"/>
            <p:cNvSpPr>
              <a:spLocks noChangeShapeType="1"/>
            </p:cNvSpPr>
            <p:nvPr/>
          </p:nvSpPr>
          <p:spPr bwMode="auto">
            <a:xfrm>
              <a:off x="572" y="3501"/>
              <a:ext cx="28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6" name="Rectangle 444"/>
            <p:cNvSpPr>
              <a:spLocks noChangeArrowheads="1"/>
            </p:cNvSpPr>
            <p:nvPr/>
          </p:nvSpPr>
          <p:spPr bwMode="auto">
            <a:xfrm>
              <a:off x="3372" y="3340"/>
              <a:ext cx="5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7" name="Line 445"/>
            <p:cNvSpPr>
              <a:spLocks noChangeShapeType="1"/>
            </p:cNvSpPr>
            <p:nvPr/>
          </p:nvSpPr>
          <p:spPr bwMode="auto">
            <a:xfrm>
              <a:off x="3372" y="3340"/>
              <a:ext cx="1" cy="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8" name="Rectangle 446"/>
            <p:cNvSpPr>
              <a:spLocks noChangeArrowheads="1"/>
            </p:cNvSpPr>
            <p:nvPr/>
          </p:nvSpPr>
          <p:spPr bwMode="auto">
            <a:xfrm>
              <a:off x="3372" y="3501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9" name="Line 447"/>
            <p:cNvSpPr>
              <a:spLocks noChangeShapeType="1"/>
            </p:cNvSpPr>
            <p:nvPr/>
          </p:nvSpPr>
          <p:spPr bwMode="auto">
            <a:xfrm>
              <a:off x="3372" y="350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0" name="Line 448"/>
            <p:cNvSpPr>
              <a:spLocks noChangeShapeType="1"/>
            </p:cNvSpPr>
            <p:nvPr/>
          </p:nvSpPr>
          <p:spPr bwMode="auto">
            <a:xfrm>
              <a:off x="3372" y="350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1" name="Rectangle 449"/>
            <p:cNvSpPr>
              <a:spLocks noChangeArrowheads="1"/>
            </p:cNvSpPr>
            <p:nvPr/>
          </p:nvSpPr>
          <p:spPr bwMode="auto">
            <a:xfrm>
              <a:off x="3377" y="3501"/>
              <a:ext cx="963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2" name="Line 450"/>
            <p:cNvSpPr>
              <a:spLocks noChangeShapeType="1"/>
            </p:cNvSpPr>
            <p:nvPr/>
          </p:nvSpPr>
          <p:spPr bwMode="auto">
            <a:xfrm>
              <a:off x="3377" y="3501"/>
              <a:ext cx="9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3" name="Rectangle 451"/>
            <p:cNvSpPr>
              <a:spLocks noChangeArrowheads="1"/>
            </p:cNvSpPr>
            <p:nvPr/>
          </p:nvSpPr>
          <p:spPr bwMode="auto">
            <a:xfrm>
              <a:off x="4340" y="3340"/>
              <a:ext cx="6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4" name="Line 452"/>
            <p:cNvSpPr>
              <a:spLocks noChangeShapeType="1"/>
            </p:cNvSpPr>
            <p:nvPr/>
          </p:nvSpPr>
          <p:spPr bwMode="auto">
            <a:xfrm>
              <a:off x="4340" y="3340"/>
              <a:ext cx="1" cy="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5" name="Rectangle 453"/>
            <p:cNvSpPr>
              <a:spLocks noChangeArrowheads="1"/>
            </p:cNvSpPr>
            <p:nvPr/>
          </p:nvSpPr>
          <p:spPr bwMode="auto">
            <a:xfrm>
              <a:off x="4340" y="3501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6" name="Line 454"/>
            <p:cNvSpPr>
              <a:spLocks noChangeShapeType="1"/>
            </p:cNvSpPr>
            <p:nvPr/>
          </p:nvSpPr>
          <p:spPr bwMode="auto">
            <a:xfrm>
              <a:off x="4340" y="350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7" name="Line 455"/>
            <p:cNvSpPr>
              <a:spLocks noChangeShapeType="1"/>
            </p:cNvSpPr>
            <p:nvPr/>
          </p:nvSpPr>
          <p:spPr bwMode="auto">
            <a:xfrm>
              <a:off x="4340" y="350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8" name="Rectangle 456"/>
            <p:cNvSpPr>
              <a:spLocks noChangeArrowheads="1"/>
            </p:cNvSpPr>
            <p:nvPr/>
          </p:nvSpPr>
          <p:spPr bwMode="auto">
            <a:xfrm>
              <a:off x="4346" y="3501"/>
              <a:ext cx="963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9" name="Line 457"/>
            <p:cNvSpPr>
              <a:spLocks noChangeShapeType="1"/>
            </p:cNvSpPr>
            <p:nvPr/>
          </p:nvSpPr>
          <p:spPr bwMode="auto">
            <a:xfrm>
              <a:off x="4346" y="3501"/>
              <a:ext cx="9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0" name="Rectangle 458"/>
            <p:cNvSpPr>
              <a:spLocks noChangeArrowheads="1"/>
            </p:cNvSpPr>
            <p:nvPr/>
          </p:nvSpPr>
          <p:spPr bwMode="auto">
            <a:xfrm>
              <a:off x="5309" y="3340"/>
              <a:ext cx="5" cy="1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1" name="Line 459"/>
            <p:cNvSpPr>
              <a:spLocks noChangeShapeType="1"/>
            </p:cNvSpPr>
            <p:nvPr/>
          </p:nvSpPr>
          <p:spPr bwMode="auto">
            <a:xfrm>
              <a:off x="5309" y="3340"/>
              <a:ext cx="1" cy="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2" name="Rectangle 460"/>
            <p:cNvSpPr>
              <a:spLocks noChangeArrowheads="1"/>
            </p:cNvSpPr>
            <p:nvPr/>
          </p:nvSpPr>
          <p:spPr bwMode="auto">
            <a:xfrm>
              <a:off x="5309" y="3501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3" name="Line 461"/>
            <p:cNvSpPr>
              <a:spLocks noChangeShapeType="1"/>
            </p:cNvSpPr>
            <p:nvPr/>
          </p:nvSpPr>
          <p:spPr bwMode="auto">
            <a:xfrm>
              <a:off x="5309" y="350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4" name="Line 462"/>
            <p:cNvSpPr>
              <a:spLocks noChangeShapeType="1"/>
            </p:cNvSpPr>
            <p:nvPr/>
          </p:nvSpPr>
          <p:spPr bwMode="auto">
            <a:xfrm>
              <a:off x="5309" y="350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5" name="Rectangle 463"/>
            <p:cNvSpPr>
              <a:spLocks noChangeArrowheads="1"/>
            </p:cNvSpPr>
            <p:nvPr/>
          </p:nvSpPr>
          <p:spPr bwMode="auto">
            <a:xfrm>
              <a:off x="5309" y="3501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6" name="Line 464"/>
            <p:cNvSpPr>
              <a:spLocks noChangeShapeType="1"/>
            </p:cNvSpPr>
            <p:nvPr/>
          </p:nvSpPr>
          <p:spPr bwMode="auto">
            <a:xfrm>
              <a:off x="5309" y="350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7" name="Line 465"/>
            <p:cNvSpPr>
              <a:spLocks noChangeShapeType="1"/>
            </p:cNvSpPr>
            <p:nvPr/>
          </p:nvSpPr>
          <p:spPr bwMode="auto">
            <a:xfrm>
              <a:off x="5309" y="350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8" name="Rectangle 466"/>
            <p:cNvSpPr>
              <a:spLocks noChangeArrowheads="1"/>
            </p:cNvSpPr>
            <p:nvPr/>
          </p:nvSpPr>
          <p:spPr bwMode="auto">
            <a:xfrm>
              <a:off x="631" y="3506"/>
              <a:ext cx="9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8083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80" y="-33452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>PROYECTO DE EVALUACIÓN SOBRE LA PRODUCCIÓN Y COMERCIALIZACIÓN DE JUGUETES DIDÁCTICOS EN MADERA DE LAUREL Y DERIVADOS PARA LA PROVINCIA DE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b="1" dirty="0" smtClean="0"/>
              <a:t> SANTA ELENA</a:t>
            </a:r>
            <a:r>
              <a:rPr lang="es-EC" sz="2400" dirty="0" smtClean="0"/>
              <a:t/>
            </a:r>
            <a:br>
              <a:rPr lang="es-EC" sz="2400" dirty="0" smtClean="0"/>
            </a:br>
            <a:endParaRPr lang="es-EC" sz="2400" dirty="0" smtClean="0"/>
          </a:p>
          <a:p>
            <a:endParaRPr lang="es-EC" sz="2400" dirty="0"/>
          </a:p>
          <a:p>
            <a:endParaRPr lang="es-EC" sz="2400" dirty="0" smtClean="0"/>
          </a:p>
          <a:p>
            <a:endParaRPr lang="es-EC" sz="2400" dirty="0"/>
          </a:p>
          <a:p>
            <a:endParaRPr lang="es-EC" sz="2400" dirty="0" smtClean="0"/>
          </a:p>
          <a:p>
            <a:r>
              <a:rPr lang="es-EC" sz="2400" dirty="0" smtClean="0"/>
              <a:t> </a:t>
            </a:r>
            <a:br>
              <a:rPr lang="es-EC" sz="2400" dirty="0" smtClean="0"/>
            </a:br>
            <a:r>
              <a:rPr lang="es-EC" sz="2400" b="1" dirty="0" smtClean="0"/>
              <a:t>AUTORES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 smtClean="0"/>
              <a:t> </a:t>
            </a:r>
            <a:br>
              <a:rPr lang="es-EC" sz="2400" dirty="0" smtClean="0"/>
            </a:br>
            <a:r>
              <a:rPr lang="es-EC" sz="2400" b="1" dirty="0" smtClean="0"/>
              <a:t>JOHN PANCHANA ALOMOTO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b="1" dirty="0" smtClean="0"/>
              <a:t>ALEX RODRÍGUEZ SALINAS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b="1" dirty="0" smtClean="0"/>
              <a:t>MILDRE SALINAS PANCHANA</a:t>
            </a:r>
            <a:r>
              <a:rPr lang="es-EC" sz="2400" dirty="0" smtClean="0"/>
              <a:t>.</a:t>
            </a:r>
            <a:br>
              <a:rPr lang="es-EC" sz="2400" dirty="0" smtClean="0"/>
            </a:br>
            <a:endParaRPr lang="es-EC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512" y="2348880"/>
            <a:ext cx="1958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2537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51872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980728"/>
            <a:ext cx="806489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000" b="1" dirty="0">
                <a:latin typeface="Arial"/>
                <a:ea typeface="Calibri"/>
                <a:cs typeface="Times New Roman"/>
              </a:rPr>
              <a:t>PLAN DE MUESTREO.</a:t>
            </a:r>
            <a:endParaRPr lang="es-EC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000" b="1" dirty="0">
                <a:latin typeface="Arial"/>
                <a:ea typeface="Calibri"/>
                <a:cs typeface="Times New Roman"/>
              </a:rPr>
              <a:t> </a:t>
            </a:r>
            <a:endParaRPr lang="es-EC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000" dirty="0">
                <a:latin typeface="Arial"/>
                <a:ea typeface="Calibri"/>
                <a:cs typeface="Times New Roman"/>
              </a:rPr>
              <a:t> </a:t>
            </a:r>
            <a:r>
              <a:rPr lang="es-ES" sz="2000" b="1" dirty="0" smtClean="0">
                <a:latin typeface="Arial"/>
                <a:ea typeface="Calibri"/>
                <a:cs typeface="Times New Roman"/>
              </a:rPr>
              <a:t>DEFINICIÓN </a:t>
            </a:r>
            <a:r>
              <a:rPr lang="es-ES" sz="2000" b="1" dirty="0">
                <a:latin typeface="Arial"/>
                <a:ea typeface="Calibri"/>
                <a:cs typeface="Times New Roman"/>
              </a:rPr>
              <a:t>DE LA POBLACIÓN.</a:t>
            </a:r>
            <a:endParaRPr lang="es-EC" sz="16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Nuestra propuesta educativa, debido a las características y perfil de nuestros clientes, que son las instituciones educativas,  las instituciones estatales y privadas, se dirigirá específicamente a un nicho de mercado bastante reducido, pero que cuentan con el financiamiento parcial por parte del estado ecuatoriano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S" sz="1600" dirty="0">
              <a:latin typeface="Arial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S" sz="1600" dirty="0" smtClean="0">
              <a:latin typeface="Arial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65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251520" y="836712"/>
            <a:ext cx="8784976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300" b="1" dirty="0" smtClean="0"/>
              <a:t>DISEÑO DE LA ENCUESTA</a:t>
            </a:r>
          </a:p>
          <a:p>
            <a:pPr algn="l"/>
            <a:endParaRPr lang="es-ES" sz="2500" b="1" dirty="0"/>
          </a:p>
          <a:p>
            <a:pPr algn="l"/>
            <a:endParaRPr lang="es-ES" sz="2900" b="1" dirty="0" smtClean="0"/>
          </a:p>
          <a:p>
            <a:pPr algn="l"/>
            <a:r>
              <a:rPr lang="es-ES" sz="2900" dirty="0" smtClean="0"/>
              <a:t>Cada pegunta realizada al encuestado nos dará la información necesaria para si poder ejecutar nuestro proyecto y buscar la mejora del producto que ofrecemos al cliente para poder competir con las grandes empresas trasnacionales .</a:t>
            </a:r>
          </a:p>
        </p:txBody>
      </p:sp>
    </p:spTree>
    <p:extLst>
      <p:ext uri="{BB962C8B-B14F-4D97-AF65-F5344CB8AC3E}">
        <p14:creationId xmlns:p14="http://schemas.microsoft.com/office/powerpoint/2010/main" xmlns="" val="2185136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66"/>
          <a:stretch/>
        </p:blipFill>
        <p:spPr bwMode="auto">
          <a:xfrm>
            <a:off x="323528" y="620688"/>
            <a:ext cx="79208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067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60" t="15525" r="50581" b="11049"/>
          <a:stretch/>
        </p:blipFill>
        <p:spPr bwMode="auto">
          <a:xfrm>
            <a:off x="222849" y="188640"/>
            <a:ext cx="830959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718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7089" r="55341" b="7660"/>
          <a:stretch/>
        </p:blipFill>
        <p:spPr bwMode="auto">
          <a:xfrm>
            <a:off x="179512" y="86654"/>
            <a:ext cx="7848872" cy="643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8688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" t="7158" r="56750" b="8473"/>
          <a:stretch/>
        </p:blipFill>
        <p:spPr bwMode="auto">
          <a:xfrm>
            <a:off x="179512" y="0"/>
            <a:ext cx="792088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4460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8" r="47754"/>
          <a:stretch/>
        </p:blipFill>
        <p:spPr bwMode="auto">
          <a:xfrm>
            <a:off x="526037" y="45903"/>
            <a:ext cx="8006403" cy="642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2300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1" t="1356" r="50997"/>
          <a:stretch/>
        </p:blipFill>
        <p:spPr bwMode="auto">
          <a:xfrm>
            <a:off x="764497" y="332656"/>
            <a:ext cx="778439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0867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0" r="49349"/>
          <a:stretch/>
        </p:blipFill>
        <p:spPr bwMode="auto">
          <a:xfrm>
            <a:off x="611560" y="183300"/>
            <a:ext cx="7704856" cy="63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7459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" r="43292" b="5675"/>
          <a:stretch/>
        </p:blipFill>
        <p:spPr bwMode="auto">
          <a:xfrm>
            <a:off x="587100" y="228062"/>
            <a:ext cx="8161364" cy="622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64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76470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3200" b="1" dirty="0" smtClean="0"/>
              <a:t>CONTENIDO</a:t>
            </a:r>
          </a:p>
          <a:p>
            <a:pPr algn="l"/>
            <a:endParaRPr lang="es-ES" sz="2400" b="1" dirty="0"/>
          </a:p>
          <a:p>
            <a:pPr algn="l"/>
            <a:endParaRPr lang="es-EC" sz="2400" b="1" dirty="0" smtClean="0"/>
          </a:p>
          <a:p>
            <a:pPr algn="l"/>
            <a:r>
              <a:rPr lang="es-ES" sz="2400" b="1" dirty="0" smtClean="0"/>
              <a:t>CAPITULO  1		GENERALIDADES</a:t>
            </a:r>
          </a:p>
          <a:p>
            <a:pPr algn="l"/>
            <a:r>
              <a:rPr lang="es-ES" sz="2400" b="1" dirty="0" smtClean="0"/>
              <a:t>CAPITULO  2		DESCRIPCION DEL PROYECTO</a:t>
            </a:r>
          </a:p>
          <a:p>
            <a:pPr algn="l"/>
            <a:r>
              <a:rPr lang="es-ES" sz="2400" b="1" dirty="0" smtClean="0"/>
              <a:t>CAPITULO  3		ESTUDIO DE MERCADO</a:t>
            </a:r>
          </a:p>
          <a:p>
            <a:pPr algn="l"/>
            <a:r>
              <a:rPr lang="es-ES" sz="2400" b="1" dirty="0" smtClean="0"/>
              <a:t>CAPITULO  4		PLAN DE MARKETING</a:t>
            </a:r>
          </a:p>
          <a:p>
            <a:pPr algn="l"/>
            <a:r>
              <a:rPr lang="es-ES" sz="2400" b="1" dirty="0" smtClean="0"/>
              <a:t>CAPITULO  5		ESTUDIO TECNICO</a:t>
            </a:r>
          </a:p>
          <a:p>
            <a:pPr algn="l"/>
            <a:r>
              <a:rPr lang="es-ES" sz="2400" b="1" dirty="0" smtClean="0"/>
              <a:t>CAPITULO  6		ANÁLISIS  ADMINISTRATIVO</a:t>
            </a:r>
          </a:p>
          <a:p>
            <a:pPr algn="l"/>
            <a:r>
              <a:rPr lang="es-ES" sz="2400" b="1" dirty="0" smtClean="0"/>
              <a:t>CAPITULO  7		ESTUDIO FINANCIERO</a:t>
            </a:r>
            <a:r>
              <a:rPr lang="es-EC" sz="2400" dirty="0" smtClean="0"/>
              <a:t/>
            </a:r>
            <a:br>
              <a:rPr lang="es-EC" sz="2400" dirty="0" smtClean="0"/>
            </a:b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3904407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0" r="41462" b="9276"/>
          <a:stretch/>
        </p:blipFill>
        <p:spPr bwMode="auto">
          <a:xfrm>
            <a:off x="827585" y="115118"/>
            <a:ext cx="7632848" cy="66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21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0" r="41726" b="6216"/>
          <a:stretch/>
        </p:blipFill>
        <p:spPr bwMode="auto">
          <a:xfrm>
            <a:off x="458074" y="300706"/>
            <a:ext cx="7786334" cy="615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24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839787"/>
            <a:ext cx="6336704" cy="758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1512168" cy="49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54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467544" y="1720840"/>
            <a:ext cx="828092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 smtClean="0">
                <a:latin typeface="Arial"/>
                <a:ea typeface="Calibri"/>
                <a:cs typeface="Times New Roman"/>
              </a:rPr>
              <a:t>PLAN DE MARKETING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S" dirty="0">
              <a:latin typeface="Arial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latin typeface="Arial"/>
                <a:ea typeface="Calibri"/>
                <a:cs typeface="Times New Roman"/>
              </a:rPr>
              <a:t>Uno </a:t>
            </a:r>
            <a:r>
              <a:rPr lang="es-ES" dirty="0">
                <a:latin typeface="Arial"/>
                <a:ea typeface="Calibri"/>
                <a:cs typeface="Times New Roman"/>
              </a:rPr>
              <a:t>de los principales objetivos del plan de Marketing  consiste en situar y </a:t>
            </a:r>
            <a:r>
              <a:rPr lang="es-ES" b="1" dirty="0">
                <a:latin typeface="Arial"/>
                <a:ea typeface="Calibri"/>
                <a:cs typeface="Times New Roman"/>
              </a:rPr>
              <a:t>posicionar la marca JDG</a:t>
            </a:r>
            <a:r>
              <a:rPr lang="es-ES" dirty="0">
                <a:latin typeface="Arial"/>
                <a:ea typeface="Calibri"/>
                <a:cs typeface="Times New Roman"/>
              </a:rPr>
              <a:t> con  nuestros productos con un  </a:t>
            </a:r>
            <a:r>
              <a:rPr lang="es-ES" b="1" dirty="0">
                <a:latin typeface="Arial"/>
                <a:ea typeface="Calibri"/>
                <a:cs typeface="Times New Roman"/>
              </a:rPr>
              <a:t>servicio adecuado</a:t>
            </a:r>
            <a:r>
              <a:rPr lang="es-ES" dirty="0">
                <a:latin typeface="Arial"/>
                <a:ea typeface="Calibri"/>
                <a:cs typeface="Times New Roman"/>
              </a:rPr>
              <a:t> ante los clientes correspondientes, con el </a:t>
            </a:r>
            <a:r>
              <a:rPr lang="es-ES" b="1" dirty="0">
                <a:latin typeface="Arial"/>
                <a:ea typeface="Calibri"/>
                <a:cs typeface="Times New Roman"/>
              </a:rPr>
              <a:t>precio apropiado, la calidad ofertada, al tiempo de entrega establecido y en el lugar indicado</a:t>
            </a:r>
            <a:r>
              <a:rPr lang="es-ES" dirty="0">
                <a:latin typeface="Arial"/>
                <a:ea typeface="Calibri"/>
                <a:cs typeface="Times New Roman"/>
              </a:rPr>
              <a:t> por los clientes.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09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75" y="-59764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9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683568" y="661040"/>
            <a:ext cx="777686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000" b="1" dirty="0">
                <a:latin typeface="Arial"/>
                <a:ea typeface="Calibri"/>
                <a:cs typeface="Times New Roman"/>
              </a:rPr>
              <a:t>OBJETIVOS FINANCIEROS.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1600" b="1" dirty="0">
                <a:latin typeface="Arial"/>
                <a:ea typeface="Calibri"/>
                <a:cs typeface="Times New Roman"/>
              </a:rPr>
              <a:t>Recuperar la inversión inicial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en el menor  tiempo posible por medio de este plan.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1600" dirty="0">
                <a:latin typeface="Arial"/>
                <a:ea typeface="Calibri"/>
                <a:cs typeface="Times New Roman"/>
              </a:rPr>
              <a:t>Obtener los </a:t>
            </a:r>
            <a:r>
              <a:rPr lang="es-ES" sz="1600" b="1" dirty="0">
                <a:latin typeface="Arial"/>
                <a:ea typeface="Calibri"/>
                <a:cs typeface="Times New Roman"/>
              </a:rPr>
              <a:t>ingresos suficientes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para cubrir los costos generales y los gastos del proyecto</a:t>
            </a:r>
            <a:r>
              <a:rPr lang="es-ES" sz="1600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b="1" dirty="0" smtClean="0">
                <a:latin typeface="Arial"/>
                <a:ea typeface="Calibri"/>
              </a:rPr>
              <a:t> </a:t>
            </a:r>
            <a:r>
              <a:rPr lang="es-ES" b="1" dirty="0">
                <a:latin typeface="Arial"/>
                <a:ea typeface="Calibri"/>
              </a:rPr>
              <a:t>OBJETIVOS DE </a:t>
            </a:r>
            <a:r>
              <a:rPr lang="es-ES" b="1" dirty="0" smtClean="0">
                <a:latin typeface="Arial"/>
                <a:ea typeface="Calibri"/>
              </a:rPr>
              <a:t>MERCADOTECNIA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1600" dirty="0" smtClean="0">
                <a:latin typeface="Arial"/>
                <a:ea typeface="Calibri"/>
                <a:cs typeface="Times New Roman"/>
              </a:rPr>
              <a:t>Lograr </a:t>
            </a:r>
            <a:r>
              <a:rPr lang="es-ES" sz="1600" dirty="0">
                <a:latin typeface="Arial"/>
                <a:ea typeface="Calibri"/>
                <a:cs typeface="Times New Roman"/>
              </a:rPr>
              <a:t>la </a:t>
            </a:r>
            <a:r>
              <a:rPr lang="es-ES" sz="1600" b="1" dirty="0">
                <a:latin typeface="Arial"/>
                <a:ea typeface="Calibri"/>
                <a:cs typeface="Times New Roman"/>
              </a:rPr>
              <a:t>introducción y posicionamiento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en el mercado de nuestros productos y marca</a:t>
            </a:r>
            <a:r>
              <a:rPr lang="es-ES" sz="1600" dirty="0" smtClean="0">
                <a:latin typeface="Arial"/>
                <a:ea typeface="Calibri"/>
                <a:cs typeface="Times New Roman"/>
              </a:rPr>
              <a:t>.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Tener una </a:t>
            </a:r>
            <a:r>
              <a:rPr lang="es-ES" sz="1600" b="1" dirty="0">
                <a:latin typeface="Arial"/>
                <a:ea typeface="Calibri"/>
                <a:cs typeface="Times New Roman"/>
              </a:rPr>
              <a:t>amplia participación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en el mercado a nivel educativo y social.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1600" dirty="0">
                <a:latin typeface="Arial"/>
                <a:ea typeface="Calibri"/>
                <a:cs typeface="Times New Roman"/>
              </a:rPr>
              <a:t>Lograr una </a:t>
            </a:r>
            <a:r>
              <a:rPr lang="es-ES" sz="1600" b="1" dirty="0">
                <a:latin typeface="Arial"/>
                <a:ea typeface="Calibri"/>
                <a:cs typeface="Times New Roman"/>
              </a:rPr>
              <a:t>fidelidad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de nuestros clientes hacia nuestra marca.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1600" dirty="0">
                <a:latin typeface="Arial"/>
                <a:ea typeface="Calibri"/>
                <a:cs typeface="Times New Roman"/>
              </a:rPr>
              <a:t>Tener un </a:t>
            </a:r>
            <a:r>
              <a:rPr lang="es-ES" sz="1600" b="1" dirty="0">
                <a:latin typeface="Arial"/>
                <a:ea typeface="Calibri"/>
                <a:cs typeface="Times New Roman"/>
              </a:rPr>
              <a:t>incremento en ventas del 16.5% anual</a:t>
            </a:r>
            <a:r>
              <a:rPr lang="es-ES" sz="1600" dirty="0">
                <a:latin typeface="Arial"/>
                <a:ea typeface="Calibri"/>
                <a:cs typeface="Times New Roman"/>
              </a:rPr>
              <a:t> y aumento del portafolio de </a:t>
            </a:r>
            <a:r>
              <a:rPr lang="es-ES" sz="1600" b="1" dirty="0">
                <a:latin typeface="Arial"/>
                <a:ea typeface="Calibri"/>
                <a:cs typeface="Times New Roman"/>
              </a:rPr>
              <a:t>clientes de una institución nueva anual</a:t>
            </a:r>
            <a:r>
              <a:rPr lang="es-ES" sz="1600" b="1" dirty="0" smtClean="0">
                <a:latin typeface="Arial"/>
                <a:ea typeface="Calibri"/>
                <a:cs typeface="Times New Roman"/>
              </a:rPr>
              <a:t>.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002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C:\Documents and Settings\Lab1\Mis documentos\PERR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268760"/>
            <a:ext cx="684075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627784" y="692696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ANALÍSIS ESTRATEGICO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07973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700" dirty="0" smtClean="0"/>
              <a:t>ANALISIS DE FODA</a:t>
            </a:r>
            <a:br>
              <a:rPr lang="es-ES" sz="2700" dirty="0" smtClean="0"/>
            </a:br>
            <a:endParaRPr lang="es-ES" sz="2800" b="1" dirty="0"/>
          </a:p>
          <a:p>
            <a:pPr algn="l"/>
            <a:r>
              <a:rPr lang="es-ES" sz="2200" b="1" dirty="0" smtClean="0"/>
              <a:t>FORTALEZAS.</a:t>
            </a:r>
            <a:r>
              <a:rPr lang="es-EC" sz="2200" dirty="0" smtClean="0"/>
              <a:t/>
            </a:r>
            <a:br>
              <a:rPr lang="es-EC" sz="2200" dirty="0" smtClean="0"/>
            </a:br>
            <a:r>
              <a:rPr lang="es-ES" sz="2200" dirty="0" smtClean="0"/>
              <a:t>Entre las fortalezas de nuestro negocio mencionamos:</a:t>
            </a:r>
            <a:r>
              <a:rPr lang="es-EC" sz="2200" dirty="0" smtClean="0"/>
              <a:t/>
            </a:r>
            <a:br>
              <a:rPr lang="es-EC" sz="2200" dirty="0" smtClean="0"/>
            </a:br>
            <a:r>
              <a:rPr lang="es-ES" sz="2200" dirty="0" smtClean="0"/>
              <a:t>1.-Es un producto que ayuda a </a:t>
            </a:r>
            <a:r>
              <a:rPr lang="es-ES" sz="2200" b="1" dirty="0" smtClean="0"/>
              <a:t>promover</a:t>
            </a:r>
            <a:r>
              <a:rPr lang="es-ES" sz="2200" dirty="0" smtClean="0"/>
              <a:t> la educación, a </a:t>
            </a:r>
            <a:r>
              <a:rPr lang="es-ES" sz="2200" b="1" dirty="0" smtClean="0"/>
              <a:t>desarrollar </a:t>
            </a:r>
            <a:r>
              <a:rPr lang="es-ES" sz="2200" dirty="0" smtClean="0"/>
              <a:t>el intelecto y la </a:t>
            </a:r>
            <a:r>
              <a:rPr lang="es-ES" sz="2200" b="1" dirty="0" smtClean="0"/>
              <a:t>creatividad</a:t>
            </a:r>
            <a:r>
              <a:rPr lang="es-ES" sz="2200" dirty="0" smtClean="0"/>
              <a:t> del niño y niña. </a:t>
            </a:r>
            <a:r>
              <a:rPr lang="es-EC" sz="2200" dirty="0" smtClean="0"/>
              <a:t/>
            </a:r>
            <a:br>
              <a:rPr lang="es-EC" sz="2200" dirty="0" smtClean="0"/>
            </a:br>
            <a:r>
              <a:rPr lang="es-ES" sz="2200" dirty="0" smtClean="0"/>
              <a:t>2.-Se producirá de materias primas </a:t>
            </a:r>
            <a:r>
              <a:rPr lang="es-ES" sz="2200" b="1" dirty="0" smtClean="0"/>
              <a:t>accesibles</a:t>
            </a:r>
            <a:r>
              <a:rPr lang="es-ES" sz="2200" dirty="0" smtClean="0"/>
              <a:t> en el mercado, que conlleva a una reducción de costos de transporte.</a:t>
            </a:r>
          </a:p>
          <a:p>
            <a:pPr algn="l"/>
            <a:endParaRPr lang="es-ES" sz="2100" dirty="0"/>
          </a:p>
          <a:p>
            <a:pPr algn="l"/>
            <a:r>
              <a:rPr lang="es-ES" sz="2900" dirty="0"/>
              <a:t>A</a:t>
            </a:r>
            <a:r>
              <a:rPr lang="es-ES" sz="2500" b="1" dirty="0"/>
              <a:t>MENAZAS.</a:t>
            </a:r>
            <a:endParaRPr lang="es-EC" sz="2500" dirty="0"/>
          </a:p>
          <a:p>
            <a:r>
              <a:rPr lang="es-ES" sz="2500" b="1" dirty="0"/>
              <a:t> </a:t>
            </a:r>
            <a:endParaRPr lang="es-EC" sz="2500" dirty="0"/>
          </a:p>
          <a:p>
            <a:r>
              <a:rPr lang="es-ES" sz="2500" dirty="0"/>
              <a:t>1.-La presencia en el mercado de </a:t>
            </a:r>
            <a:r>
              <a:rPr lang="es-ES" sz="2500" b="1" dirty="0"/>
              <a:t>productos importados</a:t>
            </a:r>
            <a:r>
              <a:rPr lang="es-ES" sz="2500" dirty="0"/>
              <a:t> elaborados en materias primas alternativas como el plástico o cartón</a:t>
            </a:r>
            <a:r>
              <a:rPr lang="es-ES" sz="2500" dirty="0" smtClean="0"/>
              <a:t>.</a:t>
            </a:r>
            <a:endParaRPr lang="es-EC" sz="2700" dirty="0"/>
          </a:p>
        </p:txBody>
      </p:sp>
    </p:spTree>
    <p:extLst>
      <p:ext uri="{BB962C8B-B14F-4D97-AF65-F5344CB8AC3E}">
        <p14:creationId xmlns:p14="http://schemas.microsoft.com/office/powerpoint/2010/main" xmlns="" val="1321699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>
                <a:latin typeface="Arial"/>
                <a:ea typeface="Calibri"/>
                <a:cs typeface="Times New Roman"/>
              </a:rPr>
              <a:t>PRODUCTO</a:t>
            </a:r>
            <a:r>
              <a:rPr lang="es-ES" sz="2400" b="1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24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latin typeface="Arial"/>
                <a:ea typeface="Calibri"/>
                <a:cs typeface="Times New Roman"/>
              </a:rPr>
              <a:t>Se </a:t>
            </a:r>
            <a:r>
              <a:rPr lang="es-ES" dirty="0">
                <a:latin typeface="Arial"/>
                <a:ea typeface="Calibri"/>
                <a:cs typeface="Times New Roman"/>
              </a:rPr>
              <a:t>elaborará una </a:t>
            </a:r>
            <a:r>
              <a:rPr lang="es-ES" b="1" dirty="0">
                <a:latin typeface="Arial"/>
                <a:ea typeface="Calibri"/>
                <a:cs typeface="Times New Roman"/>
              </a:rPr>
              <a:t>cartera de productos</a:t>
            </a:r>
            <a:r>
              <a:rPr lang="es-ES" dirty="0">
                <a:latin typeface="Arial"/>
                <a:ea typeface="Calibri"/>
                <a:cs typeface="Times New Roman"/>
              </a:rPr>
              <a:t> que servirá para definir los productos a vender.</a:t>
            </a:r>
            <a:endParaRPr lang="es-EC" sz="16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Se elaborarán juegos con características similares o secuenciales en áreas de aprendizaje, con la finalidad de promover las ventas de </a:t>
            </a:r>
            <a:r>
              <a:rPr lang="es-ES" b="1" dirty="0">
                <a:latin typeface="Arial"/>
                <a:ea typeface="Calibri"/>
                <a:cs typeface="Times New Roman"/>
              </a:rPr>
              <a:t>combos  o paquetes didácticos</a:t>
            </a:r>
            <a:r>
              <a:rPr lang="es-ES" dirty="0">
                <a:latin typeface="Arial"/>
                <a:ea typeface="Calibri"/>
                <a:cs typeface="Times New Roman"/>
              </a:rPr>
              <a:t>.</a:t>
            </a:r>
            <a:endParaRPr lang="es-EC" sz="16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Los productos deben ser </a:t>
            </a:r>
            <a:r>
              <a:rPr lang="es-ES" b="1" dirty="0">
                <a:latin typeface="Arial"/>
                <a:ea typeface="Calibri"/>
                <a:cs typeface="Times New Roman"/>
              </a:rPr>
              <a:t>innovados cada determinado tiempo</a:t>
            </a:r>
            <a:r>
              <a:rPr lang="es-ES" dirty="0">
                <a:latin typeface="Arial"/>
                <a:ea typeface="Calibri"/>
                <a:cs typeface="Times New Roman"/>
              </a:rPr>
              <a:t> si así desea el cliente o la demanda de éstos.</a:t>
            </a:r>
            <a:endParaRPr lang="es-EC" sz="16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Establecer estrategia diferenciadora de productos, </a:t>
            </a:r>
            <a:r>
              <a:rPr lang="es-ES" b="1" dirty="0">
                <a:latin typeface="Arial"/>
                <a:ea typeface="Calibri"/>
                <a:cs typeface="Times New Roman"/>
              </a:rPr>
              <a:t>compitiendo por diseño y tecnología</a:t>
            </a:r>
            <a:r>
              <a:rPr lang="es-ES" dirty="0">
                <a:latin typeface="Arial"/>
                <a:ea typeface="Calibri"/>
                <a:cs typeface="Times New Roman"/>
              </a:rPr>
              <a:t>. Ofrecer un producto bien diseñado, colores vivos, de aspecto agradable, fácil de usar, reparar y disponible en ventas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.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805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008" y="332656"/>
            <a:ext cx="90364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000" b="1" dirty="0" smtClean="0">
                <a:latin typeface="Arial"/>
                <a:ea typeface="Calibri"/>
                <a:cs typeface="Times New Roman"/>
              </a:rPr>
              <a:t>PRECIO.</a:t>
            </a:r>
            <a:endParaRPr lang="es-EC" sz="16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En la determinación de precios es necesario recalcar los siguientes puntos: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b="1" dirty="0" smtClean="0">
                <a:latin typeface="Arial"/>
                <a:ea typeface="Calibri"/>
                <a:cs typeface="Times New Roman"/>
              </a:rPr>
              <a:t>Vender </a:t>
            </a:r>
            <a:r>
              <a:rPr lang="es-ES" b="1" dirty="0">
                <a:latin typeface="Arial"/>
                <a:ea typeface="Calibri"/>
                <a:cs typeface="Times New Roman"/>
              </a:rPr>
              <a:t>el concepto de calidad</a:t>
            </a:r>
            <a:r>
              <a:rPr lang="es-ES" dirty="0">
                <a:latin typeface="Arial"/>
                <a:ea typeface="Calibri"/>
                <a:cs typeface="Times New Roman"/>
              </a:rPr>
              <a:t> de nuestros productos, en cuanto a materiales y acabados  no tóxicos utilizados.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Proveer de </a:t>
            </a:r>
            <a:r>
              <a:rPr lang="es-ES" b="1" dirty="0">
                <a:latin typeface="Arial"/>
                <a:ea typeface="Calibri"/>
                <a:cs typeface="Times New Roman"/>
              </a:rPr>
              <a:t>catálogos de productos</a:t>
            </a:r>
            <a:r>
              <a:rPr lang="es-ES" dirty="0">
                <a:latin typeface="Arial"/>
                <a:ea typeface="Calibri"/>
                <a:cs typeface="Times New Roman"/>
              </a:rPr>
              <a:t>, con precios que se mantengan   semestralmente o anualmente.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Realizar </a:t>
            </a:r>
            <a:r>
              <a:rPr lang="es-ES" b="1" dirty="0">
                <a:latin typeface="Arial"/>
                <a:ea typeface="Calibri"/>
                <a:cs typeface="Times New Roman"/>
              </a:rPr>
              <a:t>ventas de contado, plan acumulativo o crédito al 50%, </a:t>
            </a:r>
            <a:r>
              <a:rPr lang="es-ES" dirty="0">
                <a:latin typeface="Arial"/>
                <a:ea typeface="Calibri"/>
                <a:cs typeface="Times New Roman"/>
              </a:rPr>
              <a:t>previo a la evaluación económica de la empresa o cliente adquiriente. Identificar claramente la demanda de nuestros productos </a:t>
            </a:r>
            <a:endParaRPr lang="es-ES" dirty="0" smtClean="0">
              <a:latin typeface="Arial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E</a:t>
            </a:r>
            <a:r>
              <a:rPr lang="es-ES" b="1" dirty="0" smtClean="0">
                <a:latin typeface="Arial"/>
                <a:ea typeface="Calibri"/>
                <a:cs typeface="Times New Roman"/>
              </a:rPr>
              <a:t>stablecer </a:t>
            </a:r>
            <a:r>
              <a:rPr lang="es-ES" b="1" dirty="0">
                <a:latin typeface="Arial"/>
                <a:ea typeface="Calibri"/>
                <a:cs typeface="Times New Roman"/>
              </a:rPr>
              <a:t>correctivos o innovaciones necesarias  tanto de producto como procesos </a:t>
            </a:r>
            <a:r>
              <a:rPr lang="es-ES" dirty="0">
                <a:latin typeface="Arial"/>
                <a:ea typeface="Calibri"/>
                <a:cs typeface="Times New Roman"/>
              </a:rPr>
              <a:t>para mejorar su presentación, precios y reducción de tiempos de entrega.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/>
                <a:ea typeface="Calibri"/>
                <a:cs typeface="Times New Roman"/>
              </a:rPr>
              <a:t>Planear </a:t>
            </a:r>
            <a:r>
              <a:rPr lang="es-ES" b="1" dirty="0">
                <a:latin typeface="Arial"/>
                <a:ea typeface="Calibri"/>
                <a:cs typeface="Times New Roman"/>
              </a:rPr>
              <a:t>estrategias de precios</a:t>
            </a:r>
            <a:r>
              <a:rPr lang="es-ES" dirty="0">
                <a:latin typeface="Arial"/>
                <a:ea typeface="Calibri"/>
                <a:cs typeface="Times New Roman"/>
              </a:rPr>
              <a:t> de acuerdo a los costos, la demanda y la competencia.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220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753909"/>
            <a:ext cx="885698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>
                <a:latin typeface="Arial"/>
                <a:ea typeface="Calibri"/>
                <a:cs typeface="Times New Roman"/>
              </a:rPr>
              <a:t>PROMOCIÓN</a:t>
            </a:r>
            <a:r>
              <a:rPr lang="es-ES" sz="2400" b="1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Se aplicarán las siguientes promociones: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Anuncios en </a:t>
            </a:r>
            <a:r>
              <a:rPr lang="es-ES" b="1" dirty="0">
                <a:latin typeface="Arial"/>
                <a:ea typeface="Calibri"/>
                <a:cs typeface="Times New Roman"/>
              </a:rPr>
              <a:t>radiodifusoras de mayor audiencia</a:t>
            </a:r>
            <a:r>
              <a:rPr lang="es-ES" dirty="0">
                <a:latin typeface="Arial"/>
                <a:ea typeface="Calibri"/>
                <a:cs typeface="Times New Roman"/>
              </a:rPr>
              <a:t> en la Península de Santa Elena.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Anuncios en </a:t>
            </a:r>
            <a:r>
              <a:rPr lang="es-ES" b="1" dirty="0">
                <a:latin typeface="Arial"/>
                <a:ea typeface="Calibri"/>
                <a:cs typeface="Times New Roman"/>
              </a:rPr>
              <a:t>páginas de directorios o revistas locales</a:t>
            </a:r>
            <a:r>
              <a:rPr lang="es-ES" dirty="0">
                <a:latin typeface="Arial"/>
                <a:ea typeface="Calibri"/>
                <a:cs typeface="Times New Roman"/>
              </a:rPr>
              <a:t>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dirty="0">
                <a:latin typeface="Arial"/>
                <a:ea typeface="Calibri"/>
                <a:cs typeface="Times New Roman"/>
              </a:rPr>
              <a:t>Participación en </a:t>
            </a:r>
            <a:r>
              <a:rPr lang="es-ES" b="1" dirty="0">
                <a:latin typeface="Arial"/>
                <a:ea typeface="Calibri"/>
                <a:cs typeface="Times New Roman"/>
              </a:rPr>
              <a:t>Ferias, Casa Abierta o Exposiciones educativas</a:t>
            </a:r>
            <a:r>
              <a:rPr lang="es-ES" dirty="0">
                <a:latin typeface="Arial"/>
                <a:ea typeface="Calibri"/>
                <a:cs typeface="Times New Roman"/>
              </a:rPr>
              <a:t> en la zona.</a:t>
            </a:r>
            <a:endParaRPr lang="es-EC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S" b="1" dirty="0">
                <a:latin typeface="Arial"/>
                <a:ea typeface="Calibri"/>
                <a:cs typeface="Times New Roman"/>
              </a:rPr>
              <a:t>Posicionar la marca JDG</a:t>
            </a:r>
            <a:r>
              <a:rPr lang="es-ES" dirty="0">
                <a:latin typeface="Arial"/>
                <a:ea typeface="Calibri"/>
                <a:cs typeface="Times New Roman"/>
              </a:rPr>
              <a:t>, con cumplimiento de metas, tanto hacia nuestros clientes y nivel  empresarial.</a:t>
            </a:r>
            <a:endParaRPr lang="es-EC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12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490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87" r="3822"/>
          <a:stretch/>
        </p:blipFill>
        <p:spPr bwMode="auto">
          <a:xfrm>
            <a:off x="1547662" y="-27384"/>
            <a:ext cx="5256585" cy="686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1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356"/>
            <a:ext cx="7484368" cy="64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656184" cy="51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6626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581637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2400" b="1" dirty="0">
                <a:latin typeface="Arial"/>
                <a:ea typeface="Times New Roman"/>
                <a:cs typeface="Times New Roman"/>
              </a:rPr>
              <a:t>INGENERIA DE LA PRODUCCIÓN DEL </a:t>
            </a:r>
            <a:r>
              <a:rPr lang="es-EC" sz="2400" b="1" dirty="0" smtClean="0">
                <a:latin typeface="Arial"/>
                <a:ea typeface="Times New Roman"/>
                <a:cs typeface="Times New Roman"/>
              </a:rPr>
              <a:t>PRODUCTO.</a:t>
            </a:r>
            <a:endParaRPr lang="es-EC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2400" b="1" dirty="0" smtClean="0">
                <a:latin typeface="Arial"/>
                <a:ea typeface="Times New Roman"/>
                <a:cs typeface="Times New Roman"/>
              </a:rPr>
              <a:t>PROCESO </a:t>
            </a:r>
            <a:r>
              <a:rPr lang="es-EC" sz="2400" b="1" dirty="0">
                <a:latin typeface="Arial"/>
                <a:ea typeface="Times New Roman"/>
                <a:cs typeface="Times New Roman"/>
              </a:rPr>
              <a:t>DE PRODUCCIÓN</a:t>
            </a:r>
            <a:r>
              <a:rPr lang="es-EC" b="1" dirty="0">
                <a:latin typeface="Arial"/>
                <a:ea typeface="Times New Roman"/>
                <a:cs typeface="Times New Roman"/>
              </a:rPr>
              <a:t>.</a:t>
            </a:r>
            <a:endParaRPr lang="es-EC" sz="1400" dirty="0"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C" dirty="0" smtClean="0">
                <a:latin typeface="Arial"/>
                <a:ea typeface="Times New Roman"/>
                <a:cs typeface="Times New Roman"/>
              </a:rPr>
              <a:t>Como </a:t>
            </a:r>
            <a:r>
              <a:rPr lang="es-EC" dirty="0">
                <a:latin typeface="Arial"/>
                <a:ea typeface="Times New Roman"/>
                <a:cs typeface="Times New Roman"/>
              </a:rPr>
              <a:t>actividades previas a la producción, mencionamos las siguientes,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C" dirty="0" smtClean="0">
                <a:latin typeface="Arial"/>
                <a:ea typeface="Times New Roman"/>
                <a:cs typeface="Times New Roman"/>
              </a:rPr>
              <a:t>Elaboración </a:t>
            </a:r>
            <a:r>
              <a:rPr lang="es-EC" dirty="0">
                <a:latin typeface="Arial"/>
                <a:ea typeface="Times New Roman"/>
                <a:cs typeface="Times New Roman"/>
              </a:rPr>
              <a:t>del </a:t>
            </a:r>
            <a:r>
              <a:rPr lang="es-EC" b="1" dirty="0">
                <a:latin typeface="Arial"/>
                <a:ea typeface="Times New Roman"/>
                <a:cs typeface="Times New Roman"/>
              </a:rPr>
              <a:t>presupuesto general</a:t>
            </a:r>
            <a:r>
              <a:rPr lang="es-EC" dirty="0">
                <a:latin typeface="Arial"/>
                <a:ea typeface="Times New Roman"/>
                <a:cs typeface="Times New Roman"/>
              </a:rPr>
              <a:t>.</a:t>
            </a:r>
            <a:endParaRPr lang="es-EC" sz="1400" dirty="0"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C" b="1" dirty="0" smtClean="0">
                <a:latin typeface="Arial"/>
                <a:ea typeface="Times New Roman"/>
                <a:cs typeface="Times New Roman"/>
              </a:rPr>
              <a:t>Diseño </a:t>
            </a:r>
            <a:r>
              <a:rPr lang="es-EC" b="1" dirty="0">
                <a:latin typeface="Arial"/>
                <a:ea typeface="Times New Roman"/>
                <a:cs typeface="Times New Roman"/>
              </a:rPr>
              <a:t>de producto y planificación</a:t>
            </a:r>
            <a:r>
              <a:rPr lang="es-EC" dirty="0">
                <a:latin typeface="Arial"/>
                <a:ea typeface="Times New Roman"/>
                <a:cs typeface="Times New Roman"/>
              </a:rPr>
              <a:t>, cálculo de materia prima a usar o modulación de piezas, plantillado, selección de colores o acabados, listas de piezas, listas de materiales, cronogramas de actividades, hoja de operaciones, diagramas de procesos por producto, incluyendo cálculos de tiempo y distribución </a:t>
            </a:r>
            <a:endParaRPr lang="es-EC" dirty="0" smtClean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C" b="1" dirty="0" smtClean="0">
                <a:latin typeface="Arial"/>
                <a:ea typeface="Times New Roman"/>
                <a:cs typeface="Times New Roman"/>
              </a:rPr>
              <a:t>Almacenamiento </a:t>
            </a:r>
            <a:r>
              <a:rPr lang="es-EC" b="1" dirty="0">
                <a:latin typeface="Arial"/>
                <a:ea typeface="Times New Roman"/>
                <a:cs typeface="Times New Roman"/>
              </a:rPr>
              <a:t>de la información</a:t>
            </a:r>
            <a:r>
              <a:rPr lang="es-EC" dirty="0">
                <a:latin typeface="Arial"/>
                <a:ea typeface="Times New Roman"/>
                <a:cs typeface="Times New Roman"/>
              </a:rPr>
              <a:t>, tanto en archivos o carpetas y en medios informáticos.</a:t>
            </a:r>
            <a:endParaRPr lang="es-EC" sz="1400" dirty="0"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s-EC" b="1" dirty="0" smtClean="0">
                <a:latin typeface="Arial"/>
                <a:ea typeface="Times New Roman"/>
                <a:cs typeface="Times New Roman"/>
              </a:rPr>
              <a:t>Cotización</a:t>
            </a:r>
            <a:r>
              <a:rPr lang="es-EC" b="1" dirty="0">
                <a:latin typeface="Arial"/>
                <a:ea typeface="Times New Roman"/>
                <a:cs typeface="Times New Roman"/>
              </a:rPr>
              <a:t>, selección  de proveedores y compra</a:t>
            </a:r>
            <a:r>
              <a:rPr lang="es-EC" dirty="0">
                <a:latin typeface="Arial"/>
                <a:ea typeface="Times New Roman"/>
                <a:cs typeface="Times New Roman"/>
              </a:rPr>
              <a:t> de materiales y materias primas.</a:t>
            </a:r>
            <a:endParaRPr lang="es-EC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288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09" y="328356"/>
            <a:ext cx="8568952" cy="62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54163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" t="4447" b="358"/>
          <a:stretch/>
        </p:blipFill>
        <p:spPr bwMode="auto">
          <a:xfrm>
            <a:off x="-21891" y="0"/>
            <a:ext cx="91658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8892480" cy="703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785544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grpSp>
        <p:nvGrpSpPr>
          <p:cNvPr id="43012" name="Group 4"/>
          <p:cNvGrpSpPr>
            <a:grpSpLocks noChangeAspect="1"/>
          </p:cNvGrpSpPr>
          <p:nvPr/>
        </p:nvGrpSpPr>
        <p:grpSpPr bwMode="auto">
          <a:xfrm>
            <a:off x="357159" y="0"/>
            <a:ext cx="12099926" cy="7054850"/>
            <a:chOff x="225" y="0"/>
            <a:chExt cx="7622" cy="4444"/>
          </a:xfrm>
        </p:grpSpPr>
        <p:sp>
          <p:nvSpPr>
            <p:cNvPr id="430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" y="0"/>
              <a:ext cx="53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2368" y="3447"/>
              <a:ext cx="600" cy="3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14" name="Freeform 6"/>
            <p:cNvSpPr>
              <a:spLocks noEditPoints="1"/>
            </p:cNvSpPr>
            <p:nvPr/>
          </p:nvSpPr>
          <p:spPr bwMode="auto">
            <a:xfrm>
              <a:off x="2364" y="3443"/>
              <a:ext cx="609" cy="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9" y="0"/>
                </a:cxn>
                <a:cxn ang="0">
                  <a:pos x="609" y="340"/>
                </a:cxn>
                <a:cxn ang="0">
                  <a:pos x="0" y="340"/>
                </a:cxn>
                <a:cxn ang="0">
                  <a:pos x="0" y="0"/>
                </a:cxn>
                <a:cxn ang="0">
                  <a:pos x="9" y="337"/>
                </a:cxn>
                <a:cxn ang="0">
                  <a:pos x="4" y="334"/>
                </a:cxn>
                <a:cxn ang="0">
                  <a:pos x="604" y="334"/>
                </a:cxn>
                <a:cxn ang="0">
                  <a:pos x="599" y="337"/>
                </a:cxn>
                <a:cxn ang="0">
                  <a:pos x="599" y="4"/>
                </a:cxn>
                <a:cxn ang="0">
                  <a:pos x="604" y="7"/>
                </a:cxn>
                <a:cxn ang="0">
                  <a:pos x="4" y="7"/>
                </a:cxn>
                <a:cxn ang="0">
                  <a:pos x="9" y="4"/>
                </a:cxn>
                <a:cxn ang="0">
                  <a:pos x="9" y="337"/>
                </a:cxn>
              </a:cxnLst>
              <a:rect l="0" t="0" r="r" b="b"/>
              <a:pathLst>
                <a:path w="609" h="340">
                  <a:moveTo>
                    <a:pt x="0" y="0"/>
                  </a:moveTo>
                  <a:lnTo>
                    <a:pt x="609" y="0"/>
                  </a:lnTo>
                  <a:lnTo>
                    <a:pt x="609" y="340"/>
                  </a:lnTo>
                  <a:lnTo>
                    <a:pt x="0" y="340"/>
                  </a:lnTo>
                  <a:lnTo>
                    <a:pt x="0" y="0"/>
                  </a:lnTo>
                  <a:close/>
                  <a:moveTo>
                    <a:pt x="9" y="337"/>
                  </a:moveTo>
                  <a:lnTo>
                    <a:pt x="4" y="334"/>
                  </a:lnTo>
                  <a:lnTo>
                    <a:pt x="604" y="334"/>
                  </a:lnTo>
                  <a:lnTo>
                    <a:pt x="599" y="337"/>
                  </a:lnTo>
                  <a:lnTo>
                    <a:pt x="599" y="4"/>
                  </a:lnTo>
                  <a:lnTo>
                    <a:pt x="604" y="7"/>
                  </a:lnTo>
                  <a:lnTo>
                    <a:pt x="4" y="7"/>
                  </a:lnTo>
                  <a:lnTo>
                    <a:pt x="9" y="4"/>
                  </a:lnTo>
                  <a:lnTo>
                    <a:pt x="9" y="3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932" y="0"/>
              <a:ext cx="44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Producto: cubos didácticos, móviles (en madera natural)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5177" y="0"/>
              <a:ext cx="12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270" y="317"/>
              <a:ext cx="10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Diseño y cálculos generales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1902" y="317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270" y="414"/>
              <a:ext cx="93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(Planificación)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1092" y="414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3055" y="506"/>
              <a:ext cx="1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225" y="810"/>
              <a:ext cx="83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Elaboración de listados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1143" y="787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1668" y="784"/>
              <a:ext cx="90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2468" y="787"/>
              <a:ext cx="139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3742" y="787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3779" y="787"/>
              <a:ext cx="10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Almacenamiento de datos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5295" y="787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270" y="1064"/>
              <a:ext cx="177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1908" y="1064"/>
              <a:ext cx="404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2237" y="1064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6" name="Rectangle 28"/>
            <p:cNvSpPr>
              <a:spLocks noChangeArrowheads="1"/>
            </p:cNvSpPr>
            <p:nvPr/>
          </p:nvSpPr>
          <p:spPr bwMode="auto">
            <a:xfrm>
              <a:off x="270" y="1336"/>
              <a:ext cx="139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Cortes Longitudinales Y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1540" y="1336"/>
              <a:ext cx="217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                     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3556" y="1336"/>
              <a:ext cx="10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39" name="Rectangle 31"/>
            <p:cNvSpPr>
              <a:spLocks noChangeArrowheads="1"/>
            </p:cNvSpPr>
            <p:nvPr/>
          </p:nvSpPr>
          <p:spPr bwMode="auto">
            <a:xfrm>
              <a:off x="270" y="1439"/>
              <a:ext cx="82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Transversales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0" name="Rectangle 32"/>
            <p:cNvSpPr>
              <a:spLocks noChangeArrowheads="1"/>
            </p:cNvSpPr>
            <p:nvPr/>
          </p:nvSpPr>
          <p:spPr bwMode="auto">
            <a:xfrm>
              <a:off x="992" y="1439"/>
              <a:ext cx="273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                                       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auto">
            <a:xfrm>
              <a:off x="3540" y="1439"/>
              <a:ext cx="10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2" name="Rectangle 34"/>
            <p:cNvSpPr>
              <a:spLocks noChangeArrowheads="1"/>
            </p:cNvSpPr>
            <p:nvPr/>
          </p:nvSpPr>
          <p:spPr bwMode="auto">
            <a:xfrm>
              <a:off x="270" y="1540"/>
              <a:ext cx="1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3" name="Rectangle 35"/>
            <p:cNvSpPr>
              <a:spLocks noChangeArrowheads="1"/>
            </p:cNvSpPr>
            <p:nvPr/>
          </p:nvSpPr>
          <p:spPr bwMode="auto">
            <a:xfrm>
              <a:off x="270" y="1821"/>
              <a:ext cx="60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Lijado de piezas 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6" name="Rectangle 38"/>
            <p:cNvSpPr>
              <a:spLocks noChangeArrowheads="1"/>
            </p:cNvSpPr>
            <p:nvPr/>
          </p:nvSpPr>
          <p:spPr bwMode="auto">
            <a:xfrm>
              <a:off x="1217" y="1821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270" y="2098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8" name="Rectangle 40"/>
            <p:cNvSpPr>
              <a:spLocks noChangeArrowheads="1"/>
            </p:cNvSpPr>
            <p:nvPr/>
          </p:nvSpPr>
          <p:spPr bwMode="auto">
            <a:xfrm>
              <a:off x="270" y="2194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49" name="Rectangle 41"/>
            <p:cNvSpPr>
              <a:spLocks noChangeArrowheads="1"/>
            </p:cNvSpPr>
            <p:nvPr/>
          </p:nvSpPr>
          <p:spPr bwMode="auto">
            <a:xfrm>
              <a:off x="270" y="2291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0" name="Rectangle 42"/>
            <p:cNvSpPr>
              <a:spLocks noChangeArrowheads="1"/>
            </p:cNvSpPr>
            <p:nvPr/>
          </p:nvSpPr>
          <p:spPr bwMode="auto">
            <a:xfrm>
              <a:off x="270" y="2386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1" name="Rectangle 43"/>
            <p:cNvSpPr>
              <a:spLocks noChangeArrowheads="1"/>
            </p:cNvSpPr>
            <p:nvPr/>
          </p:nvSpPr>
          <p:spPr bwMode="auto">
            <a:xfrm>
              <a:off x="270" y="2479"/>
              <a:ext cx="140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Piezas 1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2" name="Rectangle 44"/>
            <p:cNvSpPr>
              <a:spLocks noChangeArrowheads="1"/>
            </p:cNvSpPr>
            <p:nvPr/>
          </p:nvSpPr>
          <p:spPr bwMode="auto">
            <a:xfrm>
              <a:off x="1550" y="2479"/>
              <a:ext cx="242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3" name="Rectangle 45"/>
            <p:cNvSpPr>
              <a:spLocks noChangeArrowheads="1"/>
            </p:cNvSpPr>
            <p:nvPr/>
          </p:nvSpPr>
          <p:spPr bwMode="auto">
            <a:xfrm>
              <a:off x="3808" y="2479"/>
              <a:ext cx="1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4" name="Rectangle 46"/>
            <p:cNvSpPr>
              <a:spLocks noChangeArrowheads="1"/>
            </p:cNvSpPr>
            <p:nvPr/>
          </p:nvSpPr>
          <p:spPr bwMode="auto">
            <a:xfrm>
              <a:off x="3844" y="2479"/>
              <a:ext cx="6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Piezas 2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5" name="Rectangle 47"/>
            <p:cNvSpPr>
              <a:spLocks noChangeArrowheads="1"/>
            </p:cNvSpPr>
            <p:nvPr/>
          </p:nvSpPr>
          <p:spPr bwMode="auto">
            <a:xfrm>
              <a:off x="4361" y="2479"/>
              <a:ext cx="257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6" name="Rectangle 48"/>
            <p:cNvSpPr>
              <a:spLocks noChangeArrowheads="1"/>
            </p:cNvSpPr>
            <p:nvPr/>
          </p:nvSpPr>
          <p:spPr bwMode="auto">
            <a:xfrm>
              <a:off x="6765" y="2479"/>
              <a:ext cx="1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7" name="Rectangle 49"/>
            <p:cNvSpPr>
              <a:spLocks noChangeArrowheads="1"/>
            </p:cNvSpPr>
            <p:nvPr/>
          </p:nvSpPr>
          <p:spPr bwMode="auto">
            <a:xfrm>
              <a:off x="270" y="2579"/>
              <a:ext cx="6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Armados de cajas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59" name="Rectangle 51"/>
            <p:cNvSpPr>
              <a:spLocks noChangeArrowheads="1"/>
            </p:cNvSpPr>
            <p:nvPr/>
          </p:nvSpPr>
          <p:spPr bwMode="auto">
            <a:xfrm>
              <a:off x="1500" y="2579"/>
              <a:ext cx="241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0" name="Rectangle 52"/>
            <p:cNvSpPr>
              <a:spLocks noChangeArrowheads="1"/>
            </p:cNvSpPr>
            <p:nvPr/>
          </p:nvSpPr>
          <p:spPr bwMode="auto">
            <a:xfrm>
              <a:off x="3756" y="2579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1" name="Rectangle 53"/>
            <p:cNvSpPr>
              <a:spLocks noChangeArrowheads="1"/>
            </p:cNvSpPr>
            <p:nvPr/>
          </p:nvSpPr>
          <p:spPr bwMode="auto">
            <a:xfrm>
              <a:off x="3794" y="2579"/>
              <a:ext cx="9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Emporado, color o sellado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3" name="Rectangle 55"/>
            <p:cNvSpPr>
              <a:spLocks noChangeArrowheads="1"/>
            </p:cNvSpPr>
            <p:nvPr/>
          </p:nvSpPr>
          <p:spPr bwMode="auto">
            <a:xfrm>
              <a:off x="5316" y="2579"/>
              <a:ext cx="253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       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4" name="Rectangle 56"/>
            <p:cNvSpPr>
              <a:spLocks noChangeArrowheads="1"/>
            </p:cNvSpPr>
            <p:nvPr/>
          </p:nvSpPr>
          <p:spPr bwMode="auto">
            <a:xfrm>
              <a:off x="7682" y="2579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5" name="Rectangle 57"/>
            <p:cNvSpPr>
              <a:spLocks noChangeArrowheads="1"/>
            </p:cNvSpPr>
            <p:nvPr/>
          </p:nvSpPr>
          <p:spPr bwMode="auto">
            <a:xfrm>
              <a:off x="270" y="2672"/>
              <a:ext cx="1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6" name="Rectangle 58"/>
            <p:cNvSpPr>
              <a:spLocks noChangeArrowheads="1"/>
            </p:cNvSpPr>
            <p:nvPr/>
          </p:nvSpPr>
          <p:spPr bwMode="auto">
            <a:xfrm>
              <a:off x="270" y="2769"/>
              <a:ext cx="1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7" name="Rectangle 59"/>
            <p:cNvSpPr>
              <a:spLocks noChangeArrowheads="1"/>
            </p:cNvSpPr>
            <p:nvPr/>
          </p:nvSpPr>
          <p:spPr bwMode="auto">
            <a:xfrm>
              <a:off x="270" y="3049"/>
              <a:ext cx="7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Emporado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8" name="Rectangle 60"/>
            <p:cNvSpPr>
              <a:spLocks noChangeArrowheads="1"/>
            </p:cNvSpPr>
            <p:nvPr/>
          </p:nvSpPr>
          <p:spPr bwMode="auto">
            <a:xfrm>
              <a:off x="875" y="3049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69" name="Rectangle 61"/>
            <p:cNvSpPr>
              <a:spLocks noChangeArrowheads="1"/>
            </p:cNvSpPr>
            <p:nvPr/>
          </p:nvSpPr>
          <p:spPr bwMode="auto">
            <a:xfrm>
              <a:off x="270" y="3323"/>
              <a:ext cx="12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0" name="Rectangle 62"/>
            <p:cNvSpPr>
              <a:spLocks noChangeArrowheads="1"/>
            </p:cNvSpPr>
            <p:nvPr/>
          </p:nvSpPr>
          <p:spPr bwMode="auto">
            <a:xfrm>
              <a:off x="270" y="3641"/>
              <a:ext cx="51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Lacado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1" name="Rectangle 63"/>
            <p:cNvSpPr>
              <a:spLocks noChangeArrowheads="1"/>
            </p:cNvSpPr>
            <p:nvPr/>
          </p:nvSpPr>
          <p:spPr bwMode="auto">
            <a:xfrm>
              <a:off x="699" y="3641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2" name="Rectangle 64"/>
            <p:cNvSpPr>
              <a:spLocks noChangeArrowheads="1"/>
            </p:cNvSpPr>
            <p:nvPr/>
          </p:nvSpPr>
          <p:spPr bwMode="auto">
            <a:xfrm>
              <a:off x="270" y="3917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3" name="Rectangle 65"/>
            <p:cNvSpPr>
              <a:spLocks noChangeArrowheads="1"/>
            </p:cNvSpPr>
            <p:nvPr/>
          </p:nvSpPr>
          <p:spPr bwMode="auto">
            <a:xfrm>
              <a:off x="270" y="4014"/>
              <a:ext cx="72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Empacado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4" name="Rectangle 66"/>
            <p:cNvSpPr>
              <a:spLocks noChangeArrowheads="1"/>
            </p:cNvSpPr>
            <p:nvPr/>
          </p:nvSpPr>
          <p:spPr bwMode="auto">
            <a:xfrm>
              <a:off x="896" y="4014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5" name="Rectangle 67"/>
            <p:cNvSpPr>
              <a:spLocks noChangeArrowheads="1"/>
            </p:cNvSpPr>
            <p:nvPr/>
          </p:nvSpPr>
          <p:spPr bwMode="auto">
            <a:xfrm>
              <a:off x="270" y="4110"/>
              <a:ext cx="86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Almacenado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6" name="Rectangle 68"/>
            <p:cNvSpPr>
              <a:spLocks noChangeArrowheads="1"/>
            </p:cNvSpPr>
            <p:nvPr/>
          </p:nvSpPr>
          <p:spPr bwMode="auto">
            <a:xfrm>
              <a:off x="1034" y="4110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7" name="Rectangle 69"/>
            <p:cNvSpPr>
              <a:spLocks noChangeArrowheads="1"/>
            </p:cNvSpPr>
            <p:nvPr/>
          </p:nvSpPr>
          <p:spPr bwMode="auto">
            <a:xfrm>
              <a:off x="270" y="4206"/>
              <a:ext cx="73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Y/o Ventas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8" name="Rectangle 70"/>
            <p:cNvSpPr>
              <a:spLocks noChangeArrowheads="1"/>
            </p:cNvSpPr>
            <p:nvPr/>
          </p:nvSpPr>
          <p:spPr bwMode="auto">
            <a:xfrm>
              <a:off x="912" y="4206"/>
              <a:ext cx="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79" name="Rectangle 71"/>
            <p:cNvSpPr>
              <a:spLocks noChangeArrowheads="1"/>
            </p:cNvSpPr>
            <p:nvPr/>
          </p:nvSpPr>
          <p:spPr bwMode="auto">
            <a:xfrm>
              <a:off x="270" y="4300"/>
              <a:ext cx="12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81" name="Freeform 73"/>
            <p:cNvSpPr>
              <a:spLocks noEditPoints="1"/>
            </p:cNvSpPr>
            <p:nvPr/>
          </p:nvSpPr>
          <p:spPr bwMode="auto">
            <a:xfrm>
              <a:off x="2511" y="225"/>
              <a:ext cx="531" cy="301"/>
            </a:xfrm>
            <a:custGeom>
              <a:avLst/>
              <a:gdLst/>
              <a:ahLst/>
              <a:cxnLst>
                <a:cxn ang="0">
                  <a:pos x="1" y="135"/>
                </a:cxn>
                <a:cxn ang="0">
                  <a:pos x="8" y="113"/>
                </a:cxn>
                <a:cxn ang="0">
                  <a:pos x="32" y="79"/>
                </a:cxn>
                <a:cxn ang="0">
                  <a:pos x="78" y="44"/>
                </a:cxn>
                <a:cxn ang="0">
                  <a:pos x="139" y="18"/>
                </a:cxn>
                <a:cxn ang="0">
                  <a:pos x="212" y="3"/>
                </a:cxn>
                <a:cxn ang="0">
                  <a:pos x="265" y="0"/>
                </a:cxn>
                <a:cxn ang="0">
                  <a:pos x="318" y="3"/>
                </a:cxn>
                <a:cxn ang="0">
                  <a:pos x="391" y="18"/>
                </a:cxn>
                <a:cxn ang="0">
                  <a:pos x="453" y="44"/>
                </a:cxn>
                <a:cxn ang="0">
                  <a:pos x="498" y="78"/>
                </a:cxn>
                <a:cxn ang="0">
                  <a:pos x="522" y="113"/>
                </a:cxn>
                <a:cxn ang="0">
                  <a:pos x="529" y="135"/>
                </a:cxn>
                <a:cxn ang="0">
                  <a:pos x="530" y="158"/>
                </a:cxn>
                <a:cxn ang="0">
                  <a:pos x="525" y="181"/>
                </a:cxn>
                <a:cxn ang="0">
                  <a:pos x="510" y="209"/>
                </a:cxn>
                <a:cxn ang="0">
                  <a:pos x="470" y="247"/>
                </a:cxn>
                <a:cxn ang="0">
                  <a:pos x="414" y="276"/>
                </a:cxn>
                <a:cxn ang="0">
                  <a:pos x="344" y="295"/>
                </a:cxn>
                <a:cxn ang="0">
                  <a:pos x="279" y="301"/>
                </a:cxn>
                <a:cxn ang="0">
                  <a:pos x="238" y="301"/>
                </a:cxn>
                <a:cxn ang="0">
                  <a:pos x="162" y="290"/>
                </a:cxn>
                <a:cxn ang="0">
                  <a:pos x="97" y="267"/>
                </a:cxn>
                <a:cxn ang="0">
                  <a:pos x="46" y="235"/>
                </a:cxn>
                <a:cxn ang="0">
                  <a:pos x="12" y="196"/>
                </a:cxn>
                <a:cxn ang="0">
                  <a:pos x="3" y="174"/>
                </a:cxn>
                <a:cxn ang="0">
                  <a:pos x="0" y="151"/>
                </a:cxn>
                <a:cxn ang="0">
                  <a:pos x="13" y="173"/>
                </a:cxn>
                <a:cxn ang="0">
                  <a:pos x="21" y="193"/>
                </a:cxn>
                <a:cxn ang="0">
                  <a:pos x="53" y="231"/>
                </a:cxn>
                <a:cxn ang="0">
                  <a:pos x="102" y="262"/>
                </a:cxn>
                <a:cxn ang="0">
                  <a:pos x="165" y="284"/>
                </a:cxn>
                <a:cxn ang="0">
                  <a:pos x="239" y="295"/>
                </a:cxn>
                <a:cxn ang="0">
                  <a:pos x="278" y="295"/>
                </a:cxn>
                <a:cxn ang="0">
                  <a:pos x="341" y="289"/>
                </a:cxn>
                <a:cxn ang="0">
                  <a:pos x="408" y="271"/>
                </a:cxn>
                <a:cxn ang="0">
                  <a:pos x="463" y="243"/>
                </a:cxn>
                <a:cxn ang="0">
                  <a:pos x="501" y="207"/>
                </a:cxn>
                <a:cxn ang="0">
                  <a:pos x="516" y="180"/>
                </a:cxn>
                <a:cxn ang="0">
                  <a:pos x="521" y="158"/>
                </a:cxn>
                <a:cxn ang="0">
                  <a:pos x="520" y="136"/>
                </a:cxn>
                <a:cxn ang="0">
                  <a:pos x="513" y="115"/>
                </a:cxn>
                <a:cxn ang="0">
                  <a:pos x="490" y="82"/>
                </a:cxn>
                <a:cxn ang="0">
                  <a:pos x="446" y="49"/>
                </a:cxn>
                <a:cxn ang="0">
                  <a:pos x="388" y="24"/>
                </a:cxn>
                <a:cxn ang="0">
                  <a:pos x="317" y="9"/>
                </a:cxn>
                <a:cxn ang="0">
                  <a:pos x="265" y="6"/>
                </a:cxn>
                <a:cxn ang="0">
                  <a:pos x="214" y="9"/>
                </a:cxn>
                <a:cxn ang="0">
                  <a:pos x="144" y="24"/>
                </a:cxn>
                <a:cxn ang="0">
                  <a:pos x="85" y="48"/>
                </a:cxn>
                <a:cxn ang="0">
                  <a:pos x="41" y="82"/>
                </a:cxn>
                <a:cxn ang="0">
                  <a:pos x="18" y="115"/>
                </a:cxn>
                <a:cxn ang="0">
                  <a:pos x="11" y="136"/>
                </a:cxn>
                <a:cxn ang="0">
                  <a:pos x="10" y="158"/>
                </a:cxn>
              </a:cxnLst>
              <a:rect l="0" t="0" r="r" b="b"/>
              <a:pathLst>
                <a:path w="531" h="301">
                  <a:moveTo>
                    <a:pt x="0" y="151"/>
                  </a:moveTo>
                  <a:lnTo>
                    <a:pt x="0" y="143"/>
                  </a:lnTo>
                  <a:lnTo>
                    <a:pt x="1" y="135"/>
                  </a:lnTo>
                  <a:lnTo>
                    <a:pt x="3" y="128"/>
                  </a:lnTo>
                  <a:lnTo>
                    <a:pt x="5" y="120"/>
                  </a:lnTo>
                  <a:lnTo>
                    <a:pt x="8" y="113"/>
                  </a:lnTo>
                  <a:lnTo>
                    <a:pt x="12" y="106"/>
                  </a:lnTo>
                  <a:lnTo>
                    <a:pt x="21" y="92"/>
                  </a:lnTo>
                  <a:lnTo>
                    <a:pt x="32" y="79"/>
                  </a:lnTo>
                  <a:lnTo>
                    <a:pt x="45" y="66"/>
                  </a:lnTo>
                  <a:lnTo>
                    <a:pt x="61" y="55"/>
                  </a:lnTo>
                  <a:lnTo>
                    <a:pt x="78" y="44"/>
                  </a:lnTo>
                  <a:lnTo>
                    <a:pt x="97" y="34"/>
                  </a:lnTo>
                  <a:lnTo>
                    <a:pt x="117" y="26"/>
                  </a:lnTo>
                  <a:lnTo>
                    <a:pt x="139" y="18"/>
                  </a:lnTo>
                  <a:lnTo>
                    <a:pt x="162" y="12"/>
                  </a:lnTo>
                  <a:lnTo>
                    <a:pt x="186" y="7"/>
                  </a:lnTo>
                  <a:lnTo>
                    <a:pt x="212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1"/>
                  </a:lnTo>
                  <a:lnTo>
                    <a:pt x="318" y="3"/>
                  </a:lnTo>
                  <a:lnTo>
                    <a:pt x="344" y="7"/>
                  </a:lnTo>
                  <a:lnTo>
                    <a:pt x="368" y="12"/>
                  </a:lnTo>
                  <a:lnTo>
                    <a:pt x="391" y="18"/>
                  </a:lnTo>
                  <a:lnTo>
                    <a:pt x="413" y="25"/>
                  </a:lnTo>
                  <a:lnTo>
                    <a:pt x="434" y="34"/>
                  </a:lnTo>
                  <a:lnTo>
                    <a:pt x="453" y="44"/>
                  </a:lnTo>
                  <a:lnTo>
                    <a:pt x="470" y="54"/>
                  </a:lnTo>
                  <a:lnTo>
                    <a:pt x="485" y="66"/>
                  </a:lnTo>
                  <a:lnTo>
                    <a:pt x="498" y="78"/>
                  </a:lnTo>
                  <a:lnTo>
                    <a:pt x="510" y="92"/>
                  </a:lnTo>
                  <a:lnTo>
                    <a:pt x="519" y="105"/>
                  </a:lnTo>
                  <a:lnTo>
                    <a:pt x="522" y="113"/>
                  </a:lnTo>
                  <a:lnTo>
                    <a:pt x="525" y="120"/>
                  </a:lnTo>
                  <a:lnTo>
                    <a:pt x="528" y="128"/>
                  </a:lnTo>
                  <a:lnTo>
                    <a:pt x="529" y="135"/>
                  </a:lnTo>
                  <a:lnTo>
                    <a:pt x="530" y="143"/>
                  </a:lnTo>
                  <a:lnTo>
                    <a:pt x="531" y="151"/>
                  </a:lnTo>
                  <a:lnTo>
                    <a:pt x="530" y="158"/>
                  </a:lnTo>
                  <a:lnTo>
                    <a:pt x="529" y="166"/>
                  </a:lnTo>
                  <a:lnTo>
                    <a:pt x="528" y="174"/>
                  </a:lnTo>
                  <a:lnTo>
                    <a:pt x="525" y="181"/>
                  </a:lnTo>
                  <a:lnTo>
                    <a:pt x="522" y="188"/>
                  </a:lnTo>
                  <a:lnTo>
                    <a:pt x="519" y="196"/>
                  </a:lnTo>
                  <a:lnTo>
                    <a:pt x="510" y="209"/>
                  </a:lnTo>
                  <a:lnTo>
                    <a:pt x="499" y="223"/>
                  </a:lnTo>
                  <a:lnTo>
                    <a:pt x="485" y="235"/>
                  </a:lnTo>
                  <a:lnTo>
                    <a:pt x="470" y="247"/>
                  </a:lnTo>
                  <a:lnTo>
                    <a:pt x="453" y="257"/>
                  </a:lnTo>
                  <a:lnTo>
                    <a:pt x="434" y="267"/>
                  </a:lnTo>
                  <a:lnTo>
                    <a:pt x="414" y="276"/>
                  </a:lnTo>
                  <a:lnTo>
                    <a:pt x="392" y="283"/>
                  </a:lnTo>
                  <a:lnTo>
                    <a:pt x="369" y="290"/>
                  </a:lnTo>
                  <a:lnTo>
                    <a:pt x="344" y="295"/>
                  </a:lnTo>
                  <a:lnTo>
                    <a:pt x="319" y="298"/>
                  </a:lnTo>
                  <a:lnTo>
                    <a:pt x="293" y="301"/>
                  </a:lnTo>
                  <a:lnTo>
                    <a:pt x="279" y="301"/>
                  </a:lnTo>
                  <a:lnTo>
                    <a:pt x="265" y="301"/>
                  </a:lnTo>
                  <a:lnTo>
                    <a:pt x="252" y="301"/>
                  </a:lnTo>
                  <a:lnTo>
                    <a:pt x="238" y="301"/>
                  </a:lnTo>
                  <a:lnTo>
                    <a:pt x="212" y="298"/>
                  </a:lnTo>
                  <a:lnTo>
                    <a:pt x="187" y="295"/>
                  </a:lnTo>
                  <a:lnTo>
                    <a:pt x="162" y="290"/>
                  </a:lnTo>
                  <a:lnTo>
                    <a:pt x="139" y="283"/>
                  </a:lnTo>
                  <a:lnTo>
                    <a:pt x="117" y="276"/>
                  </a:lnTo>
                  <a:lnTo>
                    <a:pt x="97" y="267"/>
                  </a:lnTo>
                  <a:lnTo>
                    <a:pt x="78" y="258"/>
                  </a:lnTo>
                  <a:lnTo>
                    <a:pt x="61" y="247"/>
                  </a:lnTo>
                  <a:lnTo>
                    <a:pt x="46" y="235"/>
                  </a:lnTo>
                  <a:lnTo>
                    <a:pt x="32" y="223"/>
                  </a:lnTo>
                  <a:lnTo>
                    <a:pt x="21" y="210"/>
                  </a:lnTo>
                  <a:lnTo>
                    <a:pt x="12" y="196"/>
                  </a:lnTo>
                  <a:lnTo>
                    <a:pt x="8" y="189"/>
                  </a:lnTo>
                  <a:lnTo>
                    <a:pt x="5" y="181"/>
                  </a:lnTo>
                  <a:lnTo>
                    <a:pt x="3" y="174"/>
                  </a:lnTo>
                  <a:lnTo>
                    <a:pt x="1" y="166"/>
                  </a:lnTo>
                  <a:lnTo>
                    <a:pt x="0" y="159"/>
                  </a:lnTo>
                  <a:lnTo>
                    <a:pt x="0" y="151"/>
                  </a:lnTo>
                  <a:close/>
                  <a:moveTo>
                    <a:pt x="10" y="158"/>
                  </a:moveTo>
                  <a:lnTo>
                    <a:pt x="11" y="165"/>
                  </a:lnTo>
                  <a:lnTo>
                    <a:pt x="13" y="173"/>
                  </a:lnTo>
                  <a:lnTo>
                    <a:pt x="15" y="180"/>
                  </a:lnTo>
                  <a:lnTo>
                    <a:pt x="18" y="187"/>
                  </a:lnTo>
                  <a:lnTo>
                    <a:pt x="21" y="193"/>
                  </a:lnTo>
                  <a:lnTo>
                    <a:pt x="30" y="207"/>
                  </a:lnTo>
                  <a:lnTo>
                    <a:pt x="40" y="219"/>
                  </a:lnTo>
                  <a:lnTo>
                    <a:pt x="53" y="231"/>
                  </a:lnTo>
                  <a:lnTo>
                    <a:pt x="68" y="242"/>
                  </a:lnTo>
                  <a:lnTo>
                    <a:pt x="84" y="253"/>
                  </a:lnTo>
                  <a:lnTo>
                    <a:pt x="102" y="262"/>
                  </a:lnTo>
                  <a:lnTo>
                    <a:pt x="122" y="270"/>
                  </a:lnTo>
                  <a:lnTo>
                    <a:pt x="143" y="278"/>
                  </a:lnTo>
                  <a:lnTo>
                    <a:pt x="165" y="284"/>
                  </a:lnTo>
                  <a:lnTo>
                    <a:pt x="189" y="289"/>
                  </a:lnTo>
                  <a:lnTo>
                    <a:pt x="214" y="292"/>
                  </a:lnTo>
                  <a:lnTo>
                    <a:pt x="239" y="295"/>
                  </a:lnTo>
                  <a:lnTo>
                    <a:pt x="252" y="295"/>
                  </a:lnTo>
                  <a:lnTo>
                    <a:pt x="265" y="295"/>
                  </a:lnTo>
                  <a:lnTo>
                    <a:pt x="278" y="295"/>
                  </a:lnTo>
                  <a:lnTo>
                    <a:pt x="291" y="295"/>
                  </a:lnTo>
                  <a:lnTo>
                    <a:pt x="317" y="292"/>
                  </a:lnTo>
                  <a:lnTo>
                    <a:pt x="341" y="289"/>
                  </a:lnTo>
                  <a:lnTo>
                    <a:pt x="365" y="284"/>
                  </a:lnTo>
                  <a:lnTo>
                    <a:pt x="387" y="278"/>
                  </a:lnTo>
                  <a:lnTo>
                    <a:pt x="408" y="271"/>
                  </a:lnTo>
                  <a:lnTo>
                    <a:pt x="428" y="262"/>
                  </a:lnTo>
                  <a:lnTo>
                    <a:pt x="446" y="253"/>
                  </a:lnTo>
                  <a:lnTo>
                    <a:pt x="463" y="243"/>
                  </a:lnTo>
                  <a:lnTo>
                    <a:pt x="477" y="231"/>
                  </a:lnTo>
                  <a:lnTo>
                    <a:pt x="490" y="220"/>
                  </a:lnTo>
                  <a:lnTo>
                    <a:pt x="501" y="207"/>
                  </a:lnTo>
                  <a:lnTo>
                    <a:pt x="509" y="194"/>
                  </a:lnTo>
                  <a:lnTo>
                    <a:pt x="513" y="187"/>
                  </a:lnTo>
                  <a:lnTo>
                    <a:pt x="516" y="180"/>
                  </a:lnTo>
                  <a:lnTo>
                    <a:pt x="518" y="173"/>
                  </a:lnTo>
                  <a:lnTo>
                    <a:pt x="520" y="165"/>
                  </a:lnTo>
                  <a:lnTo>
                    <a:pt x="521" y="158"/>
                  </a:lnTo>
                  <a:lnTo>
                    <a:pt x="521" y="151"/>
                  </a:lnTo>
                  <a:lnTo>
                    <a:pt x="521" y="143"/>
                  </a:lnTo>
                  <a:lnTo>
                    <a:pt x="520" y="136"/>
                  </a:lnTo>
                  <a:lnTo>
                    <a:pt x="518" y="129"/>
                  </a:lnTo>
                  <a:lnTo>
                    <a:pt x="516" y="122"/>
                  </a:lnTo>
                  <a:lnTo>
                    <a:pt x="513" y="115"/>
                  </a:lnTo>
                  <a:lnTo>
                    <a:pt x="509" y="108"/>
                  </a:lnTo>
                  <a:lnTo>
                    <a:pt x="501" y="95"/>
                  </a:lnTo>
                  <a:lnTo>
                    <a:pt x="490" y="82"/>
                  </a:lnTo>
                  <a:lnTo>
                    <a:pt x="477" y="70"/>
                  </a:lnTo>
                  <a:lnTo>
                    <a:pt x="463" y="59"/>
                  </a:lnTo>
                  <a:lnTo>
                    <a:pt x="446" y="49"/>
                  </a:lnTo>
                  <a:lnTo>
                    <a:pt x="428" y="39"/>
                  </a:lnTo>
                  <a:lnTo>
                    <a:pt x="409" y="31"/>
                  </a:lnTo>
                  <a:lnTo>
                    <a:pt x="388" y="24"/>
                  </a:lnTo>
                  <a:lnTo>
                    <a:pt x="365" y="18"/>
                  </a:lnTo>
                  <a:lnTo>
                    <a:pt x="342" y="13"/>
                  </a:lnTo>
                  <a:lnTo>
                    <a:pt x="317" y="9"/>
                  </a:lnTo>
                  <a:lnTo>
                    <a:pt x="292" y="7"/>
                  </a:lnTo>
                  <a:lnTo>
                    <a:pt x="279" y="6"/>
                  </a:lnTo>
                  <a:lnTo>
                    <a:pt x="265" y="6"/>
                  </a:lnTo>
                  <a:lnTo>
                    <a:pt x="252" y="6"/>
                  </a:lnTo>
                  <a:lnTo>
                    <a:pt x="239" y="7"/>
                  </a:lnTo>
                  <a:lnTo>
                    <a:pt x="214" y="9"/>
                  </a:lnTo>
                  <a:lnTo>
                    <a:pt x="189" y="13"/>
                  </a:lnTo>
                  <a:lnTo>
                    <a:pt x="166" y="17"/>
                  </a:lnTo>
                  <a:lnTo>
                    <a:pt x="144" y="24"/>
                  </a:lnTo>
                  <a:lnTo>
                    <a:pt x="122" y="31"/>
                  </a:lnTo>
                  <a:lnTo>
                    <a:pt x="103" y="39"/>
                  </a:lnTo>
                  <a:lnTo>
                    <a:pt x="85" y="48"/>
                  </a:lnTo>
                  <a:lnTo>
                    <a:pt x="68" y="59"/>
                  </a:lnTo>
                  <a:lnTo>
                    <a:pt x="53" y="70"/>
                  </a:lnTo>
                  <a:lnTo>
                    <a:pt x="41" y="82"/>
                  </a:lnTo>
                  <a:lnTo>
                    <a:pt x="30" y="94"/>
                  </a:lnTo>
                  <a:lnTo>
                    <a:pt x="21" y="108"/>
                  </a:lnTo>
                  <a:lnTo>
                    <a:pt x="18" y="115"/>
                  </a:lnTo>
                  <a:lnTo>
                    <a:pt x="15" y="121"/>
                  </a:lnTo>
                  <a:lnTo>
                    <a:pt x="13" y="129"/>
                  </a:lnTo>
                  <a:lnTo>
                    <a:pt x="11" y="136"/>
                  </a:lnTo>
                  <a:lnTo>
                    <a:pt x="10" y="143"/>
                  </a:lnTo>
                  <a:lnTo>
                    <a:pt x="10" y="151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2" name="Freeform 74"/>
            <p:cNvSpPr>
              <a:spLocks/>
            </p:cNvSpPr>
            <p:nvPr/>
          </p:nvSpPr>
          <p:spPr bwMode="auto">
            <a:xfrm>
              <a:off x="2653" y="589"/>
              <a:ext cx="207" cy="14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52" y="108"/>
                </a:cxn>
                <a:cxn ang="0">
                  <a:pos x="52" y="0"/>
                </a:cxn>
                <a:cxn ang="0">
                  <a:pos x="155" y="0"/>
                </a:cxn>
                <a:cxn ang="0">
                  <a:pos x="155" y="108"/>
                </a:cxn>
                <a:cxn ang="0">
                  <a:pos x="207" y="108"/>
                </a:cxn>
                <a:cxn ang="0">
                  <a:pos x="104" y="144"/>
                </a:cxn>
                <a:cxn ang="0">
                  <a:pos x="0" y="108"/>
                </a:cxn>
              </a:cxnLst>
              <a:rect l="0" t="0" r="r" b="b"/>
              <a:pathLst>
                <a:path w="207" h="144">
                  <a:moveTo>
                    <a:pt x="0" y="108"/>
                  </a:moveTo>
                  <a:lnTo>
                    <a:pt x="52" y="108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108"/>
                  </a:lnTo>
                  <a:lnTo>
                    <a:pt x="207" y="108"/>
                  </a:lnTo>
                  <a:lnTo>
                    <a:pt x="104" y="14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3" name="Freeform 75"/>
            <p:cNvSpPr>
              <a:spLocks noEditPoints="1"/>
            </p:cNvSpPr>
            <p:nvPr/>
          </p:nvSpPr>
          <p:spPr bwMode="auto">
            <a:xfrm>
              <a:off x="2634" y="586"/>
              <a:ext cx="245" cy="150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71" y="107"/>
                </a:cxn>
                <a:cxn ang="0">
                  <a:pos x="66" y="111"/>
                </a:cxn>
                <a:cxn ang="0">
                  <a:pos x="66" y="0"/>
                </a:cxn>
                <a:cxn ang="0">
                  <a:pos x="179" y="0"/>
                </a:cxn>
                <a:cxn ang="0">
                  <a:pos x="179" y="111"/>
                </a:cxn>
                <a:cxn ang="0">
                  <a:pos x="174" y="107"/>
                </a:cxn>
                <a:cxn ang="0">
                  <a:pos x="245" y="107"/>
                </a:cxn>
                <a:cxn ang="0">
                  <a:pos x="123" y="150"/>
                </a:cxn>
                <a:cxn ang="0">
                  <a:pos x="0" y="107"/>
                </a:cxn>
                <a:cxn ang="0">
                  <a:pos x="125" y="144"/>
                </a:cxn>
                <a:cxn ang="0">
                  <a:pos x="120" y="144"/>
                </a:cxn>
                <a:cxn ang="0">
                  <a:pos x="223" y="108"/>
                </a:cxn>
                <a:cxn ang="0">
                  <a:pos x="226" y="114"/>
                </a:cxn>
                <a:cxn ang="0">
                  <a:pos x="169" y="114"/>
                </a:cxn>
                <a:cxn ang="0">
                  <a:pos x="169" y="3"/>
                </a:cxn>
                <a:cxn ang="0">
                  <a:pos x="174" y="6"/>
                </a:cxn>
                <a:cxn ang="0">
                  <a:pos x="71" y="6"/>
                </a:cxn>
                <a:cxn ang="0">
                  <a:pos x="76" y="3"/>
                </a:cxn>
                <a:cxn ang="0">
                  <a:pos x="76" y="114"/>
                </a:cxn>
                <a:cxn ang="0">
                  <a:pos x="19" y="114"/>
                </a:cxn>
                <a:cxn ang="0">
                  <a:pos x="22" y="108"/>
                </a:cxn>
                <a:cxn ang="0">
                  <a:pos x="125" y="144"/>
                </a:cxn>
              </a:cxnLst>
              <a:rect l="0" t="0" r="r" b="b"/>
              <a:pathLst>
                <a:path w="245" h="150">
                  <a:moveTo>
                    <a:pt x="0" y="107"/>
                  </a:moveTo>
                  <a:lnTo>
                    <a:pt x="71" y="107"/>
                  </a:lnTo>
                  <a:lnTo>
                    <a:pt x="66" y="111"/>
                  </a:lnTo>
                  <a:lnTo>
                    <a:pt x="66" y="0"/>
                  </a:lnTo>
                  <a:lnTo>
                    <a:pt x="179" y="0"/>
                  </a:lnTo>
                  <a:lnTo>
                    <a:pt x="179" y="111"/>
                  </a:lnTo>
                  <a:lnTo>
                    <a:pt x="174" y="107"/>
                  </a:lnTo>
                  <a:lnTo>
                    <a:pt x="245" y="107"/>
                  </a:lnTo>
                  <a:lnTo>
                    <a:pt x="123" y="150"/>
                  </a:lnTo>
                  <a:lnTo>
                    <a:pt x="0" y="107"/>
                  </a:lnTo>
                  <a:close/>
                  <a:moveTo>
                    <a:pt x="125" y="144"/>
                  </a:moveTo>
                  <a:lnTo>
                    <a:pt x="120" y="144"/>
                  </a:lnTo>
                  <a:lnTo>
                    <a:pt x="223" y="108"/>
                  </a:lnTo>
                  <a:lnTo>
                    <a:pt x="226" y="114"/>
                  </a:lnTo>
                  <a:lnTo>
                    <a:pt x="169" y="114"/>
                  </a:lnTo>
                  <a:lnTo>
                    <a:pt x="169" y="3"/>
                  </a:lnTo>
                  <a:lnTo>
                    <a:pt x="174" y="6"/>
                  </a:lnTo>
                  <a:lnTo>
                    <a:pt x="71" y="6"/>
                  </a:lnTo>
                  <a:lnTo>
                    <a:pt x="76" y="3"/>
                  </a:lnTo>
                  <a:lnTo>
                    <a:pt x="76" y="114"/>
                  </a:lnTo>
                  <a:lnTo>
                    <a:pt x="19" y="114"/>
                  </a:lnTo>
                  <a:lnTo>
                    <a:pt x="22" y="108"/>
                  </a:lnTo>
                  <a:lnTo>
                    <a:pt x="125" y="1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5" name="Freeform 77"/>
            <p:cNvSpPr>
              <a:spLocks noEditPoints="1"/>
            </p:cNvSpPr>
            <p:nvPr/>
          </p:nvSpPr>
          <p:spPr bwMode="auto">
            <a:xfrm>
              <a:off x="2511" y="767"/>
              <a:ext cx="531" cy="302"/>
            </a:xfrm>
            <a:custGeom>
              <a:avLst/>
              <a:gdLst/>
              <a:ahLst/>
              <a:cxnLst>
                <a:cxn ang="0">
                  <a:pos x="1" y="136"/>
                </a:cxn>
                <a:cxn ang="0">
                  <a:pos x="8" y="113"/>
                </a:cxn>
                <a:cxn ang="0">
                  <a:pos x="32" y="79"/>
                </a:cxn>
                <a:cxn ang="0">
                  <a:pos x="78" y="44"/>
                </a:cxn>
                <a:cxn ang="0">
                  <a:pos x="139" y="18"/>
                </a:cxn>
                <a:cxn ang="0">
                  <a:pos x="212" y="3"/>
                </a:cxn>
                <a:cxn ang="0">
                  <a:pos x="265" y="0"/>
                </a:cxn>
                <a:cxn ang="0">
                  <a:pos x="318" y="3"/>
                </a:cxn>
                <a:cxn ang="0">
                  <a:pos x="391" y="18"/>
                </a:cxn>
                <a:cxn ang="0">
                  <a:pos x="453" y="44"/>
                </a:cxn>
                <a:cxn ang="0">
                  <a:pos x="498" y="79"/>
                </a:cxn>
                <a:cxn ang="0">
                  <a:pos x="522" y="113"/>
                </a:cxn>
                <a:cxn ang="0">
                  <a:pos x="529" y="135"/>
                </a:cxn>
                <a:cxn ang="0">
                  <a:pos x="530" y="159"/>
                </a:cxn>
                <a:cxn ang="0">
                  <a:pos x="525" y="181"/>
                </a:cxn>
                <a:cxn ang="0">
                  <a:pos x="510" y="210"/>
                </a:cxn>
                <a:cxn ang="0">
                  <a:pos x="470" y="247"/>
                </a:cxn>
                <a:cxn ang="0">
                  <a:pos x="414" y="276"/>
                </a:cxn>
                <a:cxn ang="0">
                  <a:pos x="344" y="295"/>
                </a:cxn>
                <a:cxn ang="0">
                  <a:pos x="279" y="302"/>
                </a:cxn>
                <a:cxn ang="0">
                  <a:pos x="238" y="301"/>
                </a:cxn>
                <a:cxn ang="0">
                  <a:pos x="162" y="290"/>
                </a:cxn>
                <a:cxn ang="0">
                  <a:pos x="97" y="268"/>
                </a:cxn>
                <a:cxn ang="0">
                  <a:pos x="46" y="236"/>
                </a:cxn>
                <a:cxn ang="0">
                  <a:pos x="12" y="196"/>
                </a:cxn>
                <a:cxn ang="0">
                  <a:pos x="3" y="174"/>
                </a:cxn>
                <a:cxn ang="0">
                  <a:pos x="0" y="151"/>
                </a:cxn>
                <a:cxn ang="0">
                  <a:pos x="13" y="173"/>
                </a:cxn>
                <a:cxn ang="0">
                  <a:pos x="21" y="194"/>
                </a:cxn>
                <a:cxn ang="0">
                  <a:pos x="53" y="232"/>
                </a:cxn>
                <a:cxn ang="0">
                  <a:pos x="102" y="262"/>
                </a:cxn>
                <a:cxn ang="0">
                  <a:pos x="165" y="284"/>
                </a:cxn>
                <a:cxn ang="0">
                  <a:pos x="239" y="295"/>
                </a:cxn>
                <a:cxn ang="0">
                  <a:pos x="278" y="295"/>
                </a:cxn>
                <a:cxn ang="0">
                  <a:pos x="341" y="289"/>
                </a:cxn>
                <a:cxn ang="0">
                  <a:pos x="408" y="271"/>
                </a:cxn>
                <a:cxn ang="0">
                  <a:pos x="463" y="243"/>
                </a:cxn>
                <a:cxn ang="0">
                  <a:pos x="501" y="207"/>
                </a:cxn>
                <a:cxn ang="0">
                  <a:pos x="516" y="180"/>
                </a:cxn>
                <a:cxn ang="0">
                  <a:pos x="521" y="159"/>
                </a:cxn>
                <a:cxn ang="0">
                  <a:pos x="520" y="136"/>
                </a:cxn>
                <a:cxn ang="0">
                  <a:pos x="513" y="115"/>
                </a:cxn>
                <a:cxn ang="0">
                  <a:pos x="490" y="82"/>
                </a:cxn>
                <a:cxn ang="0">
                  <a:pos x="446" y="49"/>
                </a:cxn>
                <a:cxn ang="0">
                  <a:pos x="388" y="24"/>
                </a:cxn>
                <a:cxn ang="0">
                  <a:pos x="317" y="9"/>
                </a:cxn>
                <a:cxn ang="0">
                  <a:pos x="265" y="6"/>
                </a:cxn>
                <a:cxn ang="0">
                  <a:pos x="214" y="9"/>
                </a:cxn>
                <a:cxn ang="0">
                  <a:pos x="144" y="24"/>
                </a:cxn>
                <a:cxn ang="0">
                  <a:pos x="85" y="49"/>
                </a:cxn>
                <a:cxn ang="0">
                  <a:pos x="41" y="82"/>
                </a:cxn>
                <a:cxn ang="0">
                  <a:pos x="18" y="115"/>
                </a:cxn>
                <a:cxn ang="0">
                  <a:pos x="11" y="136"/>
                </a:cxn>
                <a:cxn ang="0">
                  <a:pos x="10" y="158"/>
                </a:cxn>
              </a:cxnLst>
              <a:rect l="0" t="0" r="r" b="b"/>
              <a:pathLst>
                <a:path w="531" h="302">
                  <a:moveTo>
                    <a:pt x="0" y="151"/>
                  </a:moveTo>
                  <a:lnTo>
                    <a:pt x="0" y="143"/>
                  </a:lnTo>
                  <a:lnTo>
                    <a:pt x="1" y="136"/>
                  </a:lnTo>
                  <a:lnTo>
                    <a:pt x="3" y="128"/>
                  </a:lnTo>
                  <a:lnTo>
                    <a:pt x="5" y="121"/>
                  </a:lnTo>
                  <a:lnTo>
                    <a:pt x="8" y="113"/>
                  </a:lnTo>
                  <a:lnTo>
                    <a:pt x="12" y="106"/>
                  </a:lnTo>
                  <a:lnTo>
                    <a:pt x="21" y="92"/>
                  </a:lnTo>
                  <a:lnTo>
                    <a:pt x="32" y="79"/>
                  </a:lnTo>
                  <a:lnTo>
                    <a:pt x="45" y="67"/>
                  </a:lnTo>
                  <a:lnTo>
                    <a:pt x="61" y="55"/>
                  </a:lnTo>
                  <a:lnTo>
                    <a:pt x="78" y="44"/>
                  </a:lnTo>
                  <a:lnTo>
                    <a:pt x="97" y="35"/>
                  </a:lnTo>
                  <a:lnTo>
                    <a:pt x="117" y="26"/>
                  </a:lnTo>
                  <a:lnTo>
                    <a:pt x="139" y="18"/>
                  </a:lnTo>
                  <a:lnTo>
                    <a:pt x="162" y="12"/>
                  </a:lnTo>
                  <a:lnTo>
                    <a:pt x="186" y="7"/>
                  </a:lnTo>
                  <a:lnTo>
                    <a:pt x="212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1"/>
                  </a:lnTo>
                  <a:lnTo>
                    <a:pt x="318" y="3"/>
                  </a:lnTo>
                  <a:lnTo>
                    <a:pt x="344" y="7"/>
                  </a:lnTo>
                  <a:lnTo>
                    <a:pt x="368" y="12"/>
                  </a:lnTo>
                  <a:lnTo>
                    <a:pt x="391" y="18"/>
                  </a:lnTo>
                  <a:lnTo>
                    <a:pt x="413" y="26"/>
                  </a:lnTo>
                  <a:lnTo>
                    <a:pt x="434" y="34"/>
                  </a:lnTo>
                  <a:lnTo>
                    <a:pt x="453" y="44"/>
                  </a:lnTo>
                  <a:lnTo>
                    <a:pt x="470" y="55"/>
                  </a:lnTo>
                  <a:lnTo>
                    <a:pt x="485" y="66"/>
                  </a:lnTo>
                  <a:lnTo>
                    <a:pt x="498" y="79"/>
                  </a:lnTo>
                  <a:lnTo>
                    <a:pt x="510" y="92"/>
                  </a:lnTo>
                  <a:lnTo>
                    <a:pt x="519" y="106"/>
                  </a:lnTo>
                  <a:lnTo>
                    <a:pt x="522" y="113"/>
                  </a:lnTo>
                  <a:lnTo>
                    <a:pt x="525" y="120"/>
                  </a:lnTo>
                  <a:lnTo>
                    <a:pt x="528" y="128"/>
                  </a:lnTo>
                  <a:lnTo>
                    <a:pt x="529" y="135"/>
                  </a:lnTo>
                  <a:lnTo>
                    <a:pt x="530" y="143"/>
                  </a:lnTo>
                  <a:lnTo>
                    <a:pt x="531" y="151"/>
                  </a:lnTo>
                  <a:lnTo>
                    <a:pt x="530" y="159"/>
                  </a:lnTo>
                  <a:lnTo>
                    <a:pt x="529" y="166"/>
                  </a:lnTo>
                  <a:lnTo>
                    <a:pt x="528" y="174"/>
                  </a:lnTo>
                  <a:lnTo>
                    <a:pt x="525" y="181"/>
                  </a:lnTo>
                  <a:lnTo>
                    <a:pt x="522" y="189"/>
                  </a:lnTo>
                  <a:lnTo>
                    <a:pt x="519" y="196"/>
                  </a:lnTo>
                  <a:lnTo>
                    <a:pt x="510" y="210"/>
                  </a:lnTo>
                  <a:lnTo>
                    <a:pt x="499" y="223"/>
                  </a:lnTo>
                  <a:lnTo>
                    <a:pt x="485" y="235"/>
                  </a:lnTo>
                  <a:lnTo>
                    <a:pt x="470" y="247"/>
                  </a:lnTo>
                  <a:lnTo>
                    <a:pt x="453" y="258"/>
                  </a:lnTo>
                  <a:lnTo>
                    <a:pt x="434" y="267"/>
                  </a:lnTo>
                  <a:lnTo>
                    <a:pt x="414" y="276"/>
                  </a:lnTo>
                  <a:lnTo>
                    <a:pt x="392" y="284"/>
                  </a:lnTo>
                  <a:lnTo>
                    <a:pt x="369" y="290"/>
                  </a:lnTo>
                  <a:lnTo>
                    <a:pt x="344" y="295"/>
                  </a:lnTo>
                  <a:lnTo>
                    <a:pt x="319" y="299"/>
                  </a:lnTo>
                  <a:lnTo>
                    <a:pt x="293" y="301"/>
                  </a:lnTo>
                  <a:lnTo>
                    <a:pt x="279" y="302"/>
                  </a:lnTo>
                  <a:lnTo>
                    <a:pt x="265" y="302"/>
                  </a:lnTo>
                  <a:lnTo>
                    <a:pt x="252" y="302"/>
                  </a:lnTo>
                  <a:lnTo>
                    <a:pt x="238" y="301"/>
                  </a:lnTo>
                  <a:lnTo>
                    <a:pt x="212" y="299"/>
                  </a:lnTo>
                  <a:lnTo>
                    <a:pt x="187" y="295"/>
                  </a:lnTo>
                  <a:lnTo>
                    <a:pt x="162" y="290"/>
                  </a:lnTo>
                  <a:lnTo>
                    <a:pt x="139" y="284"/>
                  </a:lnTo>
                  <a:lnTo>
                    <a:pt x="117" y="276"/>
                  </a:lnTo>
                  <a:lnTo>
                    <a:pt x="97" y="268"/>
                  </a:lnTo>
                  <a:lnTo>
                    <a:pt x="78" y="258"/>
                  </a:lnTo>
                  <a:lnTo>
                    <a:pt x="61" y="247"/>
                  </a:lnTo>
                  <a:lnTo>
                    <a:pt x="46" y="236"/>
                  </a:lnTo>
                  <a:lnTo>
                    <a:pt x="32" y="223"/>
                  </a:lnTo>
                  <a:lnTo>
                    <a:pt x="21" y="210"/>
                  </a:lnTo>
                  <a:lnTo>
                    <a:pt x="12" y="196"/>
                  </a:lnTo>
                  <a:lnTo>
                    <a:pt x="8" y="189"/>
                  </a:lnTo>
                  <a:lnTo>
                    <a:pt x="5" y="182"/>
                  </a:lnTo>
                  <a:lnTo>
                    <a:pt x="3" y="174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1"/>
                  </a:lnTo>
                  <a:close/>
                  <a:moveTo>
                    <a:pt x="10" y="158"/>
                  </a:moveTo>
                  <a:lnTo>
                    <a:pt x="11" y="166"/>
                  </a:lnTo>
                  <a:lnTo>
                    <a:pt x="13" y="173"/>
                  </a:lnTo>
                  <a:lnTo>
                    <a:pt x="15" y="180"/>
                  </a:lnTo>
                  <a:lnTo>
                    <a:pt x="18" y="187"/>
                  </a:lnTo>
                  <a:lnTo>
                    <a:pt x="21" y="194"/>
                  </a:lnTo>
                  <a:lnTo>
                    <a:pt x="30" y="207"/>
                  </a:lnTo>
                  <a:lnTo>
                    <a:pt x="40" y="220"/>
                  </a:lnTo>
                  <a:lnTo>
                    <a:pt x="53" y="232"/>
                  </a:lnTo>
                  <a:lnTo>
                    <a:pt x="68" y="243"/>
                  </a:lnTo>
                  <a:lnTo>
                    <a:pt x="84" y="253"/>
                  </a:lnTo>
                  <a:lnTo>
                    <a:pt x="102" y="262"/>
                  </a:lnTo>
                  <a:lnTo>
                    <a:pt x="122" y="271"/>
                  </a:lnTo>
                  <a:lnTo>
                    <a:pt x="143" y="278"/>
                  </a:lnTo>
                  <a:lnTo>
                    <a:pt x="165" y="284"/>
                  </a:lnTo>
                  <a:lnTo>
                    <a:pt x="189" y="289"/>
                  </a:lnTo>
                  <a:lnTo>
                    <a:pt x="214" y="293"/>
                  </a:lnTo>
                  <a:lnTo>
                    <a:pt x="239" y="295"/>
                  </a:lnTo>
                  <a:lnTo>
                    <a:pt x="252" y="295"/>
                  </a:lnTo>
                  <a:lnTo>
                    <a:pt x="265" y="296"/>
                  </a:lnTo>
                  <a:lnTo>
                    <a:pt x="278" y="295"/>
                  </a:lnTo>
                  <a:lnTo>
                    <a:pt x="291" y="295"/>
                  </a:lnTo>
                  <a:lnTo>
                    <a:pt x="317" y="293"/>
                  </a:lnTo>
                  <a:lnTo>
                    <a:pt x="341" y="289"/>
                  </a:lnTo>
                  <a:lnTo>
                    <a:pt x="365" y="284"/>
                  </a:lnTo>
                  <a:lnTo>
                    <a:pt x="387" y="278"/>
                  </a:lnTo>
                  <a:lnTo>
                    <a:pt x="408" y="271"/>
                  </a:lnTo>
                  <a:lnTo>
                    <a:pt x="428" y="262"/>
                  </a:lnTo>
                  <a:lnTo>
                    <a:pt x="446" y="253"/>
                  </a:lnTo>
                  <a:lnTo>
                    <a:pt x="463" y="243"/>
                  </a:lnTo>
                  <a:lnTo>
                    <a:pt x="477" y="232"/>
                  </a:lnTo>
                  <a:lnTo>
                    <a:pt x="490" y="220"/>
                  </a:lnTo>
                  <a:lnTo>
                    <a:pt x="501" y="207"/>
                  </a:lnTo>
                  <a:lnTo>
                    <a:pt x="509" y="194"/>
                  </a:lnTo>
                  <a:lnTo>
                    <a:pt x="513" y="187"/>
                  </a:lnTo>
                  <a:lnTo>
                    <a:pt x="516" y="180"/>
                  </a:lnTo>
                  <a:lnTo>
                    <a:pt x="518" y="173"/>
                  </a:lnTo>
                  <a:lnTo>
                    <a:pt x="520" y="166"/>
                  </a:lnTo>
                  <a:lnTo>
                    <a:pt x="521" y="159"/>
                  </a:lnTo>
                  <a:lnTo>
                    <a:pt x="521" y="151"/>
                  </a:lnTo>
                  <a:lnTo>
                    <a:pt x="521" y="144"/>
                  </a:lnTo>
                  <a:lnTo>
                    <a:pt x="520" y="136"/>
                  </a:lnTo>
                  <a:lnTo>
                    <a:pt x="518" y="129"/>
                  </a:lnTo>
                  <a:lnTo>
                    <a:pt x="516" y="122"/>
                  </a:lnTo>
                  <a:lnTo>
                    <a:pt x="513" y="115"/>
                  </a:lnTo>
                  <a:lnTo>
                    <a:pt x="509" y="108"/>
                  </a:lnTo>
                  <a:lnTo>
                    <a:pt x="501" y="95"/>
                  </a:lnTo>
                  <a:lnTo>
                    <a:pt x="490" y="82"/>
                  </a:lnTo>
                  <a:lnTo>
                    <a:pt x="477" y="70"/>
                  </a:lnTo>
                  <a:lnTo>
                    <a:pt x="463" y="59"/>
                  </a:lnTo>
                  <a:lnTo>
                    <a:pt x="446" y="49"/>
                  </a:lnTo>
                  <a:lnTo>
                    <a:pt x="428" y="40"/>
                  </a:lnTo>
                  <a:lnTo>
                    <a:pt x="409" y="31"/>
                  </a:lnTo>
                  <a:lnTo>
                    <a:pt x="388" y="24"/>
                  </a:lnTo>
                  <a:lnTo>
                    <a:pt x="365" y="18"/>
                  </a:lnTo>
                  <a:lnTo>
                    <a:pt x="342" y="13"/>
                  </a:lnTo>
                  <a:lnTo>
                    <a:pt x="317" y="9"/>
                  </a:lnTo>
                  <a:lnTo>
                    <a:pt x="292" y="7"/>
                  </a:lnTo>
                  <a:lnTo>
                    <a:pt x="279" y="7"/>
                  </a:lnTo>
                  <a:lnTo>
                    <a:pt x="265" y="6"/>
                  </a:lnTo>
                  <a:lnTo>
                    <a:pt x="252" y="7"/>
                  </a:lnTo>
                  <a:lnTo>
                    <a:pt x="239" y="7"/>
                  </a:lnTo>
                  <a:lnTo>
                    <a:pt x="214" y="9"/>
                  </a:lnTo>
                  <a:lnTo>
                    <a:pt x="189" y="13"/>
                  </a:lnTo>
                  <a:lnTo>
                    <a:pt x="166" y="18"/>
                  </a:lnTo>
                  <a:lnTo>
                    <a:pt x="144" y="24"/>
                  </a:lnTo>
                  <a:lnTo>
                    <a:pt x="122" y="31"/>
                  </a:lnTo>
                  <a:lnTo>
                    <a:pt x="103" y="39"/>
                  </a:lnTo>
                  <a:lnTo>
                    <a:pt x="85" y="49"/>
                  </a:lnTo>
                  <a:lnTo>
                    <a:pt x="68" y="59"/>
                  </a:lnTo>
                  <a:lnTo>
                    <a:pt x="53" y="70"/>
                  </a:lnTo>
                  <a:lnTo>
                    <a:pt x="41" y="82"/>
                  </a:lnTo>
                  <a:lnTo>
                    <a:pt x="30" y="95"/>
                  </a:lnTo>
                  <a:lnTo>
                    <a:pt x="21" y="108"/>
                  </a:lnTo>
                  <a:lnTo>
                    <a:pt x="18" y="115"/>
                  </a:lnTo>
                  <a:lnTo>
                    <a:pt x="15" y="122"/>
                  </a:lnTo>
                  <a:lnTo>
                    <a:pt x="13" y="129"/>
                  </a:lnTo>
                  <a:lnTo>
                    <a:pt x="11" y="136"/>
                  </a:lnTo>
                  <a:lnTo>
                    <a:pt x="10" y="143"/>
                  </a:lnTo>
                  <a:lnTo>
                    <a:pt x="10" y="151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6" name="Freeform 78"/>
            <p:cNvSpPr>
              <a:spLocks/>
            </p:cNvSpPr>
            <p:nvPr/>
          </p:nvSpPr>
          <p:spPr bwMode="auto">
            <a:xfrm>
              <a:off x="2653" y="1122"/>
              <a:ext cx="207" cy="14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52" y="109"/>
                </a:cxn>
                <a:cxn ang="0">
                  <a:pos x="52" y="0"/>
                </a:cxn>
                <a:cxn ang="0">
                  <a:pos x="155" y="0"/>
                </a:cxn>
                <a:cxn ang="0">
                  <a:pos x="155" y="109"/>
                </a:cxn>
                <a:cxn ang="0">
                  <a:pos x="207" y="109"/>
                </a:cxn>
                <a:cxn ang="0">
                  <a:pos x="104" y="145"/>
                </a:cxn>
                <a:cxn ang="0">
                  <a:pos x="0" y="109"/>
                </a:cxn>
              </a:cxnLst>
              <a:rect l="0" t="0" r="r" b="b"/>
              <a:pathLst>
                <a:path w="207" h="145">
                  <a:moveTo>
                    <a:pt x="0" y="109"/>
                  </a:moveTo>
                  <a:lnTo>
                    <a:pt x="52" y="109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109"/>
                  </a:lnTo>
                  <a:lnTo>
                    <a:pt x="207" y="109"/>
                  </a:lnTo>
                  <a:lnTo>
                    <a:pt x="104" y="14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7" name="Freeform 79"/>
            <p:cNvSpPr>
              <a:spLocks noEditPoints="1"/>
            </p:cNvSpPr>
            <p:nvPr/>
          </p:nvSpPr>
          <p:spPr bwMode="auto">
            <a:xfrm>
              <a:off x="2634" y="1119"/>
              <a:ext cx="245" cy="151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71" y="109"/>
                </a:cxn>
                <a:cxn ang="0">
                  <a:pos x="66" y="112"/>
                </a:cxn>
                <a:cxn ang="0">
                  <a:pos x="66" y="0"/>
                </a:cxn>
                <a:cxn ang="0">
                  <a:pos x="179" y="0"/>
                </a:cxn>
                <a:cxn ang="0">
                  <a:pos x="179" y="112"/>
                </a:cxn>
                <a:cxn ang="0">
                  <a:pos x="174" y="109"/>
                </a:cxn>
                <a:cxn ang="0">
                  <a:pos x="245" y="109"/>
                </a:cxn>
                <a:cxn ang="0">
                  <a:pos x="123" y="151"/>
                </a:cxn>
                <a:cxn ang="0">
                  <a:pos x="0" y="109"/>
                </a:cxn>
                <a:cxn ang="0">
                  <a:pos x="125" y="145"/>
                </a:cxn>
                <a:cxn ang="0">
                  <a:pos x="120" y="145"/>
                </a:cxn>
                <a:cxn ang="0">
                  <a:pos x="223" y="109"/>
                </a:cxn>
                <a:cxn ang="0">
                  <a:pos x="226" y="115"/>
                </a:cxn>
                <a:cxn ang="0">
                  <a:pos x="169" y="115"/>
                </a:cxn>
                <a:cxn ang="0">
                  <a:pos x="169" y="3"/>
                </a:cxn>
                <a:cxn ang="0">
                  <a:pos x="174" y="6"/>
                </a:cxn>
                <a:cxn ang="0">
                  <a:pos x="71" y="6"/>
                </a:cxn>
                <a:cxn ang="0">
                  <a:pos x="76" y="3"/>
                </a:cxn>
                <a:cxn ang="0">
                  <a:pos x="76" y="115"/>
                </a:cxn>
                <a:cxn ang="0">
                  <a:pos x="19" y="115"/>
                </a:cxn>
                <a:cxn ang="0">
                  <a:pos x="22" y="109"/>
                </a:cxn>
                <a:cxn ang="0">
                  <a:pos x="125" y="145"/>
                </a:cxn>
              </a:cxnLst>
              <a:rect l="0" t="0" r="r" b="b"/>
              <a:pathLst>
                <a:path w="245" h="151">
                  <a:moveTo>
                    <a:pt x="0" y="109"/>
                  </a:moveTo>
                  <a:lnTo>
                    <a:pt x="71" y="109"/>
                  </a:lnTo>
                  <a:lnTo>
                    <a:pt x="66" y="112"/>
                  </a:lnTo>
                  <a:lnTo>
                    <a:pt x="66" y="0"/>
                  </a:lnTo>
                  <a:lnTo>
                    <a:pt x="179" y="0"/>
                  </a:lnTo>
                  <a:lnTo>
                    <a:pt x="179" y="112"/>
                  </a:lnTo>
                  <a:lnTo>
                    <a:pt x="174" y="109"/>
                  </a:lnTo>
                  <a:lnTo>
                    <a:pt x="245" y="109"/>
                  </a:lnTo>
                  <a:lnTo>
                    <a:pt x="123" y="151"/>
                  </a:lnTo>
                  <a:lnTo>
                    <a:pt x="0" y="109"/>
                  </a:lnTo>
                  <a:close/>
                  <a:moveTo>
                    <a:pt x="125" y="145"/>
                  </a:moveTo>
                  <a:lnTo>
                    <a:pt x="120" y="145"/>
                  </a:lnTo>
                  <a:lnTo>
                    <a:pt x="223" y="109"/>
                  </a:lnTo>
                  <a:lnTo>
                    <a:pt x="226" y="115"/>
                  </a:lnTo>
                  <a:lnTo>
                    <a:pt x="169" y="115"/>
                  </a:lnTo>
                  <a:lnTo>
                    <a:pt x="169" y="3"/>
                  </a:lnTo>
                  <a:lnTo>
                    <a:pt x="174" y="6"/>
                  </a:lnTo>
                  <a:lnTo>
                    <a:pt x="71" y="6"/>
                  </a:lnTo>
                  <a:lnTo>
                    <a:pt x="76" y="3"/>
                  </a:lnTo>
                  <a:lnTo>
                    <a:pt x="76" y="115"/>
                  </a:lnTo>
                  <a:lnTo>
                    <a:pt x="19" y="115"/>
                  </a:lnTo>
                  <a:lnTo>
                    <a:pt x="22" y="109"/>
                  </a:lnTo>
                  <a:lnTo>
                    <a:pt x="125" y="1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8" name="Oval 80"/>
            <p:cNvSpPr>
              <a:spLocks noChangeArrowheads="1"/>
            </p:cNvSpPr>
            <p:nvPr/>
          </p:nvSpPr>
          <p:spPr bwMode="auto">
            <a:xfrm>
              <a:off x="2516" y="1303"/>
              <a:ext cx="521" cy="2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89" name="Freeform 81"/>
            <p:cNvSpPr>
              <a:spLocks noEditPoints="1"/>
            </p:cNvSpPr>
            <p:nvPr/>
          </p:nvSpPr>
          <p:spPr bwMode="auto">
            <a:xfrm>
              <a:off x="2511" y="1300"/>
              <a:ext cx="531" cy="302"/>
            </a:xfrm>
            <a:custGeom>
              <a:avLst/>
              <a:gdLst/>
              <a:ahLst/>
              <a:cxnLst>
                <a:cxn ang="0">
                  <a:pos x="1" y="135"/>
                </a:cxn>
                <a:cxn ang="0">
                  <a:pos x="8" y="113"/>
                </a:cxn>
                <a:cxn ang="0">
                  <a:pos x="32" y="79"/>
                </a:cxn>
                <a:cxn ang="0">
                  <a:pos x="78" y="44"/>
                </a:cxn>
                <a:cxn ang="0">
                  <a:pos x="139" y="18"/>
                </a:cxn>
                <a:cxn ang="0">
                  <a:pos x="212" y="3"/>
                </a:cxn>
                <a:cxn ang="0">
                  <a:pos x="265" y="0"/>
                </a:cxn>
                <a:cxn ang="0">
                  <a:pos x="318" y="3"/>
                </a:cxn>
                <a:cxn ang="0">
                  <a:pos x="391" y="18"/>
                </a:cxn>
                <a:cxn ang="0">
                  <a:pos x="453" y="44"/>
                </a:cxn>
                <a:cxn ang="0">
                  <a:pos x="498" y="78"/>
                </a:cxn>
                <a:cxn ang="0">
                  <a:pos x="522" y="113"/>
                </a:cxn>
                <a:cxn ang="0">
                  <a:pos x="529" y="135"/>
                </a:cxn>
                <a:cxn ang="0">
                  <a:pos x="530" y="158"/>
                </a:cxn>
                <a:cxn ang="0">
                  <a:pos x="525" y="181"/>
                </a:cxn>
                <a:cxn ang="0">
                  <a:pos x="510" y="209"/>
                </a:cxn>
                <a:cxn ang="0">
                  <a:pos x="470" y="247"/>
                </a:cxn>
                <a:cxn ang="0">
                  <a:pos x="414" y="276"/>
                </a:cxn>
                <a:cxn ang="0">
                  <a:pos x="344" y="295"/>
                </a:cxn>
                <a:cxn ang="0">
                  <a:pos x="279" y="301"/>
                </a:cxn>
                <a:cxn ang="0">
                  <a:pos x="238" y="301"/>
                </a:cxn>
                <a:cxn ang="0">
                  <a:pos x="162" y="290"/>
                </a:cxn>
                <a:cxn ang="0">
                  <a:pos x="97" y="267"/>
                </a:cxn>
                <a:cxn ang="0">
                  <a:pos x="46" y="235"/>
                </a:cxn>
                <a:cxn ang="0">
                  <a:pos x="12" y="196"/>
                </a:cxn>
                <a:cxn ang="0">
                  <a:pos x="3" y="174"/>
                </a:cxn>
                <a:cxn ang="0">
                  <a:pos x="0" y="151"/>
                </a:cxn>
                <a:cxn ang="0">
                  <a:pos x="13" y="173"/>
                </a:cxn>
                <a:cxn ang="0">
                  <a:pos x="21" y="193"/>
                </a:cxn>
                <a:cxn ang="0">
                  <a:pos x="53" y="231"/>
                </a:cxn>
                <a:cxn ang="0">
                  <a:pos x="102" y="262"/>
                </a:cxn>
                <a:cxn ang="0">
                  <a:pos x="165" y="284"/>
                </a:cxn>
                <a:cxn ang="0">
                  <a:pos x="239" y="295"/>
                </a:cxn>
                <a:cxn ang="0">
                  <a:pos x="278" y="295"/>
                </a:cxn>
                <a:cxn ang="0">
                  <a:pos x="341" y="289"/>
                </a:cxn>
                <a:cxn ang="0">
                  <a:pos x="408" y="271"/>
                </a:cxn>
                <a:cxn ang="0">
                  <a:pos x="463" y="243"/>
                </a:cxn>
                <a:cxn ang="0">
                  <a:pos x="501" y="207"/>
                </a:cxn>
                <a:cxn ang="0">
                  <a:pos x="516" y="180"/>
                </a:cxn>
                <a:cxn ang="0">
                  <a:pos x="521" y="158"/>
                </a:cxn>
                <a:cxn ang="0">
                  <a:pos x="520" y="136"/>
                </a:cxn>
                <a:cxn ang="0">
                  <a:pos x="513" y="115"/>
                </a:cxn>
                <a:cxn ang="0">
                  <a:pos x="490" y="82"/>
                </a:cxn>
                <a:cxn ang="0">
                  <a:pos x="446" y="49"/>
                </a:cxn>
                <a:cxn ang="0">
                  <a:pos x="388" y="24"/>
                </a:cxn>
                <a:cxn ang="0">
                  <a:pos x="317" y="9"/>
                </a:cxn>
                <a:cxn ang="0">
                  <a:pos x="265" y="6"/>
                </a:cxn>
                <a:cxn ang="0">
                  <a:pos x="214" y="9"/>
                </a:cxn>
                <a:cxn ang="0">
                  <a:pos x="144" y="24"/>
                </a:cxn>
                <a:cxn ang="0">
                  <a:pos x="85" y="48"/>
                </a:cxn>
                <a:cxn ang="0">
                  <a:pos x="41" y="82"/>
                </a:cxn>
                <a:cxn ang="0">
                  <a:pos x="18" y="115"/>
                </a:cxn>
                <a:cxn ang="0">
                  <a:pos x="11" y="136"/>
                </a:cxn>
                <a:cxn ang="0">
                  <a:pos x="10" y="158"/>
                </a:cxn>
              </a:cxnLst>
              <a:rect l="0" t="0" r="r" b="b"/>
              <a:pathLst>
                <a:path w="531" h="302">
                  <a:moveTo>
                    <a:pt x="0" y="151"/>
                  </a:moveTo>
                  <a:lnTo>
                    <a:pt x="0" y="143"/>
                  </a:lnTo>
                  <a:lnTo>
                    <a:pt x="1" y="135"/>
                  </a:lnTo>
                  <a:lnTo>
                    <a:pt x="3" y="128"/>
                  </a:lnTo>
                  <a:lnTo>
                    <a:pt x="5" y="120"/>
                  </a:lnTo>
                  <a:lnTo>
                    <a:pt x="8" y="113"/>
                  </a:lnTo>
                  <a:lnTo>
                    <a:pt x="12" y="106"/>
                  </a:lnTo>
                  <a:lnTo>
                    <a:pt x="21" y="92"/>
                  </a:lnTo>
                  <a:lnTo>
                    <a:pt x="32" y="79"/>
                  </a:lnTo>
                  <a:lnTo>
                    <a:pt x="45" y="66"/>
                  </a:lnTo>
                  <a:lnTo>
                    <a:pt x="61" y="55"/>
                  </a:lnTo>
                  <a:lnTo>
                    <a:pt x="78" y="44"/>
                  </a:lnTo>
                  <a:lnTo>
                    <a:pt x="97" y="34"/>
                  </a:lnTo>
                  <a:lnTo>
                    <a:pt x="117" y="26"/>
                  </a:lnTo>
                  <a:lnTo>
                    <a:pt x="139" y="18"/>
                  </a:lnTo>
                  <a:lnTo>
                    <a:pt x="162" y="12"/>
                  </a:lnTo>
                  <a:lnTo>
                    <a:pt x="186" y="7"/>
                  </a:lnTo>
                  <a:lnTo>
                    <a:pt x="212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1"/>
                  </a:lnTo>
                  <a:lnTo>
                    <a:pt x="318" y="3"/>
                  </a:lnTo>
                  <a:lnTo>
                    <a:pt x="344" y="7"/>
                  </a:lnTo>
                  <a:lnTo>
                    <a:pt x="368" y="12"/>
                  </a:lnTo>
                  <a:lnTo>
                    <a:pt x="391" y="18"/>
                  </a:lnTo>
                  <a:lnTo>
                    <a:pt x="413" y="25"/>
                  </a:lnTo>
                  <a:lnTo>
                    <a:pt x="434" y="34"/>
                  </a:lnTo>
                  <a:lnTo>
                    <a:pt x="453" y="44"/>
                  </a:lnTo>
                  <a:lnTo>
                    <a:pt x="470" y="54"/>
                  </a:lnTo>
                  <a:lnTo>
                    <a:pt x="485" y="66"/>
                  </a:lnTo>
                  <a:lnTo>
                    <a:pt x="498" y="78"/>
                  </a:lnTo>
                  <a:lnTo>
                    <a:pt x="510" y="92"/>
                  </a:lnTo>
                  <a:lnTo>
                    <a:pt x="519" y="105"/>
                  </a:lnTo>
                  <a:lnTo>
                    <a:pt x="522" y="113"/>
                  </a:lnTo>
                  <a:lnTo>
                    <a:pt x="525" y="120"/>
                  </a:lnTo>
                  <a:lnTo>
                    <a:pt x="528" y="128"/>
                  </a:lnTo>
                  <a:lnTo>
                    <a:pt x="529" y="135"/>
                  </a:lnTo>
                  <a:lnTo>
                    <a:pt x="530" y="143"/>
                  </a:lnTo>
                  <a:lnTo>
                    <a:pt x="531" y="151"/>
                  </a:lnTo>
                  <a:lnTo>
                    <a:pt x="530" y="158"/>
                  </a:lnTo>
                  <a:lnTo>
                    <a:pt x="529" y="166"/>
                  </a:lnTo>
                  <a:lnTo>
                    <a:pt x="528" y="174"/>
                  </a:lnTo>
                  <a:lnTo>
                    <a:pt x="525" y="181"/>
                  </a:lnTo>
                  <a:lnTo>
                    <a:pt x="522" y="188"/>
                  </a:lnTo>
                  <a:lnTo>
                    <a:pt x="519" y="196"/>
                  </a:lnTo>
                  <a:lnTo>
                    <a:pt x="510" y="209"/>
                  </a:lnTo>
                  <a:lnTo>
                    <a:pt x="499" y="223"/>
                  </a:lnTo>
                  <a:lnTo>
                    <a:pt x="485" y="235"/>
                  </a:lnTo>
                  <a:lnTo>
                    <a:pt x="470" y="247"/>
                  </a:lnTo>
                  <a:lnTo>
                    <a:pt x="453" y="257"/>
                  </a:lnTo>
                  <a:lnTo>
                    <a:pt x="434" y="267"/>
                  </a:lnTo>
                  <a:lnTo>
                    <a:pt x="414" y="276"/>
                  </a:lnTo>
                  <a:lnTo>
                    <a:pt x="392" y="283"/>
                  </a:lnTo>
                  <a:lnTo>
                    <a:pt x="369" y="290"/>
                  </a:lnTo>
                  <a:lnTo>
                    <a:pt x="344" y="295"/>
                  </a:lnTo>
                  <a:lnTo>
                    <a:pt x="319" y="298"/>
                  </a:lnTo>
                  <a:lnTo>
                    <a:pt x="293" y="301"/>
                  </a:lnTo>
                  <a:lnTo>
                    <a:pt x="279" y="301"/>
                  </a:lnTo>
                  <a:lnTo>
                    <a:pt x="265" y="302"/>
                  </a:lnTo>
                  <a:lnTo>
                    <a:pt x="252" y="301"/>
                  </a:lnTo>
                  <a:lnTo>
                    <a:pt x="238" y="301"/>
                  </a:lnTo>
                  <a:lnTo>
                    <a:pt x="212" y="298"/>
                  </a:lnTo>
                  <a:lnTo>
                    <a:pt x="187" y="295"/>
                  </a:lnTo>
                  <a:lnTo>
                    <a:pt x="162" y="290"/>
                  </a:lnTo>
                  <a:lnTo>
                    <a:pt x="139" y="283"/>
                  </a:lnTo>
                  <a:lnTo>
                    <a:pt x="117" y="276"/>
                  </a:lnTo>
                  <a:lnTo>
                    <a:pt x="97" y="267"/>
                  </a:lnTo>
                  <a:lnTo>
                    <a:pt x="78" y="258"/>
                  </a:lnTo>
                  <a:lnTo>
                    <a:pt x="61" y="247"/>
                  </a:lnTo>
                  <a:lnTo>
                    <a:pt x="46" y="235"/>
                  </a:lnTo>
                  <a:lnTo>
                    <a:pt x="32" y="223"/>
                  </a:lnTo>
                  <a:lnTo>
                    <a:pt x="21" y="210"/>
                  </a:lnTo>
                  <a:lnTo>
                    <a:pt x="12" y="196"/>
                  </a:lnTo>
                  <a:lnTo>
                    <a:pt x="8" y="189"/>
                  </a:lnTo>
                  <a:lnTo>
                    <a:pt x="5" y="181"/>
                  </a:lnTo>
                  <a:lnTo>
                    <a:pt x="3" y="174"/>
                  </a:lnTo>
                  <a:lnTo>
                    <a:pt x="1" y="166"/>
                  </a:lnTo>
                  <a:lnTo>
                    <a:pt x="0" y="159"/>
                  </a:lnTo>
                  <a:lnTo>
                    <a:pt x="0" y="151"/>
                  </a:lnTo>
                  <a:close/>
                  <a:moveTo>
                    <a:pt x="10" y="158"/>
                  </a:moveTo>
                  <a:lnTo>
                    <a:pt x="11" y="165"/>
                  </a:lnTo>
                  <a:lnTo>
                    <a:pt x="13" y="173"/>
                  </a:lnTo>
                  <a:lnTo>
                    <a:pt x="15" y="180"/>
                  </a:lnTo>
                  <a:lnTo>
                    <a:pt x="18" y="187"/>
                  </a:lnTo>
                  <a:lnTo>
                    <a:pt x="21" y="193"/>
                  </a:lnTo>
                  <a:lnTo>
                    <a:pt x="30" y="207"/>
                  </a:lnTo>
                  <a:lnTo>
                    <a:pt x="40" y="219"/>
                  </a:lnTo>
                  <a:lnTo>
                    <a:pt x="53" y="231"/>
                  </a:lnTo>
                  <a:lnTo>
                    <a:pt x="68" y="242"/>
                  </a:lnTo>
                  <a:lnTo>
                    <a:pt x="84" y="253"/>
                  </a:lnTo>
                  <a:lnTo>
                    <a:pt x="102" y="262"/>
                  </a:lnTo>
                  <a:lnTo>
                    <a:pt x="122" y="270"/>
                  </a:lnTo>
                  <a:lnTo>
                    <a:pt x="143" y="278"/>
                  </a:lnTo>
                  <a:lnTo>
                    <a:pt x="165" y="284"/>
                  </a:lnTo>
                  <a:lnTo>
                    <a:pt x="189" y="289"/>
                  </a:lnTo>
                  <a:lnTo>
                    <a:pt x="214" y="292"/>
                  </a:lnTo>
                  <a:lnTo>
                    <a:pt x="239" y="295"/>
                  </a:lnTo>
                  <a:lnTo>
                    <a:pt x="252" y="295"/>
                  </a:lnTo>
                  <a:lnTo>
                    <a:pt x="265" y="295"/>
                  </a:lnTo>
                  <a:lnTo>
                    <a:pt x="278" y="295"/>
                  </a:lnTo>
                  <a:lnTo>
                    <a:pt x="291" y="295"/>
                  </a:lnTo>
                  <a:lnTo>
                    <a:pt x="317" y="292"/>
                  </a:lnTo>
                  <a:lnTo>
                    <a:pt x="341" y="289"/>
                  </a:lnTo>
                  <a:lnTo>
                    <a:pt x="365" y="284"/>
                  </a:lnTo>
                  <a:lnTo>
                    <a:pt x="387" y="278"/>
                  </a:lnTo>
                  <a:lnTo>
                    <a:pt x="408" y="271"/>
                  </a:lnTo>
                  <a:lnTo>
                    <a:pt x="428" y="262"/>
                  </a:lnTo>
                  <a:lnTo>
                    <a:pt x="446" y="253"/>
                  </a:lnTo>
                  <a:lnTo>
                    <a:pt x="463" y="243"/>
                  </a:lnTo>
                  <a:lnTo>
                    <a:pt x="477" y="231"/>
                  </a:lnTo>
                  <a:lnTo>
                    <a:pt x="490" y="220"/>
                  </a:lnTo>
                  <a:lnTo>
                    <a:pt x="501" y="207"/>
                  </a:lnTo>
                  <a:lnTo>
                    <a:pt x="509" y="194"/>
                  </a:lnTo>
                  <a:lnTo>
                    <a:pt x="513" y="187"/>
                  </a:lnTo>
                  <a:lnTo>
                    <a:pt x="516" y="180"/>
                  </a:lnTo>
                  <a:lnTo>
                    <a:pt x="518" y="173"/>
                  </a:lnTo>
                  <a:lnTo>
                    <a:pt x="520" y="165"/>
                  </a:lnTo>
                  <a:lnTo>
                    <a:pt x="521" y="158"/>
                  </a:lnTo>
                  <a:lnTo>
                    <a:pt x="521" y="151"/>
                  </a:lnTo>
                  <a:lnTo>
                    <a:pt x="521" y="143"/>
                  </a:lnTo>
                  <a:lnTo>
                    <a:pt x="520" y="136"/>
                  </a:lnTo>
                  <a:lnTo>
                    <a:pt x="518" y="129"/>
                  </a:lnTo>
                  <a:lnTo>
                    <a:pt x="516" y="122"/>
                  </a:lnTo>
                  <a:lnTo>
                    <a:pt x="513" y="115"/>
                  </a:lnTo>
                  <a:lnTo>
                    <a:pt x="509" y="108"/>
                  </a:lnTo>
                  <a:lnTo>
                    <a:pt x="501" y="95"/>
                  </a:lnTo>
                  <a:lnTo>
                    <a:pt x="490" y="82"/>
                  </a:lnTo>
                  <a:lnTo>
                    <a:pt x="477" y="70"/>
                  </a:lnTo>
                  <a:lnTo>
                    <a:pt x="463" y="59"/>
                  </a:lnTo>
                  <a:lnTo>
                    <a:pt x="446" y="49"/>
                  </a:lnTo>
                  <a:lnTo>
                    <a:pt x="428" y="39"/>
                  </a:lnTo>
                  <a:lnTo>
                    <a:pt x="409" y="31"/>
                  </a:lnTo>
                  <a:lnTo>
                    <a:pt x="388" y="24"/>
                  </a:lnTo>
                  <a:lnTo>
                    <a:pt x="365" y="18"/>
                  </a:lnTo>
                  <a:lnTo>
                    <a:pt x="342" y="13"/>
                  </a:lnTo>
                  <a:lnTo>
                    <a:pt x="317" y="9"/>
                  </a:lnTo>
                  <a:lnTo>
                    <a:pt x="292" y="7"/>
                  </a:lnTo>
                  <a:lnTo>
                    <a:pt x="279" y="6"/>
                  </a:lnTo>
                  <a:lnTo>
                    <a:pt x="265" y="6"/>
                  </a:lnTo>
                  <a:lnTo>
                    <a:pt x="252" y="6"/>
                  </a:lnTo>
                  <a:lnTo>
                    <a:pt x="239" y="7"/>
                  </a:lnTo>
                  <a:lnTo>
                    <a:pt x="214" y="9"/>
                  </a:lnTo>
                  <a:lnTo>
                    <a:pt x="189" y="13"/>
                  </a:lnTo>
                  <a:lnTo>
                    <a:pt x="166" y="17"/>
                  </a:lnTo>
                  <a:lnTo>
                    <a:pt x="144" y="24"/>
                  </a:lnTo>
                  <a:lnTo>
                    <a:pt x="122" y="31"/>
                  </a:lnTo>
                  <a:lnTo>
                    <a:pt x="103" y="39"/>
                  </a:lnTo>
                  <a:lnTo>
                    <a:pt x="85" y="48"/>
                  </a:lnTo>
                  <a:lnTo>
                    <a:pt x="68" y="59"/>
                  </a:lnTo>
                  <a:lnTo>
                    <a:pt x="53" y="70"/>
                  </a:lnTo>
                  <a:lnTo>
                    <a:pt x="41" y="82"/>
                  </a:lnTo>
                  <a:lnTo>
                    <a:pt x="30" y="94"/>
                  </a:lnTo>
                  <a:lnTo>
                    <a:pt x="21" y="108"/>
                  </a:lnTo>
                  <a:lnTo>
                    <a:pt x="18" y="115"/>
                  </a:lnTo>
                  <a:lnTo>
                    <a:pt x="15" y="121"/>
                  </a:lnTo>
                  <a:lnTo>
                    <a:pt x="13" y="129"/>
                  </a:lnTo>
                  <a:lnTo>
                    <a:pt x="11" y="136"/>
                  </a:lnTo>
                  <a:lnTo>
                    <a:pt x="10" y="143"/>
                  </a:lnTo>
                  <a:lnTo>
                    <a:pt x="10" y="151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0" name="Freeform 82"/>
            <p:cNvSpPr>
              <a:spLocks/>
            </p:cNvSpPr>
            <p:nvPr/>
          </p:nvSpPr>
          <p:spPr bwMode="auto">
            <a:xfrm>
              <a:off x="3096" y="853"/>
              <a:ext cx="294" cy="14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21" y="36"/>
                </a:cxn>
                <a:cxn ang="0">
                  <a:pos x="221" y="0"/>
                </a:cxn>
                <a:cxn ang="0">
                  <a:pos x="294" y="72"/>
                </a:cxn>
                <a:cxn ang="0">
                  <a:pos x="221" y="144"/>
                </a:cxn>
                <a:cxn ang="0">
                  <a:pos x="221" y="108"/>
                </a:cxn>
                <a:cxn ang="0">
                  <a:pos x="0" y="108"/>
                </a:cxn>
                <a:cxn ang="0">
                  <a:pos x="0" y="36"/>
                </a:cxn>
              </a:cxnLst>
              <a:rect l="0" t="0" r="r" b="b"/>
              <a:pathLst>
                <a:path w="294" h="144">
                  <a:moveTo>
                    <a:pt x="0" y="36"/>
                  </a:moveTo>
                  <a:lnTo>
                    <a:pt x="221" y="36"/>
                  </a:lnTo>
                  <a:lnTo>
                    <a:pt x="221" y="0"/>
                  </a:lnTo>
                  <a:lnTo>
                    <a:pt x="294" y="72"/>
                  </a:lnTo>
                  <a:lnTo>
                    <a:pt x="221" y="144"/>
                  </a:lnTo>
                  <a:lnTo>
                    <a:pt x="221" y="108"/>
                  </a:lnTo>
                  <a:lnTo>
                    <a:pt x="0" y="10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1" name="Freeform 83"/>
            <p:cNvSpPr>
              <a:spLocks noEditPoints="1"/>
            </p:cNvSpPr>
            <p:nvPr/>
          </p:nvSpPr>
          <p:spPr bwMode="auto">
            <a:xfrm>
              <a:off x="3091" y="842"/>
              <a:ext cx="305" cy="16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26" y="44"/>
                </a:cxn>
                <a:cxn ang="0">
                  <a:pos x="221" y="47"/>
                </a:cxn>
                <a:cxn ang="0">
                  <a:pos x="221" y="0"/>
                </a:cxn>
                <a:cxn ang="0">
                  <a:pos x="305" y="83"/>
                </a:cxn>
                <a:cxn ang="0">
                  <a:pos x="221" y="166"/>
                </a:cxn>
                <a:cxn ang="0">
                  <a:pos x="221" y="119"/>
                </a:cxn>
                <a:cxn ang="0">
                  <a:pos x="226" y="122"/>
                </a:cxn>
                <a:cxn ang="0">
                  <a:pos x="0" y="122"/>
                </a:cxn>
                <a:cxn ang="0">
                  <a:pos x="0" y="44"/>
                </a:cxn>
                <a:cxn ang="0">
                  <a:pos x="10" y="119"/>
                </a:cxn>
                <a:cxn ang="0">
                  <a:pos x="5" y="116"/>
                </a:cxn>
                <a:cxn ang="0">
                  <a:pos x="231" y="116"/>
                </a:cxn>
                <a:cxn ang="0">
                  <a:pos x="231" y="155"/>
                </a:cxn>
                <a:cxn ang="0">
                  <a:pos x="222" y="154"/>
                </a:cxn>
                <a:cxn ang="0">
                  <a:pos x="295" y="81"/>
                </a:cxn>
                <a:cxn ang="0">
                  <a:pos x="295" y="85"/>
                </a:cxn>
                <a:cxn ang="0">
                  <a:pos x="222" y="12"/>
                </a:cxn>
                <a:cxn ang="0">
                  <a:pos x="231" y="11"/>
                </a:cxn>
                <a:cxn ang="0">
                  <a:pos x="231" y="50"/>
                </a:cxn>
                <a:cxn ang="0">
                  <a:pos x="5" y="50"/>
                </a:cxn>
                <a:cxn ang="0">
                  <a:pos x="10" y="47"/>
                </a:cxn>
                <a:cxn ang="0">
                  <a:pos x="10" y="119"/>
                </a:cxn>
              </a:cxnLst>
              <a:rect l="0" t="0" r="r" b="b"/>
              <a:pathLst>
                <a:path w="305" h="166">
                  <a:moveTo>
                    <a:pt x="0" y="44"/>
                  </a:moveTo>
                  <a:lnTo>
                    <a:pt x="226" y="44"/>
                  </a:lnTo>
                  <a:lnTo>
                    <a:pt x="221" y="47"/>
                  </a:lnTo>
                  <a:lnTo>
                    <a:pt x="221" y="0"/>
                  </a:lnTo>
                  <a:lnTo>
                    <a:pt x="305" y="83"/>
                  </a:lnTo>
                  <a:lnTo>
                    <a:pt x="221" y="166"/>
                  </a:lnTo>
                  <a:lnTo>
                    <a:pt x="221" y="119"/>
                  </a:lnTo>
                  <a:lnTo>
                    <a:pt x="226" y="122"/>
                  </a:lnTo>
                  <a:lnTo>
                    <a:pt x="0" y="122"/>
                  </a:lnTo>
                  <a:lnTo>
                    <a:pt x="0" y="44"/>
                  </a:lnTo>
                  <a:close/>
                  <a:moveTo>
                    <a:pt x="10" y="119"/>
                  </a:moveTo>
                  <a:lnTo>
                    <a:pt x="5" y="116"/>
                  </a:lnTo>
                  <a:lnTo>
                    <a:pt x="231" y="116"/>
                  </a:lnTo>
                  <a:lnTo>
                    <a:pt x="231" y="155"/>
                  </a:lnTo>
                  <a:lnTo>
                    <a:pt x="222" y="154"/>
                  </a:lnTo>
                  <a:lnTo>
                    <a:pt x="295" y="81"/>
                  </a:lnTo>
                  <a:lnTo>
                    <a:pt x="295" y="85"/>
                  </a:lnTo>
                  <a:lnTo>
                    <a:pt x="222" y="12"/>
                  </a:lnTo>
                  <a:lnTo>
                    <a:pt x="231" y="11"/>
                  </a:lnTo>
                  <a:lnTo>
                    <a:pt x="231" y="50"/>
                  </a:lnTo>
                  <a:lnTo>
                    <a:pt x="5" y="50"/>
                  </a:lnTo>
                  <a:lnTo>
                    <a:pt x="10" y="47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2" name="Freeform 84"/>
            <p:cNvSpPr>
              <a:spLocks/>
            </p:cNvSpPr>
            <p:nvPr/>
          </p:nvSpPr>
          <p:spPr bwMode="auto">
            <a:xfrm>
              <a:off x="3390" y="814"/>
              <a:ext cx="423" cy="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3" y="0"/>
                </a:cxn>
                <a:cxn ang="0">
                  <a:pos x="212" y="252"/>
                </a:cxn>
                <a:cxn ang="0">
                  <a:pos x="0" y="0"/>
                </a:cxn>
              </a:cxnLst>
              <a:rect l="0" t="0" r="r" b="b"/>
              <a:pathLst>
                <a:path w="423" h="252">
                  <a:moveTo>
                    <a:pt x="0" y="0"/>
                  </a:moveTo>
                  <a:lnTo>
                    <a:pt x="423" y="0"/>
                  </a:lnTo>
                  <a:lnTo>
                    <a:pt x="212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3" name="Freeform 85"/>
            <p:cNvSpPr>
              <a:spLocks noEditPoints="1"/>
            </p:cNvSpPr>
            <p:nvPr/>
          </p:nvSpPr>
          <p:spPr bwMode="auto">
            <a:xfrm>
              <a:off x="3382" y="811"/>
              <a:ext cx="439" cy="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9" y="0"/>
                </a:cxn>
                <a:cxn ang="0">
                  <a:pos x="220" y="261"/>
                </a:cxn>
                <a:cxn ang="0">
                  <a:pos x="0" y="0"/>
                </a:cxn>
                <a:cxn ang="0">
                  <a:pos x="224" y="253"/>
                </a:cxn>
                <a:cxn ang="0">
                  <a:pos x="215" y="253"/>
                </a:cxn>
                <a:cxn ang="0">
                  <a:pos x="427" y="2"/>
                </a:cxn>
                <a:cxn ang="0">
                  <a:pos x="431" y="6"/>
                </a:cxn>
                <a:cxn ang="0">
                  <a:pos x="8" y="6"/>
                </a:cxn>
                <a:cxn ang="0">
                  <a:pos x="13" y="2"/>
                </a:cxn>
                <a:cxn ang="0">
                  <a:pos x="224" y="253"/>
                </a:cxn>
              </a:cxnLst>
              <a:rect l="0" t="0" r="r" b="b"/>
              <a:pathLst>
                <a:path w="439" h="261">
                  <a:moveTo>
                    <a:pt x="0" y="0"/>
                  </a:moveTo>
                  <a:lnTo>
                    <a:pt x="439" y="0"/>
                  </a:lnTo>
                  <a:lnTo>
                    <a:pt x="220" y="261"/>
                  </a:lnTo>
                  <a:lnTo>
                    <a:pt x="0" y="0"/>
                  </a:lnTo>
                  <a:close/>
                  <a:moveTo>
                    <a:pt x="224" y="253"/>
                  </a:moveTo>
                  <a:lnTo>
                    <a:pt x="215" y="253"/>
                  </a:lnTo>
                  <a:lnTo>
                    <a:pt x="427" y="2"/>
                  </a:lnTo>
                  <a:lnTo>
                    <a:pt x="431" y="6"/>
                  </a:lnTo>
                  <a:lnTo>
                    <a:pt x="8" y="6"/>
                  </a:lnTo>
                  <a:lnTo>
                    <a:pt x="13" y="2"/>
                  </a:lnTo>
                  <a:lnTo>
                    <a:pt x="224" y="2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4" name="Freeform 86"/>
            <p:cNvSpPr>
              <a:spLocks/>
            </p:cNvSpPr>
            <p:nvPr/>
          </p:nvSpPr>
          <p:spPr bwMode="auto">
            <a:xfrm>
              <a:off x="2653" y="1628"/>
              <a:ext cx="207" cy="14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52" y="109"/>
                </a:cxn>
                <a:cxn ang="0">
                  <a:pos x="52" y="0"/>
                </a:cxn>
                <a:cxn ang="0">
                  <a:pos x="155" y="0"/>
                </a:cxn>
                <a:cxn ang="0">
                  <a:pos x="155" y="109"/>
                </a:cxn>
                <a:cxn ang="0">
                  <a:pos x="207" y="109"/>
                </a:cxn>
                <a:cxn ang="0">
                  <a:pos x="104" y="145"/>
                </a:cxn>
                <a:cxn ang="0">
                  <a:pos x="0" y="109"/>
                </a:cxn>
              </a:cxnLst>
              <a:rect l="0" t="0" r="r" b="b"/>
              <a:pathLst>
                <a:path w="207" h="145">
                  <a:moveTo>
                    <a:pt x="0" y="109"/>
                  </a:moveTo>
                  <a:lnTo>
                    <a:pt x="52" y="109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109"/>
                  </a:lnTo>
                  <a:lnTo>
                    <a:pt x="207" y="109"/>
                  </a:lnTo>
                  <a:lnTo>
                    <a:pt x="104" y="14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5" name="Freeform 87"/>
            <p:cNvSpPr>
              <a:spLocks noEditPoints="1"/>
            </p:cNvSpPr>
            <p:nvPr/>
          </p:nvSpPr>
          <p:spPr bwMode="auto">
            <a:xfrm>
              <a:off x="2634" y="1625"/>
              <a:ext cx="245" cy="151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71" y="109"/>
                </a:cxn>
                <a:cxn ang="0">
                  <a:pos x="66" y="112"/>
                </a:cxn>
                <a:cxn ang="0">
                  <a:pos x="66" y="0"/>
                </a:cxn>
                <a:cxn ang="0">
                  <a:pos x="179" y="0"/>
                </a:cxn>
                <a:cxn ang="0">
                  <a:pos x="179" y="112"/>
                </a:cxn>
                <a:cxn ang="0">
                  <a:pos x="174" y="109"/>
                </a:cxn>
                <a:cxn ang="0">
                  <a:pos x="245" y="109"/>
                </a:cxn>
                <a:cxn ang="0">
                  <a:pos x="123" y="151"/>
                </a:cxn>
                <a:cxn ang="0">
                  <a:pos x="0" y="109"/>
                </a:cxn>
                <a:cxn ang="0">
                  <a:pos x="125" y="145"/>
                </a:cxn>
                <a:cxn ang="0">
                  <a:pos x="120" y="145"/>
                </a:cxn>
                <a:cxn ang="0">
                  <a:pos x="223" y="109"/>
                </a:cxn>
                <a:cxn ang="0">
                  <a:pos x="226" y="115"/>
                </a:cxn>
                <a:cxn ang="0">
                  <a:pos x="169" y="115"/>
                </a:cxn>
                <a:cxn ang="0">
                  <a:pos x="169" y="3"/>
                </a:cxn>
                <a:cxn ang="0">
                  <a:pos x="174" y="6"/>
                </a:cxn>
                <a:cxn ang="0">
                  <a:pos x="71" y="6"/>
                </a:cxn>
                <a:cxn ang="0">
                  <a:pos x="76" y="3"/>
                </a:cxn>
                <a:cxn ang="0">
                  <a:pos x="76" y="115"/>
                </a:cxn>
                <a:cxn ang="0">
                  <a:pos x="19" y="115"/>
                </a:cxn>
                <a:cxn ang="0">
                  <a:pos x="22" y="109"/>
                </a:cxn>
                <a:cxn ang="0">
                  <a:pos x="125" y="145"/>
                </a:cxn>
              </a:cxnLst>
              <a:rect l="0" t="0" r="r" b="b"/>
              <a:pathLst>
                <a:path w="245" h="151">
                  <a:moveTo>
                    <a:pt x="0" y="109"/>
                  </a:moveTo>
                  <a:lnTo>
                    <a:pt x="71" y="109"/>
                  </a:lnTo>
                  <a:lnTo>
                    <a:pt x="66" y="112"/>
                  </a:lnTo>
                  <a:lnTo>
                    <a:pt x="66" y="0"/>
                  </a:lnTo>
                  <a:lnTo>
                    <a:pt x="179" y="0"/>
                  </a:lnTo>
                  <a:lnTo>
                    <a:pt x="179" y="112"/>
                  </a:lnTo>
                  <a:lnTo>
                    <a:pt x="174" y="109"/>
                  </a:lnTo>
                  <a:lnTo>
                    <a:pt x="245" y="109"/>
                  </a:lnTo>
                  <a:lnTo>
                    <a:pt x="123" y="151"/>
                  </a:lnTo>
                  <a:lnTo>
                    <a:pt x="0" y="109"/>
                  </a:lnTo>
                  <a:close/>
                  <a:moveTo>
                    <a:pt x="125" y="145"/>
                  </a:moveTo>
                  <a:lnTo>
                    <a:pt x="120" y="145"/>
                  </a:lnTo>
                  <a:lnTo>
                    <a:pt x="223" y="109"/>
                  </a:lnTo>
                  <a:lnTo>
                    <a:pt x="226" y="115"/>
                  </a:lnTo>
                  <a:lnTo>
                    <a:pt x="169" y="115"/>
                  </a:lnTo>
                  <a:lnTo>
                    <a:pt x="169" y="3"/>
                  </a:lnTo>
                  <a:lnTo>
                    <a:pt x="174" y="6"/>
                  </a:lnTo>
                  <a:lnTo>
                    <a:pt x="71" y="6"/>
                  </a:lnTo>
                  <a:lnTo>
                    <a:pt x="76" y="3"/>
                  </a:lnTo>
                  <a:lnTo>
                    <a:pt x="76" y="115"/>
                  </a:lnTo>
                  <a:lnTo>
                    <a:pt x="19" y="115"/>
                  </a:lnTo>
                  <a:lnTo>
                    <a:pt x="22" y="109"/>
                  </a:lnTo>
                  <a:lnTo>
                    <a:pt x="125" y="1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6" name="Rectangle 88"/>
            <p:cNvSpPr>
              <a:spLocks noChangeArrowheads="1"/>
            </p:cNvSpPr>
            <p:nvPr/>
          </p:nvSpPr>
          <p:spPr bwMode="auto">
            <a:xfrm>
              <a:off x="2437" y="1795"/>
              <a:ext cx="600" cy="3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7" name="Freeform 89"/>
            <p:cNvSpPr>
              <a:spLocks noEditPoints="1"/>
            </p:cNvSpPr>
            <p:nvPr/>
          </p:nvSpPr>
          <p:spPr bwMode="auto">
            <a:xfrm>
              <a:off x="2432" y="1791"/>
              <a:ext cx="610" cy="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0" y="0"/>
                </a:cxn>
                <a:cxn ang="0">
                  <a:pos x="610" y="340"/>
                </a:cxn>
                <a:cxn ang="0">
                  <a:pos x="0" y="340"/>
                </a:cxn>
                <a:cxn ang="0">
                  <a:pos x="0" y="0"/>
                </a:cxn>
                <a:cxn ang="0">
                  <a:pos x="10" y="337"/>
                </a:cxn>
                <a:cxn ang="0">
                  <a:pos x="5" y="334"/>
                </a:cxn>
                <a:cxn ang="0">
                  <a:pos x="605" y="334"/>
                </a:cxn>
                <a:cxn ang="0">
                  <a:pos x="600" y="337"/>
                </a:cxn>
                <a:cxn ang="0">
                  <a:pos x="600" y="4"/>
                </a:cxn>
                <a:cxn ang="0">
                  <a:pos x="605" y="7"/>
                </a:cxn>
                <a:cxn ang="0">
                  <a:pos x="5" y="7"/>
                </a:cxn>
                <a:cxn ang="0">
                  <a:pos x="10" y="4"/>
                </a:cxn>
                <a:cxn ang="0">
                  <a:pos x="10" y="337"/>
                </a:cxn>
              </a:cxnLst>
              <a:rect l="0" t="0" r="r" b="b"/>
              <a:pathLst>
                <a:path w="610" h="340">
                  <a:moveTo>
                    <a:pt x="0" y="0"/>
                  </a:moveTo>
                  <a:lnTo>
                    <a:pt x="610" y="0"/>
                  </a:lnTo>
                  <a:lnTo>
                    <a:pt x="610" y="340"/>
                  </a:lnTo>
                  <a:lnTo>
                    <a:pt x="0" y="340"/>
                  </a:lnTo>
                  <a:lnTo>
                    <a:pt x="0" y="0"/>
                  </a:lnTo>
                  <a:close/>
                  <a:moveTo>
                    <a:pt x="10" y="337"/>
                  </a:moveTo>
                  <a:lnTo>
                    <a:pt x="5" y="334"/>
                  </a:lnTo>
                  <a:lnTo>
                    <a:pt x="605" y="334"/>
                  </a:lnTo>
                  <a:lnTo>
                    <a:pt x="600" y="337"/>
                  </a:lnTo>
                  <a:lnTo>
                    <a:pt x="600" y="4"/>
                  </a:lnTo>
                  <a:lnTo>
                    <a:pt x="605" y="7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0" y="3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8" name="Oval 90"/>
            <p:cNvSpPr>
              <a:spLocks noChangeArrowheads="1"/>
            </p:cNvSpPr>
            <p:nvPr/>
          </p:nvSpPr>
          <p:spPr bwMode="auto">
            <a:xfrm>
              <a:off x="2516" y="1826"/>
              <a:ext cx="452" cy="25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99" name="Freeform 91"/>
            <p:cNvSpPr>
              <a:spLocks noEditPoints="1"/>
            </p:cNvSpPr>
            <p:nvPr/>
          </p:nvSpPr>
          <p:spPr bwMode="auto">
            <a:xfrm>
              <a:off x="2511" y="1823"/>
              <a:ext cx="462" cy="264"/>
            </a:xfrm>
            <a:custGeom>
              <a:avLst/>
              <a:gdLst/>
              <a:ahLst/>
              <a:cxnLst>
                <a:cxn ang="0">
                  <a:pos x="1" y="118"/>
                </a:cxn>
                <a:cxn ang="0">
                  <a:pos x="18" y="81"/>
                </a:cxn>
                <a:cxn ang="0">
                  <a:pos x="53" y="48"/>
                </a:cxn>
                <a:cxn ang="0">
                  <a:pos x="102" y="22"/>
                </a:cxn>
                <a:cxn ang="0">
                  <a:pos x="162" y="6"/>
                </a:cxn>
                <a:cxn ang="0">
                  <a:pos x="231" y="0"/>
                </a:cxn>
                <a:cxn ang="0">
                  <a:pos x="299" y="6"/>
                </a:cxn>
                <a:cxn ang="0">
                  <a:pos x="360" y="22"/>
                </a:cxn>
                <a:cxn ang="0">
                  <a:pos x="409" y="48"/>
                </a:cxn>
                <a:cxn ang="0">
                  <a:pos x="444" y="80"/>
                </a:cxn>
                <a:cxn ang="0">
                  <a:pos x="461" y="118"/>
                </a:cxn>
                <a:cxn ang="0">
                  <a:pos x="462" y="139"/>
                </a:cxn>
                <a:cxn ang="0">
                  <a:pos x="452" y="171"/>
                </a:cxn>
                <a:cxn ang="0">
                  <a:pos x="423" y="206"/>
                </a:cxn>
                <a:cxn ang="0">
                  <a:pos x="378" y="234"/>
                </a:cxn>
                <a:cxn ang="0">
                  <a:pos x="321" y="254"/>
                </a:cxn>
                <a:cxn ang="0">
                  <a:pos x="255" y="263"/>
                </a:cxn>
                <a:cxn ang="0">
                  <a:pos x="185" y="261"/>
                </a:cxn>
                <a:cxn ang="0">
                  <a:pos x="121" y="248"/>
                </a:cxn>
                <a:cxn ang="0">
                  <a:pos x="68" y="226"/>
                </a:cxn>
                <a:cxn ang="0">
                  <a:pos x="28" y="195"/>
                </a:cxn>
                <a:cxn ang="0">
                  <a:pos x="5" y="159"/>
                </a:cxn>
                <a:cxn ang="0">
                  <a:pos x="0" y="132"/>
                </a:cxn>
                <a:cxn ang="0">
                  <a:pos x="14" y="157"/>
                </a:cxn>
                <a:cxn ang="0">
                  <a:pos x="36" y="192"/>
                </a:cxn>
                <a:cxn ang="0">
                  <a:pos x="74" y="221"/>
                </a:cxn>
                <a:cxn ang="0">
                  <a:pos x="125" y="242"/>
                </a:cxn>
                <a:cxn ang="0">
                  <a:pos x="186" y="255"/>
                </a:cxn>
                <a:cxn ang="0">
                  <a:pos x="254" y="257"/>
                </a:cxn>
                <a:cxn ang="0">
                  <a:pos x="317" y="248"/>
                </a:cxn>
                <a:cxn ang="0">
                  <a:pos x="372" y="229"/>
                </a:cxn>
                <a:cxn ang="0">
                  <a:pos x="414" y="202"/>
                </a:cxn>
                <a:cxn ang="0">
                  <a:pos x="442" y="169"/>
                </a:cxn>
                <a:cxn ang="0">
                  <a:pos x="452" y="138"/>
                </a:cxn>
                <a:cxn ang="0">
                  <a:pos x="451" y="119"/>
                </a:cxn>
                <a:cxn ang="0">
                  <a:pos x="435" y="83"/>
                </a:cxn>
                <a:cxn ang="0">
                  <a:pos x="402" y="52"/>
                </a:cxn>
                <a:cxn ang="0">
                  <a:pos x="355" y="28"/>
                </a:cxn>
                <a:cxn ang="0">
                  <a:pos x="297" y="12"/>
                </a:cxn>
                <a:cxn ang="0">
                  <a:pos x="231" y="6"/>
                </a:cxn>
                <a:cxn ang="0">
                  <a:pos x="165" y="12"/>
                </a:cxn>
                <a:cxn ang="0">
                  <a:pos x="107" y="28"/>
                </a:cxn>
                <a:cxn ang="0">
                  <a:pos x="60" y="52"/>
                </a:cxn>
                <a:cxn ang="0">
                  <a:pos x="27" y="83"/>
                </a:cxn>
                <a:cxn ang="0">
                  <a:pos x="11" y="119"/>
                </a:cxn>
                <a:cxn ang="0">
                  <a:pos x="10" y="138"/>
                </a:cxn>
              </a:cxnLst>
              <a:rect l="0" t="0" r="r" b="b"/>
              <a:pathLst>
                <a:path w="462" h="264">
                  <a:moveTo>
                    <a:pt x="0" y="132"/>
                  </a:moveTo>
                  <a:lnTo>
                    <a:pt x="0" y="125"/>
                  </a:lnTo>
                  <a:lnTo>
                    <a:pt x="1" y="118"/>
                  </a:lnTo>
                  <a:lnTo>
                    <a:pt x="5" y="105"/>
                  </a:lnTo>
                  <a:lnTo>
                    <a:pt x="10" y="93"/>
                  </a:lnTo>
                  <a:lnTo>
                    <a:pt x="18" y="81"/>
                  </a:lnTo>
                  <a:lnTo>
                    <a:pt x="28" y="69"/>
                  </a:lnTo>
                  <a:lnTo>
                    <a:pt x="39" y="58"/>
                  </a:lnTo>
                  <a:lnTo>
                    <a:pt x="53" y="48"/>
                  </a:lnTo>
                  <a:lnTo>
                    <a:pt x="68" y="39"/>
                  </a:lnTo>
                  <a:lnTo>
                    <a:pt x="84" y="30"/>
                  </a:lnTo>
                  <a:lnTo>
                    <a:pt x="102" y="22"/>
                  </a:lnTo>
                  <a:lnTo>
                    <a:pt x="121" y="16"/>
                  </a:lnTo>
                  <a:lnTo>
                    <a:pt x="141" y="10"/>
                  </a:lnTo>
                  <a:lnTo>
                    <a:pt x="162" y="6"/>
                  </a:lnTo>
                  <a:lnTo>
                    <a:pt x="184" y="3"/>
                  </a:lnTo>
                  <a:lnTo>
                    <a:pt x="207" y="1"/>
                  </a:lnTo>
                  <a:lnTo>
                    <a:pt x="231" y="0"/>
                  </a:lnTo>
                  <a:lnTo>
                    <a:pt x="254" y="1"/>
                  </a:lnTo>
                  <a:lnTo>
                    <a:pt x="277" y="3"/>
                  </a:lnTo>
                  <a:lnTo>
                    <a:pt x="299" y="6"/>
                  </a:lnTo>
                  <a:lnTo>
                    <a:pt x="321" y="10"/>
                  </a:lnTo>
                  <a:lnTo>
                    <a:pt x="341" y="16"/>
                  </a:lnTo>
                  <a:lnTo>
                    <a:pt x="360" y="22"/>
                  </a:lnTo>
                  <a:lnTo>
                    <a:pt x="378" y="30"/>
                  </a:lnTo>
                  <a:lnTo>
                    <a:pt x="394" y="38"/>
                  </a:lnTo>
                  <a:lnTo>
                    <a:pt x="409" y="48"/>
                  </a:lnTo>
                  <a:lnTo>
                    <a:pt x="422" y="58"/>
                  </a:lnTo>
                  <a:lnTo>
                    <a:pt x="434" y="69"/>
                  </a:lnTo>
                  <a:lnTo>
                    <a:pt x="444" y="80"/>
                  </a:lnTo>
                  <a:lnTo>
                    <a:pt x="451" y="92"/>
                  </a:lnTo>
                  <a:lnTo>
                    <a:pt x="457" y="105"/>
                  </a:lnTo>
                  <a:lnTo>
                    <a:pt x="461" y="118"/>
                  </a:lnTo>
                  <a:lnTo>
                    <a:pt x="462" y="125"/>
                  </a:lnTo>
                  <a:lnTo>
                    <a:pt x="462" y="132"/>
                  </a:lnTo>
                  <a:lnTo>
                    <a:pt x="462" y="139"/>
                  </a:lnTo>
                  <a:lnTo>
                    <a:pt x="461" y="145"/>
                  </a:lnTo>
                  <a:lnTo>
                    <a:pt x="457" y="158"/>
                  </a:lnTo>
                  <a:lnTo>
                    <a:pt x="452" y="171"/>
                  </a:lnTo>
                  <a:lnTo>
                    <a:pt x="444" y="183"/>
                  </a:lnTo>
                  <a:lnTo>
                    <a:pt x="434" y="195"/>
                  </a:lnTo>
                  <a:lnTo>
                    <a:pt x="423" y="206"/>
                  </a:lnTo>
                  <a:lnTo>
                    <a:pt x="409" y="216"/>
                  </a:lnTo>
                  <a:lnTo>
                    <a:pt x="394" y="225"/>
                  </a:lnTo>
                  <a:lnTo>
                    <a:pt x="378" y="234"/>
                  </a:lnTo>
                  <a:lnTo>
                    <a:pt x="360" y="241"/>
                  </a:lnTo>
                  <a:lnTo>
                    <a:pt x="341" y="248"/>
                  </a:lnTo>
                  <a:lnTo>
                    <a:pt x="321" y="254"/>
                  </a:lnTo>
                  <a:lnTo>
                    <a:pt x="300" y="258"/>
                  </a:lnTo>
                  <a:lnTo>
                    <a:pt x="277" y="261"/>
                  </a:lnTo>
                  <a:lnTo>
                    <a:pt x="255" y="263"/>
                  </a:lnTo>
                  <a:lnTo>
                    <a:pt x="231" y="264"/>
                  </a:lnTo>
                  <a:lnTo>
                    <a:pt x="208" y="263"/>
                  </a:lnTo>
                  <a:lnTo>
                    <a:pt x="185" y="261"/>
                  </a:lnTo>
                  <a:lnTo>
                    <a:pt x="163" y="258"/>
                  </a:lnTo>
                  <a:lnTo>
                    <a:pt x="141" y="254"/>
                  </a:lnTo>
                  <a:lnTo>
                    <a:pt x="121" y="248"/>
                  </a:lnTo>
                  <a:lnTo>
                    <a:pt x="102" y="242"/>
                  </a:lnTo>
                  <a:lnTo>
                    <a:pt x="84" y="234"/>
                  </a:lnTo>
                  <a:lnTo>
                    <a:pt x="68" y="226"/>
                  </a:lnTo>
                  <a:lnTo>
                    <a:pt x="53" y="216"/>
                  </a:lnTo>
                  <a:lnTo>
                    <a:pt x="40" y="206"/>
                  </a:lnTo>
                  <a:lnTo>
                    <a:pt x="28" y="195"/>
                  </a:lnTo>
                  <a:lnTo>
                    <a:pt x="18" y="184"/>
                  </a:lnTo>
                  <a:lnTo>
                    <a:pt x="11" y="171"/>
                  </a:lnTo>
                  <a:lnTo>
                    <a:pt x="5" y="159"/>
                  </a:lnTo>
                  <a:lnTo>
                    <a:pt x="1" y="146"/>
                  </a:lnTo>
                  <a:lnTo>
                    <a:pt x="0" y="139"/>
                  </a:lnTo>
                  <a:lnTo>
                    <a:pt x="0" y="132"/>
                  </a:lnTo>
                  <a:close/>
                  <a:moveTo>
                    <a:pt x="10" y="138"/>
                  </a:moveTo>
                  <a:lnTo>
                    <a:pt x="11" y="145"/>
                  </a:lnTo>
                  <a:lnTo>
                    <a:pt x="14" y="157"/>
                  </a:lnTo>
                  <a:lnTo>
                    <a:pt x="20" y="169"/>
                  </a:lnTo>
                  <a:lnTo>
                    <a:pt x="27" y="181"/>
                  </a:lnTo>
                  <a:lnTo>
                    <a:pt x="36" y="192"/>
                  </a:lnTo>
                  <a:lnTo>
                    <a:pt x="47" y="202"/>
                  </a:lnTo>
                  <a:lnTo>
                    <a:pt x="60" y="212"/>
                  </a:lnTo>
                  <a:lnTo>
                    <a:pt x="74" y="221"/>
                  </a:lnTo>
                  <a:lnTo>
                    <a:pt x="90" y="229"/>
                  </a:lnTo>
                  <a:lnTo>
                    <a:pt x="107" y="236"/>
                  </a:lnTo>
                  <a:lnTo>
                    <a:pt x="125" y="242"/>
                  </a:lnTo>
                  <a:lnTo>
                    <a:pt x="145" y="248"/>
                  </a:lnTo>
                  <a:lnTo>
                    <a:pt x="165" y="252"/>
                  </a:lnTo>
                  <a:lnTo>
                    <a:pt x="186" y="255"/>
                  </a:lnTo>
                  <a:lnTo>
                    <a:pt x="208" y="257"/>
                  </a:lnTo>
                  <a:lnTo>
                    <a:pt x="231" y="258"/>
                  </a:lnTo>
                  <a:lnTo>
                    <a:pt x="254" y="257"/>
                  </a:lnTo>
                  <a:lnTo>
                    <a:pt x="275" y="255"/>
                  </a:lnTo>
                  <a:lnTo>
                    <a:pt x="297" y="252"/>
                  </a:lnTo>
                  <a:lnTo>
                    <a:pt x="317" y="248"/>
                  </a:lnTo>
                  <a:lnTo>
                    <a:pt x="336" y="243"/>
                  </a:lnTo>
                  <a:lnTo>
                    <a:pt x="355" y="236"/>
                  </a:lnTo>
                  <a:lnTo>
                    <a:pt x="372" y="229"/>
                  </a:lnTo>
                  <a:lnTo>
                    <a:pt x="387" y="221"/>
                  </a:lnTo>
                  <a:lnTo>
                    <a:pt x="402" y="212"/>
                  </a:lnTo>
                  <a:lnTo>
                    <a:pt x="414" y="202"/>
                  </a:lnTo>
                  <a:lnTo>
                    <a:pt x="425" y="192"/>
                  </a:lnTo>
                  <a:lnTo>
                    <a:pt x="435" y="181"/>
                  </a:lnTo>
                  <a:lnTo>
                    <a:pt x="442" y="169"/>
                  </a:lnTo>
                  <a:lnTo>
                    <a:pt x="447" y="157"/>
                  </a:lnTo>
                  <a:lnTo>
                    <a:pt x="451" y="145"/>
                  </a:lnTo>
                  <a:lnTo>
                    <a:pt x="452" y="138"/>
                  </a:lnTo>
                  <a:lnTo>
                    <a:pt x="452" y="132"/>
                  </a:lnTo>
                  <a:lnTo>
                    <a:pt x="452" y="126"/>
                  </a:lnTo>
                  <a:lnTo>
                    <a:pt x="451" y="119"/>
                  </a:lnTo>
                  <a:lnTo>
                    <a:pt x="448" y="107"/>
                  </a:lnTo>
                  <a:lnTo>
                    <a:pt x="442" y="95"/>
                  </a:lnTo>
                  <a:lnTo>
                    <a:pt x="435" y="83"/>
                  </a:lnTo>
                  <a:lnTo>
                    <a:pt x="426" y="72"/>
                  </a:lnTo>
                  <a:lnTo>
                    <a:pt x="415" y="62"/>
                  </a:lnTo>
                  <a:lnTo>
                    <a:pt x="402" y="52"/>
                  </a:lnTo>
                  <a:lnTo>
                    <a:pt x="388" y="43"/>
                  </a:lnTo>
                  <a:lnTo>
                    <a:pt x="372" y="35"/>
                  </a:lnTo>
                  <a:lnTo>
                    <a:pt x="355" y="28"/>
                  </a:lnTo>
                  <a:lnTo>
                    <a:pt x="337" y="21"/>
                  </a:lnTo>
                  <a:lnTo>
                    <a:pt x="317" y="16"/>
                  </a:lnTo>
                  <a:lnTo>
                    <a:pt x="297" y="12"/>
                  </a:lnTo>
                  <a:lnTo>
                    <a:pt x="276" y="9"/>
                  </a:lnTo>
                  <a:lnTo>
                    <a:pt x="254" y="7"/>
                  </a:lnTo>
                  <a:lnTo>
                    <a:pt x="231" y="6"/>
                  </a:lnTo>
                  <a:lnTo>
                    <a:pt x="208" y="7"/>
                  </a:lnTo>
                  <a:lnTo>
                    <a:pt x="186" y="9"/>
                  </a:lnTo>
                  <a:lnTo>
                    <a:pt x="165" y="12"/>
                  </a:lnTo>
                  <a:lnTo>
                    <a:pt x="145" y="16"/>
                  </a:lnTo>
                  <a:lnTo>
                    <a:pt x="126" y="21"/>
                  </a:lnTo>
                  <a:lnTo>
                    <a:pt x="107" y="28"/>
                  </a:lnTo>
                  <a:lnTo>
                    <a:pt x="90" y="35"/>
                  </a:lnTo>
                  <a:lnTo>
                    <a:pt x="75" y="43"/>
                  </a:lnTo>
                  <a:lnTo>
                    <a:pt x="60" y="52"/>
                  </a:lnTo>
                  <a:lnTo>
                    <a:pt x="48" y="62"/>
                  </a:lnTo>
                  <a:lnTo>
                    <a:pt x="37" y="72"/>
                  </a:lnTo>
                  <a:lnTo>
                    <a:pt x="27" y="83"/>
                  </a:lnTo>
                  <a:lnTo>
                    <a:pt x="20" y="94"/>
                  </a:lnTo>
                  <a:lnTo>
                    <a:pt x="15" y="106"/>
                  </a:lnTo>
                  <a:lnTo>
                    <a:pt x="11" y="119"/>
                  </a:lnTo>
                  <a:lnTo>
                    <a:pt x="10" y="125"/>
                  </a:lnTo>
                  <a:lnTo>
                    <a:pt x="10" y="132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0" name="Freeform 92"/>
            <p:cNvSpPr>
              <a:spLocks/>
            </p:cNvSpPr>
            <p:nvPr/>
          </p:nvSpPr>
          <p:spPr bwMode="auto">
            <a:xfrm>
              <a:off x="2408" y="2193"/>
              <a:ext cx="252" cy="179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37" y="121"/>
                </a:cxn>
                <a:cxn ang="0">
                  <a:pos x="178" y="0"/>
                </a:cxn>
                <a:cxn ang="0">
                  <a:pos x="252" y="35"/>
                </a:cxn>
                <a:cxn ang="0">
                  <a:pos x="111" y="156"/>
                </a:cxn>
                <a:cxn ang="0">
                  <a:pos x="147" y="174"/>
                </a:cxn>
                <a:cxn ang="0">
                  <a:pos x="27" y="179"/>
                </a:cxn>
                <a:cxn ang="0">
                  <a:pos x="0" y="103"/>
                </a:cxn>
              </a:cxnLst>
              <a:rect l="0" t="0" r="r" b="b"/>
              <a:pathLst>
                <a:path w="252" h="179">
                  <a:moveTo>
                    <a:pt x="0" y="103"/>
                  </a:moveTo>
                  <a:lnTo>
                    <a:pt x="37" y="121"/>
                  </a:lnTo>
                  <a:lnTo>
                    <a:pt x="178" y="0"/>
                  </a:lnTo>
                  <a:lnTo>
                    <a:pt x="252" y="35"/>
                  </a:lnTo>
                  <a:lnTo>
                    <a:pt x="111" y="156"/>
                  </a:lnTo>
                  <a:lnTo>
                    <a:pt x="147" y="174"/>
                  </a:lnTo>
                  <a:lnTo>
                    <a:pt x="27" y="17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1" name="Freeform 93"/>
            <p:cNvSpPr>
              <a:spLocks noEditPoints="1"/>
            </p:cNvSpPr>
            <p:nvPr/>
          </p:nvSpPr>
          <p:spPr bwMode="auto">
            <a:xfrm>
              <a:off x="2401" y="2188"/>
              <a:ext cx="266" cy="187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47" y="123"/>
                </a:cxn>
                <a:cxn ang="0">
                  <a:pos x="40" y="124"/>
                </a:cxn>
                <a:cxn ang="0">
                  <a:pos x="184" y="0"/>
                </a:cxn>
                <a:cxn ang="0">
                  <a:pos x="266" y="39"/>
                </a:cxn>
                <a:cxn ang="0">
                  <a:pos x="122" y="163"/>
                </a:cxn>
                <a:cxn ang="0">
                  <a:pos x="121" y="158"/>
                </a:cxn>
                <a:cxn ang="0">
                  <a:pos x="168" y="181"/>
                </a:cxn>
                <a:cxn ang="0">
                  <a:pos x="30" y="187"/>
                </a:cxn>
                <a:cxn ang="0">
                  <a:pos x="0" y="101"/>
                </a:cxn>
                <a:cxn ang="0">
                  <a:pos x="39" y="183"/>
                </a:cxn>
                <a:cxn ang="0">
                  <a:pos x="34" y="181"/>
                </a:cxn>
                <a:cxn ang="0">
                  <a:pos x="154" y="175"/>
                </a:cxn>
                <a:cxn ang="0">
                  <a:pos x="151" y="181"/>
                </a:cxn>
                <a:cxn ang="0">
                  <a:pos x="111" y="162"/>
                </a:cxn>
                <a:cxn ang="0">
                  <a:pos x="255" y="38"/>
                </a:cxn>
                <a:cxn ang="0">
                  <a:pos x="256" y="42"/>
                </a:cxn>
                <a:cxn ang="0">
                  <a:pos x="182" y="7"/>
                </a:cxn>
                <a:cxn ang="0">
                  <a:pos x="189" y="7"/>
                </a:cxn>
                <a:cxn ang="0">
                  <a:pos x="45" y="130"/>
                </a:cxn>
                <a:cxn ang="0">
                  <a:pos x="4" y="111"/>
                </a:cxn>
                <a:cxn ang="0">
                  <a:pos x="12" y="108"/>
                </a:cxn>
                <a:cxn ang="0">
                  <a:pos x="39" y="183"/>
                </a:cxn>
              </a:cxnLst>
              <a:rect l="0" t="0" r="r" b="b"/>
              <a:pathLst>
                <a:path w="266" h="187">
                  <a:moveTo>
                    <a:pt x="0" y="101"/>
                  </a:moveTo>
                  <a:lnTo>
                    <a:pt x="47" y="123"/>
                  </a:lnTo>
                  <a:lnTo>
                    <a:pt x="40" y="124"/>
                  </a:lnTo>
                  <a:lnTo>
                    <a:pt x="184" y="0"/>
                  </a:lnTo>
                  <a:lnTo>
                    <a:pt x="266" y="39"/>
                  </a:lnTo>
                  <a:lnTo>
                    <a:pt x="122" y="163"/>
                  </a:lnTo>
                  <a:lnTo>
                    <a:pt x="121" y="158"/>
                  </a:lnTo>
                  <a:lnTo>
                    <a:pt x="168" y="181"/>
                  </a:lnTo>
                  <a:lnTo>
                    <a:pt x="30" y="187"/>
                  </a:lnTo>
                  <a:lnTo>
                    <a:pt x="0" y="101"/>
                  </a:lnTo>
                  <a:close/>
                  <a:moveTo>
                    <a:pt x="39" y="183"/>
                  </a:moveTo>
                  <a:lnTo>
                    <a:pt x="34" y="181"/>
                  </a:lnTo>
                  <a:lnTo>
                    <a:pt x="154" y="175"/>
                  </a:lnTo>
                  <a:lnTo>
                    <a:pt x="151" y="181"/>
                  </a:lnTo>
                  <a:lnTo>
                    <a:pt x="111" y="162"/>
                  </a:lnTo>
                  <a:lnTo>
                    <a:pt x="255" y="38"/>
                  </a:lnTo>
                  <a:lnTo>
                    <a:pt x="256" y="42"/>
                  </a:lnTo>
                  <a:lnTo>
                    <a:pt x="182" y="7"/>
                  </a:lnTo>
                  <a:lnTo>
                    <a:pt x="189" y="7"/>
                  </a:lnTo>
                  <a:lnTo>
                    <a:pt x="45" y="130"/>
                  </a:lnTo>
                  <a:lnTo>
                    <a:pt x="4" y="111"/>
                  </a:lnTo>
                  <a:lnTo>
                    <a:pt x="12" y="108"/>
                  </a:lnTo>
                  <a:lnTo>
                    <a:pt x="39" y="18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2" name="Freeform 94"/>
            <p:cNvSpPr>
              <a:spLocks/>
            </p:cNvSpPr>
            <p:nvPr/>
          </p:nvSpPr>
          <p:spPr bwMode="auto">
            <a:xfrm>
              <a:off x="2833" y="2189"/>
              <a:ext cx="231" cy="190"/>
            </a:xfrm>
            <a:custGeom>
              <a:avLst/>
              <a:gdLst/>
              <a:ahLst/>
              <a:cxnLst>
                <a:cxn ang="0">
                  <a:pos x="76" y="174"/>
                </a:cxn>
                <a:cxn ang="0">
                  <a:pos x="115" y="160"/>
                </a:cxn>
                <a:cxn ang="0">
                  <a:pos x="0" y="27"/>
                </a:cxn>
                <a:cxn ang="0">
                  <a:pos x="78" y="0"/>
                </a:cxn>
                <a:cxn ang="0">
                  <a:pos x="192" y="133"/>
                </a:cxn>
                <a:cxn ang="0">
                  <a:pos x="231" y="119"/>
                </a:cxn>
                <a:cxn ang="0">
                  <a:pos x="191" y="190"/>
                </a:cxn>
                <a:cxn ang="0">
                  <a:pos x="76" y="174"/>
                </a:cxn>
              </a:cxnLst>
              <a:rect l="0" t="0" r="r" b="b"/>
              <a:pathLst>
                <a:path w="231" h="190">
                  <a:moveTo>
                    <a:pt x="76" y="174"/>
                  </a:moveTo>
                  <a:lnTo>
                    <a:pt x="115" y="160"/>
                  </a:lnTo>
                  <a:lnTo>
                    <a:pt x="0" y="27"/>
                  </a:lnTo>
                  <a:lnTo>
                    <a:pt x="78" y="0"/>
                  </a:lnTo>
                  <a:lnTo>
                    <a:pt x="192" y="133"/>
                  </a:lnTo>
                  <a:lnTo>
                    <a:pt x="231" y="119"/>
                  </a:lnTo>
                  <a:lnTo>
                    <a:pt x="191" y="190"/>
                  </a:lnTo>
                  <a:lnTo>
                    <a:pt x="76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3" name="Freeform 95"/>
            <p:cNvSpPr>
              <a:spLocks noEditPoints="1"/>
            </p:cNvSpPr>
            <p:nvPr/>
          </p:nvSpPr>
          <p:spPr bwMode="auto">
            <a:xfrm>
              <a:off x="2827" y="2185"/>
              <a:ext cx="246" cy="198"/>
            </a:xfrm>
            <a:custGeom>
              <a:avLst/>
              <a:gdLst/>
              <a:ahLst/>
              <a:cxnLst>
                <a:cxn ang="0">
                  <a:pos x="68" y="179"/>
                </a:cxn>
                <a:cxn ang="0">
                  <a:pos x="118" y="161"/>
                </a:cxn>
                <a:cxn ang="0">
                  <a:pos x="116" y="165"/>
                </a:cxn>
                <a:cxn ang="0">
                  <a:pos x="0" y="30"/>
                </a:cxn>
                <a:cxn ang="0">
                  <a:pos x="86" y="0"/>
                </a:cxn>
                <a:cxn ang="0">
                  <a:pos x="202" y="135"/>
                </a:cxn>
                <a:cxn ang="0">
                  <a:pos x="196" y="134"/>
                </a:cxn>
                <a:cxn ang="0">
                  <a:pos x="246" y="116"/>
                </a:cxn>
                <a:cxn ang="0">
                  <a:pos x="200" y="198"/>
                </a:cxn>
                <a:cxn ang="0">
                  <a:pos x="68" y="179"/>
                </a:cxn>
                <a:cxn ang="0">
                  <a:pos x="199" y="191"/>
                </a:cxn>
                <a:cxn ang="0">
                  <a:pos x="193" y="193"/>
                </a:cxn>
                <a:cxn ang="0">
                  <a:pos x="232" y="122"/>
                </a:cxn>
                <a:cxn ang="0">
                  <a:pos x="239" y="126"/>
                </a:cxn>
                <a:cxn ang="0">
                  <a:pos x="196" y="141"/>
                </a:cxn>
                <a:cxn ang="0">
                  <a:pos x="80" y="6"/>
                </a:cxn>
                <a:cxn ang="0">
                  <a:pos x="86" y="7"/>
                </a:cxn>
                <a:cxn ang="0">
                  <a:pos x="9" y="34"/>
                </a:cxn>
                <a:cxn ang="0">
                  <a:pos x="11" y="30"/>
                </a:cxn>
                <a:cxn ang="0">
                  <a:pos x="127" y="165"/>
                </a:cxn>
                <a:cxn ang="0">
                  <a:pos x="84" y="180"/>
                </a:cxn>
                <a:cxn ang="0">
                  <a:pos x="83" y="174"/>
                </a:cxn>
                <a:cxn ang="0">
                  <a:pos x="199" y="191"/>
                </a:cxn>
              </a:cxnLst>
              <a:rect l="0" t="0" r="r" b="b"/>
              <a:pathLst>
                <a:path w="246" h="198">
                  <a:moveTo>
                    <a:pt x="68" y="179"/>
                  </a:moveTo>
                  <a:lnTo>
                    <a:pt x="118" y="161"/>
                  </a:lnTo>
                  <a:lnTo>
                    <a:pt x="116" y="165"/>
                  </a:lnTo>
                  <a:lnTo>
                    <a:pt x="0" y="30"/>
                  </a:lnTo>
                  <a:lnTo>
                    <a:pt x="86" y="0"/>
                  </a:lnTo>
                  <a:lnTo>
                    <a:pt x="202" y="135"/>
                  </a:lnTo>
                  <a:lnTo>
                    <a:pt x="196" y="134"/>
                  </a:lnTo>
                  <a:lnTo>
                    <a:pt x="246" y="116"/>
                  </a:lnTo>
                  <a:lnTo>
                    <a:pt x="200" y="198"/>
                  </a:lnTo>
                  <a:lnTo>
                    <a:pt x="68" y="179"/>
                  </a:lnTo>
                  <a:close/>
                  <a:moveTo>
                    <a:pt x="199" y="191"/>
                  </a:moveTo>
                  <a:lnTo>
                    <a:pt x="193" y="193"/>
                  </a:lnTo>
                  <a:lnTo>
                    <a:pt x="232" y="122"/>
                  </a:lnTo>
                  <a:lnTo>
                    <a:pt x="239" y="126"/>
                  </a:lnTo>
                  <a:lnTo>
                    <a:pt x="196" y="141"/>
                  </a:lnTo>
                  <a:lnTo>
                    <a:pt x="80" y="6"/>
                  </a:lnTo>
                  <a:lnTo>
                    <a:pt x="86" y="7"/>
                  </a:lnTo>
                  <a:lnTo>
                    <a:pt x="9" y="34"/>
                  </a:lnTo>
                  <a:lnTo>
                    <a:pt x="11" y="30"/>
                  </a:lnTo>
                  <a:lnTo>
                    <a:pt x="127" y="165"/>
                  </a:lnTo>
                  <a:lnTo>
                    <a:pt x="84" y="180"/>
                  </a:lnTo>
                  <a:lnTo>
                    <a:pt x="83" y="174"/>
                  </a:lnTo>
                  <a:lnTo>
                    <a:pt x="199" y="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4" name="Oval 96"/>
            <p:cNvSpPr>
              <a:spLocks noChangeArrowheads="1"/>
            </p:cNvSpPr>
            <p:nvPr/>
          </p:nvSpPr>
          <p:spPr bwMode="auto">
            <a:xfrm>
              <a:off x="2051" y="2392"/>
              <a:ext cx="521" cy="2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5" name="Freeform 97"/>
            <p:cNvSpPr>
              <a:spLocks noEditPoints="1"/>
            </p:cNvSpPr>
            <p:nvPr/>
          </p:nvSpPr>
          <p:spPr bwMode="auto">
            <a:xfrm>
              <a:off x="2046" y="2389"/>
              <a:ext cx="530" cy="301"/>
            </a:xfrm>
            <a:custGeom>
              <a:avLst/>
              <a:gdLst/>
              <a:ahLst/>
              <a:cxnLst>
                <a:cxn ang="0">
                  <a:pos x="1" y="135"/>
                </a:cxn>
                <a:cxn ang="0">
                  <a:pos x="8" y="113"/>
                </a:cxn>
                <a:cxn ang="0">
                  <a:pos x="32" y="79"/>
                </a:cxn>
                <a:cxn ang="0">
                  <a:pos x="78" y="44"/>
                </a:cxn>
                <a:cxn ang="0">
                  <a:pos x="139" y="18"/>
                </a:cxn>
                <a:cxn ang="0">
                  <a:pos x="212" y="3"/>
                </a:cxn>
                <a:cxn ang="0">
                  <a:pos x="265" y="0"/>
                </a:cxn>
                <a:cxn ang="0">
                  <a:pos x="318" y="3"/>
                </a:cxn>
                <a:cxn ang="0">
                  <a:pos x="391" y="18"/>
                </a:cxn>
                <a:cxn ang="0">
                  <a:pos x="452" y="44"/>
                </a:cxn>
                <a:cxn ang="0">
                  <a:pos x="498" y="78"/>
                </a:cxn>
                <a:cxn ang="0">
                  <a:pos x="522" y="113"/>
                </a:cxn>
                <a:cxn ang="0">
                  <a:pos x="529" y="135"/>
                </a:cxn>
                <a:cxn ang="0">
                  <a:pos x="530" y="158"/>
                </a:cxn>
                <a:cxn ang="0">
                  <a:pos x="525" y="181"/>
                </a:cxn>
                <a:cxn ang="0">
                  <a:pos x="510" y="209"/>
                </a:cxn>
                <a:cxn ang="0">
                  <a:pos x="470" y="247"/>
                </a:cxn>
                <a:cxn ang="0">
                  <a:pos x="413" y="276"/>
                </a:cxn>
                <a:cxn ang="0">
                  <a:pos x="344" y="295"/>
                </a:cxn>
                <a:cxn ang="0">
                  <a:pos x="279" y="301"/>
                </a:cxn>
                <a:cxn ang="0">
                  <a:pos x="238" y="301"/>
                </a:cxn>
                <a:cxn ang="0">
                  <a:pos x="162" y="290"/>
                </a:cxn>
                <a:cxn ang="0">
                  <a:pos x="97" y="267"/>
                </a:cxn>
                <a:cxn ang="0">
                  <a:pos x="46" y="235"/>
                </a:cxn>
                <a:cxn ang="0">
                  <a:pos x="12" y="196"/>
                </a:cxn>
                <a:cxn ang="0">
                  <a:pos x="3" y="174"/>
                </a:cxn>
                <a:cxn ang="0">
                  <a:pos x="0" y="151"/>
                </a:cxn>
                <a:cxn ang="0">
                  <a:pos x="13" y="172"/>
                </a:cxn>
                <a:cxn ang="0">
                  <a:pos x="21" y="193"/>
                </a:cxn>
                <a:cxn ang="0">
                  <a:pos x="53" y="231"/>
                </a:cxn>
                <a:cxn ang="0">
                  <a:pos x="102" y="262"/>
                </a:cxn>
                <a:cxn ang="0">
                  <a:pos x="165" y="284"/>
                </a:cxn>
                <a:cxn ang="0">
                  <a:pos x="239" y="294"/>
                </a:cxn>
                <a:cxn ang="0">
                  <a:pos x="278" y="295"/>
                </a:cxn>
                <a:cxn ang="0">
                  <a:pos x="341" y="289"/>
                </a:cxn>
                <a:cxn ang="0">
                  <a:pos x="408" y="270"/>
                </a:cxn>
                <a:cxn ang="0">
                  <a:pos x="462" y="242"/>
                </a:cxn>
                <a:cxn ang="0">
                  <a:pos x="501" y="207"/>
                </a:cxn>
                <a:cxn ang="0">
                  <a:pos x="515" y="180"/>
                </a:cxn>
                <a:cxn ang="0">
                  <a:pos x="520" y="158"/>
                </a:cxn>
                <a:cxn ang="0">
                  <a:pos x="519" y="136"/>
                </a:cxn>
                <a:cxn ang="0">
                  <a:pos x="513" y="115"/>
                </a:cxn>
                <a:cxn ang="0">
                  <a:pos x="490" y="82"/>
                </a:cxn>
                <a:cxn ang="0">
                  <a:pos x="446" y="49"/>
                </a:cxn>
                <a:cxn ang="0">
                  <a:pos x="387" y="24"/>
                </a:cxn>
                <a:cxn ang="0">
                  <a:pos x="317" y="9"/>
                </a:cxn>
                <a:cxn ang="0">
                  <a:pos x="265" y="6"/>
                </a:cxn>
                <a:cxn ang="0">
                  <a:pos x="214" y="9"/>
                </a:cxn>
                <a:cxn ang="0">
                  <a:pos x="143" y="23"/>
                </a:cxn>
                <a:cxn ang="0">
                  <a:pos x="84" y="48"/>
                </a:cxn>
                <a:cxn ang="0">
                  <a:pos x="40" y="82"/>
                </a:cxn>
                <a:cxn ang="0">
                  <a:pos x="18" y="114"/>
                </a:cxn>
                <a:cxn ang="0">
                  <a:pos x="11" y="136"/>
                </a:cxn>
                <a:cxn ang="0">
                  <a:pos x="10" y="158"/>
                </a:cxn>
              </a:cxnLst>
              <a:rect l="0" t="0" r="r" b="b"/>
              <a:pathLst>
                <a:path w="530" h="301">
                  <a:moveTo>
                    <a:pt x="0" y="151"/>
                  </a:moveTo>
                  <a:lnTo>
                    <a:pt x="0" y="143"/>
                  </a:lnTo>
                  <a:lnTo>
                    <a:pt x="1" y="135"/>
                  </a:lnTo>
                  <a:lnTo>
                    <a:pt x="3" y="128"/>
                  </a:lnTo>
                  <a:lnTo>
                    <a:pt x="5" y="120"/>
                  </a:lnTo>
                  <a:lnTo>
                    <a:pt x="8" y="113"/>
                  </a:lnTo>
                  <a:lnTo>
                    <a:pt x="12" y="106"/>
                  </a:lnTo>
                  <a:lnTo>
                    <a:pt x="21" y="92"/>
                  </a:lnTo>
                  <a:lnTo>
                    <a:pt x="32" y="79"/>
                  </a:lnTo>
                  <a:lnTo>
                    <a:pt x="45" y="66"/>
                  </a:lnTo>
                  <a:lnTo>
                    <a:pt x="60" y="55"/>
                  </a:lnTo>
                  <a:lnTo>
                    <a:pt x="78" y="44"/>
                  </a:lnTo>
                  <a:lnTo>
                    <a:pt x="96" y="34"/>
                  </a:lnTo>
                  <a:lnTo>
                    <a:pt x="117" y="25"/>
                  </a:lnTo>
                  <a:lnTo>
                    <a:pt x="139" y="18"/>
                  </a:lnTo>
                  <a:lnTo>
                    <a:pt x="162" y="11"/>
                  </a:lnTo>
                  <a:lnTo>
                    <a:pt x="186" y="6"/>
                  </a:lnTo>
                  <a:lnTo>
                    <a:pt x="212" y="3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0"/>
                  </a:lnTo>
                  <a:lnTo>
                    <a:pt x="318" y="3"/>
                  </a:lnTo>
                  <a:lnTo>
                    <a:pt x="344" y="6"/>
                  </a:lnTo>
                  <a:lnTo>
                    <a:pt x="368" y="11"/>
                  </a:lnTo>
                  <a:lnTo>
                    <a:pt x="391" y="18"/>
                  </a:lnTo>
                  <a:lnTo>
                    <a:pt x="413" y="25"/>
                  </a:lnTo>
                  <a:lnTo>
                    <a:pt x="434" y="34"/>
                  </a:lnTo>
                  <a:lnTo>
                    <a:pt x="452" y="44"/>
                  </a:lnTo>
                  <a:lnTo>
                    <a:pt x="469" y="54"/>
                  </a:lnTo>
                  <a:lnTo>
                    <a:pt x="485" y="66"/>
                  </a:lnTo>
                  <a:lnTo>
                    <a:pt x="498" y="78"/>
                  </a:lnTo>
                  <a:lnTo>
                    <a:pt x="509" y="92"/>
                  </a:lnTo>
                  <a:lnTo>
                    <a:pt x="518" y="105"/>
                  </a:lnTo>
                  <a:lnTo>
                    <a:pt x="522" y="113"/>
                  </a:lnTo>
                  <a:lnTo>
                    <a:pt x="525" y="120"/>
                  </a:lnTo>
                  <a:lnTo>
                    <a:pt x="527" y="127"/>
                  </a:lnTo>
                  <a:lnTo>
                    <a:pt x="529" y="135"/>
                  </a:lnTo>
                  <a:lnTo>
                    <a:pt x="530" y="143"/>
                  </a:lnTo>
                  <a:lnTo>
                    <a:pt x="530" y="150"/>
                  </a:lnTo>
                  <a:lnTo>
                    <a:pt x="530" y="158"/>
                  </a:lnTo>
                  <a:lnTo>
                    <a:pt x="529" y="166"/>
                  </a:lnTo>
                  <a:lnTo>
                    <a:pt x="527" y="174"/>
                  </a:lnTo>
                  <a:lnTo>
                    <a:pt x="525" y="181"/>
                  </a:lnTo>
                  <a:lnTo>
                    <a:pt x="522" y="188"/>
                  </a:lnTo>
                  <a:lnTo>
                    <a:pt x="519" y="195"/>
                  </a:lnTo>
                  <a:lnTo>
                    <a:pt x="510" y="209"/>
                  </a:lnTo>
                  <a:lnTo>
                    <a:pt x="498" y="222"/>
                  </a:lnTo>
                  <a:lnTo>
                    <a:pt x="485" y="235"/>
                  </a:lnTo>
                  <a:lnTo>
                    <a:pt x="470" y="247"/>
                  </a:lnTo>
                  <a:lnTo>
                    <a:pt x="453" y="257"/>
                  </a:lnTo>
                  <a:lnTo>
                    <a:pt x="434" y="267"/>
                  </a:lnTo>
                  <a:lnTo>
                    <a:pt x="413" y="276"/>
                  </a:lnTo>
                  <a:lnTo>
                    <a:pt x="392" y="283"/>
                  </a:lnTo>
                  <a:lnTo>
                    <a:pt x="368" y="289"/>
                  </a:lnTo>
                  <a:lnTo>
                    <a:pt x="344" y="295"/>
                  </a:lnTo>
                  <a:lnTo>
                    <a:pt x="319" y="298"/>
                  </a:lnTo>
                  <a:lnTo>
                    <a:pt x="292" y="301"/>
                  </a:lnTo>
                  <a:lnTo>
                    <a:pt x="279" y="301"/>
                  </a:lnTo>
                  <a:lnTo>
                    <a:pt x="265" y="301"/>
                  </a:lnTo>
                  <a:lnTo>
                    <a:pt x="252" y="301"/>
                  </a:lnTo>
                  <a:lnTo>
                    <a:pt x="238" y="301"/>
                  </a:lnTo>
                  <a:lnTo>
                    <a:pt x="212" y="298"/>
                  </a:lnTo>
                  <a:lnTo>
                    <a:pt x="187" y="295"/>
                  </a:lnTo>
                  <a:lnTo>
                    <a:pt x="162" y="290"/>
                  </a:lnTo>
                  <a:lnTo>
                    <a:pt x="139" y="283"/>
                  </a:lnTo>
                  <a:lnTo>
                    <a:pt x="117" y="276"/>
                  </a:lnTo>
                  <a:lnTo>
                    <a:pt x="97" y="267"/>
                  </a:lnTo>
                  <a:lnTo>
                    <a:pt x="78" y="257"/>
                  </a:lnTo>
                  <a:lnTo>
                    <a:pt x="61" y="247"/>
                  </a:lnTo>
                  <a:lnTo>
                    <a:pt x="46" y="235"/>
                  </a:lnTo>
                  <a:lnTo>
                    <a:pt x="32" y="223"/>
                  </a:lnTo>
                  <a:lnTo>
                    <a:pt x="21" y="210"/>
                  </a:lnTo>
                  <a:lnTo>
                    <a:pt x="12" y="196"/>
                  </a:lnTo>
                  <a:lnTo>
                    <a:pt x="8" y="188"/>
                  </a:lnTo>
                  <a:lnTo>
                    <a:pt x="5" y="181"/>
                  </a:lnTo>
                  <a:lnTo>
                    <a:pt x="3" y="174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1"/>
                  </a:lnTo>
                  <a:close/>
                  <a:moveTo>
                    <a:pt x="10" y="158"/>
                  </a:moveTo>
                  <a:lnTo>
                    <a:pt x="11" y="165"/>
                  </a:lnTo>
                  <a:lnTo>
                    <a:pt x="13" y="172"/>
                  </a:lnTo>
                  <a:lnTo>
                    <a:pt x="15" y="180"/>
                  </a:lnTo>
                  <a:lnTo>
                    <a:pt x="18" y="186"/>
                  </a:lnTo>
                  <a:lnTo>
                    <a:pt x="21" y="193"/>
                  </a:lnTo>
                  <a:lnTo>
                    <a:pt x="29" y="206"/>
                  </a:lnTo>
                  <a:lnTo>
                    <a:pt x="40" y="219"/>
                  </a:lnTo>
                  <a:lnTo>
                    <a:pt x="53" y="231"/>
                  </a:lnTo>
                  <a:lnTo>
                    <a:pt x="68" y="242"/>
                  </a:lnTo>
                  <a:lnTo>
                    <a:pt x="84" y="253"/>
                  </a:lnTo>
                  <a:lnTo>
                    <a:pt x="102" y="262"/>
                  </a:lnTo>
                  <a:lnTo>
                    <a:pt x="122" y="270"/>
                  </a:lnTo>
                  <a:lnTo>
                    <a:pt x="143" y="278"/>
                  </a:lnTo>
                  <a:lnTo>
                    <a:pt x="165" y="284"/>
                  </a:lnTo>
                  <a:lnTo>
                    <a:pt x="189" y="289"/>
                  </a:lnTo>
                  <a:lnTo>
                    <a:pt x="213" y="292"/>
                  </a:lnTo>
                  <a:lnTo>
                    <a:pt x="239" y="294"/>
                  </a:lnTo>
                  <a:lnTo>
                    <a:pt x="252" y="295"/>
                  </a:lnTo>
                  <a:lnTo>
                    <a:pt x="265" y="295"/>
                  </a:lnTo>
                  <a:lnTo>
                    <a:pt x="278" y="295"/>
                  </a:lnTo>
                  <a:lnTo>
                    <a:pt x="291" y="294"/>
                  </a:lnTo>
                  <a:lnTo>
                    <a:pt x="317" y="292"/>
                  </a:lnTo>
                  <a:lnTo>
                    <a:pt x="341" y="289"/>
                  </a:lnTo>
                  <a:lnTo>
                    <a:pt x="365" y="284"/>
                  </a:lnTo>
                  <a:lnTo>
                    <a:pt x="387" y="278"/>
                  </a:lnTo>
                  <a:lnTo>
                    <a:pt x="408" y="270"/>
                  </a:lnTo>
                  <a:lnTo>
                    <a:pt x="428" y="262"/>
                  </a:lnTo>
                  <a:lnTo>
                    <a:pt x="446" y="253"/>
                  </a:lnTo>
                  <a:lnTo>
                    <a:pt x="462" y="242"/>
                  </a:lnTo>
                  <a:lnTo>
                    <a:pt x="477" y="231"/>
                  </a:lnTo>
                  <a:lnTo>
                    <a:pt x="490" y="219"/>
                  </a:lnTo>
                  <a:lnTo>
                    <a:pt x="501" y="207"/>
                  </a:lnTo>
                  <a:lnTo>
                    <a:pt x="509" y="194"/>
                  </a:lnTo>
                  <a:lnTo>
                    <a:pt x="513" y="187"/>
                  </a:lnTo>
                  <a:lnTo>
                    <a:pt x="515" y="180"/>
                  </a:lnTo>
                  <a:lnTo>
                    <a:pt x="518" y="173"/>
                  </a:lnTo>
                  <a:lnTo>
                    <a:pt x="519" y="165"/>
                  </a:lnTo>
                  <a:lnTo>
                    <a:pt x="520" y="158"/>
                  </a:lnTo>
                  <a:lnTo>
                    <a:pt x="521" y="151"/>
                  </a:lnTo>
                  <a:lnTo>
                    <a:pt x="520" y="143"/>
                  </a:lnTo>
                  <a:lnTo>
                    <a:pt x="519" y="136"/>
                  </a:lnTo>
                  <a:lnTo>
                    <a:pt x="518" y="129"/>
                  </a:lnTo>
                  <a:lnTo>
                    <a:pt x="515" y="121"/>
                  </a:lnTo>
                  <a:lnTo>
                    <a:pt x="513" y="115"/>
                  </a:lnTo>
                  <a:lnTo>
                    <a:pt x="509" y="108"/>
                  </a:lnTo>
                  <a:lnTo>
                    <a:pt x="501" y="95"/>
                  </a:lnTo>
                  <a:lnTo>
                    <a:pt x="490" y="82"/>
                  </a:lnTo>
                  <a:lnTo>
                    <a:pt x="477" y="70"/>
                  </a:lnTo>
                  <a:lnTo>
                    <a:pt x="463" y="59"/>
                  </a:lnTo>
                  <a:lnTo>
                    <a:pt x="446" y="49"/>
                  </a:lnTo>
                  <a:lnTo>
                    <a:pt x="428" y="39"/>
                  </a:lnTo>
                  <a:lnTo>
                    <a:pt x="409" y="31"/>
                  </a:lnTo>
                  <a:lnTo>
                    <a:pt x="387" y="24"/>
                  </a:lnTo>
                  <a:lnTo>
                    <a:pt x="365" y="17"/>
                  </a:lnTo>
                  <a:lnTo>
                    <a:pt x="342" y="12"/>
                  </a:lnTo>
                  <a:lnTo>
                    <a:pt x="317" y="9"/>
                  </a:lnTo>
                  <a:lnTo>
                    <a:pt x="291" y="7"/>
                  </a:lnTo>
                  <a:lnTo>
                    <a:pt x="278" y="6"/>
                  </a:lnTo>
                  <a:lnTo>
                    <a:pt x="265" y="6"/>
                  </a:lnTo>
                  <a:lnTo>
                    <a:pt x="252" y="6"/>
                  </a:lnTo>
                  <a:lnTo>
                    <a:pt x="239" y="7"/>
                  </a:lnTo>
                  <a:lnTo>
                    <a:pt x="214" y="9"/>
                  </a:lnTo>
                  <a:lnTo>
                    <a:pt x="189" y="12"/>
                  </a:lnTo>
                  <a:lnTo>
                    <a:pt x="166" y="17"/>
                  </a:lnTo>
                  <a:lnTo>
                    <a:pt x="143" y="23"/>
                  </a:lnTo>
                  <a:lnTo>
                    <a:pt x="122" y="31"/>
                  </a:lnTo>
                  <a:lnTo>
                    <a:pt x="103" y="39"/>
                  </a:lnTo>
                  <a:lnTo>
                    <a:pt x="84" y="48"/>
                  </a:lnTo>
                  <a:lnTo>
                    <a:pt x="68" y="59"/>
                  </a:lnTo>
                  <a:lnTo>
                    <a:pt x="53" y="70"/>
                  </a:lnTo>
                  <a:lnTo>
                    <a:pt x="40" y="82"/>
                  </a:lnTo>
                  <a:lnTo>
                    <a:pt x="30" y="94"/>
                  </a:lnTo>
                  <a:lnTo>
                    <a:pt x="21" y="108"/>
                  </a:lnTo>
                  <a:lnTo>
                    <a:pt x="18" y="114"/>
                  </a:lnTo>
                  <a:lnTo>
                    <a:pt x="15" y="121"/>
                  </a:lnTo>
                  <a:lnTo>
                    <a:pt x="13" y="129"/>
                  </a:lnTo>
                  <a:lnTo>
                    <a:pt x="11" y="136"/>
                  </a:lnTo>
                  <a:lnTo>
                    <a:pt x="10" y="143"/>
                  </a:lnTo>
                  <a:lnTo>
                    <a:pt x="10" y="150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6" name="Oval 98"/>
            <p:cNvSpPr>
              <a:spLocks noChangeArrowheads="1"/>
            </p:cNvSpPr>
            <p:nvPr/>
          </p:nvSpPr>
          <p:spPr bwMode="auto">
            <a:xfrm>
              <a:off x="2860" y="2392"/>
              <a:ext cx="521" cy="2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7" name="Freeform 99"/>
            <p:cNvSpPr>
              <a:spLocks noEditPoints="1"/>
            </p:cNvSpPr>
            <p:nvPr/>
          </p:nvSpPr>
          <p:spPr bwMode="auto">
            <a:xfrm>
              <a:off x="2855" y="2389"/>
              <a:ext cx="531" cy="301"/>
            </a:xfrm>
            <a:custGeom>
              <a:avLst/>
              <a:gdLst/>
              <a:ahLst/>
              <a:cxnLst>
                <a:cxn ang="0">
                  <a:pos x="1" y="135"/>
                </a:cxn>
                <a:cxn ang="0">
                  <a:pos x="8" y="113"/>
                </a:cxn>
                <a:cxn ang="0">
                  <a:pos x="32" y="79"/>
                </a:cxn>
                <a:cxn ang="0">
                  <a:pos x="78" y="44"/>
                </a:cxn>
                <a:cxn ang="0">
                  <a:pos x="139" y="18"/>
                </a:cxn>
                <a:cxn ang="0">
                  <a:pos x="212" y="3"/>
                </a:cxn>
                <a:cxn ang="0">
                  <a:pos x="265" y="0"/>
                </a:cxn>
                <a:cxn ang="0">
                  <a:pos x="319" y="3"/>
                </a:cxn>
                <a:cxn ang="0">
                  <a:pos x="391" y="18"/>
                </a:cxn>
                <a:cxn ang="0">
                  <a:pos x="453" y="44"/>
                </a:cxn>
                <a:cxn ang="0">
                  <a:pos x="498" y="78"/>
                </a:cxn>
                <a:cxn ang="0">
                  <a:pos x="522" y="113"/>
                </a:cxn>
                <a:cxn ang="0">
                  <a:pos x="529" y="135"/>
                </a:cxn>
                <a:cxn ang="0">
                  <a:pos x="530" y="158"/>
                </a:cxn>
                <a:cxn ang="0">
                  <a:pos x="525" y="181"/>
                </a:cxn>
                <a:cxn ang="0">
                  <a:pos x="510" y="209"/>
                </a:cxn>
                <a:cxn ang="0">
                  <a:pos x="470" y="247"/>
                </a:cxn>
                <a:cxn ang="0">
                  <a:pos x="414" y="276"/>
                </a:cxn>
                <a:cxn ang="0">
                  <a:pos x="344" y="295"/>
                </a:cxn>
                <a:cxn ang="0">
                  <a:pos x="279" y="301"/>
                </a:cxn>
                <a:cxn ang="0">
                  <a:pos x="238" y="301"/>
                </a:cxn>
                <a:cxn ang="0">
                  <a:pos x="162" y="290"/>
                </a:cxn>
                <a:cxn ang="0">
                  <a:pos x="97" y="267"/>
                </a:cxn>
                <a:cxn ang="0">
                  <a:pos x="46" y="235"/>
                </a:cxn>
                <a:cxn ang="0">
                  <a:pos x="12" y="196"/>
                </a:cxn>
                <a:cxn ang="0">
                  <a:pos x="3" y="174"/>
                </a:cxn>
                <a:cxn ang="0">
                  <a:pos x="0" y="151"/>
                </a:cxn>
                <a:cxn ang="0">
                  <a:pos x="13" y="172"/>
                </a:cxn>
                <a:cxn ang="0">
                  <a:pos x="21" y="193"/>
                </a:cxn>
                <a:cxn ang="0">
                  <a:pos x="53" y="231"/>
                </a:cxn>
                <a:cxn ang="0">
                  <a:pos x="102" y="262"/>
                </a:cxn>
                <a:cxn ang="0">
                  <a:pos x="165" y="284"/>
                </a:cxn>
                <a:cxn ang="0">
                  <a:pos x="239" y="294"/>
                </a:cxn>
                <a:cxn ang="0">
                  <a:pos x="278" y="295"/>
                </a:cxn>
                <a:cxn ang="0">
                  <a:pos x="341" y="289"/>
                </a:cxn>
                <a:cxn ang="0">
                  <a:pos x="408" y="270"/>
                </a:cxn>
                <a:cxn ang="0">
                  <a:pos x="463" y="242"/>
                </a:cxn>
                <a:cxn ang="0">
                  <a:pos x="501" y="207"/>
                </a:cxn>
                <a:cxn ang="0">
                  <a:pos x="516" y="180"/>
                </a:cxn>
                <a:cxn ang="0">
                  <a:pos x="521" y="158"/>
                </a:cxn>
                <a:cxn ang="0">
                  <a:pos x="520" y="136"/>
                </a:cxn>
                <a:cxn ang="0">
                  <a:pos x="513" y="115"/>
                </a:cxn>
                <a:cxn ang="0">
                  <a:pos x="490" y="82"/>
                </a:cxn>
                <a:cxn ang="0">
                  <a:pos x="446" y="49"/>
                </a:cxn>
                <a:cxn ang="0">
                  <a:pos x="387" y="24"/>
                </a:cxn>
                <a:cxn ang="0">
                  <a:pos x="317" y="9"/>
                </a:cxn>
                <a:cxn ang="0">
                  <a:pos x="265" y="6"/>
                </a:cxn>
                <a:cxn ang="0">
                  <a:pos x="214" y="9"/>
                </a:cxn>
                <a:cxn ang="0">
                  <a:pos x="144" y="23"/>
                </a:cxn>
                <a:cxn ang="0">
                  <a:pos x="85" y="48"/>
                </a:cxn>
                <a:cxn ang="0">
                  <a:pos x="41" y="82"/>
                </a:cxn>
                <a:cxn ang="0">
                  <a:pos x="18" y="114"/>
                </a:cxn>
                <a:cxn ang="0">
                  <a:pos x="11" y="136"/>
                </a:cxn>
                <a:cxn ang="0">
                  <a:pos x="10" y="158"/>
                </a:cxn>
              </a:cxnLst>
              <a:rect l="0" t="0" r="r" b="b"/>
              <a:pathLst>
                <a:path w="531" h="301">
                  <a:moveTo>
                    <a:pt x="0" y="151"/>
                  </a:moveTo>
                  <a:lnTo>
                    <a:pt x="0" y="143"/>
                  </a:lnTo>
                  <a:lnTo>
                    <a:pt x="1" y="135"/>
                  </a:lnTo>
                  <a:lnTo>
                    <a:pt x="3" y="128"/>
                  </a:lnTo>
                  <a:lnTo>
                    <a:pt x="5" y="120"/>
                  </a:lnTo>
                  <a:lnTo>
                    <a:pt x="8" y="113"/>
                  </a:lnTo>
                  <a:lnTo>
                    <a:pt x="12" y="106"/>
                  </a:lnTo>
                  <a:lnTo>
                    <a:pt x="21" y="92"/>
                  </a:lnTo>
                  <a:lnTo>
                    <a:pt x="32" y="79"/>
                  </a:lnTo>
                  <a:lnTo>
                    <a:pt x="45" y="66"/>
                  </a:lnTo>
                  <a:lnTo>
                    <a:pt x="61" y="55"/>
                  </a:lnTo>
                  <a:lnTo>
                    <a:pt x="78" y="44"/>
                  </a:lnTo>
                  <a:lnTo>
                    <a:pt x="97" y="34"/>
                  </a:lnTo>
                  <a:lnTo>
                    <a:pt x="117" y="25"/>
                  </a:lnTo>
                  <a:lnTo>
                    <a:pt x="139" y="18"/>
                  </a:lnTo>
                  <a:lnTo>
                    <a:pt x="162" y="11"/>
                  </a:lnTo>
                  <a:lnTo>
                    <a:pt x="186" y="6"/>
                  </a:lnTo>
                  <a:lnTo>
                    <a:pt x="212" y="3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0"/>
                  </a:lnTo>
                  <a:lnTo>
                    <a:pt x="319" y="3"/>
                  </a:lnTo>
                  <a:lnTo>
                    <a:pt x="344" y="6"/>
                  </a:lnTo>
                  <a:lnTo>
                    <a:pt x="368" y="11"/>
                  </a:lnTo>
                  <a:lnTo>
                    <a:pt x="391" y="18"/>
                  </a:lnTo>
                  <a:lnTo>
                    <a:pt x="413" y="25"/>
                  </a:lnTo>
                  <a:lnTo>
                    <a:pt x="434" y="34"/>
                  </a:lnTo>
                  <a:lnTo>
                    <a:pt x="453" y="44"/>
                  </a:lnTo>
                  <a:lnTo>
                    <a:pt x="470" y="54"/>
                  </a:lnTo>
                  <a:lnTo>
                    <a:pt x="485" y="66"/>
                  </a:lnTo>
                  <a:lnTo>
                    <a:pt x="498" y="78"/>
                  </a:lnTo>
                  <a:lnTo>
                    <a:pt x="510" y="92"/>
                  </a:lnTo>
                  <a:lnTo>
                    <a:pt x="519" y="105"/>
                  </a:lnTo>
                  <a:lnTo>
                    <a:pt x="522" y="113"/>
                  </a:lnTo>
                  <a:lnTo>
                    <a:pt x="525" y="120"/>
                  </a:lnTo>
                  <a:lnTo>
                    <a:pt x="527" y="127"/>
                  </a:lnTo>
                  <a:lnTo>
                    <a:pt x="529" y="135"/>
                  </a:lnTo>
                  <a:lnTo>
                    <a:pt x="530" y="143"/>
                  </a:lnTo>
                  <a:lnTo>
                    <a:pt x="531" y="150"/>
                  </a:lnTo>
                  <a:lnTo>
                    <a:pt x="530" y="158"/>
                  </a:lnTo>
                  <a:lnTo>
                    <a:pt x="529" y="166"/>
                  </a:lnTo>
                  <a:lnTo>
                    <a:pt x="528" y="174"/>
                  </a:lnTo>
                  <a:lnTo>
                    <a:pt x="525" y="181"/>
                  </a:lnTo>
                  <a:lnTo>
                    <a:pt x="522" y="188"/>
                  </a:lnTo>
                  <a:lnTo>
                    <a:pt x="519" y="195"/>
                  </a:lnTo>
                  <a:lnTo>
                    <a:pt x="510" y="209"/>
                  </a:lnTo>
                  <a:lnTo>
                    <a:pt x="499" y="222"/>
                  </a:lnTo>
                  <a:lnTo>
                    <a:pt x="485" y="235"/>
                  </a:lnTo>
                  <a:lnTo>
                    <a:pt x="470" y="247"/>
                  </a:lnTo>
                  <a:lnTo>
                    <a:pt x="453" y="257"/>
                  </a:lnTo>
                  <a:lnTo>
                    <a:pt x="434" y="267"/>
                  </a:lnTo>
                  <a:lnTo>
                    <a:pt x="414" y="276"/>
                  </a:lnTo>
                  <a:lnTo>
                    <a:pt x="392" y="283"/>
                  </a:lnTo>
                  <a:lnTo>
                    <a:pt x="369" y="289"/>
                  </a:lnTo>
                  <a:lnTo>
                    <a:pt x="344" y="295"/>
                  </a:lnTo>
                  <a:lnTo>
                    <a:pt x="319" y="298"/>
                  </a:lnTo>
                  <a:lnTo>
                    <a:pt x="293" y="301"/>
                  </a:lnTo>
                  <a:lnTo>
                    <a:pt x="279" y="301"/>
                  </a:lnTo>
                  <a:lnTo>
                    <a:pt x="265" y="301"/>
                  </a:lnTo>
                  <a:lnTo>
                    <a:pt x="252" y="301"/>
                  </a:lnTo>
                  <a:lnTo>
                    <a:pt x="238" y="301"/>
                  </a:lnTo>
                  <a:lnTo>
                    <a:pt x="212" y="298"/>
                  </a:lnTo>
                  <a:lnTo>
                    <a:pt x="187" y="295"/>
                  </a:lnTo>
                  <a:lnTo>
                    <a:pt x="162" y="290"/>
                  </a:lnTo>
                  <a:lnTo>
                    <a:pt x="139" y="283"/>
                  </a:lnTo>
                  <a:lnTo>
                    <a:pt x="117" y="276"/>
                  </a:lnTo>
                  <a:lnTo>
                    <a:pt x="97" y="267"/>
                  </a:lnTo>
                  <a:lnTo>
                    <a:pt x="78" y="257"/>
                  </a:lnTo>
                  <a:lnTo>
                    <a:pt x="61" y="247"/>
                  </a:lnTo>
                  <a:lnTo>
                    <a:pt x="46" y="235"/>
                  </a:lnTo>
                  <a:lnTo>
                    <a:pt x="32" y="223"/>
                  </a:lnTo>
                  <a:lnTo>
                    <a:pt x="21" y="210"/>
                  </a:lnTo>
                  <a:lnTo>
                    <a:pt x="12" y="196"/>
                  </a:lnTo>
                  <a:lnTo>
                    <a:pt x="8" y="188"/>
                  </a:lnTo>
                  <a:lnTo>
                    <a:pt x="5" y="181"/>
                  </a:lnTo>
                  <a:lnTo>
                    <a:pt x="3" y="174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1"/>
                  </a:lnTo>
                  <a:close/>
                  <a:moveTo>
                    <a:pt x="10" y="158"/>
                  </a:moveTo>
                  <a:lnTo>
                    <a:pt x="11" y="165"/>
                  </a:lnTo>
                  <a:lnTo>
                    <a:pt x="13" y="172"/>
                  </a:lnTo>
                  <a:lnTo>
                    <a:pt x="15" y="180"/>
                  </a:lnTo>
                  <a:lnTo>
                    <a:pt x="18" y="186"/>
                  </a:lnTo>
                  <a:lnTo>
                    <a:pt x="21" y="193"/>
                  </a:lnTo>
                  <a:lnTo>
                    <a:pt x="30" y="206"/>
                  </a:lnTo>
                  <a:lnTo>
                    <a:pt x="40" y="219"/>
                  </a:lnTo>
                  <a:lnTo>
                    <a:pt x="53" y="231"/>
                  </a:lnTo>
                  <a:lnTo>
                    <a:pt x="68" y="242"/>
                  </a:lnTo>
                  <a:lnTo>
                    <a:pt x="84" y="253"/>
                  </a:lnTo>
                  <a:lnTo>
                    <a:pt x="102" y="262"/>
                  </a:lnTo>
                  <a:lnTo>
                    <a:pt x="122" y="270"/>
                  </a:lnTo>
                  <a:lnTo>
                    <a:pt x="143" y="278"/>
                  </a:lnTo>
                  <a:lnTo>
                    <a:pt x="165" y="284"/>
                  </a:lnTo>
                  <a:lnTo>
                    <a:pt x="189" y="289"/>
                  </a:lnTo>
                  <a:lnTo>
                    <a:pt x="214" y="292"/>
                  </a:lnTo>
                  <a:lnTo>
                    <a:pt x="239" y="294"/>
                  </a:lnTo>
                  <a:lnTo>
                    <a:pt x="252" y="295"/>
                  </a:lnTo>
                  <a:lnTo>
                    <a:pt x="265" y="295"/>
                  </a:lnTo>
                  <a:lnTo>
                    <a:pt x="278" y="295"/>
                  </a:lnTo>
                  <a:lnTo>
                    <a:pt x="291" y="294"/>
                  </a:lnTo>
                  <a:lnTo>
                    <a:pt x="317" y="292"/>
                  </a:lnTo>
                  <a:lnTo>
                    <a:pt x="341" y="289"/>
                  </a:lnTo>
                  <a:lnTo>
                    <a:pt x="365" y="284"/>
                  </a:lnTo>
                  <a:lnTo>
                    <a:pt x="387" y="278"/>
                  </a:lnTo>
                  <a:lnTo>
                    <a:pt x="408" y="270"/>
                  </a:lnTo>
                  <a:lnTo>
                    <a:pt x="428" y="262"/>
                  </a:lnTo>
                  <a:lnTo>
                    <a:pt x="446" y="253"/>
                  </a:lnTo>
                  <a:lnTo>
                    <a:pt x="463" y="242"/>
                  </a:lnTo>
                  <a:lnTo>
                    <a:pt x="477" y="231"/>
                  </a:lnTo>
                  <a:lnTo>
                    <a:pt x="490" y="219"/>
                  </a:lnTo>
                  <a:lnTo>
                    <a:pt x="501" y="207"/>
                  </a:lnTo>
                  <a:lnTo>
                    <a:pt x="509" y="194"/>
                  </a:lnTo>
                  <a:lnTo>
                    <a:pt x="513" y="187"/>
                  </a:lnTo>
                  <a:lnTo>
                    <a:pt x="516" y="180"/>
                  </a:lnTo>
                  <a:lnTo>
                    <a:pt x="518" y="173"/>
                  </a:lnTo>
                  <a:lnTo>
                    <a:pt x="520" y="165"/>
                  </a:lnTo>
                  <a:lnTo>
                    <a:pt x="521" y="158"/>
                  </a:lnTo>
                  <a:lnTo>
                    <a:pt x="521" y="151"/>
                  </a:lnTo>
                  <a:lnTo>
                    <a:pt x="521" y="143"/>
                  </a:lnTo>
                  <a:lnTo>
                    <a:pt x="520" y="136"/>
                  </a:lnTo>
                  <a:lnTo>
                    <a:pt x="518" y="129"/>
                  </a:lnTo>
                  <a:lnTo>
                    <a:pt x="516" y="121"/>
                  </a:lnTo>
                  <a:lnTo>
                    <a:pt x="513" y="115"/>
                  </a:lnTo>
                  <a:lnTo>
                    <a:pt x="510" y="108"/>
                  </a:lnTo>
                  <a:lnTo>
                    <a:pt x="501" y="95"/>
                  </a:lnTo>
                  <a:lnTo>
                    <a:pt x="490" y="82"/>
                  </a:lnTo>
                  <a:lnTo>
                    <a:pt x="478" y="70"/>
                  </a:lnTo>
                  <a:lnTo>
                    <a:pt x="463" y="59"/>
                  </a:lnTo>
                  <a:lnTo>
                    <a:pt x="446" y="49"/>
                  </a:lnTo>
                  <a:lnTo>
                    <a:pt x="428" y="39"/>
                  </a:lnTo>
                  <a:lnTo>
                    <a:pt x="409" y="31"/>
                  </a:lnTo>
                  <a:lnTo>
                    <a:pt x="387" y="24"/>
                  </a:lnTo>
                  <a:lnTo>
                    <a:pt x="365" y="17"/>
                  </a:lnTo>
                  <a:lnTo>
                    <a:pt x="342" y="12"/>
                  </a:lnTo>
                  <a:lnTo>
                    <a:pt x="317" y="9"/>
                  </a:lnTo>
                  <a:lnTo>
                    <a:pt x="292" y="7"/>
                  </a:lnTo>
                  <a:lnTo>
                    <a:pt x="279" y="6"/>
                  </a:lnTo>
                  <a:lnTo>
                    <a:pt x="265" y="6"/>
                  </a:lnTo>
                  <a:lnTo>
                    <a:pt x="252" y="6"/>
                  </a:lnTo>
                  <a:lnTo>
                    <a:pt x="239" y="7"/>
                  </a:lnTo>
                  <a:lnTo>
                    <a:pt x="214" y="9"/>
                  </a:lnTo>
                  <a:lnTo>
                    <a:pt x="189" y="12"/>
                  </a:lnTo>
                  <a:lnTo>
                    <a:pt x="166" y="17"/>
                  </a:lnTo>
                  <a:lnTo>
                    <a:pt x="144" y="23"/>
                  </a:lnTo>
                  <a:lnTo>
                    <a:pt x="122" y="31"/>
                  </a:lnTo>
                  <a:lnTo>
                    <a:pt x="103" y="39"/>
                  </a:lnTo>
                  <a:lnTo>
                    <a:pt x="85" y="48"/>
                  </a:lnTo>
                  <a:lnTo>
                    <a:pt x="68" y="59"/>
                  </a:lnTo>
                  <a:lnTo>
                    <a:pt x="53" y="70"/>
                  </a:lnTo>
                  <a:lnTo>
                    <a:pt x="41" y="82"/>
                  </a:lnTo>
                  <a:lnTo>
                    <a:pt x="30" y="94"/>
                  </a:lnTo>
                  <a:lnTo>
                    <a:pt x="21" y="108"/>
                  </a:lnTo>
                  <a:lnTo>
                    <a:pt x="18" y="114"/>
                  </a:lnTo>
                  <a:lnTo>
                    <a:pt x="15" y="121"/>
                  </a:lnTo>
                  <a:lnTo>
                    <a:pt x="13" y="129"/>
                  </a:lnTo>
                  <a:lnTo>
                    <a:pt x="11" y="136"/>
                  </a:lnTo>
                  <a:lnTo>
                    <a:pt x="10" y="143"/>
                  </a:lnTo>
                  <a:lnTo>
                    <a:pt x="10" y="150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8" name="Freeform 100"/>
            <p:cNvSpPr>
              <a:spLocks/>
            </p:cNvSpPr>
            <p:nvPr/>
          </p:nvSpPr>
          <p:spPr bwMode="auto">
            <a:xfrm>
              <a:off x="2152" y="2743"/>
              <a:ext cx="207" cy="145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52" y="108"/>
                </a:cxn>
                <a:cxn ang="0">
                  <a:pos x="52" y="0"/>
                </a:cxn>
                <a:cxn ang="0">
                  <a:pos x="155" y="0"/>
                </a:cxn>
                <a:cxn ang="0">
                  <a:pos x="155" y="108"/>
                </a:cxn>
                <a:cxn ang="0">
                  <a:pos x="207" y="108"/>
                </a:cxn>
                <a:cxn ang="0">
                  <a:pos x="103" y="145"/>
                </a:cxn>
                <a:cxn ang="0">
                  <a:pos x="0" y="108"/>
                </a:cxn>
              </a:cxnLst>
              <a:rect l="0" t="0" r="r" b="b"/>
              <a:pathLst>
                <a:path w="207" h="145">
                  <a:moveTo>
                    <a:pt x="0" y="108"/>
                  </a:moveTo>
                  <a:lnTo>
                    <a:pt x="52" y="108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108"/>
                  </a:lnTo>
                  <a:lnTo>
                    <a:pt x="207" y="108"/>
                  </a:lnTo>
                  <a:lnTo>
                    <a:pt x="103" y="14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09" name="Freeform 101"/>
            <p:cNvSpPr>
              <a:spLocks noEditPoints="1"/>
            </p:cNvSpPr>
            <p:nvPr/>
          </p:nvSpPr>
          <p:spPr bwMode="auto">
            <a:xfrm>
              <a:off x="2133" y="2740"/>
              <a:ext cx="245" cy="15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71" y="108"/>
                </a:cxn>
                <a:cxn ang="0">
                  <a:pos x="66" y="111"/>
                </a:cxn>
                <a:cxn ang="0">
                  <a:pos x="66" y="0"/>
                </a:cxn>
                <a:cxn ang="0">
                  <a:pos x="179" y="0"/>
                </a:cxn>
                <a:cxn ang="0">
                  <a:pos x="179" y="111"/>
                </a:cxn>
                <a:cxn ang="0">
                  <a:pos x="174" y="108"/>
                </a:cxn>
                <a:cxn ang="0">
                  <a:pos x="245" y="108"/>
                </a:cxn>
                <a:cxn ang="0">
                  <a:pos x="122" y="151"/>
                </a:cxn>
                <a:cxn ang="0">
                  <a:pos x="0" y="108"/>
                </a:cxn>
                <a:cxn ang="0">
                  <a:pos x="125" y="145"/>
                </a:cxn>
                <a:cxn ang="0">
                  <a:pos x="120" y="145"/>
                </a:cxn>
                <a:cxn ang="0">
                  <a:pos x="223" y="109"/>
                </a:cxn>
                <a:cxn ang="0">
                  <a:pos x="226" y="115"/>
                </a:cxn>
                <a:cxn ang="0">
                  <a:pos x="169" y="115"/>
                </a:cxn>
                <a:cxn ang="0">
                  <a:pos x="169" y="3"/>
                </a:cxn>
                <a:cxn ang="0">
                  <a:pos x="174" y="6"/>
                </a:cxn>
                <a:cxn ang="0">
                  <a:pos x="71" y="6"/>
                </a:cxn>
                <a:cxn ang="0">
                  <a:pos x="76" y="3"/>
                </a:cxn>
                <a:cxn ang="0">
                  <a:pos x="76" y="115"/>
                </a:cxn>
                <a:cxn ang="0">
                  <a:pos x="19" y="115"/>
                </a:cxn>
                <a:cxn ang="0">
                  <a:pos x="22" y="109"/>
                </a:cxn>
                <a:cxn ang="0">
                  <a:pos x="125" y="145"/>
                </a:cxn>
              </a:cxnLst>
              <a:rect l="0" t="0" r="r" b="b"/>
              <a:pathLst>
                <a:path w="245" h="151">
                  <a:moveTo>
                    <a:pt x="0" y="108"/>
                  </a:moveTo>
                  <a:lnTo>
                    <a:pt x="71" y="108"/>
                  </a:lnTo>
                  <a:lnTo>
                    <a:pt x="66" y="111"/>
                  </a:lnTo>
                  <a:lnTo>
                    <a:pt x="66" y="0"/>
                  </a:lnTo>
                  <a:lnTo>
                    <a:pt x="179" y="0"/>
                  </a:lnTo>
                  <a:lnTo>
                    <a:pt x="179" y="111"/>
                  </a:lnTo>
                  <a:lnTo>
                    <a:pt x="174" y="108"/>
                  </a:lnTo>
                  <a:lnTo>
                    <a:pt x="245" y="108"/>
                  </a:lnTo>
                  <a:lnTo>
                    <a:pt x="122" y="151"/>
                  </a:lnTo>
                  <a:lnTo>
                    <a:pt x="0" y="108"/>
                  </a:lnTo>
                  <a:close/>
                  <a:moveTo>
                    <a:pt x="125" y="145"/>
                  </a:moveTo>
                  <a:lnTo>
                    <a:pt x="120" y="145"/>
                  </a:lnTo>
                  <a:lnTo>
                    <a:pt x="223" y="109"/>
                  </a:lnTo>
                  <a:lnTo>
                    <a:pt x="226" y="115"/>
                  </a:lnTo>
                  <a:lnTo>
                    <a:pt x="169" y="115"/>
                  </a:lnTo>
                  <a:lnTo>
                    <a:pt x="169" y="3"/>
                  </a:lnTo>
                  <a:lnTo>
                    <a:pt x="174" y="6"/>
                  </a:lnTo>
                  <a:lnTo>
                    <a:pt x="71" y="6"/>
                  </a:lnTo>
                  <a:lnTo>
                    <a:pt x="76" y="3"/>
                  </a:lnTo>
                  <a:lnTo>
                    <a:pt x="76" y="115"/>
                  </a:lnTo>
                  <a:lnTo>
                    <a:pt x="19" y="115"/>
                  </a:lnTo>
                  <a:lnTo>
                    <a:pt x="22" y="109"/>
                  </a:lnTo>
                  <a:lnTo>
                    <a:pt x="125" y="1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0" name="Oval 102"/>
            <p:cNvSpPr>
              <a:spLocks noChangeArrowheads="1"/>
            </p:cNvSpPr>
            <p:nvPr/>
          </p:nvSpPr>
          <p:spPr bwMode="auto">
            <a:xfrm>
              <a:off x="1995" y="2925"/>
              <a:ext cx="521" cy="29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1" name="Freeform 103"/>
            <p:cNvSpPr>
              <a:spLocks noEditPoints="1"/>
            </p:cNvSpPr>
            <p:nvPr/>
          </p:nvSpPr>
          <p:spPr bwMode="auto">
            <a:xfrm>
              <a:off x="1990" y="2922"/>
              <a:ext cx="531" cy="302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9" y="113"/>
                </a:cxn>
                <a:cxn ang="0">
                  <a:pos x="32" y="79"/>
                </a:cxn>
                <a:cxn ang="0">
                  <a:pos x="78" y="44"/>
                </a:cxn>
                <a:cxn ang="0">
                  <a:pos x="139" y="18"/>
                </a:cxn>
                <a:cxn ang="0">
                  <a:pos x="212" y="3"/>
                </a:cxn>
                <a:cxn ang="0">
                  <a:pos x="265" y="0"/>
                </a:cxn>
                <a:cxn ang="0">
                  <a:pos x="319" y="3"/>
                </a:cxn>
                <a:cxn ang="0">
                  <a:pos x="392" y="18"/>
                </a:cxn>
                <a:cxn ang="0">
                  <a:pos x="453" y="44"/>
                </a:cxn>
                <a:cxn ang="0">
                  <a:pos x="499" y="79"/>
                </a:cxn>
                <a:cxn ang="0">
                  <a:pos x="522" y="113"/>
                </a:cxn>
                <a:cxn ang="0">
                  <a:pos x="529" y="136"/>
                </a:cxn>
                <a:cxn ang="0">
                  <a:pos x="531" y="159"/>
                </a:cxn>
                <a:cxn ang="0">
                  <a:pos x="525" y="181"/>
                </a:cxn>
                <a:cxn ang="0">
                  <a:pos x="510" y="210"/>
                </a:cxn>
                <a:cxn ang="0">
                  <a:pos x="470" y="247"/>
                </a:cxn>
                <a:cxn ang="0">
                  <a:pos x="414" y="276"/>
                </a:cxn>
                <a:cxn ang="0">
                  <a:pos x="344" y="295"/>
                </a:cxn>
                <a:cxn ang="0">
                  <a:pos x="279" y="302"/>
                </a:cxn>
                <a:cxn ang="0">
                  <a:pos x="239" y="301"/>
                </a:cxn>
                <a:cxn ang="0">
                  <a:pos x="163" y="290"/>
                </a:cxn>
                <a:cxn ang="0">
                  <a:pos x="97" y="268"/>
                </a:cxn>
                <a:cxn ang="0">
                  <a:pos x="46" y="236"/>
                </a:cxn>
                <a:cxn ang="0">
                  <a:pos x="12" y="196"/>
                </a:cxn>
                <a:cxn ang="0">
                  <a:pos x="3" y="174"/>
                </a:cxn>
                <a:cxn ang="0">
                  <a:pos x="0" y="151"/>
                </a:cxn>
                <a:cxn ang="0">
                  <a:pos x="13" y="173"/>
                </a:cxn>
                <a:cxn ang="0">
                  <a:pos x="21" y="194"/>
                </a:cxn>
                <a:cxn ang="0">
                  <a:pos x="53" y="232"/>
                </a:cxn>
                <a:cxn ang="0">
                  <a:pos x="103" y="262"/>
                </a:cxn>
                <a:cxn ang="0">
                  <a:pos x="166" y="284"/>
                </a:cxn>
                <a:cxn ang="0">
                  <a:pos x="239" y="295"/>
                </a:cxn>
                <a:cxn ang="0">
                  <a:pos x="279" y="295"/>
                </a:cxn>
                <a:cxn ang="0">
                  <a:pos x="342" y="289"/>
                </a:cxn>
                <a:cxn ang="0">
                  <a:pos x="408" y="271"/>
                </a:cxn>
                <a:cxn ang="0">
                  <a:pos x="463" y="243"/>
                </a:cxn>
                <a:cxn ang="0">
                  <a:pos x="501" y="207"/>
                </a:cxn>
                <a:cxn ang="0">
                  <a:pos x="516" y="180"/>
                </a:cxn>
                <a:cxn ang="0">
                  <a:pos x="521" y="159"/>
                </a:cxn>
                <a:cxn ang="0">
                  <a:pos x="520" y="136"/>
                </a:cxn>
                <a:cxn ang="0">
                  <a:pos x="513" y="115"/>
                </a:cxn>
                <a:cxn ang="0">
                  <a:pos x="491" y="82"/>
                </a:cxn>
                <a:cxn ang="0">
                  <a:pos x="447" y="49"/>
                </a:cxn>
                <a:cxn ang="0">
                  <a:pos x="388" y="24"/>
                </a:cxn>
                <a:cxn ang="0">
                  <a:pos x="317" y="9"/>
                </a:cxn>
                <a:cxn ang="0">
                  <a:pos x="266" y="6"/>
                </a:cxn>
                <a:cxn ang="0">
                  <a:pos x="214" y="9"/>
                </a:cxn>
                <a:cxn ang="0">
                  <a:pos x="144" y="24"/>
                </a:cxn>
                <a:cxn ang="0">
                  <a:pos x="85" y="49"/>
                </a:cxn>
                <a:cxn ang="0">
                  <a:pos x="41" y="82"/>
                </a:cxn>
                <a:cxn ang="0">
                  <a:pos x="18" y="115"/>
                </a:cxn>
                <a:cxn ang="0">
                  <a:pos x="11" y="136"/>
                </a:cxn>
                <a:cxn ang="0">
                  <a:pos x="10" y="158"/>
                </a:cxn>
              </a:cxnLst>
              <a:rect l="0" t="0" r="r" b="b"/>
              <a:pathLst>
                <a:path w="531" h="302">
                  <a:moveTo>
                    <a:pt x="0" y="151"/>
                  </a:moveTo>
                  <a:lnTo>
                    <a:pt x="1" y="143"/>
                  </a:lnTo>
                  <a:lnTo>
                    <a:pt x="2" y="136"/>
                  </a:lnTo>
                  <a:lnTo>
                    <a:pt x="3" y="128"/>
                  </a:lnTo>
                  <a:lnTo>
                    <a:pt x="6" y="121"/>
                  </a:lnTo>
                  <a:lnTo>
                    <a:pt x="9" y="113"/>
                  </a:lnTo>
                  <a:lnTo>
                    <a:pt x="12" y="106"/>
                  </a:lnTo>
                  <a:lnTo>
                    <a:pt x="21" y="92"/>
                  </a:lnTo>
                  <a:lnTo>
                    <a:pt x="32" y="79"/>
                  </a:lnTo>
                  <a:lnTo>
                    <a:pt x="46" y="67"/>
                  </a:lnTo>
                  <a:lnTo>
                    <a:pt x="61" y="55"/>
                  </a:lnTo>
                  <a:lnTo>
                    <a:pt x="78" y="44"/>
                  </a:lnTo>
                  <a:lnTo>
                    <a:pt x="97" y="35"/>
                  </a:lnTo>
                  <a:lnTo>
                    <a:pt x="117" y="26"/>
                  </a:lnTo>
                  <a:lnTo>
                    <a:pt x="139" y="18"/>
                  </a:lnTo>
                  <a:lnTo>
                    <a:pt x="162" y="12"/>
                  </a:lnTo>
                  <a:lnTo>
                    <a:pt x="187" y="7"/>
                  </a:lnTo>
                  <a:lnTo>
                    <a:pt x="212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"/>
                  </a:lnTo>
                  <a:lnTo>
                    <a:pt x="319" y="3"/>
                  </a:lnTo>
                  <a:lnTo>
                    <a:pt x="344" y="7"/>
                  </a:lnTo>
                  <a:lnTo>
                    <a:pt x="368" y="12"/>
                  </a:lnTo>
                  <a:lnTo>
                    <a:pt x="392" y="18"/>
                  </a:lnTo>
                  <a:lnTo>
                    <a:pt x="413" y="26"/>
                  </a:lnTo>
                  <a:lnTo>
                    <a:pt x="434" y="34"/>
                  </a:lnTo>
                  <a:lnTo>
                    <a:pt x="453" y="44"/>
                  </a:lnTo>
                  <a:lnTo>
                    <a:pt x="470" y="55"/>
                  </a:lnTo>
                  <a:lnTo>
                    <a:pt x="485" y="66"/>
                  </a:lnTo>
                  <a:lnTo>
                    <a:pt x="499" y="79"/>
                  </a:lnTo>
                  <a:lnTo>
                    <a:pt x="510" y="92"/>
                  </a:lnTo>
                  <a:lnTo>
                    <a:pt x="519" y="106"/>
                  </a:lnTo>
                  <a:lnTo>
                    <a:pt x="522" y="113"/>
                  </a:lnTo>
                  <a:lnTo>
                    <a:pt x="525" y="120"/>
                  </a:lnTo>
                  <a:lnTo>
                    <a:pt x="528" y="128"/>
                  </a:lnTo>
                  <a:lnTo>
                    <a:pt x="529" y="136"/>
                  </a:lnTo>
                  <a:lnTo>
                    <a:pt x="530" y="143"/>
                  </a:lnTo>
                  <a:lnTo>
                    <a:pt x="531" y="151"/>
                  </a:lnTo>
                  <a:lnTo>
                    <a:pt x="531" y="159"/>
                  </a:lnTo>
                  <a:lnTo>
                    <a:pt x="529" y="166"/>
                  </a:lnTo>
                  <a:lnTo>
                    <a:pt x="528" y="174"/>
                  </a:lnTo>
                  <a:lnTo>
                    <a:pt x="525" y="181"/>
                  </a:lnTo>
                  <a:lnTo>
                    <a:pt x="523" y="189"/>
                  </a:lnTo>
                  <a:lnTo>
                    <a:pt x="519" y="196"/>
                  </a:lnTo>
                  <a:lnTo>
                    <a:pt x="510" y="210"/>
                  </a:lnTo>
                  <a:lnTo>
                    <a:pt x="499" y="223"/>
                  </a:lnTo>
                  <a:lnTo>
                    <a:pt x="486" y="236"/>
                  </a:lnTo>
                  <a:lnTo>
                    <a:pt x="470" y="247"/>
                  </a:lnTo>
                  <a:lnTo>
                    <a:pt x="453" y="258"/>
                  </a:lnTo>
                  <a:lnTo>
                    <a:pt x="434" y="267"/>
                  </a:lnTo>
                  <a:lnTo>
                    <a:pt x="414" y="276"/>
                  </a:lnTo>
                  <a:lnTo>
                    <a:pt x="392" y="284"/>
                  </a:lnTo>
                  <a:lnTo>
                    <a:pt x="369" y="290"/>
                  </a:lnTo>
                  <a:lnTo>
                    <a:pt x="344" y="295"/>
                  </a:lnTo>
                  <a:lnTo>
                    <a:pt x="319" y="299"/>
                  </a:lnTo>
                  <a:lnTo>
                    <a:pt x="293" y="301"/>
                  </a:lnTo>
                  <a:lnTo>
                    <a:pt x="279" y="302"/>
                  </a:lnTo>
                  <a:lnTo>
                    <a:pt x="266" y="302"/>
                  </a:lnTo>
                  <a:lnTo>
                    <a:pt x="252" y="302"/>
                  </a:lnTo>
                  <a:lnTo>
                    <a:pt x="239" y="301"/>
                  </a:lnTo>
                  <a:lnTo>
                    <a:pt x="212" y="299"/>
                  </a:lnTo>
                  <a:lnTo>
                    <a:pt x="187" y="295"/>
                  </a:lnTo>
                  <a:lnTo>
                    <a:pt x="163" y="290"/>
                  </a:lnTo>
                  <a:lnTo>
                    <a:pt x="139" y="284"/>
                  </a:lnTo>
                  <a:lnTo>
                    <a:pt x="118" y="276"/>
                  </a:lnTo>
                  <a:lnTo>
                    <a:pt x="97" y="268"/>
                  </a:lnTo>
                  <a:lnTo>
                    <a:pt x="78" y="258"/>
                  </a:lnTo>
                  <a:lnTo>
                    <a:pt x="61" y="247"/>
                  </a:lnTo>
                  <a:lnTo>
                    <a:pt x="46" y="236"/>
                  </a:lnTo>
                  <a:lnTo>
                    <a:pt x="33" y="223"/>
                  </a:lnTo>
                  <a:lnTo>
                    <a:pt x="21" y="210"/>
                  </a:lnTo>
                  <a:lnTo>
                    <a:pt x="12" y="196"/>
                  </a:lnTo>
                  <a:lnTo>
                    <a:pt x="9" y="189"/>
                  </a:lnTo>
                  <a:lnTo>
                    <a:pt x="6" y="182"/>
                  </a:lnTo>
                  <a:lnTo>
                    <a:pt x="3" y="174"/>
                  </a:lnTo>
                  <a:lnTo>
                    <a:pt x="2" y="167"/>
                  </a:lnTo>
                  <a:lnTo>
                    <a:pt x="1" y="159"/>
                  </a:lnTo>
                  <a:lnTo>
                    <a:pt x="0" y="151"/>
                  </a:lnTo>
                  <a:close/>
                  <a:moveTo>
                    <a:pt x="10" y="158"/>
                  </a:moveTo>
                  <a:lnTo>
                    <a:pt x="11" y="166"/>
                  </a:lnTo>
                  <a:lnTo>
                    <a:pt x="13" y="173"/>
                  </a:lnTo>
                  <a:lnTo>
                    <a:pt x="15" y="180"/>
                  </a:lnTo>
                  <a:lnTo>
                    <a:pt x="18" y="187"/>
                  </a:lnTo>
                  <a:lnTo>
                    <a:pt x="21" y="194"/>
                  </a:lnTo>
                  <a:lnTo>
                    <a:pt x="30" y="207"/>
                  </a:lnTo>
                  <a:lnTo>
                    <a:pt x="41" y="220"/>
                  </a:lnTo>
                  <a:lnTo>
                    <a:pt x="53" y="232"/>
                  </a:lnTo>
                  <a:lnTo>
                    <a:pt x="68" y="243"/>
                  </a:lnTo>
                  <a:lnTo>
                    <a:pt x="84" y="253"/>
                  </a:lnTo>
                  <a:lnTo>
                    <a:pt x="103" y="262"/>
                  </a:lnTo>
                  <a:lnTo>
                    <a:pt x="122" y="271"/>
                  </a:lnTo>
                  <a:lnTo>
                    <a:pt x="143" y="278"/>
                  </a:lnTo>
                  <a:lnTo>
                    <a:pt x="166" y="284"/>
                  </a:lnTo>
                  <a:lnTo>
                    <a:pt x="189" y="289"/>
                  </a:lnTo>
                  <a:lnTo>
                    <a:pt x="214" y="293"/>
                  </a:lnTo>
                  <a:lnTo>
                    <a:pt x="239" y="295"/>
                  </a:lnTo>
                  <a:lnTo>
                    <a:pt x="252" y="295"/>
                  </a:lnTo>
                  <a:lnTo>
                    <a:pt x="265" y="296"/>
                  </a:lnTo>
                  <a:lnTo>
                    <a:pt x="279" y="295"/>
                  </a:lnTo>
                  <a:lnTo>
                    <a:pt x="292" y="295"/>
                  </a:lnTo>
                  <a:lnTo>
                    <a:pt x="317" y="293"/>
                  </a:lnTo>
                  <a:lnTo>
                    <a:pt x="342" y="289"/>
                  </a:lnTo>
                  <a:lnTo>
                    <a:pt x="365" y="284"/>
                  </a:lnTo>
                  <a:lnTo>
                    <a:pt x="387" y="278"/>
                  </a:lnTo>
                  <a:lnTo>
                    <a:pt x="408" y="271"/>
                  </a:lnTo>
                  <a:lnTo>
                    <a:pt x="428" y="263"/>
                  </a:lnTo>
                  <a:lnTo>
                    <a:pt x="446" y="253"/>
                  </a:lnTo>
                  <a:lnTo>
                    <a:pt x="463" y="243"/>
                  </a:lnTo>
                  <a:lnTo>
                    <a:pt x="477" y="232"/>
                  </a:lnTo>
                  <a:lnTo>
                    <a:pt x="490" y="220"/>
                  </a:lnTo>
                  <a:lnTo>
                    <a:pt x="501" y="207"/>
                  </a:lnTo>
                  <a:lnTo>
                    <a:pt x="510" y="194"/>
                  </a:lnTo>
                  <a:lnTo>
                    <a:pt x="513" y="187"/>
                  </a:lnTo>
                  <a:lnTo>
                    <a:pt x="516" y="180"/>
                  </a:lnTo>
                  <a:lnTo>
                    <a:pt x="518" y="173"/>
                  </a:lnTo>
                  <a:lnTo>
                    <a:pt x="520" y="166"/>
                  </a:lnTo>
                  <a:lnTo>
                    <a:pt x="521" y="159"/>
                  </a:lnTo>
                  <a:lnTo>
                    <a:pt x="521" y="151"/>
                  </a:lnTo>
                  <a:lnTo>
                    <a:pt x="521" y="144"/>
                  </a:lnTo>
                  <a:lnTo>
                    <a:pt x="520" y="136"/>
                  </a:lnTo>
                  <a:lnTo>
                    <a:pt x="518" y="129"/>
                  </a:lnTo>
                  <a:lnTo>
                    <a:pt x="516" y="122"/>
                  </a:lnTo>
                  <a:lnTo>
                    <a:pt x="513" y="115"/>
                  </a:lnTo>
                  <a:lnTo>
                    <a:pt x="510" y="108"/>
                  </a:lnTo>
                  <a:lnTo>
                    <a:pt x="501" y="95"/>
                  </a:lnTo>
                  <a:lnTo>
                    <a:pt x="491" y="82"/>
                  </a:lnTo>
                  <a:lnTo>
                    <a:pt x="478" y="71"/>
                  </a:lnTo>
                  <a:lnTo>
                    <a:pt x="463" y="59"/>
                  </a:lnTo>
                  <a:lnTo>
                    <a:pt x="447" y="49"/>
                  </a:lnTo>
                  <a:lnTo>
                    <a:pt x="428" y="40"/>
                  </a:lnTo>
                  <a:lnTo>
                    <a:pt x="409" y="31"/>
                  </a:lnTo>
                  <a:lnTo>
                    <a:pt x="388" y="24"/>
                  </a:lnTo>
                  <a:lnTo>
                    <a:pt x="365" y="18"/>
                  </a:lnTo>
                  <a:lnTo>
                    <a:pt x="342" y="13"/>
                  </a:lnTo>
                  <a:lnTo>
                    <a:pt x="317" y="9"/>
                  </a:lnTo>
                  <a:lnTo>
                    <a:pt x="292" y="7"/>
                  </a:lnTo>
                  <a:lnTo>
                    <a:pt x="279" y="7"/>
                  </a:lnTo>
                  <a:lnTo>
                    <a:pt x="266" y="6"/>
                  </a:lnTo>
                  <a:lnTo>
                    <a:pt x="252" y="7"/>
                  </a:lnTo>
                  <a:lnTo>
                    <a:pt x="240" y="7"/>
                  </a:lnTo>
                  <a:lnTo>
                    <a:pt x="214" y="9"/>
                  </a:lnTo>
                  <a:lnTo>
                    <a:pt x="190" y="13"/>
                  </a:lnTo>
                  <a:lnTo>
                    <a:pt x="166" y="18"/>
                  </a:lnTo>
                  <a:lnTo>
                    <a:pt x="144" y="24"/>
                  </a:lnTo>
                  <a:lnTo>
                    <a:pt x="123" y="31"/>
                  </a:lnTo>
                  <a:lnTo>
                    <a:pt x="103" y="39"/>
                  </a:lnTo>
                  <a:lnTo>
                    <a:pt x="85" y="49"/>
                  </a:lnTo>
                  <a:lnTo>
                    <a:pt x="68" y="59"/>
                  </a:lnTo>
                  <a:lnTo>
                    <a:pt x="54" y="70"/>
                  </a:lnTo>
                  <a:lnTo>
                    <a:pt x="41" y="82"/>
                  </a:lnTo>
                  <a:lnTo>
                    <a:pt x="30" y="95"/>
                  </a:lnTo>
                  <a:lnTo>
                    <a:pt x="22" y="108"/>
                  </a:lnTo>
                  <a:lnTo>
                    <a:pt x="18" y="115"/>
                  </a:lnTo>
                  <a:lnTo>
                    <a:pt x="15" y="122"/>
                  </a:lnTo>
                  <a:lnTo>
                    <a:pt x="13" y="129"/>
                  </a:lnTo>
                  <a:lnTo>
                    <a:pt x="11" y="136"/>
                  </a:lnTo>
                  <a:lnTo>
                    <a:pt x="10" y="144"/>
                  </a:lnTo>
                  <a:lnTo>
                    <a:pt x="10" y="151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2" name="Oval 104"/>
            <p:cNvSpPr>
              <a:spLocks noChangeArrowheads="1"/>
            </p:cNvSpPr>
            <p:nvPr/>
          </p:nvSpPr>
          <p:spPr bwMode="auto">
            <a:xfrm>
              <a:off x="2437" y="3478"/>
              <a:ext cx="452" cy="25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3" name="Freeform 105"/>
            <p:cNvSpPr>
              <a:spLocks noEditPoints="1"/>
            </p:cNvSpPr>
            <p:nvPr/>
          </p:nvSpPr>
          <p:spPr bwMode="auto">
            <a:xfrm>
              <a:off x="2432" y="3475"/>
              <a:ext cx="462" cy="264"/>
            </a:xfrm>
            <a:custGeom>
              <a:avLst/>
              <a:gdLst/>
              <a:ahLst/>
              <a:cxnLst>
                <a:cxn ang="0">
                  <a:pos x="2" y="118"/>
                </a:cxn>
                <a:cxn ang="0">
                  <a:pos x="19" y="81"/>
                </a:cxn>
                <a:cxn ang="0">
                  <a:pos x="53" y="48"/>
                </a:cxn>
                <a:cxn ang="0">
                  <a:pos x="102" y="22"/>
                </a:cxn>
                <a:cxn ang="0">
                  <a:pos x="163" y="6"/>
                </a:cxn>
                <a:cxn ang="0">
                  <a:pos x="231" y="0"/>
                </a:cxn>
                <a:cxn ang="0">
                  <a:pos x="300" y="6"/>
                </a:cxn>
                <a:cxn ang="0">
                  <a:pos x="360" y="22"/>
                </a:cxn>
                <a:cxn ang="0">
                  <a:pos x="409" y="48"/>
                </a:cxn>
                <a:cxn ang="0">
                  <a:pos x="444" y="80"/>
                </a:cxn>
                <a:cxn ang="0">
                  <a:pos x="461" y="118"/>
                </a:cxn>
                <a:cxn ang="0">
                  <a:pos x="462" y="139"/>
                </a:cxn>
                <a:cxn ang="0">
                  <a:pos x="452" y="171"/>
                </a:cxn>
                <a:cxn ang="0">
                  <a:pos x="423" y="206"/>
                </a:cxn>
                <a:cxn ang="0">
                  <a:pos x="378" y="234"/>
                </a:cxn>
                <a:cxn ang="0">
                  <a:pos x="321" y="254"/>
                </a:cxn>
                <a:cxn ang="0">
                  <a:pos x="255" y="263"/>
                </a:cxn>
                <a:cxn ang="0">
                  <a:pos x="185" y="261"/>
                </a:cxn>
                <a:cxn ang="0">
                  <a:pos x="122" y="248"/>
                </a:cxn>
                <a:cxn ang="0">
                  <a:pos x="69" y="226"/>
                </a:cxn>
                <a:cxn ang="0">
                  <a:pos x="29" y="195"/>
                </a:cxn>
                <a:cxn ang="0">
                  <a:pos x="5" y="159"/>
                </a:cxn>
                <a:cxn ang="0">
                  <a:pos x="0" y="132"/>
                </a:cxn>
                <a:cxn ang="0">
                  <a:pos x="15" y="157"/>
                </a:cxn>
                <a:cxn ang="0">
                  <a:pos x="37" y="192"/>
                </a:cxn>
                <a:cxn ang="0">
                  <a:pos x="75" y="221"/>
                </a:cxn>
                <a:cxn ang="0">
                  <a:pos x="126" y="242"/>
                </a:cxn>
                <a:cxn ang="0">
                  <a:pos x="186" y="255"/>
                </a:cxn>
                <a:cxn ang="0">
                  <a:pos x="254" y="257"/>
                </a:cxn>
                <a:cxn ang="0">
                  <a:pos x="317" y="248"/>
                </a:cxn>
                <a:cxn ang="0">
                  <a:pos x="372" y="229"/>
                </a:cxn>
                <a:cxn ang="0">
                  <a:pos x="415" y="202"/>
                </a:cxn>
                <a:cxn ang="0">
                  <a:pos x="443" y="169"/>
                </a:cxn>
                <a:cxn ang="0">
                  <a:pos x="452" y="139"/>
                </a:cxn>
                <a:cxn ang="0">
                  <a:pos x="451" y="119"/>
                </a:cxn>
                <a:cxn ang="0">
                  <a:pos x="435" y="83"/>
                </a:cxn>
                <a:cxn ang="0">
                  <a:pos x="402" y="52"/>
                </a:cxn>
                <a:cxn ang="0">
                  <a:pos x="355" y="28"/>
                </a:cxn>
                <a:cxn ang="0">
                  <a:pos x="298" y="12"/>
                </a:cxn>
                <a:cxn ang="0">
                  <a:pos x="232" y="6"/>
                </a:cxn>
                <a:cxn ang="0">
                  <a:pos x="166" y="12"/>
                </a:cxn>
                <a:cxn ang="0">
                  <a:pos x="108" y="28"/>
                </a:cxn>
                <a:cxn ang="0">
                  <a:pos x="61" y="52"/>
                </a:cxn>
                <a:cxn ang="0">
                  <a:pos x="28" y="83"/>
                </a:cxn>
                <a:cxn ang="0">
                  <a:pos x="11" y="119"/>
                </a:cxn>
                <a:cxn ang="0">
                  <a:pos x="11" y="138"/>
                </a:cxn>
              </a:cxnLst>
              <a:rect l="0" t="0" r="r" b="b"/>
              <a:pathLst>
                <a:path w="462" h="264">
                  <a:moveTo>
                    <a:pt x="0" y="132"/>
                  </a:moveTo>
                  <a:lnTo>
                    <a:pt x="1" y="125"/>
                  </a:lnTo>
                  <a:lnTo>
                    <a:pt x="2" y="118"/>
                  </a:lnTo>
                  <a:lnTo>
                    <a:pt x="5" y="105"/>
                  </a:lnTo>
                  <a:lnTo>
                    <a:pt x="11" y="93"/>
                  </a:lnTo>
                  <a:lnTo>
                    <a:pt x="19" y="81"/>
                  </a:lnTo>
                  <a:lnTo>
                    <a:pt x="28" y="69"/>
                  </a:lnTo>
                  <a:lnTo>
                    <a:pt x="40" y="58"/>
                  </a:lnTo>
                  <a:lnTo>
                    <a:pt x="53" y="48"/>
                  </a:lnTo>
                  <a:lnTo>
                    <a:pt x="68" y="39"/>
                  </a:lnTo>
                  <a:lnTo>
                    <a:pt x="84" y="30"/>
                  </a:lnTo>
                  <a:lnTo>
                    <a:pt x="102" y="22"/>
                  </a:lnTo>
                  <a:lnTo>
                    <a:pt x="121" y="16"/>
                  </a:lnTo>
                  <a:lnTo>
                    <a:pt x="141" y="10"/>
                  </a:lnTo>
                  <a:lnTo>
                    <a:pt x="163" y="6"/>
                  </a:lnTo>
                  <a:lnTo>
                    <a:pt x="185" y="3"/>
                  </a:lnTo>
                  <a:lnTo>
                    <a:pt x="208" y="1"/>
                  </a:lnTo>
                  <a:lnTo>
                    <a:pt x="231" y="0"/>
                  </a:lnTo>
                  <a:lnTo>
                    <a:pt x="255" y="1"/>
                  </a:lnTo>
                  <a:lnTo>
                    <a:pt x="277" y="3"/>
                  </a:lnTo>
                  <a:lnTo>
                    <a:pt x="300" y="6"/>
                  </a:lnTo>
                  <a:lnTo>
                    <a:pt x="321" y="10"/>
                  </a:lnTo>
                  <a:lnTo>
                    <a:pt x="341" y="16"/>
                  </a:lnTo>
                  <a:lnTo>
                    <a:pt x="360" y="22"/>
                  </a:lnTo>
                  <a:lnTo>
                    <a:pt x="378" y="30"/>
                  </a:lnTo>
                  <a:lnTo>
                    <a:pt x="394" y="38"/>
                  </a:lnTo>
                  <a:lnTo>
                    <a:pt x="409" y="48"/>
                  </a:lnTo>
                  <a:lnTo>
                    <a:pt x="423" y="58"/>
                  </a:lnTo>
                  <a:lnTo>
                    <a:pt x="434" y="69"/>
                  </a:lnTo>
                  <a:lnTo>
                    <a:pt x="444" y="80"/>
                  </a:lnTo>
                  <a:lnTo>
                    <a:pt x="452" y="92"/>
                  </a:lnTo>
                  <a:lnTo>
                    <a:pt x="458" y="105"/>
                  </a:lnTo>
                  <a:lnTo>
                    <a:pt x="461" y="118"/>
                  </a:lnTo>
                  <a:lnTo>
                    <a:pt x="462" y="125"/>
                  </a:lnTo>
                  <a:lnTo>
                    <a:pt x="462" y="132"/>
                  </a:lnTo>
                  <a:lnTo>
                    <a:pt x="462" y="139"/>
                  </a:lnTo>
                  <a:lnTo>
                    <a:pt x="461" y="145"/>
                  </a:lnTo>
                  <a:lnTo>
                    <a:pt x="458" y="158"/>
                  </a:lnTo>
                  <a:lnTo>
                    <a:pt x="452" y="171"/>
                  </a:lnTo>
                  <a:lnTo>
                    <a:pt x="444" y="183"/>
                  </a:lnTo>
                  <a:lnTo>
                    <a:pt x="434" y="195"/>
                  </a:lnTo>
                  <a:lnTo>
                    <a:pt x="423" y="206"/>
                  </a:lnTo>
                  <a:lnTo>
                    <a:pt x="410" y="216"/>
                  </a:lnTo>
                  <a:lnTo>
                    <a:pt x="395" y="225"/>
                  </a:lnTo>
                  <a:lnTo>
                    <a:pt x="378" y="234"/>
                  </a:lnTo>
                  <a:lnTo>
                    <a:pt x="360" y="241"/>
                  </a:lnTo>
                  <a:lnTo>
                    <a:pt x="341" y="248"/>
                  </a:lnTo>
                  <a:lnTo>
                    <a:pt x="321" y="254"/>
                  </a:lnTo>
                  <a:lnTo>
                    <a:pt x="300" y="258"/>
                  </a:lnTo>
                  <a:lnTo>
                    <a:pt x="278" y="261"/>
                  </a:lnTo>
                  <a:lnTo>
                    <a:pt x="255" y="263"/>
                  </a:lnTo>
                  <a:lnTo>
                    <a:pt x="232" y="264"/>
                  </a:lnTo>
                  <a:lnTo>
                    <a:pt x="208" y="263"/>
                  </a:lnTo>
                  <a:lnTo>
                    <a:pt x="185" y="261"/>
                  </a:lnTo>
                  <a:lnTo>
                    <a:pt x="163" y="258"/>
                  </a:lnTo>
                  <a:lnTo>
                    <a:pt x="142" y="254"/>
                  </a:lnTo>
                  <a:lnTo>
                    <a:pt x="122" y="248"/>
                  </a:lnTo>
                  <a:lnTo>
                    <a:pt x="103" y="242"/>
                  </a:lnTo>
                  <a:lnTo>
                    <a:pt x="85" y="234"/>
                  </a:lnTo>
                  <a:lnTo>
                    <a:pt x="69" y="226"/>
                  </a:lnTo>
                  <a:lnTo>
                    <a:pt x="53" y="216"/>
                  </a:lnTo>
                  <a:lnTo>
                    <a:pt x="40" y="206"/>
                  </a:lnTo>
                  <a:lnTo>
                    <a:pt x="29" y="195"/>
                  </a:lnTo>
                  <a:lnTo>
                    <a:pt x="19" y="184"/>
                  </a:lnTo>
                  <a:lnTo>
                    <a:pt x="11" y="171"/>
                  </a:lnTo>
                  <a:lnTo>
                    <a:pt x="5" y="159"/>
                  </a:lnTo>
                  <a:lnTo>
                    <a:pt x="2" y="146"/>
                  </a:lnTo>
                  <a:lnTo>
                    <a:pt x="1" y="139"/>
                  </a:lnTo>
                  <a:lnTo>
                    <a:pt x="0" y="132"/>
                  </a:lnTo>
                  <a:close/>
                  <a:moveTo>
                    <a:pt x="11" y="138"/>
                  </a:moveTo>
                  <a:lnTo>
                    <a:pt x="11" y="145"/>
                  </a:lnTo>
                  <a:lnTo>
                    <a:pt x="15" y="157"/>
                  </a:lnTo>
                  <a:lnTo>
                    <a:pt x="20" y="169"/>
                  </a:lnTo>
                  <a:lnTo>
                    <a:pt x="27" y="181"/>
                  </a:lnTo>
                  <a:lnTo>
                    <a:pt x="37" y="192"/>
                  </a:lnTo>
                  <a:lnTo>
                    <a:pt x="48" y="202"/>
                  </a:lnTo>
                  <a:lnTo>
                    <a:pt x="60" y="212"/>
                  </a:lnTo>
                  <a:lnTo>
                    <a:pt x="75" y="221"/>
                  </a:lnTo>
                  <a:lnTo>
                    <a:pt x="90" y="229"/>
                  </a:lnTo>
                  <a:lnTo>
                    <a:pt x="107" y="236"/>
                  </a:lnTo>
                  <a:lnTo>
                    <a:pt x="126" y="242"/>
                  </a:lnTo>
                  <a:lnTo>
                    <a:pt x="145" y="248"/>
                  </a:lnTo>
                  <a:lnTo>
                    <a:pt x="165" y="252"/>
                  </a:lnTo>
                  <a:lnTo>
                    <a:pt x="186" y="255"/>
                  </a:lnTo>
                  <a:lnTo>
                    <a:pt x="208" y="257"/>
                  </a:lnTo>
                  <a:lnTo>
                    <a:pt x="231" y="258"/>
                  </a:lnTo>
                  <a:lnTo>
                    <a:pt x="254" y="257"/>
                  </a:lnTo>
                  <a:lnTo>
                    <a:pt x="276" y="255"/>
                  </a:lnTo>
                  <a:lnTo>
                    <a:pt x="297" y="252"/>
                  </a:lnTo>
                  <a:lnTo>
                    <a:pt x="317" y="248"/>
                  </a:lnTo>
                  <a:lnTo>
                    <a:pt x="337" y="243"/>
                  </a:lnTo>
                  <a:lnTo>
                    <a:pt x="355" y="236"/>
                  </a:lnTo>
                  <a:lnTo>
                    <a:pt x="372" y="229"/>
                  </a:lnTo>
                  <a:lnTo>
                    <a:pt x="388" y="221"/>
                  </a:lnTo>
                  <a:lnTo>
                    <a:pt x="402" y="212"/>
                  </a:lnTo>
                  <a:lnTo>
                    <a:pt x="415" y="202"/>
                  </a:lnTo>
                  <a:lnTo>
                    <a:pt x="426" y="192"/>
                  </a:lnTo>
                  <a:lnTo>
                    <a:pt x="435" y="181"/>
                  </a:lnTo>
                  <a:lnTo>
                    <a:pt x="443" y="169"/>
                  </a:lnTo>
                  <a:lnTo>
                    <a:pt x="448" y="157"/>
                  </a:lnTo>
                  <a:lnTo>
                    <a:pt x="451" y="145"/>
                  </a:lnTo>
                  <a:lnTo>
                    <a:pt x="452" y="139"/>
                  </a:lnTo>
                  <a:lnTo>
                    <a:pt x="452" y="132"/>
                  </a:lnTo>
                  <a:lnTo>
                    <a:pt x="452" y="126"/>
                  </a:lnTo>
                  <a:lnTo>
                    <a:pt x="451" y="119"/>
                  </a:lnTo>
                  <a:lnTo>
                    <a:pt x="448" y="107"/>
                  </a:lnTo>
                  <a:lnTo>
                    <a:pt x="443" y="95"/>
                  </a:lnTo>
                  <a:lnTo>
                    <a:pt x="435" y="83"/>
                  </a:lnTo>
                  <a:lnTo>
                    <a:pt x="426" y="72"/>
                  </a:lnTo>
                  <a:lnTo>
                    <a:pt x="415" y="62"/>
                  </a:lnTo>
                  <a:lnTo>
                    <a:pt x="402" y="52"/>
                  </a:lnTo>
                  <a:lnTo>
                    <a:pt x="388" y="43"/>
                  </a:lnTo>
                  <a:lnTo>
                    <a:pt x="372" y="35"/>
                  </a:lnTo>
                  <a:lnTo>
                    <a:pt x="355" y="28"/>
                  </a:lnTo>
                  <a:lnTo>
                    <a:pt x="337" y="21"/>
                  </a:lnTo>
                  <a:lnTo>
                    <a:pt x="318" y="16"/>
                  </a:lnTo>
                  <a:lnTo>
                    <a:pt x="298" y="12"/>
                  </a:lnTo>
                  <a:lnTo>
                    <a:pt x="276" y="9"/>
                  </a:lnTo>
                  <a:lnTo>
                    <a:pt x="254" y="7"/>
                  </a:lnTo>
                  <a:lnTo>
                    <a:pt x="232" y="6"/>
                  </a:lnTo>
                  <a:lnTo>
                    <a:pt x="209" y="7"/>
                  </a:lnTo>
                  <a:lnTo>
                    <a:pt x="187" y="9"/>
                  </a:lnTo>
                  <a:lnTo>
                    <a:pt x="166" y="12"/>
                  </a:lnTo>
                  <a:lnTo>
                    <a:pt x="145" y="16"/>
                  </a:lnTo>
                  <a:lnTo>
                    <a:pt x="126" y="21"/>
                  </a:lnTo>
                  <a:lnTo>
                    <a:pt x="108" y="28"/>
                  </a:lnTo>
                  <a:lnTo>
                    <a:pt x="91" y="35"/>
                  </a:lnTo>
                  <a:lnTo>
                    <a:pt x="75" y="43"/>
                  </a:lnTo>
                  <a:lnTo>
                    <a:pt x="61" y="52"/>
                  </a:lnTo>
                  <a:lnTo>
                    <a:pt x="48" y="62"/>
                  </a:lnTo>
                  <a:lnTo>
                    <a:pt x="37" y="72"/>
                  </a:lnTo>
                  <a:lnTo>
                    <a:pt x="28" y="83"/>
                  </a:lnTo>
                  <a:lnTo>
                    <a:pt x="20" y="94"/>
                  </a:lnTo>
                  <a:lnTo>
                    <a:pt x="15" y="106"/>
                  </a:lnTo>
                  <a:lnTo>
                    <a:pt x="11" y="119"/>
                  </a:lnTo>
                  <a:lnTo>
                    <a:pt x="11" y="125"/>
                  </a:lnTo>
                  <a:lnTo>
                    <a:pt x="10" y="132"/>
                  </a:lnTo>
                  <a:lnTo>
                    <a:pt x="11" y="13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4" name="Freeform 106"/>
            <p:cNvSpPr>
              <a:spLocks/>
            </p:cNvSpPr>
            <p:nvPr/>
          </p:nvSpPr>
          <p:spPr bwMode="auto">
            <a:xfrm>
              <a:off x="2218" y="3248"/>
              <a:ext cx="237" cy="158"/>
            </a:xfrm>
            <a:custGeom>
              <a:avLst/>
              <a:gdLst/>
              <a:ahLst/>
              <a:cxnLst>
                <a:cxn ang="0">
                  <a:pos x="57" y="158"/>
                </a:cxn>
                <a:cxn ang="0">
                  <a:pos x="102" y="140"/>
                </a:cxn>
                <a:cxn ang="0">
                  <a:pos x="0" y="36"/>
                </a:cxn>
                <a:cxn ang="0">
                  <a:pos x="89" y="0"/>
                </a:cxn>
                <a:cxn ang="0">
                  <a:pos x="192" y="104"/>
                </a:cxn>
                <a:cxn ang="0">
                  <a:pos x="237" y="85"/>
                </a:cxn>
                <a:cxn ang="0">
                  <a:pos x="181" y="156"/>
                </a:cxn>
                <a:cxn ang="0">
                  <a:pos x="57" y="158"/>
                </a:cxn>
              </a:cxnLst>
              <a:rect l="0" t="0" r="r" b="b"/>
              <a:pathLst>
                <a:path w="237" h="158">
                  <a:moveTo>
                    <a:pt x="57" y="158"/>
                  </a:moveTo>
                  <a:lnTo>
                    <a:pt x="102" y="140"/>
                  </a:lnTo>
                  <a:lnTo>
                    <a:pt x="0" y="36"/>
                  </a:lnTo>
                  <a:lnTo>
                    <a:pt x="89" y="0"/>
                  </a:lnTo>
                  <a:lnTo>
                    <a:pt x="192" y="104"/>
                  </a:lnTo>
                  <a:lnTo>
                    <a:pt x="237" y="85"/>
                  </a:lnTo>
                  <a:lnTo>
                    <a:pt x="181" y="156"/>
                  </a:lnTo>
                  <a:lnTo>
                    <a:pt x="57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5" name="Freeform 107"/>
            <p:cNvSpPr>
              <a:spLocks noEditPoints="1"/>
            </p:cNvSpPr>
            <p:nvPr/>
          </p:nvSpPr>
          <p:spPr bwMode="auto">
            <a:xfrm>
              <a:off x="2211" y="3244"/>
              <a:ext cx="256" cy="165"/>
            </a:xfrm>
            <a:custGeom>
              <a:avLst/>
              <a:gdLst/>
              <a:ahLst/>
              <a:cxnLst>
                <a:cxn ang="0">
                  <a:pos x="46" y="165"/>
                </a:cxn>
                <a:cxn ang="0">
                  <a:pos x="106" y="141"/>
                </a:cxn>
                <a:cxn ang="0">
                  <a:pos x="105" y="146"/>
                </a:cxn>
                <a:cxn ang="0">
                  <a:pos x="0" y="39"/>
                </a:cxn>
                <a:cxn ang="0">
                  <a:pos x="98" y="0"/>
                </a:cxn>
                <a:cxn ang="0">
                  <a:pos x="203" y="106"/>
                </a:cxn>
                <a:cxn ang="0">
                  <a:pos x="196" y="105"/>
                </a:cxn>
                <a:cxn ang="0">
                  <a:pos x="256" y="80"/>
                </a:cxn>
                <a:cxn ang="0">
                  <a:pos x="191" y="163"/>
                </a:cxn>
                <a:cxn ang="0">
                  <a:pos x="46" y="165"/>
                </a:cxn>
                <a:cxn ang="0">
                  <a:pos x="188" y="157"/>
                </a:cxn>
                <a:cxn ang="0">
                  <a:pos x="184" y="159"/>
                </a:cxn>
                <a:cxn ang="0">
                  <a:pos x="240" y="88"/>
                </a:cxn>
                <a:cxn ang="0">
                  <a:pos x="247" y="92"/>
                </a:cxn>
                <a:cxn ang="0">
                  <a:pos x="197" y="112"/>
                </a:cxn>
                <a:cxn ang="0">
                  <a:pos x="92" y="6"/>
                </a:cxn>
                <a:cxn ang="0">
                  <a:pos x="99" y="7"/>
                </a:cxn>
                <a:cxn ang="0">
                  <a:pos x="9" y="43"/>
                </a:cxn>
                <a:cxn ang="0">
                  <a:pos x="11" y="39"/>
                </a:cxn>
                <a:cxn ang="0">
                  <a:pos x="116" y="145"/>
                </a:cxn>
                <a:cxn ang="0">
                  <a:pos x="67" y="165"/>
                </a:cxn>
                <a:cxn ang="0">
                  <a:pos x="64" y="159"/>
                </a:cxn>
                <a:cxn ang="0">
                  <a:pos x="188" y="157"/>
                </a:cxn>
              </a:cxnLst>
              <a:rect l="0" t="0" r="r" b="b"/>
              <a:pathLst>
                <a:path w="256" h="165">
                  <a:moveTo>
                    <a:pt x="46" y="165"/>
                  </a:moveTo>
                  <a:lnTo>
                    <a:pt x="106" y="141"/>
                  </a:lnTo>
                  <a:lnTo>
                    <a:pt x="105" y="146"/>
                  </a:lnTo>
                  <a:lnTo>
                    <a:pt x="0" y="39"/>
                  </a:lnTo>
                  <a:lnTo>
                    <a:pt x="98" y="0"/>
                  </a:lnTo>
                  <a:lnTo>
                    <a:pt x="203" y="106"/>
                  </a:lnTo>
                  <a:lnTo>
                    <a:pt x="196" y="105"/>
                  </a:lnTo>
                  <a:lnTo>
                    <a:pt x="256" y="80"/>
                  </a:lnTo>
                  <a:lnTo>
                    <a:pt x="191" y="163"/>
                  </a:lnTo>
                  <a:lnTo>
                    <a:pt x="46" y="165"/>
                  </a:lnTo>
                  <a:close/>
                  <a:moveTo>
                    <a:pt x="188" y="157"/>
                  </a:moveTo>
                  <a:lnTo>
                    <a:pt x="184" y="159"/>
                  </a:lnTo>
                  <a:lnTo>
                    <a:pt x="240" y="88"/>
                  </a:lnTo>
                  <a:lnTo>
                    <a:pt x="247" y="92"/>
                  </a:lnTo>
                  <a:lnTo>
                    <a:pt x="197" y="112"/>
                  </a:lnTo>
                  <a:lnTo>
                    <a:pt x="92" y="6"/>
                  </a:lnTo>
                  <a:lnTo>
                    <a:pt x="99" y="7"/>
                  </a:lnTo>
                  <a:lnTo>
                    <a:pt x="9" y="43"/>
                  </a:lnTo>
                  <a:lnTo>
                    <a:pt x="11" y="39"/>
                  </a:lnTo>
                  <a:lnTo>
                    <a:pt x="116" y="145"/>
                  </a:lnTo>
                  <a:lnTo>
                    <a:pt x="67" y="165"/>
                  </a:lnTo>
                  <a:lnTo>
                    <a:pt x="64" y="159"/>
                  </a:lnTo>
                  <a:lnTo>
                    <a:pt x="188" y="15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6" name="Freeform 108"/>
            <p:cNvSpPr>
              <a:spLocks/>
            </p:cNvSpPr>
            <p:nvPr/>
          </p:nvSpPr>
          <p:spPr bwMode="auto">
            <a:xfrm>
              <a:off x="2740" y="2745"/>
              <a:ext cx="385" cy="658"/>
            </a:xfrm>
            <a:custGeom>
              <a:avLst/>
              <a:gdLst/>
              <a:ahLst/>
              <a:cxnLst>
                <a:cxn ang="0">
                  <a:pos x="0" y="476"/>
                </a:cxn>
                <a:cxn ang="0">
                  <a:pos x="55" y="486"/>
                </a:cxn>
                <a:cxn ang="0">
                  <a:pos x="276" y="0"/>
                </a:cxn>
                <a:cxn ang="0">
                  <a:pos x="385" y="21"/>
                </a:cxn>
                <a:cxn ang="0">
                  <a:pos x="164" y="507"/>
                </a:cxn>
                <a:cxn ang="0">
                  <a:pos x="218" y="517"/>
                </a:cxn>
                <a:cxn ang="0">
                  <a:pos x="36" y="658"/>
                </a:cxn>
                <a:cxn ang="0">
                  <a:pos x="0" y="476"/>
                </a:cxn>
              </a:cxnLst>
              <a:rect l="0" t="0" r="r" b="b"/>
              <a:pathLst>
                <a:path w="385" h="658">
                  <a:moveTo>
                    <a:pt x="0" y="476"/>
                  </a:moveTo>
                  <a:lnTo>
                    <a:pt x="55" y="486"/>
                  </a:lnTo>
                  <a:lnTo>
                    <a:pt x="276" y="0"/>
                  </a:lnTo>
                  <a:lnTo>
                    <a:pt x="385" y="21"/>
                  </a:lnTo>
                  <a:lnTo>
                    <a:pt x="164" y="507"/>
                  </a:lnTo>
                  <a:lnTo>
                    <a:pt x="218" y="517"/>
                  </a:lnTo>
                  <a:lnTo>
                    <a:pt x="36" y="658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7" name="Freeform 109"/>
            <p:cNvSpPr>
              <a:spLocks noEditPoints="1"/>
            </p:cNvSpPr>
            <p:nvPr/>
          </p:nvSpPr>
          <p:spPr bwMode="auto">
            <a:xfrm>
              <a:off x="2734" y="2741"/>
              <a:ext cx="397" cy="670"/>
            </a:xfrm>
            <a:custGeom>
              <a:avLst/>
              <a:gdLst/>
              <a:ahLst/>
              <a:cxnLst>
                <a:cxn ang="0">
                  <a:pos x="0" y="476"/>
                </a:cxn>
                <a:cxn ang="0">
                  <a:pos x="62" y="487"/>
                </a:cxn>
                <a:cxn ang="0">
                  <a:pos x="56" y="489"/>
                </a:cxn>
                <a:cxn ang="0">
                  <a:pos x="279" y="0"/>
                </a:cxn>
                <a:cxn ang="0">
                  <a:pos x="397" y="23"/>
                </a:cxn>
                <a:cxn ang="0">
                  <a:pos x="175" y="512"/>
                </a:cxn>
                <a:cxn ang="0">
                  <a:pos x="171" y="508"/>
                </a:cxn>
                <a:cxn ang="0">
                  <a:pos x="233" y="519"/>
                </a:cxn>
                <a:cxn ang="0">
                  <a:pos x="38" y="670"/>
                </a:cxn>
                <a:cxn ang="0">
                  <a:pos x="0" y="476"/>
                </a:cxn>
                <a:cxn ang="0">
                  <a:pos x="47" y="662"/>
                </a:cxn>
                <a:cxn ang="0">
                  <a:pos x="38" y="660"/>
                </a:cxn>
                <a:cxn ang="0">
                  <a:pos x="221" y="519"/>
                </a:cxn>
                <a:cxn ang="0">
                  <a:pos x="223" y="524"/>
                </a:cxn>
                <a:cxn ang="0">
                  <a:pos x="164" y="513"/>
                </a:cxn>
                <a:cxn ang="0">
                  <a:pos x="386" y="24"/>
                </a:cxn>
                <a:cxn ang="0">
                  <a:pos x="390" y="28"/>
                </a:cxn>
                <a:cxn ang="0">
                  <a:pos x="281" y="7"/>
                </a:cxn>
                <a:cxn ang="0">
                  <a:pos x="287" y="5"/>
                </a:cxn>
                <a:cxn ang="0">
                  <a:pos x="64" y="494"/>
                </a:cxn>
                <a:cxn ang="0">
                  <a:pos x="5" y="483"/>
                </a:cxn>
                <a:cxn ang="0">
                  <a:pos x="11" y="480"/>
                </a:cxn>
                <a:cxn ang="0">
                  <a:pos x="47" y="662"/>
                </a:cxn>
              </a:cxnLst>
              <a:rect l="0" t="0" r="r" b="b"/>
              <a:pathLst>
                <a:path w="397" h="670">
                  <a:moveTo>
                    <a:pt x="0" y="476"/>
                  </a:moveTo>
                  <a:lnTo>
                    <a:pt x="62" y="487"/>
                  </a:lnTo>
                  <a:lnTo>
                    <a:pt x="56" y="489"/>
                  </a:lnTo>
                  <a:lnTo>
                    <a:pt x="279" y="0"/>
                  </a:lnTo>
                  <a:lnTo>
                    <a:pt x="397" y="23"/>
                  </a:lnTo>
                  <a:lnTo>
                    <a:pt x="175" y="512"/>
                  </a:lnTo>
                  <a:lnTo>
                    <a:pt x="171" y="508"/>
                  </a:lnTo>
                  <a:lnTo>
                    <a:pt x="233" y="519"/>
                  </a:lnTo>
                  <a:lnTo>
                    <a:pt x="38" y="670"/>
                  </a:lnTo>
                  <a:lnTo>
                    <a:pt x="0" y="476"/>
                  </a:lnTo>
                  <a:close/>
                  <a:moveTo>
                    <a:pt x="47" y="662"/>
                  </a:moveTo>
                  <a:lnTo>
                    <a:pt x="38" y="660"/>
                  </a:lnTo>
                  <a:lnTo>
                    <a:pt x="221" y="519"/>
                  </a:lnTo>
                  <a:lnTo>
                    <a:pt x="223" y="524"/>
                  </a:lnTo>
                  <a:lnTo>
                    <a:pt x="164" y="513"/>
                  </a:lnTo>
                  <a:lnTo>
                    <a:pt x="386" y="24"/>
                  </a:lnTo>
                  <a:lnTo>
                    <a:pt x="390" y="28"/>
                  </a:lnTo>
                  <a:lnTo>
                    <a:pt x="281" y="7"/>
                  </a:lnTo>
                  <a:lnTo>
                    <a:pt x="287" y="5"/>
                  </a:lnTo>
                  <a:lnTo>
                    <a:pt x="64" y="494"/>
                  </a:lnTo>
                  <a:lnTo>
                    <a:pt x="5" y="483"/>
                  </a:lnTo>
                  <a:lnTo>
                    <a:pt x="11" y="480"/>
                  </a:lnTo>
                  <a:lnTo>
                    <a:pt x="47" y="6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8" name="Freeform 110"/>
            <p:cNvSpPr>
              <a:spLocks/>
            </p:cNvSpPr>
            <p:nvPr/>
          </p:nvSpPr>
          <p:spPr bwMode="auto">
            <a:xfrm>
              <a:off x="2516" y="3826"/>
              <a:ext cx="206" cy="14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52" y="109"/>
                </a:cxn>
                <a:cxn ang="0">
                  <a:pos x="52" y="0"/>
                </a:cxn>
                <a:cxn ang="0">
                  <a:pos x="155" y="0"/>
                </a:cxn>
                <a:cxn ang="0">
                  <a:pos x="155" y="109"/>
                </a:cxn>
                <a:cxn ang="0">
                  <a:pos x="206" y="109"/>
                </a:cxn>
                <a:cxn ang="0">
                  <a:pos x="103" y="145"/>
                </a:cxn>
                <a:cxn ang="0">
                  <a:pos x="0" y="109"/>
                </a:cxn>
              </a:cxnLst>
              <a:rect l="0" t="0" r="r" b="b"/>
              <a:pathLst>
                <a:path w="206" h="145">
                  <a:moveTo>
                    <a:pt x="0" y="109"/>
                  </a:moveTo>
                  <a:lnTo>
                    <a:pt x="52" y="109"/>
                  </a:lnTo>
                  <a:lnTo>
                    <a:pt x="52" y="0"/>
                  </a:lnTo>
                  <a:lnTo>
                    <a:pt x="155" y="0"/>
                  </a:lnTo>
                  <a:lnTo>
                    <a:pt x="155" y="109"/>
                  </a:lnTo>
                  <a:lnTo>
                    <a:pt x="206" y="109"/>
                  </a:lnTo>
                  <a:lnTo>
                    <a:pt x="103" y="14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19" name="Freeform 111"/>
            <p:cNvSpPr>
              <a:spLocks noEditPoints="1"/>
            </p:cNvSpPr>
            <p:nvPr/>
          </p:nvSpPr>
          <p:spPr bwMode="auto">
            <a:xfrm>
              <a:off x="2497" y="3823"/>
              <a:ext cx="245" cy="152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71" y="109"/>
                </a:cxn>
                <a:cxn ang="0">
                  <a:pos x="66" y="112"/>
                </a:cxn>
                <a:cxn ang="0">
                  <a:pos x="66" y="0"/>
                </a:cxn>
                <a:cxn ang="0">
                  <a:pos x="179" y="0"/>
                </a:cxn>
                <a:cxn ang="0">
                  <a:pos x="179" y="112"/>
                </a:cxn>
                <a:cxn ang="0">
                  <a:pos x="174" y="109"/>
                </a:cxn>
                <a:cxn ang="0">
                  <a:pos x="245" y="109"/>
                </a:cxn>
                <a:cxn ang="0">
                  <a:pos x="122" y="152"/>
                </a:cxn>
                <a:cxn ang="0">
                  <a:pos x="0" y="109"/>
                </a:cxn>
                <a:cxn ang="0">
                  <a:pos x="124" y="145"/>
                </a:cxn>
                <a:cxn ang="0">
                  <a:pos x="120" y="145"/>
                </a:cxn>
                <a:cxn ang="0">
                  <a:pos x="223" y="109"/>
                </a:cxn>
                <a:cxn ang="0">
                  <a:pos x="225" y="115"/>
                </a:cxn>
                <a:cxn ang="0">
                  <a:pos x="169" y="115"/>
                </a:cxn>
                <a:cxn ang="0">
                  <a:pos x="169" y="3"/>
                </a:cxn>
                <a:cxn ang="0">
                  <a:pos x="174" y="6"/>
                </a:cxn>
                <a:cxn ang="0">
                  <a:pos x="71" y="6"/>
                </a:cxn>
                <a:cxn ang="0">
                  <a:pos x="75" y="3"/>
                </a:cxn>
                <a:cxn ang="0">
                  <a:pos x="75" y="115"/>
                </a:cxn>
                <a:cxn ang="0">
                  <a:pos x="19" y="115"/>
                </a:cxn>
                <a:cxn ang="0">
                  <a:pos x="21" y="109"/>
                </a:cxn>
                <a:cxn ang="0">
                  <a:pos x="124" y="145"/>
                </a:cxn>
              </a:cxnLst>
              <a:rect l="0" t="0" r="r" b="b"/>
              <a:pathLst>
                <a:path w="245" h="152">
                  <a:moveTo>
                    <a:pt x="0" y="109"/>
                  </a:moveTo>
                  <a:lnTo>
                    <a:pt x="71" y="109"/>
                  </a:lnTo>
                  <a:lnTo>
                    <a:pt x="66" y="112"/>
                  </a:lnTo>
                  <a:lnTo>
                    <a:pt x="66" y="0"/>
                  </a:lnTo>
                  <a:lnTo>
                    <a:pt x="179" y="0"/>
                  </a:lnTo>
                  <a:lnTo>
                    <a:pt x="179" y="112"/>
                  </a:lnTo>
                  <a:lnTo>
                    <a:pt x="174" y="109"/>
                  </a:lnTo>
                  <a:lnTo>
                    <a:pt x="245" y="109"/>
                  </a:lnTo>
                  <a:lnTo>
                    <a:pt x="122" y="152"/>
                  </a:lnTo>
                  <a:lnTo>
                    <a:pt x="0" y="109"/>
                  </a:lnTo>
                  <a:close/>
                  <a:moveTo>
                    <a:pt x="124" y="145"/>
                  </a:moveTo>
                  <a:lnTo>
                    <a:pt x="120" y="145"/>
                  </a:lnTo>
                  <a:lnTo>
                    <a:pt x="223" y="109"/>
                  </a:lnTo>
                  <a:lnTo>
                    <a:pt x="225" y="115"/>
                  </a:lnTo>
                  <a:lnTo>
                    <a:pt x="169" y="115"/>
                  </a:lnTo>
                  <a:lnTo>
                    <a:pt x="169" y="3"/>
                  </a:lnTo>
                  <a:lnTo>
                    <a:pt x="174" y="6"/>
                  </a:lnTo>
                  <a:lnTo>
                    <a:pt x="71" y="6"/>
                  </a:lnTo>
                  <a:lnTo>
                    <a:pt x="75" y="3"/>
                  </a:lnTo>
                  <a:lnTo>
                    <a:pt x="75" y="115"/>
                  </a:lnTo>
                  <a:lnTo>
                    <a:pt x="19" y="115"/>
                  </a:lnTo>
                  <a:lnTo>
                    <a:pt x="21" y="109"/>
                  </a:lnTo>
                  <a:lnTo>
                    <a:pt x="124" y="1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20" name="Freeform 112"/>
            <p:cNvSpPr>
              <a:spLocks/>
            </p:cNvSpPr>
            <p:nvPr/>
          </p:nvSpPr>
          <p:spPr bwMode="auto">
            <a:xfrm>
              <a:off x="2369" y="3998"/>
              <a:ext cx="491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1" y="0"/>
                </a:cxn>
                <a:cxn ang="0">
                  <a:pos x="245" y="251"/>
                </a:cxn>
                <a:cxn ang="0">
                  <a:pos x="0" y="0"/>
                </a:cxn>
              </a:cxnLst>
              <a:rect l="0" t="0" r="r" b="b"/>
              <a:pathLst>
                <a:path w="491" h="251">
                  <a:moveTo>
                    <a:pt x="0" y="0"/>
                  </a:moveTo>
                  <a:lnTo>
                    <a:pt x="491" y="0"/>
                  </a:lnTo>
                  <a:lnTo>
                    <a:pt x="245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21" name="Freeform 113"/>
            <p:cNvSpPr>
              <a:spLocks noEditPoints="1"/>
            </p:cNvSpPr>
            <p:nvPr/>
          </p:nvSpPr>
          <p:spPr bwMode="auto">
            <a:xfrm>
              <a:off x="2360" y="3995"/>
              <a:ext cx="509" cy="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9" y="0"/>
                </a:cxn>
                <a:cxn ang="0">
                  <a:pos x="254" y="260"/>
                </a:cxn>
                <a:cxn ang="0">
                  <a:pos x="0" y="0"/>
                </a:cxn>
                <a:cxn ang="0">
                  <a:pos x="258" y="252"/>
                </a:cxn>
                <a:cxn ang="0">
                  <a:pos x="250" y="252"/>
                </a:cxn>
                <a:cxn ang="0">
                  <a:pos x="496" y="1"/>
                </a:cxn>
                <a:cxn ang="0">
                  <a:pos x="500" y="6"/>
                </a:cxn>
                <a:cxn ang="0">
                  <a:pos x="9" y="6"/>
                </a:cxn>
                <a:cxn ang="0">
                  <a:pos x="13" y="1"/>
                </a:cxn>
                <a:cxn ang="0">
                  <a:pos x="258" y="252"/>
                </a:cxn>
              </a:cxnLst>
              <a:rect l="0" t="0" r="r" b="b"/>
              <a:pathLst>
                <a:path w="509" h="260">
                  <a:moveTo>
                    <a:pt x="0" y="0"/>
                  </a:moveTo>
                  <a:lnTo>
                    <a:pt x="509" y="0"/>
                  </a:lnTo>
                  <a:lnTo>
                    <a:pt x="254" y="260"/>
                  </a:lnTo>
                  <a:lnTo>
                    <a:pt x="0" y="0"/>
                  </a:lnTo>
                  <a:close/>
                  <a:moveTo>
                    <a:pt x="258" y="252"/>
                  </a:moveTo>
                  <a:lnTo>
                    <a:pt x="250" y="252"/>
                  </a:lnTo>
                  <a:lnTo>
                    <a:pt x="496" y="1"/>
                  </a:lnTo>
                  <a:lnTo>
                    <a:pt x="500" y="6"/>
                  </a:lnTo>
                  <a:lnTo>
                    <a:pt x="9" y="6"/>
                  </a:lnTo>
                  <a:lnTo>
                    <a:pt x="13" y="1"/>
                  </a:lnTo>
                  <a:lnTo>
                    <a:pt x="258" y="25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xmlns="" val="9343425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2"/>
            <a:ext cx="8132440" cy="669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57134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86294" y="328356"/>
            <a:ext cx="1179513" cy="4881869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4036" name="Group 4"/>
          <p:cNvGrpSpPr>
            <a:grpSpLocks noChangeAspect="1"/>
          </p:cNvGrpSpPr>
          <p:nvPr/>
        </p:nvGrpSpPr>
        <p:grpSpPr bwMode="auto">
          <a:xfrm>
            <a:off x="1778000" y="-615950"/>
            <a:ext cx="7486651" cy="7473950"/>
            <a:chOff x="1120" y="-388"/>
            <a:chExt cx="4716" cy="4708"/>
          </a:xfrm>
        </p:grpSpPr>
        <p:sp>
          <p:nvSpPr>
            <p:cNvPr id="440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20" y="-388"/>
              <a:ext cx="3519" cy="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1264" y="-387"/>
              <a:ext cx="2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4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950" y="566"/>
              <a:ext cx="2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4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3007" y="1529"/>
              <a:ext cx="255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007" y="2152"/>
              <a:ext cx="255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105" y="2766"/>
              <a:ext cx="9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3105" y="3058"/>
              <a:ext cx="9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1993" y="3380"/>
              <a:ext cx="890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810" y="3351"/>
              <a:ext cx="112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CAPÍTULO VI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3824" y="3353"/>
              <a:ext cx="12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810" y="3505"/>
              <a:ext cx="10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3314" y="3521"/>
              <a:ext cx="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2137" y="3639"/>
              <a:ext cx="2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ANALISIS ADMINISTRATIVO 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4421" y="3639"/>
              <a:ext cx="14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   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5711" y="3639"/>
              <a:ext cx="12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137" y="3898"/>
              <a:ext cx="66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Y LEGAL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2617" y="3958"/>
              <a:ext cx="7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4053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63" y="3359"/>
              <a:ext cx="14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1182" y="3358"/>
              <a:ext cx="392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No se puede mostrar la imagen en este momento.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1156" y="3353"/>
              <a:ext cx="836" cy="1"/>
            </a:xfrm>
            <a:prstGeom prst="line">
              <a:avLst/>
            </a:prstGeom>
            <a:noFill/>
            <a:ln w="1" cap="flat">
              <a:solidFill>
                <a:srgbClr val="A0A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1156" y="3353"/>
              <a:ext cx="1" cy="769"/>
            </a:xfrm>
            <a:prstGeom prst="line">
              <a:avLst/>
            </a:prstGeom>
            <a:noFill/>
            <a:ln w="1" cap="flat">
              <a:solidFill>
                <a:srgbClr val="A0A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1156" y="4122"/>
              <a:ext cx="836" cy="1"/>
            </a:xfrm>
            <a:prstGeom prst="line">
              <a:avLst/>
            </a:prstGeom>
            <a:noFill/>
            <a:ln w="1" cap="flat">
              <a:solidFill>
                <a:srgbClr val="F0F0F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 flipV="1">
              <a:off x="1992" y="3353"/>
              <a:ext cx="1" cy="769"/>
            </a:xfrm>
            <a:prstGeom prst="line">
              <a:avLst/>
            </a:prstGeom>
            <a:noFill/>
            <a:ln w="1" cap="flat">
              <a:solidFill>
                <a:srgbClr val="F0F0F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44059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6" y="3353"/>
              <a:ext cx="837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65393995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7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028922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57"/>
          <a:stretch/>
        </p:blipFill>
        <p:spPr bwMode="auto">
          <a:xfrm>
            <a:off x="1779262" y="328356"/>
            <a:ext cx="5586413" cy="68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474931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998433"/>
            <a:ext cx="88204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Aft>
                <a:spcPts val="0"/>
              </a:spcAft>
            </a:pPr>
            <a:r>
              <a:rPr lang="es-EC" sz="2400" b="1" dirty="0">
                <a:latin typeface="Arial"/>
                <a:ea typeface="Times New Roman"/>
                <a:cs typeface="Times New Roman"/>
              </a:rPr>
              <a:t>INVERSIÓN </a:t>
            </a:r>
            <a:r>
              <a:rPr lang="es-EC" sz="2400" b="1" dirty="0" smtClean="0">
                <a:latin typeface="Arial"/>
                <a:ea typeface="Times New Roman"/>
                <a:cs typeface="Times New Roman"/>
              </a:rPr>
              <a:t>FIJA</a:t>
            </a:r>
            <a:endParaRPr lang="es-EC" sz="2400" b="1" dirty="0"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0F243E"/>
                </a:solidFill>
                <a:latin typeface="Arial"/>
                <a:ea typeface="Times New Roman"/>
              </a:rPr>
              <a:t>Para el presente proyecto se procederá a adquirir activos fijos tales como: equipo de oficina, equipo de computación, muebles de oficina. A continuación se detallan los activos mencionados. Se incluye en porcentaje del 5% para los imprevistos</a:t>
            </a:r>
            <a:r>
              <a:rPr lang="es-ES" dirty="0" smtClean="0">
                <a:solidFill>
                  <a:srgbClr val="0F243E"/>
                </a:solidFill>
                <a:latin typeface="Arial"/>
                <a:ea typeface="Times New Roman"/>
              </a:rPr>
              <a:t>.</a:t>
            </a:r>
            <a:endParaRPr lang="es-EC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75563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94057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324528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588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8198" y="67079"/>
            <a:ext cx="93245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b="1" dirty="0" smtClean="0"/>
              <a:t>DEFINICIÓN DEL PROBLEMA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la actualidad, existen varias instituciones estatales y privadas, que se dedican a realizar obras sociales, especialmente dirigido al sector infantil comprendidos de 0 a 5 años de edad, a través de proyectos sociales  en diferentes modalidades de atención en educación inicial</a:t>
            </a:r>
            <a:r>
              <a:rPr lang="es-ES" sz="2000" dirty="0" smtClean="0"/>
              <a:t>.</a:t>
            </a:r>
          </a:p>
          <a:p>
            <a:endParaRPr lang="es-EC" sz="2000" dirty="0"/>
          </a:p>
          <a:p>
            <a:r>
              <a:rPr lang="es-ES" sz="2000" dirty="0"/>
              <a:t>Para la realización de sus actividades educativas, estas instituciones no cuentan con recursos didácticos idóneos para el desarrollo de sus labores pedagógicas, para incrementar conocimientos en los  niños/as en  las áreas motriz, lenguaje, cognitivas y personal social</a:t>
            </a:r>
            <a:r>
              <a:rPr lang="es-ES" sz="2000" dirty="0" smtClean="0"/>
              <a:t>.</a:t>
            </a:r>
          </a:p>
          <a:p>
            <a:endParaRPr lang="es-EC" sz="2000" dirty="0"/>
          </a:p>
          <a:p>
            <a:r>
              <a:rPr lang="es-ES" sz="2000" dirty="0"/>
              <a:t>Las  instituciones que desean mejorar su metodología educativa adquieren estos materiales a altos costos debidos a que los proveedores son importadores y se encuentran en otras provincias que dificultan su adquisición aumentando su costo. Otros de los aspectos a considerar, son los fabricantes nacionales, que producen y comercializan estos materiales que no cuentan con objetivos pedagógicos ni especificaciones técnicas para obtener un óptimo desarrollo en la actividad educativa.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xmlns="" val="4029348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155" y="116632"/>
            <a:ext cx="5859165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55311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768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008685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01704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40" y="1052736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4984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" t="4447" b="358"/>
          <a:stretch/>
        </p:blipFill>
        <p:spPr bwMode="auto">
          <a:xfrm>
            <a:off x="-82954" y="-25408"/>
            <a:ext cx="91658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7271"/>
            <a:ext cx="8671780" cy="179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EC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ROYECCIÓN ANUAL DE LOS COSTO TOTALES.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400" b="1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2400" b="1" i="1" dirty="0" bmk="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Luego de calcular los costos fijos y variables anuales, se procede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proyectar los costos totales de producción.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5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560" y="4077072"/>
            <a:ext cx="3672408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543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80310"/>
            <a:ext cx="5472607" cy="32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979712" y="879103"/>
            <a:ext cx="539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PUNTO DE EQUILIBRIO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9347630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5" y="51872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302" y="1643380"/>
            <a:ext cx="6055034" cy="495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541302" y="620688"/>
            <a:ext cx="541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INVERSIÓN DEL PROYECTO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2108390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17126" y="879103"/>
            <a:ext cx="605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GASTOS DE CONSTITUCIÓN DE LA EMPRESA</a:t>
            </a:r>
            <a:endParaRPr lang="es-EC" sz="2400" b="1" dirty="0"/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126" y="3609020"/>
            <a:ext cx="6038429" cy="15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816910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1" y="594891"/>
            <a:ext cx="89034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BENEFICIOS DEL PROYECTO. </a:t>
            </a:r>
            <a:endParaRPr lang="es-EC" b="1" i="1" dirty="0">
              <a:latin typeface="Cambria"/>
              <a:ea typeface="Times New Roman"/>
              <a:cs typeface="Times New Roman"/>
            </a:endParaRPr>
          </a:p>
          <a:p>
            <a:pPr indent="228600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Arial"/>
                <a:ea typeface="Times New Roman"/>
                <a:cs typeface="Times New Roman"/>
              </a:rPr>
              <a:t> </a:t>
            </a:r>
            <a:r>
              <a:rPr lang="es-EC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PROYECCIÓN </a:t>
            </a:r>
            <a:r>
              <a:rPr lang="es-EC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 INGRESOS MENSUALES Y ANUALES.</a:t>
            </a:r>
            <a:endParaRPr lang="es-EC" b="1" i="1" dirty="0">
              <a:latin typeface="Cambria"/>
              <a:ea typeface="Times New Roman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es-EC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Para </a:t>
            </a:r>
            <a:r>
              <a:rPr lang="es-EC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la proyección de los ingresos anuales se tomó como parámetro el 10% del crecimiento del nivel de precios cada año.</a:t>
            </a:r>
            <a:endParaRPr lang="es-EC" sz="1600" dirty="0"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Arial"/>
                <a:ea typeface="Times New Roman"/>
                <a:cs typeface="Times New Roman"/>
              </a:rPr>
              <a:t>A continuación se muestran las tablas con la proyección de los ingresos anuales en un horizonte de 5 años</a:t>
            </a:r>
            <a:r>
              <a:rPr lang="es-EC" dirty="0" smtClean="0">
                <a:latin typeface="Arial"/>
                <a:ea typeface="Times New Roman"/>
                <a:cs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1200"/>
              </a:spcAft>
            </a:pPr>
            <a:endParaRPr lang="es-ES" sz="1600" dirty="0">
              <a:latin typeface="Arial"/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200"/>
              </a:spcAft>
            </a:pPr>
            <a:endParaRPr lang="es-ES" sz="1600" dirty="0" smtClean="0">
              <a:latin typeface="Arial"/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200"/>
              </a:spcAft>
            </a:pPr>
            <a:endParaRPr lang="es-EC" sz="1600" dirty="0">
              <a:ea typeface="Times New Roman"/>
              <a:cs typeface="Times New Roman"/>
            </a:endParaRPr>
          </a:p>
        </p:txBody>
      </p:sp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8640960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63073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1" y="1268760"/>
            <a:ext cx="8903425" cy="42627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VAN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 mejor m</a:t>
            </a:r>
            <a:r>
              <a:rPr lang="es-EC" sz="2400" dirty="0">
                <a:latin typeface="Arial" charset="0"/>
                <a:cs typeface="Times New Roman" pitchFamily="18" charset="0"/>
              </a:rPr>
              <a:t>é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todo conocido. la rentabilidad del proyecto en valores monetarios que exceden a la rentabilidad deseada despu</a:t>
            </a:r>
            <a:r>
              <a:rPr lang="es-EC" sz="2400" dirty="0">
                <a:latin typeface="Arial" charset="0"/>
                <a:cs typeface="Times New Roman" pitchFamily="18" charset="0"/>
              </a:rPr>
              <a:t>é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s de recuperar toda la inversi</a:t>
            </a:r>
            <a:r>
              <a:rPr lang="es-EC" sz="2400" dirty="0">
                <a:latin typeface="Arial" charset="0"/>
                <a:cs typeface="Times New Roman" pitchFamily="18" charset="0"/>
              </a:rPr>
              <a:t>ó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Para efectos de nuestro proyecto el VAN es de $ </a:t>
            </a: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13.5324.00.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endParaRPr lang="es-EC" sz="1400" dirty="0">
              <a:ea typeface="Times New Roman"/>
              <a:cs typeface="Times New Roman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TIR =  rentabilidad en %. Es la tasa de descuento que iguala el valor equivalente de una alternativa de flujos de entrada de efectivo (ingresos o ahorros) a de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35%.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Estos valores quieren decir que el negocio si deber</a:t>
            </a:r>
            <a:r>
              <a:rPr lang="es-EC" sz="2400" dirty="0">
                <a:latin typeface="Arial" charset="0"/>
                <a:cs typeface="Times New Roman" pitchFamily="18" charset="0"/>
              </a:rPr>
              <a:t>í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a llevarse a cabo generando beneficios.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200"/>
              </a:spcAft>
            </a:pPr>
            <a:endParaRPr lang="es-ES" sz="1600" dirty="0" smtClean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941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400" b="1" dirty="0" smtClean="0"/>
          </a:p>
          <a:p>
            <a:pPr algn="l"/>
            <a:endParaRPr lang="es-ES" sz="2400" b="1" dirty="0"/>
          </a:p>
          <a:p>
            <a:pPr algn="l"/>
            <a:endParaRPr lang="es-ES" sz="2400" b="1" dirty="0" smtClean="0"/>
          </a:p>
          <a:p>
            <a:pPr algn="l"/>
            <a:endParaRPr lang="es-ES" sz="2400" b="1" dirty="0" smtClean="0"/>
          </a:p>
          <a:p>
            <a:pPr algn="l"/>
            <a:r>
              <a:rPr lang="es-ES" sz="2400" b="1" dirty="0" smtClean="0"/>
              <a:t>OBJETIVO GENERAL DEL PROYECTO</a:t>
            </a:r>
            <a:br>
              <a:rPr lang="es-ES" sz="2400" b="1" dirty="0" smtClean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000" dirty="0" smtClean="0"/>
              <a:t>El Objetivo general del proyecto es posicionarnos en la Península de Santa Elena como una empresa líder en la producción y comercialización de juguetes didácticos en madera de laurel y derivados como los tableros prefabricados MDF (Tablero de fibra de mediana densidad</a:t>
            </a:r>
            <a:r>
              <a:rPr lang="es-ES" sz="2400" dirty="0" smtClean="0"/>
              <a:t>).</a:t>
            </a:r>
          </a:p>
          <a:p>
            <a:pPr algn="l"/>
            <a:endParaRPr lang="es-ES" sz="2400" dirty="0" smtClean="0"/>
          </a:p>
          <a:p>
            <a:pPr algn="l"/>
            <a:r>
              <a:rPr lang="es-ES" sz="2400" b="1" dirty="0" smtClean="0"/>
              <a:t>OBJETIVO ESPECÍFICO</a:t>
            </a:r>
          </a:p>
          <a:p>
            <a:pPr algn="l"/>
            <a:endParaRPr lang="es-ES" sz="2400" b="1" dirty="0" smtClean="0"/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000" dirty="0" smtClean="0"/>
              <a:t>Innovar las características técnicas y físicas a través de un manual de información del respectivo producto.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000" dirty="0" smtClean="0"/>
              <a:t>Establecer estrategia de publicidad y marketing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000" dirty="0" smtClean="0"/>
              <a:t>Determinar el monto de la inversión y comercialización del producto</a:t>
            </a:r>
          </a:p>
          <a:p>
            <a:pPr algn="l"/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35044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1" y="594891"/>
            <a:ext cx="8903425" cy="6093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Periodo De Recuperación De La Inversión (</a:t>
            </a:r>
            <a:r>
              <a:rPr lang="es-ES_tradnl" b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Payback</a:t>
            </a:r>
            <a:r>
              <a:rPr lang="es-ES_tradnl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es-EC" dirty="0">
              <a:ea typeface="Times New Roman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El período de recuperación de la inversión, PRI, es el tercer criterio más usado para evaluar un proyecto y tiene por objeto medir en cuánto tiempo se recupera la inversión, incluyendo la tasa de retorno exigida. </a:t>
            </a:r>
            <a:r>
              <a:rPr lang="es-EC" dirty="0">
                <a:latin typeface="Arial"/>
                <a:ea typeface="Times New Roman"/>
                <a:cs typeface="Times New Roman"/>
              </a:rPr>
              <a:t>     </a:t>
            </a:r>
            <a:endParaRPr lang="es-EC" sz="1600" dirty="0">
              <a:ea typeface="Times New Roman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Arial"/>
                <a:ea typeface="Times New Roman"/>
                <a:cs typeface="Times New Roman"/>
              </a:rPr>
              <a:t>     Considerando una tasa de descuento del 12% en el cálculo del periodo de recuperación, se ha determinado que el proyecto recuperará la inversión aproximadamente en el cuarto año de ejecutado el proyecto.</a:t>
            </a:r>
            <a:endParaRPr lang="es-EC" sz="1600" dirty="0">
              <a:ea typeface="Times New Roman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Arial"/>
                <a:ea typeface="Times New Roman"/>
                <a:cs typeface="Times New Roman"/>
              </a:rPr>
              <a:t> </a:t>
            </a:r>
            <a:endParaRPr lang="es-EC" sz="1600" dirty="0">
              <a:ea typeface="Times New Roman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Arial"/>
                <a:ea typeface="Times New Roman"/>
                <a:cs typeface="Times New Roman"/>
              </a:rPr>
              <a:t> </a:t>
            </a:r>
            <a:endParaRPr lang="es-EC" dirty="0">
              <a:ea typeface="Times New Roman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Arial"/>
                <a:ea typeface="Times New Roman"/>
                <a:cs typeface="Times New Roman"/>
              </a:rPr>
              <a:t> </a:t>
            </a:r>
            <a:endParaRPr lang="es-EC" dirty="0">
              <a:ea typeface="Times New Roman"/>
              <a:cs typeface="Times New Roman"/>
            </a:endParaRPr>
          </a:p>
          <a:p>
            <a:pPr indent="228600" algn="ctr">
              <a:lnSpc>
                <a:spcPct val="150000"/>
              </a:lnSpc>
              <a:spcAft>
                <a:spcPts val="1200"/>
              </a:spcAft>
              <a:tabLst>
                <a:tab pos="2099310" algn="l"/>
              </a:tabLst>
            </a:pPr>
            <a:r>
              <a:rPr lang="es-EC" b="1" dirty="0">
                <a:latin typeface="Arial"/>
                <a:ea typeface="Times New Roman"/>
                <a:cs typeface="Times New Roman"/>
              </a:rPr>
              <a:t> </a:t>
            </a:r>
            <a:endParaRPr lang="es-EC" sz="1600" dirty="0">
              <a:ea typeface="Times New Roman"/>
              <a:cs typeface="Times New Roman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98359"/>
            <a:ext cx="6840760" cy="26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0215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5" name="Imagen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94498"/>
            <a:ext cx="1333500" cy="133350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</p:spPr>
      </p:pic>
      <p:sp>
        <p:nvSpPr>
          <p:cNvPr id="12" name="11 CuadroTexto"/>
          <p:cNvSpPr txBox="1"/>
          <p:nvPr/>
        </p:nvSpPr>
        <p:spPr>
          <a:xfrm>
            <a:off x="3563888" y="5661248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CONCLUSIONES  Y RECOMENDACIONES</a:t>
            </a:r>
            <a:endParaRPr lang="es-EC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51732" y="328356"/>
            <a:ext cx="1233488" cy="458064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55338669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C" sz="2800" dirty="0">
              <a:latin typeface="Arial" charset="0"/>
              <a:cs typeface="Arial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Microempresa rentable: una vez efectuados los análisis financieros respectivos como el VAN, TIR Y PRI.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Otorgará fuentes de trabajo para la gente del sector.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El negocio proporciona una rentabilidad apropiada para los inversionistas.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Talento humano, materia prima local.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11000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0041" y="620688"/>
            <a:ext cx="89644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2800" dirty="0">
              <a:latin typeface="Arial" charset="0"/>
              <a:cs typeface="Arial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C" sz="2400" dirty="0">
              <a:latin typeface="Arial" charset="0"/>
              <a:cs typeface="Arial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Manejar un estricto plan de marketing que asegure el posicionamiento en los futuros consumidores.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Efectuar un agresivo manejo de marketing en todos los rincones de  la provincia para motivar al consumo de nuestro producto y que sea asociado directamente con la calidad.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s-EC" sz="2400" dirty="0">
              <a:latin typeface="Arial" charset="0"/>
              <a:cs typeface="Arial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Elaborar constantes investigaciones de mercado para determinar el posicionamiento del producto y  marca.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s-EC" sz="2400" dirty="0">
              <a:latin typeface="Arial" charset="0"/>
              <a:cs typeface="Arial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Mantener la calidad del producto para alcanzar nuevos segmentos de mercado. </a:t>
            </a:r>
          </a:p>
        </p:txBody>
      </p:sp>
    </p:spTree>
    <p:extLst>
      <p:ext uri="{BB962C8B-B14F-4D97-AF65-F5344CB8AC3E}">
        <p14:creationId xmlns:p14="http://schemas.microsoft.com/office/powerpoint/2010/main" xmlns="" val="415122194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07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0651" y="103901"/>
            <a:ext cx="804982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2400" b="1" dirty="0">
                <a:latin typeface="Times New Roman"/>
                <a:ea typeface="Times New Roman"/>
                <a:cs typeface="Times New Roman"/>
              </a:rPr>
              <a:t>CATALAGO DE JUEGOS.</a:t>
            </a:r>
            <a:endParaRPr lang="es-EC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2400" dirty="0">
                <a:latin typeface="Times New Roman"/>
                <a:ea typeface="Times New Roman"/>
                <a:cs typeface="Times New Roman"/>
              </a:rPr>
              <a:t>TÁCTILO</a:t>
            </a:r>
            <a:endParaRPr lang="es-EC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es-EC" sz="2400" dirty="0"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302" y="1844824"/>
            <a:ext cx="612704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20566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687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270572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3064285"/>
            <a:ext cx="676875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EC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latin typeface="Times New Roman"/>
                <a:ea typeface="Times New Roman"/>
                <a:cs typeface="Times New Roman"/>
              </a:rPr>
              <a:t> </a:t>
            </a:r>
            <a:endParaRPr lang="es-EC" sz="1600" dirty="0"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426" y="2268376"/>
            <a:ext cx="9001000" cy="33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187624" y="620688"/>
            <a:ext cx="6628404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2400" b="1" dirty="0">
                <a:latin typeface="Times New Roman"/>
                <a:ea typeface="Times New Roman"/>
                <a:cs typeface="Times New Roman"/>
              </a:rPr>
              <a:t>JUEGO DE MEMORIA TÁCTIL</a:t>
            </a:r>
            <a:endParaRPr lang="es-EC" sz="2400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latin typeface="Times New Roman"/>
                <a:ea typeface="Times New Roman"/>
                <a:cs typeface="Times New Roman"/>
              </a:rPr>
              <a:t> </a:t>
            </a:r>
            <a:endParaRPr lang="es-EC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9063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770" y="540081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7525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539048" y="481191"/>
            <a:ext cx="309571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2400" b="1" dirty="0">
                <a:latin typeface="Times New Roman"/>
                <a:ea typeface="Times New Roman"/>
                <a:cs typeface="Times New Roman"/>
              </a:rPr>
              <a:t>BANCO CLIC CLAC</a:t>
            </a:r>
            <a:endParaRPr lang="es-EC" sz="24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525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0" y="197239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602396"/>
            <a:ext cx="371447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BALANCÍN DE MADERA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4" descr="Descripción: VARIAS IMAGENES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687" y="2162175"/>
            <a:ext cx="42291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5607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694729"/>
            <a:ext cx="559961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ALCANCIA DE FIGURAS GEOMETRICAS.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Picture 6" descr="Descripción: VARIAS IMAGENES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926" y="2208845"/>
            <a:ext cx="34956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25571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556230"/>
            <a:ext cx="4296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INSERTACIÓN DE FIGURAS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Picture 6" descr="Descripción: VARIAS IMAGENES 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184" y="2208845"/>
            <a:ext cx="487208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227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400" b="1" dirty="0" smtClean="0"/>
          </a:p>
          <a:p>
            <a:pPr algn="l"/>
            <a:endParaRPr lang="es-ES" sz="2400" b="1" dirty="0"/>
          </a:p>
          <a:p>
            <a:pPr algn="l"/>
            <a:endParaRPr lang="es-ES" sz="2400" b="1" dirty="0" smtClean="0"/>
          </a:p>
          <a:p>
            <a:pPr algn="l"/>
            <a:endParaRPr lang="es-ES" sz="24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6631"/>
            <a:ext cx="6106368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1228725" cy="4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416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620688"/>
            <a:ext cx="77724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7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86409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682368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solidFill>
                <a:srgbClr val="0F243E"/>
              </a:solidFill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solidFill>
                <a:srgbClr val="0F243E"/>
              </a:solidFill>
              <a:effectLst/>
              <a:latin typeface="Arial"/>
              <a:ea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dirty="0">
              <a:solidFill>
                <a:srgbClr val="0F243E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5770"/>
            <a:ext cx="1541302" cy="15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  <a:tab pos="495141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33584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620688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2705725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GRACIAS POR SU ATENCION</a:t>
            </a:r>
            <a:endParaRPr kumimoji="0" lang="es-EC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656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4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51520" y="620688"/>
            <a:ext cx="8640960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 smtClean="0">
                <a:latin typeface="Arial"/>
                <a:ea typeface="Calibri"/>
                <a:cs typeface="Times New Roman"/>
              </a:rPr>
              <a:t>DEFINICIÓN DEL NEGOCIO</a:t>
            </a:r>
            <a:endParaRPr lang="es-ES" sz="2400" b="1" dirty="0">
              <a:latin typeface="Arial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latin typeface="Arial"/>
                <a:ea typeface="Calibri"/>
                <a:cs typeface="Times New Roman"/>
              </a:rPr>
              <a:t>El </a:t>
            </a:r>
            <a:r>
              <a:rPr lang="es-ES" dirty="0">
                <a:latin typeface="Arial"/>
                <a:ea typeface="Calibri"/>
                <a:cs typeface="Times New Roman"/>
              </a:rPr>
              <a:t>negocio propuesto plantea la apertura de una empresa productiva de juegos y ayudas didácticas, para incrementar la utilización de éstos en los procesos de enseñanza-aprendizaje y desarrollar juguetes de acuerdo a las necesidades y  requerimientos de los clientes o instituciones que solicitan nuestros productos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S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2400" b="1" dirty="0" smtClean="0">
                <a:latin typeface="Arial"/>
                <a:ea typeface="Calibri"/>
                <a:cs typeface="Times New Roman"/>
              </a:rPr>
              <a:t>      La </a:t>
            </a:r>
            <a:r>
              <a:rPr lang="es-ES" sz="2400" b="1" dirty="0">
                <a:latin typeface="Arial"/>
                <a:ea typeface="Calibri"/>
                <a:cs typeface="Times New Roman"/>
              </a:rPr>
              <a:t>Compañía</a:t>
            </a:r>
            <a:endParaRPr lang="es-EC" sz="24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latin typeface="Arial"/>
                <a:ea typeface="Calibri"/>
                <a:cs typeface="Times New Roman"/>
              </a:rPr>
              <a:t>La micro empresa </a:t>
            </a:r>
            <a:r>
              <a:rPr lang="es-ES" b="1" dirty="0">
                <a:latin typeface="Arial"/>
                <a:ea typeface="Calibri"/>
                <a:cs typeface="Times New Roman"/>
              </a:rPr>
              <a:t>JUEGOS DIDACTICOS -</a:t>
            </a:r>
            <a:r>
              <a:rPr lang="es-ES" dirty="0">
                <a:latin typeface="Arial"/>
                <a:ea typeface="Calibri"/>
                <a:cs typeface="Times New Roman"/>
              </a:rPr>
              <a:t> </a:t>
            </a:r>
            <a:r>
              <a:rPr lang="es-ES" b="1" dirty="0">
                <a:latin typeface="Arial"/>
                <a:ea typeface="Calibri"/>
                <a:cs typeface="Times New Roman"/>
              </a:rPr>
              <a:t>JDG</a:t>
            </a:r>
            <a:r>
              <a:rPr lang="es-ES" dirty="0">
                <a:latin typeface="Arial"/>
                <a:ea typeface="Calibri"/>
                <a:cs typeface="Times New Roman"/>
              </a:rPr>
              <a:t>, estará ubicada en la Capital de la provincia  de Santa Elena, en </a:t>
            </a:r>
            <a:r>
              <a:rPr lang="es-ES" dirty="0" smtClean="0">
                <a:latin typeface="Arial"/>
                <a:ea typeface="Calibri"/>
                <a:cs typeface="Times New Roman"/>
              </a:rPr>
              <a:t>el </a:t>
            </a:r>
            <a:r>
              <a:rPr lang="es-ES" dirty="0">
                <a:latin typeface="Arial"/>
                <a:ea typeface="Calibri"/>
                <a:cs typeface="Times New Roman"/>
              </a:rPr>
              <a:t>barrio Valdivia, Av. Guayaquil y Aurelio Laínez, para realizar nuestras actividades productivas.</a:t>
            </a:r>
            <a:endParaRPr lang="es-EC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S" sz="1600" dirty="0"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37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MISIÓN </a:t>
            </a:r>
            <a:br>
              <a:rPr lang="es-ES" sz="2400" b="1" dirty="0" smtClean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Generar productos de marca competitiva, innovando frecuentemente la gama de artículos con sus respectivos procesos tecnológicos para de esta forma servir a la sociedad con educación desde temprana edad.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 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b="1" dirty="0" smtClean="0"/>
              <a:t>VISIÓN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S" sz="2400" dirty="0" smtClean="0"/>
              <a:t> Ser una empresa líder en el mercado nacional en la  producción de juegos didácticos con altas normas de calidad y de esta manera lograr una fidelización a nuestra marca.</a:t>
            </a:r>
            <a:r>
              <a:rPr lang="es-EC" sz="2400" dirty="0" smtClean="0"/>
              <a:t/>
            </a:r>
            <a:br>
              <a:rPr lang="es-EC" sz="2400" dirty="0" smtClean="0"/>
            </a:b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2117020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1888</Words>
  <Application>Microsoft Office PowerPoint</Application>
  <PresentationFormat>Presentación en pantalla (4:3)</PresentationFormat>
  <Paragraphs>482</Paragraphs>
  <Slides>70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Tema de Office</vt:lpstr>
      <vt:lpstr>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Flia Rodríguez</dc:creator>
  <cp:lastModifiedBy>WinuE</cp:lastModifiedBy>
  <cp:revision>70</cp:revision>
  <dcterms:created xsi:type="dcterms:W3CDTF">2010-12-13T02:03:42Z</dcterms:created>
  <dcterms:modified xsi:type="dcterms:W3CDTF">2011-10-12T22:46:09Z</dcterms:modified>
</cp:coreProperties>
</file>