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61"/>
  </p:notesMasterIdLst>
  <p:sldIdLst>
    <p:sldId id="256" r:id="rId2"/>
    <p:sldId id="257" r:id="rId3"/>
    <p:sldId id="258" r:id="rId4"/>
    <p:sldId id="270" r:id="rId5"/>
    <p:sldId id="269" r:id="rId6"/>
    <p:sldId id="259" r:id="rId7"/>
    <p:sldId id="260" r:id="rId8"/>
    <p:sldId id="271" r:id="rId9"/>
    <p:sldId id="261" r:id="rId10"/>
    <p:sldId id="262" r:id="rId11"/>
    <p:sldId id="263" r:id="rId12"/>
    <p:sldId id="264" r:id="rId13"/>
    <p:sldId id="265" r:id="rId14"/>
    <p:sldId id="266" r:id="rId15"/>
    <p:sldId id="267" r:id="rId16"/>
    <p:sldId id="268" r:id="rId17"/>
    <p:sldId id="272" r:id="rId18"/>
    <p:sldId id="273" r:id="rId19"/>
    <p:sldId id="274" r:id="rId20"/>
    <p:sldId id="277" r:id="rId21"/>
    <p:sldId id="278" r:id="rId22"/>
    <p:sldId id="279"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Lst>
  <p:sldSz cx="9144000" cy="6858000" type="screen4x3"/>
  <p:notesSz cx="6858000" cy="9144000"/>
  <p:defaultTextStyle>
    <a:defPPr>
      <a:defRPr lang="es-ES_tradnl"/>
    </a:defPPr>
    <a:lvl1pPr marL="0" algn="l" defTabSz="914298" rtl="0" eaLnBrk="1" latinLnBrk="0" hangingPunct="1">
      <a:defRPr sz="1800" kern="1200">
        <a:solidFill>
          <a:schemeClr val="tx1"/>
        </a:solidFill>
        <a:latin typeface="+mn-lt"/>
        <a:ea typeface="+mn-ea"/>
        <a:cs typeface="+mn-cs"/>
      </a:defRPr>
    </a:lvl1pPr>
    <a:lvl2pPr marL="457148"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3" algn="l" defTabSz="914298" rtl="0" eaLnBrk="1" latinLnBrk="0" hangingPunct="1">
      <a:defRPr sz="1800" kern="1200">
        <a:solidFill>
          <a:schemeClr val="tx1"/>
        </a:solidFill>
        <a:latin typeface="+mn-lt"/>
        <a:ea typeface="+mn-ea"/>
        <a:cs typeface="+mn-cs"/>
      </a:defRPr>
    </a:lvl7pPr>
    <a:lvl8pPr marL="3200042" algn="l" defTabSz="914298" rtl="0" eaLnBrk="1" latinLnBrk="0" hangingPunct="1">
      <a:defRPr sz="1800" kern="1200">
        <a:solidFill>
          <a:schemeClr val="tx1"/>
        </a:solidFill>
        <a:latin typeface="+mn-lt"/>
        <a:ea typeface="+mn-ea"/>
        <a:cs typeface="+mn-cs"/>
      </a:defRPr>
    </a:lvl8pPr>
    <a:lvl9pPr marL="3657191" algn="l" defTabSz="914298"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0000"/>
    <a:srgbClr val="080808"/>
    <a:srgbClr val="6666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366" y="12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2CA9DA-E150-40FD-82AF-639550AE3B9B}" type="datetimeFigureOut">
              <a:rPr lang="es-ES_tradnl" smtClean="0"/>
              <a:pPr/>
              <a:t>04/03/2011</a:t>
            </a:fld>
            <a:endParaRPr lang="es-ES_tradnl"/>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B019D6-A319-4EA3-86EA-07692A48A784}" type="slidenum">
              <a:rPr lang="es-ES_tradnl" smtClean="0"/>
              <a:pPr/>
              <a:t>‹Nº›</a:t>
            </a:fld>
            <a:endParaRPr lang="es-ES_tradn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8" name="Rectangle 6"/>
          <p:cNvSpPr>
            <a:spLocks noGrp="1" noChangeArrowheads="1"/>
          </p:cNvSpPr>
          <p:nvPr>
            <p:ph type="ctrTitle"/>
          </p:nvPr>
        </p:nvSpPr>
        <p:spPr>
          <a:xfrm>
            <a:off x="304800" y="4038600"/>
            <a:ext cx="7924800" cy="947738"/>
          </a:xfrm>
        </p:spPr>
        <p:txBody>
          <a:bodyPr/>
          <a:lstStyle>
            <a:lvl1pPr>
              <a:defRPr/>
            </a:lvl1pPr>
          </a:lstStyle>
          <a:p>
            <a:r>
              <a:rPr lang="es-ES" smtClean="0"/>
              <a:t>Haga clic para modificar el estilo de título del patrón</a:t>
            </a:r>
            <a:endParaRPr lang="es-ES"/>
          </a:p>
        </p:txBody>
      </p:sp>
      <p:sp>
        <p:nvSpPr>
          <p:cNvPr id="3079" name="Rectangle 7"/>
          <p:cNvSpPr>
            <a:spLocks noGrp="1" noChangeArrowheads="1"/>
          </p:cNvSpPr>
          <p:nvPr>
            <p:ph type="subTitle" idx="1"/>
          </p:nvPr>
        </p:nvSpPr>
        <p:spPr>
          <a:xfrm>
            <a:off x="304800" y="4972050"/>
            <a:ext cx="7924800" cy="895350"/>
          </a:xfrm>
        </p:spPr>
        <p:txBody>
          <a:bodyPr/>
          <a:lstStyle>
            <a:lvl1pPr marL="0" indent="0">
              <a:buFont typeface="Wingdings" pitchFamily="2" charset="2"/>
              <a:buNone/>
              <a:defRPr sz="3600"/>
            </a:lvl1pPr>
          </a:lstStyle>
          <a:p>
            <a:r>
              <a:rPr lang="es-ES" smtClean="0"/>
              <a:t>Haga clic para modificar el estilo de subtítulo del patrón</a:t>
            </a:r>
            <a:endParaRPr lang="es-ES"/>
          </a:p>
        </p:txBody>
      </p:sp>
      <p:sp>
        <p:nvSpPr>
          <p:cNvPr id="3104" name="Rectangle 32"/>
          <p:cNvSpPr>
            <a:spLocks noGrp="1" noChangeArrowheads="1"/>
          </p:cNvSpPr>
          <p:nvPr>
            <p:ph type="dt" sz="quarter" idx="2"/>
          </p:nvPr>
        </p:nvSpPr>
        <p:spPr/>
        <p:txBody>
          <a:bodyPr/>
          <a:lstStyle>
            <a:lvl1pPr>
              <a:defRPr/>
            </a:lvl1pPr>
          </a:lstStyle>
          <a:p>
            <a:fld id="{52D2AE0D-E6D9-4236-A8AD-39BB79FC000F}" type="datetimeFigureOut">
              <a:rPr lang="es-ES_tradnl" smtClean="0"/>
              <a:pPr/>
              <a:t>04/03/2011</a:t>
            </a:fld>
            <a:endParaRPr lang="es-ES_tradnl"/>
          </a:p>
        </p:txBody>
      </p:sp>
      <p:sp>
        <p:nvSpPr>
          <p:cNvPr id="3105" name="Rectangle 33"/>
          <p:cNvSpPr>
            <a:spLocks noGrp="1" noChangeArrowheads="1"/>
          </p:cNvSpPr>
          <p:nvPr>
            <p:ph type="ftr" sz="quarter" idx="3"/>
          </p:nvPr>
        </p:nvSpPr>
        <p:spPr/>
        <p:txBody>
          <a:bodyPr/>
          <a:lstStyle>
            <a:lvl1pPr>
              <a:defRPr/>
            </a:lvl1pPr>
          </a:lstStyle>
          <a:p>
            <a:endParaRPr lang="es-ES_tradnl"/>
          </a:p>
        </p:txBody>
      </p:sp>
      <p:sp>
        <p:nvSpPr>
          <p:cNvPr id="3106" name="Rectangle 34"/>
          <p:cNvSpPr>
            <a:spLocks noGrp="1" noChangeArrowheads="1"/>
          </p:cNvSpPr>
          <p:nvPr>
            <p:ph type="sldNum" sz="quarter" idx="4"/>
          </p:nvPr>
        </p:nvSpPr>
        <p:spPr/>
        <p:txBody>
          <a:bodyPr/>
          <a:lstStyle>
            <a:lvl1pPr>
              <a:defRPr/>
            </a:lvl1pPr>
          </a:lstStyle>
          <a:p>
            <a:fld id="{3C31E331-C8F9-4F50-84EB-AE5E34842B19}" type="slidenum">
              <a:rPr lang="es-ES_tradnl" smtClean="0"/>
              <a:pPr/>
              <a:t>‹Nº›</a:t>
            </a:fld>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a:defRPr/>
            </a:lvl1pPr>
          </a:lstStyle>
          <a:p>
            <a:fld id="{52D2AE0D-E6D9-4236-A8AD-39BB79FC000F}" type="datetimeFigureOut">
              <a:rPr lang="es-ES_tradnl" smtClean="0"/>
              <a:pPr/>
              <a:t>04/03/2011</a:t>
            </a:fld>
            <a:endParaRPr lang="es-ES_tradnl"/>
          </a:p>
        </p:txBody>
      </p:sp>
      <p:sp>
        <p:nvSpPr>
          <p:cNvPr id="5" name="4 Marcador de pie de página"/>
          <p:cNvSpPr>
            <a:spLocks noGrp="1"/>
          </p:cNvSpPr>
          <p:nvPr>
            <p:ph type="ftr" sz="quarter" idx="11"/>
          </p:nvPr>
        </p:nvSpPr>
        <p:spPr/>
        <p:txBody>
          <a:bodyPr/>
          <a:lstStyle>
            <a:lvl1pPr>
              <a:defRPr/>
            </a:lvl1pPr>
          </a:lstStyle>
          <a:p>
            <a:endParaRPr lang="es-ES_tradnl"/>
          </a:p>
        </p:txBody>
      </p:sp>
      <p:sp>
        <p:nvSpPr>
          <p:cNvPr id="6" name="5 Marcador de número de diapositiva"/>
          <p:cNvSpPr>
            <a:spLocks noGrp="1"/>
          </p:cNvSpPr>
          <p:nvPr>
            <p:ph type="sldNum" sz="quarter" idx="12"/>
          </p:nvPr>
        </p:nvSpPr>
        <p:spPr/>
        <p:txBody>
          <a:bodyPr/>
          <a:lstStyle>
            <a:lvl1pPr>
              <a:defRPr/>
            </a:lvl1pPr>
          </a:lstStyle>
          <a:p>
            <a:fld id="{3C31E331-C8F9-4F50-84EB-AE5E34842B19}" type="slidenum">
              <a:rPr lang="es-ES_tradnl" smtClean="0"/>
              <a:pPr/>
              <a:t>‹Nº›</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067550" y="76200"/>
            <a:ext cx="1847850" cy="6477000"/>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1524000" y="76200"/>
            <a:ext cx="5391150" cy="64770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a:defRPr/>
            </a:lvl1pPr>
          </a:lstStyle>
          <a:p>
            <a:fld id="{52D2AE0D-E6D9-4236-A8AD-39BB79FC000F}" type="datetimeFigureOut">
              <a:rPr lang="es-ES_tradnl" smtClean="0"/>
              <a:pPr/>
              <a:t>04/03/2011</a:t>
            </a:fld>
            <a:endParaRPr lang="es-ES_tradnl"/>
          </a:p>
        </p:txBody>
      </p:sp>
      <p:sp>
        <p:nvSpPr>
          <p:cNvPr id="5" name="4 Marcador de pie de página"/>
          <p:cNvSpPr>
            <a:spLocks noGrp="1"/>
          </p:cNvSpPr>
          <p:nvPr>
            <p:ph type="ftr" sz="quarter" idx="11"/>
          </p:nvPr>
        </p:nvSpPr>
        <p:spPr/>
        <p:txBody>
          <a:bodyPr/>
          <a:lstStyle>
            <a:lvl1pPr>
              <a:defRPr/>
            </a:lvl1pPr>
          </a:lstStyle>
          <a:p>
            <a:endParaRPr lang="es-ES_tradnl"/>
          </a:p>
        </p:txBody>
      </p:sp>
      <p:sp>
        <p:nvSpPr>
          <p:cNvPr id="6" name="5 Marcador de número de diapositiva"/>
          <p:cNvSpPr>
            <a:spLocks noGrp="1"/>
          </p:cNvSpPr>
          <p:nvPr>
            <p:ph type="sldNum" sz="quarter" idx="12"/>
          </p:nvPr>
        </p:nvSpPr>
        <p:spPr/>
        <p:txBody>
          <a:bodyPr/>
          <a:lstStyle>
            <a:lvl1pPr>
              <a:defRPr/>
            </a:lvl1pPr>
          </a:lstStyle>
          <a:p>
            <a:fld id="{3C31E331-C8F9-4F50-84EB-AE5E34842B19}" type="slidenum">
              <a:rPr lang="es-ES_tradnl" smtClean="0"/>
              <a:pPr/>
              <a:t>‹Nº›</a:t>
            </a:fld>
            <a:endParaRPr lang="es-ES_trad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a:defRPr/>
            </a:lvl1pPr>
          </a:lstStyle>
          <a:p>
            <a:fld id="{52D2AE0D-E6D9-4236-A8AD-39BB79FC000F}" type="datetimeFigureOut">
              <a:rPr lang="es-ES_tradnl" smtClean="0"/>
              <a:pPr/>
              <a:t>04/03/2011</a:t>
            </a:fld>
            <a:endParaRPr lang="es-ES_tradnl"/>
          </a:p>
        </p:txBody>
      </p:sp>
      <p:sp>
        <p:nvSpPr>
          <p:cNvPr id="5" name="4 Marcador de pie de página"/>
          <p:cNvSpPr>
            <a:spLocks noGrp="1"/>
          </p:cNvSpPr>
          <p:nvPr>
            <p:ph type="ftr" sz="quarter" idx="11"/>
          </p:nvPr>
        </p:nvSpPr>
        <p:spPr/>
        <p:txBody>
          <a:bodyPr/>
          <a:lstStyle>
            <a:lvl1pPr>
              <a:defRPr/>
            </a:lvl1pPr>
          </a:lstStyle>
          <a:p>
            <a:endParaRPr lang="es-ES_tradnl"/>
          </a:p>
        </p:txBody>
      </p:sp>
      <p:sp>
        <p:nvSpPr>
          <p:cNvPr id="6" name="5 Marcador de número de diapositiva"/>
          <p:cNvSpPr>
            <a:spLocks noGrp="1"/>
          </p:cNvSpPr>
          <p:nvPr>
            <p:ph type="sldNum" sz="quarter" idx="12"/>
          </p:nvPr>
        </p:nvSpPr>
        <p:spPr/>
        <p:txBody>
          <a:bodyPr/>
          <a:lstStyle>
            <a:lvl1pPr>
              <a:defRPr/>
            </a:lvl1pPr>
          </a:lstStyle>
          <a:p>
            <a:fld id="{3C31E331-C8F9-4F50-84EB-AE5E34842B19}" type="slidenum">
              <a:rPr lang="es-ES_tradnl" smtClean="0"/>
              <a:pPr/>
              <a:t>‹Nº›</a:t>
            </a:fld>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fld id="{52D2AE0D-E6D9-4236-A8AD-39BB79FC000F}" type="datetimeFigureOut">
              <a:rPr lang="es-ES_tradnl" smtClean="0"/>
              <a:pPr/>
              <a:t>04/03/2011</a:t>
            </a:fld>
            <a:endParaRPr lang="es-ES_tradnl"/>
          </a:p>
        </p:txBody>
      </p:sp>
      <p:sp>
        <p:nvSpPr>
          <p:cNvPr id="5" name="4 Marcador de pie de página"/>
          <p:cNvSpPr>
            <a:spLocks noGrp="1"/>
          </p:cNvSpPr>
          <p:nvPr>
            <p:ph type="ftr" sz="quarter" idx="11"/>
          </p:nvPr>
        </p:nvSpPr>
        <p:spPr/>
        <p:txBody>
          <a:bodyPr/>
          <a:lstStyle>
            <a:lvl1pPr>
              <a:defRPr/>
            </a:lvl1pPr>
          </a:lstStyle>
          <a:p>
            <a:endParaRPr lang="es-ES_tradnl"/>
          </a:p>
        </p:txBody>
      </p:sp>
      <p:sp>
        <p:nvSpPr>
          <p:cNvPr id="6" name="5 Marcador de número de diapositiva"/>
          <p:cNvSpPr>
            <a:spLocks noGrp="1"/>
          </p:cNvSpPr>
          <p:nvPr>
            <p:ph type="sldNum" sz="quarter" idx="12"/>
          </p:nvPr>
        </p:nvSpPr>
        <p:spPr/>
        <p:txBody>
          <a:bodyPr/>
          <a:lstStyle>
            <a:lvl1pPr>
              <a:defRPr/>
            </a:lvl1pPr>
          </a:lstStyle>
          <a:p>
            <a:fld id="{3C31E331-C8F9-4F50-84EB-AE5E34842B19}" type="slidenum">
              <a:rPr lang="es-ES_tradnl" smtClean="0"/>
              <a:pPr/>
              <a:t>‹Nº›</a:t>
            </a:fld>
            <a:endParaRPr lang="es-ES_trad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1524000" y="1295400"/>
            <a:ext cx="36195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5295900" y="1295400"/>
            <a:ext cx="36195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p:txBody>
          <a:bodyPr/>
          <a:lstStyle>
            <a:lvl1pPr>
              <a:defRPr/>
            </a:lvl1pPr>
          </a:lstStyle>
          <a:p>
            <a:fld id="{52D2AE0D-E6D9-4236-A8AD-39BB79FC000F}" type="datetimeFigureOut">
              <a:rPr lang="es-ES_tradnl" smtClean="0"/>
              <a:pPr/>
              <a:t>04/03/2011</a:t>
            </a:fld>
            <a:endParaRPr lang="es-ES_tradnl"/>
          </a:p>
        </p:txBody>
      </p:sp>
      <p:sp>
        <p:nvSpPr>
          <p:cNvPr id="6" name="5 Marcador de pie de página"/>
          <p:cNvSpPr>
            <a:spLocks noGrp="1"/>
          </p:cNvSpPr>
          <p:nvPr>
            <p:ph type="ftr" sz="quarter" idx="11"/>
          </p:nvPr>
        </p:nvSpPr>
        <p:spPr/>
        <p:txBody>
          <a:bodyPr/>
          <a:lstStyle>
            <a:lvl1pPr>
              <a:defRPr/>
            </a:lvl1pPr>
          </a:lstStyle>
          <a:p>
            <a:endParaRPr lang="es-ES_tradnl"/>
          </a:p>
        </p:txBody>
      </p:sp>
      <p:sp>
        <p:nvSpPr>
          <p:cNvPr id="7" name="6 Marcador de número de diapositiva"/>
          <p:cNvSpPr>
            <a:spLocks noGrp="1"/>
          </p:cNvSpPr>
          <p:nvPr>
            <p:ph type="sldNum" sz="quarter" idx="12"/>
          </p:nvPr>
        </p:nvSpPr>
        <p:spPr/>
        <p:txBody>
          <a:bodyPr/>
          <a:lstStyle>
            <a:lvl1pPr>
              <a:defRPr/>
            </a:lvl1pPr>
          </a:lstStyle>
          <a:p>
            <a:fld id="{3C31E331-C8F9-4F50-84EB-AE5E34842B19}" type="slidenum">
              <a:rPr lang="es-ES_tradnl" smtClean="0"/>
              <a:pPr/>
              <a:t>‹Nº›</a:t>
            </a:fld>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p:txBody>
          <a:bodyPr/>
          <a:lstStyle>
            <a:lvl1pPr>
              <a:defRPr/>
            </a:lvl1pPr>
          </a:lstStyle>
          <a:p>
            <a:fld id="{52D2AE0D-E6D9-4236-A8AD-39BB79FC000F}" type="datetimeFigureOut">
              <a:rPr lang="es-ES_tradnl" smtClean="0"/>
              <a:pPr/>
              <a:t>04/03/2011</a:t>
            </a:fld>
            <a:endParaRPr lang="es-ES_tradnl"/>
          </a:p>
        </p:txBody>
      </p:sp>
      <p:sp>
        <p:nvSpPr>
          <p:cNvPr id="8" name="7 Marcador de pie de página"/>
          <p:cNvSpPr>
            <a:spLocks noGrp="1"/>
          </p:cNvSpPr>
          <p:nvPr>
            <p:ph type="ftr" sz="quarter" idx="11"/>
          </p:nvPr>
        </p:nvSpPr>
        <p:spPr/>
        <p:txBody>
          <a:bodyPr/>
          <a:lstStyle>
            <a:lvl1pPr>
              <a:defRPr/>
            </a:lvl1pPr>
          </a:lstStyle>
          <a:p>
            <a:endParaRPr lang="es-ES_tradnl"/>
          </a:p>
        </p:txBody>
      </p:sp>
      <p:sp>
        <p:nvSpPr>
          <p:cNvPr id="9" name="8 Marcador de número de diapositiva"/>
          <p:cNvSpPr>
            <a:spLocks noGrp="1"/>
          </p:cNvSpPr>
          <p:nvPr>
            <p:ph type="sldNum" sz="quarter" idx="12"/>
          </p:nvPr>
        </p:nvSpPr>
        <p:spPr/>
        <p:txBody>
          <a:bodyPr/>
          <a:lstStyle>
            <a:lvl1pPr>
              <a:defRPr/>
            </a:lvl1pPr>
          </a:lstStyle>
          <a:p>
            <a:fld id="{3C31E331-C8F9-4F50-84EB-AE5E34842B19}" type="slidenum">
              <a:rPr lang="es-ES_tradnl" smtClean="0"/>
              <a:pPr/>
              <a:t>‹Nº›</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fecha"/>
          <p:cNvSpPr>
            <a:spLocks noGrp="1"/>
          </p:cNvSpPr>
          <p:nvPr>
            <p:ph type="dt" sz="half" idx="10"/>
          </p:nvPr>
        </p:nvSpPr>
        <p:spPr/>
        <p:txBody>
          <a:bodyPr/>
          <a:lstStyle>
            <a:lvl1pPr>
              <a:defRPr/>
            </a:lvl1pPr>
          </a:lstStyle>
          <a:p>
            <a:fld id="{52D2AE0D-E6D9-4236-A8AD-39BB79FC000F}" type="datetimeFigureOut">
              <a:rPr lang="es-ES_tradnl" smtClean="0"/>
              <a:pPr/>
              <a:t>04/03/2011</a:t>
            </a:fld>
            <a:endParaRPr lang="es-ES_tradnl"/>
          </a:p>
        </p:txBody>
      </p:sp>
      <p:sp>
        <p:nvSpPr>
          <p:cNvPr id="4" name="3 Marcador de pie de página"/>
          <p:cNvSpPr>
            <a:spLocks noGrp="1"/>
          </p:cNvSpPr>
          <p:nvPr>
            <p:ph type="ftr" sz="quarter" idx="11"/>
          </p:nvPr>
        </p:nvSpPr>
        <p:spPr/>
        <p:txBody>
          <a:bodyPr/>
          <a:lstStyle>
            <a:lvl1pPr>
              <a:defRPr/>
            </a:lvl1pPr>
          </a:lstStyle>
          <a:p>
            <a:endParaRPr lang="es-ES_tradnl"/>
          </a:p>
        </p:txBody>
      </p:sp>
      <p:sp>
        <p:nvSpPr>
          <p:cNvPr id="5" name="4 Marcador de número de diapositiva"/>
          <p:cNvSpPr>
            <a:spLocks noGrp="1"/>
          </p:cNvSpPr>
          <p:nvPr>
            <p:ph type="sldNum" sz="quarter" idx="12"/>
          </p:nvPr>
        </p:nvSpPr>
        <p:spPr/>
        <p:txBody>
          <a:bodyPr/>
          <a:lstStyle>
            <a:lvl1pPr>
              <a:defRPr/>
            </a:lvl1pPr>
          </a:lstStyle>
          <a:p>
            <a:fld id="{3C31E331-C8F9-4F50-84EB-AE5E34842B19}" type="slidenum">
              <a:rPr lang="es-ES_tradnl" smtClean="0"/>
              <a:pPr/>
              <a:t>‹Nº›</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fld id="{52D2AE0D-E6D9-4236-A8AD-39BB79FC000F}" type="datetimeFigureOut">
              <a:rPr lang="es-ES_tradnl" smtClean="0"/>
              <a:pPr/>
              <a:t>04/03/2011</a:t>
            </a:fld>
            <a:endParaRPr lang="es-ES_tradnl"/>
          </a:p>
        </p:txBody>
      </p:sp>
      <p:sp>
        <p:nvSpPr>
          <p:cNvPr id="3" name="2 Marcador de pie de página"/>
          <p:cNvSpPr>
            <a:spLocks noGrp="1"/>
          </p:cNvSpPr>
          <p:nvPr>
            <p:ph type="ftr" sz="quarter" idx="11"/>
          </p:nvPr>
        </p:nvSpPr>
        <p:spPr/>
        <p:txBody>
          <a:bodyPr/>
          <a:lstStyle>
            <a:lvl1pPr>
              <a:defRPr/>
            </a:lvl1pPr>
          </a:lstStyle>
          <a:p>
            <a:endParaRPr lang="es-ES_tradnl"/>
          </a:p>
        </p:txBody>
      </p:sp>
      <p:sp>
        <p:nvSpPr>
          <p:cNvPr id="4" name="3 Marcador de número de diapositiva"/>
          <p:cNvSpPr>
            <a:spLocks noGrp="1"/>
          </p:cNvSpPr>
          <p:nvPr>
            <p:ph type="sldNum" sz="quarter" idx="12"/>
          </p:nvPr>
        </p:nvSpPr>
        <p:spPr/>
        <p:txBody>
          <a:bodyPr/>
          <a:lstStyle>
            <a:lvl1pPr>
              <a:defRPr/>
            </a:lvl1pPr>
          </a:lstStyle>
          <a:p>
            <a:fld id="{3C31E331-C8F9-4F50-84EB-AE5E34842B19}" type="slidenum">
              <a:rPr lang="es-ES_tradnl" smtClean="0"/>
              <a:pPr/>
              <a:t>‹Nº›</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fld id="{52D2AE0D-E6D9-4236-A8AD-39BB79FC000F}" type="datetimeFigureOut">
              <a:rPr lang="es-ES_tradnl" smtClean="0"/>
              <a:pPr/>
              <a:t>04/03/2011</a:t>
            </a:fld>
            <a:endParaRPr lang="es-ES_tradnl"/>
          </a:p>
        </p:txBody>
      </p:sp>
      <p:sp>
        <p:nvSpPr>
          <p:cNvPr id="6" name="5 Marcador de pie de página"/>
          <p:cNvSpPr>
            <a:spLocks noGrp="1"/>
          </p:cNvSpPr>
          <p:nvPr>
            <p:ph type="ftr" sz="quarter" idx="11"/>
          </p:nvPr>
        </p:nvSpPr>
        <p:spPr/>
        <p:txBody>
          <a:bodyPr/>
          <a:lstStyle>
            <a:lvl1pPr>
              <a:defRPr/>
            </a:lvl1pPr>
          </a:lstStyle>
          <a:p>
            <a:endParaRPr lang="es-ES_tradnl"/>
          </a:p>
        </p:txBody>
      </p:sp>
      <p:sp>
        <p:nvSpPr>
          <p:cNvPr id="7" name="6 Marcador de número de diapositiva"/>
          <p:cNvSpPr>
            <a:spLocks noGrp="1"/>
          </p:cNvSpPr>
          <p:nvPr>
            <p:ph type="sldNum" sz="quarter" idx="12"/>
          </p:nvPr>
        </p:nvSpPr>
        <p:spPr/>
        <p:txBody>
          <a:bodyPr/>
          <a:lstStyle>
            <a:lvl1pPr>
              <a:defRPr/>
            </a:lvl1pPr>
          </a:lstStyle>
          <a:p>
            <a:fld id="{3C31E331-C8F9-4F50-84EB-AE5E34842B19}" type="slidenum">
              <a:rPr lang="es-ES_tradnl" smtClean="0"/>
              <a:pPr/>
              <a:t>‹Nº›</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_tradn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fld id="{52D2AE0D-E6D9-4236-A8AD-39BB79FC000F}" type="datetimeFigureOut">
              <a:rPr lang="es-ES_tradnl" smtClean="0"/>
              <a:pPr/>
              <a:t>04/03/2011</a:t>
            </a:fld>
            <a:endParaRPr lang="es-ES_tradnl"/>
          </a:p>
        </p:txBody>
      </p:sp>
      <p:sp>
        <p:nvSpPr>
          <p:cNvPr id="6" name="5 Marcador de pie de página"/>
          <p:cNvSpPr>
            <a:spLocks noGrp="1"/>
          </p:cNvSpPr>
          <p:nvPr>
            <p:ph type="ftr" sz="quarter" idx="11"/>
          </p:nvPr>
        </p:nvSpPr>
        <p:spPr/>
        <p:txBody>
          <a:bodyPr/>
          <a:lstStyle>
            <a:lvl1pPr>
              <a:defRPr/>
            </a:lvl1pPr>
          </a:lstStyle>
          <a:p>
            <a:endParaRPr lang="es-ES_tradnl"/>
          </a:p>
        </p:txBody>
      </p:sp>
      <p:sp>
        <p:nvSpPr>
          <p:cNvPr id="7" name="6 Marcador de número de diapositiva"/>
          <p:cNvSpPr>
            <a:spLocks noGrp="1"/>
          </p:cNvSpPr>
          <p:nvPr>
            <p:ph type="sldNum" sz="quarter" idx="12"/>
          </p:nvPr>
        </p:nvSpPr>
        <p:spPr/>
        <p:txBody>
          <a:bodyPr/>
          <a:lstStyle>
            <a:lvl1pPr>
              <a:defRPr/>
            </a:lvl1pPr>
          </a:lstStyle>
          <a:p>
            <a:fld id="{3C31E331-C8F9-4F50-84EB-AE5E34842B19}" type="slidenum">
              <a:rPr lang="es-ES_tradnl" smtClean="0"/>
              <a:pPr/>
              <a:t>‹Nº›</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54" name="Rectangle 6"/>
          <p:cNvSpPr>
            <a:spLocks noGrp="1" noChangeArrowheads="1"/>
          </p:cNvSpPr>
          <p:nvPr>
            <p:ph type="title"/>
          </p:nvPr>
        </p:nvSpPr>
        <p:spPr bwMode="auto">
          <a:xfrm>
            <a:off x="1524000" y="76200"/>
            <a:ext cx="73818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a:t>
            </a:r>
          </a:p>
        </p:txBody>
      </p:sp>
      <p:sp>
        <p:nvSpPr>
          <p:cNvPr id="2055" name="Rectangle 7"/>
          <p:cNvSpPr>
            <a:spLocks noGrp="1" noChangeArrowheads="1"/>
          </p:cNvSpPr>
          <p:nvPr>
            <p:ph type="body" idx="1"/>
          </p:nvPr>
        </p:nvSpPr>
        <p:spPr bwMode="white">
          <a:xfrm>
            <a:off x="1524000" y="1295400"/>
            <a:ext cx="7391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los estilos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2079" name="Rectangle 31"/>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52D2AE0D-E6D9-4236-A8AD-39BB79FC000F}" type="datetimeFigureOut">
              <a:rPr lang="es-ES_tradnl" smtClean="0"/>
              <a:pPr/>
              <a:t>04/03/2011</a:t>
            </a:fld>
            <a:endParaRPr lang="es-ES_tradnl"/>
          </a:p>
        </p:txBody>
      </p:sp>
      <p:sp>
        <p:nvSpPr>
          <p:cNvPr id="2080" name="Rectangle 32"/>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s-ES_tradnl"/>
          </a:p>
        </p:txBody>
      </p:sp>
      <p:sp>
        <p:nvSpPr>
          <p:cNvPr id="2081" name="Rectangle 33"/>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3C31E331-C8F9-4F50-84EB-AE5E34842B19}" type="slidenum">
              <a:rPr lang="es-ES_tradnl" smtClean="0"/>
              <a:pPr/>
              <a:t>‹Nº›</a:t>
            </a:fld>
            <a:endParaRPr lang="es-ES_tradnl"/>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fontAlgn="base" hangingPunct="1">
        <a:spcBef>
          <a:spcPct val="0"/>
        </a:spcBef>
        <a:spcAft>
          <a:spcPct val="0"/>
        </a:spcAft>
        <a:defRPr kumimoji="1" sz="44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Tahoma" pitchFamily="34" charset="0"/>
        </a:defRPr>
      </a:lvl2pPr>
      <a:lvl3pPr algn="l" rtl="0" eaLnBrk="1" fontAlgn="base" hangingPunct="1">
        <a:spcBef>
          <a:spcPct val="0"/>
        </a:spcBef>
        <a:spcAft>
          <a:spcPct val="0"/>
        </a:spcAft>
        <a:defRPr kumimoji="1" sz="4400">
          <a:solidFill>
            <a:schemeClr val="tx1"/>
          </a:solidFill>
          <a:latin typeface="Tahoma" pitchFamily="34" charset="0"/>
        </a:defRPr>
      </a:lvl3pPr>
      <a:lvl4pPr algn="l" rtl="0" eaLnBrk="1" fontAlgn="base" hangingPunct="1">
        <a:spcBef>
          <a:spcPct val="0"/>
        </a:spcBef>
        <a:spcAft>
          <a:spcPct val="0"/>
        </a:spcAft>
        <a:defRPr kumimoji="1" sz="4400">
          <a:solidFill>
            <a:schemeClr val="tx1"/>
          </a:solidFill>
          <a:latin typeface="Tahoma" pitchFamily="34" charset="0"/>
        </a:defRPr>
      </a:lvl4pPr>
      <a:lvl5pPr algn="l" rtl="0" eaLnBrk="1" fontAlgn="base" hangingPunct="1">
        <a:spcBef>
          <a:spcPct val="0"/>
        </a:spcBef>
        <a:spcAft>
          <a:spcPct val="0"/>
        </a:spcAft>
        <a:defRPr kumimoji="1" sz="4400">
          <a:solidFill>
            <a:schemeClr val="tx1"/>
          </a:solidFill>
          <a:latin typeface="Tahoma" pitchFamily="34" charset="0"/>
        </a:defRPr>
      </a:lvl5pPr>
      <a:lvl6pPr marL="457200" algn="l" rtl="0" eaLnBrk="1" fontAlgn="base" hangingPunct="1">
        <a:spcBef>
          <a:spcPct val="0"/>
        </a:spcBef>
        <a:spcAft>
          <a:spcPct val="0"/>
        </a:spcAft>
        <a:defRPr kumimoji="1" sz="4400">
          <a:solidFill>
            <a:schemeClr val="tx1"/>
          </a:solidFill>
          <a:latin typeface="Tahoma" pitchFamily="34" charset="0"/>
        </a:defRPr>
      </a:lvl6pPr>
      <a:lvl7pPr marL="914400" algn="l" rtl="0" eaLnBrk="1" fontAlgn="base" hangingPunct="1">
        <a:spcBef>
          <a:spcPct val="0"/>
        </a:spcBef>
        <a:spcAft>
          <a:spcPct val="0"/>
        </a:spcAft>
        <a:defRPr kumimoji="1" sz="4400">
          <a:solidFill>
            <a:schemeClr val="tx1"/>
          </a:solidFill>
          <a:latin typeface="Tahoma" pitchFamily="34" charset="0"/>
        </a:defRPr>
      </a:lvl7pPr>
      <a:lvl8pPr marL="1371600" algn="l" rtl="0" eaLnBrk="1" fontAlgn="base" hangingPunct="1">
        <a:spcBef>
          <a:spcPct val="0"/>
        </a:spcBef>
        <a:spcAft>
          <a:spcPct val="0"/>
        </a:spcAft>
        <a:defRPr kumimoji="1" sz="4400">
          <a:solidFill>
            <a:schemeClr val="tx1"/>
          </a:solidFill>
          <a:latin typeface="Tahoma" pitchFamily="34" charset="0"/>
        </a:defRPr>
      </a:lvl8pPr>
      <a:lvl9pPr marL="1828800" algn="l" rtl="0" eaLnBrk="1" fontAlgn="base" hangingPunct="1">
        <a:spcBef>
          <a:spcPct val="0"/>
        </a:spcBef>
        <a:spcAft>
          <a:spcPct val="0"/>
        </a:spcAft>
        <a:defRPr kumimoji="1" sz="4400">
          <a:solidFill>
            <a:schemeClr val="tx1"/>
          </a:solidFill>
          <a:latin typeface="Tahoma" pitchFamily="34" charset="0"/>
        </a:defRPr>
      </a:lvl9pPr>
    </p:titleStyle>
    <p:bodyStyle>
      <a:lvl1pPr marL="342900" indent="-342900" algn="l" rtl="0" eaLnBrk="1" fontAlgn="base" hangingPunct="1">
        <a:spcBef>
          <a:spcPct val="20000"/>
        </a:spcBef>
        <a:spcAft>
          <a:spcPct val="0"/>
        </a:spcAft>
        <a:buClr>
          <a:srgbClr val="3C605F"/>
        </a:buClr>
        <a:buSzPct val="75000"/>
        <a:buFont typeface="Wingdings" pitchFamily="2" charset="2"/>
        <a:buChar char="n"/>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3C605F"/>
        </a:buClr>
        <a:buSzPct val="75000"/>
        <a:buFont typeface="Wingdings" pitchFamily="2" charset="2"/>
        <a:buChar char="n"/>
        <a:defRPr kumimoji="1" sz="2800">
          <a:solidFill>
            <a:schemeClr val="tx1"/>
          </a:solidFill>
          <a:latin typeface="+mn-lt"/>
        </a:defRPr>
      </a:lvl2pPr>
      <a:lvl3pPr marL="1143000" indent="-228600" algn="l" rtl="0" eaLnBrk="1" fontAlgn="base" hangingPunct="1">
        <a:spcBef>
          <a:spcPct val="20000"/>
        </a:spcBef>
        <a:spcAft>
          <a:spcPct val="0"/>
        </a:spcAft>
        <a:buClr>
          <a:srgbClr val="3C605F"/>
        </a:buClr>
        <a:buSzPct val="75000"/>
        <a:buFont typeface="Wingdings" pitchFamily="2" charset="2"/>
        <a:buChar char="n"/>
        <a:defRPr kumimoji="1" sz="2400">
          <a:solidFill>
            <a:schemeClr val="tx1"/>
          </a:solidFill>
          <a:latin typeface="+mn-lt"/>
        </a:defRPr>
      </a:lvl3pPr>
      <a:lvl4pPr marL="1600200" indent="-228600" algn="l" rtl="0" eaLnBrk="1" fontAlgn="base" hangingPunct="1">
        <a:spcBef>
          <a:spcPct val="20000"/>
        </a:spcBef>
        <a:spcAft>
          <a:spcPct val="0"/>
        </a:spcAft>
        <a:buClr>
          <a:srgbClr val="3C605F"/>
        </a:buClr>
        <a:buSzPct val="75000"/>
        <a:buFont typeface="Wingdings" pitchFamily="2" charset="2"/>
        <a:buChar char="n"/>
        <a:defRPr kumimoji="1" sz="2000">
          <a:solidFill>
            <a:schemeClr val="tx1"/>
          </a:solidFill>
          <a:latin typeface="+mn-lt"/>
        </a:defRPr>
      </a:lvl4pPr>
      <a:lvl5pPr marL="2057400" indent="-228600" algn="l" rtl="0" eaLnBrk="1" fontAlgn="base" hangingPunct="1">
        <a:spcBef>
          <a:spcPct val="20000"/>
        </a:spcBef>
        <a:spcAft>
          <a:spcPct val="0"/>
        </a:spcAft>
        <a:buClr>
          <a:srgbClr val="3C605F"/>
        </a:buClr>
        <a:buSzPct val="75000"/>
        <a:buFont typeface="Wingdings" pitchFamily="2" charset="2"/>
        <a:buChar char="n"/>
        <a:defRPr kumimoji="1" sz="2000">
          <a:solidFill>
            <a:schemeClr val="tx1"/>
          </a:solidFill>
          <a:latin typeface="+mn-lt"/>
        </a:defRPr>
      </a:lvl5pPr>
      <a:lvl6pPr marL="2514600" indent="-228600" algn="l" rtl="0" eaLnBrk="1" fontAlgn="base" hangingPunct="1">
        <a:spcBef>
          <a:spcPct val="20000"/>
        </a:spcBef>
        <a:spcAft>
          <a:spcPct val="0"/>
        </a:spcAft>
        <a:buClr>
          <a:srgbClr val="3C605F"/>
        </a:buClr>
        <a:buSzPct val="75000"/>
        <a:buFont typeface="Wingdings" pitchFamily="2" charset="2"/>
        <a:buChar char="n"/>
        <a:defRPr kumimoji="1" sz="2000">
          <a:solidFill>
            <a:schemeClr val="tx1"/>
          </a:solidFill>
          <a:latin typeface="+mn-lt"/>
        </a:defRPr>
      </a:lvl6pPr>
      <a:lvl7pPr marL="2971800" indent="-228600" algn="l" rtl="0" eaLnBrk="1" fontAlgn="base" hangingPunct="1">
        <a:spcBef>
          <a:spcPct val="20000"/>
        </a:spcBef>
        <a:spcAft>
          <a:spcPct val="0"/>
        </a:spcAft>
        <a:buClr>
          <a:srgbClr val="3C605F"/>
        </a:buClr>
        <a:buSzPct val="75000"/>
        <a:buFont typeface="Wingdings" pitchFamily="2" charset="2"/>
        <a:buChar char="n"/>
        <a:defRPr kumimoji="1" sz="2000">
          <a:solidFill>
            <a:schemeClr val="tx1"/>
          </a:solidFill>
          <a:latin typeface="+mn-lt"/>
        </a:defRPr>
      </a:lvl7pPr>
      <a:lvl8pPr marL="3429000" indent="-228600" algn="l" rtl="0" eaLnBrk="1" fontAlgn="base" hangingPunct="1">
        <a:spcBef>
          <a:spcPct val="20000"/>
        </a:spcBef>
        <a:spcAft>
          <a:spcPct val="0"/>
        </a:spcAft>
        <a:buClr>
          <a:srgbClr val="3C605F"/>
        </a:buClr>
        <a:buSzPct val="75000"/>
        <a:buFont typeface="Wingdings" pitchFamily="2" charset="2"/>
        <a:buChar char="n"/>
        <a:defRPr kumimoji="1" sz="2000">
          <a:solidFill>
            <a:schemeClr val="tx1"/>
          </a:solidFill>
          <a:latin typeface="+mn-lt"/>
        </a:defRPr>
      </a:lvl8pPr>
      <a:lvl9pPr marL="3886200" indent="-228600" algn="l" rtl="0" eaLnBrk="1" fontAlgn="base" hangingPunct="1">
        <a:spcBef>
          <a:spcPct val="20000"/>
        </a:spcBef>
        <a:spcAft>
          <a:spcPct val="0"/>
        </a:spcAft>
        <a:buClr>
          <a:srgbClr val="3C605F"/>
        </a:buClr>
        <a:buSzPct val="75000"/>
        <a:buFont typeface="Wingdings" pitchFamily="2" charset="2"/>
        <a:buChar char="n"/>
        <a:defRPr kumimoji="1"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gi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es.wikipedia.org/wiki/Pape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gi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es.wikipedia.org/wiki/Adobe_Systems" TargetMode="External"/><Relationship Id="rId2" Type="http://schemas.openxmlformats.org/officeDocument/2006/relationships/hyperlink" Target="http://es.wikipedia.org/wiki/Software" TargetMode="Externa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51520" y="3789040"/>
            <a:ext cx="8892480" cy="1944216"/>
          </a:xfrm>
        </p:spPr>
        <p:txBody>
          <a:bodyPr>
            <a:normAutofit fontScale="90000"/>
          </a:bodyPr>
          <a:lstStyle/>
          <a:p>
            <a:pPr algn="ctr"/>
            <a:r>
              <a:rPr lang="es-ES_tradnl" sz="4400" b="1" dirty="0" smtClean="0">
                <a:solidFill>
                  <a:srgbClr val="666633"/>
                </a:solidFill>
                <a:latin typeface="Georgia" pitchFamily="18" charset="0"/>
              </a:rPr>
              <a:t>ADMINISTRACÍON DE COLOR EN LA IMPRESIÓN DIGITAL</a:t>
            </a:r>
            <a:endParaRPr lang="es-ES_tradnl" sz="4400" b="1" dirty="0">
              <a:solidFill>
                <a:srgbClr val="666633"/>
              </a:solidFill>
              <a:latin typeface="Georgia" pitchFamily="18" charset="0"/>
            </a:endParaRPr>
          </a:p>
        </p:txBody>
      </p:sp>
      <p:sp>
        <p:nvSpPr>
          <p:cNvPr id="3" name="2 Subtítulo"/>
          <p:cNvSpPr>
            <a:spLocks noGrp="1"/>
          </p:cNvSpPr>
          <p:nvPr>
            <p:ph type="subTitle" idx="1"/>
          </p:nvPr>
        </p:nvSpPr>
        <p:spPr>
          <a:xfrm>
            <a:off x="4932040" y="404664"/>
            <a:ext cx="4211960" cy="432048"/>
          </a:xfrm>
        </p:spPr>
        <p:txBody>
          <a:bodyPr/>
          <a:lstStyle/>
          <a:p>
            <a:pPr algn="ctr"/>
            <a:r>
              <a:rPr lang="es-ES_tradnl" sz="2000" dirty="0" smtClean="0"/>
              <a:t>SANDY SARE VELASTEGUI</a:t>
            </a:r>
            <a:endParaRPr lang="es-ES_tradnl" sz="2000" dirty="0"/>
          </a:p>
        </p:txBody>
      </p:sp>
    </p:spTree>
  </p:cSld>
  <p:clrMapOvr>
    <a:masterClrMapping/>
  </p:clrMapOvr>
  <p:transition spd="med" advTm="2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grpId="1" nodeType="clickEffect">
                                  <p:stCondLst>
                                    <p:cond delay="0"/>
                                  </p:stCondLst>
                                  <p:childTnLst>
                                    <p:animEffect transition="out" filter="diamond(in)">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Ventajas de la impresión digital</a:t>
            </a:r>
            <a:endParaRPr lang="es-ES_tradnl" dirty="0"/>
          </a:p>
        </p:txBody>
      </p:sp>
      <p:sp>
        <p:nvSpPr>
          <p:cNvPr id="3" name="2 Marcador de contenido"/>
          <p:cNvSpPr>
            <a:spLocks noGrp="1"/>
          </p:cNvSpPr>
          <p:nvPr>
            <p:ph idx="1"/>
          </p:nvPr>
        </p:nvSpPr>
        <p:spPr>
          <a:xfrm>
            <a:off x="1547664" y="1600200"/>
            <a:ext cx="7391400" cy="5257800"/>
          </a:xfrm>
        </p:spPr>
        <p:txBody>
          <a:bodyPr/>
          <a:lstStyle/>
          <a:p>
            <a:r>
              <a:rPr lang="es-ES" sz="2800" dirty="0" smtClean="0"/>
              <a:t>Reproduce rápidamente.</a:t>
            </a:r>
          </a:p>
          <a:p>
            <a:pPr lvl="0" algn="just"/>
            <a:r>
              <a:rPr lang="es-ES" sz="2800" dirty="0" smtClean="0"/>
              <a:t>Permite hacer solamente la cantidad de ejemplares que se requiere, a un costo razonable. </a:t>
            </a:r>
          </a:p>
          <a:p>
            <a:pPr algn="just"/>
            <a:r>
              <a:rPr lang="es-ES" sz="2800" dirty="0" smtClean="0"/>
              <a:t>Permite cambios de última hora</a:t>
            </a:r>
            <a:endParaRPr lang="es-ES_tradnl" sz="2800" dirty="0" smtClean="0"/>
          </a:p>
          <a:p>
            <a:pPr lvl="0" algn="just"/>
            <a:r>
              <a:rPr lang="es-ES_tradnl" sz="2800" dirty="0" smtClean="0"/>
              <a:t>La impresión digital permite trabajar sobre superficies frágiles pues no hay contacto directo con dicha superficie. No hay presión.</a:t>
            </a:r>
          </a:p>
          <a:p>
            <a:endParaRPr lang="es-ES_tradnl" dirty="0" smtClean="0"/>
          </a:p>
          <a:p>
            <a:pPr lvl="0" algn="r"/>
            <a:endParaRPr lang="es-ES_tradnl" dirty="0" smtClean="0"/>
          </a:p>
        </p:txBody>
      </p:sp>
      <p:pic>
        <p:nvPicPr>
          <p:cNvPr id="4" name="Picture 2"/>
          <p:cNvPicPr>
            <a:picLocks noChangeAspect="1" noChangeArrowheads="1"/>
          </p:cNvPicPr>
          <p:nvPr/>
        </p:nvPicPr>
        <p:blipFill>
          <a:blip r:embed="rId2" cstate="print">
            <a:lum bright="-10000"/>
          </a:blip>
          <a:srcRect/>
          <a:stretch>
            <a:fillRect/>
          </a:stretch>
        </p:blipFill>
        <p:spPr bwMode="auto">
          <a:xfrm>
            <a:off x="413538" y="4077072"/>
            <a:ext cx="702078" cy="648072"/>
          </a:xfrm>
          <a:prstGeom prst="rect">
            <a:avLst/>
          </a:prstGeom>
          <a:noFill/>
          <a:ln w="9525">
            <a:noFill/>
            <a:miter lim="800000"/>
            <a:headEnd/>
            <a:tailEnd/>
          </a:ln>
        </p:spPr>
      </p:pic>
      <p:pic>
        <p:nvPicPr>
          <p:cNvPr id="5" name="Picture 2"/>
          <p:cNvPicPr>
            <a:picLocks noChangeAspect="1" noChangeArrowheads="1"/>
          </p:cNvPicPr>
          <p:nvPr/>
        </p:nvPicPr>
        <p:blipFill>
          <a:blip r:embed="rId2" cstate="print">
            <a:lum bright="-10000"/>
          </a:blip>
          <a:srcRect/>
          <a:stretch>
            <a:fillRect/>
          </a:stretch>
        </p:blipFill>
        <p:spPr bwMode="auto">
          <a:xfrm>
            <a:off x="395536" y="5013176"/>
            <a:ext cx="702078" cy="648072"/>
          </a:xfrm>
          <a:prstGeom prst="rect">
            <a:avLst/>
          </a:prstGeom>
          <a:noFill/>
          <a:ln w="9525">
            <a:noFill/>
            <a:miter lim="800000"/>
            <a:headEnd/>
            <a:tailEnd/>
          </a:ln>
        </p:spPr>
      </p:pic>
      <p:pic>
        <p:nvPicPr>
          <p:cNvPr id="6" name="Picture 2"/>
          <p:cNvPicPr>
            <a:picLocks noChangeAspect="1" noChangeArrowheads="1"/>
          </p:cNvPicPr>
          <p:nvPr/>
        </p:nvPicPr>
        <p:blipFill>
          <a:blip r:embed="rId2" cstate="print">
            <a:lum bright="-10000"/>
          </a:blip>
          <a:srcRect/>
          <a:stretch>
            <a:fillRect/>
          </a:stretch>
        </p:blipFill>
        <p:spPr bwMode="auto">
          <a:xfrm>
            <a:off x="395536" y="5877272"/>
            <a:ext cx="702078" cy="648072"/>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Ventajas de la Impresión Digital</a:t>
            </a:r>
            <a:endParaRPr lang="es-ES_tradnl" dirty="0"/>
          </a:p>
        </p:txBody>
      </p:sp>
      <p:sp>
        <p:nvSpPr>
          <p:cNvPr id="3" name="2 Marcador de contenido"/>
          <p:cNvSpPr>
            <a:spLocks noGrp="1"/>
          </p:cNvSpPr>
          <p:nvPr>
            <p:ph idx="1"/>
          </p:nvPr>
        </p:nvSpPr>
        <p:spPr>
          <a:xfrm>
            <a:off x="1547664" y="1916832"/>
            <a:ext cx="7391400" cy="5257800"/>
          </a:xfrm>
        </p:spPr>
        <p:txBody>
          <a:bodyPr/>
          <a:lstStyle/>
          <a:p>
            <a:pPr algn="just"/>
            <a:r>
              <a:rPr lang="es-ES" sz="2800" dirty="0" smtClean="0"/>
              <a:t>Al ser un método directo la impresión se ahorra el coste económico, y temporal de la fabricación de planchas.</a:t>
            </a:r>
          </a:p>
          <a:p>
            <a:pPr lvl="0" algn="just"/>
            <a:r>
              <a:rPr lang="es-ES" sz="2800" dirty="0" smtClean="0"/>
              <a:t>Los plazos de entrega pueden ser simplemente de minutos.</a:t>
            </a:r>
          </a:p>
          <a:p>
            <a:pPr algn="just"/>
            <a:r>
              <a:rPr lang="es-ES" sz="2800" dirty="0" smtClean="0"/>
              <a:t>Usamos gran cantidad de sustratos y tamaños</a:t>
            </a:r>
            <a:endParaRPr lang="es-ES_tradnl" sz="2800" dirty="0" smtClean="0"/>
          </a:p>
          <a:p>
            <a:pPr lvl="0" algn="just"/>
            <a:endParaRPr lang="es-ES_tradnl" sz="2800" dirty="0" smtClean="0"/>
          </a:p>
          <a:p>
            <a:pPr algn="just"/>
            <a:endParaRPr lang="es-ES_tradnl" sz="2800" dirty="0"/>
          </a:p>
        </p:txBody>
      </p:sp>
      <p:pic>
        <p:nvPicPr>
          <p:cNvPr id="7170" name="Picture 2"/>
          <p:cNvPicPr>
            <a:picLocks noChangeAspect="1" noChangeArrowheads="1"/>
          </p:cNvPicPr>
          <p:nvPr/>
        </p:nvPicPr>
        <p:blipFill>
          <a:blip r:embed="rId2" cstate="print">
            <a:lum bright="-10000"/>
          </a:blip>
          <a:srcRect/>
          <a:stretch>
            <a:fillRect/>
          </a:stretch>
        </p:blipFill>
        <p:spPr bwMode="auto">
          <a:xfrm>
            <a:off x="413538" y="4077072"/>
            <a:ext cx="702078" cy="648072"/>
          </a:xfrm>
          <a:prstGeom prst="rect">
            <a:avLst/>
          </a:prstGeom>
          <a:noFill/>
          <a:ln w="9525">
            <a:noFill/>
            <a:miter lim="800000"/>
            <a:headEnd/>
            <a:tailEnd/>
          </a:ln>
        </p:spPr>
      </p:pic>
      <p:pic>
        <p:nvPicPr>
          <p:cNvPr id="5" name="Picture 2"/>
          <p:cNvPicPr>
            <a:picLocks noChangeAspect="1" noChangeArrowheads="1"/>
          </p:cNvPicPr>
          <p:nvPr/>
        </p:nvPicPr>
        <p:blipFill>
          <a:blip r:embed="rId2" cstate="print">
            <a:lum bright="-10000"/>
          </a:blip>
          <a:srcRect/>
          <a:stretch>
            <a:fillRect/>
          </a:stretch>
        </p:blipFill>
        <p:spPr bwMode="auto">
          <a:xfrm>
            <a:off x="448708" y="4938718"/>
            <a:ext cx="702078" cy="648072"/>
          </a:xfrm>
          <a:prstGeom prst="rect">
            <a:avLst/>
          </a:prstGeom>
          <a:noFill/>
          <a:ln w="9525">
            <a:noFill/>
            <a:miter lim="800000"/>
            <a:headEnd/>
            <a:tailEnd/>
          </a:ln>
        </p:spPr>
      </p:pic>
      <p:pic>
        <p:nvPicPr>
          <p:cNvPr id="6" name="Picture 2"/>
          <p:cNvPicPr>
            <a:picLocks noChangeAspect="1" noChangeArrowheads="1"/>
          </p:cNvPicPr>
          <p:nvPr/>
        </p:nvPicPr>
        <p:blipFill>
          <a:blip r:embed="rId2" cstate="print">
            <a:lum bright="-10000"/>
          </a:blip>
          <a:srcRect/>
          <a:stretch>
            <a:fillRect/>
          </a:stretch>
        </p:blipFill>
        <p:spPr bwMode="auto">
          <a:xfrm>
            <a:off x="483877" y="5888287"/>
            <a:ext cx="702078" cy="6480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Desventajas de la Impresión Digital </a:t>
            </a:r>
            <a:endParaRPr lang="es-ES_tradnl" dirty="0"/>
          </a:p>
        </p:txBody>
      </p:sp>
      <p:sp>
        <p:nvSpPr>
          <p:cNvPr id="3" name="2 Marcador de contenido"/>
          <p:cNvSpPr>
            <a:spLocks noGrp="1"/>
          </p:cNvSpPr>
          <p:nvPr>
            <p:ph idx="1"/>
          </p:nvPr>
        </p:nvSpPr>
        <p:spPr>
          <a:xfrm>
            <a:off x="1475656" y="1600200"/>
            <a:ext cx="7391400" cy="5257800"/>
          </a:xfrm>
        </p:spPr>
        <p:txBody>
          <a:bodyPr/>
          <a:lstStyle/>
          <a:p>
            <a:pPr algn="just"/>
            <a:r>
              <a:rPr lang="es-ES" sz="2800" dirty="0" smtClean="0"/>
              <a:t>Calidad: Si bien la calidad de la imagen es elevada, dependiendo de la aplicación, los sistemas de planchas ofrecen mejores prestaciones.</a:t>
            </a:r>
          </a:p>
          <a:p>
            <a:pPr lvl="0" algn="just"/>
            <a:r>
              <a:rPr lang="es-ES" sz="2800" dirty="0" smtClean="0"/>
              <a:t>Grandes tiradas: Dependiendo del sistema de impresión digital elegido, si las tiradas son muy elevadas, los sistemas clásicos con planchas pueden resultar más económicos .</a:t>
            </a:r>
            <a:endParaRPr lang="es-ES_tradnl" sz="2800" dirty="0" smtClean="0"/>
          </a:p>
          <a:p>
            <a:pPr algn="just"/>
            <a:endParaRPr lang="es-ES_tradnl" sz="2800" dirty="0"/>
          </a:p>
        </p:txBody>
      </p:sp>
      <p:pic>
        <p:nvPicPr>
          <p:cNvPr id="8194" name="Picture 2"/>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323528" y="3925856"/>
            <a:ext cx="792088" cy="831692"/>
          </a:xfrm>
          <a:prstGeom prst="rect">
            <a:avLst/>
          </a:prstGeom>
          <a:noFill/>
          <a:ln w="9525">
            <a:noFill/>
            <a:miter lim="800000"/>
            <a:headEnd/>
            <a:tailEnd/>
          </a:ln>
        </p:spPr>
      </p:pic>
      <p:pic>
        <p:nvPicPr>
          <p:cNvPr id="5" name="Picture 2"/>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323528" y="4875425"/>
            <a:ext cx="792088" cy="831692"/>
          </a:xfrm>
          <a:prstGeom prst="rect">
            <a:avLst/>
          </a:prstGeom>
          <a:noFill/>
          <a:ln w="9525">
            <a:noFill/>
            <a:miter lim="800000"/>
            <a:headEnd/>
            <a:tailEnd/>
          </a:ln>
        </p:spPr>
      </p:pic>
      <p:pic>
        <p:nvPicPr>
          <p:cNvPr id="6" name="Picture 2"/>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323528" y="5754656"/>
            <a:ext cx="792088" cy="8316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76200"/>
            <a:ext cx="8078291" cy="1066800"/>
          </a:xfrm>
        </p:spPr>
        <p:txBody>
          <a:bodyPr/>
          <a:lstStyle/>
          <a:p>
            <a:pPr algn="ctr"/>
            <a:r>
              <a:rPr lang="es-ES_tradnl" dirty="0" smtClean="0"/>
              <a:t>Desventajas de la Impresión Digital</a:t>
            </a:r>
            <a:endParaRPr lang="es-ES_tradnl" dirty="0"/>
          </a:p>
        </p:txBody>
      </p:sp>
      <p:sp>
        <p:nvSpPr>
          <p:cNvPr id="3" name="2 Marcador de contenido"/>
          <p:cNvSpPr>
            <a:spLocks noGrp="1"/>
          </p:cNvSpPr>
          <p:nvPr>
            <p:ph idx="1"/>
          </p:nvPr>
        </p:nvSpPr>
        <p:spPr>
          <a:xfrm>
            <a:off x="1475656" y="1700808"/>
            <a:ext cx="7391400" cy="1341512"/>
          </a:xfrm>
        </p:spPr>
        <p:txBody>
          <a:bodyPr/>
          <a:lstStyle/>
          <a:p>
            <a:pPr lvl="0"/>
            <a:r>
              <a:rPr lang="es-ES" dirty="0" smtClean="0"/>
              <a:t>No permiten terminados (barnices UV o plastificados).</a:t>
            </a:r>
            <a:endParaRPr lang="es-ES_tradnl" dirty="0" smtClean="0"/>
          </a:p>
          <a:p>
            <a:endParaRPr lang="es-ES_tradnl" dirty="0"/>
          </a:p>
        </p:txBody>
      </p:sp>
      <p:pic>
        <p:nvPicPr>
          <p:cNvPr id="4" name="Picture 2"/>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323528" y="3925856"/>
            <a:ext cx="792088" cy="831692"/>
          </a:xfrm>
          <a:prstGeom prst="rect">
            <a:avLst/>
          </a:prstGeom>
          <a:noFill/>
          <a:ln w="9525">
            <a:noFill/>
            <a:miter lim="800000"/>
            <a:headEnd/>
            <a:tailEnd/>
          </a:ln>
        </p:spPr>
      </p:pic>
      <p:pic>
        <p:nvPicPr>
          <p:cNvPr id="5" name="Picture 2"/>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341112" y="4893010"/>
            <a:ext cx="792088" cy="831692"/>
          </a:xfrm>
          <a:prstGeom prst="rect">
            <a:avLst/>
          </a:prstGeom>
          <a:noFill/>
          <a:ln w="9525">
            <a:noFill/>
            <a:miter lim="800000"/>
            <a:headEnd/>
            <a:tailEnd/>
          </a:ln>
        </p:spPr>
      </p:pic>
      <p:pic>
        <p:nvPicPr>
          <p:cNvPr id="6" name="Picture 2"/>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341112" y="5824994"/>
            <a:ext cx="792088" cy="8316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Cuidados de la Impresión Digital</a:t>
            </a:r>
            <a:endParaRPr lang="es-ES_tradnl" dirty="0"/>
          </a:p>
        </p:txBody>
      </p:sp>
      <p:sp>
        <p:nvSpPr>
          <p:cNvPr id="3" name="2 Marcador de contenido"/>
          <p:cNvSpPr>
            <a:spLocks noGrp="1"/>
          </p:cNvSpPr>
          <p:nvPr>
            <p:ph idx="1"/>
          </p:nvPr>
        </p:nvSpPr>
        <p:spPr>
          <a:xfrm>
            <a:off x="1475656" y="1772816"/>
            <a:ext cx="7391400" cy="5257800"/>
          </a:xfrm>
        </p:spPr>
        <p:txBody>
          <a:bodyPr/>
          <a:lstStyle/>
          <a:p>
            <a:pPr lvl="0" algn="just"/>
            <a:r>
              <a:rPr lang="es-ES" sz="2800" dirty="0" smtClean="0"/>
              <a:t>Realizar pruebas de color antes de la impresión definitiva es la mejor manera que existe de ver cómo quedará el trabajo y corregir posibles errores. </a:t>
            </a:r>
          </a:p>
          <a:p>
            <a:pPr lvl="0" algn="just"/>
            <a:endParaRPr lang="es-ES_tradnl" sz="2800" dirty="0" smtClean="0"/>
          </a:p>
          <a:p>
            <a:pPr lvl="0" algn="just"/>
            <a:r>
              <a:rPr lang="es-ES_tradnl" sz="2800" dirty="0" smtClean="0"/>
              <a:t>Revisar los formatos antes de la impresión.</a:t>
            </a:r>
          </a:p>
          <a:p>
            <a:endParaRPr lang="es-ES_tradnl"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9632" y="76200"/>
            <a:ext cx="7646243" cy="1066800"/>
          </a:xfrm>
        </p:spPr>
        <p:txBody>
          <a:bodyPr/>
          <a:lstStyle/>
          <a:p>
            <a:pPr algn="ctr"/>
            <a:r>
              <a:rPr lang="es-ES_tradnl" dirty="0" smtClean="0"/>
              <a:t>Factores que afectan la buena Impresión Digital</a:t>
            </a:r>
            <a:endParaRPr lang="es-ES_tradnl" dirty="0"/>
          </a:p>
        </p:txBody>
      </p:sp>
      <p:sp>
        <p:nvSpPr>
          <p:cNvPr id="3" name="2 Marcador de contenido"/>
          <p:cNvSpPr>
            <a:spLocks noGrp="1"/>
          </p:cNvSpPr>
          <p:nvPr>
            <p:ph idx="1"/>
          </p:nvPr>
        </p:nvSpPr>
        <p:spPr>
          <a:xfrm>
            <a:off x="1475656" y="1916832"/>
            <a:ext cx="7391400" cy="4608512"/>
          </a:xfrm>
        </p:spPr>
        <p:txBody>
          <a:bodyPr/>
          <a:lstStyle/>
          <a:p>
            <a:r>
              <a:rPr lang="es-ES_tradnl" sz="2800" dirty="0" smtClean="0"/>
              <a:t>Impresoras de inyección de tinta.</a:t>
            </a:r>
          </a:p>
          <a:p>
            <a:r>
              <a:rPr lang="es-ES_tradnl" sz="2800" dirty="0" smtClean="0"/>
              <a:t>Centros de copiados.</a:t>
            </a:r>
          </a:p>
          <a:p>
            <a:r>
              <a:rPr lang="es-ES_tradnl" sz="2800" dirty="0" smtClean="0"/>
              <a:t>La resolución de un archivo de imagen limita el tamaño de impresión de tus fotografías</a:t>
            </a:r>
            <a:endParaRPr lang="es-ES_tradnl" sz="2800" dirty="0"/>
          </a:p>
        </p:txBody>
      </p:sp>
      <p:pic>
        <p:nvPicPr>
          <p:cNvPr id="1026" name="Picture 2"/>
          <p:cNvPicPr>
            <a:picLocks noChangeAspect="1" noChangeArrowheads="1"/>
          </p:cNvPicPr>
          <p:nvPr/>
        </p:nvPicPr>
        <p:blipFill>
          <a:blip r:embed="rId2" cstate="print"/>
          <a:srcRect/>
          <a:stretch>
            <a:fillRect/>
          </a:stretch>
        </p:blipFill>
        <p:spPr bwMode="auto">
          <a:xfrm>
            <a:off x="3707904" y="4365104"/>
            <a:ext cx="2219325" cy="1990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524000" y="1295400"/>
            <a:ext cx="7620000" cy="1413520"/>
          </a:xfrm>
        </p:spPr>
        <p:txBody>
          <a:bodyPr/>
          <a:lstStyle/>
          <a:p>
            <a:pPr algn="just"/>
            <a:r>
              <a:rPr lang="es-ES_tradnl" sz="2800" dirty="0" smtClean="0"/>
              <a:t>Imprimir tus fotos digitales en casa no es tarea fácil.</a:t>
            </a:r>
            <a:endParaRPr lang="es-ES_tradnl" sz="2800" dirty="0"/>
          </a:p>
        </p:txBody>
      </p:sp>
      <p:pic>
        <p:nvPicPr>
          <p:cNvPr id="2050" name="Picture 2"/>
          <p:cNvPicPr>
            <a:picLocks noChangeAspect="1" noChangeArrowheads="1"/>
          </p:cNvPicPr>
          <p:nvPr/>
        </p:nvPicPr>
        <p:blipFill>
          <a:blip r:embed="rId2" cstate="print"/>
          <a:srcRect/>
          <a:stretch>
            <a:fillRect/>
          </a:stretch>
        </p:blipFill>
        <p:spPr bwMode="auto">
          <a:xfrm>
            <a:off x="2771800" y="2348880"/>
            <a:ext cx="4824536" cy="36184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76200"/>
            <a:ext cx="8366323" cy="1066800"/>
          </a:xfrm>
        </p:spPr>
        <p:txBody>
          <a:bodyPr/>
          <a:lstStyle/>
          <a:p>
            <a:pPr algn="ctr"/>
            <a:r>
              <a:rPr lang="es-ES_tradnl" dirty="0" smtClean="0"/>
              <a:t>Sistema de color en la Impresión  Digital</a:t>
            </a:r>
            <a:endParaRPr lang="es-ES_tradnl" dirty="0"/>
          </a:p>
        </p:txBody>
      </p:sp>
      <p:sp>
        <p:nvSpPr>
          <p:cNvPr id="3" name="2 Marcador de contenido"/>
          <p:cNvSpPr>
            <a:spLocks noGrp="1"/>
          </p:cNvSpPr>
          <p:nvPr>
            <p:ph idx="1"/>
          </p:nvPr>
        </p:nvSpPr>
        <p:spPr>
          <a:xfrm>
            <a:off x="1475656" y="1340768"/>
            <a:ext cx="7391400" cy="5257800"/>
          </a:xfrm>
        </p:spPr>
        <p:txBody>
          <a:bodyPr/>
          <a:lstStyle/>
          <a:p>
            <a:pPr algn="just"/>
            <a:r>
              <a:rPr lang="es-ES" sz="2800" dirty="0" smtClean="0"/>
              <a:t>Es el gran conjunto de impresoras utilizan cuatro colores para imprimir, a excepción de otros modelos que utilizan seis colores o más.</a:t>
            </a:r>
            <a:endParaRPr lang="es-ES_tradnl" sz="2800" dirty="0" smtClean="0"/>
          </a:p>
          <a:p>
            <a:pPr algn="just"/>
            <a:endParaRPr lang="es-ES" sz="2800" dirty="0" smtClean="0"/>
          </a:p>
          <a:p>
            <a:pPr algn="just"/>
            <a:r>
              <a:rPr lang="es-ES" sz="2800" dirty="0" smtClean="0"/>
              <a:t>Al sistema de</a:t>
            </a:r>
            <a:r>
              <a:rPr lang="es-ES" sz="2800" b="1" dirty="0" smtClean="0"/>
              <a:t> impresión en cuatro colores, se denomina cuatricromía</a:t>
            </a:r>
            <a:r>
              <a:rPr lang="es-ES" sz="2800" dirty="0" smtClean="0"/>
              <a:t> y se basan mezclando los tres colores primarios: amarillo, magenta (una clase de violeta), y cian (un azul clarito).</a:t>
            </a:r>
            <a:endParaRPr lang="es-ES_tradnl" sz="2800" dirty="0" smtClean="0"/>
          </a:p>
        </p:txBody>
      </p:sp>
      <p:pic>
        <p:nvPicPr>
          <p:cNvPr id="1027" name="Picture 3"/>
          <p:cNvPicPr>
            <a:picLocks noChangeAspect="1" noChangeArrowheads="1"/>
          </p:cNvPicPr>
          <p:nvPr/>
        </p:nvPicPr>
        <p:blipFill>
          <a:blip r:embed="rId2" cstate="print"/>
          <a:srcRect/>
          <a:stretch>
            <a:fillRect/>
          </a:stretch>
        </p:blipFill>
        <p:spPr bwMode="auto">
          <a:xfrm>
            <a:off x="251520" y="4941168"/>
            <a:ext cx="982638" cy="736978"/>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86393" y="3888504"/>
            <a:ext cx="1258302" cy="888212"/>
          </a:xfrm>
          <a:prstGeom prst="rect">
            <a:avLst/>
          </a:prstGeom>
          <a:noFill/>
          <a:ln w="9525">
            <a:noFill/>
            <a:miter lim="800000"/>
            <a:headEnd/>
            <a:tailEnd/>
          </a:ln>
        </p:spPr>
      </p:pic>
      <p:pic>
        <p:nvPicPr>
          <p:cNvPr id="7" name="Picture 4"/>
          <p:cNvPicPr>
            <a:picLocks noChangeAspect="1" noChangeArrowheads="1"/>
          </p:cNvPicPr>
          <p:nvPr/>
        </p:nvPicPr>
        <p:blipFill>
          <a:blip r:embed="rId3" cstate="print"/>
          <a:srcRect/>
          <a:stretch>
            <a:fillRect/>
          </a:stretch>
        </p:blipFill>
        <p:spPr bwMode="auto">
          <a:xfrm>
            <a:off x="140984" y="5730952"/>
            <a:ext cx="1258302" cy="888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algn="just"/>
            <a:r>
              <a:rPr lang="es-ES" sz="2800" dirty="0" smtClean="0"/>
              <a:t>El negro es más adecuado para formar la cuatricromía  y que creándolo a partir de otros colores da este resultado. </a:t>
            </a:r>
            <a:endParaRPr lang="es-ES_tradnl" sz="2800" dirty="0"/>
          </a:p>
        </p:txBody>
      </p:sp>
      <p:pic>
        <p:nvPicPr>
          <p:cNvPr id="4" name="3 Imagen" descr="Colores de impresión cuatricomía, 4 colores CMYK"/>
          <p:cNvPicPr/>
          <p:nvPr/>
        </p:nvPicPr>
        <p:blipFill>
          <a:blip r:embed="rId2" cstate="print"/>
          <a:srcRect/>
          <a:stretch>
            <a:fillRect/>
          </a:stretch>
        </p:blipFill>
        <p:spPr bwMode="auto">
          <a:xfrm>
            <a:off x="2699792" y="3212976"/>
            <a:ext cx="5545402" cy="2592288"/>
          </a:xfrm>
          <a:prstGeom prst="rect">
            <a:avLst/>
          </a:prstGeom>
          <a:ln w="190500" cap="sq">
            <a:solidFill>
              <a:schemeClr val="tx1">
                <a:lumMod val="75000"/>
                <a:lumOff val="2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p:cNvPicPr>
            <a:picLocks noChangeAspect="1" noChangeArrowheads="1"/>
          </p:cNvPicPr>
          <p:nvPr/>
        </p:nvPicPr>
        <p:blipFill>
          <a:blip r:embed="rId3" cstate="print"/>
          <a:srcRect/>
          <a:stretch>
            <a:fillRect/>
          </a:stretch>
        </p:blipFill>
        <p:spPr bwMode="auto">
          <a:xfrm>
            <a:off x="86393" y="3888504"/>
            <a:ext cx="1258302" cy="888212"/>
          </a:xfrm>
          <a:prstGeom prst="rect">
            <a:avLst/>
          </a:prstGeom>
          <a:noFill/>
          <a:ln w="9525">
            <a:no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127336" y="5730952"/>
            <a:ext cx="1258302" cy="888212"/>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251520" y="4941168"/>
            <a:ext cx="982638" cy="7369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a:buNone/>
            </a:pPr>
            <a:r>
              <a:rPr lang="es-ES" sz="2800" dirty="0" smtClean="0"/>
              <a:t>En muchas de las impresoras </a:t>
            </a:r>
          </a:p>
          <a:p>
            <a:pPr>
              <a:buNone/>
            </a:pPr>
            <a:r>
              <a:rPr lang="es-ES" sz="2800" dirty="0" smtClean="0"/>
              <a:t>para imprimir fotografías, </a:t>
            </a:r>
          </a:p>
          <a:p>
            <a:pPr>
              <a:buNone/>
            </a:pPr>
            <a:r>
              <a:rPr lang="es-ES" sz="2800" dirty="0" smtClean="0"/>
              <a:t>existen dos colores más </a:t>
            </a:r>
          </a:p>
          <a:p>
            <a:pPr>
              <a:buNone/>
            </a:pPr>
            <a:r>
              <a:rPr lang="es-ES" sz="2800" dirty="0" smtClean="0"/>
              <a:t>traduciéndose a </a:t>
            </a:r>
            <a:r>
              <a:rPr lang="es-ES" sz="2800" b="1" dirty="0" smtClean="0"/>
              <a:t>seis </a:t>
            </a:r>
          </a:p>
          <a:p>
            <a:pPr>
              <a:buNone/>
            </a:pPr>
            <a:r>
              <a:rPr lang="es-ES" sz="2800" b="1" dirty="0" smtClean="0"/>
              <a:t>colores</a:t>
            </a:r>
            <a:r>
              <a:rPr lang="es-ES" sz="2800" dirty="0" smtClean="0"/>
              <a:t>. Se trata del color </a:t>
            </a:r>
          </a:p>
          <a:p>
            <a:pPr>
              <a:buNone/>
            </a:pPr>
            <a:r>
              <a:rPr lang="es-ES" sz="2800" dirty="0" smtClean="0"/>
              <a:t>cian pero más claro y </a:t>
            </a:r>
          </a:p>
          <a:p>
            <a:pPr>
              <a:buNone/>
            </a:pPr>
            <a:r>
              <a:rPr lang="es-ES" sz="2800" dirty="0" smtClean="0"/>
              <a:t>el magenta también</a:t>
            </a:r>
          </a:p>
          <a:p>
            <a:pPr>
              <a:buNone/>
            </a:pPr>
            <a:r>
              <a:rPr lang="es-ES" sz="2800" dirty="0" smtClean="0"/>
              <a:t> más claro. </a:t>
            </a:r>
            <a:endParaRPr lang="es-ES_tradnl" sz="2800" dirty="0"/>
          </a:p>
        </p:txBody>
      </p:sp>
      <p:pic>
        <p:nvPicPr>
          <p:cNvPr id="3075" name="Picture 3"/>
          <p:cNvPicPr>
            <a:picLocks noChangeAspect="1" noChangeArrowheads="1"/>
          </p:cNvPicPr>
          <p:nvPr/>
        </p:nvPicPr>
        <p:blipFill>
          <a:blip r:embed="rId2" cstate="print"/>
          <a:srcRect/>
          <a:stretch>
            <a:fillRect/>
          </a:stretch>
        </p:blipFill>
        <p:spPr bwMode="auto">
          <a:xfrm>
            <a:off x="6516216" y="1412776"/>
            <a:ext cx="2411760" cy="4325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noChangeArrowheads="1"/>
          </p:cNvPicPr>
          <p:nvPr/>
        </p:nvPicPr>
        <p:blipFill>
          <a:blip r:embed="rId3" cstate="print"/>
          <a:srcRect/>
          <a:stretch>
            <a:fillRect/>
          </a:stretch>
        </p:blipFill>
        <p:spPr bwMode="auto">
          <a:xfrm>
            <a:off x="251520" y="4941168"/>
            <a:ext cx="982638" cy="736978"/>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86393" y="3888504"/>
            <a:ext cx="1258302" cy="888212"/>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179512" y="5733256"/>
            <a:ext cx="1258302" cy="888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Introducción</a:t>
            </a:r>
            <a:endParaRPr lang="es-ES_tradnl" dirty="0"/>
          </a:p>
        </p:txBody>
      </p:sp>
      <p:sp>
        <p:nvSpPr>
          <p:cNvPr id="3" name="2 Marcador de contenido"/>
          <p:cNvSpPr>
            <a:spLocks noGrp="1"/>
          </p:cNvSpPr>
          <p:nvPr>
            <p:ph idx="1"/>
          </p:nvPr>
        </p:nvSpPr>
        <p:spPr>
          <a:xfrm>
            <a:off x="1835696" y="1268760"/>
            <a:ext cx="6984775" cy="4968552"/>
          </a:xfrm>
        </p:spPr>
        <p:txBody>
          <a:bodyPr/>
          <a:lstStyle/>
          <a:p>
            <a:pPr algn="just"/>
            <a:endParaRPr lang="es-ES" sz="2800" dirty="0" smtClean="0"/>
          </a:p>
          <a:p>
            <a:pPr algn="just"/>
            <a:r>
              <a:rPr lang="es-ES" sz="2800" dirty="0" smtClean="0"/>
              <a:t>Años atrás nuestro método de impresión antes de que llegue la era digital fue la imprenta.</a:t>
            </a:r>
          </a:p>
          <a:p>
            <a:pPr algn="just">
              <a:buNone/>
            </a:pPr>
            <a:r>
              <a:rPr lang="es-ES" sz="2800" dirty="0" smtClean="0"/>
              <a:t>    Este método industrial de reproducción de textos e imágenes sobre </a:t>
            </a:r>
            <a:r>
              <a:rPr lang="es-ES" sz="2800" b="1" dirty="0" smtClean="0">
                <a:solidFill>
                  <a:srgbClr val="080808"/>
                </a:solidFill>
                <a:hlinkClick r:id="rId2" tooltip="Papel"/>
              </a:rPr>
              <a:t>papel</a:t>
            </a:r>
            <a:r>
              <a:rPr lang="es-ES" sz="2800" dirty="0" smtClean="0"/>
              <a:t> o materiales similares, consiste en aplicar una tinta, generalmente oleosa, sobre unas piezas metálicas, llamadas tipos, se transfería al papel por presión. </a:t>
            </a:r>
          </a:p>
          <a:p>
            <a:pPr algn="just">
              <a:buNone/>
            </a:pPr>
            <a:r>
              <a:rPr lang="es-ES" sz="2800" dirty="0" smtClean="0"/>
              <a:t>    </a:t>
            </a:r>
          </a:p>
          <a:p>
            <a:pPr algn="just">
              <a:buNone/>
            </a:pPr>
            <a:r>
              <a:rPr lang="es-ES" sz="2800" dirty="0" smtClean="0"/>
              <a:t>    </a:t>
            </a:r>
          </a:p>
          <a:p>
            <a:pPr algn="just">
              <a:buNone/>
            </a:pPr>
            <a:endParaRPr lang="es-ES" sz="2400" dirty="0" smtClean="0"/>
          </a:p>
          <a:p>
            <a:pPr algn="just">
              <a:buNone/>
            </a:pPr>
            <a:r>
              <a:rPr lang="es-ES" sz="2400" dirty="0" smtClean="0"/>
              <a:t> </a:t>
            </a:r>
            <a:endParaRPr lang="es-ES_tradnl" sz="2400" dirty="0"/>
          </a:p>
        </p:txBody>
      </p:sp>
      <p:pic>
        <p:nvPicPr>
          <p:cNvPr id="7171" name="Picture 3"/>
          <p:cNvPicPr>
            <a:picLocks noChangeAspect="1" noChangeArrowheads="1"/>
          </p:cNvPicPr>
          <p:nvPr/>
        </p:nvPicPr>
        <p:blipFill>
          <a:blip r:embed="rId3" cstate="print"/>
          <a:srcRect/>
          <a:stretch>
            <a:fillRect/>
          </a:stretch>
        </p:blipFill>
        <p:spPr bwMode="auto">
          <a:xfrm>
            <a:off x="251520" y="4797152"/>
            <a:ext cx="955126" cy="955126"/>
          </a:xfrm>
          <a:prstGeom prst="rect">
            <a:avLst/>
          </a:prstGeom>
          <a:noFill/>
          <a:ln w="9525">
            <a:noFill/>
            <a:miter lim="800000"/>
            <a:headEnd/>
            <a:tailEnd/>
          </a:ln>
        </p:spPr>
      </p:pic>
    </p:spTree>
  </p:cSld>
  <p:clrMapOvr>
    <a:masterClrMapping/>
  </p:clrMapOvr>
  <p:transition spd="slow" advClick="0">
    <p:spli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Gestión de Color</a:t>
            </a:r>
            <a:endParaRPr lang="es-ES_tradnl" dirty="0"/>
          </a:p>
        </p:txBody>
      </p:sp>
      <p:sp>
        <p:nvSpPr>
          <p:cNvPr id="3" name="2 Marcador de contenido"/>
          <p:cNvSpPr>
            <a:spLocks noGrp="1"/>
          </p:cNvSpPr>
          <p:nvPr>
            <p:ph idx="1"/>
          </p:nvPr>
        </p:nvSpPr>
        <p:spPr/>
        <p:txBody>
          <a:bodyPr/>
          <a:lstStyle/>
          <a:p>
            <a:pPr algn="just"/>
            <a:r>
              <a:rPr lang="es-ES_tradnl" sz="2800" dirty="0" smtClean="0"/>
              <a:t>El fin de la Gestión del color es obtener una buena correspondencia entre dispositivos en color un ejemplo es que un vídeo debería mostrar mismo color en un ordenador, en una pantalla de plasma y en un fotograma impreso. </a:t>
            </a:r>
          </a:p>
          <a:p>
            <a:pPr algn="just"/>
            <a:endParaRPr lang="es-ES_tradnl" sz="2800" dirty="0" smtClean="0"/>
          </a:p>
          <a:p>
            <a:pPr algn="just"/>
            <a:r>
              <a:rPr lang="es-ES_tradnl" sz="2800" dirty="0" smtClean="0"/>
              <a:t>La Gestión del color ayuda a obtener la misma apariencia en todos estos dispositivos.</a:t>
            </a:r>
          </a:p>
          <a:p>
            <a:pPr algn="just"/>
            <a:endParaRPr lang="es-ES_tradnl" sz="2800" dirty="0"/>
          </a:p>
        </p:txBody>
      </p:sp>
      <p:pic>
        <p:nvPicPr>
          <p:cNvPr id="3074" name="Picture 2"/>
          <p:cNvPicPr>
            <a:picLocks noChangeAspect="1" noChangeArrowheads="1"/>
          </p:cNvPicPr>
          <p:nvPr/>
        </p:nvPicPr>
        <p:blipFill>
          <a:blip r:embed="rId2" cstate="print"/>
          <a:srcRect/>
          <a:stretch>
            <a:fillRect/>
          </a:stretch>
        </p:blipFill>
        <p:spPr bwMode="auto">
          <a:xfrm>
            <a:off x="251520" y="3501008"/>
            <a:ext cx="977814" cy="161509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a:stretch>
            <a:fillRect/>
          </a:stretch>
        </p:blipFill>
        <p:spPr bwMode="auto">
          <a:xfrm>
            <a:off x="281818" y="5085184"/>
            <a:ext cx="977814" cy="16150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76200"/>
            <a:ext cx="8078291" cy="1066800"/>
          </a:xfrm>
        </p:spPr>
        <p:txBody>
          <a:bodyPr/>
          <a:lstStyle/>
          <a:p>
            <a:pPr algn="ctr"/>
            <a:r>
              <a:rPr lang="es-ES_tradnl" dirty="0" smtClean="0"/>
              <a:t>Gestión de Color en la Impresión Digital</a:t>
            </a:r>
            <a:endParaRPr lang="es-ES_tradnl" dirty="0"/>
          </a:p>
        </p:txBody>
      </p:sp>
      <p:sp>
        <p:nvSpPr>
          <p:cNvPr id="3" name="2 Marcador de contenido"/>
          <p:cNvSpPr>
            <a:spLocks noGrp="1"/>
          </p:cNvSpPr>
          <p:nvPr>
            <p:ph idx="1"/>
          </p:nvPr>
        </p:nvSpPr>
        <p:spPr>
          <a:xfrm>
            <a:off x="1475656" y="1483568"/>
            <a:ext cx="7391400" cy="5257800"/>
          </a:xfrm>
        </p:spPr>
        <p:txBody>
          <a:bodyPr/>
          <a:lstStyle/>
          <a:p>
            <a:pPr algn="just"/>
            <a:r>
              <a:rPr lang="es-ES" sz="2800" dirty="0" smtClean="0"/>
              <a:t>Es la representación idéntica del color, plantea las máximas exigencias hacia la producción. Se trata de conservar la fidelidad del color a lo largo de varios pasos de producción.</a:t>
            </a:r>
            <a:endParaRPr lang="es-ES_tradnl" sz="2800" dirty="0" smtClean="0"/>
          </a:p>
          <a:p>
            <a:pPr algn="just"/>
            <a:endParaRPr lang="es-ES" sz="2800" dirty="0" smtClean="0"/>
          </a:p>
          <a:p>
            <a:pPr algn="just"/>
            <a:r>
              <a:rPr lang="es-ES" sz="2800" dirty="0" smtClean="0"/>
              <a:t>Gestión de color en la Impresión Digital es la obtención de colores precisos, y consistentes de escáneres, monitores e impresoras.</a:t>
            </a:r>
            <a:endParaRPr lang="es-ES_tradnl" sz="2800" dirty="0"/>
          </a:p>
        </p:txBody>
      </p:sp>
      <p:pic>
        <p:nvPicPr>
          <p:cNvPr id="4098" name="Picture 2"/>
          <p:cNvPicPr>
            <a:picLocks noChangeAspect="1" noChangeArrowheads="1"/>
          </p:cNvPicPr>
          <p:nvPr/>
        </p:nvPicPr>
        <p:blipFill>
          <a:blip r:embed="rId2" cstate="print"/>
          <a:srcRect/>
          <a:stretch>
            <a:fillRect/>
          </a:stretch>
        </p:blipFill>
        <p:spPr bwMode="auto">
          <a:xfrm>
            <a:off x="353206" y="3962734"/>
            <a:ext cx="765910" cy="76591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a:stretch>
            <a:fillRect/>
          </a:stretch>
        </p:blipFill>
        <p:spPr bwMode="auto">
          <a:xfrm>
            <a:off x="320961" y="4899071"/>
            <a:ext cx="765910" cy="765910"/>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a:stretch>
            <a:fillRect/>
          </a:stretch>
        </p:blipFill>
        <p:spPr bwMode="auto">
          <a:xfrm>
            <a:off x="348256" y="5840766"/>
            <a:ext cx="765910" cy="7659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algn="just"/>
            <a:r>
              <a:rPr lang="es-ES" sz="2400" dirty="0" smtClean="0"/>
              <a:t>Sin una buena gestión del color entre los distintos dispositivos, no se consiguen impresiones que igualen al original. </a:t>
            </a:r>
          </a:p>
          <a:p>
            <a:pPr>
              <a:buNone/>
            </a:pPr>
            <a:endParaRPr lang="es-ES" dirty="0" smtClean="0"/>
          </a:p>
          <a:p>
            <a:pPr algn="just">
              <a:buNone/>
            </a:pPr>
            <a:endParaRPr lang="es-ES_tradnl" dirty="0" smtClean="0"/>
          </a:p>
          <a:p>
            <a:endParaRPr lang="es-ES_tradnl" dirty="0"/>
          </a:p>
        </p:txBody>
      </p:sp>
      <p:pic>
        <p:nvPicPr>
          <p:cNvPr id="4" name="Picture 3"/>
          <p:cNvPicPr>
            <a:picLocks noChangeAspect="1" noChangeArrowheads="1"/>
          </p:cNvPicPr>
          <p:nvPr/>
        </p:nvPicPr>
        <p:blipFill>
          <a:blip r:embed="rId2" cstate="print"/>
          <a:srcRect/>
          <a:stretch>
            <a:fillRect/>
          </a:stretch>
        </p:blipFill>
        <p:spPr bwMode="auto">
          <a:xfrm>
            <a:off x="1763688" y="3140968"/>
            <a:ext cx="6924675" cy="28384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2"/>
          <p:cNvPicPr>
            <a:picLocks noChangeAspect="1" noChangeArrowheads="1"/>
          </p:cNvPicPr>
          <p:nvPr/>
        </p:nvPicPr>
        <p:blipFill>
          <a:blip r:embed="rId3" cstate="print"/>
          <a:srcRect/>
          <a:stretch>
            <a:fillRect/>
          </a:stretch>
        </p:blipFill>
        <p:spPr bwMode="auto">
          <a:xfrm>
            <a:off x="353206" y="3962734"/>
            <a:ext cx="765910" cy="76591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353206" y="4877134"/>
            <a:ext cx="765910" cy="765910"/>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325911" y="5846125"/>
            <a:ext cx="765910" cy="7659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76200"/>
            <a:ext cx="8078291" cy="1066800"/>
          </a:xfrm>
        </p:spPr>
        <p:txBody>
          <a:bodyPr/>
          <a:lstStyle/>
          <a:p>
            <a:r>
              <a:rPr lang="es-ES_tradnl" dirty="0" smtClean="0"/>
              <a:t>Características de la Impresora</a:t>
            </a:r>
            <a:endParaRPr lang="es-ES_tradnl" dirty="0"/>
          </a:p>
        </p:txBody>
      </p:sp>
      <p:sp>
        <p:nvSpPr>
          <p:cNvPr id="3" name="2 Marcador de contenido"/>
          <p:cNvSpPr>
            <a:spLocks noGrp="1"/>
          </p:cNvSpPr>
          <p:nvPr>
            <p:ph idx="1"/>
          </p:nvPr>
        </p:nvSpPr>
        <p:spPr>
          <a:xfrm>
            <a:off x="1475656" y="1556792"/>
            <a:ext cx="7391400" cy="4509864"/>
          </a:xfrm>
        </p:spPr>
        <p:txBody>
          <a:bodyPr/>
          <a:lstStyle/>
          <a:p>
            <a:pPr algn="just"/>
            <a:r>
              <a:rPr lang="es-ES" sz="2800" dirty="0" smtClean="0"/>
              <a:t>Xerox iGen4</a:t>
            </a:r>
            <a:endParaRPr lang="es-ES_tradnl" sz="2800" dirty="0" smtClean="0"/>
          </a:p>
          <a:p>
            <a:pPr algn="just"/>
            <a:r>
              <a:rPr lang="es-ES" sz="2800" dirty="0" smtClean="0"/>
              <a:t>Calidad de imagen brillante, alta definición de gran uniformidad</a:t>
            </a:r>
            <a:endParaRPr lang="es-ES_tradnl" sz="2800" dirty="0" smtClean="0"/>
          </a:p>
          <a:p>
            <a:pPr algn="just"/>
            <a:r>
              <a:rPr lang="es-ES" sz="2800" dirty="0" smtClean="0"/>
              <a:t>Motor de impresión de gran solidez capaz de imprimir casi 4 millones de páginas mensuales con rápidos tiempos de producción para todos los trabajos</a:t>
            </a:r>
            <a:endParaRPr lang="es-ES_tradnl" sz="2800" dirty="0" smtClean="0"/>
          </a:p>
          <a:p>
            <a:pPr algn="just"/>
            <a:r>
              <a:rPr lang="es-ES_tradnl" sz="2800" dirty="0" smtClean="0"/>
              <a:t> </a:t>
            </a:r>
            <a:r>
              <a:rPr lang="es-ES" sz="2800" dirty="0" smtClean="0"/>
              <a:t>La Linearizacion de alta definición </a:t>
            </a:r>
            <a:endParaRPr lang="es-ES_tradnl" sz="2800" dirty="0" smtClean="0"/>
          </a:p>
          <a:p>
            <a:pPr algn="just"/>
            <a:endParaRPr lang="es-ES_tradnl" sz="2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cstate="print"/>
          <a:srcRect/>
          <a:stretch>
            <a:fillRect/>
          </a:stretch>
        </p:blipFill>
        <p:spPr bwMode="auto">
          <a:xfrm>
            <a:off x="2483768" y="1700808"/>
            <a:ext cx="5207308" cy="37177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76200"/>
            <a:ext cx="8222307" cy="1066800"/>
          </a:xfrm>
        </p:spPr>
        <p:txBody>
          <a:bodyPr/>
          <a:lstStyle/>
          <a:p>
            <a:pPr algn="ctr"/>
            <a:r>
              <a:rPr lang="es-ES_tradnl" dirty="0" smtClean="0"/>
              <a:t>Pasos para la buena Impresión Digital</a:t>
            </a:r>
            <a:endParaRPr lang="es-ES_tradnl" dirty="0"/>
          </a:p>
        </p:txBody>
      </p:sp>
      <p:sp>
        <p:nvSpPr>
          <p:cNvPr id="3" name="2 Marcador de contenido"/>
          <p:cNvSpPr>
            <a:spLocks noGrp="1"/>
          </p:cNvSpPr>
          <p:nvPr>
            <p:ph idx="1"/>
          </p:nvPr>
        </p:nvSpPr>
        <p:spPr>
          <a:xfrm>
            <a:off x="1475656" y="2204864"/>
            <a:ext cx="7391400" cy="2349624"/>
          </a:xfrm>
        </p:spPr>
        <p:txBody>
          <a:bodyPr/>
          <a:lstStyle/>
          <a:p>
            <a:r>
              <a:rPr lang="es-ES_tradnl" dirty="0" smtClean="0"/>
              <a:t>Calibración y Perfilamiento</a:t>
            </a:r>
          </a:p>
          <a:p>
            <a:r>
              <a:rPr lang="es-ES_tradnl" dirty="0" smtClean="0"/>
              <a:t>Linearizacion</a:t>
            </a:r>
          </a:p>
          <a:p>
            <a:r>
              <a:rPr lang="es-ES_tradnl" dirty="0" smtClean="0"/>
              <a:t>Perfil Profile maker</a:t>
            </a:r>
          </a:p>
          <a:p>
            <a:endParaRPr lang="es-ES_tradnl" dirty="0"/>
          </a:p>
        </p:txBody>
      </p:sp>
      <p:pic>
        <p:nvPicPr>
          <p:cNvPr id="5122" name="Picture 2"/>
          <p:cNvPicPr>
            <a:picLocks noChangeAspect="1" noChangeArrowheads="1"/>
          </p:cNvPicPr>
          <p:nvPr/>
        </p:nvPicPr>
        <p:blipFill>
          <a:blip r:embed="rId2" cstate="print"/>
          <a:srcRect/>
          <a:stretch>
            <a:fillRect/>
          </a:stretch>
        </p:blipFill>
        <p:spPr bwMode="auto">
          <a:xfrm flipH="1">
            <a:off x="251520" y="4005064"/>
            <a:ext cx="1051616" cy="788712"/>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a:stretch>
            <a:fillRect/>
          </a:stretch>
        </p:blipFill>
        <p:spPr bwMode="auto">
          <a:xfrm flipH="1">
            <a:off x="224225" y="4933111"/>
            <a:ext cx="1051616" cy="788712"/>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a:stretch>
            <a:fillRect/>
          </a:stretch>
        </p:blipFill>
        <p:spPr bwMode="auto">
          <a:xfrm flipH="1">
            <a:off x="196930" y="5902102"/>
            <a:ext cx="1051616" cy="788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Calibración y Perfilamiento</a:t>
            </a:r>
            <a:endParaRPr lang="es-ES_tradnl" dirty="0"/>
          </a:p>
        </p:txBody>
      </p:sp>
      <p:sp>
        <p:nvSpPr>
          <p:cNvPr id="3" name="2 Marcador de contenido"/>
          <p:cNvSpPr>
            <a:spLocks noGrp="1"/>
          </p:cNvSpPr>
          <p:nvPr>
            <p:ph idx="1"/>
          </p:nvPr>
        </p:nvSpPr>
        <p:spPr>
          <a:xfrm>
            <a:off x="1475656" y="1600200"/>
            <a:ext cx="7391400" cy="5257800"/>
          </a:xfrm>
        </p:spPr>
        <p:txBody>
          <a:bodyPr/>
          <a:lstStyle/>
          <a:p>
            <a:pPr algn="just"/>
            <a:r>
              <a:rPr lang="es-ES" sz="2800" dirty="0" smtClean="0"/>
              <a:t>En  calibración usamos un equipo llamado </a:t>
            </a:r>
            <a:r>
              <a:rPr lang="es-ES" sz="2800" b="1" u="sng" dirty="0" smtClean="0"/>
              <a:t>EYES ONE MATCH 3.</a:t>
            </a:r>
            <a:endParaRPr lang="es-ES" sz="2800" dirty="0" smtClean="0"/>
          </a:p>
          <a:p>
            <a:pPr algn="just"/>
            <a:r>
              <a:rPr lang="es-ES_tradnl" sz="2800" dirty="0" smtClean="0"/>
              <a:t>Se trata de un espectrofotómetro digital de precisión que incorpora una luz propia con el que se pueden medir pantallas, proyectores digitales, impresiones en  papel y la luz del ambiente.</a:t>
            </a:r>
            <a:br>
              <a:rPr lang="es-ES_tradnl" sz="2800" dirty="0" smtClean="0"/>
            </a:br>
            <a:r>
              <a:rPr lang="es-ES_tradnl" sz="2800" dirty="0" smtClean="0"/>
              <a:t>Con este resultado de calibración me da </a:t>
            </a:r>
            <a:r>
              <a:rPr lang="es-ES" sz="2800" dirty="0" smtClean="0"/>
              <a:t>colores con resultados confiables y fiables.</a:t>
            </a:r>
            <a:r>
              <a:rPr lang="es-ES" sz="2800" b="1" u="sng" dirty="0" smtClean="0"/>
              <a:t>  </a:t>
            </a:r>
            <a:endParaRPr lang="es-ES_tradnl" sz="2800" dirty="0" smtClean="0"/>
          </a:p>
          <a:p>
            <a:pPr algn="just"/>
            <a:endParaRPr lang="es-ES_tradnl" sz="2800" dirty="0"/>
          </a:p>
        </p:txBody>
      </p:sp>
      <p:pic>
        <p:nvPicPr>
          <p:cNvPr id="6146" name="Picture 2"/>
          <p:cNvPicPr>
            <a:picLocks noChangeAspect="1" noChangeArrowheads="1"/>
          </p:cNvPicPr>
          <p:nvPr/>
        </p:nvPicPr>
        <p:blipFill>
          <a:blip r:embed="rId2" cstate="print"/>
          <a:srcRect/>
          <a:stretch>
            <a:fillRect/>
          </a:stretch>
        </p:blipFill>
        <p:spPr bwMode="auto">
          <a:xfrm>
            <a:off x="251520" y="3875928"/>
            <a:ext cx="926676" cy="921224"/>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a:stretch>
            <a:fillRect/>
          </a:stretch>
        </p:blipFill>
        <p:spPr bwMode="auto">
          <a:xfrm>
            <a:off x="251520" y="5890795"/>
            <a:ext cx="926676" cy="921224"/>
          </a:xfrm>
          <a:prstGeom prst="rect">
            <a:avLst/>
          </a:prstGeom>
          <a:noFill/>
          <a:ln w="9525">
            <a:noFill/>
            <a:miter lim="800000"/>
            <a:headEnd/>
            <a:tailEnd/>
          </a:ln>
        </p:spPr>
      </p:pic>
      <p:pic>
        <p:nvPicPr>
          <p:cNvPr id="7" name="Picture 2"/>
          <p:cNvPicPr>
            <a:picLocks noChangeAspect="1" noChangeArrowheads="1"/>
          </p:cNvPicPr>
          <p:nvPr/>
        </p:nvPicPr>
        <p:blipFill>
          <a:blip r:embed="rId2" cstate="print"/>
          <a:srcRect/>
          <a:stretch>
            <a:fillRect/>
          </a:stretch>
        </p:blipFill>
        <p:spPr bwMode="auto">
          <a:xfrm>
            <a:off x="237872" y="4926806"/>
            <a:ext cx="926676" cy="921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a:blip r:embed="rId2" cstate="print"/>
          <a:srcRect/>
          <a:stretch>
            <a:fillRect/>
          </a:stretch>
        </p:blipFill>
        <p:spPr bwMode="auto">
          <a:xfrm>
            <a:off x="251520" y="1772816"/>
            <a:ext cx="5321012" cy="3888432"/>
          </a:xfrm>
          <a:prstGeom prst="rect">
            <a:avLst/>
          </a:prstGeom>
          <a:noFill/>
          <a:ln w="9525">
            <a:noFill/>
            <a:miter lim="800000"/>
            <a:headEnd/>
            <a:tailEnd/>
          </a:ln>
        </p:spPr>
      </p:pic>
      <p:pic>
        <p:nvPicPr>
          <p:cNvPr id="6" name="5 Imagen"/>
          <p:cNvPicPr/>
          <p:nvPr/>
        </p:nvPicPr>
        <p:blipFill>
          <a:blip r:embed="rId3" cstate="print"/>
          <a:srcRect/>
          <a:stretch>
            <a:fillRect/>
          </a:stretch>
        </p:blipFill>
        <p:spPr bwMode="auto">
          <a:xfrm>
            <a:off x="6156176" y="1700808"/>
            <a:ext cx="2699451" cy="36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Pasos a seguir</a:t>
            </a:r>
            <a:endParaRPr lang="es-ES_tradnl" dirty="0"/>
          </a:p>
        </p:txBody>
      </p:sp>
      <p:sp>
        <p:nvSpPr>
          <p:cNvPr id="3" name="2 Marcador de contenido"/>
          <p:cNvSpPr>
            <a:spLocks noGrp="1"/>
          </p:cNvSpPr>
          <p:nvPr>
            <p:ph idx="1"/>
          </p:nvPr>
        </p:nvSpPr>
        <p:spPr/>
        <p:txBody>
          <a:bodyPr/>
          <a:lstStyle/>
          <a:p>
            <a:pPr algn="just"/>
            <a:r>
              <a:rPr lang="es-ES_tradnl" sz="2800" dirty="0" smtClean="0"/>
              <a:t>Realizamos varios pasos para que nuestro monitor este calibrado:</a:t>
            </a:r>
          </a:p>
          <a:p>
            <a:pPr algn="just"/>
            <a:r>
              <a:rPr lang="es-ES_tradnl" sz="2800" dirty="0" smtClean="0"/>
              <a:t>Instalamos el CD que viene en kit.</a:t>
            </a:r>
          </a:p>
          <a:p>
            <a:pPr algn="just"/>
            <a:r>
              <a:rPr lang="es-ES_tradnl" sz="2800" dirty="0" smtClean="0"/>
              <a:t>Escogemos la selección que queremos analizar.</a:t>
            </a:r>
          </a:p>
          <a:p>
            <a:pPr algn="just"/>
            <a:endParaRPr lang="es-ES_tradnl" dirty="0" smtClean="0"/>
          </a:p>
          <a:p>
            <a:pPr algn="just">
              <a:buNone/>
            </a:pPr>
            <a:r>
              <a:rPr lang="es-ES_tradnl" dirty="0" smtClean="0"/>
              <a:t>  </a:t>
            </a:r>
            <a:endParaRPr lang="es-ES_tradnl" dirty="0"/>
          </a:p>
        </p:txBody>
      </p:sp>
      <p:pic>
        <p:nvPicPr>
          <p:cNvPr id="4" name="3 Imagen" descr="Calibración con Eye One Match"/>
          <p:cNvPicPr/>
          <p:nvPr/>
        </p:nvPicPr>
        <p:blipFill>
          <a:blip r:embed="rId2" cstate="print"/>
          <a:srcRect/>
          <a:stretch>
            <a:fillRect/>
          </a:stretch>
        </p:blipFill>
        <p:spPr bwMode="auto">
          <a:xfrm>
            <a:off x="3707904" y="3933056"/>
            <a:ext cx="3384376" cy="2232248"/>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251520" y="3875928"/>
            <a:ext cx="926676" cy="921224"/>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251520" y="4817624"/>
            <a:ext cx="926676" cy="921224"/>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224225" y="5732024"/>
            <a:ext cx="926676" cy="921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52600" y="1412776"/>
            <a:ext cx="7391400" cy="6553200"/>
          </a:xfrm>
        </p:spPr>
        <p:txBody>
          <a:bodyPr/>
          <a:lstStyle/>
          <a:p>
            <a:r>
              <a:rPr lang="es-ES_tradnl" sz="2800" dirty="0" smtClean="0"/>
              <a:t>Seleccionamos nuestro tipo de monitor : LCD- TFT</a:t>
            </a:r>
          </a:p>
          <a:p>
            <a:endParaRPr lang="es-ES_tradnl" dirty="0" smtClean="0"/>
          </a:p>
          <a:p>
            <a:endParaRPr lang="es-ES_tradnl" dirty="0" smtClean="0"/>
          </a:p>
          <a:p>
            <a:endParaRPr lang="es-ES_tradnl" dirty="0" smtClean="0"/>
          </a:p>
          <a:p>
            <a:endParaRPr lang="es-ES_tradnl" dirty="0" smtClean="0"/>
          </a:p>
          <a:p>
            <a:pPr>
              <a:buNone/>
            </a:pPr>
            <a:endParaRPr lang="es-ES_tradnl" dirty="0" smtClean="0"/>
          </a:p>
          <a:p>
            <a:r>
              <a:rPr lang="es-ES_tradnl" sz="2800" dirty="0" smtClean="0"/>
              <a:t>Y empezamos con las configuraciones de calibración.</a:t>
            </a:r>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a:p>
        </p:txBody>
      </p:sp>
      <p:pic>
        <p:nvPicPr>
          <p:cNvPr id="4" name="3 Imagen" descr="Calibración con Eye One Match"/>
          <p:cNvPicPr/>
          <p:nvPr/>
        </p:nvPicPr>
        <p:blipFill>
          <a:blip r:embed="rId2" cstate="print"/>
          <a:srcRect/>
          <a:stretch>
            <a:fillRect/>
          </a:stretch>
        </p:blipFill>
        <p:spPr bwMode="auto">
          <a:xfrm>
            <a:off x="2915816" y="2492896"/>
            <a:ext cx="3829936" cy="270067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251520" y="3875928"/>
            <a:ext cx="926676" cy="921224"/>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237872" y="4858567"/>
            <a:ext cx="926676" cy="921224"/>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196929" y="5827558"/>
            <a:ext cx="926676" cy="921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algn="just"/>
            <a:r>
              <a:rPr lang="es-ES" sz="2800" dirty="0" smtClean="0"/>
              <a:t>Múltiples métodos de impresión y reproducción se dieron con el avance del tiempo como:  </a:t>
            </a:r>
          </a:p>
          <a:p>
            <a:endParaRPr lang="es-ES" sz="2800" dirty="0" smtClean="0"/>
          </a:p>
          <a:p>
            <a:r>
              <a:rPr lang="es-ES" sz="2800" dirty="0" smtClean="0"/>
              <a:t>Flexografía                   Huecograbado      </a:t>
            </a:r>
          </a:p>
          <a:p>
            <a:pPr algn="just">
              <a:buNone/>
            </a:pPr>
            <a:r>
              <a:rPr lang="es-ES" sz="2800" dirty="0" smtClean="0"/>
              <a:t> </a:t>
            </a:r>
            <a:endParaRPr lang="es-ES" sz="2800" b="1" dirty="0" smtClean="0"/>
          </a:p>
        </p:txBody>
      </p:sp>
      <p:pic>
        <p:nvPicPr>
          <p:cNvPr id="3075" name="Picture 3"/>
          <p:cNvPicPr>
            <a:picLocks noChangeAspect="1" noChangeArrowheads="1"/>
          </p:cNvPicPr>
          <p:nvPr/>
        </p:nvPicPr>
        <p:blipFill>
          <a:blip r:embed="rId2" cstate="print"/>
          <a:srcRect/>
          <a:stretch>
            <a:fillRect/>
          </a:stretch>
        </p:blipFill>
        <p:spPr bwMode="auto">
          <a:xfrm>
            <a:off x="1835696" y="3861048"/>
            <a:ext cx="2981325" cy="2695575"/>
          </a:xfrm>
          <a:prstGeom prst="rect">
            <a:avLst/>
          </a:prstGeom>
          <a:noFill/>
          <a:ln w="9525">
            <a:noFill/>
            <a:miter lim="800000"/>
            <a:headEnd/>
            <a:tailEnd/>
          </a:ln>
        </p:spPr>
      </p:pic>
      <p:sp>
        <p:nvSpPr>
          <p:cNvPr id="6" name="5 Rectángulo"/>
          <p:cNvSpPr/>
          <p:nvPr/>
        </p:nvSpPr>
        <p:spPr bwMode="auto">
          <a:xfrm>
            <a:off x="5436096" y="3356992"/>
            <a:ext cx="216024" cy="216024"/>
          </a:xfrm>
          <a:prstGeom prst="rect">
            <a:avLst/>
          </a:prstGeom>
          <a:solidFill>
            <a:schemeClr val="accent3">
              <a:lumMod val="50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pic>
        <p:nvPicPr>
          <p:cNvPr id="3076" name="Picture 4"/>
          <p:cNvPicPr>
            <a:picLocks noChangeAspect="1" noChangeArrowheads="1"/>
          </p:cNvPicPr>
          <p:nvPr/>
        </p:nvPicPr>
        <p:blipFill>
          <a:blip r:embed="rId3" cstate="print"/>
          <a:srcRect/>
          <a:stretch>
            <a:fillRect/>
          </a:stretch>
        </p:blipFill>
        <p:spPr bwMode="auto">
          <a:xfrm>
            <a:off x="5724128" y="3861048"/>
            <a:ext cx="2232248" cy="2607266"/>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251520" y="4797152"/>
            <a:ext cx="955126" cy="955126"/>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r>
              <a:rPr lang="es-ES_tradnl" dirty="0" smtClean="0"/>
              <a:t>Punto blanco –blanco medio 6500.</a:t>
            </a:r>
          </a:p>
          <a:p>
            <a:pPr algn="just"/>
            <a:r>
              <a:rPr lang="es-ES_tradnl" dirty="0" smtClean="0"/>
              <a:t>Luminancia :</a:t>
            </a:r>
            <a:r>
              <a:rPr lang="es-ES" sz="2800" dirty="0" smtClean="0"/>
              <a:t>La recomendación de fábrica es utilizar 100 </a:t>
            </a:r>
            <a:r>
              <a:rPr lang="es-ES" sz="2800" dirty="0" err="1" smtClean="0"/>
              <a:t>cd</a:t>
            </a:r>
            <a:r>
              <a:rPr lang="es-ES" sz="2800" dirty="0" smtClean="0"/>
              <a:t>/m2 aunque el valor normalmente utilizado es de 120 </a:t>
            </a:r>
            <a:r>
              <a:rPr lang="es-ES" sz="2800" dirty="0" err="1" smtClean="0"/>
              <a:t>cd</a:t>
            </a:r>
            <a:r>
              <a:rPr lang="es-ES" sz="2800" dirty="0" smtClean="0"/>
              <a:t>/m2.</a:t>
            </a:r>
          </a:p>
          <a:p>
            <a:pPr marL="342900" lvl="1" indent="-342900" algn="just"/>
            <a:r>
              <a:rPr lang="es-ES" dirty="0" smtClean="0"/>
              <a:t>Gamma: Gamma 1.8 para MAC y 2.2 para PC</a:t>
            </a:r>
            <a:endParaRPr lang="es-ES_tradnl" sz="2400" dirty="0" smtClean="0"/>
          </a:p>
          <a:p>
            <a:pPr algn="just"/>
            <a:endParaRPr lang="es-ES_tradnl" sz="2800" dirty="0"/>
          </a:p>
        </p:txBody>
      </p:sp>
      <p:pic>
        <p:nvPicPr>
          <p:cNvPr id="4" name="3 Imagen"/>
          <p:cNvPicPr/>
          <p:nvPr/>
        </p:nvPicPr>
        <p:blipFill>
          <a:blip r:embed="rId2" cstate="print"/>
          <a:srcRect/>
          <a:stretch>
            <a:fillRect/>
          </a:stretch>
        </p:blipFill>
        <p:spPr bwMode="auto">
          <a:xfrm>
            <a:off x="3275856" y="3861048"/>
            <a:ext cx="3758041" cy="2664296"/>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251520" y="3875928"/>
            <a:ext cx="926676" cy="921224"/>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210576" y="4831272"/>
            <a:ext cx="926676" cy="921224"/>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224224" y="5732024"/>
            <a:ext cx="926676" cy="921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r>
              <a:rPr lang="es-ES_tradnl" sz="2800" dirty="0" smtClean="0"/>
              <a:t>Desplazar los controles del monitor y que se encuentra en la parte lateral izquierda, y ajustamos</a:t>
            </a:r>
            <a:r>
              <a:rPr lang="es-ES_tradnl" dirty="0" smtClean="0"/>
              <a:t>.</a:t>
            </a:r>
            <a:endParaRPr lang="es-ES_tradnl" dirty="0"/>
          </a:p>
        </p:txBody>
      </p:sp>
      <p:pic>
        <p:nvPicPr>
          <p:cNvPr id="4" name="3 Imagen"/>
          <p:cNvPicPr/>
          <p:nvPr/>
        </p:nvPicPr>
        <p:blipFill>
          <a:blip r:embed="rId2" cstate="print"/>
          <a:srcRect/>
          <a:stretch>
            <a:fillRect/>
          </a:stretch>
        </p:blipFill>
        <p:spPr bwMode="auto">
          <a:xfrm>
            <a:off x="2915816" y="2996952"/>
            <a:ext cx="4464496" cy="3152735"/>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251520" y="3875928"/>
            <a:ext cx="926676" cy="921224"/>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251520" y="4817624"/>
            <a:ext cx="926676" cy="921224"/>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210576" y="5745672"/>
            <a:ext cx="926676" cy="921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algn="just"/>
            <a:r>
              <a:rPr lang="es-ES_tradnl" dirty="0" smtClean="0"/>
              <a:t>Colocamos nuestro calibrador sobre la pantalla. Y nuestro Eyes One comienza a analizarlo.</a:t>
            </a:r>
            <a:endParaRPr lang="es-ES_tradnl" dirty="0"/>
          </a:p>
        </p:txBody>
      </p:sp>
      <p:pic>
        <p:nvPicPr>
          <p:cNvPr id="4" name="3 Imagen"/>
          <p:cNvPicPr/>
          <p:nvPr/>
        </p:nvPicPr>
        <p:blipFill>
          <a:blip r:embed="rId2" cstate="print"/>
          <a:srcRect/>
          <a:stretch>
            <a:fillRect/>
          </a:stretch>
        </p:blipFill>
        <p:spPr bwMode="auto">
          <a:xfrm>
            <a:off x="2915815" y="3140968"/>
            <a:ext cx="4488415" cy="3178245"/>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251520" y="3875928"/>
            <a:ext cx="926676" cy="921224"/>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251520" y="4869160"/>
            <a:ext cx="926676" cy="921224"/>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265167" y="5783560"/>
            <a:ext cx="926676" cy="921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algn="just"/>
            <a:r>
              <a:rPr lang="es-ES_tradnl" dirty="0" smtClean="0"/>
              <a:t>Lectura de contraste: se ajusta el valor hasta conseguir que el indicador sea correcto.</a:t>
            </a:r>
          </a:p>
          <a:p>
            <a:pPr algn="just"/>
            <a:r>
              <a:rPr lang="es-ES_tradnl" dirty="0" smtClean="0"/>
              <a:t>Configuración de punto blanco:</a:t>
            </a:r>
          </a:p>
          <a:p>
            <a:pPr marL="514350" indent="-514350" algn="just">
              <a:buAutoNum type="arabicParenR"/>
            </a:pPr>
            <a:r>
              <a:rPr lang="es-ES_tradnl" dirty="0" smtClean="0"/>
              <a:t>Método Nativo</a:t>
            </a:r>
          </a:p>
          <a:p>
            <a:pPr marL="514350" indent="-514350" algn="just">
              <a:buAutoNum type="arabicParenR"/>
            </a:pPr>
            <a:r>
              <a:rPr lang="es-ES_tradnl" dirty="0" smtClean="0"/>
              <a:t>Método 5</a:t>
            </a:r>
          </a:p>
          <a:p>
            <a:pPr marL="514350" indent="-514350" algn="just">
              <a:buAutoNum type="arabicParenR"/>
            </a:pPr>
            <a:r>
              <a:rPr lang="es-ES_tradnl" dirty="0" smtClean="0"/>
              <a:t>Método RGB</a:t>
            </a:r>
            <a:endParaRPr lang="es-ES_tradnl" dirty="0"/>
          </a:p>
        </p:txBody>
      </p:sp>
      <p:pic>
        <p:nvPicPr>
          <p:cNvPr id="4" name="Picture 2"/>
          <p:cNvPicPr>
            <a:picLocks noChangeAspect="1" noChangeArrowheads="1"/>
          </p:cNvPicPr>
          <p:nvPr/>
        </p:nvPicPr>
        <p:blipFill>
          <a:blip r:embed="rId2" cstate="print"/>
          <a:srcRect/>
          <a:stretch>
            <a:fillRect/>
          </a:stretch>
        </p:blipFill>
        <p:spPr bwMode="auto">
          <a:xfrm>
            <a:off x="251520" y="3875928"/>
            <a:ext cx="926676" cy="921224"/>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a:stretch>
            <a:fillRect/>
          </a:stretch>
        </p:blipFill>
        <p:spPr bwMode="auto">
          <a:xfrm>
            <a:off x="237872" y="4817623"/>
            <a:ext cx="926676" cy="921224"/>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a:stretch>
            <a:fillRect/>
          </a:stretch>
        </p:blipFill>
        <p:spPr bwMode="auto">
          <a:xfrm>
            <a:off x="196929" y="5772967"/>
            <a:ext cx="926676" cy="921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Método Nativo</a:t>
            </a:r>
            <a:endParaRPr lang="es-ES_tradnl" dirty="0"/>
          </a:p>
        </p:txBody>
      </p:sp>
      <p:sp>
        <p:nvSpPr>
          <p:cNvPr id="3" name="2 Marcador de contenido"/>
          <p:cNvSpPr>
            <a:spLocks noGrp="1"/>
          </p:cNvSpPr>
          <p:nvPr>
            <p:ph idx="1"/>
          </p:nvPr>
        </p:nvSpPr>
        <p:spPr/>
        <p:txBody>
          <a:bodyPr/>
          <a:lstStyle/>
          <a:p>
            <a:pPr algn="just"/>
            <a:r>
              <a:rPr lang="es-ES" sz="2800" dirty="0" smtClean="0"/>
              <a:t>Es el mejor método para iniciarse en este monitor, nos ofrece un sistema predefinido a 6500ºK con un color vivo.</a:t>
            </a:r>
            <a:endParaRPr lang="es-ES_tradnl" sz="2800" dirty="0"/>
          </a:p>
        </p:txBody>
      </p:sp>
      <p:pic>
        <p:nvPicPr>
          <p:cNvPr id="4" name="3 Imagen" descr="Punto Blanco"/>
          <p:cNvPicPr/>
          <p:nvPr/>
        </p:nvPicPr>
        <p:blipFill>
          <a:blip r:embed="rId2" cstate="print"/>
          <a:srcRect/>
          <a:stretch>
            <a:fillRect/>
          </a:stretch>
        </p:blipFill>
        <p:spPr bwMode="auto">
          <a:xfrm>
            <a:off x="2123728" y="3068960"/>
            <a:ext cx="2840903" cy="3096344"/>
          </a:xfrm>
          <a:prstGeom prst="rect">
            <a:avLst/>
          </a:prstGeom>
          <a:noFill/>
          <a:ln w="9525">
            <a:noFill/>
            <a:miter lim="800000"/>
            <a:headEnd/>
            <a:tailEnd/>
          </a:ln>
        </p:spPr>
      </p:pic>
      <p:pic>
        <p:nvPicPr>
          <p:cNvPr id="5" name="4 Imagen" descr="controles del monitor"/>
          <p:cNvPicPr/>
          <p:nvPr/>
        </p:nvPicPr>
        <p:blipFill>
          <a:blip r:embed="rId3" cstate="print"/>
          <a:srcRect/>
          <a:stretch>
            <a:fillRect/>
          </a:stretch>
        </p:blipFill>
        <p:spPr bwMode="auto">
          <a:xfrm>
            <a:off x="5364088" y="3717032"/>
            <a:ext cx="2962898" cy="1800651"/>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251520" y="3875928"/>
            <a:ext cx="926676" cy="921224"/>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265167" y="4899510"/>
            <a:ext cx="926676" cy="921224"/>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237871" y="5868502"/>
            <a:ext cx="926676" cy="921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Método 5</a:t>
            </a:r>
            <a:endParaRPr lang="es-ES_tradnl" dirty="0"/>
          </a:p>
        </p:txBody>
      </p:sp>
      <p:sp>
        <p:nvSpPr>
          <p:cNvPr id="3" name="2 Marcador de contenido"/>
          <p:cNvSpPr>
            <a:spLocks noGrp="1"/>
          </p:cNvSpPr>
          <p:nvPr>
            <p:ph idx="1"/>
          </p:nvPr>
        </p:nvSpPr>
        <p:spPr/>
        <p:txBody>
          <a:bodyPr/>
          <a:lstStyle/>
          <a:p>
            <a:pPr algn="just"/>
            <a:r>
              <a:rPr lang="es-ES" sz="2800" dirty="0" smtClean="0"/>
              <a:t>Es donde podemos sacar el máximo partido del monitor, nos permite ajustar la temperatura y la saturación</a:t>
            </a:r>
            <a:endParaRPr lang="es-ES_tradnl" sz="2800" dirty="0"/>
          </a:p>
        </p:txBody>
      </p:sp>
      <p:pic>
        <p:nvPicPr>
          <p:cNvPr id="4" name="3 Imagen" descr="Punto Blanco"/>
          <p:cNvPicPr/>
          <p:nvPr/>
        </p:nvPicPr>
        <p:blipFill>
          <a:blip r:embed="rId2" cstate="print"/>
          <a:srcRect/>
          <a:stretch>
            <a:fillRect/>
          </a:stretch>
        </p:blipFill>
        <p:spPr bwMode="auto">
          <a:xfrm>
            <a:off x="2051720" y="3140968"/>
            <a:ext cx="2952328" cy="3228845"/>
          </a:xfrm>
          <a:prstGeom prst="rect">
            <a:avLst/>
          </a:prstGeom>
          <a:noFill/>
          <a:ln w="9525">
            <a:noFill/>
            <a:miter lim="800000"/>
            <a:headEnd/>
            <a:tailEnd/>
          </a:ln>
        </p:spPr>
      </p:pic>
      <p:pic>
        <p:nvPicPr>
          <p:cNvPr id="5" name="4 Imagen" descr="Controles Monitor"/>
          <p:cNvPicPr/>
          <p:nvPr/>
        </p:nvPicPr>
        <p:blipFill>
          <a:blip r:embed="rId3" cstate="print"/>
          <a:srcRect/>
          <a:stretch>
            <a:fillRect/>
          </a:stretch>
        </p:blipFill>
        <p:spPr bwMode="auto">
          <a:xfrm>
            <a:off x="5220072" y="3933056"/>
            <a:ext cx="3468665" cy="2088232"/>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251520" y="3875928"/>
            <a:ext cx="926676" cy="921224"/>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183281" y="4899510"/>
            <a:ext cx="926676" cy="921224"/>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278815" y="5868501"/>
            <a:ext cx="926676" cy="921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Método RGB</a:t>
            </a:r>
            <a:endParaRPr lang="es-ES_tradnl" dirty="0"/>
          </a:p>
        </p:txBody>
      </p:sp>
      <p:sp>
        <p:nvSpPr>
          <p:cNvPr id="3" name="2 Marcador de contenido"/>
          <p:cNvSpPr>
            <a:spLocks noGrp="1"/>
          </p:cNvSpPr>
          <p:nvPr>
            <p:ph idx="1"/>
          </p:nvPr>
        </p:nvSpPr>
        <p:spPr/>
        <p:txBody>
          <a:bodyPr/>
          <a:lstStyle/>
          <a:p>
            <a:pPr algn="just"/>
            <a:r>
              <a:rPr lang="es-ES" sz="2800" dirty="0" smtClean="0"/>
              <a:t>Adaptación del monitor a uno de los modos de color. La lectura con los colorímetros está entre 6250 y 6350ºK.</a:t>
            </a:r>
            <a:endParaRPr lang="es-ES_tradnl" sz="2800" dirty="0" smtClean="0"/>
          </a:p>
          <a:p>
            <a:endParaRPr lang="es-ES_tradnl" dirty="0" smtClean="0"/>
          </a:p>
          <a:p>
            <a:endParaRPr lang="es-ES_tradnl" dirty="0" smtClean="0"/>
          </a:p>
          <a:p>
            <a:endParaRPr lang="es-ES_tradnl" dirty="0"/>
          </a:p>
        </p:txBody>
      </p:sp>
      <p:pic>
        <p:nvPicPr>
          <p:cNvPr id="4" name="3 Imagen" descr="Punto Blanco"/>
          <p:cNvPicPr/>
          <p:nvPr/>
        </p:nvPicPr>
        <p:blipFill>
          <a:blip r:embed="rId2" cstate="print"/>
          <a:srcRect/>
          <a:stretch>
            <a:fillRect/>
          </a:stretch>
        </p:blipFill>
        <p:spPr bwMode="auto">
          <a:xfrm>
            <a:off x="2051720" y="3284984"/>
            <a:ext cx="2915215" cy="3168352"/>
          </a:xfrm>
          <a:prstGeom prst="rect">
            <a:avLst/>
          </a:prstGeom>
          <a:noFill/>
          <a:ln w="9525">
            <a:noFill/>
            <a:miter lim="800000"/>
            <a:headEnd/>
            <a:tailEnd/>
          </a:ln>
        </p:spPr>
      </p:pic>
      <p:pic>
        <p:nvPicPr>
          <p:cNvPr id="5" name="4 Imagen" descr="Controles del monitor"/>
          <p:cNvPicPr/>
          <p:nvPr/>
        </p:nvPicPr>
        <p:blipFill>
          <a:blip r:embed="rId3" cstate="print"/>
          <a:srcRect/>
          <a:stretch>
            <a:fillRect/>
          </a:stretch>
        </p:blipFill>
        <p:spPr bwMode="auto">
          <a:xfrm>
            <a:off x="5220072" y="4005064"/>
            <a:ext cx="3240360" cy="1961507"/>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251520" y="3875928"/>
            <a:ext cx="926676" cy="921224"/>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224224" y="4844919"/>
            <a:ext cx="926676" cy="921224"/>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251519" y="5800262"/>
            <a:ext cx="926676" cy="921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9592" y="76200"/>
            <a:ext cx="8006283" cy="1066800"/>
          </a:xfrm>
        </p:spPr>
        <p:txBody>
          <a:bodyPr/>
          <a:lstStyle/>
          <a:p>
            <a:pPr algn="ctr"/>
            <a:r>
              <a:rPr lang="es-ES_tradnl" dirty="0" smtClean="0"/>
              <a:t>Iluminación del Monitor</a:t>
            </a:r>
            <a:endParaRPr lang="es-ES_tradnl" dirty="0"/>
          </a:p>
        </p:txBody>
      </p:sp>
      <p:sp>
        <p:nvSpPr>
          <p:cNvPr id="3" name="2 Marcador de contenido"/>
          <p:cNvSpPr>
            <a:spLocks noGrp="1"/>
          </p:cNvSpPr>
          <p:nvPr>
            <p:ph idx="1"/>
          </p:nvPr>
        </p:nvSpPr>
        <p:spPr>
          <a:xfrm>
            <a:off x="1475656" y="1600200"/>
            <a:ext cx="7391400" cy="5257800"/>
          </a:xfrm>
        </p:spPr>
        <p:txBody>
          <a:bodyPr/>
          <a:lstStyle/>
          <a:p>
            <a:r>
              <a:rPr lang="es-ES_tradnl" sz="2800" dirty="0" smtClean="0"/>
              <a:t>Regulamos los botones</a:t>
            </a:r>
          </a:p>
          <a:p>
            <a:pPr>
              <a:buNone/>
            </a:pPr>
            <a:r>
              <a:rPr lang="es-ES_tradnl" sz="2800" dirty="0" smtClean="0"/>
              <a:t>   y el programa analiza.</a:t>
            </a:r>
          </a:p>
          <a:p>
            <a:pPr>
              <a:buNone/>
            </a:pPr>
            <a:endParaRPr lang="es-ES_tradnl" dirty="0" smtClean="0"/>
          </a:p>
          <a:p>
            <a:pPr>
              <a:buNone/>
            </a:pPr>
            <a:endParaRPr lang="es-ES_tradnl" dirty="0" smtClean="0"/>
          </a:p>
          <a:p>
            <a:pPr algn="just">
              <a:buNone/>
            </a:pPr>
            <a:r>
              <a:rPr lang="es-ES" sz="2800" dirty="0" smtClean="0"/>
              <a:t>   Utilice el panel del monitor </a:t>
            </a:r>
          </a:p>
          <a:p>
            <a:pPr algn="just">
              <a:buNone/>
            </a:pPr>
            <a:r>
              <a:rPr lang="es-ES" sz="2800" dirty="0" smtClean="0"/>
              <a:t>  para ajustar el nivel </a:t>
            </a:r>
          </a:p>
          <a:p>
            <a:pPr algn="just">
              <a:buNone/>
            </a:pPr>
            <a:r>
              <a:rPr lang="es-ES" sz="2800" dirty="0" smtClean="0"/>
              <a:t>  correcto de luz, </a:t>
            </a:r>
            <a:endParaRPr lang="es-ES_tradnl" dirty="0" smtClean="0"/>
          </a:p>
          <a:p>
            <a:pPr>
              <a:buNone/>
            </a:pPr>
            <a:endParaRPr lang="es-ES_tradnl" dirty="0" smtClean="0"/>
          </a:p>
          <a:p>
            <a:pPr>
              <a:buNone/>
            </a:pPr>
            <a:endParaRPr lang="es-ES_tradnl" dirty="0" smtClean="0"/>
          </a:p>
          <a:p>
            <a:pPr>
              <a:buNone/>
            </a:pPr>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a:p>
        </p:txBody>
      </p:sp>
      <p:pic>
        <p:nvPicPr>
          <p:cNvPr id="4" name="3 Imagen"/>
          <p:cNvPicPr/>
          <p:nvPr/>
        </p:nvPicPr>
        <p:blipFill>
          <a:blip r:embed="rId2" cstate="print"/>
          <a:srcRect/>
          <a:stretch>
            <a:fillRect/>
          </a:stretch>
        </p:blipFill>
        <p:spPr bwMode="auto">
          <a:xfrm>
            <a:off x="6156176" y="1412776"/>
            <a:ext cx="2843808" cy="2014059"/>
          </a:xfrm>
          <a:prstGeom prst="rect">
            <a:avLst/>
          </a:prstGeom>
          <a:noFill/>
          <a:ln w="9525">
            <a:noFill/>
            <a:miter lim="800000"/>
            <a:headEnd/>
            <a:tailEnd/>
          </a:ln>
        </p:spPr>
      </p:pic>
      <p:pic>
        <p:nvPicPr>
          <p:cNvPr id="5" name="4 Imagen"/>
          <p:cNvPicPr/>
          <p:nvPr/>
        </p:nvPicPr>
        <p:blipFill>
          <a:blip r:embed="rId3" cstate="print"/>
          <a:srcRect/>
          <a:stretch>
            <a:fillRect/>
          </a:stretch>
        </p:blipFill>
        <p:spPr bwMode="auto">
          <a:xfrm>
            <a:off x="6170048" y="3933056"/>
            <a:ext cx="2794440" cy="2078119"/>
          </a:xfrm>
          <a:prstGeom prst="rect">
            <a:avLst/>
          </a:prstGeom>
          <a:noFill/>
          <a:ln w="9525">
            <a:noFill/>
            <a:miter lim="800000"/>
            <a:headEnd/>
            <a:tailEnd/>
          </a:ln>
        </p:spPr>
      </p:pic>
      <p:sp>
        <p:nvSpPr>
          <p:cNvPr id="6" name="5 Rectángulo"/>
          <p:cNvSpPr/>
          <p:nvPr/>
        </p:nvSpPr>
        <p:spPr bwMode="auto">
          <a:xfrm>
            <a:off x="1547664" y="4077072"/>
            <a:ext cx="216024" cy="216024"/>
          </a:xfrm>
          <a:prstGeom prst="rect">
            <a:avLst/>
          </a:prstGeom>
          <a:solidFill>
            <a:schemeClr val="accent3">
              <a:lumMod val="50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pic>
        <p:nvPicPr>
          <p:cNvPr id="7" name="Picture 2"/>
          <p:cNvPicPr>
            <a:picLocks noChangeAspect="1" noChangeArrowheads="1"/>
          </p:cNvPicPr>
          <p:nvPr/>
        </p:nvPicPr>
        <p:blipFill>
          <a:blip r:embed="rId4" cstate="print"/>
          <a:srcRect/>
          <a:stretch>
            <a:fillRect/>
          </a:stretch>
        </p:blipFill>
        <p:spPr bwMode="auto">
          <a:xfrm>
            <a:off x="251520" y="3875928"/>
            <a:ext cx="926676" cy="921224"/>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237873" y="4872215"/>
            <a:ext cx="926676" cy="921224"/>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251521" y="5800263"/>
            <a:ext cx="926676" cy="921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algn="just"/>
            <a:r>
              <a:rPr lang="es-ES_tradnl" sz="2800" dirty="0" smtClean="0"/>
              <a:t>Lectura de los parches de color para generar el perfil del monitor y obtener nuestro perfil ICC </a:t>
            </a:r>
            <a:endParaRPr lang="es-ES_tradnl" sz="2800" dirty="0"/>
          </a:p>
        </p:txBody>
      </p:sp>
      <p:pic>
        <p:nvPicPr>
          <p:cNvPr id="4" name="3 Imagen" descr="Resultados de calibración"/>
          <p:cNvPicPr/>
          <p:nvPr/>
        </p:nvPicPr>
        <p:blipFill>
          <a:blip r:embed="rId2" cstate="print"/>
          <a:srcRect/>
          <a:stretch>
            <a:fillRect/>
          </a:stretch>
        </p:blipFill>
        <p:spPr bwMode="auto">
          <a:xfrm>
            <a:off x="2987824" y="3284984"/>
            <a:ext cx="3822616" cy="2700068"/>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251520" y="3875928"/>
            <a:ext cx="926676" cy="921224"/>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265168" y="4817624"/>
            <a:ext cx="926676" cy="921224"/>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251520" y="5759319"/>
            <a:ext cx="926676" cy="921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1124744"/>
            <a:ext cx="7381875" cy="1066800"/>
          </a:xfrm>
        </p:spPr>
        <p:txBody>
          <a:bodyPr/>
          <a:lstStyle/>
          <a:p>
            <a:pPr algn="ctr"/>
            <a:r>
              <a:rPr lang="es-ES_tradnl" sz="2400" dirty="0" smtClean="0"/>
              <a:t>Resultado de calibración y perfilamiento del monitor</a:t>
            </a:r>
            <a:endParaRPr lang="es-ES_tradnl" sz="2400" dirty="0"/>
          </a:p>
        </p:txBody>
      </p:sp>
      <p:pic>
        <p:nvPicPr>
          <p:cNvPr id="4" name="3 Marcador de contenido" descr="Resultado Calibración"/>
          <p:cNvPicPr>
            <a:picLocks noGrp="1"/>
          </p:cNvPicPr>
          <p:nvPr>
            <p:ph idx="1"/>
          </p:nvPr>
        </p:nvPicPr>
        <p:blipFill>
          <a:blip r:embed="rId2" cstate="print"/>
          <a:srcRect/>
          <a:stretch>
            <a:fillRect/>
          </a:stretch>
        </p:blipFill>
        <p:spPr bwMode="auto">
          <a:xfrm>
            <a:off x="2843808" y="2204864"/>
            <a:ext cx="4200723" cy="4104456"/>
          </a:xfrm>
          <a:prstGeom prst="rect">
            <a:avLst/>
          </a:prstGeom>
          <a:noFill/>
          <a:ln w="9525">
            <a:noFill/>
            <a:miter lim="800000"/>
            <a:headEnd/>
            <a:tailEnd/>
          </a:ln>
        </p:spPr>
      </p:pic>
      <p:sp>
        <p:nvSpPr>
          <p:cNvPr id="5122" name="Text Box 2"/>
          <p:cNvSpPr txBox="1">
            <a:spLocks noChangeArrowheads="1"/>
          </p:cNvSpPr>
          <p:nvPr/>
        </p:nvSpPr>
        <p:spPr bwMode="auto">
          <a:xfrm>
            <a:off x="3059832" y="4869160"/>
            <a:ext cx="3167062" cy="24606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ES_tradnl" sz="1100" b="0" i="0" u="none" strike="noStrike" cap="none" normalizeH="0" baseline="0" smtClean="0">
                <a:ln>
                  <a:noFill/>
                </a:ln>
                <a:solidFill>
                  <a:schemeClr val="tx1"/>
                </a:solidFill>
                <a:effectLst/>
                <a:latin typeface="Calibri" pitchFamily="34" charset="0"/>
              </a:rPr>
              <a:t>ID_ PS_22-05-2010_1.txt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_tradnl" sz="1800" b="0" i="0" u="none" strike="noStrike" cap="none" normalizeH="0" baseline="0" smtClean="0">
              <a:ln>
                <a:noFill/>
              </a:ln>
              <a:solidFill>
                <a:schemeClr val="tx1"/>
              </a:solidFill>
              <a:effectLst/>
              <a:latin typeface="Arial" pitchFamily="34" charset="0"/>
            </a:endParaRPr>
          </a:p>
        </p:txBody>
      </p:sp>
      <p:pic>
        <p:nvPicPr>
          <p:cNvPr id="5" name="Picture 2"/>
          <p:cNvPicPr>
            <a:picLocks noChangeAspect="1" noChangeArrowheads="1"/>
          </p:cNvPicPr>
          <p:nvPr/>
        </p:nvPicPr>
        <p:blipFill>
          <a:blip r:embed="rId3" cstate="print"/>
          <a:srcRect/>
          <a:stretch>
            <a:fillRect/>
          </a:stretch>
        </p:blipFill>
        <p:spPr bwMode="auto">
          <a:xfrm>
            <a:off x="251520" y="3875928"/>
            <a:ext cx="926676" cy="921224"/>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265168" y="4872214"/>
            <a:ext cx="926676" cy="921224"/>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292463" y="5827557"/>
            <a:ext cx="926676" cy="921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algn="just"/>
            <a:r>
              <a:rPr lang="es-ES" dirty="0" smtClean="0"/>
              <a:t>Litografía                     Serigrafía</a:t>
            </a:r>
          </a:p>
        </p:txBody>
      </p:sp>
      <p:pic>
        <p:nvPicPr>
          <p:cNvPr id="4098" name="Picture 2"/>
          <p:cNvPicPr>
            <a:picLocks noChangeAspect="1" noChangeArrowheads="1"/>
          </p:cNvPicPr>
          <p:nvPr/>
        </p:nvPicPr>
        <p:blipFill>
          <a:blip r:embed="rId2" cstate="print"/>
          <a:srcRect/>
          <a:stretch>
            <a:fillRect/>
          </a:stretch>
        </p:blipFill>
        <p:spPr bwMode="auto">
          <a:xfrm>
            <a:off x="5436096" y="2564904"/>
            <a:ext cx="3168352" cy="3773859"/>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1691680" y="2132856"/>
            <a:ext cx="3362423" cy="2520280"/>
          </a:xfrm>
          <a:prstGeom prst="rect">
            <a:avLst/>
          </a:prstGeom>
          <a:noFill/>
          <a:ln w="9525">
            <a:noFill/>
            <a:miter lim="800000"/>
            <a:headEnd/>
            <a:tailEnd/>
          </a:ln>
        </p:spPr>
      </p:pic>
      <p:sp>
        <p:nvSpPr>
          <p:cNvPr id="7" name="6 Rectángulo"/>
          <p:cNvSpPr/>
          <p:nvPr/>
        </p:nvSpPr>
        <p:spPr bwMode="auto">
          <a:xfrm>
            <a:off x="5868144" y="1484784"/>
            <a:ext cx="216024" cy="216024"/>
          </a:xfrm>
          <a:prstGeom prst="rect">
            <a:avLst/>
          </a:prstGeom>
          <a:solidFill>
            <a:schemeClr val="accent3">
              <a:lumMod val="50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pic>
        <p:nvPicPr>
          <p:cNvPr id="1026" name="Picture 2"/>
          <p:cNvPicPr>
            <a:picLocks noChangeAspect="1" noChangeArrowheads="1"/>
          </p:cNvPicPr>
          <p:nvPr/>
        </p:nvPicPr>
        <p:blipFill>
          <a:blip r:embed="rId4" cstate="print"/>
          <a:srcRect/>
          <a:stretch>
            <a:fillRect/>
          </a:stretch>
        </p:blipFill>
        <p:spPr bwMode="auto">
          <a:xfrm>
            <a:off x="1979712" y="4725144"/>
            <a:ext cx="2664296" cy="1733397"/>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rcRect/>
          <a:stretch>
            <a:fillRect/>
          </a:stretch>
        </p:blipFill>
        <p:spPr bwMode="auto">
          <a:xfrm>
            <a:off x="251520" y="4797152"/>
            <a:ext cx="955126" cy="9551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76200"/>
            <a:ext cx="8078291" cy="1066800"/>
          </a:xfrm>
        </p:spPr>
        <p:txBody>
          <a:bodyPr/>
          <a:lstStyle/>
          <a:p>
            <a:pPr algn="ctr"/>
            <a:r>
              <a:rPr lang="es-ES_tradnl" dirty="0" smtClean="0"/>
              <a:t>Linearizacion de la Impresora</a:t>
            </a:r>
            <a:endParaRPr lang="es-ES_tradnl" dirty="0"/>
          </a:p>
        </p:txBody>
      </p:sp>
      <p:sp>
        <p:nvSpPr>
          <p:cNvPr id="3" name="2 Marcador de contenido"/>
          <p:cNvSpPr>
            <a:spLocks noGrp="1"/>
          </p:cNvSpPr>
          <p:nvPr>
            <p:ph idx="1"/>
          </p:nvPr>
        </p:nvSpPr>
        <p:spPr/>
        <p:txBody>
          <a:bodyPr/>
          <a:lstStyle/>
          <a:p>
            <a:pPr algn="just"/>
            <a:r>
              <a:rPr lang="es-ES" sz="2800" dirty="0" smtClean="0"/>
              <a:t>Para Linearizar nuestra impresora debemos seguir los siguientes pasos:</a:t>
            </a:r>
          </a:p>
          <a:p>
            <a:pPr algn="just"/>
            <a:r>
              <a:rPr lang="es-ES" sz="2800" dirty="0" smtClean="0"/>
              <a:t> Ir al programa Efi color y abrirlo </a:t>
            </a:r>
            <a:endParaRPr lang="es-ES_tradnl" sz="2800" dirty="0"/>
          </a:p>
        </p:txBody>
      </p:sp>
      <p:pic>
        <p:nvPicPr>
          <p:cNvPr id="4" name="3 Imagen" descr="D:\u espol\seminario\Sandy\3.Programa_abierto.bmp"/>
          <p:cNvPicPr/>
          <p:nvPr/>
        </p:nvPicPr>
        <p:blipFill>
          <a:blip r:embed="rId2" cstate="print"/>
          <a:srcRect/>
          <a:stretch>
            <a:fillRect/>
          </a:stretch>
        </p:blipFill>
        <p:spPr bwMode="auto">
          <a:xfrm>
            <a:off x="3275856" y="2924944"/>
            <a:ext cx="3582889" cy="2952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5 Anillo"/>
          <p:cNvSpPr/>
          <p:nvPr/>
        </p:nvSpPr>
        <p:spPr bwMode="auto">
          <a:xfrm>
            <a:off x="3131840" y="3356992"/>
            <a:ext cx="648072" cy="144016"/>
          </a:xfrm>
          <a:prstGeom prst="don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r>
              <a:rPr lang="es-ES_tradnl" sz="2800" dirty="0" smtClean="0"/>
              <a:t>Clic en Efi Linearizacion.</a:t>
            </a:r>
          </a:p>
          <a:p>
            <a:endParaRPr lang="es-ES_tradnl" dirty="0" smtClean="0"/>
          </a:p>
          <a:p>
            <a:endParaRPr lang="es-ES_tradnl" dirty="0" smtClean="0"/>
          </a:p>
          <a:p>
            <a:pPr>
              <a:buNone/>
            </a:pPr>
            <a:endParaRPr lang="es-ES_tradnl" dirty="0" smtClean="0"/>
          </a:p>
          <a:p>
            <a:endParaRPr lang="es-ES_tradnl" sz="2800" dirty="0" smtClean="0"/>
          </a:p>
          <a:p>
            <a:r>
              <a:rPr lang="es-ES_tradnl" sz="2800" dirty="0" smtClean="0"/>
              <a:t>Crear Linearizacion básica</a:t>
            </a:r>
            <a:endParaRPr lang="es-ES_tradnl" sz="2800" dirty="0"/>
          </a:p>
        </p:txBody>
      </p:sp>
      <p:pic>
        <p:nvPicPr>
          <p:cNvPr id="1026" name="Picture 2"/>
          <p:cNvPicPr>
            <a:picLocks noChangeAspect="1" noChangeArrowheads="1"/>
          </p:cNvPicPr>
          <p:nvPr/>
        </p:nvPicPr>
        <p:blipFill>
          <a:blip r:embed="rId2" cstate="print"/>
          <a:srcRect/>
          <a:stretch>
            <a:fillRect/>
          </a:stretch>
        </p:blipFill>
        <p:spPr bwMode="auto">
          <a:xfrm>
            <a:off x="3635896" y="1988840"/>
            <a:ext cx="1800200" cy="18002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2267744" y="4653136"/>
            <a:ext cx="5616624" cy="15584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algn="just"/>
            <a:r>
              <a:rPr lang="es-ES_tradnl" sz="2800" dirty="0" smtClean="0"/>
              <a:t>Elegimos el siguiente paso que es ajustes de impresora, y el programa empieza a analizarlo </a:t>
            </a:r>
            <a:endParaRPr lang="es-ES_tradnl" sz="2800" dirty="0"/>
          </a:p>
        </p:txBody>
      </p:sp>
      <p:pic>
        <p:nvPicPr>
          <p:cNvPr id="2050" name="Picture 2" descr="D:\u espol\seminario\Sandy\5. Linearizacion 02.bmp"/>
          <p:cNvPicPr>
            <a:picLocks noChangeAspect="1" noChangeArrowheads="1"/>
          </p:cNvPicPr>
          <p:nvPr/>
        </p:nvPicPr>
        <p:blipFill>
          <a:blip r:embed="rId2" cstate="print"/>
          <a:srcRect/>
          <a:stretch>
            <a:fillRect/>
          </a:stretch>
        </p:blipFill>
        <p:spPr bwMode="auto">
          <a:xfrm>
            <a:off x="3347864" y="2780928"/>
            <a:ext cx="3384376" cy="2707501"/>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p:txBody>
          <a:bodyPr/>
          <a:lstStyle/>
          <a:p>
            <a:pPr algn="just"/>
            <a:r>
              <a:rPr lang="es-ES_tradnl" sz="2600" dirty="0" smtClean="0"/>
              <a:t>Despliega la ventana  similar a una tarjeta test en donde el programa analiza cada color </a:t>
            </a:r>
            <a:r>
              <a:rPr lang="es-ES_tradnl" sz="2600" dirty="0" smtClean="0"/>
              <a:t>que tiene </a:t>
            </a:r>
            <a:r>
              <a:rPr lang="es-ES_tradnl" sz="2600" dirty="0" smtClean="0"/>
              <a:t>la impresora que vamos a utilizar.</a:t>
            </a:r>
          </a:p>
          <a:p>
            <a:pPr algn="just"/>
            <a:r>
              <a:rPr lang="es-ES_tradnl" sz="2600" dirty="0" smtClean="0"/>
              <a:t>Unos pasos antes de finalizar nos sale la unas cuadrillas de colores y empieza a cargar y analizar  </a:t>
            </a:r>
            <a:endParaRPr lang="es-ES_tradnl" sz="2600" dirty="0"/>
          </a:p>
        </p:txBody>
      </p:sp>
      <p:pic>
        <p:nvPicPr>
          <p:cNvPr id="4" name="3 Imagen" descr="D:\u espol\seminario\Sandy\12. Perfilamiento 03.bmp"/>
          <p:cNvPicPr/>
          <p:nvPr/>
        </p:nvPicPr>
        <p:blipFill>
          <a:blip r:embed="rId2" cstate="print"/>
          <a:srcRect/>
          <a:stretch>
            <a:fillRect/>
          </a:stretch>
        </p:blipFill>
        <p:spPr bwMode="auto">
          <a:xfrm>
            <a:off x="3419872" y="3717032"/>
            <a:ext cx="3528392" cy="2495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algn="just"/>
            <a:r>
              <a:rPr lang="es-ES_tradnl" sz="2800" dirty="0" smtClean="0"/>
              <a:t>Y finalizando como resultado tenemos nuestro perfil de impresora ya linearizada  y  guardamos </a:t>
            </a:r>
            <a:endParaRPr lang="es-ES_tradnl" sz="2800" dirty="0"/>
          </a:p>
        </p:txBody>
      </p:sp>
      <p:pic>
        <p:nvPicPr>
          <p:cNvPr id="4" name="3 Imagen" descr="D:\u espol\seminario\Sandy\14. Perfilamiento 05.bmp"/>
          <p:cNvPicPr/>
          <p:nvPr/>
        </p:nvPicPr>
        <p:blipFill>
          <a:blip r:embed="rId2" cstate="print"/>
          <a:srcRect/>
          <a:stretch>
            <a:fillRect/>
          </a:stretch>
        </p:blipFill>
        <p:spPr bwMode="auto">
          <a:xfrm>
            <a:off x="2987824" y="2924944"/>
            <a:ext cx="3957149" cy="2800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74" name="Text Box 2"/>
          <p:cNvSpPr txBox="1">
            <a:spLocks noChangeArrowheads="1"/>
          </p:cNvSpPr>
          <p:nvPr/>
        </p:nvSpPr>
        <p:spPr bwMode="auto">
          <a:xfrm>
            <a:off x="3779912" y="5085184"/>
            <a:ext cx="2474912" cy="4508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S_tradnl" sz="1100" b="1" i="0" u="none" strike="noStrike" cap="none" normalizeH="0" baseline="0" smtClean="0">
                <a:ln>
                  <a:noFill/>
                </a:ln>
                <a:solidFill>
                  <a:schemeClr val="tx1"/>
                </a:solidFill>
                <a:effectLst/>
                <a:latin typeface="Calibri" pitchFamily="34" charset="0"/>
              </a:rPr>
              <a:t>Impresora Digital_ PS_22-05-2010_1.txt</a:t>
            </a:r>
            <a:endParaRPr kumimoji="0" lang="es-ES_tradnl"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Perfil Profile Maker</a:t>
            </a:r>
            <a:br>
              <a:rPr lang="es-ES_tradnl" dirty="0" smtClean="0"/>
            </a:br>
            <a:r>
              <a:rPr lang="es-ES_tradnl" sz="3600" dirty="0" smtClean="0"/>
              <a:t>(Prensa Digital)</a:t>
            </a:r>
            <a:endParaRPr lang="es-ES_tradnl" sz="3600" dirty="0"/>
          </a:p>
        </p:txBody>
      </p:sp>
      <p:sp>
        <p:nvSpPr>
          <p:cNvPr id="3" name="2 Marcador de contenido"/>
          <p:cNvSpPr>
            <a:spLocks noGrp="1"/>
          </p:cNvSpPr>
          <p:nvPr>
            <p:ph idx="1"/>
          </p:nvPr>
        </p:nvSpPr>
        <p:spPr/>
        <p:txBody>
          <a:bodyPr/>
          <a:lstStyle/>
          <a:p>
            <a:pPr algn="just"/>
            <a:r>
              <a:rPr lang="es-ES" sz="2800" dirty="0" smtClean="0"/>
              <a:t>El perfilamiento se lo realiza con el tipo de papel que voy a usar apara la impresión,  para medir la tirillas de color.</a:t>
            </a:r>
            <a:endParaRPr lang="es-ES_tradnl" sz="2800" dirty="0" smtClean="0"/>
          </a:p>
          <a:p>
            <a:pPr algn="just"/>
            <a:r>
              <a:rPr lang="es-ES" sz="2800" dirty="0" smtClean="0"/>
              <a:t>Todo perfil tiene que ser ICC (formato de extensión).  En este procedimiento usamos el mismo programa Eyes One Match con la opción de perfilar </a:t>
            </a:r>
            <a:endParaRPr lang="es-ES_tradnl" sz="2800" dirty="0" smtClean="0"/>
          </a:p>
          <a:p>
            <a:pPr algn="just"/>
            <a:r>
              <a:rPr lang="es-ES" sz="2800" dirty="0" smtClean="0"/>
              <a:t> Le mostraremos varios pasos para la creación del perfil:</a:t>
            </a:r>
            <a:endParaRPr lang="es-ES_tradnl" sz="2800" dirty="0" smtClean="0"/>
          </a:p>
          <a:p>
            <a:endParaRPr lang="es-ES_tradnl"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dirty="0"/>
          </a:p>
        </p:txBody>
      </p:sp>
      <p:sp>
        <p:nvSpPr>
          <p:cNvPr id="3" name="2 Marcador de contenido"/>
          <p:cNvSpPr>
            <a:spLocks noGrp="1"/>
          </p:cNvSpPr>
          <p:nvPr>
            <p:ph idx="1"/>
          </p:nvPr>
        </p:nvSpPr>
        <p:spPr/>
        <p:txBody>
          <a:bodyPr/>
          <a:lstStyle/>
          <a:p>
            <a:pPr algn="just"/>
            <a:r>
              <a:rPr lang="es-ES_tradnl" sz="2800" dirty="0" smtClean="0"/>
              <a:t>Tener listo nuestro equipo.</a:t>
            </a:r>
          </a:p>
          <a:p>
            <a:pPr lvl="0" algn="just"/>
            <a:r>
              <a:rPr lang="es-ES" sz="2800" dirty="0" smtClean="0"/>
              <a:t>Como segundo paso a seguir debemos tener nuestra programa listo para realizar el  Test con el Eyes one,  tener colocada la tarjeta por debajo de la parte transparente, y el Eyes one encima.</a:t>
            </a:r>
            <a:endParaRPr lang="es-ES_tradnl" sz="2800" dirty="0" smtClean="0"/>
          </a:p>
          <a:p>
            <a:endParaRPr lang="es-ES_tradnl" dirty="0"/>
          </a:p>
        </p:txBody>
      </p:sp>
      <p:pic>
        <p:nvPicPr>
          <p:cNvPr id="4" name="3 Imagen" descr="D:\u espol\seminario\Foto-0004.jpg"/>
          <p:cNvPicPr/>
          <p:nvPr/>
        </p:nvPicPr>
        <p:blipFill>
          <a:blip r:embed="rId2" cstate="print"/>
          <a:srcRect/>
          <a:stretch>
            <a:fillRect/>
          </a:stretch>
        </p:blipFill>
        <p:spPr bwMode="auto">
          <a:xfrm>
            <a:off x="3635896" y="4077072"/>
            <a:ext cx="2831664" cy="21308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p:txBody>
          <a:bodyPr/>
          <a:lstStyle/>
          <a:p>
            <a:pPr algn="just"/>
            <a:r>
              <a:rPr lang="es-ES" sz="2400" dirty="0" smtClean="0"/>
              <a:t>Desplazar de izquierda a derecha bajando cuidadosamente la parte transparente de encima y analizando cada cuadrito de color del test.</a:t>
            </a:r>
          </a:p>
          <a:p>
            <a:pPr algn="just"/>
            <a:endParaRPr lang="es-ES" sz="2800" dirty="0" smtClean="0"/>
          </a:p>
          <a:p>
            <a:pPr algn="just"/>
            <a:endParaRPr lang="es-ES" sz="2800" dirty="0" smtClean="0"/>
          </a:p>
          <a:p>
            <a:pPr algn="just"/>
            <a:endParaRPr lang="es-ES" sz="2800" dirty="0" smtClean="0"/>
          </a:p>
          <a:p>
            <a:pPr algn="just"/>
            <a:endParaRPr lang="es-ES" sz="2800" dirty="0" smtClean="0"/>
          </a:p>
          <a:p>
            <a:pPr algn="just">
              <a:buNone/>
            </a:pPr>
            <a:endParaRPr lang="es-ES" sz="2800" dirty="0" smtClean="0"/>
          </a:p>
          <a:p>
            <a:pPr lvl="0" algn="just"/>
            <a:r>
              <a:rPr lang="es-ES" sz="2400" dirty="0" smtClean="0"/>
              <a:t>Así como analizamos  manualmente, el monitor también  analiza y carga cada cuadro de color.</a:t>
            </a:r>
            <a:endParaRPr lang="es-ES_tradnl" sz="2800" dirty="0" smtClean="0"/>
          </a:p>
          <a:p>
            <a:pPr algn="just"/>
            <a:endParaRPr lang="es-ES" sz="2800" dirty="0" smtClean="0"/>
          </a:p>
          <a:p>
            <a:pPr algn="just"/>
            <a:endParaRPr lang="es-ES" sz="2800" dirty="0" smtClean="0"/>
          </a:p>
          <a:p>
            <a:pPr algn="just"/>
            <a:endParaRPr lang="es-ES" sz="2800" dirty="0" smtClean="0"/>
          </a:p>
          <a:p>
            <a:pPr algn="just"/>
            <a:endParaRPr lang="es-ES" sz="2800" dirty="0" smtClean="0"/>
          </a:p>
          <a:p>
            <a:pPr algn="just"/>
            <a:endParaRPr lang="es-ES_tradnl" sz="2800" dirty="0"/>
          </a:p>
        </p:txBody>
      </p:sp>
      <p:pic>
        <p:nvPicPr>
          <p:cNvPr id="4" name="3 Imagen" descr="D:\u espol\seminario\Foto-0003.jpg"/>
          <p:cNvPicPr/>
          <p:nvPr/>
        </p:nvPicPr>
        <p:blipFill>
          <a:blip r:embed="rId2" cstate="print"/>
          <a:srcRect/>
          <a:stretch>
            <a:fillRect/>
          </a:stretch>
        </p:blipFill>
        <p:spPr bwMode="auto">
          <a:xfrm>
            <a:off x="3635896" y="2636912"/>
            <a:ext cx="3024336" cy="2088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lvl="0" algn="just"/>
            <a:r>
              <a:rPr lang="es-ES" sz="2800" dirty="0" smtClean="0"/>
              <a:t>Al finalizar la medición de la tarjeta test, en el monitor aparece la medición final de nuestro trabajo  y  le muestra dos opciones  en la parte de abajo si desea su resultado en  modo de tiras o modo de zonas, </a:t>
            </a:r>
            <a:r>
              <a:rPr lang="es-ES" sz="2800" dirty="0" smtClean="0"/>
              <a:t>y tenemos nuestro perfil listo que es: </a:t>
            </a:r>
            <a:endParaRPr lang="es-ES" sz="2800" dirty="0" smtClean="0"/>
          </a:p>
          <a:p>
            <a:pPr lvl="0" algn="just">
              <a:buNone/>
            </a:pPr>
            <a:r>
              <a:rPr lang="es-ES" sz="2800" b="1" dirty="0" smtClean="0"/>
              <a:t> </a:t>
            </a:r>
            <a:r>
              <a:rPr lang="es-ES" sz="2800" b="1" dirty="0" smtClean="0"/>
              <a:t>  El </a:t>
            </a:r>
            <a:r>
              <a:rPr lang="es-ES" sz="2800" b="1" dirty="0" smtClean="0"/>
              <a:t>perfil es ID_22_05_2010_1.icc</a:t>
            </a:r>
            <a:endParaRPr lang="es-ES_tradnl" sz="2800" dirty="0" smtClean="0"/>
          </a:p>
          <a:p>
            <a:endParaRPr lang="es-ES_tradnl"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Tarjeta Test</a:t>
            </a:r>
            <a:endParaRPr lang="es-ES_tradnl" dirty="0"/>
          </a:p>
        </p:txBody>
      </p:sp>
      <p:sp>
        <p:nvSpPr>
          <p:cNvPr id="3" name="2 Marcador de contenido"/>
          <p:cNvSpPr>
            <a:spLocks noGrp="1"/>
          </p:cNvSpPr>
          <p:nvPr>
            <p:ph idx="1"/>
          </p:nvPr>
        </p:nvSpPr>
        <p:spPr/>
        <p:txBody>
          <a:bodyPr/>
          <a:lstStyle/>
          <a:p>
            <a:pPr algn="just"/>
            <a:r>
              <a:rPr lang="es-ES" sz="2400" dirty="0" smtClean="0"/>
              <a:t>Creadas bajo un estándar que se publicó en 1993. </a:t>
            </a:r>
          </a:p>
          <a:p>
            <a:pPr algn="just"/>
            <a:r>
              <a:rPr lang="es-ES" sz="2400" dirty="0" smtClean="0"/>
              <a:t>Es una carta impresa en papel fotográfico que</a:t>
            </a:r>
            <a:br>
              <a:rPr lang="es-ES" sz="2400" dirty="0" smtClean="0"/>
            </a:br>
            <a:r>
              <a:rPr lang="es-ES" sz="2400" dirty="0" smtClean="0"/>
              <a:t>a diferencia de otras cartas de color, que sólo sirven para ajustar a "ojímetro" los colores, las IT8 permiten un ajuste de precisión que no se hace a mano, sino con programas especializados. Con estos programas se crea un perfil de color para el escáner o la cámara digital, lo que permite conseguir una fidelidad de color muy alta</a:t>
            </a:r>
            <a:endParaRPr lang="es-ES_tradnl" sz="2400" dirty="0" smtClean="0"/>
          </a:p>
          <a:p>
            <a:endParaRPr lang="es-ES_tradnl" sz="2400" dirty="0"/>
          </a:p>
        </p:txBody>
      </p:sp>
      <p:pic>
        <p:nvPicPr>
          <p:cNvPr id="4" name="3 Imagen" descr="C:\Documents and Settings\Administrador\Escritorio\img.jpg"/>
          <p:cNvPicPr/>
          <p:nvPr/>
        </p:nvPicPr>
        <p:blipFill>
          <a:blip r:embed="rId2" cstate="print"/>
          <a:srcRect/>
          <a:stretch>
            <a:fillRect/>
          </a:stretch>
        </p:blipFill>
        <p:spPr bwMode="auto">
          <a:xfrm>
            <a:off x="3851920" y="4797152"/>
            <a:ext cx="2592288" cy="19204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algn="just"/>
            <a:r>
              <a:rPr lang="es-ES" dirty="0" smtClean="0"/>
              <a:t>Impresión Offset      Impresión Digital</a:t>
            </a:r>
          </a:p>
          <a:p>
            <a:endParaRPr lang="es-ES_tradnl" dirty="0"/>
          </a:p>
        </p:txBody>
      </p:sp>
      <p:pic>
        <p:nvPicPr>
          <p:cNvPr id="2050" name="Picture 2"/>
          <p:cNvPicPr>
            <a:picLocks noChangeAspect="1" noChangeArrowheads="1"/>
          </p:cNvPicPr>
          <p:nvPr/>
        </p:nvPicPr>
        <p:blipFill>
          <a:blip r:embed="rId2" cstate="print"/>
          <a:srcRect/>
          <a:stretch>
            <a:fillRect/>
          </a:stretch>
        </p:blipFill>
        <p:spPr bwMode="auto">
          <a:xfrm>
            <a:off x="5940152" y="2276872"/>
            <a:ext cx="2857500" cy="2857500"/>
          </a:xfrm>
          <a:prstGeom prst="rect">
            <a:avLst/>
          </a:prstGeom>
          <a:noFill/>
          <a:ln w="9525">
            <a:noFill/>
            <a:miter lim="800000"/>
            <a:headEnd/>
            <a:tailEnd/>
          </a:ln>
        </p:spPr>
      </p:pic>
      <p:sp>
        <p:nvSpPr>
          <p:cNvPr id="7" name="6 Rectángulo"/>
          <p:cNvSpPr/>
          <p:nvPr/>
        </p:nvSpPr>
        <p:spPr bwMode="auto">
          <a:xfrm>
            <a:off x="5436096" y="1484784"/>
            <a:ext cx="216024" cy="216024"/>
          </a:xfrm>
          <a:prstGeom prst="rect">
            <a:avLst/>
          </a:prstGeom>
          <a:solidFill>
            <a:schemeClr val="accent3">
              <a:lumMod val="50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pic>
        <p:nvPicPr>
          <p:cNvPr id="2051" name="Picture 3"/>
          <p:cNvPicPr>
            <a:picLocks noChangeAspect="1" noChangeArrowheads="1"/>
          </p:cNvPicPr>
          <p:nvPr/>
        </p:nvPicPr>
        <p:blipFill>
          <a:blip r:embed="rId3" cstate="print"/>
          <a:srcRect/>
          <a:stretch>
            <a:fillRect/>
          </a:stretch>
        </p:blipFill>
        <p:spPr bwMode="auto">
          <a:xfrm>
            <a:off x="1907704" y="2348880"/>
            <a:ext cx="3608313" cy="27363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Photoshop</a:t>
            </a:r>
            <a:endParaRPr lang="es-ES_tradnl" dirty="0"/>
          </a:p>
        </p:txBody>
      </p:sp>
      <p:sp>
        <p:nvSpPr>
          <p:cNvPr id="3" name="2 Marcador de contenido"/>
          <p:cNvSpPr>
            <a:spLocks noGrp="1"/>
          </p:cNvSpPr>
          <p:nvPr>
            <p:ph idx="1"/>
          </p:nvPr>
        </p:nvSpPr>
        <p:spPr>
          <a:xfrm>
            <a:off x="1547664" y="1556792"/>
            <a:ext cx="7391400" cy="5257800"/>
          </a:xfrm>
        </p:spPr>
        <p:txBody>
          <a:bodyPr/>
          <a:lstStyle/>
          <a:p>
            <a:r>
              <a:rPr lang="es-ES" sz="2400" dirty="0" smtClean="0"/>
              <a:t>Photoshop fue creado en el año 1990, soporta muchos tipos de archivos de imágenes, como BMP, JPEG, PNG, TIF,GIF entre otros, además tiene formatos de imagen propios.</a:t>
            </a:r>
            <a:endParaRPr lang="es-ES_tradnl" sz="2400" dirty="0" smtClean="0"/>
          </a:p>
          <a:p>
            <a:pPr algn="just"/>
            <a:r>
              <a:rPr lang="es-ES" sz="2400" dirty="0" smtClean="0"/>
              <a:t>Photoshop  es una aplicación informática en forma de taller de pintura y fotografía que está destinado para la edición, retoque fotográfico y pintura a base de imágenes de mapa bits</a:t>
            </a:r>
            <a:endParaRPr lang="es-ES_tradnl" sz="2400" dirty="0" smtClean="0"/>
          </a:p>
          <a:p>
            <a:pPr algn="just"/>
            <a:r>
              <a:rPr lang="es-ES" sz="2400" dirty="0" smtClean="0"/>
              <a:t>Fue elaborado por la compañía de </a:t>
            </a:r>
            <a:r>
              <a:rPr lang="es-ES" sz="2400" dirty="0" smtClean="0">
                <a:solidFill>
                  <a:srgbClr val="000000"/>
                </a:solidFill>
                <a:hlinkClick r:id="rId2" tooltip="Software"/>
              </a:rPr>
              <a:t>software</a:t>
            </a:r>
            <a:r>
              <a:rPr lang="es-ES" sz="2400" dirty="0" smtClean="0">
                <a:solidFill>
                  <a:srgbClr val="000000"/>
                </a:solidFill>
              </a:rPr>
              <a:t> </a:t>
            </a:r>
            <a:r>
              <a:rPr lang="es-ES" sz="2400" dirty="0" smtClean="0">
                <a:solidFill>
                  <a:srgbClr val="000000"/>
                </a:solidFill>
                <a:hlinkClick r:id="rId3" tooltip="Adobe Systems"/>
              </a:rPr>
              <a:t>Adobe Systems</a:t>
            </a:r>
            <a:r>
              <a:rPr lang="es-ES" sz="2400" dirty="0" smtClean="0">
                <a:solidFill>
                  <a:srgbClr val="000000"/>
                </a:solidFill>
              </a:rPr>
              <a:t>.</a:t>
            </a:r>
            <a:endParaRPr lang="es-ES_tradnl" sz="2400" dirty="0" smtClean="0">
              <a:solidFill>
                <a:srgbClr val="000000"/>
              </a:solidFill>
            </a:endParaRPr>
          </a:p>
          <a:p>
            <a:pPr algn="just">
              <a:buNone/>
            </a:pPr>
            <a:endParaRPr lang="es-ES_tradnl" sz="2400" dirty="0"/>
          </a:p>
        </p:txBody>
      </p:sp>
      <p:pic>
        <p:nvPicPr>
          <p:cNvPr id="4" name="Picture 2"/>
          <p:cNvPicPr>
            <a:picLocks noChangeAspect="1" noChangeArrowheads="1"/>
          </p:cNvPicPr>
          <p:nvPr/>
        </p:nvPicPr>
        <p:blipFill>
          <a:blip r:embed="rId4" cstate="print"/>
          <a:srcRect/>
          <a:stretch>
            <a:fillRect/>
          </a:stretch>
        </p:blipFill>
        <p:spPr bwMode="auto">
          <a:xfrm>
            <a:off x="179512" y="3717032"/>
            <a:ext cx="1008992" cy="1008992"/>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226808" y="4804852"/>
            <a:ext cx="1008992" cy="1008992"/>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242574" y="5782314"/>
            <a:ext cx="1008992" cy="10089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1524000" y="1268760"/>
            <a:ext cx="7391400" cy="5257800"/>
          </a:xfrm>
        </p:spPr>
        <p:txBody>
          <a:bodyPr/>
          <a:lstStyle/>
          <a:p>
            <a:pPr algn="just"/>
            <a:r>
              <a:rPr lang="es-ES" sz="2400" dirty="0" smtClean="0"/>
              <a:t>Photoshop se ha convertido, desde sus comienzos, en el estándar de retoque fotográfico, pero también se usa extensivamente en multitud de disciplinas del campo del diseño y fotografía, como diseño web, composición de imágenes, edición, etc., y en cualquier actividad que requiera el tratamiento de imágenes digitales. Este programa ha dejado de ser una herramienta únicamente usada por diseñadores sino también por fotógrafos profesionales de todo el mundo, que lo usan para realizar el proceso de "positivado y ampliación" digital, </a:t>
            </a:r>
            <a:endParaRPr lang="es-ES_tradnl" sz="2400" dirty="0" smtClean="0"/>
          </a:p>
          <a:p>
            <a:pPr algn="just"/>
            <a:endParaRPr lang="es-ES_tradnl" sz="2400" dirty="0"/>
          </a:p>
        </p:txBody>
      </p:sp>
      <p:pic>
        <p:nvPicPr>
          <p:cNvPr id="4" name="Picture 2"/>
          <p:cNvPicPr>
            <a:picLocks noChangeAspect="1" noChangeArrowheads="1"/>
          </p:cNvPicPr>
          <p:nvPr/>
        </p:nvPicPr>
        <p:blipFill>
          <a:blip r:embed="rId2" cstate="print"/>
          <a:srcRect/>
          <a:stretch>
            <a:fillRect/>
          </a:stretch>
        </p:blipFill>
        <p:spPr bwMode="auto">
          <a:xfrm>
            <a:off x="179512" y="3717032"/>
            <a:ext cx="1008992" cy="1008992"/>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a:stretch>
            <a:fillRect/>
          </a:stretch>
        </p:blipFill>
        <p:spPr bwMode="auto">
          <a:xfrm>
            <a:off x="179512" y="4726025"/>
            <a:ext cx="1008992" cy="1008992"/>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a:stretch>
            <a:fillRect/>
          </a:stretch>
        </p:blipFill>
        <p:spPr bwMode="auto">
          <a:xfrm>
            <a:off x="195278" y="5735018"/>
            <a:ext cx="1008992" cy="10089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Arreglo y retoque de fotos</a:t>
            </a:r>
            <a:endParaRPr lang="es-ES_tradnl" dirty="0"/>
          </a:p>
        </p:txBody>
      </p:sp>
      <p:sp>
        <p:nvSpPr>
          <p:cNvPr id="3" name="2 Marcador de contenido"/>
          <p:cNvSpPr>
            <a:spLocks noGrp="1"/>
          </p:cNvSpPr>
          <p:nvPr>
            <p:ph idx="1"/>
          </p:nvPr>
        </p:nvSpPr>
        <p:spPr/>
        <p:txBody>
          <a:bodyPr/>
          <a:lstStyle/>
          <a:p>
            <a:pPr marL="514350" indent="-514350" algn="just">
              <a:buAutoNum type="arabicParenR"/>
            </a:pPr>
            <a:r>
              <a:rPr lang="es-ES_tradnl" sz="2400" dirty="0" smtClean="0"/>
              <a:t>Ir al programa Photoshop.</a:t>
            </a:r>
          </a:p>
          <a:p>
            <a:pPr marL="514350" indent="-514350" algn="just">
              <a:buAutoNum type="arabicParenR"/>
            </a:pPr>
            <a:r>
              <a:rPr lang="es-ES_tradnl" sz="2400" dirty="0" smtClean="0"/>
              <a:t>Cargar el  perfil, en Photoshop-color setting y guardarlo.</a:t>
            </a:r>
          </a:p>
          <a:p>
            <a:pPr marL="514350" indent="-514350" algn="just">
              <a:buAutoNum type="arabicParenR"/>
            </a:pPr>
            <a:r>
              <a:rPr lang="es-ES_tradnl" sz="2400" dirty="0" smtClean="0"/>
              <a:t>Buscamos el archivo  en el cual vamos a trabajar, y aparece nuestra foto en el área de trabajo.</a:t>
            </a:r>
            <a:endParaRPr lang="es-ES_tradnl" sz="2400" dirty="0"/>
          </a:p>
        </p:txBody>
      </p:sp>
      <p:pic>
        <p:nvPicPr>
          <p:cNvPr id="4" name="3 Imagen"/>
          <p:cNvPicPr/>
          <p:nvPr/>
        </p:nvPicPr>
        <p:blipFill>
          <a:blip r:embed="rId2" cstate="print"/>
          <a:srcRect/>
          <a:stretch>
            <a:fillRect/>
          </a:stretch>
        </p:blipFill>
        <p:spPr bwMode="auto">
          <a:xfrm>
            <a:off x="2843808" y="3501008"/>
            <a:ext cx="4736655" cy="2858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p:cNvPicPr>
            <a:picLocks noChangeAspect="1" noChangeArrowheads="1"/>
          </p:cNvPicPr>
          <p:nvPr/>
        </p:nvPicPr>
        <p:blipFill>
          <a:blip r:embed="rId3" cstate="print"/>
          <a:srcRect/>
          <a:stretch>
            <a:fillRect/>
          </a:stretch>
        </p:blipFill>
        <p:spPr bwMode="auto">
          <a:xfrm>
            <a:off x="179512" y="3717032"/>
            <a:ext cx="1008992" cy="1008992"/>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179512" y="4725144"/>
            <a:ext cx="1008992" cy="1008992"/>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179512" y="5735019"/>
            <a:ext cx="1008992" cy="10089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p:txBody>
          <a:bodyPr/>
          <a:lstStyle/>
          <a:p>
            <a:pPr algn="just"/>
            <a:r>
              <a:rPr lang="es-ES_tradnl" sz="2400" dirty="0" smtClean="0"/>
              <a:t>Comenzamos a retocar nuestra foto: y elegimos las siguientes opciones: curvas-niveles-equilibrio de color-enfocar, etc.</a:t>
            </a:r>
          </a:p>
          <a:p>
            <a:pPr lvl="0" algn="just"/>
            <a:r>
              <a:rPr lang="es-ES" sz="2400" dirty="0" smtClean="0"/>
              <a:t>Cuando ya tenemos nuestro foto totalmente retocada  en el programa   ya está lista para ser guardada.</a:t>
            </a:r>
          </a:p>
          <a:p>
            <a:pPr lvl="0" algn="just"/>
            <a:r>
              <a:rPr lang="es-ES" sz="2400" dirty="0" smtClean="0"/>
              <a:t>Guardamos en formato CMYK.</a:t>
            </a:r>
            <a:endParaRPr lang="es-ES_tradnl" sz="2400" dirty="0"/>
          </a:p>
        </p:txBody>
      </p:sp>
      <p:pic>
        <p:nvPicPr>
          <p:cNvPr id="4" name="3 Imagen" descr="D:\todos mis archivos  2\2011\finde año\SAM_0019.JPG"/>
          <p:cNvPicPr/>
          <p:nvPr/>
        </p:nvPicPr>
        <p:blipFill>
          <a:blip r:embed="rId2" cstate="print"/>
          <a:srcRect/>
          <a:stretch>
            <a:fillRect/>
          </a:stretch>
        </p:blipFill>
        <p:spPr bwMode="auto">
          <a:xfrm>
            <a:off x="2195736" y="4293096"/>
            <a:ext cx="2739318" cy="1809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4 Imagen" descr="C:\Documents and Settings\Administrador\Escritorio\fg.jpg"/>
          <p:cNvPicPr/>
          <p:nvPr/>
        </p:nvPicPr>
        <p:blipFill>
          <a:blip r:embed="rId3" cstate="print"/>
          <a:srcRect/>
          <a:stretch>
            <a:fillRect/>
          </a:stretch>
        </p:blipFill>
        <p:spPr bwMode="auto">
          <a:xfrm>
            <a:off x="5292080" y="4293096"/>
            <a:ext cx="2448272" cy="180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p:cNvPicPr>
            <a:picLocks noChangeAspect="1" noChangeArrowheads="1"/>
          </p:cNvPicPr>
          <p:nvPr/>
        </p:nvPicPr>
        <p:blipFill>
          <a:blip r:embed="rId4" cstate="print"/>
          <a:srcRect/>
          <a:stretch>
            <a:fillRect/>
          </a:stretch>
        </p:blipFill>
        <p:spPr bwMode="auto">
          <a:xfrm>
            <a:off x="179512" y="3717032"/>
            <a:ext cx="1008992" cy="1008992"/>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147981" y="4726025"/>
            <a:ext cx="1008992" cy="1008992"/>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147981" y="5703487"/>
            <a:ext cx="1008992" cy="10089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Diseño del álbum</a:t>
            </a:r>
            <a:endParaRPr lang="es-ES_tradnl" dirty="0"/>
          </a:p>
        </p:txBody>
      </p:sp>
      <p:sp>
        <p:nvSpPr>
          <p:cNvPr id="3" name="2 Marcador de contenido"/>
          <p:cNvSpPr>
            <a:spLocks noGrp="1"/>
          </p:cNvSpPr>
          <p:nvPr>
            <p:ph idx="1"/>
          </p:nvPr>
        </p:nvSpPr>
        <p:spPr/>
        <p:txBody>
          <a:bodyPr/>
          <a:lstStyle/>
          <a:p>
            <a:pPr algn="just"/>
            <a:r>
              <a:rPr lang="es-ES_tradnl" sz="2400" dirty="0" smtClean="0"/>
              <a:t>El programa utilizado para el diseño y diagramación del álbum es Indesign de Adobe tenemos varios pasos a seguir: </a:t>
            </a:r>
          </a:p>
          <a:p>
            <a:pPr algn="just">
              <a:buNone/>
            </a:pPr>
            <a:endParaRPr lang="es-ES_tradnl" sz="2400" dirty="0" smtClean="0"/>
          </a:p>
          <a:p>
            <a:pPr algn="just">
              <a:buNone/>
            </a:pPr>
            <a:r>
              <a:rPr lang="es-ES_tradnl" sz="2400" dirty="0" smtClean="0"/>
              <a:t>1) Abrimos el programa Indesign y hacemos clic en documento para ajustar datos como: numero de paginas, formato.</a:t>
            </a:r>
          </a:p>
          <a:p>
            <a:pPr algn="just">
              <a:buNone/>
            </a:pPr>
            <a:endParaRPr lang="es-ES_tradnl" sz="2400" dirty="0" smtClean="0"/>
          </a:p>
          <a:p>
            <a:pPr marL="342900" lvl="1" indent="-342900" algn="just">
              <a:buNone/>
            </a:pPr>
            <a:r>
              <a:rPr lang="es-ES_tradnl" sz="2400" dirty="0" smtClean="0"/>
              <a:t>2) Paginación:</a:t>
            </a:r>
            <a:r>
              <a:rPr lang="es-ES" sz="2400" dirty="0" smtClean="0"/>
              <a:t>hablaremos sobre las medidas en general de nuestra hoja de trabajo. Como se va a realizar en hoja A3 que en centímetros tiene:</a:t>
            </a:r>
          </a:p>
          <a:p>
            <a:pPr marL="342900" lvl="1" indent="-342900" algn="just">
              <a:buNone/>
            </a:pPr>
            <a:r>
              <a:rPr lang="es-ES" sz="2400" dirty="0" smtClean="0"/>
              <a:t>     29.7 x42, debemos medir  el espacio de trabajo.</a:t>
            </a:r>
            <a:endParaRPr lang="es-ES_tradnl" sz="2400" dirty="0" smtClean="0"/>
          </a:p>
          <a:p>
            <a:pPr algn="just">
              <a:buNone/>
            </a:pPr>
            <a:endParaRPr lang="es-ES_tradnl" sz="2400" dirty="0" smtClean="0"/>
          </a:p>
          <a:p>
            <a:pPr algn="just">
              <a:buNone/>
            </a:pPr>
            <a:endParaRPr lang="es-ES_tradnl" sz="2400" dirty="0" smtClean="0"/>
          </a:p>
        </p:txBody>
      </p:sp>
      <p:pic>
        <p:nvPicPr>
          <p:cNvPr id="2050" name="Picture 2"/>
          <p:cNvPicPr>
            <a:picLocks noChangeAspect="1" noChangeArrowheads="1"/>
          </p:cNvPicPr>
          <p:nvPr/>
        </p:nvPicPr>
        <p:blipFill>
          <a:blip r:embed="rId2" cstate="print"/>
          <a:srcRect/>
          <a:stretch>
            <a:fillRect/>
          </a:stretch>
        </p:blipFill>
        <p:spPr bwMode="auto">
          <a:xfrm>
            <a:off x="323528" y="4005064"/>
            <a:ext cx="792088" cy="792088"/>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a:stretch>
            <a:fillRect/>
          </a:stretch>
        </p:blipFill>
        <p:spPr bwMode="auto">
          <a:xfrm>
            <a:off x="323528" y="4941168"/>
            <a:ext cx="792088" cy="792088"/>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a:stretch>
            <a:fillRect/>
          </a:stretch>
        </p:blipFill>
        <p:spPr bwMode="auto">
          <a:xfrm>
            <a:off x="323528" y="5877272"/>
            <a:ext cx="792088" cy="792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algn="just"/>
            <a:r>
              <a:rPr lang="es-ES_tradnl" sz="2400" dirty="0" smtClean="0"/>
              <a:t>Abrimos las fotos que van a ser diagramadas que están retocadas en Photoshop y comenzamos a colocarlas de acuerdo al espacio y diseño planificado.</a:t>
            </a:r>
          </a:p>
          <a:p>
            <a:pPr algn="just"/>
            <a:endParaRPr lang="es-ES_tradnl" sz="2400" dirty="0" smtClean="0"/>
          </a:p>
          <a:p>
            <a:pPr algn="just"/>
            <a:endParaRPr lang="es-ES_tradnl" sz="2400" dirty="0" smtClean="0"/>
          </a:p>
          <a:p>
            <a:pPr algn="just"/>
            <a:endParaRPr lang="es-ES_tradnl" sz="2400" dirty="0" smtClean="0"/>
          </a:p>
          <a:p>
            <a:pPr algn="just"/>
            <a:endParaRPr lang="es-ES_tradnl" sz="2400" dirty="0" smtClean="0"/>
          </a:p>
          <a:p>
            <a:pPr algn="just"/>
            <a:endParaRPr lang="es-ES_tradnl" sz="2400" dirty="0" smtClean="0"/>
          </a:p>
          <a:p>
            <a:pPr lvl="0" algn="just"/>
            <a:r>
              <a:rPr lang="es-ES_tradnl" sz="2400" dirty="0" smtClean="0"/>
              <a:t>Tamaño de Página: </a:t>
            </a:r>
            <a:r>
              <a:rPr lang="es-ES" sz="2400" dirty="0" smtClean="0"/>
              <a:t>Colocaremos 4 fotos en cada hojita A3 tendremos que tener nuestra área de trabajo.</a:t>
            </a:r>
            <a:endParaRPr lang="es-ES_tradnl" sz="2400" dirty="0" smtClean="0"/>
          </a:p>
          <a:p>
            <a:pPr algn="just">
              <a:buNone/>
            </a:pPr>
            <a:endParaRPr lang="es-ES_tradnl" sz="2400" dirty="0"/>
          </a:p>
        </p:txBody>
      </p:sp>
      <p:pic>
        <p:nvPicPr>
          <p:cNvPr id="4" name="3 Imagen"/>
          <p:cNvPicPr/>
          <p:nvPr/>
        </p:nvPicPr>
        <p:blipFill>
          <a:blip r:embed="rId2" cstate="print"/>
          <a:srcRect/>
          <a:stretch>
            <a:fillRect/>
          </a:stretch>
        </p:blipFill>
        <p:spPr bwMode="auto">
          <a:xfrm>
            <a:off x="3563888" y="2636912"/>
            <a:ext cx="3240360" cy="1974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p:cNvPicPr>
            <a:picLocks noChangeAspect="1" noChangeArrowheads="1"/>
          </p:cNvPicPr>
          <p:nvPr/>
        </p:nvPicPr>
        <p:blipFill>
          <a:blip r:embed="rId3" cstate="print"/>
          <a:srcRect/>
          <a:stretch>
            <a:fillRect/>
          </a:stretch>
        </p:blipFill>
        <p:spPr bwMode="auto">
          <a:xfrm>
            <a:off x="323528" y="4005064"/>
            <a:ext cx="792088" cy="792088"/>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307763" y="4950995"/>
            <a:ext cx="792088" cy="792088"/>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307763" y="5881161"/>
            <a:ext cx="792088" cy="792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lvl="0" algn="just"/>
            <a:r>
              <a:rPr lang="es-ES" sz="2400" dirty="0" smtClean="0"/>
              <a:t>En sangría en toda la hoja tenemos 1.3 cm de cada lado. Ancho de hoja es 39 cm, desde el margen que vamos a usar, y el largo  27.3</a:t>
            </a:r>
            <a:endParaRPr lang="es-ES_tradnl" sz="2400" dirty="0" smtClean="0"/>
          </a:p>
          <a:p>
            <a:pPr lvl="0" algn="just"/>
            <a:r>
              <a:rPr lang="es-ES" sz="2400" dirty="0" smtClean="0"/>
              <a:t>En el espacio que tenemos vamos a dividir en cuatro cuadrantes dejando un pequeño espacio entre una imagen y otra. Cada cuadro tiene 19.3 de ancho x 13.3 de largo. Nuestro espacio de trabajo quedaría así, y colocamos las fotos</a:t>
            </a:r>
            <a:endParaRPr lang="es-ES_tradnl" sz="2400" dirty="0" smtClean="0"/>
          </a:p>
          <a:p>
            <a:endParaRPr lang="es-ES_tradnl" dirty="0"/>
          </a:p>
        </p:txBody>
      </p:sp>
      <p:pic>
        <p:nvPicPr>
          <p:cNvPr id="4" name="3 Imagen"/>
          <p:cNvPicPr/>
          <p:nvPr/>
        </p:nvPicPr>
        <p:blipFill>
          <a:blip r:embed="rId2" cstate="print"/>
          <a:srcRect/>
          <a:stretch>
            <a:fillRect/>
          </a:stretch>
        </p:blipFill>
        <p:spPr bwMode="auto">
          <a:xfrm>
            <a:off x="1763688" y="4509120"/>
            <a:ext cx="3243646" cy="1966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4 Imagen"/>
          <p:cNvPicPr/>
          <p:nvPr/>
        </p:nvPicPr>
        <p:blipFill>
          <a:blip r:embed="rId3" cstate="print"/>
          <a:srcRect/>
          <a:stretch>
            <a:fillRect/>
          </a:stretch>
        </p:blipFill>
        <p:spPr bwMode="auto">
          <a:xfrm>
            <a:off x="5436096" y="4509120"/>
            <a:ext cx="3312368" cy="2013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p:cNvPicPr>
            <a:picLocks noChangeAspect="1" noChangeArrowheads="1"/>
          </p:cNvPicPr>
          <p:nvPr/>
        </p:nvPicPr>
        <p:blipFill>
          <a:blip r:embed="rId4" cstate="print"/>
          <a:srcRect/>
          <a:stretch>
            <a:fillRect/>
          </a:stretch>
        </p:blipFill>
        <p:spPr bwMode="auto">
          <a:xfrm>
            <a:off x="323528" y="4005064"/>
            <a:ext cx="792088" cy="792088"/>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354102" y="4874112"/>
            <a:ext cx="792088" cy="792088"/>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354102" y="5733256"/>
            <a:ext cx="792088" cy="792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algn="just"/>
            <a:r>
              <a:rPr lang="es-ES_tradnl" sz="2400" dirty="0" smtClean="0"/>
              <a:t>Exportamos nuestro trabajo en PDF.</a:t>
            </a:r>
          </a:p>
          <a:p>
            <a:pPr algn="just"/>
            <a:endParaRPr lang="es-ES_tradnl" sz="2400" dirty="0" smtClean="0"/>
          </a:p>
          <a:p>
            <a:pPr algn="just"/>
            <a:endParaRPr lang="es-ES_tradnl" sz="2400" dirty="0" smtClean="0"/>
          </a:p>
          <a:p>
            <a:pPr algn="just"/>
            <a:endParaRPr lang="es-ES_tradnl" sz="2400" dirty="0" smtClean="0"/>
          </a:p>
          <a:p>
            <a:pPr algn="just"/>
            <a:endParaRPr lang="es-ES_tradnl" sz="2400" dirty="0" smtClean="0"/>
          </a:p>
          <a:p>
            <a:pPr algn="just"/>
            <a:endParaRPr lang="es-ES_tradnl" sz="2400" dirty="0" smtClean="0"/>
          </a:p>
          <a:p>
            <a:pPr algn="just"/>
            <a:endParaRPr lang="es-ES_tradnl" sz="2400" dirty="0" smtClean="0"/>
          </a:p>
          <a:p>
            <a:pPr algn="just"/>
            <a:endParaRPr lang="es-ES_tradnl" sz="2400" dirty="0" smtClean="0"/>
          </a:p>
          <a:p>
            <a:pPr algn="just"/>
            <a:endParaRPr lang="es-ES_tradnl" sz="2400" dirty="0" smtClean="0"/>
          </a:p>
          <a:p>
            <a:pPr algn="just"/>
            <a:r>
              <a:rPr lang="es-ES_tradnl" sz="2400" dirty="0" smtClean="0"/>
              <a:t>Tipo de fuente: </a:t>
            </a:r>
            <a:r>
              <a:rPr lang="es-ES" sz="2400" dirty="0" smtClean="0"/>
              <a:t>Es  SWENSON, es una tipografía sin serifas, de forma inclinada de tipo regular, de 24 puntos. Es de la familia de las manuscritas.</a:t>
            </a:r>
            <a:endParaRPr lang="es-ES_tradnl" sz="2400" dirty="0" smtClean="0"/>
          </a:p>
          <a:p>
            <a:pPr algn="just"/>
            <a:endParaRPr lang="es-ES_tradnl" sz="2400" dirty="0"/>
          </a:p>
        </p:txBody>
      </p:sp>
      <p:pic>
        <p:nvPicPr>
          <p:cNvPr id="4" name="3 Imagen"/>
          <p:cNvPicPr/>
          <p:nvPr/>
        </p:nvPicPr>
        <p:blipFill>
          <a:blip r:embed="rId2" cstate="print"/>
          <a:srcRect/>
          <a:stretch>
            <a:fillRect/>
          </a:stretch>
        </p:blipFill>
        <p:spPr bwMode="auto">
          <a:xfrm>
            <a:off x="2555776" y="1988840"/>
            <a:ext cx="5040560" cy="30343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p:cNvPicPr>
            <a:picLocks noChangeAspect="1" noChangeArrowheads="1"/>
          </p:cNvPicPr>
          <p:nvPr/>
        </p:nvPicPr>
        <p:blipFill>
          <a:blip r:embed="rId3" cstate="print"/>
          <a:srcRect/>
          <a:stretch>
            <a:fillRect/>
          </a:stretch>
        </p:blipFill>
        <p:spPr bwMode="auto">
          <a:xfrm>
            <a:off x="323528" y="4005064"/>
            <a:ext cx="792088" cy="792088"/>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355059" y="4966760"/>
            <a:ext cx="792088" cy="792088"/>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355059" y="5896926"/>
            <a:ext cx="792088" cy="792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algn="just"/>
            <a:r>
              <a:rPr lang="es-ES_tradnl" dirty="0" smtClean="0"/>
              <a:t>Tipo de papel: </a:t>
            </a:r>
            <a:r>
              <a:rPr lang="es-ES" sz="2400" b="1" dirty="0" smtClean="0"/>
              <a:t>EFI </a:t>
            </a:r>
            <a:r>
              <a:rPr lang="es-ES" sz="2400" dirty="0" smtClean="0"/>
              <a:t>Certificado, este tipo de papel realiza pruebas de color de alta calidad, en servicios de fotografía y producción de medios para pruebas fotográficas y aplicaciones de producción. Tiene certificado ISO por su buen rendimiento en impresión. En la parte de atrás tiene su nombre en marco de agua. En la parte del frente es un poco brilloso, perfecta para la impresión de fotos, se asimila al papel couche, pero este es un poco más grueso. Es utilizado para revistas por su calidad en las fotos. Su costo varía al modelo y tipo de papel EFI que se utilicé.</a:t>
            </a:r>
            <a:endParaRPr lang="es-ES_tradnl" sz="2400" dirty="0" smtClean="0"/>
          </a:p>
          <a:p>
            <a:endParaRPr lang="es-ES_tradnl" dirty="0"/>
          </a:p>
        </p:txBody>
      </p:sp>
      <p:sp>
        <p:nvSpPr>
          <p:cNvPr id="4098" name="Rectangle 2"/>
          <p:cNvSpPr>
            <a:spLocks noChangeArrowheads="1"/>
          </p:cNvSpPr>
          <p:nvPr/>
        </p:nvSpPr>
        <p:spPr bwMode="auto">
          <a:xfrm>
            <a:off x="179512" y="260648"/>
            <a:ext cx="1403648" cy="196318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ES_tradnl"/>
          </a:p>
        </p:txBody>
      </p:sp>
      <p:pic>
        <p:nvPicPr>
          <p:cNvPr id="5" name="4 Imagen"/>
          <p:cNvPicPr/>
          <p:nvPr/>
        </p:nvPicPr>
        <p:blipFill>
          <a:blip r:embed="rId2" cstate="print"/>
          <a:srcRect/>
          <a:stretch>
            <a:fillRect/>
          </a:stretch>
        </p:blipFill>
        <p:spPr bwMode="auto">
          <a:xfrm>
            <a:off x="323528" y="332656"/>
            <a:ext cx="648072" cy="469951"/>
          </a:xfrm>
          <a:prstGeom prst="rect">
            <a:avLst/>
          </a:prstGeom>
          <a:noFill/>
          <a:ln w="9525">
            <a:noFill/>
            <a:miter lim="800000"/>
            <a:headEnd/>
            <a:tailEnd/>
          </a:ln>
        </p:spPr>
      </p:pic>
      <p:pic>
        <p:nvPicPr>
          <p:cNvPr id="6" name="5 Imagen"/>
          <p:cNvPicPr/>
          <p:nvPr/>
        </p:nvPicPr>
        <p:blipFill>
          <a:blip r:embed="rId3" cstate="print">
            <a:lum bright="30000"/>
          </a:blip>
          <a:srcRect/>
          <a:stretch>
            <a:fillRect/>
          </a:stretch>
        </p:blipFill>
        <p:spPr bwMode="auto">
          <a:xfrm>
            <a:off x="899592" y="1752642"/>
            <a:ext cx="572603" cy="412189"/>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323528" y="4005064"/>
            <a:ext cx="792088" cy="792088"/>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339293" y="4903699"/>
            <a:ext cx="792088" cy="792088"/>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323528" y="5802333"/>
            <a:ext cx="792088" cy="792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47664" y="2636912"/>
            <a:ext cx="7381875" cy="1066800"/>
          </a:xfrm>
        </p:spPr>
        <p:txBody>
          <a:bodyPr/>
          <a:lstStyle/>
          <a:p>
            <a:pPr algn="ctr"/>
            <a:r>
              <a:rPr lang="es-ES_tradnl" sz="6600" b="1" dirty="0" smtClean="0">
                <a:solidFill>
                  <a:srgbClr val="000066"/>
                </a:solidFill>
              </a:rPr>
              <a:t>Muchas</a:t>
            </a:r>
            <a:br>
              <a:rPr lang="es-ES_tradnl" sz="6600" b="1" dirty="0" smtClean="0">
                <a:solidFill>
                  <a:srgbClr val="000066"/>
                </a:solidFill>
              </a:rPr>
            </a:br>
            <a:r>
              <a:rPr lang="es-ES_tradnl" sz="6600" b="1" dirty="0" smtClean="0">
                <a:solidFill>
                  <a:srgbClr val="000066"/>
                </a:solidFill>
              </a:rPr>
              <a:t>Gracias</a:t>
            </a:r>
            <a:endParaRPr lang="es-ES_tradnl" sz="6600" b="1" dirty="0">
              <a:solidFill>
                <a:srgbClr val="000066"/>
              </a:solidFill>
            </a:endParaRPr>
          </a:p>
        </p:txBody>
      </p:sp>
    </p:spTree>
  </p:cSld>
  <p:clrMapOvr>
    <a:masterClrMapping/>
  </p:clrMapOvr>
  <p:transition spd="med">
    <p:newsfla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Impresión Digital</a:t>
            </a:r>
            <a:endParaRPr lang="es-ES_tradnl" dirty="0"/>
          </a:p>
        </p:txBody>
      </p:sp>
      <p:sp>
        <p:nvSpPr>
          <p:cNvPr id="3" name="2 Marcador de contenido"/>
          <p:cNvSpPr>
            <a:spLocks noGrp="1"/>
          </p:cNvSpPr>
          <p:nvPr>
            <p:ph idx="1"/>
          </p:nvPr>
        </p:nvSpPr>
        <p:spPr/>
        <p:txBody>
          <a:bodyPr/>
          <a:lstStyle/>
          <a:p>
            <a:pPr algn="just"/>
            <a:r>
              <a:rPr lang="es-ES_tradnl" sz="2800" dirty="0" smtClean="0"/>
              <a:t>La impresión digital nace del fruto de la evolución de las técnicas de impresión. Se introduce en las nuevas tecnologías de la vida cotidiana. La llegada del ordenador ha revolucionado  en nuestro medio y, como no podía ser de otro modo, ha entrado con fuerza en el mundo de las diferentes técnicas de impresión. </a:t>
            </a:r>
          </a:p>
          <a:p>
            <a:pPr algn="just">
              <a:buNone/>
            </a:pPr>
            <a:r>
              <a:rPr lang="es-ES_tradnl" sz="2800" dirty="0" smtClean="0"/>
              <a:t>   Su proceso consiste en la impresión  directa de un archivo digital sobre papel. </a:t>
            </a:r>
            <a:endParaRPr lang="es-ES_tradnl"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547664" y="1268760"/>
            <a:ext cx="7391400" cy="3861792"/>
          </a:xfrm>
        </p:spPr>
        <p:txBody>
          <a:bodyPr/>
          <a:lstStyle/>
          <a:p>
            <a:pPr algn="just">
              <a:buNone/>
            </a:pPr>
            <a:r>
              <a:rPr lang="es-ES_tradnl" sz="2800" dirty="0" smtClean="0"/>
              <a:t>    </a:t>
            </a:r>
            <a:r>
              <a:rPr lang="es-ES_tradnl" sz="2600" dirty="0" smtClean="0"/>
              <a:t>Es ideal para proyectos de impresión de corto tiempo de entrega, ya que una de las principales ventajas que ofrece la impresión digital es la disponibilidad casi inmediata de los impresos, pues no requiere tiempo de secado o enfriamiento al no trabajar con tintas como lo es la impresión en offset.</a:t>
            </a:r>
          </a:p>
          <a:p>
            <a:pPr algn="just"/>
            <a:endParaRPr lang="es-ES_tradnl" sz="2400" dirty="0" smtClean="0"/>
          </a:p>
          <a:p>
            <a:pPr algn="just"/>
            <a:endParaRPr lang="es-ES" sz="2800" dirty="0" smtClean="0"/>
          </a:p>
        </p:txBody>
      </p:sp>
      <p:pic>
        <p:nvPicPr>
          <p:cNvPr id="1026" name="Picture 2"/>
          <p:cNvPicPr>
            <a:picLocks noChangeAspect="1" noChangeArrowheads="1"/>
          </p:cNvPicPr>
          <p:nvPr/>
        </p:nvPicPr>
        <p:blipFill>
          <a:blip r:embed="rId2" cstate="print"/>
          <a:srcRect/>
          <a:stretch>
            <a:fillRect/>
          </a:stretch>
        </p:blipFill>
        <p:spPr bwMode="auto">
          <a:xfrm>
            <a:off x="3851920" y="4365104"/>
            <a:ext cx="2808312" cy="21073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75656" y="1196752"/>
            <a:ext cx="7391400" cy="5257800"/>
          </a:xfrm>
        </p:spPr>
        <p:txBody>
          <a:bodyPr/>
          <a:lstStyle/>
          <a:p>
            <a:pPr algn="just">
              <a:buNone/>
            </a:pPr>
            <a:r>
              <a:rPr lang="es-ES" sz="2800" dirty="0" smtClean="0"/>
              <a:t>   Las impresiones digitales pueden hacerse tanto en formatos corrientes, o en grandes formatos, sin perder calidad y detalles, lo cual permite hacer tiradas cortas desde una tarjeta postal a grandes murales del tamaño de un edificio de varios pisos.</a:t>
            </a:r>
            <a:endParaRPr lang="es-ES_tradnl" sz="2800" dirty="0" smtClean="0"/>
          </a:p>
          <a:p>
            <a:endParaRPr lang="es-ES_tradnl" dirty="0"/>
          </a:p>
        </p:txBody>
      </p:sp>
      <p:pic>
        <p:nvPicPr>
          <p:cNvPr id="4" name="Picture 2"/>
          <p:cNvPicPr>
            <a:picLocks noChangeAspect="1" noChangeArrowheads="1"/>
          </p:cNvPicPr>
          <p:nvPr/>
        </p:nvPicPr>
        <p:blipFill>
          <a:blip r:embed="rId2" cstate="print"/>
          <a:srcRect/>
          <a:stretch>
            <a:fillRect/>
          </a:stretch>
        </p:blipFill>
        <p:spPr bwMode="auto">
          <a:xfrm>
            <a:off x="3347864" y="3861048"/>
            <a:ext cx="4176463" cy="27099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Importancia</a:t>
            </a:r>
            <a:endParaRPr lang="es-ES_tradnl" dirty="0"/>
          </a:p>
        </p:txBody>
      </p:sp>
      <p:sp>
        <p:nvSpPr>
          <p:cNvPr id="3" name="2 Marcador de contenido"/>
          <p:cNvSpPr>
            <a:spLocks noGrp="1"/>
          </p:cNvSpPr>
          <p:nvPr>
            <p:ph idx="1"/>
          </p:nvPr>
        </p:nvSpPr>
        <p:spPr/>
        <p:txBody>
          <a:bodyPr/>
          <a:lstStyle/>
          <a:p>
            <a:pPr>
              <a:buNone/>
            </a:pPr>
            <a:endParaRPr lang="es-ES" sz="2800" dirty="0" smtClean="0"/>
          </a:p>
          <a:p>
            <a:pPr algn="just"/>
            <a:r>
              <a:rPr lang="es-ES" sz="2800" dirty="0" smtClean="0"/>
              <a:t>Uno de los factores que se tiene que tener en cuenta en el momento de imprimir y es de mucha importancia es que el archivo se encuentre en formato CMYK, no en RGB ya que este formato solo se lo utiliza en los monitores, cámaras digitales, entre otros.</a:t>
            </a:r>
            <a:endParaRPr lang="es-ES_tradnl" sz="2800" dirty="0" smtClean="0"/>
          </a:p>
        </p:txBody>
      </p:sp>
      <p:pic>
        <p:nvPicPr>
          <p:cNvPr id="6146" name="Picture 2"/>
          <p:cNvPicPr>
            <a:picLocks noChangeAspect="1" noChangeArrowheads="1"/>
          </p:cNvPicPr>
          <p:nvPr/>
        </p:nvPicPr>
        <p:blipFill>
          <a:blip r:embed="rId2" cstate="print"/>
          <a:srcRect/>
          <a:stretch>
            <a:fillRect/>
          </a:stretch>
        </p:blipFill>
        <p:spPr bwMode="auto">
          <a:xfrm>
            <a:off x="395536" y="4077072"/>
            <a:ext cx="664689" cy="648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p:cNvPicPr>
            <a:picLocks noChangeAspect="1" noChangeArrowheads="1"/>
          </p:cNvPicPr>
          <p:nvPr/>
        </p:nvPicPr>
        <p:blipFill>
          <a:blip r:embed="rId2" cstate="print"/>
          <a:srcRect/>
          <a:stretch>
            <a:fillRect/>
          </a:stretch>
        </p:blipFill>
        <p:spPr bwMode="auto">
          <a:xfrm>
            <a:off x="395536" y="4941168"/>
            <a:ext cx="664689" cy="648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p:cNvPicPr>
            <a:picLocks noChangeAspect="1" noChangeArrowheads="1"/>
          </p:cNvPicPr>
          <p:nvPr/>
        </p:nvPicPr>
        <p:blipFill>
          <a:blip r:embed="rId2" cstate="print"/>
          <a:srcRect/>
          <a:stretch>
            <a:fillRect/>
          </a:stretch>
        </p:blipFill>
        <p:spPr bwMode="auto">
          <a:xfrm>
            <a:off x="395536" y="5877272"/>
            <a:ext cx="664689" cy="648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2">
  <a:themeElements>
    <a:clrScheme name="Tema de Office 1">
      <a:dk1>
        <a:srgbClr val="080808"/>
      </a:dk1>
      <a:lt1>
        <a:srgbClr val="7AA6B0"/>
      </a:lt1>
      <a:dk2>
        <a:srgbClr val="000000"/>
      </a:dk2>
      <a:lt2>
        <a:srgbClr val="080808"/>
      </a:lt2>
      <a:accent1>
        <a:srgbClr val="917AA4"/>
      </a:accent1>
      <a:accent2>
        <a:srgbClr val="76669A"/>
      </a:accent2>
      <a:accent3>
        <a:srgbClr val="BED0D4"/>
      </a:accent3>
      <a:accent4>
        <a:srgbClr val="060606"/>
      </a:accent4>
      <a:accent5>
        <a:srgbClr val="C7BECF"/>
      </a:accent5>
      <a:accent6>
        <a:srgbClr val="6A5C8B"/>
      </a:accent6>
      <a:hlink>
        <a:srgbClr val="377B89"/>
      </a:hlink>
      <a:folHlink>
        <a:srgbClr val="1A4E54"/>
      </a:folHlink>
    </a:clrScheme>
    <a:fontScheme name="Tema de Offic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ema de Office 1">
        <a:dk1>
          <a:srgbClr val="080808"/>
        </a:dk1>
        <a:lt1>
          <a:srgbClr val="7AA6B0"/>
        </a:lt1>
        <a:dk2>
          <a:srgbClr val="000000"/>
        </a:dk2>
        <a:lt2>
          <a:srgbClr val="080808"/>
        </a:lt2>
        <a:accent1>
          <a:srgbClr val="917AA4"/>
        </a:accent1>
        <a:accent2>
          <a:srgbClr val="76669A"/>
        </a:accent2>
        <a:accent3>
          <a:srgbClr val="BED0D4"/>
        </a:accent3>
        <a:accent4>
          <a:srgbClr val="060606"/>
        </a:accent4>
        <a:accent5>
          <a:srgbClr val="C7BECF"/>
        </a:accent5>
        <a:accent6>
          <a:srgbClr val="6A5C8B"/>
        </a:accent6>
        <a:hlink>
          <a:srgbClr val="377B89"/>
        </a:hlink>
        <a:folHlink>
          <a:srgbClr val="1A4E5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Tema2</Template>
  <TotalTime>2444</TotalTime>
  <Words>2126</Words>
  <Application>Microsoft Office PowerPoint</Application>
  <PresentationFormat>Presentación en pantalla (4:3)</PresentationFormat>
  <Paragraphs>209</Paragraphs>
  <Slides>59</Slides>
  <Notes>0</Notes>
  <HiddenSlides>0</HiddenSlides>
  <MMClips>0</MMClips>
  <ScaleCrop>false</ScaleCrop>
  <HeadingPairs>
    <vt:vector size="4" baseType="variant">
      <vt:variant>
        <vt:lpstr>Tema</vt:lpstr>
      </vt:variant>
      <vt:variant>
        <vt:i4>1</vt:i4>
      </vt:variant>
      <vt:variant>
        <vt:lpstr>Títulos de diapositiva</vt:lpstr>
      </vt:variant>
      <vt:variant>
        <vt:i4>59</vt:i4>
      </vt:variant>
    </vt:vector>
  </HeadingPairs>
  <TitlesOfParts>
    <vt:vector size="60" baseType="lpstr">
      <vt:lpstr>Tema2</vt:lpstr>
      <vt:lpstr>ADMINISTRACÍON DE COLOR EN LA IMPRESIÓN DIGITAL</vt:lpstr>
      <vt:lpstr>Introducción</vt:lpstr>
      <vt:lpstr>Diapositiva 3</vt:lpstr>
      <vt:lpstr>Diapositiva 4</vt:lpstr>
      <vt:lpstr>Diapositiva 5</vt:lpstr>
      <vt:lpstr>Impresión Digital</vt:lpstr>
      <vt:lpstr>Diapositiva 7</vt:lpstr>
      <vt:lpstr>Diapositiva 8</vt:lpstr>
      <vt:lpstr>Importancia</vt:lpstr>
      <vt:lpstr>Ventajas de la impresión digital</vt:lpstr>
      <vt:lpstr>Ventajas de la Impresión Digital</vt:lpstr>
      <vt:lpstr>Desventajas de la Impresión Digital </vt:lpstr>
      <vt:lpstr>Desventajas de la Impresión Digital</vt:lpstr>
      <vt:lpstr>Cuidados de la Impresión Digital</vt:lpstr>
      <vt:lpstr>Factores que afectan la buena Impresión Digital</vt:lpstr>
      <vt:lpstr>Diapositiva 16</vt:lpstr>
      <vt:lpstr>Sistema de color en la Impresión  Digital</vt:lpstr>
      <vt:lpstr>Diapositiva 18</vt:lpstr>
      <vt:lpstr>Diapositiva 19</vt:lpstr>
      <vt:lpstr>Gestión de Color</vt:lpstr>
      <vt:lpstr>Gestión de Color en la Impresión Digital</vt:lpstr>
      <vt:lpstr>Diapositiva 22</vt:lpstr>
      <vt:lpstr>Características de la Impresora</vt:lpstr>
      <vt:lpstr>Diapositiva 24</vt:lpstr>
      <vt:lpstr>Pasos para la buena Impresión Digital</vt:lpstr>
      <vt:lpstr>Calibración y Perfilamiento</vt:lpstr>
      <vt:lpstr>Diapositiva 27</vt:lpstr>
      <vt:lpstr>Pasos a seguir</vt:lpstr>
      <vt:lpstr>Diapositiva 29</vt:lpstr>
      <vt:lpstr>Diapositiva 30</vt:lpstr>
      <vt:lpstr>Diapositiva 31</vt:lpstr>
      <vt:lpstr>Diapositiva 32</vt:lpstr>
      <vt:lpstr>Diapositiva 33</vt:lpstr>
      <vt:lpstr>Método Nativo</vt:lpstr>
      <vt:lpstr>Método 5</vt:lpstr>
      <vt:lpstr>Método RGB</vt:lpstr>
      <vt:lpstr>Iluminación del Monitor</vt:lpstr>
      <vt:lpstr>Diapositiva 38</vt:lpstr>
      <vt:lpstr>Resultado de calibración y perfilamiento del monitor</vt:lpstr>
      <vt:lpstr>Linearizacion de la Impresora</vt:lpstr>
      <vt:lpstr>Diapositiva 41</vt:lpstr>
      <vt:lpstr>Diapositiva 42</vt:lpstr>
      <vt:lpstr>Diapositiva 43</vt:lpstr>
      <vt:lpstr>Diapositiva 44</vt:lpstr>
      <vt:lpstr>Perfil Profile Maker (Prensa Digital)</vt:lpstr>
      <vt:lpstr>Diapositiva 46</vt:lpstr>
      <vt:lpstr>Diapositiva 47</vt:lpstr>
      <vt:lpstr>Diapositiva 48</vt:lpstr>
      <vt:lpstr>Tarjeta Test</vt:lpstr>
      <vt:lpstr>Photoshop</vt:lpstr>
      <vt:lpstr>Diapositiva 51</vt:lpstr>
      <vt:lpstr>Arreglo y retoque de fotos</vt:lpstr>
      <vt:lpstr>Diapositiva 53</vt:lpstr>
      <vt:lpstr>Diseño del álbum</vt:lpstr>
      <vt:lpstr>Diapositiva 55</vt:lpstr>
      <vt:lpstr>Diapositiva 56</vt:lpstr>
      <vt:lpstr>Diapositiva 57</vt:lpstr>
      <vt:lpstr>Diapositiva 58</vt:lpstr>
      <vt:lpstr>Muchas Gracias</vt:lpstr>
    </vt:vector>
  </TitlesOfParts>
  <Company>RevolucionUnattended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ADMINISTRACÍON DE COLOR EN LA IMPRESIÓN DIGITAL</dc:title>
  <dc:creator>WinuE</dc:creator>
  <cp:lastModifiedBy>WinuE</cp:lastModifiedBy>
  <cp:revision>157</cp:revision>
  <dcterms:created xsi:type="dcterms:W3CDTF">2011-02-20T04:02:02Z</dcterms:created>
  <dcterms:modified xsi:type="dcterms:W3CDTF">2011-03-04T11:25:01Z</dcterms:modified>
</cp:coreProperties>
</file>