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60" r:id="rId6"/>
    <p:sldId id="296" r:id="rId7"/>
    <p:sldId id="297" r:id="rId8"/>
    <p:sldId id="298" r:id="rId9"/>
    <p:sldId id="299" r:id="rId10"/>
    <p:sldId id="30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1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61" r:id="rId34"/>
    <p:sldId id="283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EFF04-A041-4484-93EF-17D2E6D59887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A4D6A-A8A2-4A70-A8AD-696AB403EC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A4D6A-A8A2-4A70-A8AD-696AB403EC02}" type="slidenum">
              <a:rPr lang="es-EC" smtClean="0"/>
              <a:pPr/>
              <a:t>3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77E4-1BC2-4697-AF73-B810C48BA0F8}" type="datetimeFigureOut">
              <a:rPr lang="es-EC" smtClean="0"/>
              <a:pPr/>
              <a:t>26/09/2011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2471-3139-4CBD-B73A-CB4C890508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log.espol.edu.ec/knoboa/files/2010/07/espol.gif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71472" y="857232"/>
            <a:ext cx="1442811" cy="1382429"/>
          </a:xfrm>
          <a:prstGeom prst="rect">
            <a:avLst/>
          </a:prstGeom>
          <a:noFill/>
        </p:spPr>
      </p:pic>
      <p:grpSp>
        <p:nvGrpSpPr>
          <p:cNvPr id="16" name="15 Grupo"/>
          <p:cNvGrpSpPr/>
          <p:nvPr/>
        </p:nvGrpSpPr>
        <p:grpSpPr>
          <a:xfrm>
            <a:off x="1071538" y="2643182"/>
            <a:ext cx="357984" cy="3715570"/>
            <a:chOff x="927868" y="2000240"/>
            <a:chExt cx="286546" cy="4358512"/>
          </a:xfrm>
        </p:grpSpPr>
        <p:cxnSp>
          <p:nvCxnSpPr>
            <p:cNvPr id="6" name="5 Conector recto"/>
            <p:cNvCxnSpPr/>
            <p:nvPr/>
          </p:nvCxnSpPr>
          <p:spPr>
            <a:xfrm rot="5400000">
              <a:off x="-1250197" y="4179099"/>
              <a:ext cx="43577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 rot="5400000">
              <a:off x="-1108115" y="4178305"/>
              <a:ext cx="435771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rot="5400000">
              <a:off x="-965239" y="4178305"/>
              <a:ext cx="43577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8 Conector recto"/>
          <p:cNvCxnSpPr/>
          <p:nvPr/>
        </p:nvCxnSpPr>
        <p:spPr>
          <a:xfrm>
            <a:off x="2430448" y="1214422"/>
            <a:ext cx="607064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428860" y="1369361"/>
            <a:ext cx="607223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357422" y="71435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 Narrow" pitchFamily="34" charset="0"/>
                <a:cs typeface="Arial" pitchFamily="34" charset="0"/>
              </a:rPr>
              <a:t>ESCUELA SUPERIOR POLITÉCNICA DEL LITORAL</a:t>
            </a:r>
            <a:endParaRPr lang="es-EC" sz="2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14612" y="134515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Narrow" pitchFamily="34" charset="0"/>
              </a:rPr>
              <a:t>ESCUELA DE DISEÑO Y COMUNICACIÓN VISUAL</a:t>
            </a:r>
            <a:endParaRPr lang="es-EC" b="1" dirty="0">
              <a:latin typeface="Arial Narrow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000364" y="19288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>
                <a:latin typeface="Arial Narrow" pitchFamily="34" charset="0"/>
              </a:rPr>
              <a:t>SISTEMA DE COBRO DE </a:t>
            </a:r>
            <a:r>
              <a:rPr lang="es-EC" sz="2400" b="1" dirty="0" smtClean="0">
                <a:latin typeface="Arial Narrow" pitchFamily="34" charset="0"/>
              </a:rPr>
              <a:t>ALÍCUOTAS </a:t>
            </a:r>
            <a:r>
              <a:rPr lang="es-EC" sz="2400" b="1" dirty="0">
                <a:latin typeface="Arial Narrow" pitchFamily="34" charset="0"/>
              </a:rPr>
              <a:t>EN URBANIZACIONES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929058" y="285749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URBIPAGOS</a:t>
            </a:r>
            <a:endParaRPr lang="es-EC" sz="4000" b="1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14612" y="3714752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PREVIO A LA OBTENCIÓN DEL TITULO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ANALISTA DE SISTEMAS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85786" y="4572008"/>
            <a:ext cx="9144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AUTORES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JOHANNA JACKELINE AVILÉS GONZÁLEZ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EDISON ISAÍAS PANCHANA FIGUEROA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WALTER JAVIER TUTIVEN TABOADA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500166" y="1000108"/>
            <a:ext cx="450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CLAVE DE ACCESO OLVIDADA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500174"/>
            <a:ext cx="5591878" cy="2786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71670" y="4561842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 En esta ventana,  el cliente deberá ingresar su mail para que se realice el procedimiento del envío de una nueva clave, la misma que será enviada encriptada.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357298"/>
            <a:ext cx="40719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85918" y="92867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 Narrow" pitchFamily="34" charset="0"/>
              </a:rPr>
              <a:t>MENSAJE DE </a:t>
            </a:r>
            <a:r>
              <a:rPr lang="es-EC" b="1" dirty="0" smtClean="0">
                <a:latin typeface="Arial Narrow" pitchFamily="34" charset="0"/>
              </a:rPr>
              <a:t>CONFIRMACIÓN </a:t>
            </a:r>
            <a:r>
              <a:rPr lang="es-EC" b="1" dirty="0" smtClean="0">
                <a:latin typeface="Arial Narrow" pitchFamily="34" charset="0"/>
              </a:rPr>
              <a:t>DE </a:t>
            </a:r>
            <a:r>
              <a:rPr lang="es-EC" b="1" dirty="0" smtClean="0">
                <a:latin typeface="Arial Narrow" pitchFamily="34" charset="0"/>
              </a:rPr>
              <a:t>ENVÍO </a:t>
            </a:r>
            <a:r>
              <a:rPr lang="es-EC" b="1" dirty="0" smtClean="0">
                <a:latin typeface="Arial Narrow" pitchFamily="34" charset="0"/>
              </a:rPr>
              <a:t>DE  CLAVE DE ACCESO</a:t>
            </a:r>
            <a:endParaRPr lang="es-EC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85918" y="298823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 Narrow" pitchFamily="34" charset="0"/>
              </a:rPr>
              <a:t>MAIL DE </a:t>
            </a:r>
            <a:r>
              <a:rPr lang="es-EC" b="1" dirty="0" smtClean="0">
                <a:latin typeface="Arial Narrow" pitchFamily="34" charset="0"/>
              </a:rPr>
              <a:t>ENVÍO </a:t>
            </a:r>
            <a:r>
              <a:rPr lang="es-EC" b="1" dirty="0" smtClean="0">
                <a:latin typeface="Arial Narrow" pitchFamily="34" charset="0"/>
              </a:rPr>
              <a:t>DE CONTRASEÑA</a:t>
            </a:r>
            <a:endParaRPr lang="es-EC" b="1" dirty="0">
              <a:latin typeface="Arial Narrow" pitchFamily="34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33562" y="3429000"/>
            <a:ext cx="6596090" cy="200026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714480" y="55721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 Narrow" pitchFamily="34" charset="0"/>
              </a:rPr>
              <a:t>El cliente podrá verificar desde su correo su nueva clave de acceso.</a:t>
            </a:r>
            <a:endParaRPr lang="es-EC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714480" y="928670"/>
            <a:ext cx="5500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INGRESANDO AL SISTEMA DE COBROS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6" name="5 Imagen" descr="verising - cop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692" y="1428736"/>
            <a:ext cx="4732204" cy="20717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1571604" y="3749457"/>
            <a:ext cx="6929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Al obtener la clave de acceso el cliente puede contar con todos los beneficio que el Aplicativo Web provee.</a:t>
            </a:r>
          </a:p>
          <a:p>
            <a:pPr marL="269875" indent="-269875" algn="just">
              <a:buFont typeface="Wingdings" pitchFamily="2" charset="2"/>
              <a:buChar char="ü"/>
            </a:pPr>
            <a:endParaRPr lang="es-EC" sz="2000" dirty="0" smtClean="0">
              <a:latin typeface="Arial Narrow" pitchFamily="34" charset="0"/>
            </a:endParaRPr>
          </a:p>
          <a:p>
            <a:pPr marL="269875" indent="-269875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El cliente deberá ingresar </a:t>
            </a:r>
            <a:r>
              <a:rPr lang="es-EC" sz="2000" dirty="0" smtClean="0">
                <a:latin typeface="Arial Narrow" pitchFamily="34" charset="0"/>
              </a:rPr>
              <a:t>número </a:t>
            </a:r>
            <a:r>
              <a:rPr lang="es-EC" sz="2000" dirty="0" smtClean="0">
                <a:latin typeface="Arial Narrow" pitchFamily="34" charset="0"/>
              </a:rPr>
              <a:t>de </a:t>
            </a:r>
            <a:r>
              <a:rPr lang="es-EC" sz="2000" dirty="0" smtClean="0">
                <a:latin typeface="Arial Narrow" pitchFamily="34" charset="0"/>
              </a:rPr>
              <a:t>c</a:t>
            </a:r>
            <a:r>
              <a:rPr lang="es-EC" sz="2000" dirty="0" smtClean="0">
                <a:latin typeface="Arial Narrow" pitchFamily="34" charset="0"/>
              </a:rPr>
              <a:t>é</a:t>
            </a:r>
            <a:r>
              <a:rPr lang="es-EC" sz="2000" dirty="0" smtClean="0">
                <a:latin typeface="Arial Narrow" pitchFamily="34" charset="0"/>
              </a:rPr>
              <a:t>dula </a:t>
            </a:r>
            <a:r>
              <a:rPr lang="es-EC" sz="2000" dirty="0" smtClean="0">
                <a:latin typeface="Arial Narrow" pitchFamily="34" charset="0"/>
              </a:rPr>
              <a:t>o pasaporte y su clave de acceso generada; ingresarlos correctamente.</a:t>
            </a:r>
          </a:p>
          <a:p>
            <a:pPr marL="269875" indent="-269875" algn="just">
              <a:buFont typeface="Wingdings" pitchFamily="2" charset="2"/>
              <a:buChar char="ü"/>
            </a:pPr>
            <a:endParaRPr lang="es-EC" sz="2000" dirty="0" smtClean="0">
              <a:latin typeface="Arial Narrow" pitchFamily="34" charset="0"/>
            </a:endParaRPr>
          </a:p>
          <a:p>
            <a:pPr marL="269875" indent="-269875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Si el cliente ha olvidado su clave tiene la opción de  recuperar contraseña en el link </a:t>
            </a:r>
            <a:r>
              <a:rPr lang="es-EC" sz="2000" b="1" i="1" dirty="0" smtClean="0">
                <a:solidFill>
                  <a:schemeClr val="tx2"/>
                </a:solidFill>
                <a:latin typeface="Arial Narrow" pitchFamily="34" charset="0"/>
              </a:rPr>
              <a:t>¿Has olvidado tu contraseña?</a:t>
            </a:r>
          </a:p>
          <a:p>
            <a:pPr marL="269875" indent="-269875">
              <a:buFont typeface="Wingdings" pitchFamily="2" charset="2"/>
              <a:buChar char="ü"/>
            </a:pP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714480" y="928670"/>
            <a:ext cx="5500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MENSAJES DE ERROR DE INGRESO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00174"/>
            <a:ext cx="2082705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500174"/>
            <a:ext cx="2055410" cy="15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15164"/>
            <a:ext cx="2348040" cy="151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643042" y="314861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Mensajes que aparecen en el caso que el cliente ingrese por tres veces consecutivas erróneamente la </a:t>
            </a:r>
            <a:r>
              <a:rPr lang="es-EC" dirty="0" smtClean="0">
                <a:latin typeface="Arial Narrow" pitchFamily="34" charset="0"/>
              </a:rPr>
              <a:t>cédula </a:t>
            </a:r>
            <a:r>
              <a:rPr lang="es-EC" dirty="0" smtClean="0">
                <a:latin typeface="Arial Narrow" pitchFamily="34" charset="0"/>
              </a:rPr>
              <a:t>de identidad/pasaporte y clave de acceso.</a:t>
            </a:r>
          </a:p>
        </p:txBody>
      </p:sp>
      <p:pic>
        <p:nvPicPr>
          <p:cNvPr id="10" name="9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835675"/>
            <a:ext cx="4389177" cy="166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714480" y="564357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En caso que el cliente sobrepase el numero de  intentos para ingresar al sistema  se mostrará este mensaje.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785794"/>
            <a:ext cx="51435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428728" y="5357826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 Narrow" pitchFamily="34" charset="0"/>
              </a:rPr>
              <a:t>Esta es la página principal del sistema, es aquí donde se realizarán consultas o solicitudes que desean hacer para el manejo de sus pagos.</a:t>
            </a:r>
            <a:endParaRPr lang="es-EC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785918" y="857232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INFORMACIÓN DE PAGO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b="53677"/>
          <a:stretch>
            <a:fillRect/>
          </a:stretch>
        </p:blipFill>
        <p:spPr bwMode="auto">
          <a:xfrm>
            <a:off x="2714612" y="1285860"/>
            <a:ext cx="4214842" cy="1214446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1571604" y="257174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En esta pantalla aparecerán los pagos que debe realizar el cliente durante el año en curso . Ésta consulta se la realiza por Villa o Solar (depende administración de la ciudadela).</a:t>
            </a:r>
          </a:p>
        </p:txBody>
      </p:sp>
      <p:pic>
        <p:nvPicPr>
          <p:cNvPr id="21" name="20 Imagen" descr="K:\imagenes\Captura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214686"/>
            <a:ext cx="28575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785918" y="640659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DETALLE DE DEUDAS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/>
          <a:srcRect b="16836"/>
          <a:stretch>
            <a:fillRect/>
          </a:stretch>
        </p:blipFill>
        <p:spPr bwMode="auto">
          <a:xfrm>
            <a:off x="2203780" y="1071546"/>
            <a:ext cx="536861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571604" y="2354041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En esta pantalla aparecen los valores vencidos del año en curso que el cliente debe cancelar. Ésta consulta se la realiza por Villa o Solar (depende administración de la ciudadela).</a:t>
            </a:r>
          </a:p>
        </p:txBody>
      </p:sp>
      <p:pic>
        <p:nvPicPr>
          <p:cNvPr id="8" name="7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286124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-24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 descr="C:\Users\Edison\Desktop\im\recib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29868"/>
            <a:ext cx="5412759" cy="290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85918" y="571480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RECIBOS PAGADOS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5"/>
          <a:srcRect b="38014"/>
          <a:stretch>
            <a:fillRect/>
          </a:stretch>
        </p:blipFill>
        <p:spPr bwMode="auto">
          <a:xfrm>
            <a:off x="2088834" y="943418"/>
            <a:ext cx="54121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571604" y="220259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 Narrow" pitchFamily="34" charset="0"/>
              </a:rPr>
              <a:t>En esta pantalla aparecen los recibos pagados que el cliente desea consultar y además tiene la opción de imprimir el recibo . Ésta consulta se la realiza por Año.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43042" y="592933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 Narrow" pitchFamily="34" charset="0"/>
              </a:rPr>
              <a:t>Se recalca que si el cliente tiene mas de una propiedad se mostrara en el sistema los recibos de dicha propiedad distribuida por Villa y Solar del Año a consultar</a:t>
            </a:r>
            <a:endParaRPr lang="es-EC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6" name="5 CuadroTexto"/>
          <p:cNvSpPr txBox="1"/>
          <p:nvPr/>
        </p:nvSpPr>
        <p:spPr>
          <a:xfrm>
            <a:off x="1643042" y="785794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RECIBO DE PAGO</a:t>
            </a:r>
            <a:endParaRPr lang="es-EC" sz="2200" b="1" dirty="0"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71604" y="471488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De ésta manera se genera el recibo de pago en un formato </a:t>
            </a:r>
            <a:r>
              <a:rPr lang="es-EC" dirty="0" err="1" smtClean="0">
                <a:latin typeface="Arial Narrow" pitchFamily="34" charset="0"/>
              </a:rPr>
              <a:t>Pdf.</a:t>
            </a:r>
            <a:endParaRPr lang="es-EC" dirty="0" smtClean="0">
              <a:latin typeface="Arial Narrow" pitchFamily="34" charset="0"/>
            </a:endParaRPr>
          </a:p>
          <a:p>
            <a:pPr marL="354013" indent="-354013" algn="just">
              <a:buFont typeface="Wingdings" pitchFamily="2" charset="2"/>
              <a:buChar char="ü"/>
            </a:pPr>
            <a:endParaRPr lang="es-EC" dirty="0" smtClean="0">
              <a:latin typeface="Arial Narrow" pitchFamily="34" charset="0"/>
            </a:endParaRPr>
          </a:p>
          <a:p>
            <a:pPr marL="354013" indent="-3540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El recibo contiene un código único encriptado para dar mayor seguridad,  evitando  posibles duplicidad de documentos.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/>
          <a:srcRect b="41988"/>
          <a:stretch>
            <a:fillRect/>
          </a:stretch>
        </p:blipFill>
        <p:spPr bwMode="auto">
          <a:xfrm>
            <a:off x="2285984" y="1285860"/>
            <a:ext cx="4753856" cy="3103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643042" y="785794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DEUDAS Y MULTAS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6" name="5 Imagen" descr="K:\imagenes\Captura7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170178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714480" y="5143512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En esta pantalla aparecen los valores de las deudas a cancelar. Así el cliente consulta y además tiene la opción de imprimir un documento en PDF con toda la información de deudas. Ésta consulta se la realiza por Año.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142876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2 Marcador de contenido"/>
          <p:cNvSpPr txBox="1">
            <a:spLocks/>
          </p:cNvSpPr>
          <p:nvPr/>
        </p:nvSpPr>
        <p:spPr>
          <a:xfrm>
            <a:off x="1571604" y="1928802"/>
            <a:ext cx="7358114" cy="3286149"/>
          </a:xfrm>
          <a:prstGeom prst="rect">
            <a:avLst/>
          </a:prstGeom>
        </p:spPr>
        <p:txBody>
          <a:bodyPr/>
          <a:lstStyle/>
          <a:p>
            <a:pPr marL="630238" marR="0" lvl="0" indent="-6302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Introducción</a:t>
            </a:r>
          </a:p>
          <a:p>
            <a:pPr marL="630238" marR="0" lvl="0" indent="-6302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Seguridad del Aplicativo</a:t>
            </a:r>
          </a:p>
          <a:p>
            <a:pPr marL="630238" marR="0" lvl="0" indent="-6302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s-ES" sz="3600" dirty="0" smtClean="0">
                <a:latin typeface="Arial Narrow" pitchFamily="34" charset="0"/>
              </a:rPr>
              <a:t>Pruebas de Seguridad del Aplicativo</a:t>
            </a:r>
            <a:endParaRPr kumimoji="0" lang="es-ES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630238" marR="0" lvl="0" indent="-6302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s-ES" sz="3600" dirty="0" smtClean="0">
                <a:latin typeface="Arial Narrow" pitchFamily="34" charset="0"/>
              </a:rPr>
              <a:t>Manejo del Aplicativo</a:t>
            </a:r>
            <a:endParaRPr kumimoji="0" lang="es-ES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630238" marR="0" lvl="0" indent="-6302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Conclusión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43240" y="373543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 smtClean="0">
                <a:latin typeface="Arial Narrow" pitchFamily="34" charset="0"/>
              </a:rPr>
              <a:t>CONTENIDO</a:t>
            </a:r>
            <a:endParaRPr lang="es-EC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643042" y="785794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DEUDAS GLOBALES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6" name="5 Imagen" descr="K:\Captura7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357298"/>
            <a:ext cx="5399111" cy="275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57356" y="4500571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En esta pantalla se muestra la suma de los valores correspondientes a cada año donde se han generado deudas.</a:t>
            </a:r>
          </a:p>
          <a:p>
            <a:pPr marL="265113" indent="-265113" algn="just">
              <a:buFont typeface="Wingdings" pitchFamily="2" charset="2"/>
              <a:buChar char="ü"/>
            </a:pPr>
            <a:endParaRPr lang="es-EC" dirty="0" smtClean="0">
              <a:latin typeface="Arial Narrow" pitchFamily="34" charset="0"/>
            </a:endParaRPr>
          </a:p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Los valores a cancelar están desglosados por Solar y Villa.</a:t>
            </a:r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000232" y="1571612"/>
            <a:ext cx="5500726" cy="1857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1643042" y="785794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DATOS PERSONALES</a:t>
            </a:r>
            <a:endParaRPr lang="es-EC" sz="22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85918" y="400050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En esta opción, el cliente podrá actualizar sus datos personales.</a:t>
            </a:r>
          </a:p>
          <a:p>
            <a:pPr marL="265113" indent="-265113" algn="just">
              <a:buFont typeface="Wingdings" pitchFamily="2" charset="2"/>
              <a:buChar char="ü"/>
            </a:pPr>
            <a:endParaRPr lang="es-EC" dirty="0" smtClean="0">
              <a:latin typeface="Arial Narrow" pitchFamily="34" charset="0"/>
            </a:endParaRPr>
          </a:p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Tanto la </a:t>
            </a:r>
            <a:r>
              <a:rPr lang="es-EC" dirty="0" smtClean="0">
                <a:latin typeface="Arial Narrow" pitchFamily="34" charset="0"/>
              </a:rPr>
              <a:t>cédula/pasaporte </a:t>
            </a:r>
            <a:r>
              <a:rPr lang="es-EC" dirty="0" smtClean="0">
                <a:latin typeface="Arial Narrow" pitchFamily="34" charset="0"/>
              </a:rPr>
              <a:t>como el Nombre de la persona son  importantes, por lo tanto solo se podrá actualizar el email y el teléfono.</a:t>
            </a:r>
            <a:endParaRPr lang="es-EC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643042" y="785794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CAMBIO DE CLAVE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b="31143"/>
          <a:stretch>
            <a:fillRect/>
          </a:stretch>
        </p:blipFill>
        <p:spPr bwMode="auto">
          <a:xfrm>
            <a:off x="2428860" y="1428736"/>
            <a:ext cx="5402263" cy="298291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714480" y="4561842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Esta pagina nos muestra la opción en la que el usuario cambia su clave de acceso.</a:t>
            </a:r>
          </a:p>
          <a:p>
            <a:pPr marL="354013" indent="-354013" algn="just">
              <a:buFont typeface="Wingdings" pitchFamily="2" charset="2"/>
              <a:buChar char="ü"/>
            </a:pPr>
            <a:endParaRPr lang="es-EC" sz="2000" dirty="0" smtClean="0">
              <a:latin typeface="Arial Narrow" pitchFamily="34" charset="0"/>
            </a:endParaRPr>
          </a:p>
          <a:p>
            <a:pPr marL="354013" indent="-354013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Los campos están validados y deben cumplir con las restricciones que el Aplicativo muestra. Al insertar la nueva clave se hace clic en </a:t>
            </a:r>
            <a:r>
              <a:rPr lang="es-EC" sz="2000" b="1" dirty="0" smtClean="0">
                <a:latin typeface="Arial Narrow" pitchFamily="34" charset="0"/>
              </a:rPr>
              <a:t>“Cambiar contraseña”</a:t>
            </a:r>
            <a:endParaRPr lang="es-EC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643042" y="785794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CERRAR SESIÓN</a:t>
            </a:r>
            <a:endParaRPr lang="es-EC" sz="2200" b="1" dirty="0"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728" y="542926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Al hacer clic en esta opción esta abandonando el sistema de cobros y se lo redirige hasta la pagina de Ingreso al Sistema .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7" name="6 Imagen" descr="veris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428736"/>
            <a:ext cx="6620829" cy="374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3643306" y="2643182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atin typeface="Arial Narrow" pitchFamily="34" charset="0"/>
              </a:rPr>
              <a:t>SEGURIDAD DEL APLICATIVO</a:t>
            </a:r>
            <a:endParaRPr lang="es-EC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357290" y="1000108"/>
            <a:ext cx="742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 Narrow" pitchFamily="34" charset="0"/>
              </a:rPr>
              <a:t>Al decir Seguridad estamos hablando de fortaleza del sistema frente a cualquier tipo de ataques.  Pero antes de mencionar  cómo poder prevenirnos ante estos posibles ataque por los llamado HACKERS nos basaremos en las posibles vulnerabilidades en aplicaciones web.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428728" y="2357430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Font typeface="Wingdings" pitchFamily="2" charset="2"/>
              <a:buChar char="ü"/>
            </a:pPr>
            <a:r>
              <a:rPr lang="es-EC" b="1" dirty="0" smtClean="0">
                <a:latin typeface="Arial Narrow" pitchFamily="34" charset="0"/>
              </a:rPr>
              <a:t> Fuerza bruta</a:t>
            </a:r>
          </a:p>
          <a:p>
            <a:pPr marL="354013" algn="just"/>
            <a:r>
              <a:rPr lang="es-EC" dirty="0" smtClean="0">
                <a:latin typeface="Arial Narrow" pitchFamily="34" charset="0"/>
              </a:rPr>
              <a:t>Un ataque de fuerza bruta es un proceso automatizado de prueba y error utilizado para adivinar un nombre de usuario, contraseña, número de tarjeta de crédito o clave criptográfica.</a:t>
            </a:r>
          </a:p>
          <a:p>
            <a:pPr algn="just"/>
            <a:endParaRPr lang="es-EC" dirty="0" smtClean="0">
              <a:latin typeface="Arial Narrow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357290" y="4714884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C" b="1" dirty="0" smtClean="0">
                <a:latin typeface="Arial Narrow" pitchFamily="34" charset="0"/>
              </a:rPr>
              <a:t>   Inyección de código SQL</a:t>
            </a:r>
          </a:p>
          <a:p>
            <a:pPr marL="442913" algn="just"/>
            <a:r>
              <a:rPr lang="es-EC" dirty="0" smtClean="0">
                <a:latin typeface="Arial Narrow" pitchFamily="34" charset="0"/>
              </a:rPr>
              <a:t>La inyección de código SQL es una técnica de ataque usada para explotar sitios web que construyen sentencias SQL a partir de entradas facilitadas por el usuario.</a:t>
            </a:r>
            <a:endParaRPr lang="es-EC" dirty="0">
              <a:latin typeface="Arial Narrow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57290" y="364331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b="1" dirty="0" smtClean="0">
                <a:latin typeface="Arial Narrow" pitchFamily="34" charset="0"/>
              </a:rPr>
              <a:t>  Débil Validación en la recuperación de contraseñas</a:t>
            </a:r>
          </a:p>
          <a:p>
            <a:pPr marL="442913" algn="just"/>
            <a:r>
              <a:rPr lang="es-EC" dirty="0" smtClean="0">
                <a:latin typeface="Arial Narrow" pitchFamily="34" charset="0"/>
              </a:rPr>
              <a:t>La débil validación en la recuperación de contraseñas se produce cuando un sitio web permite a un atacante obtener, modificar o recuperar, de forma ilegal, la contraseña de otro usuario.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Rectángulo"/>
          <p:cNvSpPr/>
          <p:nvPr/>
        </p:nvSpPr>
        <p:spPr>
          <a:xfrm>
            <a:off x="1214414" y="114298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 Narrow" pitchFamily="34" charset="0"/>
              </a:rPr>
              <a:t> Ataque por diccionario</a:t>
            </a:r>
          </a:p>
          <a:p>
            <a:pPr algn="just"/>
            <a:r>
              <a:rPr lang="es-EC" dirty="0" smtClean="0">
                <a:latin typeface="Arial Narrow" pitchFamily="34" charset="0"/>
              </a:rPr>
              <a:t>El ataque por diccionario (</a:t>
            </a:r>
            <a:r>
              <a:rPr lang="es-EC" dirty="0" err="1" smtClean="0">
                <a:latin typeface="Arial Narrow" pitchFamily="34" charset="0"/>
              </a:rPr>
              <a:t>dictionary</a:t>
            </a:r>
            <a:r>
              <a:rPr lang="es-EC" dirty="0" smtClean="0">
                <a:latin typeface="Arial Narrow" pitchFamily="34" charset="0"/>
              </a:rPr>
              <a:t> </a:t>
            </a:r>
            <a:r>
              <a:rPr lang="es-EC" dirty="0" err="1" smtClean="0">
                <a:latin typeface="Arial Narrow" pitchFamily="34" charset="0"/>
              </a:rPr>
              <a:t>attack</a:t>
            </a:r>
            <a:r>
              <a:rPr lang="es-EC" dirty="0" smtClean="0">
                <a:latin typeface="Arial Narrow" pitchFamily="34" charset="0"/>
              </a:rPr>
              <a:t>) es un tipo de ataque informático relacionado al hacking que utiliza un diccionario de palabras para llevar a cabo su cometido</a:t>
            </a:r>
            <a:r>
              <a:rPr lang="es-EC" dirty="0" smtClean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14414" y="4643446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Muchas personas tienen rechazo a realizar operaciones, tramites o consultas a través de internet, pues temen que su información (personal,  bancaria o la que fuere) pueda ser vista por terceros, que haciendo uso de sus conocimientos informáticos, puedan captar la información y hacer un mal uso de ella, es decir los llamados hackers.</a:t>
            </a:r>
            <a:endParaRPr lang="es-EC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57290" y="242886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 Narrow" pitchFamily="34" charset="0"/>
              </a:rPr>
              <a:t>Suplantación de contenido. </a:t>
            </a:r>
          </a:p>
          <a:p>
            <a:r>
              <a:rPr lang="es-EC" dirty="0" smtClean="0">
                <a:latin typeface="Arial Narrow" pitchFamily="34" charset="0"/>
              </a:rPr>
              <a:t>Mediante esta técnica un atacante consigue hacerle creer al usuario objetivo que cierto contenido de un aplicativo Web es legítimo, cuando no lo es. Ejemplo: </a:t>
            </a:r>
            <a:r>
              <a:rPr lang="es-EC" dirty="0" err="1" smtClean="0">
                <a:latin typeface="Arial Narrow" pitchFamily="34" charset="0"/>
              </a:rPr>
              <a:t>Phising</a:t>
            </a:r>
            <a:r>
              <a:rPr lang="es-EC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Rectángulo"/>
          <p:cNvSpPr/>
          <p:nvPr/>
        </p:nvSpPr>
        <p:spPr>
          <a:xfrm>
            <a:off x="1571604" y="1142984"/>
            <a:ext cx="4357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CERTIFICACION DEL APLICATIVO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7" name="Picture 2" descr="http://www.azox.com/Portals/5/screenshots/verisign_logo.jpg"/>
          <p:cNvPicPr>
            <a:picLocks noChangeAspect="1" noChangeArrowheads="1"/>
          </p:cNvPicPr>
          <p:nvPr/>
        </p:nvPicPr>
        <p:blipFill>
          <a:blip r:embed="rId4" cstate="print"/>
          <a:srcRect l="2439" t="2128"/>
          <a:stretch>
            <a:fillRect/>
          </a:stretch>
        </p:blipFill>
        <p:spPr bwMode="auto">
          <a:xfrm>
            <a:off x="1714480" y="2857496"/>
            <a:ext cx="2298440" cy="128588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429124" y="1928803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Empresa de seguridad informática famosa por ser una Autoridad de Certificación reconocida mundialmente</a:t>
            </a:r>
          </a:p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. Los certificados SSL de VeriSign aseguran a más de un millón de servidores Web en el mundo</a:t>
            </a:r>
          </a:p>
          <a:p>
            <a:endParaRPr lang="es-EC" dirty="0"/>
          </a:p>
        </p:txBody>
      </p:sp>
      <p:pic>
        <p:nvPicPr>
          <p:cNvPr id="9" name="8 Imagen" descr="veris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929066"/>
            <a:ext cx="3155995" cy="1785950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5143504" y="535782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Rectángulo"/>
          <p:cNvSpPr/>
          <p:nvPr/>
        </p:nvSpPr>
        <p:spPr>
          <a:xfrm>
            <a:off x="1571604" y="928670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SECURE SOCKET LAYER(SSL) </a:t>
            </a:r>
          </a:p>
          <a:p>
            <a:endParaRPr lang="es-EC" b="1" dirty="0">
              <a:latin typeface="Arial Narrow" pitchFamily="34" charset="0"/>
            </a:endParaRPr>
          </a:p>
        </p:txBody>
      </p:sp>
      <p:pic>
        <p:nvPicPr>
          <p:cNvPr id="27650" name="Picture 2" descr="http://www.eff.org/files/HTTPS_Everywhere_new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714488"/>
            <a:ext cx="2563498" cy="221457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500562" y="1785926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Un certificado de seguridad SSL conlleva un protocolo para establecer una comunicación segura para el usuario.</a:t>
            </a:r>
            <a:endParaRPr lang="es-EC" dirty="0">
              <a:latin typeface="Arial Narrow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00562" y="2928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Se utiliza para proteger la transmisión de información confidencial y que nadie más pueda manejarla de modo inapropiado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9" name="8 Imagen" descr="Pantallazo.png"/>
          <p:cNvPicPr>
            <a:picLocks noChangeAspect="1"/>
          </p:cNvPicPr>
          <p:nvPr/>
        </p:nvPicPr>
        <p:blipFill>
          <a:blip r:embed="rId5"/>
          <a:srcRect l="9424" t="15306" r="63089" b="23469"/>
          <a:stretch>
            <a:fillRect/>
          </a:stretch>
        </p:blipFill>
        <p:spPr>
          <a:xfrm>
            <a:off x="5500694" y="4500570"/>
            <a:ext cx="2714645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 descr="http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428736"/>
            <a:ext cx="5143536" cy="187168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71604" y="928670"/>
            <a:ext cx="4357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CONFIANZA DEL SITIO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7" name="6 Imagen" descr="Diagrama que muestra el funcionamiento del cifrad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429000"/>
            <a:ext cx="57864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14340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2714612" y="274638"/>
            <a:ext cx="44291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BIENVENIDA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Bienvenidos al Sistema de Cobro de Alícuotas en Urbanizaciones, un Servicio Web cuyo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propósito es brindar servicios de administración y el correcto manejo de información en urbanizaciones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142985"/>
            <a:ext cx="4486791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Rectángulo"/>
          <p:cNvSpPr/>
          <p:nvPr/>
        </p:nvSpPr>
        <p:spPr>
          <a:xfrm>
            <a:off x="1571604" y="928670"/>
            <a:ext cx="4357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ENCRIPATACIÓN DE DATOS</a:t>
            </a:r>
            <a:endParaRPr lang="es-EC" sz="2200" b="1" dirty="0">
              <a:latin typeface="Arial Narrow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43042" y="1571612"/>
            <a:ext cx="71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Un Sistema de Comunicación de Datos, es de vital importancia asegurar que la Información viaje segura, manteniendo su autenticidad, integridad, confidencialidad y el no repudio de la misma entre otros aspectos.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Estas características solo se pueden asegurar utilizando las Técnicas Encriptación de Datos.</a:t>
            </a:r>
            <a:endParaRPr kumimoji="0" lang="es-EC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14480" y="3571876"/>
            <a:ext cx="173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Algoritmo HASH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714480" y="3929066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Este algoritmo efectúa un cálculo matemático sobre los datos que constituyen el documento y da como resultado un número único llamado MAC. Un mismo documento dará siempre un mismo MAC.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85918" y="5072074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900" dirty="0" smtClean="0"/>
              <a:t> </a:t>
            </a:r>
            <a:r>
              <a:rPr lang="es-EC" b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MD5 (</a:t>
            </a:r>
            <a:r>
              <a:rPr lang="es-EC" b="1" dirty="0" err="1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Message-Digest</a:t>
            </a:r>
            <a:r>
              <a:rPr lang="es-EC" b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C" b="1" dirty="0" err="1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Algorithm</a:t>
            </a:r>
            <a:r>
              <a:rPr lang="es-EC" b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5, Algoritmo de Resumen del Mensaje 5)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dirty="0" smtClean="0">
              <a:solidFill>
                <a:srgbClr val="0000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El md5 es un genial algoritmo o herramienta (como le entiendan) para tener seguridad de nuestros archivos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3286116" y="2285992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atin typeface="Arial Narrow" pitchFamily="34" charset="0"/>
              </a:rPr>
              <a:t>PRUEBAS DE SEGURIDAD DEL APLICATIVO</a:t>
            </a:r>
            <a:endParaRPr lang="es-EC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3500430" y="2643182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atin typeface="Arial Narrow" pitchFamily="34" charset="0"/>
              </a:rPr>
              <a:t>MANEJO</a:t>
            </a:r>
          </a:p>
          <a:p>
            <a:pPr algn="ctr"/>
            <a:r>
              <a:rPr lang="es-EC" sz="4000" b="1" dirty="0" smtClean="0">
                <a:latin typeface="Arial Narrow" pitchFamily="34" charset="0"/>
              </a:rPr>
              <a:t> DEL APLICATIVO</a:t>
            </a:r>
            <a:endParaRPr lang="es-EC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3500430" y="264318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atin typeface="Arial Narrow" pitchFamily="34" charset="0"/>
              </a:rPr>
              <a:t>CONCLUSIÓN</a:t>
            </a:r>
            <a:endParaRPr lang="es-EC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Rectángulo"/>
          <p:cNvSpPr/>
          <p:nvPr/>
        </p:nvSpPr>
        <p:spPr>
          <a:xfrm>
            <a:off x="1785918" y="1285860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>
                <a:latin typeface="Arial Narrow" pitchFamily="34" charset="0"/>
              </a:rPr>
              <a:t>Como hemos visto nuestra Aplicativo web cuenta con  las bases principales de seguridad que debe tener un sistema</a:t>
            </a:r>
            <a:r>
              <a:rPr lang="es-EC" sz="2400" smtClean="0">
                <a:latin typeface="Arial Narrow" pitchFamily="34" charset="0"/>
              </a:rPr>
              <a:t>. Puesto </a:t>
            </a:r>
            <a:r>
              <a:rPr lang="es-EC" sz="2400" dirty="0" smtClean="0">
                <a:latin typeface="Arial Narrow" pitchFamily="34" charset="0"/>
              </a:rPr>
              <a:t>que hoy en día hay mas transacciones en línea es importante contar con un aplicativo como el que le presentamos. Esperamos haber satisfecho las necesidades del los usuarios y de los delegados.</a:t>
            </a:r>
          </a:p>
          <a:p>
            <a:pPr algn="just"/>
            <a:endParaRPr lang="en-US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-24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2571736" y="214298"/>
            <a:ext cx="464347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INTRODUCCION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9" name="8 Imagen" descr="veris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27" y="881009"/>
            <a:ext cx="6620829" cy="3746671"/>
          </a:xfrm>
          <a:prstGeom prst="rect">
            <a:avLst/>
          </a:prstGeom>
        </p:spPr>
      </p:pic>
      <p:sp>
        <p:nvSpPr>
          <p:cNvPr id="8" name="6 Marcador de contenido"/>
          <p:cNvSpPr txBox="1">
            <a:spLocks/>
          </p:cNvSpPr>
          <p:nvPr/>
        </p:nvSpPr>
        <p:spPr>
          <a:xfrm>
            <a:off x="1500166" y="3500438"/>
            <a:ext cx="7186634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URBIPAGOS es un aplicativo web que permite el cobro de alícuotas a </a:t>
            </a:r>
            <a:r>
              <a:rPr lang="es-ES" sz="2200" dirty="0" smtClean="0">
                <a:latin typeface="Arial Narrow" pitchFamily="34" charset="0"/>
              </a:rPr>
              <a:t>clientes y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socios de una determinada urbanización desde cualquier lugar donde se encuentre. </a:t>
            </a:r>
            <a:r>
              <a:rPr lang="es-ES" sz="2200" dirty="0" smtClean="0">
                <a:latin typeface="Arial Narrow" pitchFamily="34" charset="0"/>
              </a:rPr>
              <a:t>P</a:t>
            </a:r>
            <a:r>
              <a:rPr kumimoji="0" lang="es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or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medio de consultas al sitio y recepción de email estará informado de sus pagos, evitando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así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atrasos y sanciones.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428728" y="928670"/>
            <a:ext cx="5286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OBTENER CLAVE DE INGRESO AL SISTEMA</a:t>
            </a:r>
            <a:endParaRPr lang="es-EC" sz="22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00174"/>
            <a:ext cx="6217462" cy="314327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928794" y="4857760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Wingdings" pitchFamily="2" charset="2"/>
              <a:buChar char="ü"/>
            </a:pPr>
            <a:r>
              <a:rPr lang="es-EC" dirty="0" smtClean="0"/>
              <a:t> </a:t>
            </a:r>
            <a:r>
              <a:rPr lang="es-EC" dirty="0" smtClean="0">
                <a:latin typeface="Arial Narrow" pitchFamily="34" charset="0"/>
              </a:rPr>
              <a:t>El cliente solicitara su clave ingresando su numero de cedula de identidad. En caso de ser extranjero ingresara su numero de pasaporte.</a:t>
            </a:r>
          </a:p>
          <a:p>
            <a:pPr marL="268288" indent="-268288" algn="just">
              <a:buFont typeface="Wingdings" pitchFamily="2" charset="2"/>
              <a:buChar char="ü"/>
            </a:pPr>
            <a:endParaRPr lang="es-EC" dirty="0" smtClean="0">
              <a:latin typeface="Arial Narrow" pitchFamily="34" charset="0"/>
            </a:endParaRPr>
          </a:p>
          <a:p>
            <a:pPr marL="268288" indent="-268288" algn="just">
              <a:buFont typeface="Wingdings" pitchFamily="2" charset="2"/>
              <a:buChar char="ü"/>
            </a:pPr>
            <a:r>
              <a:rPr lang="es-EC" dirty="0" smtClean="0">
                <a:latin typeface="Arial Narrow" pitchFamily="34" charset="0"/>
              </a:rPr>
              <a:t>El campo se encuentra validado para que ingrese solo números entre 9 a 15 dígitos  </a:t>
            </a:r>
            <a:endParaRPr lang="es-EC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 descr="CLIENT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500174"/>
            <a:ext cx="6331582" cy="321471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28728" y="928670"/>
            <a:ext cx="6215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CLIENTE NO PERTENECE A LA </a:t>
            </a:r>
            <a:r>
              <a:rPr lang="es-EC" sz="2200" b="1" dirty="0" smtClean="0">
                <a:latin typeface="Arial Narrow" pitchFamily="34" charset="0"/>
              </a:rPr>
              <a:t>URBANIZACIÓN</a:t>
            </a:r>
            <a:endParaRPr lang="es-EC" sz="22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14480" y="4929198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Wingdings" pitchFamily="2" charset="2"/>
              <a:buChar char="ü"/>
            </a:pPr>
            <a:r>
              <a:rPr lang="es-EC" dirty="0" smtClean="0"/>
              <a:t> </a:t>
            </a:r>
            <a:r>
              <a:rPr lang="es-EC" sz="2000" dirty="0" smtClean="0">
                <a:latin typeface="Arial Narrow" pitchFamily="34" charset="0"/>
              </a:rPr>
              <a:t>Mensaje que aparecerá en caso que el </a:t>
            </a:r>
            <a:r>
              <a:rPr lang="es-EC" sz="2000" dirty="0" smtClean="0">
                <a:latin typeface="Arial Narrow" pitchFamily="34" charset="0"/>
              </a:rPr>
              <a:t>número </a:t>
            </a:r>
            <a:r>
              <a:rPr lang="es-EC" sz="2000" dirty="0" smtClean="0">
                <a:latin typeface="Arial Narrow" pitchFamily="34" charset="0"/>
              </a:rPr>
              <a:t>de </a:t>
            </a:r>
            <a:r>
              <a:rPr lang="es-EC" sz="2000" dirty="0" smtClean="0">
                <a:latin typeface="Arial Narrow" pitchFamily="34" charset="0"/>
              </a:rPr>
              <a:t>cédula </a:t>
            </a:r>
            <a:r>
              <a:rPr lang="es-EC" sz="2000" dirty="0" smtClean="0">
                <a:latin typeface="Arial Narrow" pitchFamily="34" charset="0"/>
              </a:rPr>
              <a:t>o  pasaporte no conste en la base de datos del </a:t>
            </a:r>
            <a:r>
              <a:rPr lang="es-EC" sz="2000" dirty="0" smtClean="0">
                <a:latin typeface="Arial Narrow" pitchFamily="34" charset="0"/>
              </a:rPr>
              <a:t>sistema.</a:t>
            </a:r>
            <a:endParaRPr lang="es-EC" sz="2000" dirty="0" smtClean="0">
              <a:latin typeface="Arial Narrow" pitchFamily="34" charset="0"/>
            </a:endParaRPr>
          </a:p>
          <a:p>
            <a:pPr marL="268288" indent="-268288" algn="just">
              <a:buFont typeface="Wingdings" pitchFamily="2" charset="2"/>
              <a:buChar char="ü"/>
            </a:pPr>
            <a:endParaRPr lang="es-EC" sz="2000" dirty="0" smtClean="0">
              <a:latin typeface="Arial Narrow" pitchFamily="34" charset="0"/>
            </a:endParaRPr>
          </a:p>
          <a:p>
            <a:pPr marL="268288" indent="-268288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Al hacer clic en </a:t>
            </a:r>
            <a:r>
              <a:rPr lang="es-EC" sz="2000" b="1" dirty="0" smtClean="0">
                <a:latin typeface="Arial Narrow" pitchFamily="34" charset="0"/>
              </a:rPr>
              <a:t>“Salir” </a:t>
            </a:r>
            <a:r>
              <a:rPr lang="es-EC" sz="2000" dirty="0" smtClean="0">
                <a:latin typeface="Arial Narrow" pitchFamily="34" charset="0"/>
              </a:rPr>
              <a:t>se redirige nuevamente a la pantalla de inicio del </a:t>
            </a:r>
            <a:r>
              <a:rPr lang="es-EC" sz="2000" dirty="0" smtClean="0">
                <a:latin typeface="Arial Narrow" pitchFamily="34" charset="0"/>
              </a:rPr>
              <a:t>sistema. </a:t>
            </a:r>
            <a:endParaRPr lang="es-EC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500174"/>
            <a:ext cx="5786478" cy="32861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43042" y="928670"/>
            <a:ext cx="6429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SOLICITUD REALIZADA ANTERIORMENTE</a:t>
            </a:r>
            <a:endParaRPr lang="es-EC" sz="22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57356" y="5000636"/>
            <a:ext cx="6858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 Mensaje que aparecerá cuando el cliente ya ha realizado una petición de clave de acceso anteriormente</a:t>
            </a:r>
          </a:p>
          <a:p>
            <a:pPr marL="268288" indent="-268288" algn="just">
              <a:buFont typeface="Wingdings" pitchFamily="2" charset="2"/>
              <a:buChar char="ü"/>
            </a:pPr>
            <a:endParaRPr lang="es-EC" sz="2000" dirty="0" smtClean="0">
              <a:latin typeface="Arial Narrow" pitchFamily="34" charset="0"/>
            </a:endParaRPr>
          </a:p>
          <a:p>
            <a:pPr marL="268288" indent="-268288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En este caso la persona pudo haber olvidado su contraseña y por ende tiene la opción </a:t>
            </a:r>
            <a:r>
              <a:rPr lang="es-EC" sz="2000" b="1" dirty="0" smtClean="0">
                <a:latin typeface="Arial Narrow" pitchFamily="34" charset="0"/>
              </a:rPr>
              <a:t>“Olvidaste tu Contraseña”</a:t>
            </a:r>
            <a:endParaRPr lang="es-EC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64220"/>
            <a:ext cx="5786478" cy="3071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571604" y="1071546"/>
            <a:ext cx="5143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 Narrow" pitchFamily="34" charset="0"/>
              </a:rPr>
              <a:t>NO SE HA REALIZADO </a:t>
            </a:r>
            <a:r>
              <a:rPr lang="es-EC" sz="2200" b="1" dirty="0" smtClean="0">
                <a:latin typeface="Arial Narrow" pitchFamily="34" charset="0"/>
              </a:rPr>
              <a:t>PETICIÓN </a:t>
            </a:r>
            <a:endParaRPr lang="es-EC" sz="22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57356" y="4714884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Esta ventana aparecerá cuando el cliente aun no realiza la solicitud de su clave de acceso al sistema de cobros.</a:t>
            </a:r>
          </a:p>
          <a:p>
            <a:pPr marL="269875" indent="-269875" algn="just">
              <a:buFont typeface="Wingdings" pitchFamily="2" charset="2"/>
              <a:buChar char="ü"/>
            </a:pPr>
            <a:endParaRPr lang="es-EC" sz="2000" dirty="0" smtClean="0">
              <a:latin typeface="Arial Narrow" pitchFamily="34" charset="0"/>
            </a:endParaRPr>
          </a:p>
          <a:p>
            <a:pPr marL="269875" indent="-269875"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Se ingresa el mail de la persona solicitante, y se procede a enviar la  clave al correo para que pueda acceder haciendo clic en </a:t>
            </a:r>
            <a:r>
              <a:rPr lang="es-EC" sz="2000" b="1" dirty="0" smtClean="0">
                <a:latin typeface="Arial Narrow" pitchFamily="34" charset="0"/>
              </a:rPr>
              <a:t>“Obtener Contraseña”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4282" y="0"/>
            <a:ext cx="1436671" cy="6429396"/>
            <a:chOff x="110362" y="0"/>
            <a:chExt cx="1436671" cy="6429396"/>
          </a:xfrm>
        </p:grpSpPr>
        <p:pic>
          <p:nvPicPr>
            <p:cNvPr id="3" name="Picture 4" descr="http://img3.todojuegos.com/images/col_izq_peq.pn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500034" y="1142984"/>
              <a:ext cx="571504" cy="5286412"/>
            </a:xfrm>
            <a:prstGeom prst="rect">
              <a:avLst/>
            </a:prstGeom>
            <a:noFill/>
          </p:spPr>
        </p:pic>
        <p:pic>
          <p:nvPicPr>
            <p:cNvPr id="4" name="3 Imagen" descr="urbi_logo2.png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10362" y="0"/>
              <a:ext cx="1436671" cy="1285860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785918" y="92867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 Narrow" pitchFamily="34" charset="0"/>
              </a:rPr>
              <a:t>MENSAJE DE </a:t>
            </a:r>
            <a:r>
              <a:rPr lang="es-EC" b="1" dirty="0" smtClean="0">
                <a:latin typeface="Arial Narrow" pitchFamily="34" charset="0"/>
              </a:rPr>
              <a:t>CONFIRMACIÓN </a:t>
            </a:r>
            <a:r>
              <a:rPr lang="es-EC" b="1" dirty="0" smtClean="0">
                <a:latin typeface="Arial Narrow" pitchFamily="34" charset="0"/>
              </a:rPr>
              <a:t>DE </a:t>
            </a:r>
            <a:r>
              <a:rPr lang="es-EC" b="1" dirty="0" smtClean="0">
                <a:latin typeface="Arial Narrow" pitchFamily="34" charset="0"/>
              </a:rPr>
              <a:t>ENVÍO </a:t>
            </a:r>
            <a:r>
              <a:rPr lang="es-EC" b="1" dirty="0" smtClean="0">
                <a:latin typeface="Arial Narrow" pitchFamily="34" charset="0"/>
              </a:rPr>
              <a:t>DE  CLAVE DE ACCESO</a:t>
            </a:r>
            <a:endParaRPr lang="es-EC" b="1" dirty="0">
              <a:latin typeface="Arial Narrow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57298"/>
            <a:ext cx="4143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785918" y="298823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 Narrow" pitchFamily="34" charset="0"/>
              </a:rPr>
              <a:t>MAIL DE </a:t>
            </a:r>
            <a:r>
              <a:rPr lang="es-EC" b="1" dirty="0" smtClean="0">
                <a:latin typeface="Arial Narrow" pitchFamily="34" charset="0"/>
              </a:rPr>
              <a:t>ENVÍO </a:t>
            </a:r>
            <a:r>
              <a:rPr lang="es-EC" b="1" dirty="0" smtClean="0">
                <a:latin typeface="Arial Narrow" pitchFamily="34" charset="0"/>
              </a:rPr>
              <a:t>DE CONTRASEÑA</a:t>
            </a:r>
            <a:endParaRPr lang="es-EC" b="1" dirty="0">
              <a:latin typeface="Arial Narrow" pitchFamily="34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85918" y="3423043"/>
            <a:ext cx="6858048" cy="200622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714480" y="55721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 Narrow" pitchFamily="34" charset="0"/>
              </a:rPr>
              <a:t>El cliente deberá ingresar a su correo y verificar la confirmación del envío de la clave de acceso.</a:t>
            </a:r>
            <a:endParaRPr lang="es-EC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1409</Words>
  <Application>Microsoft Office PowerPoint</Application>
  <PresentationFormat>Presentación en pantalla (4:3)</PresentationFormat>
  <Paragraphs>132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Walter</dc:creator>
  <cp:lastModifiedBy>Walter</cp:lastModifiedBy>
  <cp:revision>113</cp:revision>
  <dcterms:created xsi:type="dcterms:W3CDTF">2011-09-12T06:19:18Z</dcterms:created>
  <dcterms:modified xsi:type="dcterms:W3CDTF">2011-09-26T16:30:00Z</dcterms:modified>
</cp:coreProperties>
</file>