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7" r:id="rId2"/>
    <p:sldId id="259" r:id="rId3"/>
    <p:sldId id="260" r:id="rId4"/>
    <p:sldId id="261" r:id="rId5"/>
    <p:sldId id="264" r:id="rId6"/>
    <p:sldId id="265" r:id="rId7"/>
    <p:sldId id="262" r:id="rId8"/>
    <p:sldId id="263"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5" r:id="rId26"/>
    <p:sldId id="286" r:id="rId27"/>
    <p:sldId id="287" r:id="rId28"/>
    <p:sldId id="288" r:id="rId29"/>
    <p:sldId id="289" r:id="rId30"/>
    <p:sldId id="290" r:id="rId31"/>
    <p:sldId id="291" r:id="rId32"/>
    <p:sldId id="292" r:id="rId33"/>
    <p:sldId id="293" r:id="rId34"/>
    <p:sldId id="294" r:id="rId35"/>
    <p:sldId id="302" r:id="rId36"/>
    <p:sldId id="304" r:id="rId37"/>
    <p:sldId id="298" r:id="rId38"/>
    <p:sldId id="300" r:id="rId39"/>
    <p:sldId id="305" r:id="rId40"/>
    <p:sldId id="306" r:id="rId4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60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A7A69-2C43-4A44-B347-7D41F5243FBB}" type="datetimeFigureOut">
              <a:rPr lang="es-ES_tradnl" smtClean="0"/>
              <a:pPr/>
              <a:t>22/02/2012</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02E10-CDE8-4830-AD81-376580F7388D}" type="slidenum">
              <a:rPr lang="es-ES_tradnl" smtClean="0"/>
              <a:pPr/>
              <a:t>‹Nº›</a:t>
            </a:fld>
            <a:endParaRPr lang="es-ES_tradnl"/>
          </a:p>
        </p:txBody>
      </p:sp>
    </p:spTree>
    <p:extLst>
      <p:ext uri="{BB962C8B-B14F-4D97-AF65-F5344CB8AC3E}">
        <p14:creationId xmlns:p14="http://schemas.microsoft.com/office/powerpoint/2010/main" xmlns="" val="428661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A5DF10-8790-47DF-8F8B-C5A9CCD78432}" type="datetimeFigureOut">
              <a:rPr lang="es-ES_tradnl" smtClean="0"/>
              <a:pPr/>
              <a:t>22/02/2012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981DF08-AE9E-4454-A726-DD76517604F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5DF10-8790-47DF-8F8B-C5A9CCD78432}" type="datetimeFigureOut">
              <a:rPr lang="es-ES_tradnl" smtClean="0"/>
              <a:pPr/>
              <a:t>22/02/2012</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1DF08-AE9E-4454-A726-DD76517604FC}"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5 CuadroTexto"/>
          <p:cNvSpPr txBox="1"/>
          <p:nvPr/>
        </p:nvSpPr>
        <p:spPr>
          <a:xfrm>
            <a:off x="785786" y="2071678"/>
            <a:ext cx="7500990" cy="369332"/>
          </a:xfrm>
          <a:prstGeom prst="rect">
            <a:avLst/>
          </a:prstGeom>
          <a:noFill/>
        </p:spPr>
        <p:txBody>
          <a:bodyPr wrap="square" rtlCol="0">
            <a:spAutoFit/>
          </a:bodyPr>
          <a:lstStyle/>
          <a:p>
            <a:endParaRPr lang="es-ES_tradnl" dirty="0"/>
          </a:p>
        </p:txBody>
      </p:sp>
      <p:sp>
        <p:nvSpPr>
          <p:cNvPr id="4098" name="Rectangle 2"/>
          <p:cNvSpPr>
            <a:spLocks noChangeArrowheads="1"/>
          </p:cNvSpPr>
          <p:nvPr/>
        </p:nvSpPr>
        <p:spPr bwMode="auto">
          <a:xfrm>
            <a:off x="357158" y="2000240"/>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600" b="1" i="0" u="none" strike="noStrike" cap="none" normalizeH="0" baseline="0" dirty="0" smtClean="0">
                <a:ln>
                  <a:noFill/>
                </a:ln>
                <a:solidFill>
                  <a:schemeClr val="accent5">
                    <a:lumMod val="20000"/>
                    <a:lumOff val="80000"/>
                  </a:schemeClr>
                </a:solidFill>
                <a:effectLst/>
                <a:latin typeface="Calibri"/>
                <a:ea typeface="Arial Unicode MS" pitchFamily="34" charset="-128"/>
                <a:cs typeface="Arial Unicode MS" pitchFamily="34" charset="-128"/>
              </a:rPr>
              <a:t>“</a:t>
            </a:r>
            <a:r>
              <a:rPr kumimoji="0" lang="es-EC" sz="3600" b="1" i="0" u="none" strike="noStrike" cap="none" normalizeH="0" baseline="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Dise</a:t>
            </a:r>
            <a:r>
              <a:rPr kumimoji="0" lang="es-EC" sz="3600" b="1" i="0" u="none" strike="noStrike" cap="none" normalizeH="0" baseline="0" dirty="0" smtClean="0">
                <a:ln>
                  <a:noFill/>
                </a:ln>
                <a:solidFill>
                  <a:schemeClr val="accent5">
                    <a:lumMod val="20000"/>
                    <a:lumOff val="80000"/>
                  </a:schemeClr>
                </a:solidFill>
                <a:effectLst/>
                <a:latin typeface="Calibri"/>
                <a:ea typeface="Arial Unicode MS" pitchFamily="34" charset="-128"/>
                <a:cs typeface="Arial Unicode MS" pitchFamily="34" charset="-128"/>
              </a:rPr>
              <a:t>ñ</a:t>
            </a:r>
            <a:r>
              <a:rPr kumimoji="0" lang="es-EC" sz="3600" b="1" i="0" u="none" strike="noStrike" cap="none" normalizeH="0" baseline="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o de un Sistema de Gesti</a:t>
            </a:r>
            <a:r>
              <a:rPr kumimoji="0" lang="es-EC" sz="3600" b="1" i="0" u="none" strike="noStrike" cap="none" normalizeH="0" baseline="0" dirty="0" smtClean="0">
                <a:ln>
                  <a:noFill/>
                </a:ln>
                <a:solidFill>
                  <a:schemeClr val="accent5">
                    <a:lumMod val="20000"/>
                    <a:lumOff val="80000"/>
                  </a:schemeClr>
                </a:solidFill>
                <a:effectLst/>
                <a:latin typeface="Calibri"/>
                <a:ea typeface="Arial Unicode MS" pitchFamily="34" charset="-128"/>
                <a:cs typeface="Arial Unicode MS" pitchFamily="34" charset="-128"/>
              </a:rPr>
              <a:t>ó</a:t>
            </a:r>
            <a:r>
              <a:rPr kumimoji="0" lang="es-EC" sz="3600" b="1" i="0" u="none" strike="noStrike" cap="none" normalizeH="0" baseline="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n por Procesos para una empresa dedicada a brindar servicios m</a:t>
            </a:r>
            <a:r>
              <a:rPr kumimoji="0" lang="es-EC" sz="3600" b="1" i="0" u="none" strike="noStrike" cap="none" normalizeH="0" baseline="0" dirty="0" smtClean="0">
                <a:ln>
                  <a:noFill/>
                </a:ln>
                <a:solidFill>
                  <a:schemeClr val="accent5">
                    <a:lumMod val="20000"/>
                    <a:lumOff val="80000"/>
                  </a:schemeClr>
                </a:solidFill>
                <a:effectLst/>
                <a:latin typeface="Calibri"/>
                <a:ea typeface="Arial Unicode MS" pitchFamily="34" charset="-128"/>
                <a:cs typeface="Arial Unicode MS" pitchFamily="34" charset="-128"/>
              </a:rPr>
              <a:t>é</a:t>
            </a:r>
            <a:r>
              <a:rPr kumimoji="0" lang="es-EC" sz="3600" b="1" i="0" u="none" strike="noStrike" cap="none" normalizeH="0" baseline="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dicos ubicada en la ciudad de Guayaquil</a:t>
            </a:r>
            <a:r>
              <a:rPr kumimoji="0" lang="es-EC" sz="3600" b="1" i="0" u="none" strike="noStrike" cap="none" normalizeH="0" baseline="0" dirty="0" smtClean="0">
                <a:ln>
                  <a:noFill/>
                </a:ln>
                <a:solidFill>
                  <a:schemeClr val="accent5">
                    <a:lumMod val="20000"/>
                    <a:lumOff val="80000"/>
                  </a:schemeClr>
                </a:solidFill>
                <a:effectLst/>
                <a:latin typeface="Calibri"/>
                <a:ea typeface="Arial Unicode MS" pitchFamily="34" charset="-128"/>
                <a:cs typeface="Arial Unicode MS" pitchFamily="34" charset="-128"/>
              </a:rPr>
              <a:t>”</a:t>
            </a:r>
            <a:endParaRPr kumimoji="0" lang="es-EC" sz="3600" b="0" i="0" u="none" strike="noStrike" cap="none" normalizeH="0" baseline="0" dirty="0" smtClean="0">
              <a:ln>
                <a:noFill/>
              </a:ln>
              <a:solidFill>
                <a:schemeClr val="accent5">
                  <a:lumMod val="20000"/>
                  <a:lumOff val="80000"/>
                </a:schemeClr>
              </a:solidFill>
              <a:effectLst/>
              <a:latin typeface="Arial" pitchFamily="34" charset="0"/>
            </a:endParaRPr>
          </a:p>
        </p:txBody>
      </p:sp>
      <p:sp>
        <p:nvSpPr>
          <p:cNvPr id="8" name="Rectangle 2"/>
          <p:cNvSpPr>
            <a:spLocks noChangeArrowheads="1"/>
          </p:cNvSpPr>
          <p:nvPr/>
        </p:nvSpPr>
        <p:spPr bwMode="auto">
          <a:xfrm>
            <a:off x="4071934" y="4714884"/>
            <a:ext cx="50720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s-EC" sz="2800" b="1" dirty="0" smtClean="0">
                <a:solidFill>
                  <a:schemeClr val="accent5">
                    <a:lumMod val="20000"/>
                    <a:lumOff val="80000"/>
                  </a:schemeClr>
                </a:solidFill>
                <a:latin typeface="Bell MT" pitchFamily="18" charset="0"/>
                <a:ea typeface="Arial Unicode MS" pitchFamily="34" charset="-128"/>
                <a:cs typeface="Arial Unicode MS" pitchFamily="34" charset="-128"/>
              </a:rPr>
              <a:t>Presentado por:</a:t>
            </a:r>
          </a:p>
          <a:p>
            <a:pPr marL="0" marR="0" lvl="0" indent="0" algn="r" defTabSz="914400" rtl="0" eaLnBrk="1" fontAlgn="base" latinLnBrk="0" hangingPunct="1">
              <a:lnSpc>
                <a:spcPct val="100000"/>
              </a:lnSpc>
              <a:spcBef>
                <a:spcPct val="0"/>
              </a:spcBef>
              <a:spcAft>
                <a:spcPct val="0"/>
              </a:spcAft>
              <a:buClrTx/>
              <a:buSzTx/>
              <a:buFontTx/>
              <a:buNone/>
              <a:tabLst/>
            </a:pPr>
            <a:endParaRPr lang="es-EC" sz="2800" b="1" dirty="0" smtClean="0">
              <a:solidFill>
                <a:schemeClr val="accent5">
                  <a:lumMod val="20000"/>
                  <a:lumOff val="80000"/>
                </a:schemeClr>
              </a:solidFill>
              <a:latin typeface="Bell MT" pitchFamily="18" charset="0"/>
              <a:ea typeface="Arial Unicode MS" pitchFamily="34" charset="-128"/>
              <a:cs typeface="Arial Unicode MS"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Ana</a:t>
            </a:r>
            <a:r>
              <a:rPr kumimoji="0" lang="es-EC" sz="2800" b="1" i="0" u="none" strike="noStrike" cap="none" normalizeH="0" dirty="0" smtClean="0">
                <a:ln>
                  <a:noFill/>
                </a:ln>
                <a:solidFill>
                  <a:schemeClr val="accent5">
                    <a:lumMod val="20000"/>
                    <a:lumOff val="80000"/>
                  </a:schemeClr>
                </a:solidFill>
                <a:effectLst/>
                <a:latin typeface="Bell MT" pitchFamily="18" charset="0"/>
                <a:ea typeface="Arial Unicode MS" pitchFamily="34" charset="-128"/>
                <a:cs typeface="Arial Unicode MS" pitchFamily="34" charset="-128"/>
              </a:rPr>
              <a:t> Baque Ochoa</a:t>
            </a:r>
          </a:p>
          <a:p>
            <a:pPr marL="0" marR="0" lvl="0" indent="0" algn="r" defTabSz="914400" rtl="0" eaLnBrk="1" fontAlgn="base" latinLnBrk="0" hangingPunct="1">
              <a:lnSpc>
                <a:spcPct val="100000"/>
              </a:lnSpc>
              <a:spcBef>
                <a:spcPct val="0"/>
              </a:spcBef>
              <a:spcAft>
                <a:spcPct val="0"/>
              </a:spcAft>
              <a:buClrTx/>
              <a:buSzTx/>
              <a:buFontTx/>
              <a:buNone/>
              <a:tabLst/>
            </a:pPr>
            <a:r>
              <a:rPr lang="es-EC" sz="2800" b="1" baseline="0" dirty="0" smtClean="0">
                <a:solidFill>
                  <a:schemeClr val="accent5">
                    <a:lumMod val="20000"/>
                    <a:lumOff val="80000"/>
                  </a:schemeClr>
                </a:solidFill>
                <a:latin typeface="Bell MT" pitchFamily="18" charset="0"/>
                <a:ea typeface="Arial Unicode MS" pitchFamily="34" charset="-128"/>
                <a:cs typeface="Arial Unicode MS" pitchFamily="34" charset="-128"/>
              </a:rPr>
              <a:t>Jefferson</a:t>
            </a:r>
            <a:r>
              <a:rPr lang="es-EC" sz="2800" b="1" dirty="0" smtClean="0">
                <a:solidFill>
                  <a:schemeClr val="accent5">
                    <a:lumMod val="20000"/>
                    <a:lumOff val="80000"/>
                  </a:schemeClr>
                </a:solidFill>
                <a:latin typeface="Bell MT" pitchFamily="18" charset="0"/>
                <a:ea typeface="Arial Unicode MS" pitchFamily="34" charset="-128"/>
                <a:cs typeface="Arial Unicode MS" pitchFamily="34" charset="-128"/>
              </a:rPr>
              <a:t> León Herrera</a:t>
            </a:r>
            <a:endParaRPr kumimoji="0" lang="es-EC" sz="2800" b="0" i="0" u="none" strike="noStrike" cap="none" normalizeH="0" baseline="0" dirty="0" smtClean="0">
              <a:ln>
                <a:noFill/>
              </a:ln>
              <a:solidFill>
                <a:schemeClr val="accent5">
                  <a:lumMod val="20000"/>
                  <a:lumOff val="80000"/>
                </a:schemeClr>
              </a:solidFill>
              <a:effectLst/>
              <a:latin typeface="Bell MT" pitchFamily="18" charset="0"/>
            </a:endParaRPr>
          </a:p>
        </p:txBody>
      </p:sp>
      <p:sp>
        <p:nvSpPr>
          <p:cNvPr id="11" name="10 Rectángulo redondeado"/>
          <p:cNvSpPr/>
          <p:nvPr/>
        </p:nvSpPr>
        <p:spPr>
          <a:xfrm>
            <a:off x="0" y="0"/>
            <a:ext cx="9144000" cy="1643050"/>
          </a:xfrm>
          <a:prstGeom prst="roundRect">
            <a:avLst/>
          </a:prstGeom>
          <a:solidFill>
            <a:schemeClr val="accent6">
              <a:lumMod val="20000"/>
              <a:lumOff val="80000"/>
            </a:schemeClr>
          </a:solidFill>
          <a:ln>
            <a:solidFill>
              <a:schemeClr val="tx2"/>
            </a:solidFill>
          </a:ln>
          <a:effectLst>
            <a:innerShdw blurRad="63500" dist="50800" dir="8100000">
              <a:prstClr val="black">
                <a:alpha val="50000"/>
              </a:prstClr>
            </a:innerShdw>
            <a:softEdge rad="127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4099" name="Rectangle 3"/>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Bell MT" pitchFamily="18" charset="0"/>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Bell MT" pitchFamily="18" charset="0"/>
                <a:ea typeface="Arial Unicode MS" pitchFamily="34" charset="-128"/>
                <a:cs typeface="Arial Unicode MS" pitchFamily="34" charset="-128"/>
              </a:rPr>
              <a:t>ESCUELA SUPERIOR POLITECNICA DEL LITORAL</a:t>
            </a:r>
            <a:endParaRPr kumimoji="0" lang="es-ES_tradnl" sz="2000" b="1" i="0" u="none" strike="noStrike" cap="none" normalizeH="0" baseline="0" dirty="0" smtClean="0">
              <a:ln>
                <a:noFill/>
              </a:ln>
              <a:solidFill>
                <a:schemeClr val="tx1"/>
              </a:solidFill>
              <a:effectLst/>
              <a:latin typeface="Bell MT"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Bell MT" pitchFamily="18" charset="0"/>
                <a:ea typeface="Arial Unicode MS" pitchFamily="34" charset="-128"/>
                <a:cs typeface="Arial Unicode MS" pitchFamily="34" charset="-128"/>
              </a:rPr>
              <a:t>Instituto de Ciencias Matemáticas</a:t>
            </a:r>
            <a:endParaRPr kumimoji="0" lang="es-ES_tradnl" sz="2000" b="1" i="0" u="none" strike="noStrike" cap="none" normalizeH="0" baseline="0" dirty="0" smtClean="0">
              <a:ln>
                <a:noFill/>
              </a:ln>
              <a:solidFill>
                <a:schemeClr val="tx1"/>
              </a:solidFill>
              <a:effectLst/>
              <a:latin typeface="Bell MT"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Bell MT" pitchFamily="18" charset="0"/>
                <a:ea typeface="Arial Unicode MS" pitchFamily="34" charset="-128"/>
                <a:cs typeface="Arial Unicode MS" pitchFamily="34" charset="-128"/>
              </a:rPr>
              <a:t>Ingeniería en Auditoría y Contaduría Pública Autorizada</a:t>
            </a:r>
            <a:endParaRPr kumimoji="0" lang="es-EC" sz="2000" b="1" i="0" u="none" strike="noStrike" cap="none" normalizeH="0" baseline="0" dirty="0" smtClean="0">
              <a:ln>
                <a:noFill/>
              </a:ln>
              <a:solidFill>
                <a:schemeClr val="tx1"/>
              </a:solidFill>
              <a:effectLst/>
              <a:latin typeface="Bell MT" pitchFamily="18" charset="0"/>
            </a:endParaRPr>
          </a:p>
        </p:txBody>
      </p:sp>
      <p:pic>
        <p:nvPicPr>
          <p:cNvPr id="9" name="Picture 2" descr="espol1"/>
          <p:cNvPicPr>
            <a:picLocks noChangeAspect="1" noChangeArrowheads="1"/>
          </p:cNvPicPr>
          <p:nvPr/>
        </p:nvPicPr>
        <p:blipFill>
          <a:blip r:embed="rId3"/>
          <a:srcRect/>
          <a:stretch>
            <a:fillRect/>
          </a:stretch>
        </p:blipFill>
        <p:spPr bwMode="auto">
          <a:xfrm>
            <a:off x="285720" y="357166"/>
            <a:ext cx="1000100" cy="1000084"/>
          </a:xfrm>
          <a:prstGeom prst="rect">
            <a:avLst/>
          </a:prstGeom>
          <a:noFill/>
          <a:ln w="9525">
            <a:noFill/>
            <a:miter lim="800000"/>
            <a:headEnd/>
            <a:tailEnd/>
          </a:ln>
        </p:spPr>
      </p:pic>
      <p:pic>
        <p:nvPicPr>
          <p:cNvPr id="10" name="Picture 1"/>
          <p:cNvPicPr>
            <a:picLocks noChangeAspect="1" noChangeArrowheads="1"/>
          </p:cNvPicPr>
          <p:nvPr/>
        </p:nvPicPr>
        <p:blipFill>
          <a:blip r:embed="rId4"/>
          <a:srcRect/>
          <a:stretch>
            <a:fillRect/>
          </a:stretch>
        </p:blipFill>
        <p:spPr bwMode="auto">
          <a:xfrm>
            <a:off x="7786710" y="500042"/>
            <a:ext cx="1357290"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14338"/>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10</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9" name="7 Marcador de contenido"/>
          <p:cNvSpPr txBox="1">
            <a:spLocks/>
          </p:cNvSpPr>
          <p:nvPr/>
        </p:nvSpPr>
        <p:spPr>
          <a:xfrm>
            <a:off x="2143108" y="1571612"/>
            <a:ext cx="4959526" cy="648072"/>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S" sz="2400" b="1" dirty="0" smtClean="0"/>
              <a:t>Misión</a:t>
            </a:r>
            <a:endParaRPr lang="es-EC" sz="2400" b="1" dirty="0"/>
          </a:p>
        </p:txBody>
      </p:sp>
      <p:sp>
        <p:nvSpPr>
          <p:cNvPr id="10" name="7 Marcador de contenido"/>
          <p:cNvSpPr txBox="1">
            <a:spLocks/>
          </p:cNvSpPr>
          <p:nvPr/>
        </p:nvSpPr>
        <p:spPr>
          <a:xfrm>
            <a:off x="2143108" y="2428868"/>
            <a:ext cx="4959526" cy="648072"/>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S" sz="2400" b="1" dirty="0" smtClean="0"/>
              <a:t>Visión</a:t>
            </a:r>
            <a:endParaRPr lang="es-EC" sz="2400" b="1" dirty="0"/>
          </a:p>
        </p:txBody>
      </p:sp>
      <p:sp>
        <p:nvSpPr>
          <p:cNvPr id="13" name="7 Marcador de contenido"/>
          <p:cNvSpPr txBox="1">
            <a:spLocks/>
          </p:cNvSpPr>
          <p:nvPr/>
        </p:nvSpPr>
        <p:spPr>
          <a:xfrm>
            <a:off x="2143108" y="3357562"/>
            <a:ext cx="4959526" cy="585267"/>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C" sz="2400" b="1" dirty="0" smtClean="0"/>
              <a:t>Objetivos</a:t>
            </a:r>
            <a:endParaRPr lang="es-EC" sz="2400" b="1" dirty="0"/>
          </a:p>
        </p:txBody>
      </p:sp>
      <p:sp>
        <p:nvSpPr>
          <p:cNvPr id="14" name="13 CuadroTexto"/>
          <p:cNvSpPr txBox="1"/>
          <p:nvPr/>
        </p:nvSpPr>
        <p:spPr>
          <a:xfrm>
            <a:off x="714348" y="142852"/>
            <a:ext cx="7992888" cy="830997"/>
          </a:xfrm>
          <a:prstGeom prst="rect">
            <a:avLst/>
          </a:prstGeom>
          <a:noFill/>
        </p:spPr>
        <p:txBody>
          <a:bodyPr wrap="square" rtlCol="0">
            <a:spAutoFit/>
          </a:bodyPr>
          <a:lstStyle/>
          <a:p>
            <a:pPr algn="just"/>
            <a:r>
              <a:rPr lang="es-ES" sz="2400" b="1" dirty="0">
                <a:solidFill>
                  <a:schemeClr val="bg1"/>
                </a:solidFill>
              </a:rPr>
              <a:t>Para direccionar una organización hacia el crecimiento es necesario definir los siguientes puntos:</a:t>
            </a:r>
            <a:endParaRPr lang="es-EC" sz="2400" b="1" dirty="0">
              <a:solidFill>
                <a:schemeClr val="bg1"/>
              </a:solidFill>
            </a:endParaRPr>
          </a:p>
        </p:txBody>
      </p:sp>
      <p:sp>
        <p:nvSpPr>
          <p:cNvPr id="16" name="7 Marcador de contenido"/>
          <p:cNvSpPr txBox="1">
            <a:spLocks/>
          </p:cNvSpPr>
          <p:nvPr/>
        </p:nvSpPr>
        <p:spPr>
          <a:xfrm>
            <a:off x="2143108" y="4214818"/>
            <a:ext cx="4959526" cy="585267"/>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ES" sz="2400" b="1" dirty="0" smtClean="0"/>
              <a:t>Principios y Valores</a:t>
            </a:r>
            <a:endParaRPr lang="es-EC"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a:bodyPr>
          <a:lstStyle/>
          <a:p>
            <a:pPr algn="ctr">
              <a:buNone/>
            </a:pPr>
            <a:r>
              <a:rPr lang="es-ES_tradnl" sz="2400" b="1" dirty="0" smtClean="0">
                <a:solidFill>
                  <a:schemeClr val="bg1"/>
                </a:solidFill>
              </a:rPr>
              <a:t>GESTIÓN POR PROCESOS</a:t>
            </a:r>
          </a:p>
          <a:p>
            <a:pPr>
              <a:buNone/>
            </a:pPr>
            <a:r>
              <a:rPr lang="es-ES_tradnl" sz="2400" b="1" dirty="0" smtClean="0">
                <a:solidFill>
                  <a:schemeClr val="bg1"/>
                </a:solidFill>
              </a:rPr>
              <a:t>Qué es un Proceso</a:t>
            </a:r>
            <a:endParaRPr lang="es-ES_tradnl" sz="24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11</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8" name="7 Imagen"/>
          <p:cNvPicPr/>
          <p:nvPr/>
        </p:nvPicPr>
        <p:blipFill>
          <a:blip r:embed="rId3" cstate="print"/>
          <a:srcRect l="16689" t="32249" r="13094" b="9756"/>
          <a:stretch>
            <a:fillRect/>
          </a:stretch>
        </p:blipFill>
        <p:spPr bwMode="auto">
          <a:xfrm>
            <a:off x="1643042" y="1643050"/>
            <a:ext cx="5832648" cy="3456384"/>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1428736"/>
            <a:ext cx="8229600" cy="4697427"/>
          </a:xfrm>
        </p:spPr>
        <p:txBody>
          <a:bodyPr/>
          <a:lstStyle/>
          <a:p>
            <a:pPr lvl="0" algn="just">
              <a:buNone/>
            </a:pPr>
            <a:r>
              <a:rPr lang="es-EC" sz="2400" dirty="0" smtClean="0">
                <a:solidFill>
                  <a:schemeClr val="bg1"/>
                </a:solidFill>
              </a:rPr>
              <a:t>     </a:t>
            </a:r>
          </a:p>
          <a:p>
            <a:pPr lvl="0" algn="just">
              <a:buNone/>
            </a:pPr>
            <a:endParaRPr lang="es-EC" sz="2400" dirty="0" smtClean="0">
              <a:solidFill>
                <a:schemeClr val="bg1"/>
              </a:solidFill>
            </a:endParaRPr>
          </a:p>
          <a:p>
            <a:pPr lvl="0" algn="ctr">
              <a:buNone/>
            </a:pPr>
            <a:r>
              <a:rPr lang="es-EC" sz="2400" dirty="0" smtClean="0">
                <a:solidFill>
                  <a:schemeClr val="bg1"/>
                </a:solidFill>
              </a:rPr>
              <a:t>La </a:t>
            </a:r>
            <a:r>
              <a:rPr lang="es-EC" sz="2400" b="1" dirty="0" smtClean="0">
                <a:solidFill>
                  <a:schemeClr val="bg1"/>
                </a:solidFill>
              </a:rPr>
              <a:t>Gestión por Procesos </a:t>
            </a:r>
            <a:r>
              <a:rPr lang="es-EC" sz="2400" dirty="0" smtClean="0">
                <a:solidFill>
                  <a:schemeClr val="bg1"/>
                </a:solidFill>
              </a:rPr>
              <a:t>proporciona la estructura para que la cooperación exceda las barreras funcionales. Elimina las artificiales barreras organizativas y departamentales, fomentando el trabajo en equipo interfuncionales e integrando eficazmente a las personas. </a:t>
            </a:r>
            <a:endParaRPr lang="es-ES_tradnl" sz="2400" dirty="0" smtClean="0">
              <a:solidFill>
                <a:schemeClr val="bg1"/>
              </a:solidFill>
            </a:endParaRPr>
          </a:p>
          <a:p>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12</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571472" y="785794"/>
            <a:ext cx="4000528" cy="461665"/>
          </a:xfrm>
          <a:prstGeom prst="rect">
            <a:avLst/>
          </a:prstGeom>
        </p:spPr>
        <p:txBody>
          <a:bodyPr wrap="square">
            <a:spAutoFit/>
          </a:bodyPr>
          <a:lstStyle/>
          <a:p>
            <a:pPr algn="ctr">
              <a:buNone/>
            </a:pPr>
            <a:r>
              <a:rPr lang="es-ES_tradnl" sz="2400" b="1" dirty="0" smtClean="0">
                <a:solidFill>
                  <a:schemeClr val="bg1"/>
                </a:solidFill>
              </a:rPr>
              <a:t>GESTIÓN POR PROCESOS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a:bodyPr>
          <a:lstStyle/>
          <a:p>
            <a:pPr algn="ctr">
              <a:buNone/>
            </a:pPr>
            <a:r>
              <a:rPr lang="es-ES_tradnl" sz="2800" b="1" dirty="0" smtClean="0">
                <a:solidFill>
                  <a:schemeClr val="bg1"/>
                </a:solidFill>
              </a:rPr>
              <a:t>LA CADENA DE VALOR</a:t>
            </a:r>
            <a:endParaRPr lang="es-ES_tradnl" sz="28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13</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10" name="2 Marcador de contenido"/>
          <p:cNvSpPr txBox="1">
            <a:spLocks/>
          </p:cNvSpPr>
          <p:nvPr/>
        </p:nvSpPr>
        <p:spPr>
          <a:xfrm>
            <a:off x="428596" y="1428736"/>
            <a:ext cx="8229600" cy="469742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2400" dirty="0" smtClean="0">
                <a:solidFill>
                  <a:schemeClr val="bg1"/>
                </a:solidFill>
              </a:rPr>
              <a:t>     Es una herramienta para identificar fuentes de generación  de valor para el cliente: Cada empresa realiza una serie de actividades para diseñar, producir, comercializar, entregar y apoyar a su producto o servicio.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2400" dirty="0" smtClean="0">
                <a:solidFill>
                  <a:schemeClr val="bg1"/>
                </a:solidFill>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2400" dirty="0" smtClean="0">
                <a:solidFill>
                  <a:schemeClr val="bg1"/>
                </a:solidFill>
              </a:rPr>
              <a:t>     Se dividen en actividades primarias y  de apoyo.</a:t>
            </a:r>
            <a:endParaRPr lang="es-ES_tradnl" sz="24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2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0">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2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18" dur="2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0">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p:cTn id="22" dur="2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23" dur="2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a:bodyPr>
          <a:lstStyle/>
          <a:p>
            <a:pPr algn="ctr">
              <a:buNone/>
            </a:pPr>
            <a:r>
              <a:rPr lang="es-ES_tradnl" sz="2400" b="1" dirty="0" smtClean="0">
                <a:solidFill>
                  <a:schemeClr val="bg1"/>
                </a:solidFill>
              </a:rPr>
              <a:t>EL MAPA DE PROCESOS</a:t>
            </a:r>
            <a:endParaRPr lang="es-ES_tradnl" sz="24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14</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1043608" y="1029660"/>
            <a:ext cx="7272808" cy="1569660"/>
          </a:xfrm>
          <a:prstGeom prst="rect">
            <a:avLst/>
          </a:prstGeom>
        </p:spPr>
        <p:txBody>
          <a:bodyPr wrap="square">
            <a:spAutoFit/>
          </a:bodyPr>
          <a:lstStyle/>
          <a:p>
            <a:pPr algn="just">
              <a:spcBef>
                <a:spcPct val="20000"/>
              </a:spcBef>
            </a:pPr>
            <a:r>
              <a:rPr lang="es-EC" sz="2400" dirty="0">
                <a:solidFill>
                  <a:schemeClr val="bg1"/>
                </a:solidFill>
              </a:rPr>
              <a:t>El mapa de procesos ofrece una visión general del sistema de gestión en el que </a:t>
            </a:r>
            <a:r>
              <a:rPr lang="es-EC" sz="2400" dirty="0" smtClean="0">
                <a:solidFill>
                  <a:schemeClr val="bg1"/>
                </a:solidFill>
              </a:rPr>
              <a:t>representan </a:t>
            </a:r>
            <a:r>
              <a:rPr lang="es-EC" sz="2400" dirty="0">
                <a:solidFill>
                  <a:schemeClr val="bg1"/>
                </a:solidFill>
              </a:rPr>
              <a:t>los componentes </a:t>
            </a:r>
            <a:r>
              <a:rPr lang="es-EC" sz="2400" dirty="0" smtClean="0">
                <a:solidFill>
                  <a:schemeClr val="bg1"/>
                </a:solidFill>
              </a:rPr>
              <a:t>del </a:t>
            </a:r>
            <a:r>
              <a:rPr lang="es-EC" sz="2400" dirty="0">
                <a:solidFill>
                  <a:schemeClr val="bg1"/>
                </a:solidFill>
              </a:rPr>
              <a:t>sistema así como sus relaciones principales. </a:t>
            </a:r>
          </a:p>
        </p:txBody>
      </p:sp>
      <p:sp>
        <p:nvSpPr>
          <p:cNvPr id="9" name="8 Rectángulo"/>
          <p:cNvSpPr/>
          <p:nvPr/>
        </p:nvSpPr>
        <p:spPr>
          <a:xfrm>
            <a:off x="1071538" y="2643182"/>
            <a:ext cx="6408712" cy="904863"/>
          </a:xfrm>
          <a:prstGeom prst="rect">
            <a:avLst/>
          </a:prstGeom>
        </p:spPr>
        <p:txBody>
          <a:bodyPr wrap="square">
            <a:spAutoFit/>
          </a:bodyPr>
          <a:lstStyle/>
          <a:p>
            <a:pPr>
              <a:spcBef>
                <a:spcPct val="20000"/>
              </a:spcBef>
            </a:pPr>
            <a:r>
              <a:rPr lang="es-EC" sz="2400" dirty="0">
                <a:solidFill>
                  <a:schemeClr val="bg1"/>
                </a:solidFill>
              </a:rPr>
              <a:t>Tipos de </a:t>
            </a:r>
            <a:r>
              <a:rPr lang="es-EC" sz="2400" dirty="0" smtClean="0">
                <a:solidFill>
                  <a:schemeClr val="bg1"/>
                </a:solidFill>
              </a:rPr>
              <a:t>procesos:</a:t>
            </a:r>
          </a:p>
          <a:p>
            <a:pPr>
              <a:spcBef>
                <a:spcPct val="20000"/>
              </a:spcBef>
            </a:pPr>
            <a:endParaRPr lang="es-EC" sz="2400" dirty="0">
              <a:solidFill>
                <a:schemeClr val="bg1"/>
              </a:solidFill>
            </a:endParaRPr>
          </a:p>
        </p:txBody>
      </p:sp>
      <p:sp>
        <p:nvSpPr>
          <p:cNvPr id="11" name="7 Marcador de contenido"/>
          <p:cNvSpPr txBox="1">
            <a:spLocks/>
          </p:cNvSpPr>
          <p:nvPr/>
        </p:nvSpPr>
        <p:spPr>
          <a:xfrm>
            <a:off x="2285984" y="3214686"/>
            <a:ext cx="5037348" cy="571504"/>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400" b="1" dirty="0" smtClean="0"/>
              <a:t>Procesos Operativos</a:t>
            </a:r>
            <a:endParaRPr kumimoji="0" lang="es-EC"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2" name="7 Marcador de contenido"/>
          <p:cNvSpPr txBox="1">
            <a:spLocks/>
          </p:cNvSpPr>
          <p:nvPr/>
        </p:nvSpPr>
        <p:spPr>
          <a:xfrm>
            <a:off x="2285984" y="3857628"/>
            <a:ext cx="5037348" cy="571504"/>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400" b="1" dirty="0" smtClean="0"/>
              <a:t>Procesos de Apoyo</a:t>
            </a:r>
            <a:endParaRPr kumimoji="0" lang="es-EC"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3" name="7 Marcador de contenido"/>
          <p:cNvSpPr txBox="1">
            <a:spLocks/>
          </p:cNvSpPr>
          <p:nvPr/>
        </p:nvSpPr>
        <p:spPr>
          <a:xfrm>
            <a:off x="2285984" y="4500570"/>
            <a:ext cx="5037348" cy="571504"/>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400" b="1" dirty="0" smtClean="0"/>
              <a:t>Procesos de Gestión</a:t>
            </a:r>
            <a:endParaRPr kumimoji="0" lang="es-EC"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4" name="7 Marcador de contenido"/>
          <p:cNvSpPr txBox="1">
            <a:spLocks/>
          </p:cNvSpPr>
          <p:nvPr/>
        </p:nvSpPr>
        <p:spPr>
          <a:xfrm>
            <a:off x="2285984" y="5143512"/>
            <a:ext cx="5037348" cy="571504"/>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400" b="1" dirty="0" smtClean="0"/>
              <a:t>Procesos de Dirección</a:t>
            </a:r>
            <a:endParaRPr kumimoji="0" lang="es-EC" sz="2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ppt_x"/>
                                          </p:val>
                                        </p:tav>
                                        <p:tav tm="100000">
                                          <p:val>
                                            <p:strVal val="#ppt_x"/>
                                          </p:val>
                                        </p:tav>
                                      </p:tavLst>
                                    </p:anim>
                                    <p:anim calcmode="lin" valueType="num">
                                      <p:cBhvr additive="base">
                                        <p:cTn id="3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ppt_x"/>
                                          </p:val>
                                        </p:tav>
                                        <p:tav tm="100000">
                                          <p:val>
                                            <p:strVal val="#ppt_x"/>
                                          </p:val>
                                        </p:tav>
                                      </p:tavLst>
                                    </p:anim>
                                    <p:anim calcmode="lin" valueType="num">
                                      <p:cBhvr additive="base">
                                        <p:cTn id="4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lstStyle/>
          <a:p>
            <a:pPr algn="ctr">
              <a:buNone/>
            </a:pPr>
            <a:endParaRPr lang="es-EC" b="1" dirty="0" smtClean="0"/>
          </a:p>
          <a:p>
            <a:pPr algn="ctr">
              <a:buNone/>
            </a:pPr>
            <a:endParaRPr lang="es-EC" b="1" dirty="0" smtClean="0"/>
          </a:p>
          <a:p>
            <a:pPr algn="ctr">
              <a:buNone/>
            </a:pPr>
            <a:endParaRPr lang="es-EC" b="1" dirty="0" smtClean="0"/>
          </a:p>
          <a:p>
            <a:pPr algn="ctr">
              <a:buNone/>
            </a:pPr>
            <a:r>
              <a:rPr lang="es-EC" b="1" dirty="0" smtClean="0">
                <a:solidFill>
                  <a:schemeClr val="bg1"/>
                </a:solidFill>
              </a:rPr>
              <a:t>DISEÑO Y PROPUESTA DE MEJORA MEDIANTE LA GESTION POR PROCESOS PARA EL DISPENSARIO</a:t>
            </a:r>
            <a:endParaRPr lang="es-ES_tradnl"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15</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16</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29699" name="Picture 3"/>
          <p:cNvPicPr>
            <a:picLocks noGrp="1" noChangeAspect="1" noChangeArrowheads="1"/>
          </p:cNvPicPr>
          <p:nvPr>
            <p:ph idx="1"/>
          </p:nvPr>
        </p:nvPicPr>
        <p:blipFill>
          <a:blip r:embed="rId3"/>
          <a:srcRect/>
          <a:stretch>
            <a:fillRect/>
          </a:stretch>
        </p:blipFill>
        <p:spPr bwMode="auto">
          <a:xfrm>
            <a:off x="857224" y="1285860"/>
            <a:ext cx="7500989" cy="2286016"/>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857224" y="4214818"/>
            <a:ext cx="7572428" cy="2143140"/>
          </a:xfrm>
          <a:prstGeom prst="rect">
            <a:avLst/>
          </a:prstGeom>
          <a:noFill/>
          <a:ln w="9525">
            <a:noFill/>
            <a:miter lim="800000"/>
            <a:headEnd/>
            <a:tailEnd/>
          </a:ln>
          <a:effectLst/>
        </p:spPr>
      </p:pic>
      <p:sp>
        <p:nvSpPr>
          <p:cNvPr id="12" name="11 CuadroTexto"/>
          <p:cNvSpPr txBox="1"/>
          <p:nvPr/>
        </p:nvSpPr>
        <p:spPr>
          <a:xfrm>
            <a:off x="714348" y="285728"/>
            <a:ext cx="7572428" cy="523220"/>
          </a:xfrm>
          <a:prstGeom prst="rect">
            <a:avLst/>
          </a:prstGeom>
          <a:noFill/>
        </p:spPr>
        <p:txBody>
          <a:bodyPr wrap="square" rtlCol="0">
            <a:spAutoFit/>
          </a:bodyPr>
          <a:lstStyle/>
          <a:p>
            <a:pPr algn="ctr"/>
            <a:r>
              <a:rPr lang="es-ES_tradnl" sz="2800" b="1" dirty="0" smtClean="0">
                <a:solidFill>
                  <a:schemeClr val="bg1"/>
                </a:solidFill>
              </a:rPr>
              <a:t>DIRECCIONAMIENTO ESTRATEGICO PROPUESTO</a:t>
            </a:r>
            <a:endParaRPr lang="es-ES_tradnl" sz="2800" b="1" dirty="0">
              <a:solidFill>
                <a:schemeClr val="bg1"/>
              </a:solidFill>
            </a:endParaRPr>
          </a:p>
        </p:txBody>
      </p:sp>
      <p:sp>
        <p:nvSpPr>
          <p:cNvPr id="13" name="12 CuadroTexto"/>
          <p:cNvSpPr txBox="1"/>
          <p:nvPr/>
        </p:nvSpPr>
        <p:spPr>
          <a:xfrm>
            <a:off x="1142976" y="714356"/>
            <a:ext cx="6286544" cy="461665"/>
          </a:xfrm>
          <a:prstGeom prst="rect">
            <a:avLst/>
          </a:prstGeom>
          <a:noFill/>
        </p:spPr>
        <p:txBody>
          <a:bodyPr wrap="square" rtlCol="0">
            <a:spAutoFit/>
          </a:bodyPr>
          <a:lstStyle/>
          <a:p>
            <a:pPr algn="ctr"/>
            <a:r>
              <a:rPr lang="es-ES_tradnl" sz="2400" b="1" dirty="0" smtClean="0">
                <a:solidFill>
                  <a:schemeClr val="bg1"/>
                </a:solidFill>
              </a:rPr>
              <a:t>Misión</a:t>
            </a:r>
            <a:endParaRPr lang="es-ES_tradnl" sz="2400" b="1" dirty="0">
              <a:solidFill>
                <a:schemeClr val="bg1"/>
              </a:solidFill>
            </a:endParaRPr>
          </a:p>
        </p:txBody>
      </p:sp>
      <p:sp>
        <p:nvSpPr>
          <p:cNvPr id="14" name="13 CuadroTexto"/>
          <p:cNvSpPr txBox="1"/>
          <p:nvPr/>
        </p:nvSpPr>
        <p:spPr>
          <a:xfrm>
            <a:off x="1357290" y="3714752"/>
            <a:ext cx="6286544" cy="461665"/>
          </a:xfrm>
          <a:prstGeom prst="rect">
            <a:avLst/>
          </a:prstGeom>
          <a:noFill/>
        </p:spPr>
        <p:txBody>
          <a:bodyPr wrap="square" rtlCol="0">
            <a:spAutoFit/>
          </a:bodyPr>
          <a:lstStyle/>
          <a:p>
            <a:pPr algn="ctr"/>
            <a:r>
              <a:rPr lang="es-ES_tradnl" sz="2400" b="1" dirty="0" smtClean="0">
                <a:solidFill>
                  <a:schemeClr val="bg1"/>
                </a:solidFill>
              </a:rPr>
              <a:t>Visión</a:t>
            </a:r>
            <a:endParaRPr lang="es-ES_tradnl"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9699"/>
                                        </p:tgtEl>
                                        <p:attrNameLst>
                                          <p:attrName>style.visibility</p:attrName>
                                        </p:attrNameLst>
                                      </p:cBhvr>
                                      <p:to>
                                        <p:strVal val="visible"/>
                                      </p:to>
                                    </p:set>
                                    <p:animEffect transition="in" filter="diamond(in)">
                                      <p:cBhvr>
                                        <p:cTn id="19" dur="1000"/>
                                        <p:tgtEl>
                                          <p:spTgt spid="2969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9700"/>
                                        </p:tgtEl>
                                        <p:attrNameLst>
                                          <p:attrName>style.visibility</p:attrName>
                                        </p:attrNameLst>
                                      </p:cBhvr>
                                      <p:to>
                                        <p:strVal val="visible"/>
                                      </p:to>
                                    </p:set>
                                    <p:animEffect transition="in" filter="diamond(in)">
                                      <p:cBhvr>
                                        <p:cTn id="31"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6000792"/>
          </a:xfrm>
        </p:spPr>
        <p:txBody>
          <a:bodyPr>
            <a:normAutofit fontScale="92500" lnSpcReduction="20000"/>
          </a:bodyPr>
          <a:lstStyle/>
          <a:p>
            <a:pPr algn="ctr">
              <a:buNone/>
            </a:pPr>
            <a:r>
              <a:rPr lang="es-EC" sz="2600" b="1" dirty="0" smtClean="0">
                <a:solidFill>
                  <a:schemeClr val="bg1"/>
                </a:solidFill>
              </a:rPr>
              <a:t>Objetivos institucionales propuestos</a:t>
            </a:r>
          </a:p>
          <a:p>
            <a:pPr algn="ctr">
              <a:buNone/>
            </a:pPr>
            <a:endParaRPr lang="es-ES_tradnl" sz="2600" b="1" dirty="0" smtClean="0">
              <a:solidFill>
                <a:schemeClr val="bg1"/>
              </a:solidFill>
            </a:endParaRPr>
          </a:p>
          <a:p>
            <a:pPr lvl="0" algn="just"/>
            <a:r>
              <a:rPr lang="es-EC" sz="2600" dirty="0" smtClean="0">
                <a:solidFill>
                  <a:schemeClr val="bg1"/>
                </a:solidFill>
              </a:rPr>
              <a:t>Proporcionar a toda la comunidad costos accesibles y buen servicio.</a:t>
            </a:r>
          </a:p>
          <a:p>
            <a:pPr lvl="0">
              <a:buNone/>
            </a:pPr>
            <a:endParaRPr lang="es-ES_tradnl" sz="2600" dirty="0" smtClean="0">
              <a:solidFill>
                <a:schemeClr val="bg1"/>
              </a:solidFill>
            </a:endParaRPr>
          </a:p>
          <a:p>
            <a:pPr lvl="0" algn="just"/>
            <a:r>
              <a:rPr lang="es-EC" sz="2600" dirty="0" smtClean="0">
                <a:solidFill>
                  <a:schemeClr val="bg1"/>
                </a:solidFill>
              </a:rPr>
              <a:t>Incrementar la infraestructura con la creación de sala de parto y cirugía.</a:t>
            </a:r>
          </a:p>
          <a:p>
            <a:pPr lvl="0">
              <a:buNone/>
            </a:pPr>
            <a:endParaRPr lang="es-ES_tradnl" sz="2600" dirty="0" smtClean="0">
              <a:solidFill>
                <a:schemeClr val="bg1"/>
              </a:solidFill>
            </a:endParaRPr>
          </a:p>
          <a:p>
            <a:pPr lvl="0" algn="just"/>
            <a:r>
              <a:rPr lang="es-EC" sz="2600" dirty="0" smtClean="0">
                <a:solidFill>
                  <a:schemeClr val="bg1"/>
                </a:solidFill>
              </a:rPr>
              <a:t>Lograr mayor calidad y disponibilidad de los productos farmacéuticos.</a:t>
            </a:r>
          </a:p>
          <a:p>
            <a:pPr lvl="0">
              <a:buNone/>
            </a:pPr>
            <a:endParaRPr lang="es-ES_tradnl" sz="2600" dirty="0" smtClean="0">
              <a:solidFill>
                <a:schemeClr val="bg1"/>
              </a:solidFill>
            </a:endParaRPr>
          </a:p>
          <a:p>
            <a:pPr lvl="0" algn="just"/>
            <a:r>
              <a:rPr lang="es-EC" sz="2600" dirty="0" smtClean="0">
                <a:solidFill>
                  <a:schemeClr val="bg1"/>
                </a:solidFill>
              </a:rPr>
              <a:t>Incrementar significativamente la capacidad de gestión administrativa y de servicio al cliente, con atención en más especialidades médicas.</a:t>
            </a:r>
          </a:p>
          <a:p>
            <a:pPr lvl="0">
              <a:buNone/>
            </a:pPr>
            <a:endParaRPr lang="es-ES_tradnl" sz="2600" dirty="0" smtClean="0">
              <a:solidFill>
                <a:schemeClr val="bg1"/>
              </a:solidFill>
            </a:endParaRPr>
          </a:p>
          <a:p>
            <a:pPr lvl="0"/>
            <a:r>
              <a:rPr lang="es-EC" sz="2600" dirty="0" smtClean="0">
                <a:solidFill>
                  <a:schemeClr val="bg1"/>
                </a:solidFill>
              </a:rPr>
              <a:t>Ampliar el horario de atención las 24 horas del día. </a:t>
            </a:r>
            <a:endParaRPr lang="es-ES_tradnl" sz="2600"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17</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2000"/>
                                        <p:tgtEl>
                                          <p:spTgt spid="3">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3"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4" dur="2000"/>
                                        <p:tgtEl>
                                          <p:spTgt spid="3">
                                            <p:txEl>
                                              <p:pRg st="6" end="6"/>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2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8" dur="2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8" end="8"/>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p:cTn id="32" dur="2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33" dur="2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3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18</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30724" name="Picture 4"/>
          <p:cNvPicPr>
            <a:picLocks noGrp="1" noChangeAspect="1" noChangeArrowheads="1"/>
          </p:cNvPicPr>
          <p:nvPr>
            <p:ph idx="1"/>
          </p:nvPr>
        </p:nvPicPr>
        <p:blipFill>
          <a:blip r:embed="rId3"/>
          <a:srcRect l="20588" t="25778" r="20000" b="19222"/>
          <a:stretch>
            <a:fillRect/>
          </a:stretch>
        </p:blipFill>
        <p:spPr bwMode="auto">
          <a:xfrm>
            <a:off x="857224" y="954107"/>
            <a:ext cx="7215238" cy="500959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3" name="12 CuadroTexto"/>
          <p:cNvSpPr txBox="1"/>
          <p:nvPr/>
        </p:nvSpPr>
        <p:spPr>
          <a:xfrm>
            <a:off x="928662" y="0"/>
            <a:ext cx="7143800" cy="954107"/>
          </a:xfrm>
          <a:prstGeom prst="rect">
            <a:avLst/>
          </a:prstGeom>
          <a:noFill/>
        </p:spPr>
        <p:txBody>
          <a:bodyPr wrap="square" rtlCol="0">
            <a:spAutoFit/>
          </a:bodyPr>
          <a:lstStyle/>
          <a:p>
            <a:pPr algn="ctr"/>
            <a:r>
              <a:rPr lang="es-ES_tradnl" sz="2800" b="1" dirty="0" smtClean="0">
                <a:solidFill>
                  <a:schemeClr val="bg1"/>
                </a:solidFill>
              </a:rPr>
              <a:t>IDENTIFICACIÓN DE LOS PROCESOS</a:t>
            </a:r>
          </a:p>
          <a:p>
            <a:r>
              <a:rPr lang="es-ES_tradnl" sz="2800" b="1" dirty="0" smtClean="0">
                <a:solidFill>
                  <a:schemeClr val="bg1"/>
                </a:solidFill>
              </a:rPr>
              <a:t>Procesos Claves</a:t>
            </a:r>
            <a:endParaRPr lang="es-ES_tradnl"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diamond(in)">
                                      <p:cBhvr>
                                        <p:cTn id="19"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0"/>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19</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1026" name="Picture 2"/>
          <p:cNvPicPr>
            <a:picLocks noGrp="1" noChangeAspect="1" noChangeArrowheads="1"/>
          </p:cNvPicPr>
          <p:nvPr>
            <p:ph idx="1"/>
          </p:nvPr>
        </p:nvPicPr>
        <p:blipFill>
          <a:blip r:embed="rId3"/>
          <a:srcRect l="26250" t="26250" r="27812" b="11250"/>
          <a:stretch>
            <a:fillRect/>
          </a:stretch>
        </p:blipFill>
        <p:spPr bwMode="auto">
          <a:xfrm>
            <a:off x="1571604" y="810639"/>
            <a:ext cx="5929354" cy="5500726"/>
          </a:xfrm>
          <a:prstGeom prst="rect">
            <a:avLst/>
          </a:prstGeom>
          <a:ln w="38100" cap="sq">
            <a:noFill/>
            <a:prstDash val="solid"/>
            <a:miter lim="800000"/>
          </a:ln>
          <a:effectLst>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8 Rectángulo"/>
          <p:cNvSpPr/>
          <p:nvPr/>
        </p:nvSpPr>
        <p:spPr>
          <a:xfrm>
            <a:off x="1571604" y="357166"/>
            <a:ext cx="3078984" cy="523220"/>
          </a:xfrm>
          <a:prstGeom prst="rect">
            <a:avLst/>
          </a:prstGeom>
        </p:spPr>
        <p:txBody>
          <a:bodyPr wrap="none">
            <a:spAutoFit/>
          </a:bodyPr>
          <a:lstStyle/>
          <a:p>
            <a:r>
              <a:rPr lang="es-ES_tradnl" sz="2800" b="1" dirty="0" smtClean="0">
                <a:solidFill>
                  <a:schemeClr val="bg1"/>
                </a:solidFill>
              </a:rPr>
              <a:t>Procesos  de Apoyo</a:t>
            </a:r>
            <a:endParaRPr lang="es-ES_tradnl"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6072230"/>
          </a:xfrm>
        </p:spPr>
        <p:txBody>
          <a:bodyPr>
            <a:normAutofit fontScale="62500" lnSpcReduction="20000"/>
          </a:bodyPr>
          <a:lstStyle/>
          <a:p>
            <a:pPr algn="ctr">
              <a:buNone/>
            </a:pPr>
            <a:r>
              <a:rPr lang="es-EC" sz="4200" b="1" dirty="0" smtClean="0">
                <a:solidFill>
                  <a:schemeClr val="bg1"/>
                </a:solidFill>
              </a:rPr>
              <a:t>CONOCIMIENTO DE LA ORGANIZACIÓN</a:t>
            </a:r>
          </a:p>
          <a:p>
            <a:pPr algn="ctr">
              <a:buNone/>
            </a:pPr>
            <a:endParaRPr lang="es-EC" b="1" dirty="0" smtClean="0">
              <a:solidFill>
                <a:schemeClr val="bg1"/>
              </a:solidFill>
            </a:endParaRPr>
          </a:p>
          <a:p>
            <a:pPr algn="just"/>
            <a:r>
              <a:rPr lang="es-EC" dirty="0" smtClean="0">
                <a:solidFill>
                  <a:schemeClr val="bg1"/>
                </a:solidFill>
              </a:rPr>
              <a:t>El dispensario médico tiene diez años ofreciendo sus servicios en la zona norte de la ciudad de Guayaquil. </a:t>
            </a:r>
          </a:p>
          <a:p>
            <a:pPr algn="just">
              <a:buNone/>
            </a:pPr>
            <a:endParaRPr lang="es-EC" dirty="0" smtClean="0">
              <a:solidFill>
                <a:schemeClr val="bg1"/>
              </a:solidFill>
            </a:endParaRPr>
          </a:p>
          <a:p>
            <a:pPr algn="just"/>
            <a:r>
              <a:rPr lang="es-EC" dirty="0" smtClean="0">
                <a:solidFill>
                  <a:schemeClr val="bg1"/>
                </a:solidFill>
              </a:rPr>
              <a:t>Pertenece a una fundación la cual fue constituida como una persona jurídica de derecho privado, conformada por siete socios fundadores.</a:t>
            </a:r>
          </a:p>
          <a:p>
            <a:pPr algn="just">
              <a:buNone/>
            </a:pPr>
            <a:endParaRPr lang="es-EC" sz="3500" b="1" dirty="0" smtClean="0">
              <a:solidFill>
                <a:schemeClr val="bg1"/>
              </a:solidFill>
            </a:endParaRPr>
          </a:p>
          <a:p>
            <a:pPr>
              <a:buNone/>
            </a:pPr>
            <a:r>
              <a:rPr lang="es-EC" sz="3500" b="1" dirty="0" smtClean="0">
                <a:solidFill>
                  <a:schemeClr val="bg1"/>
                </a:solidFill>
              </a:rPr>
              <a:t>Servicios que ofrece</a:t>
            </a:r>
          </a:p>
          <a:p>
            <a:pPr>
              <a:buNone/>
            </a:pPr>
            <a:endParaRPr lang="es-ES_tradnl" dirty="0" smtClean="0">
              <a:solidFill>
                <a:schemeClr val="bg1"/>
              </a:solidFill>
            </a:endParaRPr>
          </a:p>
          <a:p>
            <a:pPr algn="just"/>
            <a:r>
              <a:rPr lang="es-EC" dirty="0" smtClean="0">
                <a:solidFill>
                  <a:schemeClr val="bg1"/>
                </a:solidFill>
              </a:rPr>
              <a:t>Ofrece los servicios de ecografía, espirometría, optometría, vacunas, laboratorio, terapias y tiene dentro del mismo dispensario una farmacia.</a:t>
            </a:r>
          </a:p>
          <a:p>
            <a:pPr>
              <a:buNone/>
            </a:pPr>
            <a:endParaRPr lang="es-ES_tradnl" dirty="0" smtClean="0">
              <a:solidFill>
                <a:schemeClr val="bg1"/>
              </a:solidFill>
            </a:endParaRPr>
          </a:p>
          <a:p>
            <a:pPr algn="just"/>
            <a:r>
              <a:rPr lang="es-EC" dirty="0" smtClean="0">
                <a:solidFill>
                  <a:schemeClr val="bg1"/>
                </a:solidFill>
              </a:rPr>
              <a:t>Cuenta con 44 profesionales de la salud y brinda 22 especialidades de la rama médica.</a:t>
            </a:r>
          </a:p>
          <a:p>
            <a:pPr>
              <a:buNone/>
            </a:pPr>
            <a:endParaRPr lang="es-ES_tradnl" dirty="0" smtClean="0">
              <a:solidFill>
                <a:schemeClr val="bg1"/>
              </a:solidFill>
            </a:endParaRPr>
          </a:p>
          <a:p>
            <a:r>
              <a:rPr lang="es-EC" dirty="0" smtClean="0">
                <a:solidFill>
                  <a:schemeClr val="bg1"/>
                </a:solidFill>
              </a:rPr>
              <a:t>En promedio diario atiende entre 350 a 400 pacientes</a:t>
            </a:r>
          </a:p>
          <a:p>
            <a:pPr>
              <a:buNone/>
            </a:pPr>
            <a:endParaRPr lang="es-ES_tradnl" dirty="0" smtClean="0">
              <a:solidFill>
                <a:schemeClr val="bg1"/>
              </a:solidFill>
            </a:endParaRPr>
          </a:p>
          <a:p>
            <a:pPr algn="just"/>
            <a:r>
              <a:rPr lang="es-EC" dirty="0" smtClean="0">
                <a:solidFill>
                  <a:schemeClr val="bg1"/>
                </a:solidFill>
              </a:rPr>
              <a:t>Atienden de lunes a viernes de 07H30 a 20H00 (en horario corrido), sábados y domingos de 07H30 a 14H00</a:t>
            </a:r>
            <a:endParaRPr lang="es-ES_tradnl" dirty="0" smtClean="0">
              <a:solidFill>
                <a:schemeClr val="bg1"/>
              </a:solidFill>
            </a:endParaRPr>
          </a:p>
          <a:p>
            <a:pPr algn="just">
              <a:buNone/>
            </a:pPr>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20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20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2000"/>
                                        <p:tgtEl>
                                          <p:spTgt spid="3">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4" end="14"/>
                                            </p:txEl>
                                          </p:spTgt>
                                        </p:tgtEl>
                                        <p:attrNameLst>
                                          <p:attrName>style.visibility</p:attrName>
                                        </p:attrNameLst>
                                      </p:cBhvr>
                                      <p:to>
                                        <p:strVal val="visible"/>
                                      </p:to>
                                    </p:set>
                                    <p:animEffect transition="in" filter="fade">
                                      <p:cBhvr>
                                        <p:cTn id="30"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20</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2052" name="Picture 4"/>
          <p:cNvPicPr>
            <a:picLocks noGrp="1" noChangeAspect="1" noChangeArrowheads="1"/>
          </p:cNvPicPr>
          <p:nvPr>
            <p:ph idx="1"/>
          </p:nvPr>
        </p:nvPicPr>
        <p:blipFill>
          <a:blip r:embed="rId3"/>
          <a:srcRect l="5000" t="25778" r="26562" b="14222"/>
          <a:stretch>
            <a:fillRect/>
          </a:stretch>
        </p:blipFill>
        <p:spPr bwMode="auto">
          <a:xfrm>
            <a:off x="571472" y="928670"/>
            <a:ext cx="8148397" cy="5357850"/>
          </a:xfrm>
          <a:prstGeom prst="rect">
            <a:avLst/>
          </a:prstGeom>
          <a:ln w="38100" cap="sq">
            <a:solidFill>
              <a:schemeClr val="accent6"/>
            </a:solidFill>
            <a:prstDash val="solid"/>
            <a:miter lim="800000"/>
          </a:ln>
          <a:effectLst>
            <a:outerShdw blurRad="50800" dist="38100" dir="2700000" algn="tl" rotWithShape="0">
              <a:srgbClr val="000000">
                <a:alpha val="43000"/>
              </a:srgbClr>
            </a:outerShdw>
            <a:softEdge rad="31750"/>
          </a:effectLst>
        </p:spPr>
      </p:pic>
      <p:sp>
        <p:nvSpPr>
          <p:cNvPr id="12" name="11 Rectángulo"/>
          <p:cNvSpPr/>
          <p:nvPr/>
        </p:nvSpPr>
        <p:spPr>
          <a:xfrm>
            <a:off x="2714612" y="285728"/>
            <a:ext cx="3466270" cy="523220"/>
          </a:xfrm>
          <a:prstGeom prst="rect">
            <a:avLst/>
          </a:prstGeom>
        </p:spPr>
        <p:txBody>
          <a:bodyPr wrap="none">
            <a:spAutoFit/>
          </a:bodyPr>
          <a:lstStyle/>
          <a:p>
            <a:pPr algn="ctr"/>
            <a:r>
              <a:rPr lang="es-ES_tradnl" sz="2800" b="1" dirty="0" smtClean="0">
                <a:solidFill>
                  <a:schemeClr val="bg1"/>
                </a:solidFill>
              </a:rPr>
              <a:t>LA CADENA DE VALOR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amond(in)">
                                      <p:cBhvr>
                                        <p:cTn id="12"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21</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3074" name="Picture 2"/>
          <p:cNvPicPr>
            <a:picLocks noGrp="1" noChangeAspect="1" noChangeArrowheads="1"/>
          </p:cNvPicPr>
          <p:nvPr>
            <p:ph idx="1"/>
          </p:nvPr>
        </p:nvPicPr>
        <p:blipFill>
          <a:blip r:embed="rId3"/>
          <a:srcRect l="22402" t="30076" r="22811" b="13030"/>
          <a:stretch>
            <a:fillRect/>
          </a:stretch>
        </p:blipFill>
        <p:spPr bwMode="auto">
          <a:xfrm>
            <a:off x="500034" y="571480"/>
            <a:ext cx="8072494" cy="56436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2786050" y="0"/>
            <a:ext cx="3649397" cy="523220"/>
          </a:xfrm>
          <a:prstGeom prst="rect">
            <a:avLst/>
          </a:prstGeom>
        </p:spPr>
        <p:txBody>
          <a:bodyPr wrap="none">
            <a:spAutoFit/>
          </a:bodyPr>
          <a:lstStyle/>
          <a:p>
            <a:pPr algn="ctr"/>
            <a:r>
              <a:rPr lang="es-ES_tradnl" sz="2800" b="1" dirty="0" smtClean="0">
                <a:solidFill>
                  <a:schemeClr val="bg1"/>
                </a:solidFill>
              </a:rPr>
              <a:t>EL MAPA DE PROCESOS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22</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4098" name="Picture 2"/>
          <p:cNvPicPr>
            <a:picLocks noGrp="1" noChangeAspect="1" noChangeArrowheads="1"/>
          </p:cNvPicPr>
          <p:nvPr>
            <p:ph idx="1"/>
          </p:nvPr>
        </p:nvPicPr>
        <p:blipFill>
          <a:blip r:embed="rId3"/>
          <a:srcRect l="19062" t="55778" r="20000" b="24222"/>
          <a:stretch>
            <a:fillRect/>
          </a:stretch>
        </p:blipFill>
        <p:spPr bwMode="auto">
          <a:xfrm>
            <a:off x="571472" y="2143116"/>
            <a:ext cx="7715304" cy="221457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928662" y="714356"/>
            <a:ext cx="6848991" cy="1815882"/>
          </a:xfrm>
          <a:prstGeom prst="rect">
            <a:avLst/>
          </a:prstGeom>
        </p:spPr>
        <p:txBody>
          <a:bodyPr wrap="square">
            <a:spAutoFit/>
          </a:bodyPr>
          <a:lstStyle/>
          <a:p>
            <a:pPr algn="ctr"/>
            <a:r>
              <a:rPr lang="es-ES_tradnl" sz="2800" b="1" dirty="0" smtClean="0">
                <a:solidFill>
                  <a:schemeClr val="bg1"/>
                </a:solidFill>
              </a:rPr>
              <a:t>IDENTIFICACIÓN DE LOS PROCESOS CRITICOS</a:t>
            </a:r>
          </a:p>
          <a:p>
            <a:pPr algn="ctr"/>
            <a:endParaRPr lang="es-ES_tradnl" sz="2800" b="1" dirty="0" smtClean="0">
              <a:solidFill>
                <a:schemeClr val="bg1"/>
              </a:solidFill>
            </a:endParaRPr>
          </a:p>
          <a:p>
            <a:r>
              <a:rPr lang="es-ES_tradnl" sz="2800" b="1" dirty="0" smtClean="0">
                <a:solidFill>
                  <a:schemeClr val="bg1"/>
                </a:solidFill>
              </a:rPr>
              <a:t>Calificación Asignada</a:t>
            </a:r>
          </a:p>
          <a:p>
            <a:pPr algn="ctr"/>
            <a:endParaRPr lang="es-ES_tradnl"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diamond(in)">
                                      <p:cBhvr>
                                        <p:cTn id="1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23</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5122" name="Picture 2"/>
          <p:cNvPicPr>
            <a:picLocks noGrp="1" noChangeAspect="1" noChangeArrowheads="1"/>
          </p:cNvPicPr>
          <p:nvPr>
            <p:ph idx="1"/>
          </p:nvPr>
        </p:nvPicPr>
        <p:blipFill>
          <a:blip r:embed="rId3"/>
          <a:srcRect l="24687" t="24528" r="20937" b="10472"/>
          <a:stretch>
            <a:fillRect/>
          </a:stretch>
        </p:blipFill>
        <p:spPr bwMode="auto">
          <a:xfrm>
            <a:off x="857224" y="500042"/>
            <a:ext cx="7572428" cy="585791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1785918" y="0"/>
            <a:ext cx="5808578" cy="523220"/>
          </a:xfrm>
          <a:prstGeom prst="rect">
            <a:avLst/>
          </a:prstGeom>
        </p:spPr>
        <p:txBody>
          <a:bodyPr wrap="none">
            <a:spAutoFit/>
          </a:bodyPr>
          <a:lstStyle/>
          <a:p>
            <a:pPr algn="ctr"/>
            <a:r>
              <a:rPr lang="es-ES_tradnl" sz="2800" b="1" dirty="0" smtClean="0">
                <a:solidFill>
                  <a:schemeClr val="bg1"/>
                </a:solidFill>
              </a:rPr>
              <a:t>Matriz de Priorización de los Procesos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24</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6146" name="Picture 2"/>
          <p:cNvPicPr>
            <a:picLocks noGrp="1" noChangeAspect="1" noChangeArrowheads="1"/>
          </p:cNvPicPr>
          <p:nvPr>
            <p:ph idx="1"/>
          </p:nvPr>
        </p:nvPicPr>
        <p:blipFill>
          <a:blip r:embed="rId3"/>
          <a:srcRect l="28539" t="65914" r="25726" b="17972"/>
          <a:stretch>
            <a:fillRect/>
          </a:stretch>
        </p:blipFill>
        <p:spPr bwMode="auto">
          <a:xfrm>
            <a:off x="857224" y="2571744"/>
            <a:ext cx="7569294"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8 Rectángulo"/>
          <p:cNvSpPr/>
          <p:nvPr/>
        </p:nvSpPr>
        <p:spPr>
          <a:xfrm>
            <a:off x="928662" y="714356"/>
            <a:ext cx="6848991" cy="1384995"/>
          </a:xfrm>
          <a:prstGeom prst="rect">
            <a:avLst/>
          </a:prstGeom>
        </p:spPr>
        <p:txBody>
          <a:bodyPr wrap="square">
            <a:spAutoFit/>
          </a:bodyPr>
          <a:lstStyle/>
          <a:p>
            <a:pPr algn="ctr"/>
            <a:endParaRPr lang="es-ES_tradnl" sz="2800" b="1" dirty="0" smtClean="0">
              <a:solidFill>
                <a:schemeClr val="bg1"/>
              </a:solidFill>
            </a:endParaRPr>
          </a:p>
          <a:p>
            <a:r>
              <a:rPr lang="es-ES_tradnl" sz="2800" b="1" dirty="0" smtClean="0">
                <a:solidFill>
                  <a:schemeClr val="bg1"/>
                </a:solidFill>
              </a:rPr>
              <a:t>Procesos Críticos a Analizar</a:t>
            </a:r>
          </a:p>
          <a:p>
            <a:pPr algn="ctr"/>
            <a:endParaRPr lang="es-ES_tradnl"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diamond(in)">
                                      <p:cBhvr>
                                        <p:cTn id="12"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25</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9219" name="Picture 3"/>
          <p:cNvPicPr>
            <a:picLocks noChangeAspect="1" noChangeArrowheads="1"/>
          </p:cNvPicPr>
          <p:nvPr/>
        </p:nvPicPr>
        <p:blipFill>
          <a:blip r:embed="rId3"/>
          <a:srcRect/>
          <a:stretch>
            <a:fillRect/>
          </a:stretch>
        </p:blipFill>
        <p:spPr bwMode="auto">
          <a:xfrm>
            <a:off x="337673" y="1"/>
            <a:ext cx="3714776" cy="6466388"/>
          </a:xfrm>
          <a:prstGeom prst="rect">
            <a:avLst/>
          </a:prstGeom>
          <a:ln>
            <a:solidFill>
              <a:schemeClr val="bg1"/>
            </a:solidFill>
            <a:headEnd/>
            <a:tailEnd/>
          </a:ln>
          <a:effectLst>
            <a:softEdge rad="31750"/>
          </a:effectLst>
        </p:spPr>
        <p:style>
          <a:lnRef idx="2">
            <a:schemeClr val="dk1"/>
          </a:lnRef>
          <a:fillRef idx="1">
            <a:schemeClr val="lt1"/>
          </a:fillRef>
          <a:effectRef idx="0">
            <a:schemeClr val="dk1"/>
          </a:effectRef>
          <a:fontRef idx="minor">
            <a:schemeClr val="dk1"/>
          </a:fontRef>
        </p:style>
      </p:pic>
      <p:pic>
        <p:nvPicPr>
          <p:cNvPr id="11" name="10 Imagen"/>
          <p:cNvPicPr/>
          <p:nvPr/>
        </p:nvPicPr>
        <p:blipFill>
          <a:blip r:embed="rId4" cstate="print"/>
          <a:srcRect l="4681" t="4412" r="7332" b="4412"/>
          <a:stretch>
            <a:fillRect/>
          </a:stretch>
        </p:blipFill>
        <p:spPr bwMode="auto">
          <a:xfrm>
            <a:off x="4214810" y="1857364"/>
            <a:ext cx="4714908" cy="2419351"/>
          </a:xfrm>
          <a:prstGeom prst="rect">
            <a:avLst/>
          </a:prstGeom>
          <a:noFill/>
          <a:ln w="9525">
            <a:noFill/>
            <a:miter lim="800000"/>
            <a:headEnd/>
            <a:tailEnd/>
          </a:ln>
        </p:spPr>
      </p:pic>
      <p:pic>
        <p:nvPicPr>
          <p:cNvPr id="12" name="11 Imagen"/>
          <p:cNvPicPr/>
          <p:nvPr/>
        </p:nvPicPr>
        <p:blipFill>
          <a:blip r:embed="rId5" cstate="print"/>
          <a:srcRect l="11194" t="7280" r="11537" b="6443"/>
          <a:stretch>
            <a:fillRect/>
          </a:stretch>
        </p:blipFill>
        <p:spPr bwMode="auto">
          <a:xfrm>
            <a:off x="4214810" y="4357694"/>
            <a:ext cx="3514725" cy="2084609"/>
          </a:xfrm>
          <a:prstGeom prst="rect">
            <a:avLst/>
          </a:prstGeom>
          <a:noFill/>
          <a:ln w="9525">
            <a:noFill/>
            <a:miter lim="800000"/>
            <a:headEnd/>
            <a:tailEnd/>
          </a:ln>
        </p:spPr>
      </p:pic>
      <p:sp>
        <p:nvSpPr>
          <p:cNvPr id="13" name="12 Rectángulo"/>
          <p:cNvSpPr/>
          <p:nvPr/>
        </p:nvSpPr>
        <p:spPr>
          <a:xfrm>
            <a:off x="4214810" y="0"/>
            <a:ext cx="4714908" cy="2246769"/>
          </a:xfrm>
          <a:prstGeom prst="rect">
            <a:avLst/>
          </a:prstGeom>
        </p:spPr>
        <p:txBody>
          <a:bodyPr wrap="square">
            <a:spAutoFit/>
          </a:bodyPr>
          <a:lstStyle/>
          <a:p>
            <a:pPr algn="ctr"/>
            <a:r>
              <a:rPr lang="es-ES_tradnl" sz="2800" b="1" dirty="0" smtClean="0">
                <a:solidFill>
                  <a:schemeClr val="bg1"/>
                </a:solidFill>
              </a:rPr>
              <a:t>SITUACIÓN ACTUAL PROCESO DE COMPRA DE MEDICINAS</a:t>
            </a:r>
          </a:p>
          <a:p>
            <a:endParaRPr lang="es-ES_tradnl" sz="2800" b="1" dirty="0" smtClean="0">
              <a:solidFill>
                <a:schemeClr val="bg1"/>
              </a:solidFill>
            </a:endParaRPr>
          </a:p>
          <a:p>
            <a:r>
              <a:rPr lang="es-ES_tradnl" sz="2800" b="1" dirty="0" smtClean="0">
                <a:solidFill>
                  <a:schemeClr val="bg1"/>
                </a:solidFill>
              </a:rPr>
              <a:t>Análisis de Valor Agregado</a:t>
            </a:r>
          </a:p>
          <a:p>
            <a:pPr algn="ctr"/>
            <a:endParaRPr lang="es-ES_tradnl" sz="2800" b="1" dirty="0" smtClean="0">
              <a:solidFill>
                <a:schemeClr val="bg1"/>
              </a:solidFill>
            </a:endParaRPr>
          </a:p>
        </p:txBody>
      </p:sp>
      <p:sp>
        <p:nvSpPr>
          <p:cNvPr id="14" name="13 Rectángulo"/>
          <p:cNvSpPr/>
          <p:nvPr/>
        </p:nvSpPr>
        <p:spPr>
          <a:xfrm rot="16200000">
            <a:off x="-3012824" y="2522195"/>
            <a:ext cx="6429395" cy="1384995"/>
          </a:xfrm>
          <a:prstGeom prst="rect">
            <a:avLst/>
          </a:prstGeom>
        </p:spPr>
        <p:txBody>
          <a:bodyPr wrap="square">
            <a:spAutoFit/>
          </a:bodyPr>
          <a:lstStyle/>
          <a:p>
            <a:pPr algn="ctr"/>
            <a:endParaRPr lang="es-ES_tradnl" sz="2800" b="1" dirty="0" smtClean="0">
              <a:solidFill>
                <a:schemeClr val="bg1"/>
              </a:solidFill>
            </a:endParaRPr>
          </a:p>
          <a:p>
            <a:pPr algn="ctr"/>
            <a:r>
              <a:rPr lang="es-ES_tradnl" sz="2800" b="1" dirty="0" smtClean="0">
                <a:solidFill>
                  <a:schemeClr val="bg1"/>
                </a:solidFill>
              </a:rPr>
              <a:t>Diagrama de Flujo</a:t>
            </a:r>
          </a:p>
          <a:p>
            <a:pPr algn="ctr"/>
            <a:endParaRPr lang="es-ES_tradnl"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5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diamond(in)">
                                      <p:cBhvr>
                                        <p:cTn id="19" dur="10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p:cTn id="24" dur="1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26</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13" name="12 Imagen"/>
          <p:cNvPicPr/>
          <p:nvPr/>
        </p:nvPicPr>
        <p:blipFill>
          <a:blip r:embed="rId3" cstate="print"/>
          <a:srcRect l="4478" t="3057" r="7395" b="3930"/>
          <a:stretch>
            <a:fillRect/>
          </a:stretch>
        </p:blipFill>
        <p:spPr bwMode="auto">
          <a:xfrm>
            <a:off x="4400059" y="1785926"/>
            <a:ext cx="4529659" cy="2600326"/>
          </a:xfrm>
          <a:prstGeom prst="rect">
            <a:avLst/>
          </a:prstGeom>
          <a:noFill/>
          <a:ln w="9525">
            <a:noFill/>
            <a:miter lim="800000"/>
            <a:headEnd/>
            <a:tailEnd/>
          </a:ln>
        </p:spPr>
      </p:pic>
      <p:pic>
        <p:nvPicPr>
          <p:cNvPr id="14" name="13 Imagen"/>
          <p:cNvPicPr/>
          <p:nvPr/>
        </p:nvPicPr>
        <p:blipFill>
          <a:blip r:embed="rId4" cstate="print"/>
          <a:srcRect l="11194" t="5058" r="11406" b="7004"/>
          <a:stretch>
            <a:fillRect/>
          </a:stretch>
        </p:blipFill>
        <p:spPr bwMode="auto">
          <a:xfrm>
            <a:off x="4429124" y="4429132"/>
            <a:ext cx="3459345" cy="2057400"/>
          </a:xfrm>
          <a:prstGeom prst="rect">
            <a:avLst/>
          </a:prstGeom>
          <a:noFill/>
          <a:ln w="9525">
            <a:noFill/>
            <a:miter lim="800000"/>
            <a:headEnd/>
            <a:tailEnd/>
          </a:ln>
        </p:spPr>
      </p:pic>
      <p:sp>
        <p:nvSpPr>
          <p:cNvPr id="15" name="14 Rectángulo"/>
          <p:cNvSpPr/>
          <p:nvPr/>
        </p:nvSpPr>
        <p:spPr>
          <a:xfrm>
            <a:off x="4429124" y="0"/>
            <a:ext cx="4714876" cy="2246769"/>
          </a:xfrm>
          <a:prstGeom prst="rect">
            <a:avLst/>
          </a:prstGeom>
        </p:spPr>
        <p:txBody>
          <a:bodyPr wrap="square">
            <a:spAutoFit/>
          </a:bodyPr>
          <a:lstStyle/>
          <a:p>
            <a:pPr algn="ctr"/>
            <a:r>
              <a:rPr lang="es-ES_tradnl" sz="2600" b="1" dirty="0" smtClean="0">
                <a:solidFill>
                  <a:schemeClr val="bg1"/>
                </a:solidFill>
              </a:rPr>
              <a:t>SITUACIÓN MEJORADA PROCESO DE COMPRA DE MEDICINAS</a:t>
            </a:r>
          </a:p>
          <a:p>
            <a:endParaRPr lang="es-ES_tradnl" sz="2800" b="1" dirty="0" smtClean="0">
              <a:solidFill>
                <a:schemeClr val="bg1"/>
              </a:solidFill>
            </a:endParaRPr>
          </a:p>
          <a:p>
            <a:r>
              <a:rPr lang="es-ES_tradnl" sz="2800" b="1" dirty="0" smtClean="0">
                <a:solidFill>
                  <a:schemeClr val="bg1"/>
                </a:solidFill>
              </a:rPr>
              <a:t>Análisis de Valor Agregado</a:t>
            </a:r>
          </a:p>
          <a:p>
            <a:pPr algn="ctr"/>
            <a:endParaRPr lang="es-ES_tradnl" sz="2800" b="1" dirty="0" smtClean="0">
              <a:solidFill>
                <a:schemeClr val="bg1"/>
              </a:solidFill>
            </a:endParaRPr>
          </a:p>
        </p:txBody>
      </p:sp>
      <p:sp>
        <p:nvSpPr>
          <p:cNvPr id="16" name="15 Rectángulo"/>
          <p:cNvSpPr/>
          <p:nvPr/>
        </p:nvSpPr>
        <p:spPr>
          <a:xfrm rot="16200000">
            <a:off x="-3012824" y="2522195"/>
            <a:ext cx="6429395" cy="1384995"/>
          </a:xfrm>
          <a:prstGeom prst="rect">
            <a:avLst/>
          </a:prstGeom>
        </p:spPr>
        <p:txBody>
          <a:bodyPr wrap="square">
            <a:spAutoFit/>
          </a:bodyPr>
          <a:lstStyle/>
          <a:p>
            <a:pPr algn="ctr"/>
            <a:endParaRPr lang="es-ES_tradnl" sz="2800" b="1" dirty="0" smtClean="0">
              <a:solidFill>
                <a:schemeClr val="bg1"/>
              </a:solidFill>
            </a:endParaRPr>
          </a:p>
          <a:p>
            <a:pPr algn="ctr"/>
            <a:r>
              <a:rPr lang="es-ES_tradnl" sz="2800" b="1" dirty="0" smtClean="0">
                <a:solidFill>
                  <a:schemeClr val="bg1"/>
                </a:solidFill>
              </a:rPr>
              <a:t>Diagrama de Flujo</a:t>
            </a:r>
          </a:p>
          <a:p>
            <a:pPr algn="ctr"/>
            <a:endParaRPr lang="es-ES_tradnl" sz="2800" b="1" dirty="0" smtClean="0">
              <a:solidFill>
                <a:schemeClr val="bg1"/>
              </a:solidFill>
            </a:endParaRPr>
          </a:p>
        </p:txBody>
      </p:sp>
      <p:pic>
        <p:nvPicPr>
          <p:cNvPr id="3" name="Picture 2"/>
          <p:cNvPicPr>
            <a:picLocks noChangeAspect="1" noChangeArrowheads="1"/>
          </p:cNvPicPr>
          <p:nvPr/>
        </p:nvPicPr>
        <p:blipFill>
          <a:blip r:embed="rId5"/>
          <a:srcRect b="19474"/>
          <a:stretch>
            <a:fillRect/>
          </a:stretch>
        </p:blipFill>
        <p:spPr bwMode="auto">
          <a:xfrm>
            <a:off x="428596" y="0"/>
            <a:ext cx="3888562" cy="6429397"/>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p:cTn id="24" dur="1000" fill="hold"/>
                                        <p:tgtEl>
                                          <p:spTgt spid="15">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27</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10" name="9 Rectángulo"/>
          <p:cNvSpPr/>
          <p:nvPr/>
        </p:nvSpPr>
        <p:spPr>
          <a:xfrm>
            <a:off x="1357290" y="0"/>
            <a:ext cx="6429420" cy="2954655"/>
          </a:xfrm>
          <a:prstGeom prst="rect">
            <a:avLst/>
          </a:prstGeom>
        </p:spPr>
        <p:txBody>
          <a:bodyPr wrap="square">
            <a:spAutoFit/>
          </a:bodyPr>
          <a:lstStyle/>
          <a:p>
            <a:pPr marL="0" lvl="3" algn="ctr"/>
            <a:endParaRPr lang="es-EC" sz="2600" b="1" dirty="0" smtClean="0">
              <a:solidFill>
                <a:schemeClr val="bg1"/>
              </a:solidFill>
            </a:endParaRPr>
          </a:p>
          <a:p>
            <a:pPr marL="0" lvl="3" algn="ctr"/>
            <a:r>
              <a:rPr lang="es-EC" sz="2600" b="1" dirty="0" smtClean="0">
                <a:solidFill>
                  <a:schemeClr val="bg1"/>
                </a:solidFill>
              </a:rPr>
              <a:t>Estadística comparativa situación actual y situación mejorada del proceso de Compra de Medicinas</a:t>
            </a:r>
          </a:p>
          <a:p>
            <a:pPr marL="0" lvl="3" algn="ctr"/>
            <a:endParaRPr lang="es-ES_tradnl" sz="2600" dirty="0" smtClean="0">
              <a:solidFill>
                <a:schemeClr val="bg1"/>
              </a:solidFill>
            </a:endParaRPr>
          </a:p>
          <a:p>
            <a:endParaRPr lang="es-ES_tradnl" sz="2800" b="1" dirty="0" smtClean="0">
              <a:solidFill>
                <a:schemeClr val="bg1"/>
              </a:solidFill>
            </a:endParaRPr>
          </a:p>
          <a:p>
            <a:pPr algn="ctr"/>
            <a:endParaRPr lang="es-ES_tradnl" sz="2800" b="1" dirty="0" smtClean="0">
              <a:solidFill>
                <a:schemeClr val="bg1"/>
              </a:solidFill>
            </a:endParaRPr>
          </a:p>
        </p:txBody>
      </p:sp>
      <p:pic>
        <p:nvPicPr>
          <p:cNvPr id="19459" name="Picture 3"/>
          <p:cNvPicPr>
            <a:picLocks noChangeAspect="1" noChangeArrowheads="1"/>
          </p:cNvPicPr>
          <p:nvPr/>
        </p:nvPicPr>
        <p:blipFill>
          <a:blip r:embed="rId3"/>
          <a:srcRect/>
          <a:stretch>
            <a:fillRect/>
          </a:stretch>
        </p:blipFill>
        <p:spPr bwMode="auto">
          <a:xfrm>
            <a:off x="1357290" y="1714488"/>
            <a:ext cx="6543675" cy="4195761"/>
          </a:xfrm>
          <a:prstGeom prst="rect">
            <a:avLst/>
          </a:prstGeom>
          <a:noFill/>
          <a:ln w="38100">
            <a:solidFill>
              <a:srgbClr val="FFC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diamond(in)">
                                      <p:cBhvr>
                                        <p:cTn id="12"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28</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10" name="9 Rectángulo"/>
          <p:cNvSpPr/>
          <p:nvPr/>
        </p:nvSpPr>
        <p:spPr>
          <a:xfrm>
            <a:off x="571472" y="428604"/>
            <a:ext cx="7929618" cy="2554545"/>
          </a:xfrm>
          <a:prstGeom prst="rect">
            <a:avLst/>
          </a:prstGeom>
        </p:spPr>
        <p:txBody>
          <a:bodyPr wrap="square">
            <a:spAutoFit/>
          </a:bodyPr>
          <a:lstStyle/>
          <a:p>
            <a:pPr marL="0" lvl="3" algn="ctr"/>
            <a:endParaRPr lang="es-EC" sz="2600" b="1" dirty="0" smtClean="0">
              <a:solidFill>
                <a:schemeClr val="bg1"/>
              </a:solidFill>
            </a:endParaRPr>
          </a:p>
          <a:p>
            <a:pPr marL="0" lvl="3" algn="ctr"/>
            <a:r>
              <a:rPr lang="es-EC" sz="2600" b="1" dirty="0" smtClean="0">
                <a:solidFill>
                  <a:schemeClr val="bg1"/>
                </a:solidFill>
              </a:rPr>
              <a:t>Indicadores de Gestión Propuestos para el Proceso de Compra de Medicinas</a:t>
            </a:r>
          </a:p>
          <a:p>
            <a:pPr marL="0" lvl="3" algn="ctr"/>
            <a:endParaRPr lang="es-ES_tradnl" sz="2600" dirty="0" smtClean="0">
              <a:solidFill>
                <a:schemeClr val="bg1"/>
              </a:solidFill>
            </a:endParaRPr>
          </a:p>
          <a:p>
            <a:endParaRPr lang="es-ES_tradnl" sz="2800" b="1" dirty="0" smtClean="0">
              <a:solidFill>
                <a:schemeClr val="bg1"/>
              </a:solidFill>
            </a:endParaRPr>
          </a:p>
          <a:p>
            <a:pPr algn="ctr"/>
            <a:endParaRPr lang="es-ES_tradnl" sz="2800" b="1" dirty="0" smtClean="0">
              <a:solidFill>
                <a:schemeClr val="bg1"/>
              </a:solidFill>
            </a:endParaRPr>
          </a:p>
        </p:txBody>
      </p:sp>
      <p:pic>
        <p:nvPicPr>
          <p:cNvPr id="2050" name="Picture 2"/>
          <p:cNvPicPr>
            <a:picLocks noChangeAspect="1" noChangeArrowheads="1"/>
          </p:cNvPicPr>
          <p:nvPr/>
        </p:nvPicPr>
        <p:blipFill>
          <a:blip r:embed="rId3"/>
          <a:srcRect l="14326" t="40471" r="28558" b="16446"/>
          <a:stretch>
            <a:fillRect/>
          </a:stretch>
        </p:blipFill>
        <p:spPr bwMode="auto">
          <a:xfrm>
            <a:off x="1000100" y="2071678"/>
            <a:ext cx="6929486" cy="3266758"/>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0"/>
            <a:ext cx="8229600" cy="6126163"/>
          </a:xfrm>
        </p:spPr>
        <p:txBody>
          <a:bodyPr>
            <a:normAutofit/>
          </a:bodyPr>
          <a:lstStyle/>
          <a:p>
            <a:pPr algn="just">
              <a:buNone/>
            </a:pPr>
            <a:r>
              <a:rPr lang="es-EC" sz="3600" b="1" dirty="0" smtClean="0">
                <a:solidFill>
                  <a:schemeClr val="bg1"/>
                </a:solidFill>
              </a:rPr>
              <a:t>	Identificación de causas y mejora de un problema mediante la implementación de Ishikawa.</a:t>
            </a:r>
          </a:p>
          <a:p>
            <a:pPr algn="just">
              <a:buNone/>
            </a:pPr>
            <a:endParaRPr lang="es-ES_tradnl" sz="3600" dirty="0" smtClean="0">
              <a:solidFill>
                <a:schemeClr val="bg1"/>
              </a:solidFill>
            </a:endParaRPr>
          </a:p>
          <a:p>
            <a:pPr algn="just">
              <a:buNone/>
            </a:pPr>
            <a:r>
              <a:rPr lang="es-EC" dirty="0" smtClean="0">
                <a:solidFill>
                  <a:schemeClr val="bg1"/>
                </a:solidFill>
              </a:rPr>
              <a:t>	</a:t>
            </a:r>
            <a:r>
              <a:rPr lang="es-EC" sz="2600" b="1" dirty="0" smtClean="0">
                <a:solidFill>
                  <a:schemeClr val="bg1"/>
                </a:solidFill>
              </a:rPr>
              <a:t>Problemática </a:t>
            </a:r>
            <a:endParaRPr lang="es-EC" sz="2600" b="1" dirty="0" smtClean="0">
              <a:solidFill>
                <a:schemeClr val="bg1"/>
              </a:solidFill>
            </a:endParaRPr>
          </a:p>
          <a:p>
            <a:pPr algn="just">
              <a:buNone/>
            </a:pPr>
            <a:endParaRPr lang="es-EC" sz="2600" b="1" dirty="0" smtClean="0">
              <a:solidFill>
                <a:schemeClr val="bg1"/>
              </a:solidFill>
            </a:endParaRPr>
          </a:p>
          <a:p>
            <a:pPr algn="just">
              <a:buNone/>
            </a:pPr>
            <a:r>
              <a:rPr lang="es-EC" sz="2600" dirty="0" smtClean="0">
                <a:solidFill>
                  <a:schemeClr val="bg1"/>
                </a:solidFill>
              </a:rPr>
              <a:t>	Para </a:t>
            </a:r>
            <a:r>
              <a:rPr lang="es-EC" sz="2600" dirty="0" smtClean="0">
                <a:solidFill>
                  <a:schemeClr val="bg1"/>
                </a:solidFill>
              </a:rPr>
              <a:t>explicar cómo se usa está herramienta, escogimos el proceso de compra de </a:t>
            </a:r>
            <a:r>
              <a:rPr lang="es-EC" sz="2600" dirty="0" smtClean="0">
                <a:solidFill>
                  <a:schemeClr val="bg1"/>
                </a:solidFill>
              </a:rPr>
              <a:t>medicinas. </a:t>
            </a:r>
            <a:r>
              <a:rPr lang="es-EC" sz="2600" dirty="0" smtClean="0">
                <a:solidFill>
                  <a:schemeClr val="bg1"/>
                </a:solidFill>
              </a:rPr>
              <a:t>Dicho </a:t>
            </a:r>
            <a:r>
              <a:rPr lang="es-EC" sz="2600" dirty="0" smtClean="0">
                <a:solidFill>
                  <a:schemeClr val="bg1"/>
                </a:solidFill>
              </a:rPr>
              <a:t>proceso no se realiza en el </a:t>
            </a:r>
            <a:r>
              <a:rPr lang="es-EC" sz="2600" dirty="0" smtClean="0">
                <a:solidFill>
                  <a:schemeClr val="bg1"/>
                </a:solidFill>
              </a:rPr>
              <a:t>tiempo adecuado </a:t>
            </a:r>
            <a:r>
              <a:rPr lang="es-EC" sz="2600" dirty="0" smtClean="0">
                <a:solidFill>
                  <a:schemeClr val="bg1"/>
                </a:solidFill>
              </a:rPr>
              <a:t>y por ello la farmacia y la bodega en ocasiones no tienen las medicinas que los clientes requieren.</a:t>
            </a:r>
            <a:endParaRPr lang="es-ES_tradnl" sz="2600" dirty="0" smtClean="0">
              <a:solidFill>
                <a:schemeClr val="bg1"/>
              </a:solidFill>
            </a:endParaRPr>
          </a:p>
          <a:p>
            <a:pPr algn="just">
              <a:buNone/>
            </a:pPr>
            <a:endParaRPr lang="es-ES_tradnl" sz="24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29</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285728"/>
            <a:ext cx="8229600" cy="5840435"/>
          </a:xfrm>
        </p:spPr>
        <p:txBody>
          <a:bodyPr>
            <a:normAutofit/>
          </a:bodyPr>
          <a:lstStyle/>
          <a:p>
            <a:pPr algn="ctr">
              <a:buNone/>
            </a:pPr>
            <a:r>
              <a:rPr lang="es-EC" sz="2600" b="1" dirty="0" smtClean="0">
                <a:solidFill>
                  <a:schemeClr val="bg1"/>
                </a:solidFill>
              </a:rPr>
              <a:t>Estructura Organizacional</a:t>
            </a:r>
          </a:p>
          <a:p>
            <a:pPr algn="just">
              <a:buNone/>
            </a:pPr>
            <a:endParaRPr lang="es-ES_tradnl" sz="2400"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9" name="8 Imagen"/>
          <p:cNvPicPr/>
          <p:nvPr/>
        </p:nvPicPr>
        <p:blipFill>
          <a:blip r:embed="rId3"/>
          <a:srcRect l="9566" t="25203" r="8462" b="19727"/>
          <a:stretch>
            <a:fillRect/>
          </a:stretch>
        </p:blipFill>
        <p:spPr bwMode="auto">
          <a:xfrm>
            <a:off x="428596" y="1000108"/>
            <a:ext cx="8286776" cy="4786346"/>
          </a:xfrm>
          <a:prstGeom prst="rect">
            <a:avLst/>
          </a:prstGeom>
          <a:noFill/>
          <a:ln w="38100">
            <a:solidFill>
              <a:schemeClr val="accent1"/>
            </a:solid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30</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12298" name="Picture 10"/>
          <p:cNvPicPr>
            <a:picLocks noChangeAspect="1" noChangeArrowheads="1"/>
          </p:cNvPicPr>
          <p:nvPr/>
        </p:nvPicPr>
        <p:blipFill>
          <a:blip r:embed="rId3"/>
          <a:srcRect/>
          <a:stretch>
            <a:fillRect/>
          </a:stretch>
        </p:blipFill>
        <p:spPr bwMode="auto">
          <a:xfrm>
            <a:off x="928662" y="928670"/>
            <a:ext cx="7429552" cy="5367663"/>
          </a:xfrm>
          <a:prstGeom prst="rect">
            <a:avLst/>
          </a:prstGeom>
          <a:solidFill>
            <a:schemeClr val="accent5">
              <a:lumMod val="20000"/>
              <a:lumOff val="80000"/>
            </a:schemeClr>
          </a:solidFill>
          <a:ln w="38100">
            <a:solidFill>
              <a:schemeClr val="accent6">
                <a:lumMod val="75000"/>
              </a:schemeClr>
            </a:solidFill>
            <a:miter lim="800000"/>
            <a:headEnd/>
            <a:tailEnd/>
          </a:ln>
          <a:effectLst/>
        </p:spPr>
      </p:pic>
      <p:sp>
        <p:nvSpPr>
          <p:cNvPr id="17" name="16 Rectángulo"/>
          <p:cNvSpPr/>
          <p:nvPr/>
        </p:nvSpPr>
        <p:spPr>
          <a:xfrm>
            <a:off x="571472" y="-285775"/>
            <a:ext cx="7929618" cy="2185214"/>
          </a:xfrm>
          <a:prstGeom prst="rect">
            <a:avLst/>
          </a:prstGeom>
        </p:spPr>
        <p:txBody>
          <a:bodyPr wrap="square">
            <a:spAutoFit/>
          </a:bodyPr>
          <a:lstStyle/>
          <a:p>
            <a:pPr marL="0" lvl="3" algn="ctr"/>
            <a:endParaRPr lang="es-EC" sz="2600" b="1" dirty="0" smtClean="0">
              <a:solidFill>
                <a:schemeClr val="bg1"/>
              </a:solidFill>
            </a:endParaRPr>
          </a:p>
          <a:p>
            <a:pPr marL="0" lvl="3" algn="ctr"/>
            <a:r>
              <a:rPr lang="es-EC" sz="2800" b="1" dirty="0" smtClean="0">
                <a:solidFill>
                  <a:schemeClr val="bg1"/>
                </a:solidFill>
              </a:rPr>
              <a:t>Identificación de las Causas</a:t>
            </a:r>
          </a:p>
          <a:p>
            <a:pPr marL="0" lvl="3" algn="ctr"/>
            <a:endParaRPr lang="es-ES_tradnl" sz="2600" dirty="0" smtClean="0">
              <a:solidFill>
                <a:schemeClr val="bg1"/>
              </a:solidFill>
            </a:endParaRPr>
          </a:p>
          <a:p>
            <a:endParaRPr lang="es-ES_tradnl" sz="2800" b="1" dirty="0" smtClean="0">
              <a:solidFill>
                <a:schemeClr val="bg1"/>
              </a:solidFill>
            </a:endParaRPr>
          </a:p>
          <a:p>
            <a:pPr algn="ctr"/>
            <a:endParaRPr lang="es-ES_tradnl"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diamond(in)">
                                      <p:cBhvr>
                                        <p:cTn id="12" dur="1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31</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13323" name="Picture 11"/>
          <p:cNvPicPr>
            <a:picLocks noChangeAspect="1" noChangeArrowheads="1"/>
          </p:cNvPicPr>
          <p:nvPr/>
        </p:nvPicPr>
        <p:blipFill>
          <a:blip r:embed="rId3"/>
          <a:srcRect/>
          <a:stretch>
            <a:fillRect/>
          </a:stretch>
        </p:blipFill>
        <p:spPr bwMode="auto">
          <a:xfrm>
            <a:off x="1643041" y="1571612"/>
            <a:ext cx="6123257" cy="3214710"/>
          </a:xfrm>
          <a:prstGeom prst="rect">
            <a:avLst/>
          </a:prstGeom>
          <a:solidFill>
            <a:schemeClr val="accent5">
              <a:lumMod val="20000"/>
              <a:lumOff val="80000"/>
            </a:schemeClr>
          </a:solidFill>
          <a:ln w="38100">
            <a:solidFill>
              <a:srgbClr val="FFC000"/>
            </a:solidFill>
            <a:miter lim="800000"/>
            <a:headEnd/>
            <a:tailEnd/>
          </a:ln>
          <a:effectLst/>
        </p:spPr>
      </p:pic>
      <p:sp>
        <p:nvSpPr>
          <p:cNvPr id="19" name="18 Rectángulo"/>
          <p:cNvSpPr/>
          <p:nvPr/>
        </p:nvSpPr>
        <p:spPr>
          <a:xfrm>
            <a:off x="571472" y="-285775"/>
            <a:ext cx="7929618" cy="2616101"/>
          </a:xfrm>
          <a:prstGeom prst="rect">
            <a:avLst/>
          </a:prstGeom>
        </p:spPr>
        <p:txBody>
          <a:bodyPr wrap="square">
            <a:spAutoFit/>
          </a:bodyPr>
          <a:lstStyle/>
          <a:p>
            <a:pPr marL="0" lvl="3" algn="ctr"/>
            <a:endParaRPr lang="es-EC" sz="2600" b="1" dirty="0" smtClean="0">
              <a:solidFill>
                <a:schemeClr val="bg1"/>
              </a:solidFill>
            </a:endParaRPr>
          </a:p>
          <a:p>
            <a:pPr marL="0" lvl="3" algn="ctr"/>
            <a:endParaRPr lang="es-EC" sz="2800" b="1" dirty="0" smtClean="0">
              <a:solidFill>
                <a:schemeClr val="bg1"/>
              </a:solidFill>
            </a:endParaRPr>
          </a:p>
          <a:p>
            <a:pPr marL="0" lvl="3" algn="ctr"/>
            <a:r>
              <a:rPr lang="es-EC" sz="2800" b="1" dirty="0" smtClean="0">
                <a:solidFill>
                  <a:schemeClr val="bg1"/>
                </a:solidFill>
              </a:rPr>
              <a:t>Acciones de Mejora</a:t>
            </a:r>
          </a:p>
          <a:p>
            <a:pPr marL="0" lvl="3" algn="ctr"/>
            <a:endParaRPr lang="es-ES_tradnl" sz="2600" dirty="0" smtClean="0">
              <a:solidFill>
                <a:schemeClr val="bg1"/>
              </a:solidFill>
            </a:endParaRPr>
          </a:p>
          <a:p>
            <a:endParaRPr lang="es-ES_tradnl" sz="2800" b="1" dirty="0" smtClean="0">
              <a:solidFill>
                <a:schemeClr val="bg1"/>
              </a:solidFill>
            </a:endParaRPr>
          </a:p>
          <a:p>
            <a:pPr algn="ctr"/>
            <a:endParaRPr lang="es-ES_tradnl"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10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diamond(in)">
                                      <p:cBhvr>
                                        <p:cTn id="12" dur="1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32</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pic>
        <p:nvPicPr>
          <p:cNvPr id="14338" name="Picture 2"/>
          <p:cNvPicPr>
            <a:picLocks noChangeAspect="1" noChangeArrowheads="1"/>
          </p:cNvPicPr>
          <p:nvPr/>
        </p:nvPicPr>
        <p:blipFill>
          <a:blip r:embed="rId3"/>
          <a:srcRect/>
          <a:stretch>
            <a:fillRect/>
          </a:stretch>
        </p:blipFill>
        <p:spPr bwMode="auto">
          <a:xfrm>
            <a:off x="857224" y="1142984"/>
            <a:ext cx="7162822" cy="4564460"/>
          </a:xfrm>
          <a:prstGeom prst="rect">
            <a:avLst/>
          </a:prstGeom>
          <a:solidFill>
            <a:schemeClr val="accent5">
              <a:lumMod val="20000"/>
              <a:lumOff val="80000"/>
            </a:schemeClr>
          </a:solidFill>
          <a:ln w="38100">
            <a:solidFill>
              <a:srgbClr val="FFC000"/>
            </a:solidFill>
            <a:miter lim="800000"/>
            <a:headEnd/>
            <a:tailEnd/>
          </a:ln>
          <a:effectLst/>
        </p:spPr>
      </p:pic>
      <p:sp>
        <p:nvSpPr>
          <p:cNvPr id="15" name="14 Rectángulo"/>
          <p:cNvSpPr/>
          <p:nvPr/>
        </p:nvSpPr>
        <p:spPr>
          <a:xfrm>
            <a:off x="3071802" y="285728"/>
            <a:ext cx="3115084" cy="523220"/>
          </a:xfrm>
          <a:prstGeom prst="rect">
            <a:avLst/>
          </a:prstGeom>
        </p:spPr>
        <p:txBody>
          <a:bodyPr wrap="none">
            <a:spAutoFit/>
          </a:bodyPr>
          <a:lstStyle/>
          <a:p>
            <a:pPr marL="0" lvl="3" algn="ctr"/>
            <a:r>
              <a:rPr lang="es-EC" sz="2800" b="1" dirty="0" smtClean="0">
                <a:solidFill>
                  <a:schemeClr val="bg1"/>
                </a:solidFill>
              </a:rPr>
              <a:t>Acciones de Mejora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0"/>
            <a:ext cx="8229600" cy="6357958"/>
          </a:xfrm>
        </p:spPr>
        <p:txBody>
          <a:bodyPr>
            <a:normAutofit/>
          </a:bodyPr>
          <a:lstStyle/>
          <a:p>
            <a:pPr algn="ctr">
              <a:buNone/>
            </a:pPr>
            <a:r>
              <a:rPr lang="es-EC" sz="2800" b="1" dirty="0" smtClean="0">
                <a:solidFill>
                  <a:schemeClr val="bg1"/>
                </a:solidFill>
              </a:rPr>
              <a:t>Selección de las acciones de mejora a implementar </a:t>
            </a:r>
          </a:p>
          <a:p>
            <a:pPr algn="ctr">
              <a:buNone/>
            </a:pPr>
            <a:endParaRPr lang="es-ES_tradnl" sz="2400" dirty="0" smtClean="0"/>
          </a:p>
          <a:p>
            <a:pPr>
              <a:buNone/>
            </a:pPr>
            <a:r>
              <a:rPr lang="es-EC" sz="2400" dirty="0" smtClean="0">
                <a:solidFill>
                  <a:schemeClr val="bg1"/>
                </a:solidFill>
              </a:rPr>
              <a:t>Para la autorización a destiempo se selecciona la siguiente acción:</a:t>
            </a:r>
            <a:endParaRPr lang="es-ES_tradnl" sz="2400" dirty="0" smtClean="0">
              <a:solidFill>
                <a:schemeClr val="bg1"/>
              </a:solidFill>
            </a:endParaRPr>
          </a:p>
          <a:p>
            <a:pPr algn="just"/>
            <a:r>
              <a:rPr lang="es-EC" sz="2400" dirty="0" smtClean="0">
                <a:solidFill>
                  <a:schemeClr val="bg1"/>
                </a:solidFill>
              </a:rPr>
              <a:t>Que la autorización la realice el departamento de contabilidad y financiero, verificando consistencia de la  orden de compra, de esta manera se agilita el proceso de compra de medicinas.</a:t>
            </a:r>
            <a:endParaRPr lang="es-ES_tradnl" sz="2400" dirty="0" smtClean="0">
              <a:solidFill>
                <a:schemeClr val="bg1"/>
              </a:solidFill>
            </a:endParaRPr>
          </a:p>
          <a:p>
            <a:pPr algn="just">
              <a:buNone/>
            </a:pPr>
            <a:r>
              <a:rPr lang="es-EC" sz="2400" dirty="0" smtClean="0">
                <a:solidFill>
                  <a:schemeClr val="bg1"/>
                </a:solidFill>
              </a:rPr>
              <a:t> </a:t>
            </a:r>
            <a:endParaRPr lang="es-ES_tradnl" sz="2400" dirty="0" smtClean="0">
              <a:solidFill>
                <a:schemeClr val="bg1"/>
              </a:solidFill>
            </a:endParaRPr>
          </a:p>
          <a:p>
            <a:pPr algn="just">
              <a:buNone/>
            </a:pPr>
            <a:r>
              <a:rPr lang="es-EC" sz="2400" dirty="0" smtClean="0">
                <a:solidFill>
                  <a:schemeClr val="bg1"/>
                </a:solidFill>
              </a:rPr>
              <a:t>Para causa de mucho tiempo de espera de los proveedores se selecciona las siguientes acciones:</a:t>
            </a:r>
            <a:endParaRPr lang="es-ES_tradnl" sz="2400" dirty="0" smtClean="0">
              <a:solidFill>
                <a:schemeClr val="bg1"/>
              </a:solidFill>
            </a:endParaRPr>
          </a:p>
          <a:p>
            <a:pPr lvl="0" algn="just"/>
            <a:r>
              <a:rPr lang="es-EC" sz="2400" dirty="0" smtClean="0">
                <a:solidFill>
                  <a:schemeClr val="bg1"/>
                </a:solidFill>
              </a:rPr>
              <a:t>Estimar  y estipular como política un tiempo de espera de respuesta y visitas de proveedores.</a:t>
            </a:r>
            <a:endParaRPr lang="es-ES_tradnl" sz="2400" dirty="0" smtClean="0">
              <a:solidFill>
                <a:schemeClr val="bg1"/>
              </a:solidFill>
            </a:endParaRPr>
          </a:p>
          <a:p>
            <a:pPr lvl="0" algn="just"/>
            <a:r>
              <a:rPr lang="es-EC" sz="2400" dirty="0" smtClean="0">
                <a:solidFill>
                  <a:schemeClr val="bg1"/>
                </a:solidFill>
              </a:rPr>
              <a:t>Reunión con proveedores en determinadas fechas del mes, con el fin de hacer pedidos de medicamentos a medida que se requiera.</a:t>
            </a:r>
            <a:endParaRPr lang="es-ES_tradnl" sz="2400" dirty="0" smtClean="0">
              <a:solidFill>
                <a:schemeClr val="bg1"/>
              </a:solidFill>
            </a:endParaRPr>
          </a:p>
          <a:p>
            <a:pPr algn="ctr">
              <a:buNone/>
            </a:pPr>
            <a:endParaRPr lang="es-ES_tradnl" sz="24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33</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4"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5" dur="2000"/>
                                        <p:tgtEl>
                                          <p:spTgt spid="3">
                                            <p:txEl>
                                              <p:pRg st="6" end="6"/>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2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9" dur="2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14338"/>
            <a:ext cx="9144000" cy="70723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0"/>
            <a:ext cx="8229600" cy="6126163"/>
          </a:xfrm>
        </p:spPr>
        <p:txBody>
          <a:bodyPr>
            <a:normAutofit/>
          </a:bodyPr>
          <a:lstStyle/>
          <a:p>
            <a:pPr algn="ctr">
              <a:buNone/>
            </a:pPr>
            <a:r>
              <a:rPr lang="es-ES_tradnl" b="1" dirty="0" smtClean="0">
                <a:solidFill>
                  <a:schemeClr val="bg1"/>
                </a:solidFill>
              </a:rPr>
              <a:t>CONCLUSIONES</a:t>
            </a:r>
            <a:endParaRPr lang="es-ES_tradnl" b="1" dirty="0" smtClean="0">
              <a:solidFill>
                <a:schemeClr val="bg1"/>
              </a:solidFill>
            </a:endParaRPr>
          </a:p>
          <a:p>
            <a:pPr algn="ctr">
              <a:buNone/>
            </a:pPr>
            <a:endParaRPr lang="es-ES_tradnl"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34</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285720" y="620689"/>
            <a:ext cx="8572560" cy="12206418"/>
          </a:xfrm>
          <a:prstGeom prst="rect">
            <a:avLst/>
          </a:prstGeom>
        </p:spPr>
        <p:txBody>
          <a:bodyPr wrap="square">
            <a:spAutoFit/>
          </a:bodyPr>
          <a:lstStyle/>
          <a:p>
            <a:pPr lvl="0" algn="just"/>
            <a:r>
              <a:rPr lang="es-EC" sz="2200" dirty="0" smtClean="0">
                <a:solidFill>
                  <a:schemeClr val="bg1"/>
                </a:solidFill>
              </a:rPr>
              <a:t> </a:t>
            </a:r>
            <a:r>
              <a:rPr lang="es-EC" sz="2400" dirty="0" smtClean="0">
                <a:solidFill>
                  <a:schemeClr val="bg1"/>
                </a:solidFill>
              </a:rPr>
              <a:t>La situación actual del dispensario no tiene debidamente identificados los procesos que realizan,  por  lo que la gestión de estos no se da con total eficiencia.</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El direccionamiento estratégico actual necesita retroalimentación y cambios a medida que pase el tiempo o este cambie sus expectativas.</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El direccionamiento estratégico que se propone permitirá a todos los involucrados en la Gestión del Dispensario trabajar hacia el logro de un fin, comprometidos y siendo responsables de las actividades que realicen.</a:t>
            </a:r>
          </a:p>
          <a:p>
            <a:pPr lvl="0" algn="just"/>
            <a:endParaRPr lang="es-EC" sz="2400" dirty="0" smtClean="0">
              <a:solidFill>
                <a:schemeClr val="bg1"/>
              </a:solidFill>
            </a:endParaRPr>
          </a:p>
          <a:p>
            <a:pPr algn="just"/>
            <a:r>
              <a:rPr lang="es-EC" sz="2400" dirty="0" smtClean="0">
                <a:solidFill>
                  <a:schemeClr val="bg1"/>
                </a:solidFill>
              </a:rPr>
              <a:t>La Cadena de valor ayuda en la determinación y entendimiento de los procesos claves y de apoyo.</a:t>
            </a:r>
            <a:endParaRPr lang="es-ES_tradnl" sz="2400" dirty="0" smtClean="0">
              <a:solidFill>
                <a:schemeClr val="bg1"/>
              </a:solidFill>
            </a:endParaRPr>
          </a:p>
          <a:p>
            <a:pPr lvl="0" algn="just"/>
            <a:endParaRPr lang="es-ES_tradnl" sz="2400" dirty="0" smtClean="0">
              <a:solidFill>
                <a:schemeClr val="bg1"/>
              </a:solidFill>
            </a:endParaRPr>
          </a:p>
          <a:p>
            <a:r>
              <a:rPr lang="es-EC" sz="2400" dirty="0" smtClean="0"/>
              <a:t> </a:t>
            </a:r>
            <a:endParaRPr lang="es-ES_tradnl" sz="2400" dirty="0" smtClean="0"/>
          </a:p>
          <a:p>
            <a:r>
              <a:rPr lang="es-EC" sz="2400" dirty="0" smtClean="0"/>
              <a:t> </a:t>
            </a:r>
            <a:endParaRPr lang="es-ES_tradnl" sz="2400" dirty="0" smtClean="0"/>
          </a:p>
          <a:p>
            <a:r>
              <a:rPr lang="es-EC" sz="2400" dirty="0" smtClean="0"/>
              <a:t> </a:t>
            </a:r>
            <a:endParaRPr lang="es-ES_tradnl" sz="2400" dirty="0" smtClean="0"/>
          </a:p>
          <a:p>
            <a:r>
              <a:rPr lang="es-EC" sz="2400" dirty="0" smtClean="0"/>
              <a:t> </a:t>
            </a:r>
            <a:endParaRPr lang="es-ES_tradnl" sz="2400" dirty="0" smtClean="0"/>
          </a:p>
          <a:p>
            <a:r>
              <a:rPr lang="es-EC" sz="2400" b="1" dirty="0" smtClean="0"/>
              <a:t> </a:t>
            </a:r>
            <a:endParaRPr lang="es-ES_tradnl" sz="2400" dirty="0" smtClean="0"/>
          </a:p>
          <a:p>
            <a:r>
              <a:rPr lang="es-EC" sz="2400" b="1" dirty="0" smtClean="0"/>
              <a:t> </a:t>
            </a:r>
            <a:endParaRPr lang="es-ES_tradnl" sz="2400" dirty="0" smtClean="0"/>
          </a:p>
          <a:p>
            <a:pPr marL="342900" indent="-342900" algn="just">
              <a:spcBef>
                <a:spcPct val="20000"/>
              </a:spcBef>
              <a:buFont typeface="Arial" pitchFamily="34" charset="0"/>
              <a:buChar char="•"/>
            </a:pPr>
            <a:endParaRPr lang="es-EC" sz="2200" dirty="0" smtClean="0">
              <a:solidFill>
                <a:schemeClr val="bg1"/>
              </a:solidFill>
            </a:endParaRPr>
          </a:p>
          <a:p>
            <a:pPr lvl="0" algn="just">
              <a:spcBef>
                <a:spcPct val="20000"/>
              </a:spcBef>
            </a:pPr>
            <a:endParaRPr lang="es-EC" sz="2200" dirty="0" smtClean="0">
              <a:solidFill>
                <a:schemeClr val="bg1"/>
              </a:solidFill>
            </a:endParaRPr>
          </a:p>
          <a:p>
            <a:pPr lvl="0" algn="just">
              <a:spcBef>
                <a:spcPct val="20000"/>
              </a:spcBef>
            </a:pPr>
            <a:endParaRPr lang="es-EC" sz="2200" dirty="0">
              <a:solidFill>
                <a:schemeClr val="bg1"/>
              </a:solidFill>
            </a:endParaRPr>
          </a:p>
          <a:p>
            <a:endParaRPr lang="es-EC" dirty="0"/>
          </a:p>
          <a:p>
            <a:pPr lvl="0"/>
            <a:endParaRPr lang="es-EC" dirty="0" smtClean="0"/>
          </a:p>
          <a:p>
            <a:pPr lvl="0"/>
            <a:endParaRPr lang="es-ES" dirty="0"/>
          </a:p>
          <a:p>
            <a:pPr lvl="0"/>
            <a:endParaRPr lang="es-EC" dirty="0"/>
          </a:p>
          <a:p>
            <a:endParaRPr lang="es-EC" dirty="0" smtClean="0"/>
          </a:p>
          <a:p>
            <a:endParaRPr lang="es-ES" dirty="0"/>
          </a:p>
          <a:p>
            <a:endParaRPr lang="es-ES" dirty="0" smtClean="0"/>
          </a:p>
          <a:p>
            <a:endParaRPr lang="es-ES" dirty="0"/>
          </a:p>
          <a:p>
            <a:endParaRPr lang="es-ES"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 calcmode="lin" valueType="num">
                                      <p:cBhvr>
                                        <p:cTn id="32"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8">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p:cTn id="37"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500034" y="0"/>
            <a:ext cx="8229600" cy="6126163"/>
          </a:xfrm>
        </p:spPr>
        <p:txBody>
          <a:bodyPr>
            <a:normAutofit/>
          </a:bodyPr>
          <a:lstStyle/>
          <a:p>
            <a:pPr>
              <a:buNone/>
            </a:pPr>
            <a:r>
              <a:rPr lang="es-ES_tradnl" sz="2800" b="1" dirty="0" smtClean="0">
                <a:solidFill>
                  <a:schemeClr val="bg1"/>
                </a:solidFill>
              </a:rPr>
              <a:t>CONCLUSIONES</a:t>
            </a:r>
          </a:p>
          <a:p>
            <a:pPr algn="ctr">
              <a:buNone/>
            </a:pPr>
            <a:endParaRPr lang="es-ES_tradnl"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35</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357158" y="620688"/>
            <a:ext cx="8572560" cy="9990427"/>
          </a:xfrm>
          <a:prstGeom prst="rect">
            <a:avLst/>
          </a:prstGeom>
        </p:spPr>
        <p:txBody>
          <a:bodyPr wrap="square">
            <a:spAutoFit/>
          </a:bodyPr>
          <a:lstStyle/>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El Mapa de proceso presenta los procesos de manera sistemática que se realizan empezando por las necesidades del cliente y terminando en la satisfacción del mismo.</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El determinar los procesos críticos (de mayor contribución) para el dispensario permite hacer mejoras en estos mediante un análisis de valor agregado con el fin de reducir los tiempos de ciclo y hacerlos más eficientes.  Los procesos críticos son: Atención a pacientes (C.1), Compra de Medicinas (D.1), Compra de Insumos (D.2).</a:t>
            </a:r>
          </a:p>
          <a:p>
            <a:pPr lvl="0" algn="just"/>
            <a:endParaRPr lang="es-EC" sz="2400" dirty="0" smtClean="0">
              <a:solidFill>
                <a:schemeClr val="bg1"/>
              </a:solidFill>
            </a:endParaRPr>
          </a:p>
          <a:p>
            <a:pPr algn="just"/>
            <a:r>
              <a:rPr lang="es-EC" sz="2400" dirty="0" smtClean="0">
                <a:solidFill>
                  <a:schemeClr val="bg1"/>
                </a:solidFill>
              </a:rPr>
              <a:t>Los indicadores de gestión propuestos permiten medir la eficiencia de los procesos y poder tomar de cisiones en base a los resultados que de estos se desprendan.</a:t>
            </a:r>
            <a:endParaRPr lang="es-ES_tradnl" sz="2400" dirty="0" smtClean="0">
              <a:solidFill>
                <a:schemeClr val="bg1"/>
              </a:solidFill>
            </a:endParaRPr>
          </a:p>
          <a:p>
            <a:pPr lvl="0" algn="just"/>
            <a:endParaRPr lang="es-ES_tradnl" sz="2400" dirty="0" smtClean="0">
              <a:solidFill>
                <a:schemeClr val="bg1"/>
              </a:solidFill>
            </a:endParaRPr>
          </a:p>
          <a:p>
            <a:pPr lvl="0" algn="just"/>
            <a:endParaRPr lang="es-ES_tradnl" sz="2400" dirty="0" smtClean="0">
              <a:solidFill>
                <a:schemeClr val="bg1"/>
              </a:solidFill>
            </a:endParaRPr>
          </a:p>
          <a:p>
            <a:pPr marL="342900" lvl="0" indent="-342900" algn="just">
              <a:spcBef>
                <a:spcPct val="20000"/>
              </a:spcBef>
              <a:buFont typeface="Arial" pitchFamily="34" charset="0"/>
              <a:buChar char="•"/>
            </a:pPr>
            <a:endParaRPr lang="es-EC" sz="2200" dirty="0" smtClean="0">
              <a:solidFill>
                <a:schemeClr val="bg1"/>
              </a:solidFill>
            </a:endParaRPr>
          </a:p>
          <a:p>
            <a:pPr lvl="0" algn="just">
              <a:spcBef>
                <a:spcPct val="20000"/>
              </a:spcBef>
            </a:pPr>
            <a:endParaRPr lang="es-EC" sz="2200" dirty="0" smtClean="0">
              <a:solidFill>
                <a:schemeClr val="bg1"/>
              </a:solidFill>
            </a:endParaRPr>
          </a:p>
          <a:p>
            <a:pPr lvl="0" algn="just">
              <a:spcBef>
                <a:spcPct val="20000"/>
              </a:spcBef>
            </a:pPr>
            <a:endParaRPr lang="es-EC" sz="2200" dirty="0">
              <a:solidFill>
                <a:schemeClr val="bg1"/>
              </a:solidFill>
            </a:endParaRPr>
          </a:p>
          <a:p>
            <a:endParaRPr lang="es-EC" dirty="0"/>
          </a:p>
          <a:p>
            <a:pPr lvl="0"/>
            <a:endParaRPr lang="es-EC" dirty="0" smtClean="0"/>
          </a:p>
          <a:p>
            <a:pPr lvl="0"/>
            <a:endParaRPr lang="es-ES" dirty="0"/>
          </a:p>
          <a:p>
            <a:pPr lvl="0"/>
            <a:endParaRPr lang="es-EC" dirty="0"/>
          </a:p>
          <a:p>
            <a:endParaRPr lang="es-EC" dirty="0" smtClean="0"/>
          </a:p>
          <a:p>
            <a:endParaRPr lang="es-ES" dirty="0"/>
          </a:p>
          <a:p>
            <a:endParaRPr lang="es-ES" dirty="0" smtClean="0"/>
          </a:p>
          <a:p>
            <a:endParaRPr lang="es-ES" dirty="0"/>
          </a:p>
          <a:p>
            <a:endParaRPr lang="es-ES"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p:cTn id="1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 calcmode="lin" valueType="num">
                                      <p:cBhvr>
                                        <p:cTn id="22"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0"/>
            <a:ext cx="8686800" cy="6126163"/>
          </a:xfrm>
        </p:spPr>
        <p:txBody>
          <a:bodyPr>
            <a:normAutofit/>
          </a:bodyPr>
          <a:lstStyle/>
          <a:p>
            <a:pPr>
              <a:buNone/>
            </a:pPr>
            <a:r>
              <a:rPr lang="es-ES_tradnl" sz="2800" b="1" dirty="0" smtClean="0">
                <a:solidFill>
                  <a:schemeClr val="bg1"/>
                </a:solidFill>
              </a:rPr>
              <a:t>CONCLUSIONES</a:t>
            </a:r>
          </a:p>
          <a:p>
            <a:pPr algn="ctr">
              <a:buNone/>
            </a:pPr>
            <a:endParaRPr lang="es-ES_tradnl"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36</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285720" y="620688"/>
            <a:ext cx="8643998" cy="9990427"/>
          </a:xfrm>
          <a:prstGeom prst="rect">
            <a:avLst/>
          </a:prstGeom>
        </p:spPr>
        <p:txBody>
          <a:bodyPr wrap="square">
            <a:spAutoFit/>
          </a:bodyPr>
          <a:lstStyle/>
          <a:p>
            <a:pPr algn="just"/>
            <a:r>
              <a:rPr lang="es-EC" sz="2400" dirty="0" smtClean="0">
                <a:solidFill>
                  <a:schemeClr val="bg1"/>
                </a:solidFill>
              </a:rPr>
              <a:t>Al implementar el diagrama de Causa-Efecto (Ishikawa) para determinar las causas de un problema, da una visión más amplia de donde atacar dicho problema y darles solución de acuerdo a la jerarquización de las causas del mismo.</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El Manual de Procesos presenta la estandarización de cada uno de los procesos en el cual informa de  las diferentes actividades que se realizan, quienes son los responsables de las mismas y la manera en que deben hacerse, lo que hará que haya un mejor desempeño en las labores del dispensario.</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Con la implementación del sistema de gestión por procesos mejorara significativamente la productividad para la organización ya que se direcciona en agregar mayor valor a la empresa y a los clientes, ya que son su razón de ser.</a:t>
            </a:r>
            <a:endParaRPr lang="es-ES_tradnl" sz="2400" dirty="0" smtClean="0">
              <a:solidFill>
                <a:schemeClr val="bg1"/>
              </a:solidFill>
            </a:endParaRPr>
          </a:p>
          <a:p>
            <a:pPr marL="342900" lvl="0" indent="-342900" algn="just">
              <a:spcBef>
                <a:spcPct val="20000"/>
              </a:spcBef>
              <a:buFont typeface="Arial" pitchFamily="34" charset="0"/>
              <a:buChar char="•"/>
            </a:pPr>
            <a:endParaRPr lang="es-EC" sz="2200" dirty="0" smtClean="0">
              <a:solidFill>
                <a:schemeClr val="bg1"/>
              </a:solidFill>
            </a:endParaRPr>
          </a:p>
          <a:p>
            <a:pPr lvl="0" algn="just">
              <a:spcBef>
                <a:spcPct val="20000"/>
              </a:spcBef>
            </a:pPr>
            <a:endParaRPr lang="es-EC" sz="2200" dirty="0" smtClean="0">
              <a:solidFill>
                <a:schemeClr val="bg1"/>
              </a:solidFill>
            </a:endParaRPr>
          </a:p>
          <a:p>
            <a:pPr lvl="0" algn="just">
              <a:spcBef>
                <a:spcPct val="20000"/>
              </a:spcBef>
            </a:pPr>
            <a:endParaRPr lang="es-EC" sz="2200" dirty="0">
              <a:solidFill>
                <a:schemeClr val="bg1"/>
              </a:solidFill>
            </a:endParaRPr>
          </a:p>
          <a:p>
            <a:endParaRPr lang="es-EC" dirty="0"/>
          </a:p>
          <a:p>
            <a:pPr lvl="0"/>
            <a:endParaRPr lang="es-EC" dirty="0" smtClean="0"/>
          </a:p>
          <a:p>
            <a:pPr lvl="0"/>
            <a:endParaRPr lang="es-ES" dirty="0"/>
          </a:p>
          <a:p>
            <a:pPr lvl="0"/>
            <a:endParaRPr lang="es-EC" dirty="0"/>
          </a:p>
          <a:p>
            <a:endParaRPr lang="es-EC" dirty="0" smtClean="0"/>
          </a:p>
          <a:p>
            <a:endParaRPr lang="es-ES" dirty="0"/>
          </a:p>
          <a:p>
            <a:endParaRPr lang="es-ES" dirty="0" smtClean="0"/>
          </a:p>
          <a:p>
            <a:endParaRPr lang="es-ES" dirty="0"/>
          </a:p>
          <a:p>
            <a:endParaRPr lang="es-ES"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 calcmode="lin" valueType="num">
                                      <p:cBhvr>
                                        <p:cTn id="32"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0"/>
            <a:ext cx="8229600" cy="6381328"/>
          </a:xfrm>
        </p:spPr>
        <p:txBody>
          <a:bodyPr>
            <a:normAutofit/>
          </a:bodyPr>
          <a:lstStyle/>
          <a:p>
            <a:pPr algn="ctr">
              <a:buNone/>
            </a:pPr>
            <a:r>
              <a:rPr lang="es-ES_tradnl" b="1" dirty="0" smtClean="0">
                <a:solidFill>
                  <a:schemeClr val="bg1"/>
                </a:solidFill>
              </a:rPr>
              <a:t>RECOMENDACIONES</a:t>
            </a:r>
            <a:endParaRPr lang="es-ES_tradnl"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37</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500034" y="908720"/>
            <a:ext cx="8286808" cy="6888039"/>
          </a:xfrm>
          <a:prstGeom prst="rect">
            <a:avLst/>
          </a:prstGeom>
        </p:spPr>
        <p:txBody>
          <a:bodyPr wrap="square">
            <a:spAutoFit/>
          </a:bodyPr>
          <a:lstStyle/>
          <a:p>
            <a:pPr lvl="0" algn="just"/>
            <a:r>
              <a:rPr lang="es-EC" sz="2400" dirty="0" smtClean="0">
                <a:solidFill>
                  <a:schemeClr val="bg1"/>
                </a:solidFill>
              </a:rPr>
              <a:t>Se recomienda implementar el direccionamiento estratégico propuesto, y hacer retroalimentación del mismo a medida que se vayan cumpliendo los objetivos o metas esperadas.</a:t>
            </a:r>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lvl="0" algn="just"/>
            <a:r>
              <a:rPr lang="es-EC" sz="2400" dirty="0" smtClean="0">
                <a:solidFill>
                  <a:schemeClr val="bg1"/>
                </a:solidFill>
              </a:rPr>
              <a:t>Se sugiere capacitar al personal del dispensario en lo que respecta a direccionamiento estratégico y gestión por procesos para que en conjunto con la dirección administrativa trabajen para el logro de los objetivos y la satisfacción de los clientes.</a:t>
            </a:r>
          </a:p>
          <a:p>
            <a:pPr lvl="0" algn="just"/>
            <a:endParaRPr lang="es-EC" sz="2400" dirty="0" smtClean="0">
              <a:solidFill>
                <a:schemeClr val="bg1"/>
              </a:solidFill>
            </a:endParaRPr>
          </a:p>
          <a:p>
            <a:pPr algn="just"/>
            <a:r>
              <a:rPr lang="es-EC" sz="2400" dirty="0" smtClean="0">
                <a:solidFill>
                  <a:schemeClr val="bg1"/>
                </a:solidFill>
              </a:rPr>
              <a:t>Es necesario que a medida que crezca la organización y aumenten sus actividades se retroalimente el manual de procesos, para que este actualizado en todo momento y sirva de guía en la capacitación de personal nuevo que labore en el dispensario.</a:t>
            </a:r>
            <a:endParaRPr lang="es-ES_tradnl" sz="2400" dirty="0" smtClean="0">
              <a:solidFill>
                <a:schemeClr val="bg1"/>
              </a:solidFill>
            </a:endParaRPr>
          </a:p>
          <a:p>
            <a:pPr lvl="0" algn="just"/>
            <a:endParaRPr lang="es-ES_tradnl" sz="2400" dirty="0" smtClean="0">
              <a:solidFill>
                <a:schemeClr val="bg1"/>
              </a:solidFill>
            </a:endParaRPr>
          </a:p>
          <a:p>
            <a:pPr algn="just"/>
            <a:r>
              <a:rPr lang="es-EC" sz="2400" dirty="0" smtClean="0">
                <a:solidFill>
                  <a:schemeClr val="bg1"/>
                </a:solidFill>
              </a:rPr>
              <a:t> </a:t>
            </a:r>
            <a:endParaRPr lang="es-ES_tradnl" sz="2400" dirty="0" smtClean="0">
              <a:solidFill>
                <a:schemeClr val="bg1"/>
              </a:solidFill>
            </a:endParaRPr>
          </a:p>
          <a:p>
            <a:pPr marL="342900" lvl="0" indent="-342900">
              <a:spcBef>
                <a:spcPct val="20000"/>
              </a:spcBef>
              <a:buFont typeface="Arial" pitchFamily="34" charset="0"/>
              <a:buChar char="•"/>
            </a:pPr>
            <a:endParaRPr lang="es-ES" sz="2400" dirty="0">
              <a:solidFill>
                <a:schemeClr val="bg1"/>
              </a:solidFill>
            </a:endParaRPr>
          </a:p>
          <a:p>
            <a:pPr marL="342900" indent="-342900">
              <a:spcBef>
                <a:spcPct val="20000"/>
              </a:spcBef>
              <a:buFont typeface="Arial" pitchFamily="34" charset="0"/>
              <a:buChar char="•"/>
            </a:pPr>
            <a:endParaRPr lang="es-EC" sz="2400" dirty="0" smtClean="0">
              <a:solidFill>
                <a:schemeClr val="bg1"/>
              </a:solidFill>
            </a:endParaRPr>
          </a:p>
        </p:txBody>
      </p:sp>
    </p:spTree>
    <p:extLst>
      <p:ext uri="{BB962C8B-B14F-4D97-AF65-F5344CB8AC3E}">
        <p14:creationId xmlns:p14="http://schemas.microsoft.com/office/powerpoint/2010/main" xmlns="" val="28547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12559" y="-295802"/>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357158" y="0"/>
            <a:ext cx="8429684" cy="6024162"/>
          </a:xfrm>
        </p:spPr>
        <p:txBody>
          <a:bodyPr>
            <a:normAutofit/>
          </a:bodyPr>
          <a:lstStyle/>
          <a:p>
            <a:pPr>
              <a:buNone/>
            </a:pPr>
            <a:r>
              <a:rPr lang="es-ES_tradnl" sz="2800" b="1" dirty="0" smtClean="0">
                <a:solidFill>
                  <a:schemeClr val="bg1"/>
                </a:solidFill>
              </a:rPr>
              <a:t>RECOMENDACIONES</a:t>
            </a:r>
          </a:p>
          <a:p>
            <a:pPr>
              <a:buNone/>
            </a:pPr>
            <a:endParaRPr lang="es-ES_tradnl" sz="2800" b="1" dirty="0" smtClean="0">
              <a:solidFill>
                <a:schemeClr val="bg1"/>
              </a:solidFill>
            </a:endParaRPr>
          </a:p>
          <a:p>
            <a:pPr>
              <a:buNone/>
            </a:pPr>
            <a:endParaRPr lang="es-ES_tradnl" sz="2800" b="1" dirty="0" smtClean="0">
              <a:solidFill>
                <a:schemeClr val="bg1"/>
              </a:solidFill>
            </a:endParaRPr>
          </a:p>
          <a:p>
            <a:pPr>
              <a:buNone/>
            </a:pPr>
            <a:endParaRPr lang="es-ES_tradnl" sz="28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38</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357158" y="476672"/>
            <a:ext cx="8501122" cy="6851106"/>
          </a:xfrm>
          <a:prstGeom prst="rect">
            <a:avLst/>
          </a:prstGeom>
        </p:spPr>
        <p:txBody>
          <a:bodyPr wrap="square">
            <a:spAutoFit/>
          </a:bodyPr>
          <a:lstStyle/>
          <a:p>
            <a:pPr algn="just"/>
            <a:r>
              <a:rPr lang="es-EC" sz="2400" dirty="0" smtClean="0">
                <a:solidFill>
                  <a:schemeClr val="bg1"/>
                </a:solidFill>
              </a:rPr>
              <a:t>En base a los indicares propuestos, se recomienda evaluar la eficiencia de los procesos con el fin de obtener resultados, que ayuden en la toma de decisiones para ver qué actividades se pueden mejorar y que ayuden al buen desempeño de sus labores.</a:t>
            </a:r>
          </a:p>
          <a:p>
            <a:pPr lvl="0" algn="just"/>
            <a:endParaRPr lang="es-EC" sz="2400" dirty="0" smtClean="0">
              <a:solidFill>
                <a:schemeClr val="bg1"/>
              </a:solidFill>
            </a:endParaRPr>
          </a:p>
          <a:p>
            <a:pPr lvl="0" algn="just"/>
            <a:r>
              <a:rPr lang="es-EC" sz="2400" dirty="0" smtClean="0">
                <a:solidFill>
                  <a:schemeClr val="bg1"/>
                </a:solidFill>
              </a:rPr>
              <a:t>Se sugiere considerar las mejoras que se hicieron a los procesos de: Atención a pacientes (C.1), Compra de Medicinas (D.1), Compra de Insumos (D.2), ya que ayudarán a mejorar el desempeño de dichos procesos.</a:t>
            </a:r>
          </a:p>
          <a:p>
            <a:pPr lvl="0" algn="just"/>
            <a:endParaRPr lang="es-EC" sz="2400" dirty="0" smtClean="0">
              <a:solidFill>
                <a:schemeClr val="bg1"/>
              </a:solidFill>
            </a:endParaRPr>
          </a:p>
          <a:p>
            <a:pPr marL="342900" indent="-342900" algn="just">
              <a:lnSpc>
                <a:spcPct val="80000"/>
              </a:lnSpc>
              <a:spcBef>
                <a:spcPct val="20000"/>
              </a:spcBef>
              <a:buFont typeface="Arial" pitchFamily="34" charset="0"/>
              <a:buChar char="•"/>
            </a:pPr>
            <a:r>
              <a:rPr lang="es-EC" sz="2400" dirty="0" smtClean="0">
                <a:solidFill>
                  <a:schemeClr val="bg1"/>
                </a:solidFill>
              </a:rPr>
              <a:t>En el proceso de  Atención a pacientes (C.1), se recomienda que el ingreso de datos de los pacientes en caso de ser nuevos, se dé en su totalidad en el momento que el usuario paga por la atención médica, y así el médico atenderá directamente su requerimiento y disminuirá el tiempo de ciclo.</a:t>
            </a:r>
            <a:endParaRPr lang="es-ES_tradnl" sz="2400" dirty="0" smtClean="0">
              <a:solidFill>
                <a:schemeClr val="bg1"/>
              </a:solidFill>
            </a:endParaRPr>
          </a:p>
          <a:p>
            <a:pPr lvl="0"/>
            <a:endParaRPr lang="es-ES_tradnl" sz="2400" dirty="0" smtClean="0">
              <a:solidFill>
                <a:schemeClr val="bg1"/>
              </a:solidFill>
            </a:endParaRPr>
          </a:p>
          <a:p>
            <a:r>
              <a:rPr lang="es-EC" sz="2400" dirty="0" smtClean="0"/>
              <a:t> </a:t>
            </a:r>
            <a:endParaRPr lang="es-ES_tradnl" sz="2400" dirty="0" smtClean="0"/>
          </a:p>
          <a:p>
            <a:pPr lvl="0" algn="just"/>
            <a:endParaRPr lang="es-ES_tradnl" sz="2400" dirty="0" smtClean="0">
              <a:solidFill>
                <a:schemeClr val="bg1"/>
              </a:solidFill>
            </a:endParaRPr>
          </a:p>
          <a:p>
            <a:pPr algn="just">
              <a:spcBef>
                <a:spcPct val="20000"/>
              </a:spcBef>
            </a:pPr>
            <a:endParaRPr lang="es-ES" sz="2200" dirty="0">
              <a:solidFill>
                <a:schemeClr val="bg1"/>
              </a:solidFill>
            </a:endParaRPr>
          </a:p>
        </p:txBody>
      </p:sp>
    </p:spTree>
    <p:extLst>
      <p:ext uri="{BB962C8B-B14F-4D97-AF65-F5344CB8AC3E}">
        <p14:creationId xmlns:p14="http://schemas.microsoft.com/office/powerpoint/2010/main" xmlns="" val="26880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p:cTn id="24"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12559" y="-295802"/>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0" y="0"/>
            <a:ext cx="8858280" cy="6381328"/>
          </a:xfrm>
        </p:spPr>
        <p:txBody>
          <a:bodyPr>
            <a:normAutofit fontScale="25000" lnSpcReduction="20000"/>
          </a:bodyPr>
          <a:lstStyle/>
          <a:p>
            <a:pPr>
              <a:buNone/>
            </a:pPr>
            <a:r>
              <a:rPr lang="es-ES_tradnl" sz="11200" b="1" dirty="0" smtClean="0">
                <a:solidFill>
                  <a:schemeClr val="bg1"/>
                </a:solidFill>
              </a:rPr>
              <a:t>RECOMENDACIONES</a:t>
            </a:r>
          </a:p>
          <a:p>
            <a:pPr algn="just">
              <a:buNone/>
            </a:pPr>
            <a:endParaRPr lang="es-ES_tradnl" sz="9600" dirty="0" smtClean="0">
              <a:solidFill>
                <a:schemeClr val="bg1"/>
              </a:solidFill>
            </a:endParaRPr>
          </a:p>
          <a:p>
            <a:pPr algn="just"/>
            <a:r>
              <a:rPr lang="es-EC" sz="9200" dirty="0" smtClean="0">
                <a:solidFill>
                  <a:schemeClr val="bg1"/>
                </a:solidFill>
              </a:rPr>
              <a:t>En el proceso de Compra de Medicinas (D.1), se recomienda que la aprobación de las órdenes de compra las haga el área de contabilidad y financiero, de esta manera se optimiza tiempo, y la realización del proceso será más eficiente, esto hará que la farmacia y el centro de distribución tengan las medicinas requeridas por los clientes.</a:t>
            </a:r>
            <a:endParaRPr lang="es-ES_tradnl" sz="9200" dirty="0" smtClean="0">
              <a:solidFill>
                <a:schemeClr val="bg1"/>
              </a:solidFill>
            </a:endParaRPr>
          </a:p>
          <a:p>
            <a:pPr algn="just">
              <a:buNone/>
            </a:pPr>
            <a:endParaRPr lang="es-ES_tradnl" sz="9200" dirty="0" smtClean="0">
              <a:solidFill>
                <a:schemeClr val="bg1"/>
              </a:solidFill>
            </a:endParaRPr>
          </a:p>
          <a:p>
            <a:pPr algn="just"/>
            <a:r>
              <a:rPr lang="es-EC" sz="9200" dirty="0" smtClean="0">
                <a:solidFill>
                  <a:schemeClr val="bg1"/>
                </a:solidFill>
              </a:rPr>
              <a:t>En el proceso de Compra de Insumos  (D.2), se recomienda que la aprobación de las órdenes de compra las haga el área de contabilidad y financiero, de esta manera se optimiza tiempo, y la realización del  proceso será más eficiente, esto permitirá que el área de enfermería cuente con insumos suficientes para realizar su labor, y la demanda esto es mucha ya que una atención importante para los clientes.</a:t>
            </a:r>
          </a:p>
          <a:p>
            <a:pPr algn="just"/>
            <a:endParaRPr lang="es-EC" sz="9600" dirty="0" smtClean="0">
              <a:solidFill>
                <a:schemeClr val="bg1"/>
              </a:solidFill>
            </a:endParaRPr>
          </a:p>
          <a:p>
            <a:pPr marL="0" algn="just">
              <a:buNone/>
            </a:pPr>
            <a:r>
              <a:rPr lang="es-EC" sz="9600" dirty="0" smtClean="0">
                <a:solidFill>
                  <a:schemeClr val="bg1"/>
                </a:solidFill>
              </a:rPr>
              <a:t>Finalmente se sugiere implementar Ishikawa como una herramienta de ayuda para la identificación de causas y mejoras de problemas que se puedan dar en el desarrollo de los procesos.</a:t>
            </a:r>
            <a:endParaRPr lang="es-ES_tradnl" sz="9600" dirty="0" smtClean="0">
              <a:solidFill>
                <a:schemeClr val="bg1"/>
              </a:solidFill>
            </a:endParaRPr>
          </a:p>
          <a:p>
            <a:pPr algn="just">
              <a:buNone/>
            </a:pPr>
            <a:endParaRPr lang="es-ES_tradnl" sz="9600" dirty="0" smtClean="0">
              <a:solidFill>
                <a:schemeClr val="bg1"/>
              </a:solidFill>
            </a:endParaRPr>
          </a:p>
          <a:p>
            <a:pPr algn="just">
              <a:buNone/>
            </a:pPr>
            <a:r>
              <a:rPr lang="es-EC" sz="9600" dirty="0" smtClean="0"/>
              <a:t> </a:t>
            </a:r>
            <a:endParaRPr lang="es-ES_tradnl" sz="9600" dirty="0" smtClean="0"/>
          </a:p>
          <a:p>
            <a:pPr algn="ctr">
              <a:buNone/>
            </a:pPr>
            <a:endParaRPr lang="es-ES_tradnl" sz="96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39</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285720" y="500042"/>
            <a:ext cx="8501122" cy="1237262"/>
          </a:xfrm>
          <a:prstGeom prst="rect">
            <a:avLst/>
          </a:prstGeom>
        </p:spPr>
        <p:txBody>
          <a:bodyPr wrap="square">
            <a:spAutoFit/>
          </a:bodyPr>
          <a:lstStyle/>
          <a:p>
            <a:r>
              <a:rPr lang="es-EC" sz="2400" dirty="0" smtClean="0"/>
              <a:t> </a:t>
            </a:r>
            <a:endParaRPr lang="es-ES_tradnl" sz="2400" dirty="0" smtClean="0"/>
          </a:p>
          <a:p>
            <a:pPr lvl="0" algn="just"/>
            <a:endParaRPr lang="es-ES_tradnl" sz="2400" dirty="0" smtClean="0">
              <a:solidFill>
                <a:schemeClr val="bg1"/>
              </a:solidFill>
            </a:endParaRPr>
          </a:p>
          <a:p>
            <a:pPr algn="just">
              <a:spcBef>
                <a:spcPct val="20000"/>
              </a:spcBef>
            </a:pPr>
            <a:endParaRPr lang="es-ES" sz="2200" dirty="0">
              <a:solidFill>
                <a:schemeClr val="bg1"/>
              </a:solidFill>
            </a:endParaRPr>
          </a:p>
        </p:txBody>
      </p:sp>
    </p:spTree>
    <p:extLst>
      <p:ext uri="{BB962C8B-B14F-4D97-AF65-F5344CB8AC3E}">
        <p14:creationId xmlns:p14="http://schemas.microsoft.com/office/powerpoint/2010/main" xmlns="" val="26880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fontScale="92500"/>
          </a:bodyPr>
          <a:lstStyle/>
          <a:p>
            <a:pPr lvl="1" algn="ctr">
              <a:buNone/>
            </a:pPr>
            <a:r>
              <a:rPr lang="es-EC" b="1" dirty="0" smtClean="0">
                <a:solidFill>
                  <a:schemeClr val="bg1"/>
                </a:solidFill>
              </a:rPr>
              <a:t>DESCRIPCIÓN DEL PROBLEMA</a:t>
            </a:r>
          </a:p>
          <a:p>
            <a:pPr lvl="1" algn="ctr">
              <a:buNone/>
            </a:pPr>
            <a:endParaRPr lang="es-ES_tradnl" sz="3400" dirty="0" smtClean="0"/>
          </a:p>
          <a:p>
            <a:r>
              <a:rPr lang="es-EC" sz="2400" dirty="0" smtClean="0">
                <a:solidFill>
                  <a:schemeClr val="bg1"/>
                </a:solidFill>
              </a:rPr>
              <a:t>Los  procesos  del dispensario no se encuentran documentados</a:t>
            </a:r>
          </a:p>
          <a:p>
            <a:endParaRPr lang="es-EC" sz="2400" dirty="0" smtClean="0">
              <a:solidFill>
                <a:schemeClr val="bg1"/>
              </a:solidFill>
            </a:endParaRPr>
          </a:p>
          <a:p>
            <a:pPr algn="just"/>
            <a:r>
              <a:rPr lang="es-EC" sz="2400" dirty="0" smtClean="0">
                <a:solidFill>
                  <a:schemeClr val="bg1"/>
                </a:solidFill>
              </a:rPr>
              <a:t> No existe un manual de procesos que indique a las personas encargadas de cada área los lineamientos a seguir para cada una de las actividades y el tiempo requerido para cada proceso. </a:t>
            </a:r>
          </a:p>
          <a:p>
            <a:endParaRPr lang="es-EC" sz="2400" dirty="0" smtClean="0">
              <a:solidFill>
                <a:schemeClr val="bg1"/>
              </a:solidFill>
            </a:endParaRPr>
          </a:p>
          <a:p>
            <a:r>
              <a:rPr lang="es-EC" sz="2400" dirty="0" smtClean="0">
                <a:solidFill>
                  <a:schemeClr val="bg1"/>
                </a:solidFill>
              </a:rPr>
              <a:t>No existen indicadores que evalúen la eficiencia de los procesos. </a:t>
            </a:r>
          </a:p>
          <a:p>
            <a:endParaRPr lang="es-ES_tradnl" sz="2400" dirty="0" smtClean="0">
              <a:solidFill>
                <a:schemeClr val="bg1"/>
              </a:solidFill>
            </a:endParaRPr>
          </a:p>
          <a:p>
            <a:pPr algn="just">
              <a:buNone/>
            </a:pPr>
            <a:r>
              <a:rPr lang="es-EC" sz="2400" dirty="0" smtClean="0">
                <a:solidFill>
                  <a:schemeClr val="bg1"/>
                </a:solidFill>
              </a:rPr>
              <a:t>	Ante dicha problemática, hemos considerado la necesidad de diseñar un sistema de gestión, el cual permita con su implementación evaluar y direccionar los diferentes procesos. </a:t>
            </a:r>
            <a:endParaRPr lang="es-ES_tradnl" sz="2400"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4</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a:effectLst>
            <a:glow rad="228600">
              <a:schemeClr val="accent3">
                <a:satMod val="175000"/>
                <a:alpha val="40000"/>
              </a:schemeClr>
            </a:glow>
          </a:effectLst>
        </p:spPr>
        <p:txBody>
          <a:bodyPr/>
          <a:lstStyle/>
          <a:p>
            <a:pPr algn="ctr">
              <a:buNone/>
            </a:pPr>
            <a:endParaRPr lang="es-EC" b="1" dirty="0" smtClean="0"/>
          </a:p>
          <a:p>
            <a:pPr algn="ctr">
              <a:buNone/>
            </a:pPr>
            <a:endParaRPr lang="es-EC" b="1" dirty="0" smtClean="0"/>
          </a:p>
          <a:p>
            <a:pPr algn="ctr">
              <a:buNone/>
            </a:pPr>
            <a:endParaRPr lang="es-EC" b="1" dirty="0" smtClean="0"/>
          </a:p>
          <a:p>
            <a:pPr algn="ctr">
              <a:buNone/>
            </a:pPr>
            <a:r>
              <a:rPr lang="es-EC" sz="9600" b="1" dirty="0" smtClean="0">
                <a:solidFill>
                  <a:srgbClr val="FFFF00"/>
                </a:solidFill>
                <a:latin typeface="Bradley Hand ITC" pitchFamily="66" charset="0"/>
              </a:rPr>
              <a:t>GRACIAS</a:t>
            </a:r>
            <a:endParaRPr lang="es-ES_tradnl" sz="9600" dirty="0">
              <a:solidFill>
                <a:srgbClr val="FFFF00"/>
              </a:solidFill>
              <a:latin typeface="Bradley Hand ITC" pitchFamily="66" charset="0"/>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40</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fontScale="85000" lnSpcReduction="10000"/>
          </a:bodyPr>
          <a:lstStyle/>
          <a:p>
            <a:pPr algn="ctr">
              <a:buNone/>
            </a:pPr>
            <a:r>
              <a:rPr lang="es-EC" sz="3100" b="1" dirty="0" smtClean="0">
                <a:solidFill>
                  <a:schemeClr val="bg1"/>
                </a:solidFill>
              </a:rPr>
              <a:t>OBJETIVOS DEL PROYECTO</a:t>
            </a:r>
          </a:p>
          <a:p>
            <a:pPr algn="ctr">
              <a:buNone/>
            </a:pPr>
            <a:endParaRPr lang="es-ES_tradnl" dirty="0" smtClean="0">
              <a:solidFill>
                <a:schemeClr val="bg1"/>
              </a:solidFill>
            </a:endParaRPr>
          </a:p>
          <a:p>
            <a:pPr>
              <a:buNone/>
            </a:pPr>
            <a:r>
              <a:rPr lang="es-EC" sz="2600" b="1" dirty="0" smtClean="0">
                <a:solidFill>
                  <a:schemeClr val="bg1"/>
                </a:solidFill>
              </a:rPr>
              <a:t>Objetivo general	</a:t>
            </a:r>
            <a:endParaRPr lang="es-ES_tradnl" sz="2600" dirty="0" smtClean="0">
              <a:solidFill>
                <a:schemeClr val="bg1"/>
              </a:solidFill>
            </a:endParaRPr>
          </a:p>
          <a:p>
            <a:pPr algn="just">
              <a:buNone/>
            </a:pPr>
            <a:r>
              <a:rPr lang="es-EC" sz="2600" dirty="0" smtClean="0">
                <a:solidFill>
                  <a:schemeClr val="bg1"/>
                </a:solidFill>
              </a:rPr>
              <a:t>	Diseñar un sistema de gestión por procesos para el dispensario médico que permita con su implementación mejorar la realización de las actividades y la optimización del tiempo, de esta manera lograr mayor eficiencia y se trabaje con direccionamiento al logro de los objetivos y la satisfacción de los clientes.</a:t>
            </a:r>
            <a:endParaRPr lang="es-ES_tradnl" sz="2600" dirty="0" smtClean="0">
              <a:solidFill>
                <a:schemeClr val="bg1"/>
              </a:solidFill>
            </a:endParaRPr>
          </a:p>
          <a:p>
            <a:pPr>
              <a:buNone/>
            </a:pPr>
            <a:r>
              <a:rPr lang="es-EC" sz="2600" dirty="0" smtClean="0">
                <a:solidFill>
                  <a:schemeClr val="bg1"/>
                </a:solidFill>
              </a:rPr>
              <a:t> </a:t>
            </a:r>
            <a:endParaRPr lang="es-ES_tradnl" sz="2600" dirty="0" smtClean="0">
              <a:solidFill>
                <a:schemeClr val="bg1"/>
              </a:solidFill>
            </a:endParaRPr>
          </a:p>
          <a:p>
            <a:pPr>
              <a:buNone/>
            </a:pPr>
            <a:r>
              <a:rPr lang="es-EC" sz="2600" b="1" dirty="0" smtClean="0">
                <a:solidFill>
                  <a:schemeClr val="bg1"/>
                </a:solidFill>
              </a:rPr>
              <a:t>Objetivos específicos</a:t>
            </a:r>
            <a:endParaRPr lang="es-ES_tradnl" sz="2600" dirty="0" smtClean="0">
              <a:solidFill>
                <a:schemeClr val="bg1"/>
              </a:solidFill>
            </a:endParaRPr>
          </a:p>
          <a:p>
            <a:pPr lvl="0"/>
            <a:r>
              <a:rPr lang="es-EC" sz="2600" dirty="0" smtClean="0">
                <a:solidFill>
                  <a:schemeClr val="bg1"/>
                </a:solidFill>
              </a:rPr>
              <a:t>Analizar la situación actual del dispensario.</a:t>
            </a:r>
          </a:p>
          <a:p>
            <a:pPr lvl="0">
              <a:buNone/>
            </a:pPr>
            <a:endParaRPr lang="es-ES_tradnl" sz="2600" dirty="0" smtClean="0">
              <a:solidFill>
                <a:schemeClr val="bg1"/>
              </a:solidFill>
            </a:endParaRPr>
          </a:p>
          <a:p>
            <a:pPr lvl="0" algn="just"/>
            <a:r>
              <a:rPr lang="es-EC" sz="2600" dirty="0" smtClean="0">
                <a:solidFill>
                  <a:schemeClr val="bg1"/>
                </a:solidFill>
              </a:rPr>
              <a:t>Conocer el direccionamiento estratégico actual de la organización.</a:t>
            </a:r>
          </a:p>
          <a:p>
            <a:pPr lvl="0">
              <a:buNone/>
            </a:pPr>
            <a:endParaRPr lang="es-ES_tradnl" sz="2600" dirty="0" smtClean="0">
              <a:solidFill>
                <a:schemeClr val="bg1"/>
              </a:solidFill>
            </a:endParaRPr>
          </a:p>
          <a:p>
            <a:pPr lvl="0" algn="just"/>
            <a:r>
              <a:rPr lang="es-EC" sz="2600" dirty="0" smtClean="0">
                <a:solidFill>
                  <a:schemeClr val="bg1"/>
                </a:solidFill>
              </a:rPr>
              <a:t>Realizar el levantamiento de información de los procesos actuales.</a:t>
            </a:r>
            <a:endParaRPr lang="es-ES_tradnl" sz="2600" dirty="0" smtClean="0">
              <a:solidFill>
                <a:schemeClr val="bg1"/>
              </a:solidFill>
            </a:endParaRPr>
          </a:p>
          <a:p>
            <a:pPr>
              <a:buNone/>
            </a:pPr>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5</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6" end="6"/>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p:cTn id="34"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8" end="8"/>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p:cTn id="39"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428604"/>
            <a:ext cx="8229600" cy="5697559"/>
          </a:xfrm>
        </p:spPr>
        <p:txBody>
          <a:bodyPr>
            <a:normAutofit lnSpcReduction="10000"/>
          </a:bodyPr>
          <a:lstStyle/>
          <a:p>
            <a:pPr>
              <a:buNone/>
            </a:pPr>
            <a:r>
              <a:rPr lang="es-EC" sz="2400" b="1" dirty="0" smtClean="0">
                <a:solidFill>
                  <a:schemeClr val="bg1"/>
                </a:solidFill>
              </a:rPr>
              <a:t>Objetivos específicos</a:t>
            </a:r>
            <a:endParaRPr lang="es-ES_tradnl" sz="2400" dirty="0" smtClean="0">
              <a:solidFill>
                <a:schemeClr val="bg1"/>
              </a:solidFill>
            </a:endParaRPr>
          </a:p>
          <a:p>
            <a:pPr lvl="0">
              <a:buNone/>
            </a:pPr>
            <a:endParaRPr lang="es-EC" sz="2400" dirty="0" smtClean="0"/>
          </a:p>
          <a:p>
            <a:pPr lvl="0" algn="just"/>
            <a:r>
              <a:rPr lang="es-EC" sz="2200" dirty="0" smtClean="0">
                <a:solidFill>
                  <a:schemeClr val="bg1"/>
                </a:solidFill>
              </a:rPr>
              <a:t>Diseñar el mapa de procesos de la organización, identificando los procesos principales y los procesos de apoyo.</a:t>
            </a:r>
          </a:p>
          <a:p>
            <a:pPr lvl="0">
              <a:buNone/>
            </a:pPr>
            <a:endParaRPr lang="es-ES_tradnl" sz="2200" dirty="0" smtClean="0">
              <a:solidFill>
                <a:schemeClr val="bg1"/>
              </a:solidFill>
            </a:endParaRPr>
          </a:p>
          <a:p>
            <a:pPr lvl="0" algn="just"/>
            <a:r>
              <a:rPr lang="es-EC" sz="2200" dirty="0" smtClean="0">
                <a:solidFill>
                  <a:schemeClr val="bg1"/>
                </a:solidFill>
              </a:rPr>
              <a:t>Diseñar la matriz de priorización que identifique los procesos críticos.</a:t>
            </a:r>
          </a:p>
          <a:p>
            <a:pPr lvl="0">
              <a:buNone/>
            </a:pPr>
            <a:endParaRPr lang="es-ES_tradnl" sz="2200" dirty="0" smtClean="0">
              <a:solidFill>
                <a:schemeClr val="bg1"/>
              </a:solidFill>
            </a:endParaRPr>
          </a:p>
          <a:p>
            <a:pPr lvl="0" algn="just"/>
            <a:r>
              <a:rPr lang="es-EC" sz="2200" dirty="0" smtClean="0">
                <a:solidFill>
                  <a:schemeClr val="bg1"/>
                </a:solidFill>
              </a:rPr>
              <a:t>Hacer un análisis de valor agregado a cada uno de los procesos y mejorarlos.</a:t>
            </a:r>
          </a:p>
          <a:p>
            <a:pPr lvl="0">
              <a:buNone/>
            </a:pPr>
            <a:endParaRPr lang="es-ES_tradnl" sz="2200" dirty="0" smtClean="0">
              <a:solidFill>
                <a:schemeClr val="bg1"/>
              </a:solidFill>
            </a:endParaRPr>
          </a:p>
          <a:p>
            <a:pPr lvl="0" algn="just"/>
            <a:r>
              <a:rPr lang="es-EC" sz="2200" dirty="0" smtClean="0">
                <a:solidFill>
                  <a:schemeClr val="bg1"/>
                </a:solidFill>
              </a:rPr>
              <a:t>Determinar indicadores de gestión que evalúen la eficiencia de los procesos.</a:t>
            </a:r>
          </a:p>
          <a:p>
            <a:pPr lvl="0">
              <a:buNone/>
            </a:pPr>
            <a:endParaRPr lang="es-ES_tradnl" sz="2200" dirty="0" smtClean="0">
              <a:solidFill>
                <a:schemeClr val="bg1"/>
              </a:solidFill>
            </a:endParaRPr>
          </a:p>
          <a:p>
            <a:pPr lvl="0" algn="just"/>
            <a:r>
              <a:rPr lang="es-EC" sz="2200" dirty="0" smtClean="0">
                <a:solidFill>
                  <a:schemeClr val="bg1"/>
                </a:solidFill>
              </a:rPr>
              <a:t>Realizar un Manual de Procesos, en el que se encuentren documentados todos los procesos y su forma de evaluación.</a:t>
            </a:r>
            <a:endParaRPr lang="es-ES_tradnl" sz="2200" dirty="0" smtClean="0">
              <a:solidFill>
                <a:schemeClr val="bg1"/>
              </a:solidFill>
            </a:endParaRPr>
          </a:p>
          <a:p>
            <a:pPr>
              <a:buNone/>
            </a:pPr>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6</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6" end="6"/>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8" end="8"/>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p:cTn id="3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285728"/>
            <a:ext cx="8229600" cy="5840435"/>
          </a:xfrm>
        </p:spPr>
        <p:txBody>
          <a:bodyPr>
            <a:normAutofit fontScale="77500" lnSpcReduction="20000"/>
          </a:bodyPr>
          <a:lstStyle/>
          <a:p>
            <a:pPr algn="ctr">
              <a:buNone/>
            </a:pPr>
            <a:r>
              <a:rPr lang="es-EC" sz="2800" b="1" dirty="0" smtClean="0">
                <a:solidFill>
                  <a:schemeClr val="bg1"/>
                </a:solidFill>
              </a:rPr>
              <a:t>HIPÓTESIS DEL PROYECTO</a:t>
            </a:r>
          </a:p>
          <a:p>
            <a:pPr algn="ctr">
              <a:buNone/>
            </a:pPr>
            <a:endParaRPr lang="es-ES_tradnl" sz="2800" dirty="0" smtClean="0">
              <a:solidFill>
                <a:schemeClr val="bg1"/>
              </a:solidFill>
            </a:endParaRPr>
          </a:p>
          <a:p>
            <a:pPr>
              <a:buNone/>
            </a:pPr>
            <a:r>
              <a:rPr lang="es-EC" sz="3100" b="1" dirty="0" smtClean="0">
                <a:solidFill>
                  <a:schemeClr val="bg1"/>
                </a:solidFill>
              </a:rPr>
              <a:t>Hipótesis central</a:t>
            </a:r>
          </a:p>
          <a:p>
            <a:pPr algn="just">
              <a:buNone/>
            </a:pPr>
            <a:r>
              <a:rPr lang="es-EC" sz="2800" dirty="0" smtClean="0">
                <a:solidFill>
                  <a:schemeClr val="bg1"/>
                </a:solidFill>
              </a:rPr>
              <a:t>	El modelo de gestión por proceso que se propone permitirá que el dispensario médico mejore sus operaciones, lo que llevara a su crecimiento continuo y a la satisfacción de sus clientes.</a:t>
            </a:r>
          </a:p>
          <a:p>
            <a:pPr>
              <a:buNone/>
            </a:pPr>
            <a:endParaRPr lang="es-ES_tradnl" sz="2800" dirty="0" smtClean="0">
              <a:solidFill>
                <a:schemeClr val="bg1"/>
              </a:solidFill>
            </a:endParaRPr>
          </a:p>
          <a:p>
            <a:pPr>
              <a:buNone/>
            </a:pPr>
            <a:r>
              <a:rPr lang="es-EC" sz="3100" b="1" dirty="0" smtClean="0">
                <a:solidFill>
                  <a:schemeClr val="bg1"/>
                </a:solidFill>
              </a:rPr>
              <a:t>Hipótesis secundarias</a:t>
            </a:r>
            <a:endParaRPr lang="es-ES_tradnl" sz="3100" dirty="0" smtClean="0">
              <a:solidFill>
                <a:schemeClr val="bg1"/>
              </a:solidFill>
            </a:endParaRPr>
          </a:p>
          <a:p>
            <a:pPr lvl="0" algn="just"/>
            <a:r>
              <a:rPr lang="es-EC" sz="2800" dirty="0" smtClean="0">
                <a:solidFill>
                  <a:schemeClr val="bg1"/>
                </a:solidFill>
              </a:rPr>
              <a:t>La estructuración de un direccionamiento estratégico para el dispensario médico, hace que este trabaje para lograr los fines y objetivos de la organización.</a:t>
            </a:r>
            <a:endParaRPr lang="es-ES_tradnl" sz="2800" dirty="0" smtClean="0">
              <a:solidFill>
                <a:schemeClr val="bg1"/>
              </a:solidFill>
            </a:endParaRPr>
          </a:p>
          <a:p>
            <a:pPr>
              <a:buNone/>
            </a:pPr>
            <a:r>
              <a:rPr lang="es-EC" sz="2800" dirty="0" smtClean="0">
                <a:solidFill>
                  <a:schemeClr val="bg1"/>
                </a:solidFill>
              </a:rPr>
              <a:t> </a:t>
            </a:r>
            <a:endParaRPr lang="es-ES_tradnl" sz="2800" dirty="0" smtClean="0">
              <a:solidFill>
                <a:schemeClr val="bg1"/>
              </a:solidFill>
            </a:endParaRPr>
          </a:p>
          <a:p>
            <a:pPr lvl="0" algn="just"/>
            <a:r>
              <a:rPr lang="es-EC" sz="2800" dirty="0" smtClean="0">
                <a:solidFill>
                  <a:schemeClr val="bg1"/>
                </a:solidFill>
              </a:rPr>
              <a:t>El Mapa de Procesos define los procesos de la organización, identificando los procesos principales y los procesos de apoyo.</a:t>
            </a:r>
            <a:endParaRPr lang="es-ES_tradnl" sz="2800" dirty="0" smtClean="0">
              <a:solidFill>
                <a:schemeClr val="bg1"/>
              </a:solidFill>
            </a:endParaRPr>
          </a:p>
          <a:p>
            <a:pPr>
              <a:buNone/>
            </a:pPr>
            <a:r>
              <a:rPr lang="es-EC" sz="2800" dirty="0" smtClean="0">
                <a:solidFill>
                  <a:schemeClr val="bg1"/>
                </a:solidFill>
              </a:rPr>
              <a:t> </a:t>
            </a:r>
            <a:endParaRPr lang="es-ES_tradnl" sz="2800" dirty="0" smtClean="0">
              <a:solidFill>
                <a:schemeClr val="bg1"/>
              </a:solidFill>
            </a:endParaRPr>
          </a:p>
          <a:p>
            <a:pPr lvl="0" algn="just"/>
            <a:r>
              <a:rPr lang="es-EC" sz="2800" dirty="0" smtClean="0">
                <a:solidFill>
                  <a:schemeClr val="bg1"/>
                </a:solidFill>
              </a:rPr>
              <a:t>La definición y estructuración de los procesos ayuda al cumplimiento de los objetivos de la organización.</a:t>
            </a:r>
            <a:endParaRPr lang="es-ES_tradnl" sz="2800" dirty="0" smtClean="0">
              <a:solidFill>
                <a:schemeClr val="bg1"/>
              </a:solidFill>
            </a:endParaRPr>
          </a:p>
          <a:p>
            <a:pPr>
              <a:buNone/>
            </a:pPr>
            <a:endParaRPr lang="es-ES_tradnl" sz="2800" dirty="0" smtClean="0"/>
          </a:p>
          <a:p>
            <a:pPr>
              <a:buNone/>
            </a:pPr>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7</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5"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6" dur="2000"/>
                                        <p:tgtEl>
                                          <p:spTgt spid="3">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0"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1" dur="2000"/>
                                        <p:tgtEl>
                                          <p:spTgt spid="3">
                                            <p:txEl>
                                              <p:pRg st="6" end="6"/>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2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5" dur="2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6" dur="2000"/>
                                        <p:tgtEl>
                                          <p:spTgt spid="3">
                                            <p:txEl>
                                              <p:pRg st="7" end="7"/>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2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0" dur="2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1" dur="2000"/>
                                        <p:tgtEl>
                                          <p:spTgt spid="3">
                                            <p:txEl>
                                              <p:pRg st="8" end="8"/>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2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5" dur="2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6" dur="2000"/>
                                        <p:tgtEl>
                                          <p:spTgt spid="3">
                                            <p:txEl>
                                              <p:pRg st="9" end="9"/>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2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0" dur="2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0" y="-264004"/>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357166"/>
            <a:ext cx="8229600" cy="5768997"/>
          </a:xfrm>
        </p:spPr>
        <p:txBody>
          <a:bodyPr>
            <a:normAutofit/>
          </a:bodyPr>
          <a:lstStyle/>
          <a:p>
            <a:pPr>
              <a:buNone/>
            </a:pPr>
            <a:r>
              <a:rPr lang="es-EC" sz="2400" b="1" dirty="0" smtClean="0">
                <a:solidFill>
                  <a:schemeClr val="bg1"/>
                </a:solidFill>
              </a:rPr>
              <a:t>Hipótesis secundarias</a:t>
            </a:r>
            <a:endParaRPr lang="es-ES_tradnl" sz="2400" dirty="0" smtClean="0">
              <a:solidFill>
                <a:schemeClr val="bg1"/>
              </a:solidFill>
            </a:endParaRPr>
          </a:p>
          <a:p>
            <a:pPr lvl="0"/>
            <a:endParaRPr lang="es-EC" dirty="0" smtClean="0"/>
          </a:p>
          <a:p>
            <a:pPr lvl="0" algn="just"/>
            <a:r>
              <a:rPr lang="es-EC" sz="2200" dirty="0" smtClean="0">
                <a:solidFill>
                  <a:schemeClr val="bg1"/>
                </a:solidFill>
              </a:rPr>
              <a:t>El establecer los procesos de manera documentada, permite que estos sirvan de guía para que las operaciones se realicen de forma organizada.</a:t>
            </a:r>
            <a:endParaRPr lang="es-ES_tradnl" sz="2200" dirty="0" smtClean="0">
              <a:solidFill>
                <a:schemeClr val="bg1"/>
              </a:solidFill>
            </a:endParaRPr>
          </a:p>
          <a:p>
            <a:pPr>
              <a:buNone/>
            </a:pPr>
            <a:endParaRPr lang="es-ES_tradnl" sz="2200" dirty="0" smtClean="0">
              <a:solidFill>
                <a:schemeClr val="bg1"/>
              </a:solidFill>
            </a:endParaRPr>
          </a:p>
          <a:p>
            <a:pPr lvl="0" algn="just"/>
            <a:r>
              <a:rPr lang="es-EC" sz="2200" dirty="0" smtClean="0">
                <a:solidFill>
                  <a:schemeClr val="bg1"/>
                </a:solidFill>
              </a:rPr>
              <a:t>La utilización de indicadores de gestión, ayuda a evaluar el cumplimiento de los procesos y consecuentemente mejorar aquellos que no tengan los resultados esperados.</a:t>
            </a:r>
            <a:endParaRPr lang="es-ES_tradnl" sz="2200" dirty="0" smtClean="0">
              <a:solidFill>
                <a:schemeClr val="bg1"/>
              </a:solidFill>
            </a:endParaRPr>
          </a:p>
          <a:p>
            <a:endParaRPr lang="es-ES_tradnl" sz="2200" dirty="0" smtClean="0">
              <a:solidFill>
                <a:schemeClr val="bg1"/>
              </a:solidFill>
            </a:endParaRPr>
          </a:p>
          <a:p>
            <a:pPr lvl="0" algn="just"/>
            <a:r>
              <a:rPr lang="es-EC" sz="2200" dirty="0" smtClean="0">
                <a:solidFill>
                  <a:schemeClr val="bg1"/>
                </a:solidFill>
              </a:rPr>
              <a:t>El Manual de Procesos ayuda a que las operaciones estén definidas de manera estandarizadas, delegando responsables para cada proceso y las actividades a realizar, para un funcionamiento óptimo.</a:t>
            </a:r>
            <a:endParaRPr lang="es-ES_tradnl" sz="2200" dirty="0" smtClean="0">
              <a:solidFill>
                <a:schemeClr val="bg1"/>
              </a:solidFill>
            </a:endParaRPr>
          </a:p>
          <a:p>
            <a:pPr>
              <a:buNone/>
            </a:pPr>
            <a:endParaRPr lang="es-ES_tradnl" dirty="0"/>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8</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4" name="Picture 2"/>
          <p:cNvPicPr>
            <a:picLocks noChangeAspect="1" noChangeArrowheads="1"/>
          </p:cNvPicPr>
          <p:nvPr/>
        </p:nvPicPr>
        <p:blipFill>
          <a:blip r:embed="rId2">
            <a:lum bright="20000" contrast="10000"/>
          </a:blip>
          <a:srcRect l="9687" t="5000" b="5000"/>
          <a:stretch>
            <a:fillRect/>
          </a:stretch>
        </p:blipFill>
        <p:spPr bwMode="auto">
          <a:xfrm>
            <a:off x="-11393" y="33930"/>
            <a:ext cx="9144000" cy="7122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2 Marcador de contenido"/>
          <p:cNvSpPr>
            <a:spLocks noGrp="1"/>
          </p:cNvSpPr>
          <p:nvPr>
            <p:ph idx="1"/>
          </p:nvPr>
        </p:nvSpPr>
        <p:spPr>
          <a:xfrm>
            <a:off x="457200" y="428604"/>
            <a:ext cx="8229600" cy="5697559"/>
          </a:xfrm>
        </p:spPr>
        <p:txBody>
          <a:bodyPr>
            <a:normAutofit/>
          </a:bodyPr>
          <a:lstStyle/>
          <a:p>
            <a:pPr algn="ctr">
              <a:buNone/>
            </a:pPr>
            <a:r>
              <a:rPr lang="es-ES_tradnl" sz="2400" b="1" dirty="0" smtClean="0">
                <a:solidFill>
                  <a:schemeClr val="bg1"/>
                </a:solidFill>
              </a:rPr>
              <a:t>DIRECCIONAMIENTO ESTRATEGICO</a:t>
            </a:r>
            <a:endParaRPr lang="es-ES_tradnl" sz="2400" b="1" dirty="0">
              <a:solidFill>
                <a:schemeClr val="bg1"/>
              </a:solidFill>
            </a:endParaRPr>
          </a:p>
        </p:txBody>
      </p:sp>
      <p:sp>
        <p:nvSpPr>
          <p:cNvPr id="5" name="4 Marcador de fecha"/>
          <p:cNvSpPr>
            <a:spLocks noGrp="1"/>
          </p:cNvSpPr>
          <p:nvPr>
            <p:ph type="dt" sz="half" idx="10"/>
          </p:nvPr>
        </p:nvSpPr>
        <p:spPr/>
        <p:txBody>
          <a:bodyPr/>
          <a:lstStyle/>
          <a:p>
            <a:r>
              <a:rPr lang="es-ES_tradnl" sz="1400" b="1" dirty="0" smtClean="0">
                <a:solidFill>
                  <a:schemeClr val="bg1"/>
                </a:solidFill>
                <a:latin typeface="Bell MT" pitchFamily="18" charset="0"/>
              </a:rPr>
              <a:t>Enero de 2012</a:t>
            </a:r>
            <a:endParaRPr lang="es-ES_tradnl" sz="1400" b="1" dirty="0">
              <a:solidFill>
                <a:schemeClr val="bg1"/>
              </a:solidFill>
              <a:latin typeface="Bell MT" pitchFamily="18" charset="0"/>
            </a:endParaRPr>
          </a:p>
        </p:txBody>
      </p:sp>
      <p:sp>
        <p:nvSpPr>
          <p:cNvPr id="6" name="5 Marcador de número de diapositiva"/>
          <p:cNvSpPr>
            <a:spLocks noGrp="1"/>
          </p:cNvSpPr>
          <p:nvPr>
            <p:ph type="sldNum" sz="quarter" idx="12"/>
          </p:nvPr>
        </p:nvSpPr>
        <p:spPr/>
        <p:txBody>
          <a:bodyPr/>
          <a:lstStyle/>
          <a:p>
            <a:fld id="{C981DF08-AE9E-4454-A726-DD76517604FC}" type="slidenum">
              <a:rPr lang="es-ES_tradnl" sz="1400" smtClean="0">
                <a:solidFill>
                  <a:schemeClr val="bg1"/>
                </a:solidFill>
                <a:latin typeface="Arial" pitchFamily="34" charset="0"/>
                <a:cs typeface="Arial" pitchFamily="34" charset="0"/>
              </a:rPr>
              <a:pPr/>
              <a:t>9</a:t>
            </a:fld>
            <a:endParaRPr lang="es-ES_tradnl" sz="1400"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a:xfrm>
            <a:off x="2500298" y="6429396"/>
            <a:ext cx="3929090" cy="292079"/>
          </a:xfrm>
        </p:spPr>
        <p:txBody>
          <a:bodyPr/>
          <a:lstStyle/>
          <a:p>
            <a:r>
              <a:rPr lang="es-ES_tradnl" sz="1400" b="1" dirty="0" smtClean="0">
                <a:solidFill>
                  <a:schemeClr val="bg1"/>
                </a:solidFill>
                <a:latin typeface="Bell MT" pitchFamily="18" charset="0"/>
              </a:rPr>
              <a:t>Diseño de un Sistema de Gestión por Procesos</a:t>
            </a:r>
            <a:endParaRPr lang="es-ES_tradnl" sz="1400" b="1" dirty="0">
              <a:solidFill>
                <a:schemeClr val="bg1"/>
              </a:solidFill>
              <a:latin typeface="Bell MT" pitchFamily="18" charset="0"/>
            </a:endParaRPr>
          </a:p>
        </p:txBody>
      </p:sp>
      <p:sp>
        <p:nvSpPr>
          <p:cNvPr id="8" name="7 Rectángulo"/>
          <p:cNvSpPr/>
          <p:nvPr/>
        </p:nvSpPr>
        <p:spPr>
          <a:xfrm>
            <a:off x="880370" y="836712"/>
            <a:ext cx="7200800" cy="6598730"/>
          </a:xfrm>
          <a:prstGeom prst="rect">
            <a:avLst/>
          </a:prstGeom>
        </p:spPr>
        <p:txBody>
          <a:bodyPr wrap="square">
            <a:spAutoFit/>
          </a:bodyPr>
          <a:lstStyle/>
          <a:p>
            <a:pPr marL="342900" indent="-342900">
              <a:spcBef>
                <a:spcPct val="20000"/>
              </a:spcBef>
              <a:buFont typeface="Arial" pitchFamily="34" charset="0"/>
              <a:buChar char="•"/>
            </a:pPr>
            <a:endParaRPr lang="es-EC" sz="2200" dirty="0" smtClean="0">
              <a:solidFill>
                <a:schemeClr val="bg1"/>
              </a:solidFill>
            </a:endParaRPr>
          </a:p>
          <a:p>
            <a:pPr algn="ctr">
              <a:spcBef>
                <a:spcPct val="20000"/>
              </a:spcBef>
            </a:pPr>
            <a:r>
              <a:rPr lang="es-EC" sz="2400" b="1" dirty="0" smtClean="0">
                <a:solidFill>
                  <a:schemeClr val="bg1"/>
                </a:solidFill>
              </a:rPr>
              <a:t>Es </a:t>
            </a:r>
            <a:r>
              <a:rPr lang="es-EC" sz="2400" b="1" dirty="0">
                <a:solidFill>
                  <a:schemeClr val="bg1"/>
                </a:solidFill>
              </a:rPr>
              <a:t>la concepción acerca de cómo se espera que nuestra empresa u organización sea en el </a:t>
            </a:r>
            <a:r>
              <a:rPr lang="es-EC" sz="2400" b="1" dirty="0" smtClean="0">
                <a:solidFill>
                  <a:schemeClr val="bg1"/>
                </a:solidFill>
              </a:rPr>
              <a:t>futuro</a:t>
            </a:r>
          </a:p>
          <a:p>
            <a:pPr>
              <a:spcBef>
                <a:spcPct val="20000"/>
              </a:spcBef>
            </a:pPr>
            <a:endParaRPr lang="es-ES" sz="2400" dirty="0" smtClean="0">
              <a:solidFill>
                <a:schemeClr val="bg1"/>
              </a:solidFill>
            </a:endParaRPr>
          </a:p>
          <a:p>
            <a:pPr>
              <a:spcBef>
                <a:spcPct val="20000"/>
              </a:spcBef>
            </a:pPr>
            <a:endParaRPr lang="es-EC" sz="2400" dirty="0" smtClean="0">
              <a:solidFill>
                <a:schemeClr val="bg1"/>
              </a:solidFill>
            </a:endParaRPr>
          </a:p>
          <a:p>
            <a:pPr algn="just">
              <a:spcBef>
                <a:spcPct val="20000"/>
              </a:spcBef>
            </a:pPr>
            <a:r>
              <a:rPr lang="es-EC" sz="2400" dirty="0">
                <a:solidFill>
                  <a:schemeClr val="bg1"/>
                </a:solidFill>
              </a:rPr>
              <a:t>La planeación estratégica va de la mano con dos tipos de </a:t>
            </a:r>
            <a:r>
              <a:rPr lang="es-EC" sz="2400" dirty="0" smtClean="0">
                <a:solidFill>
                  <a:schemeClr val="bg1"/>
                </a:solidFill>
              </a:rPr>
              <a:t>direcciones</a:t>
            </a:r>
            <a:r>
              <a:rPr lang="es-EC" sz="2400" dirty="0">
                <a:solidFill>
                  <a:schemeClr val="bg1"/>
                </a:solidFill>
              </a:rPr>
              <a:t>.</a:t>
            </a:r>
            <a:endParaRPr lang="es-ES" sz="2400" dirty="0">
              <a:solidFill>
                <a:schemeClr val="bg1"/>
              </a:solidFill>
            </a:endParaRPr>
          </a:p>
          <a:p>
            <a:pPr marL="342900" indent="-342900">
              <a:spcBef>
                <a:spcPct val="20000"/>
              </a:spcBef>
              <a:buFont typeface="Arial" pitchFamily="34" charset="0"/>
              <a:buChar char="•"/>
            </a:pPr>
            <a:endParaRPr lang="es-ES" sz="2200" dirty="0" smtClean="0">
              <a:solidFill>
                <a:schemeClr val="bg1"/>
              </a:solidFill>
            </a:endParaRPr>
          </a:p>
          <a:p>
            <a:pPr marL="342900" indent="-342900">
              <a:spcBef>
                <a:spcPct val="20000"/>
              </a:spcBef>
              <a:buFont typeface="Arial" pitchFamily="34" charset="0"/>
              <a:buChar char="•"/>
            </a:pPr>
            <a:endParaRPr lang="es-ES" sz="2200" dirty="0">
              <a:solidFill>
                <a:schemeClr val="bg1"/>
              </a:solidFill>
            </a:endParaRPr>
          </a:p>
          <a:p>
            <a:pPr marL="342900" indent="-342900">
              <a:spcBef>
                <a:spcPct val="20000"/>
              </a:spcBef>
              <a:buFont typeface="Arial" pitchFamily="34" charset="0"/>
              <a:buChar char="•"/>
            </a:pPr>
            <a:endParaRPr lang="es-ES" sz="2200" dirty="0" smtClean="0">
              <a:solidFill>
                <a:schemeClr val="bg1"/>
              </a:solidFill>
            </a:endParaRPr>
          </a:p>
          <a:p>
            <a:pPr marL="342900" indent="-342900">
              <a:spcBef>
                <a:spcPct val="20000"/>
              </a:spcBef>
              <a:buFont typeface="Arial" pitchFamily="34" charset="0"/>
              <a:buChar char="•"/>
            </a:pPr>
            <a:endParaRPr lang="es-ES" sz="2200" dirty="0">
              <a:solidFill>
                <a:schemeClr val="bg1"/>
              </a:solidFill>
            </a:endParaRPr>
          </a:p>
          <a:p>
            <a:pPr marL="342900" indent="-342900">
              <a:spcBef>
                <a:spcPct val="20000"/>
              </a:spcBef>
              <a:buFont typeface="Arial" pitchFamily="34" charset="0"/>
              <a:buChar char="•"/>
            </a:pPr>
            <a:endParaRPr lang="es-ES" sz="2200" dirty="0" smtClean="0">
              <a:solidFill>
                <a:schemeClr val="bg1"/>
              </a:solidFill>
            </a:endParaRPr>
          </a:p>
          <a:p>
            <a:pPr marL="342900" indent="-342900">
              <a:spcBef>
                <a:spcPct val="20000"/>
              </a:spcBef>
              <a:buFont typeface="Arial" pitchFamily="34" charset="0"/>
              <a:buChar char="•"/>
            </a:pPr>
            <a:endParaRPr lang="es-ES" sz="2200" dirty="0">
              <a:solidFill>
                <a:schemeClr val="bg1"/>
              </a:solidFill>
            </a:endParaRPr>
          </a:p>
          <a:p>
            <a:pPr marL="342900" indent="-342900">
              <a:spcBef>
                <a:spcPct val="20000"/>
              </a:spcBef>
              <a:buFont typeface="Arial" pitchFamily="34" charset="0"/>
              <a:buChar char="•"/>
            </a:pPr>
            <a:endParaRPr lang="es-ES" sz="2200" dirty="0" smtClean="0">
              <a:solidFill>
                <a:schemeClr val="bg1"/>
              </a:solidFill>
            </a:endParaRPr>
          </a:p>
          <a:p>
            <a:pPr marL="342900" indent="-342900">
              <a:spcBef>
                <a:spcPct val="20000"/>
              </a:spcBef>
              <a:buFont typeface="Arial" pitchFamily="34" charset="0"/>
              <a:buChar char="•"/>
            </a:pPr>
            <a:endParaRPr lang="es-ES" sz="2200" dirty="0">
              <a:solidFill>
                <a:schemeClr val="bg1"/>
              </a:solidFill>
            </a:endParaRPr>
          </a:p>
          <a:p>
            <a:pPr>
              <a:spcBef>
                <a:spcPct val="20000"/>
              </a:spcBef>
            </a:pPr>
            <a:endParaRPr lang="es-EC" sz="2200" dirty="0">
              <a:solidFill>
                <a:schemeClr val="bg1"/>
              </a:solidFill>
            </a:endParaRPr>
          </a:p>
        </p:txBody>
      </p:sp>
      <p:sp>
        <p:nvSpPr>
          <p:cNvPr id="9" name="8 Rectángulo redondeado"/>
          <p:cNvSpPr/>
          <p:nvPr/>
        </p:nvSpPr>
        <p:spPr>
          <a:xfrm>
            <a:off x="2272200" y="3909720"/>
            <a:ext cx="4392488" cy="5259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400" b="1" dirty="0" smtClean="0"/>
              <a:t>Dirección estratégica  </a:t>
            </a:r>
            <a:endParaRPr lang="es-EC" sz="2400" b="1" dirty="0"/>
          </a:p>
        </p:txBody>
      </p:sp>
      <p:sp>
        <p:nvSpPr>
          <p:cNvPr id="10" name="9 Rectángulo redondeado"/>
          <p:cNvSpPr/>
          <p:nvPr/>
        </p:nvSpPr>
        <p:spPr>
          <a:xfrm>
            <a:off x="2284526" y="4941168"/>
            <a:ext cx="4392488" cy="5259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400" b="1" dirty="0" smtClean="0"/>
              <a:t>Dirección operacional </a:t>
            </a:r>
            <a:endParaRPr lang="es-EC"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2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p:cTn id="19" dur="2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20" dur="2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1" dur="20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670</TotalTime>
  <Words>1719</Words>
  <Application>Microsoft Office PowerPoint</Application>
  <PresentationFormat>Presentación en pantalla (4:3)</PresentationFormat>
  <Paragraphs>389</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Tema2</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Santos</cp:lastModifiedBy>
  <cp:revision>95</cp:revision>
  <dcterms:created xsi:type="dcterms:W3CDTF">2012-01-17T09:56:46Z</dcterms:created>
  <dcterms:modified xsi:type="dcterms:W3CDTF">2012-02-23T00:48:40Z</dcterms:modified>
</cp:coreProperties>
</file>