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FCC"/>
    <a:srgbClr val="95A8CF"/>
    <a:srgbClr val="999FDB"/>
    <a:srgbClr val="8BA0CB"/>
    <a:srgbClr val="7A9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1" autoAdjust="0"/>
    <p:restoredTop sz="94624" autoAdjust="0"/>
  </p:normalViewPr>
  <p:slideViewPr>
    <p:cSldViewPr>
      <p:cViewPr varScale="1">
        <p:scale>
          <a:sx n="53" d="100"/>
          <a:sy n="53" d="100"/>
        </p:scale>
        <p:origin x="-8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644D44-E371-44BB-9A64-FB3B48EC910F}" type="datetimeFigureOut">
              <a:rPr lang="es-EC" smtClean="0"/>
              <a:pPr/>
              <a:t>23/02/2012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288E33-04B4-44AB-9A8E-20EB8D1D470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8CF">
            <a:alpha val="6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136904" cy="6408712"/>
          </a:xfrm>
        </p:spPr>
        <p:txBody>
          <a:bodyPr>
            <a:normAutofit fontScale="25000" lnSpcReduction="20000"/>
          </a:bodyPr>
          <a:lstStyle/>
          <a:p>
            <a:endParaRPr lang="es-EC" dirty="0"/>
          </a:p>
          <a:p>
            <a:r>
              <a:rPr lang="es-MX" b="1" dirty="0"/>
              <a:t> </a:t>
            </a:r>
            <a:endParaRPr lang="es-EC" dirty="0"/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sz="4800" dirty="0" smtClean="0">
              <a:solidFill>
                <a:schemeClr val="tx1"/>
              </a:solidFill>
            </a:endParaRPr>
          </a:p>
          <a:p>
            <a:endParaRPr lang="es-MX" sz="4800" dirty="0" smtClean="0">
              <a:solidFill>
                <a:schemeClr val="tx1"/>
              </a:solidFill>
            </a:endParaRPr>
          </a:p>
          <a:p>
            <a:endParaRPr lang="es-MX" sz="4800" dirty="0" smtClean="0">
              <a:solidFill>
                <a:schemeClr val="tx1"/>
              </a:solidFill>
            </a:endParaRPr>
          </a:p>
          <a:p>
            <a:endParaRPr lang="es-MX" sz="4800" dirty="0" smtClean="0">
              <a:solidFill>
                <a:schemeClr val="tx1"/>
              </a:solidFill>
            </a:endParaRPr>
          </a:p>
          <a:p>
            <a:r>
              <a:rPr lang="es-MX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ESCUELA SUPERIOR POLITÉCNICA DEL LITORAL</a:t>
            </a:r>
            <a:endParaRPr lang="es-EC" sz="6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6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6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5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Instituto de Ciencias Matemáticas</a:t>
            </a:r>
            <a:endParaRPr lang="es-EC" sz="5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MX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“UN MODELO ESTRUCTURAL DE SERIES DE TIEMPO PARA LA PREDICCIÓN DE LA DEMANDA DE ATENCIÓN MÉDICA EN EL SISTEMA MUNICIPAL DE SALUD”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Caso: M.I. Municipalidad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5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   E   S   I   S         D  E        G  R  A  D  O</a:t>
            </a:r>
            <a:endParaRPr lang="es-EC" sz="5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5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5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Previo a la obtención del Título de: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INGENIERO EN ESTADÍSTICA INFORMÁTICA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PRESENTADO POR: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Richard John Parra Suárez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GUAYAQUIL – ECUADOR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</a:t>
            </a:r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MX" sz="6400" b="1" dirty="0" smtClean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3049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Modelos Cíclicos</a:t>
            </a:r>
            <a:endParaRPr lang="es-EC" sz="36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2204864"/>
            <a:ext cx="1306488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Donde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484784"/>
            <a:ext cx="3888432" cy="72496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00113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pSp>
        <p:nvGrpSpPr>
          <p:cNvPr id="24" name="23 Grupo"/>
          <p:cNvGrpSpPr/>
          <p:nvPr/>
        </p:nvGrpSpPr>
        <p:grpSpPr>
          <a:xfrm>
            <a:off x="2123728" y="2204864"/>
            <a:ext cx="6336704" cy="648072"/>
            <a:chOff x="2123728" y="2204864"/>
            <a:chExt cx="6336704" cy="648072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2204864"/>
              <a:ext cx="432048" cy="633671"/>
            </a:xfrm>
            <a:prstGeom prst="rect">
              <a:avLst/>
            </a:prstGeom>
            <a:noFill/>
          </p:spPr>
        </p:pic>
        <p:sp>
          <p:nvSpPr>
            <p:cNvPr id="9" name="2 Marcador de contenido"/>
            <p:cNvSpPr txBox="1">
              <a:spLocks/>
            </p:cNvSpPr>
            <p:nvPr/>
          </p:nvSpPr>
          <p:spPr>
            <a:xfrm>
              <a:off x="2627784" y="2204864"/>
              <a:ext cx="5832648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es-MX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recoge una tendencia lineal local</a:t>
              </a:r>
              <a:endParaRPr kumimoji="0" lang="es-EC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780928"/>
            <a:ext cx="2683935" cy="720080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899592" y="3501008"/>
            <a:ext cx="1306488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501008"/>
            <a:ext cx="5184576" cy="576064"/>
          </a:xfrm>
          <a:prstGeom prst="rect">
            <a:avLst/>
          </a:prstGeom>
          <a:noFill/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pSp>
        <p:nvGrpSpPr>
          <p:cNvPr id="25" name="24 Grupo"/>
          <p:cNvGrpSpPr/>
          <p:nvPr/>
        </p:nvGrpSpPr>
        <p:grpSpPr>
          <a:xfrm>
            <a:off x="2411760" y="4221088"/>
            <a:ext cx="5688632" cy="646331"/>
            <a:chOff x="2411760" y="4221088"/>
            <a:chExt cx="5688632" cy="646331"/>
          </a:xfrm>
        </p:grpSpPr>
        <p:pic>
          <p:nvPicPr>
            <p:cNvPr id="2970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4293096"/>
              <a:ext cx="2222429" cy="504056"/>
            </a:xfrm>
            <a:prstGeom prst="rect">
              <a:avLst/>
            </a:prstGeom>
            <a:noFill/>
          </p:spPr>
        </p:pic>
        <p:sp>
          <p:nvSpPr>
            <p:cNvPr id="19" name="18 Rectángulo"/>
            <p:cNvSpPr/>
            <p:nvPr/>
          </p:nvSpPr>
          <p:spPr>
            <a:xfrm>
              <a:off x="4788024" y="4221088"/>
              <a:ext cx="33123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dirty="0" smtClean="0"/>
                <a:t> </a:t>
              </a:r>
              <a:r>
                <a:rPr lang="es-MX" sz="3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ndalus" pitchFamily="18" charset="-78"/>
                  <a:cs typeface="Andalus" pitchFamily="18" charset="-78"/>
                </a:rPr>
                <a:t>para  t=1,…, n </a:t>
              </a:r>
              <a:endParaRPr lang="es-EC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sp>
        <p:nvSpPr>
          <p:cNvPr id="20" name="2 Marcador de contenido"/>
          <p:cNvSpPr txBox="1">
            <a:spLocks/>
          </p:cNvSpPr>
          <p:nvPr/>
        </p:nvSpPr>
        <p:spPr>
          <a:xfrm>
            <a:off x="1979712" y="501317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s-MX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“Modelo de Tendencia Cíclica”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0816" y="3140968"/>
            <a:ext cx="4942367" cy="72008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260648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Modelos Estacionales</a:t>
            </a:r>
            <a:endParaRPr kumimoji="0" lang="es-EC" sz="3600" b="0" i="1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PRUEBAS ESTADÍSTICAS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034680" cy="74868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NORMALIDAD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971600" y="2348880"/>
          <a:ext cx="1656184" cy="91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r:id="rId3" imgW="761669" imgH="431613" progId="">
                  <p:embed/>
                </p:oleObj>
              </mc:Choice>
              <mc:Fallback>
                <p:oleObj r:id="rId3" imgW="761669" imgH="431613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348880"/>
                        <a:ext cx="1656184" cy="910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971600" y="3284984"/>
          <a:ext cx="460523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r:id="rId5" imgW="1905000" imgH="431800" progId="">
                  <p:embed/>
                </p:oleObj>
              </mc:Choice>
              <mc:Fallback>
                <p:oleObj r:id="rId5" imgW="19050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284984"/>
                        <a:ext cx="4605239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971600" y="4365104"/>
          <a:ext cx="2808312" cy="94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r:id="rId7" imgW="1409700" imgH="469900" progId="">
                  <p:embed/>
                </p:oleObj>
              </mc:Choice>
              <mc:Fallback>
                <p:oleObj r:id="rId7" imgW="1409700" imgH="4699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365104"/>
                        <a:ext cx="2808312" cy="94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PRUEBAS ESTADÍSTICAS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556792"/>
            <a:ext cx="3674409" cy="792088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2771800" y="3284984"/>
          <a:ext cx="361556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r:id="rId4" imgW="1511300" imgH="533400" progId="">
                  <p:embed/>
                </p:oleObj>
              </mc:Choice>
              <mc:Fallback>
                <p:oleObj r:id="rId4" imgW="1511300" imgH="5334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284984"/>
                        <a:ext cx="3615560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971600" y="234888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Así obtenemos el estadístico de Bowman Shenton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s-MX" sz="28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BS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dado por:</a:t>
            </a:r>
            <a:endParaRPr lang="es-EC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pSp>
        <p:nvGrpSpPr>
          <p:cNvPr id="15" name="14 Grupo"/>
          <p:cNvGrpSpPr/>
          <p:nvPr/>
        </p:nvGrpSpPr>
        <p:grpSpPr>
          <a:xfrm>
            <a:off x="467544" y="4509120"/>
            <a:ext cx="8232059" cy="1227912"/>
            <a:chOff x="467544" y="4509120"/>
            <a:chExt cx="8232059" cy="1227912"/>
          </a:xfrm>
        </p:grpSpPr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4572000" y="4509120"/>
            <a:ext cx="498912" cy="600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3" r:id="rId6" imgW="203112" imgH="241195" progId="">
                    <p:embed/>
                  </p:oleObj>
                </mc:Choice>
                <mc:Fallback>
                  <p:oleObj r:id="rId6" imgW="203112" imgH="241195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509120"/>
                          <a:ext cx="498912" cy="600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10 Rectángulo"/>
            <p:cNvSpPr/>
            <p:nvPr/>
          </p:nvSpPr>
          <p:spPr>
            <a:xfrm>
              <a:off x="467545" y="4581126"/>
              <a:ext cx="410445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 cual es una distribución </a:t>
              </a:r>
              <a:endParaRPr lang="es-EC" sz="2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467544" y="5244589"/>
              <a:ext cx="77048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imes New Roman" pitchFamily="18" charset="0"/>
                  <a:cs typeface="Calibri" pitchFamily="34" charset="0"/>
                </a:rPr>
                <a:t>hipótesis de </a:t>
              </a:r>
              <a:r>
                <a:rPr kumimoji="0" lang="es-ES" sz="2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Times New Roman" pitchFamily="18" charset="0"/>
                  <a:cs typeface="Calibri" pitchFamily="34" charset="0"/>
                </a:rPr>
                <a:t>normalidad en las perturbaciones. </a:t>
              </a:r>
              <a:endParaRPr kumimoji="0" lang="es-ES" sz="2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Calibri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148065" y="4596516"/>
              <a:ext cx="355153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Times New Roman" pitchFamily="18" charset="0"/>
                  <a:cs typeface="Calibri" pitchFamily="34" charset="0"/>
                </a:rPr>
                <a:t>a</a:t>
              </a:r>
              <a:r>
                <a:rPr kumimoji="0" lang="es-ES" sz="2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Times New Roman" pitchFamily="18" charset="0"/>
                  <a:cs typeface="Calibri" pitchFamily="34" charset="0"/>
                </a:rPr>
                <a:t>sintótica bajo la  </a:t>
              </a:r>
              <a:endParaRPr kumimoji="0" lang="es-ES" sz="2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sz="36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HETEROSCEDASTICIDAD</a:t>
            </a:r>
            <a:endParaRPr lang="es-EC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4365104"/>
            <a:ext cx="8568952" cy="1761059"/>
          </a:xfrm>
        </p:spPr>
        <p:txBody>
          <a:bodyPr/>
          <a:lstStyle/>
          <a:p>
            <a:pPr marL="176213" indent="-176213">
              <a:buNone/>
            </a:pPr>
            <a:r>
              <a:rPr lang="es-MX" dirty="0" smtClean="0"/>
              <a:t> 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una distribución         , bajo la hipótesis nula de homoscedasticidad.</a:t>
            </a:r>
          </a:p>
          <a:p>
            <a:pPr>
              <a:buNone/>
            </a:pPr>
            <a:endParaRPr lang="es-MX" dirty="0" smtClean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915816" y="1628800"/>
          <a:ext cx="2664296" cy="186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r:id="rId3" imgW="1219200" imgH="914400" progId="">
                  <p:embed/>
                </p:oleObj>
              </mc:Choice>
              <mc:Fallback>
                <p:oleObj r:id="rId3" imgW="1219200" imgH="9144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628800"/>
                        <a:ext cx="2664296" cy="1865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12318"/>
              </p:ext>
            </p:extLst>
          </p:nvPr>
        </p:nvGraphicFramePr>
        <p:xfrm>
          <a:off x="3635896" y="4365104"/>
          <a:ext cx="67207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r:id="rId5" imgW="291973" imgH="241195" progId="">
                  <p:embed/>
                </p:oleObj>
              </mc:Choice>
              <mc:Fallback>
                <p:oleObj r:id="rId5" imgW="291973" imgH="24119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365104"/>
                        <a:ext cx="672075" cy="5760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922114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AUTOCORRELACIÓN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4077072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Donde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 un entero positivo y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s-MX" sz="28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la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-ésima correlación de los residuos.</a:t>
            </a:r>
            <a:endParaRPr lang="es-EC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195736" y="1340768"/>
          <a:ext cx="4308959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r:id="rId3" imgW="1676400" imgH="469900" progId="">
                  <p:embed/>
                </p:oleObj>
              </mc:Choice>
              <mc:Fallback>
                <p:oleObj r:id="rId3" imgW="1676400" imgH="4699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340768"/>
                        <a:ext cx="4308959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339752" y="5157192"/>
          <a:ext cx="4464496" cy="122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r:id="rId5" imgW="1841500" imgH="495300" progId="">
                  <p:embed/>
                </p:oleObj>
              </mc:Choice>
              <mc:Fallback>
                <p:oleObj r:id="rId5" imgW="1841500" imgH="495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157192"/>
                        <a:ext cx="4464496" cy="1226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2 Marcador de contenido"/>
          <p:cNvSpPr txBox="1">
            <a:spLocks/>
          </p:cNvSpPr>
          <p:nvPr/>
        </p:nvSpPr>
        <p:spPr>
          <a:xfrm>
            <a:off x="323528" y="2492896"/>
            <a:ext cx="856895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 distribuye asintóticamente como una variable aleatoria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es-ES" sz="32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s-ES" sz="3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ES" sz="3200" i="1" baseline="30000" dirty="0" smtClean="0"/>
              <a:t>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donde </a:t>
            </a:r>
            <a:r>
              <a:rPr lang="es-E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p=k-q+1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y </a:t>
            </a:r>
            <a:r>
              <a:rPr lang="es-E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 el número de hiperparámetros.</a:t>
            </a:r>
            <a:endParaRPr lang="es-EC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PEV (Prediction Error Variance</a:t>
            </a:r>
            <a:r>
              <a:rPr lang="es-ES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496944" cy="3456384"/>
          </a:xfrm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PEV (     ): Es la varianza del error de predicción.</a:t>
            </a:r>
          </a:p>
          <a:p>
            <a:pPr>
              <a:buNone/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PEV  indica que tan buena es la bondad de ajuste .</a:t>
            </a:r>
          </a:p>
          <a:p>
            <a:pPr>
              <a:buNone/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escoge el modelo si su PEV es menor que la del modelo alterno.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547664" y="1988840"/>
          <a:ext cx="432048" cy="45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r:id="rId3" imgW="215713" imgH="241091" progId="">
                  <p:embed/>
                </p:oleObj>
              </mc:Choice>
              <mc:Fallback>
                <p:oleObj r:id="rId3" imgW="215713" imgH="24109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88840"/>
                        <a:ext cx="432048" cy="4508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APLICACIÓN ESTADÍSTICA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Estudio Realizado con datos de Enero del 2007 a Diciembre del 2010.</a:t>
            </a:r>
          </a:p>
          <a:p>
            <a:endParaRPr lang="es-EC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Datos del área de Consulta General y Odontología en un Hospital Municipal.</a:t>
            </a:r>
          </a:p>
          <a:p>
            <a:endParaRPr lang="es-EC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Paquetes estadísticos STAMP 4.10 DE OXMETRIC VERSION 4.10</a:t>
            </a:r>
            <a:endParaRPr lang="es-EC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MX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ESTADÍSTICO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6408712" cy="604664"/>
          </a:xfrm>
        </p:spPr>
        <p:txBody>
          <a:bodyPr>
            <a:normAutofit/>
          </a:bodyPr>
          <a:lstStyle/>
          <a:p>
            <a:pPr marL="342900" lvl="2" indent="-342900">
              <a:buFont typeface="Wingdings" pitchFamily="2" charset="2"/>
              <a:buChar char="Ø"/>
            </a:pPr>
            <a:r>
              <a:rPr lang="es-MX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VARIABLE CONSULTA GENERAL</a:t>
            </a:r>
            <a:endParaRPr lang="es-EC" sz="2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s-EC" dirty="0"/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2" cstate="print"/>
          <a:srcRect l="37824" t="29328" r="34504" b="11610"/>
          <a:stretch>
            <a:fillRect/>
          </a:stretch>
        </p:blipFill>
        <p:spPr bwMode="auto">
          <a:xfrm>
            <a:off x="2627784" y="1844824"/>
            <a:ext cx="3816424" cy="45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66328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PRIMERA ETAPA – MODELO 1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4235" r="32762" b="9813"/>
          <a:stretch>
            <a:fillRect/>
          </a:stretch>
        </p:blipFill>
        <p:spPr bwMode="auto">
          <a:xfrm>
            <a:off x="2195736" y="980728"/>
            <a:ext cx="4824536" cy="557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 </a:t>
            </a:r>
            <a:r>
              <a:rPr lang="es-MX" sz="4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es-MX" sz="4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HIGIENE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s-MX" b="1" dirty="0" smtClean="0"/>
          </a:p>
          <a:p>
            <a:pPr marL="342900" lvl="1" indent="-342900">
              <a:buNone/>
            </a:pPr>
            <a:endParaRPr lang="es-MX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INTRODUCCIÓN.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ANTECEDENTES DE LA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SALUD BASADA EN LA ATENCION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PRIMARIA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38336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PRIMERA ETAPA – MODELO 2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164" t="22162" r="32400" b="13454"/>
          <a:stretch>
            <a:fillRect/>
          </a:stretch>
        </p:blipFill>
        <p:spPr bwMode="auto">
          <a:xfrm>
            <a:off x="2195736" y="980728"/>
            <a:ext cx="47525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PRIMERA ETAPA – MODELO 2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858" t="27422" r="25867" b="12728"/>
          <a:stretch>
            <a:fillRect/>
          </a:stretch>
        </p:blipFill>
        <p:spPr bwMode="auto">
          <a:xfrm>
            <a:off x="1547664" y="1628800"/>
            <a:ext cx="6120680" cy="46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3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8306" t="22282" r="29307" b="12487"/>
          <a:stretch>
            <a:fillRect/>
          </a:stretch>
        </p:blipFill>
        <p:spPr bwMode="auto">
          <a:xfrm>
            <a:off x="2123728" y="980728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3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8194" t="22697" r="15241" b="11154"/>
          <a:stretch>
            <a:fillRect/>
          </a:stretch>
        </p:blipFill>
        <p:spPr bwMode="auto">
          <a:xfrm>
            <a:off x="2195736" y="836712"/>
            <a:ext cx="4176464" cy="584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3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515" t="32147" r="25867" b="20603"/>
          <a:stretch>
            <a:fillRect/>
          </a:stretch>
        </p:blipFill>
        <p:spPr bwMode="auto">
          <a:xfrm>
            <a:off x="1259632" y="1700808"/>
            <a:ext cx="665593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08720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4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576" t="24272" r="55974" b="8004"/>
          <a:stretch>
            <a:fillRect/>
          </a:stretch>
        </p:blipFill>
        <p:spPr bwMode="auto">
          <a:xfrm>
            <a:off x="2123728" y="980728"/>
            <a:ext cx="4104456" cy="569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4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942" t="28997" r="32065" b="31628"/>
          <a:stretch>
            <a:fillRect/>
          </a:stretch>
        </p:blipFill>
        <p:spPr bwMode="auto">
          <a:xfrm>
            <a:off x="1763688" y="1700808"/>
            <a:ext cx="574623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6328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4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7477" t="24497" r="32110" b="11422"/>
          <a:stretch>
            <a:fillRect/>
          </a:stretch>
        </p:blipFill>
        <p:spPr bwMode="auto">
          <a:xfrm>
            <a:off x="2195736" y="980728"/>
            <a:ext cx="46805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38336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4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942" t="30572" r="30295" b="26903"/>
          <a:stretch>
            <a:fillRect/>
          </a:stretch>
        </p:blipFill>
        <p:spPr bwMode="auto">
          <a:xfrm>
            <a:off x="1907704" y="1628800"/>
            <a:ext cx="542727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66328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4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942" t="33722" r="31180" b="22178"/>
          <a:stretch>
            <a:fillRect/>
          </a:stretch>
        </p:blipFill>
        <p:spPr bwMode="auto">
          <a:xfrm>
            <a:off x="1979712" y="1628800"/>
            <a:ext cx="50919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C" dirty="0"/>
              <a:t/>
            </a:r>
            <a:br>
              <a:rPr lang="es-EC" dirty="0"/>
            </a:br>
            <a:r>
              <a:rPr lang="es-MX" sz="4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DESCRIPCIÓN DEL PROBLEMA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ANTECEDENTES DEL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PROBLEMA.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DESCRIPCIÓN DEL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PROBLEMA.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 GENERAL Y DESCRIPCIÓN DE LOS DATOS EN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ESTUDIO.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DETERMINACIÓN Y DESCRIPCIÓN DE LOS MÉTODOS DE SOLUCIÓN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“LEVANTAMIENTO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INFORMACIÓN”.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s-EC" sz="2000" dirty="0"/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38336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TERCERA ETAPA- PROYECCION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7828" t="36872" r="32951" b="22178"/>
          <a:stretch>
            <a:fillRect/>
          </a:stretch>
        </p:blipFill>
        <p:spPr bwMode="auto">
          <a:xfrm>
            <a:off x="1979712" y="1628800"/>
            <a:ext cx="530089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TERCERA ETAPA – PROYECCIÓN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942" t="28997" r="32066" b="15878"/>
          <a:stretch>
            <a:fillRect/>
          </a:stretch>
        </p:blipFill>
        <p:spPr bwMode="auto">
          <a:xfrm>
            <a:off x="2411760" y="1628800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MX" sz="40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ANÁLISIS ESTADÍSTICO 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504" t="26997" r="29531" b="10272"/>
          <a:stretch>
            <a:fillRect/>
          </a:stretch>
        </p:blipFill>
        <p:spPr bwMode="auto">
          <a:xfrm>
            <a:off x="2195736" y="1988840"/>
            <a:ext cx="4608512" cy="439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51520" y="1556792"/>
            <a:ext cx="46908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</a:t>
            </a:r>
            <a:r>
              <a:rPr kumimoji="0" lang="es-MX" sz="38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ODONTOLOGÍA</a:t>
            </a:r>
            <a:endParaRPr kumimoji="0" lang="es-EC" sz="3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PRIMERA ETAPA – MODELO 1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690" t="22697" r="55974" b="11154"/>
          <a:stretch>
            <a:fillRect/>
          </a:stretch>
        </p:blipFill>
        <p:spPr bwMode="auto">
          <a:xfrm>
            <a:off x="2267744" y="908719"/>
            <a:ext cx="4320480" cy="56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PRIMERA ETAPA – MODELO 2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515" t="27422" r="28524" b="20603"/>
          <a:stretch>
            <a:fillRect/>
          </a:stretch>
        </p:blipFill>
        <p:spPr bwMode="auto">
          <a:xfrm>
            <a:off x="1763688" y="1628800"/>
            <a:ext cx="566462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PRIMERA ETAPA – MODELO 2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420" t="23167" r="31215" b="12932"/>
          <a:stretch>
            <a:fillRect/>
          </a:stretch>
        </p:blipFill>
        <p:spPr bwMode="auto">
          <a:xfrm>
            <a:off x="1979712" y="980727"/>
            <a:ext cx="5112568" cy="534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PRIMERA ETAPA – MODELO 2</a:t>
            </a:r>
            <a:endParaRPr lang="es-EC" sz="3600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400" t="24272" r="28524" b="19028"/>
          <a:stretch>
            <a:fillRect/>
          </a:stretch>
        </p:blipFill>
        <p:spPr bwMode="auto">
          <a:xfrm>
            <a:off x="1835696" y="1628800"/>
            <a:ext cx="5472608" cy="458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66328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3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177" t="23776" r="33493" b="10272"/>
          <a:stretch>
            <a:fillRect/>
          </a:stretch>
        </p:blipFill>
        <p:spPr bwMode="auto">
          <a:xfrm>
            <a:off x="2123728" y="980727"/>
            <a:ext cx="4608512" cy="563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3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7828" t="33722" r="32065" b="25328"/>
          <a:stretch>
            <a:fillRect/>
          </a:stretch>
        </p:blipFill>
        <p:spPr bwMode="auto">
          <a:xfrm>
            <a:off x="2051720" y="1772816"/>
            <a:ext cx="49907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3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1248" t="25646" r="12563" b="10272"/>
          <a:stretch>
            <a:fillRect/>
          </a:stretch>
        </p:blipFill>
        <p:spPr bwMode="auto">
          <a:xfrm>
            <a:off x="2555776" y="980728"/>
            <a:ext cx="3888432" cy="534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620688"/>
            <a:ext cx="4896544" cy="93610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MX" sz="36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MARCO TEÓRICO</a:t>
            </a:r>
            <a:r>
              <a:rPr lang="es-EC" sz="3600" b="1" i="1" u="sng" dirty="0"/>
              <a:t/>
            </a:r>
            <a:br>
              <a:rPr lang="es-EC" sz="3600" b="1" i="1" u="sng" dirty="0"/>
            </a:br>
            <a:endParaRPr lang="es-EC" sz="3600" b="1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3" indent="-342900">
              <a:buFont typeface="Arial" pitchFamily="34" charset="0"/>
              <a:buChar char="•"/>
            </a:pPr>
            <a:r>
              <a:rPr lang="es-MX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VARIABLE</a:t>
            </a:r>
          </a:p>
          <a:p>
            <a:pPr marL="342900" lvl="3" indent="-342900">
              <a:buNone/>
            </a:pPr>
            <a:endParaRPr lang="es-MX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4" indent="-342900">
              <a:buFont typeface="Wingdings" pitchFamily="2" charset="2"/>
              <a:buChar char="ü"/>
            </a:pP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Variable </a:t>
            </a: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Cuantitativa (numérica o Continua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800100" lvl="4" indent="-342900">
              <a:buFont typeface="Wingdings" pitchFamily="2" charset="2"/>
              <a:buChar char="ü"/>
            </a:pP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Variable Cualitativa (Categóricas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800100" lvl="4" indent="-342900">
              <a:buFont typeface="Wingdings" pitchFamily="2" charset="2"/>
              <a:buChar char="ü"/>
            </a:pP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Variable 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Dependiente.</a:t>
            </a:r>
          </a:p>
          <a:p>
            <a:pPr marL="800100" lvl="4" indent="-342900">
              <a:buFont typeface="Wingdings" pitchFamily="2" charset="2"/>
              <a:buChar char="ü"/>
            </a:pP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Variable 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Independiente.</a:t>
            </a:r>
            <a:endParaRPr lang="es-EC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SEGUNDA ETAPA – MODELO 3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286" t="35297" r="29409" b="14303"/>
          <a:stretch>
            <a:fillRect/>
          </a:stretch>
        </p:blipFill>
        <p:spPr bwMode="auto">
          <a:xfrm>
            <a:off x="2123728" y="1844824"/>
            <a:ext cx="488979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10344"/>
          </a:xfrm>
        </p:spPr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TERCERA ETAPA PROYECCIÓN</a:t>
            </a:r>
            <a:endParaRPr lang="es-EC" sz="36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057" t="35297" r="31180" b="14303"/>
          <a:stretch>
            <a:fillRect/>
          </a:stretch>
        </p:blipFill>
        <p:spPr bwMode="auto">
          <a:xfrm>
            <a:off x="2123728" y="1700808"/>
            <a:ext cx="482903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TERCERA ETAPA PROYECCIÓN</a:t>
            </a:r>
            <a:endParaRPr lang="es-EC" sz="3600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057" t="27422" r="30294" b="15878"/>
          <a:stretch>
            <a:fillRect/>
          </a:stretch>
        </p:blipFill>
        <p:spPr bwMode="auto">
          <a:xfrm>
            <a:off x="2195736" y="1628800"/>
            <a:ext cx="501655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es-EC" dirty="0" smtClean="0"/>
          </a:p>
          <a:p>
            <a:endParaRPr lang="es-EC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CONCLUSIONES</a:t>
            </a:r>
          </a:p>
          <a:p>
            <a:pPr>
              <a:buNone/>
            </a:pPr>
            <a:endParaRPr lang="es-EC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VARIABLE CONSULTA GENERAL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VARIABLE ODONTOLOGIA</a:t>
            </a:r>
          </a:p>
          <a:p>
            <a:pPr>
              <a:buNone/>
            </a:pPr>
            <a:endParaRPr lang="es-EC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RECOMENDACIONES</a:t>
            </a:r>
            <a:endParaRPr lang="es-EC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MARCO TEÓRICO</a:t>
            </a:r>
            <a:endParaRPr lang="es-EC" sz="3600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MÉTODOS USADO EN EL ANÁLISIS </a:t>
            </a:r>
            <a:r>
              <a:rPr 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ESTADÍSTICO</a:t>
            </a:r>
            <a:r>
              <a:rPr lang="es-MX" sz="2800" b="1" dirty="0" smtClean="0"/>
              <a:t>.</a:t>
            </a:r>
          </a:p>
          <a:p>
            <a:pPr marL="342900" lvl="2" indent="-342900">
              <a:buNone/>
            </a:pPr>
            <a:endParaRPr lang="es-EC" sz="2000" dirty="0"/>
          </a:p>
          <a:p>
            <a:pPr lvl="1">
              <a:lnSpc>
                <a:spcPct val="50000"/>
              </a:lnSpc>
              <a:buFont typeface="Wingdings" pitchFamily="2" charset="2"/>
              <a:buChar char="ü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ESTADÍSTICA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DESCRIPTIVA.</a:t>
            </a:r>
          </a:p>
          <a:p>
            <a:pPr lvl="1">
              <a:lnSpc>
                <a:spcPct val="50000"/>
              </a:lnSpc>
              <a:buNone/>
            </a:pPr>
            <a:endParaRPr lang="es-MX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ct val="50000"/>
              </a:lnSpc>
              <a:buFont typeface="+mj-lt"/>
              <a:buAutoNum type="alphaLcParenR"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Medidas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Tendencia Central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828800" lvl="3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ARITMÉTICA.</a:t>
            </a:r>
          </a:p>
          <a:p>
            <a:pPr marL="1828800" lvl="3" indent="-457200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MEDIANA.</a:t>
            </a:r>
          </a:p>
          <a:p>
            <a:pPr marL="1828800" lvl="3" indent="-457200">
              <a:lnSpc>
                <a:spcPts val="2000"/>
              </a:lnSpc>
              <a:buNone/>
            </a:pPr>
            <a:endParaRPr lang="es-MX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lnSpc>
                <a:spcPts val="2000"/>
              </a:lnSpc>
              <a:buFont typeface="+mj-lt"/>
              <a:buAutoNum type="alphaLcParenR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Medidas de Dispersión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0" lvl="3" indent="-457200">
              <a:buFont typeface="Arial" pitchFamily="34" charset="0"/>
              <a:buChar char="•"/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VARIANZA</a:t>
            </a:r>
            <a:endParaRPr lang="es-EC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0" lvl="3" indent="-457200">
              <a:buNone/>
            </a:pPr>
            <a:endParaRPr lang="es-MX" b="1" dirty="0" smtClean="0"/>
          </a:p>
          <a:p>
            <a:pPr marL="1371600" lvl="2" indent="-457200">
              <a:buNone/>
            </a:pPr>
            <a:endParaRPr lang="es-EC" dirty="0"/>
          </a:p>
          <a:p>
            <a:pPr marL="1371600" lvl="2" indent="-457200">
              <a:buFont typeface="+mj-lt"/>
              <a:buAutoNum type="alphaLcParenR"/>
            </a:pPr>
            <a:endParaRPr lang="es-EC" dirty="0"/>
          </a:p>
          <a:p>
            <a:pPr marL="1371600" lvl="2" indent="-457200">
              <a:buNone/>
            </a:pPr>
            <a:endParaRPr lang="es-EC" dirty="0"/>
          </a:p>
          <a:p>
            <a:pPr lvl="1">
              <a:buFont typeface="Wingdings" pitchFamily="2" charset="2"/>
              <a:buChar char="ü"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Autofit/>
          </a:bodyPr>
          <a:lstStyle/>
          <a:p>
            <a:r>
              <a:rPr lang="es-MX" sz="36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MODELOS ESTRUCTURALES DE SERIES TEMPORALES</a:t>
            </a:r>
            <a:endParaRPr lang="es-EC" sz="3600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s-EC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Facilidad para obtener información.</a:t>
            </a:r>
          </a:p>
          <a:p>
            <a:endParaRPr lang="es-EC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C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Series con mayor frecuencia de observación.</a:t>
            </a:r>
          </a:p>
          <a:p>
            <a:endParaRPr lang="es-EC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C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Patrón de comportamiento estable.</a:t>
            </a:r>
          </a:p>
          <a:p>
            <a:endParaRPr lang="es-EC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C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Serie Temporal con naturaleza estocástica.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046984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MX" sz="36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MODELOS DE SERIES TEMPORALES DE UNA VARIABLE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63688" y="2420888"/>
            <a:ext cx="6923112" cy="3705275"/>
          </a:xfrm>
        </p:spPr>
        <p:txBody>
          <a:bodyPr/>
          <a:lstStyle/>
          <a:p>
            <a:pPr>
              <a:buNone/>
            </a:pPr>
            <a:r>
              <a:rPr lang="es-EC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s-EC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Tendencia.</a:t>
            </a:r>
          </a:p>
          <a:p>
            <a:pPr>
              <a:buNone/>
            </a:pPr>
            <a:r>
              <a:rPr lang="es-EC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Componente Cíclico.</a:t>
            </a:r>
          </a:p>
          <a:p>
            <a:pPr>
              <a:buNone/>
            </a:pPr>
            <a:r>
              <a:rPr lang="es-EC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Componente Estacional.</a:t>
            </a:r>
          </a:p>
          <a:p>
            <a:pPr>
              <a:buNone/>
            </a:pPr>
            <a:r>
              <a:rPr lang="es-EC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Componente Irregular.</a:t>
            </a:r>
          </a:p>
          <a:p>
            <a:pPr>
              <a:buNone/>
            </a:pPr>
            <a:endParaRPr lang="es-EC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556792"/>
            <a:ext cx="4942367" cy="720080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pSp>
        <p:nvGrpSpPr>
          <p:cNvPr id="14" name="13 Grupo"/>
          <p:cNvGrpSpPr/>
          <p:nvPr/>
        </p:nvGrpSpPr>
        <p:grpSpPr>
          <a:xfrm>
            <a:off x="1187624" y="2204864"/>
            <a:ext cx="576064" cy="2725226"/>
            <a:chOff x="1187624" y="2204864"/>
            <a:chExt cx="576064" cy="2725226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2204864"/>
              <a:ext cx="576064" cy="844894"/>
            </a:xfrm>
            <a:prstGeom prst="rect">
              <a:avLst/>
            </a:prstGeom>
            <a:noFill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2996952"/>
              <a:ext cx="504056" cy="652307"/>
            </a:xfrm>
            <a:prstGeom prst="rect">
              <a:avLst/>
            </a:prstGeom>
            <a:noFill/>
          </p:spPr>
        </p:pic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9632" y="3429000"/>
              <a:ext cx="493390" cy="775327"/>
            </a:xfrm>
            <a:prstGeom prst="rect">
              <a:avLst/>
            </a:prstGeom>
            <a:noFill/>
          </p:spPr>
        </p:pic>
        <p:pic>
          <p:nvPicPr>
            <p:cNvPr id="33801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9632" y="4077072"/>
              <a:ext cx="504056" cy="8530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C" sz="36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Simple o Proceso de Ruido Blanco</a:t>
            </a:r>
            <a:endParaRPr lang="es-EC" sz="3600" b="1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63688" y="3789041"/>
            <a:ext cx="432048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EC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Perturbación aleatoria.</a:t>
            </a:r>
            <a:endParaRPr lang="es-EC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556792"/>
            <a:ext cx="2415541" cy="648072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00113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pSp>
        <p:nvGrpSpPr>
          <p:cNvPr id="20" name="19 Grupo"/>
          <p:cNvGrpSpPr/>
          <p:nvPr/>
        </p:nvGrpSpPr>
        <p:grpSpPr>
          <a:xfrm>
            <a:off x="1187624" y="2348880"/>
            <a:ext cx="5943933" cy="576064"/>
            <a:chOff x="1187624" y="2204864"/>
            <a:chExt cx="5943933" cy="576064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2204864"/>
              <a:ext cx="2592288" cy="576064"/>
            </a:xfrm>
            <a:prstGeom prst="rect">
              <a:avLst/>
            </a:prstGeom>
            <a:noFill/>
          </p:spPr>
        </p:pic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2204864"/>
              <a:ext cx="3063613" cy="576064"/>
            </a:xfrm>
            <a:prstGeom prst="rect">
              <a:avLst/>
            </a:prstGeom>
            <a:noFill/>
          </p:spPr>
        </p:pic>
      </p:grp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3419872" y="2924944"/>
            <a:ext cx="1944216" cy="680246"/>
            <a:chOff x="3491880" y="2739782"/>
            <a:chExt cx="1944216" cy="680246"/>
          </a:xfrm>
        </p:grpSpPr>
        <p:pic>
          <p:nvPicPr>
            <p:cNvPr id="32777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2739782"/>
              <a:ext cx="432048" cy="678932"/>
            </a:xfrm>
            <a:prstGeom prst="rect">
              <a:avLst/>
            </a:prstGeom>
            <a:noFill/>
          </p:spPr>
        </p:pic>
        <p:pic>
          <p:nvPicPr>
            <p:cNvPr id="32776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7984" y="2883798"/>
              <a:ext cx="1008112" cy="536230"/>
            </a:xfrm>
            <a:prstGeom prst="rect">
              <a:avLst/>
            </a:prstGeom>
            <a:noFill/>
          </p:spPr>
        </p:pic>
        <p:sp>
          <p:nvSpPr>
            <p:cNvPr id="16" name="15 Rectángulo"/>
            <p:cNvSpPr/>
            <p:nvPr/>
          </p:nvSpPr>
          <p:spPr>
            <a:xfrm>
              <a:off x="3851920" y="2852936"/>
              <a:ext cx="6480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dirty="0" smtClean="0"/>
                <a:t>~</a:t>
              </a:r>
              <a:r>
                <a:rPr lang="es-MX" sz="2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 Ref" pitchFamily="18" charset="0"/>
                </a:rPr>
                <a:t>N</a:t>
              </a:r>
              <a:endParaRPr lang="es-EC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 Ref" pitchFamily="18" charset="0"/>
              </a:endParaRPr>
            </a:p>
          </p:txBody>
        </p:sp>
      </p:grp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717032"/>
            <a:ext cx="432048" cy="678932"/>
          </a:xfrm>
          <a:prstGeom prst="rect">
            <a:avLst/>
          </a:prstGeom>
          <a:noFill/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1115616" y="4869160"/>
            <a:ext cx="741682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C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“Caminata aleatoria con Ruido”.</a:t>
            </a:r>
            <a:endParaRPr kumimoji="0" lang="es-EC" sz="32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de Tendencia lineal local</a:t>
            </a:r>
            <a:endParaRPr lang="es-EC" sz="3600" b="1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4437112"/>
            <a:ext cx="2664296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Perturbación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484784"/>
            <a:ext cx="2808312" cy="75345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276872"/>
            <a:ext cx="4654336" cy="648072"/>
          </a:xfrm>
          <a:prstGeom prst="rect">
            <a:avLst/>
          </a:prstGeom>
          <a:noFill/>
        </p:spPr>
      </p:pic>
      <p:grpSp>
        <p:nvGrpSpPr>
          <p:cNvPr id="17" name="16 Grupo"/>
          <p:cNvGrpSpPr/>
          <p:nvPr/>
        </p:nvGrpSpPr>
        <p:grpSpPr>
          <a:xfrm>
            <a:off x="-4789040" y="2924944"/>
            <a:ext cx="11809312" cy="648072"/>
            <a:chOff x="-4789040" y="2564904"/>
            <a:chExt cx="11809312" cy="648072"/>
          </a:xfrm>
        </p:grpSpPr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789040" y="2636912"/>
              <a:ext cx="8352928" cy="576064"/>
            </a:xfrm>
            <a:prstGeom prst="rect">
              <a:avLst/>
            </a:prstGeom>
            <a:noFill/>
          </p:spPr>
        </p:pic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3779912" y="2564904"/>
              <a:ext cx="32403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s-MX" sz="3600" b="1" i="1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para  t= 1,…, n</a:t>
              </a:r>
              <a:endParaRPr kumimoji="0" lang="es-MX" sz="3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tantia" pitchFamily="18" charset="0"/>
                <a:cs typeface="Arial" pitchFamily="34" charset="0"/>
              </a:endParaRPr>
            </a:p>
          </p:txBody>
        </p:sp>
      </p:grp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717032"/>
            <a:ext cx="2068845" cy="648072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365104"/>
            <a:ext cx="360040" cy="609298"/>
          </a:xfrm>
          <a:prstGeom prst="rect">
            <a:avLst/>
          </a:prstGeom>
          <a:noFill/>
        </p:spPr>
      </p:pic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30428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1187624" y="5085184"/>
            <a:ext cx="432048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EC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“Modelo de nivel local ”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973</TotalTime>
  <Words>493</Words>
  <Application>Microsoft Office PowerPoint</Application>
  <PresentationFormat>Presentación en pantalla (4:3)</PresentationFormat>
  <Paragraphs>162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Civil</vt:lpstr>
      <vt:lpstr>Presentación de PowerPoint</vt:lpstr>
      <vt:lpstr>  SALUD E HIGIENE   </vt:lpstr>
      <vt:lpstr> DESCRIPCIÓN DEL PROBLEMA  </vt:lpstr>
      <vt:lpstr>MARCO TEÓRICO </vt:lpstr>
      <vt:lpstr>MARCO TEÓRICO</vt:lpstr>
      <vt:lpstr>MODELOS ESTRUCTURALES DE SERIES TEMPORALES</vt:lpstr>
      <vt:lpstr>MODELOS DE SERIES TEMPORALES DE UNA VARIABLE </vt:lpstr>
      <vt:lpstr>Modelo Simple o Proceso de Ruido Blanco</vt:lpstr>
      <vt:lpstr>Modelo de Tendencia lineal local</vt:lpstr>
      <vt:lpstr>Modelos Cíclicos</vt:lpstr>
      <vt:lpstr>Presentación de PowerPoint</vt:lpstr>
      <vt:lpstr>PRUEBAS ESTADÍSTICAS</vt:lpstr>
      <vt:lpstr>PRUEBAS ESTADÍSTICAS</vt:lpstr>
      <vt:lpstr>HETEROSCEDASTICIDAD</vt:lpstr>
      <vt:lpstr>AUTOCORRELACIÓN </vt:lpstr>
      <vt:lpstr>PEV (Prediction Error Variance) </vt:lpstr>
      <vt:lpstr>APLICACIÓN ESTADÍSTICA</vt:lpstr>
      <vt:lpstr>ANÁLISIS ESTADÍSTICO</vt:lpstr>
      <vt:lpstr>PRIMERA ETAPA – MODELO 1</vt:lpstr>
      <vt:lpstr>PRIMERA ETAPA – MODELO 2</vt:lpstr>
      <vt:lpstr>PRIMERA ETAPA – MODELO 2</vt:lpstr>
      <vt:lpstr>SEGUNDA ETAPA – MODELO 3</vt:lpstr>
      <vt:lpstr>SEGUNDA ETAPA – MODELO 3</vt:lpstr>
      <vt:lpstr>SEGUNDA ETAPA – MODELO 3</vt:lpstr>
      <vt:lpstr>SEGUNDA ETAPA – MODELO 4</vt:lpstr>
      <vt:lpstr>SEGUNDA ETAPA – MODELO 4</vt:lpstr>
      <vt:lpstr>SEGUNDA ETAPA – MODELO 4</vt:lpstr>
      <vt:lpstr>SEGUNDA ETAPA – MODELO 4</vt:lpstr>
      <vt:lpstr>SEGUNDA ETAPA – MODELO 4</vt:lpstr>
      <vt:lpstr>TERCERA ETAPA- PROYECCION</vt:lpstr>
      <vt:lpstr>TERCERA ETAPA – PROYECCIÓN</vt:lpstr>
      <vt:lpstr>ANÁLISIS ESTADÍSTICO  </vt:lpstr>
      <vt:lpstr>PRIMERA ETAPA – MODELO 1</vt:lpstr>
      <vt:lpstr>PRIMERA ETAPA – MODELO 2</vt:lpstr>
      <vt:lpstr>PRIMERA ETAPA – MODELO 2</vt:lpstr>
      <vt:lpstr>PRIMERA ETAPA – MODELO 2</vt:lpstr>
      <vt:lpstr>SEGUNDA ETAPA – MODELO 3</vt:lpstr>
      <vt:lpstr>SEGUNDA ETAPA – MODELO 3</vt:lpstr>
      <vt:lpstr>SEGUNDA ETAPA – MODELO 3</vt:lpstr>
      <vt:lpstr>SEGUNDA ETAPA – MODELO 3</vt:lpstr>
      <vt:lpstr>TERCERA ETAPA PROYECCIÓN</vt:lpstr>
      <vt:lpstr>TERCERA ETAPA PROYECCIÓN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daya</dc:creator>
  <cp:lastModifiedBy>pc</cp:lastModifiedBy>
  <cp:revision>79</cp:revision>
  <dcterms:created xsi:type="dcterms:W3CDTF">2012-02-17T19:58:13Z</dcterms:created>
  <dcterms:modified xsi:type="dcterms:W3CDTF">2012-02-23T17:20:37Z</dcterms:modified>
</cp:coreProperties>
</file>