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9"/>
  </p:notesMasterIdLst>
  <p:sldIdLst>
    <p:sldId id="256" r:id="rId2"/>
    <p:sldId id="257" r:id="rId3"/>
    <p:sldId id="258" r:id="rId4"/>
    <p:sldId id="259" r:id="rId5"/>
    <p:sldId id="268" r:id="rId6"/>
    <p:sldId id="261" r:id="rId7"/>
    <p:sldId id="262" r:id="rId8"/>
    <p:sldId id="263" r:id="rId9"/>
    <p:sldId id="264" r:id="rId10"/>
    <p:sldId id="265" r:id="rId11"/>
    <p:sldId id="266" r:id="rId12"/>
    <p:sldId id="282" r:id="rId13"/>
    <p:sldId id="267" r:id="rId14"/>
    <p:sldId id="283" r:id="rId15"/>
    <p:sldId id="269" r:id="rId16"/>
    <p:sldId id="270" r:id="rId17"/>
    <p:sldId id="271" r:id="rId18"/>
    <p:sldId id="276" r:id="rId19"/>
    <p:sldId id="272" r:id="rId20"/>
    <p:sldId id="273" r:id="rId21"/>
    <p:sldId id="274" r:id="rId22"/>
    <p:sldId id="278" r:id="rId23"/>
    <p:sldId id="275" r:id="rId24"/>
    <p:sldId id="277" r:id="rId25"/>
    <p:sldId id="281" r:id="rId26"/>
    <p:sldId id="279" r:id="rId27"/>
    <p:sldId id="280" r:id="rId2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772BB7-D68C-4946-828C-BD498C33D643}" type="datetimeFigureOut">
              <a:rPr lang="es-EC" smtClean="0"/>
              <a:pPr/>
              <a:t>14/09/2011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FDC713-358B-4ECB-87AA-2FD748241A8A}" type="slidenum">
              <a:rPr lang="es-EC" smtClean="0"/>
              <a:pPr/>
              <a:t>‹Nº›</a:t>
            </a:fld>
            <a:endParaRPr lang="es-EC"/>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lds.org/maps/index.jsf?lang=sp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C" dirty="0" smtClean="0">
                <a:hlinkClick r:id="rId3"/>
              </a:rPr>
              <a:t>Zoom </a:t>
            </a:r>
            <a:r>
              <a:rPr lang="es-EC" dirty="0" err="1" smtClean="0">
                <a:hlinkClick r:id="rId3"/>
              </a:rPr>
              <a:t>Out</a:t>
            </a:r>
            <a:endParaRPr lang="es-EC" dirty="0"/>
          </a:p>
        </p:txBody>
      </p:sp>
      <p:sp>
        <p:nvSpPr>
          <p:cNvPr id="4" name="3 Marcador de número de diapositiva"/>
          <p:cNvSpPr>
            <a:spLocks noGrp="1"/>
          </p:cNvSpPr>
          <p:nvPr>
            <p:ph type="sldNum" sz="quarter" idx="10"/>
          </p:nvPr>
        </p:nvSpPr>
        <p:spPr/>
        <p:txBody>
          <a:bodyPr/>
          <a:lstStyle/>
          <a:p>
            <a:fld id="{8BFDC713-358B-4ECB-87AA-2FD748241A8A}" type="slidenum">
              <a:rPr lang="es-EC" smtClean="0"/>
              <a:pPr/>
              <a:t>11</a:t>
            </a:fld>
            <a:endParaRPr lang="es-EC"/>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8BFDC713-358B-4ECB-87AA-2FD748241A8A}" type="slidenum">
              <a:rPr lang="es-EC" smtClean="0"/>
              <a:pPr/>
              <a:t>16</a:t>
            </a:fld>
            <a:endParaRPr lang="es-EC"/>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AR" dirty="0" smtClean="0"/>
              <a:t>PONER UNA FIGURA DE MC</a:t>
            </a:r>
            <a:r>
              <a:rPr lang="es-AR" baseline="0" dirty="0" smtClean="0"/>
              <a:t> DONALDS.</a:t>
            </a:r>
            <a:endParaRPr lang="es-AR" dirty="0"/>
          </a:p>
        </p:txBody>
      </p:sp>
      <p:sp>
        <p:nvSpPr>
          <p:cNvPr id="4" name="3 Marcador de número de diapositiva"/>
          <p:cNvSpPr>
            <a:spLocks noGrp="1"/>
          </p:cNvSpPr>
          <p:nvPr>
            <p:ph type="sldNum" sz="quarter" idx="10"/>
          </p:nvPr>
        </p:nvSpPr>
        <p:spPr/>
        <p:txBody>
          <a:bodyPr/>
          <a:lstStyle/>
          <a:p>
            <a:fld id="{8BFDC713-358B-4ECB-87AA-2FD748241A8A}" type="slidenum">
              <a:rPr lang="es-EC" smtClean="0"/>
              <a:pPr/>
              <a:t>17</a:t>
            </a:fld>
            <a:endParaRPr lang="es-EC"/>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PONER</a:t>
            </a:r>
            <a:r>
              <a:rPr lang="es-AR" baseline="0" dirty="0" smtClean="0"/>
              <a:t> UNA IMAGEN DEL CELEX</a:t>
            </a:r>
            <a:endParaRPr lang="es-AR" dirty="0" smtClean="0"/>
          </a:p>
          <a:p>
            <a:endParaRPr lang="es-AR" dirty="0"/>
          </a:p>
        </p:txBody>
      </p:sp>
      <p:sp>
        <p:nvSpPr>
          <p:cNvPr id="4" name="3 Marcador de número de diapositiva"/>
          <p:cNvSpPr>
            <a:spLocks noGrp="1"/>
          </p:cNvSpPr>
          <p:nvPr>
            <p:ph type="sldNum" sz="quarter" idx="10"/>
          </p:nvPr>
        </p:nvSpPr>
        <p:spPr/>
        <p:txBody>
          <a:bodyPr/>
          <a:lstStyle/>
          <a:p>
            <a:fld id="{8BFDC713-358B-4ECB-87AA-2FD748241A8A}" type="slidenum">
              <a:rPr lang="es-EC" smtClean="0"/>
              <a:pPr/>
              <a:t>18</a:t>
            </a:fld>
            <a:endParaRPr lang="es-EC"/>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
        <p:nvSpPr>
          <p:cNvPr id="4" name="3 Marcador de número de diapositiva"/>
          <p:cNvSpPr>
            <a:spLocks noGrp="1"/>
          </p:cNvSpPr>
          <p:nvPr>
            <p:ph type="sldNum" sz="quarter" idx="10"/>
          </p:nvPr>
        </p:nvSpPr>
        <p:spPr/>
        <p:txBody>
          <a:bodyPr/>
          <a:lstStyle/>
          <a:p>
            <a:fld id="{8BFDC713-358B-4ECB-87AA-2FD748241A8A}" type="slidenum">
              <a:rPr lang="es-EC" smtClean="0"/>
              <a:pPr/>
              <a:t>19</a:t>
            </a:fld>
            <a:endParaRPr lang="es-EC"/>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7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Título"/>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8107AE52-5F10-437D-86C3-E0995FB20B62}" type="datetimeFigureOut">
              <a:rPr lang="es-EC" smtClean="0"/>
              <a:pPr/>
              <a:t>14/09/2011</a:t>
            </a:fld>
            <a:endParaRPr lang="es-EC"/>
          </a:p>
        </p:txBody>
      </p:sp>
      <p:sp>
        <p:nvSpPr>
          <p:cNvPr id="19" name="18 Marcador de pie de página"/>
          <p:cNvSpPr>
            <a:spLocks noGrp="1"/>
          </p:cNvSpPr>
          <p:nvPr>
            <p:ph type="ftr" sz="quarter" idx="11"/>
          </p:nvPr>
        </p:nvSpPr>
        <p:spPr/>
        <p:txBody>
          <a:bodyPr/>
          <a:lstStyle/>
          <a:p>
            <a:endParaRPr lang="es-EC"/>
          </a:p>
        </p:txBody>
      </p:sp>
      <p:sp>
        <p:nvSpPr>
          <p:cNvPr id="27" name="26 Marcador de número de diapositiva"/>
          <p:cNvSpPr>
            <a:spLocks noGrp="1"/>
          </p:cNvSpPr>
          <p:nvPr>
            <p:ph type="sldNum" sz="quarter" idx="12"/>
          </p:nvPr>
        </p:nvSpPr>
        <p:spPr/>
        <p:txBody>
          <a:bodyPr/>
          <a:lstStyle/>
          <a:p>
            <a:fld id="{3E5F8ED6-753D-4B23-B839-0EC8BA05474E}"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107AE52-5F10-437D-86C3-E0995FB20B62}" type="datetimeFigureOut">
              <a:rPr lang="es-EC" smtClean="0"/>
              <a:pPr/>
              <a:t>14/09/2011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E5F8ED6-753D-4B23-B839-0EC8BA05474E}" type="slidenum">
              <a:rPr lang="es-EC" smtClean="0"/>
              <a:pPr/>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107AE52-5F10-437D-86C3-E0995FB20B62}" type="datetimeFigureOut">
              <a:rPr lang="es-EC" smtClean="0"/>
              <a:pPr/>
              <a:t>14/09/2011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E5F8ED6-753D-4B23-B839-0EC8BA05474E}" type="slidenum">
              <a:rPr lang="es-EC" smtClean="0"/>
              <a:pPr/>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107AE52-5F10-437D-86C3-E0995FB20B62}" type="datetimeFigureOut">
              <a:rPr lang="es-EC" smtClean="0"/>
              <a:pPr/>
              <a:t>14/09/2011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E5F8ED6-753D-4B23-B839-0EC8BA05474E}" type="slidenum">
              <a:rPr lang="es-EC" smtClean="0"/>
              <a:pPr/>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8 Forma libre"/>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1 Título"/>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8107AE52-5F10-437D-86C3-E0995FB20B62}" type="datetimeFigureOut">
              <a:rPr lang="es-EC" smtClean="0"/>
              <a:pPr/>
              <a:t>14/09/2011</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3E5F8ED6-753D-4B23-B839-0EC8BA05474E}" type="slidenum">
              <a:rPr lang="es-EC" smtClean="0"/>
              <a:pPr/>
              <a:t>‹Nº›</a:t>
            </a:fld>
            <a:endParaRPr lang="es-EC"/>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467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107AE52-5F10-437D-86C3-E0995FB20B62}" type="datetimeFigureOut">
              <a:rPr lang="es-EC" smtClean="0"/>
              <a:pPr/>
              <a:t>14/09/2011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E5F8ED6-753D-4B23-B839-0EC8BA05474E}" type="slidenum">
              <a:rPr lang="es-EC" smtClean="0"/>
              <a:pPr/>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8107AE52-5F10-437D-86C3-E0995FB20B62}" type="datetimeFigureOut">
              <a:rPr lang="es-EC" smtClean="0"/>
              <a:pPr/>
              <a:t>14/09/2011</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3E5F8ED6-753D-4B23-B839-0EC8BA05474E}" type="slidenum">
              <a:rPr lang="es-EC" smtClean="0"/>
              <a:pPr/>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320"/>
            <a:ext cx="7470648" cy="1143000"/>
          </a:xfrm>
        </p:spPr>
        <p:txBody>
          <a:bodyPr anchor="ctr"/>
          <a:lstStyle>
            <a:lvl1pPr algn="l">
              <a:defRPr sz="46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8107AE52-5F10-437D-86C3-E0995FB20B62}" type="datetimeFigureOut">
              <a:rPr lang="es-EC" smtClean="0"/>
              <a:pPr/>
              <a:t>14/09/2011</a:t>
            </a:fld>
            <a:endParaRPr lang="es-EC"/>
          </a:p>
        </p:txBody>
      </p:sp>
      <p:sp>
        <p:nvSpPr>
          <p:cNvPr id="8" name="7 Marcador de número de diapositiva"/>
          <p:cNvSpPr>
            <a:spLocks noGrp="1"/>
          </p:cNvSpPr>
          <p:nvPr>
            <p:ph type="sldNum" sz="quarter" idx="11"/>
          </p:nvPr>
        </p:nvSpPr>
        <p:spPr/>
        <p:txBody>
          <a:bodyPr/>
          <a:lstStyle/>
          <a:p>
            <a:fld id="{3E5F8ED6-753D-4B23-B839-0EC8BA05474E}" type="slidenum">
              <a:rPr lang="es-EC" smtClean="0"/>
              <a:pPr/>
              <a:t>‹Nº›</a:t>
            </a:fld>
            <a:endParaRPr lang="es-EC"/>
          </a:p>
        </p:txBody>
      </p:sp>
      <p:sp>
        <p:nvSpPr>
          <p:cNvPr id="9" name="8 Marcador de pie de página"/>
          <p:cNvSpPr>
            <a:spLocks noGrp="1"/>
          </p:cNvSpPr>
          <p:nvPr>
            <p:ph type="ftr" sz="quarter" idx="12"/>
          </p:nvPr>
        </p:nvSpPr>
        <p:spPr/>
        <p:txBody>
          <a:bodyPr/>
          <a:lstStyle/>
          <a:p>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107AE52-5F10-437D-86C3-E0995FB20B62}" type="datetimeFigureOut">
              <a:rPr lang="es-EC" smtClean="0"/>
              <a:pPr/>
              <a:t>14/09/2011</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3E5F8ED6-753D-4B23-B839-0EC8BA05474E}" type="slidenum">
              <a:rPr lang="es-EC" smtClean="0"/>
              <a:pPr/>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8107AE52-5F10-437D-86C3-E0995FB20B62}" type="datetimeFigureOut">
              <a:rPr lang="es-EC" smtClean="0"/>
              <a:pPr/>
              <a:t>14/09/2011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a:xfrm>
            <a:off x="8156448" y="6422064"/>
            <a:ext cx="762000" cy="365125"/>
          </a:xfrm>
        </p:spPr>
        <p:txBody>
          <a:bodyPr/>
          <a:lstStyle/>
          <a:p>
            <a:fld id="{3E5F8ED6-753D-4B23-B839-0EC8BA05474E}" type="slidenum">
              <a:rPr lang="es-EC" smtClean="0"/>
              <a:pPr/>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457200" y="6422064"/>
            <a:ext cx="2133600" cy="365125"/>
          </a:xfrm>
        </p:spPr>
        <p:txBody>
          <a:bodyPr/>
          <a:lstStyle/>
          <a:p>
            <a:fld id="{8107AE52-5F10-437D-86C3-E0995FB20B62}" type="datetimeFigureOut">
              <a:rPr lang="es-EC" smtClean="0"/>
              <a:pPr/>
              <a:t>14/09/2011</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3E5F8ED6-753D-4B23-B839-0EC8BA05474E}" type="slidenum">
              <a:rPr lang="es-EC" smtClean="0"/>
              <a:pPr/>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15 Forma libre"/>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8 Marcador de título"/>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107AE52-5F10-437D-86C3-E0995FB20B62}" type="datetimeFigureOut">
              <a:rPr lang="es-EC" smtClean="0"/>
              <a:pPr/>
              <a:t>14/09/2011</a:t>
            </a:fld>
            <a:endParaRPr lang="es-EC"/>
          </a:p>
        </p:txBody>
      </p:sp>
      <p:sp>
        <p:nvSpPr>
          <p:cNvPr id="22" name="21 Marcador de pie de página"/>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s-EC"/>
          </a:p>
        </p:txBody>
      </p:sp>
      <p:sp>
        <p:nvSpPr>
          <p:cNvPr id="18" name="17 Marcador de número de diapositiva"/>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E5F8ED6-753D-4B23-B839-0EC8BA05474E}" type="slidenum">
              <a:rPr lang="es-EC" smtClean="0"/>
              <a:pPr/>
              <a:t>‹Nº›</a:t>
            </a:fld>
            <a:endParaRPr lang="es-EC"/>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 Id="rId4" Type="http://schemas.openxmlformats.org/officeDocument/2006/relationships/image" Target="../media/image13.wmf"/></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slide" Target="slide9.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57290" y="3929066"/>
            <a:ext cx="6400800" cy="2425824"/>
          </a:xfrm>
        </p:spPr>
        <p:txBody>
          <a:bodyPr>
            <a:normAutofit/>
          </a:bodyPr>
          <a:lstStyle/>
          <a:p>
            <a:r>
              <a:rPr lang="en-US" sz="2800" dirty="0"/>
              <a:t>THE IMPORTANCE OF ENGLISH IN INTERNATIONAL </a:t>
            </a:r>
            <a:r>
              <a:rPr lang="en-US" sz="2800" dirty="0" smtClean="0"/>
              <a:t>BUSINESS</a:t>
            </a:r>
          </a:p>
          <a:p>
            <a:endParaRPr lang="en-US" sz="2800" dirty="0" smtClean="0"/>
          </a:p>
          <a:p>
            <a:endParaRPr lang="en-US" dirty="0" smtClean="0"/>
          </a:p>
          <a:p>
            <a:pPr algn="r"/>
            <a:r>
              <a:rPr lang="en-US" sz="2400" dirty="0" smtClean="0"/>
              <a:t>By Cindy Mena</a:t>
            </a:r>
            <a:endParaRPr lang="es-EC" sz="2400" dirty="0"/>
          </a:p>
          <a:p>
            <a:endParaRPr lang="es-EC" dirty="0"/>
          </a:p>
        </p:txBody>
      </p:sp>
      <p:pic>
        <p:nvPicPr>
          <p:cNvPr id="4" name="Picture 3"/>
          <p:cNvPicPr>
            <a:picLocks noChangeAspect="1" noChangeArrowheads="1"/>
          </p:cNvPicPr>
          <p:nvPr/>
        </p:nvPicPr>
        <p:blipFill>
          <a:blip r:embed="rId2" cstate="print"/>
          <a:srcRect/>
          <a:stretch>
            <a:fillRect/>
          </a:stretch>
        </p:blipFill>
        <p:spPr bwMode="auto">
          <a:xfrm>
            <a:off x="3491880" y="476672"/>
            <a:ext cx="2386872" cy="2376264"/>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lvl="1" algn="ctr" rtl="0">
              <a:spcBef>
                <a:spcPct val="0"/>
              </a:spcBef>
            </a:pPr>
            <a:r>
              <a:rPr lang="es-AR" sz="4600" i="1" kern="1200" dirty="0" err="1">
                <a:solidFill>
                  <a:schemeClr val="tx1"/>
                </a:solidFill>
                <a:latin typeface="+mj-lt"/>
                <a:ea typeface="+mj-ea"/>
                <a:cs typeface="+mj-cs"/>
              </a:rPr>
              <a:t>The</a:t>
            </a:r>
            <a:r>
              <a:rPr lang="es-AR" sz="4600" i="1" kern="1200" dirty="0">
                <a:solidFill>
                  <a:schemeClr val="tx1"/>
                </a:solidFill>
                <a:latin typeface="+mj-lt"/>
                <a:ea typeface="+mj-ea"/>
                <a:cs typeface="+mj-cs"/>
              </a:rPr>
              <a:t> </a:t>
            </a:r>
            <a:r>
              <a:rPr lang="es-AR" sz="4600" i="1" kern="1200" dirty="0" err="1" smtClean="0">
                <a:solidFill>
                  <a:schemeClr val="tx1"/>
                </a:solidFill>
                <a:latin typeface="+mj-lt"/>
                <a:ea typeface="+mj-ea"/>
                <a:cs typeface="+mj-cs"/>
              </a:rPr>
              <a:t>Classic</a:t>
            </a:r>
            <a:r>
              <a:rPr lang="es-AR" sz="4600" i="1" kern="1200" dirty="0" smtClean="0">
                <a:solidFill>
                  <a:schemeClr val="tx1"/>
                </a:solidFill>
                <a:latin typeface="+mj-lt"/>
                <a:ea typeface="+mj-ea"/>
                <a:cs typeface="+mj-cs"/>
              </a:rPr>
              <a:t>:</a:t>
            </a:r>
            <a:endParaRPr lang="es-EC" sz="4600" i="1" kern="1200" dirty="0">
              <a:solidFill>
                <a:schemeClr val="tx1"/>
              </a:solidFill>
              <a:latin typeface="+mj-lt"/>
              <a:ea typeface="+mj-ea"/>
              <a:cs typeface="+mj-cs"/>
            </a:endParaRPr>
          </a:p>
        </p:txBody>
      </p:sp>
      <p:sp>
        <p:nvSpPr>
          <p:cNvPr id="3" name="2 Marcador de contenido"/>
          <p:cNvSpPr>
            <a:spLocks noGrp="1"/>
          </p:cNvSpPr>
          <p:nvPr>
            <p:ph idx="1"/>
          </p:nvPr>
        </p:nvSpPr>
        <p:spPr>
          <a:xfrm>
            <a:off x="920824" y="1412776"/>
            <a:ext cx="7467600" cy="4525963"/>
          </a:xfrm>
        </p:spPr>
        <p:txBody>
          <a:bodyPr/>
          <a:lstStyle/>
          <a:p>
            <a:r>
              <a:rPr lang="en-US" dirty="0" smtClean="0"/>
              <a:t>From 1500 until 1660.</a:t>
            </a:r>
          </a:p>
          <a:p>
            <a:endParaRPr lang="en-US" dirty="0" smtClean="0"/>
          </a:p>
          <a:p>
            <a:r>
              <a:rPr lang="en-US" dirty="0" smtClean="0"/>
              <a:t>More commonly associated with literary language of William Shakespeare.</a:t>
            </a:r>
          </a:p>
          <a:p>
            <a:endParaRPr lang="en-US" dirty="0" smtClean="0"/>
          </a:p>
          <a:p>
            <a:r>
              <a:rPr lang="en-US" dirty="0" smtClean="0"/>
              <a:t>Great Vowel Shift.</a:t>
            </a:r>
          </a:p>
          <a:p>
            <a:endParaRPr lang="en-US" dirty="0" smtClean="0"/>
          </a:p>
          <a:p>
            <a:r>
              <a:rPr lang="en-US" dirty="0" smtClean="0"/>
              <a:t>Printing press.</a:t>
            </a:r>
          </a:p>
          <a:p>
            <a:endParaRPr lang="en-US" dirty="0" smtClean="0"/>
          </a:p>
          <a:p>
            <a:endParaRPr lang="en-US" dirty="0" smtClean="0"/>
          </a:p>
          <a:p>
            <a:endParaRPr lang="en-US" dirty="0" smtClean="0"/>
          </a:p>
          <a:p>
            <a:endParaRPr lang="en-US" dirty="0" smtClean="0"/>
          </a:p>
          <a:p>
            <a:pPr>
              <a:buNone/>
            </a:pPr>
            <a:endParaRPr lang="es-EC" dirty="0"/>
          </a:p>
        </p:txBody>
      </p:sp>
      <p:pic>
        <p:nvPicPr>
          <p:cNvPr id="4098" name="Picture 2" descr="romeo and juliet facsimile"/>
          <p:cNvPicPr>
            <a:picLocks noChangeAspect="1" noChangeArrowheads="1"/>
          </p:cNvPicPr>
          <p:nvPr/>
        </p:nvPicPr>
        <p:blipFill>
          <a:blip r:embed="rId2" cstate="print"/>
          <a:srcRect/>
          <a:stretch>
            <a:fillRect/>
          </a:stretch>
        </p:blipFill>
        <p:spPr bwMode="auto">
          <a:xfrm>
            <a:off x="4932040" y="3501008"/>
            <a:ext cx="2856123" cy="29931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i="1" dirty="0" err="1" smtClean="0"/>
              <a:t>The</a:t>
            </a:r>
            <a:r>
              <a:rPr lang="es-AR" i="1" dirty="0" smtClean="0"/>
              <a:t> </a:t>
            </a:r>
            <a:r>
              <a:rPr lang="es-AR" i="1" dirty="0" err="1" smtClean="0"/>
              <a:t>Contemporary</a:t>
            </a:r>
            <a:r>
              <a:rPr lang="es-AR" i="1" dirty="0" smtClean="0"/>
              <a:t>:</a:t>
            </a:r>
            <a:endParaRPr lang="es-EC" dirty="0"/>
          </a:p>
        </p:txBody>
      </p:sp>
      <p:sp>
        <p:nvSpPr>
          <p:cNvPr id="3" name="2 Marcador de contenido"/>
          <p:cNvSpPr>
            <a:spLocks noGrp="1"/>
          </p:cNvSpPr>
          <p:nvPr>
            <p:ph idx="1"/>
          </p:nvPr>
        </p:nvSpPr>
        <p:spPr>
          <a:xfrm>
            <a:off x="848816" y="1600200"/>
            <a:ext cx="7467600" cy="4525963"/>
          </a:xfrm>
        </p:spPr>
        <p:txBody>
          <a:bodyPr/>
          <a:lstStyle/>
          <a:p>
            <a:r>
              <a:rPr lang="en-US" dirty="0" smtClean="0"/>
              <a:t>From 1660 until today.</a:t>
            </a:r>
          </a:p>
          <a:p>
            <a:endParaRPr lang="en-US" dirty="0" smtClean="0"/>
          </a:p>
          <a:p>
            <a:r>
              <a:rPr lang="en-US" dirty="0" smtClean="0"/>
              <a:t>The main difference between Classic and Contemporary Modern English is vocabulary. </a:t>
            </a:r>
          </a:p>
          <a:p>
            <a:endParaRPr lang="en-US" dirty="0" smtClean="0"/>
          </a:p>
          <a:p>
            <a:r>
              <a:rPr lang="en-US" dirty="0" smtClean="0"/>
              <a:t>Business English.</a:t>
            </a:r>
          </a:p>
          <a:p>
            <a:pPr>
              <a:buNone/>
            </a:pPr>
            <a:endParaRPr lang="es-EC" dirty="0"/>
          </a:p>
        </p:txBody>
      </p:sp>
      <p:pic>
        <p:nvPicPr>
          <p:cNvPr id="5" name="4 Imagen" descr="business_at_work_10.jpg"/>
          <p:cNvPicPr>
            <a:picLocks noChangeAspect="1"/>
          </p:cNvPicPr>
          <p:nvPr/>
        </p:nvPicPr>
        <p:blipFill>
          <a:blip r:embed="rId3" cstate="print"/>
          <a:srcRect b="28329"/>
          <a:stretch>
            <a:fillRect/>
          </a:stretch>
        </p:blipFill>
        <p:spPr>
          <a:xfrm>
            <a:off x="4932040" y="4077072"/>
            <a:ext cx="2397051" cy="23042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b="1" i="1" dirty="0" smtClean="0"/>
              <a:t>ENGLISH AS A LINGUA FRANCA IN BUSINESS</a:t>
            </a:r>
            <a:endParaRPr lang="es-EC" dirty="0"/>
          </a:p>
        </p:txBody>
      </p:sp>
      <p:pic>
        <p:nvPicPr>
          <p:cNvPr id="4" name="3 Marcador de contenido" descr="Globe_Kasia_i.jpg"/>
          <p:cNvPicPr>
            <a:picLocks noGrp="1" noChangeAspect="1"/>
          </p:cNvPicPr>
          <p:nvPr>
            <p:ph idx="1"/>
          </p:nvPr>
        </p:nvPicPr>
        <p:blipFill>
          <a:blip r:embed="rId2" cstate="print"/>
          <a:stretch>
            <a:fillRect/>
          </a:stretch>
        </p:blipFill>
        <p:spPr>
          <a:xfrm>
            <a:off x="1403648" y="1916832"/>
            <a:ext cx="3713453" cy="2592288"/>
          </a:xfrm>
          <a:prstGeom prst="roundRect">
            <a:avLst/>
          </a:prstGeom>
        </p:spPr>
      </p:pic>
      <p:pic>
        <p:nvPicPr>
          <p:cNvPr id="5" name="4 Imagen" descr="article-page-main_ehow_images_a06_ds_kp_importance-english-communication-business-world-800x800.jpg"/>
          <p:cNvPicPr>
            <a:picLocks noChangeAspect="1"/>
          </p:cNvPicPr>
          <p:nvPr/>
        </p:nvPicPr>
        <p:blipFill>
          <a:blip r:embed="rId3" cstate="print"/>
          <a:stretch>
            <a:fillRect/>
          </a:stretch>
        </p:blipFill>
        <p:spPr>
          <a:xfrm>
            <a:off x="4499992" y="2708920"/>
            <a:ext cx="2857500" cy="2794000"/>
          </a:xfrm>
          <a:prstGeom prst="round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AR" b="1" i="1" dirty="0" smtClean="0"/>
              <a:t>ENGLISH AS A LINGUA FRANCA IN BUSINESS</a:t>
            </a:r>
            <a:endParaRPr lang="es-EC" b="1" i="1" dirty="0"/>
          </a:p>
        </p:txBody>
      </p:sp>
      <p:sp>
        <p:nvSpPr>
          <p:cNvPr id="3" name="2 Marcador de contenido"/>
          <p:cNvSpPr>
            <a:spLocks noGrp="1"/>
          </p:cNvSpPr>
          <p:nvPr>
            <p:ph idx="1"/>
          </p:nvPr>
        </p:nvSpPr>
        <p:spPr/>
        <p:txBody>
          <a:bodyPr>
            <a:normAutofit lnSpcReduction="10000"/>
          </a:bodyPr>
          <a:lstStyle/>
          <a:p>
            <a:endParaRPr lang="en-US" dirty="0" smtClean="0"/>
          </a:p>
          <a:p>
            <a:pPr>
              <a:buNone/>
            </a:pPr>
            <a:endParaRPr lang="en-US" dirty="0" smtClean="0"/>
          </a:p>
          <a:p>
            <a:r>
              <a:rPr lang="en-US" dirty="0" smtClean="0"/>
              <a:t>A Lingua Franca, originally Italian for "Frankish language".</a:t>
            </a:r>
          </a:p>
          <a:p>
            <a:endParaRPr lang="en-US" b="1" dirty="0" smtClean="0"/>
          </a:p>
          <a:p>
            <a:r>
              <a:rPr lang="en-US" dirty="0" smtClean="0"/>
              <a:t>Specific English Communications in Business.</a:t>
            </a:r>
          </a:p>
          <a:p>
            <a:endParaRPr lang="en-US" dirty="0" smtClean="0"/>
          </a:p>
          <a:p>
            <a:r>
              <a:rPr lang="en-US" dirty="0" smtClean="0"/>
              <a:t>English for specific business purposes.</a:t>
            </a:r>
            <a:endParaRPr lang="es-AR" dirty="0" smtClean="0"/>
          </a:p>
          <a:p>
            <a:endParaRPr lang="en-US" dirty="0" smtClean="0"/>
          </a:p>
          <a:p>
            <a:endParaRPr lang="es-EC" dirty="0" smtClean="0"/>
          </a:p>
          <a:p>
            <a:endParaRPr lang="es-EC" dirty="0"/>
          </a:p>
        </p:txBody>
      </p:sp>
      <p:pic>
        <p:nvPicPr>
          <p:cNvPr id="1027" name="Picture 3" descr="C:\Archivos de programa\Microsoft Office\MEDIA\CAGCAT10\j0222015.wmf"/>
          <p:cNvPicPr>
            <a:picLocks noChangeAspect="1" noChangeArrowheads="1"/>
          </p:cNvPicPr>
          <p:nvPr/>
        </p:nvPicPr>
        <p:blipFill>
          <a:blip r:embed="rId2" cstate="print"/>
          <a:srcRect/>
          <a:stretch>
            <a:fillRect/>
          </a:stretch>
        </p:blipFill>
        <p:spPr bwMode="auto">
          <a:xfrm>
            <a:off x="6072198" y="3071810"/>
            <a:ext cx="1000132" cy="1003728"/>
          </a:xfrm>
          <a:prstGeom prst="rect">
            <a:avLst/>
          </a:prstGeom>
          <a:noFill/>
        </p:spPr>
      </p:pic>
      <p:pic>
        <p:nvPicPr>
          <p:cNvPr id="1029" name="Picture 5" descr="C:\Archivos de programa\Microsoft Office\MEDIA\CAGCAT10\j0222017.wmf"/>
          <p:cNvPicPr>
            <a:picLocks noChangeAspect="1" noChangeArrowheads="1"/>
          </p:cNvPicPr>
          <p:nvPr/>
        </p:nvPicPr>
        <p:blipFill>
          <a:blip r:embed="rId3" cstate="print"/>
          <a:srcRect/>
          <a:stretch>
            <a:fillRect/>
          </a:stretch>
        </p:blipFill>
        <p:spPr bwMode="auto">
          <a:xfrm>
            <a:off x="7072330" y="1571612"/>
            <a:ext cx="996551" cy="1000132"/>
          </a:xfrm>
          <a:prstGeom prst="rect">
            <a:avLst/>
          </a:prstGeom>
          <a:noFill/>
        </p:spPr>
      </p:pic>
      <p:pic>
        <p:nvPicPr>
          <p:cNvPr id="1030" name="Picture 6" descr="C:\Archivos de programa\Microsoft Office\MEDIA\CAGCAT10\j0222021.wmf"/>
          <p:cNvPicPr>
            <a:picLocks noChangeAspect="1" noChangeArrowheads="1"/>
          </p:cNvPicPr>
          <p:nvPr/>
        </p:nvPicPr>
        <p:blipFill>
          <a:blip r:embed="rId4" cstate="print"/>
          <a:srcRect/>
          <a:stretch>
            <a:fillRect/>
          </a:stretch>
        </p:blipFill>
        <p:spPr bwMode="auto">
          <a:xfrm>
            <a:off x="7000892" y="4357694"/>
            <a:ext cx="1071570" cy="107542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n-US" b="1" dirty="0" smtClean="0"/>
              <a:t>INTERNATIONAL BUSINESSES</a:t>
            </a:r>
            <a:endParaRPr lang="es-EC" dirty="0"/>
          </a:p>
        </p:txBody>
      </p:sp>
      <p:pic>
        <p:nvPicPr>
          <p:cNvPr id="4" name="3 Marcador de contenido" descr="32984180.jpg"/>
          <p:cNvPicPr>
            <a:picLocks noGrp="1" noChangeAspect="1"/>
          </p:cNvPicPr>
          <p:nvPr>
            <p:ph idx="1"/>
          </p:nvPr>
        </p:nvPicPr>
        <p:blipFill>
          <a:blip r:embed="rId2" cstate="print"/>
          <a:stretch>
            <a:fillRect/>
          </a:stretch>
        </p:blipFill>
        <p:spPr>
          <a:xfrm>
            <a:off x="1619672" y="1772816"/>
            <a:ext cx="5399613" cy="3585343"/>
          </a:xfrm>
          <a:prstGeom prst="round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043890" cy="1143000"/>
          </a:xfrm>
        </p:spPr>
        <p:txBody>
          <a:bodyPr>
            <a:normAutofit fontScale="90000"/>
          </a:bodyPr>
          <a:lstStyle/>
          <a:p>
            <a:r>
              <a:rPr lang="en-US" b="1" dirty="0" smtClean="0"/>
              <a:t/>
            </a:r>
            <a:br>
              <a:rPr lang="en-US" b="1" dirty="0" smtClean="0"/>
            </a:br>
            <a:r>
              <a:rPr lang="en-US" b="1" dirty="0" smtClean="0"/>
              <a:t>INTERNATIONAL BUSINESSES</a:t>
            </a:r>
            <a:r>
              <a:rPr lang="es-AR" b="1" dirty="0" smtClean="0"/>
              <a:t/>
            </a:r>
            <a:br>
              <a:rPr lang="es-AR" b="1" dirty="0" smtClean="0"/>
            </a:br>
            <a:endParaRPr lang="es-AR" dirty="0"/>
          </a:p>
        </p:txBody>
      </p:sp>
      <p:sp>
        <p:nvSpPr>
          <p:cNvPr id="3" name="2 Marcador de contenido"/>
          <p:cNvSpPr>
            <a:spLocks noGrp="1"/>
          </p:cNvSpPr>
          <p:nvPr>
            <p:ph idx="1"/>
          </p:nvPr>
        </p:nvSpPr>
        <p:spPr/>
        <p:txBody>
          <a:bodyPr/>
          <a:lstStyle/>
          <a:p>
            <a:r>
              <a:rPr lang="en-US" dirty="0" smtClean="0"/>
              <a:t>All commercial transactions that take place between two or more nations.</a:t>
            </a:r>
          </a:p>
          <a:p>
            <a:endParaRPr lang="en-US" dirty="0" smtClean="0"/>
          </a:p>
          <a:p>
            <a:r>
              <a:rPr lang="en-US" dirty="0" smtClean="0"/>
              <a:t>Globalization.</a:t>
            </a:r>
            <a:endParaRPr lang="es-AR" dirty="0" smtClean="0"/>
          </a:p>
          <a:p>
            <a:endParaRPr lang="es-AR" dirty="0"/>
          </a:p>
        </p:txBody>
      </p:sp>
      <p:pic>
        <p:nvPicPr>
          <p:cNvPr id="5" name="4 Imagen" descr="Intl-Web1.jpg"/>
          <p:cNvPicPr>
            <a:picLocks noChangeAspect="1"/>
          </p:cNvPicPr>
          <p:nvPr/>
        </p:nvPicPr>
        <p:blipFill>
          <a:blip r:embed="rId2" cstate="print"/>
          <a:stretch>
            <a:fillRect/>
          </a:stretch>
        </p:blipFill>
        <p:spPr>
          <a:xfrm>
            <a:off x="2195736" y="3861048"/>
            <a:ext cx="4514850" cy="2057400"/>
          </a:xfrm>
          <a:prstGeom prst="round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2828916" cy="296842"/>
          </a:xfrm>
        </p:spPr>
        <p:txBody>
          <a:bodyPr>
            <a:noAutofit/>
          </a:bodyPr>
          <a:lstStyle/>
          <a:p>
            <a:r>
              <a:rPr lang="es-AR" sz="2400" i="1" u="sng" dirty="0" smtClean="0"/>
              <a:t>GLOBALIZATION</a:t>
            </a:r>
            <a:endParaRPr lang="es-AR" sz="2400" i="1" u="sng" dirty="0"/>
          </a:p>
        </p:txBody>
      </p:sp>
      <p:sp>
        <p:nvSpPr>
          <p:cNvPr id="3" name="2 Marcador de contenido"/>
          <p:cNvSpPr>
            <a:spLocks noGrp="1"/>
          </p:cNvSpPr>
          <p:nvPr>
            <p:ph idx="1"/>
          </p:nvPr>
        </p:nvSpPr>
        <p:spPr/>
        <p:txBody>
          <a:bodyPr/>
          <a:lstStyle/>
          <a:p>
            <a:r>
              <a:rPr lang="en-US" dirty="0" smtClean="0"/>
              <a:t>Is not a new concept.</a:t>
            </a:r>
          </a:p>
          <a:p>
            <a:endParaRPr lang="en-US" dirty="0" smtClean="0"/>
          </a:p>
          <a:p>
            <a:r>
              <a:rPr lang="en-US" dirty="0" smtClean="0"/>
              <a:t>The global integration of economies.</a:t>
            </a:r>
          </a:p>
          <a:p>
            <a:endParaRPr lang="en-US" dirty="0" smtClean="0"/>
          </a:p>
          <a:p>
            <a:endParaRPr lang="es-AR" dirty="0"/>
          </a:p>
        </p:txBody>
      </p:sp>
      <p:pic>
        <p:nvPicPr>
          <p:cNvPr id="4" name="Picture 2" descr="globalization"/>
          <p:cNvPicPr>
            <a:picLocks noChangeAspect="1" noChangeArrowheads="1"/>
          </p:cNvPicPr>
          <p:nvPr/>
        </p:nvPicPr>
        <p:blipFill>
          <a:blip r:embed="rId3" cstate="print"/>
          <a:srcRect r="22903"/>
          <a:stretch>
            <a:fillRect/>
          </a:stretch>
        </p:blipFill>
        <p:spPr bwMode="auto">
          <a:xfrm>
            <a:off x="3357554" y="3643314"/>
            <a:ext cx="2276475" cy="200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r>
              <a:rPr lang="en-US" dirty="0" smtClean="0"/>
              <a:t>The Global Perspective in Business.</a:t>
            </a:r>
          </a:p>
          <a:p>
            <a:pPr>
              <a:buNone/>
            </a:pPr>
            <a:endParaRPr lang="es-AR" dirty="0" smtClean="0"/>
          </a:p>
        </p:txBody>
      </p:sp>
      <p:pic>
        <p:nvPicPr>
          <p:cNvPr id="4" name="3 Imagen" descr="mcdonalds1.jpg"/>
          <p:cNvPicPr>
            <a:picLocks noChangeAspect="1"/>
          </p:cNvPicPr>
          <p:nvPr/>
        </p:nvPicPr>
        <p:blipFill>
          <a:blip r:embed="rId3" cstate="print"/>
          <a:stretch>
            <a:fillRect/>
          </a:stretch>
        </p:blipFill>
        <p:spPr>
          <a:xfrm>
            <a:off x="2123728" y="2420888"/>
            <a:ext cx="4095750" cy="304800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n-US" sz="4800" b="1" dirty="0" smtClean="0"/>
              <a:t>RESEARCH REPORT</a:t>
            </a:r>
            <a:endParaRPr lang="es-AR" dirty="0"/>
          </a:p>
        </p:txBody>
      </p:sp>
      <p:pic>
        <p:nvPicPr>
          <p:cNvPr id="4" name="3 Marcador de contenido" descr="logo_celex.jpg"/>
          <p:cNvPicPr>
            <a:picLocks noGrp="1" noChangeAspect="1"/>
          </p:cNvPicPr>
          <p:nvPr>
            <p:ph idx="1"/>
          </p:nvPr>
        </p:nvPicPr>
        <p:blipFill>
          <a:blip r:embed="rId3" cstate="print"/>
          <a:stretch>
            <a:fillRect/>
          </a:stretch>
        </p:blipFill>
        <p:spPr>
          <a:xfrm>
            <a:off x="2843808" y="1772816"/>
            <a:ext cx="3259370" cy="3312368"/>
          </a:xfrm>
          <a:prstGeom prst="round2Diag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n-US" sz="4100" b="1" dirty="0" smtClean="0"/>
              <a:t>RESEARCH REPORT</a:t>
            </a:r>
            <a:endParaRPr lang="es-AR" sz="4100" b="1" dirty="0" smtClean="0"/>
          </a:p>
        </p:txBody>
      </p:sp>
      <p:sp>
        <p:nvSpPr>
          <p:cNvPr id="3" name="2 Marcador de contenido"/>
          <p:cNvSpPr>
            <a:spLocks noGrp="1"/>
          </p:cNvSpPr>
          <p:nvPr>
            <p:ph idx="1"/>
          </p:nvPr>
        </p:nvSpPr>
        <p:spPr/>
        <p:txBody>
          <a:bodyPr>
            <a:normAutofit lnSpcReduction="10000"/>
          </a:bodyPr>
          <a:lstStyle/>
          <a:p>
            <a:r>
              <a:rPr lang="en-US" b="1" dirty="0" smtClean="0"/>
              <a:t>Objectives:</a:t>
            </a:r>
            <a:endParaRPr lang="es-AR" b="1" dirty="0" smtClean="0"/>
          </a:p>
          <a:p>
            <a:pPr>
              <a:buNone/>
            </a:pPr>
            <a:r>
              <a:rPr lang="en-US" dirty="0" smtClean="0"/>
              <a:t>	Establish how important English is for Ecuadorian students.</a:t>
            </a:r>
          </a:p>
          <a:p>
            <a:pPr>
              <a:buNone/>
            </a:pPr>
            <a:endParaRPr lang="en-US" dirty="0" smtClean="0"/>
          </a:p>
          <a:p>
            <a:pPr>
              <a:buNone/>
            </a:pPr>
            <a:r>
              <a:rPr lang="en-US" dirty="0" smtClean="0"/>
              <a:t>	What are doing Ecuadorian English Institutes for preparing students.</a:t>
            </a:r>
          </a:p>
          <a:p>
            <a:pPr>
              <a:buNone/>
            </a:pPr>
            <a:endParaRPr lang="en-US" dirty="0" smtClean="0"/>
          </a:p>
          <a:p>
            <a:pPr>
              <a:buNone/>
            </a:pPr>
            <a:r>
              <a:rPr lang="en-US" dirty="0" smtClean="0"/>
              <a:t>	How affect the knowledge of this language in the international business.</a:t>
            </a:r>
            <a:endParaRPr lang="es-A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dirty="0" smtClean="0"/>
              <a:t>OUTLINE</a:t>
            </a:r>
            <a:endParaRPr lang="es-EC" dirty="0"/>
          </a:p>
        </p:txBody>
      </p:sp>
      <p:sp>
        <p:nvSpPr>
          <p:cNvPr id="3" name="2 Marcador de contenido"/>
          <p:cNvSpPr>
            <a:spLocks noGrp="1"/>
          </p:cNvSpPr>
          <p:nvPr>
            <p:ph idx="1"/>
          </p:nvPr>
        </p:nvSpPr>
        <p:spPr>
          <a:xfrm>
            <a:off x="457200" y="1600200"/>
            <a:ext cx="7931224" cy="4525963"/>
          </a:xfrm>
        </p:spPr>
        <p:txBody>
          <a:bodyPr>
            <a:normAutofit/>
          </a:bodyPr>
          <a:lstStyle/>
          <a:p>
            <a:r>
              <a:rPr lang="es-AR" dirty="0" err="1" smtClean="0"/>
              <a:t>History</a:t>
            </a:r>
            <a:r>
              <a:rPr lang="es-AR" dirty="0" smtClean="0"/>
              <a:t> of </a:t>
            </a:r>
            <a:r>
              <a:rPr lang="es-AR" dirty="0" err="1" smtClean="0"/>
              <a:t>English</a:t>
            </a:r>
            <a:r>
              <a:rPr lang="es-AR" dirty="0" smtClean="0"/>
              <a:t>.</a:t>
            </a:r>
          </a:p>
          <a:p>
            <a:pPr>
              <a:buNone/>
            </a:pPr>
            <a:endParaRPr lang="es-AR" dirty="0" smtClean="0"/>
          </a:p>
          <a:p>
            <a:r>
              <a:rPr lang="es-AR" dirty="0" err="1" smtClean="0"/>
              <a:t>English</a:t>
            </a:r>
            <a:r>
              <a:rPr lang="es-AR" dirty="0" smtClean="0"/>
              <a:t> as a </a:t>
            </a:r>
            <a:r>
              <a:rPr lang="es-AR" dirty="0" err="1" smtClean="0"/>
              <a:t>Lingua</a:t>
            </a:r>
            <a:r>
              <a:rPr lang="es-AR" dirty="0" smtClean="0"/>
              <a:t> Franca.</a:t>
            </a:r>
          </a:p>
          <a:p>
            <a:pPr>
              <a:buNone/>
            </a:pPr>
            <a:endParaRPr lang="es-AR" dirty="0" smtClean="0"/>
          </a:p>
          <a:p>
            <a:r>
              <a:rPr lang="es-AR" dirty="0" smtClean="0"/>
              <a:t>International </a:t>
            </a:r>
            <a:r>
              <a:rPr lang="es-AR" dirty="0" err="1" smtClean="0"/>
              <a:t>Businesses</a:t>
            </a:r>
            <a:r>
              <a:rPr lang="es-AR" dirty="0" smtClean="0"/>
              <a:t>.</a:t>
            </a:r>
          </a:p>
          <a:p>
            <a:pPr>
              <a:buNone/>
            </a:pPr>
            <a:endParaRPr lang="es-AR" dirty="0" smtClean="0"/>
          </a:p>
          <a:p>
            <a:r>
              <a:rPr lang="es-AR" dirty="0" err="1" smtClean="0"/>
              <a:t>Research</a:t>
            </a:r>
            <a:r>
              <a:rPr lang="es-AR" dirty="0" smtClean="0"/>
              <a:t> </a:t>
            </a:r>
            <a:r>
              <a:rPr lang="es-AR" dirty="0" err="1" smtClean="0"/>
              <a:t>Report</a:t>
            </a:r>
            <a:r>
              <a:rPr lang="es-AR" dirty="0" smtClean="0"/>
              <a:t>.</a:t>
            </a:r>
          </a:p>
          <a:p>
            <a:endParaRPr lang="es-EC"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rcRect l="26719" t="37250" r="25929" b="20133"/>
          <a:stretch>
            <a:fillRect/>
          </a:stretch>
        </p:blipFill>
        <p:spPr bwMode="auto">
          <a:xfrm>
            <a:off x="428596" y="214290"/>
            <a:ext cx="4071966" cy="300039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l="29297" t="35938" r="30273" b="27343"/>
          <a:stretch>
            <a:fillRect/>
          </a:stretch>
        </p:blipFill>
        <p:spPr bwMode="auto">
          <a:xfrm>
            <a:off x="4683736" y="214290"/>
            <a:ext cx="3960230" cy="3000396"/>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l="25781" t="25000" r="31445" b="39844"/>
          <a:stretch>
            <a:fillRect/>
          </a:stretch>
        </p:blipFill>
        <p:spPr bwMode="auto">
          <a:xfrm>
            <a:off x="2428860" y="3429000"/>
            <a:ext cx="4071966" cy="321471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l="25195" t="31250" r="29101" b="29687"/>
          <a:stretch>
            <a:fillRect/>
          </a:stretch>
        </p:blipFill>
        <p:spPr bwMode="auto">
          <a:xfrm>
            <a:off x="2643174" y="3571876"/>
            <a:ext cx="4071966" cy="2928958"/>
          </a:xfrm>
          <a:prstGeom prst="rect">
            <a:avLst/>
          </a:prstGeom>
          <a:noFill/>
          <a:ln w="9525">
            <a:noFill/>
            <a:miter lim="800000"/>
            <a:headEnd/>
            <a:tailEnd/>
          </a:ln>
          <a:effectLst/>
        </p:spPr>
      </p:pic>
      <p:pic>
        <p:nvPicPr>
          <p:cNvPr id="7" name="Picture 5"/>
          <p:cNvPicPr>
            <a:picLocks noChangeAspect="1" noChangeArrowheads="1"/>
          </p:cNvPicPr>
          <p:nvPr/>
        </p:nvPicPr>
        <p:blipFill>
          <a:blip r:embed="rId3" cstate="print"/>
          <a:srcRect l="26367" t="34375" r="31445" b="31250"/>
          <a:stretch>
            <a:fillRect/>
          </a:stretch>
        </p:blipFill>
        <p:spPr bwMode="auto">
          <a:xfrm>
            <a:off x="2714612" y="214291"/>
            <a:ext cx="4000528" cy="31432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AR" dirty="0" err="1" smtClean="0"/>
              <a:t>Msc.</a:t>
            </a:r>
            <a:r>
              <a:rPr lang="es-AR" dirty="0" smtClean="0"/>
              <a:t> Emma </a:t>
            </a:r>
            <a:r>
              <a:rPr lang="es-AR" dirty="0" err="1" smtClean="0"/>
              <a:t>Pedley’s</a:t>
            </a:r>
            <a:r>
              <a:rPr lang="es-AR" dirty="0" smtClean="0"/>
              <a:t> interview:</a:t>
            </a:r>
            <a:endParaRPr lang="es-AR" dirty="0"/>
          </a:p>
        </p:txBody>
      </p:sp>
      <p:sp>
        <p:nvSpPr>
          <p:cNvPr id="3" name="2 Marcador de contenido"/>
          <p:cNvSpPr>
            <a:spLocks noGrp="1"/>
          </p:cNvSpPr>
          <p:nvPr>
            <p:ph idx="1"/>
          </p:nvPr>
        </p:nvSpPr>
        <p:spPr/>
        <p:txBody>
          <a:bodyPr/>
          <a:lstStyle/>
          <a:p>
            <a:endParaRPr lang="es-AR"/>
          </a:p>
        </p:txBody>
      </p:sp>
      <p:pic>
        <p:nvPicPr>
          <p:cNvPr id="5122" name="Picture 2" descr="100_1045"/>
          <p:cNvPicPr>
            <a:picLocks noChangeAspect="1" noChangeArrowheads="1"/>
          </p:cNvPicPr>
          <p:nvPr/>
        </p:nvPicPr>
        <p:blipFill>
          <a:blip r:embed="rId2" cstate="print"/>
          <a:srcRect/>
          <a:stretch>
            <a:fillRect/>
          </a:stretch>
        </p:blipFill>
        <p:spPr bwMode="auto">
          <a:xfrm>
            <a:off x="2214546" y="2214554"/>
            <a:ext cx="4071934" cy="33350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Msc.</a:t>
            </a:r>
            <a:r>
              <a:rPr lang="es-AR" dirty="0" smtClean="0"/>
              <a:t> Emma </a:t>
            </a:r>
            <a:r>
              <a:rPr lang="es-AR" dirty="0" err="1" smtClean="0"/>
              <a:t>Pedley</a:t>
            </a:r>
            <a:endParaRPr lang="es-AR" dirty="0"/>
          </a:p>
        </p:txBody>
      </p:sp>
      <p:sp>
        <p:nvSpPr>
          <p:cNvPr id="3" name="2 Marcador de contenido"/>
          <p:cNvSpPr>
            <a:spLocks noGrp="1"/>
          </p:cNvSpPr>
          <p:nvPr>
            <p:ph idx="1"/>
          </p:nvPr>
        </p:nvSpPr>
        <p:spPr/>
        <p:txBody>
          <a:bodyPr>
            <a:normAutofit/>
          </a:bodyPr>
          <a:lstStyle/>
          <a:p>
            <a:pPr fontAlgn="t"/>
            <a:r>
              <a:rPr lang="en-US" dirty="0" smtClean="0"/>
              <a:t>Her Globalizations concept is the spreading of an idea, product, or technology around the world, social, economic, industrial. She considers English and Globalization are related in all aspects</a:t>
            </a:r>
            <a:r>
              <a:rPr lang="es-AR" dirty="0" smtClean="0"/>
              <a:t>.</a:t>
            </a:r>
          </a:p>
          <a:p>
            <a:endParaRPr lang="es-A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Msc.</a:t>
            </a:r>
            <a:r>
              <a:rPr lang="es-AR" dirty="0" smtClean="0"/>
              <a:t> Emma </a:t>
            </a:r>
            <a:r>
              <a:rPr lang="es-AR" dirty="0" err="1" smtClean="0"/>
              <a:t>Pedley</a:t>
            </a:r>
            <a:endParaRPr lang="es-AR" dirty="0"/>
          </a:p>
        </p:txBody>
      </p:sp>
      <p:sp>
        <p:nvSpPr>
          <p:cNvPr id="3" name="2 Marcador de contenido"/>
          <p:cNvSpPr>
            <a:spLocks noGrp="1"/>
          </p:cNvSpPr>
          <p:nvPr>
            <p:ph idx="1"/>
          </p:nvPr>
        </p:nvSpPr>
        <p:spPr/>
        <p:txBody>
          <a:bodyPr>
            <a:normAutofit/>
          </a:bodyPr>
          <a:lstStyle/>
          <a:p>
            <a:r>
              <a:rPr lang="en-US" dirty="0" smtClean="0"/>
              <a:t>English in International Business, is important know a general English, because when you are traveling you need to be able to communicate in general, on accommodation, on giving directions, giving personal information about yourself or general things. </a:t>
            </a:r>
            <a:endParaRPr lang="es-A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Msc.</a:t>
            </a:r>
            <a:r>
              <a:rPr lang="es-AR" dirty="0" smtClean="0"/>
              <a:t> Emma </a:t>
            </a:r>
            <a:r>
              <a:rPr lang="es-AR" dirty="0" err="1" smtClean="0"/>
              <a:t>Pedley</a:t>
            </a:r>
            <a:endParaRPr lang="es-AR" dirty="0"/>
          </a:p>
        </p:txBody>
      </p:sp>
      <p:sp>
        <p:nvSpPr>
          <p:cNvPr id="3" name="2 Marcador de contenido"/>
          <p:cNvSpPr>
            <a:spLocks noGrp="1"/>
          </p:cNvSpPr>
          <p:nvPr>
            <p:ph idx="1"/>
          </p:nvPr>
        </p:nvSpPr>
        <p:spPr/>
        <p:txBody>
          <a:bodyPr/>
          <a:lstStyle/>
          <a:p>
            <a:r>
              <a:rPr lang="en-US" dirty="0" smtClean="0"/>
              <a:t>She agree with it –best is to get everybody to general English level and then they can learn to specialize in their degree or in their areas. If CELEX offer specific classes for everyone, it’s complicated, and really they’re going to be teaching more or less the same.</a:t>
            </a:r>
            <a:endParaRPr lang="es-AR" dirty="0" smtClean="0"/>
          </a:p>
          <a:p>
            <a:endParaRPr lang="es-A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AR" dirty="0" err="1" smtClean="0"/>
              <a:t>Conclusion</a:t>
            </a:r>
            <a:r>
              <a:rPr lang="es-AR" dirty="0" smtClean="0"/>
              <a:t>	</a:t>
            </a:r>
            <a:endParaRPr lang="es-AR" dirty="0"/>
          </a:p>
        </p:txBody>
      </p:sp>
      <p:sp>
        <p:nvSpPr>
          <p:cNvPr id="3" name="2 Marcador de contenido"/>
          <p:cNvSpPr>
            <a:spLocks noGrp="1"/>
          </p:cNvSpPr>
          <p:nvPr>
            <p:ph idx="1"/>
          </p:nvPr>
        </p:nvSpPr>
        <p:spPr/>
        <p:txBody>
          <a:bodyPr/>
          <a:lstStyle/>
          <a:p>
            <a:r>
              <a:rPr lang="en-US" dirty="0" smtClean="0"/>
              <a:t>English </a:t>
            </a:r>
            <a:r>
              <a:rPr lang="en-US" smtClean="0"/>
              <a:t>is important in </a:t>
            </a:r>
            <a:r>
              <a:rPr lang="en-US" dirty="0" smtClean="0"/>
              <a:t>all aspects: historical aspect, social aspect, technical aspect, but specifically in business, because we are living in a globalized world where all kinds of negotiation with foreign countries need to have effective English language skills. </a:t>
            </a:r>
            <a:endParaRPr lang="es-AR" dirty="0" smtClean="0"/>
          </a:p>
          <a:p>
            <a:endParaRPr lang="es-A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4" name="3 Rectángulo"/>
          <p:cNvSpPr/>
          <p:nvPr/>
        </p:nvSpPr>
        <p:spPr>
          <a:xfrm>
            <a:off x="1785918" y="4429132"/>
            <a:ext cx="4745851" cy="923330"/>
          </a:xfrm>
          <a:prstGeom prst="rect">
            <a:avLst/>
          </a:prstGeom>
          <a:noFill/>
        </p:spPr>
        <p:txBody>
          <a:bodyPr wrap="none" lIns="91440" tIns="45720" rIns="91440" bIns="45720">
            <a:spAutoFit/>
          </a:bodyPr>
          <a:lstStyle/>
          <a:p>
            <a:pPr algn="ctr"/>
            <a:r>
              <a:rPr lang="es-ES" sz="5400" b="1" cap="none" spc="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rPr>
              <a:t>THANK YOU!!</a:t>
            </a:r>
            <a:endParaRPr lang="es-ES" sz="5400" b="1" cap="none" spc="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ffectLst/>
            </a:endParaRPr>
          </a:p>
        </p:txBody>
      </p:sp>
      <p:pic>
        <p:nvPicPr>
          <p:cNvPr id="5" name="Picture 3"/>
          <p:cNvPicPr>
            <a:picLocks noGrp="1" noChangeAspect="1" noChangeArrowheads="1"/>
          </p:cNvPicPr>
          <p:nvPr>
            <p:ph idx="1"/>
          </p:nvPr>
        </p:nvPicPr>
        <p:blipFill>
          <a:blip r:embed="rId2" cstate="print"/>
          <a:srcRect/>
          <a:stretch>
            <a:fillRect/>
          </a:stretch>
        </p:blipFill>
        <p:spPr bwMode="auto">
          <a:xfrm>
            <a:off x="3214678" y="1785926"/>
            <a:ext cx="2143125" cy="21336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20824" y="413792"/>
            <a:ext cx="7467600" cy="1143000"/>
          </a:xfrm>
        </p:spPr>
        <p:txBody>
          <a:bodyPr/>
          <a:lstStyle/>
          <a:p>
            <a:pPr algn="ctr"/>
            <a:r>
              <a:rPr lang="es-EC" dirty="0" smtClean="0"/>
              <a:t>General </a:t>
            </a:r>
            <a:r>
              <a:rPr lang="es-EC" dirty="0" err="1" smtClean="0"/>
              <a:t>Objective</a:t>
            </a:r>
            <a:endParaRPr lang="es-EC" dirty="0"/>
          </a:p>
        </p:txBody>
      </p:sp>
      <p:sp>
        <p:nvSpPr>
          <p:cNvPr id="3" name="2 Marcador de contenido"/>
          <p:cNvSpPr>
            <a:spLocks noGrp="1"/>
          </p:cNvSpPr>
          <p:nvPr>
            <p:ph idx="1"/>
          </p:nvPr>
        </p:nvSpPr>
        <p:spPr>
          <a:xfrm>
            <a:off x="683568" y="1628801"/>
            <a:ext cx="7467600" cy="1440160"/>
          </a:xfrm>
        </p:spPr>
        <p:txBody>
          <a:bodyPr/>
          <a:lstStyle/>
          <a:p>
            <a:pPr algn="ctr"/>
            <a:r>
              <a:rPr lang="en-US" dirty="0" smtClean="0"/>
              <a:t>Persuading the reader to improve their level of English.</a:t>
            </a:r>
          </a:p>
          <a:p>
            <a:pPr algn="ctr"/>
            <a:endParaRPr lang="en-US" dirty="0" smtClean="0"/>
          </a:p>
          <a:p>
            <a:pPr algn="ctr"/>
            <a:endParaRPr lang="es-EC" dirty="0"/>
          </a:p>
        </p:txBody>
      </p:sp>
      <p:sp>
        <p:nvSpPr>
          <p:cNvPr id="5" name="1 Título"/>
          <p:cNvSpPr txBox="1">
            <a:spLocks/>
          </p:cNvSpPr>
          <p:nvPr/>
        </p:nvSpPr>
        <p:spPr>
          <a:xfrm>
            <a:off x="683568" y="2708920"/>
            <a:ext cx="7467600" cy="1143000"/>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s-EC" sz="46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2 Marcador de contenido"/>
          <p:cNvSpPr txBox="1">
            <a:spLocks/>
          </p:cNvSpPr>
          <p:nvPr/>
        </p:nvSpPr>
        <p:spPr>
          <a:xfrm>
            <a:off x="827584" y="3645024"/>
            <a:ext cx="7467600" cy="2376264"/>
          </a:xfrm>
          <a:prstGeom prst="rect">
            <a:avLst/>
          </a:prstGeom>
        </p:spPr>
        <p:txBody>
          <a:bodyPr vert="horz">
            <a:normAutofit/>
          </a:bodyPr>
          <a:lstStyle/>
          <a:p>
            <a:pPr marL="420624" marR="0" lvl="0" indent="-384048" algn="ctr"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n-US" sz="3000" b="0" i="0" u="none" strike="noStrike" kern="1200" cap="none" spc="0" normalizeH="0" baseline="0" noProof="0" dirty="0" smtClean="0">
              <a:ln>
                <a:noFill/>
              </a:ln>
              <a:solidFill>
                <a:schemeClr val="tx1"/>
              </a:solidFill>
              <a:effectLst/>
              <a:uLnTx/>
              <a:uFillTx/>
              <a:latin typeface="+mn-lt"/>
              <a:ea typeface="+mn-ea"/>
              <a:cs typeface="+mn-cs"/>
            </a:endParaRPr>
          </a:p>
          <a:p>
            <a:pPr marL="420624" lvl="0" indent="-384048" algn="ctr">
              <a:spcBef>
                <a:spcPct val="20000"/>
              </a:spcBef>
              <a:buClr>
                <a:schemeClr val="accent1"/>
              </a:buClr>
              <a:buSzPct val="80000"/>
              <a:buFont typeface="Wingdings 2"/>
              <a:buChar char=""/>
            </a:pPr>
            <a:r>
              <a:rPr lang="en-US" sz="3200" dirty="0" smtClean="0"/>
              <a:t>Inform </a:t>
            </a:r>
            <a:r>
              <a:rPr lang="en-US" sz="3200" dirty="0"/>
              <a:t>to the reader about different items which involve the principal </a:t>
            </a:r>
            <a:r>
              <a:rPr lang="en-US" sz="3200" dirty="0" smtClean="0"/>
              <a:t>topic.</a:t>
            </a:r>
            <a:endParaRPr kumimoji="0" lang="es-EC"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1 Título"/>
          <p:cNvSpPr txBox="1">
            <a:spLocks/>
          </p:cNvSpPr>
          <p:nvPr/>
        </p:nvSpPr>
        <p:spPr>
          <a:xfrm>
            <a:off x="920824" y="2934072"/>
            <a:ext cx="7467600" cy="1143000"/>
          </a:xfrm>
          <a:prstGeom prst="rect">
            <a:avLst/>
          </a:prstGeom>
        </p:spPr>
        <p:txBody>
          <a:bodyPr vert="horz" lIns="45720" rIns="4572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C" sz="4600" b="0" i="0" u="none" strike="noStrike" kern="1200" cap="none" spc="0" normalizeH="0" baseline="0" noProof="0" dirty="0" err="1" smtClean="0">
                <a:ln>
                  <a:noFill/>
                </a:ln>
                <a:solidFill>
                  <a:schemeClr val="tx1"/>
                </a:solidFill>
                <a:effectLst/>
                <a:uLnTx/>
                <a:uFillTx/>
                <a:latin typeface="+mj-lt"/>
                <a:ea typeface="+mj-ea"/>
                <a:cs typeface="+mj-cs"/>
              </a:rPr>
              <a:t>Specific</a:t>
            </a:r>
            <a:r>
              <a:rPr kumimoji="0" lang="es-EC" sz="4600" b="0" i="0" u="none" strike="noStrike" kern="1200" cap="none" spc="0" normalizeH="0" baseline="0" noProof="0" dirty="0" smtClean="0">
                <a:ln>
                  <a:noFill/>
                </a:ln>
                <a:solidFill>
                  <a:schemeClr val="tx1"/>
                </a:solidFill>
                <a:effectLst/>
                <a:uLnTx/>
                <a:uFillTx/>
                <a:latin typeface="+mj-lt"/>
                <a:ea typeface="+mj-ea"/>
                <a:cs typeface="+mj-cs"/>
              </a:rPr>
              <a:t> </a:t>
            </a:r>
            <a:r>
              <a:rPr kumimoji="0" lang="es-EC" sz="4600" b="0" i="0" u="none" strike="noStrike" kern="1200" cap="none" spc="0" normalizeH="0" baseline="0" noProof="0" dirty="0" err="1" smtClean="0">
                <a:ln>
                  <a:noFill/>
                </a:ln>
                <a:solidFill>
                  <a:schemeClr val="tx1"/>
                </a:solidFill>
                <a:effectLst/>
                <a:uLnTx/>
                <a:uFillTx/>
                <a:latin typeface="+mj-lt"/>
                <a:ea typeface="+mj-ea"/>
                <a:cs typeface="+mj-cs"/>
              </a:rPr>
              <a:t>Objective</a:t>
            </a:r>
            <a:endParaRPr kumimoji="0" lang="es-EC" sz="4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992832" y="274638"/>
            <a:ext cx="7467600" cy="1143000"/>
          </a:xfrm>
        </p:spPr>
        <p:txBody>
          <a:bodyPr>
            <a:normAutofit/>
          </a:bodyPr>
          <a:lstStyle/>
          <a:p>
            <a:pPr lvl="0" algn="ctr"/>
            <a:r>
              <a:rPr lang="es-EC" dirty="0" err="1" smtClean="0"/>
              <a:t>Hypothesis</a:t>
            </a:r>
            <a:endParaRPr lang="es-EC" dirty="0"/>
          </a:p>
        </p:txBody>
      </p:sp>
      <p:sp>
        <p:nvSpPr>
          <p:cNvPr id="3" name="2 Marcador de contenido"/>
          <p:cNvSpPr>
            <a:spLocks noGrp="1"/>
          </p:cNvSpPr>
          <p:nvPr>
            <p:ph idx="1"/>
          </p:nvPr>
        </p:nvSpPr>
        <p:spPr/>
        <p:txBody>
          <a:bodyPr/>
          <a:lstStyle/>
          <a:p>
            <a:pPr algn="ctr"/>
            <a:endParaRPr lang="en-US" sz="2800" dirty="0" smtClean="0"/>
          </a:p>
          <a:p>
            <a:pPr algn="ctr"/>
            <a:endParaRPr lang="en-US" sz="2800" dirty="0" smtClean="0"/>
          </a:p>
          <a:p>
            <a:pPr algn="ctr"/>
            <a:endParaRPr lang="en-US" sz="2800" dirty="0" smtClean="0"/>
          </a:p>
          <a:p>
            <a:pPr algn="ctr"/>
            <a:r>
              <a:rPr lang="en-US" sz="2800" dirty="0" smtClean="0"/>
              <a:t>Demonstrate how important English is in all aspects, but specifically in business.</a:t>
            </a:r>
            <a:endParaRPr lang="es-EC" sz="2800" dirty="0" smtClean="0"/>
          </a:p>
          <a:p>
            <a:endParaRPr lang="es-EC"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Marcador de contenido" descr="english-language.jpg"/>
          <p:cNvPicPr>
            <a:picLocks noGrp="1" noChangeAspect="1"/>
          </p:cNvPicPr>
          <p:nvPr>
            <p:ph idx="1"/>
          </p:nvPr>
        </p:nvPicPr>
        <p:blipFill>
          <a:blip r:embed="rId2" cstate="print"/>
          <a:srcRect l="12309" t="3870" r="5044" b="5198"/>
          <a:stretch>
            <a:fillRect/>
          </a:stretch>
        </p:blipFill>
        <p:spPr>
          <a:xfrm>
            <a:off x="5652120" y="1772816"/>
            <a:ext cx="1944216" cy="1944216"/>
          </a:xfrm>
          <a:prstGeom prst="ellipse">
            <a:avLst/>
          </a:prstGeom>
          <a:ln w="63500" cap="rnd">
            <a:solidFill>
              <a:schemeClr val="bg2"/>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1 Título"/>
          <p:cNvSpPr>
            <a:spLocks noGrp="1"/>
          </p:cNvSpPr>
          <p:nvPr>
            <p:ph type="title"/>
          </p:nvPr>
        </p:nvSpPr>
        <p:spPr/>
        <p:txBody>
          <a:bodyPr>
            <a:normAutofit fontScale="90000"/>
          </a:bodyPr>
          <a:lstStyle/>
          <a:p>
            <a:pPr algn="ctr"/>
            <a:r>
              <a:rPr lang="en-US" b="1" i="1" dirty="0" smtClean="0"/>
              <a:t>THE HISTORY OF ENGLISH AS A BUSINESS LANGUAGE</a:t>
            </a:r>
            <a:endParaRPr lang="es-EC" dirty="0"/>
          </a:p>
        </p:txBody>
      </p:sp>
      <p:pic>
        <p:nvPicPr>
          <p:cNvPr id="4" name="3 Imagen" descr="william_bayeux.jpg"/>
          <p:cNvPicPr>
            <a:picLocks noChangeAspect="1"/>
          </p:cNvPicPr>
          <p:nvPr/>
        </p:nvPicPr>
        <p:blipFill>
          <a:blip r:embed="rId3" cstate="print"/>
          <a:srcRect b="15741"/>
          <a:stretch>
            <a:fillRect/>
          </a:stretch>
        </p:blipFill>
        <p:spPr>
          <a:xfrm>
            <a:off x="755576" y="2636912"/>
            <a:ext cx="4800600" cy="3456384"/>
          </a:xfrm>
          <a:prstGeom prst="ellipse">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1216" y="485800"/>
            <a:ext cx="7355160" cy="1143000"/>
          </a:xfrm>
        </p:spPr>
        <p:txBody>
          <a:bodyPr>
            <a:normAutofit/>
          </a:bodyPr>
          <a:lstStyle/>
          <a:p>
            <a:pPr algn="ctr"/>
            <a:r>
              <a:rPr lang="es-EC" b="1" i="1" dirty="0" err="1" smtClean="0"/>
              <a:t>Three</a:t>
            </a:r>
            <a:r>
              <a:rPr lang="es-EC" b="1" i="1" dirty="0" smtClean="0"/>
              <a:t> </a:t>
            </a:r>
            <a:r>
              <a:rPr lang="es-EC" b="1" i="1" dirty="0" err="1" smtClean="0"/>
              <a:t>Stages</a:t>
            </a:r>
            <a:r>
              <a:rPr lang="es-EC" b="1" i="1" dirty="0" smtClean="0"/>
              <a:t>:</a:t>
            </a:r>
            <a:endParaRPr lang="es-EC" b="1" i="1" dirty="0"/>
          </a:p>
        </p:txBody>
      </p:sp>
      <p:sp>
        <p:nvSpPr>
          <p:cNvPr id="3" name="2 Marcador de contenido"/>
          <p:cNvSpPr>
            <a:spLocks noGrp="1"/>
          </p:cNvSpPr>
          <p:nvPr>
            <p:ph idx="1"/>
          </p:nvPr>
        </p:nvSpPr>
        <p:spPr>
          <a:xfrm>
            <a:off x="704800" y="2431429"/>
            <a:ext cx="7467600" cy="4525963"/>
          </a:xfrm>
        </p:spPr>
        <p:txBody>
          <a:bodyPr/>
          <a:lstStyle/>
          <a:p>
            <a:r>
              <a:rPr lang="es-EC" dirty="0" err="1" smtClean="0">
                <a:hlinkClick r:id="rId2" action="ppaction://hlinksldjump"/>
              </a:rPr>
              <a:t>Old</a:t>
            </a:r>
            <a:r>
              <a:rPr lang="es-EC" dirty="0" smtClean="0">
                <a:hlinkClick r:id="rId2" action="ppaction://hlinksldjump"/>
              </a:rPr>
              <a:t> </a:t>
            </a:r>
            <a:r>
              <a:rPr lang="es-EC" dirty="0" err="1" smtClean="0">
                <a:hlinkClick r:id="rId2" action="ppaction://hlinksldjump"/>
              </a:rPr>
              <a:t>English</a:t>
            </a:r>
            <a:r>
              <a:rPr lang="es-EC" dirty="0" smtClean="0">
                <a:hlinkClick r:id="rId2" action="ppaction://hlinksldjump"/>
              </a:rPr>
              <a:t>. (</a:t>
            </a:r>
            <a:r>
              <a:rPr lang="en-US" dirty="0" smtClean="0">
                <a:hlinkClick r:id="rId2" action="ppaction://hlinksldjump"/>
              </a:rPr>
              <a:t>449 – 1100 A.D.)</a:t>
            </a:r>
            <a:endParaRPr lang="en-US" dirty="0" smtClean="0"/>
          </a:p>
          <a:p>
            <a:pPr>
              <a:buNone/>
            </a:pPr>
            <a:endParaRPr lang="en-US" dirty="0" smtClean="0"/>
          </a:p>
          <a:p>
            <a:r>
              <a:rPr lang="en-US" dirty="0" smtClean="0">
                <a:hlinkClick r:id="rId3" action="ppaction://hlinksldjump"/>
              </a:rPr>
              <a:t>Middle English (1100 -1500 A.D.)</a:t>
            </a:r>
            <a:endParaRPr lang="en-US" dirty="0" smtClean="0"/>
          </a:p>
          <a:p>
            <a:pPr>
              <a:buNone/>
            </a:pPr>
            <a:endParaRPr lang="en-US" dirty="0" smtClean="0"/>
          </a:p>
          <a:p>
            <a:r>
              <a:rPr lang="en-US" dirty="0" smtClean="0">
                <a:hlinkClick r:id="rId4" action="ppaction://hlinksldjump"/>
              </a:rPr>
              <a:t>Modern (1500 – 1660 A.D.)</a:t>
            </a:r>
            <a:endParaRPr lang="es-EC" dirty="0" smtClean="0"/>
          </a:p>
          <a:p>
            <a:endParaRPr lang="es-EC"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i="1" dirty="0" err="1" smtClean="0"/>
              <a:t>Old</a:t>
            </a:r>
            <a:r>
              <a:rPr lang="es-EC" i="1" dirty="0" smtClean="0"/>
              <a:t> </a:t>
            </a:r>
            <a:r>
              <a:rPr lang="es-EC" i="1" dirty="0" err="1" smtClean="0"/>
              <a:t>English</a:t>
            </a:r>
            <a:r>
              <a:rPr lang="es-EC" i="1" dirty="0" smtClean="0"/>
              <a:t>:</a:t>
            </a:r>
            <a:endParaRPr lang="es-EC" i="1" dirty="0"/>
          </a:p>
        </p:txBody>
      </p:sp>
      <p:sp>
        <p:nvSpPr>
          <p:cNvPr id="3" name="2 Marcador de contenido"/>
          <p:cNvSpPr>
            <a:spLocks noGrp="1"/>
          </p:cNvSpPr>
          <p:nvPr>
            <p:ph idx="1"/>
          </p:nvPr>
        </p:nvSpPr>
        <p:spPr/>
        <p:txBody>
          <a:bodyPr/>
          <a:lstStyle/>
          <a:p>
            <a:endParaRPr lang="es-EC" dirty="0" smtClean="0"/>
          </a:p>
          <a:p>
            <a:r>
              <a:rPr lang="es-EC" dirty="0" err="1" smtClean="0"/>
              <a:t>Period</a:t>
            </a:r>
            <a:r>
              <a:rPr lang="es-EC" dirty="0" smtClean="0"/>
              <a:t> </a:t>
            </a:r>
            <a:r>
              <a:rPr lang="es-EC" dirty="0" err="1" smtClean="0"/>
              <a:t>from</a:t>
            </a:r>
            <a:r>
              <a:rPr lang="es-EC" dirty="0" smtClean="0"/>
              <a:t> 449 – 1100 A.D.</a:t>
            </a:r>
          </a:p>
          <a:p>
            <a:pPr>
              <a:buNone/>
            </a:pPr>
            <a:endParaRPr lang="es-EC" dirty="0" smtClean="0"/>
          </a:p>
          <a:p>
            <a:r>
              <a:rPr lang="en-US" dirty="0" smtClean="0"/>
              <a:t>Germanic tribes who invaded England: Angles, Saxons, Jutes, Frisians.</a:t>
            </a:r>
          </a:p>
          <a:p>
            <a:pPr>
              <a:buNone/>
            </a:pPr>
            <a:endParaRPr lang="en-US" dirty="0" smtClean="0"/>
          </a:p>
          <a:p>
            <a:r>
              <a:rPr lang="en-US" dirty="0" smtClean="0"/>
              <a:t>Different origins of the Anglo-Saxon kingdoms of Great Britain.</a:t>
            </a:r>
          </a:p>
          <a:p>
            <a:endParaRPr lang="es-EC" dirty="0"/>
          </a:p>
        </p:txBody>
      </p:sp>
      <p:sp>
        <p:nvSpPr>
          <p:cNvPr id="4" name="3 Botón de acción: Hacia atrás o Anterior">
            <a:hlinkClick r:id="" action="ppaction://hlinkshowjump?jump=previousslide" highlightClick="1"/>
          </p:cNvPr>
          <p:cNvSpPr/>
          <p:nvPr/>
        </p:nvSpPr>
        <p:spPr>
          <a:xfrm>
            <a:off x="8316416" y="6093296"/>
            <a:ext cx="576064" cy="504056"/>
          </a:xfrm>
          <a:prstGeom prst="actionButtonBackPrevious">
            <a:avLst/>
          </a:prstGeom>
          <a:solidFill>
            <a:schemeClr val="accent1">
              <a:lumMod val="75000"/>
            </a:schemeClr>
          </a:solidFill>
          <a:ln>
            <a:solidFill>
              <a:schemeClr val="accent3">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a:p>
        </p:txBody>
      </p:sp>
      <p:pic>
        <p:nvPicPr>
          <p:cNvPr id="1026" name="Picture 2" descr="OLDENGLISH"/>
          <p:cNvPicPr>
            <a:picLocks noChangeAspect="1" noChangeArrowheads="1"/>
          </p:cNvPicPr>
          <p:nvPr/>
        </p:nvPicPr>
        <p:blipFill>
          <a:blip r:embed="rId2" cstate="print"/>
          <a:srcRect/>
          <a:stretch>
            <a:fillRect/>
          </a:stretch>
        </p:blipFill>
        <p:spPr bwMode="auto">
          <a:xfrm>
            <a:off x="5580112" y="188640"/>
            <a:ext cx="2160240" cy="2880320"/>
          </a:xfrm>
          <a:prstGeom prst="round2DiagRect">
            <a:avLst>
              <a:gd name="adj1" fmla="val 16667"/>
              <a:gd name="adj2" fmla="val 14978"/>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i="1" dirty="0" smtClean="0"/>
              <a:t>Middle English</a:t>
            </a:r>
            <a:endParaRPr lang="es-EC" i="1" dirty="0" smtClean="0"/>
          </a:p>
        </p:txBody>
      </p:sp>
      <p:sp>
        <p:nvSpPr>
          <p:cNvPr id="3" name="2 Marcador de contenido"/>
          <p:cNvSpPr>
            <a:spLocks noGrp="1"/>
          </p:cNvSpPr>
          <p:nvPr>
            <p:ph idx="1"/>
          </p:nvPr>
        </p:nvSpPr>
        <p:spPr/>
        <p:txBody>
          <a:bodyPr/>
          <a:lstStyle/>
          <a:p>
            <a:pPr>
              <a:buNone/>
            </a:pPr>
            <a:endParaRPr lang="es-EC" dirty="0" smtClean="0"/>
          </a:p>
          <a:p>
            <a:r>
              <a:rPr lang="es-EC" dirty="0" err="1" smtClean="0"/>
              <a:t>Period</a:t>
            </a:r>
            <a:r>
              <a:rPr lang="es-EC" dirty="0" smtClean="0"/>
              <a:t> </a:t>
            </a:r>
            <a:r>
              <a:rPr lang="es-EC" dirty="0" err="1" smtClean="0"/>
              <a:t>from</a:t>
            </a:r>
            <a:r>
              <a:rPr lang="es-EC" dirty="0" smtClean="0"/>
              <a:t> 1100 – 1500 A.D.</a:t>
            </a:r>
          </a:p>
          <a:p>
            <a:endParaRPr lang="es-EC" dirty="0" smtClean="0"/>
          </a:p>
          <a:p>
            <a:r>
              <a:rPr lang="en-US" dirty="0" smtClean="0"/>
              <a:t>Norman Conquest .</a:t>
            </a:r>
          </a:p>
          <a:p>
            <a:endParaRPr lang="en-US" dirty="0" smtClean="0"/>
          </a:p>
          <a:p>
            <a:r>
              <a:rPr lang="en-US" dirty="0" smtClean="0"/>
              <a:t>English grammar, the "continuous" tenses, with the suffix "-</a:t>
            </a:r>
            <a:r>
              <a:rPr lang="en-US" dirty="0" err="1" smtClean="0"/>
              <a:t>ing</a:t>
            </a:r>
            <a:r>
              <a:rPr lang="en-US" dirty="0" smtClean="0"/>
              <a:t>"</a:t>
            </a:r>
          </a:p>
          <a:p>
            <a:endParaRPr lang="es-EC" dirty="0" smtClean="0"/>
          </a:p>
          <a:p>
            <a:endParaRPr lang="es-EC" dirty="0"/>
          </a:p>
        </p:txBody>
      </p:sp>
      <p:sp>
        <p:nvSpPr>
          <p:cNvPr id="4" name="3 Botón de acción: Hacia atrás o Anterior">
            <a:hlinkClick r:id="rId2" action="ppaction://hlinksldjump" highlightClick="1"/>
          </p:cNvPr>
          <p:cNvSpPr/>
          <p:nvPr/>
        </p:nvSpPr>
        <p:spPr>
          <a:xfrm>
            <a:off x="8244408" y="6093296"/>
            <a:ext cx="576064" cy="504056"/>
          </a:xfrm>
          <a:prstGeom prst="actionButtonBackPrevious">
            <a:avLst/>
          </a:prstGeom>
          <a:solidFill>
            <a:schemeClr val="accent1">
              <a:lumMod val="75000"/>
            </a:schemeClr>
          </a:solidFill>
          <a:ln>
            <a:solidFill>
              <a:schemeClr val="accent3">
                <a:lumMod val="50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s-EC"/>
          </a:p>
        </p:txBody>
      </p:sp>
      <p:pic>
        <p:nvPicPr>
          <p:cNvPr id="2050" name="Picture 2" descr="middle english"/>
          <p:cNvPicPr>
            <a:picLocks noChangeAspect="1" noChangeArrowheads="1"/>
          </p:cNvPicPr>
          <p:nvPr/>
        </p:nvPicPr>
        <p:blipFill>
          <a:blip r:embed="rId3" cstate="print"/>
          <a:srcRect/>
          <a:stretch>
            <a:fillRect/>
          </a:stretch>
        </p:blipFill>
        <p:spPr bwMode="auto">
          <a:xfrm>
            <a:off x="5652120" y="476672"/>
            <a:ext cx="2768095" cy="3600400"/>
          </a:xfrm>
          <a:prstGeom prst="round2Diag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i="1" dirty="0" smtClean="0"/>
              <a:t>Modern English</a:t>
            </a:r>
            <a:endParaRPr lang="es-EC" i="1" dirty="0" smtClean="0"/>
          </a:p>
        </p:txBody>
      </p:sp>
      <p:sp>
        <p:nvSpPr>
          <p:cNvPr id="3" name="2 Marcador de contenido"/>
          <p:cNvSpPr>
            <a:spLocks noGrp="1"/>
          </p:cNvSpPr>
          <p:nvPr>
            <p:ph idx="1"/>
          </p:nvPr>
        </p:nvSpPr>
        <p:spPr/>
        <p:txBody>
          <a:bodyPr/>
          <a:lstStyle/>
          <a:p>
            <a:r>
              <a:rPr lang="en-US" dirty="0" smtClean="0"/>
              <a:t>Modern English had two stages:</a:t>
            </a:r>
          </a:p>
          <a:p>
            <a:pPr lvl="1"/>
            <a:r>
              <a:rPr lang="es-AR" sz="3000" dirty="0" err="1" smtClean="0"/>
              <a:t>The</a:t>
            </a:r>
            <a:r>
              <a:rPr lang="es-AR" sz="3000" dirty="0" smtClean="0"/>
              <a:t> </a:t>
            </a:r>
            <a:r>
              <a:rPr lang="es-AR" sz="3000" dirty="0" err="1" smtClean="0"/>
              <a:t>Classic</a:t>
            </a:r>
            <a:endParaRPr lang="es-EC" sz="3000" dirty="0" smtClean="0"/>
          </a:p>
          <a:p>
            <a:pPr lvl="1"/>
            <a:r>
              <a:rPr lang="en-US" sz="3000" dirty="0" smtClean="0"/>
              <a:t>The contemporary </a:t>
            </a:r>
          </a:p>
          <a:p>
            <a:pPr lvl="1"/>
            <a:endParaRPr lang="en-US" sz="3000" dirty="0" smtClean="0"/>
          </a:p>
          <a:p>
            <a:r>
              <a:rPr lang="en-US" sz="3600" dirty="0" smtClean="0"/>
              <a:t>Around </a:t>
            </a:r>
            <a:r>
              <a:rPr lang="en-US" sz="3600" dirty="0" smtClean="0"/>
              <a:t>the time of William Shakespeare.</a:t>
            </a:r>
            <a:endParaRPr lang="es-EC" sz="3400" dirty="0" smtClean="0"/>
          </a:p>
          <a:p>
            <a:pPr>
              <a:buNone/>
            </a:pPr>
            <a:endParaRPr lang="es-EC" dirty="0"/>
          </a:p>
        </p:txBody>
      </p:sp>
      <p:pic>
        <p:nvPicPr>
          <p:cNvPr id="3074" name="Picture 2" descr="1William-Shakespeare"/>
          <p:cNvPicPr>
            <a:picLocks noChangeAspect="1" noChangeArrowheads="1"/>
          </p:cNvPicPr>
          <p:nvPr/>
        </p:nvPicPr>
        <p:blipFill>
          <a:blip r:embed="rId2" cstate="print"/>
          <a:srcRect/>
          <a:stretch>
            <a:fillRect/>
          </a:stretch>
        </p:blipFill>
        <p:spPr bwMode="auto">
          <a:xfrm>
            <a:off x="6228184" y="1484784"/>
            <a:ext cx="1774409" cy="227228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écnic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apel">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1209</TotalTime>
  <Words>527</Words>
  <Application>Microsoft Office PowerPoint</Application>
  <PresentationFormat>Presentación en pantalla (4:3)</PresentationFormat>
  <Paragraphs>112</Paragraphs>
  <Slides>27</Slides>
  <Notes>5</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Técnico</vt:lpstr>
      <vt:lpstr>Diapositiva 1</vt:lpstr>
      <vt:lpstr>OUTLINE</vt:lpstr>
      <vt:lpstr>General Objective</vt:lpstr>
      <vt:lpstr>Hypothesis</vt:lpstr>
      <vt:lpstr>THE HISTORY OF ENGLISH AS A BUSINESS LANGUAGE</vt:lpstr>
      <vt:lpstr>Three Stages:</vt:lpstr>
      <vt:lpstr>Old English:</vt:lpstr>
      <vt:lpstr>Middle English</vt:lpstr>
      <vt:lpstr>Modern English</vt:lpstr>
      <vt:lpstr>The Classic:</vt:lpstr>
      <vt:lpstr>The Contemporary:</vt:lpstr>
      <vt:lpstr>ENGLISH AS A LINGUA FRANCA IN BUSINESS</vt:lpstr>
      <vt:lpstr>ENGLISH AS A LINGUA FRANCA IN BUSINESS</vt:lpstr>
      <vt:lpstr>INTERNATIONAL BUSINESSES</vt:lpstr>
      <vt:lpstr> INTERNATIONAL BUSINESSES </vt:lpstr>
      <vt:lpstr>GLOBALIZATION</vt:lpstr>
      <vt:lpstr>Diapositiva 17</vt:lpstr>
      <vt:lpstr>RESEARCH REPORT</vt:lpstr>
      <vt:lpstr>RESEARCH REPORT</vt:lpstr>
      <vt:lpstr>Diapositiva 20</vt:lpstr>
      <vt:lpstr>Diapositiva 21</vt:lpstr>
      <vt:lpstr>Msc. Emma Pedley’s interview:</vt:lpstr>
      <vt:lpstr>Msc. Emma Pedley</vt:lpstr>
      <vt:lpstr>Msc. Emma Pedley</vt:lpstr>
      <vt:lpstr>Msc. Emma Pedley</vt:lpstr>
      <vt:lpstr>Conclusion </vt:lpstr>
      <vt:lpstr>Diapositiva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Pamela</dc:creator>
  <cp:lastModifiedBy>ITAE</cp:lastModifiedBy>
  <cp:revision>121</cp:revision>
  <dcterms:created xsi:type="dcterms:W3CDTF">2011-07-19T13:09:55Z</dcterms:created>
  <dcterms:modified xsi:type="dcterms:W3CDTF">2011-09-14T15:05:21Z</dcterms:modified>
</cp:coreProperties>
</file>