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notesMasterIdLst>
    <p:notesMasterId r:id="rId29"/>
  </p:notesMasterIdLst>
  <p:sldIdLst>
    <p:sldId id="284" r:id="rId2"/>
    <p:sldId id="256" r:id="rId3"/>
    <p:sldId id="258" r:id="rId4"/>
    <p:sldId id="257" r:id="rId5"/>
    <p:sldId id="262" r:id="rId6"/>
    <p:sldId id="271" r:id="rId7"/>
    <p:sldId id="272" r:id="rId8"/>
    <p:sldId id="273" r:id="rId9"/>
    <p:sldId id="275" r:id="rId10"/>
    <p:sldId id="279" r:id="rId11"/>
    <p:sldId id="280" r:id="rId12"/>
    <p:sldId id="274" r:id="rId13"/>
    <p:sldId id="276" r:id="rId14"/>
    <p:sldId id="277" r:id="rId15"/>
    <p:sldId id="278" r:id="rId16"/>
    <p:sldId id="281" r:id="rId17"/>
    <p:sldId id="282" r:id="rId18"/>
    <p:sldId id="283" r:id="rId19"/>
    <p:sldId id="259" r:id="rId20"/>
    <p:sldId id="260" r:id="rId21"/>
    <p:sldId id="263" r:id="rId22"/>
    <p:sldId id="264" r:id="rId23"/>
    <p:sldId id="265" r:id="rId24"/>
    <p:sldId id="266" r:id="rId25"/>
    <p:sldId id="268" r:id="rId26"/>
    <p:sldId id="269" r:id="rId27"/>
    <p:sldId id="270"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66FF"/>
    <a:srgbClr val="6E64F2"/>
    <a:srgbClr val="91731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FF18C-1D71-4546-AFD5-F3273D5B3BD1}" type="datetimeFigureOut">
              <a:rPr lang="en-US" smtClean="0"/>
              <a:pPr/>
              <a:t>1/31/2011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6F66BA-CBE7-4683-AA9C-6423C9C2B60E}"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6F66BA-CBE7-4683-AA9C-6423C9C2B60E}"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D044F8B-7159-4EBB-B16B-827B2AD72C3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C70541-CD36-4F96-85C1-0F1507E59BF1}" type="datetimeFigureOut">
              <a:rPr lang="es-ES" smtClean="0"/>
              <a:pPr/>
              <a:t>31/01/2011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DD044F8B-7159-4EBB-B16B-827B2AD72C3A}"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C70541-CD36-4F96-85C1-0F1507E59BF1}" type="datetimeFigureOut">
              <a:rPr lang="es-ES" smtClean="0"/>
              <a:pPr/>
              <a:t>31/01/2011</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044F8B-7159-4EBB-B16B-827B2AD72C3A}"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Hoja_de_c_lculo_de_Microsoft_Office_Excel_97-20031.xls"/></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3347864" y="2996952"/>
            <a:ext cx="3716481" cy="1088860"/>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4000" b="1" i="0" u="none" strike="noStrike" kern="700" cap="none" normalizeH="0" baseline="0" noProof="0" dirty="0" smtClean="0">
                <a:ln>
                  <a:noFill/>
                </a:ln>
                <a:solidFill>
                  <a:schemeClr val="accent5">
                    <a:lumMod val="50000"/>
                  </a:schemeClr>
                </a:solidFill>
                <a:effectLst/>
                <a:uLnTx/>
                <a:uFillTx/>
                <a:latin typeface="+mj-lt"/>
                <a:cs typeface="Andalus" pitchFamily="18" charset="-78"/>
              </a:rPr>
              <a:t>mievento.com</a:t>
            </a:r>
            <a:endParaRPr lang="es-ES" sz="4000" b="1" kern="700" dirty="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2800" b="0" i="0" u="none" strike="noStrike" kern="700" cap="none" normalizeH="0" baseline="0" noProof="0" dirty="0" smtClean="0">
                <a:ln>
                  <a:noFill/>
                </a:ln>
                <a:solidFill>
                  <a:schemeClr val="accent5">
                    <a:lumMod val="50000"/>
                  </a:schemeClr>
                </a:solidFill>
                <a:effectLst/>
                <a:uLnTx/>
                <a:uFillTx/>
                <a:latin typeface="+mj-lt"/>
                <a:cs typeface="Andalus" pitchFamily="18" charset="-78"/>
              </a:rPr>
              <a:t>…lo </a:t>
            </a:r>
            <a:r>
              <a:rPr kumimoji="0" lang="en-US" sz="2800" b="0" i="0" u="none" strike="noStrike" kern="700" cap="none" normalizeH="0" baseline="0" noProof="0" dirty="0" err="1" smtClean="0">
                <a:ln>
                  <a:noFill/>
                </a:ln>
                <a:solidFill>
                  <a:schemeClr val="accent5">
                    <a:lumMod val="50000"/>
                  </a:schemeClr>
                </a:solidFill>
                <a:effectLst/>
                <a:uLnTx/>
                <a:uFillTx/>
                <a:latin typeface="+mj-lt"/>
                <a:cs typeface="Andalus" pitchFamily="18" charset="-78"/>
              </a:rPr>
              <a:t>hace</a:t>
            </a:r>
            <a:r>
              <a:rPr kumimoji="0" lang="en-US" sz="2800" b="0" i="0" u="none" strike="noStrike" kern="700" cap="none" normalizeH="0" baseline="0" noProof="0" dirty="0" smtClean="0">
                <a:ln>
                  <a:noFill/>
                </a:ln>
                <a:solidFill>
                  <a:schemeClr val="accent5">
                    <a:lumMod val="50000"/>
                  </a:schemeClr>
                </a:solidFill>
                <a:effectLst/>
                <a:uLnTx/>
                <a:uFillTx/>
                <a:latin typeface="+mj-lt"/>
                <a:cs typeface="Andalus" pitchFamily="18" charset="-78"/>
              </a:rPr>
              <a:t> </a:t>
            </a:r>
            <a:r>
              <a:rPr kumimoji="0" lang="en-US" sz="2800" b="0" i="0" u="none" strike="noStrike" kern="700" cap="none" normalizeH="0" baseline="0" noProof="0" dirty="0" err="1" smtClean="0">
                <a:ln>
                  <a:noFill/>
                </a:ln>
                <a:solidFill>
                  <a:schemeClr val="accent5">
                    <a:lumMod val="50000"/>
                  </a:schemeClr>
                </a:solidFill>
                <a:effectLst/>
                <a:uLnTx/>
                <a:uFillTx/>
                <a:latin typeface="+mj-lt"/>
                <a:cs typeface="Andalus" pitchFamily="18" charset="-78"/>
              </a:rPr>
              <a:t>posible</a:t>
            </a:r>
            <a:endParaRPr kumimoji="0" lang="es-EC" sz="2800" b="0" i="0" u="none" strike="noStrike" kern="700" cap="none" normalizeH="0" baseline="0" noProof="0" dirty="0" smtClean="0">
              <a:ln>
                <a:noFill/>
              </a:ln>
              <a:solidFill>
                <a:schemeClr val="accent5">
                  <a:lumMod val="50000"/>
                </a:schemeClr>
              </a:solidFill>
              <a:effectLst/>
              <a:uLnTx/>
              <a:uFillTx/>
              <a:latin typeface="+mj-lt"/>
              <a:cs typeface="Andalus" pitchFamily="18" charset="-78"/>
            </a:endParaRPr>
          </a:p>
        </p:txBody>
      </p:sp>
      <p:pic>
        <p:nvPicPr>
          <p:cNvPr id="5" name="4 Imagen" descr="presents.png"/>
          <p:cNvPicPr>
            <a:picLocks noChangeAspect="1"/>
          </p:cNvPicPr>
          <p:nvPr/>
        </p:nvPicPr>
        <p:blipFill>
          <a:blip r:embed="rId2" cstate="print"/>
          <a:stretch>
            <a:fillRect/>
          </a:stretch>
        </p:blipFill>
        <p:spPr>
          <a:xfrm>
            <a:off x="2267744" y="1976712"/>
            <a:ext cx="1642599" cy="2282350"/>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7992888" cy="3888432"/>
          </a:xfrm>
        </p:spPr>
        <p:txBody>
          <a:bodyPr/>
          <a:lstStyle/>
          <a:p>
            <a:r>
              <a:rPr lang="es-ES" dirty="0" smtClean="0">
                <a:solidFill>
                  <a:srgbClr val="0070C0"/>
                </a:solidFill>
                <a:latin typeface="+mj-lt"/>
                <a:ea typeface="+mj-ea"/>
                <a:cs typeface="Andalus" pitchFamily="18" charset="-78"/>
              </a:rPr>
              <a:t>De  acuerdo a las estadísticas presentadas  por el ministerio de educación</a:t>
            </a:r>
          </a:p>
          <a:p>
            <a:endParaRPr lang="es-ES" dirty="0" smtClean="0">
              <a:solidFill>
                <a:srgbClr val="0066FF"/>
              </a:solidFill>
              <a:latin typeface="Andalus" pitchFamily="18" charset="-78"/>
              <a:cs typeface="Andalus" pitchFamily="18" charset="-78"/>
            </a:endParaRPr>
          </a:p>
          <a:p>
            <a:endParaRPr lang="es-ES" dirty="0" smtClean="0">
              <a:solidFill>
                <a:srgbClr val="0066FF"/>
              </a:solidFill>
              <a:latin typeface="Andalus" pitchFamily="18" charset="-78"/>
              <a:cs typeface="Andalus" pitchFamily="18" charset="-78"/>
            </a:endParaRPr>
          </a:p>
          <a:p>
            <a:endParaRPr lang="es-ES" dirty="0" smtClean="0">
              <a:solidFill>
                <a:srgbClr val="0066FF"/>
              </a:solidFill>
              <a:latin typeface="Andalus" pitchFamily="18" charset="-78"/>
              <a:cs typeface="Andalus" pitchFamily="18" charset="-78"/>
            </a:endParaRPr>
          </a:p>
          <a:p>
            <a:endParaRPr lang="es-ES" dirty="0" smtClean="0">
              <a:solidFill>
                <a:srgbClr val="0066FF"/>
              </a:solidFill>
              <a:latin typeface="Andalus" pitchFamily="18" charset="-78"/>
              <a:cs typeface="Andalus" pitchFamily="18" charset="-78"/>
            </a:endParaRPr>
          </a:p>
          <a:p>
            <a:r>
              <a:rPr lang="es-ES" dirty="0" smtClean="0">
                <a:solidFill>
                  <a:srgbClr val="0070C0"/>
                </a:solidFill>
                <a:latin typeface="+mj-lt"/>
                <a:ea typeface="+mj-ea"/>
                <a:cs typeface="Andalus" pitchFamily="18" charset="-78"/>
              </a:rPr>
              <a:t>Nuestro mercado abarca 60 jardines, con un promedio de 35 niños, obteniendo 3098 posibles fiestas infantiles</a:t>
            </a:r>
          </a:p>
          <a:p>
            <a:pPr>
              <a:buNone/>
            </a:pPr>
            <a:endParaRPr lang="es-ES" dirty="0" smtClean="0">
              <a:solidFill>
                <a:srgbClr val="0066FF"/>
              </a:solidFill>
              <a:latin typeface="Andalus" pitchFamily="18" charset="-78"/>
              <a:cs typeface="Andalus" pitchFamily="18" charset="-78"/>
            </a:endParaRPr>
          </a:p>
        </p:txBody>
      </p:sp>
      <p:graphicFrame>
        <p:nvGraphicFramePr>
          <p:cNvPr id="4" name="Table 3"/>
          <p:cNvGraphicFramePr>
            <a:graphicFrameLocks noGrp="1"/>
          </p:cNvGraphicFramePr>
          <p:nvPr/>
        </p:nvGraphicFramePr>
        <p:xfrm>
          <a:off x="1187624" y="2564904"/>
          <a:ext cx="6096000" cy="1600200"/>
        </p:xfrm>
        <a:graphic>
          <a:graphicData uri="http://schemas.openxmlformats.org/drawingml/2006/table">
            <a:tbl>
              <a:tblPr firstRow="1" bandRow="1">
                <a:tableStyleId>{5C22544A-7EE6-4342-B048-85BDC9FD1C3A}</a:tableStyleId>
              </a:tblPr>
              <a:tblGrid>
                <a:gridCol w="2304256"/>
                <a:gridCol w="1759744"/>
                <a:gridCol w="2032000"/>
              </a:tblGrid>
              <a:tr h="348228">
                <a:tc>
                  <a:txBody>
                    <a:bodyPr/>
                    <a:lstStyle/>
                    <a:p>
                      <a:pPr algn="ctr"/>
                      <a:r>
                        <a:rPr kumimoji="0" lang="es-EC" sz="1800" b="1" kern="1200" noProof="0" dirty="0" smtClean="0">
                          <a:solidFill>
                            <a:schemeClr val="lt1"/>
                          </a:solidFill>
                          <a:latin typeface="+mj-lt"/>
                          <a:ea typeface="+mn-ea"/>
                          <a:cs typeface="+mn-cs"/>
                        </a:rPr>
                        <a:t>Ubicación </a:t>
                      </a:r>
                      <a:endParaRPr kumimoji="0" lang="es-EC" sz="1800" b="1" kern="1200" noProof="0" dirty="0">
                        <a:solidFill>
                          <a:schemeClr val="lt1"/>
                        </a:solidFill>
                        <a:latin typeface="+mj-lt"/>
                        <a:ea typeface="+mn-ea"/>
                        <a:cs typeface="+mn-cs"/>
                      </a:endParaRPr>
                    </a:p>
                  </a:txBody>
                  <a:tcPr>
                    <a:solidFill>
                      <a:schemeClr val="bg2">
                        <a:lumMod val="50000"/>
                      </a:schemeClr>
                    </a:solidFill>
                  </a:tcPr>
                </a:tc>
                <a:tc>
                  <a:txBody>
                    <a:bodyPr/>
                    <a:lstStyle/>
                    <a:p>
                      <a:pPr algn="ctr"/>
                      <a:r>
                        <a:rPr kumimoji="0" lang="es-EC" sz="1800" b="1" kern="1200" noProof="0" smtClean="0">
                          <a:solidFill>
                            <a:schemeClr val="lt1"/>
                          </a:solidFill>
                          <a:latin typeface="+mj-lt"/>
                          <a:ea typeface="+mn-ea"/>
                          <a:cs typeface="+mn-cs"/>
                        </a:rPr>
                        <a:t># Jardines</a:t>
                      </a:r>
                      <a:endParaRPr kumimoji="0" lang="es-EC" sz="1800" b="1" kern="1200" noProof="0">
                        <a:solidFill>
                          <a:schemeClr val="lt1"/>
                        </a:solidFill>
                        <a:latin typeface="+mj-lt"/>
                        <a:ea typeface="+mn-ea"/>
                        <a:cs typeface="+mn-cs"/>
                      </a:endParaRPr>
                    </a:p>
                  </a:txBody>
                  <a:tcPr>
                    <a:solidFill>
                      <a:schemeClr val="bg2">
                        <a:lumMod val="50000"/>
                      </a:schemeClr>
                    </a:solidFill>
                  </a:tcPr>
                </a:tc>
                <a:tc>
                  <a:txBody>
                    <a:bodyPr/>
                    <a:lstStyle/>
                    <a:p>
                      <a:pPr algn="ctr"/>
                      <a:r>
                        <a:rPr kumimoji="0" lang="es-EC" sz="1800" b="1" kern="1200" noProof="0" smtClean="0">
                          <a:solidFill>
                            <a:schemeClr val="lt1"/>
                          </a:solidFill>
                          <a:latin typeface="+mj-lt"/>
                          <a:ea typeface="+mn-ea"/>
                          <a:cs typeface="+mn-cs"/>
                        </a:rPr>
                        <a:t>Clase</a:t>
                      </a:r>
                      <a:endParaRPr kumimoji="0" lang="es-EC" sz="1800" b="1" kern="1200" noProof="0">
                        <a:solidFill>
                          <a:schemeClr val="lt1"/>
                        </a:solidFill>
                        <a:latin typeface="+mj-lt"/>
                        <a:ea typeface="+mn-ea"/>
                        <a:cs typeface="+mn-cs"/>
                      </a:endParaRPr>
                    </a:p>
                  </a:txBody>
                  <a:tcPr>
                    <a:solidFill>
                      <a:schemeClr val="bg2">
                        <a:lumMod val="50000"/>
                      </a:schemeClr>
                    </a:solidFill>
                  </a:tcPr>
                </a:tc>
              </a:tr>
              <a:tr h="348228">
                <a:tc>
                  <a:txBody>
                    <a:bodyPr/>
                    <a:lstStyle/>
                    <a:p>
                      <a:pPr algn="ctr"/>
                      <a:r>
                        <a:rPr kumimoji="0" lang="es-EC" sz="1700" kern="1200" noProof="0" dirty="0" smtClean="0">
                          <a:solidFill>
                            <a:schemeClr val="dk1"/>
                          </a:solidFill>
                          <a:latin typeface="+mj-lt"/>
                          <a:ea typeface="+mn-ea"/>
                          <a:cs typeface="Andalus" pitchFamily="18" charset="-78"/>
                        </a:rPr>
                        <a:t>Prov. Del Guayas</a:t>
                      </a:r>
                      <a:endParaRPr kumimoji="0" lang="es-EC" sz="1700" kern="1200" noProof="0" dirty="0">
                        <a:solidFill>
                          <a:schemeClr val="dk1"/>
                        </a:solidFill>
                        <a:latin typeface="+mj-lt"/>
                        <a:ea typeface="+mn-ea"/>
                        <a:cs typeface="Andalus" pitchFamily="18" charset="-78"/>
                      </a:endParaRPr>
                    </a:p>
                  </a:txBody>
                  <a:tcPr/>
                </a:tc>
                <a:tc>
                  <a:txBody>
                    <a:bodyPr/>
                    <a:lstStyle/>
                    <a:p>
                      <a:pPr algn="ctr"/>
                      <a:r>
                        <a:rPr kumimoji="0" lang="es-EC" sz="1700" kern="1200" noProof="0" dirty="0" smtClean="0">
                          <a:solidFill>
                            <a:schemeClr val="dk1"/>
                          </a:solidFill>
                          <a:latin typeface="+mj-lt"/>
                          <a:ea typeface="+mn-ea"/>
                          <a:cs typeface="Andalus" pitchFamily="18" charset="-78"/>
                        </a:rPr>
                        <a:t>1019</a:t>
                      </a:r>
                      <a:endParaRPr kumimoji="0" lang="es-EC" sz="1700" kern="1200" noProof="0" dirty="0">
                        <a:solidFill>
                          <a:schemeClr val="dk1"/>
                        </a:solidFill>
                        <a:latin typeface="+mj-lt"/>
                        <a:ea typeface="+mn-ea"/>
                        <a:cs typeface="Andalus" pitchFamily="18" charset="-78"/>
                      </a:endParaRPr>
                    </a:p>
                  </a:txBody>
                  <a:tcPr/>
                </a:tc>
                <a:tc>
                  <a:txBody>
                    <a:bodyPr/>
                    <a:lstStyle/>
                    <a:p>
                      <a:pPr algn="ctr"/>
                      <a:endParaRPr lang="es-EC" noProof="0"/>
                    </a:p>
                  </a:txBody>
                  <a:tcPr/>
                </a:tc>
              </a:tr>
              <a:tr h="815712">
                <a:tc>
                  <a:txBody>
                    <a:bodyPr/>
                    <a:lstStyle/>
                    <a:p>
                      <a:pPr algn="ctr"/>
                      <a:r>
                        <a:rPr kumimoji="0" lang="es-EC" sz="1700" kern="1200" noProof="0" dirty="0" smtClean="0">
                          <a:solidFill>
                            <a:schemeClr val="dk1"/>
                          </a:solidFill>
                          <a:latin typeface="+mj-lt"/>
                          <a:ea typeface="+mn-ea"/>
                          <a:cs typeface="Andalus" pitchFamily="18" charset="-78"/>
                        </a:rPr>
                        <a:t>Ciudad de Guayaquil</a:t>
                      </a:r>
                      <a:endParaRPr kumimoji="0" lang="es-EC" sz="1700" kern="1200" noProof="0" dirty="0">
                        <a:solidFill>
                          <a:schemeClr val="dk1"/>
                        </a:solidFill>
                        <a:latin typeface="+mj-lt"/>
                        <a:ea typeface="+mn-ea"/>
                        <a:cs typeface="Andalus" pitchFamily="18" charset="-78"/>
                      </a:endParaRPr>
                    </a:p>
                  </a:txBody>
                  <a:tcPr/>
                </a:tc>
                <a:tc>
                  <a:txBody>
                    <a:bodyPr/>
                    <a:lstStyle/>
                    <a:p>
                      <a:pPr marL="0" algn="ctr" rtl="0" eaLnBrk="1" latinLnBrk="0" hangingPunct="1"/>
                      <a:r>
                        <a:rPr kumimoji="0" lang="es-EC" sz="1700" kern="1200" noProof="0" dirty="0" smtClean="0">
                          <a:solidFill>
                            <a:schemeClr val="dk1"/>
                          </a:solidFill>
                          <a:latin typeface="+mj-lt"/>
                          <a:ea typeface="+mn-ea"/>
                          <a:cs typeface="Andalus" pitchFamily="18" charset="-78"/>
                        </a:rPr>
                        <a:t>120</a:t>
                      </a:r>
                      <a:endParaRPr kumimoji="0" lang="es-EC" sz="1700" kern="1200" noProof="0" dirty="0">
                        <a:solidFill>
                          <a:schemeClr val="dk1"/>
                        </a:solidFill>
                        <a:latin typeface="+mj-lt"/>
                        <a:ea typeface="+mn-ea"/>
                        <a:cs typeface="Andalus" pitchFamily="18" charset="-78"/>
                      </a:endParaRPr>
                    </a:p>
                  </a:txBody>
                  <a:tcPr/>
                </a:tc>
                <a:tc>
                  <a:txBody>
                    <a:bodyPr/>
                    <a:lstStyle/>
                    <a:p>
                      <a:pPr marL="0" algn="ctr" rtl="0" eaLnBrk="1" latinLnBrk="0" hangingPunct="1"/>
                      <a:r>
                        <a:rPr kumimoji="0" lang="es-EC" sz="1700" kern="1200" noProof="0" dirty="0" smtClean="0">
                          <a:solidFill>
                            <a:schemeClr val="dk1"/>
                          </a:solidFill>
                          <a:latin typeface="+mj-lt"/>
                          <a:ea typeface="+mn-ea"/>
                          <a:cs typeface="Andalus" pitchFamily="18" charset="-78"/>
                        </a:rPr>
                        <a:t>20 Alta, 40 media, 20 media Baja, 40 Baja</a:t>
                      </a:r>
                      <a:endParaRPr kumimoji="0" lang="es-EC" sz="1700" kern="1200" noProof="0" dirty="0">
                        <a:solidFill>
                          <a:schemeClr val="dk1"/>
                        </a:solidFill>
                        <a:latin typeface="+mj-lt"/>
                        <a:ea typeface="+mn-ea"/>
                        <a:cs typeface="Andalus" pitchFamily="18" charset="-78"/>
                      </a:endParaRPr>
                    </a:p>
                  </a:txBody>
                  <a:tcPr/>
                </a:tc>
              </a:tr>
            </a:tbl>
          </a:graphicData>
        </a:graphic>
      </p:graphicFrame>
      <p:pic>
        <p:nvPicPr>
          <p:cNvPr id="5"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9"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0" name="9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1864"/>
            <a:ext cx="9144000" cy="1143000"/>
          </a:xfrm>
        </p:spPr>
        <p:txBody>
          <a:bodyPr>
            <a:normAutofit/>
          </a:bodyPr>
          <a:lstStyle/>
          <a:p>
            <a:pPr algn="ctr"/>
            <a:r>
              <a:rPr lang="es-EC" sz="4800" b="1" dirty="0" smtClean="0">
                <a:solidFill>
                  <a:schemeClr val="bg1"/>
                </a:solidFill>
                <a:effectLst>
                  <a:outerShdw blurRad="38100" dist="25400" dir="5400000" algn="tl" rotWithShape="0">
                    <a:srgbClr val="000000">
                      <a:alpha val="43000"/>
                    </a:srgbClr>
                  </a:outerShdw>
                </a:effectLst>
                <a:cs typeface="Andalus" pitchFamily="18" charset="-78"/>
              </a:rPr>
              <a:t>Competencia</a:t>
            </a:r>
            <a:endParaRPr lang="es-EC"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3" name="Content Placeholder 2"/>
          <p:cNvSpPr>
            <a:spLocks noGrp="1"/>
          </p:cNvSpPr>
          <p:nvPr>
            <p:ph idx="1"/>
          </p:nvPr>
        </p:nvSpPr>
        <p:spPr>
          <a:xfrm>
            <a:off x="539552" y="2468880"/>
            <a:ext cx="8064896" cy="1608192"/>
          </a:xfrm>
        </p:spPr>
        <p:txBody>
          <a:bodyPr/>
          <a:lstStyle/>
          <a:p>
            <a:r>
              <a:rPr lang="es-ES" dirty="0" smtClean="0">
                <a:solidFill>
                  <a:srgbClr val="0070C0"/>
                </a:solidFill>
                <a:latin typeface="+mj-lt"/>
                <a:ea typeface="+mj-ea"/>
                <a:cs typeface="Andalus" pitchFamily="18" charset="-78"/>
              </a:rPr>
              <a:t>No existe una competencia directa para este tipo de negocio, pues en Guayaquil no existe nadie que ofrezca la logística completa que brindaría “</a:t>
            </a:r>
            <a:r>
              <a:rPr lang="es-ES" dirty="0" err="1" smtClean="0">
                <a:solidFill>
                  <a:srgbClr val="0070C0"/>
                </a:solidFill>
                <a:latin typeface="+mj-lt"/>
                <a:ea typeface="+mj-ea"/>
                <a:cs typeface="Andalus" pitchFamily="18" charset="-78"/>
              </a:rPr>
              <a:t>mievento</a:t>
            </a:r>
            <a:r>
              <a:rPr lang="es-ES" dirty="0" smtClean="0">
                <a:solidFill>
                  <a:srgbClr val="0070C0"/>
                </a:solidFill>
                <a:latin typeface="+mj-lt"/>
                <a:ea typeface="+mj-ea"/>
                <a:cs typeface="Andalus" pitchFamily="18" charset="-78"/>
              </a:rPr>
              <a:t>”.</a:t>
            </a:r>
            <a:endParaRPr lang="en-US" dirty="0" smtClean="0">
              <a:solidFill>
                <a:srgbClr val="0070C0"/>
              </a:solidFill>
              <a:latin typeface="+mj-lt"/>
              <a:ea typeface="+mj-ea"/>
              <a:cs typeface="Andalus" pitchFamily="18" charset="-78"/>
            </a:endParaRPr>
          </a:p>
          <a:p>
            <a:endParaRPr lang="en-US" dirty="0"/>
          </a:p>
        </p:txBody>
      </p:sp>
      <p:pic>
        <p:nvPicPr>
          <p:cNvPr id="4"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7848"/>
            <a:ext cx="9144000" cy="1143000"/>
          </a:xfrm>
        </p:spPr>
        <p:txBody>
          <a:bodyPr>
            <a:normAutofit/>
          </a:bodyPr>
          <a:lstStyle/>
          <a:p>
            <a:pPr algn="ctr"/>
            <a:r>
              <a:rPr lang="en-US" sz="4800" b="1" dirty="0" smtClean="0">
                <a:solidFill>
                  <a:schemeClr val="bg1"/>
                </a:solidFill>
                <a:effectLst>
                  <a:outerShdw blurRad="38100" dist="25400" dir="5400000" algn="tl" rotWithShape="0">
                    <a:srgbClr val="000000">
                      <a:alpha val="43000"/>
                    </a:srgbClr>
                  </a:outerShdw>
                </a:effectLst>
                <a:cs typeface="Andalus" pitchFamily="18" charset="-78"/>
              </a:rPr>
              <a:t>Plan de Marketing</a:t>
            </a:r>
            <a:endParaRPr lang="en-US"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3" name="Content Placeholder 2"/>
          <p:cNvSpPr>
            <a:spLocks noGrp="1"/>
          </p:cNvSpPr>
          <p:nvPr>
            <p:ph idx="1"/>
          </p:nvPr>
        </p:nvSpPr>
        <p:spPr>
          <a:xfrm>
            <a:off x="683568" y="2151504"/>
            <a:ext cx="8003232" cy="3077696"/>
          </a:xfrm>
        </p:spPr>
        <p:txBody>
          <a:bodyPr>
            <a:normAutofit/>
          </a:bodyPr>
          <a:lstStyle/>
          <a:p>
            <a:r>
              <a:rPr lang="es-EC" dirty="0" smtClean="0">
                <a:solidFill>
                  <a:srgbClr val="0070C0"/>
                </a:solidFill>
                <a:latin typeface="+mj-lt"/>
                <a:ea typeface="+mj-ea"/>
                <a:cs typeface="Andalus" pitchFamily="18" charset="-78"/>
              </a:rPr>
              <a:t>Multiespacio</a:t>
            </a:r>
          </a:p>
          <a:p>
            <a:r>
              <a:rPr lang="es-EC" dirty="0" smtClean="0">
                <a:solidFill>
                  <a:srgbClr val="0070C0"/>
                </a:solidFill>
                <a:latin typeface="+mj-lt"/>
                <a:ea typeface="+mj-ea"/>
                <a:cs typeface="Andalus" pitchFamily="18" charset="-78"/>
              </a:rPr>
              <a:t>Visita a los jardines de Infantes</a:t>
            </a:r>
          </a:p>
          <a:p>
            <a:r>
              <a:rPr lang="es-EC" dirty="0" smtClean="0">
                <a:solidFill>
                  <a:srgbClr val="0070C0"/>
                </a:solidFill>
                <a:latin typeface="+mj-lt"/>
                <a:ea typeface="+mj-ea"/>
                <a:cs typeface="Andalus" pitchFamily="18" charset="-78"/>
              </a:rPr>
              <a:t>Elaboración de Catálogos</a:t>
            </a:r>
          </a:p>
          <a:p>
            <a:r>
              <a:rPr lang="es-EC" dirty="0" smtClean="0">
                <a:solidFill>
                  <a:srgbClr val="0070C0"/>
                </a:solidFill>
                <a:latin typeface="+mj-lt"/>
                <a:ea typeface="+mj-ea"/>
                <a:cs typeface="Andalus" pitchFamily="18" charset="-78"/>
              </a:rPr>
              <a:t>Decoración en punto de atención a los clientes</a:t>
            </a:r>
          </a:p>
          <a:p>
            <a:r>
              <a:rPr lang="es-EC" dirty="0" smtClean="0">
                <a:solidFill>
                  <a:srgbClr val="0070C0"/>
                </a:solidFill>
                <a:latin typeface="+mj-lt"/>
                <a:ea typeface="+mj-ea"/>
                <a:cs typeface="Andalus" pitchFamily="18" charset="-78"/>
              </a:rPr>
              <a:t>Presentación de Servicios a través de una pagina Web.</a:t>
            </a:r>
          </a:p>
          <a:p>
            <a:r>
              <a:rPr lang="es-EC" dirty="0" smtClean="0">
                <a:solidFill>
                  <a:srgbClr val="0070C0"/>
                </a:solidFill>
                <a:latin typeface="+mj-lt"/>
                <a:ea typeface="+mj-ea"/>
                <a:cs typeface="Andalus" pitchFamily="18" charset="-78"/>
              </a:rPr>
              <a:t>Boca en Boca</a:t>
            </a:r>
          </a:p>
          <a:p>
            <a:pPr>
              <a:buNone/>
            </a:pPr>
            <a:endParaRPr lang="en-US" dirty="0" smtClean="0"/>
          </a:p>
        </p:txBody>
      </p:sp>
      <p:pic>
        <p:nvPicPr>
          <p:cNvPr id="5"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97968"/>
            <a:ext cx="9144000" cy="1143000"/>
          </a:xfrm>
        </p:spPr>
        <p:txBody>
          <a:bodyPr>
            <a:noAutofit/>
          </a:bodyPr>
          <a:lstStyle/>
          <a:p>
            <a:pPr algn="ctr"/>
            <a:r>
              <a:rPr lang="en-US" sz="4800" b="1" dirty="0" smtClean="0">
                <a:solidFill>
                  <a:schemeClr val="bg1"/>
                </a:solidFill>
                <a:effectLst>
                  <a:outerShdw blurRad="38100" dist="25400" dir="5400000" algn="tl" rotWithShape="0">
                    <a:srgbClr val="000000">
                      <a:alpha val="43000"/>
                    </a:srgbClr>
                  </a:outerShdw>
                </a:effectLst>
                <a:cs typeface="Andalus" pitchFamily="18" charset="-78"/>
              </a:rPr>
              <a:t>   </a:t>
            </a:r>
            <a:r>
              <a:rPr lang="es-EC" sz="4800" b="1" dirty="0" smtClean="0">
                <a:solidFill>
                  <a:schemeClr val="bg1"/>
                </a:solidFill>
                <a:effectLst>
                  <a:outerShdw blurRad="38100" dist="25400" dir="5400000" algn="tl" rotWithShape="0">
                    <a:srgbClr val="000000">
                      <a:alpha val="43000"/>
                    </a:srgbClr>
                  </a:outerShdw>
                </a:effectLst>
                <a:cs typeface="Andalus" pitchFamily="18" charset="-78"/>
              </a:rPr>
              <a:t>Ubicación y Tamaño de la Empresa</a:t>
            </a:r>
            <a:endParaRPr lang="es-EC"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3" name="Content Placeholder 2"/>
          <p:cNvSpPr>
            <a:spLocks noGrp="1"/>
          </p:cNvSpPr>
          <p:nvPr>
            <p:ph idx="1"/>
          </p:nvPr>
        </p:nvSpPr>
        <p:spPr>
          <a:xfrm>
            <a:off x="1259632" y="3159616"/>
            <a:ext cx="6825952" cy="2285608"/>
          </a:xfrm>
        </p:spPr>
        <p:txBody>
          <a:bodyPr>
            <a:normAutofit/>
          </a:bodyPr>
          <a:lstStyle/>
          <a:p>
            <a:r>
              <a:rPr lang="es-EC" dirty="0" smtClean="0">
                <a:solidFill>
                  <a:srgbClr val="0070C0"/>
                </a:solidFill>
                <a:latin typeface="+mj-lt"/>
                <a:ea typeface="+mj-ea"/>
                <a:cs typeface="Andalus" pitchFamily="18" charset="-78"/>
              </a:rPr>
              <a:t>Pequeño</a:t>
            </a:r>
          </a:p>
          <a:p>
            <a:r>
              <a:rPr lang="es-EC" dirty="0" smtClean="0">
                <a:solidFill>
                  <a:srgbClr val="0070C0"/>
                </a:solidFill>
                <a:latin typeface="+mj-lt"/>
                <a:ea typeface="+mj-ea"/>
                <a:cs typeface="Andalus" pitchFamily="18" charset="-78"/>
              </a:rPr>
              <a:t>Ubicación en el Norte de la ciudad.</a:t>
            </a:r>
          </a:p>
          <a:p>
            <a:r>
              <a:rPr lang="es-EC" dirty="0" smtClean="0">
                <a:solidFill>
                  <a:srgbClr val="0070C0"/>
                </a:solidFill>
                <a:latin typeface="+mj-lt"/>
                <a:ea typeface="+mj-ea"/>
                <a:cs typeface="Andalus" pitchFamily="18" charset="-78"/>
              </a:rPr>
              <a:t>Calle Principal</a:t>
            </a:r>
            <a:endParaRPr lang="es-EC" dirty="0">
              <a:solidFill>
                <a:srgbClr val="0070C0"/>
              </a:solidFill>
              <a:latin typeface="+mj-lt"/>
              <a:ea typeface="+mj-ea"/>
              <a:cs typeface="Andalus" pitchFamily="18" charset="-78"/>
            </a:endParaRPr>
          </a:p>
        </p:txBody>
      </p:sp>
      <p:pic>
        <p:nvPicPr>
          <p:cNvPr id="5"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144000" cy="1143000"/>
          </a:xfrm>
        </p:spPr>
        <p:txBody>
          <a:bodyPr>
            <a:normAutofit/>
          </a:bodyPr>
          <a:lstStyle/>
          <a:p>
            <a:pPr algn="ctr"/>
            <a:r>
              <a:rPr lang="es-EC" sz="4800" b="1" dirty="0" smtClean="0">
                <a:solidFill>
                  <a:schemeClr val="bg1"/>
                </a:solidFill>
                <a:effectLst>
                  <a:outerShdw blurRad="38100" dist="25400" dir="5400000" algn="tl" rotWithShape="0">
                    <a:srgbClr val="000000">
                      <a:alpha val="43000"/>
                    </a:srgbClr>
                  </a:outerShdw>
                </a:effectLst>
                <a:cs typeface="Andalus" pitchFamily="18" charset="-78"/>
              </a:rPr>
              <a:t>Organigrama</a:t>
            </a:r>
            <a:endParaRPr lang="es-EC"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5" name="Rounded Rectangle 4"/>
          <p:cNvSpPr/>
          <p:nvPr/>
        </p:nvSpPr>
        <p:spPr>
          <a:xfrm>
            <a:off x="3635896" y="1988840"/>
            <a:ext cx="172819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latin typeface="+mj-lt"/>
              </a:rPr>
              <a:t>Accionista</a:t>
            </a:r>
          </a:p>
          <a:p>
            <a:pPr algn="ctr"/>
            <a:r>
              <a:rPr lang="es-EC" dirty="0" smtClean="0">
                <a:latin typeface="+mj-lt"/>
              </a:rPr>
              <a:t>(Gerente)</a:t>
            </a:r>
            <a:endParaRPr lang="es-EC" dirty="0">
              <a:latin typeface="+mj-lt"/>
            </a:endParaRPr>
          </a:p>
        </p:txBody>
      </p:sp>
      <p:sp>
        <p:nvSpPr>
          <p:cNvPr id="8" name="Rounded Rectangle 7"/>
          <p:cNvSpPr/>
          <p:nvPr/>
        </p:nvSpPr>
        <p:spPr>
          <a:xfrm>
            <a:off x="3635896" y="3212976"/>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latin typeface="+mj-lt"/>
              </a:rPr>
              <a:t>Administrador</a:t>
            </a:r>
            <a:r>
              <a:rPr lang="en-US" dirty="0" smtClean="0">
                <a:latin typeface="+mj-lt"/>
              </a:rPr>
              <a:t>  General</a:t>
            </a:r>
            <a:endParaRPr lang="en-US" dirty="0">
              <a:latin typeface="+mj-lt"/>
            </a:endParaRPr>
          </a:p>
        </p:txBody>
      </p:sp>
      <p:sp>
        <p:nvSpPr>
          <p:cNvPr id="10" name="Rounded Rectangle 9"/>
          <p:cNvSpPr/>
          <p:nvPr/>
        </p:nvSpPr>
        <p:spPr>
          <a:xfrm>
            <a:off x="2051720" y="4293096"/>
            <a:ext cx="180020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latin typeface="+mj-lt"/>
              </a:rPr>
              <a:t>Contador</a:t>
            </a:r>
            <a:r>
              <a:rPr lang="es-EC" dirty="0" smtClean="0"/>
              <a:t> </a:t>
            </a:r>
            <a:endParaRPr lang="es-EC" dirty="0"/>
          </a:p>
        </p:txBody>
      </p:sp>
      <p:sp>
        <p:nvSpPr>
          <p:cNvPr id="11" name="Rounded Rectangle 10"/>
          <p:cNvSpPr/>
          <p:nvPr/>
        </p:nvSpPr>
        <p:spPr>
          <a:xfrm>
            <a:off x="4932040" y="4293096"/>
            <a:ext cx="180020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latin typeface="+mj-lt"/>
              </a:rPr>
              <a:t>Secretaria</a:t>
            </a:r>
            <a:endParaRPr lang="es-EC" dirty="0">
              <a:latin typeface="+mj-lt"/>
            </a:endParaRPr>
          </a:p>
        </p:txBody>
      </p:sp>
      <p:sp>
        <p:nvSpPr>
          <p:cNvPr id="12" name="Rounded Rectangle 11"/>
          <p:cNvSpPr/>
          <p:nvPr/>
        </p:nvSpPr>
        <p:spPr>
          <a:xfrm>
            <a:off x="3707904" y="5085184"/>
            <a:ext cx="180020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latin typeface="+mj-lt"/>
              </a:rPr>
              <a:t>Mensajero / Conserje</a:t>
            </a:r>
            <a:endParaRPr lang="es-EC" dirty="0">
              <a:latin typeface="+mj-lt"/>
            </a:endParaRPr>
          </a:p>
        </p:txBody>
      </p:sp>
      <p:cxnSp>
        <p:nvCxnSpPr>
          <p:cNvPr id="17" name="Straight Arrow Connector 16"/>
          <p:cNvCxnSpPr/>
          <p:nvPr/>
        </p:nvCxnSpPr>
        <p:spPr>
          <a:xfrm rot="5400000">
            <a:off x="4248758" y="2816138"/>
            <a:ext cx="6480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3888718" y="4400314"/>
            <a:ext cx="13681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8" idx="3"/>
          </p:cNvCxnSpPr>
          <p:nvPr/>
        </p:nvCxnSpPr>
        <p:spPr>
          <a:xfrm>
            <a:off x="5436096" y="3465004"/>
            <a:ext cx="576064" cy="54006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5868144" y="4149080"/>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rot="10800000" flipV="1">
            <a:off x="2843808" y="3429000"/>
            <a:ext cx="720080" cy="50405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2663788" y="4113076"/>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8"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19"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22" name="21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9144000" cy="1143000"/>
          </a:xfrm>
        </p:spPr>
        <p:txBody>
          <a:bodyPr>
            <a:normAutofit/>
          </a:bodyPr>
          <a:lstStyle/>
          <a:p>
            <a:pPr algn="ctr"/>
            <a:r>
              <a:rPr lang="es-EC" sz="4800" b="1" dirty="0" smtClean="0">
                <a:solidFill>
                  <a:schemeClr val="bg1"/>
                </a:solidFill>
                <a:effectLst>
                  <a:outerShdw blurRad="38100" dist="25400" dir="5400000" algn="tl" rotWithShape="0">
                    <a:srgbClr val="000000">
                      <a:alpha val="43000"/>
                    </a:srgbClr>
                  </a:outerShdw>
                </a:effectLst>
                <a:cs typeface="Andalus" pitchFamily="18" charset="-78"/>
              </a:rPr>
              <a:t>Inversión</a:t>
            </a:r>
            <a:endParaRPr lang="es-EC" sz="4800" b="1" dirty="0">
              <a:solidFill>
                <a:schemeClr val="bg1"/>
              </a:solidFill>
              <a:effectLst>
                <a:outerShdw blurRad="38100" dist="25400" dir="5400000" algn="tl" rotWithShape="0">
                  <a:srgbClr val="000000">
                    <a:alpha val="43000"/>
                  </a:srgbClr>
                </a:outerShdw>
              </a:effectLst>
              <a:cs typeface="Andalus" pitchFamily="18" charset="-78"/>
            </a:endParaRPr>
          </a:p>
        </p:txBody>
      </p:sp>
      <p:graphicFrame>
        <p:nvGraphicFramePr>
          <p:cNvPr id="5" name="Content Placeholder 4"/>
          <p:cNvGraphicFramePr>
            <a:graphicFrameLocks noGrp="1"/>
          </p:cNvGraphicFramePr>
          <p:nvPr>
            <p:ph idx="1"/>
          </p:nvPr>
        </p:nvGraphicFramePr>
        <p:xfrm>
          <a:off x="1259632" y="2564904"/>
          <a:ext cx="6552728" cy="2219960"/>
        </p:xfrm>
        <a:graphic>
          <a:graphicData uri="http://schemas.openxmlformats.org/drawingml/2006/table">
            <a:tbl>
              <a:tblPr firstRow="1" bandRow="1">
                <a:tableStyleId>{5C22544A-7EE6-4342-B048-85BDC9FD1C3A}</a:tableStyleId>
              </a:tblPr>
              <a:tblGrid>
                <a:gridCol w="2743200"/>
                <a:gridCol w="1937320"/>
                <a:gridCol w="1872208"/>
              </a:tblGrid>
              <a:tr h="0">
                <a:tc>
                  <a:txBody>
                    <a:bodyPr/>
                    <a:lstStyle/>
                    <a:p>
                      <a:pPr marL="0" algn="ctr" rtl="0" eaLnBrk="1" latinLnBrk="0" hangingPunct="1"/>
                      <a:r>
                        <a:rPr kumimoji="0" lang="es-EC" sz="1800" b="1" kern="1200" noProof="0" smtClean="0">
                          <a:solidFill>
                            <a:schemeClr val="lt1"/>
                          </a:solidFill>
                          <a:latin typeface="+mj-lt"/>
                          <a:ea typeface="+mn-ea"/>
                          <a:cs typeface="+mn-cs"/>
                        </a:rPr>
                        <a:t>Detalle</a:t>
                      </a:r>
                      <a:endParaRPr kumimoji="0" lang="es-EC" sz="1800" b="1" kern="1200" noProof="0">
                        <a:solidFill>
                          <a:schemeClr val="lt1"/>
                        </a:solidFill>
                        <a:latin typeface="+mj-lt"/>
                        <a:ea typeface="+mn-ea"/>
                        <a:cs typeface="+mn-cs"/>
                      </a:endParaRPr>
                    </a:p>
                  </a:txBody>
                  <a:tcPr>
                    <a:solidFill>
                      <a:schemeClr val="bg2">
                        <a:lumMod val="50000"/>
                      </a:schemeClr>
                    </a:solidFill>
                  </a:tcPr>
                </a:tc>
                <a:tc>
                  <a:txBody>
                    <a:bodyPr/>
                    <a:lstStyle/>
                    <a:p>
                      <a:pPr marL="0" algn="r" rtl="0" eaLnBrk="1" latinLnBrk="0" hangingPunct="1"/>
                      <a:r>
                        <a:rPr kumimoji="0" lang="es-EC" sz="1800" b="1" kern="1200" noProof="0" smtClean="0">
                          <a:solidFill>
                            <a:schemeClr val="lt1"/>
                          </a:solidFill>
                          <a:latin typeface="+mj-lt"/>
                          <a:ea typeface="+mn-ea"/>
                          <a:cs typeface="+mn-cs"/>
                        </a:rPr>
                        <a:t>Valor   $</a:t>
                      </a:r>
                      <a:endParaRPr kumimoji="0" lang="es-EC" sz="1800" b="1" kern="1200" noProof="0">
                        <a:solidFill>
                          <a:schemeClr val="lt1"/>
                        </a:solidFill>
                        <a:latin typeface="+mj-lt"/>
                        <a:ea typeface="+mn-ea"/>
                        <a:cs typeface="+mn-cs"/>
                      </a:endParaRPr>
                    </a:p>
                  </a:txBody>
                  <a:tcPr>
                    <a:solidFill>
                      <a:schemeClr val="bg2">
                        <a:lumMod val="50000"/>
                      </a:schemeClr>
                    </a:solidFill>
                  </a:tcPr>
                </a:tc>
                <a:tc>
                  <a:txBody>
                    <a:bodyPr/>
                    <a:lstStyle/>
                    <a:p>
                      <a:pPr algn="r"/>
                      <a:r>
                        <a:rPr kumimoji="0" lang="es-EC" sz="1800" b="1" kern="1200" noProof="0" dirty="0" smtClean="0">
                          <a:solidFill>
                            <a:schemeClr val="lt1"/>
                          </a:solidFill>
                          <a:latin typeface="+mj-lt"/>
                          <a:ea typeface="+mn-ea"/>
                          <a:cs typeface="+mn-cs"/>
                        </a:rPr>
                        <a:t>Porcentaje %</a:t>
                      </a:r>
                      <a:endParaRPr kumimoji="0" lang="es-EC" sz="1800" b="1" kern="1200" noProof="0" dirty="0">
                        <a:solidFill>
                          <a:schemeClr val="lt1"/>
                        </a:solidFill>
                        <a:latin typeface="+mj-lt"/>
                        <a:ea typeface="+mn-ea"/>
                        <a:cs typeface="+mn-cs"/>
                      </a:endParaRPr>
                    </a:p>
                  </a:txBody>
                  <a:tcPr>
                    <a:solidFill>
                      <a:schemeClr val="bg2">
                        <a:lumMod val="50000"/>
                      </a:schemeClr>
                    </a:solidFill>
                  </a:tcPr>
                </a:tc>
              </a:tr>
              <a:tr h="370840">
                <a:tc>
                  <a:txBody>
                    <a:bodyPr/>
                    <a:lstStyle/>
                    <a:p>
                      <a:pPr algn="ctr"/>
                      <a:r>
                        <a:rPr lang="es-EC" noProof="0" dirty="0" smtClean="0">
                          <a:latin typeface="+mj-lt"/>
                          <a:cs typeface="Andalus" pitchFamily="18" charset="-78"/>
                        </a:rPr>
                        <a:t>Accionista</a:t>
                      </a:r>
                      <a:r>
                        <a:rPr lang="en-US" baseline="0" dirty="0" smtClean="0">
                          <a:latin typeface="+mj-lt"/>
                          <a:cs typeface="Andalus" pitchFamily="18" charset="-78"/>
                        </a:rPr>
                        <a:t> 1</a:t>
                      </a:r>
                      <a:endParaRPr lang="en-US" dirty="0">
                        <a:latin typeface="+mj-lt"/>
                        <a:cs typeface="Andalus" pitchFamily="18" charset="-78"/>
                      </a:endParaRPr>
                    </a:p>
                  </a:txBody>
                  <a:tcPr/>
                </a:tc>
                <a:tc>
                  <a:txBody>
                    <a:bodyPr/>
                    <a:lstStyle/>
                    <a:p>
                      <a:pPr algn="r"/>
                      <a:r>
                        <a:rPr lang="en-US" dirty="0" smtClean="0">
                          <a:latin typeface="+mj-lt"/>
                          <a:cs typeface="Andalus" pitchFamily="18" charset="-78"/>
                        </a:rPr>
                        <a:t>6,000.00</a:t>
                      </a:r>
                      <a:endParaRPr lang="en-US" dirty="0">
                        <a:latin typeface="+mj-lt"/>
                        <a:cs typeface="Andalus" pitchFamily="18" charset="-78"/>
                      </a:endParaRPr>
                    </a:p>
                  </a:txBody>
                  <a:tcPr/>
                </a:tc>
                <a:tc>
                  <a:txBody>
                    <a:bodyPr/>
                    <a:lstStyle/>
                    <a:p>
                      <a:pPr algn="r"/>
                      <a:r>
                        <a:rPr lang="en-US" dirty="0" smtClean="0">
                          <a:latin typeface="+mj-lt"/>
                          <a:cs typeface="Andalus" pitchFamily="18" charset="-78"/>
                        </a:rPr>
                        <a:t>26.10</a:t>
                      </a:r>
                      <a:endParaRPr lang="en-US" dirty="0">
                        <a:latin typeface="+mj-lt"/>
                        <a:cs typeface="Andalus" pitchFamily="18" charset="-78"/>
                      </a:endParaRPr>
                    </a:p>
                  </a:txBody>
                  <a:tcPr/>
                </a:tc>
              </a:tr>
              <a:tr h="370840">
                <a:tc>
                  <a:txBody>
                    <a:bodyPr/>
                    <a:lstStyle/>
                    <a:p>
                      <a:pPr algn="ctr"/>
                      <a:r>
                        <a:rPr lang="es-EC" noProof="0" smtClean="0">
                          <a:latin typeface="+mj-lt"/>
                          <a:cs typeface="Andalus" pitchFamily="18" charset="-78"/>
                        </a:rPr>
                        <a:t>Accionista 2</a:t>
                      </a:r>
                      <a:endParaRPr lang="es-EC" noProof="0">
                        <a:latin typeface="+mj-lt"/>
                        <a:cs typeface="Andalus" pitchFamily="18" charset="-78"/>
                      </a:endParaRPr>
                    </a:p>
                  </a:txBody>
                  <a:tcPr/>
                </a:tc>
                <a:tc>
                  <a:txBody>
                    <a:bodyPr/>
                    <a:lstStyle/>
                    <a:p>
                      <a:pPr algn="r"/>
                      <a:r>
                        <a:rPr lang="en-US" dirty="0" smtClean="0">
                          <a:latin typeface="+mj-lt"/>
                          <a:cs typeface="Andalus" pitchFamily="18" charset="-78"/>
                        </a:rPr>
                        <a:t>6,000.00</a:t>
                      </a:r>
                      <a:endParaRPr lang="en-US" dirty="0">
                        <a:latin typeface="+mj-lt"/>
                        <a:cs typeface="Andalus" pitchFamily="18" charset="-78"/>
                      </a:endParaRPr>
                    </a:p>
                  </a:txBody>
                  <a:tcPr/>
                </a:tc>
                <a:tc>
                  <a:txBody>
                    <a:bodyPr/>
                    <a:lstStyle/>
                    <a:p>
                      <a:pPr algn="r"/>
                      <a:r>
                        <a:rPr lang="en-US" smtClean="0">
                          <a:latin typeface="+mj-lt"/>
                          <a:cs typeface="Andalus" pitchFamily="18" charset="-78"/>
                        </a:rPr>
                        <a:t>26.10</a:t>
                      </a:r>
                      <a:endParaRPr lang="en-US">
                        <a:latin typeface="+mj-lt"/>
                        <a:cs typeface="Andalus" pitchFamily="18" charset="-78"/>
                      </a:endParaRPr>
                    </a:p>
                  </a:txBody>
                  <a:tcPr/>
                </a:tc>
              </a:tr>
              <a:tr h="370840">
                <a:tc>
                  <a:txBody>
                    <a:bodyPr/>
                    <a:lstStyle/>
                    <a:p>
                      <a:pPr algn="ctr"/>
                      <a:r>
                        <a:rPr lang="es-EC" noProof="0" smtClean="0">
                          <a:latin typeface="+mj-lt"/>
                          <a:cs typeface="Andalus" pitchFamily="18" charset="-78"/>
                        </a:rPr>
                        <a:t>Accionista 3 (Vehiculo)</a:t>
                      </a:r>
                      <a:endParaRPr lang="es-EC" noProof="0">
                        <a:latin typeface="+mj-lt"/>
                        <a:cs typeface="Andalus" pitchFamily="18" charset="-78"/>
                      </a:endParaRPr>
                    </a:p>
                  </a:txBody>
                  <a:tcPr/>
                </a:tc>
                <a:tc>
                  <a:txBody>
                    <a:bodyPr/>
                    <a:lstStyle/>
                    <a:p>
                      <a:pPr algn="r"/>
                      <a:r>
                        <a:rPr lang="en-US" dirty="0" smtClean="0">
                          <a:latin typeface="+mj-lt"/>
                          <a:cs typeface="Andalus" pitchFamily="18" charset="-78"/>
                        </a:rPr>
                        <a:t>8,000.00</a:t>
                      </a:r>
                      <a:endParaRPr lang="en-US" dirty="0">
                        <a:latin typeface="+mj-lt"/>
                        <a:cs typeface="Andalus" pitchFamily="18" charset="-78"/>
                      </a:endParaRPr>
                    </a:p>
                  </a:txBody>
                  <a:tcPr/>
                </a:tc>
                <a:tc>
                  <a:txBody>
                    <a:bodyPr/>
                    <a:lstStyle/>
                    <a:p>
                      <a:pPr algn="r"/>
                      <a:r>
                        <a:rPr lang="en-US" dirty="0" smtClean="0">
                          <a:latin typeface="+mj-lt"/>
                          <a:cs typeface="Andalus" pitchFamily="18" charset="-78"/>
                        </a:rPr>
                        <a:t>34.80</a:t>
                      </a:r>
                      <a:endParaRPr lang="en-US" dirty="0">
                        <a:latin typeface="+mj-lt"/>
                        <a:cs typeface="Andalus" pitchFamily="18" charset="-78"/>
                      </a:endParaRPr>
                    </a:p>
                  </a:txBody>
                  <a:tcPr/>
                </a:tc>
              </a:tr>
              <a:tr h="370840">
                <a:tc>
                  <a:txBody>
                    <a:bodyPr/>
                    <a:lstStyle/>
                    <a:p>
                      <a:pPr algn="ctr"/>
                      <a:r>
                        <a:rPr lang="es-EC" noProof="0" smtClean="0">
                          <a:latin typeface="+mj-lt"/>
                          <a:cs typeface="Andalus" pitchFamily="18" charset="-78"/>
                        </a:rPr>
                        <a:t>Prestamo a Largo Plazo</a:t>
                      </a:r>
                      <a:endParaRPr lang="es-EC" noProof="0">
                        <a:latin typeface="+mj-lt"/>
                        <a:cs typeface="Andalus" pitchFamily="18" charset="-78"/>
                      </a:endParaRPr>
                    </a:p>
                  </a:txBody>
                  <a:tcPr/>
                </a:tc>
                <a:tc>
                  <a:txBody>
                    <a:bodyPr/>
                    <a:lstStyle/>
                    <a:p>
                      <a:pPr algn="r"/>
                      <a:r>
                        <a:rPr lang="en-US" dirty="0" smtClean="0">
                          <a:latin typeface="+mj-lt"/>
                          <a:cs typeface="Andalus" pitchFamily="18" charset="-78"/>
                        </a:rPr>
                        <a:t>3,000.00</a:t>
                      </a:r>
                      <a:endParaRPr lang="en-US" dirty="0">
                        <a:latin typeface="+mj-lt"/>
                        <a:cs typeface="Andalus" pitchFamily="18" charset="-78"/>
                      </a:endParaRPr>
                    </a:p>
                  </a:txBody>
                  <a:tcPr/>
                </a:tc>
                <a:tc>
                  <a:txBody>
                    <a:bodyPr/>
                    <a:lstStyle/>
                    <a:p>
                      <a:pPr algn="r"/>
                      <a:r>
                        <a:rPr lang="en-US" dirty="0" smtClean="0">
                          <a:latin typeface="+mj-lt"/>
                          <a:cs typeface="Andalus" pitchFamily="18" charset="-78"/>
                        </a:rPr>
                        <a:t>13.00</a:t>
                      </a:r>
                      <a:endParaRPr lang="en-US" dirty="0">
                        <a:latin typeface="+mj-lt"/>
                        <a:cs typeface="Andalus" pitchFamily="18" charset="-78"/>
                      </a:endParaRPr>
                    </a:p>
                  </a:txBody>
                  <a:tcPr/>
                </a:tc>
              </a:tr>
              <a:tr h="370840">
                <a:tc>
                  <a:txBody>
                    <a:bodyPr/>
                    <a:lstStyle/>
                    <a:p>
                      <a:pPr algn="ctr"/>
                      <a:r>
                        <a:rPr lang="es-EC" noProof="0" dirty="0" smtClean="0">
                          <a:latin typeface="+mj-lt"/>
                          <a:cs typeface="Andalus" pitchFamily="18" charset="-78"/>
                        </a:rPr>
                        <a:t>Sub-total</a:t>
                      </a:r>
                      <a:endParaRPr lang="es-EC" noProof="0" dirty="0">
                        <a:latin typeface="+mj-lt"/>
                        <a:cs typeface="Andalus" pitchFamily="18" charset="-78"/>
                      </a:endParaRPr>
                    </a:p>
                  </a:txBody>
                  <a:tcPr/>
                </a:tc>
                <a:tc>
                  <a:txBody>
                    <a:bodyPr/>
                    <a:lstStyle/>
                    <a:p>
                      <a:pPr algn="r"/>
                      <a:r>
                        <a:rPr lang="en-US" smtClean="0">
                          <a:latin typeface="+mj-lt"/>
                          <a:cs typeface="Andalus" pitchFamily="18" charset="-78"/>
                        </a:rPr>
                        <a:t>23,000.00</a:t>
                      </a:r>
                      <a:endParaRPr lang="en-US">
                        <a:latin typeface="+mj-lt"/>
                        <a:cs typeface="Andalus" pitchFamily="18" charset="-78"/>
                      </a:endParaRPr>
                    </a:p>
                  </a:txBody>
                  <a:tcPr/>
                </a:tc>
                <a:tc>
                  <a:txBody>
                    <a:bodyPr/>
                    <a:lstStyle/>
                    <a:p>
                      <a:pPr algn="r"/>
                      <a:r>
                        <a:rPr lang="en-US" dirty="0" smtClean="0">
                          <a:latin typeface="+mj-lt"/>
                          <a:cs typeface="Andalus" pitchFamily="18" charset="-78"/>
                        </a:rPr>
                        <a:t>100.00</a:t>
                      </a:r>
                      <a:endParaRPr lang="en-US" dirty="0">
                        <a:latin typeface="+mj-lt"/>
                        <a:cs typeface="Andalus" pitchFamily="18" charset="-78"/>
                      </a:endParaRPr>
                    </a:p>
                  </a:txBody>
                  <a:tcPr/>
                </a:tc>
              </a:tr>
            </a:tbl>
          </a:graphicData>
        </a:graphic>
      </p:graphicFrame>
      <p:pic>
        <p:nvPicPr>
          <p:cNvPr id="9" name="3 Imagen" descr="LOGO-ESPOL.gif"/>
          <p:cNvPicPr>
            <a:picLocks noChangeAspect="1"/>
          </p:cNvPicPr>
          <p:nvPr/>
        </p:nvPicPr>
        <p:blipFill>
          <a:blip r:embed="rId2" cstate="print"/>
          <a:stretch>
            <a:fillRect/>
          </a:stretch>
        </p:blipFill>
        <p:spPr>
          <a:xfrm>
            <a:off x="323527" y="365805"/>
            <a:ext cx="1092701" cy="1046971"/>
          </a:xfrm>
          <a:prstGeom prst="rect">
            <a:avLst/>
          </a:prstGeom>
        </p:spPr>
      </p:pic>
      <p:sp>
        <p:nvSpPr>
          <p:cNvPr id="10"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1" name="10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144000" cy="1143000"/>
          </a:xfrm>
        </p:spPr>
        <p:txBody>
          <a:bodyPr>
            <a:normAutofit/>
          </a:bodyPr>
          <a:lstStyle/>
          <a:p>
            <a:pPr algn="ctr"/>
            <a:r>
              <a:rPr lang="es-EC" b="1" dirty="0" smtClean="0">
                <a:solidFill>
                  <a:schemeClr val="bg1"/>
                </a:solidFill>
                <a:effectLst>
                  <a:outerShdw blurRad="38100" dist="25400" dir="5400000" algn="tl" rotWithShape="0">
                    <a:srgbClr val="000000">
                      <a:alpha val="43000"/>
                    </a:srgbClr>
                  </a:outerShdw>
                </a:effectLst>
                <a:cs typeface="Andalus" pitchFamily="18" charset="-78"/>
              </a:rPr>
              <a:t>Ingresos</a:t>
            </a:r>
            <a:endParaRPr lang="es-EC"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6" name="Rectangle 5"/>
          <p:cNvSpPr/>
          <p:nvPr/>
        </p:nvSpPr>
        <p:spPr>
          <a:xfrm>
            <a:off x="899592" y="1628800"/>
            <a:ext cx="7704856" cy="1692771"/>
          </a:xfrm>
          <a:prstGeom prst="rect">
            <a:avLst/>
          </a:prstGeom>
        </p:spPr>
        <p:txBody>
          <a:bodyPr wrap="square">
            <a:spAutoFit/>
          </a:bodyPr>
          <a:lstStyle/>
          <a:p>
            <a:r>
              <a:rPr lang="es-ES" sz="2600" dirty="0" smtClean="0">
                <a:solidFill>
                  <a:srgbClr val="0070C0"/>
                </a:solidFill>
                <a:latin typeface="+mj-lt"/>
                <a:ea typeface="+mj-ea"/>
                <a:cs typeface="Andalus" pitchFamily="18" charset="-78"/>
              </a:rPr>
              <a:t>Hemos considerado tres posibles modelos de fiestas sin olvidar que el cliente tiene la posibilidad de armar su fiesta infantil con todos los proveedores sin importar que los mezcle en cualquiera de sus niveles</a:t>
            </a:r>
            <a:endParaRPr lang="en-US" sz="2600" dirty="0">
              <a:solidFill>
                <a:srgbClr val="0070C0"/>
              </a:solidFill>
              <a:latin typeface="+mj-lt"/>
              <a:ea typeface="+mj-ea"/>
              <a:cs typeface="Andalus" pitchFamily="18" charset="-78"/>
            </a:endParaRPr>
          </a:p>
        </p:txBody>
      </p:sp>
      <p:pic>
        <p:nvPicPr>
          <p:cNvPr id="9"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graphicFrame>
        <p:nvGraphicFramePr>
          <p:cNvPr id="15" name="Table 14"/>
          <p:cNvGraphicFramePr>
            <a:graphicFrameLocks noGrp="1"/>
          </p:cNvGraphicFramePr>
          <p:nvPr/>
        </p:nvGraphicFramePr>
        <p:xfrm>
          <a:off x="971602" y="3356992"/>
          <a:ext cx="7560837" cy="2494280"/>
        </p:xfrm>
        <a:graphic>
          <a:graphicData uri="http://schemas.openxmlformats.org/drawingml/2006/table">
            <a:tbl>
              <a:tblPr firstRow="1" bandRow="1">
                <a:tableStyleId>{5C22544A-7EE6-4342-B048-85BDC9FD1C3A}</a:tableStyleId>
              </a:tblPr>
              <a:tblGrid>
                <a:gridCol w="1421857"/>
                <a:gridCol w="738381"/>
                <a:gridCol w="576064"/>
                <a:gridCol w="720080"/>
                <a:gridCol w="792088"/>
                <a:gridCol w="792088"/>
                <a:gridCol w="840093"/>
                <a:gridCol w="840093"/>
                <a:gridCol w="840093"/>
              </a:tblGrid>
              <a:tr h="370840">
                <a:tc>
                  <a:txBody>
                    <a:bodyPr/>
                    <a:lstStyle/>
                    <a:p>
                      <a:pPr algn="ctr"/>
                      <a:r>
                        <a:rPr kumimoji="0" lang="es-EC" sz="1800" b="1" kern="1200" noProof="0" dirty="0" smtClean="0">
                          <a:solidFill>
                            <a:schemeClr val="lt1"/>
                          </a:solidFill>
                          <a:latin typeface="+mj-lt"/>
                          <a:ea typeface="+mn-ea"/>
                          <a:cs typeface="+mn-cs"/>
                        </a:rPr>
                        <a:t>Detalle</a:t>
                      </a:r>
                      <a:endParaRPr kumimoji="0" lang="es-EC" sz="1800" b="1" kern="1200" noProof="0" dirty="0">
                        <a:solidFill>
                          <a:schemeClr val="lt1"/>
                        </a:solidFill>
                        <a:latin typeface="+mj-lt"/>
                        <a:ea typeface="+mn-ea"/>
                        <a:cs typeface="+mn-cs"/>
                      </a:endParaRPr>
                    </a:p>
                  </a:txBody>
                  <a:tcPr>
                    <a:solidFill>
                      <a:schemeClr val="bg2">
                        <a:lumMod val="50000"/>
                      </a:schemeClr>
                    </a:solidFill>
                  </a:tcPr>
                </a:tc>
                <a:tc>
                  <a:txBody>
                    <a:bodyPr/>
                    <a:lstStyle/>
                    <a:p>
                      <a:pPr marL="0" algn="ctr" rtl="0" eaLnBrk="1" latinLnBrk="0" hangingPunct="1"/>
                      <a:r>
                        <a:rPr kumimoji="0" lang="es-EC" sz="1600" b="1" kern="1200" noProof="0" smtClean="0">
                          <a:solidFill>
                            <a:schemeClr val="lt1"/>
                          </a:solidFill>
                          <a:latin typeface="+mj-lt"/>
                          <a:ea typeface="+mn-ea"/>
                          <a:cs typeface="+mn-cs"/>
                        </a:rPr>
                        <a:t>Precio</a:t>
                      </a:r>
                      <a:endParaRPr kumimoji="0" lang="es-EC" sz="1600" b="1" kern="1200" noProof="0">
                        <a:solidFill>
                          <a:schemeClr val="lt1"/>
                        </a:solidFill>
                        <a:latin typeface="+mj-lt"/>
                        <a:ea typeface="+mn-ea"/>
                        <a:cs typeface="+mn-cs"/>
                      </a:endParaRPr>
                    </a:p>
                  </a:txBody>
                  <a:tcPr>
                    <a:solidFill>
                      <a:schemeClr val="bg2">
                        <a:lumMod val="50000"/>
                      </a:schemeClr>
                    </a:solidFill>
                  </a:tcPr>
                </a:tc>
                <a:tc>
                  <a:txBody>
                    <a:bodyPr/>
                    <a:lstStyle/>
                    <a:p>
                      <a:pPr marL="0" algn="ctr" rtl="0" eaLnBrk="1" latinLnBrk="0" hangingPunct="1"/>
                      <a:r>
                        <a:rPr kumimoji="0" lang="es-EC" sz="1600" b="1" kern="1200" noProof="0" smtClean="0">
                          <a:solidFill>
                            <a:schemeClr val="lt1"/>
                          </a:solidFill>
                          <a:latin typeface="+mj-lt"/>
                          <a:ea typeface="+mn-ea"/>
                          <a:cs typeface="+mn-cs"/>
                        </a:rPr>
                        <a:t>Unidad</a:t>
                      </a:r>
                      <a:endParaRPr kumimoji="0" lang="es-EC" sz="1600" b="1" kern="1200" noProof="0">
                        <a:solidFill>
                          <a:schemeClr val="lt1"/>
                        </a:solidFill>
                        <a:latin typeface="+mj-lt"/>
                        <a:ea typeface="+mn-ea"/>
                        <a:cs typeface="+mn-cs"/>
                      </a:endParaRPr>
                    </a:p>
                  </a:txBody>
                  <a:tcPr>
                    <a:solidFill>
                      <a:schemeClr val="bg2">
                        <a:lumMod val="50000"/>
                      </a:schemeClr>
                    </a:solidFill>
                  </a:tcPr>
                </a:tc>
                <a:tc>
                  <a:txBody>
                    <a:bodyPr/>
                    <a:lstStyle/>
                    <a:p>
                      <a:pPr marL="0" algn="ctr" rtl="0" eaLnBrk="1" latinLnBrk="0" hangingPunct="1"/>
                      <a:r>
                        <a:rPr kumimoji="0" lang="es-EC" sz="1100" b="1" kern="1200" noProof="0" smtClean="0">
                          <a:solidFill>
                            <a:schemeClr val="lt1"/>
                          </a:solidFill>
                          <a:latin typeface="+mj-lt"/>
                          <a:ea typeface="+mn-ea"/>
                          <a:cs typeface="+mn-cs"/>
                        </a:rPr>
                        <a:t>Mensual</a:t>
                      </a:r>
                      <a:endParaRPr kumimoji="0" lang="es-EC" sz="1100" b="1" kern="1200" noProof="0">
                        <a:solidFill>
                          <a:schemeClr val="lt1"/>
                        </a:solidFill>
                        <a:latin typeface="+mj-lt"/>
                        <a:ea typeface="+mn-ea"/>
                        <a:cs typeface="+mn-cs"/>
                      </a:endParaRPr>
                    </a:p>
                  </a:txBody>
                  <a:tcPr>
                    <a:solidFill>
                      <a:schemeClr val="bg2">
                        <a:lumMod val="50000"/>
                      </a:schemeClr>
                    </a:solidFill>
                  </a:tcPr>
                </a:tc>
                <a:tc>
                  <a:txBody>
                    <a:bodyPr/>
                    <a:lstStyle/>
                    <a:p>
                      <a:pPr marL="0" algn="ctr" rtl="0" eaLnBrk="1" latinLnBrk="0" hangingPunct="1"/>
                      <a:r>
                        <a:rPr kumimoji="0" lang="es-EC" sz="1800" b="1" kern="1200" noProof="0" dirty="0" smtClean="0">
                          <a:solidFill>
                            <a:schemeClr val="lt1"/>
                          </a:solidFill>
                          <a:latin typeface="+mj-lt"/>
                          <a:ea typeface="+mn-ea"/>
                          <a:cs typeface="+mn-cs"/>
                        </a:rPr>
                        <a:t>Anual</a:t>
                      </a:r>
                      <a:endParaRPr kumimoji="0" lang="es-EC" sz="1800" b="1" kern="1200" noProof="0" dirty="0">
                        <a:solidFill>
                          <a:schemeClr val="lt1"/>
                        </a:solidFill>
                        <a:latin typeface="+mj-lt"/>
                        <a:ea typeface="+mn-ea"/>
                        <a:cs typeface="+mn-cs"/>
                      </a:endParaRPr>
                    </a:p>
                  </a:txBody>
                  <a:tcPr>
                    <a:solidFill>
                      <a:schemeClr val="bg2">
                        <a:lumMod val="50000"/>
                      </a:schemeClr>
                    </a:solidFill>
                  </a:tcPr>
                </a:tc>
                <a:tc>
                  <a:txBody>
                    <a:bodyPr/>
                    <a:lstStyle/>
                    <a:p>
                      <a:pPr marL="0" algn="ctr" rtl="0" eaLnBrk="1" latinLnBrk="0" hangingPunct="1"/>
                      <a:r>
                        <a:rPr kumimoji="0" lang="es-EC" sz="1800" b="1" kern="1200" noProof="0" smtClean="0">
                          <a:solidFill>
                            <a:schemeClr val="lt1"/>
                          </a:solidFill>
                          <a:latin typeface="+mj-lt"/>
                          <a:ea typeface="+mn-ea"/>
                          <a:cs typeface="+mn-cs"/>
                        </a:rPr>
                        <a:t>Costo Unit</a:t>
                      </a:r>
                      <a:endParaRPr kumimoji="0" lang="es-EC" sz="1800" b="1" kern="1200" noProof="0">
                        <a:solidFill>
                          <a:schemeClr val="lt1"/>
                        </a:solidFill>
                        <a:latin typeface="+mj-lt"/>
                        <a:ea typeface="+mn-ea"/>
                        <a:cs typeface="+mn-cs"/>
                      </a:endParaRPr>
                    </a:p>
                  </a:txBody>
                  <a:tcPr>
                    <a:solidFill>
                      <a:schemeClr val="bg2">
                        <a:lumMod val="50000"/>
                      </a:schemeClr>
                    </a:solidFill>
                  </a:tcPr>
                </a:tc>
                <a:tc>
                  <a:txBody>
                    <a:bodyPr/>
                    <a:lstStyle/>
                    <a:p>
                      <a:pPr marL="0" algn="ctr" rtl="0" eaLnBrk="1" latinLnBrk="0" hangingPunct="1"/>
                      <a:r>
                        <a:rPr kumimoji="0" lang="es-EC" sz="1800" b="1" kern="1200" noProof="0" smtClean="0">
                          <a:solidFill>
                            <a:schemeClr val="lt1"/>
                          </a:solidFill>
                          <a:latin typeface="+mj-lt"/>
                          <a:ea typeface="+mn-ea"/>
                          <a:cs typeface="+mn-cs"/>
                        </a:rPr>
                        <a:t>Costo Total</a:t>
                      </a:r>
                      <a:endParaRPr kumimoji="0" lang="es-EC" sz="1800" b="1" kern="1200" noProof="0">
                        <a:solidFill>
                          <a:schemeClr val="lt1"/>
                        </a:solidFill>
                        <a:latin typeface="+mj-lt"/>
                        <a:ea typeface="+mn-ea"/>
                        <a:cs typeface="+mn-cs"/>
                      </a:endParaRPr>
                    </a:p>
                  </a:txBody>
                  <a:tcPr>
                    <a:solidFill>
                      <a:schemeClr val="bg2">
                        <a:lumMod val="50000"/>
                      </a:schemeClr>
                    </a:solidFill>
                  </a:tcPr>
                </a:tc>
                <a:tc>
                  <a:txBody>
                    <a:bodyPr/>
                    <a:lstStyle/>
                    <a:p>
                      <a:pPr marL="0" algn="ctr" rtl="0" eaLnBrk="1" latinLnBrk="0" hangingPunct="1"/>
                      <a:r>
                        <a:rPr kumimoji="0" lang="es-EC" sz="1400" b="1" kern="1200" noProof="0" smtClean="0">
                          <a:solidFill>
                            <a:schemeClr val="lt1"/>
                          </a:solidFill>
                          <a:latin typeface="+mj-lt"/>
                          <a:ea typeface="+mn-ea"/>
                          <a:cs typeface="+mn-cs"/>
                        </a:rPr>
                        <a:t>Utilidad</a:t>
                      </a:r>
                      <a:endParaRPr kumimoji="0" lang="es-EC" sz="1400" b="1" kern="1200" noProof="0">
                        <a:solidFill>
                          <a:schemeClr val="lt1"/>
                        </a:solidFill>
                        <a:latin typeface="+mj-lt"/>
                        <a:ea typeface="+mn-ea"/>
                        <a:cs typeface="+mn-cs"/>
                      </a:endParaRPr>
                    </a:p>
                  </a:txBody>
                  <a:tcPr>
                    <a:solidFill>
                      <a:schemeClr val="bg2">
                        <a:lumMod val="50000"/>
                      </a:schemeClr>
                    </a:solidFill>
                  </a:tcPr>
                </a:tc>
                <a:tc>
                  <a:txBody>
                    <a:bodyPr/>
                    <a:lstStyle/>
                    <a:p>
                      <a:pPr marL="0" algn="ctr" rtl="0" eaLnBrk="1" latinLnBrk="0" hangingPunct="1"/>
                      <a:r>
                        <a:rPr kumimoji="0" lang="es-EC" sz="1400" b="1" kern="1200" noProof="0" smtClean="0">
                          <a:solidFill>
                            <a:schemeClr val="lt1"/>
                          </a:solidFill>
                          <a:latin typeface="+mj-lt"/>
                          <a:ea typeface="+mn-ea"/>
                          <a:cs typeface="+mn-cs"/>
                        </a:rPr>
                        <a:t>Utilidad Total</a:t>
                      </a:r>
                      <a:endParaRPr kumimoji="0" lang="es-EC" sz="1400" b="1" kern="1200" noProof="0">
                        <a:solidFill>
                          <a:schemeClr val="lt1"/>
                        </a:solidFill>
                        <a:latin typeface="+mj-lt"/>
                        <a:ea typeface="+mn-ea"/>
                        <a:cs typeface="+mn-cs"/>
                      </a:endParaRPr>
                    </a:p>
                  </a:txBody>
                  <a:tcPr>
                    <a:solidFill>
                      <a:schemeClr val="bg2">
                        <a:lumMod val="50000"/>
                      </a:schemeClr>
                    </a:solidFill>
                  </a:tcPr>
                </a:tc>
              </a:tr>
              <a:tr h="370840">
                <a:tc>
                  <a:txBody>
                    <a:bodyPr/>
                    <a:lstStyle/>
                    <a:p>
                      <a:pPr algn="ctr" fontAlgn="b"/>
                      <a:r>
                        <a:rPr lang="es-EC" sz="1000" b="0" i="0" u="none" strike="noStrike" noProof="0" dirty="0" err="1" smtClean="0">
                          <a:latin typeface="Arial Narrow"/>
                        </a:rPr>
                        <a:t>Mievento</a:t>
                      </a:r>
                      <a:r>
                        <a:rPr lang="es-EC" sz="1000" b="0" i="0" u="none" strike="noStrike" noProof="0" dirty="0" smtClean="0">
                          <a:latin typeface="Arial Narrow"/>
                        </a:rPr>
                        <a:t> </a:t>
                      </a:r>
                      <a:r>
                        <a:rPr lang="es-EC" sz="1000" b="0" i="0" u="none" strike="noStrike" noProof="0" dirty="0" err="1" smtClean="0">
                          <a:latin typeface="Arial Narrow"/>
                        </a:rPr>
                        <a:t>Infaltil</a:t>
                      </a:r>
                      <a:r>
                        <a:rPr lang="es-EC" sz="1000" b="0" i="0" u="none" strike="noStrike" noProof="0" dirty="0" smtClean="0">
                          <a:latin typeface="Arial Narrow"/>
                        </a:rPr>
                        <a:t> </a:t>
                      </a:r>
                      <a:r>
                        <a:rPr lang="es-EC" sz="1000" b="0" i="0" u="none" strike="noStrike" noProof="0" dirty="0" err="1" smtClean="0">
                          <a:latin typeface="Arial Narrow"/>
                        </a:rPr>
                        <a:t>Modico</a:t>
                      </a:r>
                      <a:endParaRPr lang="es-EC" sz="1000" b="0" i="0" u="none" strike="noStrike" noProof="0" dirty="0">
                        <a:latin typeface="Arial Narrow"/>
                      </a:endParaRPr>
                    </a:p>
                  </a:txBody>
                  <a:tcPr marL="0" marR="0" marT="0" marB="0" anchor="b"/>
                </a:tc>
                <a:tc>
                  <a:txBody>
                    <a:bodyPr/>
                    <a:lstStyle/>
                    <a:p>
                      <a:pPr algn="ctr" fontAlgn="b"/>
                      <a:r>
                        <a:rPr lang="es-EC" sz="1000" b="0" i="0" u="none" strike="noStrike" noProof="0" dirty="0" smtClean="0">
                          <a:latin typeface="Arial Narrow"/>
                        </a:rPr>
                        <a:t> $       1,005.00 </a:t>
                      </a:r>
                      <a:endParaRPr lang="es-EC" sz="1000" b="0" i="0" u="none" strike="noStrike" noProof="0" dirty="0">
                        <a:latin typeface="Arial Narrow"/>
                      </a:endParaRPr>
                    </a:p>
                  </a:txBody>
                  <a:tcPr marL="0" marR="0" marT="0" marB="0" anchor="b"/>
                </a:tc>
                <a:tc>
                  <a:txBody>
                    <a:bodyPr/>
                    <a:lstStyle/>
                    <a:p>
                      <a:pPr algn="ctr" fontAlgn="b"/>
                      <a:r>
                        <a:rPr lang="es-EC" sz="1000" b="0" i="0" u="none" strike="noStrike" noProof="0" smtClean="0">
                          <a:latin typeface="Arial Narrow"/>
                        </a:rPr>
                        <a:t>8</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8,040.00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96,480.00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793.95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6,351.60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211.05 </a:t>
                      </a:r>
                      <a:endParaRPr lang="es-EC" sz="1000" b="0" i="0" u="none" strike="noStrike" noProof="0">
                        <a:latin typeface="Arial Narrow"/>
                      </a:endParaRPr>
                    </a:p>
                  </a:txBody>
                  <a:tcPr marL="0" marR="0" marT="0" marB="0" anchor="b"/>
                </a:tc>
                <a:tc>
                  <a:txBody>
                    <a:bodyPr/>
                    <a:lstStyle/>
                    <a:p>
                      <a:pPr algn="ctr"/>
                      <a:r>
                        <a:rPr lang="es-EC" sz="1000" noProof="0" smtClean="0">
                          <a:latin typeface="Arial Narrow" pitchFamily="34" charset="0"/>
                        </a:rPr>
                        <a:t>1.688,40</a:t>
                      </a:r>
                      <a:endParaRPr lang="es-EC" sz="1000" noProof="0">
                        <a:latin typeface="Arial Narrow" pitchFamily="34" charset="0"/>
                      </a:endParaRPr>
                    </a:p>
                  </a:txBody>
                  <a:tcPr/>
                </a:tc>
              </a:tr>
              <a:tr h="370840">
                <a:tc>
                  <a:txBody>
                    <a:bodyPr/>
                    <a:lstStyle/>
                    <a:p>
                      <a:pPr algn="ctr" fontAlgn="b"/>
                      <a:r>
                        <a:rPr lang="es-EC" sz="1000" b="0" i="0" u="none" strike="noStrike" noProof="0" smtClean="0">
                          <a:latin typeface="Arial Narrow"/>
                        </a:rPr>
                        <a:t>Mievento Infaltil Semi Plus</a:t>
                      </a:r>
                      <a:endParaRPr lang="es-EC" sz="1000" b="0" i="0" u="none" strike="noStrike" noProof="0">
                        <a:latin typeface="Arial Narrow"/>
                      </a:endParaRPr>
                    </a:p>
                  </a:txBody>
                  <a:tcPr marL="0" marR="0" marT="0" marB="0" anchor="b"/>
                </a:tc>
                <a:tc>
                  <a:txBody>
                    <a:bodyPr/>
                    <a:lstStyle/>
                    <a:p>
                      <a:pPr algn="ctr" fontAlgn="b"/>
                      <a:r>
                        <a:rPr lang="es-EC" sz="1000" b="0" i="0" u="none" strike="noStrike" noProof="0" dirty="0" smtClean="0">
                          <a:latin typeface="Arial Narrow"/>
                        </a:rPr>
                        <a:t> $       1,640.00 </a:t>
                      </a:r>
                      <a:endParaRPr lang="es-EC" sz="1000" b="0" i="0" u="none" strike="noStrike" noProof="0" dirty="0">
                        <a:latin typeface="Arial Narrow"/>
                      </a:endParaRPr>
                    </a:p>
                  </a:txBody>
                  <a:tcPr marL="0" marR="0" marT="0" marB="0" anchor="b"/>
                </a:tc>
                <a:tc>
                  <a:txBody>
                    <a:bodyPr/>
                    <a:lstStyle/>
                    <a:p>
                      <a:pPr algn="ctr" fontAlgn="b"/>
                      <a:r>
                        <a:rPr lang="es-EC" sz="1000" b="0" i="0" u="none" strike="noStrike" noProof="0" dirty="0" smtClean="0">
                          <a:latin typeface="Arial Narrow"/>
                        </a:rPr>
                        <a:t>6</a:t>
                      </a:r>
                      <a:endParaRPr lang="es-EC" sz="1000" b="0" i="0" u="none" strike="noStrike" noProof="0" dirty="0">
                        <a:latin typeface="Arial Narrow"/>
                      </a:endParaRPr>
                    </a:p>
                  </a:txBody>
                  <a:tcPr marL="0" marR="0" marT="0" marB="0" anchor="b"/>
                </a:tc>
                <a:tc>
                  <a:txBody>
                    <a:bodyPr/>
                    <a:lstStyle/>
                    <a:p>
                      <a:pPr algn="ctr" fontAlgn="b"/>
                      <a:r>
                        <a:rPr lang="es-EC" sz="1000" b="0" i="0" u="none" strike="noStrike" noProof="0" dirty="0" smtClean="0">
                          <a:latin typeface="Arial Narrow"/>
                        </a:rPr>
                        <a:t> $       9,840.00 </a:t>
                      </a:r>
                      <a:endParaRPr lang="es-EC" sz="1000" b="0" i="0" u="none" strike="noStrike" noProof="0" dirty="0">
                        <a:latin typeface="Arial Narrow"/>
                      </a:endParaRPr>
                    </a:p>
                  </a:txBody>
                  <a:tcPr marL="0" marR="0" marT="0" marB="0" anchor="b"/>
                </a:tc>
                <a:tc>
                  <a:txBody>
                    <a:bodyPr/>
                    <a:lstStyle/>
                    <a:p>
                      <a:pPr algn="ctr" fontAlgn="b"/>
                      <a:r>
                        <a:rPr lang="es-EC" sz="1000" b="0" i="0" u="none" strike="noStrike" noProof="0" smtClean="0">
                          <a:latin typeface="Arial Narrow"/>
                        </a:rPr>
                        <a:t> $      118,080.00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1,344.80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8,068.80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295.20 </a:t>
                      </a:r>
                      <a:endParaRPr lang="es-EC" sz="1000" b="0" i="0" u="none" strike="noStrike" noProof="0">
                        <a:latin typeface="Arial Narrow"/>
                      </a:endParaRPr>
                    </a:p>
                  </a:txBody>
                  <a:tcPr marL="0" marR="0" marT="0" marB="0" anchor="b"/>
                </a:tc>
                <a:tc>
                  <a:txBody>
                    <a:bodyPr/>
                    <a:lstStyle/>
                    <a:p>
                      <a:pPr algn="ctr"/>
                      <a:r>
                        <a:rPr lang="es-EC" sz="1000" noProof="0" smtClean="0">
                          <a:latin typeface="Arial Narrow" pitchFamily="34" charset="0"/>
                        </a:rPr>
                        <a:t>1.771,20</a:t>
                      </a:r>
                      <a:endParaRPr lang="es-EC" sz="1000" noProof="0">
                        <a:latin typeface="Arial Narrow" pitchFamily="34" charset="0"/>
                      </a:endParaRPr>
                    </a:p>
                  </a:txBody>
                  <a:tcPr/>
                </a:tc>
              </a:tr>
              <a:tr h="370840">
                <a:tc>
                  <a:txBody>
                    <a:bodyPr/>
                    <a:lstStyle/>
                    <a:p>
                      <a:pPr algn="ctr" fontAlgn="b"/>
                      <a:r>
                        <a:rPr lang="es-EC" sz="1000" b="0" i="0" u="none" strike="noStrike" noProof="0" smtClean="0">
                          <a:latin typeface="Arial Narrow"/>
                        </a:rPr>
                        <a:t>Mievento Infaltil Plus</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2,430.00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3</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7,290.00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dirty="0" smtClean="0">
                          <a:latin typeface="Arial Narrow"/>
                        </a:rPr>
                        <a:t> $        87,480.00 </a:t>
                      </a:r>
                      <a:endParaRPr lang="es-EC" sz="1000" b="0" i="0" u="none" strike="noStrike" noProof="0" dirty="0">
                        <a:latin typeface="Arial Narrow"/>
                      </a:endParaRPr>
                    </a:p>
                  </a:txBody>
                  <a:tcPr marL="0" marR="0" marT="0" marB="0" anchor="b"/>
                </a:tc>
                <a:tc>
                  <a:txBody>
                    <a:bodyPr/>
                    <a:lstStyle/>
                    <a:p>
                      <a:pPr algn="ctr" fontAlgn="b"/>
                      <a:r>
                        <a:rPr lang="es-EC" sz="1000" b="0" i="0" u="none" strike="noStrike" noProof="0" dirty="0" smtClean="0">
                          <a:latin typeface="Arial Narrow"/>
                        </a:rPr>
                        <a:t> $       2,065.50 </a:t>
                      </a:r>
                      <a:endParaRPr lang="es-EC" sz="1000" b="0" i="0" u="none" strike="noStrike" noProof="0" dirty="0">
                        <a:latin typeface="Arial Narrow"/>
                      </a:endParaRPr>
                    </a:p>
                  </a:txBody>
                  <a:tcPr marL="0" marR="0" marT="0" marB="0" anchor="b"/>
                </a:tc>
                <a:tc>
                  <a:txBody>
                    <a:bodyPr/>
                    <a:lstStyle/>
                    <a:p>
                      <a:pPr algn="ctr" fontAlgn="b"/>
                      <a:r>
                        <a:rPr lang="es-EC" sz="1000" b="0" i="0" u="none" strike="noStrike" noProof="0" smtClean="0">
                          <a:latin typeface="Arial Narrow"/>
                        </a:rPr>
                        <a:t> $       6,196.50 </a:t>
                      </a:r>
                      <a:endParaRPr lang="es-EC" sz="1000" b="0" i="0" u="none" strike="noStrike" noProof="0">
                        <a:latin typeface="Arial Narrow"/>
                      </a:endParaRPr>
                    </a:p>
                  </a:txBody>
                  <a:tcPr marL="0" marR="0" marT="0" marB="0" anchor="b"/>
                </a:tc>
                <a:tc>
                  <a:txBody>
                    <a:bodyPr/>
                    <a:lstStyle/>
                    <a:p>
                      <a:pPr algn="ctr" fontAlgn="b"/>
                      <a:r>
                        <a:rPr lang="es-EC" sz="1000" b="0" i="0" u="none" strike="noStrike" noProof="0" smtClean="0">
                          <a:latin typeface="Arial Narrow"/>
                        </a:rPr>
                        <a:t> $          364.50 </a:t>
                      </a:r>
                      <a:endParaRPr lang="es-EC" sz="1000" b="0" i="0" u="none" strike="noStrike" noProof="0">
                        <a:latin typeface="Arial Narrow"/>
                      </a:endParaRPr>
                    </a:p>
                  </a:txBody>
                  <a:tcPr marL="0" marR="0" marT="0" marB="0" anchor="b"/>
                </a:tc>
                <a:tc>
                  <a:txBody>
                    <a:bodyPr/>
                    <a:lstStyle/>
                    <a:p>
                      <a:pPr algn="ctr"/>
                      <a:r>
                        <a:rPr lang="es-EC" sz="1000" noProof="0" smtClean="0">
                          <a:latin typeface="Arial Narrow" pitchFamily="34" charset="0"/>
                        </a:rPr>
                        <a:t>1.093,50</a:t>
                      </a:r>
                      <a:endParaRPr lang="es-EC" sz="1000" noProof="0">
                        <a:latin typeface="Arial Narrow" pitchFamily="34" charset="0"/>
                      </a:endParaRPr>
                    </a:p>
                  </a:txBody>
                  <a:tcPr/>
                </a:tc>
              </a:tr>
              <a:tr h="370840">
                <a:tc>
                  <a:txBody>
                    <a:bodyPr/>
                    <a:lstStyle/>
                    <a:p>
                      <a:pPr algn="ctr"/>
                      <a:endParaRPr lang="es-EC" noProof="0"/>
                    </a:p>
                  </a:txBody>
                  <a:tcPr/>
                </a:tc>
                <a:tc>
                  <a:txBody>
                    <a:bodyPr/>
                    <a:lstStyle/>
                    <a:p>
                      <a:pPr algn="ctr"/>
                      <a:endParaRPr lang="es-EC" noProof="0"/>
                    </a:p>
                  </a:txBody>
                  <a:tcPr/>
                </a:tc>
                <a:tc>
                  <a:txBody>
                    <a:bodyPr/>
                    <a:lstStyle/>
                    <a:p>
                      <a:pPr algn="ctr"/>
                      <a:endParaRPr lang="es-EC" noProof="0"/>
                    </a:p>
                  </a:txBody>
                  <a:tcPr/>
                </a:tc>
                <a:tc>
                  <a:txBody>
                    <a:bodyPr/>
                    <a:lstStyle/>
                    <a:p>
                      <a:pPr algn="ctr"/>
                      <a:endParaRPr lang="es-EC" noProof="0"/>
                    </a:p>
                  </a:txBody>
                  <a:tcPr/>
                </a:tc>
                <a:tc>
                  <a:txBody>
                    <a:bodyPr/>
                    <a:lstStyle/>
                    <a:p>
                      <a:pPr algn="ctr"/>
                      <a:endParaRPr lang="es-EC" noProof="0"/>
                    </a:p>
                  </a:txBody>
                  <a:tcPr/>
                </a:tc>
                <a:tc>
                  <a:txBody>
                    <a:bodyPr/>
                    <a:lstStyle/>
                    <a:p>
                      <a:pPr algn="ctr"/>
                      <a:endParaRPr lang="es-EC" noProof="0"/>
                    </a:p>
                  </a:txBody>
                  <a:tcPr/>
                </a:tc>
                <a:tc>
                  <a:txBody>
                    <a:bodyPr/>
                    <a:lstStyle/>
                    <a:p>
                      <a:pPr algn="ctr"/>
                      <a:endParaRPr lang="es-EC" noProof="0" dirty="0"/>
                    </a:p>
                  </a:txBody>
                  <a:tcPr/>
                </a:tc>
                <a:tc>
                  <a:txBody>
                    <a:bodyPr/>
                    <a:lstStyle/>
                    <a:p>
                      <a:pPr algn="ctr"/>
                      <a:endParaRPr lang="es-EC" noProof="0"/>
                    </a:p>
                  </a:txBody>
                  <a:tcPr/>
                </a:tc>
                <a:tc>
                  <a:txBody>
                    <a:bodyPr/>
                    <a:lstStyle/>
                    <a:p>
                      <a:pPr algn="ctr"/>
                      <a:endParaRPr lang="es-EC" sz="1000" noProof="0">
                        <a:latin typeface="Arial Narrow" pitchFamily="34" charset="0"/>
                      </a:endParaRPr>
                    </a:p>
                  </a:txBody>
                  <a:tcPr/>
                </a:tc>
              </a:tr>
              <a:tr h="370840">
                <a:tc>
                  <a:txBody>
                    <a:bodyPr/>
                    <a:lstStyle/>
                    <a:p>
                      <a:pPr algn="ctr"/>
                      <a:r>
                        <a:rPr lang="es-EC" sz="1200" noProof="0" smtClean="0">
                          <a:latin typeface="Andalus" pitchFamily="18" charset="-78"/>
                          <a:cs typeface="Andalus" pitchFamily="18" charset="-78"/>
                        </a:rPr>
                        <a:t>Sub-total</a:t>
                      </a:r>
                      <a:endParaRPr lang="es-EC" sz="1200" noProof="0">
                        <a:latin typeface="Andalus" pitchFamily="18" charset="-78"/>
                        <a:cs typeface="Andalus" pitchFamily="18" charset="-78"/>
                      </a:endParaRPr>
                    </a:p>
                  </a:txBody>
                  <a:tcPr/>
                </a:tc>
                <a:tc>
                  <a:txBody>
                    <a:bodyPr/>
                    <a:lstStyle/>
                    <a:p>
                      <a:pPr algn="ctr"/>
                      <a:endParaRPr lang="es-EC" noProof="0"/>
                    </a:p>
                  </a:txBody>
                  <a:tcPr/>
                </a:tc>
                <a:tc>
                  <a:txBody>
                    <a:bodyPr/>
                    <a:lstStyle/>
                    <a:p>
                      <a:pPr algn="ctr" fontAlgn="b"/>
                      <a:r>
                        <a:rPr lang="es-EC" sz="1100" b="1" i="0" u="none" strike="noStrike" noProof="0" smtClean="0">
                          <a:latin typeface="Arial Narrow"/>
                        </a:rPr>
                        <a:t>17</a:t>
                      </a:r>
                      <a:endParaRPr lang="es-EC" sz="1100" b="1" i="0" u="none" strike="noStrike" noProof="0">
                        <a:latin typeface="Arial Narrow"/>
                      </a:endParaRPr>
                    </a:p>
                  </a:txBody>
                  <a:tcPr marL="0" marR="0" marT="0" marB="0" anchor="b"/>
                </a:tc>
                <a:tc>
                  <a:txBody>
                    <a:bodyPr/>
                    <a:lstStyle/>
                    <a:p>
                      <a:pPr algn="ctr" fontAlgn="b"/>
                      <a:r>
                        <a:rPr lang="es-EC" sz="1100" b="1" i="0" u="none" strike="noStrike" noProof="0" smtClean="0">
                          <a:latin typeface="Arial Narrow"/>
                        </a:rPr>
                        <a:t> $  25,170.00 </a:t>
                      </a:r>
                      <a:endParaRPr lang="es-EC" sz="1100" b="1" i="0" u="none" strike="noStrike" noProof="0">
                        <a:latin typeface="Arial Narrow"/>
                      </a:endParaRPr>
                    </a:p>
                  </a:txBody>
                  <a:tcPr marL="0" marR="0" marT="0" marB="0" anchor="b"/>
                </a:tc>
                <a:tc>
                  <a:txBody>
                    <a:bodyPr/>
                    <a:lstStyle/>
                    <a:p>
                      <a:pPr algn="ctr" fontAlgn="b"/>
                      <a:r>
                        <a:rPr lang="es-EC" sz="1100" b="1" i="0" u="none" strike="noStrike" noProof="0" smtClean="0">
                          <a:latin typeface="Arial Narrow"/>
                        </a:rPr>
                        <a:t> $   302,040.00 </a:t>
                      </a:r>
                      <a:endParaRPr lang="es-EC" sz="1100" b="1" i="0" u="none" strike="noStrike" noProof="0">
                        <a:latin typeface="Arial Narrow"/>
                      </a:endParaRPr>
                    </a:p>
                  </a:txBody>
                  <a:tcPr marL="0" marR="0" marT="0" marB="0" anchor="b"/>
                </a:tc>
                <a:tc>
                  <a:txBody>
                    <a:bodyPr/>
                    <a:lstStyle/>
                    <a:p>
                      <a:pPr algn="ctr" fontAlgn="b"/>
                      <a:r>
                        <a:rPr lang="es-EC" sz="1100" b="1" i="0" u="none" strike="noStrike" noProof="0" smtClean="0">
                          <a:latin typeface="Arial Narrow"/>
                        </a:rPr>
                        <a:t> $    4,204.25 </a:t>
                      </a:r>
                      <a:endParaRPr lang="es-EC" sz="1100" b="1" i="0" u="none" strike="noStrike" noProof="0">
                        <a:latin typeface="Arial Narrow"/>
                      </a:endParaRPr>
                    </a:p>
                  </a:txBody>
                  <a:tcPr marL="0" marR="0" marT="0" marB="0" anchor="b"/>
                </a:tc>
                <a:tc>
                  <a:txBody>
                    <a:bodyPr/>
                    <a:lstStyle/>
                    <a:p>
                      <a:pPr algn="ctr" fontAlgn="b"/>
                      <a:r>
                        <a:rPr lang="es-EC" sz="1100" b="1" i="0" u="none" strike="noStrike" noProof="0" dirty="0" smtClean="0">
                          <a:latin typeface="Arial Narrow"/>
                        </a:rPr>
                        <a:t> $  20,616.90 </a:t>
                      </a:r>
                      <a:endParaRPr lang="es-EC" sz="1100" b="1" i="0" u="none" strike="noStrike" noProof="0" dirty="0">
                        <a:latin typeface="Arial Narrow"/>
                      </a:endParaRPr>
                    </a:p>
                  </a:txBody>
                  <a:tcPr marL="0" marR="0" marT="0" marB="0" anchor="b"/>
                </a:tc>
                <a:tc>
                  <a:txBody>
                    <a:bodyPr/>
                    <a:lstStyle/>
                    <a:p>
                      <a:pPr algn="ctr" fontAlgn="b"/>
                      <a:r>
                        <a:rPr lang="es-EC" sz="1100" b="1" i="0" u="none" strike="noStrike" noProof="0" dirty="0" smtClean="0">
                          <a:latin typeface="Arial Narrow"/>
                        </a:rPr>
                        <a:t> $        870.75 </a:t>
                      </a:r>
                      <a:endParaRPr lang="es-EC" sz="1100" b="1" i="0" u="none" strike="noStrike" noProof="0" dirty="0">
                        <a:latin typeface="Arial Narrow"/>
                      </a:endParaRPr>
                    </a:p>
                  </a:txBody>
                  <a:tcPr marL="0" marR="0" marT="0" marB="0" anchor="b"/>
                </a:tc>
                <a:tc>
                  <a:txBody>
                    <a:bodyPr/>
                    <a:lstStyle/>
                    <a:p>
                      <a:pPr algn="ctr"/>
                      <a:r>
                        <a:rPr lang="es-EC" sz="1000" noProof="0" dirty="0" smtClean="0">
                          <a:latin typeface="Arial Narrow" pitchFamily="34" charset="0"/>
                        </a:rPr>
                        <a:t>$ 4.553,10</a:t>
                      </a:r>
                      <a:endParaRPr lang="es-EC" sz="1000" noProof="0" dirty="0">
                        <a:latin typeface="Arial Narrow" pitchFamily="34" charset="0"/>
                      </a:endParaRPr>
                    </a:p>
                  </a:txBody>
                  <a:tcPr/>
                </a:tc>
              </a:tr>
            </a:tbl>
          </a:graphicData>
        </a:graphic>
      </p:graphicFrame>
      <p:sp>
        <p:nvSpPr>
          <p:cNvPr id="11"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2" name="11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9144000" cy="1143000"/>
          </a:xfrm>
        </p:spPr>
        <p:txBody>
          <a:bodyPr>
            <a:normAutofit/>
          </a:bodyPr>
          <a:lstStyle/>
          <a:p>
            <a:pPr algn="ctr"/>
            <a:r>
              <a:rPr lang="es-EC" sz="5400" b="1" dirty="0" smtClean="0">
                <a:solidFill>
                  <a:srgbClr val="FF33CC"/>
                </a:solidFill>
                <a:effectLst>
                  <a:outerShdw blurRad="38100" dist="38100" dir="2700000" algn="tl">
                    <a:srgbClr val="000000">
                      <a:alpha val="43137"/>
                    </a:srgbClr>
                  </a:outerShdw>
                </a:effectLst>
                <a:latin typeface="Andalus" pitchFamily="18" charset="-78"/>
                <a:cs typeface="Andalus" pitchFamily="18" charset="-78"/>
              </a:rPr>
              <a:t> </a:t>
            </a:r>
            <a:r>
              <a:rPr lang="es-EC" sz="4800" b="1" dirty="0" smtClean="0">
                <a:solidFill>
                  <a:schemeClr val="bg1"/>
                </a:solidFill>
                <a:effectLst>
                  <a:outerShdw blurRad="38100" dist="25400" dir="5400000" algn="tl" rotWithShape="0">
                    <a:srgbClr val="000000">
                      <a:alpha val="43000"/>
                    </a:srgbClr>
                  </a:outerShdw>
                </a:effectLst>
                <a:cs typeface="Andalus" pitchFamily="18" charset="-78"/>
              </a:rPr>
              <a:t>Costos y Gastos</a:t>
            </a:r>
            <a:endParaRPr lang="es-EC"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3" name="Content Placeholder 2"/>
          <p:cNvSpPr>
            <a:spLocks noGrp="1"/>
          </p:cNvSpPr>
          <p:nvPr>
            <p:ph idx="1"/>
          </p:nvPr>
        </p:nvSpPr>
        <p:spPr/>
        <p:txBody>
          <a:bodyPr/>
          <a:lstStyle/>
          <a:p>
            <a:r>
              <a:rPr lang="es-ES" dirty="0" smtClean="0">
                <a:solidFill>
                  <a:srgbClr val="0070C0"/>
                </a:solidFill>
                <a:latin typeface="+mj-lt"/>
                <a:ea typeface="+mj-ea"/>
                <a:cs typeface="Andalus" pitchFamily="18" charset="-78"/>
              </a:rPr>
              <a:t>Se han considerado sueldos  basados en un rol de pagos de ejemplo.</a:t>
            </a:r>
            <a:endParaRPr lang="en-US" dirty="0" smtClean="0">
              <a:solidFill>
                <a:srgbClr val="0070C0"/>
              </a:solidFill>
              <a:latin typeface="+mj-lt"/>
              <a:ea typeface="+mj-ea"/>
              <a:cs typeface="Andalus" pitchFamily="18" charset="-78"/>
            </a:endParaRPr>
          </a:p>
          <a:p>
            <a:endParaRPr lang="en-US" dirty="0"/>
          </a:p>
        </p:txBody>
      </p:sp>
      <p:graphicFrame>
        <p:nvGraphicFramePr>
          <p:cNvPr id="8" name="Table 7"/>
          <p:cNvGraphicFramePr>
            <a:graphicFrameLocks noGrp="1"/>
          </p:cNvGraphicFramePr>
          <p:nvPr/>
        </p:nvGraphicFramePr>
        <p:xfrm>
          <a:off x="1259632" y="2996952"/>
          <a:ext cx="6502757" cy="2595880"/>
        </p:xfrm>
        <a:graphic>
          <a:graphicData uri="http://schemas.openxmlformats.org/drawingml/2006/table">
            <a:tbl>
              <a:tblPr firstRow="1" bandRow="1">
                <a:tableStyleId>{5C22544A-7EE6-4342-B048-85BDC9FD1C3A}</a:tableStyleId>
              </a:tblPr>
              <a:tblGrid>
                <a:gridCol w="1277615"/>
                <a:gridCol w="870857"/>
                <a:gridCol w="870857"/>
                <a:gridCol w="870857"/>
                <a:gridCol w="870857"/>
                <a:gridCol w="870857"/>
                <a:gridCol w="870857"/>
              </a:tblGrid>
              <a:tr h="370840">
                <a:tc>
                  <a:txBody>
                    <a:bodyPr/>
                    <a:lstStyle/>
                    <a:p>
                      <a:pPr algn="ctr" fontAlgn="b"/>
                      <a:r>
                        <a:rPr lang="en-US" sz="1100" b="1" i="0" u="none" strike="noStrike" dirty="0">
                          <a:latin typeface="+mj-lt"/>
                          <a:cs typeface="Andalus" pitchFamily="18" charset="-78"/>
                        </a:rPr>
                        <a:t>DETALLE</a:t>
                      </a:r>
                    </a:p>
                  </a:txBody>
                  <a:tcPr marL="0" marR="0" marT="0" marB="0" anchor="b">
                    <a:solidFill>
                      <a:schemeClr val="bg2">
                        <a:lumMod val="50000"/>
                      </a:schemeClr>
                    </a:solidFill>
                  </a:tcPr>
                </a:tc>
                <a:tc>
                  <a:txBody>
                    <a:bodyPr/>
                    <a:lstStyle/>
                    <a:p>
                      <a:pPr algn="ctr" fontAlgn="b"/>
                      <a:r>
                        <a:rPr lang="en-US" sz="1100" b="1" i="0" u="none" strike="noStrike" dirty="0">
                          <a:latin typeface="+mj-lt"/>
                          <a:cs typeface="Andalus" pitchFamily="18" charset="-78"/>
                        </a:rPr>
                        <a:t>SUELDO</a:t>
                      </a:r>
                    </a:p>
                  </a:txBody>
                  <a:tcPr marL="0" marR="0" marT="0" marB="0" anchor="b">
                    <a:solidFill>
                      <a:schemeClr val="bg2">
                        <a:lumMod val="50000"/>
                      </a:schemeClr>
                    </a:solidFill>
                  </a:tcPr>
                </a:tc>
                <a:tc>
                  <a:txBody>
                    <a:bodyPr/>
                    <a:lstStyle/>
                    <a:p>
                      <a:pPr algn="ctr" fontAlgn="b"/>
                      <a:r>
                        <a:rPr lang="en-US" sz="1100" b="1" i="0" u="none" strike="noStrike" dirty="0">
                          <a:latin typeface="+mj-lt"/>
                          <a:cs typeface="Andalus" pitchFamily="18" charset="-78"/>
                        </a:rPr>
                        <a:t>XIII</a:t>
                      </a:r>
                    </a:p>
                  </a:txBody>
                  <a:tcPr marL="0" marR="0" marT="0" marB="0" anchor="b">
                    <a:solidFill>
                      <a:schemeClr val="bg2">
                        <a:lumMod val="50000"/>
                      </a:schemeClr>
                    </a:solidFill>
                  </a:tcPr>
                </a:tc>
                <a:tc>
                  <a:txBody>
                    <a:bodyPr/>
                    <a:lstStyle/>
                    <a:p>
                      <a:pPr algn="ctr" fontAlgn="b"/>
                      <a:r>
                        <a:rPr lang="en-US" sz="1100" b="1" i="0" u="none" strike="noStrike" dirty="0">
                          <a:latin typeface="+mj-lt"/>
                          <a:cs typeface="Andalus" pitchFamily="18" charset="-78"/>
                        </a:rPr>
                        <a:t>XIV</a:t>
                      </a:r>
                    </a:p>
                  </a:txBody>
                  <a:tcPr marL="0" marR="0" marT="0" marB="0" anchor="b">
                    <a:solidFill>
                      <a:schemeClr val="bg2">
                        <a:lumMod val="50000"/>
                      </a:schemeClr>
                    </a:solidFill>
                  </a:tcPr>
                </a:tc>
                <a:tc>
                  <a:txBody>
                    <a:bodyPr/>
                    <a:lstStyle/>
                    <a:p>
                      <a:pPr algn="ctr" fontAlgn="b"/>
                      <a:r>
                        <a:rPr lang="en-US" sz="1100" b="1" i="0" u="none" strike="noStrike" dirty="0">
                          <a:latin typeface="+mj-lt"/>
                          <a:cs typeface="Andalus" pitchFamily="18" charset="-78"/>
                        </a:rPr>
                        <a:t>VACAC.</a:t>
                      </a:r>
                    </a:p>
                  </a:txBody>
                  <a:tcPr marL="0" marR="0" marT="0" marB="0" anchor="b">
                    <a:solidFill>
                      <a:schemeClr val="bg2">
                        <a:lumMod val="50000"/>
                      </a:schemeClr>
                    </a:solidFill>
                  </a:tcPr>
                </a:tc>
                <a:tc>
                  <a:txBody>
                    <a:bodyPr/>
                    <a:lstStyle/>
                    <a:p>
                      <a:pPr algn="ctr" fontAlgn="b"/>
                      <a:r>
                        <a:rPr lang="en-US" sz="1100" b="1" i="0" u="none" strike="noStrike" dirty="0">
                          <a:latin typeface="+mj-lt"/>
                          <a:cs typeface="Andalus" pitchFamily="18" charset="-78"/>
                        </a:rPr>
                        <a:t>Ap. </a:t>
                      </a:r>
                      <a:r>
                        <a:rPr lang="en-US" sz="1100" b="1" i="0" u="none" strike="noStrike" dirty="0" err="1">
                          <a:latin typeface="+mj-lt"/>
                          <a:cs typeface="Andalus" pitchFamily="18" charset="-78"/>
                        </a:rPr>
                        <a:t>Patronal</a:t>
                      </a:r>
                      <a:endParaRPr lang="en-US" sz="1100" b="1" i="0" u="none" strike="noStrike" dirty="0">
                        <a:latin typeface="+mj-lt"/>
                        <a:cs typeface="Andalus" pitchFamily="18" charset="-78"/>
                      </a:endParaRPr>
                    </a:p>
                  </a:txBody>
                  <a:tcPr marL="0" marR="0" marT="0" marB="0" anchor="b">
                    <a:solidFill>
                      <a:schemeClr val="bg2">
                        <a:lumMod val="50000"/>
                      </a:schemeClr>
                    </a:solidFill>
                  </a:tcPr>
                </a:tc>
                <a:tc>
                  <a:txBody>
                    <a:bodyPr/>
                    <a:lstStyle/>
                    <a:p>
                      <a:pPr algn="ctr" fontAlgn="b"/>
                      <a:r>
                        <a:rPr lang="en-US" sz="1100" b="1" i="0" u="none" strike="noStrike" dirty="0">
                          <a:latin typeface="+mj-lt"/>
                          <a:cs typeface="Andalus" pitchFamily="18" charset="-78"/>
                        </a:rPr>
                        <a:t>SUBTOTAL</a:t>
                      </a:r>
                    </a:p>
                  </a:txBody>
                  <a:tcPr marL="0" marR="0" marT="0" marB="0" anchor="b">
                    <a:solidFill>
                      <a:schemeClr val="bg2">
                        <a:lumMod val="50000"/>
                      </a:schemeClr>
                    </a:solidFill>
                  </a:tcPr>
                </a:tc>
              </a:tr>
              <a:tr h="370840">
                <a:tc>
                  <a:txBody>
                    <a:bodyPr/>
                    <a:lstStyle/>
                    <a:p>
                      <a:pPr algn="l" fontAlgn="b"/>
                      <a:r>
                        <a:rPr lang="en-US" sz="1100" b="0" i="0" u="none" strike="noStrike" dirty="0" err="1">
                          <a:latin typeface="+mj-lt"/>
                          <a:cs typeface="Andalus" pitchFamily="18" charset="-78"/>
                        </a:rPr>
                        <a:t>Gerente</a:t>
                      </a:r>
                      <a:endParaRPr lang="en-US" sz="1100" b="0" i="0" u="none" strike="noStrike" dirty="0">
                        <a:latin typeface="+mj-lt"/>
                        <a:cs typeface="Andalus" pitchFamily="18" charset="-78"/>
                      </a:endParaRPr>
                    </a:p>
                  </a:txBody>
                  <a:tcPr marL="0" marR="0" marT="0" marB="0" anchor="b"/>
                </a:tc>
                <a:tc>
                  <a:txBody>
                    <a:bodyPr/>
                    <a:lstStyle/>
                    <a:p>
                      <a:pPr algn="ctr" fontAlgn="b"/>
                      <a:r>
                        <a:rPr lang="en-US" sz="1100" b="0" i="0" u="none" strike="noStrike">
                          <a:latin typeface="+mj-lt"/>
                          <a:cs typeface="Andalus" pitchFamily="18" charset="-78"/>
                        </a:rPr>
                        <a:t> $      700.00 </a:t>
                      </a:r>
                    </a:p>
                  </a:txBody>
                  <a:tcPr marL="0" marR="0" marT="0" marB="0" anchor="b"/>
                </a:tc>
                <a:tc>
                  <a:txBody>
                    <a:bodyPr/>
                    <a:lstStyle/>
                    <a:p>
                      <a:pPr algn="ctr" fontAlgn="b"/>
                      <a:r>
                        <a:rPr lang="en-US" sz="1100" b="0" i="0" u="none" strike="noStrike">
                          <a:latin typeface="+mj-lt"/>
                          <a:cs typeface="Andalus" pitchFamily="18" charset="-78"/>
                        </a:rPr>
                        <a:t> $            58.33 </a:t>
                      </a:r>
                    </a:p>
                  </a:txBody>
                  <a:tcPr marL="0" marR="0" marT="0" marB="0" anchor="b"/>
                </a:tc>
                <a:tc>
                  <a:txBody>
                    <a:bodyPr/>
                    <a:lstStyle/>
                    <a:p>
                      <a:pPr algn="ctr" fontAlgn="b"/>
                      <a:r>
                        <a:rPr lang="en-US" sz="1100" b="0" i="0" u="none" strike="noStrike">
                          <a:latin typeface="+mj-lt"/>
                          <a:cs typeface="Andalus" pitchFamily="18" charset="-78"/>
                        </a:rPr>
                        <a:t> $            20.00 </a:t>
                      </a:r>
                    </a:p>
                  </a:txBody>
                  <a:tcPr marL="0" marR="0" marT="0" marB="0" anchor="b"/>
                </a:tc>
                <a:tc>
                  <a:txBody>
                    <a:bodyPr/>
                    <a:lstStyle/>
                    <a:p>
                      <a:pPr algn="ctr" fontAlgn="b"/>
                      <a:r>
                        <a:rPr lang="en-US" sz="1100" b="0" i="0" u="none" strike="noStrike">
                          <a:latin typeface="+mj-lt"/>
                          <a:cs typeface="Andalus" pitchFamily="18" charset="-78"/>
                        </a:rPr>
                        <a:t> $            29.17 </a:t>
                      </a:r>
                    </a:p>
                  </a:txBody>
                  <a:tcPr marL="0" marR="0" marT="0" marB="0" anchor="b"/>
                </a:tc>
                <a:tc>
                  <a:txBody>
                    <a:bodyPr/>
                    <a:lstStyle/>
                    <a:p>
                      <a:pPr algn="ctr" fontAlgn="b"/>
                      <a:r>
                        <a:rPr lang="en-US" sz="1100" b="0" i="0" u="none" strike="noStrike">
                          <a:latin typeface="+mj-lt"/>
                          <a:cs typeface="Andalus" pitchFamily="18" charset="-78"/>
                        </a:rPr>
                        <a:t> $               85.05 </a:t>
                      </a:r>
                    </a:p>
                  </a:txBody>
                  <a:tcPr marL="0" marR="0" marT="0" marB="0" anchor="b"/>
                </a:tc>
                <a:tc>
                  <a:txBody>
                    <a:bodyPr/>
                    <a:lstStyle/>
                    <a:p>
                      <a:pPr algn="ctr" fontAlgn="b"/>
                      <a:r>
                        <a:rPr lang="en-US" sz="1100" b="0" i="0" u="none" strike="noStrike">
                          <a:latin typeface="+mj-lt"/>
                          <a:cs typeface="Andalus" pitchFamily="18" charset="-78"/>
                        </a:rPr>
                        <a:t> $          892.55 </a:t>
                      </a:r>
                    </a:p>
                  </a:txBody>
                  <a:tcPr marL="0" marR="0" marT="0" marB="0" anchor="b"/>
                </a:tc>
              </a:tr>
              <a:tr h="370840">
                <a:tc>
                  <a:txBody>
                    <a:bodyPr/>
                    <a:lstStyle/>
                    <a:p>
                      <a:pPr algn="l" fontAlgn="b"/>
                      <a:r>
                        <a:rPr lang="en-US" sz="1100" b="0" i="0" u="none" strike="noStrike">
                          <a:latin typeface="+mj-lt"/>
                          <a:cs typeface="Andalus" pitchFamily="18" charset="-78"/>
                        </a:rPr>
                        <a:t>Contador</a:t>
                      </a:r>
                    </a:p>
                  </a:txBody>
                  <a:tcPr marL="0" marR="0" marT="0" marB="0" anchor="b"/>
                </a:tc>
                <a:tc>
                  <a:txBody>
                    <a:bodyPr/>
                    <a:lstStyle/>
                    <a:p>
                      <a:pPr algn="ctr" fontAlgn="b"/>
                      <a:r>
                        <a:rPr lang="en-US" sz="1100" b="0" i="0" u="none" strike="noStrike">
                          <a:latin typeface="+mj-lt"/>
                          <a:cs typeface="Andalus" pitchFamily="18" charset="-78"/>
                        </a:rPr>
                        <a:t> $      150.00 </a:t>
                      </a:r>
                    </a:p>
                  </a:txBody>
                  <a:tcPr marL="0" marR="0" marT="0" marB="0" anchor="b"/>
                </a:tc>
                <a:tc>
                  <a:txBody>
                    <a:bodyPr/>
                    <a:lstStyle/>
                    <a:p>
                      <a:pPr algn="ctr" fontAlgn="b"/>
                      <a:r>
                        <a:rPr lang="en-US" sz="1100" b="0" i="0" u="none" strike="noStrike">
                          <a:latin typeface="+mj-lt"/>
                          <a:cs typeface="Andalus" pitchFamily="18" charset="-78"/>
                        </a:rPr>
                        <a:t> $                 -   </a:t>
                      </a:r>
                    </a:p>
                  </a:txBody>
                  <a:tcPr marL="0" marR="0" marT="0" marB="0" anchor="b"/>
                </a:tc>
                <a:tc>
                  <a:txBody>
                    <a:bodyPr/>
                    <a:lstStyle/>
                    <a:p>
                      <a:pPr algn="ctr" fontAlgn="b"/>
                      <a:r>
                        <a:rPr lang="en-US" sz="1100" b="0" i="0" u="none" strike="noStrike">
                          <a:latin typeface="+mj-lt"/>
                          <a:cs typeface="Andalus" pitchFamily="18" charset="-78"/>
                        </a:rPr>
                        <a:t> $                 -   </a:t>
                      </a:r>
                    </a:p>
                  </a:txBody>
                  <a:tcPr marL="0" marR="0" marT="0" marB="0" anchor="b"/>
                </a:tc>
                <a:tc>
                  <a:txBody>
                    <a:bodyPr/>
                    <a:lstStyle/>
                    <a:p>
                      <a:pPr algn="ctr" fontAlgn="b"/>
                      <a:r>
                        <a:rPr lang="en-US" sz="1100" b="0" i="0" u="none" strike="noStrike">
                          <a:latin typeface="+mj-lt"/>
                          <a:cs typeface="Andalus" pitchFamily="18" charset="-78"/>
                        </a:rPr>
                        <a:t> $                 -   </a:t>
                      </a:r>
                    </a:p>
                  </a:txBody>
                  <a:tcPr marL="0" marR="0" marT="0" marB="0" anchor="b"/>
                </a:tc>
                <a:tc>
                  <a:txBody>
                    <a:bodyPr/>
                    <a:lstStyle/>
                    <a:p>
                      <a:pPr algn="ctr" fontAlgn="b"/>
                      <a:r>
                        <a:rPr lang="en-US" sz="1100" b="0" i="0" u="none" strike="noStrike">
                          <a:latin typeface="+mj-lt"/>
                          <a:cs typeface="Andalus" pitchFamily="18" charset="-78"/>
                        </a:rPr>
                        <a:t> $                     -   </a:t>
                      </a:r>
                    </a:p>
                  </a:txBody>
                  <a:tcPr marL="0" marR="0" marT="0" marB="0" anchor="b"/>
                </a:tc>
                <a:tc>
                  <a:txBody>
                    <a:bodyPr/>
                    <a:lstStyle/>
                    <a:p>
                      <a:pPr algn="ctr" fontAlgn="b"/>
                      <a:r>
                        <a:rPr lang="en-US" sz="1100" b="0" i="0" u="none" strike="noStrike">
                          <a:latin typeface="+mj-lt"/>
                          <a:cs typeface="Andalus" pitchFamily="18" charset="-78"/>
                        </a:rPr>
                        <a:t> $          150.00 </a:t>
                      </a:r>
                    </a:p>
                  </a:txBody>
                  <a:tcPr marL="0" marR="0" marT="0" marB="0" anchor="b"/>
                </a:tc>
              </a:tr>
              <a:tr h="370840">
                <a:tc>
                  <a:txBody>
                    <a:bodyPr/>
                    <a:lstStyle/>
                    <a:p>
                      <a:pPr algn="l" fontAlgn="b"/>
                      <a:r>
                        <a:rPr lang="en-US" sz="1100" b="0" i="0" u="none" strike="noStrike">
                          <a:latin typeface="+mj-lt"/>
                          <a:cs typeface="Andalus" pitchFamily="18" charset="-78"/>
                        </a:rPr>
                        <a:t>Administrador</a:t>
                      </a:r>
                    </a:p>
                  </a:txBody>
                  <a:tcPr marL="0" marR="0" marT="0" marB="0" anchor="b"/>
                </a:tc>
                <a:tc>
                  <a:txBody>
                    <a:bodyPr/>
                    <a:lstStyle/>
                    <a:p>
                      <a:pPr algn="ctr" fontAlgn="b"/>
                      <a:r>
                        <a:rPr lang="en-US" sz="1100" b="0" i="0" u="none" strike="noStrike">
                          <a:latin typeface="+mj-lt"/>
                          <a:cs typeface="Andalus" pitchFamily="18" charset="-78"/>
                        </a:rPr>
                        <a:t> $      500.00 </a:t>
                      </a:r>
                    </a:p>
                  </a:txBody>
                  <a:tcPr marL="0" marR="0" marT="0" marB="0" anchor="b"/>
                </a:tc>
                <a:tc>
                  <a:txBody>
                    <a:bodyPr/>
                    <a:lstStyle/>
                    <a:p>
                      <a:pPr algn="ctr" fontAlgn="b"/>
                      <a:r>
                        <a:rPr lang="en-US" sz="1100" b="0" i="0" u="none" strike="noStrike">
                          <a:latin typeface="+mj-lt"/>
                          <a:cs typeface="Andalus" pitchFamily="18" charset="-78"/>
                        </a:rPr>
                        <a:t> $            41.67 </a:t>
                      </a:r>
                    </a:p>
                  </a:txBody>
                  <a:tcPr marL="0" marR="0" marT="0" marB="0" anchor="b"/>
                </a:tc>
                <a:tc>
                  <a:txBody>
                    <a:bodyPr/>
                    <a:lstStyle/>
                    <a:p>
                      <a:pPr algn="ctr" fontAlgn="b"/>
                      <a:r>
                        <a:rPr lang="en-US" sz="1100" b="0" i="0" u="none" strike="noStrike">
                          <a:latin typeface="+mj-lt"/>
                          <a:cs typeface="Andalus" pitchFamily="18" charset="-78"/>
                        </a:rPr>
                        <a:t> $            20.00 </a:t>
                      </a:r>
                    </a:p>
                  </a:txBody>
                  <a:tcPr marL="0" marR="0" marT="0" marB="0" anchor="b"/>
                </a:tc>
                <a:tc>
                  <a:txBody>
                    <a:bodyPr/>
                    <a:lstStyle/>
                    <a:p>
                      <a:pPr algn="ctr" fontAlgn="b"/>
                      <a:r>
                        <a:rPr lang="en-US" sz="1100" b="0" i="0" u="none" strike="noStrike">
                          <a:latin typeface="+mj-lt"/>
                          <a:cs typeface="Andalus" pitchFamily="18" charset="-78"/>
                        </a:rPr>
                        <a:t> $            20.83 </a:t>
                      </a:r>
                    </a:p>
                  </a:txBody>
                  <a:tcPr marL="0" marR="0" marT="0" marB="0" anchor="b"/>
                </a:tc>
                <a:tc>
                  <a:txBody>
                    <a:bodyPr/>
                    <a:lstStyle/>
                    <a:p>
                      <a:pPr algn="ctr" fontAlgn="b"/>
                      <a:r>
                        <a:rPr lang="en-US" sz="1100" b="0" i="0" u="none" strike="noStrike">
                          <a:latin typeface="+mj-lt"/>
                          <a:cs typeface="Andalus" pitchFamily="18" charset="-78"/>
                        </a:rPr>
                        <a:t> $               60.75 </a:t>
                      </a:r>
                    </a:p>
                  </a:txBody>
                  <a:tcPr marL="0" marR="0" marT="0" marB="0" anchor="b"/>
                </a:tc>
                <a:tc>
                  <a:txBody>
                    <a:bodyPr/>
                    <a:lstStyle/>
                    <a:p>
                      <a:pPr algn="ctr" fontAlgn="b"/>
                      <a:r>
                        <a:rPr lang="en-US" sz="1100" b="0" i="0" u="none" strike="noStrike">
                          <a:latin typeface="+mj-lt"/>
                          <a:cs typeface="Andalus" pitchFamily="18" charset="-78"/>
                        </a:rPr>
                        <a:t> $          643.25 </a:t>
                      </a:r>
                    </a:p>
                  </a:txBody>
                  <a:tcPr marL="0" marR="0" marT="0" marB="0" anchor="b"/>
                </a:tc>
              </a:tr>
              <a:tr h="370840">
                <a:tc>
                  <a:txBody>
                    <a:bodyPr/>
                    <a:lstStyle/>
                    <a:p>
                      <a:pPr algn="l" fontAlgn="b"/>
                      <a:r>
                        <a:rPr lang="en-US" sz="1100" b="0" i="0" u="none" strike="noStrike">
                          <a:latin typeface="+mj-lt"/>
                          <a:cs typeface="Andalus" pitchFamily="18" charset="-78"/>
                        </a:rPr>
                        <a:t>Secretaria</a:t>
                      </a:r>
                    </a:p>
                  </a:txBody>
                  <a:tcPr marL="0" marR="0" marT="0" marB="0" anchor="b"/>
                </a:tc>
                <a:tc>
                  <a:txBody>
                    <a:bodyPr/>
                    <a:lstStyle/>
                    <a:p>
                      <a:pPr algn="ctr" fontAlgn="b"/>
                      <a:r>
                        <a:rPr lang="en-US" sz="1100" b="0" i="0" u="none" strike="noStrike">
                          <a:latin typeface="+mj-lt"/>
                          <a:cs typeface="Andalus" pitchFamily="18" charset="-78"/>
                        </a:rPr>
                        <a:t> $      270.00 </a:t>
                      </a:r>
                    </a:p>
                  </a:txBody>
                  <a:tcPr marL="0" marR="0" marT="0" marB="0" anchor="b"/>
                </a:tc>
                <a:tc>
                  <a:txBody>
                    <a:bodyPr/>
                    <a:lstStyle/>
                    <a:p>
                      <a:pPr algn="ctr" fontAlgn="b"/>
                      <a:r>
                        <a:rPr lang="en-US" sz="1100" b="0" i="0" u="none" strike="noStrike">
                          <a:latin typeface="+mj-lt"/>
                          <a:cs typeface="Andalus" pitchFamily="18" charset="-78"/>
                        </a:rPr>
                        <a:t> $            22.50 </a:t>
                      </a:r>
                    </a:p>
                  </a:txBody>
                  <a:tcPr marL="0" marR="0" marT="0" marB="0" anchor="b"/>
                </a:tc>
                <a:tc>
                  <a:txBody>
                    <a:bodyPr/>
                    <a:lstStyle/>
                    <a:p>
                      <a:pPr algn="ctr" fontAlgn="b"/>
                      <a:r>
                        <a:rPr lang="en-US" sz="1100" b="0" i="0" u="none" strike="noStrike">
                          <a:latin typeface="+mj-lt"/>
                          <a:cs typeface="Andalus" pitchFamily="18" charset="-78"/>
                        </a:rPr>
                        <a:t> $            20.00 </a:t>
                      </a:r>
                    </a:p>
                  </a:txBody>
                  <a:tcPr marL="0" marR="0" marT="0" marB="0" anchor="b"/>
                </a:tc>
                <a:tc>
                  <a:txBody>
                    <a:bodyPr/>
                    <a:lstStyle/>
                    <a:p>
                      <a:pPr algn="ctr" fontAlgn="b"/>
                      <a:r>
                        <a:rPr lang="en-US" sz="1100" b="0" i="0" u="none" strike="noStrike">
                          <a:latin typeface="+mj-lt"/>
                          <a:cs typeface="Andalus" pitchFamily="18" charset="-78"/>
                        </a:rPr>
                        <a:t> $            11.25 </a:t>
                      </a:r>
                    </a:p>
                  </a:txBody>
                  <a:tcPr marL="0" marR="0" marT="0" marB="0" anchor="b"/>
                </a:tc>
                <a:tc>
                  <a:txBody>
                    <a:bodyPr/>
                    <a:lstStyle/>
                    <a:p>
                      <a:pPr algn="ctr" fontAlgn="b"/>
                      <a:r>
                        <a:rPr lang="en-US" sz="1100" b="0" i="0" u="none" strike="noStrike">
                          <a:latin typeface="+mj-lt"/>
                          <a:cs typeface="Andalus" pitchFamily="18" charset="-78"/>
                        </a:rPr>
                        <a:t> $               32.81 </a:t>
                      </a:r>
                    </a:p>
                  </a:txBody>
                  <a:tcPr marL="0" marR="0" marT="0" marB="0" anchor="b"/>
                </a:tc>
                <a:tc>
                  <a:txBody>
                    <a:bodyPr/>
                    <a:lstStyle/>
                    <a:p>
                      <a:pPr algn="ctr" fontAlgn="b"/>
                      <a:r>
                        <a:rPr lang="en-US" sz="1100" b="0" i="0" u="none" strike="noStrike">
                          <a:latin typeface="+mj-lt"/>
                          <a:cs typeface="Andalus" pitchFamily="18" charset="-78"/>
                        </a:rPr>
                        <a:t> $          356.56 </a:t>
                      </a:r>
                    </a:p>
                  </a:txBody>
                  <a:tcPr marL="0" marR="0" marT="0" marB="0" anchor="b"/>
                </a:tc>
              </a:tr>
              <a:tr h="370840">
                <a:tc>
                  <a:txBody>
                    <a:bodyPr/>
                    <a:lstStyle/>
                    <a:p>
                      <a:pPr algn="l" fontAlgn="b"/>
                      <a:r>
                        <a:rPr lang="en-US" sz="1100" b="0" i="0" u="none" strike="noStrike">
                          <a:latin typeface="+mj-lt"/>
                          <a:cs typeface="Andalus" pitchFamily="18" charset="-78"/>
                        </a:rPr>
                        <a:t>Serv. Generales</a:t>
                      </a:r>
                    </a:p>
                  </a:txBody>
                  <a:tcPr marL="0" marR="0" marT="0" marB="0" anchor="b"/>
                </a:tc>
                <a:tc>
                  <a:txBody>
                    <a:bodyPr/>
                    <a:lstStyle/>
                    <a:p>
                      <a:pPr algn="ctr" fontAlgn="b"/>
                      <a:r>
                        <a:rPr lang="en-US" sz="1100" b="0" i="0" u="none" strike="noStrike">
                          <a:latin typeface="+mj-lt"/>
                          <a:cs typeface="Andalus" pitchFamily="18" charset="-78"/>
                        </a:rPr>
                        <a:t> $      240.00 </a:t>
                      </a:r>
                    </a:p>
                  </a:txBody>
                  <a:tcPr marL="0" marR="0" marT="0" marB="0" anchor="b"/>
                </a:tc>
                <a:tc>
                  <a:txBody>
                    <a:bodyPr/>
                    <a:lstStyle/>
                    <a:p>
                      <a:pPr algn="ctr" fontAlgn="b"/>
                      <a:r>
                        <a:rPr lang="en-US" sz="1100" b="0" i="0" u="none" strike="noStrike">
                          <a:latin typeface="+mj-lt"/>
                          <a:cs typeface="Andalus" pitchFamily="18" charset="-78"/>
                        </a:rPr>
                        <a:t> $            20.00 </a:t>
                      </a:r>
                    </a:p>
                  </a:txBody>
                  <a:tcPr marL="0" marR="0" marT="0" marB="0" anchor="b"/>
                </a:tc>
                <a:tc>
                  <a:txBody>
                    <a:bodyPr/>
                    <a:lstStyle/>
                    <a:p>
                      <a:pPr algn="ctr" fontAlgn="b"/>
                      <a:r>
                        <a:rPr lang="en-US" sz="1100" b="0" i="0" u="none" strike="noStrike">
                          <a:latin typeface="+mj-lt"/>
                          <a:cs typeface="Andalus" pitchFamily="18" charset="-78"/>
                        </a:rPr>
                        <a:t> $            20.00 </a:t>
                      </a:r>
                    </a:p>
                  </a:txBody>
                  <a:tcPr marL="0" marR="0" marT="0" marB="0" anchor="b"/>
                </a:tc>
                <a:tc>
                  <a:txBody>
                    <a:bodyPr/>
                    <a:lstStyle/>
                    <a:p>
                      <a:pPr algn="ctr" fontAlgn="b"/>
                      <a:r>
                        <a:rPr lang="en-US" sz="1100" b="0" i="0" u="none" strike="noStrike">
                          <a:latin typeface="+mj-lt"/>
                          <a:cs typeface="Andalus" pitchFamily="18" charset="-78"/>
                        </a:rPr>
                        <a:t> $            10.00 </a:t>
                      </a:r>
                    </a:p>
                  </a:txBody>
                  <a:tcPr marL="0" marR="0" marT="0" marB="0" anchor="b"/>
                </a:tc>
                <a:tc>
                  <a:txBody>
                    <a:bodyPr/>
                    <a:lstStyle/>
                    <a:p>
                      <a:pPr algn="ctr" fontAlgn="b"/>
                      <a:r>
                        <a:rPr lang="en-US" sz="1100" b="0" i="0" u="none" strike="noStrike">
                          <a:latin typeface="+mj-lt"/>
                          <a:cs typeface="Andalus" pitchFamily="18" charset="-78"/>
                        </a:rPr>
                        <a:t> $               29.16 </a:t>
                      </a:r>
                    </a:p>
                  </a:txBody>
                  <a:tcPr marL="0" marR="0" marT="0" marB="0" anchor="b"/>
                </a:tc>
                <a:tc>
                  <a:txBody>
                    <a:bodyPr/>
                    <a:lstStyle/>
                    <a:p>
                      <a:pPr algn="ctr" fontAlgn="b"/>
                      <a:r>
                        <a:rPr lang="en-US" sz="1100" b="0" i="0" u="none" strike="noStrike">
                          <a:latin typeface="+mj-lt"/>
                          <a:cs typeface="Andalus" pitchFamily="18" charset="-78"/>
                        </a:rPr>
                        <a:t> $          319.16 </a:t>
                      </a:r>
                    </a:p>
                  </a:txBody>
                  <a:tcPr marL="0" marR="0" marT="0" marB="0" anchor="b"/>
                </a:tc>
              </a:tr>
              <a:tr h="370840">
                <a:tc>
                  <a:txBody>
                    <a:bodyPr/>
                    <a:lstStyle/>
                    <a:p>
                      <a:pPr algn="l" fontAlgn="b"/>
                      <a:r>
                        <a:rPr lang="en-US" sz="1100" b="1" i="0" u="none" strike="noStrike" dirty="0">
                          <a:latin typeface="+mj-lt"/>
                          <a:cs typeface="Andalus" pitchFamily="18" charset="-78"/>
                        </a:rPr>
                        <a:t> TOTALES </a:t>
                      </a:r>
                    </a:p>
                  </a:txBody>
                  <a:tcPr marL="0" marR="0" marT="0" marB="0" anchor="b"/>
                </a:tc>
                <a:tc>
                  <a:txBody>
                    <a:bodyPr/>
                    <a:lstStyle/>
                    <a:p>
                      <a:pPr algn="l" fontAlgn="b"/>
                      <a:r>
                        <a:rPr lang="en-US" sz="1100" b="1" i="0" u="none" strike="noStrike">
                          <a:latin typeface="+mj-lt"/>
                          <a:cs typeface="Andalus" pitchFamily="18" charset="-78"/>
                        </a:rPr>
                        <a:t> $   1,860.00 </a:t>
                      </a:r>
                    </a:p>
                  </a:txBody>
                  <a:tcPr marL="0" marR="0" marT="0" marB="0" anchor="b"/>
                </a:tc>
                <a:tc>
                  <a:txBody>
                    <a:bodyPr/>
                    <a:lstStyle/>
                    <a:p>
                      <a:pPr algn="l" fontAlgn="b"/>
                      <a:r>
                        <a:rPr lang="en-US" sz="1100" b="1" i="0" u="none" strike="noStrike">
                          <a:latin typeface="+mj-lt"/>
                          <a:cs typeface="Andalus" pitchFamily="18" charset="-78"/>
                        </a:rPr>
                        <a:t> $          142.50 </a:t>
                      </a:r>
                    </a:p>
                  </a:txBody>
                  <a:tcPr marL="0" marR="0" marT="0" marB="0" anchor="b"/>
                </a:tc>
                <a:tc>
                  <a:txBody>
                    <a:bodyPr/>
                    <a:lstStyle/>
                    <a:p>
                      <a:pPr algn="l" fontAlgn="b"/>
                      <a:r>
                        <a:rPr lang="en-US" sz="1100" b="1" i="0" u="none" strike="noStrike">
                          <a:latin typeface="+mj-lt"/>
                          <a:cs typeface="Andalus" pitchFamily="18" charset="-78"/>
                        </a:rPr>
                        <a:t> $            80.00 </a:t>
                      </a:r>
                    </a:p>
                  </a:txBody>
                  <a:tcPr marL="0" marR="0" marT="0" marB="0" anchor="b"/>
                </a:tc>
                <a:tc>
                  <a:txBody>
                    <a:bodyPr/>
                    <a:lstStyle/>
                    <a:p>
                      <a:pPr algn="l" fontAlgn="b"/>
                      <a:r>
                        <a:rPr lang="en-US" sz="1100" b="1" i="0" u="none" strike="noStrike">
                          <a:latin typeface="+mj-lt"/>
                          <a:cs typeface="Andalus" pitchFamily="18" charset="-78"/>
                        </a:rPr>
                        <a:t> $            71.25 </a:t>
                      </a:r>
                    </a:p>
                  </a:txBody>
                  <a:tcPr marL="0" marR="0" marT="0" marB="0" anchor="b"/>
                </a:tc>
                <a:tc>
                  <a:txBody>
                    <a:bodyPr/>
                    <a:lstStyle/>
                    <a:p>
                      <a:pPr algn="l" fontAlgn="b"/>
                      <a:r>
                        <a:rPr lang="en-US" sz="1100" b="1" i="0" u="none" strike="noStrike">
                          <a:latin typeface="+mj-lt"/>
                          <a:cs typeface="Andalus" pitchFamily="18" charset="-78"/>
                        </a:rPr>
                        <a:t> $             207.77 </a:t>
                      </a:r>
                    </a:p>
                  </a:txBody>
                  <a:tcPr marL="0" marR="0" marT="0" marB="0" anchor="b"/>
                </a:tc>
                <a:tc>
                  <a:txBody>
                    <a:bodyPr/>
                    <a:lstStyle/>
                    <a:p>
                      <a:pPr algn="l" fontAlgn="b"/>
                      <a:r>
                        <a:rPr lang="en-US" sz="1100" b="1" i="0" u="none" strike="noStrike" dirty="0">
                          <a:latin typeface="+mj-lt"/>
                          <a:cs typeface="Andalus" pitchFamily="18" charset="-78"/>
                        </a:rPr>
                        <a:t> $       2,361.52 </a:t>
                      </a:r>
                    </a:p>
                  </a:txBody>
                  <a:tcPr marL="0" marR="0" marT="0" marB="0" anchor="b"/>
                </a:tc>
              </a:tr>
            </a:tbl>
          </a:graphicData>
        </a:graphic>
      </p:graphicFrame>
      <p:sp>
        <p:nvSpPr>
          <p:cNvPr id="9"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0" name="9 Imagen" descr="presents.png"/>
          <p:cNvPicPr>
            <a:picLocks noChangeAspect="1"/>
          </p:cNvPicPr>
          <p:nvPr/>
        </p:nvPicPr>
        <p:blipFill>
          <a:blip r:embed="rId2" cstate="print"/>
          <a:stretch>
            <a:fillRect/>
          </a:stretch>
        </p:blipFill>
        <p:spPr>
          <a:xfrm>
            <a:off x="72008" y="5517232"/>
            <a:ext cx="953397" cy="1324721"/>
          </a:xfrm>
          <a:prstGeom prst="rect">
            <a:avLst/>
          </a:prstGeom>
        </p:spPr>
      </p:pic>
      <p:pic>
        <p:nvPicPr>
          <p:cNvPr id="11" name="3 Imagen" descr="LOGO-ESPOL.gif"/>
          <p:cNvPicPr>
            <a:picLocks noChangeAspect="1"/>
          </p:cNvPicPr>
          <p:nvPr/>
        </p:nvPicPr>
        <p:blipFill>
          <a:blip r:embed="rId3" cstate="print"/>
          <a:stretch>
            <a:fillRect/>
          </a:stretch>
        </p:blipFill>
        <p:spPr>
          <a:xfrm>
            <a:off x="323527" y="332656"/>
            <a:ext cx="1092701" cy="104697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graphicFrame>
        <p:nvGraphicFramePr>
          <p:cNvPr id="13" name="Content Placeholder 12"/>
          <p:cNvGraphicFramePr>
            <a:graphicFrameLocks noGrp="1"/>
          </p:cNvGraphicFramePr>
          <p:nvPr>
            <p:ph idx="1"/>
          </p:nvPr>
        </p:nvGraphicFramePr>
        <p:xfrm>
          <a:off x="1691681" y="1772816"/>
          <a:ext cx="6146440" cy="3825240"/>
        </p:xfrm>
        <a:graphic>
          <a:graphicData uri="http://schemas.openxmlformats.org/drawingml/2006/table">
            <a:tbl>
              <a:tblPr firstRow="1" bandRow="1">
                <a:tableStyleId>{5C22544A-7EE6-4342-B048-85BDC9FD1C3A}</a:tableStyleId>
              </a:tblPr>
              <a:tblGrid>
                <a:gridCol w="2144824"/>
                <a:gridCol w="2000808"/>
                <a:gridCol w="2000808"/>
              </a:tblGrid>
              <a:tr h="370840">
                <a:tc>
                  <a:txBody>
                    <a:bodyPr/>
                    <a:lstStyle/>
                    <a:p>
                      <a:pPr algn="ctr"/>
                      <a:r>
                        <a:rPr lang="en-US" dirty="0" err="1" smtClean="0">
                          <a:latin typeface="+mj-lt"/>
                        </a:rPr>
                        <a:t>Detalle</a:t>
                      </a:r>
                      <a:endParaRPr lang="en-US" dirty="0">
                        <a:latin typeface="+mj-lt"/>
                      </a:endParaRPr>
                    </a:p>
                  </a:txBody>
                  <a:tcPr>
                    <a:solidFill>
                      <a:schemeClr val="bg2">
                        <a:lumMod val="50000"/>
                      </a:schemeClr>
                    </a:solidFill>
                  </a:tcPr>
                </a:tc>
                <a:tc>
                  <a:txBody>
                    <a:bodyPr/>
                    <a:lstStyle/>
                    <a:p>
                      <a:pPr algn="ctr" fontAlgn="ctr"/>
                      <a:r>
                        <a:rPr lang="en-US" sz="1600" b="1" i="0" u="none" strike="noStrike" dirty="0" err="1">
                          <a:latin typeface="+mj-lt"/>
                          <a:cs typeface="Andalus" pitchFamily="18" charset="-78"/>
                        </a:rPr>
                        <a:t>Mensual</a:t>
                      </a:r>
                      <a:endParaRPr lang="en-US" sz="1600" b="1" i="0" u="none" strike="noStrike" dirty="0">
                        <a:latin typeface="+mj-lt"/>
                        <a:cs typeface="Andalus" pitchFamily="18" charset="-78"/>
                      </a:endParaRPr>
                    </a:p>
                  </a:txBody>
                  <a:tcPr marL="0" marR="0" marT="0" marB="0" anchor="ctr">
                    <a:solidFill>
                      <a:schemeClr val="bg2">
                        <a:lumMod val="50000"/>
                      </a:schemeClr>
                    </a:solidFill>
                  </a:tcPr>
                </a:tc>
                <a:tc>
                  <a:txBody>
                    <a:bodyPr/>
                    <a:lstStyle/>
                    <a:p>
                      <a:r>
                        <a:rPr lang="en-US" sz="1800" b="1" i="0" u="none" strike="noStrike" dirty="0" err="1" smtClean="0">
                          <a:latin typeface="+mj-lt"/>
                          <a:cs typeface="Andalus" pitchFamily="18" charset="-78"/>
                        </a:rPr>
                        <a:t>Anual</a:t>
                      </a:r>
                      <a:endParaRPr lang="es-EC" dirty="0">
                        <a:latin typeface="+mj-lt"/>
                      </a:endParaRPr>
                    </a:p>
                  </a:txBody>
                  <a:tcPr marL="0" marR="0" marT="0" marB="0" anchor="ctr">
                    <a:solidFill>
                      <a:schemeClr val="bg2">
                        <a:lumMod val="50000"/>
                      </a:schemeClr>
                    </a:solidFill>
                  </a:tcPr>
                </a:tc>
              </a:tr>
              <a:tr h="370840">
                <a:tc>
                  <a:txBody>
                    <a:bodyPr/>
                    <a:lstStyle/>
                    <a:p>
                      <a:endParaRPr lang="es-EC" dirty="0">
                        <a:latin typeface="+mj-lt"/>
                      </a:endParaRPr>
                    </a:p>
                  </a:txBody>
                  <a:tcPr/>
                </a:tc>
                <a:tc>
                  <a:txBody>
                    <a:bodyPr/>
                    <a:lstStyle/>
                    <a:p>
                      <a:endParaRPr lang="es-EC" dirty="0">
                        <a:latin typeface="+mj-lt"/>
                      </a:endParaRPr>
                    </a:p>
                  </a:txBody>
                  <a:tcPr marL="0" marR="0" marT="0" marB="0" anchor="ctr"/>
                </a:tc>
                <a:tc>
                  <a:txBody>
                    <a:bodyPr/>
                    <a:lstStyle/>
                    <a:p>
                      <a:endParaRPr lang="es-EC" dirty="0">
                        <a:latin typeface="+mj-lt"/>
                      </a:endParaRPr>
                    </a:p>
                  </a:txBody>
                  <a:tcPr marL="0" marR="0" marT="0" marB="0" anchor="ctr"/>
                </a:tc>
              </a:tr>
              <a:tr h="370840">
                <a:tc>
                  <a:txBody>
                    <a:bodyPr/>
                    <a:lstStyle/>
                    <a:p>
                      <a:pPr algn="ctr" fontAlgn="b"/>
                      <a:r>
                        <a:rPr lang="en-US" sz="1600" b="0" i="0" u="none" strike="noStrike" err="1" smtClean="0">
                          <a:latin typeface="+mj-lt"/>
                          <a:cs typeface="Andalus" pitchFamily="18" charset="-78"/>
                        </a:rPr>
                        <a:t>Gastos</a:t>
                      </a:r>
                      <a:r>
                        <a:rPr lang="en-US" sz="1600" b="0" i="0" u="none" strike="noStrike" smtClean="0">
                          <a:latin typeface="+mj-lt"/>
                          <a:cs typeface="Andalus" pitchFamily="18" charset="-78"/>
                        </a:rPr>
                        <a:t> de Personal</a:t>
                      </a:r>
                      <a:endParaRPr lang="en-US" sz="1600" b="0" i="0" u="none" strike="noStrike">
                        <a:latin typeface="+mj-lt"/>
                        <a:cs typeface="Andalus" pitchFamily="18" charset="-78"/>
                      </a:endParaRPr>
                    </a:p>
                  </a:txBody>
                  <a:tcPr marL="0" marR="0" marT="0" marB="0" anchor="b"/>
                </a:tc>
                <a:tc>
                  <a:txBody>
                    <a:bodyPr/>
                    <a:lstStyle/>
                    <a:p>
                      <a:pPr algn="ctr" fontAlgn="b"/>
                      <a:r>
                        <a:rPr lang="en-US" sz="1600" b="0" i="0" u="none" strike="noStrike" dirty="0">
                          <a:latin typeface="+mj-lt"/>
                          <a:cs typeface="Andalus" pitchFamily="18" charset="-78"/>
                        </a:rPr>
                        <a:t> $       2,361.52 </a:t>
                      </a:r>
                    </a:p>
                  </a:txBody>
                  <a:tcPr marL="0" marR="0" marT="0" marB="0" anchor="b"/>
                </a:tc>
                <a:tc>
                  <a:txBody>
                    <a:bodyPr/>
                    <a:lstStyle/>
                    <a:p>
                      <a:pPr algn="ctr" fontAlgn="b"/>
                      <a:r>
                        <a:rPr lang="en-US" sz="1600" b="0" i="0" u="none" strike="noStrike">
                          <a:latin typeface="+mj-lt"/>
                          <a:cs typeface="Andalus" pitchFamily="18" charset="-78"/>
                        </a:rPr>
                        <a:t> $     28,338.18 </a:t>
                      </a:r>
                    </a:p>
                  </a:txBody>
                  <a:tcPr marL="0" marR="0" marT="0" marB="0" anchor="b"/>
                </a:tc>
              </a:tr>
              <a:tr h="370840">
                <a:tc>
                  <a:txBody>
                    <a:bodyPr/>
                    <a:lstStyle/>
                    <a:p>
                      <a:pPr algn="ctr" fontAlgn="b"/>
                      <a:r>
                        <a:rPr lang="en-US" sz="1600" b="0" i="0" u="none" strike="noStrike" err="1">
                          <a:latin typeface="+mj-lt"/>
                          <a:cs typeface="Andalus" pitchFamily="18" charset="-78"/>
                        </a:rPr>
                        <a:t>Gasto</a:t>
                      </a:r>
                      <a:r>
                        <a:rPr lang="en-US" sz="1600" b="0" i="0" u="none" strike="noStrike">
                          <a:latin typeface="+mj-lt"/>
                          <a:cs typeface="Andalus" pitchFamily="18" charset="-78"/>
                        </a:rPr>
                        <a:t> de </a:t>
                      </a:r>
                      <a:r>
                        <a:rPr lang="en-US" sz="1600" b="0" i="0" u="none" strike="noStrike" err="1">
                          <a:latin typeface="+mj-lt"/>
                          <a:cs typeface="Andalus" pitchFamily="18" charset="-78"/>
                        </a:rPr>
                        <a:t>Alquiler</a:t>
                      </a:r>
                      <a:endParaRPr lang="en-US" sz="1600" b="0" i="0" u="none" strike="noStrike">
                        <a:latin typeface="+mj-lt"/>
                        <a:cs typeface="Andalus" pitchFamily="18" charset="-78"/>
                      </a:endParaRPr>
                    </a:p>
                  </a:txBody>
                  <a:tcPr marL="0" marR="0" marT="0" marB="0" anchor="b"/>
                </a:tc>
                <a:tc>
                  <a:txBody>
                    <a:bodyPr/>
                    <a:lstStyle/>
                    <a:p>
                      <a:pPr algn="ctr" fontAlgn="b"/>
                      <a:r>
                        <a:rPr lang="en-US" sz="1600" b="0" i="0" u="none" strike="noStrike" dirty="0">
                          <a:latin typeface="+mj-lt"/>
                          <a:cs typeface="Andalus" pitchFamily="18" charset="-78"/>
                        </a:rPr>
                        <a:t> $          400.00 </a:t>
                      </a:r>
                    </a:p>
                  </a:txBody>
                  <a:tcPr marL="0" marR="0" marT="0" marB="0" anchor="b"/>
                </a:tc>
                <a:tc>
                  <a:txBody>
                    <a:bodyPr/>
                    <a:lstStyle/>
                    <a:p>
                      <a:pPr algn="ctr" fontAlgn="b"/>
                      <a:r>
                        <a:rPr lang="en-US" sz="1600" b="0" i="0" u="none" strike="noStrike" dirty="0">
                          <a:latin typeface="+mj-lt"/>
                          <a:cs typeface="Andalus" pitchFamily="18" charset="-78"/>
                        </a:rPr>
                        <a:t> $       4,800.00 </a:t>
                      </a:r>
                    </a:p>
                  </a:txBody>
                  <a:tcPr marL="0" marR="0" marT="0" marB="0" anchor="b"/>
                </a:tc>
              </a:tr>
              <a:tr h="370840">
                <a:tc>
                  <a:txBody>
                    <a:bodyPr/>
                    <a:lstStyle/>
                    <a:p>
                      <a:pPr algn="ctr" fontAlgn="b"/>
                      <a:r>
                        <a:rPr lang="en-US" sz="1600" b="0" i="0" u="none" strike="noStrike" err="1">
                          <a:latin typeface="+mj-lt"/>
                          <a:cs typeface="Andalus" pitchFamily="18" charset="-78"/>
                        </a:rPr>
                        <a:t>Gastos</a:t>
                      </a:r>
                      <a:r>
                        <a:rPr lang="en-US" sz="1600" b="0" i="0" u="none" strike="noStrike">
                          <a:latin typeface="+mj-lt"/>
                          <a:cs typeface="Andalus" pitchFamily="18" charset="-78"/>
                        </a:rPr>
                        <a:t> de </a:t>
                      </a:r>
                      <a:r>
                        <a:rPr lang="en-US" sz="1600" b="0" i="0" u="none" strike="noStrike" err="1">
                          <a:latin typeface="+mj-lt"/>
                          <a:cs typeface="Andalus" pitchFamily="18" charset="-78"/>
                        </a:rPr>
                        <a:t>Suministros</a:t>
                      </a:r>
                      <a:endParaRPr lang="en-US" sz="1600" b="0" i="0" u="none" strike="noStrike">
                        <a:latin typeface="+mj-lt"/>
                        <a:cs typeface="Andalus" pitchFamily="18" charset="-78"/>
                      </a:endParaRPr>
                    </a:p>
                  </a:txBody>
                  <a:tcPr marL="0" marR="0" marT="0" marB="0" anchor="b"/>
                </a:tc>
                <a:tc>
                  <a:txBody>
                    <a:bodyPr/>
                    <a:lstStyle/>
                    <a:p>
                      <a:pPr algn="ctr" fontAlgn="b"/>
                      <a:r>
                        <a:rPr lang="en-US" sz="1600" b="0" i="0" u="none" strike="noStrike">
                          <a:latin typeface="+mj-lt"/>
                          <a:cs typeface="Andalus" pitchFamily="18" charset="-78"/>
                        </a:rPr>
                        <a:t> $            50.00 </a:t>
                      </a:r>
                    </a:p>
                  </a:txBody>
                  <a:tcPr marL="0" marR="0" marT="0" marB="0" anchor="b"/>
                </a:tc>
                <a:tc>
                  <a:txBody>
                    <a:bodyPr/>
                    <a:lstStyle/>
                    <a:p>
                      <a:pPr algn="ctr" fontAlgn="b"/>
                      <a:r>
                        <a:rPr lang="en-US" sz="1600" b="0" i="0" u="none" strike="noStrike" dirty="0">
                          <a:latin typeface="+mj-lt"/>
                          <a:cs typeface="Andalus" pitchFamily="18" charset="-78"/>
                        </a:rPr>
                        <a:t> $          600.00 </a:t>
                      </a:r>
                    </a:p>
                  </a:txBody>
                  <a:tcPr marL="0" marR="0" marT="0" marB="0" anchor="b"/>
                </a:tc>
              </a:tr>
              <a:tr h="370840">
                <a:tc>
                  <a:txBody>
                    <a:bodyPr/>
                    <a:lstStyle/>
                    <a:p>
                      <a:pPr algn="ctr" fontAlgn="b"/>
                      <a:r>
                        <a:rPr lang="en-US" sz="1600" b="0" i="0" u="none" strike="noStrike">
                          <a:latin typeface="+mj-lt"/>
                          <a:cs typeface="Andalus" pitchFamily="18" charset="-78"/>
                        </a:rPr>
                        <a:t>Gastos de Publicidad</a:t>
                      </a:r>
                    </a:p>
                  </a:txBody>
                  <a:tcPr marL="0" marR="0" marT="0" marB="0" anchor="b"/>
                </a:tc>
                <a:tc>
                  <a:txBody>
                    <a:bodyPr/>
                    <a:lstStyle/>
                    <a:p>
                      <a:pPr algn="ctr" fontAlgn="b"/>
                      <a:r>
                        <a:rPr lang="en-US" sz="1600" b="0" i="0" u="none" strike="noStrike">
                          <a:latin typeface="+mj-lt"/>
                          <a:cs typeface="Andalus" pitchFamily="18" charset="-78"/>
                        </a:rPr>
                        <a:t> $          120.00 </a:t>
                      </a:r>
                    </a:p>
                  </a:txBody>
                  <a:tcPr marL="0" marR="0" marT="0" marB="0" anchor="b"/>
                </a:tc>
                <a:tc>
                  <a:txBody>
                    <a:bodyPr/>
                    <a:lstStyle/>
                    <a:p>
                      <a:pPr algn="ctr" fontAlgn="b"/>
                      <a:r>
                        <a:rPr lang="en-US" sz="1600" b="0" i="0" u="none" strike="noStrike" dirty="0">
                          <a:latin typeface="+mj-lt"/>
                          <a:cs typeface="Andalus" pitchFamily="18" charset="-78"/>
                        </a:rPr>
                        <a:t> $       1,440.00 </a:t>
                      </a:r>
                    </a:p>
                  </a:txBody>
                  <a:tcPr marL="0" marR="0" marT="0" marB="0" anchor="b"/>
                </a:tc>
              </a:tr>
              <a:tr h="370840">
                <a:tc>
                  <a:txBody>
                    <a:bodyPr/>
                    <a:lstStyle/>
                    <a:p>
                      <a:pPr algn="ctr" fontAlgn="b"/>
                      <a:r>
                        <a:rPr lang="en-US" sz="1600" b="0" i="0" u="none" strike="noStrike">
                          <a:latin typeface="+mj-lt"/>
                          <a:cs typeface="Andalus" pitchFamily="18" charset="-78"/>
                        </a:rPr>
                        <a:t>Gastos Generales</a:t>
                      </a:r>
                    </a:p>
                  </a:txBody>
                  <a:tcPr marL="0" marR="0" marT="0" marB="0" anchor="b"/>
                </a:tc>
                <a:tc>
                  <a:txBody>
                    <a:bodyPr/>
                    <a:lstStyle/>
                    <a:p>
                      <a:pPr algn="ctr" fontAlgn="b"/>
                      <a:r>
                        <a:rPr lang="en-US" sz="1600" b="0" i="0" u="none" strike="noStrike">
                          <a:latin typeface="+mj-lt"/>
                          <a:cs typeface="Andalus" pitchFamily="18" charset="-78"/>
                        </a:rPr>
                        <a:t> $          231.00 </a:t>
                      </a:r>
                    </a:p>
                  </a:txBody>
                  <a:tcPr marL="0" marR="0" marT="0" marB="0" anchor="b"/>
                </a:tc>
                <a:tc>
                  <a:txBody>
                    <a:bodyPr/>
                    <a:lstStyle/>
                    <a:p>
                      <a:pPr algn="ctr" fontAlgn="b"/>
                      <a:r>
                        <a:rPr lang="en-US" sz="1600" b="0" i="0" u="none" strike="noStrike" dirty="0">
                          <a:latin typeface="+mj-lt"/>
                          <a:cs typeface="Andalus" pitchFamily="18" charset="-78"/>
                        </a:rPr>
                        <a:t> $       2,772.00 </a:t>
                      </a:r>
                    </a:p>
                  </a:txBody>
                  <a:tcPr marL="0" marR="0" marT="0" marB="0" anchor="b"/>
                </a:tc>
              </a:tr>
              <a:tr h="370840">
                <a:tc>
                  <a:txBody>
                    <a:bodyPr/>
                    <a:lstStyle/>
                    <a:p>
                      <a:pPr algn="ctr" fontAlgn="b"/>
                      <a:r>
                        <a:rPr lang="en-US" sz="1600" b="0" i="0" u="none" strike="noStrike">
                          <a:latin typeface="+mj-lt"/>
                          <a:cs typeface="Andalus" pitchFamily="18" charset="-78"/>
                        </a:rPr>
                        <a:t>Gastos de Depreciacion / amortizacion</a:t>
                      </a:r>
                    </a:p>
                  </a:txBody>
                  <a:tcPr marL="0" marR="0" marT="0" marB="0" anchor="b"/>
                </a:tc>
                <a:tc>
                  <a:txBody>
                    <a:bodyPr/>
                    <a:lstStyle/>
                    <a:p>
                      <a:pPr algn="ctr" fontAlgn="b"/>
                      <a:r>
                        <a:rPr lang="en-US" sz="1600" b="0" i="0" u="none" strike="noStrike">
                          <a:latin typeface="+mj-lt"/>
                          <a:cs typeface="Andalus" pitchFamily="18" charset="-78"/>
                        </a:rPr>
                        <a:t> $          229.36 </a:t>
                      </a:r>
                    </a:p>
                  </a:txBody>
                  <a:tcPr marL="0" marR="0" marT="0" marB="0" anchor="b"/>
                </a:tc>
                <a:tc>
                  <a:txBody>
                    <a:bodyPr/>
                    <a:lstStyle/>
                    <a:p>
                      <a:pPr algn="ctr" fontAlgn="b"/>
                      <a:r>
                        <a:rPr lang="en-US" sz="1600" b="0" i="0" u="none" strike="noStrike" dirty="0">
                          <a:latin typeface="+mj-lt"/>
                          <a:cs typeface="Andalus" pitchFamily="18" charset="-78"/>
                        </a:rPr>
                        <a:t> $       2,752.28 </a:t>
                      </a:r>
                    </a:p>
                  </a:txBody>
                  <a:tcPr marL="0" marR="0" marT="0" marB="0" anchor="b"/>
                </a:tc>
              </a:tr>
              <a:tr h="370840">
                <a:tc>
                  <a:txBody>
                    <a:bodyPr/>
                    <a:lstStyle/>
                    <a:p>
                      <a:pPr algn="ctr" fontAlgn="b"/>
                      <a:r>
                        <a:rPr lang="en-US" sz="1600" b="0" i="0" u="none" strike="noStrike">
                          <a:latin typeface="+mj-lt"/>
                          <a:cs typeface="Andalus" pitchFamily="18" charset="-78"/>
                        </a:rPr>
                        <a:t>Gastos de Interes</a:t>
                      </a:r>
                    </a:p>
                  </a:txBody>
                  <a:tcPr marL="0" marR="0" marT="0" marB="0" anchor="b"/>
                </a:tc>
                <a:tc>
                  <a:txBody>
                    <a:bodyPr/>
                    <a:lstStyle/>
                    <a:p>
                      <a:pPr algn="ctr" fontAlgn="b"/>
                      <a:r>
                        <a:rPr lang="en-US" sz="1600" b="0" i="0" u="none" strike="noStrike">
                          <a:latin typeface="+mj-lt"/>
                          <a:cs typeface="Andalus" pitchFamily="18" charset="-78"/>
                        </a:rPr>
                        <a:t> $            26.82 </a:t>
                      </a:r>
                    </a:p>
                  </a:txBody>
                  <a:tcPr marL="0" marR="0" marT="0" marB="0" anchor="b"/>
                </a:tc>
                <a:tc>
                  <a:txBody>
                    <a:bodyPr/>
                    <a:lstStyle/>
                    <a:p>
                      <a:pPr algn="ctr" fontAlgn="b"/>
                      <a:r>
                        <a:rPr lang="en-US" sz="1600" b="0" i="0" u="none" strike="noStrike" dirty="0">
                          <a:latin typeface="+mj-lt"/>
                          <a:cs typeface="Andalus" pitchFamily="18" charset="-78"/>
                        </a:rPr>
                        <a:t> $          321.87 </a:t>
                      </a:r>
                    </a:p>
                  </a:txBody>
                  <a:tcPr marL="0" marR="0" marT="0" marB="0" anchor="b"/>
                </a:tc>
              </a:tr>
              <a:tr h="370840">
                <a:tc>
                  <a:txBody>
                    <a:bodyPr/>
                    <a:lstStyle/>
                    <a:p>
                      <a:pPr algn="ctr"/>
                      <a:r>
                        <a:rPr lang="en-US" b="1" dirty="0" smtClean="0">
                          <a:latin typeface="+mj-lt"/>
                        </a:rPr>
                        <a:t>Total</a:t>
                      </a:r>
                      <a:endParaRPr lang="en-US" b="1" dirty="0">
                        <a:latin typeface="+mj-lt"/>
                      </a:endParaRPr>
                    </a:p>
                  </a:txBody>
                  <a:tcPr/>
                </a:tc>
                <a:tc>
                  <a:txBody>
                    <a:bodyPr/>
                    <a:lstStyle/>
                    <a:p>
                      <a:pPr algn="ctr" fontAlgn="b"/>
                      <a:r>
                        <a:rPr lang="en-US" sz="1600" b="1" i="0" u="none" strike="noStrike">
                          <a:latin typeface="+mj-lt"/>
                          <a:cs typeface="Andalus" pitchFamily="18" charset="-78"/>
                        </a:rPr>
                        <a:t> $    3,418.69 </a:t>
                      </a:r>
                    </a:p>
                  </a:txBody>
                  <a:tcPr marL="0" marR="0" marT="0" marB="0" anchor="b"/>
                </a:tc>
                <a:tc>
                  <a:txBody>
                    <a:bodyPr/>
                    <a:lstStyle/>
                    <a:p>
                      <a:pPr algn="ctr" fontAlgn="b"/>
                      <a:r>
                        <a:rPr lang="en-US" sz="1600" b="1" i="0" u="none" strike="noStrike" dirty="0">
                          <a:latin typeface="+mj-lt"/>
                          <a:cs typeface="Andalus" pitchFamily="18" charset="-78"/>
                        </a:rPr>
                        <a:t> $  41,024.33 </a:t>
                      </a:r>
                    </a:p>
                  </a:txBody>
                  <a:tcPr marL="0" marR="0" marT="0" marB="0" anchor="b"/>
                </a:tc>
              </a:tr>
            </a:tbl>
          </a:graphicData>
        </a:graphic>
      </p:graphicFrame>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484784"/>
            <a:ext cx="9144000" cy="864096"/>
          </a:xfrm>
        </p:spPr>
        <p:txBody>
          <a:bodyPr>
            <a:noAutofit/>
          </a:bodyPr>
          <a:lstStyle/>
          <a:p>
            <a:pPr algn="ctr"/>
            <a:r>
              <a:rPr lang="es-EC"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Rentabilidad del Proyecto</a:t>
            </a:r>
            <a:r>
              <a:rPr lang="es-EC" sz="4800" b="1" i="1" dirty="0" smtClean="0">
                <a:solidFill>
                  <a:schemeClr val="bg1"/>
                </a:solidFill>
                <a:latin typeface="Arial" pitchFamily="34" charset="0"/>
                <a:cs typeface="Arial" pitchFamily="34" charset="0"/>
              </a:rPr>
              <a:t/>
            </a:r>
            <a:br>
              <a:rPr lang="es-EC" sz="4800" b="1" i="1" dirty="0" smtClean="0">
                <a:solidFill>
                  <a:schemeClr val="bg1"/>
                </a:solidFill>
                <a:latin typeface="Arial" pitchFamily="34" charset="0"/>
                <a:cs typeface="Arial" pitchFamily="34" charset="0"/>
              </a:rPr>
            </a:br>
            <a:r>
              <a:rPr lang="es-EC" sz="4000" i="1" dirty="0" smtClean="0">
                <a:solidFill>
                  <a:schemeClr val="bg1"/>
                </a:solidFill>
                <a:latin typeface="Arial" pitchFamily="34" charset="0"/>
                <a:cs typeface="Arial" pitchFamily="34" charset="0"/>
              </a:rPr>
              <a:t/>
            </a:r>
            <a:br>
              <a:rPr lang="es-EC" sz="4000" i="1" dirty="0" smtClean="0">
                <a:solidFill>
                  <a:schemeClr val="bg1"/>
                </a:solidFill>
                <a:latin typeface="Arial" pitchFamily="34" charset="0"/>
                <a:cs typeface="Arial" pitchFamily="34" charset="0"/>
              </a:rPr>
            </a:br>
            <a:endParaRPr lang="es-ES" sz="4000" dirty="0">
              <a:solidFill>
                <a:schemeClr val="bg1"/>
              </a:solidFill>
              <a:latin typeface="Arial" pitchFamily="34" charset="0"/>
              <a:cs typeface="Arial" pitchFamily="34" charset="0"/>
            </a:endParaRPr>
          </a:p>
        </p:txBody>
      </p:sp>
      <p:pic>
        <p:nvPicPr>
          <p:cNvPr id="6"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graphicFrame>
        <p:nvGraphicFramePr>
          <p:cNvPr id="10" name="Table 9"/>
          <p:cNvGraphicFramePr>
            <a:graphicFrameLocks noGrp="1"/>
          </p:cNvGraphicFramePr>
          <p:nvPr/>
        </p:nvGraphicFramePr>
        <p:xfrm>
          <a:off x="1331640" y="2780928"/>
          <a:ext cx="6096000" cy="10414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solidFill>
                      <a:schemeClr val="bg2">
                        <a:lumMod val="50000"/>
                      </a:schemeClr>
                    </a:solidFill>
                  </a:tcPr>
                </a:tc>
                <a:tc>
                  <a:txBody>
                    <a:bodyPr/>
                    <a:lstStyle/>
                    <a:p>
                      <a:pPr algn="ctr"/>
                      <a:r>
                        <a:rPr lang="es-EC" noProof="0" smtClean="0">
                          <a:latin typeface="+mj-lt"/>
                        </a:rPr>
                        <a:t>Pesimista</a:t>
                      </a:r>
                      <a:endParaRPr lang="es-EC" noProof="0">
                        <a:latin typeface="+mj-lt"/>
                      </a:endParaRPr>
                    </a:p>
                  </a:txBody>
                  <a:tcPr>
                    <a:solidFill>
                      <a:schemeClr val="bg2">
                        <a:lumMod val="50000"/>
                      </a:schemeClr>
                    </a:solidFill>
                  </a:tcPr>
                </a:tc>
                <a:tc>
                  <a:txBody>
                    <a:bodyPr/>
                    <a:lstStyle/>
                    <a:p>
                      <a:pPr algn="ctr"/>
                      <a:r>
                        <a:rPr lang="es-EC" noProof="0" smtClean="0">
                          <a:latin typeface="+mj-lt"/>
                        </a:rPr>
                        <a:t>Moderado</a:t>
                      </a:r>
                      <a:endParaRPr lang="es-EC" noProof="0">
                        <a:latin typeface="+mj-lt"/>
                      </a:endParaRPr>
                    </a:p>
                  </a:txBody>
                  <a:tcPr>
                    <a:solidFill>
                      <a:schemeClr val="bg2">
                        <a:lumMod val="50000"/>
                      </a:schemeClr>
                    </a:solidFill>
                  </a:tcPr>
                </a:tc>
                <a:tc>
                  <a:txBody>
                    <a:bodyPr/>
                    <a:lstStyle/>
                    <a:p>
                      <a:pPr algn="ctr"/>
                      <a:r>
                        <a:rPr lang="es-EC" noProof="0" smtClean="0">
                          <a:latin typeface="+mj-lt"/>
                        </a:rPr>
                        <a:t>Optimista</a:t>
                      </a:r>
                      <a:endParaRPr lang="es-EC" noProof="0">
                        <a:latin typeface="+mj-lt"/>
                      </a:endParaRPr>
                    </a:p>
                  </a:txBody>
                  <a:tcPr>
                    <a:solidFill>
                      <a:schemeClr val="bg2">
                        <a:lumMod val="50000"/>
                      </a:schemeClr>
                    </a:solidFill>
                  </a:tcPr>
                </a:tc>
              </a:tr>
              <a:tr h="370840">
                <a:tc>
                  <a:txBody>
                    <a:bodyPr/>
                    <a:lstStyle/>
                    <a:p>
                      <a:pPr algn="ctr"/>
                      <a:r>
                        <a:rPr lang="es-EC" sz="1900" noProof="0" smtClean="0">
                          <a:latin typeface="+mj-lt"/>
                          <a:cs typeface="Andalus" pitchFamily="18" charset="-78"/>
                        </a:rPr>
                        <a:t>Crecimiento en Ventas</a:t>
                      </a:r>
                      <a:endParaRPr lang="es-EC" sz="1900" noProof="0">
                        <a:latin typeface="+mj-lt"/>
                        <a:cs typeface="Andalus" pitchFamily="18" charset="-78"/>
                      </a:endParaRPr>
                    </a:p>
                  </a:txBody>
                  <a:tcPr/>
                </a:tc>
                <a:tc>
                  <a:txBody>
                    <a:bodyPr/>
                    <a:lstStyle/>
                    <a:p>
                      <a:pPr algn="ctr"/>
                      <a:r>
                        <a:rPr lang="es-EC" sz="1900" noProof="0" smtClean="0">
                          <a:latin typeface="+mj-lt"/>
                          <a:cs typeface="Andalus" pitchFamily="18" charset="-78"/>
                        </a:rPr>
                        <a:t>0 %</a:t>
                      </a:r>
                      <a:endParaRPr lang="es-EC" sz="1900" noProof="0">
                        <a:latin typeface="+mj-lt"/>
                        <a:cs typeface="Andalus" pitchFamily="18" charset="-78"/>
                      </a:endParaRPr>
                    </a:p>
                  </a:txBody>
                  <a:tcPr/>
                </a:tc>
                <a:tc>
                  <a:txBody>
                    <a:bodyPr/>
                    <a:lstStyle/>
                    <a:p>
                      <a:pPr algn="ctr"/>
                      <a:r>
                        <a:rPr lang="es-EC" sz="1900" noProof="0" smtClean="0">
                          <a:latin typeface="+mj-lt"/>
                          <a:cs typeface="Andalus" pitchFamily="18" charset="-78"/>
                        </a:rPr>
                        <a:t>5%</a:t>
                      </a:r>
                      <a:endParaRPr lang="es-EC" sz="1900" noProof="0">
                        <a:latin typeface="+mj-lt"/>
                        <a:cs typeface="Andalus" pitchFamily="18" charset="-78"/>
                      </a:endParaRPr>
                    </a:p>
                  </a:txBody>
                  <a:tcPr/>
                </a:tc>
                <a:tc>
                  <a:txBody>
                    <a:bodyPr/>
                    <a:lstStyle/>
                    <a:p>
                      <a:pPr algn="ctr"/>
                      <a:r>
                        <a:rPr lang="es-EC" sz="1900" noProof="0" dirty="0" smtClean="0">
                          <a:latin typeface="+mj-lt"/>
                          <a:cs typeface="Andalus" pitchFamily="18" charset="-78"/>
                        </a:rPr>
                        <a:t>10%</a:t>
                      </a:r>
                      <a:endParaRPr lang="es-EC" sz="1900" noProof="0" dirty="0">
                        <a:latin typeface="+mj-lt"/>
                        <a:cs typeface="Andalus" pitchFamily="18" charset="-78"/>
                      </a:endParaRPr>
                    </a:p>
                  </a:txBody>
                  <a:tcPr/>
                </a:tc>
              </a:tr>
            </a:tbl>
          </a:graphicData>
        </a:graphic>
      </p:graphicFrame>
      <p:sp>
        <p:nvSpPr>
          <p:cNvPr id="11"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2" name="11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276872"/>
            <a:ext cx="8458200" cy="1470025"/>
          </a:xfrm>
        </p:spPr>
        <p:txBody>
          <a:bodyPr>
            <a:normAutofit fontScale="90000"/>
          </a:bodyPr>
          <a:lstStyle/>
          <a:p>
            <a:pPr algn="ctr"/>
            <a:r>
              <a:rPr lang="es-ES" b="1" smtClean="0">
                <a:solidFill>
                  <a:schemeClr val="bg1"/>
                </a:solidFill>
                <a:cs typeface="Andalus" pitchFamily="18" charset="-78"/>
              </a:rPr>
              <a:t>Integrantes</a:t>
            </a:r>
            <a:r>
              <a:rPr lang="es-ES" b="1" smtClean="0">
                <a:latin typeface="Andalus" pitchFamily="18" charset="-78"/>
                <a:cs typeface="Andalus" pitchFamily="18" charset="-78"/>
              </a:rPr>
              <a:t/>
            </a:r>
            <a:br>
              <a:rPr lang="es-ES" b="1" smtClean="0">
                <a:latin typeface="Andalus" pitchFamily="18" charset="-78"/>
                <a:cs typeface="Andalus" pitchFamily="18" charset="-78"/>
              </a:rPr>
            </a:br>
            <a:endParaRPr lang="es-ES" b="1">
              <a:latin typeface="Andalus" pitchFamily="18" charset="-78"/>
              <a:cs typeface="Andalus" pitchFamily="18" charset="-78"/>
            </a:endParaRPr>
          </a:p>
        </p:txBody>
      </p:sp>
      <p:sp>
        <p:nvSpPr>
          <p:cNvPr id="3" name="2 Subtítulo"/>
          <p:cNvSpPr>
            <a:spLocks noGrp="1"/>
          </p:cNvSpPr>
          <p:nvPr>
            <p:ph type="subTitle" idx="1"/>
          </p:nvPr>
        </p:nvSpPr>
        <p:spPr>
          <a:xfrm>
            <a:off x="3059832" y="3284984"/>
            <a:ext cx="3168352" cy="2088232"/>
          </a:xfrm>
        </p:spPr>
        <p:txBody>
          <a:bodyPr>
            <a:normAutofit/>
          </a:bodyPr>
          <a:lstStyle/>
          <a:p>
            <a:pPr algn="ctr"/>
            <a:r>
              <a:rPr lang="es-EC" b="1" dirty="0" smtClean="0">
                <a:solidFill>
                  <a:srgbClr val="0070C0"/>
                </a:solidFill>
                <a:latin typeface="+mj-lt"/>
                <a:cs typeface="Andalus" pitchFamily="18" charset="-78"/>
              </a:rPr>
              <a:t>Javier Agudo</a:t>
            </a:r>
          </a:p>
          <a:p>
            <a:pPr algn="ctr"/>
            <a:r>
              <a:rPr lang="es-EC" b="1" dirty="0" smtClean="0">
                <a:solidFill>
                  <a:srgbClr val="0070C0"/>
                </a:solidFill>
                <a:latin typeface="+mj-lt"/>
                <a:cs typeface="Andalus" pitchFamily="18" charset="-78"/>
              </a:rPr>
              <a:t>Jacqueline Brito</a:t>
            </a:r>
          </a:p>
          <a:p>
            <a:pPr algn="ctr"/>
            <a:r>
              <a:rPr lang="es-EC" b="1" dirty="0" smtClean="0">
                <a:solidFill>
                  <a:srgbClr val="0070C0"/>
                </a:solidFill>
                <a:latin typeface="+mj-lt"/>
                <a:cs typeface="Andalus" pitchFamily="18" charset="-78"/>
              </a:rPr>
              <a:t>Shirley </a:t>
            </a:r>
            <a:r>
              <a:rPr lang="es-EC" b="1" dirty="0" err="1" smtClean="0">
                <a:solidFill>
                  <a:srgbClr val="0070C0"/>
                </a:solidFill>
                <a:latin typeface="+mj-lt"/>
                <a:cs typeface="Andalus" pitchFamily="18" charset="-78"/>
              </a:rPr>
              <a:t>Gancino</a:t>
            </a:r>
            <a:endParaRPr lang="es-ES" b="1" dirty="0">
              <a:solidFill>
                <a:srgbClr val="0070C0"/>
              </a:solidFill>
              <a:latin typeface="+mj-lt"/>
              <a:cs typeface="Andalus" pitchFamily="18" charset="-78"/>
            </a:endParaRPr>
          </a:p>
        </p:txBody>
      </p:sp>
      <p:pic>
        <p:nvPicPr>
          <p:cNvPr id="4"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7"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1" name="10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556792"/>
            <a:ext cx="9144000" cy="864096"/>
          </a:xfrm>
        </p:spPr>
        <p:txBody>
          <a:bodyPr>
            <a:noAutofit/>
          </a:bodyPr>
          <a:lstStyle/>
          <a:p>
            <a:pPr algn="ctr"/>
            <a:r>
              <a:rPr lang="es-EC"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Crecimiento de Venta</a:t>
            </a:r>
            <a:r>
              <a:rPr lang="es-EC" sz="4000" b="1" i="1" dirty="0" smtClean="0">
                <a:solidFill>
                  <a:schemeClr val="bg1"/>
                </a:solidFill>
                <a:latin typeface="Arial" pitchFamily="34" charset="0"/>
                <a:cs typeface="Arial" pitchFamily="34" charset="0"/>
              </a:rPr>
              <a:t/>
            </a:r>
            <a:br>
              <a:rPr lang="es-EC" sz="4000" b="1" i="1" dirty="0" smtClean="0">
                <a:solidFill>
                  <a:schemeClr val="bg1"/>
                </a:solidFill>
                <a:latin typeface="Arial" pitchFamily="34" charset="0"/>
                <a:cs typeface="Arial" pitchFamily="34" charset="0"/>
              </a:rPr>
            </a:br>
            <a:r>
              <a:rPr lang="es-EC" sz="4000" i="1" dirty="0" smtClean="0">
                <a:solidFill>
                  <a:schemeClr val="bg1"/>
                </a:solidFill>
                <a:latin typeface="Arial" pitchFamily="34" charset="0"/>
                <a:cs typeface="Arial" pitchFamily="34" charset="0"/>
              </a:rPr>
              <a:t/>
            </a:r>
            <a:br>
              <a:rPr lang="es-EC" sz="4000" i="1" dirty="0" smtClean="0">
                <a:solidFill>
                  <a:schemeClr val="bg1"/>
                </a:solidFill>
                <a:latin typeface="Arial" pitchFamily="34" charset="0"/>
                <a:cs typeface="Arial" pitchFamily="34" charset="0"/>
              </a:rPr>
            </a:br>
            <a:endParaRPr lang="es-ES" sz="4000" dirty="0">
              <a:solidFill>
                <a:schemeClr val="bg1"/>
              </a:solidFill>
              <a:latin typeface="Arial" pitchFamily="34" charset="0"/>
              <a:cs typeface="Arial" pitchFamily="34" charset="0"/>
            </a:endParaRPr>
          </a:p>
        </p:txBody>
      </p:sp>
      <p:pic>
        <p:nvPicPr>
          <p:cNvPr id="5"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graphicFrame>
        <p:nvGraphicFramePr>
          <p:cNvPr id="10" name="Table 9"/>
          <p:cNvGraphicFramePr>
            <a:graphicFrameLocks noGrp="1"/>
          </p:cNvGraphicFramePr>
          <p:nvPr/>
        </p:nvGraphicFramePr>
        <p:xfrm>
          <a:off x="827586" y="2996952"/>
          <a:ext cx="7536160" cy="1728193"/>
        </p:xfrm>
        <a:graphic>
          <a:graphicData uri="http://schemas.openxmlformats.org/drawingml/2006/table">
            <a:tbl>
              <a:tblPr firstRow="1" bandRow="1">
                <a:tableStyleId>{5C22544A-7EE6-4342-B048-85BDC9FD1C3A}</a:tableStyleId>
              </a:tblPr>
              <a:tblGrid>
                <a:gridCol w="1507232"/>
                <a:gridCol w="1507232"/>
                <a:gridCol w="1507232"/>
                <a:gridCol w="1507232"/>
                <a:gridCol w="1507232"/>
              </a:tblGrid>
              <a:tr h="436533">
                <a:tc>
                  <a:txBody>
                    <a:bodyPr/>
                    <a:lstStyle/>
                    <a:p>
                      <a:pPr algn="ctr"/>
                      <a:r>
                        <a:rPr lang="es-EC" noProof="0" smtClean="0">
                          <a:latin typeface="+mj-lt"/>
                          <a:cs typeface="Andalus" pitchFamily="18" charset="-78"/>
                        </a:rPr>
                        <a:t>Años</a:t>
                      </a:r>
                      <a:endParaRPr lang="es-EC" noProof="0">
                        <a:latin typeface="+mj-lt"/>
                        <a:cs typeface="Andalus" pitchFamily="18" charset="-78"/>
                      </a:endParaRPr>
                    </a:p>
                  </a:txBody>
                  <a:tcPr>
                    <a:solidFill>
                      <a:schemeClr val="bg2">
                        <a:lumMod val="50000"/>
                      </a:schemeClr>
                    </a:solidFill>
                  </a:tcPr>
                </a:tc>
                <a:tc>
                  <a:txBody>
                    <a:bodyPr/>
                    <a:lstStyle/>
                    <a:p>
                      <a:pPr algn="ctr"/>
                      <a:r>
                        <a:rPr lang="es-EC" noProof="0" smtClean="0">
                          <a:latin typeface="+mj-lt"/>
                          <a:cs typeface="Andalus" pitchFamily="18" charset="-78"/>
                        </a:rPr>
                        <a:t> Dic 2010</a:t>
                      </a:r>
                      <a:endParaRPr lang="es-EC" noProof="0">
                        <a:latin typeface="+mj-lt"/>
                        <a:cs typeface="Andalus" pitchFamily="18" charset="-78"/>
                      </a:endParaRPr>
                    </a:p>
                  </a:txBody>
                  <a:tcPr>
                    <a:solidFill>
                      <a:schemeClr val="bg2">
                        <a:lumMod val="50000"/>
                      </a:schemeClr>
                    </a:solidFill>
                  </a:tcPr>
                </a:tc>
                <a:tc>
                  <a:txBody>
                    <a:bodyPr/>
                    <a:lstStyle/>
                    <a:p>
                      <a:pPr algn="ctr"/>
                      <a:r>
                        <a:rPr lang="es-EC" noProof="0" smtClean="0">
                          <a:latin typeface="+mj-lt"/>
                          <a:cs typeface="Andalus" pitchFamily="18" charset="-78"/>
                        </a:rPr>
                        <a:t>2011</a:t>
                      </a:r>
                      <a:endParaRPr lang="es-EC" noProof="0">
                        <a:latin typeface="+mj-lt"/>
                        <a:cs typeface="Andalus" pitchFamily="18" charset="-78"/>
                      </a:endParaRPr>
                    </a:p>
                  </a:txBody>
                  <a:tcPr>
                    <a:solidFill>
                      <a:schemeClr val="bg2">
                        <a:lumMod val="50000"/>
                      </a:schemeClr>
                    </a:solidFill>
                  </a:tcPr>
                </a:tc>
                <a:tc>
                  <a:txBody>
                    <a:bodyPr/>
                    <a:lstStyle/>
                    <a:p>
                      <a:pPr algn="ctr"/>
                      <a:r>
                        <a:rPr lang="es-EC" noProof="0" smtClean="0">
                          <a:latin typeface="+mj-lt"/>
                          <a:cs typeface="Andalus" pitchFamily="18" charset="-78"/>
                        </a:rPr>
                        <a:t>2012</a:t>
                      </a:r>
                      <a:endParaRPr lang="es-EC" noProof="0">
                        <a:latin typeface="+mj-lt"/>
                        <a:cs typeface="Andalus" pitchFamily="18" charset="-78"/>
                      </a:endParaRPr>
                    </a:p>
                  </a:txBody>
                  <a:tcPr>
                    <a:solidFill>
                      <a:schemeClr val="bg2">
                        <a:lumMod val="50000"/>
                      </a:schemeClr>
                    </a:solidFill>
                  </a:tcPr>
                </a:tc>
                <a:tc>
                  <a:txBody>
                    <a:bodyPr/>
                    <a:lstStyle/>
                    <a:p>
                      <a:pPr algn="ctr"/>
                      <a:r>
                        <a:rPr lang="es-EC" noProof="0" smtClean="0">
                          <a:latin typeface="+mj-lt"/>
                          <a:cs typeface="Andalus" pitchFamily="18" charset="-78"/>
                        </a:rPr>
                        <a:t>2013</a:t>
                      </a:r>
                      <a:endParaRPr lang="es-EC" noProof="0">
                        <a:latin typeface="+mj-lt"/>
                        <a:cs typeface="Andalus" pitchFamily="18" charset="-78"/>
                      </a:endParaRPr>
                    </a:p>
                  </a:txBody>
                  <a:tcPr>
                    <a:solidFill>
                      <a:schemeClr val="bg2">
                        <a:lumMod val="50000"/>
                      </a:schemeClr>
                    </a:solidFill>
                  </a:tcPr>
                </a:tc>
              </a:tr>
              <a:tr h="645830">
                <a:tc>
                  <a:txBody>
                    <a:bodyPr/>
                    <a:lstStyle/>
                    <a:p>
                      <a:pPr algn="ctr"/>
                      <a:r>
                        <a:rPr lang="es-EC" sz="1500" noProof="0" smtClean="0">
                          <a:latin typeface="+mj-lt"/>
                          <a:cs typeface="Andalus" pitchFamily="18" charset="-78"/>
                        </a:rPr>
                        <a:t>Valor Serv. mensual</a:t>
                      </a:r>
                      <a:endParaRPr lang="es-EC" sz="1500" noProof="0">
                        <a:latin typeface="+mj-lt"/>
                        <a:cs typeface="Andalus" pitchFamily="18" charset="-78"/>
                      </a:endParaRPr>
                    </a:p>
                  </a:txBody>
                  <a:tcPr/>
                </a:tc>
                <a:tc>
                  <a:txBody>
                    <a:bodyPr/>
                    <a:lstStyle/>
                    <a:p>
                      <a:pPr algn="ctr" fontAlgn="b"/>
                      <a:r>
                        <a:rPr lang="es-EC" sz="1500" b="0" i="0" u="none" strike="noStrike" noProof="0" smtClean="0">
                          <a:latin typeface="+mj-lt"/>
                          <a:cs typeface="Andalus" pitchFamily="18" charset="-78"/>
                        </a:rPr>
                        <a:t> $     25,170.00 </a:t>
                      </a:r>
                      <a:endParaRPr lang="es-EC" sz="1500" b="0" i="0" u="none" strike="noStrike" noProof="0">
                        <a:latin typeface="+mj-lt"/>
                        <a:cs typeface="Andalus" pitchFamily="18" charset="-78"/>
                      </a:endParaRPr>
                    </a:p>
                  </a:txBody>
                  <a:tcPr marL="0" marR="0" marT="0" marB="0" anchor="b"/>
                </a:tc>
                <a:tc>
                  <a:txBody>
                    <a:bodyPr/>
                    <a:lstStyle/>
                    <a:p>
                      <a:pPr algn="ctr" fontAlgn="b"/>
                      <a:r>
                        <a:rPr lang="es-EC" sz="1500" b="0" i="0" u="none" strike="noStrike" noProof="0" smtClean="0">
                          <a:latin typeface="+mj-lt"/>
                          <a:cs typeface="Andalus" pitchFamily="18" charset="-78"/>
                        </a:rPr>
                        <a:t> $     26,428.50 </a:t>
                      </a:r>
                      <a:endParaRPr lang="es-EC" sz="1500" b="0" i="0" u="none" strike="noStrike" noProof="0">
                        <a:latin typeface="+mj-lt"/>
                        <a:cs typeface="Andalus" pitchFamily="18" charset="-78"/>
                      </a:endParaRPr>
                    </a:p>
                  </a:txBody>
                  <a:tcPr marL="0" marR="0" marT="0" marB="0" anchor="b"/>
                </a:tc>
                <a:tc>
                  <a:txBody>
                    <a:bodyPr/>
                    <a:lstStyle/>
                    <a:p>
                      <a:pPr algn="ctr" fontAlgn="b"/>
                      <a:r>
                        <a:rPr lang="es-EC" sz="1500" b="0" i="0" u="none" strike="noStrike" noProof="0" smtClean="0">
                          <a:latin typeface="+mj-lt"/>
                          <a:cs typeface="Andalus" pitchFamily="18" charset="-78"/>
                        </a:rPr>
                        <a:t> $     27,749.93 </a:t>
                      </a:r>
                      <a:endParaRPr lang="es-EC" sz="1500" b="0" i="0" u="none" strike="noStrike" noProof="0">
                        <a:latin typeface="+mj-lt"/>
                        <a:cs typeface="Andalus" pitchFamily="18" charset="-78"/>
                      </a:endParaRPr>
                    </a:p>
                  </a:txBody>
                  <a:tcPr marL="0" marR="0" marT="0" marB="0" anchor="b"/>
                </a:tc>
                <a:tc>
                  <a:txBody>
                    <a:bodyPr/>
                    <a:lstStyle/>
                    <a:p>
                      <a:pPr algn="ctr" fontAlgn="b"/>
                      <a:r>
                        <a:rPr lang="es-EC" sz="1500" b="0" i="0" u="none" strike="noStrike" noProof="0" smtClean="0">
                          <a:latin typeface="+mj-lt"/>
                          <a:cs typeface="Andalus" pitchFamily="18" charset="-78"/>
                        </a:rPr>
                        <a:t> $     29,137.42 </a:t>
                      </a:r>
                      <a:endParaRPr lang="es-EC" sz="1500" b="0" i="0" u="none" strike="noStrike" noProof="0">
                        <a:latin typeface="+mj-lt"/>
                        <a:cs typeface="Andalus" pitchFamily="18" charset="-78"/>
                      </a:endParaRPr>
                    </a:p>
                  </a:txBody>
                  <a:tcPr marL="0" marR="0" marT="0" marB="0" anchor="b"/>
                </a:tc>
              </a:tr>
              <a:tr h="645830">
                <a:tc>
                  <a:txBody>
                    <a:bodyPr/>
                    <a:lstStyle/>
                    <a:p>
                      <a:pPr algn="ctr"/>
                      <a:endParaRPr lang="es-EC" sz="1500" noProof="0" smtClean="0">
                        <a:latin typeface="+mj-lt"/>
                        <a:cs typeface="Andalus" pitchFamily="18" charset="-78"/>
                      </a:endParaRPr>
                    </a:p>
                    <a:p>
                      <a:pPr algn="ctr"/>
                      <a:r>
                        <a:rPr lang="es-EC" sz="1500" noProof="0" smtClean="0">
                          <a:latin typeface="+mj-lt"/>
                          <a:cs typeface="Andalus" pitchFamily="18" charset="-78"/>
                        </a:rPr>
                        <a:t>Valor</a:t>
                      </a:r>
                      <a:r>
                        <a:rPr lang="es-EC" sz="1500" baseline="0" noProof="0" smtClean="0">
                          <a:latin typeface="+mj-lt"/>
                          <a:cs typeface="Andalus" pitchFamily="18" charset="-78"/>
                        </a:rPr>
                        <a:t> Serv. Anual</a:t>
                      </a:r>
                      <a:endParaRPr lang="es-EC" sz="1500" noProof="0">
                        <a:latin typeface="+mj-lt"/>
                        <a:cs typeface="Andalus" pitchFamily="18" charset="-78"/>
                      </a:endParaRPr>
                    </a:p>
                  </a:txBody>
                  <a:tcPr/>
                </a:tc>
                <a:tc>
                  <a:txBody>
                    <a:bodyPr/>
                    <a:lstStyle/>
                    <a:p>
                      <a:pPr algn="ctr" fontAlgn="b"/>
                      <a:r>
                        <a:rPr lang="es-EC" sz="1500" b="0" i="0" u="none" strike="noStrike" noProof="0" smtClean="0">
                          <a:latin typeface="+mj-lt"/>
                          <a:cs typeface="Andalus" pitchFamily="18" charset="-78"/>
                        </a:rPr>
                        <a:t> $     25,170.00 </a:t>
                      </a:r>
                      <a:endParaRPr lang="es-EC" sz="1500" b="0" i="0" u="none" strike="noStrike" noProof="0">
                        <a:latin typeface="+mj-lt"/>
                        <a:cs typeface="Andalus" pitchFamily="18" charset="-78"/>
                      </a:endParaRPr>
                    </a:p>
                  </a:txBody>
                  <a:tcPr marL="0" marR="0" marT="0" marB="0" anchor="b"/>
                </a:tc>
                <a:tc>
                  <a:txBody>
                    <a:bodyPr/>
                    <a:lstStyle/>
                    <a:p>
                      <a:pPr algn="ctr" fontAlgn="b"/>
                      <a:r>
                        <a:rPr lang="es-EC" sz="1500" b="0" i="0" u="none" strike="noStrike" noProof="0" smtClean="0">
                          <a:latin typeface="+mj-lt"/>
                          <a:cs typeface="Andalus" pitchFamily="18" charset="-78"/>
                        </a:rPr>
                        <a:t> $   317,142.00 </a:t>
                      </a:r>
                      <a:endParaRPr lang="es-EC" sz="1500" b="0" i="0" u="none" strike="noStrike" noProof="0">
                        <a:latin typeface="+mj-lt"/>
                        <a:cs typeface="Andalus" pitchFamily="18" charset="-78"/>
                      </a:endParaRPr>
                    </a:p>
                  </a:txBody>
                  <a:tcPr marL="0" marR="0" marT="0" marB="0" anchor="b"/>
                </a:tc>
                <a:tc>
                  <a:txBody>
                    <a:bodyPr/>
                    <a:lstStyle/>
                    <a:p>
                      <a:pPr algn="ctr" fontAlgn="b"/>
                      <a:r>
                        <a:rPr lang="es-EC" sz="1500" b="0" i="0" u="none" strike="noStrike" noProof="0" smtClean="0">
                          <a:latin typeface="+mj-lt"/>
                          <a:cs typeface="Andalus" pitchFamily="18" charset="-78"/>
                        </a:rPr>
                        <a:t> $   332,999.10 </a:t>
                      </a:r>
                      <a:endParaRPr lang="es-EC" sz="1500" b="0" i="0" u="none" strike="noStrike" noProof="0">
                        <a:latin typeface="+mj-lt"/>
                        <a:cs typeface="Andalus" pitchFamily="18" charset="-78"/>
                      </a:endParaRPr>
                    </a:p>
                  </a:txBody>
                  <a:tcPr marL="0" marR="0" marT="0" marB="0" anchor="b"/>
                </a:tc>
                <a:tc>
                  <a:txBody>
                    <a:bodyPr/>
                    <a:lstStyle/>
                    <a:p>
                      <a:pPr algn="ctr" fontAlgn="b"/>
                      <a:r>
                        <a:rPr lang="es-EC" sz="1500" b="0" i="0" u="none" strike="noStrike" noProof="0" dirty="0" smtClean="0">
                          <a:latin typeface="+mj-lt"/>
                          <a:cs typeface="Andalus" pitchFamily="18" charset="-78"/>
                        </a:rPr>
                        <a:t> $   349,649.06 </a:t>
                      </a:r>
                      <a:endParaRPr lang="es-EC" sz="1500" b="0" i="0" u="none" strike="noStrike" noProof="0" dirty="0">
                        <a:latin typeface="+mj-lt"/>
                        <a:cs typeface="Andalus" pitchFamily="18" charset="-78"/>
                      </a:endParaRPr>
                    </a:p>
                  </a:txBody>
                  <a:tcPr marL="0" marR="0" marT="0" marB="0" anchor="b"/>
                </a:tc>
              </a:tr>
            </a:tbl>
          </a:graphicData>
        </a:graphic>
      </p:graphicFrame>
      <p:sp>
        <p:nvSpPr>
          <p:cNvPr id="11"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2" name="11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3 Imagen" descr="LOGO-ESPOL.gif"/>
          <p:cNvPicPr>
            <a:picLocks noChangeAspect="1"/>
          </p:cNvPicPr>
          <p:nvPr/>
        </p:nvPicPr>
        <p:blipFill>
          <a:blip r:embed="rId3" cstate="print"/>
          <a:stretch>
            <a:fillRect/>
          </a:stretch>
        </p:blipFill>
        <p:spPr>
          <a:xfrm>
            <a:off x="323527" y="332656"/>
            <a:ext cx="1092701" cy="1046971"/>
          </a:xfrm>
          <a:prstGeom prst="rect">
            <a:avLst/>
          </a:prstGeom>
        </p:spPr>
      </p:pic>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193" name="Object 1"/>
          <p:cNvGraphicFramePr>
            <a:graphicFrameLocks noChangeAspect="1"/>
          </p:cNvGraphicFramePr>
          <p:nvPr/>
        </p:nvGraphicFramePr>
        <p:xfrm>
          <a:off x="827584" y="2187011"/>
          <a:ext cx="7848872" cy="3618253"/>
        </p:xfrm>
        <a:graphic>
          <a:graphicData uri="http://schemas.openxmlformats.org/presentationml/2006/ole">
            <p:oleObj spid="_x0000_s8193" name="Worksheet" r:id="rId4" imgW="5476943" imgH="3114675" progId="Excel.Sheet.8">
              <p:embed/>
            </p:oleObj>
          </a:graphicData>
        </a:graphic>
      </p:graphicFrame>
      <p:sp>
        <p:nvSpPr>
          <p:cNvPr id="12" name="Title 11"/>
          <p:cNvSpPr>
            <a:spLocks noGrp="1"/>
          </p:cNvSpPr>
          <p:nvPr>
            <p:ph type="title"/>
          </p:nvPr>
        </p:nvSpPr>
        <p:spPr>
          <a:xfrm>
            <a:off x="0" y="917848"/>
            <a:ext cx="9144000" cy="1143000"/>
          </a:xfrm>
        </p:spPr>
        <p:txBody>
          <a:bodyPr>
            <a:normAutofit/>
          </a:bodyPr>
          <a:lstStyle/>
          <a:p>
            <a:pPr algn="ctr"/>
            <a:r>
              <a:rPr lang="es-EC" sz="4800" b="1" dirty="0" smtClean="0">
                <a:solidFill>
                  <a:schemeClr val="bg1"/>
                </a:solidFill>
                <a:effectLst>
                  <a:outerShdw blurRad="38100" dist="25400" dir="5400000" algn="tl" rotWithShape="0">
                    <a:srgbClr val="000000">
                      <a:alpha val="43000"/>
                    </a:srgbClr>
                  </a:outerShdw>
                </a:effectLst>
                <a:cs typeface="Andalus" pitchFamily="18" charset="-78"/>
              </a:rPr>
              <a:t>Recuperación de la Inversión</a:t>
            </a:r>
            <a:endParaRPr lang="es-EC"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10"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1" name="10 Imagen" descr="presents.png"/>
          <p:cNvPicPr>
            <a:picLocks noChangeAspect="1"/>
          </p:cNvPicPr>
          <p:nvPr/>
        </p:nvPicPr>
        <p:blipFill>
          <a:blip r:embed="rId5"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908720"/>
            <a:ext cx="9144000" cy="1080120"/>
          </a:xfrm>
        </p:spPr>
        <p:txBody>
          <a:bodyPr>
            <a:noAutofit/>
          </a:bodyPr>
          <a:lstStyle/>
          <a:p>
            <a:pPr algn="ctr"/>
            <a:r>
              <a:rPr lang="es-ES" sz="5000" b="1" i="1" dirty="0" smtClean="0">
                <a:solidFill>
                  <a:schemeClr val="bg1"/>
                </a:solidFill>
                <a:latin typeface="Andalus" pitchFamily="18" charset="-78"/>
                <a:cs typeface="Andalus" pitchFamily="18" charset="-78"/>
              </a:rPr>
              <a:t>	</a:t>
            </a:r>
            <a:r>
              <a:rPr lang="es-ES"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Punto de Equilibrio </a:t>
            </a:r>
            <a:endParaRPr lang="es-ES" sz="4800" b="1" dirty="0">
              <a:solidFill>
                <a:schemeClr val="bg1"/>
              </a:solidFill>
              <a:effectLst>
                <a:outerShdw blurRad="38100" dist="25400" dir="5400000" algn="tl" rotWithShape="0">
                  <a:srgbClr val="000000">
                    <a:alpha val="43000"/>
                  </a:srgbClr>
                </a:outerShdw>
              </a:effectLst>
              <a:latin typeface="+mj-lt"/>
              <a:ea typeface="+mj-ea"/>
              <a:cs typeface="Andalus" pitchFamily="18" charset="-78"/>
            </a:endParaRPr>
          </a:p>
        </p:txBody>
      </p:sp>
      <p:pic>
        <p:nvPicPr>
          <p:cNvPr id="7"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graphicFrame>
        <p:nvGraphicFramePr>
          <p:cNvPr id="12" name="Table 11"/>
          <p:cNvGraphicFramePr>
            <a:graphicFrameLocks noGrp="1"/>
          </p:cNvGraphicFramePr>
          <p:nvPr/>
        </p:nvGraphicFramePr>
        <p:xfrm>
          <a:off x="1331640" y="1916828"/>
          <a:ext cx="6456039" cy="4032452"/>
        </p:xfrm>
        <a:graphic>
          <a:graphicData uri="http://schemas.openxmlformats.org/drawingml/2006/table">
            <a:tbl>
              <a:tblPr/>
              <a:tblGrid>
                <a:gridCol w="2663310"/>
                <a:gridCol w="886733"/>
                <a:gridCol w="961406"/>
                <a:gridCol w="961406"/>
                <a:gridCol w="983184"/>
              </a:tblGrid>
              <a:tr h="225736">
                <a:tc>
                  <a:txBody>
                    <a:bodyPr/>
                    <a:lstStyle/>
                    <a:p>
                      <a:pPr algn="l" fontAlgn="b"/>
                      <a:r>
                        <a:rPr lang="en-US" sz="1100" b="1"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b"/>
                      <a:r>
                        <a:rPr lang="en-US" sz="1000" b="1" i="0" u="none" strike="noStrike" dirty="0">
                          <a:solidFill>
                            <a:srgbClr val="000000"/>
                          </a:solidFill>
                          <a:latin typeface="Calibri"/>
                        </a:rPr>
                        <a:t>Dec-10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b"/>
                      <a:r>
                        <a:rPr lang="en-US" sz="1000" b="1" i="0" u="none" strike="noStrike" dirty="0">
                          <a:solidFill>
                            <a:srgbClr val="000000"/>
                          </a:solidFill>
                          <a:latin typeface="Calibri"/>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b"/>
                      <a:r>
                        <a:rPr lang="en-US" sz="1000" b="1" i="0" u="none" strike="noStrike" dirty="0">
                          <a:solidFill>
                            <a:srgbClr val="000000"/>
                          </a:solidFill>
                          <a:latin typeface="Calibri"/>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fontAlgn="b"/>
                      <a:r>
                        <a:rPr lang="en-US" sz="1000" b="1" i="0" u="none" strike="noStrike" dirty="0">
                          <a:solidFill>
                            <a:srgbClr val="000000"/>
                          </a:solidFill>
                          <a:latin typeface="Calibri"/>
                        </a:rPr>
                        <a:t>2013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50000"/>
                      </a:schemeClr>
                    </a:solidFill>
                  </a:tcPr>
                </a:tc>
              </a:tr>
              <a:tr h="205214">
                <a:tc>
                  <a:txBody>
                    <a:bodyPr/>
                    <a:lstStyle/>
                    <a:p>
                      <a:pPr algn="l" fontAlgn="b"/>
                      <a:r>
                        <a:rPr lang="es-ES" sz="1000" b="0" i="0" u="none" strike="noStrike">
                          <a:solidFill>
                            <a:srgbClr val="000000"/>
                          </a:solidFill>
                          <a:latin typeface="Calibri"/>
                        </a:rPr>
                        <a:t> Precio de Venta Unitario ponderado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1,480.59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1,554.62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1,632.35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1,713.97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474">
                <a:tc>
                  <a:txBody>
                    <a:bodyPr/>
                    <a:lstStyle/>
                    <a:p>
                      <a:pPr algn="l" fontAlgn="b"/>
                      <a:r>
                        <a:rPr lang="en-US" sz="1000" b="0" i="0" u="none" strike="noStrike">
                          <a:solidFill>
                            <a:srgbClr val="000000"/>
                          </a:solidFill>
                          <a:latin typeface="Calibri"/>
                        </a:rPr>
                        <a:t> Costo Fijo totales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2,758.78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34,616.94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36,177.26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37,519.34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214">
                <a:tc>
                  <a:txBody>
                    <a:bodyPr/>
                    <a:lstStyle/>
                    <a:p>
                      <a:pPr algn="l" fontAlgn="b"/>
                      <a:r>
                        <a:rPr lang="en-US" sz="1000" b="0" i="0" u="none" strike="noStrike">
                          <a:solidFill>
                            <a:srgbClr val="000000"/>
                          </a:solidFill>
                          <a:latin typeface="Calibri"/>
                        </a:rPr>
                        <a:t> Costo Variable Unitario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1,212.76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1,273.40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1,337.07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1,403.92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214">
                <a:tc>
                  <a:txBody>
                    <a:bodyPr/>
                    <a:lstStyle/>
                    <a:p>
                      <a:pPr algn="l" fontAlgn="b"/>
                      <a:r>
                        <a:rPr lang="en-US" sz="1000" b="1" i="0" u="none" strike="noStrike">
                          <a:solidFill>
                            <a:srgbClr val="000000"/>
                          </a:solidFill>
                          <a:latin typeface="Calibri"/>
                        </a:rPr>
                        <a:t>En Unidades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1" i="0" u="none" strike="noStrike">
                          <a:solidFill>
                            <a:srgbClr val="000000"/>
                          </a:solidFill>
                          <a:latin typeface="Calibri"/>
                        </a:rPr>
                        <a:t>                  10.30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1" i="0" u="none" strike="noStrike">
                          <a:solidFill>
                            <a:srgbClr val="000000"/>
                          </a:solidFill>
                          <a:latin typeface="Calibri"/>
                        </a:rPr>
                        <a:t>                  123.10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1" i="0" u="none" strike="noStrike">
                          <a:solidFill>
                            <a:srgbClr val="000000"/>
                          </a:solidFill>
                          <a:latin typeface="Calibri"/>
                        </a:rPr>
                        <a:t>                  122.52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1" i="0" u="none" strike="noStrike">
                          <a:solidFill>
                            <a:srgbClr val="000000"/>
                          </a:solidFill>
                          <a:latin typeface="Calibri"/>
                        </a:rPr>
                        <a:t>                   121.01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05214">
                <a:tc>
                  <a:txBody>
                    <a:bodyPr/>
                    <a:lstStyle/>
                    <a:p>
                      <a:pPr algn="l" fontAlgn="b"/>
                      <a:r>
                        <a:rPr lang="en-US" sz="1000" b="1" i="0" u="none" strike="noStrike">
                          <a:solidFill>
                            <a:srgbClr val="000000"/>
                          </a:solidFill>
                          <a:latin typeface="Calibri"/>
                        </a:rPr>
                        <a:t>En USD.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1" i="0" u="none" strike="noStrike">
                          <a:solidFill>
                            <a:srgbClr val="000000"/>
                          </a:solidFill>
                          <a:latin typeface="Calibri"/>
                        </a:rPr>
                        <a:t> $      15,250.83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1" i="0" u="none" strike="noStrike">
                          <a:solidFill>
                            <a:srgbClr val="000000"/>
                          </a:solidFill>
                          <a:latin typeface="Calibri"/>
                        </a:rPr>
                        <a:t> $       191,365.97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1" i="0" u="none" strike="noStrike">
                          <a:solidFill>
                            <a:srgbClr val="000000"/>
                          </a:solidFill>
                          <a:latin typeface="Calibri"/>
                        </a:rPr>
                        <a:t> $       199,991.55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1" i="0" u="none" strike="noStrike">
                          <a:solidFill>
                            <a:srgbClr val="000000"/>
                          </a:solidFill>
                          <a:latin typeface="Calibri"/>
                        </a:rPr>
                        <a:t> $       207,410.74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15474">
                <a:tc>
                  <a:txBody>
                    <a:bodyPr/>
                    <a:lstStyle/>
                    <a:p>
                      <a:pPr algn="l" fontAlgn="b"/>
                      <a:r>
                        <a:rPr lang="en-US"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474">
                <a:tc>
                  <a:txBody>
                    <a:bodyPr/>
                    <a:lstStyle/>
                    <a:p>
                      <a:pPr algn="l" fontAlgn="b"/>
                      <a:r>
                        <a:rPr lang="en-US"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5996">
                <a:tc>
                  <a:txBody>
                    <a:bodyPr/>
                    <a:lstStyle/>
                    <a:p>
                      <a:pPr algn="l" fontAlgn="b"/>
                      <a:r>
                        <a:rPr lang="en-US"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05214">
                <a:tc>
                  <a:txBody>
                    <a:bodyPr/>
                    <a:lstStyle/>
                    <a:p>
                      <a:pPr algn="l" fontAlgn="b"/>
                      <a:r>
                        <a:rPr lang="en-US" sz="10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15474">
                <a:tc>
                  <a:txBody>
                    <a:bodyPr/>
                    <a:lstStyle/>
                    <a:p>
                      <a:pPr algn="l" fontAlgn="b"/>
                      <a:r>
                        <a:rPr lang="en-US" sz="1000" b="1" i="0" u="none" strike="noStrike">
                          <a:solidFill>
                            <a:srgbClr val="000000"/>
                          </a:solidFill>
                          <a:latin typeface="Calibri"/>
                        </a:rPr>
                        <a:t>Ventas Totales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1" i="0" u="none" strike="noStrike">
                          <a:solidFill>
                            <a:srgbClr val="000000"/>
                          </a:solidFill>
                          <a:latin typeface="Calibri"/>
                        </a:rPr>
                        <a:t>     15,250.83 </a:t>
                      </a:r>
                    </a:p>
                  </a:txBody>
                  <a:tcPr marL="0" marR="0" marT="0" marB="0" anchor="b">
                    <a:lnL>
                      <a:noFill/>
                    </a:lnL>
                    <a:lnR>
                      <a:noFill/>
                    </a:lnR>
                    <a:lnT>
                      <a:noFill/>
                    </a:lnT>
                    <a:lnB>
                      <a:noFill/>
                    </a:lnB>
                  </a:tcPr>
                </a:tc>
                <a:tc>
                  <a:txBody>
                    <a:bodyPr/>
                    <a:lstStyle/>
                    <a:p>
                      <a:pPr algn="l" fontAlgn="b"/>
                      <a:r>
                        <a:rPr lang="en-US" sz="1100" b="1" i="0" u="none" strike="noStrike">
                          <a:solidFill>
                            <a:srgbClr val="000000"/>
                          </a:solidFill>
                          <a:latin typeface="Calibri"/>
                        </a:rPr>
                        <a:t>     191,365.97 </a:t>
                      </a:r>
                    </a:p>
                  </a:txBody>
                  <a:tcPr marL="0" marR="0" marT="0" marB="0" anchor="b">
                    <a:lnL>
                      <a:noFill/>
                    </a:lnL>
                    <a:lnR>
                      <a:noFill/>
                    </a:lnR>
                    <a:lnT>
                      <a:noFill/>
                    </a:lnT>
                    <a:lnB>
                      <a:noFill/>
                    </a:lnB>
                  </a:tcPr>
                </a:tc>
                <a:tc>
                  <a:txBody>
                    <a:bodyPr/>
                    <a:lstStyle/>
                    <a:p>
                      <a:pPr algn="l" fontAlgn="b"/>
                      <a:r>
                        <a:rPr lang="en-US" sz="1100" b="1" i="0" u="none" strike="noStrike">
                          <a:solidFill>
                            <a:srgbClr val="000000"/>
                          </a:solidFill>
                          <a:latin typeface="Calibri"/>
                        </a:rPr>
                        <a:t>     199,991.55 </a:t>
                      </a:r>
                    </a:p>
                  </a:txBody>
                  <a:tcPr marL="0" marR="0" marT="0" marB="0" anchor="b">
                    <a:lnL>
                      <a:noFill/>
                    </a:lnL>
                    <a:lnR>
                      <a:noFill/>
                    </a:lnR>
                    <a:lnT>
                      <a:noFill/>
                    </a:lnT>
                    <a:lnB>
                      <a:noFill/>
                    </a:lnB>
                  </a:tcPr>
                </a:tc>
                <a:tc>
                  <a:txBody>
                    <a:bodyPr/>
                    <a:lstStyle/>
                    <a:p>
                      <a:pPr algn="l" fontAlgn="b"/>
                      <a:r>
                        <a:rPr lang="en-US" sz="1100" b="1" i="0" u="none" strike="noStrike">
                          <a:solidFill>
                            <a:srgbClr val="000000"/>
                          </a:solidFill>
                          <a:latin typeface="Calibri"/>
                        </a:rPr>
                        <a:t>      207,410.74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05214">
                <a:tc>
                  <a:txBody>
                    <a:bodyPr/>
                    <a:lstStyle/>
                    <a:p>
                      <a:pPr algn="l" fontAlgn="b"/>
                      <a:r>
                        <a:rPr lang="en-US" sz="1000" b="0" i="0" u="none" strike="noStrike">
                          <a:solidFill>
                            <a:srgbClr val="000000"/>
                          </a:solidFill>
                          <a:latin typeface="Calibri"/>
                        </a:rPr>
                        <a:t>Unidades Vendidas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solidFill>
                            <a:srgbClr val="000000"/>
                          </a:solidFill>
                          <a:latin typeface="Calibri"/>
                        </a:rPr>
                        <a:t>                  10.30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123.10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122.52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121.01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05214">
                <a:tc>
                  <a:txBody>
                    <a:bodyPr/>
                    <a:lstStyle/>
                    <a:p>
                      <a:pPr algn="l" fontAlgn="b"/>
                      <a:r>
                        <a:rPr lang="en-US" sz="1000" b="0" i="0" u="none" strike="noStrike">
                          <a:solidFill>
                            <a:srgbClr val="000000"/>
                          </a:solidFill>
                          <a:latin typeface="Calibri"/>
                        </a:rPr>
                        <a:t>Costo Variable Unitario</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solidFill>
                            <a:srgbClr val="000000"/>
                          </a:solidFill>
                          <a:latin typeface="Calibri"/>
                        </a:rPr>
                        <a:t>            1,212.76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1,273.40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1,337.07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1,403.92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05214">
                <a:tc>
                  <a:txBody>
                    <a:bodyPr/>
                    <a:lstStyle/>
                    <a:p>
                      <a:pPr algn="l" fontAlgn="b"/>
                      <a:r>
                        <a:rPr lang="en-US" sz="1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05214">
                <a:tc>
                  <a:txBody>
                    <a:bodyPr/>
                    <a:lstStyle/>
                    <a:p>
                      <a:pPr algn="l" fontAlgn="b"/>
                      <a:r>
                        <a:rPr lang="en-US" sz="1000" b="0" i="0" u="none" strike="noStrike">
                          <a:solidFill>
                            <a:srgbClr val="000000"/>
                          </a:solidFill>
                          <a:latin typeface="Calibri"/>
                        </a:rPr>
                        <a:t>COsto Variable Total</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solidFill>
                            <a:srgbClr val="000000"/>
                          </a:solidFill>
                          <a:latin typeface="Calibri"/>
                        </a:rPr>
                        <a:t>          12,492.04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156,749.03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163,814.30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169,891.40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15474">
                <a:tc>
                  <a:txBody>
                    <a:bodyPr/>
                    <a:lstStyle/>
                    <a:p>
                      <a:pPr algn="l" fontAlgn="b"/>
                      <a:r>
                        <a:rPr lang="en-US" sz="1000" b="0" i="0" u="none" strike="noStrike">
                          <a:solidFill>
                            <a:srgbClr val="000000"/>
                          </a:solidFill>
                          <a:latin typeface="Calibri"/>
                        </a:rPr>
                        <a:t>(+) Costos Fijos Totales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solidFill>
                            <a:srgbClr val="000000"/>
                          </a:solidFill>
                          <a:latin typeface="Calibri"/>
                        </a:rPr>
                        <a:t>            2,758.78 </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34,616.94 </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36,177.26 </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37,519.34 </a:t>
                      </a:r>
                    </a:p>
                  </a:txBody>
                  <a:tcPr marL="0" marR="0" marT="0" marB="0" anchor="b">
                    <a:lnL>
                      <a:noFill/>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225736">
                <a:tc>
                  <a:txBody>
                    <a:bodyPr/>
                    <a:lstStyle/>
                    <a:p>
                      <a:pPr algn="l" fontAlgn="b"/>
                      <a:r>
                        <a:rPr lang="en-US" sz="1000" b="1" i="0" u="none" strike="noStrike">
                          <a:solidFill>
                            <a:srgbClr val="000000"/>
                          </a:solidFill>
                          <a:latin typeface="Calibri"/>
                        </a:rPr>
                        <a:t>Costo Total de Ventas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1" i="0" u="none" strike="noStrike">
                          <a:solidFill>
                            <a:srgbClr val="000000"/>
                          </a:solidFill>
                          <a:latin typeface="Calibri"/>
                        </a:rPr>
                        <a:t>     15,250.83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191,365.97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199,991.55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207,410.74 </a:t>
                      </a:r>
                    </a:p>
                  </a:txBody>
                  <a:tcPr marL="0" marR="0" marT="0"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205214">
                <a:tc>
                  <a:txBody>
                    <a:bodyPr/>
                    <a:lstStyle/>
                    <a:p>
                      <a:pPr algn="l" fontAlgn="b"/>
                      <a:r>
                        <a:rPr lang="en-US" sz="1000" b="1"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Calibri"/>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15474">
                <a:tc>
                  <a:txBody>
                    <a:bodyPr/>
                    <a:lstStyle/>
                    <a:p>
                      <a:pPr algn="l" fontAlgn="b"/>
                      <a:r>
                        <a:rPr lang="en-US" sz="1000" b="1" i="0" u="none" strike="noStrike">
                          <a:solidFill>
                            <a:srgbClr val="000000"/>
                          </a:solidFill>
                          <a:latin typeface="Calibri"/>
                        </a:rPr>
                        <a:t>Utilidad</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0.00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0.00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0.00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latin typeface="Calibri"/>
                        </a:rPr>
                        <a:t>0.00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11"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3" name="12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2564904"/>
            <a:ext cx="9144000" cy="1296144"/>
          </a:xfrm>
        </p:spPr>
        <p:txBody>
          <a:bodyPr>
            <a:noAutofit/>
          </a:bodyPr>
          <a:lstStyle/>
          <a:p>
            <a:pPr marL="521208" indent="-457200" algn="ctr"/>
            <a:r>
              <a:rPr lang="es-EC" sz="3000" b="1" i="1" dirty="0" smtClean="0">
                <a:solidFill>
                  <a:schemeClr val="bg1"/>
                </a:solidFill>
                <a:latin typeface="Arial" pitchFamily="34" charset="0"/>
                <a:cs typeface="Arial" pitchFamily="34" charset="0"/>
              </a:rPr>
              <a:t>	</a:t>
            </a:r>
            <a:r>
              <a:rPr lang="es-EC"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Evaluación </a:t>
            </a:r>
          </a:p>
          <a:p>
            <a:pPr marL="521208" indent="-457200" algn="ctr"/>
            <a:r>
              <a:rPr lang="es-EC"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Económica Financiera</a:t>
            </a:r>
            <a:endParaRPr lang="es-ES"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endParaRPr>
          </a:p>
        </p:txBody>
      </p:sp>
      <p:pic>
        <p:nvPicPr>
          <p:cNvPr id="6"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10"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1" name="10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5661248"/>
            <a:ext cx="7056784" cy="720080"/>
          </a:xfrm>
        </p:spPr>
        <p:txBody>
          <a:bodyPr>
            <a:noAutofit/>
          </a:bodyPr>
          <a:lstStyle/>
          <a:p>
            <a:pPr marL="914400" lvl="1" indent="-457200"/>
            <a:r>
              <a:rPr lang="es-ES" sz="2300" b="1" i="1" dirty="0" smtClean="0">
                <a:solidFill>
                  <a:srgbClr val="0066FF"/>
                </a:solidFill>
                <a:latin typeface="Andalus" pitchFamily="18" charset="-78"/>
                <a:cs typeface="Andalus" pitchFamily="18" charset="-78"/>
              </a:rPr>
              <a:t>VAN = 27,456.67                TIR= 60%</a:t>
            </a:r>
          </a:p>
          <a:p>
            <a:pPr marL="914400" lvl="1" indent="-457200" algn="l"/>
            <a:endParaRPr lang="es-ES" sz="2600" b="1" i="1" dirty="0" smtClean="0">
              <a:solidFill>
                <a:srgbClr val="0066FF"/>
              </a:solidFill>
              <a:latin typeface="Andalus" pitchFamily="18" charset="-78"/>
              <a:cs typeface="Andalus" pitchFamily="18" charset="-78"/>
            </a:endParaRPr>
          </a:p>
        </p:txBody>
      </p:sp>
      <p:pic>
        <p:nvPicPr>
          <p:cNvPr id="10"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graphicFrame>
        <p:nvGraphicFramePr>
          <p:cNvPr id="18" name="Table 17"/>
          <p:cNvGraphicFramePr>
            <a:graphicFrameLocks noGrp="1"/>
          </p:cNvGraphicFramePr>
          <p:nvPr/>
        </p:nvGraphicFramePr>
        <p:xfrm>
          <a:off x="1043608" y="1268760"/>
          <a:ext cx="6984776" cy="4320472"/>
        </p:xfrm>
        <a:graphic>
          <a:graphicData uri="http://schemas.openxmlformats.org/drawingml/2006/table">
            <a:tbl>
              <a:tblPr/>
              <a:tblGrid>
                <a:gridCol w="2256756"/>
                <a:gridCol w="893300"/>
                <a:gridCol w="881546"/>
                <a:gridCol w="916806"/>
                <a:gridCol w="916806"/>
                <a:gridCol w="1119562"/>
              </a:tblGrid>
              <a:tr h="165305">
                <a:tc>
                  <a:txBody>
                    <a:bodyPr/>
                    <a:lstStyle/>
                    <a:p>
                      <a:pPr algn="l" fontAlgn="b"/>
                      <a:r>
                        <a:rPr lang="en-US" sz="1000" b="0" i="0" u="none" strike="noStrike" dirty="0">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Narrow"/>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Narrow"/>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Narrow"/>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Narrow"/>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5305">
                <a:tc>
                  <a:txBody>
                    <a:bodyPr/>
                    <a:lstStyle/>
                    <a:p>
                      <a:pPr algn="ctr" fontAlgn="b"/>
                      <a:r>
                        <a:rPr lang="en-US" sz="1000" b="1"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1" i="0" u="none" strike="noStrike">
                          <a:latin typeface="Arial Narrow"/>
                        </a:rPr>
                        <a:t>Año 0</a:t>
                      </a:r>
                    </a:p>
                  </a:txBody>
                  <a:tcPr marL="0" marR="0" marT="0" marB="0" anchor="b">
                    <a:lnL>
                      <a:noFill/>
                    </a:lnL>
                    <a:lnR>
                      <a:noFill/>
                    </a:lnR>
                    <a:lnT>
                      <a:noFill/>
                    </a:lnT>
                    <a:lnB>
                      <a:noFill/>
                    </a:lnB>
                  </a:tcPr>
                </a:tc>
                <a:tc>
                  <a:txBody>
                    <a:bodyPr/>
                    <a:lstStyle/>
                    <a:p>
                      <a:pPr algn="ctr" fontAlgn="b"/>
                      <a:r>
                        <a:rPr lang="en-US" sz="1000" b="1" i="0" u="none" strike="noStrike">
                          <a:solidFill>
                            <a:srgbClr val="000000"/>
                          </a:solidFill>
                          <a:latin typeface="Arial Narrow"/>
                        </a:rPr>
                        <a:t>Dec-10</a:t>
                      </a:r>
                    </a:p>
                  </a:txBody>
                  <a:tcPr marL="0" marR="0" marT="0" marB="0" anchor="b">
                    <a:lnL>
                      <a:noFill/>
                    </a:lnL>
                    <a:lnR>
                      <a:noFill/>
                    </a:lnR>
                    <a:lnT>
                      <a:noFill/>
                    </a:lnT>
                    <a:lnB>
                      <a:noFill/>
                    </a:lnB>
                    <a:solidFill>
                      <a:srgbClr val="DBE5F1"/>
                    </a:solidFill>
                  </a:tcPr>
                </a:tc>
                <a:tc>
                  <a:txBody>
                    <a:bodyPr/>
                    <a:lstStyle/>
                    <a:p>
                      <a:pPr algn="ctr" fontAlgn="b"/>
                      <a:r>
                        <a:rPr lang="en-US" sz="1000" b="1" i="0" u="none" strike="noStrike">
                          <a:solidFill>
                            <a:srgbClr val="000000"/>
                          </a:solidFill>
                          <a:latin typeface="Arial Narrow"/>
                        </a:rPr>
                        <a:t>2011</a:t>
                      </a:r>
                    </a:p>
                  </a:txBody>
                  <a:tcPr marL="0" marR="0" marT="0" marB="0" anchor="b">
                    <a:lnL>
                      <a:noFill/>
                    </a:lnL>
                    <a:lnR>
                      <a:noFill/>
                    </a:lnR>
                    <a:lnT>
                      <a:noFill/>
                    </a:lnT>
                    <a:lnB>
                      <a:noFill/>
                    </a:lnB>
                    <a:solidFill>
                      <a:srgbClr val="DBE5F1"/>
                    </a:solidFill>
                  </a:tcPr>
                </a:tc>
                <a:tc>
                  <a:txBody>
                    <a:bodyPr/>
                    <a:lstStyle/>
                    <a:p>
                      <a:pPr algn="ctr" fontAlgn="b"/>
                      <a:r>
                        <a:rPr lang="en-US" sz="1000" b="1" i="0" u="none" strike="noStrike">
                          <a:solidFill>
                            <a:srgbClr val="000000"/>
                          </a:solidFill>
                          <a:latin typeface="Arial Narrow"/>
                        </a:rPr>
                        <a:t>2012</a:t>
                      </a:r>
                    </a:p>
                  </a:txBody>
                  <a:tcPr marL="0" marR="0" marT="0" marB="0" anchor="b">
                    <a:lnL>
                      <a:noFill/>
                    </a:lnL>
                    <a:lnR>
                      <a:noFill/>
                    </a:lnR>
                    <a:lnT>
                      <a:noFill/>
                    </a:lnT>
                    <a:lnB>
                      <a:noFill/>
                    </a:lnB>
                    <a:solidFill>
                      <a:srgbClr val="DBE5F1"/>
                    </a:solidFill>
                  </a:tcPr>
                </a:tc>
                <a:tc>
                  <a:txBody>
                    <a:bodyPr/>
                    <a:lstStyle/>
                    <a:p>
                      <a:pPr algn="ctr" fontAlgn="b"/>
                      <a:r>
                        <a:rPr lang="en-US" sz="1000" b="1" i="0" u="none" strike="noStrike">
                          <a:solidFill>
                            <a:srgbClr val="000000"/>
                          </a:solidFill>
                          <a:latin typeface="Arial Narrow"/>
                        </a:rPr>
                        <a:t>2013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165305">
                <a:tc>
                  <a:txBody>
                    <a:bodyPr/>
                    <a:lstStyle/>
                    <a:p>
                      <a:pPr algn="l" fontAlgn="b"/>
                      <a:endParaRPr lang="en-US" sz="1000" b="0" i="0" u="none" strike="noStrike">
                        <a:latin typeface="Arial Narrow"/>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TOTAL VENTAS</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b"/>
                      <a:r>
                        <a:rPr lang="en-US" sz="1000" b="0" i="0" u="none" strike="noStrike">
                          <a:latin typeface="Arial Narrow"/>
                        </a:rPr>
                        <a:t>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25,170.00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317,142.00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332,999.10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349,649.06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 Total Costos de Producción</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20,616.90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259,772.94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272,761.59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286,399.67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 Total Gastos Administrativos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2,546.09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32,064.61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33,624.92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34,996.37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 Total Amortizaciones y Depreciaciones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212.69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2,552.33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2,552.33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2,522.97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TOTAL EGRESOS</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b"/>
                      <a:r>
                        <a:rPr lang="en-US" sz="1000" b="0" i="0" u="none" strike="noStrike">
                          <a:latin typeface="Arial Narrow"/>
                        </a:rPr>
                        <a:t>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23,375.68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294,389.88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308,938.84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323,919.01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72819">
                <a:tc>
                  <a:txBody>
                    <a:bodyPr/>
                    <a:lstStyle/>
                    <a:p>
                      <a:pPr algn="l" fontAlgn="b"/>
                      <a:r>
                        <a:rPr lang="en-US" sz="1000" b="0" i="0" u="none" strike="noStrike">
                          <a:latin typeface="Arial Narrow"/>
                        </a:rPr>
                        <a:t>UTILIDAD ANTES DE IMPUESTOS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1,794.32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22,752.12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24,060.26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25,730.05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15% TRABAJADORES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269.15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3,412.82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3,609.04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3,859.51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s-ES" sz="1000" b="0" i="0" u="none" strike="noStrike">
                          <a:latin typeface="Arial Narrow"/>
                        </a:rPr>
                        <a:t>25% IMPUESTO A LA RENTA</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448.58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5,688.03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6,015.06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6,432.51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UTILIDAD NETA</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b"/>
                      <a:r>
                        <a:rPr lang="en-US" sz="1000" b="0" i="0" u="none" strike="noStrike">
                          <a:latin typeface="Arial Narrow"/>
                        </a:rPr>
                        <a:t>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1,076.59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13,651.27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14,436.15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15,438.03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 Total Amortizaciones y Depreciaciones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              212.69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2,552.33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2,552.33 </a:t>
                      </a:r>
                    </a:p>
                  </a:txBody>
                  <a:tcPr marL="0" marR="0" marT="0" marB="0" anchor="b">
                    <a:lnL>
                      <a:noFill/>
                    </a:lnL>
                    <a:lnR>
                      <a:noFill/>
                    </a:lnR>
                    <a:lnT>
                      <a:noFill/>
                    </a:lnT>
                    <a:lnB>
                      <a:noFill/>
                    </a:lnB>
                    <a:solidFill>
                      <a:srgbClr val="DBE5F1"/>
                    </a:solidFill>
                  </a:tcPr>
                </a:tc>
                <a:tc>
                  <a:txBody>
                    <a:bodyPr/>
                    <a:lstStyle/>
                    <a:p>
                      <a:pPr algn="l" fontAlgn="b"/>
                      <a:r>
                        <a:rPr lang="en-US" sz="1000" b="0" i="0" u="none" strike="noStrike">
                          <a:solidFill>
                            <a:srgbClr val="000000"/>
                          </a:solidFill>
                          <a:latin typeface="Arial Narrow"/>
                        </a:rPr>
                        <a:t> $                    2,522.97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latin typeface="Arial Narrow"/>
                      </a:endParaRP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INVERSION INICIAL</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latin typeface="Arial Narrow"/>
                        </a:rPr>
                        <a:t>$ -13,957.00</a:t>
                      </a: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5305">
                <a:tc>
                  <a:txBody>
                    <a:bodyPr/>
                    <a:lstStyle/>
                    <a:p>
                      <a:pPr algn="l" fontAlgn="b"/>
                      <a:r>
                        <a:rPr lang="en-US" sz="1000" b="0" i="0" u="none" strike="noStrike">
                          <a:latin typeface="Arial Narrow"/>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endParaRPr lang="en-US" sz="1000" b="0" i="0" u="none" strike="noStrike">
                        <a:latin typeface="Arial Narrow"/>
                      </a:endParaRPr>
                    </a:p>
                  </a:txBody>
                  <a:tcPr marL="0" marR="0" marT="0" marB="0" anchor="b">
                    <a:lnL>
                      <a:noFill/>
                    </a:lnL>
                    <a:lnR>
                      <a:noFill/>
                    </a:lnR>
                    <a:lnT>
                      <a:noFill/>
                    </a:lnT>
                    <a:lnB>
                      <a:noFill/>
                    </a:lnB>
                  </a:tcPr>
                </a:tc>
                <a:tc>
                  <a:txBody>
                    <a:bodyPr/>
                    <a:lstStyle/>
                    <a:p>
                      <a:pPr algn="l" fontAlgn="b"/>
                      <a:r>
                        <a:rPr lang="en-US" sz="1000" b="0" i="0" u="none" strike="noStrike">
                          <a:latin typeface="Arial Narrow"/>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72819">
                <a:tc>
                  <a:txBody>
                    <a:bodyPr/>
                    <a:lstStyle/>
                    <a:p>
                      <a:pPr algn="l" fontAlgn="b"/>
                      <a:r>
                        <a:rPr lang="en-US" sz="1000" b="0" i="0" u="none" strike="noStrike">
                          <a:latin typeface="Arial Narrow"/>
                        </a:rPr>
                        <a:t>FLUJO NETO DE CAJA</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000" b="0" i="0" u="none" strike="noStrike">
                          <a:latin typeface="Arial Narrow"/>
                        </a:rPr>
                        <a:t>$ -13,957.00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0" i="0" u="none" strike="noStrike">
                          <a:solidFill>
                            <a:srgbClr val="000000"/>
                          </a:solidFill>
                          <a:latin typeface="Arial Narrow"/>
                        </a:rPr>
                        <a:t> $           1,289.29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0" i="0" u="none" strike="noStrike">
                          <a:solidFill>
                            <a:srgbClr val="000000"/>
                          </a:solidFill>
                          <a:latin typeface="Arial Narrow"/>
                        </a:rPr>
                        <a:t> $          16,203.60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0" i="0" u="none" strike="noStrike">
                          <a:solidFill>
                            <a:srgbClr val="000000"/>
                          </a:solidFill>
                          <a:latin typeface="Arial Narrow"/>
                        </a:rPr>
                        <a:t> $          16,988.49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0" i="0" u="none" strike="noStrike">
                          <a:solidFill>
                            <a:srgbClr val="000000"/>
                          </a:solidFill>
                          <a:latin typeface="Arial Narrow"/>
                        </a:rPr>
                        <a:t> $                  17,961.00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r>
              <a:tr h="172819">
                <a:tc>
                  <a:txBody>
                    <a:bodyPr/>
                    <a:lstStyle/>
                    <a:p>
                      <a:pPr algn="l" fontAlgn="b"/>
                      <a:r>
                        <a:rPr lang="en-US" sz="1000" b="0" i="0" u="none" strike="noStrike">
                          <a:latin typeface="Arial Narrow"/>
                        </a:rPr>
                        <a:t>FLUJO ACUMULADO</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000" b="0" i="0" u="none" strike="noStrike" dirty="0">
                          <a:latin typeface="Arial Narrow"/>
                        </a:rPr>
                        <a:t>$ -13,957.00</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0" i="0" u="none" strike="noStrike" dirty="0">
                          <a:solidFill>
                            <a:srgbClr val="000000"/>
                          </a:solidFill>
                          <a:latin typeface="Arial Narrow"/>
                        </a:rPr>
                        <a:t> $       (12,667.71)</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0" i="0" u="none" strike="noStrike">
                          <a:solidFill>
                            <a:srgbClr val="000000"/>
                          </a:solidFill>
                          <a:latin typeface="Arial Narrow"/>
                        </a:rPr>
                        <a:t> $            3,535.89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0" i="0" u="none" strike="noStrike" dirty="0">
                          <a:solidFill>
                            <a:srgbClr val="000000"/>
                          </a:solidFill>
                          <a:latin typeface="Arial Narrow"/>
                        </a:rPr>
                        <a:t> $          20,524.38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000" b="0" i="0" u="none" strike="noStrike" dirty="0">
                          <a:solidFill>
                            <a:srgbClr val="000000"/>
                          </a:solidFill>
                          <a:latin typeface="Arial Narrow"/>
                        </a:rPr>
                        <a:t> $                  38,485.38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556792"/>
            <a:ext cx="8748464" cy="1296144"/>
          </a:xfrm>
        </p:spPr>
        <p:txBody>
          <a:bodyPr>
            <a:noAutofit/>
          </a:bodyPr>
          <a:lstStyle/>
          <a:p>
            <a:pPr marL="521208" indent="-457200"/>
            <a:r>
              <a:rPr lang="es-ES" sz="3400" b="1" i="1" dirty="0" smtClean="0">
                <a:solidFill>
                  <a:schemeClr val="bg1"/>
                </a:solidFill>
                <a:latin typeface="Arial" pitchFamily="34" charset="0"/>
                <a:cs typeface="Arial" pitchFamily="34" charset="0"/>
              </a:rPr>
              <a:t>	</a:t>
            </a:r>
            <a:r>
              <a:rPr lang="es-ES" sz="44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Presentación de la páginas y las opciones que presenta.</a:t>
            </a:r>
            <a:endParaRPr lang="es-ES" sz="4800" b="1" dirty="0">
              <a:solidFill>
                <a:schemeClr val="bg1"/>
              </a:solidFill>
              <a:effectLst>
                <a:outerShdw blurRad="38100" dist="25400" dir="5400000" algn="tl" rotWithShape="0">
                  <a:srgbClr val="000000">
                    <a:alpha val="43000"/>
                  </a:srgbClr>
                </a:outerShdw>
              </a:effectLst>
              <a:latin typeface="+mj-lt"/>
              <a:ea typeface="+mj-ea"/>
              <a:cs typeface="Andalus" pitchFamily="18" charset="-78"/>
            </a:endParaRPr>
          </a:p>
        </p:txBody>
      </p:sp>
      <p:pic>
        <p:nvPicPr>
          <p:cNvPr id="3074" name="Imagen 1"/>
          <p:cNvPicPr>
            <a:picLocks noChangeAspect="1" noChangeArrowheads="1"/>
          </p:cNvPicPr>
          <p:nvPr/>
        </p:nvPicPr>
        <p:blipFill>
          <a:blip r:embed="rId2" cstate="print"/>
          <a:srcRect l="16156" t="12909" r="29714" b="55747"/>
          <a:stretch>
            <a:fillRect/>
          </a:stretch>
        </p:blipFill>
        <p:spPr bwMode="auto">
          <a:xfrm>
            <a:off x="1835696" y="3212975"/>
            <a:ext cx="6869427" cy="2481937"/>
          </a:xfrm>
          <a:prstGeom prst="rect">
            <a:avLst/>
          </a:prstGeom>
          <a:noFill/>
          <a:ln w="9525">
            <a:noFill/>
            <a:miter lim="800000"/>
            <a:headEnd/>
            <a:tailEnd/>
          </a:ln>
        </p:spPr>
      </p:pic>
      <p:pic>
        <p:nvPicPr>
          <p:cNvPr id="4" name="3 Imagen" descr="LOGO-ESPOL.gif"/>
          <p:cNvPicPr>
            <a:picLocks noChangeAspect="1"/>
          </p:cNvPicPr>
          <p:nvPr/>
        </p:nvPicPr>
        <p:blipFill>
          <a:blip r:embed="rId3" cstate="print"/>
          <a:stretch>
            <a:fillRect/>
          </a:stretch>
        </p:blipFill>
        <p:spPr>
          <a:xfrm>
            <a:off x="323527" y="332656"/>
            <a:ext cx="1092701" cy="1046971"/>
          </a:xfrm>
          <a:prstGeom prst="rect">
            <a:avLst/>
          </a:prstGeom>
        </p:spPr>
      </p:pic>
      <p:sp>
        <p:nvSpPr>
          <p:cNvPr id="7"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8" name="7 Imagen" descr="presents.png"/>
          <p:cNvPicPr>
            <a:picLocks noChangeAspect="1"/>
          </p:cNvPicPr>
          <p:nvPr/>
        </p:nvPicPr>
        <p:blipFill>
          <a:blip r:embed="rId4"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124744"/>
            <a:ext cx="9144000" cy="792088"/>
          </a:xfrm>
        </p:spPr>
        <p:txBody>
          <a:bodyPr>
            <a:noAutofit/>
          </a:bodyPr>
          <a:lstStyle/>
          <a:p>
            <a:pPr marL="914400" lvl="1" indent="-457200"/>
            <a:r>
              <a:rPr lang="es-ES"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Conclusiones</a:t>
            </a:r>
          </a:p>
        </p:txBody>
      </p:sp>
      <p:sp>
        <p:nvSpPr>
          <p:cNvPr id="4" name="4 Rectángulo"/>
          <p:cNvSpPr>
            <a:spLocks noChangeArrowheads="1"/>
          </p:cNvSpPr>
          <p:nvPr/>
        </p:nvSpPr>
        <p:spPr bwMode="auto">
          <a:xfrm>
            <a:off x="601737" y="2110204"/>
            <a:ext cx="8074719" cy="3046988"/>
          </a:xfrm>
          <a:prstGeom prst="rect">
            <a:avLst/>
          </a:prstGeom>
          <a:noFill/>
          <a:ln w="9525">
            <a:noFill/>
            <a:miter lim="800000"/>
            <a:headEnd/>
            <a:tailEnd/>
          </a:ln>
        </p:spPr>
        <p:txBody>
          <a:bodyPr wrap="square">
            <a:spAutoFit/>
          </a:bodyPr>
          <a:lstStyle/>
          <a:p>
            <a:pPr algn="just"/>
            <a:r>
              <a:rPr lang="es-ES" sz="2400" dirty="0" smtClean="0">
                <a:solidFill>
                  <a:srgbClr val="0070C0"/>
                </a:solidFill>
                <a:latin typeface="+mj-lt"/>
                <a:ea typeface="+mj-ea"/>
                <a:cs typeface="Andalus" pitchFamily="18" charset="-78"/>
              </a:rPr>
              <a:t>Con la información obtenida se aprecia la tasa interna de retorno (TIR)  que evidencia la viabilidad del proyecto.</a:t>
            </a:r>
          </a:p>
          <a:p>
            <a:pPr algn="just"/>
            <a:r>
              <a:rPr lang="es-ES" sz="2400" dirty="0" smtClean="0">
                <a:solidFill>
                  <a:srgbClr val="0070C0"/>
                </a:solidFill>
                <a:latin typeface="+mj-lt"/>
                <a:ea typeface="+mj-ea"/>
                <a:cs typeface="Andalus" pitchFamily="18" charset="-78"/>
              </a:rPr>
              <a:t> </a:t>
            </a:r>
          </a:p>
          <a:p>
            <a:pPr algn="just"/>
            <a:r>
              <a:rPr lang="es-ES" sz="2400" dirty="0" smtClean="0">
                <a:solidFill>
                  <a:srgbClr val="0070C0"/>
                </a:solidFill>
                <a:latin typeface="+mj-lt"/>
                <a:ea typeface="+mj-ea"/>
                <a:cs typeface="Andalus" pitchFamily="18" charset="-78"/>
              </a:rPr>
              <a:t>Se conocerá que los flujos generados por el proyecto, traídos a valor presente, representan un VAN (Valor actual neto) positivo.</a:t>
            </a:r>
          </a:p>
          <a:p>
            <a:pPr algn="just"/>
            <a:r>
              <a:rPr lang="es-ES" sz="2400" dirty="0" smtClean="0">
                <a:solidFill>
                  <a:srgbClr val="0070C0"/>
                </a:solidFill>
                <a:latin typeface="+mj-lt"/>
                <a:ea typeface="+mj-ea"/>
                <a:cs typeface="Andalus" pitchFamily="18" charset="-78"/>
              </a:rPr>
              <a:t> </a:t>
            </a:r>
          </a:p>
          <a:p>
            <a:pPr algn="just"/>
            <a:r>
              <a:rPr lang="es-ES" sz="2400" dirty="0" smtClean="0">
                <a:solidFill>
                  <a:srgbClr val="0070C0"/>
                </a:solidFill>
                <a:latin typeface="+mj-lt"/>
                <a:ea typeface="+mj-ea"/>
                <a:cs typeface="Andalus" pitchFamily="18" charset="-78"/>
              </a:rPr>
              <a:t>Posible recuperación de la inversión para la empresa en dos años de funcionamiento.</a:t>
            </a:r>
            <a:endParaRPr lang="es-ES" sz="2400" dirty="0">
              <a:solidFill>
                <a:srgbClr val="0070C0"/>
              </a:solidFill>
              <a:latin typeface="+mj-lt"/>
              <a:ea typeface="+mj-ea"/>
              <a:cs typeface="Andalus" pitchFamily="18" charset="-78"/>
            </a:endParaRPr>
          </a:p>
        </p:txBody>
      </p:sp>
      <p:pic>
        <p:nvPicPr>
          <p:cNvPr id="6"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10"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1" name="10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2924944"/>
            <a:ext cx="9144000" cy="1296144"/>
          </a:xfrm>
        </p:spPr>
        <p:txBody>
          <a:bodyPr>
            <a:noAutofit/>
          </a:bodyPr>
          <a:lstStyle/>
          <a:p>
            <a:pPr marL="914400" lvl="1" indent="-457200"/>
            <a:r>
              <a:rPr lang="es-ES" sz="54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Gracias!</a:t>
            </a:r>
          </a:p>
        </p:txBody>
      </p:sp>
      <p:pic>
        <p:nvPicPr>
          <p:cNvPr id="4"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2348880"/>
            <a:ext cx="6912768" cy="2218928"/>
          </a:xfrm>
        </p:spPr>
        <p:txBody>
          <a:bodyPr>
            <a:normAutofit fontScale="90000"/>
          </a:bodyPr>
          <a:lstStyle/>
          <a:p>
            <a:pPr algn="just"/>
            <a:r>
              <a:rPr lang="es-ES" sz="2900" dirty="0" smtClean="0">
                <a:solidFill>
                  <a:srgbClr val="0070C0"/>
                </a:solidFill>
                <a:cs typeface="Andalus" pitchFamily="18" charset="-78"/>
              </a:rPr>
              <a:t>El hombre racional se adapta al mundo, mientras que el irracional intenta adaptar el mundo a su punto de vista. </a:t>
            </a:r>
            <a:r>
              <a:rPr lang="es-ES" sz="2900" dirty="0" smtClean="0">
                <a:solidFill>
                  <a:srgbClr val="0070C0"/>
                </a:solidFill>
                <a:latin typeface="Andalus" pitchFamily="18" charset="-78"/>
                <a:cs typeface="Andalus" pitchFamily="18" charset="-78"/>
              </a:rPr>
              <a:t>										</a:t>
            </a:r>
            <a:br>
              <a:rPr lang="es-ES" sz="2900" dirty="0" smtClean="0">
                <a:solidFill>
                  <a:srgbClr val="0070C0"/>
                </a:solidFill>
                <a:latin typeface="Andalus" pitchFamily="18" charset="-78"/>
                <a:cs typeface="Andalus" pitchFamily="18" charset="-78"/>
              </a:rPr>
            </a:br>
            <a:r>
              <a:rPr lang="es-ES" sz="2900" dirty="0" smtClean="0">
                <a:solidFill>
                  <a:srgbClr val="0070C0"/>
                </a:solidFill>
                <a:latin typeface="Andalus" pitchFamily="18" charset="-78"/>
                <a:cs typeface="Andalus" pitchFamily="18" charset="-78"/>
              </a:rPr>
              <a:t>				</a:t>
            </a:r>
            <a:r>
              <a:rPr lang="es-ES" sz="2900" i="1" dirty="0" smtClean="0">
                <a:solidFill>
                  <a:srgbClr val="0070C0"/>
                </a:solidFill>
                <a:cs typeface="Andalus" pitchFamily="18" charset="-78"/>
              </a:rPr>
              <a:t>(George Bernard Shaw) </a:t>
            </a:r>
            <a:endParaRPr lang="es-ES" sz="2900" i="1" dirty="0">
              <a:solidFill>
                <a:srgbClr val="0070C0"/>
              </a:solidFill>
              <a:cs typeface="Andalus" pitchFamily="18" charset="-78"/>
            </a:endParaRPr>
          </a:p>
        </p:txBody>
      </p:sp>
      <p:pic>
        <p:nvPicPr>
          <p:cNvPr id="7" name="3 Imagen" descr="LOGO-ESPOL.gif"/>
          <p:cNvPicPr>
            <a:picLocks noChangeAspect="1"/>
          </p:cNvPicPr>
          <p:nvPr/>
        </p:nvPicPr>
        <p:blipFill>
          <a:blip r:embed="rId3" cstate="print"/>
          <a:stretch>
            <a:fillRect/>
          </a:stretch>
        </p:blipFill>
        <p:spPr>
          <a:xfrm>
            <a:off x="323527" y="332656"/>
            <a:ext cx="1092701" cy="1046971"/>
          </a:xfrm>
          <a:prstGeom prst="rect">
            <a:avLst/>
          </a:prstGeom>
        </p:spPr>
      </p:pic>
      <p:sp>
        <p:nvSpPr>
          <p:cNvPr id="10"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1" name="10 Imagen" descr="presents.png"/>
          <p:cNvPicPr>
            <a:picLocks noChangeAspect="1"/>
          </p:cNvPicPr>
          <p:nvPr/>
        </p:nvPicPr>
        <p:blipFill>
          <a:blip r:embed="rId4"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916832"/>
            <a:ext cx="9144000" cy="864096"/>
          </a:xfrm>
        </p:spPr>
        <p:txBody>
          <a:bodyPr>
            <a:noAutofit/>
          </a:bodyPr>
          <a:lstStyle/>
          <a:p>
            <a:pPr algn="ctr"/>
            <a:r>
              <a:rPr lang="es-EC"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Propuesta de Negocio</a:t>
            </a:r>
            <a:r>
              <a:rPr lang="es-EC" sz="4000" b="1" i="1" dirty="0" smtClean="0">
                <a:solidFill>
                  <a:schemeClr val="bg1"/>
                </a:solidFill>
                <a:latin typeface="Arial" pitchFamily="34" charset="0"/>
                <a:cs typeface="Arial" pitchFamily="34" charset="0"/>
              </a:rPr>
              <a:t/>
            </a:r>
            <a:br>
              <a:rPr lang="es-EC" sz="4000" b="1" i="1" dirty="0" smtClean="0">
                <a:solidFill>
                  <a:schemeClr val="bg1"/>
                </a:solidFill>
                <a:latin typeface="Arial" pitchFamily="34" charset="0"/>
                <a:cs typeface="Arial" pitchFamily="34" charset="0"/>
              </a:rPr>
            </a:br>
            <a:r>
              <a:rPr lang="es-EC" sz="4000" i="1" dirty="0" smtClean="0">
                <a:solidFill>
                  <a:schemeClr val="bg1"/>
                </a:solidFill>
                <a:latin typeface="Arial" pitchFamily="34" charset="0"/>
                <a:cs typeface="Arial" pitchFamily="34" charset="0"/>
              </a:rPr>
              <a:t/>
            </a:r>
            <a:br>
              <a:rPr lang="es-EC" sz="4000" i="1" dirty="0" smtClean="0">
                <a:solidFill>
                  <a:schemeClr val="bg1"/>
                </a:solidFill>
                <a:latin typeface="Arial" pitchFamily="34" charset="0"/>
                <a:cs typeface="Arial" pitchFamily="34" charset="0"/>
              </a:rPr>
            </a:br>
            <a:endParaRPr lang="es-ES" sz="4000" dirty="0">
              <a:solidFill>
                <a:schemeClr val="bg1"/>
              </a:solidFill>
              <a:latin typeface="Arial" pitchFamily="34" charset="0"/>
              <a:cs typeface="Arial" pitchFamily="34" charset="0"/>
            </a:endParaRPr>
          </a:p>
        </p:txBody>
      </p:sp>
      <p:sp>
        <p:nvSpPr>
          <p:cNvPr id="5" name="4 CuadroTexto"/>
          <p:cNvSpPr txBox="1"/>
          <p:nvPr/>
        </p:nvSpPr>
        <p:spPr>
          <a:xfrm>
            <a:off x="1187624" y="3356992"/>
            <a:ext cx="6624736" cy="1323439"/>
          </a:xfrm>
          <a:prstGeom prst="rect">
            <a:avLst/>
          </a:prstGeom>
          <a:noFill/>
        </p:spPr>
        <p:txBody>
          <a:bodyPr wrap="square" rtlCol="0">
            <a:spAutoFit/>
          </a:bodyPr>
          <a:lstStyle/>
          <a:p>
            <a:pPr algn="ctr"/>
            <a:r>
              <a:rPr lang="es-ES" sz="2800" b="1" dirty="0" smtClean="0">
                <a:solidFill>
                  <a:srgbClr val="0070C0"/>
                </a:solidFill>
                <a:latin typeface="+mj-lt"/>
                <a:ea typeface="+mj-ea"/>
                <a:cs typeface="Andalus" pitchFamily="18" charset="-78"/>
              </a:rPr>
              <a:t>Servicio de Eventos Infantiles</a:t>
            </a:r>
          </a:p>
          <a:p>
            <a:pPr algn="ctr"/>
            <a:endParaRPr lang="es-ES" sz="2600" b="1" dirty="0" smtClean="0">
              <a:solidFill>
                <a:srgbClr val="0066FF"/>
              </a:solidFill>
              <a:latin typeface="Andalus" pitchFamily="18" charset="-78"/>
              <a:cs typeface="Andalus" pitchFamily="18" charset="-78"/>
            </a:endParaRPr>
          </a:p>
          <a:p>
            <a:pPr algn="ctr"/>
            <a:endParaRPr lang="es-ES" sz="2600" b="1" dirty="0">
              <a:solidFill>
                <a:srgbClr val="0066FF"/>
              </a:solidFill>
              <a:latin typeface="Andalus" pitchFamily="18" charset="-78"/>
              <a:cs typeface="Andalus" pitchFamily="18" charset="-78"/>
            </a:endParaRPr>
          </a:p>
        </p:txBody>
      </p:sp>
      <p:sp>
        <p:nvSpPr>
          <p:cNvPr id="10" name="2 Subtítulo"/>
          <p:cNvSpPr txBox="1">
            <a:spLocks/>
          </p:cNvSpPr>
          <p:nvPr/>
        </p:nvSpPr>
        <p:spPr>
          <a:xfrm>
            <a:off x="6660232" y="6130302"/>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s-EC" sz="1400" b="0" i="0" u="none" strike="noStrike" kern="700" cap="none" normalizeH="0" baseline="0" noProof="0" smtClean="0">
              <a:ln>
                <a:noFill/>
              </a:ln>
              <a:solidFill>
                <a:schemeClr val="tx2"/>
              </a:solidFill>
              <a:effectLst/>
              <a:uLnTx/>
              <a:uFillTx/>
              <a:latin typeface="Arial" pitchFamily="34" charset="0"/>
              <a:ea typeface="+mn-ea"/>
              <a:cs typeface="Arial" pitchFamily="34" charset="0"/>
            </a:endParaRPr>
          </a:p>
        </p:txBody>
      </p:sp>
      <p:pic>
        <p:nvPicPr>
          <p:cNvPr id="7"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11"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2" name="11 Imagen" descr="presents.png"/>
          <p:cNvPicPr>
            <a:picLocks noChangeAspect="1"/>
          </p:cNvPicPr>
          <p:nvPr/>
        </p:nvPicPr>
        <p:blipFill>
          <a:blip r:embed="rId3" cstate="print"/>
          <a:stretch>
            <a:fillRect/>
          </a:stretch>
        </p:blipFill>
        <p:spPr>
          <a:xfrm>
            <a:off x="72008" y="5517232"/>
            <a:ext cx="953397" cy="1324721"/>
          </a:xfrm>
          <a:prstGeom prst="rect">
            <a:avLst/>
          </a:prstGeom>
        </p:spPr>
      </p:pic>
      <p:sp>
        <p:nvSpPr>
          <p:cNvPr id="13" name="2 Subtítulo"/>
          <p:cNvSpPr txBox="1">
            <a:spLocks/>
          </p:cNvSpPr>
          <p:nvPr/>
        </p:nvSpPr>
        <p:spPr>
          <a:xfrm>
            <a:off x="3203848" y="3789040"/>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412776"/>
            <a:ext cx="9144000" cy="864096"/>
          </a:xfrm>
        </p:spPr>
        <p:txBody>
          <a:bodyPr>
            <a:noAutofit/>
          </a:bodyPr>
          <a:lstStyle/>
          <a:p>
            <a:pPr algn="ctr"/>
            <a:r>
              <a:rPr lang="es-ES"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De donde nace la idea?</a:t>
            </a:r>
            <a:r>
              <a:rPr lang="es-EC" sz="4800" b="1" dirty="0" smtClean="0">
                <a:solidFill>
                  <a:schemeClr val="bg1"/>
                </a:solidFill>
                <a:effectLst>
                  <a:outerShdw blurRad="38100" dist="25400" dir="5400000" algn="tl" rotWithShape="0">
                    <a:srgbClr val="000000">
                      <a:alpha val="43000"/>
                    </a:srgbClr>
                  </a:outerShdw>
                </a:effectLst>
                <a:latin typeface="+mj-lt"/>
                <a:ea typeface="+mj-ea"/>
                <a:cs typeface="Andalus" pitchFamily="18" charset="-78"/>
              </a:rPr>
              <a:t> </a:t>
            </a:r>
            <a:r>
              <a:rPr lang="es-EC" sz="4800" b="1" i="1" dirty="0" smtClean="0">
                <a:solidFill>
                  <a:schemeClr val="tx1"/>
                </a:solidFill>
                <a:latin typeface="Book Antiqua" pitchFamily="18" charset="0"/>
              </a:rPr>
              <a:t/>
            </a:r>
            <a:br>
              <a:rPr lang="es-EC" sz="4800" b="1" i="1" dirty="0" smtClean="0">
                <a:solidFill>
                  <a:schemeClr val="tx1"/>
                </a:solidFill>
                <a:latin typeface="Book Antiqua" pitchFamily="18" charset="0"/>
              </a:rPr>
            </a:br>
            <a:r>
              <a:rPr lang="es-EC" sz="4000" i="1" dirty="0" smtClean="0">
                <a:solidFill>
                  <a:schemeClr val="tx1"/>
                </a:solidFill>
                <a:latin typeface="Book Antiqua" pitchFamily="18" charset="0"/>
              </a:rPr>
              <a:t/>
            </a:r>
            <a:br>
              <a:rPr lang="es-EC" sz="4000" i="1" dirty="0" smtClean="0">
                <a:solidFill>
                  <a:schemeClr val="tx1"/>
                </a:solidFill>
                <a:latin typeface="Book Antiqua" pitchFamily="18" charset="0"/>
              </a:rPr>
            </a:br>
            <a:endParaRPr lang="es-ES" sz="4000" dirty="0">
              <a:solidFill>
                <a:schemeClr val="tx1"/>
              </a:solidFill>
            </a:endParaRPr>
          </a:p>
        </p:txBody>
      </p:sp>
      <p:sp>
        <p:nvSpPr>
          <p:cNvPr id="4" name="4 Rectángulo"/>
          <p:cNvSpPr>
            <a:spLocks noChangeArrowheads="1"/>
          </p:cNvSpPr>
          <p:nvPr/>
        </p:nvSpPr>
        <p:spPr bwMode="auto">
          <a:xfrm>
            <a:off x="251520" y="2296031"/>
            <a:ext cx="8892480" cy="3293209"/>
          </a:xfrm>
          <a:prstGeom prst="rect">
            <a:avLst/>
          </a:prstGeom>
          <a:noFill/>
          <a:ln w="9525">
            <a:noFill/>
            <a:miter lim="800000"/>
            <a:headEnd/>
            <a:tailEnd/>
          </a:ln>
        </p:spPr>
        <p:txBody>
          <a:bodyPr wrap="square">
            <a:spAutoFit/>
          </a:bodyPr>
          <a:lstStyle/>
          <a:p>
            <a:pPr marL="914400" lvl="1" indent="-457200">
              <a:buFontTx/>
              <a:buAutoNum type="arabicPeriod"/>
            </a:pPr>
            <a:r>
              <a:rPr lang="es-EC" sz="2600" dirty="0" smtClean="0">
                <a:solidFill>
                  <a:srgbClr val="0070C0"/>
                </a:solidFill>
                <a:latin typeface="+mj-lt"/>
                <a:ea typeface="+mj-ea"/>
                <a:cs typeface="Andalus" pitchFamily="18" charset="-78"/>
              </a:rPr>
              <a:t>Crecimiento demográfico de las ciudades.</a:t>
            </a:r>
            <a:endParaRPr lang="es-EC" sz="2600" dirty="0">
              <a:solidFill>
                <a:srgbClr val="0070C0"/>
              </a:solidFill>
              <a:latin typeface="+mj-lt"/>
              <a:ea typeface="+mj-ea"/>
              <a:cs typeface="Andalus" pitchFamily="18" charset="-78"/>
            </a:endParaRPr>
          </a:p>
          <a:p>
            <a:pPr marL="914400" lvl="1" indent="-457200">
              <a:buFontTx/>
              <a:buAutoNum type="arabicPeriod"/>
            </a:pPr>
            <a:r>
              <a:rPr lang="es-EC" sz="2600" dirty="0" smtClean="0">
                <a:solidFill>
                  <a:srgbClr val="0070C0"/>
                </a:solidFill>
                <a:latin typeface="+mj-lt"/>
                <a:ea typeface="+mj-ea"/>
                <a:cs typeface="Andalus" pitchFamily="18" charset="-78"/>
              </a:rPr>
              <a:t>Exigencia de las necesidades de la familia.</a:t>
            </a:r>
          </a:p>
          <a:p>
            <a:pPr marL="914400" lvl="1" indent="-457200">
              <a:buFontTx/>
              <a:buAutoNum type="arabicPeriod"/>
            </a:pPr>
            <a:r>
              <a:rPr lang="es-EC" sz="2600" dirty="0" smtClean="0">
                <a:solidFill>
                  <a:srgbClr val="0070C0"/>
                </a:solidFill>
                <a:latin typeface="+mj-lt"/>
                <a:ea typeface="+mj-ea"/>
                <a:cs typeface="Andalus" pitchFamily="18" charset="-78"/>
              </a:rPr>
              <a:t>Incursión de la mujer en el campo laboral empresarial.</a:t>
            </a:r>
          </a:p>
          <a:p>
            <a:pPr marL="914400" lvl="1" indent="-457200" algn="l">
              <a:buFontTx/>
              <a:buAutoNum type="arabicPeriod"/>
            </a:pPr>
            <a:r>
              <a:rPr lang="es-EC" sz="2600" dirty="0" smtClean="0">
                <a:solidFill>
                  <a:srgbClr val="0070C0"/>
                </a:solidFill>
                <a:latin typeface="+mj-lt"/>
                <a:ea typeface="+mj-ea"/>
                <a:cs typeface="Andalus" pitchFamily="18" charset="-78"/>
              </a:rPr>
              <a:t>Entre otros motivan una escasez en el tiempo.</a:t>
            </a:r>
          </a:p>
          <a:p>
            <a:pPr marL="914400" lvl="1" indent="-457200"/>
            <a:r>
              <a:rPr lang="es-EC" sz="2600" dirty="0" smtClean="0">
                <a:solidFill>
                  <a:srgbClr val="0070C0"/>
                </a:solidFill>
                <a:latin typeface="+mj-lt"/>
                <a:ea typeface="+mj-ea"/>
                <a:cs typeface="Andalus" pitchFamily="18" charset="-78"/>
              </a:rPr>
              <a:t>      De ahí una ventaja importante, la demanda de un tercero para que realice algunas actividades que los responsables de un hogar no pueden realizar por la limitante que es impuesta por sus actividades</a:t>
            </a:r>
            <a:endParaRPr lang="es-EC" sz="2600" dirty="0">
              <a:solidFill>
                <a:srgbClr val="0070C0"/>
              </a:solidFill>
              <a:latin typeface="+mj-lt"/>
              <a:ea typeface="+mj-ea"/>
              <a:cs typeface="Andalus" pitchFamily="18" charset="-78"/>
            </a:endParaRPr>
          </a:p>
        </p:txBody>
      </p:sp>
      <p:pic>
        <p:nvPicPr>
          <p:cNvPr id="6"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10"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1" name="10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0728"/>
            <a:ext cx="9144000" cy="1143000"/>
          </a:xfrm>
        </p:spPr>
        <p:txBody>
          <a:bodyPr>
            <a:normAutofit/>
          </a:bodyPr>
          <a:lstStyle/>
          <a:p>
            <a:pPr algn="ctr"/>
            <a:r>
              <a:rPr lang="es-EC" sz="4800" b="1" dirty="0" smtClean="0">
                <a:solidFill>
                  <a:schemeClr val="bg1"/>
                </a:solidFill>
                <a:effectLst>
                  <a:outerShdw blurRad="38100" dist="25400" dir="5400000" algn="tl" rotWithShape="0">
                    <a:srgbClr val="000000">
                      <a:alpha val="43000"/>
                    </a:srgbClr>
                  </a:outerShdw>
                </a:effectLst>
                <a:cs typeface="Andalus" pitchFamily="18" charset="-78"/>
              </a:rPr>
              <a:t>Entramos en Acción</a:t>
            </a:r>
            <a:endParaRPr lang="es-EC"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3" name="Content Placeholder 2"/>
          <p:cNvSpPr>
            <a:spLocks noGrp="1"/>
          </p:cNvSpPr>
          <p:nvPr>
            <p:ph idx="1"/>
          </p:nvPr>
        </p:nvSpPr>
        <p:spPr>
          <a:xfrm>
            <a:off x="457200" y="2352248"/>
            <a:ext cx="8229600" cy="2876952"/>
          </a:xfrm>
        </p:spPr>
        <p:txBody>
          <a:bodyPr>
            <a:normAutofit/>
          </a:bodyPr>
          <a:lstStyle/>
          <a:p>
            <a:r>
              <a:rPr lang="es-EC" dirty="0" smtClean="0">
                <a:solidFill>
                  <a:srgbClr val="0070C0"/>
                </a:solidFill>
                <a:latin typeface="+mj-lt"/>
                <a:ea typeface="+mj-ea"/>
                <a:cs typeface="Andalus" pitchFamily="18" charset="-78"/>
              </a:rPr>
              <a:t>Presentando a la sociedad  a  “</a:t>
            </a:r>
            <a:r>
              <a:rPr lang="es-EC" dirty="0" err="1" smtClean="0">
                <a:solidFill>
                  <a:srgbClr val="0070C0"/>
                </a:solidFill>
                <a:latin typeface="+mj-lt"/>
                <a:ea typeface="+mj-ea"/>
                <a:cs typeface="Andalus" pitchFamily="18" charset="-78"/>
              </a:rPr>
              <a:t>mievento</a:t>
            </a:r>
            <a:r>
              <a:rPr lang="es-EC" dirty="0" smtClean="0">
                <a:solidFill>
                  <a:srgbClr val="0070C0"/>
                </a:solidFill>
                <a:latin typeface="+mj-lt"/>
                <a:ea typeface="+mj-ea"/>
                <a:cs typeface="Andalus" pitchFamily="18" charset="-78"/>
              </a:rPr>
              <a:t>”  empresa que  brindara un servicio de organización de fiestas infantiles, que incluye la organización total o parcial de los eventos</a:t>
            </a:r>
          </a:p>
          <a:p>
            <a:r>
              <a:rPr lang="es-EC" dirty="0" smtClean="0">
                <a:solidFill>
                  <a:srgbClr val="0070C0"/>
                </a:solidFill>
                <a:latin typeface="+mj-lt"/>
                <a:ea typeface="+mj-ea"/>
                <a:cs typeface="Andalus" pitchFamily="18" charset="-78"/>
              </a:rPr>
              <a:t>esta situación nos conduce a realizar el siguiente estudio que demuestre la viabilidad y rentabilidad de un negocio de estas características. </a:t>
            </a:r>
          </a:p>
        </p:txBody>
      </p:sp>
      <p:pic>
        <p:nvPicPr>
          <p:cNvPr id="5" name="3 Imagen" descr="LOGO-ESPOL.gif"/>
          <p:cNvPicPr>
            <a:picLocks noChangeAspect="1"/>
          </p:cNvPicPr>
          <p:nvPr/>
        </p:nvPicPr>
        <p:blipFill>
          <a:blip r:embed="rId2" cstate="print"/>
          <a:stretch>
            <a:fillRect/>
          </a:stretch>
        </p:blipFill>
        <p:spPr>
          <a:xfrm>
            <a:off x="323528" y="332656"/>
            <a:ext cx="1092701" cy="1046971"/>
          </a:xfrm>
          <a:prstGeom prst="rect">
            <a:avLst/>
          </a:prstGeom>
        </p:spPr>
      </p:pic>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5840"/>
            <a:ext cx="9144000" cy="1143000"/>
          </a:xfrm>
        </p:spPr>
        <p:txBody>
          <a:bodyPr>
            <a:normAutofit/>
          </a:bodyPr>
          <a:lstStyle/>
          <a:p>
            <a:pPr algn="ctr"/>
            <a:r>
              <a:rPr lang="es-EC" sz="4800" b="1" dirty="0" smtClean="0">
                <a:solidFill>
                  <a:schemeClr val="bg1"/>
                </a:solidFill>
                <a:effectLst>
                  <a:outerShdw blurRad="38100" dist="25400" dir="5400000" algn="tl" rotWithShape="0">
                    <a:srgbClr val="000000">
                      <a:alpha val="43000"/>
                    </a:srgbClr>
                  </a:outerShdw>
                </a:effectLst>
                <a:cs typeface="Andalus" pitchFamily="18" charset="-78"/>
              </a:rPr>
              <a:t>Objetivos Específicos</a:t>
            </a:r>
            <a:endParaRPr lang="es-EC"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3" name="Content Placeholder 2"/>
          <p:cNvSpPr>
            <a:spLocks noGrp="1"/>
          </p:cNvSpPr>
          <p:nvPr>
            <p:ph idx="1"/>
          </p:nvPr>
        </p:nvSpPr>
        <p:spPr>
          <a:xfrm>
            <a:off x="734888" y="1632168"/>
            <a:ext cx="8229600" cy="4101088"/>
          </a:xfrm>
        </p:spPr>
        <p:txBody>
          <a:bodyPr>
            <a:normAutofit/>
          </a:bodyPr>
          <a:lstStyle/>
          <a:p>
            <a:pPr>
              <a:buNone/>
            </a:pPr>
            <a:r>
              <a:rPr lang="es-ES" dirty="0" smtClean="0"/>
              <a:t> </a:t>
            </a:r>
            <a:endParaRPr lang="en-US" dirty="0" smtClean="0">
              <a:solidFill>
                <a:srgbClr val="0070C0"/>
              </a:solidFill>
              <a:latin typeface="+mj-lt"/>
              <a:ea typeface="+mj-ea"/>
              <a:cs typeface="Andalus" pitchFamily="18" charset="-78"/>
            </a:endParaRPr>
          </a:p>
          <a:p>
            <a:r>
              <a:rPr lang="es-ES" dirty="0" smtClean="0">
                <a:solidFill>
                  <a:srgbClr val="0070C0"/>
                </a:solidFill>
                <a:latin typeface="+mj-lt"/>
                <a:ea typeface="+mj-ea"/>
                <a:cs typeface="Andalus" pitchFamily="18" charset="-78"/>
              </a:rPr>
              <a:t>Identificar el mercado meta. </a:t>
            </a:r>
            <a:endParaRPr lang="en-US" dirty="0" smtClean="0">
              <a:solidFill>
                <a:srgbClr val="0070C0"/>
              </a:solidFill>
              <a:latin typeface="+mj-lt"/>
              <a:ea typeface="+mj-ea"/>
              <a:cs typeface="Andalus" pitchFamily="18" charset="-78"/>
            </a:endParaRPr>
          </a:p>
          <a:p>
            <a:r>
              <a:rPr lang="es-ES" dirty="0" smtClean="0">
                <a:solidFill>
                  <a:srgbClr val="0070C0"/>
                </a:solidFill>
                <a:latin typeface="+mj-lt"/>
                <a:ea typeface="+mj-ea"/>
                <a:cs typeface="Andalus" pitchFamily="18" charset="-78"/>
              </a:rPr>
              <a:t>Identificar las necesidades de nuestros clientes</a:t>
            </a:r>
            <a:endParaRPr lang="en-US" dirty="0" smtClean="0">
              <a:solidFill>
                <a:srgbClr val="0070C0"/>
              </a:solidFill>
              <a:latin typeface="+mj-lt"/>
              <a:ea typeface="+mj-ea"/>
              <a:cs typeface="Andalus" pitchFamily="18" charset="-78"/>
            </a:endParaRPr>
          </a:p>
          <a:p>
            <a:r>
              <a:rPr lang="es-ES" dirty="0" smtClean="0">
                <a:solidFill>
                  <a:srgbClr val="0070C0"/>
                </a:solidFill>
                <a:latin typeface="+mj-lt"/>
                <a:ea typeface="+mj-ea"/>
                <a:cs typeface="Andalus" pitchFamily="18" charset="-78"/>
              </a:rPr>
              <a:t>Promocionar nuestro servicio en el área seleccionada </a:t>
            </a:r>
          </a:p>
          <a:p>
            <a:r>
              <a:rPr lang="es-ES" dirty="0" smtClean="0">
                <a:solidFill>
                  <a:srgbClr val="0070C0"/>
                </a:solidFill>
                <a:latin typeface="+mj-lt"/>
                <a:ea typeface="+mj-ea"/>
                <a:cs typeface="Andalus" pitchFamily="18" charset="-78"/>
              </a:rPr>
              <a:t>Posicionarnos como la mejor elección del mercado. </a:t>
            </a:r>
            <a:endParaRPr lang="en-US" dirty="0" smtClean="0">
              <a:solidFill>
                <a:srgbClr val="0070C0"/>
              </a:solidFill>
              <a:latin typeface="+mj-lt"/>
              <a:ea typeface="+mj-ea"/>
              <a:cs typeface="Andalus" pitchFamily="18" charset="-78"/>
            </a:endParaRPr>
          </a:p>
          <a:p>
            <a:r>
              <a:rPr lang="es-ES" dirty="0" smtClean="0">
                <a:solidFill>
                  <a:srgbClr val="0070C0"/>
                </a:solidFill>
                <a:latin typeface="+mj-lt"/>
                <a:ea typeface="+mj-ea"/>
                <a:cs typeface="Andalus" pitchFamily="18" charset="-78"/>
              </a:rPr>
              <a:t>Adquisición de infraestructura y equipamiento. </a:t>
            </a:r>
            <a:endParaRPr lang="en-US" dirty="0" smtClean="0">
              <a:solidFill>
                <a:srgbClr val="0070C0"/>
              </a:solidFill>
              <a:latin typeface="+mj-lt"/>
              <a:ea typeface="+mj-ea"/>
              <a:cs typeface="Andalus" pitchFamily="18" charset="-78"/>
            </a:endParaRPr>
          </a:p>
          <a:p>
            <a:r>
              <a:rPr lang="es-ES" dirty="0" smtClean="0">
                <a:solidFill>
                  <a:srgbClr val="0070C0"/>
                </a:solidFill>
                <a:latin typeface="+mj-lt"/>
                <a:ea typeface="+mj-ea"/>
                <a:cs typeface="Andalus" pitchFamily="18" charset="-78"/>
              </a:rPr>
              <a:t>Actuar adicionalmente como un negocio de publicidad</a:t>
            </a:r>
          </a:p>
          <a:p>
            <a:r>
              <a:rPr lang="es-ES" dirty="0" smtClean="0">
                <a:solidFill>
                  <a:srgbClr val="0070C0"/>
                </a:solidFill>
                <a:latin typeface="+mj-lt"/>
                <a:ea typeface="+mj-ea"/>
                <a:cs typeface="Andalus" pitchFamily="18" charset="-78"/>
              </a:rPr>
              <a:t>Brindar Facilidad de acceso a través de una página web</a:t>
            </a:r>
            <a:endParaRPr lang="en-US" dirty="0" smtClean="0">
              <a:solidFill>
                <a:srgbClr val="0070C0"/>
              </a:solidFill>
              <a:latin typeface="+mj-lt"/>
              <a:ea typeface="+mj-ea"/>
              <a:cs typeface="Andalus" pitchFamily="18" charset="-78"/>
            </a:endParaRPr>
          </a:p>
        </p:txBody>
      </p:sp>
      <p:pic>
        <p:nvPicPr>
          <p:cNvPr id="5"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05880"/>
            <a:ext cx="9144000" cy="1143000"/>
          </a:xfrm>
        </p:spPr>
        <p:txBody>
          <a:bodyPr>
            <a:normAutofit/>
          </a:bodyPr>
          <a:lstStyle/>
          <a:p>
            <a:pPr algn="ctr"/>
            <a:r>
              <a:rPr lang="es-ES" sz="4800" b="1" dirty="0" smtClean="0">
                <a:solidFill>
                  <a:schemeClr val="bg1"/>
                </a:solidFill>
                <a:effectLst>
                  <a:outerShdw blurRad="38100" dist="25400" dir="5400000" algn="tl" rotWithShape="0">
                    <a:srgbClr val="000000">
                      <a:alpha val="43000"/>
                    </a:srgbClr>
                  </a:outerShdw>
                </a:effectLst>
                <a:cs typeface="Andalus" pitchFamily="18" charset="-78"/>
              </a:rPr>
              <a:t>Análisis F.O.DA</a:t>
            </a:r>
            <a:endParaRPr lang="en-US" sz="4800" b="1" dirty="0">
              <a:solidFill>
                <a:schemeClr val="bg1"/>
              </a:solidFill>
              <a:effectLst>
                <a:outerShdw blurRad="38100" dist="25400" dir="5400000" algn="tl" rotWithShape="0">
                  <a:srgbClr val="000000">
                    <a:alpha val="43000"/>
                  </a:srgbClr>
                </a:outerShdw>
              </a:effectLst>
              <a:cs typeface="Andalus" pitchFamily="18" charset="-78"/>
            </a:endParaRPr>
          </a:p>
        </p:txBody>
      </p:sp>
      <p:sp>
        <p:nvSpPr>
          <p:cNvPr id="3" name="Content Placeholder 2"/>
          <p:cNvSpPr>
            <a:spLocks noGrp="1"/>
          </p:cNvSpPr>
          <p:nvPr>
            <p:ph idx="1"/>
          </p:nvPr>
        </p:nvSpPr>
        <p:spPr>
          <a:xfrm>
            <a:off x="2391072" y="2208232"/>
            <a:ext cx="3837112" cy="4389120"/>
          </a:xfrm>
        </p:spPr>
        <p:txBody>
          <a:bodyPr/>
          <a:lstStyle/>
          <a:p>
            <a:pPr>
              <a:buNone/>
            </a:pPr>
            <a:endParaRPr lang="es-ES" dirty="0" smtClean="0"/>
          </a:p>
          <a:p>
            <a:r>
              <a:rPr lang="es-ES" dirty="0" smtClean="0">
                <a:solidFill>
                  <a:srgbClr val="0070C0"/>
                </a:solidFill>
                <a:latin typeface="+mj-lt"/>
                <a:ea typeface="+mj-ea"/>
                <a:cs typeface="Andalus" pitchFamily="18" charset="-78"/>
              </a:rPr>
              <a:t>Fortalezas</a:t>
            </a:r>
          </a:p>
          <a:p>
            <a:r>
              <a:rPr lang="es-ES" dirty="0" smtClean="0">
                <a:solidFill>
                  <a:srgbClr val="0070C0"/>
                </a:solidFill>
                <a:latin typeface="+mj-lt"/>
                <a:ea typeface="+mj-ea"/>
                <a:cs typeface="Andalus" pitchFamily="18" charset="-78"/>
              </a:rPr>
              <a:t>Oportunidades</a:t>
            </a:r>
          </a:p>
          <a:p>
            <a:r>
              <a:rPr lang="es-ES" dirty="0" smtClean="0">
                <a:solidFill>
                  <a:srgbClr val="0070C0"/>
                </a:solidFill>
                <a:latin typeface="+mj-lt"/>
                <a:ea typeface="+mj-ea"/>
                <a:cs typeface="Andalus" pitchFamily="18" charset="-78"/>
              </a:rPr>
              <a:t>Debilidades</a:t>
            </a:r>
          </a:p>
          <a:p>
            <a:r>
              <a:rPr lang="es-ES" dirty="0" smtClean="0">
                <a:solidFill>
                  <a:srgbClr val="0070C0"/>
                </a:solidFill>
                <a:latin typeface="+mj-lt"/>
                <a:ea typeface="+mj-ea"/>
                <a:cs typeface="Andalus" pitchFamily="18" charset="-78"/>
              </a:rPr>
              <a:t>Amenazas</a:t>
            </a:r>
          </a:p>
          <a:p>
            <a:pPr lvl="1">
              <a:buNone/>
            </a:pPr>
            <a:endParaRPr lang="en-US" dirty="0"/>
          </a:p>
        </p:txBody>
      </p:sp>
      <p:pic>
        <p:nvPicPr>
          <p:cNvPr id="5"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8"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9" name="8 Imagen" descr="presents.png"/>
          <p:cNvPicPr>
            <a:picLocks noChangeAspect="1"/>
          </p:cNvPicPr>
          <p:nvPr/>
        </p:nvPicPr>
        <p:blipFill>
          <a:blip r:embed="rId3" cstate="print"/>
          <a:stretch>
            <a:fillRect/>
          </a:stretch>
        </p:blipFill>
        <p:spPr>
          <a:xfrm>
            <a:off x="72008" y="5517232"/>
            <a:ext cx="953397" cy="132472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3832"/>
            <a:ext cx="9144000" cy="1143000"/>
          </a:xfrm>
        </p:spPr>
        <p:txBody>
          <a:bodyPr>
            <a:normAutofit/>
          </a:bodyPr>
          <a:lstStyle/>
          <a:p>
            <a:pPr algn="ctr"/>
            <a:r>
              <a:rPr lang="en-US" sz="4800" b="1" dirty="0" smtClean="0">
                <a:solidFill>
                  <a:schemeClr val="bg1"/>
                </a:solidFill>
                <a:effectLst>
                  <a:outerShdw blurRad="38100" dist="25400" dir="5400000" algn="tl" rotWithShape="0">
                    <a:srgbClr val="000000">
                      <a:alpha val="43000"/>
                    </a:srgbClr>
                  </a:outerShdw>
                </a:effectLst>
                <a:cs typeface="Andalus" pitchFamily="18" charset="-78"/>
              </a:rPr>
              <a:t>Mercado</a:t>
            </a:r>
            <a:endParaRPr lang="en-US" sz="4800" b="1" dirty="0">
              <a:solidFill>
                <a:schemeClr val="bg1"/>
              </a:solidFill>
              <a:effectLst>
                <a:outerShdw blurRad="38100" dist="25400" dir="5400000" algn="tl" rotWithShape="0">
                  <a:srgbClr val="000000">
                    <a:alpha val="43000"/>
                  </a:srgbClr>
                </a:outerShdw>
              </a:effectLst>
              <a:cs typeface="Andalus" pitchFamily="18" charset="-78"/>
            </a:endParaRPr>
          </a:p>
        </p:txBody>
      </p:sp>
      <p:graphicFrame>
        <p:nvGraphicFramePr>
          <p:cNvPr id="8" name="Table 7"/>
          <p:cNvGraphicFramePr>
            <a:graphicFrameLocks noGrp="1"/>
          </p:cNvGraphicFramePr>
          <p:nvPr/>
        </p:nvGraphicFramePr>
        <p:xfrm>
          <a:off x="1619672" y="3429000"/>
          <a:ext cx="6096000" cy="1483360"/>
        </p:xfrm>
        <a:graphic>
          <a:graphicData uri="http://schemas.openxmlformats.org/drawingml/2006/table">
            <a:tbl>
              <a:tblPr firstRow="1" bandRow="1">
                <a:tableStyleId>{5C22544A-7EE6-4342-B048-85BDC9FD1C3A}</a:tableStyleId>
              </a:tblPr>
              <a:tblGrid>
                <a:gridCol w="1944216"/>
                <a:gridCol w="1512168"/>
                <a:gridCol w="1115616"/>
                <a:gridCol w="1524000"/>
              </a:tblGrid>
              <a:tr h="370840">
                <a:tc>
                  <a:txBody>
                    <a:bodyPr/>
                    <a:lstStyle/>
                    <a:p>
                      <a:pPr algn="ctr"/>
                      <a:r>
                        <a:rPr lang="es-EC" sz="1800" noProof="0" dirty="0" smtClean="0">
                          <a:latin typeface="+mj-lt"/>
                        </a:rPr>
                        <a:t>Empresa</a:t>
                      </a:r>
                      <a:endParaRPr lang="es-EC" sz="1800" noProof="0" dirty="0">
                        <a:latin typeface="+mj-lt"/>
                      </a:endParaRPr>
                    </a:p>
                  </a:txBody>
                  <a:tcPr>
                    <a:solidFill>
                      <a:schemeClr val="bg2">
                        <a:lumMod val="50000"/>
                      </a:schemeClr>
                    </a:solidFill>
                  </a:tcPr>
                </a:tc>
                <a:tc>
                  <a:txBody>
                    <a:bodyPr/>
                    <a:lstStyle/>
                    <a:p>
                      <a:pPr algn="ctr"/>
                      <a:r>
                        <a:rPr lang="es-EC" sz="1800" noProof="0" dirty="0" smtClean="0">
                          <a:latin typeface="+mj-lt"/>
                        </a:rPr>
                        <a:t>Personal</a:t>
                      </a:r>
                      <a:endParaRPr lang="es-EC" sz="1800" noProof="0" dirty="0">
                        <a:latin typeface="+mj-lt"/>
                      </a:endParaRPr>
                    </a:p>
                  </a:txBody>
                  <a:tcPr>
                    <a:solidFill>
                      <a:schemeClr val="bg2">
                        <a:lumMod val="50000"/>
                      </a:schemeClr>
                    </a:solidFill>
                  </a:tcPr>
                </a:tc>
                <a:tc>
                  <a:txBody>
                    <a:bodyPr/>
                    <a:lstStyle/>
                    <a:p>
                      <a:pPr algn="ctr"/>
                      <a:r>
                        <a:rPr lang="es-EC" sz="1800" noProof="0" dirty="0" smtClean="0">
                          <a:latin typeface="+mj-lt"/>
                        </a:rPr>
                        <a:t>Niños</a:t>
                      </a:r>
                      <a:endParaRPr lang="es-EC" sz="1800" noProof="0" dirty="0">
                        <a:latin typeface="+mj-lt"/>
                      </a:endParaRPr>
                    </a:p>
                  </a:txBody>
                  <a:tcPr>
                    <a:solidFill>
                      <a:schemeClr val="bg2">
                        <a:lumMod val="50000"/>
                      </a:schemeClr>
                    </a:solidFill>
                  </a:tcPr>
                </a:tc>
                <a:tc>
                  <a:txBody>
                    <a:bodyPr/>
                    <a:lstStyle/>
                    <a:p>
                      <a:pPr algn="ctr"/>
                      <a:endParaRPr lang="es-EC" sz="1800" noProof="0" dirty="0">
                        <a:latin typeface="+mj-lt"/>
                      </a:endParaRPr>
                    </a:p>
                  </a:txBody>
                  <a:tcPr>
                    <a:solidFill>
                      <a:schemeClr val="bg2">
                        <a:lumMod val="50000"/>
                      </a:schemeClr>
                    </a:solidFill>
                  </a:tcPr>
                </a:tc>
              </a:tr>
              <a:tr h="370840">
                <a:tc>
                  <a:txBody>
                    <a:bodyPr/>
                    <a:lstStyle/>
                    <a:p>
                      <a:pPr algn="ctr"/>
                      <a:r>
                        <a:rPr lang="es-EC" sz="1700" noProof="0" dirty="0" err="1" smtClean="0">
                          <a:latin typeface="+mj-lt"/>
                          <a:cs typeface="Andalus" pitchFamily="18" charset="-78"/>
                        </a:rPr>
                        <a:t>Induauto</a:t>
                      </a:r>
                      <a:endParaRPr lang="es-EC" sz="1700" noProof="0" dirty="0">
                        <a:latin typeface="+mj-lt"/>
                        <a:cs typeface="Andalus" pitchFamily="18" charset="-78"/>
                      </a:endParaRPr>
                    </a:p>
                  </a:txBody>
                  <a:tcPr/>
                </a:tc>
                <a:tc>
                  <a:txBody>
                    <a:bodyPr/>
                    <a:lstStyle/>
                    <a:p>
                      <a:pPr algn="ctr"/>
                      <a:r>
                        <a:rPr lang="es-EC" sz="1700" noProof="0" smtClean="0">
                          <a:latin typeface="+mj-lt"/>
                          <a:cs typeface="Andalus" pitchFamily="18" charset="-78"/>
                        </a:rPr>
                        <a:t>180</a:t>
                      </a:r>
                      <a:endParaRPr lang="es-EC" sz="1700" noProof="0">
                        <a:latin typeface="+mj-lt"/>
                        <a:cs typeface="Andalus" pitchFamily="18" charset="-78"/>
                      </a:endParaRPr>
                    </a:p>
                  </a:txBody>
                  <a:tcPr/>
                </a:tc>
                <a:tc>
                  <a:txBody>
                    <a:bodyPr/>
                    <a:lstStyle/>
                    <a:p>
                      <a:pPr marL="0" marR="0" algn="ctr">
                        <a:lnSpc>
                          <a:spcPct val="115000"/>
                        </a:lnSpc>
                        <a:spcBef>
                          <a:spcPts val="0"/>
                        </a:spcBef>
                        <a:spcAft>
                          <a:spcPts val="0"/>
                        </a:spcAft>
                      </a:pPr>
                      <a:r>
                        <a:rPr lang="es-EC" sz="1700" noProof="0" smtClean="0">
                          <a:solidFill>
                            <a:srgbClr val="000000"/>
                          </a:solidFill>
                          <a:latin typeface="+mj-lt"/>
                          <a:ea typeface="Times New Roman"/>
                          <a:cs typeface="Andalus" pitchFamily="18" charset="-78"/>
                        </a:rPr>
                        <a:t>350</a:t>
                      </a:r>
                      <a:endParaRPr lang="es-EC" sz="1700" noProof="0">
                        <a:latin typeface="+mj-lt"/>
                        <a:ea typeface="Calibri"/>
                        <a:cs typeface="Andalus" pitchFamily="18" charset="-78"/>
                      </a:endParaRPr>
                    </a:p>
                  </a:txBody>
                  <a:tcPr marL="68580" marR="68580" marT="0" marB="0" anchor="b"/>
                </a:tc>
                <a:tc>
                  <a:txBody>
                    <a:bodyPr/>
                    <a:lstStyle/>
                    <a:p>
                      <a:pPr marL="0" marR="0" algn="ctr">
                        <a:lnSpc>
                          <a:spcPct val="115000"/>
                        </a:lnSpc>
                        <a:spcBef>
                          <a:spcPts val="0"/>
                        </a:spcBef>
                        <a:spcAft>
                          <a:spcPts val="0"/>
                        </a:spcAft>
                      </a:pPr>
                      <a:r>
                        <a:rPr lang="es-EC" sz="1700" noProof="0" smtClean="0">
                          <a:solidFill>
                            <a:srgbClr val="000000"/>
                          </a:solidFill>
                          <a:latin typeface="+mj-lt"/>
                          <a:ea typeface="Times New Roman"/>
                          <a:cs typeface="Andalus" pitchFamily="18" charset="-78"/>
                        </a:rPr>
                        <a:t>entre 1-10 años</a:t>
                      </a:r>
                      <a:endParaRPr lang="es-EC" sz="1700" noProof="0">
                        <a:latin typeface="+mj-lt"/>
                        <a:ea typeface="Calibri"/>
                        <a:cs typeface="Andalus" pitchFamily="18" charset="-78"/>
                      </a:endParaRPr>
                    </a:p>
                  </a:txBody>
                  <a:tcPr marL="68580" marR="68580" marT="0" marB="0" anchor="b"/>
                </a:tc>
              </a:tr>
              <a:tr h="370840">
                <a:tc>
                  <a:txBody>
                    <a:bodyPr/>
                    <a:lstStyle/>
                    <a:p>
                      <a:pPr algn="ctr"/>
                      <a:r>
                        <a:rPr lang="es-EC" sz="1700" noProof="0" smtClean="0">
                          <a:latin typeface="+mj-lt"/>
                          <a:cs typeface="Andalus" pitchFamily="18" charset="-78"/>
                        </a:rPr>
                        <a:t>Toyocosta</a:t>
                      </a:r>
                      <a:endParaRPr lang="es-EC" sz="1700" noProof="0">
                        <a:latin typeface="+mj-lt"/>
                        <a:cs typeface="Andalus" pitchFamily="18" charset="-78"/>
                      </a:endParaRPr>
                    </a:p>
                  </a:txBody>
                  <a:tcPr/>
                </a:tc>
                <a:tc>
                  <a:txBody>
                    <a:bodyPr/>
                    <a:lstStyle/>
                    <a:p>
                      <a:pPr algn="ctr"/>
                      <a:r>
                        <a:rPr lang="es-EC" sz="1700" noProof="0" smtClean="0">
                          <a:latin typeface="+mj-lt"/>
                          <a:cs typeface="Andalus" pitchFamily="18" charset="-78"/>
                        </a:rPr>
                        <a:t>215</a:t>
                      </a:r>
                      <a:endParaRPr lang="es-EC" sz="1700" noProof="0">
                        <a:latin typeface="+mj-lt"/>
                        <a:cs typeface="Andalus" pitchFamily="18" charset="-78"/>
                      </a:endParaRPr>
                    </a:p>
                  </a:txBody>
                  <a:tcPr/>
                </a:tc>
                <a:tc>
                  <a:txBody>
                    <a:bodyPr/>
                    <a:lstStyle/>
                    <a:p>
                      <a:pPr marL="0" marR="0" algn="ctr">
                        <a:lnSpc>
                          <a:spcPct val="115000"/>
                        </a:lnSpc>
                        <a:spcBef>
                          <a:spcPts val="0"/>
                        </a:spcBef>
                        <a:spcAft>
                          <a:spcPts val="0"/>
                        </a:spcAft>
                      </a:pPr>
                      <a:r>
                        <a:rPr lang="es-EC" sz="1700" noProof="0" smtClean="0">
                          <a:solidFill>
                            <a:srgbClr val="000000"/>
                          </a:solidFill>
                          <a:latin typeface="+mj-lt"/>
                          <a:ea typeface="Times New Roman"/>
                          <a:cs typeface="Andalus" pitchFamily="18" charset="-78"/>
                        </a:rPr>
                        <a:t>418</a:t>
                      </a:r>
                      <a:endParaRPr lang="es-EC" sz="1700" noProof="0">
                        <a:latin typeface="+mj-lt"/>
                        <a:ea typeface="Calibri"/>
                        <a:cs typeface="Andalus" pitchFamily="18" charset="-78"/>
                      </a:endParaRPr>
                    </a:p>
                  </a:txBody>
                  <a:tcPr marL="68580" marR="68580" marT="0" marB="0" anchor="b"/>
                </a:tc>
                <a:tc>
                  <a:txBody>
                    <a:bodyPr/>
                    <a:lstStyle/>
                    <a:p>
                      <a:pPr marL="0" marR="0" algn="ctr">
                        <a:lnSpc>
                          <a:spcPct val="115000"/>
                        </a:lnSpc>
                        <a:spcBef>
                          <a:spcPts val="0"/>
                        </a:spcBef>
                        <a:spcAft>
                          <a:spcPts val="0"/>
                        </a:spcAft>
                      </a:pPr>
                      <a:r>
                        <a:rPr lang="es-EC" sz="1700" noProof="0" smtClean="0">
                          <a:solidFill>
                            <a:srgbClr val="000000"/>
                          </a:solidFill>
                          <a:latin typeface="+mj-lt"/>
                          <a:ea typeface="Times New Roman"/>
                          <a:cs typeface="Andalus" pitchFamily="18" charset="-78"/>
                        </a:rPr>
                        <a:t>entre 1-11 años</a:t>
                      </a:r>
                      <a:endParaRPr lang="es-EC" sz="1700" noProof="0">
                        <a:latin typeface="+mj-lt"/>
                        <a:ea typeface="Calibri"/>
                        <a:cs typeface="Andalus" pitchFamily="18" charset="-78"/>
                      </a:endParaRPr>
                    </a:p>
                  </a:txBody>
                  <a:tcPr marL="68580" marR="68580" marT="0" marB="0" anchor="b"/>
                </a:tc>
              </a:tr>
              <a:tr h="370840">
                <a:tc>
                  <a:txBody>
                    <a:bodyPr/>
                    <a:lstStyle/>
                    <a:p>
                      <a:pPr algn="ctr"/>
                      <a:r>
                        <a:rPr lang="es-EC" sz="1700" noProof="0" smtClean="0">
                          <a:latin typeface="+mj-lt"/>
                          <a:cs typeface="Andalus" pitchFamily="18" charset="-78"/>
                        </a:rPr>
                        <a:t>Diario</a:t>
                      </a:r>
                      <a:r>
                        <a:rPr lang="es-EC" sz="1700" baseline="0" noProof="0" smtClean="0">
                          <a:latin typeface="+mj-lt"/>
                          <a:cs typeface="Andalus" pitchFamily="18" charset="-78"/>
                        </a:rPr>
                        <a:t> Expreso</a:t>
                      </a:r>
                      <a:endParaRPr lang="es-EC" sz="1700" noProof="0">
                        <a:latin typeface="+mj-lt"/>
                        <a:cs typeface="Andalus" pitchFamily="18" charset="-78"/>
                      </a:endParaRPr>
                    </a:p>
                  </a:txBody>
                  <a:tcPr/>
                </a:tc>
                <a:tc>
                  <a:txBody>
                    <a:bodyPr/>
                    <a:lstStyle/>
                    <a:p>
                      <a:pPr algn="ctr"/>
                      <a:r>
                        <a:rPr lang="es-EC" sz="1700" noProof="0" smtClean="0">
                          <a:latin typeface="+mj-lt"/>
                          <a:cs typeface="Andalus" pitchFamily="18" charset="-78"/>
                        </a:rPr>
                        <a:t>110</a:t>
                      </a:r>
                      <a:endParaRPr lang="es-EC" sz="1700" noProof="0">
                        <a:latin typeface="+mj-lt"/>
                        <a:cs typeface="Andalus" pitchFamily="18" charset="-78"/>
                      </a:endParaRPr>
                    </a:p>
                  </a:txBody>
                  <a:tcPr/>
                </a:tc>
                <a:tc>
                  <a:txBody>
                    <a:bodyPr/>
                    <a:lstStyle/>
                    <a:p>
                      <a:pPr marL="0" marR="0" algn="ctr">
                        <a:lnSpc>
                          <a:spcPct val="115000"/>
                        </a:lnSpc>
                        <a:spcBef>
                          <a:spcPts val="0"/>
                        </a:spcBef>
                        <a:spcAft>
                          <a:spcPts val="0"/>
                        </a:spcAft>
                      </a:pPr>
                      <a:r>
                        <a:rPr lang="es-EC" sz="1700" noProof="0" smtClean="0">
                          <a:solidFill>
                            <a:srgbClr val="000000"/>
                          </a:solidFill>
                          <a:latin typeface="+mj-lt"/>
                          <a:ea typeface="Times New Roman"/>
                          <a:cs typeface="Andalus" pitchFamily="18" charset="-78"/>
                        </a:rPr>
                        <a:t>230</a:t>
                      </a:r>
                      <a:endParaRPr lang="es-EC" sz="1700" noProof="0">
                        <a:latin typeface="+mj-lt"/>
                        <a:ea typeface="Calibri"/>
                        <a:cs typeface="Andalus" pitchFamily="18" charset="-78"/>
                      </a:endParaRPr>
                    </a:p>
                  </a:txBody>
                  <a:tcPr marL="68580" marR="68580" marT="0" marB="0" anchor="b"/>
                </a:tc>
                <a:tc>
                  <a:txBody>
                    <a:bodyPr/>
                    <a:lstStyle/>
                    <a:p>
                      <a:pPr marL="0" marR="0" algn="ctr">
                        <a:lnSpc>
                          <a:spcPct val="115000"/>
                        </a:lnSpc>
                        <a:spcBef>
                          <a:spcPts val="0"/>
                        </a:spcBef>
                        <a:spcAft>
                          <a:spcPts val="0"/>
                        </a:spcAft>
                      </a:pPr>
                      <a:r>
                        <a:rPr lang="es-EC" sz="1700" noProof="0" dirty="0" smtClean="0">
                          <a:solidFill>
                            <a:srgbClr val="000000"/>
                          </a:solidFill>
                          <a:latin typeface="+mj-lt"/>
                          <a:ea typeface="Times New Roman"/>
                          <a:cs typeface="Andalus" pitchFamily="18" charset="-78"/>
                        </a:rPr>
                        <a:t>entre 3-9 años</a:t>
                      </a:r>
                      <a:endParaRPr lang="es-EC" sz="1700" noProof="0" dirty="0">
                        <a:latin typeface="+mj-lt"/>
                        <a:ea typeface="Calibri"/>
                        <a:cs typeface="Andalus" pitchFamily="18" charset="-78"/>
                      </a:endParaRPr>
                    </a:p>
                  </a:txBody>
                  <a:tcPr marL="68580" marR="68580" marT="0" marB="0" anchor="b"/>
                </a:tc>
              </a:tr>
            </a:tbl>
          </a:graphicData>
        </a:graphic>
      </p:graphicFrame>
      <p:pic>
        <p:nvPicPr>
          <p:cNvPr id="10" name="3 Imagen" descr="LOGO-ESPOL.gif"/>
          <p:cNvPicPr>
            <a:picLocks noChangeAspect="1"/>
          </p:cNvPicPr>
          <p:nvPr/>
        </p:nvPicPr>
        <p:blipFill>
          <a:blip r:embed="rId2" cstate="print"/>
          <a:stretch>
            <a:fillRect/>
          </a:stretch>
        </p:blipFill>
        <p:spPr>
          <a:xfrm>
            <a:off x="323527" y="332656"/>
            <a:ext cx="1092701" cy="1046971"/>
          </a:xfrm>
          <a:prstGeom prst="rect">
            <a:avLst/>
          </a:prstGeom>
        </p:spPr>
      </p:pic>
      <p:sp>
        <p:nvSpPr>
          <p:cNvPr id="9" name="2 Subtítulo"/>
          <p:cNvSpPr txBox="1">
            <a:spLocks/>
          </p:cNvSpPr>
          <p:nvPr/>
        </p:nvSpPr>
        <p:spPr>
          <a:xfrm>
            <a:off x="144016" y="6114255"/>
            <a:ext cx="2483768" cy="727698"/>
          </a:xfrm>
          <a:prstGeom prst="rect">
            <a:avLst/>
          </a:prstGeom>
        </p:spPr>
        <p:txBody>
          <a:bodyPr vert="horz">
            <a:no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s-EC" sz="2000" b="1" i="0" u="none" strike="noStrike" kern="700" cap="none" normalizeH="0" baseline="0" noProof="0" smtClean="0">
                <a:ln>
                  <a:noFill/>
                </a:ln>
                <a:solidFill>
                  <a:schemeClr val="accent5">
                    <a:lumMod val="50000"/>
                  </a:schemeClr>
                </a:solidFill>
                <a:effectLst/>
                <a:uLnTx/>
                <a:uFillTx/>
                <a:latin typeface="+mj-lt"/>
                <a:cs typeface="Andalus" pitchFamily="18" charset="-78"/>
              </a:rPr>
              <a:t>mievento.com</a:t>
            </a:r>
            <a:endParaRPr lang="es-ES" sz="2000" b="1" kern="700" smtClean="0">
              <a:solidFill>
                <a:schemeClr val="accent5">
                  <a:lumMod val="50000"/>
                </a:schemeClr>
              </a:solidFill>
              <a:latin typeface="+mj-lt"/>
              <a:cs typeface="Andalus" pitchFamily="18" charset="-78"/>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…lo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hace</a:t>
            </a:r>
            <a:r>
              <a:rPr kumimoji="0" lang="en-US" sz="1400" b="0" i="0" u="none" strike="noStrike" kern="700" cap="none" normalizeH="0" baseline="0" noProof="0" smtClean="0">
                <a:ln>
                  <a:noFill/>
                </a:ln>
                <a:solidFill>
                  <a:schemeClr val="accent5">
                    <a:lumMod val="50000"/>
                  </a:schemeClr>
                </a:solidFill>
                <a:effectLst/>
                <a:uLnTx/>
                <a:uFillTx/>
                <a:latin typeface="+mj-lt"/>
                <a:cs typeface="Andalus" pitchFamily="18" charset="-78"/>
              </a:rPr>
              <a:t> </a:t>
            </a:r>
            <a:r>
              <a:rPr kumimoji="0" lang="en-US" sz="1400" b="0" i="0" u="none" strike="noStrike" kern="700" cap="none" normalizeH="0" baseline="0" noProof="0" err="1" smtClean="0">
                <a:ln>
                  <a:noFill/>
                </a:ln>
                <a:solidFill>
                  <a:schemeClr val="accent5">
                    <a:lumMod val="50000"/>
                  </a:schemeClr>
                </a:solidFill>
                <a:effectLst/>
                <a:uLnTx/>
                <a:uFillTx/>
                <a:latin typeface="+mj-lt"/>
                <a:cs typeface="Andalus" pitchFamily="18" charset="-78"/>
              </a:rPr>
              <a:t>posible</a:t>
            </a:r>
            <a:endParaRPr kumimoji="0" lang="es-EC" sz="1400" b="0" i="0" u="none" strike="noStrike" kern="700" cap="none" normalizeH="0" baseline="0" noProof="0" smtClean="0">
              <a:ln>
                <a:noFill/>
              </a:ln>
              <a:solidFill>
                <a:schemeClr val="accent5">
                  <a:lumMod val="50000"/>
                </a:schemeClr>
              </a:solidFill>
              <a:effectLst/>
              <a:uLnTx/>
              <a:uFillTx/>
              <a:latin typeface="+mj-lt"/>
              <a:cs typeface="Andalus" pitchFamily="18" charset="-78"/>
            </a:endParaRPr>
          </a:p>
        </p:txBody>
      </p:sp>
      <p:pic>
        <p:nvPicPr>
          <p:cNvPr id="12" name="11 Imagen" descr="presents.png"/>
          <p:cNvPicPr>
            <a:picLocks noChangeAspect="1"/>
          </p:cNvPicPr>
          <p:nvPr/>
        </p:nvPicPr>
        <p:blipFill>
          <a:blip r:embed="rId3" cstate="print"/>
          <a:stretch>
            <a:fillRect/>
          </a:stretch>
        </p:blipFill>
        <p:spPr>
          <a:xfrm>
            <a:off x="72008" y="5517232"/>
            <a:ext cx="953397" cy="1324721"/>
          </a:xfrm>
          <a:prstGeom prst="rect">
            <a:avLst/>
          </a:prstGeom>
        </p:spPr>
      </p:pic>
      <p:sp>
        <p:nvSpPr>
          <p:cNvPr id="13" name="12 Marcador de contenido"/>
          <p:cNvSpPr>
            <a:spLocks noGrp="1"/>
          </p:cNvSpPr>
          <p:nvPr>
            <p:ph idx="1"/>
          </p:nvPr>
        </p:nvSpPr>
        <p:spPr>
          <a:xfrm>
            <a:off x="827584" y="1935480"/>
            <a:ext cx="7056784" cy="3221712"/>
          </a:xfrm>
        </p:spPr>
        <p:txBody>
          <a:bodyPr/>
          <a:lstStyle/>
          <a:p>
            <a:pPr>
              <a:buNone/>
            </a:pPr>
            <a:r>
              <a:rPr lang="es-ES" dirty="0" smtClean="0">
                <a:solidFill>
                  <a:srgbClr val="0070C0"/>
                </a:solidFill>
                <a:latin typeface="+mj-lt"/>
                <a:ea typeface="+mj-ea"/>
                <a:cs typeface="Andalus" pitchFamily="18" charset="-78"/>
              </a:rPr>
              <a:t>	Con respecto al mercado incursionaremos las empresas privadas con alto número de personal, así como también </a:t>
            </a:r>
            <a:r>
              <a:rPr lang="es-ES" dirty="0" smtClean="0">
                <a:solidFill>
                  <a:srgbClr val="0070C0"/>
                </a:solidFill>
                <a:latin typeface="+mj-lt"/>
                <a:ea typeface="+mj-ea"/>
                <a:cs typeface="Andalus" pitchFamily="18" charset="-78"/>
              </a:rPr>
              <a:t>jardines </a:t>
            </a:r>
            <a:r>
              <a:rPr lang="es-ES" dirty="0" smtClean="0">
                <a:solidFill>
                  <a:srgbClr val="0070C0"/>
                </a:solidFill>
                <a:latin typeface="+mj-lt"/>
                <a:ea typeface="+mj-ea"/>
                <a:cs typeface="Andalus" pitchFamily="18" charset="-78"/>
              </a:rPr>
              <a:t>y escuelas primarias</a:t>
            </a:r>
            <a:r>
              <a:rPr lang="es-ES" dirty="0" smtClean="0">
                <a:solidFill>
                  <a:srgbClr val="0070C0"/>
                </a:solidFill>
                <a:cs typeface="Andalus" pitchFamily="18" charset="-78"/>
              </a:rPr>
              <a:t>.</a:t>
            </a:r>
            <a:endParaRPr lang="es-EC"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1078</TotalTime>
  <Words>1324</Words>
  <Application>Microsoft Office PowerPoint</Application>
  <PresentationFormat>Presentación en pantalla (4:3)</PresentationFormat>
  <Paragraphs>499</Paragraphs>
  <Slides>27</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27</vt:i4>
      </vt:variant>
    </vt:vector>
  </HeadingPairs>
  <TitlesOfParts>
    <vt:vector size="29" baseType="lpstr">
      <vt:lpstr>Flow</vt:lpstr>
      <vt:lpstr>Worksheet</vt:lpstr>
      <vt:lpstr>Diapositiva 1</vt:lpstr>
      <vt:lpstr>Integrantes </vt:lpstr>
      <vt:lpstr>El hombre racional se adapta al mundo, mientras que el irracional intenta adaptar el mundo a su punto de vista.                (George Bernard Shaw) </vt:lpstr>
      <vt:lpstr>Diapositiva 4</vt:lpstr>
      <vt:lpstr>Diapositiva 5</vt:lpstr>
      <vt:lpstr>Entramos en Acción</vt:lpstr>
      <vt:lpstr>Objetivos Específicos</vt:lpstr>
      <vt:lpstr>Análisis F.O.DA</vt:lpstr>
      <vt:lpstr>Mercado</vt:lpstr>
      <vt:lpstr>Diapositiva 10</vt:lpstr>
      <vt:lpstr>Competencia</vt:lpstr>
      <vt:lpstr>Plan de Marketing</vt:lpstr>
      <vt:lpstr>   Ubicación y Tamaño de la Empresa</vt:lpstr>
      <vt:lpstr>Organigrama</vt:lpstr>
      <vt:lpstr>Inversión</vt:lpstr>
      <vt:lpstr>Ingresos</vt:lpstr>
      <vt:lpstr> Costos y Gastos</vt:lpstr>
      <vt:lpstr>Diapositiva 18</vt:lpstr>
      <vt:lpstr>Diapositiva 19</vt:lpstr>
      <vt:lpstr>Diapositiva 20</vt:lpstr>
      <vt:lpstr>Recuperación de la Inversión</vt:lpstr>
      <vt:lpstr>Diapositiva 22</vt:lpstr>
      <vt:lpstr>Diapositiva 23</vt:lpstr>
      <vt:lpstr>Diapositiva 24</vt:lpstr>
      <vt:lpstr>Diapositiva 25</vt:lpstr>
      <vt:lpstr>Diapositiva 26</vt:lpstr>
      <vt:lpstr>Diapositiva 27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SERVICIOS DE EVENTOS INFANTILES</dc:title>
  <dc:creator>CHIQUITA</dc:creator>
  <cp:lastModifiedBy>CHIQUITA</cp:lastModifiedBy>
  <cp:revision>166</cp:revision>
  <dcterms:created xsi:type="dcterms:W3CDTF">2010-11-24T04:15:15Z</dcterms:created>
  <dcterms:modified xsi:type="dcterms:W3CDTF">2011-02-01T04:04:19Z</dcterms:modified>
</cp:coreProperties>
</file>