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heme/themeOverride3.xml" ContentType="application/vnd.openxmlformats-officedocument.themeOverr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handoutMasterIdLst>
    <p:handoutMasterId r:id="rId40"/>
  </p:handoutMasterIdLst>
  <p:sldIdLst>
    <p:sldId id="256" r:id="rId2"/>
    <p:sldId id="305" r:id="rId3"/>
    <p:sldId id="311" r:id="rId4"/>
    <p:sldId id="310" r:id="rId5"/>
    <p:sldId id="312" r:id="rId6"/>
    <p:sldId id="309" r:id="rId7"/>
    <p:sldId id="313" r:id="rId8"/>
    <p:sldId id="314" r:id="rId9"/>
    <p:sldId id="352" r:id="rId10"/>
    <p:sldId id="353" r:id="rId11"/>
    <p:sldId id="354" r:id="rId12"/>
    <p:sldId id="356" r:id="rId13"/>
    <p:sldId id="355" r:id="rId14"/>
    <p:sldId id="357" r:id="rId15"/>
    <p:sldId id="358" r:id="rId16"/>
    <p:sldId id="359" r:id="rId17"/>
    <p:sldId id="360" r:id="rId18"/>
    <p:sldId id="361" r:id="rId19"/>
    <p:sldId id="362" r:id="rId20"/>
    <p:sldId id="363"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47" r:id="rId35"/>
    <p:sldId id="378" r:id="rId36"/>
    <p:sldId id="379" r:id="rId37"/>
    <p:sldId id="350" r:id="rId38"/>
  </p:sldIdLst>
  <p:sldSz cx="9906000" cy="6858000" type="A4"/>
  <p:notesSz cx="6858000" cy="9144000"/>
  <p:defaultTextStyle>
    <a:defPPr>
      <a:defRPr lang="es-E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6600"/>
    <a:srgbClr val="EAEAEA"/>
    <a:srgbClr val="292929"/>
    <a:srgbClr val="4D4D4D"/>
    <a:srgbClr val="777777"/>
    <a:srgbClr val="0000CC"/>
    <a:srgbClr val="0033C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90" autoAdjust="0"/>
    <p:restoredTop sz="91267" autoAdjust="0"/>
  </p:normalViewPr>
  <p:slideViewPr>
    <p:cSldViewPr>
      <p:cViewPr>
        <p:scale>
          <a:sx n="75" d="100"/>
          <a:sy n="75" d="100"/>
        </p:scale>
        <p:origin x="-222" y="-7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FC310-7219-42E2-ABF1-2D5BDB093E5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C"/>
        </a:p>
      </dgm:t>
    </dgm:pt>
    <dgm:pt modelId="{8054311E-0A1A-406A-9DBE-66F3DD9F08C8}">
      <dgm:prSet phldrT="[Texto]" custT="1"/>
      <dgm:spPr/>
      <dgm:t>
        <a:bodyPr/>
        <a:lstStyle/>
        <a:p>
          <a:r>
            <a:rPr lang="es-ES" sz="1400" dirty="0" smtClean="0"/>
            <a:t>WIFITEL nace el 21 de septiembre del 2009, brindando los servicios de Internet Banda Ancha (Principal), Video Vigilancia, Telefonía IP.</a:t>
          </a:r>
          <a:endParaRPr lang="es-EC" sz="1400" dirty="0"/>
        </a:p>
      </dgm:t>
    </dgm:pt>
    <dgm:pt modelId="{BF8F2DE9-9F23-476E-8302-16683523BDFD}" type="parTrans" cxnId="{9637761E-DBD1-4DAD-A6C4-39FDF0FF30F3}">
      <dgm:prSet/>
      <dgm:spPr/>
      <dgm:t>
        <a:bodyPr/>
        <a:lstStyle/>
        <a:p>
          <a:endParaRPr lang="es-EC"/>
        </a:p>
      </dgm:t>
    </dgm:pt>
    <dgm:pt modelId="{D4A3E2B2-1B63-4AC8-A576-5021C734DD7E}" type="sibTrans" cxnId="{9637761E-DBD1-4DAD-A6C4-39FDF0FF30F3}">
      <dgm:prSet/>
      <dgm:spPr/>
      <dgm:t>
        <a:bodyPr/>
        <a:lstStyle/>
        <a:p>
          <a:endParaRPr lang="es-EC"/>
        </a:p>
      </dgm:t>
    </dgm:pt>
    <dgm:pt modelId="{4D306825-C185-48CA-A554-0D432EFDC8B3}">
      <dgm:prSet phldrT="[Texto]" custT="1"/>
      <dgm:spPr/>
      <dgm:t>
        <a:bodyPr/>
        <a:lstStyle/>
        <a:p>
          <a:pPr algn="just"/>
          <a:r>
            <a:rPr lang="es-ES" sz="1300" dirty="0" smtClean="0"/>
            <a:t>Sus actividades empezaron en el Cantón Daule de la Provincia del Guayas, llegando a trabajar con un pequeño grupo de trabajadores y con un pequeño mercado.</a:t>
          </a:r>
          <a:endParaRPr lang="es-EC" sz="1300" dirty="0"/>
        </a:p>
      </dgm:t>
    </dgm:pt>
    <dgm:pt modelId="{C138515B-0934-48FD-B5DC-35F45D33BA18}" type="parTrans" cxnId="{C41341DB-E6CD-4E0D-A8B5-D3917ED187B8}">
      <dgm:prSet/>
      <dgm:spPr/>
      <dgm:t>
        <a:bodyPr/>
        <a:lstStyle/>
        <a:p>
          <a:endParaRPr lang="es-EC"/>
        </a:p>
      </dgm:t>
    </dgm:pt>
    <dgm:pt modelId="{BDAC7BE8-FDCF-4B8C-9265-FC0693E2F200}" type="sibTrans" cxnId="{C41341DB-E6CD-4E0D-A8B5-D3917ED187B8}">
      <dgm:prSet/>
      <dgm:spPr/>
      <dgm:t>
        <a:bodyPr/>
        <a:lstStyle/>
        <a:p>
          <a:endParaRPr lang="es-EC"/>
        </a:p>
      </dgm:t>
    </dgm:pt>
    <dgm:pt modelId="{3D496F27-C4C7-4EC4-8EAA-CD739E0240F3}">
      <dgm:prSet phldrT="[Texto]" custT="1"/>
      <dgm:spPr/>
      <dgm:t>
        <a:bodyPr/>
        <a:lstStyle/>
        <a:p>
          <a:r>
            <a:rPr lang="es-ES" sz="1200" dirty="0" smtClean="0"/>
            <a:t>Posteriormente, WIFITEL fue expandiendo su mercado a los cantones: Isidro Ayora, Nobol, Pedro Carbo, Lomas y Salitre de la provincia del guayas. Llegando actualmente a las ciudades grandes como son Guayaquil y Quito.</a:t>
          </a:r>
          <a:endParaRPr lang="es-EC" sz="1200" dirty="0"/>
        </a:p>
      </dgm:t>
    </dgm:pt>
    <dgm:pt modelId="{F02F6A31-B784-41B4-B968-397940D670C7}" type="parTrans" cxnId="{3B06FE25-C5E0-46CB-AC30-9B84607E8AF6}">
      <dgm:prSet/>
      <dgm:spPr/>
      <dgm:t>
        <a:bodyPr/>
        <a:lstStyle/>
        <a:p>
          <a:endParaRPr lang="es-EC"/>
        </a:p>
      </dgm:t>
    </dgm:pt>
    <dgm:pt modelId="{DA804D91-D53A-4013-883D-6F6E17D63A2F}" type="sibTrans" cxnId="{3B06FE25-C5E0-46CB-AC30-9B84607E8AF6}">
      <dgm:prSet/>
      <dgm:spPr/>
      <dgm:t>
        <a:bodyPr/>
        <a:lstStyle/>
        <a:p>
          <a:endParaRPr lang="es-EC"/>
        </a:p>
      </dgm:t>
    </dgm:pt>
    <dgm:pt modelId="{76E2CA6C-24A2-4063-B037-C93EB6B727BF}" type="pres">
      <dgm:prSet presAssocID="{4F2FC310-7219-42E2-ABF1-2D5BDB093E53}" presName="linear" presStyleCnt="0">
        <dgm:presLayoutVars>
          <dgm:dir/>
          <dgm:animLvl val="lvl"/>
          <dgm:resizeHandles val="exact"/>
        </dgm:presLayoutVars>
      </dgm:prSet>
      <dgm:spPr/>
      <dgm:t>
        <a:bodyPr/>
        <a:lstStyle/>
        <a:p>
          <a:endParaRPr lang="es-EC"/>
        </a:p>
      </dgm:t>
    </dgm:pt>
    <dgm:pt modelId="{71E498AA-39F7-414D-B04A-E9697AA667F0}" type="pres">
      <dgm:prSet presAssocID="{8054311E-0A1A-406A-9DBE-66F3DD9F08C8}" presName="parentLin" presStyleCnt="0"/>
      <dgm:spPr/>
    </dgm:pt>
    <dgm:pt modelId="{7D4C83FB-87FC-44B0-AE31-53C0D00CD2E8}" type="pres">
      <dgm:prSet presAssocID="{8054311E-0A1A-406A-9DBE-66F3DD9F08C8}" presName="parentLeftMargin" presStyleLbl="node1" presStyleIdx="0" presStyleCnt="3"/>
      <dgm:spPr/>
      <dgm:t>
        <a:bodyPr/>
        <a:lstStyle/>
        <a:p>
          <a:endParaRPr lang="es-EC"/>
        </a:p>
      </dgm:t>
    </dgm:pt>
    <dgm:pt modelId="{5F8E98AD-48F2-40C6-8FBB-24E4FAE1E1CC}" type="pres">
      <dgm:prSet presAssocID="{8054311E-0A1A-406A-9DBE-66F3DD9F08C8}" presName="parentText" presStyleLbl="node1" presStyleIdx="0" presStyleCnt="3" custLinFactNeighborY="13908">
        <dgm:presLayoutVars>
          <dgm:chMax val="0"/>
          <dgm:bulletEnabled val="1"/>
        </dgm:presLayoutVars>
      </dgm:prSet>
      <dgm:spPr/>
      <dgm:t>
        <a:bodyPr/>
        <a:lstStyle/>
        <a:p>
          <a:endParaRPr lang="es-EC"/>
        </a:p>
      </dgm:t>
    </dgm:pt>
    <dgm:pt modelId="{EB53CD3D-8D55-40FE-9392-5A5F0F6841AF}" type="pres">
      <dgm:prSet presAssocID="{8054311E-0A1A-406A-9DBE-66F3DD9F08C8}" presName="negativeSpace" presStyleCnt="0"/>
      <dgm:spPr/>
    </dgm:pt>
    <dgm:pt modelId="{DF259F5D-8140-4F6D-B9E7-B9173CB6D1CE}" type="pres">
      <dgm:prSet presAssocID="{8054311E-0A1A-406A-9DBE-66F3DD9F08C8}" presName="childText" presStyleLbl="conFgAcc1" presStyleIdx="0" presStyleCnt="3">
        <dgm:presLayoutVars>
          <dgm:bulletEnabled val="1"/>
        </dgm:presLayoutVars>
      </dgm:prSet>
      <dgm:spPr/>
    </dgm:pt>
    <dgm:pt modelId="{6458E325-00FD-43A2-BFBD-6174EF06DBFA}" type="pres">
      <dgm:prSet presAssocID="{D4A3E2B2-1B63-4AC8-A576-5021C734DD7E}" presName="spaceBetweenRectangles" presStyleCnt="0"/>
      <dgm:spPr/>
    </dgm:pt>
    <dgm:pt modelId="{E002751B-EB61-4AF2-98B5-A1FE73C4F8C7}" type="pres">
      <dgm:prSet presAssocID="{4D306825-C185-48CA-A554-0D432EFDC8B3}" presName="parentLin" presStyleCnt="0"/>
      <dgm:spPr/>
    </dgm:pt>
    <dgm:pt modelId="{B2DBB921-386C-4396-B964-B7682E8D28F7}" type="pres">
      <dgm:prSet presAssocID="{4D306825-C185-48CA-A554-0D432EFDC8B3}" presName="parentLeftMargin" presStyleLbl="node1" presStyleIdx="0" presStyleCnt="3"/>
      <dgm:spPr/>
      <dgm:t>
        <a:bodyPr/>
        <a:lstStyle/>
        <a:p>
          <a:endParaRPr lang="es-EC"/>
        </a:p>
      </dgm:t>
    </dgm:pt>
    <dgm:pt modelId="{AB612340-65CE-4656-9924-3AC17F4F711D}" type="pres">
      <dgm:prSet presAssocID="{4D306825-C185-48CA-A554-0D432EFDC8B3}" presName="parentText" presStyleLbl="node1" presStyleIdx="1" presStyleCnt="3">
        <dgm:presLayoutVars>
          <dgm:chMax val="0"/>
          <dgm:bulletEnabled val="1"/>
        </dgm:presLayoutVars>
      </dgm:prSet>
      <dgm:spPr/>
      <dgm:t>
        <a:bodyPr/>
        <a:lstStyle/>
        <a:p>
          <a:endParaRPr lang="es-EC"/>
        </a:p>
      </dgm:t>
    </dgm:pt>
    <dgm:pt modelId="{875A3F74-CE6F-43D2-8625-A1CE998555FF}" type="pres">
      <dgm:prSet presAssocID="{4D306825-C185-48CA-A554-0D432EFDC8B3}" presName="negativeSpace" presStyleCnt="0"/>
      <dgm:spPr/>
    </dgm:pt>
    <dgm:pt modelId="{7044BAC3-4CAD-4B12-9558-80E2F58B35F9}" type="pres">
      <dgm:prSet presAssocID="{4D306825-C185-48CA-A554-0D432EFDC8B3}" presName="childText" presStyleLbl="conFgAcc1" presStyleIdx="1" presStyleCnt="3">
        <dgm:presLayoutVars>
          <dgm:bulletEnabled val="1"/>
        </dgm:presLayoutVars>
      </dgm:prSet>
      <dgm:spPr/>
    </dgm:pt>
    <dgm:pt modelId="{F072FAD8-729D-4EA0-8F87-173441A68CA9}" type="pres">
      <dgm:prSet presAssocID="{BDAC7BE8-FDCF-4B8C-9265-FC0693E2F200}" presName="spaceBetweenRectangles" presStyleCnt="0"/>
      <dgm:spPr/>
    </dgm:pt>
    <dgm:pt modelId="{FF4D7972-C42B-4200-A700-9861534078ED}" type="pres">
      <dgm:prSet presAssocID="{3D496F27-C4C7-4EC4-8EAA-CD739E0240F3}" presName="parentLin" presStyleCnt="0"/>
      <dgm:spPr/>
    </dgm:pt>
    <dgm:pt modelId="{3DD6461D-5CB2-4C6A-8DC8-A4E9EF4644F8}" type="pres">
      <dgm:prSet presAssocID="{3D496F27-C4C7-4EC4-8EAA-CD739E0240F3}" presName="parentLeftMargin" presStyleLbl="node1" presStyleIdx="1" presStyleCnt="3"/>
      <dgm:spPr/>
      <dgm:t>
        <a:bodyPr/>
        <a:lstStyle/>
        <a:p>
          <a:endParaRPr lang="es-EC"/>
        </a:p>
      </dgm:t>
    </dgm:pt>
    <dgm:pt modelId="{E9793C9A-6D1E-4574-887A-45D414ACE9A2}" type="pres">
      <dgm:prSet presAssocID="{3D496F27-C4C7-4EC4-8EAA-CD739E0240F3}" presName="parentText" presStyleLbl="node1" presStyleIdx="2" presStyleCnt="3">
        <dgm:presLayoutVars>
          <dgm:chMax val="0"/>
          <dgm:bulletEnabled val="1"/>
        </dgm:presLayoutVars>
      </dgm:prSet>
      <dgm:spPr/>
      <dgm:t>
        <a:bodyPr/>
        <a:lstStyle/>
        <a:p>
          <a:endParaRPr lang="es-EC"/>
        </a:p>
      </dgm:t>
    </dgm:pt>
    <dgm:pt modelId="{ACBA3B9D-5948-47E3-82A8-995ACCD8E6D0}" type="pres">
      <dgm:prSet presAssocID="{3D496F27-C4C7-4EC4-8EAA-CD739E0240F3}" presName="negativeSpace" presStyleCnt="0"/>
      <dgm:spPr/>
    </dgm:pt>
    <dgm:pt modelId="{F88938CE-B671-43AA-A1D7-E074AB823088}" type="pres">
      <dgm:prSet presAssocID="{3D496F27-C4C7-4EC4-8EAA-CD739E0240F3}" presName="childText" presStyleLbl="conFgAcc1" presStyleIdx="2" presStyleCnt="3">
        <dgm:presLayoutVars>
          <dgm:bulletEnabled val="1"/>
        </dgm:presLayoutVars>
      </dgm:prSet>
      <dgm:spPr/>
    </dgm:pt>
  </dgm:ptLst>
  <dgm:cxnLst>
    <dgm:cxn modelId="{C41341DB-E6CD-4E0D-A8B5-D3917ED187B8}" srcId="{4F2FC310-7219-42E2-ABF1-2D5BDB093E53}" destId="{4D306825-C185-48CA-A554-0D432EFDC8B3}" srcOrd="1" destOrd="0" parTransId="{C138515B-0934-48FD-B5DC-35F45D33BA18}" sibTransId="{BDAC7BE8-FDCF-4B8C-9265-FC0693E2F200}"/>
    <dgm:cxn modelId="{F4E1AAC1-96AC-40B2-A9C4-09E45014BF8E}" type="presOf" srcId="{4F2FC310-7219-42E2-ABF1-2D5BDB093E53}" destId="{76E2CA6C-24A2-4063-B037-C93EB6B727BF}" srcOrd="0" destOrd="0" presId="urn:microsoft.com/office/officeart/2005/8/layout/list1"/>
    <dgm:cxn modelId="{9637761E-DBD1-4DAD-A6C4-39FDF0FF30F3}" srcId="{4F2FC310-7219-42E2-ABF1-2D5BDB093E53}" destId="{8054311E-0A1A-406A-9DBE-66F3DD9F08C8}" srcOrd="0" destOrd="0" parTransId="{BF8F2DE9-9F23-476E-8302-16683523BDFD}" sibTransId="{D4A3E2B2-1B63-4AC8-A576-5021C734DD7E}"/>
    <dgm:cxn modelId="{6E2452BA-1E63-461B-863E-0088B4CA122B}" type="presOf" srcId="{4D306825-C185-48CA-A554-0D432EFDC8B3}" destId="{AB612340-65CE-4656-9924-3AC17F4F711D}" srcOrd="1" destOrd="0" presId="urn:microsoft.com/office/officeart/2005/8/layout/list1"/>
    <dgm:cxn modelId="{798E50FE-2F2D-47C9-99D6-97AE336F40B8}" type="presOf" srcId="{3D496F27-C4C7-4EC4-8EAA-CD739E0240F3}" destId="{E9793C9A-6D1E-4574-887A-45D414ACE9A2}" srcOrd="1" destOrd="0" presId="urn:microsoft.com/office/officeart/2005/8/layout/list1"/>
    <dgm:cxn modelId="{7C7EB0EF-4F4D-4827-B16C-47EB228A102A}" type="presOf" srcId="{8054311E-0A1A-406A-9DBE-66F3DD9F08C8}" destId="{7D4C83FB-87FC-44B0-AE31-53C0D00CD2E8}" srcOrd="0" destOrd="0" presId="urn:microsoft.com/office/officeart/2005/8/layout/list1"/>
    <dgm:cxn modelId="{3B06FE25-C5E0-46CB-AC30-9B84607E8AF6}" srcId="{4F2FC310-7219-42E2-ABF1-2D5BDB093E53}" destId="{3D496F27-C4C7-4EC4-8EAA-CD739E0240F3}" srcOrd="2" destOrd="0" parTransId="{F02F6A31-B784-41B4-B968-397940D670C7}" sibTransId="{DA804D91-D53A-4013-883D-6F6E17D63A2F}"/>
    <dgm:cxn modelId="{711EFA3B-AEB8-4D84-B614-870113DFBF0F}" type="presOf" srcId="{8054311E-0A1A-406A-9DBE-66F3DD9F08C8}" destId="{5F8E98AD-48F2-40C6-8FBB-24E4FAE1E1CC}" srcOrd="1" destOrd="0" presId="urn:microsoft.com/office/officeart/2005/8/layout/list1"/>
    <dgm:cxn modelId="{E71D76D1-734E-4AE4-9CBB-62BE799608D9}" type="presOf" srcId="{4D306825-C185-48CA-A554-0D432EFDC8B3}" destId="{B2DBB921-386C-4396-B964-B7682E8D28F7}" srcOrd="0" destOrd="0" presId="urn:microsoft.com/office/officeart/2005/8/layout/list1"/>
    <dgm:cxn modelId="{5A5663CA-647F-41D8-A315-3EE5D2487F0F}" type="presOf" srcId="{3D496F27-C4C7-4EC4-8EAA-CD739E0240F3}" destId="{3DD6461D-5CB2-4C6A-8DC8-A4E9EF4644F8}" srcOrd="0" destOrd="0" presId="urn:microsoft.com/office/officeart/2005/8/layout/list1"/>
    <dgm:cxn modelId="{A9844A7D-C9FD-44D3-A82E-E132E236F07B}" type="presParOf" srcId="{76E2CA6C-24A2-4063-B037-C93EB6B727BF}" destId="{71E498AA-39F7-414D-B04A-E9697AA667F0}" srcOrd="0" destOrd="0" presId="urn:microsoft.com/office/officeart/2005/8/layout/list1"/>
    <dgm:cxn modelId="{FCBE849D-64B7-46F1-A23B-21F6595DF293}" type="presParOf" srcId="{71E498AA-39F7-414D-B04A-E9697AA667F0}" destId="{7D4C83FB-87FC-44B0-AE31-53C0D00CD2E8}" srcOrd="0" destOrd="0" presId="urn:microsoft.com/office/officeart/2005/8/layout/list1"/>
    <dgm:cxn modelId="{8B4C4B88-4899-4DAF-8590-BC08BC2A972E}" type="presParOf" srcId="{71E498AA-39F7-414D-B04A-E9697AA667F0}" destId="{5F8E98AD-48F2-40C6-8FBB-24E4FAE1E1CC}" srcOrd="1" destOrd="0" presId="urn:microsoft.com/office/officeart/2005/8/layout/list1"/>
    <dgm:cxn modelId="{918492D4-F834-454B-8735-B7B54BA815C8}" type="presParOf" srcId="{76E2CA6C-24A2-4063-B037-C93EB6B727BF}" destId="{EB53CD3D-8D55-40FE-9392-5A5F0F6841AF}" srcOrd="1" destOrd="0" presId="urn:microsoft.com/office/officeart/2005/8/layout/list1"/>
    <dgm:cxn modelId="{6EA13212-311C-44E3-86F8-43E695F7F6A5}" type="presParOf" srcId="{76E2CA6C-24A2-4063-B037-C93EB6B727BF}" destId="{DF259F5D-8140-4F6D-B9E7-B9173CB6D1CE}" srcOrd="2" destOrd="0" presId="urn:microsoft.com/office/officeart/2005/8/layout/list1"/>
    <dgm:cxn modelId="{015C27E1-7FC6-4FC1-8816-8174C0CDD4AE}" type="presParOf" srcId="{76E2CA6C-24A2-4063-B037-C93EB6B727BF}" destId="{6458E325-00FD-43A2-BFBD-6174EF06DBFA}" srcOrd="3" destOrd="0" presId="urn:microsoft.com/office/officeart/2005/8/layout/list1"/>
    <dgm:cxn modelId="{F7F7F705-4679-4FB8-9925-C78B5C8B44F8}" type="presParOf" srcId="{76E2CA6C-24A2-4063-B037-C93EB6B727BF}" destId="{E002751B-EB61-4AF2-98B5-A1FE73C4F8C7}" srcOrd="4" destOrd="0" presId="urn:microsoft.com/office/officeart/2005/8/layout/list1"/>
    <dgm:cxn modelId="{E67F0F35-4219-4F76-828F-4DF3C400DD3D}" type="presParOf" srcId="{E002751B-EB61-4AF2-98B5-A1FE73C4F8C7}" destId="{B2DBB921-386C-4396-B964-B7682E8D28F7}" srcOrd="0" destOrd="0" presId="urn:microsoft.com/office/officeart/2005/8/layout/list1"/>
    <dgm:cxn modelId="{8C38C11B-F876-40D4-82ED-4839529F8A16}" type="presParOf" srcId="{E002751B-EB61-4AF2-98B5-A1FE73C4F8C7}" destId="{AB612340-65CE-4656-9924-3AC17F4F711D}" srcOrd="1" destOrd="0" presId="urn:microsoft.com/office/officeart/2005/8/layout/list1"/>
    <dgm:cxn modelId="{7D894BA7-F839-4198-A66B-2DD64774005F}" type="presParOf" srcId="{76E2CA6C-24A2-4063-B037-C93EB6B727BF}" destId="{875A3F74-CE6F-43D2-8625-A1CE998555FF}" srcOrd="5" destOrd="0" presId="urn:microsoft.com/office/officeart/2005/8/layout/list1"/>
    <dgm:cxn modelId="{D9FCDC38-A44F-4766-9539-CC492EDD6B1A}" type="presParOf" srcId="{76E2CA6C-24A2-4063-B037-C93EB6B727BF}" destId="{7044BAC3-4CAD-4B12-9558-80E2F58B35F9}" srcOrd="6" destOrd="0" presId="urn:microsoft.com/office/officeart/2005/8/layout/list1"/>
    <dgm:cxn modelId="{F9593078-6614-4A00-A201-12EC5AF4573F}" type="presParOf" srcId="{76E2CA6C-24A2-4063-B037-C93EB6B727BF}" destId="{F072FAD8-729D-4EA0-8F87-173441A68CA9}" srcOrd="7" destOrd="0" presId="urn:microsoft.com/office/officeart/2005/8/layout/list1"/>
    <dgm:cxn modelId="{0B39F224-35EF-4372-920B-50B714112C88}" type="presParOf" srcId="{76E2CA6C-24A2-4063-B037-C93EB6B727BF}" destId="{FF4D7972-C42B-4200-A700-9861534078ED}" srcOrd="8" destOrd="0" presId="urn:microsoft.com/office/officeart/2005/8/layout/list1"/>
    <dgm:cxn modelId="{FC374232-9C2D-4EEE-B49B-02F091782006}" type="presParOf" srcId="{FF4D7972-C42B-4200-A700-9861534078ED}" destId="{3DD6461D-5CB2-4C6A-8DC8-A4E9EF4644F8}" srcOrd="0" destOrd="0" presId="urn:microsoft.com/office/officeart/2005/8/layout/list1"/>
    <dgm:cxn modelId="{68D3AFAB-D97E-43FC-984F-8AF7263E0719}" type="presParOf" srcId="{FF4D7972-C42B-4200-A700-9861534078ED}" destId="{E9793C9A-6D1E-4574-887A-45D414ACE9A2}" srcOrd="1" destOrd="0" presId="urn:microsoft.com/office/officeart/2005/8/layout/list1"/>
    <dgm:cxn modelId="{11B736F3-9537-4C57-BC79-5916AC2E1ECB}" type="presParOf" srcId="{76E2CA6C-24A2-4063-B037-C93EB6B727BF}" destId="{ACBA3B9D-5948-47E3-82A8-995ACCD8E6D0}" srcOrd="9" destOrd="0" presId="urn:microsoft.com/office/officeart/2005/8/layout/list1"/>
    <dgm:cxn modelId="{D0A6C6FC-EEEA-4EF4-BEBA-91D73A0B77D0}" type="presParOf" srcId="{76E2CA6C-24A2-4063-B037-C93EB6B727BF}" destId="{F88938CE-B671-43AA-A1D7-E074AB82308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A4A85-C37D-4AC2-9534-C0EACC937E6D}" type="doc">
      <dgm:prSet loTypeId="urn:microsoft.com/office/officeart/2005/8/layout/hierarchy4" loCatId="list" qsTypeId="urn:microsoft.com/office/officeart/2005/8/quickstyle/simple1" qsCatId="simple" csTypeId="urn:microsoft.com/office/officeart/2005/8/colors/colorful3" csCatId="colorful" phldr="1"/>
      <dgm:spPr/>
      <dgm:t>
        <a:bodyPr/>
        <a:lstStyle/>
        <a:p>
          <a:endParaRPr lang="es-EC"/>
        </a:p>
      </dgm:t>
    </dgm:pt>
    <dgm:pt modelId="{A50FF481-052F-4093-B72B-FF9C2A2EACA2}">
      <dgm:prSet phldrT="[Texto]"/>
      <dgm:spPr/>
      <dgm:t>
        <a:bodyPr/>
        <a:lstStyle/>
        <a:p>
          <a:r>
            <a:rPr lang="es-ES" dirty="0" smtClean="0"/>
            <a:t>MISIÓN</a:t>
          </a:r>
          <a:endParaRPr lang="es-EC" dirty="0"/>
        </a:p>
      </dgm:t>
    </dgm:pt>
    <dgm:pt modelId="{C7335A15-EE1C-4D4E-A10F-E95E562BA4AD}" type="parTrans" cxnId="{14BD450C-9329-4C0E-9569-02A199238CC2}">
      <dgm:prSet/>
      <dgm:spPr/>
      <dgm:t>
        <a:bodyPr/>
        <a:lstStyle/>
        <a:p>
          <a:endParaRPr lang="es-EC"/>
        </a:p>
      </dgm:t>
    </dgm:pt>
    <dgm:pt modelId="{A855142C-D4EB-4D36-8672-98C7A4777625}" type="sibTrans" cxnId="{14BD450C-9329-4C0E-9569-02A199238CC2}">
      <dgm:prSet/>
      <dgm:spPr/>
      <dgm:t>
        <a:bodyPr/>
        <a:lstStyle/>
        <a:p>
          <a:endParaRPr lang="es-EC"/>
        </a:p>
      </dgm:t>
    </dgm:pt>
    <dgm:pt modelId="{48D68291-0686-4FCB-9C58-F62803257BBA}">
      <dgm:prSet phldrT="[Texto]" custT="1"/>
      <dgm:spPr/>
      <dgm:t>
        <a:bodyPr/>
        <a:lstStyle/>
        <a:p>
          <a:pPr algn="just"/>
          <a:r>
            <a:rPr lang="es-ES" sz="1200" dirty="0" smtClean="0"/>
            <a:t>Implementar servicios de internet, datos y todo lo relacionado sobre servicios de telecomunicaciones pudiendo cubrir las cabeceras rurales a nivel de los cantones del Guayas, trabajando en un ambiente adecuado con personas aptas y bien capacitadas demostrando sus sólidos valores humanos.</a:t>
          </a:r>
          <a:endParaRPr lang="es-EC" sz="1200" dirty="0"/>
        </a:p>
      </dgm:t>
    </dgm:pt>
    <dgm:pt modelId="{30BC9C45-0815-4C8F-BE6A-8229290AC290}" type="parTrans" cxnId="{F0155667-5837-4BB9-ABD6-257561F2F272}">
      <dgm:prSet/>
      <dgm:spPr/>
      <dgm:t>
        <a:bodyPr/>
        <a:lstStyle/>
        <a:p>
          <a:endParaRPr lang="es-EC"/>
        </a:p>
      </dgm:t>
    </dgm:pt>
    <dgm:pt modelId="{3D94B8AF-755F-430B-B22C-7C5F8F639C27}" type="sibTrans" cxnId="{F0155667-5837-4BB9-ABD6-257561F2F272}">
      <dgm:prSet/>
      <dgm:spPr/>
      <dgm:t>
        <a:bodyPr/>
        <a:lstStyle/>
        <a:p>
          <a:endParaRPr lang="es-EC"/>
        </a:p>
      </dgm:t>
    </dgm:pt>
    <dgm:pt modelId="{A93CD08C-1FF6-4FAB-B478-59E39D316524}">
      <dgm:prSet phldrT="[Texto]"/>
      <dgm:spPr/>
      <dgm:t>
        <a:bodyPr/>
        <a:lstStyle/>
        <a:p>
          <a:r>
            <a:rPr lang="es-ES" dirty="0" smtClean="0"/>
            <a:t>VISIÓN</a:t>
          </a:r>
          <a:endParaRPr lang="es-EC" dirty="0"/>
        </a:p>
      </dgm:t>
    </dgm:pt>
    <dgm:pt modelId="{087D4653-DBD7-48A1-9B35-92463AA84A9C}" type="parTrans" cxnId="{882A668E-D8F0-4F3C-8018-3E9E47BFCFDB}">
      <dgm:prSet/>
      <dgm:spPr/>
      <dgm:t>
        <a:bodyPr/>
        <a:lstStyle/>
        <a:p>
          <a:endParaRPr lang="es-EC"/>
        </a:p>
      </dgm:t>
    </dgm:pt>
    <dgm:pt modelId="{32337D93-9784-4443-B31C-D691914BB8DD}" type="sibTrans" cxnId="{882A668E-D8F0-4F3C-8018-3E9E47BFCFDB}">
      <dgm:prSet/>
      <dgm:spPr/>
      <dgm:t>
        <a:bodyPr/>
        <a:lstStyle/>
        <a:p>
          <a:endParaRPr lang="es-EC"/>
        </a:p>
      </dgm:t>
    </dgm:pt>
    <dgm:pt modelId="{89382BA1-53C3-421D-BB72-71D724CE1311}">
      <dgm:prSet phldrT="[Texto]" custT="1"/>
      <dgm:spPr/>
      <dgm:t>
        <a:bodyPr/>
        <a:lstStyle/>
        <a:p>
          <a:pPr algn="just"/>
          <a:r>
            <a:rPr lang="es-ES" sz="1400" dirty="0" smtClean="0"/>
            <a:t>Ser el proveedor de servicios más grande a nivel regional, con una infraestructura propia y ser reconocidos como una de las mejores empresas en dar un servicio con excelente calidad.</a:t>
          </a:r>
          <a:endParaRPr lang="es-EC" sz="1400" dirty="0"/>
        </a:p>
      </dgm:t>
    </dgm:pt>
    <dgm:pt modelId="{969901EE-0210-4988-A0DF-79B019C47875}" type="parTrans" cxnId="{D2719260-8A94-478A-968B-D0865E71C9C0}">
      <dgm:prSet/>
      <dgm:spPr/>
      <dgm:t>
        <a:bodyPr/>
        <a:lstStyle/>
        <a:p>
          <a:endParaRPr lang="es-EC"/>
        </a:p>
      </dgm:t>
    </dgm:pt>
    <dgm:pt modelId="{994D738D-E83D-464D-AC00-DCCA0B5B555E}" type="sibTrans" cxnId="{D2719260-8A94-478A-968B-D0865E71C9C0}">
      <dgm:prSet/>
      <dgm:spPr/>
      <dgm:t>
        <a:bodyPr/>
        <a:lstStyle/>
        <a:p>
          <a:endParaRPr lang="es-EC"/>
        </a:p>
      </dgm:t>
    </dgm:pt>
    <dgm:pt modelId="{47815EFD-5031-4DD3-9E8B-5A8186A981A7}" type="pres">
      <dgm:prSet presAssocID="{B72A4A85-C37D-4AC2-9534-C0EACC937E6D}" presName="Name0" presStyleCnt="0">
        <dgm:presLayoutVars>
          <dgm:chPref val="1"/>
          <dgm:dir/>
          <dgm:animOne val="branch"/>
          <dgm:animLvl val="lvl"/>
          <dgm:resizeHandles/>
        </dgm:presLayoutVars>
      </dgm:prSet>
      <dgm:spPr/>
      <dgm:t>
        <a:bodyPr/>
        <a:lstStyle/>
        <a:p>
          <a:endParaRPr lang="es-EC"/>
        </a:p>
      </dgm:t>
    </dgm:pt>
    <dgm:pt modelId="{19557851-306A-4CF9-A01A-28A1F3B705A7}" type="pres">
      <dgm:prSet presAssocID="{A50FF481-052F-4093-B72B-FF9C2A2EACA2}" presName="vertOne" presStyleCnt="0"/>
      <dgm:spPr/>
    </dgm:pt>
    <dgm:pt modelId="{6C22CB0F-01CD-463E-A77D-F50F4F9E72F2}" type="pres">
      <dgm:prSet presAssocID="{A50FF481-052F-4093-B72B-FF9C2A2EACA2}" presName="txOne" presStyleLbl="node0" presStyleIdx="0" presStyleCnt="2">
        <dgm:presLayoutVars>
          <dgm:chPref val="3"/>
        </dgm:presLayoutVars>
      </dgm:prSet>
      <dgm:spPr/>
      <dgm:t>
        <a:bodyPr/>
        <a:lstStyle/>
        <a:p>
          <a:endParaRPr lang="es-EC"/>
        </a:p>
      </dgm:t>
    </dgm:pt>
    <dgm:pt modelId="{0FF3015C-BED7-4CFD-ACC6-01A593E8812C}" type="pres">
      <dgm:prSet presAssocID="{A50FF481-052F-4093-B72B-FF9C2A2EACA2}" presName="parTransOne" presStyleCnt="0"/>
      <dgm:spPr/>
    </dgm:pt>
    <dgm:pt modelId="{5A51C255-9881-4C40-A5C8-DDF904201FCA}" type="pres">
      <dgm:prSet presAssocID="{A50FF481-052F-4093-B72B-FF9C2A2EACA2}" presName="horzOne" presStyleCnt="0"/>
      <dgm:spPr/>
    </dgm:pt>
    <dgm:pt modelId="{1C58B770-252B-4873-9257-EDE8FF1DD572}" type="pres">
      <dgm:prSet presAssocID="{48D68291-0686-4FCB-9C58-F62803257BBA}" presName="vertTwo" presStyleCnt="0"/>
      <dgm:spPr/>
    </dgm:pt>
    <dgm:pt modelId="{6C4BEB4A-D908-4A0F-A090-7396F2410B54}" type="pres">
      <dgm:prSet presAssocID="{48D68291-0686-4FCB-9C58-F62803257BBA}" presName="txTwo" presStyleLbl="node2" presStyleIdx="0" presStyleCnt="2">
        <dgm:presLayoutVars>
          <dgm:chPref val="3"/>
        </dgm:presLayoutVars>
      </dgm:prSet>
      <dgm:spPr/>
      <dgm:t>
        <a:bodyPr/>
        <a:lstStyle/>
        <a:p>
          <a:endParaRPr lang="es-EC"/>
        </a:p>
      </dgm:t>
    </dgm:pt>
    <dgm:pt modelId="{CD0F60DF-C420-4697-8882-626AE33ACF94}" type="pres">
      <dgm:prSet presAssocID="{48D68291-0686-4FCB-9C58-F62803257BBA}" presName="horzTwo" presStyleCnt="0"/>
      <dgm:spPr/>
    </dgm:pt>
    <dgm:pt modelId="{565D5E3A-6CD2-413F-89A4-B588C75B8124}" type="pres">
      <dgm:prSet presAssocID="{A855142C-D4EB-4D36-8672-98C7A4777625}" presName="sibSpaceOne" presStyleCnt="0"/>
      <dgm:spPr/>
    </dgm:pt>
    <dgm:pt modelId="{880E1166-C35F-40A1-960E-BB225D5D61D8}" type="pres">
      <dgm:prSet presAssocID="{A93CD08C-1FF6-4FAB-B478-59E39D316524}" presName="vertOne" presStyleCnt="0"/>
      <dgm:spPr/>
    </dgm:pt>
    <dgm:pt modelId="{46CFE73E-F5FE-4041-8B51-6670F39037EF}" type="pres">
      <dgm:prSet presAssocID="{A93CD08C-1FF6-4FAB-B478-59E39D316524}" presName="txOne" presStyleLbl="node0" presStyleIdx="1" presStyleCnt="2">
        <dgm:presLayoutVars>
          <dgm:chPref val="3"/>
        </dgm:presLayoutVars>
      </dgm:prSet>
      <dgm:spPr/>
      <dgm:t>
        <a:bodyPr/>
        <a:lstStyle/>
        <a:p>
          <a:endParaRPr lang="es-EC"/>
        </a:p>
      </dgm:t>
    </dgm:pt>
    <dgm:pt modelId="{808BC0BC-B7CD-49B0-AAC3-0CB1E8E8600E}" type="pres">
      <dgm:prSet presAssocID="{A93CD08C-1FF6-4FAB-B478-59E39D316524}" presName="parTransOne" presStyleCnt="0"/>
      <dgm:spPr/>
    </dgm:pt>
    <dgm:pt modelId="{D91A8329-C24D-49CC-A3A2-D898C21DCDF3}" type="pres">
      <dgm:prSet presAssocID="{A93CD08C-1FF6-4FAB-B478-59E39D316524}" presName="horzOne" presStyleCnt="0"/>
      <dgm:spPr/>
    </dgm:pt>
    <dgm:pt modelId="{9B37DDD3-4D80-4683-A3AA-386EB593E528}" type="pres">
      <dgm:prSet presAssocID="{89382BA1-53C3-421D-BB72-71D724CE1311}" presName="vertTwo" presStyleCnt="0"/>
      <dgm:spPr/>
    </dgm:pt>
    <dgm:pt modelId="{249A319C-962A-4ADE-8B60-E69D2332D38E}" type="pres">
      <dgm:prSet presAssocID="{89382BA1-53C3-421D-BB72-71D724CE1311}" presName="txTwo" presStyleLbl="node2" presStyleIdx="1" presStyleCnt="2">
        <dgm:presLayoutVars>
          <dgm:chPref val="3"/>
        </dgm:presLayoutVars>
      </dgm:prSet>
      <dgm:spPr/>
      <dgm:t>
        <a:bodyPr/>
        <a:lstStyle/>
        <a:p>
          <a:endParaRPr lang="es-EC"/>
        </a:p>
      </dgm:t>
    </dgm:pt>
    <dgm:pt modelId="{1FEE0110-82FC-4712-B8AE-6D49608E186D}" type="pres">
      <dgm:prSet presAssocID="{89382BA1-53C3-421D-BB72-71D724CE1311}" presName="horzTwo" presStyleCnt="0"/>
      <dgm:spPr/>
    </dgm:pt>
  </dgm:ptLst>
  <dgm:cxnLst>
    <dgm:cxn modelId="{57B6B30E-16C8-40DB-8E53-955B97E34270}" type="presOf" srcId="{A93CD08C-1FF6-4FAB-B478-59E39D316524}" destId="{46CFE73E-F5FE-4041-8B51-6670F39037EF}" srcOrd="0" destOrd="0" presId="urn:microsoft.com/office/officeart/2005/8/layout/hierarchy4"/>
    <dgm:cxn modelId="{AC7504A7-E594-4142-881F-8B75C85DF236}" type="presOf" srcId="{B72A4A85-C37D-4AC2-9534-C0EACC937E6D}" destId="{47815EFD-5031-4DD3-9E8B-5A8186A981A7}" srcOrd="0" destOrd="0" presId="urn:microsoft.com/office/officeart/2005/8/layout/hierarchy4"/>
    <dgm:cxn modelId="{882A668E-D8F0-4F3C-8018-3E9E47BFCFDB}" srcId="{B72A4A85-C37D-4AC2-9534-C0EACC937E6D}" destId="{A93CD08C-1FF6-4FAB-B478-59E39D316524}" srcOrd="1" destOrd="0" parTransId="{087D4653-DBD7-48A1-9B35-92463AA84A9C}" sibTransId="{32337D93-9784-4443-B31C-D691914BB8DD}"/>
    <dgm:cxn modelId="{C1F245D8-B00C-49FB-BE73-057E53397D5F}" type="presOf" srcId="{A50FF481-052F-4093-B72B-FF9C2A2EACA2}" destId="{6C22CB0F-01CD-463E-A77D-F50F4F9E72F2}" srcOrd="0" destOrd="0" presId="urn:microsoft.com/office/officeart/2005/8/layout/hierarchy4"/>
    <dgm:cxn modelId="{F0155667-5837-4BB9-ABD6-257561F2F272}" srcId="{A50FF481-052F-4093-B72B-FF9C2A2EACA2}" destId="{48D68291-0686-4FCB-9C58-F62803257BBA}" srcOrd="0" destOrd="0" parTransId="{30BC9C45-0815-4C8F-BE6A-8229290AC290}" sibTransId="{3D94B8AF-755F-430B-B22C-7C5F8F639C27}"/>
    <dgm:cxn modelId="{DEF2063D-6C94-4F8E-8326-CDA5784ED25B}" type="presOf" srcId="{48D68291-0686-4FCB-9C58-F62803257BBA}" destId="{6C4BEB4A-D908-4A0F-A090-7396F2410B54}" srcOrd="0" destOrd="0" presId="urn:microsoft.com/office/officeart/2005/8/layout/hierarchy4"/>
    <dgm:cxn modelId="{57FB19EA-619D-48F6-A8FB-BDE664B73054}" type="presOf" srcId="{89382BA1-53C3-421D-BB72-71D724CE1311}" destId="{249A319C-962A-4ADE-8B60-E69D2332D38E}" srcOrd="0" destOrd="0" presId="urn:microsoft.com/office/officeart/2005/8/layout/hierarchy4"/>
    <dgm:cxn modelId="{14BD450C-9329-4C0E-9569-02A199238CC2}" srcId="{B72A4A85-C37D-4AC2-9534-C0EACC937E6D}" destId="{A50FF481-052F-4093-B72B-FF9C2A2EACA2}" srcOrd="0" destOrd="0" parTransId="{C7335A15-EE1C-4D4E-A10F-E95E562BA4AD}" sibTransId="{A855142C-D4EB-4D36-8672-98C7A4777625}"/>
    <dgm:cxn modelId="{D2719260-8A94-478A-968B-D0865E71C9C0}" srcId="{A93CD08C-1FF6-4FAB-B478-59E39D316524}" destId="{89382BA1-53C3-421D-BB72-71D724CE1311}" srcOrd="0" destOrd="0" parTransId="{969901EE-0210-4988-A0DF-79B019C47875}" sibTransId="{994D738D-E83D-464D-AC00-DCCA0B5B555E}"/>
    <dgm:cxn modelId="{6A6A73B0-4B23-4626-B694-ACF2DD3AB151}" type="presParOf" srcId="{47815EFD-5031-4DD3-9E8B-5A8186A981A7}" destId="{19557851-306A-4CF9-A01A-28A1F3B705A7}" srcOrd="0" destOrd="0" presId="urn:microsoft.com/office/officeart/2005/8/layout/hierarchy4"/>
    <dgm:cxn modelId="{AE50B75A-8E04-40C8-AA65-63F512A8D9FF}" type="presParOf" srcId="{19557851-306A-4CF9-A01A-28A1F3B705A7}" destId="{6C22CB0F-01CD-463E-A77D-F50F4F9E72F2}" srcOrd="0" destOrd="0" presId="urn:microsoft.com/office/officeart/2005/8/layout/hierarchy4"/>
    <dgm:cxn modelId="{DB317F99-E797-4B34-81E4-50A21588AC82}" type="presParOf" srcId="{19557851-306A-4CF9-A01A-28A1F3B705A7}" destId="{0FF3015C-BED7-4CFD-ACC6-01A593E8812C}" srcOrd="1" destOrd="0" presId="urn:microsoft.com/office/officeart/2005/8/layout/hierarchy4"/>
    <dgm:cxn modelId="{B193B715-440D-42ED-8811-E74FE253257A}" type="presParOf" srcId="{19557851-306A-4CF9-A01A-28A1F3B705A7}" destId="{5A51C255-9881-4C40-A5C8-DDF904201FCA}" srcOrd="2" destOrd="0" presId="urn:microsoft.com/office/officeart/2005/8/layout/hierarchy4"/>
    <dgm:cxn modelId="{3E36A2A0-120D-477A-9D88-4DB56D9A4B79}" type="presParOf" srcId="{5A51C255-9881-4C40-A5C8-DDF904201FCA}" destId="{1C58B770-252B-4873-9257-EDE8FF1DD572}" srcOrd="0" destOrd="0" presId="urn:microsoft.com/office/officeart/2005/8/layout/hierarchy4"/>
    <dgm:cxn modelId="{94D88C53-40EB-42E6-B1D0-8F3DADF057EE}" type="presParOf" srcId="{1C58B770-252B-4873-9257-EDE8FF1DD572}" destId="{6C4BEB4A-D908-4A0F-A090-7396F2410B54}" srcOrd="0" destOrd="0" presId="urn:microsoft.com/office/officeart/2005/8/layout/hierarchy4"/>
    <dgm:cxn modelId="{C7D54CA0-9807-41F9-A4CC-79D2FB226A37}" type="presParOf" srcId="{1C58B770-252B-4873-9257-EDE8FF1DD572}" destId="{CD0F60DF-C420-4697-8882-626AE33ACF94}" srcOrd="1" destOrd="0" presId="urn:microsoft.com/office/officeart/2005/8/layout/hierarchy4"/>
    <dgm:cxn modelId="{48354A6A-886B-4131-975B-F2F76C3DCF03}" type="presParOf" srcId="{47815EFD-5031-4DD3-9E8B-5A8186A981A7}" destId="{565D5E3A-6CD2-413F-89A4-B588C75B8124}" srcOrd="1" destOrd="0" presId="urn:microsoft.com/office/officeart/2005/8/layout/hierarchy4"/>
    <dgm:cxn modelId="{4EAE27C9-A492-4CFF-A0E9-95DAB119FA39}" type="presParOf" srcId="{47815EFD-5031-4DD3-9E8B-5A8186A981A7}" destId="{880E1166-C35F-40A1-960E-BB225D5D61D8}" srcOrd="2" destOrd="0" presId="urn:microsoft.com/office/officeart/2005/8/layout/hierarchy4"/>
    <dgm:cxn modelId="{1F60B8E4-6F87-42A3-8352-ADE7DB1FE329}" type="presParOf" srcId="{880E1166-C35F-40A1-960E-BB225D5D61D8}" destId="{46CFE73E-F5FE-4041-8B51-6670F39037EF}" srcOrd="0" destOrd="0" presId="urn:microsoft.com/office/officeart/2005/8/layout/hierarchy4"/>
    <dgm:cxn modelId="{494C01D7-590E-4F78-B4C7-750B809E89EA}" type="presParOf" srcId="{880E1166-C35F-40A1-960E-BB225D5D61D8}" destId="{808BC0BC-B7CD-49B0-AAC3-0CB1E8E8600E}" srcOrd="1" destOrd="0" presId="urn:microsoft.com/office/officeart/2005/8/layout/hierarchy4"/>
    <dgm:cxn modelId="{1122D750-6A71-413C-917F-16D35CA2102C}" type="presParOf" srcId="{880E1166-C35F-40A1-960E-BB225D5D61D8}" destId="{D91A8329-C24D-49CC-A3A2-D898C21DCDF3}" srcOrd="2" destOrd="0" presId="urn:microsoft.com/office/officeart/2005/8/layout/hierarchy4"/>
    <dgm:cxn modelId="{EF6C5890-AB17-4401-8A63-784F7A78F2FD}" type="presParOf" srcId="{D91A8329-C24D-49CC-A3A2-D898C21DCDF3}" destId="{9B37DDD3-4D80-4683-A3AA-386EB593E528}" srcOrd="0" destOrd="0" presId="urn:microsoft.com/office/officeart/2005/8/layout/hierarchy4"/>
    <dgm:cxn modelId="{BEFB6F8B-B519-48E2-A6C1-496D1B745A18}" type="presParOf" srcId="{9B37DDD3-4D80-4683-A3AA-386EB593E528}" destId="{249A319C-962A-4ADE-8B60-E69D2332D38E}" srcOrd="0" destOrd="0" presId="urn:microsoft.com/office/officeart/2005/8/layout/hierarchy4"/>
    <dgm:cxn modelId="{DE8F629A-6C9A-481D-B7E7-3BB1C90E6FDB}" type="presParOf" srcId="{9B37DDD3-4D80-4683-A3AA-386EB593E528}" destId="{1FEE0110-82FC-4712-B8AE-6D49608E186D}"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FC927D-1963-4D8A-89BB-468F50170AFD}" type="doc">
      <dgm:prSet loTypeId="urn:microsoft.com/office/officeart/2005/8/layout/chevron1" loCatId="process" qsTypeId="urn:microsoft.com/office/officeart/2005/8/quickstyle/simple1" qsCatId="simple" csTypeId="urn:microsoft.com/office/officeart/2005/8/colors/colorful3" csCatId="colorful" phldr="1"/>
      <dgm:spPr/>
    </dgm:pt>
    <dgm:pt modelId="{C80149E3-A6BE-42A1-BB4B-7DA8B1767F1F}">
      <dgm:prSet phldrT="[Texto]" custT="1"/>
      <dgm:spPr>
        <a:gradFill rotWithShape="0">
          <a:gsLst>
            <a:gs pos="0">
              <a:srgbClr val="DDEBCF"/>
            </a:gs>
            <a:gs pos="50000">
              <a:srgbClr val="9CB86E"/>
            </a:gs>
            <a:gs pos="100000">
              <a:srgbClr val="156B13"/>
            </a:gs>
          </a:gsLst>
          <a:lin ang="5400000" scaled="0"/>
        </a:gradFill>
      </dgm:spPr>
      <dgm:t>
        <a:bodyPr/>
        <a:lstStyle/>
        <a:p>
          <a:r>
            <a:rPr lang="es-ES" sz="1600" dirty="0" smtClean="0">
              <a:solidFill>
                <a:schemeClr val="tx1">
                  <a:lumMod val="95000"/>
                  <a:lumOff val="5000"/>
                </a:schemeClr>
              </a:solidFill>
            </a:rPr>
            <a:t>A. Compras</a:t>
          </a:r>
          <a:endParaRPr lang="es-EC" sz="1600" dirty="0">
            <a:solidFill>
              <a:schemeClr val="tx1">
                <a:lumMod val="95000"/>
                <a:lumOff val="5000"/>
              </a:schemeClr>
            </a:solidFill>
          </a:endParaRPr>
        </a:p>
      </dgm:t>
    </dgm:pt>
    <dgm:pt modelId="{22CD7133-80DD-41BE-AF36-A94BBCE0F5B3}" type="parTrans" cxnId="{D4FBC291-7452-4CC4-A5A8-4DC9C8681304}">
      <dgm:prSet/>
      <dgm:spPr/>
      <dgm:t>
        <a:bodyPr/>
        <a:lstStyle/>
        <a:p>
          <a:endParaRPr lang="es-EC"/>
        </a:p>
      </dgm:t>
    </dgm:pt>
    <dgm:pt modelId="{BB18488C-50DA-42ED-8D2E-D9AB74A7C89C}" type="sibTrans" cxnId="{D4FBC291-7452-4CC4-A5A8-4DC9C8681304}">
      <dgm:prSet/>
      <dgm:spPr/>
      <dgm:t>
        <a:bodyPr/>
        <a:lstStyle/>
        <a:p>
          <a:endParaRPr lang="es-EC"/>
        </a:p>
      </dgm:t>
    </dgm:pt>
    <dgm:pt modelId="{AAE55E9A-1CC1-474E-837C-2F14A7C21625}">
      <dgm:prSet phldrT="[Texto]" custT="1"/>
      <dgm:spPr>
        <a:gradFill rotWithShape="0">
          <a:gsLst>
            <a:gs pos="0">
              <a:srgbClr val="DDEBCF"/>
            </a:gs>
            <a:gs pos="50000">
              <a:srgbClr val="9CB86E"/>
            </a:gs>
            <a:gs pos="100000">
              <a:srgbClr val="156B13"/>
            </a:gs>
          </a:gsLst>
          <a:lin ang="5400000" scaled="0"/>
        </a:gradFill>
      </dgm:spPr>
      <dgm:t>
        <a:bodyPr/>
        <a:lstStyle/>
        <a:p>
          <a:r>
            <a:rPr lang="es-ES" sz="2000" dirty="0" smtClean="0">
              <a:solidFill>
                <a:schemeClr val="tx1">
                  <a:lumMod val="95000"/>
                  <a:lumOff val="5000"/>
                </a:schemeClr>
              </a:solidFill>
            </a:rPr>
            <a:t>B. </a:t>
          </a:r>
          <a:r>
            <a:rPr lang="es-ES" sz="1600" dirty="0" smtClean="0">
              <a:solidFill>
                <a:schemeClr val="tx1">
                  <a:lumMod val="95000"/>
                  <a:lumOff val="5000"/>
                </a:schemeClr>
              </a:solidFill>
            </a:rPr>
            <a:t>Ventas</a:t>
          </a:r>
          <a:endParaRPr lang="es-EC" sz="1600" dirty="0" smtClean="0">
            <a:solidFill>
              <a:schemeClr val="tx1">
                <a:lumMod val="95000"/>
                <a:lumOff val="5000"/>
              </a:schemeClr>
            </a:solidFill>
          </a:endParaRPr>
        </a:p>
      </dgm:t>
    </dgm:pt>
    <dgm:pt modelId="{083CBC31-168F-4E44-ABCF-25B989DE2DA1}" type="parTrans" cxnId="{D19A356A-BAE5-41B1-B046-439EB9B91260}">
      <dgm:prSet/>
      <dgm:spPr/>
      <dgm:t>
        <a:bodyPr/>
        <a:lstStyle/>
        <a:p>
          <a:endParaRPr lang="es-EC"/>
        </a:p>
      </dgm:t>
    </dgm:pt>
    <dgm:pt modelId="{2DBB1E22-87FF-4DA7-B461-8AB52F998EBF}" type="sibTrans" cxnId="{D19A356A-BAE5-41B1-B046-439EB9B91260}">
      <dgm:prSet/>
      <dgm:spPr/>
      <dgm:t>
        <a:bodyPr/>
        <a:lstStyle/>
        <a:p>
          <a:endParaRPr lang="es-EC"/>
        </a:p>
      </dgm:t>
    </dgm:pt>
    <dgm:pt modelId="{D19A2892-0751-41CD-8CED-189629EB0F50}">
      <dgm:prSet phldrT="[Texto]" custT="1"/>
      <dgm:spPr>
        <a:gradFill rotWithShape="0">
          <a:gsLst>
            <a:gs pos="0">
              <a:srgbClr val="DDEBCF"/>
            </a:gs>
            <a:gs pos="50000">
              <a:srgbClr val="9CB86E"/>
            </a:gs>
            <a:gs pos="100000">
              <a:srgbClr val="156B13"/>
            </a:gs>
          </a:gsLst>
          <a:lin ang="5400000" scaled="0"/>
        </a:gradFill>
      </dgm:spPr>
      <dgm:t>
        <a:bodyPr/>
        <a:lstStyle/>
        <a:p>
          <a:r>
            <a:rPr lang="es-ES" sz="1200" dirty="0" smtClean="0">
              <a:solidFill>
                <a:schemeClr val="tx1">
                  <a:lumMod val="95000"/>
                  <a:lumOff val="5000"/>
                </a:schemeClr>
              </a:solidFill>
            </a:rPr>
            <a:t>C. </a:t>
          </a:r>
          <a:r>
            <a:rPr lang="es-ES" sz="1600" dirty="0" smtClean="0">
              <a:solidFill>
                <a:schemeClr val="tx1">
                  <a:lumMod val="95000"/>
                  <a:lumOff val="5000"/>
                </a:schemeClr>
              </a:solidFill>
            </a:rPr>
            <a:t>Cobranza</a:t>
          </a:r>
          <a:endParaRPr lang="es-EC" sz="1600" dirty="0" smtClean="0">
            <a:solidFill>
              <a:schemeClr val="tx1">
                <a:lumMod val="95000"/>
                <a:lumOff val="5000"/>
              </a:schemeClr>
            </a:solidFill>
          </a:endParaRPr>
        </a:p>
      </dgm:t>
    </dgm:pt>
    <dgm:pt modelId="{EF0C9413-9261-4FE0-9E41-5028694A6317}" type="parTrans" cxnId="{AB1E59AF-8E08-4F0C-997A-0B815D6900FA}">
      <dgm:prSet/>
      <dgm:spPr/>
      <dgm:t>
        <a:bodyPr/>
        <a:lstStyle/>
        <a:p>
          <a:endParaRPr lang="es-EC"/>
        </a:p>
      </dgm:t>
    </dgm:pt>
    <dgm:pt modelId="{5E0D6094-10C4-4BE0-8C44-B3AF39B77170}" type="sibTrans" cxnId="{AB1E59AF-8E08-4F0C-997A-0B815D6900FA}">
      <dgm:prSet/>
      <dgm:spPr/>
      <dgm:t>
        <a:bodyPr/>
        <a:lstStyle/>
        <a:p>
          <a:endParaRPr lang="es-EC"/>
        </a:p>
      </dgm:t>
    </dgm:pt>
    <dgm:pt modelId="{742D3E95-7042-4621-BBBF-A7E97DEC9F09}">
      <dgm:prSet custT="1"/>
      <dgm:spPr>
        <a:gradFill rotWithShape="0">
          <a:gsLst>
            <a:gs pos="0">
              <a:srgbClr val="DDEBCF"/>
            </a:gs>
            <a:gs pos="50000">
              <a:srgbClr val="9CB86E"/>
            </a:gs>
            <a:gs pos="100000">
              <a:srgbClr val="156B13"/>
            </a:gs>
          </a:gsLst>
          <a:lin ang="5400000" scaled="0"/>
        </a:gradFill>
      </dgm:spPr>
      <dgm:t>
        <a:bodyPr/>
        <a:lstStyle/>
        <a:p>
          <a:r>
            <a:rPr lang="es-ES" sz="1400" dirty="0" smtClean="0">
              <a:solidFill>
                <a:schemeClr val="tx1">
                  <a:lumMod val="95000"/>
                  <a:lumOff val="5000"/>
                </a:schemeClr>
              </a:solidFill>
            </a:rPr>
            <a:t>D. Post Venta</a:t>
          </a:r>
          <a:endParaRPr lang="es-EC" sz="1400" dirty="0">
            <a:solidFill>
              <a:schemeClr val="tx1">
                <a:lumMod val="95000"/>
                <a:lumOff val="5000"/>
              </a:schemeClr>
            </a:solidFill>
          </a:endParaRPr>
        </a:p>
      </dgm:t>
    </dgm:pt>
    <dgm:pt modelId="{2E4591BF-4A0D-4AAF-8EAA-34AF1CFA4874}" type="parTrans" cxnId="{781BB317-86EA-4688-8C7D-6C4AF901B9ED}">
      <dgm:prSet/>
      <dgm:spPr/>
      <dgm:t>
        <a:bodyPr/>
        <a:lstStyle/>
        <a:p>
          <a:endParaRPr lang="es-EC"/>
        </a:p>
      </dgm:t>
    </dgm:pt>
    <dgm:pt modelId="{B7E651C8-1ACF-4656-B09A-0D2A11246511}" type="sibTrans" cxnId="{781BB317-86EA-4688-8C7D-6C4AF901B9ED}">
      <dgm:prSet/>
      <dgm:spPr/>
      <dgm:t>
        <a:bodyPr/>
        <a:lstStyle/>
        <a:p>
          <a:endParaRPr lang="es-EC"/>
        </a:p>
      </dgm:t>
    </dgm:pt>
    <dgm:pt modelId="{D730ECBC-388A-46AA-B870-71AEC3E14599}" type="pres">
      <dgm:prSet presAssocID="{FDFC927D-1963-4D8A-89BB-468F50170AFD}" presName="Name0" presStyleCnt="0">
        <dgm:presLayoutVars>
          <dgm:dir/>
          <dgm:animLvl val="lvl"/>
          <dgm:resizeHandles val="exact"/>
        </dgm:presLayoutVars>
      </dgm:prSet>
      <dgm:spPr/>
    </dgm:pt>
    <dgm:pt modelId="{858F1CA8-7984-4591-BB9F-81AE83721765}" type="pres">
      <dgm:prSet presAssocID="{C80149E3-A6BE-42A1-BB4B-7DA8B1767F1F}" presName="parTxOnly" presStyleLbl="node1" presStyleIdx="0" presStyleCnt="4">
        <dgm:presLayoutVars>
          <dgm:chMax val="0"/>
          <dgm:chPref val="0"/>
          <dgm:bulletEnabled val="1"/>
        </dgm:presLayoutVars>
      </dgm:prSet>
      <dgm:spPr/>
      <dgm:t>
        <a:bodyPr/>
        <a:lstStyle/>
        <a:p>
          <a:endParaRPr lang="es-EC"/>
        </a:p>
      </dgm:t>
    </dgm:pt>
    <dgm:pt modelId="{B59F8373-9683-4A8E-BD8E-E324569B20B4}" type="pres">
      <dgm:prSet presAssocID="{BB18488C-50DA-42ED-8D2E-D9AB74A7C89C}" presName="parTxOnlySpace" presStyleCnt="0"/>
      <dgm:spPr/>
    </dgm:pt>
    <dgm:pt modelId="{6E41AC79-08E4-4355-805A-0DD3772F2B2F}" type="pres">
      <dgm:prSet presAssocID="{AAE55E9A-1CC1-474E-837C-2F14A7C21625}" presName="parTxOnly" presStyleLbl="node1" presStyleIdx="1" presStyleCnt="4">
        <dgm:presLayoutVars>
          <dgm:chMax val="0"/>
          <dgm:chPref val="0"/>
          <dgm:bulletEnabled val="1"/>
        </dgm:presLayoutVars>
      </dgm:prSet>
      <dgm:spPr/>
      <dgm:t>
        <a:bodyPr/>
        <a:lstStyle/>
        <a:p>
          <a:endParaRPr lang="es-EC"/>
        </a:p>
      </dgm:t>
    </dgm:pt>
    <dgm:pt modelId="{B0DB7DDD-2811-4DA0-936A-CB6D0DA3CE6B}" type="pres">
      <dgm:prSet presAssocID="{2DBB1E22-87FF-4DA7-B461-8AB52F998EBF}" presName="parTxOnlySpace" presStyleCnt="0"/>
      <dgm:spPr/>
    </dgm:pt>
    <dgm:pt modelId="{7770E303-3D50-4025-8A20-B99EDC00DE81}" type="pres">
      <dgm:prSet presAssocID="{D19A2892-0751-41CD-8CED-189629EB0F50}" presName="parTxOnly" presStyleLbl="node1" presStyleIdx="2" presStyleCnt="4">
        <dgm:presLayoutVars>
          <dgm:chMax val="0"/>
          <dgm:chPref val="0"/>
          <dgm:bulletEnabled val="1"/>
        </dgm:presLayoutVars>
      </dgm:prSet>
      <dgm:spPr/>
      <dgm:t>
        <a:bodyPr/>
        <a:lstStyle/>
        <a:p>
          <a:endParaRPr lang="es-EC"/>
        </a:p>
      </dgm:t>
    </dgm:pt>
    <dgm:pt modelId="{3E7FE778-7165-48D7-AD59-92F7A4A08251}" type="pres">
      <dgm:prSet presAssocID="{5E0D6094-10C4-4BE0-8C44-B3AF39B77170}" presName="parTxOnlySpace" presStyleCnt="0"/>
      <dgm:spPr/>
    </dgm:pt>
    <dgm:pt modelId="{BA3495BF-D563-456B-AC42-7AE6E821419E}" type="pres">
      <dgm:prSet presAssocID="{742D3E95-7042-4621-BBBF-A7E97DEC9F09}" presName="parTxOnly" presStyleLbl="node1" presStyleIdx="3" presStyleCnt="4">
        <dgm:presLayoutVars>
          <dgm:chMax val="0"/>
          <dgm:chPref val="0"/>
          <dgm:bulletEnabled val="1"/>
        </dgm:presLayoutVars>
      </dgm:prSet>
      <dgm:spPr/>
      <dgm:t>
        <a:bodyPr/>
        <a:lstStyle/>
        <a:p>
          <a:endParaRPr lang="es-EC"/>
        </a:p>
      </dgm:t>
    </dgm:pt>
  </dgm:ptLst>
  <dgm:cxnLst>
    <dgm:cxn modelId="{D19A356A-BAE5-41B1-B046-439EB9B91260}" srcId="{FDFC927D-1963-4D8A-89BB-468F50170AFD}" destId="{AAE55E9A-1CC1-474E-837C-2F14A7C21625}" srcOrd="1" destOrd="0" parTransId="{083CBC31-168F-4E44-ABCF-25B989DE2DA1}" sibTransId="{2DBB1E22-87FF-4DA7-B461-8AB52F998EBF}"/>
    <dgm:cxn modelId="{69F703B7-A2A4-49B3-BD61-10D80162F960}" type="presOf" srcId="{D19A2892-0751-41CD-8CED-189629EB0F50}" destId="{7770E303-3D50-4025-8A20-B99EDC00DE81}" srcOrd="0" destOrd="0" presId="urn:microsoft.com/office/officeart/2005/8/layout/chevron1"/>
    <dgm:cxn modelId="{50CFF1E9-3AB4-476D-BDA6-52A62DAE88C5}" type="presOf" srcId="{C80149E3-A6BE-42A1-BB4B-7DA8B1767F1F}" destId="{858F1CA8-7984-4591-BB9F-81AE83721765}" srcOrd="0" destOrd="0" presId="urn:microsoft.com/office/officeart/2005/8/layout/chevron1"/>
    <dgm:cxn modelId="{2A84C24E-05D9-4460-B960-6D01A7268727}" type="presOf" srcId="{742D3E95-7042-4621-BBBF-A7E97DEC9F09}" destId="{BA3495BF-D563-456B-AC42-7AE6E821419E}" srcOrd="0" destOrd="0" presId="urn:microsoft.com/office/officeart/2005/8/layout/chevron1"/>
    <dgm:cxn modelId="{D4FBC291-7452-4CC4-A5A8-4DC9C8681304}" srcId="{FDFC927D-1963-4D8A-89BB-468F50170AFD}" destId="{C80149E3-A6BE-42A1-BB4B-7DA8B1767F1F}" srcOrd="0" destOrd="0" parTransId="{22CD7133-80DD-41BE-AF36-A94BBCE0F5B3}" sibTransId="{BB18488C-50DA-42ED-8D2E-D9AB74A7C89C}"/>
    <dgm:cxn modelId="{AB1E59AF-8E08-4F0C-997A-0B815D6900FA}" srcId="{FDFC927D-1963-4D8A-89BB-468F50170AFD}" destId="{D19A2892-0751-41CD-8CED-189629EB0F50}" srcOrd="2" destOrd="0" parTransId="{EF0C9413-9261-4FE0-9E41-5028694A6317}" sibTransId="{5E0D6094-10C4-4BE0-8C44-B3AF39B77170}"/>
    <dgm:cxn modelId="{3ECE00A9-127C-442F-B0D3-AACCBC303DF0}" type="presOf" srcId="{FDFC927D-1963-4D8A-89BB-468F50170AFD}" destId="{D730ECBC-388A-46AA-B870-71AEC3E14599}" srcOrd="0" destOrd="0" presId="urn:microsoft.com/office/officeart/2005/8/layout/chevron1"/>
    <dgm:cxn modelId="{781BB317-86EA-4688-8C7D-6C4AF901B9ED}" srcId="{FDFC927D-1963-4D8A-89BB-468F50170AFD}" destId="{742D3E95-7042-4621-BBBF-A7E97DEC9F09}" srcOrd="3" destOrd="0" parTransId="{2E4591BF-4A0D-4AAF-8EAA-34AF1CFA4874}" sibTransId="{B7E651C8-1ACF-4656-B09A-0D2A11246511}"/>
    <dgm:cxn modelId="{146F23DA-FEA9-46E7-A18B-6AA87BD61261}" type="presOf" srcId="{AAE55E9A-1CC1-474E-837C-2F14A7C21625}" destId="{6E41AC79-08E4-4355-805A-0DD3772F2B2F}" srcOrd="0" destOrd="0" presId="urn:microsoft.com/office/officeart/2005/8/layout/chevron1"/>
    <dgm:cxn modelId="{0A6DA597-FBBD-418B-9DD2-4DB105915895}" type="presParOf" srcId="{D730ECBC-388A-46AA-B870-71AEC3E14599}" destId="{858F1CA8-7984-4591-BB9F-81AE83721765}" srcOrd="0" destOrd="0" presId="urn:microsoft.com/office/officeart/2005/8/layout/chevron1"/>
    <dgm:cxn modelId="{8819D308-8EB1-43DD-87CA-458CCEDC2243}" type="presParOf" srcId="{D730ECBC-388A-46AA-B870-71AEC3E14599}" destId="{B59F8373-9683-4A8E-BD8E-E324569B20B4}" srcOrd="1" destOrd="0" presId="urn:microsoft.com/office/officeart/2005/8/layout/chevron1"/>
    <dgm:cxn modelId="{B2E0CDAE-A129-4544-8CC9-A5D635F39B18}" type="presParOf" srcId="{D730ECBC-388A-46AA-B870-71AEC3E14599}" destId="{6E41AC79-08E4-4355-805A-0DD3772F2B2F}" srcOrd="2" destOrd="0" presId="urn:microsoft.com/office/officeart/2005/8/layout/chevron1"/>
    <dgm:cxn modelId="{592DE890-DF2A-4EEC-9240-AD40C746E8C0}" type="presParOf" srcId="{D730ECBC-388A-46AA-B870-71AEC3E14599}" destId="{B0DB7DDD-2811-4DA0-936A-CB6D0DA3CE6B}" srcOrd="3" destOrd="0" presId="urn:microsoft.com/office/officeart/2005/8/layout/chevron1"/>
    <dgm:cxn modelId="{24321AB6-B585-46B7-B936-B151DC978ADA}" type="presParOf" srcId="{D730ECBC-388A-46AA-B870-71AEC3E14599}" destId="{7770E303-3D50-4025-8A20-B99EDC00DE81}" srcOrd="4" destOrd="0" presId="urn:microsoft.com/office/officeart/2005/8/layout/chevron1"/>
    <dgm:cxn modelId="{D476DA78-73D9-4937-8624-9E8598294232}" type="presParOf" srcId="{D730ECBC-388A-46AA-B870-71AEC3E14599}" destId="{3E7FE778-7165-48D7-AD59-92F7A4A08251}" srcOrd="5" destOrd="0" presId="urn:microsoft.com/office/officeart/2005/8/layout/chevron1"/>
    <dgm:cxn modelId="{DB15EE6A-36E4-4F89-BA95-5935130906B1}" type="presParOf" srcId="{D730ECBC-388A-46AA-B870-71AEC3E14599}" destId="{BA3495BF-D563-456B-AC42-7AE6E821419E}" srcOrd="6" destOrd="0" presId="urn:microsoft.com/office/officeart/2005/8/layout/chevron1"/>
  </dgm:cxnLst>
  <dgm:bg/>
  <dgm:whole>
    <a:ln w="34925" cmpd="sng">
      <a:solidFill>
        <a:schemeClr val="tx1">
          <a:lumMod val="85000"/>
          <a:lumOff val="15000"/>
        </a:schemeClr>
      </a:solid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D3E2FA-68DA-4476-8AFB-978FBBC3AE3D}"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C"/>
        </a:p>
      </dgm:t>
    </dgm:pt>
    <dgm:pt modelId="{7D4336CF-784C-4F82-A61E-97532D32AC86}">
      <dgm:prSet phldrT="[Texto]"/>
      <dgm:spPr/>
      <dgm:t>
        <a:bodyPr/>
        <a:lstStyle/>
        <a:p>
          <a:r>
            <a:rPr lang="es-ES" dirty="0" smtClean="0"/>
            <a:t>VER INDICADORES</a:t>
          </a:r>
          <a:endParaRPr lang="es-EC" dirty="0"/>
        </a:p>
      </dgm:t>
    </dgm:pt>
    <dgm:pt modelId="{A5947BC3-8836-4414-946E-6D646FD5AEF3}" type="parTrans" cxnId="{EFE07E9A-BD90-4F27-9908-ABBEDBBF7E46}">
      <dgm:prSet/>
      <dgm:spPr/>
      <dgm:t>
        <a:bodyPr/>
        <a:lstStyle/>
        <a:p>
          <a:endParaRPr lang="es-EC"/>
        </a:p>
      </dgm:t>
    </dgm:pt>
    <dgm:pt modelId="{C2599203-C650-4768-B590-2FABCA8C25C4}" type="sibTrans" cxnId="{EFE07E9A-BD90-4F27-9908-ABBEDBBF7E46}">
      <dgm:prSet/>
      <dgm:spPr/>
      <dgm:t>
        <a:bodyPr/>
        <a:lstStyle/>
        <a:p>
          <a:endParaRPr lang="es-EC"/>
        </a:p>
      </dgm:t>
    </dgm:pt>
    <dgm:pt modelId="{BB5F70E7-8C0C-47E5-8643-CE810CD73A39}">
      <dgm:prSet phldrT="[Texto]" phldr="1"/>
      <dgm:spPr/>
      <dgm:t>
        <a:bodyPr/>
        <a:lstStyle/>
        <a:p>
          <a:endParaRPr lang="es-EC" dirty="0"/>
        </a:p>
      </dgm:t>
    </dgm:pt>
    <dgm:pt modelId="{8A34A192-AE1F-4337-A36A-9743543F61A9}" type="parTrans" cxnId="{FA06F8BE-3381-4479-B1CC-D2C55EDCBF1C}">
      <dgm:prSet/>
      <dgm:spPr/>
      <dgm:t>
        <a:bodyPr/>
        <a:lstStyle/>
        <a:p>
          <a:endParaRPr lang="es-EC"/>
        </a:p>
      </dgm:t>
    </dgm:pt>
    <dgm:pt modelId="{4DB9E939-E575-4C42-9933-1B7EC7088D14}" type="sibTrans" cxnId="{FA06F8BE-3381-4479-B1CC-D2C55EDCBF1C}">
      <dgm:prSet/>
      <dgm:spPr/>
      <dgm:t>
        <a:bodyPr/>
        <a:lstStyle/>
        <a:p>
          <a:endParaRPr lang="es-EC"/>
        </a:p>
      </dgm:t>
    </dgm:pt>
    <dgm:pt modelId="{DC31DD5B-9053-4559-8693-0A418CE3BA2A}" type="pres">
      <dgm:prSet presAssocID="{70D3E2FA-68DA-4476-8AFB-978FBBC3AE3D}" presName="Name0" presStyleCnt="0">
        <dgm:presLayoutVars>
          <dgm:dir/>
          <dgm:animLvl val="lvl"/>
          <dgm:resizeHandles/>
        </dgm:presLayoutVars>
      </dgm:prSet>
      <dgm:spPr/>
      <dgm:t>
        <a:bodyPr/>
        <a:lstStyle/>
        <a:p>
          <a:endParaRPr lang="es-EC"/>
        </a:p>
      </dgm:t>
    </dgm:pt>
    <dgm:pt modelId="{E7A86AE9-A0C7-49BD-B26E-47E69ABDA793}" type="pres">
      <dgm:prSet presAssocID="{7D4336CF-784C-4F82-A61E-97532D32AC86}" presName="linNode" presStyleCnt="0"/>
      <dgm:spPr/>
    </dgm:pt>
    <dgm:pt modelId="{67DC4927-E855-41E3-82E9-E9A287F55D3C}" type="pres">
      <dgm:prSet presAssocID="{7D4336CF-784C-4F82-A61E-97532D32AC86}" presName="parentShp" presStyleLbl="node1" presStyleIdx="0" presStyleCnt="1">
        <dgm:presLayoutVars>
          <dgm:bulletEnabled val="1"/>
        </dgm:presLayoutVars>
      </dgm:prSet>
      <dgm:spPr/>
      <dgm:t>
        <a:bodyPr/>
        <a:lstStyle/>
        <a:p>
          <a:endParaRPr lang="es-EC"/>
        </a:p>
      </dgm:t>
    </dgm:pt>
    <dgm:pt modelId="{1537E132-6B73-4B96-A2B1-CC1DC227240E}" type="pres">
      <dgm:prSet presAssocID="{7D4336CF-784C-4F82-A61E-97532D32AC86}" presName="childShp" presStyleLbl="bgAccFollowNode1" presStyleIdx="0" presStyleCnt="1">
        <dgm:presLayoutVars>
          <dgm:bulletEnabled val="1"/>
        </dgm:presLayoutVars>
      </dgm:prSet>
      <dgm:spPr/>
      <dgm:t>
        <a:bodyPr/>
        <a:lstStyle/>
        <a:p>
          <a:endParaRPr lang="es-EC"/>
        </a:p>
      </dgm:t>
    </dgm:pt>
  </dgm:ptLst>
  <dgm:cxnLst>
    <dgm:cxn modelId="{03754ABC-6799-4C4C-9684-2A3BA247C474}" type="presOf" srcId="{70D3E2FA-68DA-4476-8AFB-978FBBC3AE3D}" destId="{DC31DD5B-9053-4559-8693-0A418CE3BA2A}" srcOrd="0" destOrd="0" presId="urn:microsoft.com/office/officeart/2005/8/layout/vList6"/>
    <dgm:cxn modelId="{A33DF980-BA29-49FD-8CD6-E6C53D735A3B}" type="presOf" srcId="{BB5F70E7-8C0C-47E5-8643-CE810CD73A39}" destId="{1537E132-6B73-4B96-A2B1-CC1DC227240E}" srcOrd="0" destOrd="0" presId="urn:microsoft.com/office/officeart/2005/8/layout/vList6"/>
    <dgm:cxn modelId="{1557F2A2-2D00-4348-98F1-F41E5DDDD5CD}" type="presOf" srcId="{7D4336CF-784C-4F82-A61E-97532D32AC86}" destId="{67DC4927-E855-41E3-82E9-E9A287F55D3C}" srcOrd="0" destOrd="0" presId="urn:microsoft.com/office/officeart/2005/8/layout/vList6"/>
    <dgm:cxn modelId="{EFE07E9A-BD90-4F27-9908-ABBEDBBF7E46}" srcId="{70D3E2FA-68DA-4476-8AFB-978FBBC3AE3D}" destId="{7D4336CF-784C-4F82-A61E-97532D32AC86}" srcOrd="0" destOrd="0" parTransId="{A5947BC3-8836-4414-946E-6D646FD5AEF3}" sibTransId="{C2599203-C650-4768-B590-2FABCA8C25C4}"/>
    <dgm:cxn modelId="{FA06F8BE-3381-4479-B1CC-D2C55EDCBF1C}" srcId="{7D4336CF-784C-4F82-A61E-97532D32AC86}" destId="{BB5F70E7-8C0C-47E5-8643-CE810CD73A39}" srcOrd="0" destOrd="0" parTransId="{8A34A192-AE1F-4337-A36A-9743543F61A9}" sibTransId="{4DB9E939-E575-4C42-9933-1B7EC7088D14}"/>
    <dgm:cxn modelId="{A5C27CDC-B429-45C0-B3A0-FED846660770}" type="presParOf" srcId="{DC31DD5B-9053-4559-8693-0A418CE3BA2A}" destId="{E7A86AE9-A0C7-49BD-B26E-47E69ABDA793}" srcOrd="0" destOrd="0" presId="urn:microsoft.com/office/officeart/2005/8/layout/vList6"/>
    <dgm:cxn modelId="{65F41BF1-E7F1-4565-8A20-0633DBDB15EF}" type="presParOf" srcId="{E7A86AE9-A0C7-49BD-B26E-47E69ABDA793}" destId="{67DC4927-E855-41E3-82E9-E9A287F55D3C}" srcOrd="0" destOrd="0" presId="urn:microsoft.com/office/officeart/2005/8/layout/vList6"/>
    <dgm:cxn modelId="{74B05CAB-8062-41E7-A556-56E00643D53F}" type="presParOf" srcId="{E7A86AE9-A0C7-49BD-B26E-47E69ABDA793}" destId="{1537E132-6B73-4B96-A2B1-CC1DC227240E}"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259F5D-8140-4F6D-B9E7-B9173CB6D1CE}">
      <dsp:nvSpPr>
        <dsp:cNvPr id="0" name=""/>
        <dsp:cNvSpPr/>
      </dsp:nvSpPr>
      <dsp:spPr>
        <a:xfrm>
          <a:off x="0" y="532193"/>
          <a:ext cx="8064896" cy="831600"/>
        </a:xfrm>
        <a:prstGeom prst="rect">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8E98AD-48F2-40C6-8FBB-24E4FAE1E1CC}">
      <dsp:nvSpPr>
        <dsp:cNvPr id="0" name=""/>
        <dsp:cNvSpPr/>
      </dsp:nvSpPr>
      <dsp:spPr>
        <a:xfrm>
          <a:off x="403244" y="180599"/>
          <a:ext cx="5645427" cy="974160"/>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622300">
            <a:lnSpc>
              <a:spcPct val="90000"/>
            </a:lnSpc>
            <a:spcBef>
              <a:spcPct val="0"/>
            </a:spcBef>
            <a:spcAft>
              <a:spcPct val="35000"/>
            </a:spcAft>
          </a:pPr>
          <a:r>
            <a:rPr lang="es-ES" sz="1400" kern="1200" dirty="0" smtClean="0"/>
            <a:t>WIFITEL nace el 21 de septiembre del 2009, brindando los servicios de Internet Banda Ancha (Principal), Video Vigilancia, Telefonía IP.</a:t>
          </a:r>
          <a:endParaRPr lang="es-EC" sz="1400" kern="1200" dirty="0"/>
        </a:p>
      </dsp:txBody>
      <dsp:txXfrm>
        <a:off x="403244" y="180599"/>
        <a:ext cx="5645427" cy="974160"/>
      </dsp:txXfrm>
    </dsp:sp>
    <dsp:sp modelId="{7044BAC3-4CAD-4B12-9558-80E2F58B35F9}">
      <dsp:nvSpPr>
        <dsp:cNvPr id="0" name=""/>
        <dsp:cNvSpPr/>
      </dsp:nvSpPr>
      <dsp:spPr>
        <a:xfrm>
          <a:off x="0" y="2029073"/>
          <a:ext cx="8064896" cy="831600"/>
        </a:xfrm>
        <a:prstGeom prst="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12340-65CE-4656-9924-3AC17F4F711D}">
      <dsp:nvSpPr>
        <dsp:cNvPr id="0" name=""/>
        <dsp:cNvSpPr/>
      </dsp:nvSpPr>
      <dsp:spPr>
        <a:xfrm>
          <a:off x="403244" y="1541993"/>
          <a:ext cx="5645427" cy="97416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just" defTabSz="577850">
            <a:lnSpc>
              <a:spcPct val="90000"/>
            </a:lnSpc>
            <a:spcBef>
              <a:spcPct val="0"/>
            </a:spcBef>
            <a:spcAft>
              <a:spcPct val="35000"/>
            </a:spcAft>
          </a:pPr>
          <a:r>
            <a:rPr lang="es-ES" sz="1300" kern="1200" dirty="0" smtClean="0"/>
            <a:t>Sus actividades empezaron en el Cantón Daule de la Provincia del Guayas, llegando a trabajar con un pequeño grupo de trabajadores y con un pequeño mercado.</a:t>
          </a:r>
          <a:endParaRPr lang="es-EC" sz="1300" kern="1200" dirty="0"/>
        </a:p>
      </dsp:txBody>
      <dsp:txXfrm>
        <a:off x="403244" y="1541993"/>
        <a:ext cx="5645427" cy="974160"/>
      </dsp:txXfrm>
    </dsp:sp>
    <dsp:sp modelId="{F88938CE-B671-43AA-A1D7-E074AB823088}">
      <dsp:nvSpPr>
        <dsp:cNvPr id="0" name=""/>
        <dsp:cNvSpPr/>
      </dsp:nvSpPr>
      <dsp:spPr>
        <a:xfrm>
          <a:off x="0" y="3525953"/>
          <a:ext cx="8064896" cy="831600"/>
        </a:xfrm>
        <a:prstGeom prst="rect">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93C9A-6D1E-4574-887A-45D414ACE9A2}">
      <dsp:nvSpPr>
        <dsp:cNvPr id="0" name=""/>
        <dsp:cNvSpPr/>
      </dsp:nvSpPr>
      <dsp:spPr>
        <a:xfrm>
          <a:off x="403244" y="3038873"/>
          <a:ext cx="5645427" cy="974160"/>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l" defTabSz="533400">
            <a:lnSpc>
              <a:spcPct val="90000"/>
            </a:lnSpc>
            <a:spcBef>
              <a:spcPct val="0"/>
            </a:spcBef>
            <a:spcAft>
              <a:spcPct val="35000"/>
            </a:spcAft>
          </a:pPr>
          <a:r>
            <a:rPr lang="es-ES" sz="1200" kern="1200" dirty="0" smtClean="0"/>
            <a:t>Posteriormente, WIFITEL fue expandiendo su mercado a los cantones: Isidro Ayora, Nobol, Pedro Carbo, Lomas y Salitre de la provincia del guayas. Llegando actualmente a las ciudades grandes como son Guayaquil y Quito.</a:t>
          </a:r>
          <a:endParaRPr lang="es-EC" sz="1200" kern="1200" dirty="0"/>
        </a:p>
      </dsp:txBody>
      <dsp:txXfrm>
        <a:off x="403244" y="3038873"/>
        <a:ext cx="5645427" cy="9741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22CB0F-01CD-463E-A77D-F50F4F9E72F2}">
      <dsp:nvSpPr>
        <dsp:cNvPr id="0" name=""/>
        <dsp:cNvSpPr/>
      </dsp:nvSpPr>
      <dsp:spPr>
        <a:xfrm>
          <a:off x="2270" y="1625"/>
          <a:ext cx="3044031" cy="2111044"/>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s-ES" sz="5500" kern="1200" dirty="0" smtClean="0"/>
            <a:t>MISIÓN</a:t>
          </a:r>
          <a:endParaRPr lang="es-EC" sz="5500" kern="1200" dirty="0"/>
        </a:p>
      </dsp:txBody>
      <dsp:txXfrm>
        <a:off x="2270" y="1625"/>
        <a:ext cx="3044031" cy="2111044"/>
      </dsp:txXfrm>
    </dsp:sp>
    <dsp:sp modelId="{6C4BEB4A-D908-4A0F-A090-7396F2410B54}">
      <dsp:nvSpPr>
        <dsp:cNvPr id="0" name=""/>
        <dsp:cNvSpPr/>
      </dsp:nvSpPr>
      <dsp:spPr>
        <a:xfrm>
          <a:off x="2270" y="2289997"/>
          <a:ext cx="3044031" cy="2111044"/>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Implementar servicios de internet, datos y todo lo relacionado sobre servicios de telecomunicaciones pudiendo cubrir las cabeceras rurales a nivel de los cantones de Guayaquil, trabajando en un ambiente adecuado con personas aptas y bien capacitadas demostrando sus sólidos valores humanos.</a:t>
          </a:r>
          <a:endParaRPr lang="es-EC" sz="1200" kern="1200" dirty="0"/>
        </a:p>
      </dsp:txBody>
      <dsp:txXfrm>
        <a:off x="2270" y="2289997"/>
        <a:ext cx="3044031" cy="2111044"/>
      </dsp:txXfrm>
    </dsp:sp>
    <dsp:sp modelId="{46CFE73E-F5FE-4041-8B51-6670F39037EF}">
      <dsp:nvSpPr>
        <dsp:cNvPr id="0" name=""/>
        <dsp:cNvSpPr/>
      </dsp:nvSpPr>
      <dsp:spPr>
        <a:xfrm>
          <a:off x="3557698" y="1625"/>
          <a:ext cx="3044031" cy="2111044"/>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s-ES" sz="5500" kern="1200" dirty="0" smtClean="0"/>
            <a:t>VISIÓN</a:t>
          </a:r>
          <a:endParaRPr lang="es-EC" sz="5500" kern="1200" dirty="0"/>
        </a:p>
      </dsp:txBody>
      <dsp:txXfrm>
        <a:off x="3557698" y="1625"/>
        <a:ext cx="3044031" cy="2111044"/>
      </dsp:txXfrm>
    </dsp:sp>
    <dsp:sp modelId="{249A319C-962A-4ADE-8B60-E69D2332D38E}">
      <dsp:nvSpPr>
        <dsp:cNvPr id="0" name=""/>
        <dsp:cNvSpPr/>
      </dsp:nvSpPr>
      <dsp:spPr>
        <a:xfrm>
          <a:off x="3557698" y="2289997"/>
          <a:ext cx="3044031" cy="2111044"/>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t>Ser el proveedor de servicios más grande a nivel regional, con una infraestructura propia y ser reconocidos como una de las mejores empresas en dar un servicio con excelente calidad.</a:t>
          </a:r>
          <a:endParaRPr lang="es-EC" sz="1400" kern="1200" dirty="0"/>
        </a:p>
      </dsp:txBody>
      <dsp:txXfrm>
        <a:off x="3557698" y="2289997"/>
        <a:ext cx="3044031" cy="211104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8F1CA8-7984-4591-BB9F-81AE83721765}">
      <dsp:nvSpPr>
        <dsp:cNvPr id="0" name=""/>
        <dsp:cNvSpPr/>
      </dsp:nvSpPr>
      <dsp:spPr>
        <a:xfrm>
          <a:off x="3574" y="952059"/>
          <a:ext cx="2080461" cy="832184"/>
        </a:xfrm>
        <a:prstGeom prst="chevron">
          <a:avLst/>
        </a:prstGeom>
        <a:gradFill rotWithShape="0">
          <a:gsLst>
            <a:gs pos="0">
              <a:srgbClr val="DDEBCF"/>
            </a:gs>
            <a:gs pos="50000">
              <a:srgbClr val="9CB86E"/>
            </a:gs>
            <a:gs pos="100000">
              <a:srgbClr val="156B13"/>
            </a:gs>
          </a:gsLst>
          <a:lin ang="5400000" scaled="0"/>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lumMod val="95000"/>
                  <a:lumOff val="5000"/>
                </a:schemeClr>
              </a:solidFill>
            </a:rPr>
            <a:t>A. Compras</a:t>
          </a:r>
          <a:endParaRPr lang="es-EC" sz="1600" kern="1200" dirty="0">
            <a:solidFill>
              <a:schemeClr val="tx1">
                <a:lumMod val="95000"/>
                <a:lumOff val="5000"/>
              </a:schemeClr>
            </a:solidFill>
          </a:endParaRPr>
        </a:p>
      </dsp:txBody>
      <dsp:txXfrm>
        <a:off x="3574" y="952059"/>
        <a:ext cx="2080461" cy="832184"/>
      </dsp:txXfrm>
    </dsp:sp>
    <dsp:sp modelId="{6E41AC79-08E4-4355-805A-0DD3772F2B2F}">
      <dsp:nvSpPr>
        <dsp:cNvPr id="0" name=""/>
        <dsp:cNvSpPr/>
      </dsp:nvSpPr>
      <dsp:spPr>
        <a:xfrm>
          <a:off x="1875989" y="952059"/>
          <a:ext cx="2080461" cy="832184"/>
        </a:xfrm>
        <a:prstGeom prst="chevron">
          <a:avLst/>
        </a:prstGeom>
        <a:gradFill rotWithShape="0">
          <a:gsLst>
            <a:gs pos="0">
              <a:srgbClr val="DDEBCF"/>
            </a:gs>
            <a:gs pos="50000">
              <a:srgbClr val="9CB86E"/>
            </a:gs>
            <a:gs pos="100000">
              <a:srgbClr val="156B13"/>
            </a:gs>
          </a:gsLst>
          <a:lin ang="5400000" scaled="0"/>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lumMod val="95000"/>
                  <a:lumOff val="5000"/>
                </a:schemeClr>
              </a:solidFill>
            </a:rPr>
            <a:t>B. </a:t>
          </a:r>
          <a:r>
            <a:rPr lang="es-ES" sz="1600" kern="1200" dirty="0" smtClean="0">
              <a:solidFill>
                <a:schemeClr val="tx1">
                  <a:lumMod val="95000"/>
                  <a:lumOff val="5000"/>
                </a:schemeClr>
              </a:solidFill>
            </a:rPr>
            <a:t>Ventas</a:t>
          </a:r>
          <a:endParaRPr lang="es-EC" sz="1600" kern="1200" dirty="0" smtClean="0">
            <a:solidFill>
              <a:schemeClr val="tx1">
                <a:lumMod val="95000"/>
                <a:lumOff val="5000"/>
              </a:schemeClr>
            </a:solidFill>
          </a:endParaRPr>
        </a:p>
      </dsp:txBody>
      <dsp:txXfrm>
        <a:off x="1875989" y="952059"/>
        <a:ext cx="2080461" cy="832184"/>
      </dsp:txXfrm>
    </dsp:sp>
    <dsp:sp modelId="{7770E303-3D50-4025-8A20-B99EDC00DE81}">
      <dsp:nvSpPr>
        <dsp:cNvPr id="0" name=""/>
        <dsp:cNvSpPr/>
      </dsp:nvSpPr>
      <dsp:spPr>
        <a:xfrm>
          <a:off x="3748404" y="952059"/>
          <a:ext cx="2080461" cy="832184"/>
        </a:xfrm>
        <a:prstGeom prst="chevron">
          <a:avLst/>
        </a:prstGeom>
        <a:gradFill rotWithShape="0">
          <a:gsLst>
            <a:gs pos="0">
              <a:srgbClr val="DDEBCF"/>
            </a:gs>
            <a:gs pos="50000">
              <a:srgbClr val="9CB86E"/>
            </a:gs>
            <a:gs pos="100000">
              <a:srgbClr val="156B13"/>
            </a:gs>
          </a:gsLst>
          <a:lin ang="5400000" scaled="0"/>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lumMod val="95000"/>
                  <a:lumOff val="5000"/>
                </a:schemeClr>
              </a:solidFill>
            </a:rPr>
            <a:t>C. </a:t>
          </a:r>
          <a:r>
            <a:rPr lang="es-ES" sz="1600" kern="1200" dirty="0" smtClean="0">
              <a:solidFill>
                <a:schemeClr val="tx1">
                  <a:lumMod val="95000"/>
                  <a:lumOff val="5000"/>
                </a:schemeClr>
              </a:solidFill>
            </a:rPr>
            <a:t>Cobranza</a:t>
          </a:r>
          <a:endParaRPr lang="es-EC" sz="1600" kern="1200" dirty="0" smtClean="0">
            <a:solidFill>
              <a:schemeClr val="tx1">
                <a:lumMod val="95000"/>
                <a:lumOff val="5000"/>
              </a:schemeClr>
            </a:solidFill>
          </a:endParaRPr>
        </a:p>
      </dsp:txBody>
      <dsp:txXfrm>
        <a:off x="3748404" y="952059"/>
        <a:ext cx="2080461" cy="832184"/>
      </dsp:txXfrm>
    </dsp:sp>
    <dsp:sp modelId="{BA3495BF-D563-456B-AC42-7AE6E821419E}">
      <dsp:nvSpPr>
        <dsp:cNvPr id="0" name=""/>
        <dsp:cNvSpPr/>
      </dsp:nvSpPr>
      <dsp:spPr>
        <a:xfrm>
          <a:off x="5620820" y="952059"/>
          <a:ext cx="2080461" cy="832184"/>
        </a:xfrm>
        <a:prstGeom prst="chevron">
          <a:avLst/>
        </a:prstGeom>
        <a:gradFill rotWithShape="0">
          <a:gsLst>
            <a:gs pos="0">
              <a:srgbClr val="DDEBCF"/>
            </a:gs>
            <a:gs pos="50000">
              <a:srgbClr val="9CB86E"/>
            </a:gs>
            <a:gs pos="100000">
              <a:srgbClr val="156B13"/>
            </a:gs>
          </a:gsLst>
          <a:lin ang="5400000" scaled="0"/>
        </a:gra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lumMod val="95000"/>
                  <a:lumOff val="5000"/>
                </a:schemeClr>
              </a:solidFill>
            </a:rPr>
            <a:t>D. Post Venta</a:t>
          </a:r>
          <a:endParaRPr lang="es-EC" sz="1400" kern="1200" dirty="0">
            <a:solidFill>
              <a:schemeClr val="tx1">
                <a:lumMod val="95000"/>
                <a:lumOff val="5000"/>
              </a:schemeClr>
            </a:solidFill>
          </a:endParaRPr>
        </a:p>
      </dsp:txBody>
      <dsp:txXfrm>
        <a:off x="5620820" y="952059"/>
        <a:ext cx="2080461" cy="8321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s-ES" dirty="0"/>
          </a:p>
        </p:txBody>
      </p:sp>
      <p:sp>
        <p:nvSpPr>
          <p:cNvPr id="624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s-ES" dirty="0"/>
          </a:p>
        </p:txBody>
      </p:sp>
      <p:sp>
        <p:nvSpPr>
          <p:cNvPr id="624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s-ES" dirty="0"/>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49A8A2F-EE5E-4AB5-8F94-404963E41A5C}" type="slidenum">
              <a:rPr lang="es-ES"/>
              <a:pPr>
                <a:defRPr/>
              </a:pPr>
              <a:t>‹Nº›</a:t>
            </a:fld>
            <a:endParaRPr lang="es-E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s-E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s-ES" dirty="0"/>
          </a:p>
        </p:txBody>
      </p:sp>
      <p:sp>
        <p:nvSpPr>
          <p:cNvPr id="51204"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s-E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052AF15-7F1C-425A-A4EC-A6015923A7C3}"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4F760C8-A47C-4532-84D8-1318F1A7D988}" type="slidenum">
              <a:rPr lang="es-ES" smtClean="0">
                <a:latin typeface="Arial" charset="0"/>
              </a:rPr>
              <a:pPr/>
              <a:t>1</a:t>
            </a:fld>
            <a:endParaRPr lang="es-ES" dirty="0"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11</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12</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13</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14</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15</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16</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17</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18</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19</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20</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AEAEC5-08E2-40D1-972A-188C98073917}" type="slidenum">
              <a:rPr lang="es-ES" smtClean="0">
                <a:latin typeface="Arial" charset="0"/>
              </a:rPr>
              <a:pPr/>
              <a:t>3</a:t>
            </a:fld>
            <a:endParaRPr lang="es-ES" dirty="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s-ES_tradnl" dirty="0" smtClean="0">
                <a:latin typeface="Arial" charset="0"/>
              </a:rPr>
              <a:t>Expositor, introduce el tema: intro+antecedentes resumidos!!</a:t>
            </a:r>
            <a:endParaRPr lang="es-E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21</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22</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23</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24</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25</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26</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27</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28</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29</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30</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AEAEC5-08E2-40D1-972A-188C98073917}" type="slidenum">
              <a:rPr lang="es-ES" smtClean="0">
                <a:latin typeface="Arial" charset="0"/>
              </a:rPr>
              <a:pPr/>
              <a:t>4</a:t>
            </a:fld>
            <a:endParaRPr lang="es-ES" dirty="0"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s-ES_tradnl" dirty="0" smtClean="0">
                <a:latin typeface="Arial" charset="0"/>
              </a:rPr>
              <a:t>Expositor, introduce el tema: intro+antecedentes resumidos!!</a:t>
            </a:r>
            <a:endParaRPr lang="es-E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31</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32</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33</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35</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36</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5</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6</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7</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8</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9</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22E1626-77C8-4619-8152-39A12729FD59}" type="slidenum">
              <a:rPr lang="es-ES" smtClean="0">
                <a:latin typeface="Arial" charset="0"/>
              </a:rPr>
              <a:pPr/>
              <a:t>10</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s-EC"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913938"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15 Grupo"/>
          <p:cNvGrpSpPr>
            <a:grpSpLocks/>
          </p:cNvGrpSpPr>
          <p:nvPr/>
        </p:nvGrpSpPr>
        <p:grpSpPr bwMode="auto">
          <a:xfrm>
            <a:off x="-4763" y="4953000"/>
            <a:ext cx="9910763" cy="1911350"/>
            <a:chOff x="-3765" y="4832896"/>
            <a:chExt cx="9147765" cy="2032192"/>
          </a:xfrm>
        </p:grpSpPr>
        <p:sp>
          <p:nvSpPr>
            <p:cNvPr id="6" name="5 Forma libre"/>
            <p:cNvSpPr>
              <a:spLocks/>
            </p:cNvSpPr>
            <p:nvPr/>
          </p:nvSpPr>
          <p:spPr bwMode="auto">
            <a:xfrm>
              <a:off x="1687173" y="4832896"/>
              <a:ext cx="7456827"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7" name="6 Forma libre"/>
            <p:cNvSpPr>
              <a:spLocks/>
            </p:cNvSpPr>
            <p:nvPr/>
          </p:nvSpPr>
          <p:spPr bwMode="auto">
            <a:xfrm>
              <a:off x="35798" y="5135025"/>
              <a:ext cx="9108202"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742950" y="1752602"/>
            <a:ext cx="84201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endParaRPr lang="es-ES" dirty="0"/>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dirty="0"/>
          </a:p>
        </p:txBody>
      </p:sp>
      <p:sp>
        <p:nvSpPr>
          <p:cNvPr id="13"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8AE1C12C-2E03-4E1A-A2F6-E2D435917D55}"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95300" y="1481330"/>
            <a:ext cx="89154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dirty="0"/>
          </a:p>
        </p:txBody>
      </p:sp>
      <p:sp>
        <p:nvSpPr>
          <p:cNvPr id="6" name="17 Marcador de número de diapositiva"/>
          <p:cNvSpPr>
            <a:spLocks noGrp="1"/>
          </p:cNvSpPr>
          <p:nvPr>
            <p:ph type="sldNum" sz="quarter" idx="12"/>
          </p:nvPr>
        </p:nvSpPr>
        <p:spPr/>
        <p:txBody>
          <a:bodyPr/>
          <a:lstStyle>
            <a:lvl1pPr>
              <a:defRPr/>
            </a:lvl1pPr>
          </a:lstStyle>
          <a:p>
            <a:pPr>
              <a:defRPr/>
            </a:pPr>
            <a:fld id="{2DB72219-814A-4085-8A60-5443E71A1E7A}"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414347" y="274641"/>
            <a:ext cx="1925593"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95300" y="274641"/>
            <a:ext cx="685165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dirty="0"/>
          </a:p>
        </p:txBody>
      </p:sp>
      <p:sp>
        <p:nvSpPr>
          <p:cNvPr id="6" name="17 Marcador de número de diapositiva"/>
          <p:cNvSpPr>
            <a:spLocks noGrp="1"/>
          </p:cNvSpPr>
          <p:nvPr>
            <p:ph type="sldNum" sz="quarter" idx="12"/>
          </p:nvPr>
        </p:nvSpPr>
        <p:spPr/>
        <p:txBody>
          <a:bodyPr/>
          <a:lstStyle>
            <a:lvl1pPr>
              <a:defRPr/>
            </a:lvl1pPr>
          </a:lstStyle>
          <a:p>
            <a:pPr>
              <a:defRPr/>
            </a:pPr>
            <a:fld id="{9D4C7A23-F050-4173-8F8A-39C6A32ED514}"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dirty="0"/>
          </a:p>
        </p:txBody>
      </p:sp>
      <p:sp>
        <p:nvSpPr>
          <p:cNvPr id="6" name="17 Marcador de número de diapositiva"/>
          <p:cNvSpPr>
            <a:spLocks noGrp="1"/>
          </p:cNvSpPr>
          <p:nvPr>
            <p:ph type="sldNum" sz="quarter" idx="12"/>
          </p:nvPr>
        </p:nvSpPr>
        <p:spPr/>
        <p:txBody>
          <a:bodyPr/>
          <a:lstStyle>
            <a:lvl1pPr>
              <a:defRPr/>
            </a:lvl1pPr>
          </a:lstStyle>
          <a:p>
            <a:pPr>
              <a:defRPr/>
            </a:pPr>
            <a:fld id="{28E9F611-883F-4115-9B93-6E9052F987B3}"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940175" y="3005138"/>
            <a:ext cx="198438"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4 Cheurón"/>
          <p:cNvSpPr/>
          <p:nvPr/>
        </p:nvSpPr>
        <p:spPr>
          <a:xfrm>
            <a:off x="3738563" y="3005138"/>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1 Título"/>
          <p:cNvSpPr>
            <a:spLocks noGrp="1"/>
          </p:cNvSpPr>
          <p:nvPr>
            <p:ph type="title"/>
          </p:nvPr>
        </p:nvSpPr>
        <p:spPr>
          <a:xfrm>
            <a:off x="782574" y="1059712"/>
            <a:ext cx="84201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249606" y="2931712"/>
            <a:ext cx="4953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endParaRPr lang="es-ES" dirty="0"/>
          </a:p>
        </p:txBody>
      </p:sp>
      <p:sp>
        <p:nvSpPr>
          <p:cNvPr id="7" name="4 Marcador de pie de página"/>
          <p:cNvSpPr>
            <a:spLocks noGrp="1"/>
          </p:cNvSpPr>
          <p:nvPr>
            <p:ph type="ftr" sz="quarter" idx="11"/>
          </p:nvPr>
        </p:nvSpPr>
        <p:spPr/>
        <p:txBody>
          <a:bodyPr/>
          <a:lstStyle>
            <a:lvl1pPr>
              <a:defRPr/>
            </a:lvl1pPr>
            <a:extLst/>
          </a:lstStyle>
          <a:p>
            <a:pPr>
              <a:defRPr/>
            </a:pPr>
            <a:endParaRPr lang="es-ES" dirty="0"/>
          </a:p>
        </p:txBody>
      </p:sp>
      <p:sp>
        <p:nvSpPr>
          <p:cNvPr id="8" name="5 Marcador de número de diapositiva"/>
          <p:cNvSpPr>
            <a:spLocks noGrp="1"/>
          </p:cNvSpPr>
          <p:nvPr>
            <p:ph type="sldNum" sz="quarter" idx="12"/>
          </p:nvPr>
        </p:nvSpPr>
        <p:spPr/>
        <p:txBody>
          <a:bodyPr/>
          <a:lstStyle>
            <a:lvl1pPr>
              <a:defRPr/>
            </a:lvl1pPr>
            <a:extLst/>
          </a:lstStyle>
          <a:p>
            <a:pPr>
              <a:defRPr/>
            </a:pPr>
            <a:fld id="{0897CDEC-D371-45AB-8CA6-94824CFDFDC2}"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95300" y="1481329"/>
            <a:ext cx="437515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5035550" y="1481329"/>
            <a:ext cx="437515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dirty="0"/>
          </a:p>
        </p:txBody>
      </p:sp>
      <p:sp>
        <p:nvSpPr>
          <p:cNvPr id="7" name="6 Marcador de número de diapositiva"/>
          <p:cNvSpPr>
            <a:spLocks noGrp="1"/>
          </p:cNvSpPr>
          <p:nvPr>
            <p:ph type="sldNum" sz="quarter" idx="12"/>
          </p:nvPr>
        </p:nvSpPr>
        <p:spPr/>
        <p:txBody>
          <a:bodyPr/>
          <a:lstStyle>
            <a:lvl1pPr>
              <a:defRPr/>
            </a:lvl1pPr>
            <a:extLst/>
          </a:lstStyle>
          <a:p>
            <a:pPr>
              <a:defRPr/>
            </a:pPr>
            <a:fld id="{CB02442C-340B-4932-A721-133707FB4F58}"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89154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5032112"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95300" y="144429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5032111" y="144429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endParaRPr lang="es-ES" dirty="0"/>
          </a:p>
        </p:txBody>
      </p:sp>
      <p:sp>
        <p:nvSpPr>
          <p:cNvPr id="8" name="7 Marcador de pie de página"/>
          <p:cNvSpPr>
            <a:spLocks noGrp="1"/>
          </p:cNvSpPr>
          <p:nvPr>
            <p:ph type="ftr" sz="quarter" idx="11"/>
          </p:nvPr>
        </p:nvSpPr>
        <p:spPr/>
        <p:txBody>
          <a:bodyPr/>
          <a:lstStyle>
            <a:lvl1pPr>
              <a:defRPr/>
            </a:lvl1pPr>
            <a:extLst/>
          </a:lstStyle>
          <a:p>
            <a:pPr>
              <a:defRPr/>
            </a:pPr>
            <a:endParaRPr lang="es-ES" dirty="0"/>
          </a:p>
        </p:txBody>
      </p:sp>
      <p:sp>
        <p:nvSpPr>
          <p:cNvPr id="9" name="8 Marcador de número de diapositiva"/>
          <p:cNvSpPr>
            <a:spLocks noGrp="1"/>
          </p:cNvSpPr>
          <p:nvPr>
            <p:ph type="sldNum" sz="quarter" idx="12"/>
          </p:nvPr>
        </p:nvSpPr>
        <p:spPr/>
        <p:txBody>
          <a:bodyPr/>
          <a:lstStyle>
            <a:lvl1pPr>
              <a:defRPr/>
            </a:lvl1pPr>
            <a:extLst/>
          </a:lstStyle>
          <a:p>
            <a:pPr>
              <a:defRPr/>
            </a:pPr>
            <a:fld id="{F8302A07-C01F-4016-8A58-5CEF0A1C6380}"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ES" dirty="0"/>
          </a:p>
        </p:txBody>
      </p:sp>
      <p:sp>
        <p:nvSpPr>
          <p:cNvPr id="4" name="3 Marcador de pie de página"/>
          <p:cNvSpPr>
            <a:spLocks noGrp="1"/>
          </p:cNvSpPr>
          <p:nvPr>
            <p:ph type="ftr" sz="quarter" idx="11"/>
          </p:nvPr>
        </p:nvSpPr>
        <p:spPr/>
        <p:txBody>
          <a:bodyPr/>
          <a:lstStyle>
            <a:lvl1pPr>
              <a:defRPr/>
            </a:lvl1pPr>
            <a:extLst/>
          </a:lstStyle>
          <a:p>
            <a:pPr>
              <a:defRPr/>
            </a:pPr>
            <a:endParaRPr lang="es-ES" dirty="0"/>
          </a:p>
        </p:txBody>
      </p:sp>
      <p:sp>
        <p:nvSpPr>
          <p:cNvPr id="5" name="4 Marcador de número de diapositiva"/>
          <p:cNvSpPr>
            <a:spLocks noGrp="1"/>
          </p:cNvSpPr>
          <p:nvPr>
            <p:ph type="sldNum" sz="quarter" idx="12"/>
          </p:nvPr>
        </p:nvSpPr>
        <p:spPr/>
        <p:txBody>
          <a:bodyPr/>
          <a:lstStyle>
            <a:lvl1pPr>
              <a:defRPr/>
            </a:lvl1pPr>
            <a:extLst/>
          </a:lstStyle>
          <a:p>
            <a:pPr>
              <a:defRPr/>
            </a:pPr>
            <a:fld id="{48A895BC-A792-4D26-AB3E-A93676373D38}"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ES" dirty="0"/>
          </a:p>
        </p:txBody>
      </p:sp>
      <p:sp>
        <p:nvSpPr>
          <p:cNvPr id="3" name="21 Marcador de pie de página"/>
          <p:cNvSpPr>
            <a:spLocks noGrp="1"/>
          </p:cNvSpPr>
          <p:nvPr>
            <p:ph type="ftr" sz="quarter" idx="11"/>
          </p:nvPr>
        </p:nvSpPr>
        <p:spPr/>
        <p:txBody>
          <a:bodyPr/>
          <a:lstStyle>
            <a:lvl1pPr>
              <a:defRPr/>
            </a:lvl1pPr>
          </a:lstStyle>
          <a:p>
            <a:pPr>
              <a:defRPr/>
            </a:pPr>
            <a:endParaRPr lang="es-ES" dirty="0"/>
          </a:p>
        </p:txBody>
      </p:sp>
      <p:sp>
        <p:nvSpPr>
          <p:cNvPr id="4" name="17 Marcador de número de diapositiva"/>
          <p:cNvSpPr>
            <a:spLocks noGrp="1"/>
          </p:cNvSpPr>
          <p:nvPr>
            <p:ph type="sldNum" sz="quarter" idx="12"/>
          </p:nvPr>
        </p:nvSpPr>
        <p:spPr/>
        <p:txBody>
          <a:bodyPr/>
          <a:lstStyle>
            <a:lvl1pPr>
              <a:defRPr/>
            </a:lvl1pPr>
          </a:lstStyle>
          <a:p>
            <a:pPr>
              <a:defRPr/>
            </a:pPr>
            <a:fld id="{304373B8-3E90-4B42-9EDD-37AF1E1259B8}"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90600" y="4876800"/>
            <a:ext cx="8105257"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dirty="0"/>
          </a:p>
        </p:txBody>
      </p:sp>
      <p:sp>
        <p:nvSpPr>
          <p:cNvPr id="7" name="6 Marcador de número de diapositiva"/>
          <p:cNvSpPr>
            <a:spLocks noGrp="1"/>
          </p:cNvSpPr>
          <p:nvPr>
            <p:ph type="sldNum" sz="quarter" idx="12"/>
          </p:nvPr>
        </p:nvSpPr>
        <p:spPr/>
        <p:txBody>
          <a:bodyPr/>
          <a:lstStyle>
            <a:lvl1pPr>
              <a:defRPr/>
            </a:lvl1pPr>
            <a:extLst/>
          </a:lstStyle>
          <a:p>
            <a:pPr>
              <a:defRPr/>
            </a:pPr>
            <a:fld id="{BE389418-6BF5-4CBD-AB6E-0BA8F7520503}" type="slidenum">
              <a:rPr lang="es-ES"/>
              <a:pPr>
                <a:defRPr/>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541338" y="5945188"/>
            <a:ext cx="535146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6" name="5 Forma libre"/>
          <p:cNvSpPr>
            <a:spLocks/>
          </p:cNvSpPr>
          <p:nvPr/>
        </p:nvSpPr>
        <p:spPr bwMode="auto">
          <a:xfrm>
            <a:off x="525463" y="5938838"/>
            <a:ext cx="399891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7" name="6 Triángulo rectángulo"/>
          <p:cNvSpPr>
            <a:spLocks/>
          </p:cNvSpPr>
          <p:nvPr/>
        </p:nvSpPr>
        <p:spPr bwMode="auto">
          <a:xfrm>
            <a:off x="-6545" y="5791253"/>
            <a:ext cx="3685840"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7 Conector recto"/>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9386888" y="4987925"/>
            <a:ext cx="1968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9 Cheurón"/>
          <p:cNvSpPr/>
          <p:nvPr/>
        </p:nvSpPr>
        <p:spPr>
          <a:xfrm>
            <a:off x="9183688" y="4987925"/>
            <a:ext cx="19843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3 Marcador de texto"/>
          <p:cNvSpPr>
            <a:spLocks noGrp="1"/>
          </p:cNvSpPr>
          <p:nvPr>
            <p:ph type="body" sz="half" idx="2"/>
          </p:nvPr>
        </p:nvSpPr>
        <p:spPr>
          <a:xfrm>
            <a:off x="1236335" y="5443402"/>
            <a:ext cx="77597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247650"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endParaRPr lang="es-ES" dirty="0"/>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dirty="0"/>
          </a:p>
        </p:txBody>
      </p:sp>
      <p:sp>
        <p:nvSpPr>
          <p:cNvPr id="13" name="6 Marcador de número de diapositiva"/>
          <p:cNvSpPr>
            <a:spLocks noGrp="1"/>
          </p:cNvSpPr>
          <p:nvPr>
            <p:ph type="sldNum" sz="quarter" idx="12"/>
          </p:nvPr>
        </p:nvSpPr>
        <p:spPr/>
        <p:txBody>
          <a:bodyPr/>
          <a:lstStyle>
            <a:lvl1pPr>
              <a:defRPr>
                <a:solidFill>
                  <a:schemeClr val="tx1"/>
                </a:solidFill>
              </a:defRPr>
            </a:lvl1pPr>
            <a:extLst/>
          </a:lstStyle>
          <a:p>
            <a:pPr>
              <a:defRPr/>
            </a:pPr>
            <a:fld id="{0299F244-EA2E-4712-AA41-0CF0EBCC221F}" type="slidenum">
              <a:rPr lang="es-ES"/>
              <a:pPr>
                <a:defRPr/>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541338" y="5945188"/>
            <a:ext cx="5351462"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12" name="11 Forma libre"/>
          <p:cNvSpPr>
            <a:spLocks/>
          </p:cNvSpPr>
          <p:nvPr/>
        </p:nvSpPr>
        <p:spPr bwMode="auto">
          <a:xfrm>
            <a:off x="525463" y="5938838"/>
            <a:ext cx="399891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14" name="13 Triángulo rectángulo"/>
          <p:cNvSpPr>
            <a:spLocks/>
          </p:cNvSpPr>
          <p:nvPr/>
        </p:nvSpPr>
        <p:spPr bwMode="auto">
          <a:xfrm>
            <a:off x="-6545" y="5791253"/>
            <a:ext cx="3685840"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14 Conector recto"/>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3081" name="29 Marcador de texto"/>
          <p:cNvSpPr>
            <a:spLocks noGrp="1"/>
          </p:cNvSpPr>
          <p:nvPr>
            <p:ph type="body" idx="1"/>
          </p:nvPr>
        </p:nvSpPr>
        <p:spPr bwMode="auto">
          <a:xfrm>
            <a:off x="495300" y="1481138"/>
            <a:ext cx="8915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7288213" y="6408738"/>
            <a:ext cx="2079625" cy="365125"/>
          </a:xfrm>
          <a:prstGeom prst="rect">
            <a:avLst/>
          </a:prstGeom>
        </p:spPr>
        <p:txBody>
          <a:bodyPr vert="horz" anchor="b"/>
          <a:lstStyle>
            <a:lvl1pPr algn="l" eaLnBrk="1" latinLnBrk="0" hangingPunct="1">
              <a:defRPr kumimoji="0" sz="1000">
                <a:solidFill>
                  <a:schemeClr val="tx1"/>
                </a:solidFill>
                <a:latin typeface="Arial" pitchFamily="34" charset="0"/>
              </a:defRPr>
            </a:lvl1pPr>
            <a:extLst/>
          </a:lstStyle>
          <a:p>
            <a:pPr>
              <a:defRPr/>
            </a:pPr>
            <a:endParaRPr lang="es-ES" dirty="0"/>
          </a:p>
        </p:txBody>
      </p:sp>
      <p:sp>
        <p:nvSpPr>
          <p:cNvPr id="22" name="21 Marcador de pie de página"/>
          <p:cNvSpPr>
            <a:spLocks noGrp="1"/>
          </p:cNvSpPr>
          <p:nvPr>
            <p:ph type="ftr" sz="quarter" idx="3"/>
          </p:nvPr>
        </p:nvSpPr>
        <p:spPr>
          <a:xfrm>
            <a:off x="4745038" y="6408738"/>
            <a:ext cx="2546350" cy="365125"/>
          </a:xfrm>
          <a:prstGeom prst="rect">
            <a:avLst/>
          </a:prstGeom>
        </p:spPr>
        <p:txBody>
          <a:bodyPr vert="horz" anchor="b"/>
          <a:lstStyle>
            <a:lvl1pPr algn="r" eaLnBrk="1" latinLnBrk="0" hangingPunct="1">
              <a:defRPr kumimoji="0" sz="1000">
                <a:solidFill>
                  <a:schemeClr val="tx1"/>
                </a:solidFill>
                <a:latin typeface="Arial" pitchFamily="34" charset="0"/>
              </a:defRPr>
            </a:lvl1pPr>
            <a:extLst/>
          </a:lstStyle>
          <a:p>
            <a:pPr>
              <a:defRPr/>
            </a:pPr>
            <a:endParaRPr lang="es-ES" dirty="0"/>
          </a:p>
        </p:txBody>
      </p:sp>
      <p:sp>
        <p:nvSpPr>
          <p:cNvPr id="18" name="17 Marcador de número de diapositiva"/>
          <p:cNvSpPr>
            <a:spLocks noGrp="1"/>
          </p:cNvSpPr>
          <p:nvPr>
            <p:ph type="sldNum" sz="quarter" idx="4"/>
          </p:nvPr>
        </p:nvSpPr>
        <p:spPr>
          <a:xfrm>
            <a:off x="9367838" y="6408738"/>
            <a:ext cx="396875" cy="365125"/>
          </a:xfrm>
          <a:prstGeom prst="rect">
            <a:avLst/>
          </a:prstGeom>
        </p:spPr>
        <p:txBody>
          <a:bodyPr vert="horz" anchor="b"/>
          <a:lstStyle>
            <a:lvl1pPr algn="r" eaLnBrk="1" latinLnBrk="0" hangingPunct="1">
              <a:defRPr kumimoji="0" sz="1000" b="0">
                <a:solidFill>
                  <a:schemeClr val="tx1"/>
                </a:solidFill>
                <a:latin typeface="Arial" pitchFamily="34" charset="0"/>
              </a:defRPr>
            </a:lvl1pPr>
            <a:extLst/>
          </a:lstStyle>
          <a:p>
            <a:pPr>
              <a:defRPr/>
            </a:pPr>
            <a:fld id="{3CA4244B-06E9-415C-8346-CD7D4C37A1DC}"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906" r:id="rId1"/>
    <p:sldLayoutId id="2147483902" r:id="rId2"/>
    <p:sldLayoutId id="2147483907" r:id="rId3"/>
    <p:sldLayoutId id="2147483908" r:id="rId4"/>
    <p:sldLayoutId id="2147483909" r:id="rId5"/>
    <p:sldLayoutId id="2147483910" r:id="rId6"/>
    <p:sldLayoutId id="2147483903" r:id="rId7"/>
    <p:sldLayoutId id="2147483911" r:id="rId8"/>
    <p:sldLayoutId id="2147483912" r:id="rId9"/>
    <p:sldLayoutId id="2147483904" r:id="rId10"/>
    <p:sldLayoutId id="2147483905"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file:///J:\Tesis%20de%20un%20Sistema%20de%20Gestion%20por%20Procesos\Nueva%20carpeta\Presentacion\Flujograma%20Mejorado%20del%20Proceso%20de%20Cobranzas.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file:///J:\Tesis%20de%20un%20Sistema%20de%20Gestion%20por%20Procesos\Nueva%20carpeta\Presentacion\An&#225;lisis%20del%20Valor%20Agregado%20Mejorado%20del%20Proceso%20de%20Cobranzas.docx" TargetMode="External"/><Relationship Id="rId5" Type="http://schemas.openxmlformats.org/officeDocument/2006/relationships/hyperlink" Target="file:///J:\Tesis%20de%20un%20Sistema%20de%20Gestion%20por%20Procesos\Nueva%20carpeta\Presentacion\An&#225;lisis%20del%20Valor%20Agregado%20Actual%20del%20Proceso%20de%20Cobranzas.docx" TargetMode="External"/><Relationship Id="rId4" Type="http://schemas.openxmlformats.org/officeDocument/2006/relationships/hyperlink" Target="file:///J:\Tesis%20de%20un%20Sistema%20de%20Gestion%20por%20Procesos\Nueva%20carpeta\Presentacion\Flujograma%20Actual%20del%20Proceso%20de%20Cobranzas.doc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hyperlink" Target="file:///J:\Tesis%20de%20un%20Sistema%20de%20Gestion%20por%20Procesos\Nueva%20carpeta\Presentacion\Flujograma%20Actual%20del%20Proceso%20de%20Post%20Venta%20y%20Seguimiento.docx" TargetMode="External"/><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file:///J:\Tesis%20de%20un%20Sistema%20de%20Gestion%20por%20Procesos\Nueva%20carpeta\Presentacion\Flujograma%20Mejorado%20del%20Proceso%20de%20Post%20Venta%20y%20Seguimiento.docx" TargetMode="External"/><Relationship Id="rId5" Type="http://schemas.openxmlformats.org/officeDocument/2006/relationships/hyperlink" Target="file:///J:\Tesis%20de%20un%20Sistema%20de%20Gestion%20por%20Procesos\Nueva%20carpeta\Presentacion\An&#225;lisis%20del%20Valor%20Agregado%20Mejorado%20del%20Proceso%20de%20Post%20Venta%20y%20Seguimiento.docx" TargetMode="External"/><Relationship Id="rId4" Type="http://schemas.openxmlformats.org/officeDocument/2006/relationships/hyperlink" Target="file:///J:\Tesis%20de%20un%20Sistema%20de%20Gestion%20por%20Procesos\Nueva%20carpeta\Presentacion\An&#225;lisis%20del%20Valor%20Agregado%20Actual%20del%20Proceso%20de%20Post%20Venta%20y%20Seguimiento.doc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openxmlformats.org/officeDocument/2006/relationships/hyperlink" Target="file:///J:\Tesis%20de%20un%20Sistema%20de%20Gestion%20por%20Procesos\Nueva%20carpeta\Presentacion\INDICADORES%20DE%20GESTI&#211;N%20UTILIZADOS%20PARA%20LOS%20PROCESOS%20DE%20WIFITEL.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diagramDrawing" Target="../diagrams/drawing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472952" y="2564904"/>
            <a:ext cx="943304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s-MX" sz="3200" b="1" spc="50" dirty="0" smtClean="0">
                <a:ln w="11430"/>
                <a:solidFill>
                  <a:srgbClr val="003399"/>
                </a:solidFill>
                <a:effectLst>
                  <a:outerShdw blurRad="76200" dist="50800" dir="5400000" algn="tl" rotWithShape="0">
                    <a:srgbClr val="000000">
                      <a:alpha val="65000"/>
                    </a:srgbClr>
                  </a:outerShdw>
                </a:effectLst>
                <a:latin typeface="Arial Black" pitchFamily="34" charset="0"/>
              </a:rPr>
              <a:t>INFORME </a:t>
            </a:r>
            <a:r>
              <a:rPr lang="es-MX" sz="3200" b="1" spc="50" dirty="0">
                <a:ln w="11430"/>
                <a:solidFill>
                  <a:srgbClr val="003399"/>
                </a:solidFill>
                <a:effectLst>
                  <a:outerShdw blurRad="76200" dist="50800" dir="5400000" algn="tl" rotWithShape="0">
                    <a:srgbClr val="000000">
                      <a:alpha val="65000"/>
                    </a:srgbClr>
                  </a:outerShdw>
                </a:effectLst>
                <a:latin typeface="Arial Black" pitchFamily="34" charset="0"/>
              </a:rPr>
              <a:t>DE MATERIA DE GRADUACIÓN</a:t>
            </a:r>
            <a:endParaRPr lang="es-EC" sz="3200" b="1" spc="50" dirty="0">
              <a:ln w="11430"/>
              <a:solidFill>
                <a:srgbClr val="003399"/>
              </a:solidFill>
              <a:effectLst>
                <a:outerShdw blurRad="76200" dist="50800" dir="5400000" algn="tl" rotWithShape="0">
                  <a:srgbClr val="000000">
                    <a:alpha val="65000"/>
                  </a:srgbClr>
                </a:outerShdw>
              </a:effectLst>
              <a:latin typeface="Arial Black" pitchFamily="34" charset="0"/>
            </a:endParaRPr>
          </a:p>
        </p:txBody>
      </p:sp>
      <p:sp>
        <p:nvSpPr>
          <p:cNvPr id="12" name="11 Rectángulo"/>
          <p:cNvSpPr/>
          <p:nvPr/>
        </p:nvSpPr>
        <p:spPr>
          <a:xfrm>
            <a:off x="920552" y="3284984"/>
            <a:ext cx="8152596" cy="1354217"/>
          </a:xfrm>
          <a:prstGeom prst="rect">
            <a:avLst/>
          </a:prstGeom>
        </p:spPr>
        <p:txBody>
          <a:bodyPr>
            <a:spAutoFit/>
          </a:bodyPr>
          <a:lstStyle/>
          <a:p>
            <a:pPr algn="ctr">
              <a:defRPr/>
            </a:pPr>
            <a:r>
              <a:rPr lang="es-ES_tradnl" b="1" dirty="0" smtClean="0">
                <a:ln w="17780" cmpd="sng">
                  <a:solidFill>
                    <a:srgbClr val="FFFFFF"/>
                  </a:solidFill>
                  <a:prstDash val="solid"/>
                  <a:miter lim="800000"/>
                </a:ln>
                <a:solidFill>
                  <a:schemeClr val="tx1">
                    <a:lumMod val="95000"/>
                    <a:lumOff val="5000"/>
                  </a:schemeClr>
                </a:solidFill>
                <a:effectLst>
                  <a:outerShdw blurRad="38100" dist="38100" dir="2700000" algn="tl">
                    <a:srgbClr val="000000">
                      <a:alpha val="43137"/>
                    </a:srgbClr>
                  </a:outerShdw>
                </a:effectLst>
                <a:latin typeface="Arial Black" pitchFamily="34" charset="0"/>
              </a:rPr>
              <a:t>“</a:t>
            </a:r>
            <a:r>
              <a:rPr lang="es-EC" sz="1800" b="1" dirty="0" smtClean="0">
                <a:ln w="17780" cmpd="sng">
                  <a:solidFill>
                    <a:srgbClr val="FFFFFF"/>
                  </a:solidFill>
                  <a:prstDash val="solid"/>
                  <a:miter lim="800000"/>
                </a:ln>
                <a:solidFill>
                  <a:schemeClr val="tx1">
                    <a:lumMod val="95000"/>
                    <a:lumOff val="5000"/>
                  </a:schemeClr>
                </a:solidFill>
                <a:effectLst>
                  <a:outerShdw blurRad="38100" dist="38100" dir="2700000" algn="tl">
                    <a:srgbClr val="000000">
                      <a:alpha val="43137"/>
                    </a:srgbClr>
                  </a:outerShdw>
                </a:effectLst>
                <a:latin typeface="Arial Black" pitchFamily="34" charset="0"/>
              </a:rPr>
              <a:t>Diseño </a:t>
            </a:r>
            <a:r>
              <a:rPr lang="es-EC" sz="1800" b="1" dirty="0">
                <a:ln w="17780" cmpd="sng">
                  <a:solidFill>
                    <a:srgbClr val="FFFFFF"/>
                  </a:solidFill>
                  <a:prstDash val="solid"/>
                  <a:miter lim="800000"/>
                </a:ln>
                <a:solidFill>
                  <a:schemeClr val="tx1">
                    <a:lumMod val="95000"/>
                    <a:lumOff val="5000"/>
                  </a:schemeClr>
                </a:solidFill>
                <a:effectLst>
                  <a:outerShdw blurRad="38100" dist="38100" dir="2700000" algn="tl">
                    <a:srgbClr val="000000">
                      <a:alpha val="43137"/>
                    </a:srgbClr>
                  </a:outerShdw>
                </a:effectLst>
                <a:latin typeface="Arial Black" pitchFamily="34" charset="0"/>
              </a:rPr>
              <a:t>de un Sistema de Gestión por Procesos para WIFITEL, empresa cuya actividad económica es la venta de servicios de Internet Banda Ancha, Video Vigilancia y Telefónica IP ubicada en el Cantón Daule de la provincia del Guayas.</a:t>
            </a:r>
            <a:r>
              <a:rPr lang="es-ES_tradnl" sz="1800" b="1" dirty="0">
                <a:ln w="17780" cmpd="sng">
                  <a:solidFill>
                    <a:srgbClr val="FFFFFF"/>
                  </a:solidFill>
                  <a:prstDash val="solid"/>
                  <a:miter lim="800000"/>
                </a:ln>
                <a:solidFill>
                  <a:schemeClr val="tx1">
                    <a:lumMod val="95000"/>
                    <a:lumOff val="5000"/>
                  </a:schemeClr>
                </a:solidFill>
                <a:effectLst>
                  <a:outerShdw blurRad="38100" dist="38100" dir="2700000" algn="tl">
                    <a:srgbClr val="000000">
                      <a:alpha val="43137"/>
                    </a:srgbClr>
                  </a:outerShdw>
                </a:effectLst>
                <a:latin typeface="Arial Black" pitchFamily="34" charset="0"/>
              </a:rPr>
              <a:t>”</a:t>
            </a:r>
            <a:endParaRPr lang="es-ES" b="1" dirty="0">
              <a:ln w="17780" cmpd="sng">
                <a:solidFill>
                  <a:srgbClr val="FFFFFF"/>
                </a:solidFill>
                <a:prstDash val="solid"/>
                <a:miter lim="800000"/>
              </a:ln>
              <a:solidFill>
                <a:schemeClr val="tx1">
                  <a:lumMod val="95000"/>
                  <a:lumOff val="5000"/>
                </a:schemeClr>
              </a:solidFill>
              <a:effectLst>
                <a:outerShdw blurRad="38100" dist="38100" dir="2700000" algn="tl">
                  <a:srgbClr val="000000">
                    <a:alpha val="43137"/>
                  </a:srgbClr>
                </a:outerShdw>
              </a:effectLst>
              <a:latin typeface="Arial Black" pitchFamily="34" charset="0"/>
            </a:endParaRPr>
          </a:p>
        </p:txBody>
      </p:sp>
      <p:sp>
        <p:nvSpPr>
          <p:cNvPr id="8" name="7 Rectángulo"/>
          <p:cNvSpPr/>
          <p:nvPr/>
        </p:nvSpPr>
        <p:spPr>
          <a:xfrm>
            <a:off x="4609207" y="6021288"/>
            <a:ext cx="5296793" cy="646331"/>
          </a:xfrm>
          <a:prstGeom prst="rect">
            <a:avLst/>
          </a:prstGeom>
        </p:spPr>
        <p:txBody>
          <a:bodyPr wrap="square">
            <a:spAutoFit/>
          </a:bodyPr>
          <a:lstStyle/>
          <a:p>
            <a:pPr>
              <a:defRPr/>
            </a:pPr>
            <a:r>
              <a:rPr lang="es-EC" sz="1800" b="1" dirty="0" smtClean="0"/>
              <a:t>Presentado </a:t>
            </a:r>
            <a:r>
              <a:rPr lang="es-EC" sz="1800" b="1" dirty="0"/>
              <a:t>Por</a:t>
            </a:r>
            <a:r>
              <a:rPr lang="es-EC" sz="1800" b="1" dirty="0" smtClean="0"/>
              <a:t>:</a:t>
            </a:r>
            <a:r>
              <a:rPr lang="es-EC" sz="1800" dirty="0" smtClean="0"/>
              <a:t> Anthony David Andrade Castro</a:t>
            </a:r>
          </a:p>
          <a:p>
            <a:pPr>
              <a:defRPr/>
            </a:pPr>
            <a:r>
              <a:rPr lang="es-ES" sz="1800" dirty="0"/>
              <a:t> </a:t>
            </a:r>
            <a:r>
              <a:rPr lang="es-ES" sz="1800" dirty="0" smtClean="0"/>
              <a:t>                            José Martin Bustamante León</a:t>
            </a:r>
            <a:endParaRPr lang="es-EC" sz="1800" dirty="0" smtClean="0"/>
          </a:p>
        </p:txBody>
      </p:sp>
      <p:sp>
        <p:nvSpPr>
          <p:cNvPr id="9" name="8 Rectángulo"/>
          <p:cNvSpPr/>
          <p:nvPr/>
        </p:nvSpPr>
        <p:spPr>
          <a:xfrm>
            <a:off x="365572" y="620688"/>
            <a:ext cx="9361040" cy="144655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MX" sz="44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Algerian" pitchFamily="82" charset="0"/>
              </a:rPr>
              <a:t>           ESCUELA SUPERIOR</a:t>
            </a:r>
          </a:p>
          <a:p>
            <a:pPr algn="ctr">
              <a:defRPr/>
            </a:pPr>
            <a:r>
              <a:rPr lang="es-MX" sz="44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Algerian" pitchFamily="82" charset="0"/>
              </a:rPr>
              <a:t>              POLITECNICA DEL LITORAL</a:t>
            </a:r>
            <a:endParaRPr lang="es-EC" sz="4400" b="1" spc="50" dirty="0">
              <a:ln w="11430"/>
              <a:solidFill>
                <a:schemeClr val="tx1">
                  <a:lumMod val="95000"/>
                  <a:lumOff val="5000"/>
                </a:schemeClr>
              </a:solidFill>
              <a:effectLst>
                <a:outerShdw blurRad="76200" dist="50800" dir="5400000" algn="tl" rotWithShape="0">
                  <a:srgbClr val="000000">
                    <a:alpha val="65000"/>
                  </a:srgbClr>
                </a:outerShdw>
              </a:effectLst>
              <a:latin typeface="Algerian" pitchFamily="82" charset="0"/>
            </a:endParaRPr>
          </a:p>
        </p:txBody>
      </p:sp>
      <p:pic>
        <p:nvPicPr>
          <p:cNvPr id="10" name="Imagen 1" descr="nuevo logo espol"/>
          <p:cNvPicPr>
            <a:picLocks noChangeAspect="1" noChangeArrowheads="1"/>
          </p:cNvPicPr>
          <p:nvPr/>
        </p:nvPicPr>
        <p:blipFill>
          <a:blip r:embed="rId3" cstate="print"/>
          <a:srcRect/>
          <a:stretch>
            <a:fillRect/>
          </a:stretch>
        </p:blipFill>
        <p:spPr bwMode="auto">
          <a:xfrm>
            <a:off x="344488" y="332656"/>
            <a:ext cx="2160240" cy="2034473"/>
          </a:xfrm>
          <a:prstGeom prst="rect">
            <a:avLst/>
          </a:prstGeom>
          <a:noFill/>
          <a:ln w="9525">
            <a:noFill/>
            <a:miter lim="800000"/>
            <a:headEnd/>
            <a:tailEnd/>
          </a:ln>
        </p:spPr>
      </p:pic>
      <p:sp>
        <p:nvSpPr>
          <p:cNvPr id="7" name="6 Rectángulo"/>
          <p:cNvSpPr/>
          <p:nvPr/>
        </p:nvSpPr>
        <p:spPr>
          <a:xfrm>
            <a:off x="200472" y="5301208"/>
            <a:ext cx="8496944" cy="646331"/>
          </a:xfrm>
          <a:prstGeom prst="rect">
            <a:avLst/>
          </a:prstGeom>
        </p:spPr>
        <p:txBody>
          <a:bodyPr wrap="square">
            <a:spAutoFit/>
          </a:bodyPr>
          <a:lstStyle/>
          <a:p>
            <a:r>
              <a:rPr lang="es-EC" sz="1800" b="1" dirty="0" smtClean="0">
                <a:ln w="17780" cmpd="sng">
                  <a:solidFill>
                    <a:srgbClr val="FFFFFF"/>
                  </a:solidFill>
                  <a:prstDash val="solid"/>
                  <a:miter lim="800000"/>
                </a:ln>
                <a:solidFill>
                  <a:schemeClr val="tx1">
                    <a:lumMod val="95000"/>
                    <a:lumOff val="5000"/>
                  </a:schemeClr>
                </a:solidFill>
                <a:effectLst>
                  <a:outerShdw blurRad="38100" dist="38100" dir="2700000" algn="tl">
                    <a:srgbClr val="000000">
                      <a:alpha val="43137"/>
                    </a:srgbClr>
                  </a:outerShdw>
                </a:effectLst>
                <a:latin typeface="Arial Narrow" pitchFamily="34" charset="0"/>
              </a:rPr>
              <a:t>Previo a la obtención del título de: </a:t>
            </a:r>
          </a:p>
          <a:p>
            <a:r>
              <a:rPr lang="es-EC" sz="1800" b="1" dirty="0" smtClean="0">
                <a:ln w="17780" cmpd="sng">
                  <a:solidFill>
                    <a:srgbClr val="FFFFFF"/>
                  </a:solidFill>
                  <a:prstDash val="solid"/>
                  <a:miter lim="800000"/>
                </a:ln>
                <a:solidFill>
                  <a:schemeClr val="tx1">
                    <a:lumMod val="95000"/>
                    <a:lumOff val="5000"/>
                  </a:schemeClr>
                </a:solidFill>
                <a:effectLst>
                  <a:outerShdw blurRad="38100" dist="38100" dir="2700000" algn="tl">
                    <a:srgbClr val="000000">
                      <a:alpha val="43137"/>
                    </a:srgbClr>
                  </a:outerShdw>
                </a:effectLst>
                <a:latin typeface="Arial Narrow" pitchFamily="34" charset="0"/>
              </a:rPr>
              <a:t>INGENIERÍA EN AUDITORÍA Y CONTADURÍA PÚBLICA AUTORIZADA </a:t>
            </a:r>
            <a:endParaRPr lang="es-EC" sz="1800" b="1" dirty="0">
              <a:ln w="17780" cmpd="sng">
                <a:solidFill>
                  <a:srgbClr val="FFFFFF"/>
                </a:solidFill>
                <a:prstDash val="solid"/>
                <a:miter lim="800000"/>
              </a:ln>
              <a:solidFill>
                <a:schemeClr val="tx1">
                  <a:lumMod val="95000"/>
                  <a:lumOff val="5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s-CR" sz="4000" dirty="0" smtClean="0"/>
              <a:t>PROCESO</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algn="just"/>
            <a:r>
              <a:rPr lang="es-CR" sz="2000" dirty="0" smtClean="0"/>
              <a:t>Un proceso es una secuencia de pasos, tareas o actividades que transforman los inputs (entradas) en outputs (salidas). Además un proceso es aquel que incorpora valor a los inputs transformándolos o utilizándolos para producir o brindar algo nuevo.</a:t>
            </a:r>
            <a:endParaRPr lang="es-ES" sz="2000" dirty="0" smtClean="0"/>
          </a:p>
          <a:p>
            <a:pPr algn="just"/>
            <a:endParaRPr lang="es-ES" sz="2000" dirty="0" smtClean="0"/>
          </a:p>
        </p:txBody>
      </p:sp>
      <p:pic>
        <p:nvPicPr>
          <p:cNvPr id="6" name="5 Imagen"/>
          <p:cNvPicPr/>
          <p:nvPr/>
        </p:nvPicPr>
        <p:blipFill>
          <a:blip r:embed="rId3" cstate="print"/>
          <a:srcRect l="21693" t="28941" r="15344" b="8000"/>
          <a:stretch>
            <a:fillRect/>
          </a:stretch>
        </p:blipFill>
        <p:spPr bwMode="auto">
          <a:xfrm>
            <a:off x="2792760" y="3212976"/>
            <a:ext cx="4968552" cy="3366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s-CR" sz="4000" dirty="0" smtClean="0"/>
              <a:t>DIAGRAMA DE FLUJOS</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algn="just"/>
            <a:r>
              <a:rPr lang="es-CR" sz="2000" dirty="0" smtClean="0"/>
              <a:t>Diagramar es representar gráficamente hechos, situaciones, movimientos, relaciones o fenómenos de todo tipo por medio de símbolos que clarificarán la interrelación entre diferentes factores y/o unidades administrativas, así como la relación causa-efecto que prevalece entre ellos.</a:t>
            </a:r>
            <a:endParaRPr lang="es-ES" sz="2000" dirty="0" smtClean="0"/>
          </a:p>
          <a:p>
            <a:pPr algn="just"/>
            <a:endParaRPr lang="es-ES" sz="2000" dirty="0" smtClean="0"/>
          </a:p>
          <a:p>
            <a:pPr algn="just"/>
            <a:endParaRPr lang="es-ES" sz="2000" dirty="0" smtClean="0"/>
          </a:p>
        </p:txBody>
      </p:sp>
      <p:pic>
        <p:nvPicPr>
          <p:cNvPr id="23" name="1 Imagen"/>
          <p:cNvPicPr/>
          <p:nvPr/>
        </p:nvPicPr>
        <p:blipFill>
          <a:blip r:embed="rId3" cstate="print">
            <a:grayscl/>
          </a:blip>
          <a:srcRect l="17813" t="21412" r="12169" b="12235"/>
          <a:stretch>
            <a:fillRect/>
          </a:stretch>
        </p:blipFill>
        <p:spPr bwMode="auto">
          <a:xfrm>
            <a:off x="2504728" y="3356992"/>
            <a:ext cx="5252255"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s-CR" sz="4000" dirty="0" smtClean="0"/>
              <a:t>MANUAL DE PROCESOS</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algn="just"/>
            <a:r>
              <a:rPr lang="es-CR" sz="2100" dirty="0" smtClean="0"/>
              <a:t>Por manual debemos entender la colección sistemática de los procesos que indique al personal de la empresa las actividades a ser cumplidas y la forma como deben ser realizadas.</a:t>
            </a:r>
            <a:endParaRPr lang="es-ES" sz="2100" dirty="0" smtClean="0"/>
          </a:p>
          <a:p>
            <a:pPr algn="just"/>
            <a:endParaRPr lang="es-ES" sz="2000" dirty="0" smtClean="0"/>
          </a:p>
          <a:p>
            <a:pPr algn="just"/>
            <a:endParaRPr lang="es-ES" sz="2000" dirty="0" smtClean="0"/>
          </a:p>
        </p:txBody>
      </p:sp>
      <p:pic>
        <p:nvPicPr>
          <p:cNvPr id="151554" name="Picture 2" descr="http://2.bp.blogspot.com/_3V-cuRYgYX8/TH6pZ8dCIdI/AAAAAAAABrQ/-00Sd0bStz4/s1600/manual-de-procesos-y-funciones.png"/>
          <p:cNvPicPr>
            <a:picLocks noChangeAspect="1" noChangeArrowheads="1"/>
          </p:cNvPicPr>
          <p:nvPr/>
        </p:nvPicPr>
        <p:blipFill>
          <a:blip r:embed="rId3" cstate="print"/>
          <a:srcRect/>
          <a:stretch>
            <a:fillRect/>
          </a:stretch>
        </p:blipFill>
        <p:spPr bwMode="auto">
          <a:xfrm>
            <a:off x="2720752" y="2852936"/>
            <a:ext cx="4896544" cy="331741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http://1.bp.blogspot.com/-3MOBYVSv6Eo/Tdc4ZbzRHRI/AAAAAAAAABE/-fmBpancNUU/s1600/indi.jpg"/>
          <p:cNvPicPr>
            <a:picLocks noChangeAspect="1" noChangeArrowheads="1"/>
          </p:cNvPicPr>
          <p:nvPr/>
        </p:nvPicPr>
        <p:blipFill>
          <a:blip r:embed="rId3" cstate="print"/>
          <a:srcRect b="11737"/>
          <a:stretch>
            <a:fillRect/>
          </a:stretch>
        </p:blipFill>
        <p:spPr bwMode="auto">
          <a:xfrm>
            <a:off x="2648744" y="2833099"/>
            <a:ext cx="5112568" cy="3384376"/>
          </a:xfrm>
          <a:prstGeom prst="rect">
            <a:avLst/>
          </a:prstGeom>
          <a:noFill/>
        </p:spPr>
      </p:pic>
      <p:sp>
        <p:nvSpPr>
          <p:cNvPr id="4100" name="Rectangle 4"/>
          <p:cNvSpPr>
            <a:spLocks noGrp="1" noChangeArrowheads="1"/>
          </p:cNvSpPr>
          <p:nvPr>
            <p:ph type="title"/>
          </p:nvPr>
        </p:nvSpPr>
        <p:spPr/>
        <p:txBody>
          <a:bodyPr>
            <a:normAutofit/>
          </a:bodyPr>
          <a:lstStyle/>
          <a:p>
            <a:r>
              <a:rPr lang="es-CR" sz="4000" dirty="0" smtClean="0"/>
              <a:t>INDICADORES DE GESTIÓN</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algn="just"/>
            <a:r>
              <a:rPr lang="es-ES" sz="2100" dirty="0" smtClean="0"/>
              <a:t>Los indicadores de gestión son agentes determinantes para que todo proceso, se lleve a cabo con eficiencia y eficacia. Existe una frase que dice “Lo que no se mide no se puede controlar, y lo que no se controla no se puede gestionar”.</a:t>
            </a:r>
          </a:p>
          <a:p>
            <a:pPr algn="just"/>
            <a:endParaRPr lang="es-ES" sz="2100" dirty="0" smtClean="0"/>
          </a:p>
          <a:p>
            <a:pPr algn="just"/>
            <a:endParaRPr lang="es-ES" sz="2000" dirty="0" smtClean="0"/>
          </a:p>
          <a:p>
            <a:pPr algn="just"/>
            <a:endParaRPr lang="es-E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iso27000.es/doc_sgsi_all_archivos/image004.gif"/>
          <p:cNvPicPr>
            <a:picLocks noChangeAspect="1" noChangeArrowheads="1" noCrop="1"/>
          </p:cNvPicPr>
          <p:nvPr/>
        </p:nvPicPr>
        <p:blipFill>
          <a:blip r:embed="rId3" cstate="print"/>
          <a:srcRect/>
          <a:stretch>
            <a:fillRect/>
          </a:stretch>
        </p:blipFill>
        <p:spPr bwMode="auto">
          <a:xfrm>
            <a:off x="2216696" y="2780928"/>
            <a:ext cx="6065615" cy="3682695"/>
          </a:xfrm>
          <a:prstGeom prst="rect">
            <a:avLst/>
          </a:prstGeom>
          <a:noFill/>
        </p:spPr>
      </p:pic>
      <p:sp>
        <p:nvSpPr>
          <p:cNvPr id="4100" name="Rectangle 4"/>
          <p:cNvSpPr>
            <a:spLocks noGrp="1" noChangeArrowheads="1"/>
          </p:cNvSpPr>
          <p:nvPr>
            <p:ph type="title"/>
          </p:nvPr>
        </p:nvSpPr>
        <p:spPr/>
        <p:txBody>
          <a:bodyPr>
            <a:normAutofit/>
          </a:bodyPr>
          <a:lstStyle/>
          <a:p>
            <a:r>
              <a:rPr lang="es-CR" sz="4000" dirty="0" smtClean="0"/>
              <a:t>LA RUTA DE LA CALIDAD</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algn="just"/>
            <a:r>
              <a:rPr lang="es-CO" sz="2100" dirty="0" smtClean="0"/>
              <a:t>La ruta de la calidad nos permite desarrollar soluciones a problemas en cualquier área de trabajo de la empresa. Se encarga de usar como base el ciclo de mejoramiento, mejor conocido como el ciclo PDCA.</a:t>
            </a:r>
            <a:endParaRPr lang="es-ES" sz="2100" dirty="0" smtClean="0"/>
          </a:p>
          <a:p>
            <a:pPr algn="just"/>
            <a:endParaRPr lang="es-ES" sz="2100" dirty="0" smtClean="0"/>
          </a:p>
          <a:p>
            <a:pPr algn="just"/>
            <a:endParaRPr lang="es-ES" sz="2100" dirty="0" smtClean="0"/>
          </a:p>
          <a:p>
            <a:pPr algn="just"/>
            <a:endParaRPr lang="es-ES" sz="2000" dirty="0" smtClean="0"/>
          </a:p>
          <a:p>
            <a:pPr algn="just"/>
            <a:endParaRPr lang="es-ES"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116739" y="1479302"/>
            <a:ext cx="7992888" cy="1958874"/>
          </a:xfrm>
        </p:spPr>
        <p:txBody>
          <a:bodyPr>
            <a:normAutofit/>
          </a:bodyPr>
          <a:lstStyle/>
          <a:p>
            <a:pPr eaLnBrk="1" fontAlgn="auto" hangingPunct="1">
              <a:spcAft>
                <a:spcPts val="0"/>
              </a:spcAft>
              <a:defRPr/>
            </a:pPr>
            <a:r>
              <a:rPr lang="es-ES" dirty="0" smtClean="0"/>
              <a:t>DISEÑO DE UN SISTEMA DE GESTIÓN POR PROCESOS</a:t>
            </a:r>
            <a:endParaRPr lang="es-ES" dirty="0"/>
          </a:p>
        </p:txBody>
      </p:sp>
      <p:sp>
        <p:nvSpPr>
          <p:cNvPr id="69" name="68 Triángulo isósceles"/>
          <p:cNvSpPr/>
          <p:nvPr/>
        </p:nvSpPr>
        <p:spPr>
          <a:xfrm rot="10800000">
            <a:off x="1188747" y="3063478"/>
            <a:ext cx="7720403" cy="500821"/>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6" name="Picture 1076" descr="c:\Archivos de programa\Archivos comunes\Microsoft Shared\Clipart\cagcat50\PE02002_.wmf"/>
          <p:cNvPicPr>
            <a:picLocks noChangeAspect="1" noChangeArrowheads="1"/>
          </p:cNvPicPr>
          <p:nvPr/>
        </p:nvPicPr>
        <p:blipFill>
          <a:blip r:embed="rId3" cstate="print"/>
          <a:srcRect/>
          <a:stretch>
            <a:fillRect/>
          </a:stretch>
        </p:blipFill>
        <p:spPr bwMode="auto">
          <a:xfrm>
            <a:off x="4501115" y="3855566"/>
            <a:ext cx="2240239" cy="207170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Autofit/>
          </a:bodyPr>
          <a:lstStyle/>
          <a:p>
            <a:r>
              <a:rPr lang="es-CR" sz="3200" dirty="0" smtClean="0"/>
              <a:t>OBJETIVOS IMPORTANTES DE LA EMPRESA</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8"/>
            <a:ext cx="8856984" cy="4264601"/>
          </a:xfrm>
        </p:spPr>
        <p:txBody>
          <a:bodyPr>
            <a:normAutofit lnSpcReduction="10000"/>
          </a:bodyPr>
          <a:lstStyle/>
          <a:p>
            <a:pPr lvl="0" algn="just"/>
            <a:r>
              <a:rPr lang="es-CR" sz="2300" dirty="0" smtClean="0"/>
              <a:t>Como primer objetivo se fijo mejorar en un 25% el servicio al cliente en 5 meses.</a:t>
            </a:r>
            <a:endParaRPr lang="es-ES" sz="2300" dirty="0" smtClean="0"/>
          </a:p>
          <a:p>
            <a:pPr lvl="0" algn="just"/>
            <a:r>
              <a:rPr lang="es-CR" sz="2300" dirty="0" smtClean="0"/>
              <a:t>El segundo objetivo se acordó para el año 2012 contar con nuevos activos para la empresa.</a:t>
            </a:r>
            <a:endParaRPr lang="es-ES" sz="2300" dirty="0" smtClean="0"/>
          </a:p>
          <a:p>
            <a:pPr lvl="0" algn="just"/>
            <a:r>
              <a:rPr lang="es-CR" sz="2300" dirty="0" smtClean="0"/>
              <a:t>El tercer objetivo es minimizar el número de clientes impagos.</a:t>
            </a:r>
            <a:endParaRPr lang="es-ES" sz="2300" dirty="0" smtClean="0"/>
          </a:p>
          <a:p>
            <a:pPr lvl="0" algn="just"/>
            <a:r>
              <a:rPr lang="es-CR" sz="2300" dirty="0" smtClean="0"/>
              <a:t>Como cuarto objetivo se acordó expandir los servicios en dos nuevos sectores (Palestina y Santa Lucia).</a:t>
            </a:r>
            <a:endParaRPr lang="es-ES" sz="2300" dirty="0" smtClean="0"/>
          </a:p>
          <a:p>
            <a:pPr lvl="0" algn="just"/>
            <a:r>
              <a:rPr lang="es-CR" sz="2300" dirty="0" smtClean="0"/>
              <a:t>Identificar los cuellos de botella que se puedan generar en la empresa.</a:t>
            </a:r>
            <a:endParaRPr lang="es-ES" sz="2300" dirty="0" smtClean="0"/>
          </a:p>
          <a:p>
            <a:pPr algn="just"/>
            <a:r>
              <a:rPr lang="es-CR" sz="2300" dirty="0" smtClean="0"/>
              <a:t>Ampliar el mercado de WIFITEL en un 10% en 6 meses.</a:t>
            </a:r>
          </a:p>
          <a:p>
            <a:pPr algn="just"/>
            <a:r>
              <a:rPr lang="es-CR" sz="2300" dirty="0" smtClean="0"/>
              <a:t>Incrementar las ventas en un 15% en 5 meses</a:t>
            </a:r>
            <a:r>
              <a:rPr lang="es-ES" sz="2300" dirty="0" smtClean="0"/>
              <a:t>.</a:t>
            </a:r>
          </a:p>
          <a:p>
            <a:pPr algn="just"/>
            <a:endParaRPr lang="es-ES" sz="2100" dirty="0" smtClean="0"/>
          </a:p>
          <a:p>
            <a:pPr algn="just"/>
            <a:endParaRPr lang="es-ES" sz="2100" dirty="0" smtClean="0"/>
          </a:p>
          <a:p>
            <a:pPr algn="just"/>
            <a:endParaRPr lang="es-ES" sz="2100" dirty="0" smtClean="0"/>
          </a:p>
          <a:p>
            <a:pPr algn="just"/>
            <a:endParaRPr lang="es-ES" sz="2000" dirty="0" smtClean="0"/>
          </a:p>
          <a:p>
            <a:pPr algn="just"/>
            <a:endParaRPr lang="es-ES" sz="2000" dirty="0" smtClean="0"/>
          </a:p>
        </p:txBody>
      </p:sp>
      <p:pic>
        <p:nvPicPr>
          <p:cNvPr id="6"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Autofit/>
          </a:bodyPr>
          <a:lstStyle/>
          <a:p>
            <a:r>
              <a:rPr lang="es-CR" sz="3200" dirty="0" smtClean="0"/>
              <a:t>MAPA ESTRATÉGICO DE WIFITEL</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6"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pic>
        <p:nvPicPr>
          <p:cNvPr id="8" name="7 Imagen"/>
          <p:cNvPicPr/>
          <p:nvPr/>
        </p:nvPicPr>
        <p:blipFill>
          <a:blip r:embed="rId4" cstate="print"/>
          <a:srcRect l="8010" t="27566" r="44895" b="5279"/>
          <a:stretch>
            <a:fillRect/>
          </a:stretch>
        </p:blipFill>
        <p:spPr bwMode="auto">
          <a:xfrm>
            <a:off x="2720752" y="1500174"/>
            <a:ext cx="4851330" cy="4809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Autofit/>
          </a:bodyPr>
          <a:lstStyle/>
          <a:p>
            <a:r>
              <a:rPr lang="es-CR" sz="3200" dirty="0" smtClean="0"/>
              <a:t>CADENA DE VALOR DE WIFITEL</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6"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graphicFrame>
        <p:nvGraphicFramePr>
          <p:cNvPr id="11" name="10 Diagrama"/>
          <p:cNvGraphicFramePr/>
          <p:nvPr/>
        </p:nvGraphicFramePr>
        <p:xfrm>
          <a:off x="992560" y="1799018"/>
          <a:ext cx="7704856"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13 Rectángulo"/>
          <p:cNvSpPr/>
          <p:nvPr/>
        </p:nvSpPr>
        <p:spPr>
          <a:xfrm>
            <a:off x="1064568" y="3671226"/>
            <a:ext cx="7200800" cy="504056"/>
          </a:xfrm>
          <a:prstGeom prst="rect">
            <a:avLst/>
          </a:prstGeom>
          <a:gradFill>
            <a:gsLst>
              <a:gs pos="0">
                <a:srgbClr val="DDEBCF"/>
              </a:gs>
              <a:gs pos="50000">
                <a:srgbClr val="9CB86E"/>
              </a:gs>
              <a:gs pos="100000">
                <a:srgbClr val="156B13"/>
              </a:gs>
            </a:gsLst>
            <a:lin ang="5400000" scaled="0"/>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solidFill>
                  <a:schemeClr val="tx1">
                    <a:lumMod val="95000"/>
                    <a:lumOff val="5000"/>
                  </a:schemeClr>
                </a:solidFill>
              </a:rPr>
              <a:t>E. Gestión Administrativa</a:t>
            </a:r>
            <a:endParaRPr lang="es-EC"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Autofit/>
          </a:bodyPr>
          <a:lstStyle/>
          <a:p>
            <a:pPr marL="342900" lvl="0" indent="-342900">
              <a:spcBef>
                <a:spcPct val="20000"/>
              </a:spcBef>
              <a:defRPr/>
            </a:pPr>
            <a:r>
              <a:rPr lang="es-CR" sz="3200" dirty="0" smtClean="0"/>
              <a:t>MAPA DE PROCESOS DE WIFITEL</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6"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7" name="Rectangle 4"/>
          <p:cNvSpPr txBox="1">
            <a:spLocks noChangeArrowheads="1"/>
          </p:cNvSpPr>
          <p:nvPr/>
        </p:nvSpPr>
        <p:spPr>
          <a:xfrm>
            <a:off x="534810" y="2346168"/>
            <a:ext cx="8915400" cy="1143000"/>
          </a:xfrm>
          <a:prstGeom prst="rect">
            <a:avLst/>
          </a:prstGeom>
        </p:spPr>
        <p:txBody>
          <a:bodyPr vert="horz" rtlCol="0" anchor="ctr">
            <a:noAutofit/>
            <a:scene3d>
              <a:camera prst="orthographicFront"/>
              <a:lightRig rig="soft" dir="t"/>
            </a:scene3d>
            <a:sp3d prstMaterial="softEdge">
              <a:bevelT w="25400" h="25400"/>
            </a:sp3d>
          </a:bodyPr>
          <a:lstStyle/>
          <a:p>
            <a:pPr marL="342900" lvl="0" indent="-342900">
              <a:spcBef>
                <a:spcPct val="20000"/>
              </a:spcBef>
              <a:buClr>
                <a:schemeClr val="tx2"/>
              </a:buClr>
              <a:defRPr/>
            </a:pPr>
            <a:endParaRPr lang="es-CR" sz="3200" b="1" dirty="0" smtClean="0">
              <a:solidFill>
                <a:schemeClr val="tx2"/>
              </a:solidFill>
              <a:effectLst>
                <a:outerShdw blurRad="31750" dist="25400" dir="5400000" algn="tl" rotWithShape="0">
                  <a:srgbClr val="000000">
                    <a:alpha val="25000"/>
                  </a:srgbClr>
                </a:outerShdw>
              </a:effectLst>
              <a:latin typeface="+mj-lt"/>
              <a:ea typeface="+mj-ea"/>
              <a:cs typeface="+mj-cs"/>
            </a:endParaRPr>
          </a:p>
        </p:txBody>
      </p:sp>
      <p:pic>
        <p:nvPicPr>
          <p:cNvPr id="8" name="7 Imagen"/>
          <p:cNvPicPr/>
          <p:nvPr/>
        </p:nvPicPr>
        <p:blipFill>
          <a:blip r:embed="rId4" cstate="print"/>
          <a:srcRect l="10406" t="29412" r="31570" b="12471"/>
          <a:stretch>
            <a:fillRect/>
          </a:stretch>
        </p:blipFill>
        <p:spPr bwMode="auto">
          <a:xfrm>
            <a:off x="1712640" y="1556792"/>
            <a:ext cx="6480720"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6753200" y="3789040"/>
            <a:ext cx="2466975" cy="2609850"/>
          </a:xfrm>
          <a:prstGeom prst="rect">
            <a:avLst/>
          </a:prstGeom>
          <a:noFill/>
          <a:ln w="9525">
            <a:noFill/>
            <a:miter lim="800000"/>
            <a:headEnd/>
            <a:tailEnd/>
          </a:ln>
        </p:spPr>
      </p:pic>
      <p:graphicFrame>
        <p:nvGraphicFramePr>
          <p:cNvPr id="7" name="6 Marcador de contenido"/>
          <p:cNvGraphicFramePr>
            <a:graphicFrameLocks noGrp="1"/>
          </p:cNvGraphicFramePr>
          <p:nvPr>
            <p:ph idx="1"/>
          </p:nvPr>
        </p:nvGraphicFramePr>
        <p:xfrm>
          <a:off x="1208584" y="1844824"/>
          <a:ext cx="5184576" cy="3520440"/>
        </p:xfrm>
        <a:graphic>
          <a:graphicData uri="http://schemas.openxmlformats.org/drawingml/2006/table">
            <a:tbl>
              <a:tblPr bandRow="1">
                <a:tableStyleId>{BC89EF96-8CEA-46FF-86C4-4CE0E7609802}</a:tableStyleId>
              </a:tblPr>
              <a:tblGrid>
                <a:gridCol w="5184576"/>
              </a:tblGrid>
              <a:tr h="370840">
                <a:tc>
                  <a:txBody>
                    <a:bodyPr/>
                    <a:lstStyle/>
                    <a:p>
                      <a:pPr algn="just">
                        <a:buFont typeface="Arial" pitchFamily="34" charset="0"/>
                        <a:buNone/>
                      </a:pPr>
                      <a:r>
                        <a:rPr lang="es-EC" sz="1800" kern="1200" dirty="0" smtClean="0">
                          <a:solidFill>
                            <a:schemeClr val="tx1"/>
                          </a:solidFill>
                          <a:latin typeface="+mn-lt"/>
                          <a:ea typeface="+mn-ea"/>
                          <a:cs typeface="+mn-cs"/>
                        </a:rPr>
                        <a:t>En el presente Proyecto se proponen herramientas fundamentales para que la empresa WIFITEL haga buen uso de estas. Teniendo lineamientos muy claros, fáciles de comprender y  con resultados que podrán garantizar una mejora continua.</a:t>
                      </a:r>
                      <a:endParaRPr lang="es-ES" sz="1800" kern="1200" dirty="0" smtClean="0">
                        <a:solidFill>
                          <a:schemeClr val="tx1"/>
                        </a:solidFill>
                        <a:latin typeface="+mn-lt"/>
                        <a:ea typeface="+mn-ea"/>
                        <a:cs typeface="+mn-cs"/>
                      </a:endParaRPr>
                    </a:p>
                    <a:p>
                      <a:pPr algn="just"/>
                      <a:endParaRPr lang="es-ES" sz="1800" kern="1200" dirty="0" smtClean="0">
                        <a:solidFill>
                          <a:schemeClr val="tx1"/>
                        </a:solidFill>
                        <a:latin typeface="+mn-lt"/>
                        <a:ea typeface="+mn-ea"/>
                        <a:cs typeface="+mn-cs"/>
                      </a:endParaRPr>
                    </a:p>
                    <a:p>
                      <a:pPr algn="just"/>
                      <a:r>
                        <a:rPr lang="es-ES" sz="1800" kern="1200" dirty="0" smtClean="0">
                          <a:solidFill>
                            <a:schemeClr val="tx1"/>
                          </a:solidFill>
                          <a:latin typeface="+mn-lt"/>
                          <a:ea typeface="+mn-ea"/>
                          <a:cs typeface="+mn-cs"/>
                        </a:rPr>
                        <a:t>Es por eso que se hace referencia al cambio y diseño de un sistema de gestión por procesos siendo este tema la razón principal de nuestra tesis.</a:t>
                      </a:r>
                    </a:p>
                    <a:p>
                      <a:pPr>
                        <a:lnSpc>
                          <a:spcPct val="150000"/>
                        </a:lnSpc>
                        <a:buFontTx/>
                        <a:buNone/>
                      </a:pPr>
                      <a:endParaRPr lang="es-EC" baseline="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2 Título"/>
          <p:cNvSpPr>
            <a:spLocks noGrp="1"/>
          </p:cNvSpPr>
          <p:nvPr>
            <p:ph type="title"/>
          </p:nvPr>
        </p:nvSpPr>
        <p:spPr/>
        <p:txBody>
          <a:bodyPr/>
          <a:lstStyle/>
          <a:p>
            <a:pPr>
              <a:defRPr/>
            </a:pPr>
            <a:r>
              <a:rPr lang="es-ES" dirty="0" smtClean="0"/>
              <a:t>INTRODUCCÍON</a:t>
            </a:r>
            <a:endParaRPr lang="es-EC" dirty="0"/>
          </a:p>
        </p:txBody>
      </p:sp>
      <p:sp>
        <p:nvSpPr>
          <p:cNvPr id="4" name="3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8" name="Picture 9"/>
          <p:cNvPicPr>
            <a:picLocks noChangeAspect="1" noChangeArrowheads="1"/>
          </p:cNvPicPr>
          <p:nvPr/>
        </p:nvPicPr>
        <p:blipFill>
          <a:blip r:embed="rId3" cstate="print"/>
          <a:srcRect/>
          <a:stretch>
            <a:fillRect/>
          </a:stretch>
        </p:blipFill>
        <p:spPr bwMode="auto">
          <a:xfrm>
            <a:off x="8049344" y="3861048"/>
            <a:ext cx="1016496" cy="648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Autofit/>
          </a:bodyPr>
          <a:lstStyle/>
          <a:p>
            <a:r>
              <a:rPr lang="es-CR" sz="2800" dirty="0" smtClean="0"/>
              <a:t>RECONOCIMIENTO DE LOS PROCESOS DE WIFITEL</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graphicFrame>
        <p:nvGraphicFramePr>
          <p:cNvPr id="7" name="6 Tabla"/>
          <p:cNvGraphicFramePr>
            <a:graphicFrameLocks noGrp="1"/>
          </p:cNvGraphicFramePr>
          <p:nvPr/>
        </p:nvGraphicFramePr>
        <p:xfrm>
          <a:off x="200472" y="2924944"/>
          <a:ext cx="5184576" cy="2306320"/>
        </p:xfrm>
        <a:graphic>
          <a:graphicData uri="http://schemas.openxmlformats.org/drawingml/2006/table">
            <a:tbl>
              <a:tblPr firstRow="1" bandRow="1">
                <a:tableStyleId>{5C22544A-7EE6-4342-B048-85BDC9FD1C3A}</a:tableStyleId>
              </a:tblPr>
              <a:tblGrid>
                <a:gridCol w="1910107"/>
                <a:gridCol w="3274469"/>
              </a:tblGrid>
              <a:tr h="370840">
                <a:tc>
                  <a:txBody>
                    <a:bodyPr/>
                    <a:lstStyle/>
                    <a:p>
                      <a:r>
                        <a:rPr lang="es-ES" dirty="0" smtClean="0"/>
                        <a:t>PROCESOS</a:t>
                      </a:r>
                      <a:endParaRPr lang="es-EC" dirty="0"/>
                    </a:p>
                  </a:txBody>
                  <a:tcPr/>
                </a:tc>
                <a:tc>
                  <a:txBody>
                    <a:bodyPr/>
                    <a:lstStyle/>
                    <a:p>
                      <a:r>
                        <a:rPr lang="es-ES" dirty="0" smtClean="0"/>
                        <a:t>SUBPROCESOS</a:t>
                      </a:r>
                      <a:endParaRPr lang="es-EC" dirty="0"/>
                    </a:p>
                  </a:txBody>
                  <a:tcPr/>
                </a:tc>
              </a:tr>
              <a:tr h="370840">
                <a:tc>
                  <a:txBody>
                    <a:bodyPr/>
                    <a:lstStyle/>
                    <a:p>
                      <a:pPr marL="342900" indent="-342900">
                        <a:buAutoNum type="alphaUcPeriod"/>
                      </a:pPr>
                      <a:r>
                        <a:rPr lang="es-ES" dirty="0" smtClean="0"/>
                        <a:t>Compras</a:t>
                      </a:r>
                      <a:endParaRPr lang="es-EC" dirty="0"/>
                    </a:p>
                  </a:txBody>
                  <a:tcPr/>
                </a:tc>
                <a:tc>
                  <a:txBody>
                    <a:bodyPr/>
                    <a:lstStyle/>
                    <a:p>
                      <a:r>
                        <a:rPr lang="es-ES" sz="1600" dirty="0" smtClean="0"/>
                        <a:t>A. 1</a:t>
                      </a:r>
                      <a:r>
                        <a:rPr lang="es-ES" sz="1600" baseline="0" dirty="0" smtClean="0"/>
                        <a:t> Compras</a:t>
                      </a:r>
                      <a:endParaRPr lang="es-EC" sz="1600" dirty="0"/>
                    </a:p>
                  </a:txBody>
                  <a:tcPr/>
                </a:tc>
              </a:tr>
              <a:tr h="370840">
                <a:tc>
                  <a:txBody>
                    <a:bodyPr/>
                    <a:lstStyle/>
                    <a:p>
                      <a:r>
                        <a:rPr lang="es-ES" dirty="0" smtClean="0"/>
                        <a:t>B. Ventas</a:t>
                      </a:r>
                      <a:endParaRPr lang="es-EC" dirty="0"/>
                    </a:p>
                  </a:txBody>
                  <a:tcPr/>
                </a:tc>
                <a:tc>
                  <a:txBody>
                    <a:bodyPr/>
                    <a:lstStyle/>
                    <a:p>
                      <a:r>
                        <a:rPr lang="es-ES" sz="1600" dirty="0" smtClean="0"/>
                        <a:t>B. 1 Despacho e Instalación</a:t>
                      </a:r>
                    </a:p>
                    <a:p>
                      <a:r>
                        <a:rPr lang="es-ES" sz="1600" dirty="0" smtClean="0"/>
                        <a:t>B 2. Ventas y Gestión de Pedidos</a:t>
                      </a:r>
                      <a:endParaRPr lang="es-EC" sz="1600" dirty="0"/>
                    </a:p>
                  </a:txBody>
                  <a:tcPr/>
                </a:tc>
              </a:tr>
              <a:tr h="370840">
                <a:tc>
                  <a:txBody>
                    <a:bodyPr/>
                    <a:lstStyle/>
                    <a:p>
                      <a:r>
                        <a:rPr lang="es-ES" dirty="0" smtClean="0"/>
                        <a:t>C. Cobranza</a:t>
                      </a:r>
                      <a:endParaRPr lang="es-EC" dirty="0"/>
                    </a:p>
                  </a:txBody>
                  <a:tcPr/>
                </a:tc>
                <a:tc>
                  <a:txBody>
                    <a:bodyPr/>
                    <a:lstStyle/>
                    <a:p>
                      <a:r>
                        <a:rPr lang="es-ES" sz="1600" dirty="0" smtClean="0"/>
                        <a:t>C. 1 Cobranzas</a:t>
                      </a:r>
                      <a:endParaRPr lang="es-EC" sz="1600" dirty="0"/>
                    </a:p>
                  </a:txBody>
                  <a:tcPr/>
                </a:tc>
              </a:tr>
              <a:tr h="370840">
                <a:tc>
                  <a:txBody>
                    <a:bodyPr/>
                    <a:lstStyle/>
                    <a:p>
                      <a:r>
                        <a:rPr lang="es-ES" dirty="0" smtClean="0"/>
                        <a:t>D. Post Venta</a:t>
                      </a:r>
                      <a:endParaRPr lang="es-EC" dirty="0"/>
                    </a:p>
                  </a:txBody>
                  <a:tcPr/>
                </a:tc>
                <a:tc>
                  <a:txBody>
                    <a:bodyPr/>
                    <a:lstStyle/>
                    <a:p>
                      <a:r>
                        <a:rPr lang="es-ES" sz="1600" dirty="0" smtClean="0"/>
                        <a:t>D. 1 Post Venta y Seguimiento</a:t>
                      </a:r>
                      <a:endParaRPr lang="es-EC" sz="1600" dirty="0"/>
                    </a:p>
                  </a:txBody>
                  <a:tcPr/>
                </a:tc>
              </a:tr>
            </a:tbl>
          </a:graphicData>
        </a:graphic>
      </p:graphicFrame>
      <p:sp>
        <p:nvSpPr>
          <p:cNvPr id="9" name="8 CuadroTexto"/>
          <p:cNvSpPr txBox="1"/>
          <p:nvPr/>
        </p:nvSpPr>
        <p:spPr>
          <a:xfrm>
            <a:off x="1136576" y="1844824"/>
            <a:ext cx="3869558" cy="954107"/>
          </a:xfrm>
          <a:prstGeom prst="rect">
            <a:avLst/>
          </a:prstGeom>
          <a:noFill/>
        </p:spPr>
        <p:txBody>
          <a:bodyPr wrap="square" rtlCol="0">
            <a:spAutoFit/>
          </a:bodyPr>
          <a:lstStyle/>
          <a:p>
            <a:pPr algn="ctr"/>
            <a:r>
              <a:rPr lang="es-ES" b="1" u="sng" dirty="0" smtClean="0">
                <a:effectLst>
                  <a:outerShdw blurRad="38100" dist="38100" dir="2700000" algn="tl">
                    <a:srgbClr val="C0C0C0"/>
                  </a:outerShdw>
                </a:effectLst>
                <a:latin typeface="+mn-lt"/>
              </a:rPr>
              <a:t>PROCESOS PRINCIPALES</a:t>
            </a:r>
            <a:endParaRPr lang="es-ES" b="1" u="sng" dirty="0">
              <a:effectLst>
                <a:outerShdw blurRad="38100" dist="38100" dir="2700000" algn="tl">
                  <a:srgbClr val="C0C0C0"/>
                </a:outerShdw>
              </a:effectLst>
              <a:latin typeface="+mn-lt"/>
            </a:endParaRPr>
          </a:p>
        </p:txBody>
      </p:sp>
      <p:sp>
        <p:nvSpPr>
          <p:cNvPr id="10" name="9 CuadroTexto"/>
          <p:cNvSpPr txBox="1"/>
          <p:nvPr/>
        </p:nvSpPr>
        <p:spPr>
          <a:xfrm>
            <a:off x="5673080" y="1916832"/>
            <a:ext cx="3405211" cy="954107"/>
          </a:xfrm>
          <a:prstGeom prst="rect">
            <a:avLst/>
          </a:prstGeom>
          <a:noFill/>
        </p:spPr>
        <p:txBody>
          <a:bodyPr wrap="square" rtlCol="0">
            <a:spAutoFit/>
          </a:bodyPr>
          <a:lstStyle/>
          <a:p>
            <a:pPr algn="ctr"/>
            <a:r>
              <a:rPr lang="es-ES" b="1" u="sng" dirty="0" smtClean="0">
                <a:effectLst>
                  <a:outerShdw blurRad="38100" dist="38100" dir="2700000" algn="tl">
                    <a:srgbClr val="C0C0C0"/>
                  </a:outerShdw>
                </a:effectLst>
                <a:latin typeface="+mn-lt"/>
              </a:rPr>
              <a:t>PROCESOS DE APOYO</a:t>
            </a:r>
            <a:endParaRPr lang="es-ES" b="1" u="sng" dirty="0">
              <a:effectLst>
                <a:outerShdw blurRad="38100" dist="38100" dir="2700000" algn="tl">
                  <a:srgbClr val="C0C0C0"/>
                </a:outerShdw>
              </a:effectLst>
              <a:latin typeface="+mn-lt"/>
            </a:endParaRPr>
          </a:p>
        </p:txBody>
      </p:sp>
      <p:graphicFrame>
        <p:nvGraphicFramePr>
          <p:cNvPr id="14" name="13 Tabla"/>
          <p:cNvGraphicFramePr>
            <a:graphicFrameLocks noGrp="1"/>
          </p:cNvGraphicFramePr>
          <p:nvPr/>
        </p:nvGraphicFramePr>
        <p:xfrm>
          <a:off x="5601072" y="2924944"/>
          <a:ext cx="4104456" cy="1559560"/>
        </p:xfrm>
        <a:graphic>
          <a:graphicData uri="http://schemas.openxmlformats.org/drawingml/2006/table">
            <a:tbl>
              <a:tblPr firstRow="1" bandRow="1">
                <a:tableStyleId>{5C22544A-7EE6-4342-B048-85BDC9FD1C3A}</a:tableStyleId>
              </a:tblPr>
              <a:tblGrid>
                <a:gridCol w="1342612"/>
                <a:gridCol w="2761844"/>
              </a:tblGrid>
              <a:tr h="370840">
                <a:tc>
                  <a:txBody>
                    <a:bodyPr/>
                    <a:lstStyle/>
                    <a:p>
                      <a:r>
                        <a:rPr lang="es-ES" dirty="0" smtClean="0"/>
                        <a:t>PROCESOS</a:t>
                      </a:r>
                      <a:endParaRPr lang="es-EC" dirty="0"/>
                    </a:p>
                  </a:txBody>
                  <a:tcPr/>
                </a:tc>
                <a:tc>
                  <a:txBody>
                    <a:bodyPr/>
                    <a:lstStyle/>
                    <a:p>
                      <a:r>
                        <a:rPr lang="es-ES" dirty="0" smtClean="0"/>
                        <a:t>SUBPROCESOS</a:t>
                      </a:r>
                      <a:endParaRPr lang="es-EC" dirty="0"/>
                    </a:p>
                  </a:txBody>
                  <a:tcPr/>
                </a:tc>
              </a:tr>
              <a:tr h="370840">
                <a:tc>
                  <a:txBody>
                    <a:bodyPr/>
                    <a:lstStyle/>
                    <a:p>
                      <a:r>
                        <a:rPr lang="es-ES" dirty="0" smtClean="0"/>
                        <a:t>E. Gestión</a:t>
                      </a:r>
                      <a:r>
                        <a:rPr lang="es-ES" baseline="0" dirty="0" smtClean="0"/>
                        <a:t>  Administrativa</a:t>
                      </a:r>
                      <a:endParaRPr lang="es-EC" dirty="0"/>
                    </a:p>
                  </a:txBody>
                  <a:tcPr/>
                </a:tc>
                <a:tc>
                  <a:txBody>
                    <a:bodyPr/>
                    <a:lstStyle/>
                    <a:p>
                      <a:r>
                        <a:rPr lang="es-ES" sz="1800" dirty="0" smtClean="0"/>
                        <a:t>E. 1 Gestión de Pago Proveedores</a:t>
                      </a:r>
                    </a:p>
                    <a:p>
                      <a:r>
                        <a:rPr lang="es-ES" sz="1800" dirty="0" smtClean="0"/>
                        <a:t>E.</a:t>
                      </a:r>
                      <a:r>
                        <a:rPr lang="es-ES" sz="1800" baseline="0" dirty="0" smtClean="0"/>
                        <a:t> 2 Requerimiento de Información</a:t>
                      </a:r>
                      <a:endParaRPr lang="es-EC" sz="1800" dirty="0"/>
                    </a:p>
                  </a:txBody>
                  <a:tcPr/>
                </a:tc>
              </a:tr>
            </a:tbl>
          </a:graphicData>
        </a:graphic>
      </p:graphicFrame>
      <p:pic>
        <p:nvPicPr>
          <p:cNvPr id="15"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s-CR" sz="2400" dirty="0" smtClean="0"/>
              <a:t>RECONOCIMIENTO DE LOS PROCESOS CRÍTICOS DE WIFITEL</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lvl="0" algn="just"/>
            <a:r>
              <a:rPr lang="es-CR" sz="2100" dirty="0" smtClean="0"/>
              <a:t>En base al análisis utilizado y efectuado determinamos que en WIFITEL existen los siguientes procesos que son determinados críticos:</a:t>
            </a:r>
            <a:endParaRPr lang="es-ES" sz="2100" dirty="0" smtClean="0"/>
          </a:p>
          <a:p>
            <a:pPr algn="just"/>
            <a:endParaRPr lang="es-ES" sz="2100" dirty="0" smtClean="0"/>
          </a:p>
          <a:p>
            <a:pPr algn="just"/>
            <a:endParaRPr lang="es-ES" sz="2100" dirty="0" smtClean="0"/>
          </a:p>
          <a:p>
            <a:pPr algn="just"/>
            <a:endParaRPr lang="es-ES" sz="2100" dirty="0" smtClean="0"/>
          </a:p>
          <a:p>
            <a:pPr algn="just"/>
            <a:endParaRPr lang="es-ES" sz="2000" dirty="0" smtClean="0"/>
          </a:p>
          <a:p>
            <a:pPr algn="just"/>
            <a:endParaRPr lang="es-ES" sz="2000" dirty="0" smtClean="0"/>
          </a:p>
        </p:txBody>
      </p:sp>
      <p:pic>
        <p:nvPicPr>
          <p:cNvPr id="6" name="5 Imagen"/>
          <p:cNvPicPr/>
          <p:nvPr/>
        </p:nvPicPr>
        <p:blipFill>
          <a:blip r:embed="rId3" cstate="print"/>
          <a:srcRect/>
          <a:stretch>
            <a:fillRect/>
          </a:stretch>
        </p:blipFill>
        <p:spPr bwMode="auto">
          <a:xfrm>
            <a:off x="3869524" y="2575448"/>
            <a:ext cx="2631300" cy="1500198"/>
          </a:xfrm>
          <a:prstGeom prst="rect">
            <a:avLst/>
          </a:prstGeom>
          <a:noFill/>
          <a:ln w="9525">
            <a:noFill/>
            <a:miter lim="800000"/>
            <a:headEnd/>
            <a:tailEnd/>
          </a:ln>
        </p:spPr>
      </p:pic>
      <p:sp>
        <p:nvSpPr>
          <p:cNvPr id="7" name="2 Marcador de contenido"/>
          <p:cNvSpPr txBox="1">
            <a:spLocks/>
          </p:cNvSpPr>
          <p:nvPr/>
        </p:nvSpPr>
        <p:spPr bwMode="auto">
          <a:xfrm>
            <a:off x="1239385" y="4314141"/>
            <a:ext cx="6593935" cy="1857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65125" marR="0" lvl="0" indent="-255588" algn="just"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r>
              <a:rPr lang="es-CR" sz="2100" dirty="0" smtClean="0">
                <a:latin typeface="+mn-lt"/>
              </a:rPr>
              <a:t>Así los Procesos Críticos de WIFITEL serian:</a:t>
            </a:r>
          </a:p>
          <a:p>
            <a:pPr marL="365125" marR="0" lvl="0" indent="-255588" algn="just" defTabSz="914400" rtl="0" eaLnBrk="0" fontAlgn="base" latinLnBrk="0" hangingPunct="0">
              <a:lnSpc>
                <a:spcPct val="100000"/>
              </a:lnSpc>
              <a:spcBef>
                <a:spcPts val="400"/>
              </a:spcBef>
              <a:spcAft>
                <a:spcPct val="0"/>
              </a:spcAft>
              <a:buClr>
                <a:schemeClr val="accent1"/>
              </a:buClr>
              <a:buSzPct val="68000"/>
              <a:buFont typeface="Arial" pitchFamily="34" charset="0"/>
              <a:buChar char="•"/>
              <a:tabLst/>
              <a:defRPr/>
            </a:pPr>
            <a:r>
              <a:rPr lang="es-CR" sz="2100" dirty="0" smtClean="0">
                <a:latin typeface="+mn-lt"/>
              </a:rPr>
              <a:t>Compras (A)</a:t>
            </a:r>
          </a:p>
          <a:p>
            <a:pPr marL="365125" lvl="0" indent="-255588" algn="just" eaLnBrk="0" hangingPunct="0">
              <a:spcBef>
                <a:spcPts val="400"/>
              </a:spcBef>
              <a:buClr>
                <a:schemeClr val="accent1"/>
              </a:buClr>
              <a:buSzPct val="68000"/>
              <a:buFont typeface="Arial" pitchFamily="34" charset="0"/>
              <a:buChar char="•"/>
            </a:pPr>
            <a:r>
              <a:rPr lang="es-ES" sz="2100" dirty="0" smtClean="0"/>
              <a:t>Despacho e Instalación(B.1)</a:t>
            </a:r>
            <a:endParaRPr lang="es-CR" sz="2100" dirty="0" smtClean="0">
              <a:latin typeface="+mn-lt"/>
            </a:endParaRPr>
          </a:p>
          <a:p>
            <a:pPr marL="365125" lvl="0" indent="-255588" algn="just" eaLnBrk="0" hangingPunct="0">
              <a:spcBef>
                <a:spcPts val="400"/>
              </a:spcBef>
              <a:buClr>
                <a:schemeClr val="accent1"/>
              </a:buClr>
              <a:buSzPct val="68000"/>
              <a:buFont typeface="Arial" pitchFamily="34" charset="0"/>
              <a:buChar char="•"/>
            </a:pPr>
            <a:r>
              <a:rPr lang="es-ES" sz="2100" dirty="0" smtClean="0">
                <a:latin typeface="+mn-lt"/>
              </a:rPr>
              <a:t>Cobranza (C)</a:t>
            </a:r>
          </a:p>
          <a:p>
            <a:pPr marL="365125" lvl="0" indent="-255588" algn="just" eaLnBrk="0" hangingPunct="0">
              <a:spcBef>
                <a:spcPts val="400"/>
              </a:spcBef>
              <a:buClr>
                <a:schemeClr val="accent1"/>
              </a:buClr>
              <a:buSzPct val="68000"/>
              <a:buFont typeface="Arial" pitchFamily="34" charset="0"/>
              <a:buChar char="•"/>
            </a:pPr>
            <a:r>
              <a:rPr lang="es-ES" sz="2100" dirty="0" smtClean="0">
                <a:latin typeface="+mn-lt"/>
              </a:rPr>
              <a:t>Post Venta y Seguimiento(D.1)</a:t>
            </a:r>
          </a:p>
          <a:p>
            <a:pPr marL="365125" marR="0" lvl="0" indent="-255588" algn="just"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es-ES" sz="21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just"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es-ES" sz="21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just"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es-ES" sz="21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just"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es-ES" sz="21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just"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just" defTabSz="914400" rtl="0" eaLnBrk="0" fontAlgn="base" latinLnBrk="0" hangingPunct="0">
              <a:lnSpc>
                <a:spcPct val="100000"/>
              </a:lnSpc>
              <a:spcBef>
                <a:spcPts val="400"/>
              </a:spcBef>
              <a:spcAft>
                <a:spcPct val="0"/>
              </a:spcAft>
              <a:buClr>
                <a:schemeClr val="accent1"/>
              </a:buClr>
              <a:buSzPct val="68000"/>
              <a:buFont typeface="Wingdings 3" pitchFamily="18" charset="2"/>
              <a:buChar char=""/>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9"/>
          <p:cNvPicPr>
            <a:picLocks noChangeAspect="1" noChangeArrowheads="1"/>
          </p:cNvPicPr>
          <p:nvPr/>
        </p:nvPicPr>
        <p:blipFill>
          <a:blip r:embed="rId4" cstate="print"/>
          <a:srcRect/>
          <a:stretch>
            <a:fillRect/>
          </a:stretch>
        </p:blipFill>
        <p:spPr bwMode="auto">
          <a:xfrm>
            <a:off x="8022168" y="5592781"/>
            <a:ext cx="1728192" cy="110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95300" y="218193"/>
            <a:ext cx="8915400" cy="1143000"/>
          </a:xfrm>
        </p:spPr>
        <p:txBody>
          <a:bodyPr>
            <a:normAutofit/>
          </a:bodyPr>
          <a:lstStyle/>
          <a:p>
            <a:r>
              <a:rPr lang="es-CR" sz="2400" dirty="0" smtClean="0"/>
              <a:t>PROPUESTA DE UN PLAN DE MEJORAMIENTO DE LOS PROCESOS CRÍTICOS DE WIFITEL</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8"/>
            <a:ext cx="8856984" cy="4696650"/>
          </a:xfrm>
        </p:spPr>
        <p:txBody>
          <a:bodyPr>
            <a:normAutofit fontScale="55000" lnSpcReduction="20000"/>
          </a:bodyPr>
          <a:lstStyle/>
          <a:p>
            <a:pPr marL="0" lvl="0" indent="0" eaLnBrk="1" hangingPunct="1">
              <a:spcBef>
                <a:spcPct val="20000"/>
              </a:spcBef>
              <a:buClr>
                <a:schemeClr val="tx2"/>
              </a:buClr>
              <a:buSzTx/>
              <a:buNone/>
              <a:defRPr/>
            </a:pPr>
            <a:r>
              <a:rPr lang="es-ES" sz="4400" dirty="0" smtClean="0"/>
              <a:t>Observando los resultados arrojados en el punto anterior se procede a la utilización de comparaciones en cuanto a:</a:t>
            </a:r>
          </a:p>
          <a:p>
            <a:pPr marL="0" lvl="0" indent="0" eaLnBrk="1" hangingPunct="1">
              <a:spcBef>
                <a:spcPct val="20000"/>
              </a:spcBef>
              <a:buClr>
                <a:schemeClr val="tx2"/>
              </a:buClr>
              <a:buSzTx/>
              <a:buNone/>
              <a:defRPr/>
            </a:pPr>
            <a:endParaRPr lang="es-ES" sz="4400" dirty="0" smtClean="0"/>
          </a:p>
          <a:p>
            <a:pPr marL="342900" lvl="0" indent="-342900" eaLnBrk="1" hangingPunct="1">
              <a:spcBef>
                <a:spcPct val="20000"/>
              </a:spcBef>
              <a:buClr>
                <a:schemeClr val="tx2"/>
              </a:buClr>
              <a:buSzTx/>
              <a:buFont typeface="Wingdings" pitchFamily="2" charset="2"/>
              <a:buChar char="§"/>
              <a:defRPr/>
            </a:pPr>
            <a:r>
              <a:rPr lang="es-ES" sz="4400" dirty="0" smtClean="0"/>
              <a:t>Diagrama de flujo de la situación actual y la situación mejorada.</a:t>
            </a:r>
          </a:p>
          <a:p>
            <a:pPr marL="342900" lvl="0" indent="-342900" eaLnBrk="1" hangingPunct="1">
              <a:spcBef>
                <a:spcPct val="20000"/>
              </a:spcBef>
              <a:buClr>
                <a:schemeClr val="tx2"/>
              </a:buClr>
              <a:buSzTx/>
              <a:buFont typeface="Wingdings" pitchFamily="2" charset="2"/>
              <a:buChar char="§"/>
              <a:defRPr/>
            </a:pPr>
            <a:r>
              <a:rPr lang="es-ES" sz="4400" dirty="0" smtClean="0"/>
              <a:t>Análisis de valor agregado de la situación actual y la situación mejorada.</a:t>
            </a:r>
          </a:p>
          <a:p>
            <a:pPr marL="342900" lvl="0" indent="-342900" eaLnBrk="1" hangingPunct="1">
              <a:spcBef>
                <a:spcPct val="20000"/>
              </a:spcBef>
              <a:buClr>
                <a:schemeClr val="tx2"/>
              </a:buClr>
              <a:buSzTx/>
              <a:buFont typeface="Wingdings" pitchFamily="2" charset="2"/>
              <a:buChar char="§"/>
              <a:defRPr/>
            </a:pPr>
            <a:r>
              <a:rPr lang="es-ES" sz="4400" dirty="0" smtClean="0"/>
              <a:t>Propuesta de mejora.</a:t>
            </a:r>
          </a:p>
          <a:p>
            <a:pPr marL="342900" lvl="0" indent="-342900" eaLnBrk="1" hangingPunct="1">
              <a:spcBef>
                <a:spcPct val="20000"/>
              </a:spcBef>
              <a:buClr>
                <a:schemeClr val="tx2"/>
              </a:buClr>
              <a:buSzTx/>
              <a:buNone/>
              <a:defRPr/>
            </a:pPr>
            <a:endParaRPr lang="es-ES" sz="4400" dirty="0" smtClean="0"/>
          </a:p>
          <a:p>
            <a:pPr marL="0" lvl="0" indent="0" eaLnBrk="1" hangingPunct="1">
              <a:spcBef>
                <a:spcPct val="20000"/>
              </a:spcBef>
              <a:buClr>
                <a:schemeClr val="tx2"/>
              </a:buClr>
              <a:buSzTx/>
              <a:buNone/>
              <a:defRPr/>
            </a:pPr>
            <a:r>
              <a:rPr lang="es-ES" sz="4400" dirty="0" smtClean="0"/>
              <a:t>Para los procesos que no fueron considerados críticos solo se desarrollará en su estructura lo siguiente:</a:t>
            </a:r>
          </a:p>
          <a:p>
            <a:pPr marL="0" lvl="0" indent="0" eaLnBrk="1" hangingPunct="1">
              <a:spcBef>
                <a:spcPct val="20000"/>
              </a:spcBef>
              <a:buClr>
                <a:schemeClr val="tx2"/>
              </a:buClr>
              <a:buSzTx/>
              <a:buNone/>
              <a:defRPr/>
            </a:pPr>
            <a:endParaRPr lang="es-ES" sz="4400" dirty="0" smtClean="0"/>
          </a:p>
          <a:p>
            <a:pPr marL="342900" lvl="0" indent="-342900" eaLnBrk="1" hangingPunct="1">
              <a:spcBef>
                <a:spcPct val="20000"/>
              </a:spcBef>
              <a:buClr>
                <a:schemeClr val="tx2"/>
              </a:buClr>
              <a:buSzTx/>
              <a:buFont typeface="Wingdings" pitchFamily="2" charset="2"/>
              <a:buChar char="w"/>
              <a:defRPr/>
            </a:pPr>
            <a:r>
              <a:rPr lang="es-ES" sz="4400" dirty="0" smtClean="0"/>
              <a:t>Análisis del valor agregado de la situación Mejorada.</a:t>
            </a:r>
          </a:p>
          <a:p>
            <a:pPr lvl="0" algn="just"/>
            <a:endParaRPr lang="es-ES" sz="2100" dirty="0" smtClean="0"/>
          </a:p>
          <a:p>
            <a:pPr algn="just"/>
            <a:endParaRPr lang="es-ES" sz="2100" dirty="0" smtClean="0"/>
          </a:p>
          <a:p>
            <a:pPr algn="just"/>
            <a:endParaRPr lang="es-ES" sz="2100" dirty="0" smtClean="0"/>
          </a:p>
          <a:p>
            <a:pPr algn="just"/>
            <a:endParaRPr lang="es-ES" sz="2100" dirty="0" smtClean="0"/>
          </a:p>
          <a:p>
            <a:pPr algn="just"/>
            <a:endParaRPr lang="es-ES" sz="2000" dirty="0" smtClean="0"/>
          </a:p>
          <a:p>
            <a:pPr algn="just"/>
            <a:endParaRPr lang="es-ES" sz="2000" dirty="0" smtClean="0"/>
          </a:p>
        </p:txBody>
      </p:sp>
      <p:pic>
        <p:nvPicPr>
          <p:cNvPr id="8"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95300" y="218193"/>
            <a:ext cx="8915400" cy="1143000"/>
          </a:xfrm>
        </p:spPr>
        <p:txBody>
          <a:bodyPr>
            <a:normAutofit/>
          </a:bodyPr>
          <a:lstStyle/>
          <a:p>
            <a:r>
              <a:rPr lang="es-CR" sz="2700" dirty="0" smtClean="0"/>
              <a:t>ANÁLISIS DEL PROCESO DE COBRANZAS DE WIFITEL</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8"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7" name="6 Botón de acción: Documento">
            <a:hlinkClick r:id="rId4" action="ppaction://hlinkfile" highlightClick="1"/>
          </p:cNvPr>
          <p:cNvSpPr/>
          <p:nvPr/>
        </p:nvSpPr>
        <p:spPr bwMode="auto">
          <a:xfrm>
            <a:off x="2376380" y="3323695"/>
            <a:ext cx="773912" cy="571504"/>
          </a:xfrm>
          <a:prstGeom prst="actionButtonDocument">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
        <p:nvSpPr>
          <p:cNvPr id="9" name="8 Botón de acción: Documento">
            <a:hlinkClick r:id="rId5" action="ppaction://hlinkfile" highlightClick="1"/>
            <a:hlinkHover r:id="" action="ppaction://hlinkshowjump?jump=nextslide"/>
          </p:cNvPr>
          <p:cNvSpPr/>
          <p:nvPr/>
        </p:nvSpPr>
        <p:spPr bwMode="auto">
          <a:xfrm>
            <a:off x="2376380" y="5109645"/>
            <a:ext cx="773912" cy="571504"/>
          </a:xfrm>
          <a:prstGeom prst="actionButtonDocument">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
        <p:nvSpPr>
          <p:cNvPr id="10" name="9 Botón de acción: Documento">
            <a:hlinkClick r:id="rId6" action="ppaction://hlinkfile" highlightClick="1"/>
          </p:cNvPr>
          <p:cNvSpPr/>
          <p:nvPr/>
        </p:nvSpPr>
        <p:spPr bwMode="auto">
          <a:xfrm>
            <a:off x="6555503" y="5109645"/>
            <a:ext cx="773912" cy="571504"/>
          </a:xfrm>
          <a:prstGeom prst="actionButtonDocumen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
        <p:nvSpPr>
          <p:cNvPr id="12" name="11 Botón de acción: Documento">
            <a:hlinkClick r:id="rId7" action="ppaction://hlinkfile" highlightClick="1"/>
          </p:cNvPr>
          <p:cNvSpPr/>
          <p:nvPr/>
        </p:nvSpPr>
        <p:spPr bwMode="auto">
          <a:xfrm>
            <a:off x="6555503" y="3323695"/>
            <a:ext cx="773912" cy="571504"/>
          </a:xfrm>
          <a:prstGeom prst="actionButtonDocumen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
        <p:nvSpPr>
          <p:cNvPr id="13" name="12 CuadroTexto"/>
          <p:cNvSpPr txBox="1"/>
          <p:nvPr/>
        </p:nvSpPr>
        <p:spPr>
          <a:xfrm>
            <a:off x="905947" y="2609316"/>
            <a:ext cx="3637385" cy="584775"/>
          </a:xfrm>
          <a:prstGeom prst="rect">
            <a:avLst/>
          </a:prstGeom>
          <a:noFill/>
        </p:spPr>
        <p:txBody>
          <a:bodyPr wrap="square" rtlCol="0">
            <a:spAutoFit/>
          </a:bodyPr>
          <a:lstStyle/>
          <a:p>
            <a:pPr algn="ctr"/>
            <a:r>
              <a:rPr lang="es-ES" sz="1600" b="1" dirty="0" smtClean="0">
                <a:effectLst>
                  <a:outerShdw blurRad="38100" dist="38100" dir="2700000" algn="tl">
                    <a:srgbClr val="000000">
                      <a:alpha val="43137"/>
                    </a:srgbClr>
                  </a:outerShdw>
                </a:effectLst>
                <a:latin typeface="Arial" pitchFamily="34" charset="0"/>
                <a:cs typeface="Arial" pitchFamily="34" charset="0"/>
              </a:rPr>
              <a:t>Diagrama de Flujo del Proceso de Cobranzas</a:t>
            </a:r>
            <a:endParaRPr lang="es-ES"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14" name="13 CuadroTexto"/>
          <p:cNvSpPr txBox="1"/>
          <p:nvPr/>
        </p:nvSpPr>
        <p:spPr>
          <a:xfrm>
            <a:off x="5162462" y="2609316"/>
            <a:ext cx="3637385" cy="584775"/>
          </a:xfrm>
          <a:prstGeom prst="rect">
            <a:avLst/>
          </a:prstGeom>
          <a:noFill/>
        </p:spPr>
        <p:txBody>
          <a:bodyPr wrap="square" rtlCol="0">
            <a:spAutoFit/>
          </a:bodyPr>
          <a:lstStyle/>
          <a:p>
            <a:pPr algn="ctr"/>
            <a:r>
              <a:rPr lang="es-ES" sz="1600" b="1" dirty="0" smtClean="0">
                <a:effectLst>
                  <a:outerShdw blurRad="38100" dist="38100" dir="2700000" algn="tl">
                    <a:srgbClr val="000000">
                      <a:alpha val="43137"/>
                    </a:srgbClr>
                  </a:outerShdw>
                </a:effectLst>
                <a:latin typeface="Arial" pitchFamily="34" charset="0"/>
                <a:cs typeface="Arial" pitchFamily="34" charset="0"/>
              </a:rPr>
              <a:t>Diagrama de Flujo del Proceso de Cobranzas</a:t>
            </a:r>
            <a:endParaRPr lang="es-ES"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15" name="14 CuadroTexto"/>
          <p:cNvSpPr txBox="1"/>
          <p:nvPr/>
        </p:nvSpPr>
        <p:spPr>
          <a:xfrm>
            <a:off x="596383" y="4381995"/>
            <a:ext cx="4256514" cy="584775"/>
          </a:xfrm>
          <a:prstGeom prst="rect">
            <a:avLst/>
          </a:prstGeom>
          <a:noFill/>
        </p:spPr>
        <p:txBody>
          <a:bodyPr wrap="square" rtlCol="0">
            <a:spAutoFit/>
          </a:bodyPr>
          <a:lstStyle/>
          <a:p>
            <a:pPr algn="ctr"/>
            <a:r>
              <a:rPr lang="es-ES" sz="1600" b="1" dirty="0" smtClean="0">
                <a:effectLst>
                  <a:outerShdw blurRad="38100" dist="38100" dir="2700000" algn="tl">
                    <a:srgbClr val="000000">
                      <a:alpha val="43137"/>
                    </a:srgbClr>
                  </a:outerShdw>
                </a:effectLst>
                <a:latin typeface="Arial" pitchFamily="34" charset="0"/>
                <a:cs typeface="Arial" pitchFamily="34" charset="0"/>
              </a:rPr>
              <a:t>Análisis del Valor Agregado del Proceso de Cobranzas</a:t>
            </a:r>
            <a:endParaRPr lang="es-ES"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16" name="15 CuadroTexto"/>
          <p:cNvSpPr txBox="1"/>
          <p:nvPr/>
        </p:nvSpPr>
        <p:spPr>
          <a:xfrm>
            <a:off x="4775506" y="4381995"/>
            <a:ext cx="4256514" cy="584775"/>
          </a:xfrm>
          <a:prstGeom prst="rect">
            <a:avLst/>
          </a:prstGeom>
          <a:noFill/>
        </p:spPr>
        <p:txBody>
          <a:bodyPr wrap="square" rtlCol="0">
            <a:spAutoFit/>
          </a:bodyPr>
          <a:lstStyle/>
          <a:p>
            <a:pPr algn="ctr"/>
            <a:r>
              <a:rPr lang="es-ES" sz="1600" b="1" dirty="0" smtClean="0">
                <a:effectLst>
                  <a:outerShdw blurRad="38100" dist="38100" dir="2700000" algn="tl">
                    <a:srgbClr val="000000">
                      <a:alpha val="43137"/>
                    </a:srgbClr>
                  </a:outerShdw>
                </a:effectLst>
                <a:latin typeface="Arial" pitchFamily="34" charset="0"/>
                <a:cs typeface="Arial" pitchFamily="34" charset="0"/>
              </a:rPr>
              <a:t>Análisis del Valor Agregado del Proceso de Cobranzas</a:t>
            </a:r>
            <a:endParaRPr lang="es-ES" sz="16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17" name="16 Conector recto"/>
          <p:cNvCxnSpPr/>
          <p:nvPr/>
        </p:nvCxnSpPr>
        <p:spPr bwMode="auto">
          <a:xfrm rot="5400000">
            <a:off x="3030401" y="4145199"/>
            <a:ext cx="3644132" cy="86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8" name="17 CuadroTexto"/>
          <p:cNvSpPr txBox="1"/>
          <p:nvPr/>
        </p:nvSpPr>
        <p:spPr>
          <a:xfrm>
            <a:off x="1989424" y="2037811"/>
            <a:ext cx="1679046" cy="52322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latin typeface="Arial" pitchFamily="34" charset="0"/>
                <a:cs typeface="Arial" pitchFamily="34" charset="0"/>
              </a:rPr>
              <a:t>ACTUAL</a:t>
            </a:r>
            <a:endParaRPr lang="es-ES" b="1" dirty="0">
              <a:effectLst>
                <a:outerShdw blurRad="38100" dist="38100" dir="2700000" algn="tl">
                  <a:srgbClr val="000000">
                    <a:alpha val="43137"/>
                  </a:srgbClr>
                </a:outerShdw>
              </a:effectLst>
              <a:latin typeface="Arial" pitchFamily="34" charset="0"/>
              <a:cs typeface="Arial" pitchFamily="34" charset="0"/>
            </a:endParaRPr>
          </a:p>
        </p:txBody>
      </p:sp>
      <p:sp>
        <p:nvSpPr>
          <p:cNvPr id="19" name="18 CuadroTexto"/>
          <p:cNvSpPr txBox="1"/>
          <p:nvPr/>
        </p:nvSpPr>
        <p:spPr>
          <a:xfrm>
            <a:off x="6168547" y="2037811"/>
            <a:ext cx="2396467" cy="52322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latin typeface="Arial" pitchFamily="34" charset="0"/>
                <a:cs typeface="Arial" pitchFamily="34" charset="0"/>
              </a:rPr>
              <a:t>MEJORADO</a:t>
            </a:r>
            <a:endParaRPr lang="es-ES" b="1" dirty="0">
              <a:effectLst>
                <a:outerShdw blurRad="38100" dist="38100" dir="2700000" algn="tl">
                  <a:srgbClr val="000000">
                    <a:alpha val="43137"/>
                  </a:srgbClr>
                </a:outerShdw>
              </a:effectLst>
              <a:latin typeface="Arial" pitchFamily="34" charset="0"/>
              <a:cs typeface="Arial" pitchFamily="34" charset="0"/>
            </a:endParaRPr>
          </a:p>
        </p:txBody>
      </p:sp>
      <p:sp>
        <p:nvSpPr>
          <p:cNvPr id="20" name="19 Flecha en U"/>
          <p:cNvSpPr/>
          <p:nvPr/>
        </p:nvSpPr>
        <p:spPr bwMode="auto">
          <a:xfrm>
            <a:off x="2777888" y="1680621"/>
            <a:ext cx="4488688" cy="357190"/>
          </a:xfrm>
          <a:prstGeom prst="uturnArrow">
            <a:avLst>
              <a:gd name="adj1" fmla="val 25000"/>
              <a:gd name="adj2" fmla="val 25000"/>
              <a:gd name="adj3" fmla="val 25000"/>
              <a:gd name="adj4" fmla="val 49555"/>
              <a:gd name="adj5" fmla="val 75000"/>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95300" y="161748"/>
            <a:ext cx="8915400" cy="1143000"/>
          </a:xfrm>
        </p:spPr>
        <p:txBody>
          <a:bodyPr>
            <a:normAutofit/>
          </a:bodyPr>
          <a:lstStyle/>
          <a:p>
            <a:r>
              <a:rPr lang="es-ES" sz="2400" dirty="0" smtClean="0"/>
              <a:t>ANÁLISIS DEL VALOR AGREGADO DE LA SITUACIÓN ACTUAL Y MEJORADA DEL PROCESO DE COBRANZAS </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8"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pic>
        <p:nvPicPr>
          <p:cNvPr id="21" name="20 Imagen"/>
          <p:cNvPicPr/>
          <p:nvPr/>
        </p:nvPicPr>
        <p:blipFill>
          <a:blip r:embed="rId4" cstate="print"/>
          <a:srcRect/>
          <a:stretch>
            <a:fillRect/>
          </a:stretch>
        </p:blipFill>
        <p:spPr bwMode="auto">
          <a:xfrm>
            <a:off x="3148793" y="1733185"/>
            <a:ext cx="4256514"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21 Imagen"/>
          <p:cNvPicPr/>
          <p:nvPr/>
        </p:nvPicPr>
        <p:blipFill>
          <a:blip r:embed="rId5" cstate="print"/>
          <a:srcRect l="25397" t="43207" r="24162" b="36000"/>
          <a:stretch>
            <a:fillRect/>
          </a:stretch>
        </p:blipFill>
        <p:spPr bwMode="auto">
          <a:xfrm>
            <a:off x="2994012" y="4304953"/>
            <a:ext cx="4637246" cy="185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95300" y="184326"/>
            <a:ext cx="9410700" cy="1143000"/>
          </a:xfrm>
        </p:spPr>
        <p:txBody>
          <a:bodyPr>
            <a:normAutofit/>
          </a:bodyPr>
          <a:lstStyle/>
          <a:p>
            <a:r>
              <a:rPr lang="es-CR" sz="2600" dirty="0" smtClean="0"/>
              <a:t>ANÁLISIS DEL PROCESO DE POST VENTA Y SEGUIMIENTO DE WIFITEL</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8" name="17 CuadroTexto"/>
          <p:cNvSpPr txBox="1"/>
          <p:nvPr/>
        </p:nvSpPr>
        <p:spPr>
          <a:xfrm>
            <a:off x="1989424" y="2037811"/>
            <a:ext cx="1679046" cy="52322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latin typeface="Arial" pitchFamily="34" charset="0"/>
                <a:cs typeface="Arial" pitchFamily="34" charset="0"/>
              </a:rPr>
              <a:t>ACTUAL</a:t>
            </a:r>
            <a:endParaRPr lang="es-ES" b="1" dirty="0">
              <a:effectLst>
                <a:outerShdw blurRad="38100" dist="38100" dir="2700000" algn="tl">
                  <a:srgbClr val="000000">
                    <a:alpha val="43137"/>
                  </a:srgbClr>
                </a:outerShdw>
              </a:effectLst>
              <a:latin typeface="Arial" pitchFamily="34" charset="0"/>
              <a:cs typeface="Arial" pitchFamily="34" charset="0"/>
            </a:endParaRPr>
          </a:p>
        </p:txBody>
      </p:sp>
      <p:sp>
        <p:nvSpPr>
          <p:cNvPr id="19" name="18 CuadroTexto"/>
          <p:cNvSpPr txBox="1"/>
          <p:nvPr/>
        </p:nvSpPr>
        <p:spPr>
          <a:xfrm>
            <a:off x="6168547" y="2037811"/>
            <a:ext cx="2396467" cy="52322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latin typeface="Arial" pitchFamily="34" charset="0"/>
                <a:cs typeface="Arial" pitchFamily="34" charset="0"/>
              </a:rPr>
              <a:t>MEJORADO</a:t>
            </a:r>
            <a:endParaRPr lang="es-ES" b="1" dirty="0">
              <a:effectLst>
                <a:outerShdw blurRad="38100" dist="38100" dir="2700000" algn="tl">
                  <a:srgbClr val="000000">
                    <a:alpha val="43137"/>
                  </a:srgbClr>
                </a:outerShdw>
              </a:effectLst>
              <a:latin typeface="Arial" pitchFamily="34" charset="0"/>
              <a:cs typeface="Arial" pitchFamily="34" charset="0"/>
            </a:endParaRPr>
          </a:p>
        </p:txBody>
      </p:sp>
      <p:sp>
        <p:nvSpPr>
          <p:cNvPr id="20" name="19 Flecha en U"/>
          <p:cNvSpPr/>
          <p:nvPr/>
        </p:nvSpPr>
        <p:spPr bwMode="auto">
          <a:xfrm>
            <a:off x="2777888" y="1680621"/>
            <a:ext cx="4488688" cy="357190"/>
          </a:xfrm>
          <a:prstGeom prst="uturnArrow">
            <a:avLst>
              <a:gd name="adj1" fmla="val 25000"/>
              <a:gd name="adj2" fmla="val 25000"/>
              <a:gd name="adj3" fmla="val 25000"/>
              <a:gd name="adj4" fmla="val 49555"/>
              <a:gd name="adj5" fmla="val 75000"/>
            </a:avLst>
          </a:prstGeom>
          <a:ln>
            <a:headEnd type="none" w="sm" len="sm"/>
            <a:tailEnd type="none" w="sm" len="sm"/>
          </a:ln>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
        <p:nvSpPr>
          <p:cNvPr id="21" name="20 Botón de acción: Documento">
            <a:hlinkClick r:id="rId3" action="ppaction://hlinkfile" highlightClick="1"/>
          </p:cNvPr>
          <p:cNvSpPr/>
          <p:nvPr/>
        </p:nvSpPr>
        <p:spPr bwMode="auto">
          <a:xfrm>
            <a:off x="2410247" y="3357562"/>
            <a:ext cx="773912" cy="571504"/>
          </a:xfrm>
          <a:prstGeom prst="actionButtonDocument">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
        <p:nvSpPr>
          <p:cNvPr id="22" name="21 Botón de acción: Documento">
            <a:hlinkClick r:id="rId4" action="ppaction://hlinkfile" highlightClick="1"/>
          </p:cNvPr>
          <p:cNvSpPr/>
          <p:nvPr/>
        </p:nvSpPr>
        <p:spPr bwMode="auto">
          <a:xfrm>
            <a:off x="2410247" y="5143512"/>
            <a:ext cx="773912" cy="571504"/>
          </a:xfrm>
          <a:prstGeom prst="actionButtonDocument">
            <a:avLst/>
          </a:prstGeom>
          <a:ln>
            <a:headEnd type="none" w="sm" len="sm"/>
            <a:tailEnd type="none" w="sm" len="sm"/>
          </a:ln>
        </p:spPr>
        <p:style>
          <a:lnRef idx="3">
            <a:schemeClr val="lt1"/>
          </a:lnRef>
          <a:fillRef idx="1">
            <a:schemeClr val="accent4"/>
          </a:fillRef>
          <a:effectRef idx="1">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
        <p:nvSpPr>
          <p:cNvPr id="23" name="22 Botón de acción: Documento">
            <a:hlinkClick r:id="rId5" action="ppaction://hlinkfile" highlightClick="1"/>
          </p:cNvPr>
          <p:cNvSpPr/>
          <p:nvPr/>
        </p:nvSpPr>
        <p:spPr bwMode="auto">
          <a:xfrm>
            <a:off x="6589370" y="5143512"/>
            <a:ext cx="773912" cy="571504"/>
          </a:xfrm>
          <a:prstGeom prst="actionButtonDocumen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
        <p:nvSpPr>
          <p:cNvPr id="24" name="23 Botón de acción: Documento">
            <a:hlinkClick r:id="rId6" action="ppaction://hlinkfile" highlightClick="1"/>
          </p:cNvPr>
          <p:cNvSpPr/>
          <p:nvPr/>
        </p:nvSpPr>
        <p:spPr bwMode="auto">
          <a:xfrm>
            <a:off x="6589370" y="3357562"/>
            <a:ext cx="773912" cy="571504"/>
          </a:xfrm>
          <a:prstGeom prst="actionButtonDocumen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sp>
        <p:nvSpPr>
          <p:cNvPr id="25" name="24 CuadroTexto"/>
          <p:cNvSpPr txBox="1"/>
          <p:nvPr/>
        </p:nvSpPr>
        <p:spPr>
          <a:xfrm>
            <a:off x="939814" y="2643183"/>
            <a:ext cx="3637385" cy="584775"/>
          </a:xfrm>
          <a:prstGeom prst="rect">
            <a:avLst/>
          </a:prstGeom>
          <a:noFill/>
        </p:spPr>
        <p:txBody>
          <a:bodyPr wrap="square" rtlCol="0">
            <a:spAutoFit/>
          </a:bodyPr>
          <a:lstStyle/>
          <a:p>
            <a:pPr algn="ctr"/>
            <a:r>
              <a:rPr lang="es-ES" sz="1600" b="1" dirty="0" smtClean="0">
                <a:effectLst>
                  <a:outerShdw blurRad="38100" dist="38100" dir="2700000" algn="tl">
                    <a:srgbClr val="000000">
                      <a:alpha val="43137"/>
                    </a:srgbClr>
                  </a:outerShdw>
                </a:effectLst>
                <a:latin typeface="Arial" pitchFamily="34" charset="0"/>
                <a:cs typeface="Arial" pitchFamily="34" charset="0"/>
              </a:rPr>
              <a:t>Diagrama de Flujo del Proceso de Post Venta y Seguimiento</a:t>
            </a:r>
            <a:endParaRPr lang="es-ES"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26" name="25 CuadroTexto"/>
          <p:cNvSpPr txBox="1"/>
          <p:nvPr/>
        </p:nvSpPr>
        <p:spPr>
          <a:xfrm>
            <a:off x="4964155" y="2643183"/>
            <a:ext cx="3792167" cy="584775"/>
          </a:xfrm>
          <a:prstGeom prst="rect">
            <a:avLst/>
          </a:prstGeom>
          <a:noFill/>
        </p:spPr>
        <p:txBody>
          <a:bodyPr wrap="square" rtlCol="0">
            <a:spAutoFit/>
          </a:bodyPr>
          <a:lstStyle/>
          <a:p>
            <a:pPr algn="ctr"/>
            <a:r>
              <a:rPr lang="es-ES" sz="1600" b="1" dirty="0" smtClean="0">
                <a:effectLst>
                  <a:outerShdw blurRad="38100" dist="38100" dir="2700000" algn="tl">
                    <a:srgbClr val="000000">
                      <a:alpha val="43137"/>
                    </a:srgbClr>
                  </a:outerShdw>
                </a:effectLst>
                <a:latin typeface="Arial" pitchFamily="34" charset="0"/>
                <a:cs typeface="Arial" pitchFamily="34" charset="0"/>
              </a:rPr>
              <a:t>Diagrama de Flujo del Proceso de Post Venta y Seguimiento</a:t>
            </a:r>
            <a:endParaRPr lang="es-ES" sz="1600" b="1" dirty="0">
              <a:effectLst>
                <a:outerShdw blurRad="38100" dist="38100" dir="2700000" algn="tl">
                  <a:srgbClr val="000000">
                    <a:alpha val="43137"/>
                  </a:srgbClr>
                </a:outerShdw>
              </a:effectLst>
              <a:latin typeface="Arial" pitchFamily="34" charset="0"/>
              <a:cs typeface="Arial" pitchFamily="34" charset="0"/>
            </a:endParaRPr>
          </a:p>
        </p:txBody>
      </p:sp>
      <p:sp>
        <p:nvSpPr>
          <p:cNvPr id="27" name="26 CuadroTexto"/>
          <p:cNvSpPr txBox="1"/>
          <p:nvPr/>
        </p:nvSpPr>
        <p:spPr>
          <a:xfrm>
            <a:off x="4886764" y="4415862"/>
            <a:ext cx="4256514" cy="584775"/>
          </a:xfrm>
          <a:prstGeom prst="rect">
            <a:avLst/>
          </a:prstGeom>
          <a:noFill/>
        </p:spPr>
        <p:txBody>
          <a:bodyPr wrap="square" rtlCol="0">
            <a:spAutoFit/>
          </a:bodyPr>
          <a:lstStyle/>
          <a:p>
            <a:pPr algn="ctr"/>
            <a:r>
              <a:rPr lang="es-ES" sz="1600" b="1" dirty="0" smtClean="0">
                <a:effectLst>
                  <a:outerShdw blurRad="38100" dist="38100" dir="2700000" algn="tl">
                    <a:srgbClr val="000000">
                      <a:alpha val="43137"/>
                    </a:srgbClr>
                  </a:outerShdw>
                </a:effectLst>
                <a:latin typeface="Arial" pitchFamily="34" charset="0"/>
                <a:cs typeface="Arial" pitchFamily="34" charset="0"/>
              </a:rPr>
              <a:t>Análisis del Valor Agregado del Proceso de Post Venta y Seguimiento</a:t>
            </a:r>
            <a:endParaRPr lang="es-ES" sz="16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28" name="27 Conector recto"/>
          <p:cNvCxnSpPr/>
          <p:nvPr/>
        </p:nvCxnSpPr>
        <p:spPr bwMode="auto">
          <a:xfrm rot="5400000">
            <a:off x="3064268" y="4179066"/>
            <a:ext cx="3644132" cy="86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9" name="28 CuadroTexto"/>
          <p:cNvSpPr txBox="1"/>
          <p:nvPr/>
        </p:nvSpPr>
        <p:spPr>
          <a:xfrm>
            <a:off x="569060" y="4437112"/>
            <a:ext cx="4256514" cy="584775"/>
          </a:xfrm>
          <a:prstGeom prst="rect">
            <a:avLst/>
          </a:prstGeom>
          <a:noFill/>
        </p:spPr>
        <p:txBody>
          <a:bodyPr wrap="square" rtlCol="0">
            <a:spAutoFit/>
          </a:bodyPr>
          <a:lstStyle/>
          <a:p>
            <a:pPr algn="ctr"/>
            <a:r>
              <a:rPr lang="es-ES" sz="1600" b="1" dirty="0" smtClean="0">
                <a:effectLst>
                  <a:outerShdw blurRad="38100" dist="38100" dir="2700000" algn="tl">
                    <a:srgbClr val="000000">
                      <a:alpha val="43137"/>
                    </a:srgbClr>
                  </a:outerShdw>
                </a:effectLst>
                <a:latin typeface="Arial" pitchFamily="34" charset="0"/>
                <a:cs typeface="Arial" pitchFamily="34" charset="0"/>
              </a:rPr>
              <a:t>Análisis del Valor Agregado del Proceso de Post Venta y Seguimiento</a:t>
            </a:r>
            <a:endParaRPr lang="es-ES" sz="1600" b="1" dirty="0">
              <a:effectLst>
                <a:outerShdw blurRad="38100" dist="38100" dir="2700000" algn="tl">
                  <a:srgbClr val="000000">
                    <a:alpha val="43137"/>
                  </a:srgbClr>
                </a:outerShdw>
              </a:effectLst>
              <a:latin typeface="Arial" pitchFamily="34" charset="0"/>
              <a:cs typeface="Arial" pitchFamily="34" charset="0"/>
            </a:endParaRPr>
          </a:p>
        </p:txBody>
      </p:sp>
      <p:pic>
        <p:nvPicPr>
          <p:cNvPr id="30" name="Picture 9"/>
          <p:cNvPicPr>
            <a:picLocks noChangeAspect="1" noChangeArrowheads="1"/>
          </p:cNvPicPr>
          <p:nvPr/>
        </p:nvPicPr>
        <p:blipFill>
          <a:blip r:embed="rId7" cstate="print"/>
          <a:srcRect/>
          <a:stretch>
            <a:fillRect/>
          </a:stretch>
        </p:blipFill>
        <p:spPr bwMode="auto">
          <a:xfrm>
            <a:off x="8022168" y="5592781"/>
            <a:ext cx="1728192" cy="110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95300" y="184326"/>
            <a:ext cx="9410700" cy="1143000"/>
          </a:xfrm>
        </p:spPr>
        <p:txBody>
          <a:bodyPr>
            <a:normAutofit fontScale="90000"/>
          </a:bodyPr>
          <a:lstStyle/>
          <a:p>
            <a:r>
              <a:rPr lang="es-ES" sz="2600" dirty="0" smtClean="0"/>
              <a:t>ANÁLISIS DEL VALOR AGREGADO DE LA SITUACIÓN ACTUAL Y MEJORADA DEL PROCESO DE POST VENTA Y SEGUIMIENTO </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30"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pic>
        <p:nvPicPr>
          <p:cNvPr id="17" name="16 Imagen"/>
          <p:cNvPicPr/>
          <p:nvPr/>
        </p:nvPicPr>
        <p:blipFill>
          <a:blip r:embed="rId4" cstate="print"/>
          <a:srcRect/>
          <a:stretch>
            <a:fillRect/>
          </a:stretch>
        </p:blipFill>
        <p:spPr bwMode="auto">
          <a:xfrm>
            <a:off x="2792760" y="1628800"/>
            <a:ext cx="4256514" cy="2428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30 Imagen"/>
          <p:cNvPicPr/>
          <p:nvPr/>
        </p:nvPicPr>
        <p:blipFill>
          <a:blip r:embed="rId5" cstate="print"/>
          <a:srcRect l="22575" t="40235" r="22928" b="37883"/>
          <a:stretch>
            <a:fillRect/>
          </a:stretch>
        </p:blipFill>
        <p:spPr bwMode="auto">
          <a:xfrm>
            <a:off x="2637978" y="4200568"/>
            <a:ext cx="4602163" cy="1857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495300" y="150459"/>
            <a:ext cx="8915400" cy="1143000"/>
          </a:xfrm>
        </p:spPr>
        <p:txBody>
          <a:bodyPr>
            <a:normAutofit/>
          </a:bodyPr>
          <a:lstStyle/>
          <a:p>
            <a:r>
              <a:rPr lang="es-ES" sz="2400" dirty="0" smtClean="0"/>
              <a:t>PLANTEAMIENTO DE INDICADORES DE GESTIÓN PARA LOS PROCESOS CRÍTICOS</a:t>
            </a:r>
            <a:endParaRPr lang="es-CR" sz="2400" dirty="0" smtClean="0"/>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fontScale="92500" lnSpcReduction="10000"/>
          </a:bodyPr>
          <a:lstStyle/>
          <a:p>
            <a:pPr algn="just"/>
            <a:r>
              <a:rPr lang="es-ES" sz="2100" dirty="0" smtClean="0"/>
              <a:t>Los indicadores se han originado en base a los criterios del Gerente General persona que se mantiene laborando desde los inicios de la empresa. </a:t>
            </a:r>
          </a:p>
          <a:p>
            <a:pPr algn="just">
              <a:buNone/>
            </a:pPr>
            <a:endParaRPr lang="es-ES" sz="2100" dirty="0" smtClean="0"/>
          </a:p>
          <a:p>
            <a:pPr algn="just"/>
            <a:r>
              <a:rPr lang="es-ES" sz="2100" dirty="0" smtClean="0"/>
              <a:t>Los indicadores son importantes porque mantienen el equilibrio de los procesos para evitar caer en los llamados “Cuellos de Botellas”</a:t>
            </a:r>
          </a:p>
          <a:p>
            <a:pPr algn="just"/>
            <a:endParaRPr lang="es-ES" sz="2100" dirty="0" smtClean="0"/>
          </a:p>
          <a:p>
            <a:pPr algn="just"/>
            <a:endParaRPr lang="es-ES" sz="2100" dirty="0" smtClean="0"/>
          </a:p>
          <a:p>
            <a:pPr algn="just"/>
            <a:endParaRPr lang="es-ES" sz="2000" dirty="0" smtClean="0"/>
          </a:p>
          <a:p>
            <a:pPr algn="just"/>
            <a:endParaRPr lang="es-ES" sz="2000" dirty="0" smtClean="0"/>
          </a:p>
        </p:txBody>
      </p:sp>
      <p:graphicFrame>
        <p:nvGraphicFramePr>
          <p:cNvPr id="5" name="4 Diagrama"/>
          <p:cNvGraphicFramePr/>
          <p:nvPr/>
        </p:nvGraphicFramePr>
        <p:xfrm>
          <a:off x="3008784" y="4293096"/>
          <a:ext cx="3888432"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Botón de acción: Documento">
            <a:hlinkClick r:id="rId7" action="ppaction://hlinkfile" highlightClick="1"/>
          </p:cNvPr>
          <p:cNvSpPr/>
          <p:nvPr/>
        </p:nvSpPr>
        <p:spPr bwMode="auto">
          <a:xfrm>
            <a:off x="7041232" y="4437112"/>
            <a:ext cx="1080120" cy="1008112"/>
          </a:xfrm>
          <a:prstGeom prst="actionButtonDocument">
            <a:avLst/>
          </a:prstGeom>
          <a:ln>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400" b="0" i="0" u="none" strike="noStrike" cap="none" normalizeH="0" baseline="0" dirty="0" smtClean="0">
              <a:ln>
                <a:noFill/>
              </a:ln>
              <a:solidFill>
                <a:schemeClr val="tx1"/>
              </a:solidFill>
              <a:effectLst/>
              <a:latin typeface="Times New Roman" pitchFamily="18" charset="0"/>
            </a:endParaRPr>
          </a:p>
        </p:txBody>
      </p:sp>
      <p:pic>
        <p:nvPicPr>
          <p:cNvPr id="7" name="Picture 9"/>
          <p:cNvPicPr>
            <a:picLocks noChangeAspect="1" noChangeArrowheads="1"/>
          </p:cNvPicPr>
          <p:nvPr/>
        </p:nvPicPr>
        <p:blipFill>
          <a:blip r:embed="rId8" cstate="print"/>
          <a:srcRect/>
          <a:stretch>
            <a:fillRect/>
          </a:stretch>
        </p:blipFill>
        <p:spPr bwMode="auto">
          <a:xfrm>
            <a:off x="8022168" y="5592781"/>
            <a:ext cx="1728192" cy="110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4100" name="Rectangle 4"/>
          <p:cNvSpPr>
            <a:spLocks noGrp="1" noChangeArrowheads="1"/>
          </p:cNvSpPr>
          <p:nvPr>
            <p:ph type="title"/>
          </p:nvPr>
        </p:nvSpPr>
        <p:spPr>
          <a:xfrm>
            <a:off x="495300" y="206904"/>
            <a:ext cx="8915400" cy="1143000"/>
          </a:xfrm>
        </p:spPr>
        <p:txBody>
          <a:bodyPr>
            <a:normAutofit/>
          </a:bodyPr>
          <a:lstStyle/>
          <a:p>
            <a:r>
              <a:rPr lang="es-ES" sz="2800" dirty="0" smtClean="0"/>
              <a:t>PROBLEMAS ENCONTRADOS PARA SER SOLUCIONADOS EN WIFITEL</a:t>
            </a:r>
            <a:endParaRPr lang="es-CR" sz="2800" dirty="0" smtClean="0"/>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6" name="5 Imagen"/>
          <p:cNvPicPr/>
          <p:nvPr/>
        </p:nvPicPr>
        <p:blipFill>
          <a:blip r:embed="rId4" cstate="print"/>
          <a:srcRect/>
          <a:stretch>
            <a:fillRect/>
          </a:stretch>
        </p:blipFill>
        <p:spPr bwMode="auto">
          <a:xfrm>
            <a:off x="1277851" y="1484784"/>
            <a:ext cx="7563581" cy="4474927"/>
          </a:xfrm>
          <a:prstGeom prst="rect">
            <a:avLst/>
          </a:prstGeom>
          <a:ln w="38100" cap="sq">
            <a:solidFill>
              <a:srgbClr val="000000"/>
            </a:solidFill>
            <a:prstDash val="solid"/>
            <a:miter lim="800000"/>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4100" name="Rectangle 4"/>
          <p:cNvSpPr>
            <a:spLocks noGrp="1" noChangeArrowheads="1"/>
          </p:cNvSpPr>
          <p:nvPr>
            <p:ph type="title"/>
          </p:nvPr>
        </p:nvSpPr>
        <p:spPr>
          <a:xfrm>
            <a:off x="495300" y="206904"/>
            <a:ext cx="8915400" cy="1143000"/>
          </a:xfrm>
          <a:ln>
            <a:noFill/>
          </a:ln>
        </p:spPr>
        <p:style>
          <a:lnRef idx="2">
            <a:schemeClr val="accent3"/>
          </a:lnRef>
          <a:fillRef idx="1">
            <a:schemeClr val="lt1"/>
          </a:fillRef>
          <a:effectRef idx="0">
            <a:schemeClr val="accent3"/>
          </a:effectRef>
          <a:fontRef idx="minor">
            <a:schemeClr val="dk1"/>
          </a:fontRef>
        </p:style>
        <p:txBody>
          <a:bodyPr>
            <a:normAutofit/>
          </a:bodyPr>
          <a:lstStyle/>
          <a:p>
            <a:r>
              <a:rPr lang="es-ES" sz="2800" dirty="0" smtClean="0">
                <a:solidFill>
                  <a:schemeClr val="tx2"/>
                </a:solidFill>
                <a:latin typeface="+mj-lt"/>
                <a:ea typeface="+mj-ea"/>
                <a:cs typeface="+mj-cs"/>
              </a:rPr>
              <a:t>PROPUESTA DE MEJORAMIENTO SOBRE LOS PROBLEMAS ENCONTRADOS</a:t>
            </a:r>
            <a:endParaRPr lang="es-CR" sz="2800" dirty="0" smtClean="0">
              <a:solidFill>
                <a:schemeClr val="tx2"/>
              </a:solidFill>
              <a:latin typeface="+mj-lt"/>
              <a:ea typeface="+mj-ea"/>
              <a:cs typeface="+mj-cs"/>
            </a:endParaRP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8" name="7 Imagen"/>
          <p:cNvPicPr/>
          <p:nvPr/>
        </p:nvPicPr>
        <p:blipFill>
          <a:blip r:embed="rId4" cstate="print"/>
          <a:srcRect/>
          <a:stretch>
            <a:fillRect/>
          </a:stretch>
        </p:blipFill>
        <p:spPr bwMode="auto">
          <a:xfrm>
            <a:off x="986603" y="2218081"/>
            <a:ext cx="8048681" cy="3571900"/>
          </a:xfrm>
          <a:prstGeom prst="rect">
            <a:avLst/>
          </a:prstGeom>
          <a:ln w="38100" cap="sq">
            <a:solidFill>
              <a:srgbClr val="000000"/>
            </a:solidFill>
            <a:prstDash val="solid"/>
            <a:miter lim="800000"/>
          </a:ln>
          <a:effectLst/>
        </p:spPr>
      </p:pic>
      <p:sp>
        <p:nvSpPr>
          <p:cNvPr id="9" name="1 Título"/>
          <p:cNvSpPr txBox="1">
            <a:spLocks/>
          </p:cNvSpPr>
          <p:nvPr/>
        </p:nvSpPr>
        <p:spPr bwMode="auto">
          <a:xfrm>
            <a:off x="1063994" y="1575139"/>
            <a:ext cx="7893899" cy="50006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0" cap="none" spc="0" normalizeH="0" baseline="0" noProof="0" dirty="0" smtClean="0">
                <a:ln>
                  <a:noFill/>
                </a:ln>
                <a:solidFill>
                  <a:schemeClr val="tx1"/>
                </a:solidFill>
                <a:effectLst/>
                <a:uLnTx/>
                <a:uFillTx/>
                <a:latin typeface="Arial" pitchFamily="34" charset="0"/>
                <a:ea typeface="+mj-ea"/>
                <a:cs typeface="Arial" pitchFamily="34" charset="0"/>
              </a:rPr>
              <a:t>FALTA DE POLÍTICAS DEBIDAMENTE DOCUMENTADAS</a:t>
            </a:r>
            <a:endParaRPr kumimoji="0" lang="es-ES" sz="2000" b="1" i="0" u="none" strike="noStrike" kern="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s-ES" sz="3600" dirty="0" smtClean="0"/>
              <a:t>ANTECEDENTES DE LA EMPRESA</a:t>
            </a:r>
          </a:p>
        </p:txBody>
      </p:sp>
      <p:sp>
        <p:nvSpPr>
          <p:cNvPr id="4" name="3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graphicFrame>
        <p:nvGraphicFramePr>
          <p:cNvPr id="7" name="6 Diagrama"/>
          <p:cNvGraphicFramePr/>
          <p:nvPr/>
        </p:nvGraphicFramePr>
        <p:xfrm>
          <a:off x="920552" y="1556792"/>
          <a:ext cx="8064896"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9"/>
          <p:cNvPicPr>
            <a:picLocks noChangeAspect="1" noChangeArrowheads="1"/>
          </p:cNvPicPr>
          <p:nvPr/>
        </p:nvPicPr>
        <p:blipFill>
          <a:blip r:embed="rId7" cstate="print"/>
          <a:srcRect/>
          <a:stretch>
            <a:fillRect/>
          </a:stretch>
        </p:blipFill>
        <p:spPr bwMode="auto">
          <a:xfrm>
            <a:off x="8022168" y="5592781"/>
            <a:ext cx="1728192" cy="110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4100" name="Rectangle 4"/>
          <p:cNvSpPr>
            <a:spLocks noGrp="1" noChangeArrowheads="1"/>
          </p:cNvSpPr>
          <p:nvPr>
            <p:ph type="title"/>
          </p:nvPr>
        </p:nvSpPr>
        <p:spPr>
          <a:xfrm>
            <a:off x="495300" y="206904"/>
            <a:ext cx="8915400" cy="1143000"/>
          </a:xfrm>
          <a:ln>
            <a:noFill/>
          </a:ln>
        </p:spPr>
        <p:style>
          <a:lnRef idx="2">
            <a:schemeClr val="accent3"/>
          </a:lnRef>
          <a:fillRef idx="1">
            <a:schemeClr val="lt1"/>
          </a:fillRef>
          <a:effectRef idx="0">
            <a:schemeClr val="accent3"/>
          </a:effectRef>
          <a:fontRef idx="minor">
            <a:schemeClr val="dk1"/>
          </a:fontRef>
        </p:style>
        <p:txBody>
          <a:bodyPr>
            <a:normAutofit/>
          </a:bodyPr>
          <a:lstStyle/>
          <a:p>
            <a:pPr lvl="0"/>
            <a:r>
              <a:rPr lang="es-ES" sz="2800" dirty="0" smtClean="0">
                <a:solidFill>
                  <a:schemeClr val="tx2"/>
                </a:solidFill>
                <a:latin typeface="+mj-lt"/>
                <a:ea typeface="+mj-ea"/>
                <a:cs typeface="+mj-cs"/>
              </a:rPr>
              <a:t>PROPUESTA DE MEJORAMIENTO SOBRE LOS PROBLEMAS ENCONTRADOS</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10" name="9 Imagen"/>
          <p:cNvPicPr/>
          <p:nvPr/>
        </p:nvPicPr>
        <p:blipFill>
          <a:blip r:embed="rId4" cstate="print"/>
          <a:srcRect/>
          <a:stretch>
            <a:fillRect/>
          </a:stretch>
        </p:blipFill>
        <p:spPr bwMode="auto">
          <a:xfrm>
            <a:off x="1054336" y="2184214"/>
            <a:ext cx="7948783" cy="3571900"/>
          </a:xfrm>
          <a:prstGeom prst="rect">
            <a:avLst/>
          </a:prstGeom>
          <a:ln w="38100" cap="sq">
            <a:solidFill>
              <a:srgbClr val="000000"/>
            </a:solidFill>
            <a:prstDash val="solid"/>
            <a:miter lim="800000"/>
          </a:ln>
          <a:effectLst/>
        </p:spPr>
      </p:pic>
      <p:sp>
        <p:nvSpPr>
          <p:cNvPr id="11" name="1 Título"/>
          <p:cNvSpPr txBox="1">
            <a:spLocks/>
          </p:cNvSpPr>
          <p:nvPr/>
        </p:nvSpPr>
        <p:spPr>
          <a:xfrm>
            <a:off x="1905639" y="1541272"/>
            <a:ext cx="5726946" cy="428628"/>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000" b="1"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Arial" pitchFamily="34" charset="0"/>
                <a:ea typeface="+mj-ea"/>
                <a:cs typeface="Arial" pitchFamily="34" charset="0"/>
              </a:rPr>
              <a:t>FALTA DE VEHÍCULOS EN LA EMPRESA</a:t>
            </a:r>
            <a:endParaRPr kumimoji="0" lang="es-ES" sz="2000" b="1" i="0" u="none" strike="noStrike" kern="1200" cap="none" spc="0" normalizeH="0" baseline="0" noProof="0" dirty="0">
              <a:ln>
                <a:noFill/>
              </a:ln>
              <a:solidFill>
                <a:schemeClr val="tx1"/>
              </a:solidFill>
              <a:effectLst>
                <a:outerShdw blurRad="31750" dist="25400" dir="5400000" algn="tl" rotWithShape="0">
                  <a:srgbClr val="000000">
                    <a:alpha val="25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4100" name="Rectangle 4"/>
          <p:cNvSpPr>
            <a:spLocks noGrp="1" noChangeArrowheads="1"/>
          </p:cNvSpPr>
          <p:nvPr>
            <p:ph type="title"/>
          </p:nvPr>
        </p:nvSpPr>
        <p:spPr>
          <a:xfrm>
            <a:off x="495300" y="206904"/>
            <a:ext cx="8915400" cy="1143000"/>
          </a:xfrm>
          <a:ln>
            <a:noFill/>
          </a:ln>
        </p:spPr>
        <p:style>
          <a:lnRef idx="2">
            <a:schemeClr val="accent3"/>
          </a:lnRef>
          <a:fillRef idx="1">
            <a:schemeClr val="lt1"/>
          </a:fillRef>
          <a:effectRef idx="0">
            <a:schemeClr val="accent3"/>
          </a:effectRef>
          <a:fontRef idx="minor">
            <a:schemeClr val="dk1"/>
          </a:fontRef>
        </p:style>
        <p:txBody>
          <a:bodyPr>
            <a:normAutofit/>
          </a:bodyPr>
          <a:lstStyle/>
          <a:p>
            <a:pPr lvl="0"/>
            <a:r>
              <a:rPr lang="es-ES" sz="2800" dirty="0" smtClean="0">
                <a:solidFill>
                  <a:schemeClr val="tx2"/>
                </a:solidFill>
                <a:latin typeface="+mj-lt"/>
                <a:ea typeface="+mj-ea"/>
                <a:cs typeface="+mj-cs"/>
              </a:rPr>
              <a:t>PROPUESTA DE MEJORAMIENTO SOBRE LOS PROBLEMAS ENCONTRADOS</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8" name="7 Imagen"/>
          <p:cNvPicPr/>
          <p:nvPr/>
        </p:nvPicPr>
        <p:blipFill>
          <a:blip r:embed="rId4" cstate="print"/>
          <a:srcRect/>
          <a:stretch>
            <a:fillRect/>
          </a:stretch>
        </p:blipFill>
        <p:spPr bwMode="auto">
          <a:xfrm>
            <a:off x="941446" y="2315978"/>
            <a:ext cx="7971290" cy="3643338"/>
          </a:xfrm>
          <a:prstGeom prst="rect">
            <a:avLst/>
          </a:prstGeom>
          <a:ln w="38100" cap="sq">
            <a:solidFill>
              <a:srgbClr val="000000"/>
            </a:solidFill>
            <a:prstDash val="solid"/>
            <a:miter lim="800000"/>
          </a:ln>
          <a:effectLst/>
        </p:spPr>
      </p:pic>
      <p:sp>
        <p:nvSpPr>
          <p:cNvPr id="9" name="1 Título"/>
          <p:cNvSpPr txBox="1">
            <a:spLocks/>
          </p:cNvSpPr>
          <p:nvPr/>
        </p:nvSpPr>
        <p:spPr bwMode="auto">
          <a:xfrm>
            <a:off x="864055" y="1530160"/>
            <a:ext cx="8203464" cy="64294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noAutofit/>
          </a:bodyPr>
          <a:lstStyle/>
          <a:p>
            <a:pPr marL="0" marR="0" lvl="0" indent="0" algn="ctr" defTabSz="914400" fontAlgn="base" latinLnBrk="0">
              <a:lnSpc>
                <a:spcPct val="100000"/>
              </a:lnSpc>
              <a:spcBef>
                <a:spcPct val="0"/>
              </a:spcBef>
              <a:spcAft>
                <a:spcPct val="0"/>
              </a:spcAft>
              <a:buClrTx/>
              <a:buSzTx/>
              <a:buFontTx/>
              <a:buNone/>
              <a:tabLst/>
              <a:defRPr/>
            </a:pPr>
            <a:r>
              <a:rPr lang="es-ES" sz="2000" b="1" dirty="0" smtClean="0">
                <a:latin typeface="Arial" pitchFamily="34" charset="0"/>
                <a:ea typeface="+mj-ea"/>
                <a:cs typeface="Arial" pitchFamily="34" charset="0"/>
              </a:rPr>
              <a:t>FALTA DE CONOCIMIENTO DEL DIRECCIONAMIENTO ESTRATÉGICO</a:t>
            </a:r>
            <a:endParaRPr lang="es-ES" sz="2000" b="1" dirty="0">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4100" name="Rectangle 4"/>
          <p:cNvSpPr>
            <a:spLocks noGrp="1" noChangeArrowheads="1"/>
          </p:cNvSpPr>
          <p:nvPr>
            <p:ph type="title"/>
          </p:nvPr>
        </p:nvSpPr>
        <p:spPr/>
        <p:txBody>
          <a:bodyPr>
            <a:normAutofit/>
          </a:bodyPr>
          <a:lstStyle/>
          <a:p>
            <a:r>
              <a:rPr lang="es-ES" sz="4000" dirty="0" smtClean="0"/>
              <a:t>ANÁLISIS FODA DE WIFITEL</a:t>
            </a:r>
            <a:endParaRPr lang="es-CR" sz="4000" dirty="0" smtClean="0"/>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6" name="Picture 1"/>
          <p:cNvPicPr>
            <a:picLocks noChangeAspect="1" noChangeArrowheads="1"/>
          </p:cNvPicPr>
          <p:nvPr/>
        </p:nvPicPr>
        <p:blipFill>
          <a:blip r:embed="rId4" cstate="print"/>
          <a:srcRect l="21972" t="25390" r="15039" b="6250"/>
          <a:stretch>
            <a:fillRect/>
          </a:stretch>
        </p:blipFill>
        <p:spPr bwMode="auto">
          <a:xfrm>
            <a:off x="1712640" y="1484784"/>
            <a:ext cx="6655640" cy="5000636"/>
          </a:xfrm>
          <a:prstGeom prst="rect">
            <a:avLst/>
          </a:prstGeom>
          <a:ln w="38100" cap="sq">
            <a:solidFill>
              <a:srgbClr val="000000"/>
            </a:solidFill>
            <a:prstDash val="solid"/>
            <a:miter lim="800000"/>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4100" name="Rectangle 4"/>
          <p:cNvSpPr>
            <a:spLocks noGrp="1" noChangeArrowheads="1"/>
          </p:cNvSpPr>
          <p:nvPr>
            <p:ph type="title"/>
          </p:nvPr>
        </p:nvSpPr>
        <p:spPr/>
        <p:txBody>
          <a:bodyPr>
            <a:normAutofit fontScale="90000"/>
          </a:bodyPr>
          <a:lstStyle/>
          <a:p>
            <a:r>
              <a:rPr lang="es-ES" sz="4000" dirty="0" smtClean="0"/>
              <a:t>CONCLUSIONES DEL ANÁLISIS FODA</a:t>
            </a:r>
            <a:endParaRPr lang="es-CR" sz="4000" dirty="0" smtClean="0"/>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8"/>
            <a:ext cx="8856984" cy="4552633"/>
          </a:xfrm>
        </p:spPr>
        <p:txBody>
          <a:bodyPr>
            <a:normAutofit lnSpcReduction="10000"/>
          </a:bodyPr>
          <a:lstStyle/>
          <a:p>
            <a:pPr algn="just"/>
            <a:r>
              <a:rPr lang="es-MX" sz="1700" b="1" dirty="0" smtClean="0"/>
              <a:t>Fortalezas &gt; Debilidades =</a:t>
            </a:r>
            <a:r>
              <a:rPr lang="es-MX" sz="1700" dirty="0" smtClean="0"/>
              <a:t> WIFITEL es una empresa pionera que busca cada vez mas crecer, mejorar y dar servicios con excelente calidad aprovechando su recursos pero debe crear estrategias que mitiguen sus debilidades que se originan en la poca difusión de sus servicios, contratar personal sin experiencia, controles faltantes en sus áreas y falta de movilización ante los inconvenientes presentados.</a:t>
            </a:r>
          </a:p>
          <a:p>
            <a:pPr algn="just">
              <a:buNone/>
            </a:pPr>
            <a:r>
              <a:rPr lang="es-MX" sz="1700" dirty="0" smtClean="0"/>
              <a:t> </a:t>
            </a:r>
            <a:endParaRPr lang="es-ES" sz="1700" dirty="0" smtClean="0"/>
          </a:p>
          <a:p>
            <a:pPr algn="just"/>
            <a:r>
              <a:rPr lang="es-MX" sz="1700" b="1" dirty="0" smtClean="0"/>
              <a:t>Fortalezas &gt; Oportunidades = </a:t>
            </a:r>
            <a:r>
              <a:rPr lang="es-MX" sz="1700" dirty="0" smtClean="0"/>
              <a:t>Debido a ciertas fortalezas que posee WIFITEL puede aprovecharlas para incursionar en el mercado, por sus capacidades haciéndolo cuidadosamente debido a la gran competencia que existe en el medio. </a:t>
            </a:r>
          </a:p>
          <a:p>
            <a:pPr algn="just">
              <a:buNone/>
            </a:pPr>
            <a:endParaRPr lang="es-ES" sz="1700" dirty="0" smtClean="0"/>
          </a:p>
          <a:p>
            <a:pPr algn="just"/>
            <a:r>
              <a:rPr lang="es-MX" sz="1700" b="1" dirty="0" smtClean="0"/>
              <a:t>Amenazas &gt; Oportunidades =</a:t>
            </a:r>
            <a:r>
              <a:rPr lang="es-MX" sz="1700" dirty="0" smtClean="0"/>
              <a:t> Los precios de la competencia y el entorno externo e interno que se vive hoy en día en el país, son barreras que no permiten aprovechar las oportunidades que la empresa posee. Los cambios de tecnología dificultan el avance de la empresa ya que debemos ser capaces y estar atentos a los cambios </a:t>
            </a:r>
            <a:endParaRPr lang="es-ES" sz="1700" dirty="0" smtClean="0"/>
          </a:p>
          <a:p>
            <a:pPr algn="just"/>
            <a:endParaRPr lang="es-ES" sz="2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702571" y="2214555"/>
            <a:ext cx="6629796" cy="1658935"/>
          </a:xfrm>
        </p:spPr>
        <p:txBody>
          <a:bodyPr>
            <a:normAutofit/>
          </a:bodyPr>
          <a:lstStyle/>
          <a:p>
            <a:pPr marL="838200" indent="-838200" algn="l" eaLnBrk="1" hangingPunct="1"/>
            <a:r>
              <a:rPr lang="es-ES" dirty="0" smtClean="0"/>
              <a:t>CONCLUSIONES Y RECOMENDACIONES</a:t>
            </a:r>
          </a:p>
        </p:txBody>
      </p:sp>
      <p:sp>
        <p:nvSpPr>
          <p:cNvPr id="8" name="7 Triángulo isósceles"/>
          <p:cNvSpPr/>
          <p:nvPr/>
        </p:nvSpPr>
        <p:spPr>
          <a:xfrm rot="10800000">
            <a:off x="1352600" y="3645024"/>
            <a:ext cx="7720403" cy="500821"/>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pic>
        <p:nvPicPr>
          <p:cNvPr id="162818" name="Picture 2" descr="http://4.bp.blogspot.com/_cgTHO2QPXhQ/SxxuUQ8QSxI/AAAAAAAAABQ/n8NRdkfG-_g/s320/20080616-20080614-Trab%2520cooperativo.jpg"/>
          <p:cNvPicPr>
            <a:picLocks noChangeAspect="1" noChangeArrowheads="1"/>
          </p:cNvPicPr>
          <p:nvPr/>
        </p:nvPicPr>
        <p:blipFill>
          <a:blip r:embed="rId2" cstate="print"/>
          <a:srcRect/>
          <a:stretch>
            <a:fillRect/>
          </a:stretch>
        </p:blipFill>
        <p:spPr bwMode="auto">
          <a:xfrm>
            <a:off x="6609184" y="4005064"/>
            <a:ext cx="2592288" cy="2592289"/>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4100" name="Rectangle 4"/>
          <p:cNvSpPr>
            <a:spLocks noGrp="1" noChangeArrowheads="1"/>
          </p:cNvSpPr>
          <p:nvPr>
            <p:ph type="title"/>
          </p:nvPr>
        </p:nvSpPr>
        <p:spPr/>
        <p:txBody>
          <a:bodyPr>
            <a:normAutofit/>
          </a:bodyPr>
          <a:lstStyle/>
          <a:p>
            <a:r>
              <a:rPr lang="es-ES" sz="4000" dirty="0" smtClean="0"/>
              <a:t>CONCLUSIONES</a:t>
            </a:r>
            <a:endParaRPr lang="es-CR" sz="4000" dirty="0" smtClean="0"/>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8"/>
            <a:ext cx="8856984" cy="4552633"/>
          </a:xfrm>
        </p:spPr>
        <p:txBody>
          <a:bodyPr>
            <a:normAutofit/>
          </a:bodyPr>
          <a:lstStyle/>
          <a:p>
            <a:pPr algn="just"/>
            <a:r>
              <a:rPr lang="es-CR" sz="2000" dirty="0" smtClean="0"/>
              <a:t>Al haber documentado los procesos de WIFITEL con la elaboración de un manual de procesos. Servirá para guiar a la empresa a realizar sus actividades adecuadamente y con el debido conocimiento de los trabajadores.</a:t>
            </a:r>
          </a:p>
          <a:p>
            <a:pPr algn="just">
              <a:buNone/>
            </a:pPr>
            <a:endParaRPr lang="es-CR" sz="2000" dirty="0" smtClean="0"/>
          </a:p>
          <a:p>
            <a:pPr algn="just"/>
            <a:r>
              <a:rPr lang="es-ES" sz="2000" dirty="0" smtClean="0"/>
              <a:t>Se pudo plasmar y asociar mediante distintas perspectivas los objetivos de la empresa que no se encontraban documentados.</a:t>
            </a:r>
          </a:p>
          <a:p>
            <a:pPr algn="just">
              <a:buNone/>
            </a:pPr>
            <a:endParaRPr lang="es-ES" sz="2000" dirty="0" smtClean="0"/>
          </a:p>
          <a:p>
            <a:pPr algn="just"/>
            <a:r>
              <a:rPr lang="es-ES" sz="2000" dirty="0" smtClean="0"/>
              <a:t>Mediante el desarrollo del mapa estratégico lo que se espera obtener  son los resultados deseados por la empresa en base a sus objetivos.</a:t>
            </a:r>
          </a:p>
          <a:p>
            <a:pPr algn="just"/>
            <a:endParaRPr lang="es-ES" sz="20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
        <p:nvSpPr>
          <p:cNvPr id="4100" name="Rectangle 4"/>
          <p:cNvSpPr>
            <a:spLocks noGrp="1" noChangeArrowheads="1"/>
          </p:cNvSpPr>
          <p:nvPr>
            <p:ph type="title"/>
          </p:nvPr>
        </p:nvSpPr>
        <p:spPr/>
        <p:txBody>
          <a:bodyPr>
            <a:normAutofit/>
          </a:bodyPr>
          <a:lstStyle/>
          <a:p>
            <a:r>
              <a:rPr lang="es-ES" sz="4000" dirty="0" smtClean="0"/>
              <a:t>RECOMENDACIONES</a:t>
            </a:r>
            <a:endParaRPr lang="es-CR" sz="4000" dirty="0" smtClean="0"/>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8"/>
            <a:ext cx="8856984" cy="4552633"/>
          </a:xfrm>
        </p:spPr>
        <p:txBody>
          <a:bodyPr>
            <a:normAutofit/>
          </a:bodyPr>
          <a:lstStyle/>
          <a:p>
            <a:pPr algn="just"/>
            <a:r>
              <a:rPr lang="es-ES" sz="2000" dirty="0" smtClean="0"/>
              <a:t>Se aconseja a la alta directiva de la empresa WIFITEL la adopción del Diseño de un Sistema de Gestión por Procesos Propuesto.</a:t>
            </a:r>
          </a:p>
          <a:p>
            <a:pPr algn="just">
              <a:buNone/>
            </a:pPr>
            <a:endParaRPr lang="es-ES" sz="2000" dirty="0" smtClean="0"/>
          </a:p>
          <a:p>
            <a:pPr algn="just"/>
            <a:r>
              <a:rPr lang="es-ES" sz="2000" dirty="0" smtClean="0"/>
              <a:t>Para que los indicadores sean realizados de forma correcta se deben evaluar en el tiempo estipulado, ya que podrían no ser fiables y comparables; si se procede a evaluarlos con tiempos distintos.</a:t>
            </a:r>
          </a:p>
          <a:p>
            <a:pPr algn="just">
              <a:buNone/>
            </a:pPr>
            <a:endParaRPr lang="es-ES" sz="2000" dirty="0" smtClean="0"/>
          </a:p>
          <a:p>
            <a:pPr algn="just"/>
            <a:r>
              <a:rPr lang="es-ES" sz="2000" dirty="0" smtClean="0"/>
              <a:t>Se recomienda contratar personas, que posean mínimo un año de experiencia en cargos similares. Solo así la empresa contaría con personas actas a los cargos.</a:t>
            </a:r>
          </a:p>
          <a:p>
            <a:pPr algn="just"/>
            <a:endParaRPr lang="es-ES"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6037394" y="1970536"/>
            <a:ext cx="3095647" cy="2336536"/>
          </a:xfrm>
          <a:prstGeom prst="rect">
            <a:avLst/>
          </a:prstGeom>
          <a:noFill/>
          <a:ln w="9525">
            <a:noFill/>
            <a:miter lim="800000"/>
            <a:headEnd/>
            <a:tailEnd/>
          </a:ln>
        </p:spPr>
      </p:pic>
      <p:sp>
        <p:nvSpPr>
          <p:cNvPr id="8" name="7 Triángulo isósceles"/>
          <p:cNvSpPr/>
          <p:nvPr/>
        </p:nvSpPr>
        <p:spPr>
          <a:xfrm rot="10800000">
            <a:off x="1064568" y="4310192"/>
            <a:ext cx="7720403" cy="500821"/>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9" name="Rectangle 2"/>
          <p:cNvSpPr>
            <a:spLocks noGrp="1" noChangeArrowheads="1"/>
          </p:cNvSpPr>
          <p:nvPr>
            <p:ph type="title" idx="4294967295"/>
          </p:nvPr>
        </p:nvSpPr>
        <p:spPr>
          <a:xfrm>
            <a:off x="1160687" y="3035418"/>
            <a:ext cx="5544616" cy="1658935"/>
          </a:xfrm>
        </p:spPr>
        <p:txBody>
          <a:bodyPr>
            <a:normAutofit/>
          </a:bodyPr>
          <a:lstStyle/>
          <a:p>
            <a:pPr marL="838200" indent="-838200" algn="l" eaLnBrk="1" hangingPunct="1"/>
            <a:r>
              <a:rPr lang="es-ES" sz="8800" dirty="0" smtClean="0"/>
              <a:t>GRACIAS</a:t>
            </a:r>
          </a:p>
        </p:txBody>
      </p:sp>
      <p:pic>
        <p:nvPicPr>
          <p:cNvPr id="10" name="Picture 9"/>
          <p:cNvPicPr>
            <a:picLocks noChangeAspect="1" noChangeArrowheads="1"/>
          </p:cNvPicPr>
          <p:nvPr/>
        </p:nvPicPr>
        <p:blipFill>
          <a:blip r:embed="rId3" cstate="print"/>
          <a:srcRect/>
          <a:stretch>
            <a:fillRect/>
          </a:stretch>
        </p:blipFill>
        <p:spPr bwMode="auto">
          <a:xfrm>
            <a:off x="7159057" y="3896185"/>
            <a:ext cx="504056" cy="32136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s-ES" sz="3600" dirty="0" smtClean="0"/>
              <a:t>MISIÓN Y VISIÓN DE WIFITEL</a:t>
            </a:r>
          </a:p>
        </p:txBody>
      </p:sp>
      <p:sp>
        <p:nvSpPr>
          <p:cNvPr id="4" name="3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graphicFrame>
        <p:nvGraphicFramePr>
          <p:cNvPr id="14" name="13 Diagrama"/>
          <p:cNvGraphicFramePr/>
          <p:nvPr/>
        </p:nvGraphicFramePr>
        <p:xfrm>
          <a:off x="1369696" y="1556792"/>
          <a:ext cx="66040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9"/>
          <p:cNvPicPr>
            <a:picLocks noChangeAspect="1" noChangeArrowheads="1"/>
          </p:cNvPicPr>
          <p:nvPr/>
        </p:nvPicPr>
        <p:blipFill>
          <a:blip r:embed="rId7" cstate="print"/>
          <a:srcRect/>
          <a:stretch>
            <a:fillRect/>
          </a:stretch>
        </p:blipFill>
        <p:spPr bwMode="auto">
          <a:xfrm>
            <a:off x="8022168" y="5592781"/>
            <a:ext cx="1728192" cy="110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pPr eaLnBrk="1" fontAlgn="auto" hangingPunct="1">
              <a:spcAft>
                <a:spcPts val="0"/>
              </a:spcAft>
              <a:defRPr/>
            </a:pPr>
            <a:r>
              <a:rPr lang="es-ES" dirty="0" smtClean="0"/>
              <a:t>TEMA PROPUESTO</a:t>
            </a:r>
            <a:endParaRPr lang="es-ES" dirty="0"/>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algn="just"/>
            <a:r>
              <a:rPr lang="es-CR" sz="2000" dirty="0" smtClean="0"/>
              <a:t>Diseño de un Sistema de Gestión por Procesos, usando el ciclo PDCA de la Ruta de Calidad. El cual permitirá aumentar los niveles de eficiencia y eficacia. Ayudando a alcanzar los objetivos planteados y poder optimizar un buen desempeño en el mercado que compite.</a:t>
            </a:r>
          </a:p>
          <a:p>
            <a:pPr algn="just"/>
            <a:endParaRPr lang="es-ES" sz="2200" dirty="0" smtClean="0">
              <a:latin typeface="Arial" pitchFamily="34" charset="0"/>
              <a:cs typeface="Arial" pitchFamily="34" charset="0"/>
            </a:endParaRPr>
          </a:p>
          <a:p>
            <a:pPr algn="just"/>
            <a:endParaRPr lang="es-MX" sz="2200" dirty="0" smtClean="0">
              <a:latin typeface="Arial" pitchFamily="34" charset="0"/>
              <a:cs typeface="Arial" pitchFamily="34" charset="0"/>
            </a:endParaRPr>
          </a:p>
        </p:txBody>
      </p:sp>
      <p:sp>
        <p:nvSpPr>
          <p:cNvPr id="12" name="11 CuadroTexto"/>
          <p:cNvSpPr txBox="1"/>
          <p:nvPr/>
        </p:nvSpPr>
        <p:spPr>
          <a:xfrm>
            <a:off x="672719" y="3899257"/>
            <a:ext cx="6858048" cy="1538883"/>
          </a:xfrm>
          <a:prstGeom prst="rect">
            <a:avLst/>
          </a:prstGeom>
          <a:noFill/>
        </p:spPr>
        <p:txBody>
          <a:bodyPr wrap="square" rtlCol="0">
            <a:spAutoFit/>
          </a:bodyPr>
          <a:lstStyle/>
          <a:p>
            <a:pPr marL="274320" lvl="0" indent="-274320" algn="just">
              <a:spcBef>
                <a:spcPts val="580"/>
              </a:spcBef>
              <a:buClr>
                <a:srgbClr val="D34817"/>
              </a:buClr>
              <a:buSzPct val="85000"/>
              <a:buFont typeface="Wingdings 2"/>
              <a:buChar char=""/>
            </a:pPr>
            <a:r>
              <a:rPr lang="es-ES" sz="2200" b="1" dirty="0">
                <a:solidFill>
                  <a:prstClr val="black"/>
                </a:solidFill>
                <a:latin typeface="Arial" pitchFamily="34" charset="0"/>
                <a:cs typeface="Arial" pitchFamily="34" charset="0"/>
              </a:rPr>
              <a:t>Formulación y Planteamiento del Problema</a:t>
            </a:r>
          </a:p>
          <a:p>
            <a:pPr marL="274320" lvl="0" indent="-274320" algn="just">
              <a:spcBef>
                <a:spcPts val="580"/>
              </a:spcBef>
              <a:buClr>
                <a:srgbClr val="D34817"/>
              </a:buClr>
              <a:buSzPct val="85000"/>
              <a:buFont typeface="Wingdings 2"/>
              <a:buChar char=""/>
            </a:pPr>
            <a:r>
              <a:rPr lang="es-ES" sz="2200" b="1" dirty="0">
                <a:solidFill>
                  <a:prstClr val="black"/>
                </a:solidFill>
                <a:latin typeface="Arial" pitchFamily="34" charset="0"/>
                <a:cs typeface="Arial" pitchFamily="34" charset="0"/>
              </a:rPr>
              <a:t>Hipótesis del Proyecto </a:t>
            </a:r>
            <a:r>
              <a:rPr lang="es-ES" sz="2200" b="1" dirty="0" smtClean="0">
                <a:solidFill>
                  <a:prstClr val="black"/>
                </a:solidFill>
                <a:latin typeface="Arial" pitchFamily="34" charset="0"/>
                <a:cs typeface="Arial" pitchFamily="34" charset="0"/>
              </a:rPr>
              <a:t>(Central y Secundarias</a:t>
            </a:r>
            <a:r>
              <a:rPr lang="es-ES" sz="2200" b="1" dirty="0">
                <a:solidFill>
                  <a:prstClr val="black"/>
                </a:solidFill>
                <a:latin typeface="Arial" pitchFamily="34" charset="0"/>
                <a:cs typeface="Arial" pitchFamily="34" charset="0"/>
              </a:rPr>
              <a:t>)</a:t>
            </a:r>
          </a:p>
          <a:p>
            <a:pPr marL="274320" lvl="0" indent="-274320" algn="just">
              <a:spcBef>
                <a:spcPts val="580"/>
              </a:spcBef>
              <a:buClr>
                <a:srgbClr val="D34817"/>
              </a:buClr>
              <a:buSzPct val="85000"/>
              <a:buFont typeface="Wingdings 2"/>
              <a:buChar char=""/>
            </a:pPr>
            <a:r>
              <a:rPr lang="es-ES" sz="2200" b="1" dirty="0">
                <a:solidFill>
                  <a:prstClr val="black"/>
                </a:solidFill>
                <a:latin typeface="Arial" pitchFamily="34" charset="0"/>
                <a:cs typeface="Arial" pitchFamily="34" charset="0"/>
              </a:rPr>
              <a:t>Objetivos del Proyecto </a:t>
            </a:r>
            <a:r>
              <a:rPr lang="es-ES" sz="2200" b="1" dirty="0" smtClean="0">
                <a:solidFill>
                  <a:prstClr val="black"/>
                </a:solidFill>
                <a:latin typeface="Arial" pitchFamily="34" charset="0"/>
                <a:cs typeface="Arial" pitchFamily="34" charset="0"/>
              </a:rPr>
              <a:t>(General y Específicos)</a:t>
            </a:r>
            <a:endParaRPr lang="es-ES" sz="2200" b="1" dirty="0">
              <a:solidFill>
                <a:prstClr val="black"/>
              </a:solidFill>
              <a:latin typeface="Arial" pitchFamily="34" charset="0"/>
              <a:cs typeface="Arial" pitchFamily="34" charset="0"/>
            </a:endParaRPr>
          </a:p>
          <a:p>
            <a:endParaRPr lang="es-ES" dirty="0"/>
          </a:p>
        </p:txBody>
      </p:sp>
      <p:pic>
        <p:nvPicPr>
          <p:cNvPr id="6" name="Picture 9"/>
          <p:cNvPicPr>
            <a:picLocks noChangeAspect="1" noChangeArrowheads="1"/>
          </p:cNvPicPr>
          <p:nvPr/>
        </p:nvPicPr>
        <p:blipFill>
          <a:blip r:embed="rId3" cstate="print"/>
          <a:srcRect/>
          <a:stretch>
            <a:fillRect/>
          </a:stretch>
        </p:blipFill>
        <p:spPr bwMode="auto">
          <a:xfrm>
            <a:off x="8022168" y="5592781"/>
            <a:ext cx="1728192" cy="11018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352600" y="2660698"/>
            <a:ext cx="4673724" cy="1143000"/>
          </a:xfrm>
        </p:spPr>
        <p:txBody>
          <a:bodyPr>
            <a:normAutofit/>
          </a:bodyPr>
          <a:lstStyle/>
          <a:p>
            <a:pPr eaLnBrk="1" fontAlgn="auto" hangingPunct="1">
              <a:spcAft>
                <a:spcPts val="0"/>
              </a:spcAft>
              <a:defRPr/>
            </a:pPr>
            <a:r>
              <a:rPr lang="es-ES" dirty="0" smtClean="0"/>
              <a:t>MARCO TEORICO </a:t>
            </a:r>
            <a:endParaRPr lang="es-ES" dirty="0"/>
          </a:p>
        </p:txBody>
      </p:sp>
      <p:pic>
        <p:nvPicPr>
          <p:cNvPr id="102402" name="Picture 2" descr="http://blog.pucp.edu.pe/media/1244/20071108-literature2.jpg"/>
          <p:cNvPicPr>
            <a:picLocks noChangeAspect="1" noChangeArrowheads="1"/>
          </p:cNvPicPr>
          <p:nvPr/>
        </p:nvPicPr>
        <p:blipFill>
          <a:blip r:embed="rId3" cstate="print"/>
          <a:srcRect/>
          <a:stretch>
            <a:fillRect/>
          </a:stretch>
        </p:blipFill>
        <p:spPr bwMode="auto">
          <a:xfrm>
            <a:off x="6753200" y="211218"/>
            <a:ext cx="2664296" cy="6586732"/>
          </a:xfrm>
          <a:prstGeom prst="rect">
            <a:avLst/>
          </a:prstGeom>
          <a:noFill/>
        </p:spPr>
      </p:pic>
      <p:sp>
        <p:nvSpPr>
          <p:cNvPr id="69" name="68 Triángulo isósceles"/>
          <p:cNvSpPr/>
          <p:nvPr/>
        </p:nvSpPr>
        <p:spPr>
          <a:xfrm rot="10800000">
            <a:off x="1496616" y="3573016"/>
            <a:ext cx="4717758" cy="356805"/>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cursosderse.com.ar/wp-content/uploads/2010/08/cursobsc.jpg"/>
          <p:cNvPicPr>
            <a:picLocks noChangeAspect="1" noChangeArrowheads="1"/>
          </p:cNvPicPr>
          <p:nvPr/>
        </p:nvPicPr>
        <p:blipFill>
          <a:blip r:embed="rId3" cstate="print"/>
          <a:srcRect/>
          <a:stretch>
            <a:fillRect/>
          </a:stretch>
        </p:blipFill>
        <p:spPr bwMode="auto">
          <a:xfrm>
            <a:off x="3152800" y="3068960"/>
            <a:ext cx="4392488" cy="3336860"/>
          </a:xfrm>
          <a:prstGeom prst="rect">
            <a:avLst/>
          </a:prstGeom>
          <a:noFill/>
        </p:spPr>
      </p:pic>
      <p:sp>
        <p:nvSpPr>
          <p:cNvPr id="4100" name="Rectangle 4"/>
          <p:cNvSpPr>
            <a:spLocks noGrp="1" noChangeArrowheads="1"/>
          </p:cNvSpPr>
          <p:nvPr>
            <p:ph type="title"/>
          </p:nvPr>
        </p:nvSpPr>
        <p:spPr/>
        <p:txBody>
          <a:bodyPr>
            <a:normAutofit fontScale="90000"/>
          </a:bodyPr>
          <a:lstStyle/>
          <a:p>
            <a:pPr eaLnBrk="1" fontAlgn="auto" hangingPunct="1">
              <a:spcAft>
                <a:spcPts val="0"/>
              </a:spcAft>
              <a:defRPr/>
            </a:pPr>
            <a:r>
              <a:rPr lang="es-CR" sz="4400" dirty="0" smtClean="0"/>
              <a:t>DIRECCIONAMIENTO ESTRATÉGICO</a:t>
            </a:r>
            <a:endParaRPr lang="es-ES" dirty="0"/>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algn="just"/>
            <a:r>
              <a:rPr lang="es-ES" sz="2000" dirty="0" smtClean="0"/>
              <a:t>Se fundamenta en la obtención de un aspecto común de la empresa; que permite unificar criterios y prosperar, a su vez que aprovecha las oportunidades futuras apoyándose en el razonamiento y la experiencia.</a:t>
            </a:r>
            <a:endParaRPr lang="es-ES" sz="2200" dirty="0" smtClean="0">
              <a:latin typeface="Arial" pitchFamily="34" charset="0"/>
              <a:cs typeface="Arial" pitchFamily="34" charset="0"/>
            </a:endParaRPr>
          </a:p>
          <a:p>
            <a:pPr algn="just"/>
            <a:endParaRPr lang="es-MX"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s-CR" sz="4000" dirty="0" smtClean="0"/>
              <a:t>GESTIÓN POR PROCESOS</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algn="just"/>
            <a:r>
              <a:rPr lang="es-CR" sz="2000" dirty="0" smtClean="0"/>
              <a:t>La Gestión por Procesos es la forma de gestionar toda la organización basándose en los Procesos. Entendiendo estos como una secuencia de actividades orientadas a generar un valor añadido sobre una ENTRADA para conseguir un resultado, y una SALIDA que a su vez satisfaga los requerimientos del Cliente.</a:t>
            </a:r>
          </a:p>
          <a:p>
            <a:pPr algn="just"/>
            <a:endParaRPr lang="es-MX" sz="2200" dirty="0" smtClean="0">
              <a:latin typeface="Arial" pitchFamily="34" charset="0"/>
              <a:cs typeface="Arial" pitchFamily="34" charset="0"/>
            </a:endParaRPr>
          </a:p>
        </p:txBody>
      </p:sp>
      <p:pic>
        <p:nvPicPr>
          <p:cNvPr id="7" name="6 Imagen"/>
          <p:cNvPicPr/>
          <p:nvPr/>
        </p:nvPicPr>
        <p:blipFill>
          <a:blip r:embed="rId3" cstate="print"/>
          <a:srcRect l="18342" t="64000" r="15344" b="11294"/>
          <a:stretch>
            <a:fillRect/>
          </a:stretch>
        </p:blipFill>
        <p:spPr bwMode="auto">
          <a:xfrm>
            <a:off x="2504728" y="3645024"/>
            <a:ext cx="5112568"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a:bodyPr>
          <a:lstStyle/>
          <a:p>
            <a:r>
              <a:rPr lang="es-CR" sz="4000" dirty="0" smtClean="0"/>
              <a:t>CADENA DE VALOR</a:t>
            </a:r>
          </a:p>
        </p:txBody>
      </p:sp>
      <p:sp>
        <p:nvSpPr>
          <p:cNvPr id="69" name="68 Triángulo isósceles"/>
          <p:cNvSpPr/>
          <p:nvPr/>
        </p:nvSpPr>
        <p:spPr>
          <a:xfrm rot="10800000">
            <a:off x="595282" y="1142984"/>
            <a:ext cx="8572560" cy="214314"/>
          </a:xfrm>
          <a:prstGeom prst="triangle">
            <a:avLst>
              <a:gd name="adj" fmla="val 91682"/>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C" dirty="0"/>
          </a:p>
        </p:txBody>
      </p:sp>
      <p:sp>
        <p:nvSpPr>
          <p:cNvPr id="11" name="2 Marcador de contenido"/>
          <p:cNvSpPr>
            <a:spLocks noGrp="1"/>
          </p:cNvSpPr>
          <p:nvPr>
            <p:ph idx="1"/>
          </p:nvPr>
        </p:nvSpPr>
        <p:spPr>
          <a:xfrm>
            <a:off x="560512" y="1684679"/>
            <a:ext cx="8856984" cy="1857388"/>
          </a:xfrm>
        </p:spPr>
        <p:txBody>
          <a:bodyPr>
            <a:normAutofit/>
          </a:bodyPr>
          <a:lstStyle/>
          <a:p>
            <a:pPr algn="just"/>
            <a:r>
              <a:rPr lang="es-CR" sz="2000" dirty="0" smtClean="0"/>
              <a:t>Es una herramienta que permite identificar y analizar las actividades estratégicamente relevantes para obtener alguna “ventaja competitiva”.</a:t>
            </a:r>
            <a:endParaRPr lang="es-ES" sz="2000" dirty="0" smtClean="0"/>
          </a:p>
        </p:txBody>
      </p:sp>
      <p:pic>
        <p:nvPicPr>
          <p:cNvPr id="5" name="4 Imagen"/>
          <p:cNvPicPr/>
          <p:nvPr/>
        </p:nvPicPr>
        <p:blipFill>
          <a:blip r:embed="rId3" cstate="print"/>
          <a:srcRect l="14109" t="36235" r="27513" b="21647"/>
          <a:stretch>
            <a:fillRect/>
          </a:stretch>
        </p:blipFill>
        <p:spPr bwMode="auto">
          <a:xfrm>
            <a:off x="2720752" y="2924944"/>
            <a:ext cx="5107817" cy="30003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Technic</Template>
  <TotalTime>1591</TotalTime>
  <Words>1703</Words>
  <Application>Microsoft Office PowerPoint</Application>
  <PresentationFormat>A4 (210 x 297 mm)</PresentationFormat>
  <Paragraphs>200</Paragraphs>
  <Slides>37</Slides>
  <Notes>34</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Concurrencia</vt:lpstr>
      <vt:lpstr>Diapositiva 1</vt:lpstr>
      <vt:lpstr>INTRODUCCÍON</vt:lpstr>
      <vt:lpstr>ANTECEDENTES DE LA EMPRESA</vt:lpstr>
      <vt:lpstr>MISIÓN Y VISIÓN DE WIFITEL</vt:lpstr>
      <vt:lpstr>TEMA PROPUESTO</vt:lpstr>
      <vt:lpstr>MARCO TEORICO </vt:lpstr>
      <vt:lpstr>DIRECCIONAMIENTO ESTRATÉGICO</vt:lpstr>
      <vt:lpstr>GESTIÓN POR PROCESOS</vt:lpstr>
      <vt:lpstr>CADENA DE VALOR</vt:lpstr>
      <vt:lpstr>PROCESO</vt:lpstr>
      <vt:lpstr>DIAGRAMA DE FLUJOS</vt:lpstr>
      <vt:lpstr>MANUAL DE PROCESOS</vt:lpstr>
      <vt:lpstr>INDICADORES DE GESTIÓN</vt:lpstr>
      <vt:lpstr>LA RUTA DE LA CALIDAD</vt:lpstr>
      <vt:lpstr>DISEÑO DE UN SISTEMA DE GESTIÓN POR PROCESOS</vt:lpstr>
      <vt:lpstr>OBJETIVOS IMPORTANTES DE LA EMPRESA</vt:lpstr>
      <vt:lpstr>MAPA ESTRATÉGICO DE WIFITEL</vt:lpstr>
      <vt:lpstr>CADENA DE VALOR DE WIFITEL</vt:lpstr>
      <vt:lpstr>MAPA DE PROCESOS DE WIFITEL</vt:lpstr>
      <vt:lpstr>RECONOCIMIENTO DE LOS PROCESOS DE WIFITEL</vt:lpstr>
      <vt:lpstr>RECONOCIMIENTO DE LOS PROCESOS CRÍTICOS DE WIFITEL</vt:lpstr>
      <vt:lpstr>PROPUESTA DE UN PLAN DE MEJORAMIENTO DE LOS PROCESOS CRÍTICOS DE WIFITEL</vt:lpstr>
      <vt:lpstr>ANÁLISIS DEL PROCESO DE COBRANZAS DE WIFITEL</vt:lpstr>
      <vt:lpstr>ANÁLISIS DEL VALOR AGREGADO DE LA SITUACIÓN ACTUAL Y MEJORADA DEL PROCESO DE COBRANZAS </vt:lpstr>
      <vt:lpstr>ANÁLISIS DEL PROCESO DE POST VENTA Y SEGUIMIENTO DE WIFITEL</vt:lpstr>
      <vt:lpstr>ANÁLISIS DEL VALOR AGREGADO DE LA SITUACIÓN ACTUAL Y MEJORADA DEL PROCESO DE POST VENTA Y SEGUIMIENTO </vt:lpstr>
      <vt:lpstr>PLANTEAMIENTO DE INDICADORES DE GESTIÓN PARA LOS PROCESOS CRÍTICOS</vt:lpstr>
      <vt:lpstr>PROBLEMAS ENCONTRADOS PARA SER SOLUCIONADOS EN WIFITEL</vt:lpstr>
      <vt:lpstr>PROPUESTA DE MEJORAMIENTO SOBRE LOS PROBLEMAS ENCONTRADOS</vt:lpstr>
      <vt:lpstr>PROPUESTA DE MEJORAMIENTO SOBRE LOS PROBLEMAS ENCONTRADOS</vt:lpstr>
      <vt:lpstr>PROPUESTA DE MEJORAMIENTO SOBRE LOS PROBLEMAS ENCONTRADOS</vt:lpstr>
      <vt:lpstr>ANÁLISIS FODA DE WIFITEL</vt:lpstr>
      <vt:lpstr>CONCLUSIONES DEL ANÁLISIS FODA</vt:lpstr>
      <vt:lpstr>CONCLUSIONES Y RECOMENDACIONES</vt:lpstr>
      <vt:lpstr>CONCLUSIONES</vt:lpstr>
      <vt:lpstr>RECOMENDACIONES</vt:lpstr>
      <vt:lpstr>GRACIAS</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GRADUACIÓN</dc:title>
  <dc:creator>Stefannie</dc:creator>
  <cp:lastModifiedBy>Usuario</cp:lastModifiedBy>
  <cp:revision>163</cp:revision>
  <dcterms:created xsi:type="dcterms:W3CDTF">2009-11-16T23:54:25Z</dcterms:created>
  <dcterms:modified xsi:type="dcterms:W3CDTF">2012-02-24T02:11:19Z</dcterms:modified>
</cp:coreProperties>
</file>