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6" r:id="rId2"/>
    <p:sldId id="257" r:id="rId3"/>
    <p:sldId id="260" r:id="rId4"/>
    <p:sldId id="261" r:id="rId5"/>
    <p:sldId id="268" r:id="rId6"/>
    <p:sldId id="262" r:id="rId7"/>
    <p:sldId id="267" r:id="rId8"/>
    <p:sldId id="264"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9" r:id="rId28"/>
    <p:sldId id="290" r:id="rId29"/>
    <p:sldId id="287" r:id="rId30"/>
    <p:sldId id="288"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276"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624D1-445C-4100-87CB-A5BCBF3A80B6}"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C"/>
        </a:p>
      </dgm:t>
    </dgm:pt>
    <dgm:pt modelId="{9F207F47-8887-4619-ACDB-8EEA83411ACD}">
      <dgm:prSet phldrT="[Texto]"/>
      <dgm:spPr/>
      <dgm:t>
        <a:bodyPr/>
        <a:lstStyle/>
        <a:p>
          <a:r>
            <a:rPr lang="x-none" b="1" smtClean="0"/>
            <a:t>Antecedentes</a:t>
          </a:r>
          <a:endParaRPr lang="es-EC" dirty="0"/>
        </a:p>
      </dgm:t>
    </dgm:pt>
    <dgm:pt modelId="{884E8B19-C8CF-452F-AA65-82428C95E4C9}" type="parTrans" cxnId="{5A4896DF-CD3E-4C84-B0AF-CD676CB50EE6}">
      <dgm:prSet/>
      <dgm:spPr/>
      <dgm:t>
        <a:bodyPr/>
        <a:lstStyle/>
        <a:p>
          <a:endParaRPr lang="es-EC"/>
        </a:p>
      </dgm:t>
    </dgm:pt>
    <dgm:pt modelId="{31CBF5A0-93E3-4BA7-A560-27077C6B73E9}" type="sibTrans" cxnId="{5A4896DF-CD3E-4C84-B0AF-CD676CB50EE6}">
      <dgm:prSet/>
      <dgm:spPr/>
      <dgm:t>
        <a:bodyPr/>
        <a:lstStyle/>
        <a:p>
          <a:endParaRPr lang="es-EC"/>
        </a:p>
      </dgm:t>
    </dgm:pt>
    <dgm:pt modelId="{7B1CFF05-E45B-4320-8B19-83F25F98127E}">
      <dgm:prSet phldrT="[Texto]"/>
      <dgm:spPr/>
      <dgm:t>
        <a:bodyPr/>
        <a:lstStyle/>
        <a:p>
          <a:r>
            <a:rPr lang="es-EC" dirty="0" smtClean="0"/>
            <a:t>El 22 de septiembre de 1993, una vez recibida la autorización de la Superintendencia de Bancos y Seguros para iniciar operaciones, Navegantes abre sus puertas ofreciendo actualmente al país servicios en los seguros de daños, seguros patrimoniales y seguros de personas.</a:t>
          </a:r>
          <a:endParaRPr lang="es-EC" dirty="0"/>
        </a:p>
      </dgm:t>
    </dgm:pt>
    <dgm:pt modelId="{6314134B-E932-4353-A171-C3E640F5EB02}" type="parTrans" cxnId="{C781F7E0-BA2C-45C7-8E24-BA52A0B95E91}">
      <dgm:prSet/>
      <dgm:spPr/>
      <dgm:t>
        <a:bodyPr/>
        <a:lstStyle/>
        <a:p>
          <a:endParaRPr lang="es-EC"/>
        </a:p>
      </dgm:t>
    </dgm:pt>
    <dgm:pt modelId="{CD0E5597-B496-4714-B19D-1FA443D61F5E}" type="sibTrans" cxnId="{C781F7E0-BA2C-45C7-8E24-BA52A0B95E91}">
      <dgm:prSet/>
      <dgm:spPr/>
      <dgm:t>
        <a:bodyPr/>
        <a:lstStyle/>
        <a:p>
          <a:endParaRPr lang="es-EC"/>
        </a:p>
      </dgm:t>
    </dgm:pt>
    <dgm:pt modelId="{BE12851E-28E8-4998-B24F-ABE35E602EC0}">
      <dgm:prSet phldrT="[Texto]"/>
      <dgm:spPr/>
      <dgm:t>
        <a:bodyPr/>
        <a:lstStyle/>
        <a:p>
          <a:r>
            <a:rPr lang="x-none" b="1" smtClean="0"/>
            <a:t>Misión</a:t>
          </a:r>
          <a:endParaRPr lang="es-EC" dirty="0"/>
        </a:p>
      </dgm:t>
    </dgm:pt>
    <dgm:pt modelId="{27F043AF-66A0-4E3C-9827-A95E45E38833}" type="parTrans" cxnId="{1F445619-7D2F-4F6B-9D20-62F3281C5588}">
      <dgm:prSet/>
      <dgm:spPr/>
      <dgm:t>
        <a:bodyPr/>
        <a:lstStyle/>
        <a:p>
          <a:endParaRPr lang="es-EC"/>
        </a:p>
      </dgm:t>
    </dgm:pt>
    <dgm:pt modelId="{1C0C3646-9A0A-47E4-B579-14AD629ED1BB}" type="sibTrans" cxnId="{1F445619-7D2F-4F6B-9D20-62F3281C5588}">
      <dgm:prSet/>
      <dgm:spPr/>
      <dgm:t>
        <a:bodyPr/>
        <a:lstStyle/>
        <a:p>
          <a:endParaRPr lang="es-EC"/>
        </a:p>
      </dgm:t>
    </dgm:pt>
    <dgm:pt modelId="{6926D4B7-BF89-481F-A801-4C80D612D606}">
      <dgm:prSet phldrT="[Texto]"/>
      <dgm:spPr/>
      <dgm:t>
        <a:bodyPr/>
        <a:lstStyle/>
        <a:p>
          <a:r>
            <a:rPr lang="es-EC" dirty="0" smtClean="0"/>
            <a:t>Entregar a nuestros clientes seguridad, confianza y calidad con avanzada tecnología, fundamentada en la capacidad y ética de su recurso humano. Este compromiso hará de Navegantes una compañía líder en el mercado asegurador, logrando así permanencia y bienestar para todos sus integrantes. </a:t>
          </a:r>
          <a:endParaRPr lang="es-EC" dirty="0"/>
        </a:p>
      </dgm:t>
    </dgm:pt>
    <dgm:pt modelId="{E6D7C1F9-6EB8-46AD-B0CB-1E385F4FD91E}" type="parTrans" cxnId="{05B098E8-11AD-4DCA-A1FB-ADEE7F6DE06B}">
      <dgm:prSet/>
      <dgm:spPr/>
      <dgm:t>
        <a:bodyPr/>
        <a:lstStyle/>
        <a:p>
          <a:endParaRPr lang="es-EC"/>
        </a:p>
      </dgm:t>
    </dgm:pt>
    <dgm:pt modelId="{4A6CD6D3-FA4C-4DB7-9B04-CAED145BB3C3}" type="sibTrans" cxnId="{05B098E8-11AD-4DCA-A1FB-ADEE7F6DE06B}">
      <dgm:prSet/>
      <dgm:spPr/>
      <dgm:t>
        <a:bodyPr/>
        <a:lstStyle/>
        <a:p>
          <a:endParaRPr lang="es-EC"/>
        </a:p>
      </dgm:t>
    </dgm:pt>
    <dgm:pt modelId="{06329B41-450F-4132-9584-2546C2F6F9C5}">
      <dgm:prSet phldrT="[Texto]"/>
      <dgm:spPr/>
      <dgm:t>
        <a:bodyPr/>
        <a:lstStyle/>
        <a:p>
          <a:r>
            <a:rPr lang="x-none" b="1" smtClean="0"/>
            <a:t>Visión</a:t>
          </a:r>
          <a:endParaRPr lang="es-EC" dirty="0"/>
        </a:p>
      </dgm:t>
    </dgm:pt>
    <dgm:pt modelId="{13360F60-D12A-430D-91AC-306BDA2DBACB}" type="parTrans" cxnId="{112B90B7-3592-4E79-BCD9-A685B676C234}">
      <dgm:prSet/>
      <dgm:spPr/>
      <dgm:t>
        <a:bodyPr/>
        <a:lstStyle/>
        <a:p>
          <a:endParaRPr lang="es-EC"/>
        </a:p>
      </dgm:t>
    </dgm:pt>
    <dgm:pt modelId="{2B47466E-5CAB-45D3-A2EA-9D5DB12DC578}" type="sibTrans" cxnId="{112B90B7-3592-4E79-BCD9-A685B676C234}">
      <dgm:prSet/>
      <dgm:spPr/>
      <dgm:t>
        <a:bodyPr/>
        <a:lstStyle/>
        <a:p>
          <a:endParaRPr lang="es-EC"/>
        </a:p>
      </dgm:t>
    </dgm:pt>
    <dgm:pt modelId="{C3DEACD7-C642-432B-8E40-D96C566FFC12}">
      <dgm:prSet phldrT="[Texto]"/>
      <dgm:spPr/>
      <dgm:t>
        <a:bodyPr/>
        <a:lstStyle/>
        <a:p>
          <a:r>
            <a:rPr lang="es-EC" dirty="0" smtClean="0"/>
            <a:t>Alcanzar un alto nivel de liderazgo institucional mediante un sostenido crecimiento y constante perspicacia en el mercado ecuatoriano, brindando servicios con transparencia y buena fe que superen las expectativas de los clientes, utilizando la capacidad con valores éticos del recurso humano, así como el continuo desarrollo organizacional y tecnológico.</a:t>
          </a:r>
          <a:endParaRPr lang="es-EC" dirty="0"/>
        </a:p>
      </dgm:t>
    </dgm:pt>
    <dgm:pt modelId="{8AE80E8C-E43D-4539-8ECE-59DF66E9F919}" type="parTrans" cxnId="{1FD2BD4D-9ACC-4C88-BD94-87C4C108E58A}">
      <dgm:prSet/>
      <dgm:spPr/>
      <dgm:t>
        <a:bodyPr/>
        <a:lstStyle/>
        <a:p>
          <a:endParaRPr lang="es-EC"/>
        </a:p>
      </dgm:t>
    </dgm:pt>
    <dgm:pt modelId="{F1EF6AD6-3D9C-4265-8DBE-576910E936FA}" type="sibTrans" cxnId="{1FD2BD4D-9ACC-4C88-BD94-87C4C108E58A}">
      <dgm:prSet/>
      <dgm:spPr/>
      <dgm:t>
        <a:bodyPr/>
        <a:lstStyle/>
        <a:p>
          <a:endParaRPr lang="es-EC"/>
        </a:p>
      </dgm:t>
    </dgm:pt>
    <dgm:pt modelId="{964FC8D1-0BEE-42C9-99CC-042D46CDDB8B}" type="pres">
      <dgm:prSet presAssocID="{8A2624D1-445C-4100-87CB-A5BCBF3A80B6}" presName="linearFlow" presStyleCnt="0">
        <dgm:presLayoutVars>
          <dgm:dir/>
          <dgm:animLvl val="lvl"/>
          <dgm:resizeHandles val="exact"/>
        </dgm:presLayoutVars>
      </dgm:prSet>
      <dgm:spPr/>
      <dgm:t>
        <a:bodyPr/>
        <a:lstStyle/>
        <a:p>
          <a:endParaRPr lang="es-EC"/>
        </a:p>
      </dgm:t>
    </dgm:pt>
    <dgm:pt modelId="{0B45BDAF-B35A-4287-9B9F-BC04F0790D0E}" type="pres">
      <dgm:prSet presAssocID="{9F207F47-8887-4619-ACDB-8EEA83411ACD}" presName="composite" presStyleCnt="0"/>
      <dgm:spPr/>
    </dgm:pt>
    <dgm:pt modelId="{99DFA9DE-5840-4B5B-B2E7-A0386D0701E6}" type="pres">
      <dgm:prSet presAssocID="{9F207F47-8887-4619-ACDB-8EEA83411ACD}" presName="parentText" presStyleLbl="alignNode1" presStyleIdx="0" presStyleCnt="3">
        <dgm:presLayoutVars>
          <dgm:chMax val="1"/>
          <dgm:bulletEnabled val="1"/>
        </dgm:presLayoutVars>
      </dgm:prSet>
      <dgm:spPr/>
      <dgm:t>
        <a:bodyPr/>
        <a:lstStyle/>
        <a:p>
          <a:endParaRPr lang="es-EC"/>
        </a:p>
      </dgm:t>
    </dgm:pt>
    <dgm:pt modelId="{F76A97C2-841B-470A-99C8-34CE867209C5}" type="pres">
      <dgm:prSet presAssocID="{9F207F47-8887-4619-ACDB-8EEA83411ACD}" presName="descendantText" presStyleLbl="alignAcc1" presStyleIdx="0" presStyleCnt="3">
        <dgm:presLayoutVars>
          <dgm:bulletEnabled val="1"/>
        </dgm:presLayoutVars>
      </dgm:prSet>
      <dgm:spPr/>
      <dgm:t>
        <a:bodyPr/>
        <a:lstStyle/>
        <a:p>
          <a:endParaRPr lang="es-EC"/>
        </a:p>
      </dgm:t>
    </dgm:pt>
    <dgm:pt modelId="{B422367F-A450-4F64-BB7A-C307033B88E2}" type="pres">
      <dgm:prSet presAssocID="{31CBF5A0-93E3-4BA7-A560-27077C6B73E9}" presName="sp" presStyleCnt="0"/>
      <dgm:spPr/>
    </dgm:pt>
    <dgm:pt modelId="{95E8468E-F60C-49AA-97D7-54A185B0B98B}" type="pres">
      <dgm:prSet presAssocID="{BE12851E-28E8-4998-B24F-ABE35E602EC0}" presName="composite" presStyleCnt="0"/>
      <dgm:spPr/>
    </dgm:pt>
    <dgm:pt modelId="{D5FAA34B-2559-4F06-9584-A6B89E513E2D}" type="pres">
      <dgm:prSet presAssocID="{BE12851E-28E8-4998-B24F-ABE35E602EC0}" presName="parentText" presStyleLbl="alignNode1" presStyleIdx="1" presStyleCnt="3">
        <dgm:presLayoutVars>
          <dgm:chMax val="1"/>
          <dgm:bulletEnabled val="1"/>
        </dgm:presLayoutVars>
      </dgm:prSet>
      <dgm:spPr/>
      <dgm:t>
        <a:bodyPr/>
        <a:lstStyle/>
        <a:p>
          <a:endParaRPr lang="es-EC"/>
        </a:p>
      </dgm:t>
    </dgm:pt>
    <dgm:pt modelId="{9F46A098-F61A-4296-9F49-9AC910412A8D}" type="pres">
      <dgm:prSet presAssocID="{BE12851E-28E8-4998-B24F-ABE35E602EC0}" presName="descendantText" presStyleLbl="alignAcc1" presStyleIdx="1" presStyleCnt="3">
        <dgm:presLayoutVars>
          <dgm:bulletEnabled val="1"/>
        </dgm:presLayoutVars>
      </dgm:prSet>
      <dgm:spPr/>
      <dgm:t>
        <a:bodyPr/>
        <a:lstStyle/>
        <a:p>
          <a:endParaRPr lang="es-EC"/>
        </a:p>
      </dgm:t>
    </dgm:pt>
    <dgm:pt modelId="{B6979EEB-C50D-4BF1-9C57-C1BA61F3C521}" type="pres">
      <dgm:prSet presAssocID="{1C0C3646-9A0A-47E4-B579-14AD629ED1BB}" presName="sp" presStyleCnt="0"/>
      <dgm:spPr/>
    </dgm:pt>
    <dgm:pt modelId="{5C840577-0EFA-448B-A31D-F6BC0D58E93D}" type="pres">
      <dgm:prSet presAssocID="{06329B41-450F-4132-9584-2546C2F6F9C5}" presName="composite" presStyleCnt="0"/>
      <dgm:spPr/>
    </dgm:pt>
    <dgm:pt modelId="{C08F910E-F7BD-4147-A70A-789E0DBEF32A}" type="pres">
      <dgm:prSet presAssocID="{06329B41-450F-4132-9584-2546C2F6F9C5}" presName="parentText" presStyleLbl="alignNode1" presStyleIdx="2" presStyleCnt="3" custLinFactNeighborX="-2333" custLinFactNeighborY="-305">
        <dgm:presLayoutVars>
          <dgm:chMax val="1"/>
          <dgm:bulletEnabled val="1"/>
        </dgm:presLayoutVars>
      </dgm:prSet>
      <dgm:spPr/>
      <dgm:t>
        <a:bodyPr/>
        <a:lstStyle/>
        <a:p>
          <a:endParaRPr lang="es-EC"/>
        </a:p>
      </dgm:t>
    </dgm:pt>
    <dgm:pt modelId="{A5360EFC-C3A0-4ECC-9B84-2E1DD0979CD4}" type="pres">
      <dgm:prSet presAssocID="{06329B41-450F-4132-9584-2546C2F6F9C5}" presName="descendantText" presStyleLbl="alignAcc1" presStyleIdx="2" presStyleCnt="3">
        <dgm:presLayoutVars>
          <dgm:bulletEnabled val="1"/>
        </dgm:presLayoutVars>
      </dgm:prSet>
      <dgm:spPr/>
      <dgm:t>
        <a:bodyPr/>
        <a:lstStyle/>
        <a:p>
          <a:endParaRPr lang="es-EC"/>
        </a:p>
      </dgm:t>
    </dgm:pt>
  </dgm:ptLst>
  <dgm:cxnLst>
    <dgm:cxn modelId="{C781F7E0-BA2C-45C7-8E24-BA52A0B95E91}" srcId="{9F207F47-8887-4619-ACDB-8EEA83411ACD}" destId="{7B1CFF05-E45B-4320-8B19-83F25F98127E}" srcOrd="0" destOrd="0" parTransId="{6314134B-E932-4353-A171-C3E640F5EB02}" sibTransId="{CD0E5597-B496-4714-B19D-1FA443D61F5E}"/>
    <dgm:cxn modelId="{A82DA3A3-0B03-469E-9E1E-037ECA06F919}" type="presOf" srcId="{9F207F47-8887-4619-ACDB-8EEA83411ACD}" destId="{99DFA9DE-5840-4B5B-B2E7-A0386D0701E6}" srcOrd="0" destOrd="0" presId="urn:microsoft.com/office/officeart/2005/8/layout/chevron2"/>
    <dgm:cxn modelId="{112B90B7-3592-4E79-BCD9-A685B676C234}" srcId="{8A2624D1-445C-4100-87CB-A5BCBF3A80B6}" destId="{06329B41-450F-4132-9584-2546C2F6F9C5}" srcOrd="2" destOrd="0" parTransId="{13360F60-D12A-430D-91AC-306BDA2DBACB}" sibTransId="{2B47466E-5CAB-45D3-A2EA-9D5DB12DC578}"/>
    <dgm:cxn modelId="{17EF3469-EE2A-4A6E-9C22-7797561A88E7}" type="presOf" srcId="{C3DEACD7-C642-432B-8E40-D96C566FFC12}" destId="{A5360EFC-C3A0-4ECC-9B84-2E1DD0979CD4}" srcOrd="0" destOrd="0" presId="urn:microsoft.com/office/officeart/2005/8/layout/chevron2"/>
    <dgm:cxn modelId="{1FD2BD4D-9ACC-4C88-BD94-87C4C108E58A}" srcId="{06329B41-450F-4132-9584-2546C2F6F9C5}" destId="{C3DEACD7-C642-432B-8E40-D96C566FFC12}" srcOrd="0" destOrd="0" parTransId="{8AE80E8C-E43D-4539-8ECE-59DF66E9F919}" sibTransId="{F1EF6AD6-3D9C-4265-8DBE-576910E936FA}"/>
    <dgm:cxn modelId="{9EA1257B-2BD4-40DC-A566-53B3D7AF5D85}" type="presOf" srcId="{8A2624D1-445C-4100-87CB-A5BCBF3A80B6}" destId="{964FC8D1-0BEE-42C9-99CC-042D46CDDB8B}" srcOrd="0" destOrd="0" presId="urn:microsoft.com/office/officeart/2005/8/layout/chevron2"/>
    <dgm:cxn modelId="{1F445619-7D2F-4F6B-9D20-62F3281C5588}" srcId="{8A2624D1-445C-4100-87CB-A5BCBF3A80B6}" destId="{BE12851E-28E8-4998-B24F-ABE35E602EC0}" srcOrd="1" destOrd="0" parTransId="{27F043AF-66A0-4E3C-9827-A95E45E38833}" sibTransId="{1C0C3646-9A0A-47E4-B579-14AD629ED1BB}"/>
    <dgm:cxn modelId="{CEF92008-DAE3-46C3-9ACC-94A9A7530CBA}" type="presOf" srcId="{06329B41-450F-4132-9584-2546C2F6F9C5}" destId="{C08F910E-F7BD-4147-A70A-789E0DBEF32A}" srcOrd="0" destOrd="0" presId="urn:microsoft.com/office/officeart/2005/8/layout/chevron2"/>
    <dgm:cxn modelId="{63816002-9E50-475D-9FC5-A1317D9B92E8}" type="presOf" srcId="{6926D4B7-BF89-481F-A801-4C80D612D606}" destId="{9F46A098-F61A-4296-9F49-9AC910412A8D}" srcOrd="0" destOrd="0" presId="urn:microsoft.com/office/officeart/2005/8/layout/chevron2"/>
    <dgm:cxn modelId="{5A4896DF-CD3E-4C84-B0AF-CD676CB50EE6}" srcId="{8A2624D1-445C-4100-87CB-A5BCBF3A80B6}" destId="{9F207F47-8887-4619-ACDB-8EEA83411ACD}" srcOrd="0" destOrd="0" parTransId="{884E8B19-C8CF-452F-AA65-82428C95E4C9}" sibTransId="{31CBF5A0-93E3-4BA7-A560-27077C6B73E9}"/>
    <dgm:cxn modelId="{C64A0EBF-7B0E-44C2-B12A-0369AE349481}" type="presOf" srcId="{BE12851E-28E8-4998-B24F-ABE35E602EC0}" destId="{D5FAA34B-2559-4F06-9584-A6B89E513E2D}" srcOrd="0" destOrd="0" presId="urn:microsoft.com/office/officeart/2005/8/layout/chevron2"/>
    <dgm:cxn modelId="{05B098E8-11AD-4DCA-A1FB-ADEE7F6DE06B}" srcId="{BE12851E-28E8-4998-B24F-ABE35E602EC0}" destId="{6926D4B7-BF89-481F-A801-4C80D612D606}" srcOrd="0" destOrd="0" parTransId="{E6D7C1F9-6EB8-46AD-B0CB-1E385F4FD91E}" sibTransId="{4A6CD6D3-FA4C-4DB7-9B04-CAED145BB3C3}"/>
    <dgm:cxn modelId="{6272D785-2A15-4FEF-9E09-BA9F84E4CF3E}" type="presOf" srcId="{7B1CFF05-E45B-4320-8B19-83F25F98127E}" destId="{F76A97C2-841B-470A-99C8-34CE867209C5}" srcOrd="0" destOrd="0" presId="urn:microsoft.com/office/officeart/2005/8/layout/chevron2"/>
    <dgm:cxn modelId="{AAD22630-8DE4-4B96-BA8B-65677A3AB0F7}" type="presParOf" srcId="{964FC8D1-0BEE-42C9-99CC-042D46CDDB8B}" destId="{0B45BDAF-B35A-4287-9B9F-BC04F0790D0E}" srcOrd="0" destOrd="0" presId="urn:microsoft.com/office/officeart/2005/8/layout/chevron2"/>
    <dgm:cxn modelId="{FCBC9D2E-1CA5-4F7A-8432-041EE2C42D13}" type="presParOf" srcId="{0B45BDAF-B35A-4287-9B9F-BC04F0790D0E}" destId="{99DFA9DE-5840-4B5B-B2E7-A0386D0701E6}" srcOrd="0" destOrd="0" presId="urn:microsoft.com/office/officeart/2005/8/layout/chevron2"/>
    <dgm:cxn modelId="{FE0A40D4-2F60-4F39-9DFC-BBD64E879B3A}" type="presParOf" srcId="{0B45BDAF-B35A-4287-9B9F-BC04F0790D0E}" destId="{F76A97C2-841B-470A-99C8-34CE867209C5}" srcOrd="1" destOrd="0" presId="urn:microsoft.com/office/officeart/2005/8/layout/chevron2"/>
    <dgm:cxn modelId="{FA185E50-1A33-480E-9F7A-A51C7CBBC1FB}" type="presParOf" srcId="{964FC8D1-0BEE-42C9-99CC-042D46CDDB8B}" destId="{B422367F-A450-4F64-BB7A-C307033B88E2}" srcOrd="1" destOrd="0" presId="urn:microsoft.com/office/officeart/2005/8/layout/chevron2"/>
    <dgm:cxn modelId="{4F847E56-C133-4737-BA15-98135C28D1D6}" type="presParOf" srcId="{964FC8D1-0BEE-42C9-99CC-042D46CDDB8B}" destId="{95E8468E-F60C-49AA-97D7-54A185B0B98B}" srcOrd="2" destOrd="0" presId="urn:microsoft.com/office/officeart/2005/8/layout/chevron2"/>
    <dgm:cxn modelId="{AD55020E-4FC7-4421-A64C-FCCDF79A2565}" type="presParOf" srcId="{95E8468E-F60C-49AA-97D7-54A185B0B98B}" destId="{D5FAA34B-2559-4F06-9584-A6B89E513E2D}" srcOrd="0" destOrd="0" presId="urn:microsoft.com/office/officeart/2005/8/layout/chevron2"/>
    <dgm:cxn modelId="{8390857B-39C3-4A39-A5A0-E2A407D964A1}" type="presParOf" srcId="{95E8468E-F60C-49AA-97D7-54A185B0B98B}" destId="{9F46A098-F61A-4296-9F49-9AC910412A8D}" srcOrd="1" destOrd="0" presId="urn:microsoft.com/office/officeart/2005/8/layout/chevron2"/>
    <dgm:cxn modelId="{A5EF6E63-C30E-4830-9B89-E8C53E6B691E}" type="presParOf" srcId="{964FC8D1-0BEE-42C9-99CC-042D46CDDB8B}" destId="{B6979EEB-C50D-4BF1-9C57-C1BA61F3C521}" srcOrd="3" destOrd="0" presId="urn:microsoft.com/office/officeart/2005/8/layout/chevron2"/>
    <dgm:cxn modelId="{88CAF201-5823-43D9-AFC3-22D85FFB0764}" type="presParOf" srcId="{964FC8D1-0BEE-42C9-99CC-042D46CDDB8B}" destId="{5C840577-0EFA-448B-A31D-F6BC0D58E93D}" srcOrd="4" destOrd="0" presId="urn:microsoft.com/office/officeart/2005/8/layout/chevron2"/>
    <dgm:cxn modelId="{C4F880B9-C542-4D57-BBA7-60F163A5000B}" type="presParOf" srcId="{5C840577-0EFA-448B-A31D-F6BC0D58E93D}" destId="{C08F910E-F7BD-4147-A70A-789E0DBEF32A}" srcOrd="0" destOrd="0" presId="urn:microsoft.com/office/officeart/2005/8/layout/chevron2"/>
    <dgm:cxn modelId="{6E941AE1-881B-4830-B405-C5C0AAB80080}" type="presParOf" srcId="{5C840577-0EFA-448B-A31D-F6BC0D58E93D}" destId="{A5360EFC-C3A0-4ECC-9B84-2E1DD0979CD4}"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59EEE852-5F2A-4940-AE69-F87A4993A781}"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s-EC"/>
        </a:p>
      </dgm:t>
    </dgm:pt>
    <dgm:pt modelId="{560D9CF7-72C7-4BB2-8A7D-175245C3C836}">
      <dgm:prSet phldrT="[Texto]"/>
      <dgm:spPr/>
      <dgm:t>
        <a:bodyPr/>
        <a:lstStyle/>
        <a:p>
          <a:r>
            <a:rPr lang="es-EC" dirty="0" smtClean="0"/>
            <a:t>P</a:t>
          </a:r>
          <a:r>
            <a:rPr lang="x-none" smtClean="0"/>
            <a:t>ersonas</a:t>
          </a:r>
          <a:endParaRPr lang="es-EC" dirty="0"/>
        </a:p>
      </dgm:t>
    </dgm:pt>
    <dgm:pt modelId="{D49D9DB4-3F9C-4A2B-BCEA-BA20D8A25B89}" type="parTrans" cxnId="{9E9CB395-2357-4B98-81CF-990032205F7A}">
      <dgm:prSet/>
      <dgm:spPr/>
      <dgm:t>
        <a:bodyPr/>
        <a:lstStyle/>
        <a:p>
          <a:endParaRPr lang="es-EC"/>
        </a:p>
      </dgm:t>
    </dgm:pt>
    <dgm:pt modelId="{103D8F10-9E10-438B-AF71-DBCDA13C5D49}" type="sibTrans" cxnId="{9E9CB395-2357-4B98-81CF-990032205F7A}">
      <dgm:prSet/>
      <dgm:spPr/>
      <dgm:t>
        <a:bodyPr/>
        <a:lstStyle/>
        <a:p>
          <a:endParaRPr lang="es-EC"/>
        </a:p>
      </dgm:t>
    </dgm:pt>
    <dgm:pt modelId="{68AFFCD3-1F48-432F-9BC8-ABC04785546D}">
      <dgm:prSet phldrT="[Texto]" custT="1"/>
      <dgm:spPr/>
      <dgm:t>
        <a:bodyPr/>
        <a:lstStyle/>
        <a:p>
          <a:r>
            <a:rPr lang="es-EC" sz="1200" dirty="0" smtClean="0"/>
            <a:t>Accidentes Personales</a:t>
          </a:r>
          <a:endParaRPr lang="es-EC" sz="1200" dirty="0"/>
        </a:p>
      </dgm:t>
    </dgm:pt>
    <dgm:pt modelId="{E52A6477-A135-4B24-891C-BCDC60740DD2}" type="parTrans" cxnId="{ABC7EB0E-AE72-4537-A8F9-A638BD193487}">
      <dgm:prSet/>
      <dgm:spPr/>
      <dgm:t>
        <a:bodyPr/>
        <a:lstStyle/>
        <a:p>
          <a:endParaRPr lang="es-EC"/>
        </a:p>
      </dgm:t>
    </dgm:pt>
    <dgm:pt modelId="{BFB57EAB-9811-4FE4-AE39-D349EB6A6AA2}" type="sibTrans" cxnId="{ABC7EB0E-AE72-4537-A8F9-A638BD193487}">
      <dgm:prSet/>
      <dgm:spPr/>
      <dgm:t>
        <a:bodyPr/>
        <a:lstStyle/>
        <a:p>
          <a:endParaRPr lang="es-EC"/>
        </a:p>
      </dgm:t>
    </dgm:pt>
    <dgm:pt modelId="{6D3EB659-C99D-44B5-A939-08EFAD2E3D2C}">
      <dgm:prSet phldrT="[Texto]"/>
      <dgm:spPr/>
      <dgm:t>
        <a:bodyPr/>
        <a:lstStyle/>
        <a:p>
          <a:r>
            <a:rPr lang="x-none" smtClean="0"/>
            <a:t>Propiedad</a:t>
          </a:r>
          <a:endParaRPr lang="es-EC" dirty="0"/>
        </a:p>
      </dgm:t>
    </dgm:pt>
    <dgm:pt modelId="{5DEB4AFF-F00B-44DC-8FB5-842CEA22C8CE}" type="parTrans" cxnId="{7049DDDD-4B7F-491A-8508-9AA27B78631C}">
      <dgm:prSet/>
      <dgm:spPr/>
      <dgm:t>
        <a:bodyPr/>
        <a:lstStyle/>
        <a:p>
          <a:endParaRPr lang="es-EC"/>
        </a:p>
      </dgm:t>
    </dgm:pt>
    <dgm:pt modelId="{AECAC473-C7C2-4716-882A-9E674A373CE1}" type="sibTrans" cxnId="{7049DDDD-4B7F-491A-8508-9AA27B78631C}">
      <dgm:prSet/>
      <dgm:spPr/>
      <dgm:t>
        <a:bodyPr/>
        <a:lstStyle/>
        <a:p>
          <a:endParaRPr lang="es-EC"/>
        </a:p>
      </dgm:t>
    </dgm:pt>
    <dgm:pt modelId="{DE1D5561-E495-4CF3-9D4A-23894BE47DDC}">
      <dgm:prSet phldrT="[Texto]" custT="1"/>
      <dgm:spPr/>
      <dgm:t>
        <a:bodyPr/>
        <a:lstStyle/>
        <a:p>
          <a:r>
            <a:rPr lang="es-EC" sz="1200" dirty="0" smtClean="0"/>
            <a:t>Contra Incendio</a:t>
          </a:r>
          <a:endParaRPr lang="es-EC" sz="1200" dirty="0"/>
        </a:p>
      </dgm:t>
    </dgm:pt>
    <dgm:pt modelId="{81E79E19-305C-47C7-9F6D-0A390D50D15C}" type="parTrans" cxnId="{8D0CEBCC-3C38-4728-A611-E894626B2577}">
      <dgm:prSet/>
      <dgm:spPr/>
      <dgm:t>
        <a:bodyPr/>
        <a:lstStyle/>
        <a:p>
          <a:endParaRPr lang="es-EC"/>
        </a:p>
      </dgm:t>
    </dgm:pt>
    <dgm:pt modelId="{BF3ED867-0177-455F-A1A7-260C573C9E7B}" type="sibTrans" cxnId="{8D0CEBCC-3C38-4728-A611-E894626B2577}">
      <dgm:prSet/>
      <dgm:spPr/>
      <dgm:t>
        <a:bodyPr/>
        <a:lstStyle/>
        <a:p>
          <a:endParaRPr lang="es-EC"/>
        </a:p>
      </dgm:t>
    </dgm:pt>
    <dgm:pt modelId="{B95EE95D-231E-412B-9B38-98B64CAA1D18}">
      <dgm:prSet phldrT="[Texto]"/>
      <dgm:spPr/>
      <dgm:t>
        <a:bodyPr/>
        <a:lstStyle/>
        <a:p>
          <a:r>
            <a:rPr lang="x-none" smtClean="0"/>
            <a:t>Técnicos</a:t>
          </a:r>
          <a:endParaRPr lang="es-EC" dirty="0"/>
        </a:p>
      </dgm:t>
    </dgm:pt>
    <dgm:pt modelId="{C717DC2F-0C4C-40B7-9769-649C03C0D78A}" type="parTrans" cxnId="{CDA47719-EE7B-4836-895E-EB890F72D685}">
      <dgm:prSet/>
      <dgm:spPr/>
      <dgm:t>
        <a:bodyPr/>
        <a:lstStyle/>
        <a:p>
          <a:endParaRPr lang="es-EC"/>
        </a:p>
      </dgm:t>
    </dgm:pt>
    <dgm:pt modelId="{C96525D3-AFBD-47EE-96E1-978B6FBA46CC}" type="sibTrans" cxnId="{CDA47719-EE7B-4836-895E-EB890F72D685}">
      <dgm:prSet/>
      <dgm:spPr/>
      <dgm:t>
        <a:bodyPr/>
        <a:lstStyle/>
        <a:p>
          <a:endParaRPr lang="es-EC"/>
        </a:p>
      </dgm:t>
    </dgm:pt>
    <dgm:pt modelId="{39AE31E4-9AFC-4344-95C5-D25D729ECEC7}">
      <dgm:prSet phldrT="[Texto]" custT="1"/>
      <dgm:spPr/>
      <dgm:t>
        <a:bodyPr/>
        <a:lstStyle/>
        <a:p>
          <a:r>
            <a:rPr lang="es-EC" sz="1200" dirty="0" smtClean="0"/>
            <a:t>Todo Riesgo Construcción</a:t>
          </a:r>
          <a:endParaRPr lang="es-EC" sz="1200" dirty="0"/>
        </a:p>
      </dgm:t>
    </dgm:pt>
    <dgm:pt modelId="{2370FAC1-17C9-4B41-B45B-7A77B1C8F61B}" type="parTrans" cxnId="{2EED8F81-604F-4630-A83A-63A86FD76A4A}">
      <dgm:prSet/>
      <dgm:spPr/>
      <dgm:t>
        <a:bodyPr/>
        <a:lstStyle/>
        <a:p>
          <a:endParaRPr lang="es-EC"/>
        </a:p>
      </dgm:t>
    </dgm:pt>
    <dgm:pt modelId="{80D7441E-B154-40A8-AD8D-C510EBE96459}" type="sibTrans" cxnId="{2EED8F81-604F-4630-A83A-63A86FD76A4A}">
      <dgm:prSet/>
      <dgm:spPr/>
      <dgm:t>
        <a:bodyPr/>
        <a:lstStyle/>
        <a:p>
          <a:endParaRPr lang="es-EC"/>
        </a:p>
      </dgm:t>
    </dgm:pt>
    <dgm:pt modelId="{5E5C8B18-C9F8-4CB0-A428-D2B7757E35B5}">
      <dgm:prSet custT="1"/>
      <dgm:spPr/>
      <dgm:t>
        <a:bodyPr/>
        <a:lstStyle/>
        <a:p>
          <a:r>
            <a:rPr lang="es-EC" sz="1200" dirty="0" smtClean="0"/>
            <a:t>Lucro Cesante para Incendio</a:t>
          </a:r>
        </a:p>
      </dgm:t>
    </dgm:pt>
    <dgm:pt modelId="{54184145-53A2-4927-99A9-E750680A0AB5}" type="parTrans" cxnId="{45FE171C-4EBA-4B9B-B975-D13BCEDB2559}">
      <dgm:prSet/>
      <dgm:spPr/>
      <dgm:t>
        <a:bodyPr/>
        <a:lstStyle/>
        <a:p>
          <a:endParaRPr lang="es-EC"/>
        </a:p>
      </dgm:t>
    </dgm:pt>
    <dgm:pt modelId="{453369B6-5350-4872-95C8-B32C0AB40B54}" type="sibTrans" cxnId="{45FE171C-4EBA-4B9B-B975-D13BCEDB2559}">
      <dgm:prSet/>
      <dgm:spPr/>
      <dgm:t>
        <a:bodyPr/>
        <a:lstStyle/>
        <a:p>
          <a:endParaRPr lang="es-EC"/>
        </a:p>
      </dgm:t>
    </dgm:pt>
    <dgm:pt modelId="{7BD95384-11D4-40B9-BCC5-8B6A3D8B2452}">
      <dgm:prSet custT="1"/>
      <dgm:spPr/>
      <dgm:t>
        <a:bodyPr/>
        <a:lstStyle/>
        <a:p>
          <a:r>
            <a:rPr lang="es-EC" sz="1200" dirty="0" smtClean="0"/>
            <a:t>Transporte</a:t>
          </a:r>
        </a:p>
      </dgm:t>
    </dgm:pt>
    <dgm:pt modelId="{8A7FD060-E5B3-45FD-B697-5A17BE3B0B06}" type="parTrans" cxnId="{698A3735-1B61-4FF8-A7F6-AD62ABB44AB6}">
      <dgm:prSet/>
      <dgm:spPr/>
      <dgm:t>
        <a:bodyPr/>
        <a:lstStyle/>
        <a:p>
          <a:endParaRPr lang="es-EC"/>
        </a:p>
      </dgm:t>
    </dgm:pt>
    <dgm:pt modelId="{64D76658-6049-4CD7-937C-24ACE53651BC}" type="sibTrans" cxnId="{698A3735-1B61-4FF8-A7F6-AD62ABB44AB6}">
      <dgm:prSet/>
      <dgm:spPr/>
      <dgm:t>
        <a:bodyPr/>
        <a:lstStyle/>
        <a:p>
          <a:endParaRPr lang="es-EC"/>
        </a:p>
      </dgm:t>
    </dgm:pt>
    <dgm:pt modelId="{B08E87EB-90AC-4EF4-9AAF-EF32AAEEB427}">
      <dgm:prSet custT="1"/>
      <dgm:spPr/>
      <dgm:t>
        <a:bodyPr/>
        <a:lstStyle/>
        <a:p>
          <a:r>
            <a:rPr lang="es-EC" sz="1200" dirty="0" smtClean="0"/>
            <a:t>Casco De Buque</a:t>
          </a:r>
        </a:p>
      </dgm:t>
    </dgm:pt>
    <dgm:pt modelId="{F5D66563-259B-464B-8D50-84513465C0A4}" type="parTrans" cxnId="{FE5A304B-0C7C-4C52-A692-3F0B00855EA8}">
      <dgm:prSet/>
      <dgm:spPr/>
      <dgm:t>
        <a:bodyPr/>
        <a:lstStyle/>
        <a:p>
          <a:endParaRPr lang="es-EC"/>
        </a:p>
      </dgm:t>
    </dgm:pt>
    <dgm:pt modelId="{EC9C9FB8-6DA8-47DD-82D1-F4BBAD168DF9}" type="sibTrans" cxnId="{FE5A304B-0C7C-4C52-A692-3F0B00855EA8}">
      <dgm:prSet/>
      <dgm:spPr/>
      <dgm:t>
        <a:bodyPr/>
        <a:lstStyle/>
        <a:p>
          <a:endParaRPr lang="es-EC"/>
        </a:p>
      </dgm:t>
    </dgm:pt>
    <dgm:pt modelId="{14C236BD-1C71-41E5-9C6F-FA9106E5F84B}">
      <dgm:prSet custT="1"/>
      <dgm:spPr/>
      <dgm:t>
        <a:bodyPr/>
        <a:lstStyle/>
        <a:p>
          <a:r>
            <a:rPr lang="es-EC" sz="1200" dirty="0" smtClean="0"/>
            <a:t>Vehículos</a:t>
          </a:r>
        </a:p>
      </dgm:t>
    </dgm:pt>
    <dgm:pt modelId="{6054F2DF-FEC2-445D-A061-4F7180242B8B}" type="parTrans" cxnId="{1C34315C-DC58-411B-A9F3-07C260D5B136}">
      <dgm:prSet/>
      <dgm:spPr/>
      <dgm:t>
        <a:bodyPr/>
        <a:lstStyle/>
        <a:p>
          <a:endParaRPr lang="es-EC"/>
        </a:p>
      </dgm:t>
    </dgm:pt>
    <dgm:pt modelId="{4F3FD1D2-AAE2-4A4A-8689-1F4FAF94A455}" type="sibTrans" cxnId="{1C34315C-DC58-411B-A9F3-07C260D5B136}">
      <dgm:prSet/>
      <dgm:spPr/>
      <dgm:t>
        <a:bodyPr/>
        <a:lstStyle/>
        <a:p>
          <a:endParaRPr lang="es-EC"/>
        </a:p>
      </dgm:t>
    </dgm:pt>
    <dgm:pt modelId="{64DD71A0-65F1-497D-8A31-8A6A21197E0C}">
      <dgm:prSet custT="1"/>
      <dgm:spPr/>
      <dgm:t>
        <a:bodyPr/>
        <a:lstStyle/>
        <a:p>
          <a:r>
            <a:rPr lang="es-EC" sz="1200" dirty="0" smtClean="0"/>
            <a:t>Fidelidad</a:t>
          </a:r>
        </a:p>
      </dgm:t>
    </dgm:pt>
    <dgm:pt modelId="{B5B445C0-4B7C-457C-A217-337EC8E9C551}" type="parTrans" cxnId="{252F894C-FE68-44B1-BB10-C3EBDF9A8B86}">
      <dgm:prSet/>
      <dgm:spPr/>
      <dgm:t>
        <a:bodyPr/>
        <a:lstStyle/>
        <a:p>
          <a:endParaRPr lang="es-EC"/>
        </a:p>
      </dgm:t>
    </dgm:pt>
    <dgm:pt modelId="{473D5D13-6457-416A-B15E-C49347413BA4}" type="sibTrans" cxnId="{252F894C-FE68-44B1-BB10-C3EBDF9A8B86}">
      <dgm:prSet/>
      <dgm:spPr/>
      <dgm:t>
        <a:bodyPr/>
        <a:lstStyle/>
        <a:p>
          <a:endParaRPr lang="es-EC"/>
        </a:p>
      </dgm:t>
    </dgm:pt>
    <dgm:pt modelId="{BCA0F2E7-5F89-47AC-9798-3866D612E13E}">
      <dgm:prSet custT="1"/>
      <dgm:spPr/>
      <dgm:t>
        <a:bodyPr/>
        <a:lstStyle/>
        <a:p>
          <a:r>
            <a:rPr lang="es-EC" sz="1200" dirty="0" smtClean="0"/>
            <a:t>Robo y/o Asalto</a:t>
          </a:r>
        </a:p>
      </dgm:t>
    </dgm:pt>
    <dgm:pt modelId="{20A0A085-1B49-41B2-81A4-9C1ED74A3014}" type="parTrans" cxnId="{810D6428-715C-4774-B1B0-8E2615F7D819}">
      <dgm:prSet/>
      <dgm:spPr/>
      <dgm:t>
        <a:bodyPr/>
        <a:lstStyle/>
        <a:p>
          <a:endParaRPr lang="es-EC"/>
        </a:p>
      </dgm:t>
    </dgm:pt>
    <dgm:pt modelId="{CC020F68-C281-4076-8FF0-B8FB6E686F3A}" type="sibTrans" cxnId="{810D6428-715C-4774-B1B0-8E2615F7D819}">
      <dgm:prSet/>
      <dgm:spPr/>
      <dgm:t>
        <a:bodyPr/>
        <a:lstStyle/>
        <a:p>
          <a:endParaRPr lang="es-EC"/>
        </a:p>
      </dgm:t>
    </dgm:pt>
    <dgm:pt modelId="{AF4C27D3-F59D-4A22-AF80-AE70915B0AB8}">
      <dgm:prSet custT="1"/>
      <dgm:spPr/>
      <dgm:t>
        <a:bodyPr/>
        <a:lstStyle/>
        <a:p>
          <a:r>
            <a:rPr lang="es-EC" sz="1200" dirty="0" smtClean="0"/>
            <a:t>Responsabilidad Civil</a:t>
          </a:r>
        </a:p>
      </dgm:t>
    </dgm:pt>
    <dgm:pt modelId="{1DC1931E-0595-4130-9A31-7D0F2C9B81DD}" type="parTrans" cxnId="{3D1D4944-12DE-45E4-96D0-28F56FF14FA4}">
      <dgm:prSet/>
      <dgm:spPr/>
      <dgm:t>
        <a:bodyPr/>
        <a:lstStyle/>
        <a:p>
          <a:endParaRPr lang="es-EC"/>
        </a:p>
      </dgm:t>
    </dgm:pt>
    <dgm:pt modelId="{83D059B1-D9D2-4DB2-A1D0-3409488FC6C3}" type="sibTrans" cxnId="{3D1D4944-12DE-45E4-96D0-28F56FF14FA4}">
      <dgm:prSet/>
      <dgm:spPr/>
      <dgm:t>
        <a:bodyPr/>
        <a:lstStyle/>
        <a:p>
          <a:endParaRPr lang="es-EC"/>
        </a:p>
      </dgm:t>
    </dgm:pt>
    <dgm:pt modelId="{69A1A3A4-CDED-476E-9EFD-639633D97FC6}">
      <dgm:prSet custT="1"/>
      <dgm:spPr/>
      <dgm:t>
        <a:bodyPr/>
        <a:lstStyle/>
        <a:p>
          <a:r>
            <a:rPr lang="es-EC" sz="1200" smtClean="0"/>
            <a:t>Montaje De Maquinaria</a:t>
          </a:r>
          <a:endParaRPr lang="es-EC" sz="1200" dirty="0" smtClean="0"/>
        </a:p>
      </dgm:t>
    </dgm:pt>
    <dgm:pt modelId="{F305EB77-F01D-4FA9-902C-30EB54EF22FC}" type="parTrans" cxnId="{B0F9DA04-3F45-4661-9D87-6AF7AEBF491F}">
      <dgm:prSet/>
      <dgm:spPr/>
      <dgm:t>
        <a:bodyPr/>
        <a:lstStyle/>
        <a:p>
          <a:endParaRPr lang="es-EC"/>
        </a:p>
      </dgm:t>
    </dgm:pt>
    <dgm:pt modelId="{155D887E-91F9-4C76-A0DF-8D890C863C12}" type="sibTrans" cxnId="{B0F9DA04-3F45-4661-9D87-6AF7AEBF491F}">
      <dgm:prSet/>
      <dgm:spPr/>
      <dgm:t>
        <a:bodyPr/>
        <a:lstStyle/>
        <a:p>
          <a:endParaRPr lang="es-EC"/>
        </a:p>
      </dgm:t>
    </dgm:pt>
    <dgm:pt modelId="{1DD3E667-9D26-4714-AD01-6DEDCF9CD4CD}">
      <dgm:prSet custT="1"/>
      <dgm:spPr/>
      <dgm:t>
        <a:bodyPr/>
        <a:lstStyle/>
        <a:p>
          <a:r>
            <a:rPr lang="es-EC" sz="1200" dirty="0" smtClean="0"/>
            <a:t>Rotura De Maquinaria</a:t>
          </a:r>
        </a:p>
      </dgm:t>
    </dgm:pt>
    <dgm:pt modelId="{A5726C52-736C-41A5-93EA-6C8A2DFFA808}" type="parTrans" cxnId="{CC88B6A9-3C34-4569-B2C9-8D67E4B5574C}">
      <dgm:prSet/>
      <dgm:spPr/>
      <dgm:t>
        <a:bodyPr/>
        <a:lstStyle/>
        <a:p>
          <a:endParaRPr lang="es-EC"/>
        </a:p>
      </dgm:t>
    </dgm:pt>
    <dgm:pt modelId="{372A838D-D83A-4E71-853D-C97C81195CE7}" type="sibTrans" cxnId="{CC88B6A9-3C34-4569-B2C9-8D67E4B5574C}">
      <dgm:prSet/>
      <dgm:spPr/>
      <dgm:t>
        <a:bodyPr/>
        <a:lstStyle/>
        <a:p>
          <a:endParaRPr lang="es-EC"/>
        </a:p>
      </dgm:t>
    </dgm:pt>
    <dgm:pt modelId="{736023E5-E74C-4A0D-94B5-4D772775BC15}">
      <dgm:prSet custT="1"/>
      <dgm:spPr/>
      <dgm:t>
        <a:bodyPr/>
        <a:lstStyle/>
        <a:p>
          <a:r>
            <a:rPr lang="es-EC" sz="1200" smtClean="0"/>
            <a:t>Equipo Maquinaria De Contratista</a:t>
          </a:r>
          <a:endParaRPr lang="es-EC" sz="1200" dirty="0" smtClean="0"/>
        </a:p>
      </dgm:t>
    </dgm:pt>
    <dgm:pt modelId="{9E0F55FA-2506-486F-953B-61868941BE6E}" type="parTrans" cxnId="{93FA082E-80EE-4DA2-AD62-47CD9B23AAEA}">
      <dgm:prSet/>
      <dgm:spPr/>
      <dgm:t>
        <a:bodyPr/>
        <a:lstStyle/>
        <a:p>
          <a:endParaRPr lang="es-EC"/>
        </a:p>
      </dgm:t>
    </dgm:pt>
    <dgm:pt modelId="{2CAFF2C5-4016-464E-A1B7-3192F31227D4}" type="sibTrans" cxnId="{93FA082E-80EE-4DA2-AD62-47CD9B23AAEA}">
      <dgm:prSet/>
      <dgm:spPr/>
      <dgm:t>
        <a:bodyPr/>
        <a:lstStyle/>
        <a:p>
          <a:endParaRPr lang="es-EC"/>
        </a:p>
      </dgm:t>
    </dgm:pt>
    <dgm:pt modelId="{FB5D0B3E-7403-4EC4-B2D3-506364E61451}">
      <dgm:prSet custT="1"/>
      <dgm:spPr/>
      <dgm:t>
        <a:bodyPr/>
        <a:lstStyle/>
        <a:p>
          <a:r>
            <a:rPr lang="es-EC" sz="1200" dirty="0" smtClean="0"/>
            <a:t>Equipo Electrónico</a:t>
          </a:r>
        </a:p>
      </dgm:t>
    </dgm:pt>
    <dgm:pt modelId="{9BB69E0A-4928-4EBC-BD76-67D899252177}" type="parTrans" cxnId="{32D7964E-5523-4854-95AA-7A6E8B074A02}">
      <dgm:prSet/>
      <dgm:spPr/>
      <dgm:t>
        <a:bodyPr/>
        <a:lstStyle/>
        <a:p>
          <a:endParaRPr lang="es-EC"/>
        </a:p>
      </dgm:t>
    </dgm:pt>
    <dgm:pt modelId="{B280E3C2-4FB4-4FF9-A258-A71C2E59403A}" type="sibTrans" cxnId="{32D7964E-5523-4854-95AA-7A6E8B074A02}">
      <dgm:prSet/>
      <dgm:spPr/>
      <dgm:t>
        <a:bodyPr/>
        <a:lstStyle/>
        <a:p>
          <a:endParaRPr lang="es-EC"/>
        </a:p>
      </dgm:t>
    </dgm:pt>
    <dgm:pt modelId="{591C4B46-ED8B-490C-BA74-75170D0043AD}" type="pres">
      <dgm:prSet presAssocID="{59EEE852-5F2A-4940-AE69-F87A4993A781}" presName="linearFlow" presStyleCnt="0">
        <dgm:presLayoutVars>
          <dgm:dir/>
          <dgm:animLvl val="lvl"/>
          <dgm:resizeHandles val="exact"/>
        </dgm:presLayoutVars>
      </dgm:prSet>
      <dgm:spPr/>
      <dgm:t>
        <a:bodyPr/>
        <a:lstStyle/>
        <a:p>
          <a:endParaRPr lang="es-EC"/>
        </a:p>
      </dgm:t>
    </dgm:pt>
    <dgm:pt modelId="{D64660EE-6537-4205-B9EA-D328E4ED1061}" type="pres">
      <dgm:prSet presAssocID="{560D9CF7-72C7-4BB2-8A7D-175245C3C836}" presName="composite" presStyleCnt="0"/>
      <dgm:spPr/>
    </dgm:pt>
    <dgm:pt modelId="{64688969-435A-4A98-A398-088DEA237F39}" type="pres">
      <dgm:prSet presAssocID="{560D9CF7-72C7-4BB2-8A7D-175245C3C836}" presName="parTx" presStyleLbl="node1" presStyleIdx="0" presStyleCnt="3">
        <dgm:presLayoutVars>
          <dgm:chMax val="0"/>
          <dgm:chPref val="0"/>
          <dgm:bulletEnabled val="1"/>
        </dgm:presLayoutVars>
      </dgm:prSet>
      <dgm:spPr/>
      <dgm:t>
        <a:bodyPr/>
        <a:lstStyle/>
        <a:p>
          <a:endParaRPr lang="es-EC"/>
        </a:p>
      </dgm:t>
    </dgm:pt>
    <dgm:pt modelId="{BBB10328-741B-40CB-BA5A-2C9CAE95F7DA}" type="pres">
      <dgm:prSet presAssocID="{560D9CF7-72C7-4BB2-8A7D-175245C3C836}" presName="parSh" presStyleLbl="node1" presStyleIdx="0" presStyleCnt="3"/>
      <dgm:spPr/>
      <dgm:t>
        <a:bodyPr/>
        <a:lstStyle/>
        <a:p>
          <a:endParaRPr lang="es-EC"/>
        </a:p>
      </dgm:t>
    </dgm:pt>
    <dgm:pt modelId="{5D445C70-0314-47D2-9D0F-017626FFE782}" type="pres">
      <dgm:prSet presAssocID="{560D9CF7-72C7-4BB2-8A7D-175245C3C836}" presName="desTx" presStyleLbl="fgAcc1" presStyleIdx="0" presStyleCnt="3">
        <dgm:presLayoutVars>
          <dgm:bulletEnabled val="1"/>
        </dgm:presLayoutVars>
      </dgm:prSet>
      <dgm:spPr/>
      <dgm:t>
        <a:bodyPr/>
        <a:lstStyle/>
        <a:p>
          <a:endParaRPr lang="es-EC"/>
        </a:p>
      </dgm:t>
    </dgm:pt>
    <dgm:pt modelId="{BC66D4EA-FE6A-4872-972C-6E568AE1F7CD}" type="pres">
      <dgm:prSet presAssocID="{103D8F10-9E10-438B-AF71-DBCDA13C5D49}" presName="sibTrans" presStyleLbl="sibTrans2D1" presStyleIdx="0" presStyleCnt="2" custAng="18682755" custFlipHor="1" custScaleX="22375" custScaleY="22436" custLinFactX="400000" custLinFactNeighborX="450083" custLinFactNeighborY="-51012"/>
      <dgm:spPr/>
      <dgm:t>
        <a:bodyPr/>
        <a:lstStyle/>
        <a:p>
          <a:endParaRPr lang="es-EC"/>
        </a:p>
      </dgm:t>
    </dgm:pt>
    <dgm:pt modelId="{91F523CC-6AD2-4A76-BD9A-C55877584FB5}" type="pres">
      <dgm:prSet presAssocID="{103D8F10-9E10-438B-AF71-DBCDA13C5D49}" presName="connTx" presStyleLbl="sibTrans2D1" presStyleIdx="0" presStyleCnt="2"/>
      <dgm:spPr/>
      <dgm:t>
        <a:bodyPr/>
        <a:lstStyle/>
        <a:p>
          <a:endParaRPr lang="es-EC"/>
        </a:p>
      </dgm:t>
    </dgm:pt>
    <dgm:pt modelId="{4296C0C0-6DD5-43F9-8ADE-6F4D194DF108}" type="pres">
      <dgm:prSet presAssocID="{6D3EB659-C99D-44B5-A939-08EFAD2E3D2C}" presName="composite" presStyleCnt="0"/>
      <dgm:spPr/>
    </dgm:pt>
    <dgm:pt modelId="{53DA4330-2C55-4309-967D-B1B2D8AF9EAE}" type="pres">
      <dgm:prSet presAssocID="{6D3EB659-C99D-44B5-A939-08EFAD2E3D2C}" presName="parTx" presStyleLbl="node1" presStyleIdx="0" presStyleCnt="3">
        <dgm:presLayoutVars>
          <dgm:chMax val="0"/>
          <dgm:chPref val="0"/>
          <dgm:bulletEnabled val="1"/>
        </dgm:presLayoutVars>
      </dgm:prSet>
      <dgm:spPr/>
      <dgm:t>
        <a:bodyPr/>
        <a:lstStyle/>
        <a:p>
          <a:endParaRPr lang="es-EC"/>
        </a:p>
      </dgm:t>
    </dgm:pt>
    <dgm:pt modelId="{F6D4C7C9-2326-44AB-ADF4-BE4327B6EAB3}" type="pres">
      <dgm:prSet presAssocID="{6D3EB659-C99D-44B5-A939-08EFAD2E3D2C}" presName="parSh" presStyleLbl="node1" presStyleIdx="1" presStyleCnt="3"/>
      <dgm:spPr/>
      <dgm:t>
        <a:bodyPr/>
        <a:lstStyle/>
        <a:p>
          <a:endParaRPr lang="es-EC"/>
        </a:p>
      </dgm:t>
    </dgm:pt>
    <dgm:pt modelId="{8F13DB20-B182-4FAD-B4F7-B50CFC69B0AB}" type="pres">
      <dgm:prSet presAssocID="{6D3EB659-C99D-44B5-A939-08EFAD2E3D2C}" presName="desTx" presStyleLbl="fgAcc1" presStyleIdx="1" presStyleCnt="3">
        <dgm:presLayoutVars>
          <dgm:bulletEnabled val="1"/>
        </dgm:presLayoutVars>
      </dgm:prSet>
      <dgm:spPr/>
      <dgm:t>
        <a:bodyPr/>
        <a:lstStyle/>
        <a:p>
          <a:endParaRPr lang="es-EC"/>
        </a:p>
      </dgm:t>
    </dgm:pt>
    <dgm:pt modelId="{6386D4D7-1A8A-45AA-88D0-5156B42870C5}" type="pres">
      <dgm:prSet presAssocID="{AECAC473-C7C2-4716-882A-9E674A373CE1}" presName="sibTrans" presStyleLbl="sibTrans2D1" presStyleIdx="1" presStyleCnt="2" custAng="13187651" custFlipVert="0" custFlipHor="1" custScaleX="18005" custScaleY="36120" custLinFactX="165368" custLinFactNeighborX="200000" custLinFactNeighborY="-30959"/>
      <dgm:spPr/>
      <dgm:t>
        <a:bodyPr/>
        <a:lstStyle/>
        <a:p>
          <a:endParaRPr lang="es-EC"/>
        </a:p>
      </dgm:t>
    </dgm:pt>
    <dgm:pt modelId="{D1876333-3220-4AC6-9118-614EFC78E761}" type="pres">
      <dgm:prSet presAssocID="{AECAC473-C7C2-4716-882A-9E674A373CE1}" presName="connTx" presStyleLbl="sibTrans2D1" presStyleIdx="1" presStyleCnt="2"/>
      <dgm:spPr/>
      <dgm:t>
        <a:bodyPr/>
        <a:lstStyle/>
        <a:p>
          <a:endParaRPr lang="es-EC"/>
        </a:p>
      </dgm:t>
    </dgm:pt>
    <dgm:pt modelId="{04CE6962-33E1-4D38-A4AF-FB1D9EA0FC83}" type="pres">
      <dgm:prSet presAssocID="{B95EE95D-231E-412B-9B38-98B64CAA1D18}" presName="composite" presStyleCnt="0"/>
      <dgm:spPr/>
    </dgm:pt>
    <dgm:pt modelId="{78AC86E1-BF14-4AD0-8740-349F2A32343B}" type="pres">
      <dgm:prSet presAssocID="{B95EE95D-231E-412B-9B38-98B64CAA1D18}" presName="parTx" presStyleLbl="node1" presStyleIdx="1" presStyleCnt="3">
        <dgm:presLayoutVars>
          <dgm:chMax val="0"/>
          <dgm:chPref val="0"/>
          <dgm:bulletEnabled val="1"/>
        </dgm:presLayoutVars>
      </dgm:prSet>
      <dgm:spPr/>
      <dgm:t>
        <a:bodyPr/>
        <a:lstStyle/>
        <a:p>
          <a:endParaRPr lang="es-EC"/>
        </a:p>
      </dgm:t>
    </dgm:pt>
    <dgm:pt modelId="{3BAACBB2-701F-4367-A890-E77C3C72368B}" type="pres">
      <dgm:prSet presAssocID="{B95EE95D-231E-412B-9B38-98B64CAA1D18}" presName="parSh" presStyleLbl="node1" presStyleIdx="2" presStyleCnt="3"/>
      <dgm:spPr/>
      <dgm:t>
        <a:bodyPr/>
        <a:lstStyle/>
        <a:p>
          <a:endParaRPr lang="es-EC"/>
        </a:p>
      </dgm:t>
    </dgm:pt>
    <dgm:pt modelId="{05D22DFE-A6A9-4763-8BF3-06EA98BAC0C8}" type="pres">
      <dgm:prSet presAssocID="{B95EE95D-231E-412B-9B38-98B64CAA1D18}" presName="desTx" presStyleLbl="fgAcc1" presStyleIdx="2" presStyleCnt="3">
        <dgm:presLayoutVars>
          <dgm:bulletEnabled val="1"/>
        </dgm:presLayoutVars>
      </dgm:prSet>
      <dgm:spPr/>
      <dgm:t>
        <a:bodyPr/>
        <a:lstStyle/>
        <a:p>
          <a:endParaRPr lang="es-EC"/>
        </a:p>
      </dgm:t>
    </dgm:pt>
  </dgm:ptLst>
  <dgm:cxnLst>
    <dgm:cxn modelId="{7049DDDD-4B7F-491A-8508-9AA27B78631C}" srcId="{59EEE852-5F2A-4940-AE69-F87A4993A781}" destId="{6D3EB659-C99D-44B5-A939-08EFAD2E3D2C}" srcOrd="1" destOrd="0" parTransId="{5DEB4AFF-F00B-44DC-8FB5-842CEA22C8CE}" sibTransId="{AECAC473-C7C2-4716-882A-9E674A373CE1}"/>
    <dgm:cxn modelId="{90257841-4364-4138-8A1D-1269BD99853E}" type="presOf" srcId="{7BD95384-11D4-40B9-BCC5-8B6A3D8B2452}" destId="{8F13DB20-B182-4FAD-B4F7-B50CFC69B0AB}" srcOrd="0" destOrd="2" presId="urn:microsoft.com/office/officeart/2005/8/layout/process3"/>
    <dgm:cxn modelId="{8E38BE2D-0FE6-43E8-B131-A1E58FC4268F}" type="presOf" srcId="{59EEE852-5F2A-4940-AE69-F87A4993A781}" destId="{591C4B46-ED8B-490C-BA74-75170D0043AD}" srcOrd="0" destOrd="0" presId="urn:microsoft.com/office/officeart/2005/8/layout/process3"/>
    <dgm:cxn modelId="{9C663E75-4B25-4790-9F76-6BC61862B99F}" type="presOf" srcId="{103D8F10-9E10-438B-AF71-DBCDA13C5D49}" destId="{91F523CC-6AD2-4A76-BD9A-C55877584FB5}" srcOrd="1" destOrd="0" presId="urn:microsoft.com/office/officeart/2005/8/layout/process3"/>
    <dgm:cxn modelId="{8D0CEBCC-3C38-4728-A611-E894626B2577}" srcId="{6D3EB659-C99D-44B5-A939-08EFAD2E3D2C}" destId="{DE1D5561-E495-4CF3-9D4A-23894BE47DDC}" srcOrd="0" destOrd="0" parTransId="{81E79E19-305C-47C7-9F6D-0A390D50D15C}" sibTransId="{BF3ED867-0177-455F-A1A7-260C573C9E7B}"/>
    <dgm:cxn modelId="{A2150C5E-A92D-46CC-85A7-CD3A181785E3}" type="presOf" srcId="{AECAC473-C7C2-4716-882A-9E674A373CE1}" destId="{6386D4D7-1A8A-45AA-88D0-5156B42870C5}" srcOrd="0" destOrd="0" presId="urn:microsoft.com/office/officeart/2005/8/layout/process3"/>
    <dgm:cxn modelId="{D4268A3A-BD53-48E4-BA7F-CF7B4E811F56}" type="presOf" srcId="{FB5D0B3E-7403-4EC4-B2D3-506364E61451}" destId="{05D22DFE-A6A9-4763-8BF3-06EA98BAC0C8}" srcOrd="0" destOrd="4" presId="urn:microsoft.com/office/officeart/2005/8/layout/process3"/>
    <dgm:cxn modelId="{2DC70B99-0118-4A46-B017-88CCA249F4B6}" type="presOf" srcId="{DE1D5561-E495-4CF3-9D4A-23894BE47DDC}" destId="{8F13DB20-B182-4FAD-B4F7-B50CFC69B0AB}" srcOrd="0" destOrd="0" presId="urn:microsoft.com/office/officeart/2005/8/layout/process3"/>
    <dgm:cxn modelId="{59621570-49B2-4E84-A882-D28926A1087E}" type="presOf" srcId="{AF4C27D3-F59D-4A22-AF80-AE70915B0AB8}" destId="{8F13DB20-B182-4FAD-B4F7-B50CFC69B0AB}" srcOrd="0" destOrd="7" presId="urn:microsoft.com/office/officeart/2005/8/layout/process3"/>
    <dgm:cxn modelId="{810D6428-715C-4774-B1B0-8E2615F7D819}" srcId="{6D3EB659-C99D-44B5-A939-08EFAD2E3D2C}" destId="{BCA0F2E7-5F89-47AC-9798-3866D612E13E}" srcOrd="6" destOrd="0" parTransId="{20A0A085-1B49-41B2-81A4-9C1ED74A3014}" sibTransId="{CC020F68-C281-4076-8FF0-B8FB6E686F3A}"/>
    <dgm:cxn modelId="{45FE171C-4EBA-4B9B-B975-D13BCEDB2559}" srcId="{6D3EB659-C99D-44B5-A939-08EFAD2E3D2C}" destId="{5E5C8B18-C9F8-4CB0-A428-D2B7757E35B5}" srcOrd="1" destOrd="0" parTransId="{54184145-53A2-4927-99A9-E750680A0AB5}" sibTransId="{453369B6-5350-4872-95C8-B32C0AB40B54}"/>
    <dgm:cxn modelId="{CDA47719-EE7B-4836-895E-EB890F72D685}" srcId="{59EEE852-5F2A-4940-AE69-F87A4993A781}" destId="{B95EE95D-231E-412B-9B38-98B64CAA1D18}" srcOrd="2" destOrd="0" parTransId="{C717DC2F-0C4C-40B7-9769-649C03C0D78A}" sibTransId="{C96525D3-AFBD-47EE-96E1-978B6FBA46CC}"/>
    <dgm:cxn modelId="{27C05F84-6635-491C-BC0B-53A0991A828B}" type="presOf" srcId="{AECAC473-C7C2-4716-882A-9E674A373CE1}" destId="{D1876333-3220-4AC6-9118-614EFC78E761}" srcOrd="1" destOrd="0" presId="urn:microsoft.com/office/officeart/2005/8/layout/process3"/>
    <dgm:cxn modelId="{B7948287-236B-467C-8A87-D0846D29410C}" type="presOf" srcId="{6D3EB659-C99D-44B5-A939-08EFAD2E3D2C}" destId="{53DA4330-2C55-4309-967D-B1B2D8AF9EAE}" srcOrd="0" destOrd="0" presId="urn:microsoft.com/office/officeart/2005/8/layout/process3"/>
    <dgm:cxn modelId="{394699B4-0467-4FFF-A516-EE514E3547A2}" type="presOf" srcId="{6D3EB659-C99D-44B5-A939-08EFAD2E3D2C}" destId="{F6D4C7C9-2326-44AB-ADF4-BE4327B6EAB3}" srcOrd="1" destOrd="0" presId="urn:microsoft.com/office/officeart/2005/8/layout/process3"/>
    <dgm:cxn modelId="{C8069B1B-7848-42D0-BC0C-C67E394367D3}" type="presOf" srcId="{5E5C8B18-C9F8-4CB0-A428-D2B7757E35B5}" destId="{8F13DB20-B182-4FAD-B4F7-B50CFC69B0AB}" srcOrd="0" destOrd="1" presId="urn:microsoft.com/office/officeart/2005/8/layout/process3"/>
    <dgm:cxn modelId="{1C34315C-DC58-411B-A9F3-07C260D5B136}" srcId="{6D3EB659-C99D-44B5-A939-08EFAD2E3D2C}" destId="{14C236BD-1C71-41E5-9C6F-FA9106E5F84B}" srcOrd="4" destOrd="0" parTransId="{6054F2DF-FEC2-445D-A061-4F7180242B8B}" sibTransId="{4F3FD1D2-AAE2-4A4A-8689-1F4FAF94A455}"/>
    <dgm:cxn modelId="{252F894C-FE68-44B1-BB10-C3EBDF9A8B86}" srcId="{6D3EB659-C99D-44B5-A939-08EFAD2E3D2C}" destId="{64DD71A0-65F1-497D-8A31-8A6A21197E0C}" srcOrd="5" destOrd="0" parTransId="{B5B445C0-4B7C-457C-A217-337EC8E9C551}" sibTransId="{473D5D13-6457-416A-B15E-C49347413BA4}"/>
    <dgm:cxn modelId="{FE5A304B-0C7C-4C52-A692-3F0B00855EA8}" srcId="{6D3EB659-C99D-44B5-A939-08EFAD2E3D2C}" destId="{B08E87EB-90AC-4EF4-9AAF-EF32AAEEB427}" srcOrd="3" destOrd="0" parTransId="{F5D66563-259B-464B-8D50-84513465C0A4}" sibTransId="{EC9C9FB8-6DA8-47DD-82D1-F4BBAD168DF9}"/>
    <dgm:cxn modelId="{59F02CD2-B57A-4FD2-9C14-9FE5689F9F31}" type="presOf" srcId="{1DD3E667-9D26-4714-AD01-6DEDCF9CD4CD}" destId="{05D22DFE-A6A9-4763-8BF3-06EA98BAC0C8}" srcOrd="0" destOrd="2" presId="urn:microsoft.com/office/officeart/2005/8/layout/process3"/>
    <dgm:cxn modelId="{570692D6-B7D1-48E8-9BF2-94AF1075C7B8}" type="presOf" srcId="{103D8F10-9E10-438B-AF71-DBCDA13C5D49}" destId="{BC66D4EA-FE6A-4872-972C-6E568AE1F7CD}" srcOrd="0" destOrd="0" presId="urn:microsoft.com/office/officeart/2005/8/layout/process3"/>
    <dgm:cxn modelId="{698A3735-1B61-4FF8-A7F6-AD62ABB44AB6}" srcId="{6D3EB659-C99D-44B5-A939-08EFAD2E3D2C}" destId="{7BD95384-11D4-40B9-BCC5-8B6A3D8B2452}" srcOrd="2" destOrd="0" parTransId="{8A7FD060-E5B3-45FD-B697-5A17BE3B0B06}" sibTransId="{64D76658-6049-4CD7-937C-24ACE53651BC}"/>
    <dgm:cxn modelId="{728C1596-2287-4C78-8257-BA8CE5214DF7}" type="presOf" srcId="{64DD71A0-65F1-497D-8A31-8A6A21197E0C}" destId="{8F13DB20-B182-4FAD-B4F7-B50CFC69B0AB}" srcOrd="0" destOrd="5" presId="urn:microsoft.com/office/officeart/2005/8/layout/process3"/>
    <dgm:cxn modelId="{32D7964E-5523-4854-95AA-7A6E8B074A02}" srcId="{B95EE95D-231E-412B-9B38-98B64CAA1D18}" destId="{FB5D0B3E-7403-4EC4-B2D3-506364E61451}" srcOrd="4" destOrd="0" parTransId="{9BB69E0A-4928-4EBC-BD76-67D899252177}" sibTransId="{B280E3C2-4FB4-4FF9-A258-A71C2E59403A}"/>
    <dgm:cxn modelId="{A989ACB6-FF94-4FCC-8CA9-6D6B1195F0CA}" type="presOf" srcId="{69A1A3A4-CDED-476E-9EFD-639633D97FC6}" destId="{05D22DFE-A6A9-4763-8BF3-06EA98BAC0C8}" srcOrd="0" destOrd="1" presId="urn:microsoft.com/office/officeart/2005/8/layout/process3"/>
    <dgm:cxn modelId="{B9307ED4-ADF9-467C-A747-FAD933FEAF93}" type="presOf" srcId="{560D9CF7-72C7-4BB2-8A7D-175245C3C836}" destId="{64688969-435A-4A98-A398-088DEA237F39}" srcOrd="0" destOrd="0" presId="urn:microsoft.com/office/officeart/2005/8/layout/process3"/>
    <dgm:cxn modelId="{3A470F26-CBC5-4B61-BBF1-B474F0026100}" type="presOf" srcId="{39AE31E4-9AFC-4344-95C5-D25D729ECEC7}" destId="{05D22DFE-A6A9-4763-8BF3-06EA98BAC0C8}" srcOrd="0" destOrd="0" presId="urn:microsoft.com/office/officeart/2005/8/layout/process3"/>
    <dgm:cxn modelId="{ABC7EB0E-AE72-4537-A8F9-A638BD193487}" srcId="{560D9CF7-72C7-4BB2-8A7D-175245C3C836}" destId="{68AFFCD3-1F48-432F-9BC8-ABC04785546D}" srcOrd="0" destOrd="0" parTransId="{E52A6477-A135-4B24-891C-BCDC60740DD2}" sibTransId="{BFB57EAB-9811-4FE4-AE39-D349EB6A6AA2}"/>
    <dgm:cxn modelId="{82BA67CB-7C79-4BC1-8A43-17950EFBFB3C}" type="presOf" srcId="{736023E5-E74C-4A0D-94B5-4D772775BC15}" destId="{05D22DFE-A6A9-4763-8BF3-06EA98BAC0C8}" srcOrd="0" destOrd="3" presId="urn:microsoft.com/office/officeart/2005/8/layout/process3"/>
    <dgm:cxn modelId="{B0F9DA04-3F45-4661-9D87-6AF7AEBF491F}" srcId="{B95EE95D-231E-412B-9B38-98B64CAA1D18}" destId="{69A1A3A4-CDED-476E-9EFD-639633D97FC6}" srcOrd="1" destOrd="0" parTransId="{F305EB77-F01D-4FA9-902C-30EB54EF22FC}" sibTransId="{155D887E-91F9-4C76-A0DF-8D890C863C12}"/>
    <dgm:cxn modelId="{D7D8E6D6-6EA2-4647-93A3-CF94DE51C2C8}" type="presOf" srcId="{BCA0F2E7-5F89-47AC-9798-3866D612E13E}" destId="{8F13DB20-B182-4FAD-B4F7-B50CFC69B0AB}" srcOrd="0" destOrd="6" presId="urn:microsoft.com/office/officeart/2005/8/layout/process3"/>
    <dgm:cxn modelId="{CF895EB6-924D-4356-837A-4F3C4DEE7F19}" type="presOf" srcId="{14C236BD-1C71-41E5-9C6F-FA9106E5F84B}" destId="{8F13DB20-B182-4FAD-B4F7-B50CFC69B0AB}" srcOrd="0" destOrd="4" presId="urn:microsoft.com/office/officeart/2005/8/layout/process3"/>
    <dgm:cxn modelId="{9E9CB395-2357-4B98-81CF-990032205F7A}" srcId="{59EEE852-5F2A-4940-AE69-F87A4993A781}" destId="{560D9CF7-72C7-4BB2-8A7D-175245C3C836}" srcOrd="0" destOrd="0" parTransId="{D49D9DB4-3F9C-4A2B-BCEA-BA20D8A25B89}" sibTransId="{103D8F10-9E10-438B-AF71-DBCDA13C5D49}"/>
    <dgm:cxn modelId="{93FA082E-80EE-4DA2-AD62-47CD9B23AAEA}" srcId="{B95EE95D-231E-412B-9B38-98B64CAA1D18}" destId="{736023E5-E74C-4A0D-94B5-4D772775BC15}" srcOrd="3" destOrd="0" parTransId="{9E0F55FA-2506-486F-953B-61868941BE6E}" sibTransId="{2CAFF2C5-4016-464E-A1B7-3192F31227D4}"/>
    <dgm:cxn modelId="{CC88B6A9-3C34-4569-B2C9-8D67E4B5574C}" srcId="{B95EE95D-231E-412B-9B38-98B64CAA1D18}" destId="{1DD3E667-9D26-4714-AD01-6DEDCF9CD4CD}" srcOrd="2" destOrd="0" parTransId="{A5726C52-736C-41A5-93EA-6C8A2DFFA808}" sibTransId="{372A838D-D83A-4E71-853D-C97C81195CE7}"/>
    <dgm:cxn modelId="{EC79495D-5664-4AEA-8ABE-6E4AD7BA4163}" type="presOf" srcId="{68AFFCD3-1F48-432F-9BC8-ABC04785546D}" destId="{5D445C70-0314-47D2-9D0F-017626FFE782}" srcOrd="0" destOrd="0" presId="urn:microsoft.com/office/officeart/2005/8/layout/process3"/>
    <dgm:cxn modelId="{3D1D4944-12DE-45E4-96D0-28F56FF14FA4}" srcId="{6D3EB659-C99D-44B5-A939-08EFAD2E3D2C}" destId="{AF4C27D3-F59D-4A22-AF80-AE70915B0AB8}" srcOrd="7" destOrd="0" parTransId="{1DC1931E-0595-4130-9A31-7D0F2C9B81DD}" sibTransId="{83D059B1-D9D2-4DB2-A1D0-3409488FC6C3}"/>
    <dgm:cxn modelId="{17E5A087-4726-44F8-87EC-B7F3F2B5C1ED}" type="presOf" srcId="{B95EE95D-231E-412B-9B38-98B64CAA1D18}" destId="{78AC86E1-BF14-4AD0-8740-349F2A32343B}" srcOrd="0" destOrd="0" presId="urn:microsoft.com/office/officeart/2005/8/layout/process3"/>
    <dgm:cxn modelId="{2EED8F81-604F-4630-A83A-63A86FD76A4A}" srcId="{B95EE95D-231E-412B-9B38-98B64CAA1D18}" destId="{39AE31E4-9AFC-4344-95C5-D25D729ECEC7}" srcOrd="0" destOrd="0" parTransId="{2370FAC1-17C9-4B41-B45B-7A77B1C8F61B}" sibTransId="{80D7441E-B154-40A8-AD8D-C510EBE96459}"/>
    <dgm:cxn modelId="{867AF8F0-D907-4042-B2EF-011F307FDDEB}" type="presOf" srcId="{B95EE95D-231E-412B-9B38-98B64CAA1D18}" destId="{3BAACBB2-701F-4367-A890-E77C3C72368B}" srcOrd="1" destOrd="0" presId="urn:microsoft.com/office/officeart/2005/8/layout/process3"/>
    <dgm:cxn modelId="{17B4BA69-F9FA-4362-B3DA-22BCF5C5B776}" type="presOf" srcId="{B08E87EB-90AC-4EF4-9AAF-EF32AAEEB427}" destId="{8F13DB20-B182-4FAD-B4F7-B50CFC69B0AB}" srcOrd="0" destOrd="3" presId="urn:microsoft.com/office/officeart/2005/8/layout/process3"/>
    <dgm:cxn modelId="{B63A860E-1BB6-446B-8FCB-14A7C8453707}" type="presOf" srcId="{560D9CF7-72C7-4BB2-8A7D-175245C3C836}" destId="{BBB10328-741B-40CB-BA5A-2C9CAE95F7DA}" srcOrd="1" destOrd="0" presId="urn:microsoft.com/office/officeart/2005/8/layout/process3"/>
    <dgm:cxn modelId="{F74411DB-A01F-4577-8FED-EE97E003EA02}" type="presParOf" srcId="{591C4B46-ED8B-490C-BA74-75170D0043AD}" destId="{D64660EE-6537-4205-B9EA-D328E4ED1061}" srcOrd="0" destOrd="0" presId="urn:microsoft.com/office/officeart/2005/8/layout/process3"/>
    <dgm:cxn modelId="{04F81C00-D8CF-4387-845C-C13E2F422BCF}" type="presParOf" srcId="{D64660EE-6537-4205-B9EA-D328E4ED1061}" destId="{64688969-435A-4A98-A398-088DEA237F39}" srcOrd="0" destOrd="0" presId="urn:microsoft.com/office/officeart/2005/8/layout/process3"/>
    <dgm:cxn modelId="{5307F2CC-1985-44C8-99FB-3023F7FDC7B7}" type="presParOf" srcId="{D64660EE-6537-4205-B9EA-D328E4ED1061}" destId="{BBB10328-741B-40CB-BA5A-2C9CAE95F7DA}" srcOrd="1" destOrd="0" presId="urn:microsoft.com/office/officeart/2005/8/layout/process3"/>
    <dgm:cxn modelId="{9DADE1A4-D64F-4CD3-9FF0-5FE200BA42D5}" type="presParOf" srcId="{D64660EE-6537-4205-B9EA-D328E4ED1061}" destId="{5D445C70-0314-47D2-9D0F-017626FFE782}" srcOrd="2" destOrd="0" presId="urn:microsoft.com/office/officeart/2005/8/layout/process3"/>
    <dgm:cxn modelId="{D9246B0C-BCB8-4CBF-A8EC-BE211BE2CD04}" type="presParOf" srcId="{591C4B46-ED8B-490C-BA74-75170D0043AD}" destId="{BC66D4EA-FE6A-4872-972C-6E568AE1F7CD}" srcOrd="1" destOrd="0" presId="urn:microsoft.com/office/officeart/2005/8/layout/process3"/>
    <dgm:cxn modelId="{C351949D-49C3-40CD-AC72-5D8148CE36D9}" type="presParOf" srcId="{BC66D4EA-FE6A-4872-972C-6E568AE1F7CD}" destId="{91F523CC-6AD2-4A76-BD9A-C55877584FB5}" srcOrd="0" destOrd="0" presId="urn:microsoft.com/office/officeart/2005/8/layout/process3"/>
    <dgm:cxn modelId="{F700C3DD-8731-41F8-ABD8-960785A63E6A}" type="presParOf" srcId="{591C4B46-ED8B-490C-BA74-75170D0043AD}" destId="{4296C0C0-6DD5-43F9-8ADE-6F4D194DF108}" srcOrd="2" destOrd="0" presId="urn:microsoft.com/office/officeart/2005/8/layout/process3"/>
    <dgm:cxn modelId="{D5DF2EFD-C483-4B6A-B864-278119AEEBA8}" type="presParOf" srcId="{4296C0C0-6DD5-43F9-8ADE-6F4D194DF108}" destId="{53DA4330-2C55-4309-967D-B1B2D8AF9EAE}" srcOrd="0" destOrd="0" presId="urn:microsoft.com/office/officeart/2005/8/layout/process3"/>
    <dgm:cxn modelId="{2D0B7889-BDF5-424E-8916-AC1A83FEB61B}" type="presParOf" srcId="{4296C0C0-6DD5-43F9-8ADE-6F4D194DF108}" destId="{F6D4C7C9-2326-44AB-ADF4-BE4327B6EAB3}" srcOrd="1" destOrd="0" presId="urn:microsoft.com/office/officeart/2005/8/layout/process3"/>
    <dgm:cxn modelId="{FE213EB9-62DF-412D-9658-5E40BFC8CB4C}" type="presParOf" srcId="{4296C0C0-6DD5-43F9-8ADE-6F4D194DF108}" destId="{8F13DB20-B182-4FAD-B4F7-B50CFC69B0AB}" srcOrd="2" destOrd="0" presId="urn:microsoft.com/office/officeart/2005/8/layout/process3"/>
    <dgm:cxn modelId="{5F5A0FB3-31AC-4060-94B6-E53DFA491418}" type="presParOf" srcId="{591C4B46-ED8B-490C-BA74-75170D0043AD}" destId="{6386D4D7-1A8A-45AA-88D0-5156B42870C5}" srcOrd="3" destOrd="0" presId="urn:microsoft.com/office/officeart/2005/8/layout/process3"/>
    <dgm:cxn modelId="{8FE3EF16-94E6-4ECE-A2FF-080CB83EB406}" type="presParOf" srcId="{6386D4D7-1A8A-45AA-88D0-5156B42870C5}" destId="{D1876333-3220-4AC6-9118-614EFC78E761}" srcOrd="0" destOrd="0" presId="urn:microsoft.com/office/officeart/2005/8/layout/process3"/>
    <dgm:cxn modelId="{E1F47E0A-56DC-4888-A1B8-795107E2DAB5}" type="presParOf" srcId="{591C4B46-ED8B-490C-BA74-75170D0043AD}" destId="{04CE6962-33E1-4D38-A4AF-FB1D9EA0FC83}" srcOrd="4" destOrd="0" presId="urn:microsoft.com/office/officeart/2005/8/layout/process3"/>
    <dgm:cxn modelId="{B6D357D3-65D2-4642-B62D-A37322321135}" type="presParOf" srcId="{04CE6962-33E1-4D38-A4AF-FB1D9EA0FC83}" destId="{78AC86E1-BF14-4AD0-8740-349F2A32343B}" srcOrd="0" destOrd="0" presId="urn:microsoft.com/office/officeart/2005/8/layout/process3"/>
    <dgm:cxn modelId="{B90F78FA-9D38-41FB-8266-5895E341743F}" type="presParOf" srcId="{04CE6962-33E1-4D38-A4AF-FB1D9EA0FC83}" destId="{3BAACBB2-701F-4367-A890-E77C3C72368B}" srcOrd="1" destOrd="0" presId="urn:microsoft.com/office/officeart/2005/8/layout/process3"/>
    <dgm:cxn modelId="{22D73703-520F-41B5-82E1-0B32F5D23C28}" type="presParOf" srcId="{04CE6962-33E1-4D38-A4AF-FB1D9EA0FC83}" destId="{05D22DFE-A6A9-4763-8BF3-06EA98BAC0C8}" srcOrd="2" destOrd="0" presId="urn:microsoft.com/office/officeart/2005/8/layout/process3"/>
  </dgm:cxnLst>
  <dgm:bg/>
  <dgm:whole/>
</dgm:dataModel>
</file>

<file path=ppt/diagrams/data3.xml><?xml version="1.0" encoding="utf-8"?>
<dgm:dataModel xmlns:dgm="http://schemas.openxmlformats.org/drawingml/2006/diagram" xmlns:a="http://schemas.openxmlformats.org/drawingml/2006/main">
  <dgm:ptLst>
    <dgm:pt modelId="{5EBECEEC-224D-4AF3-A80C-8798B58F252E}" type="doc">
      <dgm:prSet loTypeId="urn:microsoft.com/office/officeart/2005/8/layout/process1" loCatId="process" qsTypeId="urn:microsoft.com/office/officeart/2005/8/quickstyle/simple5" qsCatId="simple" csTypeId="urn:microsoft.com/office/officeart/2005/8/colors/accent1_2" csCatId="accent1" phldr="1"/>
      <dgm:spPr/>
    </dgm:pt>
    <dgm:pt modelId="{A4119851-D0A1-44B6-B906-9CD52AC0A9E7}">
      <dgm:prSet phldrT="[Texto]"/>
      <dgm:spPr/>
      <dgm:t>
        <a:bodyPr/>
        <a:lstStyle/>
        <a:p>
          <a:r>
            <a:rPr lang="es-EC" dirty="0" smtClean="0"/>
            <a:t>Ramos de Seguros</a:t>
          </a:r>
          <a:endParaRPr lang="es-EC" dirty="0"/>
        </a:p>
      </dgm:t>
    </dgm:pt>
    <dgm:pt modelId="{542A1833-EF4D-4C20-A381-E8426A87A0F5}" type="parTrans" cxnId="{9F9812B8-5D30-4FC4-B04B-AAF78C68D731}">
      <dgm:prSet/>
      <dgm:spPr/>
      <dgm:t>
        <a:bodyPr/>
        <a:lstStyle/>
        <a:p>
          <a:endParaRPr lang="es-EC"/>
        </a:p>
      </dgm:t>
    </dgm:pt>
    <dgm:pt modelId="{B5AF7B7A-48F1-40E3-AFBD-080496C32BB1}" type="sibTrans" cxnId="{9F9812B8-5D30-4FC4-B04B-AAF78C68D731}">
      <dgm:prSet/>
      <dgm:spPr/>
      <dgm:t>
        <a:bodyPr/>
        <a:lstStyle/>
        <a:p>
          <a:endParaRPr lang="es-EC"/>
        </a:p>
      </dgm:t>
    </dgm:pt>
    <dgm:pt modelId="{D7D8A59A-197D-44B1-92A4-F771709CB882}" type="pres">
      <dgm:prSet presAssocID="{5EBECEEC-224D-4AF3-A80C-8798B58F252E}" presName="Name0" presStyleCnt="0">
        <dgm:presLayoutVars>
          <dgm:dir/>
          <dgm:resizeHandles val="exact"/>
        </dgm:presLayoutVars>
      </dgm:prSet>
      <dgm:spPr/>
    </dgm:pt>
    <dgm:pt modelId="{A53ED9C3-DF06-44C5-B160-885D0193F8C8}" type="pres">
      <dgm:prSet presAssocID="{A4119851-D0A1-44B6-B906-9CD52AC0A9E7}" presName="node" presStyleLbl="node1" presStyleIdx="0" presStyleCnt="1">
        <dgm:presLayoutVars>
          <dgm:bulletEnabled val="1"/>
        </dgm:presLayoutVars>
      </dgm:prSet>
      <dgm:spPr/>
      <dgm:t>
        <a:bodyPr/>
        <a:lstStyle/>
        <a:p>
          <a:endParaRPr lang="es-EC"/>
        </a:p>
      </dgm:t>
    </dgm:pt>
  </dgm:ptLst>
  <dgm:cxnLst>
    <dgm:cxn modelId="{373E927E-0A8E-4A12-8A31-C56DD1F2CB3B}" type="presOf" srcId="{5EBECEEC-224D-4AF3-A80C-8798B58F252E}" destId="{D7D8A59A-197D-44B1-92A4-F771709CB882}" srcOrd="0" destOrd="0" presId="urn:microsoft.com/office/officeart/2005/8/layout/process1"/>
    <dgm:cxn modelId="{1A52100F-756C-4FA0-8E46-A0744AC87929}" type="presOf" srcId="{A4119851-D0A1-44B6-B906-9CD52AC0A9E7}" destId="{A53ED9C3-DF06-44C5-B160-885D0193F8C8}" srcOrd="0" destOrd="0" presId="urn:microsoft.com/office/officeart/2005/8/layout/process1"/>
    <dgm:cxn modelId="{9F9812B8-5D30-4FC4-B04B-AAF78C68D731}" srcId="{5EBECEEC-224D-4AF3-A80C-8798B58F252E}" destId="{A4119851-D0A1-44B6-B906-9CD52AC0A9E7}" srcOrd="0" destOrd="0" parTransId="{542A1833-EF4D-4C20-A381-E8426A87A0F5}" sibTransId="{B5AF7B7A-48F1-40E3-AFBD-080496C32BB1}"/>
    <dgm:cxn modelId="{968BE4D3-34FE-4D3D-A9BF-F5A780C14EF6}" type="presParOf" srcId="{D7D8A59A-197D-44B1-92A4-F771709CB882}" destId="{A53ED9C3-DF06-44C5-B160-885D0193F8C8}" srcOrd="0"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5EBECEEC-224D-4AF3-A80C-8798B58F252E}" type="doc">
      <dgm:prSet loTypeId="urn:microsoft.com/office/officeart/2005/8/layout/process1" loCatId="process" qsTypeId="urn:microsoft.com/office/officeart/2005/8/quickstyle/simple5" qsCatId="simple" csTypeId="urn:microsoft.com/office/officeart/2005/8/colors/accent1_2" csCatId="accent1" phldr="1"/>
      <dgm:spPr/>
    </dgm:pt>
    <dgm:pt modelId="{A4119851-D0A1-44B6-B906-9CD52AC0A9E7}">
      <dgm:prSet phldrT="[Texto]"/>
      <dgm:spPr/>
      <dgm:t>
        <a:bodyPr/>
        <a:lstStyle/>
        <a:p>
          <a:r>
            <a:rPr lang="es-EC" dirty="0" smtClean="0"/>
            <a:t>Números Clave</a:t>
          </a:r>
          <a:endParaRPr lang="es-EC" dirty="0"/>
        </a:p>
      </dgm:t>
    </dgm:pt>
    <dgm:pt modelId="{542A1833-EF4D-4C20-A381-E8426A87A0F5}" type="parTrans" cxnId="{9F9812B8-5D30-4FC4-B04B-AAF78C68D731}">
      <dgm:prSet/>
      <dgm:spPr/>
      <dgm:t>
        <a:bodyPr/>
        <a:lstStyle/>
        <a:p>
          <a:endParaRPr lang="es-EC"/>
        </a:p>
      </dgm:t>
    </dgm:pt>
    <dgm:pt modelId="{B5AF7B7A-48F1-40E3-AFBD-080496C32BB1}" type="sibTrans" cxnId="{9F9812B8-5D30-4FC4-B04B-AAF78C68D731}">
      <dgm:prSet/>
      <dgm:spPr/>
      <dgm:t>
        <a:bodyPr/>
        <a:lstStyle/>
        <a:p>
          <a:endParaRPr lang="es-EC"/>
        </a:p>
      </dgm:t>
    </dgm:pt>
    <dgm:pt modelId="{D7D8A59A-197D-44B1-92A4-F771709CB882}" type="pres">
      <dgm:prSet presAssocID="{5EBECEEC-224D-4AF3-A80C-8798B58F252E}" presName="Name0" presStyleCnt="0">
        <dgm:presLayoutVars>
          <dgm:dir/>
          <dgm:resizeHandles val="exact"/>
        </dgm:presLayoutVars>
      </dgm:prSet>
      <dgm:spPr/>
    </dgm:pt>
    <dgm:pt modelId="{A53ED9C3-DF06-44C5-B160-885D0193F8C8}" type="pres">
      <dgm:prSet presAssocID="{A4119851-D0A1-44B6-B906-9CD52AC0A9E7}" presName="node" presStyleLbl="node1" presStyleIdx="0" presStyleCnt="1" custLinFactNeighborX="-1860">
        <dgm:presLayoutVars>
          <dgm:bulletEnabled val="1"/>
        </dgm:presLayoutVars>
      </dgm:prSet>
      <dgm:spPr/>
      <dgm:t>
        <a:bodyPr/>
        <a:lstStyle/>
        <a:p>
          <a:endParaRPr lang="es-EC"/>
        </a:p>
      </dgm:t>
    </dgm:pt>
  </dgm:ptLst>
  <dgm:cxnLst>
    <dgm:cxn modelId="{F2FC4180-1C6B-40C7-94A9-BA99DAD2CD9D}" type="presOf" srcId="{5EBECEEC-224D-4AF3-A80C-8798B58F252E}" destId="{D7D8A59A-197D-44B1-92A4-F771709CB882}" srcOrd="0" destOrd="0" presId="urn:microsoft.com/office/officeart/2005/8/layout/process1"/>
    <dgm:cxn modelId="{BCEB053C-8178-4641-BD38-CC268BE7D3EB}" type="presOf" srcId="{A4119851-D0A1-44B6-B906-9CD52AC0A9E7}" destId="{A53ED9C3-DF06-44C5-B160-885D0193F8C8}" srcOrd="0" destOrd="0" presId="urn:microsoft.com/office/officeart/2005/8/layout/process1"/>
    <dgm:cxn modelId="{9F9812B8-5D30-4FC4-B04B-AAF78C68D731}" srcId="{5EBECEEC-224D-4AF3-A80C-8798B58F252E}" destId="{A4119851-D0A1-44B6-B906-9CD52AC0A9E7}" srcOrd="0" destOrd="0" parTransId="{542A1833-EF4D-4C20-A381-E8426A87A0F5}" sibTransId="{B5AF7B7A-48F1-40E3-AFBD-080496C32BB1}"/>
    <dgm:cxn modelId="{94602B42-2010-4C9D-B5E6-3F9825480B0F}" type="presParOf" srcId="{D7D8A59A-197D-44B1-92A4-F771709CB882}" destId="{A53ED9C3-DF06-44C5-B160-885D0193F8C8}" srcOrd="0"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2/23/2012</a:t>
            </a:fld>
            <a:endParaRPr lang="en-US" dirty="0">
              <a:solidFill>
                <a:srgbClr val="FFFFFF"/>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‹Nº›</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44213AF-26F6-41FA-8D85-E2C5388D6E58}" type="datetimeFigureOut">
              <a:rPr lang="en-US" smtClean="0"/>
              <a:pPr/>
              <a:t>2/23/2012</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2/23/2012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D5BBC35B-A44B-4119-B8DA-DE9E3DFADA20}" type="slidenum">
              <a:rPr kumimoji="0" lang="en-US" smtClean="0"/>
              <a:pPr/>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2/23/2012</a:t>
            </a:fld>
            <a:endParaRPr lang="en-US">
              <a:solidFill>
                <a:schemeClr val="tx1"/>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‹Nº›</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2/23/2012</a:t>
            </a:fld>
            <a:endParaRPr lang="en-US" sz="1000" dirty="0">
              <a:solidFill>
                <a:schemeClr val="tx1"/>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‹Nº›</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249018"/>
            <a:ext cx="8072494" cy="1251420"/>
          </a:xfrm>
        </p:spPr>
        <p:txBody>
          <a:bodyPr>
            <a:noAutofit/>
          </a:bodyPr>
          <a:lstStyle/>
          <a:p>
            <a:pPr algn="ctr"/>
            <a:r>
              <a:rPr lang="es-EC" sz="2400" dirty="0" smtClean="0">
                <a:solidFill>
                  <a:schemeClr val="tx1"/>
                </a:solidFill>
              </a:rPr>
              <a:t>ESCUELA SUPERIOR POLITÉCNICA DEL LITORAL</a:t>
            </a:r>
            <a:br>
              <a:rPr lang="es-EC" sz="2400" dirty="0" smtClean="0">
                <a:solidFill>
                  <a:schemeClr val="tx1"/>
                </a:solidFill>
              </a:rPr>
            </a:br>
            <a:r>
              <a:rPr lang="es-EC" sz="2400" dirty="0" smtClean="0">
                <a:solidFill>
                  <a:schemeClr val="tx1"/>
                </a:solidFill>
              </a:rPr>
              <a:t>Instituto de Ciencias Matemáticas</a:t>
            </a:r>
            <a:br>
              <a:rPr lang="es-EC" sz="2400" dirty="0" smtClean="0">
                <a:solidFill>
                  <a:schemeClr val="tx1"/>
                </a:solidFill>
              </a:rPr>
            </a:br>
            <a:r>
              <a:rPr lang="es-EC" sz="2400" dirty="0" smtClean="0">
                <a:solidFill>
                  <a:schemeClr val="tx1"/>
                </a:solidFill>
              </a:rPr>
              <a:t>Ingeniería en Auditoría y Control de Gestión</a:t>
            </a:r>
            <a:endParaRPr lang="es-EC" sz="2400" dirty="0">
              <a:solidFill>
                <a:schemeClr val="tx1"/>
              </a:solidFill>
            </a:endParaRPr>
          </a:p>
        </p:txBody>
      </p:sp>
      <p:sp>
        <p:nvSpPr>
          <p:cNvPr id="3" name="2 Subtítulo"/>
          <p:cNvSpPr>
            <a:spLocks noGrp="1"/>
          </p:cNvSpPr>
          <p:nvPr>
            <p:ph type="subTitle" idx="1"/>
          </p:nvPr>
        </p:nvSpPr>
        <p:spPr>
          <a:xfrm>
            <a:off x="1593057" y="3714752"/>
            <a:ext cx="6172200" cy="1371600"/>
          </a:xfrm>
        </p:spPr>
        <p:txBody>
          <a:bodyPr>
            <a:normAutofit fontScale="62500" lnSpcReduction="20000"/>
          </a:bodyPr>
          <a:lstStyle/>
          <a:p>
            <a:pPr algn="ctr"/>
            <a:r>
              <a:rPr lang="es-EC" i="1" dirty="0" smtClean="0">
                <a:solidFill>
                  <a:schemeClr val="tx1"/>
                </a:solidFill>
              </a:rPr>
              <a:t>“Diseño de un Sistema de Control mediante la implementación de Indicadores de Gestión del proceso de Emisiones de Pólizas de Seguros del Ramo de Vida en la Provincia del Guayas de una Empresa Dedicada a la Comercialización de Todo Tipo de Seguros a Nivel Nacional”</a:t>
            </a:r>
            <a:endParaRPr lang="es-EC" dirty="0" smtClean="0">
              <a:solidFill>
                <a:schemeClr val="tx1"/>
              </a:solidFill>
            </a:endParaRPr>
          </a:p>
        </p:txBody>
      </p:sp>
      <p:pic>
        <p:nvPicPr>
          <p:cNvPr id="1026" name="Imagen 3" descr="Descripción: espol1"/>
          <p:cNvPicPr>
            <a:picLocks noChangeAspect="1" noChangeArrowheads="1"/>
          </p:cNvPicPr>
          <p:nvPr/>
        </p:nvPicPr>
        <p:blipFill>
          <a:blip r:embed="rId2"/>
          <a:srcRect/>
          <a:stretch>
            <a:fillRect/>
          </a:stretch>
        </p:blipFill>
        <p:spPr bwMode="auto">
          <a:xfrm>
            <a:off x="4017156" y="690607"/>
            <a:ext cx="1324002" cy="1381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CONOCIMIENTO DEL NEGOCIO</a:t>
            </a:r>
            <a:endParaRPr lang="es-EC" dirty="0"/>
          </a:p>
        </p:txBody>
      </p:sp>
      <p:graphicFrame>
        <p:nvGraphicFramePr>
          <p:cNvPr id="4" name="3 Diagrama"/>
          <p:cNvGraphicFramePr/>
          <p:nvPr/>
        </p:nvGraphicFramePr>
        <p:xfrm>
          <a:off x="2571736" y="1571612"/>
          <a:ext cx="3948114" cy="60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p:cNvPicPr>
            <a:picLocks noChangeAspect="1" noChangeArrowheads="1"/>
          </p:cNvPicPr>
          <p:nvPr/>
        </p:nvPicPr>
        <p:blipFill>
          <a:blip r:embed="rId6"/>
          <a:srcRect l="10547" t="33750" r="20898" b="49375"/>
          <a:stretch>
            <a:fillRect/>
          </a:stretch>
        </p:blipFill>
        <p:spPr bwMode="auto">
          <a:xfrm>
            <a:off x="214282" y="2357430"/>
            <a:ext cx="4179123" cy="642942"/>
          </a:xfrm>
          <a:prstGeom prst="rect">
            <a:avLst/>
          </a:prstGeom>
          <a:noFill/>
          <a:ln w="9525">
            <a:noFill/>
            <a:miter lim="800000"/>
            <a:headEnd/>
            <a:tailEnd/>
          </a:ln>
          <a:effectLst/>
        </p:spPr>
      </p:pic>
      <p:pic>
        <p:nvPicPr>
          <p:cNvPr id="21507" name="Imagen 1" descr="Descripción: http://www.segurosrioguayas.com/images/balances/primaNeta.gif"/>
          <p:cNvPicPr>
            <a:picLocks noChangeAspect="1" noChangeArrowheads="1"/>
          </p:cNvPicPr>
          <p:nvPr/>
        </p:nvPicPr>
        <p:blipFill>
          <a:blip r:embed="rId7"/>
          <a:srcRect/>
          <a:stretch>
            <a:fillRect/>
          </a:stretch>
        </p:blipFill>
        <p:spPr bwMode="auto">
          <a:xfrm>
            <a:off x="214282" y="3286124"/>
            <a:ext cx="3908429" cy="2101106"/>
          </a:xfrm>
          <a:prstGeom prst="rect">
            <a:avLst/>
          </a:prstGeom>
          <a:noFill/>
          <a:ln w="9525">
            <a:noFill/>
            <a:miter lim="800000"/>
            <a:headEnd/>
            <a:tailEnd/>
          </a:ln>
        </p:spPr>
      </p:pic>
      <p:pic>
        <p:nvPicPr>
          <p:cNvPr id="21508" name="Picture 4"/>
          <p:cNvPicPr>
            <a:picLocks noChangeAspect="1" noChangeArrowheads="1"/>
          </p:cNvPicPr>
          <p:nvPr/>
        </p:nvPicPr>
        <p:blipFill>
          <a:blip r:embed="rId8"/>
          <a:srcRect l="24805" t="28125" r="35937" b="28437"/>
          <a:stretch>
            <a:fillRect/>
          </a:stretch>
        </p:blipFill>
        <p:spPr bwMode="auto">
          <a:xfrm>
            <a:off x="5786446" y="2428868"/>
            <a:ext cx="2571768" cy="1778472"/>
          </a:xfrm>
          <a:prstGeom prst="rect">
            <a:avLst/>
          </a:prstGeom>
          <a:noFill/>
          <a:ln w="9525">
            <a:noFill/>
            <a:miter lim="800000"/>
            <a:headEnd/>
            <a:tailEnd/>
          </a:ln>
          <a:effectLst/>
        </p:spPr>
      </p:pic>
      <p:pic>
        <p:nvPicPr>
          <p:cNvPr id="21509" name="Imagen 5" descr="Descripción: http://www.segurosrioguayas.com/images/balances/mixcartera.gif"/>
          <p:cNvPicPr>
            <a:picLocks noChangeAspect="1" noChangeArrowheads="1"/>
          </p:cNvPicPr>
          <p:nvPr/>
        </p:nvPicPr>
        <p:blipFill>
          <a:blip r:embed="rId9"/>
          <a:srcRect/>
          <a:stretch>
            <a:fillRect/>
          </a:stretch>
        </p:blipFill>
        <p:spPr bwMode="auto">
          <a:xfrm>
            <a:off x="5143504" y="4429132"/>
            <a:ext cx="3808413"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l="5357" t="32381" r="25765" b="24762"/>
          <a:stretch>
            <a:fillRect/>
          </a:stretch>
        </p:blipFill>
        <p:spPr bwMode="auto">
          <a:xfrm>
            <a:off x="2143108" y="1928802"/>
            <a:ext cx="5143536" cy="2000264"/>
          </a:xfrm>
          <a:prstGeom prst="rect">
            <a:avLst/>
          </a:prstGeom>
          <a:noFill/>
          <a:ln w="9525">
            <a:noFill/>
            <a:miter lim="800000"/>
            <a:headEnd/>
            <a:tailEnd/>
          </a:ln>
          <a:effectLst/>
        </p:spPr>
      </p:pic>
      <p:sp>
        <p:nvSpPr>
          <p:cNvPr id="2" name="1 Título"/>
          <p:cNvSpPr>
            <a:spLocks noGrp="1"/>
          </p:cNvSpPr>
          <p:nvPr>
            <p:ph type="title"/>
          </p:nvPr>
        </p:nvSpPr>
        <p:spPr/>
        <p:txBody>
          <a:bodyPr>
            <a:normAutofit fontScale="90000"/>
          </a:bodyPr>
          <a:lstStyle/>
          <a:p>
            <a:r>
              <a:rPr lang="x-none" dirty="0" smtClean="0"/>
              <a:t>CONFORMACIÓN </a:t>
            </a:r>
            <a:r>
              <a:rPr lang="x-none" smtClean="0"/>
              <a:t>DE INDICADORES</a:t>
            </a:r>
            <a:endParaRPr lang="es-EC" dirty="0" smtClean="0"/>
          </a:p>
        </p:txBody>
      </p:sp>
      <p:sp>
        <p:nvSpPr>
          <p:cNvPr id="5" name="4 Rectángulo"/>
          <p:cNvSpPr/>
          <p:nvPr/>
        </p:nvSpPr>
        <p:spPr>
          <a:xfrm>
            <a:off x="785786" y="4429132"/>
            <a:ext cx="7929618" cy="923330"/>
          </a:xfrm>
          <a:prstGeom prst="rect">
            <a:avLst/>
          </a:prstGeom>
        </p:spPr>
        <p:txBody>
          <a:bodyPr wrap="square">
            <a:spAutoFit/>
          </a:bodyPr>
          <a:lstStyle/>
          <a:p>
            <a:pPr algn="just"/>
            <a:r>
              <a:rPr lang="es-EC" dirty="0"/>
              <a:t>Para efectos de este trabajo se desarrollan indicadores clasificados por </a:t>
            </a:r>
            <a:r>
              <a:rPr lang="es-EC" i="1" dirty="0"/>
              <a:t>ámbito de control; </a:t>
            </a:r>
            <a:r>
              <a:rPr lang="es-EC" dirty="0"/>
              <a:t>es decir, Insumos – Proceso – Producto – Resultado, tal cual se muestra en la </a:t>
            </a:r>
            <a:r>
              <a:rPr lang="es-EC" dirty="0" smtClean="0"/>
              <a:t>figura.</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x-none" smtClean="0"/>
              <a:t>CONFORMACIÓN DE INDICADORES</a:t>
            </a:r>
            <a:endParaRPr lang="es-EC" dirty="0"/>
          </a:p>
        </p:txBody>
      </p:sp>
      <p:pic>
        <p:nvPicPr>
          <p:cNvPr id="23555" name="Imagen 4"/>
          <p:cNvPicPr>
            <a:picLocks noChangeAspect="1" noChangeArrowheads="1"/>
          </p:cNvPicPr>
          <p:nvPr/>
        </p:nvPicPr>
        <p:blipFill>
          <a:blip r:embed="rId2"/>
          <a:srcRect l="17303" t="24945" r="18277" b="10252"/>
          <a:stretch>
            <a:fillRect/>
          </a:stretch>
        </p:blipFill>
        <p:spPr bwMode="auto">
          <a:xfrm>
            <a:off x="1214414" y="1214422"/>
            <a:ext cx="7505716" cy="4725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x-none" smtClean="0"/>
              <a:t>CONFORMACIÓN DE INDICADORES</a:t>
            </a:r>
            <a:endParaRPr lang="es-EC" dirty="0"/>
          </a:p>
        </p:txBody>
      </p:sp>
      <p:pic>
        <p:nvPicPr>
          <p:cNvPr id="24578" name="Picture 2"/>
          <p:cNvPicPr>
            <a:picLocks noChangeAspect="1" noChangeArrowheads="1"/>
          </p:cNvPicPr>
          <p:nvPr/>
        </p:nvPicPr>
        <p:blipFill>
          <a:blip r:embed="rId2"/>
          <a:srcRect l="3515" t="43125" r="3320" b="18437"/>
          <a:stretch>
            <a:fillRect/>
          </a:stretch>
        </p:blipFill>
        <p:spPr bwMode="auto">
          <a:xfrm>
            <a:off x="857224" y="2500306"/>
            <a:ext cx="7239631" cy="1866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x-none" smtClean="0"/>
              <a:t>CONFORMACIÓN DE INDICADORES</a:t>
            </a:r>
            <a:endParaRPr lang="es-EC" dirty="0"/>
          </a:p>
        </p:txBody>
      </p:sp>
      <p:pic>
        <p:nvPicPr>
          <p:cNvPr id="25602" name="Diagrama 28"/>
          <p:cNvPicPr>
            <a:picLocks noChangeArrowheads="1"/>
          </p:cNvPicPr>
          <p:nvPr/>
        </p:nvPicPr>
        <p:blipFill>
          <a:blip r:embed="rId2"/>
          <a:srcRect b="-2946"/>
          <a:stretch>
            <a:fillRect/>
          </a:stretch>
        </p:blipFill>
        <p:spPr bwMode="auto">
          <a:xfrm>
            <a:off x="1752613" y="1428736"/>
            <a:ext cx="5891221"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x-none" smtClean="0"/>
              <a:t>CONFORMACIÓN DE INDICADORES</a:t>
            </a:r>
            <a:endParaRPr lang="es-EC" dirty="0"/>
          </a:p>
        </p:txBody>
      </p:sp>
      <p:pic>
        <p:nvPicPr>
          <p:cNvPr id="26626" name="Picture 2"/>
          <p:cNvPicPr>
            <a:picLocks noChangeAspect="1" noChangeArrowheads="1"/>
          </p:cNvPicPr>
          <p:nvPr/>
        </p:nvPicPr>
        <p:blipFill>
          <a:blip r:embed="rId2"/>
          <a:srcRect l="21680" t="22500" r="13281" b="10000"/>
          <a:stretch>
            <a:fillRect/>
          </a:stretch>
        </p:blipFill>
        <p:spPr bwMode="auto">
          <a:xfrm>
            <a:off x="1077492" y="1071546"/>
            <a:ext cx="7709350"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x-none" smtClean="0"/>
              <a:t>CONFORMACIÓN DE INDICADORES</a:t>
            </a:r>
            <a:endParaRPr lang="es-EC" dirty="0"/>
          </a:p>
        </p:txBody>
      </p:sp>
      <p:pic>
        <p:nvPicPr>
          <p:cNvPr id="27651" name="Picture 3"/>
          <p:cNvPicPr>
            <a:picLocks noChangeAspect="1" noChangeArrowheads="1"/>
          </p:cNvPicPr>
          <p:nvPr/>
        </p:nvPicPr>
        <p:blipFill>
          <a:blip r:embed="rId2"/>
          <a:srcRect l="22851" t="21562" r="16211" b="14687"/>
          <a:stretch>
            <a:fillRect/>
          </a:stretch>
        </p:blipFill>
        <p:spPr bwMode="auto">
          <a:xfrm>
            <a:off x="1000100" y="1000108"/>
            <a:ext cx="7648068"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x-none" smtClean="0"/>
              <a:t>CONFORMACIÓN DE INDICADORES</a:t>
            </a:r>
            <a:endParaRPr lang="es-EC" dirty="0"/>
          </a:p>
        </p:txBody>
      </p:sp>
      <p:pic>
        <p:nvPicPr>
          <p:cNvPr id="28674" name="Picture 2"/>
          <p:cNvPicPr>
            <a:picLocks noChangeAspect="1" noChangeArrowheads="1"/>
          </p:cNvPicPr>
          <p:nvPr/>
        </p:nvPicPr>
        <p:blipFill>
          <a:blip r:embed="rId2"/>
          <a:srcRect l="23437" t="22500" r="16211" b="13750"/>
          <a:stretch>
            <a:fillRect/>
          </a:stretch>
        </p:blipFill>
        <p:spPr bwMode="auto">
          <a:xfrm>
            <a:off x="1214414" y="1071546"/>
            <a:ext cx="7574529"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DESARROLLO DEL APLICATIVO INFORMÁTICO</a:t>
            </a:r>
            <a:endParaRPr lang="es-EC" dirty="0"/>
          </a:p>
        </p:txBody>
      </p:sp>
      <p:pic>
        <p:nvPicPr>
          <p:cNvPr id="29698" name="Picture 2"/>
          <p:cNvPicPr>
            <a:picLocks noChangeAspect="1" noChangeArrowheads="1"/>
          </p:cNvPicPr>
          <p:nvPr/>
        </p:nvPicPr>
        <p:blipFill>
          <a:blip r:embed="rId2"/>
          <a:srcRect l="22851" t="32812" r="27930" b="12812"/>
          <a:stretch>
            <a:fillRect/>
          </a:stretch>
        </p:blipFill>
        <p:spPr bwMode="auto">
          <a:xfrm>
            <a:off x="285720" y="1500174"/>
            <a:ext cx="3414243" cy="2357454"/>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a:srcRect l="10156" t="25625" r="16015" b="20937"/>
          <a:stretch>
            <a:fillRect/>
          </a:stretch>
        </p:blipFill>
        <p:spPr bwMode="auto">
          <a:xfrm>
            <a:off x="3071802" y="3714752"/>
            <a:ext cx="5786478" cy="2617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DESARROLLO DEL APLICATIVO INFORMÁTICO</a:t>
            </a:r>
            <a:endParaRPr lang="es-EC" dirty="0"/>
          </a:p>
        </p:txBody>
      </p:sp>
      <p:pic>
        <p:nvPicPr>
          <p:cNvPr id="30722" name="Picture 2"/>
          <p:cNvPicPr>
            <a:picLocks noChangeAspect="1" noChangeArrowheads="1"/>
          </p:cNvPicPr>
          <p:nvPr/>
        </p:nvPicPr>
        <p:blipFill>
          <a:blip r:embed="rId2"/>
          <a:srcRect l="23437" t="25312" r="16211" b="10000"/>
          <a:stretch>
            <a:fillRect/>
          </a:stretch>
        </p:blipFill>
        <p:spPr bwMode="auto">
          <a:xfrm>
            <a:off x="1285852" y="1785926"/>
            <a:ext cx="6398391"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C" sz="2300" dirty="0" smtClean="0"/>
              <a:t>La organización actualmente conoce su crecimiento en nuevos negocios y la retención de negocios previos por medio de un aplicativo que genera un sinnúmero de reportes que, por desconocimiento o falta de capacitación, no sabe cómo utilizarlos a su favor, lo que denota la necesidad de un aplicativo de Inteligencia de Negocios que simplifique los resultados.</a:t>
            </a:r>
          </a:p>
        </p:txBody>
      </p:sp>
      <p:sp>
        <p:nvSpPr>
          <p:cNvPr id="2" name="1 Título"/>
          <p:cNvSpPr>
            <a:spLocks noGrp="1"/>
          </p:cNvSpPr>
          <p:nvPr>
            <p:ph type="title"/>
          </p:nvPr>
        </p:nvSpPr>
        <p:spPr/>
        <p:txBody>
          <a:bodyPr/>
          <a:lstStyle/>
          <a:p>
            <a:r>
              <a:rPr lang="es-EC" dirty="0" smtClean="0"/>
              <a:t>INTRODUCCIÓN</a:t>
            </a:r>
            <a:endParaRPr lang="es-EC" dirty="0"/>
          </a:p>
        </p:txBody>
      </p:sp>
      <p:pic>
        <p:nvPicPr>
          <p:cNvPr id="1026" name="Picture 2"/>
          <p:cNvPicPr>
            <a:picLocks noChangeAspect="1" noChangeArrowheads="1"/>
          </p:cNvPicPr>
          <p:nvPr/>
        </p:nvPicPr>
        <p:blipFill>
          <a:blip r:embed="rId2" cstate="print"/>
          <a:srcRect l="14062" t="32812" r="37305" b="23125"/>
          <a:stretch>
            <a:fillRect/>
          </a:stretch>
        </p:blipFill>
        <p:spPr bwMode="auto">
          <a:xfrm>
            <a:off x="7000892" y="5644432"/>
            <a:ext cx="2143108" cy="1213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DESARROLLO DEL APLICATIVO INFORMÁTICO</a:t>
            </a:r>
            <a:endParaRPr lang="es-EC" dirty="0"/>
          </a:p>
        </p:txBody>
      </p:sp>
      <p:pic>
        <p:nvPicPr>
          <p:cNvPr id="31747" name="Picture 3"/>
          <p:cNvPicPr>
            <a:picLocks noChangeAspect="1" noChangeArrowheads="1"/>
          </p:cNvPicPr>
          <p:nvPr/>
        </p:nvPicPr>
        <p:blipFill>
          <a:blip r:embed="rId2"/>
          <a:srcRect l="27148" t="23750" r="23485" b="39894"/>
          <a:stretch>
            <a:fillRect/>
          </a:stretch>
        </p:blipFill>
        <p:spPr bwMode="auto">
          <a:xfrm>
            <a:off x="1000100" y="1643050"/>
            <a:ext cx="7348341" cy="33822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DESARROLLO DEL APLICATIVO INFORMÁTICO</a:t>
            </a:r>
            <a:endParaRPr lang="es-EC" dirty="0"/>
          </a:p>
        </p:txBody>
      </p:sp>
      <p:pic>
        <p:nvPicPr>
          <p:cNvPr id="32771" name="Picture 3"/>
          <p:cNvPicPr>
            <a:picLocks noChangeAspect="1" noChangeArrowheads="1"/>
          </p:cNvPicPr>
          <p:nvPr/>
        </p:nvPicPr>
        <p:blipFill>
          <a:blip r:embed="rId2"/>
          <a:srcRect l="26953" t="26250" r="25764" b="38655"/>
          <a:stretch>
            <a:fillRect/>
          </a:stretch>
        </p:blipFill>
        <p:spPr bwMode="auto">
          <a:xfrm>
            <a:off x="1026778" y="1643050"/>
            <a:ext cx="7545750"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DESARROLLO DEL APLICATIVO INFORMÁTICO</a:t>
            </a:r>
            <a:endParaRPr lang="es-EC" dirty="0"/>
          </a:p>
        </p:txBody>
      </p:sp>
      <p:pic>
        <p:nvPicPr>
          <p:cNvPr id="33795" name="Picture 3"/>
          <p:cNvPicPr>
            <a:picLocks noChangeAspect="1" noChangeArrowheads="1"/>
          </p:cNvPicPr>
          <p:nvPr/>
        </p:nvPicPr>
        <p:blipFill>
          <a:blip r:embed="rId2"/>
          <a:srcRect l="27148" t="24687" r="26213" b="39947"/>
          <a:stretch>
            <a:fillRect/>
          </a:stretch>
        </p:blipFill>
        <p:spPr bwMode="auto">
          <a:xfrm>
            <a:off x="1087977" y="1643050"/>
            <a:ext cx="7198799" cy="3411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ANÁLISIS DE DATOS: Crecimiento de primas por inclusiones de ITEMS</a:t>
            </a:r>
            <a:endParaRPr lang="es-EC" dirty="0"/>
          </a:p>
        </p:txBody>
      </p:sp>
      <p:pic>
        <p:nvPicPr>
          <p:cNvPr id="34820" name="Imagen 8"/>
          <p:cNvPicPr>
            <a:picLocks noChangeAspect="1" noChangeArrowheads="1"/>
          </p:cNvPicPr>
          <p:nvPr/>
        </p:nvPicPr>
        <p:blipFill>
          <a:blip r:embed="rId2"/>
          <a:srcRect l="3681" t="54514" r="60304" b="13934"/>
          <a:stretch>
            <a:fillRect/>
          </a:stretch>
        </p:blipFill>
        <p:spPr bwMode="auto">
          <a:xfrm>
            <a:off x="142844" y="1643050"/>
            <a:ext cx="4963920" cy="2714644"/>
          </a:xfrm>
          <a:prstGeom prst="rect">
            <a:avLst/>
          </a:prstGeom>
          <a:noFill/>
          <a:ln w="9525">
            <a:noFill/>
            <a:miter lim="800000"/>
            <a:headEnd/>
            <a:tailEnd/>
          </a:ln>
        </p:spPr>
      </p:pic>
      <p:pic>
        <p:nvPicPr>
          <p:cNvPr id="34821" name="Imagen 8"/>
          <p:cNvPicPr>
            <a:picLocks noChangeAspect="1" noChangeArrowheads="1"/>
          </p:cNvPicPr>
          <p:nvPr/>
        </p:nvPicPr>
        <p:blipFill>
          <a:blip r:embed="rId2"/>
          <a:srcRect l="44507" t="54514" r="24399" b="7758"/>
          <a:stretch>
            <a:fillRect/>
          </a:stretch>
        </p:blipFill>
        <p:spPr bwMode="auto">
          <a:xfrm>
            <a:off x="4786314" y="3643314"/>
            <a:ext cx="3857652" cy="292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ANÁLISIS DE DATOS: Índice de Pólizas Nuevas</a:t>
            </a:r>
            <a:endParaRPr lang="es-EC" dirty="0"/>
          </a:p>
        </p:txBody>
      </p:sp>
      <p:pic>
        <p:nvPicPr>
          <p:cNvPr id="35842" name="Imagen 6"/>
          <p:cNvPicPr>
            <a:picLocks noChangeAspect="1" noChangeArrowheads="1"/>
          </p:cNvPicPr>
          <p:nvPr/>
        </p:nvPicPr>
        <p:blipFill>
          <a:blip r:embed="rId2"/>
          <a:srcRect l="4510" t="54318" r="61940" b="14069"/>
          <a:stretch>
            <a:fillRect/>
          </a:stretch>
        </p:blipFill>
        <p:spPr bwMode="auto">
          <a:xfrm>
            <a:off x="142844" y="1428735"/>
            <a:ext cx="4929222" cy="2897495"/>
          </a:xfrm>
          <a:prstGeom prst="rect">
            <a:avLst/>
          </a:prstGeom>
          <a:noFill/>
          <a:ln w="9525">
            <a:noFill/>
            <a:miter lim="800000"/>
            <a:headEnd/>
            <a:tailEnd/>
          </a:ln>
        </p:spPr>
      </p:pic>
      <p:pic>
        <p:nvPicPr>
          <p:cNvPr id="35843" name="Imagen 6"/>
          <p:cNvPicPr>
            <a:picLocks noChangeAspect="1" noChangeArrowheads="1"/>
          </p:cNvPicPr>
          <p:nvPr/>
        </p:nvPicPr>
        <p:blipFill>
          <a:blip r:embed="rId2"/>
          <a:srcRect l="44717" t="54318" r="20935" b="10081"/>
          <a:stretch>
            <a:fillRect/>
          </a:stretch>
        </p:blipFill>
        <p:spPr bwMode="auto">
          <a:xfrm>
            <a:off x="3929058" y="3786190"/>
            <a:ext cx="4185678"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ANÁLISIS DE DATOS: Nivel de Facturación</a:t>
            </a:r>
            <a:endParaRPr lang="es-EC" dirty="0"/>
          </a:p>
        </p:txBody>
      </p:sp>
      <p:pic>
        <p:nvPicPr>
          <p:cNvPr id="36866" name="Imagen 4"/>
          <p:cNvPicPr>
            <a:picLocks noChangeAspect="1" noChangeArrowheads="1"/>
          </p:cNvPicPr>
          <p:nvPr/>
        </p:nvPicPr>
        <p:blipFill>
          <a:blip r:embed="rId2"/>
          <a:srcRect l="1547" t="54518" r="60619" b="10716"/>
          <a:stretch>
            <a:fillRect/>
          </a:stretch>
        </p:blipFill>
        <p:spPr bwMode="auto">
          <a:xfrm>
            <a:off x="142844" y="1357298"/>
            <a:ext cx="5003972" cy="2857520"/>
          </a:xfrm>
          <a:prstGeom prst="rect">
            <a:avLst/>
          </a:prstGeom>
          <a:noFill/>
          <a:ln w="9525">
            <a:noFill/>
            <a:miter lim="800000"/>
            <a:headEnd/>
            <a:tailEnd/>
          </a:ln>
        </p:spPr>
      </p:pic>
      <p:pic>
        <p:nvPicPr>
          <p:cNvPr id="36867" name="Imagen 4"/>
          <p:cNvPicPr>
            <a:picLocks noChangeAspect="1" noChangeArrowheads="1"/>
          </p:cNvPicPr>
          <p:nvPr/>
        </p:nvPicPr>
        <p:blipFill>
          <a:blip r:embed="rId2"/>
          <a:srcRect l="44286" t="54518" r="20287" b="10716"/>
          <a:stretch>
            <a:fillRect/>
          </a:stretch>
        </p:blipFill>
        <p:spPr bwMode="auto">
          <a:xfrm>
            <a:off x="3857620" y="3929066"/>
            <a:ext cx="4117549"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C" sz="1900" dirty="0" smtClean="0"/>
              <a:t>El crecimiento de las primas por inclusiones de ITEMS se encuentra en un 50.9%, se mantiene con un comportamiento de acuerdo a lo esperado por la organización, mas no alcanzan las expectativas deseadas.</a:t>
            </a:r>
          </a:p>
          <a:p>
            <a:pPr lvl="0"/>
            <a:endParaRPr lang="es-EC" sz="1900" dirty="0" smtClean="0"/>
          </a:p>
          <a:p>
            <a:pPr lvl="0"/>
            <a:r>
              <a:rPr lang="es-EC" sz="1900" dirty="0" smtClean="0"/>
              <a:t>El </a:t>
            </a:r>
            <a:r>
              <a:rPr lang="es-EC" sz="1900" dirty="0" smtClean="0"/>
              <a:t>nivel de cumplimiento de renovaciones de pólizas expone un 95.8%, se está cumpliendo con la planificación de las renovaciones de pólizas, es decir, existe la tendencia a que el número de pólizas renovadas sea igual al número de pólizas a renovar.</a:t>
            </a:r>
          </a:p>
          <a:p>
            <a:pPr lvl="0"/>
            <a:endParaRPr lang="es-EC" sz="1900" dirty="0" smtClean="0"/>
          </a:p>
          <a:p>
            <a:pPr lvl="0"/>
            <a:r>
              <a:rPr lang="es-EC" sz="1900" dirty="0" smtClean="0"/>
              <a:t>El </a:t>
            </a:r>
            <a:r>
              <a:rPr lang="es-EC" sz="1900" dirty="0" smtClean="0"/>
              <a:t>índice de pólizas nuevas denota un 90.6%, se están generando nuevos negocios fruto de los contactos realizados por el </a:t>
            </a:r>
            <a:r>
              <a:rPr lang="es-EC" sz="1900" dirty="0" err="1" smtClean="0"/>
              <a:t>front</a:t>
            </a:r>
            <a:r>
              <a:rPr lang="es-EC" sz="1900" dirty="0" smtClean="0"/>
              <a:t> comercial.</a:t>
            </a:r>
          </a:p>
        </p:txBody>
      </p:sp>
      <p:sp>
        <p:nvSpPr>
          <p:cNvPr id="2" name="1 Título"/>
          <p:cNvSpPr>
            <a:spLocks noGrp="1"/>
          </p:cNvSpPr>
          <p:nvPr>
            <p:ph type="title"/>
          </p:nvPr>
        </p:nvSpPr>
        <p:spPr/>
        <p:txBody>
          <a:bodyPr/>
          <a:lstStyle/>
          <a:p>
            <a:r>
              <a:rPr lang="x-none" b="1" smtClean="0"/>
              <a:t>CONCLUSIONES</a:t>
            </a: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lvl="0"/>
            <a:r>
              <a:rPr lang="es-EC" sz="1900" dirty="0" smtClean="0"/>
              <a:t>El nivel de producción de pólizas nuevas está en un 56.9%, el volumen por primas de pólizas nuevas se mantiene en el valor esperado, mas sin embargo no alcanza los valores deseados por la organización.</a:t>
            </a:r>
          </a:p>
          <a:p>
            <a:pPr lvl="0"/>
            <a:endParaRPr lang="es-EC" sz="1900" dirty="0" smtClean="0"/>
          </a:p>
          <a:p>
            <a:pPr lvl="0"/>
            <a:r>
              <a:rPr lang="es-EC" sz="1900" dirty="0" smtClean="0"/>
              <a:t>El </a:t>
            </a:r>
            <a:r>
              <a:rPr lang="es-EC" sz="1900" dirty="0" smtClean="0"/>
              <a:t>nivel de facturación se encuentra en un 51.4%, el volumen de primas por facturación se mantiene estable, de acuerdo con los valores esperados por la organización, es decir, la facturación sigue comportándose como el rubro de mayor significancia en los motivos de endoso.</a:t>
            </a:r>
          </a:p>
          <a:p>
            <a:pPr lvl="0"/>
            <a:endParaRPr lang="es-EC" sz="1900" dirty="0" smtClean="0"/>
          </a:p>
          <a:p>
            <a:pPr lvl="0"/>
            <a:r>
              <a:rPr lang="es-EC" sz="1900" dirty="0" smtClean="0"/>
              <a:t>El </a:t>
            </a:r>
            <a:r>
              <a:rPr lang="es-EC" sz="1900" dirty="0" smtClean="0"/>
              <a:t>índice de producción perdida expone un -23.5%, por lo que las cancelaciones por los diversos motivos de endosos de primas negativas, se encuentran como el mayor rubro de disminución de producción, se mantiene controlado dentro de los valores esperados.</a:t>
            </a:r>
          </a:p>
          <a:p>
            <a:pPr>
              <a:buNone/>
            </a:pPr>
            <a:endParaRPr lang="es-EC" sz="1900" dirty="0"/>
          </a:p>
        </p:txBody>
      </p:sp>
      <p:sp>
        <p:nvSpPr>
          <p:cNvPr id="3" name="2 Título"/>
          <p:cNvSpPr>
            <a:spLocks noGrp="1"/>
          </p:cNvSpPr>
          <p:nvPr>
            <p:ph type="title"/>
          </p:nvPr>
        </p:nvSpPr>
        <p:spPr/>
        <p:txBody>
          <a:bodyPr/>
          <a:lstStyle/>
          <a:p>
            <a:r>
              <a:rPr lang="x-none" smtClean="0"/>
              <a:t>CONCLUSIONES</a:t>
            </a:r>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lvl="0"/>
            <a:r>
              <a:rPr lang="es-EC" dirty="0" smtClean="0"/>
              <a:t>El cumplimiento de coaseguros cedidos está en -9.1%, por lo que existen coaseguros cedidos que incumplen la política que establece, que no se deben aceptar coaseguros que tengan más de 5 años de vigencia, la organización aprobó la emisión de los coaseguros cedidos.</a:t>
            </a:r>
          </a:p>
          <a:p>
            <a:pPr lvl="0"/>
            <a:endParaRPr lang="es-EC" dirty="0" smtClean="0"/>
          </a:p>
          <a:p>
            <a:pPr lvl="0"/>
            <a:r>
              <a:rPr lang="es-EC" dirty="0" smtClean="0"/>
              <a:t>El </a:t>
            </a:r>
            <a:r>
              <a:rPr lang="es-EC" dirty="0" smtClean="0"/>
              <a:t>índice de primas de coaseguros cedidos se encuentran en un -3.3%, las primas por coaseguros cedidos se encuentran en el umbral de la política, esto es porque la organización acepto la emisión de los coaseguros cedidos que superan los 5 años de vigencia y aumento la participación en la producción de las primas de coaseguros cedidos.</a:t>
            </a:r>
          </a:p>
          <a:p>
            <a:endParaRPr lang="es-EC" dirty="0" smtClean="0"/>
          </a:p>
          <a:p>
            <a:r>
              <a:rPr lang="es-EC" dirty="0" smtClean="0"/>
              <a:t>Los </a:t>
            </a:r>
            <a:r>
              <a:rPr lang="es-EC" dirty="0" smtClean="0"/>
              <a:t>indicadores y sus resultados fueron aceptados por el departamento comercial, fueron utilizados para realizar las correcciones del caso y el departamento como tal ha adoptado un compromiso con los mismos.</a:t>
            </a:r>
          </a:p>
        </p:txBody>
      </p:sp>
      <p:sp>
        <p:nvSpPr>
          <p:cNvPr id="3" name="2 Título"/>
          <p:cNvSpPr>
            <a:spLocks noGrp="1"/>
          </p:cNvSpPr>
          <p:nvPr>
            <p:ph type="title"/>
          </p:nvPr>
        </p:nvSpPr>
        <p:spPr/>
        <p:txBody>
          <a:bodyPr/>
          <a:lstStyle/>
          <a:p>
            <a:r>
              <a:rPr lang="x-none" smtClean="0"/>
              <a:t>CONCLUSIONES</a:t>
            </a: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lvl="0" algn="just"/>
            <a:r>
              <a:rPr lang="es-ES" sz="1500" dirty="0" smtClean="0"/>
              <a:t>Depurar las bases de datos del aplicativo ya que puede existir información no consistente.</a:t>
            </a:r>
            <a:endParaRPr lang="es-EC" sz="1500" dirty="0" smtClean="0"/>
          </a:p>
          <a:p>
            <a:pPr lvl="0" algn="just"/>
            <a:endParaRPr lang="es-ES" sz="1500" dirty="0" smtClean="0"/>
          </a:p>
          <a:p>
            <a:pPr lvl="0" algn="just"/>
            <a:r>
              <a:rPr lang="es-ES" sz="1500" dirty="0" smtClean="0"/>
              <a:t>Estandarizar </a:t>
            </a:r>
            <a:r>
              <a:rPr lang="es-ES" sz="1500" dirty="0" smtClean="0"/>
              <a:t>los datos maestros del aplicativo de la organización.</a:t>
            </a:r>
            <a:endParaRPr lang="es-EC" sz="1500" dirty="0" smtClean="0"/>
          </a:p>
          <a:p>
            <a:pPr lvl="0" algn="just"/>
            <a:endParaRPr lang="es-ES" sz="1500" dirty="0" smtClean="0"/>
          </a:p>
          <a:p>
            <a:pPr lvl="0" algn="just"/>
            <a:r>
              <a:rPr lang="es-ES" sz="1500" dirty="0" smtClean="0"/>
              <a:t>Concentrar </a:t>
            </a:r>
            <a:r>
              <a:rPr lang="es-ES" sz="1500" dirty="0" smtClean="0"/>
              <a:t>el manejo de los datos maestros del aplicativo de la organización en un solo departamento o cargo.</a:t>
            </a:r>
            <a:endParaRPr lang="es-EC" sz="1500" dirty="0" smtClean="0"/>
          </a:p>
          <a:p>
            <a:pPr lvl="0" algn="just"/>
            <a:endParaRPr lang="es-ES" sz="1500" dirty="0" smtClean="0"/>
          </a:p>
          <a:p>
            <a:pPr lvl="0" algn="just"/>
            <a:r>
              <a:rPr lang="es-ES" sz="1500" dirty="0" smtClean="0"/>
              <a:t>Capacitar </a:t>
            </a:r>
            <a:r>
              <a:rPr lang="es-ES" sz="1500" dirty="0" smtClean="0"/>
              <a:t>a los usuarios del aplicativo de la organización de una manera formal, indicando la importancia del ingreso de información objetiva y veraz.</a:t>
            </a:r>
            <a:endParaRPr lang="es-EC" sz="1500" dirty="0" smtClean="0"/>
          </a:p>
          <a:p>
            <a:pPr lvl="0" algn="just"/>
            <a:endParaRPr lang="es-ES" sz="1500" dirty="0" smtClean="0"/>
          </a:p>
          <a:p>
            <a:pPr lvl="0" algn="just"/>
            <a:r>
              <a:rPr lang="es-ES" sz="1500" dirty="0" smtClean="0"/>
              <a:t>Definir </a:t>
            </a:r>
            <a:r>
              <a:rPr lang="es-ES" sz="1500" dirty="0" smtClean="0"/>
              <a:t>fechas de cierre de mes para cada departamento, que cumplan un sentido lógico con la operatividad del negocio.</a:t>
            </a:r>
            <a:endParaRPr lang="es-EC" sz="1500" dirty="0" smtClean="0"/>
          </a:p>
          <a:p>
            <a:pPr algn="just"/>
            <a:endParaRPr lang="es-EC" sz="1500" dirty="0" smtClean="0"/>
          </a:p>
          <a:p>
            <a:pPr algn="just"/>
            <a:r>
              <a:rPr lang="es-EC" sz="1500" dirty="0" smtClean="0"/>
              <a:t>Revisar </a:t>
            </a:r>
            <a:r>
              <a:rPr lang="es-EC" sz="1500" dirty="0" smtClean="0"/>
              <a:t>los indicadores en forma periódica, que están diseñados con mira al Plan Estratégico del año 2015 de la organización y manejan criterios que actualmente son válidos, pero que pueden cambiar de acuerdo al entorno político que vive el sector asegurador.</a:t>
            </a:r>
            <a:endParaRPr lang="es-EC" sz="1500" dirty="0"/>
          </a:p>
        </p:txBody>
      </p:sp>
      <p:sp>
        <p:nvSpPr>
          <p:cNvPr id="2" name="1 Título"/>
          <p:cNvSpPr>
            <a:spLocks noGrp="1"/>
          </p:cNvSpPr>
          <p:nvPr>
            <p:ph type="title"/>
          </p:nvPr>
        </p:nvSpPr>
        <p:spPr/>
        <p:txBody>
          <a:bodyPr/>
          <a:lstStyle/>
          <a:p>
            <a:r>
              <a:rPr lang="x-none" b="1" smtClean="0"/>
              <a:t>RECOMENDACIONES</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C" sz="2300" dirty="0" smtClean="0"/>
              <a:t>Establecer indicadores de gestión que sirvan para el control interno de la organización y faciliten la toma de decisiones referente a cambios que aumenten la productividad de la organización en el aspecto comercial, basándose en resultados obtenidos de un aplicativo informático alineado con los objetivos específicos de la organización y con datos actualizados periódicamente.</a:t>
            </a:r>
          </a:p>
        </p:txBody>
      </p:sp>
      <p:sp>
        <p:nvSpPr>
          <p:cNvPr id="4" name="3 Título"/>
          <p:cNvSpPr>
            <a:spLocks noGrp="1"/>
          </p:cNvSpPr>
          <p:nvPr>
            <p:ph type="title"/>
          </p:nvPr>
        </p:nvSpPr>
        <p:spPr/>
        <p:txBody>
          <a:bodyPr/>
          <a:lstStyle/>
          <a:p>
            <a:r>
              <a:rPr lang="es-EC" dirty="0" smtClean="0"/>
              <a:t>OBJETIVO GENERAL</a:t>
            </a:r>
            <a:endParaRPr lang="es-EC" dirty="0"/>
          </a:p>
        </p:txBody>
      </p:sp>
      <p:pic>
        <p:nvPicPr>
          <p:cNvPr id="6" name="Picture 2"/>
          <p:cNvPicPr>
            <a:picLocks noChangeAspect="1" noChangeArrowheads="1"/>
          </p:cNvPicPr>
          <p:nvPr/>
        </p:nvPicPr>
        <p:blipFill>
          <a:blip r:embed="rId2" cstate="print"/>
          <a:srcRect l="14062" t="32812" r="37305" b="23125"/>
          <a:stretch>
            <a:fillRect/>
          </a:stretch>
        </p:blipFill>
        <p:spPr bwMode="auto">
          <a:xfrm>
            <a:off x="7000892" y="5644432"/>
            <a:ext cx="2143108" cy="1213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7500" lnSpcReduction="20000"/>
          </a:bodyPr>
          <a:lstStyle/>
          <a:p>
            <a:pPr lvl="0"/>
            <a:r>
              <a:rPr lang="en-US" dirty="0" smtClean="0"/>
              <a:t>KAPLAN ROBERTS &amp; DAVID P NORTON, </a:t>
            </a:r>
            <a:r>
              <a:rPr lang="en-US" dirty="0" err="1" smtClean="0"/>
              <a:t>Año</a:t>
            </a:r>
            <a:r>
              <a:rPr lang="en-US" dirty="0" smtClean="0"/>
              <a:t> 1996 “The Balance </a:t>
            </a:r>
            <a:r>
              <a:rPr lang="en-US" dirty="0" err="1" smtClean="0"/>
              <a:t>ScoreCard</a:t>
            </a:r>
            <a:r>
              <a:rPr lang="en-US" dirty="0" smtClean="0"/>
              <a:t>: </a:t>
            </a:r>
            <a:r>
              <a:rPr lang="en-US" dirty="0" err="1" smtClean="0"/>
              <a:t>Tanslating</a:t>
            </a:r>
            <a:r>
              <a:rPr lang="en-US" dirty="0" smtClean="0"/>
              <a:t> Strategy into Action”, Boston EEUU</a:t>
            </a:r>
            <a:endParaRPr lang="es-EC" dirty="0" smtClean="0"/>
          </a:p>
          <a:p>
            <a:pPr lvl="0"/>
            <a:r>
              <a:rPr lang="x-none" smtClean="0"/>
              <a:t>FREUND, J. MILLER, I. MILLER, M., “Estadística Matemática con Aplicaciones”, Sexta Edición, Editorial Prentice Hall</a:t>
            </a:r>
            <a:endParaRPr lang="es-EC" dirty="0" smtClean="0"/>
          </a:p>
          <a:p>
            <a:pPr lvl="0"/>
            <a:r>
              <a:rPr lang="x-none" smtClean="0"/>
              <a:t>MENDENHALL, W. (1995), “Probabilidad y Estadística para Ingenierías y Ciencias”, Editorial Prentice Hall, México D.F., México</a:t>
            </a:r>
            <a:endParaRPr lang="es-EC" dirty="0" smtClean="0"/>
          </a:p>
          <a:p>
            <a:pPr lvl="0"/>
            <a:r>
              <a:rPr lang="es-EC" dirty="0" smtClean="0"/>
              <a:t>http://es.wikipedia.org/wiki/Cuadro_de_mando_integral</a:t>
            </a:r>
            <a:r>
              <a:rPr lang="x-none" smtClean="0"/>
              <a:t>, “Cuadro de mando integral”, Marzo 2011</a:t>
            </a:r>
            <a:endParaRPr lang="es-EC" dirty="0" smtClean="0"/>
          </a:p>
          <a:p>
            <a:pPr lvl="0"/>
            <a:r>
              <a:rPr lang="es-EC" dirty="0" smtClean="0"/>
              <a:t>http://www.monografias.com/trabajos55/indicadores-de-gestion/indicadores-de-gestion1.shtml “Indicadores de Gestión”, Ing. Cruz Lezama </a:t>
            </a:r>
            <a:r>
              <a:rPr lang="es-EC" dirty="0" err="1" smtClean="0"/>
              <a:t>Osaín</a:t>
            </a:r>
            <a:r>
              <a:rPr lang="es-EC" dirty="0" smtClean="0"/>
              <a:t>, Noviembre 2007</a:t>
            </a:r>
          </a:p>
          <a:p>
            <a:pPr lvl="0"/>
            <a:r>
              <a:rPr lang="x-none" smtClean="0"/>
              <a:t>http://www.monografias.com/trabajos5/basede/basede.shtml, “Bases de Datos”, Pablo (seudónimo xdf), Marzo 2007</a:t>
            </a:r>
            <a:endParaRPr lang="es-EC" dirty="0" smtClean="0"/>
          </a:p>
          <a:p>
            <a:pPr lvl="0"/>
            <a:r>
              <a:rPr lang="x-none" smtClean="0"/>
              <a:t>http://es.wikipedia.org/wiki/Almac%C3%A9n_de_datos, “</a:t>
            </a:r>
            <a:r>
              <a:rPr lang="es-ES" dirty="0" smtClean="0"/>
              <a:t>Almacén de datos</a:t>
            </a:r>
            <a:r>
              <a:rPr lang="x-none" smtClean="0"/>
              <a:t> ", Wikipedia.com, Marzo 2011</a:t>
            </a:r>
            <a:endParaRPr lang="es-EC" dirty="0" smtClean="0"/>
          </a:p>
          <a:p>
            <a:pPr lvl="0"/>
            <a:r>
              <a:rPr lang="x-none" smtClean="0"/>
              <a:t>http://es.wikipedia.org/wiki/Miner%C3%ADa_de_datos, “Minería de datos”, Wikipedia.com, Febrero 2011</a:t>
            </a:r>
            <a:endParaRPr lang="es-EC" dirty="0" smtClean="0"/>
          </a:p>
          <a:p>
            <a:pPr lvl="0"/>
            <a:r>
              <a:rPr lang="x-none" smtClean="0"/>
              <a:t>http://www.monografias.com/trabajos75/almacenes-datos-microsoft-sql-server/almacenes-datos-microsoft-sql-server.shtml, “Almacenes de Datos y Microsoft SQL Server 2008”, Dr. Ramiro Pérez Vásquez, Julio de 2008</a:t>
            </a:r>
            <a:endParaRPr lang="es-EC" dirty="0" smtClean="0"/>
          </a:p>
          <a:p>
            <a:r>
              <a:rPr lang="es-EC" dirty="0" smtClean="0"/>
              <a:t> “Aplicativo Informático – Seminario de Graduación IACG 2009”, Ing. Jaime Lozada, Octubre de 2009</a:t>
            </a:r>
            <a:endParaRPr lang="es-EC" dirty="0"/>
          </a:p>
        </p:txBody>
      </p:sp>
      <p:sp>
        <p:nvSpPr>
          <p:cNvPr id="2" name="1 Título"/>
          <p:cNvSpPr>
            <a:spLocks noGrp="1"/>
          </p:cNvSpPr>
          <p:nvPr>
            <p:ph type="title"/>
          </p:nvPr>
        </p:nvSpPr>
        <p:spPr/>
        <p:txBody>
          <a:bodyPr/>
          <a:lstStyle/>
          <a:p>
            <a:r>
              <a:rPr lang="x-none" b="1" smtClean="0"/>
              <a:t>BIBLIOGRAFÍA</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r>
              <a:rPr lang="es-EC" sz="2300" dirty="0" smtClean="0"/>
              <a:t>Aplicar los conocimientos adquiridos en las diferentes materias en la carrera de estudios.</a:t>
            </a:r>
          </a:p>
          <a:p>
            <a:pPr lvl="0"/>
            <a:endParaRPr lang="es-EC" sz="2300" dirty="0" smtClean="0"/>
          </a:p>
          <a:p>
            <a:pPr lvl="0"/>
            <a:r>
              <a:rPr lang="es-EC" sz="2300" dirty="0" smtClean="0"/>
              <a:t>Establecer indicadores de gestión para el proceso de emisiones.</a:t>
            </a:r>
          </a:p>
          <a:p>
            <a:pPr lvl="0"/>
            <a:endParaRPr lang="es-EC" sz="2300" dirty="0" smtClean="0"/>
          </a:p>
          <a:p>
            <a:pPr lvl="0"/>
            <a:r>
              <a:rPr lang="es-EC" sz="2300" dirty="0" smtClean="0"/>
              <a:t>Desarrollar un aplicativo informático que facilite la obtención de resultados.</a:t>
            </a:r>
          </a:p>
          <a:p>
            <a:pPr lvl="0"/>
            <a:endParaRPr lang="es-EC" sz="2300" dirty="0" smtClean="0"/>
          </a:p>
          <a:p>
            <a:pPr lvl="0"/>
            <a:r>
              <a:rPr lang="es-EC" sz="2300" dirty="0" smtClean="0"/>
              <a:t>Definir un lineamiento a seguir por parte de la organización para el análisis de datos.</a:t>
            </a:r>
          </a:p>
        </p:txBody>
      </p:sp>
      <p:sp>
        <p:nvSpPr>
          <p:cNvPr id="2" name="1 Título"/>
          <p:cNvSpPr>
            <a:spLocks noGrp="1"/>
          </p:cNvSpPr>
          <p:nvPr>
            <p:ph type="title"/>
          </p:nvPr>
        </p:nvSpPr>
        <p:spPr/>
        <p:txBody>
          <a:bodyPr/>
          <a:lstStyle/>
          <a:p>
            <a:r>
              <a:rPr lang="es-EC" dirty="0" smtClean="0"/>
              <a:t>OBJETIVOS ESPECÍFICOS</a:t>
            </a:r>
            <a:endParaRPr lang="es-EC" dirty="0"/>
          </a:p>
        </p:txBody>
      </p:sp>
      <p:pic>
        <p:nvPicPr>
          <p:cNvPr id="5" name="Picture 2"/>
          <p:cNvPicPr>
            <a:picLocks noChangeAspect="1" noChangeArrowheads="1"/>
          </p:cNvPicPr>
          <p:nvPr/>
        </p:nvPicPr>
        <p:blipFill>
          <a:blip r:embed="rId2" cstate="print"/>
          <a:srcRect l="14062" t="32812" r="37305" b="23125"/>
          <a:stretch>
            <a:fillRect/>
          </a:stretch>
        </p:blipFill>
        <p:spPr bwMode="auto">
          <a:xfrm>
            <a:off x="7000892" y="5644432"/>
            <a:ext cx="2143108" cy="1213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l="32526" t="21667" r="24425" b="15578"/>
          <a:stretch>
            <a:fillRect/>
          </a:stretch>
        </p:blipFill>
        <p:spPr bwMode="auto">
          <a:xfrm>
            <a:off x="285720" y="1857364"/>
            <a:ext cx="3643338" cy="3319486"/>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MARCO TEÓRICO</a:t>
            </a:r>
            <a:endParaRPr lang="es-EC" dirty="0"/>
          </a:p>
        </p:txBody>
      </p:sp>
      <p:pic>
        <p:nvPicPr>
          <p:cNvPr id="20483" name="Picture 3"/>
          <p:cNvPicPr>
            <a:picLocks noChangeAspect="1" noChangeArrowheads="1"/>
          </p:cNvPicPr>
          <p:nvPr/>
        </p:nvPicPr>
        <p:blipFill>
          <a:blip r:embed="rId3"/>
          <a:srcRect l="10547" t="28125" r="25000" b="25937"/>
          <a:stretch>
            <a:fillRect/>
          </a:stretch>
        </p:blipFill>
        <p:spPr bwMode="auto">
          <a:xfrm>
            <a:off x="4064664" y="1928802"/>
            <a:ext cx="4650740"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Grp="1" noChangeAspect="1" noChangeArrowheads="1"/>
          </p:cNvPicPr>
          <p:nvPr>
            <p:ph idx="1"/>
          </p:nvPr>
        </p:nvPicPr>
        <p:blipFill>
          <a:blip r:embed="rId2"/>
          <a:srcRect l="25446" t="27789" r="17155" b="17109"/>
          <a:stretch>
            <a:fillRect/>
          </a:stretch>
        </p:blipFill>
        <p:spPr bwMode="auto">
          <a:xfrm>
            <a:off x="2285984" y="2000240"/>
            <a:ext cx="4643470" cy="2786082"/>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MARCO TEÓRICO</a:t>
            </a: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l="24490" t="21667" r="37245" b="10986"/>
          <a:stretch>
            <a:fillRect/>
          </a:stretch>
        </p:blipFill>
        <p:spPr bwMode="auto">
          <a:xfrm>
            <a:off x="571472" y="1643050"/>
            <a:ext cx="3675766" cy="4043378"/>
          </a:xfrm>
          <a:prstGeom prst="rect">
            <a:avLst/>
          </a:prstGeom>
          <a:noFill/>
          <a:ln w="9525">
            <a:noFill/>
            <a:miter lim="800000"/>
            <a:headEnd/>
            <a:tailEnd/>
          </a:ln>
          <a:effectLst/>
        </p:spPr>
      </p:pic>
      <p:sp>
        <p:nvSpPr>
          <p:cNvPr id="2" name="1 Título"/>
          <p:cNvSpPr>
            <a:spLocks noGrp="1"/>
          </p:cNvSpPr>
          <p:nvPr>
            <p:ph type="title"/>
          </p:nvPr>
        </p:nvSpPr>
        <p:spPr/>
        <p:txBody>
          <a:bodyPr/>
          <a:lstStyle/>
          <a:p>
            <a:r>
              <a:rPr lang="es-EC" dirty="0" smtClean="0"/>
              <a:t>MARCO TEÓRICO</a:t>
            </a:r>
            <a:endParaRPr lang="es-EC" dirty="0"/>
          </a:p>
        </p:txBody>
      </p:sp>
      <p:pic>
        <p:nvPicPr>
          <p:cNvPr id="5" name="Picture 2"/>
          <p:cNvPicPr>
            <a:picLocks noChangeAspect="1" noChangeArrowheads="1"/>
          </p:cNvPicPr>
          <p:nvPr/>
        </p:nvPicPr>
        <p:blipFill>
          <a:blip r:embed="rId3"/>
          <a:srcRect l="10140" t="23197" r="56378" b="14047"/>
          <a:stretch>
            <a:fillRect/>
          </a:stretch>
        </p:blipFill>
        <p:spPr bwMode="auto">
          <a:xfrm>
            <a:off x="5288123" y="1643049"/>
            <a:ext cx="3212967" cy="3763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r>
              <a:rPr lang="es-EC" dirty="0" smtClean="0"/>
              <a:t>CONOCIMIENTO DEL NEGOCIO</a:t>
            </a:r>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47738" y="2428868"/>
          <a:ext cx="7467600"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r>
              <a:rPr lang="es-EC" dirty="0" smtClean="0"/>
              <a:t>CONOCIMIENTO DEL NEGOCIO</a:t>
            </a:r>
            <a:endParaRPr lang="es-EC" dirty="0"/>
          </a:p>
        </p:txBody>
      </p:sp>
      <p:graphicFrame>
        <p:nvGraphicFramePr>
          <p:cNvPr id="6" name="5 Diagrama"/>
          <p:cNvGraphicFramePr/>
          <p:nvPr/>
        </p:nvGraphicFramePr>
        <p:xfrm>
          <a:off x="2533688" y="1754190"/>
          <a:ext cx="3948114" cy="603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626</TotalTime>
  <Words>1230</Words>
  <Application>Microsoft Office PowerPoint</Application>
  <PresentationFormat>Presentación en pantalla (4:3)</PresentationFormat>
  <Paragraphs>102</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Concurrencia</vt:lpstr>
      <vt:lpstr>ESCUELA SUPERIOR POLITÉCNICA DEL LITORAL Instituto de Ciencias Matemáticas Ingeniería en Auditoría y Control de Gestión</vt:lpstr>
      <vt:lpstr>INTRODUCCIÓN</vt:lpstr>
      <vt:lpstr>OBJETIVO GENERAL</vt:lpstr>
      <vt:lpstr>OBJETIVOS ESPECÍFICOS</vt:lpstr>
      <vt:lpstr>MARCO TEÓRICO</vt:lpstr>
      <vt:lpstr>MARCO TEÓRICO</vt:lpstr>
      <vt:lpstr>MARCO TEÓRICO</vt:lpstr>
      <vt:lpstr>CONOCIMIENTO DEL NEGOCIO</vt:lpstr>
      <vt:lpstr>CONOCIMIENTO DEL NEGOCIO</vt:lpstr>
      <vt:lpstr>CONOCIMIENTO DEL NEGOCIO</vt:lpstr>
      <vt:lpstr>CONFORMACIÓN DE INDICADORES</vt:lpstr>
      <vt:lpstr>CONFORMACIÓN DE INDICADORES</vt:lpstr>
      <vt:lpstr>CONFORMACIÓN DE INDICADORES</vt:lpstr>
      <vt:lpstr>CONFORMACIÓN DE INDICADORES</vt:lpstr>
      <vt:lpstr>CONFORMACIÓN DE INDICADORES</vt:lpstr>
      <vt:lpstr>CONFORMACIÓN DE INDICADORES</vt:lpstr>
      <vt:lpstr>CONFORMACIÓN DE INDICADORES</vt:lpstr>
      <vt:lpstr>DESARROLLO DEL APLICATIVO INFORMÁTICO</vt:lpstr>
      <vt:lpstr>DESARROLLO DEL APLICATIVO INFORMÁTICO</vt:lpstr>
      <vt:lpstr>DESARROLLO DEL APLICATIVO INFORMÁTICO</vt:lpstr>
      <vt:lpstr>DESARROLLO DEL APLICATIVO INFORMÁTICO</vt:lpstr>
      <vt:lpstr>DESARROLLO DEL APLICATIVO INFORMÁTICO</vt:lpstr>
      <vt:lpstr>ANÁLISIS DE DATOS: Crecimiento de primas por inclusiones de ITEMS</vt:lpstr>
      <vt:lpstr>ANÁLISIS DE DATOS: Índice de Pólizas Nuevas</vt:lpstr>
      <vt:lpstr>ANÁLISIS DE DATOS: Nivel de Facturación</vt:lpstr>
      <vt:lpstr>CONCLUSIONES</vt:lpstr>
      <vt:lpstr>CONCLUSIONES</vt:lpstr>
      <vt:lpstr>CONCLUSIONES</vt:lpstr>
      <vt:lpstr>RECOMENDACIONES</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 Instituto de Ciencias Matemáticas Ingeniería en Auditoría y Control de Gestión</dc:title>
  <dc:creator>Hamilton Ramirez</dc:creator>
  <cp:lastModifiedBy>Hamilton Ramirez</cp:lastModifiedBy>
  <cp:revision>63</cp:revision>
  <dcterms:created xsi:type="dcterms:W3CDTF">2012-02-22T16:34:33Z</dcterms:created>
  <dcterms:modified xsi:type="dcterms:W3CDTF">2012-02-23T13:34:21Z</dcterms:modified>
</cp:coreProperties>
</file>