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9456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3" autoAdjust="0"/>
    <p:restoredTop sz="77839" autoAdjust="0"/>
  </p:normalViewPr>
  <p:slideViewPr>
    <p:cSldViewPr>
      <p:cViewPr varScale="1">
        <p:scale>
          <a:sx n="51" d="100"/>
          <a:sy n="51" d="100"/>
        </p:scale>
        <p:origin x="-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12-3A9A-4E79-83AB-E42E4C2E4E7B}" type="datetimeFigureOut">
              <a:rPr lang="es-ES" smtClean="0"/>
              <a:pPr/>
              <a:t>24/06/2011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A7E4E-2006-4AA1-99CC-259CB96ED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B292A-FEDB-49EB-98A7-02AD429401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8954E-3DFF-4FD7-B55B-DDBD66BD4D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11CC-0506-43DD-BE95-2C82436C97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A53B-34E4-46D1-9C74-C786CB6A7B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F1D4-5E9E-4763-9B96-ADA1A1093E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875F-E21A-4882-9789-3F6750206E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E1B1-D98D-4A48-B492-4501CFEBE4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FA67-F679-4FBA-AF12-F808A62FD3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B2DB-6014-4741-90E7-D6E798B09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5941-DDB2-410C-BE7E-B4C13380C0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6788-D27E-44FB-968C-5F60A6326F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612CF3-8B16-49B4-BE1E-0278EDE6B4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565400"/>
            <a:ext cx="84597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“THE INFLUENCE OF THE TECHNOLOGY IN PUBLIC COMPANIES”</a:t>
            </a:r>
            <a:endParaRPr lang="es-ES" sz="3600" dirty="0" smtClean="0"/>
          </a:p>
        </p:txBody>
      </p:sp>
      <p:pic>
        <p:nvPicPr>
          <p:cNvPr id="2051" name="7 Marcador de contenido" descr="logo esp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260350"/>
            <a:ext cx="1944688" cy="1724025"/>
          </a:xfrm>
        </p:spPr>
      </p:pic>
      <p:sp>
        <p:nvSpPr>
          <p:cNvPr id="10" name="2 Subtítulo"/>
          <p:cNvSpPr txBox="1">
            <a:spLocks/>
          </p:cNvSpPr>
          <p:nvPr/>
        </p:nvSpPr>
        <p:spPr bwMode="auto">
          <a:xfrm>
            <a:off x="827088" y="4437063"/>
            <a:ext cx="7693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8" indent="-342900" algn="r">
              <a:spcBef>
                <a:spcPct val="20000"/>
              </a:spcBef>
              <a:defRPr/>
            </a:pPr>
            <a:r>
              <a:rPr lang="es-ES_tradnl" sz="3000" kern="0" dirty="0">
                <a:solidFill>
                  <a:srgbClr val="32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Author: </a:t>
            </a:r>
            <a:r>
              <a:rPr lang="es-ES" sz="3000" kern="0" dirty="0">
                <a:solidFill>
                  <a:srgbClr val="32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María de los Ángeles Lozano Cedeño</a:t>
            </a:r>
            <a:r>
              <a:rPr lang="es-ES" sz="2800" i="1" kern="0" dirty="0">
                <a:solidFill>
                  <a:srgbClr val="32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s-ES_tradnl" sz="3000" kern="0" dirty="0">
              <a:solidFill>
                <a:srgbClr val="320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988" indent="-342900" algn="r">
              <a:spcBef>
                <a:spcPct val="20000"/>
              </a:spcBef>
              <a:buFontTx/>
              <a:buChar char="•"/>
              <a:defRPr/>
            </a:pPr>
            <a:endParaRPr lang="es-ES_tradnl" sz="3000" kern="0" dirty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-342900" algn="ctr">
              <a:spcBef>
                <a:spcPct val="20000"/>
              </a:spcBef>
              <a:defRPr/>
            </a:pPr>
            <a:r>
              <a:rPr lang="es-ES_tradnl" sz="3000" kern="0" dirty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s-ES_tradnl" sz="3000" kern="0" dirty="0">
                <a:solidFill>
                  <a:srgbClr val="32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</a:t>
            </a:r>
            <a:endParaRPr lang="es-ES" sz="3000" kern="0" dirty="0">
              <a:solidFill>
                <a:srgbClr val="320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476250"/>
            <a:ext cx="8002588" cy="777875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Technology Beneficiates Professionals</a:t>
            </a:r>
            <a:endParaRPr lang="en-US" sz="3600" b="1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107950" y="1341438"/>
            <a:ext cx="7499350" cy="4800600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Helps Engineers in their tasks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Permits Scientifics be up dated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Doctors can improve their works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Facilitates the secretaries in their activities</a:t>
            </a:r>
          </a:p>
          <a:p>
            <a:pPr eaLnBrk="1" hangingPunct="1">
              <a:buFont typeface="Wingdings 2" pitchFamily="18" charset="2"/>
              <a:buNone/>
            </a:pPr>
            <a:endParaRPr lang="es-ES_tradnl" smtClean="0"/>
          </a:p>
          <a:p>
            <a:pPr eaLnBrk="1" hangingPunct="1"/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22532" name="Picture 5" descr="F:\TESIS1\Informacion para la Tesis2\chica_ofima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373688"/>
            <a:ext cx="14732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573463"/>
            <a:ext cx="12858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133600"/>
            <a:ext cx="12858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196975"/>
            <a:ext cx="14636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611188" y="58738"/>
            <a:ext cx="38989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Technology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8888" y="620713"/>
            <a:ext cx="7499350" cy="654050"/>
          </a:xfrm>
        </p:spPr>
        <p:txBody>
          <a:bodyPr/>
          <a:lstStyle/>
          <a:p>
            <a:pPr eaLnBrk="1" hangingPunct="1"/>
            <a:r>
              <a:rPr lang="en-US" sz="3600" smtClean="0"/>
              <a:t>Difference processes of some professions</a:t>
            </a:r>
            <a:endParaRPr lang="es-ES" sz="3600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1331913" y="2038350"/>
            <a:ext cx="7499350" cy="481965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Communication 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Equipments and applications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Opportunities and facilities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916113"/>
            <a:ext cx="22637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11188" y="58738"/>
            <a:ext cx="38989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Technology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401638"/>
            <a:ext cx="8147050" cy="7239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Times New Roman" pitchFamily="18" charset="0"/>
              </a:rPr>
              <a:t>Secretary Activities</a:t>
            </a:r>
            <a:r>
              <a:rPr lang="es-ES" sz="4800" b="1" smtClean="0">
                <a:latin typeface="Times New Roman" pitchFamily="18" charset="0"/>
              </a:rPr>
              <a:t> </a:t>
            </a:r>
            <a:r>
              <a:rPr lang="en-US" sz="4800" b="1" smtClean="0">
                <a:latin typeface="Times New Roman" pitchFamily="18" charset="0"/>
              </a:rPr>
              <a:t>and technology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7499350" cy="5410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Secretary has functions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Secretaries must be trained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Equipments and software created to secretaries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92075" lvl="1" indent="-92075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</a:rPr>
              <a:t>Objective:  </a:t>
            </a:r>
            <a:r>
              <a:rPr lang="en-US" sz="3200" dirty="0" smtClean="0">
                <a:latin typeface="Times New Roman" pitchFamily="18" charset="0"/>
              </a:rPr>
              <a:t>Presents the technology resources that helps </a:t>
            </a:r>
            <a:r>
              <a:rPr lang="en-US" sz="3200" dirty="0" smtClean="0">
                <a:latin typeface="Times New Roman" pitchFamily="18" charset="0"/>
              </a:rPr>
              <a:t>secretary’s functions</a:t>
            </a:r>
            <a:endParaRPr lang="en-US" sz="3200" dirty="0" smtClean="0">
              <a:latin typeface="Times New Roman" pitchFamily="18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432175"/>
            <a:ext cx="2522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549275"/>
            <a:ext cx="7499350" cy="65405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The Secretary’s Functions</a:t>
            </a:r>
            <a:endParaRPr lang="en-US" sz="3600" b="1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539750" y="1341438"/>
            <a:ext cx="7499350" cy="5248275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Develops different activities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Works at many fields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Assists various clerical duties 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are divided into three parts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Communication, Organizational and Managerial</a:t>
            </a:r>
          </a:p>
          <a:p>
            <a:pPr eaLnBrk="1" hangingPunct="1"/>
            <a:endParaRPr lang="es-E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773238"/>
            <a:ext cx="21256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11188" y="0"/>
            <a:ext cx="46815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Secretary Activities</a:t>
            </a:r>
            <a:r>
              <a:rPr lang="es-ES" sz="2300" b="1">
                <a:latin typeface="Times New Roman" pitchFamily="18" charset="0"/>
              </a:rPr>
              <a:t> </a:t>
            </a:r>
            <a:r>
              <a:rPr lang="en-US" sz="2300" b="1">
                <a:latin typeface="Times New Roman" pitchFamily="18" charset="0"/>
              </a:rPr>
              <a:t>and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350" y="692150"/>
            <a:ext cx="7499350" cy="88265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Training and qualifications of the secretary</a:t>
            </a:r>
            <a:endParaRPr lang="es-ES" sz="3600" b="1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611188" y="2138363"/>
            <a:ext cx="7499350" cy="4746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They Acquires and improves their skills in various ways:</a:t>
            </a:r>
          </a:p>
          <a:p>
            <a:pPr eaLnBrk="1" hangingPunct="1">
              <a:defRPr/>
            </a:pPr>
            <a:endParaRPr lang="en-US" dirty="0" smtClean="0"/>
          </a:p>
          <a:p>
            <a:pPr marL="630238" lvl="1" indent="-360363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Education programs through agencies</a:t>
            </a:r>
          </a:p>
          <a:p>
            <a:pPr marL="630238" lvl="1" indent="-360363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College degree</a:t>
            </a:r>
          </a:p>
          <a:p>
            <a:pPr marL="630238" lvl="1" indent="-360363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Informal training</a:t>
            </a:r>
          </a:p>
          <a:p>
            <a:pPr marL="630238" lvl="1" indent="-360363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Participating in Online education</a:t>
            </a:r>
          </a:p>
          <a:p>
            <a:pPr marL="630238" lvl="1" indent="-360363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Self training</a:t>
            </a:r>
          </a:p>
          <a:p>
            <a:pPr lvl="1" eaLnBrk="1" hangingPunct="1">
              <a:defRPr/>
            </a:pPr>
            <a:endParaRPr lang="es-E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5363" y="2060575"/>
            <a:ext cx="1763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11188" y="0"/>
            <a:ext cx="46815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Secretary Activities</a:t>
            </a:r>
            <a:r>
              <a:rPr lang="es-ES" sz="2300" b="1">
                <a:latin typeface="Times New Roman" pitchFamily="18" charset="0"/>
              </a:rPr>
              <a:t> </a:t>
            </a:r>
            <a:r>
              <a:rPr lang="en-US" sz="2300" b="1">
                <a:latin typeface="Times New Roman" pitchFamily="18" charset="0"/>
              </a:rPr>
              <a:t>and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Equipments and software created to secretaries</a:t>
            </a:r>
            <a:endParaRPr lang="en-US" sz="3600" b="1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590550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Equipments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Computers (presentations, reports, etc)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Fax Machines, telephone systems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Photocopiers, scanners</a:t>
            </a:r>
          </a:p>
          <a:p>
            <a:pPr lvl="2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Software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Presentation Software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Word processing software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Mail Processing software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Other Software (legacy systems)</a:t>
            </a:r>
          </a:p>
          <a:p>
            <a:pPr lvl="2" eaLnBrk="1" hangingPunct="1"/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endParaRPr lang="es-ES_tradnl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endParaRPr lang="es-ES_tradnl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endParaRPr lang="es-ES_tradnl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F:\TESIS1\Informacion para la Tesis2\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0" y="2781300"/>
            <a:ext cx="27559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11188" y="0"/>
            <a:ext cx="46815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Secretary Activities</a:t>
            </a:r>
            <a:r>
              <a:rPr lang="es-ES" sz="2300" b="1">
                <a:latin typeface="Times New Roman" pitchFamily="18" charset="0"/>
              </a:rPr>
              <a:t> </a:t>
            </a:r>
            <a:r>
              <a:rPr lang="en-US" sz="2300" b="1">
                <a:latin typeface="Times New Roman" pitchFamily="18" charset="0"/>
              </a:rPr>
              <a:t>and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400050"/>
            <a:ext cx="7788275" cy="796925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Times New Roman" pitchFamily="18" charset="0"/>
              </a:rPr>
              <a:t>Internet in the professional field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755650" y="1341438"/>
            <a:ext cx="7499350" cy="5327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History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Concept and elements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Advantages and disadvantages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marL="179388" indent="-179388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Objective: Demonstrates the benefits </a:t>
            </a:r>
          </a:p>
          <a:p>
            <a:pPr marL="179388" indent="-179388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 	of using Internet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7813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499350" cy="65405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History of Internet</a:t>
            </a:r>
            <a:endParaRPr lang="es-ES" sz="3600" b="1" smtClean="0"/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1435100" y="1412875"/>
            <a:ext cx="7499350" cy="4835525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Launched</a:t>
            </a:r>
            <a:r>
              <a:rPr lang="es-ES_tradnl" smtClean="0">
                <a:latin typeface="Times New Roman" pitchFamily="18" charset="0"/>
                <a:cs typeface="Times New Roman" pitchFamily="18" charset="0"/>
              </a:rPr>
              <a:t> in 1971</a:t>
            </a:r>
          </a:p>
          <a:p>
            <a:pPr eaLnBrk="1" hangingPunct="1"/>
            <a:r>
              <a:rPr lang="es-ES_tradnl" smtClean="0">
                <a:latin typeface="Times New Roman" pitchFamily="18" charset="0"/>
                <a:cs typeface="Times New Roman" pitchFamily="18" charset="0"/>
              </a:rPr>
              <a:t>ARPANET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known as the first network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Ray Tomlinson established the "@" 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World-Wide Web was released by Tim Berners-Lee</a:t>
            </a: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365625"/>
            <a:ext cx="2303462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0"/>
            <a:ext cx="45370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Internet in the professional 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549275"/>
            <a:ext cx="7499350" cy="65405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Concept and elements </a:t>
            </a:r>
            <a:endParaRPr lang="es-ES" sz="3600" b="1" smtClean="0"/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857250" y="1341438"/>
            <a:ext cx="7499350" cy="4906962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Interconnection of the variety of networks and computers.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Uses of a set of protocols </a:t>
            </a:r>
          </a:p>
          <a:p>
            <a:pPr eaLnBrk="1" hangingPunct="1"/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Permit to access to pages of information</a:t>
            </a:r>
          </a:p>
          <a:p>
            <a:pPr eaLnBrk="1" hangingPunct="1"/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There are two adaptations: Intranet, extranet.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s-ES" smtClean="0"/>
          </a:p>
        </p:txBody>
      </p:sp>
      <p:pic>
        <p:nvPicPr>
          <p:cNvPr id="30724" name="Picture 2" descr="F:\TESIS1\Informacion para la Tesis2\cisco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989138"/>
            <a:ext cx="24590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0"/>
            <a:ext cx="45370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Internet in the professional 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611188" y="188913"/>
            <a:ext cx="7499350" cy="60340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Intranet</a:t>
            </a:r>
          </a:p>
          <a:p>
            <a:pPr eaLnBrk="1" hangingPunct="1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Access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within company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Allows to access public internet through firewall servers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Extranet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extended to users outside the company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be expensive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989138"/>
            <a:ext cx="2232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868863"/>
            <a:ext cx="2508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Outline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4213" y="1341438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_tradnl" smtClean="0"/>
          </a:p>
          <a:p>
            <a:pPr eaLnBrk="1" hangingPunct="1"/>
            <a:r>
              <a:rPr lang="es-ES_tradnl" smtClean="0">
                <a:latin typeface="Times New Roman" pitchFamily="18" charset="0"/>
              </a:rPr>
              <a:t>	</a:t>
            </a:r>
            <a:r>
              <a:rPr lang="en-US" smtClean="0">
                <a:latin typeface="Times New Roman" pitchFamily="18" charset="0"/>
              </a:rPr>
              <a:t>Technology on your hands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Technology applications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Secretary activities and technology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Internet in the professional field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Research Report in Public Companies</a:t>
            </a:r>
          </a:p>
          <a:p>
            <a:pPr eaLnBrk="1" hangingPunct="1"/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1042988" y="549275"/>
            <a:ext cx="7499350" cy="5626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Allow Communication</a:t>
            </a: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Share Information</a:t>
            </a: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Allow E-Commerce</a:t>
            </a: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Allow Out loading and Downloading Software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eaLnBrk="1" hangingPunct="1"/>
            <a:r>
              <a:rPr lang="es-ES" smtClean="0">
                <a:latin typeface="Times New Roman" pitchFamily="18" charset="0"/>
                <a:cs typeface="Times New Roman" pitchFamily="18" charset="0"/>
              </a:rPr>
              <a:t>Lost privacy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Spamming</a:t>
            </a: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Virus threat</a:t>
            </a: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s-ES" smtClean="0"/>
          </a:p>
        </p:txBody>
      </p:sp>
      <p:pic>
        <p:nvPicPr>
          <p:cNvPr id="1026" name="Picture 2" descr="C:\Documents and Settings\Mary\Escritorio\TESIS1\Informacion para la Tesis2\virtual-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125538"/>
            <a:ext cx="21367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4400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0"/>
            <a:ext cx="45370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Internet in the professional 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7239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Times New Roman" pitchFamily="18" charset="0"/>
              </a:rPr>
              <a:t>Research report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611188" y="908050"/>
            <a:ext cx="7818437" cy="511333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To determine if companies have implemented new technologies.</a:t>
            </a:r>
          </a:p>
          <a:p>
            <a:pPr algn="just" eaLnBrk="1" hangingPunct="1"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Methods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An exploratory investigation was carried out in a qualitative and quantitative way.</a:t>
            </a:r>
          </a:p>
          <a:p>
            <a:pPr algn="just" eaLnBrk="1" hangingPunct="1"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Hypothesis</a:t>
            </a:r>
          </a:p>
          <a:p>
            <a:pPr algn="just" eaLnBrk="1" hangingPunct="1">
              <a:buFontTx/>
              <a:buNone/>
              <a:defRPr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Professionals need technology to do their 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jobs.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2305050" cy="476250"/>
          </a:xfrm>
        </p:spPr>
        <p:txBody>
          <a:bodyPr/>
          <a:lstStyle/>
          <a:p>
            <a:pPr algn="l" eaLnBrk="1" hangingPunct="1"/>
            <a:r>
              <a:rPr lang="en-US" sz="2300" b="1" smtClean="0">
                <a:latin typeface="Times New Roman" pitchFamily="18" charset="0"/>
              </a:rPr>
              <a:t>Research Report</a:t>
            </a:r>
            <a:endParaRPr lang="es-ES" sz="2300" b="1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7777162" cy="424815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Technology has been created to ease the work of the professionals.</a:t>
            </a:r>
          </a:p>
          <a:p>
            <a:pPr algn="just" eaLnBrk="1" hangingPunct="1">
              <a:buFontTx/>
              <a:buNone/>
              <a:defRPr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Employees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have improved the development of their activities.</a:t>
            </a:r>
          </a:p>
          <a:p>
            <a:pPr algn="just" eaLnBrk="1" hangingPunct="1">
              <a:buFontTx/>
              <a:buNone/>
              <a:defRPr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use different software as SharePoint and Exchange.</a:t>
            </a:r>
          </a:p>
          <a:p>
            <a:pPr algn="just" eaLnBrk="1" hangingPunct="1">
              <a:buFontTx/>
              <a:buNone/>
              <a:defRPr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tabLst>
                <a:tab pos="449263" algn="l"/>
              </a:tabLst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He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provided me a table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where we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could see,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tabLst>
                <a:tab pos="449263" algn="l"/>
              </a:tabLst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how technology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has been important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tabLst>
                <a:tab pos="449263" algn="l"/>
              </a:tabLst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for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Municipality of Guayaquil.</a:t>
            </a:r>
            <a:endParaRPr lang="es-ES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331913" y="260350"/>
            <a:ext cx="7499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Data collection</a:t>
            </a:r>
            <a:endParaRPr lang="es-ES" sz="36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Qualitative findings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827088" y="750582"/>
          <a:ext cx="6697662" cy="5607376"/>
        </p:xfrm>
        <a:graphic>
          <a:graphicData uri="http://schemas.openxmlformats.org/drawingml/2006/table">
            <a:tbl>
              <a:tblPr/>
              <a:tblGrid>
                <a:gridCol w="4537075"/>
                <a:gridCol w="1152525"/>
                <a:gridCol w="1008062"/>
              </a:tblGrid>
              <a:tr h="63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ctr"/>
                          <a:tab pos="1935163" algn="l"/>
                          <a:tab pos="2881313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	New High – Tech implementation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Personals Computers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</a:tr>
              <a:tr h="219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link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Guayaquil Portal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</a:tr>
              <a:tr h="63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Internet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</a:tr>
              <a:tr h="31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SharePoint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Contingency Sites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20000"/>
                      </a:srgbClr>
                    </a:solidFill>
                  </a:tcPr>
                </a:tc>
              </a:tr>
              <a:tr h="21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Document scanning process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2305050" cy="476250"/>
          </a:xfrm>
        </p:spPr>
        <p:txBody>
          <a:bodyPr/>
          <a:lstStyle/>
          <a:p>
            <a:pPr algn="l" eaLnBrk="1" hangingPunct="1"/>
            <a:r>
              <a:rPr lang="en-US" sz="2300" b="1" smtClean="0">
                <a:latin typeface="Times New Roman" pitchFamily="18" charset="0"/>
              </a:rPr>
              <a:t>Research Report</a:t>
            </a:r>
            <a:endParaRPr lang="es-ES" sz="2300" b="1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763713" y="142852"/>
            <a:ext cx="70564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Qualitative findings</a:t>
            </a:r>
          </a:p>
        </p:txBody>
      </p:sp>
      <p:pic>
        <p:nvPicPr>
          <p:cNvPr id="24611" name="Picture 2" descr="C:\Documents and Settings\Mary\Escritorio\TESIS1\imagenes\technolog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63" y="0"/>
            <a:ext cx="14049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817563" y="1125538"/>
            <a:ext cx="7499350" cy="548322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dirty="0" smtClean="0"/>
              <a:t>I chose two public institutions:</a:t>
            </a:r>
          </a:p>
          <a:p>
            <a:pPr algn="just" eaLnBrk="1" hangingPunct="1">
              <a:buFontTx/>
              <a:buNone/>
              <a:defRPr/>
            </a:pPr>
            <a:endParaRPr lang="en-US" sz="800" dirty="0" smtClean="0"/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u="sng" dirty="0" smtClean="0"/>
              <a:t>Commissary 6th of the Woman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u="sng" dirty="0" smtClean="0"/>
              <a:t>Municipality of Lomas de Sargentillo</a:t>
            </a:r>
            <a:endParaRPr lang="es-ES" u="sng" dirty="0" smtClean="0"/>
          </a:p>
          <a:p>
            <a:pPr algn="ctr" eaLnBrk="1" hangingPunct="1">
              <a:defRPr/>
            </a:pPr>
            <a:endParaRPr lang="es-ES" sz="2800" dirty="0" smtClean="0"/>
          </a:p>
          <a:p>
            <a:pPr marL="0" indent="0" algn="just" eaLnBrk="1" hangingPunct="1">
              <a:buFontTx/>
              <a:buNone/>
              <a:tabLst>
                <a:tab pos="896938" algn="l"/>
              </a:tabLst>
              <a:defRPr/>
            </a:pPr>
            <a:r>
              <a:rPr lang="en-US" dirty="0" smtClean="0"/>
              <a:t>We will see different questions with their statistics results.</a:t>
            </a:r>
            <a:endParaRPr lang="es-ES" dirty="0" smtClean="0"/>
          </a:p>
        </p:txBody>
      </p:sp>
      <p:pic>
        <p:nvPicPr>
          <p:cNvPr id="26628" name="Picture 2" descr="C:\Documents and Settings\Mary\Escritorio\TESIS1\imagenes\technolog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437063"/>
            <a:ext cx="280828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11188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3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Research Report</a:t>
            </a:r>
            <a:endParaRPr lang="es-ES" sz="23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4213" y="69215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b="1" smtClean="0"/>
              <a:t>Quantitative findings</a:t>
            </a:r>
            <a:r>
              <a:rPr lang="en-US" b="1" smtClean="0"/>
              <a:t/>
            </a:r>
            <a:br>
              <a:rPr lang="en-US" b="1" smtClean="0"/>
            </a:br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58888" y="549275"/>
            <a:ext cx="7499350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/>
              <a:t>Quantitative findings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68313" y="1268413"/>
            <a:ext cx="7499350" cy="44751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400" b="1" smtClean="0"/>
              <a:t>	Have technologies helped improve their job performance?</a:t>
            </a:r>
            <a:endParaRPr lang="es-ES" sz="2400" smtClean="0"/>
          </a:p>
          <a:p>
            <a:pPr eaLnBrk="1" hangingPunct="1"/>
            <a:endParaRPr lang="en-US" sz="2400" b="1" smtClean="0"/>
          </a:p>
          <a:p>
            <a:pPr eaLnBrk="1" hangingPunct="1"/>
            <a:endParaRPr lang="en-US" sz="2400" b="1" smtClean="0"/>
          </a:p>
          <a:p>
            <a:pPr eaLnBrk="1" hangingPunct="1"/>
            <a:endParaRPr lang="en-US" sz="2400" b="1" smtClean="0"/>
          </a:p>
          <a:p>
            <a:pPr eaLnBrk="1" hangingPunct="1"/>
            <a:endParaRPr lang="en-US" sz="2400" b="1" smtClean="0"/>
          </a:p>
          <a:p>
            <a:pPr algn="just" eaLnBrk="1" hangingPunct="1">
              <a:buFontTx/>
              <a:buNone/>
            </a:pPr>
            <a:r>
              <a:rPr lang="en-US" sz="2400" b="1" smtClean="0"/>
              <a:t>	Are there applications which have been difficult at the moment to use them?</a:t>
            </a:r>
            <a:endParaRPr lang="es-ES" sz="2400" b="1" smtClean="0"/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42988" y="2133600"/>
          <a:ext cx="5942965" cy="1440160"/>
        </p:xfrm>
        <a:graphic>
          <a:graphicData uri="http://schemas.openxmlformats.org/drawingml/2006/table">
            <a:tbl>
              <a:tblPr/>
              <a:tblGrid>
                <a:gridCol w="2880320"/>
                <a:gridCol w="3062645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6" name="Gráfico 3"/>
          <p:cNvPicPr>
            <a:picLocks noChangeArrowheads="1"/>
          </p:cNvPicPr>
          <p:nvPr/>
        </p:nvPicPr>
        <p:blipFill>
          <a:blip r:embed="rId2" cstate="print"/>
          <a:srcRect r="-26" b="-519"/>
          <a:stretch>
            <a:fillRect/>
          </a:stretch>
        </p:blipFill>
        <p:spPr bwMode="auto">
          <a:xfrm>
            <a:off x="1116013" y="2133600"/>
            <a:ext cx="26638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Gráfico 4"/>
          <p:cNvPicPr>
            <a:picLocks noChangeArrowheads="1"/>
          </p:cNvPicPr>
          <p:nvPr/>
        </p:nvPicPr>
        <p:blipFill>
          <a:blip r:embed="rId3" cstate="print"/>
          <a:srcRect b="-519"/>
          <a:stretch>
            <a:fillRect/>
          </a:stretch>
        </p:blipFill>
        <p:spPr bwMode="auto">
          <a:xfrm>
            <a:off x="4067175" y="2133600"/>
            <a:ext cx="28813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16013" y="4797425"/>
          <a:ext cx="5919470" cy="1512167"/>
        </p:xfrm>
        <a:graphic>
          <a:graphicData uri="http://schemas.openxmlformats.org/drawingml/2006/table">
            <a:tbl>
              <a:tblPr/>
              <a:tblGrid>
                <a:gridCol w="2850515"/>
                <a:gridCol w="3068955"/>
              </a:tblGrid>
              <a:tr h="15121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62" name="Gráfico 1"/>
          <p:cNvPicPr>
            <a:picLocks noChangeArrowheads="1"/>
          </p:cNvPicPr>
          <p:nvPr/>
        </p:nvPicPr>
        <p:blipFill>
          <a:blip r:embed="rId4" cstate="print"/>
          <a:srcRect b="-189"/>
          <a:stretch>
            <a:fillRect/>
          </a:stretch>
        </p:blipFill>
        <p:spPr bwMode="auto">
          <a:xfrm>
            <a:off x="1116013" y="4797425"/>
            <a:ext cx="2663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Gráfico 2"/>
          <p:cNvPicPr>
            <a:picLocks noChangeArrowheads="1"/>
          </p:cNvPicPr>
          <p:nvPr/>
        </p:nvPicPr>
        <p:blipFill>
          <a:blip r:embed="rId5" cstate="print"/>
          <a:srcRect r="-111" b="-189"/>
          <a:stretch>
            <a:fillRect/>
          </a:stretch>
        </p:blipFill>
        <p:spPr bwMode="auto">
          <a:xfrm>
            <a:off x="4140200" y="4797425"/>
            <a:ext cx="28082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611188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3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Research Report</a:t>
            </a:r>
            <a:endParaRPr lang="es-ES" sz="23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539750" y="1112838"/>
            <a:ext cx="7499350" cy="5556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400" b="1" smtClean="0"/>
              <a:t>	Have new technological advances allowed saving more time in their tasks?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algn="just" eaLnBrk="1" hangingPunct="1">
              <a:buFontTx/>
              <a:buNone/>
            </a:pPr>
            <a:r>
              <a:rPr lang="en-US" sz="2400" b="1" smtClean="0"/>
              <a:t>	Do you think you should have new applications which help you in your work?</a:t>
            </a:r>
          </a:p>
          <a:p>
            <a:pPr eaLnBrk="1" hangingPunct="1"/>
            <a:endParaRPr lang="en-US" sz="2400" b="1" smtClean="0"/>
          </a:p>
          <a:p>
            <a:pPr eaLnBrk="1" fontAlgn="t" hangingPunct="1"/>
            <a:endParaRPr lang="en-US" sz="2400" smtClean="0"/>
          </a:p>
          <a:p>
            <a:pPr eaLnBrk="1" fontAlgn="t" hangingPunct="1"/>
            <a:endParaRPr lang="en-US" sz="2400" smtClean="0"/>
          </a:p>
          <a:p>
            <a:pPr eaLnBrk="1" hangingPunct="1"/>
            <a:endParaRPr lang="en-US" sz="2400" b="1" smtClean="0"/>
          </a:p>
          <a:p>
            <a:pPr eaLnBrk="1" hangingPunct="1"/>
            <a:endParaRPr lang="en-US" sz="2400" b="1" smtClean="0"/>
          </a:p>
          <a:p>
            <a:pPr eaLnBrk="1" hangingPunct="1">
              <a:buFontTx/>
              <a:buNone/>
            </a:pPr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mtClean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16013" y="1989138"/>
          <a:ext cx="5829300" cy="1584449"/>
        </p:xfrm>
        <a:graphic>
          <a:graphicData uri="http://schemas.openxmlformats.org/drawingml/2006/table">
            <a:tbl>
              <a:tblPr/>
              <a:tblGrid>
                <a:gridCol w="2880320"/>
                <a:gridCol w="2948980"/>
              </a:tblGrid>
              <a:tr h="15844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0" name="Gráfico 5"/>
          <p:cNvPicPr>
            <a:picLocks noChangeArrowheads="1"/>
          </p:cNvPicPr>
          <p:nvPr/>
        </p:nvPicPr>
        <p:blipFill>
          <a:blip r:embed="rId2" cstate="print"/>
          <a:srcRect r="-93" b="-446"/>
          <a:stretch>
            <a:fillRect/>
          </a:stretch>
        </p:blipFill>
        <p:spPr bwMode="auto">
          <a:xfrm>
            <a:off x="1258888" y="1989138"/>
            <a:ext cx="2520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Gráfico 6"/>
          <p:cNvPicPr>
            <a:picLocks noChangeArrowheads="1"/>
          </p:cNvPicPr>
          <p:nvPr/>
        </p:nvPicPr>
        <p:blipFill>
          <a:blip r:embed="rId3" cstate="print"/>
          <a:srcRect b="-446"/>
          <a:stretch>
            <a:fillRect/>
          </a:stretch>
        </p:blipFill>
        <p:spPr bwMode="auto">
          <a:xfrm>
            <a:off x="4211638" y="1989138"/>
            <a:ext cx="2663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116013" y="4652963"/>
          <a:ext cx="6002655" cy="1512168"/>
        </p:xfrm>
        <a:graphic>
          <a:graphicData uri="http://schemas.openxmlformats.org/drawingml/2006/table">
            <a:tbl>
              <a:tblPr/>
              <a:tblGrid>
                <a:gridCol w="2939415"/>
                <a:gridCol w="3063240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6" name="Gráfico 9"/>
          <p:cNvPicPr>
            <a:picLocks noChangeArrowheads="1"/>
          </p:cNvPicPr>
          <p:nvPr/>
        </p:nvPicPr>
        <p:blipFill>
          <a:blip r:embed="rId4" cstate="print"/>
          <a:srcRect b="-351"/>
          <a:stretch>
            <a:fillRect/>
          </a:stretch>
        </p:blipFill>
        <p:spPr bwMode="auto">
          <a:xfrm>
            <a:off x="1331913" y="4581525"/>
            <a:ext cx="2447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Gráfico 10"/>
          <p:cNvPicPr>
            <a:picLocks noChangeArrowheads="1"/>
          </p:cNvPicPr>
          <p:nvPr/>
        </p:nvPicPr>
        <p:blipFill>
          <a:blip r:embed="rId5" cstate="print"/>
          <a:srcRect r="-67" b="-351"/>
          <a:stretch>
            <a:fillRect/>
          </a:stretch>
        </p:blipFill>
        <p:spPr bwMode="auto">
          <a:xfrm>
            <a:off x="4284663" y="4581525"/>
            <a:ext cx="2590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 bwMode="auto">
          <a:xfrm>
            <a:off x="1258888" y="404813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 lnSpcReduction="10000"/>
          </a:bodyPr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Quantitative findings</a:t>
            </a:r>
            <a:endParaRPr lang="es-ES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611188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3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Research Report</a:t>
            </a:r>
            <a:endParaRPr lang="es-ES" sz="23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539750" y="836613"/>
            <a:ext cx="7499350" cy="53403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400" b="1" smtClean="0"/>
              <a:t>	 The access, navigation and query of the Intranet are made in a quick and easy way, which allows obtaining appropriate information?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algn="just" eaLnBrk="1" hangingPunct="1">
              <a:buFontTx/>
              <a:buNone/>
            </a:pPr>
            <a:r>
              <a:rPr lang="en-US" sz="2400" b="1" smtClean="0"/>
              <a:t>	Do you know to whom to turn in order to request missing information or technical support in case of failure?</a:t>
            </a:r>
            <a:endParaRPr lang="es-ES" sz="2400" b="1" smtClean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971550" y="2349500"/>
          <a:ext cx="6192688" cy="1368152"/>
        </p:xfrm>
        <a:graphic>
          <a:graphicData uri="http://schemas.openxmlformats.org/drawingml/2006/table">
            <a:tbl>
              <a:tblPr/>
              <a:tblGrid>
                <a:gridCol w="3096344"/>
                <a:gridCol w="3096344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704" name="Gráfico 13"/>
          <p:cNvPicPr>
            <a:picLocks noChangeArrowheads="1"/>
          </p:cNvPicPr>
          <p:nvPr/>
        </p:nvPicPr>
        <p:blipFill>
          <a:blip r:embed="rId2" cstate="print"/>
          <a:srcRect b="-383"/>
          <a:stretch>
            <a:fillRect/>
          </a:stretch>
        </p:blipFill>
        <p:spPr bwMode="auto">
          <a:xfrm>
            <a:off x="1116013" y="2349500"/>
            <a:ext cx="26638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Gráfico 14"/>
          <p:cNvPicPr>
            <a:picLocks noChangeArrowheads="1"/>
          </p:cNvPicPr>
          <p:nvPr/>
        </p:nvPicPr>
        <p:blipFill>
          <a:blip r:embed="rId3" cstate="print"/>
          <a:srcRect r="-98" b="-383"/>
          <a:stretch>
            <a:fillRect/>
          </a:stretch>
        </p:blipFill>
        <p:spPr bwMode="auto">
          <a:xfrm>
            <a:off x="4356100" y="2349500"/>
            <a:ext cx="26638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71550" y="4868863"/>
          <a:ext cx="6408712" cy="1512168"/>
        </p:xfrm>
        <a:graphic>
          <a:graphicData uri="http://schemas.openxmlformats.org/drawingml/2006/table">
            <a:tbl>
              <a:tblPr/>
              <a:tblGrid>
                <a:gridCol w="3096344"/>
                <a:gridCol w="3312368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710" name="Gráfico 15"/>
          <p:cNvPicPr>
            <a:picLocks noChangeArrowheads="1"/>
          </p:cNvPicPr>
          <p:nvPr/>
        </p:nvPicPr>
        <p:blipFill>
          <a:blip r:embed="rId4" cstate="print"/>
          <a:srcRect b="-198"/>
          <a:stretch>
            <a:fillRect/>
          </a:stretch>
        </p:blipFill>
        <p:spPr bwMode="auto">
          <a:xfrm>
            <a:off x="1042988" y="4868863"/>
            <a:ext cx="27368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Gráfico 16"/>
          <p:cNvPicPr>
            <a:picLocks noChangeArrowheads="1"/>
          </p:cNvPicPr>
          <p:nvPr/>
        </p:nvPicPr>
        <p:blipFill>
          <a:blip r:embed="rId5" cstate="print"/>
          <a:srcRect b="-198"/>
          <a:stretch>
            <a:fillRect/>
          </a:stretch>
        </p:blipFill>
        <p:spPr bwMode="auto">
          <a:xfrm>
            <a:off x="4284663" y="4868863"/>
            <a:ext cx="26638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 bwMode="auto">
          <a:xfrm>
            <a:off x="1536700" y="188913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 lnSpcReduction="10000"/>
          </a:bodyPr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Quantitative findings</a:t>
            </a:r>
            <a:endParaRPr lang="es-ES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611188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3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Research Report</a:t>
            </a:r>
            <a:endParaRPr lang="es-ES" sz="23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500034" y="765175"/>
            <a:ext cx="7499350" cy="6696075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People are agree that technology is necessary.</a:t>
            </a:r>
          </a:p>
          <a:p>
            <a:pPr algn="just" eaLnBrk="1" hangingPunct="1"/>
            <a:endParaRPr lang="en-US" sz="1400" dirty="0" smtClean="0"/>
          </a:p>
          <a:p>
            <a:pPr algn="just" eaLnBrk="1" hangingPunct="1"/>
            <a:r>
              <a:rPr lang="en-US" dirty="0" smtClean="0"/>
              <a:t>Technology improve professional activities and companies productivity.</a:t>
            </a:r>
          </a:p>
          <a:p>
            <a:pPr algn="just" eaLnBrk="1" hangingPunct="1"/>
            <a:endParaRPr lang="es-ES" sz="1400" dirty="0" smtClean="0"/>
          </a:p>
          <a:p>
            <a:pPr algn="just" eaLnBrk="1" hangingPunct="1"/>
            <a:r>
              <a:rPr lang="en-US" dirty="0" smtClean="0"/>
              <a:t>Professionals have to learn how to use technologies that are implemented at the office.</a:t>
            </a:r>
          </a:p>
          <a:p>
            <a:pPr algn="just" eaLnBrk="1" hangingPunct="1"/>
            <a:endParaRPr lang="en-US" sz="1400" dirty="0" smtClean="0"/>
          </a:p>
          <a:p>
            <a:pPr algn="just" eaLnBrk="1" hangingPunct="1"/>
            <a:r>
              <a:rPr lang="en-US" dirty="0" smtClean="0"/>
              <a:t>Business people know the benefits 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of 	technology. </a:t>
            </a:r>
            <a:endParaRPr lang="es-ES" dirty="0" smtClean="0"/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971550" y="44450"/>
            <a:ext cx="74993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5626100"/>
          </a:xfrm>
        </p:spPr>
        <p:txBody>
          <a:bodyPr/>
          <a:lstStyle/>
          <a:p>
            <a:pPr lvl="1" algn="ctr" eaLnBrk="1" hangingPunct="1">
              <a:buFont typeface="Verdana" pitchFamily="34" charset="0"/>
              <a:buNone/>
            </a:pPr>
            <a:r>
              <a:rPr lang="es-ES_tradnl" sz="360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s-ES_tradnl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s-ES_tradnl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Inform about the importance of technology and motivate to use it.</a:t>
            </a:r>
          </a:p>
          <a:p>
            <a:pPr lvl="1" algn="ctr" eaLnBrk="1" hangingPunct="1">
              <a:buFont typeface="Verdana" pitchFamily="34" charset="0"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Hypothesis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	Technology will bring changes to professionals although they feel afraid.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Methodology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Exploratory, Inductive and deductive methods were 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Times New Roman" pitchFamily="18" charset="0"/>
              </a:rPr>
              <a:t>Technology on your hands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403350" y="1412875"/>
            <a:ext cx="7499350" cy="51117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Importance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Advantages and disadvantages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Kinds of technology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</a:rPr>
              <a:t>Objective: </a:t>
            </a:r>
            <a:r>
              <a:rPr lang="en-US" dirty="0" smtClean="0">
                <a:latin typeface="Times New Roman" pitchFamily="18" charset="0"/>
              </a:rPr>
              <a:t>Establish how much technology is helpful in daily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</a:rPr>
              <a:t>activities.</a:t>
            </a:r>
          </a:p>
        </p:txBody>
      </p:sp>
      <p:pic>
        <p:nvPicPr>
          <p:cNvPr id="11268" name="Picture 5" descr="Technology_management_LG_F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08275"/>
            <a:ext cx="30241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331913" y="692150"/>
            <a:ext cx="7499350" cy="504825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Importance of technology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914400" y="148431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Satisfy our needs</a:t>
            </a:r>
          </a:p>
          <a:p>
            <a:pPr eaLnBrk="1" hangingPunct="1"/>
            <a:r>
              <a:rPr lang="en-US" smtClean="0"/>
              <a:t>Work with facilities</a:t>
            </a:r>
          </a:p>
          <a:p>
            <a:pPr eaLnBrk="1" hangingPunct="1"/>
            <a:r>
              <a:rPr lang="en-US" smtClean="0"/>
              <a:t>Improve communications</a:t>
            </a:r>
          </a:p>
          <a:p>
            <a:pPr eaLnBrk="1" hangingPunct="1"/>
            <a:r>
              <a:rPr lang="en-US" smtClean="0"/>
              <a:t>Automate processes</a:t>
            </a:r>
          </a:p>
          <a:p>
            <a:pPr eaLnBrk="1" hangingPunct="1"/>
            <a:r>
              <a:rPr lang="en-US" smtClean="0"/>
              <a:t>Maximize efficiency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6148" name="Picture 4" descr="tecnolo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557338"/>
            <a:ext cx="21510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611188" y="0"/>
            <a:ext cx="3744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Technology on your hands</a:t>
            </a:r>
            <a:endParaRPr lang="en-US" sz="2400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291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Advantages and disadvantages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Access to information</a:t>
            </a:r>
          </a:p>
          <a:p>
            <a:pPr eaLnBrk="1" hangingPunct="1"/>
            <a:r>
              <a:rPr lang="en-US" smtClean="0"/>
              <a:t>Methods and processes on business</a:t>
            </a:r>
          </a:p>
          <a:p>
            <a:pPr eaLnBrk="1" hangingPunct="1"/>
            <a:r>
              <a:rPr lang="en-US" smtClean="0"/>
              <a:t>Efficacy on processes</a:t>
            </a:r>
          </a:p>
        </p:txBody>
      </p:sp>
      <p:pic>
        <p:nvPicPr>
          <p:cNvPr id="13316" name="Picture 5" descr="highspeedd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644900"/>
            <a:ext cx="24479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611188" y="0"/>
            <a:ext cx="3744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Technology on your hands</a:t>
            </a:r>
            <a:endParaRPr lang="en-US" sz="2400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Kinds of technology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9144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Instructional technology</a:t>
            </a:r>
          </a:p>
          <a:p>
            <a:pPr eaLnBrk="1" hangingPunct="1"/>
            <a:r>
              <a:rPr lang="en-US" smtClean="0"/>
              <a:t>Assistive technology</a:t>
            </a:r>
          </a:p>
          <a:p>
            <a:pPr eaLnBrk="1" hangingPunct="1"/>
            <a:r>
              <a:rPr lang="en-US" smtClean="0"/>
              <a:t>Medical technology</a:t>
            </a:r>
          </a:p>
          <a:p>
            <a:pPr eaLnBrk="1" hangingPunct="1"/>
            <a:r>
              <a:rPr lang="en-US" smtClean="0"/>
              <a:t>Technology productive tools</a:t>
            </a:r>
          </a:p>
          <a:p>
            <a:pPr eaLnBrk="1" hangingPunct="1"/>
            <a:r>
              <a:rPr lang="en-US" smtClean="0"/>
              <a:t>Information technology</a:t>
            </a:r>
            <a:endParaRPr lang="es-ES" smtClean="0"/>
          </a:p>
        </p:txBody>
      </p:sp>
      <p:pic>
        <p:nvPicPr>
          <p:cNvPr id="8196" name="Picture 4" descr="331-NEW_COVER_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628775"/>
            <a:ext cx="19446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rotat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365625"/>
            <a:ext cx="2159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611188" y="0"/>
            <a:ext cx="3744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Technology on your hands</a:t>
            </a:r>
            <a:endParaRPr lang="en-US" sz="2400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latin typeface="Times New Roman" pitchFamily="18" charset="0"/>
              </a:rPr>
              <a:t>Technology applications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684213" y="1412875"/>
            <a:ext cx="7775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Times New Roman" pitchFamily="18" charset="0"/>
              </a:rPr>
              <a:t>In t</a:t>
            </a:r>
            <a:r>
              <a:rPr lang="en-US" dirty="0" smtClean="0">
                <a:latin typeface="Times New Roman" pitchFamily="18" charset="0"/>
              </a:rPr>
              <a:t>he professional field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Benefits of technology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Processes and technology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s-ES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s-ES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	Objective</a:t>
            </a:r>
            <a:r>
              <a:rPr lang="es-ES" b="1" dirty="0" smtClean="0">
                <a:latin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</a:rPr>
              <a:t>Show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technology benefits </a:t>
            </a:r>
          </a:p>
          <a:p>
            <a:pPr indent="17463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in the professional life.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341438"/>
            <a:ext cx="26384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258888" y="765175"/>
            <a:ext cx="749935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Technology in the professional field</a:t>
            </a:r>
            <a:r>
              <a:rPr lang="es-ES" sz="3600" dirty="0" smtClean="0">
                <a:latin typeface="Times New Roman" pitchFamily="18" charset="0"/>
              </a:rPr>
              <a:t/>
            </a:r>
            <a:br>
              <a:rPr lang="es-ES" sz="3600" dirty="0" smtClean="0">
                <a:latin typeface="Times New Roman" pitchFamily="18" charset="0"/>
              </a:rPr>
            </a:br>
            <a:endParaRPr lang="es-ES" sz="3600" dirty="0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1258888" y="1700213"/>
            <a:ext cx="7499350" cy="4321175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Simplifies the managed of data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Saves time in the processes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Helps in complicated calculation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Facilitates the tasks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221163"/>
            <a:ext cx="22701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11188" y="58738"/>
            <a:ext cx="38989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300" b="1">
                <a:latin typeface="Times New Roman" pitchFamily="18" charset="0"/>
              </a:rPr>
              <a:t>Technology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564</Words>
  <Application>Microsoft Office PowerPoint</Application>
  <PresentationFormat>Presentación en pantalla (4:3)</PresentationFormat>
  <Paragraphs>263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Diseño predeterminado</vt:lpstr>
      <vt:lpstr>“THE INFLUENCE OF THE TECHNOLOGY IN PUBLIC COMPANIES”</vt:lpstr>
      <vt:lpstr>Outline</vt:lpstr>
      <vt:lpstr>Diapositiva 3</vt:lpstr>
      <vt:lpstr>Technology on your hands</vt:lpstr>
      <vt:lpstr>Importance of technology</vt:lpstr>
      <vt:lpstr>Advantages and disadvantages</vt:lpstr>
      <vt:lpstr>Kinds of technology</vt:lpstr>
      <vt:lpstr>Technology applications</vt:lpstr>
      <vt:lpstr>Technology in the professional field </vt:lpstr>
      <vt:lpstr>Technology Beneficiates Professionals</vt:lpstr>
      <vt:lpstr>Difference processes of some professions</vt:lpstr>
      <vt:lpstr>Secretary Activities and technology</vt:lpstr>
      <vt:lpstr>The Secretary’s Functions</vt:lpstr>
      <vt:lpstr>Training and qualifications of the secretary</vt:lpstr>
      <vt:lpstr>Equipments and software created to secretaries</vt:lpstr>
      <vt:lpstr>Internet in the professional field</vt:lpstr>
      <vt:lpstr>History of Internet</vt:lpstr>
      <vt:lpstr>Concept and elements </vt:lpstr>
      <vt:lpstr>Diapositiva 19</vt:lpstr>
      <vt:lpstr>Diapositiva 20</vt:lpstr>
      <vt:lpstr>Research report</vt:lpstr>
      <vt:lpstr>Research Report</vt:lpstr>
      <vt:lpstr>Research Report</vt:lpstr>
      <vt:lpstr>Quantitative findings </vt:lpstr>
      <vt:lpstr>Quantitative findings</vt:lpstr>
      <vt:lpstr>Diapositiva 26</vt:lpstr>
      <vt:lpstr>Diapositiva 27</vt:lpstr>
      <vt:lpstr>Diapositiva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mlozano</cp:lastModifiedBy>
  <cp:revision>348</cp:revision>
  <dcterms:created xsi:type="dcterms:W3CDTF">2010-05-23T14:28:12Z</dcterms:created>
  <dcterms:modified xsi:type="dcterms:W3CDTF">2011-06-24T13:45:51Z</dcterms:modified>
</cp:coreProperties>
</file>