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4">
  <p:sldMasterIdLst>
    <p:sldMasterId id="2147483660" r:id="rId1"/>
  </p:sldMasterIdLst>
  <p:sldIdLst>
    <p:sldId id="257" r:id="rId2"/>
    <p:sldId id="258" r:id="rId3"/>
    <p:sldId id="259" r:id="rId4"/>
    <p:sldId id="283" r:id="rId5"/>
    <p:sldId id="260" r:id="rId6"/>
    <p:sldId id="269" r:id="rId7"/>
    <p:sldId id="304" r:id="rId8"/>
    <p:sldId id="270" r:id="rId9"/>
    <p:sldId id="261" r:id="rId10"/>
    <p:sldId id="284" r:id="rId11"/>
    <p:sldId id="274" r:id="rId12"/>
    <p:sldId id="262" r:id="rId13"/>
    <p:sldId id="277" r:id="rId14"/>
    <p:sldId id="278" r:id="rId15"/>
    <p:sldId id="263" r:id="rId16"/>
    <p:sldId id="295" r:id="rId17"/>
    <p:sldId id="296" r:id="rId18"/>
    <p:sldId id="298" r:id="rId19"/>
    <p:sldId id="294" r:id="rId20"/>
    <p:sldId id="268" r:id="rId21"/>
    <p:sldId id="276" r:id="rId22"/>
    <p:sldId id="285" r:id="rId23"/>
    <p:sldId id="286" r:id="rId24"/>
    <p:sldId id="287" r:id="rId25"/>
    <p:sldId id="288" r:id="rId26"/>
    <p:sldId id="303" r:id="rId27"/>
    <p:sldId id="301" r:id="rId28"/>
    <p:sldId id="302" r:id="rId29"/>
    <p:sldId id="299" r:id="rId30"/>
    <p:sldId id="305" r:id="rId3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03EEE"/>
    <a:srgbClr val="3D5FEF"/>
    <a:srgbClr val="FFCC66"/>
    <a:srgbClr val="0D532E"/>
    <a:srgbClr val="040E36"/>
    <a:srgbClr val="6633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E3D3A-9ADF-4011-B744-54A795D08943}" type="datetimeFigureOut">
              <a:rPr lang="es-ES"/>
              <a:pPr>
                <a:defRPr/>
              </a:pPr>
              <a:t>09/09/2011</a:t>
            </a:fld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E6933-1FD5-4C96-A316-8181E13C7BB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0A7E6-7351-4359-8192-61EFCB0CEB0C}" type="datetimeFigureOut">
              <a:rPr lang="es-ES"/>
              <a:pPr>
                <a:defRPr/>
              </a:pPr>
              <a:t>09/09/2011</a:t>
            </a:fld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35EDD-E0CB-4686-AB89-B45BF53464C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E78E2-0177-4CB0-BC93-3DEC3CA954F7}" type="datetimeFigureOut">
              <a:rPr lang="es-ES"/>
              <a:pPr>
                <a:defRPr/>
              </a:pPr>
              <a:t>09/09/2011</a:t>
            </a:fld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81DFD-B0A9-45E4-B323-519E42BA8C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EA68C-1A07-47E9-BDDB-ED9F873E29FD}" type="datetimeFigureOut">
              <a:rPr lang="es-ES"/>
              <a:pPr>
                <a:defRPr/>
              </a:pPr>
              <a:t>09/09/2011</a:t>
            </a:fld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A63A9-8E24-4BA3-80E3-2262C248F64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0CDAB-4FBB-491A-899D-6BC8149A23A7}" type="datetimeFigureOut">
              <a:rPr lang="es-ES"/>
              <a:pPr>
                <a:defRPr/>
              </a:pPr>
              <a:t>09/09/2011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FE1C3-000F-4D83-820D-24531E4C0D4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2CD80-AB33-492B-881B-8DC919D27B38}" type="datetimeFigureOut">
              <a:rPr lang="es-ES"/>
              <a:pPr>
                <a:defRPr/>
              </a:pPr>
              <a:t>09/09/2011</a:t>
            </a:fld>
            <a:endParaRPr lang="es-ES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6E566-4885-4820-8D04-14D4D0CE43F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85CF2-C9D8-43E6-82DE-BFD048932F41}" type="datetimeFigureOut">
              <a:rPr lang="es-ES"/>
              <a:pPr>
                <a:defRPr/>
              </a:pPr>
              <a:t>09/09/2011</a:t>
            </a:fld>
            <a:endParaRPr lang="es-ES"/>
          </a:p>
        </p:txBody>
      </p:sp>
      <p:sp>
        <p:nvSpPr>
          <p:cNvPr id="8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3413D-E61C-4044-8381-C08C9123B87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2F239-717A-42FA-991C-7A8D79476EA2}" type="datetimeFigureOut">
              <a:rPr lang="es-ES"/>
              <a:pPr>
                <a:defRPr/>
              </a:pPr>
              <a:t>09/09/2011</a:t>
            </a:fld>
            <a:endParaRPr lang="es-ES"/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C766F-EA85-4B06-84EF-377D3A05BB0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FAD00-2B65-4AA9-AC27-E61C71B435AA}" type="datetimeFigureOut">
              <a:rPr lang="es-ES"/>
              <a:pPr>
                <a:defRPr/>
              </a:pPr>
              <a:t>09/09/2011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2470B-20C1-4B70-A1C0-1F6E48A98BD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4CA79-2F40-4745-9789-26F496B9EB7D}" type="datetimeFigureOut">
              <a:rPr lang="es-ES"/>
              <a:pPr>
                <a:defRPr/>
              </a:pPr>
              <a:t>09/09/2011</a:t>
            </a:fld>
            <a:endParaRPr lang="es-ES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9C668-3F13-4152-B6E3-53643384E28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E25A7-955C-4A79-BF50-20ED1478FBCF}" type="datetimeFigureOut">
              <a:rPr lang="es-ES"/>
              <a:pPr>
                <a:defRPr/>
              </a:pPr>
              <a:t>09/09/2011</a:t>
            </a:fld>
            <a:endParaRPr lang="es-ES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6471E-DDED-4DC5-84C0-D19832EA030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rgbClr val="663300"/>
          </a:fgClr>
          <a:bgClr>
            <a:srgbClr val="0D532E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27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6AC6FB-E9ED-4B55-BD82-77AD57675C45}" type="datetimeFigureOut">
              <a:rPr lang="es-ES"/>
              <a:pPr>
                <a:defRPr/>
              </a:pPr>
              <a:t>09/09/2011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D39974-6AA5-4C7C-A482-93087B7B335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0 Imagen" descr="espo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282" y="214290"/>
            <a:ext cx="1579566" cy="1525575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1785926"/>
            <a:ext cx="8572560" cy="4786346"/>
          </a:xfrm>
        </p:spPr>
        <p:txBody>
          <a:bodyPr>
            <a:noAutofit/>
          </a:bodyPr>
          <a:lstStyle/>
          <a:p>
            <a:r>
              <a:rPr lang="en-US" sz="2000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cap="all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Research Project prior to the graduation from:</a:t>
            </a:r>
            <a:br>
              <a:rPr lang="en-US" sz="2000" cap="all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2000" cap="all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2000" cap="all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cap="all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Bilingual Secretary in Information Systems</a:t>
            </a:r>
            <a:r>
              <a:rPr lang="es-ES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/>
            </a:r>
            <a:br>
              <a:rPr lang="es-ES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Research Title:</a:t>
            </a:r>
            <a:r>
              <a:rPr lang="es-ES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/>
            </a:r>
            <a:br>
              <a:rPr lang="es-ES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CHARACTERISTICS A </a:t>
            </a: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MULTIFUNCTIONAL SECRETARY SHOULD HAVE IN ECUADORIAN 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COMPANIES</a:t>
            </a:r>
            <a:b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20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Author</a:t>
            </a:r>
            <a:r>
              <a:rPr lang="es-E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E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Susana </a:t>
            </a:r>
            <a:r>
              <a:rPr lang="es-E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Andrea LLiguisaca </a:t>
            </a:r>
            <a:r>
              <a:rPr lang="es-E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Mendoza</a:t>
            </a:r>
            <a:br>
              <a:rPr lang="es-E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2010-2011</a:t>
            </a:r>
            <a:r>
              <a:rPr lang="es-E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s-ES" sz="2000" dirty="0">
              <a:solidFill>
                <a:schemeClr val="accent1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28415">
            <a:off x="4041163" y="596354"/>
            <a:ext cx="5067607" cy="852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s-ES" dirty="0" err="1" smtClean="0">
                <a:ln>
                  <a:noFill/>
                </a:ln>
                <a:solidFill>
                  <a:srgbClr val="FFCC66"/>
                </a:solidFill>
                <a:effectLst/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es-ES" dirty="0" smtClean="0">
                <a:ln>
                  <a:noFill/>
                </a:ln>
                <a:solidFill>
                  <a:srgbClr val="FFCC6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 smtClean="0">
                <a:ln>
                  <a:noFill/>
                </a:ln>
                <a:solidFill>
                  <a:srgbClr val="FFCC66"/>
                </a:solidFill>
                <a:effectLst/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s-ES" dirty="0" smtClean="0">
                <a:ln>
                  <a:noFill/>
                </a:ln>
                <a:solidFill>
                  <a:srgbClr val="FFCC6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 smtClean="0">
                <a:ln>
                  <a:noFill/>
                </a:ln>
                <a:solidFill>
                  <a:srgbClr val="FFCC66"/>
                </a:solidFill>
                <a:effectLst/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s-ES" dirty="0" smtClean="0">
                <a:ln>
                  <a:noFill/>
                </a:ln>
                <a:solidFill>
                  <a:srgbClr val="FFCC6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 smtClean="0">
                <a:ln>
                  <a:noFill/>
                </a:ln>
                <a:solidFill>
                  <a:srgbClr val="FFCC66"/>
                </a:solidFill>
                <a:effectLst/>
                <a:latin typeface="Times New Roman" pitchFamily="18" charset="0"/>
                <a:cs typeface="Times New Roman" pitchFamily="18" charset="0"/>
              </a:rPr>
              <a:t>organized</a:t>
            </a:r>
            <a:endParaRPr lang="es-ES" dirty="0" smtClean="0">
              <a:ln>
                <a:noFill/>
              </a:ln>
              <a:solidFill>
                <a:srgbClr val="FFCC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13 Marcador de contenido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412776"/>
            <a:ext cx="8072437" cy="498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91264" cy="7969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Good working relationship with your boss</a:t>
            </a:r>
            <a:r>
              <a:rPr lang="es-E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s-E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Save time with the daily routine matters. </a:t>
            </a:r>
          </a:p>
          <a:p>
            <a:pPr eaLnBrk="1" hangingPunct="1">
              <a:buNone/>
            </a:pP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Familiarize yourself with company 	policies. </a:t>
            </a:r>
          </a:p>
          <a:p>
            <a:pPr eaLnBrk="1" hangingPunct="1"/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AutoShape 4" descr="2Q=="/>
          <p:cNvSpPr>
            <a:spLocks noChangeAspect="1" noChangeArrowheads="1"/>
          </p:cNvSpPr>
          <p:nvPr/>
        </p:nvSpPr>
        <p:spPr bwMode="auto">
          <a:xfrm>
            <a:off x="3952875" y="3048000"/>
            <a:ext cx="1238250" cy="7620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23558" name="AutoShape 6" descr="2Q=="/>
          <p:cNvSpPr>
            <a:spLocks noChangeAspect="1" noChangeArrowheads="1"/>
          </p:cNvSpPr>
          <p:nvPr/>
        </p:nvSpPr>
        <p:spPr bwMode="auto">
          <a:xfrm>
            <a:off x="3952875" y="3048000"/>
            <a:ext cx="1238250" cy="7620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23560" name="AutoShape 8" descr="Z"/>
          <p:cNvSpPr>
            <a:spLocks noChangeAspect="1" noChangeArrowheads="1"/>
          </p:cNvSpPr>
          <p:nvPr/>
        </p:nvSpPr>
        <p:spPr bwMode="auto">
          <a:xfrm>
            <a:off x="4110038" y="2814638"/>
            <a:ext cx="923925" cy="1228725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23562" name="Picture 10" descr="stock-photo-regular-working-day-in-office-head-manager-and-secretary-366167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365104"/>
            <a:ext cx="2771775" cy="227697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2 Marcador de contenido"/>
          <p:cNvSpPr>
            <a:spLocks noGrp="1"/>
          </p:cNvSpPr>
          <p:nvPr>
            <p:ph idx="1"/>
          </p:nvPr>
        </p:nvSpPr>
        <p:spPr>
          <a:xfrm>
            <a:off x="285750" y="1428750"/>
            <a:ext cx="8643938" cy="5000625"/>
          </a:xfrm>
        </p:spPr>
        <p:txBody>
          <a:bodyPr/>
          <a:lstStyle/>
          <a:p>
            <a:pPr marL="88900" indent="-88900" algn="just" eaLnBrk="1" hangingPunct="1">
              <a:lnSpc>
                <a:spcPct val="80000"/>
              </a:lnSpc>
              <a:buFont typeface="Wingdings 2" pitchFamily="18" charset="2"/>
              <a:buNone/>
            </a:pPr>
            <a:endParaRPr lang="es-ES" sz="29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8900" indent="-88900" algn="just" eaLnBrk="1" hangingPunct="1">
              <a:lnSpc>
                <a:spcPct val="800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Types of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communication</a:t>
            </a:r>
          </a:p>
          <a:p>
            <a:pPr marL="88900" indent="-88900" algn="just" eaLnBrk="1" hangingPunct="1">
              <a:lnSpc>
                <a:spcPct val="80000"/>
              </a:lnSpc>
              <a:buNone/>
            </a:pPr>
            <a:endParaRPr lang="es-E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8900" indent="-88900" algn="just" eaLnBrk="1" hangingPunct="1">
              <a:lnSpc>
                <a:spcPct val="80000"/>
              </a:lnSpc>
              <a:buNone/>
            </a:pPr>
            <a:endParaRPr lang="es-E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8900" indent="-88900" algn="just" eaLnBrk="1" hangingPunct="1">
              <a:lnSpc>
                <a:spcPct val="800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Ways to improve communication skills</a:t>
            </a:r>
          </a:p>
          <a:p>
            <a:pPr marL="88900" indent="-88900" algn="just" eaLnBrk="1" hangingPunct="1">
              <a:lnSpc>
                <a:spcPct val="80000"/>
              </a:lnSpc>
              <a:buFont typeface="Wingdings 2" pitchFamily="18" charset="2"/>
              <a:buNone/>
            </a:pPr>
            <a:endParaRPr lang="es-E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8900" indent="-88900" algn="just" eaLnBrk="1" hangingPunct="1">
              <a:lnSpc>
                <a:spcPct val="80000"/>
              </a:lnSpc>
              <a:buFont typeface="Wingdings 2" pitchFamily="18" charset="2"/>
              <a:buNone/>
            </a:pPr>
            <a:endParaRPr lang="es-E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8900" indent="-88900"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9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Specific Objective:  To describe how to improve the communication with the whole office staff</a:t>
            </a:r>
            <a:endParaRPr lang="es-ES" sz="29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8900" indent="-8890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3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s-ES" sz="33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8900" indent="-88900" eaLnBrk="1" hangingPunct="1">
              <a:lnSpc>
                <a:spcPct val="80000"/>
              </a:lnSpc>
              <a:buFont typeface="Wingdings 2" pitchFamily="18" charset="2"/>
              <a:buNone/>
            </a:pPr>
            <a:endParaRPr lang="es-ES" sz="2200" dirty="0" smtClean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21014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Effective interpersonal communication in the workplace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dirty="0" smtClean="0">
                <a:latin typeface="Times New Roman" pitchFamily="18" charset="0"/>
                <a:cs typeface="Times New Roman" pitchFamily="18" charset="0"/>
              </a:rPr>
            </a:br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1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2 Marcador de contenido"/>
          <p:cNvSpPr>
            <a:spLocks noGrp="1"/>
          </p:cNvSpPr>
          <p:nvPr>
            <p:ph idx="1"/>
          </p:nvPr>
        </p:nvSpPr>
        <p:spPr>
          <a:xfrm>
            <a:off x="642910" y="785794"/>
            <a:ext cx="8291513" cy="53736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Based on communication channels</a:t>
            </a:r>
            <a:endParaRPr lang="es-ES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Verbal : writing and oral communication .</a:t>
            </a:r>
          </a:p>
          <a:p>
            <a:pPr algn="ctr" eaLnBrk="1" hangingPunct="1">
              <a:buFont typeface="Wingdings 2" pitchFamily="18" charset="2"/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	Non-verbal :  body language, facial expressions.</a:t>
            </a:r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Based on communication style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Formal: It is straightforward, precise and has a rigid tone.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Informal: It builds relationships with a similar wavelength.	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buFont typeface="Wingdings 2" pitchFamily="18" charset="2"/>
              <a:buNone/>
            </a:pPr>
            <a:endParaRPr lang="es-ES" sz="3200" dirty="0" smtClean="0"/>
          </a:p>
        </p:txBody>
      </p:sp>
      <p:sp>
        <p:nvSpPr>
          <p:cNvPr id="26628" name="2 Marcador de contenido"/>
          <p:cNvSpPr>
            <a:spLocks/>
          </p:cNvSpPr>
          <p:nvPr/>
        </p:nvSpPr>
        <p:spPr bwMode="auto">
          <a:xfrm>
            <a:off x="928662" y="0"/>
            <a:ext cx="8001056" cy="95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7688" indent="-411163" algn="ctr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</a:pP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Types of communication</a:t>
            </a:r>
            <a:endParaRPr lang="es-ES" sz="3200" dirty="0">
              <a:solidFill>
                <a:schemeClr val="accent1">
                  <a:lumMod val="60000"/>
                  <a:lumOff val="40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1" uiExpand="1" build="p"/>
      <p:bldP spid="266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76672"/>
            <a:ext cx="8686800" cy="94096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Ways to improve communication skills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dirty="0" smtClean="0">
                <a:latin typeface="Times New Roman" pitchFamily="18" charset="0"/>
                <a:cs typeface="Times New Roman" pitchFamily="18" charset="0"/>
              </a:rPr>
            </a:br>
            <a:endParaRPr lang="es-ES" dirty="0"/>
          </a:p>
        </p:txBody>
      </p:sp>
      <p:sp>
        <p:nvSpPr>
          <p:cNvPr id="27650" name="2 Marcador de contenido"/>
          <p:cNvSpPr>
            <a:spLocks noGrp="1"/>
          </p:cNvSpPr>
          <p:nvPr>
            <p:ph idx="1"/>
          </p:nvPr>
        </p:nvSpPr>
        <p:spPr>
          <a:xfrm>
            <a:off x="395288" y="1484313"/>
            <a:ext cx="8291512" cy="4824412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Listen and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observe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s-ES" sz="3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Take a few moments before you respond </a:t>
            </a:r>
          </a:p>
          <a:p>
            <a:pPr eaLnBrk="1" hangingPunct="1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3200" dirty="0" smtClean="0"/>
              <a:t>Using the correct body language</a:t>
            </a:r>
          </a:p>
          <a:p>
            <a:pPr eaLnBrk="1" hangingPunct="1">
              <a:buNone/>
            </a:pPr>
            <a:endParaRPr lang="en-US" sz="3200" dirty="0" smtClean="0"/>
          </a:p>
        </p:txBody>
      </p:sp>
      <p:pic>
        <p:nvPicPr>
          <p:cNvPr id="27651" name="Picture 2" descr="C:\Documents and Settings\user\Mis documentos\Mis imágenes\comunication skil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966543"/>
            <a:ext cx="2665412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65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Research on the secretarial field</a:t>
            </a:r>
            <a:endParaRPr lang="es-E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1500" y="1285875"/>
            <a:ext cx="8248650" cy="5572125"/>
          </a:xfrm>
        </p:spPr>
        <p:txBody>
          <a:bodyPr>
            <a:normAutofit lnSpcReduction="10000"/>
          </a:bodyPr>
          <a:lstStyle/>
          <a:p>
            <a:pPr marL="0" indent="0" eaLnBrk="1" hangingPunct="1"/>
            <a:r>
              <a:rPr lang="en-US" sz="3200" i="1" dirty="0" smtClean="0">
                <a:latin typeface="Sylfaen" pitchFamily="18" charset="0"/>
                <a:cs typeface="Times New Roman" pitchFamily="18" charset="0"/>
              </a:rPr>
              <a:t>Objective </a:t>
            </a:r>
            <a:endParaRPr lang="en-US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/>
            <a:r>
              <a:rPr lang="en-US" sz="3200" i="1" dirty="0" smtClean="0">
                <a:latin typeface="Sylfaen" pitchFamily="18" charset="0"/>
                <a:cs typeface="Times New Roman" pitchFamily="18" charset="0"/>
              </a:rPr>
              <a:t>Statement of the </a:t>
            </a:r>
            <a:r>
              <a:rPr lang="en-US" sz="3200" i="1" dirty="0" smtClean="0">
                <a:latin typeface="Sylfaen" pitchFamily="18" charset="0"/>
                <a:cs typeface="Times New Roman" pitchFamily="18" charset="0"/>
              </a:rPr>
              <a:t>problem</a:t>
            </a:r>
          </a:p>
          <a:p>
            <a:pPr marL="0" indent="0" eaLnBrk="1" hangingPunct="1"/>
            <a:r>
              <a:rPr lang="en-US" sz="3200" i="1" dirty="0" smtClean="0">
                <a:latin typeface="Sylfaen" pitchFamily="18" charset="0"/>
                <a:cs typeface="Times New Roman" pitchFamily="18" charset="0"/>
              </a:rPr>
              <a:t>Methods</a:t>
            </a:r>
            <a:endParaRPr lang="en-US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/>
            <a:r>
              <a:rPr lang="en-US" sz="3200" i="1" dirty="0" smtClean="0">
                <a:latin typeface="Sylfaen" pitchFamily="18" charset="0"/>
                <a:cs typeface="Times New Roman" pitchFamily="18" charset="0"/>
              </a:rPr>
              <a:t>Hypothesis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/>
            <a:r>
              <a:rPr lang="en-US" sz="3200" i="1" dirty="0" smtClean="0">
                <a:latin typeface="Sylfaen" pitchFamily="18" charset="0"/>
                <a:cs typeface="Times New Roman" pitchFamily="18" charset="0"/>
              </a:rPr>
              <a:t>Data collection-</a:t>
            </a:r>
            <a:r>
              <a:rPr lang="es-ES" sz="3200" dirty="0" smtClean="0"/>
              <a:t> </a:t>
            </a:r>
            <a:r>
              <a:rPr lang="en-US" sz="3200" i="1" dirty="0" smtClean="0">
                <a:latin typeface="Sylfaen" pitchFamily="18" charset="0"/>
                <a:cs typeface="Times New Roman" pitchFamily="18" charset="0"/>
              </a:rPr>
              <a:t>Graphs </a:t>
            </a:r>
          </a:p>
          <a:p>
            <a:pPr marL="0" indent="0" eaLnBrk="1" hangingPunct="1"/>
            <a:r>
              <a:rPr lang="en-US" sz="3200" i="1" dirty="0" smtClean="0">
                <a:latin typeface="Sylfaen" pitchFamily="18" charset="0"/>
                <a:cs typeface="Times New Roman" pitchFamily="18" charset="0"/>
              </a:rPr>
              <a:t>Conclusion</a:t>
            </a:r>
          </a:p>
          <a:p>
            <a:pPr marL="0" indent="0" eaLnBrk="1" hangingPunct="1"/>
            <a:r>
              <a:rPr lang="en-US" sz="3200" i="1" dirty="0" smtClean="0">
                <a:latin typeface="Sylfaen" pitchFamily="18" charset="0"/>
                <a:cs typeface="Times New Roman" pitchFamily="18" charset="0"/>
              </a:rPr>
              <a:t> Recommendation </a:t>
            </a:r>
          </a:p>
          <a:p>
            <a:pPr marL="0" indent="0" algn="just" eaLnBrk="1" hangingPunct="1">
              <a:buFont typeface="Wingdings 2" pitchFamily="18" charset="2"/>
              <a:buNone/>
            </a:pP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Objective of the survey: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emonstrate there are  multifunctional secretaries in Guayaquil Companies.</a:t>
            </a:r>
            <a:endParaRPr lang="es-ES" sz="3200" u="sng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Objective 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5039965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Find if the duties of a multifunctional secretary are likely to be carried out.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4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Statement of the problem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*No duties’ manual .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*All the companies have rules.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* Social environment .</a:t>
            </a:r>
          </a:p>
          <a:p>
            <a:pPr algn="ctr"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357166"/>
            <a:ext cx="8208912" cy="5472608"/>
          </a:xfrm>
        </p:spPr>
        <p:txBody>
          <a:bodyPr/>
          <a:lstStyle/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40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Methods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Exploratory: structures and identifies new problems.</a:t>
            </a: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Quantitative: shows the results analyzed through graphs.</a:t>
            </a:r>
          </a:p>
          <a:p>
            <a:pPr algn="ctr">
              <a:buNone/>
            </a:pPr>
            <a:endParaRPr lang="es-ES" b="1" dirty="0" smtClean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buNone/>
            </a:pPr>
            <a:r>
              <a:rPr lang="en-US" sz="40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Hypothesis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 would like to find more multifunctional secretaries than regular secretaries. 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b="1" dirty="0" smtClean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644797">
            <a:off x="402119" y="412542"/>
            <a:ext cx="348615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40938">
            <a:off x="4181496" y="643142"/>
            <a:ext cx="469582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501008"/>
            <a:ext cx="5112568" cy="3126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785794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The age average of the secretaries: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s-E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571612"/>
            <a:ext cx="365265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163237">
            <a:off x="5706410" y="2419514"/>
            <a:ext cx="1360779" cy="1654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Outline</a:t>
            </a:r>
            <a:endParaRPr lang="es-ES" dirty="0">
              <a:solidFill>
                <a:schemeClr val="accent1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2 Marcador de contenido"/>
          <p:cNvSpPr>
            <a:spLocks noGrp="1"/>
          </p:cNvSpPr>
          <p:nvPr>
            <p:ph idx="1"/>
          </p:nvPr>
        </p:nvSpPr>
        <p:spPr>
          <a:xfrm>
            <a:off x="323528" y="1124744"/>
            <a:ext cx="8291512" cy="4929188"/>
          </a:xfrm>
        </p:spPr>
        <p:txBody>
          <a:bodyPr/>
          <a:lstStyle/>
          <a:p>
            <a:pPr marL="571500" indent="-571500" algn="just" eaLnBrk="1" hangingPunct="1">
              <a:buFont typeface="Wingdings 2" pitchFamily="18" charset="2"/>
              <a:buNone/>
            </a:pP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 eaLnBrk="1" hangingPunct="1">
              <a:buFont typeface="Wingdings 2" pitchFamily="18" charset="2"/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 multifunctional Vs. A regular secretary</a:t>
            </a:r>
          </a:p>
          <a:p>
            <a:pPr marL="571500" indent="-571500" eaLnBrk="1" hangingPunct="1">
              <a:buFont typeface="Lucida Sans" pitchFamily="34" charset="0"/>
              <a:buAutoNum type="arabicPeriod"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 eaLnBrk="1" hangingPunct="1">
              <a:buFont typeface="Wingdings 2" pitchFamily="18" charset="2"/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 organized, social secretary</a:t>
            </a:r>
          </a:p>
          <a:p>
            <a:pPr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Effective interpersonal communication in the workplace</a:t>
            </a:r>
            <a:endParaRPr lang="es-E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 eaLnBrk="1" hangingPunct="1">
              <a:buFont typeface="Wingdings 2" pitchFamily="18" charset="2"/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 eaLnBrk="1" hangingPunct="1">
              <a:buFont typeface="Wingdings 2" pitchFamily="18" charset="2"/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Research on the secretarial field</a:t>
            </a:r>
          </a:p>
          <a:p>
            <a:pPr marL="571500" indent="-571500" eaLnBrk="1" hangingPunct="1">
              <a:buFont typeface="Wingdings 2" pitchFamily="18" charset="2"/>
              <a:buNone/>
            </a:pPr>
            <a:endParaRPr lang="es-ES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1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500042"/>
            <a:ext cx="8964488" cy="156966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defRPr/>
            </a:pPr>
            <a:r>
              <a:rPr lang="en-US" sz="2400" dirty="0" smtClean="0" bmk="_Toc301812479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1.- When you were recruited in this company, did  you receive a manual of duties or procedures to perform the company activities? </a:t>
            </a:r>
            <a:br>
              <a:rPr lang="en-US" sz="2400" dirty="0" smtClean="0" bmk="_Toc301812479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es-ES" sz="2400" dirty="0" smtClean="0" bmk="_Toc301812479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es-ES" sz="2400" dirty="0" smtClean="0" bmk="_Toc301812479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es-ES" sz="2400" dirty="0" bmk="_Toc301812479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921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14488"/>
            <a:ext cx="3725938" cy="361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872237">
            <a:off x="5049167" y="2564523"/>
            <a:ext cx="2116405" cy="1366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rgbClr val="663300"/>
          </a:fgClr>
          <a:bgClr>
            <a:srgbClr val="0D532E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357166"/>
            <a:ext cx="8929718" cy="1143008"/>
          </a:xfrm>
        </p:spPr>
        <p:txBody>
          <a:bodyPr>
            <a:normAutofit/>
          </a:bodyPr>
          <a:lstStyle/>
          <a:p>
            <a:pPr>
              <a:defRPr lang="es-ES"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2.- Has the company provided you with rules which the personnel have to perform? 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857364"/>
            <a:ext cx="3867802" cy="370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018115">
            <a:off x="5518061" y="2429668"/>
            <a:ext cx="1624019" cy="1423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3.-Do </a:t>
            </a:r>
            <a:r>
              <a:rPr lang="es-E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s-E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perform</a:t>
            </a:r>
            <a:r>
              <a:rPr lang="es-E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those</a:t>
            </a:r>
            <a:r>
              <a:rPr lang="es-E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rules?</a:t>
            </a:r>
            <a:endParaRPr lang="es-E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571612"/>
            <a:ext cx="3643338" cy="366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668118">
            <a:off x="5867678" y="2702948"/>
            <a:ext cx="1700719" cy="1372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lang="es-ES" sz="1802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ES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dirty="0" smtClean="0">
                <a:solidFill>
                  <a:schemeClr val="tx1"/>
                </a:solidFill>
                <a:effectLst/>
              </a:rPr>
              <a:t>.- 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What kind of communication do you think, there is in the company where you work? Professional or friendly.</a:t>
            </a:r>
            <a:r>
              <a:rPr lang="en-US" sz="3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es-E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714488"/>
            <a:ext cx="3643339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508868">
            <a:off x="5591627" y="2632416"/>
            <a:ext cx="1979427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lang="es-ES" sz="1198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5.- Do you apply organizational skills in your: work, daily life or both?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928802"/>
            <a:ext cx="3500462" cy="3216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220926">
            <a:off x="5595546" y="2777586"/>
            <a:ext cx="1739651" cy="1571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 lang="es-ES"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Junta de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Beneficencia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 Guayaquil</a:t>
            </a:r>
            <a:b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6.- How you see yourself?</a:t>
            </a:r>
            <a:endParaRPr lang="en-US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928802"/>
            <a:ext cx="304187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50845">
            <a:off x="5123787" y="2678952"/>
            <a:ext cx="3336813" cy="133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 lang="es-ES"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36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Corasa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6.- How you see yourself?</a:t>
            </a:r>
            <a:r>
              <a:rPr lang="en-US" sz="4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es-ES" dirty="0"/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143116"/>
            <a:ext cx="3146757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42369">
            <a:off x="5396528" y="3096798"/>
            <a:ext cx="2820824" cy="114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143000"/>
          </a:xfrm>
        </p:spPr>
        <p:txBody>
          <a:bodyPr>
            <a:noAutofit/>
          </a:bodyPr>
          <a:lstStyle/>
          <a:p>
            <a:pPr>
              <a:defRPr lang="es-ES"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Profeinsa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6.- How you see yourself?</a:t>
            </a:r>
            <a:br>
              <a:rPr lang="en-US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es-ES" sz="3200" dirty="0">
              <a:solidFill>
                <a:schemeClr val="tx1"/>
              </a:solidFill>
              <a:effectLst/>
            </a:endParaRPr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571612"/>
            <a:ext cx="3286148" cy="3362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20740">
            <a:off x="5249527" y="2929290"/>
            <a:ext cx="3411877" cy="1260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 lang="es-ES"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Summary of the three companies</a:t>
            </a:r>
            <a:br>
              <a:rPr lang="en-US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6.- How you see yoursel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f?</a:t>
            </a:r>
            <a:r>
              <a:rPr lang="en-US" sz="4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es-ES" dirty="0"/>
          </a:p>
        </p:txBody>
      </p:sp>
      <p:pic>
        <p:nvPicPr>
          <p:cNvPr id="4505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72060" y="1785926"/>
            <a:ext cx="3206121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698223">
            <a:off x="4963096" y="2593387"/>
            <a:ext cx="3452460" cy="1267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Conclusion</a:t>
            </a:r>
            <a:r>
              <a:rPr lang="en-US" sz="4400" i="1" dirty="0" smtClean="0">
                <a:latin typeface="Sylfaen" pitchFamily="18" charset="0"/>
                <a:cs typeface="Times New Roman" pitchFamily="18" charset="0"/>
              </a:rPr>
              <a:t/>
            </a:r>
            <a:br>
              <a:rPr lang="en-US" sz="4400" i="1" dirty="0" smtClean="0">
                <a:latin typeface="Sylfaen" pitchFamily="18" charset="0"/>
                <a:cs typeface="Times New Roman" pitchFamily="18" charset="0"/>
              </a:rPr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052736"/>
            <a:ext cx="8219256" cy="5255989"/>
          </a:xfrm>
        </p:spPr>
        <p:txBody>
          <a:bodyPr/>
          <a:lstStyle/>
          <a:p>
            <a:r>
              <a:rPr lang="en-US" dirty="0" smtClean="0"/>
              <a:t>A multifunctional secretary has to:</a:t>
            </a:r>
          </a:p>
          <a:p>
            <a:endParaRPr lang="en-US" dirty="0" smtClean="0"/>
          </a:p>
          <a:p>
            <a:r>
              <a:rPr lang="en-US" dirty="0" smtClean="0"/>
              <a:t>Know about the role of each member of the company.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Be in constant training.</a:t>
            </a:r>
          </a:p>
          <a:p>
            <a:endParaRPr lang="es-ES" dirty="0" smtClean="0"/>
          </a:p>
          <a:p>
            <a:pPr>
              <a:buNone/>
            </a:pPr>
            <a:endParaRPr lang="es-ES" sz="4000" b="1" dirty="0" smtClean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Sylfaen" pitchFamily="18" charset="0"/>
              <a:ea typeface="+mj-ea"/>
              <a:cs typeface="Times New Roman" pitchFamily="18" charset="0"/>
            </a:endParaRPr>
          </a:p>
          <a:p>
            <a:pPr>
              <a:buNone/>
            </a:pPr>
            <a:endParaRPr lang="es-ES" dirty="0"/>
          </a:p>
        </p:txBody>
      </p:sp>
      <p:pic>
        <p:nvPicPr>
          <p:cNvPr id="6" name="3 Marcador de contenido" descr="communicati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31417">
            <a:off x="5500694" y="3500438"/>
            <a:ext cx="3233729" cy="2782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2 Marcador de contenido"/>
          <p:cNvSpPr>
            <a:spLocks noGrp="1"/>
          </p:cNvSpPr>
          <p:nvPr>
            <p:ph idx="1"/>
          </p:nvPr>
        </p:nvSpPr>
        <p:spPr>
          <a:xfrm>
            <a:off x="468313" y="333375"/>
            <a:ext cx="8218487" cy="579278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600" dirty="0" smtClean="0">
                <a:solidFill>
                  <a:srgbClr val="FFE193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2600" dirty="0" smtClean="0">
              <a:solidFill>
                <a:srgbClr val="FFE19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3300" b="1" dirty="0" smtClean="0">
                <a:solidFill>
                  <a:srgbClr val="FFE193"/>
                </a:solidFill>
                <a:latin typeface="Times New Roman" pitchFamily="18" charset="0"/>
                <a:cs typeface="Times New Roman" pitchFamily="18" charset="0"/>
              </a:rPr>
              <a:t>Broad Objective</a:t>
            </a: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ompile information  about multifunctional secretary</a:t>
            </a: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300" b="1" dirty="0" smtClean="0">
                <a:solidFill>
                  <a:srgbClr val="FFE193"/>
                </a:solidFill>
                <a:latin typeface="Times New Roman" pitchFamily="18" charset="0"/>
                <a:cs typeface="Times New Roman" pitchFamily="18" charset="0"/>
              </a:rPr>
              <a:t>Hypothesis </a:t>
            </a: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Demonstrate that this research paper will help the secretaries to clarify their roles and responsibilities</a:t>
            </a:r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endParaRPr lang="es-ES" sz="3600" b="1" dirty="0" smtClean="0">
              <a:solidFill>
                <a:srgbClr val="FFE193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s-ES" sz="2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3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3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Recommendation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Develop</a:t>
            </a:r>
            <a:r>
              <a:rPr lang="es-ES" dirty="0" smtClean="0"/>
              <a:t> </a:t>
            </a:r>
            <a:r>
              <a:rPr lang="es-ES" dirty="0" err="1" smtClean="0"/>
              <a:t>multifunctional</a:t>
            </a:r>
            <a:r>
              <a:rPr lang="es-ES" dirty="0" smtClean="0"/>
              <a:t> </a:t>
            </a:r>
            <a:r>
              <a:rPr lang="es-ES" dirty="0" err="1" smtClean="0"/>
              <a:t>communication</a:t>
            </a:r>
            <a:r>
              <a:rPr lang="es-ES" dirty="0" smtClean="0"/>
              <a:t> </a:t>
            </a:r>
            <a:r>
              <a:rPr lang="es-ES" dirty="0" err="1" smtClean="0"/>
              <a:t>skills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r>
              <a:rPr lang="es-ES" dirty="0" smtClean="0"/>
              <a:t>Train in </a:t>
            </a:r>
            <a:r>
              <a:rPr lang="es-ES" dirty="0" err="1" smtClean="0"/>
              <a:t>courses</a:t>
            </a:r>
            <a:r>
              <a:rPr lang="es-ES" dirty="0" smtClean="0"/>
              <a:t>: </a:t>
            </a:r>
            <a:r>
              <a:rPr lang="es-ES" dirty="0" err="1" smtClean="0"/>
              <a:t>Administration</a:t>
            </a:r>
            <a:r>
              <a:rPr lang="es-ES" dirty="0" smtClean="0"/>
              <a:t> of </a:t>
            </a:r>
            <a:r>
              <a:rPr lang="es-ES" dirty="0" err="1" smtClean="0"/>
              <a:t>companies</a:t>
            </a:r>
            <a:r>
              <a:rPr lang="es-ES" dirty="0" smtClean="0"/>
              <a:t>, </a:t>
            </a:r>
            <a:r>
              <a:rPr lang="es-ES" dirty="0" err="1" smtClean="0"/>
              <a:t>finance</a:t>
            </a:r>
            <a:r>
              <a:rPr lang="es-ES" dirty="0" smtClean="0"/>
              <a:t> </a:t>
            </a:r>
            <a:r>
              <a:rPr lang="es-ES" dirty="0" err="1" smtClean="0"/>
              <a:t>mathematics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r>
              <a:rPr lang="es-ES" dirty="0" err="1" smtClean="0"/>
              <a:t>Know</a:t>
            </a:r>
            <a:r>
              <a:rPr lang="es-ES" dirty="0" smtClean="0"/>
              <a:t> </a:t>
            </a:r>
            <a:r>
              <a:rPr lang="es-ES" dirty="0" err="1" smtClean="0"/>
              <a:t>English´s</a:t>
            </a:r>
            <a:r>
              <a:rPr lang="es-ES" dirty="0" smtClean="0"/>
              <a:t> </a:t>
            </a:r>
            <a:r>
              <a:rPr lang="es-ES" dirty="0" err="1" smtClean="0"/>
              <a:t>language</a:t>
            </a:r>
            <a:r>
              <a:rPr lang="es-ES" dirty="0" smtClean="0"/>
              <a:t> </a:t>
            </a:r>
            <a:r>
              <a:rPr lang="es-ES" dirty="0" smtClean="0"/>
              <a:t>and </a:t>
            </a:r>
            <a:r>
              <a:rPr lang="es-ES" dirty="0" err="1" smtClean="0"/>
              <a:t>other</a:t>
            </a:r>
            <a:r>
              <a:rPr lang="es-ES" dirty="0" smtClean="0"/>
              <a:t> </a:t>
            </a:r>
            <a:r>
              <a:rPr lang="es-ES" dirty="0" err="1" smtClean="0"/>
              <a:t>languages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075240" cy="106613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s-ES" dirty="0" err="1" smtClean="0">
                <a:ln>
                  <a:noFill/>
                </a:ln>
                <a:solidFill>
                  <a:srgbClr val="FFCC66"/>
                </a:solidFill>
                <a:effectLst/>
              </a:rPr>
              <a:t>Methodology</a:t>
            </a:r>
            <a:r>
              <a:rPr lang="es-ES" dirty="0" smtClean="0">
                <a:ln>
                  <a:noFill/>
                </a:ln>
                <a:solidFill>
                  <a:srgbClr val="FFCC66"/>
                </a:solidFill>
                <a:effectLst/>
              </a:rPr>
              <a:t> </a:t>
            </a:r>
          </a:p>
        </p:txBody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>
          <a:xfrm>
            <a:off x="251520" y="1052736"/>
            <a:ext cx="8640960" cy="5544616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32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Exploratory  Research       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Primary Research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32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en-US" sz="32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en-US" sz="32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en-US" sz="32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					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Constructive Research   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				 	Secondary Research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32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357298"/>
            <a:ext cx="2880320" cy="2327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4286256"/>
            <a:ext cx="294670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cap="all" dirty="0" smtClean="0"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en-US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A multifunctional secretary versus a 	regular Secretary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s-ES" dirty="0"/>
          </a:p>
        </p:txBody>
      </p:sp>
      <p:sp>
        <p:nvSpPr>
          <p:cNvPr id="17410" name="2 Marcador de contenido"/>
          <p:cNvSpPr>
            <a:spLocks noGrp="1"/>
          </p:cNvSpPr>
          <p:nvPr>
            <p:ph idx="1"/>
          </p:nvPr>
        </p:nvSpPr>
        <p:spPr>
          <a:xfrm>
            <a:off x="357158" y="1600200"/>
            <a:ext cx="8329643" cy="4852988"/>
          </a:xfrm>
        </p:spPr>
        <p:txBody>
          <a:bodyPr/>
          <a:lstStyle/>
          <a:p>
            <a:pPr marL="571500" indent="-571500" eaLnBrk="1" hangingPunct="1">
              <a:lnSpc>
                <a:spcPct val="8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Clear concepts</a:t>
            </a:r>
          </a:p>
          <a:p>
            <a:pPr marL="571500" indent="-571500" eaLnBrk="1" hangingPunct="1">
              <a:lnSpc>
                <a:spcPct val="80000"/>
              </a:lnSpc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 eaLnBrk="1" hangingPunct="1">
              <a:lnSpc>
                <a:spcPct val="8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Differences</a:t>
            </a:r>
          </a:p>
          <a:p>
            <a:pPr marL="571500" indent="-571500" eaLnBrk="1" hangingPunct="1">
              <a:lnSpc>
                <a:spcPct val="80000"/>
              </a:lnSpc>
              <a:buNone/>
            </a:pPr>
            <a:endParaRPr lang="es-E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 eaLnBrk="1" hangingPunct="1">
              <a:lnSpc>
                <a:spcPct val="8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Roles and responsibilities</a:t>
            </a:r>
          </a:p>
          <a:p>
            <a:pPr marL="571500" indent="-571500" algn="just" eaLnBrk="1" hangingPunct="1">
              <a:lnSpc>
                <a:spcPct val="80000"/>
              </a:lnSpc>
              <a:buFont typeface="Wingdings 2" pitchFamily="18" charset="2"/>
              <a:buNone/>
            </a:pPr>
            <a:endParaRPr lang="es-E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32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Specific Objective: </a:t>
            </a:r>
            <a:r>
              <a:rPr lang="en-US" sz="32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 find clear differences between multifunctional and regular secretaries</a:t>
            </a:r>
            <a:endParaRPr lang="en-US" sz="32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35719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secretary</a:t>
            </a:r>
            <a:endParaRPr lang="es-ES" sz="3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434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Comes from: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latin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word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secernere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passive participle (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secretum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secretarius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en-US" b="1" dirty="0" smtClean="0">
                <a:ln w="6350"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The regular secretary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Has limited tasks: typing, making telephone calls, filing documents, attending meetings.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n-US" b="1" dirty="0" smtClean="0">
                <a:ln w="6350"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The multifunctional secretary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Has to deal with different tasks and has more responsibilities.</a:t>
            </a:r>
          </a:p>
          <a:p>
            <a:pPr algn="ctr" eaLnBrk="1" hangingPunct="1">
              <a:buFont typeface="Wingdings 2" pitchFamily="18" charset="2"/>
              <a:buNone/>
            </a:pPr>
            <a:endParaRPr lang="en-US" b="1" dirty="0" smtClean="0">
              <a:ln w="6350"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8435" name="Picture 2" descr="C:\Documents and Settings\user\Mis documentos\Mis imágenes\The secret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0"/>
            <a:ext cx="2124075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357158" y="214290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Concepts</a:t>
            </a:r>
            <a:endParaRPr lang="es-E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  <p:bldP spid="18434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/>
          </p:cNvSpPr>
          <p:nvPr>
            <p:ph type="title"/>
          </p:nvPr>
        </p:nvSpPr>
        <p:spPr bwMode="auto">
          <a:xfrm>
            <a:off x="457200" y="4976"/>
            <a:ext cx="8229600" cy="895611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s-ES" sz="360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Differences</a:t>
            </a:r>
            <a:endParaRPr lang="es-ES" sz="360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Rectangle 5"/>
          <p:cNvSpPr>
            <a:spLocks noGrp="1"/>
          </p:cNvSpPr>
          <p:nvPr>
            <p:ph type="body" sz="half" idx="1"/>
          </p:nvPr>
        </p:nvSpPr>
        <p:spPr>
          <a:xfrm>
            <a:off x="0" y="2643182"/>
            <a:ext cx="4357686" cy="3786214"/>
          </a:xfrm>
          <a:noFill/>
          <a:ln w="57150">
            <a:solidFill>
              <a:srgbClr val="0000FF"/>
            </a:solidFill>
          </a:ln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s-ES" sz="2400" b="1" dirty="0" smtClean="0"/>
              <a:t>MULTIFUNCTIONAL</a:t>
            </a:r>
          </a:p>
          <a:p>
            <a:pPr algn="ctr" eaLnBrk="1" hangingPunct="1"/>
            <a:r>
              <a:rPr lang="es-ES" sz="2400" b="1" dirty="0" smtClean="0"/>
              <a:t>     </a:t>
            </a:r>
            <a:r>
              <a:rPr lang="es-ES" sz="2400" b="1" dirty="0" err="1" smtClean="0"/>
              <a:t>To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deal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with</a:t>
            </a:r>
            <a:r>
              <a:rPr lang="es-ES" sz="2400" b="1" dirty="0" smtClean="0"/>
              <a:t> a </a:t>
            </a:r>
            <a:r>
              <a:rPr lang="es-ES" sz="2400" b="1" dirty="0" err="1" smtClean="0"/>
              <a:t>lot</a:t>
            </a:r>
            <a:r>
              <a:rPr lang="es-ES" sz="2400" b="1" dirty="0" smtClean="0"/>
              <a:t> of </a:t>
            </a:r>
            <a:r>
              <a:rPr lang="es-ES" sz="2400" b="1" dirty="0" err="1" smtClean="0"/>
              <a:t>activities</a:t>
            </a:r>
            <a:r>
              <a:rPr lang="es-ES" sz="2400" b="1" dirty="0" smtClean="0"/>
              <a:t>:  </a:t>
            </a:r>
            <a:endParaRPr lang="es-ES" sz="2400" b="1" dirty="0" smtClean="0"/>
          </a:p>
          <a:p>
            <a:pPr algn="ctr" eaLnBrk="1" hangingPunct="1"/>
            <a:r>
              <a:rPr lang="es-ES" sz="2400" b="1" dirty="0" err="1" smtClean="0"/>
              <a:t>A</a:t>
            </a:r>
            <a:r>
              <a:rPr lang="es-ES" sz="2400" b="1" dirty="0" err="1" smtClean="0"/>
              <a:t>ttending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meetings</a:t>
            </a:r>
            <a:r>
              <a:rPr lang="es-ES" sz="2400" b="1" dirty="0" smtClean="0"/>
              <a:t>.</a:t>
            </a:r>
          </a:p>
          <a:p>
            <a:pPr algn="ctr" eaLnBrk="1" hangingPunct="1"/>
            <a:r>
              <a:rPr lang="es-ES" sz="2400" b="1" dirty="0" smtClean="0"/>
              <a:t> </a:t>
            </a:r>
            <a:r>
              <a:rPr lang="es-ES" sz="2400" b="1" dirty="0" err="1" smtClean="0"/>
              <a:t>P</a:t>
            </a:r>
            <a:r>
              <a:rPr lang="es-ES" sz="2400" b="1" dirty="0" err="1" smtClean="0"/>
              <a:t>roducing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flyers</a:t>
            </a:r>
            <a:r>
              <a:rPr lang="es-ES" sz="2400" b="1" dirty="0" smtClean="0"/>
              <a:t>.</a:t>
            </a:r>
            <a:endParaRPr lang="es-ES" sz="2400" b="1" dirty="0" smtClean="0"/>
          </a:p>
          <a:p>
            <a:pPr algn="ctr" eaLnBrk="1" hangingPunct="1"/>
            <a:r>
              <a:rPr lang="es-ES" sz="2400" b="1" dirty="0" smtClean="0"/>
              <a:t>     A </a:t>
            </a:r>
            <a:r>
              <a:rPr lang="es-ES" sz="2400" b="1" dirty="0" err="1" smtClean="0"/>
              <a:t>lot</a:t>
            </a:r>
            <a:r>
              <a:rPr lang="es-ES" sz="2400" b="1" dirty="0" smtClean="0"/>
              <a:t> of </a:t>
            </a:r>
            <a:r>
              <a:rPr lang="es-ES" sz="2400" b="1" dirty="0" err="1" smtClean="0"/>
              <a:t>opportunities</a:t>
            </a:r>
            <a:r>
              <a:rPr lang="es-ES" sz="2400" b="1" dirty="0" smtClean="0"/>
              <a:t>: </a:t>
            </a:r>
            <a:endParaRPr lang="es-ES" sz="2400" b="1" dirty="0" smtClean="0"/>
          </a:p>
          <a:p>
            <a:pPr algn="ctr" eaLnBrk="1" hangingPunct="1"/>
            <a:r>
              <a:rPr lang="es-ES" sz="2400" b="1" dirty="0" smtClean="0"/>
              <a:t>S</a:t>
            </a:r>
            <a:r>
              <a:rPr lang="es-ES" sz="2400" b="1" dirty="0" smtClean="0"/>
              <a:t>upervise</a:t>
            </a:r>
            <a:r>
              <a:rPr lang="es-ES" sz="2400" b="1" dirty="0" smtClean="0"/>
              <a:t>,</a:t>
            </a:r>
          </a:p>
          <a:p>
            <a:pPr algn="ctr" eaLnBrk="1" hangingPunct="1"/>
            <a:r>
              <a:rPr lang="es-ES" sz="2400" b="1" dirty="0" smtClean="0"/>
              <a:t>  </a:t>
            </a:r>
            <a:r>
              <a:rPr lang="es-ES" sz="2400" b="1" dirty="0" err="1" smtClean="0"/>
              <a:t>M</a:t>
            </a:r>
            <a:r>
              <a:rPr lang="es-ES" sz="2400" b="1" dirty="0" err="1" smtClean="0"/>
              <a:t>ake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decisions</a:t>
            </a:r>
            <a:endParaRPr lang="es-ES" sz="2400" b="1" dirty="0" smtClean="0"/>
          </a:p>
          <a:p>
            <a:pPr algn="ctr" eaLnBrk="1" hangingPunct="1"/>
            <a:r>
              <a:rPr lang="es-ES" sz="2400" b="1" dirty="0" smtClean="0"/>
              <a:t> </a:t>
            </a:r>
            <a:r>
              <a:rPr lang="es-ES" sz="2400" b="1" dirty="0" smtClean="0"/>
              <a:t>B</a:t>
            </a:r>
            <a:r>
              <a:rPr lang="es-ES" sz="2400" b="1" dirty="0" smtClean="0"/>
              <a:t>e </a:t>
            </a:r>
            <a:r>
              <a:rPr lang="es-ES" sz="2400" b="1" dirty="0" err="1" smtClean="0"/>
              <a:t>promoted</a:t>
            </a:r>
            <a:r>
              <a:rPr lang="es-ES" sz="2400" b="1" dirty="0" smtClean="0"/>
              <a:t>.</a:t>
            </a:r>
          </a:p>
        </p:txBody>
      </p:sp>
      <p:sp>
        <p:nvSpPr>
          <p:cNvPr id="20483" name="Rectangle 6"/>
          <p:cNvSpPr>
            <a:spLocks noGrp="1"/>
          </p:cNvSpPr>
          <p:nvPr>
            <p:ph type="body" sz="half" idx="2"/>
          </p:nvPr>
        </p:nvSpPr>
        <p:spPr>
          <a:xfrm>
            <a:off x="4648200" y="2643182"/>
            <a:ext cx="4495800" cy="3857652"/>
          </a:xfrm>
          <a:ln w="57150" cmpd="sng">
            <a:solidFill>
              <a:srgbClr val="0000FF"/>
            </a:solidFill>
            <a:prstDash val="solid"/>
          </a:ln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s-ES" sz="2400" b="1" dirty="0" smtClean="0"/>
              <a:t>REGULAR</a:t>
            </a:r>
          </a:p>
          <a:p>
            <a:pPr algn="ctr" eaLnBrk="1" hangingPunct="1">
              <a:buFont typeface="Wingdings 2" pitchFamily="18" charset="2"/>
              <a:buNone/>
            </a:pPr>
            <a:endParaRPr lang="es-ES" sz="2400" b="1" dirty="0" smtClean="0"/>
          </a:p>
          <a:p>
            <a:pPr algn="ctr" eaLnBrk="1" hangingPunct="1"/>
            <a:r>
              <a:rPr lang="es-ES" sz="2400" b="1" dirty="0" err="1" smtClean="0"/>
              <a:t>Few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activities</a:t>
            </a:r>
            <a:r>
              <a:rPr lang="es-ES" sz="2400" b="1" dirty="0" smtClean="0"/>
              <a:t> </a:t>
            </a:r>
            <a:r>
              <a:rPr lang="es-ES" sz="2400" b="1" dirty="0" smtClean="0"/>
              <a:t>and </a:t>
            </a:r>
            <a:r>
              <a:rPr lang="es-ES" sz="2400" b="1" dirty="0" err="1" smtClean="0"/>
              <a:t>responsibilities</a:t>
            </a:r>
            <a:r>
              <a:rPr lang="es-ES" sz="2400" b="1" dirty="0" smtClean="0"/>
              <a:t>.</a:t>
            </a:r>
            <a:endParaRPr lang="es-ES" sz="2400" b="1" dirty="0" smtClean="0"/>
          </a:p>
          <a:p>
            <a:pPr algn="ctr" eaLnBrk="1" hangingPunct="1"/>
            <a:endParaRPr lang="es-ES" sz="2400" b="1" dirty="0" smtClean="0"/>
          </a:p>
          <a:p>
            <a:pPr algn="ctr" eaLnBrk="1" hangingPunct="1"/>
            <a:r>
              <a:rPr lang="es-ES" sz="2400" b="1" dirty="0" err="1" smtClean="0"/>
              <a:t>Few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opportunities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to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be</a:t>
            </a:r>
            <a:r>
              <a:rPr lang="es-ES" sz="2400" b="1" dirty="0" smtClean="0"/>
              <a:t>:</a:t>
            </a:r>
          </a:p>
          <a:p>
            <a:pPr algn="ctr" eaLnBrk="1" hangingPunct="1"/>
            <a:r>
              <a:rPr lang="es-ES" sz="2400" b="1" dirty="0" smtClean="0"/>
              <a:t> </a:t>
            </a:r>
            <a:r>
              <a:rPr lang="es-ES" sz="2400" b="1" dirty="0" err="1" smtClean="0"/>
              <a:t>P</a:t>
            </a:r>
            <a:r>
              <a:rPr lang="es-ES" sz="2400" b="1" dirty="0" err="1" smtClean="0"/>
              <a:t>romoted</a:t>
            </a:r>
            <a:r>
              <a:rPr lang="es-ES" sz="2400" b="1" dirty="0" smtClean="0"/>
              <a:t>.</a:t>
            </a:r>
            <a:endParaRPr lang="es-ES" sz="2400" b="1" dirty="0" smtClean="0"/>
          </a:p>
          <a:p>
            <a:pPr algn="ctr" eaLnBrk="1" hangingPunct="1"/>
            <a:r>
              <a:rPr lang="es-ES" sz="2400" b="1" dirty="0" smtClean="0"/>
              <a:t> </a:t>
            </a:r>
            <a:r>
              <a:rPr lang="es-ES" sz="2400" b="1" dirty="0" err="1" smtClean="0"/>
              <a:t>E</a:t>
            </a:r>
            <a:r>
              <a:rPr lang="es-ES" sz="2400" b="1" dirty="0" err="1" smtClean="0"/>
              <a:t>mployed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from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any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company</a:t>
            </a:r>
            <a:r>
              <a:rPr lang="es-ES" sz="2400" b="1" dirty="0" smtClean="0"/>
              <a:t>.</a:t>
            </a:r>
          </a:p>
          <a:p>
            <a:pPr algn="ctr" eaLnBrk="1" hangingPunct="1">
              <a:buFont typeface="Wingdings 2" pitchFamily="18" charset="2"/>
              <a:buNone/>
            </a:pPr>
            <a:endParaRPr lang="es-ES" sz="2400" b="1" dirty="0" smtClean="0"/>
          </a:p>
        </p:txBody>
      </p:sp>
      <p:pic>
        <p:nvPicPr>
          <p:cNvPr id="20485" name="Picture 5" descr="ANd9GcSyYHbuyNkGSFQDOZUHITi-njHItC9q8F_Jdn68lNd669SAe2w&amp;t=1&amp;usg=__ZdpXb349LhNhyrqxYUHdE-t0xAc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714356"/>
            <a:ext cx="3095625" cy="1900255"/>
          </a:xfrm>
          <a:prstGeom prst="rect">
            <a:avLst/>
          </a:prstGeom>
          <a:noFill/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714356"/>
            <a:ext cx="3407859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48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  <p:bldP spid="20482" grpId="0" build="p" animBg="1"/>
      <p:bldP spid="2048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8565" y="279875"/>
            <a:ext cx="8458277" cy="12203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Roles and responsibilities</a:t>
            </a:r>
            <a:endParaRPr lang="es-E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458" name="2 Marcador de contenido"/>
          <p:cNvSpPr>
            <a:spLocks noGrp="1"/>
          </p:cNvSpPr>
          <p:nvPr>
            <p:ph idx="1"/>
          </p:nvPr>
        </p:nvSpPr>
        <p:spPr>
          <a:xfrm>
            <a:off x="250825" y="1428737"/>
            <a:ext cx="8607455" cy="5429264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 secretary´s role is to keep information about meetings, contacts. </a:t>
            </a:r>
          </a:p>
          <a:p>
            <a:pPr marL="0" indent="0" algn="just" eaLnBrk="1" hangingPunct="1">
              <a:buFont typeface="Wingdings 2" pitchFamily="18" charset="2"/>
              <a:buNone/>
            </a:pPr>
            <a:r>
              <a:rPr lang="en-US" sz="3600" b="1" dirty="0" smtClean="0">
                <a:ln w="6350"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Responsibilities</a:t>
            </a:r>
          </a:p>
          <a:p>
            <a:pPr marL="0" indent="0" algn="just" eaLnBrk="1" hangingPunct="1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Ensuring meetings are organized.</a:t>
            </a:r>
          </a:p>
          <a:p>
            <a:pPr marL="0" indent="0" algn="just" eaLnBrk="1" hangingPunct="1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Maintaining  effective records and a good administration in the office.</a:t>
            </a:r>
          </a:p>
          <a:p>
            <a:pPr marL="0" indent="0" algn="just" eaLnBrk="1" hangingPunct="1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Handling with communication and correspondence. </a:t>
            </a:r>
          </a:p>
          <a:p>
            <a:pPr marL="0" indent="0" algn="just" eaLnBrk="1" hangingPunct="1"/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Font typeface="Wingdings 2" pitchFamily="18" charset="2"/>
              <a:buNone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Font typeface="Wingdings 2" pitchFamily="18" charset="2"/>
              <a:buNone/>
            </a:pPr>
            <a:endParaRPr lang="es-E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AutoShape 4" descr="9k="/>
          <p:cNvSpPr>
            <a:spLocks noChangeAspect="1" noChangeArrowheads="1"/>
          </p:cNvSpPr>
          <p:nvPr/>
        </p:nvSpPr>
        <p:spPr bwMode="auto">
          <a:xfrm>
            <a:off x="4157663" y="2805113"/>
            <a:ext cx="828675" cy="1247775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458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An organized, social secretary</a:t>
            </a:r>
            <a:endParaRPr lang="es-E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506" name="2 Marcador de contenido"/>
          <p:cNvSpPr>
            <a:spLocks noGrp="1"/>
          </p:cNvSpPr>
          <p:nvPr>
            <p:ph idx="1"/>
          </p:nvPr>
        </p:nvSpPr>
        <p:spPr>
          <a:xfrm>
            <a:off x="395288" y="1268413"/>
            <a:ext cx="8291512" cy="5184775"/>
          </a:xfrm>
        </p:spPr>
        <p:txBody>
          <a:bodyPr/>
          <a:lstStyle/>
          <a:p>
            <a:pPr eaLnBrk="1" hangingPunct="1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How to be organized</a:t>
            </a:r>
          </a:p>
          <a:p>
            <a:pPr eaLnBrk="1" hangingPunct="1"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Good working relationship with your boss</a:t>
            </a:r>
          </a:p>
          <a:p>
            <a:pPr eaLnBrk="1" hangingPunct="1">
              <a:buFont typeface="Wingdings 2" pitchFamily="18" charset="2"/>
              <a:buNone/>
            </a:pPr>
            <a:endParaRPr lang="es-E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 2" pitchFamily="18" charset="2"/>
              <a:buNone/>
            </a:pPr>
            <a:r>
              <a:rPr lang="en-US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Specific Objective:</a:t>
            </a:r>
            <a:r>
              <a:rPr lang="en-US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To describe the organizational skills     and management  skills with the daily activities. </a:t>
            </a:r>
            <a:endParaRPr lang="es-ES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es-ES" i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506" grpI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értice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Vé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ódulo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3574</TotalTime>
  <Words>554</Words>
  <Application>Microsoft Office PowerPoint</Application>
  <PresentationFormat>Presentación en pantalla (4:3)</PresentationFormat>
  <Paragraphs>159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Vértice</vt:lpstr>
      <vt:lpstr>   Research Project prior to the graduation from:  Bilingual Secretary in Information Systems    Research Title:   CHARACTERISTICS A MULTIFUNCTIONAL SECRETARY SHOULD HAVE IN ECUADORIAN COMPANIES   Author: Susana Andrea LLiguisaca Mendoza   2010-2011 </vt:lpstr>
      <vt:lpstr>Outline</vt:lpstr>
      <vt:lpstr>Diapositiva 3</vt:lpstr>
      <vt:lpstr>Methodology </vt:lpstr>
      <vt:lpstr>  A multifunctional secretary versus a  regular Secretary </vt:lpstr>
      <vt:lpstr> The secretary</vt:lpstr>
      <vt:lpstr>Differences</vt:lpstr>
      <vt:lpstr>Roles and responsibilities</vt:lpstr>
      <vt:lpstr>An organized, social secretary</vt:lpstr>
      <vt:lpstr>How to be organized</vt:lpstr>
      <vt:lpstr>Good working relationship with your boss </vt:lpstr>
      <vt:lpstr>Effective interpersonal communication in the workplace </vt:lpstr>
      <vt:lpstr>Diapositiva 13</vt:lpstr>
      <vt:lpstr>Ways to improve communication skills </vt:lpstr>
      <vt:lpstr>Research on the secretarial field</vt:lpstr>
      <vt:lpstr>Objective </vt:lpstr>
      <vt:lpstr>Diapositiva 17</vt:lpstr>
      <vt:lpstr>Diapositiva 18</vt:lpstr>
      <vt:lpstr>The age average of the secretaries:   </vt:lpstr>
      <vt:lpstr>1.- When you were recruited in this company, did  you receive a manual of duties or procedures to perform the company activities?   </vt:lpstr>
      <vt:lpstr>2.- Has the company provided you with rules which the personnel have to perform? </vt:lpstr>
      <vt:lpstr>3.-Do you perform those rules?</vt:lpstr>
      <vt:lpstr>4.- What kind of communication do you think, there is in the company where you work? Professional or friendly.  </vt:lpstr>
      <vt:lpstr>5.- Do you apply organizational skills in your: work, daily life or both?</vt:lpstr>
      <vt:lpstr>Junta de Beneficencia de Guayaquil  6.- How you see yourself?</vt:lpstr>
      <vt:lpstr>Corasa  6.- How you see yourself? </vt:lpstr>
      <vt:lpstr>Profeinsa  6.- How you see yourself? </vt:lpstr>
      <vt:lpstr>Summary of the three companies 6.- How you see yourself? </vt:lpstr>
      <vt:lpstr>Conclusion </vt:lpstr>
      <vt:lpstr>Recommendation</vt:lpstr>
    </vt:vector>
  </TitlesOfParts>
  <Company>RLL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CHARACTERISTICS AND DUTIES A MULTIFUNCTIONAL SECRETARY SHOULD HAVE IN ECUADORIAN COMPANIES  Author: Susana Andrea LLiguisaca Mendoza   2010-2011 </dc:title>
  <dc:creator>Romel Lliguisaca</dc:creator>
  <cp:lastModifiedBy>.</cp:lastModifiedBy>
  <cp:revision>323</cp:revision>
  <dcterms:created xsi:type="dcterms:W3CDTF">2010-09-10T02:14:27Z</dcterms:created>
  <dcterms:modified xsi:type="dcterms:W3CDTF">2011-09-09T12:57:46Z</dcterms:modified>
</cp:coreProperties>
</file>