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76"/>
  </p:handoutMasterIdLst>
  <p:sldIdLst>
    <p:sldId id="284" r:id="rId2"/>
    <p:sldId id="281" r:id="rId3"/>
    <p:sldId id="261" r:id="rId4"/>
    <p:sldId id="263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335" r:id="rId56"/>
    <p:sldId id="336" r:id="rId57"/>
    <p:sldId id="337" r:id="rId58"/>
    <p:sldId id="338" r:id="rId59"/>
    <p:sldId id="339" r:id="rId60"/>
    <p:sldId id="340" r:id="rId61"/>
    <p:sldId id="341" r:id="rId62"/>
    <p:sldId id="342" r:id="rId63"/>
    <p:sldId id="343" r:id="rId64"/>
    <p:sldId id="344" r:id="rId65"/>
    <p:sldId id="345" r:id="rId66"/>
    <p:sldId id="346" r:id="rId67"/>
    <p:sldId id="347" r:id="rId68"/>
    <p:sldId id="348" r:id="rId69"/>
    <p:sldId id="349" r:id="rId70"/>
    <p:sldId id="350" r:id="rId71"/>
    <p:sldId id="351" r:id="rId72"/>
    <p:sldId id="352" r:id="rId73"/>
    <p:sldId id="353" r:id="rId74"/>
    <p:sldId id="354" r:id="rId75"/>
  </p:sldIdLst>
  <p:sldSz cx="9144000" cy="6858000" type="screen4x3"/>
  <p:notesSz cx="6853238" cy="923607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3366CC"/>
    <a:srgbClr val="66CCFF"/>
    <a:srgbClr val="CCFFCC"/>
    <a:srgbClr val="0033CC"/>
    <a:srgbClr val="6600CC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6" autoAdjust="0"/>
    <p:restoredTop sz="94558" autoAdjust="0"/>
  </p:normalViewPr>
  <p:slideViewPr>
    <p:cSldViewPr>
      <p:cViewPr varScale="1">
        <p:scale>
          <a:sx n="52" d="100"/>
          <a:sy n="52" d="100"/>
        </p:scale>
        <p:origin x="-9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6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png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image" Target="../media/image73.png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image" Target="../media/image75.png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png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png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image" Target="../media/image84.png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image" Target="../media/image87.png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image" Target="../media/image90.png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image" Target="../media/image92.png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image" Target="../media/image95.png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image" Target="../media/image97.png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image" Target="../media/image9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image" Target="../media/image101.png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image" Target="../media/image104.png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image" Target="../media/image106.png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image" Target="../media/image108.png"/><Relationship Id="rId4" Type="http://schemas.openxmlformats.org/officeDocument/2006/relationships/image" Target="../media/image111.png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image" Target="../media/image1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064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0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1065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2970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065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8774113"/>
            <a:ext cx="2970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EB9B89-86C4-45FA-AE45-0B04AADB7C4B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3251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325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325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5325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5325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325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5325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325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325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532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32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3262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5326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5326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42BCE23-765B-4852-9C1B-B1D46E92419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2C06F-CDEA-45E5-BCC5-1020E06F858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E7288-4DEB-465A-A688-AC4C6827873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223A6DD-C992-479D-90E1-C461A5C89DD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ítulo, gráfic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344BD68-C78A-414A-B3E3-88CBEE21F2A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A64E9-E328-498B-9537-2C97C8D6FBD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E654B-BC21-4FF4-9726-5F3B4A06A87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12A85-355A-43F0-B446-313D5E13E13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86D35-F018-4290-A740-7E43352E790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6FB64-7BF0-40AC-9CE0-A3A633AEFFA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F5845-0911-4BDC-B58A-06E0AD7A19A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AE029-CE7E-4D7D-B7F9-713C8F8CDE8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25FA3-BF62-40B0-87AB-FA4EEE027F9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s-E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s-E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s-ES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s-ES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s-ES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s-ES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s-ES"/>
          </a:p>
        </p:txBody>
      </p:sp>
      <p:sp>
        <p:nvSpPr>
          <p:cNvPr id="522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522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522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522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24AF93-1470-4DD3-A9D9-F9AE97D6EF80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4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Gr_fico_de_Microsoft_Office_Excel2.xls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3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35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37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53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55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57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http://www.bonjourbresil.com.br/photos/img_fr_papaya.jpg" TargetMode="External"/><Relationship Id="rId3" Type="http://schemas.openxmlformats.org/officeDocument/2006/relationships/image" Target="http://www.bonjourbresil.com.br/photos/img_fr_abacaxi.jpg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2.v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3.vml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4.vml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70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75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77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79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0.vml"/><Relationship Id="rId5" Type="http://schemas.openxmlformats.org/officeDocument/2006/relationships/oleObject" Target="../embeddings/oleObject82.bin"/><Relationship Id="rId4" Type="http://schemas.openxmlformats.org/officeDocument/2006/relationships/oleObject" Target="../embeddings/oleObject8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oleObject84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oleObject86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90.bin"/><Relationship Id="rId5" Type="http://schemas.openxmlformats.org/officeDocument/2006/relationships/oleObject" Target="../embeddings/oleObject89.bin"/><Relationship Id="rId4" Type="http://schemas.openxmlformats.org/officeDocument/2006/relationships/oleObject" Target="../embeddings/oleObject88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oleObject92.bin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914400"/>
            <a:ext cx="7772400" cy="32004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s-MX" sz="3600"/>
              <a:t>“PROYECTO DE INVERSIÓN DE UNA EMPRESA DEDICADA A LA VENTA DE ALIMENTOS Y BEBIDAS A BASE DE FRUTAS TROPICALES”</a:t>
            </a:r>
            <a:endParaRPr lang="es-ES" sz="3600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038600" y="5257800"/>
            <a:ext cx="3810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000" b="1">
                <a:solidFill>
                  <a:schemeClr val="tx2"/>
                </a:solidFill>
                <a:latin typeface="Arial Black" pitchFamily="34" charset="0"/>
              </a:rPr>
              <a:t>AUTORAS</a:t>
            </a:r>
          </a:p>
          <a:p>
            <a:pPr algn="ctr">
              <a:spcBef>
                <a:spcPct val="50000"/>
              </a:spcBef>
            </a:pPr>
            <a:r>
              <a:rPr lang="es-MX" sz="2000">
                <a:solidFill>
                  <a:schemeClr val="tx2"/>
                </a:solidFill>
                <a:latin typeface="Monotype Corsiva" pitchFamily="66" charset="0"/>
              </a:rPr>
              <a:t>Jéssica García N.</a:t>
            </a:r>
          </a:p>
          <a:p>
            <a:pPr algn="ctr">
              <a:spcBef>
                <a:spcPct val="50000"/>
              </a:spcBef>
            </a:pPr>
            <a:r>
              <a:rPr lang="es-MX" sz="2000">
                <a:solidFill>
                  <a:schemeClr val="tx2"/>
                </a:solidFill>
                <a:latin typeface="Monotype Corsiva" pitchFamily="66" charset="0"/>
              </a:rPr>
              <a:t>Elizabeth Naula M.</a:t>
            </a:r>
            <a:endParaRPr lang="es-ES" sz="2000">
              <a:solidFill>
                <a:schemeClr val="tx2"/>
              </a:solidFill>
              <a:latin typeface="Monotype Corsiva" pitchFamily="66" charset="0"/>
            </a:endParaRPr>
          </a:p>
        </p:txBody>
      </p:sp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762000" y="4648200"/>
          <a:ext cx="1819275" cy="1909763"/>
        </p:xfrm>
        <a:graphic>
          <a:graphicData uri="http://schemas.openxmlformats.org/presentationml/2006/ole">
            <p:oleObj spid="_x0000_s54279" name="Imagen de mapa de bits" r:id="rId3" imgW="2276793" imgH="2752381" progId="Paint.Picture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6781800" cy="1143000"/>
          </a:xfrm>
          <a:noFill/>
        </p:spPr>
        <p:txBody>
          <a:bodyPr/>
          <a:lstStyle/>
          <a:p>
            <a:pPr algn="ctr"/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DESCRIPCIÓN DE PRODUCTOS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2747963" y="22621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5029200" y="2286000"/>
            <a:ext cx="3733800" cy="1357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84163" indent="-284163" algn="ctr">
              <a:spcBef>
                <a:spcPct val="50000"/>
              </a:spcBef>
            </a:pPr>
            <a:r>
              <a:rPr lang="es-MX" sz="2200" b="1">
                <a:latin typeface="Comic Sans MS" pitchFamily="66" charset="0"/>
              </a:rPr>
              <a:t> </a:t>
            </a:r>
            <a:r>
              <a:rPr lang="es-MX" sz="2200" b="1">
                <a:latin typeface="Arial Black" pitchFamily="34" charset="0"/>
              </a:rPr>
              <a:t>PRODUCTO PRINCIPAL:</a:t>
            </a:r>
          </a:p>
          <a:p>
            <a:pPr marL="284163" indent="-284163" algn="ctr">
              <a:spcBef>
                <a:spcPct val="50000"/>
              </a:spcBef>
            </a:pPr>
            <a:r>
              <a:rPr lang="es-MX" sz="2200" b="1">
                <a:latin typeface="Comic Sans MS" pitchFamily="66" charset="0"/>
              </a:rPr>
              <a:t> </a:t>
            </a:r>
            <a:r>
              <a:rPr lang="es-MX" sz="2600">
                <a:latin typeface="Monotype Corsiva" pitchFamily="66" charset="0"/>
              </a:rPr>
              <a:t>Piña Hawaiiana.</a:t>
            </a:r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4572000" y="4495800"/>
            <a:ext cx="4191000" cy="18145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b="1">
                <a:latin typeface="Arial Black" pitchFamily="34" charset="0"/>
              </a:rPr>
              <a:t>PRODUCTOS SECUNDARIOS</a:t>
            </a:r>
            <a:endParaRPr lang="es-MX" b="1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s-MX" sz="2600">
                <a:latin typeface="Monotype Corsiva" pitchFamily="66" charset="0"/>
              </a:rPr>
              <a:t>Jugos, Batidos, Sánduches y Postres</a:t>
            </a:r>
            <a:endParaRPr lang="es-ES" sz="2600">
              <a:latin typeface="Monotype Corsiva" pitchFamily="66" charset="0"/>
            </a:endParaRPr>
          </a:p>
        </p:txBody>
      </p:sp>
      <p:pic>
        <p:nvPicPr>
          <p:cNvPr id="133126" name="Picture 6" descr="Jugo de maracuyá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267200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7" name="Picture 7" descr="Jugo naranjilla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4102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8" name="Picture 8" descr="gelatina fantasi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42672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9" name="AutoShape 9"/>
          <p:cNvSpPr>
            <a:spLocks noChangeArrowheads="1"/>
          </p:cNvSpPr>
          <p:nvPr/>
        </p:nvSpPr>
        <p:spPr bwMode="auto">
          <a:xfrm>
            <a:off x="4191000" y="2438400"/>
            <a:ext cx="1371600" cy="838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33130" name="Object 10"/>
          <p:cNvGraphicFramePr>
            <a:graphicFrameLocks noChangeAspect="1"/>
          </p:cNvGraphicFramePr>
          <p:nvPr/>
        </p:nvGraphicFramePr>
        <p:xfrm>
          <a:off x="2133600" y="5410200"/>
          <a:ext cx="1333500" cy="933450"/>
        </p:xfrm>
        <a:graphic>
          <a:graphicData uri="http://schemas.openxmlformats.org/presentationml/2006/ole">
            <p:oleObj spid="_x0000_s133130" name="Imagen de mapa de bits" r:id="rId6" imgW="1333333" imgH="933580" progId="Paint.Picture">
              <p:embed/>
            </p:oleObj>
          </a:graphicData>
        </a:graphic>
      </p:graphicFrame>
      <p:sp>
        <p:nvSpPr>
          <p:cNvPr id="133131" name="AutoShape 11"/>
          <p:cNvSpPr>
            <a:spLocks noChangeArrowheads="1"/>
          </p:cNvSpPr>
          <p:nvPr/>
        </p:nvSpPr>
        <p:spPr bwMode="auto">
          <a:xfrm>
            <a:off x="3733800" y="4495800"/>
            <a:ext cx="1371600" cy="838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46" name="Object 2"/>
          <p:cNvGraphicFramePr>
            <a:graphicFrameLocks noChangeAspect="1"/>
          </p:cNvGraphicFramePr>
          <p:nvPr/>
        </p:nvGraphicFramePr>
        <p:xfrm>
          <a:off x="3733800" y="3352800"/>
          <a:ext cx="4495800" cy="2057400"/>
        </p:xfrm>
        <a:graphic>
          <a:graphicData uri="http://schemas.openxmlformats.org/presentationml/2006/ole">
            <p:oleObj spid="_x0000_s134146" name="Imagen de mapa de bits" r:id="rId3" imgW="3809524" imgH="1209524" progId="Paint.Picture">
              <p:embed/>
            </p:oleObj>
          </a:graphicData>
        </a:graphic>
      </p:graphicFrame>
      <p:sp>
        <p:nvSpPr>
          <p:cNvPr id="134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609600"/>
            <a:ext cx="6553200" cy="1143000"/>
          </a:xfrm>
        </p:spPr>
        <p:txBody>
          <a:bodyPr/>
          <a:lstStyle/>
          <a:p>
            <a:pPr algn="ctr"/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ESTUDIO DE MERCADO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3352800" y="2438400"/>
            <a:ext cx="533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600" b="1">
                <a:latin typeface="Lucida Console" pitchFamily="49" charset="0"/>
              </a:rPr>
              <a:t>MARCO REFERENCIAL</a:t>
            </a:r>
            <a:endParaRPr lang="es-ES" sz="3600" b="1">
              <a:latin typeface="Lucida Console" pitchFamily="49" charset="0"/>
            </a:endParaRPr>
          </a:p>
        </p:txBody>
      </p:sp>
      <p:pic>
        <p:nvPicPr>
          <p:cNvPr id="134149" name="Picture 5" descr="PE0146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743200"/>
            <a:ext cx="2790825" cy="346868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autoUpdateAnimBg="0"/>
      <p:bldP spid="13414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TAMAÑO MUESTRA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graphicFrame>
        <p:nvGraphicFramePr>
          <p:cNvPr id="135171" name="Object 3"/>
          <p:cNvGraphicFramePr>
            <a:graphicFrameLocks noChangeAspect="1"/>
          </p:cNvGraphicFramePr>
          <p:nvPr/>
        </p:nvGraphicFramePr>
        <p:xfrm>
          <a:off x="2286000" y="4191000"/>
          <a:ext cx="711200" cy="508000"/>
        </p:xfrm>
        <a:graphic>
          <a:graphicData uri="http://schemas.openxmlformats.org/presentationml/2006/ole">
            <p:oleObj spid="_x0000_s135171" r:id="rId3" imgW="704948" imgH="504762" progId="PBrush">
              <p:embed/>
            </p:oleObj>
          </a:graphicData>
        </a:graphic>
      </p:graphicFrame>
      <p:graphicFrame>
        <p:nvGraphicFramePr>
          <p:cNvPr id="135172" name="Object 4"/>
          <p:cNvGraphicFramePr>
            <a:graphicFrameLocks noChangeAspect="1"/>
          </p:cNvGraphicFramePr>
          <p:nvPr/>
        </p:nvGraphicFramePr>
        <p:xfrm>
          <a:off x="1524000" y="4191000"/>
          <a:ext cx="673100" cy="279400"/>
        </p:xfrm>
        <a:graphic>
          <a:graphicData uri="http://schemas.openxmlformats.org/presentationml/2006/ole">
            <p:oleObj spid="_x0000_s135172" r:id="rId4" imgW="666667" imgH="276117" progId="PBrush">
              <p:embed/>
            </p:oleObj>
          </a:graphicData>
        </a:graphic>
      </p:graphicFrame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762000" y="1752600"/>
            <a:ext cx="71628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52513" indent="-476250">
              <a:tabLst>
                <a:tab pos="952500" algn="l"/>
              </a:tabLst>
            </a:pPr>
            <a:r>
              <a:rPr lang="es-ES" sz="200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1.</a:t>
            </a:r>
            <a:r>
              <a:rPr lang="es-ES" sz="20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    </a:t>
            </a:r>
            <a:r>
              <a:rPr lang="es-ES" sz="200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Especificar el Nivel de Precisión D= </a:t>
            </a:r>
            <a:r>
              <a:rPr lang="es-ES" sz="2000" u="sng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+</a:t>
            </a:r>
            <a:r>
              <a:rPr lang="es-ES" sz="200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 0.05</a:t>
            </a:r>
            <a:endParaRPr lang="es-MX" sz="200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marL="1052513" indent="-476250">
              <a:tabLst>
                <a:tab pos="952500" algn="l"/>
              </a:tabLst>
            </a:pPr>
            <a:endParaRPr lang="es-ES" sz="2000">
              <a:solidFill>
                <a:srgbClr val="000000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52513" indent="-476250" eaLnBrk="0" hangingPunct="0">
              <a:tabLst>
                <a:tab pos="952500" algn="l"/>
              </a:tabLst>
            </a:pPr>
            <a:r>
              <a:rPr lang="es-ES" sz="200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2.</a:t>
            </a:r>
            <a:r>
              <a:rPr lang="es-ES" sz="20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    </a:t>
            </a:r>
            <a:r>
              <a:rPr lang="es-ES" sz="200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Especificar el Nivel de Confianza CL= 95%.</a:t>
            </a:r>
            <a:endParaRPr lang="es-MX" sz="200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marL="1052513" indent="-476250" eaLnBrk="0" hangingPunct="0">
              <a:tabLst>
                <a:tab pos="952500" algn="l"/>
              </a:tabLst>
            </a:pPr>
            <a:endParaRPr lang="es-ES" sz="2000">
              <a:solidFill>
                <a:srgbClr val="000000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52513" indent="-476250" eaLnBrk="0" hangingPunct="0">
              <a:tabLst>
                <a:tab pos="952500" algn="l"/>
              </a:tabLst>
            </a:pPr>
            <a:r>
              <a:rPr lang="es-ES" sz="200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3.</a:t>
            </a:r>
            <a:r>
              <a:rPr lang="es-ES" sz="20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    </a:t>
            </a:r>
            <a:r>
              <a:rPr lang="es-ES" sz="200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Determinar el Valor Z asociado con el CL.  Z= 1.96.</a:t>
            </a:r>
            <a:endParaRPr lang="es-MX" sz="200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marL="1052513" indent="-476250" eaLnBrk="0" hangingPunct="0">
              <a:tabLst>
                <a:tab pos="952500" algn="l"/>
              </a:tabLst>
            </a:pPr>
            <a:endParaRPr lang="es-ES" sz="2000">
              <a:solidFill>
                <a:srgbClr val="000000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52513" indent="-476250" eaLnBrk="0" hangingPunct="0">
              <a:tabLst>
                <a:tab pos="952500" algn="l"/>
              </a:tabLst>
            </a:pPr>
            <a:r>
              <a:rPr lang="es-ES" sz="200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4.</a:t>
            </a:r>
            <a:r>
              <a:rPr lang="es-ES" sz="20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     </a:t>
            </a:r>
            <a:r>
              <a:rPr lang="es-ES" sz="200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Determinar el valor de aceptación “p”.</a:t>
            </a:r>
            <a:endParaRPr lang="es-ES" sz="2000">
              <a:solidFill>
                <a:srgbClr val="000000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52513" indent="-476250" eaLnBrk="0" hangingPunct="0">
              <a:tabLst>
                <a:tab pos="952500" algn="l"/>
              </a:tabLst>
            </a:pPr>
            <a:r>
              <a:rPr lang="es-ES" sz="200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 </a:t>
            </a:r>
            <a:endParaRPr lang="es-ES" sz="2000">
              <a:solidFill>
                <a:srgbClr val="000000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52513" indent="-476250" algn="just" eaLnBrk="0" hangingPunct="0">
              <a:tabLst>
                <a:tab pos="952500" algn="l"/>
              </a:tabLst>
            </a:pPr>
            <a:r>
              <a:rPr lang="es-ES" sz="200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pPr marL="1052513" indent="-476250" algn="just" eaLnBrk="0" hangingPunct="0">
              <a:tabLst>
                <a:tab pos="952500" algn="l"/>
              </a:tabLst>
            </a:pPr>
            <a:r>
              <a:rPr lang="es-ES" sz="2000" i="1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 </a:t>
            </a:r>
            <a:endParaRPr lang="es-ES" sz="2000">
              <a:solidFill>
                <a:srgbClr val="000000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52513" indent="-476250" eaLnBrk="0" hangingPunct="0">
              <a:tabLst>
                <a:tab pos="952500" algn="l"/>
              </a:tabLst>
            </a:pPr>
            <a:endParaRPr lang="es-ES" sz="2000" i="1">
              <a:solidFill>
                <a:srgbClr val="000000"/>
              </a:solidFill>
              <a:latin typeface="Arial Narrow" pitchFamily="34" charset="0"/>
              <a:cs typeface="Arial" charset="0"/>
              <a:sym typeface="Symbol" pitchFamily="18" charset="2"/>
            </a:endParaRPr>
          </a:p>
        </p:txBody>
      </p:sp>
      <p:graphicFrame>
        <p:nvGraphicFramePr>
          <p:cNvPr id="135174" name="Object 6"/>
          <p:cNvGraphicFramePr>
            <a:graphicFrameLocks noChangeAspect="1"/>
          </p:cNvGraphicFramePr>
          <p:nvPr/>
        </p:nvGraphicFramePr>
        <p:xfrm>
          <a:off x="1524000" y="5105400"/>
          <a:ext cx="1447800" cy="847725"/>
        </p:xfrm>
        <a:graphic>
          <a:graphicData uri="http://schemas.openxmlformats.org/presentationml/2006/ole">
            <p:oleObj spid="_x0000_s135174" name="Imagen de mapa de bits" r:id="rId5" imgW="1448002" imgH="847843" progId="Paint.Picture">
              <p:embed/>
            </p:oleObj>
          </a:graphicData>
        </a:graphic>
      </p:graphicFrame>
      <p:graphicFrame>
        <p:nvGraphicFramePr>
          <p:cNvPr id="135175" name="Object 7"/>
          <p:cNvGraphicFramePr>
            <a:graphicFrameLocks noChangeAspect="1"/>
          </p:cNvGraphicFramePr>
          <p:nvPr/>
        </p:nvGraphicFramePr>
        <p:xfrm>
          <a:off x="3962400" y="5219700"/>
          <a:ext cx="2028825" cy="1638300"/>
        </p:xfrm>
        <a:graphic>
          <a:graphicData uri="http://schemas.openxmlformats.org/presentationml/2006/ole">
            <p:oleObj spid="_x0000_s135175" name="Imagen de mapa de bits" r:id="rId6" imgW="2029108" imgH="1638529" progId="Paint.Picture">
              <p:embed/>
            </p:oleObj>
          </a:graphicData>
        </a:graphic>
      </p:graphicFrame>
      <p:pic>
        <p:nvPicPr>
          <p:cNvPr id="135176" name="Picture 8" descr="BD06662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3962400"/>
            <a:ext cx="2403475" cy="2209800"/>
          </a:xfrm>
          <a:prstGeom prst="rect">
            <a:avLst/>
          </a:prstGeom>
          <a:noFill/>
        </p:spPr>
      </p:pic>
      <p:sp>
        <p:nvSpPr>
          <p:cNvPr id="135177" name="AutoShape 9"/>
          <p:cNvSpPr>
            <a:spLocks noChangeArrowheads="1"/>
          </p:cNvSpPr>
          <p:nvPr/>
        </p:nvSpPr>
        <p:spPr bwMode="auto">
          <a:xfrm>
            <a:off x="6019800" y="5105400"/>
            <a:ext cx="609600" cy="1371600"/>
          </a:xfrm>
          <a:prstGeom prst="curvedLeftArrow">
            <a:avLst>
              <a:gd name="adj1" fmla="val 45000"/>
              <a:gd name="adj2" fmla="val 90000"/>
              <a:gd name="adj3" fmla="val 33333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5178" name="AutoShape 10"/>
          <p:cNvSpPr>
            <a:spLocks noChangeArrowheads="1"/>
          </p:cNvSpPr>
          <p:nvPr/>
        </p:nvSpPr>
        <p:spPr bwMode="auto">
          <a:xfrm>
            <a:off x="3124200" y="51816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3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35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35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35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35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35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35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autoUpdateAnimBg="0"/>
      <p:bldP spid="135173" grpId="0" build="p" autoUpdateAnimBg="0"/>
      <p:bldP spid="135177" grpId="0" animBg="1"/>
      <p:bldP spid="1351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algn="ctr"/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RESULTADOS ENCUESTA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graphicFrame>
        <p:nvGraphicFramePr>
          <p:cNvPr id="136195" name="Object 3"/>
          <p:cNvGraphicFramePr>
            <a:graphicFrameLocks noChangeAspect="1"/>
          </p:cNvGraphicFramePr>
          <p:nvPr/>
        </p:nvGraphicFramePr>
        <p:xfrm>
          <a:off x="1143000" y="1600200"/>
          <a:ext cx="3714750" cy="2590800"/>
        </p:xfrm>
        <a:graphic>
          <a:graphicData uri="http://schemas.openxmlformats.org/presentationml/2006/ole">
            <p:oleObj spid="_x0000_s136195" name="Imagen de mapa de bits" r:id="rId3" imgW="3715269" imgH="3000000" progId="Paint.Picture">
              <p:embed/>
            </p:oleObj>
          </a:graphicData>
        </a:graphic>
      </p:graphicFrame>
      <p:graphicFrame>
        <p:nvGraphicFramePr>
          <p:cNvPr id="136196" name="Object 4"/>
          <p:cNvGraphicFramePr>
            <a:graphicFrameLocks noChangeAspect="1"/>
          </p:cNvGraphicFramePr>
          <p:nvPr/>
        </p:nvGraphicFramePr>
        <p:xfrm>
          <a:off x="5029200" y="1524000"/>
          <a:ext cx="3724275" cy="2743200"/>
        </p:xfrm>
        <a:graphic>
          <a:graphicData uri="http://schemas.openxmlformats.org/presentationml/2006/ole">
            <p:oleObj spid="_x0000_s136196" name="Imagen de mapa de bits" r:id="rId4" imgW="3723810" imgH="3200000" progId="Paint.Picture">
              <p:embed/>
            </p:oleObj>
          </a:graphicData>
        </a:graphic>
      </p:graphicFrame>
      <p:graphicFrame>
        <p:nvGraphicFramePr>
          <p:cNvPr id="136197" name="Object 5"/>
          <p:cNvGraphicFramePr>
            <a:graphicFrameLocks noChangeAspect="1"/>
          </p:cNvGraphicFramePr>
          <p:nvPr/>
        </p:nvGraphicFramePr>
        <p:xfrm>
          <a:off x="1371600" y="4295775"/>
          <a:ext cx="3657600" cy="2562225"/>
        </p:xfrm>
        <a:graphic>
          <a:graphicData uri="http://schemas.openxmlformats.org/presentationml/2006/ole">
            <p:oleObj spid="_x0000_s136197" name="Imagen de mapa de bits" r:id="rId5" imgW="4304762" imgH="3247619" progId="Paint.Picture">
              <p:embed/>
            </p:oleObj>
          </a:graphicData>
        </a:graphic>
      </p:graphicFrame>
      <p:graphicFrame>
        <p:nvGraphicFramePr>
          <p:cNvPr id="136198" name="Object 6"/>
          <p:cNvGraphicFramePr>
            <a:graphicFrameLocks noChangeAspect="1"/>
          </p:cNvGraphicFramePr>
          <p:nvPr/>
        </p:nvGraphicFramePr>
        <p:xfrm>
          <a:off x="5334000" y="4343400"/>
          <a:ext cx="3505200" cy="2514600"/>
        </p:xfrm>
        <a:graphic>
          <a:graphicData uri="http://schemas.openxmlformats.org/presentationml/2006/ole">
            <p:oleObj spid="_x0000_s136198" name="Imagen de mapa de bits" r:id="rId6" imgW="3820058" imgH="3277057" progId="Paint.Picture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algn="ctr"/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RESULTADOS ENCUESTA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graphicFrame>
        <p:nvGraphicFramePr>
          <p:cNvPr id="137219" name="Object 3"/>
          <p:cNvGraphicFramePr>
            <a:graphicFrameLocks noChangeAspect="1"/>
          </p:cNvGraphicFramePr>
          <p:nvPr/>
        </p:nvGraphicFramePr>
        <p:xfrm>
          <a:off x="990600" y="1981200"/>
          <a:ext cx="3124200" cy="2438400"/>
        </p:xfrm>
        <a:graphic>
          <a:graphicData uri="http://schemas.openxmlformats.org/presentationml/2006/ole">
            <p:oleObj spid="_x0000_s137219" name="Imagen de mapa de bits" r:id="rId3" imgW="3809524" imgH="3209524" progId="Paint.Picture">
              <p:embed/>
            </p:oleObj>
          </a:graphicData>
        </a:graphic>
      </p:graphicFrame>
      <p:graphicFrame>
        <p:nvGraphicFramePr>
          <p:cNvPr id="137220" name="Object 4"/>
          <p:cNvGraphicFramePr>
            <a:graphicFrameLocks noChangeAspect="1"/>
          </p:cNvGraphicFramePr>
          <p:nvPr/>
        </p:nvGraphicFramePr>
        <p:xfrm>
          <a:off x="4800600" y="2057400"/>
          <a:ext cx="2971800" cy="2438400"/>
        </p:xfrm>
        <a:graphic>
          <a:graphicData uri="http://schemas.openxmlformats.org/presentationml/2006/ole">
            <p:oleObj spid="_x0000_s137220" name="Imagen de mapa de bits" r:id="rId4" imgW="3696216" imgH="3209524" progId="Paint.Picture">
              <p:embed/>
            </p:oleObj>
          </a:graphicData>
        </a:graphic>
      </p:graphicFrame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914400" y="4543425"/>
          <a:ext cx="3352800" cy="2314575"/>
        </p:xfrm>
        <a:graphic>
          <a:graphicData uri="http://schemas.openxmlformats.org/presentationml/2006/ole">
            <p:oleObj spid="_x0000_s137221" name="Imagen de mapa de bits" r:id="rId5" imgW="3780952" imgH="3153215" progId="Paint.Picture">
              <p:embed/>
            </p:oleObj>
          </a:graphicData>
        </a:graphic>
      </p:graphicFrame>
      <p:graphicFrame>
        <p:nvGraphicFramePr>
          <p:cNvPr id="137222" name="Object 6"/>
          <p:cNvGraphicFramePr>
            <a:graphicFrameLocks noChangeAspect="1"/>
          </p:cNvGraphicFramePr>
          <p:nvPr/>
        </p:nvGraphicFramePr>
        <p:xfrm>
          <a:off x="4876800" y="4495800"/>
          <a:ext cx="3124200" cy="2362200"/>
        </p:xfrm>
        <a:graphic>
          <a:graphicData uri="http://schemas.openxmlformats.org/presentationml/2006/ole">
            <p:oleObj spid="_x0000_s137222" name="Imagen de mapa de bits" r:id="rId6" imgW="3790476" imgH="3076190" progId="Paint.Picture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617538"/>
            <a:ext cx="7793037" cy="906462"/>
          </a:xfrm>
        </p:spPr>
        <p:txBody>
          <a:bodyPr/>
          <a:lstStyle/>
          <a:p>
            <a:pPr algn="ctr"/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RESULTADOS ENCUESTA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graphicFrame>
        <p:nvGraphicFramePr>
          <p:cNvPr id="138243" name="Object 3"/>
          <p:cNvGraphicFramePr>
            <a:graphicFrameLocks noChangeAspect="1"/>
          </p:cNvGraphicFramePr>
          <p:nvPr/>
        </p:nvGraphicFramePr>
        <p:xfrm>
          <a:off x="914400" y="1905000"/>
          <a:ext cx="3200400" cy="2590800"/>
        </p:xfrm>
        <a:graphic>
          <a:graphicData uri="http://schemas.openxmlformats.org/presentationml/2006/ole">
            <p:oleObj spid="_x0000_s138243" name="Imagen de mapa de bits" r:id="rId3" imgW="3809524" imgH="3134162" progId="Paint.Picture">
              <p:embed/>
            </p:oleObj>
          </a:graphicData>
        </a:graphic>
      </p:graphicFrame>
      <p:graphicFrame>
        <p:nvGraphicFramePr>
          <p:cNvPr id="138244" name="Object 4"/>
          <p:cNvGraphicFramePr>
            <a:graphicFrameLocks noChangeAspect="1"/>
          </p:cNvGraphicFramePr>
          <p:nvPr/>
        </p:nvGraphicFramePr>
        <p:xfrm>
          <a:off x="4724400" y="1981200"/>
          <a:ext cx="3429000" cy="2514600"/>
        </p:xfrm>
        <a:graphic>
          <a:graphicData uri="http://schemas.openxmlformats.org/presentationml/2006/ole">
            <p:oleObj spid="_x0000_s138244" name="Imagen de mapa de bits" r:id="rId4" imgW="3772427" imgH="3076190" progId="Paint.Picture">
              <p:embed/>
            </p:oleObj>
          </a:graphicData>
        </a:graphic>
      </p:graphicFrame>
      <p:graphicFrame>
        <p:nvGraphicFramePr>
          <p:cNvPr id="138245" name="Object 5"/>
          <p:cNvGraphicFramePr>
            <a:graphicFrameLocks noChangeAspect="1"/>
          </p:cNvGraphicFramePr>
          <p:nvPr/>
        </p:nvGraphicFramePr>
        <p:xfrm>
          <a:off x="990600" y="4572000"/>
          <a:ext cx="3124200" cy="2286000"/>
        </p:xfrm>
        <a:graphic>
          <a:graphicData uri="http://schemas.openxmlformats.org/presentationml/2006/ole">
            <p:oleObj spid="_x0000_s138245" name="Imagen de mapa de bits" r:id="rId5" imgW="3753374" imgH="2962689" progId="Paint.Picture">
              <p:embed/>
            </p:oleObj>
          </a:graphicData>
        </a:graphic>
      </p:graphicFrame>
      <p:graphicFrame>
        <p:nvGraphicFramePr>
          <p:cNvPr id="138246" name="Object 6"/>
          <p:cNvGraphicFramePr>
            <a:graphicFrameLocks noChangeAspect="1"/>
          </p:cNvGraphicFramePr>
          <p:nvPr/>
        </p:nvGraphicFramePr>
        <p:xfrm>
          <a:off x="4800600" y="4495800"/>
          <a:ext cx="3343275" cy="2362200"/>
        </p:xfrm>
        <a:graphic>
          <a:graphicData uri="http://schemas.openxmlformats.org/presentationml/2006/ole">
            <p:oleObj spid="_x0000_s138246" name="Imagen de mapa de bits" r:id="rId6" imgW="3801006" imgH="3048426" progId="Paint.Picture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266" name="Object 2"/>
          <p:cNvGraphicFramePr>
            <a:graphicFrameLocks noChangeAspect="1"/>
          </p:cNvGraphicFramePr>
          <p:nvPr/>
        </p:nvGraphicFramePr>
        <p:xfrm>
          <a:off x="762000" y="2362200"/>
          <a:ext cx="3762375" cy="3057525"/>
        </p:xfrm>
        <a:graphic>
          <a:graphicData uri="http://schemas.openxmlformats.org/presentationml/2006/ole">
            <p:oleObj spid="_x0000_s139266" name="Imagen de mapa de bits" r:id="rId3" imgW="3761905" imgH="3057143" progId="Paint.Picture">
              <p:embed/>
            </p:oleObj>
          </a:graphicData>
        </a:graphic>
      </p:graphicFrame>
      <p:sp>
        <p:nvSpPr>
          <p:cNvPr id="1392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617538"/>
            <a:ext cx="7612062" cy="1143000"/>
          </a:xfrm>
        </p:spPr>
        <p:txBody>
          <a:bodyPr/>
          <a:lstStyle/>
          <a:p>
            <a:pPr algn="ctr"/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RESULTADOS ENCUESTA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4572000" y="2438400"/>
          <a:ext cx="3762375" cy="2552700"/>
        </p:xfrm>
        <a:graphic>
          <a:graphicData uri="http://schemas.openxmlformats.org/presentationml/2006/ole">
            <p:oleObj spid="_x0000_s139268" name="Imagen de mapa de bits" r:id="rId4" imgW="3761905" imgH="2553056" progId="Paint.Picture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AutoShape 2"/>
          <p:cNvSpPr>
            <a:spLocks noChangeArrowheads="1"/>
          </p:cNvSpPr>
          <p:nvPr/>
        </p:nvSpPr>
        <p:spPr bwMode="auto">
          <a:xfrm>
            <a:off x="457200" y="4419600"/>
            <a:ext cx="2590800" cy="12192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0291" name="AutoShape 3"/>
          <p:cNvSpPr>
            <a:spLocks noChangeArrowheads="1"/>
          </p:cNvSpPr>
          <p:nvPr/>
        </p:nvSpPr>
        <p:spPr bwMode="auto">
          <a:xfrm>
            <a:off x="4419600" y="4419600"/>
            <a:ext cx="4267200" cy="19050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0292" name="AutoShape 4"/>
          <p:cNvSpPr>
            <a:spLocks noChangeArrowheads="1"/>
          </p:cNvSpPr>
          <p:nvPr/>
        </p:nvSpPr>
        <p:spPr bwMode="auto">
          <a:xfrm>
            <a:off x="381000" y="2209800"/>
            <a:ext cx="2590800" cy="16002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0293" name="AutoShape 5"/>
          <p:cNvSpPr>
            <a:spLocks noChangeArrowheads="1"/>
          </p:cNvSpPr>
          <p:nvPr/>
        </p:nvSpPr>
        <p:spPr bwMode="auto">
          <a:xfrm>
            <a:off x="4343400" y="1828800"/>
            <a:ext cx="4267200" cy="24384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57200"/>
            <a:ext cx="7772400" cy="1143000"/>
          </a:xfrm>
        </p:spPr>
        <p:txBody>
          <a:bodyPr/>
          <a:lstStyle/>
          <a:p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ANÁLISIS DEL CONSUMIDOR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457200" y="2438400"/>
            <a:ext cx="2362200" cy="11874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b="1">
                <a:latin typeface="Copperplate Gothic Bold" pitchFamily="34" charset="0"/>
              </a:rPr>
              <a:t>PERFIL DEL POSIBLE CLIENTE</a:t>
            </a:r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304800" y="4572000"/>
            <a:ext cx="2862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b="1">
                <a:latin typeface="Copperplate Gothic Bold" pitchFamily="34" charset="0"/>
              </a:rPr>
              <a:t>MERCADO OBJETIVO</a:t>
            </a:r>
            <a:endParaRPr lang="es-ES" b="1">
              <a:latin typeface="Copperplate Gothic Bold" pitchFamily="34" charset="0"/>
            </a:endParaRPr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4724400" y="1981200"/>
            <a:ext cx="3657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198438">
              <a:spcBef>
                <a:spcPct val="50000"/>
              </a:spcBef>
              <a:buFont typeface="Wingdings" pitchFamily="2" charset="2"/>
              <a:buChar char="Ø"/>
            </a:pPr>
            <a:r>
              <a:rPr lang="es-MX" sz="180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Pr</a:t>
            </a:r>
            <a:r>
              <a:rPr lang="es-ES" sz="180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efieren ir acompañados</a:t>
            </a:r>
            <a:r>
              <a:rPr lang="es-MX" sz="180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.</a:t>
            </a:r>
            <a:endParaRPr lang="es-MX" sz="1800">
              <a:solidFill>
                <a:srgbClr val="000000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indent="198438">
              <a:spcBef>
                <a:spcPct val="50000"/>
              </a:spcBef>
              <a:buFont typeface="Wingdings" pitchFamily="2" charset="2"/>
              <a:buChar char="Ø"/>
            </a:pPr>
            <a:r>
              <a:rPr lang="es-ES" sz="180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Les gusta servirse frutas porque son ricas</a:t>
            </a:r>
            <a:endParaRPr lang="es-ES" sz="1800">
              <a:solidFill>
                <a:srgbClr val="000000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indent="198438">
              <a:spcBef>
                <a:spcPct val="50000"/>
              </a:spcBef>
              <a:buFont typeface="Wingdings" pitchFamily="2" charset="2"/>
              <a:buChar char="Ø"/>
            </a:pPr>
            <a:r>
              <a:rPr lang="es-MX" sz="18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C</a:t>
            </a:r>
            <a:r>
              <a:rPr lang="es-ES" sz="180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alidad, variedad y presentación de los productos; limpieza y ubicación del local, son atributos muy importantes</a:t>
            </a:r>
            <a:r>
              <a:rPr lang="es-MX" sz="180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.</a:t>
            </a:r>
            <a:endParaRPr lang="es-ES" sz="1800">
              <a:latin typeface="Arial Narrow" pitchFamily="34" charset="0"/>
            </a:endParaRP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4724400" y="4648200"/>
            <a:ext cx="35814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77813" indent="-277813">
              <a:spcBef>
                <a:spcPct val="50000"/>
              </a:spcBef>
              <a:buFont typeface="Wingdings" pitchFamily="2" charset="2"/>
              <a:buChar char="Ø"/>
            </a:pPr>
            <a:r>
              <a:rPr lang="es-MX" sz="1800">
                <a:latin typeface="Arial Narrow" pitchFamily="34" charset="0"/>
              </a:rPr>
              <a:t>  Ciudadelas del Sur.</a:t>
            </a:r>
          </a:p>
          <a:p>
            <a:pPr marL="277813" indent="-277813">
              <a:spcBef>
                <a:spcPct val="50000"/>
              </a:spcBef>
              <a:buFont typeface="Wingdings" pitchFamily="2" charset="2"/>
              <a:buChar char="Ø"/>
            </a:pPr>
            <a:r>
              <a:rPr lang="es-MX" sz="1800">
                <a:latin typeface="Arial Narrow" pitchFamily="34" charset="0"/>
              </a:rPr>
              <a:t> Todas las edades.</a:t>
            </a:r>
          </a:p>
          <a:p>
            <a:pPr marL="277813" indent="-277813">
              <a:spcBef>
                <a:spcPct val="50000"/>
              </a:spcBef>
              <a:buFont typeface="Wingdings" pitchFamily="2" charset="2"/>
              <a:buChar char="Ø"/>
            </a:pPr>
            <a:r>
              <a:rPr lang="es-MX" sz="1800">
                <a:latin typeface="Arial Narrow" pitchFamily="34" charset="0"/>
              </a:rPr>
              <a:t> Nivel Socioeconómico: Medio,  Medio-Alto, Alto</a:t>
            </a:r>
            <a:endParaRPr lang="es-ES" sz="1800">
              <a:latin typeface="Arial Narrow" pitchFamily="34" charset="0"/>
            </a:endParaRPr>
          </a:p>
        </p:txBody>
      </p:sp>
      <p:sp>
        <p:nvSpPr>
          <p:cNvPr id="140299" name="AutoShape 11"/>
          <p:cNvSpPr>
            <a:spLocks noChangeArrowheads="1"/>
          </p:cNvSpPr>
          <p:nvPr/>
        </p:nvSpPr>
        <p:spPr bwMode="auto">
          <a:xfrm>
            <a:off x="2971800" y="2438400"/>
            <a:ext cx="1371600" cy="914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0300" name="AutoShape 12"/>
          <p:cNvSpPr>
            <a:spLocks noChangeArrowheads="1"/>
          </p:cNvSpPr>
          <p:nvPr/>
        </p:nvSpPr>
        <p:spPr bwMode="auto">
          <a:xfrm>
            <a:off x="3048000" y="4800600"/>
            <a:ext cx="1371600" cy="914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4" grpId="0" autoUpdateAnimBg="0"/>
      <p:bldP spid="140295" grpId="0" animBg="1" autoUpdateAnimBg="0"/>
      <p:bldP spid="140296" grpId="0" autoUpdateAnimBg="0"/>
      <p:bldP spid="140297" grpId="0" autoUpdateAnimBg="0"/>
      <p:bldP spid="14029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ANÁLISIS COMPETENCIA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762000" y="2133600"/>
            <a:ext cx="4724400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674688">
              <a:spcBef>
                <a:spcPct val="50000"/>
              </a:spcBef>
              <a:buFont typeface="Wingdings" pitchFamily="2" charset="2"/>
              <a:buChar char="ü"/>
            </a:pPr>
            <a:r>
              <a:rPr lang="es-MX" sz="2600">
                <a:latin typeface="Lucida Handwriting" pitchFamily="66" charset="0"/>
              </a:rPr>
              <a:t>DESCRIPCIÓN</a:t>
            </a:r>
          </a:p>
          <a:p>
            <a:pPr indent="674688">
              <a:spcBef>
                <a:spcPct val="50000"/>
              </a:spcBef>
              <a:buFont typeface="Wingdings" pitchFamily="2" charset="2"/>
              <a:buNone/>
            </a:pPr>
            <a:endParaRPr lang="es-MX" sz="2600">
              <a:latin typeface="Lucida Handwriting" pitchFamily="66" charset="0"/>
            </a:endParaRPr>
          </a:p>
          <a:p>
            <a:pPr indent="674688">
              <a:spcBef>
                <a:spcPct val="50000"/>
              </a:spcBef>
              <a:buFont typeface="Wingdings" pitchFamily="2" charset="2"/>
              <a:buNone/>
            </a:pPr>
            <a:endParaRPr lang="es-MX" sz="2600">
              <a:latin typeface="Lucida Handwriting" pitchFamily="66" charset="0"/>
            </a:endParaRPr>
          </a:p>
          <a:p>
            <a:pPr indent="674688">
              <a:spcBef>
                <a:spcPct val="50000"/>
              </a:spcBef>
              <a:buFont typeface="Wingdings" pitchFamily="2" charset="2"/>
              <a:buChar char="ü"/>
            </a:pPr>
            <a:r>
              <a:rPr lang="es-MX" sz="2600">
                <a:latin typeface="Lucida Handwriting" pitchFamily="66" charset="0"/>
              </a:rPr>
              <a:t>POSICIONAMIENTO</a:t>
            </a:r>
          </a:p>
          <a:p>
            <a:pPr indent="674688">
              <a:spcBef>
                <a:spcPct val="50000"/>
              </a:spcBef>
              <a:buFont typeface="Wingdings" pitchFamily="2" charset="2"/>
              <a:buNone/>
            </a:pPr>
            <a:endParaRPr lang="es-MX" sz="2600">
              <a:latin typeface="Lucida Handwriting" pitchFamily="66" charset="0"/>
            </a:endParaRPr>
          </a:p>
          <a:p>
            <a:pPr indent="674688">
              <a:spcBef>
                <a:spcPct val="50000"/>
              </a:spcBef>
              <a:buFont typeface="Wingdings" pitchFamily="2" charset="2"/>
              <a:buNone/>
            </a:pPr>
            <a:endParaRPr lang="es-MX" sz="2600">
              <a:latin typeface="Lucida Handwriting" pitchFamily="66" charset="0"/>
            </a:endParaRP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2667000" y="2743200"/>
            <a:ext cx="4572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77825">
              <a:spcBef>
                <a:spcPct val="50000"/>
              </a:spcBef>
              <a:buFont typeface="Wingdings" pitchFamily="2" charset="2"/>
              <a:buChar char="ü"/>
            </a:pPr>
            <a:r>
              <a:rPr lang="es-MX" sz="2000"/>
              <a:t>Locales de Comida del Mall del Sur</a:t>
            </a:r>
          </a:p>
          <a:p>
            <a:pPr indent="377825">
              <a:spcBef>
                <a:spcPct val="50000"/>
              </a:spcBef>
              <a:buFont typeface="Wingdings" pitchFamily="2" charset="2"/>
              <a:buChar char="ü"/>
            </a:pPr>
            <a:r>
              <a:rPr lang="es-MX" sz="2000"/>
              <a:t>Empresas Similares</a:t>
            </a:r>
            <a:endParaRPr lang="es-ES" sz="2000"/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2667000" y="4648200"/>
            <a:ext cx="4572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77825">
              <a:spcBef>
                <a:spcPct val="50000"/>
              </a:spcBef>
              <a:buFont typeface="Wingdings" pitchFamily="2" charset="2"/>
              <a:buChar char="ü"/>
            </a:pPr>
            <a:r>
              <a:rPr lang="es-MX" sz="2000"/>
              <a:t>Locales de Comida del Mall del Sur</a:t>
            </a:r>
          </a:p>
          <a:p>
            <a:pPr indent="377825">
              <a:spcBef>
                <a:spcPct val="50000"/>
              </a:spcBef>
              <a:buFont typeface="Wingdings" pitchFamily="2" charset="2"/>
              <a:buChar char="ü"/>
            </a:pPr>
            <a:r>
              <a:rPr lang="es-MX" sz="2000"/>
              <a:t>Empresas Similares</a:t>
            </a:r>
            <a:endParaRPr lang="es-ES" sz="2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 autoUpdateAnimBg="0"/>
      <p:bldP spid="141315" grpId="0" autoUpdateAnimBg="0"/>
      <p:bldP spid="141316" grpId="0" build="p" autoUpdateAnimBg="0"/>
      <p:bldP spid="14131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FODA COMPETENCIA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graphicFrame>
        <p:nvGraphicFramePr>
          <p:cNvPr id="142339" name="Object 3"/>
          <p:cNvGraphicFramePr>
            <a:graphicFrameLocks noChangeAspect="1"/>
          </p:cNvGraphicFramePr>
          <p:nvPr/>
        </p:nvGraphicFramePr>
        <p:xfrm>
          <a:off x="914400" y="2362200"/>
          <a:ext cx="3352800" cy="3581400"/>
        </p:xfrm>
        <a:graphic>
          <a:graphicData uri="http://schemas.openxmlformats.org/presentationml/2006/ole">
            <p:oleObj spid="_x0000_s142339" name="Imagen de mapa de bits" r:id="rId3" imgW="3895238" imgH="3333333" progId="Paint.Picture">
              <p:embed/>
            </p:oleObj>
          </a:graphicData>
        </a:graphic>
      </p:graphicFrame>
      <p:graphicFrame>
        <p:nvGraphicFramePr>
          <p:cNvPr id="142340" name="Object 4"/>
          <p:cNvGraphicFramePr>
            <a:graphicFrameLocks noChangeAspect="1"/>
          </p:cNvGraphicFramePr>
          <p:nvPr/>
        </p:nvGraphicFramePr>
        <p:xfrm>
          <a:off x="4800600" y="2286000"/>
          <a:ext cx="3352800" cy="3590925"/>
        </p:xfrm>
        <a:graphic>
          <a:graphicData uri="http://schemas.openxmlformats.org/presentationml/2006/ole">
            <p:oleObj spid="_x0000_s142340" name="Imagen de mapa de bits" r:id="rId4" imgW="3657143" imgH="3591426" progId="Paint.Picture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905000"/>
            <a:ext cx="5715000" cy="1143000"/>
          </a:xfrm>
        </p:spPr>
        <p:txBody>
          <a:bodyPr/>
          <a:lstStyle/>
          <a:p>
            <a:pPr algn="ctr"/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INTRODUCCIÓN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010400" cy="2362200"/>
          </a:xfrm>
        </p:spPr>
        <p:txBody>
          <a:bodyPr/>
          <a:lstStyle/>
          <a:p>
            <a:pPr marL="1052513" indent="-952500" algn="l">
              <a:buFont typeface="Wingdings" pitchFamily="2" charset="2"/>
              <a:buChar char="n"/>
            </a:pPr>
            <a:r>
              <a:rPr lang="es-MX"/>
              <a:t>Las Microempresas en el Ecuador</a:t>
            </a:r>
          </a:p>
          <a:p>
            <a:pPr marL="1052513" indent="-952500" algn="l">
              <a:buFont typeface="Wingdings" pitchFamily="2" charset="2"/>
              <a:buChar char="n"/>
            </a:pPr>
            <a:r>
              <a:rPr lang="es-MX"/>
              <a:t>Frutas Tropicales en el Ecuador</a:t>
            </a:r>
          </a:p>
          <a:p>
            <a:pPr marL="1052513" indent="-952500" algn="l">
              <a:buFont typeface="Wingdings" pitchFamily="2" charset="2"/>
              <a:buChar char="n"/>
            </a:pPr>
            <a:r>
              <a:rPr lang="es-MX"/>
              <a:t>Visión General Hawaiian Island</a:t>
            </a:r>
            <a:endParaRPr 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SITUACIÓN ACTUAL HI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838200" y="2209800"/>
            <a:ext cx="716280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200" b="1">
                <a:latin typeface="Tempus Sans ITC" pitchFamily="82" charset="0"/>
              </a:rPr>
              <a:t>MISION:</a:t>
            </a:r>
          </a:p>
          <a:p>
            <a:pPr>
              <a:spcBef>
                <a:spcPct val="50000"/>
              </a:spcBef>
            </a:pPr>
            <a:r>
              <a:rPr lang="es-ES" sz="2200" i="1">
                <a:latin typeface="Arial" charset="0"/>
                <a:cs typeface="Arial" charset="0"/>
              </a:rPr>
              <a:t>“Satisfacer las necesidades de nuestros clientes, con alimentos y bebidas variados y ligeros, de excelente calidad y exquisitez, sin preservativos, a base de frutas tropicales, que puedan servir como una alternativa sana y natural”.</a:t>
            </a:r>
            <a:r>
              <a:rPr lang="es-ES">
                <a:latin typeface="Times New Roman" pitchFamily="18" charset="0"/>
              </a:rPr>
              <a:t> 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914400" y="4572000"/>
            <a:ext cx="754380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200" b="1">
                <a:latin typeface="Tempus Sans ITC" pitchFamily="82" charset="0"/>
              </a:rPr>
              <a:t>VISIÓN:</a:t>
            </a:r>
          </a:p>
          <a:p>
            <a:pPr algn="just">
              <a:spcBef>
                <a:spcPct val="50000"/>
              </a:spcBef>
            </a:pPr>
            <a:r>
              <a:rPr lang="es-ES" sz="2200" i="1">
                <a:solidFill>
                  <a:srgbClr val="000000"/>
                </a:solidFill>
                <a:latin typeface="Arial" charset="0"/>
                <a:cs typeface="Arial" charset="0"/>
              </a:rPr>
              <a:t>“Convertirnos en una empresa competitiva que se ajusta a las variaciones en los gustos y preferencias de nuestros clientes, brindando productos de alta calidad y con un servicio ágil y oportuno”.</a:t>
            </a:r>
            <a:endParaRPr lang="es-ES" sz="220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 autoUpdateAnimBg="0"/>
      <p:bldP spid="143363" grpId="0" build="p" autoUpdateAnimBg="0"/>
      <p:bldP spid="143364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SITUACIÓN ACTUAL HI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1066800" y="1905000"/>
            <a:ext cx="7239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000" b="1">
                <a:latin typeface="Arial Narrow" pitchFamily="34" charset="0"/>
              </a:rPr>
              <a:t>OBJETIVOS:</a:t>
            </a:r>
          </a:p>
          <a:p>
            <a:pPr algn="just">
              <a:spcBef>
                <a:spcPct val="50000"/>
              </a:spcBef>
            </a:pPr>
            <a:r>
              <a:rPr lang="es-ES" sz="2000" b="1" u="sng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Objetivo General</a:t>
            </a:r>
            <a:endParaRPr lang="es-ES" sz="2000">
              <a:solidFill>
                <a:srgbClr val="000000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s-MX" sz="200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Captar </a:t>
            </a:r>
            <a:r>
              <a:rPr lang="es-ES" sz="200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una buena participación del mercado que le permita generar altas rentabilidades y mantener un excelente Recurso Humano altamente motivado.</a:t>
            </a:r>
            <a:endParaRPr lang="es-ES" sz="2000">
              <a:solidFill>
                <a:srgbClr val="000000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s-ES" sz="2000" b="1" u="sng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Objetivos Específicos</a:t>
            </a:r>
            <a:endParaRPr lang="es-MX" sz="2000" b="1" u="sng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algn="just">
              <a:spcBef>
                <a:spcPct val="50000"/>
              </a:spcBef>
            </a:pPr>
            <a:endParaRPr lang="es-ES" sz="2000">
              <a:latin typeface="Arial Narrow" pitchFamily="34" charset="0"/>
            </a:endParaRP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1752600" y="4648200"/>
            <a:ext cx="45720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MX" sz="200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Contar con los mejores proveedores.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MX" sz="200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Realizar encuestas periódicas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MX" sz="200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Emprender campaña de publicidad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MX" sz="200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Mantener motivado al personal</a:t>
            </a:r>
            <a:endParaRPr lang="es-ES" sz="200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4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4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4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4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4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4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autoUpdateAnimBg="0"/>
      <p:bldP spid="144387" grpId="0" build="p" autoUpdateAnimBg="0"/>
      <p:bldP spid="144388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SITUACIÓN ACTUAL HI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grpSp>
        <p:nvGrpSpPr>
          <p:cNvPr id="145411" name="Group 3"/>
          <p:cNvGrpSpPr>
            <a:grpSpLocks/>
          </p:cNvGrpSpPr>
          <p:nvPr/>
        </p:nvGrpSpPr>
        <p:grpSpPr bwMode="auto">
          <a:xfrm>
            <a:off x="914400" y="1752600"/>
            <a:ext cx="7239000" cy="4953000"/>
            <a:chOff x="-3" y="-3"/>
            <a:chExt cx="3197" cy="3592"/>
          </a:xfrm>
        </p:grpSpPr>
        <p:grpSp>
          <p:nvGrpSpPr>
            <p:cNvPr id="145412" name="Group 4"/>
            <p:cNvGrpSpPr>
              <a:grpSpLocks/>
            </p:cNvGrpSpPr>
            <p:nvPr/>
          </p:nvGrpSpPr>
          <p:grpSpPr bwMode="auto">
            <a:xfrm>
              <a:off x="0" y="-1"/>
              <a:ext cx="3191" cy="3587"/>
              <a:chOff x="0" y="-1"/>
              <a:chExt cx="3191" cy="3587"/>
            </a:xfrm>
          </p:grpSpPr>
          <p:grpSp>
            <p:nvGrpSpPr>
              <p:cNvPr id="145413" name="Group 5"/>
              <p:cNvGrpSpPr>
                <a:grpSpLocks/>
              </p:cNvGrpSpPr>
              <p:nvPr/>
            </p:nvGrpSpPr>
            <p:grpSpPr bwMode="auto">
              <a:xfrm>
                <a:off x="0" y="-1"/>
                <a:ext cx="1613" cy="493"/>
                <a:chOff x="0" y="-1"/>
                <a:chExt cx="1613" cy="493"/>
              </a:xfrm>
            </p:grpSpPr>
            <p:grpSp>
              <p:nvGrpSpPr>
                <p:cNvPr id="145414" name="Group 6"/>
                <p:cNvGrpSpPr>
                  <a:grpSpLocks/>
                </p:cNvGrpSpPr>
                <p:nvPr/>
              </p:nvGrpSpPr>
              <p:grpSpPr bwMode="auto">
                <a:xfrm>
                  <a:off x="28" y="-1"/>
                  <a:ext cx="1557" cy="493"/>
                  <a:chOff x="0" y="-1"/>
                  <a:chExt cx="1557" cy="493"/>
                </a:xfrm>
              </p:grpSpPr>
              <p:sp>
                <p:nvSpPr>
                  <p:cNvPr id="145415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557" cy="0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457056" bIns="0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45416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1"/>
                    <a:ext cx="1557" cy="493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s-ES" sz="1400">
                        <a:solidFill>
                          <a:srgbClr val="6600CC"/>
                        </a:solidFill>
                        <a:latin typeface="Arial Black" pitchFamily="34" charset="0"/>
                        <a:cs typeface="Times New Roman" pitchFamily="18" charset="0"/>
                      </a:rPr>
                      <a:t>FORTALEZAS</a:t>
                    </a:r>
                  </a:p>
                  <a:p>
                    <a:pPr algn="ctr" eaLnBrk="0" hangingPunct="0"/>
                    <a:endParaRPr lang="es-ES">
                      <a:solidFill>
                        <a:srgbClr val="6600CC"/>
                      </a:solidFill>
                      <a:latin typeface="Arial Black" pitchFamily="34" charset="0"/>
                    </a:endParaRPr>
                  </a:p>
                </p:txBody>
              </p:sp>
            </p:grpSp>
            <p:sp>
              <p:nvSpPr>
                <p:cNvPr id="145417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613" cy="422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45418" name="Group 10"/>
              <p:cNvGrpSpPr>
                <a:grpSpLocks/>
              </p:cNvGrpSpPr>
              <p:nvPr/>
            </p:nvGrpSpPr>
            <p:grpSpPr bwMode="auto">
              <a:xfrm>
                <a:off x="1613" y="0"/>
                <a:ext cx="1578" cy="422"/>
                <a:chOff x="1613" y="0"/>
                <a:chExt cx="1578" cy="422"/>
              </a:xfrm>
            </p:grpSpPr>
            <p:sp>
              <p:nvSpPr>
                <p:cNvPr id="145419" name="Rectangle 11"/>
                <p:cNvSpPr>
                  <a:spLocks noChangeArrowheads="1"/>
                </p:cNvSpPr>
                <p:nvPr/>
              </p:nvSpPr>
              <p:spPr bwMode="auto">
                <a:xfrm>
                  <a:off x="1641" y="0"/>
                  <a:ext cx="1522" cy="422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ES" sz="1400">
                      <a:solidFill>
                        <a:srgbClr val="6600CC"/>
                      </a:solidFill>
                      <a:latin typeface="Arial Black" pitchFamily="34" charset="0"/>
                      <a:ea typeface="Arial Unicode MS" pitchFamily="34" charset="-128"/>
                      <a:cs typeface="Arial Unicode MS" pitchFamily="34" charset="-128"/>
                    </a:rPr>
                    <a:t>DEBILIDADE</a:t>
                  </a:r>
                  <a:r>
                    <a:rPr lang="es-ES" sz="1400" b="1">
                      <a:solidFill>
                        <a:srgbClr val="6600CC"/>
                      </a:solidFill>
                      <a:latin typeface="Arial Black" pitchFamily="34" charset="0"/>
                      <a:ea typeface="Arial Unicode MS" pitchFamily="34" charset="-128"/>
                      <a:cs typeface="Arial Unicode MS" pitchFamily="34" charset="-128"/>
                    </a:rPr>
                    <a:t>S</a:t>
                  </a:r>
                </a:p>
                <a:p>
                  <a:pPr algn="ctr" eaLnBrk="0" hangingPunct="0"/>
                  <a:endParaRPr lang="es-ES" sz="1400">
                    <a:solidFill>
                      <a:srgbClr val="6600CC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145420" name="Rectangle 12"/>
                <p:cNvSpPr>
                  <a:spLocks noChangeArrowheads="1"/>
                </p:cNvSpPr>
                <p:nvPr/>
              </p:nvSpPr>
              <p:spPr bwMode="auto">
                <a:xfrm>
                  <a:off x="1613" y="0"/>
                  <a:ext cx="1578" cy="422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45421" name="Group 13"/>
              <p:cNvGrpSpPr>
                <a:grpSpLocks/>
              </p:cNvGrpSpPr>
              <p:nvPr/>
            </p:nvGrpSpPr>
            <p:grpSpPr bwMode="auto">
              <a:xfrm>
                <a:off x="0" y="422"/>
                <a:ext cx="1613" cy="1668"/>
                <a:chOff x="0" y="422"/>
                <a:chExt cx="1613" cy="1668"/>
              </a:xfrm>
            </p:grpSpPr>
            <p:sp>
              <p:nvSpPr>
                <p:cNvPr id="145422" name="Rectangle 14"/>
                <p:cNvSpPr>
                  <a:spLocks noChangeArrowheads="1"/>
                </p:cNvSpPr>
                <p:nvPr/>
              </p:nvSpPr>
              <p:spPr bwMode="auto">
                <a:xfrm>
                  <a:off x="28" y="422"/>
                  <a:ext cx="1557" cy="166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277813" indent="-177800" algn="just">
                    <a:lnSpc>
                      <a:spcPct val="115000"/>
                    </a:lnSpc>
                    <a:buFont typeface="Wingdings" pitchFamily="2" charset="2"/>
                    <a:buChar char="ü"/>
                  </a:pPr>
                  <a:r>
                    <a:rPr lang="es-ES" sz="1400" b="1">
                      <a:solidFill>
                        <a:srgbClr val="0033CC"/>
                      </a:solidFill>
                      <a:cs typeface="Arial" charset="0"/>
                    </a:rPr>
                    <a:t>Insumos de calidad.</a:t>
                  </a:r>
                  <a:endParaRPr lang="es-ES" sz="1400" b="1">
                    <a:solidFill>
                      <a:srgbClr val="0033CC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marL="277813" indent="-177800" algn="just" eaLnBrk="0" hangingPunct="0">
                    <a:lnSpc>
                      <a:spcPct val="115000"/>
                    </a:lnSpc>
                    <a:buFont typeface="Wingdings" pitchFamily="2" charset="2"/>
                    <a:buChar char="ü"/>
                  </a:pPr>
                  <a:r>
                    <a:rPr lang="es-ES" sz="1400" b="1">
                      <a:solidFill>
                        <a:srgbClr val="0033CC"/>
                      </a:solidFill>
                      <a:cs typeface="Arial" charset="0"/>
                    </a:rPr>
                    <a:t>Excelente presentación</a:t>
                  </a:r>
                  <a:endParaRPr lang="es-MX" sz="1400" b="1">
                    <a:solidFill>
                      <a:srgbClr val="0033CC"/>
                    </a:solidFill>
                    <a:cs typeface="Arial" charset="0"/>
                  </a:endParaRPr>
                </a:p>
                <a:p>
                  <a:pPr marL="277813" indent="-177800" algn="just" eaLnBrk="0" hangingPunct="0">
                    <a:lnSpc>
                      <a:spcPct val="115000"/>
                    </a:lnSpc>
                    <a:buFont typeface="Wingdings" pitchFamily="2" charset="2"/>
                    <a:buChar char="ü"/>
                  </a:pPr>
                  <a:r>
                    <a:rPr lang="es-ES" sz="1400" b="1">
                      <a:solidFill>
                        <a:srgbClr val="0033CC"/>
                      </a:solidFill>
                      <a:cs typeface="Arial" charset="0"/>
                    </a:rPr>
                    <a:t>Excelente Recurso Humano.</a:t>
                  </a:r>
                  <a:endParaRPr lang="es-ES" sz="1400" b="1">
                    <a:solidFill>
                      <a:srgbClr val="0033CC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marL="277813" indent="-177800" algn="just" eaLnBrk="0" hangingPunct="0">
                    <a:lnSpc>
                      <a:spcPct val="115000"/>
                    </a:lnSpc>
                    <a:buFont typeface="Wingdings" pitchFamily="2" charset="2"/>
                    <a:buChar char="ü"/>
                  </a:pPr>
                  <a:r>
                    <a:rPr lang="es-ES" sz="1400" b="1">
                      <a:solidFill>
                        <a:srgbClr val="0033CC"/>
                      </a:solidFill>
                      <a:cs typeface="Arial" charset="0"/>
                    </a:rPr>
                    <a:t>Bajos Costos Operativos.</a:t>
                  </a:r>
                  <a:endParaRPr lang="es-ES" sz="1400" b="1">
                    <a:solidFill>
                      <a:srgbClr val="0033CC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marL="277813" indent="-177800" algn="just" eaLnBrk="0" hangingPunct="0">
                    <a:lnSpc>
                      <a:spcPct val="115000"/>
                    </a:lnSpc>
                    <a:buFont typeface="Wingdings" pitchFamily="2" charset="2"/>
                    <a:buChar char="ü"/>
                  </a:pPr>
                  <a:r>
                    <a:rPr lang="es-ES" sz="1400" b="1">
                      <a:solidFill>
                        <a:srgbClr val="0033CC"/>
                      </a:solidFill>
                      <a:cs typeface="Arial" charset="0"/>
                    </a:rPr>
                    <a:t>Criterio de Exclusividad</a:t>
                  </a:r>
                  <a:endParaRPr lang="es-MX" sz="1400" b="1">
                    <a:solidFill>
                      <a:srgbClr val="0033CC"/>
                    </a:solidFill>
                    <a:cs typeface="Arial" charset="0"/>
                  </a:endParaRPr>
                </a:p>
                <a:p>
                  <a:pPr marL="277813" indent="-177800" algn="just" eaLnBrk="0" hangingPunct="0">
                    <a:lnSpc>
                      <a:spcPct val="115000"/>
                    </a:lnSpc>
                    <a:buFont typeface="Wingdings" pitchFamily="2" charset="2"/>
                    <a:buChar char="ü"/>
                  </a:pPr>
                  <a:r>
                    <a:rPr lang="es-ES" sz="1400" b="1">
                      <a:solidFill>
                        <a:srgbClr val="0033CC"/>
                      </a:solidFill>
                      <a:cs typeface="Arial" charset="0"/>
                    </a:rPr>
                    <a:t>Servicio ágil y oportuno.</a:t>
                  </a:r>
                  <a:endParaRPr lang="es-ES" sz="1400" b="1">
                    <a:solidFill>
                      <a:srgbClr val="0033CC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marL="277813" indent="-177800" algn="just" eaLnBrk="0" hangingPunct="0">
                    <a:lnSpc>
                      <a:spcPct val="115000"/>
                    </a:lnSpc>
                    <a:buFont typeface="Wingdings" pitchFamily="2" charset="2"/>
                    <a:buChar char="ü"/>
                  </a:pPr>
                  <a:r>
                    <a:rPr lang="es-ES" sz="1400" b="1">
                      <a:solidFill>
                        <a:srgbClr val="0033CC"/>
                      </a:solidFill>
                      <a:cs typeface="Arial" charset="0"/>
                    </a:rPr>
                    <a:t>Precios competitivos.</a:t>
                  </a:r>
                  <a:endParaRPr lang="es-ES" sz="1400" b="1">
                    <a:solidFill>
                      <a:srgbClr val="0033CC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marL="277813" indent="-177800" algn="just" eaLnBrk="0" hangingPunct="0">
                    <a:lnSpc>
                      <a:spcPct val="115000"/>
                    </a:lnSpc>
                    <a:buFont typeface="Wingdings" pitchFamily="2" charset="2"/>
                    <a:buChar char="ü"/>
                  </a:pPr>
                  <a:r>
                    <a:rPr lang="es-ES" sz="1400" b="1">
                      <a:solidFill>
                        <a:srgbClr val="0033CC"/>
                      </a:solidFill>
                      <a:cs typeface="Arial" charset="0"/>
                    </a:rPr>
                    <a:t>Variedad de productos.</a:t>
                  </a:r>
                  <a:endParaRPr lang="es-ES" sz="1400" b="1">
                    <a:solidFill>
                      <a:srgbClr val="0033CC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marL="277813" indent="-177800" algn="just" eaLnBrk="0" hangingPunct="0">
                    <a:lnSpc>
                      <a:spcPct val="115000"/>
                    </a:lnSpc>
                    <a:buFont typeface="Wingdings" pitchFamily="2" charset="2"/>
                    <a:buChar char="ü"/>
                  </a:pPr>
                  <a:r>
                    <a:rPr lang="es-MX" sz="1400" b="1">
                      <a:solidFill>
                        <a:srgbClr val="0033CC"/>
                      </a:solidFill>
                      <a:cs typeface="Arial" charset="0"/>
                    </a:rPr>
                    <a:t>P</a:t>
                  </a:r>
                  <a:r>
                    <a:rPr lang="es-ES" sz="1400" b="1">
                      <a:solidFill>
                        <a:srgbClr val="0033CC"/>
                      </a:solidFill>
                      <a:cs typeface="Arial" charset="0"/>
                    </a:rPr>
                    <a:t>roductos naturales .</a:t>
                  </a:r>
                  <a:endParaRPr lang="es-ES" sz="1400" b="1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145423" name="Rectangle 15"/>
                <p:cNvSpPr>
                  <a:spLocks noChangeArrowheads="1"/>
                </p:cNvSpPr>
                <p:nvPr/>
              </p:nvSpPr>
              <p:spPr bwMode="auto">
                <a:xfrm>
                  <a:off x="0" y="422"/>
                  <a:ext cx="1613" cy="166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45424" name="Group 16"/>
              <p:cNvGrpSpPr>
                <a:grpSpLocks/>
              </p:cNvGrpSpPr>
              <p:nvPr/>
            </p:nvGrpSpPr>
            <p:grpSpPr bwMode="auto">
              <a:xfrm>
                <a:off x="1613" y="422"/>
                <a:ext cx="1578" cy="1668"/>
                <a:chOff x="1613" y="422"/>
                <a:chExt cx="1578" cy="1668"/>
              </a:xfrm>
            </p:grpSpPr>
            <p:sp>
              <p:nvSpPr>
                <p:cNvPr id="145425" name="Rectangle 17"/>
                <p:cNvSpPr>
                  <a:spLocks noChangeArrowheads="1"/>
                </p:cNvSpPr>
                <p:nvPr/>
              </p:nvSpPr>
              <p:spPr bwMode="auto">
                <a:xfrm>
                  <a:off x="1641" y="422"/>
                  <a:ext cx="1522" cy="166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277813" indent="-177800" algn="just" eaLnBrk="0" hangingPunct="0">
                    <a:lnSpc>
                      <a:spcPct val="115000"/>
                    </a:lnSpc>
                    <a:buFont typeface="Wingdings" pitchFamily="2" charset="2"/>
                    <a:buChar char="ü"/>
                  </a:pPr>
                  <a:r>
                    <a:rPr lang="es-ES" sz="1400" b="1">
                      <a:solidFill>
                        <a:srgbClr val="0033CC"/>
                      </a:solidFill>
                      <a:cs typeface="Arial" charset="0"/>
                    </a:rPr>
                    <a:t>Poca experiencia.</a:t>
                  </a:r>
                </a:p>
                <a:p>
                  <a:pPr marL="277813" indent="-177800" algn="just" eaLnBrk="0" hangingPunct="0">
                    <a:lnSpc>
                      <a:spcPct val="115000"/>
                    </a:lnSpc>
                    <a:buFont typeface="Wingdings" pitchFamily="2" charset="2"/>
                    <a:buChar char="ü"/>
                  </a:pPr>
                  <a:r>
                    <a:rPr lang="es-ES" sz="1400" b="1">
                      <a:solidFill>
                        <a:srgbClr val="0033CC"/>
                      </a:solidFill>
                      <a:cs typeface="Arial" charset="0"/>
                    </a:rPr>
                    <a:t>No somos una marca conocida.</a:t>
                  </a:r>
                </a:p>
                <a:p>
                  <a:pPr marL="277813" indent="-177800" algn="just" eaLnBrk="0" hangingPunct="0">
                    <a:lnSpc>
                      <a:spcPct val="115000"/>
                    </a:lnSpc>
                    <a:buFont typeface="Wingdings" pitchFamily="2" charset="2"/>
                    <a:buChar char="ü"/>
                  </a:pPr>
                  <a:r>
                    <a:rPr lang="es-ES" sz="1400" b="1">
                      <a:solidFill>
                        <a:srgbClr val="0033CC"/>
                      </a:solidFill>
                      <a:cs typeface="Arial" charset="0"/>
                    </a:rPr>
                    <a:t>Baja capacidad instalada.</a:t>
                  </a:r>
                </a:p>
                <a:p>
                  <a:pPr marL="277813" indent="-177800" algn="just" eaLnBrk="0" hangingPunct="0">
                    <a:lnSpc>
                      <a:spcPct val="115000"/>
                    </a:lnSpc>
                    <a:buFont typeface="Wingdings" pitchFamily="2" charset="2"/>
                    <a:buChar char="ü"/>
                  </a:pPr>
                  <a:r>
                    <a:rPr lang="es-ES" sz="1400" b="1">
                      <a:solidFill>
                        <a:srgbClr val="0033CC"/>
                      </a:solidFill>
                      <a:cs typeface="Arial" charset="0"/>
                    </a:rPr>
                    <a:t>Alto Gasto de Constitución durante el primer año.</a:t>
                  </a:r>
                </a:p>
              </p:txBody>
            </p:sp>
            <p:sp>
              <p:nvSpPr>
                <p:cNvPr id="145426" name="Rectangle 18"/>
                <p:cNvSpPr>
                  <a:spLocks noChangeArrowheads="1"/>
                </p:cNvSpPr>
                <p:nvPr/>
              </p:nvSpPr>
              <p:spPr bwMode="auto">
                <a:xfrm>
                  <a:off x="1613" y="422"/>
                  <a:ext cx="1578" cy="166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45427" name="Group 19"/>
              <p:cNvGrpSpPr>
                <a:grpSpLocks/>
              </p:cNvGrpSpPr>
              <p:nvPr/>
            </p:nvGrpSpPr>
            <p:grpSpPr bwMode="auto">
              <a:xfrm>
                <a:off x="0" y="2090"/>
                <a:ext cx="1613" cy="403"/>
                <a:chOff x="0" y="2090"/>
                <a:chExt cx="1613" cy="403"/>
              </a:xfrm>
            </p:grpSpPr>
            <p:sp>
              <p:nvSpPr>
                <p:cNvPr id="145428" name="Rectangle 20"/>
                <p:cNvSpPr>
                  <a:spLocks noChangeArrowheads="1"/>
                </p:cNvSpPr>
                <p:nvPr/>
              </p:nvSpPr>
              <p:spPr bwMode="auto">
                <a:xfrm>
                  <a:off x="28" y="2090"/>
                  <a:ext cx="1557" cy="403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ES" sz="1400">
                      <a:solidFill>
                        <a:srgbClr val="6600CC"/>
                      </a:solidFill>
                      <a:latin typeface="Arial Black" pitchFamily="34" charset="0"/>
                      <a:ea typeface="Arial Unicode MS" pitchFamily="34" charset="-128"/>
                      <a:cs typeface="Arial Unicode MS" pitchFamily="34" charset="-128"/>
                    </a:rPr>
                    <a:t>OPORTUNIDADES</a:t>
                  </a:r>
                </a:p>
              </p:txBody>
            </p:sp>
            <p:sp>
              <p:nvSpPr>
                <p:cNvPr id="145429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2090"/>
                  <a:ext cx="1613" cy="403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45430" name="Group 22"/>
              <p:cNvGrpSpPr>
                <a:grpSpLocks/>
              </p:cNvGrpSpPr>
              <p:nvPr/>
            </p:nvGrpSpPr>
            <p:grpSpPr bwMode="auto">
              <a:xfrm>
                <a:off x="1613" y="2090"/>
                <a:ext cx="1578" cy="403"/>
                <a:chOff x="1613" y="2090"/>
                <a:chExt cx="1578" cy="403"/>
              </a:xfrm>
            </p:grpSpPr>
            <p:sp>
              <p:nvSpPr>
                <p:cNvPr id="145431" name="Rectangle 23"/>
                <p:cNvSpPr>
                  <a:spLocks noChangeArrowheads="1"/>
                </p:cNvSpPr>
                <p:nvPr/>
              </p:nvSpPr>
              <p:spPr bwMode="auto">
                <a:xfrm>
                  <a:off x="1641" y="2090"/>
                  <a:ext cx="1522" cy="403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ES" sz="1400">
                      <a:solidFill>
                        <a:srgbClr val="6600CC"/>
                      </a:solidFill>
                      <a:latin typeface="Arial Black" pitchFamily="34" charset="0"/>
                      <a:ea typeface="Arial Unicode MS" pitchFamily="34" charset="-128"/>
                      <a:cs typeface="Arial Unicode MS" pitchFamily="34" charset="-128"/>
                    </a:rPr>
                    <a:t>AMENAZAS</a:t>
                  </a:r>
                </a:p>
                <a:p>
                  <a:pPr algn="ctr"/>
                  <a:endParaRPr lang="es-ES" sz="1400">
                    <a:solidFill>
                      <a:srgbClr val="6600CC"/>
                    </a:solidFill>
                    <a:latin typeface="Arial Black" pitchFamily="34" charset="0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45432" name="Rectangle 24"/>
                <p:cNvSpPr>
                  <a:spLocks noChangeArrowheads="1"/>
                </p:cNvSpPr>
                <p:nvPr/>
              </p:nvSpPr>
              <p:spPr bwMode="auto">
                <a:xfrm>
                  <a:off x="1613" y="2090"/>
                  <a:ext cx="1578" cy="403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45433" name="Group 25"/>
              <p:cNvGrpSpPr>
                <a:grpSpLocks/>
              </p:cNvGrpSpPr>
              <p:nvPr/>
            </p:nvGrpSpPr>
            <p:grpSpPr bwMode="auto">
              <a:xfrm>
                <a:off x="0" y="2493"/>
                <a:ext cx="1613" cy="1093"/>
                <a:chOff x="0" y="2493"/>
                <a:chExt cx="1613" cy="1093"/>
              </a:xfrm>
            </p:grpSpPr>
            <p:sp>
              <p:nvSpPr>
                <p:cNvPr id="145434" name="Rectangle 26"/>
                <p:cNvSpPr>
                  <a:spLocks noChangeArrowheads="1"/>
                </p:cNvSpPr>
                <p:nvPr/>
              </p:nvSpPr>
              <p:spPr bwMode="auto">
                <a:xfrm>
                  <a:off x="28" y="2493"/>
                  <a:ext cx="1557" cy="1093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lnSpc>
                      <a:spcPct val="115000"/>
                    </a:lnSpc>
                    <a:buFont typeface="Wingdings" pitchFamily="2" charset="2"/>
                    <a:buChar char="ü"/>
                  </a:pPr>
                  <a:r>
                    <a:rPr lang="es-ES" sz="1400" b="1">
                      <a:solidFill>
                        <a:srgbClr val="0033CC"/>
                      </a:solidFill>
                      <a:cs typeface="Arial" charset="0"/>
                    </a:rPr>
                    <a:t>Abrir nuevas sucursales</a:t>
                  </a:r>
                  <a:endParaRPr lang="es-MX" sz="1400" b="1">
                    <a:solidFill>
                      <a:srgbClr val="0033CC"/>
                    </a:solidFill>
                    <a:cs typeface="Arial" charset="0"/>
                  </a:endParaRPr>
                </a:p>
                <a:p>
                  <a:pPr algn="just">
                    <a:lnSpc>
                      <a:spcPct val="115000"/>
                    </a:lnSpc>
                    <a:buFont typeface="Wingdings" pitchFamily="2" charset="2"/>
                    <a:buChar char="ü"/>
                  </a:pPr>
                  <a:r>
                    <a:rPr lang="es-ES" sz="1400" b="1">
                      <a:solidFill>
                        <a:srgbClr val="0033CC"/>
                      </a:solidFill>
                      <a:cs typeface="Arial" charset="0"/>
                    </a:rPr>
                    <a:t>Asociarnos con</a:t>
                  </a:r>
                  <a:r>
                    <a:rPr lang="es-MX" sz="1400" b="1">
                      <a:solidFill>
                        <a:srgbClr val="0033CC"/>
                      </a:solidFill>
                      <a:cs typeface="Arial" charset="0"/>
                    </a:rPr>
                    <a:t> </a:t>
                  </a:r>
                  <a:r>
                    <a:rPr lang="es-ES" sz="1400" b="1">
                      <a:solidFill>
                        <a:srgbClr val="0033CC"/>
                      </a:solidFill>
                      <a:cs typeface="Arial" charset="0"/>
                    </a:rPr>
                    <a:t>empresa</a:t>
                  </a:r>
                  <a:r>
                    <a:rPr lang="es-MX" sz="1400" b="1">
                      <a:solidFill>
                        <a:srgbClr val="0033CC"/>
                      </a:solidFill>
                      <a:cs typeface="Arial" charset="0"/>
                    </a:rPr>
                    <a:t>s</a:t>
                  </a:r>
                  <a:r>
                    <a:rPr lang="es-ES" sz="1400" b="1">
                      <a:solidFill>
                        <a:srgbClr val="0033CC"/>
                      </a:solidFill>
                      <a:cs typeface="Arial" charset="0"/>
                    </a:rPr>
                    <a:t> para complementar nuestros productos.</a:t>
                  </a:r>
                  <a:endParaRPr lang="es-ES" sz="1400" b="1">
                    <a:solidFill>
                      <a:srgbClr val="0033CC"/>
                    </a:solidFill>
                    <a:ea typeface="Arial Unicode MS" pitchFamily="34" charset="-128"/>
                    <a:cs typeface="Arial" charset="0"/>
                  </a:endParaRPr>
                </a:p>
                <a:p>
                  <a:pPr algn="just" eaLnBrk="0" hangingPunct="0">
                    <a:lnSpc>
                      <a:spcPct val="115000"/>
                    </a:lnSpc>
                    <a:buFont typeface="Wingdings" pitchFamily="2" charset="2"/>
                    <a:buChar char="ü"/>
                  </a:pPr>
                  <a:r>
                    <a:rPr lang="es-ES" sz="1400" b="1">
                      <a:solidFill>
                        <a:srgbClr val="0033CC"/>
                      </a:solidFill>
                      <a:cs typeface="Arial" charset="0"/>
                    </a:rPr>
                    <a:t>Crear nuestra propia franquicia</a:t>
                  </a:r>
                  <a:r>
                    <a:rPr lang="es-ES" sz="1400">
                      <a:solidFill>
                        <a:srgbClr val="0033CC"/>
                      </a:solidFill>
                      <a:cs typeface="Arial" charset="0"/>
                    </a:rPr>
                    <a:t>.</a:t>
                  </a:r>
                  <a:endParaRPr lang="es-ES" sz="140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145435" name="Rectangle 27"/>
                <p:cNvSpPr>
                  <a:spLocks noChangeArrowheads="1"/>
                </p:cNvSpPr>
                <p:nvPr/>
              </p:nvSpPr>
              <p:spPr bwMode="auto">
                <a:xfrm>
                  <a:off x="0" y="2493"/>
                  <a:ext cx="1613" cy="1093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45436" name="Group 28"/>
              <p:cNvGrpSpPr>
                <a:grpSpLocks/>
              </p:cNvGrpSpPr>
              <p:nvPr/>
            </p:nvGrpSpPr>
            <p:grpSpPr bwMode="auto">
              <a:xfrm>
                <a:off x="1613" y="2493"/>
                <a:ext cx="1578" cy="1093"/>
                <a:chOff x="1613" y="2493"/>
                <a:chExt cx="1578" cy="1093"/>
              </a:xfrm>
            </p:grpSpPr>
            <p:sp>
              <p:nvSpPr>
                <p:cNvPr id="145437" name="Rectangle 29"/>
                <p:cNvSpPr>
                  <a:spLocks noChangeArrowheads="1"/>
                </p:cNvSpPr>
                <p:nvPr/>
              </p:nvSpPr>
              <p:spPr bwMode="auto">
                <a:xfrm>
                  <a:off x="1641" y="2493"/>
                  <a:ext cx="1522" cy="1093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lnSpc>
                      <a:spcPct val="115000"/>
                    </a:lnSpc>
                    <a:buFont typeface="Wingdings" pitchFamily="2" charset="2"/>
                    <a:buChar char="ü"/>
                  </a:pPr>
                  <a:r>
                    <a:rPr lang="es-ES" sz="1400" b="1">
                      <a:solidFill>
                        <a:srgbClr val="0033CC"/>
                      </a:solidFill>
                      <a:cs typeface="Arial" charset="0"/>
                    </a:rPr>
                    <a:t>Crisis económica, política y social del país.</a:t>
                  </a:r>
                  <a:endParaRPr lang="es-ES" sz="1400" b="1">
                    <a:solidFill>
                      <a:srgbClr val="0033CC"/>
                    </a:solidFill>
                    <a:ea typeface="Arial Unicode MS" pitchFamily="34" charset="-128"/>
                    <a:cs typeface="Arial" charset="0"/>
                  </a:endParaRPr>
                </a:p>
                <a:p>
                  <a:pPr algn="just" eaLnBrk="0" hangingPunct="0">
                    <a:lnSpc>
                      <a:spcPct val="115000"/>
                    </a:lnSpc>
                    <a:buFont typeface="Wingdings" pitchFamily="2" charset="2"/>
                    <a:buChar char="ü"/>
                  </a:pPr>
                  <a:r>
                    <a:rPr lang="es-MX" sz="1400" b="1">
                      <a:solidFill>
                        <a:srgbClr val="0033CC"/>
                      </a:solidFill>
                      <a:cs typeface="Arial" charset="0"/>
                    </a:rPr>
                    <a:t>E</a:t>
                  </a:r>
                  <a:r>
                    <a:rPr lang="es-ES" sz="1400" b="1">
                      <a:solidFill>
                        <a:srgbClr val="0033CC"/>
                      </a:solidFill>
                      <a:cs typeface="Arial" charset="0"/>
                    </a:rPr>
                    <a:t>scasez de insumos y se eleven sus precios</a:t>
                  </a:r>
                  <a:endParaRPr lang="es-ES" sz="1400" b="1">
                    <a:solidFill>
                      <a:srgbClr val="0033CC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just" eaLnBrk="0" hangingPunct="0">
                    <a:lnSpc>
                      <a:spcPct val="115000"/>
                    </a:lnSpc>
                    <a:buFont typeface="Wingdings" pitchFamily="2" charset="2"/>
                    <a:buChar char="ü"/>
                  </a:pPr>
                  <a:r>
                    <a:rPr lang="es-ES" sz="1400" b="1">
                      <a:solidFill>
                        <a:srgbClr val="0033CC"/>
                      </a:solidFill>
                      <a:cs typeface="Arial" charset="0"/>
                    </a:rPr>
                    <a:t>Ingreso de nuevos competidores al mercado.</a:t>
                  </a:r>
                  <a:endParaRPr lang="es-ES" sz="1400" b="1">
                    <a:solidFill>
                      <a:srgbClr val="0033CC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just" eaLnBrk="0" hangingPunct="0">
                    <a:lnSpc>
                      <a:spcPct val="115000"/>
                    </a:lnSpc>
                    <a:buFont typeface="Wingdings" pitchFamily="2" charset="2"/>
                    <a:buNone/>
                  </a:pPr>
                  <a:endParaRPr lang="es-ES" sz="1400" b="1">
                    <a:solidFill>
                      <a:srgbClr val="0033CC"/>
                    </a:solidFill>
                    <a:cs typeface="Arial" charset="0"/>
                  </a:endParaRPr>
                </a:p>
              </p:txBody>
            </p:sp>
            <p:sp>
              <p:nvSpPr>
                <p:cNvPr id="145438" name="Rectangle 30"/>
                <p:cNvSpPr>
                  <a:spLocks noChangeArrowheads="1"/>
                </p:cNvSpPr>
                <p:nvPr/>
              </p:nvSpPr>
              <p:spPr bwMode="auto">
                <a:xfrm>
                  <a:off x="1613" y="2493"/>
                  <a:ext cx="1578" cy="1093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sp>
          <p:nvSpPr>
            <p:cNvPr id="145439" name="Rectangle 31"/>
            <p:cNvSpPr>
              <a:spLocks noChangeArrowheads="1"/>
            </p:cNvSpPr>
            <p:nvPr/>
          </p:nvSpPr>
          <p:spPr bwMode="auto">
            <a:xfrm>
              <a:off x="-3" y="-3"/>
              <a:ext cx="3197" cy="359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ORGANIGRAMA DE LA EMPRESA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graphicFrame>
        <p:nvGraphicFramePr>
          <p:cNvPr id="146435" name="Object 3"/>
          <p:cNvGraphicFramePr>
            <a:graphicFrameLocks noChangeAspect="1"/>
          </p:cNvGraphicFramePr>
          <p:nvPr/>
        </p:nvGraphicFramePr>
        <p:xfrm>
          <a:off x="4953000" y="2286000"/>
          <a:ext cx="3200400" cy="3352800"/>
        </p:xfrm>
        <a:graphic>
          <a:graphicData uri="http://schemas.openxmlformats.org/presentationml/2006/ole">
            <p:oleObj spid="_x0000_s146435" name="Imagen de mapa de bits" r:id="rId3" imgW="2657846" imgH="2429214" progId="Paint.Picture">
              <p:embed/>
            </p:oleObj>
          </a:graphicData>
        </a:graphic>
      </p:graphicFrame>
      <p:pic>
        <p:nvPicPr>
          <p:cNvPr id="146436" name="Picture 4" descr="BD0551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590800"/>
            <a:ext cx="3181350" cy="34194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MEZCLA DE MARKETING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762000" y="2133600"/>
            <a:ext cx="32766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MX" sz="3000" b="1">
                <a:latin typeface="Copperplate Gothic Bold" pitchFamily="34" charset="0"/>
              </a:rPr>
              <a:t>PRODUCTO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MX" sz="3000" b="1">
                <a:latin typeface="Copperplate Gothic Bold" pitchFamily="34" charset="0"/>
              </a:rPr>
              <a:t>PRECIO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MX" sz="3000" b="1">
                <a:latin typeface="Copperplate Gothic Bold" pitchFamily="34" charset="0"/>
              </a:rPr>
              <a:t>PLAZA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MX" sz="3000" b="1">
                <a:latin typeface="Copperplate Gothic Bold" pitchFamily="34" charset="0"/>
              </a:rPr>
              <a:t>PROMOCIÓN</a:t>
            </a:r>
            <a:endParaRPr lang="es-ES" sz="3000" b="1">
              <a:latin typeface="Copperplate Gothic Bold" pitchFamily="34" charset="0"/>
            </a:endParaRPr>
          </a:p>
        </p:txBody>
      </p:sp>
      <p:pic>
        <p:nvPicPr>
          <p:cNvPr id="147460" name="Picture 4" descr="LOGOTIP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905000"/>
            <a:ext cx="289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1676400" y="5486400"/>
            <a:ext cx="6324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 i="1">
                <a:latin typeface="Times New Roman" pitchFamily="18" charset="0"/>
              </a:rPr>
              <a:t>“Coma la fruta dentro de la misma fruta”</a:t>
            </a:r>
            <a:endParaRPr lang="es-ES" sz="3200" b="1" i="1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autoUpdateAnimBg="0"/>
      <p:bldP spid="147459" grpId="0" build="p" autoUpdateAnimBg="0"/>
      <p:bldP spid="14746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algn="ctr"/>
            <a:r>
              <a:rPr lang="es-MX" sz="4000">
                <a:solidFill>
                  <a:srgbClr val="0033CC"/>
                </a:solidFill>
                <a:latin typeface="Lucida Handwriting" pitchFamily="66" charset="0"/>
              </a:rPr>
              <a:t>CAPÍTULO 2</a:t>
            </a:r>
            <a:endParaRPr lang="es-ES" sz="4000">
              <a:solidFill>
                <a:srgbClr val="0033CC"/>
              </a:solidFill>
              <a:latin typeface="Lucida Handwriting" pitchFamily="66" charset="0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828800"/>
            <a:ext cx="6400800" cy="990600"/>
          </a:xfrm>
        </p:spPr>
        <p:txBody>
          <a:bodyPr/>
          <a:lstStyle/>
          <a:p>
            <a:r>
              <a:rPr lang="es-MX" b="1">
                <a:latin typeface="Copperplate Gothic Bold" pitchFamily="34" charset="0"/>
              </a:rPr>
              <a:t>ESTUDIO TÉCNICO</a:t>
            </a:r>
            <a:endParaRPr lang="es-ES" b="1">
              <a:latin typeface="Copperplate Gothic Bold" pitchFamily="34" charset="0"/>
            </a:endParaRPr>
          </a:p>
        </p:txBody>
      </p:sp>
      <p:pic>
        <p:nvPicPr>
          <p:cNvPr id="148484" name="Picture 4" descr="Copia de j02307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124200"/>
            <a:ext cx="4583113" cy="322421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COSTO LOCAL vs ISLA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grpSp>
        <p:nvGrpSpPr>
          <p:cNvPr id="149507" name="Group 3"/>
          <p:cNvGrpSpPr>
            <a:grpSpLocks/>
          </p:cNvGrpSpPr>
          <p:nvPr/>
        </p:nvGrpSpPr>
        <p:grpSpPr bwMode="auto">
          <a:xfrm>
            <a:off x="1797050" y="1689100"/>
            <a:ext cx="5551488" cy="3481388"/>
            <a:chOff x="-3" y="-3"/>
            <a:chExt cx="3497" cy="2193"/>
          </a:xfrm>
        </p:grpSpPr>
        <p:grpSp>
          <p:nvGrpSpPr>
            <p:cNvPr id="149508" name="Group 4"/>
            <p:cNvGrpSpPr>
              <a:grpSpLocks/>
            </p:cNvGrpSpPr>
            <p:nvPr/>
          </p:nvGrpSpPr>
          <p:grpSpPr bwMode="auto">
            <a:xfrm>
              <a:off x="0" y="0"/>
              <a:ext cx="3491" cy="2187"/>
              <a:chOff x="0" y="0"/>
              <a:chExt cx="3491" cy="2187"/>
            </a:xfrm>
          </p:grpSpPr>
          <p:grpSp>
            <p:nvGrpSpPr>
              <p:cNvPr id="149509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1928" cy="403"/>
                <a:chOff x="0" y="0"/>
                <a:chExt cx="1928" cy="403"/>
              </a:xfrm>
            </p:grpSpPr>
            <p:sp>
              <p:nvSpPr>
                <p:cNvPr id="149510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928" cy="40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grpSp>
              <p:nvGrpSpPr>
                <p:cNvPr id="149511" name="Grou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8" cy="403"/>
                  <a:chOff x="0" y="0"/>
                  <a:chExt cx="1928" cy="403"/>
                </a:xfrm>
              </p:grpSpPr>
              <p:sp>
                <p:nvSpPr>
                  <p:cNvPr id="149512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0"/>
                    <a:ext cx="1872" cy="403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>
                      <a:tabLst>
                        <a:tab pos="342900" algn="l"/>
                        <a:tab pos="685800" algn="l"/>
                        <a:tab pos="1028700" algn="l"/>
                        <a:tab pos="1257300" algn="l"/>
                      </a:tabLst>
                    </a:pPr>
                    <a:r>
                      <a:rPr lang="es-ES" sz="1200" b="1">
                        <a:solidFill>
                          <a:srgbClr val="0000FF"/>
                        </a:solidFill>
                        <a:latin typeface="Arial" charset="0"/>
                        <a:cs typeface="Arial" charset="0"/>
                      </a:rPr>
                      <a:t>LOCALES</a:t>
                    </a:r>
                    <a:endParaRPr lang="es-ES" sz="1200" b="1">
                      <a:solidFill>
                        <a:srgbClr val="000000"/>
                      </a:solidFill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endParaRPr>
                  </a:p>
                  <a:p>
                    <a:pPr algn="ctr" eaLnBrk="0" hangingPunct="0">
                      <a:tabLst>
                        <a:tab pos="342900" algn="l"/>
                        <a:tab pos="685800" algn="l"/>
                        <a:tab pos="1028700" algn="l"/>
                        <a:tab pos="1257300" algn="l"/>
                      </a:tabLst>
                    </a:pPr>
                    <a:endParaRPr lang="es-E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49513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928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149514" name="Group 10"/>
              <p:cNvGrpSpPr>
                <a:grpSpLocks/>
              </p:cNvGrpSpPr>
              <p:nvPr/>
            </p:nvGrpSpPr>
            <p:grpSpPr bwMode="auto">
              <a:xfrm>
                <a:off x="1928" y="0"/>
                <a:ext cx="1563" cy="403"/>
                <a:chOff x="1928" y="0"/>
                <a:chExt cx="1563" cy="403"/>
              </a:xfrm>
            </p:grpSpPr>
            <p:sp>
              <p:nvSpPr>
                <p:cNvPr id="149515" name="Rectangle 11"/>
                <p:cNvSpPr>
                  <a:spLocks noChangeArrowheads="1"/>
                </p:cNvSpPr>
                <p:nvPr/>
              </p:nvSpPr>
              <p:spPr bwMode="auto">
                <a:xfrm>
                  <a:off x="1928" y="0"/>
                  <a:ext cx="1563" cy="40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grpSp>
              <p:nvGrpSpPr>
                <p:cNvPr id="149516" name="Group 12"/>
                <p:cNvGrpSpPr>
                  <a:grpSpLocks/>
                </p:cNvGrpSpPr>
                <p:nvPr/>
              </p:nvGrpSpPr>
              <p:grpSpPr bwMode="auto">
                <a:xfrm>
                  <a:off x="1928" y="0"/>
                  <a:ext cx="1563" cy="403"/>
                  <a:chOff x="1928" y="0"/>
                  <a:chExt cx="1563" cy="403"/>
                </a:xfrm>
              </p:grpSpPr>
              <p:sp>
                <p:nvSpPr>
                  <p:cNvPr id="14951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1956" y="0"/>
                    <a:ext cx="1507" cy="403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>
                      <a:tabLst>
                        <a:tab pos="342900" algn="l"/>
                        <a:tab pos="685800" algn="l"/>
                        <a:tab pos="1028700" algn="l"/>
                        <a:tab pos="1257300" algn="l"/>
                      </a:tabLst>
                    </a:pPr>
                    <a:r>
                      <a:rPr lang="es-ES" sz="1200" b="1">
                        <a:solidFill>
                          <a:srgbClr val="0000FF"/>
                        </a:solidFill>
                        <a:latin typeface="Arial" charset="0"/>
                        <a:cs typeface="Arial" charset="0"/>
                      </a:rPr>
                      <a:t>ISLA</a:t>
                    </a:r>
                    <a:endParaRPr lang="es-ES" sz="1200" b="1">
                      <a:solidFill>
                        <a:srgbClr val="000000"/>
                      </a:solidFill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endParaRPr>
                  </a:p>
                  <a:p>
                    <a:pPr algn="ctr" eaLnBrk="0" hangingPunct="0">
                      <a:tabLst>
                        <a:tab pos="342900" algn="l"/>
                        <a:tab pos="685800" algn="l"/>
                        <a:tab pos="1028700" algn="l"/>
                        <a:tab pos="1257300" algn="l"/>
                      </a:tabLst>
                    </a:pPr>
                    <a:endParaRPr lang="es-E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4951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928" y="0"/>
                    <a:ext cx="1563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149519" name="Group 15"/>
              <p:cNvGrpSpPr>
                <a:grpSpLocks/>
              </p:cNvGrpSpPr>
              <p:nvPr/>
            </p:nvGrpSpPr>
            <p:grpSpPr bwMode="auto">
              <a:xfrm>
                <a:off x="0" y="403"/>
                <a:ext cx="1928" cy="518"/>
                <a:chOff x="0" y="403"/>
                <a:chExt cx="1928" cy="518"/>
              </a:xfrm>
            </p:grpSpPr>
            <p:sp>
              <p:nvSpPr>
                <p:cNvPr id="149520" name="Rectangle 16"/>
                <p:cNvSpPr>
                  <a:spLocks noChangeArrowheads="1"/>
                </p:cNvSpPr>
                <p:nvPr/>
              </p:nvSpPr>
              <p:spPr bwMode="auto">
                <a:xfrm>
                  <a:off x="28" y="403"/>
                  <a:ext cx="187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tabLst>
                      <a:tab pos="342900" algn="l"/>
                      <a:tab pos="685800" algn="l"/>
                      <a:tab pos="1028700" algn="l"/>
                      <a:tab pos="1257300" algn="l"/>
                    </a:tabLst>
                  </a:pPr>
                  <a:r>
                    <a:rPr lang="es-ES" sz="1200" b="1">
                      <a:latin typeface="Arial" charset="0"/>
                      <a:cs typeface="Arial" charset="0"/>
                    </a:rPr>
                    <a:t>VIC=</a:t>
                  </a:r>
                  <a:r>
                    <a:rPr lang="es-ES" sz="1200">
                      <a:latin typeface="Arial" charset="0"/>
                      <a:cs typeface="Arial" charset="0"/>
                    </a:rPr>
                    <a:t> Valor Inicial de Concesión</a:t>
                  </a:r>
                  <a:endParaRPr lang="es-ES" sz="1200" b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ctr" eaLnBrk="0" hangingPunct="0">
                    <a:tabLst>
                      <a:tab pos="342900" algn="l"/>
                      <a:tab pos="685800" algn="l"/>
                      <a:tab pos="1028700" algn="l"/>
                      <a:tab pos="1257300" algn="l"/>
                    </a:tabLst>
                  </a:pPr>
                  <a:r>
                    <a:rPr lang="es-ES" sz="1200">
                      <a:latin typeface="Arial" charset="0"/>
                      <a:cs typeface="Arial" charset="0"/>
                    </a:rPr>
                    <a:t>$500 a 1.200 cada m2.</a:t>
                  </a:r>
                  <a:endParaRPr lang="es-ES" sz="1200" b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ctr" eaLnBrk="0" hangingPunct="0">
                    <a:tabLst>
                      <a:tab pos="342900" algn="l"/>
                      <a:tab pos="685800" algn="l"/>
                      <a:tab pos="1028700" algn="l"/>
                      <a:tab pos="1257300" algn="l"/>
                    </a:tabLst>
                  </a:pPr>
                  <a:endParaRPr lang="es-ES">
                    <a:latin typeface="Times New Roman" pitchFamily="18" charset="0"/>
                  </a:endParaRPr>
                </a:p>
              </p:txBody>
            </p:sp>
            <p:sp>
              <p:nvSpPr>
                <p:cNvPr id="149521" name="Rectangle 17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192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49522" name="Group 18"/>
              <p:cNvGrpSpPr>
                <a:grpSpLocks/>
              </p:cNvGrpSpPr>
              <p:nvPr/>
            </p:nvGrpSpPr>
            <p:grpSpPr bwMode="auto">
              <a:xfrm>
                <a:off x="1928" y="403"/>
                <a:ext cx="1563" cy="518"/>
                <a:chOff x="1928" y="403"/>
                <a:chExt cx="1563" cy="518"/>
              </a:xfrm>
            </p:grpSpPr>
            <p:sp>
              <p:nvSpPr>
                <p:cNvPr id="149523" name="Rectangle 19"/>
                <p:cNvSpPr>
                  <a:spLocks noChangeArrowheads="1"/>
                </p:cNvSpPr>
                <p:nvPr/>
              </p:nvSpPr>
              <p:spPr bwMode="auto">
                <a:xfrm>
                  <a:off x="1956" y="403"/>
                  <a:ext cx="1507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tabLst>
                      <a:tab pos="342900" algn="l"/>
                      <a:tab pos="685800" algn="l"/>
                      <a:tab pos="1028700" algn="l"/>
                      <a:tab pos="1257300" algn="l"/>
                    </a:tabLst>
                  </a:pPr>
                  <a:r>
                    <a:rPr lang="es-ES" sz="1200" b="1">
                      <a:latin typeface="Arial" charset="0"/>
                      <a:cs typeface="Arial" charset="0"/>
                    </a:rPr>
                    <a:t>VIC=</a:t>
                  </a:r>
                  <a:r>
                    <a:rPr lang="es-ES" sz="1200">
                      <a:latin typeface="Arial" charset="0"/>
                      <a:cs typeface="Arial" charset="0"/>
                    </a:rPr>
                    <a:t> Derecho de Llave</a:t>
                  </a:r>
                  <a:endParaRPr lang="es-ES" sz="1200" b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ctr" eaLnBrk="0" hangingPunct="0">
                    <a:tabLst>
                      <a:tab pos="342900" algn="l"/>
                      <a:tab pos="685800" algn="l"/>
                      <a:tab pos="1028700" algn="l"/>
                      <a:tab pos="1257300" algn="l"/>
                    </a:tabLst>
                  </a:pPr>
                  <a:r>
                    <a:rPr lang="es-ES" sz="1200">
                      <a:latin typeface="Arial" charset="0"/>
                      <a:cs typeface="Arial" charset="0"/>
                    </a:rPr>
                    <a:t>$369.86</a:t>
                  </a:r>
                  <a:endParaRPr lang="es-ES" sz="1200" b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ctr" eaLnBrk="0" hangingPunct="0">
                    <a:tabLst>
                      <a:tab pos="342900" algn="l"/>
                      <a:tab pos="685800" algn="l"/>
                      <a:tab pos="1028700" algn="l"/>
                      <a:tab pos="1257300" algn="l"/>
                    </a:tabLst>
                  </a:pPr>
                  <a:endParaRPr lang="es-ES">
                    <a:latin typeface="Times New Roman" pitchFamily="18" charset="0"/>
                  </a:endParaRPr>
                </a:p>
              </p:txBody>
            </p:sp>
            <p:sp>
              <p:nvSpPr>
                <p:cNvPr id="149524" name="Rectangle 20"/>
                <p:cNvSpPr>
                  <a:spLocks noChangeArrowheads="1"/>
                </p:cNvSpPr>
                <p:nvPr/>
              </p:nvSpPr>
              <p:spPr bwMode="auto">
                <a:xfrm>
                  <a:off x="1928" y="403"/>
                  <a:ext cx="156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49525" name="Group 21"/>
              <p:cNvGrpSpPr>
                <a:grpSpLocks/>
              </p:cNvGrpSpPr>
              <p:nvPr/>
            </p:nvGrpSpPr>
            <p:grpSpPr bwMode="auto">
              <a:xfrm>
                <a:off x="0" y="921"/>
                <a:ext cx="1928" cy="518"/>
                <a:chOff x="0" y="921"/>
                <a:chExt cx="1928" cy="518"/>
              </a:xfrm>
            </p:grpSpPr>
            <p:sp>
              <p:nvSpPr>
                <p:cNvPr id="149526" name="Rectangle 22"/>
                <p:cNvSpPr>
                  <a:spLocks noChangeArrowheads="1"/>
                </p:cNvSpPr>
                <p:nvPr/>
              </p:nvSpPr>
              <p:spPr bwMode="auto">
                <a:xfrm>
                  <a:off x="28" y="921"/>
                  <a:ext cx="187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tabLst>
                      <a:tab pos="342900" algn="l"/>
                      <a:tab pos="685800" algn="l"/>
                      <a:tab pos="1028700" algn="l"/>
                      <a:tab pos="1257300" algn="l"/>
                    </a:tabLst>
                  </a:pPr>
                  <a:r>
                    <a:rPr lang="es-ES" sz="1200" b="1">
                      <a:latin typeface="Arial" charset="0"/>
                      <a:cs typeface="Arial" charset="0"/>
                    </a:rPr>
                    <a:t>VMC=</a:t>
                  </a:r>
                  <a:r>
                    <a:rPr lang="es-ES" sz="1200">
                      <a:latin typeface="Arial" charset="0"/>
                      <a:cs typeface="Arial" charset="0"/>
                    </a:rPr>
                    <a:t> Valor Mensual de Concesión</a:t>
                  </a:r>
                  <a:endParaRPr lang="es-ES" sz="1200" b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just" eaLnBrk="0" hangingPunct="0">
                    <a:tabLst>
                      <a:tab pos="342900" algn="l"/>
                      <a:tab pos="685800" algn="l"/>
                      <a:tab pos="1028700" algn="l"/>
                      <a:tab pos="1257300" algn="l"/>
                    </a:tabLst>
                  </a:pPr>
                  <a:r>
                    <a:rPr lang="es-ES" sz="1200">
                      <a:latin typeface="Arial" charset="0"/>
                      <a:cs typeface="Arial" charset="0"/>
                    </a:rPr>
                    <a:t>$18 a 30$ cada m2.</a:t>
                  </a:r>
                  <a:endParaRPr lang="es-ES" sz="1200" b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just" eaLnBrk="0" hangingPunct="0">
                    <a:tabLst>
                      <a:tab pos="342900" algn="l"/>
                      <a:tab pos="685800" algn="l"/>
                      <a:tab pos="1028700" algn="l"/>
                      <a:tab pos="1257300" algn="l"/>
                    </a:tabLst>
                  </a:pPr>
                  <a:endParaRPr lang="es-ES">
                    <a:latin typeface="Times New Roman" pitchFamily="18" charset="0"/>
                  </a:endParaRPr>
                </a:p>
              </p:txBody>
            </p:sp>
            <p:sp>
              <p:nvSpPr>
                <p:cNvPr id="149527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921"/>
                  <a:ext cx="192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49528" name="Group 24"/>
              <p:cNvGrpSpPr>
                <a:grpSpLocks/>
              </p:cNvGrpSpPr>
              <p:nvPr/>
            </p:nvGrpSpPr>
            <p:grpSpPr bwMode="auto">
              <a:xfrm>
                <a:off x="1928" y="921"/>
                <a:ext cx="1563" cy="518"/>
                <a:chOff x="1928" y="921"/>
                <a:chExt cx="1563" cy="518"/>
              </a:xfrm>
            </p:grpSpPr>
            <p:sp>
              <p:nvSpPr>
                <p:cNvPr id="149529" name="Rectangle 25"/>
                <p:cNvSpPr>
                  <a:spLocks noChangeArrowheads="1"/>
                </p:cNvSpPr>
                <p:nvPr/>
              </p:nvSpPr>
              <p:spPr bwMode="auto">
                <a:xfrm>
                  <a:off x="1956" y="921"/>
                  <a:ext cx="1507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tabLst>
                      <a:tab pos="342900" algn="l"/>
                      <a:tab pos="685800" algn="l"/>
                      <a:tab pos="1028700" algn="l"/>
                      <a:tab pos="1257300" algn="l"/>
                    </a:tabLst>
                  </a:pPr>
                  <a:r>
                    <a:rPr lang="es-ES" sz="1200" b="1">
                      <a:latin typeface="Arial" charset="0"/>
                      <a:cs typeface="Arial" charset="0"/>
                    </a:rPr>
                    <a:t>VMC=</a:t>
                  </a:r>
                  <a:r>
                    <a:rPr lang="es-ES" sz="1200">
                      <a:latin typeface="Arial" charset="0"/>
                      <a:cs typeface="Arial" charset="0"/>
                    </a:rPr>
                    <a:t> Entre $500 y $700 mensuales</a:t>
                  </a:r>
                  <a:endParaRPr lang="es-ES" sz="1200" b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ctr" eaLnBrk="0" hangingPunct="0">
                    <a:tabLst>
                      <a:tab pos="342900" algn="l"/>
                      <a:tab pos="685800" algn="l"/>
                      <a:tab pos="1028700" algn="l"/>
                      <a:tab pos="1257300" algn="l"/>
                    </a:tabLst>
                  </a:pPr>
                  <a:endParaRPr lang="es-ES">
                    <a:latin typeface="Times New Roman" pitchFamily="18" charset="0"/>
                  </a:endParaRPr>
                </a:p>
              </p:txBody>
            </p:sp>
            <p:sp>
              <p:nvSpPr>
                <p:cNvPr id="149530" name="Rectangle 26"/>
                <p:cNvSpPr>
                  <a:spLocks noChangeArrowheads="1"/>
                </p:cNvSpPr>
                <p:nvPr/>
              </p:nvSpPr>
              <p:spPr bwMode="auto">
                <a:xfrm>
                  <a:off x="1928" y="921"/>
                  <a:ext cx="156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49531" name="Group 27"/>
              <p:cNvGrpSpPr>
                <a:grpSpLocks/>
              </p:cNvGrpSpPr>
              <p:nvPr/>
            </p:nvGrpSpPr>
            <p:grpSpPr bwMode="auto">
              <a:xfrm>
                <a:off x="0" y="1439"/>
                <a:ext cx="1928" cy="748"/>
                <a:chOff x="0" y="1439"/>
                <a:chExt cx="1928" cy="748"/>
              </a:xfrm>
            </p:grpSpPr>
            <p:sp>
              <p:nvSpPr>
                <p:cNvPr id="149532" name="Rectangle 28"/>
                <p:cNvSpPr>
                  <a:spLocks noChangeArrowheads="1"/>
                </p:cNvSpPr>
                <p:nvPr/>
              </p:nvSpPr>
              <p:spPr bwMode="auto">
                <a:xfrm>
                  <a:off x="28" y="1439"/>
                  <a:ext cx="1872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tabLst>
                      <a:tab pos="342900" algn="l"/>
                      <a:tab pos="685800" algn="l"/>
                      <a:tab pos="1028700" algn="l"/>
                      <a:tab pos="1257300" algn="l"/>
                    </a:tabLst>
                  </a:pPr>
                  <a:r>
                    <a:rPr lang="es-ES" sz="1200" b="1">
                      <a:latin typeface="Arial" charset="0"/>
                      <a:cs typeface="Arial" charset="0"/>
                    </a:rPr>
                    <a:t>Gastos Comunes =</a:t>
                  </a:r>
                  <a:r>
                    <a:rPr lang="es-ES" sz="1200">
                      <a:latin typeface="Arial" charset="0"/>
                      <a:cs typeface="Arial" charset="0"/>
                    </a:rPr>
                    <a:t> Guardianía, limpieza, atención Food Court, Mantenimiento del Edificio</a:t>
                  </a:r>
                  <a:endParaRPr lang="es-ES" sz="1200" b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ctr" eaLnBrk="0" hangingPunct="0">
                    <a:tabLst>
                      <a:tab pos="342900" algn="l"/>
                      <a:tab pos="685800" algn="l"/>
                      <a:tab pos="1028700" algn="l"/>
                      <a:tab pos="1257300" algn="l"/>
                    </a:tabLst>
                  </a:pPr>
                  <a:r>
                    <a:rPr lang="es-ES" sz="1200">
                      <a:latin typeface="Arial" charset="0"/>
                      <a:cs typeface="Arial" charset="0"/>
                    </a:rPr>
                    <a:t>$3.50 por cada m2.</a:t>
                  </a:r>
                  <a:endParaRPr lang="es-ES" sz="1200" b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ctr" eaLnBrk="0" hangingPunct="0">
                    <a:tabLst>
                      <a:tab pos="342900" algn="l"/>
                      <a:tab pos="685800" algn="l"/>
                      <a:tab pos="1028700" algn="l"/>
                      <a:tab pos="1257300" algn="l"/>
                    </a:tabLst>
                  </a:pPr>
                  <a:endParaRPr lang="es-ES">
                    <a:latin typeface="Times New Roman" pitchFamily="18" charset="0"/>
                  </a:endParaRPr>
                </a:p>
              </p:txBody>
            </p:sp>
            <p:sp>
              <p:nvSpPr>
                <p:cNvPr id="149533" name="Rectangle 29"/>
                <p:cNvSpPr>
                  <a:spLocks noChangeArrowheads="1"/>
                </p:cNvSpPr>
                <p:nvPr/>
              </p:nvSpPr>
              <p:spPr bwMode="auto">
                <a:xfrm>
                  <a:off x="0" y="1439"/>
                  <a:ext cx="1928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49534" name="Group 30"/>
              <p:cNvGrpSpPr>
                <a:grpSpLocks/>
              </p:cNvGrpSpPr>
              <p:nvPr/>
            </p:nvGrpSpPr>
            <p:grpSpPr bwMode="auto">
              <a:xfrm>
                <a:off x="1928" y="1439"/>
                <a:ext cx="1563" cy="748"/>
                <a:chOff x="1928" y="1439"/>
                <a:chExt cx="1563" cy="748"/>
              </a:xfrm>
            </p:grpSpPr>
            <p:sp>
              <p:nvSpPr>
                <p:cNvPr id="149535" name="Rectangle 31"/>
                <p:cNvSpPr>
                  <a:spLocks noChangeArrowheads="1"/>
                </p:cNvSpPr>
                <p:nvPr/>
              </p:nvSpPr>
              <p:spPr bwMode="auto">
                <a:xfrm>
                  <a:off x="1956" y="1439"/>
                  <a:ext cx="1507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tabLst>
                      <a:tab pos="342900" algn="l"/>
                      <a:tab pos="685800" algn="l"/>
                      <a:tab pos="1028700" algn="l"/>
                      <a:tab pos="1257300" algn="l"/>
                    </a:tabLst>
                  </a:pPr>
                  <a:r>
                    <a:rPr lang="es-ES" sz="1200" b="1">
                      <a:latin typeface="Arial" charset="0"/>
                      <a:cs typeface="Arial" charset="0"/>
                    </a:rPr>
                    <a:t>Gastos Comunes= </a:t>
                  </a:r>
                  <a:r>
                    <a:rPr lang="es-ES" sz="1200">
                      <a:latin typeface="Arial" charset="0"/>
                      <a:cs typeface="Arial" charset="0"/>
                    </a:rPr>
                    <a:t>Incluidos en  el VMC</a:t>
                  </a:r>
                  <a:endParaRPr lang="es-ES" sz="1200" b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ctr" eaLnBrk="0" hangingPunct="0">
                    <a:tabLst>
                      <a:tab pos="342900" algn="l"/>
                      <a:tab pos="685800" algn="l"/>
                      <a:tab pos="1028700" algn="l"/>
                      <a:tab pos="1257300" algn="l"/>
                    </a:tabLst>
                  </a:pPr>
                  <a:endParaRPr lang="es-ES">
                    <a:latin typeface="Times New Roman" pitchFamily="18" charset="0"/>
                  </a:endParaRPr>
                </a:p>
              </p:txBody>
            </p:sp>
            <p:sp>
              <p:nvSpPr>
                <p:cNvPr id="149536" name="Rectangle 32"/>
                <p:cNvSpPr>
                  <a:spLocks noChangeArrowheads="1"/>
                </p:cNvSpPr>
                <p:nvPr/>
              </p:nvSpPr>
              <p:spPr bwMode="auto">
                <a:xfrm>
                  <a:off x="1928" y="1439"/>
                  <a:ext cx="1563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sp>
          <p:nvSpPr>
            <p:cNvPr id="149537" name="Rectangle 33"/>
            <p:cNvSpPr>
              <a:spLocks noChangeArrowheads="1"/>
            </p:cNvSpPr>
            <p:nvPr/>
          </p:nvSpPr>
          <p:spPr bwMode="auto">
            <a:xfrm>
              <a:off x="-3" y="-3"/>
              <a:ext cx="3497" cy="2193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49538" name="Rectangle 34"/>
          <p:cNvSpPr>
            <a:spLocks noChangeArrowheads="1"/>
          </p:cNvSpPr>
          <p:nvPr/>
        </p:nvSpPr>
        <p:spPr bwMode="auto">
          <a:xfrm>
            <a:off x="1752600" y="5334000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tabLst>
                <a:tab pos="342900" algn="l"/>
                <a:tab pos="449263" algn="l"/>
                <a:tab pos="685800" algn="l"/>
              </a:tabLst>
            </a:pPr>
            <a:r>
              <a:rPr lang="es-ES" sz="1000" b="1">
                <a:latin typeface="Arial" charset="0"/>
                <a:cs typeface="Arial" charset="0"/>
              </a:rPr>
              <a:t>FUENTE</a:t>
            </a:r>
            <a:r>
              <a:rPr lang="es-ES" sz="1000">
                <a:latin typeface="Arial" charset="0"/>
                <a:cs typeface="Arial" charset="0"/>
              </a:rPr>
              <a:t>: Centro Comercial Mall del Sur</a:t>
            </a:r>
            <a:endParaRPr lang="es-ES" sz="1200" b="1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eaLnBrk="0" hangingPunct="0">
              <a:tabLst>
                <a:tab pos="342900" algn="l"/>
                <a:tab pos="449263" algn="l"/>
                <a:tab pos="685800" algn="l"/>
              </a:tabLst>
            </a:pPr>
            <a:r>
              <a:rPr lang="es-ES" sz="1000" b="1">
                <a:latin typeface="Arial" charset="0"/>
                <a:cs typeface="Arial" charset="0"/>
              </a:rPr>
              <a:t>ELABORADO</a:t>
            </a:r>
            <a:r>
              <a:rPr lang="es-ES" sz="1000">
                <a:latin typeface="Arial" charset="0"/>
                <a:cs typeface="Arial" charset="0"/>
              </a:rPr>
              <a:t>: Jessica García, Elizabeth Naula</a:t>
            </a:r>
            <a:endParaRPr lang="es-ES" sz="1200" b="1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tabLst>
                <a:tab pos="342900" algn="l"/>
                <a:tab pos="449263" algn="l"/>
                <a:tab pos="685800" algn="l"/>
              </a:tabLst>
            </a:pPr>
            <a:endParaRPr lang="es-ES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autoUpdateAnimBg="0"/>
      <p:bldP spid="14953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PROVEEDORES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457200" y="2057400"/>
            <a:ext cx="36576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s-MX" sz="2600" b="1"/>
              <a:t>FRUTAS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s-MX" sz="2600" b="1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s-MX" sz="2600" b="1"/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s-MX" sz="2600" b="1"/>
              <a:t>ENVASES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endParaRPr lang="es-MX" sz="2600" b="1"/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endParaRPr lang="es-MX" sz="2600" b="1"/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s-MX" sz="2600" b="1"/>
              <a:t>MISCELÁNEOS</a:t>
            </a:r>
            <a:endParaRPr lang="es-ES" sz="2600" b="1"/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5486400" y="2057400"/>
            <a:ext cx="32004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200">
                <a:latin typeface="Lucida Handwriting" pitchFamily="66" charset="0"/>
              </a:rPr>
              <a:t>Supermaxi, Megamaxi, Mi comisariato, Mercado Caraguay</a:t>
            </a:r>
            <a:r>
              <a:rPr lang="es-ES" sz="2000">
                <a:latin typeface="Lucida Handwriting" pitchFamily="66" charset="0"/>
              </a:rPr>
              <a:t> </a:t>
            </a: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5715000" y="3733800"/>
            <a:ext cx="2819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200">
                <a:latin typeface="Lucida Handwriting" pitchFamily="66" charset="0"/>
              </a:rPr>
              <a:t>PRINTOPAC</a:t>
            </a:r>
            <a:endParaRPr lang="es-ES" sz="2200">
              <a:latin typeface="Lucida Handwriting" pitchFamily="66" charset="0"/>
            </a:endParaRP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5715000" y="5029200"/>
            <a:ext cx="34290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200">
                <a:latin typeface="Lucida Handwriting" pitchFamily="66" charset="0"/>
              </a:rPr>
              <a:t>Supermaxi, Megamaxi, Mi Comisariato y Fantasías del Conquistador</a:t>
            </a:r>
            <a:r>
              <a:rPr lang="es-ES">
                <a:latin typeface="Tempus Sans ITC" pitchFamily="82" charset="0"/>
              </a:rPr>
              <a:t> </a:t>
            </a:r>
          </a:p>
        </p:txBody>
      </p:sp>
      <p:sp>
        <p:nvSpPr>
          <p:cNvPr id="150535" name="Line 7"/>
          <p:cNvSpPr>
            <a:spLocks noChangeShapeType="1"/>
          </p:cNvSpPr>
          <p:nvPr/>
        </p:nvSpPr>
        <p:spPr bwMode="auto">
          <a:xfrm>
            <a:off x="3352800" y="2590800"/>
            <a:ext cx="182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0536" name="Line 8"/>
          <p:cNvSpPr>
            <a:spLocks noChangeShapeType="1"/>
          </p:cNvSpPr>
          <p:nvPr/>
        </p:nvSpPr>
        <p:spPr bwMode="auto">
          <a:xfrm>
            <a:off x="3429000" y="4114800"/>
            <a:ext cx="182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0537" name="Line 9"/>
          <p:cNvSpPr>
            <a:spLocks noChangeShapeType="1"/>
          </p:cNvSpPr>
          <p:nvPr/>
        </p:nvSpPr>
        <p:spPr bwMode="auto">
          <a:xfrm>
            <a:off x="3657600" y="5715000"/>
            <a:ext cx="182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autoUpdateAnimBg="0"/>
      <p:bldP spid="150531" grpId="0" build="p" autoUpdateAnimBg="0"/>
      <p:bldP spid="150532" grpId="0" autoUpdateAnimBg="0"/>
      <p:bldP spid="150533" grpId="0" autoUpdateAnimBg="0"/>
      <p:bldP spid="15053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554" name="Object 2"/>
          <p:cNvGraphicFramePr>
            <a:graphicFrameLocks noChangeAspect="1"/>
          </p:cNvGraphicFramePr>
          <p:nvPr/>
        </p:nvGraphicFramePr>
        <p:xfrm>
          <a:off x="0" y="609600"/>
          <a:ext cx="9144000" cy="5791200"/>
        </p:xfrm>
        <a:graphic>
          <a:graphicData uri="http://schemas.openxmlformats.org/presentationml/2006/ole">
            <p:oleObj spid="_x0000_s151554" name="Imagen de mapa de bits" r:id="rId3" imgW="5057143" imgH="4904762" progId="Paint.Picture">
              <p:embed/>
            </p:oleObj>
          </a:graphicData>
        </a:graphic>
      </p:graphicFrame>
      <p:sp>
        <p:nvSpPr>
          <p:cNvPr id="15155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pPr algn="ctr"/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DISEÑO DE LA ISLA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4030663" cy="525463"/>
          </a:xfrm>
        </p:spPr>
        <p:txBody>
          <a:bodyPr/>
          <a:lstStyle/>
          <a:p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LOCALIZACIÓN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graphicFrame>
        <p:nvGraphicFramePr>
          <p:cNvPr id="152579" name="Object 3"/>
          <p:cNvGraphicFramePr>
            <a:graphicFrameLocks noChangeAspect="1"/>
          </p:cNvGraphicFramePr>
          <p:nvPr/>
        </p:nvGraphicFramePr>
        <p:xfrm>
          <a:off x="838200" y="990600"/>
          <a:ext cx="7696200" cy="5564188"/>
        </p:xfrm>
        <a:graphic>
          <a:graphicData uri="http://schemas.openxmlformats.org/presentationml/2006/ole">
            <p:oleObj spid="_x0000_s152579" name="Imagen de mapa de bits" r:id="rId3" imgW="4704762" imgH="3038095" progId="Paint.Picture">
              <p:embed/>
            </p:oleObj>
          </a:graphicData>
        </a:graphic>
      </p:graphicFrame>
      <p:sp>
        <p:nvSpPr>
          <p:cNvPr id="152580" name="AutoShape 4"/>
          <p:cNvSpPr>
            <a:spLocks noChangeArrowheads="1"/>
          </p:cNvSpPr>
          <p:nvPr/>
        </p:nvSpPr>
        <p:spPr bwMode="auto">
          <a:xfrm>
            <a:off x="914400" y="5715000"/>
            <a:ext cx="5867400" cy="11430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1800">
              <a:latin typeface="Times New Roman" pitchFamily="18" charset="0"/>
            </a:endParaRPr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990600" y="5972175"/>
            <a:ext cx="5486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600" b="1">
                <a:latin typeface="Monotype Corsiva" pitchFamily="66" charset="0"/>
              </a:rPr>
              <a:t>Hawaiian Island estará ubicado en el patio de comidas del Centro Comercial Mall del Sur</a:t>
            </a:r>
            <a:endParaRPr lang="es-ES" sz="2600" b="1">
              <a:latin typeface="Monotype Corsiv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85800"/>
            <a:ext cx="7696200" cy="1143000"/>
          </a:xfrm>
          <a:noFill/>
        </p:spPr>
        <p:txBody>
          <a:bodyPr/>
          <a:lstStyle/>
          <a:p>
            <a:pPr algn="ctr"/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LAS MICROEMPRESAS EN EL ECUADOR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747963" y="22621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401638" y="2019300"/>
          <a:ext cx="3921125" cy="2741613"/>
        </p:xfrm>
        <a:graphic>
          <a:graphicData uri="http://schemas.openxmlformats.org/presentationml/2006/ole">
            <p:oleObj spid="_x0000_s7172" name="Gráfico" r:id="rId3" imgW="3610291" imgH="2152891" progId="Excel.Chart.8">
              <p:embed/>
            </p:oleObj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3400" y="5032375"/>
            <a:ext cx="8305800" cy="1247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85763" algn="ctr">
              <a:spcBef>
                <a:spcPct val="50000"/>
              </a:spcBef>
              <a:buFontTx/>
              <a:buChar char="•"/>
            </a:pPr>
            <a:r>
              <a:rPr lang="es-MX" sz="1900" b="1">
                <a:latin typeface="Comic Sans MS" pitchFamily="66" charset="0"/>
              </a:rPr>
              <a:t>Menos de 10 personas</a:t>
            </a:r>
          </a:p>
          <a:p>
            <a:pPr marL="385763" algn="ctr">
              <a:spcBef>
                <a:spcPct val="50000"/>
              </a:spcBef>
              <a:buFontTx/>
              <a:buChar char="•"/>
            </a:pPr>
            <a:r>
              <a:rPr lang="es-MX" sz="1900" b="1">
                <a:latin typeface="Comic Sans MS" pitchFamily="66" charset="0"/>
                <a:cs typeface="Times New Roman" pitchFamily="18" charset="0"/>
              </a:rPr>
              <a:t>Existen </a:t>
            </a:r>
            <a:r>
              <a:rPr lang="es-ES" sz="1900" b="1">
                <a:latin typeface="Comic Sans MS" pitchFamily="66" charset="0"/>
                <a:cs typeface="Times New Roman" pitchFamily="18" charset="0"/>
              </a:rPr>
              <a:t>1´043.400 microempresas </a:t>
            </a:r>
            <a:endParaRPr lang="es-MX" sz="1900" b="1">
              <a:latin typeface="Comic Sans MS" pitchFamily="66" charset="0"/>
              <a:cs typeface="Times New Roman" pitchFamily="18" charset="0"/>
            </a:endParaRPr>
          </a:p>
          <a:p>
            <a:pPr marL="385763" algn="ctr">
              <a:spcBef>
                <a:spcPct val="50000"/>
              </a:spcBef>
              <a:buFontTx/>
              <a:buChar char="•"/>
            </a:pPr>
            <a:r>
              <a:rPr lang="es-MX" sz="1900" b="1">
                <a:latin typeface="Comic Sans MS" pitchFamily="66" charset="0"/>
                <a:cs typeface="Times New Roman" pitchFamily="18" charset="0"/>
              </a:rPr>
              <a:t>G</a:t>
            </a:r>
            <a:r>
              <a:rPr lang="es-ES" sz="1900" b="1">
                <a:latin typeface="Comic Sans MS" pitchFamily="66" charset="0"/>
                <a:cs typeface="Times New Roman" pitchFamily="18" charset="0"/>
              </a:rPr>
              <a:t>eneran más de 2´500.000 plazas de trabajo </a:t>
            </a: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4572000" y="1905000"/>
          <a:ext cx="4267200" cy="2895600"/>
        </p:xfrm>
        <a:graphic>
          <a:graphicData uri="http://schemas.openxmlformats.org/presentationml/2006/ole">
            <p:oleObj spid="_x0000_s7174" name="Gráfico" r:id="rId4" imgW="3610291" imgH="2181466" progId="Excel.Char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OleChart spid="7172" grpId="0"/>
      <p:bldP spid="7173" grpId="0" build="p" autoUpdateAnimBg="0"/>
      <p:bldOleChart spid="717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LOCALIZACIÓN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graphicFrame>
        <p:nvGraphicFramePr>
          <p:cNvPr id="153603" name="Object 3"/>
          <p:cNvGraphicFramePr>
            <a:graphicFrameLocks noChangeAspect="1"/>
          </p:cNvGraphicFramePr>
          <p:nvPr>
            <p:ph idx="1"/>
          </p:nvPr>
        </p:nvGraphicFramePr>
        <p:xfrm>
          <a:off x="539750" y="1989138"/>
          <a:ext cx="7993063" cy="4535487"/>
        </p:xfrm>
        <a:graphic>
          <a:graphicData uri="http://schemas.openxmlformats.org/presentationml/2006/ole">
            <p:oleObj spid="_x0000_s153603" name="Fotografía de Photo Editor" r:id="rId3" imgW="9019048" imgH="5915851" progId="MSPhotoEd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EQUIPOS REQUERIDOS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2667000" y="2286000"/>
            <a:ext cx="4953000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76250" algn="just">
              <a:buFontTx/>
              <a:buChar char="•"/>
            </a:pPr>
            <a:r>
              <a:rPr lang="es-EC" sz="2200">
                <a:latin typeface="Lucida Handwriting" pitchFamily="66" charset="0"/>
              </a:rPr>
              <a:t>Vitrinas Refrigerantes</a:t>
            </a:r>
          </a:p>
          <a:p>
            <a:pPr indent="476250" algn="just"/>
            <a:endParaRPr lang="es-EC" sz="2200">
              <a:latin typeface="Lucida Handwriting" pitchFamily="66" charset="0"/>
            </a:endParaRPr>
          </a:p>
          <a:p>
            <a:pPr indent="476250" algn="just" eaLnBrk="0" hangingPunct="0">
              <a:buFontTx/>
              <a:buChar char="•"/>
            </a:pPr>
            <a:r>
              <a:rPr lang="es-EC" sz="2200">
                <a:latin typeface="Lucida Handwriting" pitchFamily="66" charset="0"/>
              </a:rPr>
              <a:t>Juguera de dos pozos</a:t>
            </a:r>
          </a:p>
          <a:p>
            <a:pPr indent="476250" algn="just" eaLnBrk="0" hangingPunct="0"/>
            <a:endParaRPr lang="es-EC" sz="2200">
              <a:latin typeface="Lucida Handwriting" pitchFamily="66" charset="0"/>
            </a:endParaRPr>
          </a:p>
          <a:p>
            <a:pPr indent="476250" algn="just" eaLnBrk="0" hangingPunct="0">
              <a:buFontTx/>
              <a:buChar char="•"/>
            </a:pPr>
            <a:r>
              <a:rPr lang="es-EC" sz="2200">
                <a:latin typeface="Lucida Handwriting" pitchFamily="66" charset="0"/>
              </a:rPr>
              <a:t>Licuadoras</a:t>
            </a:r>
          </a:p>
          <a:p>
            <a:pPr indent="476250" algn="just" eaLnBrk="0" hangingPunct="0"/>
            <a:endParaRPr lang="es-EC" sz="2200">
              <a:latin typeface="Lucida Handwriting" pitchFamily="66" charset="0"/>
            </a:endParaRPr>
          </a:p>
          <a:p>
            <a:pPr indent="476250" algn="just" eaLnBrk="0" hangingPunct="0">
              <a:buFontTx/>
              <a:buChar char="•"/>
            </a:pPr>
            <a:r>
              <a:rPr lang="es-EC" sz="2200">
                <a:latin typeface="Lucida Handwriting" pitchFamily="66" charset="0"/>
              </a:rPr>
              <a:t>Microondas</a:t>
            </a:r>
          </a:p>
          <a:p>
            <a:pPr indent="476250" algn="just" eaLnBrk="0" hangingPunct="0"/>
            <a:endParaRPr lang="es-EC" sz="2200">
              <a:latin typeface="Lucida Handwriting" pitchFamily="66" charset="0"/>
            </a:endParaRPr>
          </a:p>
          <a:p>
            <a:pPr indent="476250" algn="just" eaLnBrk="0" hangingPunct="0">
              <a:buFontTx/>
              <a:buChar char="•"/>
            </a:pPr>
            <a:r>
              <a:rPr lang="es-EC" sz="2200">
                <a:latin typeface="Lucida Handwriting" pitchFamily="66" charset="0"/>
              </a:rPr>
              <a:t>Exprimidor</a:t>
            </a:r>
          </a:p>
          <a:p>
            <a:pPr indent="476250" algn="just" eaLnBrk="0" hangingPunct="0"/>
            <a:endParaRPr lang="es-EC" sz="2200">
              <a:latin typeface="Lucida Handwriting" pitchFamily="66" charset="0"/>
            </a:endParaRPr>
          </a:p>
          <a:p>
            <a:pPr indent="476250" algn="just" eaLnBrk="0" hangingPunct="0">
              <a:buFontTx/>
              <a:buChar char="•"/>
            </a:pPr>
            <a:r>
              <a:rPr lang="es-EC" sz="2200">
                <a:latin typeface="Lucida Handwriting" pitchFamily="66" charset="0"/>
              </a:rPr>
              <a:t>Caja Registradora</a:t>
            </a:r>
          </a:p>
          <a:p>
            <a:pPr indent="476250" eaLnBrk="0" hangingPunct="0">
              <a:buFontTx/>
              <a:buChar char="•"/>
            </a:pPr>
            <a:endParaRPr lang="es-EC" sz="200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MANTENIMIENTO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971550" y="2420938"/>
            <a:ext cx="70866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28600" algn="just">
              <a:tabLst>
                <a:tab pos="342900" algn="l"/>
                <a:tab pos="685800" algn="l"/>
                <a:tab pos="1028700" algn="l"/>
                <a:tab pos="1257300" algn="l"/>
                <a:tab pos="1355725" algn="l"/>
                <a:tab pos="3429000" algn="l"/>
              </a:tabLst>
            </a:pPr>
            <a:r>
              <a:rPr lang="es-ES">
                <a:latin typeface="Wingdings" pitchFamily="2" charset="2"/>
                <a:cs typeface="Arial" charset="0"/>
              </a:rPr>
              <a:t>Q</a:t>
            </a:r>
            <a:r>
              <a:rPr lang="es-ES">
                <a:latin typeface="Times New Roman" pitchFamily="18" charset="0"/>
                <a:cs typeface="Times New Roman" pitchFamily="18" charset="0"/>
              </a:rPr>
              <a:t>     </a:t>
            </a:r>
            <a:r>
              <a:rPr lang="es-ES" sz="2200">
                <a:latin typeface="Lucida Handwriting" pitchFamily="66" charset="0"/>
              </a:rPr>
              <a:t>Vitrinas Refrigerantes:   	              cada 2 años</a:t>
            </a:r>
          </a:p>
          <a:p>
            <a:pPr indent="-228600" algn="just" eaLnBrk="0" hangingPunct="0">
              <a:tabLst>
                <a:tab pos="342900" algn="l"/>
                <a:tab pos="685800" algn="l"/>
                <a:tab pos="1028700" algn="l"/>
                <a:tab pos="1257300" algn="l"/>
                <a:tab pos="1355725" algn="l"/>
                <a:tab pos="3429000" algn="l"/>
              </a:tabLst>
            </a:pPr>
            <a:r>
              <a:rPr lang="es-ES" sz="2200">
                <a:latin typeface="Lucida Handwriting" pitchFamily="66" charset="0"/>
              </a:rPr>
              <a:t>Q     Jugueras de dos pozos:  	</a:t>
            </a:r>
            <a:r>
              <a:rPr lang="es-MX" sz="2200">
                <a:latin typeface="Lucida Handwriting" pitchFamily="66" charset="0"/>
              </a:rPr>
              <a:t>           </a:t>
            </a:r>
            <a:r>
              <a:rPr lang="es-ES" sz="2200">
                <a:latin typeface="Lucida Handwriting" pitchFamily="66" charset="0"/>
              </a:rPr>
              <a:t>cada 2 años</a:t>
            </a:r>
          </a:p>
          <a:p>
            <a:pPr indent="-228600" algn="just" eaLnBrk="0" hangingPunct="0">
              <a:tabLst>
                <a:tab pos="342900" algn="l"/>
                <a:tab pos="685800" algn="l"/>
                <a:tab pos="1028700" algn="l"/>
                <a:tab pos="1257300" algn="l"/>
                <a:tab pos="1355725" algn="l"/>
                <a:tab pos="3429000" algn="l"/>
              </a:tabLst>
            </a:pPr>
            <a:r>
              <a:rPr lang="es-ES" sz="2200">
                <a:latin typeface="Lucida Handwriting" pitchFamily="66" charset="0"/>
              </a:rPr>
              <a:t>Q     Licuadoras:    	</a:t>
            </a:r>
            <a:r>
              <a:rPr lang="es-MX" sz="2200">
                <a:latin typeface="Lucida Handwriting" pitchFamily="66" charset="0"/>
              </a:rPr>
              <a:t>             </a:t>
            </a:r>
            <a:r>
              <a:rPr lang="es-ES" sz="2200">
                <a:latin typeface="Lucida Handwriting" pitchFamily="66" charset="0"/>
              </a:rPr>
              <a:t>Anualmente</a:t>
            </a:r>
          </a:p>
          <a:p>
            <a:pPr indent="-228600" algn="just" eaLnBrk="0" hangingPunct="0">
              <a:tabLst>
                <a:tab pos="342900" algn="l"/>
                <a:tab pos="685800" algn="l"/>
                <a:tab pos="1028700" algn="l"/>
                <a:tab pos="1257300" algn="l"/>
                <a:tab pos="1355725" algn="l"/>
                <a:tab pos="3429000" algn="l"/>
              </a:tabLst>
            </a:pPr>
            <a:r>
              <a:rPr lang="es-ES" sz="2200">
                <a:latin typeface="Lucida Handwriting" pitchFamily="66" charset="0"/>
              </a:rPr>
              <a:t>Q     Microondas: 	</a:t>
            </a:r>
            <a:r>
              <a:rPr lang="es-MX" sz="2200">
                <a:latin typeface="Lucida Handwriting" pitchFamily="66" charset="0"/>
              </a:rPr>
              <a:t>             </a:t>
            </a:r>
            <a:r>
              <a:rPr lang="es-ES" sz="2200">
                <a:latin typeface="Lucida Handwriting" pitchFamily="66" charset="0"/>
              </a:rPr>
              <a:t>Anualmente</a:t>
            </a:r>
          </a:p>
          <a:p>
            <a:pPr indent="-228600" algn="just" eaLnBrk="0" hangingPunct="0">
              <a:tabLst>
                <a:tab pos="342900" algn="l"/>
                <a:tab pos="685800" algn="l"/>
                <a:tab pos="1028700" algn="l"/>
                <a:tab pos="1257300" algn="l"/>
                <a:tab pos="1355725" algn="l"/>
                <a:tab pos="3429000" algn="l"/>
              </a:tabLst>
            </a:pPr>
            <a:r>
              <a:rPr lang="es-ES" sz="2200">
                <a:latin typeface="Lucida Handwriting" pitchFamily="66" charset="0"/>
              </a:rPr>
              <a:t>Q     Caja Registradora: 	</a:t>
            </a:r>
            <a:r>
              <a:rPr lang="es-MX" sz="2200">
                <a:latin typeface="Lucida Handwriting" pitchFamily="66" charset="0"/>
              </a:rPr>
              <a:t>             </a:t>
            </a:r>
            <a:r>
              <a:rPr lang="es-ES" sz="2200">
                <a:latin typeface="Lucida Handwriting" pitchFamily="66" charset="0"/>
              </a:rPr>
              <a:t>Anualmente</a:t>
            </a:r>
          </a:p>
          <a:p>
            <a:pPr indent="-228600" eaLnBrk="0" hangingPunct="0">
              <a:tabLst>
                <a:tab pos="342900" algn="l"/>
                <a:tab pos="685800" algn="l"/>
                <a:tab pos="1028700" algn="l"/>
                <a:tab pos="1257300" algn="l"/>
                <a:tab pos="1355725" algn="l"/>
                <a:tab pos="3429000" algn="l"/>
              </a:tabLst>
            </a:pPr>
            <a:endParaRPr lang="es-ES">
              <a:latin typeface="Times New Roman" pitchFamily="18" charset="0"/>
            </a:endParaRPr>
          </a:p>
        </p:txBody>
      </p:sp>
      <p:pic>
        <p:nvPicPr>
          <p:cNvPr id="155652" name="Picture 4" descr="PE0183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0"/>
            <a:ext cx="2625725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 autoUpdateAnimBg="0"/>
      <p:bldP spid="155651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VIDA ÚTIL Y REEMPLAZO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graphicFrame>
        <p:nvGraphicFramePr>
          <p:cNvPr id="156675" name="Object 3"/>
          <p:cNvGraphicFramePr>
            <a:graphicFrameLocks noChangeAspect="1"/>
          </p:cNvGraphicFramePr>
          <p:nvPr/>
        </p:nvGraphicFramePr>
        <p:xfrm>
          <a:off x="2514600" y="2895600"/>
          <a:ext cx="4076700" cy="2266950"/>
        </p:xfrm>
        <a:graphic>
          <a:graphicData uri="http://schemas.openxmlformats.org/presentationml/2006/ole">
            <p:oleObj spid="_x0000_s156675" name="Imagen de mapa de bits" r:id="rId3" imgW="4076190" imgH="2266667" progId="Paint.Picture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72400" cy="1143000"/>
          </a:xfrm>
        </p:spPr>
        <p:txBody>
          <a:bodyPr/>
          <a:lstStyle/>
          <a:p>
            <a:pPr algn="ctr"/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MANUAL TÉCNICO DE PROCEDIMIENTOS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743200"/>
            <a:ext cx="7772400" cy="2743200"/>
          </a:xfrm>
        </p:spPr>
        <p:txBody>
          <a:bodyPr/>
          <a:lstStyle/>
          <a:p>
            <a:r>
              <a:rPr lang="es-MX" sz="2600">
                <a:latin typeface="Lucida Handwriting" pitchFamily="66" charset="0"/>
              </a:rPr>
              <a:t>MATERIA PRIMA</a:t>
            </a:r>
          </a:p>
          <a:p>
            <a:pPr>
              <a:buFont typeface="Wingdings" pitchFamily="2" charset="2"/>
              <a:buNone/>
            </a:pPr>
            <a:endParaRPr lang="es-MX" sz="2600">
              <a:latin typeface="Lucida Handwriting" pitchFamily="66" charset="0"/>
            </a:endParaRPr>
          </a:p>
          <a:p>
            <a:r>
              <a:rPr lang="es-MX" sz="2600">
                <a:latin typeface="Lucida Handwriting" pitchFamily="66" charset="0"/>
              </a:rPr>
              <a:t>PROCESOS DE PRODUCCIÓN</a:t>
            </a:r>
          </a:p>
          <a:p>
            <a:pPr>
              <a:buFont typeface="Wingdings" pitchFamily="2" charset="2"/>
              <a:buNone/>
            </a:pPr>
            <a:endParaRPr lang="es-MX" sz="2600">
              <a:latin typeface="Lucida Handwriting" pitchFamily="66" charset="0"/>
            </a:endParaRPr>
          </a:p>
          <a:p>
            <a:r>
              <a:rPr lang="es-MX" sz="2600">
                <a:latin typeface="Lucida Handwriting" pitchFamily="66" charset="0"/>
              </a:rPr>
              <a:t>PERSONAL REQUERIDO</a:t>
            </a:r>
            <a:endParaRPr lang="es-ES" sz="2600">
              <a:latin typeface="Lucida Handwriting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533400"/>
            <a:ext cx="4191000" cy="609600"/>
          </a:xfrm>
        </p:spPr>
        <p:txBody>
          <a:bodyPr/>
          <a:lstStyle/>
          <a:p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MATERIA PRIMA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>
                <a:latin typeface="Arial Black" pitchFamily="34" charset="0"/>
              </a:rPr>
              <a:t>FRUTAS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3733800" y="1828800"/>
            <a:ext cx="510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77813" algn="just">
              <a:spcBef>
                <a:spcPct val="50000"/>
              </a:spcBef>
            </a:pPr>
            <a:r>
              <a:rPr lang="es-MX" sz="1800">
                <a:latin typeface="Lucida Handwriting" pitchFamily="66" charset="0"/>
              </a:rPr>
              <a:t>Golpes, ralladuras, color, sabor y aroma inadecuados</a:t>
            </a:r>
            <a:r>
              <a:rPr lang="es-ES" sz="1600">
                <a:latin typeface="Times New Roman" pitchFamily="18" charset="0"/>
              </a:rPr>
              <a:t> </a:t>
            </a:r>
          </a:p>
        </p:txBody>
      </p:sp>
      <p:sp>
        <p:nvSpPr>
          <p:cNvPr id="158725" name="AutoShape 5"/>
          <p:cNvSpPr>
            <a:spLocks noChangeArrowheads="1"/>
          </p:cNvSpPr>
          <p:nvPr/>
        </p:nvSpPr>
        <p:spPr bwMode="auto">
          <a:xfrm>
            <a:off x="2895600" y="1752600"/>
            <a:ext cx="762000" cy="6858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4038600" y="2743200"/>
            <a:ext cx="4648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tabLst>
                <a:tab pos="342900" algn="l"/>
                <a:tab pos="685800" algn="l"/>
                <a:tab pos="1600200" algn="l"/>
              </a:tabLst>
            </a:pPr>
            <a:r>
              <a:rPr lang="es-MX" sz="1800">
                <a:latin typeface="Lucida Handwriting" pitchFamily="66" charset="0"/>
              </a:rPr>
              <a:t>Empaque óptimo, fecha de caducidad vigente, color, olor y sabor agradables.</a:t>
            </a:r>
            <a:endParaRPr lang="es-ES" sz="1800">
              <a:latin typeface="Lucida Handwriting" pitchFamily="66" charset="0"/>
            </a:endParaRPr>
          </a:p>
          <a:p>
            <a:pPr eaLnBrk="0" hangingPunct="0">
              <a:tabLst>
                <a:tab pos="342900" algn="l"/>
                <a:tab pos="685800" algn="l"/>
                <a:tab pos="1600200" algn="l"/>
              </a:tabLst>
            </a:pPr>
            <a:endParaRPr lang="es-ES" sz="1600">
              <a:latin typeface="Times New Roman" pitchFamily="18" charset="0"/>
            </a:endParaRPr>
          </a:p>
        </p:txBody>
      </p:sp>
      <p:sp>
        <p:nvSpPr>
          <p:cNvPr id="158727" name="Rectangle 7"/>
          <p:cNvSpPr>
            <a:spLocks noChangeArrowheads="1"/>
          </p:cNvSpPr>
          <p:nvPr/>
        </p:nvSpPr>
        <p:spPr bwMode="auto">
          <a:xfrm>
            <a:off x="4038600" y="3276600"/>
            <a:ext cx="47244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tabLst>
                <a:tab pos="342900" algn="l"/>
                <a:tab pos="449263" algn="l"/>
                <a:tab pos="685800" algn="l"/>
              </a:tabLst>
            </a:pPr>
            <a:endParaRPr lang="es-MX" sz="1600">
              <a:latin typeface="Arial" charset="0"/>
              <a:cs typeface="Arial" charset="0"/>
            </a:endParaRPr>
          </a:p>
          <a:p>
            <a:pPr algn="just">
              <a:tabLst>
                <a:tab pos="342900" algn="l"/>
                <a:tab pos="449263" algn="l"/>
                <a:tab pos="685800" algn="l"/>
              </a:tabLst>
            </a:pPr>
            <a:r>
              <a:rPr lang="es-MX" sz="1800">
                <a:latin typeface="Lucida Handwriting" pitchFamily="66" charset="0"/>
              </a:rPr>
              <a:t>Fecha de validez vigente, empaque óptimo</a:t>
            </a:r>
            <a:endParaRPr lang="es-ES" sz="1800">
              <a:latin typeface="Lucida Handwriting" pitchFamily="66" charset="0"/>
            </a:endParaRPr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3810000" y="4114800"/>
            <a:ext cx="4267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8438" algn="just">
              <a:tabLst>
                <a:tab pos="342900" algn="l"/>
                <a:tab pos="449263" algn="l"/>
                <a:tab pos="685800" algn="l"/>
              </a:tabLst>
            </a:pPr>
            <a:r>
              <a:rPr lang="es-MX" sz="1800">
                <a:latin typeface="Lucida Handwriting" pitchFamily="66" charset="0"/>
              </a:rPr>
              <a:t>Registro Sanitario, envase sellado, fecha de caducidad vigente</a:t>
            </a:r>
            <a:r>
              <a:rPr lang="es-MX" sz="1600">
                <a:latin typeface="Arial" charset="0"/>
                <a:cs typeface="Arial" charset="0"/>
              </a:rPr>
              <a:t>.</a:t>
            </a:r>
            <a:endParaRPr lang="es-ES" sz="1600" b="1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98438" eaLnBrk="0" hangingPunct="0">
              <a:tabLst>
                <a:tab pos="342900" algn="l"/>
                <a:tab pos="449263" algn="l"/>
                <a:tab pos="685800" algn="l"/>
              </a:tabLst>
            </a:pPr>
            <a:endParaRPr lang="es-ES" sz="1600">
              <a:latin typeface="Times New Roman" pitchFamily="18" charset="0"/>
            </a:endParaRPr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3886200" y="5105400"/>
            <a:ext cx="4572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8438" algn="just">
              <a:tabLst>
                <a:tab pos="342900" algn="l"/>
                <a:tab pos="449263" algn="l"/>
                <a:tab pos="685800" algn="l"/>
              </a:tabLst>
            </a:pPr>
            <a:r>
              <a:rPr lang="es-MX" sz="1800">
                <a:latin typeface="Lucida Handwriting" pitchFamily="66" charset="0"/>
              </a:rPr>
              <a:t>Sellado y empacado, con Registro Sanitario, tamaño y calidad  óptimos.</a:t>
            </a:r>
            <a:endParaRPr lang="es-ES" sz="1800">
              <a:latin typeface="Lucida Handwriting" pitchFamily="66" charset="0"/>
            </a:endParaRPr>
          </a:p>
          <a:p>
            <a:pPr marL="198438" algn="just">
              <a:tabLst>
                <a:tab pos="342900" algn="l"/>
                <a:tab pos="449263" algn="l"/>
                <a:tab pos="685800" algn="l"/>
              </a:tabLst>
            </a:pPr>
            <a:endParaRPr lang="es-ES" sz="1800">
              <a:latin typeface="Lucida Handwriting" pitchFamily="66" charset="0"/>
            </a:endParaRPr>
          </a:p>
        </p:txBody>
      </p:sp>
      <p:sp>
        <p:nvSpPr>
          <p:cNvPr id="158730" name="Rectangle 10"/>
          <p:cNvSpPr>
            <a:spLocks noChangeArrowheads="1"/>
          </p:cNvSpPr>
          <p:nvPr/>
        </p:nvSpPr>
        <p:spPr bwMode="auto">
          <a:xfrm>
            <a:off x="3886200" y="6032500"/>
            <a:ext cx="4648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0013" algn="just">
              <a:tabLst>
                <a:tab pos="342900" algn="l"/>
                <a:tab pos="449263" algn="l"/>
                <a:tab pos="685800" algn="l"/>
              </a:tabLst>
            </a:pPr>
            <a:r>
              <a:rPr lang="es-MX" sz="1800">
                <a:latin typeface="Lucida Handwriting" pitchFamily="66" charset="0"/>
              </a:rPr>
              <a:t>Frescos, debidamente empacados, en perfecto estado, con registro sanitario</a:t>
            </a:r>
            <a:r>
              <a:rPr lang="es-MX" sz="1600">
                <a:latin typeface="Arial" charset="0"/>
                <a:cs typeface="Arial" charset="0"/>
              </a:rPr>
              <a:t>.</a:t>
            </a:r>
            <a:endParaRPr lang="es-ES" sz="1600" b="1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00013" eaLnBrk="0" hangingPunct="0">
              <a:tabLst>
                <a:tab pos="342900" algn="l"/>
                <a:tab pos="449263" algn="l"/>
                <a:tab pos="685800" algn="l"/>
              </a:tabLst>
            </a:pPr>
            <a:endParaRPr lang="es-ES" sz="1600">
              <a:latin typeface="Times New Roman" pitchFamily="18" charset="0"/>
            </a:endParaRPr>
          </a:p>
        </p:txBody>
      </p:sp>
      <p:sp>
        <p:nvSpPr>
          <p:cNvPr id="158731" name="Rectangle 11"/>
          <p:cNvSpPr>
            <a:spLocks noChangeArrowheads="1"/>
          </p:cNvSpPr>
          <p:nvPr/>
        </p:nvSpPr>
        <p:spPr bwMode="auto">
          <a:xfrm>
            <a:off x="533400" y="6081713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>
                <a:latin typeface="Arial Black" pitchFamily="34" charset="0"/>
              </a:rPr>
              <a:t>ADEREZOS</a:t>
            </a:r>
            <a:endParaRPr lang="es-ES">
              <a:latin typeface="Arial Black" pitchFamily="34" charset="0"/>
            </a:endParaRPr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381000" y="2743200"/>
            <a:ext cx="1547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>
                <a:latin typeface="Arial Black" pitchFamily="34" charset="0"/>
              </a:rPr>
              <a:t>LECHE</a:t>
            </a:r>
          </a:p>
        </p:txBody>
      </p:sp>
      <p:sp>
        <p:nvSpPr>
          <p:cNvPr id="158733" name="Rectangle 13"/>
          <p:cNvSpPr>
            <a:spLocks noChangeArrowheads="1"/>
          </p:cNvSpPr>
          <p:nvPr/>
        </p:nvSpPr>
        <p:spPr bwMode="auto">
          <a:xfrm>
            <a:off x="381000" y="3505200"/>
            <a:ext cx="272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00013" indent="-100013">
              <a:spcBef>
                <a:spcPct val="50000"/>
              </a:spcBef>
            </a:pPr>
            <a:r>
              <a:rPr lang="es-MX">
                <a:latin typeface="Arial Black" pitchFamily="34" charset="0"/>
              </a:rPr>
              <a:t>ENDULZANTES</a:t>
            </a:r>
          </a:p>
        </p:txBody>
      </p:sp>
      <p:sp>
        <p:nvSpPr>
          <p:cNvPr id="158734" name="Rectangle 14"/>
          <p:cNvSpPr>
            <a:spLocks noChangeArrowheads="1"/>
          </p:cNvSpPr>
          <p:nvPr/>
        </p:nvSpPr>
        <p:spPr bwMode="auto">
          <a:xfrm>
            <a:off x="228600" y="4114800"/>
            <a:ext cx="327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8438"/>
            <a:r>
              <a:rPr lang="es-MX">
                <a:latin typeface="Arial Black" pitchFamily="34" charset="0"/>
              </a:rPr>
              <a:t>AGUA </a:t>
            </a:r>
          </a:p>
          <a:p>
            <a:pPr marL="198438"/>
            <a:r>
              <a:rPr lang="es-MX">
                <a:latin typeface="Arial Black" pitchFamily="34" charset="0"/>
              </a:rPr>
              <a:t>PURIFICADA</a:t>
            </a:r>
            <a:endParaRPr lang="es-ES">
              <a:latin typeface="Arial Black" pitchFamily="34" charset="0"/>
            </a:endParaRPr>
          </a:p>
        </p:txBody>
      </p:sp>
      <p:sp>
        <p:nvSpPr>
          <p:cNvPr id="158735" name="AutoShape 15"/>
          <p:cNvSpPr>
            <a:spLocks noChangeArrowheads="1"/>
          </p:cNvSpPr>
          <p:nvPr/>
        </p:nvSpPr>
        <p:spPr bwMode="auto">
          <a:xfrm>
            <a:off x="3124200" y="33528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58736" name="AutoShape 16"/>
          <p:cNvSpPr>
            <a:spLocks noChangeArrowheads="1"/>
          </p:cNvSpPr>
          <p:nvPr/>
        </p:nvSpPr>
        <p:spPr bwMode="auto">
          <a:xfrm>
            <a:off x="3124200" y="26670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58737" name="AutoShape 17"/>
          <p:cNvSpPr>
            <a:spLocks noChangeArrowheads="1"/>
          </p:cNvSpPr>
          <p:nvPr/>
        </p:nvSpPr>
        <p:spPr bwMode="auto">
          <a:xfrm>
            <a:off x="3048000" y="41910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58738" name="Rectangle 18"/>
          <p:cNvSpPr>
            <a:spLocks noChangeArrowheads="1"/>
          </p:cNvSpPr>
          <p:nvPr/>
        </p:nvSpPr>
        <p:spPr bwMode="auto">
          <a:xfrm>
            <a:off x="457200" y="5105400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>
                <a:latin typeface="Arial Black" pitchFamily="34" charset="0"/>
              </a:rPr>
              <a:t>HIELO</a:t>
            </a:r>
          </a:p>
        </p:txBody>
      </p:sp>
      <p:sp>
        <p:nvSpPr>
          <p:cNvPr id="158739" name="AutoShape 19"/>
          <p:cNvSpPr>
            <a:spLocks noChangeArrowheads="1"/>
          </p:cNvSpPr>
          <p:nvPr/>
        </p:nvSpPr>
        <p:spPr bwMode="auto">
          <a:xfrm>
            <a:off x="3124200" y="51054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58740" name="AutoShape 20"/>
          <p:cNvSpPr>
            <a:spLocks noChangeArrowheads="1"/>
          </p:cNvSpPr>
          <p:nvPr/>
        </p:nvSpPr>
        <p:spPr bwMode="auto">
          <a:xfrm>
            <a:off x="3200400" y="60198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PROCESOS DE PRODUCCIÓN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sp>
        <p:nvSpPr>
          <p:cNvPr id="159747" name="WordArt 3"/>
          <p:cNvSpPr>
            <a:spLocks noChangeArrowheads="1" noChangeShapeType="1" noTextEdit="1"/>
          </p:cNvSpPr>
          <p:nvPr/>
        </p:nvSpPr>
        <p:spPr bwMode="auto">
          <a:xfrm>
            <a:off x="3581400" y="2133600"/>
            <a:ext cx="1857375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8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FF"/>
                </a:solidFill>
                <a:latin typeface="Arial Black"/>
              </a:rPr>
              <a:t>RECETAS</a:t>
            </a:r>
          </a:p>
        </p:txBody>
      </p:sp>
      <p:graphicFrame>
        <p:nvGraphicFramePr>
          <p:cNvPr id="159748" name="Object 4"/>
          <p:cNvGraphicFramePr>
            <a:graphicFrameLocks noChangeAspect="1"/>
          </p:cNvGraphicFramePr>
          <p:nvPr/>
        </p:nvGraphicFramePr>
        <p:xfrm>
          <a:off x="914400" y="3124200"/>
          <a:ext cx="3790950" cy="3000375"/>
        </p:xfrm>
        <a:graphic>
          <a:graphicData uri="http://schemas.openxmlformats.org/presentationml/2006/ole">
            <p:oleObj spid="_x0000_s159748" name="Imagen de mapa de bits" r:id="rId3" imgW="3790476" imgH="3000000" progId="Paint.Picture">
              <p:embed/>
            </p:oleObj>
          </a:graphicData>
        </a:graphic>
      </p:graphicFrame>
      <p:graphicFrame>
        <p:nvGraphicFramePr>
          <p:cNvPr id="159749" name="Object 5"/>
          <p:cNvGraphicFramePr>
            <a:graphicFrameLocks noChangeAspect="1"/>
          </p:cNvGraphicFramePr>
          <p:nvPr/>
        </p:nvGraphicFramePr>
        <p:xfrm>
          <a:off x="4648200" y="3810000"/>
          <a:ext cx="3838575" cy="2352675"/>
        </p:xfrm>
        <a:graphic>
          <a:graphicData uri="http://schemas.openxmlformats.org/presentationml/2006/ole">
            <p:oleObj spid="_x0000_s159749" name="Imagen de mapa de bits" r:id="rId4" imgW="3839111" imgH="2352381" progId="Paint.Picture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autoUpdateAnimBg="0"/>
      <p:bldP spid="15974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PROCESOS DE PRODUCCIÓN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graphicFrame>
        <p:nvGraphicFramePr>
          <p:cNvPr id="160771" name="Object 3"/>
          <p:cNvGraphicFramePr>
            <a:graphicFrameLocks noChangeAspect="1"/>
          </p:cNvGraphicFramePr>
          <p:nvPr/>
        </p:nvGraphicFramePr>
        <p:xfrm>
          <a:off x="3581400" y="4114800"/>
          <a:ext cx="5229225" cy="2343150"/>
        </p:xfrm>
        <a:graphic>
          <a:graphicData uri="http://schemas.openxmlformats.org/presentationml/2006/ole">
            <p:oleObj spid="_x0000_s160771" name="Imagen de mapa de bits" r:id="rId3" imgW="5229955" imgH="2343477" progId="Paint.Picture">
              <p:embed/>
            </p:oleObj>
          </a:graphicData>
        </a:graphic>
      </p:graphicFrame>
      <p:graphicFrame>
        <p:nvGraphicFramePr>
          <p:cNvPr id="160772" name="Object 4"/>
          <p:cNvGraphicFramePr>
            <a:graphicFrameLocks noChangeAspect="1"/>
          </p:cNvGraphicFramePr>
          <p:nvPr/>
        </p:nvGraphicFramePr>
        <p:xfrm>
          <a:off x="990600" y="1752600"/>
          <a:ext cx="5038725" cy="2343150"/>
        </p:xfrm>
        <a:graphic>
          <a:graphicData uri="http://schemas.openxmlformats.org/presentationml/2006/ole">
            <p:oleObj spid="_x0000_s160772" name="Imagen de mapa de bits" r:id="rId4" imgW="5038095" imgH="2343477" progId="Paint.Picture">
              <p:embed/>
            </p:oleObj>
          </a:graphicData>
        </a:graphic>
      </p:graphicFrame>
      <p:sp>
        <p:nvSpPr>
          <p:cNvPr id="160773" name="WordArt 5"/>
          <p:cNvSpPr>
            <a:spLocks noChangeArrowheads="1" noChangeShapeType="1" noTextEdit="1"/>
          </p:cNvSpPr>
          <p:nvPr/>
        </p:nvSpPr>
        <p:spPr bwMode="auto">
          <a:xfrm>
            <a:off x="1295400" y="4953000"/>
            <a:ext cx="15906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RECETAS</a:t>
            </a:r>
          </a:p>
        </p:txBody>
      </p:sp>
      <p:sp>
        <p:nvSpPr>
          <p:cNvPr id="160774" name="WordArt 6"/>
          <p:cNvSpPr>
            <a:spLocks noChangeArrowheads="1" noChangeShapeType="1" noTextEdit="1"/>
          </p:cNvSpPr>
          <p:nvPr/>
        </p:nvSpPr>
        <p:spPr bwMode="auto">
          <a:xfrm>
            <a:off x="6477000" y="2514600"/>
            <a:ext cx="15906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RECETAS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PERSONAL REQUERIDO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0"/>
            <a:ext cx="5257800" cy="2286000"/>
          </a:xfrm>
        </p:spPr>
        <p:txBody>
          <a:bodyPr/>
          <a:lstStyle/>
          <a:p>
            <a:pPr>
              <a:lnSpc>
                <a:spcPct val="145000"/>
              </a:lnSpc>
            </a:pPr>
            <a:r>
              <a:rPr lang="es-MX" sz="2600">
                <a:latin typeface="Lucida Handwriting" pitchFamily="66" charset="0"/>
              </a:rPr>
              <a:t>GERENTE</a:t>
            </a:r>
          </a:p>
          <a:p>
            <a:pPr>
              <a:lnSpc>
                <a:spcPct val="145000"/>
              </a:lnSpc>
            </a:pPr>
            <a:r>
              <a:rPr lang="es-MX" sz="2600">
                <a:latin typeface="Lucida Handwriting" pitchFamily="66" charset="0"/>
              </a:rPr>
              <a:t>CHEFF</a:t>
            </a:r>
          </a:p>
          <a:p>
            <a:pPr>
              <a:lnSpc>
                <a:spcPct val="145000"/>
              </a:lnSpc>
            </a:pPr>
            <a:r>
              <a:rPr lang="es-MX" sz="2600">
                <a:latin typeface="Lucida Handwriting" pitchFamily="66" charset="0"/>
              </a:rPr>
              <a:t>ASISTENTE DE CHEFF</a:t>
            </a:r>
            <a:endParaRPr lang="es-ES" sz="2600">
              <a:latin typeface="Lucida Handwriting" pitchFamily="66" charset="0"/>
            </a:endParaRPr>
          </a:p>
        </p:txBody>
      </p:sp>
      <p:pic>
        <p:nvPicPr>
          <p:cNvPr id="161796" name="Picture 4" descr="PE0184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981200"/>
            <a:ext cx="4583113" cy="20129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autoUpdateAnimBg="0"/>
      <p:bldP spid="161795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PE01616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838200" y="1524000"/>
            <a:ext cx="7620000" cy="4953000"/>
          </a:xfrm>
        </p:spPr>
      </p:pic>
      <p:sp>
        <p:nvSpPr>
          <p:cNvPr id="162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GERENTE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05000"/>
            <a:ext cx="3886200" cy="41910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ES" sz="2400" b="1">
                <a:solidFill>
                  <a:srgbClr val="0033CC"/>
                </a:solidFill>
                <a:latin typeface="Arial" charset="0"/>
                <a:cs typeface="Arial" charset="0"/>
              </a:rPr>
              <a:t>PERFIL</a:t>
            </a:r>
            <a:r>
              <a:rPr lang="es-ES" sz="2400">
                <a:latin typeface="Arial" charset="0"/>
                <a:cs typeface="Arial" charset="0"/>
              </a:rPr>
              <a:t> </a:t>
            </a:r>
            <a:endParaRPr lang="es-ES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s-ES" sz="2000">
                <a:latin typeface="Lucida Handwriting" pitchFamily="66" charset="0"/>
              </a:rPr>
              <a:t>Edad: 25 años en adelante </a:t>
            </a:r>
          </a:p>
          <a:p>
            <a:pPr>
              <a:lnSpc>
                <a:spcPct val="90000"/>
              </a:lnSpc>
            </a:pPr>
            <a:r>
              <a:rPr lang="es-ES" sz="2000">
                <a:latin typeface="Lucida Handwriting" pitchFamily="66" charset="0"/>
              </a:rPr>
              <a:t>Sexo: Indistinto </a:t>
            </a:r>
          </a:p>
          <a:p>
            <a:pPr>
              <a:lnSpc>
                <a:spcPct val="90000"/>
              </a:lnSpc>
            </a:pPr>
            <a:r>
              <a:rPr lang="es-ES" sz="2000">
                <a:latin typeface="Lucida Handwriting" pitchFamily="66" charset="0"/>
              </a:rPr>
              <a:t>Estado civil: Indistinto </a:t>
            </a:r>
          </a:p>
          <a:p>
            <a:pPr>
              <a:lnSpc>
                <a:spcPct val="90000"/>
              </a:lnSpc>
            </a:pPr>
            <a:r>
              <a:rPr lang="es-ES" sz="2000">
                <a:latin typeface="Lucida Handwriting" pitchFamily="66" charset="0"/>
              </a:rPr>
              <a:t>Escolaridad: Estudios de Administración y/o afines.</a:t>
            </a:r>
          </a:p>
          <a:p>
            <a:pPr>
              <a:lnSpc>
                <a:spcPct val="90000"/>
              </a:lnSpc>
            </a:pPr>
            <a:r>
              <a:rPr lang="es-ES" sz="2000">
                <a:latin typeface="Lucida Handwriting" pitchFamily="66" charset="0"/>
              </a:rPr>
              <a:t>Experiencia: </a:t>
            </a:r>
            <a:r>
              <a:rPr lang="es-MX" sz="2000">
                <a:latin typeface="Lucida Handwriting" pitchFamily="66" charset="0"/>
              </a:rPr>
              <a:t>2</a:t>
            </a:r>
            <a:r>
              <a:rPr lang="es-ES" sz="2000">
                <a:latin typeface="Lucida Handwriting" pitchFamily="66" charset="0"/>
              </a:rPr>
              <a:t> años en manejo de restaurantes de comida rápida. </a:t>
            </a:r>
          </a:p>
          <a:p>
            <a:pPr>
              <a:lnSpc>
                <a:spcPct val="90000"/>
              </a:lnSpc>
            </a:pPr>
            <a:r>
              <a:rPr lang="es-ES" sz="2000">
                <a:latin typeface="Lucida Handwriting" pitchFamily="66" charset="0"/>
              </a:rPr>
              <a:t>Características personales: Honrado</a:t>
            </a:r>
            <a:r>
              <a:rPr lang="es-MX" sz="2000">
                <a:latin typeface="Lucida Handwriting" pitchFamily="66" charset="0"/>
              </a:rPr>
              <a:t>, </a:t>
            </a:r>
            <a:r>
              <a:rPr lang="es-ES" sz="2000">
                <a:latin typeface="Lucida Handwriting" pitchFamily="66" charset="0"/>
              </a:rPr>
              <a:t>Buen carácter</a:t>
            </a:r>
            <a:r>
              <a:rPr lang="es-MX" sz="2000">
                <a:latin typeface="Lucida Handwriting" pitchFamily="66" charset="0"/>
              </a:rPr>
              <a:t>, </a:t>
            </a:r>
            <a:r>
              <a:rPr lang="es-ES" sz="2000">
                <a:latin typeface="Lucida Handwriting" pitchFamily="66" charset="0"/>
              </a:rPr>
              <a:t>Puntual</a:t>
            </a:r>
            <a:r>
              <a:rPr lang="es-ES" sz="2400">
                <a:latin typeface="Arial" charset="0"/>
                <a:cs typeface="Arial" charset="0"/>
              </a:rPr>
              <a:t> </a:t>
            </a:r>
            <a:r>
              <a:rPr lang="es-MX" sz="2000">
                <a:latin typeface="Lucida Handwriting" pitchFamily="66" charset="0"/>
              </a:rPr>
              <a:t>, </a:t>
            </a:r>
            <a:r>
              <a:rPr lang="es-ES" sz="2000">
                <a:latin typeface="Lucida Handwriting" pitchFamily="66" charset="0"/>
              </a:rPr>
              <a:t>Responsable</a:t>
            </a:r>
            <a:r>
              <a:rPr lang="es-MX" sz="2000">
                <a:latin typeface="Lucida Handwriting" pitchFamily="66" charset="0"/>
              </a:rPr>
              <a:t>, </a:t>
            </a:r>
            <a:r>
              <a:rPr lang="es-ES" sz="2000">
                <a:latin typeface="Lucida Handwriting" pitchFamily="66" charset="0"/>
              </a:rPr>
              <a:t>Paciente </a:t>
            </a: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4572000" y="1981200"/>
            <a:ext cx="4191000" cy="430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77813" indent="-177800" algn="ctr">
              <a:lnSpc>
                <a:spcPct val="90000"/>
              </a:lnSpc>
              <a:spcBef>
                <a:spcPct val="50000"/>
              </a:spcBef>
            </a:pPr>
            <a:r>
              <a:rPr lang="es-ES" sz="2000" b="1">
                <a:solidFill>
                  <a:srgbClr val="0033CC"/>
                </a:solidFill>
                <a:latin typeface="Arial" charset="0"/>
                <a:cs typeface="Arial" charset="0"/>
              </a:rPr>
              <a:t>REQUISITOS</a:t>
            </a:r>
            <a:endParaRPr lang="es-ES" sz="2000">
              <a:solidFill>
                <a:srgbClr val="00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7813" indent="-1778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s-ES" sz="2000">
                <a:latin typeface="Lucida Handwriting" pitchFamily="66" charset="0"/>
              </a:rPr>
              <a:t>Conocimiento</a:t>
            </a:r>
            <a:r>
              <a:rPr lang="es-MX" sz="2000">
                <a:latin typeface="Lucida Handwriting" pitchFamily="66" charset="0"/>
              </a:rPr>
              <a:t> en </a:t>
            </a:r>
            <a:r>
              <a:rPr lang="es-ES" sz="2000">
                <a:latin typeface="Lucida Handwriting" pitchFamily="66" charset="0"/>
              </a:rPr>
              <a:t>administración</a:t>
            </a:r>
            <a:r>
              <a:rPr lang="es-MX" sz="2000">
                <a:latin typeface="Lucida Handwriting" pitchFamily="66" charset="0"/>
              </a:rPr>
              <a:t>, </a:t>
            </a:r>
            <a:r>
              <a:rPr lang="es-ES" sz="2000">
                <a:latin typeface="Lucida Handwriting" pitchFamily="66" charset="0"/>
              </a:rPr>
              <a:t>computación</a:t>
            </a:r>
            <a:r>
              <a:rPr lang="es-MX" sz="2000">
                <a:latin typeface="Lucida Handwriting" pitchFamily="66" charset="0"/>
              </a:rPr>
              <a:t> y d</a:t>
            </a:r>
            <a:r>
              <a:rPr lang="es-ES" sz="2000">
                <a:latin typeface="Lucida Handwriting" pitchFamily="66" charset="0"/>
              </a:rPr>
              <a:t>ominio de operaciones matemáticas </a:t>
            </a:r>
          </a:p>
          <a:p>
            <a:pPr marL="277813" indent="-1778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s-ES" sz="2000">
                <a:latin typeface="Lucida Handwriting" pitchFamily="66" charset="0"/>
              </a:rPr>
              <a:t>Iniciativa</a:t>
            </a:r>
            <a:r>
              <a:rPr lang="es-MX" sz="2000">
                <a:latin typeface="Lucida Handwriting" pitchFamily="66" charset="0"/>
              </a:rPr>
              <a:t> y c</a:t>
            </a:r>
            <a:r>
              <a:rPr lang="es-ES" sz="2000">
                <a:latin typeface="Lucida Handwriting" pitchFamily="66" charset="0"/>
              </a:rPr>
              <a:t>apacidad de trabajar bajo presión.</a:t>
            </a:r>
          </a:p>
          <a:p>
            <a:pPr marL="277813" indent="-1778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s-ES" sz="2000">
                <a:latin typeface="Lucida Handwriting" pitchFamily="66" charset="0"/>
              </a:rPr>
              <a:t>Facilidad de palabra </a:t>
            </a:r>
            <a:r>
              <a:rPr lang="es-MX" sz="2000">
                <a:latin typeface="Lucida Handwriting" pitchFamily="66" charset="0"/>
              </a:rPr>
              <a:t>y buen m</a:t>
            </a:r>
            <a:r>
              <a:rPr lang="es-ES" sz="2000">
                <a:latin typeface="Lucida Handwriting" pitchFamily="66" charset="0"/>
              </a:rPr>
              <a:t>anej</a:t>
            </a:r>
            <a:r>
              <a:rPr lang="es-MX" sz="2000">
                <a:latin typeface="Lucida Handwriting" pitchFamily="66" charset="0"/>
              </a:rPr>
              <a:t>o de</a:t>
            </a:r>
            <a:r>
              <a:rPr lang="es-ES" sz="2000">
                <a:latin typeface="Lucida Handwriting" pitchFamily="66" charset="0"/>
              </a:rPr>
              <a:t> personal </a:t>
            </a:r>
          </a:p>
          <a:p>
            <a:pPr marL="277813" indent="-1778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s-ES" sz="2000">
                <a:latin typeface="Lucida Handwriting" pitchFamily="66" charset="0"/>
              </a:rPr>
              <a:t>Toma decisiones </a:t>
            </a:r>
          </a:p>
          <a:p>
            <a:pPr marL="277813" indent="-1778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s-ES" sz="2000">
                <a:latin typeface="Lucida Handwriting" pitchFamily="66" charset="0"/>
              </a:rPr>
              <a:t>Destrezas en el manejo de cajas registradoras</a:t>
            </a:r>
            <a:r>
              <a:rPr lang="es-MX" sz="2000">
                <a:latin typeface="Lucida Handwriting" pitchFamily="66" charset="0"/>
              </a:rPr>
              <a:t> y c</a:t>
            </a:r>
            <a:r>
              <a:rPr lang="es-ES" sz="2000">
                <a:latin typeface="Lucida Handwriting" pitchFamily="66" charset="0"/>
              </a:rPr>
              <a:t>ontar dinero con rapidez</a:t>
            </a:r>
            <a:endParaRPr lang="es-MX" sz="2000">
              <a:latin typeface="Lucida Handwriting" pitchFamily="66" charset="0"/>
            </a:endParaRPr>
          </a:p>
          <a:p>
            <a:pPr marL="277813" indent="-1778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s-ES" sz="2000">
              <a:latin typeface="Lucida Handwriting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autoUpdateAnimBg="0"/>
      <p:bldP spid="162820" grpId="0" autoUpdateAnimBg="0"/>
      <p:bldP spid="162821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2514600" y="2057400"/>
            <a:ext cx="5486400" cy="4314825"/>
            <a:chOff x="-3" y="-3"/>
            <a:chExt cx="3409" cy="7260"/>
          </a:xfrm>
        </p:grpSpPr>
        <p:grpSp>
          <p:nvGrpSpPr>
            <p:cNvPr id="9219" name="Group 3"/>
            <p:cNvGrpSpPr>
              <a:grpSpLocks/>
            </p:cNvGrpSpPr>
            <p:nvPr/>
          </p:nvGrpSpPr>
          <p:grpSpPr bwMode="auto">
            <a:xfrm>
              <a:off x="0" y="0"/>
              <a:ext cx="3403" cy="7254"/>
              <a:chOff x="0" y="0"/>
              <a:chExt cx="3403" cy="7254"/>
            </a:xfrm>
          </p:grpSpPr>
          <p:grpSp>
            <p:nvGrpSpPr>
              <p:cNvPr id="9220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792" cy="403"/>
                <a:chOff x="0" y="0"/>
                <a:chExt cx="2792" cy="403"/>
              </a:xfrm>
            </p:grpSpPr>
            <p:sp>
              <p:nvSpPr>
                <p:cNvPr id="9221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792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9222" name="Group 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792" cy="403"/>
                  <a:chOff x="0" y="0"/>
                  <a:chExt cx="2792" cy="403"/>
                </a:xfrm>
              </p:grpSpPr>
              <p:sp>
                <p:nvSpPr>
                  <p:cNvPr id="922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0"/>
                    <a:ext cx="2736" cy="40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s-ES" sz="1200" b="1">
                        <a:latin typeface="Arial" charset="0"/>
                        <a:cs typeface="Arial" charset="0"/>
                      </a:rPr>
                      <a:t>OCUPACIÓN</a:t>
                    </a:r>
                    <a:endParaRPr lang="es-ES" sz="1200" b="1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endParaRPr>
                  </a:p>
                  <a:p>
                    <a:pPr algn="ctr" eaLnBrk="0" hangingPunct="0"/>
                    <a:endParaRPr lang="es-ES" b="1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22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792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9225" name="Group 9"/>
              <p:cNvGrpSpPr>
                <a:grpSpLocks/>
              </p:cNvGrpSpPr>
              <p:nvPr/>
            </p:nvGrpSpPr>
            <p:grpSpPr bwMode="auto">
              <a:xfrm>
                <a:off x="2792" y="0"/>
                <a:ext cx="611" cy="403"/>
                <a:chOff x="2792" y="0"/>
                <a:chExt cx="611" cy="403"/>
              </a:xfrm>
            </p:grpSpPr>
            <p:sp>
              <p:nvSpPr>
                <p:cNvPr id="9226" name="Rectangle 10"/>
                <p:cNvSpPr>
                  <a:spLocks noChangeArrowheads="1"/>
                </p:cNvSpPr>
                <p:nvPr/>
              </p:nvSpPr>
              <p:spPr bwMode="auto">
                <a:xfrm>
                  <a:off x="2792" y="0"/>
                  <a:ext cx="611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9227" name="Group 11"/>
                <p:cNvGrpSpPr>
                  <a:grpSpLocks/>
                </p:cNvGrpSpPr>
                <p:nvPr/>
              </p:nvGrpSpPr>
              <p:grpSpPr bwMode="auto">
                <a:xfrm>
                  <a:off x="2792" y="0"/>
                  <a:ext cx="611" cy="403"/>
                  <a:chOff x="2792" y="0"/>
                  <a:chExt cx="611" cy="403"/>
                </a:xfrm>
              </p:grpSpPr>
              <p:sp>
                <p:nvSpPr>
                  <p:cNvPr id="9228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2820" y="0"/>
                    <a:ext cx="555" cy="40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s-ES" sz="1200" b="1">
                        <a:latin typeface="Arial" charset="0"/>
                        <a:cs typeface="Arial" charset="0"/>
                      </a:rPr>
                      <a:t>%</a:t>
                    </a:r>
                    <a:endParaRPr lang="es-ES" sz="1200" b="1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endParaRPr>
                  </a:p>
                  <a:p>
                    <a:pPr algn="ctr" eaLnBrk="0" hangingPunct="0"/>
                    <a:endParaRPr lang="es-ES" b="1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22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2792" y="0"/>
                    <a:ext cx="611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9230" name="Group 14"/>
              <p:cNvGrpSpPr>
                <a:grpSpLocks/>
              </p:cNvGrpSpPr>
              <p:nvPr/>
            </p:nvGrpSpPr>
            <p:grpSpPr bwMode="auto">
              <a:xfrm>
                <a:off x="0" y="403"/>
                <a:ext cx="2792" cy="403"/>
                <a:chOff x="0" y="403"/>
                <a:chExt cx="2792" cy="403"/>
              </a:xfrm>
            </p:grpSpPr>
            <p:sp>
              <p:nvSpPr>
                <p:cNvPr id="9231" name="Rectangle 15"/>
                <p:cNvSpPr>
                  <a:spLocks noChangeArrowheads="1"/>
                </p:cNvSpPr>
                <p:nvPr/>
              </p:nvSpPr>
              <p:spPr bwMode="auto">
                <a:xfrm>
                  <a:off x="28" y="403"/>
                  <a:ext cx="2736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s-ES" sz="1200" b="1">
                      <a:latin typeface="Arial" charset="0"/>
                      <a:cs typeface="Arial" charset="0"/>
                    </a:rPr>
                    <a:t>Vendedores de Tiendas y Almacenes</a:t>
                  </a:r>
                  <a:endParaRPr lang="es-ES" sz="12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just" eaLnBrk="0" hangingPunct="0"/>
                  <a:endParaRPr lang="es-ES" b="1">
                    <a:latin typeface="Times New Roman" pitchFamily="18" charset="0"/>
                  </a:endParaRPr>
                </a:p>
              </p:txBody>
            </p:sp>
            <p:sp>
              <p:nvSpPr>
                <p:cNvPr id="9232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279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9233" name="Group 17"/>
              <p:cNvGrpSpPr>
                <a:grpSpLocks/>
              </p:cNvGrpSpPr>
              <p:nvPr/>
            </p:nvGrpSpPr>
            <p:grpSpPr bwMode="auto">
              <a:xfrm>
                <a:off x="2792" y="403"/>
                <a:ext cx="611" cy="403"/>
                <a:chOff x="2792" y="403"/>
                <a:chExt cx="611" cy="403"/>
              </a:xfrm>
            </p:grpSpPr>
            <p:sp>
              <p:nvSpPr>
                <p:cNvPr id="9234" name="Rectangle 18"/>
                <p:cNvSpPr>
                  <a:spLocks noChangeArrowheads="1"/>
                </p:cNvSpPr>
                <p:nvPr/>
              </p:nvSpPr>
              <p:spPr bwMode="auto">
                <a:xfrm>
                  <a:off x="2820" y="403"/>
                  <a:ext cx="555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ES" sz="1200" b="1">
                      <a:latin typeface="Arial" charset="0"/>
                      <a:cs typeface="Arial" charset="0"/>
                    </a:rPr>
                    <a:t>18%</a:t>
                  </a:r>
                  <a:endParaRPr lang="es-ES" sz="12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ctr" eaLnBrk="0" hangingPunct="0"/>
                  <a:endParaRPr lang="es-ES" b="1">
                    <a:latin typeface="Times New Roman" pitchFamily="18" charset="0"/>
                  </a:endParaRPr>
                </a:p>
              </p:txBody>
            </p:sp>
            <p:sp>
              <p:nvSpPr>
                <p:cNvPr id="9235" name="Rectangle 19"/>
                <p:cNvSpPr>
                  <a:spLocks noChangeArrowheads="1"/>
                </p:cNvSpPr>
                <p:nvPr/>
              </p:nvSpPr>
              <p:spPr bwMode="auto">
                <a:xfrm>
                  <a:off x="2792" y="403"/>
                  <a:ext cx="61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9236" name="Group 20"/>
              <p:cNvGrpSpPr>
                <a:grpSpLocks/>
              </p:cNvGrpSpPr>
              <p:nvPr/>
            </p:nvGrpSpPr>
            <p:grpSpPr bwMode="auto">
              <a:xfrm>
                <a:off x="0" y="806"/>
                <a:ext cx="2792" cy="403"/>
                <a:chOff x="0" y="806"/>
                <a:chExt cx="2792" cy="403"/>
              </a:xfrm>
            </p:grpSpPr>
            <p:sp>
              <p:nvSpPr>
                <p:cNvPr id="9237" name="Rectangle 21"/>
                <p:cNvSpPr>
                  <a:spLocks noChangeArrowheads="1"/>
                </p:cNvSpPr>
                <p:nvPr/>
              </p:nvSpPr>
              <p:spPr bwMode="auto">
                <a:xfrm>
                  <a:off x="28" y="806"/>
                  <a:ext cx="2736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s-ES" sz="1200" b="1">
                      <a:latin typeface="Arial" charset="0"/>
                      <a:cs typeface="Arial" charset="0"/>
                    </a:rPr>
                    <a:t>Vendedores de Kioscos y puestos de mercado</a:t>
                  </a:r>
                  <a:endParaRPr lang="es-ES" sz="12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just" eaLnBrk="0" hangingPunct="0"/>
                  <a:endParaRPr lang="es-ES" b="1">
                    <a:latin typeface="Times New Roman" pitchFamily="18" charset="0"/>
                  </a:endParaRPr>
                </a:p>
              </p:txBody>
            </p:sp>
            <p:sp>
              <p:nvSpPr>
                <p:cNvPr id="9238" name="Rectangle 22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279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9239" name="Group 23"/>
              <p:cNvGrpSpPr>
                <a:grpSpLocks/>
              </p:cNvGrpSpPr>
              <p:nvPr/>
            </p:nvGrpSpPr>
            <p:grpSpPr bwMode="auto">
              <a:xfrm>
                <a:off x="2792" y="806"/>
                <a:ext cx="611" cy="403"/>
                <a:chOff x="2792" y="806"/>
                <a:chExt cx="611" cy="403"/>
              </a:xfrm>
            </p:grpSpPr>
            <p:sp>
              <p:nvSpPr>
                <p:cNvPr id="9240" name="Rectangle 24"/>
                <p:cNvSpPr>
                  <a:spLocks noChangeArrowheads="1"/>
                </p:cNvSpPr>
                <p:nvPr/>
              </p:nvSpPr>
              <p:spPr bwMode="auto">
                <a:xfrm>
                  <a:off x="2820" y="806"/>
                  <a:ext cx="555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ES" sz="1200" b="1">
                      <a:latin typeface="Arial" charset="0"/>
                      <a:cs typeface="Arial" charset="0"/>
                    </a:rPr>
                    <a:t>14%</a:t>
                  </a:r>
                  <a:endParaRPr lang="es-ES" sz="12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ctr" eaLnBrk="0" hangingPunct="0"/>
                  <a:endParaRPr lang="es-ES" b="1">
                    <a:latin typeface="Times New Roman" pitchFamily="18" charset="0"/>
                  </a:endParaRPr>
                </a:p>
              </p:txBody>
            </p:sp>
            <p:sp>
              <p:nvSpPr>
                <p:cNvPr id="9241" name="Rectangle 25"/>
                <p:cNvSpPr>
                  <a:spLocks noChangeArrowheads="1"/>
                </p:cNvSpPr>
                <p:nvPr/>
              </p:nvSpPr>
              <p:spPr bwMode="auto">
                <a:xfrm>
                  <a:off x="2792" y="806"/>
                  <a:ext cx="61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9242" name="Group 26"/>
              <p:cNvGrpSpPr>
                <a:grpSpLocks/>
              </p:cNvGrpSpPr>
              <p:nvPr/>
            </p:nvGrpSpPr>
            <p:grpSpPr bwMode="auto">
              <a:xfrm>
                <a:off x="0" y="1209"/>
                <a:ext cx="2792" cy="403"/>
                <a:chOff x="0" y="1209"/>
                <a:chExt cx="2792" cy="403"/>
              </a:xfrm>
            </p:grpSpPr>
            <p:sp>
              <p:nvSpPr>
                <p:cNvPr id="9243" name="Rectangle 27"/>
                <p:cNvSpPr>
                  <a:spLocks noChangeArrowheads="1"/>
                </p:cNvSpPr>
                <p:nvPr/>
              </p:nvSpPr>
              <p:spPr bwMode="auto">
                <a:xfrm>
                  <a:off x="28" y="1209"/>
                  <a:ext cx="2736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s-ES" sz="1200" b="1">
                      <a:latin typeface="Arial" charset="0"/>
                      <a:cs typeface="Arial" charset="0"/>
                    </a:rPr>
                    <a:t>Vendedores ambulantes de productos comestibles</a:t>
                  </a:r>
                  <a:endParaRPr lang="es-ES" sz="12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just" eaLnBrk="0" hangingPunct="0"/>
                  <a:endParaRPr lang="es-ES" b="1">
                    <a:latin typeface="Times New Roman" pitchFamily="18" charset="0"/>
                  </a:endParaRPr>
                </a:p>
              </p:txBody>
            </p:sp>
            <p:sp>
              <p:nvSpPr>
                <p:cNvPr id="9244" name="Rectangle 28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279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9245" name="Group 29"/>
              <p:cNvGrpSpPr>
                <a:grpSpLocks/>
              </p:cNvGrpSpPr>
              <p:nvPr/>
            </p:nvGrpSpPr>
            <p:grpSpPr bwMode="auto">
              <a:xfrm>
                <a:off x="2792" y="1209"/>
                <a:ext cx="611" cy="403"/>
                <a:chOff x="2792" y="1209"/>
                <a:chExt cx="611" cy="403"/>
              </a:xfrm>
            </p:grpSpPr>
            <p:sp>
              <p:nvSpPr>
                <p:cNvPr id="9246" name="Rectangle 30"/>
                <p:cNvSpPr>
                  <a:spLocks noChangeArrowheads="1"/>
                </p:cNvSpPr>
                <p:nvPr/>
              </p:nvSpPr>
              <p:spPr bwMode="auto">
                <a:xfrm>
                  <a:off x="2820" y="1209"/>
                  <a:ext cx="555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ES" sz="1200" b="1">
                      <a:latin typeface="Arial" charset="0"/>
                      <a:cs typeface="Arial" charset="0"/>
                    </a:rPr>
                    <a:t>9%</a:t>
                  </a:r>
                  <a:endParaRPr lang="es-ES" sz="12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ctr" eaLnBrk="0" hangingPunct="0"/>
                  <a:endParaRPr lang="es-ES" b="1">
                    <a:latin typeface="Times New Roman" pitchFamily="18" charset="0"/>
                  </a:endParaRPr>
                </a:p>
              </p:txBody>
            </p:sp>
            <p:sp>
              <p:nvSpPr>
                <p:cNvPr id="9247" name="Rectangle 31"/>
                <p:cNvSpPr>
                  <a:spLocks noChangeArrowheads="1"/>
                </p:cNvSpPr>
                <p:nvPr/>
              </p:nvSpPr>
              <p:spPr bwMode="auto">
                <a:xfrm>
                  <a:off x="2792" y="1209"/>
                  <a:ext cx="61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9248" name="Group 32"/>
              <p:cNvGrpSpPr>
                <a:grpSpLocks/>
              </p:cNvGrpSpPr>
              <p:nvPr/>
            </p:nvGrpSpPr>
            <p:grpSpPr bwMode="auto">
              <a:xfrm>
                <a:off x="0" y="1612"/>
                <a:ext cx="2792" cy="403"/>
                <a:chOff x="0" y="1612"/>
                <a:chExt cx="2792" cy="403"/>
              </a:xfrm>
            </p:grpSpPr>
            <p:sp>
              <p:nvSpPr>
                <p:cNvPr id="9249" name="Rectangle 33"/>
                <p:cNvSpPr>
                  <a:spLocks noChangeArrowheads="1"/>
                </p:cNvSpPr>
                <p:nvPr/>
              </p:nvSpPr>
              <p:spPr bwMode="auto">
                <a:xfrm>
                  <a:off x="28" y="1612"/>
                  <a:ext cx="2736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s-ES" sz="1200" b="1">
                      <a:latin typeface="Arial" charset="0"/>
                      <a:cs typeface="Arial" charset="0"/>
                    </a:rPr>
                    <a:t>Vendedores ambulantes de productos NO comestibles</a:t>
                  </a:r>
                  <a:endParaRPr lang="es-ES" sz="12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just" eaLnBrk="0" hangingPunct="0"/>
                  <a:endParaRPr lang="es-ES" b="1">
                    <a:latin typeface="Times New Roman" pitchFamily="18" charset="0"/>
                  </a:endParaRPr>
                </a:p>
              </p:txBody>
            </p:sp>
            <p:sp>
              <p:nvSpPr>
                <p:cNvPr id="9250" name="Rectangle 34"/>
                <p:cNvSpPr>
                  <a:spLocks noChangeArrowheads="1"/>
                </p:cNvSpPr>
                <p:nvPr/>
              </p:nvSpPr>
              <p:spPr bwMode="auto">
                <a:xfrm>
                  <a:off x="0" y="1612"/>
                  <a:ext cx="279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9251" name="Group 35"/>
              <p:cNvGrpSpPr>
                <a:grpSpLocks/>
              </p:cNvGrpSpPr>
              <p:nvPr/>
            </p:nvGrpSpPr>
            <p:grpSpPr bwMode="auto">
              <a:xfrm>
                <a:off x="2792" y="1612"/>
                <a:ext cx="611" cy="403"/>
                <a:chOff x="2792" y="1612"/>
                <a:chExt cx="611" cy="403"/>
              </a:xfrm>
            </p:grpSpPr>
            <p:sp>
              <p:nvSpPr>
                <p:cNvPr id="9252" name="Rectangle 36"/>
                <p:cNvSpPr>
                  <a:spLocks noChangeArrowheads="1"/>
                </p:cNvSpPr>
                <p:nvPr/>
              </p:nvSpPr>
              <p:spPr bwMode="auto">
                <a:xfrm>
                  <a:off x="2820" y="1612"/>
                  <a:ext cx="555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ES" sz="1200" b="1">
                      <a:latin typeface="Arial" charset="0"/>
                      <a:cs typeface="Arial" charset="0"/>
                    </a:rPr>
                    <a:t>7%</a:t>
                  </a:r>
                  <a:endParaRPr lang="es-ES" sz="12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ctr" eaLnBrk="0" hangingPunct="0"/>
                  <a:endParaRPr lang="es-ES" b="1">
                    <a:latin typeface="Times New Roman" pitchFamily="18" charset="0"/>
                  </a:endParaRPr>
                </a:p>
              </p:txBody>
            </p:sp>
            <p:sp>
              <p:nvSpPr>
                <p:cNvPr id="9253" name="Rectangle 37"/>
                <p:cNvSpPr>
                  <a:spLocks noChangeArrowheads="1"/>
                </p:cNvSpPr>
                <p:nvPr/>
              </p:nvSpPr>
              <p:spPr bwMode="auto">
                <a:xfrm>
                  <a:off x="2792" y="1612"/>
                  <a:ext cx="61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9254" name="Group 38"/>
              <p:cNvGrpSpPr>
                <a:grpSpLocks/>
              </p:cNvGrpSpPr>
              <p:nvPr/>
            </p:nvGrpSpPr>
            <p:grpSpPr bwMode="auto">
              <a:xfrm>
                <a:off x="0" y="2015"/>
                <a:ext cx="2792" cy="403"/>
                <a:chOff x="0" y="2015"/>
                <a:chExt cx="2792" cy="403"/>
              </a:xfrm>
            </p:grpSpPr>
            <p:sp>
              <p:nvSpPr>
                <p:cNvPr id="9255" name="Rectangle 39"/>
                <p:cNvSpPr>
                  <a:spLocks noChangeArrowheads="1"/>
                </p:cNvSpPr>
                <p:nvPr/>
              </p:nvSpPr>
              <p:spPr bwMode="auto">
                <a:xfrm>
                  <a:off x="28" y="2015"/>
                  <a:ext cx="2736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s-ES" sz="1200" b="1">
                      <a:latin typeface="Arial" charset="0"/>
                      <a:cs typeface="Arial" charset="0"/>
                    </a:rPr>
                    <a:t>Gerentes de comercios mayoristas y minoristas</a:t>
                  </a:r>
                  <a:endParaRPr lang="es-ES" sz="12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just" eaLnBrk="0" hangingPunct="0"/>
                  <a:endParaRPr lang="es-ES" b="1">
                    <a:latin typeface="Times New Roman" pitchFamily="18" charset="0"/>
                  </a:endParaRPr>
                </a:p>
              </p:txBody>
            </p:sp>
            <p:sp>
              <p:nvSpPr>
                <p:cNvPr id="9256" name="Rectangle 40"/>
                <p:cNvSpPr>
                  <a:spLocks noChangeArrowheads="1"/>
                </p:cNvSpPr>
                <p:nvPr/>
              </p:nvSpPr>
              <p:spPr bwMode="auto">
                <a:xfrm>
                  <a:off x="0" y="2015"/>
                  <a:ext cx="279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9257" name="Group 41"/>
              <p:cNvGrpSpPr>
                <a:grpSpLocks/>
              </p:cNvGrpSpPr>
              <p:nvPr/>
            </p:nvGrpSpPr>
            <p:grpSpPr bwMode="auto">
              <a:xfrm>
                <a:off x="2792" y="2015"/>
                <a:ext cx="611" cy="403"/>
                <a:chOff x="2792" y="2015"/>
                <a:chExt cx="611" cy="403"/>
              </a:xfrm>
            </p:grpSpPr>
            <p:sp>
              <p:nvSpPr>
                <p:cNvPr id="9258" name="Rectangle 42"/>
                <p:cNvSpPr>
                  <a:spLocks noChangeArrowheads="1"/>
                </p:cNvSpPr>
                <p:nvPr/>
              </p:nvSpPr>
              <p:spPr bwMode="auto">
                <a:xfrm>
                  <a:off x="2820" y="2015"/>
                  <a:ext cx="555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ES" sz="1200" b="1">
                      <a:latin typeface="Arial" charset="0"/>
                      <a:cs typeface="Arial" charset="0"/>
                    </a:rPr>
                    <a:t>5%</a:t>
                  </a:r>
                  <a:endParaRPr lang="es-ES" sz="12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ctr" eaLnBrk="0" hangingPunct="0"/>
                  <a:endParaRPr lang="es-ES" b="1">
                    <a:latin typeface="Times New Roman" pitchFamily="18" charset="0"/>
                  </a:endParaRPr>
                </a:p>
              </p:txBody>
            </p:sp>
            <p:sp>
              <p:nvSpPr>
                <p:cNvPr id="9259" name="Rectangle 43"/>
                <p:cNvSpPr>
                  <a:spLocks noChangeArrowheads="1"/>
                </p:cNvSpPr>
                <p:nvPr/>
              </p:nvSpPr>
              <p:spPr bwMode="auto">
                <a:xfrm>
                  <a:off x="2792" y="2015"/>
                  <a:ext cx="61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9260" name="Group 44"/>
              <p:cNvGrpSpPr>
                <a:grpSpLocks/>
              </p:cNvGrpSpPr>
              <p:nvPr/>
            </p:nvGrpSpPr>
            <p:grpSpPr bwMode="auto">
              <a:xfrm>
                <a:off x="0" y="2418"/>
                <a:ext cx="2792" cy="403"/>
                <a:chOff x="0" y="2418"/>
                <a:chExt cx="2792" cy="403"/>
              </a:xfrm>
            </p:grpSpPr>
            <p:sp>
              <p:nvSpPr>
                <p:cNvPr id="9261" name="Rectangle 45"/>
                <p:cNvSpPr>
                  <a:spLocks noChangeArrowheads="1"/>
                </p:cNvSpPr>
                <p:nvPr/>
              </p:nvSpPr>
              <p:spPr bwMode="auto">
                <a:xfrm>
                  <a:off x="28" y="2418"/>
                  <a:ext cx="2736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s-ES" sz="1200" b="1">
                      <a:latin typeface="Arial" charset="0"/>
                      <a:cs typeface="Arial" charset="0"/>
                    </a:rPr>
                    <a:t>Costureras, bordadores y afines</a:t>
                  </a:r>
                  <a:endParaRPr lang="es-ES" sz="12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just" eaLnBrk="0" hangingPunct="0"/>
                  <a:endParaRPr lang="es-ES" b="1">
                    <a:latin typeface="Times New Roman" pitchFamily="18" charset="0"/>
                  </a:endParaRPr>
                </a:p>
              </p:txBody>
            </p:sp>
            <p:sp>
              <p:nvSpPr>
                <p:cNvPr id="9262" name="Rectangle 46"/>
                <p:cNvSpPr>
                  <a:spLocks noChangeArrowheads="1"/>
                </p:cNvSpPr>
                <p:nvPr/>
              </p:nvSpPr>
              <p:spPr bwMode="auto">
                <a:xfrm>
                  <a:off x="0" y="2418"/>
                  <a:ext cx="279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9263" name="Group 47"/>
              <p:cNvGrpSpPr>
                <a:grpSpLocks/>
              </p:cNvGrpSpPr>
              <p:nvPr/>
            </p:nvGrpSpPr>
            <p:grpSpPr bwMode="auto">
              <a:xfrm>
                <a:off x="2792" y="2418"/>
                <a:ext cx="611" cy="403"/>
                <a:chOff x="2792" y="2418"/>
                <a:chExt cx="611" cy="403"/>
              </a:xfrm>
            </p:grpSpPr>
            <p:sp>
              <p:nvSpPr>
                <p:cNvPr id="9264" name="Rectangle 48"/>
                <p:cNvSpPr>
                  <a:spLocks noChangeArrowheads="1"/>
                </p:cNvSpPr>
                <p:nvPr/>
              </p:nvSpPr>
              <p:spPr bwMode="auto">
                <a:xfrm>
                  <a:off x="2820" y="2418"/>
                  <a:ext cx="555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ES" sz="1200" b="1">
                      <a:latin typeface="Arial" charset="0"/>
                      <a:cs typeface="Arial" charset="0"/>
                    </a:rPr>
                    <a:t>4%</a:t>
                  </a:r>
                  <a:endParaRPr lang="es-ES" sz="12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ctr" eaLnBrk="0" hangingPunct="0"/>
                  <a:endParaRPr lang="es-ES" b="1">
                    <a:latin typeface="Times New Roman" pitchFamily="18" charset="0"/>
                  </a:endParaRPr>
                </a:p>
              </p:txBody>
            </p:sp>
            <p:sp>
              <p:nvSpPr>
                <p:cNvPr id="9265" name="Rectangle 49"/>
                <p:cNvSpPr>
                  <a:spLocks noChangeArrowheads="1"/>
                </p:cNvSpPr>
                <p:nvPr/>
              </p:nvSpPr>
              <p:spPr bwMode="auto">
                <a:xfrm>
                  <a:off x="2792" y="2418"/>
                  <a:ext cx="61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9266" name="Group 50"/>
              <p:cNvGrpSpPr>
                <a:grpSpLocks/>
              </p:cNvGrpSpPr>
              <p:nvPr/>
            </p:nvGrpSpPr>
            <p:grpSpPr bwMode="auto">
              <a:xfrm>
                <a:off x="0" y="2821"/>
                <a:ext cx="2792" cy="403"/>
                <a:chOff x="0" y="2821"/>
                <a:chExt cx="2792" cy="403"/>
              </a:xfrm>
            </p:grpSpPr>
            <p:sp>
              <p:nvSpPr>
                <p:cNvPr id="9267" name="Rectangle 51"/>
                <p:cNvSpPr>
                  <a:spLocks noChangeArrowheads="1"/>
                </p:cNvSpPr>
                <p:nvPr/>
              </p:nvSpPr>
              <p:spPr bwMode="auto">
                <a:xfrm>
                  <a:off x="28" y="2821"/>
                  <a:ext cx="2736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s-ES" sz="1200" b="1">
                      <a:latin typeface="Arial" charset="0"/>
                      <a:cs typeface="Arial" charset="0"/>
                    </a:rPr>
                    <a:t>Conductores de automóviles, taxis y camionetas</a:t>
                  </a:r>
                  <a:endParaRPr lang="es-ES" sz="12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just" eaLnBrk="0" hangingPunct="0"/>
                  <a:endParaRPr lang="es-ES" b="1">
                    <a:latin typeface="Times New Roman" pitchFamily="18" charset="0"/>
                  </a:endParaRPr>
                </a:p>
              </p:txBody>
            </p:sp>
            <p:sp>
              <p:nvSpPr>
                <p:cNvPr id="9268" name="Rectangle 52"/>
                <p:cNvSpPr>
                  <a:spLocks noChangeArrowheads="1"/>
                </p:cNvSpPr>
                <p:nvPr/>
              </p:nvSpPr>
              <p:spPr bwMode="auto">
                <a:xfrm>
                  <a:off x="0" y="2821"/>
                  <a:ext cx="279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9269" name="Group 53"/>
              <p:cNvGrpSpPr>
                <a:grpSpLocks/>
              </p:cNvGrpSpPr>
              <p:nvPr/>
            </p:nvGrpSpPr>
            <p:grpSpPr bwMode="auto">
              <a:xfrm>
                <a:off x="2792" y="2821"/>
                <a:ext cx="611" cy="403"/>
                <a:chOff x="2792" y="2821"/>
                <a:chExt cx="611" cy="403"/>
              </a:xfrm>
            </p:grpSpPr>
            <p:sp>
              <p:nvSpPr>
                <p:cNvPr id="9270" name="Rectangle 54"/>
                <p:cNvSpPr>
                  <a:spLocks noChangeArrowheads="1"/>
                </p:cNvSpPr>
                <p:nvPr/>
              </p:nvSpPr>
              <p:spPr bwMode="auto">
                <a:xfrm>
                  <a:off x="2820" y="2821"/>
                  <a:ext cx="555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ES" sz="1200" b="1">
                      <a:latin typeface="Arial" charset="0"/>
                      <a:cs typeface="Arial" charset="0"/>
                    </a:rPr>
                    <a:t>3%</a:t>
                  </a:r>
                  <a:endParaRPr lang="es-ES" sz="12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ctr" eaLnBrk="0" hangingPunct="0"/>
                  <a:endParaRPr lang="es-ES" b="1">
                    <a:latin typeface="Times New Roman" pitchFamily="18" charset="0"/>
                  </a:endParaRPr>
                </a:p>
              </p:txBody>
            </p:sp>
            <p:sp>
              <p:nvSpPr>
                <p:cNvPr id="9271" name="Rectangle 55"/>
                <p:cNvSpPr>
                  <a:spLocks noChangeArrowheads="1"/>
                </p:cNvSpPr>
                <p:nvPr/>
              </p:nvSpPr>
              <p:spPr bwMode="auto">
                <a:xfrm>
                  <a:off x="2792" y="2821"/>
                  <a:ext cx="61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9272" name="Group 56"/>
              <p:cNvGrpSpPr>
                <a:grpSpLocks/>
              </p:cNvGrpSpPr>
              <p:nvPr/>
            </p:nvGrpSpPr>
            <p:grpSpPr bwMode="auto">
              <a:xfrm>
                <a:off x="0" y="3224"/>
                <a:ext cx="2792" cy="403"/>
                <a:chOff x="0" y="3224"/>
                <a:chExt cx="2792" cy="403"/>
              </a:xfrm>
            </p:grpSpPr>
            <p:sp>
              <p:nvSpPr>
                <p:cNvPr id="9273" name="Rectangle 57"/>
                <p:cNvSpPr>
                  <a:spLocks noChangeArrowheads="1"/>
                </p:cNvSpPr>
                <p:nvPr/>
              </p:nvSpPr>
              <p:spPr bwMode="auto">
                <a:xfrm>
                  <a:off x="28" y="3224"/>
                  <a:ext cx="2736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s-ES" sz="1200" b="1">
                      <a:latin typeface="Arial" charset="0"/>
                      <a:cs typeface="Arial" charset="0"/>
                    </a:rPr>
                    <a:t>Cocineros</a:t>
                  </a:r>
                  <a:endParaRPr lang="es-ES" sz="12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just" eaLnBrk="0" hangingPunct="0"/>
                  <a:endParaRPr lang="es-ES" b="1">
                    <a:latin typeface="Times New Roman" pitchFamily="18" charset="0"/>
                  </a:endParaRPr>
                </a:p>
              </p:txBody>
            </p:sp>
            <p:sp>
              <p:nvSpPr>
                <p:cNvPr id="9274" name="Rectangle 58"/>
                <p:cNvSpPr>
                  <a:spLocks noChangeArrowheads="1"/>
                </p:cNvSpPr>
                <p:nvPr/>
              </p:nvSpPr>
              <p:spPr bwMode="auto">
                <a:xfrm>
                  <a:off x="0" y="3224"/>
                  <a:ext cx="279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9275" name="Group 59"/>
              <p:cNvGrpSpPr>
                <a:grpSpLocks/>
              </p:cNvGrpSpPr>
              <p:nvPr/>
            </p:nvGrpSpPr>
            <p:grpSpPr bwMode="auto">
              <a:xfrm>
                <a:off x="2792" y="3224"/>
                <a:ext cx="611" cy="403"/>
                <a:chOff x="2792" y="3224"/>
                <a:chExt cx="611" cy="403"/>
              </a:xfrm>
            </p:grpSpPr>
            <p:sp>
              <p:nvSpPr>
                <p:cNvPr id="9276" name="Rectangle 60"/>
                <p:cNvSpPr>
                  <a:spLocks noChangeArrowheads="1"/>
                </p:cNvSpPr>
                <p:nvPr/>
              </p:nvSpPr>
              <p:spPr bwMode="auto">
                <a:xfrm>
                  <a:off x="2820" y="3224"/>
                  <a:ext cx="555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ES" sz="1200" b="1">
                      <a:latin typeface="Arial" charset="0"/>
                      <a:cs typeface="Arial" charset="0"/>
                    </a:rPr>
                    <a:t>2%</a:t>
                  </a:r>
                  <a:endParaRPr lang="es-ES" sz="12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ctr" eaLnBrk="0" hangingPunct="0"/>
                  <a:endParaRPr lang="es-ES" b="1">
                    <a:latin typeface="Times New Roman" pitchFamily="18" charset="0"/>
                  </a:endParaRPr>
                </a:p>
              </p:txBody>
            </p:sp>
            <p:sp>
              <p:nvSpPr>
                <p:cNvPr id="9277" name="Rectangle 61"/>
                <p:cNvSpPr>
                  <a:spLocks noChangeArrowheads="1"/>
                </p:cNvSpPr>
                <p:nvPr/>
              </p:nvSpPr>
              <p:spPr bwMode="auto">
                <a:xfrm>
                  <a:off x="2792" y="3224"/>
                  <a:ext cx="61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9278" name="Group 62"/>
              <p:cNvGrpSpPr>
                <a:grpSpLocks/>
              </p:cNvGrpSpPr>
              <p:nvPr/>
            </p:nvGrpSpPr>
            <p:grpSpPr bwMode="auto">
              <a:xfrm>
                <a:off x="0" y="3627"/>
                <a:ext cx="2792" cy="403"/>
                <a:chOff x="0" y="3627"/>
                <a:chExt cx="2792" cy="403"/>
              </a:xfrm>
            </p:grpSpPr>
            <p:sp>
              <p:nvSpPr>
                <p:cNvPr id="9279" name="Rectangle 63"/>
                <p:cNvSpPr>
                  <a:spLocks noChangeArrowheads="1"/>
                </p:cNvSpPr>
                <p:nvPr/>
              </p:nvSpPr>
              <p:spPr bwMode="auto">
                <a:xfrm>
                  <a:off x="28" y="3627"/>
                  <a:ext cx="2736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s-ES" sz="1200" b="1">
                      <a:latin typeface="Arial" charset="0"/>
                      <a:cs typeface="Arial" charset="0"/>
                    </a:rPr>
                    <a:t>Artesanos de la madera y materiales similares</a:t>
                  </a:r>
                  <a:endParaRPr lang="es-ES" sz="12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just" eaLnBrk="0" hangingPunct="0"/>
                  <a:endParaRPr lang="es-ES" b="1">
                    <a:latin typeface="Times New Roman" pitchFamily="18" charset="0"/>
                  </a:endParaRPr>
                </a:p>
              </p:txBody>
            </p:sp>
            <p:sp>
              <p:nvSpPr>
                <p:cNvPr id="9280" name="Rectangle 64"/>
                <p:cNvSpPr>
                  <a:spLocks noChangeArrowheads="1"/>
                </p:cNvSpPr>
                <p:nvPr/>
              </p:nvSpPr>
              <p:spPr bwMode="auto">
                <a:xfrm>
                  <a:off x="0" y="3627"/>
                  <a:ext cx="279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9281" name="Group 65"/>
              <p:cNvGrpSpPr>
                <a:grpSpLocks/>
              </p:cNvGrpSpPr>
              <p:nvPr/>
            </p:nvGrpSpPr>
            <p:grpSpPr bwMode="auto">
              <a:xfrm>
                <a:off x="2792" y="3627"/>
                <a:ext cx="611" cy="403"/>
                <a:chOff x="2792" y="3627"/>
                <a:chExt cx="611" cy="403"/>
              </a:xfrm>
            </p:grpSpPr>
            <p:sp>
              <p:nvSpPr>
                <p:cNvPr id="9282" name="Rectangle 66"/>
                <p:cNvSpPr>
                  <a:spLocks noChangeArrowheads="1"/>
                </p:cNvSpPr>
                <p:nvPr/>
              </p:nvSpPr>
              <p:spPr bwMode="auto">
                <a:xfrm>
                  <a:off x="2820" y="3627"/>
                  <a:ext cx="555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ES" sz="1200" b="1">
                      <a:latin typeface="Arial" charset="0"/>
                      <a:cs typeface="Arial" charset="0"/>
                    </a:rPr>
                    <a:t>2%</a:t>
                  </a:r>
                  <a:endParaRPr lang="es-ES" sz="12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ctr" eaLnBrk="0" hangingPunct="0"/>
                  <a:endParaRPr lang="es-ES" b="1">
                    <a:latin typeface="Times New Roman" pitchFamily="18" charset="0"/>
                  </a:endParaRPr>
                </a:p>
              </p:txBody>
            </p:sp>
            <p:sp>
              <p:nvSpPr>
                <p:cNvPr id="9283" name="Rectangle 67"/>
                <p:cNvSpPr>
                  <a:spLocks noChangeArrowheads="1"/>
                </p:cNvSpPr>
                <p:nvPr/>
              </p:nvSpPr>
              <p:spPr bwMode="auto">
                <a:xfrm>
                  <a:off x="2792" y="3627"/>
                  <a:ext cx="61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9284" name="Group 68"/>
              <p:cNvGrpSpPr>
                <a:grpSpLocks/>
              </p:cNvGrpSpPr>
              <p:nvPr/>
            </p:nvGrpSpPr>
            <p:grpSpPr bwMode="auto">
              <a:xfrm>
                <a:off x="0" y="4030"/>
                <a:ext cx="2792" cy="403"/>
                <a:chOff x="0" y="4030"/>
                <a:chExt cx="2792" cy="403"/>
              </a:xfrm>
            </p:grpSpPr>
            <p:sp>
              <p:nvSpPr>
                <p:cNvPr id="9285" name="Rectangle 69"/>
                <p:cNvSpPr>
                  <a:spLocks noChangeArrowheads="1"/>
                </p:cNvSpPr>
                <p:nvPr/>
              </p:nvSpPr>
              <p:spPr bwMode="auto">
                <a:xfrm>
                  <a:off x="28" y="4030"/>
                  <a:ext cx="2736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s-ES" sz="1200" b="1">
                      <a:latin typeface="Arial" charset="0"/>
                      <a:cs typeface="Arial" charset="0"/>
                    </a:rPr>
                    <a:t>Panaderos, pasteleros y confiteros</a:t>
                  </a:r>
                  <a:endParaRPr lang="es-ES" sz="12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just" eaLnBrk="0" hangingPunct="0"/>
                  <a:endParaRPr lang="es-ES" b="1">
                    <a:latin typeface="Times New Roman" pitchFamily="18" charset="0"/>
                  </a:endParaRPr>
                </a:p>
              </p:txBody>
            </p:sp>
            <p:sp>
              <p:nvSpPr>
                <p:cNvPr id="9286" name="Rectangle 70"/>
                <p:cNvSpPr>
                  <a:spLocks noChangeArrowheads="1"/>
                </p:cNvSpPr>
                <p:nvPr/>
              </p:nvSpPr>
              <p:spPr bwMode="auto">
                <a:xfrm>
                  <a:off x="0" y="4030"/>
                  <a:ext cx="279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9287" name="Group 71"/>
              <p:cNvGrpSpPr>
                <a:grpSpLocks/>
              </p:cNvGrpSpPr>
              <p:nvPr/>
            </p:nvGrpSpPr>
            <p:grpSpPr bwMode="auto">
              <a:xfrm>
                <a:off x="2792" y="4030"/>
                <a:ext cx="611" cy="403"/>
                <a:chOff x="2792" y="4030"/>
                <a:chExt cx="611" cy="403"/>
              </a:xfrm>
            </p:grpSpPr>
            <p:sp>
              <p:nvSpPr>
                <p:cNvPr id="9288" name="Rectangle 72"/>
                <p:cNvSpPr>
                  <a:spLocks noChangeArrowheads="1"/>
                </p:cNvSpPr>
                <p:nvPr/>
              </p:nvSpPr>
              <p:spPr bwMode="auto">
                <a:xfrm>
                  <a:off x="2820" y="4030"/>
                  <a:ext cx="555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ES" sz="1200" b="1">
                      <a:latin typeface="Arial" charset="0"/>
                      <a:cs typeface="Arial" charset="0"/>
                    </a:rPr>
                    <a:t>2%</a:t>
                  </a:r>
                  <a:endParaRPr lang="es-ES" sz="12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ctr" eaLnBrk="0" hangingPunct="0"/>
                  <a:endParaRPr lang="es-ES" b="1">
                    <a:latin typeface="Times New Roman" pitchFamily="18" charset="0"/>
                  </a:endParaRPr>
                </a:p>
              </p:txBody>
            </p:sp>
            <p:sp>
              <p:nvSpPr>
                <p:cNvPr id="9289" name="Rectangle 73"/>
                <p:cNvSpPr>
                  <a:spLocks noChangeArrowheads="1"/>
                </p:cNvSpPr>
                <p:nvPr/>
              </p:nvSpPr>
              <p:spPr bwMode="auto">
                <a:xfrm>
                  <a:off x="2792" y="4030"/>
                  <a:ext cx="61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9290" name="Group 74"/>
              <p:cNvGrpSpPr>
                <a:grpSpLocks/>
              </p:cNvGrpSpPr>
              <p:nvPr/>
            </p:nvGrpSpPr>
            <p:grpSpPr bwMode="auto">
              <a:xfrm>
                <a:off x="0" y="4433"/>
                <a:ext cx="2792" cy="403"/>
                <a:chOff x="0" y="4433"/>
                <a:chExt cx="2792" cy="403"/>
              </a:xfrm>
            </p:grpSpPr>
            <p:sp>
              <p:nvSpPr>
                <p:cNvPr id="9291" name="Rectangle 75"/>
                <p:cNvSpPr>
                  <a:spLocks noChangeArrowheads="1"/>
                </p:cNvSpPr>
                <p:nvPr/>
              </p:nvSpPr>
              <p:spPr bwMode="auto">
                <a:xfrm>
                  <a:off x="28" y="4433"/>
                  <a:ext cx="2736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s-ES" sz="1200" b="1">
                      <a:latin typeface="Arial" charset="0"/>
                      <a:cs typeface="Arial" charset="0"/>
                    </a:rPr>
                    <a:t>Ebanistas y afines1</a:t>
                  </a:r>
                  <a:endParaRPr lang="es-ES" sz="12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just" eaLnBrk="0" hangingPunct="0"/>
                  <a:endParaRPr lang="es-ES" b="1">
                    <a:latin typeface="Times New Roman" pitchFamily="18" charset="0"/>
                  </a:endParaRPr>
                </a:p>
              </p:txBody>
            </p:sp>
            <p:sp>
              <p:nvSpPr>
                <p:cNvPr id="9292" name="Rectangle 76"/>
                <p:cNvSpPr>
                  <a:spLocks noChangeArrowheads="1"/>
                </p:cNvSpPr>
                <p:nvPr/>
              </p:nvSpPr>
              <p:spPr bwMode="auto">
                <a:xfrm>
                  <a:off x="0" y="4433"/>
                  <a:ext cx="279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9293" name="Group 77"/>
              <p:cNvGrpSpPr>
                <a:grpSpLocks/>
              </p:cNvGrpSpPr>
              <p:nvPr/>
            </p:nvGrpSpPr>
            <p:grpSpPr bwMode="auto">
              <a:xfrm>
                <a:off x="2792" y="4433"/>
                <a:ext cx="611" cy="403"/>
                <a:chOff x="2792" y="4433"/>
                <a:chExt cx="611" cy="403"/>
              </a:xfrm>
            </p:grpSpPr>
            <p:sp>
              <p:nvSpPr>
                <p:cNvPr id="9294" name="Rectangle 78"/>
                <p:cNvSpPr>
                  <a:spLocks noChangeArrowheads="1"/>
                </p:cNvSpPr>
                <p:nvPr/>
              </p:nvSpPr>
              <p:spPr bwMode="auto">
                <a:xfrm>
                  <a:off x="2820" y="4433"/>
                  <a:ext cx="555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ES" sz="1200" b="1">
                      <a:latin typeface="Arial" charset="0"/>
                      <a:cs typeface="Arial" charset="0"/>
                    </a:rPr>
                    <a:t>2%</a:t>
                  </a:r>
                  <a:endParaRPr lang="es-ES" sz="12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ctr" eaLnBrk="0" hangingPunct="0"/>
                  <a:endParaRPr lang="es-ES" b="1">
                    <a:latin typeface="Times New Roman" pitchFamily="18" charset="0"/>
                  </a:endParaRPr>
                </a:p>
              </p:txBody>
            </p:sp>
            <p:sp>
              <p:nvSpPr>
                <p:cNvPr id="9295" name="Rectangle 79"/>
                <p:cNvSpPr>
                  <a:spLocks noChangeArrowheads="1"/>
                </p:cNvSpPr>
                <p:nvPr/>
              </p:nvSpPr>
              <p:spPr bwMode="auto">
                <a:xfrm>
                  <a:off x="2792" y="4433"/>
                  <a:ext cx="61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9296" name="Group 80"/>
              <p:cNvGrpSpPr>
                <a:grpSpLocks/>
              </p:cNvGrpSpPr>
              <p:nvPr/>
            </p:nvGrpSpPr>
            <p:grpSpPr bwMode="auto">
              <a:xfrm>
                <a:off x="0" y="4836"/>
                <a:ext cx="2792" cy="403"/>
                <a:chOff x="0" y="4836"/>
                <a:chExt cx="2792" cy="403"/>
              </a:xfrm>
            </p:grpSpPr>
            <p:sp>
              <p:nvSpPr>
                <p:cNvPr id="9297" name="Rectangle 81"/>
                <p:cNvSpPr>
                  <a:spLocks noChangeArrowheads="1"/>
                </p:cNvSpPr>
                <p:nvPr/>
              </p:nvSpPr>
              <p:spPr bwMode="auto">
                <a:xfrm>
                  <a:off x="28" y="4836"/>
                  <a:ext cx="2736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s-ES" sz="1200" b="1">
                      <a:latin typeface="Arial" charset="0"/>
                      <a:cs typeface="Arial" charset="0"/>
                    </a:rPr>
                    <a:t>Tejedores con telares o tejidos de puntos</a:t>
                  </a:r>
                  <a:endParaRPr lang="es-ES" sz="12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just" eaLnBrk="0" hangingPunct="0"/>
                  <a:endParaRPr lang="es-ES" b="1">
                    <a:latin typeface="Times New Roman" pitchFamily="18" charset="0"/>
                  </a:endParaRPr>
                </a:p>
              </p:txBody>
            </p:sp>
            <p:sp>
              <p:nvSpPr>
                <p:cNvPr id="9298" name="Rectangle 82"/>
                <p:cNvSpPr>
                  <a:spLocks noChangeArrowheads="1"/>
                </p:cNvSpPr>
                <p:nvPr/>
              </p:nvSpPr>
              <p:spPr bwMode="auto">
                <a:xfrm>
                  <a:off x="0" y="4836"/>
                  <a:ext cx="279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9299" name="Group 83"/>
              <p:cNvGrpSpPr>
                <a:grpSpLocks/>
              </p:cNvGrpSpPr>
              <p:nvPr/>
            </p:nvGrpSpPr>
            <p:grpSpPr bwMode="auto">
              <a:xfrm>
                <a:off x="2792" y="4836"/>
                <a:ext cx="611" cy="403"/>
                <a:chOff x="2792" y="4836"/>
                <a:chExt cx="611" cy="403"/>
              </a:xfrm>
            </p:grpSpPr>
            <p:sp>
              <p:nvSpPr>
                <p:cNvPr id="9300" name="Rectangle 84"/>
                <p:cNvSpPr>
                  <a:spLocks noChangeArrowheads="1"/>
                </p:cNvSpPr>
                <p:nvPr/>
              </p:nvSpPr>
              <p:spPr bwMode="auto">
                <a:xfrm>
                  <a:off x="2820" y="4836"/>
                  <a:ext cx="555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ES" sz="1200" b="1">
                      <a:latin typeface="Arial" charset="0"/>
                      <a:cs typeface="Arial" charset="0"/>
                    </a:rPr>
                    <a:t>2%</a:t>
                  </a:r>
                  <a:endParaRPr lang="es-ES" sz="12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ctr" eaLnBrk="0" hangingPunct="0"/>
                  <a:endParaRPr lang="es-ES" b="1">
                    <a:latin typeface="Times New Roman" pitchFamily="18" charset="0"/>
                  </a:endParaRPr>
                </a:p>
              </p:txBody>
            </p:sp>
            <p:sp>
              <p:nvSpPr>
                <p:cNvPr id="9301" name="Rectangle 85"/>
                <p:cNvSpPr>
                  <a:spLocks noChangeArrowheads="1"/>
                </p:cNvSpPr>
                <p:nvPr/>
              </p:nvSpPr>
              <p:spPr bwMode="auto">
                <a:xfrm>
                  <a:off x="2792" y="4836"/>
                  <a:ext cx="61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9302" name="Group 86"/>
              <p:cNvGrpSpPr>
                <a:grpSpLocks/>
              </p:cNvGrpSpPr>
              <p:nvPr/>
            </p:nvGrpSpPr>
            <p:grpSpPr bwMode="auto">
              <a:xfrm>
                <a:off x="0" y="5239"/>
                <a:ext cx="2792" cy="403"/>
                <a:chOff x="0" y="5239"/>
                <a:chExt cx="2792" cy="403"/>
              </a:xfrm>
            </p:grpSpPr>
            <p:sp>
              <p:nvSpPr>
                <p:cNvPr id="9303" name="Rectangle 87"/>
                <p:cNvSpPr>
                  <a:spLocks noChangeArrowheads="1"/>
                </p:cNvSpPr>
                <p:nvPr/>
              </p:nvSpPr>
              <p:spPr bwMode="auto">
                <a:xfrm>
                  <a:off x="28" y="5239"/>
                  <a:ext cx="2736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s-ES" sz="1200" b="1">
                      <a:latin typeface="Arial" charset="0"/>
                      <a:cs typeface="Arial" charset="0"/>
                    </a:rPr>
                    <a:t>Sastres y modistos</a:t>
                  </a:r>
                  <a:endParaRPr lang="es-ES" sz="12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just" eaLnBrk="0" hangingPunct="0"/>
                  <a:endParaRPr lang="es-ES" b="1">
                    <a:latin typeface="Times New Roman" pitchFamily="18" charset="0"/>
                  </a:endParaRPr>
                </a:p>
              </p:txBody>
            </p:sp>
            <p:sp>
              <p:nvSpPr>
                <p:cNvPr id="9304" name="Rectangle 88"/>
                <p:cNvSpPr>
                  <a:spLocks noChangeArrowheads="1"/>
                </p:cNvSpPr>
                <p:nvPr/>
              </p:nvSpPr>
              <p:spPr bwMode="auto">
                <a:xfrm>
                  <a:off x="0" y="5239"/>
                  <a:ext cx="279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9305" name="Group 89"/>
              <p:cNvGrpSpPr>
                <a:grpSpLocks/>
              </p:cNvGrpSpPr>
              <p:nvPr/>
            </p:nvGrpSpPr>
            <p:grpSpPr bwMode="auto">
              <a:xfrm>
                <a:off x="2792" y="5239"/>
                <a:ext cx="611" cy="403"/>
                <a:chOff x="2792" y="5239"/>
                <a:chExt cx="611" cy="403"/>
              </a:xfrm>
            </p:grpSpPr>
            <p:sp>
              <p:nvSpPr>
                <p:cNvPr id="9306" name="Rectangle 90"/>
                <p:cNvSpPr>
                  <a:spLocks noChangeArrowheads="1"/>
                </p:cNvSpPr>
                <p:nvPr/>
              </p:nvSpPr>
              <p:spPr bwMode="auto">
                <a:xfrm>
                  <a:off x="2820" y="5239"/>
                  <a:ext cx="555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ES" sz="1200" b="1">
                      <a:latin typeface="Arial" charset="0"/>
                      <a:cs typeface="Arial" charset="0"/>
                    </a:rPr>
                    <a:t>2%</a:t>
                  </a:r>
                  <a:endParaRPr lang="es-ES" sz="12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ctr" eaLnBrk="0" hangingPunct="0"/>
                  <a:endParaRPr lang="es-ES" b="1">
                    <a:latin typeface="Times New Roman" pitchFamily="18" charset="0"/>
                  </a:endParaRPr>
                </a:p>
              </p:txBody>
            </p:sp>
            <p:sp>
              <p:nvSpPr>
                <p:cNvPr id="9307" name="Rectangle 91"/>
                <p:cNvSpPr>
                  <a:spLocks noChangeArrowheads="1"/>
                </p:cNvSpPr>
                <p:nvPr/>
              </p:nvSpPr>
              <p:spPr bwMode="auto">
                <a:xfrm>
                  <a:off x="2792" y="5239"/>
                  <a:ext cx="61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9308" name="Group 92"/>
              <p:cNvGrpSpPr>
                <a:grpSpLocks/>
              </p:cNvGrpSpPr>
              <p:nvPr/>
            </p:nvGrpSpPr>
            <p:grpSpPr bwMode="auto">
              <a:xfrm>
                <a:off x="0" y="5642"/>
                <a:ext cx="2792" cy="403"/>
                <a:chOff x="0" y="5642"/>
                <a:chExt cx="2792" cy="403"/>
              </a:xfrm>
            </p:grpSpPr>
            <p:sp>
              <p:nvSpPr>
                <p:cNvPr id="9309" name="Rectangle 93"/>
                <p:cNvSpPr>
                  <a:spLocks noChangeArrowheads="1"/>
                </p:cNvSpPr>
                <p:nvPr/>
              </p:nvSpPr>
              <p:spPr bwMode="auto">
                <a:xfrm>
                  <a:off x="28" y="5642"/>
                  <a:ext cx="2736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s-ES" sz="1200" b="1">
                      <a:latin typeface="Arial" charset="0"/>
                      <a:cs typeface="Arial" charset="0"/>
                    </a:rPr>
                    <a:t>Zapateros y afines</a:t>
                  </a:r>
                  <a:endParaRPr lang="es-ES" sz="12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just" eaLnBrk="0" hangingPunct="0"/>
                  <a:endParaRPr lang="es-ES" b="1">
                    <a:latin typeface="Times New Roman" pitchFamily="18" charset="0"/>
                  </a:endParaRPr>
                </a:p>
              </p:txBody>
            </p:sp>
            <p:sp>
              <p:nvSpPr>
                <p:cNvPr id="9310" name="Rectangle 94"/>
                <p:cNvSpPr>
                  <a:spLocks noChangeArrowheads="1"/>
                </p:cNvSpPr>
                <p:nvPr/>
              </p:nvSpPr>
              <p:spPr bwMode="auto">
                <a:xfrm>
                  <a:off x="0" y="5642"/>
                  <a:ext cx="279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9311" name="Group 95"/>
              <p:cNvGrpSpPr>
                <a:grpSpLocks/>
              </p:cNvGrpSpPr>
              <p:nvPr/>
            </p:nvGrpSpPr>
            <p:grpSpPr bwMode="auto">
              <a:xfrm>
                <a:off x="2792" y="5642"/>
                <a:ext cx="611" cy="403"/>
                <a:chOff x="2792" y="5642"/>
                <a:chExt cx="611" cy="403"/>
              </a:xfrm>
            </p:grpSpPr>
            <p:sp>
              <p:nvSpPr>
                <p:cNvPr id="9312" name="Rectangle 96"/>
                <p:cNvSpPr>
                  <a:spLocks noChangeArrowheads="1"/>
                </p:cNvSpPr>
                <p:nvPr/>
              </p:nvSpPr>
              <p:spPr bwMode="auto">
                <a:xfrm>
                  <a:off x="2820" y="5642"/>
                  <a:ext cx="555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ES" sz="1200" b="1">
                      <a:latin typeface="Arial" charset="0"/>
                      <a:cs typeface="Arial" charset="0"/>
                    </a:rPr>
                    <a:t>2%</a:t>
                  </a:r>
                  <a:endParaRPr lang="es-ES" sz="12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ctr" eaLnBrk="0" hangingPunct="0"/>
                  <a:endParaRPr lang="es-ES" b="1">
                    <a:latin typeface="Times New Roman" pitchFamily="18" charset="0"/>
                  </a:endParaRPr>
                </a:p>
              </p:txBody>
            </p:sp>
            <p:sp>
              <p:nvSpPr>
                <p:cNvPr id="9313" name="Rectangle 97"/>
                <p:cNvSpPr>
                  <a:spLocks noChangeArrowheads="1"/>
                </p:cNvSpPr>
                <p:nvPr/>
              </p:nvSpPr>
              <p:spPr bwMode="auto">
                <a:xfrm>
                  <a:off x="2792" y="5642"/>
                  <a:ext cx="61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9314" name="Group 98"/>
              <p:cNvGrpSpPr>
                <a:grpSpLocks/>
              </p:cNvGrpSpPr>
              <p:nvPr/>
            </p:nvGrpSpPr>
            <p:grpSpPr bwMode="auto">
              <a:xfrm>
                <a:off x="0" y="6045"/>
                <a:ext cx="2792" cy="403"/>
                <a:chOff x="0" y="6045"/>
                <a:chExt cx="2792" cy="403"/>
              </a:xfrm>
            </p:grpSpPr>
            <p:sp>
              <p:nvSpPr>
                <p:cNvPr id="9315" name="Rectangle 99"/>
                <p:cNvSpPr>
                  <a:spLocks noChangeArrowheads="1"/>
                </p:cNvSpPr>
                <p:nvPr/>
              </p:nvSpPr>
              <p:spPr bwMode="auto">
                <a:xfrm>
                  <a:off x="28" y="6045"/>
                  <a:ext cx="2736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s-ES" sz="1200" b="1">
                      <a:latin typeface="Arial" charset="0"/>
                      <a:cs typeface="Arial" charset="0"/>
                    </a:rPr>
                    <a:t>Peluqueros</a:t>
                  </a:r>
                  <a:endParaRPr lang="es-ES" sz="12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just" eaLnBrk="0" hangingPunct="0"/>
                  <a:endParaRPr lang="es-ES" b="1">
                    <a:latin typeface="Times New Roman" pitchFamily="18" charset="0"/>
                  </a:endParaRPr>
                </a:p>
              </p:txBody>
            </p:sp>
            <p:sp>
              <p:nvSpPr>
                <p:cNvPr id="9316" name="Rectangle 100"/>
                <p:cNvSpPr>
                  <a:spLocks noChangeArrowheads="1"/>
                </p:cNvSpPr>
                <p:nvPr/>
              </p:nvSpPr>
              <p:spPr bwMode="auto">
                <a:xfrm>
                  <a:off x="0" y="6045"/>
                  <a:ext cx="279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9317" name="Group 101"/>
              <p:cNvGrpSpPr>
                <a:grpSpLocks/>
              </p:cNvGrpSpPr>
              <p:nvPr/>
            </p:nvGrpSpPr>
            <p:grpSpPr bwMode="auto">
              <a:xfrm>
                <a:off x="2792" y="6045"/>
                <a:ext cx="611" cy="403"/>
                <a:chOff x="2792" y="6045"/>
                <a:chExt cx="611" cy="403"/>
              </a:xfrm>
            </p:grpSpPr>
            <p:sp>
              <p:nvSpPr>
                <p:cNvPr id="9318" name="Rectangle 102"/>
                <p:cNvSpPr>
                  <a:spLocks noChangeArrowheads="1"/>
                </p:cNvSpPr>
                <p:nvPr/>
              </p:nvSpPr>
              <p:spPr bwMode="auto">
                <a:xfrm>
                  <a:off x="2820" y="6045"/>
                  <a:ext cx="555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ES" sz="1200" b="1">
                      <a:latin typeface="Arial" charset="0"/>
                      <a:cs typeface="Arial" charset="0"/>
                    </a:rPr>
                    <a:t>1%</a:t>
                  </a:r>
                  <a:endParaRPr lang="es-ES" sz="12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ctr" eaLnBrk="0" hangingPunct="0"/>
                  <a:endParaRPr lang="es-ES" b="1">
                    <a:latin typeface="Times New Roman" pitchFamily="18" charset="0"/>
                  </a:endParaRPr>
                </a:p>
              </p:txBody>
            </p:sp>
            <p:sp>
              <p:nvSpPr>
                <p:cNvPr id="9319" name="Rectangle 103"/>
                <p:cNvSpPr>
                  <a:spLocks noChangeArrowheads="1"/>
                </p:cNvSpPr>
                <p:nvPr/>
              </p:nvSpPr>
              <p:spPr bwMode="auto">
                <a:xfrm>
                  <a:off x="2792" y="6045"/>
                  <a:ext cx="61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9320" name="Group 104"/>
              <p:cNvGrpSpPr>
                <a:grpSpLocks/>
              </p:cNvGrpSpPr>
              <p:nvPr/>
            </p:nvGrpSpPr>
            <p:grpSpPr bwMode="auto">
              <a:xfrm>
                <a:off x="0" y="6448"/>
                <a:ext cx="2792" cy="403"/>
                <a:chOff x="0" y="6448"/>
                <a:chExt cx="2792" cy="403"/>
              </a:xfrm>
            </p:grpSpPr>
            <p:sp>
              <p:nvSpPr>
                <p:cNvPr id="9321" name="Rectangle 105"/>
                <p:cNvSpPr>
                  <a:spLocks noChangeArrowheads="1"/>
                </p:cNvSpPr>
                <p:nvPr/>
              </p:nvSpPr>
              <p:spPr bwMode="auto">
                <a:xfrm>
                  <a:off x="28" y="6448"/>
                  <a:ext cx="2736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s-ES" sz="1200" b="1">
                      <a:latin typeface="Arial" charset="0"/>
                      <a:cs typeface="Arial" charset="0"/>
                    </a:rPr>
                    <a:t>Otros</a:t>
                  </a:r>
                  <a:endParaRPr lang="es-ES" sz="12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just" eaLnBrk="0" hangingPunct="0"/>
                  <a:endParaRPr lang="es-ES" b="1">
                    <a:latin typeface="Times New Roman" pitchFamily="18" charset="0"/>
                  </a:endParaRPr>
                </a:p>
              </p:txBody>
            </p:sp>
            <p:sp>
              <p:nvSpPr>
                <p:cNvPr id="9322" name="Rectangle 106"/>
                <p:cNvSpPr>
                  <a:spLocks noChangeArrowheads="1"/>
                </p:cNvSpPr>
                <p:nvPr/>
              </p:nvSpPr>
              <p:spPr bwMode="auto">
                <a:xfrm>
                  <a:off x="0" y="6448"/>
                  <a:ext cx="279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9323" name="Group 107"/>
              <p:cNvGrpSpPr>
                <a:grpSpLocks/>
              </p:cNvGrpSpPr>
              <p:nvPr/>
            </p:nvGrpSpPr>
            <p:grpSpPr bwMode="auto">
              <a:xfrm>
                <a:off x="2792" y="6448"/>
                <a:ext cx="611" cy="403"/>
                <a:chOff x="2792" y="6448"/>
                <a:chExt cx="611" cy="403"/>
              </a:xfrm>
            </p:grpSpPr>
            <p:sp>
              <p:nvSpPr>
                <p:cNvPr id="9324" name="Rectangle 108"/>
                <p:cNvSpPr>
                  <a:spLocks noChangeArrowheads="1"/>
                </p:cNvSpPr>
                <p:nvPr/>
              </p:nvSpPr>
              <p:spPr bwMode="auto">
                <a:xfrm>
                  <a:off x="2820" y="6448"/>
                  <a:ext cx="555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ES" sz="1200" b="1">
                      <a:latin typeface="Arial" charset="0"/>
                      <a:cs typeface="Arial" charset="0"/>
                    </a:rPr>
                    <a:t>25%</a:t>
                  </a:r>
                  <a:endParaRPr lang="es-ES" sz="12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ctr" eaLnBrk="0" hangingPunct="0"/>
                  <a:endParaRPr lang="es-ES" b="1">
                    <a:latin typeface="Times New Roman" pitchFamily="18" charset="0"/>
                  </a:endParaRPr>
                </a:p>
              </p:txBody>
            </p:sp>
            <p:sp>
              <p:nvSpPr>
                <p:cNvPr id="9325" name="Rectangle 109"/>
                <p:cNvSpPr>
                  <a:spLocks noChangeArrowheads="1"/>
                </p:cNvSpPr>
                <p:nvPr/>
              </p:nvSpPr>
              <p:spPr bwMode="auto">
                <a:xfrm>
                  <a:off x="2792" y="6448"/>
                  <a:ext cx="61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9326" name="Group 110"/>
              <p:cNvGrpSpPr>
                <a:grpSpLocks/>
              </p:cNvGrpSpPr>
              <p:nvPr/>
            </p:nvGrpSpPr>
            <p:grpSpPr bwMode="auto">
              <a:xfrm>
                <a:off x="0" y="6851"/>
                <a:ext cx="2792" cy="403"/>
                <a:chOff x="0" y="6851"/>
                <a:chExt cx="2792" cy="403"/>
              </a:xfrm>
            </p:grpSpPr>
            <p:sp>
              <p:nvSpPr>
                <p:cNvPr id="9327" name="Rectangle 111"/>
                <p:cNvSpPr>
                  <a:spLocks noChangeArrowheads="1"/>
                </p:cNvSpPr>
                <p:nvPr/>
              </p:nvSpPr>
              <p:spPr bwMode="auto">
                <a:xfrm>
                  <a:off x="0" y="6851"/>
                  <a:ext cx="2792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9328" name="Group 112"/>
                <p:cNvGrpSpPr>
                  <a:grpSpLocks/>
                </p:cNvGrpSpPr>
                <p:nvPr/>
              </p:nvGrpSpPr>
              <p:grpSpPr bwMode="auto">
                <a:xfrm>
                  <a:off x="0" y="6851"/>
                  <a:ext cx="2792" cy="403"/>
                  <a:chOff x="0" y="6851"/>
                  <a:chExt cx="2792" cy="403"/>
                </a:xfrm>
              </p:grpSpPr>
              <p:sp>
                <p:nvSpPr>
                  <p:cNvPr id="9329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6851"/>
                    <a:ext cx="2736" cy="40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s-ES" sz="1200" b="1">
                        <a:latin typeface="Arial" charset="0"/>
                        <a:cs typeface="Arial" charset="0"/>
                      </a:rPr>
                      <a:t>TOTAL</a:t>
                    </a:r>
                    <a:endParaRPr lang="es-ES" sz="1200" b="1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endParaRPr>
                  </a:p>
                  <a:p>
                    <a:pPr algn="ctr" eaLnBrk="0" hangingPunct="0"/>
                    <a:endParaRPr lang="es-ES" b="1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330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851"/>
                    <a:ext cx="2792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9331" name="Group 115"/>
              <p:cNvGrpSpPr>
                <a:grpSpLocks/>
              </p:cNvGrpSpPr>
              <p:nvPr/>
            </p:nvGrpSpPr>
            <p:grpSpPr bwMode="auto">
              <a:xfrm>
                <a:off x="2792" y="6851"/>
                <a:ext cx="611" cy="403"/>
                <a:chOff x="2792" y="6851"/>
                <a:chExt cx="611" cy="403"/>
              </a:xfrm>
            </p:grpSpPr>
            <p:sp>
              <p:nvSpPr>
                <p:cNvPr id="9332" name="Rectangle 116"/>
                <p:cNvSpPr>
                  <a:spLocks noChangeArrowheads="1"/>
                </p:cNvSpPr>
                <p:nvPr/>
              </p:nvSpPr>
              <p:spPr bwMode="auto">
                <a:xfrm>
                  <a:off x="2792" y="6851"/>
                  <a:ext cx="611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9333" name="Group 117"/>
                <p:cNvGrpSpPr>
                  <a:grpSpLocks/>
                </p:cNvGrpSpPr>
                <p:nvPr/>
              </p:nvGrpSpPr>
              <p:grpSpPr bwMode="auto">
                <a:xfrm>
                  <a:off x="2792" y="6851"/>
                  <a:ext cx="611" cy="403"/>
                  <a:chOff x="2792" y="6851"/>
                  <a:chExt cx="611" cy="403"/>
                </a:xfrm>
              </p:grpSpPr>
              <p:sp>
                <p:nvSpPr>
                  <p:cNvPr id="9334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2820" y="6851"/>
                    <a:ext cx="555" cy="40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s-ES" sz="1200" b="1">
                        <a:latin typeface="Arial" charset="0"/>
                        <a:cs typeface="Arial" charset="0"/>
                      </a:rPr>
                      <a:t>100%</a:t>
                    </a:r>
                    <a:endParaRPr lang="es-ES" sz="1200" b="1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endParaRPr>
                  </a:p>
                  <a:p>
                    <a:pPr algn="ctr" eaLnBrk="0" hangingPunct="0"/>
                    <a:endParaRPr lang="es-ES" b="1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335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2792" y="6851"/>
                    <a:ext cx="611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</p:grpSp>
        <p:sp>
          <p:nvSpPr>
            <p:cNvPr id="9336" name="Rectangle 120"/>
            <p:cNvSpPr>
              <a:spLocks noChangeArrowheads="1"/>
            </p:cNvSpPr>
            <p:nvPr/>
          </p:nvSpPr>
          <p:spPr bwMode="auto">
            <a:xfrm>
              <a:off x="-3" y="-3"/>
              <a:ext cx="3409" cy="7260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sp>
        <p:nvSpPr>
          <p:cNvPr id="9337" name="Rectangle 121"/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6629400" cy="1143000"/>
          </a:xfrm>
          <a:noFill/>
        </p:spPr>
        <p:txBody>
          <a:bodyPr/>
          <a:lstStyle/>
          <a:p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¿A QUÉ SE DEDICAN  LOS MICROEMPRESARIOS?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sp>
        <p:nvSpPr>
          <p:cNvPr id="9338" name="Rectangle 122"/>
          <p:cNvSpPr>
            <a:spLocks noChangeArrowheads="1"/>
          </p:cNvSpPr>
          <p:nvPr/>
        </p:nvSpPr>
        <p:spPr bwMode="auto">
          <a:xfrm>
            <a:off x="2747963" y="22621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7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GERENTE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457200" y="1905000"/>
            <a:ext cx="3810000" cy="405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es-MX" sz="2000" b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s-ES" sz="2000" b="1">
                <a:solidFill>
                  <a:srgbClr val="000000"/>
                </a:solidFill>
                <a:latin typeface="Arial" charset="0"/>
                <a:cs typeface="Arial" charset="0"/>
              </a:rPr>
              <a:t>RESPONSABILIDADES:</a:t>
            </a:r>
            <a:endParaRPr lang="es-ES" sz="20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s-MX" sz="1800">
                <a:latin typeface="Lucida Handwriting" pitchFamily="66" charset="0"/>
              </a:rPr>
              <a:t>Todo el Personal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s-ES" sz="20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s-ES" sz="20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CONDICIONES DE TRABAJO: </a:t>
            </a:r>
            <a:endParaRPr lang="es-ES" sz="20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s-ES" sz="1800">
                <a:latin typeface="Lucida Handwriting" pitchFamily="66" charset="0"/>
              </a:rPr>
              <a:t>Buena iluminación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s-ES" sz="1800">
                <a:latin typeface="Lucida Handwriting" pitchFamily="66" charset="0"/>
              </a:rPr>
              <a:t>Adecuada ventilación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s-ES" sz="1800">
                <a:latin typeface="Lucida Handwriting" pitchFamily="66" charset="0"/>
              </a:rPr>
              <a:t>Limpieza  </a:t>
            </a:r>
            <a:endParaRPr lang="es-MX" sz="1800">
              <a:latin typeface="Lucida Handwriting" pitchFamily="66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s-ES" sz="20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RIESGOS: </a:t>
            </a:r>
            <a:endParaRPr lang="es-MX" sz="2000" b="1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s-MX" sz="1800">
                <a:latin typeface="Lucida Handwriting" pitchFamily="66" charset="0"/>
              </a:rPr>
              <a:t>G</a:t>
            </a:r>
            <a:r>
              <a:rPr lang="es-ES" sz="1800">
                <a:latin typeface="Lucida Handwriting" pitchFamily="66" charset="0"/>
              </a:rPr>
              <a:t>olpes y caídas</a:t>
            </a:r>
            <a:r>
              <a:rPr lang="es-ES" sz="2000">
                <a:latin typeface="Times New Roman" pitchFamily="18" charset="0"/>
              </a:rPr>
              <a:t> </a:t>
            </a:r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4648200" y="1905000"/>
            <a:ext cx="3962400" cy="4037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7825" indent="-277813" algn="ctr"/>
            <a:endParaRPr lang="es-MX" sz="2000" b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77825" indent="-277813" algn="ctr"/>
            <a:r>
              <a:rPr lang="es-MX" sz="2000" b="1">
                <a:solidFill>
                  <a:srgbClr val="000000"/>
                </a:solidFill>
                <a:latin typeface="Arial" charset="0"/>
                <a:cs typeface="Arial" charset="0"/>
              </a:rPr>
              <a:t>DESCRIPCIÓN DE PUESTOS</a:t>
            </a:r>
          </a:p>
          <a:p>
            <a:pPr marL="377825" indent="-277813" algn="just">
              <a:buFontTx/>
              <a:buChar char="•"/>
            </a:pPr>
            <a:r>
              <a:rPr lang="es-ES" sz="1800">
                <a:latin typeface="Lucida Handwriting" pitchFamily="66" charset="0"/>
              </a:rPr>
              <a:t>Evaluar y determinar </a:t>
            </a:r>
            <a:r>
              <a:rPr lang="es-MX" sz="1800">
                <a:latin typeface="Lucida Handwriting" pitchFamily="66" charset="0"/>
              </a:rPr>
              <a:t>  </a:t>
            </a:r>
            <a:r>
              <a:rPr lang="es-ES" sz="1800">
                <a:latin typeface="Lucida Handwriting" pitchFamily="66" charset="0"/>
              </a:rPr>
              <a:t>estructura organizacional</a:t>
            </a:r>
            <a:r>
              <a:rPr lang="es-MX" sz="1800">
                <a:latin typeface="Lucida Handwriting" pitchFamily="66" charset="0"/>
              </a:rPr>
              <a:t>.</a:t>
            </a:r>
          </a:p>
          <a:p>
            <a:pPr marL="377825" indent="-277813" algn="just">
              <a:buFontTx/>
              <a:buChar char="•"/>
            </a:pPr>
            <a:r>
              <a:rPr lang="es-MX" sz="1800">
                <a:latin typeface="Lucida Handwriting" pitchFamily="66" charset="0"/>
              </a:rPr>
              <a:t>Cu</a:t>
            </a:r>
            <a:r>
              <a:rPr lang="es-ES" sz="1800">
                <a:latin typeface="Lucida Handwriting" pitchFamily="66" charset="0"/>
              </a:rPr>
              <a:t>brir puestos </a:t>
            </a:r>
            <a:endParaRPr lang="es-MX" sz="1800">
              <a:latin typeface="Lucida Handwriting" pitchFamily="66" charset="0"/>
            </a:endParaRPr>
          </a:p>
          <a:p>
            <a:pPr marL="377825" indent="-277813" algn="just" eaLnBrk="0" hangingPunct="0">
              <a:buFontTx/>
              <a:buChar char="•"/>
            </a:pPr>
            <a:r>
              <a:rPr lang="es-ES" sz="1800">
                <a:latin typeface="Lucida Handwriting" pitchFamily="66" charset="0"/>
              </a:rPr>
              <a:t>Asignar labores y actividades </a:t>
            </a:r>
            <a:endParaRPr lang="es-MX" sz="1800">
              <a:latin typeface="Lucida Handwriting" pitchFamily="66" charset="0"/>
            </a:endParaRPr>
          </a:p>
          <a:p>
            <a:pPr marL="377825" indent="-277813" algn="just" eaLnBrk="0" hangingPunct="0">
              <a:buFontTx/>
              <a:buChar char="•"/>
            </a:pPr>
            <a:r>
              <a:rPr lang="es-ES" sz="1800">
                <a:latin typeface="Lucida Handwriting" pitchFamily="66" charset="0"/>
              </a:rPr>
              <a:t>Remunerar al personal </a:t>
            </a:r>
            <a:endParaRPr lang="es-MX" sz="1800">
              <a:latin typeface="Lucida Handwriting" pitchFamily="66" charset="0"/>
            </a:endParaRPr>
          </a:p>
          <a:p>
            <a:pPr marL="377825" indent="-277813" algn="just" eaLnBrk="0" hangingPunct="0">
              <a:buFontTx/>
              <a:buChar char="•"/>
            </a:pPr>
            <a:r>
              <a:rPr lang="es-ES" sz="1800">
                <a:latin typeface="Lucida Handwriting" pitchFamily="66" charset="0"/>
              </a:rPr>
              <a:t>Evaluar desempeño</a:t>
            </a:r>
            <a:r>
              <a:rPr lang="es-MX" sz="1800">
                <a:latin typeface="Lucida Handwriting" pitchFamily="66" charset="0"/>
              </a:rPr>
              <a:t>.</a:t>
            </a:r>
          </a:p>
          <a:p>
            <a:pPr marL="377825" indent="-277813" algn="just" eaLnBrk="0" hangingPunct="0">
              <a:buFontTx/>
              <a:buChar char="•"/>
            </a:pPr>
            <a:r>
              <a:rPr lang="es-ES" sz="1800">
                <a:latin typeface="Lucida Handwriting" pitchFamily="66" charset="0"/>
              </a:rPr>
              <a:t>Comprar insumos y materiales</a:t>
            </a:r>
            <a:r>
              <a:rPr lang="es-MX" sz="1800">
                <a:latin typeface="Lucida Handwriting" pitchFamily="66" charset="0"/>
              </a:rPr>
              <a:t>.</a:t>
            </a:r>
          </a:p>
          <a:p>
            <a:pPr marL="377825" indent="-277813" algn="just" eaLnBrk="0" hangingPunct="0">
              <a:buFontTx/>
              <a:buChar char="•"/>
            </a:pPr>
            <a:r>
              <a:rPr lang="es-ES" sz="1800">
                <a:latin typeface="Lucida Handwriting" pitchFamily="66" charset="0"/>
              </a:rPr>
              <a:t>Manejar y controlar  inventarios. </a:t>
            </a:r>
          </a:p>
          <a:p>
            <a:pPr marL="377825" indent="-277813" algn="just" eaLnBrk="0" hangingPunct="0">
              <a:buFontTx/>
              <a:buChar char="•"/>
            </a:pPr>
            <a:r>
              <a:rPr lang="es-ES" sz="1800">
                <a:latin typeface="Lucida Handwriting" pitchFamily="66" charset="0"/>
              </a:rPr>
              <a:t>Controlar asistencia</a:t>
            </a:r>
            <a:r>
              <a:rPr lang="es-MX" sz="1800">
                <a:latin typeface="Lucida Handwriting" pitchFamily="66" charset="0"/>
              </a:rPr>
              <a:t> y </a:t>
            </a:r>
            <a:r>
              <a:rPr lang="es-ES" sz="1800">
                <a:latin typeface="Lucida Handwriting" pitchFamily="66" charset="0"/>
              </a:rPr>
              <a:t>buen estado instalaciones. </a:t>
            </a:r>
          </a:p>
          <a:p>
            <a:pPr marL="377825" indent="-277813" algn="just" eaLnBrk="0" hangingPunct="0">
              <a:buFontTx/>
              <a:buChar char="•"/>
            </a:pPr>
            <a:r>
              <a:rPr lang="es-ES" sz="1800">
                <a:latin typeface="Lucida Handwriting" pitchFamily="66" charset="0"/>
              </a:rPr>
              <a:t>Elaboración de facturas</a:t>
            </a:r>
            <a:r>
              <a:rPr lang="es-ES" sz="20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s-ES" sz="20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autoUpdateAnimBg="0"/>
      <p:bldP spid="163843" grpId="0" animBg="1" autoUpdateAnimBg="0"/>
      <p:bldP spid="163844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Jugo naranjilla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228600" y="2057400"/>
            <a:ext cx="8610600" cy="4419600"/>
          </a:xfrm>
          <a:prstGeom prst="rect">
            <a:avLst/>
          </a:prstGeom>
          <a:noFill/>
        </p:spPr>
      </p:pic>
      <p:sp>
        <p:nvSpPr>
          <p:cNvPr id="164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CHEFF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304800" y="2133600"/>
            <a:ext cx="3886200" cy="400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76250" indent="-198438" algn="ctr"/>
            <a:r>
              <a:rPr lang="es-ES" sz="2000" b="1">
                <a:solidFill>
                  <a:srgbClr val="000000"/>
                </a:solidFill>
                <a:latin typeface="Arial" charset="0"/>
                <a:cs typeface="Arial" charset="0"/>
              </a:rPr>
              <a:t>PERFIL</a:t>
            </a:r>
            <a:endParaRPr lang="es-ES" sz="20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76250" indent="-198438" eaLnBrk="0" hangingPunct="0">
              <a:buFontTx/>
              <a:buChar char="•"/>
            </a:pPr>
            <a:r>
              <a:rPr lang="es-ES" sz="1800">
                <a:latin typeface="Lucida Handwriting" pitchFamily="66" charset="0"/>
              </a:rPr>
              <a:t>Edad: 25 años en adelante</a:t>
            </a:r>
            <a:endParaRPr lang="es-MX" sz="1800">
              <a:latin typeface="Lucida Handwriting" pitchFamily="66" charset="0"/>
            </a:endParaRPr>
          </a:p>
          <a:p>
            <a:pPr marL="476250" indent="-198438" eaLnBrk="0" hangingPunct="0"/>
            <a:endParaRPr lang="es-ES" sz="1800">
              <a:latin typeface="Lucida Handwriting" pitchFamily="66" charset="0"/>
            </a:endParaRPr>
          </a:p>
          <a:p>
            <a:pPr marL="476250" indent="-198438" eaLnBrk="0" hangingPunct="0">
              <a:buFontTx/>
              <a:buChar char="•"/>
            </a:pPr>
            <a:r>
              <a:rPr lang="es-ES" sz="1800">
                <a:latin typeface="Lucida Handwriting" pitchFamily="66" charset="0"/>
              </a:rPr>
              <a:t>Sexo: Indistinto </a:t>
            </a:r>
            <a:endParaRPr lang="es-MX" sz="1800">
              <a:latin typeface="Lucida Handwriting" pitchFamily="66" charset="0"/>
            </a:endParaRPr>
          </a:p>
          <a:p>
            <a:pPr marL="476250" indent="-198438" eaLnBrk="0" hangingPunct="0"/>
            <a:endParaRPr lang="es-ES" sz="1800">
              <a:latin typeface="Lucida Handwriting" pitchFamily="66" charset="0"/>
            </a:endParaRPr>
          </a:p>
          <a:p>
            <a:pPr marL="476250" indent="-198438" eaLnBrk="0" hangingPunct="0">
              <a:buFontTx/>
              <a:buChar char="•"/>
            </a:pPr>
            <a:r>
              <a:rPr lang="es-ES" sz="1800">
                <a:latin typeface="Lucida Handwriting" pitchFamily="66" charset="0"/>
              </a:rPr>
              <a:t>Estado civil: Indistinto </a:t>
            </a:r>
            <a:endParaRPr lang="es-MX" sz="1800">
              <a:latin typeface="Lucida Handwriting" pitchFamily="66" charset="0"/>
            </a:endParaRPr>
          </a:p>
          <a:p>
            <a:pPr marL="476250" indent="-198438" eaLnBrk="0" hangingPunct="0"/>
            <a:endParaRPr lang="es-ES" sz="1800">
              <a:latin typeface="Lucida Handwriting" pitchFamily="66" charset="0"/>
            </a:endParaRPr>
          </a:p>
          <a:p>
            <a:pPr marL="476250" indent="-198438" eaLnBrk="0" hangingPunct="0">
              <a:buFontTx/>
              <a:buChar char="•"/>
            </a:pPr>
            <a:r>
              <a:rPr lang="es-ES" sz="1800">
                <a:latin typeface="Lucida Handwriting" pitchFamily="66" charset="0"/>
              </a:rPr>
              <a:t>Escolaridad: Secundaria </a:t>
            </a:r>
            <a:endParaRPr lang="es-MX" sz="1800">
              <a:latin typeface="Lucida Handwriting" pitchFamily="66" charset="0"/>
            </a:endParaRPr>
          </a:p>
          <a:p>
            <a:pPr marL="476250" indent="-198438" eaLnBrk="0" hangingPunct="0"/>
            <a:endParaRPr lang="es-ES" sz="1800">
              <a:latin typeface="Lucida Handwriting" pitchFamily="66" charset="0"/>
            </a:endParaRPr>
          </a:p>
          <a:p>
            <a:pPr marL="476250" indent="-198438" eaLnBrk="0" hangingPunct="0">
              <a:buFontTx/>
              <a:buChar char="•"/>
            </a:pPr>
            <a:r>
              <a:rPr lang="es-ES" sz="1800">
                <a:latin typeface="Lucida Handwriting" pitchFamily="66" charset="0"/>
              </a:rPr>
              <a:t>Experiencia: 2 años </a:t>
            </a:r>
            <a:endParaRPr lang="es-MX" sz="1800">
              <a:latin typeface="Lucida Handwriting" pitchFamily="66" charset="0"/>
            </a:endParaRPr>
          </a:p>
          <a:p>
            <a:pPr marL="476250" indent="-198438" eaLnBrk="0" hangingPunct="0"/>
            <a:endParaRPr lang="es-ES" sz="1800">
              <a:latin typeface="Lucida Handwriting" pitchFamily="66" charset="0"/>
            </a:endParaRPr>
          </a:p>
          <a:p>
            <a:pPr marL="476250" indent="-198438" eaLnBrk="0" hangingPunct="0">
              <a:buFontTx/>
              <a:buChar char="•"/>
            </a:pPr>
            <a:r>
              <a:rPr lang="es-ES" sz="1800">
                <a:latin typeface="Lucida Handwriting" pitchFamily="66" charset="0"/>
              </a:rPr>
              <a:t>Características personales</a:t>
            </a:r>
            <a:r>
              <a:rPr lang="es-MX" sz="1800">
                <a:latin typeface="Lucida Handwriting" pitchFamily="66" charset="0"/>
              </a:rPr>
              <a:t>: p</a:t>
            </a:r>
            <a:r>
              <a:rPr lang="es-ES" sz="1800">
                <a:latin typeface="Lucida Handwriting" pitchFamily="66" charset="0"/>
              </a:rPr>
              <a:t>ulcro</a:t>
            </a:r>
            <a:r>
              <a:rPr lang="es-MX" sz="1800">
                <a:latin typeface="Lucida Handwriting" pitchFamily="66" charset="0"/>
              </a:rPr>
              <a:t>, h</a:t>
            </a:r>
            <a:r>
              <a:rPr lang="es-ES" sz="1800">
                <a:latin typeface="Lucida Handwriting" pitchFamily="66" charset="0"/>
              </a:rPr>
              <a:t>onesto</a:t>
            </a:r>
            <a:r>
              <a:rPr lang="es-MX" sz="1800">
                <a:latin typeface="Lucida Handwriting" pitchFamily="66" charset="0"/>
              </a:rPr>
              <a:t>, p</a:t>
            </a:r>
            <a:r>
              <a:rPr lang="es-ES" sz="1800">
                <a:latin typeface="Lucida Handwriting" pitchFamily="66" charset="0"/>
              </a:rPr>
              <a:t>untual</a:t>
            </a:r>
            <a:r>
              <a:rPr lang="es-MX" sz="1800">
                <a:latin typeface="Lucida Handwriting" pitchFamily="66" charset="0"/>
              </a:rPr>
              <a:t>, o</a:t>
            </a:r>
            <a:r>
              <a:rPr lang="es-ES" sz="1800">
                <a:latin typeface="Lucida Handwriting" pitchFamily="66" charset="0"/>
              </a:rPr>
              <a:t>rdenado</a:t>
            </a:r>
            <a:r>
              <a:rPr lang="es-ES" sz="20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s-ES" sz="20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4343400" y="2087563"/>
            <a:ext cx="4495800" cy="415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76250" indent="-198438" eaLnBrk="0" hangingPunct="0">
              <a:spcBef>
                <a:spcPct val="50000"/>
              </a:spcBef>
            </a:pPr>
            <a:r>
              <a:rPr lang="es-ES" sz="2000" b="1">
                <a:solidFill>
                  <a:srgbClr val="000000"/>
                </a:solidFill>
                <a:latin typeface="Arial" charset="0"/>
                <a:cs typeface="Arial" charset="0"/>
              </a:rPr>
              <a:t>REQUISITOS:</a:t>
            </a:r>
            <a:r>
              <a:rPr lang="es-ES" sz="2000">
                <a:solidFill>
                  <a:srgbClr val="000000"/>
                </a:solidFill>
                <a:latin typeface="Arial" charset="0"/>
                <a:cs typeface="Arial" charset="0"/>
              </a:rPr>
              <a:t> </a:t>
            </a:r>
            <a:endParaRPr lang="es-MX" sz="20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76250" indent="-198438" eaLnBrk="0" hangingPunct="0">
              <a:spcBef>
                <a:spcPct val="50000"/>
              </a:spcBef>
            </a:pPr>
            <a:endParaRPr lang="es-ES" sz="20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76250" indent="-198438" eaLnBrk="0" hangingPunct="0">
              <a:buFontTx/>
              <a:buChar char="•"/>
            </a:pPr>
            <a:r>
              <a:rPr lang="es-ES" sz="1800">
                <a:latin typeface="Lucida Handwriting" pitchFamily="66" charset="0"/>
              </a:rPr>
              <a:t>Conocimientos </a:t>
            </a:r>
            <a:r>
              <a:rPr lang="es-MX" sz="1800">
                <a:latin typeface="Lucida Handwriting" pitchFamily="66" charset="0"/>
              </a:rPr>
              <a:t>en: </a:t>
            </a:r>
            <a:r>
              <a:rPr lang="es-ES" sz="1800">
                <a:latin typeface="Lucida Handwriting" pitchFamily="66" charset="0"/>
              </a:rPr>
              <a:t>Preparación de alimentos</a:t>
            </a:r>
            <a:r>
              <a:rPr lang="es-MX" sz="1800">
                <a:latin typeface="Lucida Handwriting" pitchFamily="66" charset="0"/>
              </a:rPr>
              <a:t>, m</a:t>
            </a:r>
            <a:r>
              <a:rPr lang="es-ES" sz="1800">
                <a:latin typeface="Lucida Handwriting" pitchFamily="66" charset="0"/>
              </a:rPr>
              <a:t>edidas y pesos</a:t>
            </a:r>
            <a:r>
              <a:rPr lang="es-MX" sz="1800">
                <a:latin typeface="Lucida Handwriting" pitchFamily="66" charset="0"/>
              </a:rPr>
              <a:t>, n</a:t>
            </a:r>
            <a:r>
              <a:rPr lang="es-ES" sz="1800">
                <a:latin typeface="Lucida Handwriting" pitchFamily="66" charset="0"/>
              </a:rPr>
              <a:t>ormas de higiene y seguridad</a:t>
            </a:r>
            <a:r>
              <a:rPr lang="es-MX" sz="1800">
                <a:latin typeface="Lucida Handwriting" pitchFamily="66" charset="0"/>
              </a:rPr>
              <a:t>, r</a:t>
            </a:r>
            <a:r>
              <a:rPr lang="es-ES" sz="1800">
                <a:latin typeface="Lucida Handwriting" pitchFamily="66" charset="0"/>
              </a:rPr>
              <a:t>ecetas de cocina</a:t>
            </a:r>
            <a:r>
              <a:rPr lang="es-MX" sz="1800">
                <a:latin typeface="Lucida Handwriting" pitchFamily="66" charset="0"/>
              </a:rPr>
              <a:t>, p</a:t>
            </a:r>
            <a:r>
              <a:rPr lang="es-ES" sz="1800">
                <a:latin typeface="Lucida Handwriting" pitchFamily="66" charset="0"/>
              </a:rPr>
              <a:t>resentación y decoración de platillos</a:t>
            </a:r>
            <a:r>
              <a:rPr lang="es-MX" sz="1800">
                <a:latin typeface="Lucida Handwriting" pitchFamily="66" charset="0"/>
              </a:rPr>
              <a:t>, manejo de e</a:t>
            </a:r>
            <a:r>
              <a:rPr lang="es-ES" sz="1800">
                <a:latin typeface="Lucida Handwriting" pitchFamily="66" charset="0"/>
              </a:rPr>
              <a:t>quipos y utensilios </a:t>
            </a:r>
          </a:p>
          <a:p>
            <a:pPr marL="476250" indent="-198438" eaLnBrk="0" hangingPunct="0">
              <a:buFontTx/>
              <a:buChar char="•"/>
            </a:pPr>
            <a:r>
              <a:rPr lang="es-MX" sz="1800">
                <a:latin typeface="Lucida Handwriting" pitchFamily="66" charset="0"/>
              </a:rPr>
              <a:t>Buen m</a:t>
            </a:r>
            <a:r>
              <a:rPr lang="es-ES" sz="1800">
                <a:latin typeface="Lucida Handwriting" pitchFamily="66" charset="0"/>
              </a:rPr>
              <a:t>anejo de personal </a:t>
            </a:r>
          </a:p>
          <a:p>
            <a:pPr marL="476250" indent="-198438" eaLnBrk="0" hangingPunct="0">
              <a:buFontTx/>
              <a:buChar char="•"/>
            </a:pPr>
            <a:r>
              <a:rPr lang="es-ES" sz="1800">
                <a:latin typeface="Lucida Handwriting" pitchFamily="66" charset="0"/>
              </a:rPr>
              <a:t>Memorizar órdenes de servicio </a:t>
            </a:r>
          </a:p>
          <a:p>
            <a:pPr marL="476250" indent="-198438" eaLnBrk="0" hangingPunct="0">
              <a:buFontTx/>
              <a:buChar char="•"/>
            </a:pPr>
            <a:r>
              <a:rPr lang="es-ES" sz="1800">
                <a:latin typeface="Lucida Handwriting" pitchFamily="66" charset="0"/>
              </a:rPr>
              <a:t>Percepciones olfativa, gustativa y visual.</a:t>
            </a:r>
          </a:p>
          <a:p>
            <a:pPr marL="476250" indent="-198438" eaLnBrk="0" hangingPunct="0">
              <a:buFontTx/>
              <a:buChar char="•"/>
            </a:pPr>
            <a:r>
              <a:rPr lang="es-ES" sz="1800">
                <a:latin typeface="Lucida Handwriting" pitchFamily="66" charset="0"/>
              </a:rPr>
              <a:t>Iniciativa para resolver problemas</a:t>
            </a:r>
            <a:endParaRPr lang="es-MX" sz="1800">
              <a:latin typeface="Lucida Handwriting" pitchFamily="66" charset="0"/>
            </a:endParaRPr>
          </a:p>
          <a:p>
            <a:pPr marL="476250" indent="-198438" eaLnBrk="0" hangingPunct="0"/>
            <a:endParaRPr lang="es-ES" sz="1800">
              <a:latin typeface="Lucida Handwriting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autoUpdateAnimBg="0"/>
      <p:bldP spid="164868" grpId="0" animBg="1" autoUpdateAnimBg="0"/>
      <p:bldP spid="164869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CHEFF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609600" y="2133600"/>
            <a:ext cx="3581400" cy="414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2000" b="1">
                <a:solidFill>
                  <a:srgbClr val="000000"/>
                </a:solidFill>
                <a:latin typeface="Arial" charset="0"/>
                <a:cs typeface="Arial" charset="0"/>
              </a:rPr>
              <a:t>RESPONSABILIDADE</a:t>
            </a:r>
            <a:r>
              <a:rPr lang="es-MX" sz="2000" b="1">
                <a:solidFill>
                  <a:srgbClr val="000000"/>
                </a:solidFill>
                <a:latin typeface="Arial" charset="0"/>
                <a:cs typeface="Arial" charset="0"/>
              </a:rPr>
              <a:t>S:</a:t>
            </a:r>
            <a:endParaRPr lang="es-ES" sz="20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spcBef>
                <a:spcPct val="50000"/>
              </a:spcBef>
            </a:pPr>
            <a:r>
              <a:rPr lang="es-MX" sz="1800">
                <a:latin typeface="Lucida Handwriting" pitchFamily="66" charset="0"/>
              </a:rPr>
              <a:t>A</a:t>
            </a:r>
            <a:r>
              <a:rPr lang="es-ES" sz="1800">
                <a:latin typeface="Lucida Handwriting" pitchFamily="66" charset="0"/>
              </a:rPr>
              <a:t>sistente</a:t>
            </a:r>
          </a:p>
          <a:p>
            <a:pPr eaLnBrk="0" hangingPunct="0">
              <a:spcBef>
                <a:spcPct val="50000"/>
              </a:spcBef>
            </a:pPr>
            <a:r>
              <a:rPr lang="es-ES" sz="20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CONDICIONES DE TRABAJO:</a:t>
            </a:r>
            <a:endParaRPr lang="es-ES" sz="20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spcBef>
                <a:spcPct val="50000"/>
              </a:spcBef>
            </a:pPr>
            <a:r>
              <a:rPr lang="es-ES" sz="1800">
                <a:latin typeface="Lucida Handwriting" pitchFamily="66" charset="0"/>
              </a:rPr>
              <a:t>Buena iluminación, </a:t>
            </a:r>
            <a:endParaRPr lang="es-MX" sz="1800">
              <a:latin typeface="Lucida Handwriting" pitchFamily="66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s-ES" sz="1800">
                <a:latin typeface="Lucida Handwriting" pitchFamily="66" charset="0"/>
              </a:rPr>
              <a:t>Adecuada ventilación</a:t>
            </a:r>
          </a:p>
          <a:p>
            <a:pPr eaLnBrk="0" hangingPunct="0">
              <a:spcBef>
                <a:spcPct val="50000"/>
              </a:spcBef>
            </a:pPr>
            <a:r>
              <a:rPr lang="es-ES" sz="1800">
                <a:latin typeface="Lucida Handwriting" pitchFamily="66" charset="0"/>
              </a:rPr>
              <a:t>Limpieza</a:t>
            </a:r>
            <a:r>
              <a:rPr lang="es-ES" sz="2000">
                <a:solidFill>
                  <a:srgbClr val="000000"/>
                </a:solidFill>
                <a:latin typeface="Arial" charset="0"/>
                <a:cs typeface="Arial" charset="0"/>
              </a:rPr>
              <a:t> </a:t>
            </a:r>
            <a:endParaRPr lang="es-ES" sz="20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spcBef>
                <a:spcPct val="50000"/>
              </a:spcBef>
            </a:pPr>
            <a:r>
              <a:rPr lang="es-ES" sz="20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RIESGOS:</a:t>
            </a:r>
            <a:endParaRPr lang="es-ES" sz="20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spcBef>
                <a:spcPct val="50000"/>
              </a:spcBef>
            </a:pPr>
            <a:r>
              <a:rPr lang="es-ES" sz="1800">
                <a:latin typeface="Lucida Handwriting" pitchFamily="66" charset="0"/>
              </a:rPr>
              <a:t>Considerables cortadas</a:t>
            </a:r>
          </a:p>
          <a:p>
            <a:pPr eaLnBrk="0" hangingPunct="0">
              <a:spcBef>
                <a:spcPct val="50000"/>
              </a:spcBef>
            </a:pPr>
            <a:r>
              <a:rPr lang="es-ES" sz="1800">
                <a:latin typeface="Lucida Handwriting" pitchFamily="66" charset="0"/>
              </a:rPr>
              <a:t>Remotas mutilaciones y golpes </a:t>
            </a: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4343400" y="2133600"/>
            <a:ext cx="4191000" cy="4037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76250" indent="-376238" algn="ctr"/>
            <a:r>
              <a:rPr lang="es-MX" sz="2000" b="1">
                <a:solidFill>
                  <a:srgbClr val="000000"/>
                </a:solidFill>
                <a:latin typeface="Arial" charset="0"/>
                <a:cs typeface="Arial" charset="0"/>
              </a:rPr>
              <a:t>DESCRIPCIÓN DE PUESTO</a:t>
            </a:r>
          </a:p>
          <a:p>
            <a:pPr marL="476250" indent="-376238" algn="ctr"/>
            <a:endParaRPr lang="es-MX" sz="2000" b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76250" indent="-376238" algn="just">
              <a:buFontTx/>
              <a:buChar char="•"/>
            </a:pPr>
            <a:r>
              <a:rPr lang="es-ES" sz="1800">
                <a:latin typeface="Lucida Handwriting" pitchFamily="66" charset="0"/>
              </a:rPr>
              <a:t>Preparar productos </a:t>
            </a:r>
            <a:endParaRPr lang="es-MX" sz="1800">
              <a:latin typeface="Lucida Handwriting" pitchFamily="66" charset="0"/>
            </a:endParaRPr>
          </a:p>
          <a:p>
            <a:pPr marL="476250" indent="-376238" algn="just"/>
            <a:endParaRPr lang="es-MX" sz="1800">
              <a:latin typeface="Lucida Handwriting" pitchFamily="66" charset="0"/>
            </a:endParaRPr>
          </a:p>
          <a:p>
            <a:pPr marL="476250" indent="-376238" algn="just">
              <a:buFontTx/>
              <a:buChar char="•"/>
            </a:pPr>
            <a:r>
              <a:rPr lang="es-ES" sz="1800">
                <a:latin typeface="Lucida Handwriting" pitchFamily="66" charset="0"/>
              </a:rPr>
              <a:t>Recibir órdenes</a:t>
            </a:r>
            <a:r>
              <a:rPr lang="es-MX" sz="1800">
                <a:latin typeface="Lucida Handwriting" pitchFamily="66" charset="0"/>
              </a:rPr>
              <a:t> de producción</a:t>
            </a:r>
          </a:p>
          <a:p>
            <a:pPr marL="476250" indent="-376238" algn="just"/>
            <a:endParaRPr lang="es-MX" sz="1800">
              <a:latin typeface="Lucida Handwriting" pitchFamily="66" charset="0"/>
            </a:endParaRPr>
          </a:p>
          <a:p>
            <a:pPr marL="476250" indent="-376238" algn="just">
              <a:buFontTx/>
              <a:buChar char="•"/>
            </a:pPr>
            <a:r>
              <a:rPr lang="es-ES" sz="1800">
                <a:latin typeface="Lucida Handwriting" pitchFamily="66" charset="0"/>
              </a:rPr>
              <a:t>Llevar control sobre </a:t>
            </a:r>
            <a:r>
              <a:rPr lang="es-MX" sz="1800">
                <a:latin typeface="Lucida Handwriting" pitchFamily="66" charset="0"/>
              </a:rPr>
              <a:t>productos.</a:t>
            </a:r>
          </a:p>
          <a:p>
            <a:pPr marL="476250" indent="-376238" algn="just"/>
            <a:endParaRPr lang="es-ES" sz="1800">
              <a:latin typeface="Lucida Handwriting" pitchFamily="66" charset="0"/>
            </a:endParaRPr>
          </a:p>
          <a:p>
            <a:pPr marL="476250" indent="-376238" algn="just" eaLnBrk="0" hangingPunct="0">
              <a:buFontTx/>
              <a:buChar char="•"/>
            </a:pPr>
            <a:r>
              <a:rPr lang="es-ES" sz="1800">
                <a:latin typeface="Lucida Handwriting" pitchFamily="66" charset="0"/>
              </a:rPr>
              <a:t>Verificar que el área </a:t>
            </a:r>
            <a:r>
              <a:rPr lang="es-MX" sz="1800">
                <a:latin typeface="Lucida Handwriting" pitchFamily="66" charset="0"/>
              </a:rPr>
              <a:t>esté</a:t>
            </a:r>
            <a:r>
              <a:rPr lang="es-ES" sz="1800">
                <a:latin typeface="Lucida Handwriting" pitchFamily="66" charset="0"/>
              </a:rPr>
              <a:t> limpia</a:t>
            </a:r>
            <a:r>
              <a:rPr lang="es-MX" sz="1800">
                <a:latin typeface="Lucida Handwriting" pitchFamily="66" charset="0"/>
              </a:rPr>
              <a:t>.</a:t>
            </a:r>
          </a:p>
          <a:p>
            <a:pPr marL="476250" indent="-376238" algn="just" eaLnBrk="0" hangingPunct="0"/>
            <a:r>
              <a:rPr lang="es-ES" sz="1800">
                <a:latin typeface="Lucida Handwriting" pitchFamily="66" charset="0"/>
              </a:rPr>
              <a:t> </a:t>
            </a:r>
            <a:endParaRPr lang="es-MX" sz="1800">
              <a:latin typeface="Lucida Handwriting" pitchFamily="66" charset="0"/>
            </a:endParaRPr>
          </a:p>
          <a:p>
            <a:pPr marL="476250" indent="-376238" algn="just" eaLnBrk="0" hangingPunct="0">
              <a:buFontTx/>
              <a:buChar char="•"/>
            </a:pPr>
            <a:r>
              <a:rPr lang="es-ES" sz="1800">
                <a:latin typeface="Lucida Handwriting" pitchFamily="66" charset="0"/>
              </a:rPr>
              <a:t>Cerciorarse que los alimentos  </a:t>
            </a:r>
            <a:r>
              <a:rPr lang="es-MX" sz="1800">
                <a:latin typeface="Lucida Handwriting" pitchFamily="66" charset="0"/>
              </a:rPr>
              <a:t>sean</a:t>
            </a:r>
            <a:r>
              <a:rPr lang="es-ES" sz="1800">
                <a:latin typeface="Lucida Handwriting" pitchFamily="66" charset="0"/>
              </a:rPr>
              <a:t> guardados</a:t>
            </a:r>
            <a:endParaRPr lang="es-MX" sz="1800">
              <a:latin typeface="Lucida Handwriting" pitchFamily="66" charset="0"/>
            </a:endParaRPr>
          </a:p>
          <a:p>
            <a:pPr marL="476250" indent="-376238" algn="just" eaLnBrk="0" hangingPunct="0"/>
            <a:endParaRPr lang="es-MX" sz="1800">
              <a:latin typeface="Lucida Handwriting" pitchFamily="66" charset="0"/>
            </a:endParaRPr>
          </a:p>
          <a:p>
            <a:pPr marL="476250" indent="-376238" algn="just" eaLnBrk="0" hangingPunct="0">
              <a:buFontTx/>
              <a:buChar char="•"/>
            </a:pPr>
            <a:r>
              <a:rPr lang="es-MX" sz="1800">
                <a:latin typeface="Lucida Handwriting" pitchFamily="66" charset="0"/>
              </a:rPr>
              <a:t>Será </a:t>
            </a:r>
            <a:r>
              <a:rPr lang="es-ES" sz="1800">
                <a:latin typeface="Lucida Handwriting" pitchFamily="66" charset="0"/>
              </a:rPr>
              <a:t>Asistente  del Cheff.</a:t>
            </a:r>
            <a:r>
              <a:rPr lang="es-ES" sz="20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s-ES" sz="200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autoUpdateAnimBg="0"/>
      <p:bldP spid="165891" grpId="0" animBg="1" autoUpdateAnimBg="0"/>
      <p:bldP spid="165892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ASISTENTE CHEFF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609600" y="2362200"/>
            <a:ext cx="3810000" cy="321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0013"/>
            <a:r>
              <a:rPr lang="es-ES" sz="2000" b="1">
                <a:solidFill>
                  <a:srgbClr val="000000"/>
                </a:solidFill>
                <a:latin typeface="Arial" charset="0"/>
                <a:cs typeface="Arial" charset="0"/>
              </a:rPr>
              <a:t>PERFIL</a:t>
            </a:r>
            <a:endParaRPr lang="es-MX" sz="2000" b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00013"/>
            <a:endParaRPr lang="es-ES" sz="20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00013" eaLnBrk="0" hangingPunct="0"/>
            <a:r>
              <a:rPr lang="es-ES" sz="1800">
                <a:latin typeface="Lucida Handwriting" pitchFamily="66" charset="0"/>
              </a:rPr>
              <a:t>·   Edad: 18 años en adelante </a:t>
            </a:r>
          </a:p>
          <a:p>
            <a:pPr marL="100013" eaLnBrk="0" hangingPunct="0"/>
            <a:r>
              <a:rPr lang="es-ES" sz="1800">
                <a:latin typeface="Lucida Handwriting" pitchFamily="66" charset="0"/>
              </a:rPr>
              <a:t>·   Sexo: Indistinto </a:t>
            </a:r>
          </a:p>
          <a:p>
            <a:pPr marL="100013" eaLnBrk="0" hangingPunct="0"/>
            <a:r>
              <a:rPr lang="es-ES" sz="1800">
                <a:latin typeface="Lucida Handwriting" pitchFamily="66" charset="0"/>
              </a:rPr>
              <a:t>·   Estado civil: Indistinto </a:t>
            </a:r>
          </a:p>
          <a:p>
            <a:pPr marL="100013" eaLnBrk="0" hangingPunct="0"/>
            <a:r>
              <a:rPr lang="es-ES" sz="1800">
                <a:latin typeface="Lucida Handwriting" pitchFamily="66" charset="0"/>
              </a:rPr>
              <a:t>·   Escolaridad: Secundaria </a:t>
            </a:r>
          </a:p>
          <a:p>
            <a:pPr marL="100013" eaLnBrk="0" hangingPunct="0"/>
            <a:r>
              <a:rPr lang="es-ES" sz="1800">
                <a:latin typeface="Lucida Handwriting" pitchFamily="66" charset="0"/>
              </a:rPr>
              <a:t>·   Experiencia: 1 año ·   Características personales</a:t>
            </a:r>
            <a:r>
              <a:rPr lang="es-MX" sz="1800">
                <a:latin typeface="Lucida Handwriting" pitchFamily="66" charset="0"/>
              </a:rPr>
              <a:t>: </a:t>
            </a:r>
            <a:r>
              <a:rPr lang="es-ES" sz="1800">
                <a:latin typeface="Lucida Handwriting" pitchFamily="66" charset="0"/>
              </a:rPr>
              <a:t>Pulcro</a:t>
            </a:r>
            <a:r>
              <a:rPr lang="es-MX" sz="1800">
                <a:latin typeface="Lucida Handwriting" pitchFamily="66" charset="0"/>
              </a:rPr>
              <a:t>, h</a:t>
            </a:r>
            <a:r>
              <a:rPr lang="es-ES" sz="1800">
                <a:latin typeface="Lucida Handwriting" pitchFamily="66" charset="0"/>
              </a:rPr>
              <a:t>onrado</a:t>
            </a:r>
            <a:r>
              <a:rPr lang="es-MX" sz="1800">
                <a:latin typeface="Lucida Handwriting" pitchFamily="66" charset="0"/>
              </a:rPr>
              <a:t>, c</a:t>
            </a:r>
            <a:r>
              <a:rPr lang="es-ES" sz="1800">
                <a:latin typeface="Lucida Handwriting" pitchFamily="66" charset="0"/>
              </a:rPr>
              <a:t>uidadoso</a:t>
            </a:r>
            <a:r>
              <a:rPr lang="es-MX" sz="1800">
                <a:latin typeface="Lucida Handwriting" pitchFamily="66" charset="0"/>
              </a:rPr>
              <a:t> y o</a:t>
            </a:r>
            <a:r>
              <a:rPr lang="es-ES" sz="1800">
                <a:latin typeface="Lucida Handwriting" pitchFamily="66" charset="0"/>
              </a:rPr>
              <a:t>rganizado </a:t>
            </a:r>
          </a:p>
          <a:p>
            <a:pPr marL="100013" eaLnBrk="0" hangingPunct="0"/>
            <a:r>
              <a:rPr lang="es-ES" sz="20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4800600" y="2362200"/>
            <a:ext cx="4038600" cy="3294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0013" algn="ctr" eaLnBrk="0" hangingPunct="0">
              <a:spcBef>
                <a:spcPct val="50000"/>
              </a:spcBef>
            </a:pPr>
            <a:r>
              <a:rPr lang="es-ES" sz="2000" b="1">
                <a:solidFill>
                  <a:srgbClr val="000000"/>
                </a:solidFill>
                <a:latin typeface="Arial" charset="0"/>
                <a:cs typeface="Arial" charset="0"/>
              </a:rPr>
              <a:t>REQUISITOS</a:t>
            </a:r>
            <a:endParaRPr lang="es-ES" sz="20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00013" eaLnBrk="0" hangingPunct="0">
              <a:spcBef>
                <a:spcPct val="50000"/>
              </a:spcBef>
            </a:pPr>
            <a:r>
              <a:rPr lang="es-ES" sz="1800">
                <a:latin typeface="Lucida Handwriting" pitchFamily="66" charset="0"/>
              </a:rPr>
              <a:t>·  Conocimientos básicos de preparación, presentación  y decoración de alimentos </a:t>
            </a:r>
          </a:p>
          <a:p>
            <a:pPr marL="100013" eaLnBrk="0" hangingPunct="0">
              <a:spcBef>
                <a:spcPct val="50000"/>
              </a:spcBef>
            </a:pPr>
            <a:r>
              <a:rPr lang="es-ES" sz="1800">
                <a:latin typeface="Lucida Handwriting" pitchFamily="66" charset="0"/>
              </a:rPr>
              <a:t>·  Precisión en las porciones </a:t>
            </a:r>
          </a:p>
          <a:p>
            <a:pPr marL="100013" eaLnBrk="0" hangingPunct="0">
              <a:spcBef>
                <a:spcPct val="50000"/>
              </a:spcBef>
            </a:pPr>
            <a:r>
              <a:rPr lang="es-ES" sz="1800">
                <a:latin typeface="Lucida Handwriting" pitchFamily="66" charset="0"/>
              </a:rPr>
              <a:t>·  Memorizar órdenes de servicio </a:t>
            </a:r>
          </a:p>
          <a:p>
            <a:pPr marL="100013" eaLnBrk="0" hangingPunct="0">
              <a:spcBef>
                <a:spcPct val="50000"/>
              </a:spcBef>
            </a:pPr>
            <a:r>
              <a:rPr lang="es-ES" sz="1800">
                <a:latin typeface="Lucida Handwriting" pitchFamily="66" charset="0"/>
              </a:rPr>
              <a:t>·  Percepciones olfativa, gustativa y visual </a:t>
            </a:r>
            <a:endParaRPr lang="es-MX" sz="1800">
              <a:latin typeface="Lucida Handwriting" pitchFamily="66" charset="0"/>
            </a:endParaRPr>
          </a:p>
          <a:p>
            <a:pPr marL="100013" eaLnBrk="0" hangingPunct="0">
              <a:spcBef>
                <a:spcPct val="50000"/>
              </a:spcBef>
            </a:pPr>
            <a:endParaRPr lang="es-ES" sz="1800">
              <a:latin typeface="Lucida Handwriting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ASISTENTE CHEFF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609600" y="2362200"/>
            <a:ext cx="3733800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2000" b="1">
                <a:solidFill>
                  <a:srgbClr val="000000"/>
                </a:solidFill>
                <a:latin typeface="Arial" charset="0"/>
                <a:cs typeface="Arial" charset="0"/>
              </a:rPr>
              <a:t>RESPONSABILIDADES:</a:t>
            </a:r>
            <a:endParaRPr lang="es-ES" sz="20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spcBef>
                <a:spcPct val="50000"/>
              </a:spcBef>
            </a:pPr>
            <a:r>
              <a:rPr lang="es-ES" sz="1800">
                <a:latin typeface="Lucida Handwriting" pitchFamily="66" charset="0"/>
              </a:rPr>
              <a:t>No tiene a nadie a su cargo</a:t>
            </a:r>
            <a:r>
              <a:rPr lang="es-ES" sz="2000">
                <a:solidFill>
                  <a:srgbClr val="000000"/>
                </a:solidFill>
                <a:latin typeface="Arial" charset="0"/>
                <a:cs typeface="Arial" charset="0"/>
              </a:rPr>
              <a:t> </a:t>
            </a:r>
            <a:endParaRPr lang="es-ES" sz="20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spcBef>
                <a:spcPct val="50000"/>
              </a:spcBef>
            </a:pPr>
            <a:r>
              <a:rPr lang="es-ES" sz="20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CONDICIONES DE TRABAJO:</a:t>
            </a:r>
            <a:endParaRPr lang="es-ES" sz="20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spcBef>
                <a:spcPct val="50000"/>
              </a:spcBef>
            </a:pPr>
            <a:r>
              <a:rPr lang="es-ES" sz="1800">
                <a:latin typeface="Lucida Handwriting" pitchFamily="66" charset="0"/>
              </a:rPr>
              <a:t>Buena iluminación</a:t>
            </a:r>
            <a:endParaRPr lang="es-MX" sz="1800">
              <a:latin typeface="Lucida Handwriting" pitchFamily="66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s-ES" sz="1800">
                <a:latin typeface="Lucida Handwriting" pitchFamily="66" charset="0"/>
              </a:rPr>
              <a:t>Adecuada ventilación</a:t>
            </a:r>
            <a:endParaRPr lang="es-MX" sz="1800">
              <a:latin typeface="Lucida Handwriting" pitchFamily="66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s-ES" sz="1800">
                <a:latin typeface="Lucida Handwriting" pitchFamily="66" charset="0"/>
              </a:rPr>
              <a:t>Limpieza </a:t>
            </a:r>
          </a:p>
          <a:p>
            <a:pPr eaLnBrk="0" hangingPunct="0">
              <a:spcBef>
                <a:spcPct val="50000"/>
              </a:spcBef>
            </a:pPr>
            <a:r>
              <a:rPr lang="es-ES" sz="20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RIESGOS:</a:t>
            </a:r>
            <a:endParaRPr lang="es-ES" sz="20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spcBef>
                <a:spcPct val="50000"/>
              </a:spcBef>
            </a:pPr>
            <a:r>
              <a:rPr lang="es-ES" sz="1800">
                <a:latin typeface="Lucida Handwriting" pitchFamily="66" charset="0"/>
              </a:rPr>
              <a:t>Considerables cor</a:t>
            </a:r>
            <a:r>
              <a:rPr lang="es-MX" sz="1800">
                <a:latin typeface="Lucida Handwriting" pitchFamily="66" charset="0"/>
              </a:rPr>
              <a:t>tadas y r</a:t>
            </a:r>
            <a:r>
              <a:rPr lang="es-ES" sz="1800">
                <a:latin typeface="Lucida Handwriting" pitchFamily="66" charset="0"/>
              </a:rPr>
              <a:t>emotas mutilaciones y golpes</a:t>
            </a:r>
            <a:r>
              <a:rPr lang="es-ES" sz="2000">
                <a:solidFill>
                  <a:srgbClr val="000000"/>
                </a:solidFill>
                <a:latin typeface="Arial" charset="0"/>
                <a:cs typeface="Arial" charset="0"/>
              </a:rPr>
              <a:t> </a:t>
            </a:r>
            <a:endParaRPr lang="es-ES" sz="2000">
              <a:latin typeface="Times New Roman" pitchFamily="18" charset="0"/>
            </a:endParaRP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4419600" y="2438400"/>
            <a:ext cx="4343400" cy="3732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77813" indent="-177800" algn="ctr"/>
            <a:r>
              <a:rPr lang="es-MX" sz="2000" b="1">
                <a:solidFill>
                  <a:srgbClr val="000000"/>
                </a:solidFill>
                <a:latin typeface="Arial" charset="0"/>
                <a:cs typeface="Arial" charset="0"/>
              </a:rPr>
              <a:t>DESCRIPCIÓN DE PUESTOS</a:t>
            </a:r>
          </a:p>
          <a:p>
            <a:pPr marL="277813" indent="-177800" algn="just"/>
            <a:endParaRPr lang="es-MX" sz="20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77813" indent="-177800" algn="just">
              <a:buFontTx/>
              <a:buChar char="•"/>
            </a:pPr>
            <a:r>
              <a:rPr lang="es-ES" sz="1800">
                <a:latin typeface="Lucida Handwriting" pitchFamily="66" charset="0"/>
              </a:rPr>
              <a:t>Elaborar alimentos y bebidas</a:t>
            </a:r>
            <a:r>
              <a:rPr lang="es-MX" sz="1800">
                <a:latin typeface="Lucida Handwriting" pitchFamily="66" charset="0"/>
              </a:rPr>
              <a:t>.</a:t>
            </a:r>
          </a:p>
          <a:p>
            <a:pPr marL="277813" indent="-177800" algn="just">
              <a:buFontTx/>
              <a:buChar char="•"/>
            </a:pPr>
            <a:endParaRPr lang="es-MX" sz="1800">
              <a:latin typeface="Lucida Handwriting" pitchFamily="66" charset="0"/>
            </a:endParaRPr>
          </a:p>
          <a:p>
            <a:pPr marL="277813" indent="-177800" algn="just">
              <a:buFontTx/>
              <a:buChar char="•"/>
            </a:pPr>
            <a:r>
              <a:rPr lang="es-ES" sz="1800">
                <a:latin typeface="Lucida Handwriting" pitchFamily="66" charset="0"/>
              </a:rPr>
              <a:t> Mantener limpia la área de trabajo</a:t>
            </a:r>
            <a:r>
              <a:rPr lang="es-MX" sz="1800">
                <a:latin typeface="Lucida Handwriting" pitchFamily="66" charset="0"/>
              </a:rPr>
              <a:t>.</a:t>
            </a:r>
            <a:r>
              <a:rPr lang="es-ES" sz="1800">
                <a:latin typeface="Lucida Handwriting" pitchFamily="66" charset="0"/>
              </a:rPr>
              <a:t> </a:t>
            </a:r>
            <a:endParaRPr lang="es-MX" sz="1800">
              <a:latin typeface="Lucida Handwriting" pitchFamily="66" charset="0"/>
            </a:endParaRPr>
          </a:p>
          <a:p>
            <a:pPr marL="277813" indent="-177800" algn="just">
              <a:buFontTx/>
              <a:buChar char="•"/>
            </a:pPr>
            <a:endParaRPr lang="es-ES" sz="1800">
              <a:latin typeface="Lucida Handwriting" pitchFamily="66" charset="0"/>
            </a:endParaRPr>
          </a:p>
          <a:p>
            <a:pPr marL="277813" indent="-177800" algn="just" eaLnBrk="0" hangingPunct="0">
              <a:buFontTx/>
              <a:buChar char="•"/>
            </a:pPr>
            <a:r>
              <a:rPr lang="es-ES" sz="1800">
                <a:latin typeface="Lucida Handwriting" pitchFamily="66" charset="0"/>
              </a:rPr>
              <a:t>Reportar al </a:t>
            </a:r>
            <a:r>
              <a:rPr lang="es-MX" sz="1800">
                <a:latin typeface="Lucida Handwriting" pitchFamily="66" charset="0"/>
              </a:rPr>
              <a:t>cheff</a:t>
            </a:r>
            <a:r>
              <a:rPr lang="es-ES" sz="1800">
                <a:latin typeface="Lucida Handwriting" pitchFamily="66" charset="0"/>
              </a:rPr>
              <a:t> los faltantes</a:t>
            </a:r>
            <a:r>
              <a:rPr lang="es-MX" sz="1800">
                <a:latin typeface="Lucida Handwriting" pitchFamily="66" charset="0"/>
              </a:rPr>
              <a:t>, </a:t>
            </a:r>
            <a:r>
              <a:rPr lang="es-ES" sz="1800">
                <a:latin typeface="Lucida Handwriting" pitchFamily="66" charset="0"/>
              </a:rPr>
              <a:t> desperfectos en alimentos o equipos de trabajo</a:t>
            </a:r>
            <a:r>
              <a:rPr lang="es-MX" sz="1800">
                <a:latin typeface="Lucida Handwriting" pitchFamily="66" charset="0"/>
              </a:rPr>
              <a:t>.</a:t>
            </a:r>
          </a:p>
          <a:p>
            <a:pPr marL="277813" indent="-177800" algn="just" eaLnBrk="0" hangingPunct="0"/>
            <a:endParaRPr lang="es-ES" sz="1800">
              <a:latin typeface="Lucida Handwriting" pitchFamily="66" charset="0"/>
            </a:endParaRPr>
          </a:p>
          <a:p>
            <a:pPr marL="277813" indent="-177800" algn="just" eaLnBrk="0" hangingPunct="0">
              <a:buFontTx/>
              <a:buChar char="•"/>
            </a:pPr>
            <a:r>
              <a:rPr lang="es-MX" sz="1800">
                <a:latin typeface="Lucida Handwriting" pitchFamily="66" charset="0"/>
              </a:rPr>
              <a:t>Realizar </a:t>
            </a:r>
            <a:r>
              <a:rPr lang="es-ES" sz="1800">
                <a:latin typeface="Lucida Handwriting" pitchFamily="66" charset="0"/>
              </a:rPr>
              <a:t> funciones de Cheff</a:t>
            </a:r>
            <a:r>
              <a:rPr lang="es-MX" sz="1800">
                <a:latin typeface="Lucida Handwriting" pitchFamily="66" charset="0"/>
              </a:rPr>
              <a:t>.</a:t>
            </a:r>
          </a:p>
          <a:p>
            <a:pPr marL="277813" indent="-177800" algn="just" eaLnBrk="0" hangingPunct="0">
              <a:buFontTx/>
              <a:buChar char="•"/>
            </a:pPr>
            <a:endParaRPr lang="es-MX" sz="1800">
              <a:latin typeface="Lucida Handwriting" pitchFamily="66" charset="0"/>
            </a:endParaRPr>
          </a:p>
          <a:p>
            <a:pPr marL="277813" indent="-177800" algn="just" eaLnBrk="0" hangingPunct="0">
              <a:buFontTx/>
              <a:buChar char="•"/>
            </a:pPr>
            <a:r>
              <a:rPr lang="es-MX" sz="1800">
                <a:latin typeface="Lucida Handwriting" pitchFamily="66" charset="0"/>
              </a:rPr>
              <a:t>M</a:t>
            </a:r>
            <a:r>
              <a:rPr lang="es-ES" sz="1800">
                <a:latin typeface="Lucida Handwriting" pitchFamily="66" charset="0"/>
              </a:rPr>
              <a:t>antener limpias las instalaciones.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POLÍTICAS GENERALES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1066800" y="2209800"/>
            <a:ext cx="70866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 eaLnBrk="0" hangingPunct="0">
              <a:lnSpc>
                <a:spcPct val="150000"/>
              </a:lnSpc>
              <a:buFontTx/>
              <a:buAutoNum type="arabicPeriod"/>
              <a:tabLst>
                <a:tab pos="342900" algn="l"/>
                <a:tab pos="449263" algn="l"/>
                <a:tab pos="685800" algn="l"/>
              </a:tabLst>
            </a:pPr>
            <a:r>
              <a:rPr lang="es-ES" sz="1800">
                <a:latin typeface="Lucida Handwriting" pitchFamily="66" charset="0"/>
              </a:rPr>
              <a:t>10 minutos de espera a la hora de entrada. </a:t>
            </a:r>
          </a:p>
          <a:p>
            <a:pPr marL="457200" indent="-457200" algn="just" eaLnBrk="0" hangingPunct="0">
              <a:lnSpc>
                <a:spcPct val="150000"/>
              </a:lnSpc>
              <a:buFontTx/>
              <a:buAutoNum type="arabicPeriod"/>
              <a:tabLst>
                <a:tab pos="342900" algn="l"/>
                <a:tab pos="449263" algn="l"/>
                <a:tab pos="685800" algn="l"/>
              </a:tabLst>
            </a:pPr>
            <a:r>
              <a:rPr lang="es-MX" sz="1800">
                <a:latin typeface="Lucida Handwriting" pitchFamily="66" charset="0"/>
              </a:rPr>
              <a:t>Excelente Aseo Personal.</a:t>
            </a:r>
            <a:endParaRPr lang="es-ES" sz="1800">
              <a:latin typeface="Lucida Handwriting" pitchFamily="66" charset="0"/>
            </a:endParaRPr>
          </a:p>
          <a:p>
            <a:pPr marL="457200" indent="-457200" algn="just" eaLnBrk="0" hangingPunct="0">
              <a:lnSpc>
                <a:spcPct val="150000"/>
              </a:lnSpc>
              <a:buFontTx/>
              <a:buAutoNum type="arabicPeriod"/>
              <a:tabLst>
                <a:tab pos="342900" algn="l"/>
                <a:tab pos="449263" algn="l"/>
                <a:tab pos="685800" algn="l"/>
              </a:tabLst>
            </a:pPr>
            <a:r>
              <a:rPr lang="es-MX" sz="1800">
                <a:latin typeface="Lucida Handwriting" pitchFamily="66" charset="0"/>
              </a:rPr>
              <a:t>No </a:t>
            </a:r>
            <a:r>
              <a:rPr lang="es-ES" sz="1800">
                <a:latin typeface="Lucida Handwriting" pitchFamily="66" charset="0"/>
              </a:rPr>
              <a:t> comer, beber o fumar dentro del área de trabajo</a:t>
            </a:r>
            <a:r>
              <a:rPr lang="es-MX" sz="1800">
                <a:latin typeface="Lucida Handwriting" pitchFamily="66" charset="0"/>
              </a:rPr>
              <a:t>.</a:t>
            </a:r>
          </a:p>
          <a:p>
            <a:pPr marL="457200" indent="-457200" algn="just" eaLnBrk="0" hangingPunct="0">
              <a:lnSpc>
                <a:spcPct val="150000"/>
              </a:lnSpc>
              <a:buFontTx/>
              <a:buAutoNum type="arabicPeriod"/>
              <a:tabLst>
                <a:tab pos="342900" algn="l"/>
                <a:tab pos="449263" algn="l"/>
                <a:tab pos="685800" algn="l"/>
              </a:tabLst>
            </a:pPr>
            <a:r>
              <a:rPr lang="es-ES" sz="1800">
                <a:latin typeface="Lucida Handwriting" pitchFamily="66" charset="0"/>
              </a:rPr>
              <a:t>No debe existir ningún parentesco</a:t>
            </a:r>
            <a:r>
              <a:rPr lang="es-MX" sz="1800">
                <a:latin typeface="Lucida Handwriting" pitchFamily="66" charset="0"/>
              </a:rPr>
              <a:t>.</a:t>
            </a:r>
          </a:p>
          <a:p>
            <a:pPr marL="457200" indent="-457200" algn="just" eaLnBrk="0" hangingPunct="0">
              <a:lnSpc>
                <a:spcPct val="150000"/>
              </a:lnSpc>
              <a:buFontTx/>
              <a:buAutoNum type="arabicPeriod"/>
              <a:tabLst>
                <a:tab pos="342900" algn="l"/>
                <a:tab pos="449263" algn="l"/>
                <a:tab pos="685800" algn="l"/>
              </a:tabLst>
            </a:pPr>
            <a:r>
              <a:rPr lang="es-ES" sz="1800">
                <a:latin typeface="Lucida Handwriting" pitchFamily="66" charset="0"/>
              </a:rPr>
              <a:t>Solicitar la intervención del gerente cuando el cliente tiene alguna queja u observación que hacer. </a:t>
            </a:r>
          </a:p>
          <a:p>
            <a:pPr marL="457200" indent="-457200" algn="just" eaLnBrk="0" hangingPunct="0">
              <a:lnSpc>
                <a:spcPct val="150000"/>
              </a:lnSpc>
              <a:buFontTx/>
              <a:buAutoNum type="arabicPeriod"/>
              <a:tabLst>
                <a:tab pos="342900" algn="l"/>
                <a:tab pos="449263" algn="l"/>
                <a:tab pos="685800" algn="l"/>
              </a:tabLst>
            </a:pPr>
            <a:r>
              <a:rPr lang="es-ES" sz="1800">
                <a:latin typeface="Lucida Handwriting" pitchFamily="66" charset="0"/>
              </a:rPr>
              <a:t>Entregar al gerente los objetos que hayan sido olvidados por los clientes. </a:t>
            </a:r>
          </a:p>
          <a:p>
            <a:pPr marL="457200" indent="-457200" algn="just" eaLnBrk="0" hangingPunct="0">
              <a:lnSpc>
                <a:spcPct val="150000"/>
              </a:lnSpc>
              <a:buFontTx/>
              <a:buAutoNum type="arabicPeriod"/>
              <a:tabLst>
                <a:tab pos="342900" algn="l"/>
                <a:tab pos="449263" algn="l"/>
                <a:tab pos="685800" algn="l"/>
              </a:tabLst>
            </a:pPr>
            <a:r>
              <a:rPr lang="es-ES" sz="1800">
                <a:latin typeface="Lucida Handwriting" pitchFamily="66" charset="0"/>
              </a:rPr>
              <a:t>No jugar ni hacer bromas durante horas de trabajo.</a:t>
            </a:r>
          </a:p>
          <a:p>
            <a:pPr marL="457200" indent="-457200" eaLnBrk="0" hangingPunct="0">
              <a:lnSpc>
                <a:spcPct val="150000"/>
              </a:lnSpc>
              <a:tabLst>
                <a:tab pos="342900" algn="l"/>
                <a:tab pos="449263" algn="l"/>
                <a:tab pos="685800" algn="l"/>
              </a:tabLst>
            </a:pPr>
            <a:endParaRPr lang="es-ES" sz="1800">
              <a:latin typeface="Lucida Handwriting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rgbClr val="0033CC"/>
                </a:solidFill>
                <a:latin typeface="Lucida Handwriting" pitchFamily="66" charset="0"/>
              </a:rPr>
              <a:t>CAPÍTULO 3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>
                <a:solidFill>
                  <a:srgbClr val="0033CC"/>
                </a:solidFill>
                <a:latin typeface="Lucida Handwriting" pitchFamily="66" charset="0"/>
              </a:rPr>
              <a:t>ESTRUCTURA DEL COSTO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 autoUpdateAnimBg="0"/>
      <p:bldP spid="169987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381000"/>
            <a:ext cx="6096000" cy="11430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600">
                <a:solidFill>
                  <a:srgbClr val="0033CC"/>
                </a:solidFill>
                <a:latin typeface="Lucida Handwriting" pitchFamily="66" charset="0"/>
              </a:rPr>
              <a:t>COSTO UNITARIO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209800"/>
            <a:ext cx="6400800" cy="2514600"/>
          </a:xfrm>
          <a:solidFill>
            <a:srgbClr val="FFFFCC"/>
          </a:solidFill>
        </p:spPr>
        <p:txBody>
          <a:bodyPr/>
          <a:lstStyle/>
          <a:p>
            <a:pPr>
              <a:buFont typeface="Wingdings" pitchFamily="2" charset="2"/>
              <a:buChar char="n"/>
              <a:tabLst>
                <a:tab pos="565150" algn="l"/>
              </a:tabLst>
            </a:pPr>
            <a:r>
              <a:rPr lang="en-US" sz="3600">
                <a:solidFill>
                  <a:srgbClr val="0033CC"/>
                </a:solidFill>
                <a:latin typeface="Lucida Handwriting" pitchFamily="66" charset="0"/>
              </a:rPr>
              <a:t>Materiales Directos</a:t>
            </a:r>
          </a:p>
          <a:p>
            <a:pPr>
              <a:buFont typeface="Wingdings" pitchFamily="2" charset="2"/>
              <a:buChar char="n"/>
              <a:tabLst>
                <a:tab pos="565150" algn="l"/>
              </a:tabLst>
            </a:pPr>
            <a:r>
              <a:rPr lang="en-US" sz="3600">
                <a:solidFill>
                  <a:srgbClr val="0033CC"/>
                </a:solidFill>
                <a:latin typeface="Lucida Handwriting" pitchFamily="66" charset="0"/>
              </a:rPr>
              <a:t>Mano de Obra Directa</a:t>
            </a:r>
          </a:p>
          <a:p>
            <a:pPr>
              <a:buFont typeface="Wingdings" pitchFamily="2" charset="2"/>
              <a:buChar char="n"/>
              <a:tabLst>
                <a:tab pos="565150" algn="l"/>
              </a:tabLst>
            </a:pPr>
            <a:r>
              <a:rPr lang="en-US" sz="3600">
                <a:solidFill>
                  <a:srgbClr val="0033CC"/>
                </a:solidFill>
                <a:latin typeface="Lucida Handwriting" pitchFamily="66" charset="0"/>
              </a:rPr>
              <a:t>Costos Indirectos de Fabricación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0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10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 autoUpdateAnimBg="0"/>
      <p:bldP spid="171011" grpId="0" build="p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85800"/>
            <a:ext cx="7772400" cy="914400"/>
          </a:xfrm>
        </p:spPr>
        <p:txBody>
          <a:bodyPr/>
          <a:lstStyle/>
          <a:p>
            <a:pPr algn="ctr"/>
            <a:r>
              <a:rPr lang="en-US" sz="3600">
                <a:solidFill>
                  <a:srgbClr val="0033CC"/>
                </a:solidFill>
                <a:latin typeface="Lucida Handwriting" pitchFamily="66" charset="0"/>
              </a:rPr>
              <a:t>MATERIALES DIRECTOS</a:t>
            </a:r>
          </a:p>
        </p:txBody>
      </p:sp>
      <p:graphicFrame>
        <p:nvGraphicFramePr>
          <p:cNvPr id="172035" name="Object 3"/>
          <p:cNvGraphicFramePr>
            <a:graphicFrameLocks noChangeAspect="1"/>
          </p:cNvGraphicFramePr>
          <p:nvPr/>
        </p:nvGraphicFramePr>
        <p:xfrm>
          <a:off x="838200" y="2743200"/>
          <a:ext cx="3867150" cy="3162300"/>
        </p:xfrm>
        <a:graphic>
          <a:graphicData uri="http://schemas.openxmlformats.org/presentationml/2006/ole">
            <p:oleObj spid="_x0000_s172035" name="Imagen de mapa de bits" r:id="rId3" imgW="3866667" imgH="3161905" progId="Paint.Picture">
              <p:embed/>
            </p:oleObj>
          </a:graphicData>
        </a:graphic>
      </p:graphicFrame>
      <p:graphicFrame>
        <p:nvGraphicFramePr>
          <p:cNvPr id="172036" name="Object 4"/>
          <p:cNvGraphicFramePr>
            <a:graphicFrameLocks noChangeAspect="1"/>
          </p:cNvGraphicFramePr>
          <p:nvPr/>
        </p:nvGraphicFramePr>
        <p:xfrm>
          <a:off x="4800600" y="2971800"/>
          <a:ext cx="3524250" cy="2219325"/>
        </p:xfrm>
        <a:graphic>
          <a:graphicData uri="http://schemas.openxmlformats.org/presentationml/2006/ole">
            <p:oleObj spid="_x0000_s172036" name="Imagen de mapa de bits" r:id="rId4" imgW="3524742" imgH="2219635" progId="Paint.Picture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85800"/>
            <a:ext cx="7772400" cy="914400"/>
          </a:xfrm>
        </p:spPr>
        <p:txBody>
          <a:bodyPr/>
          <a:lstStyle/>
          <a:p>
            <a:pPr algn="ctr"/>
            <a:r>
              <a:rPr lang="en-US" sz="3600">
                <a:solidFill>
                  <a:srgbClr val="0033CC"/>
                </a:solidFill>
                <a:latin typeface="Lucida Handwriting" pitchFamily="66" charset="0"/>
              </a:rPr>
              <a:t>MATERIALES DIRECTOS</a:t>
            </a:r>
          </a:p>
        </p:txBody>
      </p:sp>
      <p:graphicFrame>
        <p:nvGraphicFramePr>
          <p:cNvPr id="173059" name="Object 3"/>
          <p:cNvGraphicFramePr>
            <a:graphicFrameLocks noChangeAspect="1"/>
          </p:cNvGraphicFramePr>
          <p:nvPr/>
        </p:nvGraphicFramePr>
        <p:xfrm>
          <a:off x="1371600" y="2819400"/>
          <a:ext cx="6307138" cy="3114675"/>
        </p:xfrm>
        <a:graphic>
          <a:graphicData uri="http://schemas.openxmlformats.org/presentationml/2006/ole">
            <p:oleObj spid="_x0000_s173059" name="Imagen de mapa de bits" r:id="rId3" imgW="6304762" imgH="3115110" progId="Paint.Picture">
              <p:embed/>
            </p:oleObj>
          </a:graphicData>
        </a:graphic>
      </p:graphicFrame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1447800" y="2209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Caso:Vaso de 06onzas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 autoUpdateAnimBg="0"/>
      <p:bldP spid="17306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502400" cy="1143000"/>
          </a:xfrm>
          <a:noFill/>
        </p:spPr>
        <p:txBody>
          <a:bodyPr/>
          <a:lstStyle/>
          <a:p>
            <a:pPr algn="ctr"/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FRUTAS TROPICALES EN EL ECUADOR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773238" y="-123825"/>
            <a:ext cx="56007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773238" y="69850"/>
            <a:ext cx="56007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773238" y="263525"/>
            <a:ext cx="56007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990600" y="2819400"/>
          <a:ext cx="3800475" cy="2647950"/>
        </p:xfrm>
        <a:graphic>
          <a:graphicData uri="http://schemas.openxmlformats.org/presentationml/2006/ole">
            <p:oleObj spid="_x0000_s55302" name="Imagen de mapa de bits" r:id="rId3" imgW="3801006" imgH="2647619" progId="Paint.Picture">
              <p:embed/>
            </p:oleObj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4800600" y="2209800"/>
          <a:ext cx="3810000" cy="3562350"/>
        </p:xfrm>
        <a:graphic>
          <a:graphicData uri="http://schemas.openxmlformats.org/presentationml/2006/ole">
            <p:oleObj spid="_x0000_s55303" name="Imagen de mapa de bits" r:id="rId4" imgW="4409524" imgH="3561905" progId="Paint.Picture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533400"/>
            <a:ext cx="6705600" cy="914400"/>
          </a:xfrm>
        </p:spPr>
        <p:txBody>
          <a:bodyPr/>
          <a:lstStyle/>
          <a:p>
            <a:pPr algn="ctr"/>
            <a:r>
              <a:rPr lang="en-US" sz="3600">
                <a:solidFill>
                  <a:srgbClr val="0033CC"/>
                </a:solidFill>
                <a:latin typeface="Lucida Handwriting" pitchFamily="66" charset="0"/>
              </a:rPr>
              <a:t>TIEMPO PREPARACIÓN INGREDIENTES</a:t>
            </a:r>
          </a:p>
        </p:txBody>
      </p:sp>
      <p:graphicFrame>
        <p:nvGraphicFramePr>
          <p:cNvPr id="174083" name="Object 3"/>
          <p:cNvGraphicFramePr>
            <a:graphicFrameLocks noChangeAspect="1"/>
          </p:cNvGraphicFramePr>
          <p:nvPr/>
        </p:nvGraphicFramePr>
        <p:xfrm>
          <a:off x="228600" y="1828800"/>
          <a:ext cx="4668838" cy="2600325"/>
        </p:xfrm>
        <a:graphic>
          <a:graphicData uri="http://schemas.openxmlformats.org/presentationml/2006/ole">
            <p:oleObj spid="_x0000_s174083" name="Imagen de mapa de bits" r:id="rId3" imgW="4667902" imgH="2600000" progId="Paint.Picture">
              <p:embed/>
            </p:oleObj>
          </a:graphicData>
        </a:graphic>
      </p:graphicFrame>
      <p:graphicFrame>
        <p:nvGraphicFramePr>
          <p:cNvPr id="174084" name="Object 4"/>
          <p:cNvGraphicFramePr>
            <a:graphicFrameLocks noChangeAspect="1"/>
          </p:cNvGraphicFramePr>
          <p:nvPr/>
        </p:nvGraphicFramePr>
        <p:xfrm>
          <a:off x="5114925" y="1828800"/>
          <a:ext cx="3800475" cy="3238500"/>
        </p:xfrm>
        <a:graphic>
          <a:graphicData uri="http://schemas.openxmlformats.org/presentationml/2006/ole">
            <p:oleObj spid="_x0000_s174084" name="Imagen de mapa de bits" r:id="rId4" imgW="4029637" imgH="3238952" progId="Paint.Picture">
              <p:embed/>
            </p:oleObj>
          </a:graphicData>
        </a:graphic>
      </p:graphicFrame>
      <p:graphicFrame>
        <p:nvGraphicFramePr>
          <p:cNvPr id="174085" name="Object 5"/>
          <p:cNvGraphicFramePr>
            <a:graphicFrameLocks noChangeAspect="1"/>
          </p:cNvGraphicFramePr>
          <p:nvPr/>
        </p:nvGraphicFramePr>
        <p:xfrm>
          <a:off x="228600" y="4572000"/>
          <a:ext cx="4514850" cy="1933575"/>
        </p:xfrm>
        <a:graphic>
          <a:graphicData uri="http://schemas.openxmlformats.org/presentationml/2006/ole">
            <p:oleObj spid="_x0000_s174085" name="Imagen de mapa de bits" r:id="rId5" imgW="4514286" imgH="1933333" progId="Paint.Picture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685800"/>
            <a:ext cx="5257800" cy="914400"/>
          </a:xfrm>
        </p:spPr>
        <p:txBody>
          <a:bodyPr/>
          <a:lstStyle/>
          <a:p>
            <a:pPr algn="ctr"/>
            <a:r>
              <a:rPr lang="en-US" sz="3600">
                <a:solidFill>
                  <a:srgbClr val="0033CC"/>
                </a:solidFill>
                <a:latin typeface="Lucida Handwriting" pitchFamily="66" charset="0"/>
              </a:rPr>
              <a:t>MANO DE OBRA DIRECTA</a:t>
            </a:r>
          </a:p>
        </p:txBody>
      </p:sp>
      <p:graphicFrame>
        <p:nvGraphicFramePr>
          <p:cNvPr id="175107" name="Object 3"/>
          <p:cNvGraphicFramePr>
            <a:graphicFrameLocks noChangeAspect="1"/>
          </p:cNvGraphicFramePr>
          <p:nvPr/>
        </p:nvGraphicFramePr>
        <p:xfrm>
          <a:off x="2286000" y="1828800"/>
          <a:ext cx="4495800" cy="1485900"/>
        </p:xfrm>
        <a:graphic>
          <a:graphicData uri="http://schemas.openxmlformats.org/presentationml/2006/ole">
            <p:oleObj spid="_x0000_s175107" name="Imagen de mapa de bits" r:id="rId3" imgW="4495238" imgH="1486107" progId="Paint.Picture">
              <p:embed/>
            </p:oleObj>
          </a:graphicData>
        </a:graphic>
      </p:graphicFrame>
      <p:graphicFrame>
        <p:nvGraphicFramePr>
          <p:cNvPr id="175108" name="Object 4"/>
          <p:cNvGraphicFramePr>
            <a:graphicFrameLocks noChangeAspect="1"/>
          </p:cNvGraphicFramePr>
          <p:nvPr/>
        </p:nvGraphicFramePr>
        <p:xfrm>
          <a:off x="2362200" y="3124200"/>
          <a:ext cx="4352925" cy="1609725"/>
        </p:xfrm>
        <a:graphic>
          <a:graphicData uri="http://schemas.openxmlformats.org/presentationml/2006/ole">
            <p:oleObj spid="_x0000_s175108" name="Imagen de mapa de bits" r:id="rId4" imgW="4352381" imgH="1609524" progId="Paint.Picture">
              <p:embed/>
            </p:oleObj>
          </a:graphicData>
        </a:graphic>
      </p:graphicFrame>
      <p:graphicFrame>
        <p:nvGraphicFramePr>
          <p:cNvPr id="175109" name="Object 5"/>
          <p:cNvGraphicFramePr>
            <a:graphicFrameLocks noChangeAspect="1"/>
          </p:cNvGraphicFramePr>
          <p:nvPr/>
        </p:nvGraphicFramePr>
        <p:xfrm>
          <a:off x="2362200" y="4419600"/>
          <a:ext cx="4381500" cy="1600200"/>
        </p:xfrm>
        <a:graphic>
          <a:graphicData uri="http://schemas.openxmlformats.org/presentationml/2006/ole">
            <p:oleObj spid="_x0000_s175109" name="Imagen de mapa de bits" r:id="rId5" imgW="4382112" imgH="1600000" progId="Paint.Picture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85800"/>
            <a:ext cx="7772400" cy="1143000"/>
          </a:xfrm>
        </p:spPr>
        <p:txBody>
          <a:bodyPr/>
          <a:lstStyle/>
          <a:p>
            <a:pPr algn="ctr"/>
            <a:r>
              <a:rPr lang="en-US" sz="3600">
                <a:solidFill>
                  <a:srgbClr val="0033CC"/>
                </a:solidFill>
                <a:latin typeface="Lucida Handwriting" pitchFamily="66" charset="0"/>
              </a:rPr>
              <a:t>COSTOS INDIRECTOS DE FABRICACIÓN</a:t>
            </a:r>
          </a:p>
        </p:txBody>
      </p:sp>
      <p:graphicFrame>
        <p:nvGraphicFramePr>
          <p:cNvPr id="176131" name="Object 3"/>
          <p:cNvGraphicFramePr>
            <a:graphicFrameLocks noChangeAspect="1"/>
          </p:cNvGraphicFramePr>
          <p:nvPr/>
        </p:nvGraphicFramePr>
        <p:xfrm>
          <a:off x="685800" y="2133600"/>
          <a:ext cx="3743325" cy="1838325"/>
        </p:xfrm>
        <a:graphic>
          <a:graphicData uri="http://schemas.openxmlformats.org/presentationml/2006/ole">
            <p:oleObj spid="_x0000_s176131" name="Imagen de mapa de bits" r:id="rId3" imgW="3742857" imgH="1838095" progId="Paint.Picture">
              <p:embed/>
            </p:oleObj>
          </a:graphicData>
        </a:graphic>
      </p:graphicFrame>
      <p:graphicFrame>
        <p:nvGraphicFramePr>
          <p:cNvPr id="176132" name="Object 4"/>
          <p:cNvGraphicFramePr>
            <a:graphicFrameLocks noChangeAspect="1"/>
          </p:cNvGraphicFramePr>
          <p:nvPr/>
        </p:nvGraphicFramePr>
        <p:xfrm>
          <a:off x="4495800" y="2133600"/>
          <a:ext cx="4019550" cy="1828800"/>
        </p:xfrm>
        <a:graphic>
          <a:graphicData uri="http://schemas.openxmlformats.org/presentationml/2006/ole">
            <p:oleObj spid="_x0000_s176132" name="Imagen de mapa de bits" r:id="rId4" imgW="4019048" imgH="1828571" progId="Paint.Picture">
              <p:embed/>
            </p:oleObj>
          </a:graphicData>
        </a:graphic>
      </p:graphicFrame>
      <p:graphicFrame>
        <p:nvGraphicFramePr>
          <p:cNvPr id="176133" name="Object 5"/>
          <p:cNvGraphicFramePr>
            <a:graphicFrameLocks noChangeAspect="1"/>
          </p:cNvGraphicFramePr>
          <p:nvPr/>
        </p:nvGraphicFramePr>
        <p:xfrm>
          <a:off x="2819400" y="3962400"/>
          <a:ext cx="4019550" cy="1847850"/>
        </p:xfrm>
        <a:graphic>
          <a:graphicData uri="http://schemas.openxmlformats.org/presentationml/2006/ole">
            <p:oleObj spid="_x0000_s176133" name="Imagen de mapa de bits" r:id="rId5" imgW="4019048" imgH="1848108" progId="Paint.Picture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609600"/>
            <a:ext cx="6629400" cy="685800"/>
          </a:xfrm>
        </p:spPr>
        <p:txBody>
          <a:bodyPr/>
          <a:lstStyle/>
          <a:p>
            <a:pPr algn="ctr"/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RESUMEN COSTOS VARIABLES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graphicFrame>
        <p:nvGraphicFramePr>
          <p:cNvPr id="177155" name="Object 3"/>
          <p:cNvGraphicFramePr>
            <a:graphicFrameLocks noChangeAspect="1"/>
          </p:cNvGraphicFramePr>
          <p:nvPr/>
        </p:nvGraphicFramePr>
        <p:xfrm>
          <a:off x="762000" y="2133600"/>
          <a:ext cx="3667125" cy="1352550"/>
        </p:xfrm>
        <a:graphic>
          <a:graphicData uri="http://schemas.openxmlformats.org/presentationml/2006/ole">
            <p:oleObj spid="_x0000_s177155" name="Imagen de mapa de bits" r:id="rId3" imgW="3666667" imgH="1352381" progId="Paint.Picture">
              <p:embed/>
            </p:oleObj>
          </a:graphicData>
        </a:graphic>
      </p:graphicFrame>
      <p:graphicFrame>
        <p:nvGraphicFramePr>
          <p:cNvPr id="177156" name="Object 4"/>
          <p:cNvGraphicFramePr>
            <a:graphicFrameLocks noChangeAspect="1"/>
          </p:cNvGraphicFramePr>
          <p:nvPr/>
        </p:nvGraphicFramePr>
        <p:xfrm>
          <a:off x="2133600" y="4267200"/>
          <a:ext cx="4924425" cy="923925"/>
        </p:xfrm>
        <a:graphic>
          <a:graphicData uri="http://schemas.openxmlformats.org/presentationml/2006/ole">
            <p:oleObj spid="_x0000_s177156" name="Imagen de mapa de bits" r:id="rId4" imgW="4923810" imgH="923810" progId="Paint.Picture">
              <p:embed/>
            </p:oleObj>
          </a:graphicData>
        </a:graphic>
      </p:graphicFrame>
      <p:graphicFrame>
        <p:nvGraphicFramePr>
          <p:cNvPr id="177157" name="Object 5"/>
          <p:cNvGraphicFramePr>
            <a:graphicFrameLocks noChangeAspect="1"/>
          </p:cNvGraphicFramePr>
          <p:nvPr/>
        </p:nvGraphicFramePr>
        <p:xfrm>
          <a:off x="4724400" y="2133600"/>
          <a:ext cx="3562350" cy="1390650"/>
        </p:xfrm>
        <a:graphic>
          <a:graphicData uri="http://schemas.openxmlformats.org/presentationml/2006/ole">
            <p:oleObj spid="_x0000_s177157" name="Imagen de mapa de bits" r:id="rId5" imgW="3561905" imgH="1390844" progId="Paint.Picture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COSTOS FIJOS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graphicFrame>
        <p:nvGraphicFramePr>
          <p:cNvPr id="178179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1489075" y="2017713"/>
          <a:ext cx="7159625" cy="4114800"/>
        </p:xfrm>
        <a:graphic>
          <a:graphicData uri="http://schemas.openxmlformats.org/presentationml/2006/ole">
            <p:oleObj spid="_x0000_s178179" name="Imagen de mapa de bits" r:id="rId3" imgW="4210638" imgH="2419048" progId="Paint.Picture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pPr algn="ctr"/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PUNTO DE EQUILIBRIO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1258888" y="2205038"/>
            <a:ext cx="6172200" cy="3749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685800" algn="ctr" eaLnBrk="0" hangingPunct="0">
              <a:tabLst>
                <a:tab pos="342900" algn="l"/>
                <a:tab pos="449263" algn="l"/>
                <a:tab pos="685800" algn="l"/>
              </a:tabLst>
            </a:pPr>
            <a:r>
              <a:rPr lang="en-US" sz="2000">
                <a:latin typeface="Arial" charset="0"/>
                <a:cs typeface="Times New Roman" pitchFamily="18" charset="0"/>
              </a:rPr>
              <a:t>Ingresos – Costos = Utilidad</a:t>
            </a:r>
          </a:p>
          <a:p>
            <a:pPr indent="685800" algn="ctr" eaLnBrk="0" hangingPunct="0">
              <a:tabLst>
                <a:tab pos="342900" algn="l"/>
                <a:tab pos="449263" algn="l"/>
                <a:tab pos="685800" algn="l"/>
              </a:tabLst>
            </a:pPr>
            <a:endParaRPr lang="en-US" sz="2000" b="1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indent="685800" algn="ctr" eaLnBrk="0" hangingPunct="0">
              <a:tabLst>
                <a:tab pos="342900" algn="l"/>
                <a:tab pos="449263" algn="l"/>
                <a:tab pos="685800" algn="l"/>
              </a:tabLst>
            </a:pPr>
            <a:r>
              <a:rPr lang="en-US" sz="2000">
                <a:latin typeface="Arial" charset="0"/>
                <a:cs typeface="Arial" charset="0"/>
              </a:rPr>
              <a:t>P*Q – (CF+CV)= Utilidad</a:t>
            </a:r>
            <a:endParaRPr lang="en-US" sz="2000" b="1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685800" algn="ctr" eaLnBrk="0" hangingPunct="0">
              <a:tabLst>
                <a:tab pos="342900" algn="l"/>
                <a:tab pos="449263" algn="l"/>
                <a:tab pos="685800" algn="l"/>
              </a:tabLst>
            </a:pPr>
            <a:r>
              <a:rPr lang="en-US" sz="2000">
                <a:latin typeface="Arial" charset="0"/>
                <a:cs typeface="Arial" charset="0"/>
              </a:rPr>
              <a:t>  </a:t>
            </a:r>
            <a:endParaRPr lang="en-US" sz="2000" b="1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685800" algn="just" eaLnBrk="0" hangingPunct="0">
              <a:tabLst>
                <a:tab pos="342900" algn="l"/>
                <a:tab pos="449263" algn="l"/>
                <a:tab pos="685800" algn="l"/>
              </a:tabLst>
            </a:pPr>
            <a:r>
              <a:rPr lang="en-US" sz="2000" i="1">
                <a:latin typeface="Arial" charset="0"/>
                <a:cs typeface="Arial" charset="0"/>
              </a:rPr>
              <a:t> </a:t>
            </a:r>
            <a:endParaRPr lang="en-US" sz="2000" b="1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685800" algn="just" eaLnBrk="0" hangingPunct="0">
              <a:tabLst>
                <a:tab pos="342900" algn="l"/>
                <a:tab pos="449263" algn="l"/>
                <a:tab pos="685800" algn="l"/>
              </a:tabLst>
            </a:pPr>
            <a:r>
              <a:rPr lang="en-US" sz="2000">
                <a:latin typeface="Arial" charset="0"/>
                <a:cs typeface="Arial" charset="0"/>
              </a:rPr>
              <a:t>  Entonces:</a:t>
            </a:r>
            <a:endParaRPr lang="en-US" sz="2000" b="1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685800" algn="ctr" eaLnBrk="0" hangingPunct="0">
              <a:tabLst>
                <a:tab pos="342900" algn="l"/>
                <a:tab pos="449263" algn="l"/>
                <a:tab pos="685800" algn="l"/>
              </a:tabLst>
            </a:pPr>
            <a:r>
              <a:rPr lang="en-US" sz="2000">
                <a:latin typeface="Arial" charset="0"/>
                <a:cs typeface="Arial" charset="0"/>
              </a:rPr>
              <a:t>P*Q – CF – C*Q = 0</a:t>
            </a:r>
            <a:endParaRPr lang="en-US" sz="2000" b="1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685800" algn="ctr" eaLnBrk="0" hangingPunct="0">
              <a:tabLst>
                <a:tab pos="342900" algn="l"/>
                <a:tab pos="449263" algn="l"/>
                <a:tab pos="685800" algn="l"/>
              </a:tabLst>
            </a:pPr>
            <a:r>
              <a:rPr lang="en-US" sz="2000">
                <a:latin typeface="Arial" charset="0"/>
                <a:cs typeface="Arial" charset="0"/>
              </a:rPr>
              <a:t> </a:t>
            </a:r>
            <a:endParaRPr lang="en-US" sz="2000" b="1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685800" algn="ctr" eaLnBrk="0" hangingPunct="0">
              <a:tabLst>
                <a:tab pos="342900" algn="l"/>
                <a:tab pos="449263" algn="l"/>
                <a:tab pos="685800" algn="l"/>
              </a:tabLst>
            </a:pPr>
            <a:r>
              <a:rPr lang="en-US" sz="2000">
                <a:latin typeface="Arial" charset="0"/>
                <a:cs typeface="Arial" charset="0"/>
              </a:rPr>
              <a:t>(P-C)*Q = CF</a:t>
            </a:r>
            <a:endParaRPr lang="en-US" sz="2000" b="1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685800" algn="just" eaLnBrk="0" hangingPunct="0">
              <a:tabLst>
                <a:tab pos="342900" algn="l"/>
                <a:tab pos="449263" algn="l"/>
                <a:tab pos="685800" algn="l"/>
              </a:tabLst>
            </a:pPr>
            <a:r>
              <a:rPr lang="es-EC" sz="2000" i="1">
                <a:latin typeface="Arial" charset="0"/>
                <a:cs typeface="Arial" charset="0"/>
              </a:rPr>
              <a:t>  </a:t>
            </a:r>
            <a:endParaRPr lang="en-US" sz="2000" b="1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685800" algn="ctr" eaLnBrk="0" hangingPunct="0">
              <a:tabLst>
                <a:tab pos="342900" algn="l"/>
                <a:tab pos="449263" algn="l"/>
                <a:tab pos="685800" algn="l"/>
              </a:tabLst>
            </a:pPr>
            <a:r>
              <a:rPr lang="en-US" sz="2000">
                <a:latin typeface="Arial" charset="0"/>
                <a:cs typeface="Arial" charset="0"/>
              </a:rPr>
              <a:t>Q = CF / (P-C)</a:t>
            </a:r>
            <a:endParaRPr lang="en-US" sz="2000" b="1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685800" eaLnBrk="0" hangingPunct="0">
              <a:tabLst>
                <a:tab pos="342900" algn="l"/>
                <a:tab pos="449263" algn="l"/>
                <a:tab pos="685800" algn="l"/>
              </a:tabLst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3581400" y="5181600"/>
            <a:ext cx="2362200" cy="533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0" y="487680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tabLst>
                <a:tab pos="342900" algn="l"/>
                <a:tab pos="685800" algn="l"/>
                <a:tab pos="2700338" algn="ctr"/>
                <a:tab pos="2959100" algn="l"/>
              </a:tabLst>
            </a:pPr>
            <a:r>
              <a:rPr lang="es-EC" sz="1200">
                <a:latin typeface="Arial" charset="0"/>
                <a:cs typeface="Arial" charset="0"/>
              </a:rPr>
              <a:t>		</a:t>
            </a:r>
            <a:endParaRPr lang="en-US" sz="1200" b="1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tabLst>
                <a:tab pos="342900" algn="l"/>
                <a:tab pos="685800" algn="l"/>
                <a:tab pos="2700338" algn="ctr"/>
                <a:tab pos="2959100" algn="l"/>
              </a:tabLst>
            </a:pP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 autoUpdateAnimBg="0"/>
      <p:bldP spid="179203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838200"/>
            <a:ext cx="7772400" cy="914400"/>
          </a:xfrm>
        </p:spPr>
        <p:txBody>
          <a:bodyPr/>
          <a:lstStyle/>
          <a:p>
            <a:pPr algn="ctr"/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UNIDADES DE EQUILIBRIO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graphicFrame>
        <p:nvGraphicFramePr>
          <p:cNvPr id="180227" name="Object 3"/>
          <p:cNvGraphicFramePr>
            <a:graphicFrameLocks noChangeAspect="1"/>
          </p:cNvGraphicFramePr>
          <p:nvPr>
            <p:ph type="subTitle" idx="1"/>
          </p:nvPr>
        </p:nvGraphicFramePr>
        <p:xfrm>
          <a:off x="1295400" y="2286000"/>
          <a:ext cx="6400800" cy="962025"/>
        </p:xfrm>
        <a:graphic>
          <a:graphicData uri="http://schemas.openxmlformats.org/presentationml/2006/ole">
            <p:oleObj spid="_x0000_s180227" name="Imagen de mapa de bits" r:id="rId3" imgW="6335009" imgH="952633" progId="Paint.Picture">
              <p:embed/>
            </p:oleObj>
          </a:graphicData>
        </a:graphic>
      </p:graphicFrame>
      <p:graphicFrame>
        <p:nvGraphicFramePr>
          <p:cNvPr id="180228" name="Object 4"/>
          <p:cNvGraphicFramePr>
            <a:graphicFrameLocks noChangeAspect="1"/>
          </p:cNvGraphicFramePr>
          <p:nvPr/>
        </p:nvGraphicFramePr>
        <p:xfrm>
          <a:off x="2133600" y="3429000"/>
          <a:ext cx="4448175" cy="3162300"/>
        </p:xfrm>
        <a:graphic>
          <a:graphicData uri="http://schemas.openxmlformats.org/presentationml/2006/ole">
            <p:oleObj spid="_x0000_s180228" name="Imagen de mapa de bits" r:id="rId4" imgW="4447619" imgH="3161905" progId="Paint.Picture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391400" cy="762000"/>
          </a:xfrm>
        </p:spPr>
        <p:txBody>
          <a:bodyPr/>
          <a:lstStyle/>
          <a:p>
            <a:r>
              <a:rPr lang="es-MX" sz="2600">
                <a:solidFill>
                  <a:srgbClr val="0066CC"/>
                </a:solidFill>
                <a:latin typeface="Lucida Handwriting" pitchFamily="66" charset="0"/>
              </a:rPr>
              <a:t>VALORACION FINANCIERA DEL NEGOCIO</a:t>
            </a:r>
            <a:endParaRPr lang="es-ES" sz="2600">
              <a:solidFill>
                <a:srgbClr val="0066CC"/>
              </a:solidFill>
              <a:latin typeface="Lucida Handwriting" pitchFamily="66" charset="0"/>
            </a:endParaRPr>
          </a:p>
        </p:txBody>
      </p:sp>
      <p:graphicFrame>
        <p:nvGraphicFramePr>
          <p:cNvPr id="181251" name="Object 3"/>
          <p:cNvGraphicFramePr>
            <a:graphicFrameLocks noChangeAspect="1"/>
          </p:cNvGraphicFramePr>
          <p:nvPr/>
        </p:nvGraphicFramePr>
        <p:xfrm>
          <a:off x="1066800" y="1752600"/>
          <a:ext cx="3667125" cy="3829050"/>
        </p:xfrm>
        <a:graphic>
          <a:graphicData uri="http://schemas.openxmlformats.org/presentationml/2006/ole">
            <p:oleObj spid="_x0000_s181251" name="Imagen de mapa de bits" r:id="rId3" imgW="3666667" imgH="3828571" progId="Paint.Picture">
              <p:embed/>
            </p:oleObj>
          </a:graphicData>
        </a:graphic>
      </p:graphicFrame>
      <p:graphicFrame>
        <p:nvGraphicFramePr>
          <p:cNvPr id="181252" name="Object 4"/>
          <p:cNvGraphicFramePr>
            <a:graphicFrameLocks noChangeAspect="1"/>
          </p:cNvGraphicFramePr>
          <p:nvPr/>
        </p:nvGraphicFramePr>
        <p:xfrm>
          <a:off x="4876800" y="1828800"/>
          <a:ext cx="3676650" cy="3095625"/>
        </p:xfrm>
        <a:graphic>
          <a:graphicData uri="http://schemas.openxmlformats.org/presentationml/2006/ole">
            <p:oleObj spid="_x0000_s181252" name="Imagen de mapa de bits" r:id="rId4" imgW="3677163" imgH="3095238" progId="Paint.Picture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2600">
                <a:solidFill>
                  <a:srgbClr val="0066FF"/>
                </a:solidFill>
                <a:latin typeface="Lucida Handwriting" pitchFamily="66" charset="0"/>
              </a:rPr>
              <a:t>VALORACION FINANCIERA DEL NEGOCIO</a:t>
            </a:r>
            <a:endParaRPr lang="es-ES" sz="2600">
              <a:solidFill>
                <a:srgbClr val="0066FF"/>
              </a:solidFill>
              <a:latin typeface="Lucida Handwriting" pitchFamily="66" charset="0"/>
            </a:endParaRPr>
          </a:p>
        </p:txBody>
      </p:sp>
      <p:graphicFrame>
        <p:nvGraphicFramePr>
          <p:cNvPr id="182275" name="Object 3"/>
          <p:cNvGraphicFramePr>
            <a:graphicFrameLocks noChangeAspect="1"/>
          </p:cNvGraphicFramePr>
          <p:nvPr/>
        </p:nvGraphicFramePr>
        <p:xfrm>
          <a:off x="2133600" y="1752600"/>
          <a:ext cx="5334000" cy="2590800"/>
        </p:xfrm>
        <a:graphic>
          <a:graphicData uri="http://schemas.openxmlformats.org/presentationml/2006/ole">
            <p:oleObj spid="_x0000_s182275" name="Imagen de mapa de bits" r:id="rId3" imgW="4877481" imgH="2200582" progId="Paint.Picture">
              <p:embed/>
            </p:oleObj>
          </a:graphicData>
        </a:graphic>
      </p:graphicFrame>
      <p:graphicFrame>
        <p:nvGraphicFramePr>
          <p:cNvPr id="182276" name="Object 4"/>
          <p:cNvGraphicFramePr>
            <a:graphicFrameLocks noChangeAspect="1"/>
          </p:cNvGraphicFramePr>
          <p:nvPr/>
        </p:nvGraphicFramePr>
        <p:xfrm>
          <a:off x="2590800" y="4572000"/>
          <a:ext cx="3810000" cy="1143000"/>
        </p:xfrm>
        <a:graphic>
          <a:graphicData uri="http://schemas.openxmlformats.org/presentationml/2006/ole">
            <p:oleObj spid="_x0000_s182276" name="Imagen de mapa de bits" r:id="rId4" imgW="4048690" imgH="1142857" progId="Paint.Picture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692150"/>
            <a:ext cx="6950075" cy="762000"/>
          </a:xfrm>
        </p:spPr>
        <p:txBody>
          <a:bodyPr/>
          <a:lstStyle/>
          <a:p>
            <a:r>
              <a:rPr lang="es-MX" sz="2600" b="1">
                <a:solidFill>
                  <a:srgbClr val="0033CC"/>
                </a:solidFill>
                <a:latin typeface="Lucida Handwriting" pitchFamily="66" charset="0"/>
              </a:rPr>
              <a:t>FINANCIAMIENTO DEL PROYECTO</a:t>
            </a:r>
            <a:endParaRPr lang="es-ES" sz="2600" b="1">
              <a:solidFill>
                <a:srgbClr val="0033CC"/>
              </a:solidFill>
              <a:latin typeface="Lucida Handwriting" pitchFamily="66" charset="0"/>
            </a:endParaRPr>
          </a:p>
        </p:txBody>
      </p:sp>
      <p:graphicFrame>
        <p:nvGraphicFramePr>
          <p:cNvPr id="183299" name="Object 3"/>
          <p:cNvGraphicFramePr>
            <a:graphicFrameLocks noChangeAspect="1"/>
          </p:cNvGraphicFramePr>
          <p:nvPr/>
        </p:nvGraphicFramePr>
        <p:xfrm>
          <a:off x="1219200" y="2819400"/>
          <a:ext cx="3619500" cy="1181100"/>
        </p:xfrm>
        <a:graphic>
          <a:graphicData uri="http://schemas.openxmlformats.org/presentationml/2006/ole">
            <p:oleObj spid="_x0000_s183299" name="Imagen de mapa de bits" r:id="rId3" imgW="3619048" imgH="1181265" progId="Paint.Picture">
              <p:embed/>
            </p:oleObj>
          </a:graphicData>
        </a:graphic>
      </p:graphicFrame>
      <p:pic>
        <p:nvPicPr>
          <p:cNvPr id="183300" name="Picture 4" descr="BD0554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752600"/>
            <a:ext cx="3338513" cy="328136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62800" cy="1143000"/>
          </a:xfrm>
          <a:noFill/>
          <a:ln/>
        </p:spPr>
        <p:txBody>
          <a:bodyPr/>
          <a:lstStyle/>
          <a:p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PROPIEDADES NUTRITIVAS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2747963" y="22621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129028" name="Picture 4" descr="http://www.bonjourbresil.com.br/photos/img_fr_abacaxi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81000" y="21336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9" name="Picture 5" descr="img_fr_maracu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6576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0" name="Picture 6" descr="kiwi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5867400"/>
            <a:ext cx="137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1" name="Picture 7" descr="sandi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5638800"/>
            <a:ext cx="198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2" name="Picture 8" descr="http://www.bonjourbresil.com.br/photos/img_fr_papaya.jpg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381000" y="54102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3" name="Picture 9" descr="mora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67600" y="5918200"/>
            <a:ext cx="13716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4" name="Picture 10" descr="frutill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43800" y="44958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2133600" y="2133600"/>
            <a:ext cx="6477000" cy="3270250"/>
          </a:xfrm>
          <a:prstGeom prst="rect">
            <a:avLst/>
          </a:prstGeom>
          <a:noFill/>
          <a:ln w="38100" cmpd="dbl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85763" indent="-385763">
              <a:spcBef>
                <a:spcPct val="50000"/>
              </a:spcBef>
              <a:buFontTx/>
              <a:buChar char="•"/>
              <a:tabLst>
                <a:tab pos="1236663" algn="l"/>
              </a:tabLst>
            </a:pPr>
            <a:r>
              <a:rPr lang="es-MX" sz="1900" b="1">
                <a:latin typeface="Arial Narrow" pitchFamily="34" charset="0"/>
                <a:cs typeface="Times New Roman" pitchFamily="18" charset="0"/>
              </a:rPr>
              <a:t>PIÑA:</a:t>
            </a:r>
            <a:r>
              <a:rPr lang="es-MX" sz="1900">
                <a:latin typeface="Arial Narrow" pitchFamily="34" charset="0"/>
                <a:cs typeface="Times New Roman" pitchFamily="18" charset="0"/>
              </a:rPr>
              <a:t>  </a:t>
            </a:r>
            <a:r>
              <a:rPr lang="es-ES" sz="1900">
                <a:latin typeface="Arial Narrow" pitchFamily="34" charset="0"/>
                <a:cs typeface="Times New Roman" pitchFamily="18" charset="0"/>
              </a:rPr>
              <a:t>calcio, magnesio, hierro, cobre</a:t>
            </a:r>
            <a:r>
              <a:rPr lang="es-MX" sz="1900">
                <a:latin typeface="Arial Narrow" pitchFamily="34" charset="0"/>
              </a:rPr>
              <a:t>.</a:t>
            </a:r>
          </a:p>
          <a:p>
            <a:pPr marL="385763" indent="-385763">
              <a:spcBef>
                <a:spcPct val="50000"/>
              </a:spcBef>
              <a:buFontTx/>
              <a:buChar char="•"/>
              <a:tabLst>
                <a:tab pos="1236663" algn="l"/>
              </a:tabLst>
            </a:pPr>
            <a:r>
              <a:rPr lang="es-MX" sz="1900" b="1">
                <a:latin typeface="Arial Narrow" pitchFamily="34" charset="0"/>
              </a:rPr>
              <a:t>MARACUYÁ:</a:t>
            </a:r>
            <a:r>
              <a:rPr lang="es-MX" sz="1900">
                <a:latin typeface="Arial Narrow" pitchFamily="34" charset="0"/>
              </a:rPr>
              <a:t>  </a:t>
            </a:r>
            <a:r>
              <a:rPr lang="es-ES" sz="1900">
                <a:latin typeface="Arial Narrow" pitchFamily="34" charset="0"/>
                <a:cs typeface="Arial" charset="0"/>
              </a:rPr>
              <a:t>vitaminas B, C </a:t>
            </a:r>
            <a:r>
              <a:rPr lang="es-MX" sz="1900">
                <a:latin typeface="Arial Narrow" pitchFamily="34" charset="0"/>
                <a:cs typeface="Arial" charset="0"/>
              </a:rPr>
              <a:t> </a:t>
            </a:r>
            <a:r>
              <a:rPr lang="es-ES" sz="1900">
                <a:latin typeface="Arial Narrow" pitchFamily="34" charset="0"/>
                <a:cs typeface="Arial" charset="0"/>
              </a:rPr>
              <a:t>y minerales</a:t>
            </a:r>
            <a:endParaRPr lang="es-MX" sz="1900">
              <a:latin typeface="Arial Narrow" pitchFamily="34" charset="0"/>
              <a:cs typeface="Arial" charset="0"/>
            </a:endParaRPr>
          </a:p>
          <a:p>
            <a:pPr marL="385763" indent="-385763">
              <a:spcBef>
                <a:spcPct val="50000"/>
              </a:spcBef>
              <a:buFontTx/>
              <a:buChar char="•"/>
              <a:tabLst>
                <a:tab pos="1236663" algn="l"/>
              </a:tabLst>
            </a:pPr>
            <a:r>
              <a:rPr lang="es-MX" sz="1900" b="1">
                <a:latin typeface="Arial Narrow" pitchFamily="34" charset="0"/>
                <a:cs typeface="Arial" charset="0"/>
              </a:rPr>
              <a:t>KIWY:</a:t>
            </a:r>
            <a:r>
              <a:rPr lang="es-MX" sz="1900">
                <a:latin typeface="Arial Narrow" pitchFamily="34" charset="0"/>
                <a:cs typeface="Arial" charset="0"/>
              </a:rPr>
              <a:t>    </a:t>
            </a:r>
            <a:r>
              <a:rPr lang="es-ES" sz="1900">
                <a:latin typeface="Arial Narrow" pitchFamily="34" charset="0"/>
                <a:cs typeface="Times New Roman" pitchFamily="18" charset="0"/>
              </a:rPr>
              <a:t>vitamina C, E,  fosfato, magnesio, cobre y fibra</a:t>
            </a:r>
            <a:r>
              <a:rPr lang="es-MX" sz="1900">
                <a:latin typeface="Arial Narrow" pitchFamily="34" charset="0"/>
                <a:cs typeface="Times New Roman" pitchFamily="18" charset="0"/>
              </a:rPr>
              <a:t>.  Baja en Colesterol</a:t>
            </a:r>
            <a:endParaRPr lang="es-MX" sz="1900">
              <a:latin typeface="Arial Narrow" pitchFamily="34" charset="0"/>
              <a:cs typeface="Arial" charset="0"/>
            </a:endParaRPr>
          </a:p>
          <a:p>
            <a:pPr marL="385763" indent="-385763">
              <a:spcBef>
                <a:spcPct val="50000"/>
              </a:spcBef>
              <a:buFontTx/>
              <a:buChar char="•"/>
              <a:tabLst>
                <a:tab pos="1236663" algn="l"/>
              </a:tabLst>
            </a:pPr>
            <a:r>
              <a:rPr lang="es-MX" sz="1900" b="1">
                <a:latin typeface="Arial Narrow" pitchFamily="34" charset="0"/>
                <a:cs typeface="Arial" charset="0"/>
              </a:rPr>
              <a:t>PAPAYA: </a:t>
            </a:r>
            <a:r>
              <a:rPr lang="es-MX" sz="1900">
                <a:latin typeface="Arial Narrow" pitchFamily="34" charset="0"/>
                <a:cs typeface="Arial" charset="0"/>
              </a:rPr>
              <a:t>V</a:t>
            </a:r>
            <a:r>
              <a:rPr lang="es-ES" sz="1900">
                <a:latin typeface="Arial Narrow" pitchFamily="34" charset="0"/>
                <a:cs typeface="Times New Roman" pitchFamily="18" charset="0"/>
              </a:rPr>
              <a:t>itamina C</a:t>
            </a:r>
            <a:r>
              <a:rPr lang="es-MX" sz="1900">
                <a:latin typeface="Arial Narrow" pitchFamily="34" charset="0"/>
                <a:cs typeface="Arial" charset="0"/>
              </a:rPr>
              <a:t>, betacarotenos, ayuda a la digestión.</a:t>
            </a:r>
          </a:p>
          <a:p>
            <a:pPr marL="385763" indent="-385763">
              <a:spcBef>
                <a:spcPct val="50000"/>
              </a:spcBef>
              <a:buFontTx/>
              <a:buChar char="•"/>
              <a:tabLst>
                <a:tab pos="1236663" algn="l"/>
              </a:tabLst>
            </a:pPr>
            <a:r>
              <a:rPr lang="es-MX" sz="1900" b="1">
                <a:latin typeface="Arial Narrow" pitchFamily="34" charset="0"/>
                <a:cs typeface="Arial" charset="0"/>
              </a:rPr>
              <a:t>SANDIA:</a:t>
            </a:r>
            <a:r>
              <a:rPr lang="es-ES" sz="1900">
                <a:latin typeface="Arial Narrow" pitchFamily="34" charset="0"/>
                <a:cs typeface="Arial" charset="0"/>
              </a:rPr>
              <a:t>vitaminas A, C, E, potasio, magnesio y sales minerales. </a:t>
            </a:r>
            <a:endParaRPr lang="es-MX" sz="1900">
              <a:latin typeface="Arial Narrow" pitchFamily="34" charset="0"/>
              <a:cs typeface="Arial" charset="0"/>
            </a:endParaRPr>
          </a:p>
          <a:p>
            <a:pPr marL="385763" indent="-385763">
              <a:spcBef>
                <a:spcPct val="50000"/>
              </a:spcBef>
              <a:buFontTx/>
              <a:buChar char="•"/>
              <a:tabLst>
                <a:tab pos="1236663" algn="l"/>
              </a:tabLst>
            </a:pPr>
            <a:r>
              <a:rPr lang="es-MX" sz="1900" b="1">
                <a:latin typeface="Arial Narrow" pitchFamily="34" charset="0"/>
                <a:cs typeface="Arial" charset="0"/>
              </a:rPr>
              <a:t>FRUTILLA: </a:t>
            </a:r>
            <a:r>
              <a:rPr lang="es-ES" sz="1900">
                <a:latin typeface="Arial Narrow" pitchFamily="34" charset="0"/>
                <a:cs typeface="Arial" charset="0"/>
              </a:rPr>
              <a:t>vitamina C, </a:t>
            </a:r>
            <a:r>
              <a:rPr lang="es-MX" sz="1900">
                <a:latin typeface="Arial Narrow" pitchFamily="34" charset="0"/>
                <a:cs typeface="Arial" charset="0"/>
              </a:rPr>
              <a:t>E y </a:t>
            </a:r>
            <a:r>
              <a:rPr lang="es-ES" sz="1900">
                <a:latin typeface="Arial Narrow" pitchFamily="34" charset="0"/>
                <a:cs typeface="Arial" charset="0"/>
              </a:rPr>
              <a:t>betacarotenos</a:t>
            </a:r>
            <a:endParaRPr lang="es-MX" sz="1900">
              <a:latin typeface="Arial Narrow" pitchFamily="34" charset="0"/>
              <a:cs typeface="Arial" charset="0"/>
            </a:endParaRPr>
          </a:p>
          <a:p>
            <a:pPr marL="385763" indent="-385763">
              <a:spcBef>
                <a:spcPct val="50000"/>
              </a:spcBef>
              <a:buFontTx/>
              <a:buChar char="•"/>
              <a:tabLst>
                <a:tab pos="1236663" algn="l"/>
              </a:tabLst>
            </a:pPr>
            <a:r>
              <a:rPr lang="es-MX" sz="1900" b="1">
                <a:latin typeface="Arial Narrow" pitchFamily="34" charset="0"/>
                <a:cs typeface="Arial" charset="0"/>
              </a:rPr>
              <a:t>MORA:</a:t>
            </a:r>
            <a:r>
              <a:rPr lang="es-ES" sz="1900">
                <a:latin typeface="Arial Narrow" pitchFamily="34" charset="0"/>
              </a:rPr>
              <a:t> </a:t>
            </a:r>
            <a:r>
              <a:rPr lang="es-ES" sz="1900">
                <a:latin typeface="Arial Narrow" pitchFamily="34" charset="0"/>
                <a:cs typeface="Arial" charset="0"/>
              </a:rPr>
              <a:t>vitamina E</a:t>
            </a:r>
            <a:r>
              <a:rPr lang="es-MX" sz="1900">
                <a:latin typeface="Arial Narrow" pitchFamily="34" charset="0"/>
                <a:cs typeface="Arial" charset="0"/>
              </a:rPr>
              <a:t>, C y pectina</a:t>
            </a:r>
            <a:endParaRPr lang="es-ES" sz="1900"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s-MX" sz="2600">
                <a:latin typeface="Lucida Handwriting" pitchFamily="66" charset="0"/>
              </a:rPr>
              <a:t>PRESUPUESTO DE INGRESOS POR VENTAS</a:t>
            </a:r>
            <a:endParaRPr lang="es-ES" sz="2600">
              <a:latin typeface="Lucida Handwriting" pitchFamily="66" charset="0"/>
            </a:endParaRPr>
          </a:p>
        </p:txBody>
      </p:sp>
      <p:graphicFrame>
        <p:nvGraphicFramePr>
          <p:cNvPr id="184323" name="Object 3"/>
          <p:cNvGraphicFramePr>
            <a:graphicFrameLocks noChangeAspect="1"/>
          </p:cNvGraphicFramePr>
          <p:nvPr/>
        </p:nvGraphicFramePr>
        <p:xfrm>
          <a:off x="1447800" y="2057400"/>
          <a:ext cx="2543175" cy="3429000"/>
        </p:xfrm>
        <a:graphic>
          <a:graphicData uri="http://schemas.openxmlformats.org/presentationml/2006/ole">
            <p:oleObj spid="_x0000_s184323" name="Imagen de mapa de bits" r:id="rId3" imgW="2542857" imgH="3104762" progId="Paint.Picture">
              <p:embed/>
            </p:oleObj>
          </a:graphicData>
        </a:graphic>
      </p:graphicFrame>
      <p:graphicFrame>
        <p:nvGraphicFramePr>
          <p:cNvPr id="184324" name="Object 4"/>
          <p:cNvGraphicFramePr>
            <a:graphicFrameLocks noChangeAspect="1"/>
          </p:cNvGraphicFramePr>
          <p:nvPr/>
        </p:nvGraphicFramePr>
        <p:xfrm>
          <a:off x="4343400" y="2057400"/>
          <a:ext cx="4171950" cy="1666875"/>
        </p:xfrm>
        <a:graphic>
          <a:graphicData uri="http://schemas.openxmlformats.org/presentationml/2006/ole">
            <p:oleObj spid="_x0000_s184324" name="Imagen de mapa de bits" r:id="rId4" imgW="4172532" imgH="1666667" progId="Paint.Picture">
              <p:embed/>
            </p:oleObj>
          </a:graphicData>
        </a:graphic>
      </p:graphicFrame>
      <p:graphicFrame>
        <p:nvGraphicFramePr>
          <p:cNvPr id="184325" name="Object 5"/>
          <p:cNvGraphicFramePr>
            <a:graphicFrameLocks noChangeAspect="1"/>
          </p:cNvGraphicFramePr>
          <p:nvPr/>
        </p:nvGraphicFramePr>
        <p:xfrm>
          <a:off x="4419600" y="3962400"/>
          <a:ext cx="3905250" cy="1514475"/>
        </p:xfrm>
        <a:graphic>
          <a:graphicData uri="http://schemas.openxmlformats.org/presentationml/2006/ole">
            <p:oleObj spid="_x0000_s184325" name="Imagen de mapa de bits" r:id="rId5" imgW="3905795" imgH="1514686" progId="Paint.Picture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685800"/>
          </a:xfrm>
        </p:spPr>
        <p:txBody>
          <a:bodyPr/>
          <a:lstStyle/>
          <a:p>
            <a:pPr algn="ctr"/>
            <a:r>
              <a:rPr lang="es-MX" sz="2600">
                <a:solidFill>
                  <a:schemeClr val="tx1"/>
                </a:solidFill>
                <a:latin typeface="Lucida Handwriting" pitchFamily="66" charset="0"/>
              </a:rPr>
              <a:t>PROYECCION DE VENTAS</a:t>
            </a:r>
            <a:endParaRPr lang="es-ES" sz="2600">
              <a:solidFill>
                <a:schemeClr val="tx1"/>
              </a:solidFill>
              <a:latin typeface="Lucida Handwriting" pitchFamily="66" charset="0"/>
            </a:endParaRPr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2014538" y="2038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2014538" y="19923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342900" algn="l"/>
                <a:tab pos="685800" algn="l"/>
                <a:tab pos="1257300" algn="l"/>
              </a:tabLst>
            </a:pPr>
            <a:endParaRPr lang="es-ES">
              <a:latin typeface="Times New Roman" pitchFamily="18" charset="0"/>
            </a:endParaRPr>
          </a:p>
        </p:txBody>
      </p:sp>
      <p:graphicFrame>
        <p:nvGraphicFramePr>
          <p:cNvPr id="185349" name="Object 5"/>
          <p:cNvGraphicFramePr>
            <a:graphicFrameLocks noChangeAspect="1"/>
          </p:cNvGraphicFramePr>
          <p:nvPr/>
        </p:nvGraphicFramePr>
        <p:xfrm>
          <a:off x="1752600" y="1676400"/>
          <a:ext cx="6172200" cy="4114800"/>
        </p:xfrm>
        <a:graphic>
          <a:graphicData uri="http://schemas.openxmlformats.org/presentationml/2006/ole">
            <p:oleObj spid="_x0000_s185349" name="Imagen de mapa de bits" r:id="rId3" imgW="5161905" imgH="2828571" progId="Paint.Picture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609600"/>
          </a:xfrm>
        </p:spPr>
        <p:txBody>
          <a:bodyPr/>
          <a:lstStyle/>
          <a:p>
            <a:r>
              <a:rPr lang="es-MX" sz="2600">
                <a:solidFill>
                  <a:srgbClr val="0033CC"/>
                </a:solidFill>
                <a:latin typeface="Lucida Handwriting" pitchFamily="66" charset="0"/>
              </a:rPr>
              <a:t>PRESUPUESTO DE INGRESOS POR VENTAS</a:t>
            </a:r>
            <a:endParaRPr lang="es-ES" sz="2600">
              <a:solidFill>
                <a:srgbClr val="0033CC"/>
              </a:solidFill>
              <a:latin typeface="Lucida Handwriting" pitchFamily="66" charset="0"/>
            </a:endParaRPr>
          </a:p>
        </p:txBody>
      </p:sp>
      <p:graphicFrame>
        <p:nvGraphicFramePr>
          <p:cNvPr id="186371" name="Object 3"/>
          <p:cNvGraphicFramePr>
            <a:graphicFrameLocks noChangeAspect="1"/>
          </p:cNvGraphicFramePr>
          <p:nvPr/>
        </p:nvGraphicFramePr>
        <p:xfrm>
          <a:off x="1981200" y="2971800"/>
          <a:ext cx="5000625" cy="1476375"/>
        </p:xfrm>
        <a:graphic>
          <a:graphicData uri="http://schemas.openxmlformats.org/presentationml/2006/ole">
            <p:oleObj spid="_x0000_s186371" name="Imagen de mapa de bits" r:id="rId3" imgW="5001323" imgH="1476190" progId="Paint.Picture">
              <p:embed/>
            </p:oleObj>
          </a:graphicData>
        </a:graphic>
      </p:graphicFrame>
      <p:graphicFrame>
        <p:nvGraphicFramePr>
          <p:cNvPr id="186372" name="Object 4"/>
          <p:cNvGraphicFramePr>
            <a:graphicFrameLocks noChangeAspect="1"/>
          </p:cNvGraphicFramePr>
          <p:nvPr/>
        </p:nvGraphicFramePr>
        <p:xfrm>
          <a:off x="1981200" y="4724400"/>
          <a:ext cx="4981575" cy="1485900"/>
        </p:xfrm>
        <a:graphic>
          <a:graphicData uri="http://schemas.openxmlformats.org/presentationml/2006/ole">
            <p:oleObj spid="_x0000_s186372" name="Imagen de mapa de bits" r:id="rId4" imgW="4982270" imgH="1486107" progId="Paint.Picture">
              <p:embed/>
            </p:oleObj>
          </a:graphicData>
        </a:graphic>
      </p:graphicFrame>
      <p:graphicFrame>
        <p:nvGraphicFramePr>
          <p:cNvPr id="186373" name="Object 5"/>
          <p:cNvGraphicFramePr>
            <a:graphicFrameLocks noChangeAspect="1"/>
          </p:cNvGraphicFramePr>
          <p:nvPr/>
        </p:nvGraphicFramePr>
        <p:xfrm>
          <a:off x="1981200" y="1295400"/>
          <a:ext cx="4953000" cy="1476375"/>
        </p:xfrm>
        <a:graphic>
          <a:graphicData uri="http://schemas.openxmlformats.org/presentationml/2006/ole">
            <p:oleObj spid="_x0000_s186373" name="Imagen de mapa de bits" r:id="rId5" imgW="5106113" imgH="1476190" progId="Paint.Picture">
              <p:embed/>
            </p:oleObj>
          </a:graphicData>
        </a:graphic>
      </p:graphicFrame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762000" y="3581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800" b="1">
                <a:latin typeface="Arial" charset="0"/>
                <a:cs typeface="Arial" charset="0"/>
              </a:rPr>
              <a:t>Año </a:t>
            </a:r>
            <a:r>
              <a:rPr lang="es-MX" sz="1800" b="1">
                <a:latin typeface="Arial" charset="0"/>
                <a:cs typeface="Arial" charset="0"/>
              </a:rPr>
              <a:t>2</a:t>
            </a:r>
            <a:endParaRPr lang="es-ES" sz="1800">
              <a:latin typeface="Times New Roman" pitchFamily="18" charset="0"/>
            </a:endParaRPr>
          </a:p>
        </p:txBody>
      </p:sp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762000" y="18288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800" b="1">
                <a:latin typeface="Arial" charset="0"/>
                <a:cs typeface="Arial" charset="0"/>
              </a:rPr>
              <a:t>Año </a:t>
            </a:r>
            <a:r>
              <a:rPr lang="es-MX" sz="1800" b="1">
                <a:latin typeface="Arial" charset="0"/>
                <a:cs typeface="Arial" charset="0"/>
              </a:rPr>
              <a:t>1</a:t>
            </a:r>
            <a:endParaRPr lang="es-ES" sz="1800">
              <a:latin typeface="Times New Roman" pitchFamily="18" charset="0"/>
            </a:endParaRPr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838200" y="52578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800" b="1">
                <a:latin typeface="Arial" charset="0"/>
                <a:cs typeface="Arial" charset="0"/>
              </a:rPr>
              <a:t>Año </a:t>
            </a:r>
            <a:r>
              <a:rPr lang="es-MX" sz="1800" b="1">
                <a:latin typeface="Arial" charset="0"/>
                <a:cs typeface="Arial" charset="0"/>
              </a:rPr>
              <a:t>3</a:t>
            </a:r>
            <a:endParaRPr lang="es-ES" sz="180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 autoUpdateAnimBg="0"/>
      <p:bldP spid="186374" grpId="0" autoUpdateAnimBg="0"/>
      <p:bldP spid="186375" grpId="0" autoUpdateAnimBg="0"/>
      <p:bldP spid="186376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609600"/>
          </a:xfrm>
        </p:spPr>
        <p:txBody>
          <a:bodyPr/>
          <a:lstStyle/>
          <a:p>
            <a:r>
              <a:rPr lang="es-MX" sz="2600">
                <a:solidFill>
                  <a:srgbClr val="0033CC"/>
                </a:solidFill>
                <a:latin typeface="Lucida Handwriting" pitchFamily="66" charset="0"/>
              </a:rPr>
              <a:t>PRESUPUESTO DE COSTO DE VENTAS</a:t>
            </a:r>
            <a:endParaRPr lang="es-ES" sz="2600">
              <a:solidFill>
                <a:srgbClr val="0033CC"/>
              </a:solidFill>
              <a:latin typeface="Lucida Handwriting" pitchFamily="66" charset="0"/>
            </a:endParaRPr>
          </a:p>
        </p:txBody>
      </p:sp>
      <p:graphicFrame>
        <p:nvGraphicFramePr>
          <p:cNvPr id="187395" name="Object 3"/>
          <p:cNvGraphicFramePr>
            <a:graphicFrameLocks noChangeAspect="1"/>
          </p:cNvGraphicFramePr>
          <p:nvPr/>
        </p:nvGraphicFramePr>
        <p:xfrm>
          <a:off x="1981200" y="1295400"/>
          <a:ext cx="4876800" cy="1466850"/>
        </p:xfrm>
        <a:graphic>
          <a:graphicData uri="http://schemas.openxmlformats.org/presentationml/2006/ole">
            <p:oleObj spid="_x0000_s187395" name="Imagen de mapa de bits" r:id="rId3" imgW="4877481" imgH="1467055" progId="Paint.Picture">
              <p:embed/>
            </p:oleObj>
          </a:graphicData>
        </a:graphic>
      </p:graphicFrame>
      <p:graphicFrame>
        <p:nvGraphicFramePr>
          <p:cNvPr id="187396" name="Object 4"/>
          <p:cNvGraphicFramePr>
            <a:graphicFrameLocks noChangeAspect="1"/>
          </p:cNvGraphicFramePr>
          <p:nvPr/>
        </p:nvGraphicFramePr>
        <p:xfrm>
          <a:off x="1981200" y="3048000"/>
          <a:ext cx="4886325" cy="1485900"/>
        </p:xfrm>
        <a:graphic>
          <a:graphicData uri="http://schemas.openxmlformats.org/presentationml/2006/ole">
            <p:oleObj spid="_x0000_s187396" name="Imagen de mapa de bits" r:id="rId4" imgW="4885714" imgH="1486107" progId="Paint.Picture">
              <p:embed/>
            </p:oleObj>
          </a:graphicData>
        </a:graphic>
      </p:graphicFrame>
      <p:graphicFrame>
        <p:nvGraphicFramePr>
          <p:cNvPr id="187397" name="Object 5"/>
          <p:cNvGraphicFramePr>
            <a:graphicFrameLocks noChangeAspect="1"/>
          </p:cNvGraphicFramePr>
          <p:nvPr/>
        </p:nvGraphicFramePr>
        <p:xfrm>
          <a:off x="1981200" y="4800600"/>
          <a:ext cx="4867275" cy="1447800"/>
        </p:xfrm>
        <a:graphic>
          <a:graphicData uri="http://schemas.openxmlformats.org/presentationml/2006/ole">
            <p:oleObj spid="_x0000_s187397" name="Imagen de mapa de bits" r:id="rId5" imgW="4866667" imgH="1448002" progId="Paint.Picture">
              <p:embed/>
            </p:oleObj>
          </a:graphicData>
        </a:graphic>
      </p:graphicFrame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762000" y="1752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800" b="1">
                <a:latin typeface="Arial" charset="0"/>
                <a:cs typeface="Arial" charset="0"/>
              </a:rPr>
              <a:t>Año </a:t>
            </a:r>
            <a:r>
              <a:rPr lang="es-MX" sz="1800" b="1">
                <a:latin typeface="Arial" charset="0"/>
                <a:cs typeface="Arial" charset="0"/>
              </a:rPr>
              <a:t>1</a:t>
            </a:r>
            <a:endParaRPr lang="es-ES">
              <a:latin typeface="Times New Roman" pitchFamily="18" charset="0"/>
            </a:endParaRP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762000" y="35052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800" b="1">
                <a:latin typeface="Arial" charset="0"/>
                <a:cs typeface="Arial" charset="0"/>
              </a:rPr>
              <a:t>Año </a:t>
            </a:r>
            <a:r>
              <a:rPr lang="es-MX" sz="1800" b="1">
                <a:latin typeface="Arial" charset="0"/>
                <a:cs typeface="Arial" charset="0"/>
              </a:rPr>
              <a:t>2</a:t>
            </a:r>
            <a:endParaRPr lang="es-ES">
              <a:latin typeface="Times New Roman" pitchFamily="18" charset="0"/>
            </a:endParaRPr>
          </a:p>
        </p:txBody>
      </p:sp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762000" y="53340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800" b="1">
                <a:latin typeface="Arial" charset="0"/>
                <a:cs typeface="Arial" charset="0"/>
              </a:rPr>
              <a:t>Año </a:t>
            </a:r>
            <a:r>
              <a:rPr lang="es-MX" sz="1800" b="1">
                <a:latin typeface="Arial" charset="0"/>
                <a:cs typeface="Arial" charset="0"/>
              </a:rPr>
              <a:t>3</a:t>
            </a:r>
            <a:endParaRPr lang="es-ES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 autoUpdateAnimBg="0"/>
      <p:bldP spid="187398" grpId="0" autoUpdateAnimBg="0"/>
      <p:bldP spid="187399" grpId="0" autoUpdateAnimBg="0"/>
      <p:bldP spid="187400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533400"/>
          </a:xfrm>
        </p:spPr>
        <p:txBody>
          <a:bodyPr/>
          <a:lstStyle/>
          <a:p>
            <a:r>
              <a:rPr lang="es-MX" sz="2600">
                <a:solidFill>
                  <a:srgbClr val="0033CC"/>
                </a:solidFill>
                <a:latin typeface="Lucida Handwriting" pitchFamily="66" charset="0"/>
              </a:rPr>
              <a:t>PRESUPUESTO DE COSTOS Y GASTOS</a:t>
            </a:r>
            <a:endParaRPr lang="es-ES" sz="2600">
              <a:solidFill>
                <a:srgbClr val="0033CC"/>
              </a:solidFill>
              <a:latin typeface="Lucida Handwriting" pitchFamily="66" charset="0"/>
            </a:endParaRPr>
          </a:p>
        </p:txBody>
      </p:sp>
      <p:graphicFrame>
        <p:nvGraphicFramePr>
          <p:cNvPr id="188419" name="Object 3"/>
          <p:cNvGraphicFramePr>
            <a:graphicFrameLocks noChangeAspect="1"/>
          </p:cNvGraphicFramePr>
          <p:nvPr/>
        </p:nvGraphicFramePr>
        <p:xfrm>
          <a:off x="1828800" y="1295400"/>
          <a:ext cx="5210175" cy="3228975"/>
        </p:xfrm>
        <a:graphic>
          <a:graphicData uri="http://schemas.openxmlformats.org/presentationml/2006/ole">
            <p:oleObj spid="_x0000_s188419" name="Imagen de mapa de bits" r:id="rId3" imgW="5210902" imgH="3228571" progId="Paint.Picture">
              <p:embed/>
            </p:oleObj>
          </a:graphicData>
        </a:graphic>
      </p:graphicFrame>
      <p:graphicFrame>
        <p:nvGraphicFramePr>
          <p:cNvPr id="188420" name="Object 4"/>
          <p:cNvGraphicFramePr>
            <a:graphicFrameLocks noChangeAspect="1"/>
          </p:cNvGraphicFramePr>
          <p:nvPr/>
        </p:nvGraphicFramePr>
        <p:xfrm>
          <a:off x="1828800" y="5029200"/>
          <a:ext cx="5114925" cy="1114425"/>
        </p:xfrm>
        <a:graphic>
          <a:graphicData uri="http://schemas.openxmlformats.org/presentationml/2006/ole">
            <p:oleObj spid="_x0000_s188420" name="Imagen de mapa de bits" r:id="rId4" imgW="5114286" imgH="1114581" progId="Paint.Picture">
              <p:embed/>
            </p:oleObj>
          </a:graphicData>
        </a:graphic>
      </p:graphicFrame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1828800" y="9144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600" b="1">
                <a:latin typeface="Times New Roman" pitchFamily="18" charset="0"/>
              </a:rPr>
              <a:t>Depreciacion</a:t>
            </a:r>
            <a:endParaRPr lang="es-ES" sz="1600" b="1">
              <a:latin typeface="Times New Roman" pitchFamily="18" charset="0"/>
            </a:endParaRPr>
          </a:p>
        </p:txBody>
      </p:sp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1828800" y="46482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600" b="1">
                <a:latin typeface="Times New Roman" pitchFamily="18" charset="0"/>
              </a:rPr>
              <a:t>Amortizacion</a:t>
            </a:r>
            <a:endParaRPr lang="es-ES" sz="1600" b="1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 autoUpdateAnimBg="0"/>
      <p:bldP spid="188421" grpId="0" autoUpdateAnimBg="0"/>
      <p:bldP spid="188422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685800"/>
          </a:xfrm>
        </p:spPr>
        <p:txBody>
          <a:bodyPr/>
          <a:lstStyle/>
          <a:p>
            <a:r>
              <a:rPr lang="es-MX" sz="2600">
                <a:solidFill>
                  <a:srgbClr val="0033CC"/>
                </a:solidFill>
                <a:latin typeface="Lucida Handwriting" pitchFamily="66" charset="0"/>
              </a:rPr>
              <a:t>GASTOS FIJOS Y PARAMETROS</a:t>
            </a:r>
            <a:endParaRPr lang="es-ES" sz="2600">
              <a:solidFill>
                <a:srgbClr val="0033CC"/>
              </a:solidFill>
              <a:latin typeface="Lucida Handwriting" pitchFamily="66" charset="0"/>
            </a:endParaRP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990600" y="18288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800" b="1">
                <a:latin typeface="Times New Roman" pitchFamily="18" charset="0"/>
              </a:rPr>
              <a:t>Gastos Administrativos</a:t>
            </a:r>
            <a:endParaRPr lang="es-ES" sz="1800" b="1">
              <a:latin typeface="Times New Roman" pitchFamily="18" charset="0"/>
            </a:endParaRPr>
          </a:p>
        </p:txBody>
      </p:sp>
      <p:graphicFrame>
        <p:nvGraphicFramePr>
          <p:cNvPr id="189444" name="Object 4"/>
          <p:cNvGraphicFramePr>
            <a:graphicFrameLocks noChangeAspect="1"/>
          </p:cNvGraphicFramePr>
          <p:nvPr/>
        </p:nvGraphicFramePr>
        <p:xfrm>
          <a:off x="990600" y="4495800"/>
          <a:ext cx="4791075" cy="1295400"/>
        </p:xfrm>
        <a:graphic>
          <a:graphicData uri="http://schemas.openxmlformats.org/presentationml/2006/ole">
            <p:oleObj spid="_x0000_s189444" name="Imagen de mapa de bits" r:id="rId3" imgW="4791744" imgH="1295238" progId="Paint.Picture">
              <p:embed/>
            </p:oleObj>
          </a:graphicData>
        </a:graphic>
      </p:graphicFrame>
      <p:graphicFrame>
        <p:nvGraphicFramePr>
          <p:cNvPr id="189445" name="Object 5"/>
          <p:cNvGraphicFramePr>
            <a:graphicFrameLocks noChangeAspect="1"/>
          </p:cNvGraphicFramePr>
          <p:nvPr/>
        </p:nvGraphicFramePr>
        <p:xfrm>
          <a:off x="5943600" y="1752600"/>
          <a:ext cx="2724150" cy="3943350"/>
        </p:xfrm>
        <a:graphic>
          <a:graphicData uri="http://schemas.openxmlformats.org/presentationml/2006/ole">
            <p:oleObj spid="_x0000_s189445" name="Imagen de mapa de bits" r:id="rId4" imgW="2723810" imgH="3943901" progId="Paint.Picture">
              <p:embed/>
            </p:oleObj>
          </a:graphicData>
        </a:graphic>
      </p:graphicFrame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990600" y="40386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800" b="1">
                <a:latin typeface="Times New Roman" pitchFamily="18" charset="0"/>
              </a:rPr>
              <a:t>Gastos Financieros</a:t>
            </a:r>
            <a:endParaRPr lang="es-ES" sz="1800" b="1">
              <a:latin typeface="Times New Roman" pitchFamily="18" charset="0"/>
            </a:endParaRPr>
          </a:p>
        </p:txBody>
      </p:sp>
      <p:graphicFrame>
        <p:nvGraphicFramePr>
          <p:cNvPr id="189447" name="Object 7"/>
          <p:cNvGraphicFramePr>
            <a:graphicFrameLocks noChangeAspect="1"/>
          </p:cNvGraphicFramePr>
          <p:nvPr/>
        </p:nvGraphicFramePr>
        <p:xfrm>
          <a:off x="990600" y="2286000"/>
          <a:ext cx="3249613" cy="1466850"/>
        </p:xfrm>
        <a:graphic>
          <a:graphicData uri="http://schemas.openxmlformats.org/presentationml/2006/ole">
            <p:oleObj spid="_x0000_s189447" name="Imagen de mapa de bits" r:id="rId5" imgW="3247619" imgH="1467055" progId="Paint.Picture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 autoUpdateAnimBg="0"/>
      <p:bldP spid="189443" grpId="0" autoUpdateAnimBg="0"/>
      <p:bldP spid="189446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 algn="ctr"/>
            <a:r>
              <a:rPr lang="es-MX" sz="2600">
                <a:solidFill>
                  <a:srgbClr val="0033CC"/>
                </a:solidFill>
                <a:latin typeface="Lucida Handwriting" pitchFamily="66" charset="0"/>
              </a:rPr>
              <a:t>ESTADO DE PERDIDAS Y GANANCIAS</a:t>
            </a:r>
            <a:endParaRPr lang="es-ES" sz="2600">
              <a:solidFill>
                <a:srgbClr val="0033CC"/>
              </a:solidFill>
              <a:latin typeface="Lucida Handwriting" pitchFamily="66" charset="0"/>
            </a:endParaRPr>
          </a:p>
        </p:txBody>
      </p:sp>
      <p:grpSp>
        <p:nvGrpSpPr>
          <p:cNvPr id="190467" name="Group 3"/>
          <p:cNvGrpSpPr>
            <a:grpSpLocks/>
          </p:cNvGrpSpPr>
          <p:nvPr/>
        </p:nvGrpSpPr>
        <p:grpSpPr bwMode="auto">
          <a:xfrm>
            <a:off x="1981200" y="990600"/>
            <a:ext cx="5248275" cy="5715000"/>
            <a:chOff x="1248" y="624"/>
            <a:chExt cx="3306" cy="3600"/>
          </a:xfrm>
        </p:grpSpPr>
        <p:graphicFrame>
          <p:nvGraphicFramePr>
            <p:cNvPr id="190468" name="Object 4"/>
            <p:cNvGraphicFramePr>
              <a:graphicFrameLocks noChangeAspect="1"/>
            </p:cNvGraphicFramePr>
            <p:nvPr/>
          </p:nvGraphicFramePr>
          <p:xfrm>
            <a:off x="1248" y="624"/>
            <a:ext cx="3276" cy="2412"/>
          </p:xfrm>
          <a:graphic>
            <a:graphicData uri="http://schemas.openxmlformats.org/presentationml/2006/ole">
              <p:oleObj spid="_x0000_s190468" name="Imagen de mapa de bits" r:id="rId3" imgW="5200000" imgH="3828571" progId="Paint.Picture">
                <p:embed/>
              </p:oleObj>
            </a:graphicData>
          </a:graphic>
        </p:graphicFrame>
        <p:graphicFrame>
          <p:nvGraphicFramePr>
            <p:cNvPr id="190469" name="Object 5"/>
            <p:cNvGraphicFramePr>
              <a:graphicFrameLocks noChangeAspect="1"/>
            </p:cNvGraphicFramePr>
            <p:nvPr/>
          </p:nvGraphicFramePr>
          <p:xfrm>
            <a:off x="1248" y="3024"/>
            <a:ext cx="3306" cy="1200"/>
          </p:xfrm>
          <a:graphic>
            <a:graphicData uri="http://schemas.openxmlformats.org/presentationml/2006/ole">
              <p:oleObj spid="_x0000_s190469" name="Imagen de mapa de bits" r:id="rId4" imgW="5249008" imgH="1905266" progId="Paint.Picture">
                <p:embed/>
              </p:oleObj>
            </a:graphicData>
          </a:graphic>
        </p:graphicFrame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 algn="ctr"/>
            <a:r>
              <a:rPr lang="es-MX" sz="2600">
                <a:solidFill>
                  <a:srgbClr val="0033CC"/>
                </a:solidFill>
                <a:latin typeface="Lucida Handwriting" pitchFamily="66" charset="0"/>
              </a:rPr>
              <a:t>BALANCE GENERAL PROYECTADO</a:t>
            </a:r>
            <a:endParaRPr lang="es-ES" sz="2600">
              <a:solidFill>
                <a:srgbClr val="0033CC"/>
              </a:solidFill>
              <a:latin typeface="Lucida Handwriting" pitchFamily="66" charset="0"/>
            </a:endParaRPr>
          </a:p>
        </p:txBody>
      </p:sp>
      <p:grpSp>
        <p:nvGrpSpPr>
          <p:cNvPr id="191491" name="Group 3"/>
          <p:cNvGrpSpPr>
            <a:grpSpLocks/>
          </p:cNvGrpSpPr>
          <p:nvPr/>
        </p:nvGrpSpPr>
        <p:grpSpPr bwMode="auto">
          <a:xfrm>
            <a:off x="2209800" y="990600"/>
            <a:ext cx="4819650" cy="5724525"/>
            <a:chOff x="1392" y="624"/>
            <a:chExt cx="3036" cy="3606"/>
          </a:xfrm>
        </p:grpSpPr>
        <p:graphicFrame>
          <p:nvGraphicFramePr>
            <p:cNvPr id="191492" name="Object 4"/>
            <p:cNvGraphicFramePr>
              <a:graphicFrameLocks noChangeAspect="1"/>
            </p:cNvGraphicFramePr>
            <p:nvPr/>
          </p:nvGraphicFramePr>
          <p:xfrm>
            <a:off x="1392" y="624"/>
            <a:ext cx="3024" cy="1914"/>
          </p:xfrm>
          <a:graphic>
            <a:graphicData uri="http://schemas.openxmlformats.org/presentationml/2006/ole">
              <p:oleObj spid="_x0000_s191492" name="Imagen de mapa de bits" r:id="rId3" imgW="4800000" imgH="3038095" progId="Paint.Picture">
                <p:embed/>
              </p:oleObj>
            </a:graphicData>
          </a:graphic>
        </p:graphicFrame>
        <p:graphicFrame>
          <p:nvGraphicFramePr>
            <p:cNvPr id="191493" name="Object 5"/>
            <p:cNvGraphicFramePr>
              <a:graphicFrameLocks noChangeAspect="1"/>
            </p:cNvGraphicFramePr>
            <p:nvPr/>
          </p:nvGraphicFramePr>
          <p:xfrm>
            <a:off x="1392" y="2496"/>
            <a:ext cx="3036" cy="1734"/>
          </p:xfrm>
          <a:graphic>
            <a:graphicData uri="http://schemas.openxmlformats.org/presentationml/2006/ole">
              <p:oleObj spid="_x0000_s191493" name="Imagen de mapa de bits" r:id="rId4" imgW="4819048" imgH="2752381" progId="Paint.Picture">
                <p:embed/>
              </p:oleObj>
            </a:graphicData>
          </a:graphic>
        </p:graphicFrame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609600"/>
          </a:xfrm>
        </p:spPr>
        <p:txBody>
          <a:bodyPr/>
          <a:lstStyle/>
          <a:p>
            <a:pPr algn="ctr"/>
            <a:r>
              <a:rPr lang="es-MX" sz="2600">
                <a:solidFill>
                  <a:srgbClr val="0033CC"/>
                </a:solidFill>
                <a:latin typeface="Lucida Handwriting" pitchFamily="66" charset="0"/>
              </a:rPr>
              <a:t>FLUJO DE CAJA PROYECTADO</a:t>
            </a:r>
            <a:endParaRPr lang="es-ES" sz="2600">
              <a:solidFill>
                <a:srgbClr val="0033CC"/>
              </a:solidFill>
              <a:latin typeface="Lucida Handwriting" pitchFamily="66" charset="0"/>
            </a:endParaRPr>
          </a:p>
        </p:txBody>
      </p:sp>
      <p:grpSp>
        <p:nvGrpSpPr>
          <p:cNvPr id="192515" name="Group 3"/>
          <p:cNvGrpSpPr>
            <a:grpSpLocks/>
          </p:cNvGrpSpPr>
          <p:nvPr/>
        </p:nvGrpSpPr>
        <p:grpSpPr bwMode="auto">
          <a:xfrm>
            <a:off x="1828800" y="1219200"/>
            <a:ext cx="5514975" cy="5286375"/>
            <a:chOff x="1152" y="768"/>
            <a:chExt cx="3474" cy="3330"/>
          </a:xfrm>
        </p:grpSpPr>
        <p:graphicFrame>
          <p:nvGraphicFramePr>
            <p:cNvPr id="192516" name="Object 4"/>
            <p:cNvGraphicFramePr>
              <a:graphicFrameLocks noChangeAspect="1"/>
            </p:cNvGraphicFramePr>
            <p:nvPr/>
          </p:nvGraphicFramePr>
          <p:xfrm>
            <a:off x="1152" y="768"/>
            <a:ext cx="3474" cy="2436"/>
          </p:xfrm>
          <a:graphic>
            <a:graphicData uri="http://schemas.openxmlformats.org/presentationml/2006/ole">
              <p:oleObj spid="_x0000_s192516" name="Imagen de mapa de bits" r:id="rId3" imgW="5514286" imgH="3866667" progId="Paint.Picture">
                <p:embed/>
              </p:oleObj>
            </a:graphicData>
          </a:graphic>
        </p:graphicFrame>
        <p:graphicFrame>
          <p:nvGraphicFramePr>
            <p:cNvPr id="192517" name="Object 5"/>
            <p:cNvGraphicFramePr>
              <a:graphicFrameLocks noChangeAspect="1"/>
            </p:cNvGraphicFramePr>
            <p:nvPr/>
          </p:nvGraphicFramePr>
          <p:xfrm>
            <a:off x="1152" y="3216"/>
            <a:ext cx="3468" cy="882"/>
          </p:xfrm>
          <a:graphic>
            <a:graphicData uri="http://schemas.openxmlformats.org/presentationml/2006/ole">
              <p:oleObj spid="_x0000_s192517" name="Imagen de mapa de bits" r:id="rId4" imgW="5504762" imgH="1400000" progId="Paint.Picture">
                <p:embed/>
              </p:oleObj>
            </a:graphicData>
          </a:graphic>
        </p:graphicFrame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1828800" y="381000"/>
            <a:ext cx="5943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>
                <a:solidFill>
                  <a:srgbClr val="0033CC"/>
                </a:solidFill>
                <a:latin typeface="Lucida Handwriting" pitchFamily="66" charset="0"/>
              </a:rPr>
              <a:t>DETERMINACION DE LA </a:t>
            </a:r>
          </a:p>
          <a:p>
            <a:pPr algn="ctr">
              <a:spcBef>
                <a:spcPct val="50000"/>
              </a:spcBef>
            </a:pPr>
            <a:r>
              <a:rPr lang="es-MX">
                <a:solidFill>
                  <a:srgbClr val="0033CC"/>
                </a:solidFill>
                <a:latin typeface="Lucida Handwriting" pitchFamily="66" charset="0"/>
              </a:rPr>
              <a:t>TASA DE DESCUENTO</a:t>
            </a:r>
            <a:endParaRPr lang="es-ES">
              <a:solidFill>
                <a:srgbClr val="0033CC"/>
              </a:solidFill>
              <a:latin typeface="Lucida Handwriting" pitchFamily="66" charset="0"/>
            </a:endParaRPr>
          </a:p>
        </p:txBody>
      </p:sp>
      <p:graphicFrame>
        <p:nvGraphicFramePr>
          <p:cNvPr id="193539" name="Object 3"/>
          <p:cNvGraphicFramePr>
            <a:graphicFrameLocks noChangeAspect="1"/>
          </p:cNvGraphicFramePr>
          <p:nvPr/>
        </p:nvGraphicFramePr>
        <p:xfrm>
          <a:off x="2971800" y="1676400"/>
          <a:ext cx="3657600" cy="2314575"/>
        </p:xfrm>
        <a:graphic>
          <a:graphicData uri="http://schemas.openxmlformats.org/presentationml/2006/ole">
            <p:oleObj spid="_x0000_s193539" name="Imagen de mapa de bits" r:id="rId3" imgW="3657143" imgH="2314286" progId="Paint.Picture">
              <p:embed/>
            </p:oleObj>
          </a:graphicData>
        </a:graphic>
      </p:graphicFrame>
      <p:graphicFrame>
        <p:nvGraphicFramePr>
          <p:cNvPr id="193540" name="Object 4"/>
          <p:cNvGraphicFramePr>
            <a:graphicFrameLocks noChangeAspect="1"/>
          </p:cNvGraphicFramePr>
          <p:nvPr/>
        </p:nvGraphicFramePr>
        <p:xfrm>
          <a:off x="5181600" y="4343400"/>
          <a:ext cx="2362200" cy="1085850"/>
        </p:xfrm>
        <a:graphic>
          <a:graphicData uri="http://schemas.openxmlformats.org/presentationml/2006/ole">
            <p:oleObj spid="_x0000_s193540" name="Imagen de mapa de bits" r:id="rId4" imgW="2362530" imgH="1085714" progId="Paint.Picture">
              <p:embed/>
            </p:oleObj>
          </a:graphicData>
        </a:graphic>
      </p:graphicFrame>
      <p:graphicFrame>
        <p:nvGraphicFramePr>
          <p:cNvPr id="193541" name="Object 5"/>
          <p:cNvGraphicFramePr>
            <a:graphicFrameLocks noChangeAspect="1"/>
          </p:cNvGraphicFramePr>
          <p:nvPr/>
        </p:nvGraphicFramePr>
        <p:xfrm>
          <a:off x="1828800" y="4343400"/>
          <a:ext cx="2600325" cy="1076325"/>
        </p:xfrm>
        <a:graphic>
          <a:graphicData uri="http://schemas.openxmlformats.org/presentationml/2006/ole">
            <p:oleObj spid="_x0000_s193541" name="Imagen de mapa de bits" r:id="rId5" imgW="2600000" imgH="1076475" progId="Paint.Picture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6926262" cy="1143000"/>
          </a:xfrm>
          <a:noFill/>
        </p:spPr>
        <p:txBody>
          <a:bodyPr/>
          <a:lstStyle/>
          <a:p>
            <a:pPr algn="ctr"/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HAWAIIAN ISLAND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2747963" y="22621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130052" name="Picture 4" descr="LOGOTIP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209800"/>
            <a:ext cx="4724400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4724400" cy="304800"/>
          </a:xfrm>
        </p:spPr>
        <p:txBody>
          <a:bodyPr/>
          <a:lstStyle/>
          <a:p>
            <a:pPr algn="ctr"/>
            <a:r>
              <a:rPr lang="es-MX" sz="2000">
                <a:solidFill>
                  <a:srgbClr val="0033CC"/>
                </a:solidFill>
                <a:latin typeface="Lucida Handwriting" pitchFamily="66" charset="0"/>
              </a:rPr>
              <a:t>INDICES</a:t>
            </a:r>
            <a:r>
              <a:rPr lang="es-MX" sz="2400">
                <a:solidFill>
                  <a:srgbClr val="0033CC"/>
                </a:solidFill>
                <a:latin typeface="Lucida Handwriting" pitchFamily="66" charset="0"/>
              </a:rPr>
              <a:t> FINANCIEROS </a:t>
            </a:r>
            <a:br>
              <a:rPr lang="es-MX" sz="2400">
                <a:solidFill>
                  <a:srgbClr val="0033CC"/>
                </a:solidFill>
                <a:latin typeface="Lucida Handwriting" pitchFamily="66" charset="0"/>
              </a:rPr>
            </a:br>
            <a:r>
              <a:rPr lang="es-MX" sz="2000">
                <a:solidFill>
                  <a:srgbClr val="0033CC"/>
                </a:solidFill>
                <a:latin typeface="Lucida Handwriting" pitchFamily="66" charset="0"/>
              </a:rPr>
              <a:t>HAWAIIAN</a:t>
            </a:r>
            <a:r>
              <a:rPr lang="es-MX" sz="2400">
                <a:solidFill>
                  <a:srgbClr val="0033CC"/>
                </a:solidFill>
                <a:latin typeface="Lucida Handwriting" pitchFamily="66" charset="0"/>
              </a:rPr>
              <a:t> ISLAND</a:t>
            </a:r>
            <a:endParaRPr lang="es-ES" sz="2400">
              <a:solidFill>
                <a:srgbClr val="0033CC"/>
              </a:solidFill>
              <a:latin typeface="Lucida Handwriting" pitchFamily="66" charset="0"/>
            </a:endParaRPr>
          </a:p>
        </p:txBody>
      </p:sp>
      <p:grpSp>
        <p:nvGrpSpPr>
          <p:cNvPr id="194563" name="Group 3"/>
          <p:cNvGrpSpPr>
            <a:grpSpLocks/>
          </p:cNvGrpSpPr>
          <p:nvPr/>
        </p:nvGrpSpPr>
        <p:grpSpPr bwMode="auto">
          <a:xfrm>
            <a:off x="1981200" y="838200"/>
            <a:ext cx="5391150" cy="6019800"/>
            <a:chOff x="1248" y="528"/>
            <a:chExt cx="3396" cy="3792"/>
          </a:xfrm>
        </p:grpSpPr>
        <p:graphicFrame>
          <p:nvGraphicFramePr>
            <p:cNvPr id="194564" name="Object 4"/>
            <p:cNvGraphicFramePr>
              <a:graphicFrameLocks noChangeAspect="1"/>
            </p:cNvGraphicFramePr>
            <p:nvPr/>
          </p:nvGraphicFramePr>
          <p:xfrm>
            <a:off x="1248" y="528"/>
            <a:ext cx="3396" cy="2370"/>
          </p:xfrm>
          <a:graphic>
            <a:graphicData uri="http://schemas.openxmlformats.org/presentationml/2006/ole">
              <p:oleObj spid="_x0000_s194564" name="Imagen de mapa de bits" r:id="rId3" imgW="5390476" imgH="3761905" progId="Paint.Picture">
                <p:embed/>
              </p:oleObj>
            </a:graphicData>
          </a:graphic>
        </p:graphicFrame>
        <p:graphicFrame>
          <p:nvGraphicFramePr>
            <p:cNvPr id="194565" name="Object 5"/>
            <p:cNvGraphicFramePr>
              <a:graphicFrameLocks noChangeAspect="1"/>
            </p:cNvGraphicFramePr>
            <p:nvPr/>
          </p:nvGraphicFramePr>
          <p:xfrm>
            <a:off x="1248" y="2874"/>
            <a:ext cx="3396" cy="1446"/>
          </p:xfrm>
          <a:graphic>
            <a:graphicData uri="http://schemas.openxmlformats.org/presentationml/2006/ole">
              <p:oleObj spid="_x0000_s194565" name="Imagen de mapa de bits" r:id="rId4" imgW="5390476" imgH="2295238" progId="Paint.Picture">
                <p:embed/>
              </p:oleObj>
            </a:graphicData>
          </a:graphic>
        </p:graphicFrame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685800"/>
          </a:xfrm>
        </p:spPr>
        <p:txBody>
          <a:bodyPr/>
          <a:lstStyle/>
          <a:p>
            <a:r>
              <a:rPr lang="es-MX" sz="2600">
                <a:solidFill>
                  <a:srgbClr val="0033CC"/>
                </a:solidFill>
                <a:latin typeface="Lucida Handwriting" pitchFamily="66" charset="0"/>
              </a:rPr>
              <a:t>EVALUACION SOCIAL DEL PROYECTO</a:t>
            </a:r>
            <a:endParaRPr lang="es-ES" sz="2600">
              <a:solidFill>
                <a:srgbClr val="0033CC"/>
              </a:solidFill>
              <a:latin typeface="Lucida Handwriting" pitchFamily="66" charset="0"/>
            </a:endParaRPr>
          </a:p>
        </p:txBody>
      </p:sp>
      <p:graphicFrame>
        <p:nvGraphicFramePr>
          <p:cNvPr id="195587" name="Object 3"/>
          <p:cNvGraphicFramePr>
            <a:graphicFrameLocks noChangeAspect="1"/>
          </p:cNvGraphicFramePr>
          <p:nvPr/>
        </p:nvGraphicFramePr>
        <p:xfrm>
          <a:off x="1143000" y="2133600"/>
          <a:ext cx="3933825" cy="1333500"/>
        </p:xfrm>
        <a:graphic>
          <a:graphicData uri="http://schemas.openxmlformats.org/presentationml/2006/ole">
            <p:oleObj spid="_x0000_s195587" name="Imagen de mapa de bits" r:id="rId3" imgW="3933333" imgH="1333333" progId="Paint.Picture">
              <p:embed/>
            </p:oleObj>
          </a:graphicData>
        </a:graphic>
      </p:graphicFrame>
      <p:graphicFrame>
        <p:nvGraphicFramePr>
          <p:cNvPr id="195588" name="Object 4"/>
          <p:cNvGraphicFramePr>
            <a:graphicFrameLocks noChangeAspect="1"/>
          </p:cNvGraphicFramePr>
          <p:nvPr/>
        </p:nvGraphicFramePr>
        <p:xfrm>
          <a:off x="1828800" y="3810000"/>
          <a:ext cx="2019300" cy="895350"/>
        </p:xfrm>
        <a:graphic>
          <a:graphicData uri="http://schemas.openxmlformats.org/presentationml/2006/ole">
            <p:oleObj spid="_x0000_s195588" name="Imagen de mapa de bits" r:id="rId4" imgW="2019048" imgH="895238" progId="Paint.Picture">
              <p:embed/>
            </p:oleObj>
          </a:graphicData>
        </a:graphic>
      </p:graphicFrame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5410200" y="2209800"/>
            <a:ext cx="2667000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5738" indent="-185738">
              <a:spcBef>
                <a:spcPct val="50000"/>
              </a:spcBef>
              <a:tabLst>
                <a:tab pos="185738" algn="l"/>
              </a:tabLst>
            </a:pPr>
            <a:r>
              <a:rPr lang="es-MX">
                <a:solidFill>
                  <a:srgbClr val="FF0066"/>
                </a:solidFill>
                <a:latin typeface="Times New Roman" pitchFamily="18" charset="0"/>
              </a:rPr>
              <a:t>Externalidades</a:t>
            </a:r>
          </a:p>
          <a:p>
            <a:pPr marL="185738" indent="-185738">
              <a:spcBef>
                <a:spcPct val="50000"/>
              </a:spcBef>
              <a:buFontTx/>
              <a:buChar char="•"/>
              <a:tabLst>
                <a:tab pos="185738" algn="l"/>
              </a:tabLst>
            </a:pPr>
            <a:r>
              <a:rPr lang="es-MX" sz="1600">
                <a:latin typeface="Arial" charset="0"/>
                <a:cs typeface="Arial" charset="0"/>
              </a:rPr>
              <a:t>En el</a:t>
            </a:r>
            <a:r>
              <a:rPr lang="es-ES" sz="1600">
                <a:latin typeface="Arial" charset="0"/>
                <a:cs typeface="Arial" charset="0"/>
              </a:rPr>
              <a:t> traslado de la fruta a la Isla el producto puede sufrir algún deterioro </a:t>
            </a:r>
            <a:r>
              <a:rPr lang="es-MX" sz="1600">
                <a:latin typeface="Arial" charset="0"/>
                <a:cs typeface="Arial" charset="0"/>
              </a:rPr>
              <a:t>(</a:t>
            </a:r>
            <a:r>
              <a:rPr lang="es-ES" sz="1600">
                <a:latin typeface="Arial" charset="0"/>
                <a:cs typeface="Arial" charset="0"/>
              </a:rPr>
              <a:t>1% de merma</a:t>
            </a:r>
            <a:r>
              <a:rPr lang="es-MX" sz="1600">
                <a:latin typeface="Arial" charset="0"/>
                <a:cs typeface="Arial" charset="0"/>
              </a:rPr>
              <a:t>)</a:t>
            </a:r>
          </a:p>
          <a:p>
            <a:pPr marL="185738" indent="-185738">
              <a:spcBef>
                <a:spcPct val="50000"/>
              </a:spcBef>
              <a:buFontTx/>
              <a:buChar char="•"/>
              <a:tabLst>
                <a:tab pos="185738" algn="l"/>
              </a:tabLst>
            </a:pPr>
            <a:r>
              <a:rPr lang="es-MX" sz="1600">
                <a:latin typeface="Arial" charset="0"/>
                <a:cs typeface="Arial" charset="0"/>
              </a:rPr>
              <a:t>Dis</a:t>
            </a:r>
            <a:r>
              <a:rPr lang="es-ES" sz="1600">
                <a:latin typeface="Arial" charset="0"/>
                <a:cs typeface="Arial" charset="0"/>
              </a:rPr>
              <a:t>ponibilidad de la materia prima (merma en producción del 1%.</a:t>
            </a:r>
            <a:r>
              <a:rPr lang="es-MX" sz="1600">
                <a:latin typeface="Arial" charset="0"/>
                <a:cs typeface="Arial" charset="0"/>
              </a:rPr>
              <a:t>)</a:t>
            </a:r>
            <a:endParaRPr lang="es-ES" sz="1600" b="1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85738" indent="-185738">
              <a:spcBef>
                <a:spcPct val="50000"/>
              </a:spcBef>
              <a:tabLst>
                <a:tab pos="185738" algn="l"/>
              </a:tabLst>
            </a:pPr>
            <a:endParaRPr lang="es-ES" sz="160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 autoUpdateAnimBg="0"/>
      <p:bldP spid="195589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685800"/>
          </a:xfrm>
        </p:spPr>
        <p:txBody>
          <a:bodyPr/>
          <a:lstStyle/>
          <a:p>
            <a:r>
              <a:rPr lang="es-MX" sz="2600">
                <a:solidFill>
                  <a:srgbClr val="0033CC"/>
                </a:solidFill>
                <a:latin typeface="Lucida Handwriting" pitchFamily="66" charset="0"/>
              </a:rPr>
              <a:t>ANALISIS DE SENSIBILIDAD</a:t>
            </a:r>
            <a:endParaRPr lang="es-ES" sz="2600">
              <a:solidFill>
                <a:srgbClr val="0033CC"/>
              </a:solidFill>
              <a:latin typeface="Lucida Handwriting" pitchFamily="66" charset="0"/>
            </a:endParaRPr>
          </a:p>
        </p:txBody>
      </p:sp>
      <p:graphicFrame>
        <p:nvGraphicFramePr>
          <p:cNvPr id="196611" name="Object 3"/>
          <p:cNvGraphicFramePr>
            <a:graphicFrameLocks noChangeAspect="1"/>
          </p:cNvGraphicFramePr>
          <p:nvPr/>
        </p:nvGraphicFramePr>
        <p:xfrm>
          <a:off x="457200" y="1752600"/>
          <a:ext cx="3505200" cy="952500"/>
        </p:xfrm>
        <a:graphic>
          <a:graphicData uri="http://schemas.openxmlformats.org/presentationml/2006/ole">
            <p:oleObj spid="_x0000_s196611" name="Imagen de mapa de bits" r:id="rId3" imgW="4277322" imgH="952633" progId="Paint.Picture">
              <p:embed/>
            </p:oleObj>
          </a:graphicData>
        </a:graphic>
      </p:graphicFrame>
      <p:graphicFrame>
        <p:nvGraphicFramePr>
          <p:cNvPr id="196612" name="Object 4"/>
          <p:cNvGraphicFramePr>
            <a:graphicFrameLocks noChangeAspect="1"/>
          </p:cNvGraphicFramePr>
          <p:nvPr/>
        </p:nvGraphicFramePr>
        <p:xfrm>
          <a:off x="533400" y="2895600"/>
          <a:ext cx="3886200" cy="3286125"/>
        </p:xfrm>
        <a:graphic>
          <a:graphicData uri="http://schemas.openxmlformats.org/presentationml/2006/ole">
            <p:oleObj spid="_x0000_s196612" name="Imagen de mapa de bits" r:id="rId4" imgW="4142857" imgH="3285714" progId="Paint.Picture">
              <p:embed/>
            </p:oleObj>
          </a:graphicData>
        </a:graphic>
      </p:graphicFrame>
      <p:graphicFrame>
        <p:nvGraphicFramePr>
          <p:cNvPr id="196613" name="Object 5"/>
          <p:cNvGraphicFramePr>
            <a:graphicFrameLocks noChangeAspect="1"/>
          </p:cNvGraphicFramePr>
          <p:nvPr/>
        </p:nvGraphicFramePr>
        <p:xfrm>
          <a:off x="4038600" y="1752600"/>
          <a:ext cx="4800600" cy="952500"/>
        </p:xfrm>
        <a:graphic>
          <a:graphicData uri="http://schemas.openxmlformats.org/presentationml/2006/ole">
            <p:oleObj spid="_x0000_s196613" name="Imagen de mapa de bits" r:id="rId5" imgW="4944165" imgH="952633" progId="Paint.Picture">
              <p:embed/>
            </p:oleObj>
          </a:graphicData>
        </a:graphic>
      </p:graphicFrame>
      <p:graphicFrame>
        <p:nvGraphicFramePr>
          <p:cNvPr id="196614" name="Object 6"/>
          <p:cNvGraphicFramePr>
            <a:graphicFrameLocks noChangeAspect="1"/>
          </p:cNvGraphicFramePr>
          <p:nvPr/>
        </p:nvGraphicFramePr>
        <p:xfrm>
          <a:off x="4724400" y="2895600"/>
          <a:ext cx="4038600" cy="3290888"/>
        </p:xfrm>
        <a:graphic>
          <a:graphicData uri="http://schemas.openxmlformats.org/presentationml/2006/ole">
            <p:oleObj spid="_x0000_s196614" name="Imagen de mapa de bits" r:id="rId6" imgW="4476190" imgH="3648584" progId="Paint.Picture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762000"/>
          </a:xfrm>
        </p:spPr>
        <p:txBody>
          <a:bodyPr/>
          <a:lstStyle/>
          <a:p>
            <a:r>
              <a:rPr lang="es-MX" sz="2600">
                <a:solidFill>
                  <a:srgbClr val="0033CC"/>
                </a:solidFill>
                <a:latin typeface="Lucida Handwriting" pitchFamily="66" charset="0"/>
              </a:rPr>
              <a:t>ANALISIS DE SENSIBILIDAD</a:t>
            </a:r>
            <a:endParaRPr lang="es-ES" sz="2600">
              <a:solidFill>
                <a:srgbClr val="0033CC"/>
              </a:solidFill>
              <a:latin typeface="Lucida Handwriting" pitchFamily="66" charset="0"/>
            </a:endParaRPr>
          </a:p>
        </p:txBody>
      </p:sp>
      <p:graphicFrame>
        <p:nvGraphicFramePr>
          <p:cNvPr id="197635" name="Object 3"/>
          <p:cNvGraphicFramePr>
            <a:graphicFrameLocks noChangeAspect="1"/>
          </p:cNvGraphicFramePr>
          <p:nvPr/>
        </p:nvGraphicFramePr>
        <p:xfrm>
          <a:off x="2133600" y="1676400"/>
          <a:ext cx="5381625" cy="971550"/>
        </p:xfrm>
        <a:graphic>
          <a:graphicData uri="http://schemas.openxmlformats.org/presentationml/2006/ole">
            <p:oleObj spid="_x0000_s197635" name="Imagen de mapa de bits" r:id="rId3" imgW="5380952" imgH="971686" progId="Paint.Picture">
              <p:embed/>
            </p:oleObj>
          </a:graphicData>
        </a:graphic>
      </p:graphicFrame>
      <p:graphicFrame>
        <p:nvGraphicFramePr>
          <p:cNvPr id="197636" name="Object 4"/>
          <p:cNvGraphicFramePr>
            <a:graphicFrameLocks noChangeAspect="1"/>
          </p:cNvGraphicFramePr>
          <p:nvPr/>
        </p:nvGraphicFramePr>
        <p:xfrm>
          <a:off x="2590800" y="2895600"/>
          <a:ext cx="4333875" cy="3486150"/>
        </p:xfrm>
        <a:graphic>
          <a:graphicData uri="http://schemas.openxmlformats.org/presentationml/2006/ole">
            <p:oleObj spid="_x0000_s197636" name="Imagen de mapa de bits" r:id="rId4" imgW="4334480" imgH="3486637" progId="Paint.Picture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WordArt 2"/>
          <p:cNvSpPr>
            <a:spLocks noChangeArrowheads="1" noChangeShapeType="1" noTextEdit="1"/>
          </p:cNvSpPr>
          <p:nvPr/>
        </p:nvSpPr>
        <p:spPr bwMode="auto">
          <a:xfrm>
            <a:off x="1752600" y="1905000"/>
            <a:ext cx="5943600" cy="157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200" kern="10">
                <a:ln w="9525">
                  <a:noFill/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Comic Sans MS"/>
              </a:rPr>
              <a:t>GRACIAS !!!</a:t>
            </a:r>
          </a:p>
        </p:txBody>
      </p:sp>
      <p:pic>
        <p:nvPicPr>
          <p:cNvPr id="198659" name="Picture 3" descr="PE0316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114800"/>
            <a:ext cx="2346325" cy="247491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981200"/>
            <a:ext cx="7772400" cy="1143000"/>
          </a:xfrm>
        </p:spPr>
        <p:txBody>
          <a:bodyPr/>
          <a:lstStyle/>
          <a:p>
            <a:pPr algn="ctr"/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CAPÍTULO 1</a:t>
            </a:r>
            <a:endParaRPr lang="es-ES" sz="3600">
              <a:solidFill>
                <a:srgbClr val="0033CC"/>
              </a:solidFill>
              <a:latin typeface="Lucida Handwriting" pitchFamily="66" charset="0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990600"/>
          </a:xfrm>
        </p:spPr>
        <p:txBody>
          <a:bodyPr/>
          <a:lstStyle/>
          <a:p>
            <a:r>
              <a:rPr lang="es-MX" sz="4000" b="1">
                <a:latin typeface="Lucida Console" pitchFamily="49" charset="0"/>
              </a:rPr>
              <a:t>ESTUDIO DE MERCADO</a:t>
            </a:r>
            <a:endParaRPr lang="es-ES" sz="4000" b="1">
              <a:latin typeface="Lucida Console" pitchFamily="49" charset="0"/>
            </a:endParaRPr>
          </a:p>
        </p:txBody>
      </p:sp>
      <p:pic>
        <p:nvPicPr>
          <p:cNvPr id="131076" name="Picture 4" descr="BD0554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0475" y="0"/>
            <a:ext cx="2408238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6096000" cy="1143000"/>
          </a:xfrm>
          <a:noFill/>
        </p:spPr>
        <p:txBody>
          <a:bodyPr/>
          <a:lstStyle/>
          <a:p>
            <a:r>
              <a:rPr lang="es-MX" sz="3600">
                <a:solidFill>
                  <a:srgbClr val="0033CC"/>
                </a:solidFill>
                <a:latin typeface="Lucida Handwriting" pitchFamily="66" charset="0"/>
              </a:rPr>
              <a:t>SITUACIÓN ACTUAL</a:t>
            </a:r>
            <a:r>
              <a:rPr lang="es-MX" sz="3600" b="1"/>
              <a:t> </a:t>
            </a:r>
            <a:endParaRPr lang="es-ES" sz="3600" b="1"/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2747963" y="22621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990600" y="2209800"/>
            <a:ext cx="7010400" cy="1552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84163" indent="-284163">
              <a:spcBef>
                <a:spcPct val="50000"/>
              </a:spcBef>
              <a:buFontTx/>
              <a:buChar char="•"/>
            </a:pPr>
            <a:r>
              <a:rPr lang="es-MX">
                <a:latin typeface="Arial Narrow" pitchFamily="34" charset="0"/>
              </a:rPr>
              <a:t> </a:t>
            </a:r>
            <a:r>
              <a:rPr lang="es-ES">
                <a:latin typeface="Arial Narrow" pitchFamily="34" charset="0"/>
                <a:cs typeface="Arial" charset="0"/>
              </a:rPr>
              <a:t>16 Centros Comerciales distribuidos en</a:t>
            </a:r>
            <a:r>
              <a:rPr lang="es-MX">
                <a:latin typeface="Arial Narrow" pitchFamily="34" charset="0"/>
                <a:cs typeface="Arial" charset="0"/>
              </a:rPr>
              <a:t>   Guayaquil</a:t>
            </a:r>
          </a:p>
          <a:p>
            <a:pPr marL="284163" indent="-284163">
              <a:spcBef>
                <a:spcPct val="50000"/>
              </a:spcBef>
              <a:buFontTx/>
              <a:buChar char="•"/>
            </a:pPr>
            <a:r>
              <a:rPr lang="es-MX">
                <a:latin typeface="Arial Narrow" pitchFamily="34" charset="0"/>
                <a:cs typeface="Arial" charset="0"/>
              </a:rPr>
              <a:t> Ofrecen </a:t>
            </a:r>
            <a:r>
              <a:rPr lang="es-ES">
                <a:latin typeface="Arial Narrow" pitchFamily="34" charset="0"/>
                <a:cs typeface="Arial" charset="0"/>
              </a:rPr>
              <a:t>variedad de productos y servicios</a:t>
            </a:r>
            <a:r>
              <a:rPr lang="es-MX">
                <a:latin typeface="Arial Narrow" pitchFamily="34" charset="0"/>
                <a:cs typeface="Arial" charset="0"/>
              </a:rPr>
              <a:t>.</a:t>
            </a:r>
          </a:p>
          <a:p>
            <a:pPr marL="284163" indent="-284163">
              <a:spcBef>
                <a:spcPct val="50000"/>
              </a:spcBef>
              <a:buFontTx/>
              <a:buChar char="•"/>
            </a:pPr>
            <a:r>
              <a:rPr lang="es-MX">
                <a:latin typeface="Arial Narrow" pitchFamily="34" charset="0"/>
                <a:cs typeface="Arial" charset="0"/>
              </a:rPr>
              <a:t> Lugares </a:t>
            </a:r>
            <a:r>
              <a:rPr lang="es-ES">
                <a:latin typeface="Arial Narrow" pitchFamily="34" charset="0"/>
                <a:cs typeface="Arial" charset="0"/>
              </a:rPr>
              <a:t>más visitados</a:t>
            </a:r>
            <a:r>
              <a:rPr lang="es-MX">
                <a:latin typeface="Arial Narrow" pitchFamily="34" charset="0"/>
                <a:cs typeface="Arial" charset="0"/>
              </a:rPr>
              <a:t>: </a:t>
            </a:r>
            <a:r>
              <a:rPr lang="es-ES">
                <a:latin typeface="Arial Narrow" pitchFamily="34" charset="0"/>
                <a:cs typeface="Arial" charset="0"/>
              </a:rPr>
              <a:t>Patios de Comidas.</a:t>
            </a:r>
            <a:r>
              <a:rPr lang="es-ES">
                <a:latin typeface="Arial Narrow" pitchFamily="34" charset="0"/>
              </a:rPr>
              <a:t> </a:t>
            </a:r>
          </a:p>
        </p:txBody>
      </p:sp>
      <p:graphicFrame>
        <p:nvGraphicFramePr>
          <p:cNvPr id="132101" name="Object 5"/>
          <p:cNvGraphicFramePr>
            <a:graphicFrameLocks noChangeAspect="1"/>
          </p:cNvGraphicFramePr>
          <p:nvPr/>
        </p:nvGraphicFramePr>
        <p:xfrm>
          <a:off x="2133600" y="4114800"/>
          <a:ext cx="4667250" cy="2409825"/>
        </p:xfrm>
        <a:graphic>
          <a:graphicData uri="http://schemas.openxmlformats.org/presentationml/2006/ole">
            <p:oleObj spid="_x0000_s132101" name="Imagen de mapa de bits" r:id="rId3" imgW="4667902" imgH="2409524" progId="Paint.Picture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2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utoUpdateAnimBg="0"/>
      <p:bldP spid="132100" grpId="0" build="p" autoUpdateAnimBg="0"/>
    </p:bldLst>
  </p:timing>
</p:sld>
</file>

<file path=ppt/theme/theme1.xml><?xml version="1.0" encoding="utf-8"?>
<a:theme xmlns:a="http://schemas.openxmlformats.org/drawingml/2006/main" name="Mezclas">
  <a:themeElements>
    <a:clrScheme name="Mezcla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ezcla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ezcla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cla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cla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Office\Templates\Diseños de presentaciones\Mezclas.pot</Template>
  <TotalTime>647</TotalTime>
  <Words>1491</Words>
  <Application>Microsoft PowerPoint</Application>
  <PresentationFormat>Presentación en pantalla (4:3)</PresentationFormat>
  <Paragraphs>413</Paragraphs>
  <Slides>74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4</vt:i4>
      </vt:variant>
      <vt:variant>
        <vt:lpstr>Títulos de diapositiva</vt:lpstr>
      </vt:variant>
      <vt:variant>
        <vt:i4>74</vt:i4>
      </vt:variant>
    </vt:vector>
  </HeadingPairs>
  <TitlesOfParts>
    <vt:vector size="93" baseType="lpstr">
      <vt:lpstr>Times New Roman</vt:lpstr>
      <vt:lpstr>Tahoma</vt:lpstr>
      <vt:lpstr>Wingdings</vt:lpstr>
      <vt:lpstr>Arial Black</vt:lpstr>
      <vt:lpstr>Monotype Corsiva</vt:lpstr>
      <vt:lpstr>Lucida Handwriting</vt:lpstr>
      <vt:lpstr>Comic Sans MS</vt:lpstr>
      <vt:lpstr>Arial</vt:lpstr>
      <vt:lpstr>Arial Unicode MS</vt:lpstr>
      <vt:lpstr>Arial Narrow</vt:lpstr>
      <vt:lpstr>Lucida Console</vt:lpstr>
      <vt:lpstr>Symbol</vt:lpstr>
      <vt:lpstr>Copperplate Gothic Bold</vt:lpstr>
      <vt:lpstr>Tempus Sans ITC</vt:lpstr>
      <vt:lpstr>Mezclas</vt:lpstr>
      <vt:lpstr>Gráfico de Microsoft Excel</vt:lpstr>
      <vt:lpstr>Imagen de mapa de bits</vt:lpstr>
      <vt:lpstr>Imagen de Paintbrush</vt:lpstr>
      <vt:lpstr>Fotografía de Microsoft Photo Editor 3.0</vt:lpstr>
      <vt:lpstr>“PROYECTO DE INVERSIÓN DE UNA EMPRESA DEDICADA A LA VENTA DE ALIMENTOS Y BEBIDAS A BASE DE FRUTAS TROPICALES”</vt:lpstr>
      <vt:lpstr>INTRODUCCIÓN</vt:lpstr>
      <vt:lpstr>LAS MICROEMPRESAS EN EL ECUADOR</vt:lpstr>
      <vt:lpstr>¿A QUÉ SE DEDICAN  LOS MICROEMPRESARIOS?</vt:lpstr>
      <vt:lpstr>FRUTAS TROPICALES EN EL ECUADOR</vt:lpstr>
      <vt:lpstr>PROPIEDADES NUTRITIVAS</vt:lpstr>
      <vt:lpstr>HAWAIIAN ISLAND</vt:lpstr>
      <vt:lpstr>CAPÍTULO 1</vt:lpstr>
      <vt:lpstr>SITUACIÓN ACTUAL </vt:lpstr>
      <vt:lpstr>DESCRIPCIÓN DE PRODUCTOS</vt:lpstr>
      <vt:lpstr>ESTUDIO DE MERCADO</vt:lpstr>
      <vt:lpstr>TAMAÑO MUESTRA</vt:lpstr>
      <vt:lpstr>RESULTADOS ENCUESTA</vt:lpstr>
      <vt:lpstr>RESULTADOS ENCUESTA</vt:lpstr>
      <vt:lpstr>RESULTADOS ENCUESTA</vt:lpstr>
      <vt:lpstr>RESULTADOS ENCUESTA</vt:lpstr>
      <vt:lpstr>ANÁLISIS DEL CONSUMIDOR</vt:lpstr>
      <vt:lpstr>ANÁLISIS COMPETENCIA</vt:lpstr>
      <vt:lpstr>FODA COMPETENCIA</vt:lpstr>
      <vt:lpstr>SITUACIÓN ACTUAL HI</vt:lpstr>
      <vt:lpstr>SITUACIÓN ACTUAL HI</vt:lpstr>
      <vt:lpstr>SITUACIÓN ACTUAL HI</vt:lpstr>
      <vt:lpstr>ORGANIGRAMA DE LA EMPRESA</vt:lpstr>
      <vt:lpstr>MEZCLA DE MARKETING</vt:lpstr>
      <vt:lpstr>CAPÍTULO 2</vt:lpstr>
      <vt:lpstr>COSTO LOCAL vs ISLA</vt:lpstr>
      <vt:lpstr>PROVEEDORES</vt:lpstr>
      <vt:lpstr>DISEÑO DE LA ISLA</vt:lpstr>
      <vt:lpstr>LOCALIZACIÓN</vt:lpstr>
      <vt:lpstr>LOCALIZACIÓN</vt:lpstr>
      <vt:lpstr>EQUIPOS REQUERIDOS</vt:lpstr>
      <vt:lpstr>MANTENIMIENTO</vt:lpstr>
      <vt:lpstr>VIDA ÚTIL Y REEMPLAZO</vt:lpstr>
      <vt:lpstr>MANUAL TÉCNICO DE PROCEDIMIENTOS</vt:lpstr>
      <vt:lpstr>MATERIA PRIMA</vt:lpstr>
      <vt:lpstr>PROCESOS DE PRODUCCIÓN</vt:lpstr>
      <vt:lpstr>PROCESOS DE PRODUCCIÓN</vt:lpstr>
      <vt:lpstr>PERSONAL REQUERIDO</vt:lpstr>
      <vt:lpstr>GERENTE</vt:lpstr>
      <vt:lpstr>GERENTE</vt:lpstr>
      <vt:lpstr>CHEFF</vt:lpstr>
      <vt:lpstr>CHEFF</vt:lpstr>
      <vt:lpstr>ASISTENTE CHEFF</vt:lpstr>
      <vt:lpstr>ASISTENTE CHEFF</vt:lpstr>
      <vt:lpstr>POLÍTICAS GENERALES</vt:lpstr>
      <vt:lpstr>CAPÍTULO 3</vt:lpstr>
      <vt:lpstr>COSTO UNITARIO</vt:lpstr>
      <vt:lpstr>MATERIALES DIRECTOS</vt:lpstr>
      <vt:lpstr>MATERIALES DIRECTOS</vt:lpstr>
      <vt:lpstr>TIEMPO PREPARACIÓN INGREDIENTES</vt:lpstr>
      <vt:lpstr>MANO DE OBRA DIRECTA</vt:lpstr>
      <vt:lpstr>COSTOS INDIRECTOS DE FABRICACIÓN</vt:lpstr>
      <vt:lpstr>RESUMEN COSTOS VARIABLES</vt:lpstr>
      <vt:lpstr>COSTOS FIJOS</vt:lpstr>
      <vt:lpstr>PUNTO DE EQUILIBRIO</vt:lpstr>
      <vt:lpstr>UNIDADES DE EQUILIBRIO</vt:lpstr>
      <vt:lpstr>VALORACION FINANCIERA DEL NEGOCIO</vt:lpstr>
      <vt:lpstr>VALORACION FINANCIERA DEL NEGOCIO</vt:lpstr>
      <vt:lpstr>FINANCIAMIENTO DEL PROYECTO</vt:lpstr>
      <vt:lpstr>PRESUPUESTO DE INGRESOS POR VENTAS</vt:lpstr>
      <vt:lpstr>PROYECCION DE VENTAS</vt:lpstr>
      <vt:lpstr>PRESUPUESTO DE INGRESOS POR VENTAS</vt:lpstr>
      <vt:lpstr>PRESUPUESTO DE COSTO DE VENTAS</vt:lpstr>
      <vt:lpstr>PRESUPUESTO DE COSTOS Y GASTOS</vt:lpstr>
      <vt:lpstr>GASTOS FIJOS Y PARAMETROS</vt:lpstr>
      <vt:lpstr>ESTADO DE PERDIDAS Y GANANCIAS</vt:lpstr>
      <vt:lpstr>BALANCE GENERAL PROYECTADO</vt:lpstr>
      <vt:lpstr>FLUJO DE CAJA PROYECTADO</vt:lpstr>
      <vt:lpstr>Diapositiva 69</vt:lpstr>
      <vt:lpstr>INDICES FINANCIEROS  HAWAIIAN ISLAND</vt:lpstr>
      <vt:lpstr>EVALUACION SOCIAL DEL PROYECTO</vt:lpstr>
      <vt:lpstr>ANALISIS DE SENSIBILIDAD</vt:lpstr>
      <vt:lpstr>ANALISIS DE SENSIBILIDAD</vt:lpstr>
      <vt:lpstr>Diapositiva 74</vt:lpstr>
    </vt:vector>
  </TitlesOfParts>
  <Company>Personal 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MICROEMPRESAS EN EL ECUADOR</dc:title>
  <dc:creator>User</dc:creator>
  <cp:lastModifiedBy>Administrador</cp:lastModifiedBy>
  <cp:revision>51</cp:revision>
  <dcterms:created xsi:type="dcterms:W3CDTF">2004-07-19T02:26:28Z</dcterms:created>
  <dcterms:modified xsi:type="dcterms:W3CDTF">2009-12-14T20:25:04Z</dcterms:modified>
</cp:coreProperties>
</file>