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80"/>
  </p:notesMasterIdLst>
  <p:handoutMasterIdLst>
    <p:handoutMasterId r:id="rId81"/>
  </p:handoutMasterIdLst>
  <p:sldIdLst>
    <p:sldId id="288" r:id="rId2"/>
    <p:sldId id="256" r:id="rId3"/>
    <p:sldId id="257" r:id="rId4"/>
    <p:sldId id="369" r:id="rId5"/>
    <p:sldId id="415" r:id="rId6"/>
    <p:sldId id="390" r:id="rId7"/>
    <p:sldId id="370" r:id="rId8"/>
    <p:sldId id="381" r:id="rId9"/>
    <p:sldId id="372" r:id="rId10"/>
    <p:sldId id="373" r:id="rId11"/>
    <p:sldId id="418" r:id="rId12"/>
    <p:sldId id="417" r:id="rId13"/>
    <p:sldId id="416"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455" r:id="rId38"/>
    <p:sldId id="456" r:id="rId39"/>
    <p:sldId id="457" r:id="rId40"/>
    <p:sldId id="311" r:id="rId41"/>
    <p:sldId id="391" r:id="rId42"/>
    <p:sldId id="313" r:id="rId43"/>
    <p:sldId id="314" r:id="rId44"/>
    <p:sldId id="382" r:id="rId45"/>
    <p:sldId id="407" r:id="rId46"/>
    <p:sldId id="409" r:id="rId47"/>
    <p:sldId id="413" r:id="rId48"/>
    <p:sldId id="412" r:id="rId49"/>
    <p:sldId id="411" r:id="rId50"/>
    <p:sldId id="410" r:id="rId51"/>
    <p:sldId id="423" r:id="rId52"/>
    <p:sldId id="422" r:id="rId53"/>
    <p:sldId id="421" r:id="rId54"/>
    <p:sldId id="430" r:id="rId55"/>
    <p:sldId id="420" r:id="rId56"/>
    <p:sldId id="425" r:id="rId57"/>
    <p:sldId id="424" r:id="rId58"/>
    <p:sldId id="427" r:id="rId59"/>
    <p:sldId id="426" r:id="rId60"/>
    <p:sldId id="339" r:id="rId61"/>
    <p:sldId id="340" r:id="rId62"/>
    <p:sldId id="431" r:id="rId63"/>
    <p:sldId id="344" r:id="rId64"/>
    <p:sldId id="342" r:id="rId65"/>
    <p:sldId id="343" r:id="rId66"/>
    <p:sldId id="341" r:id="rId67"/>
    <p:sldId id="351" r:id="rId68"/>
    <p:sldId id="458" r:id="rId69"/>
    <p:sldId id="459" r:id="rId70"/>
    <p:sldId id="460" r:id="rId71"/>
    <p:sldId id="461" r:id="rId72"/>
    <p:sldId id="466" r:id="rId73"/>
    <p:sldId id="463" r:id="rId74"/>
    <p:sldId id="465" r:id="rId75"/>
    <p:sldId id="366" r:id="rId76"/>
    <p:sldId id="367" r:id="rId77"/>
    <p:sldId id="368" r:id="rId78"/>
    <p:sldId id="428" r:id="rId79"/>
  </p:sldIdLst>
  <p:sldSz cx="9144000" cy="6858000" type="screen4x3"/>
  <p:notesSz cx="6858000" cy="9144000"/>
  <p:defaultTextStyle>
    <a:defPPr>
      <a:defRPr lang="es-ES"/>
    </a:defPPr>
    <a:lvl1pPr algn="ctr" rtl="0" fontAlgn="base">
      <a:spcBef>
        <a:spcPct val="0"/>
      </a:spcBef>
      <a:spcAft>
        <a:spcPct val="0"/>
      </a:spcAft>
      <a:defRPr sz="1200" u="sng" kern="1200">
        <a:solidFill>
          <a:schemeClr val="tx1"/>
        </a:solidFill>
        <a:latin typeface="Arial" charset="0"/>
        <a:ea typeface="+mn-ea"/>
        <a:cs typeface="+mn-cs"/>
      </a:defRPr>
    </a:lvl1pPr>
    <a:lvl2pPr marL="457200" algn="ctr" rtl="0" fontAlgn="base">
      <a:spcBef>
        <a:spcPct val="0"/>
      </a:spcBef>
      <a:spcAft>
        <a:spcPct val="0"/>
      </a:spcAft>
      <a:defRPr sz="1200" u="sng" kern="1200">
        <a:solidFill>
          <a:schemeClr val="tx1"/>
        </a:solidFill>
        <a:latin typeface="Arial" charset="0"/>
        <a:ea typeface="+mn-ea"/>
        <a:cs typeface="+mn-cs"/>
      </a:defRPr>
    </a:lvl2pPr>
    <a:lvl3pPr marL="914400" algn="ctr" rtl="0" fontAlgn="base">
      <a:spcBef>
        <a:spcPct val="0"/>
      </a:spcBef>
      <a:spcAft>
        <a:spcPct val="0"/>
      </a:spcAft>
      <a:defRPr sz="1200" u="sng" kern="1200">
        <a:solidFill>
          <a:schemeClr val="tx1"/>
        </a:solidFill>
        <a:latin typeface="Arial" charset="0"/>
        <a:ea typeface="+mn-ea"/>
        <a:cs typeface="+mn-cs"/>
      </a:defRPr>
    </a:lvl3pPr>
    <a:lvl4pPr marL="1371600" algn="ctr" rtl="0" fontAlgn="base">
      <a:spcBef>
        <a:spcPct val="0"/>
      </a:spcBef>
      <a:spcAft>
        <a:spcPct val="0"/>
      </a:spcAft>
      <a:defRPr sz="1200" u="sng" kern="1200">
        <a:solidFill>
          <a:schemeClr val="tx1"/>
        </a:solidFill>
        <a:latin typeface="Arial" charset="0"/>
        <a:ea typeface="+mn-ea"/>
        <a:cs typeface="+mn-cs"/>
      </a:defRPr>
    </a:lvl4pPr>
    <a:lvl5pPr marL="1828800" algn="ctr" rtl="0" fontAlgn="base">
      <a:spcBef>
        <a:spcPct val="0"/>
      </a:spcBef>
      <a:spcAft>
        <a:spcPct val="0"/>
      </a:spcAft>
      <a:defRPr sz="1200" u="sng" kern="1200">
        <a:solidFill>
          <a:schemeClr val="tx1"/>
        </a:solidFill>
        <a:latin typeface="Arial" charset="0"/>
        <a:ea typeface="+mn-ea"/>
        <a:cs typeface="+mn-cs"/>
      </a:defRPr>
    </a:lvl5pPr>
    <a:lvl6pPr marL="2286000" algn="l" defTabSz="914400" rtl="0" eaLnBrk="1" latinLnBrk="0" hangingPunct="1">
      <a:defRPr sz="1200" u="sng" kern="1200">
        <a:solidFill>
          <a:schemeClr val="tx1"/>
        </a:solidFill>
        <a:latin typeface="Arial" charset="0"/>
        <a:ea typeface="+mn-ea"/>
        <a:cs typeface="+mn-cs"/>
      </a:defRPr>
    </a:lvl6pPr>
    <a:lvl7pPr marL="2743200" algn="l" defTabSz="914400" rtl="0" eaLnBrk="1" latinLnBrk="0" hangingPunct="1">
      <a:defRPr sz="1200" u="sng" kern="1200">
        <a:solidFill>
          <a:schemeClr val="tx1"/>
        </a:solidFill>
        <a:latin typeface="Arial" charset="0"/>
        <a:ea typeface="+mn-ea"/>
        <a:cs typeface="+mn-cs"/>
      </a:defRPr>
    </a:lvl7pPr>
    <a:lvl8pPr marL="3200400" algn="l" defTabSz="914400" rtl="0" eaLnBrk="1" latinLnBrk="0" hangingPunct="1">
      <a:defRPr sz="1200" u="sng" kern="1200">
        <a:solidFill>
          <a:schemeClr val="tx1"/>
        </a:solidFill>
        <a:latin typeface="Arial" charset="0"/>
        <a:ea typeface="+mn-ea"/>
        <a:cs typeface="+mn-cs"/>
      </a:defRPr>
    </a:lvl8pPr>
    <a:lvl9pPr marL="3657600" algn="l" defTabSz="914400" rtl="0" eaLnBrk="1" latinLnBrk="0" hangingPunct="1">
      <a:defRPr sz="12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67"/>
    <a:srgbClr val="CC00FF"/>
    <a:srgbClr val="FFCC66"/>
    <a:srgbClr val="7F7FE7"/>
    <a:srgbClr val="708AF6"/>
    <a:srgbClr val="FD7D1D"/>
    <a:srgbClr val="E09500"/>
    <a:srgbClr val="FEA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46" autoAdjust="0"/>
    <p:restoredTop sz="95422" autoAdjust="0"/>
  </p:normalViewPr>
  <p:slideViewPr>
    <p:cSldViewPr>
      <p:cViewPr varScale="1">
        <p:scale>
          <a:sx n="53" d="100"/>
          <a:sy n="53" d="100"/>
        </p:scale>
        <p:origin x="-90" y="-15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35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endParaRPr lang="es-ES"/>
          </a:p>
        </p:txBody>
      </p:sp>
      <p:sp>
        <p:nvSpPr>
          <p:cNvPr id="642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endParaRPr lang="es-ES"/>
          </a:p>
        </p:txBody>
      </p:sp>
      <p:sp>
        <p:nvSpPr>
          <p:cNvPr id="642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vl1pPr>
          </a:lstStyle>
          <a:p>
            <a:endParaRPr lang="es-ES"/>
          </a:p>
        </p:txBody>
      </p:sp>
      <p:sp>
        <p:nvSpPr>
          <p:cNvPr id="642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fld id="{8D4FCBE8-A148-466A-BB7A-BC160DECF2DF}"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u="none"/>
            </a:lvl1pPr>
          </a:lstStyle>
          <a:p>
            <a:endParaRPr lang="es-MX"/>
          </a:p>
        </p:txBody>
      </p:sp>
      <p:sp>
        <p:nvSpPr>
          <p:cNvPr id="173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u="none"/>
            </a:lvl1pPr>
          </a:lstStyle>
          <a:p>
            <a:endParaRPr lang="es-MX"/>
          </a:p>
        </p:txBody>
      </p:sp>
      <p:sp>
        <p:nvSpPr>
          <p:cNvPr id="1730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3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73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u="none"/>
            </a:lvl1pPr>
          </a:lstStyle>
          <a:p>
            <a:endParaRPr lang="es-MX"/>
          </a:p>
        </p:txBody>
      </p:sp>
      <p:sp>
        <p:nvSpPr>
          <p:cNvPr id="173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u="none"/>
            </a:lvl1pPr>
          </a:lstStyle>
          <a:p>
            <a:fld id="{B5252B00-09FA-4CAF-9B41-9D82E88C9FF4}" type="slidenum">
              <a:rPr lang="es-MX"/>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3842" name="Group 2"/>
          <p:cNvGrpSpPr>
            <a:grpSpLocks/>
          </p:cNvGrpSpPr>
          <p:nvPr/>
        </p:nvGrpSpPr>
        <p:grpSpPr bwMode="auto">
          <a:xfrm>
            <a:off x="0" y="0"/>
            <a:ext cx="5867400" cy="6858000"/>
            <a:chOff x="0" y="0"/>
            <a:chExt cx="3696" cy="4320"/>
          </a:xfrm>
        </p:grpSpPr>
        <p:sp>
          <p:nvSpPr>
            <p:cNvPr id="163843"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endParaRPr kumimoji="1" lang="es-MX" sz="2400" u="none">
                <a:latin typeface="Times New Roman" pitchFamily="18" charset="0"/>
              </a:endParaRPr>
            </a:p>
          </p:txBody>
        </p:sp>
        <p:sp>
          <p:nvSpPr>
            <p:cNvPr id="163844"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endParaRPr kumimoji="1" lang="es-MX" sz="2400" u="none">
                <a:latin typeface="Times New Roman" pitchFamily="18" charset="0"/>
              </a:endParaRPr>
            </a:p>
          </p:txBody>
        </p:sp>
      </p:grpSp>
      <p:grpSp>
        <p:nvGrpSpPr>
          <p:cNvPr id="163845" name="Group 5"/>
          <p:cNvGrpSpPr>
            <a:grpSpLocks/>
          </p:cNvGrpSpPr>
          <p:nvPr/>
        </p:nvGrpSpPr>
        <p:grpSpPr bwMode="auto">
          <a:xfrm>
            <a:off x="3632200" y="4889500"/>
            <a:ext cx="4876800" cy="319088"/>
            <a:chOff x="2288" y="3080"/>
            <a:chExt cx="3072" cy="201"/>
          </a:xfrm>
        </p:grpSpPr>
        <p:sp>
          <p:nvSpPr>
            <p:cNvPr id="163846"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s-ES"/>
            </a:p>
          </p:txBody>
        </p:sp>
        <p:sp>
          <p:nvSpPr>
            <p:cNvPr id="163847"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s-ES"/>
            </a:p>
          </p:txBody>
        </p:sp>
      </p:grpSp>
      <p:sp>
        <p:nvSpPr>
          <p:cNvPr id="16384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s-MX"/>
              <a:t>Haga clic para modificar el estilo de subtítulo del patrón</a:t>
            </a:r>
          </a:p>
        </p:txBody>
      </p:sp>
      <p:sp>
        <p:nvSpPr>
          <p:cNvPr id="163849" name="Rectangle 9"/>
          <p:cNvSpPr>
            <a:spLocks noGrp="1" noChangeArrowheads="1"/>
          </p:cNvSpPr>
          <p:nvPr>
            <p:ph type="dt" sz="quarter" idx="2"/>
          </p:nvPr>
        </p:nvSpPr>
        <p:spPr/>
        <p:txBody>
          <a:bodyPr/>
          <a:lstStyle>
            <a:lvl1pPr>
              <a:defRPr>
                <a:solidFill>
                  <a:schemeClr val="bg1"/>
                </a:solidFill>
              </a:defRPr>
            </a:lvl1pPr>
          </a:lstStyle>
          <a:p>
            <a:endParaRPr lang="es-MX"/>
          </a:p>
        </p:txBody>
      </p:sp>
      <p:sp>
        <p:nvSpPr>
          <p:cNvPr id="163850" name="Rectangle 10"/>
          <p:cNvSpPr>
            <a:spLocks noGrp="1" noChangeArrowheads="1"/>
          </p:cNvSpPr>
          <p:nvPr>
            <p:ph type="ftr" sz="quarter" idx="3"/>
          </p:nvPr>
        </p:nvSpPr>
        <p:spPr/>
        <p:txBody>
          <a:bodyPr/>
          <a:lstStyle>
            <a:lvl1pPr algn="r">
              <a:defRPr/>
            </a:lvl1pPr>
          </a:lstStyle>
          <a:p>
            <a:endParaRPr lang="es-MX"/>
          </a:p>
        </p:txBody>
      </p:sp>
      <p:sp>
        <p:nvSpPr>
          <p:cNvPr id="163851" name="Rectangle 11"/>
          <p:cNvSpPr>
            <a:spLocks noGrp="1" noChangeArrowheads="1"/>
          </p:cNvSpPr>
          <p:nvPr>
            <p:ph type="sldNum" sz="quarter" idx="4"/>
          </p:nvPr>
        </p:nvSpPr>
        <p:spPr>
          <a:xfrm>
            <a:off x="76200" y="6248400"/>
            <a:ext cx="587375" cy="488950"/>
          </a:xfrm>
        </p:spPr>
        <p:txBody>
          <a:bodyPr anchorCtr="0"/>
          <a:lstStyle>
            <a:lvl1pPr>
              <a:defRPr/>
            </a:lvl1pPr>
          </a:lstStyle>
          <a:p>
            <a:fld id="{0A618F68-B606-4756-94B4-DAE43BEAE757}" type="slidenum">
              <a:rPr lang="es-MX"/>
              <a:pPr/>
              <a:t>‹Nº›</a:t>
            </a:fld>
            <a:endParaRPr lang="es-MX"/>
          </a:p>
        </p:txBody>
      </p:sp>
      <p:sp>
        <p:nvSpPr>
          <p:cNvPr id="16385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s-MX"/>
              <a:t>Haga clic para cambiar el estilo de título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165625DE-CBEE-48BA-95F0-325D71A87454}" type="slidenum">
              <a:rPr lang="es-MX"/>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5600" y="762000"/>
            <a:ext cx="1981200" cy="5324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762000" y="762000"/>
            <a:ext cx="5791200" cy="5324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B3E694B1-CC18-4D96-AB86-69D96D7F98F1}" type="slidenum">
              <a:rPr lang="es-MX"/>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838200" y="2362200"/>
            <a:ext cx="3770313"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60913" y="2362200"/>
            <a:ext cx="3770312"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838200" y="4300538"/>
            <a:ext cx="3770313"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760913" y="4300538"/>
            <a:ext cx="3770312"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2438400" y="6248400"/>
            <a:ext cx="2130425" cy="474663"/>
          </a:xfrm>
        </p:spPr>
        <p:txBody>
          <a:bodyPr/>
          <a:lstStyle>
            <a:lvl1pPr>
              <a:defRPr/>
            </a:lvl1pPr>
          </a:lstStyle>
          <a:p>
            <a:endParaRPr lang="es-MX"/>
          </a:p>
        </p:txBody>
      </p:sp>
      <p:sp>
        <p:nvSpPr>
          <p:cNvPr id="8" name="7 Marcador de pie de página"/>
          <p:cNvSpPr>
            <a:spLocks noGrp="1"/>
          </p:cNvSpPr>
          <p:nvPr>
            <p:ph type="ftr" sz="quarter" idx="11"/>
          </p:nvPr>
        </p:nvSpPr>
        <p:spPr>
          <a:xfrm>
            <a:off x="5791200" y="6248400"/>
            <a:ext cx="2897188" cy="474663"/>
          </a:xfrm>
        </p:spPr>
        <p:txBody>
          <a:bodyPr/>
          <a:lstStyle>
            <a:lvl1pPr>
              <a:defRPr/>
            </a:lvl1pPr>
          </a:lstStyle>
          <a:p>
            <a:endParaRPr lang="es-MX"/>
          </a:p>
        </p:txBody>
      </p:sp>
      <p:sp>
        <p:nvSpPr>
          <p:cNvPr id="9" name="8 Marcador de número de diapositiva"/>
          <p:cNvSpPr>
            <a:spLocks noGrp="1"/>
          </p:cNvSpPr>
          <p:nvPr>
            <p:ph type="sldNum" sz="quarter" idx="12"/>
          </p:nvPr>
        </p:nvSpPr>
        <p:spPr>
          <a:xfrm>
            <a:off x="84138" y="6242050"/>
            <a:ext cx="587375" cy="488950"/>
          </a:xfrm>
        </p:spPr>
        <p:txBody>
          <a:bodyPr/>
          <a:lstStyle>
            <a:lvl1pPr>
              <a:defRPr/>
            </a:lvl1pPr>
          </a:lstStyle>
          <a:p>
            <a:fld id="{266C55D5-DA61-492E-9F42-E66C09311D09}" type="slidenum">
              <a:rPr lang="es-MX"/>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60913" y="2362200"/>
            <a:ext cx="3770312"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760913" y="4300538"/>
            <a:ext cx="3770312"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2438400" y="6248400"/>
            <a:ext cx="2130425" cy="474663"/>
          </a:xfrm>
        </p:spPr>
        <p:txBody>
          <a:bodyPr/>
          <a:lstStyle>
            <a:lvl1pPr>
              <a:defRPr/>
            </a:lvl1pPr>
          </a:lstStyle>
          <a:p>
            <a:endParaRPr lang="es-MX"/>
          </a:p>
        </p:txBody>
      </p:sp>
      <p:sp>
        <p:nvSpPr>
          <p:cNvPr id="7" name="6 Marcador de pie de página"/>
          <p:cNvSpPr>
            <a:spLocks noGrp="1"/>
          </p:cNvSpPr>
          <p:nvPr>
            <p:ph type="ftr" sz="quarter" idx="11"/>
          </p:nvPr>
        </p:nvSpPr>
        <p:spPr>
          <a:xfrm>
            <a:off x="5791200" y="6248400"/>
            <a:ext cx="2897188" cy="474663"/>
          </a:xfrm>
        </p:spPr>
        <p:txBody>
          <a:bodyPr/>
          <a:lstStyle>
            <a:lvl1pPr>
              <a:defRPr/>
            </a:lvl1pPr>
          </a:lstStyle>
          <a:p>
            <a:endParaRPr lang="es-MX"/>
          </a:p>
        </p:txBody>
      </p:sp>
      <p:sp>
        <p:nvSpPr>
          <p:cNvPr id="8" name="7 Marcador de número de diapositiva"/>
          <p:cNvSpPr>
            <a:spLocks noGrp="1"/>
          </p:cNvSpPr>
          <p:nvPr>
            <p:ph type="sldNum" sz="quarter" idx="12"/>
          </p:nvPr>
        </p:nvSpPr>
        <p:spPr>
          <a:xfrm>
            <a:off x="84138" y="6242050"/>
            <a:ext cx="587375" cy="488950"/>
          </a:xfrm>
        </p:spPr>
        <p:txBody>
          <a:bodyPr/>
          <a:lstStyle>
            <a:lvl1pPr>
              <a:defRPr/>
            </a:lvl1pPr>
          </a:lstStyle>
          <a:p>
            <a:fld id="{81B1B838-673A-4297-A686-3D4FDD9A694D}" type="slidenum">
              <a:rPr lang="es-MX"/>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60913" y="2362200"/>
            <a:ext cx="3770312"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760913" y="4300538"/>
            <a:ext cx="3770312"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2438400" y="6248400"/>
            <a:ext cx="2130425" cy="474663"/>
          </a:xfrm>
        </p:spPr>
        <p:txBody>
          <a:bodyPr/>
          <a:lstStyle>
            <a:lvl1pPr>
              <a:defRPr/>
            </a:lvl1pPr>
          </a:lstStyle>
          <a:p>
            <a:endParaRPr lang="es-MX"/>
          </a:p>
        </p:txBody>
      </p:sp>
      <p:sp>
        <p:nvSpPr>
          <p:cNvPr id="7" name="6 Marcador de pie de página"/>
          <p:cNvSpPr>
            <a:spLocks noGrp="1"/>
          </p:cNvSpPr>
          <p:nvPr>
            <p:ph type="ftr" sz="quarter" idx="11"/>
          </p:nvPr>
        </p:nvSpPr>
        <p:spPr>
          <a:xfrm>
            <a:off x="5791200" y="6248400"/>
            <a:ext cx="2897188" cy="474663"/>
          </a:xfrm>
        </p:spPr>
        <p:txBody>
          <a:bodyPr/>
          <a:lstStyle>
            <a:lvl1pPr>
              <a:defRPr/>
            </a:lvl1pPr>
          </a:lstStyle>
          <a:p>
            <a:endParaRPr lang="es-MX"/>
          </a:p>
        </p:txBody>
      </p:sp>
      <p:sp>
        <p:nvSpPr>
          <p:cNvPr id="8" name="7 Marcador de número de diapositiva"/>
          <p:cNvSpPr>
            <a:spLocks noGrp="1"/>
          </p:cNvSpPr>
          <p:nvPr>
            <p:ph type="sldNum" sz="quarter" idx="12"/>
          </p:nvPr>
        </p:nvSpPr>
        <p:spPr>
          <a:xfrm>
            <a:off x="84138" y="6242050"/>
            <a:ext cx="587375" cy="488950"/>
          </a:xfrm>
        </p:spPr>
        <p:txBody>
          <a:bodyPr/>
          <a:lstStyle>
            <a:lvl1pPr>
              <a:defRPr/>
            </a:lvl1pPr>
          </a:lstStyle>
          <a:p>
            <a:fld id="{14E32F34-6637-402A-9D81-55563B19FCDA}" type="slidenum">
              <a:rPr lang="es-MX"/>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762000" y="762000"/>
            <a:ext cx="7924800" cy="53244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2438400" y="6248400"/>
            <a:ext cx="2130425" cy="474663"/>
          </a:xfrm>
        </p:spPr>
        <p:txBody>
          <a:bodyPr/>
          <a:lstStyle>
            <a:lvl1pPr>
              <a:defRPr/>
            </a:lvl1pPr>
          </a:lstStyle>
          <a:p>
            <a:endParaRPr lang="es-MX"/>
          </a:p>
        </p:txBody>
      </p:sp>
      <p:sp>
        <p:nvSpPr>
          <p:cNvPr id="4" name="3 Marcador de pie de página"/>
          <p:cNvSpPr>
            <a:spLocks noGrp="1"/>
          </p:cNvSpPr>
          <p:nvPr>
            <p:ph type="ftr" sz="quarter" idx="11"/>
          </p:nvPr>
        </p:nvSpPr>
        <p:spPr>
          <a:xfrm>
            <a:off x="5791200" y="6248400"/>
            <a:ext cx="2897188" cy="474663"/>
          </a:xfrm>
        </p:spPr>
        <p:txBody>
          <a:bodyPr/>
          <a:lstStyle>
            <a:lvl1pPr>
              <a:defRPr/>
            </a:lvl1pPr>
          </a:lstStyle>
          <a:p>
            <a:endParaRPr lang="es-MX"/>
          </a:p>
        </p:txBody>
      </p:sp>
      <p:sp>
        <p:nvSpPr>
          <p:cNvPr id="5" name="4 Marcador de número de diapositiva"/>
          <p:cNvSpPr>
            <a:spLocks noGrp="1"/>
          </p:cNvSpPr>
          <p:nvPr>
            <p:ph type="sldNum" sz="quarter" idx="12"/>
          </p:nvPr>
        </p:nvSpPr>
        <p:spPr>
          <a:xfrm>
            <a:off x="84138" y="6242050"/>
            <a:ext cx="587375" cy="488950"/>
          </a:xfrm>
        </p:spPr>
        <p:txBody>
          <a:bodyPr/>
          <a:lstStyle>
            <a:lvl1pPr>
              <a:defRPr/>
            </a:lvl1pPr>
          </a:lstStyle>
          <a:p>
            <a:fld id="{D4749EC9-E80F-49A4-BDDF-14A6F737B2CA}" type="slidenum">
              <a:rPr lang="es-MX"/>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2438400" y="6248400"/>
            <a:ext cx="2130425" cy="474663"/>
          </a:xfrm>
        </p:spPr>
        <p:txBody>
          <a:bodyPr/>
          <a:lstStyle>
            <a:lvl1pPr>
              <a:defRPr/>
            </a:lvl1pPr>
          </a:lstStyle>
          <a:p>
            <a:endParaRPr lang="es-MX"/>
          </a:p>
        </p:txBody>
      </p:sp>
      <p:sp>
        <p:nvSpPr>
          <p:cNvPr id="6" name="5 Marcador de pie de página"/>
          <p:cNvSpPr>
            <a:spLocks noGrp="1"/>
          </p:cNvSpPr>
          <p:nvPr>
            <p:ph type="ftr" sz="quarter" idx="11"/>
          </p:nvPr>
        </p:nvSpPr>
        <p:spPr>
          <a:xfrm>
            <a:off x="5791200" y="6248400"/>
            <a:ext cx="2897188" cy="474663"/>
          </a:xfrm>
        </p:spPr>
        <p:txBody>
          <a:bodyPr/>
          <a:lstStyle>
            <a:lvl1pPr>
              <a:defRPr/>
            </a:lvl1pPr>
          </a:lstStyle>
          <a:p>
            <a:endParaRPr lang="es-MX"/>
          </a:p>
        </p:txBody>
      </p:sp>
      <p:sp>
        <p:nvSpPr>
          <p:cNvPr id="7" name="6 Marcador de número de diapositiva"/>
          <p:cNvSpPr>
            <a:spLocks noGrp="1"/>
          </p:cNvSpPr>
          <p:nvPr>
            <p:ph type="sldNum" sz="quarter" idx="12"/>
          </p:nvPr>
        </p:nvSpPr>
        <p:spPr>
          <a:xfrm>
            <a:off x="84138" y="6242050"/>
            <a:ext cx="587375" cy="488950"/>
          </a:xfrm>
        </p:spPr>
        <p:txBody>
          <a:bodyPr/>
          <a:lstStyle>
            <a:lvl1pPr>
              <a:defRPr/>
            </a:lvl1pPr>
          </a:lstStyle>
          <a:p>
            <a:fld id="{E985D582-A690-443F-A1B7-A5C36950E5CC}" type="slidenum">
              <a:rPr lang="es-MX"/>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838200" y="2362200"/>
            <a:ext cx="7693025" cy="3724275"/>
          </a:xfrm>
        </p:spPr>
        <p:txBody>
          <a:bodyPr/>
          <a:lstStyle/>
          <a:p>
            <a:endParaRPr lang="es-ES"/>
          </a:p>
        </p:txBody>
      </p:sp>
      <p:sp>
        <p:nvSpPr>
          <p:cNvPr id="4" name="3 Marcador de fecha"/>
          <p:cNvSpPr>
            <a:spLocks noGrp="1"/>
          </p:cNvSpPr>
          <p:nvPr>
            <p:ph type="dt" sz="half" idx="10"/>
          </p:nvPr>
        </p:nvSpPr>
        <p:spPr>
          <a:xfrm>
            <a:off x="2438400" y="6248400"/>
            <a:ext cx="2130425" cy="474663"/>
          </a:xfrm>
        </p:spPr>
        <p:txBody>
          <a:bodyPr/>
          <a:lstStyle>
            <a:lvl1pPr>
              <a:defRPr/>
            </a:lvl1pPr>
          </a:lstStyle>
          <a:p>
            <a:endParaRPr lang="es-MX"/>
          </a:p>
        </p:txBody>
      </p:sp>
      <p:sp>
        <p:nvSpPr>
          <p:cNvPr id="5" name="4 Marcador de pie de página"/>
          <p:cNvSpPr>
            <a:spLocks noGrp="1"/>
          </p:cNvSpPr>
          <p:nvPr>
            <p:ph type="ftr" sz="quarter" idx="11"/>
          </p:nvPr>
        </p:nvSpPr>
        <p:spPr>
          <a:xfrm>
            <a:off x="5791200" y="6248400"/>
            <a:ext cx="2897188" cy="474663"/>
          </a:xfrm>
        </p:spPr>
        <p:txBody>
          <a:bodyPr/>
          <a:lstStyle>
            <a:lvl1pPr>
              <a:defRPr/>
            </a:lvl1pPr>
          </a:lstStyle>
          <a:p>
            <a:endParaRPr lang="es-MX"/>
          </a:p>
        </p:txBody>
      </p:sp>
      <p:sp>
        <p:nvSpPr>
          <p:cNvPr id="6" name="5 Marcador de número de diapositiva"/>
          <p:cNvSpPr>
            <a:spLocks noGrp="1"/>
          </p:cNvSpPr>
          <p:nvPr>
            <p:ph type="sldNum" sz="quarter" idx="12"/>
          </p:nvPr>
        </p:nvSpPr>
        <p:spPr>
          <a:xfrm>
            <a:off x="84138" y="6242050"/>
            <a:ext cx="587375" cy="488950"/>
          </a:xfrm>
        </p:spPr>
        <p:txBody>
          <a:bodyPr/>
          <a:lstStyle>
            <a:lvl1pPr>
              <a:defRPr/>
            </a:lvl1pPr>
          </a:lstStyle>
          <a:p>
            <a:fld id="{0CB5B062-63A3-4BD0-B055-C41CC05AD6EC}" type="slidenum">
              <a:rPr lang="es-MX"/>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4BA3F476-F2F7-4C0E-8DFD-FEBCAFE881AC}" type="slidenum">
              <a:rPr lang="es-MX"/>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A0D48CB5-98E6-4A52-BAEB-27E16938D4FF}"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18856092-A55D-4F86-8308-A50057B3B66F}" type="slidenum">
              <a:rPr lang="es-MX"/>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MX"/>
          </a:p>
        </p:txBody>
      </p:sp>
      <p:sp>
        <p:nvSpPr>
          <p:cNvPr id="8" name="7 Marcador de pie de página"/>
          <p:cNvSpPr>
            <a:spLocks noGrp="1"/>
          </p:cNvSpPr>
          <p:nvPr>
            <p:ph type="ftr" sz="quarter" idx="11"/>
          </p:nvPr>
        </p:nvSpPr>
        <p:spPr/>
        <p:txBody>
          <a:bodyPr/>
          <a:lstStyle>
            <a:lvl1pPr>
              <a:defRPr/>
            </a:lvl1pPr>
          </a:lstStyle>
          <a:p>
            <a:endParaRPr lang="es-MX"/>
          </a:p>
        </p:txBody>
      </p:sp>
      <p:sp>
        <p:nvSpPr>
          <p:cNvPr id="9" name="8 Marcador de número de diapositiva"/>
          <p:cNvSpPr>
            <a:spLocks noGrp="1"/>
          </p:cNvSpPr>
          <p:nvPr>
            <p:ph type="sldNum" sz="quarter" idx="12"/>
          </p:nvPr>
        </p:nvSpPr>
        <p:spPr/>
        <p:txBody>
          <a:bodyPr/>
          <a:lstStyle>
            <a:lvl1pPr>
              <a:defRPr/>
            </a:lvl1pPr>
          </a:lstStyle>
          <a:p>
            <a:fld id="{476F89DC-6EF6-4B09-942F-5A5DEA113775}" type="slidenum">
              <a:rPr lang="es-MX"/>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MX"/>
          </a:p>
        </p:txBody>
      </p:sp>
      <p:sp>
        <p:nvSpPr>
          <p:cNvPr id="4" name="3 Marcador de pie de página"/>
          <p:cNvSpPr>
            <a:spLocks noGrp="1"/>
          </p:cNvSpPr>
          <p:nvPr>
            <p:ph type="ftr" sz="quarter" idx="11"/>
          </p:nvPr>
        </p:nvSpPr>
        <p:spPr/>
        <p:txBody>
          <a:bodyPr/>
          <a:lstStyle>
            <a:lvl1pPr>
              <a:defRPr/>
            </a:lvl1pPr>
          </a:lstStyle>
          <a:p>
            <a:endParaRPr lang="es-MX"/>
          </a:p>
        </p:txBody>
      </p:sp>
      <p:sp>
        <p:nvSpPr>
          <p:cNvPr id="5" name="4 Marcador de número de diapositiva"/>
          <p:cNvSpPr>
            <a:spLocks noGrp="1"/>
          </p:cNvSpPr>
          <p:nvPr>
            <p:ph type="sldNum" sz="quarter" idx="12"/>
          </p:nvPr>
        </p:nvSpPr>
        <p:spPr/>
        <p:txBody>
          <a:bodyPr/>
          <a:lstStyle>
            <a:lvl1pPr>
              <a:defRPr/>
            </a:lvl1pPr>
          </a:lstStyle>
          <a:p>
            <a:fld id="{DC905CEC-E7BD-4091-B084-D31EB62AD793}" type="slidenum">
              <a:rPr lang="es-MX"/>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MX"/>
          </a:p>
        </p:txBody>
      </p:sp>
      <p:sp>
        <p:nvSpPr>
          <p:cNvPr id="3" name="2 Marcador de pie de página"/>
          <p:cNvSpPr>
            <a:spLocks noGrp="1"/>
          </p:cNvSpPr>
          <p:nvPr>
            <p:ph type="ftr" sz="quarter" idx="11"/>
          </p:nvPr>
        </p:nvSpPr>
        <p:spPr/>
        <p:txBody>
          <a:bodyPr/>
          <a:lstStyle>
            <a:lvl1pPr>
              <a:defRPr/>
            </a:lvl1pPr>
          </a:lstStyle>
          <a:p>
            <a:endParaRPr lang="es-MX"/>
          </a:p>
        </p:txBody>
      </p:sp>
      <p:sp>
        <p:nvSpPr>
          <p:cNvPr id="4" name="3 Marcador de número de diapositiva"/>
          <p:cNvSpPr>
            <a:spLocks noGrp="1"/>
          </p:cNvSpPr>
          <p:nvPr>
            <p:ph type="sldNum" sz="quarter" idx="12"/>
          </p:nvPr>
        </p:nvSpPr>
        <p:spPr/>
        <p:txBody>
          <a:bodyPr/>
          <a:lstStyle>
            <a:lvl1pPr>
              <a:defRPr/>
            </a:lvl1pPr>
          </a:lstStyle>
          <a:p>
            <a:fld id="{F0C56314-F9A3-41B8-AB37-887D404BE5B3}" type="slidenum">
              <a:rPr lang="es-MX"/>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8D0673AA-2B99-4240-967E-DADA3D48410B}" type="slidenum">
              <a:rPr lang="es-MX"/>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8E81391D-0492-41E1-A760-E520792FC232}" type="slidenum">
              <a:rPr lang="es-MX"/>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7D1D"/>
        </a:solidFill>
        <a:effectLst/>
      </p:bgPr>
    </p:bg>
    <p:spTree>
      <p:nvGrpSpPr>
        <p:cNvPr id="1" name=""/>
        <p:cNvGrpSpPr/>
        <p:nvPr/>
      </p:nvGrpSpPr>
      <p:grpSpPr>
        <a:xfrm>
          <a:off x="0" y="0"/>
          <a:ext cx="0" cy="0"/>
          <a:chOff x="0" y="0"/>
          <a:chExt cx="0" cy="0"/>
        </a:xfrm>
      </p:grpSpPr>
      <p:grpSp>
        <p:nvGrpSpPr>
          <p:cNvPr id="162818" name="Group 2"/>
          <p:cNvGrpSpPr>
            <a:grpSpLocks/>
          </p:cNvGrpSpPr>
          <p:nvPr/>
        </p:nvGrpSpPr>
        <p:grpSpPr bwMode="auto">
          <a:xfrm>
            <a:off x="0" y="0"/>
            <a:ext cx="7620000" cy="6858000"/>
            <a:chOff x="0" y="0"/>
            <a:chExt cx="4800" cy="4320"/>
          </a:xfrm>
        </p:grpSpPr>
        <p:grpSp>
          <p:nvGrpSpPr>
            <p:cNvPr id="162819" name="Group 3"/>
            <p:cNvGrpSpPr>
              <a:grpSpLocks/>
            </p:cNvGrpSpPr>
            <p:nvPr userDrawn="1"/>
          </p:nvGrpSpPr>
          <p:grpSpPr bwMode="auto">
            <a:xfrm>
              <a:off x="0" y="0"/>
              <a:ext cx="2016" cy="4320"/>
              <a:chOff x="0" y="0"/>
              <a:chExt cx="2016" cy="4320"/>
            </a:xfrm>
          </p:grpSpPr>
          <p:sp>
            <p:nvSpPr>
              <p:cNvPr id="162820" name="Rectangle 4"/>
              <p:cNvSpPr>
                <a:spLocks noChangeArrowheads="1"/>
              </p:cNvSpPr>
              <p:nvPr userDrawn="1"/>
            </p:nvSpPr>
            <p:spPr bwMode="auto">
              <a:xfrm>
                <a:off x="0" y="0"/>
                <a:ext cx="480" cy="4320"/>
              </a:xfrm>
              <a:prstGeom prst="rect">
                <a:avLst/>
              </a:prstGeom>
              <a:solidFill>
                <a:srgbClr val="00CC00"/>
              </a:solidFill>
              <a:ln w="9525">
                <a:noFill/>
                <a:miter lim="800000"/>
                <a:headEnd/>
                <a:tailEnd/>
              </a:ln>
              <a:effectLst/>
            </p:spPr>
            <p:txBody>
              <a:bodyPr wrap="none" anchor="ctr"/>
              <a:lstStyle/>
              <a:p>
                <a:endParaRPr lang="es-ES"/>
              </a:p>
            </p:txBody>
          </p:sp>
          <p:sp>
            <p:nvSpPr>
              <p:cNvPr id="16282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00CC00"/>
              </a:solidFill>
              <a:ln w="9525" cap="flat" cmpd="sng">
                <a:noFill/>
                <a:prstDash val="solid"/>
                <a:miter lim="800000"/>
                <a:headEnd type="none" w="med" len="med"/>
                <a:tailEnd type="none" w="med" len="med"/>
              </a:ln>
              <a:effectLst/>
            </p:spPr>
            <p:txBody>
              <a:bodyPr wrap="none"/>
              <a:lstStyle/>
              <a:p>
                <a:endParaRPr lang="es-ES"/>
              </a:p>
            </p:txBody>
          </p:sp>
        </p:grpSp>
        <p:grpSp>
          <p:nvGrpSpPr>
            <p:cNvPr id="162822" name="Group 6"/>
            <p:cNvGrpSpPr>
              <a:grpSpLocks/>
            </p:cNvGrpSpPr>
            <p:nvPr/>
          </p:nvGrpSpPr>
          <p:grpSpPr bwMode="auto">
            <a:xfrm>
              <a:off x="144" y="1248"/>
              <a:ext cx="4656" cy="201"/>
              <a:chOff x="144" y="1248"/>
              <a:chExt cx="4656" cy="201"/>
            </a:xfrm>
          </p:grpSpPr>
          <p:sp>
            <p:nvSpPr>
              <p:cNvPr id="162823" name="AutoShape 7"/>
              <p:cNvSpPr>
                <a:spLocks noChangeArrowheads="1"/>
              </p:cNvSpPr>
              <p:nvPr/>
            </p:nvSpPr>
            <p:spPr bwMode="auto">
              <a:xfrm>
                <a:off x="384" y="1248"/>
                <a:ext cx="4416" cy="200"/>
              </a:xfrm>
              <a:prstGeom prst="roundRect">
                <a:avLst>
                  <a:gd name="adj" fmla="val 0"/>
                </a:avLst>
              </a:prstGeom>
              <a:noFill/>
              <a:ln w="9525">
                <a:noFill/>
                <a:round/>
                <a:headEnd/>
                <a:tailEnd/>
              </a:ln>
              <a:effectLst/>
            </p:spPr>
            <p:txBody>
              <a:bodyPr wrap="none" anchor="ctr"/>
              <a:lstStyle/>
              <a:p>
                <a:endParaRPr lang="es-ES"/>
              </a:p>
            </p:txBody>
          </p:sp>
          <p:sp>
            <p:nvSpPr>
              <p:cNvPr id="162824" name="AutoShape 8"/>
              <p:cNvSpPr>
                <a:spLocks noChangeArrowheads="1"/>
              </p:cNvSpPr>
              <p:nvPr/>
            </p:nvSpPr>
            <p:spPr bwMode="auto">
              <a:xfrm flipH="1">
                <a:off x="144" y="1248"/>
                <a:ext cx="248" cy="201"/>
              </a:xfrm>
              <a:prstGeom prst="flowChartDelay">
                <a:avLst/>
              </a:prstGeom>
              <a:noFill/>
              <a:ln w="9525">
                <a:noFill/>
                <a:miter lim="800000"/>
                <a:headEnd/>
                <a:tailEnd/>
              </a:ln>
              <a:effectLst/>
            </p:spPr>
            <p:txBody>
              <a:bodyPr wrap="none" anchor="ctr"/>
              <a:lstStyle/>
              <a:p>
                <a:endParaRPr lang="es-ES"/>
              </a:p>
            </p:txBody>
          </p:sp>
        </p:grpSp>
      </p:grpSp>
      <p:sp>
        <p:nvSpPr>
          <p:cNvPr id="16282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s-MX" smtClean="0"/>
              <a:t>Haga clic para cambiar el estilo de título	</a:t>
            </a:r>
          </a:p>
        </p:txBody>
      </p:sp>
      <p:sp>
        <p:nvSpPr>
          <p:cNvPr id="16282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6282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u="none"/>
            </a:lvl1pPr>
          </a:lstStyle>
          <a:p>
            <a:endParaRPr lang="es-MX"/>
          </a:p>
        </p:txBody>
      </p:sp>
      <p:sp>
        <p:nvSpPr>
          <p:cNvPr id="16282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u="none"/>
            </a:lvl1pPr>
          </a:lstStyle>
          <a:p>
            <a:endParaRPr lang="es-MX"/>
          </a:p>
        </p:txBody>
      </p:sp>
      <p:sp>
        <p:nvSpPr>
          <p:cNvPr id="16282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defRPr sz="2600" b="1" u="none">
                <a:solidFill>
                  <a:schemeClr val="bg1"/>
                </a:solidFill>
              </a:defRPr>
            </a:lvl1pPr>
          </a:lstStyle>
          <a:p>
            <a:fld id="{9141BD34-0F24-4922-B701-FBBD714B31B0}" type="slidenum">
              <a:rPr lang="es-MX"/>
              <a:pPr/>
              <a:t>‹Nº›</a:t>
            </a:fld>
            <a:endParaRPr lang="es-MX"/>
          </a:p>
        </p:txBody>
      </p:sp>
      <p:graphicFrame>
        <p:nvGraphicFramePr>
          <p:cNvPr id="162830" name="Object 14"/>
          <p:cNvGraphicFramePr>
            <a:graphicFrameLocks noChangeAspect="1"/>
          </p:cNvGraphicFramePr>
          <p:nvPr/>
        </p:nvGraphicFramePr>
        <p:xfrm>
          <a:off x="755650" y="692150"/>
          <a:ext cx="8388350" cy="6165850"/>
        </p:xfrm>
        <a:graphic>
          <a:graphicData uri="http://schemas.openxmlformats.org/presentationml/2006/ole">
            <p:oleObj spid="_x0000_s162830" name="Fotografía de Photo Editor" r:id="rId20" imgW="8164065" imgH="4847619" progId="MSPhotoEd.3">
              <p:embed/>
            </p:oleObj>
          </a:graphicData>
        </a:graphic>
      </p:graphicFrame>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http://www.supertel.gov.ec/images/telecomunicaciones/porta.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ovistar.com.ec/index.asp"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hyperlink" Target="http://www.alegropcs.com/interna.asp?inc=cobertur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Gr_fico_de_Microsoft_Office_Excel2.xls"/><Relationship Id="rId4" Type="http://schemas.openxmlformats.org/officeDocument/2006/relationships/oleObject" Target="../embeddings/Gr_fico_de_Microsoft_Office_Excel1.xls"/></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oleObject" Target="../embeddings/Gr_fico_de_Microsoft_Office_Excel3.xls"/></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Gr_fico_de_Microsoft_Office_Excel4.xls"/></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Gr_fico_de_Microsoft_Office_Excel6.xls"/><Relationship Id="rId4" Type="http://schemas.openxmlformats.org/officeDocument/2006/relationships/oleObject" Target="../embeddings/Gr_fico_de_Microsoft_Office_Excel5.xls"/></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Gr_fico_de_Microsoft_Office_Excel7.xls"/></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Gr_fico_de_Microsoft_Office_Excel10.xls"/><Relationship Id="rId5" Type="http://schemas.openxmlformats.org/officeDocument/2006/relationships/oleObject" Target="../embeddings/Gr_fico_de_Microsoft_Office_Excel9.xls"/><Relationship Id="rId4" Type="http://schemas.openxmlformats.org/officeDocument/2006/relationships/oleObject" Target="../embeddings/Gr_fico_de_Microsoft_Office_Excel8.xls"/></Relationships>
</file>

<file path=ppt/slides/_rels/slide39.xml.rels><?xml version="1.0" encoding="UTF-8" standalone="yes"?>
<Relationships xmlns="http://schemas.openxmlformats.org/package/2006/relationships"><Relationship Id="rId3" Type="http://schemas.openxmlformats.org/officeDocument/2006/relationships/hyperlink" Target="mailto:101@alegropcs.com" TargetMode="External"/><Relationship Id="rId7" Type="http://schemas.openxmlformats.org/officeDocument/2006/relationships/image" Target="../media/image36.jpeg"/><Relationship Id="rId2" Type="http://schemas.openxmlformats.org/officeDocument/2006/relationships/hyperlink" Target="mailto:799@alegropcs.com" TargetMode="External"/><Relationship Id="rId1" Type="http://schemas.openxmlformats.org/officeDocument/2006/relationships/slideLayout" Target="../slideLayouts/slideLayout2.xml"/><Relationship Id="rId6" Type="http://schemas.openxmlformats.org/officeDocument/2006/relationships/hyperlink" Target="mailto:837@alegropcs.com" TargetMode="External"/><Relationship Id="rId5" Type="http://schemas.openxmlformats.org/officeDocument/2006/relationships/hyperlink" Target="mailto:417@alegropcs.com" TargetMode="External"/><Relationship Id="rId4" Type="http://schemas.openxmlformats.org/officeDocument/2006/relationships/hyperlink" Target="mailto:2437@alegropc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4.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9.v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gif"/><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wmf"/><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10.v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2.jpeg"/><Relationship Id="rId4" Type="http://schemas.openxmlformats.org/officeDocument/2006/relationships/image" Target="../media/image8.jpe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2.jpeg"/><Relationship Id="rId5" Type="http://schemas.openxmlformats.org/officeDocument/2006/relationships/oleObject" Target="../embeddings/oleObject12.bin"/><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image" Target="../media/image62.jpeg"/><Relationship Id="rId2" Type="http://schemas.openxmlformats.org/officeDocument/2006/relationships/audio" Target="../media/audio1.wav"/><Relationship Id="rId1" Type="http://schemas.openxmlformats.org/officeDocument/2006/relationships/vmlDrawing" Target="../drawings/vmlDrawing14.vml"/><Relationship Id="rId6" Type="http://schemas.openxmlformats.org/officeDocument/2006/relationships/image" Target="../media/image61.wmf"/><Relationship Id="rId5" Type="http://schemas.openxmlformats.org/officeDocument/2006/relationships/image" Target="../media/image60.png"/><Relationship Id="rId4" Type="http://schemas.openxmlformats.org/officeDocument/2006/relationships/oleObject" Target="../embeddings/oleObject13.bin"/><Relationship Id="rId9" Type="http://schemas.openxmlformats.org/officeDocument/2006/relationships/image" Target="../media/image63.wmf"/></Relationships>
</file>

<file path=ppt/slides/_rels/slide6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Hoja_de_c_lculo_de_Microsoft_Office_Excel_97-200311.xls"/></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Hoja_de_c_lculo_de_Microsoft_Office_Excel_97-200312.xls"/></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escenarios.xl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alegropcs.com/interna.asp?inc=cobertura" TargetMode="External"/><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43" name="Picture 11" descr="imagen alegro"/>
          <p:cNvPicPr>
            <a:picLocks noChangeAspect="1" noChangeArrowheads="1"/>
          </p:cNvPicPr>
          <p:nvPr>
            <p:ph idx="1"/>
          </p:nvPr>
        </p:nvPicPr>
        <p:blipFill>
          <a:blip r:embed="rId2"/>
          <a:srcRect/>
          <a:stretch>
            <a:fillRect/>
          </a:stretch>
        </p:blipFill>
        <p:spPr>
          <a:xfrm>
            <a:off x="0" y="1341438"/>
            <a:ext cx="9144000" cy="3816350"/>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81954" name="Rectangle 2"/>
          <p:cNvSpPr>
            <a:spLocks noGrp="1" noChangeArrowheads="1"/>
          </p:cNvSpPr>
          <p:nvPr>
            <p:ph type="body" sz="half" idx="1"/>
          </p:nvPr>
        </p:nvSpPr>
        <p:spPr>
          <a:xfrm>
            <a:off x="827088" y="1125538"/>
            <a:ext cx="7621587" cy="3168650"/>
          </a:xfrm>
          <a:noFill/>
          <a:ln/>
        </p:spPr>
        <p:txBody>
          <a:bodyPr/>
          <a:lstStyle/>
          <a:p>
            <a:pPr>
              <a:buFont typeface="Wingdings" pitchFamily="2" charset="2"/>
              <a:buBlip>
                <a:blip r:embed="rId2"/>
              </a:buBlip>
            </a:pPr>
            <a:endParaRPr lang="es-ES" sz="1800"/>
          </a:p>
          <a:p>
            <a:pPr>
              <a:buClr>
                <a:schemeClr val="bg1"/>
              </a:buClr>
              <a:buFont typeface="Wingdings" pitchFamily="2" charset="2"/>
              <a:buNone/>
            </a:pPr>
            <a:endParaRPr lang="es-ES" sz="2400" b="1"/>
          </a:p>
          <a:p>
            <a:pPr>
              <a:buClr>
                <a:schemeClr val="bg1"/>
              </a:buClr>
              <a:buFont typeface="Wingdings" pitchFamily="2" charset="2"/>
              <a:buChar char="Ø"/>
            </a:pPr>
            <a:r>
              <a:rPr lang="es-ES">
                <a:solidFill>
                  <a:schemeClr val="bg1"/>
                </a:solidFill>
              </a:rPr>
              <a:t>Satisfacción del cliente :</a:t>
            </a:r>
            <a:r>
              <a:rPr lang="es-ES" sz="2400">
                <a:solidFill>
                  <a:schemeClr val="bg1"/>
                </a:solidFill>
              </a:rPr>
              <a:t> La distribuidora contará con la filosofía de complacer a sus clientes en todos sus requerimientos</a:t>
            </a:r>
            <a:r>
              <a:rPr lang="es-ES" sz="1800">
                <a:solidFill>
                  <a:schemeClr val="bg1"/>
                </a:solidFill>
              </a:rPr>
              <a:t> </a:t>
            </a:r>
          </a:p>
          <a:p>
            <a:pPr>
              <a:buFont typeface="Wingdings" pitchFamily="2" charset="2"/>
              <a:buNone/>
            </a:pPr>
            <a:endParaRPr lang="es-ES" sz="2400" b="1">
              <a:solidFill>
                <a:schemeClr val="bg1"/>
              </a:solidFill>
            </a:endParaRPr>
          </a:p>
          <a:p>
            <a:pPr>
              <a:buFont typeface="Wingdings" pitchFamily="2" charset="2"/>
              <a:buNone/>
            </a:pPr>
            <a:endParaRPr lang="es-ES" sz="3200">
              <a:solidFill>
                <a:schemeClr val="bg1"/>
              </a:solidFill>
            </a:endParaRPr>
          </a:p>
        </p:txBody>
      </p:sp>
      <p:pic>
        <p:nvPicPr>
          <p:cNvPr id="381960" name="Picture 8" descr="imagen alegro"/>
          <p:cNvPicPr>
            <a:picLocks noChangeAspect="1" noChangeArrowheads="1"/>
          </p:cNvPicPr>
          <p:nvPr>
            <p:ph sz="quarter" idx="2"/>
          </p:nvPr>
        </p:nvPicPr>
        <p:blipFill>
          <a:blip r:embed="rId3"/>
          <a:srcRect/>
          <a:stretch>
            <a:fillRect/>
          </a:stretch>
        </p:blipFill>
        <p:spPr>
          <a:xfrm>
            <a:off x="0" y="0"/>
            <a:ext cx="9144000" cy="1125538"/>
          </a:xfrm>
          <a:noFill/>
          <a:ln/>
        </p:spPr>
      </p:pic>
      <p:pic>
        <p:nvPicPr>
          <p:cNvPr id="381967" name="Picture 15" descr="MCj03550470000[1]"/>
          <p:cNvPicPr>
            <a:picLocks noChangeAspect="1" noChangeArrowheads="1"/>
          </p:cNvPicPr>
          <p:nvPr>
            <p:ph sz="quarter" idx="3"/>
          </p:nvPr>
        </p:nvPicPr>
        <p:blipFill>
          <a:blip r:embed="rId4"/>
          <a:srcRect/>
          <a:stretch>
            <a:fillRect/>
          </a:stretch>
        </p:blipFill>
        <p:spPr>
          <a:xfrm>
            <a:off x="5435600" y="3429000"/>
            <a:ext cx="2736850" cy="2657475"/>
          </a:xfrm>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563" name="Rectangle 3"/>
          <p:cNvSpPr>
            <a:spLocks noGrp="1" noChangeArrowheads="1"/>
          </p:cNvSpPr>
          <p:nvPr>
            <p:ph type="body" idx="1"/>
          </p:nvPr>
        </p:nvSpPr>
        <p:spPr>
          <a:xfrm>
            <a:off x="838200" y="2362200"/>
            <a:ext cx="7693025" cy="4162425"/>
          </a:xfrm>
        </p:spPr>
        <p:txBody>
          <a:bodyPr/>
          <a:lstStyle/>
          <a:p>
            <a:pPr marL="533400" indent="-533400">
              <a:buClr>
                <a:schemeClr val="bg1"/>
              </a:buClr>
              <a:buFont typeface="Wingdings" pitchFamily="2" charset="2"/>
              <a:buChar char="Ø"/>
            </a:pPr>
            <a:r>
              <a:rPr lang="es-EC" sz="2300" b="1">
                <a:solidFill>
                  <a:schemeClr val="bg1"/>
                </a:solidFill>
              </a:rPr>
              <a:t>Aspecto</a:t>
            </a:r>
            <a:r>
              <a:rPr lang="es-EC" sz="2300" b="1"/>
              <a:t> </a:t>
            </a:r>
            <a:r>
              <a:rPr lang="es-EC" sz="2300" b="1">
                <a:solidFill>
                  <a:schemeClr val="bg1"/>
                </a:solidFill>
              </a:rPr>
              <a:t>Financiero</a:t>
            </a:r>
          </a:p>
          <a:p>
            <a:pPr marL="914400" lvl="1" indent="-457200">
              <a:buClr>
                <a:schemeClr val="bg1"/>
              </a:buClr>
              <a:buFont typeface="Wingdings" pitchFamily="2" charset="2"/>
              <a:buChar char="Ø"/>
            </a:pPr>
            <a:r>
              <a:rPr lang="es-EC" sz="2000" b="1">
                <a:solidFill>
                  <a:schemeClr val="bg1"/>
                </a:solidFill>
              </a:rPr>
              <a:t>Garantías</a:t>
            </a:r>
          </a:p>
          <a:p>
            <a:pPr marL="914400" lvl="1" indent="-457200">
              <a:buClr>
                <a:schemeClr val="bg1"/>
              </a:buClr>
              <a:buFont typeface="Wingdings" pitchFamily="2" charset="2"/>
              <a:buChar char="Ø"/>
            </a:pPr>
            <a:r>
              <a:rPr lang="es-EC" sz="2000" b="1">
                <a:solidFill>
                  <a:schemeClr val="bg1"/>
                </a:solidFill>
              </a:rPr>
              <a:t>Referencias</a:t>
            </a:r>
          </a:p>
          <a:p>
            <a:pPr marL="533400" indent="-533400">
              <a:buClr>
                <a:schemeClr val="bg1"/>
              </a:buClr>
              <a:buFont typeface="Wingdings" pitchFamily="2" charset="2"/>
              <a:buChar char="Ø"/>
            </a:pPr>
            <a:endParaRPr lang="es-EC" sz="2000" b="1">
              <a:solidFill>
                <a:schemeClr val="bg1"/>
              </a:solidFill>
            </a:endParaRPr>
          </a:p>
          <a:p>
            <a:pPr marL="533400" indent="-533400">
              <a:buClr>
                <a:schemeClr val="bg1"/>
              </a:buClr>
              <a:buFont typeface="Wingdings" pitchFamily="2" charset="2"/>
              <a:buNone/>
            </a:pPr>
            <a:endParaRPr lang="es-EC" sz="2000" b="1">
              <a:solidFill>
                <a:schemeClr val="bg1"/>
              </a:solidFill>
            </a:endParaRPr>
          </a:p>
          <a:p>
            <a:pPr marL="533400" indent="-533400">
              <a:buClr>
                <a:schemeClr val="bg1"/>
              </a:buClr>
              <a:buFont typeface="Wingdings" pitchFamily="2" charset="2"/>
              <a:buChar char="Ø"/>
            </a:pPr>
            <a:r>
              <a:rPr lang="es-EC" sz="2300" b="1">
                <a:solidFill>
                  <a:schemeClr val="bg1"/>
                </a:solidFill>
              </a:rPr>
              <a:t>Aspecto Legal</a:t>
            </a:r>
          </a:p>
          <a:p>
            <a:pPr marL="914400" lvl="1" indent="-457200">
              <a:buClr>
                <a:schemeClr val="bg1"/>
              </a:buClr>
              <a:buFont typeface="Wingdings" pitchFamily="2" charset="2"/>
              <a:buChar char="Ø"/>
            </a:pPr>
            <a:r>
              <a:rPr lang="es-EC" sz="2000" b="1">
                <a:solidFill>
                  <a:schemeClr val="bg1"/>
                </a:solidFill>
              </a:rPr>
              <a:t>Persona Natural                     </a:t>
            </a:r>
          </a:p>
          <a:p>
            <a:pPr marL="914400" lvl="1" indent="-457200">
              <a:buClr>
                <a:schemeClr val="bg1"/>
              </a:buClr>
              <a:buFont typeface="Wingdings" pitchFamily="2" charset="2"/>
              <a:buChar char="Ø"/>
            </a:pPr>
            <a:r>
              <a:rPr lang="es-EC" sz="2000" b="1">
                <a:solidFill>
                  <a:schemeClr val="bg1"/>
                </a:solidFill>
              </a:rPr>
              <a:t>Persona Jurídica</a:t>
            </a:r>
          </a:p>
          <a:p>
            <a:pPr marL="533400" indent="-533400">
              <a:buClr>
                <a:schemeClr val="bg1"/>
              </a:buClr>
              <a:buFont typeface="Wingdings" pitchFamily="2" charset="2"/>
              <a:buNone/>
            </a:pPr>
            <a:endParaRPr lang="es-EC" sz="2000" b="1">
              <a:solidFill>
                <a:schemeClr val="bg1"/>
              </a:solidFill>
            </a:endParaRPr>
          </a:p>
        </p:txBody>
      </p:sp>
      <p:pic>
        <p:nvPicPr>
          <p:cNvPr id="578564" name="Picture 4" descr="imagen alegro"/>
          <p:cNvPicPr>
            <a:picLocks noChangeAspect="1" noChangeArrowheads="1"/>
          </p:cNvPicPr>
          <p:nvPr>
            <p:ph type="title"/>
          </p:nvPr>
        </p:nvPicPr>
        <p:blipFill>
          <a:blip r:embed="rId2"/>
          <a:srcRect/>
          <a:stretch>
            <a:fillRect/>
          </a:stretch>
        </p:blipFill>
        <p:spPr>
          <a:xfrm>
            <a:off x="0" y="0"/>
            <a:ext cx="9144000" cy="765175"/>
          </a:xfrm>
          <a:prstGeom prst="rect">
            <a:avLst/>
          </a:prstGeom>
          <a:noFill/>
          <a:ln/>
        </p:spPr>
      </p:pic>
      <p:sp>
        <p:nvSpPr>
          <p:cNvPr id="578565" name="Rectangle 5"/>
          <p:cNvSpPr>
            <a:spLocks noChangeArrowheads="1"/>
          </p:cNvSpPr>
          <p:nvPr/>
        </p:nvSpPr>
        <p:spPr bwMode="auto">
          <a:xfrm>
            <a:off x="395288" y="1258888"/>
            <a:ext cx="8280400" cy="822325"/>
          </a:xfrm>
          <a:prstGeom prst="rect">
            <a:avLst/>
          </a:prstGeom>
          <a:noFill/>
          <a:ln w="9525">
            <a:noFill/>
            <a:miter lim="800000"/>
            <a:headEnd/>
            <a:tailEnd/>
          </a:ln>
          <a:effectLst/>
        </p:spPr>
        <p:txBody>
          <a:bodyPr anchor="ctr">
            <a:spAutoFit/>
          </a:bodyPr>
          <a:lstStyle/>
          <a:p>
            <a:pPr algn="l"/>
            <a:r>
              <a:rPr lang="es-ES" sz="2400" b="1" u="none">
                <a:solidFill>
                  <a:schemeClr val="bg1"/>
                </a:solidFill>
              </a:rPr>
              <a:t>GARANTÍAS PREVIAS A LA APROBACIÓN DE LA FRANQUICIA</a:t>
            </a:r>
            <a:r>
              <a:rPr lang="es-ES" sz="2400" u="none">
                <a:solidFill>
                  <a:schemeClr val="bg1"/>
                </a:solidFill>
              </a:rPr>
              <a:t> </a:t>
            </a:r>
          </a:p>
        </p:txBody>
      </p:sp>
      <p:sp>
        <p:nvSpPr>
          <p:cNvPr id="578566" name="Rectangle 6"/>
          <p:cNvSpPr>
            <a:spLocks noChangeArrowheads="1"/>
          </p:cNvSpPr>
          <p:nvPr/>
        </p:nvSpPr>
        <p:spPr bwMode="auto">
          <a:xfrm>
            <a:off x="3714750" y="3021013"/>
            <a:ext cx="311150" cy="822325"/>
          </a:xfrm>
          <a:prstGeom prst="rect">
            <a:avLst/>
          </a:prstGeom>
          <a:noFill/>
          <a:ln w="9525">
            <a:noFill/>
            <a:miter lim="800000"/>
            <a:headEnd/>
            <a:tailEnd/>
          </a:ln>
          <a:effectLst/>
        </p:spPr>
        <p:txBody>
          <a:bodyPr wrap="none" anchor="ctr">
            <a:spAutoFit/>
          </a:bodyPr>
          <a:lstStyle/>
          <a:p>
            <a:pPr algn="just">
              <a:buFontTx/>
              <a:buAutoNum type="arabicPeriod"/>
              <a:tabLst>
                <a:tab pos="685800" algn="l"/>
              </a:tabLst>
            </a:pPr>
            <a:endParaRPr lang="es-EC" b="1" u="none"/>
          </a:p>
          <a:p>
            <a:pPr algn="just">
              <a:buFontTx/>
              <a:buAutoNum type="arabicPeriod"/>
              <a:tabLst>
                <a:tab pos="685800" algn="l"/>
              </a:tabLst>
            </a:pPr>
            <a:endParaRPr lang="es-EC" b="1" u="none"/>
          </a:p>
          <a:p>
            <a:pPr algn="just">
              <a:buFontTx/>
              <a:buAutoNum type="arabicPeriod"/>
              <a:tabLst>
                <a:tab pos="685800" algn="l"/>
              </a:tabLst>
            </a:pPr>
            <a:endParaRPr lang="es-EC" b="1" u="none"/>
          </a:p>
          <a:p>
            <a:pPr algn="just">
              <a:buFontTx/>
              <a:buAutoNum type="arabicPeriod"/>
              <a:tabLst>
                <a:tab pos="685800" algn="l"/>
              </a:tabLst>
            </a:pPr>
            <a:endParaRPr lang="es-EC" b="1" u="none"/>
          </a:p>
        </p:txBody>
      </p:sp>
      <p:sp>
        <p:nvSpPr>
          <p:cNvPr id="578567" name="Rectangle 7"/>
          <p:cNvSpPr>
            <a:spLocks noChangeArrowheads="1"/>
          </p:cNvSpPr>
          <p:nvPr/>
        </p:nvSpPr>
        <p:spPr bwMode="auto">
          <a:xfrm>
            <a:off x="3913188" y="3292475"/>
            <a:ext cx="227012" cy="274638"/>
          </a:xfrm>
          <a:prstGeom prst="rect">
            <a:avLst/>
          </a:prstGeom>
          <a:noFill/>
          <a:ln w="9525">
            <a:noFill/>
            <a:miter lim="800000"/>
            <a:headEnd/>
            <a:tailEnd/>
          </a:ln>
          <a:effectLst/>
        </p:spPr>
        <p:txBody>
          <a:bodyPr wrap="none" anchor="ctr">
            <a:spAutoFit/>
          </a:bodyPr>
          <a:lstStyle/>
          <a:p>
            <a:pPr algn="l"/>
            <a:r>
              <a:rPr lang="es-EC" u="none"/>
              <a:t> </a:t>
            </a:r>
          </a:p>
        </p:txBody>
      </p:sp>
      <p:pic>
        <p:nvPicPr>
          <p:cNvPr id="578568" name="Picture 8" descr="MCSY01004A0000[1]"/>
          <p:cNvPicPr>
            <a:picLocks noChangeAspect="1" noChangeArrowheads="1"/>
          </p:cNvPicPr>
          <p:nvPr/>
        </p:nvPicPr>
        <p:blipFill>
          <a:blip r:embed="rId3"/>
          <a:srcRect/>
          <a:stretch>
            <a:fillRect/>
          </a:stretch>
        </p:blipFill>
        <p:spPr bwMode="auto">
          <a:xfrm>
            <a:off x="5940425" y="4581525"/>
            <a:ext cx="1584325" cy="1368425"/>
          </a:xfrm>
          <a:prstGeom prst="rect">
            <a:avLst/>
          </a:prstGeom>
          <a:noFill/>
        </p:spPr>
      </p:pic>
      <p:pic>
        <p:nvPicPr>
          <p:cNvPr id="578569" name="Picture 9" descr="MCj02876070000[1]"/>
          <p:cNvPicPr>
            <a:picLocks noChangeAspect="1" noChangeArrowheads="1"/>
          </p:cNvPicPr>
          <p:nvPr/>
        </p:nvPicPr>
        <p:blipFill>
          <a:blip r:embed="rId4"/>
          <a:srcRect/>
          <a:stretch>
            <a:fillRect/>
          </a:stretch>
        </p:blipFill>
        <p:spPr bwMode="auto">
          <a:xfrm>
            <a:off x="5795963" y="1989138"/>
            <a:ext cx="2016125" cy="21605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9" name="Rectangle 3"/>
          <p:cNvSpPr>
            <a:spLocks noGrp="1" noChangeArrowheads="1"/>
          </p:cNvSpPr>
          <p:nvPr>
            <p:ph type="body" idx="1"/>
          </p:nvPr>
        </p:nvSpPr>
        <p:spPr>
          <a:xfrm>
            <a:off x="838200" y="1196975"/>
            <a:ext cx="7693025" cy="5327650"/>
          </a:xfrm>
        </p:spPr>
        <p:txBody>
          <a:bodyPr/>
          <a:lstStyle/>
          <a:p>
            <a:pPr>
              <a:buClr>
                <a:schemeClr val="bg1"/>
              </a:buClr>
              <a:buFont typeface="Wingdings" pitchFamily="2" charset="2"/>
              <a:buChar char="Ø"/>
            </a:pPr>
            <a:endParaRPr lang="es-EC" sz="2300" b="1">
              <a:solidFill>
                <a:schemeClr val="bg1"/>
              </a:solidFill>
            </a:endParaRPr>
          </a:p>
          <a:p>
            <a:pPr>
              <a:buClr>
                <a:schemeClr val="bg1"/>
              </a:buClr>
              <a:buFont typeface="Wingdings" pitchFamily="2" charset="2"/>
              <a:buChar char="Ø"/>
            </a:pPr>
            <a:r>
              <a:rPr lang="es-EC" sz="2300" b="1">
                <a:solidFill>
                  <a:schemeClr val="bg1"/>
                </a:solidFill>
              </a:rPr>
              <a:t>Aspecto Relacional</a:t>
            </a:r>
          </a:p>
          <a:p>
            <a:pPr>
              <a:buClr>
                <a:schemeClr val="bg1"/>
              </a:buClr>
              <a:buFont typeface="Wingdings" pitchFamily="2" charset="2"/>
              <a:buChar char="Ø"/>
            </a:pPr>
            <a:endParaRPr lang="es-EC" sz="2300" b="1">
              <a:solidFill>
                <a:schemeClr val="bg1"/>
              </a:solidFill>
            </a:endParaRPr>
          </a:p>
          <a:p>
            <a:pPr>
              <a:buClr>
                <a:schemeClr val="bg1"/>
              </a:buClr>
              <a:buFont typeface="Wingdings" pitchFamily="2" charset="2"/>
              <a:buChar char="Ø"/>
            </a:pPr>
            <a:endParaRPr lang="es-EC" sz="2300" b="1">
              <a:solidFill>
                <a:schemeClr val="bg1"/>
              </a:solidFill>
            </a:endParaRPr>
          </a:p>
          <a:p>
            <a:pPr>
              <a:buClr>
                <a:schemeClr val="bg1"/>
              </a:buClr>
              <a:buFont typeface="Wingdings" pitchFamily="2" charset="2"/>
              <a:buChar char="Ø"/>
            </a:pPr>
            <a:r>
              <a:rPr lang="es-EC" sz="2300" b="1">
                <a:solidFill>
                  <a:schemeClr val="bg1"/>
                </a:solidFill>
              </a:rPr>
              <a:t>Experiencia</a:t>
            </a:r>
          </a:p>
          <a:p>
            <a:pPr>
              <a:buClr>
                <a:schemeClr val="bg1"/>
              </a:buClr>
              <a:buFont typeface="Wingdings" pitchFamily="2" charset="2"/>
              <a:buChar char="Ø"/>
            </a:pPr>
            <a:endParaRPr lang="es-EC" sz="2300" b="1">
              <a:solidFill>
                <a:schemeClr val="bg1"/>
              </a:solidFill>
            </a:endParaRPr>
          </a:p>
          <a:p>
            <a:pPr>
              <a:buClr>
                <a:schemeClr val="bg1"/>
              </a:buClr>
              <a:buFont typeface="Wingdings" pitchFamily="2" charset="2"/>
              <a:buChar char="Ø"/>
            </a:pPr>
            <a:endParaRPr lang="es-EC" sz="2300" b="1">
              <a:solidFill>
                <a:schemeClr val="bg1"/>
              </a:solidFill>
            </a:endParaRPr>
          </a:p>
          <a:p>
            <a:pPr>
              <a:buClr>
                <a:schemeClr val="bg1"/>
              </a:buClr>
              <a:buFont typeface="Wingdings" pitchFamily="2" charset="2"/>
              <a:buChar char="Ø"/>
            </a:pPr>
            <a:r>
              <a:rPr lang="es-EC" sz="2300" b="1">
                <a:solidFill>
                  <a:schemeClr val="bg1"/>
                </a:solidFill>
              </a:rPr>
              <a:t>Competencias</a:t>
            </a:r>
          </a:p>
          <a:p>
            <a:pPr lvl="1">
              <a:buClr>
                <a:schemeClr val="bg1"/>
              </a:buClr>
              <a:buFont typeface="Wingdings" pitchFamily="2" charset="2"/>
              <a:buChar char="Ø"/>
            </a:pPr>
            <a:r>
              <a:rPr lang="es-ES" sz="2000">
                <a:solidFill>
                  <a:schemeClr val="bg1"/>
                </a:solidFill>
              </a:rPr>
              <a:t>Integridad</a:t>
            </a:r>
          </a:p>
          <a:p>
            <a:pPr lvl="1">
              <a:buClr>
                <a:schemeClr val="bg1"/>
              </a:buClr>
              <a:buFont typeface="Wingdings" pitchFamily="2" charset="2"/>
              <a:buChar char="Ø"/>
            </a:pPr>
            <a:r>
              <a:rPr lang="es-ES" sz="2000">
                <a:solidFill>
                  <a:schemeClr val="bg1"/>
                </a:solidFill>
              </a:rPr>
              <a:t>ética</a:t>
            </a:r>
          </a:p>
          <a:p>
            <a:pPr>
              <a:buFont typeface="Wingdings" pitchFamily="2" charset="2"/>
              <a:buNone/>
            </a:pPr>
            <a:endParaRPr lang="es-ES"/>
          </a:p>
        </p:txBody>
      </p:sp>
      <p:pic>
        <p:nvPicPr>
          <p:cNvPr id="577540" name="Picture 4" descr="imagen alegro"/>
          <p:cNvPicPr>
            <a:picLocks noChangeAspect="1" noChangeArrowheads="1"/>
          </p:cNvPicPr>
          <p:nvPr/>
        </p:nvPicPr>
        <p:blipFill>
          <a:blip r:embed="rId2"/>
          <a:srcRect/>
          <a:stretch>
            <a:fillRect/>
          </a:stretch>
        </p:blipFill>
        <p:spPr bwMode="auto">
          <a:xfrm>
            <a:off x="0" y="0"/>
            <a:ext cx="9144000" cy="1125538"/>
          </a:xfrm>
          <a:prstGeom prst="rect">
            <a:avLst/>
          </a:prstGeom>
          <a:noFill/>
          <a:ln w="9525">
            <a:noFill/>
            <a:miter lim="800000"/>
            <a:headEnd/>
            <a:tailEnd/>
          </a:ln>
        </p:spPr>
      </p:pic>
      <p:pic>
        <p:nvPicPr>
          <p:cNvPr id="577541" name="Picture 5" descr="MCj02953110000[1]"/>
          <p:cNvPicPr>
            <a:picLocks noChangeAspect="1" noChangeArrowheads="1"/>
          </p:cNvPicPr>
          <p:nvPr/>
        </p:nvPicPr>
        <p:blipFill>
          <a:blip r:embed="rId3"/>
          <a:srcRect/>
          <a:stretch>
            <a:fillRect/>
          </a:stretch>
        </p:blipFill>
        <p:spPr bwMode="auto">
          <a:xfrm>
            <a:off x="4356100" y="1989138"/>
            <a:ext cx="4176713" cy="32400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4" name="AutoShape 2"/>
          <p:cNvSpPr>
            <a:spLocks noGrp="1" noChangeArrowheads="1"/>
          </p:cNvSpPr>
          <p:nvPr>
            <p:ph type="title"/>
          </p:nvPr>
        </p:nvSpPr>
        <p:spPr>
          <a:xfrm>
            <a:off x="755650" y="620713"/>
            <a:ext cx="7924800" cy="1143000"/>
          </a:xfrm>
        </p:spPr>
        <p:txBody>
          <a:bodyPr/>
          <a:lstStyle/>
          <a:p>
            <a:pPr algn="ctr"/>
            <a:r>
              <a:rPr lang="es-ES" sz="2400">
                <a:solidFill>
                  <a:schemeClr val="bg1"/>
                </a:solidFill>
              </a:rPr>
              <a:t>APROBADA LA FRANQUICIA</a:t>
            </a:r>
          </a:p>
        </p:txBody>
      </p:sp>
      <p:sp>
        <p:nvSpPr>
          <p:cNvPr id="576515" name="Rectangle 3"/>
          <p:cNvSpPr>
            <a:spLocks noGrp="1" noChangeArrowheads="1"/>
          </p:cNvSpPr>
          <p:nvPr>
            <p:ph type="body" idx="1"/>
          </p:nvPr>
        </p:nvSpPr>
        <p:spPr>
          <a:xfrm>
            <a:off x="827088" y="1700213"/>
            <a:ext cx="7693025" cy="5157787"/>
          </a:xfrm>
        </p:spPr>
        <p:txBody>
          <a:bodyPr/>
          <a:lstStyle/>
          <a:p>
            <a:pPr algn="just">
              <a:lnSpc>
                <a:spcPct val="90000"/>
              </a:lnSpc>
              <a:buClr>
                <a:schemeClr val="bg1"/>
              </a:buClr>
              <a:buFont typeface="Wingdings" pitchFamily="2" charset="2"/>
              <a:buNone/>
            </a:pPr>
            <a:r>
              <a:rPr lang="es-ES" sz="2400">
                <a:solidFill>
                  <a:schemeClr val="bg1"/>
                </a:solidFill>
              </a:rPr>
              <a:t>     </a:t>
            </a:r>
          </a:p>
          <a:p>
            <a:pPr algn="just">
              <a:lnSpc>
                <a:spcPct val="90000"/>
              </a:lnSpc>
              <a:buClr>
                <a:schemeClr val="bg1"/>
              </a:buClr>
              <a:buFont typeface="Wingdings" pitchFamily="2" charset="2"/>
              <a:buChar char="Ø"/>
            </a:pPr>
            <a:r>
              <a:rPr lang="es-ES" sz="2400">
                <a:solidFill>
                  <a:schemeClr val="bg1"/>
                </a:solidFill>
              </a:rPr>
              <a:t> Alegro entregará  las tarjetas prepago que necesite el distribuidor.</a:t>
            </a:r>
          </a:p>
          <a:p>
            <a:pPr algn="just">
              <a:lnSpc>
                <a:spcPct val="90000"/>
              </a:lnSpc>
              <a:buClr>
                <a:schemeClr val="bg1"/>
              </a:buClr>
              <a:buFont typeface="Wingdings" pitchFamily="2" charset="2"/>
              <a:buChar char="Ø"/>
            </a:pPr>
            <a:r>
              <a:rPr lang="es-ES" sz="2400">
                <a:solidFill>
                  <a:schemeClr val="bg1"/>
                </a:solidFill>
              </a:rPr>
              <a:t> Alegro entregará dos dealer al distribuidor, haciendo firmar la respectiva hoja de entrega ( formato)</a:t>
            </a:r>
          </a:p>
          <a:p>
            <a:pPr algn="just">
              <a:lnSpc>
                <a:spcPct val="90000"/>
              </a:lnSpc>
              <a:buClr>
                <a:schemeClr val="bg1"/>
              </a:buClr>
              <a:buFont typeface="Wingdings" pitchFamily="2" charset="2"/>
              <a:buChar char="Ø"/>
            </a:pPr>
            <a:r>
              <a:rPr lang="es-ES" sz="2400">
                <a:solidFill>
                  <a:schemeClr val="bg1"/>
                </a:solidFill>
              </a:rPr>
              <a:t> Alegro les creará un código de bodega y de vendedor.</a:t>
            </a:r>
          </a:p>
          <a:p>
            <a:pPr algn="just">
              <a:lnSpc>
                <a:spcPct val="90000"/>
              </a:lnSpc>
              <a:buClr>
                <a:schemeClr val="bg1"/>
              </a:buClr>
              <a:buFont typeface="Wingdings" pitchFamily="2" charset="2"/>
              <a:buChar char="Ø"/>
            </a:pPr>
            <a:r>
              <a:rPr lang="es-ES" sz="2400">
                <a:solidFill>
                  <a:schemeClr val="bg1"/>
                </a:solidFill>
              </a:rPr>
              <a:t>El distribuidor debe firmar un pagaré por los equipos.</a:t>
            </a:r>
          </a:p>
          <a:p>
            <a:pPr algn="just">
              <a:lnSpc>
                <a:spcPct val="90000"/>
              </a:lnSpc>
              <a:buClr>
                <a:schemeClr val="bg1"/>
              </a:buClr>
              <a:buFont typeface="Wingdings" pitchFamily="2" charset="2"/>
              <a:buChar char="Ø"/>
            </a:pPr>
            <a:r>
              <a:rPr lang="es-ES" sz="2400">
                <a:solidFill>
                  <a:schemeClr val="bg1"/>
                </a:solidFill>
              </a:rPr>
              <a:t>Los equipos los entregan a consignación.</a:t>
            </a:r>
          </a:p>
          <a:p>
            <a:pPr algn="just">
              <a:lnSpc>
                <a:spcPct val="90000"/>
              </a:lnSpc>
              <a:buClr>
                <a:schemeClr val="bg1"/>
              </a:buClr>
              <a:buFont typeface="Wingdings" pitchFamily="2" charset="2"/>
              <a:buChar char="Ø"/>
            </a:pPr>
            <a:r>
              <a:rPr lang="es-ES" sz="2400">
                <a:solidFill>
                  <a:schemeClr val="bg1"/>
                </a:solidFill>
              </a:rPr>
              <a:t>Se les entregará la publicidad correspondiente y papelería.</a:t>
            </a:r>
          </a:p>
        </p:txBody>
      </p:sp>
      <p:pic>
        <p:nvPicPr>
          <p:cNvPr id="576516" name="Picture 4" descr="imagen alegro"/>
          <p:cNvPicPr>
            <a:picLocks noChangeAspect="1" noChangeArrowheads="1"/>
          </p:cNvPicPr>
          <p:nvPr/>
        </p:nvPicPr>
        <p:blipFill>
          <a:blip r:embed="rId2"/>
          <a:srcRect/>
          <a:stretch>
            <a:fillRect/>
          </a:stretch>
        </p:blipFill>
        <p:spPr bwMode="auto">
          <a:xfrm>
            <a:off x="0" y="0"/>
            <a:ext cx="9144000" cy="112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6210" name="Text Box 2"/>
          <p:cNvSpPr txBox="1">
            <a:spLocks noChangeArrowheads="1"/>
          </p:cNvSpPr>
          <p:nvPr/>
        </p:nvSpPr>
        <p:spPr bwMode="auto">
          <a:xfrm>
            <a:off x="503238" y="4941888"/>
            <a:ext cx="8640762" cy="1219200"/>
          </a:xfrm>
          <a:prstGeom prst="rect">
            <a:avLst/>
          </a:prstGeom>
          <a:noFill/>
          <a:ln w="9525">
            <a:noFill/>
            <a:miter lim="800000"/>
            <a:headEnd/>
            <a:tailEnd/>
          </a:ln>
          <a:effectLst/>
        </p:spPr>
        <p:txBody>
          <a:bodyPr>
            <a:spAutoFit/>
          </a:bodyPr>
          <a:lstStyle/>
          <a:p>
            <a:endParaRPr lang="es-ES" sz="4400" b="1" u="none">
              <a:solidFill>
                <a:srgbClr val="00CC00"/>
              </a:solidFill>
              <a:latin typeface="Bookman Old Style" pitchFamily="18" charset="0"/>
            </a:endParaRPr>
          </a:p>
          <a:p>
            <a:endParaRPr lang="es-ES" sz="3000" b="1" u="none">
              <a:solidFill>
                <a:srgbClr val="00CC00"/>
              </a:solidFill>
              <a:latin typeface="Batang" pitchFamily="18" charset="-127"/>
              <a:ea typeface="Batang" pitchFamily="18" charset="-127"/>
            </a:endParaRPr>
          </a:p>
        </p:txBody>
      </p:sp>
      <p:sp>
        <p:nvSpPr>
          <p:cNvPr id="606211" name="Text Box 3"/>
          <p:cNvSpPr txBox="1">
            <a:spLocks noChangeArrowheads="1"/>
          </p:cNvSpPr>
          <p:nvPr/>
        </p:nvSpPr>
        <p:spPr bwMode="auto">
          <a:xfrm>
            <a:off x="304800" y="1341438"/>
            <a:ext cx="8610600" cy="579437"/>
          </a:xfrm>
          <a:prstGeom prst="rect">
            <a:avLst/>
          </a:prstGeom>
          <a:noFill/>
          <a:ln w="9525">
            <a:noFill/>
            <a:miter lim="800000"/>
            <a:headEnd/>
            <a:tailEnd/>
          </a:ln>
          <a:effectLst/>
        </p:spPr>
        <p:txBody>
          <a:bodyPr>
            <a:spAutoFit/>
          </a:bodyPr>
          <a:lstStyle/>
          <a:p>
            <a:r>
              <a:rPr lang="es-ES" sz="3200" b="1" u="none">
                <a:solidFill>
                  <a:schemeClr val="bg1"/>
                </a:solidFill>
                <a:effectLst>
                  <a:outerShdw blurRad="38100" dist="38100" dir="2700000" algn="tl">
                    <a:srgbClr val="000000"/>
                  </a:outerShdw>
                </a:effectLst>
              </a:rPr>
              <a:t>Análisis de Situación de Mercado</a:t>
            </a:r>
            <a:r>
              <a:rPr lang="es-ES" sz="3200" b="1" u="none">
                <a:solidFill>
                  <a:schemeClr val="bg1"/>
                </a:solidFill>
              </a:rPr>
              <a:t>. </a:t>
            </a:r>
          </a:p>
        </p:txBody>
      </p:sp>
      <p:pic>
        <p:nvPicPr>
          <p:cNvPr id="606212" name="Picture 4" descr="imagen alegro"/>
          <p:cNvPicPr>
            <a:picLocks noChangeAspect="1" noChangeArrowheads="1"/>
          </p:cNvPicPr>
          <p:nvPr>
            <p:ph sz="half" idx="2"/>
          </p:nvPr>
        </p:nvPicPr>
        <p:blipFill>
          <a:blip r:embed="rId2"/>
          <a:srcRect/>
          <a:stretch>
            <a:fillRect/>
          </a:stretch>
        </p:blipFill>
        <p:spPr>
          <a:xfrm>
            <a:off x="0" y="0"/>
            <a:ext cx="9144000" cy="990600"/>
          </a:xfrm>
          <a:noFill/>
          <a:ln/>
        </p:spPr>
      </p:pic>
      <p:pic>
        <p:nvPicPr>
          <p:cNvPr id="606213" name="Picture 5" descr="PE01561_"/>
          <p:cNvPicPr>
            <a:picLocks noChangeAspect="1" noChangeArrowheads="1"/>
          </p:cNvPicPr>
          <p:nvPr/>
        </p:nvPicPr>
        <p:blipFill>
          <a:blip r:embed="rId3"/>
          <a:srcRect/>
          <a:stretch>
            <a:fillRect/>
          </a:stretch>
        </p:blipFill>
        <p:spPr bwMode="auto">
          <a:xfrm>
            <a:off x="2667000" y="2133600"/>
            <a:ext cx="3962400" cy="2514600"/>
          </a:xfrm>
          <a:prstGeom prst="rect">
            <a:avLst/>
          </a:prstGeom>
          <a:noFill/>
        </p:spPr>
      </p:pic>
      <p:sp>
        <p:nvSpPr>
          <p:cNvPr id="606214" name="Text Box 6"/>
          <p:cNvSpPr txBox="1">
            <a:spLocks noChangeArrowheads="1"/>
          </p:cNvSpPr>
          <p:nvPr/>
        </p:nvSpPr>
        <p:spPr bwMode="auto">
          <a:xfrm>
            <a:off x="381000" y="5562600"/>
            <a:ext cx="8229600" cy="1370013"/>
          </a:xfrm>
          <a:prstGeom prst="rect">
            <a:avLst/>
          </a:prstGeom>
          <a:noFill/>
          <a:ln w="9525">
            <a:noFill/>
            <a:miter lim="800000"/>
            <a:headEnd/>
            <a:tailEnd/>
          </a:ln>
          <a:effectLst/>
        </p:spPr>
        <p:txBody>
          <a:bodyPr>
            <a:spAutoFit/>
          </a:bodyPr>
          <a:lstStyle/>
          <a:p>
            <a:pPr lvl="1" algn="l">
              <a:spcBef>
                <a:spcPct val="50000"/>
              </a:spcBef>
              <a:buFontTx/>
              <a:buChar char="-"/>
            </a:pPr>
            <a:r>
              <a:rPr lang="es-ES" sz="2400" u="none">
                <a:solidFill>
                  <a:schemeClr val="bg1"/>
                </a:solidFill>
              </a:rPr>
              <a:t>Metodologías usadas para un análisis de mercado óptimo.</a:t>
            </a:r>
          </a:p>
          <a:p>
            <a:pPr algn="l">
              <a:spcBef>
                <a:spcPct val="50000"/>
              </a:spcBef>
              <a:buFontTx/>
              <a:buChar char="-"/>
            </a:pPr>
            <a:endParaRPr lang="es-ES" sz="2400" u="none">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7234"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pic>
        <p:nvPicPr>
          <p:cNvPr id="607235" name="Picture 3" descr="BD05545_"/>
          <p:cNvPicPr>
            <a:picLocks noChangeAspect="1" noChangeArrowheads="1"/>
          </p:cNvPicPr>
          <p:nvPr/>
        </p:nvPicPr>
        <p:blipFill>
          <a:blip r:embed="rId3"/>
          <a:srcRect/>
          <a:stretch>
            <a:fillRect/>
          </a:stretch>
        </p:blipFill>
        <p:spPr bwMode="auto">
          <a:xfrm>
            <a:off x="381000" y="4114800"/>
            <a:ext cx="2514600" cy="1868488"/>
          </a:xfrm>
          <a:prstGeom prst="rect">
            <a:avLst/>
          </a:prstGeom>
          <a:noFill/>
        </p:spPr>
      </p:pic>
      <p:sp>
        <p:nvSpPr>
          <p:cNvPr id="607236" name="Text Box 4"/>
          <p:cNvSpPr txBox="1">
            <a:spLocks noChangeArrowheads="1"/>
          </p:cNvSpPr>
          <p:nvPr/>
        </p:nvSpPr>
        <p:spPr bwMode="auto">
          <a:xfrm>
            <a:off x="1279525" y="1717675"/>
            <a:ext cx="6035675" cy="457200"/>
          </a:xfrm>
          <a:prstGeom prst="rect">
            <a:avLst/>
          </a:prstGeom>
          <a:noFill/>
          <a:ln w="9525">
            <a:noFill/>
            <a:miter lim="800000"/>
            <a:headEnd/>
            <a:tailEnd/>
          </a:ln>
          <a:effectLst/>
        </p:spPr>
        <p:txBody>
          <a:bodyPr>
            <a:spAutoFit/>
          </a:bodyPr>
          <a:lstStyle/>
          <a:p>
            <a:pPr algn="l"/>
            <a:endParaRPr lang="en-US" sz="2400" u="none">
              <a:latin typeface="Times New Roman" pitchFamily="18" charset="0"/>
            </a:endParaRPr>
          </a:p>
        </p:txBody>
      </p:sp>
      <p:sp>
        <p:nvSpPr>
          <p:cNvPr id="607237" name="Text Box 5"/>
          <p:cNvSpPr txBox="1">
            <a:spLocks noChangeArrowheads="1"/>
          </p:cNvSpPr>
          <p:nvPr/>
        </p:nvSpPr>
        <p:spPr bwMode="auto">
          <a:xfrm>
            <a:off x="0" y="1371600"/>
            <a:ext cx="9144000" cy="2670175"/>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effectLst>
                  <a:outerShdw blurRad="38100" dist="38100" dir="2700000" algn="tl">
                    <a:srgbClr val="000000"/>
                  </a:outerShdw>
                </a:effectLst>
              </a:rPr>
              <a:t>MICROENTORNO </a:t>
            </a:r>
          </a:p>
          <a:p>
            <a:pPr>
              <a:spcBef>
                <a:spcPct val="50000"/>
              </a:spcBef>
            </a:pPr>
            <a:r>
              <a:rPr lang="es-ES" sz="2400" b="1" u="none">
                <a:solidFill>
                  <a:schemeClr val="bg1"/>
                </a:solidFill>
                <a:effectLst>
                  <a:outerShdw blurRad="38100" dist="38100" dir="2700000" algn="tl">
                    <a:srgbClr val="000000"/>
                  </a:outerShdw>
                </a:effectLst>
              </a:rPr>
              <a:t> </a:t>
            </a:r>
            <a:r>
              <a:rPr lang="es-ES" sz="2800" b="1">
                <a:solidFill>
                  <a:schemeClr val="bg1"/>
                </a:solidFill>
                <a:effectLst>
                  <a:outerShdw blurRad="38100" dist="38100" dir="2700000" algn="tl">
                    <a:srgbClr val="000000"/>
                  </a:outerShdw>
                </a:effectLst>
              </a:rPr>
              <a:t>CLIENTES</a:t>
            </a:r>
          </a:p>
          <a:p>
            <a:pPr>
              <a:spcBef>
                <a:spcPct val="50000"/>
              </a:spcBef>
            </a:pPr>
            <a:endParaRPr lang="es-ES" sz="2800" b="1">
              <a:solidFill>
                <a:schemeClr val="bg1"/>
              </a:solidFill>
            </a:endParaRPr>
          </a:p>
          <a:p>
            <a:pPr algn="l">
              <a:spcBef>
                <a:spcPct val="50000"/>
              </a:spcBef>
            </a:pPr>
            <a:r>
              <a:rPr lang="es-ES" sz="2200" u="none">
                <a:solidFill>
                  <a:schemeClr val="bg1"/>
                </a:solidFill>
                <a:cs typeface="Times New Roman" pitchFamily="18" charset="0"/>
              </a:rPr>
              <a:t>El cliente le asigna gran peso en el proceso de ponderación a la calidad del servicio mas que al precio del mismo</a:t>
            </a:r>
            <a:r>
              <a:rPr lang="es-ES" sz="2400" b="1" u="none">
                <a:solidFill>
                  <a:schemeClr val="bg1"/>
                </a:solidFill>
              </a:rPr>
              <a:t> </a:t>
            </a:r>
          </a:p>
        </p:txBody>
      </p:sp>
      <p:sp>
        <p:nvSpPr>
          <p:cNvPr id="607238" name="Rectangle 6"/>
          <p:cNvSpPr>
            <a:spLocks noChangeArrowheads="1"/>
          </p:cNvSpPr>
          <p:nvPr/>
        </p:nvSpPr>
        <p:spPr bwMode="auto">
          <a:xfrm>
            <a:off x="3276600" y="4651375"/>
            <a:ext cx="5867400" cy="1190625"/>
          </a:xfrm>
          <a:prstGeom prst="rect">
            <a:avLst/>
          </a:prstGeom>
          <a:noFill/>
          <a:ln w="9525">
            <a:noFill/>
            <a:miter lim="800000"/>
            <a:headEnd/>
            <a:tailEnd/>
          </a:ln>
          <a:effectLst/>
        </p:spPr>
        <p:txBody>
          <a:bodyPr anchor="ctr">
            <a:spAutoFit/>
          </a:bodyPr>
          <a:lstStyle/>
          <a:p>
            <a:pPr algn="l"/>
            <a:r>
              <a:rPr lang="es-ES" sz="1800" u="none">
                <a:solidFill>
                  <a:schemeClr val="bg1"/>
                </a:solidFill>
                <a:latin typeface="Arial Rounded MT Bold" pitchFamily="34" charset="0"/>
              </a:rPr>
              <a:t>¿Quiénes y cómo son (edad, sexo, status social)? </a:t>
            </a:r>
          </a:p>
          <a:p>
            <a:pPr algn="l"/>
            <a:r>
              <a:rPr lang="es-ES" sz="1800" u="none">
                <a:solidFill>
                  <a:schemeClr val="bg1"/>
                </a:solidFill>
                <a:latin typeface="Arial Rounded MT Bold" pitchFamily="34" charset="0"/>
              </a:rPr>
              <a:t>¿Cuáles son sus gustos? ¿Qué elementos de decisión les llevan a demandar el servicio o producto?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8258" name="Picture 2" descr="imagen alegro"/>
          <p:cNvPicPr>
            <a:picLocks noChangeAspect="1" noChangeArrowheads="1"/>
          </p:cNvPicPr>
          <p:nvPr>
            <p:ph type="title"/>
          </p:nvPr>
        </p:nvPicPr>
        <p:blipFill>
          <a:blip r:embed="rId2"/>
          <a:srcRect/>
          <a:stretch>
            <a:fillRect/>
          </a:stretch>
        </p:blipFill>
        <p:spPr>
          <a:xfrm>
            <a:off x="0" y="0"/>
            <a:ext cx="9144000" cy="989013"/>
          </a:xfrm>
          <a:prstGeom prst="rect">
            <a:avLst/>
          </a:prstGeom>
          <a:noFill/>
          <a:ln/>
        </p:spPr>
      </p:pic>
      <p:sp>
        <p:nvSpPr>
          <p:cNvPr id="608259" name="Text Box 3"/>
          <p:cNvSpPr txBox="1">
            <a:spLocks noChangeArrowheads="1"/>
          </p:cNvSpPr>
          <p:nvPr/>
        </p:nvSpPr>
        <p:spPr bwMode="auto">
          <a:xfrm>
            <a:off x="0" y="1371600"/>
            <a:ext cx="9144000" cy="4468813"/>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effectLst>
                  <a:outerShdw blurRad="38100" dist="38100" dir="2700000" algn="tl">
                    <a:srgbClr val="000000"/>
                  </a:outerShdw>
                </a:effectLst>
              </a:rPr>
              <a:t>PROVEEDORES</a:t>
            </a:r>
          </a:p>
          <a:p>
            <a:pPr>
              <a:spcBef>
                <a:spcPct val="50000"/>
              </a:spcBef>
            </a:pPr>
            <a:endParaRPr lang="es-ES" sz="2200" u="none">
              <a:solidFill>
                <a:schemeClr val="bg1"/>
              </a:solidFill>
              <a:effectLst>
                <a:outerShdw blurRad="38100" dist="38100" dir="2700000" algn="tl">
                  <a:srgbClr val="000000"/>
                </a:outerShdw>
              </a:effectLst>
            </a:endParaRPr>
          </a:p>
          <a:p>
            <a:pPr algn="l">
              <a:spcBef>
                <a:spcPct val="50000"/>
              </a:spcBef>
            </a:pPr>
            <a:r>
              <a:rPr lang="es-ES" sz="2200" u="none">
                <a:solidFill>
                  <a:schemeClr val="bg1"/>
                </a:solidFill>
                <a:cs typeface="Times New Roman" pitchFamily="18" charset="0"/>
              </a:rPr>
              <a:t>El distribuidor de tecnología esta administrado por en Consorcio SWEDTEL,  empresa sueca consultoría de telecomunicaciones</a:t>
            </a:r>
            <a:r>
              <a:rPr lang="es-ES" sz="2800" u="none">
                <a:solidFill>
                  <a:schemeClr val="bg1"/>
                </a:solidFill>
                <a:cs typeface="Times New Roman" pitchFamily="18" charset="0"/>
              </a:rPr>
              <a:t>.</a:t>
            </a:r>
          </a:p>
          <a:p>
            <a:pPr algn="l">
              <a:spcBef>
                <a:spcPct val="50000"/>
              </a:spcBef>
            </a:pPr>
            <a:r>
              <a:rPr lang="es-ES" sz="2200" u="none">
                <a:solidFill>
                  <a:schemeClr val="bg1"/>
                </a:solidFill>
                <a:cs typeface="Times New Roman" pitchFamily="18" charset="0"/>
              </a:rPr>
              <a:t>La distribuidora tiene como proveedor inmediato Alegro.</a:t>
            </a:r>
          </a:p>
          <a:p>
            <a:pPr algn="l">
              <a:spcBef>
                <a:spcPct val="50000"/>
              </a:spcBef>
            </a:pPr>
            <a:endParaRPr lang="es-ES" sz="2200" u="none">
              <a:solidFill>
                <a:schemeClr val="bg1"/>
              </a:solidFill>
              <a:cs typeface="Times New Roman" pitchFamily="18" charset="0"/>
            </a:endParaRPr>
          </a:p>
          <a:p>
            <a:pPr algn="l">
              <a:spcBef>
                <a:spcPct val="50000"/>
              </a:spcBef>
            </a:pPr>
            <a:endParaRPr lang="es-ES" sz="2200" u="none">
              <a:solidFill>
                <a:schemeClr val="bg1"/>
              </a:solidFill>
              <a:cs typeface="Times New Roman" pitchFamily="18" charset="0"/>
            </a:endParaRPr>
          </a:p>
          <a:p>
            <a:pPr algn="l">
              <a:spcBef>
                <a:spcPct val="50000"/>
              </a:spcBef>
            </a:pPr>
            <a:endParaRPr lang="es-ES" sz="2200" u="none">
              <a:solidFill>
                <a:schemeClr val="bg1"/>
              </a:solidFill>
              <a:cs typeface="Times New Roman" pitchFamily="18" charset="0"/>
            </a:endParaRPr>
          </a:p>
          <a:p>
            <a:pPr algn="l">
              <a:spcBef>
                <a:spcPct val="50000"/>
              </a:spcBef>
            </a:pPr>
            <a:endParaRPr lang="es-ES" sz="2200" u="none">
              <a:solidFill>
                <a:schemeClr val="bg1"/>
              </a:solidFill>
              <a:cs typeface="Times New Roman" pitchFamily="18" charset="0"/>
            </a:endParaRPr>
          </a:p>
        </p:txBody>
      </p:sp>
      <p:pic>
        <p:nvPicPr>
          <p:cNvPr id="608260" name="Picture 4" descr="PE01846_"/>
          <p:cNvPicPr>
            <a:picLocks noChangeAspect="1" noChangeArrowheads="1"/>
          </p:cNvPicPr>
          <p:nvPr/>
        </p:nvPicPr>
        <p:blipFill>
          <a:blip r:embed="rId3"/>
          <a:srcRect/>
          <a:stretch>
            <a:fillRect/>
          </a:stretch>
        </p:blipFill>
        <p:spPr bwMode="auto">
          <a:xfrm>
            <a:off x="2362200" y="3962400"/>
            <a:ext cx="4583113" cy="20129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9282" name="Picture 2" descr="imagen alegro"/>
          <p:cNvPicPr>
            <a:picLocks noChangeAspect="1" noChangeArrowheads="1"/>
          </p:cNvPicPr>
          <p:nvPr>
            <p:ph type="title"/>
          </p:nvPr>
        </p:nvPicPr>
        <p:blipFill>
          <a:blip r:embed="rId2"/>
          <a:srcRect/>
          <a:stretch>
            <a:fillRect/>
          </a:stretch>
        </p:blipFill>
        <p:spPr>
          <a:xfrm>
            <a:off x="0" y="0"/>
            <a:ext cx="9144000" cy="914400"/>
          </a:xfrm>
          <a:prstGeom prst="rect">
            <a:avLst/>
          </a:prstGeom>
          <a:noFill/>
          <a:ln/>
        </p:spPr>
      </p:pic>
      <p:sp>
        <p:nvSpPr>
          <p:cNvPr id="609283" name="Text Box 3"/>
          <p:cNvSpPr txBox="1">
            <a:spLocks noChangeArrowheads="1"/>
          </p:cNvSpPr>
          <p:nvPr/>
        </p:nvSpPr>
        <p:spPr bwMode="auto">
          <a:xfrm>
            <a:off x="0" y="1371600"/>
            <a:ext cx="9144000" cy="1525588"/>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effectLst>
                  <a:outerShdw blurRad="38100" dist="38100" dir="2700000" algn="tl">
                    <a:srgbClr val="000000"/>
                  </a:outerShdw>
                </a:effectLst>
              </a:rPr>
              <a:t>COMPETENCIA</a:t>
            </a:r>
          </a:p>
          <a:p>
            <a:pPr algn="l">
              <a:spcBef>
                <a:spcPct val="50000"/>
              </a:spcBef>
            </a:pPr>
            <a:endParaRPr lang="es-ES" sz="2200" u="none">
              <a:solidFill>
                <a:schemeClr val="bg1"/>
              </a:solidFill>
              <a:effectLst>
                <a:outerShdw blurRad="38100" dist="38100" dir="2700000" algn="tl">
                  <a:srgbClr val="000000"/>
                </a:outerShdw>
              </a:effectLst>
            </a:endParaRPr>
          </a:p>
          <a:p>
            <a:pPr algn="l">
              <a:spcBef>
                <a:spcPct val="50000"/>
              </a:spcBef>
            </a:pPr>
            <a:endParaRPr lang="es-ES" sz="2200" u="none">
              <a:solidFill>
                <a:schemeClr val="bg1"/>
              </a:solidFill>
              <a:latin typeface="Times New Roman" pitchFamily="18" charset="0"/>
            </a:endParaRPr>
          </a:p>
        </p:txBody>
      </p:sp>
      <p:sp>
        <p:nvSpPr>
          <p:cNvPr id="609284" name="Text Box 4"/>
          <p:cNvSpPr txBox="1">
            <a:spLocks noChangeArrowheads="1"/>
          </p:cNvSpPr>
          <p:nvPr/>
        </p:nvSpPr>
        <p:spPr bwMode="auto">
          <a:xfrm>
            <a:off x="762000" y="2133600"/>
            <a:ext cx="6629400" cy="457200"/>
          </a:xfrm>
          <a:prstGeom prst="rect">
            <a:avLst/>
          </a:prstGeom>
          <a:noFill/>
          <a:ln w="9525">
            <a:noFill/>
            <a:miter lim="800000"/>
            <a:headEnd/>
            <a:tailEnd/>
          </a:ln>
          <a:effectLst/>
        </p:spPr>
        <p:txBody>
          <a:bodyPr>
            <a:spAutoFit/>
          </a:bodyPr>
          <a:lstStyle/>
          <a:p>
            <a:pPr algn="l">
              <a:spcBef>
                <a:spcPct val="50000"/>
              </a:spcBef>
            </a:pPr>
            <a:endParaRPr lang="en-US" sz="2400" u="none">
              <a:cs typeface="Arial" charset="0"/>
            </a:endParaRPr>
          </a:p>
        </p:txBody>
      </p:sp>
      <p:sp>
        <p:nvSpPr>
          <p:cNvPr id="609285" name="Rectangle 5"/>
          <p:cNvSpPr>
            <a:spLocks noChangeArrowheads="1"/>
          </p:cNvSpPr>
          <p:nvPr/>
        </p:nvSpPr>
        <p:spPr bwMode="auto">
          <a:xfrm>
            <a:off x="3976688" y="3286125"/>
            <a:ext cx="9144000" cy="0"/>
          </a:xfrm>
          <a:prstGeom prst="rect">
            <a:avLst/>
          </a:prstGeom>
          <a:noFill/>
          <a:ln w="9525">
            <a:noFill/>
            <a:miter lim="800000"/>
            <a:headEnd/>
            <a:tailEnd/>
          </a:ln>
          <a:effectLst/>
        </p:spPr>
        <p:txBody>
          <a:bodyPr>
            <a:spAutoFit/>
          </a:bodyPr>
          <a:lstStyle/>
          <a:p>
            <a:endParaRPr lang="es-ES"/>
          </a:p>
        </p:txBody>
      </p:sp>
      <p:sp>
        <p:nvSpPr>
          <p:cNvPr id="609286" name="Rectangle 6"/>
          <p:cNvSpPr>
            <a:spLocks noChangeArrowheads="1"/>
          </p:cNvSpPr>
          <p:nvPr/>
        </p:nvSpPr>
        <p:spPr bwMode="auto">
          <a:xfrm>
            <a:off x="4076700" y="3276600"/>
            <a:ext cx="9144000" cy="0"/>
          </a:xfrm>
          <a:prstGeom prst="rect">
            <a:avLst/>
          </a:prstGeom>
          <a:noFill/>
          <a:ln w="9525">
            <a:noFill/>
            <a:miter lim="800000"/>
            <a:headEnd/>
            <a:tailEnd/>
          </a:ln>
          <a:effectLst/>
        </p:spPr>
        <p:txBody>
          <a:bodyPr>
            <a:spAutoFit/>
          </a:bodyPr>
          <a:lstStyle/>
          <a:p>
            <a:endParaRPr lang="es-ES"/>
          </a:p>
        </p:txBody>
      </p:sp>
      <p:pic>
        <p:nvPicPr>
          <p:cNvPr id="609287" name="Picture 7" descr="http://www.supertel.gov.ec/images/telecomunicaciones/porta.jpg"/>
          <p:cNvPicPr>
            <a:picLocks noChangeAspect="1" noChangeArrowheads="1"/>
          </p:cNvPicPr>
          <p:nvPr/>
        </p:nvPicPr>
        <p:blipFill>
          <a:blip r:embed="rId3" r:link="rId4"/>
          <a:srcRect/>
          <a:stretch>
            <a:fillRect/>
          </a:stretch>
        </p:blipFill>
        <p:spPr bwMode="auto">
          <a:xfrm>
            <a:off x="3200400" y="2209800"/>
            <a:ext cx="3048000" cy="685800"/>
          </a:xfrm>
          <a:prstGeom prst="rect">
            <a:avLst/>
          </a:prstGeom>
          <a:noFill/>
        </p:spPr>
      </p:pic>
      <p:sp>
        <p:nvSpPr>
          <p:cNvPr id="609288" name="Text Box 8"/>
          <p:cNvSpPr txBox="1">
            <a:spLocks noChangeArrowheads="1"/>
          </p:cNvSpPr>
          <p:nvPr/>
        </p:nvSpPr>
        <p:spPr bwMode="auto">
          <a:xfrm>
            <a:off x="0" y="3200400"/>
            <a:ext cx="8763000" cy="2282825"/>
          </a:xfrm>
          <a:prstGeom prst="rect">
            <a:avLst/>
          </a:prstGeom>
          <a:noFill/>
          <a:ln w="9525">
            <a:noFill/>
            <a:miter lim="800000"/>
            <a:headEnd/>
            <a:tailEnd/>
          </a:ln>
          <a:effectLst/>
        </p:spPr>
        <p:txBody>
          <a:bodyPr>
            <a:spAutoFit/>
          </a:bodyPr>
          <a:lstStyle/>
          <a:p>
            <a:pPr algn="just">
              <a:spcBef>
                <a:spcPct val="50000"/>
              </a:spcBef>
            </a:pPr>
            <a:r>
              <a:rPr lang="es-ES" sz="2400" u="none">
                <a:solidFill>
                  <a:schemeClr val="bg1"/>
                </a:solidFill>
                <a:cs typeface="Arial" charset="0"/>
              </a:rPr>
              <a:t>En primer lugar está Conecel (Porta) con 2,5 millones de usuarios acumulados desde 1993 y subsidiaria del grupo mexicano América Móvil, compañía de telecomunicaciones presente en siete países de Latinoamérica,  entre ellos Ecuador en 22 provincias con una cobertura de 1000 poblaciones y 3800 kilómetros de carreteras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0306"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10307" name="Text Box 3"/>
          <p:cNvSpPr txBox="1">
            <a:spLocks noChangeArrowheads="1"/>
          </p:cNvSpPr>
          <p:nvPr/>
        </p:nvSpPr>
        <p:spPr bwMode="auto">
          <a:xfrm>
            <a:off x="0" y="1295400"/>
            <a:ext cx="9144000" cy="1160463"/>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effectLst>
                  <a:outerShdw blurRad="38100" dist="38100" dir="2700000" algn="tl">
                    <a:srgbClr val="000000"/>
                  </a:outerShdw>
                </a:effectLst>
                <a:latin typeface="Times New Roman" pitchFamily="18" charset="0"/>
              </a:rPr>
              <a:t>COMPETENCIA II</a:t>
            </a:r>
          </a:p>
          <a:p>
            <a:pPr>
              <a:spcBef>
                <a:spcPct val="50000"/>
              </a:spcBef>
            </a:pPr>
            <a:endParaRPr lang="es-ES" sz="2800" b="1">
              <a:solidFill>
                <a:schemeClr val="bg1"/>
              </a:solidFill>
              <a:effectLst>
                <a:outerShdw blurRad="38100" dist="38100" dir="2700000" algn="tl">
                  <a:srgbClr val="000000"/>
                </a:outerShdw>
              </a:effectLst>
              <a:latin typeface="Times New Roman" pitchFamily="18" charset="0"/>
            </a:endParaRPr>
          </a:p>
        </p:txBody>
      </p:sp>
      <p:sp>
        <p:nvSpPr>
          <p:cNvPr id="610308" name="Text Box 4"/>
          <p:cNvSpPr txBox="1">
            <a:spLocks noChangeArrowheads="1"/>
          </p:cNvSpPr>
          <p:nvPr/>
        </p:nvSpPr>
        <p:spPr bwMode="auto">
          <a:xfrm>
            <a:off x="0" y="3581400"/>
            <a:ext cx="8839200" cy="1735138"/>
          </a:xfrm>
          <a:prstGeom prst="rect">
            <a:avLst/>
          </a:prstGeom>
          <a:noFill/>
          <a:ln w="9525">
            <a:noFill/>
            <a:miter lim="800000"/>
            <a:headEnd/>
            <a:tailEnd/>
          </a:ln>
          <a:effectLst/>
        </p:spPr>
        <p:txBody>
          <a:bodyPr>
            <a:spAutoFit/>
          </a:bodyPr>
          <a:lstStyle/>
          <a:p>
            <a:pPr algn="just">
              <a:spcBef>
                <a:spcPct val="50000"/>
              </a:spcBef>
            </a:pPr>
            <a:r>
              <a:rPr lang="es-ES" sz="2400" u="none">
                <a:solidFill>
                  <a:schemeClr val="bg1"/>
                </a:solidFill>
                <a:cs typeface="Arial" charset="0"/>
              </a:rPr>
              <a:t>Otecel (Movistar) en 1999 su número de usuarios ascendió a 1.2 millones hasta finales de febrero pasado y sus redes están presentes en 19 provincias del país.</a:t>
            </a:r>
            <a:endParaRPr lang="es-ES" sz="2400" u="none">
              <a:solidFill>
                <a:schemeClr val="bg1"/>
              </a:solidFill>
              <a:latin typeface="Arial Unicode MS" pitchFamily="34" charset="-128"/>
            </a:endParaRPr>
          </a:p>
          <a:p>
            <a:pPr algn="l">
              <a:spcBef>
                <a:spcPct val="50000"/>
              </a:spcBef>
            </a:pPr>
            <a:endParaRPr lang="es-ES" sz="2400" u="none">
              <a:solidFill>
                <a:schemeClr val="bg1"/>
              </a:solidFill>
              <a:latin typeface="Times New Roman" pitchFamily="18" charset="0"/>
            </a:endParaRPr>
          </a:p>
        </p:txBody>
      </p:sp>
      <p:pic>
        <p:nvPicPr>
          <p:cNvPr id="610309" name="Picture 5" descr="barralogo3">
            <a:hlinkClick r:id="rId3"/>
          </p:cNvPr>
          <p:cNvPicPr>
            <a:picLocks noChangeAspect="1" noChangeArrowheads="1"/>
          </p:cNvPicPr>
          <p:nvPr/>
        </p:nvPicPr>
        <p:blipFill>
          <a:blip r:embed="rId4"/>
          <a:srcRect/>
          <a:stretch>
            <a:fillRect/>
          </a:stretch>
        </p:blipFill>
        <p:spPr bwMode="auto">
          <a:xfrm>
            <a:off x="3132138" y="2133600"/>
            <a:ext cx="3311525" cy="100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1330"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11331" name="Text Box 3"/>
          <p:cNvSpPr txBox="1">
            <a:spLocks noChangeArrowheads="1"/>
          </p:cNvSpPr>
          <p:nvPr/>
        </p:nvSpPr>
        <p:spPr bwMode="auto">
          <a:xfrm>
            <a:off x="1447800" y="1066800"/>
            <a:ext cx="6629400" cy="457200"/>
          </a:xfrm>
          <a:prstGeom prst="rect">
            <a:avLst/>
          </a:prstGeom>
          <a:noFill/>
          <a:ln w="9525">
            <a:noFill/>
            <a:miter lim="800000"/>
            <a:headEnd/>
            <a:tailEnd/>
          </a:ln>
          <a:effectLst/>
        </p:spPr>
        <p:txBody>
          <a:bodyPr>
            <a:spAutoFit/>
          </a:bodyPr>
          <a:lstStyle/>
          <a:p>
            <a:pPr algn="l">
              <a:spcBef>
                <a:spcPct val="50000"/>
              </a:spcBef>
            </a:pPr>
            <a:endParaRPr lang="en-US" sz="2400" u="none">
              <a:latin typeface="Times New Roman" pitchFamily="18" charset="0"/>
            </a:endParaRPr>
          </a:p>
        </p:txBody>
      </p:sp>
      <p:sp>
        <p:nvSpPr>
          <p:cNvPr id="611332" name="Text Box 4"/>
          <p:cNvSpPr txBox="1">
            <a:spLocks noChangeArrowheads="1"/>
          </p:cNvSpPr>
          <p:nvPr/>
        </p:nvSpPr>
        <p:spPr bwMode="auto">
          <a:xfrm>
            <a:off x="304800" y="914400"/>
            <a:ext cx="8534400" cy="5487988"/>
          </a:xfrm>
          <a:prstGeom prst="rect">
            <a:avLst/>
          </a:prstGeom>
          <a:noFill/>
          <a:ln w="9525">
            <a:noFill/>
            <a:miter lim="800000"/>
            <a:headEnd/>
            <a:tailEnd/>
          </a:ln>
          <a:effectLst/>
        </p:spPr>
        <p:txBody>
          <a:bodyPr>
            <a:spAutoFit/>
          </a:bodyPr>
          <a:lstStyle/>
          <a:p>
            <a:pPr algn="just">
              <a:spcBef>
                <a:spcPct val="50000"/>
              </a:spcBef>
            </a:pPr>
            <a:r>
              <a:rPr lang="es-ES" sz="2400" b="1" u="none">
                <a:solidFill>
                  <a:schemeClr val="bg1"/>
                </a:solidFill>
                <a:cs typeface="Arial" charset="0"/>
              </a:rPr>
              <a:t>Abonados</a:t>
            </a:r>
            <a:r>
              <a:rPr lang="en-US" sz="2400" b="1" u="none">
                <a:solidFill>
                  <a:schemeClr val="bg1"/>
                </a:solidFill>
                <a:cs typeface="Arial" charset="0"/>
              </a:rPr>
              <a:t> hasta Marzo del 2005</a:t>
            </a:r>
            <a:endParaRPr lang="en-US" sz="2400" u="none">
              <a:solidFill>
                <a:schemeClr val="bg1"/>
              </a:solidFill>
            </a:endParaRPr>
          </a:p>
          <a:p>
            <a:pPr algn="just">
              <a:spcBef>
                <a:spcPct val="50000"/>
              </a:spcBef>
            </a:pPr>
            <a:r>
              <a:rPr lang="en-US" sz="2200" u="none">
                <a:solidFill>
                  <a:srgbClr val="000000"/>
                </a:solidFill>
                <a:cs typeface="Arial" charset="0"/>
              </a:rPr>
              <a:t>Servicio móvil Avanzado - </a:t>
            </a:r>
            <a:r>
              <a:rPr lang="en-US" sz="2200" u="none">
                <a:solidFill>
                  <a:schemeClr val="bg1"/>
                </a:solidFill>
                <a:cs typeface="Arial" charset="0"/>
              </a:rPr>
              <a:t>TELECSA - ALEGRO PCS</a:t>
            </a:r>
            <a:endParaRPr lang="en-US" sz="2200" u="none">
              <a:solidFill>
                <a:schemeClr val="bg1"/>
              </a:solidFill>
            </a:endParaRPr>
          </a:p>
          <a:p>
            <a:pPr algn="just">
              <a:spcBef>
                <a:spcPct val="50000"/>
              </a:spcBef>
            </a:pPr>
            <a:r>
              <a:rPr lang="en-US" sz="2200" u="none">
                <a:solidFill>
                  <a:srgbClr val="000000"/>
                </a:solidFill>
                <a:cs typeface="Arial" charset="0"/>
              </a:rPr>
              <a:t>Total: 140.640 abonados</a:t>
            </a:r>
            <a:endParaRPr lang="en-US" sz="2200" u="none">
              <a:solidFill>
                <a:srgbClr val="000000"/>
              </a:solidFill>
            </a:endParaRPr>
          </a:p>
          <a:p>
            <a:pPr algn="just">
              <a:spcBef>
                <a:spcPct val="50000"/>
              </a:spcBef>
            </a:pPr>
            <a:r>
              <a:rPr lang="en-US" sz="2200" u="none">
                <a:solidFill>
                  <a:srgbClr val="000000"/>
                </a:solidFill>
                <a:cs typeface="Arial" charset="0"/>
              </a:rPr>
              <a:t>(PREPAGO: 112.874 abonados - </a:t>
            </a:r>
            <a:r>
              <a:rPr lang="es-EC" sz="2200" u="none">
                <a:solidFill>
                  <a:srgbClr val="000000"/>
                </a:solidFill>
                <a:cs typeface="Arial" charset="0"/>
              </a:rPr>
              <a:t>POSTPAGO</a:t>
            </a:r>
            <a:r>
              <a:rPr lang="en-US" sz="2200" u="none">
                <a:solidFill>
                  <a:srgbClr val="000000"/>
                </a:solidFill>
                <a:cs typeface="Arial" charset="0"/>
              </a:rPr>
              <a:t>: 27.766 abonados)</a:t>
            </a:r>
            <a:endParaRPr lang="en-US" sz="2200" u="none">
              <a:solidFill>
                <a:srgbClr val="000000"/>
              </a:solidFill>
            </a:endParaRPr>
          </a:p>
          <a:p>
            <a:pPr algn="just">
              <a:spcBef>
                <a:spcPct val="50000"/>
              </a:spcBef>
            </a:pPr>
            <a:r>
              <a:rPr lang="en-US" sz="2200" u="none">
                <a:solidFill>
                  <a:srgbClr val="000000"/>
                </a:solidFill>
                <a:cs typeface="Arial" charset="0"/>
              </a:rPr>
              <a:t>TELEFONÍA MÓVIL CELULAR / Total </a:t>
            </a:r>
            <a:r>
              <a:rPr lang="es-ES" sz="2200" u="none">
                <a:solidFill>
                  <a:srgbClr val="000000"/>
                </a:solidFill>
                <a:cs typeface="Arial" charset="0"/>
              </a:rPr>
              <a:t>nacional</a:t>
            </a:r>
            <a:r>
              <a:rPr lang="en-US" sz="2200" u="none">
                <a:solidFill>
                  <a:srgbClr val="000000"/>
                </a:solidFill>
                <a:cs typeface="Arial" charset="0"/>
              </a:rPr>
              <a:t>: 3.945.294 abonados</a:t>
            </a:r>
            <a:endParaRPr lang="en-US" sz="2200" u="none">
              <a:solidFill>
                <a:srgbClr val="000000"/>
              </a:solidFill>
            </a:endParaRPr>
          </a:p>
          <a:p>
            <a:pPr algn="just">
              <a:spcBef>
                <a:spcPct val="50000"/>
              </a:spcBef>
            </a:pPr>
            <a:r>
              <a:rPr lang="en-US" sz="2200" u="none">
                <a:solidFill>
                  <a:schemeClr val="bg1"/>
                </a:solidFill>
                <a:cs typeface="Arial" charset="0"/>
              </a:rPr>
              <a:t>OTECEL - MOVISTAR</a:t>
            </a:r>
            <a:r>
              <a:rPr lang="en-US" sz="2200" u="none">
                <a:solidFill>
                  <a:srgbClr val="000000"/>
                </a:solidFill>
                <a:cs typeface="Arial" charset="0"/>
              </a:rPr>
              <a:t> Total: 1.318.253 abonados</a:t>
            </a:r>
            <a:endParaRPr lang="en-US" sz="2200" u="none">
              <a:solidFill>
                <a:srgbClr val="000000"/>
              </a:solidFill>
            </a:endParaRPr>
          </a:p>
          <a:p>
            <a:pPr algn="just">
              <a:spcBef>
                <a:spcPct val="50000"/>
              </a:spcBef>
            </a:pPr>
            <a:r>
              <a:rPr lang="en-US" sz="2200" u="none">
                <a:solidFill>
                  <a:srgbClr val="000000"/>
                </a:solidFill>
                <a:cs typeface="Arial" charset="0"/>
              </a:rPr>
              <a:t>(PREPAGO: 1.029.994 abonados - POSTPAGO: 288.259 abonados)</a:t>
            </a:r>
            <a:endParaRPr lang="en-US" sz="2200" u="none">
              <a:solidFill>
                <a:srgbClr val="000000"/>
              </a:solidFill>
            </a:endParaRPr>
          </a:p>
          <a:p>
            <a:pPr algn="just">
              <a:spcBef>
                <a:spcPct val="50000"/>
              </a:spcBef>
            </a:pPr>
            <a:r>
              <a:rPr lang="en-US" sz="2200" u="none">
                <a:solidFill>
                  <a:schemeClr val="bg1"/>
                </a:solidFill>
                <a:cs typeface="Arial" charset="0"/>
              </a:rPr>
              <a:t>CONECEL – PORTA</a:t>
            </a:r>
            <a:r>
              <a:rPr lang="en-US" sz="2200" u="none">
                <a:solidFill>
                  <a:srgbClr val="000000"/>
                </a:solidFill>
                <a:cs typeface="Arial" charset="0"/>
              </a:rPr>
              <a:t> Total: 2.627.041 abonados</a:t>
            </a:r>
            <a:endParaRPr lang="en-US" sz="2200" u="none">
              <a:solidFill>
                <a:srgbClr val="000000"/>
              </a:solidFill>
            </a:endParaRPr>
          </a:p>
          <a:p>
            <a:pPr algn="l">
              <a:spcBef>
                <a:spcPct val="50000"/>
              </a:spcBef>
            </a:pPr>
            <a:r>
              <a:rPr lang="es-ES" sz="2200" u="none">
                <a:cs typeface="Arial" charset="0"/>
              </a:rPr>
              <a:t>(PREPAGO: 2.394.702 abonados - POSTPAGO: 232.339 abonados)</a:t>
            </a:r>
            <a:r>
              <a:rPr lang="es-ES" sz="2200" u="none"/>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24" name="Picture 16"/>
          <p:cNvPicPr>
            <a:picLocks noChangeAspect="1" noChangeArrowheads="1"/>
          </p:cNvPicPr>
          <p:nvPr/>
        </p:nvPicPr>
        <p:blipFill>
          <a:blip r:embed="rId2">
            <a:lum bright="42000" contrast="-90000"/>
          </a:blip>
          <a:srcRect/>
          <a:stretch>
            <a:fillRect/>
          </a:stretch>
        </p:blipFill>
        <p:spPr bwMode="auto">
          <a:xfrm>
            <a:off x="0" y="0"/>
            <a:ext cx="9144000" cy="6858000"/>
          </a:xfrm>
          <a:prstGeom prst="rect">
            <a:avLst/>
          </a:prstGeom>
          <a:noFill/>
          <a:ln w="9525">
            <a:solidFill>
              <a:srgbClr val="000000"/>
            </a:solidFill>
            <a:miter lim="800000"/>
            <a:headEnd/>
            <a:tailEnd/>
          </a:ln>
        </p:spPr>
      </p:pic>
      <p:pic>
        <p:nvPicPr>
          <p:cNvPr id="17414" name="Picture 6" descr="logoiche"/>
          <p:cNvPicPr>
            <a:picLocks noChangeAspect="1" noChangeArrowheads="1"/>
          </p:cNvPicPr>
          <p:nvPr/>
        </p:nvPicPr>
        <p:blipFill>
          <a:blip r:embed="rId3"/>
          <a:srcRect/>
          <a:stretch>
            <a:fillRect/>
          </a:stretch>
        </p:blipFill>
        <p:spPr bwMode="auto">
          <a:xfrm>
            <a:off x="4140200" y="2276475"/>
            <a:ext cx="1296988" cy="720725"/>
          </a:xfrm>
          <a:prstGeom prst="rect">
            <a:avLst/>
          </a:prstGeom>
          <a:noFill/>
        </p:spPr>
      </p:pic>
      <p:pic>
        <p:nvPicPr>
          <p:cNvPr id="17417" name="Picture 9"/>
          <p:cNvPicPr>
            <a:picLocks noChangeAspect="1" noChangeArrowheads="1"/>
          </p:cNvPicPr>
          <p:nvPr/>
        </p:nvPicPr>
        <p:blipFill>
          <a:blip r:embed="rId2"/>
          <a:srcRect/>
          <a:stretch>
            <a:fillRect/>
          </a:stretch>
        </p:blipFill>
        <p:spPr bwMode="auto">
          <a:xfrm>
            <a:off x="4211638" y="908050"/>
            <a:ext cx="1008062" cy="792163"/>
          </a:xfrm>
          <a:prstGeom prst="rect">
            <a:avLst/>
          </a:prstGeom>
          <a:noFill/>
          <a:ln w="9525">
            <a:noFill/>
            <a:miter lim="800000"/>
            <a:headEnd/>
            <a:tailEnd/>
          </a:ln>
        </p:spPr>
      </p:pic>
      <p:sp>
        <p:nvSpPr>
          <p:cNvPr id="17418" name="WordArt 10"/>
          <p:cNvSpPr>
            <a:spLocks noChangeArrowheads="1" noChangeShapeType="1" noTextEdit="1"/>
          </p:cNvSpPr>
          <p:nvPr/>
        </p:nvSpPr>
        <p:spPr bwMode="auto">
          <a:xfrm>
            <a:off x="323850" y="333375"/>
            <a:ext cx="8763000" cy="503238"/>
          </a:xfrm>
          <a:prstGeom prst="rect">
            <a:avLst/>
          </a:prstGeom>
        </p:spPr>
        <p:txBody>
          <a:bodyPr wrap="none" fromWordArt="1">
            <a:prstTxWarp prst="textPlain">
              <a:avLst>
                <a:gd name="adj" fmla="val 50000"/>
              </a:avLst>
            </a:prstTxWarp>
          </a:bodyPr>
          <a:lstStyle/>
          <a:p>
            <a:r>
              <a:rPr lang="es-ES" sz="2800" b="1" kern="10">
                <a:ln w="9525">
                  <a:noFill/>
                  <a:round/>
                  <a:headEnd/>
                  <a:tailEnd/>
                </a:ln>
                <a:solidFill>
                  <a:srgbClr val="000080"/>
                </a:solidFill>
                <a:effectLst>
                  <a:outerShdw dist="35921" dir="2700000" algn="ctr" rotWithShape="0">
                    <a:srgbClr val="C0C0C0">
                      <a:alpha val="80000"/>
                    </a:srgbClr>
                  </a:outerShdw>
                </a:effectLst>
                <a:latin typeface="Batang"/>
              </a:rPr>
              <a:t>ESCUELA SUPERIOR POLITECNICA DEL LITORAL</a:t>
            </a:r>
          </a:p>
        </p:txBody>
      </p:sp>
      <p:sp>
        <p:nvSpPr>
          <p:cNvPr id="17419" name="WordArt 11"/>
          <p:cNvSpPr>
            <a:spLocks noChangeArrowheads="1" noChangeShapeType="1" noTextEdit="1"/>
          </p:cNvSpPr>
          <p:nvPr/>
        </p:nvSpPr>
        <p:spPr bwMode="auto">
          <a:xfrm>
            <a:off x="468313" y="1844675"/>
            <a:ext cx="8459787" cy="360363"/>
          </a:xfrm>
          <a:prstGeom prst="rect">
            <a:avLst/>
          </a:prstGeom>
        </p:spPr>
        <p:txBody>
          <a:bodyPr wrap="none" fromWordArt="1">
            <a:prstTxWarp prst="textPlain">
              <a:avLst>
                <a:gd name="adj" fmla="val 50000"/>
              </a:avLst>
            </a:prstTxWarp>
          </a:bodyPr>
          <a:lstStyle/>
          <a:p>
            <a:r>
              <a:rPr lang="es-ES" sz="3200" kern="10" spc="-160" normalizeH="1">
                <a:ln w="9525">
                  <a:noFill/>
                  <a:round/>
                  <a:headEnd/>
                  <a:tailEnd/>
                </a:ln>
                <a:solidFill>
                  <a:srgbClr val="CC0000"/>
                </a:solidFill>
                <a:effectLst>
                  <a:outerShdw dist="35921" dir="2700000" algn="ctr" rotWithShape="0">
                    <a:srgbClr val="C0C0C0">
                      <a:alpha val="80000"/>
                    </a:srgbClr>
                  </a:outerShdw>
                </a:effectLst>
                <a:latin typeface="Garamond"/>
              </a:rPr>
              <a:t>INSTITUTO DE CIENCIAS HUMANISTICAS Y ECONOMICAS</a:t>
            </a:r>
          </a:p>
        </p:txBody>
      </p:sp>
      <p:sp>
        <p:nvSpPr>
          <p:cNvPr id="17420" name="WordArt 12"/>
          <p:cNvSpPr>
            <a:spLocks noChangeArrowheads="1" noChangeShapeType="1" noTextEdit="1"/>
          </p:cNvSpPr>
          <p:nvPr/>
        </p:nvSpPr>
        <p:spPr bwMode="auto">
          <a:xfrm>
            <a:off x="1979613" y="3213100"/>
            <a:ext cx="5545137" cy="792163"/>
          </a:xfrm>
          <a:prstGeom prst="rect">
            <a:avLst/>
          </a:prstGeom>
        </p:spPr>
        <p:txBody>
          <a:bodyPr wrap="none" fromWordArt="1">
            <a:prstTxWarp prst="textPlain">
              <a:avLst>
                <a:gd name="adj" fmla="val 50000"/>
              </a:avLst>
            </a:prstTxWarp>
          </a:bodyPr>
          <a:lstStyle/>
          <a:p>
            <a:r>
              <a:rPr lang="es-EC" sz="2800" kern="10">
                <a:ln w="9525">
                  <a:noFill/>
                  <a:round/>
                  <a:headEnd/>
                  <a:tailEnd/>
                </a:ln>
                <a:solidFill>
                  <a:srgbClr val="000000"/>
                </a:solidFill>
                <a:effectLst>
                  <a:outerShdw dist="35921" dir="2700000" algn="ctr" rotWithShape="0">
                    <a:srgbClr val="C0C0C0">
                      <a:alpha val="80000"/>
                    </a:srgbClr>
                  </a:outerShdw>
                </a:effectLst>
                <a:latin typeface="Monotype Corsiva"/>
              </a:rPr>
              <a:t>Proyecto de Grado </a:t>
            </a:r>
          </a:p>
          <a:p>
            <a:r>
              <a:rPr lang="es-EC" sz="2800" kern="10">
                <a:ln w="9525">
                  <a:noFill/>
                  <a:round/>
                  <a:headEnd/>
                  <a:tailEnd/>
                </a:ln>
                <a:solidFill>
                  <a:srgbClr val="000000"/>
                </a:solidFill>
                <a:effectLst>
                  <a:outerShdw dist="35921" dir="2700000" algn="ctr" rotWithShape="0">
                    <a:srgbClr val="C0C0C0">
                      <a:alpha val="80000"/>
                    </a:srgbClr>
                  </a:outerShdw>
                </a:effectLst>
                <a:latin typeface="Monotype Corsiva"/>
              </a:rPr>
              <a:t>Previo a la obtención del Título de:</a:t>
            </a:r>
            <a:endParaRPr lang="es-ES" sz="2800" kern="10">
              <a:ln w="9525">
                <a:noFill/>
                <a:round/>
                <a:headEnd/>
                <a:tailEnd/>
              </a:ln>
              <a:solidFill>
                <a:srgbClr val="000000"/>
              </a:solidFill>
              <a:effectLst>
                <a:outerShdw dist="35921" dir="2700000" algn="ctr" rotWithShape="0">
                  <a:srgbClr val="C0C0C0">
                    <a:alpha val="80000"/>
                  </a:srgbClr>
                </a:outerShdw>
              </a:effectLst>
              <a:latin typeface="Monotype Corsiva"/>
            </a:endParaRPr>
          </a:p>
        </p:txBody>
      </p:sp>
      <p:sp>
        <p:nvSpPr>
          <p:cNvPr id="17421" name="WordArt 13"/>
          <p:cNvSpPr>
            <a:spLocks noChangeArrowheads="1" noChangeShapeType="1" noTextEdit="1"/>
          </p:cNvSpPr>
          <p:nvPr/>
        </p:nvSpPr>
        <p:spPr bwMode="auto">
          <a:xfrm>
            <a:off x="4859338" y="5445125"/>
            <a:ext cx="3816350" cy="1223963"/>
          </a:xfrm>
          <a:prstGeom prst="rect">
            <a:avLst/>
          </a:prstGeom>
        </p:spPr>
        <p:txBody>
          <a:bodyPr wrap="none" fromWordArt="1">
            <a:prstTxWarp prst="textPlain">
              <a:avLst>
                <a:gd name="adj" fmla="val 50000"/>
              </a:avLst>
            </a:prstTxWarp>
          </a:bodyPr>
          <a:lstStyle/>
          <a:p>
            <a:r>
              <a:rPr lang="es-ES" sz="2400" b="1" kern="10">
                <a:ln w="9525">
                  <a:noFill/>
                  <a:round/>
                  <a:headEnd/>
                  <a:tailEnd/>
                </a:ln>
                <a:gradFill rotWithShape="1">
                  <a:gsLst>
                    <a:gs pos="0">
                      <a:srgbClr val="0066CC"/>
                    </a:gs>
                    <a:gs pos="100000">
                      <a:srgbClr val="000066"/>
                    </a:gs>
                  </a:gsLst>
                  <a:path path="rect">
                    <a:fillToRect l="50000" t="50000" r="50000" b="50000"/>
                  </a:path>
                </a:gradFill>
                <a:effectLst>
                  <a:outerShdw dist="35921" dir="2700000" algn="ctr" rotWithShape="0">
                    <a:srgbClr val="C0C0C0">
                      <a:alpha val="80000"/>
                    </a:srgbClr>
                  </a:outerShdw>
                </a:effectLst>
                <a:latin typeface="Juice ITC"/>
              </a:rPr>
              <a:t>Givanna Figueroa R.</a:t>
            </a:r>
          </a:p>
          <a:p>
            <a:r>
              <a:rPr lang="es-ES" sz="2400" b="1" kern="10">
                <a:ln w="9525">
                  <a:noFill/>
                  <a:round/>
                  <a:headEnd/>
                  <a:tailEnd/>
                </a:ln>
                <a:gradFill rotWithShape="1">
                  <a:gsLst>
                    <a:gs pos="0">
                      <a:srgbClr val="0066CC"/>
                    </a:gs>
                    <a:gs pos="100000">
                      <a:srgbClr val="000066"/>
                    </a:gs>
                  </a:gsLst>
                  <a:path path="rect">
                    <a:fillToRect l="50000" t="50000" r="50000" b="50000"/>
                  </a:path>
                </a:gradFill>
                <a:effectLst>
                  <a:outerShdw dist="35921" dir="2700000" algn="ctr" rotWithShape="0">
                    <a:srgbClr val="C0C0C0">
                      <a:alpha val="80000"/>
                    </a:srgbClr>
                  </a:outerShdw>
                </a:effectLst>
                <a:latin typeface="Juice ITC"/>
              </a:rPr>
              <a:t>Martha Olivo Olivo</a:t>
            </a:r>
          </a:p>
        </p:txBody>
      </p:sp>
      <p:sp>
        <p:nvSpPr>
          <p:cNvPr id="17422" name="WordArt 14"/>
          <p:cNvSpPr>
            <a:spLocks noChangeArrowheads="1" noChangeShapeType="1" noTextEdit="1"/>
          </p:cNvSpPr>
          <p:nvPr/>
        </p:nvSpPr>
        <p:spPr bwMode="auto">
          <a:xfrm>
            <a:off x="4859338" y="5013325"/>
            <a:ext cx="1400175" cy="304800"/>
          </a:xfrm>
          <a:prstGeom prst="rect">
            <a:avLst/>
          </a:prstGeom>
        </p:spPr>
        <p:txBody>
          <a:bodyPr wrap="none" fromWordArt="1">
            <a:prstTxWarp prst="textPlain">
              <a:avLst>
                <a:gd name="adj" fmla="val 50000"/>
              </a:avLst>
            </a:prstTxWarp>
          </a:bodyPr>
          <a:lstStyle/>
          <a:p>
            <a:r>
              <a:rPr lang="es-ES" sz="1400" kern="10">
                <a:ln w="9525">
                  <a:noFill/>
                  <a:round/>
                  <a:headEnd/>
                  <a:tailEnd/>
                </a:ln>
                <a:solidFill>
                  <a:srgbClr val="000000"/>
                </a:solidFill>
                <a:effectLst>
                  <a:outerShdw dist="35921" dir="2700000" algn="ctr" rotWithShape="0">
                    <a:srgbClr val="C0C0C0">
                      <a:alpha val="80000"/>
                    </a:srgbClr>
                  </a:outerShdw>
                </a:effectLst>
                <a:cs typeface="Tunga"/>
              </a:rPr>
              <a:t>Presentada por:</a:t>
            </a:r>
          </a:p>
        </p:txBody>
      </p:sp>
      <p:sp>
        <p:nvSpPr>
          <p:cNvPr id="17423" name="WordArt 15"/>
          <p:cNvSpPr>
            <a:spLocks noChangeArrowheads="1" noChangeShapeType="1" noTextEdit="1"/>
          </p:cNvSpPr>
          <p:nvPr/>
        </p:nvSpPr>
        <p:spPr bwMode="auto">
          <a:xfrm>
            <a:off x="1835150" y="4292600"/>
            <a:ext cx="5838825" cy="574675"/>
          </a:xfrm>
          <a:prstGeom prst="rect">
            <a:avLst/>
          </a:prstGeom>
        </p:spPr>
        <p:txBody>
          <a:bodyPr wrap="none" fromWordArt="1">
            <a:prstTxWarp prst="textPlain">
              <a:avLst>
                <a:gd name="adj" fmla="val 50000"/>
              </a:avLst>
            </a:prstTxWarp>
          </a:bodyPr>
          <a:lstStyle/>
          <a:p>
            <a:r>
              <a:rPr lang="es-ES" sz="2400" kern="10">
                <a:ln w="9525">
                  <a:noFill/>
                  <a:round/>
                  <a:headEnd/>
                  <a:tailEnd/>
                </a:ln>
                <a:gradFill rotWithShape="0">
                  <a:gsLst>
                    <a:gs pos="0">
                      <a:srgbClr val="990000"/>
                    </a:gs>
                    <a:gs pos="100000">
                      <a:srgbClr val="000066"/>
                    </a:gs>
                  </a:gsLst>
                  <a:path path="rect">
                    <a:fillToRect l="50000" t="50000" r="50000" b="50000"/>
                  </a:path>
                </a:gradFill>
                <a:effectLst>
                  <a:outerShdw dist="35921" dir="2700000" algn="ctr" rotWithShape="0">
                    <a:srgbClr val="C0C0C0">
                      <a:alpha val="80000"/>
                    </a:srgbClr>
                  </a:outerShdw>
                </a:effectLst>
                <a:latin typeface="Verdana"/>
              </a:rPr>
              <a:t>INGENIERA COMERCIAL</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2354" name="Picture 2" descr="imagen alegro"/>
          <p:cNvPicPr>
            <a:picLocks noChangeAspect="1" noChangeArrowheads="1"/>
          </p:cNvPicPr>
          <p:nvPr>
            <p:ph type="title"/>
          </p:nvPr>
        </p:nvPicPr>
        <p:blipFill>
          <a:blip r:embed="rId2"/>
          <a:srcRect/>
          <a:stretch>
            <a:fillRect/>
          </a:stretch>
        </p:blipFill>
        <p:spPr>
          <a:xfrm>
            <a:off x="0" y="0"/>
            <a:ext cx="8915400" cy="990600"/>
          </a:xfrm>
          <a:prstGeom prst="rect">
            <a:avLst/>
          </a:prstGeom>
          <a:noFill/>
          <a:ln/>
        </p:spPr>
      </p:pic>
      <p:sp>
        <p:nvSpPr>
          <p:cNvPr id="612355" name="Text Box 3"/>
          <p:cNvSpPr txBox="1">
            <a:spLocks noChangeArrowheads="1"/>
          </p:cNvSpPr>
          <p:nvPr/>
        </p:nvSpPr>
        <p:spPr bwMode="auto">
          <a:xfrm>
            <a:off x="0" y="1524000"/>
            <a:ext cx="9144000" cy="4352925"/>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effectLst>
                  <a:outerShdw blurRad="38100" dist="38100" dir="2700000" algn="tl">
                    <a:srgbClr val="000000"/>
                  </a:outerShdw>
                </a:effectLst>
              </a:rPr>
              <a:t>MACRO ENTORNO</a:t>
            </a:r>
            <a:r>
              <a:rPr lang="es-ES" sz="2800" u="none">
                <a:solidFill>
                  <a:schemeClr val="bg1"/>
                </a:solidFill>
                <a:effectLst>
                  <a:outerShdw blurRad="38100" dist="38100" dir="2700000" algn="tl">
                    <a:srgbClr val="000000"/>
                  </a:outerShdw>
                </a:effectLst>
              </a:rPr>
              <a:t> </a:t>
            </a:r>
          </a:p>
          <a:p>
            <a:pPr>
              <a:spcBef>
                <a:spcPct val="50000"/>
              </a:spcBef>
            </a:pPr>
            <a:r>
              <a:rPr lang="en-US" sz="2400" b="1" u="none">
                <a:solidFill>
                  <a:schemeClr val="bg1"/>
                </a:solidFill>
                <a:effectLst>
                  <a:outerShdw blurRad="38100" dist="38100" dir="2700000" algn="tl">
                    <a:srgbClr val="000000"/>
                  </a:outerShdw>
                </a:effectLst>
                <a:cs typeface="Arial" charset="0"/>
              </a:rPr>
              <a:t> </a:t>
            </a:r>
            <a:r>
              <a:rPr lang="en-US" sz="2400" b="1">
                <a:solidFill>
                  <a:schemeClr val="bg1"/>
                </a:solidFill>
                <a:effectLst>
                  <a:outerShdw blurRad="38100" dist="38100" dir="2700000" algn="tl">
                    <a:srgbClr val="000000"/>
                  </a:outerShdw>
                </a:effectLst>
                <a:cs typeface="Arial" charset="0"/>
              </a:rPr>
              <a:t>AMBIENTE SOCIO - CULTURAL</a:t>
            </a:r>
          </a:p>
          <a:p>
            <a:pPr algn="just">
              <a:spcBef>
                <a:spcPct val="50000"/>
              </a:spcBef>
            </a:pPr>
            <a:r>
              <a:rPr lang="en-US" sz="2400" u="none">
                <a:solidFill>
                  <a:schemeClr val="bg1"/>
                </a:solidFill>
                <a:cs typeface="Arial" charset="0"/>
              </a:rPr>
              <a:t>El avance de las telecomunicaciones han producido un cambio cultural en la trasmisión de las comunicaciones y formas de comercialización tal es el caso de Internet, el e-comerce, la telefonía móvil, etc.</a:t>
            </a:r>
          </a:p>
          <a:p>
            <a:pPr algn="just">
              <a:spcBef>
                <a:spcPct val="50000"/>
              </a:spcBef>
            </a:pPr>
            <a:endParaRPr lang="en-US" sz="2400" u="none">
              <a:solidFill>
                <a:schemeClr val="bg1"/>
              </a:solidFill>
            </a:endParaRPr>
          </a:p>
          <a:p>
            <a:pPr algn="l">
              <a:spcBef>
                <a:spcPct val="50000"/>
              </a:spcBef>
            </a:pPr>
            <a:endParaRPr lang="en-US" sz="2400" u="none">
              <a:solidFill>
                <a:schemeClr val="bg1"/>
              </a:solidFill>
            </a:endParaRPr>
          </a:p>
          <a:p>
            <a:pPr>
              <a:spcBef>
                <a:spcPct val="50000"/>
              </a:spcBef>
            </a:pPr>
            <a:endParaRPr lang="es-ES" sz="2400" u="none">
              <a:solidFill>
                <a:schemeClr val="bg1"/>
              </a:solidFill>
            </a:endParaRPr>
          </a:p>
        </p:txBody>
      </p:sp>
      <p:pic>
        <p:nvPicPr>
          <p:cNvPr id="612356" name="Picture 4" descr="BD05537_"/>
          <p:cNvPicPr>
            <a:picLocks noChangeAspect="1" noChangeArrowheads="1"/>
          </p:cNvPicPr>
          <p:nvPr/>
        </p:nvPicPr>
        <p:blipFill>
          <a:blip r:embed="rId3"/>
          <a:srcRect/>
          <a:stretch>
            <a:fillRect/>
          </a:stretch>
        </p:blipFill>
        <p:spPr bwMode="auto">
          <a:xfrm>
            <a:off x="7086600" y="3962400"/>
            <a:ext cx="1752600" cy="2667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3378"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13379" name="Text Box 3"/>
          <p:cNvSpPr txBox="1">
            <a:spLocks noChangeArrowheads="1"/>
          </p:cNvSpPr>
          <p:nvPr/>
        </p:nvSpPr>
        <p:spPr bwMode="auto">
          <a:xfrm>
            <a:off x="0" y="1295400"/>
            <a:ext cx="9144000" cy="5740400"/>
          </a:xfrm>
          <a:prstGeom prst="rect">
            <a:avLst/>
          </a:prstGeom>
          <a:noFill/>
          <a:ln w="9525">
            <a:noFill/>
            <a:miter lim="800000"/>
            <a:headEnd/>
            <a:tailEnd/>
          </a:ln>
          <a:effectLst/>
        </p:spPr>
        <p:txBody>
          <a:bodyPr>
            <a:spAutoFit/>
          </a:bodyPr>
          <a:lstStyle/>
          <a:p>
            <a:pPr>
              <a:spcBef>
                <a:spcPct val="50000"/>
              </a:spcBef>
            </a:pPr>
            <a:r>
              <a:rPr lang="es-ES" sz="2400" b="1">
                <a:solidFill>
                  <a:schemeClr val="bg1"/>
                </a:solidFill>
                <a:effectLst>
                  <a:outerShdw blurRad="38100" dist="38100" dir="2700000" algn="tl">
                    <a:srgbClr val="000000"/>
                  </a:outerShdw>
                </a:effectLst>
                <a:cs typeface="Arial" charset="0"/>
              </a:rPr>
              <a:t>AMBIENTE DEMOGRÀFICO</a:t>
            </a:r>
            <a:r>
              <a:rPr lang="es-ES" sz="2400" b="1">
                <a:solidFill>
                  <a:schemeClr val="bg1"/>
                </a:solidFill>
              </a:rPr>
              <a:t> </a:t>
            </a:r>
          </a:p>
          <a:p>
            <a:pPr algn="l">
              <a:spcBef>
                <a:spcPct val="50000"/>
              </a:spcBef>
            </a:pPr>
            <a:r>
              <a:rPr lang="es-ES" sz="2400" u="none">
                <a:solidFill>
                  <a:schemeClr val="bg1"/>
                </a:solidFill>
                <a:cs typeface="Times New Roman" pitchFamily="18" charset="0"/>
              </a:rPr>
              <a:t>Los aspectos demográficos que usamos para describir a los consumidores son :</a:t>
            </a:r>
          </a:p>
          <a:p>
            <a:pPr algn="l">
              <a:spcBef>
                <a:spcPct val="50000"/>
              </a:spcBef>
              <a:buFontTx/>
              <a:buChar char="•"/>
            </a:pPr>
            <a:r>
              <a:rPr lang="es-ES" sz="2400" u="none">
                <a:solidFill>
                  <a:schemeClr val="bg1"/>
                </a:solidFill>
                <a:cs typeface="Times New Roman" pitchFamily="18" charset="0"/>
              </a:rPr>
              <a:t> Edad</a:t>
            </a:r>
          </a:p>
          <a:p>
            <a:pPr algn="l">
              <a:spcBef>
                <a:spcPct val="50000"/>
              </a:spcBef>
              <a:buFontTx/>
              <a:buChar char="•"/>
            </a:pPr>
            <a:r>
              <a:rPr lang="es-ES" sz="2400" u="none">
                <a:solidFill>
                  <a:schemeClr val="bg1"/>
                </a:solidFill>
                <a:cs typeface="Times New Roman" pitchFamily="18" charset="0"/>
              </a:rPr>
              <a:t> Género</a:t>
            </a:r>
          </a:p>
          <a:p>
            <a:pPr algn="l">
              <a:spcBef>
                <a:spcPct val="50000"/>
              </a:spcBef>
              <a:buFontTx/>
              <a:buChar char="•"/>
            </a:pPr>
            <a:r>
              <a:rPr lang="es-ES" sz="2400" u="none">
                <a:solidFill>
                  <a:schemeClr val="bg1"/>
                </a:solidFill>
                <a:cs typeface="Times New Roman" pitchFamily="18" charset="0"/>
              </a:rPr>
              <a:t> Ingreso.</a:t>
            </a:r>
            <a:r>
              <a:rPr lang="es-ES" sz="2400" u="none">
                <a:solidFill>
                  <a:schemeClr val="bg1"/>
                </a:solidFill>
              </a:rPr>
              <a:t> </a:t>
            </a:r>
          </a:p>
          <a:p>
            <a:pPr algn="just">
              <a:spcBef>
                <a:spcPct val="50000"/>
              </a:spcBef>
            </a:pPr>
            <a:r>
              <a:rPr lang="en-US" sz="2200" u="none">
                <a:solidFill>
                  <a:schemeClr val="bg1"/>
                </a:solidFill>
                <a:cs typeface="Arial" charset="0"/>
              </a:rPr>
              <a:t>Según el sistema integrado de Indicadores Sociales del Ecuador (SIISE) registra que en Guayaquil existe 1’ 994.518 habitantes y de ellos 22.5 % se encuentran en la extrema pobreza.</a:t>
            </a:r>
            <a:endParaRPr lang="en-US" sz="2200" u="none">
              <a:solidFill>
                <a:schemeClr val="bg1"/>
              </a:solidFill>
            </a:endParaRPr>
          </a:p>
          <a:p>
            <a:pPr algn="l">
              <a:spcBef>
                <a:spcPct val="50000"/>
              </a:spcBef>
            </a:pPr>
            <a:endParaRPr lang="es-ES" sz="2200" u="none">
              <a:solidFill>
                <a:schemeClr val="bg1"/>
              </a:solidFill>
            </a:endParaRPr>
          </a:p>
          <a:p>
            <a:pPr algn="l">
              <a:spcBef>
                <a:spcPct val="50000"/>
              </a:spcBef>
            </a:pPr>
            <a:endParaRPr lang="es-ES" sz="2200" u="none">
              <a:solidFill>
                <a:schemeClr val="bg1"/>
              </a:solidFill>
            </a:endParaRPr>
          </a:p>
          <a:p>
            <a:pPr algn="l">
              <a:spcBef>
                <a:spcPct val="50000"/>
              </a:spcBef>
            </a:pPr>
            <a:endParaRPr lang="es-ES" sz="2400" u="none">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02"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14403" name="Text Box 3"/>
          <p:cNvSpPr txBox="1">
            <a:spLocks noChangeArrowheads="1"/>
          </p:cNvSpPr>
          <p:nvPr/>
        </p:nvSpPr>
        <p:spPr bwMode="auto">
          <a:xfrm>
            <a:off x="0" y="871538"/>
            <a:ext cx="9144000" cy="4692650"/>
          </a:xfrm>
          <a:prstGeom prst="rect">
            <a:avLst/>
          </a:prstGeom>
          <a:noFill/>
          <a:ln w="9525">
            <a:noFill/>
            <a:miter lim="800000"/>
            <a:headEnd/>
            <a:tailEnd/>
          </a:ln>
          <a:effectLst/>
        </p:spPr>
        <p:txBody>
          <a:bodyPr>
            <a:spAutoFit/>
          </a:bodyPr>
          <a:lstStyle/>
          <a:p>
            <a:pPr>
              <a:spcBef>
                <a:spcPct val="50000"/>
              </a:spcBef>
            </a:pPr>
            <a:endParaRPr lang="es-ES" sz="2400" b="1">
              <a:solidFill>
                <a:schemeClr val="bg1"/>
              </a:solidFill>
              <a:latin typeface="Times New Roman" pitchFamily="18" charset="0"/>
            </a:endParaRPr>
          </a:p>
          <a:p>
            <a:pPr>
              <a:spcBef>
                <a:spcPct val="50000"/>
              </a:spcBef>
            </a:pPr>
            <a:r>
              <a:rPr lang="es-ES" sz="2400" b="1">
                <a:solidFill>
                  <a:schemeClr val="bg1"/>
                </a:solidFill>
                <a:effectLst>
                  <a:outerShdw blurRad="38100" dist="38100" dir="2700000" algn="tl">
                    <a:srgbClr val="000000"/>
                  </a:outerShdw>
                </a:effectLst>
                <a:latin typeface="Times New Roman" pitchFamily="18" charset="0"/>
              </a:rPr>
              <a:t>AMBIENTE POLITICO Y LEGAL </a:t>
            </a:r>
          </a:p>
          <a:p>
            <a:pPr algn="l">
              <a:spcBef>
                <a:spcPct val="50000"/>
              </a:spcBef>
            </a:pPr>
            <a:r>
              <a:rPr lang="es-EC" sz="2200" u="none">
                <a:solidFill>
                  <a:schemeClr val="bg1"/>
                </a:solidFill>
                <a:cs typeface="Times New Roman" pitchFamily="18" charset="0"/>
              </a:rPr>
              <a:t> </a:t>
            </a:r>
            <a:r>
              <a:rPr lang="es-EC" sz="2200" b="1">
                <a:solidFill>
                  <a:schemeClr val="bg1"/>
                </a:solidFill>
                <a:cs typeface="Times New Roman" pitchFamily="18" charset="0"/>
              </a:rPr>
              <a:t>Aspecto Legal</a:t>
            </a:r>
            <a:endParaRPr lang="en-US" sz="2200" b="1">
              <a:solidFill>
                <a:schemeClr val="bg1"/>
              </a:solidFill>
              <a:cs typeface="Times New Roman" pitchFamily="18" charset="0"/>
            </a:endParaRPr>
          </a:p>
          <a:p>
            <a:pPr algn="l">
              <a:spcBef>
                <a:spcPct val="50000"/>
              </a:spcBef>
            </a:pPr>
            <a:r>
              <a:rPr lang="es-EC" sz="2200" b="1" u="none">
                <a:solidFill>
                  <a:schemeClr val="bg1"/>
                </a:solidFill>
                <a:cs typeface="Times New Roman" pitchFamily="18" charset="0"/>
              </a:rPr>
              <a:t>Persona Natural:</a:t>
            </a:r>
            <a:r>
              <a:rPr lang="es-EC" sz="2200" u="none">
                <a:solidFill>
                  <a:schemeClr val="bg1"/>
                </a:solidFill>
                <a:cs typeface="Times New Roman" pitchFamily="18" charset="0"/>
              </a:rPr>
              <a:t> En este caso debe tener un RUC a su nombre, debe tener todos los documentos de referencia personal en orden y vigentes.</a:t>
            </a:r>
          </a:p>
          <a:p>
            <a:pPr algn="l">
              <a:spcBef>
                <a:spcPct val="50000"/>
              </a:spcBef>
            </a:pPr>
            <a:r>
              <a:rPr lang="es-EC" sz="2200" b="1" u="none">
                <a:solidFill>
                  <a:schemeClr val="bg1"/>
                </a:solidFill>
                <a:cs typeface="Times New Roman" pitchFamily="18" charset="0"/>
              </a:rPr>
              <a:t>Persona Jurídica:</a:t>
            </a:r>
            <a:r>
              <a:rPr lang="es-EC" sz="2200" u="none">
                <a:solidFill>
                  <a:schemeClr val="bg1"/>
                </a:solidFill>
                <a:cs typeface="Times New Roman" pitchFamily="18" charset="0"/>
              </a:rPr>
              <a:t> En este caso debe presentar el acta de constitución de la empresa. Debe presentar el nombramiento de representante legal. Debe presentar el Certificado de Cumplimiento de Obligaciones emitido por la Superintendencia de Compañías.</a:t>
            </a:r>
            <a:endParaRPr lang="en-US" sz="2200" u="none">
              <a:solidFill>
                <a:schemeClr val="bg1"/>
              </a:solidFill>
              <a:cs typeface="Times New Roman" pitchFamily="18" charset="0"/>
            </a:endParaRPr>
          </a:p>
          <a:p>
            <a:pPr algn="l">
              <a:spcBef>
                <a:spcPct val="50000"/>
              </a:spcBef>
            </a:pPr>
            <a:r>
              <a:rPr lang="es-EC" sz="2200" u="none">
                <a:solidFill>
                  <a:schemeClr val="bg1"/>
                </a:solidFill>
                <a:cs typeface="Times New Roman" pitchFamily="18" charset="0"/>
              </a:rPr>
              <a:t>La entidad jurídica debe tener un solo representante y una persona de reemplazo en caso de ser necesario.</a:t>
            </a:r>
            <a:endParaRPr lang="es-ES" sz="2400" u="none">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426" name="Picture 2" descr="imagen alegro"/>
          <p:cNvPicPr>
            <a:picLocks noChangeAspect="1" noChangeArrowheads="1"/>
          </p:cNvPicPr>
          <p:nvPr>
            <p:ph type="title"/>
          </p:nvPr>
        </p:nvPicPr>
        <p:blipFill>
          <a:blip r:embed="rId3"/>
          <a:srcRect/>
          <a:stretch>
            <a:fillRect/>
          </a:stretch>
        </p:blipFill>
        <p:spPr>
          <a:xfrm>
            <a:off x="0" y="0"/>
            <a:ext cx="9144000" cy="990600"/>
          </a:xfrm>
          <a:prstGeom prst="rect">
            <a:avLst/>
          </a:prstGeom>
          <a:noFill/>
          <a:ln/>
        </p:spPr>
      </p:pic>
      <p:sp>
        <p:nvSpPr>
          <p:cNvPr id="615427" name="Text Box 3"/>
          <p:cNvSpPr txBox="1">
            <a:spLocks noChangeArrowheads="1"/>
          </p:cNvSpPr>
          <p:nvPr/>
        </p:nvSpPr>
        <p:spPr bwMode="auto">
          <a:xfrm>
            <a:off x="1524000" y="1592263"/>
            <a:ext cx="5867400" cy="457200"/>
          </a:xfrm>
          <a:prstGeom prst="rect">
            <a:avLst/>
          </a:prstGeom>
          <a:noFill/>
          <a:ln w="9525">
            <a:noFill/>
            <a:miter lim="800000"/>
            <a:headEnd/>
            <a:tailEnd/>
          </a:ln>
          <a:effectLst/>
        </p:spPr>
        <p:txBody>
          <a:bodyPr>
            <a:spAutoFit/>
          </a:bodyPr>
          <a:lstStyle/>
          <a:p>
            <a:pPr algn="l">
              <a:spcBef>
                <a:spcPct val="50000"/>
              </a:spcBef>
            </a:pPr>
            <a:endParaRPr lang="en-US" sz="2400" u="none">
              <a:latin typeface="Times New Roman" pitchFamily="18" charset="0"/>
            </a:endParaRPr>
          </a:p>
        </p:txBody>
      </p:sp>
      <p:sp>
        <p:nvSpPr>
          <p:cNvPr id="615428" name="Text Box 4"/>
          <p:cNvSpPr txBox="1">
            <a:spLocks noChangeArrowheads="1"/>
          </p:cNvSpPr>
          <p:nvPr/>
        </p:nvSpPr>
        <p:spPr bwMode="auto">
          <a:xfrm>
            <a:off x="0" y="1108075"/>
            <a:ext cx="9144000" cy="457200"/>
          </a:xfrm>
          <a:prstGeom prst="rect">
            <a:avLst/>
          </a:prstGeom>
          <a:noFill/>
          <a:ln w="9525">
            <a:noFill/>
            <a:miter lim="800000"/>
            <a:headEnd/>
            <a:tailEnd/>
          </a:ln>
          <a:effectLst/>
        </p:spPr>
        <p:txBody>
          <a:bodyPr>
            <a:spAutoFit/>
          </a:bodyPr>
          <a:lstStyle/>
          <a:p>
            <a:pPr algn="l"/>
            <a:endParaRPr lang="en-US" sz="2400" u="none">
              <a:latin typeface="Times New Roman" pitchFamily="18" charset="0"/>
            </a:endParaRPr>
          </a:p>
        </p:txBody>
      </p:sp>
      <p:sp>
        <p:nvSpPr>
          <p:cNvPr id="615429" name="Text Box 5"/>
          <p:cNvSpPr txBox="1">
            <a:spLocks noChangeArrowheads="1"/>
          </p:cNvSpPr>
          <p:nvPr/>
        </p:nvSpPr>
        <p:spPr bwMode="auto">
          <a:xfrm>
            <a:off x="0" y="1219200"/>
            <a:ext cx="9144000" cy="3262313"/>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rPr>
              <a:t>AMBIENTE TECNOLÒGICO</a:t>
            </a:r>
          </a:p>
          <a:p>
            <a:pPr algn="l">
              <a:spcBef>
                <a:spcPct val="50000"/>
              </a:spcBef>
            </a:pPr>
            <a:endParaRPr lang="es-ES" sz="2000" u="none">
              <a:solidFill>
                <a:schemeClr val="bg1"/>
              </a:solidFill>
            </a:endParaRPr>
          </a:p>
          <a:p>
            <a:pPr>
              <a:spcBef>
                <a:spcPct val="50000"/>
              </a:spcBef>
            </a:pPr>
            <a:endParaRPr lang="es-ES" sz="2000" u="none">
              <a:solidFill>
                <a:schemeClr val="bg1"/>
              </a:solidFill>
            </a:endParaRPr>
          </a:p>
          <a:p>
            <a:pPr>
              <a:spcBef>
                <a:spcPct val="50000"/>
              </a:spcBef>
            </a:pPr>
            <a:endParaRPr lang="es-ES" sz="2000" u="none">
              <a:solidFill>
                <a:schemeClr val="bg1"/>
              </a:solidFill>
            </a:endParaRPr>
          </a:p>
          <a:p>
            <a:pPr>
              <a:spcBef>
                <a:spcPct val="50000"/>
              </a:spcBef>
            </a:pPr>
            <a:endParaRPr lang="es-ES" sz="2000" u="none">
              <a:solidFill>
                <a:schemeClr val="bg1"/>
              </a:solidFill>
            </a:endParaRPr>
          </a:p>
          <a:p>
            <a:pPr>
              <a:spcBef>
                <a:spcPct val="50000"/>
              </a:spcBef>
            </a:pPr>
            <a:endParaRPr lang="es-ES" sz="2000" u="none">
              <a:solidFill>
                <a:schemeClr val="bg1"/>
              </a:solidFill>
            </a:endParaRPr>
          </a:p>
          <a:p>
            <a:pPr>
              <a:spcBef>
                <a:spcPct val="50000"/>
              </a:spcBef>
            </a:pPr>
            <a:endParaRPr lang="es-ES" sz="2000" u="none">
              <a:solidFill>
                <a:schemeClr val="bg1"/>
              </a:solidFill>
            </a:endParaRPr>
          </a:p>
        </p:txBody>
      </p:sp>
      <p:graphicFrame>
        <p:nvGraphicFramePr>
          <p:cNvPr id="615430" name="Object 6"/>
          <p:cNvGraphicFramePr>
            <a:graphicFrameLocks noChangeAspect="1"/>
          </p:cNvGraphicFramePr>
          <p:nvPr/>
        </p:nvGraphicFramePr>
        <p:xfrm>
          <a:off x="0" y="2209800"/>
          <a:ext cx="8839200" cy="3276600"/>
        </p:xfrm>
        <a:graphic>
          <a:graphicData uri="http://schemas.openxmlformats.org/presentationml/2006/ole">
            <p:oleObj spid="_x0000_s615430" name="Fotografía de Photo Editor" r:id="rId4" imgW="5525271" imgH="961905" progId="MSPhotoEd.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6450" name="Picture 2" descr="imagen alegro"/>
          <p:cNvPicPr>
            <a:picLocks noChangeAspect="1" noChangeArrowheads="1"/>
          </p:cNvPicPr>
          <p:nvPr>
            <p:ph type="title"/>
          </p:nvPr>
        </p:nvPicPr>
        <p:blipFill>
          <a:blip r:embed="rId2"/>
          <a:srcRect/>
          <a:stretch>
            <a:fillRect/>
          </a:stretch>
        </p:blipFill>
        <p:spPr>
          <a:xfrm>
            <a:off x="0" y="0"/>
            <a:ext cx="9144000" cy="989013"/>
          </a:xfrm>
          <a:prstGeom prst="rect">
            <a:avLst/>
          </a:prstGeom>
          <a:noFill/>
          <a:ln/>
        </p:spPr>
      </p:pic>
      <p:sp>
        <p:nvSpPr>
          <p:cNvPr id="616451" name="Text Box 3"/>
          <p:cNvSpPr txBox="1">
            <a:spLocks noChangeArrowheads="1"/>
          </p:cNvSpPr>
          <p:nvPr/>
        </p:nvSpPr>
        <p:spPr bwMode="auto">
          <a:xfrm>
            <a:off x="533400" y="1066800"/>
            <a:ext cx="8153400" cy="5824538"/>
          </a:xfrm>
          <a:prstGeom prst="rect">
            <a:avLst/>
          </a:prstGeom>
          <a:noFill/>
          <a:ln w="9525">
            <a:noFill/>
            <a:miter lim="800000"/>
            <a:headEnd/>
            <a:tailEnd/>
          </a:ln>
          <a:effectLst/>
        </p:spPr>
        <p:txBody>
          <a:bodyPr>
            <a:spAutoFit/>
          </a:bodyPr>
          <a:lstStyle/>
          <a:p>
            <a:pPr>
              <a:spcBef>
                <a:spcPct val="50000"/>
              </a:spcBef>
            </a:pPr>
            <a:r>
              <a:rPr lang="es-ES" sz="2400" b="1">
                <a:solidFill>
                  <a:schemeClr val="bg1"/>
                </a:solidFill>
              </a:rPr>
              <a:t>REVOLUCIONANDO LAS TELECOMUNICACIONES</a:t>
            </a:r>
          </a:p>
          <a:p>
            <a:pPr algn="l">
              <a:spcBef>
                <a:spcPct val="50000"/>
              </a:spcBef>
            </a:pPr>
            <a:r>
              <a:rPr lang="es-ES" sz="2200" u="none">
                <a:solidFill>
                  <a:schemeClr val="bg1"/>
                </a:solidFill>
              </a:rPr>
              <a:t>La tecnología CDMA1x en 1900 Mhz permite brindar :</a:t>
            </a:r>
          </a:p>
          <a:p>
            <a:pPr algn="l">
              <a:spcBef>
                <a:spcPct val="50000"/>
              </a:spcBef>
              <a:buFontTx/>
              <a:buChar char="•"/>
            </a:pPr>
            <a:r>
              <a:rPr lang="es-ES" sz="2200" u="none">
                <a:solidFill>
                  <a:schemeClr val="bg1"/>
                </a:solidFill>
              </a:rPr>
              <a:t> Servicios de voz de la mejor calidad.</a:t>
            </a:r>
          </a:p>
          <a:p>
            <a:pPr algn="l">
              <a:spcBef>
                <a:spcPct val="50000"/>
              </a:spcBef>
              <a:buFontTx/>
              <a:buChar char="•"/>
            </a:pPr>
            <a:r>
              <a:rPr lang="es-ES" sz="2200" u="none">
                <a:solidFill>
                  <a:schemeClr val="bg1"/>
                </a:solidFill>
              </a:rPr>
              <a:t> Servicios de transmisión de datos a gran velocidad (153.6 Kbps )</a:t>
            </a:r>
          </a:p>
          <a:p>
            <a:pPr algn="l">
              <a:spcBef>
                <a:spcPct val="50000"/>
              </a:spcBef>
              <a:buFontTx/>
              <a:buChar char="•"/>
            </a:pPr>
            <a:r>
              <a:rPr lang="es-ES" sz="2200" u="none">
                <a:solidFill>
                  <a:schemeClr val="bg1"/>
                </a:solidFill>
              </a:rPr>
              <a:t> Ruido casi inexistente.</a:t>
            </a:r>
          </a:p>
          <a:p>
            <a:pPr algn="l">
              <a:spcBef>
                <a:spcPct val="50000"/>
              </a:spcBef>
              <a:buFontTx/>
              <a:buChar char="•"/>
            </a:pPr>
            <a:r>
              <a:rPr lang="es-ES" sz="2200" u="none">
                <a:solidFill>
                  <a:schemeClr val="bg1"/>
                </a:solidFill>
              </a:rPr>
              <a:t> Acceso a internet inalámbrico </a:t>
            </a:r>
          </a:p>
          <a:p>
            <a:pPr algn="l">
              <a:spcBef>
                <a:spcPct val="50000"/>
              </a:spcBef>
              <a:buFontTx/>
              <a:buChar char="•"/>
            </a:pPr>
            <a:r>
              <a:rPr lang="es-ES" sz="2200" u="none">
                <a:solidFill>
                  <a:schemeClr val="bg1"/>
                </a:solidFill>
              </a:rPr>
              <a:t> Servicio de mensajes multimedia ( MMS )</a:t>
            </a:r>
          </a:p>
          <a:p>
            <a:pPr algn="l">
              <a:spcBef>
                <a:spcPct val="50000"/>
              </a:spcBef>
              <a:buFontTx/>
              <a:buChar char="•"/>
            </a:pPr>
            <a:r>
              <a:rPr lang="es-ES" sz="2200" u="none">
                <a:solidFill>
                  <a:schemeClr val="bg1"/>
                </a:solidFill>
              </a:rPr>
              <a:t> WAP ( Internet móvil )</a:t>
            </a:r>
          </a:p>
          <a:p>
            <a:pPr algn="l">
              <a:spcBef>
                <a:spcPct val="50000"/>
              </a:spcBef>
              <a:buFontTx/>
              <a:buChar char="•"/>
            </a:pPr>
            <a:r>
              <a:rPr lang="es-ES" sz="2200" u="none">
                <a:solidFill>
                  <a:schemeClr val="bg1"/>
                </a:solidFill>
              </a:rPr>
              <a:t>Vídeo conferencia </a:t>
            </a:r>
          </a:p>
          <a:p>
            <a:pPr algn="l">
              <a:spcBef>
                <a:spcPct val="50000"/>
              </a:spcBef>
              <a:buFontTx/>
              <a:buChar char="•"/>
            </a:pPr>
            <a:r>
              <a:rPr lang="es-ES" sz="2200" u="none">
                <a:solidFill>
                  <a:schemeClr val="bg1"/>
                </a:solidFill>
              </a:rPr>
              <a:t>Telemonitoreo</a:t>
            </a:r>
          </a:p>
          <a:p>
            <a:pPr algn="l">
              <a:spcBef>
                <a:spcPct val="50000"/>
              </a:spcBef>
              <a:buFontTx/>
              <a:buChar char="•"/>
            </a:pPr>
            <a:endParaRPr lang="es-ES" sz="2200" u="none">
              <a:solidFill>
                <a:schemeClr val="bg1"/>
              </a:solidFill>
            </a:endParaRPr>
          </a:p>
        </p:txBody>
      </p:sp>
      <p:pic>
        <p:nvPicPr>
          <p:cNvPr id="616452" name="Picture 4" descr="icn_cobertura">
            <a:hlinkClick r:id="rId3"/>
          </p:cNvPr>
          <p:cNvPicPr>
            <a:picLocks noChangeAspect="1" noChangeArrowheads="1"/>
          </p:cNvPicPr>
          <p:nvPr>
            <p:ph type="body" idx="1"/>
          </p:nvPr>
        </p:nvPicPr>
        <p:blipFill>
          <a:blip r:embed="rId4"/>
          <a:srcRect/>
          <a:stretch>
            <a:fillRect/>
          </a:stretch>
        </p:blipFill>
        <p:spPr>
          <a:xfrm>
            <a:off x="7092950" y="5157788"/>
            <a:ext cx="1655763" cy="1439862"/>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7474"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17475" name="Text Box 3"/>
          <p:cNvSpPr txBox="1">
            <a:spLocks noChangeArrowheads="1"/>
          </p:cNvSpPr>
          <p:nvPr/>
        </p:nvSpPr>
        <p:spPr bwMode="auto">
          <a:xfrm>
            <a:off x="228600" y="1143000"/>
            <a:ext cx="8915400" cy="3719513"/>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rPr>
              <a:t>INVESTIGACIÒN DE MERCADO</a:t>
            </a:r>
          </a:p>
          <a:p>
            <a:pPr algn="l">
              <a:spcBef>
                <a:spcPct val="50000"/>
              </a:spcBef>
            </a:pPr>
            <a:endParaRPr lang="es-ES" sz="2000" u="none">
              <a:solidFill>
                <a:schemeClr val="bg1"/>
              </a:solidFill>
            </a:endParaRPr>
          </a:p>
          <a:p>
            <a:pPr algn="l">
              <a:spcBef>
                <a:spcPct val="50000"/>
              </a:spcBef>
            </a:pPr>
            <a:r>
              <a:rPr lang="es-ES" sz="2000" b="1" u="none">
                <a:solidFill>
                  <a:schemeClr val="bg1"/>
                </a:solidFill>
                <a:cs typeface="Times New Roman" pitchFamily="18" charset="0"/>
              </a:rPr>
              <a:t>Investigación exploratoria</a:t>
            </a:r>
            <a:r>
              <a:rPr lang="es-ES" sz="2000" u="none">
                <a:solidFill>
                  <a:schemeClr val="bg1"/>
                </a:solidFill>
              </a:rPr>
              <a:t>.</a:t>
            </a:r>
          </a:p>
          <a:p>
            <a:pPr algn="l">
              <a:spcBef>
                <a:spcPct val="50000"/>
              </a:spcBef>
              <a:buFontTx/>
              <a:buChar char="•"/>
            </a:pPr>
            <a:r>
              <a:rPr lang="es-ES" sz="2000" u="none">
                <a:solidFill>
                  <a:schemeClr val="bg1"/>
                </a:solidFill>
              </a:rPr>
              <a:t> Grupo Focal</a:t>
            </a:r>
          </a:p>
          <a:p>
            <a:pPr algn="l">
              <a:spcBef>
                <a:spcPct val="50000"/>
              </a:spcBef>
              <a:buFontTx/>
              <a:buChar char="•"/>
            </a:pPr>
            <a:r>
              <a:rPr lang="es-ES" sz="2000" u="none">
                <a:solidFill>
                  <a:schemeClr val="bg1"/>
                </a:solidFill>
              </a:rPr>
              <a:t> Encuestas </a:t>
            </a:r>
          </a:p>
          <a:p>
            <a:pPr algn="l">
              <a:spcBef>
                <a:spcPct val="50000"/>
              </a:spcBef>
            </a:pPr>
            <a:endParaRPr lang="es-ES" sz="2000" u="none">
              <a:solidFill>
                <a:schemeClr val="bg1"/>
              </a:solidFill>
            </a:endParaRPr>
          </a:p>
          <a:p>
            <a:pPr algn="l">
              <a:spcBef>
                <a:spcPct val="50000"/>
              </a:spcBef>
            </a:pPr>
            <a:endParaRPr lang="es-ES" sz="2000" u="none">
              <a:solidFill>
                <a:schemeClr val="bg1"/>
              </a:solidFill>
            </a:endParaRPr>
          </a:p>
          <a:p>
            <a:pPr>
              <a:spcBef>
                <a:spcPct val="50000"/>
              </a:spcBef>
            </a:pPr>
            <a:endParaRPr lang="es-ES" sz="2000" u="none">
              <a:solidFill>
                <a:schemeClr val="bg1"/>
              </a:solidFill>
            </a:endParaRPr>
          </a:p>
        </p:txBody>
      </p:sp>
      <p:pic>
        <p:nvPicPr>
          <p:cNvPr id="617476" name="Picture 4" descr="BD04972_"/>
          <p:cNvPicPr>
            <a:picLocks noChangeAspect="1" noChangeArrowheads="1"/>
          </p:cNvPicPr>
          <p:nvPr/>
        </p:nvPicPr>
        <p:blipFill>
          <a:blip r:embed="rId3"/>
          <a:srcRect/>
          <a:stretch>
            <a:fillRect/>
          </a:stretch>
        </p:blipFill>
        <p:spPr bwMode="auto">
          <a:xfrm>
            <a:off x="4343400" y="3276600"/>
            <a:ext cx="4267200" cy="27257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8498"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18499" name="Text Box 3"/>
          <p:cNvSpPr txBox="1">
            <a:spLocks noChangeArrowheads="1"/>
          </p:cNvSpPr>
          <p:nvPr/>
        </p:nvSpPr>
        <p:spPr bwMode="auto">
          <a:xfrm>
            <a:off x="228600" y="1295400"/>
            <a:ext cx="8686800" cy="3979863"/>
          </a:xfrm>
          <a:prstGeom prst="rect">
            <a:avLst/>
          </a:prstGeom>
          <a:noFill/>
          <a:ln w="9525">
            <a:noFill/>
            <a:miter lim="800000"/>
            <a:headEnd/>
            <a:tailEnd/>
          </a:ln>
          <a:effectLst/>
        </p:spPr>
        <p:txBody>
          <a:bodyPr>
            <a:spAutoFit/>
          </a:bodyPr>
          <a:lstStyle/>
          <a:p>
            <a:pPr>
              <a:spcBef>
                <a:spcPct val="50000"/>
              </a:spcBef>
            </a:pPr>
            <a:r>
              <a:rPr lang="es-ES" sz="2400" b="1" u="none">
                <a:solidFill>
                  <a:schemeClr val="bg1"/>
                </a:solidFill>
                <a:effectLst>
                  <a:outerShdw blurRad="38100" dist="38100" dir="2700000" algn="tl">
                    <a:srgbClr val="000000"/>
                  </a:outerShdw>
                </a:effectLst>
                <a:cs typeface="Arial" charset="0"/>
              </a:rPr>
              <a:t>Procedimiento de la investigación exploratoria</a:t>
            </a:r>
            <a:endParaRPr lang="es-ES" sz="2400" u="none">
              <a:effectLst>
                <a:outerShdw blurRad="38100" dist="38100" dir="2700000" algn="tl">
                  <a:srgbClr val="000000"/>
                </a:outerShdw>
              </a:effectLst>
              <a:latin typeface="Times New Roman" pitchFamily="18" charset="0"/>
            </a:endParaRPr>
          </a:p>
          <a:p>
            <a:pPr algn="l">
              <a:spcBef>
                <a:spcPct val="50000"/>
              </a:spcBef>
            </a:pPr>
            <a:r>
              <a:rPr lang="es-ES" sz="2200" b="1" u="none">
                <a:solidFill>
                  <a:schemeClr val="bg1"/>
                </a:solidFill>
              </a:rPr>
              <a:t>Objetivos :</a:t>
            </a:r>
          </a:p>
          <a:p>
            <a:pPr algn="l">
              <a:spcBef>
                <a:spcPct val="50000"/>
              </a:spcBef>
              <a:buFontTx/>
              <a:buChar char="•"/>
            </a:pPr>
            <a:r>
              <a:rPr lang="es-ES" sz="2200" u="none">
                <a:solidFill>
                  <a:schemeClr val="bg1"/>
                </a:solidFill>
              </a:rPr>
              <a:t> Ubicar lugar estratégico para la Distribuidora.</a:t>
            </a:r>
          </a:p>
          <a:p>
            <a:pPr algn="l">
              <a:spcBef>
                <a:spcPct val="50000"/>
              </a:spcBef>
              <a:buFontTx/>
              <a:buChar char="•"/>
            </a:pPr>
            <a:r>
              <a:rPr lang="es-ES" sz="2200" u="none">
                <a:solidFill>
                  <a:schemeClr val="bg1"/>
                </a:solidFill>
              </a:rPr>
              <a:t> Preferencias</a:t>
            </a:r>
            <a:r>
              <a:rPr lang="en-US" sz="2200" u="none">
                <a:solidFill>
                  <a:schemeClr val="bg1"/>
                </a:solidFill>
                <a:cs typeface="Arial" charset="0"/>
              </a:rPr>
              <a:t> y actitudes ante los servicios adicionales a prestar. </a:t>
            </a:r>
          </a:p>
          <a:p>
            <a:pPr algn="l">
              <a:spcBef>
                <a:spcPct val="50000"/>
              </a:spcBef>
            </a:pPr>
            <a:r>
              <a:rPr lang="en-US" sz="2200" b="1" u="none">
                <a:solidFill>
                  <a:schemeClr val="bg1"/>
                </a:solidFill>
              </a:rPr>
              <a:t>A quienes va dirigido</a:t>
            </a:r>
            <a:r>
              <a:rPr lang="en-US" sz="2200" u="none">
                <a:solidFill>
                  <a:schemeClr val="bg1"/>
                </a:solidFill>
              </a:rPr>
              <a:t> :</a:t>
            </a:r>
          </a:p>
          <a:p>
            <a:pPr algn="l">
              <a:spcBef>
                <a:spcPct val="50000"/>
              </a:spcBef>
              <a:buFontTx/>
              <a:buChar char="•"/>
            </a:pPr>
            <a:r>
              <a:rPr lang="en-US" sz="2200" u="none">
                <a:solidFill>
                  <a:schemeClr val="bg1"/>
                </a:solidFill>
              </a:rPr>
              <a:t> Habitantes del Norte y Sur de Guayaquil</a:t>
            </a:r>
          </a:p>
          <a:p>
            <a:pPr algn="l">
              <a:spcBef>
                <a:spcPct val="50000"/>
              </a:spcBef>
              <a:buFontTx/>
              <a:buChar char="•"/>
            </a:pPr>
            <a:r>
              <a:rPr lang="en-US" sz="2200" u="none">
                <a:solidFill>
                  <a:schemeClr val="bg1"/>
                </a:solidFill>
              </a:rPr>
              <a:t> </a:t>
            </a:r>
            <a:r>
              <a:rPr lang="es-ES" sz="2200" u="none">
                <a:solidFill>
                  <a:schemeClr val="bg1"/>
                </a:solidFill>
              </a:rPr>
              <a:t>Edades</a:t>
            </a:r>
            <a:r>
              <a:rPr lang="en-US" sz="2200" u="none">
                <a:solidFill>
                  <a:schemeClr val="bg1"/>
                </a:solidFill>
              </a:rPr>
              <a:t> </a:t>
            </a:r>
            <a:r>
              <a:rPr lang="es-ES" sz="2200" u="none">
                <a:solidFill>
                  <a:schemeClr val="bg1"/>
                </a:solidFill>
              </a:rPr>
              <a:t>entre 16 – 50</a:t>
            </a:r>
          </a:p>
          <a:p>
            <a:pPr algn="l">
              <a:spcBef>
                <a:spcPct val="50000"/>
              </a:spcBef>
              <a:buFontTx/>
              <a:buChar char="•"/>
            </a:pPr>
            <a:r>
              <a:rPr lang="es-ES" sz="2200" u="none">
                <a:solidFill>
                  <a:schemeClr val="bg1"/>
                </a:solidFill>
              </a:rPr>
              <a:t> Nivel socio Económico Medio – Medio bajo</a:t>
            </a:r>
          </a:p>
        </p:txBody>
      </p:sp>
      <p:pic>
        <p:nvPicPr>
          <p:cNvPr id="618500" name="Picture 4" descr="BD05545_"/>
          <p:cNvPicPr>
            <a:picLocks noChangeAspect="1" noChangeArrowheads="1"/>
          </p:cNvPicPr>
          <p:nvPr/>
        </p:nvPicPr>
        <p:blipFill>
          <a:blip r:embed="rId3"/>
          <a:srcRect/>
          <a:stretch>
            <a:fillRect/>
          </a:stretch>
        </p:blipFill>
        <p:spPr bwMode="auto">
          <a:xfrm>
            <a:off x="5943600" y="3733800"/>
            <a:ext cx="2432050" cy="194468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9522" name="Picture 2" descr="imagen alegro"/>
          <p:cNvPicPr>
            <a:picLocks noChangeAspect="1" noChangeArrowheads="1"/>
          </p:cNvPicPr>
          <p:nvPr>
            <p:ph type="title"/>
          </p:nvPr>
        </p:nvPicPr>
        <p:blipFill>
          <a:blip r:embed="rId2"/>
          <a:srcRect/>
          <a:stretch>
            <a:fillRect/>
          </a:stretch>
        </p:blipFill>
        <p:spPr>
          <a:xfrm>
            <a:off x="0" y="0"/>
            <a:ext cx="9144000" cy="1066800"/>
          </a:xfrm>
          <a:prstGeom prst="rect">
            <a:avLst/>
          </a:prstGeom>
          <a:noFill/>
          <a:ln/>
        </p:spPr>
      </p:pic>
      <p:grpSp>
        <p:nvGrpSpPr>
          <p:cNvPr id="619523" name="Group 3"/>
          <p:cNvGrpSpPr>
            <a:grpSpLocks/>
          </p:cNvGrpSpPr>
          <p:nvPr/>
        </p:nvGrpSpPr>
        <p:grpSpPr bwMode="auto">
          <a:xfrm>
            <a:off x="1447800" y="1905000"/>
            <a:ext cx="5943600" cy="2286000"/>
            <a:chOff x="-3" y="-3"/>
            <a:chExt cx="3272" cy="2434"/>
          </a:xfrm>
        </p:grpSpPr>
        <p:grpSp>
          <p:nvGrpSpPr>
            <p:cNvPr id="619524" name="Group 4"/>
            <p:cNvGrpSpPr>
              <a:grpSpLocks/>
            </p:cNvGrpSpPr>
            <p:nvPr/>
          </p:nvGrpSpPr>
          <p:grpSpPr bwMode="auto">
            <a:xfrm>
              <a:off x="0" y="0"/>
              <a:ext cx="3266" cy="2428"/>
              <a:chOff x="0" y="0"/>
              <a:chExt cx="3266" cy="2428"/>
            </a:xfrm>
          </p:grpSpPr>
          <p:grpSp>
            <p:nvGrpSpPr>
              <p:cNvPr id="619525" name="Group 5"/>
              <p:cNvGrpSpPr>
                <a:grpSpLocks/>
              </p:cNvGrpSpPr>
              <p:nvPr/>
            </p:nvGrpSpPr>
            <p:grpSpPr bwMode="auto">
              <a:xfrm>
                <a:off x="0" y="0"/>
                <a:ext cx="1088" cy="413"/>
                <a:chOff x="0" y="0"/>
                <a:chExt cx="1088" cy="413"/>
              </a:xfrm>
            </p:grpSpPr>
            <p:sp>
              <p:nvSpPr>
                <p:cNvPr id="619526" name="Rectangle 6"/>
                <p:cNvSpPr>
                  <a:spLocks noChangeArrowheads="1"/>
                </p:cNvSpPr>
                <p:nvPr/>
              </p:nvSpPr>
              <p:spPr bwMode="auto">
                <a:xfrm>
                  <a:off x="0" y="0"/>
                  <a:ext cx="1088" cy="413"/>
                </a:xfrm>
                <a:prstGeom prst="rect">
                  <a:avLst/>
                </a:prstGeom>
                <a:solidFill>
                  <a:srgbClr val="C0C0C0"/>
                </a:solidFill>
                <a:ln w="9525">
                  <a:noFill/>
                  <a:miter lim="800000"/>
                  <a:headEnd/>
                  <a:tailEnd/>
                </a:ln>
                <a:effectLst/>
              </p:spPr>
              <p:txBody>
                <a:bodyPr/>
                <a:lstStyle/>
                <a:p>
                  <a:endParaRPr lang="es-ES"/>
                </a:p>
              </p:txBody>
            </p:sp>
            <p:grpSp>
              <p:nvGrpSpPr>
                <p:cNvPr id="619527" name="Group 7"/>
                <p:cNvGrpSpPr>
                  <a:grpSpLocks/>
                </p:cNvGrpSpPr>
                <p:nvPr/>
              </p:nvGrpSpPr>
              <p:grpSpPr bwMode="auto">
                <a:xfrm>
                  <a:off x="0" y="0"/>
                  <a:ext cx="1088" cy="413"/>
                  <a:chOff x="0" y="0"/>
                  <a:chExt cx="1088" cy="413"/>
                </a:xfrm>
              </p:grpSpPr>
              <p:sp>
                <p:nvSpPr>
                  <p:cNvPr id="619528" name="Rectangle 8"/>
                  <p:cNvSpPr>
                    <a:spLocks noChangeArrowheads="1"/>
                  </p:cNvSpPr>
                  <p:nvPr/>
                </p:nvSpPr>
                <p:spPr bwMode="auto">
                  <a:xfrm>
                    <a:off x="43" y="0"/>
                    <a:ext cx="1002" cy="413"/>
                  </a:xfrm>
                  <a:prstGeom prst="rect">
                    <a:avLst/>
                  </a:prstGeom>
                  <a:solidFill>
                    <a:srgbClr val="C0C0C0"/>
                  </a:solidFill>
                  <a:ln w="9525">
                    <a:noFill/>
                    <a:miter lim="800000"/>
                    <a:headEnd/>
                    <a:tailEnd/>
                  </a:ln>
                  <a:effectLst/>
                </p:spPr>
                <p:txBody>
                  <a:bodyPr/>
                  <a:lstStyle/>
                  <a:p>
                    <a:r>
                      <a:rPr lang="en-US" sz="1300" b="1" u="none">
                        <a:solidFill>
                          <a:schemeClr val="bg1"/>
                        </a:solidFill>
                        <a:cs typeface="Arial" charset="0"/>
                      </a:rPr>
                      <a:t>NIVELES</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29" name="Rectangle 9"/>
                  <p:cNvSpPr>
                    <a:spLocks noChangeArrowheads="1"/>
                  </p:cNvSpPr>
                  <p:nvPr/>
                </p:nvSpPr>
                <p:spPr bwMode="auto">
                  <a:xfrm>
                    <a:off x="0" y="0"/>
                    <a:ext cx="1088" cy="413"/>
                  </a:xfrm>
                  <a:prstGeom prst="rect">
                    <a:avLst/>
                  </a:prstGeom>
                  <a:noFill/>
                  <a:ln w="7">
                    <a:solidFill>
                      <a:srgbClr val="A0A0A0"/>
                    </a:solidFill>
                    <a:miter lim="800000"/>
                    <a:headEnd/>
                    <a:tailEnd/>
                  </a:ln>
                  <a:effectLst/>
                </p:spPr>
                <p:txBody>
                  <a:bodyPr/>
                  <a:lstStyle/>
                  <a:p>
                    <a:endParaRPr lang="es-ES"/>
                  </a:p>
                </p:txBody>
              </p:sp>
            </p:grpSp>
          </p:grpSp>
          <p:grpSp>
            <p:nvGrpSpPr>
              <p:cNvPr id="619530" name="Group 10"/>
              <p:cNvGrpSpPr>
                <a:grpSpLocks/>
              </p:cNvGrpSpPr>
              <p:nvPr/>
            </p:nvGrpSpPr>
            <p:grpSpPr bwMode="auto">
              <a:xfrm>
                <a:off x="1088" y="0"/>
                <a:ext cx="1089" cy="413"/>
                <a:chOff x="1088" y="0"/>
                <a:chExt cx="1089" cy="413"/>
              </a:xfrm>
            </p:grpSpPr>
            <p:sp>
              <p:nvSpPr>
                <p:cNvPr id="619531" name="Rectangle 11"/>
                <p:cNvSpPr>
                  <a:spLocks noChangeArrowheads="1"/>
                </p:cNvSpPr>
                <p:nvPr/>
              </p:nvSpPr>
              <p:spPr bwMode="auto">
                <a:xfrm>
                  <a:off x="1088" y="0"/>
                  <a:ext cx="1089" cy="413"/>
                </a:xfrm>
                <a:prstGeom prst="rect">
                  <a:avLst/>
                </a:prstGeom>
                <a:solidFill>
                  <a:srgbClr val="C0C0C0"/>
                </a:solidFill>
                <a:ln w="9525">
                  <a:noFill/>
                  <a:miter lim="800000"/>
                  <a:headEnd/>
                  <a:tailEnd/>
                </a:ln>
                <a:effectLst/>
              </p:spPr>
              <p:txBody>
                <a:bodyPr/>
                <a:lstStyle/>
                <a:p>
                  <a:endParaRPr lang="es-ES"/>
                </a:p>
              </p:txBody>
            </p:sp>
            <p:grpSp>
              <p:nvGrpSpPr>
                <p:cNvPr id="619532" name="Group 12"/>
                <p:cNvGrpSpPr>
                  <a:grpSpLocks/>
                </p:cNvGrpSpPr>
                <p:nvPr/>
              </p:nvGrpSpPr>
              <p:grpSpPr bwMode="auto">
                <a:xfrm>
                  <a:off x="1088" y="0"/>
                  <a:ext cx="1089" cy="413"/>
                  <a:chOff x="1088" y="0"/>
                  <a:chExt cx="1089" cy="413"/>
                </a:xfrm>
              </p:grpSpPr>
              <p:sp>
                <p:nvSpPr>
                  <p:cNvPr id="619533" name="Rectangle 13"/>
                  <p:cNvSpPr>
                    <a:spLocks noChangeArrowheads="1"/>
                  </p:cNvSpPr>
                  <p:nvPr/>
                </p:nvSpPr>
                <p:spPr bwMode="auto">
                  <a:xfrm>
                    <a:off x="1131" y="0"/>
                    <a:ext cx="1003" cy="413"/>
                  </a:xfrm>
                  <a:prstGeom prst="rect">
                    <a:avLst/>
                  </a:prstGeom>
                  <a:solidFill>
                    <a:srgbClr val="C0C0C0"/>
                  </a:solidFill>
                  <a:ln w="9525">
                    <a:noFill/>
                    <a:miter lim="800000"/>
                    <a:headEnd/>
                    <a:tailEnd/>
                  </a:ln>
                  <a:effectLst/>
                </p:spPr>
                <p:txBody>
                  <a:bodyPr/>
                  <a:lstStyle/>
                  <a:p>
                    <a:r>
                      <a:rPr lang="en-US" sz="1300" b="1" u="none">
                        <a:solidFill>
                          <a:schemeClr val="bg1"/>
                        </a:solidFill>
                        <a:cs typeface="Arial" charset="0"/>
                      </a:rPr>
                      <a:t>PORCENTAJE</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34" name="Rectangle 14"/>
                  <p:cNvSpPr>
                    <a:spLocks noChangeArrowheads="1"/>
                  </p:cNvSpPr>
                  <p:nvPr/>
                </p:nvSpPr>
                <p:spPr bwMode="auto">
                  <a:xfrm>
                    <a:off x="1088" y="0"/>
                    <a:ext cx="1089" cy="413"/>
                  </a:xfrm>
                  <a:prstGeom prst="rect">
                    <a:avLst/>
                  </a:prstGeom>
                  <a:noFill/>
                  <a:ln w="7">
                    <a:solidFill>
                      <a:srgbClr val="A0A0A0"/>
                    </a:solidFill>
                    <a:miter lim="800000"/>
                    <a:headEnd/>
                    <a:tailEnd/>
                  </a:ln>
                  <a:effectLst/>
                </p:spPr>
                <p:txBody>
                  <a:bodyPr/>
                  <a:lstStyle/>
                  <a:p>
                    <a:endParaRPr lang="es-ES"/>
                  </a:p>
                </p:txBody>
              </p:sp>
            </p:grpSp>
          </p:grpSp>
          <p:grpSp>
            <p:nvGrpSpPr>
              <p:cNvPr id="619535" name="Group 15"/>
              <p:cNvGrpSpPr>
                <a:grpSpLocks/>
              </p:cNvGrpSpPr>
              <p:nvPr/>
            </p:nvGrpSpPr>
            <p:grpSpPr bwMode="auto">
              <a:xfrm>
                <a:off x="2177" y="0"/>
                <a:ext cx="1089" cy="413"/>
                <a:chOff x="2177" y="0"/>
                <a:chExt cx="1089" cy="413"/>
              </a:xfrm>
            </p:grpSpPr>
            <p:sp>
              <p:nvSpPr>
                <p:cNvPr id="619536" name="Rectangle 16"/>
                <p:cNvSpPr>
                  <a:spLocks noChangeArrowheads="1"/>
                </p:cNvSpPr>
                <p:nvPr/>
              </p:nvSpPr>
              <p:spPr bwMode="auto">
                <a:xfrm>
                  <a:off x="2177" y="0"/>
                  <a:ext cx="1089" cy="413"/>
                </a:xfrm>
                <a:prstGeom prst="rect">
                  <a:avLst/>
                </a:prstGeom>
                <a:solidFill>
                  <a:srgbClr val="C0C0C0"/>
                </a:solidFill>
                <a:ln w="9525">
                  <a:noFill/>
                  <a:miter lim="800000"/>
                  <a:headEnd/>
                  <a:tailEnd/>
                </a:ln>
                <a:effectLst/>
              </p:spPr>
              <p:txBody>
                <a:bodyPr/>
                <a:lstStyle/>
                <a:p>
                  <a:endParaRPr lang="es-ES"/>
                </a:p>
              </p:txBody>
            </p:sp>
            <p:grpSp>
              <p:nvGrpSpPr>
                <p:cNvPr id="619537" name="Group 17"/>
                <p:cNvGrpSpPr>
                  <a:grpSpLocks/>
                </p:cNvGrpSpPr>
                <p:nvPr/>
              </p:nvGrpSpPr>
              <p:grpSpPr bwMode="auto">
                <a:xfrm>
                  <a:off x="2177" y="0"/>
                  <a:ext cx="1089" cy="413"/>
                  <a:chOff x="2177" y="0"/>
                  <a:chExt cx="1089" cy="413"/>
                </a:xfrm>
              </p:grpSpPr>
              <p:sp>
                <p:nvSpPr>
                  <p:cNvPr id="619538" name="Rectangle 18"/>
                  <p:cNvSpPr>
                    <a:spLocks noChangeArrowheads="1"/>
                  </p:cNvSpPr>
                  <p:nvPr/>
                </p:nvSpPr>
                <p:spPr bwMode="auto">
                  <a:xfrm>
                    <a:off x="2220" y="0"/>
                    <a:ext cx="1003" cy="413"/>
                  </a:xfrm>
                  <a:prstGeom prst="rect">
                    <a:avLst/>
                  </a:prstGeom>
                  <a:solidFill>
                    <a:srgbClr val="C0C0C0"/>
                  </a:solidFill>
                  <a:ln w="9525">
                    <a:noFill/>
                    <a:miter lim="800000"/>
                    <a:headEnd/>
                    <a:tailEnd/>
                  </a:ln>
                  <a:effectLst/>
                </p:spPr>
                <p:txBody>
                  <a:bodyPr/>
                  <a:lstStyle/>
                  <a:p>
                    <a:r>
                      <a:rPr lang="en-US" sz="1300" b="1" u="none">
                        <a:solidFill>
                          <a:schemeClr val="bg1"/>
                        </a:solidFill>
                        <a:cs typeface="Arial" charset="0"/>
                      </a:rPr>
                      <a:t>POBLACION</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39" name="Rectangle 19"/>
                  <p:cNvSpPr>
                    <a:spLocks noChangeArrowheads="1"/>
                  </p:cNvSpPr>
                  <p:nvPr/>
                </p:nvSpPr>
                <p:spPr bwMode="auto">
                  <a:xfrm>
                    <a:off x="2177" y="0"/>
                    <a:ext cx="1089" cy="413"/>
                  </a:xfrm>
                  <a:prstGeom prst="rect">
                    <a:avLst/>
                  </a:prstGeom>
                  <a:noFill/>
                  <a:ln w="7">
                    <a:solidFill>
                      <a:srgbClr val="A0A0A0"/>
                    </a:solidFill>
                    <a:miter lim="800000"/>
                    <a:headEnd/>
                    <a:tailEnd/>
                  </a:ln>
                  <a:effectLst/>
                </p:spPr>
                <p:txBody>
                  <a:bodyPr/>
                  <a:lstStyle/>
                  <a:p>
                    <a:endParaRPr lang="es-ES"/>
                  </a:p>
                </p:txBody>
              </p:sp>
            </p:grpSp>
          </p:grpSp>
          <p:grpSp>
            <p:nvGrpSpPr>
              <p:cNvPr id="619540" name="Group 20"/>
              <p:cNvGrpSpPr>
                <a:grpSpLocks/>
              </p:cNvGrpSpPr>
              <p:nvPr/>
            </p:nvGrpSpPr>
            <p:grpSpPr bwMode="auto">
              <a:xfrm>
                <a:off x="0" y="413"/>
                <a:ext cx="1088" cy="403"/>
                <a:chOff x="0" y="413"/>
                <a:chExt cx="1088" cy="403"/>
              </a:xfrm>
            </p:grpSpPr>
            <p:sp>
              <p:nvSpPr>
                <p:cNvPr id="619541" name="Rectangle 21"/>
                <p:cNvSpPr>
                  <a:spLocks noChangeArrowheads="1"/>
                </p:cNvSpPr>
                <p:nvPr/>
              </p:nvSpPr>
              <p:spPr bwMode="auto">
                <a:xfrm>
                  <a:off x="43" y="413"/>
                  <a:ext cx="1002" cy="403"/>
                </a:xfrm>
                <a:prstGeom prst="rect">
                  <a:avLst/>
                </a:prstGeom>
                <a:noFill/>
                <a:ln w="9525">
                  <a:noFill/>
                  <a:miter lim="800000"/>
                  <a:headEnd/>
                  <a:tailEnd/>
                </a:ln>
                <a:effectLst/>
              </p:spPr>
              <p:txBody>
                <a:bodyPr/>
                <a:lstStyle/>
                <a:p>
                  <a:r>
                    <a:rPr lang="en-US" u="none">
                      <a:solidFill>
                        <a:schemeClr val="bg1"/>
                      </a:solidFill>
                      <a:cs typeface="Arial" charset="0"/>
                    </a:rPr>
                    <a:t>BAJA</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42" name="Rectangle 22"/>
                <p:cNvSpPr>
                  <a:spLocks noChangeArrowheads="1"/>
                </p:cNvSpPr>
                <p:nvPr/>
              </p:nvSpPr>
              <p:spPr bwMode="auto">
                <a:xfrm>
                  <a:off x="0" y="413"/>
                  <a:ext cx="1088" cy="403"/>
                </a:xfrm>
                <a:prstGeom prst="rect">
                  <a:avLst/>
                </a:prstGeom>
                <a:noFill/>
                <a:ln w="7">
                  <a:solidFill>
                    <a:srgbClr val="A0A0A0"/>
                  </a:solidFill>
                  <a:miter lim="800000"/>
                  <a:headEnd/>
                  <a:tailEnd/>
                </a:ln>
                <a:effectLst/>
              </p:spPr>
              <p:txBody>
                <a:bodyPr/>
                <a:lstStyle/>
                <a:p>
                  <a:endParaRPr lang="es-ES"/>
                </a:p>
              </p:txBody>
            </p:sp>
          </p:grpSp>
          <p:grpSp>
            <p:nvGrpSpPr>
              <p:cNvPr id="619543" name="Group 23"/>
              <p:cNvGrpSpPr>
                <a:grpSpLocks/>
              </p:cNvGrpSpPr>
              <p:nvPr/>
            </p:nvGrpSpPr>
            <p:grpSpPr bwMode="auto">
              <a:xfrm>
                <a:off x="1088" y="413"/>
                <a:ext cx="1089" cy="403"/>
                <a:chOff x="1088" y="413"/>
                <a:chExt cx="1089" cy="403"/>
              </a:xfrm>
            </p:grpSpPr>
            <p:sp>
              <p:nvSpPr>
                <p:cNvPr id="619544" name="Rectangle 24"/>
                <p:cNvSpPr>
                  <a:spLocks noChangeArrowheads="1"/>
                </p:cNvSpPr>
                <p:nvPr/>
              </p:nvSpPr>
              <p:spPr bwMode="auto">
                <a:xfrm>
                  <a:off x="1131" y="413"/>
                  <a:ext cx="1003" cy="403"/>
                </a:xfrm>
                <a:prstGeom prst="rect">
                  <a:avLst/>
                </a:prstGeom>
                <a:noFill/>
                <a:ln w="9525">
                  <a:noFill/>
                  <a:miter lim="800000"/>
                  <a:headEnd/>
                  <a:tailEnd/>
                </a:ln>
                <a:effectLst/>
              </p:spPr>
              <p:txBody>
                <a:bodyPr/>
                <a:lstStyle/>
                <a:p>
                  <a:r>
                    <a:rPr lang="en-US" u="none">
                      <a:solidFill>
                        <a:schemeClr val="bg1"/>
                      </a:solidFill>
                      <a:cs typeface="Arial" charset="0"/>
                    </a:rPr>
                    <a:t>57.2%</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45" name="Rectangle 25"/>
                <p:cNvSpPr>
                  <a:spLocks noChangeArrowheads="1"/>
                </p:cNvSpPr>
                <p:nvPr/>
              </p:nvSpPr>
              <p:spPr bwMode="auto">
                <a:xfrm>
                  <a:off x="1088" y="413"/>
                  <a:ext cx="1089" cy="403"/>
                </a:xfrm>
                <a:prstGeom prst="rect">
                  <a:avLst/>
                </a:prstGeom>
                <a:noFill/>
                <a:ln w="7">
                  <a:solidFill>
                    <a:srgbClr val="A0A0A0"/>
                  </a:solidFill>
                  <a:miter lim="800000"/>
                  <a:headEnd/>
                  <a:tailEnd/>
                </a:ln>
                <a:effectLst/>
              </p:spPr>
              <p:txBody>
                <a:bodyPr/>
                <a:lstStyle/>
                <a:p>
                  <a:endParaRPr lang="es-ES"/>
                </a:p>
              </p:txBody>
            </p:sp>
          </p:grpSp>
          <p:grpSp>
            <p:nvGrpSpPr>
              <p:cNvPr id="619546" name="Group 26"/>
              <p:cNvGrpSpPr>
                <a:grpSpLocks/>
              </p:cNvGrpSpPr>
              <p:nvPr/>
            </p:nvGrpSpPr>
            <p:grpSpPr bwMode="auto">
              <a:xfrm>
                <a:off x="2177" y="413"/>
                <a:ext cx="1089" cy="403"/>
                <a:chOff x="2177" y="413"/>
                <a:chExt cx="1089" cy="403"/>
              </a:xfrm>
            </p:grpSpPr>
            <p:sp>
              <p:nvSpPr>
                <p:cNvPr id="619547" name="Rectangle 27"/>
                <p:cNvSpPr>
                  <a:spLocks noChangeArrowheads="1"/>
                </p:cNvSpPr>
                <p:nvPr/>
              </p:nvSpPr>
              <p:spPr bwMode="auto">
                <a:xfrm>
                  <a:off x="2220" y="413"/>
                  <a:ext cx="1003" cy="403"/>
                </a:xfrm>
                <a:prstGeom prst="rect">
                  <a:avLst/>
                </a:prstGeom>
                <a:noFill/>
                <a:ln w="9525">
                  <a:noFill/>
                  <a:miter lim="800000"/>
                  <a:headEnd/>
                  <a:tailEnd/>
                </a:ln>
                <a:effectLst/>
              </p:spPr>
              <p:txBody>
                <a:bodyPr/>
                <a:lstStyle/>
                <a:p>
                  <a:r>
                    <a:rPr lang="en-US" u="none">
                      <a:solidFill>
                        <a:schemeClr val="bg1"/>
                      </a:solidFill>
                      <a:cs typeface="Arial" charset="0"/>
                    </a:rPr>
                    <a:t>1’235.514</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48" name="Rectangle 28"/>
                <p:cNvSpPr>
                  <a:spLocks noChangeArrowheads="1"/>
                </p:cNvSpPr>
                <p:nvPr/>
              </p:nvSpPr>
              <p:spPr bwMode="auto">
                <a:xfrm>
                  <a:off x="2177" y="413"/>
                  <a:ext cx="1089" cy="403"/>
                </a:xfrm>
                <a:prstGeom prst="rect">
                  <a:avLst/>
                </a:prstGeom>
                <a:noFill/>
                <a:ln w="7">
                  <a:solidFill>
                    <a:srgbClr val="A0A0A0"/>
                  </a:solidFill>
                  <a:miter lim="800000"/>
                  <a:headEnd/>
                  <a:tailEnd/>
                </a:ln>
                <a:effectLst/>
              </p:spPr>
              <p:txBody>
                <a:bodyPr/>
                <a:lstStyle/>
                <a:p>
                  <a:endParaRPr lang="es-ES"/>
                </a:p>
              </p:txBody>
            </p:sp>
          </p:grpSp>
          <p:grpSp>
            <p:nvGrpSpPr>
              <p:cNvPr id="619549" name="Group 29"/>
              <p:cNvGrpSpPr>
                <a:grpSpLocks/>
              </p:cNvGrpSpPr>
              <p:nvPr/>
            </p:nvGrpSpPr>
            <p:grpSpPr bwMode="auto">
              <a:xfrm>
                <a:off x="0" y="816"/>
                <a:ext cx="1088" cy="403"/>
                <a:chOff x="0" y="816"/>
                <a:chExt cx="1088" cy="403"/>
              </a:xfrm>
            </p:grpSpPr>
            <p:sp>
              <p:nvSpPr>
                <p:cNvPr id="619550" name="Rectangle 30"/>
                <p:cNvSpPr>
                  <a:spLocks noChangeArrowheads="1"/>
                </p:cNvSpPr>
                <p:nvPr/>
              </p:nvSpPr>
              <p:spPr bwMode="auto">
                <a:xfrm>
                  <a:off x="43" y="816"/>
                  <a:ext cx="1002" cy="403"/>
                </a:xfrm>
                <a:prstGeom prst="rect">
                  <a:avLst/>
                </a:prstGeom>
                <a:noFill/>
                <a:ln w="9525">
                  <a:noFill/>
                  <a:miter lim="800000"/>
                  <a:headEnd/>
                  <a:tailEnd/>
                </a:ln>
                <a:effectLst/>
              </p:spPr>
              <p:txBody>
                <a:bodyPr/>
                <a:lstStyle/>
                <a:p>
                  <a:r>
                    <a:rPr lang="en-US" u="none">
                      <a:solidFill>
                        <a:schemeClr val="bg1"/>
                      </a:solidFill>
                      <a:cs typeface="Arial" charset="0"/>
                    </a:rPr>
                    <a:t>MEDIA BAJA</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51" name="Rectangle 31"/>
                <p:cNvSpPr>
                  <a:spLocks noChangeArrowheads="1"/>
                </p:cNvSpPr>
                <p:nvPr/>
              </p:nvSpPr>
              <p:spPr bwMode="auto">
                <a:xfrm>
                  <a:off x="0" y="816"/>
                  <a:ext cx="1088" cy="403"/>
                </a:xfrm>
                <a:prstGeom prst="rect">
                  <a:avLst/>
                </a:prstGeom>
                <a:noFill/>
                <a:ln w="7">
                  <a:solidFill>
                    <a:srgbClr val="A0A0A0"/>
                  </a:solidFill>
                  <a:miter lim="800000"/>
                  <a:headEnd/>
                  <a:tailEnd/>
                </a:ln>
                <a:effectLst/>
              </p:spPr>
              <p:txBody>
                <a:bodyPr/>
                <a:lstStyle/>
                <a:p>
                  <a:endParaRPr lang="es-ES"/>
                </a:p>
              </p:txBody>
            </p:sp>
          </p:grpSp>
          <p:grpSp>
            <p:nvGrpSpPr>
              <p:cNvPr id="619552" name="Group 32"/>
              <p:cNvGrpSpPr>
                <a:grpSpLocks/>
              </p:cNvGrpSpPr>
              <p:nvPr/>
            </p:nvGrpSpPr>
            <p:grpSpPr bwMode="auto">
              <a:xfrm>
                <a:off x="1088" y="816"/>
                <a:ext cx="1089" cy="403"/>
                <a:chOff x="1088" y="816"/>
                <a:chExt cx="1089" cy="403"/>
              </a:xfrm>
            </p:grpSpPr>
            <p:sp>
              <p:nvSpPr>
                <p:cNvPr id="619553" name="Rectangle 33"/>
                <p:cNvSpPr>
                  <a:spLocks noChangeArrowheads="1"/>
                </p:cNvSpPr>
                <p:nvPr/>
              </p:nvSpPr>
              <p:spPr bwMode="auto">
                <a:xfrm>
                  <a:off x="1131" y="816"/>
                  <a:ext cx="1003" cy="403"/>
                </a:xfrm>
                <a:prstGeom prst="rect">
                  <a:avLst/>
                </a:prstGeom>
                <a:noFill/>
                <a:ln w="9525">
                  <a:noFill/>
                  <a:miter lim="800000"/>
                  <a:headEnd/>
                  <a:tailEnd/>
                </a:ln>
                <a:effectLst/>
              </p:spPr>
              <p:txBody>
                <a:bodyPr/>
                <a:lstStyle/>
                <a:p>
                  <a:r>
                    <a:rPr lang="en-US" u="none">
                      <a:solidFill>
                        <a:schemeClr val="bg1"/>
                      </a:solidFill>
                      <a:cs typeface="Arial" charset="0"/>
                    </a:rPr>
                    <a:t>15.5%</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54" name="Rectangle 34"/>
                <p:cNvSpPr>
                  <a:spLocks noChangeArrowheads="1"/>
                </p:cNvSpPr>
                <p:nvPr/>
              </p:nvSpPr>
              <p:spPr bwMode="auto">
                <a:xfrm>
                  <a:off x="1088" y="816"/>
                  <a:ext cx="1089" cy="403"/>
                </a:xfrm>
                <a:prstGeom prst="rect">
                  <a:avLst/>
                </a:prstGeom>
                <a:noFill/>
                <a:ln w="7">
                  <a:solidFill>
                    <a:srgbClr val="A0A0A0"/>
                  </a:solidFill>
                  <a:miter lim="800000"/>
                  <a:headEnd/>
                  <a:tailEnd/>
                </a:ln>
                <a:effectLst/>
              </p:spPr>
              <p:txBody>
                <a:bodyPr/>
                <a:lstStyle/>
                <a:p>
                  <a:endParaRPr lang="es-ES"/>
                </a:p>
              </p:txBody>
            </p:sp>
          </p:grpSp>
          <p:grpSp>
            <p:nvGrpSpPr>
              <p:cNvPr id="619555" name="Group 35"/>
              <p:cNvGrpSpPr>
                <a:grpSpLocks/>
              </p:cNvGrpSpPr>
              <p:nvPr/>
            </p:nvGrpSpPr>
            <p:grpSpPr bwMode="auto">
              <a:xfrm>
                <a:off x="2177" y="816"/>
                <a:ext cx="1089" cy="403"/>
                <a:chOff x="2177" y="816"/>
                <a:chExt cx="1089" cy="403"/>
              </a:xfrm>
            </p:grpSpPr>
            <p:sp>
              <p:nvSpPr>
                <p:cNvPr id="619556" name="Rectangle 36"/>
                <p:cNvSpPr>
                  <a:spLocks noChangeArrowheads="1"/>
                </p:cNvSpPr>
                <p:nvPr/>
              </p:nvSpPr>
              <p:spPr bwMode="auto">
                <a:xfrm>
                  <a:off x="2220" y="816"/>
                  <a:ext cx="1003" cy="403"/>
                </a:xfrm>
                <a:prstGeom prst="rect">
                  <a:avLst/>
                </a:prstGeom>
                <a:noFill/>
                <a:ln w="9525">
                  <a:noFill/>
                  <a:miter lim="800000"/>
                  <a:headEnd/>
                  <a:tailEnd/>
                </a:ln>
                <a:effectLst/>
              </p:spPr>
              <p:txBody>
                <a:bodyPr/>
                <a:lstStyle/>
                <a:p>
                  <a:r>
                    <a:rPr lang="en-US" u="none">
                      <a:solidFill>
                        <a:schemeClr val="bg1"/>
                      </a:solidFill>
                      <a:cs typeface="Arial" charset="0"/>
                    </a:rPr>
                    <a:t>334.798</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57" name="Rectangle 37"/>
                <p:cNvSpPr>
                  <a:spLocks noChangeArrowheads="1"/>
                </p:cNvSpPr>
                <p:nvPr/>
              </p:nvSpPr>
              <p:spPr bwMode="auto">
                <a:xfrm>
                  <a:off x="2177" y="816"/>
                  <a:ext cx="1089" cy="403"/>
                </a:xfrm>
                <a:prstGeom prst="rect">
                  <a:avLst/>
                </a:prstGeom>
                <a:noFill/>
                <a:ln w="7">
                  <a:solidFill>
                    <a:srgbClr val="A0A0A0"/>
                  </a:solidFill>
                  <a:miter lim="800000"/>
                  <a:headEnd/>
                  <a:tailEnd/>
                </a:ln>
                <a:effectLst/>
              </p:spPr>
              <p:txBody>
                <a:bodyPr/>
                <a:lstStyle/>
                <a:p>
                  <a:endParaRPr lang="es-ES"/>
                </a:p>
              </p:txBody>
            </p:sp>
          </p:grpSp>
          <p:grpSp>
            <p:nvGrpSpPr>
              <p:cNvPr id="619558" name="Group 38"/>
              <p:cNvGrpSpPr>
                <a:grpSpLocks/>
              </p:cNvGrpSpPr>
              <p:nvPr/>
            </p:nvGrpSpPr>
            <p:grpSpPr bwMode="auto">
              <a:xfrm>
                <a:off x="0" y="1219"/>
                <a:ext cx="1088" cy="403"/>
                <a:chOff x="0" y="1219"/>
                <a:chExt cx="1088" cy="403"/>
              </a:xfrm>
            </p:grpSpPr>
            <p:sp>
              <p:nvSpPr>
                <p:cNvPr id="619559" name="Rectangle 39"/>
                <p:cNvSpPr>
                  <a:spLocks noChangeArrowheads="1"/>
                </p:cNvSpPr>
                <p:nvPr/>
              </p:nvSpPr>
              <p:spPr bwMode="auto">
                <a:xfrm>
                  <a:off x="43" y="1219"/>
                  <a:ext cx="1002" cy="403"/>
                </a:xfrm>
                <a:prstGeom prst="rect">
                  <a:avLst/>
                </a:prstGeom>
                <a:noFill/>
                <a:ln w="9525">
                  <a:noFill/>
                  <a:miter lim="800000"/>
                  <a:headEnd/>
                  <a:tailEnd/>
                </a:ln>
                <a:effectLst/>
              </p:spPr>
              <p:txBody>
                <a:bodyPr/>
                <a:lstStyle/>
                <a:p>
                  <a:r>
                    <a:rPr lang="en-US" u="none">
                      <a:solidFill>
                        <a:schemeClr val="bg1"/>
                      </a:solidFill>
                      <a:cs typeface="Arial" charset="0"/>
                    </a:rPr>
                    <a:t>MEDIA</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60" name="Rectangle 40"/>
                <p:cNvSpPr>
                  <a:spLocks noChangeArrowheads="1"/>
                </p:cNvSpPr>
                <p:nvPr/>
              </p:nvSpPr>
              <p:spPr bwMode="auto">
                <a:xfrm>
                  <a:off x="0" y="1219"/>
                  <a:ext cx="1088" cy="403"/>
                </a:xfrm>
                <a:prstGeom prst="rect">
                  <a:avLst/>
                </a:prstGeom>
                <a:noFill/>
                <a:ln w="7">
                  <a:solidFill>
                    <a:srgbClr val="A0A0A0"/>
                  </a:solidFill>
                  <a:miter lim="800000"/>
                  <a:headEnd/>
                  <a:tailEnd/>
                </a:ln>
                <a:effectLst/>
              </p:spPr>
              <p:txBody>
                <a:bodyPr/>
                <a:lstStyle/>
                <a:p>
                  <a:endParaRPr lang="es-ES"/>
                </a:p>
              </p:txBody>
            </p:sp>
          </p:grpSp>
          <p:grpSp>
            <p:nvGrpSpPr>
              <p:cNvPr id="619561" name="Group 41"/>
              <p:cNvGrpSpPr>
                <a:grpSpLocks/>
              </p:cNvGrpSpPr>
              <p:nvPr/>
            </p:nvGrpSpPr>
            <p:grpSpPr bwMode="auto">
              <a:xfrm>
                <a:off x="1088" y="1219"/>
                <a:ext cx="1089" cy="403"/>
                <a:chOff x="1088" y="1219"/>
                <a:chExt cx="1089" cy="403"/>
              </a:xfrm>
            </p:grpSpPr>
            <p:sp>
              <p:nvSpPr>
                <p:cNvPr id="619562" name="Rectangle 42"/>
                <p:cNvSpPr>
                  <a:spLocks noChangeArrowheads="1"/>
                </p:cNvSpPr>
                <p:nvPr/>
              </p:nvSpPr>
              <p:spPr bwMode="auto">
                <a:xfrm>
                  <a:off x="1131" y="1219"/>
                  <a:ext cx="1003" cy="403"/>
                </a:xfrm>
                <a:prstGeom prst="rect">
                  <a:avLst/>
                </a:prstGeom>
                <a:noFill/>
                <a:ln w="9525">
                  <a:noFill/>
                  <a:miter lim="800000"/>
                  <a:headEnd/>
                  <a:tailEnd/>
                </a:ln>
                <a:effectLst/>
              </p:spPr>
              <p:txBody>
                <a:bodyPr/>
                <a:lstStyle/>
                <a:p>
                  <a:r>
                    <a:rPr lang="en-US" u="none">
                      <a:solidFill>
                        <a:schemeClr val="bg1"/>
                      </a:solidFill>
                      <a:cs typeface="Arial" charset="0"/>
                    </a:rPr>
                    <a:t>18.4%</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63" name="Rectangle 43"/>
                <p:cNvSpPr>
                  <a:spLocks noChangeArrowheads="1"/>
                </p:cNvSpPr>
                <p:nvPr/>
              </p:nvSpPr>
              <p:spPr bwMode="auto">
                <a:xfrm>
                  <a:off x="1088" y="1219"/>
                  <a:ext cx="1089" cy="403"/>
                </a:xfrm>
                <a:prstGeom prst="rect">
                  <a:avLst/>
                </a:prstGeom>
                <a:noFill/>
                <a:ln w="7">
                  <a:solidFill>
                    <a:srgbClr val="A0A0A0"/>
                  </a:solidFill>
                  <a:miter lim="800000"/>
                  <a:headEnd/>
                  <a:tailEnd/>
                </a:ln>
                <a:effectLst/>
              </p:spPr>
              <p:txBody>
                <a:bodyPr/>
                <a:lstStyle/>
                <a:p>
                  <a:endParaRPr lang="es-ES"/>
                </a:p>
              </p:txBody>
            </p:sp>
          </p:grpSp>
          <p:grpSp>
            <p:nvGrpSpPr>
              <p:cNvPr id="619564" name="Group 44"/>
              <p:cNvGrpSpPr>
                <a:grpSpLocks/>
              </p:cNvGrpSpPr>
              <p:nvPr/>
            </p:nvGrpSpPr>
            <p:grpSpPr bwMode="auto">
              <a:xfrm>
                <a:off x="2177" y="1219"/>
                <a:ext cx="1089" cy="403"/>
                <a:chOff x="2177" y="1219"/>
                <a:chExt cx="1089" cy="403"/>
              </a:xfrm>
            </p:grpSpPr>
            <p:sp>
              <p:nvSpPr>
                <p:cNvPr id="619565" name="Rectangle 45"/>
                <p:cNvSpPr>
                  <a:spLocks noChangeArrowheads="1"/>
                </p:cNvSpPr>
                <p:nvPr/>
              </p:nvSpPr>
              <p:spPr bwMode="auto">
                <a:xfrm>
                  <a:off x="2220" y="1219"/>
                  <a:ext cx="1003" cy="403"/>
                </a:xfrm>
                <a:prstGeom prst="rect">
                  <a:avLst/>
                </a:prstGeom>
                <a:noFill/>
                <a:ln w="9525">
                  <a:noFill/>
                  <a:miter lim="800000"/>
                  <a:headEnd/>
                  <a:tailEnd/>
                </a:ln>
                <a:effectLst/>
              </p:spPr>
              <p:txBody>
                <a:bodyPr/>
                <a:lstStyle/>
                <a:p>
                  <a:r>
                    <a:rPr lang="en-US" u="none">
                      <a:solidFill>
                        <a:schemeClr val="bg1"/>
                      </a:solidFill>
                      <a:cs typeface="Arial" charset="0"/>
                    </a:rPr>
                    <a:t>397.438</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66" name="Rectangle 46"/>
                <p:cNvSpPr>
                  <a:spLocks noChangeArrowheads="1"/>
                </p:cNvSpPr>
                <p:nvPr/>
              </p:nvSpPr>
              <p:spPr bwMode="auto">
                <a:xfrm>
                  <a:off x="2177" y="1219"/>
                  <a:ext cx="1089" cy="403"/>
                </a:xfrm>
                <a:prstGeom prst="rect">
                  <a:avLst/>
                </a:prstGeom>
                <a:noFill/>
                <a:ln w="7">
                  <a:solidFill>
                    <a:srgbClr val="A0A0A0"/>
                  </a:solidFill>
                  <a:miter lim="800000"/>
                  <a:headEnd/>
                  <a:tailEnd/>
                </a:ln>
                <a:effectLst/>
              </p:spPr>
              <p:txBody>
                <a:bodyPr/>
                <a:lstStyle/>
                <a:p>
                  <a:endParaRPr lang="es-ES"/>
                </a:p>
              </p:txBody>
            </p:sp>
          </p:grpSp>
          <p:grpSp>
            <p:nvGrpSpPr>
              <p:cNvPr id="619567" name="Group 47"/>
              <p:cNvGrpSpPr>
                <a:grpSpLocks/>
              </p:cNvGrpSpPr>
              <p:nvPr/>
            </p:nvGrpSpPr>
            <p:grpSpPr bwMode="auto">
              <a:xfrm>
                <a:off x="0" y="1622"/>
                <a:ext cx="1088" cy="403"/>
                <a:chOff x="0" y="1622"/>
                <a:chExt cx="1088" cy="403"/>
              </a:xfrm>
            </p:grpSpPr>
            <p:sp>
              <p:nvSpPr>
                <p:cNvPr id="619568" name="Rectangle 48"/>
                <p:cNvSpPr>
                  <a:spLocks noChangeArrowheads="1"/>
                </p:cNvSpPr>
                <p:nvPr/>
              </p:nvSpPr>
              <p:spPr bwMode="auto">
                <a:xfrm>
                  <a:off x="43" y="1622"/>
                  <a:ext cx="1002" cy="403"/>
                </a:xfrm>
                <a:prstGeom prst="rect">
                  <a:avLst/>
                </a:prstGeom>
                <a:noFill/>
                <a:ln w="9525">
                  <a:noFill/>
                  <a:miter lim="800000"/>
                  <a:headEnd/>
                  <a:tailEnd/>
                </a:ln>
                <a:effectLst/>
              </p:spPr>
              <p:txBody>
                <a:bodyPr/>
                <a:lstStyle/>
                <a:p>
                  <a:r>
                    <a:rPr lang="en-US" u="none">
                      <a:solidFill>
                        <a:schemeClr val="bg1"/>
                      </a:solidFill>
                      <a:cs typeface="Arial" charset="0"/>
                    </a:rPr>
                    <a:t>MEDIA ALTA</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69" name="Rectangle 49"/>
                <p:cNvSpPr>
                  <a:spLocks noChangeArrowheads="1"/>
                </p:cNvSpPr>
                <p:nvPr/>
              </p:nvSpPr>
              <p:spPr bwMode="auto">
                <a:xfrm>
                  <a:off x="0" y="1622"/>
                  <a:ext cx="1088" cy="403"/>
                </a:xfrm>
                <a:prstGeom prst="rect">
                  <a:avLst/>
                </a:prstGeom>
                <a:noFill/>
                <a:ln w="7">
                  <a:solidFill>
                    <a:srgbClr val="A0A0A0"/>
                  </a:solidFill>
                  <a:miter lim="800000"/>
                  <a:headEnd/>
                  <a:tailEnd/>
                </a:ln>
                <a:effectLst/>
              </p:spPr>
              <p:txBody>
                <a:bodyPr/>
                <a:lstStyle/>
                <a:p>
                  <a:endParaRPr lang="es-ES"/>
                </a:p>
              </p:txBody>
            </p:sp>
          </p:grpSp>
          <p:grpSp>
            <p:nvGrpSpPr>
              <p:cNvPr id="619570" name="Group 50"/>
              <p:cNvGrpSpPr>
                <a:grpSpLocks/>
              </p:cNvGrpSpPr>
              <p:nvPr/>
            </p:nvGrpSpPr>
            <p:grpSpPr bwMode="auto">
              <a:xfrm>
                <a:off x="1088" y="1622"/>
                <a:ext cx="1089" cy="403"/>
                <a:chOff x="1088" y="1622"/>
                <a:chExt cx="1089" cy="403"/>
              </a:xfrm>
            </p:grpSpPr>
            <p:sp>
              <p:nvSpPr>
                <p:cNvPr id="619571" name="Rectangle 51"/>
                <p:cNvSpPr>
                  <a:spLocks noChangeArrowheads="1"/>
                </p:cNvSpPr>
                <p:nvPr/>
              </p:nvSpPr>
              <p:spPr bwMode="auto">
                <a:xfrm>
                  <a:off x="1131" y="1622"/>
                  <a:ext cx="1003" cy="403"/>
                </a:xfrm>
                <a:prstGeom prst="rect">
                  <a:avLst/>
                </a:prstGeom>
                <a:noFill/>
                <a:ln w="9525">
                  <a:noFill/>
                  <a:miter lim="800000"/>
                  <a:headEnd/>
                  <a:tailEnd/>
                </a:ln>
                <a:effectLst/>
              </p:spPr>
              <p:txBody>
                <a:bodyPr/>
                <a:lstStyle/>
                <a:p>
                  <a:r>
                    <a:rPr lang="en-US" u="none">
                      <a:solidFill>
                        <a:schemeClr val="bg1"/>
                      </a:solidFill>
                      <a:cs typeface="Arial" charset="0"/>
                    </a:rPr>
                    <a:t>5.2%</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72" name="Rectangle 52"/>
                <p:cNvSpPr>
                  <a:spLocks noChangeArrowheads="1"/>
                </p:cNvSpPr>
                <p:nvPr/>
              </p:nvSpPr>
              <p:spPr bwMode="auto">
                <a:xfrm>
                  <a:off x="1088" y="1622"/>
                  <a:ext cx="1089" cy="403"/>
                </a:xfrm>
                <a:prstGeom prst="rect">
                  <a:avLst/>
                </a:prstGeom>
                <a:noFill/>
                <a:ln w="7">
                  <a:solidFill>
                    <a:srgbClr val="A0A0A0"/>
                  </a:solidFill>
                  <a:miter lim="800000"/>
                  <a:headEnd/>
                  <a:tailEnd/>
                </a:ln>
                <a:effectLst/>
              </p:spPr>
              <p:txBody>
                <a:bodyPr/>
                <a:lstStyle/>
                <a:p>
                  <a:endParaRPr lang="es-ES"/>
                </a:p>
              </p:txBody>
            </p:sp>
          </p:grpSp>
          <p:grpSp>
            <p:nvGrpSpPr>
              <p:cNvPr id="619573" name="Group 53"/>
              <p:cNvGrpSpPr>
                <a:grpSpLocks/>
              </p:cNvGrpSpPr>
              <p:nvPr/>
            </p:nvGrpSpPr>
            <p:grpSpPr bwMode="auto">
              <a:xfrm>
                <a:off x="2177" y="1622"/>
                <a:ext cx="1089" cy="403"/>
                <a:chOff x="2177" y="1622"/>
                <a:chExt cx="1089" cy="403"/>
              </a:xfrm>
            </p:grpSpPr>
            <p:sp>
              <p:nvSpPr>
                <p:cNvPr id="619574" name="Rectangle 54"/>
                <p:cNvSpPr>
                  <a:spLocks noChangeArrowheads="1"/>
                </p:cNvSpPr>
                <p:nvPr/>
              </p:nvSpPr>
              <p:spPr bwMode="auto">
                <a:xfrm>
                  <a:off x="2220" y="1622"/>
                  <a:ext cx="1003" cy="403"/>
                </a:xfrm>
                <a:prstGeom prst="rect">
                  <a:avLst/>
                </a:prstGeom>
                <a:noFill/>
                <a:ln w="9525">
                  <a:noFill/>
                  <a:miter lim="800000"/>
                  <a:headEnd/>
                  <a:tailEnd/>
                </a:ln>
                <a:effectLst/>
              </p:spPr>
              <p:txBody>
                <a:bodyPr/>
                <a:lstStyle/>
                <a:p>
                  <a:r>
                    <a:rPr lang="en-US" u="none">
                      <a:solidFill>
                        <a:schemeClr val="bg1"/>
                      </a:solidFill>
                      <a:cs typeface="Arial" charset="0"/>
                    </a:rPr>
                    <a:t>112.319</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75" name="Rectangle 55"/>
                <p:cNvSpPr>
                  <a:spLocks noChangeArrowheads="1"/>
                </p:cNvSpPr>
                <p:nvPr/>
              </p:nvSpPr>
              <p:spPr bwMode="auto">
                <a:xfrm>
                  <a:off x="2177" y="1622"/>
                  <a:ext cx="1089" cy="403"/>
                </a:xfrm>
                <a:prstGeom prst="rect">
                  <a:avLst/>
                </a:prstGeom>
                <a:noFill/>
                <a:ln w="7">
                  <a:solidFill>
                    <a:srgbClr val="A0A0A0"/>
                  </a:solidFill>
                  <a:miter lim="800000"/>
                  <a:headEnd/>
                  <a:tailEnd/>
                </a:ln>
                <a:effectLst/>
              </p:spPr>
              <p:txBody>
                <a:bodyPr/>
                <a:lstStyle/>
                <a:p>
                  <a:endParaRPr lang="es-ES"/>
                </a:p>
              </p:txBody>
            </p:sp>
          </p:grpSp>
          <p:grpSp>
            <p:nvGrpSpPr>
              <p:cNvPr id="619576" name="Group 56"/>
              <p:cNvGrpSpPr>
                <a:grpSpLocks/>
              </p:cNvGrpSpPr>
              <p:nvPr/>
            </p:nvGrpSpPr>
            <p:grpSpPr bwMode="auto">
              <a:xfrm>
                <a:off x="0" y="2025"/>
                <a:ext cx="1088" cy="403"/>
                <a:chOff x="0" y="2025"/>
                <a:chExt cx="1088" cy="403"/>
              </a:xfrm>
            </p:grpSpPr>
            <p:sp>
              <p:nvSpPr>
                <p:cNvPr id="619577" name="Rectangle 57"/>
                <p:cNvSpPr>
                  <a:spLocks noChangeArrowheads="1"/>
                </p:cNvSpPr>
                <p:nvPr/>
              </p:nvSpPr>
              <p:spPr bwMode="auto">
                <a:xfrm>
                  <a:off x="43" y="2025"/>
                  <a:ext cx="1002" cy="403"/>
                </a:xfrm>
                <a:prstGeom prst="rect">
                  <a:avLst/>
                </a:prstGeom>
                <a:noFill/>
                <a:ln w="9525">
                  <a:noFill/>
                  <a:miter lim="800000"/>
                  <a:headEnd/>
                  <a:tailEnd/>
                </a:ln>
                <a:effectLst/>
              </p:spPr>
              <p:txBody>
                <a:bodyPr/>
                <a:lstStyle/>
                <a:p>
                  <a:r>
                    <a:rPr lang="en-US" u="none">
                      <a:solidFill>
                        <a:schemeClr val="bg1"/>
                      </a:solidFill>
                      <a:cs typeface="Arial" charset="0"/>
                    </a:rPr>
                    <a:t>ALTA</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78" name="Rectangle 58"/>
                <p:cNvSpPr>
                  <a:spLocks noChangeArrowheads="1"/>
                </p:cNvSpPr>
                <p:nvPr/>
              </p:nvSpPr>
              <p:spPr bwMode="auto">
                <a:xfrm>
                  <a:off x="0" y="2025"/>
                  <a:ext cx="1088" cy="403"/>
                </a:xfrm>
                <a:prstGeom prst="rect">
                  <a:avLst/>
                </a:prstGeom>
                <a:noFill/>
                <a:ln w="7">
                  <a:solidFill>
                    <a:srgbClr val="A0A0A0"/>
                  </a:solidFill>
                  <a:miter lim="800000"/>
                  <a:headEnd/>
                  <a:tailEnd/>
                </a:ln>
                <a:effectLst/>
              </p:spPr>
              <p:txBody>
                <a:bodyPr/>
                <a:lstStyle/>
                <a:p>
                  <a:endParaRPr lang="es-ES"/>
                </a:p>
              </p:txBody>
            </p:sp>
          </p:grpSp>
          <p:grpSp>
            <p:nvGrpSpPr>
              <p:cNvPr id="619579" name="Group 59"/>
              <p:cNvGrpSpPr>
                <a:grpSpLocks/>
              </p:cNvGrpSpPr>
              <p:nvPr/>
            </p:nvGrpSpPr>
            <p:grpSpPr bwMode="auto">
              <a:xfrm>
                <a:off x="1088" y="2025"/>
                <a:ext cx="1089" cy="403"/>
                <a:chOff x="1088" y="2025"/>
                <a:chExt cx="1089" cy="403"/>
              </a:xfrm>
            </p:grpSpPr>
            <p:sp>
              <p:nvSpPr>
                <p:cNvPr id="619580" name="Rectangle 60"/>
                <p:cNvSpPr>
                  <a:spLocks noChangeArrowheads="1"/>
                </p:cNvSpPr>
                <p:nvPr/>
              </p:nvSpPr>
              <p:spPr bwMode="auto">
                <a:xfrm>
                  <a:off x="1131" y="2025"/>
                  <a:ext cx="1003" cy="403"/>
                </a:xfrm>
                <a:prstGeom prst="rect">
                  <a:avLst/>
                </a:prstGeom>
                <a:noFill/>
                <a:ln w="9525">
                  <a:noFill/>
                  <a:miter lim="800000"/>
                  <a:headEnd/>
                  <a:tailEnd/>
                </a:ln>
                <a:effectLst/>
              </p:spPr>
              <p:txBody>
                <a:bodyPr/>
                <a:lstStyle/>
                <a:p>
                  <a:r>
                    <a:rPr lang="en-US" u="none">
                      <a:solidFill>
                        <a:schemeClr val="bg1"/>
                      </a:solidFill>
                      <a:cs typeface="Arial" charset="0"/>
                    </a:rPr>
                    <a:t>3.7%</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81" name="Rectangle 61"/>
                <p:cNvSpPr>
                  <a:spLocks noChangeArrowheads="1"/>
                </p:cNvSpPr>
                <p:nvPr/>
              </p:nvSpPr>
              <p:spPr bwMode="auto">
                <a:xfrm>
                  <a:off x="1088" y="2025"/>
                  <a:ext cx="1089" cy="403"/>
                </a:xfrm>
                <a:prstGeom prst="rect">
                  <a:avLst/>
                </a:prstGeom>
                <a:noFill/>
                <a:ln w="7">
                  <a:solidFill>
                    <a:srgbClr val="A0A0A0"/>
                  </a:solidFill>
                  <a:miter lim="800000"/>
                  <a:headEnd/>
                  <a:tailEnd/>
                </a:ln>
                <a:effectLst/>
              </p:spPr>
              <p:txBody>
                <a:bodyPr/>
                <a:lstStyle/>
                <a:p>
                  <a:endParaRPr lang="es-ES"/>
                </a:p>
              </p:txBody>
            </p:sp>
          </p:grpSp>
          <p:grpSp>
            <p:nvGrpSpPr>
              <p:cNvPr id="619582" name="Group 62"/>
              <p:cNvGrpSpPr>
                <a:grpSpLocks/>
              </p:cNvGrpSpPr>
              <p:nvPr/>
            </p:nvGrpSpPr>
            <p:grpSpPr bwMode="auto">
              <a:xfrm>
                <a:off x="2177" y="2025"/>
                <a:ext cx="1089" cy="403"/>
                <a:chOff x="2177" y="2025"/>
                <a:chExt cx="1089" cy="403"/>
              </a:xfrm>
            </p:grpSpPr>
            <p:sp>
              <p:nvSpPr>
                <p:cNvPr id="619583" name="Rectangle 63"/>
                <p:cNvSpPr>
                  <a:spLocks noChangeArrowheads="1"/>
                </p:cNvSpPr>
                <p:nvPr/>
              </p:nvSpPr>
              <p:spPr bwMode="auto">
                <a:xfrm>
                  <a:off x="2220" y="2025"/>
                  <a:ext cx="1003" cy="403"/>
                </a:xfrm>
                <a:prstGeom prst="rect">
                  <a:avLst/>
                </a:prstGeom>
                <a:noFill/>
                <a:ln w="9525">
                  <a:noFill/>
                  <a:miter lim="800000"/>
                  <a:headEnd/>
                  <a:tailEnd/>
                </a:ln>
                <a:effectLst/>
              </p:spPr>
              <p:txBody>
                <a:bodyPr/>
                <a:lstStyle/>
                <a:p>
                  <a:r>
                    <a:rPr lang="en-US" u="none">
                      <a:solidFill>
                        <a:schemeClr val="bg1"/>
                      </a:solidFill>
                      <a:cs typeface="Arial" charset="0"/>
                    </a:rPr>
                    <a:t>79.920</a:t>
                  </a:r>
                  <a:endParaRPr lang="en-US" u="none">
                    <a:solidFill>
                      <a:schemeClr val="bg1"/>
                    </a:solidFill>
                    <a:latin typeface="Arial Unicode MS" pitchFamily="34" charset="-128"/>
                  </a:endParaRPr>
                </a:p>
                <a:p>
                  <a:pPr eaLnBrk="0" hangingPunct="0"/>
                  <a:endParaRPr lang="en-US" sz="2400" u="none">
                    <a:solidFill>
                      <a:schemeClr val="bg1"/>
                    </a:solidFill>
                    <a:latin typeface="Times New Roman" pitchFamily="18" charset="0"/>
                  </a:endParaRPr>
                </a:p>
              </p:txBody>
            </p:sp>
            <p:sp>
              <p:nvSpPr>
                <p:cNvPr id="619584" name="Rectangle 64"/>
                <p:cNvSpPr>
                  <a:spLocks noChangeArrowheads="1"/>
                </p:cNvSpPr>
                <p:nvPr/>
              </p:nvSpPr>
              <p:spPr bwMode="auto">
                <a:xfrm>
                  <a:off x="2177" y="2025"/>
                  <a:ext cx="1089" cy="403"/>
                </a:xfrm>
                <a:prstGeom prst="rect">
                  <a:avLst/>
                </a:prstGeom>
                <a:noFill/>
                <a:ln w="7">
                  <a:solidFill>
                    <a:srgbClr val="A0A0A0"/>
                  </a:solidFill>
                  <a:miter lim="800000"/>
                  <a:headEnd/>
                  <a:tailEnd/>
                </a:ln>
                <a:effectLst/>
              </p:spPr>
              <p:txBody>
                <a:bodyPr/>
                <a:lstStyle/>
                <a:p>
                  <a:endParaRPr lang="es-ES"/>
                </a:p>
              </p:txBody>
            </p:sp>
          </p:grpSp>
        </p:grpSp>
        <p:sp>
          <p:nvSpPr>
            <p:cNvPr id="619585" name="Rectangle 65"/>
            <p:cNvSpPr>
              <a:spLocks noChangeArrowheads="1"/>
            </p:cNvSpPr>
            <p:nvPr/>
          </p:nvSpPr>
          <p:spPr bwMode="auto">
            <a:xfrm>
              <a:off x="-3" y="-3"/>
              <a:ext cx="3272" cy="2434"/>
            </a:xfrm>
            <a:prstGeom prst="rect">
              <a:avLst/>
            </a:prstGeom>
            <a:noFill/>
            <a:ln w="11112">
              <a:solidFill>
                <a:srgbClr val="A0A0A0"/>
              </a:solidFill>
              <a:miter lim="800000"/>
              <a:headEnd/>
              <a:tailEnd/>
            </a:ln>
            <a:effectLst/>
          </p:spPr>
          <p:txBody>
            <a:bodyPr/>
            <a:lstStyle/>
            <a:p>
              <a:endParaRPr lang="es-ES"/>
            </a:p>
          </p:txBody>
        </p:sp>
      </p:grpSp>
      <p:sp>
        <p:nvSpPr>
          <p:cNvPr id="619586" name="Text Box 66"/>
          <p:cNvSpPr txBox="1">
            <a:spLocks noChangeArrowheads="1"/>
          </p:cNvSpPr>
          <p:nvPr/>
        </p:nvSpPr>
        <p:spPr bwMode="auto">
          <a:xfrm>
            <a:off x="1600200" y="1219200"/>
            <a:ext cx="5791200" cy="457200"/>
          </a:xfrm>
          <a:prstGeom prst="rect">
            <a:avLst/>
          </a:prstGeom>
          <a:noFill/>
          <a:ln w="9525">
            <a:noFill/>
            <a:miter lim="800000"/>
            <a:headEnd/>
            <a:tailEnd/>
          </a:ln>
          <a:effectLst/>
        </p:spPr>
        <p:txBody>
          <a:bodyPr>
            <a:spAutoFit/>
          </a:bodyPr>
          <a:lstStyle/>
          <a:p>
            <a:pPr>
              <a:spcBef>
                <a:spcPct val="50000"/>
              </a:spcBef>
            </a:pPr>
            <a:r>
              <a:rPr lang="es-ES_tradnl" sz="2400" b="1" u="none">
                <a:solidFill>
                  <a:schemeClr val="bg1"/>
                </a:solidFill>
                <a:effectLst>
                  <a:outerShdw blurRad="38100" dist="38100" dir="2700000" algn="tl">
                    <a:srgbClr val="000000"/>
                  </a:outerShdw>
                </a:effectLst>
                <a:cs typeface="Arial" charset="0"/>
              </a:rPr>
              <a:t>Clases sociales en Guayaquil</a:t>
            </a:r>
            <a:r>
              <a:rPr lang="es-ES_tradnl" sz="2400" b="1" u="none">
                <a:solidFill>
                  <a:schemeClr val="bg1"/>
                </a:solidFill>
                <a:cs typeface="Arial" charset="0"/>
              </a:rPr>
              <a:t> </a:t>
            </a:r>
            <a:endParaRPr lang="es-ES" sz="2400" b="1" u="none">
              <a:solidFill>
                <a:schemeClr val="bg1"/>
              </a:solidFill>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0546"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20547" name="Text Box 3"/>
          <p:cNvSpPr txBox="1">
            <a:spLocks noChangeArrowheads="1"/>
          </p:cNvSpPr>
          <p:nvPr/>
        </p:nvSpPr>
        <p:spPr bwMode="auto">
          <a:xfrm>
            <a:off x="0" y="1143000"/>
            <a:ext cx="9144000" cy="3979863"/>
          </a:xfrm>
          <a:prstGeom prst="rect">
            <a:avLst/>
          </a:prstGeom>
          <a:noFill/>
          <a:ln w="9525">
            <a:noFill/>
            <a:miter lim="800000"/>
            <a:headEnd/>
            <a:tailEnd/>
          </a:ln>
          <a:effectLst/>
        </p:spPr>
        <p:txBody>
          <a:bodyPr>
            <a:spAutoFit/>
          </a:bodyPr>
          <a:lstStyle/>
          <a:p>
            <a:pPr marL="609600" indent="-609600">
              <a:spcBef>
                <a:spcPct val="50000"/>
              </a:spcBef>
            </a:pPr>
            <a:r>
              <a:rPr lang="es-ES" sz="2400" b="1" u="none">
                <a:solidFill>
                  <a:schemeClr val="bg1"/>
                </a:solidFill>
              </a:rPr>
              <a:t>Grupo Focal</a:t>
            </a:r>
            <a:endParaRPr lang="es-ES" sz="2200" b="1" u="none">
              <a:solidFill>
                <a:schemeClr val="bg1"/>
              </a:solidFill>
            </a:endParaRPr>
          </a:p>
          <a:p>
            <a:pPr marL="609600" indent="-609600" algn="l">
              <a:spcBef>
                <a:spcPct val="50000"/>
              </a:spcBef>
              <a:buFontTx/>
              <a:buAutoNum type="romanUcPeriod"/>
            </a:pPr>
            <a:r>
              <a:rPr lang="es-ES" sz="2200" b="1" u="none">
                <a:solidFill>
                  <a:schemeClr val="bg1"/>
                </a:solidFill>
                <a:cs typeface="Times New Roman" pitchFamily="18" charset="0"/>
              </a:rPr>
              <a:t>Introducción.</a:t>
            </a:r>
            <a:r>
              <a:rPr lang="es-ES" sz="2200" b="1" u="none">
                <a:solidFill>
                  <a:schemeClr val="bg1"/>
                </a:solidFill>
              </a:rPr>
              <a:t> </a:t>
            </a:r>
          </a:p>
          <a:p>
            <a:pPr marL="609600" indent="-609600" algn="l">
              <a:spcBef>
                <a:spcPct val="50000"/>
              </a:spcBef>
              <a:buFontTx/>
              <a:buAutoNum type="romanUcPeriod"/>
            </a:pPr>
            <a:r>
              <a:rPr lang="es-ES" sz="2200" b="1" u="none">
                <a:solidFill>
                  <a:schemeClr val="bg1"/>
                </a:solidFill>
                <a:cs typeface="Times New Roman" pitchFamily="18" charset="0"/>
              </a:rPr>
              <a:t>Calentamiento</a:t>
            </a:r>
            <a:r>
              <a:rPr lang="es-ES" sz="2200" b="1" u="none">
                <a:solidFill>
                  <a:schemeClr val="bg1"/>
                </a:solidFill>
              </a:rPr>
              <a:t> </a:t>
            </a:r>
          </a:p>
          <a:p>
            <a:pPr marL="609600" indent="-609600" algn="l">
              <a:spcBef>
                <a:spcPct val="50000"/>
              </a:spcBef>
              <a:buFontTx/>
              <a:buAutoNum type="romanUcPeriod"/>
            </a:pPr>
            <a:r>
              <a:rPr lang="es-ES" sz="2200" b="1" u="none">
                <a:solidFill>
                  <a:schemeClr val="bg1"/>
                </a:solidFill>
                <a:cs typeface="Times New Roman" pitchFamily="18" charset="0"/>
              </a:rPr>
              <a:t>Presentación del primer tema</a:t>
            </a:r>
            <a:r>
              <a:rPr lang="es-ES" sz="2200" b="1" u="none">
                <a:solidFill>
                  <a:schemeClr val="bg1"/>
                </a:solidFill>
              </a:rPr>
              <a:t> </a:t>
            </a:r>
          </a:p>
          <a:p>
            <a:pPr marL="609600" indent="-609600" algn="l">
              <a:spcBef>
                <a:spcPct val="50000"/>
              </a:spcBef>
            </a:pPr>
            <a:r>
              <a:rPr lang="es-ES" sz="2200" b="1" u="none">
                <a:solidFill>
                  <a:schemeClr val="bg1"/>
                </a:solidFill>
                <a:cs typeface="Times New Roman" pitchFamily="18" charset="0"/>
              </a:rPr>
              <a:t>IV.   Segundo tema principal</a:t>
            </a:r>
            <a:r>
              <a:rPr lang="es-ES" sz="2200" b="1" u="none">
                <a:solidFill>
                  <a:schemeClr val="bg1"/>
                </a:solidFill>
              </a:rPr>
              <a:t> </a:t>
            </a:r>
          </a:p>
          <a:p>
            <a:pPr marL="609600" indent="-609600" algn="l">
              <a:spcBef>
                <a:spcPct val="50000"/>
              </a:spcBef>
            </a:pPr>
            <a:r>
              <a:rPr lang="es-ES" sz="2200" b="1" u="none">
                <a:solidFill>
                  <a:schemeClr val="bg1"/>
                </a:solidFill>
                <a:cs typeface="Arial" charset="0"/>
              </a:rPr>
              <a:t>V.    Características específicas del diseño.</a:t>
            </a:r>
          </a:p>
          <a:p>
            <a:pPr marL="609600" indent="-609600" algn="l">
              <a:spcBef>
                <a:spcPct val="50000"/>
              </a:spcBef>
            </a:pPr>
            <a:r>
              <a:rPr lang="es-ES" sz="2200" b="1" u="none">
                <a:solidFill>
                  <a:schemeClr val="bg1"/>
                </a:solidFill>
                <a:cs typeface="Times New Roman" pitchFamily="18" charset="0"/>
              </a:rPr>
              <a:t>VII.  Fin de la sesión.</a:t>
            </a:r>
            <a:r>
              <a:rPr lang="es-ES" sz="2200" b="1" u="none">
                <a:solidFill>
                  <a:schemeClr val="bg1"/>
                </a:solidFill>
                <a:cs typeface="Arial" charset="0"/>
              </a:rPr>
              <a:t> </a:t>
            </a:r>
            <a:endParaRPr lang="es-ES" sz="2200" b="1" u="none">
              <a:solidFill>
                <a:schemeClr val="bg1"/>
              </a:solidFill>
              <a:latin typeface="Arial Unicode MS" pitchFamily="34" charset="-128"/>
            </a:endParaRPr>
          </a:p>
          <a:p>
            <a:pPr marL="609600" indent="-609600" algn="l">
              <a:spcBef>
                <a:spcPct val="50000"/>
              </a:spcBef>
            </a:pPr>
            <a:endParaRPr lang="es-ES" sz="2200" b="1" u="none">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1570" name="Picture 2" descr="imagen alegro"/>
          <p:cNvPicPr>
            <a:picLocks noChangeAspect="1" noChangeArrowheads="1"/>
          </p:cNvPicPr>
          <p:nvPr>
            <p:ph type="title"/>
          </p:nvPr>
        </p:nvPicPr>
        <p:blipFill>
          <a:blip r:embed="rId2"/>
          <a:srcRect/>
          <a:stretch>
            <a:fillRect/>
          </a:stretch>
        </p:blipFill>
        <p:spPr>
          <a:xfrm>
            <a:off x="0" y="0"/>
            <a:ext cx="9144000" cy="990600"/>
          </a:xfrm>
          <a:prstGeom prst="rect">
            <a:avLst/>
          </a:prstGeom>
          <a:noFill/>
          <a:ln/>
        </p:spPr>
      </p:pic>
      <p:sp>
        <p:nvSpPr>
          <p:cNvPr id="621571" name="Text Box 3"/>
          <p:cNvSpPr txBox="1">
            <a:spLocks noChangeArrowheads="1"/>
          </p:cNvSpPr>
          <p:nvPr/>
        </p:nvSpPr>
        <p:spPr bwMode="auto">
          <a:xfrm>
            <a:off x="0" y="1295400"/>
            <a:ext cx="9144000" cy="5332413"/>
          </a:xfrm>
          <a:prstGeom prst="rect">
            <a:avLst/>
          </a:prstGeom>
          <a:noFill/>
          <a:ln w="9525">
            <a:noFill/>
            <a:miter lim="800000"/>
            <a:headEnd/>
            <a:tailEnd/>
          </a:ln>
          <a:effectLst/>
        </p:spPr>
        <p:txBody>
          <a:bodyPr>
            <a:spAutoFit/>
          </a:bodyPr>
          <a:lstStyle/>
          <a:p>
            <a:pPr>
              <a:spcBef>
                <a:spcPct val="50000"/>
              </a:spcBef>
            </a:pPr>
            <a:r>
              <a:rPr lang="es-ES" sz="2400" b="1" u="none">
                <a:solidFill>
                  <a:schemeClr val="bg1"/>
                </a:solidFill>
                <a:effectLst>
                  <a:outerShdw blurRad="38100" dist="38100" dir="2700000" algn="tl">
                    <a:srgbClr val="000000"/>
                  </a:outerShdw>
                </a:effectLst>
              </a:rPr>
              <a:t>Análisis de informe de los resultados del focus Group del sector norte y sur.</a:t>
            </a:r>
          </a:p>
          <a:p>
            <a:pPr>
              <a:spcBef>
                <a:spcPct val="50000"/>
              </a:spcBef>
            </a:pPr>
            <a:endParaRPr lang="es-ES" sz="2000" u="none">
              <a:solidFill>
                <a:schemeClr val="bg1"/>
              </a:solidFill>
              <a:effectLst>
                <a:outerShdw blurRad="38100" dist="38100" dir="2700000" algn="tl">
                  <a:srgbClr val="000000"/>
                </a:outerShdw>
              </a:effectLst>
              <a:cs typeface="Times New Roman" pitchFamily="18" charset="0"/>
            </a:endParaRPr>
          </a:p>
          <a:p>
            <a:pPr algn="l">
              <a:spcBef>
                <a:spcPct val="50000"/>
              </a:spcBef>
            </a:pPr>
            <a:r>
              <a:rPr lang="es-ES" sz="2000" u="none">
                <a:solidFill>
                  <a:schemeClr val="bg1"/>
                </a:solidFill>
                <a:cs typeface="Times New Roman" pitchFamily="18" charset="0"/>
              </a:rPr>
              <a:t>En el norte  dieron 2 ubicaciones en la avenida principal de Sauces 9, frente a la alborada 9  después del paso  desnivel,  la segunda  opción   es  en  la  Av. Benjamín Carrión desde el  Mc  Donald’s hasta la Rotonda, se manifestó que estas dos calles es donde gente del norte  más concurre  a  comprar.</a:t>
            </a:r>
          </a:p>
          <a:p>
            <a:pPr algn="l">
              <a:spcBef>
                <a:spcPct val="50000"/>
              </a:spcBef>
            </a:pPr>
            <a:endParaRPr lang="es-ES" sz="2000" u="none">
              <a:solidFill>
                <a:schemeClr val="bg1"/>
              </a:solidFill>
              <a:cs typeface="Times New Roman" pitchFamily="18" charset="0"/>
            </a:endParaRPr>
          </a:p>
          <a:p>
            <a:pPr algn="l">
              <a:spcBef>
                <a:spcPct val="50000"/>
              </a:spcBef>
            </a:pPr>
            <a:r>
              <a:rPr lang="es-ES" sz="2000" u="none">
                <a:solidFill>
                  <a:schemeClr val="bg1"/>
                </a:solidFill>
                <a:cs typeface="Times New Roman" pitchFamily="18" charset="0"/>
              </a:rPr>
              <a:t>E</a:t>
            </a:r>
            <a:r>
              <a:rPr lang="es-EC" sz="2000" u="none">
                <a:solidFill>
                  <a:schemeClr val="bg1"/>
                </a:solidFill>
                <a:cs typeface="Arial" charset="0"/>
              </a:rPr>
              <a:t>n el sur dieron 2  ubicaciones  en  la  avenida  Chile   cerca  del  barrio  del centenario o en uno de los centros comerciales  ubicado en el sur.</a:t>
            </a:r>
          </a:p>
          <a:p>
            <a:pPr algn="l">
              <a:spcBef>
                <a:spcPct val="50000"/>
              </a:spcBef>
            </a:pPr>
            <a:endParaRPr lang="en-US" sz="2000" u="none">
              <a:solidFill>
                <a:schemeClr val="bg1"/>
              </a:solidFill>
              <a:latin typeface="Arial Unicode MS" pitchFamily="34" charset="-128"/>
            </a:endParaRPr>
          </a:p>
          <a:p>
            <a:pPr algn="l">
              <a:spcBef>
                <a:spcPct val="50000"/>
              </a:spcBef>
            </a:pPr>
            <a:endParaRPr lang="es-ES" sz="2000" u="none">
              <a:solidFill>
                <a:schemeClr val="bg1"/>
              </a:solidFill>
            </a:endParaRPr>
          </a:p>
          <a:p>
            <a:pPr>
              <a:spcBef>
                <a:spcPct val="50000"/>
              </a:spcBef>
            </a:pPr>
            <a:endParaRPr lang="es-ES" sz="2400" u="none">
              <a:solidFill>
                <a:schemeClr val="bg1"/>
              </a:solidFill>
              <a:latin typeface="Times New Roman" pitchFamily="18" charset="0"/>
            </a:endParaRPr>
          </a:p>
        </p:txBody>
      </p:sp>
      <p:pic>
        <p:nvPicPr>
          <p:cNvPr id="621572" name="Picture 4" descr="BD05679_"/>
          <p:cNvPicPr>
            <a:picLocks noChangeAspect="1" noChangeArrowheads="1"/>
          </p:cNvPicPr>
          <p:nvPr/>
        </p:nvPicPr>
        <p:blipFill>
          <a:blip r:embed="rId3"/>
          <a:srcRect/>
          <a:stretch>
            <a:fillRect/>
          </a:stretch>
        </p:blipFill>
        <p:spPr bwMode="auto">
          <a:xfrm>
            <a:off x="8153400" y="4343400"/>
            <a:ext cx="990600" cy="2260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6" name="Text Box 8"/>
          <p:cNvSpPr txBox="1">
            <a:spLocks noChangeArrowheads="1"/>
          </p:cNvSpPr>
          <p:nvPr/>
        </p:nvSpPr>
        <p:spPr bwMode="auto">
          <a:xfrm>
            <a:off x="503238" y="4941888"/>
            <a:ext cx="8640762" cy="1219200"/>
          </a:xfrm>
          <a:prstGeom prst="rect">
            <a:avLst/>
          </a:prstGeom>
          <a:noFill/>
          <a:ln w="9525">
            <a:noFill/>
            <a:miter lim="800000"/>
            <a:headEnd/>
            <a:tailEnd/>
          </a:ln>
          <a:effectLst/>
        </p:spPr>
        <p:txBody>
          <a:bodyPr>
            <a:spAutoFit/>
          </a:bodyPr>
          <a:lstStyle/>
          <a:p>
            <a:r>
              <a:rPr lang="es-ES_tradnl" sz="4400" b="1" u="none">
                <a:solidFill>
                  <a:schemeClr val="bg1"/>
                </a:solidFill>
                <a:latin typeface="Bookman Old Style" pitchFamily="18" charset="0"/>
              </a:rPr>
              <a:t>ALEGRO PCS</a:t>
            </a:r>
          </a:p>
          <a:p>
            <a:endParaRPr lang="es-ES" sz="3000" b="1" u="none">
              <a:solidFill>
                <a:srgbClr val="00CC00"/>
              </a:solidFill>
              <a:latin typeface="Batang" pitchFamily="18" charset="-127"/>
              <a:ea typeface="Batang" pitchFamily="18" charset="-127"/>
            </a:endParaRPr>
          </a:p>
        </p:txBody>
      </p:sp>
      <p:sp>
        <p:nvSpPr>
          <p:cNvPr id="68617" name="Text Box 9"/>
          <p:cNvSpPr txBox="1">
            <a:spLocks noChangeArrowheads="1"/>
          </p:cNvSpPr>
          <p:nvPr/>
        </p:nvSpPr>
        <p:spPr bwMode="auto">
          <a:xfrm>
            <a:off x="1692275" y="1341438"/>
            <a:ext cx="6553200" cy="1554162"/>
          </a:xfrm>
          <a:prstGeom prst="rect">
            <a:avLst/>
          </a:prstGeom>
          <a:noFill/>
          <a:ln w="9525">
            <a:noFill/>
            <a:miter lim="800000"/>
            <a:headEnd/>
            <a:tailEnd/>
          </a:ln>
          <a:effectLst/>
        </p:spPr>
        <p:txBody>
          <a:bodyPr>
            <a:spAutoFit/>
          </a:bodyPr>
          <a:lstStyle/>
          <a:p>
            <a:r>
              <a:rPr lang="es-ES_tradnl" sz="3200" b="1" u="none">
                <a:solidFill>
                  <a:schemeClr val="bg1"/>
                </a:solidFill>
              </a:rPr>
              <a:t>Plan Estratégico de Marketing y de comercialización para una distribuidora de </a:t>
            </a:r>
            <a:endParaRPr lang="es-ES" sz="3200" b="1" u="none">
              <a:solidFill>
                <a:schemeClr val="bg1"/>
              </a:solidFill>
            </a:endParaRPr>
          </a:p>
        </p:txBody>
      </p:sp>
      <p:pic>
        <p:nvPicPr>
          <p:cNvPr id="68628" name="Picture 20" descr="MCj02908890000[1]"/>
          <p:cNvPicPr>
            <a:picLocks noGrp="1" noChangeAspect="1" noChangeArrowheads="1"/>
          </p:cNvPicPr>
          <p:nvPr>
            <p:ph sz="half" idx="1"/>
          </p:nvPr>
        </p:nvPicPr>
        <p:blipFill>
          <a:blip r:embed="rId2"/>
          <a:srcRect/>
          <a:stretch>
            <a:fillRect/>
          </a:stretch>
        </p:blipFill>
        <p:spPr>
          <a:xfrm>
            <a:off x="3419475" y="3141663"/>
            <a:ext cx="2592388" cy="1655762"/>
          </a:xfrm>
        </p:spPr>
      </p:pic>
      <p:pic>
        <p:nvPicPr>
          <p:cNvPr id="68632" name="Picture 24" descr="imagen alegro"/>
          <p:cNvPicPr>
            <a:picLocks noChangeAspect="1" noChangeArrowheads="1"/>
          </p:cNvPicPr>
          <p:nvPr>
            <p:ph sz="half" idx="2"/>
          </p:nvPr>
        </p:nvPicPr>
        <p:blipFill>
          <a:blip r:embed="rId3"/>
          <a:srcRect/>
          <a:stretch>
            <a:fillRect/>
          </a:stretch>
        </p:blipFill>
        <p:spPr>
          <a:xfrm>
            <a:off x="0" y="0"/>
            <a:ext cx="9144000" cy="1341438"/>
          </a:xfrm>
          <a:no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2594" name="Picture 2" descr="imagen alegro"/>
          <p:cNvPicPr>
            <a:picLocks noChangeAspect="1" noChangeArrowheads="1"/>
          </p:cNvPicPr>
          <p:nvPr>
            <p:ph type="title"/>
          </p:nvPr>
        </p:nvPicPr>
        <p:blipFill>
          <a:blip r:embed="rId2"/>
          <a:srcRect/>
          <a:stretch>
            <a:fillRect/>
          </a:stretch>
        </p:blipFill>
        <p:spPr>
          <a:xfrm>
            <a:off x="0" y="0"/>
            <a:ext cx="9144000" cy="1066800"/>
          </a:xfrm>
          <a:prstGeom prst="rect">
            <a:avLst/>
          </a:prstGeom>
          <a:noFill/>
          <a:ln/>
        </p:spPr>
      </p:pic>
      <p:sp>
        <p:nvSpPr>
          <p:cNvPr id="622595" name="Text Box 3"/>
          <p:cNvSpPr txBox="1">
            <a:spLocks noChangeArrowheads="1"/>
          </p:cNvSpPr>
          <p:nvPr/>
        </p:nvSpPr>
        <p:spPr bwMode="auto">
          <a:xfrm>
            <a:off x="0" y="1219200"/>
            <a:ext cx="8915400" cy="5568950"/>
          </a:xfrm>
          <a:prstGeom prst="rect">
            <a:avLst/>
          </a:prstGeom>
          <a:noFill/>
          <a:ln w="9525">
            <a:noFill/>
            <a:miter lim="800000"/>
            <a:headEnd/>
            <a:tailEnd/>
          </a:ln>
          <a:effectLst/>
        </p:spPr>
        <p:txBody>
          <a:bodyPr>
            <a:spAutoFit/>
          </a:bodyPr>
          <a:lstStyle/>
          <a:p>
            <a:r>
              <a:rPr lang="es-ES" sz="2400" b="1" u="none">
                <a:solidFill>
                  <a:schemeClr val="bg1"/>
                </a:solidFill>
                <a:effectLst>
                  <a:outerShdw blurRad="38100" dist="38100" dir="2700000" algn="tl">
                    <a:srgbClr val="000000"/>
                  </a:outerShdw>
                </a:effectLst>
                <a:cs typeface="Arial" charset="0"/>
              </a:rPr>
              <a:t>INVESTIGACIÓN DESCRIPTIVA</a:t>
            </a:r>
            <a:r>
              <a:rPr lang="es-ES" sz="2400" u="none">
                <a:solidFill>
                  <a:schemeClr val="bg1"/>
                </a:solidFill>
                <a:latin typeface="Times New Roman" pitchFamily="18" charset="0"/>
              </a:rPr>
              <a:t> </a:t>
            </a:r>
          </a:p>
          <a:p>
            <a:endParaRPr lang="es-ES" sz="2400" u="none">
              <a:solidFill>
                <a:schemeClr val="bg1"/>
              </a:solidFill>
              <a:latin typeface="Times New Roman" pitchFamily="18" charset="0"/>
            </a:endParaRPr>
          </a:p>
          <a:p>
            <a:pPr algn="l"/>
            <a:r>
              <a:rPr lang="es-ES" sz="2400" b="1" u="none">
                <a:solidFill>
                  <a:schemeClr val="bg1"/>
                </a:solidFill>
              </a:rPr>
              <a:t>Muestra</a:t>
            </a:r>
            <a:r>
              <a:rPr lang="es-ES" sz="2400" u="none">
                <a:solidFill>
                  <a:schemeClr val="bg1"/>
                </a:solidFill>
              </a:rPr>
              <a:t> </a:t>
            </a:r>
          </a:p>
          <a:p>
            <a:endParaRPr lang="es-ES" sz="2400" u="none">
              <a:solidFill>
                <a:srgbClr val="000000"/>
              </a:solidFill>
            </a:endParaRPr>
          </a:p>
          <a:p>
            <a:pPr algn="l"/>
            <a:r>
              <a:rPr lang="es-ES" sz="2400" u="none">
                <a:solidFill>
                  <a:schemeClr val="bg1"/>
                </a:solidFill>
              </a:rPr>
              <a:t>El tamaño de la muestra es de 400 personas que se deberán encuestar, las cuales darán credibilidad a la investigación.</a:t>
            </a:r>
          </a:p>
          <a:p>
            <a:pPr algn="l"/>
            <a:endParaRPr lang="es-ES" sz="2400" u="none">
              <a:solidFill>
                <a:schemeClr val="bg1"/>
              </a:solidFill>
            </a:endParaRPr>
          </a:p>
          <a:p>
            <a:pPr algn="l"/>
            <a:r>
              <a:rPr lang="es-ES" sz="2400" b="1" u="none">
                <a:solidFill>
                  <a:schemeClr val="bg1"/>
                </a:solidFill>
              </a:rPr>
              <a:t>La Encuesta</a:t>
            </a:r>
          </a:p>
          <a:p>
            <a:pPr algn="l"/>
            <a:endParaRPr lang="es-ES" sz="2400" b="1" u="none">
              <a:solidFill>
                <a:schemeClr val="bg1"/>
              </a:solidFill>
            </a:endParaRPr>
          </a:p>
          <a:p>
            <a:pPr algn="l"/>
            <a:r>
              <a:rPr lang="es-ES" sz="2400" u="none">
                <a:solidFill>
                  <a:schemeClr val="bg1"/>
                </a:solidFill>
              </a:rPr>
              <a:t>El cuestionario será fácil de leer y responder. En este caso se diseño un cuestionario de 13 preguntas</a:t>
            </a:r>
          </a:p>
          <a:p>
            <a:pPr algn="l"/>
            <a:endParaRPr lang="es-ES" sz="2400" u="none">
              <a:solidFill>
                <a:schemeClr val="bg1"/>
              </a:solidFill>
            </a:endParaRPr>
          </a:p>
          <a:p>
            <a:pPr algn="l"/>
            <a:r>
              <a:rPr lang="es-ES" sz="2400" b="1" u="none">
                <a:solidFill>
                  <a:schemeClr val="bg1"/>
                </a:solidFill>
                <a:cs typeface="Times New Roman" pitchFamily="18" charset="0"/>
              </a:rPr>
              <a:t> </a:t>
            </a:r>
            <a:endParaRPr lang="es-ES" sz="2400" b="1" u="none">
              <a:solidFill>
                <a:schemeClr val="bg1"/>
              </a:solidFill>
            </a:endParaRPr>
          </a:p>
          <a:p>
            <a:pPr algn="l"/>
            <a:endParaRPr lang="es-ES" sz="2400" b="1" u="none">
              <a:solidFill>
                <a:schemeClr val="bg1"/>
              </a:solidFill>
              <a:cs typeface="Arial" charset="0"/>
            </a:endParaRPr>
          </a:p>
          <a:p>
            <a:pPr algn="l"/>
            <a:endParaRPr lang="es-ES" sz="2400" u="none">
              <a:solidFill>
                <a:schemeClr val="bg1"/>
              </a:solidFill>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3618" name="Text Box 2"/>
          <p:cNvSpPr txBox="1">
            <a:spLocks noChangeArrowheads="1"/>
          </p:cNvSpPr>
          <p:nvPr/>
        </p:nvSpPr>
        <p:spPr bwMode="auto">
          <a:xfrm>
            <a:off x="0" y="1484313"/>
            <a:ext cx="9144000" cy="4232275"/>
          </a:xfrm>
          <a:prstGeom prst="rect">
            <a:avLst/>
          </a:prstGeom>
          <a:noFill/>
          <a:ln w="9525">
            <a:noFill/>
            <a:miter lim="800000"/>
            <a:headEnd/>
            <a:tailEnd/>
          </a:ln>
          <a:effectLst/>
        </p:spPr>
        <p:txBody>
          <a:bodyPr>
            <a:spAutoFit/>
          </a:bodyPr>
          <a:lstStyle/>
          <a:p>
            <a:pPr algn="l"/>
            <a:r>
              <a:rPr lang="es-ES" sz="2800" b="1" u="none">
                <a:solidFill>
                  <a:schemeClr val="bg1"/>
                </a:solidFill>
                <a:effectLst>
                  <a:outerShdw blurRad="38100" dist="38100" dir="2700000" algn="tl">
                    <a:srgbClr val="000000"/>
                  </a:outerShdw>
                </a:effectLst>
              </a:rPr>
              <a:t>Segmentación del mercado</a:t>
            </a:r>
            <a:r>
              <a:rPr lang="es-ES" sz="2800" u="none">
                <a:solidFill>
                  <a:schemeClr val="bg1"/>
                </a:solidFill>
              </a:rPr>
              <a:t> </a:t>
            </a:r>
          </a:p>
          <a:p>
            <a:pPr algn="l"/>
            <a:endParaRPr lang="es-ES" sz="2800" u="none">
              <a:solidFill>
                <a:schemeClr val="bg1"/>
              </a:solidFill>
            </a:endParaRPr>
          </a:p>
          <a:p>
            <a:pPr algn="l"/>
            <a:r>
              <a:rPr lang="es-ES" sz="2400" u="none">
                <a:solidFill>
                  <a:schemeClr val="bg1"/>
                </a:solidFill>
              </a:rPr>
              <a:t>Segmentación geográfica: Ciudad de Guayaquil</a:t>
            </a:r>
          </a:p>
          <a:p>
            <a:pPr algn="l"/>
            <a:endParaRPr lang="es-ES" sz="2400" u="none">
              <a:solidFill>
                <a:schemeClr val="bg1"/>
              </a:solidFill>
            </a:endParaRPr>
          </a:p>
          <a:p>
            <a:pPr algn="l"/>
            <a:r>
              <a:rPr lang="es-ES" sz="2400" u="none">
                <a:solidFill>
                  <a:schemeClr val="bg1"/>
                </a:solidFill>
              </a:rPr>
              <a:t>Segmentación demográfica: Personas entre los 18 y 50 años </a:t>
            </a:r>
          </a:p>
          <a:p>
            <a:pPr algn="l"/>
            <a:endParaRPr lang="es-ES" sz="2400" u="none">
              <a:solidFill>
                <a:schemeClr val="bg1"/>
              </a:solidFill>
            </a:endParaRPr>
          </a:p>
          <a:p>
            <a:pPr algn="l"/>
            <a:r>
              <a:rPr lang="es-ES" sz="2400" u="none">
                <a:solidFill>
                  <a:schemeClr val="bg1"/>
                </a:solidFill>
              </a:rPr>
              <a:t>Segmentación socioeconómica: Está dirigido a personas de clase media alta, media, media baja.</a:t>
            </a:r>
          </a:p>
          <a:p>
            <a:pPr algn="l"/>
            <a:endParaRPr lang="es-ES" sz="2400" u="none">
              <a:solidFill>
                <a:schemeClr val="bg1"/>
              </a:solidFill>
            </a:endParaRPr>
          </a:p>
          <a:p>
            <a:pPr algn="l"/>
            <a:r>
              <a:rPr lang="es-ES" sz="2400" u="none">
                <a:solidFill>
                  <a:schemeClr val="bg1"/>
                </a:solidFill>
              </a:rPr>
              <a:t>Segmentación conductual: Enfocado a personas con necesidad de comunicación móvil.</a:t>
            </a:r>
          </a:p>
        </p:txBody>
      </p:sp>
      <p:pic>
        <p:nvPicPr>
          <p:cNvPr id="623619" name="Picture 3" descr="imagen alegro"/>
          <p:cNvPicPr>
            <a:picLocks noChangeAspect="1" noChangeArrowheads="1"/>
          </p:cNvPicPr>
          <p:nvPr>
            <p:ph type="title"/>
          </p:nvPr>
        </p:nvPicPr>
        <p:blipFill>
          <a:blip r:embed="rId2"/>
          <a:srcRect/>
          <a:stretch>
            <a:fillRect/>
          </a:stretch>
        </p:blipFill>
        <p:spPr>
          <a:xfrm>
            <a:off x="0" y="0"/>
            <a:ext cx="9144000" cy="1066800"/>
          </a:xfrm>
          <a:prstGeom prst="rect">
            <a:avLst/>
          </a:prstGeo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42" name="Picture 2" descr="imagen alegro"/>
          <p:cNvPicPr>
            <a:picLocks noChangeAspect="1" noChangeArrowheads="1"/>
          </p:cNvPicPr>
          <p:nvPr>
            <p:ph type="title"/>
          </p:nvPr>
        </p:nvPicPr>
        <p:blipFill>
          <a:blip r:embed="rId2"/>
          <a:srcRect/>
          <a:stretch>
            <a:fillRect/>
          </a:stretch>
        </p:blipFill>
        <p:spPr>
          <a:xfrm>
            <a:off x="0" y="0"/>
            <a:ext cx="9144000" cy="1268413"/>
          </a:xfrm>
          <a:prstGeom prst="rect">
            <a:avLst/>
          </a:prstGeom>
          <a:noFill/>
          <a:ln/>
        </p:spPr>
      </p:pic>
      <p:sp>
        <p:nvSpPr>
          <p:cNvPr id="624643" name="Text Box 3"/>
          <p:cNvSpPr txBox="1">
            <a:spLocks noChangeArrowheads="1"/>
          </p:cNvSpPr>
          <p:nvPr/>
        </p:nvSpPr>
        <p:spPr bwMode="auto">
          <a:xfrm>
            <a:off x="0" y="1409700"/>
            <a:ext cx="9144000" cy="6543675"/>
          </a:xfrm>
          <a:prstGeom prst="rect">
            <a:avLst/>
          </a:prstGeom>
          <a:noFill/>
          <a:ln w="9525">
            <a:noFill/>
            <a:miter lim="800000"/>
            <a:headEnd/>
            <a:tailEnd/>
          </a:ln>
          <a:effectLst/>
        </p:spPr>
        <p:txBody>
          <a:bodyPr>
            <a:spAutoFit/>
          </a:bodyPr>
          <a:lstStyle/>
          <a:p>
            <a:pPr algn="l">
              <a:spcBef>
                <a:spcPct val="50000"/>
              </a:spcBef>
            </a:pPr>
            <a:r>
              <a:rPr lang="es-ES" sz="2800" b="1" u="none">
                <a:solidFill>
                  <a:schemeClr val="bg1"/>
                </a:solidFill>
                <a:effectLst>
                  <a:outerShdw blurRad="38100" dist="38100" dir="2700000" algn="tl">
                    <a:srgbClr val="000000"/>
                  </a:outerShdw>
                </a:effectLst>
              </a:rPr>
              <a:t>Consideraciones metodológicas</a:t>
            </a:r>
          </a:p>
          <a:p>
            <a:pPr algn="l">
              <a:spcBef>
                <a:spcPct val="50000"/>
              </a:spcBef>
            </a:pPr>
            <a:r>
              <a:rPr lang="es-ES" sz="2400" u="none">
                <a:solidFill>
                  <a:schemeClr val="bg1"/>
                </a:solidFill>
              </a:rPr>
              <a:t>Para determinar el tamaño de la muestra utilizaremos el Muestreo Proporcional con variables Dicotómicas, cuando no existen investigaciones anteriores, poblaciones infinitas y con un Nivel de Confianza del 95%.</a:t>
            </a:r>
          </a:p>
          <a:p>
            <a:pPr algn="l">
              <a:spcBef>
                <a:spcPct val="50000"/>
              </a:spcBef>
            </a:pPr>
            <a:endParaRPr lang="es-ES" sz="2400" u="none">
              <a:solidFill>
                <a:schemeClr val="bg1"/>
              </a:solidFill>
            </a:endParaRPr>
          </a:p>
          <a:p>
            <a:r>
              <a:rPr lang="pt-PT" sz="2400" b="1" u="none">
                <a:latin typeface="Times New Roman" pitchFamily="18" charset="0"/>
              </a:rPr>
              <a:t>                          </a:t>
            </a:r>
            <a:r>
              <a:rPr lang="pt-PT" sz="2400" b="1" u="none">
                <a:solidFill>
                  <a:schemeClr val="bg1"/>
                </a:solidFill>
                <a:latin typeface="Times New Roman" pitchFamily="18" charset="0"/>
              </a:rPr>
              <a:t>4PQ</a:t>
            </a:r>
          </a:p>
          <a:p>
            <a:r>
              <a:rPr lang="pt-PT" sz="2400" b="1" u="none">
                <a:solidFill>
                  <a:schemeClr val="bg1"/>
                </a:solidFill>
                <a:latin typeface="Times New Roman" pitchFamily="18" charset="0"/>
              </a:rPr>
              <a:t>Fórmula:    n  = -----------------</a:t>
            </a:r>
          </a:p>
          <a:p>
            <a:r>
              <a:rPr lang="pt-PT" sz="2400" b="1" u="none">
                <a:solidFill>
                  <a:schemeClr val="bg1"/>
                </a:solidFill>
                <a:latin typeface="Times New Roman" pitchFamily="18" charset="0"/>
              </a:rPr>
              <a:t>                               2</a:t>
            </a:r>
          </a:p>
          <a:p>
            <a:r>
              <a:rPr lang="pt-PT" sz="2400" b="1" u="none">
                <a:solidFill>
                  <a:schemeClr val="bg1"/>
                </a:solidFill>
                <a:latin typeface="Times New Roman" pitchFamily="18" charset="0"/>
              </a:rPr>
              <a:t>                          e      </a:t>
            </a:r>
          </a:p>
          <a:p>
            <a:r>
              <a:rPr lang="pt-PT" sz="2400" b="1" u="none">
                <a:solidFill>
                  <a:schemeClr val="bg1"/>
                </a:solidFill>
                <a:latin typeface="Times New Roman" pitchFamily="18" charset="0"/>
              </a:rPr>
              <a:t>                     </a:t>
            </a:r>
          </a:p>
          <a:p>
            <a:endParaRPr lang="es-ES" sz="2400" b="1" u="none">
              <a:solidFill>
                <a:schemeClr val="bg1"/>
              </a:solidFill>
            </a:endParaRPr>
          </a:p>
          <a:p>
            <a:pPr algn="l">
              <a:spcBef>
                <a:spcPct val="50000"/>
              </a:spcBef>
            </a:pPr>
            <a:endParaRPr lang="es-ES" sz="2400" b="1" u="none">
              <a:solidFill>
                <a:schemeClr val="bg1"/>
              </a:solidFill>
            </a:endParaRPr>
          </a:p>
          <a:p>
            <a:pPr algn="l">
              <a:spcBef>
                <a:spcPct val="50000"/>
              </a:spcBef>
            </a:pPr>
            <a:endParaRPr lang="es-ES" sz="2400" b="1" u="none">
              <a:solidFill>
                <a:schemeClr val="bg1"/>
              </a:solidFill>
            </a:endParaRPr>
          </a:p>
          <a:p>
            <a:pPr algn="l">
              <a:spcBef>
                <a:spcPct val="50000"/>
              </a:spcBef>
            </a:pPr>
            <a:endParaRPr lang="es-ES" sz="2400" u="none">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5666"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25667" name="Text Box 3"/>
          <p:cNvSpPr txBox="1">
            <a:spLocks noChangeArrowheads="1"/>
          </p:cNvSpPr>
          <p:nvPr/>
        </p:nvSpPr>
        <p:spPr bwMode="auto">
          <a:xfrm>
            <a:off x="228600" y="1295400"/>
            <a:ext cx="8915400" cy="3959225"/>
          </a:xfrm>
          <a:prstGeom prst="rect">
            <a:avLst/>
          </a:prstGeom>
          <a:noFill/>
          <a:ln w="9525">
            <a:noFill/>
            <a:miter lim="800000"/>
            <a:headEnd/>
            <a:tailEnd/>
          </a:ln>
          <a:effectLst/>
        </p:spPr>
        <p:txBody>
          <a:bodyPr>
            <a:spAutoFit/>
          </a:bodyPr>
          <a:lstStyle/>
          <a:p>
            <a:pPr>
              <a:spcBef>
                <a:spcPct val="50000"/>
              </a:spcBef>
            </a:pPr>
            <a:r>
              <a:rPr lang="es-ES" sz="2200" b="1" u="none">
                <a:solidFill>
                  <a:schemeClr val="bg1"/>
                </a:solidFill>
                <a:effectLst>
                  <a:outerShdw blurRad="38100" dist="38100" dir="2700000" algn="tl">
                    <a:srgbClr val="000000"/>
                  </a:outerShdw>
                </a:effectLst>
              </a:rPr>
              <a:t>Análisis de resultados de las encuestas del sector norte de la ciudad.</a:t>
            </a:r>
          </a:p>
          <a:p>
            <a:pPr algn="l">
              <a:spcBef>
                <a:spcPct val="50000"/>
              </a:spcBef>
            </a:pPr>
            <a:r>
              <a:rPr lang="es-ES" sz="2200" b="1" u="none">
                <a:solidFill>
                  <a:schemeClr val="bg1"/>
                </a:solidFill>
              </a:rPr>
              <a:t>Pregunta 1.						Pregunta 2.</a:t>
            </a:r>
          </a:p>
          <a:p>
            <a:pPr algn="l">
              <a:spcBef>
                <a:spcPct val="50000"/>
              </a:spcBef>
            </a:pPr>
            <a:endParaRPr lang="es-ES" sz="2200" b="1">
              <a:solidFill>
                <a:schemeClr val="bg1"/>
              </a:solidFill>
            </a:endParaRPr>
          </a:p>
          <a:p>
            <a:pPr algn="just">
              <a:spcBef>
                <a:spcPct val="50000"/>
              </a:spcBef>
            </a:pPr>
            <a:endParaRPr lang="es-ES" sz="2400" u="none">
              <a:solidFill>
                <a:schemeClr val="bg1"/>
              </a:solidFill>
              <a:latin typeface="Times New Roman" pitchFamily="18" charset="0"/>
            </a:endParaRPr>
          </a:p>
          <a:p>
            <a:pPr algn="just">
              <a:spcBef>
                <a:spcPct val="50000"/>
              </a:spcBef>
            </a:pPr>
            <a:endParaRPr lang="es-ES" sz="2400" u="none">
              <a:solidFill>
                <a:schemeClr val="bg1"/>
              </a:solidFill>
              <a:latin typeface="Times New Roman" pitchFamily="18" charset="0"/>
            </a:endParaRPr>
          </a:p>
          <a:p>
            <a:pPr algn="just">
              <a:spcBef>
                <a:spcPct val="50000"/>
              </a:spcBef>
            </a:pPr>
            <a:endParaRPr lang="es-ES" sz="2400" u="none">
              <a:solidFill>
                <a:schemeClr val="bg1"/>
              </a:solidFill>
              <a:latin typeface="Times New Roman" pitchFamily="18" charset="0"/>
            </a:endParaRPr>
          </a:p>
          <a:p>
            <a:pPr algn="just">
              <a:spcBef>
                <a:spcPct val="50000"/>
              </a:spcBef>
            </a:pPr>
            <a:endParaRPr lang="es-ES" sz="2400" u="none">
              <a:solidFill>
                <a:schemeClr val="bg1"/>
              </a:solidFill>
              <a:latin typeface="Times New Roman" pitchFamily="18" charset="0"/>
            </a:endParaRPr>
          </a:p>
        </p:txBody>
      </p:sp>
      <p:graphicFrame>
        <p:nvGraphicFramePr>
          <p:cNvPr id="625668" name="Object 4"/>
          <p:cNvGraphicFramePr>
            <a:graphicFrameLocks noChangeAspect="1"/>
          </p:cNvGraphicFramePr>
          <p:nvPr/>
        </p:nvGraphicFramePr>
        <p:xfrm>
          <a:off x="228600" y="2667000"/>
          <a:ext cx="4191000" cy="1943100"/>
        </p:xfrm>
        <a:graphic>
          <a:graphicData uri="http://schemas.openxmlformats.org/presentationml/2006/ole">
            <p:oleObj spid="_x0000_s625668" name="Gráfico" r:id="rId4" imgW="4877038" imgH="2019538" progId="Excel.Chart.8">
              <p:embed/>
            </p:oleObj>
          </a:graphicData>
        </a:graphic>
      </p:graphicFrame>
      <p:graphicFrame>
        <p:nvGraphicFramePr>
          <p:cNvPr id="625669" name="Object 5"/>
          <p:cNvGraphicFramePr>
            <a:graphicFrameLocks noChangeAspect="1"/>
          </p:cNvGraphicFramePr>
          <p:nvPr/>
        </p:nvGraphicFramePr>
        <p:xfrm>
          <a:off x="4876800" y="2667000"/>
          <a:ext cx="3810000" cy="1949450"/>
        </p:xfrm>
        <a:graphic>
          <a:graphicData uri="http://schemas.openxmlformats.org/presentationml/2006/ole">
            <p:oleObj spid="_x0000_s625669" name="Gráfico" r:id="rId5" imgW="4572238" imgH="2105263"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6690"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26691" name="Text Box 3"/>
          <p:cNvSpPr txBox="1">
            <a:spLocks noChangeArrowheads="1"/>
          </p:cNvSpPr>
          <p:nvPr/>
        </p:nvSpPr>
        <p:spPr bwMode="auto">
          <a:xfrm>
            <a:off x="0" y="1447800"/>
            <a:ext cx="9144000" cy="4832350"/>
          </a:xfrm>
          <a:prstGeom prst="rect">
            <a:avLst/>
          </a:prstGeom>
          <a:noFill/>
          <a:ln w="9525">
            <a:noFill/>
            <a:miter lim="800000"/>
            <a:headEnd/>
            <a:tailEnd/>
          </a:ln>
          <a:effectLst/>
        </p:spPr>
        <p:txBody>
          <a:bodyPr>
            <a:spAutoFit/>
          </a:bodyPr>
          <a:lstStyle/>
          <a:p>
            <a:pPr>
              <a:spcBef>
                <a:spcPct val="50000"/>
              </a:spcBef>
            </a:pPr>
            <a:r>
              <a:rPr lang="es-ES" sz="2200" b="1" u="none">
                <a:solidFill>
                  <a:schemeClr val="bg1"/>
                </a:solidFill>
                <a:effectLst>
                  <a:outerShdw blurRad="38100" dist="38100" dir="2700000" algn="tl">
                    <a:srgbClr val="000000"/>
                  </a:outerShdw>
                </a:effectLst>
              </a:rPr>
              <a:t>Análisis de resultados de las encuestas del sector norte de la ciudad II.</a:t>
            </a:r>
          </a:p>
          <a:p>
            <a:pPr algn="l">
              <a:spcBef>
                <a:spcPct val="50000"/>
              </a:spcBef>
            </a:pPr>
            <a:r>
              <a:rPr lang="es-ES" sz="2200" b="1" u="none">
                <a:solidFill>
                  <a:schemeClr val="bg1"/>
                </a:solidFill>
              </a:rPr>
              <a:t>Pregunta 3.						Pregunta 4.</a:t>
            </a:r>
          </a:p>
          <a:p>
            <a:pPr>
              <a:spcBef>
                <a:spcPct val="50000"/>
              </a:spcBef>
            </a:pPr>
            <a:endParaRPr lang="es-ES" sz="2200" b="1" u="none">
              <a:solidFill>
                <a:schemeClr val="bg1"/>
              </a:solidFill>
            </a:endParaRPr>
          </a:p>
          <a:p>
            <a:pPr>
              <a:spcBef>
                <a:spcPct val="50000"/>
              </a:spcBef>
            </a:pPr>
            <a:endParaRPr lang="es-ES" sz="2200" b="1" u="none">
              <a:solidFill>
                <a:schemeClr val="bg1"/>
              </a:solidFill>
            </a:endParaRPr>
          </a:p>
          <a:p>
            <a:pPr>
              <a:spcBef>
                <a:spcPct val="50000"/>
              </a:spcBef>
            </a:pPr>
            <a:endParaRPr lang="es-ES" sz="2200" b="1" u="none">
              <a:solidFill>
                <a:schemeClr val="bg1"/>
              </a:solidFill>
            </a:endParaRPr>
          </a:p>
          <a:p>
            <a:pPr>
              <a:spcBef>
                <a:spcPct val="50000"/>
              </a:spcBef>
            </a:pPr>
            <a:endParaRPr lang="es-ES" sz="2200" b="1" u="none">
              <a:solidFill>
                <a:schemeClr val="bg1"/>
              </a:solidFill>
            </a:endParaRPr>
          </a:p>
          <a:p>
            <a:pPr>
              <a:spcBef>
                <a:spcPct val="50000"/>
              </a:spcBef>
            </a:pPr>
            <a:endParaRPr lang="es-ES" sz="2200" b="1" u="none">
              <a:solidFill>
                <a:schemeClr val="bg1"/>
              </a:solidFill>
            </a:endParaRPr>
          </a:p>
          <a:p>
            <a:pPr>
              <a:spcBef>
                <a:spcPct val="50000"/>
              </a:spcBef>
            </a:pPr>
            <a:endParaRPr lang="es-ES" sz="2200" b="1" u="none">
              <a:solidFill>
                <a:schemeClr val="bg1"/>
              </a:solidFill>
            </a:endParaRPr>
          </a:p>
          <a:p>
            <a:pPr>
              <a:spcBef>
                <a:spcPct val="50000"/>
              </a:spcBef>
            </a:pPr>
            <a:endParaRPr lang="es-ES" sz="2400" u="none">
              <a:latin typeface="Times New Roman" pitchFamily="18" charset="0"/>
            </a:endParaRPr>
          </a:p>
        </p:txBody>
      </p:sp>
      <p:graphicFrame>
        <p:nvGraphicFramePr>
          <p:cNvPr id="626692" name="Object 4"/>
          <p:cNvGraphicFramePr>
            <a:graphicFrameLocks noChangeAspect="1"/>
          </p:cNvGraphicFramePr>
          <p:nvPr/>
        </p:nvGraphicFramePr>
        <p:xfrm>
          <a:off x="0" y="2743200"/>
          <a:ext cx="4419600" cy="2286000"/>
        </p:xfrm>
        <a:graphic>
          <a:graphicData uri="http://schemas.openxmlformats.org/presentationml/2006/ole">
            <p:oleObj spid="_x0000_s626692" name="Gráfico" r:id="rId4" imgW="4457938" imgH="1905238" progId="Excel.Chart.8">
              <p:embed/>
            </p:oleObj>
          </a:graphicData>
        </a:graphic>
      </p:graphicFrame>
      <p:graphicFrame>
        <p:nvGraphicFramePr>
          <p:cNvPr id="626693" name="Object 5"/>
          <p:cNvGraphicFramePr>
            <a:graphicFrameLocks noChangeAspect="1"/>
          </p:cNvGraphicFramePr>
          <p:nvPr/>
        </p:nvGraphicFramePr>
        <p:xfrm>
          <a:off x="4572000" y="2667000"/>
          <a:ext cx="4191000" cy="2362200"/>
        </p:xfrm>
        <a:graphic>
          <a:graphicData uri="http://schemas.openxmlformats.org/presentationml/2006/ole">
            <p:oleObj spid="_x0000_s626693" name="Imagen" r:id="rId5" imgW="4686480" imgH="2209680" progId="Word.Picture.8">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7714"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27715" name="Text Box 3"/>
          <p:cNvSpPr txBox="1">
            <a:spLocks noChangeArrowheads="1"/>
          </p:cNvSpPr>
          <p:nvPr/>
        </p:nvSpPr>
        <p:spPr bwMode="auto">
          <a:xfrm>
            <a:off x="381000" y="1371600"/>
            <a:ext cx="8001000" cy="457200"/>
          </a:xfrm>
          <a:prstGeom prst="rect">
            <a:avLst/>
          </a:prstGeom>
          <a:noFill/>
          <a:ln w="9525">
            <a:noFill/>
            <a:miter lim="800000"/>
            <a:headEnd/>
            <a:tailEnd/>
          </a:ln>
          <a:effectLst/>
        </p:spPr>
        <p:txBody>
          <a:bodyPr>
            <a:spAutoFit/>
          </a:bodyPr>
          <a:lstStyle/>
          <a:p>
            <a:pPr>
              <a:spcBef>
                <a:spcPct val="50000"/>
              </a:spcBef>
            </a:pPr>
            <a:endParaRPr lang="en-US" sz="2400" u="none">
              <a:latin typeface="Times New Roman" pitchFamily="18" charset="0"/>
            </a:endParaRPr>
          </a:p>
        </p:txBody>
      </p:sp>
      <p:sp>
        <p:nvSpPr>
          <p:cNvPr id="627716" name="Text Box 4"/>
          <p:cNvSpPr txBox="1">
            <a:spLocks noChangeArrowheads="1"/>
          </p:cNvSpPr>
          <p:nvPr/>
        </p:nvSpPr>
        <p:spPr bwMode="auto">
          <a:xfrm>
            <a:off x="0" y="1219200"/>
            <a:ext cx="8915400" cy="2316163"/>
          </a:xfrm>
          <a:prstGeom prst="rect">
            <a:avLst/>
          </a:prstGeom>
          <a:noFill/>
          <a:ln w="9525">
            <a:noFill/>
            <a:miter lim="800000"/>
            <a:headEnd/>
            <a:tailEnd/>
          </a:ln>
          <a:effectLst/>
        </p:spPr>
        <p:txBody>
          <a:bodyPr>
            <a:spAutoFit/>
          </a:bodyPr>
          <a:lstStyle/>
          <a:p>
            <a:pPr>
              <a:spcBef>
                <a:spcPct val="50000"/>
              </a:spcBef>
            </a:pPr>
            <a:r>
              <a:rPr lang="es-ES" sz="2200" b="1" u="none">
                <a:solidFill>
                  <a:schemeClr val="bg1"/>
                </a:solidFill>
              </a:rPr>
              <a:t>Análisis de resultados de las encuestas del sector norte de la ciudad III.</a:t>
            </a:r>
          </a:p>
          <a:p>
            <a:pPr algn="l">
              <a:spcBef>
                <a:spcPct val="50000"/>
              </a:spcBef>
            </a:pPr>
            <a:r>
              <a:rPr lang="es-ES" sz="2200" b="1" u="none">
                <a:solidFill>
                  <a:schemeClr val="bg1"/>
                </a:solidFill>
              </a:rPr>
              <a:t>Pregunta 5.						Pregunta 6.</a:t>
            </a:r>
          </a:p>
          <a:p>
            <a:pPr algn="l">
              <a:spcBef>
                <a:spcPct val="50000"/>
              </a:spcBef>
            </a:pPr>
            <a:endParaRPr lang="es-ES" sz="2200" b="1" u="none">
              <a:solidFill>
                <a:schemeClr val="bg1"/>
              </a:solidFill>
            </a:endParaRPr>
          </a:p>
          <a:p>
            <a:pPr algn="l">
              <a:spcBef>
                <a:spcPct val="50000"/>
              </a:spcBef>
            </a:pPr>
            <a:endParaRPr lang="es-ES" sz="2400" u="none">
              <a:latin typeface="Times New Roman" pitchFamily="18" charset="0"/>
            </a:endParaRPr>
          </a:p>
        </p:txBody>
      </p:sp>
      <p:grpSp>
        <p:nvGrpSpPr>
          <p:cNvPr id="627717" name="Group 5"/>
          <p:cNvGrpSpPr>
            <a:grpSpLocks noChangeAspect="1"/>
          </p:cNvGrpSpPr>
          <p:nvPr/>
        </p:nvGrpSpPr>
        <p:grpSpPr bwMode="auto">
          <a:xfrm>
            <a:off x="228600" y="2514600"/>
            <a:ext cx="4572000" cy="2514600"/>
            <a:chOff x="2700" y="5216"/>
            <a:chExt cx="7020" cy="3723"/>
          </a:xfrm>
        </p:grpSpPr>
        <p:sp>
          <p:nvSpPr>
            <p:cNvPr id="627718" name="AutoShape 6"/>
            <p:cNvSpPr>
              <a:spLocks noChangeAspect="1" noChangeArrowheads="1" noTextEdit="1"/>
            </p:cNvSpPr>
            <p:nvPr/>
          </p:nvSpPr>
          <p:spPr bwMode="auto">
            <a:xfrm>
              <a:off x="2700" y="5216"/>
              <a:ext cx="7020" cy="3723"/>
            </a:xfrm>
            <a:prstGeom prst="rect">
              <a:avLst/>
            </a:prstGeom>
            <a:noFill/>
            <a:ln w="9525">
              <a:noFill/>
              <a:miter lim="800000"/>
              <a:headEnd/>
              <a:tailEnd/>
            </a:ln>
          </p:spPr>
          <p:txBody>
            <a:bodyPr/>
            <a:lstStyle/>
            <a:p>
              <a:endParaRPr lang="es-ES"/>
            </a:p>
          </p:txBody>
        </p:sp>
        <p:sp>
          <p:nvSpPr>
            <p:cNvPr id="627719" name="Rectangle 7"/>
            <p:cNvSpPr>
              <a:spLocks noChangeArrowheads="1"/>
            </p:cNvSpPr>
            <p:nvPr/>
          </p:nvSpPr>
          <p:spPr bwMode="auto">
            <a:xfrm>
              <a:off x="2700" y="5277"/>
              <a:ext cx="7020" cy="3618"/>
            </a:xfrm>
            <a:prstGeom prst="rect">
              <a:avLst/>
            </a:prstGeom>
            <a:solidFill>
              <a:srgbClr val="FFFFFF"/>
            </a:solidFill>
            <a:ln w="0">
              <a:solidFill>
                <a:srgbClr val="000000"/>
              </a:solidFill>
              <a:miter lim="800000"/>
              <a:headEnd/>
              <a:tailEnd/>
            </a:ln>
          </p:spPr>
          <p:txBody>
            <a:bodyPr/>
            <a:lstStyle/>
            <a:p>
              <a:endParaRPr lang="es-ES"/>
            </a:p>
          </p:txBody>
        </p:sp>
        <p:sp>
          <p:nvSpPr>
            <p:cNvPr id="627720" name="Freeform 8"/>
            <p:cNvSpPr>
              <a:spLocks/>
            </p:cNvSpPr>
            <p:nvPr/>
          </p:nvSpPr>
          <p:spPr bwMode="auto">
            <a:xfrm>
              <a:off x="4757" y="6962"/>
              <a:ext cx="465" cy="252"/>
            </a:xfrm>
            <a:custGeom>
              <a:avLst/>
              <a:gdLst/>
              <a:ahLst/>
              <a:cxnLst>
                <a:cxn ang="0">
                  <a:pos x="0" y="21"/>
                </a:cxn>
                <a:cxn ang="0">
                  <a:pos x="74" y="0"/>
                </a:cxn>
                <a:cxn ang="0">
                  <a:pos x="147" y="0"/>
                </a:cxn>
                <a:cxn ang="0">
                  <a:pos x="245" y="0"/>
                </a:cxn>
                <a:cxn ang="0">
                  <a:pos x="294" y="0"/>
                </a:cxn>
                <a:cxn ang="0">
                  <a:pos x="367" y="0"/>
                </a:cxn>
                <a:cxn ang="0">
                  <a:pos x="465" y="0"/>
                </a:cxn>
                <a:cxn ang="0">
                  <a:pos x="465" y="252"/>
                </a:cxn>
                <a:cxn ang="0">
                  <a:pos x="0" y="21"/>
                </a:cxn>
              </a:cxnLst>
              <a:rect l="0" t="0" r="r" b="b"/>
              <a:pathLst>
                <a:path w="465" h="252">
                  <a:moveTo>
                    <a:pt x="0" y="21"/>
                  </a:moveTo>
                  <a:lnTo>
                    <a:pt x="74" y="0"/>
                  </a:lnTo>
                  <a:lnTo>
                    <a:pt x="147" y="0"/>
                  </a:lnTo>
                  <a:lnTo>
                    <a:pt x="245" y="0"/>
                  </a:lnTo>
                  <a:lnTo>
                    <a:pt x="294" y="0"/>
                  </a:lnTo>
                  <a:lnTo>
                    <a:pt x="367" y="0"/>
                  </a:lnTo>
                  <a:lnTo>
                    <a:pt x="465" y="0"/>
                  </a:lnTo>
                  <a:lnTo>
                    <a:pt x="465" y="252"/>
                  </a:lnTo>
                  <a:lnTo>
                    <a:pt x="0" y="21"/>
                  </a:lnTo>
                  <a:close/>
                </a:path>
              </a:pathLst>
            </a:custGeom>
            <a:solidFill>
              <a:srgbClr val="CCFFFF"/>
            </a:solidFill>
            <a:ln w="15240">
              <a:solidFill>
                <a:srgbClr val="000000"/>
              </a:solidFill>
              <a:prstDash val="solid"/>
              <a:round/>
              <a:headEnd/>
              <a:tailEnd/>
            </a:ln>
          </p:spPr>
          <p:txBody>
            <a:bodyPr/>
            <a:lstStyle/>
            <a:p>
              <a:endParaRPr lang="es-ES"/>
            </a:p>
          </p:txBody>
        </p:sp>
        <p:sp>
          <p:nvSpPr>
            <p:cNvPr id="627721" name="Freeform 9"/>
            <p:cNvSpPr>
              <a:spLocks/>
            </p:cNvSpPr>
            <p:nvPr/>
          </p:nvSpPr>
          <p:spPr bwMode="auto">
            <a:xfrm>
              <a:off x="4218" y="6983"/>
              <a:ext cx="1004" cy="231"/>
            </a:xfrm>
            <a:custGeom>
              <a:avLst/>
              <a:gdLst/>
              <a:ahLst/>
              <a:cxnLst>
                <a:cxn ang="0">
                  <a:pos x="0" y="105"/>
                </a:cxn>
                <a:cxn ang="0">
                  <a:pos x="25" y="84"/>
                </a:cxn>
                <a:cxn ang="0">
                  <a:pos x="74" y="63"/>
                </a:cxn>
                <a:cxn ang="0">
                  <a:pos x="147" y="63"/>
                </a:cxn>
                <a:cxn ang="0">
                  <a:pos x="196" y="42"/>
                </a:cxn>
                <a:cxn ang="0">
                  <a:pos x="270" y="42"/>
                </a:cxn>
                <a:cxn ang="0">
                  <a:pos x="319" y="21"/>
                </a:cxn>
                <a:cxn ang="0">
                  <a:pos x="392" y="21"/>
                </a:cxn>
                <a:cxn ang="0">
                  <a:pos x="466" y="0"/>
                </a:cxn>
                <a:cxn ang="0">
                  <a:pos x="539" y="0"/>
                </a:cxn>
                <a:cxn ang="0">
                  <a:pos x="1004" y="231"/>
                </a:cxn>
                <a:cxn ang="0">
                  <a:pos x="0" y="105"/>
                </a:cxn>
              </a:cxnLst>
              <a:rect l="0" t="0" r="r" b="b"/>
              <a:pathLst>
                <a:path w="1004" h="231">
                  <a:moveTo>
                    <a:pt x="0" y="105"/>
                  </a:moveTo>
                  <a:lnTo>
                    <a:pt x="25" y="84"/>
                  </a:lnTo>
                  <a:lnTo>
                    <a:pt x="74" y="63"/>
                  </a:lnTo>
                  <a:lnTo>
                    <a:pt x="147" y="63"/>
                  </a:lnTo>
                  <a:lnTo>
                    <a:pt x="196" y="42"/>
                  </a:lnTo>
                  <a:lnTo>
                    <a:pt x="270" y="42"/>
                  </a:lnTo>
                  <a:lnTo>
                    <a:pt x="319" y="21"/>
                  </a:lnTo>
                  <a:lnTo>
                    <a:pt x="392" y="21"/>
                  </a:lnTo>
                  <a:lnTo>
                    <a:pt x="466" y="0"/>
                  </a:lnTo>
                  <a:lnTo>
                    <a:pt x="539" y="0"/>
                  </a:lnTo>
                  <a:lnTo>
                    <a:pt x="1004" y="231"/>
                  </a:lnTo>
                  <a:lnTo>
                    <a:pt x="0" y="105"/>
                  </a:lnTo>
                  <a:close/>
                </a:path>
              </a:pathLst>
            </a:custGeom>
            <a:solidFill>
              <a:srgbClr val="FFFFCC"/>
            </a:solidFill>
            <a:ln w="15240">
              <a:solidFill>
                <a:srgbClr val="000000"/>
              </a:solidFill>
              <a:prstDash val="solid"/>
              <a:round/>
              <a:headEnd/>
              <a:tailEnd/>
            </a:ln>
          </p:spPr>
          <p:txBody>
            <a:bodyPr/>
            <a:lstStyle/>
            <a:p>
              <a:endParaRPr lang="es-ES"/>
            </a:p>
          </p:txBody>
        </p:sp>
        <p:sp>
          <p:nvSpPr>
            <p:cNvPr id="627722" name="Freeform 10"/>
            <p:cNvSpPr>
              <a:spLocks/>
            </p:cNvSpPr>
            <p:nvPr/>
          </p:nvSpPr>
          <p:spPr bwMode="auto">
            <a:xfrm>
              <a:off x="4047" y="7214"/>
              <a:ext cx="220" cy="463"/>
            </a:xfrm>
            <a:custGeom>
              <a:avLst/>
              <a:gdLst/>
              <a:ahLst/>
              <a:cxnLst>
                <a:cxn ang="0">
                  <a:pos x="220" y="168"/>
                </a:cxn>
                <a:cxn ang="0">
                  <a:pos x="171" y="147"/>
                </a:cxn>
                <a:cxn ang="0">
                  <a:pos x="122" y="126"/>
                </a:cxn>
                <a:cxn ang="0">
                  <a:pos x="98" y="105"/>
                </a:cxn>
                <a:cxn ang="0">
                  <a:pos x="73" y="105"/>
                </a:cxn>
                <a:cxn ang="0">
                  <a:pos x="49" y="84"/>
                </a:cxn>
                <a:cxn ang="0">
                  <a:pos x="24" y="63"/>
                </a:cxn>
                <a:cxn ang="0">
                  <a:pos x="0" y="42"/>
                </a:cxn>
                <a:cxn ang="0">
                  <a:pos x="0" y="21"/>
                </a:cxn>
                <a:cxn ang="0">
                  <a:pos x="0" y="0"/>
                </a:cxn>
                <a:cxn ang="0">
                  <a:pos x="0" y="295"/>
                </a:cxn>
                <a:cxn ang="0">
                  <a:pos x="0" y="316"/>
                </a:cxn>
                <a:cxn ang="0">
                  <a:pos x="0" y="337"/>
                </a:cxn>
                <a:cxn ang="0">
                  <a:pos x="24" y="358"/>
                </a:cxn>
                <a:cxn ang="0">
                  <a:pos x="49" y="379"/>
                </a:cxn>
                <a:cxn ang="0">
                  <a:pos x="73" y="400"/>
                </a:cxn>
                <a:cxn ang="0">
                  <a:pos x="98" y="400"/>
                </a:cxn>
                <a:cxn ang="0">
                  <a:pos x="122" y="421"/>
                </a:cxn>
                <a:cxn ang="0">
                  <a:pos x="171" y="442"/>
                </a:cxn>
                <a:cxn ang="0">
                  <a:pos x="220" y="463"/>
                </a:cxn>
                <a:cxn ang="0">
                  <a:pos x="220" y="168"/>
                </a:cxn>
              </a:cxnLst>
              <a:rect l="0" t="0" r="r" b="b"/>
              <a:pathLst>
                <a:path w="220" h="463">
                  <a:moveTo>
                    <a:pt x="220" y="168"/>
                  </a:moveTo>
                  <a:lnTo>
                    <a:pt x="171" y="147"/>
                  </a:lnTo>
                  <a:lnTo>
                    <a:pt x="122" y="126"/>
                  </a:lnTo>
                  <a:lnTo>
                    <a:pt x="98" y="105"/>
                  </a:lnTo>
                  <a:lnTo>
                    <a:pt x="73" y="105"/>
                  </a:lnTo>
                  <a:lnTo>
                    <a:pt x="49" y="84"/>
                  </a:lnTo>
                  <a:lnTo>
                    <a:pt x="24" y="63"/>
                  </a:lnTo>
                  <a:lnTo>
                    <a:pt x="0" y="42"/>
                  </a:lnTo>
                  <a:lnTo>
                    <a:pt x="0" y="21"/>
                  </a:lnTo>
                  <a:lnTo>
                    <a:pt x="0" y="0"/>
                  </a:lnTo>
                  <a:lnTo>
                    <a:pt x="0" y="295"/>
                  </a:lnTo>
                  <a:lnTo>
                    <a:pt x="0" y="316"/>
                  </a:lnTo>
                  <a:lnTo>
                    <a:pt x="0" y="337"/>
                  </a:lnTo>
                  <a:lnTo>
                    <a:pt x="24" y="358"/>
                  </a:lnTo>
                  <a:lnTo>
                    <a:pt x="49" y="379"/>
                  </a:lnTo>
                  <a:lnTo>
                    <a:pt x="73" y="400"/>
                  </a:lnTo>
                  <a:lnTo>
                    <a:pt x="98" y="400"/>
                  </a:lnTo>
                  <a:lnTo>
                    <a:pt x="122" y="421"/>
                  </a:lnTo>
                  <a:lnTo>
                    <a:pt x="171" y="442"/>
                  </a:lnTo>
                  <a:lnTo>
                    <a:pt x="220" y="463"/>
                  </a:lnTo>
                  <a:lnTo>
                    <a:pt x="220" y="168"/>
                  </a:lnTo>
                  <a:close/>
                </a:path>
              </a:pathLst>
            </a:custGeom>
            <a:solidFill>
              <a:srgbClr val="4D1A33"/>
            </a:solidFill>
            <a:ln w="15240">
              <a:solidFill>
                <a:srgbClr val="000000"/>
              </a:solidFill>
              <a:prstDash val="solid"/>
              <a:round/>
              <a:headEnd/>
              <a:tailEnd/>
            </a:ln>
          </p:spPr>
          <p:txBody>
            <a:bodyPr/>
            <a:lstStyle/>
            <a:p>
              <a:endParaRPr lang="es-ES"/>
            </a:p>
          </p:txBody>
        </p:sp>
        <p:sp>
          <p:nvSpPr>
            <p:cNvPr id="627723" name="Freeform 11"/>
            <p:cNvSpPr>
              <a:spLocks/>
            </p:cNvSpPr>
            <p:nvPr/>
          </p:nvSpPr>
          <p:spPr bwMode="auto">
            <a:xfrm>
              <a:off x="4047" y="7088"/>
              <a:ext cx="1175" cy="294"/>
            </a:xfrm>
            <a:custGeom>
              <a:avLst/>
              <a:gdLst/>
              <a:ahLst/>
              <a:cxnLst>
                <a:cxn ang="0">
                  <a:pos x="220" y="294"/>
                </a:cxn>
                <a:cxn ang="0">
                  <a:pos x="171" y="273"/>
                </a:cxn>
                <a:cxn ang="0">
                  <a:pos x="122" y="252"/>
                </a:cxn>
                <a:cxn ang="0">
                  <a:pos x="98" y="231"/>
                </a:cxn>
                <a:cxn ang="0">
                  <a:pos x="49" y="210"/>
                </a:cxn>
                <a:cxn ang="0">
                  <a:pos x="24" y="189"/>
                </a:cxn>
                <a:cxn ang="0">
                  <a:pos x="0" y="168"/>
                </a:cxn>
                <a:cxn ang="0">
                  <a:pos x="0" y="147"/>
                </a:cxn>
                <a:cxn ang="0">
                  <a:pos x="0" y="126"/>
                </a:cxn>
                <a:cxn ang="0">
                  <a:pos x="0" y="105"/>
                </a:cxn>
                <a:cxn ang="0">
                  <a:pos x="0" y="84"/>
                </a:cxn>
                <a:cxn ang="0">
                  <a:pos x="24" y="63"/>
                </a:cxn>
                <a:cxn ang="0">
                  <a:pos x="49" y="42"/>
                </a:cxn>
                <a:cxn ang="0">
                  <a:pos x="73" y="42"/>
                </a:cxn>
                <a:cxn ang="0">
                  <a:pos x="122" y="21"/>
                </a:cxn>
                <a:cxn ang="0">
                  <a:pos x="171" y="0"/>
                </a:cxn>
                <a:cxn ang="0">
                  <a:pos x="1175" y="126"/>
                </a:cxn>
                <a:cxn ang="0">
                  <a:pos x="220" y="294"/>
                </a:cxn>
              </a:cxnLst>
              <a:rect l="0" t="0" r="r" b="b"/>
              <a:pathLst>
                <a:path w="1175" h="294">
                  <a:moveTo>
                    <a:pt x="220" y="294"/>
                  </a:moveTo>
                  <a:lnTo>
                    <a:pt x="171" y="273"/>
                  </a:lnTo>
                  <a:lnTo>
                    <a:pt x="122" y="252"/>
                  </a:lnTo>
                  <a:lnTo>
                    <a:pt x="98" y="231"/>
                  </a:lnTo>
                  <a:lnTo>
                    <a:pt x="49" y="210"/>
                  </a:lnTo>
                  <a:lnTo>
                    <a:pt x="24" y="189"/>
                  </a:lnTo>
                  <a:lnTo>
                    <a:pt x="0" y="168"/>
                  </a:lnTo>
                  <a:lnTo>
                    <a:pt x="0" y="147"/>
                  </a:lnTo>
                  <a:lnTo>
                    <a:pt x="0" y="126"/>
                  </a:lnTo>
                  <a:lnTo>
                    <a:pt x="0" y="105"/>
                  </a:lnTo>
                  <a:lnTo>
                    <a:pt x="0" y="84"/>
                  </a:lnTo>
                  <a:lnTo>
                    <a:pt x="24" y="63"/>
                  </a:lnTo>
                  <a:lnTo>
                    <a:pt x="49" y="42"/>
                  </a:lnTo>
                  <a:lnTo>
                    <a:pt x="73" y="42"/>
                  </a:lnTo>
                  <a:lnTo>
                    <a:pt x="122" y="21"/>
                  </a:lnTo>
                  <a:lnTo>
                    <a:pt x="171" y="0"/>
                  </a:lnTo>
                  <a:lnTo>
                    <a:pt x="1175" y="126"/>
                  </a:lnTo>
                  <a:lnTo>
                    <a:pt x="220" y="294"/>
                  </a:lnTo>
                  <a:close/>
                </a:path>
              </a:pathLst>
            </a:custGeom>
            <a:solidFill>
              <a:srgbClr val="993366"/>
            </a:solidFill>
            <a:ln w="15240">
              <a:solidFill>
                <a:srgbClr val="000000"/>
              </a:solidFill>
              <a:prstDash val="solid"/>
              <a:round/>
              <a:headEnd/>
              <a:tailEnd/>
            </a:ln>
          </p:spPr>
          <p:txBody>
            <a:bodyPr/>
            <a:lstStyle/>
            <a:p>
              <a:endParaRPr lang="es-ES"/>
            </a:p>
          </p:txBody>
        </p:sp>
        <p:sp>
          <p:nvSpPr>
            <p:cNvPr id="627724" name="Freeform 12"/>
            <p:cNvSpPr>
              <a:spLocks/>
            </p:cNvSpPr>
            <p:nvPr/>
          </p:nvSpPr>
          <p:spPr bwMode="auto">
            <a:xfrm>
              <a:off x="4267" y="7214"/>
              <a:ext cx="2131" cy="568"/>
            </a:xfrm>
            <a:custGeom>
              <a:avLst/>
              <a:gdLst/>
              <a:ahLst/>
              <a:cxnLst>
                <a:cxn ang="0">
                  <a:pos x="2131" y="0"/>
                </a:cxn>
                <a:cxn ang="0">
                  <a:pos x="2131" y="21"/>
                </a:cxn>
                <a:cxn ang="0">
                  <a:pos x="2106" y="42"/>
                </a:cxn>
                <a:cxn ang="0">
                  <a:pos x="2082" y="63"/>
                </a:cxn>
                <a:cxn ang="0">
                  <a:pos x="2057" y="84"/>
                </a:cxn>
                <a:cxn ang="0">
                  <a:pos x="2033" y="105"/>
                </a:cxn>
                <a:cxn ang="0">
                  <a:pos x="1984" y="126"/>
                </a:cxn>
                <a:cxn ang="0">
                  <a:pos x="1935" y="147"/>
                </a:cxn>
                <a:cxn ang="0">
                  <a:pos x="1886" y="168"/>
                </a:cxn>
                <a:cxn ang="0">
                  <a:pos x="1813" y="190"/>
                </a:cxn>
                <a:cxn ang="0">
                  <a:pos x="1739" y="211"/>
                </a:cxn>
                <a:cxn ang="0">
                  <a:pos x="1666" y="211"/>
                </a:cxn>
                <a:cxn ang="0">
                  <a:pos x="1568" y="232"/>
                </a:cxn>
                <a:cxn ang="0">
                  <a:pos x="1494" y="232"/>
                </a:cxn>
                <a:cxn ang="0">
                  <a:pos x="1421" y="253"/>
                </a:cxn>
                <a:cxn ang="0">
                  <a:pos x="1323" y="253"/>
                </a:cxn>
                <a:cxn ang="0">
                  <a:pos x="1225" y="253"/>
                </a:cxn>
                <a:cxn ang="0">
                  <a:pos x="1102" y="274"/>
                </a:cxn>
                <a:cxn ang="0">
                  <a:pos x="1029" y="274"/>
                </a:cxn>
                <a:cxn ang="0">
                  <a:pos x="931" y="274"/>
                </a:cxn>
                <a:cxn ang="0">
                  <a:pos x="833" y="274"/>
                </a:cxn>
                <a:cxn ang="0">
                  <a:pos x="735" y="274"/>
                </a:cxn>
                <a:cxn ang="0">
                  <a:pos x="637" y="253"/>
                </a:cxn>
                <a:cxn ang="0">
                  <a:pos x="539" y="253"/>
                </a:cxn>
                <a:cxn ang="0">
                  <a:pos x="441" y="253"/>
                </a:cxn>
                <a:cxn ang="0">
                  <a:pos x="368" y="232"/>
                </a:cxn>
                <a:cxn ang="0">
                  <a:pos x="270" y="211"/>
                </a:cxn>
                <a:cxn ang="0">
                  <a:pos x="196" y="211"/>
                </a:cxn>
                <a:cxn ang="0">
                  <a:pos x="123" y="190"/>
                </a:cxn>
                <a:cxn ang="0">
                  <a:pos x="74" y="168"/>
                </a:cxn>
                <a:cxn ang="0">
                  <a:pos x="0" y="168"/>
                </a:cxn>
                <a:cxn ang="0">
                  <a:pos x="0" y="463"/>
                </a:cxn>
                <a:cxn ang="0">
                  <a:pos x="74" y="463"/>
                </a:cxn>
                <a:cxn ang="0">
                  <a:pos x="123" y="484"/>
                </a:cxn>
                <a:cxn ang="0">
                  <a:pos x="196" y="505"/>
                </a:cxn>
                <a:cxn ang="0">
                  <a:pos x="270" y="505"/>
                </a:cxn>
                <a:cxn ang="0">
                  <a:pos x="368" y="526"/>
                </a:cxn>
                <a:cxn ang="0">
                  <a:pos x="441" y="547"/>
                </a:cxn>
                <a:cxn ang="0">
                  <a:pos x="539" y="547"/>
                </a:cxn>
                <a:cxn ang="0">
                  <a:pos x="637" y="547"/>
                </a:cxn>
                <a:cxn ang="0">
                  <a:pos x="735" y="568"/>
                </a:cxn>
                <a:cxn ang="0">
                  <a:pos x="833" y="568"/>
                </a:cxn>
                <a:cxn ang="0">
                  <a:pos x="931" y="568"/>
                </a:cxn>
                <a:cxn ang="0">
                  <a:pos x="1029" y="568"/>
                </a:cxn>
                <a:cxn ang="0">
                  <a:pos x="1102" y="568"/>
                </a:cxn>
                <a:cxn ang="0">
                  <a:pos x="1225" y="547"/>
                </a:cxn>
                <a:cxn ang="0">
                  <a:pos x="1323" y="547"/>
                </a:cxn>
                <a:cxn ang="0">
                  <a:pos x="1421" y="547"/>
                </a:cxn>
                <a:cxn ang="0">
                  <a:pos x="1494" y="526"/>
                </a:cxn>
                <a:cxn ang="0">
                  <a:pos x="1568" y="526"/>
                </a:cxn>
                <a:cxn ang="0">
                  <a:pos x="1666" y="505"/>
                </a:cxn>
                <a:cxn ang="0">
                  <a:pos x="1739" y="505"/>
                </a:cxn>
                <a:cxn ang="0">
                  <a:pos x="1813" y="484"/>
                </a:cxn>
                <a:cxn ang="0">
                  <a:pos x="1886" y="463"/>
                </a:cxn>
                <a:cxn ang="0">
                  <a:pos x="1935" y="442"/>
                </a:cxn>
                <a:cxn ang="0">
                  <a:pos x="1984" y="421"/>
                </a:cxn>
                <a:cxn ang="0">
                  <a:pos x="2033" y="400"/>
                </a:cxn>
                <a:cxn ang="0">
                  <a:pos x="2057" y="379"/>
                </a:cxn>
                <a:cxn ang="0">
                  <a:pos x="2082" y="358"/>
                </a:cxn>
                <a:cxn ang="0">
                  <a:pos x="2106" y="337"/>
                </a:cxn>
                <a:cxn ang="0">
                  <a:pos x="2131" y="316"/>
                </a:cxn>
                <a:cxn ang="0">
                  <a:pos x="2131" y="295"/>
                </a:cxn>
                <a:cxn ang="0">
                  <a:pos x="2131" y="0"/>
                </a:cxn>
              </a:cxnLst>
              <a:rect l="0" t="0" r="r" b="b"/>
              <a:pathLst>
                <a:path w="2131" h="568">
                  <a:moveTo>
                    <a:pt x="2131" y="0"/>
                  </a:moveTo>
                  <a:lnTo>
                    <a:pt x="2131" y="21"/>
                  </a:lnTo>
                  <a:lnTo>
                    <a:pt x="2106" y="42"/>
                  </a:lnTo>
                  <a:lnTo>
                    <a:pt x="2082" y="63"/>
                  </a:lnTo>
                  <a:lnTo>
                    <a:pt x="2057" y="84"/>
                  </a:lnTo>
                  <a:lnTo>
                    <a:pt x="2033" y="105"/>
                  </a:lnTo>
                  <a:lnTo>
                    <a:pt x="1984" y="126"/>
                  </a:lnTo>
                  <a:lnTo>
                    <a:pt x="1935" y="147"/>
                  </a:lnTo>
                  <a:lnTo>
                    <a:pt x="1886" y="168"/>
                  </a:lnTo>
                  <a:lnTo>
                    <a:pt x="1813" y="190"/>
                  </a:lnTo>
                  <a:lnTo>
                    <a:pt x="1739" y="211"/>
                  </a:lnTo>
                  <a:lnTo>
                    <a:pt x="1666" y="211"/>
                  </a:lnTo>
                  <a:lnTo>
                    <a:pt x="1568" y="232"/>
                  </a:lnTo>
                  <a:lnTo>
                    <a:pt x="1494" y="232"/>
                  </a:lnTo>
                  <a:lnTo>
                    <a:pt x="1421" y="253"/>
                  </a:lnTo>
                  <a:lnTo>
                    <a:pt x="1323" y="253"/>
                  </a:lnTo>
                  <a:lnTo>
                    <a:pt x="1225" y="253"/>
                  </a:lnTo>
                  <a:lnTo>
                    <a:pt x="1102" y="274"/>
                  </a:lnTo>
                  <a:lnTo>
                    <a:pt x="1029" y="274"/>
                  </a:lnTo>
                  <a:lnTo>
                    <a:pt x="931" y="274"/>
                  </a:lnTo>
                  <a:lnTo>
                    <a:pt x="833" y="274"/>
                  </a:lnTo>
                  <a:lnTo>
                    <a:pt x="735" y="274"/>
                  </a:lnTo>
                  <a:lnTo>
                    <a:pt x="637" y="253"/>
                  </a:lnTo>
                  <a:lnTo>
                    <a:pt x="539" y="253"/>
                  </a:lnTo>
                  <a:lnTo>
                    <a:pt x="441" y="253"/>
                  </a:lnTo>
                  <a:lnTo>
                    <a:pt x="368" y="232"/>
                  </a:lnTo>
                  <a:lnTo>
                    <a:pt x="270" y="211"/>
                  </a:lnTo>
                  <a:lnTo>
                    <a:pt x="196" y="211"/>
                  </a:lnTo>
                  <a:lnTo>
                    <a:pt x="123" y="190"/>
                  </a:lnTo>
                  <a:lnTo>
                    <a:pt x="74" y="168"/>
                  </a:lnTo>
                  <a:lnTo>
                    <a:pt x="0" y="168"/>
                  </a:lnTo>
                  <a:lnTo>
                    <a:pt x="0" y="463"/>
                  </a:lnTo>
                  <a:lnTo>
                    <a:pt x="74" y="463"/>
                  </a:lnTo>
                  <a:lnTo>
                    <a:pt x="123" y="484"/>
                  </a:lnTo>
                  <a:lnTo>
                    <a:pt x="196" y="505"/>
                  </a:lnTo>
                  <a:lnTo>
                    <a:pt x="270" y="505"/>
                  </a:lnTo>
                  <a:lnTo>
                    <a:pt x="368" y="526"/>
                  </a:lnTo>
                  <a:lnTo>
                    <a:pt x="441" y="547"/>
                  </a:lnTo>
                  <a:lnTo>
                    <a:pt x="539" y="547"/>
                  </a:lnTo>
                  <a:lnTo>
                    <a:pt x="637" y="547"/>
                  </a:lnTo>
                  <a:lnTo>
                    <a:pt x="735" y="568"/>
                  </a:lnTo>
                  <a:lnTo>
                    <a:pt x="833" y="568"/>
                  </a:lnTo>
                  <a:lnTo>
                    <a:pt x="931" y="568"/>
                  </a:lnTo>
                  <a:lnTo>
                    <a:pt x="1029" y="568"/>
                  </a:lnTo>
                  <a:lnTo>
                    <a:pt x="1102" y="568"/>
                  </a:lnTo>
                  <a:lnTo>
                    <a:pt x="1225" y="547"/>
                  </a:lnTo>
                  <a:lnTo>
                    <a:pt x="1323" y="547"/>
                  </a:lnTo>
                  <a:lnTo>
                    <a:pt x="1421" y="547"/>
                  </a:lnTo>
                  <a:lnTo>
                    <a:pt x="1494" y="526"/>
                  </a:lnTo>
                  <a:lnTo>
                    <a:pt x="1568" y="526"/>
                  </a:lnTo>
                  <a:lnTo>
                    <a:pt x="1666" y="505"/>
                  </a:lnTo>
                  <a:lnTo>
                    <a:pt x="1739" y="505"/>
                  </a:lnTo>
                  <a:lnTo>
                    <a:pt x="1813" y="484"/>
                  </a:lnTo>
                  <a:lnTo>
                    <a:pt x="1886" y="463"/>
                  </a:lnTo>
                  <a:lnTo>
                    <a:pt x="1935" y="442"/>
                  </a:lnTo>
                  <a:lnTo>
                    <a:pt x="1984" y="421"/>
                  </a:lnTo>
                  <a:lnTo>
                    <a:pt x="2033" y="400"/>
                  </a:lnTo>
                  <a:lnTo>
                    <a:pt x="2057" y="379"/>
                  </a:lnTo>
                  <a:lnTo>
                    <a:pt x="2082" y="358"/>
                  </a:lnTo>
                  <a:lnTo>
                    <a:pt x="2106" y="337"/>
                  </a:lnTo>
                  <a:lnTo>
                    <a:pt x="2131" y="316"/>
                  </a:lnTo>
                  <a:lnTo>
                    <a:pt x="2131" y="295"/>
                  </a:lnTo>
                  <a:lnTo>
                    <a:pt x="2131" y="0"/>
                  </a:lnTo>
                  <a:close/>
                </a:path>
              </a:pathLst>
            </a:custGeom>
            <a:solidFill>
              <a:srgbClr val="4D4D80"/>
            </a:solidFill>
            <a:ln w="15240">
              <a:solidFill>
                <a:srgbClr val="000000"/>
              </a:solidFill>
              <a:prstDash val="solid"/>
              <a:round/>
              <a:headEnd/>
              <a:tailEnd/>
            </a:ln>
          </p:spPr>
          <p:txBody>
            <a:bodyPr/>
            <a:lstStyle/>
            <a:p>
              <a:endParaRPr lang="es-ES"/>
            </a:p>
          </p:txBody>
        </p:sp>
        <p:sp>
          <p:nvSpPr>
            <p:cNvPr id="627725" name="Freeform 13"/>
            <p:cNvSpPr>
              <a:spLocks/>
            </p:cNvSpPr>
            <p:nvPr/>
          </p:nvSpPr>
          <p:spPr bwMode="auto">
            <a:xfrm>
              <a:off x="4267" y="6962"/>
              <a:ext cx="2131" cy="526"/>
            </a:xfrm>
            <a:custGeom>
              <a:avLst/>
              <a:gdLst/>
              <a:ahLst/>
              <a:cxnLst>
                <a:cxn ang="0">
                  <a:pos x="955" y="0"/>
                </a:cxn>
                <a:cxn ang="0">
                  <a:pos x="1053" y="0"/>
                </a:cxn>
                <a:cxn ang="0">
                  <a:pos x="1151" y="0"/>
                </a:cxn>
                <a:cxn ang="0">
                  <a:pos x="1249" y="0"/>
                </a:cxn>
                <a:cxn ang="0">
                  <a:pos x="1347" y="21"/>
                </a:cxn>
                <a:cxn ang="0">
                  <a:pos x="1421" y="21"/>
                </a:cxn>
                <a:cxn ang="0">
                  <a:pos x="1519" y="21"/>
                </a:cxn>
                <a:cxn ang="0">
                  <a:pos x="1617" y="42"/>
                </a:cxn>
                <a:cxn ang="0">
                  <a:pos x="1690" y="63"/>
                </a:cxn>
                <a:cxn ang="0">
                  <a:pos x="1764" y="63"/>
                </a:cxn>
                <a:cxn ang="0">
                  <a:pos x="1837" y="84"/>
                </a:cxn>
                <a:cxn ang="0">
                  <a:pos x="1911" y="105"/>
                </a:cxn>
                <a:cxn ang="0">
                  <a:pos x="1960" y="126"/>
                </a:cxn>
                <a:cxn ang="0">
                  <a:pos x="2009" y="147"/>
                </a:cxn>
                <a:cxn ang="0">
                  <a:pos x="2033" y="168"/>
                </a:cxn>
                <a:cxn ang="0">
                  <a:pos x="2082" y="189"/>
                </a:cxn>
                <a:cxn ang="0">
                  <a:pos x="2106" y="210"/>
                </a:cxn>
                <a:cxn ang="0">
                  <a:pos x="2106" y="231"/>
                </a:cxn>
                <a:cxn ang="0">
                  <a:pos x="2131" y="252"/>
                </a:cxn>
                <a:cxn ang="0">
                  <a:pos x="2131" y="273"/>
                </a:cxn>
                <a:cxn ang="0">
                  <a:pos x="2106" y="294"/>
                </a:cxn>
                <a:cxn ang="0">
                  <a:pos x="2106" y="315"/>
                </a:cxn>
                <a:cxn ang="0">
                  <a:pos x="2082" y="336"/>
                </a:cxn>
                <a:cxn ang="0">
                  <a:pos x="2033" y="357"/>
                </a:cxn>
                <a:cxn ang="0">
                  <a:pos x="2009" y="378"/>
                </a:cxn>
                <a:cxn ang="0">
                  <a:pos x="1935" y="399"/>
                </a:cxn>
                <a:cxn ang="0">
                  <a:pos x="1886" y="420"/>
                </a:cxn>
                <a:cxn ang="0">
                  <a:pos x="1813" y="442"/>
                </a:cxn>
                <a:cxn ang="0">
                  <a:pos x="1739" y="442"/>
                </a:cxn>
                <a:cxn ang="0">
                  <a:pos x="1690" y="463"/>
                </a:cxn>
                <a:cxn ang="0">
                  <a:pos x="1617" y="484"/>
                </a:cxn>
                <a:cxn ang="0">
                  <a:pos x="1519" y="484"/>
                </a:cxn>
                <a:cxn ang="0">
                  <a:pos x="1421" y="505"/>
                </a:cxn>
                <a:cxn ang="0">
                  <a:pos x="1323" y="505"/>
                </a:cxn>
                <a:cxn ang="0">
                  <a:pos x="1225" y="505"/>
                </a:cxn>
                <a:cxn ang="0">
                  <a:pos x="1127" y="526"/>
                </a:cxn>
                <a:cxn ang="0">
                  <a:pos x="1029" y="526"/>
                </a:cxn>
                <a:cxn ang="0">
                  <a:pos x="955" y="526"/>
                </a:cxn>
                <a:cxn ang="0">
                  <a:pos x="857" y="526"/>
                </a:cxn>
                <a:cxn ang="0">
                  <a:pos x="735" y="526"/>
                </a:cxn>
                <a:cxn ang="0">
                  <a:pos x="637" y="505"/>
                </a:cxn>
                <a:cxn ang="0">
                  <a:pos x="539" y="505"/>
                </a:cxn>
                <a:cxn ang="0">
                  <a:pos x="441" y="505"/>
                </a:cxn>
                <a:cxn ang="0">
                  <a:pos x="368" y="484"/>
                </a:cxn>
                <a:cxn ang="0">
                  <a:pos x="270" y="463"/>
                </a:cxn>
                <a:cxn ang="0">
                  <a:pos x="221" y="463"/>
                </a:cxn>
                <a:cxn ang="0">
                  <a:pos x="123" y="442"/>
                </a:cxn>
                <a:cxn ang="0">
                  <a:pos x="74" y="420"/>
                </a:cxn>
                <a:cxn ang="0">
                  <a:pos x="0" y="420"/>
                </a:cxn>
                <a:cxn ang="0">
                  <a:pos x="955" y="252"/>
                </a:cxn>
                <a:cxn ang="0">
                  <a:pos x="955" y="0"/>
                </a:cxn>
              </a:cxnLst>
              <a:rect l="0" t="0" r="r" b="b"/>
              <a:pathLst>
                <a:path w="2131" h="526">
                  <a:moveTo>
                    <a:pt x="955" y="0"/>
                  </a:moveTo>
                  <a:lnTo>
                    <a:pt x="1053" y="0"/>
                  </a:lnTo>
                  <a:lnTo>
                    <a:pt x="1151" y="0"/>
                  </a:lnTo>
                  <a:lnTo>
                    <a:pt x="1249" y="0"/>
                  </a:lnTo>
                  <a:lnTo>
                    <a:pt x="1347" y="21"/>
                  </a:lnTo>
                  <a:lnTo>
                    <a:pt x="1421" y="21"/>
                  </a:lnTo>
                  <a:lnTo>
                    <a:pt x="1519" y="21"/>
                  </a:lnTo>
                  <a:lnTo>
                    <a:pt x="1617" y="42"/>
                  </a:lnTo>
                  <a:lnTo>
                    <a:pt x="1690" y="63"/>
                  </a:lnTo>
                  <a:lnTo>
                    <a:pt x="1764" y="63"/>
                  </a:lnTo>
                  <a:lnTo>
                    <a:pt x="1837" y="84"/>
                  </a:lnTo>
                  <a:lnTo>
                    <a:pt x="1911" y="105"/>
                  </a:lnTo>
                  <a:lnTo>
                    <a:pt x="1960" y="126"/>
                  </a:lnTo>
                  <a:lnTo>
                    <a:pt x="2009" y="147"/>
                  </a:lnTo>
                  <a:lnTo>
                    <a:pt x="2033" y="168"/>
                  </a:lnTo>
                  <a:lnTo>
                    <a:pt x="2082" y="189"/>
                  </a:lnTo>
                  <a:lnTo>
                    <a:pt x="2106" y="210"/>
                  </a:lnTo>
                  <a:lnTo>
                    <a:pt x="2106" y="231"/>
                  </a:lnTo>
                  <a:lnTo>
                    <a:pt x="2131" y="252"/>
                  </a:lnTo>
                  <a:lnTo>
                    <a:pt x="2131" y="273"/>
                  </a:lnTo>
                  <a:lnTo>
                    <a:pt x="2106" y="294"/>
                  </a:lnTo>
                  <a:lnTo>
                    <a:pt x="2106" y="315"/>
                  </a:lnTo>
                  <a:lnTo>
                    <a:pt x="2082" y="336"/>
                  </a:lnTo>
                  <a:lnTo>
                    <a:pt x="2033" y="357"/>
                  </a:lnTo>
                  <a:lnTo>
                    <a:pt x="2009" y="378"/>
                  </a:lnTo>
                  <a:lnTo>
                    <a:pt x="1935" y="399"/>
                  </a:lnTo>
                  <a:lnTo>
                    <a:pt x="1886" y="420"/>
                  </a:lnTo>
                  <a:lnTo>
                    <a:pt x="1813" y="442"/>
                  </a:lnTo>
                  <a:lnTo>
                    <a:pt x="1739" y="442"/>
                  </a:lnTo>
                  <a:lnTo>
                    <a:pt x="1690" y="463"/>
                  </a:lnTo>
                  <a:lnTo>
                    <a:pt x="1617" y="484"/>
                  </a:lnTo>
                  <a:lnTo>
                    <a:pt x="1519" y="484"/>
                  </a:lnTo>
                  <a:lnTo>
                    <a:pt x="1421" y="505"/>
                  </a:lnTo>
                  <a:lnTo>
                    <a:pt x="1323" y="505"/>
                  </a:lnTo>
                  <a:lnTo>
                    <a:pt x="1225" y="505"/>
                  </a:lnTo>
                  <a:lnTo>
                    <a:pt x="1127" y="526"/>
                  </a:lnTo>
                  <a:lnTo>
                    <a:pt x="1029" y="526"/>
                  </a:lnTo>
                  <a:lnTo>
                    <a:pt x="955" y="526"/>
                  </a:lnTo>
                  <a:lnTo>
                    <a:pt x="857" y="526"/>
                  </a:lnTo>
                  <a:lnTo>
                    <a:pt x="735" y="526"/>
                  </a:lnTo>
                  <a:lnTo>
                    <a:pt x="637" y="505"/>
                  </a:lnTo>
                  <a:lnTo>
                    <a:pt x="539" y="505"/>
                  </a:lnTo>
                  <a:lnTo>
                    <a:pt x="441" y="505"/>
                  </a:lnTo>
                  <a:lnTo>
                    <a:pt x="368" y="484"/>
                  </a:lnTo>
                  <a:lnTo>
                    <a:pt x="270" y="463"/>
                  </a:lnTo>
                  <a:lnTo>
                    <a:pt x="221" y="463"/>
                  </a:lnTo>
                  <a:lnTo>
                    <a:pt x="123" y="442"/>
                  </a:lnTo>
                  <a:lnTo>
                    <a:pt x="74" y="420"/>
                  </a:lnTo>
                  <a:lnTo>
                    <a:pt x="0" y="420"/>
                  </a:lnTo>
                  <a:lnTo>
                    <a:pt x="955" y="252"/>
                  </a:lnTo>
                  <a:lnTo>
                    <a:pt x="955" y="0"/>
                  </a:lnTo>
                  <a:close/>
                </a:path>
              </a:pathLst>
            </a:custGeom>
            <a:solidFill>
              <a:srgbClr val="9999FF"/>
            </a:solidFill>
            <a:ln w="15240">
              <a:solidFill>
                <a:srgbClr val="000000"/>
              </a:solidFill>
              <a:prstDash val="solid"/>
              <a:round/>
              <a:headEnd/>
              <a:tailEnd/>
            </a:ln>
          </p:spPr>
          <p:txBody>
            <a:bodyPr/>
            <a:lstStyle/>
            <a:p>
              <a:endParaRPr lang="es-ES"/>
            </a:p>
          </p:txBody>
        </p:sp>
        <p:sp>
          <p:nvSpPr>
            <p:cNvPr id="627726" name="Rectangle 14"/>
            <p:cNvSpPr>
              <a:spLocks noChangeArrowheads="1"/>
            </p:cNvSpPr>
            <p:nvPr/>
          </p:nvSpPr>
          <p:spPr bwMode="auto">
            <a:xfrm>
              <a:off x="3060" y="5396"/>
              <a:ext cx="6434" cy="690"/>
            </a:xfrm>
            <a:prstGeom prst="rect">
              <a:avLst/>
            </a:prstGeom>
            <a:noFill/>
            <a:ln w="9525">
              <a:noFill/>
              <a:miter lim="800000"/>
              <a:headEnd/>
              <a:tailEnd/>
            </a:ln>
          </p:spPr>
          <p:txBody>
            <a:bodyPr lIns="0" tIns="0" rIns="0" bIns="0"/>
            <a:lstStyle/>
            <a:p>
              <a:pPr eaLnBrk="0" hangingPunct="0"/>
              <a:r>
                <a:rPr lang="es-ES" b="1" u="none">
                  <a:solidFill>
                    <a:srgbClr val="000000"/>
                  </a:solidFill>
                </a:rPr>
                <a:t>QUÉ DEBERÍA TENER UN PUNTO DE VENTA</a:t>
              </a:r>
              <a:endParaRPr lang="es-ES" b="1" u="none">
                <a:latin typeface="Times New Roman" pitchFamily="18" charset="0"/>
              </a:endParaRPr>
            </a:p>
          </p:txBody>
        </p:sp>
        <p:sp>
          <p:nvSpPr>
            <p:cNvPr id="627727" name="Rectangle 15"/>
            <p:cNvSpPr>
              <a:spLocks noChangeArrowheads="1"/>
            </p:cNvSpPr>
            <p:nvPr/>
          </p:nvSpPr>
          <p:spPr bwMode="auto">
            <a:xfrm>
              <a:off x="6349" y="7551"/>
              <a:ext cx="481" cy="552"/>
            </a:xfrm>
            <a:prstGeom prst="rect">
              <a:avLst/>
            </a:prstGeom>
            <a:noFill/>
            <a:ln w="9525">
              <a:noFill/>
              <a:miter lim="800000"/>
              <a:headEnd/>
              <a:tailEnd/>
            </a:ln>
          </p:spPr>
          <p:txBody>
            <a:bodyPr lIns="0" tIns="0" rIns="0" bIns="0"/>
            <a:lstStyle/>
            <a:p>
              <a:pPr algn="l" eaLnBrk="0" hangingPunct="0"/>
              <a:r>
                <a:rPr lang="es-ES" u="none">
                  <a:solidFill>
                    <a:srgbClr val="000000"/>
                  </a:solidFill>
                </a:rPr>
                <a:t>64%</a:t>
              </a:r>
              <a:endParaRPr lang="es-ES" u="none">
                <a:latin typeface="Times New Roman" pitchFamily="18" charset="0"/>
              </a:endParaRPr>
            </a:p>
          </p:txBody>
        </p:sp>
        <p:sp>
          <p:nvSpPr>
            <p:cNvPr id="627728" name="Rectangle 16"/>
            <p:cNvSpPr>
              <a:spLocks noChangeArrowheads="1"/>
            </p:cNvSpPr>
            <p:nvPr/>
          </p:nvSpPr>
          <p:spPr bwMode="auto">
            <a:xfrm>
              <a:off x="3459" y="7382"/>
              <a:ext cx="481" cy="552"/>
            </a:xfrm>
            <a:prstGeom prst="rect">
              <a:avLst/>
            </a:prstGeom>
            <a:noFill/>
            <a:ln w="9525">
              <a:noFill/>
              <a:miter lim="800000"/>
              <a:headEnd/>
              <a:tailEnd/>
            </a:ln>
          </p:spPr>
          <p:txBody>
            <a:bodyPr lIns="0" tIns="0" rIns="0" bIns="0"/>
            <a:lstStyle/>
            <a:p>
              <a:pPr algn="l" eaLnBrk="0" hangingPunct="0"/>
              <a:r>
                <a:rPr lang="es-ES" u="none">
                  <a:solidFill>
                    <a:srgbClr val="000000"/>
                  </a:solidFill>
                </a:rPr>
                <a:t>19%</a:t>
              </a:r>
              <a:endParaRPr lang="es-ES" u="none">
                <a:latin typeface="Times New Roman" pitchFamily="18" charset="0"/>
              </a:endParaRPr>
            </a:p>
          </p:txBody>
        </p:sp>
        <p:sp>
          <p:nvSpPr>
            <p:cNvPr id="627729" name="Rectangle 17"/>
            <p:cNvSpPr>
              <a:spLocks noChangeArrowheads="1"/>
            </p:cNvSpPr>
            <p:nvPr/>
          </p:nvSpPr>
          <p:spPr bwMode="auto">
            <a:xfrm>
              <a:off x="3876" y="6667"/>
              <a:ext cx="481" cy="552"/>
            </a:xfrm>
            <a:prstGeom prst="rect">
              <a:avLst/>
            </a:prstGeom>
            <a:noFill/>
            <a:ln w="9525">
              <a:noFill/>
              <a:miter lim="800000"/>
              <a:headEnd/>
              <a:tailEnd/>
            </a:ln>
          </p:spPr>
          <p:txBody>
            <a:bodyPr lIns="0" tIns="0" rIns="0" bIns="0"/>
            <a:lstStyle/>
            <a:p>
              <a:pPr algn="l" eaLnBrk="0" hangingPunct="0"/>
              <a:r>
                <a:rPr lang="es-ES" u="none">
                  <a:solidFill>
                    <a:srgbClr val="000000"/>
                  </a:solidFill>
                </a:rPr>
                <a:t>10%</a:t>
              </a:r>
              <a:endParaRPr lang="es-ES" u="none">
                <a:latin typeface="Times New Roman" pitchFamily="18" charset="0"/>
              </a:endParaRPr>
            </a:p>
          </p:txBody>
        </p:sp>
        <p:sp>
          <p:nvSpPr>
            <p:cNvPr id="627730" name="Rectangle 18"/>
            <p:cNvSpPr>
              <a:spLocks noChangeArrowheads="1"/>
            </p:cNvSpPr>
            <p:nvPr/>
          </p:nvSpPr>
          <p:spPr bwMode="auto">
            <a:xfrm>
              <a:off x="4635" y="6604"/>
              <a:ext cx="347" cy="552"/>
            </a:xfrm>
            <a:prstGeom prst="rect">
              <a:avLst/>
            </a:prstGeom>
            <a:noFill/>
            <a:ln w="9525">
              <a:noFill/>
              <a:miter lim="800000"/>
              <a:headEnd/>
              <a:tailEnd/>
            </a:ln>
          </p:spPr>
          <p:txBody>
            <a:bodyPr lIns="0" tIns="0" rIns="0" bIns="0"/>
            <a:lstStyle/>
            <a:p>
              <a:pPr algn="l" eaLnBrk="0" hangingPunct="0"/>
              <a:r>
                <a:rPr lang="es-ES" u="none">
                  <a:solidFill>
                    <a:srgbClr val="000000"/>
                  </a:solidFill>
                </a:rPr>
                <a:t>7%</a:t>
              </a:r>
              <a:endParaRPr lang="es-ES" u="none">
                <a:latin typeface="Times New Roman" pitchFamily="18" charset="0"/>
              </a:endParaRPr>
            </a:p>
          </p:txBody>
        </p:sp>
        <p:sp>
          <p:nvSpPr>
            <p:cNvPr id="627731" name="Rectangle 19"/>
            <p:cNvSpPr>
              <a:spLocks noChangeArrowheads="1"/>
            </p:cNvSpPr>
            <p:nvPr/>
          </p:nvSpPr>
          <p:spPr bwMode="auto">
            <a:xfrm>
              <a:off x="7560" y="6062"/>
              <a:ext cx="2009" cy="2798"/>
            </a:xfrm>
            <a:prstGeom prst="rect">
              <a:avLst/>
            </a:prstGeom>
            <a:solidFill>
              <a:srgbClr val="FFFFFF"/>
            </a:solidFill>
            <a:ln w="0">
              <a:solidFill>
                <a:srgbClr val="000000"/>
              </a:solidFill>
              <a:miter lim="800000"/>
              <a:headEnd/>
              <a:tailEnd/>
            </a:ln>
          </p:spPr>
          <p:txBody>
            <a:bodyPr/>
            <a:lstStyle/>
            <a:p>
              <a:endParaRPr lang="es-ES"/>
            </a:p>
          </p:txBody>
        </p:sp>
        <p:sp>
          <p:nvSpPr>
            <p:cNvPr id="627732" name="Rectangle 20"/>
            <p:cNvSpPr>
              <a:spLocks noChangeArrowheads="1"/>
            </p:cNvSpPr>
            <p:nvPr/>
          </p:nvSpPr>
          <p:spPr bwMode="auto">
            <a:xfrm>
              <a:off x="7769" y="6120"/>
              <a:ext cx="172" cy="148"/>
            </a:xfrm>
            <a:prstGeom prst="rect">
              <a:avLst/>
            </a:prstGeom>
            <a:solidFill>
              <a:srgbClr val="9999FF"/>
            </a:solidFill>
            <a:ln w="15240">
              <a:solidFill>
                <a:srgbClr val="000000"/>
              </a:solidFill>
              <a:miter lim="800000"/>
              <a:headEnd/>
              <a:tailEnd/>
            </a:ln>
          </p:spPr>
          <p:txBody>
            <a:bodyPr/>
            <a:lstStyle/>
            <a:p>
              <a:endParaRPr lang="es-ES"/>
            </a:p>
          </p:txBody>
        </p:sp>
        <p:sp>
          <p:nvSpPr>
            <p:cNvPr id="627733" name="Rectangle 21"/>
            <p:cNvSpPr>
              <a:spLocks noChangeArrowheads="1"/>
            </p:cNvSpPr>
            <p:nvPr/>
          </p:nvSpPr>
          <p:spPr bwMode="auto">
            <a:xfrm>
              <a:off x="8014" y="6036"/>
              <a:ext cx="1508" cy="552"/>
            </a:xfrm>
            <a:prstGeom prst="rect">
              <a:avLst/>
            </a:prstGeom>
            <a:noFill/>
            <a:ln w="9525">
              <a:noFill/>
              <a:miter lim="800000"/>
              <a:headEnd/>
              <a:tailEnd/>
            </a:ln>
          </p:spPr>
          <p:txBody>
            <a:bodyPr lIns="0" tIns="0" rIns="0" bIns="0"/>
            <a:lstStyle/>
            <a:p>
              <a:pPr algn="l" eaLnBrk="0" hangingPunct="0"/>
              <a:r>
                <a:rPr lang="es-ES" sz="1000" u="none">
                  <a:solidFill>
                    <a:srgbClr val="000000"/>
                  </a:solidFill>
                </a:rPr>
                <a:t>SERVICIO AL</a:t>
              </a:r>
              <a:endParaRPr lang="es-ES" sz="1000" u="none">
                <a:latin typeface="Times New Roman" pitchFamily="18" charset="0"/>
              </a:endParaRPr>
            </a:p>
          </p:txBody>
        </p:sp>
        <p:sp>
          <p:nvSpPr>
            <p:cNvPr id="627734" name="Rectangle 22"/>
            <p:cNvSpPr>
              <a:spLocks noChangeArrowheads="1"/>
            </p:cNvSpPr>
            <p:nvPr/>
          </p:nvSpPr>
          <p:spPr bwMode="auto">
            <a:xfrm>
              <a:off x="8014" y="6331"/>
              <a:ext cx="1014" cy="552"/>
            </a:xfrm>
            <a:prstGeom prst="rect">
              <a:avLst/>
            </a:prstGeom>
            <a:noFill/>
            <a:ln w="9525">
              <a:noFill/>
              <a:miter lim="800000"/>
              <a:headEnd/>
              <a:tailEnd/>
            </a:ln>
          </p:spPr>
          <p:txBody>
            <a:bodyPr lIns="0" tIns="0" rIns="0" bIns="0"/>
            <a:lstStyle/>
            <a:p>
              <a:pPr algn="l" eaLnBrk="0" hangingPunct="0"/>
              <a:r>
                <a:rPr lang="es-ES" u="none">
                  <a:solidFill>
                    <a:srgbClr val="000000"/>
                  </a:solidFill>
                </a:rPr>
                <a:t>CLIENTE</a:t>
              </a:r>
              <a:endParaRPr lang="es-ES" u="none">
                <a:latin typeface="Times New Roman" pitchFamily="18" charset="0"/>
              </a:endParaRPr>
            </a:p>
          </p:txBody>
        </p:sp>
        <p:sp>
          <p:nvSpPr>
            <p:cNvPr id="627735" name="Rectangle 23"/>
            <p:cNvSpPr>
              <a:spLocks noChangeArrowheads="1"/>
            </p:cNvSpPr>
            <p:nvPr/>
          </p:nvSpPr>
          <p:spPr bwMode="auto">
            <a:xfrm>
              <a:off x="7769" y="6815"/>
              <a:ext cx="172" cy="147"/>
            </a:xfrm>
            <a:prstGeom prst="rect">
              <a:avLst/>
            </a:prstGeom>
            <a:solidFill>
              <a:srgbClr val="993366"/>
            </a:solidFill>
            <a:ln w="15240">
              <a:solidFill>
                <a:srgbClr val="000000"/>
              </a:solidFill>
              <a:miter lim="800000"/>
              <a:headEnd/>
              <a:tailEnd/>
            </a:ln>
          </p:spPr>
          <p:txBody>
            <a:bodyPr/>
            <a:lstStyle/>
            <a:p>
              <a:endParaRPr lang="es-ES"/>
            </a:p>
          </p:txBody>
        </p:sp>
        <p:sp>
          <p:nvSpPr>
            <p:cNvPr id="627736" name="Rectangle 24"/>
            <p:cNvSpPr>
              <a:spLocks noChangeArrowheads="1"/>
            </p:cNvSpPr>
            <p:nvPr/>
          </p:nvSpPr>
          <p:spPr bwMode="auto">
            <a:xfrm>
              <a:off x="8014" y="6730"/>
              <a:ext cx="1094" cy="552"/>
            </a:xfrm>
            <a:prstGeom prst="rect">
              <a:avLst/>
            </a:prstGeom>
            <a:noFill/>
            <a:ln w="9525">
              <a:noFill/>
              <a:miter lim="800000"/>
              <a:headEnd/>
              <a:tailEnd/>
            </a:ln>
          </p:spPr>
          <p:txBody>
            <a:bodyPr lIns="0" tIns="0" rIns="0" bIns="0"/>
            <a:lstStyle/>
            <a:p>
              <a:pPr algn="l" eaLnBrk="0" hangingPunct="0"/>
              <a:r>
                <a:rPr lang="es-ES" sz="1000" u="none">
                  <a:solidFill>
                    <a:srgbClr val="000000"/>
                  </a:solidFill>
                </a:rPr>
                <a:t>EQUIPOS </a:t>
              </a:r>
              <a:endParaRPr lang="es-ES" sz="1000" u="none">
                <a:latin typeface="Times New Roman" pitchFamily="18" charset="0"/>
              </a:endParaRPr>
            </a:p>
          </p:txBody>
        </p:sp>
        <p:sp>
          <p:nvSpPr>
            <p:cNvPr id="627737" name="Rectangle 25"/>
            <p:cNvSpPr>
              <a:spLocks noChangeArrowheads="1"/>
            </p:cNvSpPr>
            <p:nvPr/>
          </p:nvSpPr>
          <p:spPr bwMode="auto">
            <a:xfrm>
              <a:off x="7769" y="7509"/>
              <a:ext cx="172" cy="147"/>
            </a:xfrm>
            <a:prstGeom prst="rect">
              <a:avLst/>
            </a:prstGeom>
            <a:solidFill>
              <a:srgbClr val="FFFFCC"/>
            </a:solidFill>
            <a:ln w="15240">
              <a:solidFill>
                <a:srgbClr val="000000"/>
              </a:solidFill>
              <a:miter lim="800000"/>
              <a:headEnd/>
              <a:tailEnd/>
            </a:ln>
          </p:spPr>
          <p:txBody>
            <a:bodyPr/>
            <a:lstStyle/>
            <a:p>
              <a:endParaRPr lang="es-ES"/>
            </a:p>
          </p:txBody>
        </p:sp>
        <p:sp>
          <p:nvSpPr>
            <p:cNvPr id="627738" name="Rectangle 26"/>
            <p:cNvSpPr>
              <a:spLocks noChangeArrowheads="1"/>
            </p:cNvSpPr>
            <p:nvPr/>
          </p:nvSpPr>
          <p:spPr bwMode="auto">
            <a:xfrm>
              <a:off x="8014" y="7425"/>
              <a:ext cx="948" cy="552"/>
            </a:xfrm>
            <a:prstGeom prst="rect">
              <a:avLst/>
            </a:prstGeom>
            <a:noFill/>
            <a:ln w="9525">
              <a:noFill/>
              <a:miter lim="800000"/>
              <a:headEnd/>
              <a:tailEnd/>
            </a:ln>
          </p:spPr>
          <p:txBody>
            <a:bodyPr lIns="0" tIns="0" rIns="0" bIns="0"/>
            <a:lstStyle/>
            <a:p>
              <a:pPr algn="l" eaLnBrk="0" hangingPunct="0"/>
              <a:r>
                <a:rPr lang="es-ES" u="none">
                  <a:solidFill>
                    <a:srgbClr val="000000"/>
                  </a:solidFill>
                </a:rPr>
                <a:t>PLANES</a:t>
              </a:r>
              <a:endParaRPr lang="es-ES" u="none">
                <a:latin typeface="Times New Roman" pitchFamily="18" charset="0"/>
              </a:endParaRPr>
            </a:p>
          </p:txBody>
        </p:sp>
        <p:sp>
          <p:nvSpPr>
            <p:cNvPr id="627739" name="Rectangle 27"/>
            <p:cNvSpPr>
              <a:spLocks noChangeArrowheads="1"/>
            </p:cNvSpPr>
            <p:nvPr/>
          </p:nvSpPr>
          <p:spPr bwMode="auto">
            <a:xfrm>
              <a:off x="7769" y="8203"/>
              <a:ext cx="172" cy="147"/>
            </a:xfrm>
            <a:prstGeom prst="rect">
              <a:avLst/>
            </a:prstGeom>
            <a:solidFill>
              <a:srgbClr val="CCFFFF"/>
            </a:solidFill>
            <a:ln w="15240">
              <a:solidFill>
                <a:srgbClr val="000000"/>
              </a:solidFill>
              <a:miter lim="800000"/>
              <a:headEnd/>
              <a:tailEnd/>
            </a:ln>
          </p:spPr>
          <p:txBody>
            <a:bodyPr/>
            <a:lstStyle/>
            <a:p>
              <a:endParaRPr lang="es-ES"/>
            </a:p>
          </p:txBody>
        </p:sp>
        <p:sp>
          <p:nvSpPr>
            <p:cNvPr id="627740" name="Rectangle 28"/>
            <p:cNvSpPr>
              <a:spLocks noChangeArrowheads="1"/>
            </p:cNvSpPr>
            <p:nvPr/>
          </p:nvSpPr>
          <p:spPr bwMode="auto">
            <a:xfrm>
              <a:off x="8014" y="8119"/>
              <a:ext cx="854" cy="552"/>
            </a:xfrm>
            <a:prstGeom prst="rect">
              <a:avLst/>
            </a:prstGeom>
            <a:noFill/>
            <a:ln w="9525">
              <a:noFill/>
              <a:miter lim="800000"/>
              <a:headEnd/>
              <a:tailEnd/>
            </a:ln>
          </p:spPr>
          <p:txBody>
            <a:bodyPr lIns="0" tIns="0" rIns="0" bIns="0"/>
            <a:lstStyle/>
            <a:p>
              <a:pPr algn="l" eaLnBrk="0" hangingPunct="0"/>
              <a:r>
                <a:rPr lang="es-ES" sz="1000" u="none">
                  <a:solidFill>
                    <a:srgbClr val="000000"/>
                  </a:solidFill>
                </a:rPr>
                <a:t>OTROS</a:t>
              </a:r>
              <a:endParaRPr lang="es-ES" sz="1000" u="none">
                <a:latin typeface="Times New Roman" pitchFamily="18" charset="0"/>
              </a:endParaRPr>
            </a:p>
          </p:txBody>
        </p:sp>
        <p:sp>
          <p:nvSpPr>
            <p:cNvPr id="627741" name="Rectangle 29"/>
            <p:cNvSpPr>
              <a:spLocks noChangeArrowheads="1"/>
            </p:cNvSpPr>
            <p:nvPr/>
          </p:nvSpPr>
          <p:spPr bwMode="auto">
            <a:xfrm>
              <a:off x="2700" y="5250"/>
              <a:ext cx="7020" cy="3621"/>
            </a:xfrm>
            <a:prstGeom prst="rect">
              <a:avLst/>
            </a:prstGeom>
            <a:noFill/>
            <a:ln w="0">
              <a:solidFill>
                <a:srgbClr val="000000"/>
              </a:solidFill>
              <a:miter lim="800000"/>
              <a:headEnd/>
              <a:tailEnd/>
            </a:ln>
          </p:spPr>
          <p:txBody>
            <a:bodyPr/>
            <a:lstStyle/>
            <a:p>
              <a:endParaRPr lang="es-ES"/>
            </a:p>
          </p:txBody>
        </p:sp>
      </p:grpSp>
      <p:graphicFrame>
        <p:nvGraphicFramePr>
          <p:cNvPr id="627742" name="Object 30"/>
          <p:cNvGraphicFramePr>
            <a:graphicFrameLocks noChangeAspect="1"/>
          </p:cNvGraphicFramePr>
          <p:nvPr/>
        </p:nvGraphicFramePr>
        <p:xfrm>
          <a:off x="5029200" y="2514600"/>
          <a:ext cx="4114800" cy="2514600"/>
        </p:xfrm>
        <a:graphic>
          <a:graphicData uri="http://schemas.openxmlformats.org/presentationml/2006/ole">
            <p:oleObj spid="_x0000_s627742" name="Gráfico" r:id="rId4" imgW="4572238" imgH="2095738" progId="Excel.Chart.8">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8738"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28739" name="Text Box 3"/>
          <p:cNvSpPr txBox="1">
            <a:spLocks noChangeArrowheads="1"/>
          </p:cNvSpPr>
          <p:nvPr/>
        </p:nvSpPr>
        <p:spPr bwMode="auto">
          <a:xfrm>
            <a:off x="0" y="1219200"/>
            <a:ext cx="9144000" cy="2405063"/>
          </a:xfrm>
          <a:prstGeom prst="rect">
            <a:avLst/>
          </a:prstGeom>
          <a:noFill/>
          <a:ln w="9525">
            <a:noFill/>
            <a:miter lim="800000"/>
            <a:headEnd/>
            <a:tailEnd/>
          </a:ln>
          <a:effectLst/>
        </p:spPr>
        <p:txBody>
          <a:bodyPr>
            <a:spAutoFit/>
          </a:bodyPr>
          <a:lstStyle/>
          <a:p>
            <a:pPr>
              <a:spcBef>
                <a:spcPct val="50000"/>
              </a:spcBef>
            </a:pPr>
            <a:r>
              <a:rPr lang="es-ES" sz="2200" b="1" u="none">
                <a:solidFill>
                  <a:schemeClr val="bg1"/>
                </a:solidFill>
                <a:effectLst>
                  <a:outerShdw blurRad="38100" dist="38100" dir="2700000" algn="tl">
                    <a:srgbClr val="000000"/>
                  </a:outerShdw>
                </a:effectLst>
              </a:rPr>
              <a:t>Análisis de resultados de las encuestas del sector norte de la ciudad IV.</a:t>
            </a:r>
          </a:p>
          <a:p>
            <a:pPr algn="l">
              <a:spcBef>
                <a:spcPct val="50000"/>
              </a:spcBef>
            </a:pPr>
            <a:r>
              <a:rPr lang="es-ES" sz="2400" u="none">
                <a:latin typeface="Times New Roman" pitchFamily="18" charset="0"/>
              </a:rPr>
              <a:t> </a:t>
            </a:r>
            <a:r>
              <a:rPr lang="es-ES" sz="2200" b="1" u="none">
                <a:solidFill>
                  <a:schemeClr val="bg1"/>
                </a:solidFill>
              </a:rPr>
              <a:t>Pregunta 7.	</a:t>
            </a:r>
            <a:r>
              <a:rPr lang="es-ES" sz="2400" b="1" u="none">
                <a:solidFill>
                  <a:schemeClr val="bg1"/>
                </a:solidFill>
              </a:rPr>
              <a:t>					</a:t>
            </a:r>
            <a:r>
              <a:rPr lang="es-ES" sz="2200" b="1" u="none">
                <a:solidFill>
                  <a:schemeClr val="bg1"/>
                </a:solidFill>
              </a:rPr>
              <a:t>Pregunta 8.</a:t>
            </a:r>
          </a:p>
          <a:p>
            <a:pPr algn="l">
              <a:spcBef>
                <a:spcPct val="50000"/>
              </a:spcBef>
            </a:pPr>
            <a:endParaRPr lang="es-ES" sz="2400" b="1" u="none">
              <a:solidFill>
                <a:schemeClr val="bg1"/>
              </a:solidFill>
            </a:endParaRPr>
          </a:p>
          <a:p>
            <a:pPr algn="l">
              <a:spcBef>
                <a:spcPct val="50000"/>
              </a:spcBef>
            </a:pPr>
            <a:endParaRPr lang="es-ES" sz="2400" b="1" u="none">
              <a:solidFill>
                <a:schemeClr val="bg1"/>
              </a:solidFill>
            </a:endParaRPr>
          </a:p>
        </p:txBody>
      </p:sp>
      <p:graphicFrame>
        <p:nvGraphicFramePr>
          <p:cNvPr id="628740" name="Object 4"/>
          <p:cNvGraphicFramePr>
            <a:graphicFrameLocks noChangeAspect="1"/>
          </p:cNvGraphicFramePr>
          <p:nvPr/>
        </p:nvGraphicFramePr>
        <p:xfrm>
          <a:off x="0" y="2743200"/>
          <a:ext cx="4495800" cy="2362200"/>
        </p:xfrm>
        <a:graphic>
          <a:graphicData uri="http://schemas.openxmlformats.org/presentationml/2006/ole">
            <p:oleObj spid="_x0000_s628740" name="Gráfico" r:id="rId4" imgW="4686538" imgH="1829038" progId="Excel.Chart.8">
              <p:embed/>
            </p:oleObj>
          </a:graphicData>
        </a:graphic>
      </p:graphicFrame>
      <p:graphicFrame>
        <p:nvGraphicFramePr>
          <p:cNvPr id="628741" name="Object 5"/>
          <p:cNvGraphicFramePr>
            <a:graphicFrameLocks noChangeAspect="1"/>
          </p:cNvGraphicFramePr>
          <p:nvPr/>
        </p:nvGraphicFramePr>
        <p:xfrm>
          <a:off x="4953000" y="2743200"/>
          <a:ext cx="4191000" cy="2286000"/>
        </p:xfrm>
        <a:graphic>
          <a:graphicData uri="http://schemas.openxmlformats.org/presentationml/2006/ole">
            <p:oleObj spid="_x0000_s628741" name="Gráfico" r:id="rId5" imgW="4591288" imgH="2171938" progId="Excel.Chart.8">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9762"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29763" name="Text Box 3"/>
          <p:cNvSpPr txBox="1">
            <a:spLocks noChangeArrowheads="1"/>
          </p:cNvSpPr>
          <p:nvPr/>
        </p:nvSpPr>
        <p:spPr bwMode="auto">
          <a:xfrm>
            <a:off x="0" y="1219200"/>
            <a:ext cx="9144000" cy="1812925"/>
          </a:xfrm>
          <a:prstGeom prst="rect">
            <a:avLst/>
          </a:prstGeom>
          <a:noFill/>
          <a:ln w="9525">
            <a:noFill/>
            <a:miter lim="800000"/>
            <a:headEnd/>
            <a:tailEnd/>
          </a:ln>
          <a:effectLst/>
        </p:spPr>
        <p:txBody>
          <a:bodyPr>
            <a:spAutoFit/>
          </a:bodyPr>
          <a:lstStyle/>
          <a:p>
            <a:pPr>
              <a:spcBef>
                <a:spcPct val="50000"/>
              </a:spcBef>
            </a:pPr>
            <a:r>
              <a:rPr lang="es-ES" sz="2200" b="1" u="none">
                <a:solidFill>
                  <a:schemeClr val="bg1"/>
                </a:solidFill>
                <a:effectLst>
                  <a:outerShdw blurRad="38100" dist="38100" dir="2700000" algn="tl">
                    <a:srgbClr val="000000"/>
                  </a:outerShdw>
                </a:effectLst>
              </a:rPr>
              <a:t>Análisis de resultados de las encuestas del sector norte de la ciudad V.</a:t>
            </a:r>
          </a:p>
          <a:p>
            <a:pPr algn="l">
              <a:spcBef>
                <a:spcPct val="50000"/>
              </a:spcBef>
            </a:pPr>
            <a:r>
              <a:rPr lang="es-ES" sz="2200" b="1" u="none">
                <a:solidFill>
                  <a:schemeClr val="bg1"/>
                </a:solidFill>
              </a:rPr>
              <a:t>Pregunta 9.						   Pregunta 10.</a:t>
            </a:r>
          </a:p>
          <a:p>
            <a:pPr algn="l">
              <a:spcBef>
                <a:spcPct val="50000"/>
              </a:spcBef>
            </a:pPr>
            <a:endParaRPr lang="es-ES" sz="2400" u="none">
              <a:latin typeface="Times New Roman" pitchFamily="18" charset="0"/>
            </a:endParaRPr>
          </a:p>
        </p:txBody>
      </p:sp>
      <p:graphicFrame>
        <p:nvGraphicFramePr>
          <p:cNvPr id="629764" name="Object 4"/>
          <p:cNvGraphicFramePr>
            <a:graphicFrameLocks noChangeAspect="1"/>
          </p:cNvGraphicFramePr>
          <p:nvPr/>
        </p:nvGraphicFramePr>
        <p:xfrm>
          <a:off x="0" y="2743200"/>
          <a:ext cx="4267200" cy="2362200"/>
        </p:xfrm>
        <a:graphic>
          <a:graphicData uri="http://schemas.openxmlformats.org/presentationml/2006/ole">
            <p:oleObj spid="_x0000_s629764" name="Gráfico" r:id="rId4" imgW="4419838" imgH="2514838" progId="Excel.Chart.8">
              <p:embed/>
            </p:oleObj>
          </a:graphicData>
        </a:graphic>
      </p:graphicFrame>
      <p:pic>
        <p:nvPicPr>
          <p:cNvPr id="629765" name="Picture 5"/>
          <p:cNvPicPr>
            <a:picLocks noChangeAspect="1" noChangeArrowheads="1"/>
          </p:cNvPicPr>
          <p:nvPr/>
        </p:nvPicPr>
        <p:blipFill>
          <a:blip r:embed="rId5"/>
          <a:srcRect/>
          <a:stretch>
            <a:fillRect/>
          </a:stretch>
        </p:blipFill>
        <p:spPr bwMode="auto">
          <a:xfrm>
            <a:off x="4648200" y="2743200"/>
            <a:ext cx="4495800" cy="2362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0786"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30787" name="Text Box 3"/>
          <p:cNvSpPr txBox="1">
            <a:spLocks noChangeArrowheads="1"/>
          </p:cNvSpPr>
          <p:nvPr/>
        </p:nvSpPr>
        <p:spPr bwMode="auto">
          <a:xfrm>
            <a:off x="0" y="1219200"/>
            <a:ext cx="8915400" cy="1265238"/>
          </a:xfrm>
          <a:prstGeom prst="rect">
            <a:avLst/>
          </a:prstGeom>
          <a:noFill/>
          <a:ln w="9525">
            <a:noFill/>
            <a:miter lim="800000"/>
            <a:headEnd/>
            <a:tailEnd/>
          </a:ln>
          <a:effectLst/>
        </p:spPr>
        <p:txBody>
          <a:bodyPr>
            <a:spAutoFit/>
          </a:bodyPr>
          <a:lstStyle/>
          <a:p>
            <a:pPr>
              <a:spcBef>
                <a:spcPct val="50000"/>
              </a:spcBef>
            </a:pPr>
            <a:r>
              <a:rPr lang="es-ES" sz="2200" b="1" u="none">
                <a:solidFill>
                  <a:schemeClr val="bg1"/>
                </a:solidFill>
                <a:effectLst>
                  <a:outerShdw blurRad="38100" dist="38100" dir="2700000" algn="tl">
                    <a:srgbClr val="000000"/>
                  </a:outerShdw>
                </a:effectLst>
              </a:rPr>
              <a:t>Análisis de resultados de las encuestas del sector norte de la ciudad VI</a:t>
            </a:r>
            <a:r>
              <a:rPr lang="es-ES" sz="2200" b="1" u="none">
                <a:solidFill>
                  <a:schemeClr val="bg1"/>
                </a:solidFill>
              </a:rPr>
              <a:t>.</a:t>
            </a:r>
          </a:p>
          <a:p>
            <a:pPr algn="l">
              <a:spcBef>
                <a:spcPct val="50000"/>
              </a:spcBef>
            </a:pPr>
            <a:r>
              <a:rPr lang="es-ES" sz="2200" b="1" u="none">
                <a:solidFill>
                  <a:schemeClr val="bg1"/>
                </a:solidFill>
              </a:rPr>
              <a:t>  Pregunta 11.					Pregunta 12.</a:t>
            </a:r>
          </a:p>
        </p:txBody>
      </p:sp>
      <p:graphicFrame>
        <p:nvGraphicFramePr>
          <p:cNvPr id="630788" name="Object 4"/>
          <p:cNvGraphicFramePr>
            <a:graphicFrameLocks noChangeAspect="1"/>
          </p:cNvGraphicFramePr>
          <p:nvPr/>
        </p:nvGraphicFramePr>
        <p:xfrm>
          <a:off x="0" y="2514600"/>
          <a:ext cx="3429000" cy="1905000"/>
        </p:xfrm>
        <a:graphic>
          <a:graphicData uri="http://schemas.openxmlformats.org/presentationml/2006/ole">
            <p:oleObj spid="_x0000_s630788" name="Gráfico" r:id="rId4" imgW="4572238" imgH="1943338" progId="Excel.Chart.8">
              <p:embed/>
            </p:oleObj>
          </a:graphicData>
        </a:graphic>
      </p:graphicFrame>
      <p:graphicFrame>
        <p:nvGraphicFramePr>
          <p:cNvPr id="630789" name="Object 5"/>
          <p:cNvGraphicFramePr>
            <a:graphicFrameLocks noChangeAspect="1"/>
          </p:cNvGraphicFramePr>
          <p:nvPr/>
        </p:nvGraphicFramePr>
        <p:xfrm>
          <a:off x="5334000" y="2590800"/>
          <a:ext cx="3581400" cy="1828800"/>
        </p:xfrm>
        <a:graphic>
          <a:graphicData uri="http://schemas.openxmlformats.org/presentationml/2006/ole">
            <p:oleObj spid="_x0000_s630789" name="Gráfico" r:id="rId5" imgW="4915138" imgH="2133838" progId="Excel.Chart.8">
              <p:embed/>
            </p:oleObj>
          </a:graphicData>
        </a:graphic>
      </p:graphicFrame>
      <p:graphicFrame>
        <p:nvGraphicFramePr>
          <p:cNvPr id="630790" name="Object 6"/>
          <p:cNvGraphicFramePr>
            <a:graphicFrameLocks noChangeAspect="1"/>
          </p:cNvGraphicFramePr>
          <p:nvPr/>
        </p:nvGraphicFramePr>
        <p:xfrm>
          <a:off x="3124200" y="4603750"/>
          <a:ext cx="3048000" cy="2254250"/>
        </p:xfrm>
        <a:graphic>
          <a:graphicData uri="http://schemas.openxmlformats.org/presentationml/2006/ole">
            <p:oleObj spid="_x0000_s630790" name="Gráfico" r:id="rId6" imgW="4762738" imgH="2648188" progId="Excel.Chart.8">
              <p:embed/>
            </p:oleObj>
          </a:graphicData>
        </a:graphic>
      </p:graphicFrame>
      <p:sp>
        <p:nvSpPr>
          <p:cNvPr id="630791" name="Text Box 7"/>
          <p:cNvSpPr txBox="1">
            <a:spLocks noChangeArrowheads="1"/>
          </p:cNvSpPr>
          <p:nvPr/>
        </p:nvSpPr>
        <p:spPr bwMode="auto">
          <a:xfrm>
            <a:off x="304800" y="4953000"/>
            <a:ext cx="2133600" cy="427038"/>
          </a:xfrm>
          <a:prstGeom prst="rect">
            <a:avLst/>
          </a:prstGeom>
          <a:noFill/>
          <a:ln w="9525">
            <a:noFill/>
            <a:miter lim="800000"/>
            <a:headEnd/>
            <a:tailEnd/>
          </a:ln>
          <a:effectLst/>
        </p:spPr>
        <p:txBody>
          <a:bodyPr>
            <a:spAutoFit/>
          </a:bodyPr>
          <a:lstStyle/>
          <a:p>
            <a:pPr>
              <a:spcBef>
                <a:spcPct val="50000"/>
              </a:spcBef>
            </a:pPr>
            <a:r>
              <a:rPr lang="es-ES" sz="2200" b="1" u="none">
                <a:solidFill>
                  <a:schemeClr val="bg1"/>
                </a:solidFill>
              </a:rPr>
              <a:t>Pregunta 13.</a:t>
            </a:r>
          </a:p>
        </p:txBody>
      </p:sp>
      <p:graphicFrame>
        <p:nvGraphicFramePr>
          <p:cNvPr id="630792" name="Object 8"/>
          <p:cNvGraphicFramePr>
            <a:graphicFrameLocks noChangeAspect="1"/>
          </p:cNvGraphicFramePr>
          <p:nvPr/>
        </p:nvGraphicFramePr>
        <p:xfrm>
          <a:off x="6934200" y="4572000"/>
          <a:ext cx="2209800" cy="2286000"/>
        </p:xfrm>
        <a:graphic>
          <a:graphicData uri="http://schemas.openxmlformats.org/presentationml/2006/ole">
            <p:oleObj spid="_x0000_s630792" name="Fotografía de Photo Editor" r:id="rId7" imgW="1428949" imgH="1028844" progId="MSPhotoEd.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31810" name="Group 2"/>
          <p:cNvGraphicFramePr>
            <a:graphicFrameLocks noGrp="1"/>
          </p:cNvGraphicFramePr>
          <p:nvPr/>
        </p:nvGraphicFramePr>
        <p:xfrm>
          <a:off x="250825" y="2349500"/>
          <a:ext cx="7848600" cy="728663"/>
        </p:xfrm>
        <a:graphic>
          <a:graphicData uri="http://schemas.openxmlformats.org/drawingml/2006/table">
            <a:tbl>
              <a:tblPr/>
              <a:tblGrid>
                <a:gridCol w="7848600"/>
              </a:tblGrid>
              <a:tr h="411163">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1200" b="0" i="0" u="none" strike="noStrike" cap="none" normalizeH="0" baseline="0" smtClean="0">
                          <a:ln>
                            <a:noFill/>
                          </a:ln>
                          <a:solidFill>
                            <a:schemeClr val="bg1"/>
                          </a:solidFill>
                          <a:effectLst/>
                          <a:latin typeface="Verdana" pitchFamily="34" charset="0"/>
                        </a:rPr>
                        <a:t>Alborada Etapa 10, C.C. La Rotonda Isla sector Pyca </a:t>
                      </a:r>
                      <a:br>
                        <a:rPr kumimoji="0" lang="es-ES" sz="1200" b="0" i="0" u="none" strike="noStrike" cap="none" normalizeH="0" baseline="0" smtClean="0">
                          <a:ln>
                            <a:noFill/>
                          </a:ln>
                          <a:solidFill>
                            <a:schemeClr val="bg1"/>
                          </a:solidFill>
                          <a:effectLst/>
                          <a:latin typeface="Verdana" pitchFamily="34" charset="0"/>
                        </a:rPr>
                      </a:br>
                      <a:r>
                        <a:rPr kumimoji="0" lang="es-ES" sz="1200" b="1" i="0" u="none" strike="noStrike" cap="none" normalizeH="0" baseline="0" smtClean="0">
                          <a:ln>
                            <a:noFill/>
                          </a:ln>
                          <a:solidFill>
                            <a:schemeClr val="bg1"/>
                          </a:solidFill>
                          <a:effectLst/>
                          <a:latin typeface="Verdana" pitchFamily="34" charset="0"/>
                        </a:rPr>
                        <a:t>Móvil: </a:t>
                      </a:r>
                      <a:r>
                        <a:rPr kumimoji="0" lang="es-ES" sz="1200" b="0" i="0" u="none" strike="noStrike" cap="none" normalizeH="0" baseline="0" smtClean="0">
                          <a:ln>
                            <a:noFill/>
                          </a:ln>
                          <a:solidFill>
                            <a:schemeClr val="bg1"/>
                          </a:solidFill>
                          <a:effectLst/>
                          <a:latin typeface="Verdana" pitchFamily="34" charset="0"/>
                        </a:rPr>
                        <a:t>096046894 </a:t>
                      </a:r>
                      <a:br>
                        <a:rPr kumimoji="0" lang="es-ES" sz="1200" b="0" i="0" u="none" strike="noStrike" cap="none" normalizeH="0" baseline="0" smtClean="0">
                          <a:ln>
                            <a:noFill/>
                          </a:ln>
                          <a:solidFill>
                            <a:schemeClr val="bg1"/>
                          </a:solidFill>
                          <a:effectLst/>
                          <a:latin typeface="Verdana" pitchFamily="34" charset="0"/>
                        </a:rPr>
                      </a:br>
                      <a:r>
                        <a:rPr kumimoji="0" lang="es-ES" sz="1200" b="1" i="0" u="none" strike="noStrike" cap="none" normalizeH="0" baseline="0" smtClean="0">
                          <a:ln>
                            <a:noFill/>
                          </a:ln>
                          <a:solidFill>
                            <a:schemeClr val="bg1"/>
                          </a:solidFill>
                          <a:effectLst/>
                          <a:latin typeface="Verdana" pitchFamily="34" charset="0"/>
                        </a:rPr>
                        <a:t>E-mail: </a:t>
                      </a:r>
                      <a:r>
                        <a:rPr kumimoji="0" lang="es-ES" sz="1200" b="0" i="0" u="none" strike="noStrike" cap="none" normalizeH="0" baseline="0" smtClean="0">
                          <a:ln>
                            <a:noFill/>
                          </a:ln>
                          <a:solidFill>
                            <a:schemeClr val="bg1"/>
                          </a:solidFill>
                          <a:effectLst/>
                          <a:latin typeface="Verdana" pitchFamily="34" charset="0"/>
                          <a:hlinkClick r:id="rId2"/>
                        </a:rPr>
                        <a:t>799@alegropcs.com</a:t>
                      </a:r>
                      <a:r>
                        <a:rPr kumimoji="0" lang="es-ES" sz="1200" b="0" i="0" u="none" strike="noStrike" cap="none" normalizeH="0" baseline="0" smtClean="0">
                          <a:ln>
                            <a:noFill/>
                          </a:ln>
                          <a:solidFill>
                            <a:srgbClr val="555555"/>
                          </a:solidFill>
                          <a:effectLst/>
                          <a:latin typeface="Verdana" pitchFamily="34" charset="0"/>
                        </a:rPr>
                        <a:t> </a:t>
                      </a:r>
                      <a:endParaRPr kumimoji="0" lang="es-ES" sz="12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31816" name="Group 8"/>
          <p:cNvGraphicFramePr>
            <a:graphicFrameLocks noGrp="1"/>
          </p:cNvGraphicFramePr>
          <p:nvPr/>
        </p:nvGraphicFramePr>
        <p:xfrm>
          <a:off x="250825" y="1341438"/>
          <a:ext cx="6408738" cy="941387"/>
        </p:xfrm>
        <a:graphic>
          <a:graphicData uri="http://schemas.openxmlformats.org/drawingml/2006/table">
            <a:tbl>
              <a:tblPr/>
              <a:tblGrid>
                <a:gridCol w="6408738"/>
              </a:tblGrid>
              <a:tr h="517525">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1200" b="0" i="0" u="none" strike="noStrike" cap="none" normalizeH="0" baseline="0" smtClean="0">
                          <a:ln>
                            <a:noFill/>
                          </a:ln>
                          <a:solidFill>
                            <a:srgbClr val="555555"/>
                          </a:solidFill>
                          <a:effectLst/>
                          <a:latin typeface="Verdana" pitchFamily="34" charset="0"/>
                        </a:rPr>
                        <a:t/>
                      </a:r>
                      <a:br>
                        <a:rPr kumimoji="0" lang="es-ES" sz="1200" b="0" i="0" u="none" strike="noStrike" cap="none" normalizeH="0" baseline="0" smtClean="0">
                          <a:ln>
                            <a:noFill/>
                          </a:ln>
                          <a:solidFill>
                            <a:srgbClr val="555555"/>
                          </a:solidFill>
                          <a:effectLst/>
                          <a:latin typeface="Verdana" pitchFamily="34" charset="0"/>
                        </a:rPr>
                      </a:br>
                      <a:r>
                        <a:rPr kumimoji="0" lang="es-ES" sz="1200" b="0" i="0" u="none" strike="noStrike" cap="none" normalizeH="0" baseline="0" smtClean="0">
                          <a:ln>
                            <a:noFill/>
                          </a:ln>
                          <a:solidFill>
                            <a:schemeClr val="bg1"/>
                          </a:solidFill>
                          <a:effectLst/>
                          <a:latin typeface="Arial Rounded MT Bold" pitchFamily="34" charset="0"/>
                        </a:rPr>
                        <a:t>Centro Comercial Mall del Sol local, planta alta (frente al asesor) </a:t>
                      </a:r>
                      <a:br>
                        <a:rPr kumimoji="0" lang="es-ES" sz="1200" b="0" i="0" u="none" strike="noStrike" cap="none" normalizeH="0" baseline="0" smtClean="0">
                          <a:ln>
                            <a:noFill/>
                          </a:ln>
                          <a:solidFill>
                            <a:schemeClr val="bg1"/>
                          </a:solidFill>
                          <a:effectLst/>
                          <a:latin typeface="Arial Rounded MT Bold" pitchFamily="34" charset="0"/>
                        </a:rPr>
                      </a:br>
                      <a:r>
                        <a:rPr kumimoji="0" lang="es-ES" sz="1200" b="1" i="0" u="none" strike="noStrike" cap="none" normalizeH="0" baseline="0" smtClean="0">
                          <a:ln>
                            <a:noFill/>
                          </a:ln>
                          <a:solidFill>
                            <a:schemeClr val="bg1"/>
                          </a:solidFill>
                          <a:effectLst/>
                          <a:latin typeface="Arial Rounded MT Bold" pitchFamily="34" charset="0"/>
                        </a:rPr>
                        <a:t>Móvil: </a:t>
                      </a:r>
                      <a:r>
                        <a:rPr kumimoji="0" lang="es-ES" sz="1200" b="0" i="0" u="none" strike="noStrike" cap="none" normalizeH="0" baseline="0" smtClean="0">
                          <a:ln>
                            <a:noFill/>
                          </a:ln>
                          <a:solidFill>
                            <a:schemeClr val="bg1"/>
                          </a:solidFill>
                          <a:effectLst/>
                          <a:latin typeface="Arial Rounded MT Bold" pitchFamily="34" charset="0"/>
                        </a:rPr>
                        <a:t>096023664 </a:t>
                      </a:r>
                      <a:br>
                        <a:rPr kumimoji="0" lang="es-ES" sz="1200" b="0" i="0" u="none" strike="noStrike" cap="none" normalizeH="0" baseline="0" smtClean="0">
                          <a:ln>
                            <a:noFill/>
                          </a:ln>
                          <a:solidFill>
                            <a:schemeClr val="bg1"/>
                          </a:solidFill>
                          <a:effectLst/>
                          <a:latin typeface="Arial Rounded MT Bold" pitchFamily="34" charset="0"/>
                        </a:rPr>
                      </a:br>
                      <a:r>
                        <a:rPr kumimoji="0" lang="es-ES" sz="1200" b="1" i="0" u="none" strike="noStrike" cap="none" normalizeH="0" baseline="0" smtClean="0">
                          <a:ln>
                            <a:noFill/>
                          </a:ln>
                          <a:solidFill>
                            <a:schemeClr val="bg1"/>
                          </a:solidFill>
                          <a:effectLst/>
                          <a:latin typeface="Arial Rounded MT Bold" pitchFamily="34" charset="0"/>
                        </a:rPr>
                        <a:t>E-mail: </a:t>
                      </a:r>
                      <a:r>
                        <a:rPr kumimoji="0" lang="es-ES" sz="1200" b="0" i="0" u="none" strike="noStrike" cap="none" normalizeH="0" baseline="0" smtClean="0">
                          <a:ln>
                            <a:noFill/>
                          </a:ln>
                          <a:solidFill>
                            <a:schemeClr val="bg1"/>
                          </a:solidFill>
                          <a:effectLst/>
                          <a:latin typeface="Arial Rounded MT Bold" pitchFamily="34" charset="0"/>
                          <a:hlinkClick r:id="rId3"/>
                        </a:rPr>
                        <a:t>101@alegropcs.com</a:t>
                      </a:r>
                      <a:r>
                        <a:rPr kumimoji="0" lang="es-ES" sz="1200" b="0" i="0" u="none" strike="noStrike" cap="none" normalizeH="0" baseline="0" smtClean="0">
                          <a:ln>
                            <a:noFill/>
                          </a:ln>
                          <a:solidFill>
                            <a:schemeClr val="bg1"/>
                          </a:solidFill>
                          <a:effectLst/>
                          <a:latin typeface="Arial Rounded MT Bold" pitchFamily="34"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31822" name="Group 14"/>
          <p:cNvGraphicFramePr>
            <a:graphicFrameLocks noGrp="1"/>
          </p:cNvGraphicFramePr>
          <p:nvPr/>
        </p:nvGraphicFramePr>
        <p:xfrm>
          <a:off x="395288" y="5445125"/>
          <a:ext cx="8280400" cy="1047750"/>
        </p:xfrm>
        <a:graphic>
          <a:graphicData uri="http://schemas.openxmlformats.org/drawingml/2006/table">
            <a:tbl>
              <a:tblPr/>
              <a:tblGrid>
                <a:gridCol w="8280400"/>
              </a:tblGrid>
              <a:tr h="517525">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600" b="0" i="0" u="none" strike="noStrike" cap="none" normalizeH="0" baseline="0" smtClean="0">
                          <a:ln>
                            <a:noFill/>
                          </a:ln>
                          <a:solidFill>
                            <a:srgbClr val="555555"/>
                          </a:solidFill>
                          <a:effectLst/>
                          <a:latin typeface="Verdana" pitchFamily="34" charset="0"/>
                        </a:rPr>
                        <a:t/>
                      </a:r>
                      <a:br>
                        <a:rPr kumimoji="0" lang="es-ES" sz="600" b="0" i="0" u="none" strike="noStrike" cap="none" normalizeH="0" baseline="0" smtClean="0">
                          <a:ln>
                            <a:noFill/>
                          </a:ln>
                          <a:solidFill>
                            <a:srgbClr val="555555"/>
                          </a:solidFill>
                          <a:effectLst/>
                          <a:latin typeface="Verdana" pitchFamily="34" charset="0"/>
                        </a:rPr>
                      </a:br>
                      <a:r>
                        <a:rPr kumimoji="0" lang="es-ES" sz="1200" b="0" i="0" u="none" strike="noStrike" cap="none" normalizeH="0" baseline="0" smtClean="0">
                          <a:ln>
                            <a:noFill/>
                          </a:ln>
                          <a:solidFill>
                            <a:schemeClr val="bg1"/>
                          </a:solidFill>
                          <a:effectLst/>
                          <a:latin typeface="Verdana" pitchFamily="34" charset="0"/>
                        </a:rPr>
                        <a:t>Centro Comercial Rio Centro Ceibos , isla cerca del Patio de Comidas; Av del Bombero km. 6 </a:t>
                      </a:r>
                      <a:br>
                        <a:rPr kumimoji="0" lang="es-ES" sz="1200" b="0" i="0" u="none" strike="noStrike" cap="none" normalizeH="0" baseline="0" smtClean="0">
                          <a:ln>
                            <a:noFill/>
                          </a:ln>
                          <a:solidFill>
                            <a:schemeClr val="bg1"/>
                          </a:solidFill>
                          <a:effectLst/>
                          <a:latin typeface="Verdana" pitchFamily="34" charset="0"/>
                        </a:rPr>
                      </a:br>
                      <a:r>
                        <a:rPr kumimoji="0" lang="es-ES" sz="1200" b="1" i="0" u="none" strike="noStrike" cap="none" normalizeH="0" baseline="0" smtClean="0">
                          <a:ln>
                            <a:noFill/>
                          </a:ln>
                          <a:solidFill>
                            <a:schemeClr val="bg1"/>
                          </a:solidFill>
                          <a:effectLst/>
                          <a:latin typeface="Verdana" pitchFamily="34" charset="0"/>
                        </a:rPr>
                        <a:t>Móvil: </a:t>
                      </a:r>
                      <a:r>
                        <a:rPr kumimoji="0" lang="es-ES" sz="1200" b="0" i="0" u="none" strike="noStrike" cap="none" normalizeH="0" baseline="0" smtClean="0">
                          <a:ln>
                            <a:noFill/>
                          </a:ln>
                          <a:solidFill>
                            <a:schemeClr val="bg1"/>
                          </a:solidFill>
                          <a:effectLst/>
                          <a:latin typeface="Verdana" pitchFamily="34" charset="0"/>
                        </a:rPr>
                        <a:t>096050045 </a:t>
                      </a:r>
                      <a:br>
                        <a:rPr kumimoji="0" lang="es-ES" sz="1200" b="0" i="0" u="none" strike="noStrike" cap="none" normalizeH="0" baseline="0" smtClean="0">
                          <a:ln>
                            <a:noFill/>
                          </a:ln>
                          <a:solidFill>
                            <a:schemeClr val="bg1"/>
                          </a:solidFill>
                          <a:effectLst/>
                          <a:latin typeface="Verdana" pitchFamily="34" charset="0"/>
                        </a:rPr>
                      </a:br>
                      <a:r>
                        <a:rPr kumimoji="0" lang="es-ES" sz="1200" b="1" i="0" u="none" strike="noStrike" cap="none" normalizeH="0" baseline="0" smtClean="0">
                          <a:ln>
                            <a:noFill/>
                          </a:ln>
                          <a:solidFill>
                            <a:schemeClr val="bg1"/>
                          </a:solidFill>
                          <a:effectLst/>
                          <a:latin typeface="Verdana" pitchFamily="34" charset="0"/>
                        </a:rPr>
                        <a:t>E-mail: </a:t>
                      </a:r>
                      <a:r>
                        <a:rPr kumimoji="0" lang="es-ES" sz="1200" b="0" i="0" u="none" strike="noStrike" cap="none" normalizeH="0" baseline="0" smtClean="0">
                          <a:ln>
                            <a:noFill/>
                          </a:ln>
                          <a:solidFill>
                            <a:schemeClr val="bg1"/>
                          </a:solidFill>
                          <a:effectLst/>
                          <a:latin typeface="Verdana" pitchFamily="34" charset="0"/>
                          <a:hlinkClick r:id="rId4"/>
                        </a:rPr>
                        <a:t>2437@alegropcs.com</a:t>
                      </a:r>
                      <a:r>
                        <a:rPr kumimoji="0" lang="es-ES" sz="1200" b="0" i="0" u="none" strike="noStrike" cap="none" normalizeH="0" baseline="0" smtClean="0">
                          <a:ln>
                            <a:noFill/>
                          </a:ln>
                          <a:solidFill>
                            <a:srgbClr val="555555"/>
                          </a:solidFill>
                          <a:effectLst/>
                          <a:latin typeface="Verdana" pitchFamily="34" charset="0"/>
                        </a:rPr>
                        <a:t> </a:t>
                      </a:r>
                      <a:endParaRPr kumimoji="0" lang="es-ES" sz="12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31828" name="Group 20"/>
          <p:cNvGraphicFramePr>
            <a:graphicFrameLocks noGrp="1"/>
          </p:cNvGraphicFramePr>
          <p:nvPr/>
        </p:nvGraphicFramePr>
        <p:xfrm>
          <a:off x="323850" y="3068638"/>
          <a:ext cx="7920038" cy="936625"/>
        </p:xfrm>
        <a:graphic>
          <a:graphicData uri="http://schemas.openxmlformats.org/drawingml/2006/table">
            <a:tbl>
              <a:tblPr/>
              <a:tblGrid>
                <a:gridCol w="7920038"/>
              </a:tblGrid>
              <a:tr h="936625">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600" b="0" i="0" u="none" strike="noStrike" cap="none" normalizeH="0" baseline="0" smtClean="0">
                          <a:ln>
                            <a:noFill/>
                          </a:ln>
                          <a:solidFill>
                            <a:srgbClr val="555555"/>
                          </a:solidFill>
                          <a:effectLst/>
                          <a:latin typeface="Verdana" pitchFamily="34" charset="0"/>
                        </a:rPr>
                        <a:t/>
                      </a:r>
                      <a:br>
                        <a:rPr kumimoji="0" lang="es-ES" sz="600" b="0" i="0" u="none" strike="noStrike" cap="none" normalizeH="0" baseline="0" smtClean="0">
                          <a:ln>
                            <a:noFill/>
                          </a:ln>
                          <a:solidFill>
                            <a:srgbClr val="555555"/>
                          </a:solidFill>
                          <a:effectLst/>
                          <a:latin typeface="Verdana" pitchFamily="34" charset="0"/>
                        </a:rPr>
                      </a:br>
                      <a:r>
                        <a:rPr kumimoji="0" lang="es-ES" sz="1200" b="0" i="0" u="none" strike="noStrike" cap="none" normalizeH="0" baseline="0" smtClean="0">
                          <a:ln>
                            <a:noFill/>
                          </a:ln>
                          <a:solidFill>
                            <a:schemeClr val="bg1"/>
                          </a:solidFill>
                          <a:effectLst/>
                          <a:latin typeface="Arial Rounded MT Bold" pitchFamily="34" charset="0"/>
                        </a:rPr>
                        <a:t>San Jorge Centro comercial Policentro Planta Baja </a:t>
                      </a:r>
                      <a:br>
                        <a:rPr kumimoji="0" lang="es-ES" sz="1200" b="0" i="0" u="none" strike="noStrike" cap="none" normalizeH="0" baseline="0" smtClean="0">
                          <a:ln>
                            <a:noFill/>
                          </a:ln>
                          <a:solidFill>
                            <a:schemeClr val="bg1"/>
                          </a:solidFill>
                          <a:effectLst/>
                          <a:latin typeface="Arial Rounded MT Bold" pitchFamily="34" charset="0"/>
                        </a:rPr>
                      </a:br>
                      <a:r>
                        <a:rPr kumimoji="0" lang="es-ES" sz="1200" b="1" i="0" u="none" strike="noStrike" cap="none" normalizeH="0" baseline="0" smtClean="0">
                          <a:ln>
                            <a:noFill/>
                          </a:ln>
                          <a:solidFill>
                            <a:schemeClr val="bg1"/>
                          </a:solidFill>
                          <a:effectLst/>
                          <a:latin typeface="Arial Rounded MT Bold" pitchFamily="34" charset="0"/>
                        </a:rPr>
                        <a:t>Móvil: </a:t>
                      </a:r>
                      <a:r>
                        <a:rPr kumimoji="0" lang="es-ES" sz="1200" b="0" i="0" u="none" strike="noStrike" cap="none" normalizeH="0" baseline="0" smtClean="0">
                          <a:ln>
                            <a:noFill/>
                          </a:ln>
                          <a:solidFill>
                            <a:schemeClr val="bg1"/>
                          </a:solidFill>
                          <a:effectLst/>
                          <a:latin typeface="Arial Rounded MT Bold" pitchFamily="34" charset="0"/>
                        </a:rPr>
                        <a:t>096040702 </a:t>
                      </a:r>
                      <a:br>
                        <a:rPr kumimoji="0" lang="es-ES" sz="1200" b="0" i="0" u="none" strike="noStrike" cap="none" normalizeH="0" baseline="0" smtClean="0">
                          <a:ln>
                            <a:noFill/>
                          </a:ln>
                          <a:solidFill>
                            <a:schemeClr val="bg1"/>
                          </a:solidFill>
                          <a:effectLst/>
                          <a:latin typeface="Arial Rounded MT Bold" pitchFamily="34" charset="0"/>
                        </a:rPr>
                      </a:br>
                      <a:r>
                        <a:rPr kumimoji="0" lang="es-ES" sz="1200" b="1" i="0" u="none" strike="noStrike" cap="none" normalizeH="0" baseline="0" smtClean="0">
                          <a:ln>
                            <a:noFill/>
                          </a:ln>
                          <a:solidFill>
                            <a:schemeClr val="bg1"/>
                          </a:solidFill>
                          <a:effectLst/>
                          <a:latin typeface="Arial Rounded MT Bold" pitchFamily="34" charset="0"/>
                        </a:rPr>
                        <a:t>E-mail: </a:t>
                      </a:r>
                      <a:r>
                        <a:rPr kumimoji="0" lang="es-ES" sz="1200" b="0" i="0" u="none" strike="noStrike" cap="none" normalizeH="0" baseline="0" smtClean="0">
                          <a:ln>
                            <a:noFill/>
                          </a:ln>
                          <a:solidFill>
                            <a:schemeClr val="bg1"/>
                          </a:solidFill>
                          <a:effectLst/>
                          <a:latin typeface="Arial Rounded MT Bold" pitchFamily="34" charset="0"/>
                          <a:hlinkClick r:id="rId5"/>
                        </a:rPr>
                        <a:t>417@alegropcs.com</a:t>
                      </a:r>
                      <a:r>
                        <a:rPr kumimoji="0" lang="es-ES" sz="1200" b="0" i="0" u="none" strike="noStrike" cap="none" normalizeH="0" baseline="0" smtClean="0">
                          <a:ln>
                            <a:noFill/>
                          </a:ln>
                          <a:solidFill>
                            <a:schemeClr val="bg1"/>
                          </a:solidFill>
                          <a:effectLst/>
                          <a:latin typeface="Arial Rounded MT Bold" pitchFamily="34"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31834" name="Group 26"/>
          <p:cNvGraphicFramePr>
            <a:graphicFrameLocks noGrp="1"/>
          </p:cNvGraphicFramePr>
          <p:nvPr/>
        </p:nvGraphicFramePr>
        <p:xfrm>
          <a:off x="395288" y="4292600"/>
          <a:ext cx="8748712" cy="835025"/>
        </p:xfrm>
        <a:graphic>
          <a:graphicData uri="http://schemas.openxmlformats.org/drawingml/2006/table">
            <a:tbl>
              <a:tblPr/>
              <a:tblGrid>
                <a:gridCol w="8748712"/>
              </a:tblGrid>
              <a:tr h="517525">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600" b="0" i="0" u="none" strike="noStrike" cap="none" normalizeH="0" baseline="0" smtClean="0">
                          <a:ln>
                            <a:noFill/>
                          </a:ln>
                          <a:solidFill>
                            <a:srgbClr val="555555"/>
                          </a:solidFill>
                          <a:effectLst/>
                          <a:latin typeface="Verdana" pitchFamily="34" charset="0"/>
                        </a:rPr>
                        <a:t/>
                      </a:r>
                      <a:br>
                        <a:rPr kumimoji="0" lang="es-ES" sz="600" b="0" i="0" u="none" strike="noStrike" cap="none" normalizeH="0" baseline="0" smtClean="0">
                          <a:ln>
                            <a:noFill/>
                          </a:ln>
                          <a:solidFill>
                            <a:srgbClr val="555555"/>
                          </a:solidFill>
                          <a:effectLst/>
                          <a:latin typeface="Verdana" pitchFamily="34" charset="0"/>
                        </a:rPr>
                      </a:br>
                      <a:r>
                        <a:rPr kumimoji="0" lang="es-ES" sz="1200" b="0" i="0" u="none" strike="noStrike" cap="none" normalizeH="0" baseline="0" smtClean="0">
                          <a:ln>
                            <a:noFill/>
                          </a:ln>
                          <a:solidFill>
                            <a:schemeClr val="bg1"/>
                          </a:solidFill>
                          <a:effectLst/>
                          <a:latin typeface="Verdana" pitchFamily="34" charset="0"/>
                        </a:rPr>
                        <a:t>V.E. Estrada , C.C. Plaza Triángulo local # 5 Urdesa </a:t>
                      </a:r>
                      <a:br>
                        <a:rPr kumimoji="0" lang="es-ES" sz="1200" b="0" i="0" u="none" strike="noStrike" cap="none" normalizeH="0" baseline="0" smtClean="0">
                          <a:ln>
                            <a:noFill/>
                          </a:ln>
                          <a:solidFill>
                            <a:schemeClr val="bg1"/>
                          </a:solidFill>
                          <a:effectLst/>
                          <a:latin typeface="Verdana" pitchFamily="34" charset="0"/>
                        </a:rPr>
                      </a:br>
                      <a:r>
                        <a:rPr kumimoji="0" lang="es-ES" sz="1200" b="1" i="0" u="none" strike="noStrike" cap="none" normalizeH="0" baseline="0" smtClean="0">
                          <a:ln>
                            <a:noFill/>
                          </a:ln>
                          <a:solidFill>
                            <a:schemeClr val="bg1"/>
                          </a:solidFill>
                          <a:effectLst/>
                          <a:latin typeface="Verdana" pitchFamily="34" charset="0"/>
                        </a:rPr>
                        <a:t>Móvil: </a:t>
                      </a:r>
                      <a:r>
                        <a:rPr kumimoji="0" lang="es-ES" sz="1200" b="0" i="0" u="none" strike="noStrike" cap="none" normalizeH="0" baseline="0" smtClean="0">
                          <a:ln>
                            <a:noFill/>
                          </a:ln>
                          <a:solidFill>
                            <a:schemeClr val="bg1"/>
                          </a:solidFill>
                          <a:effectLst/>
                          <a:latin typeface="Verdana" pitchFamily="34" charset="0"/>
                        </a:rPr>
                        <a:t>096040703 </a:t>
                      </a:r>
                      <a:br>
                        <a:rPr kumimoji="0" lang="es-ES" sz="1200" b="0" i="0" u="none" strike="noStrike" cap="none" normalizeH="0" baseline="0" smtClean="0">
                          <a:ln>
                            <a:noFill/>
                          </a:ln>
                          <a:solidFill>
                            <a:schemeClr val="bg1"/>
                          </a:solidFill>
                          <a:effectLst/>
                          <a:latin typeface="Verdana" pitchFamily="34" charset="0"/>
                        </a:rPr>
                      </a:br>
                      <a:r>
                        <a:rPr kumimoji="0" lang="es-ES" sz="1200" b="1" i="0" u="none" strike="noStrike" cap="none" normalizeH="0" baseline="0" smtClean="0">
                          <a:ln>
                            <a:noFill/>
                          </a:ln>
                          <a:solidFill>
                            <a:schemeClr val="bg1"/>
                          </a:solidFill>
                          <a:effectLst/>
                          <a:latin typeface="Verdana" pitchFamily="34" charset="0"/>
                        </a:rPr>
                        <a:t>E-mail: </a:t>
                      </a:r>
                      <a:r>
                        <a:rPr kumimoji="0" lang="es-ES" sz="1200" b="0" i="0" u="none" strike="noStrike" cap="none" normalizeH="0" baseline="0" smtClean="0">
                          <a:ln>
                            <a:noFill/>
                          </a:ln>
                          <a:solidFill>
                            <a:schemeClr val="bg1"/>
                          </a:solidFill>
                          <a:effectLst/>
                          <a:latin typeface="Verdana" pitchFamily="34" charset="0"/>
                          <a:hlinkClick r:id="rId6"/>
                        </a:rPr>
                        <a:t>837@alegropcs.com</a:t>
                      </a:r>
                      <a:r>
                        <a:rPr kumimoji="0" lang="es-ES" sz="1200" b="0" i="0" u="none" strike="noStrike" cap="none" normalizeH="0" baseline="0" smtClean="0">
                          <a:ln>
                            <a:noFill/>
                          </a:ln>
                          <a:solidFill>
                            <a:schemeClr val="bg1"/>
                          </a:solidFill>
                          <a:effectLst/>
                          <a:latin typeface="Verdana" pitchFamily="34" charset="0"/>
                        </a:rPr>
                        <a:t> </a:t>
                      </a:r>
                      <a:endParaRPr kumimoji="0" lang="es-ES" sz="1200" b="0" i="0" u="none" strike="noStrike" cap="none" normalizeH="0" baseline="0" smtClean="0">
                        <a:ln>
                          <a:noFill/>
                        </a:ln>
                        <a:solidFill>
                          <a:schemeClr val="bg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631840" name="Picture 32" descr="puntos-de-venta"/>
          <p:cNvPicPr>
            <a:picLocks noChangeAspect="1" noChangeArrowheads="1"/>
          </p:cNvPicPr>
          <p:nvPr/>
        </p:nvPicPr>
        <p:blipFill>
          <a:blip r:embed="rId7"/>
          <a:srcRect/>
          <a:stretch>
            <a:fillRect/>
          </a:stretch>
        </p:blipFill>
        <p:spPr bwMode="auto">
          <a:xfrm>
            <a:off x="0" y="0"/>
            <a:ext cx="9144000" cy="129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0" y="1052513"/>
            <a:ext cx="9144000" cy="579437"/>
          </a:xfrm>
          <a:prstGeom prst="rect">
            <a:avLst/>
          </a:prstGeom>
          <a:noFill/>
          <a:ln w="9525">
            <a:noFill/>
            <a:miter lim="800000"/>
            <a:headEnd/>
            <a:tailEnd/>
          </a:ln>
          <a:effectLst/>
        </p:spPr>
        <p:txBody>
          <a:bodyPr anchor="ctr">
            <a:spAutoFit/>
          </a:bodyPr>
          <a:lstStyle/>
          <a:p>
            <a:pPr>
              <a:tabLst>
                <a:tab pos="228600" algn="l"/>
              </a:tabLst>
            </a:pPr>
            <a:r>
              <a:rPr lang="es-MX" sz="3200" b="1" u="none">
                <a:solidFill>
                  <a:schemeClr val="bg1"/>
                </a:solidFill>
              </a:rPr>
              <a:t>HISTORIA</a:t>
            </a:r>
          </a:p>
        </p:txBody>
      </p:sp>
      <p:sp>
        <p:nvSpPr>
          <p:cNvPr id="377859" name="Rectangle 3"/>
          <p:cNvSpPr>
            <a:spLocks noChangeArrowheads="1"/>
          </p:cNvSpPr>
          <p:nvPr/>
        </p:nvSpPr>
        <p:spPr bwMode="auto">
          <a:xfrm>
            <a:off x="847725" y="1165225"/>
            <a:ext cx="7991475" cy="822325"/>
          </a:xfrm>
          <a:prstGeom prst="rect">
            <a:avLst/>
          </a:prstGeom>
          <a:noFill/>
          <a:ln w="9525">
            <a:noFill/>
            <a:miter lim="800000"/>
            <a:headEnd/>
            <a:tailEnd/>
          </a:ln>
          <a:effectLst/>
        </p:spPr>
        <p:txBody>
          <a:bodyPr>
            <a:spAutoFit/>
          </a:bodyPr>
          <a:lstStyle/>
          <a:p>
            <a:pPr algn="just">
              <a:buFontTx/>
              <a:buChar char="•"/>
            </a:pPr>
            <a:endParaRPr lang="es-MX" sz="2400" u="none"/>
          </a:p>
          <a:p>
            <a:pPr algn="just"/>
            <a:endParaRPr lang="es-ES" sz="2400" u="none"/>
          </a:p>
        </p:txBody>
      </p:sp>
      <p:sp>
        <p:nvSpPr>
          <p:cNvPr id="377865" name="Rectangle 9"/>
          <p:cNvSpPr>
            <a:spLocks noChangeArrowheads="1"/>
          </p:cNvSpPr>
          <p:nvPr/>
        </p:nvSpPr>
        <p:spPr bwMode="auto">
          <a:xfrm>
            <a:off x="684213" y="1773238"/>
            <a:ext cx="7920037" cy="6080125"/>
          </a:xfrm>
          <a:prstGeom prst="rect">
            <a:avLst/>
          </a:prstGeom>
          <a:noFill/>
          <a:ln w="9525">
            <a:noFill/>
            <a:miter lim="800000"/>
            <a:headEnd/>
            <a:tailEnd/>
          </a:ln>
          <a:effectLst/>
        </p:spPr>
        <p:txBody>
          <a:bodyPr>
            <a:spAutoFit/>
          </a:bodyPr>
          <a:lstStyle/>
          <a:p>
            <a:pPr algn="just"/>
            <a:endParaRPr lang="es-MX" sz="1800" u="none"/>
          </a:p>
          <a:p>
            <a:pPr algn="just">
              <a:buSzPct val="70000"/>
              <a:buFont typeface="Wingdings" pitchFamily="2" charset="2"/>
              <a:buChar char="Ø"/>
            </a:pPr>
            <a:r>
              <a:rPr lang="es-MX" sz="2300" u="none">
                <a:solidFill>
                  <a:schemeClr val="bg1"/>
                </a:solidFill>
              </a:rPr>
              <a:t>La telefonía móvil Alegro Pcs es la marca de Telecomunicaciones Móviles del Ecuador TELECSA S.A empezó a operar en el año 2003</a:t>
            </a:r>
          </a:p>
          <a:p>
            <a:pPr algn="just">
              <a:buSzPct val="70000"/>
              <a:buFont typeface="Wingdings" pitchFamily="2" charset="2"/>
              <a:buChar char="Ø"/>
            </a:pPr>
            <a:endParaRPr lang="es-MX" sz="2300" u="none">
              <a:solidFill>
                <a:schemeClr val="bg1"/>
              </a:solidFill>
            </a:endParaRPr>
          </a:p>
          <a:p>
            <a:pPr algn="just">
              <a:buSzPct val="70000"/>
              <a:buFont typeface="Wingdings" pitchFamily="2" charset="2"/>
              <a:buNone/>
            </a:pPr>
            <a:endParaRPr lang="es-ES" sz="2300" u="none">
              <a:solidFill>
                <a:schemeClr val="bg1"/>
              </a:solidFill>
            </a:endParaRPr>
          </a:p>
          <a:p>
            <a:pPr algn="just">
              <a:buSzPct val="70000"/>
              <a:buFont typeface="Wingdings" pitchFamily="2" charset="2"/>
              <a:buChar char="Ø"/>
            </a:pPr>
            <a:r>
              <a:rPr lang="es-ES" sz="2300" u="none">
                <a:solidFill>
                  <a:schemeClr val="bg1"/>
                </a:solidFill>
              </a:rPr>
              <a:t>distribuidor de tecnología esta administrado por en Consorcio  SWEDTEL,  empresa sueca consultoría de telecomunicaciones con más de treinta años de experiencia en este sector y se ha desarrollado alrededor de 500 proyectos en más de 100 países</a:t>
            </a:r>
            <a:r>
              <a:rPr lang="es-ES" sz="2400" u="none">
                <a:solidFill>
                  <a:schemeClr val="bg1"/>
                </a:solidFill>
              </a:rPr>
              <a:t>.</a:t>
            </a:r>
          </a:p>
          <a:p>
            <a:pPr algn="just">
              <a:buSzPct val="70000"/>
              <a:buFont typeface="Wingdings" pitchFamily="2" charset="2"/>
              <a:buNone/>
            </a:pPr>
            <a:endParaRPr lang="es-ES" sz="2400" u="none">
              <a:solidFill>
                <a:schemeClr val="bg1"/>
              </a:solidFill>
            </a:endParaRPr>
          </a:p>
          <a:p>
            <a:pPr algn="just">
              <a:buSzPct val="70000"/>
              <a:buFont typeface="Wingdings" pitchFamily="2" charset="2"/>
              <a:buNone/>
            </a:pPr>
            <a:endParaRPr lang="es-ES" sz="2400" u="none">
              <a:solidFill>
                <a:schemeClr val="bg1"/>
              </a:solidFill>
            </a:endParaRPr>
          </a:p>
          <a:p>
            <a:pPr algn="just">
              <a:buSzPct val="70000"/>
              <a:buFont typeface="Wingdings" pitchFamily="2" charset="2"/>
              <a:buNone/>
            </a:pPr>
            <a:endParaRPr lang="es-ES" sz="2400" u="none"/>
          </a:p>
          <a:p>
            <a:pPr algn="just"/>
            <a:endParaRPr lang="es-ES" sz="2400" u="none"/>
          </a:p>
          <a:p>
            <a:pPr algn="just">
              <a:buFontTx/>
              <a:buChar char="•"/>
            </a:pPr>
            <a:endParaRPr lang="es-ES" sz="2400" u="none"/>
          </a:p>
          <a:p>
            <a:pPr algn="just"/>
            <a:endParaRPr lang="es-ES" sz="2400" u="none"/>
          </a:p>
        </p:txBody>
      </p:sp>
      <p:pic>
        <p:nvPicPr>
          <p:cNvPr id="377879" name="Picture 23" descr="imagen alegro"/>
          <p:cNvPicPr>
            <a:picLocks noChangeAspect="1" noChangeArrowheads="1"/>
          </p:cNvPicPr>
          <p:nvPr>
            <p:ph sz="quarter" idx="4294967295"/>
          </p:nvPr>
        </p:nvPicPr>
        <p:blipFill>
          <a:blip r:embed="rId2"/>
          <a:srcRect/>
          <a:stretch>
            <a:fillRect/>
          </a:stretch>
        </p:blipFill>
        <p:spPr>
          <a:xfrm>
            <a:off x="0" y="0"/>
            <a:ext cx="9144000" cy="1052513"/>
          </a:xfrm>
          <a:no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6" name="AutoShape 4"/>
          <p:cNvSpPr>
            <a:spLocks noGrp="1" noChangeArrowheads="1"/>
          </p:cNvSpPr>
          <p:nvPr>
            <p:ph type="title"/>
          </p:nvPr>
        </p:nvSpPr>
        <p:spPr>
          <a:noFill/>
          <a:ln/>
        </p:spPr>
        <p:txBody>
          <a:bodyPr/>
          <a:lstStyle/>
          <a:p>
            <a:pPr algn="ctr"/>
            <a:r>
              <a:rPr lang="es-ES_tradnl" sz="2800">
                <a:solidFill>
                  <a:schemeClr val="bg1"/>
                </a:solidFill>
              </a:rPr>
              <a:t>CUÁL ES LA RELACIÓN ENTRE ALEGRO Y EL SEXO DEL ENCUESTADO</a:t>
            </a:r>
            <a:endParaRPr lang="es-MX" sz="2800">
              <a:solidFill>
                <a:schemeClr val="bg1"/>
              </a:solidFill>
            </a:endParaRPr>
          </a:p>
        </p:txBody>
      </p:sp>
      <p:pic>
        <p:nvPicPr>
          <p:cNvPr id="223325" name="Picture 93" descr="imagen alegro"/>
          <p:cNvPicPr>
            <a:picLocks noChangeAspect="1" noChangeArrowheads="1"/>
          </p:cNvPicPr>
          <p:nvPr>
            <p:ph sz="half" idx="1"/>
          </p:nvPr>
        </p:nvPicPr>
        <p:blipFill>
          <a:blip r:embed="rId2"/>
          <a:srcRect/>
          <a:stretch>
            <a:fillRect/>
          </a:stretch>
        </p:blipFill>
        <p:spPr>
          <a:xfrm>
            <a:off x="0" y="0"/>
            <a:ext cx="9144000" cy="908050"/>
          </a:xfrm>
          <a:noFill/>
          <a:ln/>
        </p:spPr>
      </p:pic>
      <p:sp>
        <p:nvSpPr>
          <p:cNvPr id="223368" name="Rectangle 136"/>
          <p:cNvSpPr>
            <a:spLocks noGrp="1" noChangeArrowheads="1"/>
          </p:cNvSpPr>
          <p:nvPr>
            <p:ph sz="half" idx="2"/>
          </p:nvPr>
        </p:nvSpPr>
        <p:spPr>
          <a:xfrm>
            <a:off x="250825" y="1989138"/>
            <a:ext cx="8569325" cy="4319587"/>
          </a:xfrm>
        </p:spPr>
        <p:txBody>
          <a:bodyPr/>
          <a:lstStyle/>
          <a:p>
            <a:pPr algn="ctr">
              <a:buFont typeface="Wingdings" pitchFamily="2" charset="2"/>
              <a:buNone/>
            </a:pPr>
            <a:r>
              <a:rPr lang="es-ES" sz="2400"/>
              <a:t> 	 </a:t>
            </a:r>
            <a:r>
              <a:rPr lang="es-ES" sz="1400"/>
              <a:t>	 				    </a:t>
            </a:r>
            <a:r>
              <a:rPr lang="es-ES" sz="1600">
                <a:solidFill>
                  <a:schemeClr val="bg1"/>
                </a:solidFill>
              </a:rPr>
              <a:t>SEXO	</a:t>
            </a:r>
            <a:r>
              <a:rPr lang="es-ES" sz="1400">
                <a:solidFill>
                  <a:schemeClr val="bg1"/>
                </a:solidFill>
              </a:rPr>
              <a:t>                  </a:t>
            </a:r>
            <a:r>
              <a:rPr lang="es-ES" sz="1600">
                <a:solidFill>
                  <a:schemeClr val="bg1"/>
                </a:solidFill>
              </a:rPr>
              <a:t>Total</a:t>
            </a:r>
          </a:p>
          <a:p>
            <a:pPr>
              <a:buFont typeface="Wingdings" pitchFamily="2" charset="2"/>
              <a:buNone/>
            </a:pPr>
            <a:r>
              <a:rPr lang="es-ES" sz="1400">
                <a:solidFill>
                  <a:schemeClr val="bg1"/>
                </a:solidFill>
              </a:rPr>
              <a:t> 	 	 					hombre	mujer	 </a:t>
            </a:r>
          </a:p>
          <a:p>
            <a:pPr>
              <a:buFont typeface="Wingdings" pitchFamily="2" charset="2"/>
              <a:buNone/>
            </a:pPr>
            <a:r>
              <a:rPr lang="es-ES" sz="1400">
                <a:solidFill>
                  <a:schemeClr val="bg1"/>
                </a:solidFill>
              </a:rPr>
              <a:t>Que le parece la telefonía alegro</a:t>
            </a:r>
          </a:p>
          <a:p>
            <a:pPr>
              <a:buFont typeface="Wingdings" pitchFamily="2" charset="2"/>
              <a:buNone/>
            </a:pPr>
            <a:endParaRPr lang="es-ES" sz="1600">
              <a:solidFill>
                <a:schemeClr val="bg1"/>
              </a:solidFill>
            </a:endParaRPr>
          </a:p>
          <a:p>
            <a:pPr>
              <a:buFont typeface="Wingdings" pitchFamily="2" charset="2"/>
              <a:buNone/>
            </a:pPr>
            <a:r>
              <a:rPr lang="es-ES" sz="1600">
                <a:solidFill>
                  <a:schemeClr val="bg1"/>
                </a:solidFill>
              </a:rPr>
              <a:t>EXCELENTE</a:t>
            </a:r>
            <a:r>
              <a:rPr lang="es-ES" sz="1400">
                <a:solidFill>
                  <a:schemeClr val="bg1"/>
                </a:solidFill>
              </a:rPr>
              <a:t>			Count		7	99	106</a:t>
            </a:r>
          </a:p>
          <a:p>
            <a:pPr>
              <a:buFont typeface="Wingdings" pitchFamily="2" charset="2"/>
              <a:buNone/>
            </a:pPr>
            <a:r>
              <a:rPr lang="es-ES" sz="1400">
                <a:solidFill>
                  <a:schemeClr val="bg1"/>
                </a:solidFill>
              </a:rPr>
              <a:t>	 		% within que le parece la telefonía alegro	6.6%	93.4%	100.0%</a:t>
            </a:r>
          </a:p>
          <a:p>
            <a:pPr>
              <a:buFont typeface="Wingdings" pitchFamily="2" charset="2"/>
              <a:buNone/>
            </a:pPr>
            <a:r>
              <a:rPr lang="es-ES" sz="1400">
                <a:solidFill>
                  <a:schemeClr val="bg1"/>
                </a:solidFill>
              </a:rPr>
              <a:t> 	 		% within SEXO			3.5%	49.5%	26.5%</a:t>
            </a:r>
          </a:p>
          <a:p>
            <a:pPr>
              <a:buFont typeface="Wingdings" pitchFamily="2" charset="2"/>
              <a:buNone/>
            </a:pPr>
            <a:r>
              <a:rPr lang="es-ES" sz="1400">
                <a:solidFill>
                  <a:schemeClr val="bg1"/>
                </a:solidFill>
              </a:rPr>
              <a:t> </a:t>
            </a:r>
            <a:r>
              <a:rPr lang="es-ES" sz="1400" u="sng">
                <a:solidFill>
                  <a:schemeClr val="bg1"/>
                </a:solidFill>
              </a:rPr>
              <a:t>	 		% of Total				1.8%	24.8%	26.5%</a:t>
            </a:r>
          </a:p>
          <a:p>
            <a:pPr>
              <a:buFont typeface="Wingdings" pitchFamily="2" charset="2"/>
              <a:buNone/>
            </a:pPr>
            <a:r>
              <a:rPr lang="es-ES" sz="1400">
                <a:solidFill>
                  <a:schemeClr val="bg1"/>
                </a:solidFill>
              </a:rPr>
              <a:t>		</a:t>
            </a:r>
          </a:p>
          <a:p>
            <a:pPr>
              <a:buFont typeface="Wingdings" pitchFamily="2" charset="2"/>
              <a:buNone/>
            </a:pPr>
            <a:endParaRPr lang="es-ES" sz="1400">
              <a:solidFill>
                <a:schemeClr val="bg1"/>
              </a:solidFill>
            </a:endParaRPr>
          </a:p>
          <a:p>
            <a:pPr>
              <a:buFont typeface="Wingdings" pitchFamily="2" charset="2"/>
              <a:buNone/>
            </a:pPr>
            <a:r>
              <a:rPr lang="es-ES" sz="1400">
                <a:solidFill>
                  <a:schemeClr val="bg1"/>
                </a:solidFill>
              </a:rPr>
              <a:t>BUENA				Count		138	23	161</a:t>
            </a:r>
          </a:p>
          <a:p>
            <a:pPr>
              <a:buFont typeface="Wingdings" pitchFamily="2" charset="2"/>
              <a:buNone/>
            </a:pPr>
            <a:r>
              <a:rPr lang="es-ES" sz="1400">
                <a:solidFill>
                  <a:schemeClr val="bg1"/>
                </a:solidFill>
              </a:rPr>
              <a:t> 	 		% within que le parece la telefonía alegro	85.7%	14.3%	100.0%</a:t>
            </a:r>
          </a:p>
          <a:p>
            <a:pPr>
              <a:buFont typeface="Wingdings" pitchFamily="2" charset="2"/>
              <a:buNone/>
            </a:pPr>
            <a:r>
              <a:rPr lang="es-ES" sz="1400">
                <a:solidFill>
                  <a:schemeClr val="bg1"/>
                </a:solidFill>
              </a:rPr>
              <a:t> 	 		% within SEXO			69.0%	11.5%	40.3%</a:t>
            </a:r>
          </a:p>
          <a:p>
            <a:pPr>
              <a:buFont typeface="Wingdings" pitchFamily="2" charset="2"/>
              <a:buNone/>
            </a:pPr>
            <a:r>
              <a:rPr lang="es-ES" sz="1400">
                <a:solidFill>
                  <a:schemeClr val="bg1"/>
                </a:solidFill>
              </a:rPr>
              <a:t> </a:t>
            </a:r>
            <a:r>
              <a:rPr lang="es-ES" sz="1400" u="sng">
                <a:solidFill>
                  <a:schemeClr val="bg1"/>
                </a:solidFill>
              </a:rPr>
              <a:t>	 		% of Total				34.5%	5.8%	40.3%</a:t>
            </a:r>
          </a:p>
          <a:p>
            <a:pPr>
              <a:buFont typeface="Wingdings" pitchFamily="2" charset="2"/>
              <a:buNone/>
            </a:pPr>
            <a:r>
              <a:rPr lang="es-ES" sz="1400">
                <a:solidFill>
                  <a:schemeClr val="bg1"/>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6341" name="AutoShape 5"/>
          <p:cNvSpPr>
            <a:spLocks noGrp="1" noChangeArrowheads="1"/>
          </p:cNvSpPr>
          <p:nvPr>
            <p:ph type="title"/>
          </p:nvPr>
        </p:nvSpPr>
        <p:spPr/>
        <p:txBody>
          <a:bodyPr/>
          <a:lstStyle/>
          <a:p>
            <a:pPr algn="ctr"/>
            <a:r>
              <a:rPr lang="es-ES_tradnl" sz="2800">
                <a:solidFill>
                  <a:schemeClr val="bg1"/>
                </a:solidFill>
              </a:rPr>
              <a:t>CUÁL ES LA RELACIÓN ENTRE ALEGRO Y EL SEXO DEL ENCUESTADO</a:t>
            </a:r>
            <a:endParaRPr lang="es-ES" sz="2800">
              <a:solidFill>
                <a:schemeClr val="bg1"/>
              </a:solidFill>
            </a:endParaRPr>
          </a:p>
        </p:txBody>
      </p:sp>
      <p:pic>
        <p:nvPicPr>
          <p:cNvPr id="526340" name="Picture 4" descr="imagen alegro"/>
          <p:cNvPicPr>
            <a:picLocks noChangeAspect="1" noChangeArrowheads="1"/>
          </p:cNvPicPr>
          <p:nvPr>
            <p:ph idx="1"/>
          </p:nvPr>
        </p:nvPicPr>
        <p:blipFill>
          <a:blip r:embed="rId2"/>
          <a:srcRect/>
          <a:stretch>
            <a:fillRect/>
          </a:stretch>
        </p:blipFill>
        <p:spPr>
          <a:xfrm>
            <a:off x="0" y="0"/>
            <a:ext cx="9144000" cy="981075"/>
          </a:xfrm>
          <a:noFill/>
          <a:ln/>
        </p:spPr>
      </p:pic>
      <p:sp>
        <p:nvSpPr>
          <p:cNvPr id="526343" name="Rectangle 7"/>
          <p:cNvSpPr>
            <a:spLocks noChangeArrowheads="1"/>
          </p:cNvSpPr>
          <p:nvPr/>
        </p:nvSpPr>
        <p:spPr bwMode="auto">
          <a:xfrm>
            <a:off x="250825" y="2060575"/>
            <a:ext cx="8642350" cy="4514850"/>
          </a:xfrm>
          <a:prstGeom prst="rect">
            <a:avLst/>
          </a:prstGeom>
          <a:noFill/>
          <a:ln w="9525">
            <a:noFill/>
            <a:miter lim="800000"/>
            <a:headEnd/>
            <a:tailEnd/>
          </a:ln>
          <a:effectLst/>
        </p:spPr>
        <p:txBody>
          <a:bodyPr>
            <a:spAutoFit/>
          </a:bodyPr>
          <a:lstStyle/>
          <a:p>
            <a:pPr algn="l"/>
            <a:r>
              <a:rPr lang="es-ES" sz="1400" u="none">
                <a:solidFill>
                  <a:schemeClr val="bg1"/>
                </a:solidFill>
              </a:rPr>
              <a:t>                                                                                                              </a:t>
            </a:r>
          </a:p>
          <a:p>
            <a:pPr algn="l"/>
            <a:r>
              <a:rPr lang="es-ES" u="none">
                <a:solidFill>
                  <a:schemeClr val="bg1"/>
                </a:solidFill>
              </a:rPr>
              <a:t>                                                                                                                             </a:t>
            </a:r>
            <a:r>
              <a:rPr lang="es-ES" sz="1800" u="none">
                <a:solidFill>
                  <a:schemeClr val="bg1"/>
                </a:solidFill>
              </a:rPr>
              <a:t>hombre	mujer</a:t>
            </a:r>
          </a:p>
          <a:p>
            <a:pPr algn="l"/>
            <a:endParaRPr lang="es-ES" sz="1400" u="none">
              <a:solidFill>
                <a:schemeClr val="bg1"/>
              </a:solidFill>
            </a:endParaRPr>
          </a:p>
          <a:p>
            <a:pPr algn="l"/>
            <a:r>
              <a:rPr lang="es-ES" sz="1400" u="none">
                <a:solidFill>
                  <a:schemeClr val="bg1"/>
                </a:solidFill>
              </a:rPr>
              <a:t>REGULAR			Count			46	57	103</a:t>
            </a:r>
          </a:p>
          <a:p>
            <a:pPr algn="l"/>
            <a:endParaRPr lang="es-ES" sz="1400" u="none">
              <a:solidFill>
                <a:schemeClr val="bg1"/>
              </a:solidFill>
            </a:endParaRPr>
          </a:p>
          <a:p>
            <a:pPr algn="l"/>
            <a:r>
              <a:rPr lang="es-ES" sz="1400" u="none">
                <a:solidFill>
                  <a:schemeClr val="bg1"/>
                </a:solidFill>
              </a:rPr>
              <a:t> 	 	% within que le parece la telefonía alegro	44.7%	55.3%	100.0%</a:t>
            </a:r>
          </a:p>
          <a:p>
            <a:pPr algn="l"/>
            <a:r>
              <a:rPr lang="es-ES" sz="1400" u="none">
                <a:solidFill>
                  <a:schemeClr val="bg1"/>
                </a:solidFill>
              </a:rPr>
              <a:t> 	 	% within SEXO			23.0%	28.5%	25.8%</a:t>
            </a:r>
          </a:p>
          <a:p>
            <a:pPr algn="l"/>
            <a:r>
              <a:rPr lang="es-ES" sz="1400" u="none">
                <a:solidFill>
                  <a:schemeClr val="bg1"/>
                </a:solidFill>
              </a:rPr>
              <a:t> </a:t>
            </a:r>
            <a:r>
              <a:rPr lang="es-ES" sz="1400">
                <a:solidFill>
                  <a:schemeClr val="bg1"/>
                </a:solidFill>
              </a:rPr>
              <a:t>	 	% of Total				11.5%	14.3%	25.8%</a:t>
            </a:r>
          </a:p>
          <a:p>
            <a:pPr algn="l"/>
            <a:r>
              <a:rPr lang="es-ES" sz="1400" u="none">
                <a:solidFill>
                  <a:schemeClr val="bg1"/>
                </a:solidFill>
              </a:rPr>
              <a:t>	</a:t>
            </a:r>
          </a:p>
          <a:p>
            <a:pPr algn="l"/>
            <a:r>
              <a:rPr lang="es-ES" sz="1400" u="none">
                <a:solidFill>
                  <a:schemeClr val="bg1"/>
                </a:solidFill>
              </a:rPr>
              <a:t>MALA			Count			9	21	30</a:t>
            </a:r>
          </a:p>
          <a:p>
            <a:pPr algn="l"/>
            <a:r>
              <a:rPr lang="es-ES" sz="1400" u="none">
                <a:solidFill>
                  <a:schemeClr val="bg1"/>
                </a:solidFill>
              </a:rPr>
              <a:t> 	 	% within que le parece la telefonía alegro	30.0%	70.0%	100.0%</a:t>
            </a:r>
          </a:p>
          <a:p>
            <a:pPr algn="l"/>
            <a:r>
              <a:rPr lang="es-ES" sz="1400" u="none">
                <a:solidFill>
                  <a:schemeClr val="bg1"/>
                </a:solidFill>
              </a:rPr>
              <a:t> 	 	% within SEXO			4.5%	10.5%	7.5%</a:t>
            </a:r>
          </a:p>
          <a:p>
            <a:pPr algn="l"/>
            <a:r>
              <a:rPr lang="es-ES" sz="1400" u="none">
                <a:solidFill>
                  <a:schemeClr val="bg1"/>
                </a:solidFill>
              </a:rPr>
              <a:t> </a:t>
            </a:r>
            <a:r>
              <a:rPr lang="es-ES" sz="1400">
                <a:solidFill>
                  <a:schemeClr val="bg1"/>
                </a:solidFill>
              </a:rPr>
              <a:t>	 	% of Total				2.3%	5.3%	7.5%</a:t>
            </a:r>
          </a:p>
          <a:p>
            <a:pPr algn="l"/>
            <a:endParaRPr lang="es-ES" sz="1400">
              <a:solidFill>
                <a:schemeClr val="bg1"/>
              </a:solidFill>
            </a:endParaRPr>
          </a:p>
          <a:p>
            <a:pPr algn="l"/>
            <a:endParaRPr lang="es-ES" sz="1400" u="none">
              <a:solidFill>
                <a:schemeClr val="bg1"/>
              </a:solidFill>
            </a:endParaRPr>
          </a:p>
          <a:p>
            <a:pPr algn="l"/>
            <a:r>
              <a:rPr lang="es-ES" sz="1400" u="none">
                <a:solidFill>
                  <a:schemeClr val="bg1"/>
                </a:solidFill>
              </a:rPr>
              <a:t>Total				Count		200	200	400</a:t>
            </a:r>
          </a:p>
          <a:p>
            <a:pPr algn="l"/>
            <a:r>
              <a:rPr lang="es-ES" sz="1400" u="none">
                <a:solidFill>
                  <a:schemeClr val="bg1"/>
                </a:solidFill>
              </a:rPr>
              <a:t> 	 	% within que le parece la telefonía alegro	50.0%	50.0%	100.0%</a:t>
            </a:r>
          </a:p>
          <a:p>
            <a:pPr algn="l"/>
            <a:r>
              <a:rPr lang="es-ES" sz="1400" u="none">
                <a:solidFill>
                  <a:schemeClr val="bg1"/>
                </a:solidFill>
              </a:rPr>
              <a:t> 	 	% within SEXO			100.0%	100.0%	100.0%</a:t>
            </a:r>
          </a:p>
          <a:p>
            <a:pPr algn="l"/>
            <a:r>
              <a:rPr lang="es-ES" sz="1400" u="none">
                <a:solidFill>
                  <a:schemeClr val="bg1"/>
                </a:solidFill>
              </a:rPr>
              <a:t> 	 	% of Total				50.0%	50.0%	100.0%</a:t>
            </a:r>
          </a:p>
          <a:p>
            <a:pPr algn="l">
              <a:spcBef>
                <a:spcPct val="50000"/>
              </a:spcBef>
              <a:buClr>
                <a:schemeClr val="tx1"/>
              </a:buClr>
              <a:buSzPct val="75000"/>
              <a:buFont typeface="Wingdings" pitchFamily="2" charset="2"/>
              <a:buChar char="l"/>
            </a:pPr>
            <a:endParaRPr lang="es-ES" sz="1400" u="none">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411" name="Rectangle 131">
            <a:hlinkClick r:id="rId2" action="ppaction://hlinksldjump"/>
          </p:cNvPr>
          <p:cNvSpPr>
            <a:spLocks noChangeArrowheads="1"/>
          </p:cNvSpPr>
          <p:nvPr/>
        </p:nvSpPr>
        <p:spPr bwMode="auto">
          <a:xfrm>
            <a:off x="4859338" y="4076700"/>
            <a:ext cx="2952750" cy="1944688"/>
          </a:xfrm>
          <a:prstGeom prst="rect">
            <a:avLst/>
          </a:prstGeom>
          <a:gradFill rotWithShape="1">
            <a:gsLst>
              <a:gs pos="0">
                <a:srgbClr val="FFFF00">
                  <a:alpha val="64999"/>
                </a:srgbClr>
              </a:gs>
              <a:gs pos="100000">
                <a:srgbClr val="FF9933"/>
              </a:gs>
            </a:gsLst>
            <a:path path="shape">
              <a:fillToRect l="50000" t="50000" r="50000" b="50000"/>
            </a:path>
          </a:gradFill>
          <a:ln w="9525">
            <a:noFill/>
            <a:miter lim="800000"/>
            <a:headEnd/>
            <a:tailEnd/>
          </a:ln>
          <a:effectLst/>
        </p:spPr>
        <p:txBody>
          <a:bodyPr wrap="none" anchor="ctr"/>
          <a:lstStyle/>
          <a:p>
            <a:endParaRPr lang="es-ES"/>
          </a:p>
        </p:txBody>
      </p:sp>
      <p:sp>
        <p:nvSpPr>
          <p:cNvPr id="225410" name="Rectangle 130">
            <a:hlinkClick r:id="rId2" action="ppaction://hlinksldjump"/>
          </p:cNvPr>
          <p:cNvSpPr>
            <a:spLocks noChangeArrowheads="1"/>
          </p:cNvSpPr>
          <p:nvPr/>
        </p:nvSpPr>
        <p:spPr bwMode="auto">
          <a:xfrm>
            <a:off x="2051050" y="4076700"/>
            <a:ext cx="2808288" cy="1944688"/>
          </a:xfrm>
          <a:prstGeom prst="rect">
            <a:avLst/>
          </a:prstGeom>
          <a:gradFill rotWithShape="1">
            <a:gsLst>
              <a:gs pos="0">
                <a:srgbClr val="FFFF00"/>
              </a:gs>
              <a:gs pos="100000">
                <a:srgbClr val="00FF00">
                  <a:alpha val="62000"/>
                </a:srgbClr>
              </a:gs>
            </a:gsLst>
            <a:path path="shape">
              <a:fillToRect l="50000" t="50000" r="50000" b="50000"/>
            </a:path>
          </a:gradFill>
          <a:ln w="9525">
            <a:noFill/>
            <a:miter lim="800000"/>
            <a:headEnd/>
            <a:tailEnd/>
          </a:ln>
          <a:effectLst/>
        </p:spPr>
        <p:txBody>
          <a:bodyPr wrap="none" anchor="ctr"/>
          <a:lstStyle/>
          <a:p>
            <a:endParaRPr lang="es-ES"/>
          </a:p>
        </p:txBody>
      </p:sp>
      <p:sp>
        <p:nvSpPr>
          <p:cNvPr id="225383" name="Rectangle 103"/>
          <p:cNvSpPr>
            <a:spLocks noChangeArrowheads="1"/>
          </p:cNvSpPr>
          <p:nvPr/>
        </p:nvSpPr>
        <p:spPr bwMode="auto">
          <a:xfrm>
            <a:off x="4859338" y="1844675"/>
            <a:ext cx="2952750" cy="2016125"/>
          </a:xfrm>
          <a:prstGeom prst="rect">
            <a:avLst/>
          </a:prstGeom>
          <a:gradFill rotWithShape="1">
            <a:gsLst>
              <a:gs pos="0">
                <a:srgbClr val="FFFF00"/>
              </a:gs>
              <a:gs pos="100000">
                <a:srgbClr val="333399">
                  <a:alpha val="71001"/>
                </a:srgbClr>
              </a:gs>
            </a:gsLst>
            <a:path path="shape">
              <a:fillToRect l="50000" t="50000" r="50000" b="50000"/>
            </a:path>
          </a:gradFill>
          <a:ln w="9525">
            <a:noFill/>
            <a:miter lim="800000"/>
            <a:headEnd/>
            <a:tailEnd/>
          </a:ln>
          <a:effectLst/>
        </p:spPr>
        <p:txBody>
          <a:bodyPr wrap="none" anchor="ctr"/>
          <a:lstStyle/>
          <a:p>
            <a:endParaRPr lang="es-ES"/>
          </a:p>
        </p:txBody>
      </p:sp>
      <p:sp>
        <p:nvSpPr>
          <p:cNvPr id="225378" name="Rectangle 98">
            <a:hlinkClick r:id="rId3" action="ppaction://hlinksldjump"/>
          </p:cNvPr>
          <p:cNvSpPr>
            <a:spLocks noChangeArrowheads="1"/>
          </p:cNvSpPr>
          <p:nvPr/>
        </p:nvSpPr>
        <p:spPr bwMode="auto">
          <a:xfrm>
            <a:off x="2051050" y="1844675"/>
            <a:ext cx="2881313" cy="2016125"/>
          </a:xfrm>
          <a:prstGeom prst="rect">
            <a:avLst/>
          </a:prstGeom>
          <a:gradFill rotWithShape="1">
            <a:gsLst>
              <a:gs pos="0">
                <a:srgbClr val="FFFF99"/>
              </a:gs>
              <a:gs pos="100000">
                <a:srgbClr val="CC00FF">
                  <a:alpha val="53999"/>
                </a:srgbClr>
              </a:gs>
            </a:gsLst>
            <a:path path="shape">
              <a:fillToRect l="50000" t="50000" r="50000" b="50000"/>
            </a:path>
          </a:gradFill>
          <a:ln w="9525">
            <a:noFill/>
            <a:miter lim="800000"/>
            <a:headEnd/>
            <a:tailEnd/>
          </a:ln>
          <a:effectLst/>
        </p:spPr>
        <p:txBody>
          <a:bodyPr wrap="none" anchor="ctr"/>
          <a:lstStyle/>
          <a:p>
            <a:endParaRPr lang="es-ES"/>
          </a:p>
        </p:txBody>
      </p:sp>
      <p:sp>
        <p:nvSpPr>
          <p:cNvPr id="225304" name="Rectangle 24"/>
          <p:cNvSpPr>
            <a:spLocks noGrp="1" noChangeArrowheads="1"/>
          </p:cNvSpPr>
          <p:nvPr>
            <p:ph type="title"/>
          </p:nvPr>
        </p:nvSpPr>
        <p:spPr>
          <a:prstGeom prst="rect">
            <a:avLst/>
          </a:prstGeom>
          <a:noFill/>
          <a:ln/>
        </p:spPr>
        <p:txBody>
          <a:bodyPr anchor="ctr"/>
          <a:lstStyle/>
          <a:p>
            <a:pPr algn="ctr"/>
            <a:r>
              <a:rPr lang="es-EC">
                <a:solidFill>
                  <a:schemeClr val="bg1"/>
                </a:solidFill>
              </a:rPr>
              <a:t>ANÁLISIS FODA</a:t>
            </a:r>
          </a:p>
        </p:txBody>
      </p:sp>
      <p:graphicFrame>
        <p:nvGraphicFramePr>
          <p:cNvPr id="225397" name="Group 117"/>
          <p:cNvGraphicFramePr>
            <a:graphicFrameLocks noGrp="1"/>
          </p:cNvGraphicFramePr>
          <p:nvPr>
            <p:ph sz="quarter" idx="2"/>
          </p:nvPr>
        </p:nvGraphicFramePr>
        <p:xfrm>
          <a:off x="2051050" y="1844675"/>
          <a:ext cx="5762625" cy="2016125"/>
        </p:xfrm>
        <a:graphic>
          <a:graphicData uri="http://schemas.openxmlformats.org/drawingml/2006/table">
            <a:tbl>
              <a:tblPr/>
              <a:tblGrid>
                <a:gridCol w="2771775"/>
                <a:gridCol w="2990850"/>
              </a:tblGrid>
              <a:tr h="20161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1" i="0" u="none" strike="noStrike" cap="none" normalizeH="0" baseline="0" smtClean="0">
                        <a:ln>
                          <a:noFill/>
                        </a:ln>
                        <a:solidFill>
                          <a:srgbClr val="080808"/>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1" i="0" u="none" strike="noStrike" cap="none" normalizeH="0" baseline="0" smtClean="0">
                        <a:ln>
                          <a:noFill/>
                        </a:ln>
                        <a:solidFill>
                          <a:srgbClr val="080808"/>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1" i="0" u="none" strike="noStrike" cap="none" normalizeH="0" baseline="0" smtClean="0">
                          <a:ln>
                            <a:noFill/>
                          </a:ln>
                          <a:solidFill>
                            <a:srgbClr val="080808"/>
                          </a:solidFill>
                          <a:effectLst/>
                          <a:latin typeface="Arial" charset="0"/>
                        </a:rPr>
                        <a:t> </a:t>
                      </a:r>
                      <a:r>
                        <a:rPr kumimoji="0" lang="es-ES" sz="2400" b="1" i="0" u="none" strike="noStrike" cap="none" normalizeH="0" baseline="0" smtClean="0">
                          <a:ln>
                            <a:noFill/>
                          </a:ln>
                          <a:solidFill>
                            <a:schemeClr val="bg1"/>
                          </a:solidFill>
                          <a:effectLst/>
                          <a:latin typeface="Arial" charset="0"/>
                        </a:rPr>
                        <a:t>FORTALEZAS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1" i="0" u="none" strike="noStrike" cap="none" normalizeH="0" baseline="0" smtClean="0">
                        <a:ln>
                          <a:noFill/>
                        </a:ln>
                        <a:solidFill>
                          <a:srgbClr val="080808"/>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1" i="0" u="none" strike="noStrike" cap="none" normalizeH="0" baseline="0" smtClean="0">
                        <a:ln>
                          <a:noFill/>
                        </a:ln>
                        <a:solidFill>
                          <a:srgbClr val="080808"/>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1" i="0" u="none" strike="noStrike" cap="none" normalizeH="0" baseline="0" smtClean="0">
                          <a:ln>
                            <a:noFill/>
                          </a:ln>
                          <a:solidFill>
                            <a:schemeClr val="bg1"/>
                          </a:solidFill>
                          <a:effectLst/>
                          <a:latin typeface="Arial" charset="0"/>
                        </a:rPr>
                        <a:t>OPORTUNIDADES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5419" name="Group 139"/>
          <p:cNvGraphicFramePr>
            <a:graphicFrameLocks noGrp="1"/>
          </p:cNvGraphicFramePr>
          <p:nvPr>
            <p:ph sz="quarter" idx="3"/>
          </p:nvPr>
        </p:nvGraphicFramePr>
        <p:xfrm>
          <a:off x="2051050" y="4076700"/>
          <a:ext cx="5761038" cy="1873250"/>
        </p:xfrm>
        <a:graphic>
          <a:graphicData uri="http://schemas.openxmlformats.org/drawingml/2006/table">
            <a:tbl>
              <a:tblPr/>
              <a:tblGrid>
                <a:gridCol w="2808288"/>
                <a:gridCol w="2952750"/>
              </a:tblGrid>
              <a:tr h="18732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1" i="0" u="none" strike="noStrike" cap="none" normalizeH="0" baseline="0" smtClean="0">
                          <a:ln>
                            <a:noFill/>
                          </a:ln>
                          <a:solidFill>
                            <a:srgbClr val="080808"/>
                          </a:solidFill>
                          <a:effectLst/>
                          <a:latin typeface="Arial" charset="0"/>
                        </a:rPr>
                        <a:t>DEBILIDADES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1" i="0" u="none" strike="noStrike" cap="none" normalizeH="0" baseline="0" smtClean="0">
                        <a:ln>
                          <a:noFill/>
                        </a:ln>
                        <a:solidFill>
                          <a:srgbClr val="080808"/>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s-E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1" i="0" u="none" strike="noStrike" cap="none" normalizeH="0" baseline="0" smtClean="0">
                          <a:ln>
                            <a:noFill/>
                          </a:ln>
                          <a:solidFill>
                            <a:srgbClr val="080808"/>
                          </a:solidFill>
                          <a:effectLst/>
                          <a:latin typeface="Arial" charset="0"/>
                        </a:rPr>
                        <a:t>AMENAZAS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323" name="Rectangle 43"/>
          <p:cNvSpPr>
            <a:spLocks noChangeArrowheads="1"/>
          </p:cNvSpPr>
          <p:nvPr/>
        </p:nvSpPr>
        <p:spPr bwMode="auto">
          <a:xfrm>
            <a:off x="4572000" y="3789363"/>
            <a:ext cx="4103688" cy="2303462"/>
          </a:xfrm>
          <a:prstGeom prst="rect">
            <a:avLst/>
          </a:prstGeom>
          <a:noFill/>
          <a:ln w="9525">
            <a:noFill/>
            <a:miter lim="800000"/>
            <a:headEnd/>
            <a:tailEnd/>
          </a:ln>
          <a:effectLst/>
        </p:spPr>
        <p:txBody>
          <a:bodyPr wrap="none" anchor="ctr"/>
          <a:lstStyle/>
          <a:p>
            <a:endParaRPr lang="es-ES"/>
          </a:p>
        </p:txBody>
      </p:sp>
      <p:sp>
        <p:nvSpPr>
          <p:cNvPr id="225420" name="Rectangle 140">
            <a:hlinkClick r:id="rId2" action="ppaction://hlinksldjump"/>
          </p:cNvPr>
          <p:cNvSpPr>
            <a:spLocks noChangeArrowheads="1"/>
          </p:cNvSpPr>
          <p:nvPr/>
        </p:nvSpPr>
        <p:spPr bwMode="auto">
          <a:xfrm>
            <a:off x="1979613" y="4005263"/>
            <a:ext cx="5905500" cy="2016125"/>
          </a:xfrm>
          <a:prstGeom prst="rect">
            <a:avLst/>
          </a:prstGeom>
          <a:noFill/>
          <a:ln w="9525">
            <a:noFill/>
            <a:miter lim="800000"/>
            <a:headEnd/>
            <a:tailEnd/>
          </a:ln>
          <a:effectLst/>
        </p:spPr>
        <p:txBody>
          <a:bodyPr wrap="none" anchor="ctr"/>
          <a:lstStyle/>
          <a:p>
            <a:endParaRPr lang="es-ES"/>
          </a:p>
        </p:txBody>
      </p:sp>
      <p:pic>
        <p:nvPicPr>
          <p:cNvPr id="225422" name="Picture 142" descr="imagen alegro"/>
          <p:cNvPicPr>
            <a:picLocks noChangeAspect="1" noChangeArrowheads="1"/>
          </p:cNvPicPr>
          <p:nvPr>
            <p:ph sz="half" idx="1"/>
          </p:nvPr>
        </p:nvPicPr>
        <p:blipFill>
          <a:blip r:embed="rId4"/>
          <a:srcRect/>
          <a:stretch>
            <a:fillRect/>
          </a:stretch>
        </p:blipFill>
        <p:spPr>
          <a:xfrm>
            <a:off x="0" y="0"/>
            <a:ext cx="9144000" cy="908050"/>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6421" name="Group 117"/>
          <p:cNvGraphicFramePr>
            <a:graphicFrameLocks noGrp="1"/>
          </p:cNvGraphicFramePr>
          <p:nvPr>
            <p:ph sz="quarter" idx="2"/>
          </p:nvPr>
        </p:nvGraphicFramePr>
        <p:xfrm>
          <a:off x="4716463" y="3068638"/>
          <a:ext cx="3770312" cy="2119312"/>
        </p:xfrm>
        <a:graphic>
          <a:graphicData uri="http://schemas.openxmlformats.org/drawingml/2006/table">
            <a:tbl>
              <a:tblPr/>
              <a:tblGrid>
                <a:gridCol w="3770312"/>
              </a:tblGrid>
              <a:tr h="17859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1" i="0" u="sng" strike="noStrike" cap="none" normalizeH="0" baseline="0" smtClean="0">
                          <a:ln>
                            <a:noFill/>
                          </a:ln>
                          <a:solidFill>
                            <a:schemeClr val="bg1"/>
                          </a:solidFill>
                          <a:effectLst/>
                          <a:latin typeface="Arial" charset="0"/>
                        </a:rPr>
                        <a:t>OPORTUNIDADES</a:t>
                      </a:r>
                    </a:p>
                    <a:p>
                      <a:pPr marL="0" marR="0" lvl="0" indent="0" algn="just" defTabSz="914400" rtl="0" eaLnBrk="1" fontAlgn="base" latinLnBrk="0" hangingPunct="1">
                        <a:lnSpc>
                          <a:spcPct val="100000"/>
                        </a:lnSpc>
                        <a:spcBef>
                          <a:spcPct val="20000"/>
                        </a:spcBef>
                        <a:spcAft>
                          <a:spcPct val="0"/>
                        </a:spcAft>
                        <a:buClr>
                          <a:schemeClr val="tx1"/>
                        </a:buClr>
                        <a:buSzPct val="70000"/>
                        <a:buFont typeface="Wingdings" pitchFamily="2" charset="2"/>
                        <a:buChar char="Ø"/>
                        <a:tabLst/>
                      </a:pPr>
                      <a:r>
                        <a:rPr kumimoji="0" lang="es-ES" sz="2000" b="0" i="0" u="none" strike="noStrike" cap="none" normalizeH="0" baseline="0" smtClean="0">
                          <a:ln>
                            <a:noFill/>
                          </a:ln>
                          <a:solidFill>
                            <a:schemeClr val="bg1"/>
                          </a:solidFill>
                          <a:effectLst/>
                          <a:latin typeface="Arial" charset="0"/>
                        </a:rPr>
                        <a:t>La demanda creciente de mercado en cuanto a telefonía</a:t>
                      </a:r>
                      <a:r>
                        <a:rPr kumimoji="0" lang="es-ES" sz="2000" b="1" i="0" u="none" strike="noStrike" cap="none" normalizeH="0" baseline="0" smtClean="0">
                          <a:ln>
                            <a:noFill/>
                          </a:ln>
                          <a:solidFill>
                            <a:schemeClr val="bg1"/>
                          </a:solidFill>
                          <a:effectLst/>
                          <a:latin typeface="Arial" charset="0"/>
                        </a:rPr>
                        <a:t> </a:t>
                      </a:r>
                      <a:r>
                        <a:rPr kumimoji="0" lang="es-ES" sz="2000" b="0" i="0" u="none" strike="noStrike" cap="none" normalizeH="0" baseline="0" smtClean="0">
                          <a:ln>
                            <a:noFill/>
                          </a:ln>
                          <a:solidFill>
                            <a:schemeClr val="bg1"/>
                          </a:solidFill>
                          <a:effectLst/>
                          <a:latin typeface="Arial" charset="0"/>
                        </a:rPr>
                        <a:t>móvil</a:t>
                      </a:r>
                    </a:p>
                    <a:p>
                      <a:pPr marL="0" marR="0" lvl="0" indent="0" algn="just" defTabSz="914400" rtl="0" eaLnBrk="1" fontAlgn="base" latinLnBrk="0" hangingPunct="1">
                        <a:lnSpc>
                          <a:spcPct val="100000"/>
                        </a:lnSpc>
                        <a:spcBef>
                          <a:spcPct val="20000"/>
                        </a:spcBef>
                        <a:spcAft>
                          <a:spcPct val="0"/>
                        </a:spcAft>
                        <a:buClr>
                          <a:schemeClr val="tx1"/>
                        </a:buClr>
                        <a:buSzPct val="70000"/>
                        <a:buFont typeface="Wingdings" pitchFamily="2" charset="2"/>
                        <a:buChar char="Ø"/>
                        <a:tabLst/>
                      </a:pPr>
                      <a:endParaRPr kumimoji="0" lang="es-ES" sz="100" b="1" i="0" u="sng" strike="noStrike" cap="none" normalizeH="0" baseline="0" smtClean="0">
                        <a:ln>
                          <a:noFill/>
                        </a:ln>
                        <a:solidFill>
                          <a:schemeClr val="bg1"/>
                        </a:solidFill>
                        <a:effectLst/>
                        <a:latin typeface="Arial" charset="0"/>
                      </a:endParaRPr>
                    </a:p>
                    <a:p>
                      <a:pPr marL="0" marR="0" lvl="0" indent="0" algn="just" defTabSz="914400" rtl="0" eaLnBrk="1" fontAlgn="base" latinLnBrk="0" hangingPunct="1">
                        <a:lnSpc>
                          <a:spcPct val="100000"/>
                        </a:lnSpc>
                        <a:spcBef>
                          <a:spcPct val="20000"/>
                        </a:spcBef>
                        <a:spcAft>
                          <a:spcPct val="0"/>
                        </a:spcAft>
                        <a:buClr>
                          <a:schemeClr val="tx1"/>
                        </a:buClr>
                        <a:buSzPct val="70000"/>
                        <a:buFont typeface="Wingdings" pitchFamily="2" charset="2"/>
                        <a:buChar char="Ø"/>
                        <a:tabLst/>
                      </a:pPr>
                      <a:r>
                        <a:rPr kumimoji="0" lang="es-ES" sz="2000" b="0" i="0" u="none" strike="noStrike" cap="none" normalizeH="0" baseline="0" smtClean="0">
                          <a:ln>
                            <a:noFill/>
                          </a:ln>
                          <a:solidFill>
                            <a:schemeClr val="bg1"/>
                          </a:solidFill>
                          <a:effectLst/>
                          <a:latin typeface="Arial" charset="0"/>
                        </a:rPr>
                        <a:t>Aprovechar las fallas de la competencia en el mercado</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26405" name="Object 101"/>
          <p:cNvGraphicFramePr>
            <a:graphicFrameLocks noChangeAspect="1"/>
          </p:cNvGraphicFramePr>
          <p:nvPr>
            <p:ph sz="quarter" idx="3"/>
          </p:nvPr>
        </p:nvGraphicFramePr>
        <p:xfrm>
          <a:off x="5076825" y="981075"/>
          <a:ext cx="2232025" cy="2087563"/>
        </p:xfrm>
        <a:graphic>
          <a:graphicData uri="http://schemas.openxmlformats.org/presentationml/2006/ole">
            <p:oleObj spid="_x0000_s226405" name="Fotografía de Photo Editor" r:id="rId3" imgW="1133633" imgH="1819529" progId="MSPhotoEd.3">
              <p:embed/>
            </p:oleObj>
          </a:graphicData>
        </a:graphic>
      </p:graphicFrame>
      <p:sp>
        <p:nvSpPr>
          <p:cNvPr id="226378" name="Text Box 74"/>
          <p:cNvSpPr txBox="1">
            <a:spLocks noChangeArrowheads="1"/>
          </p:cNvSpPr>
          <p:nvPr/>
        </p:nvSpPr>
        <p:spPr bwMode="auto">
          <a:xfrm>
            <a:off x="684213" y="1700213"/>
            <a:ext cx="3960812" cy="4724400"/>
          </a:xfrm>
          <a:prstGeom prst="rect">
            <a:avLst/>
          </a:prstGeom>
          <a:noFill/>
          <a:ln w="9525">
            <a:noFill/>
            <a:miter lim="800000"/>
            <a:headEnd/>
            <a:tailEnd/>
          </a:ln>
          <a:effectLst/>
        </p:spPr>
        <p:txBody>
          <a:bodyPr>
            <a:spAutoFit/>
          </a:bodyPr>
          <a:lstStyle/>
          <a:p>
            <a:r>
              <a:rPr lang="es-EC" sz="2400" b="1">
                <a:solidFill>
                  <a:schemeClr val="bg1"/>
                </a:solidFill>
              </a:rPr>
              <a:t>FORTALEZAS</a:t>
            </a:r>
          </a:p>
          <a:p>
            <a:pPr algn="l"/>
            <a:endParaRPr lang="es-EC" sz="2400" b="1">
              <a:solidFill>
                <a:schemeClr val="bg1"/>
              </a:solidFill>
            </a:endParaRPr>
          </a:p>
          <a:p>
            <a:pPr algn="just">
              <a:buSzPct val="70000"/>
              <a:buFont typeface="Wingdings" pitchFamily="2" charset="2"/>
              <a:buChar char="Ø"/>
            </a:pPr>
            <a:r>
              <a:rPr lang="es-ES" sz="2000" u="none">
                <a:solidFill>
                  <a:schemeClr val="bg1"/>
                </a:solidFill>
              </a:rPr>
              <a:t>Personal capacitado para el asesoramiento a los clientes</a:t>
            </a:r>
          </a:p>
          <a:p>
            <a:pPr algn="just">
              <a:buSzPct val="70000"/>
              <a:buFont typeface="Wingdings" pitchFamily="2" charset="2"/>
              <a:buChar char="Ø"/>
            </a:pPr>
            <a:endParaRPr lang="es-ES" sz="1800" u="none">
              <a:solidFill>
                <a:schemeClr val="bg1"/>
              </a:solidFill>
            </a:endParaRPr>
          </a:p>
          <a:p>
            <a:pPr algn="just">
              <a:buSzPct val="70000"/>
              <a:buFont typeface="Wingdings" pitchFamily="2" charset="2"/>
              <a:buChar char="Ø"/>
            </a:pPr>
            <a:r>
              <a:rPr lang="es-ES" sz="2000" u="none">
                <a:solidFill>
                  <a:schemeClr val="bg1"/>
                </a:solidFill>
              </a:rPr>
              <a:t>Ubicación estratégica de la distribuidora</a:t>
            </a:r>
          </a:p>
          <a:p>
            <a:pPr algn="just">
              <a:buSzPct val="70000"/>
              <a:buFont typeface="Wingdings" pitchFamily="2" charset="2"/>
              <a:buChar char="Ø"/>
            </a:pPr>
            <a:endParaRPr lang="es-ES" sz="2000" u="none">
              <a:solidFill>
                <a:schemeClr val="bg1"/>
              </a:solidFill>
            </a:endParaRPr>
          </a:p>
          <a:p>
            <a:pPr algn="just">
              <a:buSzPct val="70000"/>
              <a:buFont typeface="Wingdings" pitchFamily="2" charset="2"/>
              <a:buChar char="Ø"/>
            </a:pPr>
            <a:r>
              <a:rPr lang="es-ES" sz="2000" u="none">
                <a:solidFill>
                  <a:schemeClr val="bg1"/>
                </a:solidFill>
              </a:rPr>
              <a:t>Los servicios que presta son económicos </a:t>
            </a:r>
          </a:p>
          <a:p>
            <a:pPr algn="just">
              <a:buSzPct val="70000"/>
              <a:buFont typeface="Wingdings" pitchFamily="2" charset="2"/>
              <a:buChar char="Ø"/>
            </a:pPr>
            <a:endParaRPr lang="es-ES" sz="2000" u="none">
              <a:solidFill>
                <a:schemeClr val="bg1"/>
              </a:solidFill>
            </a:endParaRPr>
          </a:p>
          <a:p>
            <a:pPr algn="just">
              <a:buSzPct val="70000"/>
              <a:buFont typeface="Wingdings" pitchFamily="2" charset="2"/>
              <a:buChar char="Ø"/>
            </a:pPr>
            <a:r>
              <a:rPr lang="es-ES" sz="2000" u="none">
                <a:solidFill>
                  <a:schemeClr val="bg1"/>
                </a:solidFill>
              </a:rPr>
              <a:t>Tener publicidad informativa y de conocimiento</a:t>
            </a:r>
            <a:endParaRPr lang="es-EC" sz="2000" u="none">
              <a:solidFill>
                <a:schemeClr val="bg1"/>
              </a:solidFill>
            </a:endParaRPr>
          </a:p>
          <a:p>
            <a:pPr algn="l"/>
            <a:endParaRPr lang="es-EC" sz="2000" u="none">
              <a:solidFill>
                <a:schemeClr val="bg1"/>
              </a:solidFill>
            </a:endParaRPr>
          </a:p>
          <a:p>
            <a:pPr algn="l"/>
            <a:endParaRPr lang="es-ES" sz="1800" u="none"/>
          </a:p>
        </p:txBody>
      </p:sp>
      <p:pic>
        <p:nvPicPr>
          <p:cNvPr id="226414" name="Picture 110" descr="imagen alegro"/>
          <p:cNvPicPr>
            <a:picLocks noChangeAspect="1" noChangeArrowheads="1"/>
          </p:cNvPicPr>
          <p:nvPr>
            <p:ph sz="half" idx="1"/>
          </p:nvPr>
        </p:nvPicPr>
        <p:blipFill>
          <a:blip r:embed="rId4"/>
          <a:srcRect/>
          <a:stretch>
            <a:fillRect/>
          </a:stretch>
        </p:blipFill>
        <p:spPr>
          <a:xfrm>
            <a:off x="0" y="0"/>
            <a:ext cx="9144000" cy="908050"/>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4" name="Text Box 4"/>
          <p:cNvSpPr txBox="1">
            <a:spLocks noChangeArrowheads="1"/>
          </p:cNvSpPr>
          <p:nvPr/>
        </p:nvSpPr>
        <p:spPr bwMode="auto">
          <a:xfrm>
            <a:off x="827088" y="908050"/>
            <a:ext cx="5616575" cy="2071688"/>
          </a:xfrm>
          <a:prstGeom prst="rect">
            <a:avLst/>
          </a:prstGeom>
          <a:noFill/>
          <a:ln w="9525">
            <a:noFill/>
            <a:miter lim="800000"/>
            <a:headEnd/>
            <a:tailEnd/>
          </a:ln>
          <a:effectLst/>
        </p:spPr>
        <p:txBody>
          <a:bodyPr>
            <a:spAutoFit/>
          </a:bodyPr>
          <a:lstStyle/>
          <a:p>
            <a:r>
              <a:rPr lang="es-EC" sz="2400" b="1">
                <a:solidFill>
                  <a:schemeClr val="bg1"/>
                </a:solidFill>
              </a:rPr>
              <a:t>DEBILIDADES</a:t>
            </a:r>
          </a:p>
          <a:p>
            <a:pPr algn="just"/>
            <a:endParaRPr lang="es-EC" sz="2400" b="1">
              <a:solidFill>
                <a:schemeClr val="bg1"/>
              </a:solidFill>
            </a:endParaRPr>
          </a:p>
          <a:p>
            <a:pPr algn="just"/>
            <a:endParaRPr lang="es-EC" sz="200" b="1"/>
          </a:p>
          <a:p>
            <a:pPr algn="just">
              <a:buSzPct val="70000"/>
              <a:buFont typeface="Wingdings" pitchFamily="2" charset="2"/>
              <a:buChar char="Ø"/>
            </a:pPr>
            <a:r>
              <a:rPr lang="es-ES" sz="2000" u="none">
                <a:solidFill>
                  <a:schemeClr val="bg1"/>
                </a:solidFill>
              </a:rPr>
              <a:t>Ser distribuidora de una empresa nueva en el mercado</a:t>
            </a:r>
          </a:p>
          <a:p>
            <a:pPr algn="just">
              <a:buSzPct val="70000"/>
              <a:buFont typeface="Wingdings" pitchFamily="2" charset="2"/>
              <a:buChar char="Ø"/>
            </a:pPr>
            <a:r>
              <a:rPr lang="es-ES" sz="2000" u="none">
                <a:solidFill>
                  <a:schemeClr val="bg1"/>
                </a:solidFill>
              </a:rPr>
              <a:t>La existencia en el mercado de otras distribuidoras de telefonía móvil.</a:t>
            </a:r>
          </a:p>
        </p:txBody>
      </p:sp>
      <p:sp>
        <p:nvSpPr>
          <p:cNvPr id="419845" name="Text Box 5"/>
          <p:cNvSpPr txBox="1">
            <a:spLocks noChangeArrowheads="1"/>
          </p:cNvSpPr>
          <p:nvPr/>
        </p:nvSpPr>
        <p:spPr bwMode="auto">
          <a:xfrm>
            <a:off x="3492500" y="2781300"/>
            <a:ext cx="5365750" cy="3565525"/>
          </a:xfrm>
          <a:prstGeom prst="rect">
            <a:avLst/>
          </a:prstGeom>
          <a:noFill/>
          <a:ln w="9525">
            <a:noFill/>
            <a:miter lim="800000"/>
            <a:headEnd/>
            <a:tailEnd/>
          </a:ln>
          <a:effectLst/>
        </p:spPr>
        <p:txBody>
          <a:bodyPr>
            <a:spAutoFit/>
          </a:bodyPr>
          <a:lstStyle/>
          <a:p>
            <a:r>
              <a:rPr lang="es-ES" sz="2400" b="1">
                <a:solidFill>
                  <a:schemeClr val="bg1"/>
                </a:solidFill>
              </a:rPr>
              <a:t>AMENAZAS</a:t>
            </a:r>
          </a:p>
          <a:p>
            <a:pPr algn="l"/>
            <a:endParaRPr lang="es-ES" sz="2400" u="none">
              <a:solidFill>
                <a:schemeClr val="bg1"/>
              </a:solidFill>
            </a:endParaRPr>
          </a:p>
          <a:p>
            <a:pPr algn="just">
              <a:buSzPct val="70000"/>
              <a:buFont typeface="Wingdings" pitchFamily="2" charset="2"/>
              <a:buChar char="Ø"/>
            </a:pPr>
            <a:r>
              <a:rPr lang="es-ES" sz="2000" u="none">
                <a:solidFill>
                  <a:schemeClr val="bg1"/>
                </a:solidFill>
              </a:rPr>
              <a:t>El reconocimiento que tienen  ciertas empresas reflejado por su acelerado crecimiento</a:t>
            </a:r>
          </a:p>
          <a:p>
            <a:pPr algn="just">
              <a:buSzPct val="70000"/>
              <a:buFont typeface="Wingdings" pitchFamily="2" charset="2"/>
              <a:buChar char="Ø"/>
            </a:pPr>
            <a:r>
              <a:rPr lang="es-ES" sz="2000" u="none">
                <a:solidFill>
                  <a:schemeClr val="bg1"/>
                </a:solidFill>
              </a:rPr>
              <a:t>La continua oferta que tiene las empresas en busca de ganar demanda de los clientes</a:t>
            </a:r>
          </a:p>
          <a:p>
            <a:pPr algn="just">
              <a:buSzPct val="70000"/>
              <a:buFont typeface="Wingdings" pitchFamily="2" charset="2"/>
              <a:buChar char="Ø"/>
            </a:pPr>
            <a:r>
              <a:rPr lang="es-ES" sz="2000" u="none">
                <a:solidFill>
                  <a:schemeClr val="bg1"/>
                </a:solidFill>
              </a:rPr>
              <a:t>Problemas externos no controlables: como la inflación, inestabilidad política y económica, entre otros</a:t>
            </a:r>
          </a:p>
          <a:p>
            <a:pPr algn="just">
              <a:buSzPct val="70000"/>
              <a:buFont typeface="Wingdings" pitchFamily="2" charset="2"/>
              <a:buChar char="Ø"/>
            </a:pPr>
            <a:r>
              <a:rPr lang="es-ES" sz="2000" u="none">
                <a:solidFill>
                  <a:schemeClr val="bg1"/>
                </a:solidFill>
              </a:rPr>
              <a:t>Entrada de nuevas empresas al mercado</a:t>
            </a:r>
            <a:r>
              <a:rPr lang="es-ES" sz="1800" u="none">
                <a:solidFill>
                  <a:schemeClr val="bg1"/>
                </a:solidFill>
              </a:rPr>
              <a:t> </a:t>
            </a:r>
          </a:p>
        </p:txBody>
      </p:sp>
      <p:pic>
        <p:nvPicPr>
          <p:cNvPr id="419850" name="Picture 10" descr="imagen alegro"/>
          <p:cNvPicPr>
            <a:picLocks noChangeAspect="1" noChangeArrowheads="1"/>
          </p:cNvPicPr>
          <p:nvPr>
            <p:ph/>
          </p:nvPr>
        </p:nvPicPr>
        <p:blipFill>
          <a:blip r:embed="rId2"/>
          <a:srcRect/>
          <a:stretch>
            <a:fillRect/>
          </a:stretch>
        </p:blipFill>
        <p:spPr>
          <a:xfrm>
            <a:off x="0" y="0"/>
            <a:ext cx="9144000" cy="981075"/>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AutoShape 2"/>
          <p:cNvSpPr>
            <a:spLocks noGrp="1" noChangeArrowheads="1"/>
          </p:cNvSpPr>
          <p:nvPr>
            <p:ph type="title"/>
          </p:nvPr>
        </p:nvSpPr>
        <p:spPr>
          <a:xfrm>
            <a:off x="539750" y="1052513"/>
            <a:ext cx="7924800" cy="1143000"/>
          </a:xfrm>
        </p:spPr>
        <p:txBody>
          <a:bodyPr/>
          <a:lstStyle/>
          <a:p>
            <a:pPr algn="ctr"/>
            <a:r>
              <a:rPr lang="es-ES" sz="3200">
                <a:solidFill>
                  <a:schemeClr val="bg1"/>
                </a:solidFill>
              </a:rPr>
              <a:t>MATRIZ BOSTON CONSULTING GROUP (BCG)</a:t>
            </a:r>
          </a:p>
        </p:txBody>
      </p:sp>
      <p:pic>
        <p:nvPicPr>
          <p:cNvPr id="566276" name="Picture 4" descr="dofauc5"/>
          <p:cNvPicPr>
            <a:picLocks noChangeAspect="1" noChangeArrowheads="1"/>
          </p:cNvPicPr>
          <p:nvPr>
            <p:ph type="body" idx="1"/>
          </p:nvPr>
        </p:nvPicPr>
        <p:blipFill>
          <a:blip r:embed="rId2"/>
          <a:srcRect/>
          <a:stretch>
            <a:fillRect/>
          </a:stretch>
        </p:blipFill>
        <p:spPr>
          <a:xfrm>
            <a:off x="971550" y="2349500"/>
            <a:ext cx="6911975" cy="3887788"/>
          </a:xfrm>
          <a:noFill/>
          <a:ln/>
        </p:spPr>
      </p:pic>
      <p:pic>
        <p:nvPicPr>
          <p:cNvPr id="566277" name="Picture 5" descr="imagen alegro"/>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2" name="AutoShape 2"/>
          <p:cNvSpPr>
            <a:spLocks noGrp="1" noChangeArrowheads="1"/>
          </p:cNvSpPr>
          <p:nvPr>
            <p:ph type="title"/>
          </p:nvPr>
        </p:nvSpPr>
        <p:spPr>
          <a:xfrm>
            <a:off x="755650" y="1052513"/>
            <a:ext cx="7924800" cy="936625"/>
          </a:xfrm>
        </p:spPr>
        <p:txBody>
          <a:bodyPr/>
          <a:lstStyle/>
          <a:p>
            <a:pPr algn="ctr"/>
            <a:r>
              <a:rPr lang="es-ES" sz="3200">
                <a:solidFill>
                  <a:schemeClr val="bg1"/>
                </a:solidFill>
              </a:rPr>
              <a:t>MATRIZ BOSTON CONSULTING GROUP (BCG)</a:t>
            </a:r>
          </a:p>
        </p:txBody>
      </p:sp>
      <p:sp>
        <p:nvSpPr>
          <p:cNvPr id="568323" name="Rectangle 3"/>
          <p:cNvSpPr>
            <a:spLocks noGrp="1" noChangeArrowheads="1"/>
          </p:cNvSpPr>
          <p:nvPr>
            <p:ph type="body" idx="1"/>
          </p:nvPr>
        </p:nvSpPr>
        <p:spPr>
          <a:xfrm>
            <a:off x="611188" y="2997200"/>
            <a:ext cx="7766050" cy="3651250"/>
          </a:xfrm>
        </p:spPr>
        <p:txBody>
          <a:bodyPr/>
          <a:lstStyle/>
          <a:p>
            <a:pPr>
              <a:buFont typeface="Wingdings" pitchFamily="2" charset="2"/>
              <a:buNone/>
            </a:pPr>
            <a:r>
              <a:rPr lang="es-ES"/>
              <a:t>   </a:t>
            </a:r>
            <a:r>
              <a:rPr lang="es-ES">
                <a:solidFill>
                  <a:schemeClr val="bg1"/>
                </a:solidFill>
              </a:rPr>
              <a:t>ESTRELLA:</a:t>
            </a:r>
            <a:r>
              <a:rPr lang="es-ES"/>
              <a:t>  </a:t>
            </a:r>
          </a:p>
          <a:p>
            <a:pPr algn="just">
              <a:buFont typeface="Wingdings" pitchFamily="2" charset="2"/>
              <a:buNone/>
            </a:pPr>
            <a:r>
              <a:rPr lang="es-ES">
                <a:solidFill>
                  <a:schemeClr val="bg1"/>
                </a:solidFill>
              </a:rPr>
              <a:t>    </a:t>
            </a:r>
            <a:r>
              <a:rPr lang="es-ES" sz="2400">
                <a:solidFill>
                  <a:schemeClr val="bg1"/>
                </a:solidFill>
              </a:rPr>
              <a:t>Si el negocio que plantea interrogantes tiene éxito se convierte en una estrella. Una estrella es el líder del mercado de gran crecimiento.</a:t>
            </a:r>
          </a:p>
          <a:p>
            <a:pPr algn="just">
              <a:buFont typeface="Wingdings" pitchFamily="2" charset="2"/>
              <a:buNone/>
            </a:pPr>
            <a:r>
              <a:rPr lang="es-ES" sz="2400">
                <a:solidFill>
                  <a:schemeClr val="bg1"/>
                </a:solidFill>
              </a:rPr>
              <a:t>    Por lo regular las estrellas son rentables si se convierten en las futuras vacas de efectivo de la compañía.</a:t>
            </a:r>
          </a:p>
        </p:txBody>
      </p:sp>
      <p:pic>
        <p:nvPicPr>
          <p:cNvPr id="568324" name="Picture 4" descr="imagen alegro"/>
          <p:cNvPicPr>
            <a:picLocks noChangeAspect="1" noChangeArrowheads="1"/>
          </p:cNvPicPr>
          <p:nvPr/>
        </p:nvPicPr>
        <p:blipFill>
          <a:blip r:embed="rId2"/>
          <a:srcRect/>
          <a:stretch>
            <a:fillRect/>
          </a:stretch>
        </p:blipFill>
        <p:spPr bwMode="auto">
          <a:xfrm>
            <a:off x="0" y="0"/>
            <a:ext cx="9144000" cy="981075"/>
          </a:xfrm>
          <a:prstGeom prst="rect">
            <a:avLst/>
          </a:prstGeom>
          <a:noFill/>
          <a:ln w="9525">
            <a:noFill/>
            <a:miter lim="800000"/>
            <a:headEnd/>
            <a:tailEnd/>
          </a:ln>
        </p:spPr>
      </p:pic>
      <p:pic>
        <p:nvPicPr>
          <p:cNvPr id="568327" name="Picture 7" descr="MCj03332380000[1]"/>
          <p:cNvPicPr>
            <a:picLocks noChangeAspect="1" noChangeArrowheads="1"/>
          </p:cNvPicPr>
          <p:nvPr/>
        </p:nvPicPr>
        <p:blipFill>
          <a:blip r:embed="rId3"/>
          <a:srcRect/>
          <a:stretch>
            <a:fillRect/>
          </a:stretch>
        </p:blipFill>
        <p:spPr bwMode="auto">
          <a:xfrm>
            <a:off x="3348038" y="2133600"/>
            <a:ext cx="1152525" cy="115093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419" name="Rectangle 3"/>
          <p:cNvSpPr>
            <a:spLocks noGrp="1" noChangeArrowheads="1"/>
          </p:cNvSpPr>
          <p:nvPr>
            <p:ph type="body" idx="1"/>
          </p:nvPr>
        </p:nvSpPr>
        <p:spPr>
          <a:xfrm>
            <a:off x="611188" y="1196975"/>
            <a:ext cx="7920037" cy="5256213"/>
          </a:xfrm>
        </p:spPr>
        <p:txBody>
          <a:bodyPr/>
          <a:lstStyle/>
          <a:p>
            <a:pPr>
              <a:buFont typeface="Wingdings" pitchFamily="2" charset="2"/>
              <a:buNone/>
            </a:pPr>
            <a:r>
              <a:rPr lang="es-ES">
                <a:solidFill>
                  <a:schemeClr val="bg1"/>
                </a:solidFill>
              </a:rPr>
              <a:t>INTERROGANTE:</a:t>
            </a:r>
          </a:p>
          <a:p>
            <a:pPr>
              <a:buFont typeface="Wingdings" pitchFamily="2" charset="2"/>
              <a:buNone/>
            </a:pPr>
            <a:r>
              <a:rPr lang="es-ES" sz="2000">
                <a:solidFill>
                  <a:schemeClr val="bg1"/>
                </a:solidFill>
              </a:rPr>
              <a:t>    </a:t>
            </a:r>
          </a:p>
          <a:p>
            <a:pPr>
              <a:buFont typeface="Wingdings" pitchFamily="2" charset="2"/>
              <a:buNone/>
            </a:pPr>
            <a:r>
              <a:rPr lang="es-ES" sz="2000">
                <a:solidFill>
                  <a:schemeClr val="bg1"/>
                </a:solidFill>
              </a:rPr>
              <a:t>    </a:t>
            </a:r>
          </a:p>
          <a:p>
            <a:pPr algn="just">
              <a:buFont typeface="Wingdings" pitchFamily="2" charset="2"/>
              <a:buNone/>
            </a:pPr>
            <a:r>
              <a:rPr lang="es-ES" sz="2000">
                <a:solidFill>
                  <a:schemeClr val="bg1"/>
                </a:solidFill>
              </a:rPr>
              <a:t>     Las interrogantes son negocios de empresas que operan en mercados de alto crecimiento, pero cuya participación relativa en el mercado es baja. Una interrogante requiere de mucho efectivo. En este caso Alegro Pc’s se encuentra en el cuadrante de interrogante.</a:t>
            </a:r>
          </a:p>
          <a:p>
            <a:pPr algn="just">
              <a:buFont typeface="Wingdings" pitchFamily="2" charset="2"/>
              <a:buNone/>
            </a:pPr>
            <a:endParaRPr lang="es-ES" sz="2000">
              <a:solidFill>
                <a:schemeClr val="bg1"/>
              </a:solidFill>
            </a:endParaRPr>
          </a:p>
          <a:p>
            <a:pPr>
              <a:buFont typeface="Wingdings" pitchFamily="2" charset="2"/>
              <a:buNone/>
            </a:pPr>
            <a:r>
              <a:rPr lang="es-ES">
                <a:solidFill>
                  <a:schemeClr val="bg1"/>
                </a:solidFill>
              </a:rPr>
              <a:t>VACAS DE EFECTIVO</a:t>
            </a:r>
            <a:r>
              <a:rPr lang="es-ES" sz="2400">
                <a:solidFill>
                  <a:schemeClr val="bg1"/>
                </a:solidFill>
              </a:rPr>
              <a:t>:</a:t>
            </a:r>
          </a:p>
          <a:p>
            <a:pPr>
              <a:buFont typeface="Wingdings" pitchFamily="2" charset="2"/>
              <a:buNone/>
            </a:pPr>
            <a:endParaRPr lang="es-ES" sz="2400">
              <a:solidFill>
                <a:schemeClr val="bg1"/>
              </a:solidFill>
            </a:endParaRPr>
          </a:p>
          <a:p>
            <a:pPr algn="just">
              <a:buFont typeface="Wingdings" pitchFamily="2" charset="2"/>
              <a:buNone/>
            </a:pPr>
            <a:r>
              <a:rPr lang="es-ES" sz="2000">
                <a:solidFill>
                  <a:schemeClr val="bg1"/>
                </a:solidFill>
              </a:rPr>
              <a:t>    Cuando el crecimiento anual del mercado cae menos del 10% la estrella se convierte en una vaca de efectivo si aún tiene la mayor participación en el mercado. </a:t>
            </a:r>
          </a:p>
          <a:p>
            <a:pPr algn="just">
              <a:buFont typeface="Wingdings" pitchFamily="2" charset="2"/>
              <a:buNone/>
            </a:pPr>
            <a:endParaRPr lang="es-ES" sz="2000">
              <a:solidFill>
                <a:schemeClr val="bg1"/>
              </a:solidFill>
            </a:endParaRPr>
          </a:p>
        </p:txBody>
      </p:sp>
      <p:pic>
        <p:nvPicPr>
          <p:cNvPr id="572421" name="Picture 5" descr="MMj01783130000[1]"/>
          <p:cNvPicPr>
            <a:picLocks noChangeAspect="1" noChangeArrowheads="1" noCrop="1"/>
          </p:cNvPicPr>
          <p:nvPr/>
        </p:nvPicPr>
        <p:blipFill>
          <a:blip r:embed="rId2"/>
          <a:srcRect/>
          <a:stretch>
            <a:fillRect/>
          </a:stretch>
        </p:blipFill>
        <p:spPr bwMode="auto">
          <a:xfrm>
            <a:off x="4724400" y="1219200"/>
            <a:ext cx="1152525" cy="1079500"/>
          </a:xfrm>
          <a:prstGeom prst="rect">
            <a:avLst/>
          </a:prstGeom>
          <a:noFill/>
        </p:spPr>
      </p:pic>
      <p:pic>
        <p:nvPicPr>
          <p:cNvPr id="572422" name="Picture 6" descr="imagen alegro"/>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5" name="Rectangle 3"/>
          <p:cNvSpPr>
            <a:spLocks noGrp="1" noChangeArrowheads="1"/>
          </p:cNvSpPr>
          <p:nvPr>
            <p:ph type="body" sz="half" idx="1"/>
          </p:nvPr>
        </p:nvSpPr>
        <p:spPr>
          <a:xfrm>
            <a:off x="838200" y="1052513"/>
            <a:ext cx="3770313" cy="5033962"/>
          </a:xfrm>
        </p:spPr>
        <p:txBody>
          <a:bodyPr/>
          <a:lstStyle/>
          <a:p>
            <a:pPr>
              <a:buFont typeface="Wingdings" pitchFamily="2" charset="2"/>
              <a:buNone/>
            </a:pPr>
            <a:r>
              <a:rPr lang="es-ES" sz="2400">
                <a:solidFill>
                  <a:schemeClr val="bg1"/>
                </a:solidFill>
              </a:rPr>
              <a:t>	</a:t>
            </a:r>
            <a:r>
              <a:rPr lang="es-ES">
                <a:solidFill>
                  <a:schemeClr val="bg1"/>
                </a:solidFill>
              </a:rPr>
              <a:t>PERROS: </a:t>
            </a:r>
          </a:p>
          <a:p>
            <a:pPr>
              <a:buFont typeface="Wingdings" pitchFamily="2" charset="2"/>
              <a:buNone/>
            </a:pPr>
            <a:r>
              <a:rPr lang="es-ES" sz="2400">
                <a:solidFill>
                  <a:schemeClr val="bg1"/>
                </a:solidFill>
              </a:rPr>
              <a:t>   </a:t>
            </a:r>
          </a:p>
          <a:p>
            <a:pPr algn="just">
              <a:buFont typeface="Wingdings" pitchFamily="2" charset="2"/>
              <a:buNone/>
            </a:pPr>
            <a:r>
              <a:rPr lang="es-ES" sz="2400">
                <a:solidFill>
                  <a:schemeClr val="bg1"/>
                </a:solidFill>
              </a:rPr>
              <a:t>    Los perros describen las empresas que tienen participaciones  raquíticas en mercados de bajo crecimiento. Por lo regular generan pocas utilidades o pérdidas </a:t>
            </a:r>
          </a:p>
        </p:txBody>
      </p:sp>
      <p:pic>
        <p:nvPicPr>
          <p:cNvPr id="571396" name="Picture 4" descr="MMj02362710000[1]"/>
          <p:cNvPicPr>
            <a:picLocks noChangeAspect="1" noChangeArrowheads="1" noCrop="1"/>
          </p:cNvPicPr>
          <p:nvPr/>
        </p:nvPicPr>
        <p:blipFill>
          <a:blip r:embed="rId2"/>
          <a:srcRect/>
          <a:stretch>
            <a:fillRect/>
          </a:stretch>
        </p:blipFill>
        <p:spPr bwMode="auto">
          <a:xfrm>
            <a:off x="5292725" y="2133600"/>
            <a:ext cx="3384550" cy="2665413"/>
          </a:xfrm>
          <a:prstGeom prst="rect">
            <a:avLst/>
          </a:prstGeom>
          <a:noFill/>
        </p:spPr>
      </p:pic>
      <p:pic>
        <p:nvPicPr>
          <p:cNvPr id="571399" name="Picture 7" descr="imagen alegro"/>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0370" name="AutoShape 2"/>
          <p:cNvSpPr>
            <a:spLocks noGrp="1" noChangeArrowheads="1"/>
          </p:cNvSpPr>
          <p:nvPr>
            <p:ph type="title"/>
          </p:nvPr>
        </p:nvSpPr>
        <p:spPr>
          <a:xfrm>
            <a:off x="468313" y="260350"/>
            <a:ext cx="8218487" cy="1212850"/>
          </a:xfrm>
        </p:spPr>
        <p:txBody>
          <a:bodyPr/>
          <a:lstStyle/>
          <a:p>
            <a:pPr algn="ctr"/>
            <a:r>
              <a:rPr lang="es-EC" sz="3200">
                <a:solidFill>
                  <a:schemeClr val="bg1"/>
                </a:solidFill>
              </a:rPr>
              <a:t>OBJETIVOS DEL PLAN DE MARKETING</a:t>
            </a:r>
            <a:endParaRPr lang="es-ES" sz="3200">
              <a:solidFill>
                <a:schemeClr val="bg1"/>
              </a:solidFill>
            </a:endParaRPr>
          </a:p>
        </p:txBody>
      </p:sp>
      <p:sp>
        <p:nvSpPr>
          <p:cNvPr id="570371" name="Rectangle 3"/>
          <p:cNvSpPr>
            <a:spLocks noGrp="1" noChangeArrowheads="1"/>
          </p:cNvSpPr>
          <p:nvPr>
            <p:ph type="body" idx="1"/>
          </p:nvPr>
        </p:nvSpPr>
        <p:spPr>
          <a:xfrm>
            <a:off x="838200" y="1412875"/>
            <a:ext cx="7693025" cy="5040313"/>
          </a:xfrm>
        </p:spPr>
        <p:txBody>
          <a:bodyPr/>
          <a:lstStyle/>
          <a:p>
            <a:pPr algn="just">
              <a:lnSpc>
                <a:spcPct val="80000"/>
              </a:lnSpc>
              <a:buClr>
                <a:schemeClr val="bg1"/>
              </a:buClr>
              <a:buFont typeface="Wingdings" pitchFamily="2" charset="2"/>
              <a:buNone/>
            </a:pPr>
            <a:r>
              <a:rPr lang="es-ES" sz="2400">
                <a:solidFill>
                  <a:schemeClr val="bg1"/>
                </a:solidFill>
              </a:rPr>
              <a:t>Objetivos a Corto Plazo</a:t>
            </a:r>
          </a:p>
          <a:p>
            <a:pPr algn="just">
              <a:lnSpc>
                <a:spcPct val="80000"/>
              </a:lnSpc>
              <a:buClr>
                <a:schemeClr val="bg1"/>
              </a:buClr>
              <a:buFont typeface="Wingdings" pitchFamily="2" charset="2"/>
              <a:buChar char="Ø"/>
            </a:pPr>
            <a:endParaRPr lang="es-ES" sz="2400">
              <a:solidFill>
                <a:schemeClr val="bg1"/>
              </a:solidFill>
            </a:endParaRPr>
          </a:p>
          <a:p>
            <a:pPr algn="just">
              <a:lnSpc>
                <a:spcPct val="80000"/>
              </a:lnSpc>
              <a:buClr>
                <a:schemeClr val="bg1"/>
              </a:buClr>
              <a:buFont typeface="Wingdings" pitchFamily="2" charset="2"/>
              <a:buChar char="Ø"/>
            </a:pPr>
            <a:r>
              <a:rPr lang="es-ES" sz="2400">
                <a:solidFill>
                  <a:schemeClr val="bg1"/>
                </a:solidFill>
              </a:rPr>
              <a:t>Dar a conocer por lo menos a un 25% de los habitantes del sector norte de la ciudad de Guayaquil los beneficios de los servicios que ofrece la distribuidora de Alegro PCS en un periodo de 1 año.</a:t>
            </a:r>
            <a:endParaRPr lang="es-EC" sz="2400">
              <a:solidFill>
                <a:schemeClr val="bg1"/>
              </a:solidFill>
            </a:endParaRPr>
          </a:p>
          <a:p>
            <a:pPr algn="just">
              <a:lnSpc>
                <a:spcPct val="80000"/>
              </a:lnSpc>
              <a:buFont typeface="Wingdings" pitchFamily="2" charset="2"/>
              <a:buNone/>
            </a:pPr>
            <a:endParaRPr lang="es-EC" sz="2400">
              <a:solidFill>
                <a:schemeClr val="bg1"/>
              </a:solidFill>
            </a:endParaRPr>
          </a:p>
          <a:p>
            <a:pPr algn="just">
              <a:lnSpc>
                <a:spcPct val="80000"/>
              </a:lnSpc>
              <a:buClr>
                <a:schemeClr val="bg1"/>
              </a:buClr>
              <a:buFont typeface="Wingdings" pitchFamily="2" charset="2"/>
              <a:buChar char="Ø"/>
            </a:pPr>
            <a:r>
              <a:rPr lang="es-ES" sz="2400">
                <a:solidFill>
                  <a:schemeClr val="bg1"/>
                </a:solidFill>
              </a:rPr>
              <a:t>Contar con todos los recursos necesarios (humanos, técnicos y financieros de tal manera que se pueda cumplir a cabalidad las exigencias del cliente.</a:t>
            </a:r>
            <a:endParaRPr lang="es-EC" sz="2400">
              <a:solidFill>
                <a:schemeClr val="bg1"/>
              </a:solidFill>
            </a:endParaRPr>
          </a:p>
          <a:p>
            <a:pPr algn="just">
              <a:lnSpc>
                <a:spcPct val="80000"/>
              </a:lnSpc>
              <a:buFont typeface="Wingdings" pitchFamily="2" charset="2"/>
              <a:buNone/>
            </a:pPr>
            <a:endParaRPr lang="es-EC" sz="2400">
              <a:solidFill>
                <a:schemeClr val="bg1"/>
              </a:solidFill>
            </a:endParaRPr>
          </a:p>
          <a:p>
            <a:pPr algn="just">
              <a:lnSpc>
                <a:spcPct val="80000"/>
              </a:lnSpc>
              <a:buClr>
                <a:schemeClr val="bg1"/>
              </a:buClr>
              <a:buSzPct val="70000"/>
              <a:buFont typeface="Wingdings" pitchFamily="2" charset="2"/>
              <a:buChar char="Ø"/>
            </a:pPr>
            <a:r>
              <a:rPr lang="es-EC" sz="2400">
                <a:solidFill>
                  <a:schemeClr val="bg1"/>
                </a:solidFill>
              </a:rPr>
              <a:t>Tener incrementos constantes en ventas</a:t>
            </a:r>
          </a:p>
          <a:p>
            <a:pPr algn="just">
              <a:lnSpc>
                <a:spcPct val="80000"/>
              </a:lnSpc>
              <a:buFont typeface="Wingdings" pitchFamily="2" charset="2"/>
              <a:buNone/>
            </a:pPr>
            <a:endParaRPr lang="es-ES" sz="2400">
              <a:solidFill>
                <a:schemeClr val="bg1"/>
              </a:solidFill>
            </a:endParaRPr>
          </a:p>
          <a:p>
            <a:pPr algn="just">
              <a:lnSpc>
                <a:spcPct val="80000"/>
              </a:lnSpc>
              <a:buFont typeface="Wingdings" pitchFamily="2" charset="2"/>
              <a:buNone/>
            </a:pPr>
            <a:endParaRPr lang="es-ES" sz="2400"/>
          </a:p>
        </p:txBody>
      </p:sp>
      <p:pic>
        <p:nvPicPr>
          <p:cNvPr id="570372" name="Picture 4" descr="imagen alegro"/>
          <p:cNvPicPr>
            <a:picLocks noChangeAspect="1" noChangeArrowheads="1"/>
          </p:cNvPicPr>
          <p:nvPr/>
        </p:nvPicPr>
        <p:blipFill>
          <a:blip r:embed="rId2"/>
          <a:srcRect/>
          <a:stretch>
            <a:fillRect/>
          </a:stretch>
        </p:blipFill>
        <p:spPr bwMode="auto">
          <a:xfrm>
            <a:off x="0" y="0"/>
            <a:ext cx="9144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762000" y="762000"/>
            <a:ext cx="7924800" cy="506413"/>
          </a:xfrm>
        </p:spPr>
        <p:txBody>
          <a:bodyPr/>
          <a:lstStyle/>
          <a:p>
            <a:endParaRPr lang="en-US" sz="3200"/>
          </a:p>
        </p:txBody>
      </p:sp>
      <p:pic>
        <p:nvPicPr>
          <p:cNvPr id="575492" name="Picture 4" descr="imagen alegro"/>
          <p:cNvPicPr>
            <a:picLocks noChangeAspect="1" noChangeArrowheads="1"/>
          </p:cNvPicPr>
          <p:nvPr/>
        </p:nvPicPr>
        <p:blipFill>
          <a:blip r:embed="rId2"/>
          <a:srcRect/>
          <a:stretch>
            <a:fillRect/>
          </a:stretch>
        </p:blipFill>
        <p:spPr bwMode="auto">
          <a:xfrm>
            <a:off x="0" y="0"/>
            <a:ext cx="9144000" cy="1052513"/>
          </a:xfrm>
          <a:prstGeom prst="rect">
            <a:avLst/>
          </a:prstGeom>
          <a:noFill/>
          <a:ln w="9525">
            <a:noFill/>
            <a:miter lim="800000"/>
            <a:headEnd/>
            <a:tailEnd/>
          </a:ln>
        </p:spPr>
      </p:pic>
      <p:sp>
        <p:nvSpPr>
          <p:cNvPr id="575495" name="Rectangle 7"/>
          <p:cNvSpPr>
            <a:spLocks noGrp="1" noChangeArrowheads="1"/>
          </p:cNvSpPr>
          <p:nvPr>
            <p:ph type="body" idx="1"/>
          </p:nvPr>
        </p:nvSpPr>
        <p:spPr>
          <a:xfrm>
            <a:off x="755650" y="1412875"/>
            <a:ext cx="7693025" cy="5105400"/>
          </a:xfrm>
        </p:spPr>
        <p:txBody>
          <a:bodyPr/>
          <a:lstStyle/>
          <a:p>
            <a:pPr algn="just">
              <a:spcBef>
                <a:spcPct val="0"/>
              </a:spcBef>
              <a:buClrTx/>
              <a:buSzPct val="70000"/>
              <a:buFont typeface="Wingdings" pitchFamily="2" charset="2"/>
              <a:buChar char="Ø"/>
            </a:pPr>
            <a:r>
              <a:rPr lang="es-MX" sz="2400">
                <a:solidFill>
                  <a:schemeClr val="bg1"/>
                </a:solidFill>
              </a:rPr>
              <a:t>Presidente de la compañía Giuseppe Ceci tiene 1 centro de atención al cliente, 27 tiendas aproximadamente en la ciudad de Guayaquil y cubre a 12 provincias del Ecuador</a:t>
            </a:r>
          </a:p>
          <a:p>
            <a:pPr algn="just">
              <a:spcBef>
                <a:spcPct val="0"/>
              </a:spcBef>
              <a:buClrTx/>
              <a:buSzPct val="70000"/>
              <a:buFont typeface="Wingdings" pitchFamily="2" charset="2"/>
              <a:buNone/>
            </a:pPr>
            <a:endParaRPr lang="es-MX" sz="2400">
              <a:solidFill>
                <a:schemeClr val="bg1"/>
              </a:solidFill>
            </a:endParaRPr>
          </a:p>
          <a:p>
            <a:pPr algn="just">
              <a:spcBef>
                <a:spcPct val="0"/>
              </a:spcBef>
              <a:buClrTx/>
              <a:buSzPct val="70000"/>
              <a:buFont typeface="Wingdings" pitchFamily="2" charset="2"/>
              <a:buChar char="Ø"/>
            </a:pPr>
            <a:endParaRPr lang="es-MX" sz="2400">
              <a:solidFill>
                <a:schemeClr val="bg1"/>
              </a:solidFill>
            </a:endParaRPr>
          </a:p>
          <a:p>
            <a:pPr algn="just">
              <a:spcBef>
                <a:spcPct val="0"/>
              </a:spcBef>
              <a:buClrTx/>
              <a:buSzPct val="70000"/>
              <a:buFont typeface="Wingdings" pitchFamily="2" charset="2"/>
              <a:buNone/>
            </a:pPr>
            <a:endParaRPr lang="es-MX" sz="2400">
              <a:solidFill>
                <a:schemeClr val="bg1"/>
              </a:solidFill>
            </a:endParaRPr>
          </a:p>
          <a:p>
            <a:pPr>
              <a:buFont typeface="Wingdings" pitchFamily="2" charset="2"/>
              <a:buNone/>
            </a:pPr>
            <a:endParaRPr lang="es-ES" sz="2400"/>
          </a:p>
        </p:txBody>
      </p:sp>
      <p:pic>
        <p:nvPicPr>
          <p:cNvPr id="575496" name="Picture 8" descr="mapa"/>
          <p:cNvPicPr>
            <a:picLocks noChangeAspect="1" noChangeArrowheads="1"/>
          </p:cNvPicPr>
          <p:nvPr/>
        </p:nvPicPr>
        <p:blipFill>
          <a:blip r:embed="rId3"/>
          <a:srcRect/>
          <a:stretch>
            <a:fillRect/>
          </a:stretch>
        </p:blipFill>
        <p:spPr bwMode="auto">
          <a:xfrm>
            <a:off x="3348038" y="3141663"/>
            <a:ext cx="338455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47" name="Rectangle 3"/>
          <p:cNvSpPr>
            <a:spLocks noGrp="1" noChangeArrowheads="1"/>
          </p:cNvSpPr>
          <p:nvPr>
            <p:ph type="body" sz="half" idx="1"/>
          </p:nvPr>
        </p:nvSpPr>
        <p:spPr>
          <a:xfrm>
            <a:off x="838200" y="1125538"/>
            <a:ext cx="3770313" cy="5327650"/>
          </a:xfrm>
        </p:spPr>
        <p:txBody>
          <a:bodyPr/>
          <a:lstStyle/>
          <a:p>
            <a:pPr>
              <a:buFont typeface="Wingdings" pitchFamily="2" charset="2"/>
              <a:buNone/>
            </a:pPr>
            <a:r>
              <a:rPr lang="es-ES" sz="2100">
                <a:solidFill>
                  <a:schemeClr val="bg1"/>
                </a:solidFill>
              </a:rPr>
              <a:t>Objetivos a Largo plazo</a:t>
            </a:r>
          </a:p>
          <a:p>
            <a:pPr>
              <a:buFont typeface="Wingdings" pitchFamily="2" charset="2"/>
              <a:buNone/>
            </a:pPr>
            <a:endParaRPr lang="es-ES" sz="2000">
              <a:solidFill>
                <a:schemeClr val="bg1"/>
              </a:solidFill>
            </a:endParaRPr>
          </a:p>
          <a:p>
            <a:pPr>
              <a:buFont typeface="Wingdings" pitchFamily="2" charset="2"/>
              <a:buNone/>
            </a:pPr>
            <a:endParaRPr lang="es-ES" sz="2000">
              <a:solidFill>
                <a:schemeClr val="bg1"/>
              </a:solidFill>
            </a:endParaRPr>
          </a:p>
          <a:p>
            <a:pPr algn="just">
              <a:buClr>
                <a:schemeClr val="bg1"/>
              </a:buClr>
              <a:buFont typeface="Wingdings" pitchFamily="2" charset="2"/>
              <a:buChar char="Ø"/>
            </a:pPr>
            <a:r>
              <a:rPr lang="es-ES" sz="2000">
                <a:solidFill>
                  <a:schemeClr val="bg1"/>
                </a:solidFill>
              </a:rPr>
              <a:t>Generar la lealtad de los clientes gracias a la calidad del servicio brindado</a:t>
            </a:r>
          </a:p>
          <a:p>
            <a:pPr algn="just">
              <a:buFont typeface="Wingdings" pitchFamily="2" charset="2"/>
              <a:buNone/>
            </a:pPr>
            <a:endParaRPr lang="es-ES" sz="2000">
              <a:solidFill>
                <a:schemeClr val="bg1"/>
              </a:solidFill>
            </a:endParaRPr>
          </a:p>
          <a:p>
            <a:pPr algn="just">
              <a:buFont typeface="Wingdings" pitchFamily="2" charset="2"/>
              <a:buNone/>
            </a:pPr>
            <a:endParaRPr lang="es-ES" sz="2000">
              <a:solidFill>
                <a:schemeClr val="bg1"/>
              </a:solidFill>
            </a:endParaRPr>
          </a:p>
          <a:p>
            <a:pPr algn="just">
              <a:buClr>
                <a:schemeClr val="bg1"/>
              </a:buClr>
              <a:buFont typeface="Wingdings" pitchFamily="2" charset="2"/>
              <a:buChar char="Ø"/>
            </a:pPr>
            <a:r>
              <a:rPr lang="es-ES" sz="2000">
                <a:solidFill>
                  <a:schemeClr val="bg1"/>
                </a:solidFill>
              </a:rPr>
              <a:t>Consolidar a  IMC celular como la primera distribuidora de Alegro Pcs en el sector norte de Guayaquil.</a:t>
            </a:r>
          </a:p>
        </p:txBody>
      </p:sp>
      <p:pic>
        <p:nvPicPr>
          <p:cNvPr id="569348" name="Picture 4" descr="MCBD06874_0000[1]"/>
          <p:cNvPicPr>
            <a:picLocks noChangeAspect="1" noChangeArrowheads="1"/>
          </p:cNvPicPr>
          <p:nvPr/>
        </p:nvPicPr>
        <p:blipFill>
          <a:blip r:embed="rId2"/>
          <a:srcRect/>
          <a:stretch>
            <a:fillRect/>
          </a:stretch>
        </p:blipFill>
        <p:spPr bwMode="auto">
          <a:xfrm>
            <a:off x="4787900" y="981075"/>
            <a:ext cx="3816350" cy="4824413"/>
          </a:xfrm>
          <a:prstGeom prst="rect">
            <a:avLst/>
          </a:prstGeom>
          <a:noFill/>
        </p:spPr>
      </p:pic>
      <p:pic>
        <p:nvPicPr>
          <p:cNvPr id="569351" name="Picture 7" descr="imagen alegro"/>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5730" name="AutoShape 2"/>
          <p:cNvSpPr>
            <a:spLocks noGrp="1" noChangeArrowheads="1"/>
          </p:cNvSpPr>
          <p:nvPr>
            <p:ph type="title"/>
          </p:nvPr>
        </p:nvSpPr>
        <p:spPr/>
        <p:txBody>
          <a:bodyPr/>
          <a:lstStyle/>
          <a:p>
            <a:r>
              <a:rPr lang="es-ES" u="sng">
                <a:solidFill>
                  <a:schemeClr val="bg1"/>
                </a:solidFill>
              </a:rPr>
              <a:t>SEGMENTACIÓN DEL MERCADO</a:t>
            </a:r>
          </a:p>
        </p:txBody>
      </p:sp>
      <p:sp>
        <p:nvSpPr>
          <p:cNvPr id="585731" name="Rectangle 3"/>
          <p:cNvSpPr>
            <a:spLocks noGrp="1" noChangeArrowheads="1"/>
          </p:cNvSpPr>
          <p:nvPr>
            <p:ph type="body" sz="half" idx="1"/>
          </p:nvPr>
        </p:nvSpPr>
        <p:spPr>
          <a:xfrm>
            <a:off x="539750" y="2349500"/>
            <a:ext cx="4165600" cy="4103688"/>
          </a:xfrm>
        </p:spPr>
        <p:txBody>
          <a:bodyPr/>
          <a:lstStyle/>
          <a:p>
            <a:pPr>
              <a:buFont typeface="Wingdings" pitchFamily="2" charset="2"/>
              <a:buNone/>
            </a:pPr>
            <a:r>
              <a:rPr lang="es-ES" sz="2400">
                <a:solidFill>
                  <a:schemeClr val="bg1"/>
                </a:solidFill>
              </a:rPr>
              <a:t>VARIABLES DE SEGMENTACIÓN:</a:t>
            </a:r>
          </a:p>
          <a:p>
            <a:pPr>
              <a:buClr>
                <a:schemeClr val="bg1"/>
              </a:buClr>
              <a:buFont typeface="Wingdings" pitchFamily="2" charset="2"/>
              <a:buChar char="Ø"/>
            </a:pPr>
            <a:r>
              <a:rPr lang="es-ES" sz="2400">
                <a:solidFill>
                  <a:schemeClr val="bg1"/>
                </a:solidFill>
              </a:rPr>
              <a:t>Variables Demográficas:</a:t>
            </a:r>
          </a:p>
          <a:p>
            <a:pPr>
              <a:buFont typeface="Wingdings" pitchFamily="2" charset="2"/>
              <a:buNone/>
            </a:pPr>
            <a:r>
              <a:rPr lang="es-ES" sz="2400">
                <a:solidFill>
                  <a:schemeClr val="bg1"/>
                </a:solidFill>
              </a:rPr>
              <a:t>     </a:t>
            </a:r>
          </a:p>
        </p:txBody>
      </p:sp>
      <p:pic>
        <p:nvPicPr>
          <p:cNvPr id="585732" name="Picture 4" descr="imagen alegro"/>
          <p:cNvPicPr>
            <a:picLocks noChangeAspect="1" noChangeArrowheads="1"/>
          </p:cNvPicPr>
          <p:nvPr/>
        </p:nvPicPr>
        <p:blipFill>
          <a:blip r:embed="rId2"/>
          <a:srcRect/>
          <a:stretch>
            <a:fillRect/>
          </a:stretch>
        </p:blipFill>
        <p:spPr bwMode="auto">
          <a:xfrm>
            <a:off x="0" y="0"/>
            <a:ext cx="9144000" cy="981075"/>
          </a:xfrm>
          <a:prstGeom prst="rect">
            <a:avLst/>
          </a:prstGeom>
          <a:noFill/>
          <a:ln w="9525">
            <a:noFill/>
            <a:miter lim="800000"/>
            <a:headEnd/>
            <a:tailEnd/>
          </a:ln>
        </p:spPr>
      </p:pic>
      <p:pic>
        <p:nvPicPr>
          <p:cNvPr id="585734" name="Picture 6" descr="MCj03355200000[1]"/>
          <p:cNvPicPr>
            <a:picLocks noChangeAspect="1" noChangeArrowheads="1"/>
          </p:cNvPicPr>
          <p:nvPr/>
        </p:nvPicPr>
        <p:blipFill>
          <a:blip r:embed="rId3"/>
          <a:srcRect/>
          <a:stretch>
            <a:fillRect/>
          </a:stretch>
        </p:blipFill>
        <p:spPr bwMode="auto">
          <a:xfrm>
            <a:off x="5219700" y="2133600"/>
            <a:ext cx="3024188" cy="3743325"/>
          </a:xfrm>
          <a:prstGeom prst="rect">
            <a:avLst/>
          </a:prstGeom>
          <a:noFill/>
        </p:spPr>
      </p:pic>
      <p:graphicFrame>
        <p:nvGraphicFramePr>
          <p:cNvPr id="585778" name="Group 50"/>
          <p:cNvGraphicFramePr>
            <a:graphicFrameLocks noGrp="1"/>
          </p:cNvGraphicFramePr>
          <p:nvPr/>
        </p:nvGraphicFramePr>
        <p:xfrm>
          <a:off x="820738" y="4092575"/>
          <a:ext cx="3770312" cy="2063750"/>
        </p:xfrm>
        <a:graphic>
          <a:graphicData uri="http://schemas.openxmlformats.org/drawingml/2006/table">
            <a:tbl>
              <a:tblPr/>
              <a:tblGrid>
                <a:gridCol w="1439862"/>
                <a:gridCol w="2330450"/>
              </a:tblGrid>
              <a:tr h="4556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0" i="0" u="none" strike="noStrike" cap="none" normalizeH="0" baseline="0" smtClean="0">
                          <a:ln>
                            <a:noFill/>
                          </a:ln>
                          <a:solidFill>
                            <a:schemeClr val="bg1"/>
                          </a:solidFill>
                          <a:effectLst/>
                          <a:latin typeface="Arial" charset="0"/>
                        </a:rPr>
                        <a:t> </a:t>
                      </a:r>
                      <a:r>
                        <a:rPr kumimoji="0" lang="es-ES" sz="1800" b="1" i="0" u="none" strike="noStrike" cap="none" normalizeH="0" baseline="0" smtClean="0">
                          <a:ln>
                            <a:noFill/>
                          </a:ln>
                          <a:solidFill>
                            <a:schemeClr val="bg1"/>
                          </a:solidFill>
                          <a:effectLst/>
                          <a:latin typeface="Arial" charset="0"/>
                        </a:rPr>
                        <a:t>SEXO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100000">
                          <a:srgbClr val="FFFF66"/>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0" i="0" u="none" strike="noStrike" cap="none" normalizeH="0" baseline="0" smtClean="0">
                          <a:ln>
                            <a:noFill/>
                          </a:ln>
                          <a:solidFill>
                            <a:schemeClr val="bg1"/>
                          </a:solidFill>
                          <a:effectLst/>
                          <a:latin typeface="Arial" charset="0"/>
                        </a:rPr>
                        <a:t>         </a:t>
                      </a:r>
                      <a:r>
                        <a:rPr kumimoji="0" lang="es-ES" sz="1800" b="1" i="0" u="none" strike="noStrike" cap="none" normalizeH="0" baseline="0" smtClean="0">
                          <a:ln>
                            <a:noFill/>
                          </a:ln>
                          <a:solidFill>
                            <a:schemeClr val="bg1"/>
                          </a:solidFill>
                          <a:effectLst/>
                          <a:latin typeface="Arial" charset="0"/>
                        </a:rPr>
                        <a:t>EDAD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100000">
                          <a:srgbClr val="FFFF66"/>
                        </a:gs>
                      </a:gsLst>
                      <a:lin ang="18900000" scaled="1"/>
                    </a:gradFill>
                  </a:tcPr>
                </a:tc>
              </a:tr>
              <a:tr h="16081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0" i="0" u="none" strike="noStrike" cap="none" normalizeH="0" baseline="0" smtClean="0">
                          <a:ln>
                            <a:noFill/>
                          </a:ln>
                          <a:solidFill>
                            <a:schemeClr val="bg1"/>
                          </a:solidFill>
                          <a:effectLst/>
                          <a:latin typeface="Arial" charset="0"/>
                        </a:rPr>
                        <a:t>Hombres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0" i="0" u="none" strike="noStrike" cap="none" normalizeH="0" baseline="0" smtClean="0">
                          <a:ln>
                            <a:noFill/>
                          </a:ln>
                          <a:solidFill>
                            <a:schemeClr val="bg1"/>
                          </a:solidFill>
                          <a:effectLst/>
                          <a:latin typeface="Arial" charset="0"/>
                        </a:rPr>
                        <a:t>Mujeres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400" b="0" i="0" u="none" strike="noStrike" cap="none" normalizeH="0" baseline="0" smtClean="0">
                          <a:ln>
                            <a:noFill/>
                          </a:ln>
                          <a:solidFill>
                            <a:schemeClr val="bg1"/>
                          </a:solidFill>
                          <a:effectLst/>
                          <a:latin typeface="Arial" charset="0"/>
                        </a:rPr>
                        <a:t>  </a:t>
                      </a:r>
                      <a:r>
                        <a:rPr kumimoji="0" lang="es-ES" sz="2100" b="0" i="0" u="none" strike="noStrike" cap="none" normalizeH="0" baseline="0" smtClean="0">
                          <a:ln>
                            <a:noFill/>
                          </a:ln>
                          <a:solidFill>
                            <a:schemeClr val="bg1"/>
                          </a:solidFill>
                          <a:effectLst/>
                          <a:latin typeface="Arial" charset="0"/>
                        </a:rPr>
                        <a:t>16 a 22 años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100" b="0" i="0" u="none" strike="noStrike" cap="none" normalizeH="0" baseline="0" smtClean="0">
                          <a:ln>
                            <a:noFill/>
                          </a:ln>
                          <a:solidFill>
                            <a:schemeClr val="bg1"/>
                          </a:solidFill>
                          <a:effectLst/>
                          <a:latin typeface="Arial" charset="0"/>
                        </a:rPr>
                        <a:t>  23 a 29 años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100" b="0" i="0" u="none" strike="noStrike" cap="none" normalizeH="0" baseline="0" smtClean="0">
                          <a:ln>
                            <a:noFill/>
                          </a:ln>
                          <a:solidFill>
                            <a:schemeClr val="bg1"/>
                          </a:solidFill>
                          <a:effectLst/>
                          <a:latin typeface="Arial" charset="0"/>
                        </a:rPr>
                        <a:t>  30 a 36 años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ES" sz="2100" b="0" i="0" u="none" strike="noStrike" cap="none" normalizeH="0" baseline="0" smtClean="0">
                          <a:ln>
                            <a:noFill/>
                          </a:ln>
                          <a:solidFill>
                            <a:schemeClr val="bg1"/>
                          </a:solidFill>
                          <a:effectLst/>
                          <a:latin typeface="Arial" charset="0"/>
                        </a:rPr>
                        <a:t>  Mayores de 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10" name="Rectangle 6"/>
          <p:cNvSpPr>
            <a:spLocks noGrp="1" noChangeArrowheads="1"/>
          </p:cNvSpPr>
          <p:nvPr>
            <p:ph type="body" sz="half" idx="1"/>
          </p:nvPr>
        </p:nvSpPr>
        <p:spPr>
          <a:xfrm>
            <a:off x="838200" y="981075"/>
            <a:ext cx="3770313" cy="5543550"/>
          </a:xfrm>
        </p:spPr>
        <p:txBody>
          <a:bodyPr/>
          <a:lstStyle/>
          <a:p>
            <a:pPr>
              <a:buFont typeface="Wingdings" pitchFamily="2" charset="2"/>
              <a:buNone/>
            </a:pPr>
            <a:r>
              <a:rPr lang="es-ES" sz="2400">
                <a:solidFill>
                  <a:schemeClr val="bg1"/>
                </a:solidFill>
              </a:rPr>
              <a:t>    Variables Psicográficas</a:t>
            </a:r>
            <a:r>
              <a:rPr lang="es-ES" sz="2000">
                <a:solidFill>
                  <a:schemeClr val="bg1"/>
                </a:solidFill>
              </a:rPr>
              <a:t>:</a:t>
            </a:r>
          </a:p>
          <a:p>
            <a:pPr>
              <a:buFont typeface="Wingdings" pitchFamily="2" charset="2"/>
              <a:buNone/>
            </a:pPr>
            <a:endParaRPr lang="es-ES" sz="2000">
              <a:solidFill>
                <a:schemeClr val="bg1"/>
              </a:solidFill>
            </a:endParaRPr>
          </a:p>
          <a:p>
            <a:pPr algn="just">
              <a:buFont typeface="Wingdings" pitchFamily="2" charset="2"/>
              <a:buNone/>
            </a:pPr>
            <a:r>
              <a:rPr lang="es-ES" sz="2000">
                <a:solidFill>
                  <a:schemeClr val="bg1"/>
                </a:solidFill>
              </a:rPr>
              <a:t>    Compulsivo: La personalidad compulsiva en su mayoría las del sexo femenino siempre está dispuesta a innovar, en busca de productos atractivos y busca de satisfacción en el servicio.</a:t>
            </a:r>
          </a:p>
          <a:p>
            <a:pPr algn="just">
              <a:buFont typeface="Wingdings" pitchFamily="2" charset="2"/>
              <a:buNone/>
            </a:pPr>
            <a:endParaRPr lang="es-ES" sz="2000">
              <a:solidFill>
                <a:schemeClr val="bg1"/>
              </a:solidFill>
            </a:endParaRPr>
          </a:p>
          <a:p>
            <a:pPr algn="just">
              <a:buFont typeface="Wingdings" pitchFamily="2" charset="2"/>
              <a:buNone/>
            </a:pPr>
            <a:r>
              <a:rPr lang="es-ES" sz="2000">
                <a:solidFill>
                  <a:schemeClr val="bg1"/>
                </a:solidFill>
              </a:rPr>
              <a:t>     Autoritario: Busca seguridad en el momento que decide escoger el servicio de comunicación.</a:t>
            </a:r>
          </a:p>
        </p:txBody>
      </p:sp>
      <p:pic>
        <p:nvPicPr>
          <p:cNvPr id="584712" name="Picture 8" descr="imagen alegro"/>
          <p:cNvPicPr>
            <a:picLocks noChangeAspect="1" noChangeArrowheads="1"/>
          </p:cNvPicPr>
          <p:nvPr/>
        </p:nvPicPr>
        <p:blipFill>
          <a:blip r:embed="rId2"/>
          <a:srcRect/>
          <a:stretch>
            <a:fillRect/>
          </a:stretch>
        </p:blipFill>
        <p:spPr bwMode="auto">
          <a:xfrm>
            <a:off x="0" y="0"/>
            <a:ext cx="9144000" cy="981075"/>
          </a:xfrm>
          <a:prstGeom prst="rect">
            <a:avLst/>
          </a:prstGeom>
          <a:noFill/>
          <a:ln w="9525">
            <a:noFill/>
            <a:miter lim="800000"/>
            <a:headEnd/>
            <a:tailEnd/>
          </a:ln>
        </p:spPr>
      </p:pic>
      <p:pic>
        <p:nvPicPr>
          <p:cNvPr id="584713" name="Picture 9" descr="MCj02899750000[1]"/>
          <p:cNvPicPr>
            <a:picLocks noChangeAspect="1" noChangeArrowheads="1"/>
          </p:cNvPicPr>
          <p:nvPr/>
        </p:nvPicPr>
        <p:blipFill>
          <a:blip r:embed="rId3"/>
          <a:srcRect/>
          <a:stretch>
            <a:fillRect/>
          </a:stretch>
        </p:blipFill>
        <p:spPr bwMode="auto">
          <a:xfrm>
            <a:off x="5724525" y="1557338"/>
            <a:ext cx="2519363" cy="338455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83" name="Rectangle 3"/>
          <p:cNvSpPr>
            <a:spLocks noGrp="1" noChangeArrowheads="1"/>
          </p:cNvSpPr>
          <p:nvPr>
            <p:ph type="body" idx="1"/>
          </p:nvPr>
        </p:nvSpPr>
        <p:spPr>
          <a:xfrm>
            <a:off x="838200" y="1052513"/>
            <a:ext cx="7693025" cy="5033962"/>
          </a:xfrm>
        </p:spPr>
        <p:txBody>
          <a:bodyPr/>
          <a:lstStyle/>
          <a:p>
            <a:pPr>
              <a:lnSpc>
                <a:spcPct val="80000"/>
              </a:lnSpc>
              <a:buFont typeface="Wingdings" pitchFamily="2" charset="2"/>
              <a:buNone/>
            </a:pPr>
            <a:r>
              <a:rPr lang="es-ES" sz="2400">
                <a:solidFill>
                  <a:schemeClr val="bg1"/>
                </a:solidFill>
              </a:rPr>
              <a:t>Variables conductuales:</a:t>
            </a:r>
          </a:p>
          <a:p>
            <a:pPr>
              <a:lnSpc>
                <a:spcPct val="80000"/>
              </a:lnSpc>
              <a:buFont typeface="Wingdings" pitchFamily="2" charset="2"/>
              <a:buNone/>
            </a:pPr>
            <a:endParaRPr lang="es-ES" sz="1800">
              <a:solidFill>
                <a:schemeClr val="bg1"/>
              </a:solidFill>
            </a:endParaRPr>
          </a:p>
          <a:p>
            <a:pPr algn="just">
              <a:lnSpc>
                <a:spcPct val="80000"/>
              </a:lnSpc>
              <a:buFont typeface="Wingdings" pitchFamily="2" charset="2"/>
              <a:buNone/>
            </a:pPr>
            <a:r>
              <a:rPr lang="es-ES" sz="2000">
                <a:solidFill>
                  <a:schemeClr val="bg1"/>
                </a:solidFill>
              </a:rPr>
              <a:t>    Calidad:</a:t>
            </a:r>
          </a:p>
          <a:p>
            <a:pPr algn="just">
              <a:lnSpc>
                <a:spcPct val="80000"/>
              </a:lnSpc>
              <a:buFont typeface="Wingdings" pitchFamily="2" charset="2"/>
              <a:buNone/>
            </a:pPr>
            <a:r>
              <a:rPr lang="es-ES" sz="2000">
                <a:solidFill>
                  <a:schemeClr val="bg1"/>
                </a:solidFill>
              </a:rPr>
              <a:t>     La calidad de distribuidora va muy apegada a los servicios que recibimos desde Alegro con respecto a la señal. La distribuidora se apoyará en la experiencia , credibilidad neutralidad y activos de Alegro</a:t>
            </a:r>
          </a:p>
          <a:p>
            <a:pPr algn="just">
              <a:lnSpc>
                <a:spcPct val="80000"/>
              </a:lnSpc>
              <a:buFont typeface="Wingdings" pitchFamily="2" charset="2"/>
              <a:buNone/>
            </a:pPr>
            <a:endParaRPr lang="es-ES" sz="2000">
              <a:solidFill>
                <a:schemeClr val="bg1"/>
              </a:solidFill>
            </a:endParaRPr>
          </a:p>
          <a:p>
            <a:pPr algn="just">
              <a:lnSpc>
                <a:spcPct val="80000"/>
              </a:lnSpc>
              <a:buFont typeface="Wingdings" pitchFamily="2" charset="2"/>
              <a:buNone/>
            </a:pPr>
            <a:r>
              <a:rPr lang="es-ES" sz="2000">
                <a:solidFill>
                  <a:schemeClr val="bg1"/>
                </a:solidFill>
              </a:rPr>
              <a:t>   Precio:</a:t>
            </a:r>
          </a:p>
          <a:p>
            <a:pPr algn="just">
              <a:lnSpc>
                <a:spcPct val="80000"/>
              </a:lnSpc>
              <a:buFont typeface="Wingdings" pitchFamily="2" charset="2"/>
              <a:buNone/>
            </a:pPr>
            <a:r>
              <a:rPr lang="es-ES" sz="2000">
                <a:solidFill>
                  <a:schemeClr val="bg1"/>
                </a:solidFill>
              </a:rPr>
              <a:t>     La estrategia de la distribuidora es que los productos y servicios que comercializa se valoren por la calidad, confiabilidad de sus servicios.</a:t>
            </a:r>
          </a:p>
          <a:p>
            <a:pPr algn="just">
              <a:lnSpc>
                <a:spcPct val="80000"/>
              </a:lnSpc>
              <a:buFont typeface="Wingdings" pitchFamily="2" charset="2"/>
              <a:buNone/>
            </a:pPr>
            <a:endParaRPr lang="es-ES" sz="2000">
              <a:solidFill>
                <a:schemeClr val="bg1"/>
              </a:solidFill>
            </a:endParaRPr>
          </a:p>
          <a:p>
            <a:pPr algn="just">
              <a:lnSpc>
                <a:spcPct val="80000"/>
              </a:lnSpc>
              <a:buFont typeface="Wingdings" pitchFamily="2" charset="2"/>
              <a:buNone/>
            </a:pPr>
            <a:r>
              <a:rPr lang="es-ES" sz="2000">
                <a:solidFill>
                  <a:schemeClr val="bg1"/>
                </a:solidFill>
              </a:rPr>
              <a:t>    Buen servicio: El personal que labora en le empresa , atienden a los clientes de una manera educada y cordial. Al momento de entrar al local estará alguien  para abrirles la puerta, se dará toda la información que requieran para que se sientan a gusto con la atención, regresen y así crear fidelidad en ellos.</a:t>
            </a:r>
          </a:p>
          <a:p>
            <a:pPr algn="just">
              <a:lnSpc>
                <a:spcPct val="80000"/>
              </a:lnSpc>
              <a:buFont typeface="Wingdings" pitchFamily="2" charset="2"/>
              <a:buNone/>
            </a:pPr>
            <a:endParaRPr lang="es-ES" sz="2000">
              <a:solidFill>
                <a:schemeClr val="bg1"/>
              </a:solidFill>
            </a:endParaRPr>
          </a:p>
          <a:p>
            <a:pPr algn="just">
              <a:lnSpc>
                <a:spcPct val="80000"/>
              </a:lnSpc>
              <a:buFont typeface="Wingdings" pitchFamily="2" charset="2"/>
              <a:buNone/>
            </a:pPr>
            <a:endParaRPr lang="es-ES" sz="2000">
              <a:solidFill>
                <a:schemeClr val="bg1"/>
              </a:solidFill>
            </a:endParaRPr>
          </a:p>
          <a:p>
            <a:pPr>
              <a:lnSpc>
                <a:spcPct val="80000"/>
              </a:lnSpc>
              <a:buFont typeface="Wingdings" pitchFamily="2" charset="2"/>
              <a:buNone/>
            </a:pPr>
            <a:endParaRPr lang="es-ES" sz="2000">
              <a:solidFill>
                <a:schemeClr val="bg1"/>
              </a:solidFill>
            </a:endParaRPr>
          </a:p>
        </p:txBody>
      </p:sp>
      <p:pic>
        <p:nvPicPr>
          <p:cNvPr id="583684" name="Picture 4" descr="imagen alegro"/>
          <p:cNvPicPr>
            <a:picLocks noChangeAspect="1" noChangeArrowheads="1"/>
          </p:cNvPicPr>
          <p:nvPr/>
        </p:nvPicPr>
        <p:blipFill>
          <a:blip r:embed="rId2"/>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1091" name="Rectangle 3"/>
          <p:cNvSpPr>
            <a:spLocks noGrp="1" noChangeArrowheads="1"/>
          </p:cNvSpPr>
          <p:nvPr>
            <p:ph type="body" idx="1"/>
          </p:nvPr>
        </p:nvSpPr>
        <p:spPr>
          <a:xfrm>
            <a:off x="838200" y="908050"/>
            <a:ext cx="7693025" cy="5545138"/>
          </a:xfrm>
        </p:spPr>
        <p:txBody>
          <a:bodyPr/>
          <a:lstStyle/>
          <a:p>
            <a:pPr algn="ctr">
              <a:lnSpc>
                <a:spcPct val="90000"/>
              </a:lnSpc>
              <a:buFont typeface="Wingdings" pitchFamily="2" charset="2"/>
              <a:buNone/>
            </a:pPr>
            <a:r>
              <a:rPr lang="es-ES"/>
              <a:t> </a:t>
            </a:r>
            <a:r>
              <a:rPr lang="es-ES">
                <a:solidFill>
                  <a:schemeClr val="bg1"/>
                </a:solidFill>
              </a:rPr>
              <a:t>MERCHANDISING DE ALEGRO</a:t>
            </a:r>
          </a:p>
          <a:p>
            <a:pPr algn="ctr">
              <a:lnSpc>
                <a:spcPct val="90000"/>
              </a:lnSpc>
              <a:buFont typeface="Wingdings" pitchFamily="2" charset="2"/>
              <a:buNone/>
            </a:pPr>
            <a:endParaRPr lang="es-ES">
              <a:solidFill>
                <a:schemeClr val="bg1"/>
              </a:solidFill>
            </a:endParaRPr>
          </a:p>
          <a:p>
            <a:pPr algn="just">
              <a:lnSpc>
                <a:spcPct val="75000"/>
              </a:lnSpc>
              <a:buFont typeface="Wingdings" pitchFamily="2" charset="2"/>
              <a:buNone/>
            </a:pPr>
            <a:r>
              <a:rPr lang="es-ES" sz="1600">
                <a:solidFill>
                  <a:schemeClr val="bg1"/>
                </a:solidFill>
              </a:rPr>
              <a:t>      La distribución de la tienda estimula a los consumidores a comprar y utilizar adecuadamente todo el espacio de la tienda</a:t>
            </a:r>
            <a:r>
              <a:rPr lang="es-ES">
                <a:solidFill>
                  <a:schemeClr val="bg1"/>
                </a:solidFill>
              </a:rPr>
              <a:t>.</a:t>
            </a:r>
            <a:r>
              <a:rPr lang="es-ES"/>
              <a:t> </a:t>
            </a:r>
          </a:p>
          <a:p>
            <a:pPr algn="just">
              <a:lnSpc>
                <a:spcPct val="90000"/>
              </a:lnSpc>
              <a:buFont typeface="Wingdings" pitchFamily="2" charset="2"/>
              <a:buNone/>
            </a:pPr>
            <a:r>
              <a:rPr lang="es-ES" sz="1600">
                <a:solidFill>
                  <a:schemeClr val="bg1"/>
                </a:solidFill>
              </a:rPr>
              <a:t>      Colocación de la mercadería: la capacidad de pago de la renta, el comportamiento de compra del consumidor, la compatibilidad de la mercadería, las necesidades de espacio y los requisitos de exhibición.</a:t>
            </a:r>
          </a:p>
          <a:p>
            <a:pPr algn="just">
              <a:lnSpc>
                <a:spcPct val="90000"/>
              </a:lnSpc>
              <a:buFont typeface="Wingdings" pitchFamily="2" charset="2"/>
              <a:buNone/>
            </a:pPr>
            <a:r>
              <a:rPr lang="es-ES" sz="2000">
                <a:solidFill>
                  <a:schemeClr val="bg1"/>
                </a:solidFill>
              </a:rPr>
              <a:t>    </a:t>
            </a:r>
          </a:p>
          <a:p>
            <a:pPr algn="just">
              <a:lnSpc>
                <a:spcPct val="90000"/>
              </a:lnSpc>
              <a:buFont typeface="Wingdings" pitchFamily="2" charset="2"/>
              <a:buNone/>
            </a:pPr>
            <a:r>
              <a:rPr lang="es-ES" sz="2000">
                <a:solidFill>
                  <a:schemeClr val="bg1"/>
                </a:solidFill>
              </a:rPr>
              <a:t>     Distribución del piso de ventas </a:t>
            </a:r>
          </a:p>
          <a:p>
            <a:pPr algn="just">
              <a:lnSpc>
                <a:spcPct val="90000"/>
              </a:lnSpc>
              <a:buFont typeface="Wingdings" pitchFamily="2" charset="2"/>
              <a:buNone/>
            </a:pPr>
            <a:r>
              <a:rPr lang="es-ES" sz="1600">
                <a:solidFill>
                  <a:schemeClr val="bg1"/>
                </a:solidFill>
              </a:rPr>
              <a:t>      Para determinar el espacio de ventas se considerará la distribución de mercancías, el mobiliario, las exhiciones, los pasillos de tal manera se pueda satisfacer las necesidades de ubicación de los diferentes grupos de mercadería.</a:t>
            </a:r>
          </a:p>
          <a:p>
            <a:pPr lvl="1" algn="just">
              <a:lnSpc>
                <a:spcPct val="90000"/>
              </a:lnSpc>
              <a:buClr>
                <a:schemeClr val="bg1"/>
              </a:buClr>
              <a:buFontTx/>
              <a:buChar char="•"/>
            </a:pPr>
            <a:r>
              <a:rPr lang="es-ES" sz="1400">
                <a:solidFill>
                  <a:schemeClr val="bg1"/>
                </a:solidFill>
              </a:rPr>
              <a:t>Tipo de exhiciones</a:t>
            </a:r>
          </a:p>
          <a:p>
            <a:pPr lvl="1" algn="just">
              <a:lnSpc>
                <a:spcPct val="90000"/>
              </a:lnSpc>
              <a:buClr>
                <a:schemeClr val="bg1"/>
              </a:buClr>
              <a:buFontTx/>
              <a:buChar char="•"/>
            </a:pPr>
            <a:r>
              <a:rPr lang="es-ES" sz="1400">
                <a:solidFill>
                  <a:schemeClr val="bg1"/>
                </a:solidFill>
              </a:rPr>
              <a:t>Tamaño y forma del equipo</a:t>
            </a:r>
          </a:p>
          <a:p>
            <a:pPr lvl="1" algn="just">
              <a:lnSpc>
                <a:spcPct val="90000"/>
              </a:lnSpc>
              <a:buClr>
                <a:schemeClr val="bg1"/>
              </a:buClr>
              <a:buFontTx/>
              <a:buChar char="•"/>
            </a:pPr>
            <a:r>
              <a:rPr lang="es-ES" sz="1400">
                <a:solidFill>
                  <a:schemeClr val="bg1"/>
                </a:solidFill>
              </a:rPr>
              <a:t>Permanencia de las exhiciones y del equipo </a:t>
            </a:r>
          </a:p>
          <a:p>
            <a:pPr lvl="1" algn="just">
              <a:lnSpc>
                <a:spcPct val="90000"/>
              </a:lnSpc>
              <a:buClr>
                <a:schemeClr val="bg1"/>
              </a:buClr>
              <a:buFontTx/>
              <a:buChar char="•"/>
            </a:pPr>
            <a:r>
              <a:rPr lang="es-ES" sz="1400">
                <a:solidFill>
                  <a:schemeClr val="bg1"/>
                </a:solidFill>
              </a:rPr>
              <a:t>Anchura y longitud de los pasillos </a:t>
            </a:r>
          </a:p>
          <a:p>
            <a:pPr lvl="1" algn="just">
              <a:lnSpc>
                <a:spcPct val="90000"/>
              </a:lnSpc>
              <a:buClr>
                <a:schemeClr val="bg1"/>
              </a:buClr>
              <a:buFontTx/>
              <a:buChar char="•"/>
            </a:pPr>
            <a:r>
              <a:rPr lang="es-ES" sz="1400">
                <a:solidFill>
                  <a:schemeClr val="bg1"/>
                </a:solidFill>
              </a:rPr>
              <a:t>Colocación del grupo de mercaderías , servicio al cliente y otras atracciones para los consumidores</a:t>
            </a:r>
            <a:endParaRPr lang="es-ES">
              <a:solidFill>
                <a:schemeClr val="bg1"/>
              </a:solidFill>
            </a:endParaRPr>
          </a:p>
          <a:p>
            <a:pPr algn="ctr">
              <a:lnSpc>
                <a:spcPct val="90000"/>
              </a:lnSpc>
              <a:buFont typeface="Wingdings" pitchFamily="2" charset="2"/>
              <a:buNone/>
            </a:pPr>
            <a:endParaRPr lang="es-ES">
              <a:solidFill>
                <a:schemeClr val="bg1"/>
              </a:solidFill>
            </a:endParaRPr>
          </a:p>
        </p:txBody>
      </p:sp>
      <p:pic>
        <p:nvPicPr>
          <p:cNvPr id="601092" name="Picture 4" descr="imagen alegro"/>
          <p:cNvPicPr>
            <a:picLocks noChangeAspect="1" noChangeArrowheads="1"/>
          </p:cNvPicPr>
          <p:nvPr>
            <p:ph type="title"/>
          </p:nvPr>
        </p:nvPicPr>
        <p:blipFill>
          <a:blip r:embed="rId2"/>
          <a:srcRect/>
          <a:stretch>
            <a:fillRect/>
          </a:stretch>
        </p:blipFill>
        <p:spPr>
          <a:xfrm>
            <a:off x="0" y="0"/>
            <a:ext cx="9144000" cy="819150"/>
          </a:xfrm>
          <a:prstGeom prst="rect">
            <a:avLst/>
          </a:prstGeo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2658" name="AutoShape 2"/>
          <p:cNvSpPr>
            <a:spLocks noGrp="1" noChangeArrowheads="1"/>
          </p:cNvSpPr>
          <p:nvPr>
            <p:ph type="title"/>
          </p:nvPr>
        </p:nvSpPr>
        <p:spPr>
          <a:xfrm>
            <a:off x="1187450" y="1052513"/>
            <a:ext cx="7123113" cy="2235200"/>
          </a:xfrm>
        </p:spPr>
        <p:txBody>
          <a:bodyPr/>
          <a:lstStyle/>
          <a:p>
            <a:pPr algn="ctr">
              <a:lnSpc>
                <a:spcPct val="80000"/>
              </a:lnSpc>
            </a:pPr>
            <a:r>
              <a:rPr lang="es-ES" sz="2800">
                <a:solidFill>
                  <a:schemeClr val="bg1"/>
                </a:solidFill>
              </a:rPr>
              <a:t>MERCHANDISING DE ALEGRO</a:t>
            </a:r>
            <a:r>
              <a:rPr lang="es-ES" sz="3200">
                <a:solidFill>
                  <a:schemeClr val="bg1"/>
                </a:solidFill>
              </a:rPr>
              <a:t/>
            </a:r>
            <a:br>
              <a:rPr lang="es-ES" sz="3200">
                <a:solidFill>
                  <a:schemeClr val="bg1"/>
                </a:solidFill>
              </a:rPr>
            </a:br>
            <a:r>
              <a:rPr lang="es-ES" sz="3200">
                <a:solidFill>
                  <a:schemeClr val="bg1"/>
                </a:solidFill>
              </a:rPr>
              <a:t/>
            </a:r>
            <a:br>
              <a:rPr lang="es-ES" sz="3200">
                <a:solidFill>
                  <a:schemeClr val="bg1"/>
                </a:solidFill>
              </a:rPr>
            </a:br>
            <a:r>
              <a:rPr lang="es-ES" sz="2400">
                <a:solidFill>
                  <a:schemeClr val="bg1"/>
                </a:solidFill>
              </a:rPr>
              <a:t>Grupos de exhiciòn</a:t>
            </a:r>
            <a:r>
              <a:rPr lang="es-ES" sz="3200">
                <a:solidFill>
                  <a:schemeClr val="bg1"/>
                </a:solidFill>
              </a:rPr>
              <a:t/>
            </a:r>
            <a:br>
              <a:rPr lang="es-ES" sz="3200">
                <a:solidFill>
                  <a:schemeClr val="bg1"/>
                </a:solidFill>
              </a:rPr>
            </a:br>
            <a:r>
              <a:rPr lang="es-ES" sz="3200">
                <a:solidFill>
                  <a:schemeClr val="bg1"/>
                </a:solidFill>
              </a:rPr>
              <a:t/>
            </a:r>
            <a:br>
              <a:rPr lang="es-ES" sz="3200">
                <a:solidFill>
                  <a:schemeClr val="bg1"/>
                </a:solidFill>
              </a:rPr>
            </a:br>
            <a:r>
              <a:rPr lang="es-ES" sz="1600" b="0">
                <a:solidFill>
                  <a:schemeClr val="bg1"/>
                </a:solidFill>
              </a:rPr>
              <a:t>Preferencias de exhiciòn y almacenamiento de cada producto</a:t>
            </a:r>
            <a:br>
              <a:rPr lang="es-ES" sz="1600" b="0">
                <a:solidFill>
                  <a:schemeClr val="bg1"/>
                </a:solidFill>
              </a:rPr>
            </a:br>
            <a:endParaRPr lang="es-ES" sz="1600" b="0">
              <a:solidFill>
                <a:schemeClr val="bg1"/>
              </a:solidFill>
            </a:endParaRPr>
          </a:p>
        </p:txBody>
      </p:sp>
      <p:sp>
        <p:nvSpPr>
          <p:cNvPr id="582723" name="Rectangle 67"/>
          <p:cNvSpPr>
            <a:spLocks noGrp="1" noChangeArrowheads="1"/>
          </p:cNvSpPr>
          <p:nvPr>
            <p:ph type="body" idx="1"/>
          </p:nvPr>
        </p:nvSpPr>
        <p:spPr/>
        <p:txBody>
          <a:bodyPr/>
          <a:lstStyle/>
          <a:p>
            <a:pPr algn="just">
              <a:buFont typeface="Wingdings" pitchFamily="2" charset="2"/>
              <a:buNone/>
            </a:pPr>
            <a:r>
              <a:rPr lang="es-ES" sz="1600">
                <a:solidFill>
                  <a:schemeClr val="bg1"/>
                </a:solidFill>
              </a:rPr>
              <a:t>       </a:t>
            </a:r>
          </a:p>
          <a:p>
            <a:pPr>
              <a:buFont typeface="Wingdings" pitchFamily="2" charset="2"/>
              <a:buNone/>
            </a:pPr>
            <a:endParaRPr lang="es-ES">
              <a:solidFill>
                <a:schemeClr val="bg1"/>
              </a:solidFill>
            </a:endParaRPr>
          </a:p>
        </p:txBody>
      </p:sp>
      <p:pic>
        <p:nvPicPr>
          <p:cNvPr id="582660" name="Picture 4" descr="imagen alegro"/>
          <p:cNvPicPr>
            <a:picLocks noChangeAspect="1" noChangeArrowheads="1"/>
          </p:cNvPicPr>
          <p:nvPr/>
        </p:nvPicPr>
        <p:blipFill>
          <a:blip r:embed="rId2"/>
          <a:srcRect/>
          <a:stretch>
            <a:fillRect/>
          </a:stretch>
        </p:blipFill>
        <p:spPr bwMode="auto">
          <a:xfrm>
            <a:off x="0" y="0"/>
            <a:ext cx="9144000" cy="981075"/>
          </a:xfrm>
          <a:prstGeom prst="rect">
            <a:avLst/>
          </a:prstGeom>
          <a:noFill/>
          <a:ln w="9525">
            <a:noFill/>
            <a:miter lim="800000"/>
            <a:headEnd/>
            <a:tailEnd/>
          </a:ln>
        </p:spPr>
      </p:pic>
      <p:graphicFrame>
        <p:nvGraphicFramePr>
          <p:cNvPr id="582717" name="Group 61"/>
          <p:cNvGraphicFramePr>
            <a:graphicFrameLocks noGrp="1"/>
          </p:cNvGraphicFramePr>
          <p:nvPr/>
        </p:nvGraphicFramePr>
        <p:xfrm>
          <a:off x="2124075" y="4941888"/>
          <a:ext cx="4727575" cy="1576387"/>
        </p:xfrm>
        <a:graphic>
          <a:graphicData uri="http://schemas.openxmlformats.org/drawingml/2006/table">
            <a:tbl>
              <a:tblPr/>
              <a:tblGrid>
                <a:gridCol w="1576388"/>
                <a:gridCol w="1574800"/>
                <a:gridCol w="1576387"/>
              </a:tblGrid>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2718" name="Text Box 62"/>
          <p:cNvSpPr txBox="1">
            <a:spLocks noChangeArrowheads="1"/>
          </p:cNvSpPr>
          <p:nvPr/>
        </p:nvSpPr>
        <p:spPr bwMode="auto">
          <a:xfrm>
            <a:off x="5364163" y="3500438"/>
            <a:ext cx="1600200" cy="854075"/>
          </a:xfrm>
          <a:prstGeom prst="rect">
            <a:avLst/>
          </a:prstGeom>
          <a:solidFill>
            <a:srgbClr val="FFFFFF"/>
          </a:solidFill>
          <a:ln w="9525">
            <a:solidFill>
              <a:srgbClr val="000000"/>
            </a:solidFill>
            <a:miter lim="800000"/>
            <a:headEnd/>
            <a:tailEnd/>
          </a:ln>
        </p:spPr>
        <p:txBody>
          <a:bodyPr/>
          <a:lstStyle/>
          <a:p>
            <a:endParaRPr lang="es-ES" sz="1400" u="none"/>
          </a:p>
          <a:p>
            <a:r>
              <a:rPr lang="es-ES" sz="1300" b="1" u="none"/>
              <a:t>Aparador</a:t>
            </a:r>
            <a:endParaRPr lang="es-ES" u="none"/>
          </a:p>
        </p:txBody>
      </p:sp>
      <p:sp>
        <p:nvSpPr>
          <p:cNvPr id="582719" name="Text Box 63"/>
          <p:cNvSpPr txBox="1">
            <a:spLocks noChangeArrowheads="1"/>
          </p:cNvSpPr>
          <p:nvPr/>
        </p:nvSpPr>
        <p:spPr bwMode="auto">
          <a:xfrm>
            <a:off x="2124075" y="3500438"/>
            <a:ext cx="1600200" cy="854075"/>
          </a:xfrm>
          <a:prstGeom prst="rect">
            <a:avLst/>
          </a:prstGeom>
          <a:solidFill>
            <a:srgbClr val="FFFFFF"/>
          </a:solidFill>
          <a:ln w="9525">
            <a:solidFill>
              <a:srgbClr val="000000"/>
            </a:solidFill>
            <a:miter lim="800000"/>
            <a:headEnd/>
            <a:tailEnd/>
          </a:ln>
        </p:spPr>
        <p:txBody>
          <a:bodyPr/>
          <a:lstStyle/>
          <a:p>
            <a:endParaRPr lang="es-ES" sz="1400" u="none"/>
          </a:p>
          <a:p>
            <a:r>
              <a:rPr lang="es-ES" sz="1300" b="1" u="none"/>
              <a:t>Aparador</a:t>
            </a:r>
            <a:endParaRPr lang="es-ES" u="none"/>
          </a:p>
        </p:txBody>
      </p:sp>
      <p:sp>
        <p:nvSpPr>
          <p:cNvPr id="582721" name="Rectangle 65"/>
          <p:cNvSpPr>
            <a:spLocks noChangeArrowheads="1"/>
          </p:cNvSpPr>
          <p:nvPr/>
        </p:nvSpPr>
        <p:spPr bwMode="auto">
          <a:xfrm>
            <a:off x="4140200" y="3573463"/>
            <a:ext cx="927100" cy="549275"/>
          </a:xfrm>
          <a:prstGeom prst="rect">
            <a:avLst/>
          </a:prstGeom>
          <a:noFill/>
          <a:ln w="9525">
            <a:noFill/>
            <a:miter lim="800000"/>
            <a:headEnd/>
            <a:tailEnd/>
          </a:ln>
          <a:effectLst/>
        </p:spPr>
        <p:txBody>
          <a:bodyPr wrap="none" anchor="ctr">
            <a:spAutoFit/>
          </a:bodyPr>
          <a:lstStyle/>
          <a:p>
            <a:pPr algn="l"/>
            <a:r>
              <a:rPr lang="es-ES" b="1" u="none">
                <a:cs typeface="Times New Roman" pitchFamily="18" charset="0"/>
              </a:rPr>
              <a:t>ENTRADA</a:t>
            </a:r>
            <a:endParaRPr lang="es-ES" sz="1100" u="none"/>
          </a:p>
          <a:p>
            <a:pPr algn="l" eaLnBrk="0" hangingPunct="0"/>
            <a:endParaRPr lang="es-ES" sz="1800" u="none"/>
          </a:p>
        </p:txBody>
      </p:sp>
      <p:sp>
        <p:nvSpPr>
          <p:cNvPr id="582720" name="Line 64"/>
          <p:cNvSpPr>
            <a:spLocks noChangeShapeType="1"/>
          </p:cNvSpPr>
          <p:nvPr/>
        </p:nvSpPr>
        <p:spPr bwMode="auto">
          <a:xfrm>
            <a:off x="4572000" y="4292600"/>
            <a:ext cx="0" cy="517525"/>
          </a:xfrm>
          <a:prstGeom prst="line">
            <a:avLst/>
          </a:prstGeom>
          <a:noFill/>
          <a:ln w="9525">
            <a:solidFill>
              <a:srgbClr val="000000"/>
            </a:solidFill>
            <a:round/>
            <a:headEnd/>
            <a:tailEnd type="triangle" w="med" len="med"/>
          </a:ln>
        </p:spPr>
        <p:txBody>
          <a:bodyPr/>
          <a:lstStyle/>
          <a:p>
            <a:endParaRPr lang="es-ES"/>
          </a:p>
        </p:txBody>
      </p:sp>
      <p:sp>
        <p:nvSpPr>
          <p:cNvPr id="582722" name="Rectangle 66"/>
          <p:cNvSpPr>
            <a:spLocks noChangeArrowheads="1"/>
          </p:cNvSpPr>
          <p:nvPr/>
        </p:nvSpPr>
        <p:spPr bwMode="auto">
          <a:xfrm>
            <a:off x="0" y="3406775"/>
            <a:ext cx="9144000" cy="0"/>
          </a:xfrm>
          <a:prstGeom prst="rect">
            <a:avLst/>
          </a:prstGeom>
          <a:noFill/>
          <a:ln w="9525">
            <a:noFill/>
            <a:miter lim="800000"/>
            <a:headEnd/>
            <a:tailEnd/>
          </a:ln>
          <a:effectLst/>
        </p:spPr>
        <p:txBody>
          <a:bodyPr wrap="none" anchor="ctr">
            <a:spAutoFit/>
          </a:bodyPr>
          <a:lstStyle/>
          <a:p>
            <a:pPr algn="l"/>
            <a:endParaRPr lang="en-US" sz="1800" u="non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9826" name="AutoShape 2"/>
          <p:cNvSpPr>
            <a:spLocks noGrp="1" noChangeArrowheads="1"/>
          </p:cNvSpPr>
          <p:nvPr>
            <p:ph type="title"/>
          </p:nvPr>
        </p:nvSpPr>
        <p:spPr/>
        <p:txBody>
          <a:bodyPr/>
          <a:lstStyle/>
          <a:p>
            <a:pPr algn="ctr"/>
            <a:r>
              <a:rPr lang="es-ES">
                <a:solidFill>
                  <a:schemeClr val="bg1"/>
                </a:solidFill>
              </a:rPr>
              <a:t>  </a:t>
            </a:r>
            <a:r>
              <a:rPr lang="es-ES" u="sng">
                <a:solidFill>
                  <a:schemeClr val="bg1"/>
                </a:solidFill>
              </a:rPr>
              <a:t>Posicionamiento</a:t>
            </a:r>
          </a:p>
        </p:txBody>
      </p:sp>
      <p:sp>
        <p:nvSpPr>
          <p:cNvPr id="589827" name="Rectangle 3"/>
          <p:cNvSpPr>
            <a:spLocks noGrp="1" noChangeArrowheads="1"/>
          </p:cNvSpPr>
          <p:nvPr>
            <p:ph type="body" idx="1"/>
          </p:nvPr>
        </p:nvSpPr>
        <p:spPr>
          <a:xfrm>
            <a:off x="838200" y="1989138"/>
            <a:ext cx="7693025" cy="4097337"/>
          </a:xfrm>
        </p:spPr>
        <p:txBody>
          <a:bodyPr/>
          <a:lstStyle/>
          <a:p>
            <a:pPr algn="just">
              <a:lnSpc>
                <a:spcPct val="90000"/>
              </a:lnSpc>
              <a:buFont typeface="Wingdings" pitchFamily="2" charset="2"/>
              <a:buNone/>
            </a:pPr>
            <a:r>
              <a:rPr lang="es-ES" sz="2000">
                <a:solidFill>
                  <a:schemeClr val="bg1"/>
                </a:solidFill>
              </a:rPr>
              <a:t>     Lograr un posicionamiento de la distribuidora  IMC Celular   en la mente del consumidor la misma que se basará en una diferenciación de la calidad del servicio</a:t>
            </a:r>
          </a:p>
          <a:p>
            <a:pPr algn="just">
              <a:lnSpc>
                <a:spcPct val="90000"/>
              </a:lnSpc>
              <a:buFont typeface="Wingdings" pitchFamily="2" charset="2"/>
              <a:buNone/>
            </a:pPr>
            <a:endParaRPr lang="es-ES" sz="2000" b="1" u="sng">
              <a:solidFill>
                <a:schemeClr val="bg1"/>
              </a:solidFill>
            </a:endParaRPr>
          </a:p>
          <a:p>
            <a:pPr algn="just">
              <a:lnSpc>
                <a:spcPct val="90000"/>
              </a:lnSpc>
              <a:buFont typeface="Wingdings" pitchFamily="2" charset="2"/>
              <a:buNone/>
            </a:pPr>
            <a:r>
              <a:rPr lang="es-ES" sz="2000" b="1">
                <a:solidFill>
                  <a:schemeClr val="bg1"/>
                </a:solidFill>
              </a:rPr>
              <a:t>	</a:t>
            </a:r>
            <a:r>
              <a:rPr lang="es-ES" sz="1800" b="1" u="sng">
                <a:solidFill>
                  <a:schemeClr val="bg1"/>
                </a:solidFill>
              </a:rPr>
              <a:t>DIFERENCIACIÓN</a:t>
            </a:r>
          </a:p>
          <a:p>
            <a:pPr algn="just">
              <a:lnSpc>
                <a:spcPct val="90000"/>
              </a:lnSpc>
              <a:buFont typeface="Wingdings" pitchFamily="2" charset="2"/>
              <a:buNone/>
            </a:pPr>
            <a:endParaRPr lang="es-ES" sz="1800" b="1" u="sng">
              <a:solidFill>
                <a:schemeClr val="bg1"/>
              </a:solidFill>
            </a:endParaRPr>
          </a:p>
          <a:p>
            <a:pPr algn="just">
              <a:lnSpc>
                <a:spcPct val="90000"/>
              </a:lnSpc>
              <a:buFont typeface="Wingdings" pitchFamily="2" charset="2"/>
              <a:buNone/>
            </a:pPr>
            <a:r>
              <a:rPr lang="es-ES" sz="2000"/>
              <a:t>    </a:t>
            </a:r>
            <a:r>
              <a:rPr lang="es-ES" sz="2000">
                <a:solidFill>
                  <a:schemeClr val="bg1"/>
                </a:solidFill>
              </a:rPr>
              <a:t>La diferenciación de la distribuidora se basará en la capacidad de cubrir las necesidades de los socios en lo que es comunicación móvil se les hará seguimiento a los clientes para medir la satisfacción del comprador y si requieren algo adicional que se le pueda brindar.</a:t>
            </a:r>
          </a:p>
        </p:txBody>
      </p:sp>
      <p:pic>
        <p:nvPicPr>
          <p:cNvPr id="589828" name="Picture 4" descr="imagen alegro"/>
          <p:cNvPicPr>
            <a:picLocks noChangeAspect="1" noChangeArrowheads="1"/>
          </p:cNvPicPr>
          <p:nvPr/>
        </p:nvPicPr>
        <p:blipFill>
          <a:blip r:embed="rId2"/>
          <a:srcRect/>
          <a:stretch>
            <a:fillRect/>
          </a:stretch>
        </p:blipFill>
        <p:spPr bwMode="auto">
          <a:xfrm>
            <a:off x="0" y="0"/>
            <a:ext cx="914400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2" name="AutoShape 2"/>
          <p:cNvSpPr>
            <a:spLocks noGrp="1" noChangeArrowheads="1"/>
          </p:cNvSpPr>
          <p:nvPr>
            <p:ph type="title"/>
          </p:nvPr>
        </p:nvSpPr>
        <p:spPr/>
        <p:txBody>
          <a:bodyPr/>
          <a:lstStyle/>
          <a:p>
            <a:pPr algn="ctr"/>
            <a:r>
              <a:rPr lang="es-ES" u="sng">
                <a:solidFill>
                  <a:schemeClr val="bg1"/>
                </a:solidFill>
              </a:rPr>
              <a:t>MARKETING OPERATIVO</a:t>
            </a:r>
          </a:p>
        </p:txBody>
      </p:sp>
      <p:sp>
        <p:nvSpPr>
          <p:cNvPr id="588803" name="Rectangle 3"/>
          <p:cNvSpPr>
            <a:spLocks noGrp="1" noChangeArrowheads="1"/>
          </p:cNvSpPr>
          <p:nvPr>
            <p:ph type="body" idx="1"/>
          </p:nvPr>
        </p:nvSpPr>
        <p:spPr>
          <a:xfrm>
            <a:off x="838200" y="1916113"/>
            <a:ext cx="7693025" cy="4608512"/>
          </a:xfrm>
        </p:spPr>
        <p:txBody>
          <a:bodyPr/>
          <a:lstStyle/>
          <a:p>
            <a:pPr>
              <a:buFont typeface="Wingdings" pitchFamily="2" charset="2"/>
              <a:buNone/>
            </a:pPr>
            <a:r>
              <a:rPr lang="es-ES">
                <a:solidFill>
                  <a:schemeClr val="bg1"/>
                </a:solidFill>
              </a:rPr>
              <a:t>Marketing Mix del servicio</a:t>
            </a:r>
          </a:p>
          <a:p>
            <a:pPr algn="just">
              <a:buFont typeface="Wingdings" pitchFamily="2" charset="2"/>
              <a:buNone/>
            </a:pPr>
            <a:r>
              <a:rPr lang="es-ES" sz="2000">
                <a:solidFill>
                  <a:schemeClr val="bg1"/>
                </a:solidFill>
              </a:rPr>
              <a:t>    Consumidor Satisfecho, Costo a Satisfacer, Comodidad, Comunicación.</a:t>
            </a:r>
          </a:p>
          <a:p>
            <a:pPr algn="just">
              <a:buFont typeface="Wingdings" pitchFamily="2" charset="2"/>
              <a:buNone/>
            </a:pPr>
            <a:endParaRPr lang="es-ES" sz="2000">
              <a:solidFill>
                <a:schemeClr val="bg1"/>
              </a:solidFill>
            </a:endParaRPr>
          </a:p>
          <a:p>
            <a:pPr>
              <a:buFont typeface="Wingdings" pitchFamily="2" charset="2"/>
              <a:buNone/>
            </a:pPr>
            <a:r>
              <a:rPr lang="es-ES" sz="2400">
                <a:solidFill>
                  <a:schemeClr val="bg1"/>
                </a:solidFill>
              </a:rPr>
              <a:t>Consumidor Satisfecho:</a:t>
            </a:r>
          </a:p>
          <a:p>
            <a:pPr algn="just">
              <a:buFont typeface="Wingdings" pitchFamily="2" charset="2"/>
              <a:buNone/>
            </a:pPr>
            <a:r>
              <a:rPr lang="es-ES" sz="2000">
                <a:solidFill>
                  <a:schemeClr val="bg1"/>
                </a:solidFill>
              </a:rPr>
              <a:t>    Uno de los principales factores</a:t>
            </a:r>
            <a:r>
              <a:rPr lang="es-ES"/>
              <a:t> </a:t>
            </a:r>
            <a:r>
              <a:rPr lang="es-ES" sz="2000">
                <a:solidFill>
                  <a:schemeClr val="bg1"/>
                </a:solidFill>
              </a:rPr>
              <a:t> para el consumidor es la calidad de servicio, la cual nos  permitirá cubrir las expectativas de nuestros clientes a través de atributos de seriedad, bienestar y atención personalizada. El cliente encontrará en un solo lugar lo que necesite en cuanto a celulares se trata para su mejor comunicación a través de un conjunto de productos y servicios.</a:t>
            </a:r>
          </a:p>
        </p:txBody>
      </p:sp>
      <p:pic>
        <p:nvPicPr>
          <p:cNvPr id="588804" name="Picture 4" descr="imagen alegro"/>
          <p:cNvPicPr>
            <a:picLocks noChangeAspect="1" noChangeArrowheads="1"/>
          </p:cNvPicPr>
          <p:nvPr/>
        </p:nvPicPr>
        <p:blipFill>
          <a:blip r:embed="rId2"/>
          <a:srcRect/>
          <a:stretch>
            <a:fillRect/>
          </a:stretch>
        </p:blipFill>
        <p:spPr bwMode="auto">
          <a:xfrm>
            <a:off x="0" y="0"/>
            <a:ext cx="914400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5" name="Rectangle 3"/>
          <p:cNvSpPr>
            <a:spLocks noGrp="1" noChangeArrowheads="1"/>
          </p:cNvSpPr>
          <p:nvPr>
            <p:ph type="body" sz="half" idx="1"/>
          </p:nvPr>
        </p:nvSpPr>
        <p:spPr>
          <a:xfrm>
            <a:off x="838200" y="1341438"/>
            <a:ext cx="4525963" cy="4745037"/>
          </a:xfrm>
        </p:spPr>
        <p:txBody>
          <a:bodyPr/>
          <a:lstStyle/>
          <a:p>
            <a:pPr algn="just">
              <a:buFont typeface="Wingdings" pitchFamily="2" charset="2"/>
              <a:buNone/>
            </a:pPr>
            <a:r>
              <a:rPr lang="es-ES" sz="1800">
                <a:solidFill>
                  <a:schemeClr val="bg1"/>
                </a:solidFill>
              </a:rPr>
              <a:t>     </a:t>
            </a:r>
            <a:r>
              <a:rPr lang="es-ES" sz="2000">
                <a:solidFill>
                  <a:schemeClr val="bg1"/>
                </a:solidFill>
              </a:rPr>
              <a:t>Para la instalación de la distribuidora se contará con una decoradora  para que el lugar tenga un ligero toque femenino ya  que a las mujeres es a quien más les llama la atención  los servicios que brinda la telefonía de ALEGRO PCS .</a:t>
            </a:r>
          </a:p>
          <a:p>
            <a:pPr>
              <a:buFont typeface="Wingdings" pitchFamily="2" charset="2"/>
              <a:buNone/>
            </a:pPr>
            <a:endParaRPr lang="es-ES" sz="2000">
              <a:solidFill>
                <a:schemeClr val="bg1"/>
              </a:solidFill>
            </a:endParaRPr>
          </a:p>
          <a:p>
            <a:pPr algn="just">
              <a:buFont typeface="Wingdings" pitchFamily="2" charset="2"/>
              <a:buNone/>
            </a:pPr>
            <a:r>
              <a:rPr lang="es-ES" sz="2000">
                <a:solidFill>
                  <a:schemeClr val="bg1"/>
                </a:solidFill>
              </a:rPr>
              <a:t>     Se colocará una rosa en los puestos de atención al cliente para darle ese toque femenino por el momento y cada mes se tendrá un detalle diferente con la asesoria  de la decoradora.</a:t>
            </a:r>
          </a:p>
        </p:txBody>
      </p:sp>
      <p:pic>
        <p:nvPicPr>
          <p:cNvPr id="591876" name="Picture 4" descr="imagen alegro"/>
          <p:cNvPicPr>
            <a:picLocks noChangeAspect="1" noChangeArrowheads="1"/>
          </p:cNvPicPr>
          <p:nvPr/>
        </p:nvPicPr>
        <p:blipFill>
          <a:blip r:embed="rId2"/>
          <a:srcRect/>
          <a:stretch>
            <a:fillRect/>
          </a:stretch>
        </p:blipFill>
        <p:spPr bwMode="auto">
          <a:xfrm>
            <a:off x="0" y="0"/>
            <a:ext cx="9144000" cy="1196975"/>
          </a:xfrm>
          <a:prstGeom prst="rect">
            <a:avLst/>
          </a:prstGeom>
          <a:noFill/>
          <a:ln w="9525">
            <a:noFill/>
            <a:miter lim="800000"/>
            <a:headEnd/>
            <a:tailEnd/>
          </a:ln>
        </p:spPr>
      </p:pic>
      <p:pic>
        <p:nvPicPr>
          <p:cNvPr id="591877" name="Picture 5" descr="MCj02962910000[1]"/>
          <p:cNvPicPr>
            <a:picLocks noChangeAspect="1" noChangeArrowheads="1"/>
          </p:cNvPicPr>
          <p:nvPr/>
        </p:nvPicPr>
        <p:blipFill>
          <a:blip r:embed="rId3"/>
          <a:srcRect/>
          <a:stretch>
            <a:fillRect/>
          </a:stretch>
        </p:blipFill>
        <p:spPr bwMode="auto">
          <a:xfrm>
            <a:off x="5580063" y="2133600"/>
            <a:ext cx="2976562" cy="263207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50" name="AutoShape 2"/>
          <p:cNvSpPr>
            <a:spLocks noGrp="1" noChangeArrowheads="1"/>
          </p:cNvSpPr>
          <p:nvPr>
            <p:ph type="title"/>
          </p:nvPr>
        </p:nvSpPr>
        <p:spPr>
          <a:xfrm>
            <a:off x="755650" y="549275"/>
            <a:ext cx="7924800" cy="1143000"/>
          </a:xfrm>
        </p:spPr>
        <p:txBody>
          <a:bodyPr/>
          <a:lstStyle/>
          <a:p>
            <a:r>
              <a:rPr lang="es-ES" sz="2400">
                <a:solidFill>
                  <a:schemeClr val="bg1"/>
                </a:solidFill>
              </a:rPr>
              <a:t>Costo a satisfacer</a:t>
            </a:r>
          </a:p>
        </p:txBody>
      </p:sp>
      <p:sp>
        <p:nvSpPr>
          <p:cNvPr id="590851" name="Rectangle 3"/>
          <p:cNvSpPr>
            <a:spLocks noGrp="1" noChangeArrowheads="1"/>
          </p:cNvSpPr>
          <p:nvPr>
            <p:ph type="body" idx="1"/>
          </p:nvPr>
        </p:nvSpPr>
        <p:spPr>
          <a:xfrm>
            <a:off x="838200" y="1628775"/>
            <a:ext cx="7693025" cy="4457700"/>
          </a:xfrm>
        </p:spPr>
        <p:txBody>
          <a:bodyPr/>
          <a:lstStyle/>
          <a:p>
            <a:pPr algn="just">
              <a:buFont typeface="Wingdings" pitchFamily="2" charset="2"/>
              <a:buNone/>
            </a:pPr>
            <a:r>
              <a:rPr lang="es-ES" sz="1800">
                <a:solidFill>
                  <a:schemeClr val="bg1"/>
                </a:solidFill>
              </a:rPr>
              <a:t>     El cliente busca un servicio que llene todas sus expectativas o necesidades de comunicación, en este caso brindaremos un servicio económico  y  de calidad para una buena comunicación móvil. </a:t>
            </a:r>
          </a:p>
          <a:p>
            <a:pPr algn="just">
              <a:buFont typeface="Wingdings" pitchFamily="2" charset="2"/>
              <a:buNone/>
            </a:pPr>
            <a:r>
              <a:rPr lang="es-ES" sz="1800">
                <a:solidFill>
                  <a:schemeClr val="bg1"/>
                </a:solidFill>
              </a:rPr>
              <a:t>      Fomentar la lealtad de los futuros clientes con el precio más barato ya que se tiene planes de Alegro como dúate o tríate que permite al clientes obtener celulares y con el más bajo precio de conexión. </a:t>
            </a:r>
          </a:p>
          <a:p>
            <a:pPr>
              <a:buFont typeface="Wingdings" pitchFamily="2" charset="2"/>
              <a:buNone/>
            </a:pPr>
            <a:endParaRPr lang="es-ES" sz="1800">
              <a:solidFill>
                <a:schemeClr val="bg1"/>
              </a:solidFill>
            </a:endParaRPr>
          </a:p>
          <a:p>
            <a:pPr>
              <a:buFont typeface="Wingdings" pitchFamily="2" charset="2"/>
              <a:buNone/>
            </a:pPr>
            <a:r>
              <a:rPr lang="es-ES" sz="2400" b="1">
                <a:solidFill>
                  <a:schemeClr val="bg1"/>
                </a:solidFill>
              </a:rPr>
              <a:t>Comodidad del cliente</a:t>
            </a:r>
          </a:p>
          <a:p>
            <a:pPr algn="just">
              <a:buFont typeface="Wingdings" pitchFamily="2" charset="2"/>
              <a:buNone/>
            </a:pPr>
            <a:r>
              <a:rPr lang="es-ES" sz="1800" b="1">
                <a:solidFill>
                  <a:schemeClr val="bg1"/>
                </a:solidFill>
              </a:rPr>
              <a:t>     </a:t>
            </a:r>
            <a:r>
              <a:rPr lang="es-ES" sz="1800">
                <a:solidFill>
                  <a:schemeClr val="bg1"/>
                </a:solidFill>
              </a:rPr>
              <a:t>La distribuidora estará ubicada en la Av. Rodolfo Baquerizo principal de la Alborada   será acondicionada que permitirá que el cliente se sienta a gusto, además de contar con un servicio telefónico y de puerta a puerta según las necesidades que tenga el cliente en cuanto a venta de celulares se trata y asesoramiento.</a:t>
            </a:r>
          </a:p>
          <a:p>
            <a:pPr algn="just">
              <a:buFont typeface="Wingdings" pitchFamily="2" charset="2"/>
              <a:buNone/>
            </a:pPr>
            <a:r>
              <a:rPr lang="es-ES" sz="1800">
                <a:solidFill>
                  <a:schemeClr val="bg1"/>
                </a:solidFill>
              </a:rPr>
              <a:t>     Los clientes estarán siempre informados sobre los futuros planes,  promociones etc., ya que daremos volantes en sus hogares correspondientes a todo lo nuevo en telefonía celular alegro y servicios.</a:t>
            </a:r>
          </a:p>
        </p:txBody>
      </p:sp>
      <p:pic>
        <p:nvPicPr>
          <p:cNvPr id="590852" name="Picture 4" descr="imagen alegro"/>
          <p:cNvPicPr>
            <a:picLocks noChangeAspect="1" noChangeArrowheads="1"/>
          </p:cNvPicPr>
          <p:nvPr/>
        </p:nvPicPr>
        <p:blipFill>
          <a:blip r:embed="rId2"/>
          <a:srcRect/>
          <a:stretch>
            <a:fillRect/>
          </a:stretch>
        </p:blipFill>
        <p:spPr bwMode="auto">
          <a:xfrm>
            <a:off x="0" y="0"/>
            <a:ext cx="914400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9" name="Rectangle 3"/>
          <p:cNvSpPr>
            <a:spLocks noGrp="1" noChangeArrowheads="1"/>
          </p:cNvSpPr>
          <p:nvPr>
            <p:ph type="body" idx="1"/>
          </p:nvPr>
        </p:nvSpPr>
        <p:spPr>
          <a:xfrm>
            <a:off x="611188" y="1844675"/>
            <a:ext cx="8281987" cy="4241800"/>
          </a:xfrm>
        </p:spPr>
        <p:txBody>
          <a:bodyPr/>
          <a:lstStyle/>
          <a:p>
            <a:pPr algn="just">
              <a:buFont typeface="Wingdings" pitchFamily="2" charset="2"/>
              <a:buNone/>
            </a:pPr>
            <a:r>
              <a:rPr lang="es-ES">
                <a:solidFill>
                  <a:schemeClr val="bg1"/>
                </a:solidFill>
              </a:rPr>
              <a:t>   Establecer la ubicación y las estrategias para una distribuidora de Alegro Pcs que den como resultados beneficios económicos para el inversionista logrando un posicionamiento donde los objetivos del plan de marketing se cumplan. </a:t>
            </a:r>
          </a:p>
        </p:txBody>
      </p:sp>
      <p:pic>
        <p:nvPicPr>
          <p:cNvPr id="521220" name="Picture 4" descr="MCj02304100000[1]"/>
          <p:cNvPicPr>
            <a:picLocks noChangeAspect="1" noChangeArrowheads="1"/>
          </p:cNvPicPr>
          <p:nvPr/>
        </p:nvPicPr>
        <p:blipFill>
          <a:blip r:embed="rId2"/>
          <a:srcRect/>
          <a:stretch>
            <a:fillRect/>
          </a:stretch>
        </p:blipFill>
        <p:spPr bwMode="auto">
          <a:xfrm>
            <a:off x="3348038" y="4221163"/>
            <a:ext cx="2741612" cy="2162175"/>
          </a:xfrm>
          <a:prstGeom prst="rect">
            <a:avLst/>
          </a:prstGeom>
          <a:noFill/>
        </p:spPr>
      </p:pic>
      <p:sp>
        <p:nvSpPr>
          <p:cNvPr id="521221" name="AutoShape 5"/>
          <p:cNvSpPr>
            <a:spLocks noGrp="1" noChangeArrowheads="1"/>
          </p:cNvSpPr>
          <p:nvPr>
            <p:ph type="title"/>
          </p:nvPr>
        </p:nvSpPr>
        <p:spPr>
          <a:xfrm>
            <a:off x="755650" y="549275"/>
            <a:ext cx="7924800" cy="1143000"/>
          </a:xfrm>
        </p:spPr>
        <p:txBody>
          <a:bodyPr/>
          <a:lstStyle/>
          <a:p>
            <a:pPr algn="ctr"/>
            <a:r>
              <a:rPr lang="es-ES" sz="3200" u="sng">
                <a:solidFill>
                  <a:schemeClr val="bg1"/>
                </a:solidFill>
              </a:rPr>
              <a:t>OBJETIVO</a:t>
            </a:r>
          </a:p>
        </p:txBody>
      </p:sp>
      <p:pic>
        <p:nvPicPr>
          <p:cNvPr id="521222" name="Picture 6" descr="imagen alegro"/>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9" name="AutoShape 3"/>
          <p:cNvSpPr>
            <a:spLocks noGrp="1" noChangeArrowheads="1"/>
          </p:cNvSpPr>
          <p:nvPr>
            <p:ph type="title"/>
          </p:nvPr>
        </p:nvSpPr>
        <p:spPr>
          <a:xfrm>
            <a:off x="755650" y="620713"/>
            <a:ext cx="7924800" cy="1143000"/>
          </a:xfrm>
        </p:spPr>
        <p:txBody>
          <a:bodyPr/>
          <a:lstStyle/>
          <a:p>
            <a:r>
              <a:rPr lang="es-ES">
                <a:solidFill>
                  <a:schemeClr val="bg1"/>
                </a:solidFill>
              </a:rPr>
              <a:t>ESTRATEGIA DE COMUNICACIÓN</a:t>
            </a:r>
          </a:p>
        </p:txBody>
      </p:sp>
      <p:sp>
        <p:nvSpPr>
          <p:cNvPr id="270340" name="Rectangle 4"/>
          <p:cNvSpPr>
            <a:spLocks noGrp="1" noChangeArrowheads="1"/>
          </p:cNvSpPr>
          <p:nvPr>
            <p:ph type="body" sz="half" idx="1"/>
          </p:nvPr>
        </p:nvSpPr>
        <p:spPr>
          <a:xfrm>
            <a:off x="838200" y="1916113"/>
            <a:ext cx="7118350" cy="4170362"/>
          </a:xfrm>
        </p:spPr>
        <p:txBody>
          <a:bodyPr/>
          <a:lstStyle/>
          <a:p>
            <a:pPr algn="just">
              <a:buFont typeface="Wingdings" pitchFamily="2" charset="2"/>
              <a:buNone/>
            </a:pPr>
            <a:r>
              <a:rPr lang="es-ES" sz="2000">
                <a:solidFill>
                  <a:schemeClr val="bg1"/>
                </a:solidFill>
              </a:rPr>
              <a:t>     La  comunicación es el elemento principal para la venta de un producto o servicio  ya se da a conocer precio, cualidades del mismo y estimular al cliente para su adquisición</a:t>
            </a:r>
            <a:r>
              <a:rPr lang="es-ES" sz="2400"/>
              <a:t>.</a:t>
            </a:r>
            <a:endParaRPr lang="es-ES" sz="4800"/>
          </a:p>
          <a:p>
            <a:pPr algn="just">
              <a:buFont typeface="Wingdings" pitchFamily="2" charset="2"/>
              <a:buNone/>
            </a:pPr>
            <a:r>
              <a:rPr lang="es-ES" sz="1800"/>
              <a:t>   </a:t>
            </a:r>
          </a:p>
          <a:p>
            <a:pPr algn="just">
              <a:buFont typeface="Wingdings" pitchFamily="2" charset="2"/>
              <a:buNone/>
            </a:pPr>
            <a:r>
              <a:rPr lang="es-ES" sz="1800"/>
              <a:t>    </a:t>
            </a:r>
          </a:p>
        </p:txBody>
      </p:sp>
      <p:pic>
        <p:nvPicPr>
          <p:cNvPr id="270345" name="Picture 9" descr="imagen alegro"/>
          <p:cNvPicPr>
            <a:picLocks noChangeAspect="1" noChangeArrowheads="1"/>
          </p:cNvPicPr>
          <p:nvPr>
            <p:ph sz="half" idx="2"/>
          </p:nvPr>
        </p:nvPicPr>
        <p:blipFill>
          <a:blip r:embed="rId2"/>
          <a:srcRect/>
          <a:stretch>
            <a:fillRect/>
          </a:stretch>
        </p:blipFill>
        <p:spPr>
          <a:xfrm>
            <a:off x="0" y="0"/>
            <a:ext cx="9144000" cy="1052513"/>
          </a:xfrm>
          <a:noFill/>
          <a:ln/>
        </p:spPr>
      </p:pic>
      <p:pic>
        <p:nvPicPr>
          <p:cNvPr id="270349" name="Picture 13" descr="MCj03398220000[1]"/>
          <p:cNvPicPr>
            <a:picLocks noChangeAspect="1" noChangeArrowheads="1"/>
          </p:cNvPicPr>
          <p:nvPr/>
        </p:nvPicPr>
        <p:blipFill>
          <a:blip r:embed="rId3"/>
          <a:srcRect/>
          <a:stretch>
            <a:fillRect/>
          </a:stretch>
        </p:blipFill>
        <p:spPr bwMode="auto">
          <a:xfrm>
            <a:off x="4716463" y="3500438"/>
            <a:ext cx="2066925" cy="262096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3" name="AutoShape 3"/>
          <p:cNvSpPr>
            <a:spLocks noGrp="1" noChangeArrowheads="1"/>
          </p:cNvSpPr>
          <p:nvPr>
            <p:ph type="title"/>
          </p:nvPr>
        </p:nvSpPr>
        <p:spPr>
          <a:xfrm>
            <a:off x="762000" y="762000"/>
            <a:ext cx="7924800" cy="506413"/>
          </a:xfrm>
        </p:spPr>
        <p:txBody>
          <a:bodyPr/>
          <a:lstStyle/>
          <a:p>
            <a:pPr algn="ctr"/>
            <a:r>
              <a:rPr lang="es-ES" sz="2400">
                <a:solidFill>
                  <a:schemeClr val="bg1"/>
                </a:solidFill>
              </a:rPr>
              <a:t>Publicidad</a:t>
            </a:r>
          </a:p>
        </p:txBody>
      </p:sp>
      <p:graphicFrame>
        <p:nvGraphicFramePr>
          <p:cNvPr id="271369" name="Object 9"/>
          <p:cNvGraphicFramePr>
            <a:graphicFrameLocks noChangeAspect="1"/>
          </p:cNvGraphicFramePr>
          <p:nvPr>
            <p:ph sz="quarter" idx="2"/>
          </p:nvPr>
        </p:nvGraphicFramePr>
        <p:xfrm>
          <a:off x="7019925" y="5516563"/>
          <a:ext cx="576263" cy="922337"/>
        </p:xfrm>
        <a:graphic>
          <a:graphicData uri="http://schemas.openxmlformats.org/presentationml/2006/ole">
            <p:oleObj spid="_x0000_s271369" name="Fotografía de Photo Editor" r:id="rId3" imgW="1085714" imgH="2476190" progId="MSPhotoEd.3">
              <p:embed/>
            </p:oleObj>
          </a:graphicData>
        </a:graphic>
      </p:graphicFrame>
      <p:sp>
        <p:nvSpPr>
          <p:cNvPr id="271365" name="Rectangle 5"/>
          <p:cNvSpPr>
            <a:spLocks noChangeArrowheads="1"/>
          </p:cNvSpPr>
          <p:nvPr/>
        </p:nvSpPr>
        <p:spPr bwMode="auto">
          <a:xfrm>
            <a:off x="1187450" y="1004888"/>
            <a:ext cx="7705725" cy="1616075"/>
          </a:xfrm>
          <a:prstGeom prst="rect">
            <a:avLst/>
          </a:prstGeom>
          <a:noFill/>
          <a:ln w="9525">
            <a:noFill/>
            <a:miter lim="800000"/>
            <a:headEnd/>
            <a:tailEnd/>
          </a:ln>
          <a:effectLst/>
        </p:spPr>
        <p:txBody>
          <a:bodyPr anchor="ctr">
            <a:spAutoFit/>
          </a:bodyPr>
          <a:lstStyle/>
          <a:p>
            <a:pPr algn="just">
              <a:buSzPct val="70000"/>
              <a:buFont typeface="Wingdings" pitchFamily="2" charset="2"/>
              <a:buChar char="Ø"/>
            </a:pPr>
            <a:endParaRPr lang="es-MX" sz="2000" u="none">
              <a:solidFill>
                <a:schemeClr val="bg1"/>
              </a:solidFill>
            </a:endParaRPr>
          </a:p>
          <a:p>
            <a:pPr algn="just">
              <a:buSzPct val="70000"/>
              <a:buFont typeface="Wingdings" pitchFamily="2" charset="2"/>
              <a:buChar char="Ø"/>
            </a:pPr>
            <a:endParaRPr lang="es-MX" sz="2000" u="none">
              <a:solidFill>
                <a:schemeClr val="bg1"/>
              </a:solidFill>
            </a:endParaRPr>
          </a:p>
          <a:p>
            <a:pPr algn="just">
              <a:buSzPct val="70000"/>
              <a:buFont typeface="Wingdings" pitchFamily="2" charset="2"/>
              <a:buChar char="Ø"/>
            </a:pPr>
            <a:r>
              <a:rPr lang="es-MX" sz="2000" u="none">
                <a:solidFill>
                  <a:schemeClr val="bg1"/>
                </a:solidFill>
              </a:rPr>
              <a:t>Entregar  tarjetas de presentación, carpetas, hojas y volantes. El  diseño de las mismas es un modelo moderno y más personalizado.</a:t>
            </a:r>
          </a:p>
        </p:txBody>
      </p:sp>
      <p:sp>
        <p:nvSpPr>
          <p:cNvPr id="271366" name="Rectangle 6"/>
          <p:cNvSpPr>
            <a:spLocks noChangeArrowheads="1"/>
          </p:cNvSpPr>
          <p:nvPr/>
        </p:nvSpPr>
        <p:spPr bwMode="auto">
          <a:xfrm>
            <a:off x="1258888" y="2332038"/>
            <a:ext cx="7645400" cy="1311275"/>
          </a:xfrm>
          <a:prstGeom prst="rect">
            <a:avLst/>
          </a:prstGeom>
          <a:noFill/>
          <a:ln w="9525">
            <a:noFill/>
            <a:miter lim="800000"/>
            <a:headEnd/>
            <a:tailEnd/>
          </a:ln>
          <a:effectLst/>
        </p:spPr>
        <p:txBody>
          <a:bodyPr anchor="ctr">
            <a:spAutoFit/>
          </a:bodyPr>
          <a:lstStyle/>
          <a:p>
            <a:pPr algn="just">
              <a:buSzPct val="70000"/>
              <a:buFont typeface="Wingdings" pitchFamily="2" charset="2"/>
              <a:buChar char="Ø"/>
            </a:pPr>
            <a:endParaRPr lang="es-MX" sz="2000" u="none">
              <a:solidFill>
                <a:schemeClr val="bg1"/>
              </a:solidFill>
            </a:endParaRPr>
          </a:p>
          <a:p>
            <a:pPr algn="just">
              <a:buSzPct val="70000"/>
              <a:buFont typeface="Wingdings" pitchFamily="2" charset="2"/>
              <a:buChar char="Ø"/>
            </a:pPr>
            <a:endParaRPr lang="es-MX" sz="2000" u="none">
              <a:solidFill>
                <a:schemeClr val="bg1"/>
              </a:solidFill>
            </a:endParaRPr>
          </a:p>
          <a:p>
            <a:pPr algn="just">
              <a:buSzPct val="70000"/>
              <a:buFont typeface="Wingdings" pitchFamily="2" charset="2"/>
              <a:buChar char="Ø"/>
            </a:pPr>
            <a:r>
              <a:rPr lang="es-MX" sz="2000" u="none">
                <a:solidFill>
                  <a:schemeClr val="bg1"/>
                </a:solidFill>
              </a:rPr>
              <a:t>Hacer una pancarta, la cual será utilizada en eventos especiales como: Fiestas en alguna Discoteca, Ferias, etc. </a:t>
            </a:r>
          </a:p>
        </p:txBody>
      </p:sp>
      <p:sp>
        <p:nvSpPr>
          <p:cNvPr id="271367" name="Rectangle 7"/>
          <p:cNvSpPr>
            <a:spLocks noChangeArrowheads="1"/>
          </p:cNvSpPr>
          <p:nvPr/>
        </p:nvSpPr>
        <p:spPr bwMode="auto">
          <a:xfrm>
            <a:off x="1187450" y="3636963"/>
            <a:ext cx="7956550" cy="1920875"/>
          </a:xfrm>
          <a:prstGeom prst="rect">
            <a:avLst/>
          </a:prstGeom>
          <a:noFill/>
          <a:ln w="9525">
            <a:noFill/>
            <a:miter lim="800000"/>
            <a:headEnd/>
            <a:tailEnd/>
          </a:ln>
          <a:effectLst/>
        </p:spPr>
        <p:txBody>
          <a:bodyPr anchor="ctr">
            <a:spAutoFit/>
          </a:bodyPr>
          <a:lstStyle/>
          <a:p>
            <a:pPr algn="just">
              <a:buSzPct val="70000"/>
              <a:buFont typeface="Wingdings" pitchFamily="2" charset="2"/>
              <a:buChar char="Ø"/>
            </a:pPr>
            <a:endParaRPr lang="es-MX" sz="2000" u="none">
              <a:solidFill>
                <a:schemeClr val="bg1"/>
              </a:solidFill>
            </a:endParaRPr>
          </a:p>
          <a:p>
            <a:pPr algn="just">
              <a:buSzPct val="70000"/>
              <a:buFont typeface="Wingdings" pitchFamily="2" charset="2"/>
              <a:buChar char="Ø"/>
            </a:pPr>
            <a:endParaRPr lang="es-MX" sz="2000" u="none">
              <a:solidFill>
                <a:schemeClr val="bg1"/>
              </a:solidFill>
            </a:endParaRPr>
          </a:p>
          <a:p>
            <a:pPr algn="just">
              <a:buSzPct val="70000"/>
              <a:buFont typeface="Wingdings" pitchFamily="2" charset="2"/>
              <a:buChar char="Ø"/>
            </a:pPr>
            <a:r>
              <a:rPr lang="es-MX" sz="2000" u="none">
                <a:solidFill>
                  <a:schemeClr val="bg1"/>
                </a:solidFill>
              </a:rPr>
              <a:t>Entregar volantes en los Centros Comerciales y lugares de Diversión del sector norte de Guayaquil</a:t>
            </a:r>
          </a:p>
          <a:p>
            <a:pPr algn="just"/>
            <a:endParaRPr lang="es-MX" sz="2000" u="none">
              <a:solidFill>
                <a:schemeClr val="bg1"/>
              </a:solidFill>
            </a:endParaRPr>
          </a:p>
          <a:p>
            <a:pPr algn="just">
              <a:buSzPct val="70000"/>
              <a:buFont typeface="Wingdings" pitchFamily="2" charset="2"/>
              <a:buNone/>
            </a:pPr>
            <a:endParaRPr lang="es-MX" sz="2000" u="none">
              <a:solidFill>
                <a:schemeClr val="bg1"/>
              </a:solidFill>
            </a:endParaRPr>
          </a:p>
        </p:txBody>
      </p:sp>
      <p:pic>
        <p:nvPicPr>
          <p:cNvPr id="271374" name="Picture 14" descr="imagen alegro"/>
          <p:cNvPicPr>
            <a:picLocks noChangeAspect="1" noChangeArrowheads="1"/>
          </p:cNvPicPr>
          <p:nvPr>
            <p:ph sz="half" idx="1"/>
          </p:nvPr>
        </p:nvPicPr>
        <p:blipFill>
          <a:blip r:embed="rId4"/>
          <a:srcRect/>
          <a:stretch>
            <a:fillRect/>
          </a:stretch>
        </p:blipFill>
        <p:spPr>
          <a:xfrm>
            <a:off x="0" y="0"/>
            <a:ext cx="9144000" cy="765175"/>
          </a:xfrm>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64" name="Picture 4" descr="imagen alegro"/>
          <p:cNvPicPr>
            <a:picLocks noChangeAspect="1" noChangeArrowheads="1"/>
          </p:cNvPicPr>
          <p:nvPr/>
        </p:nvPicPr>
        <p:blipFill>
          <a:blip r:embed="rId3"/>
          <a:srcRect/>
          <a:stretch>
            <a:fillRect/>
          </a:stretch>
        </p:blipFill>
        <p:spPr bwMode="auto">
          <a:xfrm>
            <a:off x="0" y="0"/>
            <a:ext cx="9144000" cy="765175"/>
          </a:xfrm>
          <a:prstGeom prst="rect">
            <a:avLst/>
          </a:prstGeom>
          <a:noFill/>
          <a:ln w="9525">
            <a:noFill/>
            <a:miter lim="800000"/>
            <a:headEnd/>
            <a:tailEnd/>
          </a:ln>
        </p:spPr>
      </p:pic>
      <p:sp>
        <p:nvSpPr>
          <p:cNvPr id="604167" name="Text Box 7"/>
          <p:cNvSpPr txBox="1">
            <a:spLocks noChangeArrowheads="1"/>
          </p:cNvSpPr>
          <p:nvPr/>
        </p:nvSpPr>
        <p:spPr bwMode="auto">
          <a:xfrm>
            <a:off x="1908175" y="1700213"/>
            <a:ext cx="4824413" cy="274637"/>
          </a:xfrm>
          <a:prstGeom prst="rect">
            <a:avLst/>
          </a:prstGeom>
          <a:noFill/>
          <a:ln w="9525">
            <a:noFill/>
            <a:miter lim="800000"/>
            <a:headEnd/>
            <a:tailEnd/>
          </a:ln>
          <a:effectLst/>
        </p:spPr>
        <p:txBody>
          <a:bodyPr>
            <a:spAutoFit/>
          </a:bodyPr>
          <a:lstStyle/>
          <a:p>
            <a:pPr>
              <a:spcBef>
                <a:spcPct val="50000"/>
              </a:spcBef>
            </a:pPr>
            <a:endParaRPr lang="en-US"/>
          </a:p>
        </p:txBody>
      </p:sp>
      <p:sp>
        <p:nvSpPr>
          <p:cNvPr id="604170" name="Rectangle 10"/>
          <p:cNvSpPr>
            <a:spLocks noChangeArrowheads="1"/>
          </p:cNvSpPr>
          <p:nvPr/>
        </p:nvSpPr>
        <p:spPr bwMode="auto">
          <a:xfrm>
            <a:off x="0" y="288607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04169" name="Object 9"/>
          <p:cNvGraphicFramePr>
            <a:graphicFrameLocks noChangeAspect="1"/>
          </p:cNvGraphicFramePr>
          <p:nvPr/>
        </p:nvGraphicFramePr>
        <p:xfrm>
          <a:off x="0" y="1125538"/>
          <a:ext cx="9144000" cy="1085850"/>
        </p:xfrm>
        <a:graphic>
          <a:graphicData uri="http://schemas.openxmlformats.org/presentationml/2006/ole">
            <p:oleObj spid="_x0000_s604169" name="Photo Editor Photo" r:id="rId4" imgW="5525271" imgH="1609524" progId="MSPhotoEd.3">
              <p:embed/>
            </p:oleObj>
          </a:graphicData>
        </a:graphic>
      </p:graphicFrame>
      <p:sp>
        <p:nvSpPr>
          <p:cNvPr id="604172" name="Rectangle 12"/>
          <p:cNvSpPr>
            <a:spLocks noChangeArrowheads="1"/>
          </p:cNvSpPr>
          <p:nvPr/>
        </p:nvSpPr>
        <p:spPr bwMode="auto">
          <a:xfrm>
            <a:off x="0" y="291465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04171" name="Object 11"/>
          <p:cNvGraphicFramePr>
            <a:graphicFrameLocks noChangeAspect="1"/>
          </p:cNvGraphicFramePr>
          <p:nvPr/>
        </p:nvGraphicFramePr>
        <p:xfrm>
          <a:off x="0" y="2205038"/>
          <a:ext cx="9144000" cy="1028700"/>
        </p:xfrm>
        <a:graphic>
          <a:graphicData uri="http://schemas.openxmlformats.org/presentationml/2006/ole">
            <p:oleObj spid="_x0000_s604171" name="Photo Editor Photo" r:id="rId5" imgW="5525271" imgH="961905" progId="MSPhotoEd.3">
              <p:embed/>
            </p:oleObj>
          </a:graphicData>
        </a:graphic>
      </p:graphicFrame>
      <p:sp>
        <p:nvSpPr>
          <p:cNvPr id="604173" name="Rectangle 13"/>
          <p:cNvSpPr>
            <a:spLocks noChangeArrowheads="1"/>
          </p:cNvSpPr>
          <p:nvPr/>
        </p:nvSpPr>
        <p:spPr bwMode="auto">
          <a:xfrm>
            <a:off x="250825" y="3246438"/>
            <a:ext cx="7850188" cy="1281112"/>
          </a:xfrm>
          <a:prstGeom prst="rect">
            <a:avLst/>
          </a:prstGeom>
          <a:noFill/>
          <a:ln w="9525">
            <a:noFill/>
            <a:miter lim="800000"/>
            <a:headEnd/>
            <a:tailEnd/>
          </a:ln>
          <a:effectLst/>
        </p:spPr>
        <p:txBody>
          <a:bodyPr anchor="ctr">
            <a:spAutoFit/>
          </a:bodyPr>
          <a:lstStyle/>
          <a:p>
            <a:pPr algn="l"/>
            <a:r>
              <a:rPr lang="es-ES" sz="2400" b="1" u="none">
                <a:solidFill>
                  <a:schemeClr val="bg1"/>
                </a:solidFill>
                <a:effectLst>
                  <a:outerShdw blurRad="38100" dist="38100" dir="2700000" algn="tl">
                    <a:srgbClr val="000000"/>
                  </a:outerShdw>
                </a:effectLst>
              </a:rPr>
              <a:t>VISITANOS </a:t>
            </a:r>
            <a:r>
              <a:rPr lang="es-ES" sz="1800" b="1" u="none">
                <a:solidFill>
                  <a:schemeClr val="bg1"/>
                </a:solidFill>
              </a:rPr>
              <a:t>ESTAMOS UBICADOS EN LA ALBORADA 11AVA ETAPA </a:t>
            </a:r>
          </a:p>
          <a:p>
            <a:pPr algn="l"/>
            <a:r>
              <a:rPr lang="es-ES" sz="1800" b="1" u="none">
                <a:solidFill>
                  <a:schemeClr val="bg1"/>
                </a:solidFill>
              </a:rPr>
              <a:t>Av. RODOLFO BAQUERIZO MANZUR Y BENJAMIN CARRION  (al lado de papelesa )</a:t>
            </a:r>
            <a:r>
              <a:rPr lang="es-ES" sz="1800">
                <a:solidFill>
                  <a:schemeClr val="bg1"/>
                </a:solidFill>
              </a:rPr>
              <a:t> </a:t>
            </a:r>
          </a:p>
        </p:txBody>
      </p:sp>
      <p:sp>
        <p:nvSpPr>
          <p:cNvPr id="604174" name="WordArt 14"/>
          <p:cNvSpPr>
            <a:spLocks noChangeArrowheads="1" noChangeShapeType="1" noTextEdit="1"/>
          </p:cNvSpPr>
          <p:nvPr/>
        </p:nvSpPr>
        <p:spPr bwMode="auto">
          <a:xfrm>
            <a:off x="250825" y="4508500"/>
            <a:ext cx="8642350" cy="720725"/>
          </a:xfrm>
          <a:prstGeom prst="rect">
            <a:avLst/>
          </a:prstGeom>
        </p:spPr>
        <p:txBody>
          <a:bodyPr wrap="none" fromWordArt="1">
            <a:prstTxWarp prst="textPlain">
              <a:avLst>
                <a:gd name="adj" fmla="val 50000"/>
              </a:avLst>
            </a:prstTxWarp>
          </a:bodyPr>
          <a:lstStyle/>
          <a:p>
            <a:r>
              <a:rPr lang="es-ES" sz="3600" kern="10">
                <a:ln w="9525">
                  <a:solidFill>
                    <a:srgbClr val="FFCC00"/>
                  </a:solidFill>
                  <a:round/>
                  <a:headEnd/>
                  <a:tailEnd/>
                </a:ln>
                <a:solidFill>
                  <a:srgbClr val="FFFFFF"/>
                </a:solidFill>
                <a:latin typeface="Arial Black"/>
              </a:rPr>
              <a:t>IMC CELULAR</a:t>
            </a:r>
          </a:p>
        </p:txBody>
      </p:sp>
      <p:sp>
        <p:nvSpPr>
          <p:cNvPr id="604176" name="Rectangle 16"/>
          <p:cNvSpPr>
            <a:spLocks noChangeArrowheads="1"/>
          </p:cNvSpPr>
          <p:nvPr/>
        </p:nvSpPr>
        <p:spPr bwMode="auto">
          <a:xfrm>
            <a:off x="0" y="291465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04175" name="Object 15"/>
          <p:cNvGraphicFramePr>
            <a:graphicFrameLocks noChangeAspect="1"/>
          </p:cNvGraphicFramePr>
          <p:nvPr/>
        </p:nvGraphicFramePr>
        <p:xfrm>
          <a:off x="250825" y="5516563"/>
          <a:ext cx="1428750" cy="1028700"/>
        </p:xfrm>
        <a:graphic>
          <a:graphicData uri="http://schemas.openxmlformats.org/presentationml/2006/ole">
            <p:oleObj spid="_x0000_s604175" name="Photo Editor Photo" r:id="rId6" imgW="1428949" imgH="1028844" progId="MSPhotoEd.3">
              <p:embed/>
            </p:oleObj>
          </a:graphicData>
        </a:graphic>
      </p:graphicFrame>
      <p:sp>
        <p:nvSpPr>
          <p:cNvPr id="604177" name="AutoShape 17"/>
          <p:cNvSpPr>
            <a:spLocks noGrp="1" noChangeArrowheads="1"/>
          </p:cNvSpPr>
          <p:nvPr>
            <p:ph type="title"/>
          </p:nvPr>
        </p:nvSpPr>
        <p:spPr>
          <a:xfrm>
            <a:off x="755650" y="0"/>
            <a:ext cx="7924800" cy="1143000"/>
          </a:xfrm>
        </p:spPr>
        <p:txBody>
          <a:bodyPr/>
          <a:lstStyle/>
          <a:p>
            <a:pPr algn="ctr"/>
            <a:r>
              <a:rPr lang="es-ES" sz="2400">
                <a:solidFill>
                  <a:schemeClr val="bg1"/>
                </a:solidFill>
              </a:rPr>
              <a:t>PUBLICIDAD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9" name="AutoShape 3"/>
          <p:cNvSpPr>
            <a:spLocks noGrp="1" noChangeArrowheads="1"/>
          </p:cNvSpPr>
          <p:nvPr>
            <p:ph type="title"/>
          </p:nvPr>
        </p:nvSpPr>
        <p:spPr>
          <a:xfrm>
            <a:off x="755650" y="188913"/>
            <a:ext cx="7924800" cy="1143000"/>
          </a:xfrm>
        </p:spPr>
        <p:txBody>
          <a:bodyPr/>
          <a:lstStyle/>
          <a:p>
            <a:pPr algn="ctr"/>
            <a:r>
              <a:rPr lang="es-ES" sz="2400">
                <a:solidFill>
                  <a:schemeClr val="bg1"/>
                </a:solidFill>
              </a:rPr>
              <a:t>ESTRATEGIA DE RELACIONES PÚBLICAS</a:t>
            </a:r>
          </a:p>
        </p:txBody>
      </p:sp>
      <p:graphicFrame>
        <p:nvGraphicFramePr>
          <p:cNvPr id="275463" name="Object 7"/>
          <p:cNvGraphicFramePr>
            <a:graphicFrameLocks noChangeAspect="1"/>
          </p:cNvGraphicFramePr>
          <p:nvPr>
            <p:ph sz="quarter" idx="2"/>
          </p:nvPr>
        </p:nvGraphicFramePr>
        <p:xfrm>
          <a:off x="6169025" y="2944813"/>
          <a:ext cx="952500" cy="619125"/>
        </p:xfrm>
        <a:graphic>
          <a:graphicData uri="http://schemas.openxmlformats.org/presentationml/2006/ole">
            <p:oleObj spid="_x0000_s275463" name="Fotografía de Photo Editor" r:id="rId3" imgW="952633" imgH="619211" progId="MSPhotoEd.3">
              <p:embed/>
            </p:oleObj>
          </a:graphicData>
        </a:graphic>
      </p:graphicFrame>
      <p:sp>
        <p:nvSpPr>
          <p:cNvPr id="275462" name="Rectangle 6"/>
          <p:cNvSpPr>
            <a:spLocks noChangeArrowheads="1"/>
          </p:cNvSpPr>
          <p:nvPr/>
        </p:nvSpPr>
        <p:spPr bwMode="auto">
          <a:xfrm>
            <a:off x="684213" y="2032000"/>
            <a:ext cx="7561262" cy="4054475"/>
          </a:xfrm>
          <a:prstGeom prst="rect">
            <a:avLst/>
          </a:prstGeom>
          <a:noFill/>
          <a:ln w="9525">
            <a:noFill/>
            <a:miter lim="800000"/>
            <a:headEnd/>
            <a:tailEnd/>
          </a:ln>
          <a:effectLst/>
        </p:spPr>
        <p:txBody>
          <a:bodyPr anchor="ctr">
            <a:spAutoFit/>
          </a:bodyPr>
          <a:lstStyle/>
          <a:p>
            <a:pPr algn="just">
              <a:buSzPct val="70000"/>
              <a:buFont typeface="Wingdings" pitchFamily="2" charset="2"/>
              <a:buNone/>
            </a:pPr>
            <a:endParaRPr lang="es-MX" sz="2000" u="none">
              <a:solidFill>
                <a:schemeClr val="bg1"/>
              </a:solidFill>
            </a:endParaRPr>
          </a:p>
          <a:p>
            <a:pPr algn="just">
              <a:buSzPct val="70000"/>
              <a:buFont typeface="Wingdings" pitchFamily="2" charset="2"/>
              <a:buChar char="Ø"/>
            </a:pPr>
            <a:r>
              <a:rPr lang="es-MX" sz="2000" u="none">
                <a:solidFill>
                  <a:schemeClr val="bg1"/>
                </a:solidFill>
              </a:rPr>
              <a:t>Cuando los clientes visiten la distribuidora IMC celular se deberá entregar la tarjeta de presentación, un calendario, esfero o llavero de la empresa; con el objetivo de que se lleve una buena impresión </a:t>
            </a:r>
          </a:p>
          <a:p>
            <a:pPr algn="just">
              <a:buSzPct val="70000"/>
              <a:buFont typeface="Wingdings" pitchFamily="2" charset="2"/>
              <a:buNone/>
            </a:pPr>
            <a:r>
              <a:rPr lang="es-MX" sz="2000" u="none">
                <a:solidFill>
                  <a:schemeClr val="bg1"/>
                </a:solidFill>
              </a:rPr>
              <a:t> </a:t>
            </a:r>
          </a:p>
          <a:p>
            <a:pPr algn="just">
              <a:buSzPct val="70000"/>
              <a:buFont typeface="Wingdings" pitchFamily="2" charset="2"/>
              <a:buNone/>
            </a:pPr>
            <a:endParaRPr lang="es-MX" sz="2000" u="none">
              <a:solidFill>
                <a:schemeClr val="bg1"/>
              </a:solidFill>
            </a:endParaRPr>
          </a:p>
          <a:p>
            <a:pPr algn="just">
              <a:buSzPct val="70000"/>
              <a:buFont typeface="Wingdings" pitchFamily="2" charset="2"/>
              <a:buNone/>
            </a:pPr>
            <a:endParaRPr lang="es-MX" sz="2000" u="none">
              <a:solidFill>
                <a:schemeClr val="bg1"/>
              </a:solidFill>
            </a:endParaRPr>
          </a:p>
          <a:p>
            <a:pPr algn="just">
              <a:buSzPct val="70000"/>
              <a:buFont typeface="Wingdings" pitchFamily="2" charset="2"/>
              <a:buNone/>
            </a:pPr>
            <a:endParaRPr lang="es-MX" sz="2000" u="none">
              <a:solidFill>
                <a:schemeClr val="bg1"/>
              </a:solidFill>
            </a:endParaRPr>
          </a:p>
          <a:p>
            <a:pPr algn="just">
              <a:buSzPct val="70000"/>
              <a:buFont typeface="Wingdings" pitchFamily="2" charset="2"/>
              <a:buChar char="Ø"/>
            </a:pPr>
            <a:r>
              <a:rPr lang="es-MX" sz="2000" u="none">
                <a:solidFill>
                  <a:schemeClr val="bg1"/>
                </a:solidFill>
              </a:rPr>
              <a:t>Los asesores deberán darle una breve información acerca de todos los beneficios que tendrán si se vuelven clientes habituales de IMC celular </a:t>
            </a:r>
          </a:p>
          <a:p>
            <a:pPr algn="just">
              <a:buFontTx/>
              <a:buBlip>
                <a:blip r:embed="rId4"/>
              </a:buBlip>
            </a:pPr>
            <a:endParaRPr lang="es-MX" sz="2000" u="none">
              <a:solidFill>
                <a:schemeClr val="bg1"/>
              </a:solidFill>
            </a:endParaRPr>
          </a:p>
        </p:txBody>
      </p:sp>
      <p:pic>
        <p:nvPicPr>
          <p:cNvPr id="275465" name="Picture 9" descr="imagen alegro"/>
          <p:cNvPicPr>
            <a:picLocks noChangeAspect="1" noChangeArrowheads="1"/>
          </p:cNvPicPr>
          <p:nvPr/>
        </p:nvPicPr>
        <p:blipFill>
          <a:blip r:embed="rId5"/>
          <a:srcRect/>
          <a:stretch>
            <a:fillRect/>
          </a:stretch>
        </p:blipFill>
        <p:spPr bwMode="auto">
          <a:xfrm>
            <a:off x="0" y="-490538"/>
            <a:ext cx="9144000" cy="98107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2" name="AutoShape 4"/>
          <p:cNvSpPr>
            <a:spLocks noGrp="1" noChangeArrowheads="1"/>
          </p:cNvSpPr>
          <p:nvPr>
            <p:ph type="title"/>
          </p:nvPr>
        </p:nvSpPr>
        <p:spPr>
          <a:xfrm>
            <a:off x="755650" y="692150"/>
            <a:ext cx="7924800" cy="576263"/>
          </a:xfrm>
        </p:spPr>
        <p:txBody>
          <a:bodyPr/>
          <a:lstStyle/>
          <a:p>
            <a:pPr algn="ctr"/>
            <a:r>
              <a:rPr lang="es-ES" sz="2400">
                <a:solidFill>
                  <a:schemeClr val="bg1"/>
                </a:solidFill>
              </a:rPr>
              <a:t>Ventas Personales</a:t>
            </a:r>
          </a:p>
        </p:txBody>
      </p:sp>
      <p:pic>
        <p:nvPicPr>
          <p:cNvPr id="273414" name="Picture 6" descr="lab"/>
          <p:cNvPicPr>
            <a:picLocks noChangeAspect="1" noChangeArrowheads="1"/>
          </p:cNvPicPr>
          <p:nvPr>
            <p:ph sz="quarter" idx="2"/>
          </p:nvPr>
        </p:nvPicPr>
        <p:blipFill>
          <a:blip r:embed="rId2"/>
          <a:srcRect/>
          <a:stretch>
            <a:fillRect/>
          </a:stretch>
        </p:blipFill>
        <p:spPr>
          <a:xfrm>
            <a:off x="1692275" y="1557338"/>
            <a:ext cx="2663825" cy="1125537"/>
          </a:xfrm>
          <a:noFill/>
          <a:ln/>
        </p:spPr>
      </p:pic>
      <p:sp>
        <p:nvSpPr>
          <p:cNvPr id="273417" name="Rectangle 9"/>
          <p:cNvSpPr>
            <a:spLocks noChangeArrowheads="1"/>
          </p:cNvSpPr>
          <p:nvPr/>
        </p:nvSpPr>
        <p:spPr bwMode="auto">
          <a:xfrm>
            <a:off x="6659563" y="2636838"/>
            <a:ext cx="914400" cy="914400"/>
          </a:xfrm>
          <a:prstGeom prst="rect">
            <a:avLst/>
          </a:prstGeom>
          <a:noFill/>
          <a:ln w="9525">
            <a:noFill/>
            <a:miter lim="800000"/>
            <a:headEnd/>
            <a:tailEnd/>
          </a:ln>
          <a:effectLst/>
        </p:spPr>
        <p:txBody>
          <a:bodyPr wrap="none" anchor="ctr"/>
          <a:lstStyle/>
          <a:p>
            <a:endParaRPr lang="es-ES"/>
          </a:p>
        </p:txBody>
      </p:sp>
      <p:pic>
        <p:nvPicPr>
          <p:cNvPr id="273418" name="Picture 10" descr="agenda"/>
          <p:cNvPicPr>
            <a:picLocks noChangeAspect="1" noChangeArrowheads="1"/>
          </p:cNvPicPr>
          <p:nvPr>
            <p:ph sz="quarter" idx="3"/>
          </p:nvPr>
        </p:nvPicPr>
        <p:blipFill>
          <a:blip r:embed="rId3"/>
          <a:srcRect/>
          <a:stretch>
            <a:fillRect/>
          </a:stretch>
        </p:blipFill>
        <p:spPr>
          <a:xfrm>
            <a:off x="7092950" y="3789363"/>
            <a:ext cx="866775" cy="790575"/>
          </a:xfrm>
          <a:noFill/>
          <a:ln/>
        </p:spPr>
      </p:pic>
      <p:sp>
        <p:nvSpPr>
          <p:cNvPr id="273420" name="Text Box 12"/>
          <p:cNvSpPr txBox="1">
            <a:spLocks noChangeArrowheads="1"/>
          </p:cNvSpPr>
          <p:nvPr/>
        </p:nvSpPr>
        <p:spPr bwMode="auto">
          <a:xfrm>
            <a:off x="971550" y="2997200"/>
            <a:ext cx="6192838" cy="2714625"/>
          </a:xfrm>
          <a:prstGeom prst="rect">
            <a:avLst/>
          </a:prstGeom>
          <a:noFill/>
          <a:ln w="9525">
            <a:noFill/>
            <a:miter lim="800000"/>
            <a:headEnd/>
            <a:tailEnd/>
          </a:ln>
          <a:effectLst/>
        </p:spPr>
        <p:txBody>
          <a:bodyPr>
            <a:spAutoFit/>
          </a:bodyPr>
          <a:lstStyle/>
          <a:p>
            <a:pPr algn="l"/>
            <a:endParaRPr lang="es-MX" sz="200" u="none"/>
          </a:p>
          <a:p>
            <a:pPr algn="l"/>
            <a:r>
              <a:rPr lang="es-MX" sz="1800" u="none"/>
              <a:t> </a:t>
            </a:r>
            <a:r>
              <a:rPr lang="es-MX" sz="1800" b="1" u="none">
                <a:solidFill>
                  <a:schemeClr val="bg1"/>
                </a:solidFill>
              </a:rPr>
              <a:t>La persona que asista por parte de la distribuidora de Alegro, deberá:</a:t>
            </a:r>
            <a:endParaRPr lang="es-ES" sz="1800" b="1" u="none">
              <a:solidFill>
                <a:schemeClr val="bg1"/>
              </a:solidFill>
            </a:endParaRPr>
          </a:p>
          <a:p>
            <a:pPr lvl="1" algn="l">
              <a:buSzPct val="70000"/>
              <a:buFont typeface="Wingdings" pitchFamily="2" charset="2"/>
              <a:buChar char="Ø"/>
            </a:pPr>
            <a:r>
              <a:rPr lang="es-MX" sz="2800" u="none">
                <a:solidFill>
                  <a:schemeClr val="bg1"/>
                </a:solidFill>
              </a:rPr>
              <a:t> </a:t>
            </a:r>
            <a:r>
              <a:rPr lang="es-MX" sz="1600" u="none">
                <a:solidFill>
                  <a:schemeClr val="bg1"/>
                </a:solidFill>
              </a:rPr>
              <a:t>Tener buena presencia</a:t>
            </a:r>
          </a:p>
          <a:p>
            <a:pPr lvl="1" algn="l">
              <a:buSzPct val="70000"/>
              <a:buFont typeface="Wingdings" pitchFamily="2" charset="2"/>
              <a:buChar char="Ø"/>
            </a:pPr>
            <a:r>
              <a:rPr lang="es-MX" sz="2800" u="none">
                <a:solidFill>
                  <a:schemeClr val="bg1"/>
                </a:solidFill>
              </a:rPr>
              <a:t> </a:t>
            </a:r>
            <a:r>
              <a:rPr lang="es-MX" sz="1600" u="none">
                <a:solidFill>
                  <a:schemeClr val="bg1"/>
                </a:solidFill>
              </a:rPr>
              <a:t>Conocer en su totalidad la información de la empresa especialmente lo mencionado en la carta de presentación.</a:t>
            </a:r>
            <a:r>
              <a:rPr lang="es-MX" sz="1700" u="none">
                <a:solidFill>
                  <a:schemeClr val="bg1"/>
                </a:solidFill>
              </a:rPr>
              <a:t> </a:t>
            </a:r>
          </a:p>
          <a:p>
            <a:pPr algn="l">
              <a:buSzPct val="70000"/>
              <a:buFont typeface="Wingdings" pitchFamily="2" charset="2"/>
              <a:buChar char="Ø"/>
            </a:pPr>
            <a:endParaRPr lang="es-MX" sz="300" u="none">
              <a:solidFill>
                <a:schemeClr val="bg1"/>
              </a:solidFill>
            </a:endParaRPr>
          </a:p>
          <a:p>
            <a:pPr lvl="1" algn="l">
              <a:buSzPct val="70000"/>
              <a:buFont typeface="Wingdings" pitchFamily="2" charset="2"/>
              <a:buChar char="Ø"/>
            </a:pPr>
            <a:r>
              <a:rPr lang="es-MX" sz="2800" u="none">
                <a:solidFill>
                  <a:schemeClr val="bg1"/>
                </a:solidFill>
              </a:rPr>
              <a:t> </a:t>
            </a:r>
            <a:r>
              <a:rPr lang="es-MX" sz="1600" u="none">
                <a:solidFill>
                  <a:schemeClr val="bg1"/>
                </a:solidFill>
              </a:rPr>
              <a:t>Responder todas las preguntas e inquietudes</a:t>
            </a:r>
          </a:p>
          <a:p>
            <a:pPr algn="l">
              <a:buSzPct val="70000"/>
              <a:buFont typeface="Wingdings" pitchFamily="2" charset="2"/>
              <a:buChar char="Ø"/>
            </a:pPr>
            <a:endParaRPr lang="es-MX" sz="200" u="none">
              <a:solidFill>
                <a:schemeClr val="bg1"/>
              </a:solidFill>
            </a:endParaRPr>
          </a:p>
          <a:p>
            <a:pPr lvl="1" algn="l">
              <a:buSzPct val="70000"/>
              <a:buFont typeface="Wingdings" pitchFamily="2" charset="2"/>
              <a:buChar char="Ø"/>
            </a:pPr>
            <a:r>
              <a:rPr lang="es-MX" sz="2800" u="none">
                <a:solidFill>
                  <a:schemeClr val="bg1"/>
                </a:solidFill>
              </a:rPr>
              <a:t> </a:t>
            </a:r>
            <a:r>
              <a:rPr lang="es-MX" sz="1600" u="none">
                <a:solidFill>
                  <a:schemeClr val="bg1"/>
                </a:solidFill>
              </a:rPr>
              <a:t>Sugerir alguna solución</a:t>
            </a:r>
            <a:endParaRPr lang="es-ES" sz="1600" u="none">
              <a:solidFill>
                <a:schemeClr val="bg1"/>
              </a:solidFill>
            </a:endParaRPr>
          </a:p>
        </p:txBody>
      </p:sp>
      <p:pic>
        <p:nvPicPr>
          <p:cNvPr id="273421" name="Picture 13" descr="negocios2"/>
          <p:cNvPicPr>
            <a:picLocks noChangeAspect="1" noChangeArrowheads="1"/>
          </p:cNvPicPr>
          <p:nvPr/>
        </p:nvPicPr>
        <p:blipFill>
          <a:blip r:embed="rId4"/>
          <a:srcRect/>
          <a:stretch>
            <a:fillRect/>
          </a:stretch>
        </p:blipFill>
        <p:spPr bwMode="auto">
          <a:xfrm>
            <a:off x="0" y="5734050"/>
            <a:ext cx="9144000" cy="1123950"/>
          </a:xfrm>
          <a:prstGeom prst="rect">
            <a:avLst/>
          </a:prstGeom>
          <a:noFill/>
        </p:spPr>
      </p:pic>
      <p:sp>
        <p:nvSpPr>
          <p:cNvPr id="273424" name="Text Box 16"/>
          <p:cNvSpPr txBox="1">
            <a:spLocks noChangeArrowheads="1"/>
          </p:cNvSpPr>
          <p:nvPr/>
        </p:nvSpPr>
        <p:spPr bwMode="auto">
          <a:xfrm>
            <a:off x="4716463" y="1484313"/>
            <a:ext cx="3851275" cy="1589087"/>
          </a:xfrm>
          <a:prstGeom prst="rect">
            <a:avLst/>
          </a:prstGeom>
          <a:noFill/>
          <a:ln w="9525">
            <a:noFill/>
            <a:miter lim="800000"/>
            <a:headEnd/>
            <a:tailEnd/>
          </a:ln>
          <a:effectLst/>
        </p:spPr>
        <p:txBody>
          <a:bodyPr>
            <a:spAutoFit/>
          </a:bodyPr>
          <a:lstStyle/>
          <a:p>
            <a:pPr algn="l">
              <a:spcBef>
                <a:spcPct val="50000"/>
              </a:spcBef>
              <a:buSzPct val="70000"/>
              <a:buFont typeface="Wingdings" pitchFamily="2" charset="2"/>
              <a:buChar char="Ø"/>
            </a:pPr>
            <a:r>
              <a:rPr lang="es-ES" sz="1600" u="none">
                <a:solidFill>
                  <a:schemeClr val="bg1"/>
                </a:solidFill>
              </a:rPr>
              <a:t>Acudir a las empresas puerta a puerta, ofreciendo los servicios de la distribuidora de Alegro Pcs, tratando de atraer el interés de la empresa que se visita para que solicite nuestros</a:t>
            </a:r>
            <a:r>
              <a:rPr lang="es-ES" sz="1800" u="none">
                <a:solidFill>
                  <a:schemeClr val="bg1"/>
                </a:solidFill>
              </a:rPr>
              <a:t> </a:t>
            </a:r>
            <a:r>
              <a:rPr lang="es-ES" sz="1600" u="none">
                <a:solidFill>
                  <a:schemeClr val="bg1"/>
                </a:solidFill>
              </a:rPr>
              <a:t>servicios</a:t>
            </a:r>
          </a:p>
        </p:txBody>
      </p:sp>
      <p:pic>
        <p:nvPicPr>
          <p:cNvPr id="273425" name="Picture 17" descr="imagen alegro"/>
          <p:cNvPicPr>
            <a:picLocks noChangeAspect="1" noChangeArrowheads="1"/>
          </p:cNvPicPr>
          <p:nvPr/>
        </p:nvPicPr>
        <p:blipFill>
          <a:blip r:embed="rId5"/>
          <a:srcRect/>
          <a:stretch>
            <a:fillRect/>
          </a:stretch>
        </p:blipFill>
        <p:spPr bwMode="auto">
          <a:xfrm>
            <a:off x="0" y="0"/>
            <a:ext cx="9144000" cy="81915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5" name="AutoShape 3"/>
          <p:cNvSpPr>
            <a:spLocks noGrp="1" noChangeArrowheads="1"/>
          </p:cNvSpPr>
          <p:nvPr>
            <p:ph type="title"/>
          </p:nvPr>
        </p:nvSpPr>
        <p:spPr>
          <a:xfrm>
            <a:off x="762000" y="1125538"/>
            <a:ext cx="7924800" cy="574675"/>
          </a:xfrm>
        </p:spPr>
        <p:txBody>
          <a:bodyPr/>
          <a:lstStyle/>
          <a:p>
            <a:pPr algn="ctr"/>
            <a:r>
              <a:rPr lang="es-ES" sz="3200">
                <a:solidFill>
                  <a:schemeClr val="bg1"/>
                </a:solidFill>
              </a:rPr>
              <a:t>Marketing Directo</a:t>
            </a:r>
          </a:p>
        </p:txBody>
      </p:sp>
      <p:sp>
        <p:nvSpPr>
          <p:cNvPr id="274436" name="Rectangle 4"/>
          <p:cNvSpPr>
            <a:spLocks noGrp="1" noChangeArrowheads="1"/>
          </p:cNvSpPr>
          <p:nvPr>
            <p:ph type="body" sz="half" idx="1"/>
          </p:nvPr>
        </p:nvSpPr>
        <p:spPr>
          <a:xfrm>
            <a:off x="900113" y="2286000"/>
            <a:ext cx="7334250" cy="3427413"/>
          </a:xfrm>
        </p:spPr>
        <p:txBody>
          <a:bodyPr/>
          <a:lstStyle/>
          <a:p>
            <a:pPr>
              <a:buClr>
                <a:schemeClr val="bg1"/>
              </a:buClr>
              <a:buSzPct val="70000"/>
              <a:buFont typeface="Wingdings" pitchFamily="2" charset="2"/>
              <a:buChar char="Ø"/>
            </a:pPr>
            <a:r>
              <a:rPr lang="es-MX" sz="2000">
                <a:solidFill>
                  <a:schemeClr val="bg1"/>
                </a:solidFill>
              </a:rPr>
              <a:t>Realizaremos  contactos en varias empresas con el objetivo de mandar por mail la información de la distribuidora; además se realizará una alianza estratégica con PACIFICARD  con el fin trabajar con la base de datos y hacer publicidad personalizada</a:t>
            </a:r>
          </a:p>
          <a:p>
            <a:pPr>
              <a:buFont typeface="Wingdings" pitchFamily="2" charset="2"/>
              <a:buNone/>
            </a:pPr>
            <a:endParaRPr lang="es-MX" sz="2000">
              <a:solidFill>
                <a:schemeClr val="bg1"/>
              </a:solidFill>
            </a:endParaRPr>
          </a:p>
          <a:p>
            <a:pPr>
              <a:buFont typeface="Wingdings" pitchFamily="2" charset="2"/>
              <a:buNone/>
            </a:pPr>
            <a:endParaRPr lang="es-MX" sz="3600">
              <a:solidFill>
                <a:schemeClr val="bg1"/>
              </a:solidFill>
            </a:endParaRPr>
          </a:p>
          <a:p>
            <a:pPr>
              <a:buClr>
                <a:schemeClr val="bg1"/>
              </a:buClr>
              <a:buSzPct val="70000"/>
              <a:buFont typeface="Wingdings" pitchFamily="2" charset="2"/>
              <a:buNone/>
            </a:pPr>
            <a:endParaRPr lang="es-ES" sz="2400">
              <a:solidFill>
                <a:schemeClr val="bg1"/>
              </a:solidFill>
            </a:endParaRPr>
          </a:p>
        </p:txBody>
      </p:sp>
      <p:graphicFrame>
        <p:nvGraphicFramePr>
          <p:cNvPr id="274443" name="Object 11"/>
          <p:cNvGraphicFramePr>
            <a:graphicFrameLocks noGrp="1" noChangeAspect="1"/>
          </p:cNvGraphicFramePr>
          <p:nvPr>
            <p:ph sz="quarter" idx="3"/>
          </p:nvPr>
        </p:nvGraphicFramePr>
        <p:xfrm>
          <a:off x="1447800" y="4495800"/>
          <a:ext cx="1223963" cy="936625"/>
        </p:xfrm>
        <a:graphic>
          <a:graphicData uri="http://schemas.openxmlformats.org/presentationml/2006/ole">
            <p:oleObj spid="_x0000_s274443" name="Fotografía de Photo Editor" r:id="rId3" imgW="895238" imgH="514422" progId="MSPhotoEd.3">
              <p:embed/>
            </p:oleObj>
          </a:graphicData>
        </a:graphic>
      </p:graphicFrame>
      <p:pic>
        <p:nvPicPr>
          <p:cNvPr id="274449" name="Picture 17" descr="img136"/>
          <p:cNvPicPr>
            <a:picLocks noChangeAspect="1" noChangeArrowheads="1"/>
          </p:cNvPicPr>
          <p:nvPr/>
        </p:nvPicPr>
        <p:blipFill>
          <a:blip r:embed="rId4"/>
          <a:srcRect/>
          <a:stretch>
            <a:fillRect/>
          </a:stretch>
        </p:blipFill>
        <p:spPr bwMode="auto">
          <a:xfrm>
            <a:off x="3581400" y="4495800"/>
            <a:ext cx="1727200" cy="889000"/>
          </a:xfrm>
          <a:prstGeom prst="rect">
            <a:avLst/>
          </a:prstGeom>
          <a:noFill/>
        </p:spPr>
      </p:pic>
      <p:graphicFrame>
        <p:nvGraphicFramePr>
          <p:cNvPr id="274451" name="Object 19"/>
          <p:cNvGraphicFramePr>
            <a:graphicFrameLocks noChangeAspect="1"/>
          </p:cNvGraphicFramePr>
          <p:nvPr/>
        </p:nvGraphicFramePr>
        <p:xfrm>
          <a:off x="6781800" y="4572000"/>
          <a:ext cx="865188" cy="720725"/>
        </p:xfrm>
        <a:graphic>
          <a:graphicData uri="http://schemas.openxmlformats.org/presentationml/2006/ole">
            <p:oleObj spid="_x0000_s274451" name="Fotografía de Photo Editor" r:id="rId5" imgW="343039" imgH="343039" progId="MSPhotoEd.3">
              <p:embed/>
            </p:oleObj>
          </a:graphicData>
        </a:graphic>
      </p:graphicFrame>
      <p:pic>
        <p:nvPicPr>
          <p:cNvPr id="274452" name="Picture 20" descr="imagen alegro"/>
          <p:cNvPicPr>
            <a:picLocks noChangeAspect="1" noChangeArrowheads="1"/>
          </p:cNvPicPr>
          <p:nvPr/>
        </p:nvPicPr>
        <p:blipFill>
          <a:blip r:embed="rId6"/>
          <a:srcRect/>
          <a:stretch>
            <a:fillRect/>
          </a:stretch>
        </p:blipFill>
        <p:spPr bwMode="auto">
          <a:xfrm>
            <a:off x="0" y="0"/>
            <a:ext cx="9144000" cy="1052513"/>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91" name="AutoShape 7"/>
          <p:cNvSpPr>
            <a:spLocks noGrp="1" noChangeArrowheads="1"/>
          </p:cNvSpPr>
          <p:nvPr>
            <p:ph type="title"/>
          </p:nvPr>
        </p:nvSpPr>
        <p:spPr/>
        <p:txBody>
          <a:bodyPr/>
          <a:lstStyle/>
          <a:p>
            <a:pPr algn="ctr"/>
            <a:r>
              <a:rPr lang="es-ES" sz="3200">
                <a:solidFill>
                  <a:schemeClr val="bg1"/>
                </a:solidFill>
              </a:rPr>
              <a:t>Mercadeo Electrónico</a:t>
            </a:r>
          </a:p>
        </p:txBody>
      </p:sp>
      <p:sp>
        <p:nvSpPr>
          <p:cNvPr id="272410" name="Rectangle 26"/>
          <p:cNvSpPr>
            <a:spLocks noGrp="1" noChangeArrowheads="1"/>
          </p:cNvSpPr>
          <p:nvPr>
            <p:ph type="body" sz="half" idx="1"/>
          </p:nvPr>
        </p:nvSpPr>
        <p:spPr/>
        <p:txBody>
          <a:bodyPr/>
          <a:lstStyle/>
          <a:p>
            <a:pPr algn="just">
              <a:buFont typeface="Wingdings" pitchFamily="2" charset="2"/>
              <a:buNone/>
            </a:pPr>
            <a:r>
              <a:rPr lang="es-ES" sz="2400">
                <a:solidFill>
                  <a:schemeClr val="bg1"/>
                </a:solidFill>
              </a:rPr>
              <a:t>    Se abrirá un correo electrónico en el cual el cliente podrá expresar sus inquietudes o sugerencias hacia la distribuidora</a:t>
            </a:r>
          </a:p>
        </p:txBody>
      </p:sp>
      <p:pic>
        <p:nvPicPr>
          <p:cNvPr id="272408" name="Picture 24" descr="imagen alegro"/>
          <p:cNvPicPr>
            <a:picLocks noChangeAspect="1" noChangeArrowheads="1"/>
          </p:cNvPicPr>
          <p:nvPr>
            <p:ph sz="half" idx="2"/>
          </p:nvPr>
        </p:nvPicPr>
        <p:blipFill>
          <a:blip r:embed="rId2"/>
          <a:srcRect/>
          <a:stretch>
            <a:fillRect/>
          </a:stretch>
        </p:blipFill>
        <p:spPr>
          <a:xfrm>
            <a:off x="0" y="20638"/>
            <a:ext cx="9144000" cy="730250"/>
          </a:xfrm>
          <a:noFill/>
          <a:ln/>
        </p:spPr>
      </p:pic>
      <p:pic>
        <p:nvPicPr>
          <p:cNvPr id="272411" name="Picture 27" descr="j0195384"/>
          <p:cNvPicPr>
            <a:picLocks noChangeAspect="1" noChangeArrowheads="1"/>
          </p:cNvPicPr>
          <p:nvPr/>
        </p:nvPicPr>
        <p:blipFill>
          <a:blip r:embed="rId3"/>
          <a:srcRect/>
          <a:stretch>
            <a:fillRect/>
          </a:stretch>
        </p:blipFill>
        <p:spPr bwMode="auto">
          <a:xfrm>
            <a:off x="5484813" y="2636838"/>
            <a:ext cx="3101975" cy="316865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9" name="AutoShape 3"/>
          <p:cNvSpPr>
            <a:spLocks noGrp="1" noChangeArrowheads="1"/>
          </p:cNvSpPr>
          <p:nvPr>
            <p:ph type="title" sz="quarter"/>
          </p:nvPr>
        </p:nvSpPr>
        <p:spPr>
          <a:xfrm>
            <a:off x="762000" y="762000"/>
            <a:ext cx="7924800" cy="722313"/>
          </a:xfrm>
        </p:spPr>
        <p:txBody>
          <a:bodyPr/>
          <a:lstStyle/>
          <a:p>
            <a:pPr algn="ctr"/>
            <a:r>
              <a:rPr lang="es-ES" sz="3200">
                <a:solidFill>
                  <a:schemeClr val="bg1"/>
                </a:solidFill>
              </a:rPr>
              <a:t>ESTRATEGIA DE PROMOCIÓN</a:t>
            </a:r>
          </a:p>
        </p:txBody>
      </p:sp>
      <p:graphicFrame>
        <p:nvGraphicFramePr>
          <p:cNvPr id="326671" name="Object 15"/>
          <p:cNvGraphicFramePr>
            <a:graphicFrameLocks noChangeAspect="1"/>
          </p:cNvGraphicFramePr>
          <p:nvPr>
            <p:ph sz="quarter" idx="3"/>
          </p:nvPr>
        </p:nvGraphicFramePr>
        <p:xfrm>
          <a:off x="684213" y="1341438"/>
          <a:ext cx="8459787" cy="719137"/>
        </p:xfrm>
        <a:graphic>
          <a:graphicData uri="http://schemas.openxmlformats.org/presentationml/2006/ole">
            <p:oleObj spid="_x0000_s326671" name="Fotografía de Photo Editor" r:id="rId4" imgW="4761905" imgH="609524" progId="MSPhotoEd.3">
              <p:embed/>
            </p:oleObj>
          </a:graphicData>
        </a:graphic>
      </p:graphicFrame>
      <p:pic>
        <p:nvPicPr>
          <p:cNvPr id="326680" name="Picture 24">
            <a:hlinkClick r:id="" action="ppaction://media"/>
          </p:cNvPr>
          <p:cNvPicPr>
            <a:picLocks noGrp="1" noRot="1" noChangeAspect="1" noChangeArrowheads="1"/>
          </p:cNvPicPr>
          <p:nvPr>
            <p:ph sz="quarter" idx="4"/>
            <a:wavAudioFile r:embed="rId2" name="ELPHRG01.wav"/>
          </p:nvPr>
        </p:nvPicPr>
        <p:blipFill>
          <a:blip r:embed="rId5"/>
          <a:srcRect/>
          <a:stretch>
            <a:fillRect/>
          </a:stretch>
        </p:blipFill>
        <p:spPr>
          <a:xfrm>
            <a:off x="6492875" y="5040313"/>
            <a:ext cx="304800" cy="304800"/>
          </a:xfrm>
        </p:spPr>
      </p:pic>
      <p:sp>
        <p:nvSpPr>
          <p:cNvPr id="326667" name="Text Box 11"/>
          <p:cNvSpPr txBox="1">
            <a:spLocks noChangeArrowheads="1"/>
          </p:cNvSpPr>
          <p:nvPr/>
        </p:nvSpPr>
        <p:spPr bwMode="auto">
          <a:xfrm>
            <a:off x="900113" y="1989138"/>
            <a:ext cx="3889375" cy="1616075"/>
          </a:xfrm>
          <a:prstGeom prst="rect">
            <a:avLst/>
          </a:prstGeom>
          <a:noFill/>
          <a:ln w="9525">
            <a:noFill/>
            <a:miter lim="800000"/>
            <a:headEnd/>
            <a:tailEnd/>
          </a:ln>
          <a:effectLst/>
        </p:spPr>
        <p:txBody>
          <a:bodyPr>
            <a:spAutoFit/>
          </a:bodyPr>
          <a:lstStyle/>
          <a:p>
            <a:pPr algn="just">
              <a:spcBef>
                <a:spcPct val="20000"/>
              </a:spcBef>
              <a:buClr>
                <a:schemeClr val="bg1"/>
              </a:buClr>
              <a:buSzPct val="70000"/>
              <a:buFont typeface="Wingdings" pitchFamily="2" charset="2"/>
              <a:buChar char="Ø"/>
            </a:pPr>
            <a:r>
              <a:rPr lang="es-ES" sz="2000" u="none">
                <a:solidFill>
                  <a:schemeClr val="bg1"/>
                </a:solidFill>
              </a:rPr>
              <a:t>Todas las personas que adquieran su celular se realizará sorteos  de tarjetas prepago,  baterías, cargadores, plumas, cuadernos.</a:t>
            </a:r>
          </a:p>
        </p:txBody>
      </p:sp>
      <p:sp>
        <p:nvSpPr>
          <p:cNvPr id="326668" name="Text Box 12"/>
          <p:cNvSpPr txBox="1">
            <a:spLocks noChangeArrowheads="1"/>
          </p:cNvSpPr>
          <p:nvPr/>
        </p:nvSpPr>
        <p:spPr bwMode="auto">
          <a:xfrm>
            <a:off x="900113" y="4724400"/>
            <a:ext cx="5040312" cy="701675"/>
          </a:xfrm>
          <a:prstGeom prst="rect">
            <a:avLst/>
          </a:prstGeom>
          <a:noFill/>
          <a:ln w="9525">
            <a:noFill/>
            <a:miter lim="800000"/>
            <a:headEnd/>
            <a:tailEnd/>
          </a:ln>
          <a:effectLst/>
        </p:spPr>
        <p:txBody>
          <a:bodyPr>
            <a:spAutoFit/>
          </a:bodyPr>
          <a:lstStyle/>
          <a:p>
            <a:pPr algn="l">
              <a:spcBef>
                <a:spcPct val="50000"/>
              </a:spcBef>
              <a:buSzPct val="70000"/>
              <a:buFont typeface="Wingdings" pitchFamily="2" charset="2"/>
              <a:buChar char="Ø"/>
            </a:pPr>
            <a:r>
              <a:rPr lang="es-ES" sz="2000" u="none">
                <a:solidFill>
                  <a:schemeClr val="bg1"/>
                </a:solidFill>
              </a:rPr>
              <a:t>Entrega de detalles a nuestros clientes en días festivos</a:t>
            </a:r>
          </a:p>
        </p:txBody>
      </p:sp>
      <p:pic>
        <p:nvPicPr>
          <p:cNvPr id="326673" name="Picture 17" descr="j0216588"/>
          <p:cNvPicPr>
            <a:picLocks noChangeAspect="1" noChangeArrowheads="1"/>
          </p:cNvPicPr>
          <p:nvPr/>
        </p:nvPicPr>
        <p:blipFill>
          <a:blip r:embed="rId6"/>
          <a:srcRect/>
          <a:stretch>
            <a:fillRect/>
          </a:stretch>
        </p:blipFill>
        <p:spPr bwMode="auto">
          <a:xfrm>
            <a:off x="2771775" y="5445125"/>
            <a:ext cx="1223963" cy="792163"/>
          </a:xfrm>
          <a:prstGeom prst="rect">
            <a:avLst/>
          </a:prstGeom>
          <a:noFill/>
        </p:spPr>
      </p:pic>
      <p:pic>
        <p:nvPicPr>
          <p:cNvPr id="326686" name="Picture 30" descr="Rose"/>
          <p:cNvPicPr>
            <a:picLocks noGrp="1" noChangeAspect="1" noChangeArrowheads="1"/>
          </p:cNvPicPr>
          <p:nvPr>
            <p:ph sz="quarter" idx="1"/>
          </p:nvPr>
        </p:nvPicPr>
        <p:blipFill>
          <a:blip r:embed="rId7" cstate="print"/>
          <a:srcRect/>
          <a:stretch>
            <a:fillRect/>
          </a:stretch>
        </p:blipFill>
        <p:spPr>
          <a:xfrm>
            <a:off x="5867400" y="5300663"/>
            <a:ext cx="2305050" cy="1341437"/>
          </a:xfrm>
        </p:spPr>
      </p:pic>
      <p:pic>
        <p:nvPicPr>
          <p:cNvPr id="326689" name="Picture 33" descr="imagen alegro"/>
          <p:cNvPicPr>
            <a:picLocks noChangeAspect="1" noChangeArrowheads="1"/>
          </p:cNvPicPr>
          <p:nvPr/>
        </p:nvPicPr>
        <p:blipFill>
          <a:blip r:embed="rId8"/>
          <a:srcRect/>
          <a:stretch>
            <a:fillRect/>
          </a:stretch>
        </p:blipFill>
        <p:spPr bwMode="auto">
          <a:xfrm>
            <a:off x="0" y="0"/>
            <a:ext cx="9144000" cy="981075"/>
          </a:xfrm>
          <a:prstGeom prst="rect">
            <a:avLst/>
          </a:prstGeom>
          <a:noFill/>
        </p:spPr>
      </p:pic>
      <p:pic>
        <p:nvPicPr>
          <p:cNvPr id="326692" name="Picture 36" descr="MCj01953200000[1]"/>
          <p:cNvPicPr>
            <a:picLocks noChangeAspect="1" noChangeArrowheads="1"/>
          </p:cNvPicPr>
          <p:nvPr/>
        </p:nvPicPr>
        <p:blipFill>
          <a:blip r:embed="rId9"/>
          <a:srcRect/>
          <a:stretch>
            <a:fillRect/>
          </a:stretch>
        </p:blipFill>
        <p:spPr bwMode="auto">
          <a:xfrm>
            <a:off x="5940425" y="2133600"/>
            <a:ext cx="1816100" cy="1306513"/>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668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1" fill="hold"/>
                                        <p:tgtEl>
                                          <p:spTgt spid="326680"/>
                                        </p:tgtEl>
                                      </p:cBhvr>
                                    </p:cmd>
                                  </p:childTnLst>
                                </p:cTn>
                              </p:par>
                            </p:childTnLst>
                          </p:cTn>
                        </p:par>
                      </p:childTnLst>
                    </p:cTn>
                  </p:par>
                </p:childTnLst>
              </p:cTn>
              <p:nextCondLst>
                <p:cond evt="onClick" delay="0">
                  <p:tgtEl>
                    <p:spTgt spid="32668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26680"/>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2834" name="Picture 2" descr="imagen alegro"/>
          <p:cNvPicPr>
            <a:picLocks noChangeAspect="1" noChangeArrowheads="1"/>
          </p:cNvPicPr>
          <p:nvPr>
            <p:ph type="title"/>
          </p:nvPr>
        </p:nvPicPr>
        <p:blipFill>
          <a:blip r:embed="rId2"/>
          <a:srcRect/>
          <a:stretch>
            <a:fillRect/>
          </a:stretch>
        </p:blipFill>
        <p:spPr>
          <a:xfrm>
            <a:off x="0" y="0"/>
            <a:ext cx="9144000" cy="1139825"/>
          </a:xfrm>
          <a:prstGeom prst="rect">
            <a:avLst/>
          </a:prstGeom>
          <a:noFill/>
          <a:ln/>
        </p:spPr>
      </p:pic>
      <p:sp>
        <p:nvSpPr>
          <p:cNvPr id="632835" name="Rectangle 3"/>
          <p:cNvSpPr>
            <a:spLocks noChangeArrowheads="1"/>
          </p:cNvSpPr>
          <p:nvPr/>
        </p:nvSpPr>
        <p:spPr bwMode="auto">
          <a:xfrm>
            <a:off x="228600" y="1143000"/>
            <a:ext cx="8534400" cy="669925"/>
          </a:xfrm>
          <a:prstGeom prst="rect">
            <a:avLst/>
          </a:prstGeom>
          <a:noFill/>
          <a:ln w="9525">
            <a:noFill/>
            <a:miter lim="800000"/>
            <a:headEnd/>
            <a:tailEnd/>
          </a:ln>
          <a:effectLst/>
        </p:spPr>
        <p:txBody>
          <a:bodyPr>
            <a:spAutoFit/>
          </a:bodyPr>
          <a:lstStyle/>
          <a:p>
            <a:r>
              <a:rPr lang="es-ES" sz="2400" b="1" u="none">
                <a:solidFill>
                  <a:schemeClr val="bg1"/>
                </a:solidFill>
                <a:effectLst>
                  <a:outerShdw blurRad="38100" dist="38100" dir="2700000" algn="tl">
                    <a:srgbClr val="000000"/>
                  </a:outerShdw>
                </a:effectLst>
                <a:cs typeface="Arial" charset="0"/>
              </a:rPr>
              <a:t>ANÁLISIS FINANCIERO - ECONÓMICO - SOCIAL</a:t>
            </a:r>
            <a:r>
              <a:rPr lang="es-ES" sz="1400" u="none">
                <a:latin typeface="Times New Roman" pitchFamily="18" charset="0"/>
              </a:rPr>
              <a:t> </a:t>
            </a:r>
          </a:p>
          <a:p>
            <a:endParaRPr lang="es-ES" sz="1400" u="none">
              <a:latin typeface="Times New Roman" pitchFamily="18" charset="0"/>
            </a:endParaRPr>
          </a:p>
        </p:txBody>
      </p:sp>
      <p:pic>
        <p:nvPicPr>
          <p:cNvPr id="632836" name="Picture 4" descr="BS00561_"/>
          <p:cNvPicPr>
            <a:picLocks noChangeAspect="1" noChangeArrowheads="1"/>
          </p:cNvPicPr>
          <p:nvPr/>
        </p:nvPicPr>
        <p:blipFill>
          <a:blip r:embed="rId3"/>
          <a:srcRect/>
          <a:stretch>
            <a:fillRect/>
          </a:stretch>
        </p:blipFill>
        <p:spPr bwMode="auto">
          <a:xfrm>
            <a:off x="2438400" y="1828800"/>
            <a:ext cx="4572000" cy="2514600"/>
          </a:xfrm>
          <a:prstGeom prst="rect">
            <a:avLst/>
          </a:prstGeom>
          <a:noFill/>
        </p:spPr>
      </p:pic>
      <p:sp>
        <p:nvSpPr>
          <p:cNvPr id="632837" name="Text Box 5"/>
          <p:cNvSpPr txBox="1">
            <a:spLocks noChangeArrowheads="1"/>
          </p:cNvSpPr>
          <p:nvPr/>
        </p:nvSpPr>
        <p:spPr bwMode="auto">
          <a:xfrm>
            <a:off x="228600" y="4572000"/>
            <a:ext cx="8686800" cy="1920875"/>
          </a:xfrm>
          <a:prstGeom prst="rect">
            <a:avLst/>
          </a:prstGeom>
          <a:noFill/>
          <a:ln w="9525">
            <a:noFill/>
            <a:miter lim="800000"/>
            <a:headEnd/>
            <a:tailEnd/>
          </a:ln>
          <a:effectLst/>
        </p:spPr>
        <p:txBody>
          <a:bodyPr>
            <a:spAutoFit/>
          </a:bodyPr>
          <a:lstStyle/>
          <a:p>
            <a:pPr algn="just">
              <a:spcBef>
                <a:spcPct val="50000"/>
              </a:spcBef>
              <a:buFontTx/>
              <a:buChar char="-"/>
            </a:pPr>
            <a:r>
              <a:rPr lang="es-ES" sz="2000" u="none">
                <a:solidFill>
                  <a:schemeClr val="bg1"/>
                </a:solidFill>
                <a:cs typeface="Times New Roman" pitchFamily="18" charset="0"/>
              </a:rPr>
              <a:t> Cálculos financieros proyectados de acuerdo a los datos obtenidos de Alegro con respecto a la inversión. </a:t>
            </a:r>
            <a:endParaRPr lang="es-ES" sz="2000" u="none">
              <a:solidFill>
                <a:schemeClr val="bg1"/>
              </a:solidFill>
              <a:cs typeface="Arial" charset="0"/>
            </a:endParaRPr>
          </a:p>
          <a:p>
            <a:pPr algn="just">
              <a:spcBef>
                <a:spcPct val="50000"/>
              </a:spcBef>
            </a:pPr>
            <a:r>
              <a:rPr lang="es-ES" sz="2000" u="none">
                <a:solidFill>
                  <a:schemeClr val="bg1"/>
                </a:solidFill>
                <a:cs typeface="Arial" charset="0"/>
              </a:rPr>
              <a:t>- TIR y el VAN en los tres escenarios de acuerdo a los parámetros establecidos en cada uno de ellos. </a:t>
            </a:r>
            <a:endParaRPr lang="es-ES" sz="2000" u="none">
              <a:solidFill>
                <a:schemeClr val="bg1"/>
              </a:solidFill>
            </a:endParaRPr>
          </a:p>
          <a:p>
            <a:pPr>
              <a:spcBef>
                <a:spcPct val="50000"/>
              </a:spcBef>
              <a:buFontTx/>
              <a:buChar char="-"/>
            </a:pPr>
            <a:endParaRPr lang="es-ES" sz="2000" u="none">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3858"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33859" name="Text Box 3"/>
          <p:cNvSpPr txBox="1">
            <a:spLocks noChangeArrowheads="1"/>
          </p:cNvSpPr>
          <p:nvPr/>
        </p:nvSpPr>
        <p:spPr bwMode="auto">
          <a:xfrm>
            <a:off x="990600" y="1143000"/>
            <a:ext cx="7086600" cy="457200"/>
          </a:xfrm>
          <a:prstGeom prst="rect">
            <a:avLst/>
          </a:prstGeom>
          <a:noFill/>
          <a:ln w="9525">
            <a:noFill/>
            <a:miter lim="800000"/>
            <a:headEnd/>
            <a:tailEnd/>
          </a:ln>
          <a:effectLst/>
        </p:spPr>
        <p:txBody>
          <a:bodyPr>
            <a:spAutoFit/>
          </a:bodyPr>
          <a:lstStyle/>
          <a:p>
            <a:pPr>
              <a:spcBef>
                <a:spcPct val="50000"/>
              </a:spcBef>
            </a:pPr>
            <a:r>
              <a:rPr lang="es-ES" sz="2400" b="1" u="none">
                <a:solidFill>
                  <a:schemeClr val="bg1"/>
                </a:solidFill>
                <a:effectLst>
                  <a:outerShdw blurRad="38100" dist="38100" dir="2700000" algn="tl">
                    <a:srgbClr val="000000"/>
                  </a:outerShdw>
                </a:effectLst>
              </a:rPr>
              <a:t>PRESUPUESTO DE VENTAS</a:t>
            </a:r>
          </a:p>
        </p:txBody>
      </p:sp>
      <p:graphicFrame>
        <p:nvGraphicFramePr>
          <p:cNvPr id="633860" name="Object 4"/>
          <p:cNvGraphicFramePr>
            <a:graphicFrameLocks noChangeAspect="1"/>
          </p:cNvGraphicFramePr>
          <p:nvPr/>
        </p:nvGraphicFramePr>
        <p:xfrm>
          <a:off x="1219200" y="1981200"/>
          <a:ext cx="7086600" cy="3962400"/>
        </p:xfrm>
        <a:graphic>
          <a:graphicData uri="http://schemas.openxmlformats.org/presentationml/2006/ole">
            <p:oleObj spid="_x0000_s633860" name="Hoja de cálculo" r:id="rId4" imgW="2914888" imgH="2105263" progId="Excel.Sheet.8">
              <p:embed/>
            </p:oleObj>
          </a:graphicData>
        </a:graphic>
      </p:graphicFrame>
      <p:sp>
        <p:nvSpPr>
          <p:cNvPr id="633861" name="Text Box 5"/>
          <p:cNvSpPr txBox="1">
            <a:spLocks noChangeArrowheads="1"/>
          </p:cNvSpPr>
          <p:nvPr/>
        </p:nvSpPr>
        <p:spPr bwMode="auto">
          <a:xfrm>
            <a:off x="685800" y="6324600"/>
            <a:ext cx="3276600" cy="457200"/>
          </a:xfrm>
          <a:prstGeom prst="rect">
            <a:avLst/>
          </a:prstGeom>
          <a:noFill/>
          <a:ln w="9525">
            <a:noFill/>
            <a:miter lim="800000"/>
            <a:headEnd/>
            <a:tailEnd/>
          </a:ln>
          <a:effectLst/>
        </p:spPr>
        <p:txBody>
          <a:bodyPr>
            <a:spAutoFit/>
          </a:bodyPr>
          <a:lstStyle/>
          <a:p>
            <a:pPr>
              <a:spcBef>
                <a:spcPct val="50000"/>
              </a:spcBef>
            </a:pPr>
            <a:endParaRPr lang="en-US" sz="2400" u="none">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755650" y="1773238"/>
            <a:ext cx="7561263" cy="5602287"/>
          </a:xfrm>
          <a:prstGeom prst="rect">
            <a:avLst/>
          </a:prstGeom>
          <a:noFill/>
          <a:ln w="9525">
            <a:noFill/>
            <a:miter lim="800000"/>
            <a:headEnd/>
            <a:tailEnd/>
          </a:ln>
          <a:effectLst/>
        </p:spPr>
        <p:txBody>
          <a:bodyPr>
            <a:spAutoFit/>
          </a:bodyPr>
          <a:lstStyle/>
          <a:p>
            <a:pPr algn="just"/>
            <a:endParaRPr lang="es-MX" sz="2000" u="none"/>
          </a:p>
          <a:p>
            <a:pPr algn="just">
              <a:buSzPct val="70000"/>
              <a:buFont typeface="Wingdings" pitchFamily="2" charset="2"/>
              <a:buChar char="Ø"/>
            </a:pPr>
            <a:r>
              <a:rPr lang="es-ES" sz="2800" b="1" u="none">
                <a:solidFill>
                  <a:schemeClr val="bg1"/>
                </a:solidFill>
              </a:rPr>
              <a:t>Misión:</a:t>
            </a:r>
            <a:r>
              <a:rPr lang="es-ES" sz="2400" b="1" u="none">
                <a:solidFill>
                  <a:schemeClr val="bg1"/>
                </a:solidFill>
              </a:rPr>
              <a:t> </a:t>
            </a:r>
            <a:r>
              <a:rPr lang="es-ES" sz="2400" u="none">
                <a:solidFill>
                  <a:schemeClr val="bg1"/>
                </a:solidFill>
              </a:rPr>
              <a:t>Posicionar a IMC Celular (distribuidora de alegro) como un distribuidora con ventajas competitivas  dentro  de la comunidad guayaquileña en la administración de comunicación e información apoyándonos en profesionales altamente especializados en cada uno de los segmentos que  los compete.</a:t>
            </a:r>
          </a:p>
          <a:p>
            <a:pPr algn="just">
              <a:buSzPct val="70000"/>
              <a:buFont typeface="Wingdings" pitchFamily="2" charset="2"/>
              <a:buNone/>
            </a:pPr>
            <a:endParaRPr lang="es-ES" sz="2400" u="none">
              <a:solidFill>
                <a:schemeClr val="bg1"/>
              </a:solidFill>
            </a:endParaRPr>
          </a:p>
          <a:p>
            <a:pPr algn="just">
              <a:buSzPct val="70000"/>
              <a:buFont typeface="Wingdings" pitchFamily="2" charset="2"/>
              <a:buChar char="Ø"/>
            </a:pPr>
            <a:r>
              <a:rPr lang="es-ES" sz="2800" b="1" u="none">
                <a:solidFill>
                  <a:schemeClr val="bg1"/>
                </a:solidFill>
              </a:rPr>
              <a:t>Visión</a:t>
            </a:r>
            <a:r>
              <a:rPr lang="es-ES" sz="2200" b="1" u="none">
                <a:solidFill>
                  <a:schemeClr val="bg1"/>
                </a:solidFill>
              </a:rPr>
              <a:t>:</a:t>
            </a:r>
            <a:r>
              <a:rPr lang="es-ES" sz="2200" u="none">
                <a:solidFill>
                  <a:schemeClr val="bg1"/>
                </a:solidFill>
              </a:rPr>
              <a:t> </a:t>
            </a:r>
            <a:r>
              <a:rPr lang="es-ES" sz="2400" u="none">
                <a:solidFill>
                  <a:schemeClr val="bg1"/>
                </a:solidFill>
              </a:rPr>
              <a:t>Ser líder en el mercado guayaquileño a través de le excelencia e integridad de sus servicios y contribuir así al mejoramiento de la imagen.</a:t>
            </a:r>
          </a:p>
          <a:p>
            <a:pPr algn="just">
              <a:buSzPct val="70000"/>
              <a:buFont typeface="Wingdings" pitchFamily="2" charset="2"/>
              <a:buChar char="Ø"/>
            </a:pPr>
            <a:endParaRPr lang="es-ES" sz="2400" u="none">
              <a:solidFill>
                <a:schemeClr val="bg1"/>
              </a:solidFill>
            </a:endParaRPr>
          </a:p>
          <a:p>
            <a:pPr algn="l">
              <a:buSzPct val="70000"/>
              <a:buFont typeface="Wingdings" pitchFamily="2" charset="2"/>
              <a:buNone/>
            </a:pPr>
            <a:r>
              <a:rPr lang="es-ES" sz="2200" u="none"/>
              <a:t> </a:t>
            </a:r>
          </a:p>
          <a:p>
            <a:pPr algn="l">
              <a:buSzPct val="70000"/>
              <a:buFont typeface="Wingdings" pitchFamily="2" charset="2"/>
              <a:buNone/>
            </a:pPr>
            <a:endParaRPr lang="es-ES" sz="2400" b="1" u="none"/>
          </a:p>
        </p:txBody>
      </p:sp>
      <p:sp>
        <p:nvSpPr>
          <p:cNvPr id="378883" name="Rectangle 3"/>
          <p:cNvSpPr>
            <a:spLocks noChangeArrowheads="1"/>
          </p:cNvSpPr>
          <p:nvPr/>
        </p:nvSpPr>
        <p:spPr bwMode="auto">
          <a:xfrm>
            <a:off x="0" y="1052513"/>
            <a:ext cx="9144000" cy="579437"/>
          </a:xfrm>
          <a:prstGeom prst="rect">
            <a:avLst/>
          </a:prstGeom>
          <a:noFill/>
          <a:ln w="9525">
            <a:noFill/>
            <a:miter lim="800000"/>
            <a:headEnd/>
            <a:tailEnd/>
          </a:ln>
          <a:effectLst/>
        </p:spPr>
        <p:txBody>
          <a:bodyPr anchor="ctr">
            <a:spAutoFit/>
          </a:bodyPr>
          <a:lstStyle/>
          <a:p>
            <a:pPr>
              <a:tabLst>
                <a:tab pos="228600" algn="l"/>
              </a:tabLst>
            </a:pPr>
            <a:r>
              <a:rPr lang="es-MX" sz="3200" b="1">
                <a:solidFill>
                  <a:schemeClr val="bg1"/>
                </a:solidFill>
              </a:rPr>
              <a:t>DESCRIPCIÓN DE LA EMPRESA</a:t>
            </a:r>
          </a:p>
        </p:txBody>
      </p:sp>
      <p:pic>
        <p:nvPicPr>
          <p:cNvPr id="378898" name="Picture 18" descr="imagen alegro"/>
          <p:cNvPicPr>
            <a:picLocks noChangeAspect="1" noChangeArrowheads="1"/>
          </p:cNvPicPr>
          <p:nvPr>
            <p:ph sz="quarter" idx="1"/>
          </p:nvPr>
        </p:nvPicPr>
        <p:blipFill>
          <a:blip r:embed="rId2"/>
          <a:srcRect/>
          <a:stretch>
            <a:fillRect/>
          </a:stretch>
        </p:blipFill>
        <p:spPr>
          <a:xfrm>
            <a:off x="0" y="0"/>
            <a:ext cx="9144000" cy="1125538"/>
          </a:xfrm>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882" name="Picture 2" descr="imagen alegro"/>
          <p:cNvPicPr>
            <a:picLocks noChangeAspect="1" noChangeArrowheads="1"/>
          </p:cNvPicPr>
          <p:nvPr>
            <p:ph type="title"/>
          </p:nvPr>
        </p:nvPicPr>
        <p:blipFill>
          <a:blip r:embed="rId2"/>
          <a:srcRect/>
          <a:stretch>
            <a:fillRect/>
          </a:stretch>
        </p:blipFill>
        <p:spPr>
          <a:xfrm>
            <a:off x="0" y="0"/>
            <a:ext cx="9144000" cy="1139825"/>
          </a:xfrm>
          <a:prstGeom prst="rect">
            <a:avLst/>
          </a:prstGeom>
          <a:noFill/>
          <a:ln/>
        </p:spPr>
      </p:pic>
      <p:sp>
        <p:nvSpPr>
          <p:cNvPr id="634883" name="Text Box 3"/>
          <p:cNvSpPr txBox="1">
            <a:spLocks noChangeArrowheads="1"/>
          </p:cNvSpPr>
          <p:nvPr/>
        </p:nvSpPr>
        <p:spPr bwMode="auto">
          <a:xfrm>
            <a:off x="0" y="1143000"/>
            <a:ext cx="8763000" cy="579438"/>
          </a:xfrm>
          <a:prstGeom prst="rect">
            <a:avLst/>
          </a:prstGeom>
          <a:noFill/>
          <a:ln w="9525">
            <a:noFill/>
            <a:miter lim="800000"/>
            <a:headEnd/>
            <a:tailEnd/>
          </a:ln>
          <a:effectLst/>
        </p:spPr>
        <p:txBody>
          <a:bodyPr>
            <a:spAutoFit/>
          </a:bodyPr>
          <a:lstStyle/>
          <a:p>
            <a:pPr>
              <a:spcBef>
                <a:spcPct val="50000"/>
              </a:spcBef>
            </a:pPr>
            <a:r>
              <a:rPr lang="en-US" sz="2800" b="1" u="none">
                <a:solidFill>
                  <a:schemeClr val="bg1"/>
                </a:solidFill>
                <a:cs typeface="Arial" charset="0"/>
              </a:rPr>
              <a:t>INGRESO</a:t>
            </a:r>
            <a:r>
              <a:rPr lang="en-US" sz="3200" b="1" u="none">
                <a:solidFill>
                  <a:schemeClr val="bg1"/>
                </a:solidFill>
                <a:cs typeface="Arial" charset="0"/>
              </a:rPr>
              <a:t>S</a:t>
            </a:r>
            <a:endParaRPr lang="es-ES" sz="3200" u="none">
              <a:solidFill>
                <a:schemeClr val="bg1"/>
              </a:solidFill>
              <a:latin typeface="Times New Roman" pitchFamily="18" charset="0"/>
            </a:endParaRPr>
          </a:p>
        </p:txBody>
      </p:sp>
      <p:grpSp>
        <p:nvGrpSpPr>
          <p:cNvPr id="634884" name="Group 4"/>
          <p:cNvGrpSpPr>
            <a:grpSpLocks/>
          </p:cNvGrpSpPr>
          <p:nvPr/>
        </p:nvGrpSpPr>
        <p:grpSpPr bwMode="auto">
          <a:xfrm>
            <a:off x="533400" y="2057400"/>
            <a:ext cx="7620000" cy="3810000"/>
            <a:chOff x="0" y="0"/>
            <a:chExt cx="3748" cy="4600"/>
          </a:xfrm>
        </p:grpSpPr>
        <p:grpSp>
          <p:nvGrpSpPr>
            <p:cNvPr id="634885" name="Group 5"/>
            <p:cNvGrpSpPr>
              <a:grpSpLocks/>
            </p:cNvGrpSpPr>
            <p:nvPr/>
          </p:nvGrpSpPr>
          <p:grpSpPr bwMode="auto">
            <a:xfrm>
              <a:off x="0" y="0"/>
              <a:ext cx="3748" cy="392"/>
              <a:chOff x="0" y="0"/>
              <a:chExt cx="3748" cy="392"/>
            </a:xfrm>
          </p:grpSpPr>
          <p:sp>
            <p:nvSpPr>
              <p:cNvPr id="634886" name="Rectangle 6"/>
              <p:cNvSpPr>
                <a:spLocks noChangeArrowheads="1"/>
              </p:cNvSpPr>
              <p:nvPr/>
            </p:nvSpPr>
            <p:spPr bwMode="auto">
              <a:xfrm>
                <a:off x="0" y="0"/>
                <a:ext cx="3748" cy="392"/>
              </a:xfrm>
              <a:prstGeom prst="rect">
                <a:avLst/>
              </a:prstGeom>
              <a:solidFill>
                <a:schemeClr val="bg1"/>
              </a:solidFill>
              <a:ln w="9525">
                <a:solidFill>
                  <a:schemeClr val="tx1"/>
                </a:solidFill>
                <a:miter lim="800000"/>
                <a:headEnd/>
                <a:tailEnd/>
              </a:ln>
              <a:effectLst/>
            </p:spPr>
            <p:txBody>
              <a:bodyPr/>
              <a:lstStyle/>
              <a:p>
                <a:endParaRPr lang="es-ES"/>
              </a:p>
            </p:txBody>
          </p:sp>
          <p:grpSp>
            <p:nvGrpSpPr>
              <p:cNvPr id="634887" name="Group 7"/>
              <p:cNvGrpSpPr>
                <a:grpSpLocks/>
              </p:cNvGrpSpPr>
              <p:nvPr/>
            </p:nvGrpSpPr>
            <p:grpSpPr bwMode="auto">
              <a:xfrm>
                <a:off x="0" y="0"/>
                <a:ext cx="3748" cy="376"/>
                <a:chOff x="0" y="0"/>
                <a:chExt cx="3748" cy="376"/>
              </a:xfrm>
            </p:grpSpPr>
            <p:sp>
              <p:nvSpPr>
                <p:cNvPr id="634888" name="Rectangle 8"/>
                <p:cNvSpPr>
                  <a:spLocks noChangeArrowheads="1"/>
                </p:cNvSpPr>
                <p:nvPr/>
              </p:nvSpPr>
              <p:spPr bwMode="auto">
                <a:xfrm>
                  <a:off x="8" y="8"/>
                  <a:ext cx="3732" cy="368"/>
                </a:xfrm>
                <a:prstGeom prst="rect">
                  <a:avLst/>
                </a:prstGeom>
                <a:solidFill>
                  <a:schemeClr val="bg1"/>
                </a:solidFill>
                <a:ln w="9525">
                  <a:solidFill>
                    <a:schemeClr val="tx1"/>
                  </a:solidFill>
                  <a:miter lim="800000"/>
                  <a:headEnd/>
                  <a:tailEnd/>
                </a:ln>
                <a:effectLst/>
              </p:spPr>
              <p:txBody>
                <a:bodyPr anchor="b"/>
                <a:lstStyle/>
                <a:p>
                  <a:r>
                    <a:rPr lang="es-ES" sz="2000" u="none">
                      <a:solidFill>
                        <a:schemeClr val="bg1"/>
                      </a:solidFill>
                      <a:effectLst>
                        <a:outerShdw blurRad="38100" dist="38100" dir="2700000" algn="tl">
                          <a:srgbClr val="C0C0C0"/>
                        </a:outerShdw>
                      </a:effectLst>
                      <a:cs typeface="Arial" charset="0"/>
                    </a:rPr>
                    <a:t>Estructura de Ingresos por Producto</a:t>
                  </a:r>
                  <a:endParaRPr lang="es-ES" sz="2000" u="none">
                    <a:solidFill>
                      <a:schemeClr val="bg1"/>
                    </a:solidFill>
                    <a:effectLst>
                      <a:outerShdw blurRad="38100" dist="38100" dir="2700000" algn="tl">
                        <a:srgbClr val="C0C0C0"/>
                      </a:outerShdw>
                    </a:effectLst>
                  </a:endParaRPr>
                </a:p>
                <a:p>
                  <a:pPr eaLnBrk="0" hangingPunct="0"/>
                  <a:endParaRPr lang="es-ES" sz="2000" u="none">
                    <a:solidFill>
                      <a:schemeClr val="bg1"/>
                    </a:solidFill>
                    <a:effectLst>
                      <a:outerShdw blurRad="38100" dist="38100" dir="2700000" algn="tl">
                        <a:srgbClr val="C0C0C0"/>
                      </a:outerShdw>
                    </a:effectLst>
                  </a:endParaRPr>
                </a:p>
              </p:txBody>
            </p:sp>
            <p:sp>
              <p:nvSpPr>
                <p:cNvPr id="634889" name="Rectangle 9"/>
                <p:cNvSpPr>
                  <a:spLocks noChangeArrowheads="1"/>
                </p:cNvSpPr>
                <p:nvPr/>
              </p:nvSpPr>
              <p:spPr bwMode="auto">
                <a:xfrm>
                  <a:off x="0" y="0"/>
                  <a:ext cx="3748" cy="376"/>
                </a:xfrm>
                <a:prstGeom prst="rect">
                  <a:avLst/>
                </a:prstGeom>
                <a:solidFill>
                  <a:schemeClr val="bg1"/>
                </a:solidFill>
                <a:ln w="7">
                  <a:solidFill>
                    <a:schemeClr val="tx1"/>
                  </a:solidFill>
                  <a:miter lim="800000"/>
                  <a:headEnd/>
                  <a:tailEnd/>
                </a:ln>
                <a:effectLst/>
              </p:spPr>
              <p:txBody>
                <a:bodyPr/>
                <a:lstStyle/>
                <a:p>
                  <a:endParaRPr lang="es-ES"/>
                </a:p>
              </p:txBody>
            </p:sp>
          </p:grpSp>
        </p:grpSp>
        <p:grpSp>
          <p:nvGrpSpPr>
            <p:cNvPr id="634890" name="Group 10"/>
            <p:cNvGrpSpPr>
              <a:grpSpLocks/>
            </p:cNvGrpSpPr>
            <p:nvPr/>
          </p:nvGrpSpPr>
          <p:grpSpPr bwMode="auto">
            <a:xfrm>
              <a:off x="0" y="384"/>
              <a:ext cx="3748" cy="376"/>
              <a:chOff x="0" y="384"/>
              <a:chExt cx="3748" cy="376"/>
            </a:xfrm>
          </p:grpSpPr>
          <p:sp>
            <p:nvSpPr>
              <p:cNvPr id="634891" name="Rectangle 11"/>
              <p:cNvSpPr>
                <a:spLocks noChangeArrowheads="1"/>
              </p:cNvSpPr>
              <p:nvPr/>
            </p:nvSpPr>
            <p:spPr bwMode="auto">
              <a:xfrm>
                <a:off x="8" y="392"/>
                <a:ext cx="3732" cy="368"/>
              </a:xfrm>
              <a:prstGeom prst="rect">
                <a:avLst/>
              </a:prstGeom>
              <a:solidFill>
                <a:schemeClr val="bg1"/>
              </a:solidFill>
              <a:ln w="9525">
                <a:solidFill>
                  <a:schemeClr val="tx1"/>
                </a:solidFill>
                <a:miter lim="800000"/>
                <a:headEnd/>
                <a:tailEnd/>
              </a:ln>
              <a:effectLst/>
            </p:spPr>
            <p:txBody>
              <a:bodyPr anchor="b"/>
              <a:lstStyle/>
              <a:p>
                <a:r>
                  <a:rPr lang="es-ES" sz="1000" b="1" u="none">
                    <a:cs typeface="Arial" charset="0"/>
                  </a:rPr>
                  <a:t> </a:t>
                </a:r>
                <a:endParaRPr lang="es-ES" b="1" u="none">
                  <a:latin typeface="Arial Unicode MS" pitchFamily="34" charset="-128"/>
                </a:endParaRPr>
              </a:p>
              <a:p>
                <a:pPr eaLnBrk="0" hangingPunct="0"/>
                <a:endParaRPr lang="es-ES" sz="2400" b="1" u="none">
                  <a:latin typeface="Times New Roman" pitchFamily="18" charset="0"/>
                </a:endParaRPr>
              </a:p>
            </p:txBody>
          </p:sp>
          <p:sp>
            <p:nvSpPr>
              <p:cNvPr id="634892" name="Rectangle 12"/>
              <p:cNvSpPr>
                <a:spLocks noChangeArrowheads="1"/>
              </p:cNvSpPr>
              <p:nvPr/>
            </p:nvSpPr>
            <p:spPr bwMode="auto">
              <a:xfrm>
                <a:off x="0" y="384"/>
                <a:ext cx="3748"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893" name="Group 13"/>
            <p:cNvGrpSpPr>
              <a:grpSpLocks/>
            </p:cNvGrpSpPr>
            <p:nvPr/>
          </p:nvGrpSpPr>
          <p:grpSpPr bwMode="auto">
            <a:xfrm>
              <a:off x="0" y="768"/>
              <a:ext cx="1002" cy="376"/>
              <a:chOff x="0" y="768"/>
              <a:chExt cx="1002" cy="376"/>
            </a:xfrm>
          </p:grpSpPr>
          <p:sp>
            <p:nvSpPr>
              <p:cNvPr id="634894" name="Rectangle 14"/>
              <p:cNvSpPr>
                <a:spLocks noChangeArrowheads="1"/>
              </p:cNvSpPr>
              <p:nvPr/>
            </p:nvSpPr>
            <p:spPr bwMode="auto">
              <a:xfrm>
                <a:off x="8" y="776"/>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895" name="Rectangle 15"/>
              <p:cNvSpPr>
                <a:spLocks noChangeArrowheads="1"/>
              </p:cNvSpPr>
              <p:nvPr/>
            </p:nvSpPr>
            <p:spPr bwMode="auto">
              <a:xfrm>
                <a:off x="0" y="768"/>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896" name="Group 16"/>
            <p:cNvGrpSpPr>
              <a:grpSpLocks/>
            </p:cNvGrpSpPr>
            <p:nvPr/>
          </p:nvGrpSpPr>
          <p:grpSpPr bwMode="auto">
            <a:xfrm>
              <a:off x="1002" y="768"/>
              <a:ext cx="646" cy="376"/>
              <a:chOff x="1002" y="768"/>
              <a:chExt cx="646" cy="376"/>
            </a:xfrm>
          </p:grpSpPr>
          <p:sp>
            <p:nvSpPr>
              <p:cNvPr id="634897" name="Rectangle 17"/>
              <p:cNvSpPr>
                <a:spLocks noChangeArrowheads="1"/>
              </p:cNvSpPr>
              <p:nvPr/>
            </p:nvSpPr>
            <p:spPr bwMode="auto">
              <a:xfrm>
                <a:off x="1010" y="776"/>
                <a:ext cx="630" cy="368"/>
              </a:xfrm>
              <a:prstGeom prst="rect">
                <a:avLst/>
              </a:prstGeom>
              <a:solidFill>
                <a:schemeClr val="bg1"/>
              </a:solidFill>
              <a:ln w="9525">
                <a:solidFill>
                  <a:schemeClr val="tx1"/>
                </a:solidFill>
                <a:miter lim="800000"/>
                <a:headEnd/>
                <a:tailEnd/>
              </a:ln>
              <a:effectLst/>
            </p:spPr>
            <p:txBody>
              <a:bodyPr anchor="b"/>
              <a:lstStyle/>
              <a:p>
                <a:r>
                  <a:rPr lang="es-ES" sz="1000" b="1" u="none">
                    <a:cs typeface="Arial" charset="0"/>
                  </a:rPr>
                  <a:t>Comisión</a:t>
                </a:r>
                <a:endParaRPr lang="es-ES" b="1" u="none">
                  <a:latin typeface="Arial Unicode MS" pitchFamily="34" charset="-128"/>
                </a:endParaRPr>
              </a:p>
              <a:p>
                <a:pPr eaLnBrk="0" hangingPunct="0"/>
                <a:endParaRPr lang="es-ES" sz="2400" b="1" u="none">
                  <a:latin typeface="Times New Roman" pitchFamily="18" charset="0"/>
                </a:endParaRPr>
              </a:p>
            </p:txBody>
          </p:sp>
          <p:sp>
            <p:nvSpPr>
              <p:cNvPr id="634898" name="Rectangle 18"/>
              <p:cNvSpPr>
                <a:spLocks noChangeArrowheads="1"/>
              </p:cNvSpPr>
              <p:nvPr/>
            </p:nvSpPr>
            <p:spPr bwMode="auto">
              <a:xfrm>
                <a:off x="1002" y="768"/>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899" name="Group 19"/>
            <p:cNvGrpSpPr>
              <a:grpSpLocks/>
            </p:cNvGrpSpPr>
            <p:nvPr/>
          </p:nvGrpSpPr>
          <p:grpSpPr bwMode="auto">
            <a:xfrm>
              <a:off x="1648" y="768"/>
              <a:ext cx="724" cy="760"/>
              <a:chOff x="1648" y="768"/>
              <a:chExt cx="724" cy="760"/>
            </a:xfrm>
          </p:grpSpPr>
          <p:sp>
            <p:nvSpPr>
              <p:cNvPr id="634900" name="Rectangle 20"/>
              <p:cNvSpPr>
                <a:spLocks noChangeArrowheads="1"/>
              </p:cNvSpPr>
              <p:nvPr/>
            </p:nvSpPr>
            <p:spPr bwMode="auto">
              <a:xfrm>
                <a:off x="1656" y="776"/>
                <a:ext cx="708" cy="752"/>
              </a:xfrm>
              <a:prstGeom prst="rect">
                <a:avLst/>
              </a:prstGeom>
              <a:solidFill>
                <a:schemeClr val="bg1"/>
              </a:solidFill>
              <a:ln w="9525">
                <a:solidFill>
                  <a:schemeClr val="tx1"/>
                </a:solidFill>
                <a:miter lim="800000"/>
                <a:headEnd/>
                <a:tailEnd/>
              </a:ln>
              <a:effectLst/>
            </p:spPr>
            <p:txBody>
              <a:bodyPr anchor="b"/>
              <a:lstStyle/>
              <a:p>
                <a:r>
                  <a:rPr lang="es-ES" sz="1000" b="1" u="none">
                    <a:cs typeface="Arial" charset="0"/>
                  </a:rPr>
                  <a:t> </a:t>
                </a:r>
                <a:endParaRPr lang="es-ES" b="1" u="none">
                  <a:latin typeface="Arial Unicode MS" pitchFamily="34" charset="-128"/>
                </a:endParaRPr>
              </a:p>
              <a:p>
                <a:pPr eaLnBrk="0" hangingPunct="0"/>
                <a:endParaRPr lang="es-ES" sz="2400" b="1" u="none">
                  <a:latin typeface="Times New Roman" pitchFamily="18" charset="0"/>
                </a:endParaRPr>
              </a:p>
            </p:txBody>
          </p:sp>
          <p:sp>
            <p:nvSpPr>
              <p:cNvPr id="634901" name="Rectangle 21"/>
              <p:cNvSpPr>
                <a:spLocks noChangeArrowheads="1"/>
              </p:cNvSpPr>
              <p:nvPr/>
            </p:nvSpPr>
            <p:spPr bwMode="auto">
              <a:xfrm>
                <a:off x="1648" y="768"/>
                <a:ext cx="724" cy="760"/>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02" name="Group 22"/>
            <p:cNvGrpSpPr>
              <a:grpSpLocks/>
            </p:cNvGrpSpPr>
            <p:nvPr/>
          </p:nvGrpSpPr>
          <p:grpSpPr bwMode="auto">
            <a:xfrm>
              <a:off x="2372" y="768"/>
              <a:ext cx="1376" cy="376"/>
              <a:chOff x="2372" y="768"/>
              <a:chExt cx="1376" cy="376"/>
            </a:xfrm>
          </p:grpSpPr>
          <p:sp>
            <p:nvSpPr>
              <p:cNvPr id="634903" name="Rectangle 23"/>
              <p:cNvSpPr>
                <a:spLocks noChangeArrowheads="1"/>
              </p:cNvSpPr>
              <p:nvPr/>
            </p:nvSpPr>
            <p:spPr bwMode="auto">
              <a:xfrm>
                <a:off x="2380" y="776"/>
                <a:ext cx="1360" cy="368"/>
              </a:xfrm>
              <a:prstGeom prst="rect">
                <a:avLst/>
              </a:prstGeom>
              <a:solidFill>
                <a:schemeClr val="bg1"/>
              </a:solidFill>
              <a:ln w="9525">
                <a:solidFill>
                  <a:schemeClr val="tx1"/>
                </a:solidFill>
                <a:miter lim="800000"/>
                <a:headEnd/>
                <a:tailEnd/>
              </a:ln>
              <a:effectLst/>
            </p:spPr>
            <p:txBody>
              <a:bodyPr anchor="b"/>
              <a:lstStyle/>
              <a:p>
                <a:r>
                  <a:rPr lang="es-ES" sz="1000" b="1" u="none">
                    <a:cs typeface="Arial" charset="0"/>
                  </a:rPr>
                  <a:t>Comisión Vendedor</a:t>
                </a:r>
                <a:endParaRPr lang="es-ES" b="1" u="none">
                  <a:latin typeface="Arial Unicode MS" pitchFamily="34" charset="-128"/>
                </a:endParaRPr>
              </a:p>
              <a:p>
                <a:pPr eaLnBrk="0" hangingPunct="0"/>
                <a:endParaRPr lang="es-ES" sz="2400" b="1" u="none">
                  <a:latin typeface="Times New Roman" pitchFamily="18" charset="0"/>
                </a:endParaRPr>
              </a:p>
            </p:txBody>
          </p:sp>
          <p:sp>
            <p:nvSpPr>
              <p:cNvPr id="634904" name="Rectangle 24"/>
              <p:cNvSpPr>
                <a:spLocks noChangeArrowheads="1"/>
              </p:cNvSpPr>
              <p:nvPr/>
            </p:nvSpPr>
            <p:spPr bwMode="auto">
              <a:xfrm>
                <a:off x="2372" y="768"/>
                <a:ext cx="137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05" name="Group 25"/>
            <p:cNvGrpSpPr>
              <a:grpSpLocks/>
            </p:cNvGrpSpPr>
            <p:nvPr/>
          </p:nvGrpSpPr>
          <p:grpSpPr bwMode="auto">
            <a:xfrm>
              <a:off x="0" y="1152"/>
              <a:ext cx="1002" cy="376"/>
              <a:chOff x="0" y="1152"/>
              <a:chExt cx="1002" cy="376"/>
            </a:xfrm>
          </p:grpSpPr>
          <p:sp>
            <p:nvSpPr>
              <p:cNvPr id="634906" name="Rectangle 26"/>
              <p:cNvSpPr>
                <a:spLocks noChangeArrowheads="1"/>
              </p:cNvSpPr>
              <p:nvPr/>
            </p:nvSpPr>
            <p:spPr bwMode="auto">
              <a:xfrm>
                <a:off x="8" y="1160"/>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Producto</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07" name="Rectangle 27"/>
              <p:cNvSpPr>
                <a:spLocks noChangeArrowheads="1"/>
              </p:cNvSpPr>
              <p:nvPr/>
            </p:nvSpPr>
            <p:spPr bwMode="auto">
              <a:xfrm>
                <a:off x="0" y="1152"/>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08" name="Group 28"/>
            <p:cNvGrpSpPr>
              <a:grpSpLocks/>
            </p:cNvGrpSpPr>
            <p:nvPr/>
          </p:nvGrpSpPr>
          <p:grpSpPr bwMode="auto">
            <a:xfrm>
              <a:off x="1002" y="1152"/>
              <a:ext cx="646" cy="376"/>
              <a:chOff x="1002" y="1152"/>
              <a:chExt cx="646" cy="376"/>
            </a:xfrm>
          </p:grpSpPr>
          <p:sp>
            <p:nvSpPr>
              <p:cNvPr id="634909" name="Rectangle 29"/>
              <p:cNvSpPr>
                <a:spLocks noChangeArrowheads="1"/>
              </p:cNvSpPr>
              <p:nvPr/>
            </p:nvSpPr>
            <p:spPr bwMode="auto">
              <a:xfrm>
                <a:off x="1010" y="1160"/>
                <a:ext cx="630" cy="368"/>
              </a:xfrm>
              <a:prstGeom prst="rect">
                <a:avLst/>
              </a:prstGeom>
              <a:solidFill>
                <a:schemeClr val="bg1"/>
              </a:solidFill>
              <a:ln w="9525">
                <a:solidFill>
                  <a:schemeClr val="tx1"/>
                </a:solidFill>
                <a:miter lim="800000"/>
                <a:headEnd/>
                <a:tailEnd/>
              </a:ln>
              <a:effectLst/>
            </p:spPr>
            <p:txBody>
              <a:bodyPr anchor="b"/>
              <a:lstStyle/>
              <a:p>
                <a:r>
                  <a:rPr lang="es-ES" sz="1000" b="1" u="none">
                    <a:cs typeface="Arial" charset="0"/>
                  </a:rPr>
                  <a:t>Local</a:t>
                </a:r>
                <a:endParaRPr lang="es-ES" b="1" u="none">
                  <a:latin typeface="Arial Unicode MS" pitchFamily="34" charset="-128"/>
                </a:endParaRPr>
              </a:p>
              <a:p>
                <a:pPr eaLnBrk="0" hangingPunct="0"/>
                <a:endParaRPr lang="es-ES" sz="2400" b="1" u="none">
                  <a:latin typeface="Times New Roman" pitchFamily="18" charset="0"/>
                </a:endParaRPr>
              </a:p>
            </p:txBody>
          </p:sp>
          <p:sp>
            <p:nvSpPr>
              <p:cNvPr id="634910" name="Rectangle 30"/>
              <p:cNvSpPr>
                <a:spLocks noChangeArrowheads="1"/>
              </p:cNvSpPr>
              <p:nvPr/>
            </p:nvSpPr>
            <p:spPr bwMode="auto">
              <a:xfrm>
                <a:off x="1002" y="1152"/>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11" name="Group 31"/>
            <p:cNvGrpSpPr>
              <a:grpSpLocks/>
            </p:cNvGrpSpPr>
            <p:nvPr/>
          </p:nvGrpSpPr>
          <p:grpSpPr bwMode="auto">
            <a:xfrm>
              <a:off x="2372" y="1152"/>
              <a:ext cx="671" cy="376"/>
              <a:chOff x="2372" y="1152"/>
              <a:chExt cx="671" cy="376"/>
            </a:xfrm>
          </p:grpSpPr>
          <p:sp>
            <p:nvSpPr>
              <p:cNvPr id="634912" name="Rectangle 32"/>
              <p:cNvSpPr>
                <a:spLocks noChangeArrowheads="1"/>
              </p:cNvSpPr>
              <p:nvPr/>
            </p:nvSpPr>
            <p:spPr bwMode="auto">
              <a:xfrm>
                <a:off x="2380" y="1160"/>
                <a:ext cx="655" cy="368"/>
              </a:xfrm>
              <a:prstGeom prst="rect">
                <a:avLst/>
              </a:prstGeom>
              <a:solidFill>
                <a:schemeClr val="bg1"/>
              </a:solidFill>
              <a:ln w="9525">
                <a:solidFill>
                  <a:schemeClr val="tx1"/>
                </a:solidFill>
                <a:miter lim="800000"/>
                <a:headEnd/>
                <a:tailEnd/>
              </a:ln>
              <a:effectLst/>
            </p:spPr>
            <p:txBody>
              <a:bodyPr anchor="b"/>
              <a:lstStyle/>
              <a:p>
                <a:r>
                  <a:rPr lang="es-ES" sz="1000" b="1" u="none">
                    <a:cs typeface="Arial" charset="0"/>
                  </a:rPr>
                  <a:t>Mostrador</a:t>
                </a:r>
                <a:endParaRPr lang="es-ES" b="1" u="none">
                  <a:latin typeface="Arial Unicode MS" pitchFamily="34" charset="-128"/>
                </a:endParaRPr>
              </a:p>
              <a:p>
                <a:pPr eaLnBrk="0" hangingPunct="0"/>
                <a:endParaRPr lang="es-ES" sz="2400" b="1" u="none">
                  <a:latin typeface="Times New Roman" pitchFamily="18" charset="0"/>
                </a:endParaRPr>
              </a:p>
            </p:txBody>
          </p:sp>
          <p:sp>
            <p:nvSpPr>
              <p:cNvPr id="634913" name="Rectangle 33"/>
              <p:cNvSpPr>
                <a:spLocks noChangeArrowheads="1"/>
              </p:cNvSpPr>
              <p:nvPr/>
            </p:nvSpPr>
            <p:spPr bwMode="auto">
              <a:xfrm>
                <a:off x="2372" y="1152"/>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14" name="Group 34"/>
            <p:cNvGrpSpPr>
              <a:grpSpLocks/>
            </p:cNvGrpSpPr>
            <p:nvPr/>
          </p:nvGrpSpPr>
          <p:grpSpPr bwMode="auto">
            <a:xfrm>
              <a:off x="3043" y="1152"/>
              <a:ext cx="705" cy="376"/>
              <a:chOff x="3043" y="1152"/>
              <a:chExt cx="705" cy="376"/>
            </a:xfrm>
          </p:grpSpPr>
          <p:sp>
            <p:nvSpPr>
              <p:cNvPr id="634915" name="Rectangle 35"/>
              <p:cNvSpPr>
                <a:spLocks noChangeArrowheads="1"/>
              </p:cNvSpPr>
              <p:nvPr/>
            </p:nvSpPr>
            <p:spPr bwMode="auto">
              <a:xfrm>
                <a:off x="3051" y="1160"/>
                <a:ext cx="689"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Asesor Com.</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16" name="Rectangle 36"/>
              <p:cNvSpPr>
                <a:spLocks noChangeArrowheads="1"/>
              </p:cNvSpPr>
              <p:nvPr/>
            </p:nvSpPr>
            <p:spPr bwMode="auto">
              <a:xfrm>
                <a:off x="3043" y="1152"/>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17" name="Group 37"/>
            <p:cNvGrpSpPr>
              <a:grpSpLocks/>
            </p:cNvGrpSpPr>
            <p:nvPr/>
          </p:nvGrpSpPr>
          <p:grpSpPr bwMode="auto">
            <a:xfrm>
              <a:off x="0" y="1536"/>
              <a:ext cx="1002" cy="376"/>
              <a:chOff x="0" y="1536"/>
              <a:chExt cx="1002" cy="376"/>
            </a:xfrm>
          </p:grpSpPr>
          <p:sp>
            <p:nvSpPr>
              <p:cNvPr id="634918" name="Rectangle 38"/>
              <p:cNvSpPr>
                <a:spLocks noChangeArrowheads="1"/>
              </p:cNvSpPr>
              <p:nvPr/>
            </p:nvSpPr>
            <p:spPr bwMode="auto">
              <a:xfrm>
                <a:off x="8" y="1544"/>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Listopacks</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19" name="Rectangle 39"/>
              <p:cNvSpPr>
                <a:spLocks noChangeArrowheads="1"/>
              </p:cNvSpPr>
              <p:nvPr/>
            </p:nvSpPr>
            <p:spPr bwMode="auto">
              <a:xfrm>
                <a:off x="0" y="1536"/>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20" name="Group 40"/>
            <p:cNvGrpSpPr>
              <a:grpSpLocks/>
            </p:cNvGrpSpPr>
            <p:nvPr/>
          </p:nvGrpSpPr>
          <p:grpSpPr bwMode="auto">
            <a:xfrm>
              <a:off x="1002" y="1536"/>
              <a:ext cx="646" cy="376"/>
              <a:chOff x="1002" y="1536"/>
              <a:chExt cx="646" cy="376"/>
            </a:xfrm>
          </p:grpSpPr>
          <p:sp>
            <p:nvSpPr>
              <p:cNvPr id="634921" name="Rectangle 41"/>
              <p:cNvSpPr>
                <a:spLocks noChangeArrowheads="1"/>
              </p:cNvSpPr>
              <p:nvPr/>
            </p:nvSpPr>
            <p:spPr bwMode="auto">
              <a:xfrm>
                <a:off x="1010" y="1544"/>
                <a:ext cx="630"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13,00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22" name="Rectangle 42"/>
              <p:cNvSpPr>
                <a:spLocks noChangeArrowheads="1"/>
              </p:cNvSpPr>
              <p:nvPr/>
            </p:nvSpPr>
            <p:spPr bwMode="auto">
              <a:xfrm>
                <a:off x="1002" y="1536"/>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23" name="Group 43"/>
            <p:cNvGrpSpPr>
              <a:grpSpLocks/>
            </p:cNvGrpSpPr>
            <p:nvPr/>
          </p:nvGrpSpPr>
          <p:grpSpPr bwMode="auto">
            <a:xfrm>
              <a:off x="1648" y="1536"/>
              <a:ext cx="724" cy="376"/>
              <a:chOff x="1648" y="1536"/>
              <a:chExt cx="724" cy="376"/>
            </a:xfrm>
          </p:grpSpPr>
          <p:sp>
            <p:nvSpPr>
              <p:cNvPr id="634924" name="Rectangle 44"/>
              <p:cNvSpPr>
                <a:spLocks noChangeArrowheads="1"/>
              </p:cNvSpPr>
              <p:nvPr/>
            </p:nvSpPr>
            <p:spPr bwMode="auto">
              <a:xfrm>
                <a:off x="1656" y="1544"/>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por venta</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25" name="Rectangle 45"/>
              <p:cNvSpPr>
                <a:spLocks noChangeArrowheads="1"/>
              </p:cNvSpPr>
              <p:nvPr/>
            </p:nvSpPr>
            <p:spPr bwMode="auto">
              <a:xfrm>
                <a:off x="1648" y="1536"/>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26" name="Group 46"/>
            <p:cNvGrpSpPr>
              <a:grpSpLocks/>
            </p:cNvGrpSpPr>
            <p:nvPr/>
          </p:nvGrpSpPr>
          <p:grpSpPr bwMode="auto">
            <a:xfrm>
              <a:off x="2372" y="1536"/>
              <a:ext cx="671" cy="376"/>
              <a:chOff x="2372" y="1536"/>
              <a:chExt cx="671" cy="376"/>
            </a:xfrm>
          </p:grpSpPr>
          <p:sp>
            <p:nvSpPr>
              <p:cNvPr id="634927" name="Rectangle 47"/>
              <p:cNvSpPr>
                <a:spLocks noChangeArrowheads="1"/>
              </p:cNvSpPr>
              <p:nvPr/>
            </p:nvSpPr>
            <p:spPr bwMode="auto">
              <a:xfrm>
                <a:off x="2380" y="1544"/>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3,13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28" name="Rectangle 48"/>
              <p:cNvSpPr>
                <a:spLocks noChangeArrowheads="1"/>
              </p:cNvSpPr>
              <p:nvPr/>
            </p:nvSpPr>
            <p:spPr bwMode="auto">
              <a:xfrm>
                <a:off x="2372" y="1536"/>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29" name="Group 49"/>
            <p:cNvGrpSpPr>
              <a:grpSpLocks/>
            </p:cNvGrpSpPr>
            <p:nvPr/>
          </p:nvGrpSpPr>
          <p:grpSpPr bwMode="auto">
            <a:xfrm>
              <a:off x="3043" y="1536"/>
              <a:ext cx="705" cy="376"/>
              <a:chOff x="3043" y="1536"/>
              <a:chExt cx="705" cy="376"/>
            </a:xfrm>
          </p:grpSpPr>
          <p:sp>
            <p:nvSpPr>
              <p:cNvPr id="634930" name="Rectangle 50"/>
              <p:cNvSpPr>
                <a:spLocks noChangeArrowheads="1"/>
              </p:cNvSpPr>
              <p:nvPr/>
            </p:nvSpPr>
            <p:spPr bwMode="auto">
              <a:xfrm>
                <a:off x="3051" y="1544"/>
                <a:ext cx="689"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4,00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31" name="Rectangle 51"/>
              <p:cNvSpPr>
                <a:spLocks noChangeArrowheads="1"/>
              </p:cNvSpPr>
              <p:nvPr/>
            </p:nvSpPr>
            <p:spPr bwMode="auto">
              <a:xfrm>
                <a:off x="3043" y="1536"/>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32" name="Group 52"/>
            <p:cNvGrpSpPr>
              <a:grpSpLocks/>
            </p:cNvGrpSpPr>
            <p:nvPr/>
          </p:nvGrpSpPr>
          <p:grpSpPr bwMode="auto">
            <a:xfrm>
              <a:off x="0" y="1920"/>
              <a:ext cx="1002" cy="376"/>
              <a:chOff x="0" y="1920"/>
              <a:chExt cx="1002" cy="376"/>
            </a:xfrm>
          </p:grpSpPr>
          <p:sp>
            <p:nvSpPr>
              <p:cNvPr id="634933" name="Rectangle 53"/>
              <p:cNvSpPr>
                <a:spLocks noChangeArrowheads="1"/>
              </p:cNvSpPr>
              <p:nvPr/>
            </p:nvSpPr>
            <p:spPr bwMode="auto">
              <a:xfrm>
                <a:off x="8" y="1928"/>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Planes Controlados</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34" name="Rectangle 54"/>
              <p:cNvSpPr>
                <a:spLocks noChangeArrowheads="1"/>
              </p:cNvSpPr>
              <p:nvPr/>
            </p:nvSpPr>
            <p:spPr bwMode="auto">
              <a:xfrm>
                <a:off x="0" y="1920"/>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35" name="Group 55"/>
            <p:cNvGrpSpPr>
              <a:grpSpLocks/>
            </p:cNvGrpSpPr>
            <p:nvPr/>
          </p:nvGrpSpPr>
          <p:grpSpPr bwMode="auto">
            <a:xfrm>
              <a:off x="1002" y="1920"/>
              <a:ext cx="646" cy="376"/>
              <a:chOff x="1002" y="1920"/>
              <a:chExt cx="646" cy="376"/>
            </a:xfrm>
          </p:grpSpPr>
          <p:sp>
            <p:nvSpPr>
              <p:cNvPr id="634936" name="Rectangle 56"/>
              <p:cNvSpPr>
                <a:spLocks noChangeArrowheads="1"/>
              </p:cNvSpPr>
              <p:nvPr/>
            </p:nvSpPr>
            <p:spPr bwMode="auto">
              <a:xfrm>
                <a:off x="1010" y="1928"/>
                <a:ext cx="630" cy="368"/>
              </a:xfrm>
              <a:prstGeom prst="rect">
                <a:avLst/>
              </a:prstGeom>
              <a:solidFill>
                <a:schemeClr val="bg1"/>
              </a:solidFill>
              <a:ln w="9525">
                <a:solidFill>
                  <a:schemeClr val="tx1"/>
                </a:solidFill>
                <a:miter lim="800000"/>
                <a:headEnd/>
                <a:tailEnd/>
              </a:ln>
              <a:effectLst/>
            </p:spPr>
            <p:txBody>
              <a:bodyPr anchor="b"/>
              <a:lstStyle/>
              <a:p>
                <a:pPr algn="r"/>
                <a:r>
                  <a:rPr lang="es-ES" sz="1000" b="1" u="none">
                    <a:cs typeface="Arial" charset="0"/>
                  </a:rPr>
                  <a:t>2,2</a:t>
                </a:r>
                <a:endParaRPr lang="es-ES" b="1" u="none">
                  <a:latin typeface="Arial Unicode MS" pitchFamily="34" charset="-128"/>
                </a:endParaRPr>
              </a:p>
              <a:p>
                <a:pPr algn="r" eaLnBrk="0" hangingPunct="0"/>
                <a:endParaRPr lang="es-ES" sz="2400" b="1" u="none">
                  <a:latin typeface="Times New Roman" pitchFamily="18" charset="0"/>
                </a:endParaRPr>
              </a:p>
            </p:txBody>
          </p:sp>
          <p:sp>
            <p:nvSpPr>
              <p:cNvPr id="634937" name="Rectangle 57"/>
              <p:cNvSpPr>
                <a:spLocks noChangeArrowheads="1"/>
              </p:cNvSpPr>
              <p:nvPr/>
            </p:nvSpPr>
            <p:spPr bwMode="auto">
              <a:xfrm>
                <a:off x="1002" y="1920"/>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38" name="Group 58"/>
            <p:cNvGrpSpPr>
              <a:grpSpLocks/>
            </p:cNvGrpSpPr>
            <p:nvPr/>
          </p:nvGrpSpPr>
          <p:grpSpPr bwMode="auto">
            <a:xfrm>
              <a:off x="1648" y="1920"/>
              <a:ext cx="724" cy="376"/>
              <a:chOff x="1648" y="1920"/>
              <a:chExt cx="724" cy="376"/>
            </a:xfrm>
          </p:grpSpPr>
          <p:sp>
            <p:nvSpPr>
              <p:cNvPr id="634939" name="Rectangle 59"/>
              <p:cNvSpPr>
                <a:spLocks noChangeArrowheads="1"/>
              </p:cNvSpPr>
              <p:nvPr/>
            </p:nvSpPr>
            <p:spPr bwMode="auto">
              <a:xfrm>
                <a:off x="1656" y="1928"/>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tarifas básicas</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40" name="Rectangle 60"/>
              <p:cNvSpPr>
                <a:spLocks noChangeArrowheads="1"/>
              </p:cNvSpPr>
              <p:nvPr/>
            </p:nvSpPr>
            <p:spPr bwMode="auto">
              <a:xfrm>
                <a:off x="1648" y="1920"/>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41" name="Group 61"/>
            <p:cNvGrpSpPr>
              <a:grpSpLocks/>
            </p:cNvGrpSpPr>
            <p:nvPr/>
          </p:nvGrpSpPr>
          <p:grpSpPr bwMode="auto">
            <a:xfrm>
              <a:off x="2372" y="1920"/>
              <a:ext cx="671" cy="376"/>
              <a:chOff x="2372" y="1920"/>
              <a:chExt cx="671" cy="376"/>
            </a:xfrm>
          </p:grpSpPr>
          <p:sp>
            <p:nvSpPr>
              <p:cNvPr id="634942" name="Rectangle 62"/>
              <p:cNvSpPr>
                <a:spLocks noChangeArrowheads="1"/>
              </p:cNvSpPr>
              <p:nvPr/>
            </p:nvSpPr>
            <p:spPr bwMode="auto">
              <a:xfrm>
                <a:off x="2380" y="1928"/>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4,18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43" name="Rectangle 63"/>
              <p:cNvSpPr>
                <a:spLocks noChangeArrowheads="1"/>
              </p:cNvSpPr>
              <p:nvPr/>
            </p:nvSpPr>
            <p:spPr bwMode="auto">
              <a:xfrm>
                <a:off x="2372" y="1920"/>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44" name="Group 64"/>
            <p:cNvGrpSpPr>
              <a:grpSpLocks/>
            </p:cNvGrpSpPr>
            <p:nvPr/>
          </p:nvGrpSpPr>
          <p:grpSpPr bwMode="auto">
            <a:xfrm>
              <a:off x="3043" y="1920"/>
              <a:ext cx="705" cy="376"/>
              <a:chOff x="3043" y="1920"/>
              <a:chExt cx="705" cy="376"/>
            </a:xfrm>
          </p:grpSpPr>
          <p:sp>
            <p:nvSpPr>
              <p:cNvPr id="634945" name="Rectangle 65"/>
              <p:cNvSpPr>
                <a:spLocks noChangeArrowheads="1"/>
              </p:cNvSpPr>
              <p:nvPr/>
            </p:nvSpPr>
            <p:spPr bwMode="auto">
              <a:xfrm>
                <a:off x="3051" y="1928"/>
                <a:ext cx="689" cy="368"/>
              </a:xfrm>
              <a:prstGeom prst="rect">
                <a:avLst/>
              </a:prstGeom>
              <a:solidFill>
                <a:schemeClr val="bg1"/>
              </a:solidFill>
              <a:ln w="9525">
                <a:solidFill>
                  <a:schemeClr val="tx1"/>
                </a:solidFill>
                <a:miter lim="800000"/>
                <a:headEnd/>
                <a:tailEnd/>
              </a:ln>
              <a:effectLst/>
            </p:spPr>
            <p:txBody>
              <a:bodyPr anchor="b"/>
              <a:lstStyle/>
              <a:p>
                <a:pPr algn="r"/>
                <a:r>
                  <a:rPr lang="es-ES" sz="1000" b="1" u="none">
                    <a:cs typeface="Arial" charset="0"/>
                  </a:rPr>
                  <a:t>80%</a:t>
                </a:r>
                <a:endParaRPr lang="es-ES" b="1" u="none">
                  <a:latin typeface="Arial Unicode MS" pitchFamily="34" charset="-128"/>
                </a:endParaRPr>
              </a:p>
              <a:p>
                <a:pPr algn="r" eaLnBrk="0" hangingPunct="0"/>
                <a:endParaRPr lang="es-ES" sz="2400" b="1" u="none">
                  <a:latin typeface="Times New Roman" pitchFamily="18" charset="0"/>
                </a:endParaRPr>
              </a:p>
            </p:txBody>
          </p:sp>
          <p:sp>
            <p:nvSpPr>
              <p:cNvPr id="634946" name="Rectangle 66"/>
              <p:cNvSpPr>
                <a:spLocks noChangeArrowheads="1"/>
              </p:cNvSpPr>
              <p:nvPr/>
            </p:nvSpPr>
            <p:spPr bwMode="auto">
              <a:xfrm>
                <a:off x="3043" y="1920"/>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47" name="Group 67"/>
            <p:cNvGrpSpPr>
              <a:grpSpLocks/>
            </p:cNvGrpSpPr>
            <p:nvPr/>
          </p:nvGrpSpPr>
          <p:grpSpPr bwMode="auto">
            <a:xfrm>
              <a:off x="0" y="2304"/>
              <a:ext cx="1002" cy="376"/>
              <a:chOff x="0" y="2304"/>
              <a:chExt cx="1002" cy="376"/>
            </a:xfrm>
          </p:grpSpPr>
          <p:sp>
            <p:nvSpPr>
              <p:cNvPr id="634948" name="Rectangle 68"/>
              <p:cNvSpPr>
                <a:spLocks noChangeArrowheads="1"/>
              </p:cNvSpPr>
              <p:nvPr/>
            </p:nvSpPr>
            <p:spPr bwMode="auto">
              <a:xfrm>
                <a:off x="8" y="2312"/>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Pospagos</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49" name="Rectangle 69"/>
              <p:cNvSpPr>
                <a:spLocks noChangeArrowheads="1"/>
              </p:cNvSpPr>
              <p:nvPr/>
            </p:nvSpPr>
            <p:spPr bwMode="auto">
              <a:xfrm>
                <a:off x="0" y="2304"/>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50" name="Group 70"/>
            <p:cNvGrpSpPr>
              <a:grpSpLocks/>
            </p:cNvGrpSpPr>
            <p:nvPr/>
          </p:nvGrpSpPr>
          <p:grpSpPr bwMode="auto">
            <a:xfrm>
              <a:off x="1002" y="2304"/>
              <a:ext cx="646" cy="376"/>
              <a:chOff x="1002" y="2304"/>
              <a:chExt cx="646" cy="376"/>
            </a:xfrm>
          </p:grpSpPr>
          <p:sp>
            <p:nvSpPr>
              <p:cNvPr id="634951" name="Rectangle 71"/>
              <p:cNvSpPr>
                <a:spLocks noChangeArrowheads="1"/>
              </p:cNvSpPr>
              <p:nvPr/>
            </p:nvSpPr>
            <p:spPr bwMode="auto">
              <a:xfrm>
                <a:off x="1010" y="2312"/>
                <a:ext cx="630" cy="368"/>
              </a:xfrm>
              <a:prstGeom prst="rect">
                <a:avLst/>
              </a:prstGeom>
              <a:solidFill>
                <a:schemeClr val="bg1"/>
              </a:solidFill>
              <a:ln w="9525">
                <a:solidFill>
                  <a:schemeClr val="tx1"/>
                </a:solidFill>
                <a:miter lim="800000"/>
                <a:headEnd/>
                <a:tailEnd/>
              </a:ln>
              <a:effectLst/>
            </p:spPr>
            <p:txBody>
              <a:bodyPr anchor="b"/>
              <a:lstStyle/>
              <a:p>
                <a:pPr algn="r"/>
                <a:r>
                  <a:rPr lang="es-ES" sz="1000" b="1" u="none">
                    <a:cs typeface="Arial" charset="0"/>
                  </a:rPr>
                  <a:t>2,2</a:t>
                </a:r>
                <a:endParaRPr lang="es-ES" b="1" u="none">
                  <a:latin typeface="Arial Unicode MS" pitchFamily="34" charset="-128"/>
                </a:endParaRPr>
              </a:p>
              <a:p>
                <a:pPr algn="r" eaLnBrk="0" hangingPunct="0"/>
                <a:endParaRPr lang="es-ES" sz="2400" b="1" u="none">
                  <a:latin typeface="Times New Roman" pitchFamily="18" charset="0"/>
                </a:endParaRPr>
              </a:p>
            </p:txBody>
          </p:sp>
          <p:sp>
            <p:nvSpPr>
              <p:cNvPr id="634952" name="Rectangle 72"/>
              <p:cNvSpPr>
                <a:spLocks noChangeArrowheads="1"/>
              </p:cNvSpPr>
              <p:nvPr/>
            </p:nvSpPr>
            <p:spPr bwMode="auto">
              <a:xfrm>
                <a:off x="1002" y="2304"/>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53" name="Group 73"/>
            <p:cNvGrpSpPr>
              <a:grpSpLocks/>
            </p:cNvGrpSpPr>
            <p:nvPr/>
          </p:nvGrpSpPr>
          <p:grpSpPr bwMode="auto">
            <a:xfrm>
              <a:off x="1648" y="2304"/>
              <a:ext cx="724" cy="376"/>
              <a:chOff x="1648" y="2304"/>
              <a:chExt cx="724" cy="376"/>
            </a:xfrm>
          </p:grpSpPr>
          <p:sp>
            <p:nvSpPr>
              <p:cNvPr id="634954" name="Rectangle 74"/>
              <p:cNvSpPr>
                <a:spLocks noChangeArrowheads="1"/>
              </p:cNvSpPr>
              <p:nvPr/>
            </p:nvSpPr>
            <p:spPr bwMode="auto">
              <a:xfrm>
                <a:off x="1656" y="2312"/>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tarifas básicas</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55" name="Rectangle 75"/>
              <p:cNvSpPr>
                <a:spLocks noChangeArrowheads="1"/>
              </p:cNvSpPr>
              <p:nvPr/>
            </p:nvSpPr>
            <p:spPr bwMode="auto">
              <a:xfrm>
                <a:off x="1648" y="2304"/>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56" name="Group 76"/>
            <p:cNvGrpSpPr>
              <a:grpSpLocks/>
            </p:cNvGrpSpPr>
            <p:nvPr/>
          </p:nvGrpSpPr>
          <p:grpSpPr bwMode="auto">
            <a:xfrm>
              <a:off x="2372" y="2304"/>
              <a:ext cx="671" cy="376"/>
              <a:chOff x="2372" y="2304"/>
              <a:chExt cx="671" cy="376"/>
            </a:xfrm>
          </p:grpSpPr>
          <p:sp>
            <p:nvSpPr>
              <p:cNvPr id="634957" name="Rectangle 77"/>
              <p:cNvSpPr>
                <a:spLocks noChangeArrowheads="1"/>
              </p:cNvSpPr>
              <p:nvPr/>
            </p:nvSpPr>
            <p:spPr bwMode="auto">
              <a:xfrm>
                <a:off x="2380" y="2312"/>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4,18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58" name="Rectangle 78"/>
              <p:cNvSpPr>
                <a:spLocks noChangeArrowheads="1"/>
              </p:cNvSpPr>
              <p:nvPr/>
            </p:nvSpPr>
            <p:spPr bwMode="auto">
              <a:xfrm>
                <a:off x="2372" y="2304"/>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59" name="Group 79"/>
            <p:cNvGrpSpPr>
              <a:grpSpLocks/>
            </p:cNvGrpSpPr>
            <p:nvPr/>
          </p:nvGrpSpPr>
          <p:grpSpPr bwMode="auto">
            <a:xfrm>
              <a:off x="3043" y="2304"/>
              <a:ext cx="705" cy="376"/>
              <a:chOff x="3043" y="2304"/>
              <a:chExt cx="705" cy="376"/>
            </a:xfrm>
          </p:grpSpPr>
          <p:sp>
            <p:nvSpPr>
              <p:cNvPr id="634960" name="Rectangle 80"/>
              <p:cNvSpPr>
                <a:spLocks noChangeArrowheads="1"/>
              </p:cNvSpPr>
              <p:nvPr/>
            </p:nvSpPr>
            <p:spPr bwMode="auto">
              <a:xfrm>
                <a:off x="3051" y="2312"/>
                <a:ext cx="689" cy="368"/>
              </a:xfrm>
              <a:prstGeom prst="rect">
                <a:avLst/>
              </a:prstGeom>
              <a:solidFill>
                <a:schemeClr val="bg1"/>
              </a:solidFill>
              <a:ln w="9525">
                <a:solidFill>
                  <a:schemeClr val="tx1"/>
                </a:solidFill>
                <a:miter lim="800000"/>
                <a:headEnd/>
                <a:tailEnd/>
              </a:ln>
              <a:effectLst/>
            </p:spPr>
            <p:txBody>
              <a:bodyPr anchor="b"/>
              <a:lstStyle/>
              <a:p>
                <a:pPr algn="r"/>
                <a:r>
                  <a:rPr lang="es-ES" sz="1000" b="1" u="none">
                    <a:cs typeface="Arial" charset="0"/>
                  </a:rPr>
                  <a:t>80%</a:t>
                </a:r>
                <a:endParaRPr lang="es-ES" b="1" u="none">
                  <a:latin typeface="Arial Unicode MS" pitchFamily="34" charset="-128"/>
                </a:endParaRPr>
              </a:p>
              <a:p>
                <a:pPr algn="r" eaLnBrk="0" hangingPunct="0"/>
                <a:endParaRPr lang="es-ES" sz="2400" b="1" u="none">
                  <a:latin typeface="Times New Roman" pitchFamily="18" charset="0"/>
                </a:endParaRPr>
              </a:p>
            </p:txBody>
          </p:sp>
          <p:sp>
            <p:nvSpPr>
              <p:cNvPr id="634961" name="Rectangle 81"/>
              <p:cNvSpPr>
                <a:spLocks noChangeArrowheads="1"/>
              </p:cNvSpPr>
              <p:nvPr/>
            </p:nvSpPr>
            <p:spPr bwMode="auto">
              <a:xfrm>
                <a:off x="3043" y="2304"/>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62" name="Group 82"/>
            <p:cNvGrpSpPr>
              <a:grpSpLocks/>
            </p:cNvGrpSpPr>
            <p:nvPr/>
          </p:nvGrpSpPr>
          <p:grpSpPr bwMode="auto">
            <a:xfrm>
              <a:off x="0" y="2688"/>
              <a:ext cx="1002" cy="376"/>
              <a:chOff x="0" y="2688"/>
              <a:chExt cx="1002" cy="376"/>
            </a:xfrm>
          </p:grpSpPr>
          <p:sp>
            <p:nvSpPr>
              <p:cNvPr id="634963" name="Rectangle 83"/>
              <p:cNvSpPr>
                <a:spLocks noChangeArrowheads="1"/>
              </p:cNvSpPr>
              <p:nvPr/>
            </p:nvSpPr>
            <p:spPr bwMode="auto">
              <a:xfrm>
                <a:off x="8" y="2696"/>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Tarjetas prepago $2</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64" name="Rectangle 84"/>
              <p:cNvSpPr>
                <a:spLocks noChangeArrowheads="1"/>
              </p:cNvSpPr>
              <p:nvPr/>
            </p:nvSpPr>
            <p:spPr bwMode="auto">
              <a:xfrm>
                <a:off x="0" y="2688"/>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65" name="Group 85"/>
            <p:cNvGrpSpPr>
              <a:grpSpLocks/>
            </p:cNvGrpSpPr>
            <p:nvPr/>
          </p:nvGrpSpPr>
          <p:grpSpPr bwMode="auto">
            <a:xfrm>
              <a:off x="1002" y="2688"/>
              <a:ext cx="646" cy="376"/>
              <a:chOff x="1002" y="2688"/>
              <a:chExt cx="646" cy="376"/>
            </a:xfrm>
          </p:grpSpPr>
          <p:sp>
            <p:nvSpPr>
              <p:cNvPr id="634966" name="Rectangle 86"/>
              <p:cNvSpPr>
                <a:spLocks noChangeArrowheads="1"/>
              </p:cNvSpPr>
              <p:nvPr/>
            </p:nvSpPr>
            <p:spPr bwMode="auto">
              <a:xfrm>
                <a:off x="1010" y="2696"/>
                <a:ext cx="630"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0,20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67" name="Rectangle 87"/>
              <p:cNvSpPr>
                <a:spLocks noChangeArrowheads="1"/>
              </p:cNvSpPr>
              <p:nvPr/>
            </p:nvSpPr>
            <p:spPr bwMode="auto">
              <a:xfrm>
                <a:off x="1002" y="2688"/>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68" name="Group 88"/>
            <p:cNvGrpSpPr>
              <a:grpSpLocks/>
            </p:cNvGrpSpPr>
            <p:nvPr/>
          </p:nvGrpSpPr>
          <p:grpSpPr bwMode="auto">
            <a:xfrm>
              <a:off x="1648" y="2688"/>
              <a:ext cx="724" cy="376"/>
              <a:chOff x="1648" y="2688"/>
              <a:chExt cx="724" cy="376"/>
            </a:xfrm>
          </p:grpSpPr>
          <p:sp>
            <p:nvSpPr>
              <p:cNvPr id="634969" name="Rectangle 89"/>
              <p:cNvSpPr>
                <a:spLocks noChangeArrowheads="1"/>
              </p:cNvSpPr>
              <p:nvPr/>
            </p:nvSpPr>
            <p:spPr bwMode="auto">
              <a:xfrm>
                <a:off x="1656" y="2696"/>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10% Utilidad</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70" name="Rectangle 90"/>
              <p:cNvSpPr>
                <a:spLocks noChangeArrowheads="1"/>
              </p:cNvSpPr>
              <p:nvPr/>
            </p:nvSpPr>
            <p:spPr bwMode="auto">
              <a:xfrm>
                <a:off x="1648" y="2688"/>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71" name="Group 91"/>
            <p:cNvGrpSpPr>
              <a:grpSpLocks/>
            </p:cNvGrpSpPr>
            <p:nvPr/>
          </p:nvGrpSpPr>
          <p:grpSpPr bwMode="auto">
            <a:xfrm>
              <a:off x="2372" y="2688"/>
              <a:ext cx="671" cy="376"/>
              <a:chOff x="2372" y="2688"/>
              <a:chExt cx="671" cy="376"/>
            </a:xfrm>
          </p:grpSpPr>
          <p:sp>
            <p:nvSpPr>
              <p:cNvPr id="634972" name="Rectangle 92"/>
              <p:cNvSpPr>
                <a:spLocks noChangeArrowheads="1"/>
              </p:cNvSpPr>
              <p:nvPr/>
            </p:nvSpPr>
            <p:spPr bwMode="auto">
              <a:xfrm>
                <a:off x="2380" y="2696"/>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73" name="Rectangle 93"/>
              <p:cNvSpPr>
                <a:spLocks noChangeArrowheads="1"/>
              </p:cNvSpPr>
              <p:nvPr/>
            </p:nvSpPr>
            <p:spPr bwMode="auto">
              <a:xfrm>
                <a:off x="2372" y="2688"/>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74" name="Group 94"/>
            <p:cNvGrpSpPr>
              <a:grpSpLocks/>
            </p:cNvGrpSpPr>
            <p:nvPr/>
          </p:nvGrpSpPr>
          <p:grpSpPr bwMode="auto">
            <a:xfrm>
              <a:off x="3043" y="2688"/>
              <a:ext cx="705" cy="376"/>
              <a:chOff x="3043" y="2688"/>
              <a:chExt cx="705" cy="376"/>
            </a:xfrm>
          </p:grpSpPr>
          <p:sp>
            <p:nvSpPr>
              <p:cNvPr id="634975" name="Rectangle 95"/>
              <p:cNvSpPr>
                <a:spLocks noChangeArrowheads="1"/>
              </p:cNvSpPr>
              <p:nvPr/>
            </p:nvSpPr>
            <p:spPr bwMode="auto">
              <a:xfrm>
                <a:off x="3051" y="2696"/>
                <a:ext cx="689"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76" name="Rectangle 96"/>
              <p:cNvSpPr>
                <a:spLocks noChangeArrowheads="1"/>
              </p:cNvSpPr>
              <p:nvPr/>
            </p:nvSpPr>
            <p:spPr bwMode="auto">
              <a:xfrm>
                <a:off x="3043" y="2688"/>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77" name="Group 97"/>
            <p:cNvGrpSpPr>
              <a:grpSpLocks/>
            </p:cNvGrpSpPr>
            <p:nvPr/>
          </p:nvGrpSpPr>
          <p:grpSpPr bwMode="auto">
            <a:xfrm>
              <a:off x="0" y="3072"/>
              <a:ext cx="1002" cy="376"/>
              <a:chOff x="0" y="3072"/>
              <a:chExt cx="1002" cy="376"/>
            </a:xfrm>
          </p:grpSpPr>
          <p:sp>
            <p:nvSpPr>
              <p:cNvPr id="634978" name="Rectangle 98"/>
              <p:cNvSpPr>
                <a:spLocks noChangeArrowheads="1"/>
              </p:cNvSpPr>
              <p:nvPr/>
            </p:nvSpPr>
            <p:spPr bwMode="auto">
              <a:xfrm>
                <a:off x="8" y="3080"/>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Tarjetas prepago $10</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79" name="Rectangle 99"/>
              <p:cNvSpPr>
                <a:spLocks noChangeArrowheads="1"/>
              </p:cNvSpPr>
              <p:nvPr/>
            </p:nvSpPr>
            <p:spPr bwMode="auto">
              <a:xfrm>
                <a:off x="0" y="3072"/>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80" name="Group 100"/>
            <p:cNvGrpSpPr>
              <a:grpSpLocks/>
            </p:cNvGrpSpPr>
            <p:nvPr/>
          </p:nvGrpSpPr>
          <p:grpSpPr bwMode="auto">
            <a:xfrm>
              <a:off x="1002" y="3072"/>
              <a:ext cx="646" cy="376"/>
              <a:chOff x="1002" y="3072"/>
              <a:chExt cx="646" cy="376"/>
            </a:xfrm>
          </p:grpSpPr>
          <p:sp>
            <p:nvSpPr>
              <p:cNvPr id="634981" name="Rectangle 101"/>
              <p:cNvSpPr>
                <a:spLocks noChangeArrowheads="1"/>
              </p:cNvSpPr>
              <p:nvPr/>
            </p:nvSpPr>
            <p:spPr bwMode="auto">
              <a:xfrm>
                <a:off x="1010" y="3080"/>
                <a:ext cx="630"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1,00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82" name="Rectangle 102"/>
              <p:cNvSpPr>
                <a:spLocks noChangeArrowheads="1"/>
              </p:cNvSpPr>
              <p:nvPr/>
            </p:nvSpPr>
            <p:spPr bwMode="auto">
              <a:xfrm>
                <a:off x="1002" y="3072"/>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83" name="Group 103"/>
            <p:cNvGrpSpPr>
              <a:grpSpLocks/>
            </p:cNvGrpSpPr>
            <p:nvPr/>
          </p:nvGrpSpPr>
          <p:grpSpPr bwMode="auto">
            <a:xfrm>
              <a:off x="1648" y="3072"/>
              <a:ext cx="724" cy="376"/>
              <a:chOff x="1648" y="3072"/>
              <a:chExt cx="724" cy="376"/>
            </a:xfrm>
          </p:grpSpPr>
          <p:sp>
            <p:nvSpPr>
              <p:cNvPr id="634984" name="Rectangle 104"/>
              <p:cNvSpPr>
                <a:spLocks noChangeArrowheads="1"/>
              </p:cNvSpPr>
              <p:nvPr/>
            </p:nvSpPr>
            <p:spPr bwMode="auto">
              <a:xfrm>
                <a:off x="1656" y="3080"/>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10% Utilidad</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85" name="Rectangle 105"/>
              <p:cNvSpPr>
                <a:spLocks noChangeArrowheads="1"/>
              </p:cNvSpPr>
              <p:nvPr/>
            </p:nvSpPr>
            <p:spPr bwMode="auto">
              <a:xfrm>
                <a:off x="1648" y="3072"/>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86" name="Group 106"/>
            <p:cNvGrpSpPr>
              <a:grpSpLocks/>
            </p:cNvGrpSpPr>
            <p:nvPr/>
          </p:nvGrpSpPr>
          <p:grpSpPr bwMode="auto">
            <a:xfrm>
              <a:off x="2372" y="3072"/>
              <a:ext cx="671" cy="376"/>
              <a:chOff x="2372" y="3072"/>
              <a:chExt cx="671" cy="376"/>
            </a:xfrm>
          </p:grpSpPr>
          <p:sp>
            <p:nvSpPr>
              <p:cNvPr id="634987" name="Rectangle 107"/>
              <p:cNvSpPr>
                <a:spLocks noChangeArrowheads="1"/>
              </p:cNvSpPr>
              <p:nvPr/>
            </p:nvSpPr>
            <p:spPr bwMode="auto">
              <a:xfrm>
                <a:off x="2380" y="3080"/>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88" name="Rectangle 108"/>
              <p:cNvSpPr>
                <a:spLocks noChangeArrowheads="1"/>
              </p:cNvSpPr>
              <p:nvPr/>
            </p:nvSpPr>
            <p:spPr bwMode="auto">
              <a:xfrm>
                <a:off x="2372" y="3072"/>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89" name="Group 109"/>
            <p:cNvGrpSpPr>
              <a:grpSpLocks/>
            </p:cNvGrpSpPr>
            <p:nvPr/>
          </p:nvGrpSpPr>
          <p:grpSpPr bwMode="auto">
            <a:xfrm>
              <a:off x="3043" y="3072"/>
              <a:ext cx="705" cy="376"/>
              <a:chOff x="3043" y="3072"/>
              <a:chExt cx="705" cy="376"/>
            </a:xfrm>
          </p:grpSpPr>
          <p:sp>
            <p:nvSpPr>
              <p:cNvPr id="634990" name="Rectangle 110"/>
              <p:cNvSpPr>
                <a:spLocks noChangeArrowheads="1"/>
              </p:cNvSpPr>
              <p:nvPr/>
            </p:nvSpPr>
            <p:spPr bwMode="auto">
              <a:xfrm>
                <a:off x="3051" y="3080"/>
                <a:ext cx="689"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91" name="Rectangle 111"/>
              <p:cNvSpPr>
                <a:spLocks noChangeArrowheads="1"/>
              </p:cNvSpPr>
              <p:nvPr/>
            </p:nvSpPr>
            <p:spPr bwMode="auto">
              <a:xfrm>
                <a:off x="3043" y="3072"/>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92" name="Group 112"/>
            <p:cNvGrpSpPr>
              <a:grpSpLocks/>
            </p:cNvGrpSpPr>
            <p:nvPr/>
          </p:nvGrpSpPr>
          <p:grpSpPr bwMode="auto">
            <a:xfrm>
              <a:off x="0" y="3456"/>
              <a:ext cx="1002" cy="376"/>
              <a:chOff x="0" y="3456"/>
              <a:chExt cx="1002" cy="376"/>
            </a:xfrm>
          </p:grpSpPr>
          <p:sp>
            <p:nvSpPr>
              <p:cNvPr id="634993" name="Rectangle 113"/>
              <p:cNvSpPr>
                <a:spLocks noChangeArrowheads="1"/>
              </p:cNvSpPr>
              <p:nvPr/>
            </p:nvSpPr>
            <p:spPr bwMode="auto">
              <a:xfrm>
                <a:off x="8" y="3464"/>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Tarjetas prepago $15</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94" name="Rectangle 114"/>
              <p:cNvSpPr>
                <a:spLocks noChangeArrowheads="1"/>
              </p:cNvSpPr>
              <p:nvPr/>
            </p:nvSpPr>
            <p:spPr bwMode="auto">
              <a:xfrm>
                <a:off x="0" y="3456"/>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95" name="Group 115"/>
            <p:cNvGrpSpPr>
              <a:grpSpLocks/>
            </p:cNvGrpSpPr>
            <p:nvPr/>
          </p:nvGrpSpPr>
          <p:grpSpPr bwMode="auto">
            <a:xfrm>
              <a:off x="1002" y="3456"/>
              <a:ext cx="646" cy="376"/>
              <a:chOff x="1002" y="3456"/>
              <a:chExt cx="646" cy="376"/>
            </a:xfrm>
          </p:grpSpPr>
          <p:sp>
            <p:nvSpPr>
              <p:cNvPr id="634996" name="Rectangle 116"/>
              <p:cNvSpPr>
                <a:spLocks noChangeArrowheads="1"/>
              </p:cNvSpPr>
              <p:nvPr/>
            </p:nvSpPr>
            <p:spPr bwMode="auto">
              <a:xfrm>
                <a:off x="1010" y="3464"/>
                <a:ext cx="630"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1,50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4997" name="Rectangle 117"/>
              <p:cNvSpPr>
                <a:spLocks noChangeArrowheads="1"/>
              </p:cNvSpPr>
              <p:nvPr/>
            </p:nvSpPr>
            <p:spPr bwMode="auto">
              <a:xfrm>
                <a:off x="1002" y="3456"/>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4998" name="Group 118"/>
            <p:cNvGrpSpPr>
              <a:grpSpLocks/>
            </p:cNvGrpSpPr>
            <p:nvPr/>
          </p:nvGrpSpPr>
          <p:grpSpPr bwMode="auto">
            <a:xfrm>
              <a:off x="1648" y="3456"/>
              <a:ext cx="724" cy="376"/>
              <a:chOff x="1648" y="3456"/>
              <a:chExt cx="724" cy="376"/>
            </a:xfrm>
          </p:grpSpPr>
          <p:sp>
            <p:nvSpPr>
              <p:cNvPr id="634999" name="Rectangle 119"/>
              <p:cNvSpPr>
                <a:spLocks noChangeArrowheads="1"/>
              </p:cNvSpPr>
              <p:nvPr/>
            </p:nvSpPr>
            <p:spPr bwMode="auto">
              <a:xfrm>
                <a:off x="1656" y="3464"/>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10% Utilidad</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00" name="Rectangle 120"/>
              <p:cNvSpPr>
                <a:spLocks noChangeArrowheads="1"/>
              </p:cNvSpPr>
              <p:nvPr/>
            </p:nvSpPr>
            <p:spPr bwMode="auto">
              <a:xfrm>
                <a:off x="1648" y="3456"/>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01" name="Group 121"/>
            <p:cNvGrpSpPr>
              <a:grpSpLocks/>
            </p:cNvGrpSpPr>
            <p:nvPr/>
          </p:nvGrpSpPr>
          <p:grpSpPr bwMode="auto">
            <a:xfrm>
              <a:off x="2372" y="3456"/>
              <a:ext cx="671" cy="376"/>
              <a:chOff x="2372" y="3456"/>
              <a:chExt cx="671" cy="376"/>
            </a:xfrm>
          </p:grpSpPr>
          <p:sp>
            <p:nvSpPr>
              <p:cNvPr id="635002" name="Rectangle 122"/>
              <p:cNvSpPr>
                <a:spLocks noChangeArrowheads="1"/>
              </p:cNvSpPr>
              <p:nvPr/>
            </p:nvSpPr>
            <p:spPr bwMode="auto">
              <a:xfrm>
                <a:off x="2380" y="3464"/>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03" name="Rectangle 123"/>
              <p:cNvSpPr>
                <a:spLocks noChangeArrowheads="1"/>
              </p:cNvSpPr>
              <p:nvPr/>
            </p:nvSpPr>
            <p:spPr bwMode="auto">
              <a:xfrm>
                <a:off x="2372" y="3456"/>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04" name="Group 124"/>
            <p:cNvGrpSpPr>
              <a:grpSpLocks/>
            </p:cNvGrpSpPr>
            <p:nvPr/>
          </p:nvGrpSpPr>
          <p:grpSpPr bwMode="auto">
            <a:xfrm>
              <a:off x="3043" y="3456"/>
              <a:ext cx="705" cy="376"/>
              <a:chOff x="3043" y="3456"/>
              <a:chExt cx="705" cy="376"/>
            </a:xfrm>
          </p:grpSpPr>
          <p:sp>
            <p:nvSpPr>
              <p:cNvPr id="635005" name="Rectangle 125"/>
              <p:cNvSpPr>
                <a:spLocks noChangeArrowheads="1"/>
              </p:cNvSpPr>
              <p:nvPr/>
            </p:nvSpPr>
            <p:spPr bwMode="auto">
              <a:xfrm>
                <a:off x="3051" y="3464"/>
                <a:ext cx="689"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06" name="Rectangle 126"/>
              <p:cNvSpPr>
                <a:spLocks noChangeArrowheads="1"/>
              </p:cNvSpPr>
              <p:nvPr/>
            </p:nvSpPr>
            <p:spPr bwMode="auto">
              <a:xfrm>
                <a:off x="3043" y="3456"/>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07" name="Group 127"/>
            <p:cNvGrpSpPr>
              <a:grpSpLocks/>
            </p:cNvGrpSpPr>
            <p:nvPr/>
          </p:nvGrpSpPr>
          <p:grpSpPr bwMode="auto">
            <a:xfrm>
              <a:off x="0" y="3840"/>
              <a:ext cx="1002" cy="376"/>
              <a:chOff x="0" y="3840"/>
              <a:chExt cx="1002" cy="376"/>
            </a:xfrm>
          </p:grpSpPr>
          <p:sp>
            <p:nvSpPr>
              <p:cNvPr id="635008" name="Rectangle 128"/>
              <p:cNvSpPr>
                <a:spLocks noChangeArrowheads="1"/>
              </p:cNvSpPr>
              <p:nvPr/>
            </p:nvSpPr>
            <p:spPr bwMode="auto">
              <a:xfrm>
                <a:off x="8" y="3848"/>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foráneos</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09" name="Rectangle 129"/>
              <p:cNvSpPr>
                <a:spLocks noChangeArrowheads="1"/>
              </p:cNvSpPr>
              <p:nvPr/>
            </p:nvSpPr>
            <p:spPr bwMode="auto">
              <a:xfrm>
                <a:off x="0" y="3840"/>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10" name="Group 130"/>
            <p:cNvGrpSpPr>
              <a:grpSpLocks/>
            </p:cNvGrpSpPr>
            <p:nvPr/>
          </p:nvGrpSpPr>
          <p:grpSpPr bwMode="auto">
            <a:xfrm>
              <a:off x="1002" y="3840"/>
              <a:ext cx="646" cy="376"/>
              <a:chOff x="1002" y="3840"/>
              <a:chExt cx="646" cy="376"/>
            </a:xfrm>
          </p:grpSpPr>
          <p:sp>
            <p:nvSpPr>
              <p:cNvPr id="635011" name="Rectangle 131"/>
              <p:cNvSpPr>
                <a:spLocks noChangeArrowheads="1"/>
              </p:cNvSpPr>
              <p:nvPr/>
            </p:nvSpPr>
            <p:spPr bwMode="auto">
              <a:xfrm>
                <a:off x="1010" y="3848"/>
                <a:ext cx="630"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3,00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12" name="Rectangle 132"/>
              <p:cNvSpPr>
                <a:spLocks noChangeArrowheads="1"/>
              </p:cNvSpPr>
              <p:nvPr/>
            </p:nvSpPr>
            <p:spPr bwMode="auto">
              <a:xfrm>
                <a:off x="1002" y="3840"/>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13" name="Group 133"/>
            <p:cNvGrpSpPr>
              <a:grpSpLocks/>
            </p:cNvGrpSpPr>
            <p:nvPr/>
          </p:nvGrpSpPr>
          <p:grpSpPr bwMode="auto">
            <a:xfrm>
              <a:off x="1648" y="3840"/>
              <a:ext cx="724" cy="376"/>
              <a:chOff x="1648" y="3840"/>
              <a:chExt cx="724" cy="376"/>
            </a:xfrm>
          </p:grpSpPr>
          <p:sp>
            <p:nvSpPr>
              <p:cNvPr id="635014" name="Rectangle 134"/>
              <p:cNvSpPr>
                <a:spLocks noChangeArrowheads="1"/>
              </p:cNvSpPr>
              <p:nvPr/>
            </p:nvSpPr>
            <p:spPr bwMode="auto">
              <a:xfrm>
                <a:off x="1656" y="3848"/>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por activación</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15" name="Rectangle 135"/>
              <p:cNvSpPr>
                <a:spLocks noChangeArrowheads="1"/>
              </p:cNvSpPr>
              <p:nvPr/>
            </p:nvSpPr>
            <p:spPr bwMode="auto">
              <a:xfrm>
                <a:off x="1648" y="3840"/>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16" name="Group 136"/>
            <p:cNvGrpSpPr>
              <a:grpSpLocks/>
            </p:cNvGrpSpPr>
            <p:nvPr/>
          </p:nvGrpSpPr>
          <p:grpSpPr bwMode="auto">
            <a:xfrm>
              <a:off x="2372" y="3840"/>
              <a:ext cx="671" cy="376"/>
              <a:chOff x="2372" y="3840"/>
              <a:chExt cx="671" cy="376"/>
            </a:xfrm>
          </p:grpSpPr>
          <p:sp>
            <p:nvSpPr>
              <p:cNvPr id="635017" name="Rectangle 137"/>
              <p:cNvSpPr>
                <a:spLocks noChangeArrowheads="1"/>
              </p:cNvSpPr>
              <p:nvPr/>
            </p:nvSpPr>
            <p:spPr bwMode="auto">
              <a:xfrm>
                <a:off x="2380" y="3848"/>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3,13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18" name="Rectangle 138"/>
              <p:cNvSpPr>
                <a:spLocks noChangeArrowheads="1"/>
              </p:cNvSpPr>
              <p:nvPr/>
            </p:nvSpPr>
            <p:spPr bwMode="auto">
              <a:xfrm>
                <a:off x="2372" y="3840"/>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19" name="Group 139"/>
            <p:cNvGrpSpPr>
              <a:grpSpLocks/>
            </p:cNvGrpSpPr>
            <p:nvPr/>
          </p:nvGrpSpPr>
          <p:grpSpPr bwMode="auto">
            <a:xfrm>
              <a:off x="3043" y="3840"/>
              <a:ext cx="705" cy="376"/>
              <a:chOff x="3043" y="3840"/>
              <a:chExt cx="705" cy="376"/>
            </a:xfrm>
          </p:grpSpPr>
          <p:sp>
            <p:nvSpPr>
              <p:cNvPr id="635020" name="Rectangle 140"/>
              <p:cNvSpPr>
                <a:spLocks noChangeArrowheads="1"/>
              </p:cNvSpPr>
              <p:nvPr/>
            </p:nvSpPr>
            <p:spPr bwMode="auto">
              <a:xfrm>
                <a:off x="3051" y="3848"/>
                <a:ext cx="689"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          3,13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21" name="Rectangle 141"/>
              <p:cNvSpPr>
                <a:spLocks noChangeArrowheads="1"/>
              </p:cNvSpPr>
              <p:nvPr/>
            </p:nvSpPr>
            <p:spPr bwMode="auto">
              <a:xfrm>
                <a:off x="3043" y="3840"/>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22" name="Group 142"/>
            <p:cNvGrpSpPr>
              <a:grpSpLocks/>
            </p:cNvGrpSpPr>
            <p:nvPr/>
          </p:nvGrpSpPr>
          <p:grpSpPr bwMode="auto">
            <a:xfrm>
              <a:off x="0" y="4224"/>
              <a:ext cx="1002" cy="376"/>
              <a:chOff x="0" y="4224"/>
              <a:chExt cx="1002" cy="376"/>
            </a:xfrm>
          </p:grpSpPr>
          <p:sp>
            <p:nvSpPr>
              <p:cNvPr id="635023" name="Rectangle 143"/>
              <p:cNvSpPr>
                <a:spLocks noChangeArrowheads="1"/>
              </p:cNvSpPr>
              <p:nvPr/>
            </p:nvSpPr>
            <p:spPr bwMode="auto">
              <a:xfrm>
                <a:off x="8" y="4232"/>
                <a:ext cx="986"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Pool</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24" name="Rectangle 144"/>
              <p:cNvSpPr>
                <a:spLocks noChangeArrowheads="1"/>
              </p:cNvSpPr>
              <p:nvPr/>
            </p:nvSpPr>
            <p:spPr bwMode="auto">
              <a:xfrm>
                <a:off x="0" y="4224"/>
                <a:ext cx="1002"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25" name="Group 145"/>
            <p:cNvGrpSpPr>
              <a:grpSpLocks/>
            </p:cNvGrpSpPr>
            <p:nvPr/>
          </p:nvGrpSpPr>
          <p:grpSpPr bwMode="auto">
            <a:xfrm>
              <a:off x="1002" y="4224"/>
              <a:ext cx="646" cy="376"/>
              <a:chOff x="1002" y="4224"/>
              <a:chExt cx="646" cy="376"/>
            </a:xfrm>
          </p:grpSpPr>
          <p:sp>
            <p:nvSpPr>
              <p:cNvPr id="635026" name="Rectangle 146"/>
              <p:cNvSpPr>
                <a:spLocks noChangeArrowheads="1"/>
              </p:cNvSpPr>
              <p:nvPr/>
            </p:nvSpPr>
            <p:spPr bwMode="auto">
              <a:xfrm>
                <a:off x="1010" y="4232"/>
                <a:ext cx="630" cy="368"/>
              </a:xfrm>
              <a:prstGeom prst="rect">
                <a:avLst/>
              </a:prstGeom>
              <a:solidFill>
                <a:schemeClr val="bg1"/>
              </a:solidFill>
              <a:ln w="9525">
                <a:solidFill>
                  <a:schemeClr val="tx1"/>
                </a:solidFill>
                <a:miter lim="800000"/>
                <a:headEnd/>
                <a:tailEnd/>
              </a:ln>
              <a:effectLst/>
            </p:spPr>
            <p:txBody>
              <a:bodyPr anchor="b"/>
              <a:lstStyle/>
              <a:p>
                <a:pPr algn="r"/>
                <a:r>
                  <a:rPr lang="es-ES" sz="1000" b="1" u="none">
                    <a:cs typeface="Arial" charset="0"/>
                  </a:rPr>
                  <a:t>1,7</a:t>
                </a:r>
                <a:endParaRPr lang="es-ES" b="1" u="none">
                  <a:latin typeface="Arial Unicode MS" pitchFamily="34" charset="-128"/>
                </a:endParaRPr>
              </a:p>
              <a:p>
                <a:pPr algn="r" eaLnBrk="0" hangingPunct="0"/>
                <a:endParaRPr lang="es-ES" sz="2400" b="1" u="none">
                  <a:latin typeface="Times New Roman" pitchFamily="18" charset="0"/>
                </a:endParaRPr>
              </a:p>
            </p:txBody>
          </p:sp>
          <p:sp>
            <p:nvSpPr>
              <p:cNvPr id="635027" name="Rectangle 147"/>
              <p:cNvSpPr>
                <a:spLocks noChangeArrowheads="1"/>
              </p:cNvSpPr>
              <p:nvPr/>
            </p:nvSpPr>
            <p:spPr bwMode="auto">
              <a:xfrm>
                <a:off x="1002" y="4224"/>
                <a:ext cx="646"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28" name="Group 148"/>
            <p:cNvGrpSpPr>
              <a:grpSpLocks/>
            </p:cNvGrpSpPr>
            <p:nvPr/>
          </p:nvGrpSpPr>
          <p:grpSpPr bwMode="auto">
            <a:xfrm>
              <a:off x="1648" y="4224"/>
              <a:ext cx="724" cy="376"/>
              <a:chOff x="1648" y="4224"/>
              <a:chExt cx="724" cy="376"/>
            </a:xfrm>
          </p:grpSpPr>
          <p:sp>
            <p:nvSpPr>
              <p:cNvPr id="635029" name="Rectangle 149"/>
              <p:cNvSpPr>
                <a:spLocks noChangeArrowheads="1"/>
              </p:cNvSpPr>
              <p:nvPr/>
            </p:nvSpPr>
            <p:spPr bwMode="auto">
              <a:xfrm>
                <a:off x="1656" y="4232"/>
                <a:ext cx="708"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tarifas básicas</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30" name="Rectangle 150"/>
              <p:cNvSpPr>
                <a:spLocks noChangeArrowheads="1"/>
              </p:cNvSpPr>
              <p:nvPr/>
            </p:nvSpPr>
            <p:spPr bwMode="auto">
              <a:xfrm>
                <a:off x="1648" y="4224"/>
                <a:ext cx="724"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31" name="Group 151"/>
            <p:cNvGrpSpPr>
              <a:grpSpLocks/>
            </p:cNvGrpSpPr>
            <p:nvPr/>
          </p:nvGrpSpPr>
          <p:grpSpPr bwMode="auto">
            <a:xfrm>
              <a:off x="2372" y="4224"/>
              <a:ext cx="671" cy="376"/>
              <a:chOff x="2372" y="4224"/>
              <a:chExt cx="671" cy="376"/>
            </a:xfrm>
          </p:grpSpPr>
          <p:sp>
            <p:nvSpPr>
              <p:cNvPr id="635032" name="Rectangle 152"/>
              <p:cNvSpPr>
                <a:spLocks noChangeArrowheads="1"/>
              </p:cNvSpPr>
              <p:nvPr/>
            </p:nvSpPr>
            <p:spPr bwMode="auto">
              <a:xfrm>
                <a:off x="2380" y="4232"/>
                <a:ext cx="655"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33" name="Rectangle 153"/>
              <p:cNvSpPr>
                <a:spLocks noChangeArrowheads="1"/>
              </p:cNvSpPr>
              <p:nvPr/>
            </p:nvSpPr>
            <p:spPr bwMode="auto">
              <a:xfrm>
                <a:off x="2372" y="4224"/>
                <a:ext cx="671" cy="376"/>
              </a:xfrm>
              <a:prstGeom prst="rect">
                <a:avLst/>
              </a:prstGeom>
              <a:solidFill>
                <a:schemeClr val="bg1"/>
              </a:solidFill>
              <a:ln w="7">
                <a:solidFill>
                  <a:schemeClr val="tx1"/>
                </a:solidFill>
                <a:miter lim="800000"/>
                <a:headEnd/>
                <a:tailEnd/>
              </a:ln>
              <a:effectLst/>
            </p:spPr>
            <p:txBody>
              <a:bodyPr/>
              <a:lstStyle/>
              <a:p>
                <a:endParaRPr lang="es-ES"/>
              </a:p>
            </p:txBody>
          </p:sp>
        </p:grpSp>
        <p:grpSp>
          <p:nvGrpSpPr>
            <p:cNvPr id="635034" name="Group 154"/>
            <p:cNvGrpSpPr>
              <a:grpSpLocks/>
            </p:cNvGrpSpPr>
            <p:nvPr/>
          </p:nvGrpSpPr>
          <p:grpSpPr bwMode="auto">
            <a:xfrm>
              <a:off x="3043" y="4224"/>
              <a:ext cx="705" cy="376"/>
              <a:chOff x="3043" y="4224"/>
              <a:chExt cx="705" cy="376"/>
            </a:xfrm>
          </p:grpSpPr>
          <p:sp>
            <p:nvSpPr>
              <p:cNvPr id="635035" name="Rectangle 155"/>
              <p:cNvSpPr>
                <a:spLocks noChangeArrowheads="1"/>
              </p:cNvSpPr>
              <p:nvPr/>
            </p:nvSpPr>
            <p:spPr bwMode="auto">
              <a:xfrm>
                <a:off x="3051" y="4232"/>
                <a:ext cx="689" cy="368"/>
              </a:xfrm>
              <a:prstGeom prst="rect">
                <a:avLst/>
              </a:prstGeom>
              <a:solidFill>
                <a:schemeClr val="bg1"/>
              </a:solidFill>
              <a:ln w="9525">
                <a:solidFill>
                  <a:schemeClr val="tx1"/>
                </a:solidFill>
                <a:miter lim="800000"/>
                <a:headEnd/>
                <a:tailEnd/>
              </a:ln>
              <a:effectLst/>
            </p:spPr>
            <p:txBody>
              <a:bodyPr anchor="b"/>
              <a:lstStyle/>
              <a:p>
                <a:pPr algn="l"/>
                <a:r>
                  <a:rPr lang="es-ES" sz="1000" b="1" u="none">
                    <a:cs typeface="Arial" charset="0"/>
                  </a:rPr>
                  <a:t> </a:t>
                </a:r>
                <a:endParaRPr lang="es-ES" b="1" u="none">
                  <a:latin typeface="Arial Unicode MS" pitchFamily="34" charset="-128"/>
                </a:endParaRPr>
              </a:p>
              <a:p>
                <a:pPr algn="l" eaLnBrk="0" hangingPunct="0"/>
                <a:endParaRPr lang="es-ES" sz="2400" b="1" u="none">
                  <a:latin typeface="Times New Roman" pitchFamily="18" charset="0"/>
                </a:endParaRPr>
              </a:p>
            </p:txBody>
          </p:sp>
          <p:sp>
            <p:nvSpPr>
              <p:cNvPr id="635036" name="Rectangle 156"/>
              <p:cNvSpPr>
                <a:spLocks noChangeArrowheads="1"/>
              </p:cNvSpPr>
              <p:nvPr/>
            </p:nvSpPr>
            <p:spPr bwMode="auto">
              <a:xfrm>
                <a:off x="3043" y="4224"/>
                <a:ext cx="705" cy="376"/>
              </a:xfrm>
              <a:prstGeom prst="rect">
                <a:avLst/>
              </a:prstGeom>
              <a:solidFill>
                <a:schemeClr val="bg1"/>
              </a:solidFill>
              <a:ln w="7">
                <a:solidFill>
                  <a:schemeClr val="tx1"/>
                </a:solidFill>
                <a:miter lim="800000"/>
                <a:headEnd/>
                <a:tailEnd/>
              </a:ln>
              <a:effectLst/>
            </p:spPr>
            <p:txBody>
              <a:bodyPr/>
              <a:lstStyle/>
              <a:p>
                <a:endParaRPr lang="es-ES"/>
              </a:p>
            </p:txBody>
          </p:sp>
        </p:gr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5906" name="Picture 2" descr="imagen alegro"/>
          <p:cNvPicPr>
            <a:picLocks noChangeAspect="1" noChangeArrowheads="1"/>
          </p:cNvPicPr>
          <p:nvPr>
            <p:ph type="title"/>
          </p:nvPr>
        </p:nvPicPr>
        <p:blipFill>
          <a:blip r:embed="rId3"/>
          <a:srcRect/>
          <a:stretch>
            <a:fillRect/>
          </a:stretch>
        </p:blipFill>
        <p:spPr>
          <a:xfrm>
            <a:off x="0" y="0"/>
            <a:ext cx="9144000" cy="1139825"/>
          </a:xfrm>
          <a:prstGeom prst="rect">
            <a:avLst/>
          </a:prstGeom>
          <a:noFill/>
          <a:ln/>
        </p:spPr>
      </p:pic>
      <p:sp>
        <p:nvSpPr>
          <p:cNvPr id="635907" name="Text Box 3"/>
          <p:cNvSpPr txBox="1">
            <a:spLocks noChangeArrowheads="1"/>
          </p:cNvSpPr>
          <p:nvPr/>
        </p:nvSpPr>
        <p:spPr bwMode="auto">
          <a:xfrm>
            <a:off x="838200" y="1066800"/>
            <a:ext cx="7924800" cy="519113"/>
          </a:xfrm>
          <a:prstGeom prst="rect">
            <a:avLst/>
          </a:prstGeom>
          <a:noFill/>
          <a:ln w="9525">
            <a:noFill/>
            <a:miter lim="800000"/>
            <a:headEnd/>
            <a:tailEnd/>
          </a:ln>
          <a:effectLst/>
        </p:spPr>
        <p:txBody>
          <a:bodyPr>
            <a:spAutoFit/>
          </a:bodyPr>
          <a:lstStyle/>
          <a:p>
            <a:pPr>
              <a:spcBef>
                <a:spcPct val="50000"/>
              </a:spcBef>
            </a:pPr>
            <a:r>
              <a:rPr lang="es-ES" sz="2800" b="1" u="none">
                <a:solidFill>
                  <a:schemeClr val="bg1"/>
                </a:solidFill>
                <a:effectLst>
                  <a:outerShdw blurRad="38100" dist="38100" dir="2700000" algn="tl">
                    <a:srgbClr val="000000"/>
                  </a:outerShdw>
                </a:effectLst>
              </a:rPr>
              <a:t>GASTOS.</a:t>
            </a:r>
          </a:p>
        </p:txBody>
      </p:sp>
      <p:graphicFrame>
        <p:nvGraphicFramePr>
          <p:cNvPr id="635908" name="Object 4"/>
          <p:cNvGraphicFramePr>
            <a:graphicFrameLocks noChangeAspect="1"/>
          </p:cNvGraphicFramePr>
          <p:nvPr/>
        </p:nvGraphicFramePr>
        <p:xfrm>
          <a:off x="381000" y="1676400"/>
          <a:ext cx="8458200" cy="4953000"/>
        </p:xfrm>
        <a:graphic>
          <a:graphicData uri="http://schemas.openxmlformats.org/presentationml/2006/ole">
            <p:oleObj spid="_x0000_s635908" name="Hoja de cálculo" r:id="rId4" imgW="5658088" imgH="5515213" progId="Excel.Sheet.8">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4098" name="Picture 2" descr="imagen alegro"/>
          <p:cNvPicPr>
            <a:picLocks noChangeAspect="1" noChangeArrowheads="1"/>
          </p:cNvPicPr>
          <p:nvPr>
            <p:ph type="title"/>
          </p:nvPr>
        </p:nvPicPr>
        <p:blipFill>
          <a:blip r:embed="rId2"/>
          <a:srcRect/>
          <a:stretch>
            <a:fillRect/>
          </a:stretch>
        </p:blipFill>
        <p:spPr>
          <a:xfrm>
            <a:off x="0" y="0"/>
            <a:ext cx="9144000" cy="1139825"/>
          </a:xfrm>
          <a:prstGeom prst="rect">
            <a:avLst/>
          </a:prstGeom>
          <a:noFill/>
          <a:ln/>
        </p:spPr>
      </p:pic>
      <p:sp>
        <p:nvSpPr>
          <p:cNvPr id="644099" name="Text Box 3"/>
          <p:cNvSpPr txBox="1">
            <a:spLocks noChangeArrowheads="1"/>
          </p:cNvSpPr>
          <p:nvPr/>
        </p:nvSpPr>
        <p:spPr bwMode="auto">
          <a:xfrm>
            <a:off x="533400" y="1219200"/>
            <a:ext cx="8077200" cy="4208463"/>
          </a:xfrm>
          <a:prstGeom prst="rect">
            <a:avLst/>
          </a:prstGeom>
          <a:noFill/>
          <a:ln w="9525">
            <a:noFill/>
            <a:miter lim="800000"/>
            <a:headEnd/>
            <a:tailEnd/>
          </a:ln>
          <a:effectLst/>
        </p:spPr>
        <p:txBody>
          <a:bodyPr>
            <a:spAutoFit/>
          </a:bodyPr>
          <a:lstStyle/>
          <a:p>
            <a:pPr>
              <a:spcBef>
                <a:spcPct val="50000"/>
              </a:spcBef>
            </a:pPr>
            <a:r>
              <a:rPr lang="es-ES" sz="2800" b="1" u="none">
                <a:solidFill>
                  <a:schemeClr val="bg1"/>
                </a:solidFill>
                <a:cs typeface="Times New Roman" pitchFamily="18" charset="0"/>
              </a:rPr>
              <a:t>VALOR ACTUAL NETO DEL PROYECTO</a:t>
            </a:r>
          </a:p>
          <a:p>
            <a:pPr algn="just">
              <a:spcBef>
                <a:spcPct val="50000"/>
              </a:spcBef>
            </a:pPr>
            <a:endParaRPr lang="es-ES" sz="2000" u="none">
              <a:solidFill>
                <a:srgbClr val="000000"/>
              </a:solidFill>
            </a:endParaRPr>
          </a:p>
          <a:p>
            <a:pPr algn="just">
              <a:spcBef>
                <a:spcPct val="50000"/>
              </a:spcBef>
            </a:pPr>
            <a:r>
              <a:rPr lang="es-ES" sz="2000" u="none">
                <a:solidFill>
                  <a:srgbClr val="000000"/>
                </a:solidFill>
              </a:rPr>
              <a:t>Para calcular el VAN del proyecto, utilizamos la tasa máxima convencional bancaria siendo ésta el 13.43% a Septiembre del 2005</a:t>
            </a:r>
            <a:r>
              <a:rPr lang="es-ES" sz="3200" u="none">
                <a:solidFill>
                  <a:srgbClr val="000000"/>
                </a:solidFill>
                <a:latin typeface="Arial Unicode MS" pitchFamily="34" charset="-128"/>
              </a:rPr>
              <a:t>.</a:t>
            </a:r>
            <a:endParaRPr lang="es-ES" sz="3200" b="1">
              <a:solidFill>
                <a:srgbClr val="000000"/>
              </a:solidFill>
              <a:latin typeface="Arial Unicode MS" pitchFamily="34" charset="-128"/>
            </a:endParaRPr>
          </a:p>
          <a:p>
            <a:pPr>
              <a:spcBef>
                <a:spcPct val="50000"/>
              </a:spcBef>
            </a:pPr>
            <a:r>
              <a:rPr lang="es-ES" sz="2400" b="1" u="none">
                <a:solidFill>
                  <a:schemeClr val="bg1"/>
                </a:solidFill>
                <a:cs typeface="Times New Roman" pitchFamily="18" charset="0"/>
              </a:rPr>
              <a:t>El VAN de nuestro proyecto es de $9846.06</a:t>
            </a:r>
            <a:r>
              <a:rPr lang="es-ES" sz="2400" b="1" u="none">
                <a:solidFill>
                  <a:schemeClr val="bg1"/>
                </a:solidFill>
              </a:rPr>
              <a:t>  </a:t>
            </a:r>
          </a:p>
          <a:p>
            <a:pPr>
              <a:spcBef>
                <a:spcPct val="50000"/>
              </a:spcBef>
            </a:pPr>
            <a:r>
              <a:rPr lang="es-ES" sz="2800" b="1" u="none">
                <a:solidFill>
                  <a:schemeClr val="bg1"/>
                </a:solidFill>
                <a:cs typeface="Times New Roman" pitchFamily="18" charset="0"/>
              </a:rPr>
              <a:t>TASA INTERNA DE RETORNO</a:t>
            </a:r>
          </a:p>
          <a:p>
            <a:pPr>
              <a:spcBef>
                <a:spcPct val="50000"/>
              </a:spcBef>
            </a:pPr>
            <a:endParaRPr lang="es-ES" sz="2800" b="1" u="none">
              <a:solidFill>
                <a:schemeClr val="bg1"/>
              </a:solidFill>
              <a:cs typeface="Times New Roman" pitchFamily="18" charset="0"/>
            </a:endParaRPr>
          </a:p>
          <a:p>
            <a:pPr>
              <a:spcBef>
                <a:spcPct val="50000"/>
              </a:spcBef>
            </a:pPr>
            <a:r>
              <a:rPr lang="es-ES" sz="2000" b="1" u="none">
                <a:solidFill>
                  <a:schemeClr val="bg1"/>
                </a:solidFill>
                <a:cs typeface="Times New Roman" pitchFamily="18" charset="0"/>
              </a:rPr>
              <a:t>En nuestro proyecto la TIR es igual 37.87%. </a:t>
            </a:r>
            <a:r>
              <a:rPr lang="es-ES" sz="2000" b="1" u="none">
                <a:solidFill>
                  <a:schemeClr val="bg1"/>
                </a:solidFill>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7954" name="Picture 2" descr="imagen alegro"/>
          <p:cNvPicPr>
            <a:picLocks noChangeAspect="1" noChangeArrowheads="1"/>
          </p:cNvPicPr>
          <p:nvPr>
            <p:ph type="title"/>
          </p:nvPr>
        </p:nvPicPr>
        <p:blipFill>
          <a:blip r:embed="rId2"/>
          <a:srcRect/>
          <a:stretch>
            <a:fillRect/>
          </a:stretch>
        </p:blipFill>
        <p:spPr>
          <a:xfrm>
            <a:off x="0" y="0"/>
            <a:ext cx="9144000" cy="1139825"/>
          </a:xfrm>
          <a:prstGeom prst="rect">
            <a:avLst/>
          </a:prstGeom>
          <a:noFill/>
          <a:ln/>
        </p:spPr>
      </p:pic>
      <p:sp>
        <p:nvSpPr>
          <p:cNvPr id="637955" name="Text Box 3"/>
          <p:cNvSpPr txBox="1">
            <a:spLocks noChangeArrowheads="1"/>
          </p:cNvSpPr>
          <p:nvPr/>
        </p:nvSpPr>
        <p:spPr bwMode="auto">
          <a:xfrm>
            <a:off x="838200" y="1447800"/>
            <a:ext cx="7315200" cy="4291013"/>
          </a:xfrm>
          <a:prstGeom prst="rect">
            <a:avLst/>
          </a:prstGeom>
          <a:noFill/>
          <a:ln w="9525">
            <a:noFill/>
            <a:miter lim="800000"/>
            <a:headEnd/>
            <a:tailEnd/>
          </a:ln>
          <a:effectLst/>
        </p:spPr>
        <p:txBody>
          <a:bodyPr>
            <a:spAutoFit/>
          </a:bodyPr>
          <a:lstStyle/>
          <a:p>
            <a:pPr>
              <a:spcBef>
                <a:spcPct val="50000"/>
              </a:spcBef>
            </a:pPr>
            <a:r>
              <a:rPr lang="es-ES" sz="2400" b="1" u="none">
                <a:solidFill>
                  <a:schemeClr val="bg1"/>
                </a:solidFill>
                <a:latin typeface="Times New Roman" pitchFamily="18" charset="0"/>
              </a:rPr>
              <a:t>ANALISIS DE SENSIBILIDAD.</a:t>
            </a:r>
          </a:p>
          <a:p>
            <a:pPr algn="l">
              <a:spcBef>
                <a:spcPct val="50000"/>
              </a:spcBef>
            </a:pPr>
            <a:r>
              <a:rPr lang="es-ES" sz="2400" b="1" u="none">
                <a:solidFill>
                  <a:schemeClr val="bg1"/>
                </a:solidFill>
                <a:latin typeface="Times New Roman" pitchFamily="18" charset="0"/>
              </a:rPr>
              <a:t>Escenario Normal – Optimista y Pesimista.</a:t>
            </a:r>
          </a:p>
          <a:p>
            <a:pPr algn="l">
              <a:spcBef>
                <a:spcPct val="50000"/>
              </a:spcBef>
            </a:pPr>
            <a:r>
              <a:rPr lang="es-ES" sz="2400" b="1" u="none">
                <a:solidFill>
                  <a:schemeClr val="bg1"/>
                </a:solidFill>
                <a:latin typeface="Times New Roman" pitchFamily="18" charset="0"/>
                <a:hlinkClick r:id="rId3" action="ppaction://hlinkfile"/>
              </a:rPr>
              <a:t>escenarios.xls</a:t>
            </a:r>
            <a:endParaRPr lang="es-ES" sz="2400" b="1" u="none">
              <a:solidFill>
                <a:schemeClr val="bg1"/>
              </a:solidFill>
              <a:latin typeface="Times New Roman" pitchFamily="18" charset="0"/>
            </a:endParaRPr>
          </a:p>
          <a:p>
            <a:pPr algn="l">
              <a:spcBef>
                <a:spcPct val="50000"/>
              </a:spcBef>
            </a:pPr>
            <a:endParaRPr lang="es-ES" sz="2400" b="1" u="none">
              <a:solidFill>
                <a:schemeClr val="bg1"/>
              </a:solidFill>
              <a:latin typeface="Times New Roman" pitchFamily="18" charset="0"/>
            </a:endParaRPr>
          </a:p>
          <a:p>
            <a:pPr algn="l">
              <a:spcBef>
                <a:spcPct val="50000"/>
              </a:spcBef>
            </a:pPr>
            <a:endParaRPr lang="es-ES" sz="2400" b="1" u="none">
              <a:solidFill>
                <a:schemeClr val="bg1"/>
              </a:solidFill>
              <a:latin typeface="Times New Roman" pitchFamily="18" charset="0"/>
            </a:endParaRPr>
          </a:p>
          <a:p>
            <a:pPr algn="l">
              <a:spcBef>
                <a:spcPct val="50000"/>
              </a:spcBef>
            </a:pPr>
            <a:endParaRPr lang="es-ES" sz="2400" b="1" u="none">
              <a:solidFill>
                <a:schemeClr val="bg1"/>
              </a:solidFill>
              <a:latin typeface="Times New Roman" pitchFamily="18" charset="0"/>
            </a:endParaRPr>
          </a:p>
          <a:p>
            <a:pPr>
              <a:spcBef>
                <a:spcPct val="50000"/>
              </a:spcBef>
            </a:pPr>
            <a:endParaRPr lang="es-ES" sz="2400" b="1" u="none">
              <a:solidFill>
                <a:schemeClr val="bg1"/>
              </a:solidFill>
              <a:latin typeface="Times New Roman" pitchFamily="18" charset="0"/>
            </a:endParaRPr>
          </a:p>
          <a:p>
            <a:pPr>
              <a:spcBef>
                <a:spcPct val="50000"/>
              </a:spcBef>
            </a:pPr>
            <a:endParaRPr lang="es-ES" sz="2400" b="1" u="none">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3074" name="Picture 2" descr="imagen alegro"/>
          <p:cNvPicPr>
            <a:picLocks noChangeAspect="1" noChangeArrowheads="1"/>
          </p:cNvPicPr>
          <p:nvPr>
            <p:ph type="title"/>
          </p:nvPr>
        </p:nvPicPr>
        <p:blipFill>
          <a:blip r:embed="rId2"/>
          <a:srcRect/>
          <a:stretch>
            <a:fillRect/>
          </a:stretch>
        </p:blipFill>
        <p:spPr>
          <a:xfrm>
            <a:off x="0" y="0"/>
            <a:ext cx="9144000" cy="1268413"/>
          </a:xfrm>
          <a:prstGeom prst="rect">
            <a:avLst/>
          </a:prstGeom>
          <a:noFill/>
          <a:ln/>
        </p:spPr>
      </p:pic>
      <p:pic>
        <p:nvPicPr>
          <p:cNvPr id="643075" name="Picture 3" descr="icn_cobertura">
            <a:hlinkClick r:id="rId3"/>
          </p:cNvPr>
          <p:cNvPicPr>
            <a:picLocks noChangeAspect="1" noChangeArrowheads="1"/>
          </p:cNvPicPr>
          <p:nvPr/>
        </p:nvPicPr>
        <p:blipFill>
          <a:blip r:embed="rId4"/>
          <a:srcRect/>
          <a:stretch>
            <a:fillRect/>
          </a:stretch>
        </p:blipFill>
        <p:spPr bwMode="auto">
          <a:xfrm>
            <a:off x="4286250" y="-7013575"/>
            <a:ext cx="742950" cy="819150"/>
          </a:xfrm>
          <a:prstGeom prst="rect">
            <a:avLst/>
          </a:prstGeom>
          <a:noFill/>
        </p:spPr>
      </p:pic>
      <p:pic>
        <p:nvPicPr>
          <p:cNvPr id="643076" name="Picture 4" descr="icn_cobertura">
            <a:hlinkClick r:id="rId3"/>
          </p:cNvPr>
          <p:cNvPicPr>
            <a:picLocks noChangeAspect="1" noChangeArrowheads="1"/>
          </p:cNvPicPr>
          <p:nvPr/>
        </p:nvPicPr>
        <p:blipFill>
          <a:blip r:embed="rId4"/>
          <a:srcRect/>
          <a:stretch>
            <a:fillRect/>
          </a:stretch>
        </p:blipFill>
        <p:spPr bwMode="auto">
          <a:xfrm>
            <a:off x="4502150" y="-6797675"/>
            <a:ext cx="742950" cy="819150"/>
          </a:xfrm>
          <a:prstGeom prst="rect">
            <a:avLst/>
          </a:prstGeom>
          <a:noFill/>
        </p:spPr>
      </p:pic>
      <p:graphicFrame>
        <p:nvGraphicFramePr>
          <p:cNvPr id="643077" name="Group 5"/>
          <p:cNvGraphicFramePr>
            <a:graphicFrameLocks noGrp="1"/>
          </p:cNvGraphicFramePr>
          <p:nvPr>
            <p:ph idx="1"/>
          </p:nvPr>
        </p:nvGraphicFramePr>
        <p:xfrm>
          <a:off x="684213" y="1700213"/>
          <a:ext cx="7772400" cy="4067175"/>
        </p:xfrm>
        <a:graphic>
          <a:graphicData uri="http://schemas.openxmlformats.org/drawingml/2006/table">
            <a:tbl>
              <a:tblPr/>
              <a:tblGrid>
                <a:gridCol w="1943100"/>
                <a:gridCol w="1943100"/>
                <a:gridCol w="1943100"/>
                <a:gridCol w="1943100"/>
              </a:tblGrid>
              <a:tr h="322263">
                <a:tc gridSpan="4">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1200" b="0" i="0" u="none" strike="noStrike" cap="none" normalizeH="0" baseline="0" smtClean="0">
                          <a:ln>
                            <a:noFill/>
                          </a:ln>
                          <a:solidFill>
                            <a:schemeClr val="tx1"/>
                          </a:solidFill>
                          <a:effectLst>
                            <a:outerShdw blurRad="38100" dist="38100" dir="2700000" algn="tl">
                              <a:srgbClr val="C0C0C0"/>
                            </a:outerShdw>
                          </a:effectLst>
                          <a:latin typeface="Arial" charset="0"/>
                          <a:ea typeface="Times New Roman" pitchFamily="18" charset="0"/>
                          <a:cs typeface="Arial" charset="0"/>
                        </a:rPr>
                        <a:t>ANALISIS DE SENSIBILIDAD</a:t>
                      </a:r>
                      <a:endParaRPr kumimoji="0" lang="es-ES" sz="2000" b="0" i="0" u="none" strike="noStrike" cap="none" normalizeH="0" baseline="0" smtClean="0">
                        <a:ln>
                          <a:noFill/>
                        </a:ln>
                        <a:solidFill>
                          <a:schemeClr val="tx1"/>
                        </a:solidFill>
                        <a:effectLst>
                          <a:outerShdw blurRad="38100" dist="38100" dir="2700000" algn="tl">
                            <a:srgbClr val="C0C0C0"/>
                          </a:outerShdw>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0">
                <a:tc gridSpan="4">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34938">
                <a:tc rowSpan="2">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INDICADORES</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ESCENARIOS</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ES"/>
                    </a:p>
                  </a:txBody>
                  <a:tcPr/>
                </a:tc>
                <a:tc hMerge="1">
                  <a:txBody>
                    <a:bodyPr/>
                    <a:lstStyle/>
                    <a:p>
                      <a:endParaRPr lang="es-ES"/>
                    </a:p>
                  </a:txBody>
                  <a:tcPr/>
                </a:tc>
              </a:tr>
              <a:tr h="161925">
                <a:tc vMerge="1">
                  <a:txBody>
                    <a:bodyPr/>
                    <a:lstStyle/>
                    <a:p>
                      <a:endParaRPr lang="es-E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PESIMISTA</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NORMAL</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OPTIMISTA</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1338">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INGRESOS</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432.829,13</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480.921,26</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529.013,39</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5245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EGRESOS</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391.910</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391.910</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391.910</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2235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UTILIDAD NETA TOTAL</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19253.25</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48.108.53</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76963.80</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03250">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VAN</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rgbClr val="FF0000"/>
                          </a:solidFill>
                          <a:effectLst/>
                          <a:latin typeface="Arial" charset="0"/>
                          <a:ea typeface="Times New Roman" pitchFamily="18" charset="0"/>
                          <a:cs typeface="Arial" charset="0"/>
                        </a:rPr>
                        <a:t>$ -80055.47</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$ 9846.06</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$ 27747.58</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4488">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1" i="0" u="none" strike="noStrike" cap="none" normalizeH="0" baseline="0" smtClean="0">
                          <a:ln>
                            <a:noFill/>
                          </a:ln>
                          <a:solidFill>
                            <a:schemeClr val="tx1"/>
                          </a:solidFill>
                          <a:effectLst/>
                          <a:latin typeface="Arial" charset="0"/>
                          <a:ea typeface="Times New Roman" pitchFamily="18" charset="0"/>
                          <a:cs typeface="Arial" charset="0"/>
                        </a:rPr>
                        <a:t>TIR</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rgbClr val="FF3300"/>
                          </a:solidFill>
                          <a:effectLst/>
                          <a:latin typeface="Arial" charset="0"/>
                          <a:ea typeface="Times New Roman" pitchFamily="18" charset="0"/>
                          <a:cs typeface="Arial" charset="0"/>
                        </a:rPr>
                        <a:t>-1.24%</a:t>
                      </a:r>
                      <a:endParaRPr kumimoji="0" lang="es-ES" sz="2000" b="0" i="0" u="none" strike="noStrike" cap="none" normalizeH="0" baseline="0" smtClean="0">
                        <a:ln>
                          <a:noFill/>
                        </a:ln>
                        <a:solidFill>
                          <a:srgbClr val="FF33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37.87%</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s-ES" sz="900" b="0" i="0" u="none" strike="noStrike" cap="none" normalizeH="0" baseline="0" smtClean="0">
                          <a:ln>
                            <a:noFill/>
                          </a:ln>
                          <a:solidFill>
                            <a:schemeClr val="tx1"/>
                          </a:solidFill>
                          <a:effectLst/>
                          <a:latin typeface="Arial" charset="0"/>
                          <a:ea typeface="Times New Roman" pitchFamily="18" charset="0"/>
                          <a:cs typeface="Arial" charset="0"/>
                        </a:rPr>
                        <a:t>69.85%</a:t>
                      </a:r>
                      <a:endParaRPr kumimoji="0" lang="es-E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4" name="AutoShape 4"/>
          <p:cNvSpPr>
            <a:spLocks noGrp="1" noChangeArrowheads="1"/>
          </p:cNvSpPr>
          <p:nvPr>
            <p:ph type="title"/>
          </p:nvPr>
        </p:nvSpPr>
        <p:spPr>
          <a:xfrm>
            <a:off x="971550" y="1484313"/>
            <a:ext cx="7924800" cy="492125"/>
          </a:xfrm>
        </p:spPr>
        <p:txBody>
          <a:bodyPr/>
          <a:lstStyle/>
          <a:p>
            <a:r>
              <a:rPr lang="es-ES" sz="2800">
                <a:solidFill>
                  <a:schemeClr val="bg1"/>
                </a:solidFill>
              </a:rPr>
              <a:t>CONCLUSIONES Y RECOMENDACIONES</a:t>
            </a:r>
          </a:p>
        </p:txBody>
      </p:sp>
      <p:sp>
        <p:nvSpPr>
          <p:cNvPr id="368645" name="Rectangle 5"/>
          <p:cNvSpPr>
            <a:spLocks noGrp="1" noChangeArrowheads="1"/>
          </p:cNvSpPr>
          <p:nvPr>
            <p:ph type="body" idx="1"/>
          </p:nvPr>
        </p:nvSpPr>
        <p:spPr>
          <a:xfrm>
            <a:off x="1042988" y="2276475"/>
            <a:ext cx="7693025" cy="3455988"/>
          </a:xfrm>
        </p:spPr>
        <p:txBody>
          <a:bodyPr/>
          <a:lstStyle/>
          <a:p>
            <a:pPr algn="just">
              <a:lnSpc>
                <a:spcPct val="80000"/>
              </a:lnSpc>
              <a:buClr>
                <a:schemeClr val="bg1"/>
              </a:buClr>
              <a:buFont typeface="Wingdings" pitchFamily="2" charset="2"/>
              <a:buChar char="Ø"/>
            </a:pPr>
            <a:r>
              <a:rPr lang="es-ES" sz="2000">
                <a:solidFill>
                  <a:schemeClr val="bg1"/>
                </a:solidFill>
              </a:rPr>
              <a:t>De acuerdo al análisis del mercado tenemos un mercado potencial del 60%  del total de la población encuestada La falta de conocimiento por parte de la población  y potenciales usuarios tiene un efecto en el bajo nivel de clientes de Alegro.</a:t>
            </a:r>
          </a:p>
          <a:p>
            <a:pPr algn="just">
              <a:lnSpc>
                <a:spcPct val="80000"/>
              </a:lnSpc>
              <a:buFont typeface="Wingdings" pitchFamily="2" charset="2"/>
              <a:buNone/>
            </a:pPr>
            <a:r>
              <a:rPr lang="es-ES" sz="2000">
                <a:solidFill>
                  <a:schemeClr val="bg1"/>
                </a:solidFill>
              </a:rPr>
              <a:t>      Ante esta situación es necesario realizar una campaña publicitaria enfocada en la televisión  ya que los resultados de las encuestas demuestran que este medio es uno de los más efectivos en el momento de dar a conocer un producto o servicio, las otras acciones estratégicas propuestas, como son las de participar en ferias y programar visitas a las diferentes instituciones educativas y financieras de la ciudad definitivamente constituirán herramientas importantes al momento de captar el mercado.</a:t>
            </a:r>
          </a:p>
        </p:txBody>
      </p:sp>
      <p:pic>
        <p:nvPicPr>
          <p:cNvPr id="368647" name="Picture 7" descr="imagen alegro"/>
          <p:cNvPicPr>
            <a:picLocks noChangeAspect="1" noChangeArrowheads="1"/>
          </p:cNvPicPr>
          <p:nvPr/>
        </p:nvPicPr>
        <p:blipFill>
          <a:blip r:embed="rId2"/>
          <a:srcRect/>
          <a:stretch>
            <a:fillRect/>
          </a:stretch>
        </p:blipFill>
        <p:spPr bwMode="auto">
          <a:xfrm>
            <a:off x="0" y="0"/>
            <a:ext cx="9144000" cy="141287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8" name="Text Box 4"/>
          <p:cNvSpPr txBox="1">
            <a:spLocks noChangeArrowheads="1"/>
          </p:cNvSpPr>
          <p:nvPr/>
        </p:nvSpPr>
        <p:spPr bwMode="auto">
          <a:xfrm>
            <a:off x="1187450" y="1196975"/>
            <a:ext cx="6913563" cy="457200"/>
          </a:xfrm>
          <a:prstGeom prst="rect">
            <a:avLst/>
          </a:prstGeom>
          <a:noFill/>
          <a:ln w="9525">
            <a:noFill/>
            <a:miter lim="800000"/>
            <a:headEnd/>
            <a:tailEnd/>
          </a:ln>
          <a:effectLst/>
        </p:spPr>
        <p:txBody>
          <a:bodyPr>
            <a:spAutoFit/>
          </a:bodyPr>
          <a:lstStyle/>
          <a:p>
            <a:pPr>
              <a:spcBef>
                <a:spcPct val="50000"/>
              </a:spcBef>
            </a:pPr>
            <a:r>
              <a:rPr lang="es-ES" sz="2400" b="1" u="none">
                <a:solidFill>
                  <a:schemeClr val="bg1"/>
                </a:solidFill>
              </a:rPr>
              <a:t>CONCLUSIONES Y RECOMENDACIONES</a:t>
            </a:r>
          </a:p>
        </p:txBody>
      </p:sp>
      <p:sp>
        <p:nvSpPr>
          <p:cNvPr id="369669" name="Text Box 5"/>
          <p:cNvSpPr txBox="1">
            <a:spLocks noChangeArrowheads="1"/>
          </p:cNvSpPr>
          <p:nvPr/>
        </p:nvSpPr>
        <p:spPr bwMode="auto">
          <a:xfrm>
            <a:off x="1116013" y="2276475"/>
            <a:ext cx="3311525" cy="366713"/>
          </a:xfrm>
          <a:prstGeom prst="rect">
            <a:avLst/>
          </a:prstGeom>
          <a:noFill/>
          <a:ln w="9525">
            <a:noFill/>
            <a:miter lim="800000"/>
            <a:headEnd/>
            <a:tailEnd/>
          </a:ln>
          <a:effectLst/>
        </p:spPr>
        <p:txBody>
          <a:bodyPr>
            <a:spAutoFit/>
          </a:bodyPr>
          <a:lstStyle/>
          <a:p>
            <a:pPr algn="l">
              <a:spcBef>
                <a:spcPct val="50000"/>
              </a:spcBef>
            </a:pPr>
            <a:endParaRPr lang="en-US" sz="1800" u="none"/>
          </a:p>
        </p:txBody>
      </p:sp>
      <p:sp>
        <p:nvSpPr>
          <p:cNvPr id="369670" name="Text Box 6"/>
          <p:cNvSpPr txBox="1">
            <a:spLocks noChangeArrowheads="1"/>
          </p:cNvSpPr>
          <p:nvPr/>
        </p:nvSpPr>
        <p:spPr bwMode="auto">
          <a:xfrm>
            <a:off x="1042988" y="2349500"/>
            <a:ext cx="3311525" cy="366713"/>
          </a:xfrm>
          <a:prstGeom prst="rect">
            <a:avLst/>
          </a:prstGeom>
          <a:noFill/>
          <a:ln w="9525">
            <a:noFill/>
            <a:miter lim="800000"/>
            <a:headEnd/>
            <a:tailEnd/>
          </a:ln>
          <a:effectLst/>
        </p:spPr>
        <p:txBody>
          <a:bodyPr>
            <a:spAutoFit/>
          </a:bodyPr>
          <a:lstStyle/>
          <a:p>
            <a:pPr algn="l">
              <a:spcBef>
                <a:spcPct val="50000"/>
              </a:spcBef>
            </a:pPr>
            <a:endParaRPr lang="en-US" sz="1800" u="none"/>
          </a:p>
        </p:txBody>
      </p:sp>
      <p:sp>
        <p:nvSpPr>
          <p:cNvPr id="369672" name="Text Box 8"/>
          <p:cNvSpPr txBox="1">
            <a:spLocks noChangeArrowheads="1"/>
          </p:cNvSpPr>
          <p:nvPr/>
        </p:nvSpPr>
        <p:spPr bwMode="auto">
          <a:xfrm>
            <a:off x="1187450" y="1700213"/>
            <a:ext cx="7345363" cy="4764087"/>
          </a:xfrm>
          <a:prstGeom prst="rect">
            <a:avLst/>
          </a:prstGeom>
          <a:noFill/>
          <a:ln w="9525">
            <a:noFill/>
            <a:miter lim="800000"/>
            <a:headEnd/>
            <a:tailEnd/>
          </a:ln>
          <a:effectLst/>
        </p:spPr>
        <p:txBody>
          <a:bodyPr>
            <a:spAutoFit/>
          </a:bodyPr>
          <a:lstStyle/>
          <a:p>
            <a:pPr algn="just">
              <a:spcBef>
                <a:spcPct val="50000"/>
              </a:spcBef>
              <a:buFont typeface="Wingdings" pitchFamily="2" charset="2"/>
              <a:buChar char="Ø"/>
            </a:pPr>
            <a:r>
              <a:rPr lang="es-ES" sz="1800" u="none">
                <a:solidFill>
                  <a:schemeClr val="bg1"/>
                </a:solidFill>
              </a:rPr>
              <a:t>Este negocio a pesar de tener mucha acogida en el mercado es muy complejo que requiere mucho control tanto en la parte operativa como administrativa motivo por el cual algunos emprendedores que han querido formar parte de este mercado se han visto obligados a salir del mismo por lo que se recomienda modernizar los sistemas de administración con sistemas de computación modernos para el control administrativo y operacional.</a:t>
            </a:r>
          </a:p>
          <a:p>
            <a:pPr algn="just">
              <a:spcBef>
                <a:spcPct val="50000"/>
              </a:spcBef>
              <a:buFont typeface="Wingdings" pitchFamily="2" charset="2"/>
              <a:buChar char="Ø"/>
            </a:pPr>
            <a:endParaRPr lang="es-ES" sz="1800" u="none">
              <a:solidFill>
                <a:schemeClr val="bg1"/>
              </a:solidFill>
            </a:endParaRPr>
          </a:p>
          <a:p>
            <a:pPr algn="just">
              <a:spcBef>
                <a:spcPct val="50000"/>
              </a:spcBef>
              <a:buFont typeface="Wingdings" pitchFamily="2" charset="2"/>
              <a:buChar char="Ø"/>
            </a:pPr>
            <a:r>
              <a:rPr lang="es-ES" sz="1800" u="none">
                <a:solidFill>
                  <a:schemeClr val="bg1"/>
                </a:solidFill>
              </a:rPr>
              <a:t>La distribuidora contará con el recurso humano, tecnológico, económico y de capital por medio del cual se puede implantar en el plan de marketing propuesto.</a:t>
            </a:r>
          </a:p>
          <a:p>
            <a:pPr algn="just">
              <a:spcBef>
                <a:spcPct val="50000"/>
              </a:spcBef>
              <a:buFont typeface="Wingdings" pitchFamily="2" charset="2"/>
              <a:buChar char="Ø"/>
            </a:pPr>
            <a:endParaRPr lang="es-ES" sz="1800" u="none">
              <a:solidFill>
                <a:schemeClr val="bg1"/>
              </a:solidFill>
            </a:endParaRPr>
          </a:p>
          <a:p>
            <a:pPr algn="just">
              <a:spcBef>
                <a:spcPct val="50000"/>
              </a:spcBef>
              <a:buFont typeface="Wingdings" pitchFamily="2" charset="2"/>
              <a:buChar char="Ø"/>
            </a:pPr>
            <a:r>
              <a:rPr lang="es-ES" sz="1800" u="none">
                <a:solidFill>
                  <a:schemeClr val="bg1"/>
                </a:solidFill>
              </a:rPr>
              <a:t>Realizado los análisis financieros se puede determinar que el proyecto es factible por lo que se recomienda  su realización en el mercado</a:t>
            </a:r>
          </a:p>
        </p:txBody>
      </p:sp>
      <p:pic>
        <p:nvPicPr>
          <p:cNvPr id="369674" name="Picture 10" descr="imagen alegro"/>
          <p:cNvPicPr>
            <a:picLocks noChangeAspect="1" noChangeArrowheads="1"/>
          </p:cNvPicPr>
          <p:nvPr>
            <p:ph/>
          </p:nvPr>
        </p:nvPicPr>
        <p:blipFill>
          <a:blip r:embed="rId2"/>
          <a:srcRect/>
          <a:stretch>
            <a:fillRect/>
          </a:stretch>
        </p:blipFill>
        <p:spPr>
          <a:xfrm>
            <a:off x="0" y="0"/>
            <a:ext cx="9144000" cy="1125538"/>
          </a:xfrm>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7" name="Rectangle 9"/>
          <p:cNvSpPr>
            <a:spLocks noGrp="1" noChangeArrowheads="1"/>
          </p:cNvSpPr>
          <p:nvPr>
            <p:ph type="body" idx="1"/>
          </p:nvPr>
        </p:nvSpPr>
        <p:spPr>
          <a:xfrm>
            <a:off x="838200" y="1412875"/>
            <a:ext cx="7693025" cy="5040313"/>
          </a:xfrm>
        </p:spPr>
        <p:txBody>
          <a:bodyPr/>
          <a:lstStyle/>
          <a:p>
            <a:pPr algn="just">
              <a:buFont typeface="Wingdings" pitchFamily="2" charset="2"/>
              <a:buNone/>
            </a:pPr>
            <a:r>
              <a:rPr lang="es-ES"/>
              <a:t>   </a:t>
            </a:r>
            <a:r>
              <a:rPr lang="es-ES" sz="2000">
                <a:solidFill>
                  <a:schemeClr val="bg1"/>
                </a:solidFill>
              </a:rPr>
              <a:t>El estudio del mercado nos oriento a diseñar un plan de mercadotecnia acorde con la realidad de la demanda y oferta del mercado ya que se determinó que tiene una oferta muy competitiva para lo cual  es muy importante captar a usuarios para poder ofrecer un servicio a un costo promedio atractivo</a:t>
            </a:r>
          </a:p>
        </p:txBody>
      </p:sp>
      <p:pic>
        <p:nvPicPr>
          <p:cNvPr id="370694" name="Picture 6" descr="imagen alegro"/>
          <p:cNvPicPr>
            <a:picLocks noChangeAspect="1" noChangeArrowheads="1"/>
          </p:cNvPicPr>
          <p:nvPr>
            <p:ph idx="4294967295"/>
          </p:nvPr>
        </p:nvPicPr>
        <p:blipFill>
          <a:blip r:embed="rId2"/>
          <a:srcRect/>
          <a:stretch>
            <a:fillRect/>
          </a:stretch>
        </p:blipFill>
        <p:spPr>
          <a:xfrm>
            <a:off x="0" y="0"/>
            <a:ext cx="9144000" cy="1196975"/>
          </a:xfrm>
          <a:noFill/>
          <a:ln/>
        </p:spPr>
      </p:pic>
      <p:pic>
        <p:nvPicPr>
          <p:cNvPr id="370698" name="Picture 10" descr="MCj03871520000[1]"/>
          <p:cNvPicPr>
            <a:picLocks noChangeAspect="1" noChangeArrowheads="1"/>
          </p:cNvPicPr>
          <p:nvPr/>
        </p:nvPicPr>
        <p:blipFill>
          <a:blip r:embed="rId3"/>
          <a:srcRect/>
          <a:stretch>
            <a:fillRect/>
          </a:stretch>
        </p:blipFill>
        <p:spPr bwMode="auto">
          <a:xfrm>
            <a:off x="5003800" y="3429000"/>
            <a:ext cx="2609850" cy="273685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9043" name="Rectangle 3"/>
          <p:cNvSpPr>
            <a:spLocks noGrp="1" noChangeArrowheads="1"/>
          </p:cNvSpPr>
          <p:nvPr>
            <p:ph type="body" idx="1"/>
          </p:nvPr>
        </p:nvSpPr>
        <p:spPr>
          <a:xfrm>
            <a:off x="838200" y="1628775"/>
            <a:ext cx="7693025" cy="4457700"/>
          </a:xfrm>
        </p:spPr>
        <p:txBody>
          <a:bodyPr/>
          <a:lstStyle/>
          <a:p>
            <a:pPr algn="ctr">
              <a:buFont typeface="Wingdings" pitchFamily="2" charset="2"/>
              <a:buNone/>
            </a:pPr>
            <a:endParaRPr lang="es-ES" sz="3200">
              <a:solidFill>
                <a:schemeClr val="bg1"/>
              </a:solidFill>
            </a:endParaRPr>
          </a:p>
          <a:p>
            <a:pPr algn="ctr">
              <a:buFont typeface="Wingdings" pitchFamily="2" charset="2"/>
              <a:buNone/>
            </a:pPr>
            <a:endParaRPr lang="es-ES" sz="3200">
              <a:solidFill>
                <a:schemeClr val="bg1"/>
              </a:solidFill>
            </a:endParaRPr>
          </a:p>
          <a:p>
            <a:pPr algn="ctr">
              <a:buFont typeface="Wingdings" pitchFamily="2" charset="2"/>
              <a:buNone/>
            </a:pPr>
            <a:r>
              <a:rPr lang="es-ES" sz="3200">
                <a:solidFill>
                  <a:schemeClr val="bg1"/>
                </a:solidFill>
              </a:rPr>
              <a:t>Gracias por su atención………</a:t>
            </a:r>
          </a:p>
        </p:txBody>
      </p:sp>
      <p:pic>
        <p:nvPicPr>
          <p:cNvPr id="599044" name="Picture 4" descr="imagen alegro"/>
          <p:cNvPicPr>
            <a:picLocks noChangeAspect="1" noChangeArrowheads="1"/>
          </p:cNvPicPr>
          <p:nvPr/>
        </p:nvPicPr>
        <p:blipFill>
          <a:blip r:embed="rId2"/>
          <a:srcRect/>
          <a:stretch>
            <a:fillRect/>
          </a:stretch>
        </p:blipFill>
        <p:spPr bwMode="auto">
          <a:xfrm>
            <a:off x="0" y="0"/>
            <a:ext cx="914400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63" name="Text Box 7"/>
          <p:cNvSpPr txBox="1">
            <a:spLocks noChangeArrowheads="1"/>
          </p:cNvSpPr>
          <p:nvPr/>
        </p:nvSpPr>
        <p:spPr bwMode="auto">
          <a:xfrm>
            <a:off x="1476375" y="981075"/>
            <a:ext cx="6696075" cy="519113"/>
          </a:xfrm>
          <a:prstGeom prst="rect">
            <a:avLst/>
          </a:prstGeom>
          <a:noFill/>
          <a:ln w="9525">
            <a:noFill/>
            <a:miter lim="800000"/>
            <a:headEnd/>
            <a:tailEnd/>
          </a:ln>
          <a:effectLst/>
        </p:spPr>
        <p:txBody>
          <a:bodyPr>
            <a:spAutoFit/>
          </a:bodyPr>
          <a:lstStyle/>
          <a:p>
            <a:pPr>
              <a:spcBef>
                <a:spcPct val="50000"/>
              </a:spcBef>
            </a:pPr>
            <a:endParaRPr lang="en-US" sz="2800" b="1" u="none"/>
          </a:p>
        </p:txBody>
      </p:sp>
      <p:sp>
        <p:nvSpPr>
          <p:cNvPr id="403483" name="AutoShape 27"/>
          <p:cNvSpPr>
            <a:spLocks noGrp="1" noChangeArrowheads="1"/>
          </p:cNvSpPr>
          <p:nvPr>
            <p:ph type="title"/>
          </p:nvPr>
        </p:nvSpPr>
        <p:spPr>
          <a:xfrm>
            <a:off x="755650" y="549275"/>
            <a:ext cx="7924800" cy="1143000"/>
          </a:xfrm>
        </p:spPr>
        <p:txBody>
          <a:bodyPr/>
          <a:lstStyle/>
          <a:p>
            <a:pPr algn="ctr"/>
            <a:r>
              <a:rPr lang="es-ES" sz="3200"/>
              <a:t/>
            </a:r>
            <a:br>
              <a:rPr lang="es-ES" sz="3200"/>
            </a:br>
            <a:r>
              <a:rPr lang="es-ES" sz="3200"/>
              <a:t/>
            </a:r>
            <a:br>
              <a:rPr lang="es-ES" sz="3200"/>
            </a:br>
            <a:r>
              <a:rPr lang="es-ES" sz="2800">
                <a:solidFill>
                  <a:schemeClr val="bg1"/>
                </a:solidFill>
              </a:rPr>
              <a:t>Objetivos</a:t>
            </a:r>
          </a:p>
        </p:txBody>
      </p:sp>
      <p:sp>
        <p:nvSpPr>
          <p:cNvPr id="403484" name="Rectangle 28"/>
          <p:cNvSpPr>
            <a:spLocks noGrp="1" noChangeArrowheads="1"/>
          </p:cNvSpPr>
          <p:nvPr>
            <p:ph type="body" idx="1"/>
          </p:nvPr>
        </p:nvSpPr>
        <p:spPr>
          <a:xfrm>
            <a:off x="838200" y="1628775"/>
            <a:ext cx="7693025" cy="5229225"/>
          </a:xfrm>
        </p:spPr>
        <p:txBody>
          <a:bodyPr/>
          <a:lstStyle/>
          <a:p>
            <a:pPr algn="just">
              <a:buClr>
                <a:schemeClr val="bg1"/>
              </a:buClr>
              <a:buFont typeface="Wingdings" pitchFamily="2" charset="2"/>
              <a:buChar char="Ø"/>
            </a:pPr>
            <a:r>
              <a:rPr lang="es-ES" sz="2400">
                <a:solidFill>
                  <a:schemeClr val="bg1"/>
                </a:solidFill>
              </a:rPr>
              <a:t>Investigar, identificar y analizar las variables de mercado más</a:t>
            </a:r>
            <a:r>
              <a:rPr lang="es-ES" sz="2400"/>
              <a:t> </a:t>
            </a:r>
            <a:r>
              <a:rPr lang="es-ES" sz="2400">
                <a:solidFill>
                  <a:schemeClr val="bg1"/>
                </a:solidFill>
              </a:rPr>
              <a:t>importantes para la definición del plan de marketing</a:t>
            </a:r>
          </a:p>
          <a:p>
            <a:pPr algn="just">
              <a:buClr>
                <a:schemeClr val="bg1"/>
              </a:buClr>
              <a:buFont typeface="Wingdings" pitchFamily="2" charset="2"/>
              <a:buChar char="Ø"/>
            </a:pPr>
            <a:r>
              <a:rPr lang="es-ES" sz="2400">
                <a:solidFill>
                  <a:schemeClr val="bg1"/>
                </a:solidFill>
              </a:rPr>
              <a:t>Ubicar la distribuidora en un lugar estratégico. </a:t>
            </a:r>
          </a:p>
          <a:p>
            <a:pPr algn="just">
              <a:buClr>
                <a:schemeClr val="bg1"/>
              </a:buClr>
              <a:buFont typeface="Wingdings" pitchFamily="2" charset="2"/>
              <a:buChar char="Ø"/>
            </a:pPr>
            <a:r>
              <a:rPr lang="es-ES" sz="2400">
                <a:solidFill>
                  <a:schemeClr val="bg1"/>
                </a:solidFill>
              </a:rPr>
              <a:t>Desarrollar promociones adecuadas a cada una de las necesidades de los clientes según sea su característica, y poder mantener un margen de ventas superior al promedio de ventas de la competencia</a:t>
            </a:r>
          </a:p>
          <a:p>
            <a:pPr algn="just">
              <a:buClr>
                <a:schemeClr val="bg1"/>
              </a:buClr>
              <a:buFont typeface="Wingdings" pitchFamily="2" charset="2"/>
              <a:buChar char="Ø"/>
            </a:pPr>
            <a:r>
              <a:rPr lang="es-ES" sz="2400">
                <a:solidFill>
                  <a:schemeClr val="bg1"/>
                </a:solidFill>
              </a:rPr>
              <a:t>Elaborar distintos escenarios para desarrollar planes alternativos en el tiempo según resultados</a:t>
            </a:r>
          </a:p>
          <a:p>
            <a:pPr algn="just">
              <a:buClr>
                <a:schemeClr val="bg1"/>
              </a:buClr>
              <a:buFont typeface="Wingdings" pitchFamily="2" charset="2"/>
              <a:buChar char="Ø"/>
            </a:pPr>
            <a:r>
              <a:rPr lang="es-ES" sz="2400">
                <a:solidFill>
                  <a:schemeClr val="bg1"/>
                </a:solidFill>
              </a:rPr>
              <a:t>Asegurar masa crítica de clientes a través de presentación de servicios eficientes.</a:t>
            </a:r>
          </a:p>
          <a:p>
            <a:pPr algn="just">
              <a:buFont typeface="Wingdings" pitchFamily="2" charset="2"/>
              <a:buChar char="Ø"/>
            </a:pPr>
            <a:endParaRPr lang="es-ES" sz="2400">
              <a:solidFill>
                <a:schemeClr val="bg1"/>
              </a:solidFill>
            </a:endParaRPr>
          </a:p>
          <a:p>
            <a:pPr>
              <a:buFont typeface="Wingdings" pitchFamily="2" charset="2"/>
              <a:buChar char="Ø"/>
            </a:pPr>
            <a:endParaRPr lang="es-ES">
              <a:solidFill>
                <a:schemeClr val="bg1"/>
              </a:solidFill>
            </a:endParaRPr>
          </a:p>
          <a:p>
            <a:pPr>
              <a:buFont typeface="Wingdings" pitchFamily="2" charset="2"/>
              <a:buChar char="Ø"/>
            </a:pPr>
            <a:endParaRPr lang="es-ES"/>
          </a:p>
        </p:txBody>
      </p:sp>
      <p:pic>
        <p:nvPicPr>
          <p:cNvPr id="403476" name="Picture 20" descr="imagen alegro"/>
          <p:cNvPicPr>
            <a:picLocks noChangeAspect="1" noChangeArrowheads="1"/>
          </p:cNvPicPr>
          <p:nvPr>
            <p:ph sz="half" idx="4294967295"/>
          </p:nvPr>
        </p:nvPicPr>
        <p:blipFill>
          <a:blip r:embed="rId2"/>
          <a:srcRect/>
          <a:stretch>
            <a:fillRect/>
          </a:stretch>
        </p:blipFill>
        <p:spPr>
          <a:xfrm>
            <a:off x="0" y="0"/>
            <a:ext cx="9144000" cy="1052513"/>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80931" name="Rectangle 3"/>
          <p:cNvSpPr>
            <a:spLocks noGrp="1" noChangeArrowheads="1"/>
          </p:cNvSpPr>
          <p:nvPr>
            <p:ph type="title"/>
          </p:nvPr>
        </p:nvSpPr>
        <p:spPr>
          <a:xfrm>
            <a:off x="755650" y="620713"/>
            <a:ext cx="7924800" cy="1143000"/>
          </a:xfrm>
          <a:prstGeom prst="rect">
            <a:avLst/>
          </a:prstGeom>
          <a:noFill/>
          <a:ln/>
        </p:spPr>
        <p:txBody>
          <a:bodyPr/>
          <a:lstStyle/>
          <a:p>
            <a:pPr algn="ctr"/>
            <a:r>
              <a:rPr lang="es-ES" sz="3200">
                <a:solidFill>
                  <a:schemeClr val="bg1"/>
                </a:solidFill>
              </a:rPr>
              <a:t>Cultura Organizacional</a:t>
            </a:r>
            <a:endParaRPr lang="es-ES" sz="3200">
              <a:solidFill>
                <a:schemeClr val="bg1"/>
              </a:solidFill>
              <a:hlinkClick r:id="rId2" action="ppaction://hlinksldjump"/>
            </a:endParaRPr>
          </a:p>
        </p:txBody>
      </p:sp>
      <p:sp>
        <p:nvSpPr>
          <p:cNvPr id="380930" name="Rectangle 2"/>
          <p:cNvSpPr>
            <a:spLocks noGrp="1" noChangeArrowheads="1"/>
          </p:cNvSpPr>
          <p:nvPr>
            <p:ph type="body" sz="half" idx="1"/>
          </p:nvPr>
        </p:nvSpPr>
        <p:spPr>
          <a:xfrm>
            <a:off x="838200" y="2060575"/>
            <a:ext cx="7766050" cy="4025900"/>
          </a:xfrm>
          <a:noFill/>
          <a:ln/>
        </p:spPr>
        <p:txBody>
          <a:bodyPr/>
          <a:lstStyle/>
          <a:p>
            <a:pPr>
              <a:lnSpc>
                <a:spcPct val="90000"/>
              </a:lnSpc>
              <a:buFont typeface="Wingdings" pitchFamily="2" charset="2"/>
              <a:buNone/>
            </a:pPr>
            <a:r>
              <a:rPr lang="es-ES" sz="2400">
                <a:solidFill>
                  <a:schemeClr val="bg1"/>
                </a:solidFill>
              </a:rPr>
              <a:t>La imagen ante el cliente será:</a:t>
            </a:r>
          </a:p>
          <a:p>
            <a:pPr>
              <a:lnSpc>
                <a:spcPct val="90000"/>
              </a:lnSpc>
              <a:buFont typeface="Wingdings" pitchFamily="2" charset="2"/>
              <a:buNone/>
            </a:pPr>
            <a:endParaRPr lang="es-ES" sz="2400"/>
          </a:p>
          <a:p>
            <a:pPr algn="just">
              <a:lnSpc>
                <a:spcPct val="90000"/>
              </a:lnSpc>
              <a:buClr>
                <a:schemeClr val="bg1"/>
              </a:buClr>
              <a:buFont typeface="Wingdings" pitchFamily="2" charset="2"/>
              <a:buChar char="Ø"/>
            </a:pPr>
            <a:r>
              <a:rPr lang="es-ES">
                <a:solidFill>
                  <a:schemeClr val="bg1"/>
                </a:solidFill>
              </a:rPr>
              <a:t>Integridad</a:t>
            </a:r>
            <a:r>
              <a:rPr lang="es-ES" sz="2400">
                <a:solidFill>
                  <a:schemeClr val="bg1"/>
                </a:solidFill>
              </a:rPr>
              <a:t>: Nos especializaremos en brindar un servicio serio que garantice que la distribuidora cumpla de la forma más adecuada con los parámetros de calidad y servicio que exigen los clientes.</a:t>
            </a:r>
          </a:p>
          <a:p>
            <a:pPr algn="just">
              <a:lnSpc>
                <a:spcPct val="90000"/>
              </a:lnSpc>
              <a:buFont typeface="Wingdings" pitchFamily="2" charset="2"/>
              <a:buNone/>
            </a:pPr>
            <a:endParaRPr lang="es-ES" sz="2400">
              <a:solidFill>
                <a:schemeClr val="bg1"/>
              </a:solidFill>
            </a:endParaRPr>
          </a:p>
          <a:p>
            <a:pPr algn="just">
              <a:lnSpc>
                <a:spcPct val="90000"/>
              </a:lnSpc>
              <a:buClr>
                <a:schemeClr val="bg1"/>
              </a:buClr>
              <a:buFont typeface="Wingdings" pitchFamily="2" charset="2"/>
              <a:buChar char="Ø"/>
            </a:pPr>
            <a:r>
              <a:rPr lang="es-ES">
                <a:solidFill>
                  <a:schemeClr val="bg1"/>
                </a:solidFill>
              </a:rPr>
              <a:t>Innovación</a:t>
            </a:r>
            <a:r>
              <a:rPr lang="es-ES" sz="2400">
                <a:solidFill>
                  <a:schemeClr val="bg1"/>
                </a:solidFill>
              </a:rPr>
              <a:t>: día a día implementaremos nuevas técnicas que junto con equipos sofisticados nos permitirán alcanzar mejores resultados en nuestro servicio</a:t>
            </a:r>
          </a:p>
          <a:p>
            <a:pPr>
              <a:lnSpc>
                <a:spcPct val="90000"/>
              </a:lnSpc>
            </a:pPr>
            <a:endParaRPr lang="es-ES" sz="2400">
              <a:solidFill>
                <a:schemeClr val="bg1"/>
              </a:solidFill>
            </a:endParaRPr>
          </a:p>
          <a:p>
            <a:pPr>
              <a:lnSpc>
                <a:spcPct val="90000"/>
              </a:lnSpc>
              <a:buFontTx/>
              <a:buNone/>
            </a:pPr>
            <a:endParaRPr lang="es-ES" sz="200"/>
          </a:p>
          <a:p>
            <a:pPr algn="just">
              <a:lnSpc>
                <a:spcPct val="90000"/>
              </a:lnSpc>
              <a:buFontTx/>
              <a:buNone/>
            </a:pPr>
            <a:r>
              <a:rPr lang="es-ES" sz="3600"/>
              <a:t> </a:t>
            </a:r>
            <a:endParaRPr lang="es-ES" sz="2400"/>
          </a:p>
        </p:txBody>
      </p:sp>
      <p:pic>
        <p:nvPicPr>
          <p:cNvPr id="380945" name="Picture 17" descr="imagen alegro"/>
          <p:cNvPicPr>
            <a:picLocks noChangeAspect="1" noChangeArrowheads="1"/>
          </p:cNvPicPr>
          <p:nvPr>
            <p:ph sz="quarter" idx="2"/>
          </p:nvPr>
        </p:nvPicPr>
        <p:blipFill>
          <a:blip r:embed="rId3"/>
          <a:srcRect/>
          <a:stretch>
            <a:fillRect/>
          </a:stretch>
        </p:blipFill>
        <p:spPr>
          <a:xfrm>
            <a:off x="0" y="0"/>
            <a:ext cx="9144000" cy="1196975"/>
          </a:xfrm>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ápsulas">
  <a:themeElements>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2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200" b="0" i="0" u="sng" strike="noStrike" cap="none" normalizeH="0" baseline="0" smtClean="0">
            <a:ln>
              <a:noFill/>
            </a:ln>
            <a:solidFill>
              <a:schemeClr val="tx1"/>
            </a:solidFill>
            <a:effectLst/>
            <a:latin typeface="Arial" charset="0"/>
          </a:defRPr>
        </a:defPPr>
      </a:lstStyle>
    </a:lnDef>
  </a:objectDefaults>
  <a:extraClrSchemeLst>
    <a:extraClrScheme>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ápsula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ápsula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ápsula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ápsula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ápsula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ápsula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ápsula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4673</TotalTime>
  <Words>3605</Words>
  <Application>Microsoft PowerPoint</Application>
  <PresentationFormat>Presentación en pantalla (4:3)</PresentationFormat>
  <Paragraphs>586</Paragraphs>
  <Slides>78</Slides>
  <Notes>0</Notes>
  <HiddenSlides>2</HiddenSlides>
  <MMClips>1</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6</vt:i4>
      </vt:variant>
      <vt:variant>
        <vt:lpstr>Títulos de diapositiva</vt:lpstr>
      </vt:variant>
      <vt:variant>
        <vt:i4>78</vt:i4>
      </vt:variant>
    </vt:vector>
  </HeadingPairs>
  <TitlesOfParts>
    <vt:vector size="93" baseType="lpstr">
      <vt:lpstr>Arial</vt:lpstr>
      <vt:lpstr>Wingdings</vt:lpstr>
      <vt:lpstr>Times New Roman</vt:lpstr>
      <vt:lpstr>Bookman Old Style</vt:lpstr>
      <vt:lpstr>Batang</vt:lpstr>
      <vt:lpstr>Arial Rounded MT Bold</vt:lpstr>
      <vt:lpstr>Arial Unicode MS</vt:lpstr>
      <vt:lpstr>Verdana</vt:lpstr>
      <vt:lpstr>Cápsulas</vt:lpstr>
      <vt:lpstr>Fotografía de Microsoft Photo Editor 3.0</vt:lpstr>
      <vt:lpstr>Microsoft Photo Editor 3.0 Photo</vt:lpstr>
      <vt:lpstr>Foto de Microsoft Photo Editor 3.0</vt:lpstr>
      <vt:lpstr>Gráfico de Microsoft Excel</vt:lpstr>
      <vt:lpstr>Imagen de Microsoft Word</vt:lpstr>
      <vt:lpstr>Hoja de cálculo de Microsoft Excel</vt:lpstr>
      <vt:lpstr>Diapositiva 1</vt:lpstr>
      <vt:lpstr>Diapositiva 2</vt:lpstr>
      <vt:lpstr>Diapositiva 3</vt:lpstr>
      <vt:lpstr>Diapositiva 4</vt:lpstr>
      <vt:lpstr>Diapositiva 5</vt:lpstr>
      <vt:lpstr>OBJETIVO</vt:lpstr>
      <vt:lpstr>Diapositiva 7</vt:lpstr>
      <vt:lpstr>  Objetivos</vt:lpstr>
      <vt:lpstr>Cultura Organizacional</vt:lpstr>
      <vt:lpstr>Diapositiva 10</vt:lpstr>
      <vt:lpstr>Diapositiva 11</vt:lpstr>
      <vt:lpstr>Diapositiva 12</vt:lpstr>
      <vt:lpstr>APROBADA LA FRANQUICIA</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CUÁL ES LA RELACIÓN ENTRE ALEGRO Y EL SEXO DEL ENCUESTADO</vt:lpstr>
      <vt:lpstr>CUÁL ES LA RELACIÓN ENTRE ALEGRO Y EL SEXO DEL ENCUESTADO</vt:lpstr>
      <vt:lpstr>ANÁLISIS FODA</vt:lpstr>
      <vt:lpstr>Diapositiva 43</vt:lpstr>
      <vt:lpstr>Diapositiva 44</vt:lpstr>
      <vt:lpstr>MATRIZ BOSTON CONSULTING GROUP (BCG)</vt:lpstr>
      <vt:lpstr>MATRIZ BOSTON CONSULTING GROUP (BCG)</vt:lpstr>
      <vt:lpstr>Diapositiva 47</vt:lpstr>
      <vt:lpstr>Diapositiva 48</vt:lpstr>
      <vt:lpstr>OBJETIVOS DEL PLAN DE MARKETING</vt:lpstr>
      <vt:lpstr>Diapositiva 50</vt:lpstr>
      <vt:lpstr>SEGMENTACIÓN DEL MERCADO</vt:lpstr>
      <vt:lpstr>Diapositiva 52</vt:lpstr>
      <vt:lpstr>Diapositiva 53</vt:lpstr>
      <vt:lpstr>Diapositiva 54</vt:lpstr>
      <vt:lpstr>MERCHANDISING DE ALEGRO  Grupos de exhiciòn  Preferencias de exhiciòn y almacenamiento de cada producto </vt:lpstr>
      <vt:lpstr>  Posicionamiento</vt:lpstr>
      <vt:lpstr>MARKETING OPERATIVO</vt:lpstr>
      <vt:lpstr>Diapositiva 58</vt:lpstr>
      <vt:lpstr>Costo a satisfacer</vt:lpstr>
      <vt:lpstr>ESTRATEGIA DE COMUNICACIÓN</vt:lpstr>
      <vt:lpstr>Publicidad</vt:lpstr>
      <vt:lpstr>PUBLICIDAD</vt:lpstr>
      <vt:lpstr>ESTRATEGIA DE RELACIONES PÚBLICAS</vt:lpstr>
      <vt:lpstr>Ventas Personales</vt:lpstr>
      <vt:lpstr>Marketing Directo</vt:lpstr>
      <vt:lpstr>Mercadeo Electrónico</vt:lpstr>
      <vt:lpstr>ESTRATEGIA DE PROMOCIÓN</vt:lpstr>
      <vt:lpstr>Diapositiva 68</vt:lpstr>
      <vt:lpstr>Diapositiva 69</vt:lpstr>
      <vt:lpstr>Diapositiva 70</vt:lpstr>
      <vt:lpstr>Diapositiva 71</vt:lpstr>
      <vt:lpstr>Diapositiva 72</vt:lpstr>
      <vt:lpstr>Diapositiva 73</vt:lpstr>
      <vt:lpstr>Diapositiva 74</vt:lpstr>
      <vt:lpstr>CONCLUSIONES Y RECOMENDACIONES</vt:lpstr>
      <vt:lpstr>Diapositiva 76</vt:lpstr>
      <vt:lpstr>Diapositiva 77</vt:lpstr>
      <vt:lpstr>Diapositiva 78</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Politécnica del Litoral</dc:title>
  <dc:creator>Annabel</dc:creator>
  <cp:lastModifiedBy>Administrador</cp:lastModifiedBy>
  <cp:revision>318</cp:revision>
  <cp:lastPrinted>1601-01-01T00:00:00Z</cp:lastPrinted>
  <dcterms:created xsi:type="dcterms:W3CDTF">2005-04-23T19:56:08Z</dcterms:created>
  <dcterms:modified xsi:type="dcterms:W3CDTF">2009-12-14T17:42:39Z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