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embeddings/oleObject1.bin" ContentType="application/vnd.openxmlformats-officedocument.oleObject"/>
  <Override PartName="/ppt/legacyDocTextInfo.bin" ContentType="application/vnd.ms-office.legacyDocTextInfo"/>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57"/>
  </p:notesMasterIdLst>
  <p:handoutMasterIdLst>
    <p:handoutMasterId r:id="rId58"/>
  </p:handoutMasterIdLst>
  <p:sldIdLst>
    <p:sldId id="256" r:id="rId2"/>
    <p:sldId id="266" r:id="rId3"/>
    <p:sldId id="257" r:id="rId4"/>
    <p:sldId id="267" r:id="rId5"/>
    <p:sldId id="258" r:id="rId6"/>
    <p:sldId id="269" r:id="rId7"/>
    <p:sldId id="270" r:id="rId8"/>
    <p:sldId id="271" r:id="rId9"/>
    <p:sldId id="272" r:id="rId10"/>
    <p:sldId id="273" r:id="rId11"/>
    <p:sldId id="298" r:id="rId12"/>
    <p:sldId id="301" r:id="rId13"/>
    <p:sldId id="302" r:id="rId14"/>
    <p:sldId id="274" r:id="rId15"/>
    <p:sldId id="349" r:id="rId16"/>
    <p:sldId id="305" r:id="rId17"/>
    <p:sldId id="306" r:id="rId18"/>
    <p:sldId id="307" r:id="rId19"/>
    <p:sldId id="308"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2" r:id="rId33"/>
    <p:sldId id="321" r:id="rId34"/>
    <p:sldId id="328" r:id="rId35"/>
    <p:sldId id="347" r:id="rId36"/>
    <p:sldId id="346" r:id="rId37"/>
    <p:sldId id="338" r:id="rId38"/>
    <p:sldId id="339" r:id="rId39"/>
    <p:sldId id="340" r:id="rId40"/>
    <p:sldId id="341" r:id="rId41"/>
    <p:sldId id="342" r:id="rId42"/>
    <p:sldId id="275" r:id="rId43"/>
    <p:sldId id="277" r:id="rId44"/>
    <p:sldId id="350" r:id="rId45"/>
    <p:sldId id="283" r:id="rId46"/>
    <p:sldId id="278" r:id="rId47"/>
    <p:sldId id="279" r:id="rId48"/>
    <p:sldId id="330" r:id="rId49"/>
    <p:sldId id="280" r:id="rId50"/>
    <p:sldId id="333" r:id="rId51"/>
    <p:sldId id="334" r:id="rId52"/>
    <p:sldId id="344" r:id="rId53"/>
    <p:sldId id="345" r:id="rId54"/>
    <p:sldId id="343" r:id="rId55"/>
    <p:sldId id="337" r:id="rId56"/>
  </p:sldIdLst>
  <p:sldSz cx="9144000" cy="6858000" type="screen4x3"/>
  <p:notesSz cx="6858000" cy="9144000"/>
  <p:defaultTextStyle>
    <a:defPPr>
      <a:defRPr lang="es-ES"/>
    </a:defPPr>
    <a:lvl1pPr algn="l" rtl="0" fontAlgn="base">
      <a:spcBef>
        <a:spcPct val="0"/>
      </a:spcBef>
      <a:spcAft>
        <a:spcPct val="0"/>
      </a:spcAft>
      <a:defRPr kumimoji="1" kern="1200">
        <a:solidFill>
          <a:schemeClr val="tx1"/>
        </a:solidFill>
        <a:latin typeface="Times New Roman" pitchFamily="18" charset="0"/>
        <a:ea typeface="+mn-ea"/>
        <a:cs typeface="+mn-cs"/>
      </a:defRPr>
    </a:lvl1pPr>
    <a:lvl2pPr marL="457200" algn="l" rtl="0" fontAlgn="base">
      <a:spcBef>
        <a:spcPct val="0"/>
      </a:spcBef>
      <a:spcAft>
        <a:spcPct val="0"/>
      </a:spcAft>
      <a:defRPr kumimoji="1" kern="1200">
        <a:solidFill>
          <a:schemeClr val="tx1"/>
        </a:solidFill>
        <a:latin typeface="Times New Roman" pitchFamily="18" charset="0"/>
        <a:ea typeface="+mn-ea"/>
        <a:cs typeface="+mn-cs"/>
      </a:defRPr>
    </a:lvl2pPr>
    <a:lvl3pPr marL="914400" algn="l" rtl="0" fontAlgn="base">
      <a:spcBef>
        <a:spcPct val="0"/>
      </a:spcBef>
      <a:spcAft>
        <a:spcPct val="0"/>
      </a:spcAft>
      <a:defRPr kumimoji="1" kern="1200">
        <a:solidFill>
          <a:schemeClr val="tx1"/>
        </a:solidFill>
        <a:latin typeface="Times New Roman" pitchFamily="18" charset="0"/>
        <a:ea typeface="+mn-ea"/>
        <a:cs typeface="+mn-cs"/>
      </a:defRPr>
    </a:lvl3pPr>
    <a:lvl4pPr marL="1371600" algn="l" rtl="0" fontAlgn="base">
      <a:spcBef>
        <a:spcPct val="0"/>
      </a:spcBef>
      <a:spcAft>
        <a:spcPct val="0"/>
      </a:spcAft>
      <a:defRPr kumimoji="1" kern="1200">
        <a:solidFill>
          <a:schemeClr val="tx1"/>
        </a:solidFill>
        <a:latin typeface="Times New Roman" pitchFamily="18" charset="0"/>
        <a:ea typeface="+mn-ea"/>
        <a:cs typeface="+mn-cs"/>
      </a:defRPr>
    </a:lvl4pPr>
    <a:lvl5pPr marL="1828800" algn="l" rtl="0" fontAlgn="base">
      <a:spcBef>
        <a:spcPct val="0"/>
      </a:spcBef>
      <a:spcAft>
        <a:spcPct val="0"/>
      </a:spcAft>
      <a:defRPr kumimoji="1" kern="1200">
        <a:solidFill>
          <a:schemeClr val="tx1"/>
        </a:solidFill>
        <a:latin typeface="Times New Roman" pitchFamily="18" charset="0"/>
        <a:ea typeface="+mn-ea"/>
        <a:cs typeface="+mn-cs"/>
      </a:defRPr>
    </a:lvl5pPr>
    <a:lvl6pPr marL="2286000" algn="l" defTabSz="914400" rtl="0" eaLnBrk="1" latinLnBrk="0" hangingPunct="1">
      <a:defRPr kumimoji="1" kern="1200">
        <a:solidFill>
          <a:schemeClr val="tx1"/>
        </a:solidFill>
        <a:latin typeface="Times New Roman" pitchFamily="18" charset="0"/>
        <a:ea typeface="+mn-ea"/>
        <a:cs typeface="+mn-cs"/>
      </a:defRPr>
    </a:lvl6pPr>
    <a:lvl7pPr marL="2743200" algn="l" defTabSz="914400" rtl="0" eaLnBrk="1" latinLnBrk="0" hangingPunct="1">
      <a:defRPr kumimoji="1" kern="1200">
        <a:solidFill>
          <a:schemeClr val="tx1"/>
        </a:solidFill>
        <a:latin typeface="Times New Roman" pitchFamily="18" charset="0"/>
        <a:ea typeface="+mn-ea"/>
        <a:cs typeface="+mn-cs"/>
      </a:defRPr>
    </a:lvl7pPr>
    <a:lvl8pPr marL="3200400" algn="l" defTabSz="914400" rtl="0" eaLnBrk="1" latinLnBrk="0" hangingPunct="1">
      <a:defRPr kumimoji="1" kern="1200">
        <a:solidFill>
          <a:schemeClr val="tx1"/>
        </a:solidFill>
        <a:latin typeface="Times New Roman" pitchFamily="18" charset="0"/>
        <a:ea typeface="+mn-ea"/>
        <a:cs typeface="+mn-cs"/>
      </a:defRPr>
    </a:lvl8pPr>
    <a:lvl9pPr marL="3657600" algn="l" defTabSz="914400" rtl="0" eaLnBrk="1" latinLnBrk="0" hangingPunct="1">
      <a:defRPr kumimoj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6600"/>
    <a:srgbClr val="A48F24"/>
    <a:srgbClr val="BDA429"/>
    <a:srgbClr val="D9C353"/>
    <a:srgbClr val="D5D49C"/>
    <a:srgbClr val="FFFFCC"/>
    <a:srgbClr val="FFFFFF"/>
    <a:srgbClr val="B2B2B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538" autoAdjust="0"/>
    <p:restoredTop sz="94646" autoAdjust="0"/>
  </p:normalViewPr>
  <p:slideViewPr>
    <p:cSldViewPr>
      <p:cViewPr varScale="1">
        <p:scale>
          <a:sx n="53" d="100"/>
          <a:sy n="53" d="100"/>
        </p:scale>
        <p:origin x="-78"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06/relationships/legacyDocTextInfo" Target="legacyDocTextInfo.bin"/><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11" Type="http://schemas.microsoft.com/office/2006/relationships/legacyDiagramText" Target="legacyDiagramText11.bin"/><Relationship Id="rId5" Type="http://schemas.microsoft.com/office/2006/relationships/legacyDiagramText" Target="legacyDiagramText5.bin"/><Relationship Id="rId10" Type="http://schemas.microsoft.com/office/2006/relationships/legacyDiagramText" Target="legacyDiagramText10.bin"/><Relationship Id="rId4" Type="http://schemas.microsoft.com/office/2006/relationships/legacyDiagramText" Target="legacyDiagramText4.bin"/><Relationship Id="rId9" Type="http://schemas.microsoft.com/office/2006/relationships/legacyDiagramText" Target="legacyDiagramText9.bin"/></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19459"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19460" name="Rectangle 4"/>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19461" name="Rectangle 5"/>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fld id="{8092E963-24B2-4B30-AE2F-D4D9640E45C8}" type="slidenum">
              <a:rPr lang="es-ES"/>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18435"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1843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fld id="{0E43B88D-B0F3-4ED9-AD81-04C7ED6150D2}"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2D6172-8253-4D01-AF11-19D3ED5622D3}" type="slidenum">
              <a:rPr lang="es-ES"/>
              <a:pPr/>
              <a:t>1</a:t>
            </a:fld>
            <a:endParaRPr lang="es-ES"/>
          </a:p>
        </p:txBody>
      </p:sp>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1E811E-D565-45AA-9AD6-AB103A0B7E68}" type="slidenum">
              <a:rPr lang="es-ES"/>
              <a:pPr/>
              <a:t>10</a:t>
            </a:fld>
            <a:endParaRPr lang="es-ES"/>
          </a:p>
        </p:txBody>
      </p:sp>
      <p:sp>
        <p:nvSpPr>
          <p:cNvPr id="89090" name="Rectangle 2"/>
          <p:cNvSpPr>
            <a:spLocks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2C947A-1CF0-4CFC-8D56-2569FCB5F36A}" type="slidenum">
              <a:rPr lang="es-ES"/>
              <a:pPr/>
              <a:t>11</a:t>
            </a:fld>
            <a:endParaRPr lang="es-ES"/>
          </a:p>
        </p:txBody>
      </p:sp>
      <p:sp>
        <p:nvSpPr>
          <p:cNvPr id="154626" name="Rectangle 2"/>
          <p:cNvSpPr>
            <a:spLocks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8CCB57-19CA-46C6-8C13-CE3258AA922C}" type="slidenum">
              <a:rPr lang="es-ES"/>
              <a:pPr/>
              <a:t>12</a:t>
            </a:fld>
            <a:endParaRPr lang="es-ES"/>
          </a:p>
        </p:txBody>
      </p:sp>
      <p:sp>
        <p:nvSpPr>
          <p:cNvPr id="160770" name="Rectangle 2"/>
          <p:cNvSpPr>
            <a:spLocks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EEA2F7-A213-491A-9165-4FB55A392DCF}" type="slidenum">
              <a:rPr lang="es-ES"/>
              <a:pPr/>
              <a:t>13</a:t>
            </a:fld>
            <a:endParaRPr lang="es-ES"/>
          </a:p>
        </p:txBody>
      </p:sp>
      <p:sp>
        <p:nvSpPr>
          <p:cNvPr id="162818" name="Rectangle 2"/>
          <p:cNvSpPr>
            <a:spLocks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42D3E8-FDA4-40AE-AC3B-C02CB43E76DB}" type="slidenum">
              <a:rPr lang="es-ES"/>
              <a:pPr/>
              <a:t>14</a:t>
            </a:fld>
            <a:endParaRPr lang="es-ES"/>
          </a:p>
        </p:txBody>
      </p:sp>
      <p:sp>
        <p:nvSpPr>
          <p:cNvPr id="91138" name="Rectangle 2"/>
          <p:cNvSpPr>
            <a:spLocks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CA046F-F268-4408-880D-1A2AE8EC5B30}" type="slidenum">
              <a:rPr lang="es-ES"/>
              <a:pPr/>
              <a:t>15</a:t>
            </a:fld>
            <a:endParaRPr lang="es-ES"/>
          </a:p>
        </p:txBody>
      </p:sp>
      <p:sp>
        <p:nvSpPr>
          <p:cNvPr id="294914" name="Rectangle 2"/>
          <p:cNvSpPr>
            <a:spLocks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4E5FD1-83F7-4827-B421-9EB2E9258209}" type="slidenum">
              <a:rPr lang="es-ES"/>
              <a:pPr/>
              <a:t>16</a:t>
            </a:fld>
            <a:endParaRPr lang="es-ES"/>
          </a:p>
        </p:txBody>
      </p:sp>
      <p:sp>
        <p:nvSpPr>
          <p:cNvPr id="169986" name="Rectangle 2"/>
          <p:cNvSpPr>
            <a:spLocks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7796A0-B996-4E56-A2B2-7DF91736C7AB}" type="slidenum">
              <a:rPr lang="es-ES"/>
              <a:pPr/>
              <a:t>17</a:t>
            </a:fld>
            <a:endParaRPr lang="es-ES"/>
          </a:p>
        </p:txBody>
      </p:sp>
      <p:sp>
        <p:nvSpPr>
          <p:cNvPr id="172034" name="Rectangle 2"/>
          <p:cNvSpPr>
            <a:spLocks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197A03-C374-42D4-94D1-D3171ABD4C1E}" type="slidenum">
              <a:rPr lang="es-ES"/>
              <a:pPr/>
              <a:t>18</a:t>
            </a:fld>
            <a:endParaRPr lang="es-ES"/>
          </a:p>
        </p:txBody>
      </p:sp>
      <p:sp>
        <p:nvSpPr>
          <p:cNvPr id="174082" name="Rectangle 2"/>
          <p:cNvSpPr>
            <a:spLocks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81A90D-B4CB-457F-9A58-23EE2063D44D}" type="slidenum">
              <a:rPr lang="es-ES"/>
              <a:pPr/>
              <a:t>19</a:t>
            </a:fld>
            <a:endParaRPr lang="es-ES"/>
          </a:p>
        </p:txBody>
      </p:sp>
      <p:sp>
        <p:nvSpPr>
          <p:cNvPr id="176130" name="Rectangle 2"/>
          <p:cNvSpPr>
            <a:spLocks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34F0A6-E202-4EBB-826E-78971E1D88F9}" type="slidenum">
              <a:rPr lang="es-ES"/>
              <a:pPr/>
              <a:t>2</a:t>
            </a:fld>
            <a:endParaRPr lang="es-ES"/>
          </a:p>
        </p:txBody>
      </p:sp>
      <p:sp>
        <p:nvSpPr>
          <p:cNvPr id="66562" name="Rectangle 2050"/>
          <p:cNvSpPr>
            <a:spLocks noChangeArrowheads="1" noTextEdit="1"/>
          </p:cNvSpPr>
          <p:nvPr>
            <p:ph type="sldImg"/>
          </p:nvPr>
        </p:nvSpPr>
        <p:spPr>
          <a:ln/>
        </p:spPr>
      </p:sp>
      <p:sp>
        <p:nvSpPr>
          <p:cNvPr id="66563" name="Rectangle 2051"/>
          <p:cNvSpPr>
            <a:spLocks noGrp="1" noChangeArrowheads="1"/>
          </p:cNvSpPr>
          <p:nvPr>
            <p:ph type="body" idx="1"/>
          </p:nvPr>
        </p:nvSpPr>
        <p:spPr/>
        <p:txBody>
          <a:bodyPr/>
          <a:lstStyle/>
          <a:p>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82F9B7-1E19-407A-8050-CE89FB788040}" type="slidenum">
              <a:rPr lang="es-ES"/>
              <a:pPr/>
              <a:t>20</a:t>
            </a:fld>
            <a:endParaRPr lang="es-ES"/>
          </a:p>
        </p:txBody>
      </p:sp>
      <p:sp>
        <p:nvSpPr>
          <p:cNvPr id="178178" name="Rectangle 2"/>
          <p:cNvSpPr>
            <a:spLocks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6741A9-EDE4-456B-B530-6D01384A5010}" type="slidenum">
              <a:rPr lang="es-ES"/>
              <a:pPr/>
              <a:t>21</a:t>
            </a:fld>
            <a:endParaRPr lang="es-ES"/>
          </a:p>
        </p:txBody>
      </p:sp>
      <p:sp>
        <p:nvSpPr>
          <p:cNvPr id="180226" name="Rectangle 2"/>
          <p:cNvSpPr>
            <a:spLocks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2FB25F-95F8-480C-9A78-35859B2FFD0A}" type="slidenum">
              <a:rPr lang="es-ES"/>
              <a:pPr/>
              <a:t>22</a:t>
            </a:fld>
            <a:endParaRPr lang="es-ES"/>
          </a:p>
        </p:txBody>
      </p:sp>
      <p:sp>
        <p:nvSpPr>
          <p:cNvPr id="182274" name="Rectangle 2"/>
          <p:cNvSpPr>
            <a:spLocks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C5B420-9033-4850-A10F-50CE073EBD73}" type="slidenum">
              <a:rPr lang="es-ES"/>
              <a:pPr/>
              <a:t>23</a:t>
            </a:fld>
            <a:endParaRPr lang="es-ES"/>
          </a:p>
        </p:txBody>
      </p:sp>
      <p:sp>
        <p:nvSpPr>
          <p:cNvPr id="186370" name="Rectangle 2"/>
          <p:cNvSpPr>
            <a:spLocks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CC6B2A-EA48-4686-A7F4-AD8E89F1B01A}" type="slidenum">
              <a:rPr lang="es-ES"/>
              <a:pPr/>
              <a:t>24</a:t>
            </a:fld>
            <a:endParaRPr lang="es-ES"/>
          </a:p>
        </p:txBody>
      </p:sp>
      <p:sp>
        <p:nvSpPr>
          <p:cNvPr id="188418" name="Rectangle 2"/>
          <p:cNvSpPr>
            <a:spLocks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010F8-FEE5-4212-84D7-B75CDF87D60D}" type="slidenum">
              <a:rPr lang="es-ES"/>
              <a:pPr/>
              <a:t>25</a:t>
            </a:fld>
            <a:endParaRPr lang="es-ES"/>
          </a:p>
        </p:txBody>
      </p:sp>
      <p:sp>
        <p:nvSpPr>
          <p:cNvPr id="190466" name="Rectangle 2"/>
          <p:cNvSpPr>
            <a:spLocks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58B8A1-2213-478C-948C-981C2E2C28DB}" type="slidenum">
              <a:rPr lang="es-ES"/>
              <a:pPr/>
              <a:t>26</a:t>
            </a:fld>
            <a:endParaRPr lang="es-ES"/>
          </a:p>
        </p:txBody>
      </p:sp>
      <p:sp>
        <p:nvSpPr>
          <p:cNvPr id="192514" name="Rectangle 2"/>
          <p:cNvSpPr>
            <a:spLocks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32A5C1-7A04-47C2-AB63-08261842830C}" type="slidenum">
              <a:rPr lang="es-ES"/>
              <a:pPr/>
              <a:t>27</a:t>
            </a:fld>
            <a:endParaRPr lang="es-ES"/>
          </a:p>
        </p:txBody>
      </p:sp>
      <p:sp>
        <p:nvSpPr>
          <p:cNvPr id="194562" name="Rectangle 2"/>
          <p:cNvSpPr>
            <a:spLocks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1E1663-59A4-4657-A09A-C5EA1483FFB1}" type="slidenum">
              <a:rPr lang="es-ES"/>
              <a:pPr/>
              <a:t>28</a:t>
            </a:fld>
            <a:endParaRPr lang="es-ES"/>
          </a:p>
        </p:txBody>
      </p:sp>
      <p:sp>
        <p:nvSpPr>
          <p:cNvPr id="196610" name="Rectangle 2"/>
          <p:cNvSpPr>
            <a:spLocks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FE0F43-6B1B-4714-B842-C8BAC87B4A51}" type="slidenum">
              <a:rPr lang="es-ES"/>
              <a:pPr/>
              <a:t>29</a:t>
            </a:fld>
            <a:endParaRPr lang="es-ES"/>
          </a:p>
        </p:txBody>
      </p:sp>
      <p:sp>
        <p:nvSpPr>
          <p:cNvPr id="198658" name="Rectangle 2"/>
          <p:cNvSpPr>
            <a:spLocks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68963A-9F6F-4658-A985-302485642179}" type="slidenum">
              <a:rPr lang="es-ES"/>
              <a:pPr/>
              <a:t>3</a:t>
            </a:fld>
            <a:endParaRPr lang="es-ES"/>
          </a:p>
        </p:txBody>
      </p:sp>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EA0929-CA08-40CF-B579-24C1CCBA72A3}" type="slidenum">
              <a:rPr lang="es-ES"/>
              <a:pPr/>
              <a:t>30</a:t>
            </a:fld>
            <a:endParaRPr lang="es-ES"/>
          </a:p>
        </p:txBody>
      </p:sp>
      <p:sp>
        <p:nvSpPr>
          <p:cNvPr id="200706" name="Rectangle 2"/>
          <p:cNvSpPr>
            <a:spLocks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7973FA-4DD2-440B-A0EE-ADCA81E936D7}" type="slidenum">
              <a:rPr lang="es-ES"/>
              <a:pPr/>
              <a:t>31</a:t>
            </a:fld>
            <a:endParaRPr lang="es-ES"/>
          </a:p>
        </p:txBody>
      </p:sp>
      <p:sp>
        <p:nvSpPr>
          <p:cNvPr id="202754" name="Rectangle 2"/>
          <p:cNvSpPr>
            <a:spLocks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C3AACA-5D95-47B3-8250-76604DEAEBC2}" type="slidenum">
              <a:rPr lang="es-ES"/>
              <a:pPr/>
              <a:t>32</a:t>
            </a:fld>
            <a:endParaRPr lang="es-ES"/>
          </a:p>
        </p:txBody>
      </p:sp>
      <p:sp>
        <p:nvSpPr>
          <p:cNvPr id="206850" name="Rectangle 2"/>
          <p:cNvSpPr>
            <a:spLocks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9D0927-06FA-45EE-9A5D-ED00B74EEDF1}" type="slidenum">
              <a:rPr lang="es-ES"/>
              <a:pPr/>
              <a:t>33</a:t>
            </a:fld>
            <a:endParaRPr lang="es-ES"/>
          </a:p>
        </p:txBody>
      </p:sp>
      <p:sp>
        <p:nvSpPr>
          <p:cNvPr id="204802" name="Rectangle 2"/>
          <p:cNvSpPr>
            <a:spLocks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4359A5-0011-47E2-BB7A-F9A895CDAF55}" type="slidenum">
              <a:rPr lang="es-ES"/>
              <a:pPr/>
              <a:t>34</a:t>
            </a:fld>
            <a:endParaRPr lang="es-ES"/>
          </a:p>
        </p:txBody>
      </p:sp>
      <p:sp>
        <p:nvSpPr>
          <p:cNvPr id="219138" name="Rectangle 2"/>
          <p:cNvSpPr>
            <a:spLocks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D3167B-A913-4115-A031-6C42CBECCCD2}" type="slidenum">
              <a:rPr lang="es-ES"/>
              <a:pPr/>
              <a:t>35</a:t>
            </a:fld>
            <a:endParaRPr lang="es-ES"/>
          </a:p>
        </p:txBody>
      </p:sp>
      <p:sp>
        <p:nvSpPr>
          <p:cNvPr id="290818" name="Rectangle 2"/>
          <p:cNvSpPr>
            <a:spLocks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A717A7-AD4B-4605-9EE5-C7E83CD25980}" type="slidenum">
              <a:rPr lang="es-ES"/>
              <a:pPr/>
              <a:t>36</a:t>
            </a:fld>
            <a:endParaRPr lang="es-ES"/>
          </a:p>
        </p:txBody>
      </p:sp>
      <p:sp>
        <p:nvSpPr>
          <p:cNvPr id="288770" name="Rectangle 2"/>
          <p:cNvSpPr>
            <a:spLocks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9AE57B-A58B-48C0-B59F-2785329B36B9}" type="slidenum">
              <a:rPr lang="es-ES"/>
              <a:pPr/>
              <a:t>37</a:t>
            </a:fld>
            <a:endParaRPr lang="es-ES"/>
          </a:p>
        </p:txBody>
      </p:sp>
      <p:sp>
        <p:nvSpPr>
          <p:cNvPr id="270338" name="Rectangle 2"/>
          <p:cNvSpPr>
            <a:spLocks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C1E134-E704-4D8D-AD5F-EAC95A42B3E6}" type="slidenum">
              <a:rPr lang="es-ES"/>
              <a:pPr/>
              <a:t>38</a:t>
            </a:fld>
            <a:endParaRPr lang="es-ES"/>
          </a:p>
        </p:txBody>
      </p:sp>
      <p:sp>
        <p:nvSpPr>
          <p:cNvPr id="272386" name="Rectangle 2"/>
          <p:cNvSpPr>
            <a:spLocks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FDC6A5-3866-43D6-ADE7-49A379AD87C0}" type="slidenum">
              <a:rPr lang="es-ES"/>
              <a:pPr/>
              <a:t>39</a:t>
            </a:fld>
            <a:endParaRPr lang="es-ES"/>
          </a:p>
        </p:txBody>
      </p:sp>
      <p:sp>
        <p:nvSpPr>
          <p:cNvPr id="274434" name="Rectangle 2"/>
          <p:cNvSpPr>
            <a:spLocks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9B072A-5D90-4E39-83B7-94EA45194D33}" type="slidenum">
              <a:rPr lang="es-ES"/>
              <a:pPr/>
              <a:t>4</a:t>
            </a:fld>
            <a:endParaRPr lang="es-ES"/>
          </a:p>
        </p:txBody>
      </p:sp>
      <p:sp>
        <p:nvSpPr>
          <p:cNvPr id="69634" name="Rectangle 2"/>
          <p:cNvSpPr>
            <a:spLocks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020B6B-AD49-42E9-8A8E-23246B9FA9C7}" type="slidenum">
              <a:rPr lang="es-ES"/>
              <a:pPr/>
              <a:t>40</a:t>
            </a:fld>
            <a:endParaRPr lang="es-ES"/>
          </a:p>
        </p:txBody>
      </p:sp>
      <p:sp>
        <p:nvSpPr>
          <p:cNvPr id="276482" name="Rectangle 2"/>
          <p:cNvSpPr>
            <a:spLocks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9FD103-21C7-4D0B-A93A-25450ACF52D8}" type="slidenum">
              <a:rPr lang="es-ES"/>
              <a:pPr/>
              <a:t>41</a:t>
            </a:fld>
            <a:endParaRPr lang="es-ES"/>
          </a:p>
        </p:txBody>
      </p:sp>
      <p:sp>
        <p:nvSpPr>
          <p:cNvPr id="278530" name="Rectangle 2"/>
          <p:cNvSpPr>
            <a:spLocks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034B83-0F58-489E-A6FE-DC4DF8DE1C16}" type="slidenum">
              <a:rPr lang="es-ES"/>
              <a:pPr/>
              <a:t>42</a:t>
            </a:fld>
            <a:endParaRPr lang="es-ES"/>
          </a:p>
        </p:txBody>
      </p:sp>
      <p:sp>
        <p:nvSpPr>
          <p:cNvPr id="93186" name="Rectangle 2"/>
          <p:cNvSpPr>
            <a:spLocks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B3CD28-8E93-499C-A6A2-6C267F4E989A}" type="slidenum">
              <a:rPr lang="es-ES"/>
              <a:pPr/>
              <a:t>43</a:t>
            </a:fld>
            <a:endParaRPr lang="es-ES"/>
          </a:p>
        </p:txBody>
      </p:sp>
      <p:sp>
        <p:nvSpPr>
          <p:cNvPr id="99330" name="Rectangle 2"/>
          <p:cNvSpPr>
            <a:spLocks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469C13-31EA-4376-AC0D-D1E46F066815}" type="slidenum">
              <a:rPr lang="es-ES"/>
              <a:pPr/>
              <a:t>44</a:t>
            </a:fld>
            <a:endParaRPr lang="es-ES"/>
          </a:p>
        </p:txBody>
      </p:sp>
      <p:sp>
        <p:nvSpPr>
          <p:cNvPr id="297986" name="Rectangle 2"/>
          <p:cNvSpPr>
            <a:spLocks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D3DE84-2D65-42E8-A2D9-595B76F9E7CD}" type="slidenum">
              <a:rPr lang="es-ES"/>
              <a:pPr/>
              <a:t>45</a:t>
            </a:fld>
            <a:endParaRPr lang="es-ES"/>
          </a:p>
        </p:txBody>
      </p:sp>
      <p:sp>
        <p:nvSpPr>
          <p:cNvPr id="117762" name="Rectangle 2"/>
          <p:cNvSpPr>
            <a:spLocks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F88C91-FD83-4037-9B53-BA066C636AFB}" type="slidenum">
              <a:rPr lang="es-ES"/>
              <a:pPr/>
              <a:t>46</a:t>
            </a:fld>
            <a:endParaRPr lang="es-ES"/>
          </a:p>
        </p:txBody>
      </p:sp>
      <p:sp>
        <p:nvSpPr>
          <p:cNvPr id="101378" name="Rectangle 2"/>
          <p:cNvSpPr>
            <a:spLocks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2BE5E3-5F3E-4A8F-AB11-AAA991000E75}" type="slidenum">
              <a:rPr lang="es-ES"/>
              <a:pPr/>
              <a:t>47</a:t>
            </a:fld>
            <a:endParaRPr lang="es-ES"/>
          </a:p>
        </p:txBody>
      </p:sp>
      <p:sp>
        <p:nvSpPr>
          <p:cNvPr id="103426" name="Rectangle 2"/>
          <p:cNvSpPr>
            <a:spLocks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73D35C-6F68-4FFE-90BC-0D73744C04DA}" type="slidenum">
              <a:rPr lang="es-ES"/>
              <a:pPr/>
              <a:t>48</a:t>
            </a:fld>
            <a:endParaRPr lang="es-ES"/>
          </a:p>
        </p:txBody>
      </p:sp>
      <p:sp>
        <p:nvSpPr>
          <p:cNvPr id="223234" name="Rectangle 2"/>
          <p:cNvSpPr>
            <a:spLocks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F17C30-0974-4DB4-AC72-647DE90CDBB3}" type="slidenum">
              <a:rPr lang="es-ES"/>
              <a:pPr/>
              <a:t>49</a:t>
            </a:fld>
            <a:endParaRPr lang="es-ES"/>
          </a:p>
        </p:txBody>
      </p:sp>
      <p:sp>
        <p:nvSpPr>
          <p:cNvPr id="105474" name="Rectangle 2"/>
          <p:cNvSpPr>
            <a:spLocks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1461D8-5B40-442C-973E-7E11F9FFFACC}" type="slidenum">
              <a:rPr lang="es-ES"/>
              <a:pPr/>
              <a:t>5</a:t>
            </a:fld>
            <a:endParaRPr lang="es-ES"/>
          </a:p>
        </p:txBody>
      </p:sp>
      <p:sp>
        <p:nvSpPr>
          <p:cNvPr id="24578" name="Rectangle 3074"/>
          <p:cNvSpPr>
            <a:spLocks noChangeArrowheads="1" noTextEdit="1"/>
          </p:cNvSpPr>
          <p:nvPr>
            <p:ph type="sldImg"/>
          </p:nvPr>
        </p:nvSpPr>
        <p:spPr>
          <a:ln/>
        </p:spPr>
      </p:sp>
      <p:sp>
        <p:nvSpPr>
          <p:cNvPr id="24579" name="Rectangle 3075"/>
          <p:cNvSpPr>
            <a:spLocks noGrp="1" noChangeArrowheads="1"/>
          </p:cNvSpPr>
          <p:nvPr>
            <p:ph type="body" idx="1"/>
          </p:nvPr>
        </p:nvSpPr>
        <p:spPr/>
        <p:txBody>
          <a:bodyPr/>
          <a:lstStyle/>
          <a:p>
            <a:endParaRPr lang="es-E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17D86E-6109-4B74-85BB-BF084B6DA9F3}" type="slidenum">
              <a:rPr lang="es-ES"/>
              <a:pPr/>
              <a:t>50</a:t>
            </a:fld>
            <a:endParaRPr lang="es-ES"/>
          </a:p>
        </p:txBody>
      </p:sp>
      <p:sp>
        <p:nvSpPr>
          <p:cNvPr id="229378" name="Rectangle 2"/>
          <p:cNvSpPr>
            <a:spLocks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F31A01-613D-43AD-9D44-E9A0723E03DF}" type="slidenum">
              <a:rPr lang="es-ES"/>
              <a:pPr/>
              <a:t>51</a:t>
            </a:fld>
            <a:endParaRPr lang="es-ES"/>
          </a:p>
        </p:txBody>
      </p:sp>
      <p:sp>
        <p:nvSpPr>
          <p:cNvPr id="231426" name="Rectangle 2"/>
          <p:cNvSpPr>
            <a:spLocks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339EAF-F41A-4527-81B5-1259921B2713}" type="slidenum">
              <a:rPr lang="es-ES"/>
              <a:pPr/>
              <a:t>52</a:t>
            </a:fld>
            <a:endParaRPr lang="es-ES"/>
          </a:p>
        </p:txBody>
      </p:sp>
      <p:sp>
        <p:nvSpPr>
          <p:cNvPr id="284674" name="Rectangle 2"/>
          <p:cNvSpPr>
            <a:spLocks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D2F15F-EA0F-4CF4-BC35-C4985ECD0A8F}" type="slidenum">
              <a:rPr lang="es-ES"/>
              <a:pPr/>
              <a:t>53</a:t>
            </a:fld>
            <a:endParaRPr lang="es-ES"/>
          </a:p>
        </p:txBody>
      </p:sp>
      <p:sp>
        <p:nvSpPr>
          <p:cNvPr id="286722" name="Rectangle 2"/>
          <p:cNvSpPr>
            <a:spLocks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54874C-86F5-416B-A679-C8DC5AA21A8A}" type="slidenum">
              <a:rPr lang="es-ES"/>
              <a:pPr/>
              <a:t>54</a:t>
            </a:fld>
            <a:endParaRPr lang="es-ES"/>
          </a:p>
        </p:txBody>
      </p:sp>
      <p:sp>
        <p:nvSpPr>
          <p:cNvPr id="282626" name="Rectangle 2"/>
          <p:cNvSpPr>
            <a:spLocks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8293F-1D1D-4DC4-A50E-F40EA173AB0D}" type="slidenum">
              <a:rPr lang="es-ES"/>
              <a:pPr/>
              <a:t>55</a:t>
            </a:fld>
            <a:endParaRPr lang="es-ES"/>
          </a:p>
        </p:txBody>
      </p:sp>
      <p:sp>
        <p:nvSpPr>
          <p:cNvPr id="239618" name="Rectangle 2"/>
          <p:cNvSpPr>
            <a:spLocks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2BD69B-8FFA-449F-8022-B3760EEA2950}" type="slidenum">
              <a:rPr lang="es-ES"/>
              <a:pPr/>
              <a:t>6</a:t>
            </a:fld>
            <a:endParaRPr lang="es-ES"/>
          </a:p>
        </p:txBody>
      </p:sp>
      <p:sp>
        <p:nvSpPr>
          <p:cNvPr id="73730" name="Rectangle 2"/>
          <p:cNvSpPr>
            <a:spLocks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339C04-6880-4F20-80E1-E2A8F632BDC5}" type="slidenum">
              <a:rPr lang="es-ES"/>
              <a:pPr/>
              <a:t>7</a:t>
            </a:fld>
            <a:endParaRPr lang="es-ES"/>
          </a:p>
        </p:txBody>
      </p:sp>
      <p:sp>
        <p:nvSpPr>
          <p:cNvPr id="75778" name="Rectangle 2"/>
          <p:cNvSpPr>
            <a:spLocks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FDDAC1-8249-4391-9D4F-3F90396C82A4}" type="slidenum">
              <a:rPr lang="es-ES"/>
              <a:pPr/>
              <a:t>8</a:t>
            </a:fld>
            <a:endParaRPr lang="es-ES"/>
          </a:p>
        </p:txBody>
      </p:sp>
      <p:sp>
        <p:nvSpPr>
          <p:cNvPr id="77826" name="Rectangle 2"/>
          <p:cNvSpPr>
            <a:spLocks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43011B-40CF-4D7B-B748-08BF377AC2BE}" type="slidenum">
              <a:rPr lang="es-ES"/>
              <a:pPr/>
              <a:t>9</a:t>
            </a:fld>
            <a:endParaRPr lang="es-ES"/>
          </a:p>
        </p:txBody>
      </p:sp>
      <p:sp>
        <p:nvSpPr>
          <p:cNvPr id="87042" name="Rectangle 2"/>
          <p:cNvSpPr>
            <a:spLocks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7410" name="Rectangle 1026"/>
          <p:cNvSpPr>
            <a:spLocks noGrp="1" noChangeArrowheads="1"/>
          </p:cNvSpPr>
          <p:nvPr>
            <p:ph type="ctrTitle" sz="quarter"/>
          </p:nvPr>
        </p:nvSpPr>
        <p:spPr>
          <a:xfrm>
            <a:off x="2738438" y="1381125"/>
            <a:ext cx="6253162" cy="2333625"/>
          </a:xfrm>
        </p:spPr>
        <p:txBody>
          <a:bodyPr/>
          <a:lstStyle>
            <a:lvl1pPr>
              <a:defRPr/>
            </a:lvl1pPr>
          </a:lstStyle>
          <a:p>
            <a:r>
              <a:rPr lang="es-ES"/>
              <a:t>Haga clic para modificar el estilo de título del patrón</a:t>
            </a:r>
          </a:p>
        </p:txBody>
      </p:sp>
      <p:sp>
        <p:nvSpPr>
          <p:cNvPr id="17411" name="Rectangle 1027"/>
          <p:cNvSpPr>
            <a:spLocks noGrp="1" noChangeArrowheads="1"/>
          </p:cNvSpPr>
          <p:nvPr>
            <p:ph type="subTitle" sz="quarter" idx="1"/>
          </p:nvPr>
        </p:nvSpPr>
        <p:spPr>
          <a:xfrm>
            <a:off x="2741613" y="4124325"/>
            <a:ext cx="6249987" cy="1285875"/>
          </a:xfrm>
        </p:spPr>
        <p:txBody>
          <a:bodyPr/>
          <a:lstStyle>
            <a:lvl1pPr marL="0" indent="0">
              <a:buFont typeface="Wingdings" pitchFamily="2" charset="2"/>
              <a:buNone/>
              <a:defRPr/>
            </a:lvl1pPr>
          </a:lstStyle>
          <a:p>
            <a:r>
              <a:rPr lang="es-ES"/>
              <a:t>Haga clic para modificar el estilo de subtítulo del patrón</a:t>
            </a:r>
          </a:p>
        </p:txBody>
      </p:sp>
      <p:sp>
        <p:nvSpPr>
          <p:cNvPr id="17412" name="Rectangle 1028"/>
          <p:cNvSpPr>
            <a:spLocks noGrp="1" noChangeArrowheads="1"/>
          </p:cNvSpPr>
          <p:nvPr>
            <p:ph type="dt" sz="quarter" idx="2"/>
          </p:nvPr>
        </p:nvSpPr>
        <p:spPr>
          <a:xfrm>
            <a:off x="2743200" y="5410200"/>
            <a:ext cx="6248400" cy="457200"/>
          </a:xfrm>
        </p:spPr>
        <p:txBody>
          <a:bodyPr wrap="none"/>
          <a:lstStyle>
            <a:lvl1pPr>
              <a:defRPr sz="3200" b="1">
                <a:latin typeface="+mn-lt"/>
              </a:defRPr>
            </a:lvl1pPr>
          </a:lstStyle>
          <a:p>
            <a:endParaRPr lang="es-ES"/>
          </a:p>
        </p:txBody>
      </p:sp>
      <p:grpSp>
        <p:nvGrpSpPr>
          <p:cNvPr id="17413" name="Group 1029"/>
          <p:cNvGrpSpPr>
            <a:grpSpLocks/>
          </p:cNvGrpSpPr>
          <p:nvPr/>
        </p:nvGrpSpPr>
        <p:grpSpPr bwMode="auto">
          <a:xfrm>
            <a:off x="0" y="0"/>
            <a:ext cx="1557338" cy="6878638"/>
            <a:chOff x="0" y="-6"/>
            <a:chExt cx="981" cy="4333"/>
          </a:xfrm>
        </p:grpSpPr>
        <p:sp>
          <p:nvSpPr>
            <p:cNvPr id="17414" name="Rectangle 1030"/>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es-ES"/>
            </a:p>
          </p:txBody>
        </p:sp>
        <p:sp>
          <p:nvSpPr>
            <p:cNvPr id="17415" name="Rectangle 1031"/>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pPr>
              <a:endParaRPr lang="es-ES_tradnl" sz="2400"/>
            </a:p>
          </p:txBody>
        </p:sp>
        <p:sp>
          <p:nvSpPr>
            <p:cNvPr id="17416" name="Rectangle 1032"/>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es-ES"/>
            </a:p>
          </p:txBody>
        </p:sp>
        <p:sp>
          <p:nvSpPr>
            <p:cNvPr id="17417" name="Rectangle 1033"/>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pPr>
              <a:endParaRPr lang="es-ES_tradnl" sz="2400"/>
            </a:p>
          </p:txBody>
        </p:sp>
        <p:sp>
          <p:nvSpPr>
            <p:cNvPr id="17418" name="Freeform 1034"/>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19" name="Freeform 1035"/>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20" name="Freeform 1036"/>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21" name="Freeform 1037"/>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22" name="Freeform 1038"/>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23" name="Freeform 1039"/>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24" name="Freeform 1040"/>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25" name="Freeform 1041"/>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26" name="Rectangle 1042"/>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es-ES"/>
            </a:p>
          </p:txBody>
        </p:sp>
        <p:sp>
          <p:nvSpPr>
            <p:cNvPr id="17427" name="Rectangle 1043"/>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pPr>
              <a:endParaRPr lang="es-ES_tradnl" sz="2400"/>
            </a:p>
          </p:txBody>
        </p:sp>
        <p:sp>
          <p:nvSpPr>
            <p:cNvPr id="17428" name="Rectangle 1044"/>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es-ES"/>
            </a:p>
          </p:txBody>
        </p:sp>
        <p:sp>
          <p:nvSpPr>
            <p:cNvPr id="17429" name="Rectangle 1045"/>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pPr>
              <a:endParaRPr lang="es-ES_tradnl" sz="2400"/>
            </a:p>
          </p:txBody>
        </p:sp>
        <p:sp>
          <p:nvSpPr>
            <p:cNvPr id="17430" name="Freeform 1046"/>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31" name="Freeform 1047"/>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32" name="Freeform 1048"/>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33" name="Freeform 1049"/>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34" name="Freeform 1050"/>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35" name="Freeform 1051"/>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36" name="Freeform 1052"/>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37" name="Freeform 1053"/>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38" name="Freeform 1054"/>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39" name="Freeform 1055"/>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40" name="Rectangle 1056"/>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endParaRPr lang="es-ES"/>
            </a:p>
          </p:txBody>
        </p:sp>
        <p:sp>
          <p:nvSpPr>
            <p:cNvPr id="17441" name="Line 1057"/>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endParaRPr lang="es-ES"/>
            </a:p>
          </p:txBody>
        </p:sp>
        <p:sp>
          <p:nvSpPr>
            <p:cNvPr id="17442" name="Line 1058"/>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endParaRPr lang="es-ES"/>
            </a:p>
          </p:txBody>
        </p:sp>
      </p:grpSp>
      <p:grpSp>
        <p:nvGrpSpPr>
          <p:cNvPr id="17443" name="Group 1059"/>
          <p:cNvGrpSpPr>
            <a:grpSpLocks/>
          </p:cNvGrpSpPr>
          <p:nvPr/>
        </p:nvGrpSpPr>
        <p:grpSpPr bwMode="auto">
          <a:xfrm>
            <a:off x="523875" y="1428750"/>
            <a:ext cx="2095500" cy="2095500"/>
            <a:chOff x="330" y="900"/>
            <a:chExt cx="1320" cy="1320"/>
          </a:xfrm>
        </p:grpSpPr>
        <p:sp>
          <p:nvSpPr>
            <p:cNvPr id="17444" name="Rectangle 1060"/>
            <p:cNvSpPr>
              <a:spLocks noChangeArrowheads="1"/>
            </p:cNvSpPr>
            <p:nvPr/>
          </p:nvSpPr>
          <p:spPr bwMode="auto">
            <a:xfrm>
              <a:off x="975" y="900"/>
              <a:ext cx="675" cy="1320"/>
            </a:xfrm>
            <a:prstGeom prst="rect">
              <a:avLst/>
            </a:prstGeom>
            <a:gradFill rotWithShape="0">
              <a:gsLst>
                <a:gs pos="0">
                  <a:schemeClr val="bg1">
                    <a:gamma/>
                    <a:shade val="46275"/>
                    <a:invGamma/>
                  </a:schemeClr>
                </a:gs>
                <a:gs pos="100000">
                  <a:schemeClr val="bg1"/>
                </a:gs>
              </a:gsLst>
              <a:path path="shape">
                <a:fillToRect l="50000" t="50000" r="50000" b="50000"/>
              </a:path>
            </a:gradFill>
            <a:ln w="9525">
              <a:noFill/>
              <a:miter lim="800000"/>
              <a:headEnd/>
              <a:tailEnd/>
            </a:ln>
            <a:effectLst/>
          </p:spPr>
          <p:txBody>
            <a:bodyPr/>
            <a:lstStyle/>
            <a:p>
              <a:endParaRPr lang="es-ES"/>
            </a:p>
          </p:txBody>
        </p:sp>
        <p:grpSp>
          <p:nvGrpSpPr>
            <p:cNvPr id="17445" name="Group 1061"/>
            <p:cNvGrpSpPr>
              <a:grpSpLocks/>
            </p:cNvGrpSpPr>
            <p:nvPr/>
          </p:nvGrpSpPr>
          <p:grpSpPr bwMode="auto">
            <a:xfrm>
              <a:off x="330" y="1015"/>
              <a:ext cx="1079" cy="1060"/>
              <a:chOff x="330" y="1015"/>
              <a:chExt cx="1079" cy="1060"/>
            </a:xfrm>
          </p:grpSpPr>
          <p:grpSp>
            <p:nvGrpSpPr>
              <p:cNvPr id="17446" name="Group 1062"/>
              <p:cNvGrpSpPr>
                <a:grpSpLocks/>
              </p:cNvGrpSpPr>
              <p:nvPr/>
            </p:nvGrpSpPr>
            <p:grpSpPr bwMode="auto">
              <a:xfrm>
                <a:off x="330" y="1015"/>
                <a:ext cx="1079" cy="1060"/>
                <a:chOff x="330" y="1015"/>
                <a:chExt cx="1079" cy="1060"/>
              </a:xfrm>
            </p:grpSpPr>
            <p:grpSp>
              <p:nvGrpSpPr>
                <p:cNvPr id="17447" name="Group 1063"/>
                <p:cNvGrpSpPr>
                  <a:grpSpLocks/>
                </p:cNvGrpSpPr>
                <p:nvPr/>
              </p:nvGrpSpPr>
              <p:grpSpPr bwMode="auto">
                <a:xfrm>
                  <a:off x="330" y="1015"/>
                  <a:ext cx="1079" cy="1060"/>
                  <a:chOff x="330" y="1015"/>
                  <a:chExt cx="1079" cy="1060"/>
                </a:xfrm>
              </p:grpSpPr>
              <p:sp>
                <p:nvSpPr>
                  <p:cNvPr id="17448" name="Rectangle 1064"/>
                  <p:cNvSpPr>
                    <a:spLocks noChangeArrowheads="1"/>
                  </p:cNvSpPr>
                  <p:nvPr/>
                </p:nvSpPr>
                <p:spPr bwMode="auto">
                  <a:xfrm>
                    <a:off x="333" y="1910"/>
                    <a:ext cx="1074" cy="165"/>
                  </a:xfrm>
                  <a:prstGeom prst="rect">
                    <a:avLst/>
                  </a:prstGeom>
                  <a:gradFill rotWithShape="0">
                    <a:gsLst>
                      <a:gs pos="0">
                        <a:schemeClr val="accent1"/>
                      </a:gs>
                      <a:gs pos="100000">
                        <a:schemeClr val="accent1">
                          <a:gamma/>
                          <a:shade val="46275"/>
                          <a:invGamma/>
                        </a:schemeClr>
                      </a:gs>
                    </a:gsLst>
                    <a:lin ang="5400000" scaled="1"/>
                  </a:gradFill>
                  <a:ln w="9525">
                    <a:noFill/>
                    <a:miter lim="800000"/>
                    <a:headEnd/>
                    <a:tailEnd/>
                  </a:ln>
                  <a:effectLst/>
                </p:spPr>
                <p:txBody>
                  <a:bodyPr/>
                  <a:lstStyle/>
                  <a:p>
                    <a:endParaRPr lang="es-ES"/>
                  </a:p>
                </p:txBody>
              </p:sp>
              <p:sp>
                <p:nvSpPr>
                  <p:cNvPr id="17449" name="Rectangle 1065"/>
                  <p:cNvSpPr>
                    <a:spLocks noChangeArrowheads="1"/>
                  </p:cNvSpPr>
                  <p:nvPr/>
                </p:nvSpPr>
                <p:spPr bwMode="auto">
                  <a:xfrm>
                    <a:off x="333" y="1015"/>
                    <a:ext cx="1074" cy="165"/>
                  </a:xfrm>
                  <a:prstGeom prst="rect">
                    <a:avLst/>
                  </a:prstGeom>
                  <a:gradFill rotWithShape="0">
                    <a:gsLst>
                      <a:gs pos="0">
                        <a:schemeClr val="accent1">
                          <a:gamma/>
                          <a:shade val="46275"/>
                          <a:invGamma/>
                        </a:schemeClr>
                      </a:gs>
                      <a:gs pos="100000">
                        <a:schemeClr val="accent1"/>
                      </a:gs>
                    </a:gsLst>
                    <a:lin ang="5400000" scaled="1"/>
                  </a:gradFill>
                  <a:ln w="9525">
                    <a:noFill/>
                    <a:miter lim="800000"/>
                    <a:headEnd/>
                    <a:tailEnd/>
                  </a:ln>
                  <a:effectLst/>
                </p:spPr>
                <p:txBody>
                  <a:bodyPr/>
                  <a:lstStyle/>
                  <a:p>
                    <a:endParaRPr lang="es-ES"/>
                  </a:p>
                </p:txBody>
              </p:sp>
              <p:sp>
                <p:nvSpPr>
                  <p:cNvPr id="17450" name="AutoShape 1066"/>
                  <p:cNvSpPr>
                    <a:spLocks noChangeArrowheads="1"/>
                  </p:cNvSpPr>
                  <p:nvPr/>
                </p:nvSpPr>
                <p:spPr bwMode="auto">
                  <a:xfrm rot="5400000" flipV="1">
                    <a:off x="-91" y="144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es-ES"/>
                  </a:p>
                </p:txBody>
              </p:sp>
              <p:sp>
                <p:nvSpPr>
                  <p:cNvPr id="17451" name="AutoShape 1067"/>
                  <p:cNvSpPr>
                    <a:spLocks noChangeArrowheads="1"/>
                  </p:cNvSpPr>
                  <p:nvPr/>
                </p:nvSpPr>
                <p:spPr bwMode="auto">
                  <a:xfrm rot="-5400000" flipH="1" flipV="1">
                    <a:off x="802" y="143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es-ES"/>
                  </a:p>
                </p:txBody>
              </p:sp>
            </p:grpSp>
            <p:sp>
              <p:nvSpPr>
                <p:cNvPr id="17452" name="Rectangle 1068"/>
                <p:cNvSpPr>
                  <a:spLocks noChangeArrowheads="1"/>
                </p:cNvSpPr>
                <p:nvPr/>
              </p:nvSpPr>
              <p:spPr bwMode="auto">
                <a:xfrm>
                  <a:off x="433" y="1111"/>
                  <a:ext cx="874" cy="868"/>
                </a:xfrm>
                <a:prstGeom prst="rect">
                  <a:avLst/>
                </a:prstGeom>
                <a:gradFill rotWithShape="0">
                  <a:gsLst>
                    <a:gs pos="0">
                      <a:schemeClr val="accent1">
                        <a:gamma/>
                        <a:shade val="46275"/>
                        <a:invGamma/>
                      </a:schemeClr>
                    </a:gs>
                    <a:gs pos="100000">
                      <a:schemeClr val="accent1"/>
                    </a:gs>
                  </a:gsLst>
                  <a:path path="shape">
                    <a:fillToRect l="50000" t="50000" r="50000" b="50000"/>
                  </a:path>
                </a:gradFill>
                <a:ln w="9525">
                  <a:noFill/>
                  <a:miter lim="800000"/>
                  <a:headEnd/>
                  <a:tailEnd/>
                </a:ln>
                <a:effectLst/>
              </p:spPr>
              <p:txBody>
                <a:bodyPr/>
                <a:lstStyle/>
                <a:p>
                  <a:endParaRPr lang="es-ES"/>
                </a:p>
              </p:txBody>
            </p:sp>
            <p:sp>
              <p:nvSpPr>
                <p:cNvPr id="17453" name="Oval 1069"/>
                <p:cNvSpPr>
                  <a:spLocks noChangeArrowheads="1"/>
                </p:cNvSpPr>
                <p:nvPr/>
              </p:nvSpPr>
              <p:spPr bwMode="auto">
                <a:xfrm>
                  <a:off x="484" y="1170"/>
                  <a:ext cx="772" cy="750"/>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pPr>
                  <a:endParaRPr lang="es-ES_tradnl" sz="2400"/>
                </a:p>
              </p:txBody>
            </p:sp>
            <p:sp>
              <p:nvSpPr>
                <p:cNvPr id="17454" name="Oval 1070"/>
                <p:cNvSpPr>
                  <a:spLocks noChangeArrowheads="1"/>
                </p:cNvSpPr>
                <p:nvPr/>
              </p:nvSpPr>
              <p:spPr bwMode="auto">
                <a:xfrm>
                  <a:off x="559" y="1241"/>
                  <a:ext cx="622" cy="608"/>
                </a:xfrm>
                <a:prstGeom prst="ellipse">
                  <a:avLst/>
                </a:prstGeom>
                <a:gradFill rotWithShape="0">
                  <a:gsLst>
                    <a:gs pos="0">
                      <a:schemeClr val="accent1">
                        <a:gamma/>
                        <a:shade val="46275"/>
                        <a:invGamma/>
                      </a:schemeClr>
                    </a:gs>
                    <a:gs pos="100000">
                      <a:schemeClr val="accent1"/>
                    </a:gs>
                  </a:gsLst>
                  <a:lin ang="0" scaled="1"/>
                </a:gradFill>
                <a:ln w="9525">
                  <a:noFill/>
                  <a:round/>
                  <a:headEnd/>
                  <a:tailEnd/>
                </a:ln>
                <a:effectLst/>
              </p:spPr>
              <p:txBody>
                <a:bodyPr wrap="none" lIns="92075" tIns="46038" rIns="92075" bIns="46038" anchor="ctr"/>
                <a:lstStyle/>
                <a:p>
                  <a:pPr eaLnBrk="0" hangingPunct="0">
                    <a:spcBef>
                      <a:spcPct val="50000"/>
                    </a:spcBef>
                  </a:pPr>
                  <a:endParaRPr lang="es-ES_tradnl" sz="2400"/>
                </a:p>
              </p:txBody>
            </p:sp>
            <p:sp>
              <p:nvSpPr>
                <p:cNvPr id="17455" name="Oval 1071"/>
                <p:cNvSpPr>
                  <a:spLocks noChangeArrowheads="1"/>
                </p:cNvSpPr>
                <p:nvPr/>
              </p:nvSpPr>
              <p:spPr bwMode="auto">
                <a:xfrm>
                  <a:off x="624" y="1303"/>
                  <a:ext cx="492" cy="484"/>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pPr>
                  <a:endParaRPr lang="es-ES_tradnl" sz="2400"/>
                </a:p>
              </p:txBody>
            </p:sp>
          </p:grpSp>
          <p:grpSp>
            <p:nvGrpSpPr>
              <p:cNvPr id="17456" name="Group 1072"/>
              <p:cNvGrpSpPr>
                <a:grpSpLocks/>
              </p:cNvGrpSpPr>
              <p:nvPr/>
            </p:nvGrpSpPr>
            <p:grpSpPr bwMode="auto">
              <a:xfrm>
                <a:off x="634" y="1345"/>
                <a:ext cx="447" cy="402"/>
                <a:chOff x="634" y="1345"/>
                <a:chExt cx="447" cy="402"/>
              </a:xfrm>
            </p:grpSpPr>
            <p:sp>
              <p:nvSpPr>
                <p:cNvPr id="17457" name="Arc 1073"/>
                <p:cNvSpPr>
                  <a:spLocks/>
                </p:cNvSpPr>
                <p:nvPr/>
              </p:nvSpPr>
              <p:spPr bwMode="auto">
                <a:xfrm>
                  <a:off x="856" y="1409"/>
                  <a:ext cx="34" cy="288"/>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58" name="Arc 1074"/>
                <p:cNvSpPr>
                  <a:spLocks/>
                </p:cNvSpPr>
                <p:nvPr/>
              </p:nvSpPr>
              <p:spPr bwMode="auto">
                <a:xfrm>
                  <a:off x="827" y="1409"/>
                  <a:ext cx="34" cy="288"/>
                </a:xfrm>
                <a:custGeom>
                  <a:avLst/>
                  <a:gdLst>
                    <a:gd name="G0" fmla="+- 21600 0 0"/>
                    <a:gd name="G1" fmla="+- 21600 0 0"/>
                    <a:gd name="G2" fmla="+- 21600 0 0"/>
                    <a:gd name="T0" fmla="*/ 21600 w 21600"/>
                    <a:gd name="T1" fmla="*/ 43200 h 43200"/>
                    <a:gd name="T2" fmla="*/ 21600 w 21600"/>
                    <a:gd name="T3" fmla="*/ 0 h 43200"/>
                    <a:gd name="T4" fmla="*/ 21600 w 21600"/>
                    <a:gd name="T5" fmla="*/ 21600 h 43200"/>
                  </a:gdLst>
                  <a:ahLst/>
                  <a:cxnLst>
                    <a:cxn ang="0">
                      <a:pos x="T0" y="T1"/>
                    </a:cxn>
                    <a:cxn ang="0">
                      <a:pos x="T2" y="T3"/>
                    </a:cxn>
                    <a:cxn ang="0">
                      <a:pos x="T4" y="T5"/>
                    </a:cxn>
                  </a:cxnLst>
                  <a:rect l="0" t="0" r="r" b="b"/>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gradFill rotWithShape="0">
                  <a:gsLst>
                    <a:gs pos="0">
                      <a:schemeClr val="accent1">
                        <a:gamma/>
                        <a:shade val="46275"/>
                        <a:invGamma/>
                      </a:schemeClr>
                    </a:gs>
                    <a:gs pos="100000">
                      <a:schemeClr val="accent1"/>
                    </a:gs>
                  </a:gsLst>
                  <a:lin ang="0" scaled="1"/>
                </a:gradFill>
                <a:ln w="9525">
                  <a:noFill/>
                  <a:round/>
                  <a:headEnd type="none" w="sm" len="sm"/>
                  <a:tailEnd type="none" w="sm" len="sm"/>
                </a:ln>
                <a:effectLst/>
              </p:spPr>
              <p:txBody>
                <a:bodyPr/>
                <a:lstStyle/>
                <a:p>
                  <a:endParaRPr lang="es-ES"/>
                </a:p>
              </p:txBody>
            </p:sp>
            <p:sp>
              <p:nvSpPr>
                <p:cNvPr id="17459" name="AutoShape 1075"/>
                <p:cNvSpPr>
                  <a:spLocks noChangeArrowheads="1"/>
                </p:cNvSpPr>
                <p:nvPr/>
              </p:nvSpPr>
              <p:spPr bwMode="auto">
                <a:xfrm>
                  <a:off x="798" y="1694"/>
                  <a:ext cx="122" cy="53"/>
                </a:xfrm>
                <a:prstGeom prst="roundRect">
                  <a:avLst>
                    <a:gd name="adj" fmla="val 49995"/>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a:tailEnd/>
                </a:ln>
                <a:effectLst/>
              </p:spPr>
              <p:txBody>
                <a:bodyPr/>
                <a:lstStyle/>
                <a:p>
                  <a:endParaRPr lang="es-ES"/>
                </a:p>
              </p:txBody>
            </p:sp>
            <p:sp>
              <p:nvSpPr>
                <p:cNvPr id="17460" name="Freeform 1076"/>
                <p:cNvSpPr>
                  <a:spLocks/>
                </p:cNvSpPr>
                <p:nvPr/>
              </p:nvSpPr>
              <p:spPr bwMode="auto">
                <a:xfrm>
                  <a:off x="634" y="1467"/>
                  <a:ext cx="221" cy="230"/>
                </a:xfrm>
                <a:custGeom>
                  <a:avLst/>
                  <a:gdLst/>
                  <a:ahLst/>
                  <a:cxnLst>
                    <a:cxn ang="0">
                      <a:pos x="212" y="204"/>
                    </a:cxn>
                    <a:cxn ang="0">
                      <a:pos x="194" y="158"/>
                    </a:cxn>
                    <a:cxn ang="0">
                      <a:pos x="188" y="111"/>
                    </a:cxn>
                    <a:cxn ang="0">
                      <a:pos x="183" y="72"/>
                    </a:cxn>
                    <a:cxn ang="0">
                      <a:pos x="178" y="52"/>
                    </a:cxn>
                    <a:cxn ang="0">
                      <a:pos x="169" y="37"/>
                    </a:cxn>
                    <a:cxn ang="0">
                      <a:pos x="157" y="24"/>
                    </a:cxn>
                    <a:cxn ang="0">
                      <a:pos x="143" y="13"/>
                    </a:cxn>
                    <a:cxn ang="0">
                      <a:pos x="124" y="5"/>
                    </a:cxn>
                    <a:cxn ang="0">
                      <a:pos x="100" y="0"/>
                    </a:cxn>
                    <a:cxn ang="0">
                      <a:pos x="76" y="0"/>
                    </a:cxn>
                    <a:cxn ang="0">
                      <a:pos x="54" y="7"/>
                    </a:cxn>
                    <a:cxn ang="0">
                      <a:pos x="35" y="16"/>
                    </a:cxn>
                    <a:cxn ang="0">
                      <a:pos x="18" y="31"/>
                    </a:cxn>
                    <a:cxn ang="0">
                      <a:pos x="5" y="51"/>
                    </a:cxn>
                    <a:cxn ang="0">
                      <a:pos x="0" y="73"/>
                    </a:cxn>
                    <a:cxn ang="0">
                      <a:pos x="3" y="72"/>
                    </a:cxn>
                    <a:cxn ang="0">
                      <a:pos x="15" y="64"/>
                    </a:cxn>
                    <a:cxn ang="0">
                      <a:pos x="35" y="58"/>
                    </a:cxn>
                    <a:cxn ang="0">
                      <a:pos x="56" y="57"/>
                    </a:cxn>
                    <a:cxn ang="0">
                      <a:pos x="74" y="63"/>
                    </a:cxn>
                    <a:cxn ang="0">
                      <a:pos x="87" y="73"/>
                    </a:cxn>
                    <a:cxn ang="0">
                      <a:pos x="93" y="85"/>
                    </a:cxn>
                    <a:cxn ang="0">
                      <a:pos x="96" y="102"/>
                    </a:cxn>
                    <a:cxn ang="0">
                      <a:pos x="100" y="124"/>
                    </a:cxn>
                    <a:cxn ang="0">
                      <a:pos x="106" y="147"/>
                    </a:cxn>
                    <a:cxn ang="0">
                      <a:pos x="116" y="168"/>
                    </a:cxn>
                    <a:cxn ang="0">
                      <a:pos x="131" y="190"/>
                    </a:cxn>
                    <a:cxn ang="0">
                      <a:pos x="150" y="207"/>
                    </a:cxn>
                    <a:cxn ang="0">
                      <a:pos x="172" y="219"/>
                    </a:cxn>
                    <a:cxn ang="0">
                      <a:pos x="194" y="226"/>
                    </a:cxn>
                    <a:cxn ang="0">
                      <a:pos x="220" y="229"/>
                    </a:cxn>
                  </a:cxnLst>
                  <a:rect l="0" t="0" r="r" b="b"/>
                  <a:pathLst>
                    <a:path w="221" h="230">
                      <a:moveTo>
                        <a:pt x="220" y="229"/>
                      </a:moveTo>
                      <a:lnTo>
                        <a:pt x="212" y="204"/>
                      </a:lnTo>
                      <a:lnTo>
                        <a:pt x="202" y="180"/>
                      </a:lnTo>
                      <a:lnTo>
                        <a:pt x="194" y="158"/>
                      </a:lnTo>
                      <a:lnTo>
                        <a:pt x="190" y="136"/>
                      </a:lnTo>
                      <a:lnTo>
                        <a:pt x="188" y="111"/>
                      </a:lnTo>
                      <a:lnTo>
                        <a:pt x="185" y="85"/>
                      </a:lnTo>
                      <a:lnTo>
                        <a:pt x="183" y="72"/>
                      </a:lnTo>
                      <a:lnTo>
                        <a:pt x="181" y="61"/>
                      </a:lnTo>
                      <a:lnTo>
                        <a:pt x="178" y="52"/>
                      </a:lnTo>
                      <a:lnTo>
                        <a:pt x="173" y="43"/>
                      </a:lnTo>
                      <a:lnTo>
                        <a:pt x="169" y="37"/>
                      </a:lnTo>
                      <a:lnTo>
                        <a:pt x="164" y="30"/>
                      </a:lnTo>
                      <a:lnTo>
                        <a:pt x="157" y="24"/>
                      </a:lnTo>
                      <a:lnTo>
                        <a:pt x="150" y="18"/>
                      </a:lnTo>
                      <a:lnTo>
                        <a:pt x="143" y="13"/>
                      </a:lnTo>
                      <a:lnTo>
                        <a:pt x="134" y="9"/>
                      </a:lnTo>
                      <a:lnTo>
                        <a:pt x="124" y="5"/>
                      </a:lnTo>
                      <a:lnTo>
                        <a:pt x="112" y="2"/>
                      </a:lnTo>
                      <a:lnTo>
                        <a:pt x="100" y="0"/>
                      </a:lnTo>
                      <a:lnTo>
                        <a:pt x="88" y="0"/>
                      </a:lnTo>
                      <a:lnTo>
                        <a:pt x="76" y="0"/>
                      </a:lnTo>
                      <a:lnTo>
                        <a:pt x="65" y="2"/>
                      </a:lnTo>
                      <a:lnTo>
                        <a:pt x="54" y="7"/>
                      </a:lnTo>
                      <a:lnTo>
                        <a:pt x="45" y="10"/>
                      </a:lnTo>
                      <a:lnTo>
                        <a:pt x="35" y="16"/>
                      </a:lnTo>
                      <a:lnTo>
                        <a:pt x="25" y="24"/>
                      </a:lnTo>
                      <a:lnTo>
                        <a:pt x="18" y="31"/>
                      </a:lnTo>
                      <a:lnTo>
                        <a:pt x="11" y="41"/>
                      </a:lnTo>
                      <a:lnTo>
                        <a:pt x="5" y="51"/>
                      </a:lnTo>
                      <a:lnTo>
                        <a:pt x="1" y="63"/>
                      </a:lnTo>
                      <a:lnTo>
                        <a:pt x="0" y="73"/>
                      </a:lnTo>
                      <a:lnTo>
                        <a:pt x="0" y="79"/>
                      </a:lnTo>
                      <a:lnTo>
                        <a:pt x="3" y="72"/>
                      </a:lnTo>
                      <a:lnTo>
                        <a:pt x="8" y="67"/>
                      </a:lnTo>
                      <a:lnTo>
                        <a:pt x="15" y="64"/>
                      </a:lnTo>
                      <a:lnTo>
                        <a:pt x="25" y="60"/>
                      </a:lnTo>
                      <a:lnTo>
                        <a:pt x="35" y="58"/>
                      </a:lnTo>
                      <a:lnTo>
                        <a:pt x="46" y="57"/>
                      </a:lnTo>
                      <a:lnTo>
                        <a:pt x="56" y="57"/>
                      </a:lnTo>
                      <a:lnTo>
                        <a:pt x="67" y="60"/>
                      </a:lnTo>
                      <a:lnTo>
                        <a:pt x="74" y="63"/>
                      </a:lnTo>
                      <a:lnTo>
                        <a:pt x="81" y="67"/>
                      </a:lnTo>
                      <a:lnTo>
                        <a:pt x="87" y="73"/>
                      </a:lnTo>
                      <a:lnTo>
                        <a:pt x="91" y="78"/>
                      </a:lnTo>
                      <a:lnTo>
                        <a:pt x="93" y="85"/>
                      </a:lnTo>
                      <a:lnTo>
                        <a:pt x="95" y="92"/>
                      </a:lnTo>
                      <a:lnTo>
                        <a:pt x="96" y="102"/>
                      </a:lnTo>
                      <a:lnTo>
                        <a:pt x="98" y="112"/>
                      </a:lnTo>
                      <a:lnTo>
                        <a:pt x="100" y="124"/>
                      </a:lnTo>
                      <a:lnTo>
                        <a:pt x="103" y="135"/>
                      </a:lnTo>
                      <a:lnTo>
                        <a:pt x="106" y="147"/>
                      </a:lnTo>
                      <a:lnTo>
                        <a:pt x="111" y="158"/>
                      </a:lnTo>
                      <a:lnTo>
                        <a:pt x="116" y="168"/>
                      </a:lnTo>
                      <a:lnTo>
                        <a:pt x="123" y="180"/>
                      </a:lnTo>
                      <a:lnTo>
                        <a:pt x="131" y="190"/>
                      </a:lnTo>
                      <a:lnTo>
                        <a:pt x="140" y="199"/>
                      </a:lnTo>
                      <a:lnTo>
                        <a:pt x="150" y="207"/>
                      </a:lnTo>
                      <a:lnTo>
                        <a:pt x="163" y="215"/>
                      </a:lnTo>
                      <a:lnTo>
                        <a:pt x="172" y="219"/>
                      </a:lnTo>
                      <a:lnTo>
                        <a:pt x="183" y="223"/>
                      </a:lnTo>
                      <a:lnTo>
                        <a:pt x="194" y="226"/>
                      </a:lnTo>
                      <a:lnTo>
                        <a:pt x="207" y="228"/>
                      </a:lnTo>
                      <a:lnTo>
                        <a:pt x="22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61" name="Freeform 1077"/>
                <p:cNvSpPr>
                  <a:spLocks/>
                </p:cNvSpPr>
                <p:nvPr/>
              </p:nvSpPr>
              <p:spPr bwMode="auto">
                <a:xfrm>
                  <a:off x="859" y="1467"/>
                  <a:ext cx="222" cy="230"/>
                </a:xfrm>
                <a:custGeom>
                  <a:avLst/>
                  <a:gdLst/>
                  <a:ahLst/>
                  <a:cxnLst>
                    <a:cxn ang="0">
                      <a:pos x="7" y="204"/>
                    </a:cxn>
                    <a:cxn ang="0">
                      <a:pos x="25" y="158"/>
                    </a:cxn>
                    <a:cxn ang="0">
                      <a:pos x="31" y="111"/>
                    </a:cxn>
                    <a:cxn ang="0">
                      <a:pos x="36" y="72"/>
                    </a:cxn>
                    <a:cxn ang="0">
                      <a:pos x="41" y="52"/>
                    </a:cxn>
                    <a:cxn ang="0">
                      <a:pos x="50" y="37"/>
                    </a:cxn>
                    <a:cxn ang="0">
                      <a:pos x="62" y="24"/>
                    </a:cxn>
                    <a:cxn ang="0">
                      <a:pos x="77" y="13"/>
                    </a:cxn>
                    <a:cxn ang="0">
                      <a:pos x="96" y="5"/>
                    </a:cxn>
                    <a:cxn ang="0">
                      <a:pos x="120" y="0"/>
                    </a:cxn>
                    <a:cxn ang="0">
                      <a:pos x="143" y="0"/>
                    </a:cxn>
                    <a:cxn ang="0">
                      <a:pos x="165" y="7"/>
                    </a:cxn>
                    <a:cxn ang="0">
                      <a:pos x="184" y="16"/>
                    </a:cxn>
                    <a:cxn ang="0">
                      <a:pos x="201" y="31"/>
                    </a:cxn>
                    <a:cxn ang="0">
                      <a:pos x="215" y="51"/>
                    </a:cxn>
                    <a:cxn ang="0">
                      <a:pos x="221" y="73"/>
                    </a:cxn>
                    <a:cxn ang="0">
                      <a:pos x="217" y="72"/>
                    </a:cxn>
                    <a:cxn ang="0">
                      <a:pos x="205" y="64"/>
                    </a:cxn>
                    <a:cxn ang="0">
                      <a:pos x="184" y="58"/>
                    </a:cxn>
                    <a:cxn ang="0">
                      <a:pos x="164" y="57"/>
                    </a:cxn>
                    <a:cxn ang="0">
                      <a:pos x="145" y="63"/>
                    </a:cxn>
                    <a:cxn ang="0">
                      <a:pos x="132" y="73"/>
                    </a:cxn>
                    <a:cxn ang="0">
                      <a:pos x="127" y="85"/>
                    </a:cxn>
                    <a:cxn ang="0">
                      <a:pos x="123" y="102"/>
                    </a:cxn>
                    <a:cxn ang="0">
                      <a:pos x="120" y="124"/>
                    </a:cxn>
                    <a:cxn ang="0">
                      <a:pos x="113" y="147"/>
                    </a:cxn>
                    <a:cxn ang="0">
                      <a:pos x="104" y="168"/>
                    </a:cxn>
                    <a:cxn ang="0">
                      <a:pos x="89" y="190"/>
                    </a:cxn>
                    <a:cxn ang="0">
                      <a:pos x="69" y="207"/>
                    </a:cxn>
                    <a:cxn ang="0">
                      <a:pos x="47" y="219"/>
                    </a:cxn>
                    <a:cxn ang="0">
                      <a:pos x="25" y="226"/>
                    </a:cxn>
                    <a:cxn ang="0">
                      <a:pos x="0" y="229"/>
                    </a:cxn>
                  </a:cxnLst>
                  <a:rect l="0" t="0" r="r" b="b"/>
                  <a:pathLst>
                    <a:path w="222" h="230">
                      <a:moveTo>
                        <a:pt x="0" y="229"/>
                      </a:moveTo>
                      <a:lnTo>
                        <a:pt x="7" y="204"/>
                      </a:lnTo>
                      <a:lnTo>
                        <a:pt x="17" y="180"/>
                      </a:lnTo>
                      <a:lnTo>
                        <a:pt x="25" y="158"/>
                      </a:lnTo>
                      <a:lnTo>
                        <a:pt x="29" y="136"/>
                      </a:lnTo>
                      <a:lnTo>
                        <a:pt x="31" y="111"/>
                      </a:lnTo>
                      <a:lnTo>
                        <a:pt x="34" y="85"/>
                      </a:lnTo>
                      <a:lnTo>
                        <a:pt x="36" y="72"/>
                      </a:lnTo>
                      <a:lnTo>
                        <a:pt x="38" y="61"/>
                      </a:lnTo>
                      <a:lnTo>
                        <a:pt x="41" y="52"/>
                      </a:lnTo>
                      <a:lnTo>
                        <a:pt x="46" y="43"/>
                      </a:lnTo>
                      <a:lnTo>
                        <a:pt x="50" y="37"/>
                      </a:lnTo>
                      <a:lnTo>
                        <a:pt x="56" y="30"/>
                      </a:lnTo>
                      <a:lnTo>
                        <a:pt x="62" y="24"/>
                      </a:lnTo>
                      <a:lnTo>
                        <a:pt x="69" y="18"/>
                      </a:lnTo>
                      <a:lnTo>
                        <a:pt x="77" y="13"/>
                      </a:lnTo>
                      <a:lnTo>
                        <a:pt x="86" y="9"/>
                      </a:lnTo>
                      <a:lnTo>
                        <a:pt x="96" y="5"/>
                      </a:lnTo>
                      <a:lnTo>
                        <a:pt x="108" y="2"/>
                      </a:lnTo>
                      <a:lnTo>
                        <a:pt x="120" y="0"/>
                      </a:lnTo>
                      <a:lnTo>
                        <a:pt x="132" y="0"/>
                      </a:lnTo>
                      <a:lnTo>
                        <a:pt x="143" y="0"/>
                      </a:lnTo>
                      <a:lnTo>
                        <a:pt x="155" y="2"/>
                      </a:lnTo>
                      <a:lnTo>
                        <a:pt x="165" y="7"/>
                      </a:lnTo>
                      <a:lnTo>
                        <a:pt x="175" y="10"/>
                      </a:lnTo>
                      <a:lnTo>
                        <a:pt x="184" y="16"/>
                      </a:lnTo>
                      <a:lnTo>
                        <a:pt x="195" y="24"/>
                      </a:lnTo>
                      <a:lnTo>
                        <a:pt x="201" y="31"/>
                      </a:lnTo>
                      <a:lnTo>
                        <a:pt x="209" y="41"/>
                      </a:lnTo>
                      <a:lnTo>
                        <a:pt x="215" y="51"/>
                      </a:lnTo>
                      <a:lnTo>
                        <a:pt x="219" y="63"/>
                      </a:lnTo>
                      <a:lnTo>
                        <a:pt x="221" y="73"/>
                      </a:lnTo>
                      <a:lnTo>
                        <a:pt x="220" y="79"/>
                      </a:lnTo>
                      <a:lnTo>
                        <a:pt x="217" y="72"/>
                      </a:lnTo>
                      <a:lnTo>
                        <a:pt x="212" y="67"/>
                      </a:lnTo>
                      <a:lnTo>
                        <a:pt x="205" y="64"/>
                      </a:lnTo>
                      <a:lnTo>
                        <a:pt x="195" y="60"/>
                      </a:lnTo>
                      <a:lnTo>
                        <a:pt x="184" y="58"/>
                      </a:lnTo>
                      <a:lnTo>
                        <a:pt x="174" y="57"/>
                      </a:lnTo>
                      <a:lnTo>
                        <a:pt x="164" y="57"/>
                      </a:lnTo>
                      <a:lnTo>
                        <a:pt x="153" y="60"/>
                      </a:lnTo>
                      <a:lnTo>
                        <a:pt x="145" y="63"/>
                      </a:lnTo>
                      <a:lnTo>
                        <a:pt x="139" y="67"/>
                      </a:lnTo>
                      <a:lnTo>
                        <a:pt x="132" y="73"/>
                      </a:lnTo>
                      <a:lnTo>
                        <a:pt x="129" y="78"/>
                      </a:lnTo>
                      <a:lnTo>
                        <a:pt x="127" y="85"/>
                      </a:lnTo>
                      <a:lnTo>
                        <a:pt x="125" y="92"/>
                      </a:lnTo>
                      <a:lnTo>
                        <a:pt x="123" y="102"/>
                      </a:lnTo>
                      <a:lnTo>
                        <a:pt x="122" y="112"/>
                      </a:lnTo>
                      <a:lnTo>
                        <a:pt x="120" y="124"/>
                      </a:lnTo>
                      <a:lnTo>
                        <a:pt x="117" y="135"/>
                      </a:lnTo>
                      <a:lnTo>
                        <a:pt x="113" y="147"/>
                      </a:lnTo>
                      <a:lnTo>
                        <a:pt x="109" y="158"/>
                      </a:lnTo>
                      <a:lnTo>
                        <a:pt x="104" y="168"/>
                      </a:lnTo>
                      <a:lnTo>
                        <a:pt x="97" y="180"/>
                      </a:lnTo>
                      <a:lnTo>
                        <a:pt x="89" y="190"/>
                      </a:lnTo>
                      <a:lnTo>
                        <a:pt x="79" y="199"/>
                      </a:lnTo>
                      <a:lnTo>
                        <a:pt x="69" y="207"/>
                      </a:lnTo>
                      <a:lnTo>
                        <a:pt x="57" y="215"/>
                      </a:lnTo>
                      <a:lnTo>
                        <a:pt x="47" y="219"/>
                      </a:lnTo>
                      <a:lnTo>
                        <a:pt x="37" y="223"/>
                      </a:lnTo>
                      <a:lnTo>
                        <a:pt x="25" y="226"/>
                      </a:lnTo>
                      <a:lnTo>
                        <a:pt x="12" y="228"/>
                      </a:lnTo>
                      <a:lnTo>
                        <a:pt x="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7462" name="Oval 1078"/>
                <p:cNvSpPr>
                  <a:spLocks noChangeArrowheads="1"/>
                </p:cNvSpPr>
                <p:nvPr/>
              </p:nvSpPr>
              <p:spPr bwMode="auto">
                <a:xfrm>
                  <a:off x="829" y="1345"/>
                  <a:ext cx="56" cy="52"/>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pPr>
                  <a:endParaRPr lang="es-ES_tradnl" sz="2400"/>
                </a:p>
              </p:txBody>
            </p:sp>
          </p:grpSp>
        </p:grpSp>
      </p:grpSp>
      <p:sp>
        <p:nvSpPr>
          <p:cNvPr id="17463" name="Rectangle 1079"/>
          <p:cNvSpPr>
            <a:spLocks noGrp="1" noChangeArrowheads="1"/>
          </p:cNvSpPr>
          <p:nvPr>
            <p:ph type="ftr" sz="quarter" idx="3"/>
          </p:nvPr>
        </p:nvSpPr>
        <p:spPr/>
        <p:txBody>
          <a:bodyPr/>
          <a:lstStyle>
            <a:lvl1pPr>
              <a:defRPr/>
            </a:lvl1pPr>
          </a:lstStyle>
          <a:p>
            <a:endParaRPr lang="es-ES"/>
          </a:p>
        </p:txBody>
      </p:sp>
      <p:sp>
        <p:nvSpPr>
          <p:cNvPr id="17464" name="Rectangle 1080"/>
          <p:cNvSpPr>
            <a:spLocks noGrp="1" noChangeArrowheads="1"/>
          </p:cNvSpPr>
          <p:nvPr>
            <p:ph type="sldNum" sz="quarter" idx="4"/>
          </p:nvPr>
        </p:nvSpPr>
        <p:spPr/>
        <p:txBody>
          <a:bodyPr/>
          <a:lstStyle>
            <a:lvl1pPr>
              <a:defRPr/>
            </a:lvl1pPr>
          </a:lstStyle>
          <a:p>
            <a:fld id="{76BA6C44-8844-40D3-9D6D-B97533C3A24D}"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50290A89-9B6A-4509-9F0C-142AEEAFD521}"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119938" y="228600"/>
            <a:ext cx="1871662" cy="60102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500188" y="228600"/>
            <a:ext cx="5467350" cy="60102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E959204F-C252-434F-A5B6-CAE1095AB748}" type="slidenum">
              <a:rPr lang="es-ES"/>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1500188" y="228600"/>
            <a:ext cx="7491412" cy="1143000"/>
          </a:xfrm>
        </p:spPr>
        <p:txBody>
          <a:bodyPr/>
          <a:lstStyle/>
          <a:p>
            <a:r>
              <a:rPr lang="es-ES" smtClean="0"/>
              <a:t>Haga clic para modificar el estilo de título del patrón</a:t>
            </a:r>
            <a:endParaRPr lang="es-ES"/>
          </a:p>
        </p:txBody>
      </p:sp>
      <p:sp>
        <p:nvSpPr>
          <p:cNvPr id="3" name="2 Marcador de SmartArt"/>
          <p:cNvSpPr>
            <a:spLocks noGrp="1"/>
          </p:cNvSpPr>
          <p:nvPr>
            <p:ph type="dgm" idx="1"/>
          </p:nvPr>
        </p:nvSpPr>
        <p:spPr>
          <a:xfrm>
            <a:off x="1500188" y="1524000"/>
            <a:ext cx="7491412" cy="4714875"/>
          </a:xfrm>
        </p:spPr>
        <p:txBody>
          <a:bodyPr/>
          <a:lstStyle/>
          <a:p>
            <a:endParaRPr lang="es-ES"/>
          </a:p>
        </p:txBody>
      </p:sp>
      <p:sp>
        <p:nvSpPr>
          <p:cNvPr id="4" name="3 Marcador de fecha"/>
          <p:cNvSpPr>
            <a:spLocks noGrp="1"/>
          </p:cNvSpPr>
          <p:nvPr>
            <p:ph type="dt" sz="half" idx="10"/>
          </p:nvPr>
        </p:nvSpPr>
        <p:spPr>
          <a:xfrm>
            <a:off x="1447800" y="6324600"/>
            <a:ext cx="1409700" cy="490538"/>
          </a:xfrm>
        </p:spPr>
        <p:txBody>
          <a:bodyPr/>
          <a:lstStyle>
            <a:lvl1pPr>
              <a:defRPr/>
            </a:lvl1pPr>
          </a:lstStyle>
          <a:p>
            <a:endParaRPr lang="es-ES"/>
          </a:p>
        </p:txBody>
      </p:sp>
      <p:sp>
        <p:nvSpPr>
          <p:cNvPr id="5" name="4 Marcador de pie de página"/>
          <p:cNvSpPr>
            <a:spLocks noGrp="1"/>
          </p:cNvSpPr>
          <p:nvPr>
            <p:ph type="ftr" sz="quarter" idx="11"/>
          </p:nvPr>
        </p:nvSpPr>
        <p:spPr>
          <a:xfrm>
            <a:off x="3733800" y="6324600"/>
            <a:ext cx="2895600" cy="45720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7239000" y="6324600"/>
            <a:ext cx="1905000" cy="457200"/>
          </a:xfrm>
        </p:spPr>
        <p:txBody>
          <a:bodyPr/>
          <a:lstStyle>
            <a:lvl1pPr>
              <a:defRPr/>
            </a:lvl1pPr>
          </a:lstStyle>
          <a:p>
            <a:fld id="{403B650E-FE61-4864-8037-8B18EBD0702C}" type="slidenum">
              <a:rPr lang="es-ES"/>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1500188" y="228600"/>
            <a:ext cx="7491412" cy="60102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2 Marcador de fecha"/>
          <p:cNvSpPr>
            <a:spLocks noGrp="1"/>
          </p:cNvSpPr>
          <p:nvPr>
            <p:ph type="dt" sz="half" idx="10"/>
          </p:nvPr>
        </p:nvSpPr>
        <p:spPr>
          <a:xfrm>
            <a:off x="1447800" y="6324600"/>
            <a:ext cx="1409700" cy="490538"/>
          </a:xfrm>
        </p:spPr>
        <p:txBody>
          <a:bodyPr/>
          <a:lstStyle>
            <a:lvl1pPr>
              <a:defRPr/>
            </a:lvl1pPr>
          </a:lstStyle>
          <a:p>
            <a:endParaRPr lang="es-ES"/>
          </a:p>
        </p:txBody>
      </p:sp>
      <p:sp>
        <p:nvSpPr>
          <p:cNvPr id="4" name="3 Marcador de pie de página"/>
          <p:cNvSpPr>
            <a:spLocks noGrp="1"/>
          </p:cNvSpPr>
          <p:nvPr>
            <p:ph type="ftr" sz="quarter" idx="11"/>
          </p:nvPr>
        </p:nvSpPr>
        <p:spPr>
          <a:xfrm>
            <a:off x="3733800" y="6324600"/>
            <a:ext cx="2895600" cy="457200"/>
          </a:xfrm>
        </p:spPr>
        <p:txBody>
          <a:bodyPr/>
          <a:lstStyle>
            <a:lvl1pPr>
              <a:defRPr/>
            </a:lvl1pPr>
          </a:lstStyle>
          <a:p>
            <a:endParaRPr lang="es-ES"/>
          </a:p>
        </p:txBody>
      </p:sp>
      <p:sp>
        <p:nvSpPr>
          <p:cNvPr id="5" name="4 Marcador de número de diapositiva"/>
          <p:cNvSpPr>
            <a:spLocks noGrp="1"/>
          </p:cNvSpPr>
          <p:nvPr>
            <p:ph type="sldNum" sz="quarter" idx="12"/>
          </p:nvPr>
        </p:nvSpPr>
        <p:spPr>
          <a:xfrm>
            <a:off x="7239000" y="6324600"/>
            <a:ext cx="1905000" cy="457200"/>
          </a:xfrm>
        </p:spPr>
        <p:txBody>
          <a:bodyPr/>
          <a:lstStyle>
            <a:lvl1pPr>
              <a:defRPr/>
            </a:lvl1pPr>
          </a:lstStyle>
          <a:p>
            <a:fld id="{492FF02D-53A2-4BD5-AB2D-C349E9C4C04F}" type="slidenum">
              <a:rPr lang="es-ES"/>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500188" y="228600"/>
            <a:ext cx="7491412"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1500188" y="1524000"/>
            <a:ext cx="7491412" cy="4714875"/>
          </a:xfrm>
        </p:spPr>
        <p:txBody>
          <a:bodyPr/>
          <a:lstStyle/>
          <a:p>
            <a:endParaRPr lang="es-ES"/>
          </a:p>
        </p:txBody>
      </p:sp>
      <p:sp>
        <p:nvSpPr>
          <p:cNvPr id="4" name="3 Marcador de fecha"/>
          <p:cNvSpPr>
            <a:spLocks noGrp="1"/>
          </p:cNvSpPr>
          <p:nvPr>
            <p:ph type="dt" sz="half" idx="10"/>
          </p:nvPr>
        </p:nvSpPr>
        <p:spPr>
          <a:xfrm>
            <a:off x="1447800" y="6324600"/>
            <a:ext cx="1409700" cy="490538"/>
          </a:xfrm>
        </p:spPr>
        <p:txBody>
          <a:bodyPr/>
          <a:lstStyle>
            <a:lvl1pPr>
              <a:defRPr/>
            </a:lvl1pPr>
          </a:lstStyle>
          <a:p>
            <a:endParaRPr lang="es-ES"/>
          </a:p>
        </p:txBody>
      </p:sp>
      <p:sp>
        <p:nvSpPr>
          <p:cNvPr id="5" name="4 Marcador de pie de página"/>
          <p:cNvSpPr>
            <a:spLocks noGrp="1"/>
          </p:cNvSpPr>
          <p:nvPr>
            <p:ph type="ftr" sz="quarter" idx="11"/>
          </p:nvPr>
        </p:nvSpPr>
        <p:spPr>
          <a:xfrm>
            <a:off x="3733800" y="6324600"/>
            <a:ext cx="2895600" cy="45720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7239000" y="6324600"/>
            <a:ext cx="1905000" cy="457200"/>
          </a:xfrm>
        </p:spPr>
        <p:txBody>
          <a:bodyPr/>
          <a:lstStyle>
            <a:lvl1pPr>
              <a:defRPr/>
            </a:lvl1pPr>
          </a:lstStyle>
          <a:p>
            <a:fld id="{B130FA52-E9DD-409F-B0C3-BA91B43A2A2F}"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83EEB5AD-1622-491E-BC07-A3255D6F9234}"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FC87DA99-6ABC-4342-9CA1-209F8E2323F0}"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500188" y="1524000"/>
            <a:ext cx="3668712"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321300" y="1524000"/>
            <a:ext cx="3670300"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D4D8B73C-2F63-4D8C-A285-1EDCD1F13D3B}"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6053B9B8-0D30-441C-91F8-8F3F8AC4B777}"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5D9E84E4-679C-4717-8FB8-335C8FBC86C4}"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DD1C60C9-BB7B-4F58-96E5-E3C58DD1F15E}"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49DFCD45-3072-4840-A2A8-BF6461E34565}"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A06F685B-D689-4964-9333-3F85B4F368DA}"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6386" name="Group 1026"/>
          <p:cNvGrpSpPr>
            <a:grpSpLocks/>
          </p:cNvGrpSpPr>
          <p:nvPr/>
        </p:nvGrpSpPr>
        <p:grpSpPr bwMode="auto">
          <a:xfrm>
            <a:off x="0" y="-9525"/>
            <a:ext cx="1557338" cy="6878638"/>
            <a:chOff x="0" y="-6"/>
            <a:chExt cx="981" cy="4333"/>
          </a:xfrm>
        </p:grpSpPr>
        <p:sp>
          <p:nvSpPr>
            <p:cNvPr id="16387" name="Rectangle 1027"/>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es-ES"/>
            </a:p>
          </p:txBody>
        </p:sp>
        <p:sp>
          <p:nvSpPr>
            <p:cNvPr id="16388" name="Rectangle 1028"/>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pPr>
              <a:endParaRPr lang="es-ES_tradnl" sz="2400"/>
            </a:p>
          </p:txBody>
        </p:sp>
        <p:sp>
          <p:nvSpPr>
            <p:cNvPr id="16389" name="Rectangle 1029"/>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es-ES"/>
            </a:p>
          </p:txBody>
        </p:sp>
        <p:sp>
          <p:nvSpPr>
            <p:cNvPr id="16390" name="Rectangle 1030"/>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pPr>
              <a:endParaRPr lang="es-ES_tradnl" sz="2400"/>
            </a:p>
          </p:txBody>
        </p:sp>
        <p:sp>
          <p:nvSpPr>
            <p:cNvPr id="16391" name="Freeform 1031"/>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392" name="Freeform 1032"/>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393" name="Freeform 1033"/>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394" name="Freeform 1034"/>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395" name="Freeform 1035"/>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396" name="Freeform 1036"/>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397" name="Freeform 1037"/>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398" name="Freeform 1038"/>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399" name="Rectangle 1039"/>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es-ES"/>
            </a:p>
          </p:txBody>
        </p:sp>
        <p:sp>
          <p:nvSpPr>
            <p:cNvPr id="16400" name="Rectangle 1040"/>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pPr>
              <a:endParaRPr lang="es-ES_tradnl" sz="2400"/>
            </a:p>
          </p:txBody>
        </p:sp>
        <p:sp>
          <p:nvSpPr>
            <p:cNvPr id="16401" name="Rectangle 1041"/>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es-ES"/>
            </a:p>
          </p:txBody>
        </p:sp>
        <p:sp>
          <p:nvSpPr>
            <p:cNvPr id="16402" name="Rectangle 1042"/>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pPr>
              <a:endParaRPr lang="es-ES_tradnl" sz="2400"/>
            </a:p>
          </p:txBody>
        </p:sp>
        <p:sp>
          <p:nvSpPr>
            <p:cNvPr id="16403" name="Freeform 1043"/>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04" name="Freeform 1044"/>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05" name="Freeform 1045"/>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06" name="Freeform 1046"/>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07" name="Freeform 1047"/>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08" name="Freeform 1048"/>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09" name="Freeform 1049"/>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10" name="Freeform 1050"/>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11" name="Freeform 1051"/>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12" name="Freeform 1052"/>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es-ES"/>
            </a:p>
          </p:txBody>
        </p:sp>
        <p:sp>
          <p:nvSpPr>
            <p:cNvPr id="16413" name="Rectangle 1053"/>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endParaRPr lang="es-ES"/>
            </a:p>
          </p:txBody>
        </p:sp>
        <p:sp>
          <p:nvSpPr>
            <p:cNvPr id="16414" name="Line 1054"/>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endParaRPr lang="es-ES"/>
            </a:p>
          </p:txBody>
        </p:sp>
        <p:sp>
          <p:nvSpPr>
            <p:cNvPr id="16415" name="Line 1055"/>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endParaRPr lang="es-ES"/>
            </a:p>
          </p:txBody>
        </p:sp>
      </p:grpSp>
      <p:sp>
        <p:nvSpPr>
          <p:cNvPr id="16416" name="Rectangle 1056"/>
          <p:cNvSpPr>
            <a:spLocks noGrp="1" noChangeArrowheads="1"/>
          </p:cNvSpPr>
          <p:nvPr>
            <p:ph type="title"/>
          </p:nvPr>
        </p:nvSpPr>
        <p:spPr bwMode="auto">
          <a:xfrm>
            <a:off x="1500188" y="228600"/>
            <a:ext cx="7491412"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s-ES" smtClean="0"/>
              <a:t>Haga clic para modificar el estilo de título del patrón</a:t>
            </a:r>
          </a:p>
        </p:txBody>
      </p:sp>
      <p:sp>
        <p:nvSpPr>
          <p:cNvPr id="16417" name="Rectangle 1057"/>
          <p:cNvSpPr>
            <a:spLocks noGrp="1" noChangeArrowheads="1"/>
          </p:cNvSpPr>
          <p:nvPr>
            <p:ph type="body" idx="1"/>
          </p:nvPr>
        </p:nvSpPr>
        <p:spPr bwMode="auto">
          <a:xfrm>
            <a:off x="1500188" y="1524000"/>
            <a:ext cx="7491412" cy="47148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6418" name="Rectangle 1058"/>
          <p:cNvSpPr>
            <a:spLocks noGrp="1" noChangeArrowheads="1"/>
          </p:cNvSpPr>
          <p:nvPr>
            <p:ph type="dt" sz="half" idx="2"/>
          </p:nvPr>
        </p:nvSpPr>
        <p:spPr bwMode="auto">
          <a:xfrm>
            <a:off x="1447800" y="6324600"/>
            <a:ext cx="1409700" cy="490538"/>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endParaRPr lang="es-ES"/>
          </a:p>
        </p:txBody>
      </p:sp>
      <p:sp>
        <p:nvSpPr>
          <p:cNvPr id="16419" name="Rectangle 1059"/>
          <p:cNvSpPr>
            <a:spLocks noGrp="1" noChangeArrowheads="1"/>
          </p:cNvSpPr>
          <p:nvPr>
            <p:ph type="ftr" sz="quarter" idx="3"/>
          </p:nvPr>
        </p:nvSpPr>
        <p:spPr bwMode="auto">
          <a:xfrm>
            <a:off x="3733800" y="63246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endParaRPr lang="es-ES"/>
          </a:p>
        </p:txBody>
      </p:sp>
      <p:sp>
        <p:nvSpPr>
          <p:cNvPr id="16420" name="Rectangle 1060"/>
          <p:cNvSpPr>
            <a:spLocks noGrp="1" noChangeArrowheads="1"/>
          </p:cNvSpPr>
          <p:nvPr>
            <p:ph type="sldNum" sz="quarter" idx="4"/>
          </p:nvPr>
        </p:nvSpPr>
        <p:spPr bwMode="auto">
          <a:xfrm>
            <a:off x="7239000" y="63246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fld id="{BE766737-E60F-4206-BFBA-EF3395D5176D}"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lr>
          <a:schemeClr val="hlink"/>
        </a:buClr>
        <a:buFont typeface="Wingdings" pitchFamily="2" charset="2"/>
        <a:buChar char="l"/>
        <a:defRPr sz="3200" b="1">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b="1">
          <a:solidFill>
            <a:schemeClr val="tx1"/>
          </a:solidFill>
          <a:latin typeface="+mn-lt"/>
        </a:defRPr>
      </a:lvl2pPr>
      <a:lvl3pPr marL="1143000" indent="-228600" algn="l" rtl="0" fontAlgn="base">
        <a:spcBef>
          <a:spcPct val="20000"/>
        </a:spcBef>
        <a:spcAft>
          <a:spcPct val="0"/>
        </a:spcAft>
        <a:buClr>
          <a:schemeClr val="hlink"/>
        </a:buClr>
        <a:buChar char="•"/>
        <a:defRPr sz="2400" b="1">
          <a:solidFill>
            <a:schemeClr val="tx1"/>
          </a:solidFill>
          <a:latin typeface="+mn-lt"/>
        </a:defRPr>
      </a:lvl3pPr>
      <a:lvl4pPr marL="1600200" indent="-228600" algn="l" rtl="0" fontAlgn="base">
        <a:spcBef>
          <a:spcPct val="20000"/>
        </a:spcBef>
        <a:spcAft>
          <a:spcPct val="0"/>
        </a:spcAft>
        <a:buClr>
          <a:schemeClr val="hlink"/>
        </a:buClr>
        <a:buChar char="–"/>
        <a:defRPr sz="2000" b="1">
          <a:solidFill>
            <a:schemeClr val="tx1"/>
          </a:solidFill>
          <a:latin typeface="+mn-lt"/>
        </a:defRPr>
      </a:lvl4pPr>
      <a:lvl5pPr marL="2057400" indent="-228600" algn="l" rtl="0" fontAlgn="base">
        <a:spcBef>
          <a:spcPct val="20000"/>
        </a:spcBef>
        <a:spcAft>
          <a:spcPct val="0"/>
        </a:spcAft>
        <a:buClr>
          <a:schemeClr val="hlink"/>
        </a:buClr>
        <a:buChar char="•"/>
        <a:defRPr sz="2000" b="1">
          <a:solidFill>
            <a:schemeClr val="tx1"/>
          </a:solidFill>
          <a:latin typeface="+mn-lt"/>
        </a:defRPr>
      </a:lvl5pPr>
      <a:lvl6pPr marL="2514600" indent="-228600" algn="l" rtl="0" fontAlgn="base">
        <a:spcBef>
          <a:spcPct val="20000"/>
        </a:spcBef>
        <a:spcAft>
          <a:spcPct val="0"/>
        </a:spcAft>
        <a:buClr>
          <a:schemeClr val="hlink"/>
        </a:buClr>
        <a:buChar char="•"/>
        <a:defRPr sz="2000" b="1">
          <a:solidFill>
            <a:schemeClr val="tx1"/>
          </a:solidFill>
          <a:latin typeface="+mn-lt"/>
        </a:defRPr>
      </a:lvl6pPr>
      <a:lvl7pPr marL="2971800" indent="-228600" algn="l" rtl="0" fontAlgn="base">
        <a:spcBef>
          <a:spcPct val="20000"/>
        </a:spcBef>
        <a:spcAft>
          <a:spcPct val="0"/>
        </a:spcAft>
        <a:buClr>
          <a:schemeClr val="hlink"/>
        </a:buClr>
        <a:buChar char="•"/>
        <a:defRPr sz="2000" b="1">
          <a:solidFill>
            <a:schemeClr val="tx1"/>
          </a:solidFill>
          <a:latin typeface="+mn-lt"/>
        </a:defRPr>
      </a:lvl7pPr>
      <a:lvl8pPr marL="3429000" indent="-228600" algn="l" rtl="0" fontAlgn="base">
        <a:spcBef>
          <a:spcPct val="20000"/>
        </a:spcBef>
        <a:spcAft>
          <a:spcPct val="0"/>
        </a:spcAft>
        <a:buClr>
          <a:schemeClr val="hlink"/>
        </a:buClr>
        <a:buChar char="•"/>
        <a:defRPr sz="2000" b="1">
          <a:solidFill>
            <a:schemeClr val="tx1"/>
          </a:solidFill>
          <a:latin typeface="+mn-lt"/>
        </a:defRPr>
      </a:lvl8pPr>
      <a:lvl9pPr marL="3886200" indent="-228600" algn="l" rtl="0" fontAlgn="base">
        <a:spcBef>
          <a:spcPct val="20000"/>
        </a:spcBef>
        <a:spcAft>
          <a:spcPct val="0"/>
        </a:spcAft>
        <a:buClr>
          <a:schemeClr val="hlink"/>
        </a:buClr>
        <a:buChar char="•"/>
        <a:defRPr sz="2000" b="1">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02" name="Picture 6" descr="index_r34_c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694113" y="3700463"/>
            <a:ext cx="1670050" cy="1600200"/>
          </a:xfrm>
          <a:prstGeom prst="rect">
            <a:avLst/>
          </a:prstGeom>
          <a:noFill/>
          <a:ln w="9525">
            <a:solidFill>
              <a:srgbClr val="FFFFFF"/>
            </a:solidFill>
            <a:miter lim="800000"/>
            <a:headEnd/>
            <a:tailEnd/>
          </a:ln>
        </p:spPr>
      </p:pic>
      <p:sp>
        <p:nvSpPr>
          <p:cNvPr id="4103" name="Rectangle 7"/>
          <p:cNvSpPr>
            <a:spLocks noChangeArrowheads="1"/>
          </p:cNvSpPr>
          <p:nvPr/>
        </p:nvSpPr>
        <p:spPr bwMode="auto">
          <a:xfrm>
            <a:off x="1547813" y="579438"/>
            <a:ext cx="7543800" cy="549275"/>
          </a:xfrm>
          <a:prstGeom prst="rect">
            <a:avLst/>
          </a:prstGeom>
          <a:noFill/>
          <a:ln w="9525">
            <a:noFill/>
            <a:miter lim="800000"/>
            <a:headEnd/>
            <a:tailEnd/>
          </a:ln>
          <a:effectLst>
            <a:outerShdw dist="35921" dir="2700000" algn="ctr" rotWithShape="0">
              <a:srgbClr val="808080">
                <a:alpha val="50000"/>
              </a:srgbClr>
            </a:outerShdw>
          </a:effectLst>
        </p:spPr>
        <p:txBody>
          <a:bodyPr lIns="92075" tIns="46038" rIns="92075" bIns="46038" anchor="b">
            <a:spAutoFit/>
          </a:bodyPr>
          <a:lstStyle/>
          <a:p>
            <a:pPr algn="r"/>
            <a:r>
              <a:rPr kumimoji="0" lang="es-MX" sz="3000" b="1" i="1">
                <a:solidFill>
                  <a:schemeClr val="tx2"/>
                </a:solidFill>
                <a:effectLst>
                  <a:outerShdw blurRad="38100" dist="38100" dir="2700000" algn="tl">
                    <a:srgbClr val="C0C0C0"/>
                  </a:outerShdw>
                </a:effectLst>
              </a:rPr>
              <a:t>Escuela Superior Politécnica del Litoral</a:t>
            </a:r>
            <a:endParaRPr kumimoji="0" lang="es-ES" sz="3000" b="1" i="1">
              <a:solidFill>
                <a:schemeClr val="tx2"/>
              </a:solidFill>
              <a:effectLst>
                <a:outerShdw blurRad="38100" dist="38100" dir="2700000" algn="tl">
                  <a:srgbClr val="C0C0C0"/>
                </a:outerShdw>
              </a:effectLst>
            </a:endParaRPr>
          </a:p>
        </p:txBody>
      </p:sp>
      <p:sp>
        <p:nvSpPr>
          <p:cNvPr id="4104" name="Rectangle 8"/>
          <p:cNvSpPr>
            <a:spLocks noChangeArrowheads="1"/>
          </p:cNvSpPr>
          <p:nvPr/>
        </p:nvSpPr>
        <p:spPr bwMode="auto">
          <a:xfrm>
            <a:off x="2268538" y="1989138"/>
            <a:ext cx="6875462" cy="1657350"/>
          </a:xfrm>
          <a:prstGeom prst="rect">
            <a:avLst/>
          </a:prstGeom>
          <a:noFill/>
          <a:ln w="12700" cap="sq">
            <a:noFill/>
            <a:miter lim="800000"/>
            <a:headEnd type="none" w="sm" len="sm"/>
            <a:tailEnd type="none" w="sm" len="sm"/>
          </a:ln>
          <a:effectLst/>
        </p:spPr>
        <p:txBody>
          <a:bodyPr/>
          <a:lstStyle/>
          <a:p>
            <a:pPr algn="ctr">
              <a:spcBef>
                <a:spcPct val="20000"/>
              </a:spcBef>
              <a:buClr>
                <a:schemeClr val="hlink"/>
              </a:buClr>
              <a:buFont typeface="Wingdings" pitchFamily="2" charset="2"/>
              <a:buNone/>
            </a:pPr>
            <a:r>
              <a:rPr kumimoji="0" lang="es-MX" sz="3000" b="1"/>
              <a:t>Instituto de Ciencias humanísticas y Económicas</a:t>
            </a:r>
            <a:endParaRPr kumimoji="0" lang="es-ES" sz="3000" b="1"/>
          </a:p>
        </p:txBody>
      </p:sp>
      <p:pic>
        <p:nvPicPr>
          <p:cNvPr id="4106" name="Picture 10" descr="Instituto de Ciencias Humanísticas y Económicas"/>
          <p:cNvPicPr>
            <a:picLocks noChangeAspect="1" noChangeArrowheads="1"/>
          </p:cNvPicPr>
          <p:nvPr/>
        </p:nvPicPr>
        <p:blipFill>
          <a:blip r:embed="rId4"/>
          <a:srcRect/>
          <a:stretch>
            <a:fillRect/>
          </a:stretch>
        </p:blipFill>
        <p:spPr bwMode="auto">
          <a:xfrm>
            <a:off x="5972175" y="3789363"/>
            <a:ext cx="1984375" cy="1247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4191000" y="2347913"/>
            <a:ext cx="2449513" cy="2017712"/>
          </a:xfrm>
          <a:prstGeom prst="rect">
            <a:avLst/>
          </a:prstGeom>
          <a:noFill/>
          <a:ln w="9525">
            <a:noFill/>
            <a:miter lim="800000"/>
            <a:headEnd/>
            <a:tailEnd/>
          </a:ln>
          <a:effectLst/>
        </p:spPr>
        <p:txBody>
          <a:bodyPr>
            <a:spAutoFit/>
          </a:bodyPr>
          <a:lstStyle/>
          <a:p>
            <a:pPr indent="365125" algn="just" eaLnBrk="0" hangingPunct="0">
              <a:spcBef>
                <a:spcPct val="50000"/>
              </a:spcBef>
              <a:buFontTx/>
              <a:buChar char="•"/>
            </a:pPr>
            <a:r>
              <a:rPr kumimoji="0" lang="es-ES">
                <a:latin typeface="Arial" charset="0"/>
              </a:rPr>
              <a:t>Razón Social</a:t>
            </a:r>
          </a:p>
          <a:p>
            <a:pPr indent="365125" algn="just" eaLnBrk="0" hangingPunct="0">
              <a:spcBef>
                <a:spcPct val="50000"/>
              </a:spcBef>
              <a:buFontTx/>
              <a:buChar char="•"/>
            </a:pPr>
            <a:r>
              <a:rPr kumimoji="0" lang="es-ES">
                <a:latin typeface="Arial" charset="0"/>
              </a:rPr>
              <a:t>Domicilio</a:t>
            </a:r>
          </a:p>
          <a:p>
            <a:pPr indent="365125" algn="just" eaLnBrk="0" hangingPunct="0">
              <a:spcBef>
                <a:spcPct val="50000"/>
              </a:spcBef>
              <a:buFontTx/>
              <a:buChar char="•"/>
            </a:pPr>
            <a:r>
              <a:rPr kumimoji="0" lang="es-ES">
                <a:latin typeface="Arial" charset="0"/>
              </a:rPr>
              <a:t>Nacionalidad</a:t>
            </a:r>
          </a:p>
          <a:p>
            <a:pPr indent="365125" algn="just" eaLnBrk="0" hangingPunct="0">
              <a:spcBef>
                <a:spcPct val="50000"/>
              </a:spcBef>
              <a:buFontTx/>
              <a:buChar char="•"/>
            </a:pPr>
            <a:r>
              <a:rPr kumimoji="0" lang="es-ES">
                <a:latin typeface="Arial" charset="0"/>
              </a:rPr>
              <a:t>Objeto Social</a:t>
            </a:r>
          </a:p>
          <a:p>
            <a:pPr indent="365125" algn="just" eaLnBrk="0" hangingPunct="0">
              <a:spcBef>
                <a:spcPct val="50000"/>
              </a:spcBef>
              <a:buFontTx/>
              <a:buChar char="•"/>
            </a:pPr>
            <a:r>
              <a:rPr kumimoji="0" lang="es-ES">
                <a:latin typeface="Arial" charset="0"/>
              </a:rPr>
              <a:t>Capital</a:t>
            </a:r>
          </a:p>
        </p:txBody>
      </p:sp>
      <p:sp>
        <p:nvSpPr>
          <p:cNvPr id="88067" name="Rectangle 3"/>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Aspectos Legales de Constitución</a:t>
            </a:r>
          </a:p>
        </p:txBody>
      </p:sp>
      <p:sp>
        <p:nvSpPr>
          <p:cNvPr id="88068"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88069" name="Text Box 5"/>
          <p:cNvSpPr txBox="1">
            <a:spLocks noChangeArrowheads="1"/>
          </p:cNvSpPr>
          <p:nvPr/>
        </p:nvSpPr>
        <p:spPr bwMode="auto">
          <a:xfrm>
            <a:off x="1981200" y="1909763"/>
            <a:ext cx="6096000" cy="366712"/>
          </a:xfrm>
          <a:prstGeom prst="rect">
            <a:avLst/>
          </a:prstGeom>
          <a:noFill/>
          <a:ln w="9525">
            <a:noFill/>
            <a:miter lim="800000"/>
            <a:headEnd/>
            <a:tailEnd/>
          </a:ln>
          <a:effectLst/>
        </p:spPr>
        <p:txBody>
          <a:bodyPr>
            <a:spAutoFit/>
          </a:bodyPr>
          <a:lstStyle/>
          <a:p>
            <a:pPr>
              <a:spcBef>
                <a:spcPct val="50000"/>
              </a:spcBef>
              <a:buFontTx/>
              <a:buChar char="•"/>
            </a:pPr>
            <a:r>
              <a:rPr lang="es-ES_tradnl">
                <a:latin typeface="Arial" charset="0"/>
              </a:rPr>
              <a:t> </a:t>
            </a:r>
            <a:r>
              <a:rPr kumimoji="0" lang="es-ES_tradnl">
                <a:latin typeface="Arial" charset="0"/>
              </a:rPr>
              <a:t>Escritura de Constitución</a:t>
            </a:r>
            <a:endParaRPr kumimoji="0" lang="es-ES">
              <a:latin typeface="Arial" charset="0"/>
            </a:endParaRPr>
          </a:p>
        </p:txBody>
      </p:sp>
      <p:sp>
        <p:nvSpPr>
          <p:cNvPr id="88071" name="Text Box 7"/>
          <p:cNvSpPr txBox="1">
            <a:spLocks noChangeArrowheads="1"/>
          </p:cNvSpPr>
          <p:nvPr/>
        </p:nvSpPr>
        <p:spPr bwMode="auto">
          <a:xfrm>
            <a:off x="1979613" y="4613275"/>
            <a:ext cx="6096000" cy="1604963"/>
          </a:xfrm>
          <a:prstGeom prst="rect">
            <a:avLst/>
          </a:prstGeom>
          <a:noFill/>
          <a:ln w="9525">
            <a:noFill/>
            <a:miter lim="800000"/>
            <a:headEnd/>
            <a:tailEnd/>
          </a:ln>
          <a:effectLst/>
        </p:spPr>
        <p:txBody>
          <a:bodyPr>
            <a:spAutoFit/>
          </a:bodyPr>
          <a:lstStyle/>
          <a:p>
            <a:pPr>
              <a:spcBef>
                <a:spcPct val="50000"/>
              </a:spcBef>
              <a:buFontTx/>
              <a:buChar char="•"/>
            </a:pPr>
            <a:r>
              <a:rPr kumimoji="0" lang="es-ES_tradnl">
                <a:latin typeface="Arial" charset="0"/>
              </a:rPr>
              <a:t> </a:t>
            </a:r>
            <a:r>
              <a:rPr kumimoji="0" lang="es-ES">
                <a:latin typeface="Arial" charset="0"/>
              </a:rPr>
              <a:t>Superintendencia de Compañías</a:t>
            </a:r>
            <a:r>
              <a:rPr lang="es-ES">
                <a:latin typeface="Arial" charset="0"/>
              </a:rPr>
              <a:t> </a:t>
            </a:r>
            <a:endParaRPr lang="es-ES_tradnl">
              <a:latin typeface="Arial" charset="0"/>
            </a:endParaRPr>
          </a:p>
          <a:p>
            <a:pPr>
              <a:spcBef>
                <a:spcPct val="50000"/>
              </a:spcBef>
              <a:buFontTx/>
              <a:buChar char="•"/>
            </a:pPr>
            <a:r>
              <a:rPr kumimoji="0" lang="es-ES_tradnl">
                <a:latin typeface="Arial" charset="0"/>
              </a:rPr>
              <a:t> </a:t>
            </a:r>
            <a:r>
              <a:rPr kumimoji="0" lang="es-ES">
                <a:latin typeface="Arial" charset="0"/>
              </a:rPr>
              <a:t>Subsecretaria de Turismo </a:t>
            </a:r>
            <a:endParaRPr kumimoji="0" lang="es-ES_tradnl">
              <a:latin typeface="Arial" charset="0"/>
            </a:endParaRPr>
          </a:p>
          <a:p>
            <a:pPr>
              <a:spcBef>
                <a:spcPct val="50000"/>
              </a:spcBef>
              <a:buFontTx/>
              <a:buChar char="•"/>
            </a:pPr>
            <a:r>
              <a:rPr kumimoji="0" lang="es-ES_tradnl">
                <a:latin typeface="Arial" charset="0"/>
              </a:rPr>
              <a:t> </a:t>
            </a:r>
            <a:r>
              <a:rPr kumimoji="0" lang="es-ES">
                <a:latin typeface="Arial" charset="0"/>
              </a:rPr>
              <a:t>Cámara de Turismo </a:t>
            </a:r>
            <a:endParaRPr kumimoji="0" lang="es-ES_tradnl">
              <a:latin typeface="Arial" charset="0"/>
            </a:endParaRPr>
          </a:p>
          <a:p>
            <a:pPr>
              <a:spcBef>
                <a:spcPct val="50000"/>
              </a:spcBef>
              <a:buFontTx/>
              <a:buChar char="•"/>
            </a:pPr>
            <a:r>
              <a:rPr kumimoji="0" lang="es-ES_tradnl">
                <a:latin typeface="Arial" charset="0"/>
              </a:rPr>
              <a:t> Municipio de Guayaquil</a:t>
            </a:r>
            <a:endParaRPr kumimoji="0" lang="es-ES">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ext Box 2"/>
          <p:cNvSpPr txBox="1">
            <a:spLocks noChangeArrowheads="1"/>
          </p:cNvSpPr>
          <p:nvPr/>
        </p:nvSpPr>
        <p:spPr bwMode="auto">
          <a:xfrm>
            <a:off x="3492500" y="2389188"/>
            <a:ext cx="3671888" cy="2647950"/>
          </a:xfrm>
          <a:prstGeom prst="rect">
            <a:avLst/>
          </a:prstGeom>
          <a:noFill/>
          <a:ln w="9525">
            <a:noFill/>
            <a:miter lim="800000"/>
            <a:headEnd/>
            <a:tailEnd/>
          </a:ln>
          <a:effectLst/>
        </p:spPr>
        <p:txBody>
          <a:bodyPr>
            <a:spAutoFit/>
          </a:bodyPr>
          <a:lstStyle/>
          <a:p>
            <a:pPr indent="182563" algn="ctr" eaLnBrk="0" hangingPunct="0">
              <a:spcBef>
                <a:spcPct val="50000"/>
              </a:spcBef>
            </a:pPr>
            <a:endParaRPr kumimoji="0" lang="es-ES" sz="2400" b="1">
              <a:latin typeface="Arial" charset="0"/>
            </a:endParaRPr>
          </a:p>
          <a:p>
            <a:pPr indent="182563" eaLnBrk="0" hangingPunct="0">
              <a:spcBef>
                <a:spcPct val="50000"/>
              </a:spcBef>
              <a:buFontTx/>
              <a:buChar char="•"/>
            </a:pPr>
            <a:r>
              <a:rPr kumimoji="0" lang="es-ES" sz="2400">
                <a:latin typeface="Arial" charset="0"/>
              </a:rPr>
              <a:t>Recursos Financieros</a:t>
            </a:r>
          </a:p>
          <a:p>
            <a:pPr indent="182563" eaLnBrk="0" hangingPunct="0">
              <a:spcBef>
                <a:spcPct val="50000"/>
              </a:spcBef>
              <a:buFontTx/>
              <a:buChar char="•"/>
            </a:pPr>
            <a:r>
              <a:rPr kumimoji="0" lang="es-ES" sz="2400">
                <a:latin typeface="Arial" charset="0"/>
              </a:rPr>
              <a:t>Recursos Humanos</a:t>
            </a:r>
          </a:p>
          <a:p>
            <a:pPr indent="182563" eaLnBrk="0" hangingPunct="0">
              <a:spcBef>
                <a:spcPct val="50000"/>
              </a:spcBef>
              <a:buFontTx/>
              <a:buChar char="•"/>
            </a:pPr>
            <a:r>
              <a:rPr kumimoji="0" lang="es-ES" sz="2400">
                <a:latin typeface="Arial" charset="0"/>
              </a:rPr>
              <a:t>Recursos Materiales</a:t>
            </a:r>
          </a:p>
          <a:p>
            <a:pPr indent="182563" eaLnBrk="0" hangingPunct="0">
              <a:spcBef>
                <a:spcPct val="50000"/>
              </a:spcBef>
              <a:buFontTx/>
              <a:buChar char="•"/>
            </a:pPr>
            <a:r>
              <a:rPr kumimoji="0" lang="es-ES" sz="2400">
                <a:latin typeface="Arial" charset="0"/>
              </a:rPr>
              <a:t>Recursos Técnicos</a:t>
            </a:r>
          </a:p>
        </p:txBody>
      </p:sp>
      <p:sp>
        <p:nvSpPr>
          <p:cNvPr id="153603" name="Rectangle 3"/>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Recursos de la Empresa</a:t>
            </a:r>
          </a:p>
        </p:txBody>
      </p:sp>
      <p:sp>
        <p:nvSpPr>
          <p:cNvPr id="153604"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ext Box 2"/>
          <p:cNvSpPr txBox="1">
            <a:spLocks noChangeArrowheads="1"/>
          </p:cNvSpPr>
          <p:nvPr/>
        </p:nvSpPr>
        <p:spPr bwMode="auto">
          <a:xfrm>
            <a:off x="2411413" y="2524125"/>
            <a:ext cx="5473700" cy="2017713"/>
          </a:xfrm>
          <a:prstGeom prst="rect">
            <a:avLst/>
          </a:prstGeom>
          <a:noFill/>
          <a:ln w="9525">
            <a:noFill/>
            <a:miter lim="800000"/>
            <a:headEnd/>
            <a:tailEnd/>
          </a:ln>
          <a:effectLst/>
        </p:spPr>
        <p:txBody>
          <a:bodyPr>
            <a:spAutoFit/>
          </a:bodyPr>
          <a:lstStyle/>
          <a:p>
            <a:pPr indent="266700" eaLnBrk="0" hangingPunct="0">
              <a:spcBef>
                <a:spcPct val="50000"/>
              </a:spcBef>
              <a:buFontTx/>
              <a:buChar char="•"/>
            </a:pPr>
            <a:r>
              <a:rPr kumimoji="0" lang="es-ES">
                <a:latin typeface="Arial" charset="0"/>
              </a:rPr>
              <a:t>Guianza</a:t>
            </a:r>
          </a:p>
          <a:p>
            <a:pPr indent="266700" eaLnBrk="0" hangingPunct="0">
              <a:spcBef>
                <a:spcPct val="50000"/>
              </a:spcBef>
              <a:buFontTx/>
              <a:buChar char="•"/>
            </a:pPr>
            <a:r>
              <a:rPr kumimoji="0" lang="es-ES">
                <a:latin typeface="Arial" charset="0"/>
              </a:rPr>
              <a:t>Transporte</a:t>
            </a:r>
          </a:p>
          <a:p>
            <a:pPr indent="266700" eaLnBrk="0" hangingPunct="0">
              <a:spcBef>
                <a:spcPct val="50000"/>
              </a:spcBef>
              <a:buFontTx/>
              <a:buChar char="•"/>
            </a:pPr>
            <a:r>
              <a:rPr kumimoji="0" lang="es-ES">
                <a:latin typeface="Arial" charset="0"/>
              </a:rPr>
              <a:t>Organización de Eventos Culturales y Artísticos</a:t>
            </a:r>
          </a:p>
          <a:p>
            <a:pPr indent="266700" eaLnBrk="0" hangingPunct="0">
              <a:spcBef>
                <a:spcPct val="50000"/>
              </a:spcBef>
              <a:buFontTx/>
              <a:buChar char="•"/>
            </a:pPr>
            <a:r>
              <a:rPr kumimoji="0" lang="es-ES">
                <a:latin typeface="Arial" charset="0"/>
              </a:rPr>
              <a:t>Servicios de Traducción</a:t>
            </a:r>
          </a:p>
          <a:p>
            <a:pPr indent="266700" eaLnBrk="0" hangingPunct="0">
              <a:spcBef>
                <a:spcPct val="50000"/>
              </a:spcBef>
              <a:buFontTx/>
              <a:buChar char="•"/>
            </a:pPr>
            <a:r>
              <a:rPr kumimoji="0" lang="es-ES">
                <a:latin typeface="Arial" charset="0"/>
              </a:rPr>
              <a:t>Tours Académicos</a:t>
            </a:r>
          </a:p>
        </p:txBody>
      </p:sp>
      <p:sp>
        <p:nvSpPr>
          <p:cNvPr id="159747" name="Rectangle 3"/>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Servicios que presta la Empresa</a:t>
            </a:r>
          </a:p>
        </p:txBody>
      </p:sp>
      <p:sp>
        <p:nvSpPr>
          <p:cNvPr id="159748"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1500188" y="438150"/>
            <a:ext cx="7491412" cy="1190625"/>
          </a:xfrm>
          <a:noFill/>
          <a:ln/>
        </p:spPr>
        <p:txBody>
          <a:bodyPr anchor="b">
            <a:spAutoFit/>
          </a:bodyPr>
          <a:lstStyle/>
          <a:p>
            <a:r>
              <a:rPr lang="es-ES" sz="3600" b="1" i="1">
                <a:effectLst>
                  <a:outerShdw blurRad="38100" dist="38100" dir="2700000" algn="tl">
                    <a:srgbClr val="C0C0C0"/>
                  </a:outerShdw>
                </a:effectLst>
              </a:rPr>
              <a:t>Organigrama estructural de</a:t>
            </a:r>
            <a:br>
              <a:rPr lang="es-ES" sz="3600" b="1" i="1">
                <a:effectLst>
                  <a:outerShdw blurRad="38100" dist="38100" dir="2700000" algn="tl">
                    <a:srgbClr val="C0C0C0"/>
                  </a:outerShdw>
                </a:effectLst>
              </a:rPr>
            </a:br>
            <a:r>
              <a:rPr lang="es-ES" sz="3600" b="1" i="1">
                <a:effectLst>
                  <a:outerShdw blurRad="38100" dist="38100" dir="2700000" algn="tl">
                    <a:srgbClr val="C0C0C0"/>
                  </a:outerShdw>
                </a:effectLst>
              </a:rPr>
              <a:t>la Empresa</a:t>
            </a:r>
          </a:p>
        </p:txBody>
      </p:sp>
      <p:sp>
        <p:nvSpPr>
          <p:cNvPr id="161795"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61817" name="Rectangle 25"/>
          <p:cNvSpPr>
            <a:spLocks noChangeArrowheads="1"/>
          </p:cNvSpPr>
          <p:nvPr/>
        </p:nvSpPr>
        <p:spPr bwMode="auto">
          <a:xfrm>
            <a:off x="57150" y="2514600"/>
            <a:ext cx="9144000" cy="0"/>
          </a:xfrm>
          <a:prstGeom prst="rect">
            <a:avLst/>
          </a:prstGeom>
          <a:noFill/>
          <a:ln w="9525">
            <a:noFill/>
            <a:miter lim="800000"/>
            <a:headEnd/>
            <a:tailEnd/>
          </a:ln>
          <a:effectLst/>
        </p:spPr>
        <p:txBody>
          <a:bodyPr wrap="none" anchor="ctr">
            <a:spAutoFit/>
          </a:bodyPr>
          <a:lstStyle/>
          <a:p>
            <a:endParaRPr lang="es-ES"/>
          </a:p>
        </p:txBody>
      </p:sp>
      <p:sp>
        <p:nvSpPr>
          <p:cNvPr id="161818" name="Rectangle 26"/>
          <p:cNvSpPr>
            <a:spLocks noChangeArrowheads="1"/>
          </p:cNvSpPr>
          <p:nvPr/>
        </p:nvSpPr>
        <p:spPr bwMode="auto">
          <a:xfrm>
            <a:off x="57150" y="2514600"/>
            <a:ext cx="9144000" cy="0"/>
          </a:xfrm>
          <a:prstGeom prst="rect">
            <a:avLst/>
          </a:prstGeom>
          <a:noFill/>
          <a:ln w="9525">
            <a:noFill/>
            <a:miter lim="800000"/>
            <a:headEnd/>
            <a:tailEnd/>
          </a:ln>
          <a:effectLst/>
        </p:spPr>
        <p:txBody>
          <a:bodyPr wrap="none" anchor="ctr">
            <a:spAutoFit/>
          </a:bodyPr>
          <a:lstStyle/>
          <a:p>
            <a:endParaRPr lang="es-ES"/>
          </a:p>
        </p:txBody>
      </p:sp>
      <p:sp>
        <p:nvSpPr>
          <p:cNvPr id="161819" name="Rectangle 27"/>
          <p:cNvSpPr>
            <a:spLocks noChangeArrowheads="1"/>
          </p:cNvSpPr>
          <p:nvPr/>
        </p:nvSpPr>
        <p:spPr bwMode="auto">
          <a:xfrm>
            <a:off x="57150" y="4343400"/>
            <a:ext cx="9144000" cy="0"/>
          </a:xfrm>
          <a:prstGeom prst="rect">
            <a:avLst/>
          </a:prstGeom>
          <a:noFill/>
          <a:ln w="9525">
            <a:noFill/>
            <a:miter lim="800000"/>
            <a:headEnd/>
            <a:tailEnd/>
          </a:ln>
          <a:effectLst/>
        </p:spPr>
        <p:txBody>
          <a:bodyPr wrap="none" anchor="ctr">
            <a:spAutoFit/>
          </a:bodyPr>
          <a:lstStyle/>
          <a:p>
            <a:endParaRPr lang="es-ES" sz="2400"/>
          </a:p>
        </p:txBody>
      </p:sp>
      <p:graphicFrame>
        <p:nvGraphicFramePr>
          <p:cNvPr id="161820" name="Organization Chart 28"/>
          <p:cNvGraphicFramePr>
            <a:graphicFrameLocks/>
          </p:cNvGraphicFramePr>
          <p:nvPr>
            <p:ph idx="1"/>
          </p:nvPr>
        </p:nvGraphicFramePr>
        <p:xfrm>
          <a:off x="1619250" y="1874838"/>
          <a:ext cx="7200900" cy="4532312"/>
        </p:xfrm>
        <a:graphic>
          <a:graphicData uri="http://schemas.openxmlformats.org/drawingml/2006/compatibility">
            <com:legacyDrawing xmlns:com="http://schemas.openxmlformats.org/drawingml/2006/compatibility" spid="_x0000_s161820"/>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1331913" y="2852738"/>
            <a:ext cx="2808287" cy="742950"/>
          </a:xfrm>
          <a:prstGeom prst="rect">
            <a:avLst/>
          </a:prstGeom>
          <a:noFill/>
          <a:ln w="12700">
            <a:solidFill>
              <a:schemeClr val="tx1"/>
            </a:solidFill>
            <a:miter lim="800000"/>
            <a:headEnd/>
            <a:tailEnd/>
          </a:ln>
          <a:effectLst/>
        </p:spPr>
        <p:txBody>
          <a:bodyPr>
            <a:spAutoFit/>
          </a:bodyPr>
          <a:lstStyle/>
          <a:p>
            <a:pPr algn="ctr"/>
            <a:r>
              <a:rPr kumimoji="0" lang="es-ES" sz="1400" b="1">
                <a:effectLst>
                  <a:outerShdw blurRad="38100" dist="38100" dir="2700000" algn="tl">
                    <a:srgbClr val="C0C0C0"/>
                  </a:outerShdw>
                </a:effectLst>
                <a:latin typeface="Trebuchet MS" pitchFamily="34" charset="0"/>
              </a:rPr>
              <a:t>CAPITULO III:</a:t>
            </a:r>
          </a:p>
          <a:p>
            <a:pPr algn="ctr"/>
            <a:r>
              <a:rPr kumimoji="0" lang="es-ES" sz="1400" b="1">
                <a:effectLst>
                  <a:outerShdw blurRad="38100" dist="38100" dir="2700000" algn="tl">
                    <a:srgbClr val="C0C0C0"/>
                  </a:outerShdw>
                </a:effectLst>
                <a:latin typeface="Trebuchet MS" pitchFamily="34" charset="0"/>
              </a:rPr>
              <a:t>ESTUDIO Y ANÁLISIS DEL MERCADO</a:t>
            </a:r>
          </a:p>
        </p:txBody>
      </p:sp>
      <p:sp>
        <p:nvSpPr>
          <p:cNvPr id="90116" name="Text Box 4"/>
          <p:cNvSpPr txBox="1">
            <a:spLocks noChangeArrowheads="1"/>
          </p:cNvSpPr>
          <p:nvPr/>
        </p:nvSpPr>
        <p:spPr bwMode="auto">
          <a:xfrm>
            <a:off x="4427538" y="836613"/>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LA ENCUESTA Y SU ANÁLISIS</a:t>
            </a:r>
          </a:p>
        </p:txBody>
      </p:sp>
      <p:sp>
        <p:nvSpPr>
          <p:cNvPr id="90117" name="Text Box 5"/>
          <p:cNvSpPr txBox="1">
            <a:spLocks noChangeArrowheads="1"/>
          </p:cNvSpPr>
          <p:nvPr/>
        </p:nvSpPr>
        <p:spPr bwMode="auto">
          <a:xfrm>
            <a:off x="4427538" y="2070100"/>
            <a:ext cx="2447925" cy="42227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ANÁLISIS DE LA DEMANDA Y LA OFERTA</a:t>
            </a:r>
          </a:p>
        </p:txBody>
      </p:sp>
      <p:sp>
        <p:nvSpPr>
          <p:cNvPr id="90118" name="Text Box 6"/>
          <p:cNvSpPr txBox="1">
            <a:spLocks noChangeArrowheads="1"/>
          </p:cNvSpPr>
          <p:nvPr/>
        </p:nvSpPr>
        <p:spPr bwMode="auto">
          <a:xfrm>
            <a:off x="4427538" y="3444875"/>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COMPETENCIA</a:t>
            </a:r>
          </a:p>
        </p:txBody>
      </p:sp>
      <p:sp>
        <p:nvSpPr>
          <p:cNvPr id="90119" name="Text Box 7"/>
          <p:cNvSpPr txBox="1">
            <a:spLocks noChangeArrowheads="1"/>
          </p:cNvSpPr>
          <p:nvPr/>
        </p:nvSpPr>
        <p:spPr bwMode="auto">
          <a:xfrm>
            <a:off x="4427538" y="3948113"/>
            <a:ext cx="2447925" cy="42227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PLANIFICACIÓN ESTRATÉGICA</a:t>
            </a:r>
          </a:p>
        </p:txBody>
      </p:sp>
      <p:sp>
        <p:nvSpPr>
          <p:cNvPr id="90120" name="Line 8"/>
          <p:cNvSpPr>
            <a:spLocks noChangeShapeType="1"/>
          </p:cNvSpPr>
          <p:nvPr/>
        </p:nvSpPr>
        <p:spPr bwMode="auto">
          <a:xfrm>
            <a:off x="4284663" y="981075"/>
            <a:ext cx="0" cy="5256213"/>
          </a:xfrm>
          <a:prstGeom prst="line">
            <a:avLst/>
          </a:prstGeom>
          <a:noFill/>
          <a:ln w="12700">
            <a:solidFill>
              <a:schemeClr val="tx1"/>
            </a:solidFill>
            <a:round/>
            <a:headEnd/>
            <a:tailEnd/>
          </a:ln>
          <a:effectLst/>
        </p:spPr>
        <p:txBody>
          <a:bodyPr/>
          <a:lstStyle/>
          <a:p>
            <a:endParaRPr lang="es-ES"/>
          </a:p>
        </p:txBody>
      </p:sp>
      <p:sp>
        <p:nvSpPr>
          <p:cNvPr id="90121" name="Line 9"/>
          <p:cNvSpPr>
            <a:spLocks noChangeShapeType="1"/>
          </p:cNvSpPr>
          <p:nvPr/>
        </p:nvSpPr>
        <p:spPr bwMode="auto">
          <a:xfrm>
            <a:off x="4283075" y="4148138"/>
            <a:ext cx="142875" cy="0"/>
          </a:xfrm>
          <a:prstGeom prst="line">
            <a:avLst/>
          </a:prstGeom>
          <a:noFill/>
          <a:ln w="9525">
            <a:solidFill>
              <a:schemeClr val="tx1"/>
            </a:solidFill>
            <a:round/>
            <a:headEnd/>
            <a:tailEnd/>
          </a:ln>
          <a:effectLst/>
        </p:spPr>
        <p:txBody>
          <a:bodyPr/>
          <a:lstStyle/>
          <a:p>
            <a:endParaRPr lang="es-ES"/>
          </a:p>
        </p:txBody>
      </p:sp>
      <p:sp>
        <p:nvSpPr>
          <p:cNvPr id="90122" name="Line 10"/>
          <p:cNvSpPr>
            <a:spLocks noChangeShapeType="1"/>
          </p:cNvSpPr>
          <p:nvPr/>
        </p:nvSpPr>
        <p:spPr bwMode="auto">
          <a:xfrm>
            <a:off x="4283075" y="3571875"/>
            <a:ext cx="142875" cy="0"/>
          </a:xfrm>
          <a:prstGeom prst="line">
            <a:avLst/>
          </a:prstGeom>
          <a:noFill/>
          <a:ln w="9525">
            <a:solidFill>
              <a:schemeClr val="tx1"/>
            </a:solidFill>
            <a:round/>
            <a:headEnd/>
            <a:tailEnd/>
          </a:ln>
          <a:effectLst/>
        </p:spPr>
        <p:txBody>
          <a:bodyPr/>
          <a:lstStyle/>
          <a:p>
            <a:endParaRPr lang="es-ES"/>
          </a:p>
        </p:txBody>
      </p:sp>
      <p:sp>
        <p:nvSpPr>
          <p:cNvPr id="90123" name="Line 11"/>
          <p:cNvSpPr>
            <a:spLocks noChangeShapeType="1"/>
          </p:cNvSpPr>
          <p:nvPr/>
        </p:nvSpPr>
        <p:spPr bwMode="auto">
          <a:xfrm>
            <a:off x="4140200" y="3213100"/>
            <a:ext cx="144463" cy="0"/>
          </a:xfrm>
          <a:prstGeom prst="line">
            <a:avLst/>
          </a:prstGeom>
          <a:noFill/>
          <a:ln w="9525">
            <a:solidFill>
              <a:schemeClr val="tx1"/>
            </a:solidFill>
            <a:round/>
            <a:headEnd/>
            <a:tailEnd/>
          </a:ln>
          <a:effectLst/>
        </p:spPr>
        <p:txBody>
          <a:bodyPr/>
          <a:lstStyle/>
          <a:p>
            <a:endParaRPr lang="es-ES"/>
          </a:p>
        </p:txBody>
      </p:sp>
      <p:sp>
        <p:nvSpPr>
          <p:cNvPr id="90124" name="Line 12"/>
          <p:cNvSpPr>
            <a:spLocks noChangeShapeType="1"/>
          </p:cNvSpPr>
          <p:nvPr/>
        </p:nvSpPr>
        <p:spPr bwMode="auto">
          <a:xfrm>
            <a:off x="4283075" y="981075"/>
            <a:ext cx="142875" cy="0"/>
          </a:xfrm>
          <a:prstGeom prst="line">
            <a:avLst/>
          </a:prstGeom>
          <a:noFill/>
          <a:ln w="9525">
            <a:solidFill>
              <a:schemeClr val="tx1"/>
            </a:solidFill>
            <a:round/>
            <a:headEnd/>
            <a:tailEnd/>
          </a:ln>
          <a:effectLst/>
        </p:spPr>
        <p:txBody>
          <a:bodyPr/>
          <a:lstStyle/>
          <a:p>
            <a:endParaRPr lang="es-ES"/>
          </a:p>
        </p:txBody>
      </p:sp>
      <p:sp>
        <p:nvSpPr>
          <p:cNvPr id="90126" name="Text Box 1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90133" name="Line 21"/>
          <p:cNvSpPr>
            <a:spLocks noChangeShapeType="1"/>
          </p:cNvSpPr>
          <p:nvPr/>
        </p:nvSpPr>
        <p:spPr bwMode="auto">
          <a:xfrm>
            <a:off x="6084888" y="1419225"/>
            <a:ext cx="142875" cy="0"/>
          </a:xfrm>
          <a:prstGeom prst="line">
            <a:avLst/>
          </a:prstGeom>
          <a:noFill/>
          <a:ln w="9525">
            <a:solidFill>
              <a:schemeClr val="tx1"/>
            </a:solidFill>
            <a:round/>
            <a:headEnd/>
            <a:tailEnd/>
          </a:ln>
          <a:effectLst/>
        </p:spPr>
        <p:txBody>
          <a:bodyPr/>
          <a:lstStyle/>
          <a:p>
            <a:endParaRPr lang="es-ES"/>
          </a:p>
        </p:txBody>
      </p:sp>
      <p:sp>
        <p:nvSpPr>
          <p:cNvPr id="90134" name="Text Box 22"/>
          <p:cNvSpPr txBox="1">
            <a:spLocks noChangeArrowheads="1"/>
          </p:cNvSpPr>
          <p:nvPr/>
        </p:nvSpPr>
        <p:spPr bwMode="auto">
          <a:xfrm>
            <a:off x="6227763" y="1281113"/>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ANÁLISIS DE LA ENCUESTA</a:t>
            </a:r>
          </a:p>
        </p:txBody>
      </p:sp>
      <p:sp>
        <p:nvSpPr>
          <p:cNvPr id="90135" name="Text Box 23"/>
          <p:cNvSpPr txBox="1">
            <a:spLocks noChangeArrowheads="1"/>
          </p:cNvSpPr>
          <p:nvPr/>
        </p:nvSpPr>
        <p:spPr bwMode="auto">
          <a:xfrm>
            <a:off x="6227763" y="1655763"/>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RESULTADOS</a:t>
            </a:r>
          </a:p>
        </p:txBody>
      </p:sp>
      <p:sp>
        <p:nvSpPr>
          <p:cNvPr id="90136" name="Line 24"/>
          <p:cNvSpPr>
            <a:spLocks noChangeShapeType="1"/>
          </p:cNvSpPr>
          <p:nvPr/>
        </p:nvSpPr>
        <p:spPr bwMode="auto">
          <a:xfrm>
            <a:off x="6084888" y="1138238"/>
            <a:ext cx="0" cy="646112"/>
          </a:xfrm>
          <a:prstGeom prst="line">
            <a:avLst/>
          </a:prstGeom>
          <a:noFill/>
          <a:ln w="9525">
            <a:solidFill>
              <a:schemeClr val="tx1"/>
            </a:solidFill>
            <a:round/>
            <a:headEnd/>
            <a:tailEnd/>
          </a:ln>
          <a:effectLst/>
        </p:spPr>
        <p:txBody>
          <a:bodyPr/>
          <a:lstStyle/>
          <a:p>
            <a:endParaRPr lang="es-ES"/>
          </a:p>
        </p:txBody>
      </p:sp>
      <p:sp>
        <p:nvSpPr>
          <p:cNvPr id="90137" name="Line 25"/>
          <p:cNvSpPr>
            <a:spLocks noChangeShapeType="1"/>
          </p:cNvSpPr>
          <p:nvPr/>
        </p:nvSpPr>
        <p:spPr bwMode="auto">
          <a:xfrm>
            <a:off x="6084888" y="1425575"/>
            <a:ext cx="142875" cy="0"/>
          </a:xfrm>
          <a:prstGeom prst="line">
            <a:avLst/>
          </a:prstGeom>
          <a:noFill/>
          <a:ln w="9525">
            <a:solidFill>
              <a:schemeClr val="tx1"/>
            </a:solidFill>
            <a:round/>
            <a:headEnd/>
            <a:tailEnd/>
          </a:ln>
          <a:effectLst/>
        </p:spPr>
        <p:txBody>
          <a:bodyPr/>
          <a:lstStyle/>
          <a:p>
            <a:endParaRPr lang="es-ES"/>
          </a:p>
        </p:txBody>
      </p:sp>
      <p:sp>
        <p:nvSpPr>
          <p:cNvPr id="90138" name="Line 26"/>
          <p:cNvSpPr>
            <a:spLocks noChangeShapeType="1"/>
          </p:cNvSpPr>
          <p:nvPr/>
        </p:nvSpPr>
        <p:spPr bwMode="auto">
          <a:xfrm>
            <a:off x="6084888" y="1785938"/>
            <a:ext cx="142875" cy="0"/>
          </a:xfrm>
          <a:prstGeom prst="line">
            <a:avLst/>
          </a:prstGeom>
          <a:noFill/>
          <a:ln w="9525">
            <a:solidFill>
              <a:schemeClr val="tx1"/>
            </a:solidFill>
            <a:round/>
            <a:headEnd/>
            <a:tailEnd/>
          </a:ln>
          <a:effectLst/>
        </p:spPr>
        <p:txBody>
          <a:bodyPr/>
          <a:lstStyle/>
          <a:p>
            <a:endParaRPr lang="es-ES"/>
          </a:p>
        </p:txBody>
      </p:sp>
      <p:sp>
        <p:nvSpPr>
          <p:cNvPr id="90139" name="Line 27"/>
          <p:cNvSpPr>
            <a:spLocks noChangeShapeType="1"/>
          </p:cNvSpPr>
          <p:nvPr/>
        </p:nvSpPr>
        <p:spPr bwMode="auto">
          <a:xfrm>
            <a:off x="6084888" y="2779713"/>
            <a:ext cx="142875" cy="0"/>
          </a:xfrm>
          <a:prstGeom prst="line">
            <a:avLst/>
          </a:prstGeom>
          <a:noFill/>
          <a:ln w="9525">
            <a:solidFill>
              <a:schemeClr val="tx1"/>
            </a:solidFill>
            <a:round/>
            <a:headEnd/>
            <a:tailEnd/>
          </a:ln>
          <a:effectLst/>
        </p:spPr>
        <p:txBody>
          <a:bodyPr/>
          <a:lstStyle/>
          <a:p>
            <a:endParaRPr lang="es-ES"/>
          </a:p>
        </p:txBody>
      </p:sp>
      <p:sp>
        <p:nvSpPr>
          <p:cNvPr id="90140" name="Text Box 28"/>
          <p:cNvSpPr txBox="1">
            <a:spLocks noChangeArrowheads="1"/>
          </p:cNvSpPr>
          <p:nvPr/>
        </p:nvSpPr>
        <p:spPr bwMode="auto">
          <a:xfrm>
            <a:off x="6227763" y="2646363"/>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ANÁLISIS DE LA DEMANDA</a:t>
            </a:r>
          </a:p>
        </p:txBody>
      </p:sp>
      <p:sp>
        <p:nvSpPr>
          <p:cNvPr id="90141" name="Text Box 29"/>
          <p:cNvSpPr txBox="1">
            <a:spLocks noChangeArrowheads="1"/>
          </p:cNvSpPr>
          <p:nvPr/>
        </p:nvSpPr>
        <p:spPr bwMode="auto">
          <a:xfrm>
            <a:off x="6227763" y="3021013"/>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ANÁLISIS DE LA OFERTA</a:t>
            </a:r>
          </a:p>
        </p:txBody>
      </p:sp>
      <p:sp>
        <p:nvSpPr>
          <p:cNvPr id="90142" name="Line 30"/>
          <p:cNvSpPr>
            <a:spLocks noChangeShapeType="1"/>
          </p:cNvSpPr>
          <p:nvPr/>
        </p:nvSpPr>
        <p:spPr bwMode="auto">
          <a:xfrm>
            <a:off x="6084888" y="2492375"/>
            <a:ext cx="0" cy="595313"/>
          </a:xfrm>
          <a:prstGeom prst="line">
            <a:avLst/>
          </a:prstGeom>
          <a:noFill/>
          <a:ln w="9525">
            <a:solidFill>
              <a:schemeClr val="tx1"/>
            </a:solidFill>
            <a:round/>
            <a:headEnd/>
            <a:tailEnd/>
          </a:ln>
          <a:effectLst/>
        </p:spPr>
        <p:txBody>
          <a:bodyPr/>
          <a:lstStyle/>
          <a:p>
            <a:endParaRPr lang="es-ES"/>
          </a:p>
        </p:txBody>
      </p:sp>
      <p:sp>
        <p:nvSpPr>
          <p:cNvPr id="90144" name="Line 32"/>
          <p:cNvSpPr>
            <a:spLocks noChangeShapeType="1"/>
          </p:cNvSpPr>
          <p:nvPr/>
        </p:nvSpPr>
        <p:spPr bwMode="auto">
          <a:xfrm>
            <a:off x="6084888" y="3089275"/>
            <a:ext cx="142875" cy="0"/>
          </a:xfrm>
          <a:prstGeom prst="line">
            <a:avLst/>
          </a:prstGeom>
          <a:noFill/>
          <a:ln w="9525">
            <a:solidFill>
              <a:schemeClr val="tx1"/>
            </a:solidFill>
            <a:round/>
            <a:headEnd/>
            <a:tailEnd/>
          </a:ln>
          <a:effectLst/>
        </p:spPr>
        <p:txBody>
          <a:bodyPr/>
          <a:lstStyle/>
          <a:p>
            <a:endParaRPr lang="es-ES"/>
          </a:p>
        </p:txBody>
      </p:sp>
      <p:sp>
        <p:nvSpPr>
          <p:cNvPr id="90151" name="Text Box 39"/>
          <p:cNvSpPr txBox="1">
            <a:spLocks noChangeArrowheads="1"/>
          </p:cNvSpPr>
          <p:nvPr/>
        </p:nvSpPr>
        <p:spPr bwMode="auto">
          <a:xfrm>
            <a:off x="4427538" y="4581525"/>
            <a:ext cx="2447925" cy="42227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ESTRATEGIAS A IMPLEMENTAR</a:t>
            </a:r>
          </a:p>
        </p:txBody>
      </p:sp>
      <p:sp>
        <p:nvSpPr>
          <p:cNvPr id="90152" name="Line 40"/>
          <p:cNvSpPr>
            <a:spLocks noChangeShapeType="1"/>
          </p:cNvSpPr>
          <p:nvPr/>
        </p:nvSpPr>
        <p:spPr bwMode="auto">
          <a:xfrm>
            <a:off x="6084888" y="5305425"/>
            <a:ext cx="142875" cy="0"/>
          </a:xfrm>
          <a:prstGeom prst="line">
            <a:avLst/>
          </a:prstGeom>
          <a:noFill/>
          <a:ln w="9525">
            <a:solidFill>
              <a:schemeClr val="tx1"/>
            </a:solidFill>
            <a:round/>
            <a:headEnd/>
            <a:tailEnd/>
          </a:ln>
          <a:effectLst/>
        </p:spPr>
        <p:txBody>
          <a:bodyPr/>
          <a:lstStyle/>
          <a:p>
            <a:endParaRPr lang="es-ES"/>
          </a:p>
        </p:txBody>
      </p:sp>
      <p:sp>
        <p:nvSpPr>
          <p:cNvPr id="90153" name="Text Box 41"/>
          <p:cNvSpPr txBox="1">
            <a:spLocks noChangeArrowheads="1"/>
          </p:cNvSpPr>
          <p:nvPr/>
        </p:nvSpPr>
        <p:spPr bwMode="auto">
          <a:xfrm>
            <a:off x="6227763" y="5167313"/>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CLASES DE ESTRATEGIAS</a:t>
            </a:r>
          </a:p>
        </p:txBody>
      </p:sp>
      <p:sp>
        <p:nvSpPr>
          <p:cNvPr id="90154" name="Line 42"/>
          <p:cNvSpPr>
            <a:spLocks noChangeShapeType="1"/>
          </p:cNvSpPr>
          <p:nvPr/>
        </p:nvSpPr>
        <p:spPr bwMode="auto">
          <a:xfrm>
            <a:off x="6084888" y="5024438"/>
            <a:ext cx="0" cy="277812"/>
          </a:xfrm>
          <a:prstGeom prst="line">
            <a:avLst/>
          </a:prstGeom>
          <a:noFill/>
          <a:ln w="9525">
            <a:solidFill>
              <a:schemeClr val="tx1"/>
            </a:solidFill>
            <a:round/>
            <a:headEnd/>
            <a:tailEnd/>
          </a:ln>
          <a:effectLst/>
        </p:spPr>
        <p:txBody>
          <a:bodyPr/>
          <a:lstStyle/>
          <a:p>
            <a:endParaRPr lang="es-ES"/>
          </a:p>
        </p:txBody>
      </p:sp>
      <p:sp>
        <p:nvSpPr>
          <p:cNvPr id="90155" name="Line 43"/>
          <p:cNvSpPr>
            <a:spLocks noChangeShapeType="1"/>
          </p:cNvSpPr>
          <p:nvPr/>
        </p:nvSpPr>
        <p:spPr bwMode="auto">
          <a:xfrm>
            <a:off x="6084888" y="5311775"/>
            <a:ext cx="142875" cy="0"/>
          </a:xfrm>
          <a:prstGeom prst="line">
            <a:avLst/>
          </a:prstGeom>
          <a:noFill/>
          <a:ln w="9525">
            <a:solidFill>
              <a:schemeClr val="tx1"/>
            </a:solidFill>
            <a:round/>
            <a:headEnd/>
            <a:tailEnd/>
          </a:ln>
          <a:effectLst/>
        </p:spPr>
        <p:txBody>
          <a:bodyPr/>
          <a:lstStyle/>
          <a:p>
            <a:endParaRPr lang="es-ES"/>
          </a:p>
        </p:txBody>
      </p:sp>
      <p:sp>
        <p:nvSpPr>
          <p:cNvPr id="90156" name="Line 44"/>
          <p:cNvSpPr>
            <a:spLocks noChangeShapeType="1"/>
          </p:cNvSpPr>
          <p:nvPr/>
        </p:nvSpPr>
        <p:spPr bwMode="auto">
          <a:xfrm>
            <a:off x="4284663" y="4781550"/>
            <a:ext cx="142875" cy="0"/>
          </a:xfrm>
          <a:prstGeom prst="line">
            <a:avLst/>
          </a:prstGeom>
          <a:noFill/>
          <a:ln w="9525">
            <a:solidFill>
              <a:schemeClr val="tx1"/>
            </a:solidFill>
            <a:round/>
            <a:headEnd/>
            <a:tailEnd/>
          </a:ln>
          <a:effectLst/>
        </p:spPr>
        <p:txBody>
          <a:bodyPr/>
          <a:lstStyle/>
          <a:p>
            <a:endParaRPr lang="es-ES"/>
          </a:p>
        </p:txBody>
      </p:sp>
      <p:sp>
        <p:nvSpPr>
          <p:cNvPr id="203892" name="Line 1140"/>
          <p:cNvSpPr>
            <a:spLocks noChangeShapeType="1"/>
          </p:cNvSpPr>
          <p:nvPr/>
        </p:nvSpPr>
        <p:spPr bwMode="auto">
          <a:xfrm>
            <a:off x="4284663" y="2276475"/>
            <a:ext cx="142875" cy="0"/>
          </a:xfrm>
          <a:prstGeom prst="line">
            <a:avLst/>
          </a:prstGeom>
          <a:noFill/>
          <a:ln w="9525">
            <a:solidFill>
              <a:schemeClr val="tx1"/>
            </a:solidFill>
            <a:round/>
            <a:headEnd/>
            <a:tailEnd/>
          </a:ln>
          <a:effectLst/>
        </p:spPr>
        <p:txBody>
          <a:bodyPr/>
          <a:lstStyle/>
          <a:p>
            <a:endParaRPr lang="es-ES"/>
          </a:p>
        </p:txBody>
      </p:sp>
      <p:sp>
        <p:nvSpPr>
          <p:cNvPr id="203893" name="Text Box 1141"/>
          <p:cNvSpPr txBox="1">
            <a:spLocks noChangeArrowheads="1"/>
          </p:cNvSpPr>
          <p:nvPr/>
        </p:nvSpPr>
        <p:spPr bwMode="auto">
          <a:xfrm>
            <a:off x="4429125" y="5589588"/>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GRÁFICO CAUSA-EFECTO</a:t>
            </a:r>
          </a:p>
        </p:txBody>
      </p:sp>
      <p:sp>
        <p:nvSpPr>
          <p:cNvPr id="203894" name="Line 1142"/>
          <p:cNvSpPr>
            <a:spLocks noChangeShapeType="1"/>
          </p:cNvSpPr>
          <p:nvPr/>
        </p:nvSpPr>
        <p:spPr bwMode="auto">
          <a:xfrm>
            <a:off x="4284663" y="5726113"/>
            <a:ext cx="142875" cy="0"/>
          </a:xfrm>
          <a:prstGeom prst="line">
            <a:avLst/>
          </a:prstGeom>
          <a:noFill/>
          <a:ln w="9525">
            <a:solidFill>
              <a:schemeClr val="tx1"/>
            </a:solidFill>
            <a:round/>
            <a:headEnd/>
            <a:tailEnd/>
          </a:ln>
          <a:effectLst/>
        </p:spPr>
        <p:txBody>
          <a:bodyPr/>
          <a:lstStyle/>
          <a:p>
            <a:endParaRPr lang="es-ES"/>
          </a:p>
        </p:txBody>
      </p:sp>
      <p:sp>
        <p:nvSpPr>
          <p:cNvPr id="203895" name="Text Box 1143"/>
          <p:cNvSpPr txBox="1">
            <a:spLocks noChangeArrowheads="1"/>
          </p:cNvSpPr>
          <p:nvPr/>
        </p:nvSpPr>
        <p:spPr bwMode="auto">
          <a:xfrm>
            <a:off x="4429125" y="6118225"/>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MARKETING MIX</a:t>
            </a:r>
          </a:p>
        </p:txBody>
      </p:sp>
      <p:sp>
        <p:nvSpPr>
          <p:cNvPr id="203896" name="Line 1144"/>
          <p:cNvSpPr>
            <a:spLocks noChangeShapeType="1"/>
          </p:cNvSpPr>
          <p:nvPr/>
        </p:nvSpPr>
        <p:spPr bwMode="auto">
          <a:xfrm>
            <a:off x="4284663" y="6254750"/>
            <a:ext cx="142875" cy="0"/>
          </a:xfrm>
          <a:prstGeom prst="line">
            <a:avLst/>
          </a:prstGeom>
          <a:noFill/>
          <a:ln w="9525">
            <a:solidFill>
              <a:schemeClr val="tx1"/>
            </a:solidFill>
            <a:round/>
            <a:headEnd/>
            <a:tailEnd/>
          </a:ln>
          <a:effectLst/>
        </p:spPr>
        <p:txBody>
          <a:bodyPr/>
          <a:lstStyle/>
          <a:p>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Text Box 2"/>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93892" name="Rectangle 4"/>
          <p:cNvSpPr>
            <a:spLocks noChangeArrowheads="1"/>
          </p:cNvSpPr>
          <p:nvPr/>
        </p:nvSpPr>
        <p:spPr bwMode="auto">
          <a:xfrm>
            <a:off x="1331913" y="2227263"/>
            <a:ext cx="7416800" cy="2563812"/>
          </a:xfrm>
          <a:prstGeom prst="rect">
            <a:avLst/>
          </a:prstGeom>
          <a:noFill/>
          <a:ln w="9525" algn="ctr">
            <a:noFill/>
            <a:miter lim="800000"/>
            <a:headEnd/>
            <a:tailEnd/>
          </a:ln>
          <a:effectLst/>
        </p:spPr>
        <p:txBody>
          <a:bodyPr wrap="none" anchor="ctr">
            <a:spAutoFit/>
          </a:bodyPr>
          <a:lstStyle/>
          <a:p>
            <a:pPr algn="just"/>
            <a:r>
              <a:rPr lang="es-ES">
                <a:latin typeface="Arial" charset="0"/>
              </a:rPr>
              <a:t>P = 50% Proporción que la variable estudiada se de en la Población</a:t>
            </a:r>
          </a:p>
          <a:p>
            <a:pPr algn="just"/>
            <a:r>
              <a:rPr lang="es-ES">
                <a:latin typeface="Arial" charset="0"/>
              </a:rPr>
              <a:t>Q = 50% Proporción que la variable estudiada no se de en la Población</a:t>
            </a:r>
          </a:p>
          <a:p>
            <a:pPr algn="just"/>
            <a:r>
              <a:rPr lang="es-ES">
                <a:latin typeface="Arial" charset="0"/>
              </a:rPr>
              <a:t>e = 0.05 Error de Estimación</a:t>
            </a:r>
          </a:p>
          <a:p>
            <a:pPr algn="just"/>
            <a:endParaRPr lang="es-ES">
              <a:latin typeface="Arial" charset="0"/>
            </a:endParaRPr>
          </a:p>
          <a:p>
            <a:pPr algn="just"/>
            <a:r>
              <a:rPr lang="es-ES">
                <a:latin typeface="Arial" charset="0"/>
              </a:rPr>
              <a:t>n =	</a:t>
            </a:r>
            <a:r>
              <a:rPr lang="es-ES" u="sng">
                <a:latin typeface="Arial" charset="0"/>
              </a:rPr>
              <a:t>4PQ </a:t>
            </a:r>
            <a:endParaRPr lang="es-ES">
              <a:latin typeface="Arial" charset="0"/>
            </a:endParaRPr>
          </a:p>
          <a:p>
            <a:pPr algn="just"/>
            <a:r>
              <a:rPr lang="es-ES">
                <a:latin typeface="Arial" charset="0"/>
              </a:rPr>
              <a:t>	 e2</a:t>
            </a:r>
          </a:p>
          <a:p>
            <a:pPr algn="just"/>
            <a:r>
              <a:rPr lang="es-ES">
                <a:latin typeface="Arial" charset="0"/>
              </a:rPr>
              <a:t>n = 	</a:t>
            </a:r>
            <a:r>
              <a:rPr lang="es-ES" u="sng">
                <a:latin typeface="Arial" charset="0"/>
              </a:rPr>
              <a:t>4 (0.5) (0.5)</a:t>
            </a:r>
            <a:endParaRPr lang="es-ES">
              <a:latin typeface="Arial" charset="0"/>
            </a:endParaRPr>
          </a:p>
          <a:p>
            <a:pPr algn="just"/>
            <a:r>
              <a:rPr lang="es-ES">
                <a:latin typeface="Arial" charset="0"/>
              </a:rPr>
              <a:t>	    (0.05)2</a:t>
            </a:r>
          </a:p>
          <a:p>
            <a:pPr algn="just"/>
            <a:r>
              <a:rPr lang="es-ES">
                <a:latin typeface="Arial" charset="0"/>
              </a:rPr>
              <a:t>n =	400</a:t>
            </a:r>
          </a:p>
        </p:txBody>
      </p:sp>
      <p:sp>
        <p:nvSpPr>
          <p:cNvPr id="293893" name="Rectangle 5"/>
          <p:cNvSpPr>
            <a:spLocks noGrp="1" noChangeArrowheads="1"/>
          </p:cNvSpPr>
          <p:nvPr>
            <p:ph type="title"/>
          </p:nvPr>
        </p:nvSpPr>
        <p:spPr>
          <a:xfrm>
            <a:off x="1403350" y="866775"/>
            <a:ext cx="7543800" cy="762000"/>
          </a:xfrm>
          <a:noFill/>
          <a:ln/>
        </p:spPr>
        <p:txBody>
          <a:bodyPr anchor="b">
            <a:spAutoFit/>
          </a:bodyPr>
          <a:lstStyle/>
          <a:p>
            <a:r>
              <a:rPr lang="es-ES" b="1" i="1">
                <a:effectLst>
                  <a:outerShdw blurRad="38100" dist="38100" dir="2700000" algn="tl">
                    <a:srgbClr val="C0C0C0"/>
                  </a:outerShdw>
                </a:effectLst>
              </a:rPr>
              <a:t>Tamaño de la Muestra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pic>
        <p:nvPicPr>
          <p:cNvPr id="169095" name="Picture 135"/>
          <p:cNvPicPr>
            <a:picLocks noChangeAspect="1" noChangeArrowheads="1"/>
          </p:cNvPicPr>
          <p:nvPr/>
        </p:nvPicPr>
        <p:blipFill>
          <a:blip r:embed="rId3"/>
          <a:srcRect/>
          <a:stretch>
            <a:fillRect/>
          </a:stretch>
        </p:blipFill>
        <p:spPr bwMode="auto">
          <a:xfrm>
            <a:off x="1908175" y="908050"/>
            <a:ext cx="6551613" cy="4870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pic>
        <p:nvPicPr>
          <p:cNvPr id="171012" name="Picture 4"/>
          <p:cNvPicPr>
            <a:picLocks noChangeAspect="1" noChangeArrowheads="1"/>
          </p:cNvPicPr>
          <p:nvPr/>
        </p:nvPicPr>
        <p:blipFill>
          <a:blip r:embed="rId3"/>
          <a:srcRect/>
          <a:stretch>
            <a:fillRect/>
          </a:stretch>
        </p:blipFill>
        <p:spPr bwMode="auto">
          <a:xfrm>
            <a:off x="1922463" y="1590675"/>
            <a:ext cx="6610350" cy="4076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73059"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pSp>
        <p:nvGrpSpPr>
          <p:cNvPr id="173131" name="Group 75"/>
          <p:cNvGrpSpPr>
            <a:grpSpLocks noChangeAspect="1"/>
          </p:cNvGrpSpPr>
          <p:nvPr/>
        </p:nvGrpSpPr>
        <p:grpSpPr bwMode="auto">
          <a:xfrm>
            <a:off x="1979613" y="1844675"/>
            <a:ext cx="6264275" cy="4679950"/>
            <a:chOff x="75" y="75"/>
            <a:chExt cx="5655" cy="4080"/>
          </a:xfrm>
        </p:grpSpPr>
        <p:sp>
          <p:nvSpPr>
            <p:cNvPr id="173132" name="AutoShape 76"/>
            <p:cNvSpPr>
              <a:spLocks noChangeAspect="1" noChangeArrowheads="1"/>
            </p:cNvSpPr>
            <p:nvPr/>
          </p:nvSpPr>
          <p:spPr bwMode="auto">
            <a:xfrm>
              <a:off x="75" y="75"/>
              <a:ext cx="5655" cy="4080"/>
            </a:xfrm>
            <a:prstGeom prst="rect">
              <a:avLst/>
            </a:prstGeom>
            <a:solidFill>
              <a:srgbClr val="EAEAEA"/>
            </a:solidFill>
            <a:ln w="9525">
              <a:noFill/>
              <a:miter lim="800000"/>
              <a:headEnd/>
              <a:tailEnd/>
            </a:ln>
          </p:spPr>
          <p:txBody>
            <a:bodyPr/>
            <a:lstStyle/>
            <a:p>
              <a:endParaRPr lang="es-ES"/>
            </a:p>
          </p:txBody>
        </p:sp>
        <p:sp>
          <p:nvSpPr>
            <p:cNvPr id="173133" name="Rectangle 77"/>
            <p:cNvSpPr>
              <a:spLocks noChangeArrowheads="1"/>
            </p:cNvSpPr>
            <p:nvPr/>
          </p:nvSpPr>
          <p:spPr bwMode="auto">
            <a:xfrm>
              <a:off x="75" y="75"/>
              <a:ext cx="5655" cy="4080"/>
            </a:xfrm>
            <a:prstGeom prst="rect">
              <a:avLst/>
            </a:prstGeom>
            <a:noFill/>
            <a:ln w="9525">
              <a:solidFill>
                <a:srgbClr val="000000"/>
              </a:solidFill>
              <a:miter lim="800000"/>
              <a:headEnd/>
              <a:tailEnd/>
            </a:ln>
          </p:spPr>
          <p:txBody>
            <a:bodyPr/>
            <a:lstStyle/>
            <a:p>
              <a:endParaRPr lang="es-ES"/>
            </a:p>
          </p:txBody>
        </p:sp>
        <p:sp>
          <p:nvSpPr>
            <p:cNvPr id="173134" name="Freeform 78"/>
            <p:cNvSpPr>
              <a:spLocks/>
            </p:cNvSpPr>
            <p:nvPr/>
          </p:nvSpPr>
          <p:spPr bwMode="auto">
            <a:xfrm>
              <a:off x="1125" y="2025"/>
              <a:ext cx="1065" cy="780"/>
            </a:xfrm>
            <a:custGeom>
              <a:avLst/>
              <a:gdLst/>
              <a:ahLst/>
              <a:cxnLst>
                <a:cxn ang="0">
                  <a:pos x="1020" y="570"/>
                </a:cxn>
                <a:cxn ang="0">
                  <a:pos x="900" y="555"/>
                </a:cxn>
                <a:cxn ang="0">
                  <a:pos x="795" y="540"/>
                </a:cxn>
                <a:cxn ang="0">
                  <a:pos x="705" y="510"/>
                </a:cxn>
                <a:cxn ang="0">
                  <a:pos x="600" y="495"/>
                </a:cxn>
                <a:cxn ang="0">
                  <a:pos x="525" y="465"/>
                </a:cxn>
                <a:cxn ang="0">
                  <a:pos x="420" y="435"/>
                </a:cxn>
                <a:cxn ang="0">
                  <a:pos x="345" y="390"/>
                </a:cxn>
                <a:cxn ang="0">
                  <a:pos x="285" y="360"/>
                </a:cxn>
                <a:cxn ang="0">
                  <a:pos x="210" y="315"/>
                </a:cxn>
                <a:cxn ang="0">
                  <a:pos x="165" y="285"/>
                </a:cxn>
                <a:cxn ang="0">
                  <a:pos x="105" y="240"/>
                </a:cxn>
                <a:cxn ang="0">
                  <a:pos x="60" y="180"/>
                </a:cxn>
                <a:cxn ang="0">
                  <a:pos x="45" y="150"/>
                </a:cxn>
                <a:cxn ang="0">
                  <a:pos x="15" y="90"/>
                </a:cxn>
                <a:cxn ang="0">
                  <a:pos x="0" y="60"/>
                </a:cxn>
                <a:cxn ang="0">
                  <a:pos x="0" y="0"/>
                </a:cxn>
                <a:cxn ang="0">
                  <a:pos x="0" y="225"/>
                </a:cxn>
                <a:cxn ang="0">
                  <a:pos x="0" y="270"/>
                </a:cxn>
                <a:cxn ang="0">
                  <a:pos x="30" y="315"/>
                </a:cxn>
                <a:cxn ang="0">
                  <a:pos x="45" y="360"/>
                </a:cxn>
                <a:cxn ang="0">
                  <a:pos x="90" y="405"/>
                </a:cxn>
                <a:cxn ang="0">
                  <a:pos x="135" y="450"/>
                </a:cxn>
                <a:cxn ang="0">
                  <a:pos x="180" y="495"/>
                </a:cxn>
                <a:cxn ang="0">
                  <a:pos x="255" y="540"/>
                </a:cxn>
                <a:cxn ang="0">
                  <a:pos x="315" y="570"/>
                </a:cxn>
                <a:cxn ang="0">
                  <a:pos x="390" y="615"/>
                </a:cxn>
                <a:cxn ang="0">
                  <a:pos x="465" y="645"/>
                </a:cxn>
                <a:cxn ang="0">
                  <a:pos x="555" y="675"/>
                </a:cxn>
                <a:cxn ang="0">
                  <a:pos x="660" y="705"/>
                </a:cxn>
                <a:cxn ang="0">
                  <a:pos x="750" y="720"/>
                </a:cxn>
                <a:cxn ang="0">
                  <a:pos x="855" y="750"/>
                </a:cxn>
                <a:cxn ang="0">
                  <a:pos x="945" y="765"/>
                </a:cxn>
                <a:cxn ang="0">
                  <a:pos x="1065" y="780"/>
                </a:cxn>
              </a:cxnLst>
              <a:rect l="0" t="0" r="r" b="b"/>
              <a:pathLst>
                <a:path w="1065" h="780">
                  <a:moveTo>
                    <a:pt x="1065" y="585"/>
                  </a:moveTo>
                  <a:lnTo>
                    <a:pt x="1020" y="570"/>
                  </a:lnTo>
                  <a:lnTo>
                    <a:pt x="945" y="570"/>
                  </a:lnTo>
                  <a:lnTo>
                    <a:pt x="900" y="555"/>
                  </a:lnTo>
                  <a:lnTo>
                    <a:pt x="855" y="555"/>
                  </a:lnTo>
                  <a:lnTo>
                    <a:pt x="795" y="540"/>
                  </a:lnTo>
                  <a:lnTo>
                    <a:pt x="750" y="525"/>
                  </a:lnTo>
                  <a:lnTo>
                    <a:pt x="705" y="510"/>
                  </a:lnTo>
                  <a:lnTo>
                    <a:pt x="660" y="510"/>
                  </a:lnTo>
                  <a:lnTo>
                    <a:pt x="600" y="495"/>
                  </a:lnTo>
                  <a:lnTo>
                    <a:pt x="555" y="480"/>
                  </a:lnTo>
                  <a:lnTo>
                    <a:pt x="525" y="465"/>
                  </a:lnTo>
                  <a:lnTo>
                    <a:pt x="465" y="450"/>
                  </a:lnTo>
                  <a:lnTo>
                    <a:pt x="420" y="435"/>
                  </a:lnTo>
                  <a:lnTo>
                    <a:pt x="390" y="420"/>
                  </a:lnTo>
                  <a:lnTo>
                    <a:pt x="345" y="390"/>
                  </a:lnTo>
                  <a:lnTo>
                    <a:pt x="315" y="375"/>
                  </a:lnTo>
                  <a:lnTo>
                    <a:pt x="285" y="360"/>
                  </a:lnTo>
                  <a:lnTo>
                    <a:pt x="255" y="345"/>
                  </a:lnTo>
                  <a:lnTo>
                    <a:pt x="210" y="315"/>
                  </a:lnTo>
                  <a:lnTo>
                    <a:pt x="180" y="300"/>
                  </a:lnTo>
                  <a:lnTo>
                    <a:pt x="165" y="285"/>
                  </a:lnTo>
                  <a:lnTo>
                    <a:pt x="135" y="255"/>
                  </a:lnTo>
                  <a:lnTo>
                    <a:pt x="105" y="240"/>
                  </a:lnTo>
                  <a:lnTo>
                    <a:pt x="90" y="210"/>
                  </a:lnTo>
                  <a:lnTo>
                    <a:pt x="60" y="180"/>
                  </a:lnTo>
                  <a:lnTo>
                    <a:pt x="45" y="165"/>
                  </a:lnTo>
                  <a:lnTo>
                    <a:pt x="45" y="150"/>
                  </a:lnTo>
                  <a:lnTo>
                    <a:pt x="30" y="120"/>
                  </a:lnTo>
                  <a:lnTo>
                    <a:pt x="15" y="90"/>
                  </a:lnTo>
                  <a:lnTo>
                    <a:pt x="0" y="75"/>
                  </a:lnTo>
                  <a:lnTo>
                    <a:pt x="0" y="60"/>
                  </a:lnTo>
                  <a:lnTo>
                    <a:pt x="0" y="30"/>
                  </a:lnTo>
                  <a:lnTo>
                    <a:pt x="0" y="0"/>
                  </a:lnTo>
                  <a:lnTo>
                    <a:pt x="0" y="195"/>
                  </a:lnTo>
                  <a:lnTo>
                    <a:pt x="0" y="225"/>
                  </a:lnTo>
                  <a:lnTo>
                    <a:pt x="0" y="255"/>
                  </a:lnTo>
                  <a:lnTo>
                    <a:pt x="0" y="270"/>
                  </a:lnTo>
                  <a:lnTo>
                    <a:pt x="15" y="285"/>
                  </a:lnTo>
                  <a:lnTo>
                    <a:pt x="30" y="315"/>
                  </a:lnTo>
                  <a:lnTo>
                    <a:pt x="45" y="345"/>
                  </a:lnTo>
                  <a:lnTo>
                    <a:pt x="45" y="360"/>
                  </a:lnTo>
                  <a:lnTo>
                    <a:pt x="60" y="375"/>
                  </a:lnTo>
                  <a:lnTo>
                    <a:pt x="90" y="405"/>
                  </a:lnTo>
                  <a:lnTo>
                    <a:pt x="105" y="435"/>
                  </a:lnTo>
                  <a:lnTo>
                    <a:pt x="135" y="450"/>
                  </a:lnTo>
                  <a:lnTo>
                    <a:pt x="165" y="480"/>
                  </a:lnTo>
                  <a:lnTo>
                    <a:pt x="180" y="495"/>
                  </a:lnTo>
                  <a:lnTo>
                    <a:pt x="210" y="510"/>
                  </a:lnTo>
                  <a:lnTo>
                    <a:pt x="255" y="540"/>
                  </a:lnTo>
                  <a:lnTo>
                    <a:pt x="285" y="555"/>
                  </a:lnTo>
                  <a:lnTo>
                    <a:pt x="315" y="570"/>
                  </a:lnTo>
                  <a:lnTo>
                    <a:pt x="345" y="585"/>
                  </a:lnTo>
                  <a:lnTo>
                    <a:pt x="390" y="615"/>
                  </a:lnTo>
                  <a:lnTo>
                    <a:pt x="420" y="630"/>
                  </a:lnTo>
                  <a:lnTo>
                    <a:pt x="465" y="645"/>
                  </a:lnTo>
                  <a:lnTo>
                    <a:pt x="525" y="660"/>
                  </a:lnTo>
                  <a:lnTo>
                    <a:pt x="555" y="675"/>
                  </a:lnTo>
                  <a:lnTo>
                    <a:pt x="600" y="690"/>
                  </a:lnTo>
                  <a:lnTo>
                    <a:pt x="660" y="705"/>
                  </a:lnTo>
                  <a:lnTo>
                    <a:pt x="705" y="705"/>
                  </a:lnTo>
                  <a:lnTo>
                    <a:pt x="750" y="720"/>
                  </a:lnTo>
                  <a:lnTo>
                    <a:pt x="795" y="735"/>
                  </a:lnTo>
                  <a:lnTo>
                    <a:pt x="855" y="750"/>
                  </a:lnTo>
                  <a:lnTo>
                    <a:pt x="900" y="750"/>
                  </a:lnTo>
                  <a:lnTo>
                    <a:pt x="945" y="765"/>
                  </a:lnTo>
                  <a:lnTo>
                    <a:pt x="1020" y="765"/>
                  </a:lnTo>
                  <a:lnTo>
                    <a:pt x="1065" y="780"/>
                  </a:lnTo>
                  <a:lnTo>
                    <a:pt x="1065" y="585"/>
                  </a:lnTo>
                  <a:close/>
                </a:path>
              </a:pathLst>
            </a:custGeom>
            <a:solidFill>
              <a:srgbClr val="4D1A33"/>
            </a:solidFill>
            <a:ln w="9525">
              <a:solidFill>
                <a:srgbClr val="000000"/>
              </a:solidFill>
              <a:round/>
              <a:headEnd/>
              <a:tailEnd/>
            </a:ln>
          </p:spPr>
          <p:txBody>
            <a:bodyPr/>
            <a:lstStyle/>
            <a:p>
              <a:endParaRPr lang="es-ES"/>
            </a:p>
          </p:txBody>
        </p:sp>
        <p:sp>
          <p:nvSpPr>
            <p:cNvPr id="173135" name="Freeform 79"/>
            <p:cNvSpPr>
              <a:spLocks/>
            </p:cNvSpPr>
            <p:nvPr/>
          </p:nvSpPr>
          <p:spPr bwMode="auto">
            <a:xfrm>
              <a:off x="2205" y="2040"/>
              <a:ext cx="330" cy="780"/>
            </a:xfrm>
            <a:custGeom>
              <a:avLst/>
              <a:gdLst/>
              <a:ahLst/>
              <a:cxnLst>
                <a:cxn ang="0">
                  <a:pos x="330" y="0"/>
                </a:cxn>
                <a:cxn ang="0">
                  <a:pos x="0" y="585"/>
                </a:cxn>
                <a:cxn ang="0">
                  <a:pos x="0" y="780"/>
                </a:cxn>
                <a:cxn ang="0">
                  <a:pos x="330" y="195"/>
                </a:cxn>
                <a:cxn ang="0">
                  <a:pos x="330" y="0"/>
                </a:cxn>
              </a:cxnLst>
              <a:rect l="0" t="0" r="r" b="b"/>
              <a:pathLst>
                <a:path w="330" h="780">
                  <a:moveTo>
                    <a:pt x="330" y="0"/>
                  </a:moveTo>
                  <a:lnTo>
                    <a:pt x="0" y="585"/>
                  </a:lnTo>
                  <a:lnTo>
                    <a:pt x="0" y="780"/>
                  </a:lnTo>
                  <a:lnTo>
                    <a:pt x="330" y="195"/>
                  </a:lnTo>
                  <a:lnTo>
                    <a:pt x="330" y="0"/>
                  </a:lnTo>
                  <a:close/>
                </a:path>
              </a:pathLst>
            </a:custGeom>
            <a:solidFill>
              <a:srgbClr val="4D1A33"/>
            </a:solidFill>
            <a:ln w="9525">
              <a:solidFill>
                <a:srgbClr val="000000"/>
              </a:solidFill>
              <a:round/>
              <a:headEnd/>
              <a:tailEnd/>
            </a:ln>
          </p:spPr>
          <p:txBody>
            <a:bodyPr/>
            <a:lstStyle/>
            <a:p>
              <a:endParaRPr lang="es-ES"/>
            </a:p>
          </p:txBody>
        </p:sp>
        <p:sp>
          <p:nvSpPr>
            <p:cNvPr id="173136" name="Freeform 80"/>
            <p:cNvSpPr>
              <a:spLocks/>
            </p:cNvSpPr>
            <p:nvPr/>
          </p:nvSpPr>
          <p:spPr bwMode="auto">
            <a:xfrm>
              <a:off x="1125" y="1440"/>
              <a:ext cx="1410" cy="1185"/>
            </a:xfrm>
            <a:custGeom>
              <a:avLst/>
              <a:gdLst/>
              <a:ahLst/>
              <a:cxnLst>
                <a:cxn ang="0">
                  <a:pos x="1020" y="1170"/>
                </a:cxn>
                <a:cxn ang="0">
                  <a:pos x="900" y="1155"/>
                </a:cxn>
                <a:cxn ang="0">
                  <a:pos x="795" y="1140"/>
                </a:cxn>
                <a:cxn ang="0">
                  <a:pos x="705" y="1110"/>
                </a:cxn>
                <a:cxn ang="0">
                  <a:pos x="600" y="1095"/>
                </a:cxn>
                <a:cxn ang="0">
                  <a:pos x="525" y="1065"/>
                </a:cxn>
                <a:cxn ang="0">
                  <a:pos x="420" y="1035"/>
                </a:cxn>
                <a:cxn ang="0">
                  <a:pos x="345" y="990"/>
                </a:cxn>
                <a:cxn ang="0">
                  <a:pos x="285" y="960"/>
                </a:cxn>
                <a:cxn ang="0">
                  <a:pos x="210" y="915"/>
                </a:cxn>
                <a:cxn ang="0">
                  <a:pos x="165" y="885"/>
                </a:cxn>
                <a:cxn ang="0">
                  <a:pos x="105" y="825"/>
                </a:cxn>
                <a:cxn ang="0">
                  <a:pos x="60" y="780"/>
                </a:cxn>
                <a:cxn ang="0">
                  <a:pos x="45" y="735"/>
                </a:cxn>
                <a:cxn ang="0">
                  <a:pos x="15" y="690"/>
                </a:cxn>
                <a:cxn ang="0">
                  <a:pos x="0" y="645"/>
                </a:cxn>
                <a:cxn ang="0">
                  <a:pos x="0" y="600"/>
                </a:cxn>
                <a:cxn ang="0">
                  <a:pos x="0" y="540"/>
                </a:cxn>
                <a:cxn ang="0">
                  <a:pos x="15" y="495"/>
                </a:cxn>
                <a:cxn ang="0">
                  <a:pos x="45" y="450"/>
                </a:cxn>
                <a:cxn ang="0">
                  <a:pos x="75" y="405"/>
                </a:cxn>
                <a:cxn ang="0">
                  <a:pos x="105" y="360"/>
                </a:cxn>
                <a:cxn ang="0">
                  <a:pos x="165" y="315"/>
                </a:cxn>
                <a:cxn ang="0">
                  <a:pos x="210" y="285"/>
                </a:cxn>
                <a:cxn ang="0">
                  <a:pos x="285" y="240"/>
                </a:cxn>
                <a:cxn ang="0">
                  <a:pos x="360" y="195"/>
                </a:cxn>
                <a:cxn ang="0">
                  <a:pos x="420" y="165"/>
                </a:cxn>
                <a:cxn ang="0">
                  <a:pos x="525" y="135"/>
                </a:cxn>
                <a:cxn ang="0">
                  <a:pos x="600" y="105"/>
                </a:cxn>
                <a:cxn ang="0">
                  <a:pos x="705" y="75"/>
                </a:cxn>
                <a:cxn ang="0">
                  <a:pos x="810" y="45"/>
                </a:cxn>
                <a:cxn ang="0">
                  <a:pos x="900" y="30"/>
                </a:cxn>
                <a:cxn ang="0">
                  <a:pos x="1020" y="15"/>
                </a:cxn>
                <a:cxn ang="0">
                  <a:pos x="1110" y="15"/>
                </a:cxn>
                <a:cxn ang="0">
                  <a:pos x="1230" y="0"/>
                </a:cxn>
                <a:cxn ang="0">
                  <a:pos x="1350" y="0"/>
                </a:cxn>
                <a:cxn ang="0">
                  <a:pos x="1410" y="600"/>
                </a:cxn>
              </a:cxnLst>
              <a:rect l="0" t="0" r="r" b="b"/>
              <a:pathLst>
                <a:path w="1410" h="1185">
                  <a:moveTo>
                    <a:pt x="1065" y="1185"/>
                  </a:moveTo>
                  <a:lnTo>
                    <a:pt x="1020" y="1170"/>
                  </a:lnTo>
                  <a:lnTo>
                    <a:pt x="945" y="1170"/>
                  </a:lnTo>
                  <a:lnTo>
                    <a:pt x="900" y="1155"/>
                  </a:lnTo>
                  <a:lnTo>
                    <a:pt x="855" y="1155"/>
                  </a:lnTo>
                  <a:lnTo>
                    <a:pt x="795" y="1140"/>
                  </a:lnTo>
                  <a:lnTo>
                    <a:pt x="750" y="1125"/>
                  </a:lnTo>
                  <a:lnTo>
                    <a:pt x="705" y="1110"/>
                  </a:lnTo>
                  <a:lnTo>
                    <a:pt x="660" y="1110"/>
                  </a:lnTo>
                  <a:lnTo>
                    <a:pt x="600" y="1095"/>
                  </a:lnTo>
                  <a:lnTo>
                    <a:pt x="555" y="1080"/>
                  </a:lnTo>
                  <a:lnTo>
                    <a:pt x="525" y="1065"/>
                  </a:lnTo>
                  <a:lnTo>
                    <a:pt x="465" y="1035"/>
                  </a:lnTo>
                  <a:lnTo>
                    <a:pt x="420" y="1035"/>
                  </a:lnTo>
                  <a:lnTo>
                    <a:pt x="390" y="1020"/>
                  </a:lnTo>
                  <a:lnTo>
                    <a:pt x="345" y="990"/>
                  </a:lnTo>
                  <a:lnTo>
                    <a:pt x="315" y="975"/>
                  </a:lnTo>
                  <a:lnTo>
                    <a:pt x="285" y="960"/>
                  </a:lnTo>
                  <a:lnTo>
                    <a:pt x="240" y="930"/>
                  </a:lnTo>
                  <a:lnTo>
                    <a:pt x="210" y="915"/>
                  </a:lnTo>
                  <a:lnTo>
                    <a:pt x="180" y="900"/>
                  </a:lnTo>
                  <a:lnTo>
                    <a:pt x="165" y="885"/>
                  </a:lnTo>
                  <a:lnTo>
                    <a:pt x="135" y="855"/>
                  </a:lnTo>
                  <a:lnTo>
                    <a:pt x="105" y="825"/>
                  </a:lnTo>
                  <a:lnTo>
                    <a:pt x="90" y="810"/>
                  </a:lnTo>
                  <a:lnTo>
                    <a:pt x="60" y="780"/>
                  </a:lnTo>
                  <a:lnTo>
                    <a:pt x="45" y="765"/>
                  </a:lnTo>
                  <a:lnTo>
                    <a:pt x="45" y="735"/>
                  </a:lnTo>
                  <a:lnTo>
                    <a:pt x="15" y="705"/>
                  </a:lnTo>
                  <a:lnTo>
                    <a:pt x="15" y="690"/>
                  </a:lnTo>
                  <a:lnTo>
                    <a:pt x="0" y="675"/>
                  </a:lnTo>
                  <a:lnTo>
                    <a:pt x="0" y="645"/>
                  </a:lnTo>
                  <a:lnTo>
                    <a:pt x="0" y="615"/>
                  </a:lnTo>
                  <a:lnTo>
                    <a:pt x="0" y="600"/>
                  </a:lnTo>
                  <a:lnTo>
                    <a:pt x="0" y="570"/>
                  </a:lnTo>
                  <a:lnTo>
                    <a:pt x="0" y="540"/>
                  </a:lnTo>
                  <a:lnTo>
                    <a:pt x="0" y="525"/>
                  </a:lnTo>
                  <a:lnTo>
                    <a:pt x="15" y="495"/>
                  </a:lnTo>
                  <a:lnTo>
                    <a:pt x="30" y="465"/>
                  </a:lnTo>
                  <a:lnTo>
                    <a:pt x="45" y="450"/>
                  </a:lnTo>
                  <a:lnTo>
                    <a:pt x="45" y="435"/>
                  </a:lnTo>
                  <a:lnTo>
                    <a:pt x="75" y="405"/>
                  </a:lnTo>
                  <a:lnTo>
                    <a:pt x="90" y="375"/>
                  </a:lnTo>
                  <a:lnTo>
                    <a:pt x="105" y="360"/>
                  </a:lnTo>
                  <a:lnTo>
                    <a:pt x="135" y="345"/>
                  </a:lnTo>
                  <a:lnTo>
                    <a:pt x="165" y="315"/>
                  </a:lnTo>
                  <a:lnTo>
                    <a:pt x="180" y="300"/>
                  </a:lnTo>
                  <a:lnTo>
                    <a:pt x="210" y="285"/>
                  </a:lnTo>
                  <a:lnTo>
                    <a:pt x="255" y="255"/>
                  </a:lnTo>
                  <a:lnTo>
                    <a:pt x="285" y="240"/>
                  </a:lnTo>
                  <a:lnTo>
                    <a:pt x="315" y="225"/>
                  </a:lnTo>
                  <a:lnTo>
                    <a:pt x="360" y="195"/>
                  </a:lnTo>
                  <a:lnTo>
                    <a:pt x="390" y="180"/>
                  </a:lnTo>
                  <a:lnTo>
                    <a:pt x="420" y="165"/>
                  </a:lnTo>
                  <a:lnTo>
                    <a:pt x="480" y="150"/>
                  </a:lnTo>
                  <a:lnTo>
                    <a:pt x="525" y="135"/>
                  </a:lnTo>
                  <a:lnTo>
                    <a:pt x="555" y="120"/>
                  </a:lnTo>
                  <a:lnTo>
                    <a:pt x="600" y="105"/>
                  </a:lnTo>
                  <a:lnTo>
                    <a:pt x="660" y="90"/>
                  </a:lnTo>
                  <a:lnTo>
                    <a:pt x="705" y="75"/>
                  </a:lnTo>
                  <a:lnTo>
                    <a:pt x="750" y="60"/>
                  </a:lnTo>
                  <a:lnTo>
                    <a:pt x="810" y="45"/>
                  </a:lnTo>
                  <a:lnTo>
                    <a:pt x="855" y="45"/>
                  </a:lnTo>
                  <a:lnTo>
                    <a:pt x="900" y="30"/>
                  </a:lnTo>
                  <a:lnTo>
                    <a:pt x="975" y="30"/>
                  </a:lnTo>
                  <a:lnTo>
                    <a:pt x="1020" y="15"/>
                  </a:lnTo>
                  <a:lnTo>
                    <a:pt x="1065" y="15"/>
                  </a:lnTo>
                  <a:lnTo>
                    <a:pt x="1110" y="15"/>
                  </a:lnTo>
                  <a:lnTo>
                    <a:pt x="1185" y="0"/>
                  </a:lnTo>
                  <a:lnTo>
                    <a:pt x="1230" y="0"/>
                  </a:lnTo>
                  <a:lnTo>
                    <a:pt x="1290" y="0"/>
                  </a:lnTo>
                  <a:lnTo>
                    <a:pt x="1350" y="0"/>
                  </a:lnTo>
                  <a:lnTo>
                    <a:pt x="1410" y="0"/>
                  </a:lnTo>
                  <a:lnTo>
                    <a:pt x="1410" y="600"/>
                  </a:lnTo>
                  <a:lnTo>
                    <a:pt x="1065" y="1185"/>
                  </a:lnTo>
                  <a:close/>
                </a:path>
              </a:pathLst>
            </a:custGeom>
            <a:solidFill>
              <a:srgbClr val="993366"/>
            </a:solidFill>
            <a:ln w="9525">
              <a:solidFill>
                <a:srgbClr val="000000"/>
              </a:solidFill>
              <a:round/>
              <a:headEnd/>
              <a:tailEnd/>
            </a:ln>
          </p:spPr>
          <p:txBody>
            <a:bodyPr/>
            <a:lstStyle/>
            <a:p>
              <a:endParaRPr lang="es-ES"/>
            </a:p>
          </p:txBody>
        </p:sp>
        <p:sp>
          <p:nvSpPr>
            <p:cNvPr id="173137" name="Freeform 81"/>
            <p:cNvSpPr>
              <a:spLocks/>
            </p:cNvSpPr>
            <p:nvPr/>
          </p:nvSpPr>
          <p:spPr bwMode="auto">
            <a:xfrm>
              <a:off x="2910" y="2055"/>
              <a:ext cx="1755" cy="795"/>
            </a:xfrm>
            <a:custGeom>
              <a:avLst/>
              <a:gdLst/>
              <a:ahLst/>
              <a:cxnLst>
                <a:cxn ang="0">
                  <a:pos x="1755" y="30"/>
                </a:cxn>
                <a:cxn ang="0">
                  <a:pos x="1740" y="75"/>
                </a:cxn>
                <a:cxn ang="0">
                  <a:pos x="1725" y="120"/>
                </a:cxn>
                <a:cxn ang="0">
                  <a:pos x="1695" y="165"/>
                </a:cxn>
                <a:cxn ang="0">
                  <a:pos x="1665" y="210"/>
                </a:cxn>
                <a:cxn ang="0">
                  <a:pos x="1620" y="255"/>
                </a:cxn>
                <a:cxn ang="0">
                  <a:pos x="1560" y="300"/>
                </a:cxn>
                <a:cxn ang="0">
                  <a:pos x="1500" y="345"/>
                </a:cxn>
                <a:cxn ang="0">
                  <a:pos x="1440" y="375"/>
                </a:cxn>
                <a:cxn ang="0">
                  <a:pos x="1350" y="420"/>
                </a:cxn>
                <a:cxn ang="0">
                  <a:pos x="1260" y="450"/>
                </a:cxn>
                <a:cxn ang="0">
                  <a:pos x="1185" y="480"/>
                </a:cxn>
                <a:cxn ang="0">
                  <a:pos x="1095" y="510"/>
                </a:cxn>
                <a:cxn ang="0">
                  <a:pos x="1005" y="525"/>
                </a:cxn>
                <a:cxn ang="0">
                  <a:pos x="885" y="555"/>
                </a:cxn>
                <a:cxn ang="0">
                  <a:pos x="780" y="570"/>
                </a:cxn>
                <a:cxn ang="0">
                  <a:pos x="675" y="585"/>
                </a:cxn>
                <a:cxn ang="0">
                  <a:pos x="555" y="585"/>
                </a:cxn>
                <a:cxn ang="0">
                  <a:pos x="435" y="600"/>
                </a:cxn>
                <a:cxn ang="0">
                  <a:pos x="345" y="600"/>
                </a:cxn>
                <a:cxn ang="0">
                  <a:pos x="225" y="600"/>
                </a:cxn>
                <a:cxn ang="0">
                  <a:pos x="120" y="585"/>
                </a:cxn>
                <a:cxn ang="0">
                  <a:pos x="0" y="585"/>
                </a:cxn>
                <a:cxn ang="0">
                  <a:pos x="45" y="780"/>
                </a:cxn>
                <a:cxn ang="0">
                  <a:pos x="165" y="780"/>
                </a:cxn>
                <a:cxn ang="0">
                  <a:pos x="285" y="795"/>
                </a:cxn>
                <a:cxn ang="0">
                  <a:pos x="390" y="795"/>
                </a:cxn>
                <a:cxn ang="0">
                  <a:pos x="510" y="780"/>
                </a:cxn>
                <a:cxn ang="0">
                  <a:pos x="615" y="780"/>
                </a:cxn>
                <a:cxn ang="0">
                  <a:pos x="735" y="765"/>
                </a:cxn>
                <a:cxn ang="0">
                  <a:pos x="840" y="750"/>
                </a:cxn>
                <a:cxn ang="0">
                  <a:pos x="930" y="735"/>
                </a:cxn>
                <a:cxn ang="0">
                  <a:pos x="1050" y="705"/>
                </a:cxn>
                <a:cxn ang="0">
                  <a:pos x="1155" y="690"/>
                </a:cxn>
                <a:cxn ang="0">
                  <a:pos x="1230" y="660"/>
                </a:cxn>
                <a:cxn ang="0">
                  <a:pos x="1320" y="630"/>
                </a:cxn>
                <a:cxn ang="0">
                  <a:pos x="1395" y="600"/>
                </a:cxn>
                <a:cxn ang="0">
                  <a:pos x="1470" y="555"/>
                </a:cxn>
                <a:cxn ang="0">
                  <a:pos x="1530" y="510"/>
                </a:cxn>
                <a:cxn ang="0">
                  <a:pos x="1590" y="480"/>
                </a:cxn>
                <a:cxn ang="0">
                  <a:pos x="1635" y="435"/>
                </a:cxn>
                <a:cxn ang="0">
                  <a:pos x="1680" y="375"/>
                </a:cxn>
                <a:cxn ang="0">
                  <a:pos x="1710" y="345"/>
                </a:cxn>
                <a:cxn ang="0">
                  <a:pos x="1740" y="285"/>
                </a:cxn>
                <a:cxn ang="0">
                  <a:pos x="1740" y="255"/>
                </a:cxn>
                <a:cxn ang="0">
                  <a:pos x="1755" y="195"/>
                </a:cxn>
              </a:cxnLst>
              <a:rect l="0" t="0" r="r" b="b"/>
              <a:pathLst>
                <a:path w="1755" h="795">
                  <a:moveTo>
                    <a:pt x="1755" y="0"/>
                  </a:moveTo>
                  <a:lnTo>
                    <a:pt x="1755" y="30"/>
                  </a:lnTo>
                  <a:lnTo>
                    <a:pt x="1740" y="60"/>
                  </a:lnTo>
                  <a:lnTo>
                    <a:pt x="1740" y="75"/>
                  </a:lnTo>
                  <a:lnTo>
                    <a:pt x="1740" y="90"/>
                  </a:lnTo>
                  <a:lnTo>
                    <a:pt x="1725" y="120"/>
                  </a:lnTo>
                  <a:lnTo>
                    <a:pt x="1710" y="150"/>
                  </a:lnTo>
                  <a:lnTo>
                    <a:pt x="1695" y="165"/>
                  </a:lnTo>
                  <a:lnTo>
                    <a:pt x="1680" y="180"/>
                  </a:lnTo>
                  <a:lnTo>
                    <a:pt x="1665" y="210"/>
                  </a:lnTo>
                  <a:lnTo>
                    <a:pt x="1635" y="240"/>
                  </a:lnTo>
                  <a:lnTo>
                    <a:pt x="1620" y="255"/>
                  </a:lnTo>
                  <a:lnTo>
                    <a:pt x="1590" y="285"/>
                  </a:lnTo>
                  <a:lnTo>
                    <a:pt x="1560" y="300"/>
                  </a:lnTo>
                  <a:lnTo>
                    <a:pt x="1530" y="315"/>
                  </a:lnTo>
                  <a:lnTo>
                    <a:pt x="1500" y="345"/>
                  </a:lnTo>
                  <a:lnTo>
                    <a:pt x="1470" y="360"/>
                  </a:lnTo>
                  <a:lnTo>
                    <a:pt x="1440" y="375"/>
                  </a:lnTo>
                  <a:lnTo>
                    <a:pt x="1395" y="405"/>
                  </a:lnTo>
                  <a:lnTo>
                    <a:pt x="1350" y="420"/>
                  </a:lnTo>
                  <a:lnTo>
                    <a:pt x="1320" y="435"/>
                  </a:lnTo>
                  <a:lnTo>
                    <a:pt x="1260" y="450"/>
                  </a:lnTo>
                  <a:lnTo>
                    <a:pt x="1230" y="465"/>
                  </a:lnTo>
                  <a:lnTo>
                    <a:pt x="1185" y="480"/>
                  </a:lnTo>
                  <a:lnTo>
                    <a:pt x="1155" y="495"/>
                  </a:lnTo>
                  <a:lnTo>
                    <a:pt x="1095" y="510"/>
                  </a:lnTo>
                  <a:lnTo>
                    <a:pt x="1050" y="510"/>
                  </a:lnTo>
                  <a:lnTo>
                    <a:pt x="1005" y="525"/>
                  </a:lnTo>
                  <a:lnTo>
                    <a:pt x="930" y="540"/>
                  </a:lnTo>
                  <a:lnTo>
                    <a:pt x="885" y="555"/>
                  </a:lnTo>
                  <a:lnTo>
                    <a:pt x="840" y="555"/>
                  </a:lnTo>
                  <a:lnTo>
                    <a:pt x="780" y="570"/>
                  </a:lnTo>
                  <a:lnTo>
                    <a:pt x="735" y="570"/>
                  </a:lnTo>
                  <a:lnTo>
                    <a:pt x="675" y="585"/>
                  </a:lnTo>
                  <a:lnTo>
                    <a:pt x="615" y="585"/>
                  </a:lnTo>
                  <a:lnTo>
                    <a:pt x="555" y="585"/>
                  </a:lnTo>
                  <a:lnTo>
                    <a:pt x="510" y="585"/>
                  </a:lnTo>
                  <a:lnTo>
                    <a:pt x="435" y="600"/>
                  </a:lnTo>
                  <a:lnTo>
                    <a:pt x="390" y="600"/>
                  </a:lnTo>
                  <a:lnTo>
                    <a:pt x="345" y="600"/>
                  </a:lnTo>
                  <a:lnTo>
                    <a:pt x="285" y="600"/>
                  </a:lnTo>
                  <a:lnTo>
                    <a:pt x="225" y="600"/>
                  </a:lnTo>
                  <a:lnTo>
                    <a:pt x="165" y="585"/>
                  </a:lnTo>
                  <a:lnTo>
                    <a:pt x="120" y="585"/>
                  </a:lnTo>
                  <a:lnTo>
                    <a:pt x="45" y="585"/>
                  </a:lnTo>
                  <a:lnTo>
                    <a:pt x="0" y="585"/>
                  </a:lnTo>
                  <a:lnTo>
                    <a:pt x="0" y="780"/>
                  </a:lnTo>
                  <a:lnTo>
                    <a:pt x="45" y="780"/>
                  </a:lnTo>
                  <a:lnTo>
                    <a:pt x="120" y="780"/>
                  </a:lnTo>
                  <a:lnTo>
                    <a:pt x="165" y="780"/>
                  </a:lnTo>
                  <a:lnTo>
                    <a:pt x="225" y="795"/>
                  </a:lnTo>
                  <a:lnTo>
                    <a:pt x="285" y="795"/>
                  </a:lnTo>
                  <a:lnTo>
                    <a:pt x="345" y="795"/>
                  </a:lnTo>
                  <a:lnTo>
                    <a:pt x="390" y="795"/>
                  </a:lnTo>
                  <a:lnTo>
                    <a:pt x="435" y="795"/>
                  </a:lnTo>
                  <a:lnTo>
                    <a:pt x="510" y="780"/>
                  </a:lnTo>
                  <a:lnTo>
                    <a:pt x="555" y="780"/>
                  </a:lnTo>
                  <a:lnTo>
                    <a:pt x="615" y="780"/>
                  </a:lnTo>
                  <a:lnTo>
                    <a:pt x="675" y="780"/>
                  </a:lnTo>
                  <a:lnTo>
                    <a:pt x="735" y="765"/>
                  </a:lnTo>
                  <a:lnTo>
                    <a:pt x="780" y="765"/>
                  </a:lnTo>
                  <a:lnTo>
                    <a:pt x="840" y="750"/>
                  </a:lnTo>
                  <a:lnTo>
                    <a:pt x="885" y="750"/>
                  </a:lnTo>
                  <a:lnTo>
                    <a:pt x="930" y="735"/>
                  </a:lnTo>
                  <a:lnTo>
                    <a:pt x="1005" y="720"/>
                  </a:lnTo>
                  <a:lnTo>
                    <a:pt x="1050" y="705"/>
                  </a:lnTo>
                  <a:lnTo>
                    <a:pt x="1095" y="705"/>
                  </a:lnTo>
                  <a:lnTo>
                    <a:pt x="1155" y="690"/>
                  </a:lnTo>
                  <a:lnTo>
                    <a:pt x="1185" y="675"/>
                  </a:lnTo>
                  <a:lnTo>
                    <a:pt x="1230" y="660"/>
                  </a:lnTo>
                  <a:lnTo>
                    <a:pt x="1260" y="645"/>
                  </a:lnTo>
                  <a:lnTo>
                    <a:pt x="1320" y="630"/>
                  </a:lnTo>
                  <a:lnTo>
                    <a:pt x="1350" y="615"/>
                  </a:lnTo>
                  <a:lnTo>
                    <a:pt x="1395" y="600"/>
                  </a:lnTo>
                  <a:lnTo>
                    <a:pt x="1440" y="570"/>
                  </a:lnTo>
                  <a:lnTo>
                    <a:pt x="1470" y="555"/>
                  </a:lnTo>
                  <a:lnTo>
                    <a:pt x="1500" y="540"/>
                  </a:lnTo>
                  <a:lnTo>
                    <a:pt x="1530" y="510"/>
                  </a:lnTo>
                  <a:lnTo>
                    <a:pt x="1560" y="495"/>
                  </a:lnTo>
                  <a:lnTo>
                    <a:pt x="1590" y="480"/>
                  </a:lnTo>
                  <a:lnTo>
                    <a:pt x="1620" y="450"/>
                  </a:lnTo>
                  <a:lnTo>
                    <a:pt x="1635" y="435"/>
                  </a:lnTo>
                  <a:lnTo>
                    <a:pt x="1665" y="405"/>
                  </a:lnTo>
                  <a:lnTo>
                    <a:pt x="1680" y="375"/>
                  </a:lnTo>
                  <a:lnTo>
                    <a:pt x="1695" y="360"/>
                  </a:lnTo>
                  <a:lnTo>
                    <a:pt x="1710" y="345"/>
                  </a:lnTo>
                  <a:lnTo>
                    <a:pt x="1725" y="315"/>
                  </a:lnTo>
                  <a:lnTo>
                    <a:pt x="1740" y="285"/>
                  </a:lnTo>
                  <a:lnTo>
                    <a:pt x="1740" y="270"/>
                  </a:lnTo>
                  <a:lnTo>
                    <a:pt x="1740" y="255"/>
                  </a:lnTo>
                  <a:lnTo>
                    <a:pt x="1755" y="225"/>
                  </a:lnTo>
                  <a:lnTo>
                    <a:pt x="1755" y="195"/>
                  </a:lnTo>
                  <a:lnTo>
                    <a:pt x="1755" y="0"/>
                  </a:lnTo>
                  <a:close/>
                </a:path>
              </a:pathLst>
            </a:custGeom>
            <a:solidFill>
              <a:srgbClr val="4D4D80"/>
            </a:solidFill>
            <a:ln w="9525">
              <a:solidFill>
                <a:srgbClr val="000000"/>
              </a:solidFill>
              <a:round/>
              <a:headEnd/>
              <a:tailEnd/>
            </a:ln>
          </p:spPr>
          <p:txBody>
            <a:bodyPr/>
            <a:lstStyle/>
            <a:p>
              <a:endParaRPr lang="es-ES"/>
            </a:p>
          </p:txBody>
        </p:sp>
        <p:sp>
          <p:nvSpPr>
            <p:cNvPr id="173138" name="Freeform 82"/>
            <p:cNvSpPr>
              <a:spLocks/>
            </p:cNvSpPr>
            <p:nvPr/>
          </p:nvSpPr>
          <p:spPr bwMode="auto">
            <a:xfrm>
              <a:off x="2910" y="1470"/>
              <a:ext cx="1755" cy="1200"/>
            </a:xfrm>
            <a:custGeom>
              <a:avLst/>
              <a:gdLst/>
              <a:ahLst/>
              <a:cxnLst>
                <a:cxn ang="0">
                  <a:pos x="390" y="0"/>
                </a:cxn>
                <a:cxn ang="0">
                  <a:pos x="510" y="0"/>
                </a:cxn>
                <a:cxn ang="0">
                  <a:pos x="630" y="15"/>
                </a:cxn>
                <a:cxn ang="0">
                  <a:pos x="735" y="15"/>
                </a:cxn>
                <a:cxn ang="0">
                  <a:pos x="840" y="30"/>
                </a:cxn>
                <a:cxn ang="0">
                  <a:pos x="930" y="45"/>
                </a:cxn>
                <a:cxn ang="0">
                  <a:pos x="1050" y="75"/>
                </a:cxn>
                <a:cxn ang="0">
                  <a:pos x="1155" y="105"/>
                </a:cxn>
                <a:cxn ang="0">
                  <a:pos x="1230" y="135"/>
                </a:cxn>
                <a:cxn ang="0">
                  <a:pos x="1320" y="165"/>
                </a:cxn>
                <a:cxn ang="0">
                  <a:pos x="1410" y="210"/>
                </a:cxn>
                <a:cxn ang="0">
                  <a:pos x="1470" y="240"/>
                </a:cxn>
                <a:cxn ang="0">
                  <a:pos x="1530" y="285"/>
                </a:cxn>
                <a:cxn ang="0">
                  <a:pos x="1590" y="315"/>
                </a:cxn>
                <a:cxn ang="0">
                  <a:pos x="1635" y="360"/>
                </a:cxn>
                <a:cxn ang="0">
                  <a:pos x="1680" y="405"/>
                </a:cxn>
                <a:cxn ang="0">
                  <a:pos x="1710" y="450"/>
                </a:cxn>
                <a:cxn ang="0">
                  <a:pos x="1740" y="495"/>
                </a:cxn>
                <a:cxn ang="0">
                  <a:pos x="1740" y="540"/>
                </a:cxn>
                <a:cxn ang="0">
                  <a:pos x="1755" y="600"/>
                </a:cxn>
                <a:cxn ang="0">
                  <a:pos x="1740" y="645"/>
                </a:cxn>
                <a:cxn ang="0">
                  <a:pos x="1740" y="690"/>
                </a:cxn>
                <a:cxn ang="0">
                  <a:pos x="1710" y="735"/>
                </a:cxn>
                <a:cxn ang="0">
                  <a:pos x="1680" y="795"/>
                </a:cxn>
                <a:cxn ang="0">
                  <a:pos x="1635" y="825"/>
                </a:cxn>
                <a:cxn ang="0">
                  <a:pos x="1590" y="885"/>
                </a:cxn>
                <a:cxn ang="0">
                  <a:pos x="1530" y="915"/>
                </a:cxn>
                <a:cxn ang="0">
                  <a:pos x="1470" y="960"/>
                </a:cxn>
                <a:cxn ang="0">
                  <a:pos x="1395" y="1005"/>
                </a:cxn>
                <a:cxn ang="0">
                  <a:pos x="1320" y="1035"/>
                </a:cxn>
                <a:cxn ang="0">
                  <a:pos x="1230" y="1065"/>
                </a:cxn>
                <a:cxn ang="0">
                  <a:pos x="1125" y="1095"/>
                </a:cxn>
                <a:cxn ang="0">
                  <a:pos x="1050" y="1110"/>
                </a:cxn>
                <a:cxn ang="0">
                  <a:pos x="930" y="1140"/>
                </a:cxn>
                <a:cxn ang="0">
                  <a:pos x="840" y="1155"/>
                </a:cxn>
                <a:cxn ang="0">
                  <a:pos x="735" y="1170"/>
                </a:cxn>
                <a:cxn ang="0">
                  <a:pos x="615" y="1185"/>
                </a:cxn>
                <a:cxn ang="0">
                  <a:pos x="510" y="1185"/>
                </a:cxn>
                <a:cxn ang="0">
                  <a:pos x="390" y="1200"/>
                </a:cxn>
                <a:cxn ang="0">
                  <a:pos x="285" y="1200"/>
                </a:cxn>
                <a:cxn ang="0">
                  <a:pos x="165" y="1185"/>
                </a:cxn>
                <a:cxn ang="0">
                  <a:pos x="45" y="1185"/>
                </a:cxn>
                <a:cxn ang="0">
                  <a:pos x="345" y="600"/>
                </a:cxn>
              </a:cxnLst>
              <a:rect l="0" t="0" r="r" b="b"/>
              <a:pathLst>
                <a:path w="1755" h="1200">
                  <a:moveTo>
                    <a:pt x="345" y="0"/>
                  </a:moveTo>
                  <a:lnTo>
                    <a:pt x="390" y="0"/>
                  </a:lnTo>
                  <a:lnTo>
                    <a:pt x="465" y="0"/>
                  </a:lnTo>
                  <a:lnTo>
                    <a:pt x="510" y="0"/>
                  </a:lnTo>
                  <a:lnTo>
                    <a:pt x="555" y="0"/>
                  </a:lnTo>
                  <a:lnTo>
                    <a:pt x="630" y="15"/>
                  </a:lnTo>
                  <a:lnTo>
                    <a:pt x="675" y="15"/>
                  </a:lnTo>
                  <a:lnTo>
                    <a:pt x="735" y="15"/>
                  </a:lnTo>
                  <a:lnTo>
                    <a:pt x="780" y="30"/>
                  </a:lnTo>
                  <a:lnTo>
                    <a:pt x="840" y="30"/>
                  </a:lnTo>
                  <a:lnTo>
                    <a:pt x="885" y="45"/>
                  </a:lnTo>
                  <a:lnTo>
                    <a:pt x="930" y="45"/>
                  </a:lnTo>
                  <a:lnTo>
                    <a:pt x="1005" y="60"/>
                  </a:lnTo>
                  <a:lnTo>
                    <a:pt x="1050" y="75"/>
                  </a:lnTo>
                  <a:lnTo>
                    <a:pt x="1095" y="90"/>
                  </a:lnTo>
                  <a:lnTo>
                    <a:pt x="1155" y="105"/>
                  </a:lnTo>
                  <a:lnTo>
                    <a:pt x="1185" y="120"/>
                  </a:lnTo>
                  <a:lnTo>
                    <a:pt x="1230" y="135"/>
                  </a:lnTo>
                  <a:lnTo>
                    <a:pt x="1290" y="150"/>
                  </a:lnTo>
                  <a:lnTo>
                    <a:pt x="1320" y="165"/>
                  </a:lnTo>
                  <a:lnTo>
                    <a:pt x="1350" y="180"/>
                  </a:lnTo>
                  <a:lnTo>
                    <a:pt x="1410" y="210"/>
                  </a:lnTo>
                  <a:lnTo>
                    <a:pt x="1440" y="225"/>
                  </a:lnTo>
                  <a:lnTo>
                    <a:pt x="1470" y="240"/>
                  </a:lnTo>
                  <a:lnTo>
                    <a:pt x="1500" y="255"/>
                  </a:lnTo>
                  <a:lnTo>
                    <a:pt x="1530" y="285"/>
                  </a:lnTo>
                  <a:lnTo>
                    <a:pt x="1560" y="300"/>
                  </a:lnTo>
                  <a:lnTo>
                    <a:pt x="1590" y="315"/>
                  </a:lnTo>
                  <a:lnTo>
                    <a:pt x="1620" y="345"/>
                  </a:lnTo>
                  <a:lnTo>
                    <a:pt x="1635" y="360"/>
                  </a:lnTo>
                  <a:lnTo>
                    <a:pt x="1665" y="375"/>
                  </a:lnTo>
                  <a:lnTo>
                    <a:pt x="1680" y="405"/>
                  </a:lnTo>
                  <a:lnTo>
                    <a:pt x="1695" y="435"/>
                  </a:lnTo>
                  <a:lnTo>
                    <a:pt x="1710" y="450"/>
                  </a:lnTo>
                  <a:lnTo>
                    <a:pt x="1725" y="480"/>
                  </a:lnTo>
                  <a:lnTo>
                    <a:pt x="1740" y="495"/>
                  </a:lnTo>
                  <a:lnTo>
                    <a:pt x="1740" y="525"/>
                  </a:lnTo>
                  <a:lnTo>
                    <a:pt x="1740" y="540"/>
                  </a:lnTo>
                  <a:lnTo>
                    <a:pt x="1755" y="570"/>
                  </a:lnTo>
                  <a:lnTo>
                    <a:pt x="1755" y="600"/>
                  </a:lnTo>
                  <a:lnTo>
                    <a:pt x="1755" y="615"/>
                  </a:lnTo>
                  <a:lnTo>
                    <a:pt x="1740" y="645"/>
                  </a:lnTo>
                  <a:lnTo>
                    <a:pt x="1740" y="675"/>
                  </a:lnTo>
                  <a:lnTo>
                    <a:pt x="1740" y="690"/>
                  </a:lnTo>
                  <a:lnTo>
                    <a:pt x="1725" y="720"/>
                  </a:lnTo>
                  <a:lnTo>
                    <a:pt x="1710" y="735"/>
                  </a:lnTo>
                  <a:lnTo>
                    <a:pt x="1695" y="765"/>
                  </a:lnTo>
                  <a:lnTo>
                    <a:pt x="1680" y="795"/>
                  </a:lnTo>
                  <a:lnTo>
                    <a:pt x="1665" y="810"/>
                  </a:lnTo>
                  <a:lnTo>
                    <a:pt x="1635" y="825"/>
                  </a:lnTo>
                  <a:lnTo>
                    <a:pt x="1620" y="855"/>
                  </a:lnTo>
                  <a:lnTo>
                    <a:pt x="1590" y="885"/>
                  </a:lnTo>
                  <a:lnTo>
                    <a:pt x="1560" y="900"/>
                  </a:lnTo>
                  <a:lnTo>
                    <a:pt x="1530" y="915"/>
                  </a:lnTo>
                  <a:lnTo>
                    <a:pt x="1500" y="945"/>
                  </a:lnTo>
                  <a:lnTo>
                    <a:pt x="1470" y="960"/>
                  </a:lnTo>
                  <a:lnTo>
                    <a:pt x="1440" y="975"/>
                  </a:lnTo>
                  <a:lnTo>
                    <a:pt x="1395" y="1005"/>
                  </a:lnTo>
                  <a:lnTo>
                    <a:pt x="1350" y="1020"/>
                  </a:lnTo>
                  <a:lnTo>
                    <a:pt x="1320" y="1035"/>
                  </a:lnTo>
                  <a:lnTo>
                    <a:pt x="1260" y="1050"/>
                  </a:lnTo>
                  <a:lnTo>
                    <a:pt x="1230" y="1065"/>
                  </a:lnTo>
                  <a:lnTo>
                    <a:pt x="1185" y="1080"/>
                  </a:lnTo>
                  <a:lnTo>
                    <a:pt x="1125" y="1095"/>
                  </a:lnTo>
                  <a:lnTo>
                    <a:pt x="1095" y="1110"/>
                  </a:lnTo>
                  <a:lnTo>
                    <a:pt x="1050" y="1110"/>
                  </a:lnTo>
                  <a:lnTo>
                    <a:pt x="1005" y="1125"/>
                  </a:lnTo>
                  <a:lnTo>
                    <a:pt x="930" y="1140"/>
                  </a:lnTo>
                  <a:lnTo>
                    <a:pt x="885" y="1155"/>
                  </a:lnTo>
                  <a:lnTo>
                    <a:pt x="840" y="1155"/>
                  </a:lnTo>
                  <a:lnTo>
                    <a:pt x="780" y="1170"/>
                  </a:lnTo>
                  <a:lnTo>
                    <a:pt x="735" y="1170"/>
                  </a:lnTo>
                  <a:lnTo>
                    <a:pt x="675" y="1185"/>
                  </a:lnTo>
                  <a:lnTo>
                    <a:pt x="615" y="1185"/>
                  </a:lnTo>
                  <a:lnTo>
                    <a:pt x="555" y="1185"/>
                  </a:lnTo>
                  <a:lnTo>
                    <a:pt x="510" y="1185"/>
                  </a:lnTo>
                  <a:lnTo>
                    <a:pt x="435" y="1200"/>
                  </a:lnTo>
                  <a:lnTo>
                    <a:pt x="390" y="1200"/>
                  </a:lnTo>
                  <a:lnTo>
                    <a:pt x="345" y="1200"/>
                  </a:lnTo>
                  <a:lnTo>
                    <a:pt x="285" y="1200"/>
                  </a:lnTo>
                  <a:lnTo>
                    <a:pt x="225" y="1200"/>
                  </a:lnTo>
                  <a:lnTo>
                    <a:pt x="165" y="1185"/>
                  </a:lnTo>
                  <a:lnTo>
                    <a:pt x="120" y="1185"/>
                  </a:lnTo>
                  <a:lnTo>
                    <a:pt x="45" y="1185"/>
                  </a:lnTo>
                  <a:lnTo>
                    <a:pt x="0" y="1185"/>
                  </a:lnTo>
                  <a:lnTo>
                    <a:pt x="345" y="600"/>
                  </a:lnTo>
                  <a:lnTo>
                    <a:pt x="345" y="0"/>
                  </a:lnTo>
                  <a:close/>
                </a:path>
              </a:pathLst>
            </a:custGeom>
            <a:solidFill>
              <a:srgbClr val="9999FF"/>
            </a:solidFill>
            <a:ln w="9525">
              <a:solidFill>
                <a:srgbClr val="000000"/>
              </a:solidFill>
              <a:round/>
              <a:headEnd/>
              <a:tailEnd/>
            </a:ln>
          </p:spPr>
          <p:txBody>
            <a:bodyPr/>
            <a:lstStyle/>
            <a:p>
              <a:endParaRPr lang="es-ES"/>
            </a:p>
          </p:txBody>
        </p:sp>
        <p:sp>
          <p:nvSpPr>
            <p:cNvPr id="173139" name="Rectangle 83"/>
            <p:cNvSpPr>
              <a:spLocks noChangeArrowheads="1"/>
            </p:cNvSpPr>
            <p:nvPr/>
          </p:nvSpPr>
          <p:spPr bwMode="auto">
            <a:xfrm>
              <a:off x="2369" y="301"/>
              <a:ext cx="855" cy="239"/>
            </a:xfrm>
            <a:prstGeom prst="rect">
              <a:avLst/>
            </a:prstGeom>
            <a:noFill/>
            <a:ln w="9525">
              <a:noFill/>
              <a:miter lim="800000"/>
              <a:headEnd/>
              <a:tailEnd/>
            </a:ln>
          </p:spPr>
          <p:txBody>
            <a:bodyPr wrap="none" lIns="0" tIns="0" rIns="0" bIns="0">
              <a:spAutoFit/>
            </a:bodyPr>
            <a:lstStyle/>
            <a:p>
              <a:pPr algn="ctr"/>
              <a:r>
                <a:rPr lang="en-US" b="1">
                  <a:latin typeface="Verdana" pitchFamily="34" charset="0"/>
                </a:rPr>
                <a:t>1. Sexo</a:t>
              </a:r>
              <a:endParaRPr lang="es-ES"/>
            </a:p>
          </p:txBody>
        </p:sp>
        <p:sp>
          <p:nvSpPr>
            <p:cNvPr id="173140" name="Rectangle 84"/>
            <p:cNvSpPr>
              <a:spLocks noChangeArrowheads="1"/>
            </p:cNvSpPr>
            <p:nvPr/>
          </p:nvSpPr>
          <p:spPr bwMode="auto">
            <a:xfrm>
              <a:off x="4725" y="2235"/>
              <a:ext cx="433" cy="186"/>
            </a:xfrm>
            <a:prstGeom prst="rect">
              <a:avLst/>
            </a:prstGeom>
            <a:noFill/>
            <a:ln w="9525">
              <a:noFill/>
              <a:miter lim="800000"/>
              <a:headEnd/>
              <a:tailEnd/>
            </a:ln>
          </p:spPr>
          <p:txBody>
            <a:bodyPr wrap="none" lIns="0" tIns="0" rIns="0" bIns="0">
              <a:spAutoFit/>
            </a:bodyPr>
            <a:lstStyle/>
            <a:p>
              <a:r>
                <a:rPr lang="en-US" sz="1400" b="1">
                  <a:latin typeface="Verdana" pitchFamily="34" charset="0"/>
                </a:rPr>
                <a:t>54%</a:t>
              </a:r>
              <a:endParaRPr lang="es-ES" sz="1400"/>
            </a:p>
          </p:txBody>
        </p:sp>
        <p:sp>
          <p:nvSpPr>
            <p:cNvPr id="173141" name="Rectangle 85"/>
            <p:cNvSpPr>
              <a:spLocks noChangeArrowheads="1"/>
            </p:cNvSpPr>
            <p:nvPr/>
          </p:nvSpPr>
          <p:spPr bwMode="auto">
            <a:xfrm>
              <a:off x="539" y="1830"/>
              <a:ext cx="433" cy="185"/>
            </a:xfrm>
            <a:prstGeom prst="rect">
              <a:avLst/>
            </a:prstGeom>
            <a:noFill/>
            <a:ln w="9525">
              <a:noFill/>
              <a:miter lim="800000"/>
              <a:headEnd/>
              <a:tailEnd/>
            </a:ln>
          </p:spPr>
          <p:txBody>
            <a:bodyPr wrap="none" lIns="0" tIns="0" rIns="0" bIns="0">
              <a:spAutoFit/>
            </a:bodyPr>
            <a:lstStyle/>
            <a:p>
              <a:r>
                <a:rPr lang="en-US" sz="1400" b="1">
                  <a:latin typeface="Verdana" pitchFamily="34" charset="0"/>
                </a:rPr>
                <a:t>46%</a:t>
              </a:r>
              <a:endParaRPr lang="es-ES" sz="1400"/>
            </a:p>
          </p:txBody>
        </p:sp>
        <p:sp>
          <p:nvSpPr>
            <p:cNvPr id="173142" name="Rectangle 86"/>
            <p:cNvSpPr>
              <a:spLocks noChangeArrowheads="1"/>
            </p:cNvSpPr>
            <p:nvPr/>
          </p:nvSpPr>
          <p:spPr bwMode="auto">
            <a:xfrm>
              <a:off x="1485" y="3675"/>
              <a:ext cx="2820" cy="345"/>
            </a:xfrm>
            <a:prstGeom prst="rect">
              <a:avLst/>
            </a:prstGeom>
            <a:solidFill>
              <a:srgbClr val="FFFFFF"/>
            </a:solidFill>
            <a:ln w="0">
              <a:solidFill>
                <a:srgbClr val="000000"/>
              </a:solidFill>
              <a:miter lim="800000"/>
              <a:headEnd/>
              <a:tailEnd/>
            </a:ln>
          </p:spPr>
          <p:txBody>
            <a:bodyPr/>
            <a:lstStyle/>
            <a:p>
              <a:endParaRPr lang="es-ES"/>
            </a:p>
          </p:txBody>
        </p:sp>
        <p:sp>
          <p:nvSpPr>
            <p:cNvPr id="173143" name="Rectangle 87"/>
            <p:cNvSpPr>
              <a:spLocks noChangeArrowheads="1"/>
            </p:cNvSpPr>
            <p:nvPr/>
          </p:nvSpPr>
          <p:spPr bwMode="auto">
            <a:xfrm>
              <a:off x="1695" y="3795"/>
              <a:ext cx="120" cy="120"/>
            </a:xfrm>
            <a:prstGeom prst="rect">
              <a:avLst/>
            </a:prstGeom>
            <a:solidFill>
              <a:srgbClr val="9999FF"/>
            </a:solidFill>
            <a:ln w="9525">
              <a:noFill/>
              <a:miter lim="800000"/>
              <a:headEnd/>
              <a:tailEnd/>
            </a:ln>
          </p:spPr>
          <p:txBody>
            <a:bodyPr/>
            <a:lstStyle/>
            <a:p>
              <a:endParaRPr lang="es-ES"/>
            </a:p>
          </p:txBody>
        </p:sp>
        <p:sp>
          <p:nvSpPr>
            <p:cNvPr id="173144" name="Rectangle 88"/>
            <p:cNvSpPr>
              <a:spLocks noChangeArrowheads="1"/>
            </p:cNvSpPr>
            <p:nvPr/>
          </p:nvSpPr>
          <p:spPr bwMode="auto">
            <a:xfrm>
              <a:off x="1860" y="3720"/>
              <a:ext cx="978" cy="315"/>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Femenino</a:t>
              </a:r>
              <a:endParaRPr lang="es-ES" sz="1400"/>
            </a:p>
          </p:txBody>
        </p:sp>
        <p:sp>
          <p:nvSpPr>
            <p:cNvPr id="173145" name="Rectangle 89"/>
            <p:cNvSpPr>
              <a:spLocks noChangeArrowheads="1"/>
            </p:cNvSpPr>
            <p:nvPr/>
          </p:nvSpPr>
          <p:spPr bwMode="auto">
            <a:xfrm>
              <a:off x="3105" y="3795"/>
              <a:ext cx="120" cy="120"/>
            </a:xfrm>
            <a:prstGeom prst="rect">
              <a:avLst/>
            </a:prstGeom>
            <a:solidFill>
              <a:srgbClr val="993366"/>
            </a:solidFill>
            <a:ln w="9525">
              <a:noFill/>
              <a:miter lim="800000"/>
              <a:headEnd/>
              <a:tailEnd/>
            </a:ln>
          </p:spPr>
          <p:txBody>
            <a:bodyPr/>
            <a:lstStyle/>
            <a:p>
              <a:endParaRPr lang="es-ES"/>
            </a:p>
          </p:txBody>
        </p:sp>
        <p:sp>
          <p:nvSpPr>
            <p:cNvPr id="173146" name="Rectangle 90"/>
            <p:cNvSpPr>
              <a:spLocks noChangeArrowheads="1"/>
            </p:cNvSpPr>
            <p:nvPr/>
          </p:nvSpPr>
          <p:spPr bwMode="auto">
            <a:xfrm>
              <a:off x="3270" y="3720"/>
              <a:ext cx="982" cy="315"/>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Masculino</a:t>
              </a:r>
              <a:endParaRPr lang="es-ES" sz="1400"/>
            </a:p>
          </p:txBody>
        </p:sp>
        <p:sp>
          <p:nvSpPr>
            <p:cNvPr id="173147" name="Rectangle 91"/>
            <p:cNvSpPr>
              <a:spLocks noChangeArrowheads="1"/>
            </p:cNvSpPr>
            <p:nvPr/>
          </p:nvSpPr>
          <p:spPr bwMode="auto">
            <a:xfrm>
              <a:off x="75" y="75"/>
              <a:ext cx="5655" cy="4080"/>
            </a:xfrm>
            <a:prstGeom prst="rect">
              <a:avLst/>
            </a:prstGeom>
            <a:noFill/>
            <a:ln w="9525">
              <a:noFill/>
              <a:miter lim="800000"/>
              <a:headEnd/>
              <a:tailEnd/>
            </a:ln>
          </p:spPr>
          <p:txBody>
            <a:bodyPr/>
            <a:lstStyle/>
            <a:p>
              <a:endParaRPr lang="es-ES"/>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75107"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pSp>
        <p:nvGrpSpPr>
          <p:cNvPr id="175260" name="Group 156"/>
          <p:cNvGrpSpPr>
            <a:grpSpLocks noChangeAspect="1"/>
          </p:cNvGrpSpPr>
          <p:nvPr/>
        </p:nvGrpSpPr>
        <p:grpSpPr bwMode="auto">
          <a:xfrm>
            <a:off x="1979613" y="1846263"/>
            <a:ext cx="6264275" cy="4678362"/>
            <a:chOff x="75" y="75"/>
            <a:chExt cx="5655" cy="4080"/>
          </a:xfrm>
        </p:grpSpPr>
        <p:sp>
          <p:nvSpPr>
            <p:cNvPr id="175261" name="AutoShape 157"/>
            <p:cNvSpPr>
              <a:spLocks noChangeAspect="1" noChangeArrowheads="1"/>
            </p:cNvSpPr>
            <p:nvPr/>
          </p:nvSpPr>
          <p:spPr bwMode="auto">
            <a:xfrm>
              <a:off x="75" y="75"/>
              <a:ext cx="5655" cy="4080"/>
            </a:xfrm>
            <a:prstGeom prst="rect">
              <a:avLst/>
            </a:prstGeom>
            <a:solidFill>
              <a:srgbClr val="EAEAEA"/>
            </a:solidFill>
            <a:ln w="9525">
              <a:noFill/>
              <a:miter lim="800000"/>
              <a:headEnd/>
              <a:tailEnd/>
            </a:ln>
          </p:spPr>
          <p:txBody>
            <a:bodyPr/>
            <a:lstStyle/>
            <a:p>
              <a:endParaRPr lang="es-ES"/>
            </a:p>
          </p:txBody>
        </p:sp>
        <p:sp>
          <p:nvSpPr>
            <p:cNvPr id="175262" name="Rectangle 158"/>
            <p:cNvSpPr>
              <a:spLocks noChangeArrowheads="1"/>
            </p:cNvSpPr>
            <p:nvPr/>
          </p:nvSpPr>
          <p:spPr bwMode="auto">
            <a:xfrm>
              <a:off x="75" y="75"/>
              <a:ext cx="5655" cy="4080"/>
            </a:xfrm>
            <a:prstGeom prst="rect">
              <a:avLst/>
            </a:prstGeom>
            <a:noFill/>
            <a:ln w="9525">
              <a:solidFill>
                <a:srgbClr val="000000"/>
              </a:solidFill>
              <a:miter lim="800000"/>
              <a:headEnd/>
              <a:tailEnd/>
            </a:ln>
          </p:spPr>
          <p:txBody>
            <a:bodyPr/>
            <a:lstStyle/>
            <a:p>
              <a:endParaRPr lang="es-ES"/>
            </a:p>
          </p:txBody>
        </p:sp>
        <p:sp>
          <p:nvSpPr>
            <p:cNvPr id="175263" name="Freeform 159"/>
            <p:cNvSpPr>
              <a:spLocks/>
            </p:cNvSpPr>
            <p:nvPr/>
          </p:nvSpPr>
          <p:spPr bwMode="auto">
            <a:xfrm>
              <a:off x="2910" y="1320"/>
              <a:ext cx="165" cy="780"/>
            </a:xfrm>
            <a:custGeom>
              <a:avLst/>
              <a:gdLst/>
              <a:ahLst/>
              <a:cxnLst>
                <a:cxn ang="0">
                  <a:pos x="0" y="585"/>
                </a:cxn>
                <a:cxn ang="0">
                  <a:pos x="165" y="0"/>
                </a:cxn>
                <a:cxn ang="0">
                  <a:pos x="165" y="195"/>
                </a:cxn>
                <a:cxn ang="0">
                  <a:pos x="0" y="780"/>
                </a:cxn>
                <a:cxn ang="0">
                  <a:pos x="0" y="585"/>
                </a:cxn>
              </a:cxnLst>
              <a:rect l="0" t="0" r="r" b="b"/>
              <a:pathLst>
                <a:path w="165" h="780">
                  <a:moveTo>
                    <a:pt x="0" y="585"/>
                  </a:moveTo>
                  <a:lnTo>
                    <a:pt x="165" y="0"/>
                  </a:lnTo>
                  <a:lnTo>
                    <a:pt x="165" y="195"/>
                  </a:lnTo>
                  <a:lnTo>
                    <a:pt x="0" y="780"/>
                  </a:lnTo>
                  <a:lnTo>
                    <a:pt x="0" y="585"/>
                  </a:lnTo>
                  <a:close/>
                </a:path>
              </a:pathLst>
            </a:custGeom>
            <a:solidFill>
              <a:srgbClr val="4D4D80"/>
            </a:solidFill>
            <a:ln w="9525">
              <a:solidFill>
                <a:srgbClr val="000000"/>
              </a:solidFill>
              <a:round/>
              <a:headEnd/>
              <a:tailEnd/>
            </a:ln>
          </p:spPr>
          <p:txBody>
            <a:bodyPr/>
            <a:lstStyle/>
            <a:p>
              <a:endParaRPr lang="es-ES"/>
            </a:p>
          </p:txBody>
        </p:sp>
        <p:sp>
          <p:nvSpPr>
            <p:cNvPr id="175264" name="Freeform 160"/>
            <p:cNvSpPr>
              <a:spLocks/>
            </p:cNvSpPr>
            <p:nvPr/>
          </p:nvSpPr>
          <p:spPr bwMode="auto">
            <a:xfrm>
              <a:off x="2910" y="1305"/>
              <a:ext cx="165" cy="600"/>
            </a:xfrm>
            <a:custGeom>
              <a:avLst/>
              <a:gdLst/>
              <a:ahLst/>
              <a:cxnLst>
                <a:cxn ang="0">
                  <a:pos x="0" y="0"/>
                </a:cxn>
                <a:cxn ang="0">
                  <a:pos x="45" y="0"/>
                </a:cxn>
                <a:cxn ang="0">
                  <a:pos x="120" y="0"/>
                </a:cxn>
                <a:cxn ang="0">
                  <a:pos x="165" y="0"/>
                </a:cxn>
                <a:cxn ang="0">
                  <a:pos x="0" y="600"/>
                </a:cxn>
                <a:cxn ang="0">
                  <a:pos x="0" y="0"/>
                </a:cxn>
              </a:cxnLst>
              <a:rect l="0" t="0" r="r" b="b"/>
              <a:pathLst>
                <a:path w="165" h="600">
                  <a:moveTo>
                    <a:pt x="0" y="0"/>
                  </a:moveTo>
                  <a:lnTo>
                    <a:pt x="45" y="0"/>
                  </a:lnTo>
                  <a:lnTo>
                    <a:pt x="120" y="0"/>
                  </a:lnTo>
                  <a:lnTo>
                    <a:pt x="165" y="0"/>
                  </a:lnTo>
                  <a:lnTo>
                    <a:pt x="0" y="600"/>
                  </a:lnTo>
                  <a:lnTo>
                    <a:pt x="0" y="0"/>
                  </a:lnTo>
                  <a:close/>
                </a:path>
              </a:pathLst>
            </a:custGeom>
            <a:solidFill>
              <a:srgbClr val="9999FF"/>
            </a:solidFill>
            <a:ln w="9525">
              <a:solidFill>
                <a:srgbClr val="000000"/>
              </a:solidFill>
              <a:round/>
              <a:headEnd/>
              <a:tailEnd/>
            </a:ln>
          </p:spPr>
          <p:txBody>
            <a:bodyPr/>
            <a:lstStyle/>
            <a:p>
              <a:endParaRPr lang="es-ES"/>
            </a:p>
          </p:txBody>
        </p:sp>
        <p:sp>
          <p:nvSpPr>
            <p:cNvPr id="175265" name="Freeform 161"/>
            <p:cNvSpPr>
              <a:spLocks/>
            </p:cNvSpPr>
            <p:nvPr/>
          </p:nvSpPr>
          <p:spPr bwMode="auto">
            <a:xfrm>
              <a:off x="3045" y="1485"/>
              <a:ext cx="960" cy="630"/>
            </a:xfrm>
            <a:custGeom>
              <a:avLst/>
              <a:gdLst/>
              <a:ahLst/>
              <a:cxnLst>
                <a:cxn ang="0">
                  <a:pos x="0" y="435"/>
                </a:cxn>
                <a:cxn ang="0">
                  <a:pos x="960" y="0"/>
                </a:cxn>
                <a:cxn ang="0">
                  <a:pos x="960" y="195"/>
                </a:cxn>
                <a:cxn ang="0">
                  <a:pos x="0" y="630"/>
                </a:cxn>
                <a:cxn ang="0">
                  <a:pos x="0" y="435"/>
                </a:cxn>
              </a:cxnLst>
              <a:rect l="0" t="0" r="r" b="b"/>
              <a:pathLst>
                <a:path w="960" h="630">
                  <a:moveTo>
                    <a:pt x="0" y="435"/>
                  </a:moveTo>
                  <a:lnTo>
                    <a:pt x="960" y="0"/>
                  </a:lnTo>
                  <a:lnTo>
                    <a:pt x="960" y="195"/>
                  </a:lnTo>
                  <a:lnTo>
                    <a:pt x="0" y="630"/>
                  </a:lnTo>
                  <a:lnTo>
                    <a:pt x="0" y="435"/>
                  </a:lnTo>
                  <a:close/>
                </a:path>
              </a:pathLst>
            </a:custGeom>
            <a:solidFill>
              <a:srgbClr val="4D1A33"/>
            </a:solidFill>
            <a:ln w="9525">
              <a:solidFill>
                <a:srgbClr val="000000"/>
              </a:solidFill>
              <a:round/>
              <a:headEnd/>
              <a:tailEnd/>
            </a:ln>
          </p:spPr>
          <p:txBody>
            <a:bodyPr/>
            <a:lstStyle/>
            <a:p>
              <a:endParaRPr lang="es-ES"/>
            </a:p>
          </p:txBody>
        </p:sp>
        <p:sp>
          <p:nvSpPr>
            <p:cNvPr id="175266" name="Freeform 162"/>
            <p:cNvSpPr>
              <a:spLocks/>
            </p:cNvSpPr>
            <p:nvPr/>
          </p:nvSpPr>
          <p:spPr bwMode="auto">
            <a:xfrm>
              <a:off x="3045" y="1320"/>
              <a:ext cx="960" cy="600"/>
            </a:xfrm>
            <a:custGeom>
              <a:avLst/>
              <a:gdLst/>
              <a:ahLst/>
              <a:cxnLst>
                <a:cxn ang="0">
                  <a:pos x="165" y="0"/>
                </a:cxn>
                <a:cxn ang="0">
                  <a:pos x="210" y="0"/>
                </a:cxn>
                <a:cxn ang="0">
                  <a:pos x="270" y="0"/>
                </a:cxn>
                <a:cxn ang="0">
                  <a:pos x="315" y="15"/>
                </a:cxn>
                <a:cxn ang="0">
                  <a:pos x="360" y="15"/>
                </a:cxn>
                <a:cxn ang="0">
                  <a:pos x="405" y="15"/>
                </a:cxn>
                <a:cxn ang="0">
                  <a:pos x="450" y="30"/>
                </a:cxn>
                <a:cxn ang="0">
                  <a:pos x="495" y="30"/>
                </a:cxn>
                <a:cxn ang="0">
                  <a:pos x="540" y="45"/>
                </a:cxn>
                <a:cxn ang="0">
                  <a:pos x="585" y="45"/>
                </a:cxn>
                <a:cxn ang="0">
                  <a:pos x="630" y="60"/>
                </a:cxn>
                <a:cxn ang="0">
                  <a:pos x="675" y="75"/>
                </a:cxn>
                <a:cxn ang="0">
                  <a:pos x="720" y="75"/>
                </a:cxn>
                <a:cxn ang="0">
                  <a:pos x="765" y="90"/>
                </a:cxn>
                <a:cxn ang="0">
                  <a:pos x="810" y="105"/>
                </a:cxn>
                <a:cxn ang="0">
                  <a:pos x="840" y="120"/>
                </a:cxn>
                <a:cxn ang="0">
                  <a:pos x="885" y="135"/>
                </a:cxn>
                <a:cxn ang="0">
                  <a:pos x="915" y="150"/>
                </a:cxn>
                <a:cxn ang="0">
                  <a:pos x="960" y="150"/>
                </a:cxn>
                <a:cxn ang="0">
                  <a:pos x="0" y="600"/>
                </a:cxn>
                <a:cxn ang="0">
                  <a:pos x="165" y="0"/>
                </a:cxn>
              </a:cxnLst>
              <a:rect l="0" t="0" r="r" b="b"/>
              <a:pathLst>
                <a:path w="960" h="600">
                  <a:moveTo>
                    <a:pt x="165" y="0"/>
                  </a:moveTo>
                  <a:lnTo>
                    <a:pt x="210" y="0"/>
                  </a:lnTo>
                  <a:lnTo>
                    <a:pt x="270" y="0"/>
                  </a:lnTo>
                  <a:lnTo>
                    <a:pt x="315" y="15"/>
                  </a:lnTo>
                  <a:lnTo>
                    <a:pt x="360" y="15"/>
                  </a:lnTo>
                  <a:lnTo>
                    <a:pt x="405" y="15"/>
                  </a:lnTo>
                  <a:lnTo>
                    <a:pt x="450" y="30"/>
                  </a:lnTo>
                  <a:lnTo>
                    <a:pt x="495" y="30"/>
                  </a:lnTo>
                  <a:lnTo>
                    <a:pt x="540" y="45"/>
                  </a:lnTo>
                  <a:lnTo>
                    <a:pt x="585" y="45"/>
                  </a:lnTo>
                  <a:lnTo>
                    <a:pt x="630" y="60"/>
                  </a:lnTo>
                  <a:lnTo>
                    <a:pt x="675" y="75"/>
                  </a:lnTo>
                  <a:lnTo>
                    <a:pt x="720" y="75"/>
                  </a:lnTo>
                  <a:lnTo>
                    <a:pt x="765" y="90"/>
                  </a:lnTo>
                  <a:lnTo>
                    <a:pt x="810" y="105"/>
                  </a:lnTo>
                  <a:lnTo>
                    <a:pt x="840" y="120"/>
                  </a:lnTo>
                  <a:lnTo>
                    <a:pt x="885" y="135"/>
                  </a:lnTo>
                  <a:lnTo>
                    <a:pt x="915" y="150"/>
                  </a:lnTo>
                  <a:lnTo>
                    <a:pt x="960" y="150"/>
                  </a:lnTo>
                  <a:lnTo>
                    <a:pt x="0" y="600"/>
                  </a:lnTo>
                  <a:lnTo>
                    <a:pt x="165" y="0"/>
                  </a:lnTo>
                  <a:close/>
                </a:path>
              </a:pathLst>
            </a:custGeom>
            <a:solidFill>
              <a:srgbClr val="993366"/>
            </a:solidFill>
            <a:ln w="9525">
              <a:solidFill>
                <a:srgbClr val="000000"/>
              </a:solidFill>
              <a:round/>
              <a:headEnd/>
              <a:tailEnd/>
            </a:ln>
          </p:spPr>
          <p:txBody>
            <a:bodyPr/>
            <a:lstStyle/>
            <a:p>
              <a:endParaRPr lang="es-ES"/>
            </a:p>
          </p:txBody>
        </p:sp>
        <p:sp>
          <p:nvSpPr>
            <p:cNvPr id="175267" name="Freeform 163"/>
            <p:cNvSpPr>
              <a:spLocks/>
            </p:cNvSpPr>
            <p:nvPr/>
          </p:nvSpPr>
          <p:spPr bwMode="auto">
            <a:xfrm>
              <a:off x="1215" y="1935"/>
              <a:ext cx="1" cy="240"/>
            </a:xfrm>
            <a:custGeom>
              <a:avLst/>
              <a:gdLst/>
              <a:ahLst/>
              <a:cxnLst>
                <a:cxn ang="0">
                  <a:pos x="0" y="45"/>
                </a:cxn>
                <a:cxn ang="0">
                  <a:pos x="0" y="30"/>
                </a:cxn>
                <a:cxn ang="0">
                  <a:pos x="0" y="15"/>
                </a:cxn>
                <a:cxn ang="0">
                  <a:pos x="0" y="0"/>
                </a:cxn>
                <a:cxn ang="0">
                  <a:pos x="0" y="195"/>
                </a:cxn>
                <a:cxn ang="0">
                  <a:pos x="0" y="210"/>
                </a:cxn>
                <a:cxn ang="0">
                  <a:pos x="0" y="225"/>
                </a:cxn>
                <a:cxn ang="0">
                  <a:pos x="0" y="240"/>
                </a:cxn>
                <a:cxn ang="0">
                  <a:pos x="0" y="45"/>
                </a:cxn>
              </a:cxnLst>
              <a:rect l="0" t="0" r="r" b="b"/>
              <a:pathLst>
                <a:path h="240">
                  <a:moveTo>
                    <a:pt x="0" y="45"/>
                  </a:moveTo>
                  <a:lnTo>
                    <a:pt x="0" y="30"/>
                  </a:lnTo>
                  <a:lnTo>
                    <a:pt x="0" y="15"/>
                  </a:lnTo>
                  <a:lnTo>
                    <a:pt x="0" y="0"/>
                  </a:lnTo>
                  <a:lnTo>
                    <a:pt x="0" y="195"/>
                  </a:lnTo>
                  <a:lnTo>
                    <a:pt x="0" y="210"/>
                  </a:lnTo>
                  <a:lnTo>
                    <a:pt x="0" y="225"/>
                  </a:lnTo>
                  <a:lnTo>
                    <a:pt x="0" y="240"/>
                  </a:lnTo>
                  <a:lnTo>
                    <a:pt x="0" y="45"/>
                  </a:lnTo>
                  <a:close/>
                </a:path>
              </a:pathLst>
            </a:custGeom>
            <a:solidFill>
              <a:srgbClr val="330033"/>
            </a:solidFill>
            <a:ln w="9525">
              <a:solidFill>
                <a:srgbClr val="000000"/>
              </a:solidFill>
              <a:round/>
              <a:headEnd/>
              <a:tailEnd/>
            </a:ln>
          </p:spPr>
          <p:txBody>
            <a:bodyPr/>
            <a:lstStyle/>
            <a:p>
              <a:endParaRPr lang="es-ES"/>
            </a:p>
          </p:txBody>
        </p:sp>
        <p:sp>
          <p:nvSpPr>
            <p:cNvPr id="175268" name="Freeform 164"/>
            <p:cNvSpPr>
              <a:spLocks/>
            </p:cNvSpPr>
            <p:nvPr/>
          </p:nvSpPr>
          <p:spPr bwMode="auto">
            <a:xfrm>
              <a:off x="1215" y="1950"/>
              <a:ext cx="1410" cy="240"/>
            </a:xfrm>
            <a:custGeom>
              <a:avLst/>
              <a:gdLst/>
              <a:ahLst/>
              <a:cxnLst>
                <a:cxn ang="0">
                  <a:pos x="1410" y="0"/>
                </a:cxn>
                <a:cxn ang="0">
                  <a:pos x="0" y="45"/>
                </a:cxn>
                <a:cxn ang="0">
                  <a:pos x="0" y="240"/>
                </a:cxn>
                <a:cxn ang="0">
                  <a:pos x="1410" y="195"/>
                </a:cxn>
                <a:cxn ang="0">
                  <a:pos x="1410" y="0"/>
                </a:cxn>
              </a:cxnLst>
              <a:rect l="0" t="0" r="r" b="b"/>
              <a:pathLst>
                <a:path w="1410" h="240">
                  <a:moveTo>
                    <a:pt x="1410" y="0"/>
                  </a:moveTo>
                  <a:lnTo>
                    <a:pt x="0" y="45"/>
                  </a:lnTo>
                  <a:lnTo>
                    <a:pt x="0" y="240"/>
                  </a:lnTo>
                  <a:lnTo>
                    <a:pt x="1410" y="195"/>
                  </a:lnTo>
                  <a:lnTo>
                    <a:pt x="1410" y="0"/>
                  </a:lnTo>
                  <a:close/>
                </a:path>
              </a:pathLst>
            </a:custGeom>
            <a:solidFill>
              <a:srgbClr val="330033"/>
            </a:solidFill>
            <a:ln w="9525">
              <a:solidFill>
                <a:srgbClr val="000000"/>
              </a:solidFill>
              <a:round/>
              <a:headEnd/>
              <a:tailEnd/>
            </a:ln>
          </p:spPr>
          <p:txBody>
            <a:bodyPr/>
            <a:lstStyle/>
            <a:p>
              <a:endParaRPr lang="es-ES"/>
            </a:p>
          </p:txBody>
        </p:sp>
        <p:sp>
          <p:nvSpPr>
            <p:cNvPr id="175269" name="Freeform 165"/>
            <p:cNvSpPr>
              <a:spLocks/>
            </p:cNvSpPr>
            <p:nvPr/>
          </p:nvSpPr>
          <p:spPr bwMode="auto">
            <a:xfrm>
              <a:off x="1215" y="1350"/>
              <a:ext cx="1410" cy="645"/>
            </a:xfrm>
            <a:custGeom>
              <a:avLst/>
              <a:gdLst/>
              <a:ahLst/>
              <a:cxnLst>
                <a:cxn ang="0">
                  <a:pos x="0" y="645"/>
                </a:cxn>
                <a:cxn ang="0">
                  <a:pos x="0" y="615"/>
                </a:cxn>
                <a:cxn ang="0">
                  <a:pos x="0" y="600"/>
                </a:cxn>
                <a:cxn ang="0">
                  <a:pos x="0" y="570"/>
                </a:cxn>
                <a:cxn ang="0">
                  <a:pos x="0" y="540"/>
                </a:cxn>
                <a:cxn ang="0">
                  <a:pos x="0" y="525"/>
                </a:cxn>
                <a:cxn ang="0">
                  <a:pos x="15" y="495"/>
                </a:cxn>
                <a:cxn ang="0">
                  <a:pos x="30" y="465"/>
                </a:cxn>
                <a:cxn ang="0">
                  <a:pos x="45" y="450"/>
                </a:cxn>
                <a:cxn ang="0">
                  <a:pos x="45" y="435"/>
                </a:cxn>
                <a:cxn ang="0">
                  <a:pos x="60" y="405"/>
                </a:cxn>
                <a:cxn ang="0">
                  <a:pos x="90" y="375"/>
                </a:cxn>
                <a:cxn ang="0">
                  <a:pos x="105" y="360"/>
                </a:cxn>
                <a:cxn ang="0">
                  <a:pos x="135" y="345"/>
                </a:cxn>
                <a:cxn ang="0">
                  <a:pos x="150" y="330"/>
                </a:cxn>
                <a:cxn ang="0">
                  <a:pos x="180" y="300"/>
                </a:cxn>
                <a:cxn ang="0">
                  <a:pos x="210" y="285"/>
                </a:cxn>
                <a:cxn ang="0">
                  <a:pos x="240" y="255"/>
                </a:cxn>
                <a:cxn ang="0">
                  <a:pos x="270" y="240"/>
                </a:cxn>
                <a:cxn ang="0">
                  <a:pos x="315" y="225"/>
                </a:cxn>
                <a:cxn ang="0">
                  <a:pos x="345" y="210"/>
                </a:cxn>
                <a:cxn ang="0">
                  <a:pos x="375" y="180"/>
                </a:cxn>
                <a:cxn ang="0">
                  <a:pos x="405" y="165"/>
                </a:cxn>
                <a:cxn ang="0">
                  <a:pos x="450" y="150"/>
                </a:cxn>
                <a:cxn ang="0">
                  <a:pos x="495" y="135"/>
                </a:cxn>
                <a:cxn ang="0">
                  <a:pos x="540" y="120"/>
                </a:cxn>
                <a:cxn ang="0">
                  <a:pos x="570" y="105"/>
                </a:cxn>
                <a:cxn ang="0">
                  <a:pos x="615" y="105"/>
                </a:cxn>
                <a:cxn ang="0">
                  <a:pos x="675" y="75"/>
                </a:cxn>
                <a:cxn ang="0">
                  <a:pos x="720" y="75"/>
                </a:cxn>
                <a:cxn ang="0">
                  <a:pos x="765" y="60"/>
                </a:cxn>
                <a:cxn ang="0">
                  <a:pos x="810" y="45"/>
                </a:cxn>
                <a:cxn ang="0">
                  <a:pos x="885" y="45"/>
                </a:cxn>
                <a:cxn ang="0">
                  <a:pos x="930" y="30"/>
                </a:cxn>
                <a:cxn ang="0">
                  <a:pos x="975" y="30"/>
                </a:cxn>
                <a:cxn ang="0">
                  <a:pos x="1020" y="15"/>
                </a:cxn>
                <a:cxn ang="0">
                  <a:pos x="1095" y="15"/>
                </a:cxn>
                <a:cxn ang="0">
                  <a:pos x="1140" y="0"/>
                </a:cxn>
                <a:cxn ang="0">
                  <a:pos x="1185" y="0"/>
                </a:cxn>
                <a:cxn ang="0">
                  <a:pos x="1230" y="0"/>
                </a:cxn>
                <a:cxn ang="0">
                  <a:pos x="1305" y="0"/>
                </a:cxn>
                <a:cxn ang="0">
                  <a:pos x="1350" y="0"/>
                </a:cxn>
                <a:cxn ang="0">
                  <a:pos x="1410" y="0"/>
                </a:cxn>
                <a:cxn ang="0">
                  <a:pos x="1410" y="600"/>
                </a:cxn>
                <a:cxn ang="0">
                  <a:pos x="0" y="645"/>
                </a:cxn>
              </a:cxnLst>
              <a:rect l="0" t="0" r="r" b="b"/>
              <a:pathLst>
                <a:path w="1410" h="645">
                  <a:moveTo>
                    <a:pt x="0" y="645"/>
                  </a:moveTo>
                  <a:lnTo>
                    <a:pt x="0" y="615"/>
                  </a:lnTo>
                  <a:lnTo>
                    <a:pt x="0" y="600"/>
                  </a:lnTo>
                  <a:lnTo>
                    <a:pt x="0" y="570"/>
                  </a:lnTo>
                  <a:lnTo>
                    <a:pt x="0" y="540"/>
                  </a:lnTo>
                  <a:lnTo>
                    <a:pt x="0" y="525"/>
                  </a:lnTo>
                  <a:lnTo>
                    <a:pt x="15" y="495"/>
                  </a:lnTo>
                  <a:lnTo>
                    <a:pt x="30" y="465"/>
                  </a:lnTo>
                  <a:lnTo>
                    <a:pt x="45" y="450"/>
                  </a:lnTo>
                  <a:lnTo>
                    <a:pt x="45" y="435"/>
                  </a:lnTo>
                  <a:lnTo>
                    <a:pt x="60" y="405"/>
                  </a:lnTo>
                  <a:lnTo>
                    <a:pt x="90" y="375"/>
                  </a:lnTo>
                  <a:lnTo>
                    <a:pt x="105" y="360"/>
                  </a:lnTo>
                  <a:lnTo>
                    <a:pt x="135" y="345"/>
                  </a:lnTo>
                  <a:lnTo>
                    <a:pt x="150" y="330"/>
                  </a:lnTo>
                  <a:lnTo>
                    <a:pt x="180" y="300"/>
                  </a:lnTo>
                  <a:lnTo>
                    <a:pt x="210" y="285"/>
                  </a:lnTo>
                  <a:lnTo>
                    <a:pt x="240" y="255"/>
                  </a:lnTo>
                  <a:lnTo>
                    <a:pt x="270" y="240"/>
                  </a:lnTo>
                  <a:lnTo>
                    <a:pt x="315" y="225"/>
                  </a:lnTo>
                  <a:lnTo>
                    <a:pt x="345" y="210"/>
                  </a:lnTo>
                  <a:lnTo>
                    <a:pt x="375" y="180"/>
                  </a:lnTo>
                  <a:lnTo>
                    <a:pt x="405" y="165"/>
                  </a:lnTo>
                  <a:lnTo>
                    <a:pt x="450" y="150"/>
                  </a:lnTo>
                  <a:lnTo>
                    <a:pt x="495" y="135"/>
                  </a:lnTo>
                  <a:lnTo>
                    <a:pt x="540" y="120"/>
                  </a:lnTo>
                  <a:lnTo>
                    <a:pt x="570" y="105"/>
                  </a:lnTo>
                  <a:lnTo>
                    <a:pt x="615" y="105"/>
                  </a:lnTo>
                  <a:lnTo>
                    <a:pt x="675" y="75"/>
                  </a:lnTo>
                  <a:lnTo>
                    <a:pt x="720" y="75"/>
                  </a:lnTo>
                  <a:lnTo>
                    <a:pt x="765" y="60"/>
                  </a:lnTo>
                  <a:lnTo>
                    <a:pt x="810" y="45"/>
                  </a:lnTo>
                  <a:lnTo>
                    <a:pt x="885" y="45"/>
                  </a:lnTo>
                  <a:lnTo>
                    <a:pt x="930" y="30"/>
                  </a:lnTo>
                  <a:lnTo>
                    <a:pt x="975" y="30"/>
                  </a:lnTo>
                  <a:lnTo>
                    <a:pt x="1020" y="15"/>
                  </a:lnTo>
                  <a:lnTo>
                    <a:pt x="1095" y="15"/>
                  </a:lnTo>
                  <a:lnTo>
                    <a:pt x="1140" y="0"/>
                  </a:lnTo>
                  <a:lnTo>
                    <a:pt x="1185" y="0"/>
                  </a:lnTo>
                  <a:lnTo>
                    <a:pt x="1230" y="0"/>
                  </a:lnTo>
                  <a:lnTo>
                    <a:pt x="1305" y="0"/>
                  </a:lnTo>
                  <a:lnTo>
                    <a:pt x="1350" y="0"/>
                  </a:lnTo>
                  <a:lnTo>
                    <a:pt x="1410" y="0"/>
                  </a:lnTo>
                  <a:lnTo>
                    <a:pt x="1410" y="600"/>
                  </a:lnTo>
                  <a:lnTo>
                    <a:pt x="0" y="645"/>
                  </a:lnTo>
                  <a:close/>
                </a:path>
              </a:pathLst>
            </a:custGeom>
            <a:solidFill>
              <a:srgbClr val="660066"/>
            </a:solidFill>
            <a:ln w="9525">
              <a:solidFill>
                <a:srgbClr val="000000"/>
              </a:solidFill>
              <a:round/>
              <a:headEnd/>
              <a:tailEnd/>
            </a:ln>
          </p:spPr>
          <p:txBody>
            <a:bodyPr/>
            <a:lstStyle/>
            <a:p>
              <a:endParaRPr lang="es-ES"/>
            </a:p>
          </p:txBody>
        </p:sp>
        <p:sp>
          <p:nvSpPr>
            <p:cNvPr id="175270" name="Freeform 166"/>
            <p:cNvSpPr>
              <a:spLocks/>
            </p:cNvSpPr>
            <p:nvPr/>
          </p:nvSpPr>
          <p:spPr bwMode="auto">
            <a:xfrm>
              <a:off x="1215" y="2190"/>
              <a:ext cx="1140" cy="735"/>
            </a:xfrm>
            <a:custGeom>
              <a:avLst/>
              <a:gdLst/>
              <a:ahLst/>
              <a:cxnLst>
                <a:cxn ang="0">
                  <a:pos x="1095" y="540"/>
                </a:cxn>
                <a:cxn ang="0">
                  <a:pos x="975" y="525"/>
                </a:cxn>
                <a:cxn ang="0">
                  <a:pos x="885" y="510"/>
                </a:cxn>
                <a:cxn ang="0">
                  <a:pos x="765" y="480"/>
                </a:cxn>
                <a:cxn ang="0">
                  <a:pos x="675" y="465"/>
                </a:cxn>
                <a:cxn ang="0">
                  <a:pos x="570" y="435"/>
                </a:cxn>
                <a:cxn ang="0">
                  <a:pos x="480" y="405"/>
                </a:cxn>
                <a:cxn ang="0">
                  <a:pos x="405" y="375"/>
                </a:cxn>
                <a:cxn ang="0">
                  <a:pos x="330" y="345"/>
                </a:cxn>
                <a:cxn ang="0">
                  <a:pos x="270" y="300"/>
                </a:cxn>
                <a:cxn ang="0">
                  <a:pos x="195" y="270"/>
                </a:cxn>
                <a:cxn ang="0">
                  <a:pos x="150" y="225"/>
                </a:cxn>
                <a:cxn ang="0">
                  <a:pos x="105" y="180"/>
                </a:cxn>
                <a:cxn ang="0">
                  <a:pos x="60" y="135"/>
                </a:cxn>
                <a:cxn ang="0">
                  <a:pos x="30" y="90"/>
                </a:cxn>
                <a:cxn ang="0">
                  <a:pos x="15" y="45"/>
                </a:cxn>
                <a:cxn ang="0">
                  <a:pos x="0" y="0"/>
                </a:cxn>
                <a:cxn ang="0">
                  <a:pos x="0" y="210"/>
                </a:cxn>
                <a:cxn ang="0">
                  <a:pos x="15" y="270"/>
                </a:cxn>
                <a:cxn ang="0">
                  <a:pos x="45" y="300"/>
                </a:cxn>
                <a:cxn ang="0">
                  <a:pos x="75" y="360"/>
                </a:cxn>
                <a:cxn ang="0">
                  <a:pos x="120" y="390"/>
                </a:cxn>
                <a:cxn ang="0">
                  <a:pos x="180" y="435"/>
                </a:cxn>
                <a:cxn ang="0">
                  <a:pos x="240" y="480"/>
                </a:cxn>
                <a:cxn ang="0">
                  <a:pos x="300" y="525"/>
                </a:cxn>
                <a:cxn ang="0">
                  <a:pos x="375" y="555"/>
                </a:cxn>
                <a:cxn ang="0">
                  <a:pos x="450" y="585"/>
                </a:cxn>
                <a:cxn ang="0">
                  <a:pos x="540" y="615"/>
                </a:cxn>
                <a:cxn ang="0">
                  <a:pos x="615" y="645"/>
                </a:cxn>
                <a:cxn ang="0">
                  <a:pos x="720" y="675"/>
                </a:cxn>
                <a:cxn ang="0">
                  <a:pos x="810" y="690"/>
                </a:cxn>
                <a:cxn ang="0">
                  <a:pos x="930" y="705"/>
                </a:cxn>
                <a:cxn ang="0">
                  <a:pos x="1020" y="720"/>
                </a:cxn>
                <a:cxn ang="0">
                  <a:pos x="1140" y="735"/>
                </a:cxn>
              </a:cxnLst>
              <a:rect l="0" t="0" r="r" b="b"/>
              <a:pathLst>
                <a:path w="1140" h="735">
                  <a:moveTo>
                    <a:pt x="1140" y="540"/>
                  </a:moveTo>
                  <a:lnTo>
                    <a:pt x="1095" y="540"/>
                  </a:lnTo>
                  <a:lnTo>
                    <a:pt x="1020" y="525"/>
                  </a:lnTo>
                  <a:lnTo>
                    <a:pt x="975" y="525"/>
                  </a:lnTo>
                  <a:lnTo>
                    <a:pt x="930" y="510"/>
                  </a:lnTo>
                  <a:lnTo>
                    <a:pt x="885" y="510"/>
                  </a:lnTo>
                  <a:lnTo>
                    <a:pt x="810" y="495"/>
                  </a:lnTo>
                  <a:lnTo>
                    <a:pt x="765" y="480"/>
                  </a:lnTo>
                  <a:lnTo>
                    <a:pt x="720" y="480"/>
                  </a:lnTo>
                  <a:lnTo>
                    <a:pt x="675" y="465"/>
                  </a:lnTo>
                  <a:lnTo>
                    <a:pt x="615" y="450"/>
                  </a:lnTo>
                  <a:lnTo>
                    <a:pt x="570" y="435"/>
                  </a:lnTo>
                  <a:lnTo>
                    <a:pt x="540" y="420"/>
                  </a:lnTo>
                  <a:lnTo>
                    <a:pt x="480" y="405"/>
                  </a:lnTo>
                  <a:lnTo>
                    <a:pt x="450" y="390"/>
                  </a:lnTo>
                  <a:lnTo>
                    <a:pt x="405" y="375"/>
                  </a:lnTo>
                  <a:lnTo>
                    <a:pt x="375" y="360"/>
                  </a:lnTo>
                  <a:lnTo>
                    <a:pt x="330" y="345"/>
                  </a:lnTo>
                  <a:lnTo>
                    <a:pt x="300" y="330"/>
                  </a:lnTo>
                  <a:lnTo>
                    <a:pt x="270" y="300"/>
                  </a:lnTo>
                  <a:lnTo>
                    <a:pt x="240" y="285"/>
                  </a:lnTo>
                  <a:lnTo>
                    <a:pt x="195" y="270"/>
                  </a:lnTo>
                  <a:lnTo>
                    <a:pt x="180" y="240"/>
                  </a:lnTo>
                  <a:lnTo>
                    <a:pt x="150" y="225"/>
                  </a:lnTo>
                  <a:lnTo>
                    <a:pt x="120" y="195"/>
                  </a:lnTo>
                  <a:lnTo>
                    <a:pt x="105" y="180"/>
                  </a:lnTo>
                  <a:lnTo>
                    <a:pt x="75" y="165"/>
                  </a:lnTo>
                  <a:lnTo>
                    <a:pt x="60" y="135"/>
                  </a:lnTo>
                  <a:lnTo>
                    <a:pt x="45" y="105"/>
                  </a:lnTo>
                  <a:lnTo>
                    <a:pt x="30" y="90"/>
                  </a:lnTo>
                  <a:lnTo>
                    <a:pt x="15" y="75"/>
                  </a:lnTo>
                  <a:lnTo>
                    <a:pt x="15" y="45"/>
                  </a:lnTo>
                  <a:lnTo>
                    <a:pt x="0" y="15"/>
                  </a:lnTo>
                  <a:lnTo>
                    <a:pt x="0" y="0"/>
                  </a:lnTo>
                  <a:lnTo>
                    <a:pt x="0" y="195"/>
                  </a:lnTo>
                  <a:lnTo>
                    <a:pt x="0" y="210"/>
                  </a:lnTo>
                  <a:lnTo>
                    <a:pt x="15" y="240"/>
                  </a:lnTo>
                  <a:lnTo>
                    <a:pt x="15" y="270"/>
                  </a:lnTo>
                  <a:lnTo>
                    <a:pt x="30" y="285"/>
                  </a:lnTo>
                  <a:lnTo>
                    <a:pt x="45" y="300"/>
                  </a:lnTo>
                  <a:lnTo>
                    <a:pt x="60" y="330"/>
                  </a:lnTo>
                  <a:lnTo>
                    <a:pt x="75" y="360"/>
                  </a:lnTo>
                  <a:lnTo>
                    <a:pt x="105" y="375"/>
                  </a:lnTo>
                  <a:lnTo>
                    <a:pt x="120" y="390"/>
                  </a:lnTo>
                  <a:lnTo>
                    <a:pt x="150" y="420"/>
                  </a:lnTo>
                  <a:lnTo>
                    <a:pt x="180" y="435"/>
                  </a:lnTo>
                  <a:lnTo>
                    <a:pt x="195" y="465"/>
                  </a:lnTo>
                  <a:lnTo>
                    <a:pt x="240" y="480"/>
                  </a:lnTo>
                  <a:lnTo>
                    <a:pt x="270" y="495"/>
                  </a:lnTo>
                  <a:lnTo>
                    <a:pt x="300" y="525"/>
                  </a:lnTo>
                  <a:lnTo>
                    <a:pt x="330" y="540"/>
                  </a:lnTo>
                  <a:lnTo>
                    <a:pt x="375" y="555"/>
                  </a:lnTo>
                  <a:lnTo>
                    <a:pt x="405" y="570"/>
                  </a:lnTo>
                  <a:lnTo>
                    <a:pt x="450" y="585"/>
                  </a:lnTo>
                  <a:lnTo>
                    <a:pt x="480" y="600"/>
                  </a:lnTo>
                  <a:lnTo>
                    <a:pt x="540" y="615"/>
                  </a:lnTo>
                  <a:lnTo>
                    <a:pt x="570" y="630"/>
                  </a:lnTo>
                  <a:lnTo>
                    <a:pt x="615" y="645"/>
                  </a:lnTo>
                  <a:lnTo>
                    <a:pt x="675" y="660"/>
                  </a:lnTo>
                  <a:lnTo>
                    <a:pt x="720" y="675"/>
                  </a:lnTo>
                  <a:lnTo>
                    <a:pt x="765" y="675"/>
                  </a:lnTo>
                  <a:lnTo>
                    <a:pt x="810" y="690"/>
                  </a:lnTo>
                  <a:lnTo>
                    <a:pt x="885" y="705"/>
                  </a:lnTo>
                  <a:lnTo>
                    <a:pt x="930" y="705"/>
                  </a:lnTo>
                  <a:lnTo>
                    <a:pt x="975" y="720"/>
                  </a:lnTo>
                  <a:lnTo>
                    <a:pt x="1020" y="720"/>
                  </a:lnTo>
                  <a:lnTo>
                    <a:pt x="1095" y="735"/>
                  </a:lnTo>
                  <a:lnTo>
                    <a:pt x="1140" y="735"/>
                  </a:lnTo>
                  <a:lnTo>
                    <a:pt x="1140" y="540"/>
                  </a:lnTo>
                  <a:close/>
                </a:path>
              </a:pathLst>
            </a:custGeom>
            <a:solidFill>
              <a:srgbClr val="668080"/>
            </a:solidFill>
            <a:ln w="9525">
              <a:solidFill>
                <a:srgbClr val="000000"/>
              </a:solidFill>
              <a:round/>
              <a:headEnd/>
              <a:tailEnd/>
            </a:ln>
          </p:spPr>
          <p:txBody>
            <a:bodyPr/>
            <a:lstStyle/>
            <a:p>
              <a:endParaRPr lang="es-ES"/>
            </a:p>
          </p:txBody>
        </p:sp>
        <p:sp>
          <p:nvSpPr>
            <p:cNvPr id="175271" name="Freeform 167"/>
            <p:cNvSpPr>
              <a:spLocks/>
            </p:cNvSpPr>
            <p:nvPr/>
          </p:nvSpPr>
          <p:spPr bwMode="auto">
            <a:xfrm>
              <a:off x="2355" y="2160"/>
              <a:ext cx="270" cy="780"/>
            </a:xfrm>
            <a:custGeom>
              <a:avLst/>
              <a:gdLst/>
              <a:ahLst/>
              <a:cxnLst>
                <a:cxn ang="0">
                  <a:pos x="270" y="0"/>
                </a:cxn>
                <a:cxn ang="0">
                  <a:pos x="0" y="585"/>
                </a:cxn>
                <a:cxn ang="0">
                  <a:pos x="0" y="780"/>
                </a:cxn>
                <a:cxn ang="0">
                  <a:pos x="270" y="195"/>
                </a:cxn>
                <a:cxn ang="0">
                  <a:pos x="270" y="0"/>
                </a:cxn>
              </a:cxnLst>
              <a:rect l="0" t="0" r="r" b="b"/>
              <a:pathLst>
                <a:path w="270" h="780">
                  <a:moveTo>
                    <a:pt x="270" y="0"/>
                  </a:moveTo>
                  <a:lnTo>
                    <a:pt x="0" y="585"/>
                  </a:lnTo>
                  <a:lnTo>
                    <a:pt x="0" y="780"/>
                  </a:lnTo>
                  <a:lnTo>
                    <a:pt x="270" y="195"/>
                  </a:lnTo>
                  <a:lnTo>
                    <a:pt x="270" y="0"/>
                  </a:lnTo>
                  <a:close/>
                </a:path>
              </a:pathLst>
            </a:custGeom>
            <a:solidFill>
              <a:srgbClr val="668080"/>
            </a:solidFill>
            <a:ln w="9525">
              <a:solidFill>
                <a:srgbClr val="000000"/>
              </a:solidFill>
              <a:round/>
              <a:headEnd/>
              <a:tailEnd/>
            </a:ln>
          </p:spPr>
          <p:txBody>
            <a:bodyPr/>
            <a:lstStyle/>
            <a:p>
              <a:endParaRPr lang="es-ES"/>
            </a:p>
          </p:txBody>
        </p:sp>
        <p:sp>
          <p:nvSpPr>
            <p:cNvPr id="175272" name="Freeform 168"/>
            <p:cNvSpPr>
              <a:spLocks/>
            </p:cNvSpPr>
            <p:nvPr/>
          </p:nvSpPr>
          <p:spPr bwMode="auto">
            <a:xfrm>
              <a:off x="1215" y="2160"/>
              <a:ext cx="1410" cy="585"/>
            </a:xfrm>
            <a:custGeom>
              <a:avLst/>
              <a:gdLst/>
              <a:ahLst/>
              <a:cxnLst>
                <a:cxn ang="0">
                  <a:pos x="1140" y="585"/>
                </a:cxn>
                <a:cxn ang="0">
                  <a:pos x="1095" y="585"/>
                </a:cxn>
                <a:cxn ang="0">
                  <a:pos x="1020" y="570"/>
                </a:cxn>
                <a:cxn ang="0">
                  <a:pos x="975" y="570"/>
                </a:cxn>
                <a:cxn ang="0">
                  <a:pos x="930" y="555"/>
                </a:cxn>
                <a:cxn ang="0">
                  <a:pos x="885" y="555"/>
                </a:cxn>
                <a:cxn ang="0">
                  <a:pos x="810" y="540"/>
                </a:cxn>
                <a:cxn ang="0">
                  <a:pos x="765" y="525"/>
                </a:cxn>
                <a:cxn ang="0">
                  <a:pos x="720" y="525"/>
                </a:cxn>
                <a:cxn ang="0">
                  <a:pos x="675" y="510"/>
                </a:cxn>
                <a:cxn ang="0">
                  <a:pos x="615" y="495"/>
                </a:cxn>
                <a:cxn ang="0">
                  <a:pos x="570" y="480"/>
                </a:cxn>
                <a:cxn ang="0">
                  <a:pos x="540" y="465"/>
                </a:cxn>
                <a:cxn ang="0">
                  <a:pos x="480" y="450"/>
                </a:cxn>
                <a:cxn ang="0">
                  <a:pos x="450" y="435"/>
                </a:cxn>
                <a:cxn ang="0">
                  <a:pos x="405" y="420"/>
                </a:cxn>
                <a:cxn ang="0">
                  <a:pos x="375" y="405"/>
                </a:cxn>
                <a:cxn ang="0">
                  <a:pos x="330" y="375"/>
                </a:cxn>
                <a:cxn ang="0">
                  <a:pos x="300" y="360"/>
                </a:cxn>
                <a:cxn ang="0">
                  <a:pos x="270" y="345"/>
                </a:cxn>
                <a:cxn ang="0">
                  <a:pos x="240" y="330"/>
                </a:cxn>
                <a:cxn ang="0">
                  <a:pos x="195" y="300"/>
                </a:cxn>
                <a:cxn ang="0">
                  <a:pos x="180" y="285"/>
                </a:cxn>
                <a:cxn ang="0">
                  <a:pos x="150" y="270"/>
                </a:cxn>
                <a:cxn ang="0">
                  <a:pos x="120" y="240"/>
                </a:cxn>
                <a:cxn ang="0">
                  <a:pos x="105" y="225"/>
                </a:cxn>
                <a:cxn ang="0">
                  <a:pos x="75" y="195"/>
                </a:cxn>
                <a:cxn ang="0">
                  <a:pos x="60" y="180"/>
                </a:cxn>
                <a:cxn ang="0">
                  <a:pos x="45" y="150"/>
                </a:cxn>
                <a:cxn ang="0">
                  <a:pos x="30" y="135"/>
                </a:cxn>
                <a:cxn ang="0">
                  <a:pos x="15" y="105"/>
                </a:cxn>
                <a:cxn ang="0">
                  <a:pos x="15" y="90"/>
                </a:cxn>
                <a:cxn ang="0">
                  <a:pos x="0" y="60"/>
                </a:cxn>
                <a:cxn ang="0">
                  <a:pos x="0" y="45"/>
                </a:cxn>
                <a:cxn ang="0">
                  <a:pos x="1410" y="0"/>
                </a:cxn>
                <a:cxn ang="0">
                  <a:pos x="1140" y="585"/>
                </a:cxn>
              </a:cxnLst>
              <a:rect l="0" t="0" r="r" b="b"/>
              <a:pathLst>
                <a:path w="1410" h="585">
                  <a:moveTo>
                    <a:pt x="1140" y="585"/>
                  </a:moveTo>
                  <a:lnTo>
                    <a:pt x="1095" y="585"/>
                  </a:lnTo>
                  <a:lnTo>
                    <a:pt x="1020" y="570"/>
                  </a:lnTo>
                  <a:lnTo>
                    <a:pt x="975" y="570"/>
                  </a:lnTo>
                  <a:lnTo>
                    <a:pt x="930" y="555"/>
                  </a:lnTo>
                  <a:lnTo>
                    <a:pt x="885" y="555"/>
                  </a:lnTo>
                  <a:lnTo>
                    <a:pt x="810" y="540"/>
                  </a:lnTo>
                  <a:lnTo>
                    <a:pt x="765" y="525"/>
                  </a:lnTo>
                  <a:lnTo>
                    <a:pt x="720" y="525"/>
                  </a:lnTo>
                  <a:lnTo>
                    <a:pt x="675" y="510"/>
                  </a:lnTo>
                  <a:lnTo>
                    <a:pt x="615" y="495"/>
                  </a:lnTo>
                  <a:lnTo>
                    <a:pt x="570" y="480"/>
                  </a:lnTo>
                  <a:lnTo>
                    <a:pt x="540" y="465"/>
                  </a:lnTo>
                  <a:lnTo>
                    <a:pt x="480" y="450"/>
                  </a:lnTo>
                  <a:lnTo>
                    <a:pt x="450" y="435"/>
                  </a:lnTo>
                  <a:lnTo>
                    <a:pt x="405" y="420"/>
                  </a:lnTo>
                  <a:lnTo>
                    <a:pt x="375" y="405"/>
                  </a:lnTo>
                  <a:lnTo>
                    <a:pt x="330" y="375"/>
                  </a:lnTo>
                  <a:lnTo>
                    <a:pt x="300" y="360"/>
                  </a:lnTo>
                  <a:lnTo>
                    <a:pt x="270" y="345"/>
                  </a:lnTo>
                  <a:lnTo>
                    <a:pt x="240" y="330"/>
                  </a:lnTo>
                  <a:lnTo>
                    <a:pt x="195" y="300"/>
                  </a:lnTo>
                  <a:lnTo>
                    <a:pt x="180" y="285"/>
                  </a:lnTo>
                  <a:lnTo>
                    <a:pt x="150" y="270"/>
                  </a:lnTo>
                  <a:lnTo>
                    <a:pt x="120" y="240"/>
                  </a:lnTo>
                  <a:lnTo>
                    <a:pt x="105" y="225"/>
                  </a:lnTo>
                  <a:lnTo>
                    <a:pt x="75" y="195"/>
                  </a:lnTo>
                  <a:lnTo>
                    <a:pt x="60" y="180"/>
                  </a:lnTo>
                  <a:lnTo>
                    <a:pt x="45" y="150"/>
                  </a:lnTo>
                  <a:lnTo>
                    <a:pt x="30" y="135"/>
                  </a:lnTo>
                  <a:lnTo>
                    <a:pt x="15" y="105"/>
                  </a:lnTo>
                  <a:lnTo>
                    <a:pt x="15" y="90"/>
                  </a:lnTo>
                  <a:lnTo>
                    <a:pt x="0" y="60"/>
                  </a:lnTo>
                  <a:lnTo>
                    <a:pt x="0" y="45"/>
                  </a:lnTo>
                  <a:lnTo>
                    <a:pt x="1410" y="0"/>
                  </a:lnTo>
                  <a:lnTo>
                    <a:pt x="1140" y="585"/>
                  </a:lnTo>
                  <a:close/>
                </a:path>
              </a:pathLst>
            </a:custGeom>
            <a:solidFill>
              <a:srgbClr val="CCFFFF"/>
            </a:solidFill>
            <a:ln w="9525">
              <a:solidFill>
                <a:srgbClr val="000000"/>
              </a:solidFill>
              <a:round/>
              <a:headEnd/>
              <a:tailEnd/>
            </a:ln>
          </p:spPr>
          <p:txBody>
            <a:bodyPr/>
            <a:lstStyle/>
            <a:p>
              <a:endParaRPr lang="es-ES"/>
            </a:p>
          </p:txBody>
        </p:sp>
        <p:sp>
          <p:nvSpPr>
            <p:cNvPr id="175273" name="Freeform 169"/>
            <p:cNvSpPr>
              <a:spLocks/>
            </p:cNvSpPr>
            <p:nvPr/>
          </p:nvSpPr>
          <p:spPr bwMode="auto">
            <a:xfrm>
              <a:off x="2940" y="2115"/>
              <a:ext cx="1680" cy="795"/>
            </a:xfrm>
            <a:custGeom>
              <a:avLst/>
              <a:gdLst/>
              <a:ahLst/>
              <a:cxnLst>
                <a:cxn ang="0">
                  <a:pos x="1680" y="30"/>
                </a:cxn>
                <a:cxn ang="0">
                  <a:pos x="1665" y="75"/>
                </a:cxn>
                <a:cxn ang="0">
                  <a:pos x="1650" y="120"/>
                </a:cxn>
                <a:cxn ang="0">
                  <a:pos x="1620" y="165"/>
                </a:cxn>
                <a:cxn ang="0">
                  <a:pos x="1590" y="210"/>
                </a:cxn>
                <a:cxn ang="0">
                  <a:pos x="1545" y="255"/>
                </a:cxn>
                <a:cxn ang="0">
                  <a:pos x="1500" y="285"/>
                </a:cxn>
                <a:cxn ang="0">
                  <a:pos x="1440" y="330"/>
                </a:cxn>
                <a:cxn ang="0">
                  <a:pos x="1380" y="375"/>
                </a:cxn>
                <a:cxn ang="0">
                  <a:pos x="1290" y="405"/>
                </a:cxn>
                <a:cxn ang="0">
                  <a:pos x="1230" y="435"/>
                </a:cxn>
                <a:cxn ang="0">
                  <a:pos x="1140" y="465"/>
                </a:cxn>
                <a:cxn ang="0">
                  <a:pos x="1050" y="495"/>
                </a:cxn>
                <a:cxn ang="0">
                  <a:pos x="945" y="525"/>
                </a:cxn>
                <a:cxn ang="0">
                  <a:pos x="855" y="540"/>
                </a:cxn>
                <a:cxn ang="0">
                  <a:pos x="750" y="555"/>
                </a:cxn>
                <a:cxn ang="0">
                  <a:pos x="660" y="570"/>
                </a:cxn>
                <a:cxn ang="0">
                  <a:pos x="540" y="585"/>
                </a:cxn>
                <a:cxn ang="0">
                  <a:pos x="435" y="585"/>
                </a:cxn>
                <a:cxn ang="0">
                  <a:pos x="315" y="600"/>
                </a:cxn>
                <a:cxn ang="0">
                  <a:pos x="210" y="600"/>
                </a:cxn>
                <a:cxn ang="0">
                  <a:pos x="90" y="585"/>
                </a:cxn>
                <a:cxn ang="0">
                  <a:pos x="0" y="585"/>
                </a:cxn>
                <a:cxn ang="0">
                  <a:pos x="45" y="780"/>
                </a:cxn>
                <a:cxn ang="0">
                  <a:pos x="165" y="795"/>
                </a:cxn>
                <a:cxn ang="0">
                  <a:pos x="270" y="795"/>
                </a:cxn>
                <a:cxn ang="0">
                  <a:pos x="390" y="795"/>
                </a:cxn>
                <a:cxn ang="0">
                  <a:pos x="480" y="780"/>
                </a:cxn>
                <a:cxn ang="0">
                  <a:pos x="600" y="780"/>
                </a:cxn>
                <a:cxn ang="0">
                  <a:pos x="705" y="765"/>
                </a:cxn>
                <a:cxn ang="0">
                  <a:pos x="810" y="750"/>
                </a:cxn>
                <a:cxn ang="0">
                  <a:pos x="900" y="720"/>
                </a:cxn>
                <a:cxn ang="0">
                  <a:pos x="1020" y="705"/>
                </a:cxn>
                <a:cxn ang="0">
                  <a:pos x="1095" y="675"/>
                </a:cxn>
                <a:cxn ang="0">
                  <a:pos x="1185" y="645"/>
                </a:cxn>
                <a:cxn ang="0">
                  <a:pos x="1260" y="615"/>
                </a:cxn>
                <a:cxn ang="0">
                  <a:pos x="1350" y="585"/>
                </a:cxn>
                <a:cxn ang="0">
                  <a:pos x="1410" y="540"/>
                </a:cxn>
                <a:cxn ang="0">
                  <a:pos x="1470" y="510"/>
                </a:cxn>
                <a:cxn ang="0">
                  <a:pos x="1530" y="465"/>
                </a:cxn>
                <a:cxn ang="0">
                  <a:pos x="1575" y="420"/>
                </a:cxn>
                <a:cxn ang="0">
                  <a:pos x="1605" y="375"/>
                </a:cxn>
                <a:cxn ang="0">
                  <a:pos x="1635" y="330"/>
                </a:cxn>
                <a:cxn ang="0">
                  <a:pos x="1665" y="285"/>
                </a:cxn>
                <a:cxn ang="0">
                  <a:pos x="1680" y="240"/>
                </a:cxn>
                <a:cxn ang="0">
                  <a:pos x="1680" y="195"/>
                </a:cxn>
              </a:cxnLst>
              <a:rect l="0" t="0" r="r" b="b"/>
              <a:pathLst>
                <a:path w="1680" h="795">
                  <a:moveTo>
                    <a:pt x="1680" y="0"/>
                  </a:moveTo>
                  <a:lnTo>
                    <a:pt x="1680" y="30"/>
                  </a:lnTo>
                  <a:lnTo>
                    <a:pt x="1680" y="45"/>
                  </a:lnTo>
                  <a:lnTo>
                    <a:pt x="1665" y="75"/>
                  </a:lnTo>
                  <a:lnTo>
                    <a:pt x="1665" y="90"/>
                  </a:lnTo>
                  <a:lnTo>
                    <a:pt x="1650" y="120"/>
                  </a:lnTo>
                  <a:lnTo>
                    <a:pt x="1635" y="135"/>
                  </a:lnTo>
                  <a:lnTo>
                    <a:pt x="1620" y="165"/>
                  </a:lnTo>
                  <a:lnTo>
                    <a:pt x="1605" y="180"/>
                  </a:lnTo>
                  <a:lnTo>
                    <a:pt x="1590" y="210"/>
                  </a:lnTo>
                  <a:lnTo>
                    <a:pt x="1575" y="225"/>
                  </a:lnTo>
                  <a:lnTo>
                    <a:pt x="1545" y="255"/>
                  </a:lnTo>
                  <a:lnTo>
                    <a:pt x="1530" y="270"/>
                  </a:lnTo>
                  <a:lnTo>
                    <a:pt x="1500" y="285"/>
                  </a:lnTo>
                  <a:lnTo>
                    <a:pt x="1470" y="315"/>
                  </a:lnTo>
                  <a:lnTo>
                    <a:pt x="1440" y="330"/>
                  </a:lnTo>
                  <a:lnTo>
                    <a:pt x="1410" y="345"/>
                  </a:lnTo>
                  <a:lnTo>
                    <a:pt x="1380" y="375"/>
                  </a:lnTo>
                  <a:lnTo>
                    <a:pt x="1350" y="390"/>
                  </a:lnTo>
                  <a:lnTo>
                    <a:pt x="1290" y="405"/>
                  </a:lnTo>
                  <a:lnTo>
                    <a:pt x="1260" y="420"/>
                  </a:lnTo>
                  <a:lnTo>
                    <a:pt x="1230" y="435"/>
                  </a:lnTo>
                  <a:lnTo>
                    <a:pt x="1185" y="450"/>
                  </a:lnTo>
                  <a:lnTo>
                    <a:pt x="1140" y="465"/>
                  </a:lnTo>
                  <a:lnTo>
                    <a:pt x="1095" y="480"/>
                  </a:lnTo>
                  <a:lnTo>
                    <a:pt x="1050" y="495"/>
                  </a:lnTo>
                  <a:lnTo>
                    <a:pt x="1020" y="510"/>
                  </a:lnTo>
                  <a:lnTo>
                    <a:pt x="945" y="525"/>
                  </a:lnTo>
                  <a:lnTo>
                    <a:pt x="900" y="525"/>
                  </a:lnTo>
                  <a:lnTo>
                    <a:pt x="855" y="540"/>
                  </a:lnTo>
                  <a:lnTo>
                    <a:pt x="810" y="555"/>
                  </a:lnTo>
                  <a:lnTo>
                    <a:pt x="750" y="555"/>
                  </a:lnTo>
                  <a:lnTo>
                    <a:pt x="705" y="570"/>
                  </a:lnTo>
                  <a:lnTo>
                    <a:pt x="660" y="570"/>
                  </a:lnTo>
                  <a:lnTo>
                    <a:pt x="600" y="585"/>
                  </a:lnTo>
                  <a:lnTo>
                    <a:pt x="540" y="585"/>
                  </a:lnTo>
                  <a:lnTo>
                    <a:pt x="480" y="585"/>
                  </a:lnTo>
                  <a:lnTo>
                    <a:pt x="435" y="585"/>
                  </a:lnTo>
                  <a:lnTo>
                    <a:pt x="390" y="600"/>
                  </a:lnTo>
                  <a:lnTo>
                    <a:pt x="315" y="600"/>
                  </a:lnTo>
                  <a:lnTo>
                    <a:pt x="270" y="600"/>
                  </a:lnTo>
                  <a:lnTo>
                    <a:pt x="210" y="600"/>
                  </a:lnTo>
                  <a:lnTo>
                    <a:pt x="165" y="600"/>
                  </a:lnTo>
                  <a:lnTo>
                    <a:pt x="90" y="585"/>
                  </a:lnTo>
                  <a:lnTo>
                    <a:pt x="45" y="585"/>
                  </a:lnTo>
                  <a:lnTo>
                    <a:pt x="0" y="585"/>
                  </a:lnTo>
                  <a:lnTo>
                    <a:pt x="0" y="780"/>
                  </a:lnTo>
                  <a:lnTo>
                    <a:pt x="45" y="780"/>
                  </a:lnTo>
                  <a:lnTo>
                    <a:pt x="90" y="780"/>
                  </a:lnTo>
                  <a:lnTo>
                    <a:pt x="165" y="795"/>
                  </a:lnTo>
                  <a:lnTo>
                    <a:pt x="210" y="795"/>
                  </a:lnTo>
                  <a:lnTo>
                    <a:pt x="270" y="795"/>
                  </a:lnTo>
                  <a:lnTo>
                    <a:pt x="315" y="795"/>
                  </a:lnTo>
                  <a:lnTo>
                    <a:pt x="390" y="795"/>
                  </a:lnTo>
                  <a:lnTo>
                    <a:pt x="435" y="780"/>
                  </a:lnTo>
                  <a:lnTo>
                    <a:pt x="480" y="780"/>
                  </a:lnTo>
                  <a:lnTo>
                    <a:pt x="540" y="780"/>
                  </a:lnTo>
                  <a:lnTo>
                    <a:pt x="600" y="780"/>
                  </a:lnTo>
                  <a:lnTo>
                    <a:pt x="660" y="765"/>
                  </a:lnTo>
                  <a:lnTo>
                    <a:pt x="705" y="765"/>
                  </a:lnTo>
                  <a:lnTo>
                    <a:pt x="750" y="750"/>
                  </a:lnTo>
                  <a:lnTo>
                    <a:pt x="810" y="750"/>
                  </a:lnTo>
                  <a:lnTo>
                    <a:pt x="855" y="735"/>
                  </a:lnTo>
                  <a:lnTo>
                    <a:pt x="900" y="720"/>
                  </a:lnTo>
                  <a:lnTo>
                    <a:pt x="945" y="720"/>
                  </a:lnTo>
                  <a:lnTo>
                    <a:pt x="1020" y="705"/>
                  </a:lnTo>
                  <a:lnTo>
                    <a:pt x="1050" y="690"/>
                  </a:lnTo>
                  <a:lnTo>
                    <a:pt x="1095" y="675"/>
                  </a:lnTo>
                  <a:lnTo>
                    <a:pt x="1140" y="660"/>
                  </a:lnTo>
                  <a:lnTo>
                    <a:pt x="1185" y="645"/>
                  </a:lnTo>
                  <a:lnTo>
                    <a:pt x="1230" y="630"/>
                  </a:lnTo>
                  <a:lnTo>
                    <a:pt x="1260" y="615"/>
                  </a:lnTo>
                  <a:lnTo>
                    <a:pt x="1290" y="600"/>
                  </a:lnTo>
                  <a:lnTo>
                    <a:pt x="1350" y="585"/>
                  </a:lnTo>
                  <a:lnTo>
                    <a:pt x="1380" y="570"/>
                  </a:lnTo>
                  <a:lnTo>
                    <a:pt x="1410" y="540"/>
                  </a:lnTo>
                  <a:lnTo>
                    <a:pt x="1440" y="525"/>
                  </a:lnTo>
                  <a:lnTo>
                    <a:pt x="1470" y="510"/>
                  </a:lnTo>
                  <a:lnTo>
                    <a:pt x="1500" y="480"/>
                  </a:lnTo>
                  <a:lnTo>
                    <a:pt x="1530" y="465"/>
                  </a:lnTo>
                  <a:lnTo>
                    <a:pt x="1545" y="450"/>
                  </a:lnTo>
                  <a:lnTo>
                    <a:pt x="1575" y="420"/>
                  </a:lnTo>
                  <a:lnTo>
                    <a:pt x="1590" y="405"/>
                  </a:lnTo>
                  <a:lnTo>
                    <a:pt x="1605" y="375"/>
                  </a:lnTo>
                  <a:lnTo>
                    <a:pt x="1620" y="360"/>
                  </a:lnTo>
                  <a:lnTo>
                    <a:pt x="1635" y="330"/>
                  </a:lnTo>
                  <a:lnTo>
                    <a:pt x="1650" y="315"/>
                  </a:lnTo>
                  <a:lnTo>
                    <a:pt x="1665" y="285"/>
                  </a:lnTo>
                  <a:lnTo>
                    <a:pt x="1665" y="270"/>
                  </a:lnTo>
                  <a:lnTo>
                    <a:pt x="1680" y="240"/>
                  </a:lnTo>
                  <a:lnTo>
                    <a:pt x="1680" y="225"/>
                  </a:lnTo>
                  <a:lnTo>
                    <a:pt x="1680" y="195"/>
                  </a:lnTo>
                  <a:lnTo>
                    <a:pt x="1680" y="0"/>
                  </a:lnTo>
                  <a:close/>
                </a:path>
              </a:pathLst>
            </a:custGeom>
            <a:solidFill>
              <a:srgbClr val="808066"/>
            </a:solidFill>
            <a:ln w="9525">
              <a:solidFill>
                <a:srgbClr val="000000"/>
              </a:solidFill>
              <a:round/>
              <a:headEnd/>
              <a:tailEnd/>
            </a:ln>
          </p:spPr>
          <p:txBody>
            <a:bodyPr/>
            <a:lstStyle/>
            <a:p>
              <a:endParaRPr lang="es-ES"/>
            </a:p>
          </p:txBody>
        </p:sp>
        <p:sp>
          <p:nvSpPr>
            <p:cNvPr id="175274" name="Freeform 170"/>
            <p:cNvSpPr>
              <a:spLocks/>
            </p:cNvSpPr>
            <p:nvPr/>
          </p:nvSpPr>
          <p:spPr bwMode="auto">
            <a:xfrm>
              <a:off x="2940" y="1680"/>
              <a:ext cx="1680" cy="1050"/>
            </a:xfrm>
            <a:custGeom>
              <a:avLst/>
              <a:gdLst/>
              <a:ahLst/>
              <a:cxnLst>
                <a:cxn ang="0">
                  <a:pos x="1260" y="15"/>
                </a:cxn>
                <a:cxn ang="0">
                  <a:pos x="1350" y="60"/>
                </a:cxn>
                <a:cxn ang="0">
                  <a:pos x="1410" y="90"/>
                </a:cxn>
                <a:cxn ang="0">
                  <a:pos x="1470" y="135"/>
                </a:cxn>
                <a:cxn ang="0">
                  <a:pos x="1530" y="180"/>
                </a:cxn>
                <a:cxn ang="0">
                  <a:pos x="1575" y="225"/>
                </a:cxn>
                <a:cxn ang="0">
                  <a:pos x="1605" y="255"/>
                </a:cxn>
                <a:cxn ang="0">
                  <a:pos x="1635" y="315"/>
                </a:cxn>
                <a:cxn ang="0">
                  <a:pos x="1665" y="345"/>
                </a:cxn>
                <a:cxn ang="0">
                  <a:pos x="1680" y="405"/>
                </a:cxn>
                <a:cxn ang="0">
                  <a:pos x="1680" y="450"/>
                </a:cxn>
                <a:cxn ang="0">
                  <a:pos x="1665" y="495"/>
                </a:cxn>
                <a:cxn ang="0">
                  <a:pos x="1665" y="540"/>
                </a:cxn>
                <a:cxn ang="0">
                  <a:pos x="1635" y="585"/>
                </a:cxn>
                <a:cxn ang="0">
                  <a:pos x="1605" y="630"/>
                </a:cxn>
                <a:cxn ang="0">
                  <a:pos x="1560" y="675"/>
                </a:cxn>
                <a:cxn ang="0">
                  <a:pos x="1530" y="720"/>
                </a:cxn>
                <a:cxn ang="0">
                  <a:pos x="1470" y="750"/>
                </a:cxn>
                <a:cxn ang="0">
                  <a:pos x="1410" y="795"/>
                </a:cxn>
                <a:cxn ang="0">
                  <a:pos x="1350" y="825"/>
                </a:cxn>
                <a:cxn ang="0">
                  <a:pos x="1260" y="870"/>
                </a:cxn>
                <a:cxn ang="0">
                  <a:pos x="1185" y="900"/>
                </a:cxn>
                <a:cxn ang="0">
                  <a:pos x="1095" y="930"/>
                </a:cxn>
                <a:cxn ang="0">
                  <a:pos x="1020" y="960"/>
                </a:cxn>
                <a:cxn ang="0">
                  <a:pos x="900" y="975"/>
                </a:cxn>
                <a:cxn ang="0">
                  <a:pos x="810" y="1005"/>
                </a:cxn>
                <a:cxn ang="0">
                  <a:pos x="705" y="1020"/>
                </a:cxn>
                <a:cxn ang="0">
                  <a:pos x="600" y="1035"/>
                </a:cxn>
                <a:cxn ang="0">
                  <a:pos x="480" y="1035"/>
                </a:cxn>
                <a:cxn ang="0">
                  <a:pos x="390" y="1050"/>
                </a:cxn>
                <a:cxn ang="0">
                  <a:pos x="270" y="1050"/>
                </a:cxn>
                <a:cxn ang="0">
                  <a:pos x="165" y="1050"/>
                </a:cxn>
                <a:cxn ang="0">
                  <a:pos x="45" y="1035"/>
                </a:cxn>
                <a:cxn ang="0">
                  <a:pos x="270" y="450"/>
                </a:cxn>
              </a:cxnLst>
              <a:rect l="0" t="0" r="r" b="b"/>
              <a:pathLst>
                <a:path w="1680" h="1050">
                  <a:moveTo>
                    <a:pt x="1230" y="0"/>
                  </a:moveTo>
                  <a:lnTo>
                    <a:pt x="1260" y="15"/>
                  </a:lnTo>
                  <a:lnTo>
                    <a:pt x="1290" y="30"/>
                  </a:lnTo>
                  <a:lnTo>
                    <a:pt x="1350" y="60"/>
                  </a:lnTo>
                  <a:lnTo>
                    <a:pt x="1380" y="75"/>
                  </a:lnTo>
                  <a:lnTo>
                    <a:pt x="1410" y="90"/>
                  </a:lnTo>
                  <a:lnTo>
                    <a:pt x="1440" y="105"/>
                  </a:lnTo>
                  <a:lnTo>
                    <a:pt x="1470" y="135"/>
                  </a:lnTo>
                  <a:lnTo>
                    <a:pt x="1500" y="150"/>
                  </a:lnTo>
                  <a:lnTo>
                    <a:pt x="1530" y="180"/>
                  </a:lnTo>
                  <a:lnTo>
                    <a:pt x="1545" y="195"/>
                  </a:lnTo>
                  <a:lnTo>
                    <a:pt x="1575" y="225"/>
                  </a:lnTo>
                  <a:lnTo>
                    <a:pt x="1590" y="240"/>
                  </a:lnTo>
                  <a:lnTo>
                    <a:pt x="1605" y="255"/>
                  </a:lnTo>
                  <a:lnTo>
                    <a:pt x="1620" y="285"/>
                  </a:lnTo>
                  <a:lnTo>
                    <a:pt x="1635" y="315"/>
                  </a:lnTo>
                  <a:lnTo>
                    <a:pt x="1650" y="330"/>
                  </a:lnTo>
                  <a:lnTo>
                    <a:pt x="1665" y="345"/>
                  </a:lnTo>
                  <a:lnTo>
                    <a:pt x="1665" y="375"/>
                  </a:lnTo>
                  <a:lnTo>
                    <a:pt x="1680" y="405"/>
                  </a:lnTo>
                  <a:lnTo>
                    <a:pt x="1680" y="420"/>
                  </a:lnTo>
                  <a:lnTo>
                    <a:pt x="1680" y="450"/>
                  </a:lnTo>
                  <a:lnTo>
                    <a:pt x="1680" y="465"/>
                  </a:lnTo>
                  <a:lnTo>
                    <a:pt x="1665" y="495"/>
                  </a:lnTo>
                  <a:lnTo>
                    <a:pt x="1665" y="525"/>
                  </a:lnTo>
                  <a:lnTo>
                    <a:pt x="1665" y="540"/>
                  </a:lnTo>
                  <a:lnTo>
                    <a:pt x="1650" y="555"/>
                  </a:lnTo>
                  <a:lnTo>
                    <a:pt x="1635" y="585"/>
                  </a:lnTo>
                  <a:lnTo>
                    <a:pt x="1620" y="615"/>
                  </a:lnTo>
                  <a:lnTo>
                    <a:pt x="1605" y="630"/>
                  </a:lnTo>
                  <a:lnTo>
                    <a:pt x="1590" y="645"/>
                  </a:lnTo>
                  <a:lnTo>
                    <a:pt x="1560" y="675"/>
                  </a:lnTo>
                  <a:lnTo>
                    <a:pt x="1545" y="705"/>
                  </a:lnTo>
                  <a:lnTo>
                    <a:pt x="1530" y="720"/>
                  </a:lnTo>
                  <a:lnTo>
                    <a:pt x="1500" y="735"/>
                  </a:lnTo>
                  <a:lnTo>
                    <a:pt x="1470" y="750"/>
                  </a:lnTo>
                  <a:lnTo>
                    <a:pt x="1440" y="780"/>
                  </a:lnTo>
                  <a:lnTo>
                    <a:pt x="1410" y="795"/>
                  </a:lnTo>
                  <a:lnTo>
                    <a:pt x="1380" y="810"/>
                  </a:lnTo>
                  <a:lnTo>
                    <a:pt x="1350" y="825"/>
                  </a:lnTo>
                  <a:lnTo>
                    <a:pt x="1290" y="855"/>
                  </a:lnTo>
                  <a:lnTo>
                    <a:pt x="1260" y="870"/>
                  </a:lnTo>
                  <a:lnTo>
                    <a:pt x="1230" y="885"/>
                  </a:lnTo>
                  <a:lnTo>
                    <a:pt x="1185" y="900"/>
                  </a:lnTo>
                  <a:lnTo>
                    <a:pt x="1140" y="915"/>
                  </a:lnTo>
                  <a:lnTo>
                    <a:pt x="1095" y="930"/>
                  </a:lnTo>
                  <a:lnTo>
                    <a:pt x="1050" y="945"/>
                  </a:lnTo>
                  <a:lnTo>
                    <a:pt x="1020" y="960"/>
                  </a:lnTo>
                  <a:lnTo>
                    <a:pt x="945" y="975"/>
                  </a:lnTo>
                  <a:lnTo>
                    <a:pt x="900" y="975"/>
                  </a:lnTo>
                  <a:lnTo>
                    <a:pt x="855" y="990"/>
                  </a:lnTo>
                  <a:lnTo>
                    <a:pt x="810" y="1005"/>
                  </a:lnTo>
                  <a:lnTo>
                    <a:pt x="750" y="1005"/>
                  </a:lnTo>
                  <a:lnTo>
                    <a:pt x="705" y="1020"/>
                  </a:lnTo>
                  <a:lnTo>
                    <a:pt x="660" y="1020"/>
                  </a:lnTo>
                  <a:lnTo>
                    <a:pt x="600" y="1035"/>
                  </a:lnTo>
                  <a:lnTo>
                    <a:pt x="540" y="1035"/>
                  </a:lnTo>
                  <a:lnTo>
                    <a:pt x="480" y="1035"/>
                  </a:lnTo>
                  <a:lnTo>
                    <a:pt x="435" y="1035"/>
                  </a:lnTo>
                  <a:lnTo>
                    <a:pt x="390" y="1050"/>
                  </a:lnTo>
                  <a:lnTo>
                    <a:pt x="315" y="1050"/>
                  </a:lnTo>
                  <a:lnTo>
                    <a:pt x="270" y="1050"/>
                  </a:lnTo>
                  <a:lnTo>
                    <a:pt x="210" y="1050"/>
                  </a:lnTo>
                  <a:lnTo>
                    <a:pt x="165" y="1050"/>
                  </a:lnTo>
                  <a:lnTo>
                    <a:pt x="90" y="1035"/>
                  </a:lnTo>
                  <a:lnTo>
                    <a:pt x="45" y="1035"/>
                  </a:lnTo>
                  <a:lnTo>
                    <a:pt x="0" y="1035"/>
                  </a:lnTo>
                  <a:lnTo>
                    <a:pt x="270" y="450"/>
                  </a:lnTo>
                  <a:lnTo>
                    <a:pt x="1230" y="0"/>
                  </a:lnTo>
                  <a:close/>
                </a:path>
              </a:pathLst>
            </a:custGeom>
            <a:solidFill>
              <a:srgbClr val="FFFFCC"/>
            </a:solidFill>
            <a:ln w="9525">
              <a:solidFill>
                <a:srgbClr val="000000"/>
              </a:solidFill>
              <a:round/>
              <a:headEnd/>
              <a:tailEnd/>
            </a:ln>
          </p:spPr>
          <p:txBody>
            <a:bodyPr/>
            <a:lstStyle/>
            <a:p>
              <a:endParaRPr lang="es-ES"/>
            </a:p>
          </p:txBody>
        </p:sp>
        <p:sp>
          <p:nvSpPr>
            <p:cNvPr id="175275" name="Rectangle 171"/>
            <p:cNvSpPr>
              <a:spLocks noChangeArrowheads="1"/>
            </p:cNvSpPr>
            <p:nvPr/>
          </p:nvSpPr>
          <p:spPr bwMode="auto">
            <a:xfrm>
              <a:off x="360" y="300"/>
              <a:ext cx="5040" cy="420"/>
            </a:xfrm>
            <a:prstGeom prst="rect">
              <a:avLst/>
            </a:prstGeom>
            <a:noFill/>
            <a:ln w="9525">
              <a:noFill/>
              <a:miter lim="800000"/>
              <a:headEnd/>
              <a:tailEnd/>
            </a:ln>
          </p:spPr>
          <p:txBody>
            <a:bodyPr lIns="0" tIns="0" rIns="0" bIns="0"/>
            <a:lstStyle/>
            <a:p>
              <a:pPr algn="ctr"/>
              <a:r>
                <a:rPr lang="en-US" b="1">
                  <a:latin typeface="Verdana" pitchFamily="34" charset="0"/>
                </a:rPr>
                <a:t>2. Edad</a:t>
              </a:r>
              <a:endParaRPr lang="es-ES"/>
            </a:p>
          </p:txBody>
        </p:sp>
        <p:sp>
          <p:nvSpPr>
            <p:cNvPr id="175276" name="Rectangle 172"/>
            <p:cNvSpPr>
              <a:spLocks noChangeArrowheads="1"/>
            </p:cNvSpPr>
            <p:nvPr/>
          </p:nvSpPr>
          <p:spPr bwMode="auto">
            <a:xfrm>
              <a:off x="2880" y="989"/>
              <a:ext cx="318" cy="185"/>
            </a:xfrm>
            <a:prstGeom prst="rect">
              <a:avLst/>
            </a:prstGeom>
            <a:noFill/>
            <a:ln w="9525">
              <a:noFill/>
              <a:miter lim="800000"/>
              <a:headEnd/>
              <a:tailEnd/>
            </a:ln>
          </p:spPr>
          <p:txBody>
            <a:bodyPr wrap="none" lIns="0" tIns="0" rIns="0" bIns="0">
              <a:spAutoFit/>
            </a:bodyPr>
            <a:lstStyle/>
            <a:p>
              <a:r>
                <a:rPr lang="en-US" sz="1400" b="1">
                  <a:latin typeface="Verdana" pitchFamily="34" charset="0"/>
                </a:rPr>
                <a:t>2%</a:t>
              </a:r>
              <a:endParaRPr lang="es-ES" sz="1400"/>
            </a:p>
          </p:txBody>
        </p:sp>
        <p:sp>
          <p:nvSpPr>
            <p:cNvPr id="175277" name="Rectangle 173"/>
            <p:cNvSpPr>
              <a:spLocks noChangeArrowheads="1"/>
            </p:cNvSpPr>
            <p:nvPr/>
          </p:nvSpPr>
          <p:spPr bwMode="auto">
            <a:xfrm>
              <a:off x="3692" y="1065"/>
              <a:ext cx="433" cy="185"/>
            </a:xfrm>
            <a:prstGeom prst="rect">
              <a:avLst/>
            </a:prstGeom>
            <a:noFill/>
            <a:ln w="9525">
              <a:noFill/>
              <a:miter lim="800000"/>
              <a:headEnd/>
              <a:tailEnd/>
            </a:ln>
          </p:spPr>
          <p:txBody>
            <a:bodyPr wrap="none" lIns="0" tIns="0" rIns="0" bIns="0">
              <a:spAutoFit/>
            </a:bodyPr>
            <a:lstStyle/>
            <a:p>
              <a:r>
                <a:rPr lang="en-US" sz="1400" b="1">
                  <a:latin typeface="Verdana" pitchFamily="34" charset="0"/>
                </a:rPr>
                <a:t>10%</a:t>
              </a:r>
              <a:endParaRPr lang="es-ES" sz="1400"/>
            </a:p>
          </p:txBody>
        </p:sp>
        <p:sp>
          <p:nvSpPr>
            <p:cNvPr id="175278" name="Rectangle 174"/>
            <p:cNvSpPr>
              <a:spLocks noChangeArrowheads="1"/>
            </p:cNvSpPr>
            <p:nvPr/>
          </p:nvSpPr>
          <p:spPr bwMode="auto">
            <a:xfrm>
              <a:off x="4561" y="2579"/>
              <a:ext cx="432" cy="186"/>
            </a:xfrm>
            <a:prstGeom prst="rect">
              <a:avLst/>
            </a:prstGeom>
            <a:noFill/>
            <a:ln w="9525">
              <a:noFill/>
              <a:miter lim="800000"/>
              <a:headEnd/>
              <a:tailEnd/>
            </a:ln>
          </p:spPr>
          <p:txBody>
            <a:bodyPr wrap="none" lIns="0" tIns="0" rIns="0" bIns="0">
              <a:spAutoFit/>
            </a:bodyPr>
            <a:lstStyle/>
            <a:p>
              <a:r>
                <a:rPr lang="en-US" sz="1400" b="1">
                  <a:latin typeface="Verdana" pitchFamily="34" charset="0"/>
                </a:rPr>
                <a:t>41%</a:t>
              </a:r>
              <a:endParaRPr lang="es-ES" sz="1400"/>
            </a:p>
          </p:txBody>
        </p:sp>
        <p:sp>
          <p:nvSpPr>
            <p:cNvPr id="175279" name="Rectangle 175"/>
            <p:cNvSpPr>
              <a:spLocks noChangeArrowheads="1"/>
            </p:cNvSpPr>
            <p:nvPr/>
          </p:nvSpPr>
          <p:spPr bwMode="auto">
            <a:xfrm>
              <a:off x="1140" y="2805"/>
              <a:ext cx="433" cy="186"/>
            </a:xfrm>
            <a:prstGeom prst="rect">
              <a:avLst/>
            </a:prstGeom>
            <a:noFill/>
            <a:ln w="9525">
              <a:noFill/>
              <a:miter lim="800000"/>
              <a:headEnd/>
              <a:tailEnd/>
            </a:ln>
          </p:spPr>
          <p:txBody>
            <a:bodyPr wrap="none" lIns="0" tIns="0" rIns="0" bIns="0">
              <a:spAutoFit/>
            </a:bodyPr>
            <a:lstStyle/>
            <a:p>
              <a:r>
                <a:rPr lang="en-US" sz="1400" b="1">
                  <a:latin typeface="Verdana" pitchFamily="34" charset="0"/>
                </a:rPr>
                <a:t>21%</a:t>
              </a:r>
              <a:endParaRPr lang="es-ES" sz="1400"/>
            </a:p>
          </p:txBody>
        </p:sp>
        <p:sp>
          <p:nvSpPr>
            <p:cNvPr id="175280" name="Rectangle 176"/>
            <p:cNvSpPr>
              <a:spLocks noChangeArrowheads="1"/>
            </p:cNvSpPr>
            <p:nvPr/>
          </p:nvSpPr>
          <p:spPr bwMode="auto">
            <a:xfrm>
              <a:off x="1156" y="1243"/>
              <a:ext cx="432" cy="186"/>
            </a:xfrm>
            <a:prstGeom prst="rect">
              <a:avLst/>
            </a:prstGeom>
            <a:noFill/>
            <a:ln w="9525">
              <a:noFill/>
              <a:miter lim="800000"/>
              <a:headEnd/>
              <a:tailEnd/>
            </a:ln>
          </p:spPr>
          <p:txBody>
            <a:bodyPr wrap="none" lIns="0" tIns="0" rIns="0" bIns="0">
              <a:spAutoFit/>
            </a:bodyPr>
            <a:lstStyle/>
            <a:p>
              <a:r>
                <a:rPr lang="en-US" sz="1400" b="1">
                  <a:latin typeface="Verdana" pitchFamily="34" charset="0"/>
                </a:rPr>
                <a:t>26%</a:t>
              </a:r>
              <a:endParaRPr lang="es-ES" sz="1400"/>
            </a:p>
          </p:txBody>
        </p:sp>
        <p:sp>
          <p:nvSpPr>
            <p:cNvPr id="175281" name="Rectangle 177"/>
            <p:cNvSpPr>
              <a:spLocks noChangeArrowheads="1"/>
            </p:cNvSpPr>
            <p:nvPr/>
          </p:nvSpPr>
          <p:spPr bwMode="auto">
            <a:xfrm>
              <a:off x="315" y="3495"/>
              <a:ext cx="5265" cy="345"/>
            </a:xfrm>
            <a:prstGeom prst="rect">
              <a:avLst/>
            </a:prstGeom>
            <a:solidFill>
              <a:srgbClr val="FFFFFF"/>
            </a:solidFill>
            <a:ln w="9525">
              <a:solidFill>
                <a:srgbClr val="000000"/>
              </a:solidFill>
              <a:miter lim="800000"/>
              <a:headEnd/>
              <a:tailEnd/>
            </a:ln>
          </p:spPr>
          <p:txBody>
            <a:bodyPr/>
            <a:lstStyle/>
            <a:p>
              <a:endParaRPr lang="es-ES"/>
            </a:p>
          </p:txBody>
        </p:sp>
        <p:sp>
          <p:nvSpPr>
            <p:cNvPr id="175282" name="Rectangle 178"/>
            <p:cNvSpPr>
              <a:spLocks noChangeArrowheads="1"/>
            </p:cNvSpPr>
            <p:nvPr/>
          </p:nvSpPr>
          <p:spPr bwMode="auto">
            <a:xfrm>
              <a:off x="405" y="3615"/>
              <a:ext cx="120" cy="120"/>
            </a:xfrm>
            <a:prstGeom prst="rect">
              <a:avLst/>
            </a:prstGeom>
            <a:solidFill>
              <a:srgbClr val="9999FF"/>
            </a:solidFill>
            <a:ln w="9525">
              <a:noFill/>
              <a:miter lim="800000"/>
              <a:headEnd/>
              <a:tailEnd/>
            </a:ln>
          </p:spPr>
          <p:txBody>
            <a:bodyPr/>
            <a:lstStyle/>
            <a:p>
              <a:endParaRPr lang="es-ES"/>
            </a:p>
          </p:txBody>
        </p:sp>
        <p:sp>
          <p:nvSpPr>
            <p:cNvPr id="175283" name="Rectangle 179"/>
            <p:cNvSpPr>
              <a:spLocks noChangeArrowheads="1"/>
            </p:cNvSpPr>
            <p:nvPr/>
          </p:nvSpPr>
          <p:spPr bwMode="auto">
            <a:xfrm>
              <a:off x="570" y="3540"/>
              <a:ext cx="783" cy="315"/>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  8 a 12 </a:t>
              </a:r>
              <a:endParaRPr lang="es-ES" sz="1400"/>
            </a:p>
          </p:txBody>
        </p:sp>
        <p:sp>
          <p:nvSpPr>
            <p:cNvPr id="175284" name="Rectangle 180"/>
            <p:cNvSpPr>
              <a:spLocks noChangeArrowheads="1"/>
            </p:cNvSpPr>
            <p:nvPr/>
          </p:nvSpPr>
          <p:spPr bwMode="auto">
            <a:xfrm>
              <a:off x="1425" y="3615"/>
              <a:ext cx="120" cy="120"/>
            </a:xfrm>
            <a:prstGeom prst="rect">
              <a:avLst/>
            </a:prstGeom>
            <a:solidFill>
              <a:srgbClr val="993366"/>
            </a:solidFill>
            <a:ln w="9525">
              <a:noFill/>
              <a:miter lim="800000"/>
              <a:headEnd/>
              <a:tailEnd/>
            </a:ln>
          </p:spPr>
          <p:txBody>
            <a:bodyPr/>
            <a:lstStyle/>
            <a:p>
              <a:endParaRPr lang="es-ES"/>
            </a:p>
          </p:txBody>
        </p:sp>
        <p:sp>
          <p:nvSpPr>
            <p:cNvPr id="175285" name="Rectangle 181"/>
            <p:cNvSpPr>
              <a:spLocks noChangeArrowheads="1"/>
            </p:cNvSpPr>
            <p:nvPr/>
          </p:nvSpPr>
          <p:spPr bwMode="auto">
            <a:xfrm>
              <a:off x="1590" y="3540"/>
              <a:ext cx="770" cy="315"/>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13 a 17 </a:t>
              </a:r>
              <a:endParaRPr lang="es-ES" sz="1400"/>
            </a:p>
          </p:txBody>
        </p:sp>
        <p:sp>
          <p:nvSpPr>
            <p:cNvPr id="175286" name="Rectangle 182"/>
            <p:cNvSpPr>
              <a:spLocks noChangeArrowheads="1"/>
            </p:cNvSpPr>
            <p:nvPr/>
          </p:nvSpPr>
          <p:spPr bwMode="auto">
            <a:xfrm>
              <a:off x="2430" y="3615"/>
              <a:ext cx="120" cy="120"/>
            </a:xfrm>
            <a:prstGeom prst="rect">
              <a:avLst/>
            </a:prstGeom>
            <a:solidFill>
              <a:srgbClr val="FFFFCC"/>
            </a:solidFill>
            <a:ln w="9525">
              <a:noFill/>
              <a:miter lim="800000"/>
              <a:headEnd/>
              <a:tailEnd/>
            </a:ln>
          </p:spPr>
          <p:txBody>
            <a:bodyPr/>
            <a:lstStyle/>
            <a:p>
              <a:endParaRPr lang="es-ES"/>
            </a:p>
          </p:txBody>
        </p:sp>
        <p:sp>
          <p:nvSpPr>
            <p:cNvPr id="175287" name="Rectangle 183"/>
            <p:cNvSpPr>
              <a:spLocks noChangeArrowheads="1"/>
            </p:cNvSpPr>
            <p:nvPr/>
          </p:nvSpPr>
          <p:spPr bwMode="auto">
            <a:xfrm>
              <a:off x="2595" y="3540"/>
              <a:ext cx="770" cy="315"/>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18 a 25 </a:t>
              </a:r>
              <a:endParaRPr lang="es-ES" sz="1400"/>
            </a:p>
          </p:txBody>
        </p:sp>
        <p:sp>
          <p:nvSpPr>
            <p:cNvPr id="175288" name="Rectangle 184"/>
            <p:cNvSpPr>
              <a:spLocks noChangeArrowheads="1"/>
            </p:cNvSpPr>
            <p:nvPr/>
          </p:nvSpPr>
          <p:spPr bwMode="auto">
            <a:xfrm>
              <a:off x="3435" y="3615"/>
              <a:ext cx="120" cy="120"/>
            </a:xfrm>
            <a:prstGeom prst="rect">
              <a:avLst/>
            </a:prstGeom>
            <a:solidFill>
              <a:srgbClr val="CCFFFF"/>
            </a:solidFill>
            <a:ln w="9525">
              <a:noFill/>
              <a:miter lim="800000"/>
              <a:headEnd/>
              <a:tailEnd/>
            </a:ln>
          </p:spPr>
          <p:txBody>
            <a:bodyPr/>
            <a:lstStyle/>
            <a:p>
              <a:endParaRPr lang="es-ES"/>
            </a:p>
          </p:txBody>
        </p:sp>
        <p:sp>
          <p:nvSpPr>
            <p:cNvPr id="175289" name="Rectangle 185"/>
            <p:cNvSpPr>
              <a:spLocks noChangeArrowheads="1"/>
            </p:cNvSpPr>
            <p:nvPr/>
          </p:nvSpPr>
          <p:spPr bwMode="auto">
            <a:xfrm>
              <a:off x="3600" y="3540"/>
              <a:ext cx="770" cy="315"/>
            </a:xfrm>
            <a:prstGeom prst="rect">
              <a:avLst/>
            </a:prstGeom>
            <a:noFill/>
            <a:ln w="9525">
              <a:noFill/>
              <a:miter lim="800000"/>
              <a:headEnd/>
              <a:tailEnd/>
            </a:ln>
          </p:spPr>
          <p:txBody>
            <a:bodyPr wrap="none" lIns="0" tIns="0" rIns="0" bIns="0"/>
            <a:lstStyle/>
            <a:p>
              <a:r>
                <a:rPr lang="en-US" sz="1000">
                  <a:solidFill>
                    <a:srgbClr val="000000"/>
                  </a:solidFill>
                  <a:latin typeface="Verdana" pitchFamily="34" charset="0"/>
                </a:rPr>
                <a:t>26 a 34 </a:t>
              </a:r>
              <a:endParaRPr lang="es-ES"/>
            </a:p>
          </p:txBody>
        </p:sp>
        <p:sp>
          <p:nvSpPr>
            <p:cNvPr id="175290" name="Rectangle 186"/>
            <p:cNvSpPr>
              <a:spLocks noChangeArrowheads="1"/>
            </p:cNvSpPr>
            <p:nvPr/>
          </p:nvSpPr>
          <p:spPr bwMode="auto">
            <a:xfrm>
              <a:off x="4440" y="3615"/>
              <a:ext cx="120" cy="120"/>
            </a:xfrm>
            <a:prstGeom prst="rect">
              <a:avLst/>
            </a:prstGeom>
            <a:solidFill>
              <a:srgbClr val="660066"/>
            </a:solidFill>
            <a:ln w="9525">
              <a:noFill/>
              <a:miter lim="800000"/>
              <a:headEnd/>
              <a:tailEnd/>
            </a:ln>
          </p:spPr>
          <p:txBody>
            <a:bodyPr/>
            <a:lstStyle/>
            <a:p>
              <a:endParaRPr lang="es-ES"/>
            </a:p>
          </p:txBody>
        </p:sp>
        <p:sp>
          <p:nvSpPr>
            <p:cNvPr id="175291" name="Rectangle 187"/>
            <p:cNvSpPr>
              <a:spLocks noChangeArrowheads="1"/>
            </p:cNvSpPr>
            <p:nvPr/>
          </p:nvSpPr>
          <p:spPr bwMode="auto">
            <a:xfrm>
              <a:off x="4605" y="3540"/>
              <a:ext cx="936" cy="315"/>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35 ó más</a:t>
              </a:r>
              <a:endParaRPr lang="es-ES" sz="140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ChangeArrowheads="1"/>
          </p:cNvSpPr>
          <p:nvPr>
            <p:ph type="subTitle" idx="1"/>
          </p:nvPr>
        </p:nvSpPr>
        <p:spPr>
          <a:xfrm>
            <a:off x="2411413" y="1628775"/>
            <a:ext cx="6249987" cy="1871663"/>
          </a:xfrm>
          <a:noFill/>
          <a:ln/>
        </p:spPr>
        <p:txBody>
          <a:bodyPr/>
          <a:lstStyle/>
          <a:p>
            <a:pPr algn="ctr" hangingPunct="0"/>
            <a:r>
              <a:rPr lang="es-ES" sz="2200" i="1">
                <a:effectLst>
                  <a:outerShdw blurRad="38100" dist="38100" dir="2700000" algn="tl">
                    <a:srgbClr val="C0C0C0"/>
                  </a:outerShdw>
                </a:effectLst>
                <a:latin typeface="Australian Sunrise" pitchFamily="2" charset="0"/>
              </a:rPr>
              <a:t>“ANALISIS DEL NIVEL DE ACEPTACION QUE TENDRIA LA CREACION DE UNA AGENCIA DE TURISMO RECEPTIVO ESPECIALIZADA EN LA PROVINCIA DEL GUAYAS”</a:t>
            </a:r>
          </a:p>
        </p:txBody>
      </p:sp>
      <p:pic>
        <p:nvPicPr>
          <p:cNvPr id="65540" name="Picture 4" descr="Logo ECUAVENTURAS 1"/>
          <p:cNvPicPr>
            <a:picLocks noChangeAspect="1" noChangeArrowheads="1"/>
          </p:cNvPicPr>
          <p:nvPr/>
        </p:nvPicPr>
        <p:blipFill>
          <a:blip r:embed="rId3"/>
          <a:srcRect/>
          <a:stretch>
            <a:fillRect/>
          </a:stretch>
        </p:blipFill>
        <p:spPr bwMode="auto">
          <a:xfrm>
            <a:off x="3203575" y="3706813"/>
            <a:ext cx="4321175" cy="1738312"/>
          </a:xfrm>
          <a:prstGeom prst="rect">
            <a:avLst/>
          </a:prstGeom>
          <a:noFill/>
        </p:spPr>
      </p:pic>
      <p:sp>
        <p:nvSpPr>
          <p:cNvPr id="65541" name="Text Box 5"/>
          <p:cNvSpPr txBox="1">
            <a:spLocks noChangeArrowheads="1"/>
          </p:cNvSpPr>
          <p:nvPr/>
        </p:nvSpPr>
        <p:spPr bwMode="auto">
          <a:xfrm>
            <a:off x="4284663" y="836613"/>
            <a:ext cx="2447925" cy="579437"/>
          </a:xfrm>
          <a:prstGeom prst="rect">
            <a:avLst/>
          </a:prstGeom>
          <a:noFill/>
          <a:ln w="9525">
            <a:noFill/>
            <a:miter lim="800000"/>
            <a:headEnd/>
            <a:tailEnd/>
          </a:ln>
          <a:effectLst/>
        </p:spPr>
        <p:txBody>
          <a:bodyPr>
            <a:spAutoFit/>
          </a:bodyPr>
          <a:lstStyle/>
          <a:p>
            <a:pPr algn="ctr">
              <a:spcBef>
                <a:spcPct val="50000"/>
              </a:spcBef>
            </a:pPr>
            <a:r>
              <a:rPr lang="es-ES" sz="3200" b="1" i="1">
                <a:effectLst>
                  <a:outerShdw blurRad="38100" dist="38100" dir="2700000" algn="tl">
                    <a:srgbClr val="C0C0C0"/>
                  </a:outerShdw>
                </a:effectLst>
                <a:latin typeface="Trebuchet MS" pitchFamily="34" charset="0"/>
              </a:rPr>
              <a:t>PROYECTO: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77155"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pSp>
        <p:nvGrpSpPr>
          <p:cNvPr id="177281" name="Group 129"/>
          <p:cNvGrpSpPr>
            <a:grpSpLocks noChangeAspect="1"/>
          </p:cNvGrpSpPr>
          <p:nvPr/>
        </p:nvGrpSpPr>
        <p:grpSpPr bwMode="auto">
          <a:xfrm>
            <a:off x="1979613" y="1846263"/>
            <a:ext cx="6264275" cy="4678362"/>
            <a:chOff x="75" y="75"/>
            <a:chExt cx="5655" cy="4080"/>
          </a:xfrm>
        </p:grpSpPr>
        <p:sp>
          <p:nvSpPr>
            <p:cNvPr id="177282" name="AutoShape 130"/>
            <p:cNvSpPr>
              <a:spLocks noChangeAspect="1" noChangeArrowheads="1"/>
            </p:cNvSpPr>
            <p:nvPr/>
          </p:nvSpPr>
          <p:spPr bwMode="auto">
            <a:xfrm>
              <a:off x="75" y="75"/>
              <a:ext cx="5655" cy="4080"/>
            </a:xfrm>
            <a:prstGeom prst="rect">
              <a:avLst/>
            </a:prstGeom>
            <a:solidFill>
              <a:srgbClr val="EAEAEA"/>
            </a:solidFill>
            <a:ln w="9525">
              <a:noFill/>
              <a:miter lim="800000"/>
              <a:headEnd/>
              <a:tailEnd/>
            </a:ln>
          </p:spPr>
          <p:txBody>
            <a:bodyPr/>
            <a:lstStyle/>
            <a:p>
              <a:endParaRPr lang="es-ES"/>
            </a:p>
          </p:txBody>
        </p:sp>
        <p:sp>
          <p:nvSpPr>
            <p:cNvPr id="177283" name="Rectangle 131"/>
            <p:cNvSpPr>
              <a:spLocks noChangeArrowheads="1"/>
            </p:cNvSpPr>
            <p:nvPr/>
          </p:nvSpPr>
          <p:spPr bwMode="auto">
            <a:xfrm>
              <a:off x="75" y="75"/>
              <a:ext cx="5655" cy="4080"/>
            </a:xfrm>
            <a:prstGeom prst="rect">
              <a:avLst/>
            </a:prstGeom>
            <a:noFill/>
            <a:ln w="9525">
              <a:solidFill>
                <a:srgbClr val="000000"/>
              </a:solidFill>
              <a:miter lim="800000"/>
              <a:headEnd/>
              <a:tailEnd/>
            </a:ln>
          </p:spPr>
          <p:txBody>
            <a:bodyPr/>
            <a:lstStyle/>
            <a:p>
              <a:endParaRPr lang="es-ES"/>
            </a:p>
          </p:txBody>
        </p:sp>
        <p:sp>
          <p:nvSpPr>
            <p:cNvPr id="177284" name="Freeform 132"/>
            <p:cNvSpPr>
              <a:spLocks/>
            </p:cNvSpPr>
            <p:nvPr/>
          </p:nvSpPr>
          <p:spPr bwMode="auto">
            <a:xfrm>
              <a:off x="2595" y="1590"/>
              <a:ext cx="315" cy="720"/>
            </a:xfrm>
            <a:custGeom>
              <a:avLst/>
              <a:gdLst/>
              <a:ahLst/>
              <a:cxnLst>
                <a:cxn ang="0">
                  <a:pos x="315" y="540"/>
                </a:cxn>
                <a:cxn ang="0">
                  <a:pos x="0" y="0"/>
                </a:cxn>
                <a:cxn ang="0">
                  <a:pos x="0" y="180"/>
                </a:cxn>
                <a:cxn ang="0">
                  <a:pos x="315" y="720"/>
                </a:cxn>
                <a:cxn ang="0">
                  <a:pos x="315" y="540"/>
                </a:cxn>
              </a:cxnLst>
              <a:rect l="0" t="0" r="r" b="b"/>
              <a:pathLst>
                <a:path w="315" h="720">
                  <a:moveTo>
                    <a:pt x="315" y="540"/>
                  </a:moveTo>
                  <a:lnTo>
                    <a:pt x="0" y="0"/>
                  </a:lnTo>
                  <a:lnTo>
                    <a:pt x="0" y="180"/>
                  </a:lnTo>
                  <a:lnTo>
                    <a:pt x="315" y="720"/>
                  </a:lnTo>
                  <a:lnTo>
                    <a:pt x="315" y="540"/>
                  </a:lnTo>
                  <a:close/>
                </a:path>
              </a:pathLst>
            </a:custGeom>
            <a:solidFill>
              <a:srgbClr val="808066"/>
            </a:solidFill>
            <a:ln w="9525">
              <a:solidFill>
                <a:srgbClr val="000000"/>
              </a:solidFill>
              <a:round/>
              <a:headEnd/>
              <a:tailEnd/>
            </a:ln>
          </p:spPr>
          <p:txBody>
            <a:bodyPr/>
            <a:lstStyle/>
            <a:p>
              <a:endParaRPr lang="es-ES"/>
            </a:p>
          </p:txBody>
        </p:sp>
        <p:sp>
          <p:nvSpPr>
            <p:cNvPr id="177285" name="Freeform 133"/>
            <p:cNvSpPr>
              <a:spLocks/>
            </p:cNvSpPr>
            <p:nvPr/>
          </p:nvSpPr>
          <p:spPr bwMode="auto">
            <a:xfrm>
              <a:off x="2580" y="1575"/>
              <a:ext cx="330" cy="555"/>
            </a:xfrm>
            <a:custGeom>
              <a:avLst/>
              <a:gdLst/>
              <a:ahLst/>
              <a:cxnLst>
                <a:cxn ang="0">
                  <a:pos x="0" y="15"/>
                </a:cxn>
                <a:cxn ang="0">
                  <a:pos x="45" y="15"/>
                </a:cxn>
                <a:cxn ang="0">
                  <a:pos x="120" y="0"/>
                </a:cxn>
                <a:cxn ang="0">
                  <a:pos x="165" y="0"/>
                </a:cxn>
                <a:cxn ang="0">
                  <a:pos x="210" y="0"/>
                </a:cxn>
                <a:cxn ang="0">
                  <a:pos x="285" y="0"/>
                </a:cxn>
                <a:cxn ang="0">
                  <a:pos x="330" y="0"/>
                </a:cxn>
                <a:cxn ang="0">
                  <a:pos x="330" y="555"/>
                </a:cxn>
                <a:cxn ang="0">
                  <a:pos x="0" y="15"/>
                </a:cxn>
              </a:cxnLst>
              <a:rect l="0" t="0" r="r" b="b"/>
              <a:pathLst>
                <a:path w="330" h="555">
                  <a:moveTo>
                    <a:pt x="0" y="15"/>
                  </a:moveTo>
                  <a:lnTo>
                    <a:pt x="45" y="15"/>
                  </a:lnTo>
                  <a:lnTo>
                    <a:pt x="120" y="0"/>
                  </a:lnTo>
                  <a:lnTo>
                    <a:pt x="165" y="0"/>
                  </a:lnTo>
                  <a:lnTo>
                    <a:pt x="210" y="0"/>
                  </a:lnTo>
                  <a:lnTo>
                    <a:pt x="285" y="0"/>
                  </a:lnTo>
                  <a:lnTo>
                    <a:pt x="330" y="0"/>
                  </a:lnTo>
                  <a:lnTo>
                    <a:pt x="330" y="555"/>
                  </a:lnTo>
                  <a:lnTo>
                    <a:pt x="0" y="15"/>
                  </a:lnTo>
                  <a:close/>
                </a:path>
              </a:pathLst>
            </a:custGeom>
            <a:solidFill>
              <a:srgbClr val="FFFFCC"/>
            </a:solidFill>
            <a:ln w="9525">
              <a:solidFill>
                <a:srgbClr val="000000"/>
              </a:solidFill>
              <a:round/>
              <a:headEnd/>
              <a:tailEnd/>
            </a:ln>
          </p:spPr>
          <p:txBody>
            <a:bodyPr/>
            <a:lstStyle/>
            <a:p>
              <a:endParaRPr lang="es-ES"/>
            </a:p>
          </p:txBody>
        </p:sp>
        <p:sp>
          <p:nvSpPr>
            <p:cNvPr id="177286" name="Freeform 134"/>
            <p:cNvSpPr>
              <a:spLocks/>
            </p:cNvSpPr>
            <p:nvPr/>
          </p:nvSpPr>
          <p:spPr bwMode="auto">
            <a:xfrm>
              <a:off x="3240" y="2145"/>
              <a:ext cx="1320" cy="210"/>
            </a:xfrm>
            <a:custGeom>
              <a:avLst/>
              <a:gdLst/>
              <a:ahLst/>
              <a:cxnLst>
                <a:cxn ang="0">
                  <a:pos x="0" y="30"/>
                </a:cxn>
                <a:cxn ang="0">
                  <a:pos x="1320" y="0"/>
                </a:cxn>
                <a:cxn ang="0">
                  <a:pos x="1320" y="180"/>
                </a:cxn>
                <a:cxn ang="0">
                  <a:pos x="0" y="210"/>
                </a:cxn>
                <a:cxn ang="0">
                  <a:pos x="0" y="30"/>
                </a:cxn>
              </a:cxnLst>
              <a:rect l="0" t="0" r="r" b="b"/>
              <a:pathLst>
                <a:path w="1320" h="210">
                  <a:moveTo>
                    <a:pt x="0" y="30"/>
                  </a:moveTo>
                  <a:lnTo>
                    <a:pt x="1320" y="0"/>
                  </a:lnTo>
                  <a:lnTo>
                    <a:pt x="1320" y="180"/>
                  </a:lnTo>
                  <a:lnTo>
                    <a:pt x="0" y="210"/>
                  </a:lnTo>
                  <a:lnTo>
                    <a:pt x="0" y="30"/>
                  </a:lnTo>
                  <a:close/>
                </a:path>
              </a:pathLst>
            </a:custGeom>
            <a:solidFill>
              <a:srgbClr val="4D4D80"/>
            </a:solidFill>
            <a:ln w="9525">
              <a:solidFill>
                <a:srgbClr val="000000"/>
              </a:solidFill>
              <a:round/>
              <a:headEnd/>
              <a:tailEnd/>
            </a:ln>
          </p:spPr>
          <p:txBody>
            <a:bodyPr/>
            <a:lstStyle/>
            <a:p>
              <a:endParaRPr lang="es-ES"/>
            </a:p>
          </p:txBody>
        </p:sp>
        <p:sp>
          <p:nvSpPr>
            <p:cNvPr id="177287" name="Freeform 135"/>
            <p:cNvSpPr>
              <a:spLocks/>
            </p:cNvSpPr>
            <p:nvPr/>
          </p:nvSpPr>
          <p:spPr bwMode="auto">
            <a:xfrm>
              <a:off x="3240" y="1620"/>
              <a:ext cx="1320" cy="555"/>
            </a:xfrm>
            <a:custGeom>
              <a:avLst/>
              <a:gdLst/>
              <a:ahLst/>
              <a:cxnLst>
                <a:cxn ang="0">
                  <a:pos x="0" y="0"/>
                </a:cxn>
                <a:cxn ang="0">
                  <a:pos x="60" y="0"/>
                </a:cxn>
                <a:cxn ang="0">
                  <a:pos x="105" y="0"/>
                </a:cxn>
                <a:cxn ang="0">
                  <a:pos x="180" y="0"/>
                </a:cxn>
                <a:cxn ang="0">
                  <a:pos x="225" y="0"/>
                </a:cxn>
                <a:cxn ang="0">
                  <a:pos x="300" y="15"/>
                </a:cxn>
                <a:cxn ang="0">
                  <a:pos x="360" y="15"/>
                </a:cxn>
                <a:cxn ang="0">
                  <a:pos x="405" y="30"/>
                </a:cxn>
                <a:cxn ang="0">
                  <a:pos x="465" y="30"/>
                </a:cxn>
                <a:cxn ang="0">
                  <a:pos x="510" y="45"/>
                </a:cxn>
                <a:cxn ang="0">
                  <a:pos x="570" y="60"/>
                </a:cxn>
                <a:cxn ang="0">
                  <a:pos x="630" y="60"/>
                </a:cxn>
                <a:cxn ang="0">
                  <a:pos x="675" y="75"/>
                </a:cxn>
                <a:cxn ang="0">
                  <a:pos x="735" y="90"/>
                </a:cxn>
                <a:cxn ang="0">
                  <a:pos x="765" y="105"/>
                </a:cxn>
                <a:cxn ang="0">
                  <a:pos x="825" y="120"/>
                </a:cxn>
                <a:cxn ang="0">
                  <a:pos x="885" y="135"/>
                </a:cxn>
                <a:cxn ang="0">
                  <a:pos x="915" y="150"/>
                </a:cxn>
                <a:cxn ang="0">
                  <a:pos x="960" y="180"/>
                </a:cxn>
                <a:cxn ang="0">
                  <a:pos x="1005" y="195"/>
                </a:cxn>
                <a:cxn ang="0">
                  <a:pos x="1035" y="210"/>
                </a:cxn>
                <a:cxn ang="0">
                  <a:pos x="1080" y="240"/>
                </a:cxn>
                <a:cxn ang="0">
                  <a:pos x="1110" y="255"/>
                </a:cxn>
                <a:cxn ang="0">
                  <a:pos x="1140" y="270"/>
                </a:cxn>
                <a:cxn ang="0">
                  <a:pos x="1170" y="300"/>
                </a:cxn>
                <a:cxn ang="0">
                  <a:pos x="1200" y="315"/>
                </a:cxn>
                <a:cxn ang="0">
                  <a:pos x="1215" y="345"/>
                </a:cxn>
                <a:cxn ang="0">
                  <a:pos x="1230" y="360"/>
                </a:cxn>
                <a:cxn ang="0">
                  <a:pos x="1260" y="390"/>
                </a:cxn>
                <a:cxn ang="0">
                  <a:pos x="1275" y="420"/>
                </a:cxn>
                <a:cxn ang="0">
                  <a:pos x="1290" y="435"/>
                </a:cxn>
                <a:cxn ang="0">
                  <a:pos x="1305" y="465"/>
                </a:cxn>
                <a:cxn ang="0">
                  <a:pos x="1305" y="495"/>
                </a:cxn>
                <a:cxn ang="0">
                  <a:pos x="1320" y="525"/>
                </a:cxn>
                <a:cxn ang="0">
                  <a:pos x="0" y="555"/>
                </a:cxn>
                <a:cxn ang="0">
                  <a:pos x="0" y="0"/>
                </a:cxn>
              </a:cxnLst>
              <a:rect l="0" t="0" r="r" b="b"/>
              <a:pathLst>
                <a:path w="1320" h="555">
                  <a:moveTo>
                    <a:pt x="0" y="0"/>
                  </a:moveTo>
                  <a:lnTo>
                    <a:pt x="60" y="0"/>
                  </a:lnTo>
                  <a:lnTo>
                    <a:pt x="105" y="0"/>
                  </a:lnTo>
                  <a:lnTo>
                    <a:pt x="180" y="0"/>
                  </a:lnTo>
                  <a:lnTo>
                    <a:pt x="225" y="0"/>
                  </a:lnTo>
                  <a:lnTo>
                    <a:pt x="300" y="15"/>
                  </a:lnTo>
                  <a:lnTo>
                    <a:pt x="360" y="15"/>
                  </a:lnTo>
                  <a:lnTo>
                    <a:pt x="405" y="30"/>
                  </a:lnTo>
                  <a:lnTo>
                    <a:pt x="465" y="30"/>
                  </a:lnTo>
                  <a:lnTo>
                    <a:pt x="510" y="45"/>
                  </a:lnTo>
                  <a:lnTo>
                    <a:pt x="570" y="60"/>
                  </a:lnTo>
                  <a:lnTo>
                    <a:pt x="630" y="60"/>
                  </a:lnTo>
                  <a:lnTo>
                    <a:pt x="675" y="75"/>
                  </a:lnTo>
                  <a:lnTo>
                    <a:pt x="735" y="90"/>
                  </a:lnTo>
                  <a:lnTo>
                    <a:pt x="765" y="105"/>
                  </a:lnTo>
                  <a:lnTo>
                    <a:pt x="825" y="120"/>
                  </a:lnTo>
                  <a:lnTo>
                    <a:pt x="885" y="135"/>
                  </a:lnTo>
                  <a:lnTo>
                    <a:pt x="915" y="150"/>
                  </a:lnTo>
                  <a:lnTo>
                    <a:pt x="960" y="180"/>
                  </a:lnTo>
                  <a:lnTo>
                    <a:pt x="1005" y="195"/>
                  </a:lnTo>
                  <a:lnTo>
                    <a:pt x="1035" y="210"/>
                  </a:lnTo>
                  <a:lnTo>
                    <a:pt x="1080" y="240"/>
                  </a:lnTo>
                  <a:lnTo>
                    <a:pt x="1110" y="255"/>
                  </a:lnTo>
                  <a:lnTo>
                    <a:pt x="1140" y="270"/>
                  </a:lnTo>
                  <a:lnTo>
                    <a:pt x="1170" y="300"/>
                  </a:lnTo>
                  <a:lnTo>
                    <a:pt x="1200" y="315"/>
                  </a:lnTo>
                  <a:lnTo>
                    <a:pt x="1215" y="345"/>
                  </a:lnTo>
                  <a:lnTo>
                    <a:pt x="1230" y="360"/>
                  </a:lnTo>
                  <a:lnTo>
                    <a:pt x="1260" y="390"/>
                  </a:lnTo>
                  <a:lnTo>
                    <a:pt x="1275" y="420"/>
                  </a:lnTo>
                  <a:lnTo>
                    <a:pt x="1290" y="435"/>
                  </a:lnTo>
                  <a:lnTo>
                    <a:pt x="1305" y="465"/>
                  </a:lnTo>
                  <a:lnTo>
                    <a:pt x="1305" y="495"/>
                  </a:lnTo>
                  <a:lnTo>
                    <a:pt x="1320" y="525"/>
                  </a:lnTo>
                  <a:lnTo>
                    <a:pt x="0" y="555"/>
                  </a:lnTo>
                  <a:lnTo>
                    <a:pt x="0" y="0"/>
                  </a:lnTo>
                  <a:close/>
                </a:path>
              </a:pathLst>
            </a:custGeom>
            <a:solidFill>
              <a:srgbClr val="9999FF"/>
            </a:solidFill>
            <a:ln w="9525">
              <a:solidFill>
                <a:srgbClr val="000000"/>
              </a:solidFill>
              <a:round/>
              <a:headEnd/>
              <a:tailEnd/>
            </a:ln>
          </p:spPr>
          <p:txBody>
            <a:bodyPr/>
            <a:lstStyle/>
            <a:p>
              <a:endParaRPr lang="es-ES"/>
            </a:p>
          </p:txBody>
        </p:sp>
        <p:sp>
          <p:nvSpPr>
            <p:cNvPr id="177288" name="Freeform 136"/>
            <p:cNvSpPr>
              <a:spLocks/>
            </p:cNvSpPr>
            <p:nvPr/>
          </p:nvSpPr>
          <p:spPr bwMode="auto">
            <a:xfrm>
              <a:off x="1395" y="2460"/>
              <a:ext cx="2640" cy="735"/>
            </a:xfrm>
            <a:custGeom>
              <a:avLst/>
              <a:gdLst/>
              <a:ahLst/>
              <a:cxnLst>
                <a:cxn ang="0">
                  <a:pos x="2625" y="45"/>
                </a:cxn>
                <a:cxn ang="0">
                  <a:pos x="2595" y="120"/>
                </a:cxn>
                <a:cxn ang="0">
                  <a:pos x="2550" y="195"/>
                </a:cxn>
                <a:cxn ang="0">
                  <a:pos x="2475" y="270"/>
                </a:cxn>
                <a:cxn ang="0">
                  <a:pos x="2370" y="330"/>
                </a:cxn>
                <a:cxn ang="0">
                  <a:pos x="2265" y="375"/>
                </a:cxn>
                <a:cxn ang="0">
                  <a:pos x="2130" y="435"/>
                </a:cxn>
                <a:cxn ang="0">
                  <a:pos x="1980" y="480"/>
                </a:cxn>
                <a:cxn ang="0">
                  <a:pos x="1815" y="510"/>
                </a:cxn>
                <a:cxn ang="0">
                  <a:pos x="1635" y="540"/>
                </a:cxn>
                <a:cxn ang="0">
                  <a:pos x="1470" y="540"/>
                </a:cxn>
                <a:cxn ang="0">
                  <a:pos x="1290" y="555"/>
                </a:cxn>
                <a:cxn ang="0">
                  <a:pos x="1110" y="540"/>
                </a:cxn>
                <a:cxn ang="0">
                  <a:pos x="930" y="525"/>
                </a:cxn>
                <a:cxn ang="0">
                  <a:pos x="765" y="495"/>
                </a:cxn>
                <a:cxn ang="0">
                  <a:pos x="600" y="465"/>
                </a:cxn>
                <a:cxn ang="0">
                  <a:pos x="465" y="420"/>
                </a:cxn>
                <a:cxn ang="0">
                  <a:pos x="330" y="375"/>
                </a:cxn>
                <a:cxn ang="0">
                  <a:pos x="225" y="300"/>
                </a:cxn>
                <a:cxn ang="0">
                  <a:pos x="135" y="240"/>
                </a:cxn>
                <a:cxn ang="0">
                  <a:pos x="60" y="165"/>
                </a:cxn>
                <a:cxn ang="0">
                  <a:pos x="15" y="90"/>
                </a:cxn>
                <a:cxn ang="0">
                  <a:pos x="0" y="30"/>
                </a:cxn>
                <a:cxn ang="0">
                  <a:pos x="0" y="210"/>
                </a:cxn>
                <a:cxn ang="0">
                  <a:pos x="15" y="270"/>
                </a:cxn>
                <a:cxn ang="0">
                  <a:pos x="60" y="345"/>
                </a:cxn>
                <a:cxn ang="0">
                  <a:pos x="135" y="420"/>
                </a:cxn>
                <a:cxn ang="0">
                  <a:pos x="225" y="480"/>
                </a:cxn>
                <a:cxn ang="0">
                  <a:pos x="330" y="555"/>
                </a:cxn>
                <a:cxn ang="0">
                  <a:pos x="465" y="600"/>
                </a:cxn>
                <a:cxn ang="0">
                  <a:pos x="600" y="645"/>
                </a:cxn>
                <a:cxn ang="0">
                  <a:pos x="765" y="675"/>
                </a:cxn>
                <a:cxn ang="0">
                  <a:pos x="930" y="705"/>
                </a:cxn>
                <a:cxn ang="0">
                  <a:pos x="1110" y="720"/>
                </a:cxn>
                <a:cxn ang="0">
                  <a:pos x="1290" y="735"/>
                </a:cxn>
                <a:cxn ang="0">
                  <a:pos x="1470" y="720"/>
                </a:cxn>
                <a:cxn ang="0">
                  <a:pos x="1635" y="720"/>
                </a:cxn>
                <a:cxn ang="0">
                  <a:pos x="1815" y="690"/>
                </a:cxn>
                <a:cxn ang="0">
                  <a:pos x="1980" y="660"/>
                </a:cxn>
                <a:cxn ang="0">
                  <a:pos x="2130" y="615"/>
                </a:cxn>
                <a:cxn ang="0">
                  <a:pos x="2265" y="555"/>
                </a:cxn>
                <a:cxn ang="0">
                  <a:pos x="2370" y="510"/>
                </a:cxn>
                <a:cxn ang="0">
                  <a:pos x="2475" y="450"/>
                </a:cxn>
                <a:cxn ang="0">
                  <a:pos x="2550" y="375"/>
                </a:cxn>
                <a:cxn ang="0">
                  <a:pos x="2595" y="300"/>
                </a:cxn>
                <a:cxn ang="0">
                  <a:pos x="2625" y="225"/>
                </a:cxn>
                <a:cxn ang="0">
                  <a:pos x="2640" y="0"/>
                </a:cxn>
              </a:cxnLst>
              <a:rect l="0" t="0" r="r" b="b"/>
              <a:pathLst>
                <a:path w="2640" h="735">
                  <a:moveTo>
                    <a:pt x="2640" y="0"/>
                  </a:moveTo>
                  <a:lnTo>
                    <a:pt x="2640" y="30"/>
                  </a:lnTo>
                  <a:lnTo>
                    <a:pt x="2625" y="45"/>
                  </a:lnTo>
                  <a:lnTo>
                    <a:pt x="2625" y="75"/>
                  </a:lnTo>
                  <a:lnTo>
                    <a:pt x="2610" y="90"/>
                  </a:lnTo>
                  <a:lnTo>
                    <a:pt x="2595" y="120"/>
                  </a:lnTo>
                  <a:lnTo>
                    <a:pt x="2580" y="150"/>
                  </a:lnTo>
                  <a:lnTo>
                    <a:pt x="2565" y="165"/>
                  </a:lnTo>
                  <a:lnTo>
                    <a:pt x="2550" y="195"/>
                  </a:lnTo>
                  <a:lnTo>
                    <a:pt x="2535" y="210"/>
                  </a:lnTo>
                  <a:lnTo>
                    <a:pt x="2505" y="240"/>
                  </a:lnTo>
                  <a:lnTo>
                    <a:pt x="2475" y="270"/>
                  </a:lnTo>
                  <a:lnTo>
                    <a:pt x="2445" y="285"/>
                  </a:lnTo>
                  <a:lnTo>
                    <a:pt x="2415" y="300"/>
                  </a:lnTo>
                  <a:lnTo>
                    <a:pt x="2370" y="330"/>
                  </a:lnTo>
                  <a:lnTo>
                    <a:pt x="2340" y="345"/>
                  </a:lnTo>
                  <a:lnTo>
                    <a:pt x="2295" y="375"/>
                  </a:lnTo>
                  <a:lnTo>
                    <a:pt x="2265" y="375"/>
                  </a:lnTo>
                  <a:lnTo>
                    <a:pt x="2220" y="405"/>
                  </a:lnTo>
                  <a:lnTo>
                    <a:pt x="2160" y="420"/>
                  </a:lnTo>
                  <a:lnTo>
                    <a:pt x="2130" y="435"/>
                  </a:lnTo>
                  <a:lnTo>
                    <a:pt x="2070" y="450"/>
                  </a:lnTo>
                  <a:lnTo>
                    <a:pt x="2040" y="465"/>
                  </a:lnTo>
                  <a:lnTo>
                    <a:pt x="1980" y="480"/>
                  </a:lnTo>
                  <a:lnTo>
                    <a:pt x="1920" y="495"/>
                  </a:lnTo>
                  <a:lnTo>
                    <a:pt x="1875" y="495"/>
                  </a:lnTo>
                  <a:lnTo>
                    <a:pt x="1815" y="510"/>
                  </a:lnTo>
                  <a:lnTo>
                    <a:pt x="1770" y="525"/>
                  </a:lnTo>
                  <a:lnTo>
                    <a:pt x="1695" y="525"/>
                  </a:lnTo>
                  <a:lnTo>
                    <a:pt x="1635" y="540"/>
                  </a:lnTo>
                  <a:lnTo>
                    <a:pt x="1590" y="540"/>
                  </a:lnTo>
                  <a:lnTo>
                    <a:pt x="1530" y="540"/>
                  </a:lnTo>
                  <a:lnTo>
                    <a:pt x="1470" y="540"/>
                  </a:lnTo>
                  <a:lnTo>
                    <a:pt x="1410" y="555"/>
                  </a:lnTo>
                  <a:lnTo>
                    <a:pt x="1335" y="555"/>
                  </a:lnTo>
                  <a:lnTo>
                    <a:pt x="1290" y="555"/>
                  </a:lnTo>
                  <a:lnTo>
                    <a:pt x="1230" y="555"/>
                  </a:lnTo>
                  <a:lnTo>
                    <a:pt x="1155" y="540"/>
                  </a:lnTo>
                  <a:lnTo>
                    <a:pt x="1110" y="540"/>
                  </a:lnTo>
                  <a:lnTo>
                    <a:pt x="1035" y="540"/>
                  </a:lnTo>
                  <a:lnTo>
                    <a:pt x="990" y="540"/>
                  </a:lnTo>
                  <a:lnTo>
                    <a:pt x="930" y="525"/>
                  </a:lnTo>
                  <a:lnTo>
                    <a:pt x="870" y="525"/>
                  </a:lnTo>
                  <a:lnTo>
                    <a:pt x="825" y="510"/>
                  </a:lnTo>
                  <a:lnTo>
                    <a:pt x="765" y="495"/>
                  </a:lnTo>
                  <a:lnTo>
                    <a:pt x="720" y="495"/>
                  </a:lnTo>
                  <a:lnTo>
                    <a:pt x="660" y="480"/>
                  </a:lnTo>
                  <a:lnTo>
                    <a:pt x="600" y="465"/>
                  </a:lnTo>
                  <a:lnTo>
                    <a:pt x="555" y="450"/>
                  </a:lnTo>
                  <a:lnTo>
                    <a:pt x="510" y="435"/>
                  </a:lnTo>
                  <a:lnTo>
                    <a:pt x="465" y="420"/>
                  </a:lnTo>
                  <a:lnTo>
                    <a:pt x="420" y="405"/>
                  </a:lnTo>
                  <a:lnTo>
                    <a:pt x="360" y="375"/>
                  </a:lnTo>
                  <a:lnTo>
                    <a:pt x="330" y="375"/>
                  </a:lnTo>
                  <a:lnTo>
                    <a:pt x="285" y="345"/>
                  </a:lnTo>
                  <a:lnTo>
                    <a:pt x="255" y="330"/>
                  </a:lnTo>
                  <a:lnTo>
                    <a:pt x="225" y="300"/>
                  </a:lnTo>
                  <a:lnTo>
                    <a:pt x="180" y="285"/>
                  </a:lnTo>
                  <a:lnTo>
                    <a:pt x="165" y="270"/>
                  </a:lnTo>
                  <a:lnTo>
                    <a:pt x="135" y="240"/>
                  </a:lnTo>
                  <a:lnTo>
                    <a:pt x="105" y="210"/>
                  </a:lnTo>
                  <a:lnTo>
                    <a:pt x="90" y="195"/>
                  </a:lnTo>
                  <a:lnTo>
                    <a:pt x="60" y="165"/>
                  </a:lnTo>
                  <a:lnTo>
                    <a:pt x="45" y="150"/>
                  </a:lnTo>
                  <a:lnTo>
                    <a:pt x="30" y="120"/>
                  </a:lnTo>
                  <a:lnTo>
                    <a:pt x="15" y="90"/>
                  </a:lnTo>
                  <a:lnTo>
                    <a:pt x="15" y="75"/>
                  </a:lnTo>
                  <a:lnTo>
                    <a:pt x="0" y="45"/>
                  </a:lnTo>
                  <a:lnTo>
                    <a:pt x="0" y="30"/>
                  </a:lnTo>
                  <a:lnTo>
                    <a:pt x="0" y="0"/>
                  </a:lnTo>
                  <a:lnTo>
                    <a:pt x="0" y="180"/>
                  </a:lnTo>
                  <a:lnTo>
                    <a:pt x="0" y="210"/>
                  </a:lnTo>
                  <a:lnTo>
                    <a:pt x="0" y="225"/>
                  </a:lnTo>
                  <a:lnTo>
                    <a:pt x="15" y="255"/>
                  </a:lnTo>
                  <a:lnTo>
                    <a:pt x="15" y="270"/>
                  </a:lnTo>
                  <a:lnTo>
                    <a:pt x="30" y="300"/>
                  </a:lnTo>
                  <a:lnTo>
                    <a:pt x="45" y="330"/>
                  </a:lnTo>
                  <a:lnTo>
                    <a:pt x="60" y="345"/>
                  </a:lnTo>
                  <a:lnTo>
                    <a:pt x="90" y="375"/>
                  </a:lnTo>
                  <a:lnTo>
                    <a:pt x="105" y="390"/>
                  </a:lnTo>
                  <a:lnTo>
                    <a:pt x="135" y="420"/>
                  </a:lnTo>
                  <a:lnTo>
                    <a:pt x="165" y="450"/>
                  </a:lnTo>
                  <a:lnTo>
                    <a:pt x="180" y="465"/>
                  </a:lnTo>
                  <a:lnTo>
                    <a:pt x="225" y="480"/>
                  </a:lnTo>
                  <a:lnTo>
                    <a:pt x="255" y="510"/>
                  </a:lnTo>
                  <a:lnTo>
                    <a:pt x="285" y="525"/>
                  </a:lnTo>
                  <a:lnTo>
                    <a:pt x="330" y="555"/>
                  </a:lnTo>
                  <a:lnTo>
                    <a:pt x="360" y="555"/>
                  </a:lnTo>
                  <a:lnTo>
                    <a:pt x="420" y="585"/>
                  </a:lnTo>
                  <a:lnTo>
                    <a:pt x="465" y="600"/>
                  </a:lnTo>
                  <a:lnTo>
                    <a:pt x="510" y="615"/>
                  </a:lnTo>
                  <a:lnTo>
                    <a:pt x="555" y="630"/>
                  </a:lnTo>
                  <a:lnTo>
                    <a:pt x="600" y="645"/>
                  </a:lnTo>
                  <a:lnTo>
                    <a:pt x="660" y="660"/>
                  </a:lnTo>
                  <a:lnTo>
                    <a:pt x="720" y="675"/>
                  </a:lnTo>
                  <a:lnTo>
                    <a:pt x="765" y="675"/>
                  </a:lnTo>
                  <a:lnTo>
                    <a:pt x="825" y="690"/>
                  </a:lnTo>
                  <a:lnTo>
                    <a:pt x="870" y="705"/>
                  </a:lnTo>
                  <a:lnTo>
                    <a:pt x="930" y="705"/>
                  </a:lnTo>
                  <a:lnTo>
                    <a:pt x="990" y="720"/>
                  </a:lnTo>
                  <a:lnTo>
                    <a:pt x="1035" y="720"/>
                  </a:lnTo>
                  <a:lnTo>
                    <a:pt x="1110" y="720"/>
                  </a:lnTo>
                  <a:lnTo>
                    <a:pt x="1155" y="720"/>
                  </a:lnTo>
                  <a:lnTo>
                    <a:pt x="1230" y="735"/>
                  </a:lnTo>
                  <a:lnTo>
                    <a:pt x="1290" y="735"/>
                  </a:lnTo>
                  <a:lnTo>
                    <a:pt x="1335" y="735"/>
                  </a:lnTo>
                  <a:lnTo>
                    <a:pt x="1410" y="735"/>
                  </a:lnTo>
                  <a:lnTo>
                    <a:pt x="1470" y="720"/>
                  </a:lnTo>
                  <a:lnTo>
                    <a:pt x="1530" y="720"/>
                  </a:lnTo>
                  <a:lnTo>
                    <a:pt x="1590" y="720"/>
                  </a:lnTo>
                  <a:lnTo>
                    <a:pt x="1635" y="720"/>
                  </a:lnTo>
                  <a:lnTo>
                    <a:pt x="1695" y="705"/>
                  </a:lnTo>
                  <a:lnTo>
                    <a:pt x="1770" y="705"/>
                  </a:lnTo>
                  <a:lnTo>
                    <a:pt x="1815" y="690"/>
                  </a:lnTo>
                  <a:lnTo>
                    <a:pt x="1875" y="675"/>
                  </a:lnTo>
                  <a:lnTo>
                    <a:pt x="1920" y="675"/>
                  </a:lnTo>
                  <a:lnTo>
                    <a:pt x="1980" y="660"/>
                  </a:lnTo>
                  <a:lnTo>
                    <a:pt x="2040" y="645"/>
                  </a:lnTo>
                  <a:lnTo>
                    <a:pt x="2070" y="630"/>
                  </a:lnTo>
                  <a:lnTo>
                    <a:pt x="2130" y="615"/>
                  </a:lnTo>
                  <a:lnTo>
                    <a:pt x="2160" y="600"/>
                  </a:lnTo>
                  <a:lnTo>
                    <a:pt x="2220" y="585"/>
                  </a:lnTo>
                  <a:lnTo>
                    <a:pt x="2265" y="555"/>
                  </a:lnTo>
                  <a:lnTo>
                    <a:pt x="2295" y="555"/>
                  </a:lnTo>
                  <a:lnTo>
                    <a:pt x="2340" y="525"/>
                  </a:lnTo>
                  <a:lnTo>
                    <a:pt x="2370" y="510"/>
                  </a:lnTo>
                  <a:lnTo>
                    <a:pt x="2415" y="480"/>
                  </a:lnTo>
                  <a:lnTo>
                    <a:pt x="2445" y="465"/>
                  </a:lnTo>
                  <a:lnTo>
                    <a:pt x="2475" y="450"/>
                  </a:lnTo>
                  <a:lnTo>
                    <a:pt x="2505" y="420"/>
                  </a:lnTo>
                  <a:lnTo>
                    <a:pt x="2535" y="390"/>
                  </a:lnTo>
                  <a:lnTo>
                    <a:pt x="2550" y="375"/>
                  </a:lnTo>
                  <a:lnTo>
                    <a:pt x="2565" y="345"/>
                  </a:lnTo>
                  <a:lnTo>
                    <a:pt x="2580" y="330"/>
                  </a:lnTo>
                  <a:lnTo>
                    <a:pt x="2595" y="300"/>
                  </a:lnTo>
                  <a:lnTo>
                    <a:pt x="2610" y="270"/>
                  </a:lnTo>
                  <a:lnTo>
                    <a:pt x="2625" y="255"/>
                  </a:lnTo>
                  <a:lnTo>
                    <a:pt x="2625" y="225"/>
                  </a:lnTo>
                  <a:lnTo>
                    <a:pt x="2640" y="210"/>
                  </a:lnTo>
                  <a:lnTo>
                    <a:pt x="2640" y="180"/>
                  </a:lnTo>
                  <a:lnTo>
                    <a:pt x="2640" y="0"/>
                  </a:lnTo>
                  <a:close/>
                </a:path>
              </a:pathLst>
            </a:custGeom>
            <a:solidFill>
              <a:srgbClr val="4D1A33"/>
            </a:solidFill>
            <a:ln w="9525">
              <a:solidFill>
                <a:srgbClr val="000000"/>
              </a:solidFill>
              <a:round/>
              <a:headEnd/>
              <a:tailEnd/>
            </a:ln>
          </p:spPr>
          <p:txBody>
            <a:bodyPr/>
            <a:lstStyle/>
            <a:p>
              <a:endParaRPr lang="es-ES"/>
            </a:p>
          </p:txBody>
        </p:sp>
        <p:sp>
          <p:nvSpPr>
            <p:cNvPr id="177289" name="Freeform 137"/>
            <p:cNvSpPr>
              <a:spLocks/>
            </p:cNvSpPr>
            <p:nvPr/>
          </p:nvSpPr>
          <p:spPr bwMode="auto">
            <a:xfrm>
              <a:off x="1395" y="1920"/>
              <a:ext cx="2640" cy="1110"/>
            </a:xfrm>
            <a:custGeom>
              <a:avLst/>
              <a:gdLst/>
              <a:ahLst/>
              <a:cxnLst>
                <a:cxn ang="0">
                  <a:pos x="2640" y="540"/>
                </a:cxn>
                <a:cxn ang="0">
                  <a:pos x="2640" y="585"/>
                </a:cxn>
                <a:cxn ang="0">
                  <a:pos x="2625" y="630"/>
                </a:cxn>
                <a:cxn ang="0">
                  <a:pos x="2595" y="675"/>
                </a:cxn>
                <a:cxn ang="0">
                  <a:pos x="2550" y="735"/>
                </a:cxn>
                <a:cxn ang="0">
                  <a:pos x="2520" y="780"/>
                </a:cxn>
                <a:cxn ang="0">
                  <a:pos x="2460" y="825"/>
                </a:cxn>
                <a:cxn ang="0">
                  <a:pos x="2400" y="870"/>
                </a:cxn>
                <a:cxn ang="0">
                  <a:pos x="2310" y="915"/>
                </a:cxn>
                <a:cxn ang="0">
                  <a:pos x="2235" y="945"/>
                </a:cxn>
                <a:cxn ang="0">
                  <a:pos x="2145" y="975"/>
                </a:cxn>
                <a:cxn ang="0">
                  <a:pos x="2055" y="1005"/>
                </a:cxn>
                <a:cxn ang="0">
                  <a:pos x="1935" y="1035"/>
                </a:cxn>
                <a:cxn ang="0">
                  <a:pos x="1830" y="1065"/>
                </a:cxn>
                <a:cxn ang="0">
                  <a:pos x="1725" y="1080"/>
                </a:cxn>
                <a:cxn ang="0">
                  <a:pos x="1620" y="1095"/>
                </a:cxn>
                <a:cxn ang="0">
                  <a:pos x="1470" y="1095"/>
                </a:cxn>
                <a:cxn ang="0">
                  <a:pos x="1365" y="1110"/>
                </a:cxn>
                <a:cxn ang="0">
                  <a:pos x="1245" y="1110"/>
                </a:cxn>
                <a:cxn ang="0">
                  <a:pos x="1140" y="1095"/>
                </a:cxn>
                <a:cxn ang="0">
                  <a:pos x="990" y="1095"/>
                </a:cxn>
                <a:cxn ang="0">
                  <a:pos x="885" y="1080"/>
                </a:cxn>
                <a:cxn ang="0">
                  <a:pos x="780" y="1065"/>
                </a:cxn>
                <a:cxn ang="0">
                  <a:pos x="675" y="1035"/>
                </a:cxn>
                <a:cxn ang="0">
                  <a:pos x="555" y="1005"/>
                </a:cxn>
                <a:cxn ang="0">
                  <a:pos x="465" y="975"/>
                </a:cxn>
                <a:cxn ang="0">
                  <a:pos x="390" y="945"/>
                </a:cxn>
                <a:cxn ang="0">
                  <a:pos x="300" y="900"/>
                </a:cxn>
                <a:cxn ang="0">
                  <a:pos x="225" y="855"/>
                </a:cxn>
                <a:cxn ang="0">
                  <a:pos x="165" y="810"/>
                </a:cxn>
                <a:cxn ang="0">
                  <a:pos x="105" y="780"/>
                </a:cxn>
                <a:cxn ang="0">
                  <a:pos x="75" y="720"/>
                </a:cxn>
                <a:cxn ang="0">
                  <a:pos x="30" y="675"/>
                </a:cxn>
                <a:cxn ang="0">
                  <a:pos x="15" y="615"/>
                </a:cxn>
                <a:cxn ang="0">
                  <a:pos x="0" y="570"/>
                </a:cxn>
                <a:cxn ang="0">
                  <a:pos x="0" y="525"/>
                </a:cxn>
                <a:cxn ang="0">
                  <a:pos x="15" y="465"/>
                </a:cxn>
                <a:cxn ang="0">
                  <a:pos x="30" y="420"/>
                </a:cxn>
                <a:cxn ang="0">
                  <a:pos x="60" y="375"/>
                </a:cxn>
                <a:cxn ang="0">
                  <a:pos x="105" y="330"/>
                </a:cxn>
                <a:cxn ang="0">
                  <a:pos x="165" y="270"/>
                </a:cxn>
                <a:cxn ang="0">
                  <a:pos x="225" y="225"/>
                </a:cxn>
                <a:cxn ang="0">
                  <a:pos x="285" y="195"/>
                </a:cxn>
                <a:cxn ang="0">
                  <a:pos x="360" y="150"/>
                </a:cxn>
                <a:cxn ang="0">
                  <a:pos x="465" y="120"/>
                </a:cxn>
                <a:cxn ang="0">
                  <a:pos x="555" y="90"/>
                </a:cxn>
                <a:cxn ang="0">
                  <a:pos x="660" y="60"/>
                </a:cxn>
                <a:cxn ang="0">
                  <a:pos x="765" y="30"/>
                </a:cxn>
                <a:cxn ang="0">
                  <a:pos x="885" y="15"/>
                </a:cxn>
                <a:cxn ang="0">
                  <a:pos x="990" y="0"/>
                </a:cxn>
                <a:cxn ang="0">
                  <a:pos x="2640" y="510"/>
                </a:cxn>
              </a:cxnLst>
              <a:rect l="0" t="0" r="r" b="b"/>
              <a:pathLst>
                <a:path w="2640" h="1110">
                  <a:moveTo>
                    <a:pt x="2640" y="510"/>
                  </a:moveTo>
                  <a:lnTo>
                    <a:pt x="2640" y="540"/>
                  </a:lnTo>
                  <a:lnTo>
                    <a:pt x="2640" y="555"/>
                  </a:lnTo>
                  <a:lnTo>
                    <a:pt x="2640" y="585"/>
                  </a:lnTo>
                  <a:lnTo>
                    <a:pt x="2625" y="615"/>
                  </a:lnTo>
                  <a:lnTo>
                    <a:pt x="2625" y="630"/>
                  </a:lnTo>
                  <a:lnTo>
                    <a:pt x="2610" y="660"/>
                  </a:lnTo>
                  <a:lnTo>
                    <a:pt x="2595" y="675"/>
                  </a:lnTo>
                  <a:lnTo>
                    <a:pt x="2580" y="705"/>
                  </a:lnTo>
                  <a:lnTo>
                    <a:pt x="2550" y="735"/>
                  </a:lnTo>
                  <a:lnTo>
                    <a:pt x="2535" y="750"/>
                  </a:lnTo>
                  <a:lnTo>
                    <a:pt x="2520" y="780"/>
                  </a:lnTo>
                  <a:lnTo>
                    <a:pt x="2475" y="810"/>
                  </a:lnTo>
                  <a:lnTo>
                    <a:pt x="2460" y="825"/>
                  </a:lnTo>
                  <a:lnTo>
                    <a:pt x="2430" y="855"/>
                  </a:lnTo>
                  <a:lnTo>
                    <a:pt x="2400" y="870"/>
                  </a:lnTo>
                  <a:lnTo>
                    <a:pt x="2355" y="885"/>
                  </a:lnTo>
                  <a:lnTo>
                    <a:pt x="2310" y="915"/>
                  </a:lnTo>
                  <a:lnTo>
                    <a:pt x="2280" y="930"/>
                  </a:lnTo>
                  <a:lnTo>
                    <a:pt x="2235" y="945"/>
                  </a:lnTo>
                  <a:lnTo>
                    <a:pt x="2175" y="975"/>
                  </a:lnTo>
                  <a:lnTo>
                    <a:pt x="2145" y="975"/>
                  </a:lnTo>
                  <a:lnTo>
                    <a:pt x="2085" y="1005"/>
                  </a:lnTo>
                  <a:lnTo>
                    <a:pt x="2055" y="1005"/>
                  </a:lnTo>
                  <a:lnTo>
                    <a:pt x="1995" y="1020"/>
                  </a:lnTo>
                  <a:lnTo>
                    <a:pt x="1935" y="1035"/>
                  </a:lnTo>
                  <a:lnTo>
                    <a:pt x="1890" y="1050"/>
                  </a:lnTo>
                  <a:lnTo>
                    <a:pt x="1830" y="1065"/>
                  </a:lnTo>
                  <a:lnTo>
                    <a:pt x="1770" y="1065"/>
                  </a:lnTo>
                  <a:lnTo>
                    <a:pt x="1725" y="1080"/>
                  </a:lnTo>
                  <a:lnTo>
                    <a:pt x="1665" y="1080"/>
                  </a:lnTo>
                  <a:lnTo>
                    <a:pt x="1620" y="1095"/>
                  </a:lnTo>
                  <a:lnTo>
                    <a:pt x="1545" y="1095"/>
                  </a:lnTo>
                  <a:lnTo>
                    <a:pt x="1470" y="1095"/>
                  </a:lnTo>
                  <a:lnTo>
                    <a:pt x="1425" y="1110"/>
                  </a:lnTo>
                  <a:lnTo>
                    <a:pt x="1365" y="1110"/>
                  </a:lnTo>
                  <a:lnTo>
                    <a:pt x="1290" y="1110"/>
                  </a:lnTo>
                  <a:lnTo>
                    <a:pt x="1245" y="1110"/>
                  </a:lnTo>
                  <a:lnTo>
                    <a:pt x="1185" y="1110"/>
                  </a:lnTo>
                  <a:lnTo>
                    <a:pt x="1140" y="1095"/>
                  </a:lnTo>
                  <a:lnTo>
                    <a:pt x="1065" y="1095"/>
                  </a:lnTo>
                  <a:lnTo>
                    <a:pt x="990" y="1095"/>
                  </a:lnTo>
                  <a:lnTo>
                    <a:pt x="945" y="1080"/>
                  </a:lnTo>
                  <a:lnTo>
                    <a:pt x="885" y="1080"/>
                  </a:lnTo>
                  <a:lnTo>
                    <a:pt x="825" y="1065"/>
                  </a:lnTo>
                  <a:lnTo>
                    <a:pt x="780" y="1065"/>
                  </a:lnTo>
                  <a:lnTo>
                    <a:pt x="720" y="1050"/>
                  </a:lnTo>
                  <a:lnTo>
                    <a:pt x="675" y="1035"/>
                  </a:lnTo>
                  <a:lnTo>
                    <a:pt x="615" y="1020"/>
                  </a:lnTo>
                  <a:lnTo>
                    <a:pt x="555" y="1005"/>
                  </a:lnTo>
                  <a:lnTo>
                    <a:pt x="525" y="990"/>
                  </a:lnTo>
                  <a:lnTo>
                    <a:pt x="465" y="975"/>
                  </a:lnTo>
                  <a:lnTo>
                    <a:pt x="420" y="960"/>
                  </a:lnTo>
                  <a:lnTo>
                    <a:pt x="390" y="945"/>
                  </a:lnTo>
                  <a:lnTo>
                    <a:pt x="330" y="915"/>
                  </a:lnTo>
                  <a:lnTo>
                    <a:pt x="300" y="900"/>
                  </a:lnTo>
                  <a:lnTo>
                    <a:pt x="255" y="885"/>
                  </a:lnTo>
                  <a:lnTo>
                    <a:pt x="225" y="855"/>
                  </a:lnTo>
                  <a:lnTo>
                    <a:pt x="195" y="840"/>
                  </a:lnTo>
                  <a:lnTo>
                    <a:pt x="165" y="810"/>
                  </a:lnTo>
                  <a:lnTo>
                    <a:pt x="135" y="795"/>
                  </a:lnTo>
                  <a:lnTo>
                    <a:pt x="105" y="780"/>
                  </a:lnTo>
                  <a:lnTo>
                    <a:pt x="90" y="750"/>
                  </a:lnTo>
                  <a:lnTo>
                    <a:pt x="75" y="720"/>
                  </a:lnTo>
                  <a:lnTo>
                    <a:pt x="45" y="705"/>
                  </a:lnTo>
                  <a:lnTo>
                    <a:pt x="30" y="675"/>
                  </a:lnTo>
                  <a:lnTo>
                    <a:pt x="15" y="645"/>
                  </a:lnTo>
                  <a:lnTo>
                    <a:pt x="15" y="615"/>
                  </a:lnTo>
                  <a:lnTo>
                    <a:pt x="0" y="600"/>
                  </a:lnTo>
                  <a:lnTo>
                    <a:pt x="0" y="570"/>
                  </a:lnTo>
                  <a:lnTo>
                    <a:pt x="0" y="540"/>
                  </a:lnTo>
                  <a:lnTo>
                    <a:pt x="0" y="525"/>
                  </a:lnTo>
                  <a:lnTo>
                    <a:pt x="0" y="495"/>
                  </a:lnTo>
                  <a:lnTo>
                    <a:pt x="15" y="465"/>
                  </a:lnTo>
                  <a:lnTo>
                    <a:pt x="15" y="450"/>
                  </a:lnTo>
                  <a:lnTo>
                    <a:pt x="30" y="420"/>
                  </a:lnTo>
                  <a:lnTo>
                    <a:pt x="45" y="390"/>
                  </a:lnTo>
                  <a:lnTo>
                    <a:pt x="60" y="375"/>
                  </a:lnTo>
                  <a:lnTo>
                    <a:pt x="90" y="345"/>
                  </a:lnTo>
                  <a:lnTo>
                    <a:pt x="105" y="330"/>
                  </a:lnTo>
                  <a:lnTo>
                    <a:pt x="135" y="300"/>
                  </a:lnTo>
                  <a:lnTo>
                    <a:pt x="165" y="270"/>
                  </a:lnTo>
                  <a:lnTo>
                    <a:pt x="180" y="255"/>
                  </a:lnTo>
                  <a:lnTo>
                    <a:pt x="225" y="225"/>
                  </a:lnTo>
                  <a:lnTo>
                    <a:pt x="255" y="210"/>
                  </a:lnTo>
                  <a:lnTo>
                    <a:pt x="285" y="195"/>
                  </a:lnTo>
                  <a:lnTo>
                    <a:pt x="330" y="165"/>
                  </a:lnTo>
                  <a:lnTo>
                    <a:pt x="360" y="150"/>
                  </a:lnTo>
                  <a:lnTo>
                    <a:pt x="420" y="135"/>
                  </a:lnTo>
                  <a:lnTo>
                    <a:pt x="465" y="120"/>
                  </a:lnTo>
                  <a:lnTo>
                    <a:pt x="510" y="105"/>
                  </a:lnTo>
                  <a:lnTo>
                    <a:pt x="555" y="90"/>
                  </a:lnTo>
                  <a:lnTo>
                    <a:pt x="615" y="60"/>
                  </a:lnTo>
                  <a:lnTo>
                    <a:pt x="660" y="60"/>
                  </a:lnTo>
                  <a:lnTo>
                    <a:pt x="720" y="45"/>
                  </a:lnTo>
                  <a:lnTo>
                    <a:pt x="765" y="30"/>
                  </a:lnTo>
                  <a:lnTo>
                    <a:pt x="825" y="15"/>
                  </a:lnTo>
                  <a:lnTo>
                    <a:pt x="885" y="15"/>
                  </a:lnTo>
                  <a:lnTo>
                    <a:pt x="930" y="0"/>
                  </a:lnTo>
                  <a:lnTo>
                    <a:pt x="990" y="0"/>
                  </a:lnTo>
                  <a:lnTo>
                    <a:pt x="1320" y="540"/>
                  </a:lnTo>
                  <a:lnTo>
                    <a:pt x="2640" y="510"/>
                  </a:lnTo>
                  <a:close/>
                </a:path>
              </a:pathLst>
            </a:custGeom>
            <a:solidFill>
              <a:srgbClr val="993366"/>
            </a:solidFill>
            <a:ln w="9525">
              <a:solidFill>
                <a:srgbClr val="000000"/>
              </a:solidFill>
              <a:round/>
              <a:headEnd/>
              <a:tailEnd/>
            </a:ln>
          </p:spPr>
          <p:txBody>
            <a:bodyPr/>
            <a:lstStyle/>
            <a:p>
              <a:endParaRPr lang="es-ES"/>
            </a:p>
          </p:txBody>
        </p:sp>
        <p:sp>
          <p:nvSpPr>
            <p:cNvPr id="177290" name="Rectangle 138"/>
            <p:cNvSpPr>
              <a:spLocks noChangeArrowheads="1"/>
            </p:cNvSpPr>
            <p:nvPr/>
          </p:nvSpPr>
          <p:spPr bwMode="auto">
            <a:xfrm>
              <a:off x="4201" y="1469"/>
              <a:ext cx="433" cy="186"/>
            </a:xfrm>
            <a:prstGeom prst="rect">
              <a:avLst/>
            </a:prstGeom>
            <a:noFill/>
            <a:ln w="9525">
              <a:noFill/>
              <a:miter lim="800000"/>
              <a:headEnd/>
              <a:tailEnd/>
            </a:ln>
          </p:spPr>
          <p:txBody>
            <a:bodyPr wrap="none" lIns="0" tIns="0" rIns="0" bIns="0">
              <a:spAutoFit/>
            </a:bodyPr>
            <a:lstStyle/>
            <a:p>
              <a:r>
                <a:rPr lang="en-US" sz="1400" b="1">
                  <a:latin typeface="Verdana" pitchFamily="34" charset="0"/>
                </a:rPr>
                <a:t>24%</a:t>
              </a:r>
              <a:endParaRPr lang="es-ES" sz="1400"/>
            </a:p>
          </p:txBody>
        </p:sp>
        <p:sp>
          <p:nvSpPr>
            <p:cNvPr id="177291" name="Rectangle 139"/>
            <p:cNvSpPr>
              <a:spLocks noChangeArrowheads="1"/>
            </p:cNvSpPr>
            <p:nvPr/>
          </p:nvSpPr>
          <p:spPr bwMode="auto">
            <a:xfrm>
              <a:off x="1515" y="3135"/>
              <a:ext cx="433" cy="185"/>
            </a:xfrm>
            <a:prstGeom prst="rect">
              <a:avLst/>
            </a:prstGeom>
            <a:noFill/>
            <a:ln w="9525">
              <a:noFill/>
              <a:miter lim="800000"/>
              <a:headEnd/>
              <a:tailEnd/>
            </a:ln>
          </p:spPr>
          <p:txBody>
            <a:bodyPr wrap="none" lIns="0" tIns="0" rIns="0" bIns="0">
              <a:spAutoFit/>
            </a:bodyPr>
            <a:lstStyle/>
            <a:p>
              <a:r>
                <a:rPr lang="en-US" sz="1400" b="1">
                  <a:latin typeface="Verdana" pitchFamily="34" charset="0"/>
                </a:rPr>
                <a:t>72%</a:t>
              </a:r>
              <a:endParaRPr lang="es-ES" sz="1400"/>
            </a:p>
          </p:txBody>
        </p:sp>
        <p:sp>
          <p:nvSpPr>
            <p:cNvPr id="177292" name="Rectangle 140"/>
            <p:cNvSpPr>
              <a:spLocks noChangeArrowheads="1"/>
            </p:cNvSpPr>
            <p:nvPr/>
          </p:nvSpPr>
          <p:spPr bwMode="auto">
            <a:xfrm>
              <a:off x="2564" y="1261"/>
              <a:ext cx="318" cy="186"/>
            </a:xfrm>
            <a:prstGeom prst="rect">
              <a:avLst/>
            </a:prstGeom>
            <a:noFill/>
            <a:ln w="9525">
              <a:noFill/>
              <a:miter lim="800000"/>
              <a:headEnd/>
              <a:tailEnd/>
            </a:ln>
          </p:spPr>
          <p:txBody>
            <a:bodyPr wrap="none" lIns="0" tIns="0" rIns="0" bIns="0">
              <a:spAutoFit/>
            </a:bodyPr>
            <a:lstStyle/>
            <a:p>
              <a:r>
                <a:rPr lang="en-US" sz="1400" b="1">
                  <a:latin typeface="Verdana" pitchFamily="34" charset="0"/>
                </a:rPr>
                <a:t>4%</a:t>
              </a:r>
              <a:endParaRPr lang="es-ES" sz="1400"/>
            </a:p>
          </p:txBody>
        </p:sp>
        <p:sp>
          <p:nvSpPr>
            <p:cNvPr id="177293" name="Rectangle 141"/>
            <p:cNvSpPr>
              <a:spLocks noChangeArrowheads="1"/>
            </p:cNvSpPr>
            <p:nvPr/>
          </p:nvSpPr>
          <p:spPr bwMode="auto">
            <a:xfrm>
              <a:off x="315" y="3489"/>
              <a:ext cx="5100" cy="345"/>
            </a:xfrm>
            <a:prstGeom prst="rect">
              <a:avLst/>
            </a:prstGeom>
            <a:solidFill>
              <a:srgbClr val="FFFFFF"/>
            </a:solidFill>
            <a:ln w="9525">
              <a:solidFill>
                <a:srgbClr val="000000"/>
              </a:solidFill>
              <a:miter lim="800000"/>
              <a:headEnd/>
              <a:tailEnd/>
            </a:ln>
          </p:spPr>
          <p:txBody>
            <a:bodyPr/>
            <a:lstStyle/>
            <a:p>
              <a:endParaRPr lang="es-ES"/>
            </a:p>
          </p:txBody>
        </p:sp>
        <p:sp>
          <p:nvSpPr>
            <p:cNvPr id="177294" name="Rectangle 142"/>
            <p:cNvSpPr>
              <a:spLocks noChangeArrowheads="1"/>
            </p:cNvSpPr>
            <p:nvPr/>
          </p:nvSpPr>
          <p:spPr bwMode="auto">
            <a:xfrm>
              <a:off x="780" y="3609"/>
              <a:ext cx="120" cy="120"/>
            </a:xfrm>
            <a:prstGeom prst="rect">
              <a:avLst/>
            </a:prstGeom>
            <a:solidFill>
              <a:srgbClr val="9999FF"/>
            </a:solidFill>
            <a:ln w="9525">
              <a:noFill/>
              <a:miter lim="800000"/>
              <a:headEnd/>
              <a:tailEnd/>
            </a:ln>
          </p:spPr>
          <p:txBody>
            <a:bodyPr/>
            <a:lstStyle/>
            <a:p>
              <a:endParaRPr lang="es-ES"/>
            </a:p>
          </p:txBody>
        </p:sp>
        <p:sp>
          <p:nvSpPr>
            <p:cNvPr id="177295" name="Rectangle 143"/>
            <p:cNvSpPr>
              <a:spLocks noChangeArrowheads="1"/>
            </p:cNvSpPr>
            <p:nvPr/>
          </p:nvSpPr>
          <p:spPr bwMode="auto">
            <a:xfrm>
              <a:off x="945" y="3533"/>
              <a:ext cx="596" cy="186"/>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Fascina</a:t>
              </a:r>
              <a:endParaRPr lang="es-ES" sz="1400"/>
            </a:p>
          </p:txBody>
        </p:sp>
        <p:sp>
          <p:nvSpPr>
            <p:cNvPr id="177296" name="Rectangle 144"/>
            <p:cNvSpPr>
              <a:spLocks noChangeArrowheads="1"/>
            </p:cNvSpPr>
            <p:nvPr/>
          </p:nvSpPr>
          <p:spPr bwMode="auto">
            <a:xfrm>
              <a:off x="2520" y="3609"/>
              <a:ext cx="120" cy="120"/>
            </a:xfrm>
            <a:prstGeom prst="rect">
              <a:avLst/>
            </a:prstGeom>
            <a:solidFill>
              <a:srgbClr val="993366"/>
            </a:solidFill>
            <a:ln w="9525">
              <a:noFill/>
              <a:miter lim="800000"/>
              <a:headEnd/>
              <a:tailEnd/>
            </a:ln>
          </p:spPr>
          <p:txBody>
            <a:bodyPr/>
            <a:lstStyle/>
            <a:p>
              <a:endParaRPr lang="es-ES"/>
            </a:p>
          </p:txBody>
        </p:sp>
        <p:sp>
          <p:nvSpPr>
            <p:cNvPr id="177297" name="Rectangle 145"/>
            <p:cNvSpPr>
              <a:spLocks noChangeArrowheads="1"/>
            </p:cNvSpPr>
            <p:nvPr/>
          </p:nvSpPr>
          <p:spPr bwMode="auto">
            <a:xfrm>
              <a:off x="2685" y="3533"/>
              <a:ext cx="672" cy="186"/>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Interesa</a:t>
              </a:r>
              <a:endParaRPr lang="es-ES" sz="1400"/>
            </a:p>
          </p:txBody>
        </p:sp>
        <p:sp>
          <p:nvSpPr>
            <p:cNvPr id="177298" name="Rectangle 146"/>
            <p:cNvSpPr>
              <a:spLocks noChangeArrowheads="1"/>
            </p:cNvSpPr>
            <p:nvPr/>
          </p:nvSpPr>
          <p:spPr bwMode="auto">
            <a:xfrm>
              <a:off x="4260" y="3609"/>
              <a:ext cx="120" cy="120"/>
            </a:xfrm>
            <a:prstGeom prst="rect">
              <a:avLst/>
            </a:prstGeom>
            <a:solidFill>
              <a:srgbClr val="FFFFCC"/>
            </a:solidFill>
            <a:ln w="9525">
              <a:noFill/>
              <a:miter lim="800000"/>
              <a:headEnd/>
              <a:tailEnd/>
            </a:ln>
          </p:spPr>
          <p:txBody>
            <a:bodyPr/>
            <a:lstStyle/>
            <a:p>
              <a:endParaRPr lang="es-ES"/>
            </a:p>
          </p:txBody>
        </p:sp>
        <p:sp>
          <p:nvSpPr>
            <p:cNvPr id="177299" name="Rectangle 147"/>
            <p:cNvSpPr>
              <a:spLocks noChangeArrowheads="1"/>
            </p:cNvSpPr>
            <p:nvPr/>
          </p:nvSpPr>
          <p:spPr bwMode="auto">
            <a:xfrm>
              <a:off x="4426" y="3533"/>
              <a:ext cx="546" cy="186"/>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Aburre</a:t>
              </a:r>
              <a:endParaRPr lang="es-ES" sz="1400"/>
            </a:p>
          </p:txBody>
        </p:sp>
        <p:sp>
          <p:nvSpPr>
            <p:cNvPr id="177300" name="Rectangle 148"/>
            <p:cNvSpPr>
              <a:spLocks noChangeArrowheads="1"/>
            </p:cNvSpPr>
            <p:nvPr/>
          </p:nvSpPr>
          <p:spPr bwMode="auto">
            <a:xfrm>
              <a:off x="180" y="270"/>
              <a:ext cx="5410" cy="213"/>
            </a:xfrm>
            <a:prstGeom prst="rect">
              <a:avLst/>
            </a:prstGeom>
            <a:noFill/>
            <a:ln w="9525">
              <a:noFill/>
              <a:miter lim="800000"/>
              <a:headEnd/>
              <a:tailEnd/>
            </a:ln>
          </p:spPr>
          <p:txBody>
            <a:bodyPr lIns="0" tIns="0" rIns="0" bIns="0">
              <a:spAutoFit/>
            </a:bodyPr>
            <a:lstStyle/>
            <a:p>
              <a:pPr algn="ctr"/>
              <a:r>
                <a:rPr lang="es-ES" sz="1600" b="1">
                  <a:latin typeface="Verdana" pitchFamily="34" charset="0"/>
                </a:rPr>
                <a:t>3. La idea de conocer la ciudad de Guayaquil te:</a:t>
              </a:r>
              <a:endParaRPr lang="es-ES" sz="1600"/>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79203"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pSp>
        <p:nvGrpSpPr>
          <p:cNvPr id="179520" name="Group 320"/>
          <p:cNvGrpSpPr>
            <a:grpSpLocks noChangeAspect="1"/>
          </p:cNvGrpSpPr>
          <p:nvPr/>
        </p:nvGrpSpPr>
        <p:grpSpPr bwMode="auto">
          <a:xfrm>
            <a:off x="1908175" y="1851025"/>
            <a:ext cx="6408738" cy="4400550"/>
            <a:chOff x="34" y="0"/>
            <a:chExt cx="5767" cy="3960"/>
          </a:xfrm>
        </p:grpSpPr>
        <p:sp>
          <p:nvSpPr>
            <p:cNvPr id="179521" name="AutoShape 321"/>
            <p:cNvSpPr>
              <a:spLocks noChangeAspect="1" noChangeArrowheads="1"/>
            </p:cNvSpPr>
            <p:nvPr/>
          </p:nvSpPr>
          <p:spPr bwMode="auto">
            <a:xfrm>
              <a:off x="34" y="0"/>
              <a:ext cx="5767" cy="3960"/>
            </a:xfrm>
            <a:prstGeom prst="rect">
              <a:avLst/>
            </a:prstGeom>
            <a:solidFill>
              <a:srgbClr val="EAEAEA"/>
            </a:solidFill>
            <a:ln w="9525">
              <a:solidFill>
                <a:srgbClr val="000000"/>
              </a:solidFill>
              <a:miter lim="800000"/>
              <a:headEnd/>
              <a:tailEnd/>
            </a:ln>
          </p:spPr>
          <p:txBody>
            <a:bodyPr/>
            <a:lstStyle/>
            <a:p>
              <a:endParaRPr lang="es-ES"/>
            </a:p>
          </p:txBody>
        </p:sp>
        <p:sp>
          <p:nvSpPr>
            <p:cNvPr id="179522" name="Rectangle 322"/>
            <p:cNvSpPr>
              <a:spLocks noChangeArrowheads="1"/>
            </p:cNvSpPr>
            <p:nvPr/>
          </p:nvSpPr>
          <p:spPr bwMode="auto">
            <a:xfrm>
              <a:off x="34" y="32"/>
              <a:ext cx="5767" cy="3702"/>
            </a:xfrm>
            <a:prstGeom prst="rect">
              <a:avLst/>
            </a:prstGeom>
            <a:noFill/>
            <a:ln w="9525">
              <a:noFill/>
              <a:miter lim="800000"/>
              <a:headEnd/>
              <a:tailEnd/>
            </a:ln>
          </p:spPr>
          <p:txBody>
            <a:bodyPr/>
            <a:lstStyle/>
            <a:p>
              <a:endParaRPr lang="es-ES"/>
            </a:p>
          </p:txBody>
        </p:sp>
        <p:sp>
          <p:nvSpPr>
            <p:cNvPr id="179523" name="Freeform 323"/>
            <p:cNvSpPr>
              <a:spLocks/>
            </p:cNvSpPr>
            <p:nvPr/>
          </p:nvSpPr>
          <p:spPr bwMode="auto">
            <a:xfrm>
              <a:off x="4789" y="1620"/>
              <a:ext cx="72" cy="382"/>
            </a:xfrm>
            <a:custGeom>
              <a:avLst/>
              <a:gdLst/>
              <a:ahLst/>
              <a:cxnLst>
                <a:cxn ang="0">
                  <a:pos x="72" y="0"/>
                </a:cxn>
                <a:cxn ang="0">
                  <a:pos x="72" y="12"/>
                </a:cxn>
                <a:cxn ang="0">
                  <a:pos x="71" y="22"/>
                </a:cxn>
                <a:cxn ang="0">
                  <a:pos x="71" y="22"/>
                </a:cxn>
                <a:cxn ang="0">
                  <a:pos x="70" y="34"/>
                </a:cxn>
                <a:cxn ang="0">
                  <a:pos x="68" y="44"/>
                </a:cxn>
                <a:cxn ang="0">
                  <a:pos x="68" y="44"/>
                </a:cxn>
                <a:cxn ang="0">
                  <a:pos x="66" y="56"/>
                </a:cxn>
                <a:cxn ang="0">
                  <a:pos x="62" y="66"/>
                </a:cxn>
                <a:cxn ang="0">
                  <a:pos x="62" y="66"/>
                </a:cxn>
                <a:cxn ang="0">
                  <a:pos x="59" y="78"/>
                </a:cxn>
                <a:cxn ang="0">
                  <a:pos x="55" y="89"/>
                </a:cxn>
                <a:cxn ang="0">
                  <a:pos x="55" y="89"/>
                </a:cxn>
                <a:cxn ang="0">
                  <a:pos x="51" y="100"/>
                </a:cxn>
                <a:cxn ang="0">
                  <a:pos x="47" y="111"/>
                </a:cxn>
                <a:cxn ang="0">
                  <a:pos x="47" y="111"/>
                </a:cxn>
                <a:cxn ang="0">
                  <a:pos x="42" y="122"/>
                </a:cxn>
                <a:cxn ang="0">
                  <a:pos x="36" y="133"/>
                </a:cxn>
                <a:cxn ang="0">
                  <a:pos x="36" y="133"/>
                </a:cxn>
                <a:cxn ang="0">
                  <a:pos x="30" y="143"/>
                </a:cxn>
                <a:cxn ang="0">
                  <a:pos x="23" y="155"/>
                </a:cxn>
                <a:cxn ang="0">
                  <a:pos x="23" y="155"/>
                </a:cxn>
                <a:cxn ang="0">
                  <a:pos x="16" y="165"/>
                </a:cxn>
                <a:cxn ang="0">
                  <a:pos x="9" y="176"/>
                </a:cxn>
                <a:cxn ang="0">
                  <a:pos x="9" y="176"/>
                </a:cxn>
                <a:cxn ang="0">
                  <a:pos x="0" y="187"/>
                </a:cxn>
                <a:cxn ang="0">
                  <a:pos x="0" y="382"/>
                </a:cxn>
                <a:cxn ang="0">
                  <a:pos x="9" y="371"/>
                </a:cxn>
                <a:cxn ang="0">
                  <a:pos x="16" y="361"/>
                </a:cxn>
                <a:cxn ang="0">
                  <a:pos x="16" y="361"/>
                </a:cxn>
                <a:cxn ang="0">
                  <a:pos x="23" y="350"/>
                </a:cxn>
                <a:cxn ang="0">
                  <a:pos x="30" y="339"/>
                </a:cxn>
                <a:cxn ang="0">
                  <a:pos x="30" y="339"/>
                </a:cxn>
                <a:cxn ang="0">
                  <a:pos x="36" y="328"/>
                </a:cxn>
                <a:cxn ang="0">
                  <a:pos x="42" y="318"/>
                </a:cxn>
                <a:cxn ang="0">
                  <a:pos x="42" y="318"/>
                </a:cxn>
                <a:cxn ang="0">
                  <a:pos x="47" y="306"/>
                </a:cxn>
                <a:cxn ang="0">
                  <a:pos x="51" y="295"/>
                </a:cxn>
                <a:cxn ang="0">
                  <a:pos x="51" y="295"/>
                </a:cxn>
                <a:cxn ang="0">
                  <a:pos x="55" y="284"/>
                </a:cxn>
                <a:cxn ang="0">
                  <a:pos x="59" y="273"/>
                </a:cxn>
                <a:cxn ang="0">
                  <a:pos x="59" y="273"/>
                </a:cxn>
                <a:cxn ang="0">
                  <a:pos x="62" y="262"/>
                </a:cxn>
                <a:cxn ang="0">
                  <a:pos x="66" y="251"/>
                </a:cxn>
                <a:cxn ang="0">
                  <a:pos x="66" y="251"/>
                </a:cxn>
                <a:cxn ang="0">
                  <a:pos x="68" y="240"/>
                </a:cxn>
                <a:cxn ang="0">
                  <a:pos x="70" y="229"/>
                </a:cxn>
                <a:cxn ang="0">
                  <a:pos x="70" y="229"/>
                </a:cxn>
                <a:cxn ang="0">
                  <a:pos x="71" y="217"/>
                </a:cxn>
                <a:cxn ang="0">
                  <a:pos x="72" y="207"/>
                </a:cxn>
                <a:cxn ang="0">
                  <a:pos x="72" y="207"/>
                </a:cxn>
                <a:cxn ang="0">
                  <a:pos x="72" y="195"/>
                </a:cxn>
              </a:cxnLst>
              <a:rect l="0" t="0" r="r" b="b"/>
              <a:pathLst>
                <a:path w="72" h="382">
                  <a:moveTo>
                    <a:pt x="72" y="0"/>
                  </a:moveTo>
                  <a:lnTo>
                    <a:pt x="72" y="0"/>
                  </a:lnTo>
                  <a:lnTo>
                    <a:pt x="72" y="12"/>
                  </a:lnTo>
                  <a:lnTo>
                    <a:pt x="72" y="12"/>
                  </a:lnTo>
                  <a:lnTo>
                    <a:pt x="72" y="12"/>
                  </a:lnTo>
                  <a:lnTo>
                    <a:pt x="71" y="22"/>
                  </a:lnTo>
                  <a:lnTo>
                    <a:pt x="71" y="22"/>
                  </a:lnTo>
                  <a:lnTo>
                    <a:pt x="71" y="22"/>
                  </a:lnTo>
                  <a:lnTo>
                    <a:pt x="70" y="34"/>
                  </a:lnTo>
                  <a:lnTo>
                    <a:pt x="70" y="34"/>
                  </a:lnTo>
                  <a:lnTo>
                    <a:pt x="70" y="34"/>
                  </a:lnTo>
                  <a:lnTo>
                    <a:pt x="68" y="44"/>
                  </a:lnTo>
                  <a:lnTo>
                    <a:pt x="68" y="44"/>
                  </a:lnTo>
                  <a:lnTo>
                    <a:pt x="68" y="44"/>
                  </a:lnTo>
                  <a:lnTo>
                    <a:pt x="66" y="56"/>
                  </a:lnTo>
                  <a:lnTo>
                    <a:pt x="66" y="56"/>
                  </a:lnTo>
                  <a:lnTo>
                    <a:pt x="66" y="56"/>
                  </a:lnTo>
                  <a:lnTo>
                    <a:pt x="62" y="66"/>
                  </a:lnTo>
                  <a:lnTo>
                    <a:pt x="62" y="66"/>
                  </a:lnTo>
                  <a:lnTo>
                    <a:pt x="62" y="66"/>
                  </a:lnTo>
                  <a:lnTo>
                    <a:pt x="59" y="78"/>
                  </a:lnTo>
                  <a:lnTo>
                    <a:pt x="59" y="78"/>
                  </a:lnTo>
                  <a:lnTo>
                    <a:pt x="59" y="78"/>
                  </a:lnTo>
                  <a:lnTo>
                    <a:pt x="55" y="89"/>
                  </a:lnTo>
                  <a:lnTo>
                    <a:pt x="55" y="89"/>
                  </a:lnTo>
                  <a:lnTo>
                    <a:pt x="55" y="89"/>
                  </a:lnTo>
                  <a:lnTo>
                    <a:pt x="51" y="100"/>
                  </a:lnTo>
                  <a:lnTo>
                    <a:pt x="51" y="100"/>
                  </a:lnTo>
                  <a:lnTo>
                    <a:pt x="51" y="100"/>
                  </a:lnTo>
                  <a:lnTo>
                    <a:pt x="47" y="111"/>
                  </a:lnTo>
                  <a:lnTo>
                    <a:pt x="47" y="111"/>
                  </a:lnTo>
                  <a:lnTo>
                    <a:pt x="47" y="111"/>
                  </a:lnTo>
                  <a:lnTo>
                    <a:pt x="42" y="122"/>
                  </a:lnTo>
                  <a:lnTo>
                    <a:pt x="42" y="122"/>
                  </a:lnTo>
                  <a:lnTo>
                    <a:pt x="42" y="122"/>
                  </a:lnTo>
                  <a:lnTo>
                    <a:pt x="36" y="133"/>
                  </a:lnTo>
                  <a:lnTo>
                    <a:pt x="36" y="133"/>
                  </a:lnTo>
                  <a:lnTo>
                    <a:pt x="36" y="133"/>
                  </a:lnTo>
                  <a:lnTo>
                    <a:pt x="30" y="143"/>
                  </a:lnTo>
                  <a:lnTo>
                    <a:pt x="30" y="143"/>
                  </a:lnTo>
                  <a:lnTo>
                    <a:pt x="30" y="143"/>
                  </a:lnTo>
                  <a:lnTo>
                    <a:pt x="23" y="155"/>
                  </a:lnTo>
                  <a:lnTo>
                    <a:pt x="23" y="155"/>
                  </a:lnTo>
                  <a:lnTo>
                    <a:pt x="23" y="155"/>
                  </a:lnTo>
                  <a:lnTo>
                    <a:pt x="16" y="165"/>
                  </a:lnTo>
                  <a:lnTo>
                    <a:pt x="16" y="165"/>
                  </a:lnTo>
                  <a:lnTo>
                    <a:pt x="16" y="165"/>
                  </a:lnTo>
                  <a:lnTo>
                    <a:pt x="9" y="176"/>
                  </a:lnTo>
                  <a:lnTo>
                    <a:pt x="9" y="176"/>
                  </a:lnTo>
                  <a:lnTo>
                    <a:pt x="9" y="176"/>
                  </a:lnTo>
                  <a:lnTo>
                    <a:pt x="0" y="187"/>
                  </a:lnTo>
                  <a:lnTo>
                    <a:pt x="0" y="187"/>
                  </a:lnTo>
                  <a:lnTo>
                    <a:pt x="0" y="382"/>
                  </a:lnTo>
                  <a:lnTo>
                    <a:pt x="0" y="382"/>
                  </a:lnTo>
                  <a:lnTo>
                    <a:pt x="9" y="371"/>
                  </a:lnTo>
                  <a:lnTo>
                    <a:pt x="9" y="371"/>
                  </a:lnTo>
                  <a:lnTo>
                    <a:pt x="9" y="371"/>
                  </a:lnTo>
                  <a:lnTo>
                    <a:pt x="16" y="361"/>
                  </a:lnTo>
                  <a:lnTo>
                    <a:pt x="16" y="361"/>
                  </a:lnTo>
                  <a:lnTo>
                    <a:pt x="16" y="361"/>
                  </a:lnTo>
                  <a:lnTo>
                    <a:pt x="23" y="350"/>
                  </a:lnTo>
                  <a:lnTo>
                    <a:pt x="23" y="350"/>
                  </a:lnTo>
                  <a:lnTo>
                    <a:pt x="23" y="350"/>
                  </a:lnTo>
                  <a:lnTo>
                    <a:pt x="30" y="339"/>
                  </a:lnTo>
                  <a:lnTo>
                    <a:pt x="30" y="339"/>
                  </a:lnTo>
                  <a:lnTo>
                    <a:pt x="30" y="339"/>
                  </a:lnTo>
                  <a:lnTo>
                    <a:pt x="36" y="328"/>
                  </a:lnTo>
                  <a:lnTo>
                    <a:pt x="36" y="328"/>
                  </a:lnTo>
                  <a:lnTo>
                    <a:pt x="36" y="328"/>
                  </a:lnTo>
                  <a:lnTo>
                    <a:pt x="42" y="318"/>
                  </a:lnTo>
                  <a:lnTo>
                    <a:pt x="42" y="318"/>
                  </a:lnTo>
                  <a:lnTo>
                    <a:pt x="42" y="318"/>
                  </a:lnTo>
                  <a:lnTo>
                    <a:pt x="47" y="306"/>
                  </a:lnTo>
                  <a:lnTo>
                    <a:pt x="47" y="306"/>
                  </a:lnTo>
                  <a:lnTo>
                    <a:pt x="47" y="306"/>
                  </a:lnTo>
                  <a:lnTo>
                    <a:pt x="51" y="295"/>
                  </a:lnTo>
                  <a:lnTo>
                    <a:pt x="51" y="295"/>
                  </a:lnTo>
                  <a:lnTo>
                    <a:pt x="51" y="295"/>
                  </a:lnTo>
                  <a:lnTo>
                    <a:pt x="55" y="284"/>
                  </a:lnTo>
                  <a:lnTo>
                    <a:pt x="55" y="284"/>
                  </a:lnTo>
                  <a:lnTo>
                    <a:pt x="55" y="284"/>
                  </a:lnTo>
                  <a:lnTo>
                    <a:pt x="59" y="273"/>
                  </a:lnTo>
                  <a:lnTo>
                    <a:pt x="59" y="273"/>
                  </a:lnTo>
                  <a:lnTo>
                    <a:pt x="59" y="273"/>
                  </a:lnTo>
                  <a:lnTo>
                    <a:pt x="62" y="262"/>
                  </a:lnTo>
                  <a:lnTo>
                    <a:pt x="62" y="262"/>
                  </a:lnTo>
                  <a:lnTo>
                    <a:pt x="62" y="262"/>
                  </a:lnTo>
                  <a:lnTo>
                    <a:pt x="66" y="251"/>
                  </a:lnTo>
                  <a:lnTo>
                    <a:pt x="66" y="251"/>
                  </a:lnTo>
                  <a:lnTo>
                    <a:pt x="66" y="251"/>
                  </a:lnTo>
                  <a:lnTo>
                    <a:pt x="68" y="240"/>
                  </a:lnTo>
                  <a:lnTo>
                    <a:pt x="68" y="240"/>
                  </a:lnTo>
                  <a:lnTo>
                    <a:pt x="68" y="240"/>
                  </a:lnTo>
                  <a:lnTo>
                    <a:pt x="70" y="229"/>
                  </a:lnTo>
                  <a:lnTo>
                    <a:pt x="70" y="229"/>
                  </a:lnTo>
                  <a:lnTo>
                    <a:pt x="70" y="229"/>
                  </a:lnTo>
                  <a:lnTo>
                    <a:pt x="71" y="217"/>
                  </a:lnTo>
                  <a:lnTo>
                    <a:pt x="71" y="217"/>
                  </a:lnTo>
                  <a:lnTo>
                    <a:pt x="71" y="217"/>
                  </a:lnTo>
                  <a:lnTo>
                    <a:pt x="72" y="207"/>
                  </a:lnTo>
                  <a:lnTo>
                    <a:pt x="72" y="207"/>
                  </a:lnTo>
                  <a:lnTo>
                    <a:pt x="72" y="207"/>
                  </a:lnTo>
                  <a:lnTo>
                    <a:pt x="72" y="195"/>
                  </a:lnTo>
                  <a:lnTo>
                    <a:pt x="72" y="195"/>
                  </a:lnTo>
                  <a:lnTo>
                    <a:pt x="72" y="0"/>
                  </a:lnTo>
                  <a:close/>
                </a:path>
              </a:pathLst>
            </a:custGeom>
            <a:solidFill>
              <a:srgbClr val="4D4D80"/>
            </a:solidFill>
            <a:ln w="9525">
              <a:solidFill>
                <a:srgbClr val="000000"/>
              </a:solidFill>
              <a:round/>
              <a:headEnd/>
              <a:tailEnd/>
            </a:ln>
          </p:spPr>
          <p:txBody>
            <a:bodyPr/>
            <a:lstStyle/>
            <a:p>
              <a:endParaRPr lang="es-ES"/>
            </a:p>
          </p:txBody>
        </p:sp>
        <p:sp>
          <p:nvSpPr>
            <p:cNvPr id="179524" name="Freeform 324"/>
            <p:cNvSpPr>
              <a:spLocks/>
            </p:cNvSpPr>
            <p:nvPr/>
          </p:nvSpPr>
          <p:spPr bwMode="auto">
            <a:xfrm>
              <a:off x="3240" y="1620"/>
              <a:ext cx="1549" cy="382"/>
            </a:xfrm>
            <a:custGeom>
              <a:avLst/>
              <a:gdLst/>
              <a:ahLst/>
              <a:cxnLst>
                <a:cxn ang="0">
                  <a:pos x="0" y="0"/>
                </a:cxn>
                <a:cxn ang="0">
                  <a:pos x="1549" y="187"/>
                </a:cxn>
                <a:cxn ang="0">
                  <a:pos x="1549" y="382"/>
                </a:cxn>
                <a:cxn ang="0">
                  <a:pos x="0" y="195"/>
                </a:cxn>
                <a:cxn ang="0">
                  <a:pos x="0" y="0"/>
                </a:cxn>
              </a:cxnLst>
              <a:rect l="0" t="0" r="r" b="b"/>
              <a:pathLst>
                <a:path w="1549" h="382">
                  <a:moveTo>
                    <a:pt x="0" y="0"/>
                  </a:moveTo>
                  <a:lnTo>
                    <a:pt x="1549" y="187"/>
                  </a:lnTo>
                  <a:lnTo>
                    <a:pt x="1549" y="382"/>
                  </a:lnTo>
                  <a:lnTo>
                    <a:pt x="0" y="195"/>
                  </a:lnTo>
                  <a:lnTo>
                    <a:pt x="0" y="0"/>
                  </a:lnTo>
                  <a:close/>
                </a:path>
              </a:pathLst>
            </a:custGeom>
            <a:solidFill>
              <a:srgbClr val="4D4D80"/>
            </a:solidFill>
            <a:ln w="9525">
              <a:solidFill>
                <a:srgbClr val="000000"/>
              </a:solidFill>
              <a:round/>
              <a:headEnd/>
              <a:tailEnd/>
            </a:ln>
          </p:spPr>
          <p:txBody>
            <a:bodyPr/>
            <a:lstStyle/>
            <a:p>
              <a:endParaRPr lang="es-ES"/>
            </a:p>
          </p:txBody>
        </p:sp>
        <p:sp>
          <p:nvSpPr>
            <p:cNvPr id="179525" name="Freeform 325"/>
            <p:cNvSpPr>
              <a:spLocks/>
            </p:cNvSpPr>
            <p:nvPr/>
          </p:nvSpPr>
          <p:spPr bwMode="auto">
            <a:xfrm>
              <a:off x="3240" y="1080"/>
              <a:ext cx="1621" cy="825"/>
            </a:xfrm>
            <a:custGeom>
              <a:avLst/>
              <a:gdLst/>
              <a:ahLst/>
              <a:cxnLst>
                <a:cxn ang="0">
                  <a:pos x="57" y="0"/>
                </a:cxn>
                <a:cxn ang="0">
                  <a:pos x="113" y="1"/>
                </a:cxn>
                <a:cxn ang="0">
                  <a:pos x="169" y="3"/>
                </a:cxn>
                <a:cxn ang="0">
                  <a:pos x="226" y="6"/>
                </a:cxn>
                <a:cxn ang="0">
                  <a:pos x="282" y="9"/>
                </a:cxn>
                <a:cxn ang="0">
                  <a:pos x="337" y="13"/>
                </a:cxn>
                <a:cxn ang="0">
                  <a:pos x="392" y="18"/>
                </a:cxn>
                <a:cxn ang="0">
                  <a:pos x="447" y="24"/>
                </a:cxn>
                <a:cxn ang="0">
                  <a:pos x="501" y="31"/>
                </a:cxn>
                <a:cxn ang="0">
                  <a:pos x="555" y="38"/>
                </a:cxn>
                <a:cxn ang="0">
                  <a:pos x="607" y="46"/>
                </a:cxn>
                <a:cxn ang="0">
                  <a:pos x="659" y="55"/>
                </a:cxn>
                <a:cxn ang="0">
                  <a:pos x="711" y="64"/>
                </a:cxn>
                <a:cxn ang="0">
                  <a:pos x="761" y="74"/>
                </a:cxn>
                <a:cxn ang="0">
                  <a:pos x="811" y="86"/>
                </a:cxn>
                <a:cxn ang="0">
                  <a:pos x="858" y="96"/>
                </a:cxn>
                <a:cxn ang="0">
                  <a:pos x="906" y="109"/>
                </a:cxn>
                <a:cxn ang="0">
                  <a:pos x="952" y="121"/>
                </a:cxn>
                <a:cxn ang="0">
                  <a:pos x="998" y="135"/>
                </a:cxn>
                <a:cxn ang="0">
                  <a:pos x="1041" y="149"/>
                </a:cxn>
                <a:cxn ang="0">
                  <a:pos x="1085" y="163"/>
                </a:cxn>
                <a:cxn ang="0">
                  <a:pos x="1126" y="179"/>
                </a:cxn>
                <a:cxn ang="0">
                  <a:pos x="1166" y="194"/>
                </a:cxn>
                <a:cxn ang="0">
                  <a:pos x="1204" y="211"/>
                </a:cxn>
                <a:cxn ang="0">
                  <a:pos x="1242" y="228"/>
                </a:cxn>
                <a:cxn ang="0">
                  <a:pos x="1277" y="245"/>
                </a:cxn>
                <a:cxn ang="0">
                  <a:pos x="1311" y="263"/>
                </a:cxn>
                <a:cxn ang="0">
                  <a:pos x="1344" y="281"/>
                </a:cxn>
                <a:cxn ang="0">
                  <a:pos x="1374" y="299"/>
                </a:cxn>
                <a:cxn ang="0">
                  <a:pos x="1404" y="318"/>
                </a:cxn>
                <a:cxn ang="0">
                  <a:pos x="1431" y="338"/>
                </a:cxn>
                <a:cxn ang="0">
                  <a:pos x="1456" y="358"/>
                </a:cxn>
                <a:cxn ang="0">
                  <a:pos x="1480" y="378"/>
                </a:cxn>
                <a:cxn ang="0">
                  <a:pos x="1503" y="398"/>
                </a:cxn>
                <a:cxn ang="0">
                  <a:pos x="1523" y="419"/>
                </a:cxn>
                <a:cxn ang="0">
                  <a:pos x="1541" y="441"/>
                </a:cxn>
                <a:cxn ang="0">
                  <a:pos x="1558" y="462"/>
                </a:cxn>
                <a:cxn ang="0">
                  <a:pos x="1572" y="483"/>
                </a:cxn>
                <a:cxn ang="0">
                  <a:pos x="1585" y="505"/>
                </a:cxn>
                <a:cxn ang="0">
                  <a:pos x="1596" y="527"/>
                </a:cxn>
                <a:cxn ang="0">
                  <a:pos x="1604" y="548"/>
                </a:cxn>
                <a:cxn ang="0">
                  <a:pos x="1611" y="571"/>
                </a:cxn>
                <a:cxn ang="0">
                  <a:pos x="1617" y="593"/>
                </a:cxn>
                <a:cxn ang="0">
                  <a:pos x="1620" y="616"/>
                </a:cxn>
                <a:cxn ang="0">
                  <a:pos x="1621" y="638"/>
                </a:cxn>
                <a:cxn ang="0">
                  <a:pos x="1620" y="660"/>
                </a:cxn>
                <a:cxn ang="0">
                  <a:pos x="1617" y="682"/>
                </a:cxn>
                <a:cxn ang="0">
                  <a:pos x="1611" y="704"/>
                </a:cxn>
                <a:cxn ang="0">
                  <a:pos x="1604" y="726"/>
                </a:cxn>
                <a:cxn ang="0">
                  <a:pos x="1596" y="749"/>
                </a:cxn>
                <a:cxn ang="0">
                  <a:pos x="1585" y="771"/>
                </a:cxn>
                <a:cxn ang="0">
                  <a:pos x="1572" y="792"/>
                </a:cxn>
                <a:cxn ang="0">
                  <a:pos x="1558" y="814"/>
                </a:cxn>
                <a:cxn ang="0">
                  <a:pos x="0" y="0"/>
                </a:cxn>
              </a:cxnLst>
              <a:rect l="0" t="0" r="r" b="b"/>
              <a:pathLst>
                <a:path w="1621" h="825">
                  <a:moveTo>
                    <a:pt x="0" y="0"/>
                  </a:moveTo>
                  <a:lnTo>
                    <a:pt x="0" y="0"/>
                  </a:lnTo>
                  <a:lnTo>
                    <a:pt x="29" y="0"/>
                  </a:lnTo>
                  <a:lnTo>
                    <a:pt x="29" y="0"/>
                  </a:lnTo>
                  <a:lnTo>
                    <a:pt x="29" y="0"/>
                  </a:lnTo>
                  <a:lnTo>
                    <a:pt x="57" y="0"/>
                  </a:lnTo>
                  <a:lnTo>
                    <a:pt x="57" y="0"/>
                  </a:lnTo>
                  <a:lnTo>
                    <a:pt x="57" y="0"/>
                  </a:lnTo>
                  <a:lnTo>
                    <a:pt x="85" y="1"/>
                  </a:lnTo>
                  <a:lnTo>
                    <a:pt x="85" y="1"/>
                  </a:lnTo>
                  <a:lnTo>
                    <a:pt x="85" y="1"/>
                  </a:lnTo>
                  <a:lnTo>
                    <a:pt x="113" y="1"/>
                  </a:lnTo>
                  <a:lnTo>
                    <a:pt x="113" y="1"/>
                  </a:lnTo>
                  <a:lnTo>
                    <a:pt x="113" y="1"/>
                  </a:lnTo>
                  <a:lnTo>
                    <a:pt x="141" y="2"/>
                  </a:lnTo>
                  <a:lnTo>
                    <a:pt x="141" y="2"/>
                  </a:lnTo>
                  <a:lnTo>
                    <a:pt x="141" y="2"/>
                  </a:lnTo>
                  <a:lnTo>
                    <a:pt x="169" y="3"/>
                  </a:lnTo>
                  <a:lnTo>
                    <a:pt x="169" y="3"/>
                  </a:lnTo>
                  <a:lnTo>
                    <a:pt x="169" y="3"/>
                  </a:lnTo>
                  <a:lnTo>
                    <a:pt x="197" y="5"/>
                  </a:lnTo>
                  <a:lnTo>
                    <a:pt x="197" y="5"/>
                  </a:lnTo>
                  <a:lnTo>
                    <a:pt x="197" y="5"/>
                  </a:lnTo>
                  <a:lnTo>
                    <a:pt x="226" y="6"/>
                  </a:lnTo>
                  <a:lnTo>
                    <a:pt x="226" y="6"/>
                  </a:lnTo>
                  <a:lnTo>
                    <a:pt x="226" y="6"/>
                  </a:lnTo>
                  <a:lnTo>
                    <a:pt x="254" y="8"/>
                  </a:lnTo>
                  <a:lnTo>
                    <a:pt x="254" y="8"/>
                  </a:lnTo>
                  <a:lnTo>
                    <a:pt x="254" y="8"/>
                  </a:lnTo>
                  <a:lnTo>
                    <a:pt x="282" y="9"/>
                  </a:lnTo>
                  <a:lnTo>
                    <a:pt x="282" y="9"/>
                  </a:lnTo>
                  <a:lnTo>
                    <a:pt x="282" y="9"/>
                  </a:lnTo>
                  <a:lnTo>
                    <a:pt x="310" y="11"/>
                  </a:lnTo>
                  <a:lnTo>
                    <a:pt x="310" y="11"/>
                  </a:lnTo>
                  <a:lnTo>
                    <a:pt x="310" y="11"/>
                  </a:lnTo>
                  <a:lnTo>
                    <a:pt x="337" y="13"/>
                  </a:lnTo>
                  <a:lnTo>
                    <a:pt x="337" y="13"/>
                  </a:lnTo>
                  <a:lnTo>
                    <a:pt x="337" y="13"/>
                  </a:lnTo>
                  <a:lnTo>
                    <a:pt x="364" y="16"/>
                  </a:lnTo>
                  <a:lnTo>
                    <a:pt x="364" y="16"/>
                  </a:lnTo>
                  <a:lnTo>
                    <a:pt x="364" y="16"/>
                  </a:lnTo>
                  <a:lnTo>
                    <a:pt x="392" y="18"/>
                  </a:lnTo>
                  <a:lnTo>
                    <a:pt x="392" y="18"/>
                  </a:lnTo>
                  <a:lnTo>
                    <a:pt x="392" y="18"/>
                  </a:lnTo>
                  <a:lnTo>
                    <a:pt x="419" y="21"/>
                  </a:lnTo>
                  <a:lnTo>
                    <a:pt x="419" y="21"/>
                  </a:lnTo>
                  <a:lnTo>
                    <a:pt x="419" y="21"/>
                  </a:lnTo>
                  <a:lnTo>
                    <a:pt x="447" y="24"/>
                  </a:lnTo>
                  <a:lnTo>
                    <a:pt x="447" y="24"/>
                  </a:lnTo>
                  <a:lnTo>
                    <a:pt x="447" y="24"/>
                  </a:lnTo>
                  <a:lnTo>
                    <a:pt x="474" y="28"/>
                  </a:lnTo>
                  <a:lnTo>
                    <a:pt x="474" y="28"/>
                  </a:lnTo>
                  <a:lnTo>
                    <a:pt x="474" y="28"/>
                  </a:lnTo>
                  <a:lnTo>
                    <a:pt x="501" y="31"/>
                  </a:lnTo>
                  <a:lnTo>
                    <a:pt x="501" y="31"/>
                  </a:lnTo>
                  <a:lnTo>
                    <a:pt x="501" y="31"/>
                  </a:lnTo>
                  <a:lnTo>
                    <a:pt x="528" y="35"/>
                  </a:lnTo>
                  <a:lnTo>
                    <a:pt x="528" y="35"/>
                  </a:lnTo>
                  <a:lnTo>
                    <a:pt x="528" y="35"/>
                  </a:lnTo>
                  <a:lnTo>
                    <a:pt x="555" y="38"/>
                  </a:lnTo>
                  <a:lnTo>
                    <a:pt x="555" y="38"/>
                  </a:lnTo>
                  <a:lnTo>
                    <a:pt x="555" y="38"/>
                  </a:lnTo>
                  <a:lnTo>
                    <a:pt x="580" y="42"/>
                  </a:lnTo>
                  <a:lnTo>
                    <a:pt x="580" y="42"/>
                  </a:lnTo>
                  <a:lnTo>
                    <a:pt x="580" y="42"/>
                  </a:lnTo>
                  <a:lnTo>
                    <a:pt x="607" y="46"/>
                  </a:lnTo>
                  <a:lnTo>
                    <a:pt x="607" y="46"/>
                  </a:lnTo>
                  <a:lnTo>
                    <a:pt x="607" y="46"/>
                  </a:lnTo>
                  <a:lnTo>
                    <a:pt x="633" y="50"/>
                  </a:lnTo>
                  <a:lnTo>
                    <a:pt x="633" y="50"/>
                  </a:lnTo>
                  <a:lnTo>
                    <a:pt x="633" y="50"/>
                  </a:lnTo>
                  <a:lnTo>
                    <a:pt x="659" y="55"/>
                  </a:lnTo>
                  <a:lnTo>
                    <a:pt x="659" y="55"/>
                  </a:lnTo>
                  <a:lnTo>
                    <a:pt x="659" y="55"/>
                  </a:lnTo>
                  <a:lnTo>
                    <a:pt x="685" y="60"/>
                  </a:lnTo>
                  <a:lnTo>
                    <a:pt x="685" y="60"/>
                  </a:lnTo>
                  <a:lnTo>
                    <a:pt x="685" y="60"/>
                  </a:lnTo>
                  <a:lnTo>
                    <a:pt x="711" y="64"/>
                  </a:lnTo>
                  <a:lnTo>
                    <a:pt x="711" y="64"/>
                  </a:lnTo>
                  <a:lnTo>
                    <a:pt x="711" y="64"/>
                  </a:lnTo>
                  <a:lnTo>
                    <a:pt x="735" y="69"/>
                  </a:lnTo>
                  <a:lnTo>
                    <a:pt x="735" y="69"/>
                  </a:lnTo>
                  <a:lnTo>
                    <a:pt x="735" y="69"/>
                  </a:lnTo>
                  <a:lnTo>
                    <a:pt x="761" y="74"/>
                  </a:lnTo>
                  <a:lnTo>
                    <a:pt x="761" y="74"/>
                  </a:lnTo>
                  <a:lnTo>
                    <a:pt x="761" y="74"/>
                  </a:lnTo>
                  <a:lnTo>
                    <a:pt x="786" y="80"/>
                  </a:lnTo>
                  <a:lnTo>
                    <a:pt x="786" y="80"/>
                  </a:lnTo>
                  <a:lnTo>
                    <a:pt x="786" y="80"/>
                  </a:lnTo>
                  <a:lnTo>
                    <a:pt x="811" y="86"/>
                  </a:lnTo>
                  <a:lnTo>
                    <a:pt x="811" y="86"/>
                  </a:lnTo>
                  <a:lnTo>
                    <a:pt x="811" y="86"/>
                  </a:lnTo>
                  <a:lnTo>
                    <a:pt x="835" y="90"/>
                  </a:lnTo>
                  <a:lnTo>
                    <a:pt x="835" y="90"/>
                  </a:lnTo>
                  <a:lnTo>
                    <a:pt x="835" y="90"/>
                  </a:lnTo>
                  <a:lnTo>
                    <a:pt x="858" y="96"/>
                  </a:lnTo>
                  <a:lnTo>
                    <a:pt x="858" y="96"/>
                  </a:lnTo>
                  <a:lnTo>
                    <a:pt x="858" y="96"/>
                  </a:lnTo>
                  <a:lnTo>
                    <a:pt x="883" y="103"/>
                  </a:lnTo>
                  <a:lnTo>
                    <a:pt x="883" y="103"/>
                  </a:lnTo>
                  <a:lnTo>
                    <a:pt x="883" y="103"/>
                  </a:lnTo>
                  <a:lnTo>
                    <a:pt x="906" y="109"/>
                  </a:lnTo>
                  <a:lnTo>
                    <a:pt x="906" y="109"/>
                  </a:lnTo>
                  <a:lnTo>
                    <a:pt x="906" y="109"/>
                  </a:lnTo>
                  <a:lnTo>
                    <a:pt x="930" y="115"/>
                  </a:lnTo>
                  <a:lnTo>
                    <a:pt x="930" y="115"/>
                  </a:lnTo>
                  <a:lnTo>
                    <a:pt x="930" y="115"/>
                  </a:lnTo>
                  <a:lnTo>
                    <a:pt x="952" y="121"/>
                  </a:lnTo>
                  <a:lnTo>
                    <a:pt x="952" y="121"/>
                  </a:lnTo>
                  <a:lnTo>
                    <a:pt x="952" y="121"/>
                  </a:lnTo>
                  <a:lnTo>
                    <a:pt x="975" y="128"/>
                  </a:lnTo>
                  <a:lnTo>
                    <a:pt x="975" y="128"/>
                  </a:lnTo>
                  <a:lnTo>
                    <a:pt x="975" y="128"/>
                  </a:lnTo>
                  <a:lnTo>
                    <a:pt x="998" y="135"/>
                  </a:lnTo>
                  <a:lnTo>
                    <a:pt x="998" y="135"/>
                  </a:lnTo>
                  <a:lnTo>
                    <a:pt x="998" y="135"/>
                  </a:lnTo>
                  <a:lnTo>
                    <a:pt x="1019" y="141"/>
                  </a:lnTo>
                  <a:lnTo>
                    <a:pt x="1019" y="141"/>
                  </a:lnTo>
                  <a:lnTo>
                    <a:pt x="1019" y="141"/>
                  </a:lnTo>
                  <a:lnTo>
                    <a:pt x="1041" y="149"/>
                  </a:lnTo>
                  <a:lnTo>
                    <a:pt x="1041" y="149"/>
                  </a:lnTo>
                  <a:lnTo>
                    <a:pt x="1041" y="149"/>
                  </a:lnTo>
                  <a:lnTo>
                    <a:pt x="1063" y="156"/>
                  </a:lnTo>
                  <a:lnTo>
                    <a:pt x="1063" y="156"/>
                  </a:lnTo>
                  <a:lnTo>
                    <a:pt x="1063" y="156"/>
                  </a:lnTo>
                  <a:lnTo>
                    <a:pt x="1085" y="163"/>
                  </a:lnTo>
                  <a:lnTo>
                    <a:pt x="1085" y="163"/>
                  </a:lnTo>
                  <a:lnTo>
                    <a:pt x="1085" y="163"/>
                  </a:lnTo>
                  <a:lnTo>
                    <a:pt x="1105" y="171"/>
                  </a:lnTo>
                  <a:lnTo>
                    <a:pt x="1105" y="171"/>
                  </a:lnTo>
                  <a:lnTo>
                    <a:pt x="1105" y="171"/>
                  </a:lnTo>
                  <a:lnTo>
                    <a:pt x="1126" y="179"/>
                  </a:lnTo>
                  <a:lnTo>
                    <a:pt x="1126" y="179"/>
                  </a:lnTo>
                  <a:lnTo>
                    <a:pt x="1126" y="179"/>
                  </a:lnTo>
                  <a:lnTo>
                    <a:pt x="1146" y="187"/>
                  </a:lnTo>
                  <a:lnTo>
                    <a:pt x="1146" y="187"/>
                  </a:lnTo>
                  <a:lnTo>
                    <a:pt x="1146" y="187"/>
                  </a:lnTo>
                  <a:lnTo>
                    <a:pt x="1166" y="194"/>
                  </a:lnTo>
                  <a:lnTo>
                    <a:pt x="1166" y="194"/>
                  </a:lnTo>
                  <a:lnTo>
                    <a:pt x="1166" y="194"/>
                  </a:lnTo>
                  <a:lnTo>
                    <a:pt x="1185" y="203"/>
                  </a:lnTo>
                  <a:lnTo>
                    <a:pt x="1185" y="203"/>
                  </a:lnTo>
                  <a:lnTo>
                    <a:pt x="1185" y="203"/>
                  </a:lnTo>
                  <a:lnTo>
                    <a:pt x="1204" y="211"/>
                  </a:lnTo>
                  <a:lnTo>
                    <a:pt x="1204" y="211"/>
                  </a:lnTo>
                  <a:lnTo>
                    <a:pt x="1204" y="211"/>
                  </a:lnTo>
                  <a:lnTo>
                    <a:pt x="1223" y="219"/>
                  </a:lnTo>
                  <a:lnTo>
                    <a:pt x="1223" y="219"/>
                  </a:lnTo>
                  <a:lnTo>
                    <a:pt x="1223" y="219"/>
                  </a:lnTo>
                  <a:lnTo>
                    <a:pt x="1242" y="228"/>
                  </a:lnTo>
                  <a:lnTo>
                    <a:pt x="1242" y="228"/>
                  </a:lnTo>
                  <a:lnTo>
                    <a:pt x="1242" y="228"/>
                  </a:lnTo>
                  <a:lnTo>
                    <a:pt x="1259" y="237"/>
                  </a:lnTo>
                  <a:lnTo>
                    <a:pt x="1259" y="237"/>
                  </a:lnTo>
                  <a:lnTo>
                    <a:pt x="1259" y="237"/>
                  </a:lnTo>
                  <a:lnTo>
                    <a:pt x="1277" y="245"/>
                  </a:lnTo>
                  <a:lnTo>
                    <a:pt x="1277" y="245"/>
                  </a:lnTo>
                  <a:lnTo>
                    <a:pt x="1277" y="245"/>
                  </a:lnTo>
                  <a:lnTo>
                    <a:pt x="1294" y="254"/>
                  </a:lnTo>
                  <a:lnTo>
                    <a:pt x="1294" y="254"/>
                  </a:lnTo>
                  <a:lnTo>
                    <a:pt x="1294" y="254"/>
                  </a:lnTo>
                  <a:lnTo>
                    <a:pt x="1311" y="263"/>
                  </a:lnTo>
                  <a:lnTo>
                    <a:pt x="1311" y="263"/>
                  </a:lnTo>
                  <a:lnTo>
                    <a:pt x="1311" y="263"/>
                  </a:lnTo>
                  <a:lnTo>
                    <a:pt x="1327" y="271"/>
                  </a:lnTo>
                  <a:lnTo>
                    <a:pt x="1327" y="271"/>
                  </a:lnTo>
                  <a:lnTo>
                    <a:pt x="1327" y="271"/>
                  </a:lnTo>
                  <a:lnTo>
                    <a:pt x="1344" y="281"/>
                  </a:lnTo>
                  <a:lnTo>
                    <a:pt x="1344" y="281"/>
                  </a:lnTo>
                  <a:lnTo>
                    <a:pt x="1344" y="281"/>
                  </a:lnTo>
                  <a:lnTo>
                    <a:pt x="1359" y="290"/>
                  </a:lnTo>
                  <a:lnTo>
                    <a:pt x="1359" y="290"/>
                  </a:lnTo>
                  <a:lnTo>
                    <a:pt x="1359" y="290"/>
                  </a:lnTo>
                  <a:lnTo>
                    <a:pt x="1374" y="299"/>
                  </a:lnTo>
                  <a:lnTo>
                    <a:pt x="1374" y="299"/>
                  </a:lnTo>
                  <a:lnTo>
                    <a:pt x="1374" y="299"/>
                  </a:lnTo>
                  <a:lnTo>
                    <a:pt x="1389" y="309"/>
                  </a:lnTo>
                  <a:lnTo>
                    <a:pt x="1389" y="309"/>
                  </a:lnTo>
                  <a:lnTo>
                    <a:pt x="1389" y="309"/>
                  </a:lnTo>
                  <a:lnTo>
                    <a:pt x="1404" y="318"/>
                  </a:lnTo>
                  <a:lnTo>
                    <a:pt x="1404" y="318"/>
                  </a:lnTo>
                  <a:lnTo>
                    <a:pt x="1404" y="318"/>
                  </a:lnTo>
                  <a:lnTo>
                    <a:pt x="1417" y="328"/>
                  </a:lnTo>
                  <a:lnTo>
                    <a:pt x="1417" y="328"/>
                  </a:lnTo>
                  <a:lnTo>
                    <a:pt x="1417" y="328"/>
                  </a:lnTo>
                  <a:lnTo>
                    <a:pt x="1431" y="338"/>
                  </a:lnTo>
                  <a:lnTo>
                    <a:pt x="1431" y="338"/>
                  </a:lnTo>
                  <a:lnTo>
                    <a:pt x="1431" y="338"/>
                  </a:lnTo>
                  <a:lnTo>
                    <a:pt x="1444" y="348"/>
                  </a:lnTo>
                  <a:lnTo>
                    <a:pt x="1444" y="348"/>
                  </a:lnTo>
                  <a:lnTo>
                    <a:pt x="1444" y="348"/>
                  </a:lnTo>
                  <a:lnTo>
                    <a:pt x="1456" y="358"/>
                  </a:lnTo>
                  <a:lnTo>
                    <a:pt x="1456" y="358"/>
                  </a:lnTo>
                  <a:lnTo>
                    <a:pt x="1456" y="358"/>
                  </a:lnTo>
                  <a:lnTo>
                    <a:pt x="1469" y="368"/>
                  </a:lnTo>
                  <a:lnTo>
                    <a:pt x="1469" y="368"/>
                  </a:lnTo>
                  <a:lnTo>
                    <a:pt x="1469" y="368"/>
                  </a:lnTo>
                  <a:lnTo>
                    <a:pt x="1480" y="378"/>
                  </a:lnTo>
                  <a:lnTo>
                    <a:pt x="1480" y="378"/>
                  </a:lnTo>
                  <a:lnTo>
                    <a:pt x="1480" y="378"/>
                  </a:lnTo>
                  <a:lnTo>
                    <a:pt x="1492" y="389"/>
                  </a:lnTo>
                  <a:lnTo>
                    <a:pt x="1492" y="389"/>
                  </a:lnTo>
                  <a:lnTo>
                    <a:pt x="1492" y="389"/>
                  </a:lnTo>
                  <a:lnTo>
                    <a:pt x="1503" y="398"/>
                  </a:lnTo>
                  <a:lnTo>
                    <a:pt x="1503" y="398"/>
                  </a:lnTo>
                  <a:lnTo>
                    <a:pt x="1503" y="398"/>
                  </a:lnTo>
                  <a:lnTo>
                    <a:pt x="1513" y="409"/>
                  </a:lnTo>
                  <a:lnTo>
                    <a:pt x="1513" y="409"/>
                  </a:lnTo>
                  <a:lnTo>
                    <a:pt x="1513" y="409"/>
                  </a:lnTo>
                  <a:lnTo>
                    <a:pt x="1523" y="419"/>
                  </a:lnTo>
                  <a:lnTo>
                    <a:pt x="1523" y="419"/>
                  </a:lnTo>
                  <a:lnTo>
                    <a:pt x="1523" y="419"/>
                  </a:lnTo>
                  <a:lnTo>
                    <a:pt x="1532" y="430"/>
                  </a:lnTo>
                  <a:lnTo>
                    <a:pt x="1532" y="430"/>
                  </a:lnTo>
                  <a:lnTo>
                    <a:pt x="1532" y="430"/>
                  </a:lnTo>
                  <a:lnTo>
                    <a:pt x="1541" y="441"/>
                  </a:lnTo>
                  <a:lnTo>
                    <a:pt x="1541" y="441"/>
                  </a:lnTo>
                  <a:lnTo>
                    <a:pt x="1541" y="441"/>
                  </a:lnTo>
                  <a:lnTo>
                    <a:pt x="1549" y="451"/>
                  </a:lnTo>
                  <a:lnTo>
                    <a:pt x="1549" y="451"/>
                  </a:lnTo>
                  <a:lnTo>
                    <a:pt x="1549" y="451"/>
                  </a:lnTo>
                  <a:lnTo>
                    <a:pt x="1558" y="462"/>
                  </a:lnTo>
                  <a:lnTo>
                    <a:pt x="1558" y="462"/>
                  </a:lnTo>
                  <a:lnTo>
                    <a:pt x="1558" y="462"/>
                  </a:lnTo>
                  <a:lnTo>
                    <a:pt x="1565" y="472"/>
                  </a:lnTo>
                  <a:lnTo>
                    <a:pt x="1565" y="472"/>
                  </a:lnTo>
                  <a:lnTo>
                    <a:pt x="1565" y="472"/>
                  </a:lnTo>
                  <a:lnTo>
                    <a:pt x="1572" y="483"/>
                  </a:lnTo>
                  <a:lnTo>
                    <a:pt x="1572" y="483"/>
                  </a:lnTo>
                  <a:lnTo>
                    <a:pt x="1572" y="483"/>
                  </a:lnTo>
                  <a:lnTo>
                    <a:pt x="1579" y="495"/>
                  </a:lnTo>
                  <a:lnTo>
                    <a:pt x="1579" y="495"/>
                  </a:lnTo>
                  <a:lnTo>
                    <a:pt x="1579" y="495"/>
                  </a:lnTo>
                  <a:lnTo>
                    <a:pt x="1585" y="505"/>
                  </a:lnTo>
                  <a:lnTo>
                    <a:pt x="1585" y="505"/>
                  </a:lnTo>
                  <a:lnTo>
                    <a:pt x="1585" y="505"/>
                  </a:lnTo>
                  <a:lnTo>
                    <a:pt x="1591" y="516"/>
                  </a:lnTo>
                  <a:lnTo>
                    <a:pt x="1591" y="516"/>
                  </a:lnTo>
                  <a:lnTo>
                    <a:pt x="1591" y="516"/>
                  </a:lnTo>
                  <a:lnTo>
                    <a:pt x="1596" y="527"/>
                  </a:lnTo>
                  <a:lnTo>
                    <a:pt x="1596" y="527"/>
                  </a:lnTo>
                  <a:lnTo>
                    <a:pt x="1596" y="527"/>
                  </a:lnTo>
                  <a:lnTo>
                    <a:pt x="1600" y="538"/>
                  </a:lnTo>
                  <a:lnTo>
                    <a:pt x="1600" y="538"/>
                  </a:lnTo>
                  <a:lnTo>
                    <a:pt x="1600" y="538"/>
                  </a:lnTo>
                  <a:lnTo>
                    <a:pt x="1604" y="548"/>
                  </a:lnTo>
                  <a:lnTo>
                    <a:pt x="1604" y="548"/>
                  </a:lnTo>
                  <a:lnTo>
                    <a:pt x="1604" y="548"/>
                  </a:lnTo>
                  <a:lnTo>
                    <a:pt x="1608" y="560"/>
                  </a:lnTo>
                  <a:lnTo>
                    <a:pt x="1608" y="560"/>
                  </a:lnTo>
                  <a:lnTo>
                    <a:pt x="1608" y="560"/>
                  </a:lnTo>
                  <a:lnTo>
                    <a:pt x="1611" y="571"/>
                  </a:lnTo>
                  <a:lnTo>
                    <a:pt x="1611" y="571"/>
                  </a:lnTo>
                  <a:lnTo>
                    <a:pt x="1611" y="571"/>
                  </a:lnTo>
                  <a:lnTo>
                    <a:pt x="1615" y="582"/>
                  </a:lnTo>
                  <a:lnTo>
                    <a:pt x="1615" y="582"/>
                  </a:lnTo>
                  <a:lnTo>
                    <a:pt x="1615" y="582"/>
                  </a:lnTo>
                  <a:lnTo>
                    <a:pt x="1617" y="593"/>
                  </a:lnTo>
                  <a:lnTo>
                    <a:pt x="1617" y="593"/>
                  </a:lnTo>
                  <a:lnTo>
                    <a:pt x="1617" y="593"/>
                  </a:lnTo>
                  <a:lnTo>
                    <a:pt x="1619" y="604"/>
                  </a:lnTo>
                  <a:lnTo>
                    <a:pt x="1619" y="604"/>
                  </a:lnTo>
                  <a:lnTo>
                    <a:pt x="1619" y="604"/>
                  </a:lnTo>
                  <a:lnTo>
                    <a:pt x="1620" y="616"/>
                  </a:lnTo>
                  <a:lnTo>
                    <a:pt x="1620" y="616"/>
                  </a:lnTo>
                  <a:lnTo>
                    <a:pt x="1620" y="616"/>
                  </a:lnTo>
                  <a:lnTo>
                    <a:pt x="1621" y="626"/>
                  </a:lnTo>
                  <a:lnTo>
                    <a:pt x="1621" y="626"/>
                  </a:lnTo>
                  <a:lnTo>
                    <a:pt x="1621" y="626"/>
                  </a:lnTo>
                  <a:lnTo>
                    <a:pt x="1621" y="638"/>
                  </a:lnTo>
                  <a:lnTo>
                    <a:pt x="1621" y="638"/>
                  </a:lnTo>
                  <a:lnTo>
                    <a:pt x="1621" y="638"/>
                  </a:lnTo>
                  <a:lnTo>
                    <a:pt x="1621" y="649"/>
                  </a:lnTo>
                  <a:lnTo>
                    <a:pt x="1621" y="649"/>
                  </a:lnTo>
                  <a:lnTo>
                    <a:pt x="1621" y="649"/>
                  </a:lnTo>
                  <a:lnTo>
                    <a:pt x="1620" y="660"/>
                  </a:lnTo>
                  <a:lnTo>
                    <a:pt x="1620" y="660"/>
                  </a:lnTo>
                  <a:lnTo>
                    <a:pt x="1620" y="660"/>
                  </a:lnTo>
                  <a:lnTo>
                    <a:pt x="1619" y="671"/>
                  </a:lnTo>
                  <a:lnTo>
                    <a:pt x="1619" y="671"/>
                  </a:lnTo>
                  <a:lnTo>
                    <a:pt x="1619" y="671"/>
                  </a:lnTo>
                  <a:lnTo>
                    <a:pt x="1617" y="682"/>
                  </a:lnTo>
                  <a:lnTo>
                    <a:pt x="1617" y="682"/>
                  </a:lnTo>
                  <a:lnTo>
                    <a:pt x="1617" y="682"/>
                  </a:lnTo>
                  <a:lnTo>
                    <a:pt x="1615" y="694"/>
                  </a:lnTo>
                  <a:lnTo>
                    <a:pt x="1615" y="694"/>
                  </a:lnTo>
                  <a:lnTo>
                    <a:pt x="1615" y="694"/>
                  </a:lnTo>
                  <a:lnTo>
                    <a:pt x="1611" y="704"/>
                  </a:lnTo>
                  <a:lnTo>
                    <a:pt x="1611" y="704"/>
                  </a:lnTo>
                  <a:lnTo>
                    <a:pt x="1611" y="704"/>
                  </a:lnTo>
                  <a:lnTo>
                    <a:pt x="1608" y="716"/>
                  </a:lnTo>
                  <a:lnTo>
                    <a:pt x="1608" y="716"/>
                  </a:lnTo>
                  <a:lnTo>
                    <a:pt x="1608" y="716"/>
                  </a:lnTo>
                  <a:lnTo>
                    <a:pt x="1604" y="726"/>
                  </a:lnTo>
                  <a:lnTo>
                    <a:pt x="1604" y="726"/>
                  </a:lnTo>
                  <a:lnTo>
                    <a:pt x="1604" y="726"/>
                  </a:lnTo>
                  <a:lnTo>
                    <a:pt x="1600" y="737"/>
                  </a:lnTo>
                  <a:lnTo>
                    <a:pt x="1600" y="737"/>
                  </a:lnTo>
                  <a:lnTo>
                    <a:pt x="1600" y="737"/>
                  </a:lnTo>
                  <a:lnTo>
                    <a:pt x="1596" y="749"/>
                  </a:lnTo>
                  <a:lnTo>
                    <a:pt x="1596" y="749"/>
                  </a:lnTo>
                  <a:lnTo>
                    <a:pt x="1596" y="749"/>
                  </a:lnTo>
                  <a:lnTo>
                    <a:pt x="1591" y="759"/>
                  </a:lnTo>
                  <a:lnTo>
                    <a:pt x="1591" y="759"/>
                  </a:lnTo>
                  <a:lnTo>
                    <a:pt x="1591" y="759"/>
                  </a:lnTo>
                  <a:lnTo>
                    <a:pt x="1585" y="771"/>
                  </a:lnTo>
                  <a:lnTo>
                    <a:pt x="1585" y="771"/>
                  </a:lnTo>
                  <a:lnTo>
                    <a:pt x="1585" y="771"/>
                  </a:lnTo>
                  <a:lnTo>
                    <a:pt x="1579" y="781"/>
                  </a:lnTo>
                  <a:lnTo>
                    <a:pt x="1579" y="781"/>
                  </a:lnTo>
                  <a:lnTo>
                    <a:pt x="1579" y="781"/>
                  </a:lnTo>
                  <a:lnTo>
                    <a:pt x="1572" y="792"/>
                  </a:lnTo>
                  <a:lnTo>
                    <a:pt x="1572" y="792"/>
                  </a:lnTo>
                  <a:lnTo>
                    <a:pt x="1572" y="792"/>
                  </a:lnTo>
                  <a:lnTo>
                    <a:pt x="1565" y="802"/>
                  </a:lnTo>
                  <a:lnTo>
                    <a:pt x="1565" y="802"/>
                  </a:lnTo>
                  <a:lnTo>
                    <a:pt x="1565" y="802"/>
                  </a:lnTo>
                  <a:lnTo>
                    <a:pt x="1558" y="814"/>
                  </a:lnTo>
                  <a:lnTo>
                    <a:pt x="1558" y="814"/>
                  </a:lnTo>
                  <a:lnTo>
                    <a:pt x="1558" y="814"/>
                  </a:lnTo>
                  <a:lnTo>
                    <a:pt x="1549" y="825"/>
                  </a:lnTo>
                  <a:lnTo>
                    <a:pt x="1549" y="825"/>
                  </a:lnTo>
                  <a:lnTo>
                    <a:pt x="0" y="638"/>
                  </a:lnTo>
                  <a:lnTo>
                    <a:pt x="0" y="0"/>
                  </a:lnTo>
                  <a:close/>
                </a:path>
              </a:pathLst>
            </a:custGeom>
            <a:solidFill>
              <a:srgbClr val="9999FF"/>
            </a:solidFill>
            <a:ln w="9525">
              <a:solidFill>
                <a:srgbClr val="000000"/>
              </a:solidFill>
              <a:round/>
              <a:headEnd/>
              <a:tailEnd/>
            </a:ln>
          </p:spPr>
          <p:txBody>
            <a:bodyPr/>
            <a:lstStyle/>
            <a:p>
              <a:endParaRPr lang="es-ES"/>
            </a:p>
          </p:txBody>
        </p:sp>
        <p:sp>
          <p:nvSpPr>
            <p:cNvPr id="179526" name="Freeform 326"/>
            <p:cNvSpPr>
              <a:spLocks/>
            </p:cNvSpPr>
            <p:nvPr/>
          </p:nvSpPr>
          <p:spPr bwMode="auto">
            <a:xfrm>
              <a:off x="4250" y="1980"/>
              <a:ext cx="552" cy="511"/>
            </a:xfrm>
            <a:custGeom>
              <a:avLst/>
              <a:gdLst/>
              <a:ahLst/>
              <a:cxnLst>
                <a:cxn ang="0">
                  <a:pos x="544" y="11"/>
                </a:cxn>
                <a:cxn ang="0">
                  <a:pos x="534" y="22"/>
                </a:cxn>
                <a:cxn ang="0">
                  <a:pos x="516" y="43"/>
                </a:cxn>
                <a:cxn ang="0">
                  <a:pos x="505" y="52"/>
                </a:cxn>
                <a:cxn ang="0">
                  <a:pos x="494" y="63"/>
                </a:cxn>
                <a:cxn ang="0">
                  <a:pos x="471" y="83"/>
                </a:cxn>
                <a:cxn ang="0">
                  <a:pos x="459" y="94"/>
                </a:cxn>
                <a:cxn ang="0">
                  <a:pos x="446" y="103"/>
                </a:cxn>
                <a:cxn ang="0">
                  <a:pos x="420" y="123"/>
                </a:cxn>
                <a:cxn ang="0">
                  <a:pos x="406" y="133"/>
                </a:cxn>
                <a:cxn ang="0">
                  <a:pos x="392" y="142"/>
                </a:cxn>
                <a:cxn ang="0">
                  <a:pos x="362" y="161"/>
                </a:cxn>
                <a:cxn ang="0">
                  <a:pos x="346" y="171"/>
                </a:cxn>
                <a:cxn ang="0">
                  <a:pos x="330" y="179"/>
                </a:cxn>
                <a:cxn ang="0">
                  <a:pos x="297" y="198"/>
                </a:cxn>
                <a:cxn ang="0">
                  <a:pos x="279" y="206"/>
                </a:cxn>
                <a:cxn ang="0">
                  <a:pos x="262" y="215"/>
                </a:cxn>
                <a:cxn ang="0">
                  <a:pos x="225" y="232"/>
                </a:cxn>
                <a:cxn ang="0">
                  <a:pos x="207" y="241"/>
                </a:cxn>
                <a:cxn ang="0">
                  <a:pos x="187" y="249"/>
                </a:cxn>
                <a:cxn ang="0">
                  <a:pos x="148" y="265"/>
                </a:cxn>
                <a:cxn ang="0">
                  <a:pos x="128" y="273"/>
                </a:cxn>
                <a:cxn ang="0">
                  <a:pos x="108" y="280"/>
                </a:cxn>
                <a:cxn ang="0">
                  <a:pos x="65" y="295"/>
                </a:cxn>
                <a:cxn ang="0">
                  <a:pos x="44" y="303"/>
                </a:cxn>
                <a:cxn ang="0">
                  <a:pos x="22" y="309"/>
                </a:cxn>
                <a:cxn ang="0">
                  <a:pos x="0" y="511"/>
                </a:cxn>
                <a:cxn ang="0">
                  <a:pos x="44" y="498"/>
                </a:cxn>
                <a:cxn ang="0">
                  <a:pos x="65" y="490"/>
                </a:cxn>
                <a:cxn ang="0">
                  <a:pos x="87" y="484"/>
                </a:cxn>
                <a:cxn ang="0">
                  <a:pos x="128" y="468"/>
                </a:cxn>
                <a:cxn ang="0">
                  <a:pos x="148" y="460"/>
                </a:cxn>
                <a:cxn ang="0">
                  <a:pos x="169" y="452"/>
                </a:cxn>
                <a:cxn ang="0">
                  <a:pos x="207" y="436"/>
                </a:cxn>
                <a:cxn ang="0">
                  <a:pos x="225" y="428"/>
                </a:cxn>
                <a:cxn ang="0">
                  <a:pos x="244" y="419"/>
                </a:cxn>
                <a:cxn ang="0">
                  <a:pos x="279" y="402"/>
                </a:cxn>
                <a:cxn ang="0">
                  <a:pos x="297" y="393"/>
                </a:cxn>
                <a:cxn ang="0">
                  <a:pos x="313" y="384"/>
                </a:cxn>
                <a:cxn ang="0">
                  <a:pos x="346" y="366"/>
                </a:cxn>
                <a:cxn ang="0">
                  <a:pos x="362" y="356"/>
                </a:cxn>
                <a:cxn ang="0">
                  <a:pos x="376" y="347"/>
                </a:cxn>
                <a:cxn ang="0">
                  <a:pos x="406" y="329"/>
                </a:cxn>
                <a:cxn ang="0">
                  <a:pos x="420" y="318"/>
                </a:cxn>
                <a:cxn ang="0">
                  <a:pos x="433" y="308"/>
                </a:cxn>
                <a:cxn ang="0">
                  <a:pos x="459" y="289"/>
                </a:cxn>
                <a:cxn ang="0">
                  <a:pos x="471" y="279"/>
                </a:cxn>
                <a:cxn ang="0">
                  <a:pos x="483" y="269"/>
                </a:cxn>
                <a:cxn ang="0">
                  <a:pos x="505" y="248"/>
                </a:cxn>
                <a:cxn ang="0">
                  <a:pos x="516" y="238"/>
                </a:cxn>
                <a:cxn ang="0">
                  <a:pos x="525" y="228"/>
                </a:cxn>
                <a:cxn ang="0">
                  <a:pos x="544" y="206"/>
                </a:cxn>
                <a:cxn ang="0">
                  <a:pos x="552" y="196"/>
                </a:cxn>
              </a:cxnLst>
              <a:rect l="0" t="0" r="r" b="b"/>
              <a:pathLst>
                <a:path w="552" h="511">
                  <a:moveTo>
                    <a:pt x="552" y="0"/>
                  </a:moveTo>
                  <a:lnTo>
                    <a:pt x="552" y="0"/>
                  </a:lnTo>
                  <a:lnTo>
                    <a:pt x="544" y="11"/>
                  </a:lnTo>
                  <a:lnTo>
                    <a:pt x="544" y="11"/>
                  </a:lnTo>
                  <a:lnTo>
                    <a:pt x="544" y="11"/>
                  </a:lnTo>
                  <a:lnTo>
                    <a:pt x="534" y="22"/>
                  </a:lnTo>
                  <a:lnTo>
                    <a:pt x="534" y="22"/>
                  </a:lnTo>
                  <a:lnTo>
                    <a:pt x="534" y="22"/>
                  </a:lnTo>
                  <a:lnTo>
                    <a:pt x="525" y="32"/>
                  </a:lnTo>
                  <a:lnTo>
                    <a:pt x="525" y="32"/>
                  </a:lnTo>
                  <a:lnTo>
                    <a:pt x="525" y="32"/>
                  </a:lnTo>
                  <a:lnTo>
                    <a:pt x="516" y="43"/>
                  </a:lnTo>
                  <a:lnTo>
                    <a:pt x="516" y="43"/>
                  </a:lnTo>
                  <a:lnTo>
                    <a:pt x="516" y="43"/>
                  </a:lnTo>
                  <a:lnTo>
                    <a:pt x="505" y="52"/>
                  </a:lnTo>
                  <a:lnTo>
                    <a:pt x="505" y="52"/>
                  </a:lnTo>
                  <a:lnTo>
                    <a:pt x="505" y="52"/>
                  </a:lnTo>
                  <a:lnTo>
                    <a:pt x="494" y="63"/>
                  </a:lnTo>
                  <a:lnTo>
                    <a:pt x="494" y="63"/>
                  </a:lnTo>
                  <a:lnTo>
                    <a:pt x="494" y="63"/>
                  </a:lnTo>
                  <a:lnTo>
                    <a:pt x="483" y="74"/>
                  </a:lnTo>
                  <a:lnTo>
                    <a:pt x="483" y="74"/>
                  </a:lnTo>
                  <a:lnTo>
                    <a:pt x="483" y="74"/>
                  </a:lnTo>
                  <a:lnTo>
                    <a:pt x="471" y="83"/>
                  </a:lnTo>
                  <a:lnTo>
                    <a:pt x="471" y="83"/>
                  </a:lnTo>
                  <a:lnTo>
                    <a:pt x="471" y="83"/>
                  </a:lnTo>
                  <a:lnTo>
                    <a:pt x="459" y="94"/>
                  </a:lnTo>
                  <a:lnTo>
                    <a:pt x="459" y="94"/>
                  </a:lnTo>
                  <a:lnTo>
                    <a:pt x="459" y="94"/>
                  </a:lnTo>
                  <a:lnTo>
                    <a:pt x="446" y="103"/>
                  </a:lnTo>
                  <a:lnTo>
                    <a:pt x="446" y="103"/>
                  </a:lnTo>
                  <a:lnTo>
                    <a:pt x="446" y="103"/>
                  </a:lnTo>
                  <a:lnTo>
                    <a:pt x="433" y="113"/>
                  </a:lnTo>
                  <a:lnTo>
                    <a:pt x="433" y="113"/>
                  </a:lnTo>
                  <a:lnTo>
                    <a:pt x="433" y="113"/>
                  </a:lnTo>
                  <a:lnTo>
                    <a:pt x="420" y="123"/>
                  </a:lnTo>
                  <a:lnTo>
                    <a:pt x="420" y="123"/>
                  </a:lnTo>
                  <a:lnTo>
                    <a:pt x="420" y="123"/>
                  </a:lnTo>
                  <a:lnTo>
                    <a:pt x="406" y="133"/>
                  </a:lnTo>
                  <a:lnTo>
                    <a:pt x="406" y="133"/>
                  </a:lnTo>
                  <a:lnTo>
                    <a:pt x="406" y="133"/>
                  </a:lnTo>
                  <a:lnTo>
                    <a:pt x="392" y="142"/>
                  </a:lnTo>
                  <a:lnTo>
                    <a:pt x="392" y="142"/>
                  </a:lnTo>
                  <a:lnTo>
                    <a:pt x="392" y="142"/>
                  </a:lnTo>
                  <a:lnTo>
                    <a:pt x="376" y="152"/>
                  </a:lnTo>
                  <a:lnTo>
                    <a:pt x="376" y="152"/>
                  </a:lnTo>
                  <a:lnTo>
                    <a:pt x="376" y="152"/>
                  </a:lnTo>
                  <a:lnTo>
                    <a:pt x="362" y="161"/>
                  </a:lnTo>
                  <a:lnTo>
                    <a:pt x="362" y="161"/>
                  </a:lnTo>
                  <a:lnTo>
                    <a:pt x="362" y="161"/>
                  </a:lnTo>
                  <a:lnTo>
                    <a:pt x="346" y="171"/>
                  </a:lnTo>
                  <a:lnTo>
                    <a:pt x="346" y="171"/>
                  </a:lnTo>
                  <a:lnTo>
                    <a:pt x="346" y="171"/>
                  </a:lnTo>
                  <a:lnTo>
                    <a:pt x="330" y="179"/>
                  </a:lnTo>
                  <a:lnTo>
                    <a:pt x="330" y="179"/>
                  </a:lnTo>
                  <a:lnTo>
                    <a:pt x="330" y="179"/>
                  </a:lnTo>
                  <a:lnTo>
                    <a:pt x="313" y="189"/>
                  </a:lnTo>
                  <a:lnTo>
                    <a:pt x="313" y="189"/>
                  </a:lnTo>
                  <a:lnTo>
                    <a:pt x="313" y="189"/>
                  </a:lnTo>
                  <a:lnTo>
                    <a:pt x="297" y="198"/>
                  </a:lnTo>
                  <a:lnTo>
                    <a:pt x="297" y="198"/>
                  </a:lnTo>
                  <a:lnTo>
                    <a:pt x="297" y="198"/>
                  </a:lnTo>
                  <a:lnTo>
                    <a:pt x="279" y="206"/>
                  </a:lnTo>
                  <a:lnTo>
                    <a:pt x="279" y="206"/>
                  </a:lnTo>
                  <a:lnTo>
                    <a:pt x="279" y="206"/>
                  </a:lnTo>
                  <a:lnTo>
                    <a:pt x="262" y="215"/>
                  </a:lnTo>
                  <a:lnTo>
                    <a:pt x="262" y="215"/>
                  </a:lnTo>
                  <a:lnTo>
                    <a:pt x="262" y="215"/>
                  </a:lnTo>
                  <a:lnTo>
                    <a:pt x="244" y="224"/>
                  </a:lnTo>
                  <a:lnTo>
                    <a:pt x="244" y="224"/>
                  </a:lnTo>
                  <a:lnTo>
                    <a:pt x="244" y="224"/>
                  </a:lnTo>
                  <a:lnTo>
                    <a:pt x="225" y="232"/>
                  </a:lnTo>
                  <a:lnTo>
                    <a:pt x="225" y="232"/>
                  </a:lnTo>
                  <a:lnTo>
                    <a:pt x="225" y="232"/>
                  </a:lnTo>
                  <a:lnTo>
                    <a:pt x="207" y="241"/>
                  </a:lnTo>
                  <a:lnTo>
                    <a:pt x="207" y="241"/>
                  </a:lnTo>
                  <a:lnTo>
                    <a:pt x="207" y="241"/>
                  </a:lnTo>
                  <a:lnTo>
                    <a:pt x="187" y="249"/>
                  </a:lnTo>
                  <a:lnTo>
                    <a:pt x="187" y="249"/>
                  </a:lnTo>
                  <a:lnTo>
                    <a:pt x="187" y="249"/>
                  </a:lnTo>
                  <a:lnTo>
                    <a:pt x="169" y="256"/>
                  </a:lnTo>
                  <a:lnTo>
                    <a:pt x="169" y="256"/>
                  </a:lnTo>
                  <a:lnTo>
                    <a:pt x="169" y="256"/>
                  </a:lnTo>
                  <a:lnTo>
                    <a:pt x="148" y="265"/>
                  </a:lnTo>
                  <a:lnTo>
                    <a:pt x="148" y="265"/>
                  </a:lnTo>
                  <a:lnTo>
                    <a:pt x="148" y="265"/>
                  </a:lnTo>
                  <a:lnTo>
                    <a:pt x="128" y="273"/>
                  </a:lnTo>
                  <a:lnTo>
                    <a:pt x="128" y="273"/>
                  </a:lnTo>
                  <a:lnTo>
                    <a:pt x="128" y="273"/>
                  </a:lnTo>
                  <a:lnTo>
                    <a:pt x="108" y="280"/>
                  </a:lnTo>
                  <a:lnTo>
                    <a:pt x="108" y="280"/>
                  </a:lnTo>
                  <a:lnTo>
                    <a:pt x="108" y="280"/>
                  </a:lnTo>
                  <a:lnTo>
                    <a:pt x="87" y="288"/>
                  </a:lnTo>
                  <a:lnTo>
                    <a:pt x="87" y="288"/>
                  </a:lnTo>
                  <a:lnTo>
                    <a:pt x="87" y="288"/>
                  </a:lnTo>
                  <a:lnTo>
                    <a:pt x="65" y="295"/>
                  </a:lnTo>
                  <a:lnTo>
                    <a:pt x="65" y="295"/>
                  </a:lnTo>
                  <a:lnTo>
                    <a:pt x="65" y="295"/>
                  </a:lnTo>
                  <a:lnTo>
                    <a:pt x="44" y="303"/>
                  </a:lnTo>
                  <a:lnTo>
                    <a:pt x="44" y="303"/>
                  </a:lnTo>
                  <a:lnTo>
                    <a:pt x="44" y="303"/>
                  </a:lnTo>
                  <a:lnTo>
                    <a:pt x="22" y="309"/>
                  </a:lnTo>
                  <a:lnTo>
                    <a:pt x="22" y="309"/>
                  </a:lnTo>
                  <a:lnTo>
                    <a:pt x="22" y="309"/>
                  </a:lnTo>
                  <a:lnTo>
                    <a:pt x="0" y="316"/>
                  </a:lnTo>
                  <a:lnTo>
                    <a:pt x="0" y="316"/>
                  </a:lnTo>
                  <a:lnTo>
                    <a:pt x="0" y="511"/>
                  </a:lnTo>
                  <a:lnTo>
                    <a:pt x="0" y="511"/>
                  </a:lnTo>
                  <a:lnTo>
                    <a:pt x="22" y="505"/>
                  </a:lnTo>
                  <a:lnTo>
                    <a:pt x="22" y="505"/>
                  </a:lnTo>
                  <a:lnTo>
                    <a:pt x="22" y="505"/>
                  </a:lnTo>
                  <a:lnTo>
                    <a:pt x="44" y="498"/>
                  </a:lnTo>
                  <a:lnTo>
                    <a:pt x="44" y="498"/>
                  </a:lnTo>
                  <a:lnTo>
                    <a:pt x="44" y="498"/>
                  </a:lnTo>
                  <a:lnTo>
                    <a:pt x="65" y="490"/>
                  </a:lnTo>
                  <a:lnTo>
                    <a:pt x="65" y="490"/>
                  </a:lnTo>
                  <a:lnTo>
                    <a:pt x="65" y="490"/>
                  </a:lnTo>
                  <a:lnTo>
                    <a:pt x="87" y="484"/>
                  </a:lnTo>
                  <a:lnTo>
                    <a:pt x="87" y="484"/>
                  </a:lnTo>
                  <a:lnTo>
                    <a:pt x="87" y="484"/>
                  </a:lnTo>
                  <a:lnTo>
                    <a:pt x="108" y="476"/>
                  </a:lnTo>
                  <a:lnTo>
                    <a:pt x="108" y="476"/>
                  </a:lnTo>
                  <a:lnTo>
                    <a:pt x="108" y="476"/>
                  </a:lnTo>
                  <a:lnTo>
                    <a:pt x="128" y="468"/>
                  </a:lnTo>
                  <a:lnTo>
                    <a:pt x="128" y="468"/>
                  </a:lnTo>
                  <a:lnTo>
                    <a:pt x="128" y="468"/>
                  </a:lnTo>
                  <a:lnTo>
                    <a:pt x="148" y="460"/>
                  </a:lnTo>
                  <a:lnTo>
                    <a:pt x="148" y="460"/>
                  </a:lnTo>
                  <a:lnTo>
                    <a:pt x="148" y="460"/>
                  </a:lnTo>
                  <a:lnTo>
                    <a:pt x="169" y="452"/>
                  </a:lnTo>
                  <a:lnTo>
                    <a:pt x="169" y="452"/>
                  </a:lnTo>
                  <a:lnTo>
                    <a:pt x="169" y="452"/>
                  </a:lnTo>
                  <a:lnTo>
                    <a:pt x="187" y="444"/>
                  </a:lnTo>
                  <a:lnTo>
                    <a:pt x="187" y="444"/>
                  </a:lnTo>
                  <a:lnTo>
                    <a:pt x="187" y="444"/>
                  </a:lnTo>
                  <a:lnTo>
                    <a:pt x="207" y="436"/>
                  </a:lnTo>
                  <a:lnTo>
                    <a:pt x="207" y="436"/>
                  </a:lnTo>
                  <a:lnTo>
                    <a:pt x="207" y="436"/>
                  </a:lnTo>
                  <a:lnTo>
                    <a:pt x="225" y="428"/>
                  </a:lnTo>
                  <a:lnTo>
                    <a:pt x="225" y="428"/>
                  </a:lnTo>
                  <a:lnTo>
                    <a:pt x="225" y="428"/>
                  </a:lnTo>
                  <a:lnTo>
                    <a:pt x="244" y="419"/>
                  </a:lnTo>
                  <a:lnTo>
                    <a:pt x="244" y="419"/>
                  </a:lnTo>
                  <a:lnTo>
                    <a:pt x="244" y="419"/>
                  </a:lnTo>
                  <a:lnTo>
                    <a:pt x="262" y="410"/>
                  </a:lnTo>
                  <a:lnTo>
                    <a:pt x="262" y="410"/>
                  </a:lnTo>
                  <a:lnTo>
                    <a:pt x="262" y="410"/>
                  </a:lnTo>
                  <a:lnTo>
                    <a:pt x="279" y="402"/>
                  </a:lnTo>
                  <a:lnTo>
                    <a:pt x="279" y="402"/>
                  </a:lnTo>
                  <a:lnTo>
                    <a:pt x="279" y="402"/>
                  </a:lnTo>
                  <a:lnTo>
                    <a:pt x="297" y="393"/>
                  </a:lnTo>
                  <a:lnTo>
                    <a:pt x="297" y="393"/>
                  </a:lnTo>
                  <a:lnTo>
                    <a:pt x="297" y="393"/>
                  </a:lnTo>
                  <a:lnTo>
                    <a:pt x="313" y="384"/>
                  </a:lnTo>
                  <a:lnTo>
                    <a:pt x="313" y="384"/>
                  </a:lnTo>
                  <a:lnTo>
                    <a:pt x="313" y="384"/>
                  </a:lnTo>
                  <a:lnTo>
                    <a:pt x="330" y="375"/>
                  </a:lnTo>
                  <a:lnTo>
                    <a:pt x="330" y="375"/>
                  </a:lnTo>
                  <a:lnTo>
                    <a:pt x="330" y="375"/>
                  </a:lnTo>
                  <a:lnTo>
                    <a:pt x="346" y="366"/>
                  </a:lnTo>
                  <a:lnTo>
                    <a:pt x="346" y="366"/>
                  </a:lnTo>
                  <a:lnTo>
                    <a:pt x="346" y="366"/>
                  </a:lnTo>
                  <a:lnTo>
                    <a:pt x="362" y="356"/>
                  </a:lnTo>
                  <a:lnTo>
                    <a:pt x="362" y="356"/>
                  </a:lnTo>
                  <a:lnTo>
                    <a:pt x="362" y="356"/>
                  </a:lnTo>
                  <a:lnTo>
                    <a:pt x="376" y="347"/>
                  </a:lnTo>
                  <a:lnTo>
                    <a:pt x="376" y="347"/>
                  </a:lnTo>
                  <a:lnTo>
                    <a:pt x="376" y="347"/>
                  </a:lnTo>
                  <a:lnTo>
                    <a:pt x="392" y="337"/>
                  </a:lnTo>
                  <a:lnTo>
                    <a:pt x="392" y="337"/>
                  </a:lnTo>
                  <a:lnTo>
                    <a:pt x="392" y="337"/>
                  </a:lnTo>
                  <a:lnTo>
                    <a:pt x="406" y="329"/>
                  </a:lnTo>
                  <a:lnTo>
                    <a:pt x="406" y="329"/>
                  </a:lnTo>
                  <a:lnTo>
                    <a:pt x="406" y="329"/>
                  </a:lnTo>
                  <a:lnTo>
                    <a:pt x="420" y="318"/>
                  </a:lnTo>
                  <a:lnTo>
                    <a:pt x="420" y="318"/>
                  </a:lnTo>
                  <a:lnTo>
                    <a:pt x="420" y="318"/>
                  </a:lnTo>
                  <a:lnTo>
                    <a:pt x="433" y="308"/>
                  </a:lnTo>
                  <a:lnTo>
                    <a:pt x="433" y="308"/>
                  </a:lnTo>
                  <a:lnTo>
                    <a:pt x="433" y="308"/>
                  </a:lnTo>
                  <a:lnTo>
                    <a:pt x="446" y="299"/>
                  </a:lnTo>
                  <a:lnTo>
                    <a:pt x="446" y="299"/>
                  </a:lnTo>
                  <a:lnTo>
                    <a:pt x="446" y="299"/>
                  </a:lnTo>
                  <a:lnTo>
                    <a:pt x="459" y="289"/>
                  </a:lnTo>
                  <a:lnTo>
                    <a:pt x="459" y="289"/>
                  </a:lnTo>
                  <a:lnTo>
                    <a:pt x="459" y="289"/>
                  </a:lnTo>
                  <a:lnTo>
                    <a:pt x="471" y="279"/>
                  </a:lnTo>
                  <a:lnTo>
                    <a:pt x="471" y="279"/>
                  </a:lnTo>
                  <a:lnTo>
                    <a:pt x="471" y="279"/>
                  </a:lnTo>
                  <a:lnTo>
                    <a:pt x="483" y="269"/>
                  </a:lnTo>
                  <a:lnTo>
                    <a:pt x="483" y="269"/>
                  </a:lnTo>
                  <a:lnTo>
                    <a:pt x="483" y="269"/>
                  </a:lnTo>
                  <a:lnTo>
                    <a:pt x="494" y="258"/>
                  </a:lnTo>
                  <a:lnTo>
                    <a:pt x="494" y="258"/>
                  </a:lnTo>
                  <a:lnTo>
                    <a:pt x="494" y="258"/>
                  </a:lnTo>
                  <a:lnTo>
                    <a:pt x="505" y="248"/>
                  </a:lnTo>
                  <a:lnTo>
                    <a:pt x="505" y="248"/>
                  </a:lnTo>
                  <a:lnTo>
                    <a:pt x="505" y="248"/>
                  </a:lnTo>
                  <a:lnTo>
                    <a:pt x="516" y="238"/>
                  </a:lnTo>
                  <a:lnTo>
                    <a:pt x="516" y="238"/>
                  </a:lnTo>
                  <a:lnTo>
                    <a:pt x="516" y="238"/>
                  </a:lnTo>
                  <a:lnTo>
                    <a:pt x="525" y="228"/>
                  </a:lnTo>
                  <a:lnTo>
                    <a:pt x="525" y="228"/>
                  </a:lnTo>
                  <a:lnTo>
                    <a:pt x="525" y="228"/>
                  </a:lnTo>
                  <a:lnTo>
                    <a:pt x="534" y="217"/>
                  </a:lnTo>
                  <a:lnTo>
                    <a:pt x="534" y="217"/>
                  </a:lnTo>
                  <a:lnTo>
                    <a:pt x="534" y="217"/>
                  </a:lnTo>
                  <a:lnTo>
                    <a:pt x="544" y="206"/>
                  </a:lnTo>
                  <a:lnTo>
                    <a:pt x="544" y="206"/>
                  </a:lnTo>
                  <a:lnTo>
                    <a:pt x="544" y="206"/>
                  </a:lnTo>
                  <a:lnTo>
                    <a:pt x="552" y="196"/>
                  </a:lnTo>
                  <a:lnTo>
                    <a:pt x="552" y="196"/>
                  </a:lnTo>
                  <a:lnTo>
                    <a:pt x="552" y="0"/>
                  </a:lnTo>
                  <a:close/>
                </a:path>
              </a:pathLst>
            </a:custGeom>
            <a:solidFill>
              <a:srgbClr val="4D1A33"/>
            </a:solidFill>
            <a:ln w="9525">
              <a:solidFill>
                <a:srgbClr val="000000"/>
              </a:solidFill>
              <a:round/>
              <a:headEnd/>
              <a:tailEnd/>
            </a:ln>
          </p:spPr>
          <p:txBody>
            <a:bodyPr/>
            <a:lstStyle/>
            <a:p>
              <a:endParaRPr lang="es-ES"/>
            </a:p>
          </p:txBody>
        </p:sp>
        <p:sp>
          <p:nvSpPr>
            <p:cNvPr id="179527" name="Freeform 327"/>
            <p:cNvSpPr>
              <a:spLocks/>
            </p:cNvSpPr>
            <p:nvPr/>
          </p:nvSpPr>
          <p:spPr bwMode="auto">
            <a:xfrm>
              <a:off x="3252" y="1800"/>
              <a:ext cx="997" cy="697"/>
            </a:xfrm>
            <a:custGeom>
              <a:avLst/>
              <a:gdLst/>
              <a:ahLst/>
              <a:cxnLst>
                <a:cxn ang="0">
                  <a:pos x="0" y="0"/>
                </a:cxn>
                <a:cxn ang="0">
                  <a:pos x="997" y="502"/>
                </a:cxn>
                <a:cxn ang="0">
                  <a:pos x="997" y="697"/>
                </a:cxn>
                <a:cxn ang="0">
                  <a:pos x="0" y="195"/>
                </a:cxn>
                <a:cxn ang="0">
                  <a:pos x="0" y="0"/>
                </a:cxn>
              </a:cxnLst>
              <a:rect l="0" t="0" r="r" b="b"/>
              <a:pathLst>
                <a:path w="997" h="697">
                  <a:moveTo>
                    <a:pt x="0" y="0"/>
                  </a:moveTo>
                  <a:lnTo>
                    <a:pt x="997" y="502"/>
                  </a:lnTo>
                  <a:lnTo>
                    <a:pt x="997" y="697"/>
                  </a:lnTo>
                  <a:lnTo>
                    <a:pt x="0" y="195"/>
                  </a:lnTo>
                  <a:lnTo>
                    <a:pt x="0" y="0"/>
                  </a:lnTo>
                  <a:close/>
                </a:path>
              </a:pathLst>
            </a:custGeom>
            <a:solidFill>
              <a:srgbClr val="4D1A33"/>
            </a:solidFill>
            <a:ln w="9525">
              <a:solidFill>
                <a:srgbClr val="000000"/>
              </a:solidFill>
              <a:round/>
              <a:headEnd/>
              <a:tailEnd/>
            </a:ln>
          </p:spPr>
          <p:txBody>
            <a:bodyPr/>
            <a:lstStyle/>
            <a:p>
              <a:endParaRPr lang="es-ES"/>
            </a:p>
          </p:txBody>
        </p:sp>
        <p:sp>
          <p:nvSpPr>
            <p:cNvPr id="179528" name="Freeform 328"/>
            <p:cNvSpPr>
              <a:spLocks/>
            </p:cNvSpPr>
            <p:nvPr/>
          </p:nvSpPr>
          <p:spPr bwMode="auto">
            <a:xfrm>
              <a:off x="3252" y="1800"/>
              <a:ext cx="1550" cy="502"/>
            </a:xfrm>
            <a:custGeom>
              <a:avLst/>
              <a:gdLst/>
              <a:ahLst/>
              <a:cxnLst>
                <a:cxn ang="0">
                  <a:pos x="1550" y="186"/>
                </a:cxn>
                <a:cxn ang="0">
                  <a:pos x="1542" y="197"/>
                </a:cxn>
                <a:cxn ang="0">
                  <a:pos x="1532" y="208"/>
                </a:cxn>
                <a:cxn ang="0">
                  <a:pos x="1532" y="208"/>
                </a:cxn>
                <a:cxn ang="0">
                  <a:pos x="1523" y="218"/>
                </a:cxn>
                <a:cxn ang="0">
                  <a:pos x="1514" y="228"/>
                </a:cxn>
                <a:cxn ang="0">
                  <a:pos x="1514" y="228"/>
                </a:cxn>
                <a:cxn ang="0">
                  <a:pos x="1503" y="238"/>
                </a:cxn>
                <a:cxn ang="0">
                  <a:pos x="1492" y="249"/>
                </a:cxn>
                <a:cxn ang="0">
                  <a:pos x="1492" y="249"/>
                </a:cxn>
                <a:cxn ang="0">
                  <a:pos x="1481" y="259"/>
                </a:cxn>
                <a:cxn ang="0">
                  <a:pos x="1469" y="269"/>
                </a:cxn>
                <a:cxn ang="0">
                  <a:pos x="1469" y="269"/>
                </a:cxn>
                <a:cxn ang="0">
                  <a:pos x="1457" y="279"/>
                </a:cxn>
                <a:cxn ang="0">
                  <a:pos x="1444" y="289"/>
                </a:cxn>
                <a:cxn ang="0">
                  <a:pos x="1444" y="289"/>
                </a:cxn>
                <a:cxn ang="0">
                  <a:pos x="1431" y="299"/>
                </a:cxn>
                <a:cxn ang="0">
                  <a:pos x="1418" y="309"/>
                </a:cxn>
                <a:cxn ang="0">
                  <a:pos x="1418" y="309"/>
                </a:cxn>
                <a:cxn ang="0">
                  <a:pos x="1404" y="318"/>
                </a:cxn>
                <a:cxn ang="0">
                  <a:pos x="1390" y="328"/>
                </a:cxn>
                <a:cxn ang="0">
                  <a:pos x="1390" y="328"/>
                </a:cxn>
                <a:cxn ang="0">
                  <a:pos x="1374" y="337"/>
                </a:cxn>
                <a:cxn ang="0">
                  <a:pos x="1360" y="347"/>
                </a:cxn>
                <a:cxn ang="0">
                  <a:pos x="1360" y="347"/>
                </a:cxn>
                <a:cxn ang="0">
                  <a:pos x="1344" y="356"/>
                </a:cxn>
                <a:cxn ang="0">
                  <a:pos x="1328" y="365"/>
                </a:cxn>
                <a:cxn ang="0">
                  <a:pos x="1328" y="365"/>
                </a:cxn>
                <a:cxn ang="0">
                  <a:pos x="1311" y="374"/>
                </a:cxn>
                <a:cxn ang="0">
                  <a:pos x="1295" y="384"/>
                </a:cxn>
                <a:cxn ang="0">
                  <a:pos x="1295" y="384"/>
                </a:cxn>
                <a:cxn ang="0">
                  <a:pos x="1277" y="392"/>
                </a:cxn>
                <a:cxn ang="0">
                  <a:pos x="1260" y="401"/>
                </a:cxn>
                <a:cxn ang="0">
                  <a:pos x="1260" y="401"/>
                </a:cxn>
                <a:cxn ang="0">
                  <a:pos x="1242" y="410"/>
                </a:cxn>
                <a:cxn ang="0">
                  <a:pos x="1223" y="418"/>
                </a:cxn>
                <a:cxn ang="0">
                  <a:pos x="1223" y="418"/>
                </a:cxn>
                <a:cxn ang="0">
                  <a:pos x="1205" y="426"/>
                </a:cxn>
                <a:cxn ang="0">
                  <a:pos x="1185" y="435"/>
                </a:cxn>
                <a:cxn ang="0">
                  <a:pos x="1185" y="435"/>
                </a:cxn>
                <a:cxn ang="0">
                  <a:pos x="1167" y="442"/>
                </a:cxn>
                <a:cxn ang="0">
                  <a:pos x="1146" y="451"/>
                </a:cxn>
                <a:cxn ang="0">
                  <a:pos x="1146" y="451"/>
                </a:cxn>
                <a:cxn ang="0">
                  <a:pos x="1126" y="459"/>
                </a:cxn>
                <a:cxn ang="0">
                  <a:pos x="1106" y="466"/>
                </a:cxn>
                <a:cxn ang="0">
                  <a:pos x="1106" y="466"/>
                </a:cxn>
                <a:cxn ang="0">
                  <a:pos x="1085" y="473"/>
                </a:cxn>
                <a:cxn ang="0">
                  <a:pos x="1063" y="481"/>
                </a:cxn>
                <a:cxn ang="0">
                  <a:pos x="1063" y="481"/>
                </a:cxn>
                <a:cxn ang="0">
                  <a:pos x="1042" y="489"/>
                </a:cxn>
                <a:cxn ang="0">
                  <a:pos x="1020" y="495"/>
                </a:cxn>
                <a:cxn ang="0">
                  <a:pos x="1020" y="495"/>
                </a:cxn>
                <a:cxn ang="0">
                  <a:pos x="998" y="502"/>
                </a:cxn>
                <a:cxn ang="0">
                  <a:pos x="1550" y="186"/>
                </a:cxn>
              </a:cxnLst>
              <a:rect l="0" t="0" r="r" b="b"/>
              <a:pathLst>
                <a:path w="1550" h="502">
                  <a:moveTo>
                    <a:pt x="1550" y="186"/>
                  </a:moveTo>
                  <a:lnTo>
                    <a:pt x="1550" y="186"/>
                  </a:lnTo>
                  <a:lnTo>
                    <a:pt x="1542" y="197"/>
                  </a:lnTo>
                  <a:lnTo>
                    <a:pt x="1542" y="197"/>
                  </a:lnTo>
                  <a:lnTo>
                    <a:pt x="1542" y="197"/>
                  </a:lnTo>
                  <a:lnTo>
                    <a:pt x="1532" y="208"/>
                  </a:lnTo>
                  <a:lnTo>
                    <a:pt x="1532" y="208"/>
                  </a:lnTo>
                  <a:lnTo>
                    <a:pt x="1532" y="208"/>
                  </a:lnTo>
                  <a:lnTo>
                    <a:pt x="1523" y="218"/>
                  </a:lnTo>
                  <a:lnTo>
                    <a:pt x="1523" y="218"/>
                  </a:lnTo>
                  <a:lnTo>
                    <a:pt x="1523" y="218"/>
                  </a:lnTo>
                  <a:lnTo>
                    <a:pt x="1514" y="228"/>
                  </a:lnTo>
                  <a:lnTo>
                    <a:pt x="1514" y="228"/>
                  </a:lnTo>
                  <a:lnTo>
                    <a:pt x="1514" y="228"/>
                  </a:lnTo>
                  <a:lnTo>
                    <a:pt x="1503" y="238"/>
                  </a:lnTo>
                  <a:lnTo>
                    <a:pt x="1503" y="238"/>
                  </a:lnTo>
                  <a:lnTo>
                    <a:pt x="1503" y="238"/>
                  </a:lnTo>
                  <a:lnTo>
                    <a:pt x="1492" y="249"/>
                  </a:lnTo>
                  <a:lnTo>
                    <a:pt x="1492" y="249"/>
                  </a:lnTo>
                  <a:lnTo>
                    <a:pt x="1492" y="249"/>
                  </a:lnTo>
                  <a:lnTo>
                    <a:pt x="1481" y="259"/>
                  </a:lnTo>
                  <a:lnTo>
                    <a:pt x="1481" y="259"/>
                  </a:lnTo>
                  <a:lnTo>
                    <a:pt x="1481" y="259"/>
                  </a:lnTo>
                  <a:lnTo>
                    <a:pt x="1469" y="269"/>
                  </a:lnTo>
                  <a:lnTo>
                    <a:pt x="1469" y="269"/>
                  </a:lnTo>
                  <a:lnTo>
                    <a:pt x="1469" y="269"/>
                  </a:lnTo>
                  <a:lnTo>
                    <a:pt x="1457" y="279"/>
                  </a:lnTo>
                  <a:lnTo>
                    <a:pt x="1457" y="279"/>
                  </a:lnTo>
                  <a:lnTo>
                    <a:pt x="1457" y="279"/>
                  </a:lnTo>
                  <a:lnTo>
                    <a:pt x="1444" y="289"/>
                  </a:lnTo>
                  <a:lnTo>
                    <a:pt x="1444" y="289"/>
                  </a:lnTo>
                  <a:lnTo>
                    <a:pt x="1444" y="289"/>
                  </a:lnTo>
                  <a:lnTo>
                    <a:pt x="1431" y="299"/>
                  </a:lnTo>
                  <a:lnTo>
                    <a:pt x="1431" y="299"/>
                  </a:lnTo>
                  <a:lnTo>
                    <a:pt x="1431" y="299"/>
                  </a:lnTo>
                  <a:lnTo>
                    <a:pt x="1418" y="309"/>
                  </a:lnTo>
                  <a:lnTo>
                    <a:pt x="1418" y="309"/>
                  </a:lnTo>
                  <a:lnTo>
                    <a:pt x="1418" y="309"/>
                  </a:lnTo>
                  <a:lnTo>
                    <a:pt x="1404" y="318"/>
                  </a:lnTo>
                  <a:lnTo>
                    <a:pt x="1404" y="318"/>
                  </a:lnTo>
                  <a:lnTo>
                    <a:pt x="1404" y="318"/>
                  </a:lnTo>
                  <a:lnTo>
                    <a:pt x="1390" y="328"/>
                  </a:lnTo>
                  <a:lnTo>
                    <a:pt x="1390" y="328"/>
                  </a:lnTo>
                  <a:lnTo>
                    <a:pt x="1390" y="328"/>
                  </a:lnTo>
                  <a:lnTo>
                    <a:pt x="1374" y="337"/>
                  </a:lnTo>
                  <a:lnTo>
                    <a:pt x="1374" y="337"/>
                  </a:lnTo>
                  <a:lnTo>
                    <a:pt x="1374" y="337"/>
                  </a:lnTo>
                  <a:lnTo>
                    <a:pt x="1360" y="347"/>
                  </a:lnTo>
                  <a:lnTo>
                    <a:pt x="1360" y="347"/>
                  </a:lnTo>
                  <a:lnTo>
                    <a:pt x="1360" y="347"/>
                  </a:lnTo>
                  <a:lnTo>
                    <a:pt x="1344" y="356"/>
                  </a:lnTo>
                  <a:lnTo>
                    <a:pt x="1344" y="356"/>
                  </a:lnTo>
                  <a:lnTo>
                    <a:pt x="1344" y="356"/>
                  </a:lnTo>
                  <a:lnTo>
                    <a:pt x="1328" y="365"/>
                  </a:lnTo>
                  <a:lnTo>
                    <a:pt x="1328" y="365"/>
                  </a:lnTo>
                  <a:lnTo>
                    <a:pt x="1328" y="365"/>
                  </a:lnTo>
                  <a:lnTo>
                    <a:pt x="1311" y="374"/>
                  </a:lnTo>
                  <a:lnTo>
                    <a:pt x="1311" y="374"/>
                  </a:lnTo>
                  <a:lnTo>
                    <a:pt x="1311" y="374"/>
                  </a:lnTo>
                  <a:lnTo>
                    <a:pt x="1295" y="384"/>
                  </a:lnTo>
                  <a:lnTo>
                    <a:pt x="1295" y="384"/>
                  </a:lnTo>
                  <a:lnTo>
                    <a:pt x="1295" y="384"/>
                  </a:lnTo>
                  <a:lnTo>
                    <a:pt x="1277" y="392"/>
                  </a:lnTo>
                  <a:lnTo>
                    <a:pt x="1277" y="392"/>
                  </a:lnTo>
                  <a:lnTo>
                    <a:pt x="1277" y="392"/>
                  </a:lnTo>
                  <a:lnTo>
                    <a:pt x="1260" y="401"/>
                  </a:lnTo>
                  <a:lnTo>
                    <a:pt x="1260" y="401"/>
                  </a:lnTo>
                  <a:lnTo>
                    <a:pt x="1260" y="401"/>
                  </a:lnTo>
                  <a:lnTo>
                    <a:pt x="1242" y="410"/>
                  </a:lnTo>
                  <a:lnTo>
                    <a:pt x="1242" y="410"/>
                  </a:lnTo>
                  <a:lnTo>
                    <a:pt x="1242" y="410"/>
                  </a:lnTo>
                  <a:lnTo>
                    <a:pt x="1223" y="418"/>
                  </a:lnTo>
                  <a:lnTo>
                    <a:pt x="1223" y="418"/>
                  </a:lnTo>
                  <a:lnTo>
                    <a:pt x="1223" y="418"/>
                  </a:lnTo>
                  <a:lnTo>
                    <a:pt x="1205" y="426"/>
                  </a:lnTo>
                  <a:lnTo>
                    <a:pt x="1205" y="426"/>
                  </a:lnTo>
                  <a:lnTo>
                    <a:pt x="1205" y="426"/>
                  </a:lnTo>
                  <a:lnTo>
                    <a:pt x="1185" y="435"/>
                  </a:lnTo>
                  <a:lnTo>
                    <a:pt x="1185" y="435"/>
                  </a:lnTo>
                  <a:lnTo>
                    <a:pt x="1185" y="435"/>
                  </a:lnTo>
                  <a:lnTo>
                    <a:pt x="1167" y="442"/>
                  </a:lnTo>
                  <a:lnTo>
                    <a:pt x="1167" y="442"/>
                  </a:lnTo>
                  <a:lnTo>
                    <a:pt x="1167" y="442"/>
                  </a:lnTo>
                  <a:lnTo>
                    <a:pt x="1146" y="451"/>
                  </a:lnTo>
                  <a:lnTo>
                    <a:pt x="1146" y="451"/>
                  </a:lnTo>
                  <a:lnTo>
                    <a:pt x="1146" y="451"/>
                  </a:lnTo>
                  <a:lnTo>
                    <a:pt x="1126" y="459"/>
                  </a:lnTo>
                  <a:lnTo>
                    <a:pt x="1126" y="459"/>
                  </a:lnTo>
                  <a:lnTo>
                    <a:pt x="1126" y="459"/>
                  </a:lnTo>
                  <a:lnTo>
                    <a:pt x="1106" y="466"/>
                  </a:lnTo>
                  <a:lnTo>
                    <a:pt x="1106" y="466"/>
                  </a:lnTo>
                  <a:lnTo>
                    <a:pt x="1106" y="466"/>
                  </a:lnTo>
                  <a:lnTo>
                    <a:pt x="1085" y="473"/>
                  </a:lnTo>
                  <a:lnTo>
                    <a:pt x="1085" y="473"/>
                  </a:lnTo>
                  <a:lnTo>
                    <a:pt x="1085" y="473"/>
                  </a:lnTo>
                  <a:lnTo>
                    <a:pt x="1063" y="481"/>
                  </a:lnTo>
                  <a:lnTo>
                    <a:pt x="1063" y="481"/>
                  </a:lnTo>
                  <a:lnTo>
                    <a:pt x="1063" y="481"/>
                  </a:lnTo>
                  <a:lnTo>
                    <a:pt x="1042" y="489"/>
                  </a:lnTo>
                  <a:lnTo>
                    <a:pt x="1042" y="489"/>
                  </a:lnTo>
                  <a:lnTo>
                    <a:pt x="1042" y="489"/>
                  </a:lnTo>
                  <a:lnTo>
                    <a:pt x="1020" y="495"/>
                  </a:lnTo>
                  <a:lnTo>
                    <a:pt x="1020" y="495"/>
                  </a:lnTo>
                  <a:lnTo>
                    <a:pt x="1020" y="495"/>
                  </a:lnTo>
                  <a:lnTo>
                    <a:pt x="998" y="502"/>
                  </a:lnTo>
                  <a:lnTo>
                    <a:pt x="998" y="502"/>
                  </a:lnTo>
                  <a:lnTo>
                    <a:pt x="0" y="0"/>
                  </a:lnTo>
                  <a:lnTo>
                    <a:pt x="1550" y="186"/>
                  </a:lnTo>
                  <a:close/>
                </a:path>
              </a:pathLst>
            </a:custGeom>
            <a:solidFill>
              <a:srgbClr val="993366"/>
            </a:solidFill>
            <a:ln w="9525">
              <a:solidFill>
                <a:srgbClr val="000000"/>
              </a:solidFill>
              <a:round/>
              <a:headEnd/>
              <a:tailEnd/>
            </a:ln>
          </p:spPr>
          <p:txBody>
            <a:bodyPr/>
            <a:lstStyle/>
            <a:p>
              <a:endParaRPr lang="es-ES"/>
            </a:p>
          </p:txBody>
        </p:sp>
        <p:sp>
          <p:nvSpPr>
            <p:cNvPr id="179529" name="Freeform 329"/>
            <p:cNvSpPr>
              <a:spLocks/>
            </p:cNvSpPr>
            <p:nvPr/>
          </p:nvSpPr>
          <p:spPr bwMode="auto">
            <a:xfrm>
              <a:off x="897" y="1718"/>
              <a:ext cx="1120" cy="802"/>
            </a:xfrm>
            <a:custGeom>
              <a:avLst/>
              <a:gdLst/>
              <a:ahLst/>
              <a:cxnLst>
                <a:cxn ang="0">
                  <a:pos x="1066" y="600"/>
                </a:cxn>
                <a:cxn ang="0">
                  <a:pos x="1013" y="592"/>
                </a:cxn>
                <a:cxn ang="0">
                  <a:pos x="935" y="579"/>
                </a:cxn>
                <a:cxn ang="0">
                  <a:pos x="884" y="569"/>
                </a:cxn>
                <a:cxn ang="0">
                  <a:pos x="834" y="558"/>
                </a:cxn>
                <a:cxn ang="0">
                  <a:pos x="761" y="541"/>
                </a:cxn>
                <a:cxn ang="0">
                  <a:pos x="714" y="529"/>
                </a:cxn>
                <a:cxn ang="0">
                  <a:pos x="667" y="516"/>
                </a:cxn>
                <a:cxn ang="0">
                  <a:pos x="600" y="496"/>
                </a:cxn>
                <a:cxn ang="0">
                  <a:pos x="557" y="481"/>
                </a:cxn>
                <a:cxn ang="0">
                  <a:pos x="515" y="467"/>
                </a:cxn>
                <a:cxn ang="0">
                  <a:pos x="454" y="443"/>
                </a:cxn>
                <a:cxn ang="0">
                  <a:pos x="416" y="427"/>
                </a:cxn>
                <a:cxn ang="0">
                  <a:pos x="379" y="410"/>
                </a:cxn>
                <a:cxn ang="0">
                  <a:pos x="326" y="384"/>
                </a:cxn>
                <a:cxn ang="0">
                  <a:pos x="292" y="366"/>
                </a:cxn>
                <a:cxn ang="0">
                  <a:pos x="261" y="348"/>
                </a:cxn>
                <a:cxn ang="0">
                  <a:pos x="217" y="320"/>
                </a:cxn>
                <a:cxn ang="0">
                  <a:pos x="189" y="299"/>
                </a:cxn>
                <a:cxn ang="0">
                  <a:pos x="163" y="280"/>
                </a:cxn>
                <a:cxn ang="0">
                  <a:pos x="128" y="249"/>
                </a:cxn>
                <a:cxn ang="0">
                  <a:pos x="107" y="229"/>
                </a:cxn>
                <a:cxn ang="0">
                  <a:pos x="88" y="208"/>
                </a:cxn>
                <a:cxn ang="0">
                  <a:pos x="62" y="176"/>
                </a:cxn>
                <a:cxn ang="0">
                  <a:pos x="47" y="155"/>
                </a:cxn>
                <a:cxn ang="0">
                  <a:pos x="35" y="133"/>
                </a:cxn>
                <a:cxn ang="0">
                  <a:pos x="19" y="100"/>
                </a:cxn>
                <a:cxn ang="0">
                  <a:pos x="11" y="78"/>
                </a:cxn>
                <a:cxn ang="0">
                  <a:pos x="6" y="56"/>
                </a:cxn>
                <a:cxn ang="0">
                  <a:pos x="1" y="22"/>
                </a:cxn>
                <a:cxn ang="0">
                  <a:pos x="0" y="0"/>
                </a:cxn>
                <a:cxn ang="0">
                  <a:pos x="1" y="218"/>
                </a:cxn>
                <a:cxn ang="0">
                  <a:pos x="4" y="240"/>
                </a:cxn>
                <a:cxn ang="0">
                  <a:pos x="11" y="273"/>
                </a:cxn>
                <a:cxn ang="0">
                  <a:pos x="19" y="296"/>
                </a:cxn>
                <a:cxn ang="0">
                  <a:pos x="30" y="318"/>
                </a:cxn>
                <a:cxn ang="0">
                  <a:pos x="47" y="350"/>
                </a:cxn>
                <a:cxn ang="0">
                  <a:pos x="62" y="372"/>
                </a:cxn>
                <a:cxn ang="0">
                  <a:pos x="79" y="393"/>
                </a:cxn>
                <a:cxn ang="0">
                  <a:pos x="107" y="425"/>
                </a:cxn>
                <a:cxn ang="0">
                  <a:pos x="128" y="445"/>
                </a:cxn>
                <a:cxn ang="0">
                  <a:pos x="152" y="465"/>
                </a:cxn>
                <a:cxn ang="0">
                  <a:pos x="189" y="495"/>
                </a:cxn>
                <a:cxn ang="0">
                  <a:pos x="217" y="515"/>
                </a:cxn>
                <a:cxn ang="0">
                  <a:pos x="246" y="533"/>
                </a:cxn>
                <a:cxn ang="0">
                  <a:pos x="292" y="561"/>
                </a:cxn>
                <a:cxn ang="0">
                  <a:pos x="326" y="580"/>
                </a:cxn>
                <a:cxn ang="0">
                  <a:pos x="360" y="597"/>
                </a:cxn>
                <a:cxn ang="0">
                  <a:pos x="416" y="623"/>
                </a:cxn>
                <a:cxn ang="0">
                  <a:pos x="454" y="638"/>
                </a:cxn>
                <a:cxn ang="0">
                  <a:pos x="495" y="655"/>
                </a:cxn>
                <a:cxn ang="0">
                  <a:pos x="557" y="677"/>
                </a:cxn>
                <a:cxn ang="0">
                  <a:pos x="600" y="691"/>
                </a:cxn>
                <a:cxn ang="0">
                  <a:pos x="644" y="705"/>
                </a:cxn>
                <a:cxn ang="0">
                  <a:pos x="714" y="724"/>
                </a:cxn>
                <a:cxn ang="0">
                  <a:pos x="761" y="736"/>
                </a:cxn>
                <a:cxn ang="0">
                  <a:pos x="810" y="748"/>
                </a:cxn>
                <a:cxn ang="0">
                  <a:pos x="884" y="764"/>
                </a:cxn>
                <a:cxn ang="0">
                  <a:pos x="935" y="774"/>
                </a:cxn>
                <a:cxn ang="0">
                  <a:pos x="986" y="783"/>
                </a:cxn>
                <a:cxn ang="0">
                  <a:pos x="1066" y="795"/>
                </a:cxn>
                <a:cxn ang="0">
                  <a:pos x="1120" y="802"/>
                </a:cxn>
              </a:cxnLst>
              <a:rect l="0" t="0" r="r" b="b"/>
              <a:pathLst>
                <a:path w="1120" h="802">
                  <a:moveTo>
                    <a:pt x="1120" y="606"/>
                  </a:moveTo>
                  <a:lnTo>
                    <a:pt x="1120" y="606"/>
                  </a:lnTo>
                  <a:lnTo>
                    <a:pt x="1093" y="604"/>
                  </a:lnTo>
                  <a:lnTo>
                    <a:pt x="1093" y="604"/>
                  </a:lnTo>
                  <a:lnTo>
                    <a:pt x="1093" y="604"/>
                  </a:lnTo>
                  <a:lnTo>
                    <a:pt x="1066" y="600"/>
                  </a:lnTo>
                  <a:lnTo>
                    <a:pt x="1066" y="600"/>
                  </a:lnTo>
                  <a:lnTo>
                    <a:pt x="1066" y="600"/>
                  </a:lnTo>
                  <a:lnTo>
                    <a:pt x="1039" y="596"/>
                  </a:lnTo>
                  <a:lnTo>
                    <a:pt x="1039" y="596"/>
                  </a:lnTo>
                  <a:lnTo>
                    <a:pt x="1039" y="596"/>
                  </a:lnTo>
                  <a:lnTo>
                    <a:pt x="1013" y="592"/>
                  </a:lnTo>
                  <a:lnTo>
                    <a:pt x="1013" y="592"/>
                  </a:lnTo>
                  <a:lnTo>
                    <a:pt x="1013" y="592"/>
                  </a:lnTo>
                  <a:lnTo>
                    <a:pt x="986" y="587"/>
                  </a:lnTo>
                  <a:lnTo>
                    <a:pt x="986" y="587"/>
                  </a:lnTo>
                  <a:lnTo>
                    <a:pt x="986" y="587"/>
                  </a:lnTo>
                  <a:lnTo>
                    <a:pt x="961" y="582"/>
                  </a:lnTo>
                  <a:lnTo>
                    <a:pt x="961" y="582"/>
                  </a:lnTo>
                  <a:lnTo>
                    <a:pt x="961" y="582"/>
                  </a:lnTo>
                  <a:lnTo>
                    <a:pt x="935" y="579"/>
                  </a:lnTo>
                  <a:lnTo>
                    <a:pt x="935" y="579"/>
                  </a:lnTo>
                  <a:lnTo>
                    <a:pt x="935" y="579"/>
                  </a:lnTo>
                  <a:lnTo>
                    <a:pt x="910" y="574"/>
                  </a:lnTo>
                  <a:lnTo>
                    <a:pt x="910" y="574"/>
                  </a:lnTo>
                  <a:lnTo>
                    <a:pt x="910" y="574"/>
                  </a:lnTo>
                  <a:lnTo>
                    <a:pt x="884" y="569"/>
                  </a:lnTo>
                  <a:lnTo>
                    <a:pt x="884" y="569"/>
                  </a:lnTo>
                  <a:lnTo>
                    <a:pt x="884" y="569"/>
                  </a:lnTo>
                  <a:lnTo>
                    <a:pt x="859" y="563"/>
                  </a:lnTo>
                  <a:lnTo>
                    <a:pt x="859" y="563"/>
                  </a:lnTo>
                  <a:lnTo>
                    <a:pt x="859" y="563"/>
                  </a:lnTo>
                  <a:lnTo>
                    <a:pt x="834" y="558"/>
                  </a:lnTo>
                  <a:lnTo>
                    <a:pt x="834" y="558"/>
                  </a:lnTo>
                  <a:lnTo>
                    <a:pt x="834" y="558"/>
                  </a:lnTo>
                  <a:lnTo>
                    <a:pt x="810" y="553"/>
                  </a:lnTo>
                  <a:lnTo>
                    <a:pt x="810" y="553"/>
                  </a:lnTo>
                  <a:lnTo>
                    <a:pt x="810" y="553"/>
                  </a:lnTo>
                  <a:lnTo>
                    <a:pt x="785" y="547"/>
                  </a:lnTo>
                  <a:lnTo>
                    <a:pt x="785" y="547"/>
                  </a:lnTo>
                  <a:lnTo>
                    <a:pt x="785" y="547"/>
                  </a:lnTo>
                  <a:lnTo>
                    <a:pt x="761" y="541"/>
                  </a:lnTo>
                  <a:lnTo>
                    <a:pt x="761" y="541"/>
                  </a:lnTo>
                  <a:lnTo>
                    <a:pt x="761" y="541"/>
                  </a:lnTo>
                  <a:lnTo>
                    <a:pt x="737" y="535"/>
                  </a:lnTo>
                  <a:lnTo>
                    <a:pt x="737" y="535"/>
                  </a:lnTo>
                  <a:lnTo>
                    <a:pt x="737" y="535"/>
                  </a:lnTo>
                  <a:lnTo>
                    <a:pt x="714" y="529"/>
                  </a:lnTo>
                  <a:lnTo>
                    <a:pt x="714" y="529"/>
                  </a:lnTo>
                  <a:lnTo>
                    <a:pt x="714" y="529"/>
                  </a:lnTo>
                  <a:lnTo>
                    <a:pt x="691" y="523"/>
                  </a:lnTo>
                  <a:lnTo>
                    <a:pt x="691" y="523"/>
                  </a:lnTo>
                  <a:lnTo>
                    <a:pt x="691" y="523"/>
                  </a:lnTo>
                  <a:lnTo>
                    <a:pt x="667" y="516"/>
                  </a:lnTo>
                  <a:lnTo>
                    <a:pt x="667" y="516"/>
                  </a:lnTo>
                  <a:lnTo>
                    <a:pt x="667" y="516"/>
                  </a:lnTo>
                  <a:lnTo>
                    <a:pt x="644" y="509"/>
                  </a:lnTo>
                  <a:lnTo>
                    <a:pt x="644" y="509"/>
                  </a:lnTo>
                  <a:lnTo>
                    <a:pt x="644" y="509"/>
                  </a:lnTo>
                  <a:lnTo>
                    <a:pt x="623" y="503"/>
                  </a:lnTo>
                  <a:lnTo>
                    <a:pt x="623" y="503"/>
                  </a:lnTo>
                  <a:lnTo>
                    <a:pt x="623" y="503"/>
                  </a:lnTo>
                  <a:lnTo>
                    <a:pt x="600" y="496"/>
                  </a:lnTo>
                  <a:lnTo>
                    <a:pt x="600" y="496"/>
                  </a:lnTo>
                  <a:lnTo>
                    <a:pt x="600" y="496"/>
                  </a:lnTo>
                  <a:lnTo>
                    <a:pt x="578" y="489"/>
                  </a:lnTo>
                  <a:lnTo>
                    <a:pt x="578" y="489"/>
                  </a:lnTo>
                  <a:lnTo>
                    <a:pt x="578" y="489"/>
                  </a:lnTo>
                  <a:lnTo>
                    <a:pt x="557" y="481"/>
                  </a:lnTo>
                  <a:lnTo>
                    <a:pt x="557" y="481"/>
                  </a:lnTo>
                  <a:lnTo>
                    <a:pt x="557" y="481"/>
                  </a:lnTo>
                  <a:lnTo>
                    <a:pt x="536" y="475"/>
                  </a:lnTo>
                  <a:lnTo>
                    <a:pt x="536" y="475"/>
                  </a:lnTo>
                  <a:lnTo>
                    <a:pt x="536" y="475"/>
                  </a:lnTo>
                  <a:lnTo>
                    <a:pt x="515" y="467"/>
                  </a:lnTo>
                  <a:lnTo>
                    <a:pt x="515" y="467"/>
                  </a:lnTo>
                  <a:lnTo>
                    <a:pt x="515" y="467"/>
                  </a:lnTo>
                  <a:lnTo>
                    <a:pt x="495" y="459"/>
                  </a:lnTo>
                  <a:lnTo>
                    <a:pt x="495" y="459"/>
                  </a:lnTo>
                  <a:lnTo>
                    <a:pt x="495" y="459"/>
                  </a:lnTo>
                  <a:lnTo>
                    <a:pt x="474" y="452"/>
                  </a:lnTo>
                  <a:lnTo>
                    <a:pt x="474" y="452"/>
                  </a:lnTo>
                  <a:lnTo>
                    <a:pt x="474" y="452"/>
                  </a:lnTo>
                  <a:lnTo>
                    <a:pt x="454" y="443"/>
                  </a:lnTo>
                  <a:lnTo>
                    <a:pt x="454" y="443"/>
                  </a:lnTo>
                  <a:lnTo>
                    <a:pt x="454" y="443"/>
                  </a:lnTo>
                  <a:lnTo>
                    <a:pt x="435" y="435"/>
                  </a:lnTo>
                  <a:lnTo>
                    <a:pt x="435" y="435"/>
                  </a:lnTo>
                  <a:lnTo>
                    <a:pt x="435" y="435"/>
                  </a:lnTo>
                  <a:lnTo>
                    <a:pt x="416" y="427"/>
                  </a:lnTo>
                  <a:lnTo>
                    <a:pt x="416" y="427"/>
                  </a:lnTo>
                  <a:lnTo>
                    <a:pt x="416" y="427"/>
                  </a:lnTo>
                  <a:lnTo>
                    <a:pt x="396" y="419"/>
                  </a:lnTo>
                  <a:lnTo>
                    <a:pt x="396" y="419"/>
                  </a:lnTo>
                  <a:lnTo>
                    <a:pt x="396" y="419"/>
                  </a:lnTo>
                  <a:lnTo>
                    <a:pt x="379" y="410"/>
                  </a:lnTo>
                  <a:lnTo>
                    <a:pt x="379" y="410"/>
                  </a:lnTo>
                  <a:lnTo>
                    <a:pt x="379" y="410"/>
                  </a:lnTo>
                  <a:lnTo>
                    <a:pt x="360" y="401"/>
                  </a:lnTo>
                  <a:lnTo>
                    <a:pt x="360" y="401"/>
                  </a:lnTo>
                  <a:lnTo>
                    <a:pt x="360" y="401"/>
                  </a:lnTo>
                  <a:lnTo>
                    <a:pt x="343" y="393"/>
                  </a:lnTo>
                  <a:lnTo>
                    <a:pt x="343" y="393"/>
                  </a:lnTo>
                  <a:lnTo>
                    <a:pt x="343" y="393"/>
                  </a:lnTo>
                  <a:lnTo>
                    <a:pt x="326" y="384"/>
                  </a:lnTo>
                  <a:lnTo>
                    <a:pt x="326" y="384"/>
                  </a:lnTo>
                  <a:lnTo>
                    <a:pt x="326" y="384"/>
                  </a:lnTo>
                  <a:lnTo>
                    <a:pt x="309" y="376"/>
                  </a:lnTo>
                  <a:lnTo>
                    <a:pt x="309" y="376"/>
                  </a:lnTo>
                  <a:lnTo>
                    <a:pt x="309" y="376"/>
                  </a:lnTo>
                  <a:lnTo>
                    <a:pt x="292" y="366"/>
                  </a:lnTo>
                  <a:lnTo>
                    <a:pt x="292" y="366"/>
                  </a:lnTo>
                  <a:lnTo>
                    <a:pt x="292" y="366"/>
                  </a:lnTo>
                  <a:lnTo>
                    <a:pt x="277" y="357"/>
                  </a:lnTo>
                  <a:lnTo>
                    <a:pt x="277" y="357"/>
                  </a:lnTo>
                  <a:lnTo>
                    <a:pt x="277" y="357"/>
                  </a:lnTo>
                  <a:lnTo>
                    <a:pt x="261" y="348"/>
                  </a:lnTo>
                  <a:lnTo>
                    <a:pt x="261" y="348"/>
                  </a:lnTo>
                  <a:lnTo>
                    <a:pt x="261" y="348"/>
                  </a:lnTo>
                  <a:lnTo>
                    <a:pt x="246" y="338"/>
                  </a:lnTo>
                  <a:lnTo>
                    <a:pt x="246" y="338"/>
                  </a:lnTo>
                  <a:lnTo>
                    <a:pt x="246" y="338"/>
                  </a:lnTo>
                  <a:lnTo>
                    <a:pt x="231" y="328"/>
                  </a:lnTo>
                  <a:lnTo>
                    <a:pt x="231" y="328"/>
                  </a:lnTo>
                  <a:lnTo>
                    <a:pt x="231" y="328"/>
                  </a:lnTo>
                  <a:lnTo>
                    <a:pt x="217" y="320"/>
                  </a:lnTo>
                  <a:lnTo>
                    <a:pt x="217" y="320"/>
                  </a:lnTo>
                  <a:lnTo>
                    <a:pt x="217" y="320"/>
                  </a:lnTo>
                  <a:lnTo>
                    <a:pt x="202" y="309"/>
                  </a:lnTo>
                  <a:lnTo>
                    <a:pt x="202" y="309"/>
                  </a:lnTo>
                  <a:lnTo>
                    <a:pt x="202" y="309"/>
                  </a:lnTo>
                  <a:lnTo>
                    <a:pt x="189" y="299"/>
                  </a:lnTo>
                  <a:lnTo>
                    <a:pt x="189" y="299"/>
                  </a:lnTo>
                  <a:lnTo>
                    <a:pt x="189" y="299"/>
                  </a:lnTo>
                  <a:lnTo>
                    <a:pt x="176" y="290"/>
                  </a:lnTo>
                  <a:lnTo>
                    <a:pt x="176" y="290"/>
                  </a:lnTo>
                  <a:lnTo>
                    <a:pt x="176" y="290"/>
                  </a:lnTo>
                  <a:lnTo>
                    <a:pt x="163" y="280"/>
                  </a:lnTo>
                  <a:lnTo>
                    <a:pt x="163" y="280"/>
                  </a:lnTo>
                  <a:lnTo>
                    <a:pt x="163" y="280"/>
                  </a:lnTo>
                  <a:lnTo>
                    <a:pt x="152" y="270"/>
                  </a:lnTo>
                  <a:lnTo>
                    <a:pt x="152" y="270"/>
                  </a:lnTo>
                  <a:lnTo>
                    <a:pt x="152" y="270"/>
                  </a:lnTo>
                  <a:lnTo>
                    <a:pt x="139" y="260"/>
                  </a:lnTo>
                  <a:lnTo>
                    <a:pt x="139" y="260"/>
                  </a:lnTo>
                  <a:lnTo>
                    <a:pt x="139" y="260"/>
                  </a:lnTo>
                  <a:lnTo>
                    <a:pt x="128" y="249"/>
                  </a:lnTo>
                  <a:lnTo>
                    <a:pt x="128" y="249"/>
                  </a:lnTo>
                  <a:lnTo>
                    <a:pt x="128" y="249"/>
                  </a:lnTo>
                  <a:lnTo>
                    <a:pt x="118" y="239"/>
                  </a:lnTo>
                  <a:lnTo>
                    <a:pt x="118" y="239"/>
                  </a:lnTo>
                  <a:lnTo>
                    <a:pt x="118" y="239"/>
                  </a:lnTo>
                  <a:lnTo>
                    <a:pt x="107" y="229"/>
                  </a:lnTo>
                  <a:lnTo>
                    <a:pt x="107" y="229"/>
                  </a:lnTo>
                  <a:lnTo>
                    <a:pt x="107" y="229"/>
                  </a:lnTo>
                  <a:lnTo>
                    <a:pt x="97" y="219"/>
                  </a:lnTo>
                  <a:lnTo>
                    <a:pt x="97" y="219"/>
                  </a:lnTo>
                  <a:lnTo>
                    <a:pt x="97" y="219"/>
                  </a:lnTo>
                  <a:lnTo>
                    <a:pt x="88" y="208"/>
                  </a:lnTo>
                  <a:lnTo>
                    <a:pt x="88" y="208"/>
                  </a:lnTo>
                  <a:lnTo>
                    <a:pt x="88" y="208"/>
                  </a:lnTo>
                  <a:lnTo>
                    <a:pt x="79" y="197"/>
                  </a:lnTo>
                  <a:lnTo>
                    <a:pt x="79" y="197"/>
                  </a:lnTo>
                  <a:lnTo>
                    <a:pt x="79" y="197"/>
                  </a:lnTo>
                  <a:lnTo>
                    <a:pt x="70" y="187"/>
                  </a:lnTo>
                  <a:lnTo>
                    <a:pt x="70" y="187"/>
                  </a:lnTo>
                  <a:lnTo>
                    <a:pt x="70" y="187"/>
                  </a:lnTo>
                  <a:lnTo>
                    <a:pt x="62" y="176"/>
                  </a:lnTo>
                  <a:lnTo>
                    <a:pt x="62" y="176"/>
                  </a:lnTo>
                  <a:lnTo>
                    <a:pt x="62" y="176"/>
                  </a:lnTo>
                  <a:lnTo>
                    <a:pt x="54" y="166"/>
                  </a:lnTo>
                  <a:lnTo>
                    <a:pt x="54" y="166"/>
                  </a:lnTo>
                  <a:lnTo>
                    <a:pt x="54" y="166"/>
                  </a:lnTo>
                  <a:lnTo>
                    <a:pt x="47" y="155"/>
                  </a:lnTo>
                  <a:lnTo>
                    <a:pt x="47" y="155"/>
                  </a:lnTo>
                  <a:lnTo>
                    <a:pt x="47" y="155"/>
                  </a:lnTo>
                  <a:lnTo>
                    <a:pt x="41" y="144"/>
                  </a:lnTo>
                  <a:lnTo>
                    <a:pt x="41" y="144"/>
                  </a:lnTo>
                  <a:lnTo>
                    <a:pt x="41" y="144"/>
                  </a:lnTo>
                  <a:lnTo>
                    <a:pt x="35" y="133"/>
                  </a:lnTo>
                  <a:lnTo>
                    <a:pt x="35" y="133"/>
                  </a:lnTo>
                  <a:lnTo>
                    <a:pt x="35" y="133"/>
                  </a:lnTo>
                  <a:lnTo>
                    <a:pt x="30" y="122"/>
                  </a:lnTo>
                  <a:lnTo>
                    <a:pt x="30" y="122"/>
                  </a:lnTo>
                  <a:lnTo>
                    <a:pt x="30" y="122"/>
                  </a:lnTo>
                  <a:lnTo>
                    <a:pt x="25" y="111"/>
                  </a:lnTo>
                  <a:lnTo>
                    <a:pt x="25" y="111"/>
                  </a:lnTo>
                  <a:lnTo>
                    <a:pt x="25" y="111"/>
                  </a:lnTo>
                  <a:lnTo>
                    <a:pt x="19" y="100"/>
                  </a:lnTo>
                  <a:lnTo>
                    <a:pt x="19" y="100"/>
                  </a:lnTo>
                  <a:lnTo>
                    <a:pt x="19" y="100"/>
                  </a:lnTo>
                  <a:lnTo>
                    <a:pt x="15" y="89"/>
                  </a:lnTo>
                  <a:lnTo>
                    <a:pt x="15" y="89"/>
                  </a:lnTo>
                  <a:lnTo>
                    <a:pt x="15" y="89"/>
                  </a:lnTo>
                  <a:lnTo>
                    <a:pt x="11" y="78"/>
                  </a:lnTo>
                  <a:lnTo>
                    <a:pt x="11" y="78"/>
                  </a:lnTo>
                  <a:lnTo>
                    <a:pt x="11" y="78"/>
                  </a:lnTo>
                  <a:lnTo>
                    <a:pt x="8" y="67"/>
                  </a:lnTo>
                  <a:lnTo>
                    <a:pt x="8" y="67"/>
                  </a:lnTo>
                  <a:lnTo>
                    <a:pt x="8" y="67"/>
                  </a:lnTo>
                  <a:lnTo>
                    <a:pt x="6" y="56"/>
                  </a:lnTo>
                  <a:lnTo>
                    <a:pt x="6" y="56"/>
                  </a:lnTo>
                  <a:lnTo>
                    <a:pt x="6" y="56"/>
                  </a:lnTo>
                  <a:lnTo>
                    <a:pt x="4" y="44"/>
                  </a:lnTo>
                  <a:lnTo>
                    <a:pt x="4" y="44"/>
                  </a:lnTo>
                  <a:lnTo>
                    <a:pt x="4" y="44"/>
                  </a:lnTo>
                  <a:lnTo>
                    <a:pt x="2" y="34"/>
                  </a:lnTo>
                  <a:lnTo>
                    <a:pt x="2" y="34"/>
                  </a:lnTo>
                  <a:lnTo>
                    <a:pt x="2" y="34"/>
                  </a:lnTo>
                  <a:lnTo>
                    <a:pt x="1" y="22"/>
                  </a:lnTo>
                  <a:lnTo>
                    <a:pt x="1" y="22"/>
                  </a:lnTo>
                  <a:lnTo>
                    <a:pt x="1" y="22"/>
                  </a:lnTo>
                  <a:lnTo>
                    <a:pt x="0" y="12"/>
                  </a:lnTo>
                  <a:lnTo>
                    <a:pt x="0" y="12"/>
                  </a:lnTo>
                  <a:lnTo>
                    <a:pt x="0" y="12"/>
                  </a:lnTo>
                  <a:lnTo>
                    <a:pt x="0" y="0"/>
                  </a:lnTo>
                  <a:lnTo>
                    <a:pt x="0" y="0"/>
                  </a:lnTo>
                  <a:lnTo>
                    <a:pt x="0" y="196"/>
                  </a:lnTo>
                  <a:lnTo>
                    <a:pt x="0" y="196"/>
                  </a:lnTo>
                  <a:lnTo>
                    <a:pt x="0" y="207"/>
                  </a:lnTo>
                  <a:lnTo>
                    <a:pt x="0" y="207"/>
                  </a:lnTo>
                  <a:lnTo>
                    <a:pt x="0" y="207"/>
                  </a:lnTo>
                  <a:lnTo>
                    <a:pt x="1" y="218"/>
                  </a:lnTo>
                  <a:lnTo>
                    <a:pt x="1" y="218"/>
                  </a:lnTo>
                  <a:lnTo>
                    <a:pt x="1" y="218"/>
                  </a:lnTo>
                  <a:lnTo>
                    <a:pt x="2" y="229"/>
                  </a:lnTo>
                  <a:lnTo>
                    <a:pt x="2" y="229"/>
                  </a:lnTo>
                  <a:lnTo>
                    <a:pt x="2" y="229"/>
                  </a:lnTo>
                  <a:lnTo>
                    <a:pt x="4" y="240"/>
                  </a:lnTo>
                  <a:lnTo>
                    <a:pt x="4" y="240"/>
                  </a:lnTo>
                  <a:lnTo>
                    <a:pt x="4" y="240"/>
                  </a:lnTo>
                  <a:lnTo>
                    <a:pt x="6" y="251"/>
                  </a:lnTo>
                  <a:lnTo>
                    <a:pt x="6" y="251"/>
                  </a:lnTo>
                  <a:lnTo>
                    <a:pt x="6" y="251"/>
                  </a:lnTo>
                  <a:lnTo>
                    <a:pt x="8" y="262"/>
                  </a:lnTo>
                  <a:lnTo>
                    <a:pt x="8" y="262"/>
                  </a:lnTo>
                  <a:lnTo>
                    <a:pt x="8" y="262"/>
                  </a:lnTo>
                  <a:lnTo>
                    <a:pt x="11" y="273"/>
                  </a:lnTo>
                  <a:lnTo>
                    <a:pt x="11" y="273"/>
                  </a:lnTo>
                  <a:lnTo>
                    <a:pt x="11" y="273"/>
                  </a:lnTo>
                  <a:lnTo>
                    <a:pt x="15" y="284"/>
                  </a:lnTo>
                  <a:lnTo>
                    <a:pt x="15" y="284"/>
                  </a:lnTo>
                  <a:lnTo>
                    <a:pt x="15" y="284"/>
                  </a:lnTo>
                  <a:lnTo>
                    <a:pt x="19" y="296"/>
                  </a:lnTo>
                  <a:lnTo>
                    <a:pt x="19" y="296"/>
                  </a:lnTo>
                  <a:lnTo>
                    <a:pt x="19" y="296"/>
                  </a:lnTo>
                  <a:lnTo>
                    <a:pt x="25" y="306"/>
                  </a:lnTo>
                  <a:lnTo>
                    <a:pt x="25" y="306"/>
                  </a:lnTo>
                  <a:lnTo>
                    <a:pt x="25" y="306"/>
                  </a:lnTo>
                  <a:lnTo>
                    <a:pt x="30" y="318"/>
                  </a:lnTo>
                  <a:lnTo>
                    <a:pt x="30" y="318"/>
                  </a:lnTo>
                  <a:lnTo>
                    <a:pt x="30" y="318"/>
                  </a:lnTo>
                  <a:lnTo>
                    <a:pt x="35" y="328"/>
                  </a:lnTo>
                  <a:lnTo>
                    <a:pt x="35" y="328"/>
                  </a:lnTo>
                  <a:lnTo>
                    <a:pt x="35" y="328"/>
                  </a:lnTo>
                  <a:lnTo>
                    <a:pt x="41" y="339"/>
                  </a:lnTo>
                  <a:lnTo>
                    <a:pt x="41" y="339"/>
                  </a:lnTo>
                  <a:lnTo>
                    <a:pt x="41" y="339"/>
                  </a:lnTo>
                  <a:lnTo>
                    <a:pt x="47" y="350"/>
                  </a:lnTo>
                  <a:lnTo>
                    <a:pt x="47" y="350"/>
                  </a:lnTo>
                  <a:lnTo>
                    <a:pt x="47" y="350"/>
                  </a:lnTo>
                  <a:lnTo>
                    <a:pt x="54" y="361"/>
                  </a:lnTo>
                  <a:lnTo>
                    <a:pt x="54" y="361"/>
                  </a:lnTo>
                  <a:lnTo>
                    <a:pt x="54" y="361"/>
                  </a:lnTo>
                  <a:lnTo>
                    <a:pt x="62" y="372"/>
                  </a:lnTo>
                  <a:lnTo>
                    <a:pt x="62" y="372"/>
                  </a:lnTo>
                  <a:lnTo>
                    <a:pt x="62" y="372"/>
                  </a:lnTo>
                  <a:lnTo>
                    <a:pt x="70" y="382"/>
                  </a:lnTo>
                  <a:lnTo>
                    <a:pt x="70" y="382"/>
                  </a:lnTo>
                  <a:lnTo>
                    <a:pt x="70" y="382"/>
                  </a:lnTo>
                  <a:lnTo>
                    <a:pt x="79" y="393"/>
                  </a:lnTo>
                  <a:lnTo>
                    <a:pt x="79" y="393"/>
                  </a:lnTo>
                  <a:lnTo>
                    <a:pt x="79" y="393"/>
                  </a:lnTo>
                  <a:lnTo>
                    <a:pt x="88" y="403"/>
                  </a:lnTo>
                  <a:lnTo>
                    <a:pt x="88" y="403"/>
                  </a:lnTo>
                  <a:lnTo>
                    <a:pt x="88" y="403"/>
                  </a:lnTo>
                  <a:lnTo>
                    <a:pt x="97" y="414"/>
                  </a:lnTo>
                  <a:lnTo>
                    <a:pt x="97" y="414"/>
                  </a:lnTo>
                  <a:lnTo>
                    <a:pt x="97" y="414"/>
                  </a:lnTo>
                  <a:lnTo>
                    <a:pt x="107" y="425"/>
                  </a:lnTo>
                  <a:lnTo>
                    <a:pt x="107" y="425"/>
                  </a:lnTo>
                  <a:lnTo>
                    <a:pt x="107" y="425"/>
                  </a:lnTo>
                  <a:lnTo>
                    <a:pt x="118" y="434"/>
                  </a:lnTo>
                  <a:lnTo>
                    <a:pt x="118" y="434"/>
                  </a:lnTo>
                  <a:lnTo>
                    <a:pt x="118" y="434"/>
                  </a:lnTo>
                  <a:lnTo>
                    <a:pt x="128" y="445"/>
                  </a:lnTo>
                  <a:lnTo>
                    <a:pt x="128" y="445"/>
                  </a:lnTo>
                  <a:lnTo>
                    <a:pt x="128" y="445"/>
                  </a:lnTo>
                  <a:lnTo>
                    <a:pt x="139" y="455"/>
                  </a:lnTo>
                  <a:lnTo>
                    <a:pt x="139" y="455"/>
                  </a:lnTo>
                  <a:lnTo>
                    <a:pt x="139" y="455"/>
                  </a:lnTo>
                  <a:lnTo>
                    <a:pt x="152" y="465"/>
                  </a:lnTo>
                  <a:lnTo>
                    <a:pt x="152" y="465"/>
                  </a:lnTo>
                  <a:lnTo>
                    <a:pt x="152" y="465"/>
                  </a:lnTo>
                  <a:lnTo>
                    <a:pt x="163" y="476"/>
                  </a:lnTo>
                  <a:lnTo>
                    <a:pt x="163" y="476"/>
                  </a:lnTo>
                  <a:lnTo>
                    <a:pt x="163" y="476"/>
                  </a:lnTo>
                  <a:lnTo>
                    <a:pt x="176" y="485"/>
                  </a:lnTo>
                  <a:lnTo>
                    <a:pt x="176" y="485"/>
                  </a:lnTo>
                  <a:lnTo>
                    <a:pt x="176" y="485"/>
                  </a:lnTo>
                  <a:lnTo>
                    <a:pt x="189" y="495"/>
                  </a:lnTo>
                  <a:lnTo>
                    <a:pt x="189" y="495"/>
                  </a:lnTo>
                  <a:lnTo>
                    <a:pt x="189" y="495"/>
                  </a:lnTo>
                  <a:lnTo>
                    <a:pt x="202" y="504"/>
                  </a:lnTo>
                  <a:lnTo>
                    <a:pt x="202" y="504"/>
                  </a:lnTo>
                  <a:lnTo>
                    <a:pt x="202" y="504"/>
                  </a:lnTo>
                  <a:lnTo>
                    <a:pt x="217" y="515"/>
                  </a:lnTo>
                  <a:lnTo>
                    <a:pt x="217" y="515"/>
                  </a:lnTo>
                  <a:lnTo>
                    <a:pt x="217" y="515"/>
                  </a:lnTo>
                  <a:lnTo>
                    <a:pt x="231" y="524"/>
                  </a:lnTo>
                  <a:lnTo>
                    <a:pt x="231" y="524"/>
                  </a:lnTo>
                  <a:lnTo>
                    <a:pt x="231" y="524"/>
                  </a:lnTo>
                  <a:lnTo>
                    <a:pt x="246" y="533"/>
                  </a:lnTo>
                  <a:lnTo>
                    <a:pt x="246" y="533"/>
                  </a:lnTo>
                  <a:lnTo>
                    <a:pt x="246" y="533"/>
                  </a:lnTo>
                  <a:lnTo>
                    <a:pt x="261" y="543"/>
                  </a:lnTo>
                  <a:lnTo>
                    <a:pt x="261" y="543"/>
                  </a:lnTo>
                  <a:lnTo>
                    <a:pt x="261" y="543"/>
                  </a:lnTo>
                  <a:lnTo>
                    <a:pt x="277" y="553"/>
                  </a:lnTo>
                  <a:lnTo>
                    <a:pt x="277" y="553"/>
                  </a:lnTo>
                  <a:lnTo>
                    <a:pt x="277" y="553"/>
                  </a:lnTo>
                  <a:lnTo>
                    <a:pt x="292" y="561"/>
                  </a:lnTo>
                  <a:lnTo>
                    <a:pt x="292" y="561"/>
                  </a:lnTo>
                  <a:lnTo>
                    <a:pt x="292" y="561"/>
                  </a:lnTo>
                  <a:lnTo>
                    <a:pt x="309" y="571"/>
                  </a:lnTo>
                  <a:lnTo>
                    <a:pt x="309" y="571"/>
                  </a:lnTo>
                  <a:lnTo>
                    <a:pt x="309" y="571"/>
                  </a:lnTo>
                  <a:lnTo>
                    <a:pt x="326" y="580"/>
                  </a:lnTo>
                  <a:lnTo>
                    <a:pt x="326" y="580"/>
                  </a:lnTo>
                  <a:lnTo>
                    <a:pt x="326" y="580"/>
                  </a:lnTo>
                  <a:lnTo>
                    <a:pt x="343" y="588"/>
                  </a:lnTo>
                  <a:lnTo>
                    <a:pt x="343" y="588"/>
                  </a:lnTo>
                  <a:lnTo>
                    <a:pt x="343" y="588"/>
                  </a:lnTo>
                  <a:lnTo>
                    <a:pt x="360" y="597"/>
                  </a:lnTo>
                  <a:lnTo>
                    <a:pt x="360" y="597"/>
                  </a:lnTo>
                  <a:lnTo>
                    <a:pt x="360" y="597"/>
                  </a:lnTo>
                  <a:lnTo>
                    <a:pt x="379" y="606"/>
                  </a:lnTo>
                  <a:lnTo>
                    <a:pt x="379" y="606"/>
                  </a:lnTo>
                  <a:lnTo>
                    <a:pt x="379" y="606"/>
                  </a:lnTo>
                  <a:lnTo>
                    <a:pt x="396" y="614"/>
                  </a:lnTo>
                  <a:lnTo>
                    <a:pt x="396" y="614"/>
                  </a:lnTo>
                  <a:lnTo>
                    <a:pt x="396" y="614"/>
                  </a:lnTo>
                  <a:lnTo>
                    <a:pt x="416" y="623"/>
                  </a:lnTo>
                  <a:lnTo>
                    <a:pt x="416" y="623"/>
                  </a:lnTo>
                  <a:lnTo>
                    <a:pt x="416" y="623"/>
                  </a:lnTo>
                  <a:lnTo>
                    <a:pt x="435" y="631"/>
                  </a:lnTo>
                  <a:lnTo>
                    <a:pt x="435" y="631"/>
                  </a:lnTo>
                  <a:lnTo>
                    <a:pt x="435" y="631"/>
                  </a:lnTo>
                  <a:lnTo>
                    <a:pt x="454" y="638"/>
                  </a:lnTo>
                  <a:lnTo>
                    <a:pt x="454" y="638"/>
                  </a:lnTo>
                  <a:lnTo>
                    <a:pt x="454" y="638"/>
                  </a:lnTo>
                  <a:lnTo>
                    <a:pt x="474" y="647"/>
                  </a:lnTo>
                  <a:lnTo>
                    <a:pt x="474" y="647"/>
                  </a:lnTo>
                  <a:lnTo>
                    <a:pt x="474" y="647"/>
                  </a:lnTo>
                  <a:lnTo>
                    <a:pt x="495" y="655"/>
                  </a:lnTo>
                  <a:lnTo>
                    <a:pt x="495" y="655"/>
                  </a:lnTo>
                  <a:lnTo>
                    <a:pt x="495" y="655"/>
                  </a:lnTo>
                  <a:lnTo>
                    <a:pt x="515" y="662"/>
                  </a:lnTo>
                  <a:lnTo>
                    <a:pt x="515" y="662"/>
                  </a:lnTo>
                  <a:lnTo>
                    <a:pt x="515" y="662"/>
                  </a:lnTo>
                  <a:lnTo>
                    <a:pt x="536" y="670"/>
                  </a:lnTo>
                  <a:lnTo>
                    <a:pt x="536" y="670"/>
                  </a:lnTo>
                  <a:lnTo>
                    <a:pt x="536" y="670"/>
                  </a:lnTo>
                  <a:lnTo>
                    <a:pt x="557" y="677"/>
                  </a:lnTo>
                  <a:lnTo>
                    <a:pt x="557" y="677"/>
                  </a:lnTo>
                  <a:lnTo>
                    <a:pt x="557" y="677"/>
                  </a:lnTo>
                  <a:lnTo>
                    <a:pt x="578" y="684"/>
                  </a:lnTo>
                  <a:lnTo>
                    <a:pt x="578" y="684"/>
                  </a:lnTo>
                  <a:lnTo>
                    <a:pt x="578" y="684"/>
                  </a:lnTo>
                  <a:lnTo>
                    <a:pt x="600" y="691"/>
                  </a:lnTo>
                  <a:lnTo>
                    <a:pt x="600" y="691"/>
                  </a:lnTo>
                  <a:lnTo>
                    <a:pt x="600" y="691"/>
                  </a:lnTo>
                  <a:lnTo>
                    <a:pt x="623" y="698"/>
                  </a:lnTo>
                  <a:lnTo>
                    <a:pt x="623" y="698"/>
                  </a:lnTo>
                  <a:lnTo>
                    <a:pt x="623" y="698"/>
                  </a:lnTo>
                  <a:lnTo>
                    <a:pt x="644" y="705"/>
                  </a:lnTo>
                  <a:lnTo>
                    <a:pt x="644" y="705"/>
                  </a:lnTo>
                  <a:lnTo>
                    <a:pt x="644" y="705"/>
                  </a:lnTo>
                  <a:lnTo>
                    <a:pt x="667" y="711"/>
                  </a:lnTo>
                  <a:lnTo>
                    <a:pt x="667" y="711"/>
                  </a:lnTo>
                  <a:lnTo>
                    <a:pt x="667" y="711"/>
                  </a:lnTo>
                  <a:lnTo>
                    <a:pt x="691" y="718"/>
                  </a:lnTo>
                  <a:lnTo>
                    <a:pt x="691" y="718"/>
                  </a:lnTo>
                  <a:lnTo>
                    <a:pt x="691" y="718"/>
                  </a:lnTo>
                  <a:lnTo>
                    <a:pt x="714" y="724"/>
                  </a:lnTo>
                  <a:lnTo>
                    <a:pt x="714" y="724"/>
                  </a:lnTo>
                  <a:lnTo>
                    <a:pt x="714" y="724"/>
                  </a:lnTo>
                  <a:lnTo>
                    <a:pt x="737" y="731"/>
                  </a:lnTo>
                  <a:lnTo>
                    <a:pt x="737" y="731"/>
                  </a:lnTo>
                  <a:lnTo>
                    <a:pt x="737" y="731"/>
                  </a:lnTo>
                  <a:lnTo>
                    <a:pt x="761" y="736"/>
                  </a:lnTo>
                  <a:lnTo>
                    <a:pt x="761" y="736"/>
                  </a:lnTo>
                  <a:lnTo>
                    <a:pt x="761" y="736"/>
                  </a:lnTo>
                  <a:lnTo>
                    <a:pt x="785" y="742"/>
                  </a:lnTo>
                  <a:lnTo>
                    <a:pt x="785" y="742"/>
                  </a:lnTo>
                  <a:lnTo>
                    <a:pt x="785" y="742"/>
                  </a:lnTo>
                  <a:lnTo>
                    <a:pt x="810" y="748"/>
                  </a:lnTo>
                  <a:lnTo>
                    <a:pt x="810" y="748"/>
                  </a:lnTo>
                  <a:lnTo>
                    <a:pt x="810" y="748"/>
                  </a:lnTo>
                  <a:lnTo>
                    <a:pt x="834" y="754"/>
                  </a:lnTo>
                  <a:lnTo>
                    <a:pt x="834" y="754"/>
                  </a:lnTo>
                  <a:lnTo>
                    <a:pt x="834" y="754"/>
                  </a:lnTo>
                  <a:lnTo>
                    <a:pt x="859" y="759"/>
                  </a:lnTo>
                  <a:lnTo>
                    <a:pt x="859" y="759"/>
                  </a:lnTo>
                  <a:lnTo>
                    <a:pt x="859" y="759"/>
                  </a:lnTo>
                  <a:lnTo>
                    <a:pt x="884" y="764"/>
                  </a:lnTo>
                  <a:lnTo>
                    <a:pt x="884" y="764"/>
                  </a:lnTo>
                  <a:lnTo>
                    <a:pt x="884" y="764"/>
                  </a:lnTo>
                  <a:lnTo>
                    <a:pt x="910" y="769"/>
                  </a:lnTo>
                  <a:lnTo>
                    <a:pt x="910" y="769"/>
                  </a:lnTo>
                  <a:lnTo>
                    <a:pt x="910" y="769"/>
                  </a:lnTo>
                  <a:lnTo>
                    <a:pt x="935" y="774"/>
                  </a:lnTo>
                  <a:lnTo>
                    <a:pt x="935" y="774"/>
                  </a:lnTo>
                  <a:lnTo>
                    <a:pt x="935" y="774"/>
                  </a:lnTo>
                  <a:lnTo>
                    <a:pt x="961" y="778"/>
                  </a:lnTo>
                  <a:lnTo>
                    <a:pt x="961" y="778"/>
                  </a:lnTo>
                  <a:lnTo>
                    <a:pt x="961" y="778"/>
                  </a:lnTo>
                  <a:lnTo>
                    <a:pt x="986" y="783"/>
                  </a:lnTo>
                  <a:lnTo>
                    <a:pt x="986" y="783"/>
                  </a:lnTo>
                  <a:lnTo>
                    <a:pt x="986" y="783"/>
                  </a:lnTo>
                  <a:lnTo>
                    <a:pt x="1013" y="787"/>
                  </a:lnTo>
                  <a:lnTo>
                    <a:pt x="1013" y="787"/>
                  </a:lnTo>
                  <a:lnTo>
                    <a:pt x="1013" y="787"/>
                  </a:lnTo>
                  <a:lnTo>
                    <a:pt x="1039" y="791"/>
                  </a:lnTo>
                  <a:lnTo>
                    <a:pt x="1039" y="791"/>
                  </a:lnTo>
                  <a:lnTo>
                    <a:pt x="1039" y="791"/>
                  </a:lnTo>
                  <a:lnTo>
                    <a:pt x="1066" y="795"/>
                  </a:lnTo>
                  <a:lnTo>
                    <a:pt x="1066" y="795"/>
                  </a:lnTo>
                  <a:lnTo>
                    <a:pt x="1066" y="795"/>
                  </a:lnTo>
                  <a:lnTo>
                    <a:pt x="1093" y="799"/>
                  </a:lnTo>
                  <a:lnTo>
                    <a:pt x="1093" y="799"/>
                  </a:lnTo>
                  <a:lnTo>
                    <a:pt x="1093" y="799"/>
                  </a:lnTo>
                  <a:lnTo>
                    <a:pt x="1120" y="802"/>
                  </a:lnTo>
                  <a:lnTo>
                    <a:pt x="1120" y="802"/>
                  </a:lnTo>
                  <a:lnTo>
                    <a:pt x="1120" y="606"/>
                  </a:lnTo>
                  <a:close/>
                </a:path>
              </a:pathLst>
            </a:custGeom>
            <a:solidFill>
              <a:srgbClr val="668080"/>
            </a:solidFill>
            <a:ln w="9525">
              <a:solidFill>
                <a:srgbClr val="000000"/>
              </a:solidFill>
              <a:round/>
              <a:headEnd/>
              <a:tailEnd/>
            </a:ln>
          </p:spPr>
          <p:txBody>
            <a:bodyPr/>
            <a:lstStyle/>
            <a:p>
              <a:endParaRPr lang="es-ES"/>
            </a:p>
          </p:txBody>
        </p:sp>
        <p:sp>
          <p:nvSpPr>
            <p:cNvPr id="179530" name="Freeform 330"/>
            <p:cNvSpPr>
              <a:spLocks/>
            </p:cNvSpPr>
            <p:nvPr/>
          </p:nvSpPr>
          <p:spPr bwMode="auto">
            <a:xfrm>
              <a:off x="2017" y="1718"/>
              <a:ext cx="500" cy="802"/>
            </a:xfrm>
            <a:custGeom>
              <a:avLst/>
              <a:gdLst/>
              <a:ahLst/>
              <a:cxnLst>
                <a:cxn ang="0">
                  <a:pos x="500" y="0"/>
                </a:cxn>
                <a:cxn ang="0">
                  <a:pos x="0" y="606"/>
                </a:cxn>
                <a:cxn ang="0">
                  <a:pos x="0" y="802"/>
                </a:cxn>
                <a:cxn ang="0">
                  <a:pos x="500" y="196"/>
                </a:cxn>
                <a:cxn ang="0">
                  <a:pos x="500" y="0"/>
                </a:cxn>
              </a:cxnLst>
              <a:rect l="0" t="0" r="r" b="b"/>
              <a:pathLst>
                <a:path w="500" h="802">
                  <a:moveTo>
                    <a:pt x="500" y="0"/>
                  </a:moveTo>
                  <a:lnTo>
                    <a:pt x="0" y="606"/>
                  </a:lnTo>
                  <a:lnTo>
                    <a:pt x="0" y="802"/>
                  </a:lnTo>
                  <a:lnTo>
                    <a:pt x="500" y="196"/>
                  </a:lnTo>
                  <a:lnTo>
                    <a:pt x="500" y="0"/>
                  </a:lnTo>
                  <a:close/>
                </a:path>
              </a:pathLst>
            </a:custGeom>
            <a:solidFill>
              <a:srgbClr val="668080"/>
            </a:solidFill>
            <a:ln w="9525">
              <a:solidFill>
                <a:srgbClr val="000000"/>
              </a:solidFill>
              <a:round/>
              <a:headEnd/>
              <a:tailEnd/>
            </a:ln>
          </p:spPr>
          <p:txBody>
            <a:bodyPr/>
            <a:lstStyle/>
            <a:p>
              <a:endParaRPr lang="es-ES"/>
            </a:p>
          </p:txBody>
        </p:sp>
        <p:sp>
          <p:nvSpPr>
            <p:cNvPr id="179531" name="Freeform 331"/>
            <p:cNvSpPr>
              <a:spLocks/>
            </p:cNvSpPr>
            <p:nvPr/>
          </p:nvSpPr>
          <p:spPr bwMode="auto">
            <a:xfrm>
              <a:off x="897" y="1096"/>
              <a:ext cx="1620" cy="1244"/>
            </a:xfrm>
            <a:custGeom>
              <a:avLst/>
              <a:gdLst/>
              <a:ahLst/>
              <a:cxnLst>
                <a:cxn ang="0">
                  <a:pos x="1066" y="1238"/>
                </a:cxn>
                <a:cxn ang="0">
                  <a:pos x="986" y="1225"/>
                </a:cxn>
                <a:cxn ang="0">
                  <a:pos x="910" y="1212"/>
                </a:cxn>
                <a:cxn ang="0">
                  <a:pos x="859" y="1201"/>
                </a:cxn>
                <a:cxn ang="0">
                  <a:pos x="785" y="1185"/>
                </a:cxn>
                <a:cxn ang="0">
                  <a:pos x="714" y="1166"/>
                </a:cxn>
                <a:cxn ang="0">
                  <a:pos x="667" y="1154"/>
                </a:cxn>
                <a:cxn ang="0">
                  <a:pos x="600" y="1134"/>
                </a:cxn>
                <a:cxn ang="0">
                  <a:pos x="536" y="1112"/>
                </a:cxn>
                <a:cxn ang="0">
                  <a:pos x="495" y="1097"/>
                </a:cxn>
                <a:cxn ang="0">
                  <a:pos x="435" y="1073"/>
                </a:cxn>
                <a:cxn ang="0">
                  <a:pos x="379" y="1048"/>
                </a:cxn>
                <a:cxn ang="0">
                  <a:pos x="343" y="1031"/>
                </a:cxn>
                <a:cxn ang="0">
                  <a:pos x="292" y="1004"/>
                </a:cxn>
                <a:cxn ang="0">
                  <a:pos x="246" y="976"/>
                </a:cxn>
                <a:cxn ang="0">
                  <a:pos x="217" y="957"/>
                </a:cxn>
                <a:cxn ang="0">
                  <a:pos x="176" y="928"/>
                </a:cxn>
                <a:cxn ang="0">
                  <a:pos x="139" y="897"/>
                </a:cxn>
                <a:cxn ang="0">
                  <a:pos x="118" y="877"/>
                </a:cxn>
                <a:cxn ang="0">
                  <a:pos x="88" y="846"/>
                </a:cxn>
                <a:cxn ang="0">
                  <a:pos x="62" y="814"/>
                </a:cxn>
                <a:cxn ang="0">
                  <a:pos x="47" y="792"/>
                </a:cxn>
                <a:cxn ang="0">
                  <a:pos x="30" y="759"/>
                </a:cxn>
                <a:cxn ang="0">
                  <a:pos x="15" y="727"/>
                </a:cxn>
                <a:cxn ang="0">
                  <a:pos x="8" y="705"/>
                </a:cxn>
                <a:cxn ang="0">
                  <a:pos x="2" y="671"/>
                </a:cxn>
                <a:cxn ang="0">
                  <a:pos x="0" y="638"/>
                </a:cxn>
                <a:cxn ang="0">
                  <a:pos x="1" y="616"/>
                </a:cxn>
                <a:cxn ang="0">
                  <a:pos x="6" y="582"/>
                </a:cxn>
                <a:cxn ang="0">
                  <a:pos x="15" y="549"/>
                </a:cxn>
                <a:cxn ang="0">
                  <a:pos x="25" y="527"/>
                </a:cxn>
                <a:cxn ang="0">
                  <a:pos x="41" y="495"/>
                </a:cxn>
                <a:cxn ang="0">
                  <a:pos x="62" y="462"/>
                </a:cxn>
                <a:cxn ang="0">
                  <a:pos x="79" y="441"/>
                </a:cxn>
                <a:cxn ang="0">
                  <a:pos x="107" y="409"/>
                </a:cxn>
                <a:cxn ang="0">
                  <a:pos x="139" y="378"/>
                </a:cxn>
                <a:cxn ang="0">
                  <a:pos x="163" y="358"/>
                </a:cxn>
                <a:cxn ang="0">
                  <a:pos x="202" y="328"/>
                </a:cxn>
                <a:cxn ang="0">
                  <a:pos x="246" y="299"/>
                </a:cxn>
                <a:cxn ang="0">
                  <a:pos x="277" y="281"/>
                </a:cxn>
                <a:cxn ang="0">
                  <a:pos x="326" y="254"/>
                </a:cxn>
                <a:cxn ang="0">
                  <a:pos x="379" y="228"/>
                </a:cxn>
                <a:cxn ang="0">
                  <a:pos x="416" y="211"/>
                </a:cxn>
                <a:cxn ang="0">
                  <a:pos x="474" y="187"/>
                </a:cxn>
                <a:cxn ang="0">
                  <a:pos x="536" y="164"/>
                </a:cxn>
                <a:cxn ang="0">
                  <a:pos x="578" y="149"/>
                </a:cxn>
                <a:cxn ang="0">
                  <a:pos x="644" y="128"/>
                </a:cxn>
                <a:cxn ang="0">
                  <a:pos x="714" y="109"/>
                </a:cxn>
                <a:cxn ang="0">
                  <a:pos x="761" y="96"/>
                </a:cxn>
                <a:cxn ang="0">
                  <a:pos x="834" y="80"/>
                </a:cxn>
                <a:cxn ang="0">
                  <a:pos x="910" y="65"/>
                </a:cxn>
                <a:cxn ang="0">
                  <a:pos x="961" y="55"/>
                </a:cxn>
                <a:cxn ang="0">
                  <a:pos x="1039" y="42"/>
                </a:cxn>
                <a:cxn ang="0">
                  <a:pos x="1120" y="31"/>
                </a:cxn>
                <a:cxn ang="0">
                  <a:pos x="1173" y="24"/>
                </a:cxn>
                <a:cxn ang="0">
                  <a:pos x="1255" y="16"/>
                </a:cxn>
                <a:cxn ang="0">
                  <a:pos x="1339" y="10"/>
                </a:cxn>
                <a:cxn ang="0">
                  <a:pos x="1394" y="6"/>
                </a:cxn>
                <a:cxn ang="0">
                  <a:pos x="1479" y="2"/>
                </a:cxn>
                <a:cxn ang="0">
                  <a:pos x="1563" y="0"/>
                </a:cxn>
                <a:cxn ang="0">
                  <a:pos x="1620" y="638"/>
                </a:cxn>
              </a:cxnLst>
              <a:rect l="0" t="0" r="r" b="b"/>
              <a:pathLst>
                <a:path w="1620" h="1244">
                  <a:moveTo>
                    <a:pt x="1120" y="1244"/>
                  </a:moveTo>
                  <a:lnTo>
                    <a:pt x="1120" y="1244"/>
                  </a:lnTo>
                  <a:lnTo>
                    <a:pt x="1093" y="1242"/>
                  </a:lnTo>
                  <a:lnTo>
                    <a:pt x="1093" y="1242"/>
                  </a:lnTo>
                  <a:lnTo>
                    <a:pt x="1093" y="1242"/>
                  </a:lnTo>
                  <a:lnTo>
                    <a:pt x="1066" y="1238"/>
                  </a:lnTo>
                  <a:lnTo>
                    <a:pt x="1066" y="1238"/>
                  </a:lnTo>
                  <a:lnTo>
                    <a:pt x="1066" y="1238"/>
                  </a:lnTo>
                  <a:lnTo>
                    <a:pt x="1039" y="1234"/>
                  </a:lnTo>
                  <a:lnTo>
                    <a:pt x="1039" y="1234"/>
                  </a:lnTo>
                  <a:lnTo>
                    <a:pt x="1039" y="1234"/>
                  </a:lnTo>
                  <a:lnTo>
                    <a:pt x="1013" y="1229"/>
                  </a:lnTo>
                  <a:lnTo>
                    <a:pt x="1013" y="1229"/>
                  </a:lnTo>
                  <a:lnTo>
                    <a:pt x="1013" y="1229"/>
                  </a:lnTo>
                  <a:lnTo>
                    <a:pt x="986" y="1225"/>
                  </a:lnTo>
                  <a:lnTo>
                    <a:pt x="986" y="1225"/>
                  </a:lnTo>
                  <a:lnTo>
                    <a:pt x="986" y="1225"/>
                  </a:lnTo>
                  <a:lnTo>
                    <a:pt x="961" y="1220"/>
                  </a:lnTo>
                  <a:lnTo>
                    <a:pt x="961" y="1220"/>
                  </a:lnTo>
                  <a:lnTo>
                    <a:pt x="961" y="1220"/>
                  </a:lnTo>
                  <a:lnTo>
                    <a:pt x="935" y="1217"/>
                  </a:lnTo>
                  <a:lnTo>
                    <a:pt x="935" y="1217"/>
                  </a:lnTo>
                  <a:lnTo>
                    <a:pt x="935" y="1217"/>
                  </a:lnTo>
                  <a:lnTo>
                    <a:pt x="910" y="1212"/>
                  </a:lnTo>
                  <a:lnTo>
                    <a:pt x="910" y="1212"/>
                  </a:lnTo>
                  <a:lnTo>
                    <a:pt x="910" y="1212"/>
                  </a:lnTo>
                  <a:lnTo>
                    <a:pt x="884" y="1206"/>
                  </a:lnTo>
                  <a:lnTo>
                    <a:pt x="884" y="1206"/>
                  </a:lnTo>
                  <a:lnTo>
                    <a:pt x="884" y="1206"/>
                  </a:lnTo>
                  <a:lnTo>
                    <a:pt x="859" y="1201"/>
                  </a:lnTo>
                  <a:lnTo>
                    <a:pt x="859" y="1201"/>
                  </a:lnTo>
                  <a:lnTo>
                    <a:pt x="859" y="1201"/>
                  </a:lnTo>
                  <a:lnTo>
                    <a:pt x="834" y="1196"/>
                  </a:lnTo>
                  <a:lnTo>
                    <a:pt x="834" y="1196"/>
                  </a:lnTo>
                  <a:lnTo>
                    <a:pt x="834" y="1196"/>
                  </a:lnTo>
                  <a:lnTo>
                    <a:pt x="810" y="1191"/>
                  </a:lnTo>
                  <a:lnTo>
                    <a:pt x="810" y="1191"/>
                  </a:lnTo>
                  <a:lnTo>
                    <a:pt x="810" y="1191"/>
                  </a:lnTo>
                  <a:lnTo>
                    <a:pt x="785" y="1185"/>
                  </a:lnTo>
                  <a:lnTo>
                    <a:pt x="785" y="1185"/>
                  </a:lnTo>
                  <a:lnTo>
                    <a:pt x="785" y="1185"/>
                  </a:lnTo>
                  <a:lnTo>
                    <a:pt x="761" y="1179"/>
                  </a:lnTo>
                  <a:lnTo>
                    <a:pt x="761" y="1179"/>
                  </a:lnTo>
                  <a:lnTo>
                    <a:pt x="761" y="1179"/>
                  </a:lnTo>
                  <a:lnTo>
                    <a:pt x="737" y="1173"/>
                  </a:lnTo>
                  <a:lnTo>
                    <a:pt x="737" y="1173"/>
                  </a:lnTo>
                  <a:lnTo>
                    <a:pt x="737" y="1173"/>
                  </a:lnTo>
                  <a:lnTo>
                    <a:pt x="714" y="1166"/>
                  </a:lnTo>
                  <a:lnTo>
                    <a:pt x="714" y="1166"/>
                  </a:lnTo>
                  <a:lnTo>
                    <a:pt x="714" y="1166"/>
                  </a:lnTo>
                  <a:lnTo>
                    <a:pt x="691" y="1161"/>
                  </a:lnTo>
                  <a:lnTo>
                    <a:pt x="691" y="1161"/>
                  </a:lnTo>
                  <a:lnTo>
                    <a:pt x="691" y="1161"/>
                  </a:lnTo>
                  <a:lnTo>
                    <a:pt x="667" y="1154"/>
                  </a:lnTo>
                  <a:lnTo>
                    <a:pt x="667" y="1154"/>
                  </a:lnTo>
                  <a:lnTo>
                    <a:pt x="667" y="1154"/>
                  </a:lnTo>
                  <a:lnTo>
                    <a:pt x="644" y="1147"/>
                  </a:lnTo>
                  <a:lnTo>
                    <a:pt x="644" y="1147"/>
                  </a:lnTo>
                  <a:lnTo>
                    <a:pt x="644" y="1147"/>
                  </a:lnTo>
                  <a:lnTo>
                    <a:pt x="623" y="1141"/>
                  </a:lnTo>
                  <a:lnTo>
                    <a:pt x="623" y="1141"/>
                  </a:lnTo>
                  <a:lnTo>
                    <a:pt x="623" y="1141"/>
                  </a:lnTo>
                  <a:lnTo>
                    <a:pt x="600" y="1134"/>
                  </a:lnTo>
                  <a:lnTo>
                    <a:pt x="600" y="1134"/>
                  </a:lnTo>
                  <a:lnTo>
                    <a:pt x="600" y="1134"/>
                  </a:lnTo>
                  <a:lnTo>
                    <a:pt x="578" y="1127"/>
                  </a:lnTo>
                  <a:lnTo>
                    <a:pt x="578" y="1127"/>
                  </a:lnTo>
                  <a:lnTo>
                    <a:pt x="578" y="1127"/>
                  </a:lnTo>
                  <a:lnTo>
                    <a:pt x="557" y="1119"/>
                  </a:lnTo>
                  <a:lnTo>
                    <a:pt x="557" y="1119"/>
                  </a:lnTo>
                  <a:lnTo>
                    <a:pt x="557" y="1119"/>
                  </a:lnTo>
                  <a:lnTo>
                    <a:pt x="536" y="1112"/>
                  </a:lnTo>
                  <a:lnTo>
                    <a:pt x="536" y="1112"/>
                  </a:lnTo>
                  <a:lnTo>
                    <a:pt x="536" y="1112"/>
                  </a:lnTo>
                  <a:lnTo>
                    <a:pt x="515" y="1105"/>
                  </a:lnTo>
                  <a:lnTo>
                    <a:pt x="515" y="1105"/>
                  </a:lnTo>
                  <a:lnTo>
                    <a:pt x="515" y="1105"/>
                  </a:lnTo>
                  <a:lnTo>
                    <a:pt x="495" y="1097"/>
                  </a:lnTo>
                  <a:lnTo>
                    <a:pt x="495" y="1097"/>
                  </a:lnTo>
                  <a:lnTo>
                    <a:pt x="495" y="1097"/>
                  </a:lnTo>
                  <a:lnTo>
                    <a:pt x="474" y="1090"/>
                  </a:lnTo>
                  <a:lnTo>
                    <a:pt x="474" y="1090"/>
                  </a:lnTo>
                  <a:lnTo>
                    <a:pt x="474" y="1090"/>
                  </a:lnTo>
                  <a:lnTo>
                    <a:pt x="454" y="1081"/>
                  </a:lnTo>
                  <a:lnTo>
                    <a:pt x="454" y="1081"/>
                  </a:lnTo>
                  <a:lnTo>
                    <a:pt x="454" y="1081"/>
                  </a:lnTo>
                  <a:lnTo>
                    <a:pt x="435" y="1073"/>
                  </a:lnTo>
                  <a:lnTo>
                    <a:pt x="435" y="1073"/>
                  </a:lnTo>
                  <a:lnTo>
                    <a:pt x="435" y="1073"/>
                  </a:lnTo>
                  <a:lnTo>
                    <a:pt x="416" y="1064"/>
                  </a:lnTo>
                  <a:lnTo>
                    <a:pt x="416" y="1064"/>
                  </a:lnTo>
                  <a:lnTo>
                    <a:pt x="416" y="1064"/>
                  </a:lnTo>
                  <a:lnTo>
                    <a:pt x="396" y="1057"/>
                  </a:lnTo>
                  <a:lnTo>
                    <a:pt x="396" y="1057"/>
                  </a:lnTo>
                  <a:lnTo>
                    <a:pt x="396" y="1057"/>
                  </a:lnTo>
                  <a:lnTo>
                    <a:pt x="379" y="1048"/>
                  </a:lnTo>
                  <a:lnTo>
                    <a:pt x="379" y="1048"/>
                  </a:lnTo>
                  <a:lnTo>
                    <a:pt x="379" y="1048"/>
                  </a:lnTo>
                  <a:lnTo>
                    <a:pt x="360" y="1039"/>
                  </a:lnTo>
                  <a:lnTo>
                    <a:pt x="360" y="1039"/>
                  </a:lnTo>
                  <a:lnTo>
                    <a:pt x="360" y="1039"/>
                  </a:lnTo>
                  <a:lnTo>
                    <a:pt x="343" y="1031"/>
                  </a:lnTo>
                  <a:lnTo>
                    <a:pt x="343" y="1031"/>
                  </a:lnTo>
                  <a:lnTo>
                    <a:pt x="343" y="1031"/>
                  </a:lnTo>
                  <a:lnTo>
                    <a:pt x="326" y="1022"/>
                  </a:lnTo>
                  <a:lnTo>
                    <a:pt x="326" y="1022"/>
                  </a:lnTo>
                  <a:lnTo>
                    <a:pt x="326" y="1022"/>
                  </a:lnTo>
                  <a:lnTo>
                    <a:pt x="309" y="1013"/>
                  </a:lnTo>
                  <a:lnTo>
                    <a:pt x="309" y="1013"/>
                  </a:lnTo>
                  <a:lnTo>
                    <a:pt x="309" y="1013"/>
                  </a:lnTo>
                  <a:lnTo>
                    <a:pt x="292" y="1004"/>
                  </a:lnTo>
                  <a:lnTo>
                    <a:pt x="292" y="1004"/>
                  </a:lnTo>
                  <a:lnTo>
                    <a:pt x="292" y="1004"/>
                  </a:lnTo>
                  <a:lnTo>
                    <a:pt x="277" y="994"/>
                  </a:lnTo>
                  <a:lnTo>
                    <a:pt x="277" y="994"/>
                  </a:lnTo>
                  <a:lnTo>
                    <a:pt x="277" y="994"/>
                  </a:lnTo>
                  <a:lnTo>
                    <a:pt x="261" y="986"/>
                  </a:lnTo>
                  <a:lnTo>
                    <a:pt x="261" y="986"/>
                  </a:lnTo>
                  <a:lnTo>
                    <a:pt x="261" y="986"/>
                  </a:lnTo>
                  <a:lnTo>
                    <a:pt x="246" y="976"/>
                  </a:lnTo>
                  <a:lnTo>
                    <a:pt x="246" y="976"/>
                  </a:lnTo>
                  <a:lnTo>
                    <a:pt x="246" y="976"/>
                  </a:lnTo>
                  <a:lnTo>
                    <a:pt x="231" y="966"/>
                  </a:lnTo>
                  <a:lnTo>
                    <a:pt x="231" y="966"/>
                  </a:lnTo>
                  <a:lnTo>
                    <a:pt x="231" y="966"/>
                  </a:lnTo>
                  <a:lnTo>
                    <a:pt x="217" y="957"/>
                  </a:lnTo>
                  <a:lnTo>
                    <a:pt x="217" y="957"/>
                  </a:lnTo>
                  <a:lnTo>
                    <a:pt x="217" y="957"/>
                  </a:lnTo>
                  <a:lnTo>
                    <a:pt x="202" y="947"/>
                  </a:lnTo>
                  <a:lnTo>
                    <a:pt x="202" y="947"/>
                  </a:lnTo>
                  <a:lnTo>
                    <a:pt x="202" y="947"/>
                  </a:lnTo>
                  <a:lnTo>
                    <a:pt x="189" y="937"/>
                  </a:lnTo>
                  <a:lnTo>
                    <a:pt x="189" y="937"/>
                  </a:lnTo>
                  <a:lnTo>
                    <a:pt x="189" y="937"/>
                  </a:lnTo>
                  <a:lnTo>
                    <a:pt x="176" y="928"/>
                  </a:lnTo>
                  <a:lnTo>
                    <a:pt x="176" y="928"/>
                  </a:lnTo>
                  <a:lnTo>
                    <a:pt x="176" y="928"/>
                  </a:lnTo>
                  <a:lnTo>
                    <a:pt x="163" y="917"/>
                  </a:lnTo>
                  <a:lnTo>
                    <a:pt x="163" y="917"/>
                  </a:lnTo>
                  <a:lnTo>
                    <a:pt x="163" y="917"/>
                  </a:lnTo>
                  <a:lnTo>
                    <a:pt x="152" y="908"/>
                  </a:lnTo>
                  <a:lnTo>
                    <a:pt x="152" y="908"/>
                  </a:lnTo>
                  <a:lnTo>
                    <a:pt x="152" y="908"/>
                  </a:lnTo>
                  <a:lnTo>
                    <a:pt x="139" y="897"/>
                  </a:lnTo>
                  <a:lnTo>
                    <a:pt x="139" y="897"/>
                  </a:lnTo>
                  <a:lnTo>
                    <a:pt x="139" y="897"/>
                  </a:lnTo>
                  <a:lnTo>
                    <a:pt x="128" y="887"/>
                  </a:lnTo>
                  <a:lnTo>
                    <a:pt x="128" y="887"/>
                  </a:lnTo>
                  <a:lnTo>
                    <a:pt x="128" y="887"/>
                  </a:lnTo>
                  <a:lnTo>
                    <a:pt x="118" y="877"/>
                  </a:lnTo>
                  <a:lnTo>
                    <a:pt x="118" y="877"/>
                  </a:lnTo>
                  <a:lnTo>
                    <a:pt x="118" y="877"/>
                  </a:lnTo>
                  <a:lnTo>
                    <a:pt x="107" y="866"/>
                  </a:lnTo>
                  <a:lnTo>
                    <a:pt x="107" y="866"/>
                  </a:lnTo>
                  <a:lnTo>
                    <a:pt x="107" y="866"/>
                  </a:lnTo>
                  <a:lnTo>
                    <a:pt x="97" y="857"/>
                  </a:lnTo>
                  <a:lnTo>
                    <a:pt x="97" y="857"/>
                  </a:lnTo>
                  <a:lnTo>
                    <a:pt x="97" y="857"/>
                  </a:lnTo>
                  <a:lnTo>
                    <a:pt x="88" y="846"/>
                  </a:lnTo>
                  <a:lnTo>
                    <a:pt x="88" y="846"/>
                  </a:lnTo>
                  <a:lnTo>
                    <a:pt x="88" y="846"/>
                  </a:lnTo>
                  <a:lnTo>
                    <a:pt x="79" y="835"/>
                  </a:lnTo>
                  <a:lnTo>
                    <a:pt x="79" y="835"/>
                  </a:lnTo>
                  <a:lnTo>
                    <a:pt x="79" y="835"/>
                  </a:lnTo>
                  <a:lnTo>
                    <a:pt x="70" y="825"/>
                  </a:lnTo>
                  <a:lnTo>
                    <a:pt x="70" y="825"/>
                  </a:lnTo>
                  <a:lnTo>
                    <a:pt x="70" y="825"/>
                  </a:lnTo>
                  <a:lnTo>
                    <a:pt x="62" y="814"/>
                  </a:lnTo>
                  <a:lnTo>
                    <a:pt x="62" y="814"/>
                  </a:lnTo>
                  <a:lnTo>
                    <a:pt x="62" y="814"/>
                  </a:lnTo>
                  <a:lnTo>
                    <a:pt x="54" y="803"/>
                  </a:lnTo>
                  <a:lnTo>
                    <a:pt x="54" y="803"/>
                  </a:lnTo>
                  <a:lnTo>
                    <a:pt x="54" y="803"/>
                  </a:lnTo>
                  <a:lnTo>
                    <a:pt x="47" y="792"/>
                  </a:lnTo>
                  <a:lnTo>
                    <a:pt x="47" y="792"/>
                  </a:lnTo>
                  <a:lnTo>
                    <a:pt x="47" y="792"/>
                  </a:lnTo>
                  <a:lnTo>
                    <a:pt x="41" y="782"/>
                  </a:lnTo>
                  <a:lnTo>
                    <a:pt x="41" y="782"/>
                  </a:lnTo>
                  <a:lnTo>
                    <a:pt x="41" y="782"/>
                  </a:lnTo>
                  <a:lnTo>
                    <a:pt x="35" y="771"/>
                  </a:lnTo>
                  <a:lnTo>
                    <a:pt x="35" y="771"/>
                  </a:lnTo>
                  <a:lnTo>
                    <a:pt x="35" y="771"/>
                  </a:lnTo>
                  <a:lnTo>
                    <a:pt x="30" y="759"/>
                  </a:lnTo>
                  <a:lnTo>
                    <a:pt x="30" y="759"/>
                  </a:lnTo>
                  <a:lnTo>
                    <a:pt x="30" y="759"/>
                  </a:lnTo>
                  <a:lnTo>
                    <a:pt x="25" y="749"/>
                  </a:lnTo>
                  <a:lnTo>
                    <a:pt x="25" y="749"/>
                  </a:lnTo>
                  <a:lnTo>
                    <a:pt x="25" y="749"/>
                  </a:lnTo>
                  <a:lnTo>
                    <a:pt x="19" y="737"/>
                  </a:lnTo>
                  <a:lnTo>
                    <a:pt x="19" y="737"/>
                  </a:lnTo>
                  <a:lnTo>
                    <a:pt x="19" y="737"/>
                  </a:lnTo>
                  <a:lnTo>
                    <a:pt x="15" y="727"/>
                  </a:lnTo>
                  <a:lnTo>
                    <a:pt x="15" y="727"/>
                  </a:lnTo>
                  <a:lnTo>
                    <a:pt x="15" y="727"/>
                  </a:lnTo>
                  <a:lnTo>
                    <a:pt x="11" y="716"/>
                  </a:lnTo>
                  <a:lnTo>
                    <a:pt x="11" y="716"/>
                  </a:lnTo>
                  <a:lnTo>
                    <a:pt x="11" y="716"/>
                  </a:lnTo>
                  <a:lnTo>
                    <a:pt x="8" y="705"/>
                  </a:lnTo>
                  <a:lnTo>
                    <a:pt x="8" y="705"/>
                  </a:lnTo>
                  <a:lnTo>
                    <a:pt x="8" y="705"/>
                  </a:lnTo>
                  <a:lnTo>
                    <a:pt x="6" y="694"/>
                  </a:lnTo>
                  <a:lnTo>
                    <a:pt x="6" y="694"/>
                  </a:lnTo>
                  <a:lnTo>
                    <a:pt x="6" y="694"/>
                  </a:lnTo>
                  <a:lnTo>
                    <a:pt x="4" y="682"/>
                  </a:lnTo>
                  <a:lnTo>
                    <a:pt x="4" y="682"/>
                  </a:lnTo>
                  <a:lnTo>
                    <a:pt x="4" y="682"/>
                  </a:lnTo>
                  <a:lnTo>
                    <a:pt x="2" y="671"/>
                  </a:lnTo>
                  <a:lnTo>
                    <a:pt x="2" y="671"/>
                  </a:lnTo>
                  <a:lnTo>
                    <a:pt x="2" y="671"/>
                  </a:lnTo>
                  <a:lnTo>
                    <a:pt x="1" y="660"/>
                  </a:lnTo>
                  <a:lnTo>
                    <a:pt x="1" y="660"/>
                  </a:lnTo>
                  <a:lnTo>
                    <a:pt x="1" y="660"/>
                  </a:lnTo>
                  <a:lnTo>
                    <a:pt x="0" y="649"/>
                  </a:lnTo>
                  <a:lnTo>
                    <a:pt x="0" y="649"/>
                  </a:lnTo>
                  <a:lnTo>
                    <a:pt x="0" y="649"/>
                  </a:lnTo>
                  <a:lnTo>
                    <a:pt x="0" y="638"/>
                  </a:lnTo>
                  <a:lnTo>
                    <a:pt x="0" y="638"/>
                  </a:lnTo>
                  <a:lnTo>
                    <a:pt x="0" y="638"/>
                  </a:lnTo>
                  <a:lnTo>
                    <a:pt x="0" y="627"/>
                  </a:lnTo>
                  <a:lnTo>
                    <a:pt x="0" y="627"/>
                  </a:lnTo>
                  <a:lnTo>
                    <a:pt x="0" y="627"/>
                  </a:lnTo>
                  <a:lnTo>
                    <a:pt x="1" y="616"/>
                  </a:lnTo>
                  <a:lnTo>
                    <a:pt x="1" y="616"/>
                  </a:lnTo>
                  <a:lnTo>
                    <a:pt x="1" y="616"/>
                  </a:lnTo>
                  <a:lnTo>
                    <a:pt x="2" y="604"/>
                  </a:lnTo>
                  <a:lnTo>
                    <a:pt x="2" y="604"/>
                  </a:lnTo>
                  <a:lnTo>
                    <a:pt x="2" y="604"/>
                  </a:lnTo>
                  <a:lnTo>
                    <a:pt x="4" y="593"/>
                  </a:lnTo>
                  <a:lnTo>
                    <a:pt x="4" y="593"/>
                  </a:lnTo>
                  <a:lnTo>
                    <a:pt x="4" y="593"/>
                  </a:lnTo>
                  <a:lnTo>
                    <a:pt x="6" y="582"/>
                  </a:lnTo>
                  <a:lnTo>
                    <a:pt x="6" y="582"/>
                  </a:lnTo>
                  <a:lnTo>
                    <a:pt x="6" y="582"/>
                  </a:lnTo>
                  <a:lnTo>
                    <a:pt x="8" y="571"/>
                  </a:lnTo>
                  <a:lnTo>
                    <a:pt x="8" y="571"/>
                  </a:lnTo>
                  <a:lnTo>
                    <a:pt x="8" y="571"/>
                  </a:lnTo>
                  <a:lnTo>
                    <a:pt x="11" y="560"/>
                  </a:lnTo>
                  <a:lnTo>
                    <a:pt x="11" y="560"/>
                  </a:lnTo>
                  <a:lnTo>
                    <a:pt x="11" y="560"/>
                  </a:lnTo>
                  <a:lnTo>
                    <a:pt x="15" y="549"/>
                  </a:lnTo>
                  <a:lnTo>
                    <a:pt x="15" y="549"/>
                  </a:lnTo>
                  <a:lnTo>
                    <a:pt x="15" y="549"/>
                  </a:lnTo>
                  <a:lnTo>
                    <a:pt x="19" y="538"/>
                  </a:lnTo>
                  <a:lnTo>
                    <a:pt x="19" y="538"/>
                  </a:lnTo>
                  <a:lnTo>
                    <a:pt x="19" y="538"/>
                  </a:lnTo>
                  <a:lnTo>
                    <a:pt x="25" y="527"/>
                  </a:lnTo>
                  <a:lnTo>
                    <a:pt x="25" y="527"/>
                  </a:lnTo>
                  <a:lnTo>
                    <a:pt x="25" y="527"/>
                  </a:lnTo>
                  <a:lnTo>
                    <a:pt x="30" y="516"/>
                  </a:lnTo>
                  <a:lnTo>
                    <a:pt x="30" y="516"/>
                  </a:lnTo>
                  <a:lnTo>
                    <a:pt x="30" y="516"/>
                  </a:lnTo>
                  <a:lnTo>
                    <a:pt x="35" y="505"/>
                  </a:lnTo>
                  <a:lnTo>
                    <a:pt x="35" y="505"/>
                  </a:lnTo>
                  <a:lnTo>
                    <a:pt x="35" y="505"/>
                  </a:lnTo>
                  <a:lnTo>
                    <a:pt x="41" y="495"/>
                  </a:lnTo>
                  <a:lnTo>
                    <a:pt x="41" y="495"/>
                  </a:lnTo>
                  <a:lnTo>
                    <a:pt x="41" y="495"/>
                  </a:lnTo>
                  <a:lnTo>
                    <a:pt x="47" y="483"/>
                  </a:lnTo>
                  <a:lnTo>
                    <a:pt x="47" y="483"/>
                  </a:lnTo>
                  <a:lnTo>
                    <a:pt x="47" y="483"/>
                  </a:lnTo>
                  <a:lnTo>
                    <a:pt x="54" y="473"/>
                  </a:lnTo>
                  <a:lnTo>
                    <a:pt x="54" y="473"/>
                  </a:lnTo>
                  <a:lnTo>
                    <a:pt x="54" y="473"/>
                  </a:lnTo>
                  <a:lnTo>
                    <a:pt x="62" y="462"/>
                  </a:lnTo>
                  <a:lnTo>
                    <a:pt x="62" y="462"/>
                  </a:lnTo>
                  <a:lnTo>
                    <a:pt x="62" y="462"/>
                  </a:lnTo>
                  <a:lnTo>
                    <a:pt x="70" y="451"/>
                  </a:lnTo>
                  <a:lnTo>
                    <a:pt x="70" y="451"/>
                  </a:lnTo>
                  <a:lnTo>
                    <a:pt x="70" y="451"/>
                  </a:lnTo>
                  <a:lnTo>
                    <a:pt x="79" y="441"/>
                  </a:lnTo>
                  <a:lnTo>
                    <a:pt x="79" y="441"/>
                  </a:lnTo>
                  <a:lnTo>
                    <a:pt x="79" y="441"/>
                  </a:lnTo>
                  <a:lnTo>
                    <a:pt x="88" y="430"/>
                  </a:lnTo>
                  <a:lnTo>
                    <a:pt x="88" y="430"/>
                  </a:lnTo>
                  <a:lnTo>
                    <a:pt x="88" y="430"/>
                  </a:lnTo>
                  <a:lnTo>
                    <a:pt x="97" y="420"/>
                  </a:lnTo>
                  <a:lnTo>
                    <a:pt x="97" y="420"/>
                  </a:lnTo>
                  <a:lnTo>
                    <a:pt x="97" y="420"/>
                  </a:lnTo>
                  <a:lnTo>
                    <a:pt x="107" y="409"/>
                  </a:lnTo>
                  <a:lnTo>
                    <a:pt x="107" y="409"/>
                  </a:lnTo>
                  <a:lnTo>
                    <a:pt x="107" y="409"/>
                  </a:lnTo>
                  <a:lnTo>
                    <a:pt x="118" y="399"/>
                  </a:lnTo>
                  <a:lnTo>
                    <a:pt x="118" y="399"/>
                  </a:lnTo>
                  <a:lnTo>
                    <a:pt x="118" y="399"/>
                  </a:lnTo>
                  <a:lnTo>
                    <a:pt x="128" y="389"/>
                  </a:lnTo>
                  <a:lnTo>
                    <a:pt x="128" y="389"/>
                  </a:lnTo>
                  <a:lnTo>
                    <a:pt x="128" y="389"/>
                  </a:lnTo>
                  <a:lnTo>
                    <a:pt x="139" y="378"/>
                  </a:lnTo>
                  <a:lnTo>
                    <a:pt x="139" y="378"/>
                  </a:lnTo>
                  <a:lnTo>
                    <a:pt x="139" y="378"/>
                  </a:lnTo>
                  <a:lnTo>
                    <a:pt x="152" y="369"/>
                  </a:lnTo>
                  <a:lnTo>
                    <a:pt x="152" y="369"/>
                  </a:lnTo>
                  <a:lnTo>
                    <a:pt x="152" y="369"/>
                  </a:lnTo>
                  <a:lnTo>
                    <a:pt x="163" y="358"/>
                  </a:lnTo>
                  <a:lnTo>
                    <a:pt x="163" y="358"/>
                  </a:lnTo>
                  <a:lnTo>
                    <a:pt x="163" y="358"/>
                  </a:lnTo>
                  <a:lnTo>
                    <a:pt x="176" y="348"/>
                  </a:lnTo>
                  <a:lnTo>
                    <a:pt x="176" y="348"/>
                  </a:lnTo>
                  <a:lnTo>
                    <a:pt x="176" y="348"/>
                  </a:lnTo>
                  <a:lnTo>
                    <a:pt x="189" y="338"/>
                  </a:lnTo>
                  <a:lnTo>
                    <a:pt x="189" y="338"/>
                  </a:lnTo>
                  <a:lnTo>
                    <a:pt x="189" y="338"/>
                  </a:lnTo>
                  <a:lnTo>
                    <a:pt x="202" y="328"/>
                  </a:lnTo>
                  <a:lnTo>
                    <a:pt x="202" y="328"/>
                  </a:lnTo>
                  <a:lnTo>
                    <a:pt x="202" y="328"/>
                  </a:lnTo>
                  <a:lnTo>
                    <a:pt x="217" y="319"/>
                  </a:lnTo>
                  <a:lnTo>
                    <a:pt x="217" y="319"/>
                  </a:lnTo>
                  <a:lnTo>
                    <a:pt x="217" y="319"/>
                  </a:lnTo>
                  <a:lnTo>
                    <a:pt x="231" y="309"/>
                  </a:lnTo>
                  <a:lnTo>
                    <a:pt x="231" y="309"/>
                  </a:lnTo>
                  <a:lnTo>
                    <a:pt x="231" y="309"/>
                  </a:lnTo>
                  <a:lnTo>
                    <a:pt x="246" y="299"/>
                  </a:lnTo>
                  <a:lnTo>
                    <a:pt x="246" y="299"/>
                  </a:lnTo>
                  <a:lnTo>
                    <a:pt x="246" y="299"/>
                  </a:lnTo>
                  <a:lnTo>
                    <a:pt x="261" y="291"/>
                  </a:lnTo>
                  <a:lnTo>
                    <a:pt x="261" y="291"/>
                  </a:lnTo>
                  <a:lnTo>
                    <a:pt x="261" y="291"/>
                  </a:lnTo>
                  <a:lnTo>
                    <a:pt x="277" y="281"/>
                  </a:lnTo>
                  <a:lnTo>
                    <a:pt x="277" y="281"/>
                  </a:lnTo>
                  <a:lnTo>
                    <a:pt x="277" y="281"/>
                  </a:lnTo>
                  <a:lnTo>
                    <a:pt x="292" y="271"/>
                  </a:lnTo>
                  <a:lnTo>
                    <a:pt x="292" y="271"/>
                  </a:lnTo>
                  <a:lnTo>
                    <a:pt x="292" y="271"/>
                  </a:lnTo>
                  <a:lnTo>
                    <a:pt x="309" y="263"/>
                  </a:lnTo>
                  <a:lnTo>
                    <a:pt x="309" y="263"/>
                  </a:lnTo>
                  <a:lnTo>
                    <a:pt x="309" y="263"/>
                  </a:lnTo>
                  <a:lnTo>
                    <a:pt x="326" y="254"/>
                  </a:lnTo>
                  <a:lnTo>
                    <a:pt x="326" y="254"/>
                  </a:lnTo>
                  <a:lnTo>
                    <a:pt x="326" y="254"/>
                  </a:lnTo>
                  <a:lnTo>
                    <a:pt x="343" y="245"/>
                  </a:lnTo>
                  <a:lnTo>
                    <a:pt x="343" y="245"/>
                  </a:lnTo>
                  <a:lnTo>
                    <a:pt x="343" y="245"/>
                  </a:lnTo>
                  <a:lnTo>
                    <a:pt x="360" y="237"/>
                  </a:lnTo>
                  <a:lnTo>
                    <a:pt x="360" y="237"/>
                  </a:lnTo>
                  <a:lnTo>
                    <a:pt x="360" y="237"/>
                  </a:lnTo>
                  <a:lnTo>
                    <a:pt x="379" y="228"/>
                  </a:lnTo>
                  <a:lnTo>
                    <a:pt x="379" y="228"/>
                  </a:lnTo>
                  <a:lnTo>
                    <a:pt x="379" y="228"/>
                  </a:lnTo>
                  <a:lnTo>
                    <a:pt x="396" y="219"/>
                  </a:lnTo>
                  <a:lnTo>
                    <a:pt x="396" y="219"/>
                  </a:lnTo>
                  <a:lnTo>
                    <a:pt x="396" y="219"/>
                  </a:lnTo>
                  <a:lnTo>
                    <a:pt x="416" y="211"/>
                  </a:lnTo>
                  <a:lnTo>
                    <a:pt x="416" y="211"/>
                  </a:lnTo>
                  <a:lnTo>
                    <a:pt x="416" y="211"/>
                  </a:lnTo>
                  <a:lnTo>
                    <a:pt x="435" y="203"/>
                  </a:lnTo>
                  <a:lnTo>
                    <a:pt x="435" y="203"/>
                  </a:lnTo>
                  <a:lnTo>
                    <a:pt x="435" y="203"/>
                  </a:lnTo>
                  <a:lnTo>
                    <a:pt x="454" y="194"/>
                  </a:lnTo>
                  <a:lnTo>
                    <a:pt x="454" y="194"/>
                  </a:lnTo>
                  <a:lnTo>
                    <a:pt x="454" y="194"/>
                  </a:lnTo>
                  <a:lnTo>
                    <a:pt x="474" y="187"/>
                  </a:lnTo>
                  <a:lnTo>
                    <a:pt x="474" y="187"/>
                  </a:lnTo>
                  <a:lnTo>
                    <a:pt x="474" y="187"/>
                  </a:lnTo>
                  <a:lnTo>
                    <a:pt x="495" y="179"/>
                  </a:lnTo>
                  <a:lnTo>
                    <a:pt x="495" y="179"/>
                  </a:lnTo>
                  <a:lnTo>
                    <a:pt x="495" y="179"/>
                  </a:lnTo>
                  <a:lnTo>
                    <a:pt x="515" y="171"/>
                  </a:lnTo>
                  <a:lnTo>
                    <a:pt x="515" y="171"/>
                  </a:lnTo>
                  <a:lnTo>
                    <a:pt x="515" y="171"/>
                  </a:lnTo>
                  <a:lnTo>
                    <a:pt x="536" y="164"/>
                  </a:lnTo>
                  <a:lnTo>
                    <a:pt x="536" y="164"/>
                  </a:lnTo>
                  <a:lnTo>
                    <a:pt x="536" y="164"/>
                  </a:lnTo>
                  <a:lnTo>
                    <a:pt x="557" y="156"/>
                  </a:lnTo>
                  <a:lnTo>
                    <a:pt x="557" y="156"/>
                  </a:lnTo>
                  <a:lnTo>
                    <a:pt x="557" y="156"/>
                  </a:lnTo>
                  <a:lnTo>
                    <a:pt x="578" y="149"/>
                  </a:lnTo>
                  <a:lnTo>
                    <a:pt x="578" y="149"/>
                  </a:lnTo>
                  <a:lnTo>
                    <a:pt x="578" y="149"/>
                  </a:lnTo>
                  <a:lnTo>
                    <a:pt x="600" y="142"/>
                  </a:lnTo>
                  <a:lnTo>
                    <a:pt x="600" y="142"/>
                  </a:lnTo>
                  <a:lnTo>
                    <a:pt x="600" y="142"/>
                  </a:lnTo>
                  <a:lnTo>
                    <a:pt x="623" y="135"/>
                  </a:lnTo>
                  <a:lnTo>
                    <a:pt x="623" y="135"/>
                  </a:lnTo>
                  <a:lnTo>
                    <a:pt x="623" y="135"/>
                  </a:lnTo>
                  <a:lnTo>
                    <a:pt x="644" y="128"/>
                  </a:lnTo>
                  <a:lnTo>
                    <a:pt x="644" y="128"/>
                  </a:lnTo>
                  <a:lnTo>
                    <a:pt x="644" y="128"/>
                  </a:lnTo>
                  <a:lnTo>
                    <a:pt x="667" y="121"/>
                  </a:lnTo>
                  <a:lnTo>
                    <a:pt x="667" y="121"/>
                  </a:lnTo>
                  <a:lnTo>
                    <a:pt x="667" y="121"/>
                  </a:lnTo>
                  <a:lnTo>
                    <a:pt x="691" y="116"/>
                  </a:lnTo>
                  <a:lnTo>
                    <a:pt x="691" y="116"/>
                  </a:lnTo>
                  <a:lnTo>
                    <a:pt x="691" y="116"/>
                  </a:lnTo>
                  <a:lnTo>
                    <a:pt x="714" y="109"/>
                  </a:lnTo>
                  <a:lnTo>
                    <a:pt x="714" y="109"/>
                  </a:lnTo>
                  <a:lnTo>
                    <a:pt x="714" y="109"/>
                  </a:lnTo>
                  <a:lnTo>
                    <a:pt x="737" y="103"/>
                  </a:lnTo>
                  <a:lnTo>
                    <a:pt x="737" y="103"/>
                  </a:lnTo>
                  <a:lnTo>
                    <a:pt x="737" y="103"/>
                  </a:lnTo>
                  <a:lnTo>
                    <a:pt x="761" y="96"/>
                  </a:lnTo>
                  <a:lnTo>
                    <a:pt x="761" y="96"/>
                  </a:lnTo>
                  <a:lnTo>
                    <a:pt x="761" y="96"/>
                  </a:lnTo>
                  <a:lnTo>
                    <a:pt x="785" y="91"/>
                  </a:lnTo>
                  <a:lnTo>
                    <a:pt x="785" y="91"/>
                  </a:lnTo>
                  <a:lnTo>
                    <a:pt x="785" y="91"/>
                  </a:lnTo>
                  <a:lnTo>
                    <a:pt x="810" y="86"/>
                  </a:lnTo>
                  <a:lnTo>
                    <a:pt x="810" y="86"/>
                  </a:lnTo>
                  <a:lnTo>
                    <a:pt x="810" y="86"/>
                  </a:lnTo>
                  <a:lnTo>
                    <a:pt x="834" y="80"/>
                  </a:lnTo>
                  <a:lnTo>
                    <a:pt x="834" y="80"/>
                  </a:lnTo>
                  <a:lnTo>
                    <a:pt x="834" y="80"/>
                  </a:lnTo>
                  <a:lnTo>
                    <a:pt x="859" y="74"/>
                  </a:lnTo>
                  <a:lnTo>
                    <a:pt x="859" y="74"/>
                  </a:lnTo>
                  <a:lnTo>
                    <a:pt x="859" y="74"/>
                  </a:lnTo>
                  <a:lnTo>
                    <a:pt x="884" y="69"/>
                  </a:lnTo>
                  <a:lnTo>
                    <a:pt x="884" y="69"/>
                  </a:lnTo>
                  <a:lnTo>
                    <a:pt x="884" y="69"/>
                  </a:lnTo>
                  <a:lnTo>
                    <a:pt x="910" y="65"/>
                  </a:lnTo>
                  <a:lnTo>
                    <a:pt x="910" y="65"/>
                  </a:lnTo>
                  <a:lnTo>
                    <a:pt x="910" y="65"/>
                  </a:lnTo>
                  <a:lnTo>
                    <a:pt x="935" y="60"/>
                  </a:lnTo>
                  <a:lnTo>
                    <a:pt x="935" y="60"/>
                  </a:lnTo>
                  <a:lnTo>
                    <a:pt x="935" y="60"/>
                  </a:lnTo>
                  <a:lnTo>
                    <a:pt x="961" y="55"/>
                  </a:lnTo>
                  <a:lnTo>
                    <a:pt x="961" y="55"/>
                  </a:lnTo>
                  <a:lnTo>
                    <a:pt x="961" y="55"/>
                  </a:lnTo>
                  <a:lnTo>
                    <a:pt x="986" y="50"/>
                  </a:lnTo>
                  <a:lnTo>
                    <a:pt x="986" y="50"/>
                  </a:lnTo>
                  <a:lnTo>
                    <a:pt x="986" y="50"/>
                  </a:lnTo>
                  <a:lnTo>
                    <a:pt x="1013" y="46"/>
                  </a:lnTo>
                  <a:lnTo>
                    <a:pt x="1013" y="46"/>
                  </a:lnTo>
                  <a:lnTo>
                    <a:pt x="1013" y="46"/>
                  </a:lnTo>
                  <a:lnTo>
                    <a:pt x="1039" y="42"/>
                  </a:lnTo>
                  <a:lnTo>
                    <a:pt x="1039" y="42"/>
                  </a:lnTo>
                  <a:lnTo>
                    <a:pt x="1039" y="42"/>
                  </a:lnTo>
                  <a:lnTo>
                    <a:pt x="1066" y="39"/>
                  </a:lnTo>
                  <a:lnTo>
                    <a:pt x="1066" y="39"/>
                  </a:lnTo>
                  <a:lnTo>
                    <a:pt x="1066" y="39"/>
                  </a:lnTo>
                  <a:lnTo>
                    <a:pt x="1093" y="35"/>
                  </a:lnTo>
                  <a:lnTo>
                    <a:pt x="1093" y="35"/>
                  </a:lnTo>
                  <a:lnTo>
                    <a:pt x="1093" y="35"/>
                  </a:lnTo>
                  <a:lnTo>
                    <a:pt x="1120" y="31"/>
                  </a:lnTo>
                  <a:lnTo>
                    <a:pt x="1120" y="31"/>
                  </a:lnTo>
                  <a:lnTo>
                    <a:pt x="1120" y="31"/>
                  </a:lnTo>
                  <a:lnTo>
                    <a:pt x="1146" y="28"/>
                  </a:lnTo>
                  <a:lnTo>
                    <a:pt x="1146" y="28"/>
                  </a:lnTo>
                  <a:lnTo>
                    <a:pt x="1146" y="28"/>
                  </a:lnTo>
                  <a:lnTo>
                    <a:pt x="1173" y="24"/>
                  </a:lnTo>
                  <a:lnTo>
                    <a:pt x="1173" y="24"/>
                  </a:lnTo>
                  <a:lnTo>
                    <a:pt x="1173" y="24"/>
                  </a:lnTo>
                  <a:lnTo>
                    <a:pt x="1200" y="21"/>
                  </a:lnTo>
                  <a:lnTo>
                    <a:pt x="1200" y="21"/>
                  </a:lnTo>
                  <a:lnTo>
                    <a:pt x="1200" y="21"/>
                  </a:lnTo>
                  <a:lnTo>
                    <a:pt x="1228" y="18"/>
                  </a:lnTo>
                  <a:lnTo>
                    <a:pt x="1228" y="18"/>
                  </a:lnTo>
                  <a:lnTo>
                    <a:pt x="1228" y="18"/>
                  </a:lnTo>
                  <a:lnTo>
                    <a:pt x="1255" y="16"/>
                  </a:lnTo>
                  <a:lnTo>
                    <a:pt x="1255" y="16"/>
                  </a:lnTo>
                  <a:lnTo>
                    <a:pt x="1255" y="16"/>
                  </a:lnTo>
                  <a:lnTo>
                    <a:pt x="1283" y="14"/>
                  </a:lnTo>
                  <a:lnTo>
                    <a:pt x="1283" y="14"/>
                  </a:lnTo>
                  <a:lnTo>
                    <a:pt x="1283" y="14"/>
                  </a:lnTo>
                  <a:lnTo>
                    <a:pt x="1311" y="12"/>
                  </a:lnTo>
                  <a:lnTo>
                    <a:pt x="1311" y="12"/>
                  </a:lnTo>
                  <a:lnTo>
                    <a:pt x="1311" y="12"/>
                  </a:lnTo>
                  <a:lnTo>
                    <a:pt x="1339" y="10"/>
                  </a:lnTo>
                  <a:lnTo>
                    <a:pt x="1339" y="10"/>
                  </a:lnTo>
                  <a:lnTo>
                    <a:pt x="1339" y="10"/>
                  </a:lnTo>
                  <a:lnTo>
                    <a:pt x="1367" y="8"/>
                  </a:lnTo>
                  <a:lnTo>
                    <a:pt x="1367" y="8"/>
                  </a:lnTo>
                  <a:lnTo>
                    <a:pt x="1367" y="8"/>
                  </a:lnTo>
                  <a:lnTo>
                    <a:pt x="1394" y="6"/>
                  </a:lnTo>
                  <a:lnTo>
                    <a:pt x="1394" y="6"/>
                  </a:lnTo>
                  <a:lnTo>
                    <a:pt x="1394" y="6"/>
                  </a:lnTo>
                  <a:lnTo>
                    <a:pt x="1422" y="5"/>
                  </a:lnTo>
                  <a:lnTo>
                    <a:pt x="1422" y="5"/>
                  </a:lnTo>
                  <a:lnTo>
                    <a:pt x="1422" y="5"/>
                  </a:lnTo>
                  <a:lnTo>
                    <a:pt x="1450" y="3"/>
                  </a:lnTo>
                  <a:lnTo>
                    <a:pt x="1450" y="3"/>
                  </a:lnTo>
                  <a:lnTo>
                    <a:pt x="1450" y="3"/>
                  </a:lnTo>
                  <a:lnTo>
                    <a:pt x="1479" y="2"/>
                  </a:lnTo>
                  <a:lnTo>
                    <a:pt x="1479" y="2"/>
                  </a:lnTo>
                  <a:lnTo>
                    <a:pt x="1479" y="2"/>
                  </a:lnTo>
                  <a:lnTo>
                    <a:pt x="1507" y="1"/>
                  </a:lnTo>
                  <a:lnTo>
                    <a:pt x="1507" y="1"/>
                  </a:lnTo>
                  <a:lnTo>
                    <a:pt x="1507" y="1"/>
                  </a:lnTo>
                  <a:lnTo>
                    <a:pt x="1535" y="1"/>
                  </a:lnTo>
                  <a:lnTo>
                    <a:pt x="1535" y="1"/>
                  </a:lnTo>
                  <a:lnTo>
                    <a:pt x="1535" y="1"/>
                  </a:lnTo>
                  <a:lnTo>
                    <a:pt x="1563" y="0"/>
                  </a:lnTo>
                  <a:lnTo>
                    <a:pt x="1563" y="0"/>
                  </a:lnTo>
                  <a:lnTo>
                    <a:pt x="1563" y="0"/>
                  </a:lnTo>
                  <a:lnTo>
                    <a:pt x="1592" y="0"/>
                  </a:lnTo>
                  <a:lnTo>
                    <a:pt x="1592" y="0"/>
                  </a:lnTo>
                  <a:lnTo>
                    <a:pt x="1592" y="0"/>
                  </a:lnTo>
                  <a:lnTo>
                    <a:pt x="1620" y="0"/>
                  </a:lnTo>
                  <a:lnTo>
                    <a:pt x="1620" y="0"/>
                  </a:lnTo>
                  <a:lnTo>
                    <a:pt x="1620" y="638"/>
                  </a:lnTo>
                  <a:lnTo>
                    <a:pt x="1120" y="1244"/>
                  </a:lnTo>
                  <a:close/>
                </a:path>
              </a:pathLst>
            </a:custGeom>
            <a:solidFill>
              <a:srgbClr val="CCFFFF"/>
            </a:solidFill>
            <a:ln w="9525">
              <a:solidFill>
                <a:srgbClr val="000000"/>
              </a:solidFill>
              <a:round/>
              <a:headEnd/>
              <a:tailEnd/>
            </a:ln>
          </p:spPr>
          <p:txBody>
            <a:bodyPr/>
            <a:lstStyle/>
            <a:p>
              <a:endParaRPr lang="es-ES"/>
            </a:p>
          </p:txBody>
        </p:sp>
        <p:sp>
          <p:nvSpPr>
            <p:cNvPr id="179532" name="Freeform 332"/>
            <p:cNvSpPr>
              <a:spLocks/>
            </p:cNvSpPr>
            <p:nvPr/>
          </p:nvSpPr>
          <p:spPr bwMode="auto">
            <a:xfrm>
              <a:off x="2487" y="2520"/>
              <a:ext cx="1498" cy="332"/>
            </a:xfrm>
            <a:custGeom>
              <a:avLst/>
              <a:gdLst/>
              <a:ahLst/>
              <a:cxnLst>
                <a:cxn ang="0">
                  <a:pos x="1452" y="14"/>
                </a:cxn>
                <a:cxn ang="0">
                  <a:pos x="1406" y="26"/>
                </a:cxn>
                <a:cxn ang="0">
                  <a:pos x="1358" y="39"/>
                </a:cxn>
                <a:cxn ang="0">
                  <a:pos x="1311" y="50"/>
                </a:cxn>
                <a:cxn ang="0">
                  <a:pos x="1261" y="61"/>
                </a:cxn>
                <a:cxn ang="0">
                  <a:pos x="1210" y="72"/>
                </a:cxn>
                <a:cxn ang="0">
                  <a:pos x="1159" y="80"/>
                </a:cxn>
                <a:cxn ang="0">
                  <a:pos x="1107" y="90"/>
                </a:cxn>
                <a:cxn ang="0">
                  <a:pos x="1054" y="98"/>
                </a:cxn>
                <a:cxn ang="0">
                  <a:pos x="1001" y="104"/>
                </a:cxn>
                <a:cxn ang="0">
                  <a:pos x="947" y="111"/>
                </a:cxn>
                <a:cxn ang="0">
                  <a:pos x="892" y="117"/>
                </a:cxn>
                <a:cxn ang="0">
                  <a:pos x="836" y="122"/>
                </a:cxn>
                <a:cxn ang="0">
                  <a:pos x="782" y="127"/>
                </a:cxn>
                <a:cxn ang="0">
                  <a:pos x="726" y="129"/>
                </a:cxn>
                <a:cxn ang="0">
                  <a:pos x="669" y="132"/>
                </a:cxn>
                <a:cxn ang="0">
                  <a:pos x="613" y="134"/>
                </a:cxn>
                <a:cxn ang="0">
                  <a:pos x="557" y="135"/>
                </a:cxn>
                <a:cxn ang="0">
                  <a:pos x="500" y="136"/>
                </a:cxn>
                <a:cxn ang="0">
                  <a:pos x="443" y="135"/>
                </a:cxn>
                <a:cxn ang="0">
                  <a:pos x="387" y="134"/>
                </a:cxn>
                <a:cxn ang="0">
                  <a:pos x="330" y="132"/>
                </a:cxn>
                <a:cxn ang="0">
                  <a:pos x="274" y="129"/>
                </a:cxn>
                <a:cxn ang="0">
                  <a:pos x="219" y="127"/>
                </a:cxn>
                <a:cxn ang="0">
                  <a:pos x="163" y="122"/>
                </a:cxn>
                <a:cxn ang="0">
                  <a:pos x="108" y="117"/>
                </a:cxn>
                <a:cxn ang="0">
                  <a:pos x="53" y="111"/>
                </a:cxn>
                <a:cxn ang="0">
                  <a:pos x="0" y="104"/>
                </a:cxn>
                <a:cxn ang="0">
                  <a:pos x="27" y="304"/>
                </a:cxn>
                <a:cxn ang="0">
                  <a:pos x="80" y="309"/>
                </a:cxn>
                <a:cxn ang="0">
                  <a:pos x="135" y="315"/>
                </a:cxn>
                <a:cxn ang="0">
                  <a:pos x="191" y="320"/>
                </a:cxn>
                <a:cxn ang="0">
                  <a:pos x="247" y="324"/>
                </a:cxn>
                <a:cxn ang="0">
                  <a:pos x="302" y="327"/>
                </a:cxn>
                <a:cxn ang="0">
                  <a:pos x="359" y="329"/>
                </a:cxn>
                <a:cxn ang="0">
                  <a:pos x="415" y="331"/>
                </a:cxn>
                <a:cxn ang="0">
                  <a:pos x="472" y="332"/>
                </a:cxn>
                <a:cxn ang="0">
                  <a:pos x="529" y="332"/>
                </a:cxn>
                <a:cxn ang="0">
                  <a:pos x="584" y="331"/>
                </a:cxn>
                <a:cxn ang="0">
                  <a:pos x="641" y="329"/>
                </a:cxn>
                <a:cxn ang="0">
                  <a:pos x="697" y="327"/>
                </a:cxn>
                <a:cxn ang="0">
                  <a:pos x="754" y="324"/>
                </a:cxn>
                <a:cxn ang="0">
                  <a:pos x="810" y="320"/>
                </a:cxn>
                <a:cxn ang="0">
                  <a:pos x="864" y="315"/>
                </a:cxn>
                <a:cxn ang="0">
                  <a:pos x="919" y="309"/>
                </a:cxn>
                <a:cxn ang="0">
                  <a:pos x="974" y="304"/>
                </a:cxn>
                <a:cxn ang="0">
                  <a:pos x="1028" y="297"/>
                </a:cxn>
                <a:cxn ang="0">
                  <a:pos x="1080" y="289"/>
                </a:cxn>
                <a:cxn ang="0">
                  <a:pos x="1133" y="280"/>
                </a:cxn>
                <a:cxn ang="0">
                  <a:pos x="1185" y="272"/>
                </a:cxn>
                <a:cxn ang="0">
                  <a:pos x="1235" y="262"/>
                </a:cxn>
                <a:cxn ang="0">
                  <a:pos x="1286" y="252"/>
                </a:cxn>
                <a:cxn ang="0">
                  <a:pos x="1334" y="240"/>
                </a:cxn>
                <a:cxn ang="0">
                  <a:pos x="1383" y="229"/>
                </a:cxn>
                <a:cxn ang="0">
                  <a:pos x="1429" y="216"/>
                </a:cxn>
                <a:cxn ang="0">
                  <a:pos x="1475" y="203"/>
                </a:cxn>
              </a:cxnLst>
              <a:rect l="0" t="0" r="r" b="b"/>
              <a:pathLst>
                <a:path w="1498" h="332">
                  <a:moveTo>
                    <a:pt x="1498" y="0"/>
                  </a:moveTo>
                  <a:lnTo>
                    <a:pt x="1498" y="0"/>
                  </a:lnTo>
                  <a:lnTo>
                    <a:pt x="1475" y="7"/>
                  </a:lnTo>
                  <a:lnTo>
                    <a:pt x="1475" y="7"/>
                  </a:lnTo>
                  <a:lnTo>
                    <a:pt x="1475" y="7"/>
                  </a:lnTo>
                  <a:lnTo>
                    <a:pt x="1452" y="14"/>
                  </a:lnTo>
                  <a:lnTo>
                    <a:pt x="1452" y="14"/>
                  </a:lnTo>
                  <a:lnTo>
                    <a:pt x="1452" y="14"/>
                  </a:lnTo>
                  <a:lnTo>
                    <a:pt x="1429" y="21"/>
                  </a:lnTo>
                  <a:lnTo>
                    <a:pt x="1429" y="21"/>
                  </a:lnTo>
                  <a:lnTo>
                    <a:pt x="1429" y="21"/>
                  </a:lnTo>
                  <a:lnTo>
                    <a:pt x="1406" y="26"/>
                  </a:lnTo>
                  <a:lnTo>
                    <a:pt x="1406" y="26"/>
                  </a:lnTo>
                  <a:lnTo>
                    <a:pt x="1406" y="26"/>
                  </a:lnTo>
                  <a:lnTo>
                    <a:pt x="1383" y="33"/>
                  </a:lnTo>
                  <a:lnTo>
                    <a:pt x="1383" y="33"/>
                  </a:lnTo>
                  <a:lnTo>
                    <a:pt x="1383" y="33"/>
                  </a:lnTo>
                  <a:lnTo>
                    <a:pt x="1358" y="39"/>
                  </a:lnTo>
                  <a:lnTo>
                    <a:pt x="1358" y="39"/>
                  </a:lnTo>
                  <a:lnTo>
                    <a:pt x="1358" y="39"/>
                  </a:lnTo>
                  <a:lnTo>
                    <a:pt x="1334" y="45"/>
                  </a:lnTo>
                  <a:lnTo>
                    <a:pt x="1334" y="45"/>
                  </a:lnTo>
                  <a:lnTo>
                    <a:pt x="1334" y="45"/>
                  </a:lnTo>
                  <a:lnTo>
                    <a:pt x="1311" y="50"/>
                  </a:lnTo>
                  <a:lnTo>
                    <a:pt x="1311" y="50"/>
                  </a:lnTo>
                  <a:lnTo>
                    <a:pt x="1311" y="50"/>
                  </a:lnTo>
                  <a:lnTo>
                    <a:pt x="1286" y="56"/>
                  </a:lnTo>
                  <a:lnTo>
                    <a:pt x="1286" y="56"/>
                  </a:lnTo>
                  <a:lnTo>
                    <a:pt x="1286" y="56"/>
                  </a:lnTo>
                  <a:lnTo>
                    <a:pt x="1261" y="61"/>
                  </a:lnTo>
                  <a:lnTo>
                    <a:pt x="1261" y="61"/>
                  </a:lnTo>
                  <a:lnTo>
                    <a:pt x="1261" y="61"/>
                  </a:lnTo>
                  <a:lnTo>
                    <a:pt x="1235" y="67"/>
                  </a:lnTo>
                  <a:lnTo>
                    <a:pt x="1235" y="67"/>
                  </a:lnTo>
                  <a:lnTo>
                    <a:pt x="1235" y="67"/>
                  </a:lnTo>
                  <a:lnTo>
                    <a:pt x="1210" y="72"/>
                  </a:lnTo>
                  <a:lnTo>
                    <a:pt x="1210" y="72"/>
                  </a:lnTo>
                  <a:lnTo>
                    <a:pt x="1210" y="72"/>
                  </a:lnTo>
                  <a:lnTo>
                    <a:pt x="1185" y="76"/>
                  </a:lnTo>
                  <a:lnTo>
                    <a:pt x="1185" y="76"/>
                  </a:lnTo>
                  <a:lnTo>
                    <a:pt x="1185" y="76"/>
                  </a:lnTo>
                  <a:lnTo>
                    <a:pt x="1159" y="80"/>
                  </a:lnTo>
                  <a:lnTo>
                    <a:pt x="1159" y="80"/>
                  </a:lnTo>
                  <a:lnTo>
                    <a:pt x="1159" y="80"/>
                  </a:lnTo>
                  <a:lnTo>
                    <a:pt x="1133" y="85"/>
                  </a:lnTo>
                  <a:lnTo>
                    <a:pt x="1133" y="85"/>
                  </a:lnTo>
                  <a:lnTo>
                    <a:pt x="1133" y="85"/>
                  </a:lnTo>
                  <a:lnTo>
                    <a:pt x="1107" y="90"/>
                  </a:lnTo>
                  <a:lnTo>
                    <a:pt x="1107" y="90"/>
                  </a:lnTo>
                  <a:lnTo>
                    <a:pt x="1107" y="90"/>
                  </a:lnTo>
                  <a:lnTo>
                    <a:pt x="1080" y="94"/>
                  </a:lnTo>
                  <a:lnTo>
                    <a:pt x="1080" y="94"/>
                  </a:lnTo>
                  <a:lnTo>
                    <a:pt x="1080" y="94"/>
                  </a:lnTo>
                  <a:lnTo>
                    <a:pt x="1054" y="98"/>
                  </a:lnTo>
                  <a:lnTo>
                    <a:pt x="1054" y="98"/>
                  </a:lnTo>
                  <a:lnTo>
                    <a:pt x="1054" y="98"/>
                  </a:lnTo>
                  <a:lnTo>
                    <a:pt x="1028" y="101"/>
                  </a:lnTo>
                  <a:lnTo>
                    <a:pt x="1028" y="101"/>
                  </a:lnTo>
                  <a:lnTo>
                    <a:pt x="1028" y="101"/>
                  </a:lnTo>
                  <a:lnTo>
                    <a:pt x="1001" y="104"/>
                  </a:lnTo>
                  <a:lnTo>
                    <a:pt x="1001" y="104"/>
                  </a:lnTo>
                  <a:lnTo>
                    <a:pt x="1001" y="104"/>
                  </a:lnTo>
                  <a:lnTo>
                    <a:pt x="974" y="108"/>
                  </a:lnTo>
                  <a:lnTo>
                    <a:pt x="974" y="108"/>
                  </a:lnTo>
                  <a:lnTo>
                    <a:pt x="974" y="108"/>
                  </a:lnTo>
                  <a:lnTo>
                    <a:pt x="947" y="111"/>
                  </a:lnTo>
                  <a:lnTo>
                    <a:pt x="947" y="111"/>
                  </a:lnTo>
                  <a:lnTo>
                    <a:pt x="947" y="111"/>
                  </a:lnTo>
                  <a:lnTo>
                    <a:pt x="919" y="114"/>
                  </a:lnTo>
                  <a:lnTo>
                    <a:pt x="919" y="114"/>
                  </a:lnTo>
                  <a:lnTo>
                    <a:pt x="919" y="114"/>
                  </a:lnTo>
                  <a:lnTo>
                    <a:pt x="892" y="117"/>
                  </a:lnTo>
                  <a:lnTo>
                    <a:pt x="892" y="117"/>
                  </a:lnTo>
                  <a:lnTo>
                    <a:pt x="892" y="117"/>
                  </a:lnTo>
                  <a:lnTo>
                    <a:pt x="864" y="120"/>
                  </a:lnTo>
                  <a:lnTo>
                    <a:pt x="864" y="120"/>
                  </a:lnTo>
                  <a:lnTo>
                    <a:pt x="864" y="120"/>
                  </a:lnTo>
                  <a:lnTo>
                    <a:pt x="836" y="122"/>
                  </a:lnTo>
                  <a:lnTo>
                    <a:pt x="836" y="122"/>
                  </a:lnTo>
                  <a:lnTo>
                    <a:pt x="836" y="122"/>
                  </a:lnTo>
                  <a:lnTo>
                    <a:pt x="810" y="125"/>
                  </a:lnTo>
                  <a:lnTo>
                    <a:pt x="810" y="125"/>
                  </a:lnTo>
                  <a:lnTo>
                    <a:pt x="810" y="125"/>
                  </a:lnTo>
                  <a:lnTo>
                    <a:pt x="782" y="127"/>
                  </a:lnTo>
                  <a:lnTo>
                    <a:pt x="782" y="127"/>
                  </a:lnTo>
                  <a:lnTo>
                    <a:pt x="782" y="127"/>
                  </a:lnTo>
                  <a:lnTo>
                    <a:pt x="754" y="128"/>
                  </a:lnTo>
                  <a:lnTo>
                    <a:pt x="754" y="128"/>
                  </a:lnTo>
                  <a:lnTo>
                    <a:pt x="754" y="128"/>
                  </a:lnTo>
                  <a:lnTo>
                    <a:pt x="726" y="129"/>
                  </a:lnTo>
                  <a:lnTo>
                    <a:pt x="726" y="129"/>
                  </a:lnTo>
                  <a:lnTo>
                    <a:pt x="726" y="129"/>
                  </a:lnTo>
                  <a:lnTo>
                    <a:pt x="697" y="131"/>
                  </a:lnTo>
                  <a:lnTo>
                    <a:pt x="697" y="131"/>
                  </a:lnTo>
                  <a:lnTo>
                    <a:pt x="697" y="131"/>
                  </a:lnTo>
                  <a:lnTo>
                    <a:pt x="669" y="132"/>
                  </a:lnTo>
                  <a:lnTo>
                    <a:pt x="669" y="132"/>
                  </a:lnTo>
                  <a:lnTo>
                    <a:pt x="669" y="132"/>
                  </a:lnTo>
                  <a:lnTo>
                    <a:pt x="641" y="133"/>
                  </a:lnTo>
                  <a:lnTo>
                    <a:pt x="641" y="133"/>
                  </a:lnTo>
                  <a:lnTo>
                    <a:pt x="641" y="133"/>
                  </a:lnTo>
                  <a:lnTo>
                    <a:pt x="613" y="134"/>
                  </a:lnTo>
                  <a:lnTo>
                    <a:pt x="613" y="134"/>
                  </a:lnTo>
                  <a:lnTo>
                    <a:pt x="613" y="134"/>
                  </a:lnTo>
                  <a:lnTo>
                    <a:pt x="584" y="135"/>
                  </a:lnTo>
                  <a:lnTo>
                    <a:pt x="584" y="135"/>
                  </a:lnTo>
                  <a:lnTo>
                    <a:pt x="584" y="135"/>
                  </a:lnTo>
                  <a:lnTo>
                    <a:pt x="557" y="135"/>
                  </a:lnTo>
                  <a:lnTo>
                    <a:pt x="557" y="135"/>
                  </a:lnTo>
                  <a:lnTo>
                    <a:pt x="557" y="135"/>
                  </a:lnTo>
                  <a:lnTo>
                    <a:pt x="529" y="136"/>
                  </a:lnTo>
                  <a:lnTo>
                    <a:pt x="529" y="136"/>
                  </a:lnTo>
                  <a:lnTo>
                    <a:pt x="529" y="136"/>
                  </a:lnTo>
                  <a:lnTo>
                    <a:pt x="500" y="136"/>
                  </a:lnTo>
                  <a:lnTo>
                    <a:pt x="500" y="136"/>
                  </a:lnTo>
                  <a:lnTo>
                    <a:pt x="500" y="136"/>
                  </a:lnTo>
                  <a:lnTo>
                    <a:pt x="472" y="136"/>
                  </a:lnTo>
                  <a:lnTo>
                    <a:pt x="472" y="136"/>
                  </a:lnTo>
                  <a:lnTo>
                    <a:pt x="472" y="136"/>
                  </a:lnTo>
                  <a:lnTo>
                    <a:pt x="443" y="135"/>
                  </a:lnTo>
                  <a:lnTo>
                    <a:pt x="443" y="135"/>
                  </a:lnTo>
                  <a:lnTo>
                    <a:pt x="443" y="135"/>
                  </a:lnTo>
                  <a:lnTo>
                    <a:pt x="415" y="135"/>
                  </a:lnTo>
                  <a:lnTo>
                    <a:pt x="415" y="135"/>
                  </a:lnTo>
                  <a:lnTo>
                    <a:pt x="415" y="135"/>
                  </a:lnTo>
                  <a:lnTo>
                    <a:pt x="387" y="134"/>
                  </a:lnTo>
                  <a:lnTo>
                    <a:pt x="387" y="134"/>
                  </a:lnTo>
                  <a:lnTo>
                    <a:pt x="387" y="134"/>
                  </a:lnTo>
                  <a:lnTo>
                    <a:pt x="359" y="133"/>
                  </a:lnTo>
                  <a:lnTo>
                    <a:pt x="359" y="133"/>
                  </a:lnTo>
                  <a:lnTo>
                    <a:pt x="359" y="133"/>
                  </a:lnTo>
                  <a:lnTo>
                    <a:pt x="330" y="132"/>
                  </a:lnTo>
                  <a:lnTo>
                    <a:pt x="330" y="132"/>
                  </a:lnTo>
                  <a:lnTo>
                    <a:pt x="330" y="132"/>
                  </a:lnTo>
                  <a:lnTo>
                    <a:pt x="302" y="131"/>
                  </a:lnTo>
                  <a:lnTo>
                    <a:pt x="302" y="131"/>
                  </a:lnTo>
                  <a:lnTo>
                    <a:pt x="302" y="131"/>
                  </a:lnTo>
                  <a:lnTo>
                    <a:pt x="274" y="129"/>
                  </a:lnTo>
                  <a:lnTo>
                    <a:pt x="274" y="129"/>
                  </a:lnTo>
                  <a:lnTo>
                    <a:pt x="274" y="129"/>
                  </a:lnTo>
                  <a:lnTo>
                    <a:pt x="247" y="128"/>
                  </a:lnTo>
                  <a:lnTo>
                    <a:pt x="247" y="128"/>
                  </a:lnTo>
                  <a:lnTo>
                    <a:pt x="247" y="128"/>
                  </a:lnTo>
                  <a:lnTo>
                    <a:pt x="219" y="127"/>
                  </a:lnTo>
                  <a:lnTo>
                    <a:pt x="219" y="127"/>
                  </a:lnTo>
                  <a:lnTo>
                    <a:pt x="219" y="127"/>
                  </a:lnTo>
                  <a:lnTo>
                    <a:pt x="191" y="125"/>
                  </a:lnTo>
                  <a:lnTo>
                    <a:pt x="191" y="125"/>
                  </a:lnTo>
                  <a:lnTo>
                    <a:pt x="191" y="125"/>
                  </a:lnTo>
                  <a:lnTo>
                    <a:pt x="163" y="122"/>
                  </a:lnTo>
                  <a:lnTo>
                    <a:pt x="163" y="122"/>
                  </a:lnTo>
                  <a:lnTo>
                    <a:pt x="163" y="122"/>
                  </a:lnTo>
                  <a:lnTo>
                    <a:pt x="135" y="120"/>
                  </a:lnTo>
                  <a:lnTo>
                    <a:pt x="135" y="120"/>
                  </a:lnTo>
                  <a:lnTo>
                    <a:pt x="135" y="120"/>
                  </a:lnTo>
                  <a:lnTo>
                    <a:pt x="108" y="117"/>
                  </a:lnTo>
                  <a:lnTo>
                    <a:pt x="108" y="117"/>
                  </a:lnTo>
                  <a:lnTo>
                    <a:pt x="108" y="117"/>
                  </a:lnTo>
                  <a:lnTo>
                    <a:pt x="80" y="114"/>
                  </a:lnTo>
                  <a:lnTo>
                    <a:pt x="80" y="114"/>
                  </a:lnTo>
                  <a:lnTo>
                    <a:pt x="80" y="114"/>
                  </a:lnTo>
                  <a:lnTo>
                    <a:pt x="53" y="111"/>
                  </a:lnTo>
                  <a:lnTo>
                    <a:pt x="53" y="111"/>
                  </a:lnTo>
                  <a:lnTo>
                    <a:pt x="53" y="111"/>
                  </a:lnTo>
                  <a:lnTo>
                    <a:pt x="27" y="108"/>
                  </a:lnTo>
                  <a:lnTo>
                    <a:pt x="27" y="108"/>
                  </a:lnTo>
                  <a:lnTo>
                    <a:pt x="27" y="108"/>
                  </a:lnTo>
                  <a:lnTo>
                    <a:pt x="0" y="104"/>
                  </a:lnTo>
                  <a:lnTo>
                    <a:pt x="0" y="104"/>
                  </a:lnTo>
                  <a:lnTo>
                    <a:pt x="0" y="300"/>
                  </a:lnTo>
                  <a:lnTo>
                    <a:pt x="0" y="300"/>
                  </a:lnTo>
                  <a:lnTo>
                    <a:pt x="27" y="304"/>
                  </a:lnTo>
                  <a:lnTo>
                    <a:pt x="27" y="304"/>
                  </a:lnTo>
                  <a:lnTo>
                    <a:pt x="27" y="304"/>
                  </a:lnTo>
                  <a:lnTo>
                    <a:pt x="53" y="306"/>
                  </a:lnTo>
                  <a:lnTo>
                    <a:pt x="53" y="306"/>
                  </a:lnTo>
                  <a:lnTo>
                    <a:pt x="53" y="306"/>
                  </a:lnTo>
                  <a:lnTo>
                    <a:pt x="80" y="309"/>
                  </a:lnTo>
                  <a:lnTo>
                    <a:pt x="80" y="309"/>
                  </a:lnTo>
                  <a:lnTo>
                    <a:pt x="80" y="309"/>
                  </a:lnTo>
                  <a:lnTo>
                    <a:pt x="108" y="312"/>
                  </a:lnTo>
                  <a:lnTo>
                    <a:pt x="108" y="312"/>
                  </a:lnTo>
                  <a:lnTo>
                    <a:pt x="108" y="312"/>
                  </a:lnTo>
                  <a:lnTo>
                    <a:pt x="135" y="315"/>
                  </a:lnTo>
                  <a:lnTo>
                    <a:pt x="135" y="315"/>
                  </a:lnTo>
                  <a:lnTo>
                    <a:pt x="135" y="315"/>
                  </a:lnTo>
                  <a:lnTo>
                    <a:pt x="163" y="317"/>
                  </a:lnTo>
                  <a:lnTo>
                    <a:pt x="163" y="317"/>
                  </a:lnTo>
                  <a:lnTo>
                    <a:pt x="163" y="317"/>
                  </a:lnTo>
                  <a:lnTo>
                    <a:pt x="191" y="320"/>
                  </a:lnTo>
                  <a:lnTo>
                    <a:pt x="191" y="320"/>
                  </a:lnTo>
                  <a:lnTo>
                    <a:pt x="191" y="320"/>
                  </a:lnTo>
                  <a:lnTo>
                    <a:pt x="219" y="322"/>
                  </a:lnTo>
                  <a:lnTo>
                    <a:pt x="219" y="322"/>
                  </a:lnTo>
                  <a:lnTo>
                    <a:pt x="219" y="322"/>
                  </a:lnTo>
                  <a:lnTo>
                    <a:pt x="247" y="324"/>
                  </a:lnTo>
                  <a:lnTo>
                    <a:pt x="247" y="324"/>
                  </a:lnTo>
                  <a:lnTo>
                    <a:pt x="247" y="324"/>
                  </a:lnTo>
                  <a:lnTo>
                    <a:pt x="274" y="325"/>
                  </a:lnTo>
                  <a:lnTo>
                    <a:pt x="274" y="325"/>
                  </a:lnTo>
                  <a:lnTo>
                    <a:pt x="274" y="325"/>
                  </a:lnTo>
                  <a:lnTo>
                    <a:pt x="302" y="327"/>
                  </a:lnTo>
                  <a:lnTo>
                    <a:pt x="302" y="327"/>
                  </a:lnTo>
                  <a:lnTo>
                    <a:pt x="302" y="327"/>
                  </a:lnTo>
                  <a:lnTo>
                    <a:pt x="330" y="328"/>
                  </a:lnTo>
                  <a:lnTo>
                    <a:pt x="330" y="328"/>
                  </a:lnTo>
                  <a:lnTo>
                    <a:pt x="330" y="328"/>
                  </a:lnTo>
                  <a:lnTo>
                    <a:pt x="359" y="329"/>
                  </a:lnTo>
                  <a:lnTo>
                    <a:pt x="359" y="329"/>
                  </a:lnTo>
                  <a:lnTo>
                    <a:pt x="359" y="329"/>
                  </a:lnTo>
                  <a:lnTo>
                    <a:pt x="387" y="330"/>
                  </a:lnTo>
                  <a:lnTo>
                    <a:pt x="387" y="330"/>
                  </a:lnTo>
                  <a:lnTo>
                    <a:pt x="387" y="330"/>
                  </a:lnTo>
                  <a:lnTo>
                    <a:pt x="415" y="331"/>
                  </a:lnTo>
                  <a:lnTo>
                    <a:pt x="415" y="331"/>
                  </a:lnTo>
                  <a:lnTo>
                    <a:pt x="415" y="331"/>
                  </a:lnTo>
                  <a:lnTo>
                    <a:pt x="443" y="331"/>
                  </a:lnTo>
                  <a:lnTo>
                    <a:pt x="443" y="331"/>
                  </a:lnTo>
                  <a:lnTo>
                    <a:pt x="443" y="331"/>
                  </a:lnTo>
                  <a:lnTo>
                    <a:pt x="472" y="332"/>
                  </a:lnTo>
                  <a:lnTo>
                    <a:pt x="472" y="332"/>
                  </a:lnTo>
                  <a:lnTo>
                    <a:pt x="472" y="332"/>
                  </a:lnTo>
                  <a:lnTo>
                    <a:pt x="500" y="332"/>
                  </a:lnTo>
                  <a:lnTo>
                    <a:pt x="500" y="332"/>
                  </a:lnTo>
                  <a:lnTo>
                    <a:pt x="500" y="332"/>
                  </a:lnTo>
                  <a:lnTo>
                    <a:pt x="529" y="332"/>
                  </a:lnTo>
                  <a:lnTo>
                    <a:pt x="529" y="332"/>
                  </a:lnTo>
                  <a:lnTo>
                    <a:pt x="529" y="332"/>
                  </a:lnTo>
                  <a:lnTo>
                    <a:pt x="557" y="331"/>
                  </a:lnTo>
                  <a:lnTo>
                    <a:pt x="557" y="331"/>
                  </a:lnTo>
                  <a:lnTo>
                    <a:pt x="557" y="331"/>
                  </a:lnTo>
                  <a:lnTo>
                    <a:pt x="584" y="331"/>
                  </a:lnTo>
                  <a:lnTo>
                    <a:pt x="584" y="331"/>
                  </a:lnTo>
                  <a:lnTo>
                    <a:pt x="584" y="331"/>
                  </a:lnTo>
                  <a:lnTo>
                    <a:pt x="613" y="330"/>
                  </a:lnTo>
                  <a:lnTo>
                    <a:pt x="613" y="330"/>
                  </a:lnTo>
                  <a:lnTo>
                    <a:pt x="613" y="330"/>
                  </a:lnTo>
                  <a:lnTo>
                    <a:pt x="641" y="329"/>
                  </a:lnTo>
                  <a:lnTo>
                    <a:pt x="641" y="329"/>
                  </a:lnTo>
                  <a:lnTo>
                    <a:pt x="641" y="329"/>
                  </a:lnTo>
                  <a:lnTo>
                    <a:pt x="669" y="328"/>
                  </a:lnTo>
                  <a:lnTo>
                    <a:pt x="669" y="328"/>
                  </a:lnTo>
                  <a:lnTo>
                    <a:pt x="669" y="328"/>
                  </a:lnTo>
                  <a:lnTo>
                    <a:pt x="697" y="327"/>
                  </a:lnTo>
                  <a:lnTo>
                    <a:pt x="697" y="327"/>
                  </a:lnTo>
                  <a:lnTo>
                    <a:pt x="697" y="327"/>
                  </a:lnTo>
                  <a:lnTo>
                    <a:pt x="726" y="325"/>
                  </a:lnTo>
                  <a:lnTo>
                    <a:pt x="726" y="325"/>
                  </a:lnTo>
                  <a:lnTo>
                    <a:pt x="726" y="325"/>
                  </a:lnTo>
                  <a:lnTo>
                    <a:pt x="754" y="324"/>
                  </a:lnTo>
                  <a:lnTo>
                    <a:pt x="754" y="324"/>
                  </a:lnTo>
                  <a:lnTo>
                    <a:pt x="754" y="324"/>
                  </a:lnTo>
                  <a:lnTo>
                    <a:pt x="782" y="322"/>
                  </a:lnTo>
                  <a:lnTo>
                    <a:pt x="782" y="322"/>
                  </a:lnTo>
                  <a:lnTo>
                    <a:pt x="782" y="322"/>
                  </a:lnTo>
                  <a:lnTo>
                    <a:pt x="810" y="320"/>
                  </a:lnTo>
                  <a:lnTo>
                    <a:pt x="810" y="320"/>
                  </a:lnTo>
                  <a:lnTo>
                    <a:pt x="810" y="320"/>
                  </a:lnTo>
                  <a:lnTo>
                    <a:pt x="836" y="317"/>
                  </a:lnTo>
                  <a:lnTo>
                    <a:pt x="836" y="317"/>
                  </a:lnTo>
                  <a:lnTo>
                    <a:pt x="836" y="317"/>
                  </a:lnTo>
                  <a:lnTo>
                    <a:pt x="864" y="315"/>
                  </a:lnTo>
                  <a:lnTo>
                    <a:pt x="864" y="315"/>
                  </a:lnTo>
                  <a:lnTo>
                    <a:pt x="864" y="315"/>
                  </a:lnTo>
                  <a:lnTo>
                    <a:pt x="892" y="312"/>
                  </a:lnTo>
                  <a:lnTo>
                    <a:pt x="892" y="312"/>
                  </a:lnTo>
                  <a:lnTo>
                    <a:pt x="892" y="312"/>
                  </a:lnTo>
                  <a:lnTo>
                    <a:pt x="919" y="309"/>
                  </a:lnTo>
                  <a:lnTo>
                    <a:pt x="919" y="309"/>
                  </a:lnTo>
                  <a:lnTo>
                    <a:pt x="919" y="309"/>
                  </a:lnTo>
                  <a:lnTo>
                    <a:pt x="947" y="306"/>
                  </a:lnTo>
                  <a:lnTo>
                    <a:pt x="947" y="306"/>
                  </a:lnTo>
                  <a:lnTo>
                    <a:pt x="947" y="306"/>
                  </a:lnTo>
                  <a:lnTo>
                    <a:pt x="974" y="304"/>
                  </a:lnTo>
                  <a:lnTo>
                    <a:pt x="974" y="304"/>
                  </a:lnTo>
                  <a:lnTo>
                    <a:pt x="974" y="304"/>
                  </a:lnTo>
                  <a:lnTo>
                    <a:pt x="1001" y="300"/>
                  </a:lnTo>
                  <a:lnTo>
                    <a:pt x="1001" y="300"/>
                  </a:lnTo>
                  <a:lnTo>
                    <a:pt x="1001" y="300"/>
                  </a:lnTo>
                  <a:lnTo>
                    <a:pt x="1028" y="297"/>
                  </a:lnTo>
                  <a:lnTo>
                    <a:pt x="1028" y="297"/>
                  </a:lnTo>
                  <a:lnTo>
                    <a:pt x="1028" y="297"/>
                  </a:lnTo>
                  <a:lnTo>
                    <a:pt x="1054" y="293"/>
                  </a:lnTo>
                  <a:lnTo>
                    <a:pt x="1054" y="293"/>
                  </a:lnTo>
                  <a:lnTo>
                    <a:pt x="1054" y="293"/>
                  </a:lnTo>
                  <a:lnTo>
                    <a:pt x="1080" y="289"/>
                  </a:lnTo>
                  <a:lnTo>
                    <a:pt x="1080" y="289"/>
                  </a:lnTo>
                  <a:lnTo>
                    <a:pt x="1080" y="289"/>
                  </a:lnTo>
                  <a:lnTo>
                    <a:pt x="1107" y="285"/>
                  </a:lnTo>
                  <a:lnTo>
                    <a:pt x="1107" y="285"/>
                  </a:lnTo>
                  <a:lnTo>
                    <a:pt x="1107" y="285"/>
                  </a:lnTo>
                  <a:lnTo>
                    <a:pt x="1133" y="280"/>
                  </a:lnTo>
                  <a:lnTo>
                    <a:pt x="1133" y="280"/>
                  </a:lnTo>
                  <a:lnTo>
                    <a:pt x="1133" y="280"/>
                  </a:lnTo>
                  <a:lnTo>
                    <a:pt x="1159" y="276"/>
                  </a:lnTo>
                  <a:lnTo>
                    <a:pt x="1159" y="276"/>
                  </a:lnTo>
                  <a:lnTo>
                    <a:pt x="1159" y="276"/>
                  </a:lnTo>
                  <a:lnTo>
                    <a:pt x="1185" y="272"/>
                  </a:lnTo>
                  <a:lnTo>
                    <a:pt x="1185" y="272"/>
                  </a:lnTo>
                  <a:lnTo>
                    <a:pt x="1185" y="272"/>
                  </a:lnTo>
                  <a:lnTo>
                    <a:pt x="1210" y="267"/>
                  </a:lnTo>
                  <a:lnTo>
                    <a:pt x="1210" y="267"/>
                  </a:lnTo>
                  <a:lnTo>
                    <a:pt x="1210" y="267"/>
                  </a:lnTo>
                  <a:lnTo>
                    <a:pt x="1235" y="262"/>
                  </a:lnTo>
                  <a:lnTo>
                    <a:pt x="1235" y="262"/>
                  </a:lnTo>
                  <a:lnTo>
                    <a:pt x="1235" y="262"/>
                  </a:lnTo>
                  <a:lnTo>
                    <a:pt x="1261" y="256"/>
                  </a:lnTo>
                  <a:lnTo>
                    <a:pt x="1261" y="256"/>
                  </a:lnTo>
                  <a:lnTo>
                    <a:pt x="1261" y="256"/>
                  </a:lnTo>
                  <a:lnTo>
                    <a:pt x="1286" y="252"/>
                  </a:lnTo>
                  <a:lnTo>
                    <a:pt x="1286" y="252"/>
                  </a:lnTo>
                  <a:lnTo>
                    <a:pt x="1286" y="252"/>
                  </a:lnTo>
                  <a:lnTo>
                    <a:pt x="1311" y="246"/>
                  </a:lnTo>
                  <a:lnTo>
                    <a:pt x="1311" y="246"/>
                  </a:lnTo>
                  <a:lnTo>
                    <a:pt x="1311" y="246"/>
                  </a:lnTo>
                  <a:lnTo>
                    <a:pt x="1334" y="240"/>
                  </a:lnTo>
                  <a:lnTo>
                    <a:pt x="1334" y="240"/>
                  </a:lnTo>
                  <a:lnTo>
                    <a:pt x="1334" y="240"/>
                  </a:lnTo>
                  <a:lnTo>
                    <a:pt x="1358" y="234"/>
                  </a:lnTo>
                  <a:lnTo>
                    <a:pt x="1358" y="234"/>
                  </a:lnTo>
                  <a:lnTo>
                    <a:pt x="1358" y="234"/>
                  </a:lnTo>
                  <a:lnTo>
                    <a:pt x="1383" y="229"/>
                  </a:lnTo>
                  <a:lnTo>
                    <a:pt x="1383" y="229"/>
                  </a:lnTo>
                  <a:lnTo>
                    <a:pt x="1383" y="229"/>
                  </a:lnTo>
                  <a:lnTo>
                    <a:pt x="1406" y="222"/>
                  </a:lnTo>
                  <a:lnTo>
                    <a:pt x="1406" y="222"/>
                  </a:lnTo>
                  <a:lnTo>
                    <a:pt x="1406" y="222"/>
                  </a:lnTo>
                  <a:lnTo>
                    <a:pt x="1429" y="216"/>
                  </a:lnTo>
                  <a:lnTo>
                    <a:pt x="1429" y="216"/>
                  </a:lnTo>
                  <a:lnTo>
                    <a:pt x="1429" y="216"/>
                  </a:lnTo>
                  <a:lnTo>
                    <a:pt x="1452" y="209"/>
                  </a:lnTo>
                  <a:lnTo>
                    <a:pt x="1452" y="209"/>
                  </a:lnTo>
                  <a:lnTo>
                    <a:pt x="1452" y="209"/>
                  </a:lnTo>
                  <a:lnTo>
                    <a:pt x="1475" y="203"/>
                  </a:lnTo>
                  <a:lnTo>
                    <a:pt x="1475" y="203"/>
                  </a:lnTo>
                  <a:lnTo>
                    <a:pt x="1475" y="203"/>
                  </a:lnTo>
                  <a:lnTo>
                    <a:pt x="1498" y="196"/>
                  </a:lnTo>
                  <a:lnTo>
                    <a:pt x="1498" y="196"/>
                  </a:lnTo>
                  <a:lnTo>
                    <a:pt x="1498" y="0"/>
                  </a:lnTo>
                  <a:close/>
                </a:path>
              </a:pathLst>
            </a:custGeom>
            <a:solidFill>
              <a:srgbClr val="808066"/>
            </a:solidFill>
            <a:ln w="9525">
              <a:solidFill>
                <a:srgbClr val="000000"/>
              </a:solidFill>
              <a:round/>
              <a:headEnd/>
              <a:tailEnd/>
            </a:ln>
          </p:spPr>
          <p:txBody>
            <a:bodyPr/>
            <a:lstStyle/>
            <a:p>
              <a:endParaRPr lang="es-ES"/>
            </a:p>
          </p:txBody>
        </p:sp>
        <p:sp>
          <p:nvSpPr>
            <p:cNvPr id="179533" name="Freeform 333"/>
            <p:cNvSpPr>
              <a:spLocks/>
            </p:cNvSpPr>
            <p:nvPr/>
          </p:nvSpPr>
          <p:spPr bwMode="auto">
            <a:xfrm>
              <a:off x="2487" y="1980"/>
              <a:ext cx="1498" cy="638"/>
            </a:xfrm>
            <a:custGeom>
              <a:avLst/>
              <a:gdLst/>
              <a:ahLst/>
              <a:cxnLst>
                <a:cxn ang="0">
                  <a:pos x="1475" y="509"/>
                </a:cxn>
                <a:cxn ang="0">
                  <a:pos x="1452" y="516"/>
                </a:cxn>
                <a:cxn ang="0">
                  <a:pos x="1429" y="523"/>
                </a:cxn>
                <a:cxn ang="0">
                  <a:pos x="1406" y="528"/>
                </a:cxn>
                <a:cxn ang="0">
                  <a:pos x="1383" y="535"/>
                </a:cxn>
                <a:cxn ang="0">
                  <a:pos x="1358" y="541"/>
                </a:cxn>
                <a:cxn ang="0">
                  <a:pos x="1334" y="547"/>
                </a:cxn>
                <a:cxn ang="0">
                  <a:pos x="1311" y="552"/>
                </a:cxn>
                <a:cxn ang="0">
                  <a:pos x="1286" y="558"/>
                </a:cxn>
                <a:cxn ang="0">
                  <a:pos x="1261" y="563"/>
                </a:cxn>
                <a:cxn ang="0">
                  <a:pos x="1235" y="568"/>
                </a:cxn>
                <a:cxn ang="0">
                  <a:pos x="1210" y="574"/>
                </a:cxn>
                <a:cxn ang="0">
                  <a:pos x="1185" y="578"/>
                </a:cxn>
                <a:cxn ang="0">
                  <a:pos x="1159" y="582"/>
                </a:cxn>
                <a:cxn ang="0">
                  <a:pos x="1133" y="587"/>
                </a:cxn>
                <a:cxn ang="0">
                  <a:pos x="1107" y="591"/>
                </a:cxn>
                <a:cxn ang="0">
                  <a:pos x="1080" y="596"/>
                </a:cxn>
                <a:cxn ang="0">
                  <a:pos x="1054" y="600"/>
                </a:cxn>
                <a:cxn ang="0">
                  <a:pos x="1028" y="603"/>
                </a:cxn>
                <a:cxn ang="0">
                  <a:pos x="1001" y="606"/>
                </a:cxn>
                <a:cxn ang="0">
                  <a:pos x="974" y="610"/>
                </a:cxn>
                <a:cxn ang="0">
                  <a:pos x="947" y="613"/>
                </a:cxn>
                <a:cxn ang="0">
                  <a:pos x="919" y="616"/>
                </a:cxn>
                <a:cxn ang="0">
                  <a:pos x="892" y="619"/>
                </a:cxn>
                <a:cxn ang="0">
                  <a:pos x="864" y="622"/>
                </a:cxn>
                <a:cxn ang="0">
                  <a:pos x="836" y="624"/>
                </a:cxn>
                <a:cxn ang="0">
                  <a:pos x="810" y="627"/>
                </a:cxn>
                <a:cxn ang="0">
                  <a:pos x="782" y="628"/>
                </a:cxn>
                <a:cxn ang="0">
                  <a:pos x="754" y="630"/>
                </a:cxn>
                <a:cxn ang="0">
                  <a:pos x="726" y="631"/>
                </a:cxn>
                <a:cxn ang="0">
                  <a:pos x="697" y="633"/>
                </a:cxn>
                <a:cxn ang="0">
                  <a:pos x="669" y="634"/>
                </a:cxn>
                <a:cxn ang="0">
                  <a:pos x="641" y="635"/>
                </a:cxn>
                <a:cxn ang="0">
                  <a:pos x="613" y="636"/>
                </a:cxn>
                <a:cxn ang="0">
                  <a:pos x="584" y="637"/>
                </a:cxn>
                <a:cxn ang="0">
                  <a:pos x="557" y="637"/>
                </a:cxn>
                <a:cxn ang="0">
                  <a:pos x="529" y="638"/>
                </a:cxn>
                <a:cxn ang="0">
                  <a:pos x="500" y="638"/>
                </a:cxn>
                <a:cxn ang="0">
                  <a:pos x="472" y="638"/>
                </a:cxn>
                <a:cxn ang="0">
                  <a:pos x="443" y="637"/>
                </a:cxn>
                <a:cxn ang="0">
                  <a:pos x="415" y="637"/>
                </a:cxn>
                <a:cxn ang="0">
                  <a:pos x="387" y="636"/>
                </a:cxn>
                <a:cxn ang="0">
                  <a:pos x="359" y="635"/>
                </a:cxn>
                <a:cxn ang="0">
                  <a:pos x="330" y="634"/>
                </a:cxn>
                <a:cxn ang="0">
                  <a:pos x="302" y="633"/>
                </a:cxn>
                <a:cxn ang="0">
                  <a:pos x="274" y="631"/>
                </a:cxn>
                <a:cxn ang="0">
                  <a:pos x="247" y="630"/>
                </a:cxn>
                <a:cxn ang="0">
                  <a:pos x="219" y="628"/>
                </a:cxn>
                <a:cxn ang="0">
                  <a:pos x="191" y="627"/>
                </a:cxn>
                <a:cxn ang="0">
                  <a:pos x="163" y="624"/>
                </a:cxn>
                <a:cxn ang="0">
                  <a:pos x="135" y="622"/>
                </a:cxn>
                <a:cxn ang="0">
                  <a:pos x="108" y="619"/>
                </a:cxn>
                <a:cxn ang="0">
                  <a:pos x="80" y="616"/>
                </a:cxn>
                <a:cxn ang="0">
                  <a:pos x="53" y="613"/>
                </a:cxn>
                <a:cxn ang="0">
                  <a:pos x="27" y="610"/>
                </a:cxn>
                <a:cxn ang="0">
                  <a:pos x="0" y="606"/>
                </a:cxn>
                <a:cxn ang="0">
                  <a:pos x="1498" y="502"/>
                </a:cxn>
              </a:cxnLst>
              <a:rect l="0" t="0" r="r" b="b"/>
              <a:pathLst>
                <a:path w="1498" h="638">
                  <a:moveTo>
                    <a:pt x="1498" y="502"/>
                  </a:moveTo>
                  <a:lnTo>
                    <a:pt x="1498" y="502"/>
                  </a:lnTo>
                  <a:lnTo>
                    <a:pt x="1475" y="509"/>
                  </a:lnTo>
                  <a:lnTo>
                    <a:pt x="1475" y="509"/>
                  </a:lnTo>
                  <a:lnTo>
                    <a:pt x="1475" y="509"/>
                  </a:lnTo>
                  <a:lnTo>
                    <a:pt x="1452" y="516"/>
                  </a:lnTo>
                  <a:lnTo>
                    <a:pt x="1452" y="516"/>
                  </a:lnTo>
                  <a:lnTo>
                    <a:pt x="1452" y="516"/>
                  </a:lnTo>
                  <a:lnTo>
                    <a:pt x="1429" y="523"/>
                  </a:lnTo>
                  <a:lnTo>
                    <a:pt x="1429" y="523"/>
                  </a:lnTo>
                  <a:lnTo>
                    <a:pt x="1429" y="523"/>
                  </a:lnTo>
                  <a:lnTo>
                    <a:pt x="1406" y="528"/>
                  </a:lnTo>
                  <a:lnTo>
                    <a:pt x="1406" y="528"/>
                  </a:lnTo>
                  <a:lnTo>
                    <a:pt x="1406" y="528"/>
                  </a:lnTo>
                  <a:lnTo>
                    <a:pt x="1383" y="535"/>
                  </a:lnTo>
                  <a:lnTo>
                    <a:pt x="1383" y="535"/>
                  </a:lnTo>
                  <a:lnTo>
                    <a:pt x="1383" y="535"/>
                  </a:lnTo>
                  <a:lnTo>
                    <a:pt x="1358" y="541"/>
                  </a:lnTo>
                  <a:lnTo>
                    <a:pt x="1358" y="541"/>
                  </a:lnTo>
                  <a:lnTo>
                    <a:pt x="1358" y="541"/>
                  </a:lnTo>
                  <a:lnTo>
                    <a:pt x="1334" y="547"/>
                  </a:lnTo>
                  <a:lnTo>
                    <a:pt x="1334" y="547"/>
                  </a:lnTo>
                  <a:lnTo>
                    <a:pt x="1334" y="547"/>
                  </a:lnTo>
                  <a:lnTo>
                    <a:pt x="1311" y="552"/>
                  </a:lnTo>
                  <a:lnTo>
                    <a:pt x="1311" y="552"/>
                  </a:lnTo>
                  <a:lnTo>
                    <a:pt x="1311" y="552"/>
                  </a:lnTo>
                  <a:lnTo>
                    <a:pt x="1286" y="558"/>
                  </a:lnTo>
                  <a:lnTo>
                    <a:pt x="1286" y="558"/>
                  </a:lnTo>
                  <a:lnTo>
                    <a:pt x="1286" y="558"/>
                  </a:lnTo>
                  <a:lnTo>
                    <a:pt x="1261" y="563"/>
                  </a:lnTo>
                  <a:lnTo>
                    <a:pt x="1261" y="563"/>
                  </a:lnTo>
                  <a:lnTo>
                    <a:pt x="1261" y="563"/>
                  </a:lnTo>
                  <a:lnTo>
                    <a:pt x="1235" y="568"/>
                  </a:lnTo>
                  <a:lnTo>
                    <a:pt x="1235" y="568"/>
                  </a:lnTo>
                  <a:lnTo>
                    <a:pt x="1235" y="568"/>
                  </a:lnTo>
                  <a:lnTo>
                    <a:pt x="1210" y="574"/>
                  </a:lnTo>
                  <a:lnTo>
                    <a:pt x="1210" y="574"/>
                  </a:lnTo>
                  <a:lnTo>
                    <a:pt x="1210" y="574"/>
                  </a:lnTo>
                  <a:lnTo>
                    <a:pt x="1185" y="578"/>
                  </a:lnTo>
                  <a:lnTo>
                    <a:pt x="1185" y="578"/>
                  </a:lnTo>
                  <a:lnTo>
                    <a:pt x="1185" y="578"/>
                  </a:lnTo>
                  <a:lnTo>
                    <a:pt x="1159" y="582"/>
                  </a:lnTo>
                  <a:lnTo>
                    <a:pt x="1159" y="582"/>
                  </a:lnTo>
                  <a:lnTo>
                    <a:pt x="1159" y="582"/>
                  </a:lnTo>
                  <a:lnTo>
                    <a:pt x="1133" y="587"/>
                  </a:lnTo>
                  <a:lnTo>
                    <a:pt x="1133" y="587"/>
                  </a:lnTo>
                  <a:lnTo>
                    <a:pt x="1133" y="587"/>
                  </a:lnTo>
                  <a:lnTo>
                    <a:pt x="1107" y="591"/>
                  </a:lnTo>
                  <a:lnTo>
                    <a:pt x="1107" y="591"/>
                  </a:lnTo>
                  <a:lnTo>
                    <a:pt x="1107" y="591"/>
                  </a:lnTo>
                  <a:lnTo>
                    <a:pt x="1080" y="596"/>
                  </a:lnTo>
                  <a:lnTo>
                    <a:pt x="1080" y="596"/>
                  </a:lnTo>
                  <a:lnTo>
                    <a:pt x="1080" y="596"/>
                  </a:lnTo>
                  <a:lnTo>
                    <a:pt x="1054" y="600"/>
                  </a:lnTo>
                  <a:lnTo>
                    <a:pt x="1054" y="600"/>
                  </a:lnTo>
                  <a:lnTo>
                    <a:pt x="1054" y="600"/>
                  </a:lnTo>
                  <a:lnTo>
                    <a:pt x="1028" y="603"/>
                  </a:lnTo>
                  <a:lnTo>
                    <a:pt x="1028" y="603"/>
                  </a:lnTo>
                  <a:lnTo>
                    <a:pt x="1028" y="603"/>
                  </a:lnTo>
                  <a:lnTo>
                    <a:pt x="1001" y="606"/>
                  </a:lnTo>
                  <a:lnTo>
                    <a:pt x="1001" y="606"/>
                  </a:lnTo>
                  <a:lnTo>
                    <a:pt x="1001" y="606"/>
                  </a:lnTo>
                  <a:lnTo>
                    <a:pt x="974" y="610"/>
                  </a:lnTo>
                  <a:lnTo>
                    <a:pt x="974" y="610"/>
                  </a:lnTo>
                  <a:lnTo>
                    <a:pt x="974" y="610"/>
                  </a:lnTo>
                  <a:lnTo>
                    <a:pt x="947" y="613"/>
                  </a:lnTo>
                  <a:lnTo>
                    <a:pt x="947" y="613"/>
                  </a:lnTo>
                  <a:lnTo>
                    <a:pt x="947" y="613"/>
                  </a:lnTo>
                  <a:lnTo>
                    <a:pt x="919" y="616"/>
                  </a:lnTo>
                  <a:lnTo>
                    <a:pt x="919" y="616"/>
                  </a:lnTo>
                  <a:lnTo>
                    <a:pt x="919" y="616"/>
                  </a:lnTo>
                  <a:lnTo>
                    <a:pt x="892" y="619"/>
                  </a:lnTo>
                  <a:lnTo>
                    <a:pt x="892" y="619"/>
                  </a:lnTo>
                  <a:lnTo>
                    <a:pt x="892" y="619"/>
                  </a:lnTo>
                  <a:lnTo>
                    <a:pt x="864" y="622"/>
                  </a:lnTo>
                  <a:lnTo>
                    <a:pt x="864" y="622"/>
                  </a:lnTo>
                  <a:lnTo>
                    <a:pt x="864" y="622"/>
                  </a:lnTo>
                  <a:lnTo>
                    <a:pt x="836" y="624"/>
                  </a:lnTo>
                  <a:lnTo>
                    <a:pt x="836" y="624"/>
                  </a:lnTo>
                  <a:lnTo>
                    <a:pt x="836" y="624"/>
                  </a:lnTo>
                  <a:lnTo>
                    <a:pt x="810" y="627"/>
                  </a:lnTo>
                  <a:lnTo>
                    <a:pt x="810" y="627"/>
                  </a:lnTo>
                  <a:lnTo>
                    <a:pt x="810" y="627"/>
                  </a:lnTo>
                  <a:lnTo>
                    <a:pt x="782" y="628"/>
                  </a:lnTo>
                  <a:lnTo>
                    <a:pt x="782" y="628"/>
                  </a:lnTo>
                  <a:lnTo>
                    <a:pt x="782" y="628"/>
                  </a:lnTo>
                  <a:lnTo>
                    <a:pt x="754" y="630"/>
                  </a:lnTo>
                  <a:lnTo>
                    <a:pt x="754" y="630"/>
                  </a:lnTo>
                  <a:lnTo>
                    <a:pt x="754" y="630"/>
                  </a:lnTo>
                  <a:lnTo>
                    <a:pt x="726" y="631"/>
                  </a:lnTo>
                  <a:lnTo>
                    <a:pt x="726" y="631"/>
                  </a:lnTo>
                  <a:lnTo>
                    <a:pt x="726" y="631"/>
                  </a:lnTo>
                  <a:lnTo>
                    <a:pt x="697" y="633"/>
                  </a:lnTo>
                  <a:lnTo>
                    <a:pt x="697" y="633"/>
                  </a:lnTo>
                  <a:lnTo>
                    <a:pt x="697" y="633"/>
                  </a:lnTo>
                  <a:lnTo>
                    <a:pt x="669" y="634"/>
                  </a:lnTo>
                  <a:lnTo>
                    <a:pt x="669" y="634"/>
                  </a:lnTo>
                  <a:lnTo>
                    <a:pt x="669" y="634"/>
                  </a:lnTo>
                  <a:lnTo>
                    <a:pt x="641" y="635"/>
                  </a:lnTo>
                  <a:lnTo>
                    <a:pt x="641" y="635"/>
                  </a:lnTo>
                  <a:lnTo>
                    <a:pt x="641" y="635"/>
                  </a:lnTo>
                  <a:lnTo>
                    <a:pt x="613" y="636"/>
                  </a:lnTo>
                  <a:lnTo>
                    <a:pt x="613" y="636"/>
                  </a:lnTo>
                  <a:lnTo>
                    <a:pt x="613" y="636"/>
                  </a:lnTo>
                  <a:lnTo>
                    <a:pt x="584" y="637"/>
                  </a:lnTo>
                  <a:lnTo>
                    <a:pt x="584" y="637"/>
                  </a:lnTo>
                  <a:lnTo>
                    <a:pt x="584" y="637"/>
                  </a:lnTo>
                  <a:lnTo>
                    <a:pt x="557" y="637"/>
                  </a:lnTo>
                  <a:lnTo>
                    <a:pt x="557" y="637"/>
                  </a:lnTo>
                  <a:lnTo>
                    <a:pt x="557" y="637"/>
                  </a:lnTo>
                  <a:lnTo>
                    <a:pt x="529" y="638"/>
                  </a:lnTo>
                  <a:lnTo>
                    <a:pt x="529" y="638"/>
                  </a:lnTo>
                  <a:lnTo>
                    <a:pt x="529" y="638"/>
                  </a:lnTo>
                  <a:lnTo>
                    <a:pt x="500" y="638"/>
                  </a:lnTo>
                  <a:lnTo>
                    <a:pt x="500" y="638"/>
                  </a:lnTo>
                  <a:lnTo>
                    <a:pt x="500" y="638"/>
                  </a:lnTo>
                  <a:lnTo>
                    <a:pt x="472" y="638"/>
                  </a:lnTo>
                  <a:lnTo>
                    <a:pt x="472" y="638"/>
                  </a:lnTo>
                  <a:lnTo>
                    <a:pt x="472" y="638"/>
                  </a:lnTo>
                  <a:lnTo>
                    <a:pt x="443" y="637"/>
                  </a:lnTo>
                  <a:lnTo>
                    <a:pt x="443" y="637"/>
                  </a:lnTo>
                  <a:lnTo>
                    <a:pt x="443" y="637"/>
                  </a:lnTo>
                  <a:lnTo>
                    <a:pt x="415" y="637"/>
                  </a:lnTo>
                  <a:lnTo>
                    <a:pt x="415" y="637"/>
                  </a:lnTo>
                  <a:lnTo>
                    <a:pt x="415" y="637"/>
                  </a:lnTo>
                  <a:lnTo>
                    <a:pt x="387" y="636"/>
                  </a:lnTo>
                  <a:lnTo>
                    <a:pt x="387" y="636"/>
                  </a:lnTo>
                  <a:lnTo>
                    <a:pt x="387" y="636"/>
                  </a:lnTo>
                  <a:lnTo>
                    <a:pt x="359" y="635"/>
                  </a:lnTo>
                  <a:lnTo>
                    <a:pt x="359" y="635"/>
                  </a:lnTo>
                  <a:lnTo>
                    <a:pt x="359" y="635"/>
                  </a:lnTo>
                  <a:lnTo>
                    <a:pt x="330" y="634"/>
                  </a:lnTo>
                  <a:lnTo>
                    <a:pt x="330" y="634"/>
                  </a:lnTo>
                  <a:lnTo>
                    <a:pt x="330" y="634"/>
                  </a:lnTo>
                  <a:lnTo>
                    <a:pt x="302" y="633"/>
                  </a:lnTo>
                  <a:lnTo>
                    <a:pt x="302" y="633"/>
                  </a:lnTo>
                  <a:lnTo>
                    <a:pt x="302" y="633"/>
                  </a:lnTo>
                  <a:lnTo>
                    <a:pt x="274" y="631"/>
                  </a:lnTo>
                  <a:lnTo>
                    <a:pt x="274" y="631"/>
                  </a:lnTo>
                  <a:lnTo>
                    <a:pt x="274" y="631"/>
                  </a:lnTo>
                  <a:lnTo>
                    <a:pt x="247" y="630"/>
                  </a:lnTo>
                  <a:lnTo>
                    <a:pt x="247" y="630"/>
                  </a:lnTo>
                  <a:lnTo>
                    <a:pt x="247" y="630"/>
                  </a:lnTo>
                  <a:lnTo>
                    <a:pt x="219" y="628"/>
                  </a:lnTo>
                  <a:lnTo>
                    <a:pt x="219" y="628"/>
                  </a:lnTo>
                  <a:lnTo>
                    <a:pt x="219" y="628"/>
                  </a:lnTo>
                  <a:lnTo>
                    <a:pt x="191" y="627"/>
                  </a:lnTo>
                  <a:lnTo>
                    <a:pt x="191" y="627"/>
                  </a:lnTo>
                  <a:lnTo>
                    <a:pt x="191" y="627"/>
                  </a:lnTo>
                  <a:lnTo>
                    <a:pt x="163" y="624"/>
                  </a:lnTo>
                  <a:lnTo>
                    <a:pt x="163" y="624"/>
                  </a:lnTo>
                  <a:lnTo>
                    <a:pt x="163" y="624"/>
                  </a:lnTo>
                  <a:lnTo>
                    <a:pt x="135" y="622"/>
                  </a:lnTo>
                  <a:lnTo>
                    <a:pt x="135" y="622"/>
                  </a:lnTo>
                  <a:lnTo>
                    <a:pt x="135" y="622"/>
                  </a:lnTo>
                  <a:lnTo>
                    <a:pt x="108" y="619"/>
                  </a:lnTo>
                  <a:lnTo>
                    <a:pt x="108" y="619"/>
                  </a:lnTo>
                  <a:lnTo>
                    <a:pt x="108" y="619"/>
                  </a:lnTo>
                  <a:lnTo>
                    <a:pt x="80" y="616"/>
                  </a:lnTo>
                  <a:lnTo>
                    <a:pt x="80" y="616"/>
                  </a:lnTo>
                  <a:lnTo>
                    <a:pt x="80" y="616"/>
                  </a:lnTo>
                  <a:lnTo>
                    <a:pt x="53" y="613"/>
                  </a:lnTo>
                  <a:lnTo>
                    <a:pt x="53" y="613"/>
                  </a:lnTo>
                  <a:lnTo>
                    <a:pt x="53" y="613"/>
                  </a:lnTo>
                  <a:lnTo>
                    <a:pt x="27" y="610"/>
                  </a:lnTo>
                  <a:lnTo>
                    <a:pt x="27" y="610"/>
                  </a:lnTo>
                  <a:lnTo>
                    <a:pt x="27" y="610"/>
                  </a:lnTo>
                  <a:lnTo>
                    <a:pt x="0" y="606"/>
                  </a:lnTo>
                  <a:lnTo>
                    <a:pt x="0" y="606"/>
                  </a:lnTo>
                  <a:lnTo>
                    <a:pt x="500" y="0"/>
                  </a:lnTo>
                  <a:lnTo>
                    <a:pt x="1498" y="502"/>
                  </a:lnTo>
                  <a:close/>
                </a:path>
              </a:pathLst>
            </a:custGeom>
            <a:solidFill>
              <a:srgbClr val="FFFFCC"/>
            </a:solidFill>
            <a:ln w="9525">
              <a:solidFill>
                <a:srgbClr val="000000"/>
              </a:solidFill>
              <a:round/>
              <a:headEnd/>
              <a:tailEnd/>
            </a:ln>
          </p:spPr>
          <p:txBody>
            <a:bodyPr/>
            <a:lstStyle/>
            <a:p>
              <a:endParaRPr lang="es-ES"/>
            </a:p>
          </p:txBody>
        </p:sp>
        <p:sp>
          <p:nvSpPr>
            <p:cNvPr id="179534" name="Rectangle 334"/>
            <p:cNvSpPr>
              <a:spLocks noChangeArrowheads="1"/>
            </p:cNvSpPr>
            <p:nvPr/>
          </p:nvSpPr>
          <p:spPr bwMode="auto">
            <a:xfrm>
              <a:off x="180" y="141"/>
              <a:ext cx="5401" cy="495"/>
            </a:xfrm>
            <a:prstGeom prst="rect">
              <a:avLst/>
            </a:prstGeom>
            <a:noFill/>
            <a:ln w="9525">
              <a:noFill/>
              <a:miter lim="800000"/>
              <a:headEnd/>
              <a:tailEnd/>
            </a:ln>
          </p:spPr>
          <p:txBody>
            <a:bodyPr lIns="0" tIns="0" rIns="0" bIns="0">
              <a:spAutoFit/>
            </a:bodyPr>
            <a:lstStyle/>
            <a:p>
              <a:pPr algn="ctr"/>
              <a:r>
                <a:rPr lang="es-ES" b="1">
                  <a:latin typeface="Verdana" pitchFamily="34" charset="0"/>
                </a:rPr>
                <a:t>4. Si Ud. reside en Guayaquil, favor indicar el sector al que pertenece</a:t>
              </a:r>
              <a:endParaRPr lang="es-ES"/>
            </a:p>
          </p:txBody>
        </p:sp>
        <p:sp>
          <p:nvSpPr>
            <p:cNvPr id="179535" name="Rectangle 335"/>
            <p:cNvSpPr>
              <a:spLocks noChangeArrowheads="1"/>
            </p:cNvSpPr>
            <p:nvPr/>
          </p:nvSpPr>
          <p:spPr bwMode="auto">
            <a:xfrm>
              <a:off x="4771" y="1259"/>
              <a:ext cx="504" cy="191"/>
            </a:xfrm>
            <a:prstGeom prst="rect">
              <a:avLst/>
            </a:prstGeom>
            <a:noFill/>
            <a:ln w="9525">
              <a:noFill/>
              <a:miter lim="800000"/>
              <a:headEnd/>
              <a:tailEnd/>
            </a:ln>
          </p:spPr>
          <p:txBody>
            <a:bodyPr wrap="none" lIns="0" tIns="0" rIns="0" bIns="0">
              <a:spAutoFit/>
            </a:bodyPr>
            <a:lstStyle/>
            <a:p>
              <a:r>
                <a:rPr lang="en-US" sz="1400" b="1">
                  <a:latin typeface="Verdana" pitchFamily="34" charset="0"/>
                </a:rPr>
                <a:t>Norte</a:t>
              </a:r>
              <a:endParaRPr lang="es-ES" sz="1400"/>
            </a:p>
          </p:txBody>
        </p:sp>
        <p:sp>
          <p:nvSpPr>
            <p:cNvPr id="179536" name="Rectangle 336"/>
            <p:cNvSpPr>
              <a:spLocks noChangeArrowheads="1"/>
            </p:cNvSpPr>
            <p:nvPr/>
          </p:nvSpPr>
          <p:spPr bwMode="auto">
            <a:xfrm>
              <a:off x="4860" y="1460"/>
              <a:ext cx="431" cy="191"/>
            </a:xfrm>
            <a:prstGeom prst="rect">
              <a:avLst/>
            </a:prstGeom>
            <a:noFill/>
            <a:ln w="9525">
              <a:noFill/>
              <a:miter lim="800000"/>
              <a:headEnd/>
              <a:tailEnd/>
            </a:ln>
          </p:spPr>
          <p:txBody>
            <a:bodyPr wrap="none" lIns="0" tIns="0" rIns="0" bIns="0">
              <a:spAutoFit/>
            </a:bodyPr>
            <a:lstStyle/>
            <a:p>
              <a:r>
                <a:rPr lang="en-US" sz="1400" b="1">
                  <a:latin typeface="Verdana" pitchFamily="34" charset="0"/>
                </a:rPr>
                <a:t>30%</a:t>
              </a:r>
              <a:endParaRPr lang="es-ES" sz="1400"/>
            </a:p>
          </p:txBody>
        </p:sp>
        <p:sp>
          <p:nvSpPr>
            <p:cNvPr id="179537" name="Rectangle 337"/>
            <p:cNvSpPr>
              <a:spLocks noChangeArrowheads="1"/>
            </p:cNvSpPr>
            <p:nvPr/>
          </p:nvSpPr>
          <p:spPr bwMode="auto">
            <a:xfrm>
              <a:off x="4680" y="2160"/>
              <a:ext cx="748" cy="360"/>
            </a:xfrm>
            <a:prstGeom prst="rect">
              <a:avLst/>
            </a:prstGeom>
            <a:noFill/>
            <a:ln w="9525">
              <a:noFill/>
              <a:miter lim="800000"/>
              <a:headEnd/>
              <a:tailEnd/>
            </a:ln>
          </p:spPr>
          <p:txBody>
            <a:bodyPr wrap="none" lIns="0" tIns="0" rIns="0" bIns="0"/>
            <a:lstStyle/>
            <a:p>
              <a:r>
                <a:rPr lang="en-US" sz="1400" b="1">
                  <a:latin typeface="Verdana" pitchFamily="34" charset="0"/>
                </a:rPr>
                <a:t>Centro</a:t>
              </a:r>
              <a:endParaRPr lang="es-ES" sz="1400"/>
            </a:p>
          </p:txBody>
        </p:sp>
        <p:sp>
          <p:nvSpPr>
            <p:cNvPr id="179538" name="Rectangle 338"/>
            <p:cNvSpPr>
              <a:spLocks noChangeArrowheads="1"/>
            </p:cNvSpPr>
            <p:nvPr/>
          </p:nvSpPr>
          <p:spPr bwMode="auto">
            <a:xfrm>
              <a:off x="4680" y="2340"/>
              <a:ext cx="539" cy="360"/>
            </a:xfrm>
            <a:prstGeom prst="rect">
              <a:avLst/>
            </a:prstGeom>
            <a:noFill/>
            <a:ln w="9525">
              <a:noFill/>
              <a:miter lim="800000"/>
              <a:headEnd/>
              <a:tailEnd/>
            </a:ln>
          </p:spPr>
          <p:txBody>
            <a:bodyPr wrap="none" lIns="0" tIns="0" rIns="0" bIns="0"/>
            <a:lstStyle/>
            <a:p>
              <a:r>
                <a:rPr lang="en-US" sz="1400" b="1">
                  <a:latin typeface="Verdana" pitchFamily="34" charset="0"/>
                </a:rPr>
                <a:t>10%</a:t>
              </a:r>
              <a:endParaRPr lang="es-ES" sz="1400"/>
            </a:p>
          </p:txBody>
        </p:sp>
        <p:sp>
          <p:nvSpPr>
            <p:cNvPr id="179539" name="Rectangle 339"/>
            <p:cNvSpPr>
              <a:spLocks noChangeArrowheads="1"/>
            </p:cNvSpPr>
            <p:nvPr/>
          </p:nvSpPr>
          <p:spPr bwMode="auto">
            <a:xfrm>
              <a:off x="3259" y="2880"/>
              <a:ext cx="384" cy="360"/>
            </a:xfrm>
            <a:prstGeom prst="rect">
              <a:avLst/>
            </a:prstGeom>
            <a:noFill/>
            <a:ln w="9525">
              <a:noFill/>
              <a:miter lim="800000"/>
              <a:headEnd/>
              <a:tailEnd/>
            </a:ln>
          </p:spPr>
          <p:txBody>
            <a:bodyPr wrap="none" lIns="0" tIns="0" rIns="0" bIns="0"/>
            <a:lstStyle/>
            <a:p>
              <a:r>
                <a:rPr lang="en-US" sz="1400" b="1">
                  <a:latin typeface="Verdana" pitchFamily="34" charset="0"/>
                </a:rPr>
                <a:t>Sur</a:t>
              </a:r>
              <a:endParaRPr lang="es-ES" sz="1400"/>
            </a:p>
          </p:txBody>
        </p:sp>
        <p:sp>
          <p:nvSpPr>
            <p:cNvPr id="179540" name="Rectangle 340"/>
            <p:cNvSpPr>
              <a:spLocks noChangeArrowheads="1"/>
            </p:cNvSpPr>
            <p:nvPr/>
          </p:nvSpPr>
          <p:spPr bwMode="auto">
            <a:xfrm>
              <a:off x="3245" y="3060"/>
              <a:ext cx="539" cy="360"/>
            </a:xfrm>
            <a:prstGeom prst="rect">
              <a:avLst/>
            </a:prstGeom>
            <a:noFill/>
            <a:ln w="9525">
              <a:noFill/>
              <a:miter lim="800000"/>
              <a:headEnd/>
              <a:tailEnd/>
            </a:ln>
          </p:spPr>
          <p:txBody>
            <a:bodyPr wrap="none" lIns="0" tIns="0" rIns="0" bIns="0"/>
            <a:lstStyle/>
            <a:p>
              <a:r>
                <a:rPr lang="en-US" sz="1400" b="1">
                  <a:latin typeface="Verdana" pitchFamily="34" charset="0"/>
                </a:rPr>
                <a:t>15%</a:t>
              </a:r>
              <a:endParaRPr lang="es-ES" sz="1400"/>
            </a:p>
          </p:txBody>
        </p:sp>
        <p:sp>
          <p:nvSpPr>
            <p:cNvPr id="179541" name="Rectangle 341"/>
            <p:cNvSpPr>
              <a:spLocks noChangeArrowheads="1"/>
            </p:cNvSpPr>
            <p:nvPr/>
          </p:nvSpPr>
          <p:spPr bwMode="auto">
            <a:xfrm>
              <a:off x="180" y="1621"/>
              <a:ext cx="431" cy="192"/>
            </a:xfrm>
            <a:prstGeom prst="rect">
              <a:avLst/>
            </a:prstGeom>
            <a:noFill/>
            <a:ln w="9525">
              <a:noFill/>
              <a:miter lim="800000"/>
              <a:headEnd/>
              <a:tailEnd/>
            </a:ln>
          </p:spPr>
          <p:txBody>
            <a:bodyPr wrap="none" lIns="0" tIns="0" rIns="0" bIns="0">
              <a:spAutoFit/>
            </a:bodyPr>
            <a:lstStyle/>
            <a:p>
              <a:r>
                <a:rPr lang="en-US" sz="1400" b="1">
                  <a:latin typeface="Verdana" pitchFamily="34" charset="0"/>
                </a:rPr>
                <a:t>45%</a:t>
              </a:r>
              <a:endParaRPr lang="es-ES" sz="1400"/>
            </a:p>
          </p:txBody>
        </p:sp>
        <p:sp>
          <p:nvSpPr>
            <p:cNvPr id="179542" name="Rectangle 342"/>
            <p:cNvSpPr>
              <a:spLocks noChangeArrowheads="1"/>
            </p:cNvSpPr>
            <p:nvPr/>
          </p:nvSpPr>
          <p:spPr bwMode="auto">
            <a:xfrm>
              <a:off x="360" y="3311"/>
              <a:ext cx="5220" cy="469"/>
            </a:xfrm>
            <a:prstGeom prst="rect">
              <a:avLst/>
            </a:prstGeom>
            <a:solidFill>
              <a:srgbClr val="FFFFFF"/>
            </a:solidFill>
            <a:ln w="0">
              <a:solidFill>
                <a:srgbClr val="000000"/>
              </a:solidFill>
              <a:miter lim="800000"/>
              <a:headEnd/>
              <a:tailEnd/>
            </a:ln>
          </p:spPr>
          <p:txBody>
            <a:bodyPr/>
            <a:lstStyle/>
            <a:p>
              <a:endParaRPr lang="es-ES"/>
            </a:p>
          </p:txBody>
        </p:sp>
        <p:sp>
          <p:nvSpPr>
            <p:cNvPr id="179543" name="Rectangle 343"/>
            <p:cNvSpPr>
              <a:spLocks noChangeArrowheads="1"/>
            </p:cNvSpPr>
            <p:nvPr/>
          </p:nvSpPr>
          <p:spPr bwMode="auto">
            <a:xfrm>
              <a:off x="3240" y="3420"/>
              <a:ext cx="179" cy="257"/>
            </a:xfrm>
            <a:prstGeom prst="rect">
              <a:avLst/>
            </a:prstGeom>
            <a:solidFill>
              <a:srgbClr val="FFFFCC"/>
            </a:solidFill>
            <a:ln w="9525">
              <a:noFill/>
              <a:miter lim="800000"/>
              <a:headEnd/>
              <a:tailEnd/>
            </a:ln>
          </p:spPr>
          <p:txBody>
            <a:bodyPr/>
            <a:lstStyle/>
            <a:p>
              <a:endParaRPr lang="es-ES"/>
            </a:p>
          </p:txBody>
        </p:sp>
        <p:sp>
          <p:nvSpPr>
            <p:cNvPr id="179544" name="Rectangle 344"/>
            <p:cNvSpPr>
              <a:spLocks noChangeArrowheads="1"/>
            </p:cNvSpPr>
            <p:nvPr/>
          </p:nvSpPr>
          <p:spPr bwMode="auto">
            <a:xfrm>
              <a:off x="4320" y="3420"/>
              <a:ext cx="180" cy="180"/>
            </a:xfrm>
            <a:prstGeom prst="rect">
              <a:avLst/>
            </a:prstGeom>
            <a:solidFill>
              <a:srgbClr val="CCFFFF"/>
            </a:solidFill>
            <a:ln w="9525">
              <a:noFill/>
              <a:miter lim="800000"/>
              <a:headEnd/>
              <a:tailEnd/>
            </a:ln>
          </p:spPr>
          <p:txBody>
            <a:bodyPr/>
            <a:lstStyle/>
            <a:p>
              <a:endParaRPr lang="es-ES"/>
            </a:p>
          </p:txBody>
        </p:sp>
        <p:sp>
          <p:nvSpPr>
            <p:cNvPr id="179545" name="Rectangle 345"/>
            <p:cNvSpPr>
              <a:spLocks noChangeArrowheads="1"/>
            </p:cNvSpPr>
            <p:nvPr/>
          </p:nvSpPr>
          <p:spPr bwMode="auto">
            <a:xfrm>
              <a:off x="124" y="1440"/>
              <a:ext cx="620" cy="191"/>
            </a:xfrm>
            <a:prstGeom prst="rect">
              <a:avLst/>
            </a:prstGeom>
            <a:noFill/>
            <a:ln w="9525">
              <a:noFill/>
              <a:miter lim="800000"/>
              <a:headEnd/>
              <a:tailEnd/>
            </a:ln>
          </p:spPr>
          <p:txBody>
            <a:bodyPr wrap="none" lIns="0" tIns="0" rIns="0" bIns="0">
              <a:spAutoFit/>
            </a:bodyPr>
            <a:lstStyle/>
            <a:p>
              <a:r>
                <a:rPr lang="en-US" sz="1400" b="1">
                  <a:latin typeface="Verdana" pitchFamily="34" charset="0"/>
                </a:rPr>
                <a:t>OTROS</a:t>
              </a:r>
              <a:endParaRPr lang="es-ES" sz="1400"/>
            </a:p>
          </p:txBody>
        </p:sp>
        <p:sp>
          <p:nvSpPr>
            <p:cNvPr id="179546" name="Rectangle 346"/>
            <p:cNvSpPr>
              <a:spLocks noChangeArrowheads="1"/>
            </p:cNvSpPr>
            <p:nvPr/>
          </p:nvSpPr>
          <p:spPr bwMode="auto">
            <a:xfrm>
              <a:off x="4602" y="3420"/>
              <a:ext cx="714" cy="360"/>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OTROS</a:t>
              </a:r>
              <a:endParaRPr lang="es-ES" sz="1400"/>
            </a:p>
          </p:txBody>
        </p:sp>
        <p:sp>
          <p:nvSpPr>
            <p:cNvPr id="179547" name="Rectangle 347"/>
            <p:cNvSpPr>
              <a:spLocks noChangeArrowheads="1"/>
            </p:cNvSpPr>
            <p:nvPr/>
          </p:nvSpPr>
          <p:spPr bwMode="auto">
            <a:xfrm>
              <a:off x="1860" y="3420"/>
              <a:ext cx="120" cy="120"/>
            </a:xfrm>
            <a:prstGeom prst="rect">
              <a:avLst/>
            </a:prstGeom>
            <a:solidFill>
              <a:srgbClr val="993366"/>
            </a:solidFill>
            <a:ln w="9525" algn="ctr">
              <a:noFill/>
              <a:miter lim="800000"/>
              <a:headEnd/>
              <a:tailEnd/>
            </a:ln>
            <a:effectLst/>
          </p:spPr>
          <p:txBody>
            <a:bodyPr/>
            <a:lstStyle/>
            <a:p>
              <a:endParaRPr lang="es-ES"/>
            </a:p>
          </p:txBody>
        </p:sp>
        <p:sp>
          <p:nvSpPr>
            <p:cNvPr id="179548" name="Rectangle 348"/>
            <p:cNvSpPr>
              <a:spLocks noChangeArrowheads="1"/>
            </p:cNvSpPr>
            <p:nvPr/>
          </p:nvSpPr>
          <p:spPr bwMode="auto">
            <a:xfrm>
              <a:off x="600" y="3420"/>
              <a:ext cx="120" cy="120"/>
            </a:xfrm>
            <a:prstGeom prst="rect">
              <a:avLst/>
            </a:prstGeom>
            <a:solidFill>
              <a:srgbClr val="9999FF"/>
            </a:solidFill>
            <a:ln w="9525">
              <a:noFill/>
              <a:miter lim="800000"/>
              <a:headEnd/>
              <a:tailEnd/>
            </a:ln>
          </p:spPr>
          <p:txBody>
            <a:bodyPr/>
            <a:lstStyle/>
            <a:p>
              <a:endParaRPr lang="es-ES"/>
            </a:p>
          </p:txBody>
        </p:sp>
      </p:grpSp>
      <p:sp>
        <p:nvSpPr>
          <p:cNvPr id="179519" name="Text Box 319"/>
          <p:cNvSpPr txBox="1">
            <a:spLocks noChangeArrowheads="1"/>
          </p:cNvSpPr>
          <p:nvPr/>
        </p:nvSpPr>
        <p:spPr bwMode="auto">
          <a:xfrm>
            <a:off x="5651500"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Sur</a:t>
            </a:r>
          </a:p>
        </p:txBody>
      </p:sp>
      <p:sp>
        <p:nvSpPr>
          <p:cNvPr id="179518" name="Text Box 318"/>
          <p:cNvSpPr txBox="1">
            <a:spLocks noChangeArrowheads="1"/>
          </p:cNvSpPr>
          <p:nvPr/>
        </p:nvSpPr>
        <p:spPr bwMode="auto">
          <a:xfrm>
            <a:off x="4067175" y="5589588"/>
            <a:ext cx="865188"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Centro</a:t>
            </a:r>
          </a:p>
        </p:txBody>
      </p:sp>
      <p:sp>
        <p:nvSpPr>
          <p:cNvPr id="179517" name="Text Box 317"/>
          <p:cNvSpPr txBox="1">
            <a:spLocks noChangeArrowheads="1"/>
          </p:cNvSpPr>
          <p:nvPr/>
        </p:nvSpPr>
        <p:spPr bwMode="auto">
          <a:xfrm>
            <a:off x="2700338"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Norte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81251"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81316" name="Text Box 68"/>
          <p:cNvSpPr txBox="1">
            <a:spLocks noChangeArrowheads="1"/>
          </p:cNvSpPr>
          <p:nvPr/>
        </p:nvSpPr>
        <p:spPr bwMode="auto">
          <a:xfrm>
            <a:off x="2700338" y="5561013"/>
            <a:ext cx="720725" cy="244475"/>
          </a:xfrm>
          <a:prstGeom prst="rect">
            <a:avLst/>
          </a:prstGeom>
          <a:noFill/>
          <a:ln w="9525">
            <a:noFill/>
            <a:miter lim="800000"/>
            <a:headEnd/>
            <a:tailEnd/>
          </a:ln>
          <a:effectLst/>
        </p:spPr>
        <p:txBody>
          <a:bodyPr>
            <a:spAutoFit/>
          </a:bodyPr>
          <a:lstStyle/>
          <a:p>
            <a:pPr>
              <a:spcBef>
                <a:spcPct val="50000"/>
              </a:spcBef>
            </a:pPr>
            <a:r>
              <a:rPr lang="es-ES" sz="1000">
                <a:latin typeface="Verdana" pitchFamily="34" charset="0"/>
              </a:rPr>
              <a:t>Norte</a:t>
            </a:r>
          </a:p>
        </p:txBody>
      </p:sp>
      <p:sp>
        <p:nvSpPr>
          <p:cNvPr id="181317" name="Text Box 69"/>
          <p:cNvSpPr txBox="1">
            <a:spLocks noChangeArrowheads="1"/>
          </p:cNvSpPr>
          <p:nvPr/>
        </p:nvSpPr>
        <p:spPr bwMode="auto">
          <a:xfrm>
            <a:off x="4067175" y="5561013"/>
            <a:ext cx="720725" cy="244475"/>
          </a:xfrm>
          <a:prstGeom prst="rect">
            <a:avLst/>
          </a:prstGeom>
          <a:noFill/>
          <a:ln w="9525">
            <a:noFill/>
            <a:miter lim="800000"/>
            <a:headEnd/>
            <a:tailEnd/>
          </a:ln>
          <a:effectLst/>
        </p:spPr>
        <p:txBody>
          <a:bodyPr>
            <a:spAutoFit/>
          </a:bodyPr>
          <a:lstStyle/>
          <a:p>
            <a:pPr>
              <a:spcBef>
                <a:spcPct val="50000"/>
              </a:spcBef>
            </a:pPr>
            <a:r>
              <a:rPr lang="es-ES" sz="1000">
                <a:latin typeface="Verdana" pitchFamily="34" charset="0"/>
              </a:rPr>
              <a:t>Centro</a:t>
            </a:r>
          </a:p>
        </p:txBody>
      </p:sp>
      <p:sp>
        <p:nvSpPr>
          <p:cNvPr id="181318" name="Text Box 70"/>
          <p:cNvSpPr txBox="1">
            <a:spLocks noChangeArrowheads="1"/>
          </p:cNvSpPr>
          <p:nvPr/>
        </p:nvSpPr>
        <p:spPr bwMode="auto">
          <a:xfrm>
            <a:off x="5651500" y="5561013"/>
            <a:ext cx="720725" cy="244475"/>
          </a:xfrm>
          <a:prstGeom prst="rect">
            <a:avLst/>
          </a:prstGeom>
          <a:noFill/>
          <a:ln w="9525">
            <a:noFill/>
            <a:miter lim="800000"/>
            <a:headEnd/>
            <a:tailEnd/>
          </a:ln>
          <a:effectLst/>
        </p:spPr>
        <p:txBody>
          <a:bodyPr>
            <a:spAutoFit/>
          </a:bodyPr>
          <a:lstStyle/>
          <a:p>
            <a:pPr>
              <a:spcBef>
                <a:spcPct val="50000"/>
              </a:spcBef>
            </a:pPr>
            <a:r>
              <a:rPr lang="es-ES" sz="1000">
                <a:latin typeface="Verdana" pitchFamily="34" charset="0"/>
              </a:rPr>
              <a:t>Sur</a:t>
            </a:r>
          </a:p>
        </p:txBody>
      </p:sp>
      <p:grpSp>
        <p:nvGrpSpPr>
          <p:cNvPr id="181319" name="Group 71"/>
          <p:cNvGrpSpPr>
            <a:grpSpLocks noChangeAspect="1"/>
          </p:cNvGrpSpPr>
          <p:nvPr/>
        </p:nvGrpSpPr>
        <p:grpSpPr bwMode="auto">
          <a:xfrm>
            <a:off x="1908175" y="1916113"/>
            <a:ext cx="6480175" cy="4356100"/>
            <a:chOff x="0" y="-360"/>
            <a:chExt cx="7020" cy="4716"/>
          </a:xfrm>
        </p:grpSpPr>
        <p:sp>
          <p:nvSpPr>
            <p:cNvPr id="181320" name="AutoShape 72"/>
            <p:cNvSpPr>
              <a:spLocks noChangeAspect="1" noChangeArrowheads="1"/>
            </p:cNvSpPr>
            <p:nvPr/>
          </p:nvSpPr>
          <p:spPr bwMode="auto">
            <a:xfrm>
              <a:off x="0" y="-360"/>
              <a:ext cx="7020" cy="4716"/>
            </a:xfrm>
            <a:prstGeom prst="rect">
              <a:avLst/>
            </a:prstGeom>
            <a:noFill/>
            <a:ln w="9525">
              <a:noFill/>
              <a:miter lim="800000"/>
              <a:headEnd/>
              <a:tailEnd/>
            </a:ln>
          </p:spPr>
          <p:txBody>
            <a:bodyPr/>
            <a:lstStyle/>
            <a:p>
              <a:endParaRPr lang="es-ES"/>
            </a:p>
          </p:txBody>
        </p:sp>
        <p:sp>
          <p:nvSpPr>
            <p:cNvPr id="181321" name="Freeform 73"/>
            <p:cNvSpPr>
              <a:spLocks/>
            </p:cNvSpPr>
            <p:nvPr/>
          </p:nvSpPr>
          <p:spPr bwMode="auto">
            <a:xfrm>
              <a:off x="640" y="3479"/>
              <a:ext cx="5840" cy="271"/>
            </a:xfrm>
            <a:custGeom>
              <a:avLst/>
              <a:gdLst/>
              <a:ahLst/>
              <a:cxnLst>
                <a:cxn ang="0">
                  <a:pos x="0" y="271"/>
                </a:cxn>
                <a:cxn ang="0">
                  <a:pos x="348" y="0"/>
                </a:cxn>
                <a:cxn ang="0">
                  <a:pos x="5840" y="0"/>
                </a:cxn>
                <a:cxn ang="0">
                  <a:pos x="5492" y="271"/>
                </a:cxn>
                <a:cxn ang="0">
                  <a:pos x="0" y="271"/>
                </a:cxn>
              </a:cxnLst>
              <a:rect l="0" t="0" r="r" b="b"/>
              <a:pathLst>
                <a:path w="5840" h="271">
                  <a:moveTo>
                    <a:pt x="0" y="271"/>
                  </a:moveTo>
                  <a:lnTo>
                    <a:pt x="348" y="0"/>
                  </a:lnTo>
                  <a:lnTo>
                    <a:pt x="5840" y="0"/>
                  </a:lnTo>
                  <a:lnTo>
                    <a:pt x="5492" y="271"/>
                  </a:lnTo>
                  <a:lnTo>
                    <a:pt x="0" y="271"/>
                  </a:lnTo>
                  <a:close/>
                </a:path>
              </a:pathLst>
            </a:custGeom>
            <a:solidFill>
              <a:srgbClr val="808080"/>
            </a:solidFill>
            <a:ln w="9525">
              <a:noFill/>
              <a:round/>
              <a:headEnd/>
              <a:tailEnd/>
            </a:ln>
          </p:spPr>
          <p:txBody>
            <a:bodyPr/>
            <a:lstStyle/>
            <a:p>
              <a:endParaRPr lang="es-ES"/>
            </a:p>
          </p:txBody>
        </p:sp>
        <p:sp>
          <p:nvSpPr>
            <p:cNvPr id="181322" name="Freeform 74"/>
            <p:cNvSpPr>
              <a:spLocks/>
            </p:cNvSpPr>
            <p:nvPr/>
          </p:nvSpPr>
          <p:spPr bwMode="auto">
            <a:xfrm>
              <a:off x="640" y="650"/>
              <a:ext cx="348" cy="3100"/>
            </a:xfrm>
            <a:custGeom>
              <a:avLst/>
              <a:gdLst/>
              <a:ahLst/>
              <a:cxnLst>
                <a:cxn ang="0">
                  <a:pos x="0" y="3100"/>
                </a:cxn>
                <a:cxn ang="0">
                  <a:pos x="0" y="271"/>
                </a:cxn>
                <a:cxn ang="0">
                  <a:pos x="348" y="0"/>
                </a:cxn>
                <a:cxn ang="0">
                  <a:pos x="348" y="2829"/>
                </a:cxn>
                <a:cxn ang="0">
                  <a:pos x="0" y="3100"/>
                </a:cxn>
              </a:cxnLst>
              <a:rect l="0" t="0" r="r" b="b"/>
              <a:pathLst>
                <a:path w="348" h="3100">
                  <a:moveTo>
                    <a:pt x="0" y="3100"/>
                  </a:moveTo>
                  <a:lnTo>
                    <a:pt x="0" y="271"/>
                  </a:lnTo>
                  <a:lnTo>
                    <a:pt x="348" y="0"/>
                  </a:lnTo>
                  <a:lnTo>
                    <a:pt x="348" y="2829"/>
                  </a:lnTo>
                  <a:lnTo>
                    <a:pt x="0" y="3100"/>
                  </a:lnTo>
                  <a:close/>
                </a:path>
              </a:pathLst>
            </a:custGeom>
            <a:solidFill>
              <a:srgbClr val="C0C0C0"/>
            </a:solidFill>
            <a:ln w="9525">
              <a:noFill/>
              <a:round/>
              <a:headEnd/>
              <a:tailEnd/>
            </a:ln>
          </p:spPr>
          <p:txBody>
            <a:bodyPr/>
            <a:lstStyle/>
            <a:p>
              <a:endParaRPr lang="es-ES"/>
            </a:p>
          </p:txBody>
        </p:sp>
        <p:sp>
          <p:nvSpPr>
            <p:cNvPr id="181323" name="Rectangle 75"/>
            <p:cNvSpPr>
              <a:spLocks noChangeArrowheads="1"/>
            </p:cNvSpPr>
            <p:nvPr/>
          </p:nvSpPr>
          <p:spPr bwMode="auto">
            <a:xfrm>
              <a:off x="988" y="650"/>
              <a:ext cx="5492" cy="2829"/>
            </a:xfrm>
            <a:prstGeom prst="rect">
              <a:avLst/>
            </a:prstGeom>
            <a:solidFill>
              <a:srgbClr val="C0C0C0"/>
            </a:solidFill>
            <a:ln w="9525">
              <a:noFill/>
              <a:miter lim="800000"/>
              <a:headEnd/>
              <a:tailEnd/>
            </a:ln>
          </p:spPr>
          <p:txBody>
            <a:bodyPr/>
            <a:lstStyle/>
            <a:p>
              <a:endParaRPr lang="es-ES"/>
            </a:p>
          </p:txBody>
        </p:sp>
        <p:sp>
          <p:nvSpPr>
            <p:cNvPr id="181324" name="Freeform 76"/>
            <p:cNvSpPr>
              <a:spLocks/>
            </p:cNvSpPr>
            <p:nvPr/>
          </p:nvSpPr>
          <p:spPr bwMode="auto">
            <a:xfrm>
              <a:off x="640" y="3479"/>
              <a:ext cx="5840" cy="271"/>
            </a:xfrm>
            <a:custGeom>
              <a:avLst/>
              <a:gdLst/>
              <a:ahLst/>
              <a:cxnLst>
                <a:cxn ang="0">
                  <a:pos x="5840" y="0"/>
                </a:cxn>
                <a:cxn ang="0">
                  <a:pos x="5492" y="271"/>
                </a:cxn>
                <a:cxn ang="0">
                  <a:pos x="0" y="271"/>
                </a:cxn>
                <a:cxn ang="0">
                  <a:pos x="348" y="0"/>
                </a:cxn>
                <a:cxn ang="0">
                  <a:pos x="5840" y="0"/>
                </a:cxn>
              </a:cxnLst>
              <a:rect l="0" t="0" r="r" b="b"/>
              <a:pathLst>
                <a:path w="5840" h="271">
                  <a:moveTo>
                    <a:pt x="5840" y="0"/>
                  </a:moveTo>
                  <a:lnTo>
                    <a:pt x="5492" y="271"/>
                  </a:lnTo>
                  <a:lnTo>
                    <a:pt x="0" y="271"/>
                  </a:lnTo>
                  <a:lnTo>
                    <a:pt x="348" y="0"/>
                  </a:lnTo>
                  <a:lnTo>
                    <a:pt x="5840" y="0"/>
                  </a:lnTo>
                  <a:close/>
                </a:path>
              </a:pathLst>
            </a:custGeom>
            <a:noFill/>
            <a:ln w="0">
              <a:solidFill>
                <a:srgbClr val="000000"/>
              </a:solidFill>
              <a:prstDash val="solid"/>
              <a:round/>
              <a:headEnd/>
              <a:tailEnd/>
            </a:ln>
          </p:spPr>
          <p:txBody>
            <a:bodyPr/>
            <a:lstStyle/>
            <a:p>
              <a:endParaRPr lang="es-ES"/>
            </a:p>
          </p:txBody>
        </p:sp>
        <p:sp>
          <p:nvSpPr>
            <p:cNvPr id="181325" name="Freeform 77"/>
            <p:cNvSpPr>
              <a:spLocks/>
            </p:cNvSpPr>
            <p:nvPr/>
          </p:nvSpPr>
          <p:spPr bwMode="auto">
            <a:xfrm>
              <a:off x="640" y="650"/>
              <a:ext cx="348" cy="3100"/>
            </a:xfrm>
            <a:custGeom>
              <a:avLst/>
              <a:gdLst/>
              <a:ahLst/>
              <a:cxnLst>
                <a:cxn ang="0">
                  <a:pos x="0" y="3100"/>
                </a:cxn>
                <a:cxn ang="0">
                  <a:pos x="0" y="271"/>
                </a:cxn>
                <a:cxn ang="0">
                  <a:pos x="348" y="0"/>
                </a:cxn>
                <a:cxn ang="0">
                  <a:pos x="348" y="2829"/>
                </a:cxn>
                <a:cxn ang="0">
                  <a:pos x="0" y="3100"/>
                </a:cxn>
              </a:cxnLst>
              <a:rect l="0" t="0" r="r" b="b"/>
              <a:pathLst>
                <a:path w="348" h="3100">
                  <a:moveTo>
                    <a:pt x="0" y="3100"/>
                  </a:moveTo>
                  <a:lnTo>
                    <a:pt x="0" y="271"/>
                  </a:lnTo>
                  <a:lnTo>
                    <a:pt x="348" y="0"/>
                  </a:lnTo>
                  <a:lnTo>
                    <a:pt x="348" y="2829"/>
                  </a:lnTo>
                  <a:lnTo>
                    <a:pt x="0" y="3100"/>
                  </a:lnTo>
                  <a:close/>
                </a:path>
              </a:pathLst>
            </a:custGeom>
            <a:noFill/>
            <a:ln w="5080">
              <a:solidFill>
                <a:srgbClr val="808080"/>
              </a:solidFill>
              <a:prstDash val="solid"/>
              <a:round/>
              <a:headEnd/>
              <a:tailEnd/>
            </a:ln>
          </p:spPr>
          <p:txBody>
            <a:bodyPr/>
            <a:lstStyle/>
            <a:p>
              <a:endParaRPr lang="es-ES"/>
            </a:p>
          </p:txBody>
        </p:sp>
        <p:sp>
          <p:nvSpPr>
            <p:cNvPr id="181326" name="Rectangle 78"/>
            <p:cNvSpPr>
              <a:spLocks noChangeArrowheads="1"/>
            </p:cNvSpPr>
            <p:nvPr/>
          </p:nvSpPr>
          <p:spPr bwMode="auto">
            <a:xfrm>
              <a:off x="988" y="650"/>
              <a:ext cx="5492" cy="2829"/>
            </a:xfrm>
            <a:prstGeom prst="rect">
              <a:avLst/>
            </a:prstGeom>
            <a:noFill/>
            <a:ln w="5080">
              <a:solidFill>
                <a:srgbClr val="808080"/>
              </a:solidFill>
              <a:miter lim="800000"/>
              <a:headEnd/>
              <a:tailEnd/>
            </a:ln>
          </p:spPr>
          <p:txBody>
            <a:bodyPr/>
            <a:lstStyle/>
            <a:p>
              <a:endParaRPr lang="es-ES"/>
            </a:p>
          </p:txBody>
        </p:sp>
        <p:sp>
          <p:nvSpPr>
            <p:cNvPr id="181327" name="Freeform 79"/>
            <p:cNvSpPr>
              <a:spLocks/>
            </p:cNvSpPr>
            <p:nvPr/>
          </p:nvSpPr>
          <p:spPr bwMode="auto">
            <a:xfrm>
              <a:off x="1456" y="772"/>
              <a:ext cx="140" cy="2897"/>
            </a:xfrm>
            <a:custGeom>
              <a:avLst/>
              <a:gdLst/>
              <a:ahLst/>
              <a:cxnLst>
                <a:cxn ang="0">
                  <a:pos x="0" y="2897"/>
                </a:cxn>
                <a:cxn ang="0">
                  <a:pos x="0" y="108"/>
                </a:cxn>
                <a:cxn ang="0">
                  <a:pos x="140" y="0"/>
                </a:cxn>
                <a:cxn ang="0">
                  <a:pos x="140" y="2789"/>
                </a:cxn>
                <a:cxn ang="0">
                  <a:pos x="0" y="2897"/>
                </a:cxn>
              </a:cxnLst>
              <a:rect l="0" t="0" r="r" b="b"/>
              <a:pathLst>
                <a:path w="140" h="2897">
                  <a:moveTo>
                    <a:pt x="0" y="2897"/>
                  </a:moveTo>
                  <a:lnTo>
                    <a:pt x="0" y="108"/>
                  </a:lnTo>
                  <a:lnTo>
                    <a:pt x="140" y="0"/>
                  </a:lnTo>
                  <a:lnTo>
                    <a:pt x="140" y="2789"/>
                  </a:lnTo>
                  <a:lnTo>
                    <a:pt x="0" y="2897"/>
                  </a:lnTo>
                  <a:close/>
                </a:path>
              </a:pathLst>
            </a:custGeom>
            <a:solidFill>
              <a:srgbClr val="4D4D80"/>
            </a:solidFill>
            <a:ln w="5080">
              <a:solidFill>
                <a:srgbClr val="000000"/>
              </a:solidFill>
              <a:prstDash val="solid"/>
              <a:round/>
              <a:headEnd/>
              <a:tailEnd/>
            </a:ln>
          </p:spPr>
          <p:txBody>
            <a:bodyPr/>
            <a:lstStyle/>
            <a:p>
              <a:endParaRPr lang="es-ES"/>
            </a:p>
          </p:txBody>
        </p:sp>
        <p:sp>
          <p:nvSpPr>
            <p:cNvPr id="181328" name="Rectangle 80"/>
            <p:cNvSpPr>
              <a:spLocks noChangeArrowheads="1"/>
            </p:cNvSpPr>
            <p:nvPr/>
          </p:nvSpPr>
          <p:spPr bwMode="auto">
            <a:xfrm>
              <a:off x="1050" y="880"/>
              <a:ext cx="406" cy="2789"/>
            </a:xfrm>
            <a:prstGeom prst="rect">
              <a:avLst/>
            </a:prstGeom>
            <a:solidFill>
              <a:srgbClr val="9999FF"/>
            </a:solidFill>
            <a:ln w="5080">
              <a:solidFill>
                <a:srgbClr val="000000"/>
              </a:solidFill>
              <a:miter lim="800000"/>
              <a:headEnd/>
              <a:tailEnd/>
            </a:ln>
          </p:spPr>
          <p:txBody>
            <a:bodyPr/>
            <a:lstStyle/>
            <a:p>
              <a:endParaRPr lang="es-ES"/>
            </a:p>
          </p:txBody>
        </p:sp>
        <p:sp>
          <p:nvSpPr>
            <p:cNvPr id="181329" name="Freeform 81"/>
            <p:cNvSpPr>
              <a:spLocks/>
            </p:cNvSpPr>
            <p:nvPr/>
          </p:nvSpPr>
          <p:spPr bwMode="auto">
            <a:xfrm>
              <a:off x="1050" y="772"/>
              <a:ext cx="546" cy="108"/>
            </a:xfrm>
            <a:custGeom>
              <a:avLst/>
              <a:gdLst/>
              <a:ahLst/>
              <a:cxnLst>
                <a:cxn ang="0">
                  <a:pos x="406" y="108"/>
                </a:cxn>
                <a:cxn ang="0">
                  <a:pos x="546" y="0"/>
                </a:cxn>
                <a:cxn ang="0">
                  <a:pos x="139" y="0"/>
                </a:cxn>
                <a:cxn ang="0">
                  <a:pos x="0" y="108"/>
                </a:cxn>
                <a:cxn ang="0">
                  <a:pos x="406" y="108"/>
                </a:cxn>
              </a:cxnLst>
              <a:rect l="0" t="0" r="r" b="b"/>
              <a:pathLst>
                <a:path w="546" h="108">
                  <a:moveTo>
                    <a:pt x="406" y="108"/>
                  </a:moveTo>
                  <a:lnTo>
                    <a:pt x="546" y="0"/>
                  </a:lnTo>
                  <a:lnTo>
                    <a:pt x="139" y="0"/>
                  </a:lnTo>
                  <a:lnTo>
                    <a:pt x="0" y="108"/>
                  </a:lnTo>
                  <a:lnTo>
                    <a:pt x="406" y="108"/>
                  </a:lnTo>
                  <a:close/>
                </a:path>
              </a:pathLst>
            </a:custGeom>
            <a:solidFill>
              <a:srgbClr val="7373BF"/>
            </a:solidFill>
            <a:ln w="5080">
              <a:solidFill>
                <a:srgbClr val="000000"/>
              </a:solidFill>
              <a:prstDash val="solid"/>
              <a:round/>
              <a:headEnd/>
              <a:tailEnd/>
            </a:ln>
          </p:spPr>
          <p:txBody>
            <a:bodyPr/>
            <a:lstStyle/>
            <a:p>
              <a:endParaRPr lang="es-ES"/>
            </a:p>
          </p:txBody>
        </p:sp>
        <p:sp>
          <p:nvSpPr>
            <p:cNvPr id="181330" name="Freeform 82"/>
            <p:cNvSpPr>
              <a:spLocks/>
            </p:cNvSpPr>
            <p:nvPr/>
          </p:nvSpPr>
          <p:spPr bwMode="auto">
            <a:xfrm>
              <a:off x="1863" y="3399"/>
              <a:ext cx="139" cy="270"/>
            </a:xfrm>
            <a:custGeom>
              <a:avLst/>
              <a:gdLst/>
              <a:ahLst/>
              <a:cxnLst>
                <a:cxn ang="0">
                  <a:pos x="0" y="270"/>
                </a:cxn>
                <a:cxn ang="0">
                  <a:pos x="0" y="109"/>
                </a:cxn>
                <a:cxn ang="0">
                  <a:pos x="139" y="0"/>
                </a:cxn>
                <a:cxn ang="0">
                  <a:pos x="139" y="162"/>
                </a:cxn>
                <a:cxn ang="0">
                  <a:pos x="0" y="270"/>
                </a:cxn>
              </a:cxnLst>
              <a:rect l="0" t="0" r="r" b="b"/>
              <a:pathLst>
                <a:path w="139" h="270">
                  <a:moveTo>
                    <a:pt x="0" y="270"/>
                  </a:moveTo>
                  <a:lnTo>
                    <a:pt x="0" y="109"/>
                  </a:lnTo>
                  <a:lnTo>
                    <a:pt x="139" y="0"/>
                  </a:lnTo>
                  <a:lnTo>
                    <a:pt x="139" y="162"/>
                  </a:lnTo>
                  <a:lnTo>
                    <a:pt x="0" y="270"/>
                  </a:lnTo>
                  <a:close/>
                </a:path>
              </a:pathLst>
            </a:custGeom>
            <a:solidFill>
              <a:srgbClr val="4D1A33"/>
            </a:solidFill>
            <a:ln w="5080">
              <a:solidFill>
                <a:srgbClr val="000000"/>
              </a:solidFill>
              <a:prstDash val="solid"/>
              <a:round/>
              <a:headEnd/>
              <a:tailEnd/>
            </a:ln>
          </p:spPr>
          <p:txBody>
            <a:bodyPr/>
            <a:lstStyle/>
            <a:p>
              <a:endParaRPr lang="es-ES"/>
            </a:p>
          </p:txBody>
        </p:sp>
        <p:sp>
          <p:nvSpPr>
            <p:cNvPr id="181331" name="Rectangle 83"/>
            <p:cNvSpPr>
              <a:spLocks noChangeArrowheads="1"/>
            </p:cNvSpPr>
            <p:nvPr/>
          </p:nvSpPr>
          <p:spPr bwMode="auto">
            <a:xfrm>
              <a:off x="1456" y="3508"/>
              <a:ext cx="407" cy="161"/>
            </a:xfrm>
            <a:prstGeom prst="rect">
              <a:avLst/>
            </a:prstGeom>
            <a:solidFill>
              <a:srgbClr val="993366"/>
            </a:solidFill>
            <a:ln w="5080">
              <a:solidFill>
                <a:srgbClr val="000000"/>
              </a:solidFill>
              <a:miter lim="800000"/>
              <a:headEnd/>
              <a:tailEnd/>
            </a:ln>
          </p:spPr>
          <p:txBody>
            <a:bodyPr/>
            <a:lstStyle/>
            <a:p>
              <a:endParaRPr lang="es-ES"/>
            </a:p>
          </p:txBody>
        </p:sp>
        <p:sp>
          <p:nvSpPr>
            <p:cNvPr id="181332" name="Freeform 84"/>
            <p:cNvSpPr>
              <a:spLocks/>
            </p:cNvSpPr>
            <p:nvPr/>
          </p:nvSpPr>
          <p:spPr bwMode="auto">
            <a:xfrm>
              <a:off x="1456" y="3399"/>
              <a:ext cx="546" cy="109"/>
            </a:xfrm>
            <a:custGeom>
              <a:avLst/>
              <a:gdLst/>
              <a:ahLst/>
              <a:cxnLst>
                <a:cxn ang="0">
                  <a:pos x="407" y="109"/>
                </a:cxn>
                <a:cxn ang="0">
                  <a:pos x="546" y="0"/>
                </a:cxn>
                <a:cxn ang="0">
                  <a:pos x="140" y="0"/>
                </a:cxn>
                <a:cxn ang="0">
                  <a:pos x="0" y="109"/>
                </a:cxn>
                <a:cxn ang="0">
                  <a:pos x="407" y="109"/>
                </a:cxn>
              </a:cxnLst>
              <a:rect l="0" t="0" r="r" b="b"/>
              <a:pathLst>
                <a:path w="546" h="109">
                  <a:moveTo>
                    <a:pt x="407" y="109"/>
                  </a:moveTo>
                  <a:lnTo>
                    <a:pt x="546" y="0"/>
                  </a:lnTo>
                  <a:lnTo>
                    <a:pt x="140" y="0"/>
                  </a:lnTo>
                  <a:lnTo>
                    <a:pt x="0" y="109"/>
                  </a:lnTo>
                  <a:lnTo>
                    <a:pt x="407" y="109"/>
                  </a:lnTo>
                  <a:close/>
                </a:path>
              </a:pathLst>
            </a:custGeom>
            <a:solidFill>
              <a:srgbClr val="73264D"/>
            </a:solidFill>
            <a:ln w="5080">
              <a:solidFill>
                <a:srgbClr val="000000"/>
              </a:solidFill>
              <a:prstDash val="solid"/>
              <a:round/>
              <a:headEnd/>
              <a:tailEnd/>
            </a:ln>
          </p:spPr>
          <p:txBody>
            <a:bodyPr/>
            <a:lstStyle/>
            <a:p>
              <a:endParaRPr lang="es-ES"/>
            </a:p>
          </p:txBody>
        </p:sp>
        <p:sp>
          <p:nvSpPr>
            <p:cNvPr id="181333" name="Freeform 85"/>
            <p:cNvSpPr>
              <a:spLocks/>
            </p:cNvSpPr>
            <p:nvPr/>
          </p:nvSpPr>
          <p:spPr bwMode="auto">
            <a:xfrm>
              <a:off x="2270" y="3500"/>
              <a:ext cx="139" cy="169"/>
            </a:xfrm>
            <a:custGeom>
              <a:avLst/>
              <a:gdLst/>
              <a:ahLst/>
              <a:cxnLst>
                <a:cxn ang="0">
                  <a:pos x="0" y="169"/>
                </a:cxn>
                <a:cxn ang="0">
                  <a:pos x="0" y="108"/>
                </a:cxn>
                <a:cxn ang="0">
                  <a:pos x="139" y="0"/>
                </a:cxn>
                <a:cxn ang="0">
                  <a:pos x="139" y="61"/>
                </a:cxn>
                <a:cxn ang="0">
                  <a:pos x="0" y="169"/>
                </a:cxn>
              </a:cxnLst>
              <a:rect l="0" t="0" r="r" b="b"/>
              <a:pathLst>
                <a:path w="139" h="169">
                  <a:moveTo>
                    <a:pt x="0" y="169"/>
                  </a:moveTo>
                  <a:lnTo>
                    <a:pt x="0" y="108"/>
                  </a:lnTo>
                  <a:lnTo>
                    <a:pt x="139" y="0"/>
                  </a:lnTo>
                  <a:lnTo>
                    <a:pt x="139" y="61"/>
                  </a:lnTo>
                  <a:lnTo>
                    <a:pt x="0" y="169"/>
                  </a:lnTo>
                  <a:close/>
                </a:path>
              </a:pathLst>
            </a:custGeom>
            <a:solidFill>
              <a:srgbClr val="808066"/>
            </a:solidFill>
            <a:ln w="5080">
              <a:solidFill>
                <a:srgbClr val="000000"/>
              </a:solidFill>
              <a:prstDash val="solid"/>
              <a:round/>
              <a:headEnd/>
              <a:tailEnd/>
            </a:ln>
          </p:spPr>
          <p:txBody>
            <a:bodyPr/>
            <a:lstStyle/>
            <a:p>
              <a:endParaRPr lang="es-ES"/>
            </a:p>
          </p:txBody>
        </p:sp>
        <p:sp>
          <p:nvSpPr>
            <p:cNvPr id="181334" name="Rectangle 86"/>
            <p:cNvSpPr>
              <a:spLocks noChangeArrowheads="1"/>
            </p:cNvSpPr>
            <p:nvPr/>
          </p:nvSpPr>
          <p:spPr bwMode="auto">
            <a:xfrm>
              <a:off x="1863" y="3608"/>
              <a:ext cx="407" cy="61"/>
            </a:xfrm>
            <a:prstGeom prst="rect">
              <a:avLst/>
            </a:prstGeom>
            <a:solidFill>
              <a:srgbClr val="FFFFCC"/>
            </a:solidFill>
            <a:ln w="5080">
              <a:solidFill>
                <a:srgbClr val="000000"/>
              </a:solidFill>
              <a:miter lim="800000"/>
              <a:headEnd/>
              <a:tailEnd/>
            </a:ln>
          </p:spPr>
          <p:txBody>
            <a:bodyPr/>
            <a:lstStyle/>
            <a:p>
              <a:endParaRPr lang="es-ES"/>
            </a:p>
          </p:txBody>
        </p:sp>
        <p:sp>
          <p:nvSpPr>
            <p:cNvPr id="181335" name="Freeform 87"/>
            <p:cNvSpPr>
              <a:spLocks/>
            </p:cNvSpPr>
            <p:nvPr/>
          </p:nvSpPr>
          <p:spPr bwMode="auto">
            <a:xfrm>
              <a:off x="1863" y="3500"/>
              <a:ext cx="546" cy="108"/>
            </a:xfrm>
            <a:custGeom>
              <a:avLst/>
              <a:gdLst/>
              <a:ahLst/>
              <a:cxnLst>
                <a:cxn ang="0">
                  <a:pos x="407" y="108"/>
                </a:cxn>
                <a:cxn ang="0">
                  <a:pos x="546" y="0"/>
                </a:cxn>
                <a:cxn ang="0">
                  <a:pos x="139" y="0"/>
                </a:cxn>
                <a:cxn ang="0">
                  <a:pos x="0" y="108"/>
                </a:cxn>
                <a:cxn ang="0">
                  <a:pos x="407" y="108"/>
                </a:cxn>
              </a:cxnLst>
              <a:rect l="0" t="0" r="r" b="b"/>
              <a:pathLst>
                <a:path w="546" h="108">
                  <a:moveTo>
                    <a:pt x="407" y="108"/>
                  </a:moveTo>
                  <a:lnTo>
                    <a:pt x="546" y="0"/>
                  </a:lnTo>
                  <a:lnTo>
                    <a:pt x="139" y="0"/>
                  </a:lnTo>
                  <a:lnTo>
                    <a:pt x="0" y="108"/>
                  </a:lnTo>
                  <a:lnTo>
                    <a:pt x="407" y="108"/>
                  </a:lnTo>
                  <a:close/>
                </a:path>
              </a:pathLst>
            </a:custGeom>
            <a:solidFill>
              <a:srgbClr val="BFBF99"/>
            </a:solidFill>
            <a:ln w="5080">
              <a:solidFill>
                <a:srgbClr val="000000"/>
              </a:solidFill>
              <a:prstDash val="solid"/>
              <a:round/>
              <a:headEnd/>
              <a:tailEnd/>
            </a:ln>
          </p:spPr>
          <p:txBody>
            <a:bodyPr/>
            <a:lstStyle/>
            <a:p>
              <a:endParaRPr lang="es-ES"/>
            </a:p>
          </p:txBody>
        </p:sp>
        <p:sp>
          <p:nvSpPr>
            <p:cNvPr id="181336" name="Freeform 88"/>
            <p:cNvSpPr>
              <a:spLocks/>
            </p:cNvSpPr>
            <p:nvPr/>
          </p:nvSpPr>
          <p:spPr bwMode="auto">
            <a:xfrm>
              <a:off x="2676" y="3460"/>
              <a:ext cx="140" cy="209"/>
            </a:xfrm>
            <a:custGeom>
              <a:avLst/>
              <a:gdLst/>
              <a:ahLst/>
              <a:cxnLst>
                <a:cxn ang="0">
                  <a:pos x="0" y="209"/>
                </a:cxn>
                <a:cxn ang="0">
                  <a:pos x="0" y="108"/>
                </a:cxn>
                <a:cxn ang="0">
                  <a:pos x="140" y="0"/>
                </a:cxn>
                <a:cxn ang="0">
                  <a:pos x="140" y="101"/>
                </a:cxn>
                <a:cxn ang="0">
                  <a:pos x="0" y="209"/>
                </a:cxn>
              </a:cxnLst>
              <a:rect l="0" t="0" r="r" b="b"/>
              <a:pathLst>
                <a:path w="140" h="209">
                  <a:moveTo>
                    <a:pt x="0" y="209"/>
                  </a:moveTo>
                  <a:lnTo>
                    <a:pt x="0" y="108"/>
                  </a:lnTo>
                  <a:lnTo>
                    <a:pt x="140" y="0"/>
                  </a:lnTo>
                  <a:lnTo>
                    <a:pt x="140" y="101"/>
                  </a:lnTo>
                  <a:lnTo>
                    <a:pt x="0" y="209"/>
                  </a:lnTo>
                  <a:close/>
                </a:path>
              </a:pathLst>
            </a:custGeom>
            <a:solidFill>
              <a:srgbClr val="668080"/>
            </a:solidFill>
            <a:ln w="5080">
              <a:solidFill>
                <a:srgbClr val="000000"/>
              </a:solidFill>
              <a:prstDash val="solid"/>
              <a:round/>
              <a:headEnd/>
              <a:tailEnd/>
            </a:ln>
          </p:spPr>
          <p:txBody>
            <a:bodyPr/>
            <a:lstStyle/>
            <a:p>
              <a:endParaRPr lang="es-ES"/>
            </a:p>
          </p:txBody>
        </p:sp>
        <p:sp>
          <p:nvSpPr>
            <p:cNvPr id="181337" name="Rectangle 89"/>
            <p:cNvSpPr>
              <a:spLocks noChangeArrowheads="1"/>
            </p:cNvSpPr>
            <p:nvPr/>
          </p:nvSpPr>
          <p:spPr bwMode="auto">
            <a:xfrm>
              <a:off x="2270" y="3568"/>
              <a:ext cx="406" cy="101"/>
            </a:xfrm>
            <a:prstGeom prst="rect">
              <a:avLst/>
            </a:prstGeom>
            <a:solidFill>
              <a:srgbClr val="CCFFFF"/>
            </a:solidFill>
            <a:ln w="5080">
              <a:solidFill>
                <a:srgbClr val="000000"/>
              </a:solidFill>
              <a:miter lim="800000"/>
              <a:headEnd/>
              <a:tailEnd/>
            </a:ln>
          </p:spPr>
          <p:txBody>
            <a:bodyPr/>
            <a:lstStyle/>
            <a:p>
              <a:endParaRPr lang="es-ES"/>
            </a:p>
          </p:txBody>
        </p:sp>
        <p:sp>
          <p:nvSpPr>
            <p:cNvPr id="181338" name="Freeform 90"/>
            <p:cNvSpPr>
              <a:spLocks/>
            </p:cNvSpPr>
            <p:nvPr/>
          </p:nvSpPr>
          <p:spPr bwMode="auto">
            <a:xfrm>
              <a:off x="2270" y="3460"/>
              <a:ext cx="546" cy="108"/>
            </a:xfrm>
            <a:custGeom>
              <a:avLst/>
              <a:gdLst/>
              <a:ahLst/>
              <a:cxnLst>
                <a:cxn ang="0">
                  <a:pos x="406" y="108"/>
                </a:cxn>
                <a:cxn ang="0">
                  <a:pos x="546" y="0"/>
                </a:cxn>
                <a:cxn ang="0">
                  <a:pos x="139" y="0"/>
                </a:cxn>
                <a:cxn ang="0">
                  <a:pos x="0" y="108"/>
                </a:cxn>
                <a:cxn ang="0">
                  <a:pos x="406" y="108"/>
                </a:cxn>
              </a:cxnLst>
              <a:rect l="0" t="0" r="r" b="b"/>
              <a:pathLst>
                <a:path w="546" h="108">
                  <a:moveTo>
                    <a:pt x="406" y="108"/>
                  </a:moveTo>
                  <a:lnTo>
                    <a:pt x="546" y="0"/>
                  </a:lnTo>
                  <a:lnTo>
                    <a:pt x="139" y="0"/>
                  </a:lnTo>
                  <a:lnTo>
                    <a:pt x="0" y="108"/>
                  </a:lnTo>
                  <a:lnTo>
                    <a:pt x="406" y="108"/>
                  </a:lnTo>
                  <a:close/>
                </a:path>
              </a:pathLst>
            </a:custGeom>
            <a:solidFill>
              <a:srgbClr val="99BFBF"/>
            </a:solidFill>
            <a:ln w="5080">
              <a:solidFill>
                <a:srgbClr val="000000"/>
              </a:solidFill>
              <a:prstDash val="solid"/>
              <a:round/>
              <a:headEnd/>
              <a:tailEnd/>
            </a:ln>
          </p:spPr>
          <p:txBody>
            <a:bodyPr/>
            <a:lstStyle/>
            <a:p>
              <a:endParaRPr lang="es-ES"/>
            </a:p>
          </p:txBody>
        </p:sp>
        <p:sp>
          <p:nvSpPr>
            <p:cNvPr id="181339" name="Freeform 91"/>
            <p:cNvSpPr>
              <a:spLocks/>
            </p:cNvSpPr>
            <p:nvPr/>
          </p:nvSpPr>
          <p:spPr bwMode="auto">
            <a:xfrm>
              <a:off x="3083" y="3379"/>
              <a:ext cx="139" cy="290"/>
            </a:xfrm>
            <a:custGeom>
              <a:avLst/>
              <a:gdLst/>
              <a:ahLst/>
              <a:cxnLst>
                <a:cxn ang="0">
                  <a:pos x="0" y="290"/>
                </a:cxn>
                <a:cxn ang="0">
                  <a:pos x="0" y="108"/>
                </a:cxn>
                <a:cxn ang="0">
                  <a:pos x="139" y="0"/>
                </a:cxn>
                <a:cxn ang="0">
                  <a:pos x="139" y="182"/>
                </a:cxn>
                <a:cxn ang="0">
                  <a:pos x="0" y="290"/>
                </a:cxn>
              </a:cxnLst>
              <a:rect l="0" t="0" r="r" b="b"/>
              <a:pathLst>
                <a:path w="139" h="290">
                  <a:moveTo>
                    <a:pt x="0" y="290"/>
                  </a:moveTo>
                  <a:lnTo>
                    <a:pt x="0" y="108"/>
                  </a:lnTo>
                  <a:lnTo>
                    <a:pt x="139" y="0"/>
                  </a:lnTo>
                  <a:lnTo>
                    <a:pt x="139" y="182"/>
                  </a:lnTo>
                  <a:lnTo>
                    <a:pt x="0" y="290"/>
                  </a:lnTo>
                  <a:close/>
                </a:path>
              </a:pathLst>
            </a:custGeom>
            <a:solidFill>
              <a:srgbClr val="330033"/>
            </a:solidFill>
            <a:ln w="5080">
              <a:solidFill>
                <a:srgbClr val="000000"/>
              </a:solidFill>
              <a:prstDash val="solid"/>
              <a:round/>
              <a:headEnd/>
              <a:tailEnd/>
            </a:ln>
          </p:spPr>
          <p:txBody>
            <a:bodyPr/>
            <a:lstStyle/>
            <a:p>
              <a:endParaRPr lang="es-ES"/>
            </a:p>
          </p:txBody>
        </p:sp>
        <p:sp>
          <p:nvSpPr>
            <p:cNvPr id="181340" name="Rectangle 92"/>
            <p:cNvSpPr>
              <a:spLocks noChangeArrowheads="1"/>
            </p:cNvSpPr>
            <p:nvPr/>
          </p:nvSpPr>
          <p:spPr bwMode="auto">
            <a:xfrm>
              <a:off x="2676" y="3487"/>
              <a:ext cx="407" cy="182"/>
            </a:xfrm>
            <a:prstGeom prst="rect">
              <a:avLst/>
            </a:prstGeom>
            <a:solidFill>
              <a:srgbClr val="660066"/>
            </a:solidFill>
            <a:ln w="5080">
              <a:solidFill>
                <a:srgbClr val="000000"/>
              </a:solidFill>
              <a:miter lim="800000"/>
              <a:headEnd/>
              <a:tailEnd/>
            </a:ln>
          </p:spPr>
          <p:txBody>
            <a:bodyPr/>
            <a:lstStyle/>
            <a:p>
              <a:endParaRPr lang="es-ES"/>
            </a:p>
          </p:txBody>
        </p:sp>
        <p:sp>
          <p:nvSpPr>
            <p:cNvPr id="181341" name="Freeform 93"/>
            <p:cNvSpPr>
              <a:spLocks/>
            </p:cNvSpPr>
            <p:nvPr/>
          </p:nvSpPr>
          <p:spPr bwMode="auto">
            <a:xfrm>
              <a:off x="2676" y="3379"/>
              <a:ext cx="546" cy="108"/>
            </a:xfrm>
            <a:custGeom>
              <a:avLst/>
              <a:gdLst/>
              <a:ahLst/>
              <a:cxnLst>
                <a:cxn ang="0">
                  <a:pos x="407" y="108"/>
                </a:cxn>
                <a:cxn ang="0">
                  <a:pos x="546" y="0"/>
                </a:cxn>
                <a:cxn ang="0">
                  <a:pos x="140" y="0"/>
                </a:cxn>
                <a:cxn ang="0">
                  <a:pos x="0" y="108"/>
                </a:cxn>
                <a:cxn ang="0">
                  <a:pos x="407" y="108"/>
                </a:cxn>
              </a:cxnLst>
              <a:rect l="0" t="0" r="r" b="b"/>
              <a:pathLst>
                <a:path w="546" h="108">
                  <a:moveTo>
                    <a:pt x="407" y="108"/>
                  </a:moveTo>
                  <a:lnTo>
                    <a:pt x="546" y="0"/>
                  </a:lnTo>
                  <a:lnTo>
                    <a:pt x="140" y="0"/>
                  </a:lnTo>
                  <a:lnTo>
                    <a:pt x="0" y="108"/>
                  </a:lnTo>
                  <a:lnTo>
                    <a:pt x="407" y="108"/>
                  </a:lnTo>
                  <a:close/>
                </a:path>
              </a:pathLst>
            </a:custGeom>
            <a:solidFill>
              <a:srgbClr val="4D004D"/>
            </a:solidFill>
            <a:ln w="5080">
              <a:solidFill>
                <a:srgbClr val="000000"/>
              </a:solidFill>
              <a:prstDash val="solid"/>
              <a:round/>
              <a:headEnd/>
              <a:tailEnd/>
            </a:ln>
          </p:spPr>
          <p:txBody>
            <a:bodyPr/>
            <a:lstStyle/>
            <a:p>
              <a:endParaRPr lang="es-ES"/>
            </a:p>
          </p:txBody>
        </p:sp>
        <p:sp>
          <p:nvSpPr>
            <p:cNvPr id="181342" name="Freeform 94"/>
            <p:cNvSpPr>
              <a:spLocks/>
            </p:cNvSpPr>
            <p:nvPr/>
          </p:nvSpPr>
          <p:spPr bwMode="auto">
            <a:xfrm>
              <a:off x="3491" y="3521"/>
              <a:ext cx="138" cy="148"/>
            </a:xfrm>
            <a:custGeom>
              <a:avLst/>
              <a:gdLst/>
              <a:ahLst/>
              <a:cxnLst>
                <a:cxn ang="0">
                  <a:pos x="0" y="148"/>
                </a:cxn>
                <a:cxn ang="0">
                  <a:pos x="0" y="108"/>
                </a:cxn>
                <a:cxn ang="0">
                  <a:pos x="138" y="0"/>
                </a:cxn>
                <a:cxn ang="0">
                  <a:pos x="138" y="40"/>
                </a:cxn>
                <a:cxn ang="0">
                  <a:pos x="0" y="148"/>
                </a:cxn>
              </a:cxnLst>
              <a:rect l="0" t="0" r="r" b="b"/>
              <a:pathLst>
                <a:path w="138" h="148">
                  <a:moveTo>
                    <a:pt x="0" y="148"/>
                  </a:moveTo>
                  <a:lnTo>
                    <a:pt x="0" y="108"/>
                  </a:lnTo>
                  <a:lnTo>
                    <a:pt x="138" y="0"/>
                  </a:lnTo>
                  <a:lnTo>
                    <a:pt x="138" y="40"/>
                  </a:lnTo>
                  <a:lnTo>
                    <a:pt x="0" y="148"/>
                  </a:lnTo>
                  <a:close/>
                </a:path>
              </a:pathLst>
            </a:custGeom>
            <a:solidFill>
              <a:srgbClr val="804040"/>
            </a:solidFill>
            <a:ln w="5080">
              <a:solidFill>
                <a:srgbClr val="000000"/>
              </a:solidFill>
              <a:prstDash val="solid"/>
              <a:round/>
              <a:headEnd/>
              <a:tailEnd/>
            </a:ln>
          </p:spPr>
          <p:txBody>
            <a:bodyPr/>
            <a:lstStyle/>
            <a:p>
              <a:endParaRPr lang="es-ES"/>
            </a:p>
          </p:txBody>
        </p:sp>
        <p:sp>
          <p:nvSpPr>
            <p:cNvPr id="181343" name="Rectangle 95"/>
            <p:cNvSpPr>
              <a:spLocks noChangeArrowheads="1"/>
            </p:cNvSpPr>
            <p:nvPr/>
          </p:nvSpPr>
          <p:spPr bwMode="auto">
            <a:xfrm>
              <a:off x="3083" y="3629"/>
              <a:ext cx="408" cy="40"/>
            </a:xfrm>
            <a:prstGeom prst="rect">
              <a:avLst/>
            </a:prstGeom>
            <a:solidFill>
              <a:srgbClr val="FF8080"/>
            </a:solidFill>
            <a:ln w="5080">
              <a:solidFill>
                <a:srgbClr val="000000"/>
              </a:solidFill>
              <a:miter lim="800000"/>
              <a:headEnd/>
              <a:tailEnd/>
            </a:ln>
          </p:spPr>
          <p:txBody>
            <a:bodyPr/>
            <a:lstStyle/>
            <a:p>
              <a:endParaRPr lang="es-ES"/>
            </a:p>
          </p:txBody>
        </p:sp>
        <p:sp>
          <p:nvSpPr>
            <p:cNvPr id="181344" name="Freeform 96"/>
            <p:cNvSpPr>
              <a:spLocks/>
            </p:cNvSpPr>
            <p:nvPr/>
          </p:nvSpPr>
          <p:spPr bwMode="auto">
            <a:xfrm>
              <a:off x="3083" y="3521"/>
              <a:ext cx="546" cy="108"/>
            </a:xfrm>
            <a:custGeom>
              <a:avLst/>
              <a:gdLst/>
              <a:ahLst/>
              <a:cxnLst>
                <a:cxn ang="0">
                  <a:pos x="408" y="108"/>
                </a:cxn>
                <a:cxn ang="0">
                  <a:pos x="546" y="0"/>
                </a:cxn>
                <a:cxn ang="0">
                  <a:pos x="139" y="0"/>
                </a:cxn>
                <a:cxn ang="0">
                  <a:pos x="0" y="108"/>
                </a:cxn>
                <a:cxn ang="0">
                  <a:pos x="408" y="108"/>
                </a:cxn>
              </a:cxnLst>
              <a:rect l="0" t="0" r="r" b="b"/>
              <a:pathLst>
                <a:path w="546" h="108">
                  <a:moveTo>
                    <a:pt x="408" y="108"/>
                  </a:moveTo>
                  <a:lnTo>
                    <a:pt x="546" y="0"/>
                  </a:lnTo>
                  <a:lnTo>
                    <a:pt x="139" y="0"/>
                  </a:lnTo>
                  <a:lnTo>
                    <a:pt x="0" y="108"/>
                  </a:lnTo>
                  <a:lnTo>
                    <a:pt x="408" y="108"/>
                  </a:lnTo>
                  <a:close/>
                </a:path>
              </a:pathLst>
            </a:custGeom>
            <a:solidFill>
              <a:srgbClr val="BF6060"/>
            </a:solidFill>
            <a:ln w="5080">
              <a:solidFill>
                <a:srgbClr val="000000"/>
              </a:solidFill>
              <a:prstDash val="solid"/>
              <a:round/>
              <a:headEnd/>
              <a:tailEnd/>
            </a:ln>
          </p:spPr>
          <p:txBody>
            <a:bodyPr/>
            <a:lstStyle/>
            <a:p>
              <a:endParaRPr lang="es-ES"/>
            </a:p>
          </p:txBody>
        </p:sp>
        <p:sp>
          <p:nvSpPr>
            <p:cNvPr id="181345" name="Freeform 97"/>
            <p:cNvSpPr>
              <a:spLocks/>
            </p:cNvSpPr>
            <p:nvPr/>
          </p:nvSpPr>
          <p:spPr bwMode="auto">
            <a:xfrm>
              <a:off x="3897" y="3439"/>
              <a:ext cx="140" cy="230"/>
            </a:xfrm>
            <a:custGeom>
              <a:avLst/>
              <a:gdLst/>
              <a:ahLst/>
              <a:cxnLst>
                <a:cxn ang="0">
                  <a:pos x="0" y="230"/>
                </a:cxn>
                <a:cxn ang="0">
                  <a:pos x="0" y="109"/>
                </a:cxn>
                <a:cxn ang="0">
                  <a:pos x="140" y="0"/>
                </a:cxn>
                <a:cxn ang="0">
                  <a:pos x="140" y="122"/>
                </a:cxn>
                <a:cxn ang="0">
                  <a:pos x="0" y="230"/>
                </a:cxn>
              </a:cxnLst>
              <a:rect l="0" t="0" r="r" b="b"/>
              <a:pathLst>
                <a:path w="140" h="230">
                  <a:moveTo>
                    <a:pt x="0" y="230"/>
                  </a:moveTo>
                  <a:lnTo>
                    <a:pt x="0" y="109"/>
                  </a:lnTo>
                  <a:lnTo>
                    <a:pt x="140" y="0"/>
                  </a:lnTo>
                  <a:lnTo>
                    <a:pt x="140" y="122"/>
                  </a:lnTo>
                  <a:lnTo>
                    <a:pt x="0" y="230"/>
                  </a:lnTo>
                  <a:close/>
                </a:path>
              </a:pathLst>
            </a:custGeom>
            <a:solidFill>
              <a:srgbClr val="003366"/>
            </a:solidFill>
            <a:ln w="5080">
              <a:solidFill>
                <a:srgbClr val="000000"/>
              </a:solidFill>
              <a:prstDash val="solid"/>
              <a:round/>
              <a:headEnd/>
              <a:tailEnd/>
            </a:ln>
          </p:spPr>
          <p:txBody>
            <a:bodyPr/>
            <a:lstStyle/>
            <a:p>
              <a:endParaRPr lang="es-ES"/>
            </a:p>
          </p:txBody>
        </p:sp>
        <p:sp>
          <p:nvSpPr>
            <p:cNvPr id="181346" name="Rectangle 98"/>
            <p:cNvSpPr>
              <a:spLocks noChangeArrowheads="1"/>
            </p:cNvSpPr>
            <p:nvPr/>
          </p:nvSpPr>
          <p:spPr bwMode="auto">
            <a:xfrm>
              <a:off x="3491" y="3548"/>
              <a:ext cx="406" cy="121"/>
            </a:xfrm>
            <a:prstGeom prst="rect">
              <a:avLst/>
            </a:prstGeom>
            <a:solidFill>
              <a:srgbClr val="0066CC"/>
            </a:solidFill>
            <a:ln w="5080">
              <a:solidFill>
                <a:srgbClr val="000000"/>
              </a:solidFill>
              <a:miter lim="800000"/>
              <a:headEnd/>
              <a:tailEnd/>
            </a:ln>
          </p:spPr>
          <p:txBody>
            <a:bodyPr/>
            <a:lstStyle/>
            <a:p>
              <a:endParaRPr lang="es-ES"/>
            </a:p>
          </p:txBody>
        </p:sp>
        <p:sp>
          <p:nvSpPr>
            <p:cNvPr id="181347" name="Freeform 99"/>
            <p:cNvSpPr>
              <a:spLocks/>
            </p:cNvSpPr>
            <p:nvPr/>
          </p:nvSpPr>
          <p:spPr bwMode="auto">
            <a:xfrm>
              <a:off x="3491" y="3439"/>
              <a:ext cx="546" cy="109"/>
            </a:xfrm>
            <a:custGeom>
              <a:avLst/>
              <a:gdLst/>
              <a:ahLst/>
              <a:cxnLst>
                <a:cxn ang="0">
                  <a:pos x="406" y="109"/>
                </a:cxn>
                <a:cxn ang="0">
                  <a:pos x="546" y="0"/>
                </a:cxn>
                <a:cxn ang="0">
                  <a:pos x="138" y="0"/>
                </a:cxn>
                <a:cxn ang="0">
                  <a:pos x="0" y="109"/>
                </a:cxn>
                <a:cxn ang="0">
                  <a:pos x="406" y="109"/>
                </a:cxn>
              </a:cxnLst>
              <a:rect l="0" t="0" r="r" b="b"/>
              <a:pathLst>
                <a:path w="546" h="109">
                  <a:moveTo>
                    <a:pt x="406" y="109"/>
                  </a:moveTo>
                  <a:lnTo>
                    <a:pt x="546" y="0"/>
                  </a:lnTo>
                  <a:lnTo>
                    <a:pt x="138" y="0"/>
                  </a:lnTo>
                  <a:lnTo>
                    <a:pt x="0" y="109"/>
                  </a:lnTo>
                  <a:lnTo>
                    <a:pt x="406" y="109"/>
                  </a:lnTo>
                  <a:close/>
                </a:path>
              </a:pathLst>
            </a:custGeom>
            <a:solidFill>
              <a:srgbClr val="004D99"/>
            </a:solidFill>
            <a:ln w="5080">
              <a:solidFill>
                <a:srgbClr val="000000"/>
              </a:solidFill>
              <a:prstDash val="solid"/>
              <a:round/>
              <a:headEnd/>
              <a:tailEnd/>
            </a:ln>
          </p:spPr>
          <p:txBody>
            <a:bodyPr/>
            <a:lstStyle/>
            <a:p>
              <a:endParaRPr lang="es-ES"/>
            </a:p>
          </p:txBody>
        </p:sp>
        <p:sp>
          <p:nvSpPr>
            <p:cNvPr id="181348" name="Freeform 100"/>
            <p:cNvSpPr>
              <a:spLocks/>
            </p:cNvSpPr>
            <p:nvPr/>
          </p:nvSpPr>
          <p:spPr bwMode="auto">
            <a:xfrm>
              <a:off x="4304" y="3439"/>
              <a:ext cx="139" cy="230"/>
            </a:xfrm>
            <a:custGeom>
              <a:avLst/>
              <a:gdLst/>
              <a:ahLst/>
              <a:cxnLst>
                <a:cxn ang="0">
                  <a:pos x="0" y="230"/>
                </a:cxn>
                <a:cxn ang="0">
                  <a:pos x="0" y="109"/>
                </a:cxn>
                <a:cxn ang="0">
                  <a:pos x="139" y="0"/>
                </a:cxn>
                <a:cxn ang="0">
                  <a:pos x="139" y="122"/>
                </a:cxn>
                <a:cxn ang="0">
                  <a:pos x="0" y="230"/>
                </a:cxn>
              </a:cxnLst>
              <a:rect l="0" t="0" r="r" b="b"/>
              <a:pathLst>
                <a:path w="139" h="230">
                  <a:moveTo>
                    <a:pt x="0" y="230"/>
                  </a:moveTo>
                  <a:lnTo>
                    <a:pt x="0" y="109"/>
                  </a:lnTo>
                  <a:lnTo>
                    <a:pt x="139" y="0"/>
                  </a:lnTo>
                  <a:lnTo>
                    <a:pt x="139" y="122"/>
                  </a:lnTo>
                  <a:lnTo>
                    <a:pt x="0" y="230"/>
                  </a:lnTo>
                  <a:close/>
                </a:path>
              </a:pathLst>
            </a:custGeom>
            <a:solidFill>
              <a:srgbClr val="666680"/>
            </a:solidFill>
            <a:ln w="5080">
              <a:solidFill>
                <a:srgbClr val="000000"/>
              </a:solidFill>
              <a:prstDash val="solid"/>
              <a:round/>
              <a:headEnd/>
              <a:tailEnd/>
            </a:ln>
          </p:spPr>
          <p:txBody>
            <a:bodyPr/>
            <a:lstStyle/>
            <a:p>
              <a:endParaRPr lang="es-ES"/>
            </a:p>
          </p:txBody>
        </p:sp>
        <p:sp>
          <p:nvSpPr>
            <p:cNvPr id="181349" name="Rectangle 101"/>
            <p:cNvSpPr>
              <a:spLocks noChangeArrowheads="1"/>
            </p:cNvSpPr>
            <p:nvPr/>
          </p:nvSpPr>
          <p:spPr bwMode="auto">
            <a:xfrm>
              <a:off x="3897" y="3548"/>
              <a:ext cx="407" cy="121"/>
            </a:xfrm>
            <a:prstGeom prst="rect">
              <a:avLst/>
            </a:prstGeom>
            <a:solidFill>
              <a:srgbClr val="CCCCFF"/>
            </a:solidFill>
            <a:ln w="5080">
              <a:solidFill>
                <a:srgbClr val="000000"/>
              </a:solidFill>
              <a:miter lim="800000"/>
              <a:headEnd/>
              <a:tailEnd/>
            </a:ln>
          </p:spPr>
          <p:txBody>
            <a:bodyPr/>
            <a:lstStyle/>
            <a:p>
              <a:endParaRPr lang="es-ES"/>
            </a:p>
          </p:txBody>
        </p:sp>
        <p:sp>
          <p:nvSpPr>
            <p:cNvPr id="181350" name="Freeform 102"/>
            <p:cNvSpPr>
              <a:spLocks/>
            </p:cNvSpPr>
            <p:nvPr/>
          </p:nvSpPr>
          <p:spPr bwMode="auto">
            <a:xfrm>
              <a:off x="3897" y="3439"/>
              <a:ext cx="546" cy="109"/>
            </a:xfrm>
            <a:custGeom>
              <a:avLst/>
              <a:gdLst/>
              <a:ahLst/>
              <a:cxnLst>
                <a:cxn ang="0">
                  <a:pos x="407" y="109"/>
                </a:cxn>
                <a:cxn ang="0">
                  <a:pos x="546" y="0"/>
                </a:cxn>
                <a:cxn ang="0">
                  <a:pos x="140" y="0"/>
                </a:cxn>
                <a:cxn ang="0">
                  <a:pos x="0" y="109"/>
                </a:cxn>
                <a:cxn ang="0">
                  <a:pos x="407" y="109"/>
                </a:cxn>
              </a:cxnLst>
              <a:rect l="0" t="0" r="r" b="b"/>
              <a:pathLst>
                <a:path w="546" h="109">
                  <a:moveTo>
                    <a:pt x="407" y="109"/>
                  </a:moveTo>
                  <a:lnTo>
                    <a:pt x="546" y="0"/>
                  </a:lnTo>
                  <a:lnTo>
                    <a:pt x="140" y="0"/>
                  </a:lnTo>
                  <a:lnTo>
                    <a:pt x="0" y="109"/>
                  </a:lnTo>
                  <a:lnTo>
                    <a:pt x="407" y="109"/>
                  </a:lnTo>
                  <a:close/>
                </a:path>
              </a:pathLst>
            </a:custGeom>
            <a:solidFill>
              <a:srgbClr val="9999BF"/>
            </a:solidFill>
            <a:ln w="5080">
              <a:solidFill>
                <a:srgbClr val="000000"/>
              </a:solidFill>
              <a:prstDash val="solid"/>
              <a:round/>
              <a:headEnd/>
              <a:tailEnd/>
            </a:ln>
          </p:spPr>
          <p:txBody>
            <a:bodyPr/>
            <a:lstStyle/>
            <a:p>
              <a:endParaRPr lang="es-ES"/>
            </a:p>
          </p:txBody>
        </p:sp>
        <p:sp>
          <p:nvSpPr>
            <p:cNvPr id="181351" name="Freeform 103"/>
            <p:cNvSpPr>
              <a:spLocks/>
            </p:cNvSpPr>
            <p:nvPr/>
          </p:nvSpPr>
          <p:spPr bwMode="auto">
            <a:xfrm>
              <a:off x="4711" y="3460"/>
              <a:ext cx="139" cy="209"/>
            </a:xfrm>
            <a:custGeom>
              <a:avLst/>
              <a:gdLst/>
              <a:ahLst/>
              <a:cxnLst>
                <a:cxn ang="0">
                  <a:pos x="0" y="209"/>
                </a:cxn>
                <a:cxn ang="0">
                  <a:pos x="0" y="108"/>
                </a:cxn>
                <a:cxn ang="0">
                  <a:pos x="139" y="0"/>
                </a:cxn>
                <a:cxn ang="0">
                  <a:pos x="139" y="101"/>
                </a:cxn>
                <a:cxn ang="0">
                  <a:pos x="0" y="209"/>
                </a:cxn>
              </a:cxnLst>
              <a:rect l="0" t="0" r="r" b="b"/>
              <a:pathLst>
                <a:path w="139" h="209">
                  <a:moveTo>
                    <a:pt x="0" y="209"/>
                  </a:moveTo>
                  <a:lnTo>
                    <a:pt x="0" y="108"/>
                  </a:lnTo>
                  <a:lnTo>
                    <a:pt x="139" y="0"/>
                  </a:lnTo>
                  <a:lnTo>
                    <a:pt x="139" y="101"/>
                  </a:lnTo>
                  <a:lnTo>
                    <a:pt x="0" y="209"/>
                  </a:lnTo>
                  <a:close/>
                </a:path>
              </a:pathLst>
            </a:custGeom>
            <a:solidFill>
              <a:srgbClr val="000040"/>
            </a:solidFill>
            <a:ln w="5080">
              <a:solidFill>
                <a:srgbClr val="000000"/>
              </a:solidFill>
              <a:prstDash val="solid"/>
              <a:round/>
              <a:headEnd/>
              <a:tailEnd/>
            </a:ln>
          </p:spPr>
          <p:txBody>
            <a:bodyPr/>
            <a:lstStyle/>
            <a:p>
              <a:endParaRPr lang="es-ES"/>
            </a:p>
          </p:txBody>
        </p:sp>
        <p:sp>
          <p:nvSpPr>
            <p:cNvPr id="181352" name="Rectangle 104"/>
            <p:cNvSpPr>
              <a:spLocks noChangeArrowheads="1"/>
            </p:cNvSpPr>
            <p:nvPr/>
          </p:nvSpPr>
          <p:spPr bwMode="auto">
            <a:xfrm>
              <a:off x="4304" y="3568"/>
              <a:ext cx="407" cy="101"/>
            </a:xfrm>
            <a:prstGeom prst="rect">
              <a:avLst/>
            </a:prstGeom>
            <a:solidFill>
              <a:srgbClr val="000080"/>
            </a:solidFill>
            <a:ln w="5080">
              <a:solidFill>
                <a:srgbClr val="000000"/>
              </a:solidFill>
              <a:miter lim="800000"/>
              <a:headEnd/>
              <a:tailEnd/>
            </a:ln>
          </p:spPr>
          <p:txBody>
            <a:bodyPr/>
            <a:lstStyle/>
            <a:p>
              <a:endParaRPr lang="es-ES"/>
            </a:p>
          </p:txBody>
        </p:sp>
        <p:sp>
          <p:nvSpPr>
            <p:cNvPr id="181353" name="Freeform 105"/>
            <p:cNvSpPr>
              <a:spLocks/>
            </p:cNvSpPr>
            <p:nvPr/>
          </p:nvSpPr>
          <p:spPr bwMode="auto">
            <a:xfrm>
              <a:off x="4304" y="3460"/>
              <a:ext cx="546" cy="108"/>
            </a:xfrm>
            <a:custGeom>
              <a:avLst/>
              <a:gdLst/>
              <a:ahLst/>
              <a:cxnLst>
                <a:cxn ang="0">
                  <a:pos x="407" y="108"/>
                </a:cxn>
                <a:cxn ang="0">
                  <a:pos x="546" y="0"/>
                </a:cxn>
                <a:cxn ang="0">
                  <a:pos x="139" y="0"/>
                </a:cxn>
                <a:cxn ang="0">
                  <a:pos x="0" y="108"/>
                </a:cxn>
                <a:cxn ang="0">
                  <a:pos x="407" y="108"/>
                </a:cxn>
              </a:cxnLst>
              <a:rect l="0" t="0" r="r" b="b"/>
              <a:pathLst>
                <a:path w="546" h="108">
                  <a:moveTo>
                    <a:pt x="407" y="108"/>
                  </a:moveTo>
                  <a:lnTo>
                    <a:pt x="546" y="0"/>
                  </a:lnTo>
                  <a:lnTo>
                    <a:pt x="139" y="0"/>
                  </a:lnTo>
                  <a:lnTo>
                    <a:pt x="0" y="108"/>
                  </a:lnTo>
                  <a:lnTo>
                    <a:pt x="407" y="108"/>
                  </a:lnTo>
                  <a:close/>
                </a:path>
              </a:pathLst>
            </a:custGeom>
            <a:solidFill>
              <a:srgbClr val="000060"/>
            </a:solidFill>
            <a:ln w="5080">
              <a:solidFill>
                <a:srgbClr val="000000"/>
              </a:solidFill>
              <a:prstDash val="solid"/>
              <a:round/>
              <a:headEnd/>
              <a:tailEnd/>
            </a:ln>
          </p:spPr>
          <p:txBody>
            <a:bodyPr/>
            <a:lstStyle/>
            <a:p>
              <a:endParaRPr lang="es-ES"/>
            </a:p>
          </p:txBody>
        </p:sp>
        <p:sp>
          <p:nvSpPr>
            <p:cNvPr id="181354" name="Freeform 106"/>
            <p:cNvSpPr>
              <a:spLocks/>
            </p:cNvSpPr>
            <p:nvPr/>
          </p:nvSpPr>
          <p:spPr bwMode="auto">
            <a:xfrm>
              <a:off x="5117" y="3541"/>
              <a:ext cx="140" cy="128"/>
            </a:xfrm>
            <a:custGeom>
              <a:avLst/>
              <a:gdLst/>
              <a:ahLst/>
              <a:cxnLst>
                <a:cxn ang="0">
                  <a:pos x="0" y="128"/>
                </a:cxn>
                <a:cxn ang="0">
                  <a:pos x="0" y="109"/>
                </a:cxn>
                <a:cxn ang="0">
                  <a:pos x="140" y="0"/>
                </a:cxn>
                <a:cxn ang="0">
                  <a:pos x="140" y="20"/>
                </a:cxn>
                <a:cxn ang="0">
                  <a:pos x="0" y="128"/>
                </a:cxn>
              </a:cxnLst>
              <a:rect l="0" t="0" r="r" b="b"/>
              <a:pathLst>
                <a:path w="140" h="128">
                  <a:moveTo>
                    <a:pt x="0" y="128"/>
                  </a:moveTo>
                  <a:lnTo>
                    <a:pt x="0" y="109"/>
                  </a:lnTo>
                  <a:lnTo>
                    <a:pt x="140" y="0"/>
                  </a:lnTo>
                  <a:lnTo>
                    <a:pt x="140" y="20"/>
                  </a:lnTo>
                  <a:lnTo>
                    <a:pt x="0" y="128"/>
                  </a:lnTo>
                  <a:close/>
                </a:path>
              </a:pathLst>
            </a:custGeom>
            <a:solidFill>
              <a:srgbClr val="800080"/>
            </a:solidFill>
            <a:ln w="5080">
              <a:solidFill>
                <a:srgbClr val="000000"/>
              </a:solidFill>
              <a:prstDash val="solid"/>
              <a:round/>
              <a:headEnd/>
              <a:tailEnd/>
            </a:ln>
          </p:spPr>
          <p:txBody>
            <a:bodyPr/>
            <a:lstStyle/>
            <a:p>
              <a:endParaRPr lang="es-ES"/>
            </a:p>
          </p:txBody>
        </p:sp>
        <p:sp>
          <p:nvSpPr>
            <p:cNvPr id="181355" name="Rectangle 107"/>
            <p:cNvSpPr>
              <a:spLocks noChangeArrowheads="1"/>
            </p:cNvSpPr>
            <p:nvPr/>
          </p:nvSpPr>
          <p:spPr bwMode="auto">
            <a:xfrm>
              <a:off x="4711" y="3650"/>
              <a:ext cx="406" cy="19"/>
            </a:xfrm>
            <a:prstGeom prst="rect">
              <a:avLst/>
            </a:prstGeom>
            <a:solidFill>
              <a:srgbClr val="FF00FF"/>
            </a:solidFill>
            <a:ln w="5080">
              <a:solidFill>
                <a:srgbClr val="000000"/>
              </a:solidFill>
              <a:miter lim="800000"/>
              <a:headEnd/>
              <a:tailEnd/>
            </a:ln>
          </p:spPr>
          <p:txBody>
            <a:bodyPr/>
            <a:lstStyle/>
            <a:p>
              <a:endParaRPr lang="es-ES"/>
            </a:p>
          </p:txBody>
        </p:sp>
        <p:sp>
          <p:nvSpPr>
            <p:cNvPr id="181356" name="Freeform 108"/>
            <p:cNvSpPr>
              <a:spLocks/>
            </p:cNvSpPr>
            <p:nvPr/>
          </p:nvSpPr>
          <p:spPr bwMode="auto">
            <a:xfrm>
              <a:off x="4711" y="3541"/>
              <a:ext cx="546" cy="109"/>
            </a:xfrm>
            <a:custGeom>
              <a:avLst/>
              <a:gdLst/>
              <a:ahLst/>
              <a:cxnLst>
                <a:cxn ang="0">
                  <a:pos x="406" y="109"/>
                </a:cxn>
                <a:cxn ang="0">
                  <a:pos x="546" y="0"/>
                </a:cxn>
                <a:cxn ang="0">
                  <a:pos x="139" y="0"/>
                </a:cxn>
                <a:cxn ang="0">
                  <a:pos x="0" y="109"/>
                </a:cxn>
                <a:cxn ang="0">
                  <a:pos x="406" y="109"/>
                </a:cxn>
              </a:cxnLst>
              <a:rect l="0" t="0" r="r" b="b"/>
              <a:pathLst>
                <a:path w="546" h="109">
                  <a:moveTo>
                    <a:pt x="406" y="109"/>
                  </a:moveTo>
                  <a:lnTo>
                    <a:pt x="546" y="0"/>
                  </a:lnTo>
                  <a:lnTo>
                    <a:pt x="139" y="0"/>
                  </a:lnTo>
                  <a:lnTo>
                    <a:pt x="0" y="109"/>
                  </a:lnTo>
                  <a:lnTo>
                    <a:pt x="406" y="109"/>
                  </a:lnTo>
                  <a:close/>
                </a:path>
              </a:pathLst>
            </a:custGeom>
            <a:solidFill>
              <a:srgbClr val="BF00BF"/>
            </a:solidFill>
            <a:ln w="5080">
              <a:solidFill>
                <a:srgbClr val="000000"/>
              </a:solidFill>
              <a:prstDash val="solid"/>
              <a:round/>
              <a:headEnd/>
              <a:tailEnd/>
            </a:ln>
          </p:spPr>
          <p:txBody>
            <a:bodyPr/>
            <a:lstStyle/>
            <a:p>
              <a:endParaRPr lang="es-ES"/>
            </a:p>
          </p:txBody>
        </p:sp>
        <p:sp>
          <p:nvSpPr>
            <p:cNvPr id="181357" name="Freeform 109"/>
            <p:cNvSpPr>
              <a:spLocks/>
            </p:cNvSpPr>
            <p:nvPr/>
          </p:nvSpPr>
          <p:spPr bwMode="auto">
            <a:xfrm>
              <a:off x="5524" y="3541"/>
              <a:ext cx="139" cy="128"/>
            </a:xfrm>
            <a:custGeom>
              <a:avLst/>
              <a:gdLst/>
              <a:ahLst/>
              <a:cxnLst>
                <a:cxn ang="0">
                  <a:pos x="0" y="128"/>
                </a:cxn>
                <a:cxn ang="0">
                  <a:pos x="0" y="109"/>
                </a:cxn>
                <a:cxn ang="0">
                  <a:pos x="139" y="0"/>
                </a:cxn>
                <a:cxn ang="0">
                  <a:pos x="139" y="20"/>
                </a:cxn>
                <a:cxn ang="0">
                  <a:pos x="0" y="128"/>
                </a:cxn>
              </a:cxnLst>
              <a:rect l="0" t="0" r="r" b="b"/>
              <a:pathLst>
                <a:path w="139" h="128">
                  <a:moveTo>
                    <a:pt x="0" y="128"/>
                  </a:moveTo>
                  <a:lnTo>
                    <a:pt x="0" y="109"/>
                  </a:lnTo>
                  <a:lnTo>
                    <a:pt x="139" y="0"/>
                  </a:lnTo>
                  <a:lnTo>
                    <a:pt x="139" y="20"/>
                  </a:lnTo>
                  <a:lnTo>
                    <a:pt x="0" y="128"/>
                  </a:lnTo>
                  <a:close/>
                </a:path>
              </a:pathLst>
            </a:custGeom>
            <a:solidFill>
              <a:srgbClr val="808000"/>
            </a:solidFill>
            <a:ln w="5080">
              <a:solidFill>
                <a:srgbClr val="000000"/>
              </a:solidFill>
              <a:prstDash val="solid"/>
              <a:round/>
              <a:headEnd/>
              <a:tailEnd/>
            </a:ln>
          </p:spPr>
          <p:txBody>
            <a:bodyPr/>
            <a:lstStyle/>
            <a:p>
              <a:endParaRPr lang="es-ES"/>
            </a:p>
          </p:txBody>
        </p:sp>
        <p:sp>
          <p:nvSpPr>
            <p:cNvPr id="181358" name="Rectangle 110"/>
            <p:cNvSpPr>
              <a:spLocks noChangeArrowheads="1"/>
            </p:cNvSpPr>
            <p:nvPr/>
          </p:nvSpPr>
          <p:spPr bwMode="auto">
            <a:xfrm>
              <a:off x="5117" y="3650"/>
              <a:ext cx="407" cy="19"/>
            </a:xfrm>
            <a:prstGeom prst="rect">
              <a:avLst/>
            </a:prstGeom>
            <a:solidFill>
              <a:srgbClr val="FFFF00"/>
            </a:solidFill>
            <a:ln w="5080">
              <a:solidFill>
                <a:srgbClr val="000000"/>
              </a:solidFill>
              <a:miter lim="800000"/>
              <a:headEnd/>
              <a:tailEnd/>
            </a:ln>
          </p:spPr>
          <p:txBody>
            <a:bodyPr/>
            <a:lstStyle/>
            <a:p>
              <a:endParaRPr lang="es-ES"/>
            </a:p>
          </p:txBody>
        </p:sp>
        <p:sp>
          <p:nvSpPr>
            <p:cNvPr id="181359" name="Freeform 111"/>
            <p:cNvSpPr>
              <a:spLocks/>
            </p:cNvSpPr>
            <p:nvPr/>
          </p:nvSpPr>
          <p:spPr bwMode="auto">
            <a:xfrm>
              <a:off x="5117" y="3541"/>
              <a:ext cx="546" cy="109"/>
            </a:xfrm>
            <a:custGeom>
              <a:avLst/>
              <a:gdLst/>
              <a:ahLst/>
              <a:cxnLst>
                <a:cxn ang="0">
                  <a:pos x="407" y="109"/>
                </a:cxn>
                <a:cxn ang="0">
                  <a:pos x="546" y="0"/>
                </a:cxn>
                <a:cxn ang="0">
                  <a:pos x="140" y="0"/>
                </a:cxn>
                <a:cxn ang="0">
                  <a:pos x="0" y="109"/>
                </a:cxn>
                <a:cxn ang="0">
                  <a:pos x="407" y="109"/>
                </a:cxn>
              </a:cxnLst>
              <a:rect l="0" t="0" r="r" b="b"/>
              <a:pathLst>
                <a:path w="546" h="109">
                  <a:moveTo>
                    <a:pt x="407" y="109"/>
                  </a:moveTo>
                  <a:lnTo>
                    <a:pt x="546" y="0"/>
                  </a:lnTo>
                  <a:lnTo>
                    <a:pt x="140" y="0"/>
                  </a:lnTo>
                  <a:lnTo>
                    <a:pt x="0" y="109"/>
                  </a:lnTo>
                  <a:lnTo>
                    <a:pt x="407" y="109"/>
                  </a:lnTo>
                  <a:close/>
                </a:path>
              </a:pathLst>
            </a:custGeom>
            <a:solidFill>
              <a:srgbClr val="BFBF00"/>
            </a:solidFill>
            <a:ln w="5080">
              <a:solidFill>
                <a:srgbClr val="000000"/>
              </a:solidFill>
              <a:prstDash val="solid"/>
              <a:round/>
              <a:headEnd/>
              <a:tailEnd/>
            </a:ln>
          </p:spPr>
          <p:txBody>
            <a:bodyPr/>
            <a:lstStyle/>
            <a:p>
              <a:endParaRPr lang="es-ES"/>
            </a:p>
          </p:txBody>
        </p:sp>
        <p:sp>
          <p:nvSpPr>
            <p:cNvPr id="181360" name="Freeform 112"/>
            <p:cNvSpPr>
              <a:spLocks/>
            </p:cNvSpPr>
            <p:nvPr/>
          </p:nvSpPr>
          <p:spPr bwMode="auto">
            <a:xfrm>
              <a:off x="5931" y="3541"/>
              <a:ext cx="139" cy="128"/>
            </a:xfrm>
            <a:custGeom>
              <a:avLst/>
              <a:gdLst/>
              <a:ahLst/>
              <a:cxnLst>
                <a:cxn ang="0">
                  <a:pos x="0" y="128"/>
                </a:cxn>
                <a:cxn ang="0">
                  <a:pos x="0" y="109"/>
                </a:cxn>
                <a:cxn ang="0">
                  <a:pos x="139" y="0"/>
                </a:cxn>
                <a:cxn ang="0">
                  <a:pos x="139" y="20"/>
                </a:cxn>
                <a:cxn ang="0">
                  <a:pos x="0" y="128"/>
                </a:cxn>
              </a:cxnLst>
              <a:rect l="0" t="0" r="r" b="b"/>
              <a:pathLst>
                <a:path w="139" h="128">
                  <a:moveTo>
                    <a:pt x="0" y="128"/>
                  </a:moveTo>
                  <a:lnTo>
                    <a:pt x="0" y="109"/>
                  </a:lnTo>
                  <a:lnTo>
                    <a:pt x="139" y="0"/>
                  </a:lnTo>
                  <a:lnTo>
                    <a:pt x="139" y="20"/>
                  </a:lnTo>
                  <a:lnTo>
                    <a:pt x="0" y="128"/>
                  </a:lnTo>
                  <a:close/>
                </a:path>
              </a:pathLst>
            </a:custGeom>
            <a:solidFill>
              <a:srgbClr val="008080"/>
            </a:solidFill>
            <a:ln w="5080">
              <a:solidFill>
                <a:srgbClr val="000000"/>
              </a:solidFill>
              <a:prstDash val="solid"/>
              <a:round/>
              <a:headEnd/>
              <a:tailEnd/>
            </a:ln>
          </p:spPr>
          <p:txBody>
            <a:bodyPr/>
            <a:lstStyle/>
            <a:p>
              <a:endParaRPr lang="es-ES"/>
            </a:p>
          </p:txBody>
        </p:sp>
        <p:sp>
          <p:nvSpPr>
            <p:cNvPr id="181361" name="Rectangle 113"/>
            <p:cNvSpPr>
              <a:spLocks noChangeArrowheads="1"/>
            </p:cNvSpPr>
            <p:nvPr/>
          </p:nvSpPr>
          <p:spPr bwMode="auto">
            <a:xfrm>
              <a:off x="5524" y="3650"/>
              <a:ext cx="407" cy="19"/>
            </a:xfrm>
            <a:prstGeom prst="rect">
              <a:avLst/>
            </a:prstGeom>
            <a:solidFill>
              <a:srgbClr val="00FFFF"/>
            </a:solidFill>
            <a:ln w="5080">
              <a:solidFill>
                <a:srgbClr val="000000"/>
              </a:solidFill>
              <a:miter lim="800000"/>
              <a:headEnd/>
              <a:tailEnd/>
            </a:ln>
          </p:spPr>
          <p:txBody>
            <a:bodyPr/>
            <a:lstStyle/>
            <a:p>
              <a:endParaRPr lang="es-ES"/>
            </a:p>
          </p:txBody>
        </p:sp>
        <p:sp>
          <p:nvSpPr>
            <p:cNvPr id="181362" name="Freeform 114"/>
            <p:cNvSpPr>
              <a:spLocks/>
            </p:cNvSpPr>
            <p:nvPr/>
          </p:nvSpPr>
          <p:spPr bwMode="auto">
            <a:xfrm>
              <a:off x="5524" y="3541"/>
              <a:ext cx="546" cy="109"/>
            </a:xfrm>
            <a:custGeom>
              <a:avLst/>
              <a:gdLst/>
              <a:ahLst/>
              <a:cxnLst>
                <a:cxn ang="0">
                  <a:pos x="407" y="109"/>
                </a:cxn>
                <a:cxn ang="0">
                  <a:pos x="546" y="0"/>
                </a:cxn>
                <a:cxn ang="0">
                  <a:pos x="139" y="0"/>
                </a:cxn>
                <a:cxn ang="0">
                  <a:pos x="0" y="109"/>
                </a:cxn>
                <a:cxn ang="0">
                  <a:pos x="407" y="109"/>
                </a:cxn>
              </a:cxnLst>
              <a:rect l="0" t="0" r="r" b="b"/>
              <a:pathLst>
                <a:path w="546" h="109">
                  <a:moveTo>
                    <a:pt x="407" y="109"/>
                  </a:moveTo>
                  <a:lnTo>
                    <a:pt x="546" y="0"/>
                  </a:lnTo>
                  <a:lnTo>
                    <a:pt x="139" y="0"/>
                  </a:lnTo>
                  <a:lnTo>
                    <a:pt x="0" y="109"/>
                  </a:lnTo>
                  <a:lnTo>
                    <a:pt x="407" y="109"/>
                  </a:lnTo>
                  <a:close/>
                </a:path>
              </a:pathLst>
            </a:custGeom>
            <a:solidFill>
              <a:srgbClr val="00BFBF"/>
            </a:solidFill>
            <a:ln w="5080">
              <a:solidFill>
                <a:srgbClr val="000000"/>
              </a:solidFill>
              <a:prstDash val="solid"/>
              <a:round/>
              <a:headEnd/>
              <a:tailEnd/>
            </a:ln>
          </p:spPr>
          <p:txBody>
            <a:bodyPr/>
            <a:lstStyle/>
            <a:p>
              <a:endParaRPr lang="es-ES"/>
            </a:p>
          </p:txBody>
        </p:sp>
        <p:sp>
          <p:nvSpPr>
            <p:cNvPr id="181363" name="Rectangle 115"/>
            <p:cNvSpPr>
              <a:spLocks noChangeArrowheads="1"/>
            </p:cNvSpPr>
            <p:nvPr/>
          </p:nvSpPr>
          <p:spPr bwMode="auto">
            <a:xfrm>
              <a:off x="1243" y="596"/>
              <a:ext cx="238" cy="132"/>
            </a:xfrm>
            <a:prstGeom prst="rect">
              <a:avLst/>
            </a:prstGeom>
            <a:noFill/>
            <a:ln w="9525">
              <a:noFill/>
              <a:miter lim="800000"/>
              <a:headEnd/>
              <a:tailEnd/>
            </a:ln>
          </p:spPr>
          <p:txBody>
            <a:bodyPr wrap="none" lIns="0" tIns="0" rIns="0" bIns="0">
              <a:spAutoFit/>
            </a:bodyPr>
            <a:lstStyle/>
            <a:p>
              <a:r>
                <a:rPr lang="en-US" sz="800" b="1">
                  <a:solidFill>
                    <a:srgbClr val="000000"/>
                  </a:solidFill>
                  <a:latin typeface="Verdana" pitchFamily="34" charset="0"/>
                </a:rPr>
                <a:t>138</a:t>
              </a:r>
              <a:endParaRPr lang="es-ES"/>
            </a:p>
          </p:txBody>
        </p:sp>
        <p:sp>
          <p:nvSpPr>
            <p:cNvPr id="181364" name="Rectangle 116"/>
            <p:cNvSpPr>
              <a:spLocks noChangeArrowheads="1"/>
            </p:cNvSpPr>
            <p:nvPr/>
          </p:nvSpPr>
          <p:spPr bwMode="auto">
            <a:xfrm>
              <a:off x="1701" y="3239"/>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8</a:t>
              </a:r>
              <a:endParaRPr lang="es-ES"/>
            </a:p>
          </p:txBody>
        </p:sp>
        <p:sp>
          <p:nvSpPr>
            <p:cNvPr id="181365" name="Rectangle 117"/>
            <p:cNvSpPr>
              <a:spLocks noChangeArrowheads="1"/>
            </p:cNvSpPr>
            <p:nvPr/>
          </p:nvSpPr>
          <p:spPr bwMode="auto">
            <a:xfrm>
              <a:off x="2107" y="3356"/>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3</a:t>
              </a:r>
              <a:endParaRPr lang="es-ES"/>
            </a:p>
          </p:txBody>
        </p:sp>
        <p:sp>
          <p:nvSpPr>
            <p:cNvPr id="181366" name="Rectangle 118"/>
            <p:cNvSpPr>
              <a:spLocks noChangeArrowheads="1"/>
            </p:cNvSpPr>
            <p:nvPr/>
          </p:nvSpPr>
          <p:spPr bwMode="auto">
            <a:xfrm>
              <a:off x="2516" y="3239"/>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5</a:t>
              </a:r>
              <a:endParaRPr lang="es-ES"/>
            </a:p>
          </p:txBody>
        </p:sp>
        <p:sp>
          <p:nvSpPr>
            <p:cNvPr id="181367" name="Rectangle 119"/>
            <p:cNvSpPr>
              <a:spLocks noChangeArrowheads="1"/>
            </p:cNvSpPr>
            <p:nvPr/>
          </p:nvSpPr>
          <p:spPr bwMode="auto">
            <a:xfrm>
              <a:off x="2922" y="3179"/>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9</a:t>
              </a:r>
              <a:endParaRPr lang="es-ES"/>
            </a:p>
          </p:txBody>
        </p:sp>
        <p:sp>
          <p:nvSpPr>
            <p:cNvPr id="181368" name="Rectangle 120"/>
            <p:cNvSpPr>
              <a:spLocks noChangeArrowheads="1"/>
            </p:cNvSpPr>
            <p:nvPr/>
          </p:nvSpPr>
          <p:spPr bwMode="auto">
            <a:xfrm>
              <a:off x="3329" y="3356"/>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2</a:t>
              </a:r>
              <a:endParaRPr lang="es-ES"/>
            </a:p>
          </p:txBody>
        </p:sp>
        <p:sp>
          <p:nvSpPr>
            <p:cNvPr id="181369" name="Rectangle 121"/>
            <p:cNvSpPr>
              <a:spLocks noChangeArrowheads="1"/>
            </p:cNvSpPr>
            <p:nvPr/>
          </p:nvSpPr>
          <p:spPr bwMode="auto">
            <a:xfrm>
              <a:off x="3735" y="3239"/>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6</a:t>
              </a:r>
              <a:endParaRPr lang="es-ES"/>
            </a:p>
          </p:txBody>
        </p:sp>
        <p:sp>
          <p:nvSpPr>
            <p:cNvPr id="181370" name="Rectangle 122"/>
            <p:cNvSpPr>
              <a:spLocks noChangeArrowheads="1"/>
            </p:cNvSpPr>
            <p:nvPr/>
          </p:nvSpPr>
          <p:spPr bwMode="auto">
            <a:xfrm>
              <a:off x="4143" y="3239"/>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6</a:t>
              </a:r>
              <a:endParaRPr lang="es-ES"/>
            </a:p>
          </p:txBody>
        </p:sp>
        <p:sp>
          <p:nvSpPr>
            <p:cNvPr id="181371" name="Rectangle 123"/>
            <p:cNvSpPr>
              <a:spLocks noChangeArrowheads="1"/>
            </p:cNvSpPr>
            <p:nvPr/>
          </p:nvSpPr>
          <p:spPr bwMode="auto">
            <a:xfrm>
              <a:off x="4549" y="3239"/>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5</a:t>
              </a:r>
              <a:endParaRPr lang="es-ES"/>
            </a:p>
          </p:txBody>
        </p:sp>
        <p:sp>
          <p:nvSpPr>
            <p:cNvPr id="181372" name="Rectangle 124"/>
            <p:cNvSpPr>
              <a:spLocks noChangeArrowheads="1"/>
            </p:cNvSpPr>
            <p:nvPr/>
          </p:nvSpPr>
          <p:spPr bwMode="auto">
            <a:xfrm>
              <a:off x="4955" y="3356"/>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1</a:t>
              </a:r>
              <a:endParaRPr lang="es-ES"/>
            </a:p>
          </p:txBody>
        </p:sp>
        <p:sp>
          <p:nvSpPr>
            <p:cNvPr id="181373" name="Rectangle 125"/>
            <p:cNvSpPr>
              <a:spLocks noChangeArrowheads="1"/>
            </p:cNvSpPr>
            <p:nvPr/>
          </p:nvSpPr>
          <p:spPr bwMode="auto">
            <a:xfrm>
              <a:off x="5362" y="3356"/>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1</a:t>
              </a:r>
              <a:endParaRPr lang="es-ES"/>
            </a:p>
          </p:txBody>
        </p:sp>
        <p:sp>
          <p:nvSpPr>
            <p:cNvPr id="181374" name="Rectangle 126"/>
            <p:cNvSpPr>
              <a:spLocks noChangeArrowheads="1"/>
            </p:cNvSpPr>
            <p:nvPr/>
          </p:nvSpPr>
          <p:spPr bwMode="auto">
            <a:xfrm>
              <a:off x="5770" y="3356"/>
              <a:ext cx="98" cy="165"/>
            </a:xfrm>
            <a:prstGeom prst="rect">
              <a:avLst/>
            </a:prstGeom>
            <a:noFill/>
            <a:ln w="9525">
              <a:noFill/>
              <a:miter lim="800000"/>
              <a:headEnd/>
              <a:tailEnd/>
            </a:ln>
          </p:spPr>
          <p:txBody>
            <a:bodyPr wrap="none" lIns="0" tIns="0" rIns="0" bIns="0">
              <a:spAutoFit/>
            </a:bodyPr>
            <a:lstStyle/>
            <a:p>
              <a:r>
                <a:rPr lang="en-US" sz="1000" b="1">
                  <a:solidFill>
                    <a:srgbClr val="000000"/>
                  </a:solidFill>
                  <a:latin typeface="Verdana" pitchFamily="34" charset="0"/>
                </a:rPr>
                <a:t>1</a:t>
              </a:r>
              <a:endParaRPr lang="es-ES"/>
            </a:p>
          </p:txBody>
        </p:sp>
        <p:sp>
          <p:nvSpPr>
            <p:cNvPr id="181375" name="Line 127"/>
            <p:cNvSpPr>
              <a:spLocks noChangeShapeType="1"/>
            </p:cNvSpPr>
            <p:nvPr/>
          </p:nvSpPr>
          <p:spPr bwMode="auto">
            <a:xfrm flipV="1">
              <a:off x="640" y="921"/>
              <a:ext cx="1" cy="2829"/>
            </a:xfrm>
            <a:prstGeom prst="line">
              <a:avLst/>
            </a:prstGeom>
            <a:noFill/>
            <a:ln w="0">
              <a:solidFill>
                <a:srgbClr val="000000"/>
              </a:solidFill>
              <a:round/>
              <a:headEnd/>
              <a:tailEnd/>
            </a:ln>
          </p:spPr>
          <p:txBody>
            <a:bodyPr/>
            <a:lstStyle/>
            <a:p>
              <a:endParaRPr lang="es-ES"/>
            </a:p>
          </p:txBody>
        </p:sp>
        <p:sp>
          <p:nvSpPr>
            <p:cNvPr id="181376" name="Line 128"/>
            <p:cNvSpPr>
              <a:spLocks noChangeShapeType="1"/>
            </p:cNvSpPr>
            <p:nvPr/>
          </p:nvSpPr>
          <p:spPr bwMode="auto">
            <a:xfrm flipH="1">
              <a:off x="596" y="3750"/>
              <a:ext cx="44" cy="1"/>
            </a:xfrm>
            <a:prstGeom prst="line">
              <a:avLst/>
            </a:prstGeom>
            <a:noFill/>
            <a:ln w="0">
              <a:solidFill>
                <a:srgbClr val="000000"/>
              </a:solidFill>
              <a:round/>
              <a:headEnd/>
              <a:tailEnd/>
            </a:ln>
          </p:spPr>
          <p:txBody>
            <a:bodyPr/>
            <a:lstStyle/>
            <a:p>
              <a:endParaRPr lang="es-ES"/>
            </a:p>
          </p:txBody>
        </p:sp>
        <p:sp>
          <p:nvSpPr>
            <p:cNvPr id="181377" name="Line 129"/>
            <p:cNvSpPr>
              <a:spLocks noChangeShapeType="1"/>
            </p:cNvSpPr>
            <p:nvPr/>
          </p:nvSpPr>
          <p:spPr bwMode="auto">
            <a:xfrm flipH="1">
              <a:off x="596" y="3346"/>
              <a:ext cx="44" cy="1"/>
            </a:xfrm>
            <a:prstGeom prst="line">
              <a:avLst/>
            </a:prstGeom>
            <a:noFill/>
            <a:ln w="0">
              <a:solidFill>
                <a:srgbClr val="000000"/>
              </a:solidFill>
              <a:round/>
              <a:headEnd/>
              <a:tailEnd/>
            </a:ln>
          </p:spPr>
          <p:txBody>
            <a:bodyPr/>
            <a:lstStyle/>
            <a:p>
              <a:endParaRPr lang="es-ES"/>
            </a:p>
          </p:txBody>
        </p:sp>
        <p:sp>
          <p:nvSpPr>
            <p:cNvPr id="181378" name="Line 130"/>
            <p:cNvSpPr>
              <a:spLocks noChangeShapeType="1"/>
            </p:cNvSpPr>
            <p:nvPr/>
          </p:nvSpPr>
          <p:spPr bwMode="auto">
            <a:xfrm flipH="1">
              <a:off x="596" y="2942"/>
              <a:ext cx="44" cy="1"/>
            </a:xfrm>
            <a:prstGeom prst="line">
              <a:avLst/>
            </a:prstGeom>
            <a:noFill/>
            <a:ln w="0">
              <a:solidFill>
                <a:srgbClr val="000000"/>
              </a:solidFill>
              <a:round/>
              <a:headEnd/>
              <a:tailEnd/>
            </a:ln>
          </p:spPr>
          <p:txBody>
            <a:bodyPr/>
            <a:lstStyle/>
            <a:p>
              <a:endParaRPr lang="es-ES"/>
            </a:p>
          </p:txBody>
        </p:sp>
        <p:sp>
          <p:nvSpPr>
            <p:cNvPr id="181379" name="Line 131"/>
            <p:cNvSpPr>
              <a:spLocks noChangeShapeType="1"/>
            </p:cNvSpPr>
            <p:nvPr/>
          </p:nvSpPr>
          <p:spPr bwMode="auto">
            <a:xfrm flipH="1">
              <a:off x="596" y="2539"/>
              <a:ext cx="44" cy="1"/>
            </a:xfrm>
            <a:prstGeom prst="line">
              <a:avLst/>
            </a:prstGeom>
            <a:noFill/>
            <a:ln w="0">
              <a:solidFill>
                <a:srgbClr val="000000"/>
              </a:solidFill>
              <a:round/>
              <a:headEnd/>
              <a:tailEnd/>
            </a:ln>
          </p:spPr>
          <p:txBody>
            <a:bodyPr/>
            <a:lstStyle/>
            <a:p>
              <a:endParaRPr lang="es-ES"/>
            </a:p>
          </p:txBody>
        </p:sp>
        <p:sp>
          <p:nvSpPr>
            <p:cNvPr id="181380" name="Line 132"/>
            <p:cNvSpPr>
              <a:spLocks noChangeShapeType="1"/>
            </p:cNvSpPr>
            <p:nvPr/>
          </p:nvSpPr>
          <p:spPr bwMode="auto">
            <a:xfrm flipH="1">
              <a:off x="596" y="2134"/>
              <a:ext cx="44" cy="1"/>
            </a:xfrm>
            <a:prstGeom prst="line">
              <a:avLst/>
            </a:prstGeom>
            <a:noFill/>
            <a:ln w="0">
              <a:solidFill>
                <a:srgbClr val="000000"/>
              </a:solidFill>
              <a:round/>
              <a:headEnd/>
              <a:tailEnd/>
            </a:ln>
          </p:spPr>
          <p:txBody>
            <a:bodyPr/>
            <a:lstStyle/>
            <a:p>
              <a:endParaRPr lang="es-ES"/>
            </a:p>
          </p:txBody>
        </p:sp>
        <p:sp>
          <p:nvSpPr>
            <p:cNvPr id="181381" name="Line 133"/>
            <p:cNvSpPr>
              <a:spLocks noChangeShapeType="1"/>
            </p:cNvSpPr>
            <p:nvPr/>
          </p:nvSpPr>
          <p:spPr bwMode="auto">
            <a:xfrm flipH="1">
              <a:off x="596" y="1730"/>
              <a:ext cx="44" cy="1"/>
            </a:xfrm>
            <a:prstGeom prst="line">
              <a:avLst/>
            </a:prstGeom>
            <a:noFill/>
            <a:ln w="0">
              <a:solidFill>
                <a:srgbClr val="000000"/>
              </a:solidFill>
              <a:round/>
              <a:headEnd/>
              <a:tailEnd/>
            </a:ln>
          </p:spPr>
          <p:txBody>
            <a:bodyPr/>
            <a:lstStyle/>
            <a:p>
              <a:endParaRPr lang="es-ES"/>
            </a:p>
          </p:txBody>
        </p:sp>
        <p:sp>
          <p:nvSpPr>
            <p:cNvPr id="181382" name="Line 134"/>
            <p:cNvSpPr>
              <a:spLocks noChangeShapeType="1"/>
            </p:cNvSpPr>
            <p:nvPr/>
          </p:nvSpPr>
          <p:spPr bwMode="auto">
            <a:xfrm flipH="1">
              <a:off x="596" y="1326"/>
              <a:ext cx="44" cy="1"/>
            </a:xfrm>
            <a:prstGeom prst="line">
              <a:avLst/>
            </a:prstGeom>
            <a:noFill/>
            <a:ln w="0">
              <a:solidFill>
                <a:srgbClr val="000000"/>
              </a:solidFill>
              <a:round/>
              <a:headEnd/>
              <a:tailEnd/>
            </a:ln>
          </p:spPr>
          <p:txBody>
            <a:bodyPr/>
            <a:lstStyle/>
            <a:p>
              <a:endParaRPr lang="es-ES"/>
            </a:p>
          </p:txBody>
        </p:sp>
        <p:sp>
          <p:nvSpPr>
            <p:cNvPr id="181383" name="Line 135"/>
            <p:cNvSpPr>
              <a:spLocks noChangeShapeType="1"/>
            </p:cNvSpPr>
            <p:nvPr/>
          </p:nvSpPr>
          <p:spPr bwMode="auto">
            <a:xfrm flipH="1">
              <a:off x="596" y="921"/>
              <a:ext cx="44" cy="1"/>
            </a:xfrm>
            <a:prstGeom prst="line">
              <a:avLst/>
            </a:prstGeom>
            <a:noFill/>
            <a:ln w="0">
              <a:solidFill>
                <a:srgbClr val="000000"/>
              </a:solidFill>
              <a:round/>
              <a:headEnd/>
              <a:tailEnd/>
            </a:ln>
          </p:spPr>
          <p:txBody>
            <a:bodyPr/>
            <a:lstStyle/>
            <a:p>
              <a:endParaRPr lang="es-ES"/>
            </a:p>
          </p:txBody>
        </p:sp>
        <p:sp>
          <p:nvSpPr>
            <p:cNvPr id="181384" name="Rectangle 136"/>
            <p:cNvSpPr>
              <a:spLocks noChangeArrowheads="1"/>
            </p:cNvSpPr>
            <p:nvPr/>
          </p:nvSpPr>
          <p:spPr bwMode="auto">
            <a:xfrm>
              <a:off x="537" y="3698"/>
              <a:ext cx="34" cy="65"/>
            </a:xfrm>
            <a:prstGeom prst="rect">
              <a:avLst/>
            </a:prstGeom>
            <a:noFill/>
            <a:ln w="9525">
              <a:noFill/>
              <a:miter lim="800000"/>
              <a:headEnd/>
              <a:tailEnd/>
            </a:ln>
          </p:spPr>
          <p:txBody>
            <a:bodyPr wrap="none" lIns="0" tIns="0" rIns="0" bIns="0">
              <a:spAutoFit/>
            </a:bodyPr>
            <a:lstStyle/>
            <a:p>
              <a:r>
                <a:rPr lang="en-US" sz="400">
                  <a:solidFill>
                    <a:srgbClr val="000000"/>
                  </a:solidFill>
                  <a:latin typeface="Verdana" pitchFamily="34" charset="0"/>
                </a:rPr>
                <a:t>0</a:t>
              </a:r>
              <a:endParaRPr lang="es-ES"/>
            </a:p>
          </p:txBody>
        </p:sp>
        <p:sp>
          <p:nvSpPr>
            <p:cNvPr id="181385" name="Rectangle 137"/>
            <p:cNvSpPr>
              <a:spLocks noChangeArrowheads="1"/>
            </p:cNvSpPr>
            <p:nvPr/>
          </p:nvSpPr>
          <p:spPr bwMode="auto">
            <a:xfrm>
              <a:off x="488" y="3296"/>
              <a:ext cx="62" cy="65"/>
            </a:xfrm>
            <a:prstGeom prst="rect">
              <a:avLst/>
            </a:prstGeom>
            <a:noFill/>
            <a:ln w="9525">
              <a:noFill/>
              <a:miter lim="800000"/>
              <a:headEnd/>
              <a:tailEnd/>
            </a:ln>
          </p:spPr>
          <p:txBody>
            <a:bodyPr wrap="none" lIns="0" tIns="0" rIns="0" bIns="0">
              <a:spAutoFit/>
            </a:bodyPr>
            <a:lstStyle/>
            <a:p>
              <a:r>
                <a:rPr lang="en-US" sz="400">
                  <a:solidFill>
                    <a:srgbClr val="000000"/>
                  </a:solidFill>
                  <a:latin typeface="Arial" charset="0"/>
                </a:rPr>
                <a:t>20</a:t>
              </a:r>
              <a:endParaRPr lang="es-ES"/>
            </a:p>
          </p:txBody>
        </p:sp>
        <p:sp>
          <p:nvSpPr>
            <p:cNvPr id="181386" name="Rectangle 138"/>
            <p:cNvSpPr>
              <a:spLocks noChangeArrowheads="1"/>
            </p:cNvSpPr>
            <p:nvPr/>
          </p:nvSpPr>
          <p:spPr bwMode="auto">
            <a:xfrm>
              <a:off x="488" y="2888"/>
              <a:ext cx="62" cy="66"/>
            </a:xfrm>
            <a:prstGeom prst="rect">
              <a:avLst/>
            </a:prstGeom>
            <a:noFill/>
            <a:ln w="9525">
              <a:noFill/>
              <a:miter lim="800000"/>
              <a:headEnd/>
              <a:tailEnd/>
            </a:ln>
          </p:spPr>
          <p:txBody>
            <a:bodyPr wrap="none" lIns="0" tIns="0" rIns="0" bIns="0">
              <a:spAutoFit/>
            </a:bodyPr>
            <a:lstStyle/>
            <a:p>
              <a:r>
                <a:rPr lang="en-US" sz="400">
                  <a:solidFill>
                    <a:srgbClr val="000000"/>
                  </a:solidFill>
                  <a:latin typeface="Arial" charset="0"/>
                </a:rPr>
                <a:t>40</a:t>
              </a:r>
              <a:endParaRPr lang="es-ES"/>
            </a:p>
          </p:txBody>
        </p:sp>
        <p:sp>
          <p:nvSpPr>
            <p:cNvPr id="181387" name="Rectangle 139"/>
            <p:cNvSpPr>
              <a:spLocks noChangeArrowheads="1"/>
            </p:cNvSpPr>
            <p:nvPr/>
          </p:nvSpPr>
          <p:spPr bwMode="auto">
            <a:xfrm>
              <a:off x="488" y="2488"/>
              <a:ext cx="62" cy="65"/>
            </a:xfrm>
            <a:prstGeom prst="rect">
              <a:avLst/>
            </a:prstGeom>
            <a:noFill/>
            <a:ln w="9525">
              <a:noFill/>
              <a:miter lim="800000"/>
              <a:headEnd/>
              <a:tailEnd/>
            </a:ln>
          </p:spPr>
          <p:txBody>
            <a:bodyPr wrap="none" lIns="0" tIns="0" rIns="0" bIns="0">
              <a:spAutoFit/>
            </a:bodyPr>
            <a:lstStyle/>
            <a:p>
              <a:r>
                <a:rPr lang="en-US" sz="400">
                  <a:solidFill>
                    <a:srgbClr val="000000"/>
                  </a:solidFill>
                  <a:latin typeface="Arial" charset="0"/>
                </a:rPr>
                <a:t>60</a:t>
              </a:r>
              <a:endParaRPr lang="es-ES"/>
            </a:p>
          </p:txBody>
        </p:sp>
        <p:sp>
          <p:nvSpPr>
            <p:cNvPr id="181388" name="Rectangle 140"/>
            <p:cNvSpPr>
              <a:spLocks noChangeArrowheads="1"/>
            </p:cNvSpPr>
            <p:nvPr/>
          </p:nvSpPr>
          <p:spPr bwMode="auto">
            <a:xfrm>
              <a:off x="488" y="2082"/>
              <a:ext cx="62" cy="66"/>
            </a:xfrm>
            <a:prstGeom prst="rect">
              <a:avLst/>
            </a:prstGeom>
            <a:noFill/>
            <a:ln w="9525">
              <a:noFill/>
              <a:miter lim="800000"/>
              <a:headEnd/>
              <a:tailEnd/>
            </a:ln>
          </p:spPr>
          <p:txBody>
            <a:bodyPr wrap="none" lIns="0" tIns="0" rIns="0" bIns="0">
              <a:spAutoFit/>
            </a:bodyPr>
            <a:lstStyle/>
            <a:p>
              <a:r>
                <a:rPr lang="en-US" sz="400">
                  <a:solidFill>
                    <a:srgbClr val="000000"/>
                  </a:solidFill>
                  <a:latin typeface="Arial" charset="0"/>
                </a:rPr>
                <a:t>80</a:t>
              </a:r>
              <a:endParaRPr lang="es-ES"/>
            </a:p>
          </p:txBody>
        </p:sp>
        <p:sp>
          <p:nvSpPr>
            <p:cNvPr id="181389" name="Rectangle 141"/>
            <p:cNvSpPr>
              <a:spLocks noChangeArrowheads="1"/>
            </p:cNvSpPr>
            <p:nvPr/>
          </p:nvSpPr>
          <p:spPr bwMode="auto">
            <a:xfrm>
              <a:off x="444" y="1678"/>
              <a:ext cx="93" cy="66"/>
            </a:xfrm>
            <a:prstGeom prst="rect">
              <a:avLst/>
            </a:prstGeom>
            <a:noFill/>
            <a:ln w="9525">
              <a:noFill/>
              <a:miter lim="800000"/>
              <a:headEnd/>
              <a:tailEnd/>
            </a:ln>
          </p:spPr>
          <p:txBody>
            <a:bodyPr wrap="none" lIns="0" tIns="0" rIns="0" bIns="0">
              <a:spAutoFit/>
            </a:bodyPr>
            <a:lstStyle/>
            <a:p>
              <a:r>
                <a:rPr lang="en-US" sz="400">
                  <a:solidFill>
                    <a:srgbClr val="000000"/>
                  </a:solidFill>
                  <a:latin typeface="Arial" charset="0"/>
                </a:rPr>
                <a:t>100</a:t>
              </a:r>
              <a:endParaRPr lang="es-ES"/>
            </a:p>
          </p:txBody>
        </p:sp>
        <p:sp>
          <p:nvSpPr>
            <p:cNvPr id="181390" name="Rectangle 142"/>
            <p:cNvSpPr>
              <a:spLocks noChangeArrowheads="1"/>
            </p:cNvSpPr>
            <p:nvPr/>
          </p:nvSpPr>
          <p:spPr bwMode="auto">
            <a:xfrm>
              <a:off x="444" y="1273"/>
              <a:ext cx="93" cy="65"/>
            </a:xfrm>
            <a:prstGeom prst="rect">
              <a:avLst/>
            </a:prstGeom>
            <a:noFill/>
            <a:ln w="9525">
              <a:noFill/>
              <a:miter lim="800000"/>
              <a:headEnd/>
              <a:tailEnd/>
            </a:ln>
          </p:spPr>
          <p:txBody>
            <a:bodyPr wrap="none" lIns="0" tIns="0" rIns="0" bIns="0">
              <a:spAutoFit/>
            </a:bodyPr>
            <a:lstStyle/>
            <a:p>
              <a:r>
                <a:rPr lang="en-US" sz="400">
                  <a:solidFill>
                    <a:srgbClr val="000000"/>
                  </a:solidFill>
                  <a:latin typeface="Arial" charset="0"/>
                </a:rPr>
                <a:t>120</a:t>
              </a:r>
              <a:endParaRPr lang="es-ES"/>
            </a:p>
          </p:txBody>
        </p:sp>
        <p:sp>
          <p:nvSpPr>
            <p:cNvPr id="181391" name="Rectangle 143"/>
            <p:cNvSpPr>
              <a:spLocks noChangeArrowheads="1"/>
            </p:cNvSpPr>
            <p:nvPr/>
          </p:nvSpPr>
          <p:spPr bwMode="auto">
            <a:xfrm>
              <a:off x="444" y="871"/>
              <a:ext cx="93" cy="65"/>
            </a:xfrm>
            <a:prstGeom prst="rect">
              <a:avLst/>
            </a:prstGeom>
            <a:noFill/>
            <a:ln w="9525">
              <a:noFill/>
              <a:miter lim="800000"/>
              <a:headEnd/>
              <a:tailEnd/>
            </a:ln>
          </p:spPr>
          <p:txBody>
            <a:bodyPr wrap="none" lIns="0" tIns="0" rIns="0" bIns="0">
              <a:spAutoFit/>
            </a:bodyPr>
            <a:lstStyle/>
            <a:p>
              <a:r>
                <a:rPr lang="en-US" sz="400">
                  <a:solidFill>
                    <a:srgbClr val="000000"/>
                  </a:solidFill>
                  <a:latin typeface="Arial" charset="0"/>
                </a:rPr>
                <a:t>140</a:t>
              </a:r>
              <a:endParaRPr lang="es-ES"/>
            </a:p>
          </p:txBody>
        </p:sp>
        <p:sp>
          <p:nvSpPr>
            <p:cNvPr id="181392" name="Rectangle 144"/>
            <p:cNvSpPr>
              <a:spLocks noChangeArrowheads="1"/>
            </p:cNvSpPr>
            <p:nvPr/>
          </p:nvSpPr>
          <p:spPr bwMode="auto">
            <a:xfrm>
              <a:off x="180" y="3901"/>
              <a:ext cx="6660" cy="419"/>
            </a:xfrm>
            <a:prstGeom prst="rect">
              <a:avLst/>
            </a:prstGeom>
            <a:solidFill>
              <a:srgbClr val="FFFFFF"/>
            </a:solidFill>
            <a:ln w="0">
              <a:solidFill>
                <a:srgbClr val="000000"/>
              </a:solidFill>
              <a:miter lim="800000"/>
              <a:headEnd/>
              <a:tailEnd/>
            </a:ln>
          </p:spPr>
          <p:txBody>
            <a:bodyPr/>
            <a:lstStyle/>
            <a:p>
              <a:endParaRPr lang="es-ES"/>
            </a:p>
          </p:txBody>
        </p:sp>
        <p:sp>
          <p:nvSpPr>
            <p:cNvPr id="181393" name="Rectangle 145"/>
            <p:cNvSpPr>
              <a:spLocks noChangeArrowheads="1"/>
            </p:cNvSpPr>
            <p:nvPr/>
          </p:nvSpPr>
          <p:spPr bwMode="auto">
            <a:xfrm>
              <a:off x="319" y="3936"/>
              <a:ext cx="42" cy="43"/>
            </a:xfrm>
            <a:prstGeom prst="rect">
              <a:avLst/>
            </a:prstGeom>
            <a:solidFill>
              <a:srgbClr val="9999FF"/>
            </a:solidFill>
            <a:ln w="5080">
              <a:solidFill>
                <a:srgbClr val="000000"/>
              </a:solidFill>
              <a:miter lim="800000"/>
              <a:headEnd/>
              <a:tailEnd/>
            </a:ln>
          </p:spPr>
          <p:txBody>
            <a:bodyPr/>
            <a:lstStyle/>
            <a:p>
              <a:endParaRPr lang="es-ES"/>
            </a:p>
          </p:txBody>
        </p:sp>
        <p:sp>
          <p:nvSpPr>
            <p:cNvPr id="181394" name="Rectangle 146"/>
            <p:cNvSpPr>
              <a:spLocks noChangeArrowheads="1"/>
            </p:cNvSpPr>
            <p:nvPr/>
          </p:nvSpPr>
          <p:spPr bwMode="auto">
            <a:xfrm>
              <a:off x="359" y="3919"/>
              <a:ext cx="676" cy="265"/>
            </a:xfrm>
            <a:prstGeom prst="rect">
              <a:avLst/>
            </a:prstGeom>
            <a:noFill/>
            <a:ln w="9525">
              <a:noFill/>
              <a:miter lim="800000"/>
              <a:headEnd/>
              <a:tailEnd/>
            </a:ln>
          </p:spPr>
          <p:txBody>
            <a:bodyPr wrap="none" lIns="0" tIns="0" rIns="0" bIns="0">
              <a:spAutoFit/>
            </a:bodyPr>
            <a:lstStyle/>
            <a:p>
              <a:r>
                <a:rPr lang="en-US" sz="800" b="1">
                  <a:solidFill>
                    <a:srgbClr val="000000"/>
                  </a:solidFill>
                  <a:latin typeface="Verdana" pitchFamily="34" charset="0"/>
                </a:rPr>
                <a:t>Visitantes</a:t>
              </a:r>
            </a:p>
            <a:p>
              <a:r>
                <a:rPr lang="en-US" sz="800" b="1">
                  <a:solidFill>
                    <a:srgbClr val="000000"/>
                  </a:solidFill>
                  <a:latin typeface="Verdana" pitchFamily="34" charset="0"/>
                </a:rPr>
                <a:t>Nacionales</a:t>
              </a:r>
              <a:endParaRPr lang="es-ES" sz="800"/>
            </a:p>
          </p:txBody>
        </p:sp>
        <p:sp>
          <p:nvSpPr>
            <p:cNvPr id="181395" name="Rectangle 147"/>
            <p:cNvSpPr>
              <a:spLocks noChangeArrowheads="1"/>
            </p:cNvSpPr>
            <p:nvPr/>
          </p:nvSpPr>
          <p:spPr bwMode="auto">
            <a:xfrm>
              <a:off x="1218" y="3936"/>
              <a:ext cx="42" cy="43"/>
            </a:xfrm>
            <a:prstGeom prst="rect">
              <a:avLst/>
            </a:prstGeom>
            <a:solidFill>
              <a:srgbClr val="993366"/>
            </a:solidFill>
            <a:ln w="5080">
              <a:solidFill>
                <a:srgbClr val="000000"/>
              </a:solidFill>
              <a:miter lim="800000"/>
              <a:headEnd/>
              <a:tailEnd/>
            </a:ln>
          </p:spPr>
          <p:txBody>
            <a:bodyPr/>
            <a:lstStyle/>
            <a:p>
              <a:endParaRPr lang="es-ES"/>
            </a:p>
          </p:txBody>
        </p:sp>
        <p:sp>
          <p:nvSpPr>
            <p:cNvPr id="181396" name="Rectangle 148"/>
            <p:cNvSpPr>
              <a:spLocks noChangeArrowheads="1"/>
            </p:cNvSpPr>
            <p:nvPr/>
          </p:nvSpPr>
          <p:spPr bwMode="auto">
            <a:xfrm>
              <a:off x="1350" y="3961"/>
              <a:ext cx="745" cy="132"/>
            </a:xfrm>
            <a:prstGeom prst="rect">
              <a:avLst/>
            </a:prstGeom>
            <a:noFill/>
            <a:ln w="9525">
              <a:noFill/>
              <a:miter lim="800000"/>
              <a:headEnd/>
              <a:tailEnd/>
            </a:ln>
          </p:spPr>
          <p:txBody>
            <a:bodyPr wrap="none" lIns="0" tIns="0" rIns="0" bIns="0">
              <a:spAutoFit/>
            </a:bodyPr>
            <a:lstStyle/>
            <a:p>
              <a:r>
                <a:rPr lang="en-US" sz="800" b="1">
                  <a:solidFill>
                    <a:srgbClr val="000000"/>
                  </a:solidFill>
                  <a:latin typeface="Verdana" pitchFamily="34" charset="0"/>
                </a:rPr>
                <a:t>ARGENTINA</a:t>
              </a:r>
              <a:endParaRPr lang="es-ES" sz="800"/>
            </a:p>
          </p:txBody>
        </p:sp>
        <p:sp>
          <p:nvSpPr>
            <p:cNvPr id="181397" name="Rectangle 149"/>
            <p:cNvSpPr>
              <a:spLocks noChangeArrowheads="1"/>
            </p:cNvSpPr>
            <p:nvPr/>
          </p:nvSpPr>
          <p:spPr bwMode="auto">
            <a:xfrm>
              <a:off x="1218" y="4097"/>
              <a:ext cx="42" cy="43"/>
            </a:xfrm>
            <a:prstGeom prst="rect">
              <a:avLst/>
            </a:prstGeom>
            <a:solidFill>
              <a:srgbClr val="FFFFCC"/>
            </a:solidFill>
            <a:ln w="5080">
              <a:solidFill>
                <a:srgbClr val="000000"/>
              </a:solidFill>
              <a:miter lim="800000"/>
              <a:headEnd/>
              <a:tailEnd/>
            </a:ln>
          </p:spPr>
          <p:txBody>
            <a:bodyPr/>
            <a:lstStyle/>
            <a:p>
              <a:endParaRPr lang="es-ES"/>
            </a:p>
          </p:txBody>
        </p:sp>
        <p:sp>
          <p:nvSpPr>
            <p:cNvPr id="181398" name="Rectangle 150"/>
            <p:cNvSpPr>
              <a:spLocks noChangeArrowheads="1"/>
            </p:cNvSpPr>
            <p:nvPr/>
          </p:nvSpPr>
          <p:spPr bwMode="auto">
            <a:xfrm>
              <a:off x="2340" y="3936"/>
              <a:ext cx="42" cy="43"/>
            </a:xfrm>
            <a:prstGeom prst="rect">
              <a:avLst/>
            </a:prstGeom>
            <a:solidFill>
              <a:srgbClr val="CCFFFF"/>
            </a:solidFill>
            <a:ln w="5080">
              <a:solidFill>
                <a:srgbClr val="000000"/>
              </a:solidFill>
              <a:miter lim="800000"/>
              <a:headEnd/>
              <a:tailEnd/>
            </a:ln>
          </p:spPr>
          <p:txBody>
            <a:bodyPr/>
            <a:lstStyle/>
            <a:p>
              <a:endParaRPr lang="es-ES"/>
            </a:p>
          </p:txBody>
        </p:sp>
        <p:sp>
          <p:nvSpPr>
            <p:cNvPr id="181399" name="Rectangle 151"/>
            <p:cNvSpPr>
              <a:spLocks noChangeArrowheads="1"/>
            </p:cNvSpPr>
            <p:nvPr/>
          </p:nvSpPr>
          <p:spPr bwMode="auto">
            <a:xfrm>
              <a:off x="2340" y="4097"/>
              <a:ext cx="42" cy="43"/>
            </a:xfrm>
            <a:prstGeom prst="rect">
              <a:avLst/>
            </a:prstGeom>
            <a:solidFill>
              <a:srgbClr val="660066"/>
            </a:solidFill>
            <a:ln w="5080">
              <a:solidFill>
                <a:srgbClr val="000000"/>
              </a:solidFill>
              <a:miter lim="800000"/>
              <a:headEnd/>
              <a:tailEnd/>
            </a:ln>
          </p:spPr>
          <p:txBody>
            <a:bodyPr/>
            <a:lstStyle/>
            <a:p>
              <a:endParaRPr lang="es-ES"/>
            </a:p>
          </p:txBody>
        </p:sp>
        <p:sp>
          <p:nvSpPr>
            <p:cNvPr id="181400" name="Rectangle 152"/>
            <p:cNvSpPr>
              <a:spLocks noChangeArrowheads="1"/>
            </p:cNvSpPr>
            <p:nvPr/>
          </p:nvSpPr>
          <p:spPr bwMode="auto">
            <a:xfrm>
              <a:off x="3198" y="3960"/>
              <a:ext cx="42" cy="43"/>
            </a:xfrm>
            <a:prstGeom prst="rect">
              <a:avLst/>
            </a:prstGeom>
            <a:solidFill>
              <a:srgbClr val="FF8080"/>
            </a:solidFill>
            <a:ln w="5080">
              <a:solidFill>
                <a:srgbClr val="000000"/>
              </a:solidFill>
              <a:miter lim="800000"/>
              <a:headEnd/>
              <a:tailEnd/>
            </a:ln>
          </p:spPr>
          <p:txBody>
            <a:bodyPr/>
            <a:lstStyle/>
            <a:p>
              <a:endParaRPr lang="es-ES"/>
            </a:p>
          </p:txBody>
        </p:sp>
        <p:sp>
          <p:nvSpPr>
            <p:cNvPr id="181401" name="Rectangle 153"/>
            <p:cNvSpPr>
              <a:spLocks noChangeArrowheads="1"/>
            </p:cNvSpPr>
            <p:nvPr/>
          </p:nvSpPr>
          <p:spPr bwMode="auto">
            <a:xfrm>
              <a:off x="3198" y="4140"/>
              <a:ext cx="42" cy="43"/>
            </a:xfrm>
            <a:prstGeom prst="rect">
              <a:avLst/>
            </a:prstGeom>
            <a:solidFill>
              <a:srgbClr val="0066CC"/>
            </a:solidFill>
            <a:ln w="5080">
              <a:solidFill>
                <a:srgbClr val="000000"/>
              </a:solidFill>
              <a:miter lim="800000"/>
              <a:headEnd/>
              <a:tailEnd/>
            </a:ln>
          </p:spPr>
          <p:txBody>
            <a:bodyPr/>
            <a:lstStyle/>
            <a:p>
              <a:endParaRPr lang="es-ES"/>
            </a:p>
          </p:txBody>
        </p:sp>
        <p:sp>
          <p:nvSpPr>
            <p:cNvPr id="181402" name="Rectangle 154"/>
            <p:cNvSpPr>
              <a:spLocks noChangeArrowheads="1"/>
            </p:cNvSpPr>
            <p:nvPr/>
          </p:nvSpPr>
          <p:spPr bwMode="auto">
            <a:xfrm>
              <a:off x="4320" y="3960"/>
              <a:ext cx="42" cy="43"/>
            </a:xfrm>
            <a:prstGeom prst="rect">
              <a:avLst/>
            </a:prstGeom>
            <a:solidFill>
              <a:srgbClr val="CCCCFF"/>
            </a:solidFill>
            <a:ln w="5080">
              <a:solidFill>
                <a:srgbClr val="000000"/>
              </a:solidFill>
              <a:miter lim="800000"/>
              <a:headEnd/>
              <a:tailEnd/>
            </a:ln>
          </p:spPr>
          <p:txBody>
            <a:bodyPr/>
            <a:lstStyle/>
            <a:p>
              <a:endParaRPr lang="es-ES"/>
            </a:p>
          </p:txBody>
        </p:sp>
        <p:sp>
          <p:nvSpPr>
            <p:cNvPr id="181403" name="Rectangle 155"/>
            <p:cNvSpPr>
              <a:spLocks noChangeArrowheads="1"/>
            </p:cNvSpPr>
            <p:nvPr/>
          </p:nvSpPr>
          <p:spPr bwMode="auto">
            <a:xfrm>
              <a:off x="4320" y="4140"/>
              <a:ext cx="42" cy="43"/>
            </a:xfrm>
            <a:prstGeom prst="rect">
              <a:avLst/>
            </a:prstGeom>
            <a:solidFill>
              <a:srgbClr val="000080"/>
            </a:solidFill>
            <a:ln w="5080">
              <a:solidFill>
                <a:srgbClr val="000000"/>
              </a:solidFill>
              <a:miter lim="800000"/>
              <a:headEnd/>
              <a:tailEnd/>
            </a:ln>
          </p:spPr>
          <p:txBody>
            <a:bodyPr/>
            <a:lstStyle/>
            <a:p>
              <a:endParaRPr lang="es-ES"/>
            </a:p>
          </p:txBody>
        </p:sp>
        <p:sp>
          <p:nvSpPr>
            <p:cNvPr id="181404" name="Rectangle 156"/>
            <p:cNvSpPr>
              <a:spLocks noChangeArrowheads="1"/>
            </p:cNvSpPr>
            <p:nvPr/>
          </p:nvSpPr>
          <p:spPr bwMode="auto">
            <a:xfrm>
              <a:off x="5178" y="3960"/>
              <a:ext cx="42" cy="43"/>
            </a:xfrm>
            <a:prstGeom prst="rect">
              <a:avLst/>
            </a:prstGeom>
            <a:solidFill>
              <a:srgbClr val="FF00FF"/>
            </a:solidFill>
            <a:ln w="5080">
              <a:solidFill>
                <a:srgbClr val="000000"/>
              </a:solidFill>
              <a:miter lim="800000"/>
              <a:headEnd/>
              <a:tailEnd/>
            </a:ln>
          </p:spPr>
          <p:txBody>
            <a:bodyPr/>
            <a:lstStyle/>
            <a:p>
              <a:endParaRPr lang="es-ES"/>
            </a:p>
          </p:txBody>
        </p:sp>
        <p:sp>
          <p:nvSpPr>
            <p:cNvPr id="181405" name="Rectangle 157"/>
            <p:cNvSpPr>
              <a:spLocks noChangeArrowheads="1"/>
            </p:cNvSpPr>
            <p:nvPr/>
          </p:nvSpPr>
          <p:spPr bwMode="auto">
            <a:xfrm>
              <a:off x="5178" y="4140"/>
              <a:ext cx="42" cy="43"/>
            </a:xfrm>
            <a:prstGeom prst="rect">
              <a:avLst/>
            </a:prstGeom>
            <a:solidFill>
              <a:srgbClr val="FFFF00"/>
            </a:solidFill>
            <a:ln w="5080">
              <a:solidFill>
                <a:srgbClr val="000000"/>
              </a:solidFill>
              <a:miter lim="800000"/>
              <a:headEnd/>
              <a:tailEnd/>
            </a:ln>
          </p:spPr>
          <p:txBody>
            <a:bodyPr/>
            <a:lstStyle/>
            <a:p>
              <a:endParaRPr lang="es-ES"/>
            </a:p>
          </p:txBody>
        </p:sp>
        <p:sp>
          <p:nvSpPr>
            <p:cNvPr id="181406" name="Rectangle 158"/>
            <p:cNvSpPr>
              <a:spLocks noChangeArrowheads="1"/>
            </p:cNvSpPr>
            <p:nvPr/>
          </p:nvSpPr>
          <p:spPr bwMode="auto">
            <a:xfrm>
              <a:off x="5940" y="4140"/>
              <a:ext cx="42" cy="43"/>
            </a:xfrm>
            <a:prstGeom prst="rect">
              <a:avLst/>
            </a:prstGeom>
            <a:solidFill>
              <a:srgbClr val="00FFFF"/>
            </a:solidFill>
            <a:ln w="5080">
              <a:solidFill>
                <a:srgbClr val="000000"/>
              </a:solidFill>
              <a:miter lim="800000"/>
              <a:headEnd/>
              <a:tailEnd/>
            </a:ln>
          </p:spPr>
          <p:txBody>
            <a:bodyPr/>
            <a:lstStyle/>
            <a:p>
              <a:endParaRPr lang="es-ES"/>
            </a:p>
          </p:txBody>
        </p:sp>
        <p:sp>
          <p:nvSpPr>
            <p:cNvPr id="181407" name="Rectangle 159"/>
            <p:cNvSpPr>
              <a:spLocks noChangeArrowheads="1"/>
            </p:cNvSpPr>
            <p:nvPr/>
          </p:nvSpPr>
          <p:spPr bwMode="auto">
            <a:xfrm>
              <a:off x="2520" y="4125"/>
              <a:ext cx="592" cy="195"/>
            </a:xfrm>
            <a:prstGeom prst="rect">
              <a:avLst/>
            </a:prstGeom>
            <a:noFill/>
            <a:ln w="9525">
              <a:noFill/>
              <a:miter lim="800000"/>
              <a:headEnd/>
              <a:tailEnd/>
            </a:ln>
          </p:spPr>
          <p:txBody>
            <a:bodyPr lIns="0" tIns="0" rIns="0" bIns="0"/>
            <a:lstStyle/>
            <a:p>
              <a:r>
                <a:rPr lang="en-US" sz="800" b="1">
                  <a:solidFill>
                    <a:srgbClr val="000000"/>
                  </a:solidFill>
                  <a:latin typeface="Verdana" pitchFamily="34" charset="0"/>
                </a:rPr>
                <a:t>CHILE</a:t>
              </a:r>
              <a:endParaRPr lang="es-ES" sz="800"/>
            </a:p>
          </p:txBody>
        </p:sp>
        <p:sp>
          <p:nvSpPr>
            <p:cNvPr id="181408" name="Rectangle 160"/>
            <p:cNvSpPr>
              <a:spLocks noChangeArrowheads="1"/>
            </p:cNvSpPr>
            <p:nvPr/>
          </p:nvSpPr>
          <p:spPr bwMode="auto">
            <a:xfrm>
              <a:off x="2492" y="3931"/>
              <a:ext cx="568" cy="209"/>
            </a:xfrm>
            <a:prstGeom prst="rect">
              <a:avLst/>
            </a:prstGeom>
            <a:noFill/>
            <a:ln w="9525">
              <a:noFill/>
              <a:miter lim="800000"/>
              <a:headEnd/>
              <a:tailEnd/>
            </a:ln>
          </p:spPr>
          <p:txBody>
            <a:bodyPr wrap="none" lIns="0" tIns="0" rIns="0" bIns="0"/>
            <a:lstStyle/>
            <a:p>
              <a:r>
                <a:rPr lang="en-US" sz="800" b="1">
                  <a:solidFill>
                    <a:srgbClr val="000000"/>
                  </a:solidFill>
                  <a:latin typeface="Verdana" pitchFamily="34" charset="0"/>
                </a:rPr>
                <a:t>CANADA</a:t>
              </a:r>
              <a:endParaRPr lang="es-ES" sz="800"/>
            </a:p>
          </p:txBody>
        </p:sp>
        <p:sp>
          <p:nvSpPr>
            <p:cNvPr id="181409" name="Rectangle 161"/>
            <p:cNvSpPr>
              <a:spLocks noChangeArrowheads="1"/>
            </p:cNvSpPr>
            <p:nvPr/>
          </p:nvSpPr>
          <p:spPr bwMode="auto">
            <a:xfrm>
              <a:off x="3408" y="3931"/>
              <a:ext cx="732" cy="209"/>
            </a:xfrm>
            <a:prstGeom prst="rect">
              <a:avLst/>
            </a:prstGeom>
            <a:noFill/>
            <a:ln w="9525">
              <a:noFill/>
              <a:miter lim="800000"/>
              <a:headEnd/>
              <a:tailEnd/>
            </a:ln>
          </p:spPr>
          <p:txBody>
            <a:bodyPr wrap="none" lIns="0" tIns="0" rIns="0" bIns="0"/>
            <a:lstStyle/>
            <a:p>
              <a:r>
                <a:rPr lang="en-US" sz="800" b="1">
                  <a:solidFill>
                    <a:srgbClr val="000000"/>
                  </a:solidFill>
                  <a:latin typeface="Verdana" pitchFamily="34" charset="0"/>
                </a:rPr>
                <a:t>COLOMBIA</a:t>
              </a:r>
              <a:endParaRPr lang="es-ES" sz="800"/>
            </a:p>
          </p:txBody>
        </p:sp>
        <p:sp>
          <p:nvSpPr>
            <p:cNvPr id="181410" name="Rectangle 162"/>
            <p:cNvSpPr>
              <a:spLocks noChangeArrowheads="1"/>
            </p:cNvSpPr>
            <p:nvPr/>
          </p:nvSpPr>
          <p:spPr bwMode="auto">
            <a:xfrm>
              <a:off x="3420" y="4141"/>
              <a:ext cx="544" cy="179"/>
            </a:xfrm>
            <a:prstGeom prst="rect">
              <a:avLst/>
            </a:prstGeom>
            <a:noFill/>
            <a:ln w="9525">
              <a:noFill/>
              <a:miter lim="800000"/>
              <a:headEnd/>
              <a:tailEnd/>
            </a:ln>
          </p:spPr>
          <p:txBody>
            <a:bodyPr wrap="none" lIns="0" tIns="0" rIns="0" bIns="0"/>
            <a:lstStyle/>
            <a:p>
              <a:r>
                <a:rPr lang="en-US" sz="800" b="1">
                  <a:solidFill>
                    <a:srgbClr val="000000"/>
                  </a:solidFill>
                  <a:latin typeface="Verdana" pitchFamily="34" charset="0"/>
                </a:rPr>
                <a:t>ESPAÑA</a:t>
              </a:r>
              <a:endParaRPr lang="es-ES" sz="800"/>
            </a:p>
          </p:txBody>
        </p:sp>
        <p:sp>
          <p:nvSpPr>
            <p:cNvPr id="181411" name="Rectangle 163"/>
            <p:cNvSpPr>
              <a:spLocks noChangeArrowheads="1"/>
            </p:cNvSpPr>
            <p:nvPr/>
          </p:nvSpPr>
          <p:spPr bwMode="auto">
            <a:xfrm>
              <a:off x="4500" y="3960"/>
              <a:ext cx="276" cy="180"/>
            </a:xfrm>
            <a:prstGeom prst="rect">
              <a:avLst/>
            </a:prstGeom>
            <a:noFill/>
            <a:ln w="9525">
              <a:noFill/>
              <a:miter lim="800000"/>
              <a:headEnd/>
              <a:tailEnd/>
            </a:ln>
          </p:spPr>
          <p:txBody>
            <a:bodyPr wrap="none" lIns="0" tIns="0" rIns="0" bIns="0"/>
            <a:lstStyle/>
            <a:p>
              <a:r>
                <a:rPr lang="en-US" sz="800" b="1">
                  <a:solidFill>
                    <a:srgbClr val="000000"/>
                  </a:solidFill>
                  <a:latin typeface="Verdana" pitchFamily="34" charset="0"/>
                </a:rPr>
                <a:t>USA</a:t>
              </a:r>
              <a:endParaRPr lang="es-ES" sz="800"/>
            </a:p>
          </p:txBody>
        </p:sp>
        <p:sp>
          <p:nvSpPr>
            <p:cNvPr id="181412" name="Rectangle 164"/>
            <p:cNvSpPr>
              <a:spLocks noChangeArrowheads="1"/>
            </p:cNvSpPr>
            <p:nvPr/>
          </p:nvSpPr>
          <p:spPr bwMode="auto">
            <a:xfrm>
              <a:off x="4500" y="4141"/>
              <a:ext cx="362" cy="179"/>
            </a:xfrm>
            <a:prstGeom prst="rect">
              <a:avLst/>
            </a:prstGeom>
            <a:noFill/>
            <a:ln w="9525">
              <a:noFill/>
              <a:miter lim="800000"/>
              <a:headEnd/>
              <a:tailEnd/>
            </a:ln>
          </p:spPr>
          <p:txBody>
            <a:bodyPr wrap="none" lIns="0" tIns="0" rIns="0" bIns="0"/>
            <a:lstStyle/>
            <a:p>
              <a:r>
                <a:rPr lang="en-US" sz="800" b="1">
                  <a:solidFill>
                    <a:srgbClr val="000000"/>
                  </a:solidFill>
                  <a:latin typeface="Verdana" pitchFamily="34" charset="0"/>
                </a:rPr>
                <a:t>PERU</a:t>
              </a:r>
              <a:endParaRPr lang="es-ES" sz="800"/>
            </a:p>
          </p:txBody>
        </p:sp>
        <p:sp>
          <p:nvSpPr>
            <p:cNvPr id="181413" name="Rectangle 165"/>
            <p:cNvSpPr>
              <a:spLocks noChangeArrowheads="1"/>
            </p:cNvSpPr>
            <p:nvPr/>
          </p:nvSpPr>
          <p:spPr bwMode="auto">
            <a:xfrm>
              <a:off x="5365" y="3960"/>
              <a:ext cx="935" cy="180"/>
            </a:xfrm>
            <a:prstGeom prst="rect">
              <a:avLst/>
            </a:prstGeom>
            <a:noFill/>
            <a:ln w="9525">
              <a:noFill/>
              <a:miter lim="800000"/>
              <a:headEnd/>
              <a:tailEnd/>
            </a:ln>
          </p:spPr>
          <p:txBody>
            <a:bodyPr wrap="none" lIns="0" tIns="0" rIns="0" bIns="0"/>
            <a:lstStyle/>
            <a:p>
              <a:r>
                <a:rPr lang="en-US" sz="800" b="1">
                  <a:solidFill>
                    <a:srgbClr val="000000"/>
                  </a:solidFill>
                  <a:latin typeface="Verdana" pitchFamily="34" charset="0"/>
                </a:rPr>
                <a:t>PUERTO RICO</a:t>
              </a:r>
              <a:endParaRPr lang="es-ES" sz="800"/>
            </a:p>
          </p:txBody>
        </p:sp>
        <p:sp>
          <p:nvSpPr>
            <p:cNvPr id="181414" name="Rectangle 166"/>
            <p:cNvSpPr>
              <a:spLocks noChangeArrowheads="1"/>
            </p:cNvSpPr>
            <p:nvPr/>
          </p:nvSpPr>
          <p:spPr bwMode="auto">
            <a:xfrm>
              <a:off x="5335" y="4141"/>
              <a:ext cx="425" cy="179"/>
            </a:xfrm>
            <a:prstGeom prst="rect">
              <a:avLst/>
            </a:prstGeom>
            <a:noFill/>
            <a:ln w="9525">
              <a:noFill/>
              <a:miter lim="800000"/>
              <a:headEnd/>
              <a:tailEnd/>
            </a:ln>
          </p:spPr>
          <p:txBody>
            <a:bodyPr wrap="none" lIns="0" tIns="0" rIns="0" bIns="0"/>
            <a:lstStyle/>
            <a:p>
              <a:r>
                <a:rPr lang="en-US" sz="800" b="1">
                  <a:solidFill>
                    <a:srgbClr val="000000"/>
                  </a:solidFill>
                  <a:latin typeface="Verdana" pitchFamily="34" charset="0"/>
                </a:rPr>
                <a:t>SUIZA</a:t>
              </a:r>
              <a:endParaRPr lang="es-ES" sz="800"/>
            </a:p>
          </p:txBody>
        </p:sp>
        <p:sp>
          <p:nvSpPr>
            <p:cNvPr id="181415" name="Rectangle 167"/>
            <p:cNvSpPr>
              <a:spLocks noChangeArrowheads="1"/>
            </p:cNvSpPr>
            <p:nvPr/>
          </p:nvSpPr>
          <p:spPr bwMode="auto">
            <a:xfrm>
              <a:off x="6050" y="4141"/>
              <a:ext cx="790" cy="179"/>
            </a:xfrm>
            <a:prstGeom prst="rect">
              <a:avLst/>
            </a:prstGeom>
            <a:noFill/>
            <a:ln w="9525">
              <a:noFill/>
              <a:miter lim="800000"/>
              <a:headEnd/>
              <a:tailEnd/>
            </a:ln>
          </p:spPr>
          <p:txBody>
            <a:bodyPr wrap="none" lIns="0" tIns="0" rIns="0" bIns="0"/>
            <a:lstStyle/>
            <a:p>
              <a:r>
                <a:rPr lang="en-US" sz="800" b="1">
                  <a:solidFill>
                    <a:srgbClr val="000000"/>
                  </a:solidFill>
                  <a:latin typeface="Verdana" pitchFamily="34" charset="0"/>
                </a:rPr>
                <a:t>VENEZUELA</a:t>
              </a:r>
              <a:endParaRPr lang="es-ES" sz="800"/>
            </a:p>
          </p:txBody>
        </p:sp>
      </p:grpSp>
      <p:sp>
        <p:nvSpPr>
          <p:cNvPr id="181416" name="Rectangle 168"/>
          <p:cNvSpPr>
            <a:spLocks noChangeArrowheads="1"/>
          </p:cNvSpPr>
          <p:nvPr/>
        </p:nvSpPr>
        <p:spPr bwMode="auto">
          <a:xfrm>
            <a:off x="1906588" y="1916113"/>
            <a:ext cx="6337300" cy="733425"/>
          </a:xfrm>
          <a:prstGeom prst="rect">
            <a:avLst/>
          </a:prstGeom>
          <a:noFill/>
          <a:ln w="9525">
            <a:noFill/>
            <a:miter lim="800000"/>
            <a:headEnd/>
            <a:tailEnd/>
          </a:ln>
        </p:spPr>
        <p:txBody>
          <a:bodyPr lIns="0" tIns="0" rIns="0" bIns="0">
            <a:spAutoFit/>
          </a:bodyPr>
          <a:lstStyle/>
          <a:p>
            <a:pPr algn="ctr"/>
            <a:r>
              <a:rPr lang="es-ES" sz="1600" b="1">
                <a:solidFill>
                  <a:srgbClr val="000000"/>
                </a:solidFill>
                <a:latin typeface="Verdana" pitchFamily="34" charset="0"/>
              </a:rPr>
              <a:t>5. De no residir en la urbe porteña, favor indicar a que lugar del país pertenece. Si no fuera de Ecuador, indicar su país de procedencia.</a:t>
            </a:r>
            <a:endParaRPr lang="es-ES" sz="1600">
              <a:latin typeface="Verdana" pitchFamily="34" charset="0"/>
            </a:endParaRPr>
          </a:p>
        </p:txBody>
      </p:sp>
      <p:sp>
        <p:nvSpPr>
          <p:cNvPr id="181417" name="Rectangle 169"/>
          <p:cNvSpPr>
            <a:spLocks noChangeArrowheads="1"/>
          </p:cNvSpPr>
          <p:nvPr/>
        </p:nvSpPr>
        <p:spPr bwMode="auto">
          <a:xfrm>
            <a:off x="3140075" y="6021388"/>
            <a:ext cx="495300" cy="165100"/>
          </a:xfrm>
          <a:prstGeom prst="rect">
            <a:avLst/>
          </a:prstGeom>
          <a:noFill/>
          <a:ln w="9525">
            <a:noFill/>
            <a:miter lim="800000"/>
            <a:headEnd/>
            <a:tailEnd/>
          </a:ln>
        </p:spPr>
        <p:txBody>
          <a:bodyPr wrap="none" lIns="0" tIns="0" rIns="0" bIns="0"/>
          <a:lstStyle/>
          <a:p>
            <a:r>
              <a:rPr lang="en-US" sz="800" b="1">
                <a:solidFill>
                  <a:srgbClr val="000000"/>
                </a:solidFill>
                <a:latin typeface="Verdana" pitchFamily="34" charset="0"/>
              </a:rPr>
              <a:t>AUSTRALIA</a:t>
            </a:r>
            <a:endParaRPr lang="es-ES" sz="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85347"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85377" name="Text Box 33"/>
          <p:cNvSpPr txBox="1">
            <a:spLocks noChangeArrowheads="1"/>
          </p:cNvSpPr>
          <p:nvPr/>
        </p:nvSpPr>
        <p:spPr bwMode="auto">
          <a:xfrm>
            <a:off x="5651500"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Sur</a:t>
            </a:r>
          </a:p>
        </p:txBody>
      </p:sp>
      <p:sp>
        <p:nvSpPr>
          <p:cNvPr id="185378" name="Text Box 34"/>
          <p:cNvSpPr txBox="1">
            <a:spLocks noChangeArrowheads="1"/>
          </p:cNvSpPr>
          <p:nvPr/>
        </p:nvSpPr>
        <p:spPr bwMode="auto">
          <a:xfrm>
            <a:off x="4067175" y="5589588"/>
            <a:ext cx="865188"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Centro</a:t>
            </a:r>
          </a:p>
        </p:txBody>
      </p:sp>
      <p:sp>
        <p:nvSpPr>
          <p:cNvPr id="185379" name="Text Box 35"/>
          <p:cNvSpPr txBox="1">
            <a:spLocks noChangeArrowheads="1"/>
          </p:cNvSpPr>
          <p:nvPr/>
        </p:nvSpPr>
        <p:spPr bwMode="auto">
          <a:xfrm>
            <a:off x="2700338"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Norte</a:t>
            </a:r>
          </a:p>
        </p:txBody>
      </p:sp>
      <p:grpSp>
        <p:nvGrpSpPr>
          <p:cNvPr id="185380" name="Group 36"/>
          <p:cNvGrpSpPr>
            <a:grpSpLocks noChangeAspect="1"/>
          </p:cNvGrpSpPr>
          <p:nvPr/>
        </p:nvGrpSpPr>
        <p:grpSpPr bwMode="auto">
          <a:xfrm>
            <a:off x="1908175" y="1844675"/>
            <a:ext cx="6696075" cy="4392613"/>
            <a:chOff x="0" y="0"/>
            <a:chExt cx="5770" cy="3600"/>
          </a:xfrm>
        </p:grpSpPr>
        <p:sp>
          <p:nvSpPr>
            <p:cNvPr id="185381" name="AutoShape 37"/>
            <p:cNvSpPr>
              <a:spLocks noChangeAspect="1" noChangeArrowheads="1"/>
            </p:cNvSpPr>
            <p:nvPr/>
          </p:nvSpPr>
          <p:spPr bwMode="auto">
            <a:xfrm>
              <a:off x="0" y="0"/>
              <a:ext cx="5770" cy="3600"/>
            </a:xfrm>
            <a:prstGeom prst="rect">
              <a:avLst/>
            </a:prstGeom>
            <a:solidFill>
              <a:srgbClr val="EAEAEA"/>
            </a:solidFill>
            <a:ln w="9525">
              <a:solidFill>
                <a:srgbClr val="000000"/>
              </a:solidFill>
              <a:miter lim="800000"/>
              <a:headEnd/>
              <a:tailEnd/>
            </a:ln>
          </p:spPr>
          <p:txBody>
            <a:bodyPr/>
            <a:lstStyle/>
            <a:p>
              <a:endParaRPr lang="es-ES"/>
            </a:p>
          </p:txBody>
        </p:sp>
        <p:sp>
          <p:nvSpPr>
            <p:cNvPr id="185382" name="Freeform 38"/>
            <p:cNvSpPr>
              <a:spLocks/>
            </p:cNvSpPr>
            <p:nvPr/>
          </p:nvSpPr>
          <p:spPr bwMode="auto">
            <a:xfrm>
              <a:off x="2599" y="937"/>
              <a:ext cx="269" cy="683"/>
            </a:xfrm>
            <a:custGeom>
              <a:avLst/>
              <a:gdLst/>
              <a:ahLst/>
              <a:cxnLst>
                <a:cxn ang="0">
                  <a:pos x="269" y="520"/>
                </a:cxn>
                <a:cxn ang="0">
                  <a:pos x="0" y="0"/>
                </a:cxn>
                <a:cxn ang="0">
                  <a:pos x="0" y="162"/>
                </a:cxn>
                <a:cxn ang="0">
                  <a:pos x="269" y="683"/>
                </a:cxn>
                <a:cxn ang="0">
                  <a:pos x="269" y="520"/>
                </a:cxn>
              </a:cxnLst>
              <a:rect l="0" t="0" r="r" b="b"/>
              <a:pathLst>
                <a:path w="269" h="683">
                  <a:moveTo>
                    <a:pt x="269" y="520"/>
                  </a:moveTo>
                  <a:lnTo>
                    <a:pt x="0" y="0"/>
                  </a:lnTo>
                  <a:lnTo>
                    <a:pt x="0" y="162"/>
                  </a:lnTo>
                  <a:lnTo>
                    <a:pt x="269" y="683"/>
                  </a:lnTo>
                  <a:lnTo>
                    <a:pt x="269" y="520"/>
                  </a:lnTo>
                  <a:close/>
                </a:path>
              </a:pathLst>
            </a:custGeom>
            <a:solidFill>
              <a:srgbClr val="4D1A33"/>
            </a:solidFill>
            <a:ln w="9525">
              <a:solidFill>
                <a:srgbClr val="000000"/>
              </a:solidFill>
              <a:round/>
              <a:headEnd/>
              <a:tailEnd/>
            </a:ln>
          </p:spPr>
          <p:txBody>
            <a:bodyPr/>
            <a:lstStyle/>
            <a:p>
              <a:endParaRPr lang="es-ES"/>
            </a:p>
          </p:txBody>
        </p:sp>
        <p:sp>
          <p:nvSpPr>
            <p:cNvPr id="185383" name="Freeform 39"/>
            <p:cNvSpPr>
              <a:spLocks/>
            </p:cNvSpPr>
            <p:nvPr/>
          </p:nvSpPr>
          <p:spPr bwMode="auto">
            <a:xfrm>
              <a:off x="2599" y="949"/>
              <a:ext cx="269" cy="528"/>
            </a:xfrm>
            <a:custGeom>
              <a:avLst/>
              <a:gdLst/>
              <a:ahLst/>
              <a:cxnLst>
                <a:cxn ang="0">
                  <a:pos x="0" y="8"/>
                </a:cxn>
                <a:cxn ang="0">
                  <a:pos x="0" y="8"/>
                </a:cxn>
                <a:cxn ang="0">
                  <a:pos x="27" y="7"/>
                </a:cxn>
                <a:cxn ang="0">
                  <a:pos x="27" y="7"/>
                </a:cxn>
                <a:cxn ang="0">
                  <a:pos x="27" y="7"/>
                </a:cxn>
                <a:cxn ang="0">
                  <a:pos x="54" y="5"/>
                </a:cxn>
                <a:cxn ang="0">
                  <a:pos x="54" y="5"/>
                </a:cxn>
                <a:cxn ang="0">
                  <a:pos x="54" y="5"/>
                </a:cxn>
                <a:cxn ang="0">
                  <a:pos x="80" y="3"/>
                </a:cxn>
                <a:cxn ang="0">
                  <a:pos x="80" y="3"/>
                </a:cxn>
                <a:cxn ang="0">
                  <a:pos x="80" y="3"/>
                </a:cxn>
                <a:cxn ang="0">
                  <a:pos x="107" y="3"/>
                </a:cxn>
                <a:cxn ang="0">
                  <a:pos x="107" y="3"/>
                </a:cxn>
                <a:cxn ang="0">
                  <a:pos x="107" y="3"/>
                </a:cxn>
                <a:cxn ang="0">
                  <a:pos x="134" y="2"/>
                </a:cxn>
                <a:cxn ang="0">
                  <a:pos x="134" y="2"/>
                </a:cxn>
                <a:cxn ang="0">
                  <a:pos x="134" y="2"/>
                </a:cxn>
                <a:cxn ang="0">
                  <a:pos x="161" y="1"/>
                </a:cxn>
                <a:cxn ang="0">
                  <a:pos x="161" y="1"/>
                </a:cxn>
                <a:cxn ang="0">
                  <a:pos x="161" y="1"/>
                </a:cxn>
                <a:cxn ang="0">
                  <a:pos x="187" y="1"/>
                </a:cxn>
                <a:cxn ang="0">
                  <a:pos x="187" y="1"/>
                </a:cxn>
                <a:cxn ang="0">
                  <a:pos x="187" y="1"/>
                </a:cxn>
                <a:cxn ang="0">
                  <a:pos x="214" y="0"/>
                </a:cxn>
                <a:cxn ang="0">
                  <a:pos x="214" y="0"/>
                </a:cxn>
                <a:cxn ang="0">
                  <a:pos x="214" y="0"/>
                </a:cxn>
                <a:cxn ang="0">
                  <a:pos x="242" y="0"/>
                </a:cxn>
                <a:cxn ang="0">
                  <a:pos x="242" y="0"/>
                </a:cxn>
                <a:cxn ang="0">
                  <a:pos x="242" y="0"/>
                </a:cxn>
                <a:cxn ang="0">
                  <a:pos x="269" y="0"/>
                </a:cxn>
                <a:cxn ang="0">
                  <a:pos x="269" y="0"/>
                </a:cxn>
                <a:cxn ang="0">
                  <a:pos x="269" y="528"/>
                </a:cxn>
                <a:cxn ang="0">
                  <a:pos x="0" y="8"/>
                </a:cxn>
              </a:cxnLst>
              <a:rect l="0" t="0" r="r" b="b"/>
              <a:pathLst>
                <a:path w="269" h="528">
                  <a:moveTo>
                    <a:pt x="0" y="8"/>
                  </a:moveTo>
                  <a:lnTo>
                    <a:pt x="0" y="8"/>
                  </a:lnTo>
                  <a:lnTo>
                    <a:pt x="27" y="7"/>
                  </a:lnTo>
                  <a:lnTo>
                    <a:pt x="27" y="7"/>
                  </a:lnTo>
                  <a:lnTo>
                    <a:pt x="27" y="7"/>
                  </a:lnTo>
                  <a:lnTo>
                    <a:pt x="54" y="5"/>
                  </a:lnTo>
                  <a:lnTo>
                    <a:pt x="54" y="5"/>
                  </a:lnTo>
                  <a:lnTo>
                    <a:pt x="54" y="5"/>
                  </a:lnTo>
                  <a:lnTo>
                    <a:pt x="80" y="3"/>
                  </a:lnTo>
                  <a:lnTo>
                    <a:pt x="80" y="3"/>
                  </a:lnTo>
                  <a:lnTo>
                    <a:pt x="80" y="3"/>
                  </a:lnTo>
                  <a:lnTo>
                    <a:pt x="107" y="3"/>
                  </a:lnTo>
                  <a:lnTo>
                    <a:pt x="107" y="3"/>
                  </a:lnTo>
                  <a:lnTo>
                    <a:pt x="107" y="3"/>
                  </a:lnTo>
                  <a:lnTo>
                    <a:pt x="134" y="2"/>
                  </a:lnTo>
                  <a:lnTo>
                    <a:pt x="134" y="2"/>
                  </a:lnTo>
                  <a:lnTo>
                    <a:pt x="134" y="2"/>
                  </a:lnTo>
                  <a:lnTo>
                    <a:pt x="161" y="1"/>
                  </a:lnTo>
                  <a:lnTo>
                    <a:pt x="161" y="1"/>
                  </a:lnTo>
                  <a:lnTo>
                    <a:pt x="161" y="1"/>
                  </a:lnTo>
                  <a:lnTo>
                    <a:pt x="187" y="1"/>
                  </a:lnTo>
                  <a:lnTo>
                    <a:pt x="187" y="1"/>
                  </a:lnTo>
                  <a:lnTo>
                    <a:pt x="187" y="1"/>
                  </a:lnTo>
                  <a:lnTo>
                    <a:pt x="214" y="0"/>
                  </a:lnTo>
                  <a:lnTo>
                    <a:pt x="214" y="0"/>
                  </a:lnTo>
                  <a:lnTo>
                    <a:pt x="214" y="0"/>
                  </a:lnTo>
                  <a:lnTo>
                    <a:pt x="242" y="0"/>
                  </a:lnTo>
                  <a:lnTo>
                    <a:pt x="242" y="0"/>
                  </a:lnTo>
                  <a:lnTo>
                    <a:pt x="242" y="0"/>
                  </a:lnTo>
                  <a:lnTo>
                    <a:pt x="269" y="0"/>
                  </a:lnTo>
                  <a:lnTo>
                    <a:pt x="269" y="0"/>
                  </a:lnTo>
                  <a:lnTo>
                    <a:pt x="269" y="528"/>
                  </a:lnTo>
                  <a:lnTo>
                    <a:pt x="0" y="8"/>
                  </a:lnTo>
                  <a:close/>
                </a:path>
              </a:pathLst>
            </a:custGeom>
            <a:solidFill>
              <a:srgbClr val="993366"/>
            </a:solidFill>
            <a:ln w="9525">
              <a:solidFill>
                <a:srgbClr val="000000"/>
              </a:solidFill>
              <a:round/>
              <a:headEnd/>
              <a:tailEnd/>
            </a:ln>
          </p:spPr>
          <p:txBody>
            <a:bodyPr/>
            <a:lstStyle/>
            <a:p>
              <a:endParaRPr lang="es-ES"/>
            </a:p>
          </p:txBody>
        </p:sp>
        <p:sp>
          <p:nvSpPr>
            <p:cNvPr id="185384" name="Freeform 40"/>
            <p:cNvSpPr>
              <a:spLocks/>
            </p:cNvSpPr>
            <p:nvPr/>
          </p:nvSpPr>
          <p:spPr bwMode="auto">
            <a:xfrm>
              <a:off x="1391" y="1980"/>
              <a:ext cx="3089" cy="691"/>
            </a:xfrm>
            <a:custGeom>
              <a:avLst/>
              <a:gdLst/>
              <a:ahLst/>
              <a:cxnLst>
                <a:cxn ang="0">
                  <a:pos x="3083" y="46"/>
                </a:cxn>
                <a:cxn ang="0">
                  <a:pos x="3060" y="101"/>
                </a:cxn>
                <a:cxn ang="0">
                  <a:pos x="3021" y="154"/>
                </a:cxn>
                <a:cxn ang="0">
                  <a:pos x="2976" y="198"/>
                </a:cxn>
                <a:cxn ang="0">
                  <a:pos x="2908" y="248"/>
                </a:cxn>
                <a:cxn ang="0">
                  <a:pos x="2825" y="296"/>
                </a:cxn>
                <a:cxn ang="0">
                  <a:pos x="2727" y="340"/>
                </a:cxn>
                <a:cxn ang="0">
                  <a:pos x="2637" y="374"/>
                </a:cxn>
                <a:cxn ang="0">
                  <a:pos x="2517" y="410"/>
                </a:cxn>
                <a:cxn ang="0">
                  <a:pos x="2385" y="443"/>
                </a:cxn>
                <a:cxn ang="0">
                  <a:pos x="2245" y="471"/>
                </a:cxn>
                <a:cxn ang="0">
                  <a:pos x="2123" y="490"/>
                </a:cxn>
                <a:cxn ang="0">
                  <a:pos x="1970" y="508"/>
                </a:cxn>
                <a:cxn ang="0">
                  <a:pos x="1813" y="520"/>
                </a:cxn>
                <a:cxn ang="0">
                  <a:pos x="1652" y="527"/>
                </a:cxn>
                <a:cxn ang="0">
                  <a:pos x="1518" y="529"/>
                </a:cxn>
                <a:cxn ang="0">
                  <a:pos x="1356" y="524"/>
                </a:cxn>
                <a:cxn ang="0">
                  <a:pos x="1197" y="514"/>
                </a:cxn>
                <a:cxn ang="0">
                  <a:pos x="1041" y="500"/>
                </a:cxn>
                <a:cxn ang="0">
                  <a:pos x="915" y="483"/>
                </a:cxn>
                <a:cxn ang="0">
                  <a:pos x="771" y="458"/>
                </a:cxn>
                <a:cxn ang="0">
                  <a:pos x="636" y="427"/>
                </a:cxn>
                <a:cxn ang="0">
                  <a:pos x="510" y="393"/>
                </a:cxn>
                <a:cxn ang="0">
                  <a:pos x="396" y="354"/>
                </a:cxn>
                <a:cxn ang="0">
                  <a:pos x="310" y="318"/>
                </a:cxn>
                <a:cxn ang="0">
                  <a:pos x="220" y="272"/>
                </a:cxn>
                <a:cxn ang="0">
                  <a:pos x="145" y="223"/>
                </a:cxn>
                <a:cxn ang="0">
                  <a:pos x="84" y="172"/>
                </a:cxn>
                <a:cxn ang="0">
                  <a:pos x="45" y="128"/>
                </a:cxn>
                <a:cxn ang="0">
                  <a:pos x="14" y="74"/>
                </a:cxn>
                <a:cxn ang="0">
                  <a:pos x="1" y="19"/>
                </a:cxn>
                <a:cxn ang="0">
                  <a:pos x="2" y="190"/>
                </a:cxn>
                <a:cxn ang="0">
                  <a:pos x="18" y="245"/>
                </a:cxn>
                <a:cxn ang="0">
                  <a:pos x="45" y="290"/>
                </a:cxn>
                <a:cxn ang="0">
                  <a:pos x="92" y="343"/>
                </a:cxn>
                <a:cxn ang="0">
                  <a:pos x="156" y="394"/>
                </a:cxn>
                <a:cxn ang="0">
                  <a:pos x="234" y="442"/>
                </a:cxn>
                <a:cxn ang="0">
                  <a:pos x="310" y="480"/>
                </a:cxn>
                <a:cxn ang="0">
                  <a:pos x="415" y="523"/>
                </a:cxn>
                <a:cxn ang="0">
                  <a:pos x="531" y="561"/>
                </a:cxn>
                <a:cxn ang="0">
                  <a:pos x="658" y="595"/>
                </a:cxn>
                <a:cxn ang="0">
                  <a:pos x="771" y="620"/>
                </a:cxn>
                <a:cxn ang="0">
                  <a:pos x="915" y="645"/>
                </a:cxn>
                <a:cxn ang="0">
                  <a:pos x="1066" y="665"/>
                </a:cxn>
                <a:cxn ang="0">
                  <a:pos x="1223" y="679"/>
                </a:cxn>
                <a:cxn ang="0">
                  <a:pos x="1383" y="688"/>
                </a:cxn>
                <a:cxn ang="0">
                  <a:pos x="1518" y="691"/>
                </a:cxn>
                <a:cxn ang="0">
                  <a:pos x="1679" y="688"/>
                </a:cxn>
                <a:cxn ang="0">
                  <a:pos x="1839" y="681"/>
                </a:cxn>
                <a:cxn ang="0">
                  <a:pos x="1996" y="668"/>
                </a:cxn>
                <a:cxn ang="0">
                  <a:pos x="2123" y="653"/>
                </a:cxn>
                <a:cxn ang="0">
                  <a:pos x="2269" y="628"/>
                </a:cxn>
                <a:cxn ang="0">
                  <a:pos x="2408" y="600"/>
                </a:cxn>
                <a:cxn ang="0">
                  <a:pos x="2537" y="567"/>
                </a:cxn>
                <a:cxn ang="0">
                  <a:pos x="2637" y="536"/>
                </a:cxn>
                <a:cxn ang="0">
                  <a:pos x="2745" y="495"/>
                </a:cxn>
                <a:cxn ang="0">
                  <a:pos x="2839" y="450"/>
                </a:cxn>
                <a:cxn ang="0">
                  <a:pos x="2921" y="402"/>
                </a:cxn>
                <a:cxn ang="0">
                  <a:pos x="2976" y="361"/>
                </a:cxn>
                <a:cxn ang="0">
                  <a:pos x="3030" y="308"/>
                </a:cxn>
                <a:cxn ang="0">
                  <a:pos x="3065" y="254"/>
                </a:cxn>
                <a:cxn ang="0">
                  <a:pos x="3085" y="199"/>
                </a:cxn>
              </a:cxnLst>
              <a:rect l="0" t="0" r="r" b="b"/>
              <a:pathLst>
                <a:path w="3089" h="691">
                  <a:moveTo>
                    <a:pt x="3089" y="0"/>
                  </a:moveTo>
                  <a:lnTo>
                    <a:pt x="3089" y="9"/>
                  </a:lnTo>
                  <a:lnTo>
                    <a:pt x="3089" y="9"/>
                  </a:lnTo>
                  <a:lnTo>
                    <a:pt x="3088" y="19"/>
                  </a:lnTo>
                  <a:lnTo>
                    <a:pt x="3087" y="28"/>
                  </a:lnTo>
                  <a:lnTo>
                    <a:pt x="3085" y="37"/>
                  </a:lnTo>
                  <a:lnTo>
                    <a:pt x="3085" y="37"/>
                  </a:lnTo>
                  <a:lnTo>
                    <a:pt x="3083" y="46"/>
                  </a:lnTo>
                  <a:lnTo>
                    <a:pt x="3080" y="55"/>
                  </a:lnTo>
                  <a:lnTo>
                    <a:pt x="3080" y="55"/>
                  </a:lnTo>
                  <a:lnTo>
                    <a:pt x="3078" y="64"/>
                  </a:lnTo>
                  <a:lnTo>
                    <a:pt x="3074" y="74"/>
                  </a:lnTo>
                  <a:lnTo>
                    <a:pt x="3070" y="83"/>
                  </a:lnTo>
                  <a:lnTo>
                    <a:pt x="3070" y="83"/>
                  </a:lnTo>
                  <a:lnTo>
                    <a:pt x="3065" y="92"/>
                  </a:lnTo>
                  <a:lnTo>
                    <a:pt x="3060" y="101"/>
                  </a:lnTo>
                  <a:lnTo>
                    <a:pt x="3055" y="110"/>
                  </a:lnTo>
                  <a:lnTo>
                    <a:pt x="3055" y="110"/>
                  </a:lnTo>
                  <a:lnTo>
                    <a:pt x="3049" y="119"/>
                  </a:lnTo>
                  <a:lnTo>
                    <a:pt x="3043" y="128"/>
                  </a:lnTo>
                  <a:lnTo>
                    <a:pt x="3043" y="128"/>
                  </a:lnTo>
                  <a:lnTo>
                    <a:pt x="3037" y="137"/>
                  </a:lnTo>
                  <a:lnTo>
                    <a:pt x="3030" y="146"/>
                  </a:lnTo>
                  <a:lnTo>
                    <a:pt x="3021" y="154"/>
                  </a:lnTo>
                  <a:lnTo>
                    <a:pt x="3021" y="154"/>
                  </a:lnTo>
                  <a:lnTo>
                    <a:pt x="3013" y="163"/>
                  </a:lnTo>
                  <a:lnTo>
                    <a:pt x="3005" y="172"/>
                  </a:lnTo>
                  <a:lnTo>
                    <a:pt x="3005" y="172"/>
                  </a:lnTo>
                  <a:lnTo>
                    <a:pt x="2996" y="181"/>
                  </a:lnTo>
                  <a:lnTo>
                    <a:pt x="2986" y="189"/>
                  </a:lnTo>
                  <a:lnTo>
                    <a:pt x="2976" y="198"/>
                  </a:lnTo>
                  <a:lnTo>
                    <a:pt x="2976" y="198"/>
                  </a:lnTo>
                  <a:lnTo>
                    <a:pt x="2966" y="207"/>
                  </a:lnTo>
                  <a:lnTo>
                    <a:pt x="2956" y="215"/>
                  </a:lnTo>
                  <a:lnTo>
                    <a:pt x="2956" y="215"/>
                  </a:lnTo>
                  <a:lnTo>
                    <a:pt x="2944" y="223"/>
                  </a:lnTo>
                  <a:lnTo>
                    <a:pt x="2933" y="232"/>
                  </a:lnTo>
                  <a:lnTo>
                    <a:pt x="2921" y="240"/>
                  </a:lnTo>
                  <a:lnTo>
                    <a:pt x="2921" y="240"/>
                  </a:lnTo>
                  <a:lnTo>
                    <a:pt x="2908" y="248"/>
                  </a:lnTo>
                  <a:lnTo>
                    <a:pt x="2895" y="257"/>
                  </a:lnTo>
                  <a:lnTo>
                    <a:pt x="2882" y="264"/>
                  </a:lnTo>
                  <a:lnTo>
                    <a:pt x="2882" y="264"/>
                  </a:lnTo>
                  <a:lnTo>
                    <a:pt x="2868" y="272"/>
                  </a:lnTo>
                  <a:lnTo>
                    <a:pt x="2854" y="280"/>
                  </a:lnTo>
                  <a:lnTo>
                    <a:pt x="2854" y="280"/>
                  </a:lnTo>
                  <a:lnTo>
                    <a:pt x="2839" y="288"/>
                  </a:lnTo>
                  <a:lnTo>
                    <a:pt x="2825" y="296"/>
                  </a:lnTo>
                  <a:lnTo>
                    <a:pt x="2810" y="303"/>
                  </a:lnTo>
                  <a:lnTo>
                    <a:pt x="2810" y="303"/>
                  </a:lnTo>
                  <a:lnTo>
                    <a:pt x="2794" y="311"/>
                  </a:lnTo>
                  <a:lnTo>
                    <a:pt x="2778" y="318"/>
                  </a:lnTo>
                  <a:lnTo>
                    <a:pt x="2778" y="318"/>
                  </a:lnTo>
                  <a:lnTo>
                    <a:pt x="2761" y="326"/>
                  </a:lnTo>
                  <a:lnTo>
                    <a:pt x="2745" y="332"/>
                  </a:lnTo>
                  <a:lnTo>
                    <a:pt x="2727" y="340"/>
                  </a:lnTo>
                  <a:lnTo>
                    <a:pt x="2727" y="340"/>
                  </a:lnTo>
                  <a:lnTo>
                    <a:pt x="2710" y="346"/>
                  </a:lnTo>
                  <a:lnTo>
                    <a:pt x="2692" y="354"/>
                  </a:lnTo>
                  <a:lnTo>
                    <a:pt x="2692" y="354"/>
                  </a:lnTo>
                  <a:lnTo>
                    <a:pt x="2674" y="361"/>
                  </a:lnTo>
                  <a:lnTo>
                    <a:pt x="2655" y="367"/>
                  </a:lnTo>
                  <a:lnTo>
                    <a:pt x="2637" y="374"/>
                  </a:lnTo>
                  <a:lnTo>
                    <a:pt x="2637" y="374"/>
                  </a:lnTo>
                  <a:lnTo>
                    <a:pt x="2617" y="381"/>
                  </a:lnTo>
                  <a:lnTo>
                    <a:pt x="2598" y="386"/>
                  </a:lnTo>
                  <a:lnTo>
                    <a:pt x="2577" y="393"/>
                  </a:lnTo>
                  <a:lnTo>
                    <a:pt x="2577" y="393"/>
                  </a:lnTo>
                  <a:lnTo>
                    <a:pt x="2558" y="399"/>
                  </a:lnTo>
                  <a:lnTo>
                    <a:pt x="2537" y="405"/>
                  </a:lnTo>
                  <a:lnTo>
                    <a:pt x="2537" y="405"/>
                  </a:lnTo>
                  <a:lnTo>
                    <a:pt x="2517" y="410"/>
                  </a:lnTo>
                  <a:lnTo>
                    <a:pt x="2495" y="416"/>
                  </a:lnTo>
                  <a:lnTo>
                    <a:pt x="2473" y="422"/>
                  </a:lnTo>
                  <a:lnTo>
                    <a:pt x="2473" y="422"/>
                  </a:lnTo>
                  <a:lnTo>
                    <a:pt x="2452" y="427"/>
                  </a:lnTo>
                  <a:lnTo>
                    <a:pt x="2430" y="433"/>
                  </a:lnTo>
                  <a:lnTo>
                    <a:pt x="2430" y="433"/>
                  </a:lnTo>
                  <a:lnTo>
                    <a:pt x="2408" y="438"/>
                  </a:lnTo>
                  <a:lnTo>
                    <a:pt x="2385" y="443"/>
                  </a:lnTo>
                  <a:lnTo>
                    <a:pt x="2362" y="448"/>
                  </a:lnTo>
                  <a:lnTo>
                    <a:pt x="2362" y="448"/>
                  </a:lnTo>
                  <a:lnTo>
                    <a:pt x="2340" y="453"/>
                  </a:lnTo>
                  <a:lnTo>
                    <a:pt x="2316" y="458"/>
                  </a:lnTo>
                  <a:lnTo>
                    <a:pt x="2316" y="458"/>
                  </a:lnTo>
                  <a:lnTo>
                    <a:pt x="2293" y="462"/>
                  </a:lnTo>
                  <a:lnTo>
                    <a:pt x="2269" y="466"/>
                  </a:lnTo>
                  <a:lnTo>
                    <a:pt x="2245" y="471"/>
                  </a:lnTo>
                  <a:lnTo>
                    <a:pt x="2245" y="471"/>
                  </a:lnTo>
                  <a:lnTo>
                    <a:pt x="2222" y="475"/>
                  </a:lnTo>
                  <a:lnTo>
                    <a:pt x="2197" y="479"/>
                  </a:lnTo>
                  <a:lnTo>
                    <a:pt x="2172" y="483"/>
                  </a:lnTo>
                  <a:lnTo>
                    <a:pt x="2172" y="483"/>
                  </a:lnTo>
                  <a:lnTo>
                    <a:pt x="2148" y="486"/>
                  </a:lnTo>
                  <a:lnTo>
                    <a:pt x="2123" y="490"/>
                  </a:lnTo>
                  <a:lnTo>
                    <a:pt x="2123" y="490"/>
                  </a:lnTo>
                  <a:lnTo>
                    <a:pt x="2097" y="494"/>
                  </a:lnTo>
                  <a:lnTo>
                    <a:pt x="2073" y="496"/>
                  </a:lnTo>
                  <a:lnTo>
                    <a:pt x="2047" y="500"/>
                  </a:lnTo>
                  <a:lnTo>
                    <a:pt x="2047" y="500"/>
                  </a:lnTo>
                  <a:lnTo>
                    <a:pt x="2021" y="503"/>
                  </a:lnTo>
                  <a:lnTo>
                    <a:pt x="1996" y="505"/>
                  </a:lnTo>
                  <a:lnTo>
                    <a:pt x="1996" y="505"/>
                  </a:lnTo>
                  <a:lnTo>
                    <a:pt x="1970" y="508"/>
                  </a:lnTo>
                  <a:lnTo>
                    <a:pt x="1944" y="510"/>
                  </a:lnTo>
                  <a:lnTo>
                    <a:pt x="1917" y="513"/>
                  </a:lnTo>
                  <a:lnTo>
                    <a:pt x="1917" y="513"/>
                  </a:lnTo>
                  <a:lnTo>
                    <a:pt x="1892" y="514"/>
                  </a:lnTo>
                  <a:lnTo>
                    <a:pt x="1865" y="517"/>
                  </a:lnTo>
                  <a:lnTo>
                    <a:pt x="1865" y="517"/>
                  </a:lnTo>
                  <a:lnTo>
                    <a:pt x="1839" y="519"/>
                  </a:lnTo>
                  <a:lnTo>
                    <a:pt x="1813" y="520"/>
                  </a:lnTo>
                  <a:lnTo>
                    <a:pt x="1786" y="522"/>
                  </a:lnTo>
                  <a:lnTo>
                    <a:pt x="1786" y="522"/>
                  </a:lnTo>
                  <a:lnTo>
                    <a:pt x="1759" y="524"/>
                  </a:lnTo>
                  <a:lnTo>
                    <a:pt x="1732" y="524"/>
                  </a:lnTo>
                  <a:lnTo>
                    <a:pt x="1706" y="525"/>
                  </a:lnTo>
                  <a:lnTo>
                    <a:pt x="1706" y="525"/>
                  </a:lnTo>
                  <a:lnTo>
                    <a:pt x="1679" y="526"/>
                  </a:lnTo>
                  <a:lnTo>
                    <a:pt x="1652" y="527"/>
                  </a:lnTo>
                  <a:lnTo>
                    <a:pt x="1652" y="527"/>
                  </a:lnTo>
                  <a:lnTo>
                    <a:pt x="1625" y="528"/>
                  </a:lnTo>
                  <a:lnTo>
                    <a:pt x="1598" y="528"/>
                  </a:lnTo>
                  <a:lnTo>
                    <a:pt x="1571" y="529"/>
                  </a:lnTo>
                  <a:lnTo>
                    <a:pt x="1571" y="529"/>
                  </a:lnTo>
                  <a:lnTo>
                    <a:pt x="1544" y="529"/>
                  </a:lnTo>
                  <a:lnTo>
                    <a:pt x="1518" y="529"/>
                  </a:lnTo>
                  <a:lnTo>
                    <a:pt x="1518" y="529"/>
                  </a:lnTo>
                  <a:lnTo>
                    <a:pt x="1490" y="528"/>
                  </a:lnTo>
                  <a:lnTo>
                    <a:pt x="1463" y="528"/>
                  </a:lnTo>
                  <a:lnTo>
                    <a:pt x="1436" y="527"/>
                  </a:lnTo>
                  <a:lnTo>
                    <a:pt x="1436" y="527"/>
                  </a:lnTo>
                  <a:lnTo>
                    <a:pt x="1410" y="526"/>
                  </a:lnTo>
                  <a:lnTo>
                    <a:pt x="1383" y="525"/>
                  </a:lnTo>
                  <a:lnTo>
                    <a:pt x="1383" y="525"/>
                  </a:lnTo>
                  <a:lnTo>
                    <a:pt x="1356" y="524"/>
                  </a:lnTo>
                  <a:lnTo>
                    <a:pt x="1330" y="524"/>
                  </a:lnTo>
                  <a:lnTo>
                    <a:pt x="1303" y="522"/>
                  </a:lnTo>
                  <a:lnTo>
                    <a:pt x="1303" y="522"/>
                  </a:lnTo>
                  <a:lnTo>
                    <a:pt x="1276" y="520"/>
                  </a:lnTo>
                  <a:lnTo>
                    <a:pt x="1249" y="519"/>
                  </a:lnTo>
                  <a:lnTo>
                    <a:pt x="1223" y="517"/>
                  </a:lnTo>
                  <a:lnTo>
                    <a:pt x="1223" y="517"/>
                  </a:lnTo>
                  <a:lnTo>
                    <a:pt x="1197" y="514"/>
                  </a:lnTo>
                  <a:lnTo>
                    <a:pt x="1170" y="513"/>
                  </a:lnTo>
                  <a:lnTo>
                    <a:pt x="1170" y="513"/>
                  </a:lnTo>
                  <a:lnTo>
                    <a:pt x="1145" y="510"/>
                  </a:lnTo>
                  <a:lnTo>
                    <a:pt x="1118" y="508"/>
                  </a:lnTo>
                  <a:lnTo>
                    <a:pt x="1092" y="505"/>
                  </a:lnTo>
                  <a:lnTo>
                    <a:pt x="1092" y="505"/>
                  </a:lnTo>
                  <a:lnTo>
                    <a:pt x="1066" y="503"/>
                  </a:lnTo>
                  <a:lnTo>
                    <a:pt x="1041" y="500"/>
                  </a:lnTo>
                  <a:lnTo>
                    <a:pt x="1041" y="500"/>
                  </a:lnTo>
                  <a:lnTo>
                    <a:pt x="1016" y="496"/>
                  </a:lnTo>
                  <a:lnTo>
                    <a:pt x="990" y="494"/>
                  </a:lnTo>
                  <a:lnTo>
                    <a:pt x="966" y="490"/>
                  </a:lnTo>
                  <a:lnTo>
                    <a:pt x="966" y="490"/>
                  </a:lnTo>
                  <a:lnTo>
                    <a:pt x="940" y="486"/>
                  </a:lnTo>
                  <a:lnTo>
                    <a:pt x="915" y="483"/>
                  </a:lnTo>
                  <a:lnTo>
                    <a:pt x="915" y="483"/>
                  </a:lnTo>
                  <a:lnTo>
                    <a:pt x="892" y="479"/>
                  </a:lnTo>
                  <a:lnTo>
                    <a:pt x="867" y="475"/>
                  </a:lnTo>
                  <a:lnTo>
                    <a:pt x="842" y="471"/>
                  </a:lnTo>
                  <a:lnTo>
                    <a:pt x="842" y="471"/>
                  </a:lnTo>
                  <a:lnTo>
                    <a:pt x="819" y="466"/>
                  </a:lnTo>
                  <a:lnTo>
                    <a:pt x="795" y="462"/>
                  </a:lnTo>
                  <a:lnTo>
                    <a:pt x="771" y="458"/>
                  </a:lnTo>
                  <a:lnTo>
                    <a:pt x="771" y="458"/>
                  </a:lnTo>
                  <a:lnTo>
                    <a:pt x="749" y="453"/>
                  </a:lnTo>
                  <a:lnTo>
                    <a:pt x="725" y="448"/>
                  </a:lnTo>
                  <a:lnTo>
                    <a:pt x="725" y="448"/>
                  </a:lnTo>
                  <a:lnTo>
                    <a:pt x="703" y="443"/>
                  </a:lnTo>
                  <a:lnTo>
                    <a:pt x="680" y="438"/>
                  </a:lnTo>
                  <a:lnTo>
                    <a:pt x="658" y="433"/>
                  </a:lnTo>
                  <a:lnTo>
                    <a:pt x="658" y="433"/>
                  </a:lnTo>
                  <a:lnTo>
                    <a:pt x="636" y="427"/>
                  </a:lnTo>
                  <a:lnTo>
                    <a:pt x="614" y="422"/>
                  </a:lnTo>
                  <a:lnTo>
                    <a:pt x="614" y="422"/>
                  </a:lnTo>
                  <a:lnTo>
                    <a:pt x="593" y="416"/>
                  </a:lnTo>
                  <a:lnTo>
                    <a:pt x="572" y="410"/>
                  </a:lnTo>
                  <a:lnTo>
                    <a:pt x="552" y="405"/>
                  </a:lnTo>
                  <a:lnTo>
                    <a:pt x="552" y="405"/>
                  </a:lnTo>
                  <a:lnTo>
                    <a:pt x="531" y="399"/>
                  </a:lnTo>
                  <a:lnTo>
                    <a:pt x="510" y="393"/>
                  </a:lnTo>
                  <a:lnTo>
                    <a:pt x="510" y="393"/>
                  </a:lnTo>
                  <a:lnTo>
                    <a:pt x="491" y="386"/>
                  </a:lnTo>
                  <a:lnTo>
                    <a:pt x="471" y="381"/>
                  </a:lnTo>
                  <a:lnTo>
                    <a:pt x="452" y="374"/>
                  </a:lnTo>
                  <a:lnTo>
                    <a:pt x="452" y="374"/>
                  </a:lnTo>
                  <a:lnTo>
                    <a:pt x="433" y="367"/>
                  </a:lnTo>
                  <a:lnTo>
                    <a:pt x="415" y="361"/>
                  </a:lnTo>
                  <a:lnTo>
                    <a:pt x="396" y="354"/>
                  </a:lnTo>
                  <a:lnTo>
                    <a:pt x="396" y="354"/>
                  </a:lnTo>
                  <a:lnTo>
                    <a:pt x="378" y="346"/>
                  </a:lnTo>
                  <a:lnTo>
                    <a:pt x="360" y="340"/>
                  </a:lnTo>
                  <a:lnTo>
                    <a:pt x="360" y="340"/>
                  </a:lnTo>
                  <a:lnTo>
                    <a:pt x="344" y="332"/>
                  </a:lnTo>
                  <a:lnTo>
                    <a:pt x="326" y="326"/>
                  </a:lnTo>
                  <a:lnTo>
                    <a:pt x="310" y="318"/>
                  </a:lnTo>
                  <a:lnTo>
                    <a:pt x="310" y="318"/>
                  </a:lnTo>
                  <a:lnTo>
                    <a:pt x="295" y="311"/>
                  </a:lnTo>
                  <a:lnTo>
                    <a:pt x="279" y="303"/>
                  </a:lnTo>
                  <a:lnTo>
                    <a:pt x="279" y="303"/>
                  </a:lnTo>
                  <a:lnTo>
                    <a:pt x="264" y="296"/>
                  </a:lnTo>
                  <a:lnTo>
                    <a:pt x="248" y="288"/>
                  </a:lnTo>
                  <a:lnTo>
                    <a:pt x="234" y="280"/>
                  </a:lnTo>
                  <a:lnTo>
                    <a:pt x="234" y="280"/>
                  </a:lnTo>
                  <a:lnTo>
                    <a:pt x="220" y="272"/>
                  </a:lnTo>
                  <a:lnTo>
                    <a:pt x="206" y="264"/>
                  </a:lnTo>
                  <a:lnTo>
                    <a:pt x="206" y="264"/>
                  </a:lnTo>
                  <a:lnTo>
                    <a:pt x="193" y="257"/>
                  </a:lnTo>
                  <a:lnTo>
                    <a:pt x="180" y="248"/>
                  </a:lnTo>
                  <a:lnTo>
                    <a:pt x="168" y="240"/>
                  </a:lnTo>
                  <a:lnTo>
                    <a:pt x="168" y="240"/>
                  </a:lnTo>
                  <a:lnTo>
                    <a:pt x="156" y="232"/>
                  </a:lnTo>
                  <a:lnTo>
                    <a:pt x="145" y="223"/>
                  </a:lnTo>
                  <a:lnTo>
                    <a:pt x="133" y="215"/>
                  </a:lnTo>
                  <a:lnTo>
                    <a:pt x="133" y="215"/>
                  </a:lnTo>
                  <a:lnTo>
                    <a:pt x="122" y="207"/>
                  </a:lnTo>
                  <a:lnTo>
                    <a:pt x="112" y="198"/>
                  </a:lnTo>
                  <a:lnTo>
                    <a:pt x="112" y="198"/>
                  </a:lnTo>
                  <a:lnTo>
                    <a:pt x="102" y="189"/>
                  </a:lnTo>
                  <a:lnTo>
                    <a:pt x="92" y="181"/>
                  </a:lnTo>
                  <a:lnTo>
                    <a:pt x="84" y="172"/>
                  </a:lnTo>
                  <a:lnTo>
                    <a:pt x="84" y="172"/>
                  </a:lnTo>
                  <a:lnTo>
                    <a:pt x="75" y="163"/>
                  </a:lnTo>
                  <a:lnTo>
                    <a:pt x="66" y="154"/>
                  </a:lnTo>
                  <a:lnTo>
                    <a:pt x="66" y="154"/>
                  </a:lnTo>
                  <a:lnTo>
                    <a:pt x="59" y="146"/>
                  </a:lnTo>
                  <a:lnTo>
                    <a:pt x="52" y="137"/>
                  </a:lnTo>
                  <a:lnTo>
                    <a:pt x="45" y="128"/>
                  </a:lnTo>
                  <a:lnTo>
                    <a:pt x="45" y="128"/>
                  </a:lnTo>
                  <a:lnTo>
                    <a:pt x="39" y="119"/>
                  </a:lnTo>
                  <a:lnTo>
                    <a:pt x="34" y="110"/>
                  </a:lnTo>
                  <a:lnTo>
                    <a:pt x="34" y="110"/>
                  </a:lnTo>
                  <a:lnTo>
                    <a:pt x="27" y="101"/>
                  </a:lnTo>
                  <a:lnTo>
                    <a:pt x="23" y="92"/>
                  </a:lnTo>
                  <a:lnTo>
                    <a:pt x="18" y="83"/>
                  </a:lnTo>
                  <a:lnTo>
                    <a:pt x="18" y="83"/>
                  </a:lnTo>
                  <a:lnTo>
                    <a:pt x="14" y="74"/>
                  </a:lnTo>
                  <a:lnTo>
                    <a:pt x="11" y="64"/>
                  </a:lnTo>
                  <a:lnTo>
                    <a:pt x="8" y="55"/>
                  </a:lnTo>
                  <a:lnTo>
                    <a:pt x="8" y="55"/>
                  </a:lnTo>
                  <a:lnTo>
                    <a:pt x="5" y="46"/>
                  </a:lnTo>
                  <a:lnTo>
                    <a:pt x="3" y="37"/>
                  </a:lnTo>
                  <a:lnTo>
                    <a:pt x="3" y="37"/>
                  </a:lnTo>
                  <a:lnTo>
                    <a:pt x="2" y="28"/>
                  </a:lnTo>
                  <a:lnTo>
                    <a:pt x="1" y="19"/>
                  </a:lnTo>
                  <a:lnTo>
                    <a:pt x="0" y="9"/>
                  </a:lnTo>
                  <a:lnTo>
                    <a:pt x="0" y="9"/>
                  </a:lnTo>
                  <a:lnTo>
                    <a:pt x="0" y="0"/>
                  </a:lnTo>
                  <a:lnTo>
                    <a:pt x="0" y="163"/>
                  </a:lnTo>
                  <a:lnTo>
                    <a:pt x="0" y="172"/>
                  </a:lnTo>
                  <a:lnTo>
                    <a:pt x="0" y="172"/>
                  </a:lnTo>
                  <a:lnTo>
                    <a:pt x="1" y="181"/>
                  </a:lnTo>
                  <a:lnTo>
                    <a:pt x="2" y="190"/>
                  </a:lnTo>
                  <a:lnTo>
                    <a:pt x="3" y="199"/>
                  </a:lnTo>
                  <a:lnTo>
                    <a:pt x="3" y="199"/>
                  </a:lnTo>
                  <a:lnTo>
                    <a:pt x="5" y="208"/>
                  </a:lnTo>
                  <a:lnTo>
                    <a:pt x="8" y="217"/>
                  </a:lnTo>
                  <a:lnTo>
                    <a:pt x="8" y="217"/>
                  </a:lnTo>
                  <a:lnTo>
                    <a:pt x="11" y="227"/>
                  </a:lnTo>
                  <a:lnTo>
                    <a:pt x="14" y="236"/>
                  </a:lnTo>
                  <a:lnTo>
                    <a:pt x="18" y="245"/>
                  </a:lnTo>
                  <a:lnTo>
                    <a:pt x="18" y="245"/>
                  </a:lnTo>
                  <a:lnTo>
                    <a:pt x="23" y="254"/>
                  </a:lnTo>
                  <a:lnTo>
                    <a:pt x="27" y="263"/>
                  </a:lnTo>
                  <a:lnTo>
                    <a:pt x="34" y="272"/>
                  </a:lnTo>
                  <a:lnTo>
                    <a:pt x="34" y="272"/>
                  </a:lnTo>
                  <a:lnTo>
                    <a:pt x="39" y="282"/>
                  </a:lnTo>
                  <a:lnTo>
                    <a:pt x="45" y="290"/>
                  </a:lnTo>
                  <a:lnTo>
                    <a:pt x="45" y="290"/>
                  </a:lnTo>
                  <a:lnTo>
                    <a:pt x="52" y="299"/>
                  </a:lnTo>
                  <a:lnTo>
                    <a:pt x="59" y="308"/>
                  </a:lnTo>
                  <a:lnTo>
                    <a:pt x="66" y="316"/>
                  </a:lnTo>
                  <a:lnTo>
                    <a:pt x="66" y="316"/>
                  </a:lnTo>
                  <a:lnTo>
                    <a:pt x="75" y="326"/>
                  </a:lnTo>
                  <a:lnTo>
                    <a:pt x="84" y="334"/>
                  </a:lnTo>
                  <a:lnTo>
                    <a:pt x="84" y="334"/>
                  </a:lnTo>
                  <a:lnTo>
                    <a:pt x="92" y="343"/>
                  </a:lnTo>
                  <a:lnTo>
                    <a:pt x="102" y="351"/>
                  </a:lnTo>
                  <a:lnTo>
                    <a:pt x="112" y="361"/>
                  </a:lnTo>
                  <a:lnTo>
                    <a:pt x="112" y="361"/>
                  </a:lnTo>
                  <a:lnTo>
                    <a:pt x="122" y="369"/>
                  </a:lnTo>
                  <a:lnTo>
                    <a:pt x="133" y="377"/>
                  </a:lnTo>
                  <a:lnTo>
                    <a:pt x="133" y="377"/>
                  </a:lnTo>
                  <a:lnTo>
                    <a:pt x="145" y="386"/>
                  </a:lnTo>
                  <a:lnTo>
                    <a:pt x="156" y="394"/>
                  </a:lnTo>
                  <a:lnTo>
                    <a:pt x="168" y="402"/>
                  </a:lnTo>
                  <a:lnTo>
                    <a:pt x="168" y="402"/>
                  </a:lnTo>
                  <a:lnTo>
                    <a:pt x="180" y="410"/>
                  </a:lnTo>
                  <a:lnTo>
                    <a:pt x="193" y="419"/>
                  </a:lnTo>
                  <a:lnTo>
                    <a:pt x="206" y="426"/>
                  </a:lnTo>
                  <a:lnTo>
                    <a:pt x="206" y="426"/>
                  </a:lnTo>
                  <a:lnTo>
                    <a:pt x="220" y="435"/>
                  </a:lnTo>
                  <a:lnTo>
                    <a:pt x="234" y="442"/>
                  </a:lnTo>
                  <a:lnTo>
                    <a:pt x="234" y="442"/>
                  </a:lnTo>
                  <a:lnTo>
                    <a:pt x="248" y="450"/>
                  </a:lnTo>
                  <a:lnTo>
                    <a:pt x="264" y="458"/>
                  </a:lnTo>
                  <a:lnTo>
                    <a:pt x="279" y="465"/>
                  </a:lnTo>
                  <a:lnTo>
                    <a:pt x="279" y="465"/>
                  </a:lnTo>
                  <a:lnTo>
                    <a:pt x="295" y="473"/>
                  </a:lnTo>
                  <a:lnTo>
                    <a:pt x="310" y="480"/>
                  </a:lnTo>
                  <a:lnTo>
                    <a:pt x="310" y="480"/>
                  </a:lnTo>
                  <a:lnTo>
                    <a:pt x="326" y="488"/>
                  </a:lnTo>
                  <a:lnTo>
                    <a:pt x="344" y="495"/>
                  </a:lnTo>
                  <a:lnTo>
                    <a:pt x="360" y="502"/>
                  </a:lnTo>
                  <a:lnTo>
                    <a:pt x="360" y="502"/>
                  </a:lnTo>
                  <a:lnTo>
                    <a:pt x="378" y="509"/>
                  </a:lnTo>
                  <a:lnTo>
                    <a:pt x="396" y="516"/>
                  </a:lnTo>
                  <a:lnTo>
                    <a:pt x="396" y="516"/>
                  </a:lnTo>
                  <a:lnTo>
                    <a:pt x="415" y="523"/>
                  </a:lnTo>
                  <a:lnTo>
                    <a:pt x="433" y="529"/>
                  </a:lnTo>
                  <a:lnTo>
                    <a:pt x="452" y="536"/>
                  </a:lnTo>
                  <a:lnTo>
                    <a:pt x="452" y="536"/>
                  </a:lnTo>
                  <a:lnTo>
                    <a:pt x="471" y="543"/>
                  </a:lnTo>
                  <a:lnTo>
                    <a:pt x="491" y="549"/>
                  </a:lnTo>
                  <a:lnTo>
                    <a:pt x="510" y="555"/>
                  </a:lnTo>
                  <a:lnTo>
                    <a:pt x="510" y="555"/>
                  </a:lnTo>
                  <a:lnTo>
                    <a:pt x="531" y="561"/>
                  </a:lnTo>
                  <a:lnTo>
                    <a:pt x="552" y="567"/>
                  </a:lnTo>
                  <a:lnTo>
                    <a:pt x="552" y="567"/>
                  </a:lnTo>
                  <a:lnTo>
                    <a:pt x="572" y="573"/>
                  </a:lnTo>
                  <a:lnTo>
                    <a:pt x="593" y="579"/>
                  </a:lnTo>
                  <a:lnTo>
                    <a:pt x="614" y="584"/>
                  </a:lnTo>
                  <a:lnTo>
                    <a:pt x="614" y="584"/>
                  </a:lnTo>
                  <a:lnTo>
                    <a:pt x="636" y="589"/>
                  </a:lnTo>
                  <a:lnTo>
                    <a:pt x="658" y="595"/>
                  </a:lnTo>
                  <a:lnTo>
                    <a:pt x="658" y="595"/>
                  </a:lnTo>
                  <a:lnTo>
                    <a:pt x="680" y="600"/>
                  </a:lnTo>
                  <a:lnTo>
                    <a:pt x="703" y="605"/>
                  </a:lnTo>
                  <a:lnTo>
                    <a:pt x="725" y="610"/>
                  </a:lnTo>
                  <a:lnTo>
                    <a:pt x="725" y="610"/>
                  </a:lnTo>
                  <a:lnTo>
                    <a:pt x="749" y="615"/>
                  </a:lnTo>
                  <a:lnTo>
                    <a:pt x="771" y="620"/>
                  </a:lnTo>
                  <a:lnTo>
                    <a:pt x="771" y="620"/>
                  </a:lnTo>
                  <a:lnTo>
                    <a:pt x="795" y="624"/>
                  </a:lnTo>
                  <a:lnTo>
                    <a:pt x="819" y="628"/>
                  </a:lnTo>
                  <a:lnTo>
                    <a:pt x="842" y="633"/>
                  </a:lnTo>
                  <a:lnTo>
                    <a:pt x="842" y="633"/>
                  </a:lnTo>
                  <a:lnTo>
                    <a:pt x="867" y="637"/>
                  </a:lnTo>
                  <a:lnTo>
                    <a:pt x="892" y="641"/>
                  </a:lnTo>
                  <a:lnTo>
                    <a:pt x="915" y="645"/>
                  </a:lnTo>
                  <a:lnTo>
                    <a:pt x="915" y="645"/>
                  </a:lnTo>
                  <a:lnTo>
                    <a:pt x="940" y="648"/>
                  </a:lnTo>
                  <a:lnTo>
                    <a:pt x="966" y="653"/>
                  </a:lnTo>
                  <a:lnTo>
                    <a:pt x="966" y="653"/>
                  </a:lnTo>
                  <a:lnTo>
                    <a:pt x="990" y="656"/>
                  </a:lnTo>
                  <a:lnTo>
                    <a:pt x="1016" y="658"/>
                  </a:lnTo>
                  <a:lnTo>
                    <a:pt x="1041" y="662"/>
                  </a:lnTo>
                  <a:lnTo>
                    <a:pt x="1041" y="662"/>
                  </a:lnTo>
                  <a:lnTo>
                    <a:pt x="1066" y="665"/>
                  </a:lnTo>
                  <a:lnTo>
                    <a:pt x="1092" y="668"/>
                  </a:lnTo>
                  <a:lnTo>
                    <a:pt x="1092" y="668"/>
                  </a:lnTo>
                  <a:lnTo>
                    <a:pt x="1118" y="670"/>
                  </a:lnTo>
                  <a:lnTo>
                    <a:pt x="1145" y="673"/>
                  </a:lnTo>
                  <a:lnTo>
                    <a:pt x="1170" y="675"/>
                  </a:lnTo>
                  <a:lnTo>
                    <a:pt x="1170" y="675"/>
                  </a:lnTo>
                  <a:lnTo>
                    <a:pt x="1197" y="677"/>
                  </a:lnTo>
                  <a:lnTo>
                    <a:pt x="1223" y="679"/>
                  </a:lnTo>
                  <a:lnTo>
                    <a:pt x="1223" y="679"/>
                  </a:lnTo>
                  <a:lnTo>
                    <a:pt x="1249" y="681"/>
                  </a:lnTo>
                  <a:lnTo>
                    <a:pt x="1276" y="683"/>
                  </a:lnTo>
                  <a:lnTo>
                    <a:pt x="1303" y="684"/>
                  </a:lnTo>
                  <a:lnTo>
                    <a:pt x="1303" y="684"/>
                  </a:lnTo>
                  <a:lnTo>
                    <a:pt x="1330" y="686"/>
                  </a:lnTo>
                  <a:lnTo>
                    <a:pt x="1356" y="687"/>
                  </a:lnTo>
                  <a:lnTo>
                    <a:pt x="1383" y="688"/>
                  </a:lnTo>
                  <a:lnTo>
                    <a:pt x="1383" y="688"/>
                  </a:lnTo>
                  <a:lnTo>
                    <a:pt x="1410" y="688"/>
                  </a:lnTo>
                  <a:lnTo>
                    <a:pt x="1436" y="689"/>
                  </a:lnTo>
                  <a:lnTo>
                    <a:pt x="1436" y="689"/>
                  </a:lnTo>
                  <a:lnTo>
                    <a:pt x="1463" y="690"/>
                  </a:lnTo>
                  <a:lnTo>
                    <a:pt x="1490" y="690"/>
                  </a:lnTo>
                  <a:lnTo>
                    <a:pt x="1518" y="691"/>
                  </a:lnTo>
                  <a:lnTo>
                    <a:pt x="1518" y="691"/>
                  </a:lnTo>
                  <a:lnTo>
                    <a:pt x="1544" y="691"/>
                  </a:lnTo>
                  <a:lnTo>
                    <a:pt x="1571" y="691"/>
                  </a:lnTo>
                  <a:lnTo>
                    <a:pt x="1571" y="691"/>
                  </a:lnTo>
                  <a:lnTo>
                    <a:pt x="1598" y="690"/>
                  </a:lnTo>
                  <a:lnTo>
                    <a:pt x="1625" y="690"/>
                  </a:lnTo>
                  <a:lnTo>
                    <a:pt x="1652" y="689"/>
                  </a:lnTo>
                  <a:lnTo>
                    <a:pt x="1652" y="689"/>
                  </a:lnTo>
                  <a:lnTo>
                    <a:pt x="1679" y="688"/>
                  </a:lnTo>
                  <a:lnTo>
                    <a:pt x="1706" y="688"/>
                  </a:lnTo>
                  <a:lnTo>
                    <a:pt x="1706" y="688"/>
                  </a:lnTo>
                  <a:lnTo>
                    <a:pt x="1732" y="687"/>
                  </a:lnTo>
                  <a:lnTo>
                    <a:pt x="1759" y="686"/>
                  </a:lnTo>
                  <a:lnTo>
                    <a:pt x="1786" y="684"/>
                  </a:lnTo>
                  <a:lnTo>
                    <a:pt x="1786" y="684"/>
                  </a:lnTo>
                  <a:lnTo>
                    <a:pt x="1813" y="683"/>
                  </a:lnTo>
                  <a:lnTo>
                    <a:pt x="1839" y="681"/>
                  </a:lnTo>
                  <a:lnTo>
                    <a:pt x="1865" y="679"/>
                  </a:lnTo>
                  <a:lnTo>
                    <a:pt x="1865" y="679"/>
                  </a:lnTo>
                  <a:lnTo>
                    <a:pt x="1892" y="677"/>
                  </a:lnTo>
                  <a:lnTo>
                    <a:pt x="1917" y="675"/>
                  </a:lnTo>
                  <a:lnTo>
                    <a:pt x="1917" y="675"/>
                  </a:lnTo>
                  <a:lnTo>
                    <a:pt x="1944" y="673"/>
                  </a:lnTo>
                  <a:lnTo>
                    <a:pt x="1970" y="670"/>
                  </a:lnTo>
                  <a:lnTo>
                    <a:pt x="1996" y="668"/>
                  </a:lnTo>
                  <a:lnTo>
                    <a:pt x="1996" y="668"/>
                  </a:lnTo>
                  <a:lnTo>
                    <a:pt x="2021" y="665"/>
                  </a:lnTo>
                  <a:lnTo>
                    <a:pt x="2047" y="662"/>
                  </a:lnTo>
                  <a:lnTo>
                    <a:pt x="2047" y="662"/>
                  </a:lnTo>
                  <a:lnTo>
                    <a:pt x="2073" y="658"/>
                  </a:lnTo>
                  <a:lnTo>
                    <a:pt x="2097" y="656"/>
                  </a:lnTo>
                  <a:lnTo>
                    <a:pt x="2123" y="653"/>
                  </a:lnTo>
                  <a:lnTo>
                    <a:pt x="2123" y="653"/>
                  </a:lnTo>
                  <a:lnTo>
                    <a:pt x="2148" y="648"/>
                  </a:lnTo>
                  <a:lnTo>
                    <a:pt x="2172" y="645"/>
                  </a:lnTo>
                  <a:lnTo>
                    <a:pt x="2172" y="645"/>
                  </a:lnTo>
                  <a:lnTo>
                    <a:pt x="2197" y="641"/>
                  </a:lnTo>
                  <a:lnTo>
                    <a:pt x="2222" y="637"/>
                  </a:lnTo>
                  <a:lnTo>
                    <a:pt x="2245" y="633"/>
                  </a:lnTo>
                  <a:lnTo>
                    <a:pt x="2245" y="633"/>
                  </a:lnTo>
                  <a:lnTo>
                    <a:pt x="2269" y="628"/>
                  </a:lnTo>
                  <a:lnTo>
                    <a:pt x="2293" y="624"/>
                  </a:lnTo>
                  <a:lnTo>
                    <a:pt x="2316" y="620"/>
                  </a:lnTo>
                  <a:lnTo>
                    <a:pt x="2316" y="620"/>
                  </a:lnTo>
                  <a:lnTo>
                    <a:pt x="2340" y="615"/>
                  </a:lnTo>
                  <a:lnTo>
                    <a:pt x="2362" y="610"/>
                  </a:lnTo>
                  <a:lnTo>
                    <a:pt x="2362" y="610"/>
                  </a:lnTo>
                  <a:lnTo>
                    <a:pt x="2385" y="605"/>
                  </a:lnTo>
                  <a:lnTo>
                    <a:pt x="2408" y="600"/>
                  </a:lnTo>
                  <a:lnTo>
                    <a:pt x="2430" y="595"/>
                  </a:lnTo>
                  <a:lnTo>
                    <a:pt x="2430" y="595"/>
                  </a:lnTo>
                  <a:lnTo>
                    <a:pt x="2452" y="589"/>
                  </a:lnTo>
                  <a:lnTo>
                    <a:pt x="2473" y="584"/>
                  </a:lnTo>
                  <a:lnTo>
                    <a:pt x="2473" y="584"/>
                  </a:lnTo>
                  <a:lnTo>
                    <a:pt x="2495" y="579"/>
                  </a:lnTo>
                  <a:lnTo>
                    <a:pt x="2517" y="573"/>
                  </a:lnTo>
                  <a:lnTo>
                    <a:pt x="2537" y="567"/>
                  </a:lnTo>
                  <a:lnTo>
                    <a:pt x="2537" y="567"/>
                  </a:lnTo>
                  <a:lnTo>
                    <a:pt x="2558" y="561"/>
                  </a:lnTo>
                  <a:lnTo>
                    <a:pt x="2577" y="555"/>
                  </a:lnTo>
                  <a:lnTo>
                    <a:pt x="2577" y="555"/>
                  </a:lnTo>
                  <a:lnTo>
                    <a:pt x="2598" y="549"/>
                  </a:lnTo>
                  <a:lnTo>
                    <a:pt x="2617" y="543"/>
                  </a:lnTo>
                  <a:lnTo>
                    <a:pt x="2637" y="536"/>
                  </a:lnTo>
                  <a:lnTo>
                    <a:pt x="2637" y="536"/>
                  </a:lnTo>
                  <a:lnTo>
                    <a:pt x="2655" y="529"/>
                  </a:lnTo>
                  <a:lnTo>
                    <a:pt x="2674" y="523"/>
                  </a:lnTo>
                  <a:lnTo>
                    <a:pt x="2692" y="516"/>
                  </a:lnTo>
                  <a:lnTo>
                    <a:pt x="2692" y="516"/>
                  </a:lnTo>
                  <a:lnTo>
                    <a:pt x="2710" y="509"/>
                  </a:lnTo>
                  <a:lnTo>
                    <a:pt x="2727" y="502"/>
                  </a:lnTo>
                  <a:lnTo>
                    <a:pt x="2727" y="502"/>
                  </a:lnTo>
                  <a:lnTo>
                    <a:pt x="2745" y="495"/>
                  </a:lnTo>
                  <a:lnTo>
                    <a:pt x="2761" y="488"/>
                  </a:lnTo>
                  <a:lnTo>
                    <a:pt x="2778" y="480"/>
                  </a:lnTo>
                  <a:lnTo>
                    <a:pt x="2778" y="480"/>
                  </a:lnTo>
                  <a:lnTo>
                    <a:pt x="2794" y="473"/>
                  </a:lnTo>
                  <a:lnTo>
                    <a:pt x="2810" y="465"/>
                  </a:lnTo>
                  <a:lnTo>
                    <a:pt x="2810" y="465"/>
                  </a:lnTo>
                  <a:lnTo>
                    <a:pt x="2825" y="458"/>
                  </a:lnTo>
                  <a:lnTo>
                    <a:pt x="2839" y="450"/>
                  </a:lnTo>
                  <a:lnTo>
                    <a:pt x="2854" y="442"/>
                  </a:lnTo>
                  <a:lnTo>
                    <a:pt x="2854" y="442"/>
                  </a:lnTo>
                  <a:lnTo>
                    <a:pt x="2868" y="435"/>
                  </a:lnTo>
                  <a:lnTo>
                    <a:pt x="2882" y="426"/>
                  </a:lnTo>
                  <a:lnTo>
                    <a:pt x="2882" y="426"/>
                  </a:lnTo>
                  <a:lnTo>
                    <a:pt x="2895" y="419"/>
                  </a:lnTo>
                  <a:lnTo>
                    <a:pt x="2908" y="410"/>
                  </a:lnTo>
                  <a:lnTo>
                    <a:pt x="2921" y="402"/>
                  </a:lnTo>
                  <a:lnTo>
                    <a:pt x="2921" y="402"/>
                  </a:lnTo>
                  <a:lnTo>
                    <a:pt x="2933" y="394"/>
                  </a:lnTo>
                  <a:lnTo>
                    <a:pt x="2944" y="386"/>
                  </a:lnTo>
                  <a:lnTo>
                    <a:pt x="2956" y="377"/>
                  </a:lnTo>
                  <a:lnTo>
                    <a:pt x="2956" y="377"/>
                  </a:lnTo>
                  <a:lnTo>
                    <a:pt x="2966" y="369"/>
                  </a:lnTo>
                  <a:lnTo>
                    <a:pt x="2976" y="361"/>
                  </a:lnTo>
                  <a:lnTo>
                    <a:pt x="2976" y="361"/>
                  </a:lnTo>
                  <a:lnTo>
                    <a:pt x="2986" y="351"/>
                  </a:lnTo>
                  <a:lnTo>
                    <a:pt x="2996" y="343"/>
                  </a:lnTo>
                  <a:lnTo>
                    <a:pt x="3005" y="334"/>
                  </a:lnTo>
                  <a:lnTo>
                    <a:pt x="3005" y="334"/>
                  </a:lnTo>
                  <a:lnTo>
                    <a:pt x="3013" y="326"/>
                  </a:lnTo>
                  <a:lnTo>
                    <a:pt x="3021" y="316"/>
                  </a:lnTo>
                  <a:lnTo>
                    <a:pt x="3021" y="316"/>
                  </a:lnTo>
                  <a:lnTo>
                    <a:pt x="3030" y="308"/>
                  </a:lnTo>
                  <a:lnTo>
                    <a:pt x="3037" y="299"/>
                  </a:lnTo>
                  <a:lnTo>
                    <a:pt x="3043" y="290"/>
                  </a:lnTo>
                  <a:lnTo>
                    <a:pt x="3043" y="290"/>
                  </a:lnTo>
                  <a:lnTo>
                    <a:pt x="3049" y="282"/>
                  </a:lnTo>
                  <a:lnTo>
                    <a:pt x="3055" y="272"/>
                  </a:lnTo>
                  <a:lnTo>
                    <a:pt x="3055" y="272"/>
                  </a:lnTo>
                  <a:lnTo>
                    <a:pt x="3060" y="263"/>
                  </a:lnTo>
                  <a:lnTo>
                    <a:pt x="3065" y="254"/>
                  </a:lnTo>
                  <a:lnTo>
                    <a:pt x="3070" y="245"/>
                  </a:lnTo>
                  <a:lnTo>
                    <a:pt x="3070" y="245"/>
                  </a:lnTo>
                  <a:lnTo>
                    <a:pt x="3074" y="236"/>
                  </a:lnTo>
                  <a:lnTo>
                    <a:pt x="3078" y="227"/>
                  </a:lnTo>
                  <a:lnTo>
                    <a:pt x="3080" y="217"/>
                  </a:lnTo>
                  <a:lnTo>
                    <a:pt x="3080" y="217"/>
                  </a:lnTo>
                  <a:lnTo>
                    <a:pt x="3083" y="208"/>
                  </a:lnTo>
                  <a:lnTo>
                    <a:pt x="3085" y="199"/>
                  </a:lnTo>
                  <a:lnTo>
                    <a:pt x="3085" y="199"/>
                  </a:lnTo>
                  <a:lnTo>
                    <a:pt x="3087" y="190"/>
                  </a:lnTo>
                  <a:lnTo>
                    <a:pt x="3088" y="181"/>
                  </a:lnTo>
                  <a:lnTo>
                    <a:pt x="3089" y="172"/>
                  </a:lnTo>
                  <a:lnTo>
                    <a:pt x="3089" y="172"/>
                  </a:lnTo>
                  <a:lnTo>
                    <a:pt x="3089" y="163"/>
                  </a:lnTo>
                  <a:lnTo>
                    <a:pt x="3089" y="0"/>
                  </a:lnTo>
                  <a:close/>
                </a:path>
              </a:pathLst>
            </a:custGeom>
            <a:solidFill>
              <a:srgbClr val="4D4D80"/>
            </a:solidFill>
            <a:ln w="9525">
              <a:solidFill>
                <a:srgbClr val="000000"/>
              </a:solidFill>
              <a:round/>
              <a:headEnd/>
              <a:tailEnd/>
            </a:ln>
          </p:spPr>
          <p:txBody>
            <a:bodyPr/>
            <a:lstStyle/>
            <a:p>
              <a:endParaRPr lang="es-ES"/>
            </a:p>
          </p:txBody>
        </p:sp>
        <p:sp>
          <p:nvSpPr>
            <p:cNvPr id="185385" name="Freeform 41"/>
            <p:cNvSpPr>
              <a:spLocks/>
            </p:cNvSpPr>
            <p:nvPr/>
          </p:nvSpPr>
          <p:spPr bwMode="auto">
            <a:xfrm>
              <a:off x="1391" y="1440"/>
              <a:ext cx="3089" cy="1057"/>
            </a:xfrm>
            <a:custGeom>
              <a:avLst/>
              <a:gdLst/>
              <a:ahLst/>
              <a:cxnLst>
                <a:cxn ang="0">
                  <a:pos x="1679" y="2"/>
                </a:cxn>
                <a:cxn ang="0">
                  <a:pos x="1839" y="9"/>
                </a:cxn>
                <a:cxn ang="0">
                  <a:pos x="1970" y="20"/>
                </a:cxn>
                <a:cxn ang="0">
                  <a:pos x="2123" y="38"/>
                </a:cxn>
                <a:cxn ang="0">
                  <a:pos x="2245" y="57"/>
                </a:cxn>
                <a:cxn ang="0">
                  <a:pos x="2385" y="85"/>
                </a:cxn>
                <a:cxn ang="0">
                  <a:pos x="2517" y="117"/>
                </a:cxn>
                <a:cxn ang="0">
                  <a:pos x="2617" y="148"/>
                </a:cxn>
                <a:cxn ang="0">
                  <a:pos x="2727" y="189"/>
                </a:cxn>
                <a:cxn ang="0">
                  <a:pos x="2810" y="225"/>
                </a:cxn>
                <a:cxn ang="0">
                  <a:pos x="2895" y="272"/>
                </a:cxn>
                <a:cxn ang="0">
                  <a:pos x="2966" y="322"/>
                </a:cxn>
                <a:cxn ang="0">
                  <a:pos x="3013" y="365"/>
                </a:cxn>
                <a:cxn ang="0">
                  <a:pos x="3055" y="418"/>
                </a:cxn>
                <a:cxn ang="0">
                  <a:pos x="3078" y="464"/>
                </a:cxn>
                <a:cxn ang="0">
                  <a:pos x="3089" y="519"/>
                </a:cxn>
                <a:cxn ang="0">
                  <a:pos x="3083" y="575"/>
                </a:cxn>
                <a:cxn ang="0">
                  <a:pos x="3065" y="621"/>
                </a:cxn>
                <a:cxn ang="0">
                  <a:pos x="3030" y="674"/>
                </a:cxn>
                <a:cxn ang="0">
                  <a:pos x="2986" y="718"/>
                </a:cxn>
                <a:cxn ang="0">
                  <a:pos x="2921" y="769"/>
                </a:cxn>
                <a:cxn ang="0">
                  <a:pos x="2839" y="816"/>
                </a:cxn>
                <a:cxn ang="0">
                  <a:pos x="2761" y="854"/>
                </a:cxn>
                <a:cxn ang="0">
                  <a:pos x="2655" y="896"/>
                </a:cxn>
                <a:cxn ang="0">
                  <a:pos x="2558" y="928"/>
                </a:cxn>
                <a:cxn ang="0">
                  <a:pos x="2430" y="962"/>
                </a:cxn>
                <a:cxn ang="0">
                  <a:pos x="2293" y="991"/>
                </a:cxn>
                <a:cxn ang="0">
                  <a:pos x="2172" y="1012"/>
                </a:cxn>
                <a:cxn ang="0">
                  <a:pos x="2021" y="1032"/>
                </a:cxn>
                <a:cxn ang="0">
                  <a:pos x="1892" y="1043"/>
                </a:cxn>
                <a:cxn ang="0">
                  <a:pos x="1732" y="1053"/>
                </a:cxn>
                <a:cxn ang="0">
                  <a:pos x="1571" y="1057"/>
                </a:cxn>
                <a:cxn ang="0">
                  <a:pos x="1436" y="1056"/>
                </a:cxn>
                <a:cxn ang="0">
                  <a:pos x="1276" y="1049"/>
                </a:cxn>
                <a:cxn ang="0">
                  <a:pos x="1145" y="1039"/>
                </a:cxn>
                <a:cxn ang="0">
                  <a:pos x="990" y="1023"/>
                </a:cxn>
                <a:cxn ang="0">
                  <a:pos x="842" y="999"/>
                </a:cxn>
                <a:cxn ang="0">
                  <a:pos x="725" y="977"/>
                </a:cxn>
                <a:cxn ang="0">
                  <a:pos x="593" y="945"/>
                </a:cxn>
                <a:cxn ang="0">
                  <a:pos x="491" y="915"/>
                </a:cxn>
                <a:cxn ang="0">
                  <a:pos x="378" y="875"/>
                </a:cxn>
                <a:cxn ang="0">
                  <a:pos x="279" y="832"/>
                </a:cxn>
                <a:cxn ang="0">
                  <a:pos x="206" y="793"/>
                </a:cxn>
                <a:cxn ang="0">
                  <a:pos x="133" y="744"/>
                </a:cxn>
                <a:cxn ang="0">
                  <a:pos x="84" y="701"/>
                </a:cxn>
                <a:cxn ang="0">
                  <a:pos x="39" y="647"/>
                </a:cxn>
                <a:cxn ang="0">
                  <a:pos x="11" y="593"/>
                </a:cxn>
                <a:cxn ang="0">
                  <a:pos x="1" y="547"/>
                </a:cxn>
                <a:cxn ang="0">
                  <a:pos x="3" y="492"/>
                </a:cxn>
                <a:cxn ang="0">
                  <a:pos x="18" y="446"/>
                </a:cxn>
                <a:cxn ang="0">
                  <a:pos x="52" y="392"/>
                </a:cxn>
                <a:cxn ang="0">
                  <a:pos x="102" y="339"/>
                </a:cxn>
                <a:cxn ang="0">
                  <a:pos x="156" y="297"/>
                </a:cxn>
                <a:cxn ang="0">
                  <a:pos x="234" y="248"/>
                </a:cxn>
                <a:cxn ang="0">
                  <a:pos x="310" y="210"/>
                </a:cxn>
                <a:cxn ang="0">
                  <a:pos x="415" y="168"/>
                </a:cxn>
                <a:cxn ang="0">
                  <a:pos x="531" y="130"/>
                </a:cxn>
                <a:cxn ang="0">
                  <a:pos x="636" y="101"/>
                </a:cxn>
                <a:cxn ang="0">
                  <a:pos x="771" y="71"/>
                </a:cxn>
                <a:cxn ang="0">
                  <a:pos x="892" y="49"/>
                </a:cxn>
                <a:cxn ang="0">
                  <a:pos x="1041" y="28"/>
                </a:cxn>
                <a:cxn ang="0">
                  <a:pos x="1197" y="13"/>
                </a:cxn>
              </a:cxnLst>
              <a:rect l="0" t="0" r="r" b="b"/>
              <a:pathLst>
                <a:path w="3089" h="1057">
                  <a:moveTo>
                    <a:pt x="1544" y="0"/>
                  </a:moveTo>
                  <a:lnTo>
                    <a:pt x="1571" y="0"/>
                  </a:lnTo>
                  <a:lnTo>
                    <a:pt x="1571" y="0"/>
                  </a:lnTo>
                  <a:lnTo>
                    <a:pt x="1598" y="0"/>
                  </a:lnTo>
                  <a:lnTo>
                    <a:pt x="1625" y="1"/>
                  </a:lnTo>
                  <a:lnTo>
                    <a:pt x="1652" y="1"/>
                  </a:lnTo>
                  <a:lnTo>
                    <a:pt x="1652" y="1"/>
                  </a:lnTo>
                  <a:lnTo>
                    <a:pt x="1679" y="2"/>
                  </a:lnTo>
                  <a:lnTo>
                    <a:pt x="1706" y="2"/>
                  </a:lnTo>
                  <a:lnTo>
                    <a:pt x="1706" y="2"/>
                  </a:lnTo>
                  <a:lnTo>
                    <a:pt x="1732" y="3"/>
                  </a:lnTo>
                  <a:lnTo>
                    <a:pt x="1759" y="5"/>
                  </a:lnTo>
                  <a:lnTo>
                    <a:pt x="1759" y="5"/>
                  </a:lnTo>
                  <a:lnTo>
                    <a:pt x="1786" y="7"/>
                  </a:lnTo>
                  <a:lnTo>
                    <a:pt x="1813" y="7"/>
                  </a:lnTo>
                  <a:lnTo>
                    <a:pt x="1839" y="9"/>
                  </a:lnTo>
                  <a:lnTo>
                    <a:pt x="1839" y="9"/>
                  </a:lnTo>
                  <a:lnTo>
                    <a:pt x="1865" y="12"/>
                  </a:lnTo>
                  <a:lnTo>
                    <a:pt x="1892" y="13"/>
                  </a:lnTo>
                  <a:lnTo>
                    <a:pt x="1892" y="13"/>
                  </a:lnTo>
                  <a:lnTo>
                    <a:pt x="1917" y="16"/>
                  </a:lnTo>
                  <a:lnTo>
                    <a:pt x="1944" y="17"/>
                  </a:lnTo>
                  <a:lnTo>
                    <a:pt x="1944" y="17"/>
                  </a:lnTo>
                  <a:lnTo>
                    <a:pt x="1970" y="20"/>
                  </a:lnTo>
                  <a:lnTo>
                    <a:pt x="1996" y="23"/>
                  </a:lnTo>
                  <a:lnTo>
                    <a:pt x="2021" y="26"/>
                  </a:lnTo>
                  <a:lnTo>
                    <a:pt x="2021" y="26"/>
                  </a:lnTo>
                  <a:lnTo>
                    <a:pt x="2047" y="28"/>
                  </a:lnTo>
                  <a:lnTo>
                    <a:pt x="2073" y="32"/>
                  </a:lnTo>
                  <a:lnTo>
                    <a:pt x="2073" y="32"/>
                  </a:lnTo>
                  <a:lnTo>
                    <a:pt x="2097" y="35"/>
                  </a:lnTo>
                  <a:lnTo>
                    <a:pt x="2123" y="38"/>
                  </a:lnTo>
                  <a:lnTo>
                    <a:pt x="2123" y="38"/>
                  </a:lnTo>
                  <a:lnTo>
                    <a:pt x="2148" y="42"/>
                  </a:lnTo>
                  <a:lnTo>
                    <a:pt x="2172" y="46"/>
                  </a:lnTo>
                  <a:lnTo>
                    <a:pt x="2197" y="49"/>
                  </a:lnTo>
                  <a:lnTo>
                    <a:pt x="2197" y="49"/>
                  </a:lnTo>
                  <a:lnTo>
                    <a:pt x="2222" y="53"/>
                  </a:lnTo>
                  <a:lnTo>
                    <a:pt x="2245" y="57"/>
                  </a:lnTo>
                  <a:lnTo>
                    <a:pt x="2245" y="57"/>
                  </a:lnTo>
                  <a:lnTo>
                    <a:pt x="2269" y="62"/>
                  </a:lnTo>
                  <a:lnTo>
                    <a:pt x="2293" y="66"/>
                  </a:lnTo>
                  <a:lnTo>
                    <a:pt x="2293" y="66"/>
                  </a:lnTo>
                  <a:lnTo>
                    <a:pt x="2316" y="71"/>
                  </a:lnTo>
                  <a:lnTo>
                    <a:pt x="2340" y="76"/>
                  </a:lnTo>
                  <a:lnTo>
                    <a:pt x="2362" y="80"/>
                  </a:lnTo>
                  <a:lnTo>
                    <a:pt x="2362" y="80"/>
                  </a:lnTo>
                  <a:lnTo>
                    <a:pt x="2385" y="85"/>
                  </a:lnTo>
                  <a:lnTo>
                    <a:pt x="2408" y="90"/>
                  </a:lnTo>
                  <a:lnTo>
                    <a:pt x="2408" y="90"/>
                  </a:lnTo>
                  <a:lnTo>
                    <a:pt x="2430" y="96"/>
                  </a:lnTo>
                  <a:lnTo>
                    <a:pt x="2452" y="101"/>
                  </a:lnTo>
                  <a:lnTo>
                    <a:pt x="2452" y="101"/>
                  </a:lnTo>
                  <a:lnTo>
                    <a:pt x="2473" y="106"/>
                  </a:lnTo>
                  <a:lnTo>
                    <a:pt x="2495" y="111"/>
                  </a:lnTo>
                  <a:lnTo>
                    <a:pt x="2517" y="117"/>
                  </a:lnTo>
                  <a:lnTo>
                    <a:pt x="2517" y="117"/>
                  </a:lnTo>
                  <a:lnTo>
                    <a:pt x="2537" y="123"/>
                  </a:lnTo>
                  <a:lnTo>
                    <a:pt x="2558" y="130"/>
                  </a:lnTo>
                  <a:lnTo>
                    <a:pt x="2558" y="130"/>
                  </a:lnTo>
                  <a:lnTo>
                    <a:pt x="2577" y="136"/>
                  </a:lnTo>
                  <a:lnTo>
                    <a:pt x="2598" y="141"/>
                  </a:lnTo>
                  <a:lnTo>
                    <a:pt x="2598" y="141"/>
                  </a:lnTo>
                  <a:lnTo>
                    <a:pt x="2617" y="148"/>
                  </a:lnTo>
                  <a:lnTo>
                    <a:pt x="2637" y="155"/>
                  </a:lnTo>
                  <a:lnTo>
                    <a:pt x="2655" y="161"/>
                  </a:lnTo>
                  <a:lnTo>
                    <a:pt x="2655" y="161"/>
                  </a:lnTo>
                  <a:lnTo>
                    <a:pt x="2674" y="168"/>
                  </a:lnTo>
                  <a:lnTo>
                    <a:pt x="2692" y="175"/>
                  </a:lnTo>
                  <a:lnTo>
                    <a:pt x="2692" y="175"/>
                  </a:lnTo>
                  <a:lnTo>
                    <a:pt x="2710" y="181"/>
                  </a:lnTo>
                  <a:lnTo>
                    <a:pt x="2727" y="189"/>
                  </a:lnTo>
                  <a:lnTo>
                    <a:pt x="2727" y="189"/>
                  </a:lnTo>
                  <a:lnTo>
                    <a:pt x="2745" y="195"/>
                  </a:lnTo>
                  <a:lnTo>
                    <a:pt x="2761" y="203"/>
                  </a:lnTo>
                  <a:lnTo>
                    <a:pt x="2778" y="210"/>
                  </a:lnTo>
                  <a:lnTo>
                    <a:pt x="2778" y="210"/>
                  </a:lnTo>
                  <a:lnTo>
                    <a:pt x="2794" y="218"/>
                  </a:lnTo>
                  <a:lnTo>
                    <a:pt x="2810" y="225"/>
                  </a:lnTo>
                  <a:lnTo>
                    <a:pt x="2810" y="225"/>
                  </a:lnTo>
                  <a:lnTo>
                    <a:pt x="2825" y="233"/>
                  </a:lnTo>
                  <a:lnTo>
                    <a:pt x="2839" y="240"/>
                  </a:lnTo>
                  <a:lnTo>
                    <a:pt x="2839" y="240"/>
                  </a:lnTo>
                  <a:lnTo>
                    <a:pt x="2854" y="248"/>
                  </a:lnTo>
                  <a:lnTo>
                    <a:pt x="2868" y="256"/>
                  </a:lnTo>
                  <a:lnTo>
                    <a:pt x="2882" y="264"/>
                  </a:lnTo>
                  <a:lnTo>
                    <a:pt x="2882" y="264"/>
                  </a:lnTo>
                  <a:lnTo>
                    <a:pt x="2895" y="272"/>
                  </a:lnTo>
                  <a:lnTo>
                    <a:pt x="2908" y="280"/>
                  </a:lnTo>
                  <a:lnTo>
                    <a:pt x="2908" y="280"/>
                  </a:lnTo>
                  <a:lnTo>
                    <a:pt x="2921" y="289"/>
                  </a:lnTo>
                  <a:lnTo>
                    <a:pt x="2933" y="297"/>
                  </a:lnTo>
                  <a:lnTo>
                    <a:pt x="2933" y="297"/>
                  </a:lnTo>
                  <a:lnTo>
                    <a:pt x="2944" y="305"/>
                  </a:lnTo>
                  <a:lnTo>
                    <a:pt x="2956" y="314"/>
                  </a:lnTo>
                  <a:lnTo>
                    <a:pt x="2966" y="322"/>
                  </a:lnTo>
                  <a:lnTo>
                    <a:pt x="2966" y="322"/>
                  </a:lnTo>
                  <a:lnTo>
                    <a:pt x="2976" y="330"/>
                  </a:lnTo>
                  <a:lnTo>
                    <a:pt x="2986" y="339"/>
                  </a:lnTo>
                  <a:lnTo>
                    <a:pt x="2986" y="339"/>
                  </a:lnTo>
                  <a:lnTo>
                    <a:pt x="2996" y="348"/>
                  </a:lnTo>
                  <a:lnTo>
                    <a:pt x="3005" y="356"/>
                  </a:lnTo>
                  <a:lnTo>
                    <a:pt x="3005" y="356"/>
                  </a:lnTo>
                  <a:lnTo>
                    <a:pt x="3013" y="365"/>
                  </a:lnTo>
                  <a:lnTo>
                    <a:pt x="3021" y="374"/>
                  </a:lnTo>
                  <a:lnTo>
                    <a:pt x="3030" y="383"/>
                  </a:lnTo>
                  <a:lnTo>
                    <a:pt x="3030" y="383"/>
                  </a:lnTo>
                  <a:lnTo>
                    <a:pt x="3037" y="392"/>
                  </a:lnTo>
                  <a:lnTo>
                    <a:pt x="3043" y="401"/>
                  </a:lnTo>
                  <a:lnTo>
                    <a:pt x="3043" y="401"/>
                  </a:lnTo>
                  <a:lnTo>
                    <a:pt x="3049" y="409"/>
                  </a:lnTo>
                  <a:lnTo>
                    <a:pt x="3055" y="418"/>
                  </a:lnTo>
                  <a:lnTo>
                    <a:pt x="3055" y="418"/>
                  </a:lnTo>
                  <a:lnTo>
                    <a:pt x="3060" y="428"/>
                  </a:lnTo>
                  <a:lnTo>
                    <a:pt x="3065" y="437"/>
                  </a:lnTo>
                  <a:lnTo>
                    <a:pt x="3070" y="446"/>
                  </a:lnTo>
                  <a:lnTo>
                    <a:pt x="3070" y="446"/>
                  </a:lnTo>
                  <a:lnTo>
                    <a:pt x="3074" y="455"/>
                  </a:lnTo>
                  <a:lnTo>
                    <a:pt x="3078" y="464"/>
                  </a:lnTo>
                  <a:lnTo>
                    <a:pt x="3078" y="464"/>
                  </a:lnTo>
                  <a:lnTo>
                    <a:pt x="3080" y="473"/>
                  </a:lnTo>
                  <a:lnTo>
                    <a:pt x="3083" y="483"/>
                  </a:lnTo>
                  <a:lnTo>
                    <a:pt x="3083" y="483"/>
                  </a:lnTo>
                  <a:lnTo>
                    <a:pt x="3085" y="492"/>
                  </a:lnTo>
                  <a:lnTo>
                    <a:pt x="3087" y="501"/>
                  </a:lnTo>
                  <a:lnTo>
                    <a:pt x="3088" y="510"/>
                  </a:lnTo>
                  <a:lnTo>
                    <a:pt x="3088" y="510"/>
                  </a:lnTo>
                  <a:lnTo>
                    <a:pt x="3089" y="519"/>
                  </a:lnTo>
                  <a:lnTo>
                    <a:pt x="3089" y="528"/>
                  </a:lnTo>
                  <a:lnTo>
                    <a:pt x="3089" y="528"/>
                  </a:lnTo>
                  <a:lnTo>
                    <a:pt x="3089" y="537"/>
                  </a:lnTo>
                  <a:lnTo>
                    <a:pt x="3088" y="547"/>
                  </a:lnTo>
                  <a:lnTo>
                    <a:pt x="3088" y="547"/>
                  </a:lnTo>
                  <a:lnTo>
                    <a:pt x="3087" y="557"/>
                  </a:lnTo>
                  <a:lnTo>
                    <a:pt x="3085" y="566"/>
                  </a:lnTo>
                  <a:lnTo>
                    <a:pt x="3083" y="575"/>
                  </a:lnTo>
                  <a:lnTo>
                    <a:pt x="3083" y="575"/>
                  </a:lnTo>
                  <a:lnTo>
                    <a:pt x="3080" y="584"/>
                  </a:lnTo>
                  <a:lnTo>
                    <a:pt x="3078" y="593"/>
                  </a:lnTo>
                  <a:lnTo>
                    <a:pt x="3078" y="593"/>
                  </a:lnTo>
                  <a:lnTo>
                    <a:pt x="3074" y="602"/>
                  </a:lnTo>
                  <a:lnTo>
                    <a:pt x="3070" y="611"/>
                  </a:lnTo>
                  <a:lnTo>
                    <a:pt x="3070" y="611"/>
                  </a:lnTo>
                  <a:lnTo>
                    <a:pt x="3065" y="621"/>
                  </a:lnTo>
                  <a:lnTo>
                    <a:pt x="3060" y="630"/>
                  </a:lnTo>
                  <a:lnTo>
                    <a:pt x="3055" y="638"/>
                  </a:lnTo>
                  <a:lnTo>
                    <a:pt x="3055" y="638"/>
                  </a:lnTo>
                  <a:lnTo>
                    <a:pt x="3049" y="647"/>
                  </a:lnTo>
                  <a:lnTo>
                    <a:pt x="3043" y="656"/>
                  </a:lnTo>
                  <a:lnTo>
                    <a:pt x="3043" y="656"/>
                  </a:lnTo>
                  <a:lnTo>
                    <a:pt x="3037" y="666"/>
                  </a:lnTo>
                  <a:lnTo>
                    <a:pt x="3030" y="674"/>
                  </a:lnTo>
                  <a:lnTo>
                    <a:pt x="3030" y="674"/>
                  </a:lnTo>
                  <a:lnTo>
                    <a:pt x="3021" y="683"/>
                  </a:lnTo>
                  <a:lnTo>
                    <a:pt x="3013" y="692"/>
                  </a:lnTo>
                  <a:lnTo>
                    <a:pt x="3005" y="701"/>
                  </a:lnTo>
                  <a:lnTo>
                    <a:pt x="3005" y="701"/>
                  </a:lnTo>
                  <a:lnTo>
                    <a:pt x="2996" y="710"/>
                  </a:lnTo>
                  <a:lnTo>
                    <a:pt x="2986" y="718"/>
                  </a:lnTo>
                  <a:lnTo>
                    <a:pt x="2986" y="718"/>
                  </a:lnTo>
                  <a:lnTo>
                    <a:pt x="2976" y="726"/>
                  </a:lnTo>
                  <a:lnTo>
                    <a:pt x="2966" y="735"/>
                  </a:lnTo>
                  <a:lnTo>
                    <a:pt x="2966" y="735"/>
                  </a:lnTo>
                  <a:lnTo>
                    <a:pt x="2956" y="744"/>
                  </a:lnTo>
                  <a:lnTo>
                    <a:pt x="2944" y="752"/>
                  </a:lnTo>
                  <a:lnTo>
                    <a:pt x="2933" y="760"/>
                  </a:lnTo>
                  <a:lnTo>
                    <a:pt x="2933" y="760"/>
                  </a:lnTo>
                  <a:lnTo>
                    <a:pt x="2921" y="769"/>
                  </a:lnTo>
                  <a:lnTo>
                    <a:pt x="2908" y="777"/>
                  </a:lnTo>
                  <a:lnTo>
                    <a:pt x="2908" y="777"/>
                  </a:lnTo>
                  <a:lnTo>
                    <a:pt x="2895" y="785"/>
                  </a:lnTo>
                  <a:lnTo>
                    <a:pt x="2882" y="793"/>
                  </a:lnTo>
                  <a:lnTo>
                    <a:pt x="2882" y="793"/>
                  </a:lnTo>
                  <a:lnTo>
                    <a:pt x="2868" y="801"/>
                  </a:lnTo>
                  <a:lnTo>
                    <a:pt x="2854" y="809"/>
                  </a:lnTo>
                  <a:lnTo>
                    <a:pt x="2839" y="816"/>
                  </a:lnTo>
                  <a:lnTo>
                    <a:pt x="2839" y="816"/>
                  </a:lnTo>
                  <a:lnTo>
                    <a:pt x="2825" y="824"/>
                  </a:lnTo>
                  <a:lnTo>
                    <a:pt x="2810" y="832"/>
                  </a:lnTo>
                  <a:lnTo>
                    <a:pt x="2810" y="832"/>
                  </a:lnTo>
                  <a:lnTo>
                    <a:pt x="2794" y="839"/>
                  </a:lnTo>
                  <a:lnTo>
                    <a:pt x="2778" y="847"/>
                  </a:lnTo>
                  <a:lnTo>
                    <a:pt x="2778" y="847"/>
                  </a:lnTo>
                  <a:lnTo>
                    <a:pt x="2761" y="854"/>
                  </a:lnTo>
                  <a:lnTo>
                    <a:pt x="2745" y="861"/>
                  </a:lnTo>
                  <a:lnTo>
                    <a:pt x="2727" y="869"/>
                  </a:lnTo>
                  <a:lnTo>
                    <a:pt x="2727" y="869"/>
                  </a:lnTo>
                  <a:lnTo>
                    <a:pt x="2710" y="875"/>
                  </a:lnTo>
                  <a:lnTo>
                    <a:pt x="2692" y="882"/>
                  </a:lnTo>
                  <a:lnTo>
                    <a:pt x="2692" y="882"/>
                  </a:lnTo>
                  <a:lnTo>
                    <a:pt x="2674" y="889"/>
                  </a:lnTo>
                  <a:lnTo>
                    <a:pt x="2655" y="896"/>
                  </a:lnTo>
                  <a:lnTo>
                    <a:pt x="2655" y="896"/>
                  </a:lnTo>
                  <a:lnTo>
                    <a:pt x="2637" y="903"/>
                  </a:lnTo>
                  <a:lnTo>
                    <a:pt x="2617" y="909"/>
                  </a:lnTo>
                  <a:lnTo>
                    <a:pt x="2598" y="915"/>
                  </a:lnTo>
                  <a:lnTo>
                    <a:pt x="2598" y="915"/>
                  </a:lnTo>
                  <a:lnTo>
                    <a:pt x="2577" y="922"/>
                  </a:lnTo>
                  <a:lnTo>
                    <a:pt x="2558" y="928"/>
                  </a:lnTo>
                  <a:lnTo>
                    <a:pt x="2558" y="928"/>
                  </a:lnTo>
                  <a:lnTo>
                    <a:pt x="2537" y="933"/>
                  </a:lnTo>
                  <a:lnTo>
                    <a:pt x="2517" y="939"/>
                  </a:lnTo>
                  <a:lnTo>
                    <a:pt x="2517" y="939"/>
                  </a:lnTo>
                  <a:lnTo>
                    <a:pt x="2495" y="945"/>
                  </a:lnTo>
                  <a:lnTo>
                    <a:pt x="2473" y="951"/>
                  </a:lnTo>
                  <a:lnTo>
                    <a:pt x="2452" y="956"/>
                  </a:lnTo>
                  <a:lnTo>
                    <a:pt x="2452" y="956"/>
                  </a:lnTo>
                  <a:lnTo>
                    <a:pt x="2430" y="962"/>
                  </a:lnTo>
                  <a:lnTo>
                    <a:pt x="2408" y="967"/>
                  </a:lnTo>
                  <a:lnTo>
                    <a:pt x="2408" y="967"/>
                  </a:lnTo>
                  <a:lnTo>
                    <a:pt x="2385" y="972"/>
                  </a:lnTo>
                  <a:lnTo>
                    <a:pt x="2362" y="977"/>
                  </a:lnTo>
                  <a:lnTo>
                    <a:pt x="2362" y="977"/>
                  </a:lnTo>
                  <a:lnTo>
                    <a:pt x="2340" y="982"/>
                  </a:lnTo>
                  <a:lnTo>
                    <a:pt x="2316" y="987"/>
                  </a:lnTo>
                  <a:lnTo>
                    <a:pt x="2293" y="991"/>
                  </a:lnTo>
                  <a:lnTo>
                    <a:pt x="2293" y="991"/>
                  </a:lnTo>
                  <a:lnTo>
                    <a:pt x="2269" y="995"/>
                  </a:lnTo>
                  <a:lnTo>
                    <a:pt x="2245" y="999"/>
                  </a:lnTo>
                  <a:lnTo>
                    <a:pt x="2245" y="999"/>
                  </a:lnTo>
                  <a:lnTo>
                    <a:pt x="2222" y="1003"/>
                  </a:lnTo>
                  <a:lnTo>
                    <a:pt x="2197" y="1008"/>
                  </a:lnTo>
                  <a:lnTo>
                    <a:pt x="2197" y="1008"/>
                  </a:lnTo>
                  <a:lnTo>
                    <a:pt x="2172" y="1012"/>
                  </a:lnTo>
                  <a:lnTo>
                    <a:pt x="2148" y="1015"/>
                  </a:lnTo>
                  <a:lnTo>
                    <a:pt x="2123" y="1018"/>
                  </a:lnTo>
                  <a:lnTo>
                    <a:pt x="2123" y="1018"/>
                  </a:lnTo>
                  <a:lnTo>
                    <a:pt x="2097" y="1023"/>
                  </a:lnTo>
                  <a:lnTo>
                    <a:pt x="2073" y="1025"/>
                  </a:lnTo>
                  <a:lnTo>
                    <a:pt x="2073" y="1025"/>
                  </a:lnTo>
                  <a:lnTo>
                    <a:pt x="2047" y="1028"/>
                  </a:lnTo>
                  <a:lnTo>
                    <a:pt x="2021" y="1032"/>
                  </a:lnTo>
                  <a:lnTo>
                    <a:pt x="2021" y="1032"/>
                  </a:lnTo>
                  <a:lnTo>
                    <a:pt x="1996" y="1034"/>
                  </a:lnTo>
                  <a:lnTo>
                    <a:pt x="1970" y="1037"/>
                  </a:lnTo>
                  <a:lnTo>
                    <a:pt x="1944" y="1039"/>
                  </a:lnTo>
                  <a:lnTo>
                    <a:pt x="1944" y="1039"/>
                  </a:lnTo>
                  <a:lnTo>
                    <a:pt x="1917" y="1042"/>
                  </a:lnTo>
                  <a:lnTo>
                    <a:pt x="1892" y="1043"/>
                  </a:lnTo>
                  <a:lnTo>
                    <a:pt x="1892" y="1043"/>
                  </a:lnTo>
                  <a:lnTo>
                    <a:pt x="1865" y="1046"/>
                  </a:lnTo>
                  <a:lnTo>
                    <a:pt x="1839" y="1047"/>
                  </a:lnTo>
                  <a:lnTo>
                    <a:pt x="1839" y="1047"/>
                  </a:lnTo>
                  <a:lnTo>
                    <a:pt x="1813" y="1049"/>
                  </a:lnTo>
                  <a:lnTo>
                    <a:pt x="1786" y="1051"/>
                  </a:lnTo>
                  <a:lnTo>
                    <a:pt x="1759" y="1052"/>
                  </a:lnTo>
                  <a:lnTo>
                    <a:pt x="1759" y="1052"/>
                  </a:lnTo>
                  <a:lnTo>
                    <a:pt x="1732" y="1053"/>
                  </a:lnTo>
                  <a:lnTo>
                    <a:pt x="1706" y="1054"/>
                  </a:lnTo>
                  <a:lnTo>
                    <a:pt x="1706" y="1054"/>
                  </a:lnTo>
                  <a:lnTo>
                    <a:pt x="1679" y="1055"/>
                  </a:lnTo>
                  <a:lnTo>
                    <a:pt x="1652" y="1056"/>
                  </a:lnTo>
                  <a:lnTo>
                    <a:pt x="1652" y="1056"/>
                  </a:lnTo>
                  <a:lnTo>
                    <a:pt x="1625" y="1057"/>
                  </a:lnTo>
                  <a:lnTo>
                    <a:pt x="1598" y="1057"/>
                  </a:lnTo>
                  <a:lnTo>
                    <a:pt x="1571" y="1057"/>
                  </a:lnTo>
                  <a:lnTo>
                    <a:pt x="1571" y="1057"/>
                  </a:lnTo>
                  <a:lnTo>
                    <a:pt x="1544" y="1057"/>
                  </a:lnTo>
                  <a:lnTo>
                    <a:pt x="1518" y="1057"/>
                  </a:lnTo>
                  <a:lnTo>
                    <a:pt x="1518" y="1057"/>
                  </a:lnTo>
                  <a:lnTo>
                    <a:pt x="1490" y="1057"/>
                  </a:lnTo>
                  <a:lnTo>
                    <a:pt x="1463" y="1057"/>
                  </a:lnTo>
                  <a:lnTo>
                    <a:pt x="1463" y="1057"/>
                  </a:lnTo>
                  <a:lnTo>
                    <a:pt x="1436" y="1056"/>
                  </a:lnTo>
                  <a:lnTo>
                    <a:pt x="1410" y="1055"/>
                  </a:lnTo>
                  <a:lnTo>
                    <a:pt x="1383" y="1054"/>
                  </a:lnTo>
                  <a:lnTo>
                    <a:pt x="1383" y="1054"/>
                  </a:lnTo>
                  <a:lnTo>
                    <a:pt x="1356" y="1053"/>
                  </a:lnTo>
                  <a:lnTo>
                    <a:pt x="1330" y="1052"/>
                  </a:lnTo>
                  <a:lnTo>
                    <a:pt x="1330" y="1052"/>
                  </a:lnTo>
                  <a:lnTo>
                    <a:pt x="1303" y="1051"/>
                  </a:lnTo>
                  <a:lnTo>
                    <a:pt x="1276" y="1049"/>
                  </a:lnTo>
                  <a:lnTo>
                    <a:pt x="1276" y="1049"/>
                  </a:lnTo>
                  <a:lnTo>
                    <a:pt x="1249" y="1047"/>
                  </a:lnTo>
                  <a:lnTo>
                    <a:pt x="1223" y="1046"/>
                  </a:lnTo>
                  <a:lnTo>
                    <a:pt x="1197" y="1043"/>
                  </a:lnTo>
                  <a:lnTo>
                    <a:pt x="1197" y="1043"/>
                  </a:lnTo>
                  <a:lnTo>
                    <a:pt x="1170" y="1042"/>
                  </a:lnTo>
                  <a:lnTo>
                    <a:pt x="1145" y="1039"/>
                  </a:lnTo>
                  <a:lnTo>
                    <a:pt x="1145" y="1039"/>
                  </a:lnTo>
                  <a:lnTo>
                    <a:pt x="1118" y="1037"/>
                  </a:lnTo>
                  <a:lnTo>
                    <a:pt x="1092" y="1034"/>
                  </a:lnTo>
                  <a:lnTo>
                    <a:pt x="1092" y="1034"/>
                  </a:lnTo>
                  <a:lnTo>
                    <a:pt x="1066" y="1032"/>
                  </a:lnTo>
                  <a:lnTo>
                    <a:pt x="1041" y="1028"/>
                  </a:lnTo>
                  <a:lnTo>
                    <a:pt x="1016" y="1025"/>
                  </a:lnTo>
                  <a:lnTo>
                    <a:pt x="1016" y="1025"/>
                  </a:lnTo>
                  <a:lnTo>
                    <a:pt x="990" y="1023"/>
                  </a:lnTo>
                  <a:lnTo>
                    <a:pt x="966" y="1018"/>
                  </a:lnTo>
                  <a:lnTo>
                    <a:pt x="966" y="1018"/>
                  </a:lnTo>
                  <a:lnTo>
                    <a:pt x="940" y="1015"/>
                  </a:lnTo>
                  <a:lnTo>
                    <a:pt x="915" y="1012"/>
                  </a:lnTo>
                  <a:lnTo>
                    <a:pt x="915" y="1012"/>
                  </a:lnTo>
                  <a:lnTo>
                    <a:pt x="892" y="1008"/>
                  </a:lnTo>
                  <a:lnTo>
                    <a:pt x="867" y="1003"/>
                  </a:lnTo>
                  <a:lnTo>
                    <a:pt x="842" y="999"/>
                  </a:lnTo>
                  <a:lnTo>
                    <a:pt x="842" y="999"/>
                  </a:lnTo>
                  <a:lnTo>
                    <a:pt x="819" y="995"/>
                  </a:lnTo>
                  <a:lnTo>
                    <a:pt x="795" y="991"/>
                  </a:lnTo>
                  <a:lnTo>
                    <a:pt x="795" y="991"/>
                  </a:lnTo>
                  <a:lnTo>
                    <a:pt x="771" y="987"/>
                  </a:lnTo>
                  <a:lnTo>
                    <a:pt x="749" y="982"/>
                  </a:lnTo>
                  <a:lnTo>
                    <a:pt x="749" y="982"/>
                  </a:lnTo>
                  <a:lnTo>
                    <a:pt x="725" y="977"/>
                  </a:lnTo>
                  <a:lnTo>
                    <a:pt x="703" y="972"/>
                  </a:lnTo>
                  <a:lnTo>
                    <a:pt x="680" y="967"/>
                  </a:lnTo>
                  <a:lnTo>
                    <a:pt x="680" y="967"/>
                  </a:lnTo>
                  <a:lnTo>
                    <a:pt x="658" y="962"/>
                  </a:lnTo>
                  <a:lnTo>
                    <a:pt x="636" y="956"/>
                  </a:lnTo>
                  <a:lnTo>
                    <a:pt x="636" y="956"/>
                  </a:lnTo>
                  <a:lnTo>
                    <a:pt x="614" y="951"/>
                  </a:lnTo>
                  <a:lnTo>
                    <a:pt x="593" y="945"/>
                  </a:lnTo>
                  <a:lnTo>
                    <a:pt x="593" y="945"/>
                  </a:lnTo>
                  <a:lnTo>
                    <a:pt x="572" y="939"/>
                  </a:lnTo>
                  <a:lnTo>
                    <a:pt x="552" y="933"/>
                  </a:lnTo>
                  <a:lnTo>
                    <a:pt x="531" y="928"/>
                  </a:lnTo>
                  <a:lnTo>
                    <a:pt x="531" y="928"/>
                  </a:lnTo>
                  <a:lnTo>
                    <a:pt x="510" y="922"/>
                  </a:lnTo>
                  <a:lnTo>
                    <a:pt x="491" y="915"/>
                  </a:lnTo>
                  <a:lnTo>
                    <a:pt x="491" y="915"/>
                  </a:lnTo>
                  <a:lnTo>
                    <a:pt x="471" y="909"/>
                  </a:lnTo>
                  <a:lnTo>
                    <a:pt x="452" y="903"/>
                  </a:lnTo>
                  <a:lnTo>
                    <a:pt x="452" y="903"/>
                  </a:lnTo>
                  <a:lnTo>
                    <a:pt x="433" y="896"/>
                  </a:lnTo>
                  <a:lnTo>
                    <a:pt x="415" y="889"/>
                  </a:lnTo>
                  <a:lnTo>
                    <a:pt x="396" y="882"/>
                  </a:lnTo>
                  <a:lnTo>
                    <a:pt x="396" y="882"/>
                  </a:lnTo>
                  <a:lnTo>
                    <a:pt x="378" y="875"/>
                  </a:lnTo>
                  <a:lnTo>
                    <a:pt x="360" y="869"/>
                  </a:lnTo>
                  <a:lnTo>
                    <a:pt x="360" y="869"/>
                  </a:lnTo>
                  <a:lnTo>
                    <a:pt x="344" y="861"/>
                  </a:lnTo>
                  <a:lnTo>
                    <a:pt x="326" y="854"/>
                  </a:lnTo>
                  <a:lnTo>
                    <a:pt x="326" y="854"/>
                  </a:lnTo>
                  <a:lnTo>
                    <a:pt x="310" y="847"/>
                  </a:lnTo>
                  <a:lnTo>
                    <a:pt x="295" y="839"/>
                  </a:lnTo>
                  <a:lnTo>
                    <a:pt x="279" y="832"/>
                  </a:lnTo>
                  <a:lnTo>
                    <a:pt x="279" y="832"/>
                  </a:lnTo>
                  <a:lnTo>
                    <a:pt x="264" y="824"/>
                  </a:lnTo>
                  <a:lnTo>
                    <a:pt x="248" y="816"/>
                  </a:lnTo>
                  <a:lnTo>
                    <a:pt x="248" y="816"/>
                  </a:lnTo>
                  <a:lnTo>
                    <a:pt x="234" y="809"/>
                  </a:lnTo>
                  <a:lnTo>
                    <a:pt x="220" y="801"/>
                  </a:lnTo>
                  <a:lnTo>
                    <a:pt x="220" y="801"/>
                  </a:lnTo>
                  <a:lnTo>
                    <a:pt x="206" y="793"/>
                  </a:lnTo>
                  <a:lnTo>
                    <a:pt x="193" y="785"/>
                  </a:lnTo>
                  <a:lnTo>
                    <a:pt x="180" y="777"/>
                  </a:lnTo>
                  <a:lnTo>
                    <a:pt x="180" y="777"/>
                  </a:lnTo>
                  <a:lnTo>
                    <a:pt x="168" y="769"/>
                  </a:lnTo>
                  <a:lnTo>
                    <a:pt x="156" y="760"/>
                  </a:lnTo>
                  <a:lnTo>
                    <a:pt x="156" y="760"/>
                  </a:lnTo>
                  <a:lnTo>
                    <a:pt x="145" y="752"/>
                  </a:lnTo>
                  <a:lnTo>
                    <a:pt x="133" y="744"/>
                  </a:lnTo>
                  <a:lnTo>
                    <a:pt x="133" y="744"/>
                  </a:lnTo>
                  <a:lnTo>
                    <a:pt x="122" y="735"/>
                  </a:lnTo>
                  <a:lnTo>
                    <a:pt x="112" y="726"/>
                  </a:lnTo>
                  <a:lnTo>
                    <a:pt x="102" y="718"/>
                  </a:lnTo>
                  <a:lnTo>
                    <a:pt x="102" y="718"/>
                  </a:lnTo>
                  <a:lnTo>
                    <a:pt x="92" y="710"/>
                  </a:lnTo>
                  <a:lnTo>
                    <a:pt x="84" y="701"/>
                  </a:lnTo>
                  <a:lnTo>
                    <a:pt x="84" y="701"/>
                  </a:lnTo>
                  <a:lnTo>
                    <a:pt x="75" y="692"/>
                  </a:lnTo>
                  <a:lnTo>
                    <a:pt x="66" y="683"/>
                  </a:lnTo>
                  <a:lnTo>
                    <a:pt x="66" y="683"/>
                  </a:lnTo>
                  <a:lnTo>
                    <a:pt x="59" y="674"/>
                  </a:lnTo>
                  <a:lnTo>
                    <a:pt x="52" y="666"/>
                  </a:lnTo>
                  <a:lnTo>
                    <a:pt x="45" y="656"/>
                  </a:lnTo>
                  <a:lnTo>
                    <a:pt x="45" y="656"/>
                  </a:lnTo>
                  <a:lnTo>
                    <a:pt x="39" y="647"/>
                  </a:lnTo>
                  <a:lnTo>
                    <a:pt x="34" y="638"/>
                  </a:lnTo>
                  <a:lnTo>
                    <a:pt x="34" y="638"/>
                  </a:lnTo>
                  <a:lnTo>
                    <a:pt x="27" y="630"/>
                  </a:lnTo>
                  <a:lnTo>
                    <a:pt x="23" y="621"/>
                  </a:lnTo>
                  <a:lnTo>
                    <a:pt x="23" y="621"/>
                  </a:lnTo>
                  <a:lnTo>
                    <a:pt x="18" y="611"/>
                  </a:lnTo>
                  <a:lnTo>
                    <a:pt x="14" y="602"/>
                  </a:lnTo>
                  <a:lnTo>
                    <a:pt x="11" y="593"/>
                  </a:lnTo>
                  <a:lnTo>
                    <a:pt x="11" y="593"/>
                  </a:lnTo>
                  <a:lnTo>
                    <a:pt x="8" y="584"/>
                  </a:lnTo>
                  <a:lnTo>
                    <a:pt x="5" y="575"/>
                  </a:lnTo>
                  <a:lnTo>
                    <a:pt x="5" y="575"/>
                  </a:lnTo>
                  <a:lnTo>
                    <a:pt x="3" y="566"/>
                  </a:lnTo>
                  <a:lnTo>
                    <a:pt x="2" y="557"/>
                  </a:lnTo>
                  <a:lnTo>
                    <a:pt x="2" y="557"/>
                  </a:lnTo>
                  <a:lnTo>
                    <a:pt x="1" y="547"/>
                  </a:lnTo>
                  <a:lnTo>
                    <a:pt x="0" y="537"/>
                  </a:lnTo>
                  <a:lnTo>
                    <a:pt x="0" y="528"/>
                  </a:lnTo>
                  <a:lnTo>
                    <a:pt x="0" y="528"/>
                  </a:lnTo>
                  <a:lnTo>
                    <a:pt x="0" y="519"/>
                  </a:lnTo>
                  <a:lnTo>
                    <a:pt x="1" y="510"/>
                  </a:lnTo>
                  <a:lnTo>
                    <a:pt x="1" y="510"/>
                  </a:lnTo>
                  <a:lnTo>
                    <a:pt x="2" y="501"/>
                  </a:lnTo>
                  <a:lnTo>
                    <a:pt x="3" y="492"/>
                  </a:lnTo>
                  <a:lnTo>
                    <a:pt x="3" y="492"/>
                  </a:lnTo>
                  <a:lnTo>
                    <a:pt x="5" y="483"/>
                  </a:lnTo>
                  <a:lnTo>
                    <a:pt x="8" y="473"/>
                  </a:lnTo>
                  <a:lnTo>
                    <a:pt x="11" y="464"/>
                  </a:lnTo>
                  <a:lnTo>
                    <a:pt x="11" y="464"/>
                  </a:lnTo>
                  <a:lnTo>
                    <a:pt x="14" y="455"/>
                  </a:lnTo>
                  <a:lnTo>
                    <a:pt x="18" y="446"/>
                  </a:lnTo>
                  <a:lnTo>
                    <a:pt x="18" y="446"/>
                  </a:lnTo>
                  <a:lnTo>
                    <a:pt x="23" y="437"/>
                  </a:lnTo>
                  <a:lnTo>
                    <a:pt x="27" y="428"/>
                  </a:lnTo>
                  <a:lnTo>
                    <a:pt x="27" y="428"/>
                  </a:lnTo>
                  <a:lnTo>
                    <a:pt x="34" y="418"/>
                  </a:lnTo>
                  <a:lnTo>
                    <a:pt x="39" y="409"/>
                  </a:lnTo>
                  <a:lnTo>
                    <a:pt x="45" y="401"/>
                  </a:lnTo>
                  <a:lnTo>
                    <a:pt x="45" y="401"/>
                  </a:lnTo>
                  <a:lnTo>
                    <a:pt x="52" y="392"/>
                  </a:lnTo>
                  <a:lnTo>
                    <a:pt x="59" y="383"/>
                  </a:lnTo>
                  <a:lnTo>
                    <a:pt x="59" y="383"/>
                  </a:lnTo>
                  <a:lnTo>
                    <a:pt x="66" y="374"/>
                  </a:lnTo>
                  <a:lnTo>
                    <a:pt x="75" y="365"/>
                  </a:lnTo>
                  <a:lnTo>
                    <a:pt x="75" y="365"/>
                  </a:lnTo>
                  <a:lnTo>
                    <a:pt x="84" y="356"/>
                  </a:lnTo>
                  <a:lnTo>
                    <a:pt x="92" y="348"/>
                  </a:lnTo>
                  <a:lnTo>
                    <a:pt x="102" y="339"/>
                  </a:lnTo>
                  <a:lnTo>
                    <a:pt x="102" y="339"/>
                  </a:lnTo>
                  <a:lnTo>
                    <a:pt x="112" y="330"/>
                  </a:lnTo>
                  <a:lnTo>
                    <a:pt x="122" y="322"/>
                  </a:lnTo>
                  <a:lnTo>
                    <a:pt x="122" y="322"/>
                  </a:lnTo>
                  <a:lnTo>
                    <a:pt x="133" y="314"/>
                  </a:lnTo>
                  <a:lnTo>
                    <a:pt x="145" y="305"/>
                  </a:lnTo>
                  <a:lnTo>
                    <a:pt x="145" y="305"/>
                  </a:lnTo>
                  <a:lnTo>
                    <a:pt x="156" y="297"/>
                  </a:lnTo>
                  <a:lnTo>
                    <a:pt x="168" y="289"/>
                  </a:lnTo>
                  <a:lnTo>
                    <a:pt x="180" y="280"/>
                  </a:lnTo>
                  <a:lnTo>
                    <a:pt x="180" y="280"/>
                  </a:lnTo>
                  <a:lnTo>
                    <a:pt x="193" y="272"/>
                  </a:lnTo>
                  <a:lnTo>
                    <a:pt x="206" y="264"/>
                  </a:lnTo>
                  <a:lnTo>
                    <a:pt x="206" y="264"/>
                  </a:lnTo>
                  <a:lnTo>
                    <a:pt x="220" y="256"/>
                  </a:lnTo>
                  <a:lnTo>
                    <a:pt x="234" y="248"/>
                  </a:lnTo>
                  <a:lnTo>
                    <a:pt x="234" y="248"/>
                  </a:lnTo>
                  <a:lnTo>
                    <a:pt x="248" y="240"/>
                  </a:lnTo>
                  <a:lnTo>
                    <a:pt x="264" y="233"/>
                  </a:lnTo>
                  <a:lnTo>
                    <a:pt x="279" y="225"/>
                  </a:lnTo>
                  <a:lnTo>
                    <a:pt x="279" y="225"/>
                  </a:lnTo>
                  <a:lnTo>
                    <a:pt x="295" y="218"/>
                  </a:lnTo>
                  <a:lnTo>
                    <a:pt x="310" y="210"/>
                  </a:lnTo>
                  <a:lnTo>
                    <a:pt x="310" y="210"/>
                  </a:lnTo>
                  <a:lnTo>
                    <a:pt x="326" y="203"/>
                  </a:lnTo>
                  <a:lnTo>
                    <a:pt x="344" y="195"/>
                  </a:lnTo>
                  <a:lnTo>
                    <a:pt x="344" y="195"/>
                  </a:lnTo>
                  <a:lnTo>
                    <a:pt x="360" y="189"/>
                  </a:lnTo>
                  <a:lnTo>
                    <a:pt x="378" y="181"/>
                  </a:lnTo>
                  <a:lnTo>
                    <a:pt x="396" y="175"/>
                  </a:lnTo>
                  <a:lnTo>
                    <a:pt x="396" y="175"/>
                  </a:lnTo>
                  <a:lnTo>
                    <a:pt x="415" y="168"/>
                  </a:lnTo>
                  <a:lnTo>
                    <a:pt x="433" y="161"/>
                  </a:lnTo>
                  <a:lnTo>
                    <a:pt x="433" y="161"/>
                  </a:lnTo>
                  <a:lnTo>
                    <a:pt x="452" y="155"/>
                  </a:lnTo>
                  <a:lnTo>
                    <a:pt x="471" y="148"/>
                  </a:lnTo>
                  <a:lnTo>
                    <a:pt x="471" y="148"/>
                  </a:lnTo>
                  <a:lnTo>
                    <a:pt x="491" y="141"/>
                  </a:lnTo>
                  <a:lnTo>
                    <a:pt x="510" y="136"/>
                  </a:lnTo>
                  <a:lnTo>
                    <a:pt x="531" y="130"/>
                  </a:lnTo>
                  <a:lnTo>
                    <a:pt x="531" y="130"/>
                  </a:lnTo>
                  <a:lnTo>
                    <a:pt x="552" y="123"/>
                  </a:lnTo>
                  <a:lnTo>
                    <a:pt x="572" y="117"/>
                  </a:lnTo>
                  <a:lnTo>
                    <a:pt x="572" y="117"/>
                  </a:lnTo>
                  <a:lnTo>
                    <a:pt x="593" y="111"/>
                  </a:lnTo>
                  <a:lnTo>
                    <a:pt x="614" y="106"/>
                  </a:lnTo>
                  <a:lnTo>
                    <a:pt x="614" y="106"/>
                  </a:lnTo>
                  <a:lnTo>
                    <a:pt x="636" y="101"/>
                  </a:lnTo>
                  <a:lnTo>
                    <a:pt x="658" y="96"/>
                  </a:lnTo>
                  <a:lnTo>
                    <a:pt x="680" y="90"/>
                  </a:lnTo>
                  <a:lnTo>
                    <a:pt x="680" y="90"/>
                  </a:lnTo>
                  <a:lnTo>
                    <a:pt x="703" y="85"/>
                  </a:lnTo>
                  <a:lnTo>
                    <a:pt x="725" y="80"/>
                  </a:lnTo>
                  <a:lnTo>
                    <a:pt x="725" y="80"/>
                  </a:lnTo>
                  <a:lnTo>
                    <a:pt x="749" y="76"/>
                  </a:lnTo>
                  <a:lnTo>
                    <a:pt x="771" y="71"/>
                  </a:lnTo>
                  <a:lnTo>
                    <a:pt x="771" y="71"/>
                  </a:lnTo>
                  <a:lnTo>
                    <a:pt x="795" y="66"/>
                  </a:lnTo>
                  <a:lnTo>
                    <a:pt x="819" y="62"/>
                  </a:lnTo>
                  <a:lnTo>
                    <a:pt x="842" y="57"/>
                  </a:lnTo>
                  <a:lnTo>
                    <a:pt x="842" y="57"/>
                  </a:lnTo>
                  <a:lnTo>
                    <a:pt x="867" y="53"/>
                  </a:lnTo>
                  <a:lnTo>
                    <a:pt x="892" y="49"/>
                  </a:lnTo>
                  <a:lnTo>
                    <a:pt x="892" y="49"/>
                  </a:lnTo>
                  <a:lnTo>
                    <a:pt x="915" y="46"/>
                  </a:lnTo>
                  <a:lnTo>
                    <a:pt x="940" y="42"/>
                  </a:lnTo>
                  <a:lnTo>
                    <a:pt x="940" y="42"/>
                  </a:lnTo>
                  <a:lnTo>
                    <a:pt x="966" y="38"/>
                  </a:lnTo>
                  <a:lnTo>
                    <a:pt x="990" y="35"/>
                  </a:lnTo>
                  <a:lnTo>
                    <a:pt x="1016" y="32"/>
                  </a:lnTo>
                  <a:lnTo>
                    <a:pt x="1016" y="32"/>
                  </a:lnTo>
                  <a:lnTo>
                    <a:pt x="1041" y="28"/>
                  </a:lnTo>
                  <a:lnTo>
                    <a:pt x="1066" y="26"/>
                  </a:lnTo>
                  <a:lnTo>
                    <a:pt x="1066" y="26"/>
                  </a:lnTo>
                  <a:lnTo>
                    <a:pt x="1092" y="23"/>
                  </a:lnTo>
                  <a:lnTo>
                    <a:pt x="1118" y="20"/>
                  </a:lnTo>
                  <a:lnTo>
                    <a:pt x="1118" y="20"/>
                  </a:lnTo>
                  <a:lnTo>
                    <a:pt x="1145" y="17"/>
                  </a:lnTo>
                  <a:lnTo>
                    <a:pt x="1170" y="16"/>
                  </a:lnTo>
                  <a:lnTo>
                    <a:pt x="1197" y="13"/>
                  </a:lnTo>
                  <a:lnTo>
                    <a:pt x="1197" y="13"/>
                  </a:lnTo>
                  <a:lnTo>
                    <a:pt x="1223" y="12"/>
                  </a:lnTo>
                  <a:lnTo>
                    <a:pt x="1249" y="9"/>
                  </a:lnTo>
                  <a:lnTo>
                    <a:pt x="1249" y="9"/>
                  </a:lnTo>
                  <a:lnTo>
                    <a:pt x="1276" y="7"/>
                  </a:lnTo>
                  <a:lnTo>
                    <a:pt x="1544" y="528"/>
                  </a:lnTo>
                  <a:lnTo>
                    <a:pt x="1544" y="0"/>
                  </a:lnTo>
                  <a:close/>
                </a:path>
              </a:pathLst>
            </a:custGeom>
            <a:solidFill>
              <a:srgbClr val="9999FF"/>
            </a:solidFill>
            <a:ln w="9525">
              <a:solidFill>
                <a:srgbClr val="000000"/>
              </a:solidFill>
              <a:round/>
              <a:headEnd/>
              <a:tailEnd/>
            </a:ln>
          </p:spPr>
          <p:txBody>
            <a:bodyPr/>
            <a:lstStyle/>
            <a:p>
              <a:endParaRPr lang="es-ES"/>
            </a:p>
          </p:txBody>
        </p:sp>
        <p:sp>
          <p:nvSpPr>
            <p:cNvPr id="185386" name="Rectangle 42"/>
            <p:cNvSpPr>
              <a:spLocks noChangeArrowheads="1"/>
            </p:cNvSpPr>
            <p:nvPr/>
          </p:nvSpPr>
          <p:spPr bwMode="auto">
            <a:xfrm>
              <a:off x="3962" y="2575"/>
              <a:ext cx="413" cy="174"/>
            </a:xfrm>
            <a:prstGeom prst="rect">
              <a:avLst/>
            </a:prstGeom>
            <a:noFill/>
            <a:ln w="9525">
              <a:noFill/>
              <a:miter lim="800000"/>
              <a:headEnd/>
              <a:tailEnd/>
            </a:ln>
          </p:spPr>
          <p:txBody>
            <a:bodyPr wrap="none" lIns="0" tIns="0" rIns="0" bIns="0">
              <a:spAutoFit/>
            </a:bodyPr>
            <a:lstStyle/>
            <a:p>
              <a:r>
                <a:rPr lang="en-US" sz="1400" b="1">
                  <a:latin typeface="Verdana" pitchFamily="34" charset="0"/>
                </a:rPr>
                <a:t>97%</a:t>
              </a:r>
              <a:endParaRPr lang="es-ES" sz="1400"/>
            </a:p>
          </p:txBody>
        </p:sp>
        <p:sp>
          <p:nvSpPr>
            <p:cNvPr id="185387" name="Rectangle 43"/>
            <p:cNvSpPr>
              <a:spLocks noChangeArrowheads="1"/>
            </p:cNvSpPr>
            <p:nvPr/>
          </p:nvSpPr>
          <p:spPr bwMode="auto">
            <a:xfrm>
              <a:off x="2160" y="1081"/>
              <a:ext cx="540" cy="175"/>
            </a:xfrm>
            <a:prstGeom prst="rect">
              <a:avLst/>
            </a:prstGeom>
            <a:noFill/>
            <a:ln w="9525">
              <a:noFill/>
              <a:miter lim="800000"/>
              <a:headEnd/>
              <a:tailEnd/>
            </a:ln>
          </p:spPr>
          <p:txBody>
            <a:bodyPr lIns="0" tIns="0" rIns="0" bIns="0">
              <a:spAutoFit/>
            </a:bodyPr>
            <a:lstStyle/>
            <a:p>
              <a:r>
                <a:rPr lang="en-US" sz="1400" b="1">
                  <a:latin typeface="Verdana" pitchFamily="34" charset="0"/>
                </a:rPr>
                <a:t>3%</a:t>
              </a:r>
              <a:endParaRPr lang="es-ES" sz="1400"/>
            </a:p>
          </p:txBody>
        </p:sp>
        <p:sp>
          <p:nvSpPr>
            <p:cNvPr id="185388" name="Rectangle 44"/>
            <p:cNvSpPr>
              <a:spLocks noChangeArrowheads="1"/>
            </p:cNvSpPr>
            <p:nvPr/>
          </p:nvSpPr>
          <p:spPr bwMode="auto">
            <a:xfrm>
              <a:off x="1080" y="2880"/>
              <a:ext cx="3960" cy="540"/>
            </a:xfrm>
            <a:prstGeom prst="rect">
              <a:avLst/>
            </a:prstGeom>
            <a:solidFill>
              <a:srgbClr val="FFFFFF"/>
            </a:solidFill>
            <a:ln w="9525">
              <a:solidFill>
                <a:srgbClr val="000000"/>
              </a:solidFill>
              <a:miter lim="800000"/>
              <a:headEnd/>
              <a:tailEnd/>
            </a:ln>
          </p:spPr>
          <p:txBody>
            <a:bodyPr/>
            <a:lstStyle/>
            <a:p>
              <a:endParaRPr lang="es-ES"/>
            </a:p>
          </p:txBody>
        </p:sp>
        <p:sp>
          <p:nvSpPr>
            <p:cNvPr id="185389" name="Rectangle 45"/>
            <p:cNvSpPr>
              <a:spLocks noChangeArrowheads="1"/>
            </p:cNvSpPr>
            <p:nvPr/>
          </p:nvSpPr>
          <p:spPr bwMode="auto">
            <a:xfrm>
              <a:off x="2521" y="3060"/>
              <a:ext cx="170" cy="174"/>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SI</a:t>
              </a:r>
              <a:endParaRPr lang="es-ES" sz="1400"/>
            </a:p>
          </p:txBody>
        </p:sp>
        <p:sp>
          <p:nvSpPr>
            <p:cNvPr id="185390" name="Rectangle 46"/>
            <p:cNvSpPr>
              <a:spLocks noChangeArrowheads="1"/>
            </p:cNvSpPr>
            <p:nvPr/>
          </p:nvSpPr>
          <p:spPr bwMode="auto">
            <a:xfrm>
              <a:off x="3492" y="3067"/>
              <a:ext cx="236" cy="174"/>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NO</a:t>
              </a:r>
              <a:endParaRPr lang="es-ES" sz="1400"/>
            </a:p>
          </p:txBody>
        </p:sp>
        <p:sp>
          <p:nvSpPr>
            <p:cNvPr id="185391" name="Rectangle 47"/>
            <p:cNvSpPr>
              <a:spLocks noChangeArrowheads="1"/>
            </p:cNvSpPr>
            <p:nvPr/>
          </p:nvSpPr>
          <p:spPr bwMode="auto">
            <a:xfrm>
              <a:off x="180" y="92"/>
              <a:ext cx="5490" cy="601"/>
            </a:xfrm>
            <a:prstGeom prst="rect">
              <a:avLst/>
            </a:prstGeom>
            <a:noFill/>
            <a:ln w="9525">
              <a:noFill/>
              <a:miter lim="800000"/>
              <a:headEnd/>
              <a:tailEnd/>
            </a:ln>
          </p:spPr>
          <p:txBody>
            <a:bodyPr lIns="0" tIns="0" rIns="0" bIns="0">
              <a:spAutoFit/>
            </a:bodyPr>
            <a:lstStyle/>
            <a:p>
              <a:pPr algn="ctr"/>
              <a:r>
                <a:rPr lang="es-ES" sz="1600" b="1">
                  <a:latin typeface="Verdana" pitchFamily="34" charset="0"/>
                </a:rPr>
                <a:t>6. Te gustaría conocer los principales atractivos  turísticos de la Provincia del Guayas de una forma divertida y participativa?</a:t>
              </a:r>
              <a:endParaRPr lang="es-ES" sz="1600"/>
            </a:p>
          </p:txBody>
        </p:sp>
        <p:sp>
          <p:nvSpPr>
            <p:cNvPr id="185392" name="Rectangle 48"/>
            <p:cNvSpPr>
              <a:spLocks noChangeArrowheads="1"/>
            </p:cNvSpPr>
            <p:nvPr/>
          </p:nvSpPr>
          <p:spPr bwMode="auto">
            <a:xfrm>
              <a:off x="2340" y="3060"/>
              <a:ext cx="120" cy="120"/>
            </a:xfrm>
            <a:prstGeom prst="rect">
              <a:avLst/>
            </a:prstGeom>
            <a:solidFill>
              <a:srgbClr val="9999FF"/>
            </a:solidFill>
            <a:ln w="9525">
              <a:noFill/>
              <a:miter lim="800000"/>
              <a:headEnd/>
              <a:tailEnd/>
            </a:ln>
          </p:spPr>
          <p:txBody>
            <a:bodyPr/>
            <a:lstStyle/>
            <a:p>
              <a:endParaRPr lang="es-ES"/>
            </a:p>
          </p:txBody>
        </p:sp>
        <p:sp>
          <p:nvSpPr>
            <p:cNvPr id="185393" name="Rectangle 49"/>
            <p:cNvSpPr>
              <a:spLocks noChangeArrowheads="1"/>
            </p:cNvSpPr>
            <p:nvPr/>
          </p:nvSpPr>
          <p:spPr bwMode="auto">
            <a:xfrm>
              <a:off x="3240" y="3060"/>
              <a:ext cx="120" cy="120"/>
            </a:xfrm>
            <a:prstGeom prst="rect">
              <a:avLst/>
            </a:prstGeom>
            <a:solidFill>
              <a:srgbClr val="993366"/>
            </a:solidFill>
            <a:ln w="9525" algn="ctr">
              <a:noFill/>
              <a:miter lim="800000"/>
              <a:headEnd/>
              <a:tailEnd/>
            </a:ln>
            <a:effectLst/>
          </p:spPr>
          <p:txBody>
            <a:bodyPr/>
            <a:lstStyle/>
            <a:p>
              <a:endParaRPr lang="es-E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87395"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87425" name="Text Box 33"/>
          <p:cNvSpPr txBox="1">
            <a:spLocks noChangeArrowheads="1"/>
          </p:cNvSpPr>
          <p:nvPr/>
        </p:nvSpPr>
        <p:spPr bwMode="auto">
          <a:xfrm>
            <a:off x="5651500"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Sur</a:t>
            </a:r>
          </a:p>
        </p:txBody>
      </p:sp>
      <p:sp>
        <p:nvSpPr>
          <p:cNvPr id="187426" name="Text Box 34"/>
          <p:cNvSpPr txBox="1">
            <a:spLocks noChangeArrowheads="1"/>
          </p:cNvSpPr>
          <p:nvPr/>
        </p:nvSpPr>
        <p:spPr bwMode="auto">
          <a:xfrm>
            <a:off x="4067175" y="5589588"/>
            <a:ext cx="865188"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Centro</a:t>
            </a:r>
          </a:p>
        </p:txBody>
      </p:sp>
      <p:sp>
        <p:nvSpPr>
          <p:cNvPr id="187427" name="Text Box 35"/>
          <p:cNvSpPr txBox="1">
            <a:spLocks noChangeArrowheads="1"/>
          </p:cNvSpPr>
          <p:nvPr/>
        </p:nvSpPr>
        <p:spPr bwMode="auto">
          <a:xfrm>
            <a:off x="2700338"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Norte</a:t>
            </a:r>
          </a:p>
        </p:txBody>
      </p:sp>
      <p:grpSp>
        <p:nvGrpSpPr>
          <p:cNvPr id="187442" name="Group 50"/>
          <p:cNvGrpSpPr>
            <a:grpSpLocks noChangeAspect="1"/>
          </p:cNvGrpSpPr>
          <p:nvPr/>
        </p:nvGrpSpPr>
        <p:grpSpPr bwMode="auto">
          <a:xfrm>
            <a:off x="1908175" y="1844675"/>
            <a:ext cx="6408738" cy="4397375"/>
            <a:chOff x="34" y="0"/>
            <a:chExt cx="5756" cy="3948"/>
          </a:xfrm>
        </p:grpSpPr>
        <p:sp>
          <p:nvSpPr>
            <p:cNvPr id="187443" name="AutoShape 51"/>
            <p:cNvSpPr>
              <a:spLocks noChangeAspect="1" noChangeArrowheads="1"/>
            </p:cNvSpPr>
            <p:nvPr/>
          </p:nvSpPr>
          <p:spPr bwMode="auto">
            <a:xfrm>
              <a:off x="34" y="0"/>
              <a:ext cx="5756" cy="3948"/>
            </a:xfrm>
            <a:prstGeom prst="rect">
              <a:avLst/>
            </a:prstGeom>
            <a:solidFill>
              <a:srgbClr val="EAEAEA"/>
            </a:solidFill>
            <a:ln w="9525">
              <a:solidFill>
                <a:srgbClr val="000000"/>
              </a:solidFill>
              <a:miter lim="800000"/>
              <a:headEnd/>
              <a:tailEnd/>
            </a:ln>
          </p:spPr>
          <p:txBody>
            <a:bodyPr/>
            <a:lstStyle/>
            <a:p>
              <a:endParaRPr lang="es-ES"/>
            </a:p>
          </p:txBody>
        </p:sp>
        <p:sp>
          <p:nvSpPr>
            <p:cNvPr id="187444" name="Freeform 52"/>
            <p:cNvSpPr>
              <a:spLocks/>
            </p:cNvSpPr>
            <p:nvPr/>
          </p:nvSpPr>
          <p:spPr bwMode="auto">
            <a:xfrm>
              <a:off x="2838" y="1683"/>
              <a:ext cx="1251" cy="443"/>
            </a:xfrm>
            <a:custGeom>
              <a:avLst/>
              <a:gdLst/>
              <a:ahLst/>
              <a:cxnLst>
                <a:cxn ang="0">
                  <a:pos x="0" y="275"/>
                </a:cxn>
                <a:cxn ang="0">
                  <a:pos x="1251" y="0"/>
                </a:cxn>
                <a:cxn ang="0">
                  <a:pos x="1251" y="168"/>
                </a:cxn>
                <a:cxn ang="0">
                  <a:pos x="0" y="443"/>
                </a:cxn>
                <a:cxn ang="0">
                  <a:pos x="0" y="275"/>
                </a:cxn>
              </a:cxnLst>
              <a:rect l="0" t="0" r="r" b="b"/>
              <a:pathLst>
                <a:path w="1251" h="443">
                  <a:moveTo>
                    <a:pt x="0" y="275"/>
                  </a:moveTo>
                  <a:lnTo>
                    <a:pt x="1251" y="0"/>
                  </a:lnTo>
                  <a:lnTo>
                    <a:pt x="1251" y="168"/>
                  </a:lnTo>
                  <a:lnTo>
                    <a:pt x="0" y="443"/>
                  </a:lnTo>
                  <a:lnTo>
                    <a:pt x="0" y="275"/>
                  </a:lnTo>
                  <a:close/>
                </a:path>
              </a:pathLst>
            </a:custGeom>
            <a:solidFill>
              <a:srgbClr val="4D4D80"/>
            </a:solidFill>
            <a:ln w="9525">
              <a:solidFill>
                <a:srgbClr val="000000"/>
              </a:solidFill>
              <a:round/>
              <a:headEnd/>
              <a:tailEnd/>
            </a:ln>
          </p:spPr>
          <p:txBody>
            <a:bodyPr/>
            <a:lstStyle/>
            <a:p>
              <a:endParaRPr lang="es-ES"/>
            </a:p>
          </p:txBody>
        </p:sp>
        <p:sp>
          <p:nvSpPr>
            <p:cNvPr id="187445" name="Freeform 53"/>
            <p:cNvSpPr>
              <a:spLocks/>
            </p:cNvSpPr>
            <p:nvPr/>
          </p:nvSpPr>
          <p:spPr bwMode="auto">
            <a:xfrm>
              <a:off x="2838" y="1407"/>
              <a:ext cx="1252" cy="551"/>
            </a:xfrm>
            <a:custGeom>
              <a:avLst/>
              <a:gdLst/>
              <a:ahLst/>
              <a:cxnLst>
                <a:cxn ang="0">
                  <a:pos x="26" y="0"/>
                </a:cxn>
                <a:cxn ang="0">
                  <a:pos x="51" y="0"/>
                </a:cxn>
                <a:cxn ang="0">
                  <a:pos x="76" y="1"/>
                </a:cxn>
                <a:cxn ang="0">
                  <a:pos x="102" y="1"/>
                </a:cxn>
                <a:cxn ang="0">
                  <a:pos x="126" y="2"/>
                </a:cxn>
                <a:cxn ang="0">
                  <a:pos x="152" y="3"/>
                </a:cxn>
                <a:cxn ang="0">
                  <a:pos x="177" y="4"/>
                </a:cxn>
                <a:cxn ang="0">
                  <a:pos x="201" y="6"/>
                </a:cxn>
                <a:cxn ang="0">
                  <a:pos x="227" y="7"/>
                </a:cxn>
                <a:cxn ang="0">
                  <a:pos x="252" y="9"/>
                </a:cxn>
                <a:cxn ang="0">
                  <a:pos x="276" y="10"/>
                </a:cxn>
                <a:cxn ang="0">
                  <a:pos x="301" y="12"/>
                </a:cxn>
                <a:cxn ang="0">
                  <a:pos x="325" y="14"/>
                </a:cxn>
                <a:cxn ang="0">
                  <a:pos x="350" y="16"/>
                </a:cxn>
                <a:cxn ang="0">
                  <a:pos x="375" y="19"/>
                </a:cxn>
                <a:cxn ang="0">
                  <a:pos x="399" y="22"/>
                </a:cxn>
                <a:cxn ang="0">
                  <a:pos x="423" y="24"/>
                </a:cxn>
                <a:cxn ang="0">
                  <a:pos x="447" y="27"/>
                </a:cxn>
                <a:cxn ang="0">
                  <a:pos x="471" y="30"/>
                </a:cxn>
                <a:cxn ang="0">
                  <a:pos x="494" y="34"/>
                </a:cxn>
                <a:cxn ang="0">
                  <a:pos x="518" y="36"/>
                </a:cxn>
                <a:cxn ang="0">
                  <a:pos x="542" y="40"/>
                </a:cxn>
                <a:cxn ang="0">
                  <a:pos x="565" y="44"/>
                </a:cxn>
                <a:cxn ang="0">
                  <a:pos x="589" y="47"/>
                </a:cxn>
                <a:cxn ang="0">
                  <a:pos x="611" y="52"/>
                </a:cxn>
                <a:cxn ang="0">
                  <a:pos x="634" y="56"/>
                </a:cxn>
                <a:cxn ang="0">
                  <a:pos x="656" y="60"/>
                </a:cxn>
                <a:cxn ang="0">
                  <a:pos x="679" y="65"/>
                </a:cxn>
                <a:cxn ang="0">
                  <a:pos x="702" y="69"/>
                </a:cxn>
                <a:cxn ang="0">
                  <a:pos x="723" y="74"/>
                </a:cxn>
                <a:cxn ang="0">
                  <a:pos x="745" y="79"/>
                </a:cxn>
                <a:cxn ang="0">
                  <a:pos x="766" y="83"/>
                </a:cxn>
                <a:cxn ang="0">
                  <a:pos x="788" y="89"/>
                </a:cxn>
                <a:cxn ang="0">
                  <a:pos x="808" y="95"/>
                </a:cxn>
                <a:cxn ang="0">
                  <a:pos x="830" y="100"/>
                </a:cxn>
                <a:cxn ang="0">
                  <a:pos x="850" y="106"/>
                </a:cxn>
                <a:cxn ang="0">
                  <a:pos x="871" y="111"/>
                </a:cxn>
                <a:cxn ang="0">
                  <a:pos x="890" y="117"/>
                </a:cxn>
                <a:cxn ang="0">
                  <a:pos x="910" y="123"/>
                </a:cxn>
                <a:cxn ang="0">
                  <a:pos x="929" y="129"/>
                </a:cxn>
                <a:cxn ang="0">
                  <a:pos x="949" y="135"/>
                </a:cxn>
                <a:cxn ang="0">
                  <a:pos x="967" y="142"/>
                </a:cxn>
                <a:cxn ang="0">
                  <a:pos x="987" y="148"/>
                </a:cxn>
                <a:cxn ang="0">
                  <a:pos x="1004" y="155"/>
                </a:cxn>
                <a:cxn ang="0">
                  <a:pos x="1022" y="161"/>
                </a:cxn>
                <a:cxn ang="0">
                  <a:pos x="1040" y="169"/>
                </a:cxn>
                <a:cxn ang="0">
                  <a:pos x="1057" y="175"/>
                </a:cxn>
                <a:cxn ang="0">
                  <a:pos x="1075" y="182"/>
                </a:cxn>
                <a:cxn ang="0">
                  <a:pos x="1091" y="190"/>
                </a:cxn>
                <a:cxn ang="0">
                  <a:pos x="1107" y="197"/>
                </a:cxn>
                <a:cxn ang="0">
                  <a:pos x="1124" y="205"/>
                </a:cxn>
                <a:cxn ang="0">
                  <a:pos x="1139" y="212"/>
                </a:cxn>
                <a:cxn ang="0">
                  <a:pos x="1155" y="219"/>
                </a:cxn>
                <a:cxn ang="0">
                  <a:pos x="1170" y="227"/>
                </a:cxn>
                <a:cxn ang="0">
                  <a:pos x="1184" y="235"/>
                </a:cxn>
                <a:cxn ang="0">
                  <a:pos x="1199" y="242"/>
                </a:cxn>
                <a:cxn ang="0">
                  <a:pos x="1212" y="251"/>
                </a:cxn>
                <a:cxn ang="0">
                  <a:pos x="1226" y="259"/>
                </a:cxn>
                <a:cxn ang="0">
                  <a:pos x="1239" y="267"/>
                </a:cxn>
                <a:cxn ang="0">
                  <a:pos x="1252" y="276"/>
                </a:cxn>
                <a:cxn ang="0">
                  <a:pos x="0" y="0"/>
                </a:cxn>
              </a:cxnLst>
              <a:rect l="0" t="0" r="r" b="b"/>
              <a:pathLst>
                <a:path w="1252" h="551">
                  <a:moveTo>
                    <a:pt x="0" y="0"/>
                  </a:moveTo>
                  <a:lnTo>
                    <a:pt x="0" y="0"/>
                  </a:lnTo>
                  <a:lnTo>
                    <a:pt x="26" y="0"/>
                  </a:lnTo>
                  <a:lnTo>
                    <a:pt x="26" y="0"/>
                  </a:lnTo>
                  <a:lnTo>
                    <a:pt x="26" y="0"/>
                  </a:lnTo>
                  <a:lnTo>
                    <a:pt x="51" y="0"/>
                  </a:lnTo>
                  <a:lnTo>
                    <a:pt x="51" y="0"/>
                  </a:lnTo>
                  <a:lnTo>
                    <a:pt x="51" y="0"/>
                  </a:lnTo>
                  <a:lnTo>
                    <a:pt x="76" y="1"/>
                  </a:lnTo>
                  <a:lnTo>
                    <a:pt x="76" y="1"/>
                  </a:lnTo>
                  <a:lnTo>
                    <a:pt x="76" y="1"/>
                  </a:lnTo>
                  <a:lnTo>
                    <a:pt x="102" y="1"/>
                  </a:lnTo>
                  <a:lnTo>
                    <a:pt x="102" y="1"/>
                  </a:lnTo>
                  <a:lnTo>
                    <a:pt x="102" y="1"/>
                  </a:lnTo>
                  <a:lnTo>
                    <a:pt x="126" y="2"/>
                  </a:lnTo>
                  <a:lnTo>
                    <a:pt x="126" y="2"/>
                  </a:lnTo>
                  <a:lnTo>
                    <a:pt x="126" y="2"/>
                  </a:lnTo>
                  <a:lnTo>
                    <a:pt x="152" y="3"/>
                  </a:lnTo>
                  <a:lnTo>
                    <a:pt x="152" y="3"/>
                  </a:lnTo>
                  <a:lnTo>
                    <a:pt x="152" y="3"/>
                  </a:lnTo>
                  <a:lnTo>
                    <a:pt x="177" y="4"/>
                  </a:lnTo>
                  <a:lnTo>
                    <a:pt x="177" y="4"/>
                  </a:lnTo>
                  <a:lnTo>
                    <a:pt x="177" y="4"/>
                  </a:lnTo>
                  <a:lnTo>
                    <a:pt x="201" y="6"/>
                  </a:lnTo>
                  <a:lnTo>
                    <a:pt x="201" y="6"/>
                  </a:lnTo>
                  <a:lnTo>
                    <a:pt x="201" y="6"/>
                  </a:lnTo>
                  <a:lnTo>
                    <a:pt x="227" y="7"/>
                  </a:lnTo>
                  <a:lnTo>
                    <a:pt x="227" y="7"/>
                  </a:lnTo>
                  <a:lnTo>
                    <a:pt x="227" y="7"/>
                  </a:lnTo>
                  <a:lnTo>
                    <a:pt x="252" y="9"/>
                  </a:lnTo>
                  <a:lnTo>
                    <a:pt x="252" y="9"/>
                  </a:lnTo>
                  <a:lnTo>
                    <a:pt x="252" y="9"/>
                  </a:lnTo>
                  <a:lnTo>
                    <a:pt x="276" y="10"/>
                  </a:lnTo>
                  <a:lnTo>
                    <a:pt x="276" y="10"/>
                  </a:lnTo>
                  <a:lnTo>
                    <a:pt x="276" y="10"/>
                  </a:lnTo>
                  <a:lnTo>
                    <a:pt x="301" y="12"/>
                  </a:lnTo>
                  <a:lnTo>
                    <a:pt x="301" y="12"/>
                  </a:lnTo>
                  <a:lnTo>
                    <a:pt x="301" y="12"/>
                  </a:lnTo>
                  <a:lnTo>
                    <a:pt x="325" y="14"/>
                  </a:lnTo>
                  <a:lnTo>
                    <a:pt x="325" y="14"/>
                  </a:lnTo>
                  <a:lnTo>
                    <a:pt x="325" y="14"/>
                  </a:lnTo>
                  <a:lnTo>
                    <a:pt x="350" y="16"/>
                  </a:lnTo>
                  <a:lnTo>
                    <a:pt x="350" y="16"/>
                  </a:lnTo>
                  <a:lnTo>
                    <a:pt x="350" y="16"/>
                  </a:lnTo>
                  <a:lnTo>
                    <a:pt x="375" y="19"/>
                  </a:lnTo>
                  <a:lnTo>
                    <a:pt x="375" y="19"/>
                  </a:lnTo>
                  <a:lnTo>
                    <a:pt x="375" y="19"/>
                  </a:lnTo>
                  <a:lnTo>
                    <a:pt x="399" y="22"/>
                  </a:lnTo>
                  <a:lnTo>
                    <a:pt x="399" y="22"/>
                  </a:lnTo>
                  <a:lnTo>
                    <a:pt x="399" y="22"/>
                  </a:lnTo>
                  <a:lnTo>
                    <a:pt x="423" y="24"/>
                  </a:lnTo>
                  <a:lnTo>
                    <a:pt x="423" y="24"/>
                  </a:lnTo>
                  <a:lnTo>
                    <a:pt x="423" y="24"/>
                  </a:lnTo>
                  <a:lnTo>
                    <a:pt x="447" y="27"/>
                  </a:lnTo>
                  <a:lnTo>
                    <a:pt x="447" y="27"/>
                  </a:lnTo>
                  <a:lnTo>
                    <a:pt x="447" y="27"/>
                  </a:lnTo>
                  <a:lnTo>
                    <a:pt x="471" y="30"/>
                  </a:lnTo>
                  <a:lnTo>
                    <a:pt x="471" y="30"/>
                  </a:lnTo>
                  <a:lnTo>
                    <a:pt x="471" y="30"/>
                  </a:lnTo>
                  <a:lnTo>
                    <a:pt x="494" y="34"/>
                  </a:lnTo>
                  <a:lnTo>
                    <a:pt x="494" y="34"/>
                  </a:lnTo>
                  <a:lnTo>
                    <a:pt x="494" y="34"/>
                  </a:lnTo>
                  <a:lnTo>
                    <a:pt x="518" y="36"/>
                  </a:lnTo>
                  <a:lnTo>
                    <a:pt x="518" y="36"/>
                  </a:lnTo>
                  <a:lnTo>
                    <a:pt x="518" y="36"/>
                  </a:lnTo>
                  <a:lnTo>
                    <a:pt x="542" y="40"/>
                  </a:lnTo>
                  <a:lnTo>
                    <a:pt x="542" y="40"/>
                  </a:lnTo>
                  <a:lnTo>
                    <a:pt x="542" y="40"/>
                  </a:lnTo>
                  <a:lnTo>
                    <a:pt x="565" y="44"/>
                  </a:lnTo>
                  <a:lnTo>
                    <a:pt x="565" y="44"/>
                  </a:lnTo>
                  <a:lnTo>
                    <a:pt x="565" y="44"/>
                  </a:lnTo>
                  <a:lnTo>
                    <a:pt x="589" y="47"/>
                  </a:lnTo>
                  <a:lnTo>
                    <a:pt x="589" y="47"/>
                  </a:lnTo>
                  <a:lnTo>
                    <a:pt x="589" y="47"/>
                  </a:lnTo>
                  <a:lnTo>
                    <a:pt x="611" y="52"/>
                  </a:lnTo>
                  <a:lnTo>
                    <a:pt x="611" y="52"/>
                  </a:lnTo>
                  <a:lnTo>
                    <a:pt x="611" y="52"/>
                  </a:lnTo>
                  <a:lnTo>
                    <a:pt x="634" y="56"/>
                  </a:lnTo>
                  <a:lnTo>
                    <a:pt x="634" y="56"/>
                  </a:lnTo>
                  <a:lnTo>
                    <a:pt x="634" y="56"/>
                  </a:lnTo>
                  <a:lnTo>
                    <a:pt x="656" y="60"/>
                  </a:lnTo>
                  <a:lnTo>
                    <a:pt x="656" y="60"/>
                  </a:lnTo>
                  <a:lnTo>
                    <a:pt x="656" y="60"/>
                  </a:lnTo>
                  <a:lnTo>
                    <a:pt x="679" y="65"/>
                  </a:lnTo>
                  <a:lnTo>
                    <a:pt x="679" y="65"/>
                  </a:lnTo>
                  <a:lnTo>
                    <a:pt x="679" y="65"/>
                  </a:lnTo>
                  <a:lnTo>
                    <a:pt x="702" y="69"/>
                  </a:lnTo>
                  <a:lnTo>
                    <a:pt x="702" y="69"/>
                  </a:lnTo>
                  <a:lnTo>
                    <a:pt x="702" y="69"/>
                  </a:lnTo>
                  <a:lnTo>
                    <a:pt x="723" y="74"/>
                  </a:lnTo>
                  <a:lnTo>
                    <a:pt x="723" y="74"/>
                  </a:lnTo>
                  <a:lnTo>
                    <a:pt x="723" y="74"/>
                  </a:lnTo>
                  <a:lnTo>
                    <a:pt x="745" y="79"/>
                  </a:lnTo>
                  <a:lnTo>
                    <a:pt x="745" y="79"/>
                  </a:lnTo>
                  <a:lnTo>
                    <a:pt x="745" y="79"/>
                  </a:lnTo>
                  <a:lnTo>
                    <a:pt x="766" y="83"/>
                  </a:lnTo>
                  <a:lnTo>
                    <a:pt x="766" y="83"/>
                  </a:lnTo>
                  <a:lnTo>
                    <a:pt x="766" y="83"/>
                  </a:lnTo>
                  <a:lnTo>
                    <a:pt x="788" y="89"/>
                  </a:lnTo>
                  <a:lnTo>
                    <a:pt x="788" y="89"/>
                  </a:lnTo>
                  <a:lnTo>
                    <a:pt x="788" y="89"/>
                  </a:lnTo>
                  <a:lnTo>
                    <a:pt x="808" y="95"/>
                  </a:lnTo>
                  <a:lnTo>
                    <a:pt x="808" y="95"/>
                  </a:lnTo>
                  <a:lnTo>
                    <a:pt x="808" y="95"/>
                  </a:lnTo>
                  <a:lnTo>
                    <a:pt x="830" y="100"/>
                  </a:lnTo>
                  <a:lnTo>
                    <a:pt x="830" y="100"/>
                  </a:lnTo>
                  <a:lnTo>
                    <a:pt x="830" y="100"/>
                  </a:lnTo>
                  <a:lnTo>
                    <a:pt x="850" y="106"/>
                  </a:lnTo>
                  <a:lnTo>
                    <a:pt x="850" y="106"/>
                  </a:lnTo>
                  <a:lnTo>
                    <a:pt x="850" y="106"/>
                  </a:lnTo>
                  <a:lnTo>
                    <a:pt x="871" y="111"/>
                  </a:lnTo>
                  <a:lnTo>
                    <a:pt x="871" y="111"/>
                  </a:lnTo>
                  <a:lnTo>
                    <a:pt x="871" y="111"/>
                  </a:lnTo>
                  <a:lnTo>
                    <a:pt x="890" y="117"/>
                  </a:lnTo>
                  <a:lnTo>
                    <a:pt x="890" y="117"/>
                  </a:lnTo>
                  <a:lnTo>
                    <a:pt x="890" y="117"/>
                  </a:lnTo>
                  <a:lnTo>
                    <a:pt x="910" y="123"/>
                  </a:lnTo>
                  <a:lnTo>
                    <a:pt x="910" y="123"/>
                  </a:lnTo>
                  <a:lnTo>
                    <a:pt x="910" y="123"/>
                  </a:lnTo>
                  <a:lnTo>
                    <a:pt x="929" y="129"/>
                  </a:lnTo>
                  <a:lnTo>
                    <a:pt x="929" y="129"/>
                  </a:lnTo>
                  <a:lnTo>
                    <a:pt x="929" y="129"/>
                  </a:lnTo>
                  <a:lnTo>
                    <a:pt x="949" y="135"/>
                  </a:lnTo>
                  <a:lnTo>
                    <a:pt x="949" y="135"/>
                  </a:lnTo>
                  <a:lnTo>
                    <a:pt x="949" y="135"/>
                  </a:lnTo>
                  <a:lnTo>
                    <a:pt x="967" y="142"/>
                  </a:lnTo>
                  <a:lnTo>
                    <a:pt x="967" y="142"/>
                  </a:lnTo>
                  <a:lnTo>
                    <a:pt x="967" y="142"/>
                  </a:lnTo>
                  <a:lnTo>
                    <a:pt x="987" y="148"/>
                  </a:lnTo>
                  <a:lnTo>
                    <a:pt x="987" y="148"/>
                  </a:lnTo>
                  <a:lnTo>
                    <a:pt x="987" y="148"/>
                  </a:lnTo>
                  <a:lnTo>
                    <a:pt x="1004" y="155"/>
                  </a:lnTo>
                  <a:lnTo>
                    <a:pt x="1004" y="155"/>
                  </a:lnTo>
                  <a:lnTo>
                    <a:pt x="1004" y="155"/>
                  </a:lnTo>
                  <a:lnTo>
                    <a:pt x="1022" y="161"/>
                  </a:lnTo>
                  <a:lnTo>
                    <a:pt x="1022" y="161"/>
                  </a:lnTo>
                  <a:lnTo>
                    <a:pt x="1022" y="161"/>
                  </a:lnTo>
                  <a:lnTo>
                    <a:pt x="1040" y="169"/>
                  </a:lnTo>
                  <a:lnTo>
                    <a:pt x="1040" y="169"/>
                  </a:lnTo>
                  <a:lnTo>
                    <a:pt x="1040" y="169"/>
                  </a:lnTo>
                  <a:lnTo>
                    <a:pt x="1057" y="175"/>
                  </a:lnTo>
                  <a:lnTo>
                    <a:pt x="1057" y="175"/>
                  </a:lnTo>
                  <a:lnTo>
                    <a:pt x="1057" y="175"/>
                  </a:lnTo>
                  <a:lnTo>
                    <a:pt x="1075" y="182"/>
                  </a:lnTo>
                  <a:lnTo>
                    <a:pt x="1075" y="182"/>
                  </a:lnTo>
                  <a:lnTo>
                    <a:pt x="1075" y="182"/>
                  </a:lnTo>
                  <a:lnTo>
                    <a:pt x="1091" y="190"/>
                  </a:lnTo>
                  <a:lnTo>
                    <a:pt x="1091" y="190"/>
                  </a:lnTo>
                  <a:lnTo>
                    <a:pt x="1091" y="190"/>
                  </a:lnTo>
                  <a:lnTo>
                    <a:pt x="1107" y="197"/>
                  </a:lnTo>
                  <a:lnTo>
                    <a:pt x="1107" y="197"/>
                  </a:lnTo>
                  <a:lnTo>
                    <a:pt x="1107" y="197"/>
                  </a:lnTo>
                  <a:lnTo>
                    <a:pt x="1124" y="205"/>
                  </a:lnTo>
                  <a:lnTo>
                    <a:pt x="1124" y="205"/>
                  </a:lnTo>
                  <a:lnTo>
                    <a:pt x="1124" y="205"/>
                  </a:lnTo>
                  <a:lnTo>
                    <a:pt x="1139" y="212"/>
                  </a:lnTo>
                  <a:lnTo>
                    <a:pt x="1139" y="212"/>
                  </a:lnTo>
                  <a:lnTo>
                    <a:pt x="1139" y="212"/>
                  </a:lnTo>
                  <a:lnTo>
                    <a:pt x="1155" y="219"/>
                  </a:lnTo>
                  <a:lnTo>
                    <a:pt x="1155" y="219"/>
                  </a:lnTo>
                  <a:lnTo>
                    <a:pt x="1155" y="219"/>
                  </a:lnTo>
                  <a:lnTo>
                    <a:pt x="1170" y="227"/>
                  </a:lnTo>
                  <a:lnTo>
                    <a:pt x="1170" y="227"/>
                  </a:lnTo>
                  <a:lnTo>
                    <a:pt x="1170" y="227"/>
                  </a:lnTo>
                  <a:lnTo>
                    <a:pt x="1184" y="235"/>
                  </a:lnTo>
                  <a:lnTo>
                    <a:pt x="1184" y="235"/>
                  </a:lnTo>
                  <a:lnTo>
                    <a:pt x="1184" y="235"/>
                  </a:lnTo>
                  <a:lnTo>
                    <a:pt x="1199" y="242"/>
                  </a:lnTo>
                  <a:lnTo>
                    <a:pt x="1199" y="242"/>
                  </a:lnTo>
                  <a:lnTo>
                    <a:pt x="1199" y="242"/>
                  </a:lnTo>
                  <a:lnTo>
                    <a:pt x="1212" y="251"/>
                  </a:lnTo>
                  <a:lnTo>
                    <a:pt x="1212" y="251"/>
                  </a:lnTo>
                  <a:lnTo>
                    <a:pt x="1212" y="251"/>
                  </a:lnTo>
                  <a:lnTo>
                    <a:pt x="1226" y="259"/>
                  </a:lnTo>
                  <a:lnTo>
                    <a:pt x="1226" y="259"/>
                  </a:lnTo>
                  <a:lnTo>
                    <a:pt x="1226" y="259"/>
                  </a:lnTo>
                  <a:lnTo>
                    <a:pt x="1239" y="267"/>
                  </a:lnTo>
                  <a:lnTo>
                    <a:pt x="1239" y="267"/>
                  </a:lnTo>
                  <a:lnTo>
                    <a:pt x="1239" y="267"/>
                  </a:lnTo>
                  <a:lnTo>
                    <a:pt x="1252" y="276"/>
                  </a:lnTo>
                  <a:lnTo>
                    <a:pt x="1252" y="276"/>
                  </a:lnTo>
                  <a:lnTo>
                    <a:pt x="0" y="551"/>
                  </a:lnTo>
                  <a:lnTo>
                    <a:pt x="0" y="0"/>
                  </a:lnTo>
                  <a:close/>
                </a:path>
              </a:pathLst>
            </a:custGeom>
            <a:solidFill>
              <a:srgbClr val="9999FF"/>
            </a:solidFill>
            <a:ln w="9525">
              <a:solidFill>
                <a:srgbClr val="000000"/>
              </a:solidFill>
              <a:round/>
              <a:headEnd/>
              <a:tailEnd/>
            </a:ln>
          </p:spPr>
          <p:txBody>
            <a:bodyPr/>
            <a:lstStyle/>
            <a:p>
              <a:endParaRPr lang="es-ES"/>
            </a:p>
          </p:txBody>
        </p:sp>
        <p:sp>
          <p:nvSpPr>
            <p:cNvPr id="187446" name="Freeform 54"/>
            <p:cNvSpPr>
              <a:spLocks/>
            </p:cNvSpPr>
            <p:nvPr/>
          </p:nvSpPr>
          <p:spPr bwMode="auto">
            <a:xfrm>
              <a:off x="1268" y="2196"/>
              <a:ext cx="2890" cy="718"/>
            </a:xfrm>
            <a:custGeom>
              <a:avLst/>
              <a:gdLst/>
              <a:ahLst/>
              <a:cxnLst>
                <a:cxn ang="0">
                  <a:pos x="2884" y="48"/>
                </a:cxn>
                <a:cxn ang="0">
                  <a:pos x="2863" y="105"/>
                </a:cxn>
                <a:cxn ang="0">
                  <a:pos x="2826" y="160"/>
                </a:cxn>
                <a:cxn ang="0">
                  <a:pos x="2784" y="206"/>
                </a:cxn>
                <a:cxn ang="0">
                  <a:pos x="2721" y="258"/>
                </a:cxn>
                <a:cxn ang="0">
                  <a:pos x="2643" y="307"/>
                </a:cxn>
                <a:cxn ang="0">
                  <a:pos x="2552" y="353"/>
                </a:cxn>
                <a:cxn ang="0">
                  <a:pos x="2467" y="389"/>
                </a:cxn>
                <a:cxn ang="0">
                  <a:pos x="2354" y="427"/>
                </a:cxn>
                <a:cxn ang="0">
                  <a:pos x="2232" y="462"/>
                </a:cxn>
                <a:cxn ang="0">
                  <a:pos x="2101" y="490"/>
                </a:cxn>
                <a:cxn ang="0">
                  <a:pos x="1986" y="510"/>
                </a:cxn>
                <a:cxn ang="0">
                  <a:pos x="1843" y="529"/>
                </a:cxn>
                <a:cxn ang="0">
                  <a:pos x="1696" y="542"/>
                </a:cxn>
                <a:cxn ang="0">
                  <a:pos x="1546" y="548"/>
                </a:cxn>
                <a:cxn ang="0">
                  <a:pos x="1420" y="550"/>
                </a:cxn>
                <a:cxn ang="0">
                  <a:pos x="1268" y="546"/>
                </a:cxn>
                <a:cxn ang="0">
                  <a:pos x="1120" y="535"/>
                </a:cxn>
                <a:cxn ang="0">
                  <a:pos x="974" y="520"/>
                </a:cxn>
                <a:cxn ang="0">
                  <a:pos x="857" y="502"/>
                </a:cxn>
                <a:cxn ang="0">
                  <a:pos x="722" y="476"/>
                </a:cxn>
                <a:cxn ang="0">
                  <a:pos x="596" y="445"/>
                </a:cxn>
                <a:cxn ang="0">
                  <a:pos x="478" y="409"/>
                </a:cxn>
                <a:cxn ang="0">
                  <a:pos x="371" y="368"/>
                </a:cxn>
                <a:cxn ang="0">
                  <a:pos x="291" y="331"/>
                </a:cxn>
                <a:cxn ang="0">
                  <a:pos x="206" y="283"/>
                </a:cxn>
                <a:cxn ang="0">
                  <a:pos x="135" y="232"/>
                </a:cxn>
                <a:cxn ang="0">
                  <a:pos x="79" y="179"/>
                </a:cxn>
                <a:cxn ang="0">
                  <a:pos x="43" y="133"/>
                </a:cxn>
                <a:cxn ang="0">
                  <a:pos x="13" y="76"/>
                </a:cxn>
                <a:cxn ang="0">
                  <a:pos x="1" y="19"/>
                </a:cxn>
                <a:cxn ang="0">
                  <a:pos x="2" y="196"/>
                </a:cxn>
                <a:cxn ang="0">
                  <a:pos x="18" y="254"/>
                </a:cxn>
                <a:cxn ang="0">
                  <a:pos x="43" y="301"/>
                </a:cxn>
                <a:cxn ang="0">
                  <a:pos x="87" y="356"/>
                </a:cxn>
                <a:cxn ang="0">
                  <a:pos x="146" y="409"/>
                </a:cxn>
                <a:cxn ang="0">
                  <a:pos x="219" y="460"/>
                </a:cxn>
                <a:cxn ang="0">
                  <a:pos x="291" y="499"/>
                </a:cxn>
                <a:cxn ang="0">
                  <a:pos x="388" y="543"/>
                </a:cxn>
                <a:cxn ang="0">
                  <a:pos x="497" y="584"/>
                </a:cxn>
                <a:cxn ang="0">
                  <a:pos x="616" y="619"/>
                </a:cxn>
                <a:cxn ang="0">
                  <a:pos x="722" y="645"/>
                </a:cxn>
                <a:cxn ang="0">
                  <a:pos x="857" y="670"/>
                </a:cxn>
                <a:cxn ang="0">
                  <a:pos x="999" y="692"/>
                </a:cxn>
                <a:cxn ang="0">
                  <a:pos x="1144" y="706"/>
                </a:cxn>
                <a:cxn ang="0">
                  <a:pos x="1294" y="715"/>
                </a:cxn>
                <a:cxn ang="0">
                  <a:pos x="1420" y="718"/>
                </a:cxn>
                <a:cxn ang="0">
                  <a:pos x="1571" y="716"/>
                </a:cxn>
                <a:cxn ang="0">
                  <a:pos x="1720" y="708"/>
                </a:cxn>
                <a:cxn ang="0">
                  <a:pos x="1867" y="694"/>
                </a:cxn>
                <a:cxn ang="0">
                  <a:pos x="1986" y="678"/>
                </a:cxn>
                <a:cxn ang="0">
                  <a:pos x="2123" y="654"/>
                </a:cxn>
                <a:cxn ang="0">
                  <a:pos x="2252" y="624"/>
                </a:cxn>
                <a:cxn ang="0">
                  <a:pos x="2373" y="589"/>
                </a:cxn>
                <a:cxn ang="0">
                  <a:pos x="2467" y="557"/>
                </a:cxn>
                <a:cxn ang="0">
                  <a:pos x="2568" y="514"/>
                </a:cxn>
                <a:cxn ang="0">
                  <a:pos x="2656" y="468"/>
                </a:cxn>
                <a:cxn ang="0">
                  <a:pos x="2732" y="418"/>
                </a:cxn>
                <a:cxn ang="0">
                  <a:pos x="2784" y="374"/>
                </a:cxn>
                <a:cxn ang="0">
                  <a:pos x="2834" y="319"/>
                </a:cxn>
                <a:cxn ang="0">
                  <a:pos x="2867" y="264"/>
                </a:cxn>
                <a:cxn ang="0">
                  <a:pos x="2886" y="207"/>
                </a:cxn>
              </a:cxnLst>
              <a:rect l="0" t="0" r="r" b="b"/>
              <a:pathLst>
                <a:path w="2890" h="718">
                  <a:moveTo>
                    <a:pt x="2890" y="0"/>
                  </a:moveTo>
                  <a:lnTo>
                    <a:pt x="2890" y="10"/>
                  </a:lnTo>
                  <a:lnTo>
                    <a:pt x="2890" y="10"/>
                  </a:lnTo>
                  <a:lnTo>
                    <a:pt x="2889" y="19"/>
                  </a:lnTo>
                  <a:lnTo>
                    <a:pt x="2888" y="28"/>
                  </a:lnTo>
                  <a:lnTo>
                    <a:pt x="2886" y="38"/>
                  </a:lnTo>
                  <a:lnTo>
                    <a:pt x="2886" y="38"/>
                  </a:lnTo>
                  <a:lnTo>
                    <a:pt x="2884" y="48"/>
                  </a:lnTo>
                  <a:lnTo>
                    <a:pt x="2882" y="57"/>
                  </a:lnTo>
                  <a:lnTo>
                    <a:pt x="2882" y="57"/>
                  </a:lnTo>
                  <a:lnTo>
                    <a:pt x="2879" y="67"/>
                  </a:lnTo>
                  <a:lnTo>
                    <a:pt x="2876" y="76"/>
                  </a:lnTo>
                  <a:lnTo>
                    <a:pt x="2871" y="85"/>
                  </a:lnTo>
                  <a:lnTo>
                    <a:pt x="2871" y="85"/>
                  </a:lnTo>
                  <a:lnTo>
                    <a:pt x="2867" y="96"/>
                  </a:lnTo>
                  <a:lnTo>
                    <a:pt x="2863" y="105"/>
                  </a:lnTo>
                  <a:lnTo>
                    <a:pt x="2858" y="114"/>
                  </a:lnTo>
                  <a:lnTo>
                    <a:pt x="2858" y="114"/>
                  </a:lnTo>
                  <a:lnTo>
                    <a:pt x="2853" y="123"/>
                  </a:lnTo>
                  <a:lnTo>
                    <a:pt x="2847" y="133"/>
                  </a:lnTo>
                  <a:lnTo>
                    <a:pt x="2847" y="133"/>
                  </a:lnTo>
                  <a:lnTo>
                    <a:pt x="2841" y="142"/>
                  </a:lnTo>
                  <a:lnTo>
                    <a:pt x="2834" y="151"/>
                  </a:lnTo>
                  <a:lnTo>
                    <a:pt x="2826" y="160"/>
                  </a:lnTo>
                  <a:lnTo>
                    <a:pt x="2826" y="160"/>
                  </a:lnTo>
                  <a:lnTo>
                    <a:pt x="2819" y="170"/>
                  </a:lnTo>
                  <a:lnTo>
                    <a:pt x="2811" y="179"/>
                  </a:lnTo>
                  <a:lnTo>
                    <a:pt x="2811" y="179"/>
                  </a:lnTo>
                  <a:lnTo>
                    <a:pt x="2803" y="188"/>
                  </a:lnTo>
                  <a:lnTo>
                    <a:pt x="2794" y="197"/>
                  </a:lnTo>
                  <a:lnTo>
                    <a:pt x="2784" y="206"/>
                  </a:lnTo>
                  <a:lnTo>
                    <a:pt x="2784" y="206"/>
                  </a:lnTo>
                  <a:lnTo>
                    <a:pt x="2775" y="215"/>
                  </a:lnTo>
                  <a:lnTo>
                    <a:pt x="2765" y="223"/>
                  </a:lnTo>
                  <a:lnTo>
                    <a:pt x="2765" y="223"/>
                  </a:lnTo>
                  <a:lnTo>
                    <a:pt x="2755" y="232"/>
                  </a:lnTo>
                  <a:lnTo>
                    <a:pt x="2743" y="241"/>
                  </a:lnTo>
                  <a:lnTo>
                    <a:pt x="2732" y="250"/>
                  </a:lnTo>
                  <a:lnTo>
                    <a:pt x="2732" y="250"/>
                  </a:lnTo>
                  <a:lnTo>
                    <a:pt x="2721" y="258"/>
                  </a:lnTo>
                  <a:lnTo>
                    <a:pt x="2708" y="267"/>
                  </a:lnTo>
                  <a:lnTo>
                    <a:pt x="2696" y="275"/>
                  </a:lnTo>
                  <a:lnTo>
                    <a:pt x="2696" y="275"/>
                  </a:lnTo>
                  <a:lnTo>
                    <a:pt x="2683" y="283"/>
                  </a:lnTo>
                  <a:lnTo>
                    <a:pt x="2671" y="292"/>
                  </a:lnTo>
                  <a:lnTo>
                    <a:pt x="2671" y="292"/>
                  </a:lnTo>
                  <a:lnTo>
                    <a:pt x="2656" y="300"/>
                  </a:lnTo>
                  <a:lnTo>
                    <a:pt x="2643" y="307"/>
                  </a:lnTo>
                  <a:lnTo>
                    <a:pt x="2629" y="316"/>
                  </a:lnTo>
                  <a:lnTo>
                    <a:pt x="2629" y="316"/>
                  </a:lnTo>
                  <a:lnTo>
                    <a:pt x="2614" y="323"/>
                  </a:lnTo>
                  <a:lnTo>
                    <a:pt x="2599" y="331"/>
                  </a:lnTo>
                  <a:lnTo>
                    <a:pt x="2599" y="331"/>
                  </a:lnTo>
                  <a:lnTo>
                    <a:pt x="2583" y="339"/>
                  </a:lnTo>
                  <a:lnTo>
                    <a:pt x="2568" y="346"/>
                  </a:lnTo>
                  <a:lnTo>
                    <a:pt x="2552" y="353"/>
                  </a:lnTo>
                  <a:lnTo>
                    <a:pt x="2552" y="353"/>
                  </a:lnTo>
                  <a:lnTo>
                    <a:pt x="2535" y="361"/>
                  </a:lnTo>
                  <a:lnTo>
                    <a:pt x="2519" y="368"/>
                  </a:lnTo>
                  <a:lnTo>
                    <a:pt x="2519" y="368"/>
                  </a:lnTo>
                  <a:lnTo>
                    <a:pt x="2501" y="375"/>
                  </a:lnTo>
                  <a:lnTo>
                    <a:pt x="2484" y="382"/>
                  </a:lnTo>
                  <a:lnTo>
                    <a:pt x="2467" y="389"/>
                  </a:lnTo>
                  <a:lnTo>
                    <a:pt x="2467" y="389"/>
                  </a:lnTo>
                  <a:lnTo>
                    <a:pt x="2448" y="396"/>
                  </a:lnTo>
                  <a:lnTo>
                    <a:pt x="2431" y="402"/>
                  </a:lnTo>
                  <a:lnTo>
                    <a:pt x="2411" y="409"/>
                  </a:lnTo>
                  <a:lnTo>
                    <a:pt x="2411" y="409"/>
                  </a:lnTo>
                  <a:lnTo>
                    <a:pt x="2393" y="415"/>
                  </a:lnTo>
                  <a:lnTo>
                    <a:pt x="2373" y="421"/>
                  </a:lnTo>
                  <a:lnTo>
                    <a:pt x="2373" y="421"/>
                  </a:lnTo>
                  <a:lnTo>
                    <a:pt x="2354" y="427"/>
                  </a:lnTo>
                  <a:lnTo>
                    <a:pt x="2334" y="434"/>
                  </a:lnTo>
                  <a:lnTo>
                    <a:pt x="2315" y="439"/>
                  </a:lnTo>
                  <a:lnTo>
                    <a:pt x="2315" y="439"/>
                  </a:lnTo>
                  <a:lnTo>
                    <a:pt x="2294" y="445"/>
                  </a:lnTo>
                  <a:lnTo>
                    <a:pt x="2274" y="450"/>
                  </a:lnTo>
                  <a:lnTo>
                    <a:pt x="2274" y="450"/>
                  </a:lnTo>
                  <a:lnTo>
                    <a:pt x="2252" y="456"/>
                  </a:lnTo>
                  <a:lnTo>
                    <a:pt x="2232" y="462"/>
                  </a:lnTo>
                  <a:lnTo>
                    <a:pt x="2210" y="466"/>
                  </a:lnTo>
                  <a:lnTo>
                    <a:pt x="2210" y="466"/>
                  </a:lnTo>
                  <a:lnTo>
                    <a:pt x="2189" y="472"/>
                  </a:lnTo>
                  <a:lnTo>
                    <a:pt x="2167" y="476"/>
                  </a:lnTo>
                  <a:lnTo>
                    <a:pt x="2167" y="476"/>
                  </a:lnTo>
                  <a:lnTo>
                    <a:pt x="2146" y="481"/>
                  </a:lnTo>
                  <a:lnTo>
                    <a:pt x="2123" y="486"/>
                  </a:lnTo>
                  <a:lnTo>
                    <a:pt x="2101" y="490"/>
                  </a:lnTo>
                  <a:lnTo>
                    <a:pt x="2101" y="490"/>
                  </a:lnTo>
                  <a:lnTo>
                    <a:pt x="2078" y="494"/>
                  </a:lnTo>
                  <a:lnTo>
                    <a:pt x="2055" y="499"/>
                  </a:lnTo>
                  <a:lnTo>
                    <a:pt x="2033" y="502"/>
                  </a:lnTo>
                  <a:lnTo>
                    <a:pt x="2033" y="502"/>
                  </a:lnTo>
                  <a:lnTo>
                    <a:pt x="2009" y="506"/>
                  </a:lnTo>
                  <a:lnTo>
                    <a:pt x="1986" y="510"/>
                  </a:lnTo>
                  <a:lnTo>
                    <a:pt x="1986" y="510"/>
                  </a:lnTo>
                  <a:lnTo>
                    <a:pt x="1962" y="513"/>
                  </a:lnTo>
                  <a:lnTo>
                    <a:pt x="1939" y="517"/>
                  </a:lnTo>
                  <a:lnTo>
                    <a:pt x="1915" y="520"/>
                  </a:lnTo>
                  <a:lnTo>
                    <a:pt x="1915" y="520"/>
                  </a:lnTo>
                  <a:lnTo>
                    <a:pt x="1891" y="523"/>
                  </a:lnTo>
                  <a:lnTo>
                    <a:pt x="1867" y="526"/>
                  </a:lnTo>
                  <a:lnTo>
                    <a:pt x="1867" y="526"/>
                  </a:lnTo>
                  <a:lnTo>
                    <a:pt x="1843" y="529"/>
                  </a:lnTo>
                  <a:lnTo>
                    <a:pt x="1819" y="531"/>
                  </a:lnTo>
                  <a:lnTo>
                    <a:pt x="1794" y="534"/>
                  </a:lnTo>
                  <a:lnTo>
                    <a:pt x="1794" y="534"/>
                  </a:lnTo>
                  <a:lnTo>
                    <a:pt x="1769" y="535"/>
                  </a:lnTo>
                  <a:lnTo>
                    <a:pt x="1745" y="538"/>
                  </a:lnTo>
                  <a:lnTo>
                    <a:pt x="1745" y="538"/>
                  </a:lnTo>
                  <a:lnTo>
                    <a:pt x="1720" y="540"/>
                  </a:lnTo>
                  <a:lnTo>
                    <a:pt x="1696" y="542"/>
                  </a:lnTo>
                  <a:lnTo>
                    <a:pt x="1671" y="543"/>
                  </a:lnTo>
                  <a:lnTo>
                    <a:pt x="1671" y="543"/>
                  </a:lnTo>
                  <a:lnTo>
                    <a:pt x="1645" y="545"/>
                  </a:lnTo>
                  <a:lnTo>
                    <a:pt x="1621" y="546"/>
                  </a:lnTo>
                  <a:lnTo>
                    <a:pt x="1596" y="547"/>
                  </a:lnTo>
                  <a:lnTo>
                    <a:pt x="1596" y="547"/>
                  </a:lnTo>
                  <a:lnTo>
                    <a:pt x="1571" y="548"/>
                  </a:lnTo>
                  <a:lnTo>
                    <a:pt x="1546" y="548"/>
                  </a:lnTo>
                  <a:lnTo>
                    <a:pt x="1546" y="548"/>
                  </a:lnTo>
                  <a:lnTo>
                    <a:pt x="1520" y="549"/>
                  </a:lnTo>
                  <a:lnTo>
                    <a:pt x="1495" y="549"/>
                  </a:lnTo>
                  <a:lnTo>
                    <a:pt x="1470" y="550"/>
                  </a:lnTo>
                  <a:lnTo>
                    <a:pt x="1470" y="550"/>
                  </a:lnTo>
                  <a:lnTo>
                    <a:pt x="1445" y="550"/>
                  </a:lnTo>
                  <a:lnTo>
                    <a:pt x="1420" y="550"/>
                  </a:lnTo>
                  <a:lnTo>
                    <a:pt x="1420" y="550"/>
                  </a:lnTo>
                  <a:lnTo>
                    <a:pt x="1394" y="549"/>
                  </a:lnTo>
                  <a:lnTo>
                    <a:pt x="1369" y="549"/>
                  </a:lnTo>
                  <a:lnTo>
                    <a:pt x="1344" y="548"/>
                  </a:lnTo>
                  <a:lnTo>
                    <a:pt x="1344" y="548"/>
                  </a:lnTo>
                  <a:lnTo>
                    <a:pt x="1318" y="548"/>
                  </a:lnTo>
                  <a:lnTo>
                    <a:pt x="1294" y="547"/>
                  </a:lnTo>
                  <a:lnTo>
                    <a:pt x="1294" y="547"/>
                  </a:lnTo>
                  <a:lnTo>
                    <a:pt x="1268" y="546"/>
                  </a:lnTo>
                  <a:lnTo>
                    <a:pt x="1244" y="545"/>
                  </a:lnTo>
                  <a:lnTo>
                    <a:pt x="1219" y="543"/>
                  </a:lnTo>
                  <a:lnTo>
                    <a:pt x="1219" y="543"/>
                  </a:lnTo>
                  <a:lnTo>
                    <a:pt x="1193" y="542"/>
                  </a:lnTo>
                  <a:lnTo>
                    <a:pt x="1169" y="540"/>
                  </a:lnTo>
                  <a:lnTo>
                    <a:pt x="1144" y="538"/>
                  </a:lnTo>
                  <a:lnTo>
                    <a:pt x="1144" y="538"/>
                  </a:lnTo>
                  <a:lnTo>
                    <a:pt x="1120" y="535"/>
                  </a:lnTo>
                  <a:lnTo>
                    <a:pt x="1095" y="534"/>
                  </a:lnTo>
                  <a:lnTo>
                    <a:pt x="1095" y="534"/>
                  </a:lnTo>
                  <a:lnTo>
                    <a:pt x="1070" y="531"/>
                  </a:lnTo>
                  <a:lnTo>
                    <a:pt x="1047" y="529"/>
                  </a:lnTo>
                  <a:lnTo>
                    <a:pt x="1022" y="526"/>
                  </a:lnTo>
                  <a:lnTo>
                    <a:pt x="1022" y="526"/>
                  </a:lnTo>
                  <a:lnTo>
                    <a:pt x="999" y="523"/>
                  </a:lnTo>
                  <a:lnTo>
                    <a:pt x="974" y="520"/>
                  </a:lnTo>
                  <a:lnTo>
                    <a:pt x="974" y="520"/>
                  </a:lnTo>
                  <a:lnTo>
                    <a:pt x="950" y="517"/>
                  </a:lnTo>
                  <a:lnTo>
                    <a:pt x="927" y="513"/>
                  </a:lnTo>
                  <a:lnTo>
                    <a:pt x="903" y="510"/>
                  </a:lnTo>
                  <a:lnTo>
                    <a:pt x="903" y="510"/>
                  </a:lnTo>
                  <a:lnTo>
                    <a:pt x="881" y="506"/>
                  </a:lnTo>
                  <a:lnTo>
                    <a:pt x="857" y="502"/>
                  </a:lnTo>
                  <a:lnTo>
                    <a:pt x="857" y="502"/>
                  </a:lnTo>
                  <a:lnTo>
                    <a:pt x="835" y="499"/>
                  </a:lnTo>
                  <a:lnTo>
                    <a:pt x="811" y="494"/>
                  </a:lnTo>
                  <a:lnTo>
                    <a:pt x="788" y="490"/>
                  </a:lnTo>
                  <a:lnTo>
                    <a:pt x="788" y="490"/>
                  </a:lnTo>
                  <a:lnTo>
                    <a:pt x="767" y="486"/>
                  </a:lnTo>
                  <a:lnTo>
                    <a:pt x="744" y="481"/>
                  </a:lnTo>
                  <a:lnTo>
                    <a:pt x="722" y="476"/>
                  </a:lnTo>
                  <a:lnTo>
                    <a:pt x="722" y="476"/>
                  </a:lnTo>
                  <a:lnTo>
                    <a:pt x="700" y="472"/>
                  </a:lnTo>
                  <a:lnTo>
                    <a:pt x="679" y="466"/>
                  </a:lnTo>
                  <a:lnTo>
                    <a:pt x="679" y="466"/>
                  </a:lnTo>
                  <a:lnTo>
                    <a:pt x="658" y="462"/>
                  </a:lnTo>
                  <a:lnTo>
                    <a:pt x="637" y="456"/>
                  </a:lnTo>
                  <a:lnTo>
                    <a:pt x="616" y="450"/>
                  </a:lnTo>
                  <a:lnTo>
                    <a:pt x="616" y="450"/>
                  </a:lnTo>
                  <a:lnTo>
                    <a:pt x="596" y="445"/>
                  </a:lnTo>
                  <a:lnTo>
                    <a:pt x="575" y="439"/>
                  </a:lnTo>
                  <a:lnTo>
                    <a:pt x="575" y="439"/>
                  </a:lnTo>
                  <a:lnTo>
                    <a:pt x="555" y="434"/>
                  </a:lnTo>
                  <a:lnTo>
                    <a:pt x="535" y="427"/>
                  </a:lnTo>
                  <a:lnTo>
                    <a:pt x="516" y="421"/>
                  </a:lnTo>
                  <a:lnTo>
                    <a:pt x="516" y="421"/>
                  </a:lnTo>
                  <a:lnTo>
                    <a:pt x="497" y="415"/>
                  </a:lnTo>
                  <a:lnTo>
                    <a:pt x="478" y="409"/>
                  </a:lnTo>
                  <a:lnTo>
                    <a:pt x="478" y="409"/>
                  </a:lnTo>
                  <a:lnTo>
                    <a:pt x="459" y="402"/>
                  </a:lnTo>
                  <a:lnTo>
                    <a:pt x="441" y="396"/>
                  </a:lnTo>
                  <a:lnTo>
                    <a:pt x="423" y="389"/>
                  </a:lnTo>
                  <a:lnTo>
                    <a:pt x="423" y="389"/>
                  </a:lnTo>
                  <a:lnTo>
                    <a:pt x="405" y="382"/>
                  </a:lnTo>
                  <a:lnTo>
                    <a:pt x="388" y="375"/>
                  </a:lnTo>
                  <a:lnTo>
                    <a:pt x="371" y="368"/>
                  </a:lnTo>
                  <a:lnTo>
                    <a:pt x="371" y="368"/>
                  </a:lnTo>
                  <a:lnTo>
                    <a:pt x="354" y="361"/>
                  </a:lnTo>
                  <a:lnTo>
                    <a:pt x="338" y="353"/>
                  </a:lnTo>
                  <a:lnTo>
                    <a:pt x="338" y="353"/>
                  </a:lnTo>
                  <a:lnTo>
                    <a:pt x="322" y="346"/>
                  </a:lnTo>
                  <a:lnTo>
                    <a:pt x="307" y="339"/>
                  </a:lnTo>
                  <a:lnTo>
                    <a:pt x="291" y="331"/>
                  </a:lnTo>
                  <a:lnTo>
                    <a:pt x="291" y="331"/>
                  </a:lnTo>
                  <a:lnTo>
                    <a:pt x="276" y="323"/>
                  </a:lnTo>
                  <a:lnTo>
                    <a:pt x="262" y="316"/>
                  </a:lnTo>
                  <a:lnTo>
                    <a:pt x="262" y="316"/>
                  </a:lnTo>
                  <a:lnTo>
                    <a:pt x="247" y="307"/>
                  </a:lnTo>
                  <a:lnTo>
                    <a:pt x="233" y="300"/>
                  </a:lnTo>
                  <a:lnTo>
                    <a:pt x="219" y="292"/>
                  </a:lnTo>
                  <a:lnTo>
                    <a:pt x="219" y="292"/>
                  </a:lnTo>
                  <a:lnTo>
                    <a:pt x="206" y="283"/>
                  </a:lnTo>
                  <a:lnTo>
                    <a:pt x="194" y="275"/>
                  </a:lnTo>
                  <a:lnTo>
                    <a:pt x="194" y="275"/>
                  </a:lnTo>
                  <a:lnTo>
                    <a:pt x="181" y="267"/>
                  </a:lnTo>
                  <a:lnTo>
                    <a:pt x="169" y="258"/>
                  </a:lnTo>
                  <a:lnTo>
                    <a:pt x="157" y="250"/>
                  </a:lnTo>
                  <a:lnTo>
                    <a:pt x="157" y="250"/>
                  </a:lnTo>
                  <a:lnTo>
                    <a:pt x="146" y="241"/>
                  </a:lnTo>
                  <a:lnTo>
                    <a:pt x="135" y="232"/>
                  </a:lnTo>
                  <a:lnTo>
                    <a:pt x="125" y="223"/>
                  </a:lnTo>
                  <a:lnTo>
                    <a:pt x="125" y="223"/>
                  </a:lnTo>
                  <a:lnTo>
                    <a:pt x="115" y="215"/>
                  </a:lnTo>
                  <a:lnTo>
                    <a:pt x="105" y="206"/>
                  </a:lnTo>
                  <a:lnTo>
                    <a:pt x="105" y="206"/>
                  </a:lnTo>
                  <a:lnTo>
                    <a:pt x="95" y="197"/>
                  </a:lnTo>
                  <a:lnTo>
                    <a:pt x="87" y="188"/>
                  </a:lnTo>
                  <a:lnTo>
                    <a:pt x="79" y="179"/>
                  </a:lnTo>
                  <a:lnTo>
                    <a:pt x="79" y="179"/>
                  </a:lnTo>
                  <a:lnTo>
                    <a:pt x="71" y="170"/>
                  </a:lnTo>
                  <a:lnTo>
                    <a:pt x="63" y="160"/>
                  </a:lnTo>
                  <a:lnTo>
                    <a:pt x="63" y="160"/>
                  </a:lnTo>
                  <a:lnTo>
                    <a:pt x="55" y="151"/>
                  </a:lnTo>
                  <a:lnTo>
                    <a:pt x="49" y="142"/>
                  </a:lnTo>
                  <a:lnTo>
                    <a:pt x="43" y="133"/>
                  </a:lnTo>
                  <a:lnTo>
                    <a:pt x="43" y="133"/>
                  </a:lnTo>
                  <a:lnTo>
                    <a:pt x="37" y="123"/>
                  </a:lnTo>
                  <a:lnTo>
                    <a:pt x="32" y="114"/>
                  </a:lnTo>
                  <a:lnTo>
                    <a:pt x="32" y="114"/>
                  </a:lnTo>
                  <a:lnTo>
                    <a:pt x="27" y="105"/>
                  </a:lnTo>
                  <a:lnTo>
                    <a:pt x="22" y="96"/>
                  </a:lnTo>
                  <a:lnTo>
                    <a:pt x="18" y="85"/>
                  </a:lnTo>
                  <a:lnTo>
                    <a:pt x="18" y="85"/>
                  </a:lnTo>
                  <a:lnTo>
                    <a:pt x="13" y="76"/>
                  </a:lnTo>
                  <a:lnTo>
                    <a:pt x="10" y="67"/>
                  </a:lnTo>
                  <a:lnTo>
                    <a:pt x="7" y="57"/>
                  </a:lnTo>
                  <a:lnTo>
                    <a:pt x="7" y="57"/>
                  </a:lnTo>
                  <a:lnTo>
                    <a:pt x="5" y="48"/>
                  </a:lnTo>
                  <a:lnTo>
                    <a:pt x="3" y="38"/>
                  </a:lnTo>
                  <a:lnTo>
                    <a:pt x="3" y="38"/>
                  </a:lnTo>
                  <a:lnTo>
                    <a:pt x="2" y="28"/>
                  </a:lnTo>
                  <a:lnTo>
                    <a:pt x="1" y="19"/>
                  </a:lnTo>
                  <a:lnTo>
                    <a:pt x="0" y="10"/>
                  </a:lnTo>
                  <a:lnTo>
                    <a:pt x="0" y="10"/>
                  </a:lnTo>
                  <a:lnTo>
                    <a:pt x="0" y="0"/>
                  </a:lnTo>
                  <a:lnTo>
                    <a:pt x="0" y="168"/>
                  </a:lnTo>
                  <a:lnTo>
                    <a:pt x="0" y="178"/>
                  </a:lnTo>
                  <a:lnTo>
                    <a:pt x="0" y="178"/>
                  </a:lnTo>
                  <a:lnTo>
                    <a:pt x="1" y="187"/>
                  </a:lnTo>
                  <a:lnTo>
                    <a:pt x="2" y="196"/>
                  </a:lnTo>
                  <a:lnTo>
                    <a:pt x="3" y="207"/>
                  </a:lnTo>
                  <a:lnTo>
                    <a:pt x="3" y="207"/>
                  </a:lnTo>
                  <a:lnTo>
                    <a:pt x="5" y="216"/>
                  </a:lnTo>
                  <a:lnTo>
                    <a:pt x="7" y="225"/>
                  </a:lnTo>
                  <a:lnTo>
                    <a:pt x="7" y="225"/>
                  </a:lnTo>
                  <a:lnTo>
                    <a:pt x="10" y="235"/>
                  </a:lnTo>
                  <a:lnTo>
                    <a:pt x="13" y="244"/>
                  </a:lnTo>
                  <a:lnTo>
                    <a:pt x="18" y="254"/>
                  </a:lnTo>
                  <a:lnTo>
                    <a:pt x="18" y="254"/>
                  </a:lnTo>
                  <a:lnTo>
                    <a:pt x="22" y="264"/>
                  </a:lnTo>
                  <a:lnTo>
                    <a:pt x="27" y="273"/>
                  </a:lnTo>
                  <a:lnTo>
                    <a:pt x="32" y="282"/>
                  </a:lnTo>
                  <a:lnTo>
                    <a:pt x="32" y="282"/>
                  </a:lnTo>
                  <a:lnTo>
                    <a:pt x="37" y="292"/>
                  </a:lnTo>
                  <a:lnTo>
                    <a:pt x="43" y="301"/>
                  </a:lnTo>
                  <a:lnTo>
                    <a:pt x="43" y="301"/>
                  </a:lnTo>
                  <a:lnTo>
                    <a:pt x="49" y="310"/>
                  </a:lnTo>
                  <a:lnTo>
                    <a:pt x="55" y="319"/>
                  </a:lnTo>
                  <a:lnTo>
                    <a:pt x="63" y="329"/>
                  </a:lnTo>
                  <a:lnTo>
                    <a:pt x="63" y="329"/>
                  </a:lnTo>
                  <a:lnTo>
                    <a:pt x="71" y="338"/>
                  </a:lnTo>
                  <a:lnTo>
                    <a:pt x="79" y="347"/>
                  </a:lnTo>
                  <a:lnTo>
                    <a:pt x="79" y="347"/>
                  </a:lnTo>
                  <a:lnTo>
                    <a:pt x="87" y="356"/>
                  </a:lnTo>
                  <a:lnTo>
                    <a:pt x="95" y="365"/>
                  </a:lnTo>
                  <a:lnTo>
                    <a:pt x="105" y="374"/>
                  </a:lnTo>
                  <a:lnTo>
                    <a:pt x="105" y="374"/>
                  </a:lnTo>
                  <a:lnTo>
                    <a:pt x="115" y="383"/>
                  </a:lnTo>
                  <a:lnTo>
                    <a:pt x="125" y="391"/>
                  </a:lnTo>
                  <a:lnTo>
                    <a:pt x="125" y="391"/>
                  </a:lnTo>
                  <a:lnTo>
                    <a:pt x="135" y="401"/>
                  </a:lnTo>
                  <a:lnTo>
                    <a:pt x="146" y="409"/>
                  </a:lnTo>
                  <a:lnTo>
                    <a:pt x="157" y="418"/>
                  </a:lnTo>
                  <a:lnTo>
                    <a:pt x="157" y="418"/>
                  </a:lnTo>
                  <a:lnTo>
                    <a:pt x="169" y="426"/>
                  </a:lnTo>
                  <a:lnTo>
                    <a:pt x="181" y="435"/>
                  </a:lnTo>
                  <a:lnTo>
                    <a:pt x="194" y="443"/>
                  </a:lnTo>
                  <a:lnTo>
                    <a:pt x="194" y="443"/>
                  </a:lnTo>
                  <a:lnTo>
                    <a:pt x="206" y="451"/>
                  </a:lnTo>
                  <a:lnTo>
                    <a:pt x="219" y="460"/>
                  </a:lnTo>
                  <a:lnTo>
                    <a:pt x="219" y="460"/>
                  </a:lnTo>
                  <a:lnTo>
                    <a:pt x="233" y="468"/>
                  </a:lnTo>
                  <a:lnTo>
                    <a:pt x="247" y="475"/>
                  </a:lnTo>
                  <a:lnTo>
                    <a:pt x="262" y="484"/>
                  </a:lnTo>
                  <a:lnTo>
                    <a:pt x="262" y="484"/>
                  </a:lnTo>
                  <a:lnTo>
                    <a:pt x="276" y="491"/>
                  </a:lnTo>
                  <a:lnTo>
                    <a:pt x="291" y="499"/>
                  </a:lnTo>
                  <a:lnTo>
                    <a:pt x="291" y="499"/>
                  </a:lnTo>
                  <a:lnTo>
                    <a:pt x="307" y="507"/>
                  </a:lnTo>
                  <a:lnTo>
                    <a:pt x="322" y="514"/>
                  </a:lnTo>
                  <a:lnTo>
                    <a:pt x="338" y="522"/>
                  </a:lnTo>
                  <a:lnTo>
                    <a:pt x="338" y="522"/>
                  </a:lnTo>
                  <a:lnTo>
                    <a:pt x="354" y="529"/>
                  </a:lnTo>
                  <a:lnTo>
                    <a:pt x="371" y="536"/>
                  </a:lnTo>
                  <a:lnTo>
                    <a:pt x="371" y="536"/>
                  </a:lnTo>
                  <a:lnTo>
                    <a:pt x="388" y="543"/>
                  </a:lnTo>
                  <a:lnTo>
                    <a:pt x="405" y="550"/>
                  </a:lnTo>
                  <a:lnTo>
                    <a:pt x="423" y="557"/>
                  </a:lnTo>
                  <a:lnTo>
                    <a:pt x="423" y="557"/>
                  </a:lnTo>
                  <a:lnTo>
                    <a:pt x="441" y="564"/>
                  </a:lnTo>
                  <a:lnTo>
                    <a:pt x="459" y="571"/>
                  </a:lnTo>
                  <a:lnTo>
                    <a:pt x="478" y="577"/>
                  </a:lnTo>
                  <a:lnTo>
                    <a:pt x="478" y="577"/>
                  </a:lnTo>
                  <a:lnTo>
                    <a:pt x="497" y="584"/>
                  </a:lnTo>
                  <a:lnTo>
                    <a:pt x="516" y="589"/>
                  </a:lnTo>
                  <a:lnTo>
                    <a:pt x="516" y="589"/>
                  </a:lnTo>
                  <a:lnTo>
                    <a:pt x="535" y="596"/>
                  </a:lnTo>
                  <a:lnTo>
                    <a:pt x="555" y="602"/>
                  </a:lnTo>
                  <a:lnTo>
                    <a:pt x="575" y="608"/>
                  </a:lnTo>
                  <a:lnTo>
                    <a:pt x="575" y="608"/>
                  </a:lnTo>
                  <a:lnTo>
                    <a:pt x="596" y="613"/>
                  </a:lnTo>
                  <a:lnTo>
                    <a:pt x="616" y="619"/>
                  </a:lnTo>
                  <a:lnTo>
                    <a:pt x="616" y="619"/>
                  </a:lnTo>
                  <a:lnTo>
                    <a:pt x="637" y="624"/>
                  </a:lnTo>
                  <a:lnTo>
                    <a:pt x="658" y="630"/>
                  </a:lnTo>
                  <a:lnTo>
                    <a:pt x="679" y="634"/>
                  </a:lnTo>
                  <a:lnTo>
                    <a:pt x="679" y="634"/>
                  </a:lnTo>
                  <a:lnTo>
                    <a:pt x="700" y="640"/>
                  </a:lnTo>
                  <a:lnTo>
                    <a:pt x="722" y="645"/>
                  </a:lnTo>
                  <a:lnTo>
                    <a:pt x="722" y="645"/>
                  </a:lnTo>
                  <a:lnTo>
                    <a:pt x="744" y="649"/>
                  </a:lnTo>
                  <a:lnTo>
                    <a:pt x="767" y="654"/>
                  </a:lnTo>
                  <a:lnTo>
                    <a:pt x="788" y="658"/>
                  </a:lnTo>
                  <a:lnTo>
                    <a:pt x="788" y="658"/>
                  </a:lnTo>
                  <a:lnTo>
                    <a:pt x="811" y="662"/>
                  </a:lnTo>
                  <a:lnTo>
                    <a:pt x="835" y="667"/>
                  </a:lnTo>
                  <a:lnTo>
                    <a:pt x="857" y="670"/>
                  </a:lnTo>
                  <a:lnTo>
                    <a:pt x="857" y="670"/>
                  </a:lnTo>
                  <a:lnTo>
                    <a:pt x="881" y="674"/>
                  </a:lnTo>
                  <a:lnTo>
                    <a:pt x="903" y="678"/>
                  </a:lnTo>
                  <a:lnTo>
                    <a:pt x="903" y="678"/>
                  </a:lnTo>
                  <a:lnTo>
                    <a:pt x="927" y="681"/>
                  </a:lnTo>
                  <a:lnTo>
                    <a:pt x="950" y="685"/>
                  </a:lnTo>
                  <a:lnTo>
                    <a:pt x="974" y="688"/>
                  </a:lnTo>
                  <a:lnTo>
                    <a:pt x="974" y="688"/>
                  </a:lnTo>
                  <a:lnTo>
                    <a:pt x="999" y="692"/>
                  </a:lnTo>
                  <a:lnTo>
                    <a:pt x="1022" y="694"/>
                  </a:lnTo>
                  <a:lnTo>
                    <a:pt x="1022" y="694"/>
                  </a:lnTo>
                  <a:lnTo>
                    <a:pt x="1047" y="697"/>
                  </a:lnTo>
                  <a:lnTo>
                    <a:pt x="1070" y="699"/>
                  </a:lnTo>
                  <a:lnTo>
                    <a:pt x="1095" y="702"/>
                  </a:lnTo>
                  <a:lnTo>
                    <a:pt x="1095" y="702"/>
                  </a:lnTo>
                  <a:lnTo>
                    <a:pt x="1120" y="704"/>
                  </a:lnTo>
                  <a:lnTo>
                    <a:pt x="1144" y="706"/>
                  </a:lnTo>
                  <a:lnTo>
                    <a:pt x="1144" y="706"/>
                  </a:lnTo>
                  <a:lnTo>
                    <a:pt x="1169" y="708"/>
                  </a:lnTo>
                  <a:lnTo>
                    <a:pt x="1193" y="710"/>
                  </a:lnTo>
                  <a:lnTo>
                    <a:pt x="1219" y="711"/>
                  </a:lnTo>
                  <a:lnTo>
                    <a:pt x="1219" y="711"/>
                  </a:lnTo>
                  <a:lnTo>
                    <a:pt x="1244" y="713"/>
                  </a:lnTo>
                  <a:lnTo>
                    <a:pt x="1268" y="714"/>
                  </a:lnTo>
                  <a:lnTo>
                    <a:pt x="1294" y="715"/>
                  </a:lnTo>
                  <a:lnTo>
                    <a:pt x="1294" y="715"/>
                  </a:lnTo>
                  <a:lnTo>
                    <a:pt x="1318" y="716"/>
                  </a:lnTo>
                  <a:lnTo>
                    <a:pt x="1344" y="717"/>
                  </a:lnTo>
                  <a:lnTo>
                    <a:pt x="1344" y="717"/>
                  </a:lnTo>
                  <a:lnTo>
                    <a:pt x="1369" y="718"/>
                  </a:lnTo>
                  <a:lnTo>
                    <a:pt x="1394" y="718"/>
                  </a:lnTo>
                  <a:lnTo>
                    <a:pt x="1420" y="718"/>
                  </a:lnTo>
                  <a:lnTo>
                    <a:pt x="1420" y="718"/>
                  </a:lnTo>
                  <a:lnTo>
                    <a:pt x="1445" y="718"/>
                  </a:lnTo>
                  <a:lnTo>
                    <a:pt x="1470" y="718"/>
                  </a:lnTo>
                  <a:lnTo>
                    <a:pt x="1470" y="718"/>
                  </a:lnTo>
                  <a:lnTo>
                    <a:pt x="1495" y="718"/>
                  </a:lnTo>
                  <a:lnTo>
                    <a:pt x="1520" y="718"/>
                  </a:lnTo>
                  <a:lnTo>
                    <a:pt x="1546" y="717"/>
                  </a:lnTo>
                  <a:lnTo>
                    <a:pt x="1546" y="717"/>
                  </a:lnTo>
                  <a:lnTo>
                    <a:pt x="1571" y="716"/>
                  </a:lnTo>
                  <a:lnTo>
                    <a:pt x="1596" y="715"/>
                  </a:lnTo>
                  <a:lnTo>
                    <a:pt x="1596" y="715"/>
                  </a:lnTo>
                  <a:lnTo>
                    <a:pt x="1621" y="714"/>
                  </a:lnTo>
                  <a:lnTo>
                    <a:pt x="1645" y="713"/>
                  </a:lnTo>
                  <a:lnTo>
                    <a:pt x="1671" y="711"/>
                  </a:lnTo>
                  <a:lnTo>
                    <a:pt x="1671" y="711"/>
                  </a:lnTo>
                  <a:lnTo>
                    <a:pt x="1696" y="710"/>
                  </a:lnTo>
                  <a:lnTo>
                    <a:pt x="1720" y="708"/>
                  </a:lnTo>
                  <a:lnTo>
                    <a:pt x="1745" y="706"/>
                  </a:lnTo>
                  <a:lnTo>
                    <a:pt x="1745" y="706"/>
                  </a:lnTo>
                  <a:lnTo>
                    <a:pt x="1769" y="704"/>
                  </a:lnTo>
                  <a:lnTo>
                    <a:pt x="1794" y="702"/>
                  </a:lnTo>
                  <a:lnTo>
                    <a:pt x="1794" y="702"/>
                  </a:lnTo>
                  <a:lnTo>
                    <a:pt x="1819" y="699"/>
                  </a:lnTo>
                  <a:lnTo>
                    <a:pt x="1843" y="697"/>
                  </a:lnTo>
                  <a:lnTo>
                    <a:pt x="1867" y="694"/>
                  </a:lnTo>
                  <a:lnTo>
                    <a:pt x="1867" y="694"/>
                  </a:lnTo>
                  <a:lnTo>
                    <a:pt x="1891" y="692"/>
                  </a:lnTo>
                  <a:lnTo>
                    <a:pt x="1915" y="688"/>
                  </a:lnTo>
                  <a:lnTo>
                    <a:pt x="1915" y="688"/>
                  </a:lnTo>
                  <a:lnTo>
                    <a:pt x="1939" y="685"/>
                  </a:lnTo>
                  <a:lnTo>
                    <a:pt x="1962" y="681"/>
                  </a:lnTo>
                  <a:lnTo>
                    <a:pt x="1986" y="678"/>
                  </a:lnTo>
                  <a:lnTo>
                    <a:pt x="1986" y="678"/>
                  </a:lnTo>
                  <a:lnTo>
                    <a:pt x="2009" y="674"/>
                  </a:lnTo>
                  <a:lnTo>
                    <a:pt x="2033" y="670"/>
                  </a:lnTo>
                  <a:lnTo>
                    <a:pt x="2033" y="670"/>
                  </a:lnTo>
                  <a:lnTo>
                    <a:pt x="2055" y="667"/>
                  </a:lnTo>
                  <a:lnTo>
                    <a:pt x="2078" y="662"/>
                  </a:lnTo>
                  <a:lnTo>
                    <a:pt x="2101" y="658"/>
                  </a:lnTo>
                  <a:lnTo>
                    <a:pt x="2101" y="658"/>
                  </a:lnTo>
                  <a:lnTo>
                    <a:pt x="2123" y="654"/>
                  </a:lnTo>
                  <a:lnTo>
                    <a:pt x="2146" y="649"/>
                  </a:lnTo>
                  <a:lnTo>
                    <a:pt x="2167" y="645"/>
                  </a:lnTo>
                  <a:lnTo>
                    <a:pt x="2167" y="645"/>
                  </a:lnTo>
                  <a:lnTo>
                    <a:pt x="2189" y="640"/>
                  </a:lnTo>
                  <a:lnTo>
                    <a:pt x="2210" y="634"/>
                  </a:lnTo>
                  <a:lnTo>
                    <a:pt x="2210" y="634"/>
                  </a:lnTo>
                  <a:lnTo>
                    <a:pt x="2232" y="630"/>
                  </a:lnTo>
                  <a:lnTo>
                    <a:pt x="2252" y="624"/>
                  </a:lnTo>
                  <a:lnTo>
                    <a:pt x="2274" y="619"/>
                  </a:lnTo>
                  <a:lnTo>
                    <a:pt x="2274" y="619"/>
                  </a:lnTo>
                  <a:lnTo>
                    <a:pt x="2294" y="613"/>
                  </a:lnTo>
                  <a:lnTo>
                    <a:pt x="2315" y="608"/>
                  </a:lnTo>
                  <a:lnTo>
                    <a:pt x="2315" y="608"/>
                  </a:lnTo>
                  <a:lnTo>
                    <a:pt x="2334" y="602"/>
                  </a:lnTo>
                  <a:lnTo>
                    <a:pt x="2354" y="596"/>
                  </a:lnTo>
                  <a:lnTo>
                    <a:pt x="2373" y="589"/>
                  </a:lnTo>
                  <a:lnTo>
                    <a:pt x="2373" y="589"/>
                  </a:lnTo>
                  <a:lnTo>
                    <a:pt x="2393" y="584"/>
                  </a:lnTo>
                  <a:lnTo>
                    <a:pt x="2411" y="577"/>
                  </a:lnTo>
                  <a:lnTo>
                    <a:pt x="2411" y="577"/>
                  </a:lnTo>
                  <a:lnTo>
                    <a:pt x="2431" y="571"/>
                  </a:lnTo>
                  <a:lnTo>
                    <a:pt x="2448" y="564"/>
                  </a:lnTo>
                  <a:lnTo>
                    <a:pt x="2467" y="557"/>
                  </a:lnTo>
                  <a:lnTo>
                    <a:pt x="2467" y="557"/>
                  </a:lnTo>
                  <a:lnTo>
                    <a:pt x="2484" y="550"/>
                  </a:lnTo>
                  <a:lnTo>
                    <a:pt x="2501" y="543"/>
                  </a:lnTo>
                  <a:lnTo>
                    <a:pt x="2519" y="536"/>
                  </a:lnTo>
                  <a:lnTo>
                    <a:pt x="2519" y="536"/>
                  </a:lnTo>
                  <a:lnTo>
                    <a:pt x="2535" y="529"/>
                  </a:lnTo>
                  <a:lnTo>
                    <a:pt x="2552" y="522"/>
                  </a:lnTo>
                  <a:lnTo>
                    <a:pt x="2552" y="522"/>
                  </a:lnTo>
                  <a:lnTo>
                    <a:pt x="2568" y="514"/>
                  </a:lnTo>
                  <a:lnTo>
                    <a:pt x="2583" y="507"/>
                  </a:lnTo>
                  <a:lnTo>
                    <a:pt x="2599" y="499"/>
                  </a:lnTo>
                  <a:lnTo>
                    <a:pt x="2599" y="499"/>
                  </a:lnTo>
                  <a:lnTo>
                    <a:pt x="2614" y="491"/>
                  </a:lnTo>
                  <a:lnTo>
                    <a:pt x="2629" y="484"/>
                  </a:lnTo>
                  <a:lnTo>
                    <a:pt x="2629" y="484"/>
                  </a:lnTo>
                  <a:lnTo>
                    <a:pt x="2643" y="475"/>
                  </a:lnTo>
                  <a:lnTo>
                    <a:pt x="2656" y="468"/>
                  </a:lnTo>
                  <a:lnTo>
                    <a:pt x="2671" y="460"/>
                  </a:lnTo>
                  <a:lnTo>
                    <a:pt x="2671" y="460"/>
                  </a:lnTo>
                  <a:lnTo>
                    <a:pt x="2683" y="451"/>
                  </a:lnTo>
                  <a:lnTo>
                    <a:pt x="2696" y="443"/>
                  </a:lnTo>
                  <a:lnTo>
                    <a:pt x="2696" y="443"/>
                  </a:lnTo>
                  <a:lnTo>
                    <a:pt x="2708" y="435"/>
                  </a:lnTo>
                  <a:lnTo>
                    <a:pt x="2721" y="426"/>
                  </a:lnTo>
                  <a:lnTo>
                    <a:pt x="2732" y="418"/>
                  </a:lnTo>
                  <a:lnTo>
                    <a:pt x="2732" y="418"/>
                  </a:lnTo>
                  <a:lnTo>
                    <a:pt x="2743" y="409"/>
                  </a:lnTo>
                  <a:lnTo>
                    <a:pt x="2755" y="401"/>
                  </a:lnTo>
                  <a:lnTo>
                    <a:pt x="2765" y="391"/>
                  </a:lnTo>
                  <a:lnTo>
                    <a:pt x="2765" y="391"/>
                  </a:lnTo>
                  <a:lnTo>
                    <a:pt x="2775" y="383"/>
                  </a:lnTo>
                  <a:lnTo>
                    <a:pt x="2784" y="374"/>
                  </a:lnTo>
                  <a:lnTo>
                    <a:pt x="2784" y="374"/>
                  </a:lnTo>
                  <a:lnTo>
                    <a:pt x="2794" y="365"/>
                  </a:lnTo>
                  <a:lnTo>
                    <a:pt x="2803" y="356"/>
                  </a:lnTo>
                  <a:lnTo>
                    <a:pt x="2811" y="347"/>
                  </a:lnTo>
                  <a:lnTo>
                    <a:pt x="2811" y="347"/>
                  </a:lnTo>
                  <a:lnTo>
                    <a:pt x="2819" y="338"/>
                  </a:lnTo>
                  <a:lnTo>
                    <a:pt x="2826" y="329"/>
                  </a:lnTo>
                  <a:lnTo>
                    <a:pt x="2826" y="329"/>
                  </a:lnTo>
                  <a:lnTo>
                    <a:pt x="2834" y="319"/>
                  </a:lnTo>
                  <a:lnTo>
                    <a:pt x="2841" y="310"/>
                  </a:lnTo>
                  <a:lnTo>
                    <a:pt x="2847" y="301"/>
                  </a:lnTo>
                  <a:lnTo>
                    <a:pt x="2847" y="301"/>
                  </a:lnTo>
                  <a:lnTo>
                    <a:pt x="2853" y="292"/>
                  </a:lnTo>
                  <a:lnTo>
                    <a:pt x="2858" y="282"/>
                  </a:lnTo>
                  <a:lnTo>
                    <a:pt x="2858" y="282"/>
                  </a:lnTo>
                  <a:lnTo>
                    <a:pt x="2863" y="273"/>
                  </a:lnTo>
                  <a:lnTo>
                    <a:pt x="2867" y="264"/>
                  </a:lnTo>
                  <a:lnTo>
                    <a:pt x="2871" y="254"/>
                  </a:lnTo>
                  <a:lnTo>
                    <a:pt x="2871" y="254"/>
                  </a:lnTo>
                  <a:lnTo>
                    <a:pt x="2876" y="244"/>
                  </a:lnTo>
                  <a:lnTo>
                    <a:pt x="2879" y="235"/>
                  </a:lnTo>
                  <a:lnTo>
                    <a:pt x="2882" y="225"/>
                  </a:lnTo>
                  <a:lnTo>
                    <a:pt x="2882" y="225"/>
                  </a:lnTo>
                  <a:lnTo>
                    <a:pt x="2884" y="216"/>
                  </a:lnTo>
                  <a:lnTo>
                    <a:pt x="2886" y="207"/>
                  </a:lnTo>
                  <a:lnTo>
                    <a:pt x="2886" y="207"/>
                  </a:lnTo>
                  <a:lnTo>
                    <a:pt x="2888" y="196"/>
                  </a:lnTo>
                  <a:lnTo>
                    <a:pt x="2889" y="187"/>
                  </a:lnTo>
                  <a:lnTo>
                    <a:pt x="2890" y="178"/>
                  </a:lnTo>
                  <a:lnTo>
                    <a:pt x="2890" y="178"/>
                  </a:lnTo>
                  <a:lnTo>
                    <a:pt x="2890" y="168"/>
                  </a:lnTo>
                  <a:lnTo>
                    <a:pt x="2890" y="0"/>
                  </a:lnTo>
                  <a:close/>
                </a:path>
              </a:pathLst>
            </a:custGeom>
            <a:solidFill>
              <a:srgbClr val="4D1A33"/>
            </a:solidFill>
            <a:ln w="9525">
              <a:solidFill>
                <a:srgbClr val="000000"/>
              </a:solidFill>
              <a:round/>
              <a:headEnd/>
              <a:tailEnd/>
            </a:ln>
          </p:spPr>
          <p:txBody>
            <a:bodyPr/>
            <a:lstStyle/>
            <a:p>
              <a:endParaRPr lang="es-ES"/>
            </a:p>
          </p:txBody>
        </p:sp>
        <p:sp>
          <p:nvSpPr>
            <p:cNvPr id="187447" name="Freeform 55"/>
            <p:cNvSpPr>
              <a:spLocks/>
            </p:cNvSpPr>
            <p:nvPr/>
          </p:nvSpPr>
          <p:spPr bwMode="auto">
            <a:xfrm>
              <a:off x="1268" y="1646"/>
              <a:ext cx="2890" cy="1101"/>
            </a:xfrm>
            <a:custGeom>
              <a:avLst/>
              <a:gdLst/>
              <a:ahLst/>
              <a:cxnLst>
                <a:cxn ang="0">
                  <a:pos x="2743" y="308"/>
                </a:cxn>
                <a:cxn ang="0">
                  <a:pos x="2794" y="353"/>
                </a:cxn>
                <a:cxn ang="0">
                  <a:pos x="2834" y="398"/>
                </a:cxn>
                <a:cxn ang="0">
                  <a:pos x="2863" y="445"/>
                </a:cxn>
                <a:cxn ang="0">
                  <a:pos x="2879" y="483"/>
                </a:cxn>
                <a:cxn ang="0">
                  <a:pos x="2889" y="531"/>
                </a:cxn>
                <a:cxn ang="0">
                  <a:pos x="2888" y="579"/>
                </a:cxn>
                <a:cxn ang="0">
                  <a:pos x="2876" y="627"/>
                </a:cxn>
                <a:cxn ang="0">
                  <a:pos x="2853" y="674"/>
                </a:cxn>
                <a:cxn ang="0">
                  <a:pos x="2826" y="711"/>
                </a:cxn>
                <a:cxn ang="0">
                  <a:pos x="2784" y="757"/>
                </a:cxn>
                <a:cxn ang="0">
                  <a:pos x="2732" y="800"/>
                </a:cxn>
                <a:cxn ang="0">
                  <a:pos x="2671" y="842"/>
                </a:cxn>
                <a:cxn ang="0">
                  <a:pos x="2599" y="881"/>
                </a:cxn>
                <a:cxn ang="0">
                  <a:pos x="2535" y="912"/>
                </a:cxn>
                <a:cxn ang="0">
                  <a:pos x="2448" y="946"/>
                </a:cxn>
                <a:cxn ang="0">
                  <a:pos x="2354" y="978"/>
                </a:cxn>
                <a:cxn ang="0">
                  <a:pos x="2252" y="1007"/>
                </a:cxn>
                <a:cxn ang="0">
                  <a:pos x="2146" y="1032"/>
                </a:cxn>
                <a:cxn ang="0">
                  <a:pos x="2055" y="1049"/>
                </a:cxn>
                <a:cxn ang="0">
                  <a:pos x="1939" y="1068"/>
                </a:cxn>
                <a:cxn ang="0">
                  <a:pos x="1819" y="1082"/>
                </a:cxn>
                <a:cxn ang="0">
                  <a:pos x="1696" y="1093"/>
                </a:cxn>
                <a:cxn ang="0">
                  <a:pos x="1571" y="1098"/>
                </a:cxn>
                <a:cxn ang="0">
                  <a:pos x="1470" y="1101"/>
                </a:cxn>
                <a:cxn ang="0">
                  <a:pos x="1344" y="1099"/>
                </a:cxn>
                <a:cxn ang="0">
                  <a:pos x="1219" y="1094"/>
                </a:cxn>
                <a:cxn ang="0">
                  <a:pos x="1095" y="1085"/>
                </a:cxn>
                <a:cxn ang="0">
                  <a:pos x="974" y="1071"/>
                </a:cxn>
                <a:cxn ang="0">
                  <a:pos x="881" y="1057"/>
                </a:cxn>
                <a:cxn ang="0">
                  <a:pos x="767" y="1037"/>
                </a:cxn>
                <a:cxn ang="0">
                  <a:pos x="658" y="1012"/>
                </a:cxn>
                <a:cxn ang="0">
                  <a:pos x="555" y="984"/>
                </a:cxn>
                <a:cxn ang="0">
                  <a:pos x="459" y="953"/>
                </a:cxn>
                <a:cxn ang="0">
                  <a:pos x="388" y="926"/>
                </a:cxn>
                <a:cxn ang="0">
                  <a:pos x="307" y="890"/>
                </a:cxn>
                <a:cxn ang="0">
                  <a:pos x="233" y="850"/>
                </a:cxn>
                <a:cxn ang="0">
                  <a:pos x="169" y="809"/>
                </a:cxn>
                <a:cxn ang="0">
                  <a:pos x="115" y="766"/>
                </a:cxn>
                <a:cxn ang="0">
                  <a:pos x="79" y="730"/>
                </a:cxn>
                <a:cxn ang="0">
                  <a:pos x="43" y="684"/>
                </a:cxn>
                <a:cxn ang="0">
                  <a:pos x="18" y="636"/>
                </a:cxn>
                <a:cxn ang="0">
                  <a:pos x="3" y="588"/>
                </a:cxn>
                <a:cxn ang="0">
                  <a:pos x="0" y="540"/>
                </a:cxn>
                <a:cxn ang="0">
                  <a:pos x="5" y="502"/>
                </a:cxn>
                <a:cxn ang="0">
                  <a:pos x="22" y="454"/>
                </a:cxn>
                <a:cxn ang="0">
                  <a:pos x="49" y="407"/>
                </a:cxn>
                <a:cxn ang="0">
                  <a:pos x="87" y="362"/>
                </a:cxn>
                <a:cxn ang="0">
                  <a:pos x="135" y="318"/>
                </a:cxn>
                <a:cxn ang="0">
                  <a:pos x="181" y="283"/>
                </a:cxn>
                <a:cxn ang="0">
                  <a:pos x="247" y="242"/>
                </a:cxn>
                <a:cxn ang="0">
                  <a:pos x="322" y="204"/>
                </a:cxn>
                <a:cxn ang="0">
                  <a:pos x="405" y="168"/>
                </a:cxn>
                <a:cxn ang="0">
                  <a:pos x="497" y="135"/>
                </a:cxn>
                <a:cxn ang="0">
                  <a:pos x="575" y="111"/>
                </a:cxn>
                <a:cxn ang="0">
                  <a:pos x="679" y="83"/>
                </a:cxn>
                <a:cxn ang="0">
                  <a:pos x="788" y="60"/>
                </a:cxn>
                <a:cxn ang="0">
                  <a:pos x="903" y="39"/>
                </a:cxn>
                <a:cxn ang="0">
                  <a:pos x="1022" y="24"/>
                </a:cxn>
                <a:cxn ang="0">
                  <a:pos x="1120" y="14"/>
                </a:cxn>
                <a:cxn ang="0">
                  <a:pos x="1244" y="5"/>
                </a:cxn>
                <a:cxn ang="0">
                  <a:pos x="1369" y="1"/>
                </a:cxn>
              </a:cxnLst>
              <a:rect l="0" t="0" r="r" b="b"/>
              <a:pathLst>
                <a:path w="2890" h="1101">
                  <a:moveTo>
                    <a:pt x="2696" y="275"/>
                  </a:moveTo>
                  <a:lnTo>
                    <a:pt x="2708" y="283"/>
                  </a:lnTo>
                  <a:lnTo>
                    <a:pt x="2708" y="283"/>
                  </a:lnTo>
                  <a:lnTo>
                    <a:pt x="2721" y="292"/>
                  </a:lnTo>
                  <a:lnTo>
                    <a:pt x="2721" y="292"/>
                  </a:lnTo>
                  <a:lnTo>
                    <a:pt x="2732" y="300"/>
                  </a:lnTo>
                  <a:lnTo>
                    <a:pt x="2743" y="308"/>
                  </a:lnTo>
                  <a:lnTo>
                    <a:pt x="2743" y="308"/>
                  </a:lnTo>
                  <a:lnTo>
                    <a:pt x="2755" y="318"/>
                  </a:lnTo>
                  <a:lnTo>
                    <a:pt x="2755" y="318"/>
                  </a:lnTo>
                  <a:lnTo>
                    <a:pt x="2765" y="326"/>
                  </a:lnTo>
                  <a:lnTo>
                    <a:pt x="2775" y="335"/>
                  </a:lnTo>
                  <a:lnTo>
                    <a:pt x="2775" y="335"/>
                  </a:lnTo>
                  <a:lnTo>
                    <a:pt x="2784" y="343"/>
                  </a:lnTo>
                  <a:lnTo>
                    <a:pt x="2784" y="343"/>
                  </a:lnTo>
                  <a:lnTo>
                    <a:pt x="2794" y="353"/>
                  </a:lnTo>
                  <a:lnTo>
                    <a:pt x="2803" y="362"/>
                  </a:lnTo>
                  <a:lnTo>
                    <a:pt x="2803" y="362"/>
                  </a:lnTo>
                  <a:lnTo>
                    <a:pt x="2811" y="371"/>
                  </a:lnTo>
                  <a:lnTo>
                    <a:pt x="2811" y="371"/>
                  </a:lnTo>
                  <a:lnTo>
                    <a:pt x="2819" y="380"/>
                  </a:lnTo>
                  <a:lnTo>
                    <a:pt x="2826" y="389"/>
                  </a:lnTo>
                  <a:lnTo>
                    <a:pt x="2826" y="389"/>
                  </a:lnTo>
                  <a:lnTo>
                    <a:pt x="2834" y="398"/>
                  </a:lnTo>
                  <a:lnTo>
                    <a:pt x="2834" y="398"/>
                  </a:lnTo>
                  <a:lnTo>
                    <a:pt x="2841" y="407"/>
                  </a:lnTo>
                  <a:lnTo>
                    <a:pt x="2847" y="417"/>
                  </a:lnTo>
                  <a:lnTo>
                    <a:pt x="2847" y="417"/>
                  </a:lnTo>
                  <a:lnTo>
                    <a:pt x="2853" y="427"/>
                  </a:lnTo>
                  <a:lnTo>
                    <a:pt x="2853" y="427"/>
                  </a:lnTo>
                  <a:lnTo>
                    <a:pt x="2858" y="436"/>
                  </a:lnTo>
                  <a:lnTo>
                    <a:pt x="2863" y="445"/>
                  </a:lnTo>
                  <a:lnTo>
                    <a:pt x="2863" y="445"/>
                  </a:lnTo>
                  <a:lnTo>
                    <a:pt x="2867" y="454"/>
                  </a:lnTo>
                  <a:lnTo>
                    <a:pt x="2867" y="454"/>
                  </a:lnTo>
                  <a:lnTo>
                    <a:pt x="2871" y="465"/>
                  </a:lnTo>
                  <a:lnTo>
                    <a:pt x="2876" y="474"/>
                  </a:lnTo>
                  <a:lnTo>
                    <a:pt x="2876" y="474"/>
                  </a:lnTo>
                  <a:lnTo>
                    <a:pt x="2879" y="483"/>
                  </a:lnTo>
                  <a:lnTo>
                    <a:pt x="2879" y="483"/>
                  </a:lnTo>
                  <a:lnTo>
                    <a:pt x="2882" y="492"/>
                  </a:lnTo>
                  <a:lnTo>
                    <a:pt x="2884" y="502"/>
                  </a:lnTo>
                  <a:lnTo>
                    <a:pt x="2884" y="502"/>
                  </a:lnTo>
                  <a:lnTo>
                    <a:pt x="2886" y="512"/>
                  </a:lnTo>
                  <a:lnTo>
                    <a:pt x="2886" y="512"/>
                  </a:lnTo>
                  <a:lnTo>
                    <a:pt x="2888" y="522"/>
                  </a:lnTo>
                  <a:lnTo>
                    <a:pt x="2889" y="531"/>
                  </a:lnTo>
                  <a:lnTo>
                    <a:pt x="2889" y="531"/>
                  </a:lnTo>
                  <a:lnTo>
                    <a:pt x="2890" y="540"/>
                  </a:lnTo>
                  <a:lnTo>
                    <a:pt x="2890" y="540"/>
                  </a:lnTo>
                  <a:lnTo>
                    <a:pt x="2890" y="550"/>
                  </a:lnTo>
                  <a:lnTo>
                    <a:pt x="2890" y="560"/>
                  </a:lnTo>
                  <a:lnTo>
                    <a:pt x="2890" y="560"/>
                  </a:lnTo>
                  <a:lnTo>
                    <a:pt x="2889" y="570"/>
                  </a:lnTo>
                  <a:lnTo>
                    <a:pt x="2889" y="570"/>
                  </a:lnTo>
                  <a:lnTo>
                    <a:pt x="2888" y="579"/>
                  </a:lnTo>
                  <a:lnTo>
                    <a:pt x="2886" y="588"/>
                  </a:lnTo>
                  <a:lnTo>
                    <a:pt x="2886" y="588"/>
                  </a:lnTo>
                  <a:lnTo>
                    <a:pt x="2884" y="599"/>
                  </a:lnTo>
                  <a:lnTo>
                    <a:pt x="2884" y="599"/>
                  </a:lnTo>
                  <a:lnTo>
                    <a:pt x="2882" y="608"/>
                  </a:lnTo>
                  <a:lnTo>
                    <a:pt x="2879" y="617"/>
                  </a:lnTo>
                  <a:lnTo>
                    <a:pt x="2879" y="617"/>
                  </a:lnTo>
                  <a:lnTo>
                    <a:pt x="2876" y="627"/>
                  </a:lnTo>
                  <a:lnTo>
                    <a:pt x="2876" y="627"/>
                  </a:lnTo>
                  <a:lnTo>
                    <a:pt x="2871" y="636"/>
                  </a:lnTo>
                  <a:lnTo>
                    <a:pt x="2867" y="646"/>
                  </a:lnTo>
                  <a:lnTo>
                    <a:pt x="2867" y="646"/>
                  </a:lnTo>
                  <a:lnTo>
                    <a:pt x="2863" y="655"/>
                  </a:lnTo>
                  <a:lnTo>
                    <a:pt x="2863" y="655"/>
                  </a:lnTo>
                  <a:lnTo>
                    <a:pt x="2858" y="665"/>
                  </a:lnTo>
                  <a:lnTo>
                    <a:pt x="2853" y="674"/>
                  </a:lnTo>
                  <a:lnTo>
                    <a:pt x="2853" y="674"/>
                  </a:lnTo>
                  <a:lnTo>
                    <a:pt x="2847" y="684"/>
                  </a:lnTo>
                  <a:lnTo>
                    <a:pt x="2847" y="684"/>
                  </a:lnTo>
                  <a:lnTo>
                    <a:pt x="2841" y="693"/>
                  </a:lnTo>
                  <a:lnTo>
                    <a:pt x="2834" y="702"/>
                  </a:lnTo>
                  <a:lnTo>
                    <a:pt x="2834" y="702"/>
                  </a:lnTo>
                  <a:lnTo>
                    <a:pt x="2826" y="711"/>
                  </a:lnTo>
                  <a:lnTo>
                    <a:pt x="2826" y="711"/>
                  </a:lnTo>
                  <a:lnTo>
                    <a:pt x="2819" y="720"/>
                  </a:lnTo>
                  <a:lnTo>
                    <a:pt x="2811" y="730"/>
                  </a:lnTo>
                  <a:lnTo>
                    <a:pt x="2811" y="730"/>
                  </a:lnTo>
                  <a:lnTo>
                    <a:pt x="2803" y="739"/>
                  </a:lnTo>
                  <a:lnTo>
                    <a:pt x="2803" y="739"/>
                  </a:lnTo>
                  <a:lnTo>
                    <a:pt x="2794" y="747"/>
                  </a:lnTo>
                  <a:lnTo>
                    <a:pt x="2784" y="757"/>
                  </a:lnTo>
                  <a:lnTo>
                    <a:pt x="2784" y="757"/>
                  </a:lnTo>
                  <a:lnTo>
                    <a:pt x="2775" y="766"/>
                  </a:lnTo>
                  <a:lnTo>
                    <a:pt x="2775" y="766"/>
                  </a:lnTo>
                  <a:lnTo>
                    <a:pt x="2765" y="774"/>
                  </a:lnTo>
                  <a:lnTo>
                    <a:pt x="2755" y="783"/>
                  </a:lnTo>
                  <a:lnTo>
                    <a:pt x="2755" y="783"/>
                  </a:lnTo>
                  <a:lnTo>
                    <a:pt x="2743" y="792"/>
                  </a:lnTo>
                  <a:lnTo>
                    <a:pt x="2743" y="792"/>
                  </a:lnTo>
                  <a:lnTo>
                    <a:pt x="2732" y="800"/>
                  </a:lnTo>
                  <a:lnTo>
                    <a:pt x="2721" y="809"/>
                  </a:lnTo>
                  <a:lnTo>
                    <a:pt x="2721" y="809"/>
                  </a:lnTo>
                  <a:lnTo>
                    <a:pt x="2708" y="818"/>
                  </a:lnTo>
                  <a:lnTo>
                    <a:pt x="2708" y="818"/>
                  </a:lnTo>
                  <a:lnTo>
                    <a:pt x="2696" y="826"/>
                  </a:lnTo>
                  <a:lnTo>
                    <a:pt x="2683" y="834"/>
                  </a:lnTo>
                  <a:lnTo>
                    <a:pt x="2683" y="834"/>
                  </a:lnTo>
                  <a:lnTo>
                    <a:pt x="2671" y="842"/>
                  </a:lnTo>
                  <a:lnTo>
                    <a:pt x="2671" y="842"/>
                  </a:lnTo>
                  <a:lnTo>
                    <a:pt x="2656" y="850"/>
                  </a:lnTo>
                  <a:lnTo>
                    <a:pt x="2643" y="858"/>
                  </a:lnTo>
                  <a:lnTo>
                    <a:pt x="2643" y="858"/>
                  </a:lnTo>
                  <a:lnTo>
                    <a:pt x="2629" y="866"/>
                  </a:lnTo>
                  <a:lnTo>
                    <a:pt x="2629" y="866"/>
                  </a:lnTo>
                  <a:lnTo>
                    <a:pt x="2614" y="874"/>
                  </a:lnTo>
                  <a:lnTo>
                    <a:pt x="2599" y="881"/>
                  </a:lnTo>
                  <a:lnTo>
                    <a:pt x="2599" y="881"/>
                  </a:lnTo>
                  <a:lnTo>
                    <a:pt x="2583" y="890"/>
                  </a:lnTo>
                  <a:lnTo>
                    <a:pt x="2583" y="890"/>
                  </a:lnTo>
                  <a:lnTo>
                    <a:pt x="2568" y="897"/>
                  </a:lnTo>
                  <a:lnTo>
                    <a:pt x="2552" y="904"/>
                  </a:lnTo>
                  <a:lnTo>
                    <a:pt x="2552" y="904"/>
                  </a:lnTo>
                  <a:lnTo>
                    <a:pt x="2535" y="912"/>
                  </a:lnTo>
                  <a:lnTo>
                    <a:pt x="2535" y="912"/>
                  </a:lnTo>
                  <a:lnTo>
                    <a:pt x="2519" y="919"/>
                  </a:lnTo>
                  <a:lnTo>
                    <a:pt x="2501" y="926"/>
                  </a:lnTo>
                  <a:lnTo>
                    <a:pt x="2501" y="926"/>
                  </a:lnTo>
                  <a:lnTo>
                    <a:pt x="2484" y="933"/>
                  </a:lnTo>
                  <a:lnTo>
                    <a:pt x="2484" y="933"/>
                  </a:lnTo>
                  <a:lnTo>
                    <a:pt x="2467" y="939"/>
                  </a:lnTo>
                  <a:lnTo>
                    <a:pt x="2448" y="946"/>
                  </a:lnTo>
                  <a:lnTo>
                    <a:pt x="2448" y="946"/>
                  </a:lnTo>
                  <a:lnTo>
                    <a:pt x="2431" y="953"/>
                  </a:lnTo>
                  <a:lnTo>
                    <a:pt x="2431" y="953"/>
                  </a:lnTo>
                  <a:lnTo>
                    <a:pt x="2411" y="960"/>
                  </a:lnTo>
                  <a:lnTo>
                    <a:pt x="2393" y="966"/>
                  </a:lnTo>
                  <a:lnTo>
                    <a:pt x="2393" y="966"/>
                  </a:lnTo>
                  <a:lnTo>
                    <a:pt x="2373" y="972"/>
                  </a:lnTo>
                  <a:lnTo>
                    <a:pt x="2373" y="972"/>
                  </a:lnTo>
                  <a:lnTo>
                    <a:pt x="2354" y="978"/>
                  </a:lnTo>
                  <a:lnTo>
                    <a:pt x="2334" y="984"/>
                  </a:lnTo>
                  <a:lnTo>
                    <a:pt x="2334" y="984"/>
                  </a:lnTo>
                  <a:lnTo>
                    <a:pt x="2315" y="990"/>
                  </a:lnTo>
                  <a:lnTo>
                    <a:pt x="2315" y="990"/>
                  </a:lnTo>
                  <a:lnTo>
                    <a:pt x="2294" y="996"/>
                  </a:lnTo>
                  <a:lnTo>
                    <a:pt x="2274" y="1001"/>
                  </a:lnTo>
                  <a:lnTo>
                    <a:pt x="2274" y="1001"/>
                  </a:lnTo>
                  <a:lnTo>
                    <a:pt x="2252" y="1007"/>
                  </a:lnTo>
                  <a:lnTo>
                    <a:pt x="2252" y="1007"/>
                  </a:lnTo>
                  <a:lnTo>
                    <a:pt x="2232" y="1012"/>
                  </a:lnTo>
                  <a:lnTo>
                    <a:pt x="2210" y="1017"/>
                  </a:lnTo>
                  <a:lnTo>
                    <a:pt x="2210" y="1017"/>
                  </a:lnTo>
                  <a:lnTo>
                    <a:pt x="2189" y="1023"/>
                  </a:lnTo>
                  <a:lnTo>
                    <a:pt x="2189" y="1023"/>
                  </a:lnTo>
                  <a:lnTo>
                    <a:pt x="2167" y="1027"/>
                  </a:lnTo>
                  <a:lnTo>
                    <a:pt x="2146" y="1032"/>
                  </a:lnTo>
                  <a:lnTo>
                    <a:pt x="2146" y="1032"/>
                  </a:lnTo>
                  <a:lnTo>
                    <a:pt x="2123" y="1037"/>
                  </a:lnTo>
                  <a:lnTo>
                    <a:pt x="2123" y="1037"/>
                  </a:lnTo>
                  <a:lnTo>
                    <a:pt x="2101" y="1041"/>
                  </a:lnTo>
                  <a:lnTo>
                    <a:pt x="2078" y="1045"/>
                  </a:lnTo>
                  <a:lnTo>
                    <a:pt x="2078" y="1045"/>
                  </a:lnTo>
                  <a:lnTo>
                    <a:pt x="2055" y="1049"/>
                  </a:lnTo>
                  <a:lnTo>
                    <a:pt x="2055" y="1049"/>
                  </a:lnTo>
                  <a:lnTo>
                    <a:pt x="2033" y="1053"/>
                  </a:lnTo>
                  <a:lnTo>
                    <a:pt x="2009" y="1057"/>
                  </a:lnTo>
                  <a:lnTo>
                    <a:pt x="2009" y="1057"/>
                  </a:lnTo>
                  <a:lnTo>
                    <a:pt x="1986" y="1061"/>
                  </a:lnTo>
                  <a:lnTo>
                    <a:pt x="1986" y="1061"/>
                  </a:lnTo>
                  <a:lnTo>
                    <a:pt x="1962" y="1064"/>
                  </a:lnTo>
                  <a:lnTo>
                    <a:pt x="1939" y="1068"/>
                  </a:lnTo>
                  <a:lnTo>
                    <a:pt x="1939" y="1068"/>
                  </a:lnTo>
                  <a:lnTo>
                    <a:pt x="1915" y="1071"/>
                  </a:lnTo>
                  <a:lnTo>
                    <a:pt x="1915" y="1071"/>
                  </a:lnTo>
                  <a:lnTo>
                    <a:pt x="1891" y="1074"/>
                  </a:lnTo>
                  <a:lnTo>
                    <a:pt x="1867" y="1077"/>
                  </a:lnTo>
                  <a:lnTo>
                    <a:pt x="1867" y="1077"/>
                  </a:lnTo>
                  <a:lnTo>
                    <a:pt x="1843" y="1080"/>
                  </a:lnTo>
                  <a:lnTo>
                    <a:pt x="1843" y="1080"/>
                  </a:lnTo>
                  <a:lnTo>
                    <a:pt x="1819" y="1082"/>
                  </a:lnTo>
                  <a:lnTo>
                    <a:pt x="1794" y="1085"/>
                  </a:lnTo>
                  <a:lnTo>
                    <a:pt x="1794" y="1085"/>
                  </a:lnTo>
                  <a:lnTo>
                    <a:pt x="1769" y="1086"/>
                  </a:lnTo>
                  <a:lnTo>
                    <a:pt x="1769" y="1086"/>
                  </a:lnTo>
                  <a:lnTo>
                    <a:pt x="1745" y="1089"/>
                  </a:lnTo>
                  <a:lnTo>
                    <a:pt x="1720" y="1091"/>
                  </a:lnTo>
                  <a:lnTo>
                    <a:pt x="1720" y="1091"/>
                  </a:lnTo>
                  <a:lnTo>
                    <a:pt x="1696" y="1093"/>
                  </a:lnTo>
                  <a:lnTo>
                    <a:pt x="1696" y="1093"/>
                  </a:lnTo>
                  <a:lnTo>
                    <a:pt x="1671" y="1094"/>
                  </a:lnTo>
                  <a:lnTo>
                    <a:pt x="1645" y="1096"/>
                  </a:lnTo>
                  <a:lnTo>
                    <a:pt x="1645" y="1096"/>
                  </a:lnTo>
                  <a:lnTo>
                    <a:pt x="1621" y="1097"/>
                  </a:lnTo>
                  <a:lnTo>
                    <a:pt x="1621" y="1097"/>
                  </a:lnTo>
                  <a:lnTo>
                    <a:pt x="1596" y="1098"/>
                  </a:lnTo>
                  <a:lnTo>
                    <a:pt x="1571" y="1098"/>
                  </a:lnTo>
                  <a:lnTo>
                    <a:pt x="1571" y="1098"/>
                  </a:lnTo>
                  <a:lnTo>
                    <a:pt x="1546" y="1099"/>
                  </a:lnTo>
                  <a:lnTo>
                    <a:pt x="1546" y="1099"/>
                  </a:lnTo>
                  <a:lnTo>
                    <a:pt x="1520" y="1100"/>
                  </a:lnTo>
                  <a:lnTo>
                    <a:pt x="1495" y="1100"/>
                  </a:lnTo>
                  <a:lnTo>
                    <a:pt x="1495" y="1100"/>
                  </a:lnTo>
                  <a:lnTo>
                    <a:pt x="1470" y="1101"/>
                  </a:lnTo>
                  <a:lnTo>
                    <a:pt x="1470" y="1101"/>
                  </a:lnTo>
                  <a:lnTo>
                    <a:pt x="1445" y="1101"/>
                  </a:lnTo>
                  <a:lnTo>
                    <a:pt x="1420" y="1101"/>
                  </a:lnTo>
                  <a:lnTo>
                    <a:pt x="1420" y="1101"/>
                  </a:lnTo>
                  <a:lnTo>
                    <a:pt x="1394" y="1100"/>
                  </a:lnTo>
                  <a:lnTo>
                    <a:pt x="1394" y="1100"/>
                  </a:lnTo>
                  <a:lnTo>
                    <a:pt x="1369" y="1100"/>
                  </a:lnTo>
                  <a:lnTo>
                    <a:pt x="1344" y="1099"/>
                  </a:lnTo>
                  <a:lnTo>
                    <a:pt x="1344" y="1099"/>
                  </a:lnTo>
                  <a:lnTo>
                    <a:pt x="1318" y="1098"/>
                  </a:lnTo>
                  <a:lnTo>
                    <a:pt x="1318" y="1098"/>
                  </a:lnTo>
                  <a:lnTo>
                    <a:pt x="1294" y="1098"/>
                  </a:lnTo>
                  <a:lnTo>
                    <a:pt x="1268" y="1097"/>
                  </a:lnTo>
                  <a:lnTo>
                    <a:pt x="1268" y="1097"/>
                  </a:lnTo>
                  <a:lnTo>
                    <a:pt x="1244" y="1096"/>
                  </a:lnTo>
                  <a:lnTo>
                    <a:pt x="1244" y="1096"/>
                  </a:lnTo>
                  <a:lnTo>
                    <a:pt x="1219" y="1094"/>
                  </a:lnTo>
                  <a:lnTo>
                    <a:pt x="1193" y="1093"/>
                  </a:lnTo>
                  <a:lnTo>
                    <a:pt x="1193" y="1093"/>
                  </a:lnTo>
                  <a:lnTo>
                    <a:pt x="1169" y="1091"/>
                  </a:lnTo>
                  <a:lnTo>
                    <a:pt x="1169" y="1091"/>
                  </a:lnTo>
                  <a:lnTo>
                    <a:pt x="1144" y="1089"/>
                  </a:lnTo>
                  <a:lnTo>
                    <a:pt x="1120" y="1086"/>
                  </a:lnTo>
                  <a:lnTo>
                    <a:pt x="1120" y="1086"/>
                  </a:lnTo>
                  <a:lnTo>
                    <a:pt x="1095" y="1085"/>
                  </a:lnTo>
                  <a:lnTo>
                    <a:pt x="1095" y="1085"/>
                  </a:lnTo>
                  <a:lnTo>
                    <a:pt x="1070" y="1082"/>
                  </a:lnTo>
                  <a:lnTo>
                    <a:pt x="1047" y="1080"/>
                  </a:lnTo>
                  <a:lnTo>
                    <a:pt x="1047" y="1080"/>
                  </a:lnTo>
                  <a:lnTo>
                    <a:pt x="1022" y="1077"/>
                  </a:lnTo>
                  <a:lnTo>
                    <a:pt x="1022" y="1077"/>
                  </a:lnTo>
                  <a:lnTo>
                    <a:pt x="999" y="1074"/>
                  </a:lnTo>
                  <a:lnTo>
                    <a:pt x="974" y="1071"/>
                  </a:lnTo>
                  <a:lnTo>
                    <a:pt x="974" y="1071"/>
                  </a:lnTo>
                  <a:lnTo>
                    <a:pt x="950" y="1068"/>
                  </a:lnTo>
                  <a:lnTo>
                    <a:pt x="950" y="1068"/>
                  </a:lnTo>
                  <a:lnTo>
                    <a:pt x="927" y="1064"/>
                  </a:lnTo>
                  <a:lnTo>
                    <a:pt x="903" y="1061"/>
                  </a:lnTo>
                  <a:lnTo>
                    <a:pt x="903" y="1061"/>
                  </a:lnTo>
                  <a:lnTo>
                    <a:pt x="881" y="1057"/>
                  </a:lnTo>
                  <a:lnTo>
                    <a:pt x="881" y="1057"/>
                  </a:lnTo>
                  <a:lnTo>
                    <a:pt x="857" y="1053"/>
                  </a:lnTo>
                  <a:lnTo>
                    <a:pt x="835" y="1049"/>
                  </a:lnTo>
                  <a:lnTo>
                    <a:pt x="835" y="1049"/>
                  </a:lnTo>
                  <a:lnTo>
                    <a:pt x="811" y="1045"/>
                  </a:lnTo>
                  <a:lnTo>
                    <a:pt x="811" y="1045"/>
                  </a:lnTo>
                  <a:lnTo>
                    <a:pt x="788" y="1041"/>
                  </a:lnTo>
                  <a:lnTo>
                    <a:pt x="767" y="1037"/>
                  </a:lnTo>
                  <a:lnTo>
                    <a:pt x="767" y="1037"/>
                  </a:lnTo>
                  <a:lnTo>
                    <a:pt x="744" y="1032"/>
                  </a:lnTo>
                  <a:lnTo>
                    <a:pt x="744" y="1032"/>
                  </a:lnTo>
                  <a:lnTo>
                    <a:pt x="722" y="1027"/>
                  </a:lnTo>
                  <a:lnTo>
                    <a:pt x="700" y="1023"/>
                  </a:lnTo>
                  <a:lnTo>
                    <a:pt x="700" y="1023"/>
                  </a:lnTo>
                  <a:lnTo>
                    <a:pt x="679" y="1017"/>
                  </a:lnTo>
                  <a:lnTo>
                    <a:pt x="679" y="1017"/>
                  </a:lnTo>
                  <a:lnTo>
                    <a:pt x="658" y="1012"/>
                  </a:lnTo>
                  <a:lnTo>
                    <a:pt x="637" y="1007"/>
                  </a:lnTo>
                  <a:lnTo>
                    <a:pt x="637" y="1007"/>
                  </a:lnTo>
                  <a:lnTo>
                    <a:pt x="616" y="1001"/>
                  </a:lnTo>
                  <a:lnTo>
                    <a:pt x="616" y="1001"/>
                  </a:lnTo>
                  <a:lnTo>
                    <a:pt x="596" y="996"/>
                  </a:lnTo>
                  <a:lnTo>
                    <a:pt x="575" y="990"/>
                  </a:lnTo>
                  <a:lnTo>
                    <a:pt x="575" y="990"/>
                  </a:lnTo>
                  <a:lnTo>
                    <a:pt x="555" y="984"/>
                  </a:lnTo>
                  <a:lnTo>
                    <a:pt x="555" y="984"/>
                  </a:lnTo>
                  <a:lnTo>
                    <a:pt x="535" y="978"/>
                  </a:lnTo>
                  <a:lnTo>
                    <a:pt x="516" y="972"/>
                  </a:lnTo>
                  <a:lnTo>
                    <a:pt x="516" y="972"/>
                  </a:lnTo>
                  <a:lnTo>
                    <a:pt x="497" y="966"/>
                  </a:lnTo>
                  <a:lnTo>
                    <a:pt x="497" y="966"/>
                  </a:lnTo>
                  <a:lnTo>
                    <a:pt x="478" y="960"/>
                  </a:lnTo>
                  <a:lnTo>
                    <a:pt x="459" y="953"/>
                  </a:lnTo>
                  <a:lnTo>
                    <a:pt x="459" y="953"/>
                  </a:lnTo>
                  <a:lnTo>
                    <a:pt x="441" y="946"/>
                  </a:lnTo>
                  <a:lnTo>
                    <a:pt x="441" y="946"/>
                  </a:lnTo>
                  <a:lnTo>
                    <a:pt x="423" y="939"/>
                  </a:lnTo>
                  <a:lnTo>
                    <a:pt x="405" y="933"/>
                  </a:lnTo>
                  <a:lnTo>
                    <a:pt x="405" y="933"/>
                  </a:lnTo>
                  <a:lnTo>
                    <a:pt x="388" y="926"/>
                  </a:lnTo>
                  <a:lnTo>
                    <a:pt x="388" y="926"/>
                  </a:lnTo>
                  <a:lnTo>
                    <a:pt x="371" y="919"/>
                  </a:lnTo>
                  <a:lnTo>
                    <a:pt x="354" y="912"/>
                  </a:lnTo>
                  <a:lnTo>
                    <a:pt x="354" y="912"/>
                  </a:lnTo>
                  <a:lnTo>
                    <a:pt x="338" y="904"/>
                  </a:lnTo>
                  <a:lnTo>
                    <a:pt x="338" y="904"/>
                  </a:lnTo>
                  <a:lnTo>
                    <a:pt x="322" y="897"/>
                  </a:lnTo>
                  <a:lnTo>
                    <a:pt x="307" y="890"/>
                  </a:lnTo>
                  <a:lnTo>
                    <a:pt x="307" y="890"/>
                  </a:lnTo>
                  <a:lnTo>
                    <a:pt x="291" y="881"/>
                  </a:lnTo>
                  <a:lnTo>
                    <a:pt x="291" y="881"/>
                  </a:lnTo>
                  <a:lnTo>
                    <a:pt x="276" y="874"/>
                  </a:lnTo>
                  <a:lnTo>
                    <a:pt x="262" y="866"/>
                  </a:lnTo>
                  <a:lnTo>
                    <a:pt x="262" y="866"/>
                  </a:lnTo>
                  <a:lnTo>
                    <a:pt x="247" y="858"/>
                  </a:lnTo>
                  <a:lnTo>
                    <a:pt x="247" y="858"/>
                  </a:lnTo>
                  <a:lnTo>
                    <a:pt x="233" y="850"/>
                  </a:lnTo>
                  <a:lnTo>
                    <a:pt x="219" y="842"/>
                  </a:lnTo>
                  <a:lnTo>
                    <a:pt x="219" y="842"/>
                  </a:lnTo>
                  <a:lnTo>
                    <a:pt x="206" y="834"/>
                  </a:lnTo>
                  <a:lnTo>
                    <a:pt x="206" y="834"/>
                  </a:lnTo>
                  <a:lnTo>
                    <a:pt x="194" y="826"/>
                  </a:lnTo>
                  <a:lnTo>
                    <a:pt x="181" y="818"/>
                  </a:lnTo>
                  <a:lnTo>
                    <a:pt x="181" y="818"/>
                  </a:lnTo>
                  <a:lnTo>
                    <a:pt x="169" y="809"/>
                  </a:lnTo>
                  <a:lnTo>
                    <a:pt x="169" y="809"/>
                  </a:lnTo>
                  <a:lnTo>
                    <a:pt x="157" y="800"/>
                  </a:lnTo>
                  <a:lnTo>
                    <a:pt x="146" y="792"/>
                  </a:lnTo>
                  <a:lnTo>
                    <a:pt x="146" y="792"/>
                  </a:lnTo>
                  <a:lnTo>
                    <a:pt x="135" y="783"/>
                  </a:lnTo>
                  <a:lnTo>
                    <a:pt x="135" y="783"/>
                  </a:lnTo>
                  <a:lnTo>
                    <a:pt x="125" y="774"/>
                  </a:lnTo>
                  <a:lnTo>
                    <a:pt x="115" y="766"/>
                  </a:lnTo>
                  <a:lnTo>
                    <a:pt x="115" y="766"/>
                  </a:lnTo>
                  <a:lnTo>
                    <a:pt x="105" y="757"/>
                  </a:lnTo>
                  <a:lnTo>
                    <a:pt x="105" y="757"/>
                  </a:lnTo>
                  <a:lnTo>
                    <a:pt x="95" y="747"/>
                  </a:lnTo>
                  <a:lnTo>
                    <a:pt x="87" y="739"/>
                  </a:lnTo>
                  <a:lnTo>
                    <a:pt x="87" y="739"/>
                  </a:lnTo>
                  <a:lnTo>
                    <a:pt x="79" y="730"/>
                  </a:lnTo>
                  <a:lnTo>
                    <a:pt x="79" y="730"/>
                  </a:lnTo>
                  <a:lnTo>
                    <a:pt x="71" y="720"/>
                  </a:lnTo>
                  <a:lnTo>
                    <a:pt x="63" y="711"/>
                  </a:lnTo>
                  <a:lnTo>
                    <a:pt x="63" y="711"/>
                  </a:lnTo>
                  <a:lnTo>
                    <a:pt x="55" y="702"/>
                  </a:lnTo>
                  <a:lnTo>
                    <a:pt x="55" y="702"/>
                  </a:lnTo>
                  <a:lnTo>
                    <a:pt x="49" y="693"/>
                  </a:lnTo>
                  <a:lnTo>
                    <a:pt x="43" y="684"/>
                  </a:lnTo>
                  <a:lnTo>
                    <a:pt x="43" y="684"/>
                  </a:lnTo>
                  <a:lnTo>
                    <a:pt x="37" y="674"/>
                  </a:lnTo>
                  <a:lnTo>
                    <a:pt x="37" y="674"/>
                  </a:lnTo>
                  <a:lnTo>
                    <a:pt x="32" y="665"/>
                  </a:lnTo>
                  <a:lnTo>
                    <a:pt x="27" y="655"/>
                  </a:lnTo>
                  <a:lnTo>
                    <a:pt x="27" y="655"/>
                  </a:lnTo>
                  <a:lnTo>
                    <a:pt x="22" y="646"/>
                  </a:lnTo>
                  <a:lnTo>
                    <a:pt x="22" y="646"/>
                  </a:lnTo>
                  <a:lnTo>
                    <a:pt x="18" y="636"/>
                  </a:lnTo>
                  <a:lnTo>
                    <a:pt x="13" y="627"/>
                  </a:lnTo>
                  <a:lnTo>
                    <a:pt x="13" y="627"/>
                  </a:lnTo>
                  <a:lnTo>
                    <a:pt x="10" y="617"/>
                  </a:lnTo>
                  <a:lnTo>
                    <a:pt x="10" y="617"/>
                  </a:lnTo>
                  <a:lnTo>
                    <a:pt x="7" y="608"/>
                  </a:lnTo>
                  <a:lnTo>
                    <a:pt x="5" y="599"/>
                  </a:lnTo>
                  <a:lnTo>
                    <a:pt x="5" y="599"/>
                  </a:lnTo>
                  <a:lnTo>
                    <a:pt x="3" y="588"/>
                  </a:lnTo>
                  <a:lnTo>
                    <a:pt x="3" y="588"/>
                  </a:lnTo>
                  <a:lnTo>
                    <a:pt x="2" y="579"/>
                  </a:lnTo>
                  <a:lnTo>
                    <a:pt x="1" y="570"/>
                  </a:lnTo>
                  <a:lnTo>
                    <a:pt x="1" y="570"/>
                  </a:lnTo>
                  <a:lnTo>
                    <a:pt x="0" y="560"/>
                  </a:lnTo>
                  <a:lnTo>
                    <a:pt x="0" y="560"/>
                  </a:lnTo>
                  <a:lnTo>
                    <a:pt x="0" y="550"/>
                  </a:lnTo>
                  <a:lnTo>
                    <a:pt x="0" y="540"/>
                  </a:lnTo>
                  <a:lnTo>
                    <a:pt x="0" y="540"/>
                  </a:lnTo>
                  <a:lnTo>
                    <a:pt x="1" y="531"/>
                  </a:lnTo>
                  <a:lnTo>
                    <a:pt x="1" y="531"/>
                  </a:lnTo>
                  <a:lnTo>
                    <a:pt x="2" y="522"/>
                  </a:lnTo>
                  <a:lnTo>
                    <a:pt x="3" y="512"/>
                  </a:lnTo>
                  <a:lnTo>
                    <a:pt x="3" y="512"/>
                  </a:lnTo>
                  <a:lnTo>
                    <a:pt x="5" y="502"/>
                  </a:lnTo>
                  <a:lnTo>
                    <a:pt x="5" y="502"/>
                  </a:lnTo>
                  <a:lnTo>
                    <a:pt x="7" y="492"/>
                  </a:lnTo>
                  <a:lnTo>
                    <a:pt x="10" y="483"/>
                  </a:lnTo>
                  <a:lnTo>
                    <a:pt x="10" y="483"/>
                  </a:lnTo>
                  <a:lnTo>
                    <a:pt x="13" y="474"/>
                  </a:lnTo>
                  <a:lnTo>
                    <a:pt x="13" y="474"/>
                  </a:lnTo>
                  <a:lnTo>
                    <a:pt x="18" y="465"/>
                  </a:lnTo>
                  <a:lnTo>
                    <a:pt x="22" y="454"/>
                  </a:lnTo>
                  <a:lnTo>
                    <a:pt x="22" y="454"/>
                  </a:lnTo>
                  <a:lnTo>
                    <a:pt x="27" y="445"/>
                  </a:lnTo>
                  <a:lnTo>
                    <a:pt x="27" y="445"/>
                  </a:lnTo>
                  <a:lnTo>
                    <a:pt x="32" y="436"/>
                  </a:lnTo>
                  <a:lnTo>
                    <a:pt x="37" y="427"/>
                  </a:lnTo>
                  <a:lnTo>
                    <a:pt x="37" y="427"/>
                  </a:lnTo>
                  <a:lnTo>
                    <a:pt x="43" y="417"/>
                  </a:lnTo>
                  <a:lnTo>
                    <a:pt x="43" y="417"/>
                  </a:lnTo>
                  <a:lnTo>
                    <a:pt x="49" y="407"/>
                  </a:lnTo>
                  <a:lnTo>
                    <a:pt x="55" y="398"/>
                  </a:lnTo>
                  <a:lnTo>
                    <a:pt x="55" y="398"/>
                  </a:lnTo>
                  <a:lnTo>
                    <a:pt x="63" y="389"/>
                  </a:lnTo>
                  <a:lnTo>
                    <a:pt x="63" y="389"/>
                  </a:lnTo>
                  <a:lnTo>
                    <a:pt x="71" y="380"/>
                  </a:lnTo>
                  <a:lnTo>
                    <a:pt x="79" y="371"/>
                  </a:lnTo>
                  <a:lnTo>
                    <a:pt x="79" y="371"/>
                  </a:lnTo>
                  <a:lnTo>
                    <a:pt x="87" y="362"/>
                  </a:lnTo>
                  <a:lnTo>
                    <a:pt x="87" y="362"/>
                  </a:lnTo>
                  <a:lnTo>
                    <a:pt x="95" y="353"/>
                  </a:lnTo>
                  <a:lnTo>
                    <a:pt x="105" y="343"/>
                  </a:lnTo>
                  <a:lnTo>
                    <a:pt x="105" y="343"/>
                  </a:lnTo>
                  <a:lnTo>
                    <a:pt x="115" y="335"/>
                  </a:lnTo>
                  <a:lnTo>
                    <a:pt x="115" y="335"/>
                  </a:lnTo>
                  <a:lnTo>
                    <a:pt x="125" y="326"/>
                  </a:lnTo>
                  <a:lnTo>
                    <a:pt x="135" y="318"/>
                  </a:lnTo>
                  <a:lnTo>
                    <a:pt x="135" y="318"/>
                  </a:lnTo>
                  <a:lnTo>
                    <a:pt x="146" y="308"/>
                  </a:lnTo>
                  <a:lnTo>
                    <a:pt x="146" y="308"/>
                  </a:lnTo>
                  <a:lnTo>
                    <a:pt x="157" y="300"/>
                  </a:lnTo>
                  <a:lnTo>
                    <a:pt x="169" y="292"/>
                  </a:lnTo>
                  <a:lnTo>
                    <a:pt x="169" y="292"/>
                  </a:lnTo>
                  <a:lnTo>
                    <a:pt x="181" y="283"/>
                  </a:lnTo>
                  <a:lnTo>
                    <a:pt x="181" y="283"/>
                  </a:lnTo>
                  <a:lnTo>
                    <a:pt x="194" y="275"/>
                  </a:lnTo>
                  <a:lnTo>
                    <a:pt x="206" y="267"/>
                  </a:lnTo>
                  <a:lnTo>
                    <a:pt x="206" y="267"/>
                  </a:lnTo>
                  <a:lnTo>
                    <a:pt x="219" y="258"/>
                  </a:lnTo>
                  <a:lnTo>
                    <a:pt x="219" y="258"/>
                  </a:lnTo>
                  <a:lnTo>
                    <a:pt x="233" y="250"/>
                  </a:lnTo>
                  <a:lnTo>
                    <a:pt x="247" y="242"/>
                  </a:lnTo>
                  <a:lnTo>
                    <a:pt x="247" y="242"/>
                  </a:lnTo>
                  <a:lnTo>
                    <a:pt x="262" y="234"/>
                  </a:lnTo>
                  <a:lnTo>
                    <a:pt x="262" y="234"/>
                  </a:lnTo>
                  <a:lnTo>
                    <a:pt x="276" y="226"/>
                  </a:lnTo>
                  <a:lnTo>
                    <a:pt x="291" y="219"/>
                  </a:lnTo>
                  <a:lnTo>
                    <a:pt x="291" y="219"/>
                  </a:lnTo>
                  <a:lnTo>
                    <a:pt x="307" y="211"/>
                  </a:lnTo>
                  <a:lnTo>
                    <a:pt x="307" y="211"/>
                  </a:lnTo>
                  <a:lnTo>
                    <a:pt x="322" y="204"/>
                  </a:lnTo>
                  <a:lnTo>
                    <a:pt x="338" y="197"/>
                  </a:lnTo>
                  <a:lnTo>
                    <a:pt x="338" y="197"/>
                  </a:lnTo>
                  <a:lnTo>
                    <a:pt x="354" y="189"/>
                  </a:lnTo>
                  <a:lnTo>
                    <a:pt x="354" y="189"/>
                  </a:lnTo>
                  <a:lnTo>
                    <a:pt x="371" y="182"/>
                  </a:lnTo>
                  <a:lnTo>
                    <a:pt x="388" y="174"/>
                  </a:lnTo>
                  <a:lnTo>
                    <a:pt x="388" y="174"/>
                  </a:lnTo>
                  <a:lnTo>
                    <a:pt x="405" y="168"/>
                  </a:lnTo>
                  <a:lnTo>
                    <a:pt x="405" y="168"/>
                  </a:lnTo>
                  <a:lnTo>
                    <a:pt x="423" y="161"/>
                  </a:lnTo>
                  <a:lnTo>
                    <a:pt x="441" y="154"/>
                  </a:lnTo>
                  <a:lnTo>
                    <a:pt x="441" y="154"/>
                  </a:lnTo>
                  <a:lnTo>
                    <a:pt x="459" y="148"/>
                  </a:lnTo>
                  <a:lnTo>
                    <a:pt x="459" y="148"/>
                  </a:lnTo>
                  <a:lnTo>
                    <a:pt x="478" y="141"/>
                  </a:lnTo>
                  <a:lnTo>
                    <a:pt x="497" y="135"/>
                  </a:lnTo>
                  <a:lnTo>
                    <a:pt x="497" y="135"/>
                  </a:lnTo>
                  <a:lnTo>
                    <a:pt x="516" y="128"/>
                  </a:lnTo>
                  <a:lnTo>
                    <a:pt x="516" y="128"/>
                  </a:lnTo>
                  <a:lnTo>
                    <a:pt x="535" y="123"/>
                  </a:lnTo>
                  <a:lnTo>
                    <a:pt x="555" y="116"/>
                  </a:lnTo>
                  <a:lnTo>
                    <a:pt x="555" y="116"/>
                  </a:lnTo>
                  <a:lnTo>
                    <a:pt x="575" y="111"/>
                  </a:lnTo>
                  <a:lnTo>
                    <a:pt x="575" y="111"/>
                  </a:lnTo>
                  <a:lnTo>
                    <a:pt x="596" y="105"/>
                  </a:lnTo>
                  <a:lnTo>
                    <a:pt x="616" y="100"/>
                  </a:lnTo>
                  <a:lnTo>
                    <a:pt x="616" y="100"/>
                  </a:lnTo>
                  <a:lnTo>
                    <a:pt x="637" y="94"/>
                  </a:lnTo>
                  <a:lnTo>
                    <a:pt x="637" y="94"/>
                  </a:lnTo>
                  <a:lnTo>
                    <a:pt x="658" y="88"/>
                  </a:lnTo>
                  <a:lnTo>
                    <a:pt x="679" y="83"/>
                  </a:lnTo>
                  <a:lnTo>
                    <a:pt x="679" y="83"/>
                  </a:lnTo>
                  <a:lnTo>
                    <a:pt x="700" y="78"/>
                  </a:lnTo>
                  <a:lnTo>
                    <a:pt x="700" y="78"/>
                  </a:lnTo>
                  <a:lnTo>
                    <a:pt x="722" y="74"/>
                  </a:lnTo>
                  <a:lnTo>
                    <a:pt x="744" y="68"/>
                  </a:lnTo>
                  <a:lnTo>
                    <a:pt x="744" y="68"/>
                  </a:lnTo>
                  <a:lnTo>
                    <a:pt x="767" y="64"/>
                  </a:lnTo>
                  <a:lnTo>
                    <a:pt x="767" y="64"/>
                  </a:lnTo>
                  <a:lnTo>
                    <a:pt x="788" y="60"/>
                  </a:lnTo>
                  <a:lnTo>
                    <a:pt x="811" y="55"/>
                  </a:lnTo>
                  <a:lnTo>
                    <a:pt x="811" y="55"/>
                  </a:lnTo>
                  <a:lnTo>
                    <a:pt x="835" y="51"/>
                  </a:lnTo>
                  <a:lnTo>
                    <a:pt x="835" y="51"/>
                  </a:lnTo>
                  <a:lnTo>
                    <a:pt x="857" y="47"/>
                  </a:lnTo>
                  <a:lnTo>
                    <a:pt x="881" y="43"/>
                  </a:lnTo>
                  <a:lnTo>
                    <a:pt x="881" y="43"/>
                  </a:lnTo>
                  <a:lnTo>
                    <a:pt x="903" y="39"/>
                  </a:lnTo>
                  <a:lnTo>
                    <a:pt x="903" y="39"/>
                  </a:lnTo>
                  <a:lnTo>
                    <a:pt x="927" y="36"/>
                  </a:lnTo>
                  <a:lnTo>
                    <a:pt x="950" y="33"/>
                  </a:lnTo>
                  <a:lnTo>
                    <a:pt x="950" y="33"/>
                  </a:lnTo>
                  <a:lnTo>
                    <a:pt x="974" y="29"/>
                  </a:lnTo>
                  <a:lnTo>
                    <a:pt x="974" y="29"/>
                  </a:lnTo>
                  <a:lnTo>
                    <a:pt x="999" y="27"/>
                  </a:lnTo>
                  <a:lnTo>
                    <a:pt x="1022" y="24"/>
                  </a:lnTo>
                  <a:lnTo>
                    <a:pt x="1022" y="24"/>
                  </a:lnTo>
                  <a:lnTo>
                    <a:pt x="1047" y="21"/>
                  </a:lnTo>
                  <a:lnTo>
                    <a:pt x="1047" y="21"/>
                  </a:lnTo>
                  <a:lnTo>
                    <a:pt x="1070" y="18"/>
                  </a:lnTo>
                  <a:lnTo>
                    <a:pt x="1095" y="15"/>
                  </a:lnTo>
                  <a:lnTo>
                    <a:pt x="1095" y="15"/>
                  </a:lnTo>
                  <a:lnTo>
                    <a:pt x="1120" y="14"/>
                  </a:lnTo>
                  <a:lnTo>
                    <a:pt x="1120" y="14"/>
                  </a:lnTo>
                  <a:lnTo>
                    <a:pt x="1144" y="12"/>
                  </a:lnTo>
                  <a:lnTo>
                    <a:pt x="1169" y="10"/>
                  </a:lnTo>
                  <a:lnTo>
                    <a:pt x="1169" y="10"/>
                  </a:lnTo>
                  <a:lnTo>
                    <a:pt x="1193" y="8"/>
                  </a:lnTo>
                  <a:lnTo>
                    <a:pt x="1193" y="8"/>
                  </a:lnTo>
                  <a:lnTo>
                    <a:pt x="1219" y="6"/>
                  </a:lnTo>
                  <a:lnTo>
                    <a:pt x="1244" y="5"/>
                  </a:lnTo>
                  <a:lnTo>
                    <a:pt x="1244" y="5"/>
                  </a:lnTo>
                  <a:lnTo>
                    <a:pt x="1268" y="3"/>
                  </a:lnTo>
                  <a:lnTo>
                    <a:pt x="1268" y="3"/>
                  </a:lnTo>
                  <a:lnTo>
                    <a:pt x="1294" y="3"/>
                  </a:lnTo>
                  <a:lnTo>
                    <a:pt x="1318" y="2"/>
                  </a:lnTo>
                  <a:lnTo>
                    <a:pt x="1318" y="2"/>
                  </a:lnTo>
                  <a:lnTo>
                    <a:pt x="1344" y="1"/>
                  </a:lnTo>
                  <a:lnTo>
                    <a:pt x="1344" y="1"/>
                  </a:lnTo>
                  <a:lnTo>
                    <a:pt x="1369" y="1"/>
                  </a:lnTo>
                  <a:lnTo>
                    <a:pt x="1394" y="0"/>
                  </a:lnTo>
                  <a:lnTo>
                    <a:pt x="1394" y="0"/>
                  </a:lnTo>
                  <a:lnTo>
                    <a:pt x="1420" y="0"/>
                  </a:lnTo>
                  <a:lnTo>
                    <a:pt x="1420" y="0"/>
                  </a:lnTo>
                  <a:lnTo>
                    <a:pt x="1445" y="0"/>
                  </a:lnTo>
                  <a:lnTo>
                    <a:pt x="1445" y="550"/>
                  </a:lnTo>
                  <a:lnTo>
                    <a:pt x="2696" y="275"/>
                  </a:lnTo>
                  <a:close/>
                </a:path>
              </a:pathLst>
            </a:custGeom>
            <a:solidFill>
              <a:srgbClr val="993366"/>
            </a:solidFill>
            <a:ln w="9525">
              <a:solidFill>
                <a:srgbClr val="000000"/>
              </a:solidFill>
              <a:round/>
              <a:headEnd/>
              <a:tailEnd/>
            </a:ln>
          </p:spPr>
          <p:txBody>
            <a:bodyPr/>
            <a:lstStyle/>
            <a:p>
              <a:endParaRPr lang="es-ES"/>
            </a:p>
          </p:txBody>
        </p:sp>
        <p:sp>
          <p:nvSpPr>
            <p:cNvPr id="187448" name="Rectangle 56"/>
            <p:cNvSpPr>
              <a:spLocks noChangeArrowheads="1"/>
            </p:cNvSpPr>
            <p:nvPr/>
          </p:nvSpPr>
          <p:spPr bwMode="auto">
            <a:xfrm>
              <a:off x="3601" y="1260"/>
              <a:ext cx="539" cy="260"/>
            </a:xfrm>
            <a:prstGeom prst="rect">
              <a:avLst/>
            </a:prstGeom>
            <a:noFill/>
            <a:ln w="9525">
              <a:noFill/>
              <a:miter lim="800000"/>
              <a:headEnd/>
              <a:tailEnd/>
            </a:ln>
          </p:spPr>
          <p:txBody>
            <a:bodyPr wrap="none" lIns="0" tIns="0" rIns="0" bIns="0"/>
            <a:lstStyle/>
            <a:p>
              <a:r>
                <a:rPr lang="en-US" sz="1400" b="1">
                  <a:latin typeface="Verdana" pitchFamily="34" charset="0"/>
                </a:rPr>
                <a:t>17%</a:t>
              </a:r>
              <a:endParaRPr lang="es-ES" sz="1400"/>
            </a:p>
          </p:txBody>
        </p:sp>
        <p:sp>
          <p:nvSpPr>
            <p:cNvPr id="187449" name="Rectangle 57"/>
            <p:cNvSpPr>
              <a:spLocks noChangeArrowheads="1"/>
            </p:cNvSpPr>
            <p:nvPr/>
          </p:nvSpPr>
          <p:spPr bwMode="auto">
            <a:xfrm>
              <a:off x="718" y="2213"/>
              <a:ext cx="431" cy="191"/>
            </a:xfrm>
            <a:prstGeom prst="rect">
              <a:avLst/>
            </a:prstGeom>
            <a:noFill/>
            <a:ln w="9525">
              <a:noFill/>
              <a:miter lim="800000"/>
              <a:headEnd/>
              <a:tailEnd/>
            </a:ln>
          </p:spPr>
          <p:txBody>
            <a:bodyPr wrap="none" lIns="0" tIns="0" rIns="0" bIns="0">
              <a:spAutoFit/>
            </a:bodyPr>
            <a:lstStyle/>
            <a:p>
              <a:r>
                <a:rPr lang="en-US" sz="1400" b="1">
                  <a:latin typeface="Verdana" pitchFamily="34" charset="0"/>
                </a:rPr>
                <a:t>83%</a:t>
              </a:r>
              <a:endParaRPr lang="es-ES" sz="1400"/>
            </a:p>
          </p:txBody>
        </p:sp>
        <p:sp>
          <p:nvSpPr>
            <p:cNvPr id="187450" name="Rectangle 58"/>
            <p:cNvSpPr>
              <a:spLocks noChangeArrowheads="1"/>
            </p:cNvSpPr>
            <p:nvPr/>
          </p:nvSpPr>
          <p:spPr bwMode="auto">
            <a:xfrm>
              <a:off x="1332" y="3446"/>
              <a:ext cx="3382" cy="334"/>
            </a:xfrm>
            <a:prstGeom prst="rect">
              <a:avLst/>
            </a:prstGeom>
            <a:solidFill>
              <a:srgbClr val="FFFFFF"/>
            </a:solidFill>
            <a:ln w="9525">
              <a:solidFill>
                <a:srgbClr val="000000"/>
              </a:solidFill>
              <a:miter lim="800000"/>
              <a:headEnd/>
              <a:tailEnd/>
            </a:ln>
          </p:spPr>
          <p:txBody>
            <a:bodyPr/>
            <a:lstStyle/>
            <a:p>
              <a:endParaRPr lang="es-ES"/>
            </a:p>
          </p:txBody>
        </p:sp>
        <p:sp>
          <p:nvSpPr>
            <p:cNvPr id="187451" name="Rectangle 59"/>
            <p:cNvSpPr>
              <a:spLocks noChangeArrowheads="1"/>
            </p:cNvSpPr>
            <p:nvPr/>
          </p:nvSpPr>
          <p:spPr bwMode="auto">
            <a:xfrm>
              <a:off x="3606" y="3463"/>
              <a:ext cx="245" cy="191"/>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NO</a:t>
              </a:r>
              <a:endParaRPr lang="es-ES" sz="1400"/>
            </a:p>
          </p:txBody>
        </p:sp>
        <p:sp>
          <p:nvSpPr>
            <p:cNvPr id="187452" name="Rectangle 60"/>
            <p:cNvSpPr>
              <a:spLocks noChangeArrowheads="1"/>
            </p:cNvSpPr>
            <p:nvPr/>
          </p:nvSpPr>
          <p:spPr bwMode="auto">
            <a:xfrm>
              <a:off x="264" y="138"/>
              <a:ext cx="5401" cy="740"/>
            </a:xfrm>
            <a:prstGeom prst="rect">
              <a:avLst/>
            </a:prstGeom>
            <a:noFill/>
            <a:ln w="9525">
              <a:noFill/>
              <a:miter lim="800000"/>
              <a:headEnd/>
              <a:tailEnd/>
            </a:ln>
          </p:spPr>
          <p:txBody>
            <a:bodyPr lIns="0" tIns="0" rIns="0" bIns="0">
              <a:spAutoFit/>
            </a:bodyPr>
            <a:lstStyle/>
            <a:p>
              <a:pPr algn="ctr"/>
              <a:r>
                <a:rPr lang="es-ES" b="1">
                  <a:latin typeface="Verdana" pitchFamily="34" charset="0"/>
                </a:rPr>
                <a:t>7. Conoce Ud. si se encuentra funcionando  en la ciudad de Guayaquil una empresa que practique el turismo receptivo?</a:t>
              </a:r>
              <a:endParaRPr lang="es-ES"/>
            </a:p>
          </p:txBody>
        </p:sp>
        <p:sp>
          <p:nvSpPr>
            <p:cNvPr id="187453" name="Rectangle 61"/>
            <p:cNvSpPr>
              <a:spLocks noChangeArrowheads="1"/>
            </p:cNvSpPr>
            <p:nvPr/>
          </p:nvSpPr>
          <p:spPr bwMode="auto">
            <a:xfrm>
              <a:off x="2194" y="3518"/>
              <a:ext cx="120" cy="120"/>
            </a:xfrm>
            <a:prstGeom prst="rect">
              <a:avLst/>
            </a:prstGeom>
            <a:solidFill>
              <a:srgbClr val="9999FF"/>
            </a:solidFill>
            <a:ln w="9525">
              <a:noFill/>
              <a:miter lim="800000"/>
              <a:headEnd/>
              <a:tailEnd/>
            </a:ln>
          </p:spPr>
          <p:txBody>
            <a:bodyPr/>
            <a:lstStyle/>
            <a:p>
              <a:endParaRPr lang="es-ES"/>
            </a:p>
          </p:txBody>
        </p:sp>
        <p:sp>
          <p:nvSpPr>
            <p:cNvPr id="187454" name="Rectangle 62"/>
            <p:cNvSpPr>
              <a:spLocks noChangeArrowheads="1"/>
            </p:cNvSpPr>
            <p:nvPr/>
          </p:nvSpPr>
          <p:spPr bwMode="auto">
            <a:xfrm>
              <a:off x="3297" y="3518"/>
              <a:ext cx="120" cy="120"/>
            </a:xfrm>
            <a:prstGeom prst="rect">
              <a:avLst/>
            </a:prstGeom>
            <a:solidFill>
              <a:srgbClr val="993366"/>
            </a:solidFill>
            <a:ln w="9525" algn="ctr">
              <a:noFill/>
              <a:miter lim="800000"/>
              <a:headEnd/>
              <a:tailEnd/>
            </a:ln>
            <a:effectLst/>
          </p:spPr>
          <p:txBody>
            <a:bodyPr/>
            <a:lstStyle/>
            <a:p>
              <a:endParaRPr lang="es-ES"/>
            </a:p>
          </p:txBody>
        </p:sp>
      </p:grpSp>
      <p:sp>
        <p:nvSpPr>
          <p:cNvPr id="187455" name="Rectangle 63"/>
          <p:cNvSpPr>
            <a:spLocks noChangeArrowheads="1"/>
          </p:cNvSpPr>
          <p:nvPr/>
        </p:nvSpPr>
        <p:spPr bwMode="auto">
          <a:xfrm>
            <a:off x="4552950" y="5734050"/>
            <a:ext cx="234950" cy="176213"/>
          </a:xfrm>
          <a:prstGeom prst="rect">
            <a:avLst/>
          </a:prstGeom>
          <a:noFill/>
          <a:ln w="9525">
            <a:noFill/>
            <a:miter lim="800000"/>
            <a:headEnd/>
            <a:tailEnd/>
          </a:ln>
        </p:spPr>
        <p:txBody>
          <a:bodyPr lIns="0" tIns="0" rIns="0" bIns="0"/>
          <a:lstStyle/>
          <a:p>
            <a:r>
              <a:rPr lang="en-US" sz="1400">
                <a:solidFill>
                  <a:srgbClr val="000000"/>
                </a:solidFill>
                <a:latin typeface="Verdana" pitchFamily="34" charset="0"/>
              </a:rPr>
              <a:t>SI</a:t>
            </a:r>
            <a:endParaRPr lang="es-ES" sz="14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89443"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89444" name="Text Box 4"/>
          <p:cNvSpPr txBox="1">
            <a:spLocks noChangeArrowheads="1"/>
          </p:cNvSpPr>
          <p:nvPr/>
        </p:nvSpPr>
        <p:spPr bwMode="auto">
          <a:xfrm>
            <a:off x="5651500"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Sur</a:t>
            </a:r>
          </a:p>
        </p:txBody>
      </p:sp>
      <p:sp>
        <p:nvSpPr>
          <p:cNvPr id="189445" name="Text Box 5"/>
          <p:cNvSpPr txBox="1">
            <a:spLocks noChangeArrowheads="1"/>
          </p:cNvSpPr>
          <p:nvPr/>
        </p:nvSpPr>
        <p:spPr bwMode="auto">
          <a:xfrm>
            <a:off x="4067175" y="5589588"/>
            <a:ext cx="865188"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Centro</a:t>
            </a:r>
          </a:p>
        </p:txBody>
      </p:sp>
      <p:sp>
        <p:nvSpPr>
          <p:cNvPr id="189446" name="Text Box 6"/>
          <p:cNvSpPr txBox="1">
            <a:spLocks noChangeArrowheads="1"/>
          </p:cNvSpPr>
          <p:nvPr/>
        </p:nvSpPr>
        <p:spPr bwMode="auto">
          <a:xfrm>
            <a:off x="2700338"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Norte</a:t>
            </a:r>
          </a:p>
        </p:txBody>
      </p:sp>
      <p:sp>
        <p:nvSpPr>
          <p:cNvPr id="189460" name="Rectangle 20"/>
          <p:cNvSpPr>
            <a:spLocks noChangeArrowheads="1"/>
          </p:cNvSpPr>
          <p:nvPr/>
        </p:nvSpPr>
        <p:spPr bwMode="auto">
          <a:xfrm>
            <a:off x="4552950" y="5734050"/>
            <a:ext cx="234950" cy="176213"/>
          </a:xfrm>
          <a:prstGeom prst="rect">
            <a:avLst/>
          </a:prstGeom>
          <a:noFill/>
          <a:ln w="9525">
            <a:noFill/>
            <a:miter lim="800000"/>
            <a:headEnd/>
            <a:tailEnd/>
          </a:ln>
        </p:spPr>
        <p:txBody>
          <a:bodyPr lIns="0" tIns="0" rIns="0" bIns="0"/>
          <a:lstStyle/>
          <a:p>
            <a:r>
              <a:rPr lang="en-US" sz="1400">
                <a:solidFill>
                  <a:srgbClr val="000000"/>
                </a:solidFill>
                <a:latin typeface="Verdana" pitchFamily="34" charset="0"/>
              </a:rPr>
              <a:t>SI</a:t>
            </a:r>
            <a:endParaRPr lang="es-ES" sz="1400"/>
          </a:p>
        </p:txBody>
      </p:sp>
      <p:grpSp>
        <p:nvGrpSpPr>
          <p:cNvPr id="189462" name="Group 22"/>
          <p:cNvGrpSpPr>
            <a:grpSpLocks noChangeAspect="1"/>
          </p:cNvGrpSpPr>
          <p:nvPr/>
        </p:nvGrpSpPr>
        <p:grpSpPr bwMode="auto">
          <a:xfrm>
            <a:off x="1908175" y="1844675"/>
            <a:ext cx="6408738" cy="4321175"/>
            <a:chOff x="2976" y="8069"/>
            <a:chExt cx="5985" cy="3930"/>
          </a:xfrm>
        </p:grpSpPr>
        <p:sp>
          <p:nvSpPr>
            <p:cNvPr id="189463" name="AutoShape 23"/>
            <p:cNvSpPr>
              <a:spLocks noChangeAspect="1" noChangeArrowheads="1"/>
            </p:cNvSpPr>
            <p:nvPr/>
          </p:nvSpPr>
          <p:spPr bwMode="auto">
            <a:xfrm>
              <a:off x="2976" y="8069"/>
              <a:ext cx="5985" cy="3930"/>
            </a:xfrm>
            <a:prstGeom prst="rect">
              <a:avLst/>
            </a:prstGeom>
            <a:solidFill>
              <a:srgbClr val="EAEAEA"/>
            </a:solidFill>
            <a:ln w="9525">
              <a:solidFill>
                <a:srgbClr val="000000"/>
              </a:solidFill>
              <a:miter lim="800000"/>
              <a:headEnd/>
              <a:tailEnd/>
            </a:ln>
          </p:spPr>
          <p:txBody>
            <a:bodyPr/>
            <a:lstStyle/>
            <a:p>
              <a:endParaRPr lang="es-ES"/>
            </a:p>
          </p:txBody>
        </p:sp>
        <p:sp>
          <p:nvSpPr>
            <p:cNvPr id="189464" name="Rectangle 24"/>
            <p:cNvSpPr>
              <a:spLocks noChangeArrowheads="1"/>
            </p:cNvSpPr>
            <p:nvPr/>
          </p:nvSpPr>
          <p:spPr bwMode="auto">
            <a:xfrm>
              <a:off x="2976" y="8069"/>
              <a:ext cx="5985" cy="3570"/>
            </a:xfrm>
            <a:prstGeom prst="rect">
              <a:avLst/>
            </a:prstGeom>
            <a:noFill/>
            <a:ln w="9525">
              <a:noFill/>
              <a:miter lim="800000"/>
              <a:headEnd/>
              <a:tailEnd/>
            </a:ln>
          </p:spPr>
          <p:txBody>
            <a:bodyPr/>
            <a:lstStyle/>
            <a:p>
              <a:endParaRPr lang="es-ES"/>
            </a:p>
          </p:txBody>
        </p:sp>
        <p:sp>
          <p:nvSpPr>
            <p:cNvPr id="189465" name="Freeform 25"/>
            <p:cNvSpPr>
              <a:spLocks/>
            </p:cNvSpPr>
            <p:nvPr/>
          </p:nvSpPr>
          <p:spPr bwMode="auto">
            <a:xfrm>
              <a:off x="5671" y="9494"/>
              <a:ext cx="248" cy="683"/>
            </a:xfrm>
            <a:custGeom>
              <a:avLst/>
              <a:gdLst/>
              <a:ahLst/>
              <a:cxnLst>
                <a:cxn ang="0">
                  <a:pos x="236" y="498"/>
                </a:cxn>
                <a:cxn ang="0">
                  <a:pos x="0" y="0"/>
                </a:cxn>
                <a:cxn ang="0">
                  <a:pos x="0" y="155"/>
                </a:cxn>
                <a:cxn ang="0">
                  <a:pos x="236" y="652"/>
                </a:cxn>
                <a:cxn ang="0">
                  <a:pos x="236" y="498"/>
                </a:cxn>
              </a:cxnLst>
              <a:rect l="0" t="0" r="r" b="b"/>
              <a:pathLst>
                <a:path w="236" h="652">
                  <a:moveTo>
                    <a:pt x="236" y="498"/>
                  </a:moveTo>
                  <a:lnTo>
                    <a:pt x="0" y="0"/>
                  </a:lnTo>
                  <a:lnTo>
                    <a:pt x="0" y="155"/>
                  </a:lnTo>
                  <a:lnTo>
                    <a:pt x="236" y="652"/>
                  </a:lnTo>
                  <a:lnTo>
                    <a:pt x="236" y="498"/>
                  </a:lnTo>
                  <a:close/>
                </a:path>
              </a:pathLst>
            </a:custGeom>
            <a:solidFill>
              <a:srgbClr val="4D1A33"/>
            </a:solidFill>
            <a:ln w="9525">
              <a:solidFill>
                <a:srgbClr val="000000"/>
              </a:solidFill>
              <a:round/>
              <a:headEnd/>
              <a:tailEnd/>
            </a:ln>
          </p:spPr>
          <p:txBody>
            <a:bodyPr/>
            <a:lstStyle/>
            <a:p>
              <a:endParaRPr lang="es-ES"/>
            </a:p>
          </p:txBody>
        </p:sp>
        <p:sp>
          <p:nvSpPr>
            <p:cNvPr id="189466" name="Freeform 26"/>
            <p:cNvSpPr>
              <a:spLocks/>
            </p:cNvSpPr>
            <p:nvPr/>
          </p:nvSpPr>
          <p:spPr bwMode="auto">
            <a:xfrm>
              <a:off x="5670" y="9486"/>
              <a:ext cx="249" cy="530"/>
            </a:xfrm>
            <a:custGeom>
              <a:avLst/>
              <a:gdLst/>
              <a:ahLst/>
              <a:cxnLst>
                <a:cxn ang="0">
                  <a:pos x="0" y="7"/>
                </a:cxn>
                <a:cxn ang="0">
                  <a:pos x="0" y="7"/>
                </a:cxn>
                <a:cxn ang="0">
                  <a:pos x="23" y="6"/>
                </a:cxn>
                <a:cxn ang="0">
                  <a:pos x="23" y="6"/>
                </a:cxn>
                <a:cxn ang="0">
                  <a:pos x="23" y="6"/>
                </a:cxn>
                <a:cxn ang="0">
                  <a:pos x="48" y="5"/>
                </a:cxn>
                <a:cxn ang="0">
                  <a:pos x="48" y="5"/>
                </a:cxn>
                <a:cxn ang="0">
                  <a:pos x="48" y="5"/>
                </a:cxn>
                <a:cxn ang="0">
                  <a:pos x="71" y="4"/>
                </a:cxn>
                <a:cxn ang="0">
                  <a:pos x="71" y="4"/>
                </a:cxn>
                <a:cxn ang="0">
                  <a:pos x="71" y="4"/>
                </a:cxn>
                <a:cxn ang="0">
                  <a:pos x="95" y="3"/>
                </a:cxn>
                <a:cxn ang="0">
                  <a:pos x="95" y="3"/>
                </a:cxn>
                <a:cxn ang="0">
                  <a:pos x="95" y="3"/>
                </a:cxn>
                <a:cxn ang="0">
                  <a:pos x="118" y="2"/>
                </a:cxn>
                <a:cxn ang="0">
                  <a:pos x="118" y="2"/>
                </a:cxn>
                <a:cxn ang="0">
                  <a:pos x="118" y="2"/>
                </a:cxn>
                <a:cxn ang="0">
                  <a:pos x="141" y="1"/>
                </a:cxn>
                <a:cxn ang="0">
                  <a:pos x="141" y="1"/>
                </a:cxn>
                <a:cxn ang="0">
                  <a:pos x="141" y="1"/>
                </a:cxn>
                <a:cxn ang="0">
                  <a:pos x="166" y="1"/>
                </a:cxn>
                <a:cxn ang="0">
                  <a:pos x="166" y="1"/>
                </a:cxn>
                <a:cxn ang="0">
                  <a:pos x="166" y="1"/>
                </a:cxn>
                <a:cxn ang="0">
                  <a:pos x="189" y="0"/>
                </a:cxn>
                <a:cxn ang="0">
                  <a:pos x="189" y="0"/>
                </a:cxn>
                <a:cxn ang="0">
                  <a:pos x="189" y="0"/>
                </a:cxn>
                <a:cxn ang="0">
                  <a:pos x="213" y="0"/>
                </a:cxn>
                <a:cxn ang="0">
                  <a:pos x="213" y="0"/>
                </a:cxn>
                <a:cxn ang="0">
                  <a:pos x="213" y="0"/>
                </a:cxn>
                <a:cxn ang="0">
                  <a:pos x="237" y="0"/>
                </a:cxn>
                <a:cxn ang="0">
                  <a:pos x="237" y="0"/>
                </a:cxn>
                <a:cxn ang="0">
                  <a:pos x="237" y="505"/>
                </a:cxn>
                <a:cxn ang="0">
                  <a:pos x="0" y="7"/>
                </a:cxn>
              </a:cxnLst>
              <a:rect l="0" t="0" r="r" b="b"/>
              <a:pathLst>
                <a:path w="237" h="505">
                  <a:moveTo>
                    <a:pt x="0" y="7"/>
                  </a:moveTo>
                  <a:lnTo>
                    <a:pt x="0" y="7"/>
                  </a:lnTo>
                  <a:lnTo>
                    <a:pt x="23" y="6"/>
                  </a:lnTo>
                  <a:lnTo>
                    <a:pt x="23" y="6"/>
                  </a:lnTo>
                  <a:lnTo>
                    <a:pt x="23" y="6"/>
                  </a:lnTo>
                  <a:lnTo>
                    <a:pt x="48" y="5"/>
                  </a:lnTo>
                  <a:lnTo>
                    <a:pt x="48" y="5"/>
                  </a:lnTo>
                  <a:lnTo>
                    <a:pt x="48" y="5"/>
                  </a:lnTo>
                  <a:lnTo>
                    <a:pt x="71" y="4"/>
                  </a:lnTo>
                  <a:lnTo>
                    <a:pt x="71" y="4"/>
                  </a:lnTo>
                  <a:lnTo>
                    <a:pt x="71" y="4"/>
                  </a:lnTo>
                  <a:lnTo>
                    <a:pt x="95" y="3"/>
                  </a:lnTo>
                  <a:lnTo>
                    <a:pt x="95" y="3"/>
                  </a:lnTo>
                  <a:lnTo>
                    <a:pt x="95" y="3"/>
                  </a:lnTo>
                  <a:lnTo>
                    <a:pt x="118" y="2"/>
                  </a:lnTo>
                  <a:lnTo>
                    <a:pt x="118" y="2"/>
                  </a:lnTo>
                  <a:lnTo>
                    <a:pt x="118" y="2"/>
                  </a:lnTo>
                  <a:lnTo>
                    <a:pt x="141" y="1"/>
                  </a:lnTo>
                  <a:lnTo>
                    <a:pt x="141" y="1"/>
                  </a:lnTo>
                  <a:lnTo>
                    <a:pt x="141" y="1"/>
                  </a:lnTo>
                  <a:lnTo>
                    <a:pt x="166" y="1"/>
                  </a:lnTo>
                  <a:lnTo>
                    <a:pt x="166" y="1"/>
                  </a:lnTo>
                  <a:lnTo>
                    <a:pt x="166" y="1"/>
                  </a:lnTo>
                  <a:lnTo>
                    <a:pt x="189" y="0"/>
                  </a:lnTo>
                  <a:lnTo>
                    <a:pt x="189" y="0"/>
                  </a:lnTo>
                  <a:lnTo>
                    <a:pt x="189" y="0"/>
                  </a:lnTo>
                  <a:lnTo>
                    <a:pt x="213" y="0"/>
                  </a:lnTo>
                  <a:lnTo>
                    <a:pt x="213" y="0"/>
                  </a:lnTo>
                  <a:lnTo>
                    <a:pt x="213" y="0"/>
                  </a:lnTo>
                  <a:lnTo>
                    <a:pt x="237" y="0"/>
                  </a:lnTo>
                  <a:lnTo>
                    <a:pt x="237" y="0"/>
                  </a:lnTo>
                  <a:lnTo>
                    <a:pt x="237" y="505"/>
                  </a:lnTo>
                  <a:lnTo>
                    <a:pt x="0" y="7"/>
                  </a:lnTo>
                  <a:close/>
                </a:path>
              </a:pathLst>
            </a:custGeom>
            <a:solidFill>
              <a:srgbClr val="993366"/>
            </a:solidFill>
            <a:ln w="9525">
              <a:solidFill>
                <a:srgbClr val="000000"/>
              </a:solidFill>
              <a:round/>
              <a:headEnd/>
              <a:tailEnd/>
            </a:ln>
          </p:spPr>
          <p:txBody>
            <a:bodyPr/>
            <a:lstStyle/>
            <a:p>
              <a:endParaRPr lang="es-ES"/>
            </a:p>
          </p:txBody>
        </p:sp>
        <p:sp>
          <p:nvSpPr>
            <p:cNvPr id="189467" name="Freeform 27"/>
            <p:cNvSpPr>
              <a:spLocks/>
            </p:cNvSpPr>
            <p:nvPr/>
          </p:nvSpPr>
          <p:spPr bwMode="auto">
            <a:xfrm>
              <a:off x="4554" y="10280"/>
              <a:ext cx="2853" cy="691"/>
            </a:xfrm>
            <a:custGeom>
              <a:avLst/>
              <a:gdLst/>
              <a:ahLst/>
              <a:cxnLst>
                <a:cxn ang="0">
                  <a:pos x="2717" y="44"/>
                </a:cxn>
                <a:cxn ang="0">
                  <a:pos x="2696" y="96"/>
                </a:cxn>
                <a:cxn ang="0">
                  <a:pos x="2662" y="147"/>
                </a:cxn>
                <a:cxn ang="0">
                  <a:pos x="2622" y="188"/>
                </a:cxn>
                <a:cxn ang="0">
                  <a:pos x="2562" y="237"/>
                </a:cxn>
                <a:cxn ang="0">
                  <a:pos x="2489" y="282"/>
                </a:cxn>
                <a:cxn ang="0">
                  <a:pos x="2404" y="324"/>
                </a:cxn>
                <a:cxn ang="0">
                  <a:pos x="2323" y="356"/>
                </a:cxn>
                <a:cxn ang="0">
                  <a:pos x="2217" y="392"/>
                </a:cxn>
                <a:cxn ang="0">
                  <a:pos x="2101" y="423"/>
                </a:cxn>
                <a:cxn ang="0">
                  <a:pos x="1978" y="449"/>
                </a:cxn>
                <a:cxn ang="0">
                  <a:pos x="1871" y="468"/>
                </a:cxn>
                <a:cxn ang="0">
                  <a:pos x="1736" y="485"/>
                </a:cxn>
                <a:cxn ang="0">
                  <a:pos x="1597" y="497"/>
                </a:cxn>
                <a:cxn ang="0">
                  <a:pos x="1456" y="503"/>
                </a:cxn>
                <a:cxn ang="0">
                  <a:pos x="1337" y="505"/>
                </a:cxn>
                <a:cxn ang="0">
                  <a:pos x="1195" y="501"/>
                </a:cxn>
                <a:cxn ang="0">
                  <a:pos x="1055" y="491"/>
                </a:cxn>
                <a:cxn ang="0">
                  <a:pos x="917" y="477"/>
                </a:cxn>
                <a:cxn ang="0">
                  <a:pos x="808" y="461"/>
                </a:cxn>
                <a:cxn ang="0">
                  <a:pos x="680" y="437"/>
                </a:cxn>
                <a:cxn ang="0">
                  <a:pos x="560" y="408"/>
                </a:cxn>
                <a:cxn ang="0">
                  <a:pos x="450" y="375"/>
                </a:cxn>
                <a:cxn ang="0">
                  <a:pos x="349" y="338"/>
                </a:cxn>
                <a:cxn ang="0">
                  <a:pos x="274" y="304"/>
                </a:cxn>
                <a:cxn ang="0">
                  <a:pos x="194" y="260"/>
                </a:cxn>
                <a:cxn ang="0">
                  <a:pos x="127" y="213"/>
                </a:cxn>
                <a:cxn ang="0">
                  <a:pos x="74" y="164"/>
                </a:cxn>
                <a:cxn ang="0">
                  <a:pos x="40" y="121"/>
                </a:cxn>
                <a:cxn ang="0">
                  <a:pos x="13" y="70"/>
                </a:cxn>
                <a:cxn ang="0">
                  <a:pos x="1" y="17"/>
                </a:cxn>
                <a:cxn ang="0">
                  <a:pos x="2" y="180"/>
                </a:cxn>
                <a:cxn ang="0">
                  <a:pos x="16" y="233"/>
                </a:cxn>
                <a:cxn ang="0">
                  <a:pos x="40" y="276"/>
                </a:cxn>
                <a:cxn ang="0">
                  <a:pos x="81" y="327"/>
                </a:cxn>
                <a:cxn ang="0">
                  <a:pos x="137" y="375"/>
                </a:cxn>
                <a:cxn ang="0">
                  <a:pos x="206" y="422"/>
                </a:cxn>
                <a:cxn ang="0">
                  <a:pos x="274" y="458"/>
                </a:cxn>
                <a:cxn ang="0">
                  <a:pos x="365" y="498"/>
                </a:cxn>
                <a:cxn ang="0">
                  <a:pos x="468" y="535"/>
                </a:cxn>
                <a:cxn ang="0">
                  <a:pos x="580" y="568"/>
                </a:cxn>
                <a:cxn ang="0">
                  <a:pos x="680" y="591"/>
                </a:cxn>
                <a:cxn ang="0">
                  <a:pos x="808" y="615"/>
                </a:cxn>
                <a:cxn ang="0">
                  <a:pos x="940" y="634"/>
                </a:cxn>
                <a:cxn ang="0">
                  <a:pos x="1078" y="648"/>
                </a:cxn>
                <a:cxn ang="0">
                  <a:pos x="1219" y="656"/>
                </a:cxn>
                <a:cxn ang="0">
                  <a:pos x="1337" y="659"/>
                </a:cxn>
                <a:cxn ang="0">
                  <a:pos x="1479" y="657"/>
                </a:cxn>
                <a:cxn ang="0">
                  <a:pos x="1620" y="649"/>
                </a:cxn>
                <a:cxn ang="0">
                  <a:pos x="1759" y="637"/>
                </a:cxn>
                <a:cxn ang="0">
                  <a:pos x="1871" y="623"/>
                </a:cxn>
                <a:cxn ang="0">
                  <a:pos x="2000" y="600"/>
                </a:cxn>
                <a:cxn ang="0">
                  <a:pos x="2122" y="573"/>
                </a:cxn>
                <a:cxn ang="0">
                  <a:pos x="2236" y="541"/>
                </a:cxn>
                <a:cxn ang="0">
                  <a:pos x="2323" y="511"/>
                </a:cxn>
                <a:cxn ang="0">
                  <a:pos x="2419" y="472"/>
                </a:cxn>
                <a:cxn ang="0">
                  <a:pos x="2502" y="429"/>
                </a:cxn>
                <a:cxn ang="0">
                  <a:pos x="2573" y="383"/>
                </a:cxn>
                <a:cxn ang="0">
                  <a:pos x="2622" y="343"/>
                </a:cxn>
                <a:cxn ang="0">
                  <a:pos x="2669" y="293"/>
                </a:cxn>
                <a:cxn ang="0">
                  <a:pos x="2701" y="242"/>
                </a:cxn>
                <a:cxn ang="0">
                  <a:pos x="2718" y="189"/>
                </a:cxn>
              </a:cxnLst>
              <a:rect l="0" t="0" r="r" b="b"/>
              <a:pathLst>
                <a:path w="2722" h="659">
                  <a:moveTo>
                    <a:pt x="2722" y="0"/>
                  </a:moveTo>
                  <a:lnTo>
                    <a:pt x="2722" y="9"/>
                  </a:lnTo>
                  <a:lnTo>
                    <a:pt x="2722" y="9"/>
                  </a:lnTo>
                  <a:lnTo>
                    <a:pt x="2721" y="17"/>
                  </a:lnTo>
                  <a:lnTo>
                    <a:pt x="2720" y="26"/>
                  </a:lnTo>
                  <a:lnTo>
                    <a:pt x="2718" y="35"/>
                  </a:lnTo>
                  <a:lnTo>
                    <a:pt x="2718" y="35"/>
                  </a:lnTo>
                  <a:lnTo>
                    <a:pt x="2717" y="44"/>
                  </a:lnTo>
                  <a:lnTo>
                    <a:pt x="2714" y="53"/>
                  </a:lnTo>
                  <a:lnTo>
                    <a:pt x="2714" y="53"/>
                  </a:lnTo>
                  <a:lnTo>
                    <a:pt x="2712" y="61"/>
                  </a:lnTo>
                  <a:lnTo>
                    <a:pt x="2709" y="70"/>
                  </a:lnTo>
                  <a:lnTo>
                    <a:pt x="2705" y="78"/>
                  </a:lnTo>
                  <a:lnTo>
                    <a:pt x="2705" y="78"/>
                  </a:lnTo>
                  <a:lnTo>
                    <a:pt x="2701" y="87"/>
                  </a:lnTo>
                  <a:lnTo>
                    <a:pt x="2696" y="96"/>
                  </a:lnTo>
                  <a:lnTo>
                    <a:pt x="2692" y="104"/>
                  </a:lnTo>
                  <a:lnTo>
                    <a:pt x="2692" y="104"/>
                  </a:lnTo>
                  <a:lnTo>
                    <a:pt x="2686" y="113"/>
                  </a:lnTo>
                  <a:lnTo>
                    <a:pt x="2681" y="121"/>
                  </a:lnTo>
                  <a:lnTo>
                    <a:pt x="2681" y="121"/>
                  </a:lnTo>
                  <a:lnTo>
                    <a:pt x="2675" y="130"/>
                  </a:lnTo>
                  <a:lnTo>
                    <a:pt x="2669" y="138"/>
                  </a:lnTo>
                  <a:lnTo>
                    <a:pt x="2662" y="147"/>
                  </a:lnTo>
                  <a:lnTo>
                    <a:pt x="2662" y="147"/>
                  </a:lnTo>
                  <a:lnTo>
                    <a:pt x="2655" y="155"/>
                  </a:lnTo>
                  <a:lnTo>
                    <a:pt x="2648" y="164"/>
                  </a:lnTo>
                  <a:lnTo>
                    <a:pt x="2648" y="164"/>
                  </a:lnTo>
                  <a:lnTo>
                    <a:pt x="2640" y="172"/>
                  </a:lnTo>
                  <a:lnTo>
                    <a:pt x="2631" y="180"/>
                  </a:lnTo>
                  <a:lnTo>
                    <a:pt x="2622" y="188"/>
                  </a:lnTo>
                  <a:lnTo>
                    <a:pt x="2622" y="188"/>
                  </a:lnTo>
                  <a:lnTo>
                    <a:pt x="2613" y="197"/>
                  </a:lnTo>
                  <a:lnTo>
                    <a:pt x="2604" y="205"/>
                  </a:lnTo>
                  <a:lnTo>
                    <a:pt x="2604" y="205"/>
                  </a:lnTo>
                  <a:lnTo>
                    <a:pt x="2594" y="213"/>
                  </a:lnTo>
                  <a:lnTo>
                    <a:pt x="2584" y="221"/>
                  </a:lnTo>
                  <a:lnTo>
                    <a:pt x="2573" y="229"/>
                  </a:lnTo>
                  <a:lnTo>
                    <a:pt x="2573" y="229"/>
                  </a:lnTo>
                  <a:lnTo>
                    <a:pt x="2562" y="237"/>
                  </a:lnTo>
                  <a:lnTo>
                    <a:pt x="2551" y="245"/>
                  </a:lnTo>
                  <a:lnTo>
                    <a:pt x="2539" y="252"/>
                  </a:lnTo>
                  <a:lnTo>
                    <a:pt x="2539" y="252"/>
                  </a:lnTo>
                  <a:lnTo>
                    <a:pt x="2528" y="260"/>
                  </a:lnTo>
                  <a:lnTo>
                    <a:pt x="2514" y="267"/>
                  </a:lnTo>
                  <a:lnTo>
                    <a:pt x="2514" y="267"/>
                  </a:lnTo>
                  <a:lnTo>
                    <a:pt x="2502" y="274"/>
                  </a:lnTo>
                  <a:lnTo>
                    <a:pt x="2489" y="282"/>
                  </a:lnTo>
                  <a:lnTo>
                    <a:pt x="2476" y="289"/>
                  </a:lnTo>
                  <a:lnTo>
                    <a:pt x="2476" y="289"/>
                  </a:lnTo>
                  <a:lnTo>
                    <a:pt x="2462" y="296"/>
                  </a:lnTo>
                  <a:lnTo>
                    <a:pt x="2447" y="304"/>
                  </a:lnTo>
                  <a:lnTo>
                    <a:pt x="2447" y="304"/>
                  </a:lnTo>
                  <a:lnTo>
                    <a:pt x="2433" y="311"/>
                  </a:lnTo>
                  <a:lnTo>
                    <a:pt x="2419" y="317"/>
                  </a:lnTo>
                  <a:lnTo>
                    <a:pt x="2404" y="324"/>
                  </a:lnTo>
                  <a:lnTo>
                    <a:pt x="2404" y="324"/>
                  </a:lnTo>
                  <a:lnTo>
                    <a:pt x="2388" y="330"/>
                  </a:lnTo>
                  <a:lnTo>
                    <a:pt x="2372" y="338"/>
                  </a:lnTo>
                  <a:lnTo>
                    <a:pt x="2372" y="338"/>
                  </a:lnTo>
                  <a:lnTo>
                    <a:pt x="2356" y="344"/>
                  </a:lnTo>
                  <a:lnTo>
                    <a:pt x="2339" y="350"/>
                  </a:lnTo>
                  <a:lnTo>
                    <a:pt x="2323" y="356"/>
                  </a:lnTo>
                  <a:lnTo>
                    <a:pt x="2323" y="356"/>
                  </a:lnTo>
                  <a:lnTo>
                    <a:pt x="2306" y="363"/>
                  </a:lnTo>
                  <a:lnTo>
                    <a:pt x="2289" y="369"/>
                  </a:lnTo>
                  <a:lnTo>
                    <a:pt x="2271" y="375"/>
                  </a:lnTo>
                  <a:lnTo>
                    <a:pt x="2271" y="375"/>
                  </a:lnTo>
                  <a:lnTo>
                    <a:pt x="2254" y="380"/>
                  </a:lnTo>
                  <a:lnTo>
                    <a:pt x="2236" y="387"/>
                  </a:lnTo>
                  <a:lnTo>
                    <a:pt x="2236" y="387"/>
                  </a:lnTo>
                  <a:lnTo>
                    <a:pt x="2217" y="392"/>
                  </a:lnTo>
                  <a:lnTo>
                    <a:pt x="2198" y="397"/>
                  </a:lnTo>
                  <a:lnTo>
                    <a:pt x="2180" y="403"/>
                  </a:lnTo>
                  <a:lnTo>
                    <a:pt x="2180" y="403"/>
                  </a:lnTo>
                  <a:lnTo>
                    <a:pt x="2160" y="408"/>
                  </a:lnTo>
                  <a:lnTo>
                    <a:pt x="2141" y="413"/>
                  </a:lnTo>
                  <a:lnTo>
                    <a:pt x="2141" y="413"/>
                  </a:lnTo>
                  <a:lnTo>
                    <a:pt x="2122" y="418"/>
                  </a:lnTo>
                  <a:lnTo>
                    <a:pt x="2101" y="423"/>
                  </a:lnTo>
                  <a:lnTo>
                    <a:pt x="2082" y="428"/>
                  </a:lnTo>
                  <a:lnTo>
                    <a:pt x="2082" y="428"/>
                  </a:lnTo>
                  <a:lnTo>
                    <a:pt x="2062" y="432"/>
                  </a:lnTo>
                  <a:lnTo>
                    <a:pt x="2041" y="437"/>
                  </a:lnTo>
                  <a:lnTo>
                    <a:pt x="2041" y="437"/>
                  </a:lnTo>
                  <a:lnTo>
                    <a:pt x="2020" y="441"/>
                  </a:lnTo>
                  <a:lnTo>
                    <a:pt x="2000" y="446"/>
                  </a:lnTo>
                  <a:lnTo>
                    <a:pt x="1978" y="449"/>
                  </a:lnTo>
                  <a:lnTo>
                    <a:pt x="1978" y="449"/>
                  </a:lnTo>
                  <a:lnTo>
                    <a:pt x="1957" y="454"/>
                  </a:lnTo>
                  <a:lnTo>
                    <a:pt x="1936" y="457"/>
                  </a:lnTo>
                  <a:lnTo>
                    <a:pt x="1914" y="461"/>
                  </a:lnTo>
                  <a:lnTo>
                    <a:pt x="1914" y="461"/>
                  </a:lnTo>
                  <a:lnTo>
                    <a:pt x="1893" y="464"/>
                  </a:lnTo>
                  <a:lnTo>
                    <a:pt x="1871" y="468"/>
                  </a:lnTo>
                  <a:lnTo>
                    <a:pt x="1871" y="468"/>
                  </a:lnTo>
                  <a:lnTo>
                    <a:pt x="1848" y="471"/>
                  </a:lnTo>
                  <a:lnTo>
                    <a:pt x="1826" y="474"/>
                  </a:lnTo>
                  <a:lnTo>
                    <a:pt x="1803" y="477"/>
                  </a:lnTo>
                  <a:lnTo>
                    <a:pt x="1803" y="477"/>
                  </a:lnTo>
                  <a:lnTo>
                    <a:pt x="1781" y="480"/>
                  </a:lnTo>
                  <a:lnTo>
                    <a:pt x="1759" y="482"/>
                  </a:lnTo>
                  <a:lnTo>
                    <a:pt x="1759" y="482"/>
                  </a:lnTo>
                  <a:lnTo>
                    <a:pt x="1736" y="485"/>
                  </a:lnTo>
                  <a:lnTo>
                    <a:pt x="1713" y="487"/>
                  </a:lnTo>
                  <a:lnTo>
                    <a:pt x="1690" y="489"/>
                  </a:lnTo>
                  <a:lnTo>
                    <a:pt x="1690" y="489"/>
                  </a:lnTo>
                  <a:lnTo>
                    <a:pt x="1667" y="491"/>
                  </a:lnTo>
                  <a:lnTo>
                    <a:pt x="1644" y="493"/>
                  </a:lnTo>
                  <a:lnTo>
                    <a:pt x="1644" y="493"/>
                  </a:lnTo>
                  <a:lnTo>
                    <a:pt x="1620" y="495"/>
                  </a:lnTo>
                  <a:lnTo>
                    <a:pt x="1597" y="497"/>
                  </a:lnTo>
                  <a:lnTo>
                    <a:pt x="1574" y="498"/>
                  </a:lnTo>
                  <a:lnTo>
                    <a:pt x="1574" y="498"/>
                  </a:lnTo>
                  <a:lnTo>
                    <a:pt x="1550" y="499"/>
                  </a:lnTo>
                  <a:lnTo>
                    <a:pt x="1527" y="501"/>
                  </a:lnTo>
                  <a:lnTo>
                    <a:pt x="1503" y="502"/>
                  </a:lnTo>
                  <a:lnTo>
                    <a:pt x="1503" y="502"/>
                  </a:lnTo>
                  <a:lnTo>
                    <a:pt x="1479" y="503"/>
                  </a:lnTo>
                  <a:lnTo>
                    <a:pt x="1456" y="503"/>
                  </a:lnTo>
                  <a:lnTo>
                    <a:pt x="1456" y="503"/>
                  </a:lnTo>
                  <a:lnTo>
                    <a:pt x="1432" y="504"/>
                  </a:lnTo>
                  <a:lnTo>
                    <a:pt x="1408" y="504"/>
                  </a:lnTo>
                  <a:lnTo>
                    <a:pt x="1384" y="505"/>
                  </a:lnTo>
                  <a:lnTo>
                    <a:pt x="1384" y="505"/>
                  </a:lnTo>
                  <a:lnTo>
                    <a:pt x="1361" y="505"/>
                  </a:lnTo>
                  <a:lnTo>
                    <a:pt x="1337" y="505"/>
                  </a:lnTo>
                  <a:lnTo>
                    <a:pt x="1337" y="505"/>
                  </a:lnTo>
                  <a:lnTo>
                    <a:pt x="1313" y="504"/>
                  </a:lnTo>
                  <a:lnTo>
                    <a:pt x="1290" y="504"/>
                  </a:lnTo>
                  <a:lnTo>
                    <a:pt x="1265" y="503"/>
                  </a:lnTo>
                  <a:lnTo>
                    <a:pt x="1265" y="503"/>
                  </a:lnTo>
                  <a:lnTo>
                    <a:pt x="1242" y="503"/>
                  </a:lnTo>
                  <a:lnTo>
                    <a:pt x="1219" y="502"/>
                  </a:lnTo>
                  <a:lnTo>
                    <a:pt x="1219" y="502"/>
                  </a:lnTo>
                  <a:lnTo>
                    <a:pt x="1195" y="501"/>
                  </a:lnTo>
                  <a:lnTo>
                    <a:pt x="1172" y="499"/>
                  </a:lnTo>
                  <a:lnTo>
                    <a:pt x="1147" y="498"/>
                  </a:lnTo>
                  <a:lnTo>
                    <a:pt x="1147" y="498"/>
                  </a:lnTo>
                  <a:lnTo>
                    <a:pt x="1124" y="497"/>
                  </a:lnTo>
                  <a:lnTo>
                    <a:pt x="1101" y="495"/>
                  </a:lnTo>
                  <a:lnTo>
                    <a:pt x="1078" y="493"/>
                  </a:lnTo>
                  <a:lnTo>
                    <a:pt x="1078" y="493"/>
                  </a:lnTo>
                  <a:lnTo>
                    <a:pt x="1055" y="491"/>
                  </a:lnTo>
                  <a:lnTo>
                    <a:pt x="1031" y="489"/>
                  </a:lnTo>
                  <a:lnTo>
                    <a:pt x="1031" y="489"/>
                  </a:lnTo>
                  <a:lnTo>
                    <a:pt x="1008" y="487"/>
                  </a:lnTo>
                  <a:lnTo>
                    <a:pt x="986" y="485"/>
                  </a:lnTo>
                  <a:lnTo>
                    <a:pt x="963" y="482"/>
                  </a:lnTo>
                  <a:lnTo>
                    <a:pt x="963" y="482"/>
                  </a:lnTo>
                  <a:lnTo>
                    <a:pt x="940" y="480"/>
                  </a:lnTo>
                  <a:lnTo>
                    <a:pt x="917" y="477"/>
                  </a:lnTo>
                  <a:lnTo>
                    <a:pt x="917" y="477"/>
                  </a:lnTo>
                  <a:lnTo>
                    <a:pt x="895" y="474"/>
                  </a:lnTo>
                  <a:lnTo>
                    <a:pt x="873" y="471"/>
                  </a:lnTo>
                  <a:lnTo>
                    <a:pt x="851" y="468"/>
                  </a:lnTo>
                  <a:lnTo>
                    <a:pt x="851" y="468"/>
                  </a:lnTo>
                  <a:lnTo>
                    <a:pt x="829" y="464"/>
                  </a:lnTo>
                  <a:lnTo>
                    <a:pt x="808" y="461"/>
                  </a:lnTo>
                  <a:lnTo>
                    <a:pt x="808" y="461"/>
                  </a:lnTo>
                  <a:lnTo>
                    <a:pt x="785" y="457"/>
                  </a:lnTo>
                  <a:lnTo>
                    <a:pt x="764" y="454"/>
                  </a:lnTo>
                  <a:lnTo>
                    <a:pt x="743" y="449"/>
                  </a:lnTo>
                  <a:lnTo>
                    <a:pt x="743" y="449"/>
                  </a:lnTo>
                  <a:lnTo>
                    <a:pt x="722" y="446"/>
                  </a:lnTo>
                  <a:lnTo>
                    <a:pt x="701" y="441"/>
                  </a:lnTo>
                  <a:lnTo>
                    <a:pt x="680" y="437"/>
                  </a:lnTo>
                  <a:lnTo>
                    <a:pt x="680" y="437"/>
                  </a:lnTo>
                  <a:lnTo>
                    <a:pt x="660" y="432"/>
                  </a:lnTo>
                  <a:lnTo>
                    <a:pt x="640" y="428"/>
                  </a:lnTo>
                  <a:lnTo>
                    <a:pt x="640" y="428"/>
                  </a:lnTo>
                  <a:lnTo>
                    <a:pt x="619" y="423"/>
                  </a:lnTo>
                  <a:lnTo>
                    <a:pt x="600" y="418"/>
                  </a:lnTo>
                  <a:lnTo>
                    <a:pt x="580" y="413"/>
                  </a:lnTo>
                  <a:lnTo>
                    <a:pt x="580" y="413"/>
                  </a:lnTo>
                  <a:lnTo>
                    <a:pt x="560" y="408"/>
                  </a:lnTo>
                  <a:lnTo>
                    <a:pt x="542" y="403"/>
                  </a:lnTo>
                  <a:lnTo>
                    <a:pt x="542" y="403"/>
                  </a:lnTo>
                  <a:lnTo>
                    <a:pt x="523" y="397"/>
                  </a:lnTo>
                  <a:lnTo>
                    <a:pt x="505" y="392"/>
                  </a:lnTo>
                  <a:lnTo>
                    <a:pt x="486" y="387"/>
                  </a:lnTo>
                  <a:lnTo>
                    <a:pt x="486" y="387"/>
                  </a:lnTo>
                  <a:lnTo>
                    <a:pt x="468" y="380"/>
                  </a:lnTo>
                  <a:lnTo>
                    <a:pt x="450" y="375"/>
                  </a:lnTo>
                  <a:lnTo>
                    <a:pt x="450" y="375"/>
                  </a:lnTo>
                  <a:lnTo>
                    <a:pt x="432" y="369"/>
                  </a:lnTo>
                  <a:lnTo>
                    <a:pt x="415" y="363"/>
                  </a:lnTo>
                  <a:lnTo>
                    <a:pt x="399" y="356"/>
                  </a:lnTo>
                  <a:lnTo>
                    <a:pt x="399" y="356"/>
                  </a:lnTo>
                  <a:lnTo>
                    <a:pt x="381" y="350"/>
                  </a:lnTo>
                  <a:lnTo>
                    <a:pt x="365" y="344"/>
                  </a:lnTo>
                  <a:lnTo>
                    <a:pt x="349" y="338"/>
                  </a:lnTo>
                  <a:lnTo>
                    <a:pt x="349" y="338"/>
                  </a:lnTo>
                  <a:lnTo>
                    <a:pt x="334" y="330"/>
                  </a:lnTo>
                  <a:lnTo>
                    <a:pt x="318" y="324"/>
                  </a:lnTo>
                  <a:lnTo>
                    <a:pt x="318" y="324"/>
                  </a:lnTo>
                  <a:lnTo>
                    <a:pt x="303" y="317"/>
                  </a:lnTo>
                  <a:lnTo>
                    <a:pt x="288" y="311"/>
                  </a:lnTo>
                  <a:lnTo>
                    <a:pt x="274" y="304"/>
                  </a:lnTo>
                  <a:lnTo>
                    <a:pt x="274" y="304"/>
                  </a:lnTo>
                  <a:lnTo>
                    <a:pt x="259" y="296"/>
                  </a:lnTo>
                  <a:lnTo>
                    <a:pt x="246" y="289"/>
                  </a:lnTo>
                  <a:lnTo>
                    <a:pt x="246" y="289"/>
                  </a:lnTo>
                  <a:lnTo>
                    <a:pt x="233" y="282"/>
                  </a:lnTo>
                  <a:lnTo>
                    <a:pt x="220" y="274"/>
                  </a:lnTo>
                  <a:lnTo>
                    <a:pt x="206" y="267"/>
                  </a:lnTo>
                  <a:lnTo>
                    <a:pt x="206" y="267"/>
                  </a:lnTo>
                  <a:lnTo>
                    <a:pt x="194" y="260"/>
                  </a:lnTo>
                  <a:lnTo>
                    <a:pt x="182" y="252"/>
                  </a:lnTo>
                  <a:lnTo>
                    <a:pt x="182" y="252"/>
                  </a:lnTo>
                  <a:lnTo>
                    <a:pt x="170" y="245"/>
                  </a:lnTo>
                  <a:lnTo>
                    <a:pt x="159" y="237"/>
                  </a:lnTo>
                  <a:lnTo>
                    <a:pt x="148" y="229"/>
                  </a:lnTo>
                  <a:lnTo>
                    <a:pt x="148" y="229"/>
                  </a:lnTo>
                  <a:lnTo>
                    <a:pt x="137" y="221"/>
                  </a:lnTo>
                  <a:lnTo>
                    <a:pt x="127" y="213"/>
                  </a:lnTo>
                  <a:lnTo>
                    <a:pt x="117" y="205"/>
                  </a:lnTo>
                  <a:lnTo>
                    <a:pt x="117" y="205"/>
                  </a:lnTo>
                  <a:lnTo>
                    <a:pt x="108" y="197"/>
                  </a:lnTo>
                  <a:lnTo>
                    <a:pt x="99" y="188"/>
                  </a:lnTo>
                  <a:lnTo>
                    <a:pt x="99" y="188"/>
                  </a:lnTo>
                  <a:lnTo>
                    <a:pt x="91" y="180"/>
                  </a:lnTo>
                  <a:lnTo>
                    <a:pt x="81" y="172"/>
                  </a:lnTo>
                  <a:lnTo>
                    <a:pt x="74" y="164"/>
                  </a:lnTo>
                  <a:lnTo>
                    <a:pt x="74" y="164"/>
                  </a:lnTo>
                  <a:lnTo>
                    <a:pt x="66" y="155"/>
                  </a:lnTo>
                  <a:lnTo>
                    <a:pt x="59" y="147"/>
                  </a:lnTo>
                  <a:lnTo>
                    <a:pt x="59" y="147"/>
                  </a:lnTo>
                  <a:lnTo>
                    <a:pt x="53" y="138"/>
                  </a:lnTo>
                  <a:lnTo>
                    <a:pt x="46" y="130"/>
                  </a:lnTo>
                  <a:lnTo>
                    <a:pt x="40" y="121"/>
                  </a:lnTo>
                  <a:lnTo>
                    <a:pt x="40" y="121"/>
                  </a:lnTo>
                  <a:lnTo>
                    <a:pt x="35" y="113"/>
                  </a:lnTo>
                  <a:lnTo>
                    <a:pt x="29" y="104"/>
                  </a:lnTo>
                  <a:lnTo>
                    <a:pt x="29" y="104"/>
                  </a:lnTo>
                  <a:lnTo>
                    <a:pt x="24" y="96"/>
                  </a:lnTo>
                  <a:lnTo>
                    <a:pt x="20" y="87"/>
                  </a:lnTo>
                  <a:lnTo>
                    <a:pt x="16" y="78"/>
                  </a:lnTo>
                  <a:lnTo>
                    <a:pt x="16" y="78"/>
                  </a:lnTo>
                  <a:lnTo>
                    <a:pt x="13" y="70"/>
                  </a:lnTo>
                  <a:lnTo>
                    <a:pt x="10" y="61"/>
                  </a:lnTo>
                  <a:lnTo>
                    <a:pt x="7" y="53"/>
                  </a:lnTo>
                  <a:lnTo>
                    <a:pt x="7" y="53"/>
                  </a:lnTo>
                  <a:lnTo>
                    <a:pt x="5" y="44"/>
                  </a:lnTo>
                  <a:lnTo>
                    <a:pt x="3" y="35"/>
                  </a:lnTo>
                  <a:lnTo>
                    <a:pt x="3" y="35"/>
                  </a:lnTo>
                  <a:lnTo>
                    <a:pt x="2" y="26"/>
                  </a:lnTo>
                  <a:lnTo>
                    <a:pt x="1" y="17"/>
                  </a:lnTo>
                  <a:lnTo>
                    <a:pt x="0" y="9"/>
                  </a:lnTo>
                  <a:lnTo>
                    <a:pt x="0" y="9"/>
                  </a:lnTo>
                  <a:lnTo>
                    <a:pt x="0" y="0"/>
                  </a:lnTo>
                  <a:lnTo>
                    <a:pt x="0" y="154"/>
                  </a:lnTo>
                  <a:lnTo>
                    <a:pt x="0" y="163"/>
                  </a:lnTo>
                  <a:lnTo>
                    <a:pt x="0" y="163"/>
                  </a:lnTo>
                  <a:lnTo>
                    <a:pt x="1" y="171"/>
                  </a:lnTo>
                  <a:lnTo>
                    <a:pt x="2" y="180"/>
                  </a:lnTo>
                  <a:lnTo>
                    <a:pt x="3" y="189"/>
                  </a:lnTo>
                  <a:lnTo>
                    <a:pt x="3" y="189"/>
                  </a:lnTo>
                  <a:lnTo>
                    <a:pt x="5" y="198"/>
                  </a:lnTo>
                  <a:lnTo>
                    <a:pt x="7" y="207"/>
                  </a:lnTo>
                  <a:lnTo>
                    <a:pt x="7" y="207"/>
                  </a:lnTo>
                  <a:lnTo>
                    <a:pt x="10" y="216"/>
                  </a:lnTo>
                  <a:lnTo>
                    <a:pt x="13" y="224"/>
                  </a:lnTo>
                  <a:lnTo>
                    <a:pt x="16" y="233"/>
                  </a:lnTo>
                  <a:lnTo>
                    <a:pt x="16" y="233"/>
                  </a:lnTo>
                  <a:lnTo>
                    <a:pt x="20" y="242"/>
                  </a:lnTo>
                  <a:lnTo>
                    <a:pt x="24" y="251"/>
                  </a:lnTo>
                  <a:lnTo>
                    <a:pt x="29" y="259"/>
                  </a:lnTo>
                  <a:lnTo>
                    <a:pt x="29" y="259"/>
                  </a:lnTo>
                  <a:lnTo>
                    <a:pt x="35" y="268"/>
                  </a:lnTo>
                  <a:lnTo>
                    <a:pt x="40" y="276"/>
                  </a:lnTo>
                  <a:lnTo>
                    <a:pt x="40" y="276"/>
                  </a:lnTo>
                  <a:lnTo>
                    <a:pt x="46" y="285"/>
                  </a:lnTo>
                  <a:lnTo>
                    <a:pt x="53" y="293"/>
                  </a:lnTo>
                  <a:lnTo>
                    <a:pt x="59" y="302"/>
                  </a:lnTo>
                  <a:lnTo>
                    <a:pt x="59" y="302"/>
                  </a:lnTo>
                  <a:lnTo>
                    <a:pt x="66" y="310"/>
                  </a:lnTo>
                  <a:lnTo>
                    <a:pt x="74" y="319"/>
                  </a:lnTo>
                  <a:lnTo>
                    <a:pt x="74" y="319"/>
                  </a:lnTo>
                  <a:lnTo>
                    <a:pt x="81" y="327"/>
                  </a:lnTo>
                  <a:lnTo>
                    <a:pt x="91" y="335"/>
                  </a:lnTo>
                  <a:lnTo>
                    <a:pt x="99" y="343"/>
                  </a:lnTo>
                  <a:lnTo>
                    <a:pt x="99" y="343"/>
                  </a:lnTo>
                  <a:lnTo>
                    <a:pt x="108" y="352"/>
                  </a:lnTo>
                  <a:lnTo>
                    <a:pt x="117" y="360"/>
                  </a:lnTo>
                  <a:lnTo>
                    <a:pt x="117" y="360"/>
                  </a:lnTo>
                  <a:lnTo>
                    <a:pt x="127" y="368"/>
                  </a:lnTo>
                  <a:lnTo>
                    <a:pt x="137" y="375"/>
                  </a:lnTo>
                  <a:lnTo>
                    <a:pt x="148" y="383"/>
                  </a:lnTo>
                  <a:lnTo>
                    <a:pt x="148" y="383"/>
                  </a:lnTo>
                  <a:lnTo>
                    <a:pt x="159" y="391"/>
                  </a:lnTo>
                  <a:lnTo>
                    <a:pt x="170" y="399"/>
                  </a:lnTo>
                  <a:lnTo>
                    <a:pt x="182" y="406"/>
                  </a:lnTo>
                  <a:lnTo>
                    <a:pt x="182" y="406"/>
                  </a:lnTo>
                  <a:lnTo>
                    <a:pt x="194" y="414"/>
                  </a:lnTo>
                  <a:lnTo>
                    <a:pt x="206" y="422"/>
                  </a:lnTo>
                  <a:lnTo>
                    <a:pt x="206" y="422"/>
                  </a:lnTo>
                  <a:lnTo>
                    <a:pt x="220" y="429"/>
                  </a:lnTo>
                  <a:lnTo>
                    <a:pt x="233" y="437"/>
                  </a:lnTo>
                  <a:lnTo>
                    <a:pt x="246" y="444"/>
                  </a:lnTo>
                  <a:lnTo>
                    <a:pt x="246" y="444"/>
                  </a:lnTo>
                  <a:lnTo>
                    <a:pt x="259" y="451"/>
                  </a:lnTo>
                  <a:lnTo>
                    <a:pt x="274" y="458"/>
                  </a:lnTo>
                  <a:lnTo>
                    <a:pt x="274" y="458"/>
                  </a:lnTo>
                  <a:lnTo>
                    <a:pt x="288" y="465"/>
                  </a:lnTo>
                  <a:lnTo>
                    <a:pt x="303" y="472"/>
                  </a:lnTo>
                  <a:lnTo>
                    <a:pt x="318" y="479"/>
                  </a:lnTo>
                  <a:lnTo>
                    <a:pt x="318" y="479"/>
                  </a:lnTo>
                  <a:lnTo>
                    <a:pt x="334" y="485"/>
                  </a:lnTo>
                  <a:lnTo>
                    <a:pt x="349" y="492"/>
                  </a:lnTo>
                  <a:lnTo>
                    <a:pt x="349" y="492"/>
                  </a:lnTo>
                  <a:lnTo>
                    <a:pt x="365" y="498"/>
                  </a:lnTo>
                  <a:lnTo>
                    <a:pt x="381" y="505"/>
                  </a:lnTo>
                  <a:lnTo>
                    <a:pt x="399" y="511"/>
                  </a:lnTo>
                  <a:lnTo>
                    <a:pt x="399" y="511"/>
                  </a:lnTo>
                  <a:lnTo>
                    <a:pt x="415" y="517"/>
                  </a:lnTo>
                  <a:lnTo>
                    <a:pt x="432" y="523"/>
                  </a:lnTo>
                  <a:lnTo>
                    <a:pt x="450" y="530"/>
                  </a:lnTo>
                  <a:lnTo>
                    <a:pt x="450" y="530"/>
                  </a:lnTo>
                  <a:lnTo>
                    <a:pt x="468" y="535"/>
                  </a:lnTo>
                  <a:lnTo>
                    <a:pt x="486" y="541"/>
                  </a:lnTo>
                  <a:lnTo>
                    <a:pt x="486" y="541"/>
                  </a:lnTo>
                  <a:lnTo>
                    <a:pt x="505" y="547"/>
                  </a:lnTo>
                  <a:lnTo>
                    <a:pt x="523" y="552"/>
                  </a:lnTo>
                  <a:lnTo>
                    <a:pt x="542" y="557"/>
                  </a:lnTo>
                  <a:lnTo>
                    <a:pt x="542" y="557"/>
                  </a:lnTo>
                  <a:lnTo>
                    <a:pt x="560" y="563"/>
                  </a:lnTo>
                  <a:lnTo>
                    <a:pt x="580" y="568"/>
                  </a:lnTo>
                  <a:lnTo>
                    <a:pt x="580" y="568"/>
                  </a:lnTo>
                  <a:lnTo>
                    <a:pt x="600" y="573"/>
                  </a:lnTo>
                  <a:lnTo>
                    <a:pt x="619" y="578"/>
                  </a:lnTo>
                  <a:lnTo>
                    <a:pt x="640" y="582"/>
                  </a:lnTo>
                  <a:lnTo>
                    <a:pt x="640" y="582"/>
                  </a:lnTo>
                  <a:lnTo>
                    <a:pt x="660" y="587"/>
                  </a:lnTo>
                  <a:lnTo>
                    <a:pt x="680" y="591"/>
                  </a:lnTo>
                  <a:lnTo>
                    <a:pt x="680" y="591"/>
                  </a:lnTo>
                  <a:lnTo>
                    <a:pt x="701" y="596"/>
                  </a:lnTo>
                  <a:lnTo>
                    <a:pt x="722" y="600"/>
                  </a:lnTo>
                  <a:lnTo>
                    <a:pt x="743" y="604"/>
                  </a:lnTo>
                  <a:lnTo>
                    <a:pt x="743" y="604"/>
                  </a:lnTo>
                  <a:lnTo>
                    <a:pt x="764" y="608"/>
                  </a:lnTo>
                  <a:lnTo>
                    <a:pt x="785" y="612"/>
                  </a:lnTo>
                  <a:lnTo>
                    <a:pt x="808" y="615"/>
                  </a:lnTo>
                  <a:lnTo>
                    <a:pt x="808" y="615"/>
                  </a:lnTo>
                  <a:lnTo>
                    <a:pt x="829" y="619"/>
                  </a:lnTo>
                  <a:lnTo>
                    <a:pt x="851" y="623"/>
                  </a:lnTo>
                  <a:lnTo>
                    <a:pt x="851" y="623"/>
                  </a:lnTo>
                  <a:lnTo>
                    <a:pt x="873" y="625"/>
                  </a:lnTo>
                  <a:lnTo>
                    <a:pt x="895" y="629"/>
                  </a:lnTo>
                  <a:lnTo>
                    <a:pt x="917" y="631"/>
                  </a:lnTo>
                  <a:lnTo>
                    <a:pt x="917" y="631"/>
                  </a:lnTo>
                  <a:lnTo>
                    <a:pt x="940" y="634"/>
                  </a:lnTo>
                  <a:lnTo>
                    <a:pt x="963" y="637"/>
                  </a:lnTo>
                  <a:lnTo>
                    <a:pt x="963" y="637"/>
                  </a:lnTo>
                  <a:lnTo>
                    <a:pt x="986" y="640"/>
                  </a:lnTo>
                  <a:lnTo>
                    <a:pt x="1008" y="641"/>
                  </a:lnTo>
                  <a:lnTo>
                    <a:pt x="1031" y="644"/>
                  </a:lnTo>
                  <a:lnTo>
                    <a:pt x="1031" y="644"/>
                  </a:lnTo>
                  <a:lnTo>
                    <a:pt x="1055" y="646"/>
                  </a:lnTo>
                  <a:lnTo>
                    <a:pt x="1078" y="648"/>
                  </a:lnTo>
                  <a:lnTo>
                    <a:pt x="1078" y="648"/>
                  </a:lnTo>
                  <a:lnTo>
                    <a:pt x="1101" y="649"/>
                  </a:lnTo>
                  <a:lnTo>
                    <a:pt x="1124" y="651"/>
                  </a:lnTo>
                  <a:lnTo>
                    <a:pt x="1147" y="653"/>
                  </a:lnTo>
                  <a:lnTo>
                    <a:pt x="1147" y="653"/>
                  </a:lnTo>
                  <a:lnTo>
                    <a:pt x="1172" y="654"/>
                  </a:lnTo>
                  <a:lnTo>
                    <a:pt x="1195" y="656"/>
                  </a:lnTo>
                  <a:lnTo>
                    <a:pt x="1219" y="656"/>
                  </a:lnTo>
                  <a:lnTo>
                    <a:pt x="1219" y="656"/>
                  </a:lnTo>
                  <a:lnTo>
                    <a:pt x="1242" y="657"/>
                  </a:lnTo>
                  <a:lnTo>
                    <a:pt x="1265" y="657"/>
                  </a:lnTo>
                  <a:lnTo>
                    <a:pt x="1265" y="657"/>
                  </a:lnTo>
                  <a:lnTo>
                    <a:pt x="1290" y="658"/>
                  </a:lnTo>
                  <a:lnTo>
                    <a:pt x="1313" y="658"/>
                  </a:lnTo>
                  <a:lnTo>
                    <a:pt x="1337" y="659"/>
                  </a:lnTo>
                  <a:lnTo>
                    <a:pt x="1337" y="659"/>
                  </a:lnTo>
                  <a:lnTo>
                    <a:pt x="1361" y="659"/>
                  </a:lnTo>
                  <a:lnTo>
                    <a:pt x="1384" y="659"/>
                  </a:lnTo>
                  <a:lnTo>
                    <a:pt x="1384" y="659"/>
                  </a:lnTo>
                  <a:lnTo>
                    <a:pt x="1408" y="658"/>
                  </a:lnTo>
                  <a:lnTo>
                    <a:pt x="1432" y="658"/>
                  </a:lnTo>
                  <a:lnTo>
                    <a:pt x="1456" y="657"/>
                  </a:lnTo>
                  <a:lnTo>
                    <a:pt x="1456" y="657"/>
                  </a:lnTo>
                  <a:lnTo>
                    <a:pt x="1479" y="657"/>
                  </a:lnTo>
                  <a:lnTo>
                    <a:pt x="1503" y="656"/>
                  </a:lnTo>
                  <a:lnTo>
                    <a:pt x="1503" y="656"/>
                  </a:lnTo>
                  <a:lnTo>
                    <a:pt x="1527" y="656"/>
                  </a:lnTo>
                  <a:lnTo>
                    <a:pt x="1550" y="654"/>
                  </a:lnTo>
                  <a:lnTo>
                    <a:pt x="1574" y="653"/>
                  </a:lnTo>
                  <a:lnTo>
                    <a:pt x="1574" y="653"/>
                  </a:lnTo>
                  <a:lnTo>
                    <a:pt x="1597" y="651"/>
                  </a:lnTo>
                  <a:lnTo>
                    <a:pt x="1620" y="649"/>
                  </a:lnTo>
                  <a:lnTo>
                    <a:pt x="1644" y="648"/>
                  </a:lnTo>
                  <a:lnTo>
                    <a:pt x="1644" y="648"/>
                  </a:lnTo>
                  <a:lnTo>
                    <a:pt x="1667" y="646"/>
                  </a:lnTo>
                  <a:lnTo>
                    <a:pt x="1690" y="644"/>
                  </a:lnTo>
                  <a:lnTo>
                    <a:pt x="1690" y="644"/>
                  </a:lnTo>
                  <a:lnTo>
                    <a:pt x="1713" y="641"/>
                  </a:lnTo>
                  <a:lnTo>
                    <a:pt x="1736" y="640"/>
                  </a:lnTo>
                  <a:lnTo>
                    <a:pt x="1759" y="637"/>
                  </a:lnTo>
                  <a:lnTo>
                    <a:pt x="1759" y="637"/>
                  </a:lnTo>
                  <a:lnTo>
                    <a:pt x="1781" y="634"/>
                  </a:lnTo>
                  <a:lnTo>
                    <a:pt x="1803" y="631"/>
                  </a:lnTo>
                  <a:lnTo>
                    <a:pt x="1803" y="631"/>
                  </a:lnTo>
                  <a:lnTo>
                    <a:pt x="1826" y="629"/>
                  </a:lnTo>
                  <a:lnTo>
                    <a:pt x="1848" y="625"/>
                  </a:lnTo>
                  <a:lnTo>
                    <a:pt x="1871" y="623"/>
                  </a:lnTo>
                  <a:lnTo>
                    <a:pt x="1871" y="623"/>
                  </a:lnTo>
                  <a:lnTo>
                    <a:pt x="1893" y="619"/>
                  </a:lnTo>
                  <a:lnTo>
                    <a:pt x="1914" y="615"/>
                  </a:lnTo>
                  <a:lnTo>
                    <a:pt x="1914" y="615"/>
                  </a:lnTo>
                  <a:lnTo>
                    <a:pt x="1936" y="612"/>
                  </a:lnTo>
                  <a:lnTo>
                    <a:pt x="1957" y="608"/>
                  </a:lnTo>
                  <a:lnTo>
                    <a:pt x="1978" y="604"/>
                  </a:lnTo>
                  <a:lnTo>
                    <a:pt x="1978" y="604"/>
                  </a:lnTo>
                  <a:lnTo>
                    <a:pt x="2000" y="600"/>
                  </a:lnTo>
                  <a:lnTo>
                    <a:pt x="2020" y="596"/>
                  </a:lnTo>
                  <a:lnTo>
                    <a:pt x="2041" y="591"/>
                  </a:lnTo>
                  <a:lnTo>
                    <a:pt x="2041" y="591"/>
                  </a:lnTo>
                  <a:lnTo>
                    <a:pt x="2062" y="587"/>
                  </a:lnTo>
                  <a:lnTo>
                    <a:pt x="2082" y="582"/>
                  </a:lnTo>
                  <a:lnTo>
                    <a:pt x="2082" y="582"/>
                  </a:lnTo>
                  <a:lnTo>
                    <a:pt x="2101" y="578"/>
                  </a:lnTo>
                  <a:lnTo>
                    <a:pt x="2122" y="573"/>
                  </a:lnTo>
                  <a:lnTo>
                    <a:pt x="2141" y="568"/>
                  </a:lnTo>
                  <a:lnTo>
                    <a:pt x="2141" y="568"/>
                  </a:lnTo>
                  <a:lnTo>
                    <a:pt x="2160" y="563"/>
                  </a:lnTo>
                  <a:lnTo>
                    <a:pt x="2180" y="557"/>
                  </a:lnTo>
                  <a:lnTo>
                    <a:pt x="2180" y="557"/>
                  </a:lnTo>
                  <a:lnTo>
                    <a:pt x="2198" y="552"/>
                  </a:lnTo>
                  <a:lnTo>
                    <a:pt x="2217" y="547"/>
                  </a:lnTo>
                  <a:lnTo>
                    <a:pt x="2236" y="541"/>
                  </a:lnTo>
                  <a:lnTo>
                    <a:pt x="2236" y="541"/>
                  </a:lnTo>
                  <a:lnTo>
                    <a:pt x="2254" y="535"/>
                  </a:lnTo>
                  <a:lnTo>
                    <a:pt x="2271" y="530"/>
                  </a:lnTo>
                  <a:lnTo>
                    <a:pt x="2271" y="530"/>
                  </a:lnTo>
                  <a:lnTo>
                    <a:pt x="2289" y="523"/>
                  </a:lnTo>
                  <a:lnTo>
                    <a:pt x="2306" y="517"/>
                  </a:lnTo>
                  <a:lnTo>
                    <a:pt x="2323" y="511"/>
                  </a:lnTo>
                  <a:lnTo>
                    <a:pt x="2323" y="511"/>
                  </a:lnTo>
                  <a:lnTo>
                    <a:pt x="2339" y="505"/>
                  </a:lnTo>
                  <a:lnTo>
                    <a:pt x="2356" y="498"/>
                  </a:lnTo>
                  <a:lnTo>
                    <a:pt x="2372" y="492"/>
                  </a:lnTo>
                  <a:lnTo>
                    <a:pt x="2372" y="492"/>
                  </a:lnTo>
                  <a:lnTo>
                    <a:pt x="2388" y="485"/>
                  </a:lnTo>
                  <a:lnTo>
                    <a:pt x="2404" y="479"/>
                  </a:lnTo>
                  <a:lnTo>
                    <a:pt x="2404" y="479"/>
                  </a:lnTo>
                  <a:lnTo>
                    <a:pt x="2419" y="472"/>
                  </a:lnTo>
                  <a:lnTo>
                    <a:pt x="2433" y="465"/>
                  </a:lnTo>
                  <a:lnTo>
                    <a:pt x="2447" y="458"/>
                  </a:lnTo>
                  <a:lnTo>
                    <a:pt x="2447" y="458"/>
                  </a:lnTo>
                  <a:lnTo>
                    <a:pt x="2462" y="451"/>
                  </a:lnTo>
                  <a:lnTo>
                    <a:pt x="2476" y="444"/>
                  </a:lnTo>
                  <a:lnTo>
                    <a:pt x="2476" y="444"/>
                  </a:lnTo>
                  <a:lnTo>
                    <a:pt x="2489" y="437"/>
                  </a:lnTo>
                  <a:lnTo>
                    <a:pt x="2502" y="429"/>
                  </a:lnTo>
                  <a:lnTo>
                    <a:pt x="2514" y="422"/>
                  </a:lnTo>
                  <a:lnTo>
                    <a:pt x="2514" y="422"/>
                  </a:lnTo>
                  <a:lnTo>
                    <a:pt x="2528" y="414"/>
                  </a:lnTo>
                  <a:lnTo>
                    <a:pt x="2539" y="406"/>
                  </a:lnTo>
                  <a:lnTo>
                    <a:pt x="2539" y="406"/>
                  </a:lnTo>
                  <a:lnTo>
                    <a:pt x="2551" y="399"/>
                  </a:lnTo>
                  <a:lnTo>
                    <a:pt x="2562" y="391"/>
                  </a:lnTo>
                  <a:lnTo>
                    <a:pt x="2573" y="383"/>
                  </a:lnTo>
                  <a:lnTo>
                    <a:pt x="2573" y="383"/>
                  </a:lnTo>
                  <a:lnTo>
                    <a:pt x="2584" y="375"/>
                  </a:lnTo>
                  <a:lnTo>
                    <a:pt x="2594" y="368"/>
                  </a:lnTo>
                  <a:lnTo>
                    <a:pt x="2604" y="360"/>
                  </a:lnTo>
                  <a:lnTo>
                    <a:pt x="2604" y="360"/>
                  </a:lnTo>
                  <a:lnTo>
                    <a:pt x="2613" y="352"/>
                  </a:lnTo>
                  <a:lnTo>
                    <a:pt x="2622" y="343"/>
                  </a:lnTo>
                  <a:lnTo>
                    <a:pt x="2622" y="343"/>
                  </a:lnTo>
                  <a:lnTo>
                    <a:pt x="2631" y="335"/>
                  </a:lnTo>
                  <a:lnTo>
                    <a:pt x="2640" y="327"/>
                  </a:lnTo>
                  <a:lnTo>
                    <a:pt x="2648" y="319"/>
                  </a:lnTo>
                  <a:lnTo>
                    <a:pt x="2648" y="319"/>
                  </a:lnTo>
                  <a:lnTo>
                    <a:pt x="2655" y="310"/>
                  </a:lnTo>
                  <a:lnTo>
                    <a:pt x="2662" y="302"/>
                  </a:lnTo>
                  <a:lnTo>
                    <a:pt x="2662" y="302"/>
                  </a:lnTo>
                  <a:lnTo>
                    <a:pt x="2669" y="293"/>
                  </a:lnTo>
                  <a:lnTo>
                    <a:pt x="2675" y="285"/>
                  </a:lnTo>
                  <a:lnTo>
                    <a:pt x="2681" y="276"/>
                  </a:lnTo>
                  <a:lnTo>
                    <a:pt x="2681" y="276"/>
                  </a:lnTo>
                  <a:lnTo>
                    <a:pt x="2686" y="268"/>
                  </a:lnTo>
                  <a:lnTo>
                    <a:pt x="2692" y="259"/>
                  </a:lnTo>
                  <a:lnTo>
                    <a:pt x="2692" y="259"/>
                  </a:lnTo>
                  <a:lnTo>
                    <a:pt x="2696" y="251"/>
                  </a:lnTo>
                  <a:lnTo>
                    <a:pt x="2701" y="242"/>
                  </a:lnTo>
                  <a:lnTo>
                    <a:pt x="2705" y="233"/>
                  </a:lnTo>
                  <a:lnTo>
                    <a:pt x="2705" y="233"/>
                  </a:lnTo>
                  <a:lnTo>
                    <a:pt x="2709" y="224"/>
                  </a:lnTo>
                  <a:lnTo>
                    <a:pt x="2712" y="216"/>
                  </a:lnTo>
                  <a:lnTo>
                    <a:pt x="2714" y="207"/>
                  </a:lnTo>
                  <a:lnTo>
                    <a:pt x="2714" y="207"/>
                  </a:lnTo>
                  <a:lnTo>
                    <a:pt x="2717" y="198"/>
                  </a:lnTo>
                  <a:lnTo>
                    <a:pt x="2718" y="189"/>
                  </a:lnTo>
                  <a:lnTo>
                    <a:pt x="2718" y="189"/>
                  </a:lnTo>
                  <a:lnTo>
                    <a:pt x="2720" y="180"/>
                  </a:lnTo>
                  <a:lnTo>
                    <a:pt x="2721" y="171"/>
                  </a:lnTo>
                  <a:lnTo>
                    <a:pt x="2722" y="163"/>
                  </a:lnTo>
                  <a:lnTo>
                    <a:pt x="2722" y="163"/>
                  </a:lnTo>
                  <a:lnTo>
                    <a:pt x="2722" y="154"/>
                  </a:lnTo>
                  <a:lnTo>
                    <a:pt x="2722" y="0"/>
                  </a:lnTo>
                  <a:close/>
                </a:path>
              </a:pathLst>
            </a:custGeom>
            <a:solidFill>
              <a:srgbClr val="4D4D80"/>
            </a:solidFill>
            <a:ln w="9525">
              <a:solidFill>
                <a:srgbClr val="000000"/>
              </a:solidFill>
              <a:round/>
              <a:headEnd/>
              <a:tailEnd/>
            </a:ln>
          </p:spPr>
          <p:txBody>
            <a:bodyPr/>
            <a:lstStyle/>
            <a:p>
              <a:endParaRPr lang="es-ES"/>
            </a:p>
          </p:txBody>
        </p:sp>
        <p:sp>
          <p:nvSpPr>
            <p:cNvPr id="189468" name="Freeform 28"/>
            <p:cNvSpPr>
              <a:spLocks/>
            </p:cNvSpPr>
            <p:nvPr/>
          </p:nvSpPr>
          <p:spPr bwMode="auto">
            <a:xfrm>
              <a:off x="4554" y="9751"/>
              <a:ext cx="2853" cy="1059"/>
            </a:xfrm>
            <a:custGeom>
              <a:avLst/>
              <a:gdLst/>
              <a:ahLst/>
              <a:cxnLst>
                <a:cxn ang="0">
                  <a:pos x="1479" y="2"/>
                </a:cxn>
                <a:cxn ang="0">
                  <a:pos x="1620" y="9"/>
                </a:cxn>
                <a:cxn ang="0">
                  <a:pos x="1736" y="20"/>
                </a:cxn>
                <a:cxn ang="0">
                  <a:pos x="1871" y="37"/>
                </a:cxn>
                <a:cxn ang="0">
                  <a:pos x="1978" y="55"/>
                </a:cxn>
                <a:cxn ang="0">
                  <a:pos x="2101" y="81"/>
                </a:cxn>
                <a:cxn ang="0">
                  <a:pos x="2217" y="113"/>
                </a:cxn>
                <a:cxn ang="0">
                  <a:pos x="2306" y="141"/>
                </a:cxn>
                <a:cxn ang="0">
                  <a:pos x="2404" y="181"/>
                </a:cxn>
                <a:cxn ang="0">
                  <a:pos x="2476" y="215"/>
                </a:cxn>
                <a:cxn ang="0">
                  <a:pos x="2551" y="260"/>
                </a:cxn>
                <a:cxn ang="0">
                  <a:pos x="2613" y="307"/>
                </a:cxn>
                <a:cxn ang="0">
                  <a:pos x="2655" y="349"/>
                </a:cxn>
                <a:cxn ang="0">
                  <a:pos x="2692" y="400"/>
                </a:cxn>
                <a:cxn ang="0">
                  <a:pos x="2712" y="443"/>
                </a:cxn>
                <a:cxn ang="0">
                  <a:pos x="2722" y="496"/>
                </a:cxn>
                <a:cxn ang="0">
                  <a:pos x="2717" y="550"/>
                </a:cxn>
                <a:cxn ang="0">
                  <a:pos x="2701" y="592"/>
                </a:cxn>
                <a:cxn ang="0">
                  <a:pos x="2669" y="644"/>
                </a:cxn>
                <a:cxn ang="0">
                  <a:pos x="2631" y="686"/>
                </a:cxn>
                <a:cxn ang="0">
                  <a:pos x="2573" y="734"/>
                </a:cxn>
                <a:cxn ang="0">
                  <a:pos x="2502" y="780"/>
                </a:cxn>
                <a:cxn ang="0">
                  <a:pos x="2433" y="816"/>
                </a:cxn>
                <a:cxn ang="0">
                  <a:pos x="2339" y="856"/>
                </a:cxn>
                <a:cxn ang="0">
                  <a:pos x="2254" y="886"/>
                </a:cxn>
                <a:cxn ang="0">
                  <a:pos x="2141" y="918"/>
                </a:cxn>
                <a:cxn ang="0">
                  <a:pos x="2020" y="947"/>
                </a:cxn>
                <a:cxn ang="0">
                  <a:pos x="1914" y="967"/>
                </a:cxn>
                <a:cxn ang="0">
                  <a:pos x="1781" y="985"/>
                </a:cxn>
                <a:cxn ang="0">
                  <a:pos x="1667" y="997"/>
                </a:cxn>
                <a:cxn ang="0">
                  <a:pos x="1527" y="1007"/>
                </a:cxn>
                <a:cxn ang="0">
                  <a:pos x="1384" y="1011"/>
                </a:cxn>
                <a:cxn ang="0">
                  <a:pos x="1265" y="1009"/>
                </a:cxn>
                <a:cxn ang="0">
                  <a:pos x="1124" y="1002"/>
                </a:cxn>
                <a:cxn ang="0">
                  <a:pos x="1008" y="993"/>
                </a:cxn>
                <a:cxn ang="0">
                  <a:pos x="873" y="977"/>
                </a:cxn>
                <a:cxn ang="0">
                  <a:pos x="743" y="955"/>
                </a:cxn>
                <a:cxn ang="0">
                  <a:pos x="640" y="934"/>
                </a:cxn>
                <a:cxn ang="0">
                  <a:pos x="523" y="903"/>
                </a:cxn>
                <a:cxn ang="0">
                  <a:pos x="432" y="875"/>
                </a:cxn>
                <a:cxn ang="0">
                  <a:pos x="334" y="836"/>
                </a:cxn>
                <a:cxn ang="0">
                  <a:pos x="246" y="795"/>
                </a:cxn>
                <a:cxn ang="0">
                  <a:pos x="182" y="758"/>
                </a:cxn>
                <a:cxn ang="0">
                  <a:pos x="117" y="710"/>
                </a:cxn>
                <a:cxn ang="0">
                  <a:pos x="74" y="669"/>
                </a:cxn>
                <a:cxn ang="0">
                  <a:pos x="35" y="618"/>
                </a:cxn>
                <a:cxn ang="0">
                  <a:pos x="10" y="566"/>
                </a:cxn>
                <a:cxn ang="0">
                  <a:pos x="1" y="523"/>
                </a:cxn>
                <a:cxn ang="0">
                  <a:pos x="3" y="470"/>
                </a:cxn>
                <a:cxn ang="0">
                  <a:pos x="16" y="426"/>
                </a:cxn>
                <a:cxn ang="0">
                  <a:pos x="46" y="374"/>
                </a:cxn>
                <a:cxn ang="0">
                  <a:pos x="91" y="324"/>
                </a:cxn>
                <a:cxn ang="0">
                  <a:pos x="137" y="283"/>
                </a:cxn>
                <a:cxn ang="0">
                  <a:pos x="206" y="238"/>
                </a:cxn>
                <a:cxn ang="0">
                  <a:pos x="274" y="201"/>
                </a:cxn>
                <a:cxn ang="0">
                  <a:pos x="365" y="161"/>
                </a:cxn>
                <a:cxn ang="0">
                  <a:pos x="468" y="123"/>
                </a:cxn>
                <a:cxn ang="0">
                  <a:pos x="560" y="97"/>
                </a:cxn>
                <a:cxn ang="0">
                  <a:pos x="680" y="68"/>
                </a:cxn>
                <a:cxn ang="0">
                  <a:pos x="785" y="47"/>
                </a:cxn>
                <a:cxn ang="0">
                  <a:pos x="917" y="28"/>
                </a:cxn>
                <a:cxn ang="0">
                  <a:pos x="1055" y="13"/>
                </a:cxn>
              </a:cxnLst>
              <a:rect l="0" t="0" r="r" b="b"/>
              <a:pathLst>
                <a:path w="2722" h="1011">
                  <a:moveTo>
                    <a:pt x="1361" y="0"/>
                  </a:moveTo>
                  <a:lnTo>
                    <a:pt x="1384" y="0"/>
                  </a:lnTo>
                  <a:lnTo>
                    <a:pt x="1384" y="0"/>
                  </a:lnTo>
                  <a:lnTo>
                    <a:pt x="1408" y="0"/>
                  </a:lnTo>
                  <a:lnTo>
                    <a:pt x="1432" y="1"/>
                  </a:lnTo>
                  <a:lnTo>
                    <a:pt x="1456" y="1"/>
                  </a:lnTo>
                  <a:lnTo>
                    <a:pt x="1456" y="1"/>
                  </a:lnTo>
                  <a:lnTo>
                    <a:pt x="1479" y="2"/>
                  </a:lnTo>
                  <a:lnTo>
                    <a:pt x="1503" y="3"/>
                  </a:lnTo>
                  <a:lnTo>
                    <a:pt x="1503" y="3"/>
                  </a:lnTo>
                  <a:lnTo>
                    <a:pt x="1527" y="4"/>
                  </a:lnTo>
                  <a:lnTo>
                    <a:pt x="1550" y="5"/>
                  </a:lnTo>
                  <a:lnTo>
                    <a:pt x="1550" y="5"/>
                  </a:lnTo>
                  <a:lnTo>
                    <a:pt x="1574" y="6"/>
                  </a:lnTo>
                  <a:lnTo>
                    <a:pt x="1597" y="7"/>
                  </a:lnTo>
                  <a:lnTo>
                    <a:pt x="1620" y="9"/>
                  </a:lnTo>
                  <a:lnTo>
                    <a:pt x="1620" y="9"/>
                  </a:lnTo>
                  <a:lnTo>
                    <a:pt x="1644" y="11"/>
                  </a:lnTo>
                  <a:lnTo>
                    <a:pt x="1667" y="13"/>
                  </a:lnTo>
                  <a:lnTo>
                    <a:pt x="1667" y="13"/>
                  </a:lnTo>
                  <a:lnTo>
                    <a:pt x="1690" y="15"/>
                  </a:lnTo>
                  <a:lnTo>
                    <a:pt x="1713" y="17"/>
                  </a:lnTo>
                  <a:lnTo>
                    <a:pt x="1713" y="17"/>
                  </a:lnTo>
                  <a:lnTo>
                    <a:pt x="1736" y="20"/>
                  </a:lnTo>
                  <a:lnTo>
                    <a:pt x="1759" y="22"/>
                  </a:lnTo>
                  <a:lnTo>
                    <a:pt x="1781" y="24"/>
                  </a:lnTo>
                  <a:lnTo>
                    <a:pt x="1781" y="24"/>
                  </a:lnTo>
                  <a:lnTo>
                    <a:pt x="1803" y="28"/>
                  </a:lnTo>
                  <a:lnTo>
                    <a:pt x="1826" y="30"/>
                  </a:lnTo>
                  <a:lnTo>
                    <a:pt x="1826" y="30"/>
                  </a:lnTo>
                  <a:lnTo>
                    <a:pt x="1848" y="33"/>
                  </a:lnTo>
                  <a:lnTo>
                    <a:pt x="1871" y="37"/>
                  </a:lnTo>
                  <a:lnTo>
                    <a:pt x="1871" y="37"/>
                  </a:lnTo>
                  <a:lnTo>
                    <a:pt x="1893" y="40"/>
                  </a:lnTo>
                  <a:lnTo>
                    <a:pt x="1914" y="44"/>
                  </a:lnTo>
                  <a:lnTo>
                    <a:pt x="1936" y="47"/>
                  </a:lnTo>
                  <a:lnTo>
                    <a:pt x="1936" y="47"/>
                  </a:lnTo>
                  <a:lnTo>
                    <a:pt x="1957" y="51"/>
                  </a:lnTo>
                  <a:lnTo>
                    <a:pt x="1978" y="55"/>
                  </a:lnTo>
                  <a:lnTo>
                    <a:pt x="1978" y="55"/>
                  </a:lnTo>
                  <a:lnTo>
                    <a:pt x="2000" y="59"/>
                  </a:lnTo>
                  <a:lnTo>
                    <a:pt x="2020" y="64"/>
                  </a:lnTo>
                  <a:lnTo>
                    <a:pt x="2020" y="64"/>
                  </a:lnTo>
                  <a:lnTo>
                    <a:pt x="2041" y="68"/>
                  </a:lnTo>
                  <a:lnTo>
                    <a:pt x="2062" y="72"/>
                  </a:lnTo>
                  <a:lnTo>
                    <a:pt x="2082" y="77"/>
                  </a:lnTo>
                  <a:lnTo>
                    <a:pt x="2082" y="77"/>
                  </a:lnTo>
                  <a:lnTo>
                    <a:pt x="2101" y="81"/>
                  </a:lnTo>
                  <a:lnTo>
                    <a:pt x="2122" y="86"/>
                  </a:lnTo>
                  <a:lnTo>
                    <a:pt x="2122" y="86"/>
                  </a:lnTo>
                  <a:lnTo>
                    <a:pt x="2141" y="91"/>
                  </a:lnTo>
                  <a:lnTo>
                    <a:pt x="2160" y="97"/>
                  </a:lnTo>
                  <a:lnTo>
                    <a:pt x="2160" y="97"/>
                  </a:lnTo>
                  <a:lnTo>
                    <a:pt x="2180" y="102"/>
                  </a:lnTo>
                  <a:lnTo>
                    <a:pt x="2198" y="107"/>
                  </a:lnTo>
                  <a:lnTo>
                    <a:pt x="2217" y="113"/>
                  </a:lnTo>
                  <a:lnTo>
                    <a:pt x="2217" y="113"/>
                  </a:lnTo>
                  <a:lnTo>
                    <a:pt x="2236" y="118"/>
                  </a:lnTo>
                  <a:lnTo>
                    <a:pt x="2254" y="123"/>
                  </a:lnTo>
                  <a:lnTo>
                    <a:pt x="2254" y="123"/>
                  </a:lnTo>
                  <a:lnTo>
                    <a:pt x="2271" y="130"/>
                  </a:lnTo>
                  <a:lnTo>
                    <a:pt x="2289" y="136"/>
                  </a:lnTo>
                  <a:lnTo>
                    <a:pt x="2289" y="136"/>
                  </a:lnTo>
                  <a:lnTo>
                    <a:pt x="2306" y="141"/>
                  </a:lnTo>
                  <a:lnTo>
                    <a:pt x="2323" y="148"/>
                  </a:lnTo>
                  <a:lnTo>
                    <a:pt x="2339" y="154"/>
                  </a:lnTo>
                  <a:lnTo>
                    <a:pt x="2339" y="154"/>
                  </a:lnTo>
                  <a:lnTo>
                    <a:pt x="2356" y="161"/>
                  </a:lnTo>
                  <a:lnTo>
                    <a:pt x="2372" y="167"/>
                  </a:lnTo>
                  <a:lnTo>
                    <a:pt x="2372" y="167"/>
                  </a:lnTo>
                  <a:lnTo>
                    <a:pt x="2388" y="173"/>
                  </a:lnTo>
                  <a:lnTo>
                    <a:pt x="2404" y="181"/>
                  </a:lnTo>
                  <a:lnTo>
                    <a:pt x="2404" y="181"/>
                  </a:lnTo>
                  <a:lnTo>
                    <a:pt x="2419" y="187"/>
                  </a:lnTo>
                  <a:lnTo>
                    <a:pt x="2433" y="194"/>
                  </a:lnTo>
                  <a:lnTo>
                    <a:pt x="2447" y="201"/>
                  </a:lnTo>
                  <a:lnTo>
                    <a:pt x="2447" y="201"/>
                  </a:lnTo>
                  <a:lnTo>
                    <a:pt x="2462" y="208"/>
                  </a:lnTo>
                  <a:lnTo>
                    <a:pt x="2476" y="215"/>
                  </a:lnTo>
                  <a:lnTo>
                    <a:pt x="2476" y="215"/>
                  </a:lnTo>
                  <a:lnTo>
                    <a:pt x="2489" y="223"/>
                  </a:lnTo>
                  <a:lnTo>
                    <a:pt x="2502" y="230"/>
                  </a:lnTo>
                  <a:lnTo>
                    <a:pt x="2502" y="230"/>
                  </a:lnTo>
                  <a:lnTo>
                    <a:pt x="2514" y="238"/>
                  </a:lnTo>
                  <a:lnTo>
                    <a:pt x="2528" y="245"/>
                  </a:lnTo>
                  <a:lnTo>
                    <a:pt x="2539" y="252"/>
                  </a:lnTo>
                  <a:lnTo>
                    <a:pt x="2539" y="252"/>
                  </a:lnTo>
                  <a:lnTo>
                    <a:pt x="2551" y="260"/>
                  </a:lnTo>
                  <a:lnTo>
                    <a:pt x="2562" y="268"/>
                  </a:lnTo>
                  <a:lnTo>
                    <a:pt x="2562" y="268"/>
                  </a:lnTo>
                  <a:lnTo>
                    <a:pt x="2573" y="276"/>
                  </a:lnTo>
                  <a:lnTo>
                    <a:pt x="2584" y="283"/>
                  </a:lnTo>
                  <a:lnTo>
                    <a:pt x="2584" y="283"/>
                  </a:lnTo>
                  <a:lnTo>
                    <a:pt x="2594" y="291"/>
                  </a:lnTo>
                  <a:lnTo>
                    <a:pt x="2604" y="299"/>
                  </a:lnTo>
                  <a:lnTo>
                    <a:pt x="2613" y="307"/>
                  </a:lnTo>
                  <a:lnTo>
                    <a:pt x="2613" y="307"/>
                  </a:lnTo>
                  <a:lnTo>
                    <a:pt x="2622" y="315"/>
                  </a:lnTo>
                  <a:lnTo>
                    <a:pt x="2631" y="324"/>
                  </a:lnTo>
                  <a:lnTo>
                    <a:pt x="2631" y="324"/>
                  </a:lnTo>
                  <a:lnTo>
                    <a:pt x="2640" y="332"/>
                  </a:lnTo>
                  <a:lnTo>
                    <a:pt x="2648" y="340"/>
                  </a:lnTo>
                  <a:lnTo>
                    <a:pt x="2648" y="340"/>
                  </a:lnTo>
                  <a:lnTo>
                    <a:pt x="2655" y="349"/>
                  </a:lnTo>
                  <a:lnTo>
                    <a:pt x="2662" y="357"/>
                  </a:lnTo>
                  <a:lnTo>
                    <a:pt x="2669" y="365"/>
                  </a:lnTo>
                  <a:lnTo>
                    <a:pt x="2669" y="365"/>
                  </a:lnTo>
                  <a:lnTo>
                    <a:pt x="2675" y="374"/>
                  </a:lnTo>
                  <a:lnTo>
                    <a:pt x="2681" y="382"/>
                  </a:lnTo>
                  <a:lnTo>
                    <a:pt x="2681" y="382"/>
                  </a:lnTo>
                  <a:lnTo>
                    <a:pt x="2686" y="391"/>
                  </a:lnTo>
                  <a:lnTo>
                    <a:pt x="2692" y="400"/>
                  </a:lnTo>
                  <a:lnTo>
                    <a:pt x="2692" y="400"/>
                  </a:lnTo>
                  <a:lnTo>
                    <a:pt x="2696" y="408"/>
                  </a:lnTo>
                  <a:lnTo>
                    <a:pt x="2701" y="417"/>
                  </a:lnTo>
                  <a:lnTo>
                    <a:pt x="2705" y="426"/>
                  </a:lnTo>
                  <a:lnTo>
                    <a:pt x="2705" y="426"/>
                  </a:lnTo>
                  <a:lnTo>
                    <a:pt x="2709" y="435"/>
                  </a:lnTo>
                  <a:lnTo>
                    <a:pt x="2712" y="443"/>
                  </a:lnTo>
                  <a:lnTo>
                    <a:pt x="2712" y="443"/>
                  </a:lnTo>
                  <a:lnTo>
                    <a:pt x="2714" y="452"/>
                  </a:lnTo>
                  <a:lnTo>
                    <a:pt x="2717" y="461"/>
                  </a:lnTo>
                  <a:lnTo>
                    <a:pt x="2717" y="461"/>
                  </a:lnTo>
                  <a:lnTo>
                    <a:pt x="2718" y="470"/>
                  </a:lnTo>
                  <a:lnTo>
                    <a:pt x="2720" y="479"/>
                  </a:lnTo>
                  <a:lnTo>
                    <a:pt x="2721" y="488"/>
                  </a:lnTo>
                  <a:lnTo>
                    <a:pt x="2721" y="488"/>
                  </a:lnTo>
                  <a:lnTo>
                    <a:pt x="2722" y="496"/>
                  </a:lnTo>
                  <a:lnTo>
                    <a:pt x="2722" y="505"/>
                  </a:lnTo>
                  <a:lnTo>
                    <a:pt x="2722" y="505"/>
                  </a:lnTo>
                  <a:lnTo>
                    <a:pt x="2722" y="514"/>
                  </a:lnTo>
                  <a:lnTo>
                    <a:pt x="2721" y="523"/>
                  </a:lnTo>
                  <a:lnTo>
                    <a:pt x="2721" y="523"/>
                  </a:lnTo>
                  <a:lnTo>
                    <a:pt x="2720" y="532"/>
                  </a:lnTo>
                  <a:lnTo>
                    <a:pt x="2718" y="541"/>
                  </a:lnTo>
                  <a:lnTo>
                    <a:pt x="2717" y="550"/>
                  </a:lnTo>
                  <a:lnTo>
                    <a:pt x="2717" y="550"/>
                  </a:lnTo>
                  <a:lnTo>
                    <a:pt x="2714" y="558"/>
                  </a:lnTo>
                  <a:lnTo>
                    <a:pt x="2712" y="566"/>
                  </a:lnTo>
                  <a:lnTo>
                    <a:pt x="2712" y="566"/>
                  </a:lnTo>
                  <a:lnTo>
                    <a:pt x="2709" y="575"/>
                  </a:lnTo>
                  <a:lnTo>
                    <a:pt x="2705" y="584"/>
                  </a:lnTo>
                  <a:lnTo>
                    <a:pt x="2705" y="584"/>
                  </a:lnTo>
                  <a:lnTo>
                    <a:pt x="2701" y="592"/>
                  </a:lnTo>
                  <a:lnTo>
                    <a:pt x="2696" y="601"/>
                  </a:lnTo>
                  <a:lnTo>
                    <a:pt x="2692" y="610"/>
                  </a:lnTo>
                  <a:lnTo>
                    <a:pt x="2692" y="610"/>
                  </a:lnTo>
                  <a:lnTo>
                    <a:pt x="2686" y="618"/>
                  </a:lnTo>
                  <a:lnTo>
                    <a:pt x="2681" y="627"/>
                  </a:lnTo>
                  <a:lnTo>
                    <a:pt x="2681" y="627"/>
                  </a:lnTo>
                  <a:lnTo>
                    <a:pt x="2675" y="636"/>
                  </a:lnTo>
                  <a:lnTo>
                    <a:pt x="2669" y="644"/>
                  </a:lnTo>
                  <a:lnTo>
                    <a:pt x="2669" y="644"/>
                  </a:lnTo>
                  <a:lnTo>
                    <a:pt x="2662" y="653"/>
                  </a:lnTo>
                  <a:lnTo>
                    <a:pt x="2655" y="661"/>
                  </a:lnTo>
                  <a:lnTo>
                    <a:pt x="2648" y="669"/>
                  </a:lnTo>
                  <a:lnTo>
                    <a:pt x="2648" y="669"/>
                  </a:lnTo>
                  <a:lnTo>
                    <a:pt x="2640" y="678"/>
                  </a:lnTo>
                  <a:lnTo>
                    <a:pt x="2631" y="686"/>
                  </a:lnTo>
                  <a:lnTo>
                    <a:pt x="2631" y="686"/>
                  </a:lnTo>
                  <a:lnTo>
                    <a:pt x="2622" y="694"/>
                  </a:lnTo>
                  <a:lnTo>
                    <a:pt x="2613" y="702"/>
                  </a:lnTo>
                  <a:lnTo>
                    <a:pt x="2613" y="702"/>
                  </a:lnTo>
                  <a:lnTo>
                    <a:pt x="2604" y="710"/>
                  </a:lnTo>
                  <a:lnTo>
                    <a:pt x="2594" y="718"/>
                  </a:lnTo>
                  <a:lnTo>
                    <a:pt x="2584" y="726"/>
                  </a:lnTo>
                  <a:lnTo>
                    <a:pt x="2584" y="726"/>
                  </a:lnTo>
                  <a:lnTo>
                    <a:pt x="2573" y="734"/>
                  </a:lnTo>
                  <a:lnTo>
                    <a:pt x="2562" y="742"/>
                  </a:lnTo>
                  <a:lnTo>
                    <a:pt x="2562" y="742"/>
                  </a:lnTo>
                  <a:lnTo>
                    <a:pt x="2551" y="750"/>
                  </a:lnTo>
                  <a:lnTo>
                    <a:pt x="2539" y="758"/>
                  </a:lnTo>
                  <a:lnTo>
                    <a:pt x="2539" y="758"/>
                  </a:lnTo>
                  <a:lnTo>
                    <a:pt x="2528" y="765"/>
                  </a:lnTo>
                  <a:lnTo>
                    <a:pt x="2514" y="773"/>
                  </a:lnTo>
                  <a:lnTo>
                    <a:pt x="2502" y="780"/>
                  </a:lnTo>
                  <a:lnTo>
                    <a:pt x="2502" y="780"/>
                  </a:lnTo>
                  <a:lnTo>
                    <a:pt x="2489" y="787"/>
                  </a:lnTo>
                  <a:lnTo>
                    <a:pt x="2476" y="795"/>
                  </a:lnTo>
                  <a:lnTo>
                    <a:pt x="2476" y="795"/>
                  </a:lnTo>
                  <a:lnTo>
                    <a:pt x="2462" y="802"/>
                  </a:lnTo>
                  <a:lnTo>
                    <a:pt x="2447" y="809"/>
                  </a:lnTo>
                  <a:lnTo>
                    <a:pt x="2447" y="809"/>
                  </a:lnTo>
                  <a:lnTo>
                    <a:pt x="2433" y="816"/>
                  </a:lnTo>
                  <a:lnTo>
                    <a:pt x="2419" y="823"/>
                  </a:lnTo>
                  <a:lnTo>
                    <a:pt x="2404" y="830"/>
                  </a:lnTo>
                  <a:lnTo>
                    <a:pt x="2404" y="830"/>
                  </a:lnTo>
                  <a:lnTo>
                    <a:pt x="2388" y="836"/>
                  </a:lnTo>
                  <a:lnTo>
                    <a:pt x="2372" y="843"/>
                  </a:lnTo>
                  <a:lnTo>
                    <a:pt x="2372" y="843"/>
                  </a:lnTo>
                  <a:lnTo>
                    <a:pt x="2356" y="850"/>
                  </a:lnTo>
                  <a:lnTo>
                    <a:pt x="2339" y="856"/>
                  </a:lnTo>
                  <a:lnTo>
                    <a:pt x="2339" y="856"/>
                  </a:lnTo>
                  <a:lnTo>
                    <a:pt x="2323" y="862"/>
                  </a:lnTo>
                  <a:lnTo>
                    <a:pt x="2306" y="868"/>
                  </a:lnTo>
                  <a:lnTo>
                    <a:pt x="2289" y="875"/>
                  </a:lnTo>
                  <a:lnTo>
                    <a:pt x="2289" y="875"/>
                  </a:lnTo>
                  <a:lnTo>
                    <a:pt x="2271" y="881"/>
                  </a:lnTo>
                  <a:lnTo>
                    <a:pt x="2254" y="886"/>
                  </a:lnTo>
                  <a:lnTo>
                    <a:pt x="2254" y="886"/>
                  </a:lnTo>
                  <a:lnTo>
                    <a:pt x="2236" y="892"/>
                  </a:lnTo>
                  <a:lnTo>
                    <a:pt x="2217" y="898"/>
                  </a:lnTo>
                  <a:lnTo>
                    <a:pt x="2217" y="898"/>
                  </a:lnTo>
                  <a:lnTo>
                    <a:pt x="2198" y="903"/>
                  </a:lnTo>
                  <a:lnTo>
                    <a:pt x="2180" y="909"/>
                  </a:lnTo>
                  <a:lnTo>
                    <a:pt x="2160" y="914"/>
                  </a:lnTo>
                  <a:lnTo>
                    <a:pt x="2160" y="914"/>
                  </a:lnTo>
                  <a:lnTo>
                    <a:pt x="2141" y="918"/>
                  </a:lnTo>
                  <a:lnTo>
                    <a:pt x="2122" y="924"/>
                  </a:lnTo>
                  <a:lnTo>
                    <a:pt x="2122" y="924"/>
                  </a:lnTo>
                  <a:lnTo>
                    <a:pt x="2101" y="929"/>
                  </a:lnTo>
                  <a:lnTo>
                    <a:pt x="2082" y="934"/>
                  </a:lnTo>
                  <a:lnTo>
                    <a:pt x="2082" y="934"/>
                  </a:lnTo>
                  <a:lnTo>
                    <a:pt x="2062" y="938"/>
                  </a:lnTo>
                  <a:lnTo>
                    <a:pt x="2041" y="943"/>
                  </a:lnTo>
                  <a:lnTo>
                    <a:pt x="2020" y="947"/>
                  </a:lnTo>
                  <a:lnTo>
                    <a:pt x="2020" y="947"/>
                  </a:lnTo>
                  <a:lnTo>
                    <a:pt x="2000" y="952"/>
                  </a:lnTo>
                  <a:lnTo>
                    <a:pt x="1978" y="955"/>
                  </a:lnTo>
                  <a:lnTo>
                    <a:pt x="1978" y="955"/>
                  </a:lnTo>
                  <a:lnTo>
                    <a:pt x="1957" y="960"/>
                  </a:lnTo>
                  <a:lnTo>
                    <a:pt x="1936" y="963"/>
                  </a:lnTo>
                  <a:lnTo>
                    <a:pt x="1936" y="963"/>
                  </a:lnTo>
                  <a:lnTo>
                    <a:pt x="1914" y="967"/>
                  </a:lnTo>
                  <a:lnTo>
                    <a:pt x="1893" y="970"/>
                  </a:lnTo>
                  <a:lnTo>
                    <a:pt x="1871" y="974"/>
                  </a:lnTo>
                  <a:lnTo>
                    <a:pt x="1871" y="974"/>
                  </a:lnTo>
                  <a:lnTo>
                    <a:pt x="1848" y="977"/>
                  </a:lnTo>
                  <a:lnTo>
                    <a:pt x="1826" y="980"/>
                  </a:lnTo>
                  <a:lnTo>
                    <a:pt x="1826" y="980"/>
                  </a:lnTo>
                  <a:lnTo>
                    <a:pt x="1803" y="983"/>
                  </a:lnTo>
                  <a:lnTo>
                    <a:pt x="1781" y="985"/>
                  </a:lnTo>
                  <a:lnTo>
                    <a:pt x="1781" y="985"/>
                  </a:lnTo>
                  <a:lnTo>
                    <a:pt x="1759" y="988"/>
                  </a:lnTo>
                  <a:lnTo>
                    <a:pt x="1736" y="991"/>
                  </a:lnTo>
                  <a:lnTo>
                    <a:pt x="1713" y="993"/>
                  </a:lnTo>
                  <a:lnTo>
                    <a:pt x="1713" y="993"/>
                  </a:lnTo>
                  <a:lnTo>
                    <a:pt x="1690" y="995"/>
                  </a:lnTo>
                  <a:lnTo>
                    <a:pt x="1667" y="997"/>
                  </a:lnTo>
                  <a:lnTo>
                    <a:pt x="1667" y="997"/>
                  </a:lnTo>
                  <a:lnTo>
                    <a:pt x="1644" y="999"/>
                  </a:lnTo>
                  <a:lnTo>
                    <a:pt x="1620" y="1001"/>
                  </a:lnTo>
                  <a:lnTo>
                    <a:pt x="1620" y="1001"/>
                  </a:lnTo>
                  <a:lnTo>
                    <a:pt x="1597" y="1002"/>
                  </a:lnTo>
                  <a:lnTo>
                    <a:pt x="1574" y="1004"/>
                  </a:lnTo>
                  <a:lnTo>
                    <a:pt x="1550" y="1005"/>
                  </a:lnTo>
                  <a:lnTo>
                    <a:pt x="1550" y="1005"/>
                  </a:lnTo>
                  <a:lnTo>
                    <a:pt x="1527" y="1007"/>
                  </a:lnTo>
                  <a:lnTo>
                    <a:pt x="1503" y="1008"/>
                  </a:lnTo>
                  <a:lnTo>
                    <a:pt x="1503" y="1008"/>
                  </a:lnTo>
                  <a:lnTo>
                    <a:pt x="1479" y="1009"/>
                  </a:lnTo>
                  <a:lnTo>
                    <a:pt x="1456" y="1009"/>
                  </a:lnTo>
                  <a:lnTo>
                    <a:pt x="1456" y="1009"/>
                  </a:lnTo>
                  <a:lnTo>
                    <a:pt x="1432" y="1010"/>
                  </a:lnTo>
                  <a:lnTo>
                    <a:pt x="1408" y="1010"/>
                  </a:lnTo>
                  <a:lnTo>
                    <a:pt x="1384" y="1011"/>
                  </a:lnTo>
                  <a:lnTo>
                    <a:pt x="1384" y="1011"/>
                  </a:lnTo>
                  <a:lnTo>
                    <a:pt x="1361" y="1011"/>
                  </a:lnTo>
                  <a:lnTo>
                    <a:pt x="1337" y="1011"/>
                  </a:lnTo>
                  <a:lnTo>
                    <a:pt x="1337" y="1011"/>
                  </a:lnTo>
                  <a:lnTo>
                    <a:pt x="1313" y="1010"/>
                  </a:lnTo>
                  <a:lnTo>
                    <a:pt x="1290" y="1010"/>
                  </a:lnTo>
                  <a:lnTo>
                    <a:pt x="1290" y="1010"/>
                  </a:lnTo>
                  <a:lnTo>
                    <a:pt x="1265" y="1009"/>
                  </a:lnTo>
                  <a:lnTo>
                    <a:pt x="1242" y="1009"/>
                  </a:lnTo>
                  <a:lnTo>
                    <a:pt x="1219" y="1008"/>
                  </a:lnTo>
                  <a:lnTo>
                    <a:pt x="1219" y="1008"/>
                  </a:lnTo>
                  <a:lnTo>
                    <a:pt x="1195" y="1007"/>
                  </a:lnTo>
                  <a:lnTo>
                    <a:pt x="1172" y="1005"/>
                  </a:lnTo>
                  <a:lnTo>
                    <a:pt x="1172" y="1005"/>
                  </a:lnTo>
                  <a:lnTo>
                    <a:pt x="1147" y="1004"/>
                  </a:lnTo>
                  <a:lnTo>
                    <a:pt x="1124" y="1002"/>
                  </a:lnTo>
                  <a:lnTo>
                    <a:pt x="1124" y="1002"/>
                  </a:lnTo>
                  <a:lnTo>
                    <a:pt x="1101" y="1001"/>
                  </a:lnTo>
                  <a:lnTo>
                    <a:pt x="1078" y="999"/>
                  </a:lnTo>
                  <a:lnTo>
                    <a:pt x="1055" y="997"/>
                  </a:lnTo>
                  <a:lnTo>
                    <a:pt x="1055" y="997"/>
                  </a:lnTo>
                  <a:lnTo>
                    <a:pt x="1031" y="995"/>
                  </a:lnTo>
                  <a:lnTo>
                    <a:pt x="1008" y="993"/>
                  </a:lnTo>
                  <a:lnTo>
                    <a:pt x="1008" y="993"/>
                  </a:lnTo>
                  <a:lnTo>
                    <a:pt x="986" y="991"/>
                  </a:lnTo>
                  <a:lnTo>
                    <a:pt x="963" y="988"/>
                  </a:lnTo>
                  <a:lnTo>
                    <a:pt x="963" y="988"/>
                  </a:lnTo>
                  <a:lnTo>
                    <a:pt x="940" y="985"/>
                  </a:lnTo>
                  <a:lnTo>
                    <a:pt x="917" y="983"/>
                  </a:lnTo>
                  <a:lnTo>
                    <a:pt x="895" y="980"/>
                  </a:lnTo>
                  <a:lnTo>
                    <a:pt x="895" y="980"/>
                  </a:lnTo>
                  <a:lnTo>
                    <a:pt x="873" y="977"/>
                  </a:lnTo>
                  <a:lnTo>
                    <a:pt x="851" y="974"/>
                  </a:lnTo>
                  <a:lnTo>
                    <a:pt x="851" y="974"/>
                  </a:lnTo>
                  <a:lnTo>
                    <a:pt x="829" y="970"/>
                  </a:lnTo>
                  <a:lnTo>
                    <a:pt x="808" y="967"/>
                  </a:lnTo>
                  <a:lnTo>
                    <a:pt x="808" y="967"/>
                  </a:lnTo>
                  <a:lnTo>
                    <a:pt x="785" y="963"/>
                  </a:lnTo>
                  <a:lnTo>
                    <a:pt x="764" y="960"/>
                  </a:lnTo>
                  <a:lnTo>
                    <a:pt x="743" y="955"/>
                  </a:lnTo>
                  <a:lnTo>
                    <a:pt x="743" y="955"/>
                  </a:lnTo>
                  <a:lnTo>
                    <a:pt x="722" y="952"/>
                  </a:lnTo>
                  <a:lnTo>
                    <a:pt x="701" y="947"/>
                  </a:lnTo>
                  <a:lnTo>
                    <a:pt x="701" y="947"/>
                  </a:lnTo>
                  <a:lnTo>
                    <a:pt x="680" y="943"/>
                  </a:lnTo>
                  <a:lnTo>
                    <a:pt x="660" y="938"/>
                  </a:lnTo>
                  <a:lnTo>
                    <a:pt x="660" y="938"/>
                  </a:lnTo>
                  <a:lnTo>
                    <a:pt x="640" y="934"/>
                  </a:lnTo>
                  <a:lnTo>
                    <a:pt x="619" y="929"/>
                  </a:lnTo>
                  <a:lnTo>
                    <a:pt x="600" y="924"/>
                  </a:lnTo>
                  <a:lnTo>
                    <a:pt x="600" y="924"/>
                  </a:lnTo>
                  <a:lnTo>
                    <a:pt x="580" y="918"/>
                  </a:lnTo>
                  <a:lnTo>
                    <a:pt x="560" y="914"/>
                  </a:lnTo>
                  <a:lnTo>
                    <a:pt x="560" y="914"/>
                  </a:lnTo>
                  <a:lnTo>
                    <a:pt x="542" y="909"/>
                  </a:lnTo>
                  <a:lnTo>
                    <a:pt x="523" y="903"/>
                  </a:lnTo>
                  <a:lnTo>
                    <a:pt x="523" y="903"/>
                  </a:lnTo>
                  <a:lnTo>
                    <a:pt x="505" y="898"/>
                  </a:lnTo>
                  <a:lnTo>
                    <a:pt x="486" y="892"/>
                  </a:lnTo>
                  <a:lnTo>
                    <a:pt x="468" y="886"/>
                  </a:lnTo>
                  <a:lnTo>
                    <a:pt x="468" y="886"/>
                  </a:lnTo>
                  <a:lnTo>
                    <a:pt x="450" y="881"/>
                  </a:lnTo>
                  <a:lnTo>
                    <a:pt x="432" y="875"/>
                  </a:lnTo>
                  <a:lnTo>
                    <a:pt x="432" y="875"/>
                  </a:lnTo>
                  <a:lnTo>
                    <a:pt x="415" y="868"/>
                  </a:lnTo>
                  <a:lnTo>
                    <a:pt x="399" y="862"/>
                  </a:lnTo>
                  <a:lnTo>
                    <a:pt x="399" y="862"/>
                  </a:lnTo>
                  <a:lnTo>
                    <a:pt x="381" y="856"/>
                  </a:lnTo>
                  <a:lnTo>
                    <a:pt x="365" y="850"/>
                  </a:lnTo>
                  <a:lnTo>
                    <a:pt x="349" y="843"/>
                  </a:lnTo>
                  <a:lnTo>
                    <a:pt x="349" y="843"/>
                  </a:lnTo>
                  <a:lnTo>
                    <a:pt x="334" y="836"/>
                  </a:lnTo>
                  <a:lnTo>
                    <a:pt x="318" y="830"/>
                  </a:lnTo>
                  <a:lnTo>
                    <a:pt x="318" y="830"/>
                  </a:lnTo>
                  <a:lnTo>
                    <a:pt x="303" y="823"/>
                  </a:lnTo>
                  <a:lnTo>
                    <a:pt x="288" y="816"/>
                  </a:lnTo>
                  <a:lnTo>
                    <a:pt x="288" y="816"/>
                  </a:lnTo>
                  <a:lnTo>
                    <a:pt x="274" y="809"/>
                  </a:lnTo>
                  <a:lnTo>
                    <a:pt x="259" y="802"/>
                  </a:lnTo>
                  <a:lnTo>
                    <a:pt x="246" y="795"/>
                  </a:lnTo>
                  <a:lnTo>
                    <a:pt x="246" y="795"/>
                  </a:lnTo>
                  <a:lnTo>
                    <a:pt x="233" y="787"/>
                  </a:lnTo>
                  <a:lnTo>
                    <a:pt x="220" y="780"/>
                  </a:lnTo>
                  <a:lnTo>
                    <a:pt x="220" y="780"/>
                  </a:lnTo>
                  <a:lnTo>
                    <a:pt x="206" y="773"/>
                  </a:lnTo>
                  <a:lnTo>
                    <a:pt x="194" y="765"/>
                  </a:lnTo>
                  <a:lnTo>
                    <a:pt x="194" y="765"/>
                  </a:lnTo>
                  <a:lnTo>
                    <a:pt x="182" y="758"/>
                  </a:lnTo>
                  <a:lnTo>
                    <a:pt x="170" y="750"/>
                  </a:lnTo>
                  <a:lnTo>
                    <a:pt x="159" y="742"/>
                  </a:lnTo>
                  <a:lnTo>
                    <a:pt x="159" y="742"/>
                  </a:lnTo>
                  <a:lnTo>
                    <a:pt x="148" y="734"/>
                  </a:lnTo>
                  <a:lnTo>
                    <a:pt x="137" y="726"/>
                  </a:lnTo>
                  <a:lnTo>
                    <a:pt x="137" y="726"/>
                  </a:lnTo>
                  <a:lnTo>
                    <a:pt x="127" y="718"/>
                  </a:lnTo>
                  <a:lnTo>
                    <a:pt x="117" y="710"/>
                  </a:lnTo>
                  <a:lnTo>
                    <a:pt x="117" y="710"/>
                  </a:lnTo>
                  <a:lnTo>
                    <a:pt x="108" y="702"/>
                  </a:lnTo>
                  <a:lnTo>
                    <a:pt x="99" y="694"/>
                  </a:lnTo>
                  <a:lnTo>
                    <a:pt x="91" y="686"/>
                  </a:lnTo>
                  <a:lnTo>
                    <a:pt x="91" y="686"/>
                  </a:lnTo>
                  <a:lnTo>
                    <a:pt x="81" y="678"/>
                  </a:lnTo>
                  <a:lnTo>
                    <a:pt x="74" y="669"/>
                  </a:lnTo>
                  <a:lnTo>
                    <a:pt x="74" y="669"/>
                  </a:lnTo>
                  <a:lnTo>
                    <a:pt x="66" y="661"/>
                  </a:lnTo>
                  <a:lnTo>
                    <a:pt x="59" y="653"/>
                  </a:lnTo>
                  <a:lnTo>
                    <a:pt x="59" y="653"/>
                  </a:lnTo>
                  <a:lnTo>
                    <a:pt x="53" y="644"/>
                  </a:lnTo>
                  <a:lnTo>
                    <a:pt x="46" y="636"/>
                  </a:lnTo>
                  <a:lnTo>
                    <a:pt x="40" y="627"/>
                  </a:lnTo>
                  <a:lnTo>
                    <a:pt x="40" y="627"/>
                  </a:lnTo>
                  <a:lnTo>
                    <a:pt x="35" y="618"/>
                  </a:lnTo>
                  <a:lnTo>
                    <a:pt x="29" y="610"/>
                  </a:lnTo>
                  <a:lnTo>
                    <a:pt x="29" y="610"/>
                  </a:lnTo>
                  <a:lnTo>
                    <a:pt x="24" y="601"/>
                  </a:lnTo>
                  <a:lnTo>
                    <a:pt x="20" y="592"/>
                  </a:lnTo>
                  <a:lnTo>
                    <a:pt x="20" y="592"/>
                  </a:lnTo>
                  <a:lnTo>
                    <a:pt x="16" y="584"/>
                  </a:lnTo>
                  <a:lnTo>
                    <a:pt x="13" y="575"/>
                  </a:lnTo>
                  <a:lnTo>
                    <a:pt x="10" y="566"/>
                  </a:lnTo>
                  <a:lnTo>
                    <a:pt x="10" y="566"/>
                  </a:lnTo>
                  <a:lnTo>
                    <a:pt x="7" y="558"/>
                  </a:lnTo>
                  <a:lnTo>
                    <a:pt x="5" y="550"/>
                  </a:lnTo>
                  <a:lnTo>
                    <a:pt x="5" y="550"/>
                  </a:lnTo>
                  <a:lnTo>
                    <a:pt x="3" y="541"/>
                  </a:lnTo>
                  <a:lnTo>
                    <a:pt x="2" y="532"/>
                  </a:lnTo>
                  <a:lnTo>
                    <a:pt x="2" y="532"/>
                  </a:lnTo>
                  <a:lnTo>
                    <a:pt x="1" y="523"/>
                  </a:lnTo>
                  <a:lnTo>
                    <a:pt x="0" y="514"/>
                  </a:lnTo>
                  <a:lnTo>
                    <a:pt x="0" y="505"/>
                  </a:lnTo>
                  <a:lnTo>
                    <a:pt x="0" y="505"/>
                  </a:lnTo>
                  <a:lnTo>
                    <a:pt x="0" y="496"/>
                  </a:lnTo>
                  <a:lnTo>
                    <a:pt x="1" y="488"/>
                  </a:lnTo>
                  <a:lnTo>
                    <a:pt x="1" y="488"/>
                  </a:lnTo>
                  <a:lnTo>
                    <a:pt x="2" y="479"/>
                  </a:lnTo>
                  <a:lnTo>
                    <a:pt x="3" y="470"/>
                  </a:lnTo>
                  <a:lnTo>
                    <a:pt x="3" y="470"/>
                  </a:lnTo>
                  <a:lnTo>
                    <a:pt x="5" y="461"/>
                  </a:lnTo>
                  <a:lnTo>
                    <a:pt x="7" y="452"/>
                  </a:lnTo>
                  <a:lnTo>
                    <a:pt x="10" y="443"/>
                  </a:lnTo>
                  <a:lnTo>
                    <a:pt x="10" y="443"/>
                  </a:lnTo>
                  <a:lnTo>
                    <a:pt x="13" y="435"/>
                  </a:lnTo>
                  <a:lnTo>
                    <a:pt x="16" y="426"/>
                  </a:lnTo>
                  <a:lnTo>
                    <a:pt x="16" y="426"/>
                  </a:lnTo>
                  <a:lnTo>
                    <a:pt x="20" y="417"/>
                  </a:lnTo>
                  <a:lnTo>
                    <a:pt x="24" y="408"/>
                  </a:lnTo>
                  <a:lnTo>
                    <a:pt x="24" y="408"/>
                  </a:lnTo>
                  <a:lnTo>
                    <a:pt x="29" y="400"/>
                  </a:lnTo>
                  <a:lnTo>
                    <a:pt x="35" y="391"/>
                  </a:lnTo>
                  <a:lnTo>
                    <a:pt x="40" y="382"/>
                  </a:lnTo>
                  <a:lnTo>
                    <a:pt x="40" y="382"/>
                  </a:lnTo>
                  <a:lnTo>
                    <a:pt x="46" y="374"/>
                  </a:lnTo>
                  <a:lnTo>
                    <a:pt x="53" y="365"/>
                  </a:lnTo>
                  <a:lnTo>
                    <a:pt x="53" y="365"/>
                  </a:lnTo>
                  <a:lnTo>
                    <a:pt x="59" y="357"/>
                  </a:lnTo>
                  <a:lnTo>
                    <a:pt x="66" y="349"/>
                  </a:lnTo>
                  <a:lnTo>
                    <a:pt x="66" y="349"/>
                  </a:lnTo>
                  <a:lnTo>
                    <a:pt x="74" y="340"/>
                  </a:lnTo>
                  <a:lnTo>
                    <a:pt x="81" y="332"/>
                  </a:lnTo>
                  <a:lnTo>
                    <a:pt x="91" y="324"/>
                  </a:lnTo>
                  <a:lnTo>
                    <a:pt x="91" y="324"/>
                  </a:lnTo>
                  <a:lnTo>
                    <a:pt x="99" y="315"/>
                  </a:lnTo>
                  <a:lnTo>
                    <a:pt x="108" y="307"/>
                  </a:lnTo>
                  <a:lnTo>
                    <a:pt x="108" y="307"/>
                  </a:lnTo>
                  <a:lnTo>
                    <a:pt x="117" y="299"/>
                  </a:lnTo>
                  <a:lnTo>
                    <a:pt x="127" y="291"/>
                  </a:lnTo>
                  <a:lnTo>
                    <a:pt x="127" y="291"/>
                  </a:lnTo>
                  <a:lnTo>
                    <a:pt x="137" y="283"/>
                  </a:lnTo>
                  <a:lnTo>
                    <a:pt x="148" y="276"/>
                  </a:lnTo>
                  <a:lnTo>
                    <a:pt x="159" y="268"/>
                  </a:lnTo>
                  <a:lnTo>
                    <a:pt x="159" y="268"/>
                  </a:lnTo>
                  <a:lnTo>
                    <a:pt x="170" y="260"/>
                  </a:lnTo>
                  <a:lnTo>
                    <a:pt x="182" y="252"/>
                  </a:lnTo>
                  <a:lnTo>
                    <a:pt x="182" y="252"/>
                  </a:lnTo>
                  <a:lnTo>
                    <a:pt x="194" y="245"/>
                  </a:lnTo>
                  <a:lnTo>
                    <a:pt x="206" y="238"/>
                  </a:lnTo>
                  <a:lnTo>
                    <a:pt x="206" y="238"/>
                  </a:lnTo>
                  <a:lnTo>
                    <a:pt x="220" y="230"/>
                  </a:lnTo>
                  <a:lnTo>
                    <a:pt x="233" y="223"/>
                  </a:lnTo>
                  <a:lnTo>
                    <a:pt x="246" y="215"/>
                  </a:lnTo>
                  <a:lnTo>
                    <a:pt x="246" y="215"/>
                  </a:lnTo>
                  <a:lnTo>
                    <a:pt x="259" y="208"/>
                  </a:lnTo>
                  <a:lnTo>
                    <a:pt x="274" y="201"/>
                  </a:lnTo>
                  <a:lnTo>
                    <a:pt x="274" y="201"/>
                  </a:lnTo>
                  <a:lnTo>
                    <a:pt x="288" y="194"/>
                  </a:lnTo>
                  <a:lnTo>
                    <a:pt x="303" y="187"/>
                  </a:lnTo>
                  <a:lnTo>
                    <a:pt x="303" y="187"/>
                  </a:lnTo>
                  <a:lnTo>
                    <a:pt x="318" y="181"/>
                  </a:lnTo>
                  <a:lnTo>
                    <a:pt x="334" y="173"/>
                  </a:lnTo>
                  <a:lnTo>
                    <a:pt x="349" y="167"/>
                  </a:lnTo>
                  <a:lnTo>
                    <a:pt x="349" y="167"/>
                  </a:lnTo>
                  <a:lnTo>
                    <a:pt x="365" y="161"/>
                  </a:lnTo>
                  <a:lnTo>
                    <a:pt x="381" y="154"/>
                  </a:lnTo>
                  <a:lnTo>
                    <a:pt x="381" y="154"/>
                  </a:lnTo>
                  <a:lnTo>
                    <a:pt x="399" y="148"/>
                  </a:lnTo>
                  <a:lnTo>
                    <a:pt x="415" y="141"/>
                  </a:lnTo>
                  <a:lnTo>
                    <a:pt x="415" y="141"/>
                  </a:lnTo>
                  <a:lnTo>
                    <a:pt x="432" y="136"/>
                  </a:lnTo>
                  <a:lnTo>
                    <a:pt x="450" y="130"/>
                  </a:lnTo>
                  <a:lnTo>
                    <a:pt x="468" y="123"/>
                  </a:lnTo>
                  <a:lnTo>
                    <a:pt x="468" y="123"/>
                  </a:lnTo>
                  <a:lnTo>
                    <a:pt x="486" y="118"/>
                  </a:lnTo>
                  <a:lnTo>
                    <a:pt x="505" y="113"/>
                  </a:lnTo>
                  <a:lnTo>
                    <a:pt x="505" y="113"/>
                  </a:lnTo>
                  <a:lnTo>
                    <a:pt x="523" y="107"/>
                  </a:lnTo>
                  <a:lnTo>
                    <a:pt x="542" y="102"/>
                  </a:lnTo>
                  <a:lnTo>
                    <a:pt x="542" y="102"/>
                  </a:lnTo>
                  <a:lnTo>
                    <a:pt x="560" y="97"/>
                  </a:lnTo>
                  <a:lnTo>
                    <a:pt x="580" y="91"/>
                  </a:lnTo>
                  <a:lnTo>
                    <a:pt x="600" y="86"/>
                  </a:lnTo>
                  <a:lnTo>
                    <a:pt x="600" y="86"/>
                  </a:lnTo>
                  <a:lnTo>
                    <a:pt x="619" y="81"/>
                  </a:lnTo>
                  <a:lnTo>
                    <a:pt x="640" y="77"/>
                  </a:lnTo>
                  <a:lnTo>
                    <a:pt x="640" y="77"/>
                  </a:lnTo>
                  <a:lnTo>
                    <a:pt x="660" y="72"/>
                  </a:lnTo>
                  <a:lnTo>
                    <a:pt x="680" y="68"/>
                  </a:lnTo>
                  <a:lnTo>
                    <a:pt x="680" y="68"/>
                  </a:lnTo>
                  <a:lnTo>
                    <a:pt x="701" y="64"/>
                  </a:lnTo>
                  <a:lnTo>
                    <a:pt x="722" y="59"/>
                  </a:lnTo>
                  <a:lnTo>
                    <a:pt x="743" y="55"/>
                  </a:lnTo>
                  <a:lnTo>
                    <a:pt x="743" y="55"/>
                  </a:lnTo>
                  <a:lnTo>
                    <a:pt x="764" y="51"/>
                  </a:lnTo>
                  <a:lnTo>
                    <a:pt x="785" y="47"/>
                  </a:lnTo>
                  <a:lnTo>
                    <a:pt x="785" y="47"/>
                  </a:lnTo>
                  <a:lnTo>
                    <a:pt x="808" y="44"/>
                  </a:lnTo>
                  <a:lnTo>
                    <a:pt x="829" y="40"/>
                  </a:lnTo>
                  <a:lnTo>
                    <a:pt x="829" y="40"/>
                  </a:lnTo>
                  <a:lnTo>
                    <a:pt x="851" y="37"/>
                  </a:lnTo>
                  <a:lnTo>
                    <a:pt x="873" y="33"/>
                  </a:lnTo>
                  <a:lnTo>
                    <a:pt x="895" y="30"/>
                  </a:lnTo>
                  <a:lnTo>
                    <a:pt x="895" y="30"/>
                  </a:lnTo>
                  <a:lnTo>
                    <a:pt x="917" y="28"/>
                  </a:lnTo>
                  <a:lnTo>
                    <a:pt x="940" y="24"/>
                  </a:lnTo>
                  <a:lnTo>
                    <a:pt x="940" y="24"/>
                  </a:lnTo>
                  <a:lnTo>
                    <a:pt x="963" y="22"/>
                  </a:lnTo>
                  <a:lnTo>
                    <a:pt x="986" y="20"/>
                  </a:lnTo>
                  <a:lnTo>
                    <a:pt x="986" y="20"/>
                  </a:lnTo>
                  <a:lnTo>
                    <a:pt x="1008" y="17"/>
                  </a:lnTo>
                  <a:lnTo>
                    <a:pt x="1031" y="15"/>
                  </a:lnTo>
                  <a:lnTo>
                    <a:pt x="1055" y="13"/>
                  </a:lnTo>
                  <a:lnTo>
                    <a:pt x="1055" y="13"/>
                  </a:lnTo>
                  <a:lnTo>
                    <a:pt x="1078" y="11"/>
                  </a:lnTo>
                  <a:lnTo>
                    <a:pt x="1101" y="9"/>
                  </a:lnTo>
                  <a:lnTo>
                    <a:pt x="1101" y="9"/>
                  </a:lnTo>
                  <a:lnTo>
                    <a:pt x="1124" y="7"/>
                  </a:lnTo>
                  <a:lnTo>
                    <a:pt x="1361" y="505"/>
                  </a:lnTo>
                  <a:lnTo>
                    <a:pt x="1361" y="0"/>
                  </a:lnTo>
                  <a:close/>
                </a:path>
              </a:pathLst>
            </a:custGeom>
            <a:solidFill>
              <a:srgbClr val="9999FF"/>
            </a:solidFill>
            <a:ln w="9525">
              <a:solidFill>
                <a:srgbClr val="000000"/>
              </a:solidFill>
              <a:round/>
              <a:headEnd/>
              <a:tailEnd/>
            </a:ln>
          </p:spPr>
          <p:txBody>
            <a:bodyPr/>
            <a:lstStyle/>
            <a:p>
              <a:endParaRPr lang="es-ES"/>
            </a:p>
          </p:txBody>
        </p:sp>
        <p:sp>
          <p:nvSpPr>
            <p:cNvPr id="189469" name="Rectangle 29"/>
            <p:cNvSpPr>
              <a:spLocks noChangeArrowheads="1"/>
            </p:cNvSpPr>
            <p:nvPr/>
          </p:nvSpPr>
          <p:spPr bwMode="auto">
            <a:xfrm>
              <a:off x="3129" y="8177"/>
              <a:ext cx="5660" cy="750"/>
            </a:xfrm>
            <a:prstGeom prst="rect">
              <a:avLst/>
            </a:prstGeom>
            <a:noFill/>
            <a:ln w="9525">
              <a:noFill/>
              <a:miter lim="800000"/>
              <a:headEnd/>
              <a:tailEnd/>
            </a:ln>
          </p:spPr>
          <p:txBody>
            <a:bodyPr lIns="0" tIns="0" rIns="0" bIns="0">
              <a:spAutoFit/>
            </a:bodyPr>
            <a:lstStyle/>
            <a:p>
              <a:pPr algn="ctr"/>
              <a:r>
                <a:rPr lang="es-ES" b="1">
                  <a:latin typeface="Verdana" pitchFamily="34" charset="0"/>
                </a:rPr>
                <a:t>8. Cree conveniente que se instale en guayaquil una empresa dedicada al turismo receptivo?</a:t>
              </a:r>
              <a:endParaRPr lang="es-ES"/>
            </a:p>
          </p:txBody>
        </p:sp>
        <p:sp>
          <p:nvSpPr>
            <p:cNvPr id="189470" name="Rectangle 30"/>
            <p:cNvSpPr>
              <a:spLocks noChangeArrowheads="1"/>
            </p:cNvSpPr>
            <p:nvPr/>
          </p:nvSpPr>
          <p:spPr bwMode="auto">
            <a:xfrm>
              <a:off x="6612" y="10897"/>
              <a:ext cx="720" cy="382"/>
            </a:xfrm>
            <a:prstGeom prst="rect">
              <a:avLst/>
            </a:prstGeom>
            <a:noFill/>
            <a:ln w="9525">
              <a:noFill/>
              <a:miter lim="800000"/>
              <a:headEnd/>
              <a:tailEnd/>
            </a:ln>
          </p:spPr>
          <p:txBody>
            <a:bodyPr lIns="0" tIns="0" rIns="0" bIns="0"/>
            <a:lstStyle/>
            <a:p>
              <a:r>
                <a:rPr lang="en-US" sz="1400" b="1">
                  <a:latin typeface="Verdana" pitchFamily="34" charset="0"/>
                </a:rPr>
                <a:t>97%</a:t>
              </a:r>
              <a:endParaRPr lang="es-ES" sz="1400"/>
            </a:p>
          </p:txBody>
        </p:sp>
        <p:sp>
          <p:nvSpPr>
            <p:cNvPr id="189471" name="Rectangle 31"/>
            <p:cNvSpPr>
              <a:spLocks noChangeArrowheads="1"/>
            </p:cNvSpPr>
            <p:nvPr/>
          </p:nvSpPr>
          <p:spPr bwMode="auto">
            <a:xfrm>
              <a:off x="5783" y="9119"/>
              <a:ext cx="397" cy="324"/>
            </a:xfrm>
            <a:prstGeom prst="rect">
              <a:avLst/>
            </a:prstGeom>
            <a:noFill/>
            <a:ln w="9525">
              <a:noFill/>
              <a:miter lim="800000"/>
              <a:headEnd/>
              <a:tailEnd/>
            </a:ln>
          </p:spPr>
          <p:txBody>
            <a:bodyPr wrap="none" lIns="0" tIns="0" rIns="0" bIns="0"/>
            <a:lstStyle/>
            <a:p>
              <a:r>
                <a:rPr lang="en-US" sz="1400" b="1">
                  <a:latin typeface="Verdana" pitchFamily="34" charset="0"/>
                </a:rPr>
                <a:t>3%</a:t>
              </a:r>
              <a:endParaRPr lang="es-ES" sz="1400"/>
            </a:p>
          </p:txBody>
        </p:sp>
        <p:sp>
          <p:nvSpPr>
            <p:cNvPr id="189472" name="Rectangle 32"/>
            <p:cNvSpPr>
              <a:spLocks noChangeArrowheads="1"/>
            </p:cNvSpPr>
            <p:nvPr/>
          </p:nvSpPr>
          <p:spPr bwMode="auto">
            <a:xfrm>
              <a:off x="4452" y="11530"/>
              <a:ext cx="2880" cy="289"/>
            </a:xfrm>
            <a:prstGeom prst="rect">
              <a:avLst/>
            </a:prstGeom>
            <a:solidFill>
              <a:srgbClr val="FFFFFF"/>
            </a:solidFill>
            <a:ln w="0">
              <a:solidFill>
                <a:srgbClr val="000000"/>
              </a:solidFill>
              <a:miter lim="800000"/>
              <a:headEnd/>
              <a:tailEnd/>
            </a:ln>
          </p:spPr>
          <p:txBody>
            <a:bodyPr/>
            <a:lstStyle/>
            <a:p>
              <a:endParaRPr lang="es-ES"/>
            </a:p>
          </p:txBody>
        </p:sp>
        <p:sp>
          <p:nvSpPr>
            <p:cNvPr id="189473" name="Rectangle 33"/>
            <p:cNvSpPr>
              <a:spLocks noChangeArrowheads="1"/>
            </p:cNvSpPr>
            <p:nvPr/>
          </p:nvSpPr>
          <p:spPr bwMode="auto">
            <a:xfrm>
              <a:off x="5532" y="11547"/>
              <a:ext cx="365" cy="272"/>
            </a:xfrm>
            <a:prstGeom prst="rect">
              <a:avLst/>
            </a:prstGeom>
            <a:noFill/>
            <a:ln w="9525">
              <a:noFill/>
              <a:miter lim="800000"/>
              <a:headEnd/>
              <a:tailEnd/>
            </a:ln>
          </p:spPr>
          <p:txBody>
            <a:bodyPr lIns="0" tIns="0" rIns="0" bIns="0"/>
            <a:lstStyle/>
            <a:p>
              <a:r>
                <a:rPr lang="en-US" sz="1400">
                  <a:solidFill>
                    <a:srgbClr val="000000"/>
                  </a:solidFill>
                  <a:latin typeface="Verdana" pitchFamily="34" charset="0"/>
                </a:rPr>
                <a:t>SI</a:t>
              </a:r>
              <a:endParaRPr lang="es-ES" sz="1400"/>
            </a:p>
          </p:txBody>
        </p:sp>
        <p:sp>
          <p:nvSpPr>
            <p:cNvPr id="189474" name="Rectangle 34"/>
            <p:cNvSpPr>
              <a:spLocks noChangeArrowheads="1"/>
            </p:cNvSpPr>
            <p:nvPr/>
          </p:nvSpPr>
          <p:spPr bwMode="auto">
            <a:xfrm>
              <a:off x="6432" y="11547"/>
              <a:ext cx="324" cy="272"/>
            </a:xfrm>
            <a:prstGeom prst="rect">
              <a:avLst/>
            </a:prstGeom>
            <a:noFill/>
            <a:ln w="9525">
              <a:noFill/>
              <a:miter lim="800000"/>
              <a:headEnd/>
              <a:tailEnd/>
            </a:ln>
          </p:spPr>
          <p:txBody>
            <a:bodyPr lIns="0" tIns="0" rIns="0" bIns="0"/>
            <a:lstStyle/>
            <a:p>
              <a:r>
                <a:rPr lang="en-US" sz="1400">
                  <a:solidFill>
                    <a:srgbClr val="000000"/>
                  </a:solidFill>
                  <a:latin typeface="Verdana" pitchFamily="34" charset="0"/>
                </a:rPr>
                <a:t>NO</a:t>
              </a:r>
              <a:endParaRPr lang="es-ES" sz="1400"/>
            </a:p>
          </p:txBody>
        </p:sp>
        <p:sp>
          <p:nvSpPr>
            <p:cNvPr id="189475" name="Rectangle 35"/>
            <p:cNvSpPr>
              <a:spLocks noChangeArrowheads="1"/>
            </p:cNvSpPr>
            <p:nvPr/>
          </p:nvSpPr>
          <p:spPr bwMode="auto">
            <a:xfrm>
              <a:off x="5232" y="11639"/>
              <a:ext cx="120" cy="120"/>
            </a:xfrm>
            <a:prstGeom prst="rect">
              <a:avLst/>
            </a:prstGeom>
            <a:solidFill>
              <a:srgbClr val="9999FF"/>
            </a:solidFill>
            <a:ln w="9525">
              <a:noFill/>
              <a:miter lim="800000"/>
              <a:headEnd/>
              <a:tailEnd/>
            </a:ln>
          </p:spPr>
          <p:txBody>
            <a:bodyPr/>
            <a:lstStyle/>
            <a:p>
              <a:endParaRPr lang="es-ES"/>
            </a:p>
          </p:txBody>
        </p:sp>
        <p:sp>
          <p:nvSpPr>
            <p:cNvPr id="189476" name="Rectangle 36"/>
            <p:cNvSpPr>
              <a:spLocks noChangeArrowheads="1"/>
            </p:cNvSpPr>
            <p:nvPr/>
          </p:nvSpPr>
          <p:spPr bwMode="auto">
            <a:xfrm>
              <a:off x="6252" y="11639"/>
              <a:ext cx="120" cy="120"/>
            </a:xfrm>
            <a:prstGeom prst="rect">
              <a:avLst/>
            </a:prstGeom>
            <a:solidFill>
              <a:srgbClr val="993366"/>
            </a:solidFill>
            <a:ln w="9525" algn="ctr">
              <a:noFill/>
              <a:miter lim="800000"/>
              <a:headEnd/>
              <a:tailEnd/>
            </a:ln>
            <a:effectLst/>
          </p:spPr>
          <p:txBody>
            <a:bodyPr/>
            <a:lstStyle/>
            <a:p>
              <a:endParaRPr lang="es-ES"/>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91491"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91492" name="Text Box 4"/>
          <p:cNvSpPr txBox="1">
            <a:spLocks noChangeArrowheads="1"/>
          </p:cNvSpPr>
          <p:nvPr/>
        </p:nvSpPr>
        <p:spPr bwMode="auto">
          <a:xfrm>
            <a:off x="5651500"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Sur</a:t>
            </a:r>
          </a:p>
        </p:txBody>
      </p:sp>
      <p:sp>
        <p:nvSpPr>
          <p:cNvPr id="191493" name="Text Box 5"/>
          <p:cNvSpPr txBox="1">
            <a:spLocks noChangeArrowheads="1"/>
          </p:cNvSpPr>
          <p:nvPr/>
        </p:nvSpPr>
        <p:spPr bwMode="auto">
          <a:xfrm>
            <a:off x="4067175" y="5589588"/>
            <a:ext cx="865188"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Centro</a:t>
            </a:r>
          </a:p>
        </p:txBody>
      </p:sp>
      <p:sp>
        <p:nvSpPr>
          <p:cNvPr id="191494" name="Text Box 6"/>
          <p:cNvSpPr txBox="1">
            <a:spLocks noChangeArrowheads="1"/>
          </p:cNvSpPr>
          <p:nvPr/>
        </p:nvSpPr>
        <p:spPr bwMode="auto">
          <a:xfrm>
            <a:off x="2700338"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Norte</a:t>
            </a:r>
          </a:p>
        </p:txBody>
      </p:sp>
      <p:sp>
        <p:nvSpPr>
          <p:cNvPr id="191495" name="Rectangle 7"/>
          <p:cNvSpPr>
            <a:spLocks noChangeArrowheads="1"/>
          </p:cNvSpPr>
          <p:nvPr/>
        </p:nvSpPr>
        <p:spPr bwMode="auto">
          <a:xfrm>
            <a:off x="4552950" y="5734050"/>
            <a:ext cx="234950" cy="176213"/>
          </a:xfrm>
          <a:prstGeom prst="rect">
            <a:avLst/>
          </a:prstGeom>
          <a:noFill/>
          <a:ln w="9525">
            <a:noFill/>
            <a:miter lim="800000"/>
            <a:headEnd/>
            <a:tailEnd/>
          </a:ln>
        </p:spPr>
        <p:txBody>
          <a:bodyPr lIns="0" tIns="0" rIns="0" bIns="0"/>
          <a:lstStyle/>
          <a:p>
            <a:r>
              <a:rPr lang="en-US" sz="1400">
                <a:solidFill>
                  <a:srgbClr val="000000"/>
                </a:solidFill>
                <a:latin typeface="Verdana" pitchFamily="34" charset="0"/>
              </a:rPr>
              <a:t>SI</a:t>
            </a:r>
            <a:endParaRPr lang="es-ES" sz="1400"/>
          </a:p>
        </p:txBody>
      </p:sp>
      <p:grpSp>
        <p:nvGrpSpPr>
          <p:cNvPr id="191511" name="Group 23"/>
          <p:cNvGrpSpPr>
            <a:grpSpLocks noChangeAspect="1"/>
          </p:cNvGrpSpPr>
          <p:nvPr/>
        </p:nvGrpSpPr>
        <p:grpSpPr bwMode="auto">
          <a:xfrm>
            <a:off x="1908175" y="1844675"/>
            <a:ext cx="6408738" cy="4337050"/>
            <a:chOff x="35" y="33"/>
            <a:chExt cx="5870" cy="4160"/>
          </a:xfrm>
        </p:grpSpPr>
        <p:sp>
          <p:nvSpPr>
            <p:cNvPr id="191512" name="AutoShape 24"/>
            <p:cNvSpPr>
              <a:spLocks noChangeAspect="1" noChangeArrowheads="1"/>
            </p:cNvSpPr>
            <p:nvPr/>
          </p:nvSpPr>
          <p:spPr bwMode="auto">
            <a:xfrm>
              <a:off x="35" y="33"/>
              <a:ext cx="5870" cy="4160"/>
            </a:xfrm>
            <a:prstGeom prst="rect">
              <a:avLst/>
            </a:prstGeom>
            <a:solidFill>
              <a:srgbClr val="EAEAEA"/>
            </a:solidFill>
            <a:ln w="9525">
              <a:solidFill>
                <a:srgbClr val="000000"/>
              </a:solidFill>
              <a:miter lim="800000"/>
              <a:headEnd/>
              <a:tailEnd/>
            </a:ln>
          </p:spPr>
          <p:txBody>
            <a:bodyPr/>
            <a:lstStyle/>
            <a:p>
              <a:endParaRPr lang="es-ES"/>
            </a:p>
          </p:txBody>
        </p:sp>
        <p:sp>
          <p:nvSpPr>
            <p:cNvPr id="191513" name="Rectangle 25"/>
            <p:cNvSpPr>
              <a:spLocks noChangeArrowheads="1"/>
            </p:cNvSpPr>
            <p:nvPr/>
          </p:nvSpPr>
          <p:spPr bwMode="auto">
            <a:xfrm>
              <a:off x="35" y="33"/>
              <a:ext cx="5870" cy="3805"/>
            </a:xfrm>
            <a:prstGeom prst="rect">
              <a:avLst/>
            </a:prstGeom>
            <a:noFill/>
            <a:ln w="9525">
              <a:noFill/>
              <a:miter lim="800000"/>
              <a:headEnd/>
              <a:tailEnd/>
            </a:ln>
          </p:spPr>
          <p:txBody>
            <a:bodyPr/>
            <a:lstStyle/>
            <a:p>
              <a:endParaRPr lang="es-ES"/>
            </a:p>
          </p:txBody>
        </p:sp>
        <p:sp>
          <p:nvSpPr>
            <p:cNvPr id="191514" name="Freeform 26"/>
            <p:cNvSpPr>
              <a:spLocks/>
            </p:cNvSpPr>
            <p:nvPr/>
          </p:nvSpPr>
          <p:spPr bwMode="auto">
            <a:xfrm>
              <a:off x="2305" y="1371"/>
              <a:ext cx="589" cy="772"/>
            </a:xfrm>
            <a:custGeom>
              <a:avLst/>
              <a:gdLst/>
              <a:ahLst/>
              <a:cxnLst>
                <a:cxn ang="0">
                  <a:pos x="589" y="580"/>
                </a:cxn>
                <a:cxn ang="0">
                  <a:pos x="0" y="0"/>
                </a:cxn>
                <a:cxn ang="0">
                  <a:pos x="0" y="192"/>
                </a:cxn>
                <a:cxn ang="0">
                  <a:pos x="589" y="772"/>
                </a:cxn>
                <a:cxn ang="0">
                  <a:pos x="589" y="580"/>
                </a:cxn>
              </a:cxnLst>
              <a:rect l="0" t="0" r="r" b="b"/>
              <a:pathLst>
                <a:path w="589" h="772">
                  <a:moveTo>
                    <a:pt x="589" y="580"/>
                  </a:moveTo>
                  <a:lnTo>
                    <a:pt x="0" y="0"/>
                  </a:lnTo>
                  <a:lnTo>
                    <a:pt x="0" y="192"/>
                  </a:lnTo>
                  <a:lnTo>
                    <a:pt x="589" y="772"/>
                  </a:lnTo>
                  <a:lnTo>
                    <a:pt x="589" y="580"/>
                  </a:lnTo>
                  <a:close/>
                </a:path>
              </a:pathLst>
            </a:custGeom>
            <a:solidFill>
              <a:srgbClr val="4D1A33"/>
            </a:solidFill>
            <a:ln w="9525">
              <a:solidFill>
                <a:srgbClr val="000000"/>
              </a:solidFill>
              <a:round/>
              <a:headEnd/>
              <a:tailEnd/>
            </a:ln>
          </p:spPr>
          <p:txBody>
            <a:bodyPr/>
            <a:lstStyle/>
            <a:p>
              <a:endParaRPr lang="es-ES"/>
            </a:p>
          </p:txBody>
        </p:sp>
        <p:sp>
          <p:nvSpPr>
            <p:cNvPr id="191515" name="Freeform 27"/>
            <p:cNvSpPr>
              <a:spLocks/>
            </p:cNvSpPr>
            <p:nvPr/>
          </p:nvSpPr>
          <p:spPr bwMode="auto">
            <a:xfrm>
              <a:off x="2305" y="1326"/>
              <a:ext cx="589" cy="625"/>
            </a:xfrm>
            <a:custGeom>
              <a:avLst/>
              <a:gdLst/>
              <a:ahLst/>
              <a:cxnLst>
                <a:cxn ang="0">
                  <a:pos x="0" y="45"/>
                </a:cxn>
                <a:cxn ang="0">
                  <a:pos x="26" y="41"/>
                </a:cxn>
                <a:cxn ang="0">
                  <a:pos x="51" y="37"/>
                </a:cxn>
                <a:cxn ang="0">
                  <a:pos x="51" y="37"/>
                </a:cxn>
                <a:cxn ang="0">
                  <a:pos x="77" y="33"/>
                </a:cxn>
                <a:cxn ang="0">
                  <a:pos x="103" y="30"/>
                </a:cxn>
                <a:cxn ang="0">
                  <a:pos x="103" y="30"/>
                </a:cxn>
                <a:cxn ang="0">
                  <a:pos x="130" y="26"/>
                </a:cxn>
                <a:cxn ang="0">
                  <a:pos x="156" y="23"/>
                </a:cxn>
                <a:cxn ang="0">
                  <a:pos x="156" y="23"/>
                </a:cxn>
                <a:cxn ang="0">
                  <a:pos x="182" y="20"/>
                </a:cxn>
                <a:cxn ang="0">
                  <a:pos x="209" y="18"/>
                </a:cxn>
                <a:cxn ang="0">
                  <a:pos x="209" y="18"/>
                </a:cxn>
                <a:cxn ang="0">
                  <a:pos x="236" y="15"/>
                </a:cxn>
                <a:cxn ang="0">
                  <a:pos x="262" y="13"/>
                </a:cxn>
                <a:cxn ang="0">
                  <a:pos x="262" y="13"/>
                </a:cxn>
                <a:cxn ang="0">
                  <a:pos x="290" y="10"/>
                </a:cxn>
                <a:cxn ang="0">
                  <a:pos x="316" y="8"/>
                </a:cxn>
                <a:cxn ang="0">
                  <a:pos x="316" y="8"/>
                </a:cxn>
                <a:cxn ang="0">
                  <a:pos x="343" y="7"/>
                </a:cxn>
                <a:cxn ang="0">
                  <a:pos x="371" y="6"/>
                </a:cxn>
                <a:cxn ang="0">
                  <a:pos x="371" y="6"/>
                </a:cxn>
                <a:cxn ang="0">
                  <a:pos x="398" y="4"/>
                </a:cxn>
                <a:cxn ang="0">
                  <a:pos x="425" y="3"/>
                </a:cxn>
                <a:cxn ang="0">
                  <a:pos x="425" y="3"/>
                </a:cxn>
                <a:cxn ang="0">
                  <a:pos x="453" y="2"/>
                </a:cxn>
                <a:cxn ang="0">
                  <a:pos x="480" y="1"/>
                </a:cxn>
                <a:cxn ang="0">
                  <a:pos x="480" y="1"/>
                </a:cxn>
                <a:cxn ang="0">
                  <a:pos x="507" y="1"/>
                </a:cxn>
                <a:cxn ang="0">
                  <a:pos x="535" y="0"/>
                </a:cxn>
                <a:cxn ang="0">
                  <a:pos x="535" y="0"/>
                </a:cxn>
                <a:cxn ang="0">
                  <a:pos x="562" y="0"/>
                </a:cxn>
                <a:cxn ang="0">
                  <a:pos x="589" y="0"/>
                </a:cxn>
                <a:cxn ang="0">
                  <a:pos x="589" y="625"/>
                </a:cxn>
              </a:cxnLst>
              <a:rect l="0" t="0" r="r" b="b"/>
              <a:pathLst>
                <a:path w="589" h="625">
                  <a:moveTo>
                    <a:pt x="0" y="45"/>
                  </a:moveTo>
                  <a:lnTo>
                    <a:pt x="0" y="45"/>
                  </a:lnTo>
                  <a:lnTo>
                    <a:pt x="26" y="41"/>
                  </a:lnTo>
                  <a:lnTo>
                    <a:pt x="26" y="41"/>
                  </a:lnTo>
                  <a:lnTo>
                    <a:pt x="26" y="41"/>
                  </a:lnTo>
                  <a:lnTo>
                    <a:pt x="51" y="37"/>
                  </a:lnTo>
                  <a:lnTo>
                    <a:pt x="51" y="37"/>
                  </a:lnTo>
                  <a:lnTo>
                    <a:pt x="51" y="37"/>
                  </a:lnTo>
                  <a:lnTo>
                    <a:pt x="77" y="33"/>
                  </a:lnTo>
                  <a:lnTo>
                    <a:pt x="77" y="33"/>
                  </a:lnTo>
                  <a:lnTo>
                    <a:pt x="77" y="33"/>
                  </a:lnTo>
                  <a:lnTo>
                    <a:pt x="103" y="30"/>
                  </a:lnTo>
                  <a:lnTo>
                    <a:pt x="103" y="30"/>
                  </a:lnTo>
                  <a:lnTo>
                    <a:pt x="103" y="30"/>
                  </a:lnTo>
                  <a:lnTo>
                    <a:pt x="130" y="26"/>
                  </a:lnTo>
                  <a:lnTo>
                    <a:pt x="130" y="26"/>
                  </a:lnTo>
                  <a:lnTo>
                    <a:pt x="130" y="26"/>
                  </a:lnTo>
                  <a:lnTo>
                    <a:pt x="156" y="23"/>
                  </a:lnTo>
                  <a:lnTo>
                    <a:pt x="156" y="23"/>
                  </a:lnTo>
                  <a:lnTo>
                    <a:pt x="156" y="23"/>
                  </a:lnTo>
                  <a:lnTo>
                    <a:pt x="182" y="20"/>
                  </a:lnTo>
                  <a:lnTo>
                    <a:pt x="182" y="20"/>
                  </a:lnTo>
                  <a:lnTo>
                    <a:pt x="182" y="20"/>
                  </a:lnTo>
                  <a:lnTo>
                    <a:pt x="209" y="18"/>
                  </a:lnTo>
                  <a:lnTo>
                    <a:pt x="209" y="18"/>
                  </a:lnTo>
                  <a:lnTo>
                    <a:pt x="209" y="18"/>
                  </a:lnTo>
                  <a:lnTo>
                    <a:pt x="236" y="15"/>
                  </a:lnTo>
                  <a:lnTo>
                    <a:pt x="236" y="15"/>
                  </a:lnTo>
                  <a:lnTo>
                    <a:pt x="236" y="15"/>
                  </a:lnTo>
                  <a:lnTo>
                    <a:pt x="262" y="13"/>
                  </a:lnTo>
                  <a:lnTo>
                    <a:pt x="262" y="13"/>
                  </a:lnTo>
                  <a:lnTo>
                    <a:pt x="262" y="13"/>
                  </a:lnTo>
                  <a:lnTo>
                    <a:pt x="290" y="10"/>
                  </a:lnTo>
                  <a:lnTo>
                    <a:pt x="290" y="10"/>
                  </a:lnTo>
                  <a:lnTo>
                    <a:pt x="290" y="10"/>
                  </a:lnTo>
                  <a:lnTo>
                    <a:pt x="316" y="8"/>
                  </a:lnTo>
                  <a:lnTo>
                    <a:pt x="316" y="8"/>
                  </a:lnTo>
                  <a:lnTo>
                    <a:pt x="316" y="8"/>
                  </a:lnTo>
                  <a:lnTo>
                    <a:pt x="343" y="7"/>
                  </a:lnTo>
                  <a:lnTo>
                    <a:pt x="343" y="7"/>
                  </a:lnTo>
                  <a:lnTo>
                    <a:pt x="343" y="7"/>
                  </a:lnTo>
                  <a:lnTo>
                    <a:pt x="371" y="6"/>
                  </a:lnTo>
                  <a:lnTo>
                    <a:pt x="371" y="6"/>
                  </a:lnTo>
                  <a:lnTo>
                    <a:pt x="371" y="6"/>
                  </a:lnTo>
                  <a:lnTo>
                    <a:pt x="398" y="4"/>
                  </a:lnTo>
                  <a:lnTo>
                    <a:pt x="398" y="4"/>
                  </a:lnTo>
                  <a:lnTo>
                    <a:pt x="398" y="4"/>
                  </a:lnTo>
                  <a:lnTo>
                    <a:pt x="425" y="3"/>
                  </a:lnTo>
                  <a:lnTo>
                    <a:pt x="425" y="3"/>
                  </a:lnTo>
                  <a:lnTo>
                    <a:pt x="425" y="3"/>
                  </a:lnTo>
                  <a:lnTo>
                    <a:pt x="453" y="2"/>
                  </a:lnTo>
                  <a:lnTo>
                    <a:pt x="453" y="2"/>
                  </a:lnTo>
                  <a:lnTo>
                    <a:pt x="453" y="2"/>
                  </a:lnTo>
                  <a:lnTo>
                    <a:pt x="480" y="1"/>
                  </a:lnTo>
                  <a:lnTo>
                    <a:pt x="480" y="1"/>
                  </a:lnTo>
                  <a:lnTo>
                    <a:pt x="480" y="1"/>
                  </a:lnTo>
                  <a:lnTo>
                    <a:pt x="507" y="1"/>
                  </a:lnTo>
                  <a:lnTo>
                    <a:pt x="507" y="1"/>
                  </a:lnTo>
                  <a:lnTo>
                    <a:pt x="507" y="1"/>
                  </a:lnTo>
                  <a:lnTo>
                    <a:pt x="535" y="0"/>
                  </a:lnTo>
                  <a:lnTo>
                    <a:pt x="535" y="0"/>
                  </a:lnTo>
                  <a:lnTo>
                    <a:pt x="535" y="0"/>
                  </a:lnTo>
                  <a:lnTo>
                    <a:pt x="562" y="0"/>
                  </a:lnTo>
                  <a:lnTo>
                    <a:pt x="562" y="0"/>
                  </a:lnTo>
                  <a:lnTo>
                    <a:pt x="562" y="0"/>
                  </a:lnTo>
                  <a:lnTo>
                    <a:pt x="589" y="0"/>
                  </a:lnTo>
                  <a:lnTo>
                    <a:pt x="589" y="0"/>
                  </a:lnTo>
                  <a:lnTo>
                    <a:pt x="589" y="625"/>
                  </a:lnTo>
                  <a:lnTo>
                    <a:pt x="0" y="45"/>
                  </a:lnTo>
                  <a:close/>
                </a:path>
              </a:pathLst>
            </a:custGeom>
            <a:solidFill>
              <a:srgbClr val="993366"/>
            </a:solidFill>
            <a:ln w="9525">
              <a:solidFill>
                <a:srgbClr val="000000"/>
              </a:solidFill>
              <a:round/>
              <a:headEnd/>
              <a:tailEnd/>
            </a:ln>
          </p:spPr>
          <p:txBody>
            <a:bodyPr/>
            <a:lstStyle/>
            <a:p>
              <a:endParaRPr lang="es-ES"/>
            </a:p>
          </p:txBody>
        </p:sp>
        <p:sp>
          <p:nvSpPr>
            <p:cNvPr id="191516" name="Freeform 28"/>
            <p:cNvSpPr>
              <a:spLocks/>
            </p:cNvSpPr>
            <p:nvPr/>
          </p:nvSpPr>
          <p:spPr bwMode="auto">
            <a:xfrm>
              <a:off x="1470" y="2257"/>
              <a:ext cx="3148" cy="818"/>
            </a:xfrm>
            <a:custGeom>
              <a:avLst/>
              <a:gdLst/>
              <a:ahLst/>
              <a:cxnLst>
                <a:cxn ang="0">
                  <a:pos x="3142" y="55"/>
                </a:cxn>
                <a:cxn ang="0">
                  <a:pos x="3119" y="119"/>
                </a:cxn>
                <a:cxn ang="0">
                  <a:pos x="3079" y="183"/>
                </a:cxn>
                <a:cxn ang="0">
                  <a:pos x="3033" y="235"/>
                </a:cxn>
                <a:cxn ang="0">
                  <a:pos x="2964" y="293"/>
                </a:cxn>
                <a:cxn ang="0">
                  <a:pos x="2879" y="350"/>
                </a:cxn>
                <a:cxn ang="0">
                  <a:pos x="2780" y="402"/>
                </a:cxn>
                <a:cxn ang="0">
                  <a:pos x="2686" y="443"/>
                </a:cxn>
                <a:cxn ang="0">
                  <a:pos x="2564" y="486"/>
                </a:cxn>
                <a:cxn ang="0">
                  <a:pos x="2431" y="525"/>
                </a:cxn>
                <a:cxn ang="0">
                  <a:pos x="2289" y="557"/>
                </a:cxn>
                <a:cxn ang="0">
                  <a:pos x="2164" y="580"/>
                </a:cxn>
                <a:cxn ang="0">
                  <a:pos x="2008" y="601"/>
                </a:cxn>
                <a:cxn ang="0">
                  <a:pos x="1847" y="616"/>
                </a:cxn>
                <a:cxn ang="0">
                  <a:pos x="1684" y="624"/>
                </a:cxn>
                <a:cxn ang="0">
                  <a:pos x="1546" y="626"/>
                </a:cxn>
                <a:cxn ang="0">
                  <a:pos x="1382" y="621"/>
                </a:cxn>
                <a:cxn ang="0">
                  <a:pos x="1220" y="610"/>
                </a:cxn>
                <a:cxn ang="0">
                  <a:pos x="1061" y="591"/>
                </a:cxn>
                <a:cxn ang="0">
                  <a:pos x="934" y="571"/>
                </a:cxn>
                <a:cxn ang="0">
                  <a:pos x="787" y="542"/>
                </a:cxn>
                <a:cxn ang="0">
                  <a:pos x="649" y="506"/>
                </a:cxn>
                <a:cxn ang="0">
                  <a:pos x="521" y="464"/>
                </a:cxn>
                <a:cxn ang="0">
                  <a:pos x="404" y="419"/>
                </a:cxn>
                <a:cxn ang="0">
                  <a:pos x="317" y="376"/>
                </a:cxn>
                <a:cxn ang="0">
                  <a:pos x="224" y="322"/>
                </a:cxn>
                <a:cxn ang="0">
                  <a:pos x="148" y="265"/>
                </a:cxn>
                <a:cxn ang="0">
                  <a:pos x="85" y="204"/>
                </a:cxn>
                <a:cxn ang="0">
                  <a:pos x="47" y="152"/>
                </a:cxn>
                <a:cxn ang="0">
                  <a:pos x="15" y="87"/>
                </a:cxn>
                <a:cxn ang="0">
                  <a:pos x="1" y="22"/>
                </a:cxn>
                <a:cxn ang="0">
                  <a:pos x="2" y="225"/>
                </a:cxn>
                <a:cxn ang="0">
                  <a:pos x="19" y="290"/>
                </a:cxn>
                <a:cxn ang="0">
                  <a:pos x="47" y="344"/>
                </a:cxn>
                <a:cxn ang="0">
                  <a:pos x="95" y="406"/>
                </a:cxn>
                <a:cxn ang="0">
                  <a:pos x="159" y="466"/>
                </a:cxn>
                <a:cxn ang="0">
                  <a:pos x="239" y="524"/>
                </a:cxn>
                <a:cxn ang="0">
                  <a:pos x="317" y="568"/>
                </a:cxn>
                <a:cxn ang="0">
                  <a:pos x="423" y="619"/>
                </a:cxn>
                <a:cxn ang="0">
                  <a:pos x="541" y="664"/>
                </a:cxn>
                <a:cxn ang="0">
                  <a:pos x="671" y="704"/>
                </a:cxn>
                <a:cxn ang="0">
                  <a:pos x="787" y="733"/>
                </a:cxn>
                <a:cxn ang="0">
                  <a:pos x="934" y="763"/>
                </a:cxn>
                <a:cxn ang="0">
                  <a:pos x="1088" y="787"/>
                </a:cxn>
                <a:cxn ang="0">
                  <a:pos x="1247" y="804"/>
                </a:cxn>
                <a:cxn ang="0">
                  <a:pos x="1410" y="814"/>
                </a:cxn>
                <a:cxn ang="0">
                  <a:pos x="1546" y="818"/>
                </a:cxn>
                <a:cxn ang="0">
                  <a:pos x="1711" y="815"/>
                </a:cxn>
                <a:cxn ang="0">
                  <a:pos x="1874" y="806"/>
                </a:cxn>
                <a:cxn ang="0">
                  <a:pos x="2034" y="790"/>
                </a:cxn>
                <a:cxn ang="0">
                  <a:pos x="2164" y="772"/>
                </a:cxn>
                <a:cxn ang="0">
                  <a:pos x="2313" y="744"/>
                </a:cxn>
                <a:cxn ang="0">
                  <a:pos x="2454" y="711"/>
                </a:cxn>
                <a:cxn ang="0">
                  <a:pos x="2585" y="671"/>
                </a:cxn>
                <a:cxn ang="0">
                  <a:pos x="2686" y="635"/>
                </a:cxn>
                <a:cxn ang="0">
                  <a:pos x="2797" y="585"/>
                </a:cxn>
                <a:cxn ang="0">
                  <a:pos x="2893" y="533"/>
                </a:cxn>
                <a:cxn ang="0">
                  <a:pos x="2977" y="476"/>
                </a:cxn>
                <a:cxn ang="0">
                  <a:pos x="3033" y="427"/>
                </a:cxn>
                <a:cxn ang="0">
                  <a:pos x="3087" y="364"/>
                </a:cxn>
                <a:cxn ang="0">
                  <a:pos x="3124" y="300"/>
                </a:cxn>
                <a:cxn ang="0">
                  <a:pos x="3144" y="236"/>
                </a:cxn>
              </a:cxnLst>
              <a:rect l="0" t="0" r="r" b="b"/>
              <a:pathLst>
                <a:path w="3148" h="818">
                  <a:moveTo>
                    <a:pt x="3148" y="0"/>
                  </a:moveTo>
                  <a:lnTo>
                    <a:pt x="3148" y="11"/>
                  </a:lnTo>
                  <a:lnTo>
                    <a:pt x="3148" y="11"/>
                  </a:lnTo>
                  <a:lnTo>
                    <a:pt x="3147" y="22"/>
                  </a:lnTo>
                  <a:lnTo>
                    <a:pt x="3146" y="33"/>
                  </a:lnTo>
                  <a:lnTo>
                    <a:pt x="3144" y="44"/>
                  </a:lnTo>
                  <a:lnTo>
                    <a:pt x="3144" y="44"/>
                  </a:lnTo>
                  <a:lnTo>
                    <a:pt x="3142" y="55"/>
                  </a:lnTo>
                  <a:lnTo>
                    <a:pt x="3140" y="66"/>
                  </a:lnTo>
                  <a:lnTo>
                    <a:pt x="3140" y="66"/>
                  </a:lnTo>
                  <a:lnTo>
                    <a:pt x="3136" y="77"/>
                  </a:lnTo>
                  <a:lnTo>
                    <a:pt x="3132" y="87"/>
                  </a:lnTo>
                  <a:lnTo>
                    <a:pt x="3128" y="98"/>
                  </a:lnTo>
                  <a:lnTo>
                    <a:pt x="3128" y="98"/>
                  </a:lnTo>
                  <a:lnTo>
                    <a:pt x="3124" y="108"/>
                  </a:lnTo>
                  <a:lnTo>
                    <a:pt x="3119" y="119"/>
                  </a:lnTo>
                  <a:lnTo>
                    <a:pt x="3113" y="130"/>
                  </a:lnTo>
                  <a:lnTo>
                    <a:pt x="3113" y="130"/>
                  </a:lnTo>
                  <a:lnTo>
                    <a:pt x="3107" y="141"/>
                  </a:lnTo>
                  <a:lnTo>
                    <a:pt x="3101" y="152"/>
                  </a:lnTo>
                  <a:lnTo>
                    <a:pt x="3101" y="152"/>
                  </a:lnTo>
                  <a:lnTo>
                    <a:pt x="3094" y="162"/>
                  </a:lnTo>
                  <a:lnTo>
                    <a:pt x="3087" y="173"/>
                  </a:lnTo>
                  <a:lnTo>
                    <a:pt x="3079" y="183"/>
                  </a:lnTo>
                  <a:lnTo>
                    <a:pt x="3079" y="183"/>
                  </a:lnTo>
                  <a:lnTo>
                    <a:pt x="3070" y="193"/>
                  </a:lnTo>
                  <a:lnTo>
                    <a:pt x="3062" y="204"/>
                  </a:lnTo>
                  <a:lnTo>
                    <a:pt x="3062" y="204"/>
                  </a:lnTo>
                  <a:lnTo>
                    <a:pt x="3053" y="214"/>
                  </a:lnTo>
                  <a:lnTo>
                    <a:pt x="3043" y="224"/>
                  </a:lnTo>
                  <a:lnTo>
                    <a:pt x="3033" y="235"/>
                  </a:lnTo>
                  <a:lnTo>
                    <a:pt x="3033" y="235"/>
                  </a:lnTo>
                  <a:lnTo>
                    <a:pt x="3023" y="245"/>
                  </a:lnTo>
                  <a:lnTo>
                    <a:pt x="3011" y="255"/>
                  </a:lnTo>
                  <a:lnTo>
                    <a:pt x="3011" y="255"/>
                  </a:lnTo>
                  <a:lnTo>
                    <a:pt x="3001" y="265"/>
                  </a:lnTo>
                  <a:lnTo>
                    <a:pt x="2988" y="274"/>
                  </a:lnTo>
                  <a:lnTo>
                    <a:pt x="2977" y="284"/>
                  </a:lnTo>
                  <a:lnTo>
                    <a:pt x="2977" y="284"/>
                  </a:lnTo>
                  <a:lnTo>
                    <a:pt x="2964" y="293"/>
                  </a:lnTo>
                  <a:lnTo>
                    <a:pt x="2950" y="303"/>
                  </a:lnTo>
                  <a:lnTo>
                    <a:pt x="2937" y="313"/>
                  </a:lnTo>
                  <a:lnTo>
                    <a:pt x="2937" y="313"/>
                  </a:lnTo>
                  <a:lnTo>
                    <a:pt x="2923" y="322"/>
                  </a:lnTo>
                  <a:lnTo>
                    <a:pt x="2908" y="332"/>
                  </a:lnTo>
                  <a:lnTo>
                    <a:pt x="2908" y="332"/>
                  </a:lnTo>
                  <a:lnTo>
                    <a:pt x="2893" y="341"/>
                  </a:lnTo>
                  <a:lnTo>
                    <a:pt x="2879" y="350"/>
                  </a:lnTo>
                  <a:lnTo>
                    <a:pt x="2863" y="359"/>
                  </a:lnTo>
                  <a:lnTo>
                    <a:pt x="2863" y="359"/>
                  </a:lnTo>
                  <a:lnTo>
                    <a:pt x="2847" y="367"/>
                  </a:lnTo>
                  <a:lnTo>
                    <a:pt x="2830" y="376"/>
                  </a:lnTo>
                  <a:lnTo>
                    <a:pt x="2830" y="376"/>
                  </a:lnTo>
                  <a:lnTo>
                    <a:pt x="2815" y="385"/>
                  </a:lnTo>
                  <a:lnTo>
                    <a:pt x="2797" y="393"/>
                  </a:lnTo>
                  <a:lnTo>
                    <a:pt x="2780" y="402"/>
                  </a:lnTo>
                  <a:lnTo>
                    <a:pt x="2780" y="402"/>
                  </a:lnTo>
                  <a:lnTo>
                    <a:pt x="2762" y="410"/>
                  </a:lnTo>
                  <a:lnTo>
                    <a:pt x="2743" y="419"/>
                  </a:lnTo>
                  <a:lnTo>
                    <a:pt x="2743" y="419"/>
                  </a:lnTo>
                  <a:lnTo>
                    <a:pt x="2725" y="427"/>
                  </a:lnTo>
                  <a:lnTo>
                    <a:pt x="2706" y="435"/>
                  </a:lnTo>
                  <a:lnTo>
                    <a:pt x="2686" y="443"/>
                  </a:lnTo>
                  <a:lnTo>
                    <a:pt x="2686" y="443"/>
                  </a:lnTo>
                  <a:lnTo>
                    <a:pt x="2667" y="450"/>
                  </a:lnTo>
                  <a:lnTo>
                    <a:pt x="2647" y="457"/>
                  </a:lnTo>
                  <a:lnTo>
                    <a:pt x="2627" y="464"/>
                  </a:lnTo>
                  <a:lnTo>
                    <a:pt x="2627" y="464"/>
                  </a:lnTo>
                  <a:lnTo>
                    <a:pt x="2606" y="472"/>
                  </a:lnTo>
                  <a:lnTo>
                    <a:pt x="2585" y="479"/>
                  </a:lnTo>
                  <a:lnTo>
                    <a:pt x="2585" y="479"/>
                  </a:lnTo>
                  <a:lnTo>
                    <a:pt x="2564" y="486"/>
                  </a:lnTo>
                  <a:lnTo>
                    <a:pt x="2543" y="493"/>
                  </a:lnTo>
                  <a:lnTo>
                    <a:pt x="2521" y="499"/>
                  </a:lnTo>
                  <a:lnTo>
                    <a:pt x="2521" y="499"/>
                  </a:lnTo>
                  <a:lnTo>
                    <a:pt x="2499" y="506"/>
                  </a:lnTo>
                  <a:lnTo>
                    <a:pt x="2477" y="512"/>
                  </a:lnTo>
                  <a:lnTo>
                    <a:pt x="2477" y="512"/>
                  </a:lnTo>
                  <a:lnTo>
                    <a:pt x="2454" y="519"/>
                  </a:lnTo>
                  <a:lnTo>
                    <a:pt x="2431" y="525"/>
                  </a:lnTo>
                  <a:lnTo>
                    <a:pt x="2408" y="531"/>
                  </a:lnTo>
                  <a:lnTo>
                    <a:pt x="2408" y="531"/>
                  </a:lnTo>
                  <a:lnTo>
                    <a:pt x="2384" y="536"/>
                  </a:lnTo>
                  <a:lnTo>
                    <a:pt x="2361" y="542"/>
                  </a:lnTo>
                  <a:lnTo>
                    <a:pt x="2361" y="542"/>
                  </a:lnTo>
                  <a:lnTo>
                    <a:pt x="2337" y="547"/>
                  </a:lnTo>
                  <a:lnTo>
                    <a:pt x="2313" y="552"/>
                  </a:lnTo>
                  <a:lnTo>
                    <a:pt x="2289" y="557"/>
                  </a:lnTo>
                  <a:lnTo>
                    <a:pt x="2289" y="557"/>
                  </a:lnTo>
                  <a:lnTo>
                    <a:pt x="2264" y="562"/>
                  </a:lnTo>
                  <a:lnTo>
                    <a:pt x="2239" y="567"/>
                  </a:lnTo>
                  <a:lnTo>
                    <a:pt x="2214" y="571"/>
                  </a:lnTo>
                  <a:lnTo>
                    <a:pt x="2214" y="571"/>
                  </a:lnTo>
                  <a:lnTo>
                    <a:pt x="2189" y="576"/>
                  </a:lnTo>
                  <a:lnTo>
                    <a:pt x="2164" y="580"/>
                  </a:lnTo>
                  <a:lnTo>
                    <a:pt x="2164" y="580"/>
                  </a:lnTo>
                  <a:lnTo>
                    <a:pt x="2138" y="584"/>
                  </a:lnTo>
                  <a:lnTo>
                    <a:pt x="2112" y="588"/>
                  </a:lnTo>
                  <a:lnTo>
                    <a:pt x="2086" y="591"/>
                  </a:lnTo>
                  <a:lnTo>
                    <a:pt x="2086" y="591"/>
                  </a:lnTo>
                  <a:lnTo>
                    <a:pt x="2061" y="595"/>
                  </a:lnTo>
                  <a:lnTo>
                    <a:pt x="2034" y="598"/>
                  </a:lnTo>
                  <a:lnTo>
                    <a:pt x="2034" y="598"/>
                  </a:lnTo>
                  <a:lnTo>
                    <a:pt x="2008" y="601"/>
                  </a:lnTo>
                  <a:lnTo>
                    <a:pt x="1982" y="604"/>
                  </a:lnTo>
                  <a:lnTo>
                    <a:pt x="1954" y="607"/>
                  </a:lnTo>
                  <a:lnTo>
                    <a:pt x="1954" y="607"/>
                  </a:lnTo>
                  <a:lnTo>
                    <a:pt x="1928" y="610"/>
                  </a:lnTo>
                  <a:lnTo>
                    <a:pt x="1901" y="612"/>
                  </a:lnTo>
                  <a:lnTo>
                    <a:pt x="1901" y="612"/>
                  </a:lnTo>
                  <a:lnTo>
                    <a:pt x="1874" y="614"/>
                  </a:lnTo>
                  <a:lnTo>
                    <a:pt x="1847" y="616"/>
                  </a:lnTo>
                  <a:lnTo>
                    <a:pt x="1820" y="618"/>
                  </a:lnTo>
                  <a:lnTo>
                    <a:pt x="1820" y="618"/>
                  </a:lnTo>
                  <a:lnTo>
                    <a:pt x="1793" y="620"/>
                  </a:lnTo>
                  <a:lnTo>
                    <a:pt x="1766" y="621"/>
                  </a:lnTo>
                  <a:lnTo>
                    <a:pt x="1739" y="622"/>
                  </a:lnTo>
                  <a:lnTo>
                    <a:pt x="1739" y="622"/>
                  </a:lnTo>
                  <a:lnTo>
                    <a:pt x="1711" y="623"/>
                  </a:lnTo>
                  <a:lnTo>
                    <a:pt x="1684" y="624"/>
                  </a:lnTo>
                  <a:lnTo>
                    <a:pt x="1684" y="624"/>
                  </a:lnTo>
                  <a:lnTo>
                    <a:pt x="1657" y="625"/>
                  </a:lnTo>
                  <a:lnTo>
                    <a:pt x="1628" y="625"/>
                  </a:lnTo>
                  <a:lnTo>
                    <a:pt x="1601" y="626"/>
                  </a:lnTo>
                  <a:lnTo>
                    <a:pt x="1601" y="626"/>
                  </a:lnTo>
                  <a:lnTo>
                    <a:pt x="1574" y="626"/>
                  </a:lnTo>
                  <a:lnTo>
                    <a:pt x="1546" y="626"/>
                  </a:lnTo>
                  <a:lnTo>
                    <a:pt x="1546" y="626"/>
                  </a:lnTo>
                  <a:lnTo>
                    <a:pt x="1519" y="625"/>
                  </a:lnTo>
                  <a:lnTo>
                    <a:pt x="1492" y="625"/>
                  </a:lnTo>
                  <a:lnTo>
                    <a:pt x="1464" y="624"/>
                  </a:lnTo>
                  <a:lnTo>
                    <a:pt x="1464" y="624"/>
                  </a:lnTo>
                  <a:lnTo>
                    <a:pt x="1437" y="623"/>
                  </a:lnTo>
                  <a:lnTo>
                    <a:pt x="1410" y="622"/>
                  </a:lnTo>
                  <a:lnTo>
                    <a:pt x="1410" y="622"/>
                  </a:lnTo>
                  <a:lnTo>
                    <a:pt x="1382" y="621"/>
                  </a:lnTo>
                  <a:lnTo>
                    <a:pt x="1355" y="620"/>
                  </a:lnTo>
                  <a:lnTo>
                    <a:pt x="1328" y="618"/>
                  </a:lnTo>
                  <a:lnTo>
                    <a:pt x="1328" y="618"/>
                  </a:lnTo>
                  <a:lnTo>
                    <a:pt x="1300" y="616"/>
                  </a:lnTo>
                  <a:lnTo>
                    <a:pt x="1274" y="614"/>
                  </a:lnTo>
                  <a:lnTo>
                    <a:pt x="1247" y="612"/>
                  </a:lnTo>
                  <a:lnTo>
                    <a:pt x="1247" y="612"/>
                  </a:lnTo>
                  <a:lnTo>
                    <a:pt x="1220" y="610"/>
                  </a:lnTo>
                  <a:lnTo>
                    <a:pt x="1193" y="607"/>
                  </a:lnTo>
                  <a:lnTo>
                    <a:pt x="1193" y="607"/>
                  </a:lnTo>
                  <a:lnTo>
                    <a:pt x="1167" y="604"/>
                  </a:lnTo>
                  <a:lnTo>
                    <a:pt x="1140" y="601"/>
                  </a:lnTo>
                  <a:lnTo>
                    <a:pt x="1114" y="598"/>
                  </a:lnTo>
                  <a:lnTo>
                    <a:pt x="1114" y="598"/>
                  </a:lnTo>
                  <a:lnTo>
                    <a:pt x="1088" y="595"/>
                  </a:lnTo>
                  <a:lnTo>
                    <a:pt x="1061" y="591"/>
                  </a:lnTo>
                  <a:lnTo>
                    <a:pt x="1061" y="591"/>
                  </a:lnTo>
                  <a:lnTo>
                    <a:pt x="1035" y="588"/>
                  </a:lnTo>
                  <a:lnTo>
                    <a:pt x="1010" y="584"/>
                  </a:lnTo>
                  <a:lnTo>
                    <a:pt x="985" y="580"/>
                  </a:lnTo>
                  <a:lnTo>
                    <a:pt x="985" y="580"/>
                  </a:lnTo>
                  <a:lnTo>
                    <a:pt x="959" y="576"/>
                  </a:lnTo>
                  <a:lnTo>
                    <a:pt x="934" y="571"/>
                  </a:lnTo>
                  <a:lnTo>
                    <a:pt x="934" y="571"/>
                  </a:lnTo>
                  <a:lnTo>
                    <a:pt x="909" y="567"/>
                  </a:lnTo>
                  <a:lnTo>
                    <a:pt x="884" y="562"/>
                  </a:lnTo>
                  <a:lnTo>
                    <a:pt x="859" y="557"/>
                  </a:lnTo>
                  <a:lnTo>
                    <a:pt x="859" y="557"/>
                  </a:lnTo>
                  <a:lnTo>
                    <a:pt x="835" y="552"/>
                  </a:lnTo>
                  <a:lnTo>
                    <a:pt x="811" y="547"/>
                  </a:lnTo>
                  <a:lnTo>
                    <a:pt x="787" y="542"/>
                  </a:lnTo>
                  <a:lnTo>
                    <a:pt x="787" y="542"/>
                  </a:lnTo>
                  <a:lnTo>
                    <a:pt x="764" y="536"/>
                  </a:lnTo>
                  <a:lnTo>
                    <a:pt x="740" y="531"/>
                  </a:lnTo>
                  <a:lnTo>
                    <a:pt x="740" y="531"/>
                  </a:lnTo>
                  <a:lnTo>
                    <a:pt x="716" y="525"/>
                  </a:lnTo>
                  <a:lnTo>
                    <a:pt x="693" y="519"/>
                  </a:lnTo>
                  <a:lnTo>
                    <a:pt x="671" y="512"/>
                  </a:lnTo>
                  <a:lnTo>
                    <a:pt x="671" y="512"/>
                  </a:lnTo>
                  <a:lnTo>
                    <a:pt x="649" y="506"/>
                  </a:lnTo>
                  <a:lnTo>
                    <a:pt x="627" y="499"/>
                  </a:lnTo>
                  <a:lnTo>
                    <a:pt x="627" y="499"/>
                  </a:lnTo>
                  <a:lnTo>
                    <a:pt x="605" y="493"/>
                  </a:lnTo>
                  <a:lnTo>
                    <a:pt x="583" y="486"/>
                  </a:lnTo>
                  <a:lnTo>
                    <a:pt x="562" y="479"/>
                  </a:lnTo>
                  <a:lnTo>
                    <a:pt x="562" y="479"/>
                  </a:lnTo>
                  <a:lnTo>
                    <a:pt x="541" y="472"/>
                  </a:lnTo>
                  <a:lnTo>
                    <a:pt x="521" y="464"/>
                  </a:lnTo>
                  <a:lnTo>
                    <a:pt x="521" y="464"/>
                  </a:lnTo>
                  <a:lnTo>
                    <a:pt x="501" y="457"/>
                  </a:lnTo>
                  <a:lnTo>
                    <a:pt x="481" y="450"/>
                  </a:lnTo>
                  <a:lnTo>
                    <a:pt x="461" y="443"/>
                  </a:lnTo>
                  <a:lnTo>
                    <a:pt x="461" y="443"/>
                  </a:lnTo>
                  <a:lnTo>
                    <a:pt x="442" y="435"/>
                  </a:lnTo>
                  <a:lnTo>
                    <a:pt x="423" y="427"/>
                  </a:lnTo>
                  <a:lnTo>
                    <a:pt x="404" y="419"/>
                  </a:lnTo>
                  <a:lnTo>
                    <a:pt x="404" y="419"/>
                  </a:lnTo>
                  <a:lnTo>
                    <a:pt x="386" y="410"/>
                  </a:lnTo>
                  <a:lnTo>
                    <a:pt x="368" y="402"/>
                  </a:lnTo>
                  <a:lnTo>
                    <a:pt x="368" y="402"/>
                  </a:lnTo>
                  <a:lnTo>
                    <a:pt x="350" y="393"/>
                  </a:lnTo>
                  <a:lnTo>
                    <a:pt x="334" y="385"/>
                  </a:lnTo>
                  <a:lnTo>
                    <a:pt x="317" y="376"/>
                  </a:lnTo>
                  <a:lnTo>
                    <a:pt x="317" y="376"/>
                  </a:lnTo>
                  <a:lnTo>
                    <a:pt x="301" y="367"/>
                  </a:lnTo>
                  <a:lnTo>
                    <a:pt x="284" y="359"/>
                  </a:lnTo>
                  <a:lnTo>
                    <a:pt x="284" y="359"/>
                  </a:lnTo>
                  <a:lnTo>
                    <a:pt x="269" y="350"/>
                  </a:lnTo>
                  <a:lnTo>
                    <a:pt x="254" y="341"/>
                  </a:lnTo>
                  <a:lnTo>
                    <a:pt x="239" y="332"/>
                  </a:lnTo>
                  <a:lnTo>
                    <a:pt x="239" y="332"/>
                  </a:lnTo>
                  <a:lnTo>
                    <a:pt x="224" y="322"/>
                  </a:lnTo>
                  <a:lnTo>
                    <a:pt x="211" y="313"/>
                  </a:lnTo>
                  <a:lnTo>
                    <a:pt x="211" y="313"/>
                  </a:lnTo>
                  <a:lnTo>
                    <a:pt x="197" y="303"/>
                  </a:lnTo>
                  <a:lnTo>
                    <a:pt x="184" y="293"/>
                  </a:lnTo>
                  <a:lnTo>
                    <a:pt x="172" y="284"/>
                  </a:lnTo>
                  <a:lnTo>
                    <a:pt x="172" y="284"/>
                  </a:lnTo>
                  <a:lnTo>
                    <a:pt x="159" y="274"/>
                  </a:lnTo>
                  <a:lnTo>
                    <a:pt x="148" y="265"/>
                  </a:lnTo>
                  <a:lnTo>
                    <a:pt x="136" y="255"/>
                  </a:lnTo>
                  <a:lnTo>
                    <a:pt x="136" y="255"/>
                  </a:lnTo>
                  <a:lnTo>
                    <a:pt x="125" y="245"/>
                  </a:lnTo>
                  <a:lnTo>
                    <a:pt x="115" y="235"/>
                  </a:lnTo>
                  <a:lnTo>
                    <a:pt x="115" y="235"/>
                  </a:lnTo>
                  <a:lnTo>
                    <a:pt x="104" y="224"/>
                  </a:lnTo>
                  <a:lnTo>
                    <a:pt x="95" y="214"/>
                  </a:lnTo>
                  <a:lnTo>
                    <a:pt x="85" y="204"/>
                  </a:lnTo>
                  <a:lnTo>
                    <a:pt x="85" y="204"/>
                  </a:lnTo>
                  <a:lnTo>
                    <a:pt x="77" y="193"/>
                  </a:lnTo>
                  <a:lnTo>
                    <a:pt x="69" y="183"/>
                  </a:lnTo>
                  <a:lnTo>
                    <a:pt x="69" y="183"/>
                  </a:lnTo>
                  <a:lnTo>
                    <a:pt x="61" y="173"/>
                  </a:lnTo>
                  <a:lnTo>
                    <a:pt x="54" y="162"/>
                  </a:lnTo>
                  <a:lnTo>
                    <a:pt x="47" y="152"/>
                  </a:lnTo>
                  <a:lnTo>
                    <a:pt x="47" y="152"/>
                  </a:lnTo>
                  <a:lnTo>
                    <a:pt x="40" y="141"/>
                  </a:lnTo>
                  <a:lnTo>
                    <a:pt x="34" y="130"/>
                  </a:lnTo>
                  <a:lnTo>
                    <a:pt x="34" y="130"/>
                  </a:lnTo>
                  <a:lnTo>
                    <a:pt x="29" y="119"/>
                  </a:lnTo>
                  <a:lnTo>
                    <a:pt x="23" y="108"/>
                  </a:lnTo>
                  <a:lnTo>
                    <a:pt x="19" y="98"/>
                  </a:lnTo>
                  <a:lnTo>
                    <a:pt x="19" y="98"/>
                  </a:lnTo>
                  <a:lnTo>
                    <a:pt x="15" y="87"/>
                  </a:lnTo>
                  <a:lnTo>
                    <a:pt x="12" y="77"/>
                  </a:lnTo>
                  <a:lnTo>
                    <a:pt x="9" y="66"/>
                  </a:lnTo>
                  <a:lnTo>
                    <a:pt x="9" y="66"/>
                  </a:lnTo>
                  <a:lnTo>
                    <a:pt x="6" y="55"/>
                  </a:lnTo>
                  <a:lnTo>
                    <a:pt x="3" y="44"/>
                  </a:lnTo>
                  <a:lnTo>
                    <a:pt x="3" y="44"/>
                  </a:lnTo>
                  <a:lnTo>
                    <a:pt x="2" y="33"/>
                  </a:lnTo>
                  <a:lnTo>
                    <a:pt x="1" y="22"/>
                  </a:lnTo>
                  <a:lnTo>
                    <a:pt x="0" y="11"/>
                  </a:lnTo>
                  <a:lnTo>
                    <a:pt x="0" y="11"/>
                  </a:lnTo>
                  <a:lnTo>
                    <a:pt x="0" y="0"/>
                  </a:lnTo>
                  <a:lnTo>
                    <a:pt x="0" y="192"/>
                  </a:lnTo>
                  <a:lnTo>
                    <a:pt x="0" y="203"/>
                  </a:lnTo>
                  <a:lnTo>
                    <a:pt x="0" y="203"/>
                  </a:lnTo>
                  <a:lnTo>
                    <a:pt x="1" y="214"/>
                  </a:lnTo>
                  <a:lnTo>
                    <a:pt x="2" y="225"/>
                  </a:lnTo>
                  <a:lnTo>
                    <a:pt x="3" y="236"/>
                  </a:lnTo>
                  <a:lnTo>
                    <a:pt x="3" y="236"/>
                  </a:lnTo>
                  <a:lnTo>
                    <a:pt x="6" y="247"/>
                  </a:lnTo>
                  <a:lnTo>
                    <a:pt x="9" y="258"/>
                  </a:lnTo>
                  <a:lnTo>
                    <a:pt x="9" y="258"/>
                  </a:lnTo>
                  <a:lnTo>
                    <a:pt x="12" y="269"/>
                  </a:lnTo>
                  <a:lnTo>
                    <a:pt x="15" y="279"/>
                  </a:lnTo>
                  <a:lnTo>
                    <a:pt x="19" y="290"/>
                  </a:lnTo>
                  <a:lnTo>
                    <a:pt x="19" y="290"/>
                  </a:lnTo>
                  <a:lnTo>
                    <a:pt x="23" y="300"/>
                  </a:lnTo>
                  <a:lnTo>
                    <a:pt x="29" y="311"/>
                  </a:lnTo>
                  <a:lnTo>
                    <a:pt x="34" y="322"/>
                  </a:lnTo>
                  <a:lnTo>
                    <a:pt x="34" y="322"/>
                  </a:lnTo>
                  <a:lnTo>
                    <a:pt x="40" y="333"/>
                  </a:lnTo>
                  <a:lnTo>
                    <a:pt x="47" y="344"/>
                  </a:lnTo>
                  <a:lnTo>
                    <a:pt x="47" y="344"/>
                  </a:lnTo>
                  <a:lnTo>
                    <a:pt x="54" y="354"/>
                  </a:lnTo>
                  <a:lnTo>
                    <a:pt x="61" y="364"/>
                  </a:lnTo>
                  <a:lnTo>
                    <a:pt x="69" y="375"/>
                  </a:lnTo>
                  <a:lnTo>
                    <a:pt x="69" y="375"/>
                  </a:lnTo>
                  <a:lnTo>
                    <a:pt x="77" y="385"/>
                  </a:lnTo>
                  <a:lnTo>
                    <a:pt x="85" y="396"/>
                  </a:lnTo>
                  <a:lnTo>
                    <a:pt x="85" y="396"/>
                  </a:lnTo>
                  <a:lnTo>
                    <a:pt x="95" y="406"/>
                  </a:lnTo>
                  <a:lnTo>
                    <a:pt x="104" y="416"/>
                  </a:lnTo>
                  <a:lnTo>
                    <a:pt x="115" y="427"/>
                  </a:lnTo>
                  <a:lnTo>
                    <a:pt x="115" y="427"/>
                  </a:lnTo>
                  <a:lnTo>
                    <a:pt x="125" y="437"/>
                  </a:lnTo>
                  <a:lnTo>
                    <a:pt x="136" y="447"/>
                  </a:lnTo>
                  <a:lnTo>
                    <a:pt x="136" y="447"/>
                  </a:lnTo>
                  <a:lnTo>
                    <a:pt x="148" y="456"/>
                  </a:lnTo>
                  <a:lnTo>
                    <a:pt x="159" y="466"/>
                  </a:lnTo>
                  <a:lnTo>
                    <a:pt x="172" y="476"/>
                  </a:lnTo>
                  <a:lnTo>
                    <a:pt x="172" y="476"/>
                  </a:lnTo>
                  <a:lnTo>
                    <a:pt x="184" y="485"/>
                  </a:lnTo>
                  <a:lnTo>
                    <a:pt x="197" y="495"/>
                  </a:lnTo>
                  <a:lnTo>
                    <a:pt x="211" y="505"/>
                  </a:lnTo>
                  <a:lnTo>
                    <a:pt x="211" y="505"/>
                  </a:lnTo>
                  <a:lnTo>
                    <a:pt x="224" y="514"/>
                  </a:lnTo>
                  <a:lnTo>
                    <a:pt x="239" y="524"/>
                  </a:lnTo>
                  <a:lnTo>
                    <a:pt x="239" y="524"/>
                  </a:lnTo>
                  <a:lnTo>
                    <a:pt x="254" y="533"/>
                  </a:lnTo>
                  <a:lnTo>
                    <a:pt x="269" y="542"/>
                  </a:lnTo>
                  <a:lnTo>
                    <a:pt x="284" y="550"/>
                  </a:lnTo>
                  <a:lnTo>
                    <a:pt x="284" y="550"/>
                  </a:lnTo>
                  <a:lnTo>
                    <a:pt x="301" y="559"/>
                  </a:lnTo>
                  <a:lnTo>
                    <a:pt x="317" y="568"/>
                  </a:lnTo>
                  <a:lnTo>
                    <a:pt x="317" y="568"/>
                  </a:lnTo>
                  <a:lnTo>
                    <a:pt x="334" y="577"/>
                  </a:lnTo>
                  <a:lnTo>
                    <a:pt x="350" y="585"/>
                  </a:lnTo>
                  <a:lnTo>
                    <a:pt x="368" y="594"/>
                  </a:lnTo>
                  <a:lnTo>
                    <a:pt x="368" y="594"/>
                  </a:lnTo>
                  <a:lnTo>
                    <a:pt x="386" y="602"/>
                  </a:lnTo>
                  <a:lnTo>
                    <a:pt x="404" y="611"/>
                  </a:lnTo>
                  <a:lnTo>
                    <a:pt x="404" y="611"/>
                  </a:lnTo>
                  <a:lnTo>
                    <a:pt x="423" y="619"/>
                  </a:lnTo>
                  <a:lnTo>
                    <a:pt x="442" y="627"/>
                  </a:lnTo>
                  <a:lnTo>
                    <a:pt x="461" y="635"/>
                  </a:lnTo>
                  <a:lnTo>
                    <a:pt x="461" y="635"/>
                  </a:lnTo>
                  <a:lnTo>
                    <a:pt x="481" y="641"/>
                  </a:lnTo>
                  <a:lnTo>
                    <a:pt x="501" y="649"/>
                  </a:lnTo>
                  <a:lnTo>
                    <a:pt x="521" y="656"/>
                  </a:lnTo>
                  <a:lnTo>
                    <a:pt x="521" y="656"/>
                  </a:lnTo>
                  <a:lnTo>
                    <a:pt x="541" y="664"/>
                  </a:lnTo>
                  <a:lnTo>
                    <a:pt x="562" y="671"/>
                  </a:lnTo>
                  <a:lnTo>
                    <a:pt x="562" y="671"/>
                  </a:lnTo>
                  <a:lnTo>
                    <a:pt x="583" y="678"/>
                  </a:lnTo>
                  <a:lnTo>
                    <a:pt x="605" y="685"/>
                  </a:lnTo>
                  <a:lnTo>
                    <a:pt x="627" y="691"/>
                  </a:lnTo>
                  <a:lnTo>
                    <a:pt x="627" y="691"/>
                  </a:lnTo>
                  <a:lnTo>
                    <a:pt x="649" y="698"/>
                  </a:lnTo>
                  <a:lnTo>
                    <a:pt x="671" y="704"/>
                  </a:lnTo>
                  <a:lnTo>
                    <a:pt x="671" y="704"/>
                  </a:lnTo>
                  <a:lnTo>
                    <a:pt x="693" y="711"/>
                  </a:lnTo>
                  <a:lnTo>
                    <a:pt x="716" y="717"/>
                  </a:lnTo>
                  <a:lnTo>
                    <a:pt x="740" y="723"/>
                  </a:lnTo>
                  <a:lnTo>
                    <a:pt x="740" y="723"/>
                  </a:lnTo>
                  <a:lnTo>
                    <a:pt x="764" y="728"/>
                  </a:lnTo>
                  <a:lnTo>
                    <a:pt x="787" y="733"/>
                  </a:lnTo>
                  <a:lnTo>
                    <a:pt x="787" y="733"/>
                  </a:lnTo>
                  <a:lnTo>
                    <a:pt x="811" y="739"/>
                  </a:lnTo>
                  <a:lnTo>
                    <a:pt x="835" y="744"/>
                  </a:lnTo>
                  <a:lnTo>
                    <a:pt x="859" y="749"/>
                  </a:lnTo>
                  <a:lnTo>
                    <a:pt x="859" y="749"/>
                  </a:lnTo>
                  <a:lnTo>
                    <a:pt x="884" y="754"/>
                  </a:lnTo>
                  <a:lnTo>
                    <a:pt x="909" y="759"/>
                  </a:lnTo>
                  <a:lnTo>
                    <a:pt x="934" y="763"/>
                  </a:lnTo>
                  <a:lnTo>
                    <a:pt x="934" y="763"/>
                  </a:lnTo>
                  <a:lnTo>
                    <a:pt x="959" y="768"/>
                  </a:lnTo>
                  <a:lnTo>
                    <a:pt x="985" y="772"/>
                  </a:lnTo>
                  <a:lnTo>
                    <a:pt x="985" y="772"/>
                  </a:lnTo>
                  <a:lnTo>
                    <a:pt x="1010" y="776"/>
                  </a:lnTo>
                  <a:lnTo>
                    <a:pt x="1035" y="780"/>
                  </a:lnTo>
                  <a:lnTo>
                    <a:pt x="1061" y="783"/>
                  </a:lnTo>
                  <a:lnTo>
                    <a:pt x="1061" y="783"/>
                  </a:lnTo>
                  <a:lnTo>
                    <a:pt x="1088" y="787"/>
                  </a:lnTo>
                  <a:lnTo>
                    <a:pt x="1114" y="790"/>
                  </a:lnTo>
                  <a:lnTo>
                    <a:pt x="1114" y="790"/>
                  </a:lnTo>
                  <a:lnTo>
                    <a:pt x="1140" y="793"/>
                  </a:lnTo>
                  <a:lnTo>
                    <a:pt x="1167" y="796"/>
                  </a:lnTo>
                  <a:lnTo>
                    <a:pt x="1193" y="799"/>
                  </a:lnTo>
                  <a:lnTo>
                    <a:pt x="1193" y="799"/>
                  </a:lnTo>
                  <a:lnTo>
                    <a:pt x="1220" y="802"/>
                  </a:lnTo>
                  <a:lnTo>
                    <a:pt x="1247" y="804"/>
                  </a:lnTo>
                  <a:lnTo>
                    <a:pt x="1247" y="804"/>
                  </a:lnTo>
                  <a:lnTo>
                    <a:pt x="1274" y="806"/>
                  </a:lnTo>
                  <a:lnTo>
                    <a:pt x="1300" y="808"/>
                  </a:lnTo>
                  <a:lnTo>
                    <a:pt x="1328" y="810"/>
                  </a:lnTo>
                  <a:lnTo>
                    <a:pt x="1328" y="810"/>
                  </a:lnTo>
                  <a:lnTo>
                    <a:pt x="1355" y="812"/>
                  </a:lnTo>
                  <a:lnTo>
                    <a:pt x="1382" y="813"/>
                  </a:lnTo>
                  <a:lnTo>
                    <a:pt x="1410" y="814"/>
                  </a:lnTo>
                  <a:lnTo>
                    <a:pt x="1410" y="814"/>
                  </a:lnTo>
                  <a:lnTo>
                    <a:pt x="1437" y="815"/>
                  </a:lnTo>
                  <a:lnTo>
                    <a:pt x="1464" y="816"/>
                  </a:lnTo>
                  <a:lnTo>
                    <a:pt x="1464" y="816"/>
                  </a:lnTo>
                  <a:lnTo>
                    <a:pt x="1492" y="817"/>
                  </a:lnTo>
                  <a:lnTo>
                    <a:pt x="1519" y="817"/>
                  </a:lnTo>
                  <a:lnTo>
                    <a:pt x="1546" y="818"/>
                  </a:lnTo>
                  <a:lnTo>
                    <a:pt x="1546" y="818"/>
                  </a:lnTo>
                  <a:lnTo>
                    <a:pt x="1574" y="818"/>
                  </a:lnTo>
                  <a:lnTo>
                    <a:pt x="1601" y="818"/>
                  </a:lnTo>
                  <a:lnTo>
                    <a:pt x="1601" y="818"/>
                  </a:lnTo>
                  <a:lnTo>
                    <a:pt x="1628" y="817"/>
                  </a:lnTo>
                  <a:lnTo>
                    <a:pt x="1657" y="817"/>
                  </a:lnTo>
                  <a:lnTo>
                    <a:pt x="1684" y="816"/>
                  </a:lnTo>
                  <a:lnTo>
                    <a:pt x="1684" y="816"/>
                  </a:lnTo>
                  <a:lnTo>
                    <a:pt x="1711" y="815"/>
                  </a:lnTo>
                  <a:lnTo>
                    <a:pt x="1739" y="814"/>
                  </a:lnTo>
                  <a:lnTo>
                    <a:pt x="1739" y="814"/>
                  </a:lnTo>
                  <a:lnTo>
                    <a:pt x="1766" y="813"/>
                  </a:lnTo>
                  <a:lnTo>
                    <a:pt x="1793" y="812"/>
                  </a:lnTo>
                  <a:lnTo>
                    <a:pt x="1820" y="810"/>
                  </a:lnTo>
                  <a:lnTo>
                    <a:pt x="1820" y="810"/>
                  </a:lnTo>
                  <a:lnTo>
                    <a:pt x="1847" y="808"/>
                  </a:lnTo>
                  <a:lnTo>
                    <a:pt x="1874" y="806"/>
                  </a:lnTo>
                  <a:lnTo>
                    <a:pt x="1901" y="804"/>
                  </a:lnTo>
                  <a:lnTo>
                    <a:pt x="1901" y="804"/>
                  </a:lnTo>
                  <a:lnTo>
                    <a:pt x="1928" y="802"/>
                  </a:lnTo>
                  <a:lnTo>
                    <a:pt x="1954" y="799"/>
                  </a:lnTo>
                  <a:lnTo>
                    <a:pt x="1954" y="799"/>
                  </a:lnTo>
                  <a:lnTo>
                    <a:pt x="1982" y="796"/>
                  </a:lnTo>
                  <a:lnTo>
                    <a:pt x="2008" y="793"/>
                  </a:lnTo>
                  <a:lnTo>
                    <a:pt x="2034" y="790"/>
                  </a:lnTo>
                  <a:lnTo>
                    <a:pt x="2034" y="790"/>
                  </a:lnTo>
                  <a:lnTo>
                    <a:pt x="2061" y="787"/>
                  </a:lnTo>
                  <a:lnTo>
                    <a:pt x="2086" y="783"/>
                  </a:lnTo>
                  <a:lnTo>
                    <a:pt x="2086" y="783"/>
                  </a:lnTo>
                  <a:lnTo>
                    <a:pt x="2112" y="780"/>
                  </a:lnTo>
                  <a:lnTo>
                    <a:pt x="2138" y="776"/>
                  </a:lnTo>
                  <a:lnTo>
                    <a:pt x="2164" y="772"/>
                  </a:lnTo>
                  <a:lnTo>
                    <a:pt x="2164" y="772"/>
                  </a:lnTo>
                  <a:lnTo>
                    <a:pt x="2189" y="768"/>
                  </a:lnTo>
                  <a:lnTo>
                    <a:pt x="2214" y="763"/>
                  </a:lnTo>
                  <a:lnTo>
                    <a:pt x="2214" y="763"/>
                  </a:lnTo>
                  <a:lnTo>
                    <a:pt x="2239" y="759"/>
                  </a:lnTo>
                  <a:lnTo>
                    <a:pt x="2264" y="754"/>
                  </a:lnTo>
                  <a:lnTo>
                    <a:pt x="2289" y="749"/>
                  </a:lnTo>
                  <a:lnTo>
                    <a:pt x="2289" y="749"/>
                  </a:lnTo>
                  <a:lnTo>
                    <a:pt x="2313" y="744"/>
                  </a:lnTo>
                  <a:lnTo>
                    <a:pt x="2337" y="739"/>
                  </a:lnTo>
                  <a:lnTo>
                    <a:pt x="2361" y="733"/>
                  </a:lnTo>
                  <a:lnTo>
                    <a:pt x="2361" y="733"/>
                  </a:lnTo>
                  <a:lnTo>
                    <a:pt x="2384" y="728"/>
                  </a:lnTo>
                  <a:lnTo>
                    <a:pt x="2408" y="723"/>
                  </a:lnTo>
                  <a:lnTo>
                    <a:pt x="2408" y="723"/>
                  </a:lnTo>
                  <a:lnTo>
                    <a:pt x="2431" y="717"/>
                  </a:lnTo>
                  <a:lnTo>
                    <a:pt x="2454" y="711"/>
                  </a:lnTo>
                  <a:lnTo>
                    <a:pt x="2477" y="704"/>
                  </a:lnTo>
                  <a:lnTo>
                    <a:pt x="2477" y="704"/>
                  </a:lnTo>
                  <a:lnTo>
                    <a:pt x="2499" y="698"/>
                  </a:lnTo>
                  <a:lnTo>
                    <a:pt x="2521" y="691"/>
                  </a:lnTo>
                  <a:lnTo>
                    <a:pt x="2521" y="691"/>
                  </a:lnTo>
                  <a:lnTo>
                    <a:pt x="2543" y="685"/>
                  </a:lnTo>
                  <a:lnTo>
                    <a:pt x="2564" y="678"/>
                  </a:lnTo>
                  <a:lnTo>
                    <a:pt x="2585" y="671"/>
                  </a:lnTo>
                  <a:lnTo>
                    <a:pt x="2585" y="671"/>
                  </a:lnTo>
                  <a:lnTo>
                    <a:pt x="2606" y="664"/>
                  </a:lnTo>
                  <a:lnTo>
                    <a:pt x="2627" y="656"/>
                  </a:lnTo>
                  <a:lnTo>
                    <a:pt x="2627" y="656"/>
                  </a:lnTo>
                  <a:lnTo>
                    <a:pt x="2647" y="649"/>
                  </a:lnTo>
                  <a:lnTo>
                    <a:pt x="2667" y="641"/>
                  </a:lnTo>
                  <a:lnTo>
                    <a:pt x="2686" y="635"/>
                  </a:lnTo>
                  <a:lnTo>
                    <a:pt x="2686" y="635"/>
                  </a:lnTo>
                  <a:lnTo>
                    <a:pt x="2706" y="627"/>
                  </a:lnTo>
                  <a:lnTo>
                    <a:pt x="2725" y="619"/>
                  </a:lnTo>
                  <a:lnTo>
                    <a:pt x="2743" y="611"/>
                  </a:lnTo>
                  <a:lnTo>
                    <a:pt x="2743" y="611"/>
                  </a:lnTo>
                  <a:lnTo>
                    <a:pt x="2762" y="602"/>
                  </a:lnTo>
                  <a:lnTo>
                    <a:pt x="2780" y="594"/>
                  </a:lnTo>
                  <a:lnTo>
                    <a:pt x="2780" y="594"/>
                  </a:lnTo>
                  <a:lnTo>
                    <a:pt x="2797" y="585"/>
                  </a:lnTo>
                  <a:lnTo>
                    <a:pt x="2815" y="577"/>
                  </a:lnTo>
                  <a:lnTo>
                    <a:pt x="2830" y="568"/>
                  </a:lnTo>
                  <a:lnTo>
                    <a:pt x="2830" y="568"/>
                  </a:lnTo>
                  <a:lnTo>
                    <a:pt x="2847" y="559"/>
                  </a:lnTo>
                  <a:lnTo>
                    <a:pt x="2863" y="550"/>
                  </a:lnTo>
                  <a:lnTo>
                    <a:pt x="2863" y="550"/>
                  </a:lnTo>
                  <a:lnTo>
                    <a:pt x="2879" y="542"/>
                  </a:lnTo>
                  <a:lnTo>
                    <a:pt x="2893" y="533"/>
                  </a:lnTo>
                  <a:lnTo>
                    <a:pt x="2908" y="524"/>
                  </a:lnTo>
                  <a:lnTo>
                    <a:pt x="2908" y="524"/>
                  </a:lnTo>
                  <a:lnTo>
                    <a:pt x="2923" y="514"/>
                  </a:lnTo>
                  <a:lnTo>
                    <a:pt x="2937" y="505"/>
                  </a:lnTo>
                  <a:lnTo>
                    <a:pt x="2937" y="505"/>
                  </a:lnTo>
                  <a:lnTo>
                    <a:pt x="2950" y="495"/>
                  </a:lnTo>
                  <a:lnTo>
                    <a:pt x="2964" y="485"/>
                  </a:lnTo>
                  <a:lnTo>
                    <a:pt x="2977" y="476"/>
                  </a:lnTo>
                  <a:lnTo>
                    <a:pt x="2977" y="476"/>
                  </a:lnTo>
                  <a:lnTo>
                    <a:pt x="2988" y="466"/>
                  </a:lnTo>
                  <a:lnTo>
                    <a:pt x="3001" y="456"/>
                  </a:lnTo>
                  <a:lnTo>
                    <a:pt x="3011" y="447"/>
                  </a:lnTo>
                  <a:lnTo>
                    <a:pt x="3011" y="447"/>
                  </a:lnTo>
                  <a:lnTo>
                    <a:pt x="3023" y="437"/>
                  </a:lnTo>
                  <a:lnTo>
                    <a:pt x="3033" y="427"/>
                  </a:lnTo>
                  <a:lnTo>
                    <a:pt x="3033" y="427"/>
                  </a:lnTo>
                  <a:lnTo>
                    <a:pt x="3043" y="416"/>
                  </a:lnTo>
                  <a:lnTo>
                    <a:pt x="3053" y="406"/>
                  </a:lnTo>
                  <a:lnTo>
                    <a:pt x="3062" y="396"/>
                  </a:lnTo>
                  <a:lnTo>
                    <a:pt x="3062" y="396"/>
                  </a:lnTo>
                  <a:lnTo>
                    <a:pt x="3070" y="385"/>
                  </a:lnTo>
                  <a:lnTo>
                    <a:pt x="3079" y="375"/>
                  </a:lnTo>
                  <a:lnTo>
                    <a:pt x="3079" y="375"/>
                  </a:lnTo>
                  <a:lnTo>
                    <a:pt x="3087" y="364"/>
                  </a:lnTo>
                  <a:lnTo>
                    <a:pt x="3094" y="354"/>
                  </a:lnTo>
                  <a:lnTo>
                    <a:pt x="3101" y="344"/>
                  </a:lnTo>
                  <a:lnTo>
                    <a:pt x="3101" y="344"/>
                  </a:lnTo>
                  <a:lnTo>
                    <a:pt x="3107" y="333"/>
                  </a:lnTo>
                  <a:lnTo>
                    <a:pt x="3113" y="322"/>
                  </a:lnTo>
                  <a:lnTo>
                    <a:pt x="3113" y="322"/>
                  </a:lnTo>
                  <a:lnTo>
                    <a:pt x="3119" y="311"/>
                  </a:lnTo>
                  <a:lnTo>
                    <a:pt x="3124" y="300"/>
                  </a:lnTo>
                  <a:lnTo>
                    <a:pt x="3128" y="290"/>
                  </a:lnTo>
                  <a:lnTo>
                    <a:pt x="3128" y="290"/>
                  </a:lnTo>
                  <a:lnTo>
                    <a:pt x="3132" y="279"/>
                  </a:lnTo>
                  <a:lnTo>
                    <a:pt x="3136" y="269"/>
                  </a:lnTo>
                  <a:lnTo>
                    <a:pt x="3140" y="258"/>
                  </a:lnTo>
                  <a:lnTo>
                    <a:pt x="3140" y="258"/>
                  </a:lnTo>
                  <a:lnTo>
                    <a:pt x="3142" y="247"/>
                  </a:lnTo>
                  <a:lnTo>
                    <a:pt x="3144" y="236"/>
                  </a:lnTo>
                  <a:lnTo>
                    <a:pt x="3144" y="236"/>
                  </a:lnTo>
                  <a:lnTo>
                    <a:pt x="3146" y="225"/>
                  </a:lnTo>
                  <a:lnTo>
                    <a:pt x="3147" y="214"/>
                  </a:lnTo>
                  <a:lnTo>
                    <a:pt x="3148" y="203"/>
                  </a:lnTo>
                  <a:lnTo>
                    <a:pt x="3148" y="203"/>
                  </a:lnTo>
                  <a:lnTo>
                    <a:pt x="3148" y="192"/>
                  </a:lnTo>
                  <a:lnTo>
                    <a:pt x="3148" y="0"/>
                  </a:lnTo>
                  <a:close/>
                </a:path>
              </a:pathLst>
            </a:custGeom>
            <a:solidFill>
              <a:srgbClr val="4D4D80"/>
            </a:solidFill>
            <a:ln w="9525">
              <a:solidFill>
                <a:srgbClr val="000000"/>
              </a:solidFill>
              <a:round/>
              <a:headEnd/>
              <a:tailEnd/>
            </a:ln>
          </p:spPr>
          <p:txBody>
            <a:bodyPr/>
            <a:lstStyle/>
            <a:p>
              <a:endParaRPr lang="es-ES"/>
            </a:p>
          </p:txBody>
        </p:sp>
        <p:sp>
          <p:nvSpPr>
            <p:cNvPr id="191517" name="Freeform 29"/>
            <p:cNvSpPr>
              <a:spLocks/>
            </p:cNvSpPr>
            <p:nvPr/>
          </p:nvSpPr>
          <p:spPr bwMode="auto">
            <a:xfrm>
              <a:off x="1470" y="1632"/>
              <a:ext cx="3148" cy="1252"/>
            </a:xfrm>
            <a:custGeom>
              <a:avLst/>
              <a:gdLst/>
              <a:ahLst/>
              <a:cxnLst>
                <a:cxn ang="0">
                  <a:pos x="1711" y="2"/>
                </a:cxn>
                <a:cxn ang="0">
                  <a:pos x="1847" y="9"/>
                </a:cxn>
                <a:cxn ang="0">
                  <a:pos x="2008" y="24"/>
                </a:cxn>
                <a:cxn ang="0">
                  <a:pos x="2138" y="42"/>
                </a:cxn>
                <a:cxn ang="0">
                  <a:pos x="2264" y="64"/>
                </a:cxn>
                <a:cxn ang="0">
                  <a:pos x="2408" y="95"/>
                </a:cxn>
                <a:cxn ang="0">
                  <a:pos x="2521" y="126"/>
                </a:cxn>
                <a:cxn ang="0">
                  <a:pos x="2647" y="168"/>
                </a:cxn>
                <a:cxn ang="0">
                  <a:pos x="2743" y="207"/>
                </a:cxn>
                <a:cxn ang="0">
                  <a:pos x="2830" y="250"/>
                </a:cxn>
                <a:cxn ang="0">
                  <a:pos x="2923" y="303"/>
                </a:cxn>
                <a:cxn ang="0">
                  <a:pos x="2988" y="351"/>
                </a:cxn>
                <a:cxn ang="0">
                  <a:pos x="3053" y="412"/>
                </a:cxn>
                <a:cxn ang="0">
                  <a:pos x="3094" y="464"/>
                </a:cxn>
                <a:cxn ang="0">
                  <a:pos x="3124" y="517"/>
                </a:cxn>
                <a:cxn ang="0">
                  <a:pos x="3144" y="582"/>
                </a:cxn>
                <a:cxn ang="0">
                  <a:pos x="3148" y="636"/>
                </a:cxn>
                <a:cxn ang="0">
                  <a:pos x="3136" y="702"/>
                </a:cxn>
                <a:cxn ang="0">
                  <a:pos x="3113" y="756"/>
                </a:cxn>
                <a:cxn ang="0">
                  <a:pos x="3079" y="808"/>
                </a:cxn>
                <a:cxn ang="0">
                  <a:pos x="3023" y="870"/>
                </a:cxn>
                <a:cxn ang="0">
                  <a:pos x="2964" y="919"/>
                </a:cxn>
                <a:cxn ang="0">
                  <a:pos x="2879" y="976"/>
                </a:cxn>
                <a:cxn ang="0">
                  <a:pos x="2797" y="1019"/>
                </a:cxn>
                <a:cxn ang="0">
                  <a:pos x="2686" y="1068"/>
                </a:cxn>
                <a:cxn ang="0">
                  <a:pos x="2585" y="1105"/>
                </a:cxn>
                <a:cxn ang="0">
                  <a:pos x="2477" y="1138"/>
                </a:cxn>
                <a:cxn ang="0">
                  <a:pos x="2337" y="1172"/>
                </a:cxn>
                <a:cxn ang="0">
                  <a:pos x="2214" y="1197"/>
                </a:cxn>
                <a:cxn ang="0">
                  <a:pos x="2061" y="1221"/>
                </a:cxn>
                <a:cxn ang="0">
                  <a:pos x="1928" y="1236"/>
                </a:cxn>
                <a:cxn ang="0">
                  <a:pos x="1793" y="1246"/>
                </a:cxn>
                <a:cxn ang="0">
                  <a:pos x="1628" y="1251"/>
                </a:cxn>
                <a:cxn ang="0">
                  <a:pos x="1492" y="1251"/>
                </a:cxn>
                <a:cxn ang="0">
                  <a:pos x="1328" y="1244"/>
                </a:cxn>
                <a:cxn ang="0">
                  <a:pos x="1193" y="1233"/>
                </a:cxn>
                <a:cxn ang="0">
                  <a:pos x="1061" y="1217"/>
                </a:cxn>
                <a:cxn ang="0">
                  <a:pos x="909" y="1192"/>
                </a:cxn>
                <a:cxn ang="0">
                  <a:pos x="787" y="1168"/>
                </a:cxn>
                <a:cxn ang="0">
                  <a:pos x="649" y="1132"/>
                </a:cxn>
                <a:cxn ang="0">
                  <a:pos x="541" y="1098"/>
                </a:cxn>
                <a:cxn ang="0">
                  <a:pos x="442" y="1061"/>
                </a:cxn>
                <a:cxn ang="0">
                  <a:pos x="334" y="1011"/>
                </a:cxn>
                <a:cxn ang="0">
                  <a:pos x="254" y="967"/>
                </a:cxn>
                <a:cxn ang="0">
                  <a:pos x="172" y="909"/>
                </a:cxn>
                <a:cxn ang="0">
                  <a:pos x="115" y="860"/>
                </a:cxn>
                <a:cxn ang="0">
                  <a:pos x="61" y="799"/>
                </a:cxn>
                <a:cxn ang="0">
                  <a:pos x="29" y="745"/>
                </a:cxn>
                <a:cxn ang="0">
                  <a:pos x="9" y="691"/>
                </a:cxn>
                <a:cxn ang="0">
                  <a:pos x="0" y="625"/>
                </a:cxn>
                <a:cxn ang="0">
                  <a:pos x="6" y="571"/>
                </a:cxn>
                <a:cxn ang="0">
                  <a:pos x="29" y="507"/>
                </a:cxn>
                <a:cxn ang="0">
                  <a:pos x="61" y="453"/>
                </a:cxn>
                <a:cxn ang="0">
                  <a:pos x="104" y="402"/>
                </a:cxn>
                <a:cxn ang="0">
                  <a:pos x="172" y="342"/>
                </a:cxn>
                <a:cxn ang="0">
                  <a:pos x="239" y="294"/>
                </a:cxn>
                <a:cxn ang="0">
                  <a:pos x="334" y="241"/>
                </a:cxn>
                <a:cxn ang="0">
                  <a:pos x="423" y="199"/>
                </a:cxn>
                <a:cxn ang="0">
                  <a:pos x="521" y="160"/>
                </a:cxn>
                <a:cxn ang="0">
                  <a:pos x="649" y="120"/>
                </a:cxn>
                <a:cxn ang="0">
                  <a:pos x="764" y="89"/>
                </a:cxn>
                <a:cxn ang="0">
                  <a:pos x="909" y="59"/>
                </a:cxn>
              </a:cxnLst>
              <a:rect l="0" t="0" r="r" b="b"/>
              <a:pathLst>
                <a:path w="3148" h="1252">
                  <a:moveTo>
                    <a:pt x="1574" y="0"/>
                  </a:moveTo>
                  <a:lnTo>
                    <a:pt x="1601" y="0"/>
                  </a:lnTo>
                  <a:lnTo>
                    <a:pt x="1601" y="0"/>
                  </a:lnTo>
                  <a:lnTo>
                    <a:pt x="1628" y="0"/>
                  </a:lnTo>
                  <a:lnTo>
                    <a:pt x="1657" y="1"/>
                  </a:lnTo>
                  <a:lnTo>
                    <a:pt x="1657" y="1"/>
                  </a:lnTo>
                  <a:lnTo>
                    <a:pt x="1684" y="1"/>
                  </a:lnTo>
                  <a:lnTo>
                    <a:pt x="1711" y="2"/>
                  </a:lnTo>
                  <a:lnTo>
                    <a:pt x="1711" y="2"/>
                  </a:lnTo>
                  <a:lnTo>
                    <a:pt x="1739" y="3"/>
                  </a:lnTo>
                  <a:lnTo>
                    <a:pt x="1766" y="4"/>
                  </a:lnTo>
                  <a:lnTo>
                    <a:pt x="1766" y="4"/>
                  </a:lnTo>
                  <a:lnTo>
                    <a:pt x="1793" y="6"/>
                  </a:lnTo>
                  <a:lnTo>
                    <a:pt x="1820" y="8"/>
                  </a:lnTo>
                  <a:lnTo>
                    <a:pt x="1820" y="8"/>
                  </a:lnTo>
                  <a:lnTo>
                    <a:pt x="1847" y="9"/>
                  </a:lnTo>
                  <a:lnTo>
                    <a:pt x="1874" y="11"/>
                  </a:lnTo>
                  <a:lnTo>
                    <a:pt x="1874" y="11"/>
                  </a:lnTo>
                  <a:lnTo>
                    <a:pt x="1901" y="14"/>
                  </a:lnTo>
                  <a:lnTo>
                    <a:pt x="1928" y="16"/>
                  </a:lnTo>
                  <a:lnTo>
                    <a:pt x="1954" y="19"/>
                  </a:lnTo>
                  <a:lnTo>
                    <a:pt x="1954" y="19"/>
                  </a:lnTo>
                  <a:lnTo>
                    <a:pt x="1982" y="21"/>
                  </a:lnTo>
                  <a:lnTo>
                    <a:pt x="2008" y="24"/>
                  </a:lnTo>
                  <a:lnTo>
                    <a:pt x="2008" y="24"/>
                  </a:lnTo>
                  <a:lnTo>
                    <a:pt x="2034" y="27"/>
                  </a:lnTo>
                  <a:lnTo>
                    <a:pt x="2061" y="31"/>
                  </a:lnTo>
                  <a:lnTo>
                    <a:pt x="2061" y="31"/>
                  </a:lnTo>
                  <a:lnTo>
                    <a:pt x="2086" y="34"/>
                  </a:lnTo>
                  <a:lnTo>
                    <a:pt x="2112" y="38"/>
                  </a:lnTo>
                  <a:lnTo>
                    <a:pt x="2112" y="38"/>
                  </a:lnTo>
                  <a:lnTo>
                    <a:pt x="2138" y="42"/>
                  </a:lnTo>
                  <a:lnTo>
                    <a:pt x="2164" y="46"/>
                  </a:lnTo>
                  <a:lnTo>
                    <a:pt x="2164" y="46"/>
                  </a:lnTo>
                  <a:lnTo>
                    <a:pt x="2189" y="50"/>
                  </a:lnTo>
                  <a:lnTo>
                    <a:pt x="2214" y="54"/>
                  </a:lnTo>
                  <a:lnTo>
                    <a:pt x="2214" y="54"/>
                  </a:lnTo>
                  <a:lnTo>
                    <a:pt x="2239" y="59"/>
                  </a:lnTo>
                  <a:lnTo>
                    <a:pt x="2264" y="64"/>
                  </a:lnTo>
                  <a:lnTo>
                    <a:pt x="2264" y="64"/>
                  </a:lnTo>
                  <a:lnTo>
                    <a:pt x="2289" y="68"/>
                  </a:lnTo>
                  <a:lnTo>
                    <a:pt x="2313" y="73"/>
                  </a:lnTo>
                  <a:lnTo>
                    <a:pt x="2313" y="73"/>
                  </a:lnTo>
                  <a:lnTo>
                    <a:pt x="2337" y="78"/>
                  </a:lnTo>
                  <a:lnTo>
                    <a:pt x="2361" y="83"/>
                  </a:lnTo>
                  <a:lnTo>
                    <a:pt x="2361" y="83"/>
                  </a:lnTo>
                  <a:lnTo>
                    <a:pt x="2384" y="89"/>
                  </a:lnTo>
                  <a:lnTo>
                    <a:pt x="2408" y="95"/>
                  </a:lnTo>
                  <a:lnTo>
                    <a:pt x="2408" y="95"/>
                  </a:lnTo>
                  <a:lnTo>
                    <a:pt x="2431" y="101"/>
                  </a:lnTo>
                  <a:lnTo>
                    <a:pt x="2454" y="107"/>
                  </a:lnTo>
                  <a:lnTo>
                    <a:pt x="2454" y="107"/>
                  </a:lnTo>
                  <a:lnTo>
                    <a:pt x="2477" y="113"/>
                  </a:lnTo>
                  <a:lnTo>
                    <a:pt x="2499" y="120"/>
                  </a:lnTo>
                  <a:lnTo>
                    <a:pt x="2521" y="126"/>
                  </a:lnTo>
                  <a:lnTo>
                    <a:pt x="2521" y="126"/>
                  </a:lnTo>
                  <a:lnTo>
                    <a:pt x="2543" y="133"/>
                  </a:lnTo>
                  <a:lnTo>
                    <a:pt x="2564" y="140"/>
                  </a:lnTo>
                  <a:lnTo>
                    <a:pt x="2564" y="140"/>
                  </a:lnTo>
                  <a:lnTo>
                    <a:pt x="2585" y="147"/>
                  </a:lnTo>
                  <a:lnTo>
                    <a:pt x="2606" y="154"/>
                  </a:lnTo>
                  <a:lnTo>
                    <a:pt x="2606" y="154"/>
                  </a:lnTo>
                  <a:lnTo>
                    <a:pt x="2627" y="160"/>
                  </a:lnTo>
                  <a:lnTo>
                    <a:pt x="2647" y="168"/>
                  </a:lnTo>
                  <a:lnTo>
                    <a:pt x="2647" y="168"/>
                  </a:lnTo>
                  <a:lnTo>
                    <a:pt x="2667" y="175"/>
                  </a:lnTo>
                  <a:lnTo>
                    <a:pt x="2686" y="183"/>
                  </a:lnTo>
                  <a:lnTo>
                    <a:pt x="2686" y="183"/>
                  </a:lnTo>
                  <a:lnTo>
                    <a:pt x="2706" y="191"/>
                  </a:lnTo>
                  <a:lnTo>
                    <a:pt x="2725" y="199"/>
                  </a:lnTo>
                  <a:lnTo>
                    <a:pt x="2725" y="199"/>
                  </a:lnTo>
                  <a:lnTo>
                    <a:pt x="2743" y="207"/>
                  </a:lnTo>
                  <a:lnTo>
                    <a:pt x="2762" y="215"/>
                  </a:lnTo>
                  <a:lnTo>
                    <a:pt x="2762" y="215"/>
                  </a:lnTo>
                  <a:lnTo>
                    <a:pt x="2780" y="224"/>
                  </a:lnTo>
                  <a:lnTo>
                    <a:pt x="2797" y="232"/>
                  </a:lnTo>
                  <a:lnTo>
                    <a:pt x="2797" y="232"/>
                  </a:lnTo>
                  <a:lnTo>
                    <a:pt x="2815" y="241"/>
                  </a:lnTo>
                  <a:lnTo>
                    <a:pt x="2830" y="250"/>
                  </a:lnTo>
                  <a:lnTo>
                    <a:pt x="2830" y="250"/>
                  </a:lnTo>
                  <a:lnTo>
                    <a:pt x="2847" y="257"/>
                  </a:lnTo>
                  <a:lnTo>
                    <a:pt x="2863" y="266"/>
                  </a:lnTo>
                  <a:lnTo>
                    <a:pt x="2863" y="266"/>
                  </a:lnTo>
                  <a:lnTo>
                    <a:pt x="2879" y="276"/>
                  </a:lnTo>
                  <a:lnTo>
                    <a:pt x="2893" y="285"/>
                  </a:lnTo>
                  <a:lnTo>
                    <a:pt x="2893" y="285"/>
                  </a:lnTo>
                  <a:lnTo>
                    <a:pt x="2908" y="294"/>
                  </a:lnTo>
                  <a:lnTo>
                    <a:pt x="2923" y="303"/>
                  </a:lnTo>
                  <a:lnTo>
                    <a:pt x="2923" y="303"/>
                  </a:lnTo>
                  <a:lnTo>
                    <a:pt x="2937" y="313"/>
                  </a:lnTo>
                  <a:lnTo>
                    <a:pt x="2950" y="323"/>
                  </a:lnTo>
                  <a:lnTo>
                    <a:pt x="2964" y="332"/>
                  </a:lnTo>
                  <a:lnTo>
                    <a:pt x="2964" y="332"/>
                  </a:lnTo>
                  <a:lnTo>
                    <a:pt x="2977" y="342"/>
                  </a:lnTo>
                  <a:lnTo>
                    <a:pt x="2988" y="351"/>
                  </a:lnTo>
                  <a:lnTo>
                    <a:pt x="2988" y="351"/>
                  </a:lnTo>
                  <a:lnTo>
                    <a:pt x="3001" y="361"/>
                  </a:lnTo>
                  <a:lnTo>
                    <a:pt x="3011" y="371"/>
                  </a:lnTo>
                  <a:lnTo>
                    <a:pt x="3011" y="371"/>
                  </a:lnTo>
                  <a:lnTo>
                    <a:pt x="3023" y="381"/>
                  </a:lnTo>
                  <a:lnTo>
                    <a:pt x="3033" y="391"/>
                  </a:lnTo>
                  <a:lnTo>
                    <a:pt x="3033" y="391"/>
                  </a:lnTo>
                  <a:lnTo>
                    <a:pt x="3043" y="402"/>
                  </a:lnTo>
                  <a:lnTo>
                    <a:pt x="3053" y="412"/>
                  </a:lnTo>
                  <a:lnTo>
                    <a:pt x="3053" y="412"/>
                  </a:lnTo>
                  <a:lnTo>
                    <a:pt x="3062" y="422"/>
                  </a:lnTo>
                  <a:lnTo>
                    <a:pt x="3070" y="433"/>
                  </a:lnTo>
                  <a:lnTo>
                    <a:pt x="3070" y="433"/>
                  </a:lnTo>
                  <a:lnTo>
                    <a:pt x="3079" y="442"/>
                  </a:lnTo>
                  <a:lnTo>
                    <a:pt x="3087" y="453"/>
                  </a:lnTo>
                  <a:lnTo>
                    <a:pt x="3087" y="453"/>
                  </a:lnTo>
                  <a:lnTo>
                    <a:pt x="3094" y="464"/>
                  </a:lnTo>
                  <a:lnTo>
                    <a:pt x="3101" y="474"/>
                  </a:lnTo>
                  <a:lnTo>
                    <a:pt x="3101" y="474"/>
                  </a:lnTo>
                  <a:lnTo>
                    <a:pt x="3107" y="485"/>
                  </a:lnTo>
                  <a:lnTo>
                    <a:pt x="3113" y="496"/>
                  </a:lnTo>
                  <a:lnTo>
                    <a:pt x="3113" y="496"/>
                  </a:lnTo>
                  <a:lnTo>
                    <a:pt x="3119" y="507"/>
                  </a:lnTo>
                  <a:lnTo>
                    <a:pt x="3124" y="517"/>
                  </a:lnTo>
                  <a:lnTo>
                    <a:pt x="3124" y="517"/>
                  </a:lnTo>
                  <a:lnTo>
                    <a:pt x="3128" y="527"/>
                  </a:lnTo>
                  <a:lnTo>
                    <a:pt x="3132" y="538"/>
                  </a:lnTo>
                  <a:lnTo>
                    <a:pt x="3132" y="538"/>
                  </a:lnTo>
                  <a:lnTo>
                    <a:pt x="3136" y="549"/>
                  </a:lnTo>
                  <a:lnTo>
                    <a:pt x="3140" y="560"/>
                  </a:lnTo>
                  <a:lnTo>
                    <a:pt x="3142" y="571"/>
                  </a:lnTo>
                  <a:lnTo>
                    <a:pt x="3142" y="571"/>
                  </a:lnTo>
                  <a:lnTo>
                    <a:pt x="3144" y="582"/>
                  </a:lnTo>
                  <a:lnTo>
                    <a:pt x="3146" y="593"/>
                  </a:lnTo>
                  <a:lnTo>
                    <a:pt x="3146" y="593"/>
                  </a:lnTo>
                  <a:lnTo>
                    <a:pt x="3147" y="604"/>
                  </a:lnTo>
                  <a:lnTo>
                    <a:pt x="3148" y="615"/>
                  </a:lnTo>
                  <a:lnTo>
                    <a:pt x="3148" y="615"/>
                  </a:lnTo>
                  <a:lnTo>
                    <a:pt x="3148" y="625"/>
                  </a:lnTo>
                  <a:lnTo>
                    <a:pt x="3148" y="636"/>
                  </a:lnTo>
                  <a:lnTo>
                    <a:pt x="3148" y="636"/>
                  </a:lnTo>
                  <a:lnTo>
                    <a:pt x="3147" y="647"/>
                  </a:lnTo>
                  <a:lnTo>
                    <a:pt x="3146" y="658"/>
                  </a:lnTo>
                  <a:lnTo>
                    <a:pt x="3146" y="658"/>
                  </a:lnTo>
                  <a:lnTo>
                    <a:pt x="3144" y="669"/>
                  </a:lnTo>
                  <a:lnTo>
                    <a:pt x="3142" y="680"/>
                  </a:lnTo>
                  <a:lnTo>
                    <a:pt x="3142" y="680"/>
                  </a:lnTo>
                  <a:lnTo>
                    <a:pt x="3140" y="691"/>
                  </a:lnTo>
                  <a:lnTo>
                    <a:pt x="3136" y="702"/>
                  </a:lnTo>
                  <a:lnTo>
                    <a:pt x="3136" y="702"/>
                  </a:lnTo>
                  <a:lnTo>
                    <a:pt x="3132" y="712"/>
                  </a:lnTo>
                  <a:lnTo>
                    <a:pt x="3128" y="723"/>
                  </a:lnTo>
                  <a:lnTo>
                    <a:pt x="3128" y="723"/>
                  </a:lnTo>
                  <a:lnTo>
                    <a:pt x="3124" y="734"/>
                  </a:lnTo>
                  <a:lnTo>
                    <a:pt x="3119" y="745"/>
                  </a:lnTo>
                  <a:lnTo>
                    <a:pt x="3119" y="745"/>
                  </a:lnTo>
                  <a:lnTo>
                    <a:pt x="3113" y="756"/>
                  </a:lnTo>
                  <a:lnTo>
                    <a:pt x="3107" y="767"/>
                  </a:lnTo>
                  <a:lnTo>
                    <a:pt x="3107" y="767"/>
                  </a:lnTo>
                  <a:lnTo>
                    <a:pt x="3101" y="777"/>
                  </a:lnTo>
                  <a:lnTo>
                    <a:pt x="3094" y="788"/>
                  </a:lnTo>
                  <a:lnTo>
                    <a:pt x="3094" y="788"/>
                  </a:lnTo>
                  <a:lnTo>
                    <a:pt x="3087" y="799"/>
                  </a:lnTo>
                  <a:lnTo>
                    <a:pt x="3079" y="808"/>
                  </a:lnTo>
                  <a:lnTo>
                    <a:pt x="3079" y="808"/>
                  </a:lnTo>
                  <a:lnTo>
                    <a:pt x="3070" y="819"/>
                  </a:lnTo>
                  <a:lnTo>
                    <a:pt x="3062" y="829"/>
                  </a:lnTo>
                  <a:lnTo>
                    <a:pt x="3053" y="840"/>
                  </a:lnTo>
                  <a:lnTo>
                    <a:pt x="3053" y="840"/>
                  </a:lnTo>
                  <a:lnTo>
                    <a:pt x="3043" y="850"/>
                  </a:lnTo>
                  <a:lnTo>
                    <a:pt x="3033" y="860"/>
                  </a:lnTo>
                  <a:lnTo>
                    <a:pt x="3033" y="860"/>
                  </a:lnTo>
                  <a:lnTo>
                    <a:pt x="3023" y="870"/>
                  </a:lnTo>
                  <a:lnTo>
                    <a:pt x="3011" y="881"/>
                  </a:lnTo>
                  <a:lnTo>
                    <a:pt x="3011" y="881"/>
                  </a:lnTo>
                  <a:lnTo>
                    <a:pt x="3001" y="891"/>
                  </a:lnTo>
                  <a:lnTo>
                    <a:pt x="2988" y="900"/>
                  </a:lnTo>
                  <a:lnTo>
                    <a:pt x="2988" y="900"/>
                  </a:lnTo>
                  <a:lnTo>
                    <a:pt x="2977" y="909"/>
                  </a:lnTo>
                  <a:lnTo>
                    <a:pt x="2964" y="919"/>
                  </a:lnTo>
                  <a:lnTo>
                    <a:pt x="2964" y="919"/>
                  </a:lnTo>
                  <a:lnTo>
                    <a:pt x="2950" y="929"/>
                  </a:lnTo>
                  <a:lnTo>
                    <a:pt x="2937" y="939"/>
                  </a:lnTo>
                  <a:lnTo>
                    <a:pt x="2937" y="939"/>
                  </a:lnTo>
                  <a:lnTo>
                    <a:pt x="2923" y="948"/>
                  </a:lnTo>
                  <a:lnTo>
                    <a:pt x="2908" y="957"/>
                  </a:lnTo>
                  <a:lnTo>
                    <a:pt x="2908" y="957"/>
                  </a:lnTo>
                  <a:lnTo>
                    <a:pt x="2893" y="967"/>
                  </a:lnTo>
                  <a:lnTo>
                    <a:pt x="2879" y="976"/>
                  </a:lnTo>
                  <a:lnTo>
                    <a:pt x="2879" y="976"/>
                  </a:lnTo>
                  <a:lnTo>
                    <a:pt x="2863" y="985"/>
                  </a:lnTo>
                  <a:lnTo>
                    <a:pt x="2847" y="993"/>
                  </a:lnTo>
                  <a:lnTo>
                    <a:pt x="2847" y="993"/>
                  </a:lnTo>
                  <a:lnTo>
                    <a:pt x="2830" y="1002"/>
                  </a:lnTo>
                  <a:lnTo>
                    <a:pt x="2815" y="1011"/>
                  </a:lnTo>
                  <a:lnTo>
                    <a:pt x="2815" y="1011"/>
                  </a:lnTo>
                  <a:lnTo>
                    <a:pt x="2797" y="1019"/>
                  </a:lnTo>
                  <a:lnTo>
                    <a:pt x="2780" y="1028"/>
                  </a:lnTo>
                  <a:lnTo>
                    <a:pt x="2780" y="1028"/>
                  </a:lnTo>
                  <a:lnTo>
                    <a:pt x="2762" y="1036"/>
                  </a:lnTo>
                  <a:lnTo>
                    <a:pt x="2743" y="1044"/>
                  </a:lnTo>
                  <a:lnTo>
                    <a:pt x="2743" y="1044"/>
                  </a:lnTo>
                  <a:lnTo>
                    <a:pt x="2725" y="1053"/>
                  </a:lnTo>
                  <a:lnTo>
                    <a:pt x="2706" y="1061"/>
                  </a:lnTo>
                  <a:lnTo>
                    <a:pt x="2686" y="1068"/>
                  </a:lnTo>
                  <a:lnTo>
                    <a:pt x="2686" y="1068"/>
                  </a:lnTo>
                  <a:lnTo>
                    <a:pt x="2667" y="1076"/>
                  </a:lnTo>
                  <a:lnTo>
                    <a:pt x="2647" y="1083"/>
                  </a:lnTo>
                  <a:lnTo>
                    <a:pt x="2647" y="1083"/>
                  </a:lnTo>
                  <a:lnTo>
                    <a:pt x="2627" y="1090"/>
                  </a:lnTo>
                  <a:lnTo>
                    <a:pt x="2606" y="1098"/>
                  </a:lnTo>
                  <a:lnTo>
                    <a:pt x="2606" y="1098"/>
                  </a:lnTo>
                  <a:lnTo>
                    <a:pt x="2585" y="1105"/>
                  </a:lnTo>
                  <a:lnTo>
                    <a:pt x="2564" y="1112"/>
                  </a:lnTo>
                  <a:lnTo>
                    <a:pt x="2564" y="1112"/>
                  </a:lnTo>
                  <a:lnTo>
                    <a:pt x="2543" y="1119"/>
                  </a:lnTo>
                  <a:lnTo>
                    <a:pt x="2521" y="1125"/>
                  </a:lnTo>
                  <a:lnTo>
                    <a:pt x="2521" y="1125"/>
                  </a:lnTo>
                  <a:lnTo>
                    <a:pt x="2499" y="1132"/>
                  </a:lnTo>
                  <a:lnTo>
                    <a:pt x="2477" y="1138"/>
                  </a:lnTo>
                  <a:lnTo>
                    <a:pt x="2477" y="1138"/>
                  </a:lnTo>
                  <a:lnTo>
                    <a:pt x="2454" y="1145"/>
                  </a:lnTo>
                  <a:lnTo>
                    <a:pt x="2431" y="1151"/>
                  </a:lnTo>
                  <a:lnTo>
                    <a:pt x="2431" y="1151"/>
                  </a:lnTo>
                  <a:lnTo>
                    <a:pt x="2408" y="1157"/>
                  </a:lnTo>
                  <a:lnTo>
                    <a:pt x="2384" y="1162"/>
                  </a:lnTo>
                  <a:lnTo>
                    <a:pt x="2384" y="1162"/>
                  </a:lnTo>
                  <a:lnTo>
                    <a:pt x="2361" y="1168"/>
                  </a:lnTo>
                  <a:lnTo>
                    <a:pt x="2337" y="1172"/>
                  </a:lnTo>
                  <a:lnTo>
                    <a:pt x="2337" y="1172"/>
                  </a:lnTo>
                  <a:lnTo>
                    <a:pt x="2313" y="1178"/>
                  </a:lnTo>
                  <a:lnTo>
                    <a:pt x="2289" y="1183"/>
                  </a:lnTo>
                  <a:lnTo>
                    <a:pt x="2289" y="1183"/>
                  </a:lnTo>
                  <a:lnTo>
                    <a:pt x="2264" y="1188"/>
                  </a:lnTo>
                  <a:lnTo>
                    <a:pt x="2239" y="1192"/>
                  </a:lnTo>
                  <a:lnTo>
                    <a:pt x="2239" y="1192"/>
                  </a:lnTo>
                  <a:lnTo>
                    <a:pt x="2214" y="1197"/>
                  </a:lnTo>
                  <a:lnTo>
                    <a:pt x="2189" y="1201"/>
                  </a:lnTo>
                  <a:lnTo>
                    <a:pt x="2164" y="1206"/>
                  </a:lnTo>
                  <a:lnTo>
                    <a:pt x="2164" y="1206"/>
                  </a:lnTo>
                  <a:lnTo>
                    <a:pt x="2138" y="1210"/>
                  </a:lnTo>
                  <a:lnTo>
                    <a:pt x="2112" y="1214"/>
                  </a:lnTo>
                  <a:lnTo>
                    <a:pt x="2112" y="1214"/>
                  </a:lnTo>
                  <a:lnTo>
                    <a:pt x="2086" y="1217"/>
                  </a:lnTo>
                  <a:lnTo>
                    <a:pt x="2061" y="1221"/>
                  </a:lnTo>
                  <a:lnTo>
                    <a:pt x="2061" y="1221"/>
                  </a:lnTo>
                  <a:lnTo>
                    <a:pt x="2034" y="1224"/>
                  </a:lnTo>
                  <a:lnTo>
                    <a:pt x="2008" y="1227"/>
                  </a:lnTo>
                  <a:lnTo>
                    <a:pt x="2008" y="1227"/>
                  </a:lnTo>
                  <a:lnTo>
                    <a:pt x="1982" y="1230"/>
                  </a:lnTo>
                  <a:lnTo>
                    <a:pt x="1954" y="1233"/>
                  </a:lnTo>
                  <a:lnTo>
                    <a:pt x="1954" y="1233"/>
                  </a:lnTo>
                  <a:lnTo>
                    <a:pt x="1928" y="1236"/>
                  </a:lnTo>
                  <a:lnTo>
                    <a:pt x="1901" y="1238"/>
                  </a:lnTo>
                  <a:lnTo>
                    <a:pt x="1901" y="1238"/>
                  </a:lnTo>
                  <a:lnTo>
                    <a:pt x="1874" y="1240"/>
                  </a:lnTo>
                  <a:lnTo>
                    <a:pt x="1847" y="1242"/>
                  </a:lnTo>
                  <a:lnTo>
                    <a:pt x="1847" y="1242"/>
                  </a:lnTo>
                  <a:lnTo>
                    <a:pt x="1820" y="1244"/>
                  </a:lnTo>
                  <a:lnTo>
                    <a:pt x="1793" y="1246"/>
                  </a:lnTo>
                  <a:lnTo>
                    <a:pt x="1793" y="1246"/>
                  </a:lnTo>
                  <a:lnTo>
                    <a:pt x="1766" y="1247"/>
                  </a:lnTo>
                  <a:lnTo>
                    <a:pt x="1739" y="1248"/>
                  </a:lnTo>
                  <a:lnTo>
                    <a:pt x="1739" y="1248"/>
                  </a:lnTo>
                  <a:lnTo>
                    <a:pt x="1711" y="1249"/>
                  </a:lnTo>
                  <a:lnTo>
                    <a:pt x="1684" y="1250"/>
                  </a:lnTo>
                  <a:lnTo>
                    <a:pt x="1684" y="1250"/>
                  </a:lnTo>
                  <a:lnTo>
                    <a:pt x="1657" y="1251"/>
                  </a:lnTo>
                  <a:lnTo>
                    <a:pt x="1628" y="1251"/>
                  </a:lnTo>
                  <a:lnTo>
                    <a:pt x="1628" y="1251"/>
                  </a:lnTo>
                  <a:lnTo>
                    <a:pt x="1601" y="1252"/>
                  </a:lnTo>
                  <a:lnTo>
                    <a:pt x="1574" y="1252"/>
                  </a:lnTo>
                  <a:lnTo>
                    <a:pt x="1574" y="1252"/>
                  </a:lnTo>
                  <a:lnTo>
                    <a:pt x="1546" y="1252"/>
                  </a:lnTo>
                  <a:lnTo>
                    <a:pt x="1519" y="1251"/>
                  </a:lnTo>
                  <a:lnTo>
                    <a:pt x="1492" y="1251"/>
                  </a:lnTo>
                  <a:lnTo>
                    <a:pt x="1492" y="1251"/>
                  </a:lnTo>
                  <a:lnTo>
                    <a:pt x="1464" y="1250"/>
                  </a:lnTo>
                  <a:lnTo>
                    <a:pt x="1437" y="1249"/>
                  </a:lnTo>
                  <a:lnTo>
                    <a:pt x="1437" y="1249"/>
                  </a:lnTo>
                  <a:lnTo>
                    <a:pt x="1410" y="1248"/>
                  </a:lnTo>
                  <a:lnTo>
                    <a:pt x="1382" y="1247"/>
                  </a:lnTo>
                  <a:lnTo>
                    <a:pt x="1382" y="1247"/>
                  </a:lnTo>
                  <a:lnTo>
                    <a:pt x="1355" y="1246"/>
                  </a:lnTo>
                  <a:lnTo>
                    <a:pt x="1328" y="1244"/>
                  </a:lnTo>
                  <a:lnTo>
                    <a:pt x="1328" y="1244"/>
                  </a:lnTo>
                  <a:lnTo>
                    <a:pt x="1300" y="1242"/>
                  </a:lnTo>
                  <a:lnTo>
                    <a:pt x="1274" y="1240"/>
                  </a:lnTo>
                  <a:lnTo>
                    <a:pt x="1274" y="1240"/>
                  </a:lnTo>
                  <a:lnTo>
                    <a:pt x="1247" y="1238"/>
                  </a:lnTo>
                  <a:lnTo>
                    <a:pt x="1220" y="1236"/>
                  </a:lnTo>
                  <a:lnTo>
                    <a:pt x="1220" y="1236"/>
                  </a:lnTo>
                  <a:lnTo>
                    <a:pt x="1193" y="1233"/>
                  </a:lnTo>
                  <a:lnTo>
                    <a:pt x="1167" y="1230"/>
                  </a:lnTo>
                  <a:lnTo>
                    <a:pt x="1167" y="1230"/>
                  </a:lnTo>
                  <a:lnTo>
                    <a:pt x="1140" y="1227"/>
                  </a:lnTo>
                  <a:lnTo>
                    <a:pt x="1114" y="1224"/>
                  </a:lnTo>
                  <a:lnTo>
                    <a:pt x="1114" y="1224"/>
                  </a:lnTo>
                  <a:lnTo>
                    <a:pt x="1088" y="1221"/>
                  </a:lnTo>
                  <a:lnTo>
                    <a:pt x="1061" y="1217"/>
                  </a:lnTo>
                  <a:lnTo>
                    <a:pt x="1061" y="1217"/>
                  </a:lnTo>
                  <a:lnTo>
                    <a:pt x="1035" y="1214"/>
                  </a:lnTo>
                  <a:lnTo>
                    <a:pt x="1010" y="1210"/>
                  </a:lnTo>
                  <a:lnTo>
                    <a:pt x="1010" y="1210"/>
                  </a:lnTo>
                  <a:lnTo>
                    <a:pt x="985" y="1206"/>
                  </a:lnTo>
                  <a:lnTo>
                    <a:pt x="959" y="1201"/>
                  </a:lnTo>
                  <a:lnTo>
                    <a:pt x="959" y="1201"/>
                  </a:lnTo>
                  <a:lnTo>
                    <a:pt x="934" y="1197"/>
                  </a:lnTo>
                  <a:lnTo>
                    <a:pt x="909" y="1192"/>
                  </a:lnTo>
                  <a:lnTo>
                    <a:pt x="884" y="1188"/>
                  </a:lnTo>
                  <a:lnTo>
                    <a:pt x="884" y="1188"/>
                  </a:lnTo>
                  <a:lnTo>
                    <a:pt x="859" y="1183"/>
                  </a:lnTo>
                  <a:lnTo>
                    <a:pt x="835" y="1178"/>
                  </a:lnTo>
                  <a:lnTo>
                    <a:pt x="835" y="1178"/>
                  </a:lnTo>
                  <a:lnTo>
                    <a:pt x="811" y="1172"/>
                  </a:lnTo>
                  <a:lnTo>
                    <a:pt x="787" y="1168"/>
                  </a:lnTo>
                  <a:lnTo>
                    <a:pt x="787" y="1168"/>
                  </a:lnTo>
                  <a:lnTo>
                    <a:pt x="764" y="1162"/>
                  </a:lnTo>
                  <a:lnTo>
                    <a:pt x="740" y="1157"/>
                  </a:lnTo>
                  <a:lnTo>
                    <a:pt x="740" y="1157"/>
                  </a:lnTo>
                  <a:lnTo>
                    <a:pt x="716" y="1151"/>
                  </a:lnTo>
                  <a:lnTo>
                    <a:pt x="693" y="1145"/>
                  </a:lnTo>
                  <a:lnTo>
                    <a:pt x="693" y="1145"/>
                  </a:lnTo>
                  <a:lnTo>
                    <a:pt x="671" y="1138"/>
                  </a:lnTo>
                  <a:lnTo>
                    <a:pt x="649" y="1132"/>
                  </a:lnTo>
                  <a:lnTo>
                    <a:pt x="649" y="1132"/>
                  </a:lnTo>
                  <a:lnTo>
                    <a:pt x="627" y="1125"/>
                  </a:lnTo>
                  <a:lnTo>
                    <a:pt x="605" y="1119"/>
                  </a:lnTo>
                  <a:lnTo>
                    <a:pt x="605" y="1119"/>
                  </a:lnTo>
                  <a:lnTo>
                    <a:pt x="583" y="1112"/>
                  </a:lnTo>
                  <a:lnTo>
                    <a:pt x="562" y="1105"/>
                  </a:lnTo>
                  <a:lnTo>
                    <a:pt x="562" y="1105"/>
                  </a:lnTo>
                  <a:lnTo>
                    <a:pt x="541" y="1098"/>
                  </a:lnTo>
                  <a:lnTo>
                    <a:pt x="521" y="1090"/>
                  </a:lnTo>
                  <a:lnTo>
                    <a:pt x="521" y="1090"/>
                  </a:lnTo>
                  <a:lnTo>
                    <a:pt x="501" y="1083"/>
                  </a:lnTo>
                  <a:lnTo>
                    <a:pt x="481" y="1076"/>
                  </a:lnTo>
                  <a:lnTo>
                    <a:pt x="481" y="1076"/>
                  </a:lnTo>
                  <a:lnTo>
                    <a:pt x="461" y="1068"/>
                  </a:lnTo>
                  <a:lnTo>
                    <a:pt x="442" y="1061"/>
                  </a:lnTo>
                  <a:lnTo>
                    <a:pt x="442" y="1061"/>
                  </a:lnTo>
                  <a:lnTo>
                    <a:pt x="423" y="1053"/>
                  </a:lnTo>
                  <a:lnTo>
                    <a:pt x="404" y="1044"/>
                  </a:lnTo>
                  <a:lnTo>
                    <a:pt x="404" y="1044"/>
                  </a:lnTo>
                  <a:lnTo>
                    <a:pt x="386" y="1036"/>
                  </a:lnTo>
                  <a:lnTo>
                    <a:pt x="368" y="1028"/>
                  </a:lnTo>
                  <a:lnTo>
                    <a:pt x="350" y="1019"/>
                  </a:lnTo>
                  <a:lnTo>
                    <a:pt x="350" y="1019"/>
                  </a:lnTo>
                  <a:lnTo>
                    <a:pt x="334" y="1011"/>
                  </a:lnTo>
                  <a:lnTo>
                    <a:pt x="317" y="1002"/>
                  </a:lnTo>
                  <a:lnTo>
                    <a:pt x="317" y="1002"/>
                  </a:lnTo>
                  <a:lnTo>
                    <a:pt x="301" y="993"/>
                  </a:lnTo>
                  <a:lnTo>
                    <a:pt x="284" y="985"/>
                  </a:lnTo>
                  <a:lnTo>
                    <a:pt x="284" y="985"/>
                  </a:lnTo>
                  <a:lnTo>
                    <a:pt x="269" y="976"/>
                  </a:lnTo>
                  <a:lnTo>
                    <a:pt x="254" y="967"/>
                  </a:lnTo>
                  <a:lnTo>
                    <a:pt x="254" y="967"/>
                  </a:lnTo>
                  <a:lnTo>
                    <a:pt x="239" y="957"/>
                  </a:lnTo>
                  <a:lnTo>
                    <a:pt x="224" y="948"/>
                  </a:lnTo>
                  <a:lnTo>
                    <a:pt x="224" y="948"/>
                  </a:lnTo>
                  <a:lnTo>
                    <a:pt x="211" y="939"/>
                  </a:lnTo>
                  <a:lnTo>
                    <a:pt x="197" y="929"/>
                  </a:lnTo>
                  <a:lnTo>
                    <a:pt x="197" y="929"/>
                  </a:lnTo>
                  <a:lnTo>
                    <a:pt x="184" y="919"/>
                  </a:lnTo>
                  <a:lnTo>
                    <a:pt x="172" y="909"/>
                  </a:lnTo>
                  <a:lnTo>
                    <a:pt x="172" y="909"/>
                  </a:lnTo>
                  <a:lnTo>
                    <a:pt x="159" y="900"/>
                  </a:lnTo>
                  <a:lnTo>
                    <a:pt x="148" y="891"/>
                  </a:lnTo>
                  <a:lnTo>
                    <a:pt x="148" y="891"/>
                  </a:lnTo>
                  <a:lnTo>
                    <a:pt x="136" y="881"/>
                  </a:lnTo>
                  <a:lnTo>
                    <a:pt x="125" y="870"/>
                  </a:lnTo>
                  <a:lnTo>
                    <a:pt x="125" y="870"/>
                  </a:lnTo>
                  <a:lnTo>
                    <a:pt x="115" y="860"/>
                  </a:lnTo>
                  <a:lnTo>
                    <a:pt x="104" y="850"/>
                  </a:lnTo>
                  <a:lnTo>
                    <a:pt x="104" y="850"/>
                  </a:lnTo>
                  <a:lnTo>
                    <a:pt x="95" y="840"/>
                  </a:lnTo>
                  <a:lnTo>
                    <a:pt x="85" y="829"/>
                  </a:lnTo>
                  <a:lnTo>
                    <a:pt x="85" y="829"/>
                  </a:lnTo>
                  <a:lnTo>
                    <a:pt x="77" y="819"/>
                  </a:lnTo>
                  <a:lnTo>
                    <a:pt x="69" y="808"/>
                  </a:lnTo>
                  <a:lnTo>
                    <a:pt x="61" y="799"/>
                  </a:lnTo>
                  <a:lnTo>
                    <a:pt x="61" y="799"/>
                  </a:lnTo>
                  <a:lnTo>
                    <a:pt x="54" y="788"/>
                  </a:lnTo>
                  <a:lnTo>
                    <a:pt x="47" y="777"/>
                  </a:lnTo>
                  <a:lnTo>
                    <a:pt x="47" y="777"/>
                  </a:lnTo>
                  <a:lnTo>
                    <a:pt x="40" y="767"/>
                  </a:lnTo>
                  <a:lnTo>
                    <a:pt x="34" y="756"/>
                  </a:lnTo>
                  <a:lnTo>
                    <a:pt x="34" y="756"/>
                  </a:lnTo>
                  <a:lnTo>
                    <a:pt x="29" y="745"/>
                  </a:lnTo>
                  <a:lnTo>
                    <a:pt x="23" y="734"/>
                  </a:lnTo>
                  <a:lnTo>
                    <a:pt x="23" y="734"/>
                  </a:lnTo>
                  <a:lnTo>
                    <a:pt x="19" y="723"/>
                  </a:lnTo>
                  <a:lnTo>
                    <a:pt x="15" y="712"/>
                  </a:lnTo>
                  <a:lnTo>
                    <a:pt x="15" y="712"/>
                  </a:lnTo>
                  <a:lnTo>
                    <a:pt x="12" y="702"/>
                  </a:lnTo>
                  <a:lnTo>
                    <a:pt x="9" y="691"/>
                  </a:lnTo>
                  <a:lnTo>
                    <a:pt x="9" y="691"/>
                  </a:lnTo>
                  <a:lnTo>
                    <a:pt x="6" y="680"/>
                  </a:lnTo>
                  <a:lnTo>
                    <a:pt x="3" y="669"/>
                  </a:lnTo>
                  <a:lnTo>
                    <a:pt x="3" y="669"/>
                  </a:lnTo>
                  <a:lnTo>
                    <a:pt x="2" y="658"/>
                  </a:lnTo>
                  <a:lnTo>
                    <a:pt x="1" y="647"/>
                  </a:lnTo>
                  <a:lnTo>
                    <a:pt x="1" y="647"/>
                  </a:lnTo>
                  <a:lnTo>
                    <a:pt x="0" y="636"/>
                  </a:lnTo>
                  <a:lnTo>
                    <a:pt x="0" y="625"/>
                  </a:lnTo>
                  <a:lnTo>
                    <a:pt x="0" y="625"/>
                  </a:lnTo>
                  <a:lnTo>
                    <a:pt x="0" y="615"/>
                  </a:lnTo>
                  <a:lnTo>
                    <a:pt x="1" y="604"/>
                  </a:lnTo>
                  <a:lnTo>
                    <a:pt x="1" y="604"/>
                  </a:lnTo>
                  <a:lnTo>
                    <a:pt x="2" y="593"/>
                  </a:lnTo>
                  <a:lnTo>
                    <a:pt x="3" y="582"/>
                  </a:lnTo>
                  <a:lnTo>
                    <a:pt x="3" y="582"/>
                  </a:lnTo>
                  <a:lnTo>
                    <a:pt x="6" y="571"/>
                  </a:lnTo>
                  <a:lnTo>
                    <a:pt x="9" y="560"/>
                  </a:lnTo>
                  <a:lnTo>
                    <a:pt x="9" y="560"/>
                  </a:lnTo>
                  <a:lnTo>
                    <a:pt x="12" y="549"/>
                  </a:lnTo>
                  <a:lnTo>
                    <a:pt x="15" y="538"/>
                  </a:lnTo>
                  <a:lnTo>
                    <a:pt x="19" y="527"/>
                  </a:lnTo>
                  <a:lnTo>
                    <a:pt x="19" y="527"/>
                  </a:lnTo>
                  <a:lnTo>
                    <a:pt x="23" y="517"/>
                  </a:lnTo>
                  <a:lnTo>
                    <a:pt x="29" y="507"/>
                  </a:lnTo>
                  <a:lnTo>
                    <a:pt x="29" y="507"/>
                  </a:lnTo>
                  <a:lnTo>
                    <a:pt x="34" y="496"/>
                  </a:lnTo>
                  <a:lnTo>
                    <a:pt x="40" y="485"/>
                  </a:lnTo>
                  <a:lnTo>
                    <a:pt x="40" y="485"/>
                  </a:lnTo>
                  <a:lnTo>
                    <a:pt x="47" y="474"/>
                  </a:lnTo>
                  <a:lnTo>
                    <a:pt x="54" y="464"/>
                  </a:lnTo>
                  <a:lnTo>
                    <a:pt x="54" y="464"/>
                  </a:lnTo>
                  <a:lnTo>
                    <a:pt x="61" y="453"/>
                  </a:lnTo>
                  <a:lnTo>
                    <a:pt x="69" y="442"/>
                  </a:lnTo>
                  <a:lnTo>
                    <a:pt x="69" y="442"/>
                  </a:lnTo>
                  <a:lnTo>
                    <a:pt x="77" y="433"/>
                  </a:lnTo>
                  <a:lnTo>
                    <a:pt x="85" y="422"/>
                  </a:lnTo>
                  <a:lnTo>
                    <a:pt x="85" y="422"/>
                  </a:lnTo>
                  <a:lnTo>
                    <a:pt x="95" y="412"/>
                  </a:lnTo>
                  <a:lnTo>
                    <a:pt x="104" y="402"/>
                  </a:lnTo>
                  <a:lnTo>
                    <a:pt x="104" y="402"/>
                  </a:lnTo>
                  <a:lnTo>
                    <a:pt x="115" y="391"/>
                  </a:lnTo>
                  <a:lnTo>
                    <a:pt x="125" y="381"/>
                  </a:lnTo>
                  <a:lnTo>
                    <a:pt x="125" y="381"/>
                  </a:lnTo>
                  <a:lnTo>
                    <a:pt x="136" y="371"/>
                  </a:lnTo>
                  <a:lnTo>
                    <a:pt x="148" y="361"/>
                  </a:lnTo>
                  <a:lnTo>
                    <a:pt x="148" y="361"/>
                  </a:lnTo>
                  <a:lnTo>
                    <a:pt x="159" y="351"/>
                  </a:lnTo>
                  <a:lnTo>
                    <a:pt x="172" y="342"/>
                  </a:lnTo>
                  <a:lnTo>
                    <a:pt x="172" y="342"/>
                  </a:lnTo>
                  <a:lnTo>
                    <a:pt x="184" y="332"/>
                  </a:lnTo>
                  <a:lnTo>
                    <a:pt x="197" y="323"/>
                  </a:lnTo>
                  <a:lnTo>
                    <a:pt x="197" y="323"/>
                  </a:lnTo>
                  <a:lnTo>
                    <a:pt x="211" y="313"/>
                  </a:lnTo>
                  <a:lnTo>
                    <a:pt x="224" y="303"/>
                  </a:lnTo>
                  <a:lnTo>
                    <a:pt x="224" y="303"/>
                  </a:lnTo>
                  <a:lnTo>
                    <a:pt x="239" y="294"/>
                  </a:lnTo>
                  <a:lnTo>
                    <a:pt x="254" y="285"/>
                  </a:lnTo>
                  <a:lnTo>
                    <a:pt x="269" y="276"/>
                  </a:lnTo>
                  <a:lnTo>
                    <a:pt x="269" y="276"/>
                  </a:lnTo>
                  <a:lnTo>
                    <a:pt x="284" y="266"/>
                  </a:lnTo>
                  <a:lnTo>
                    <a:pt x="301" y="257"/>
                  </a:lnTo>
                  <a:lnTo>
                    <a:pt x="301" y="257"/>
                  </a:lnTo>
                  <a:lnTo>
                    <a:pt x="317" y="250"/>
                  </a:lnTo>
                  <a:lnTo>
                    <a:pt x="334" y="241"/>
                  </a:lnTo>
                  <a:lnTo>
                    <a:pt x="334" y="241"/>
                  </a:lnTo>
                  <a:lnTo>
                    <a:pt x="350" y="232"/>
                  </a:lnTo>
                  <a:lnTo>
                    <a:pt x="368" y="224"/>
                  </a:lnTo>
                  <a:lnTo>
                    <a:pt x="368" y="224"/>
                  </a:lnTo>
                  <a:lnTo>
                    <a:pt x="386" y="215"/>
                  </a:lnTo>
                  <a:lnTo>
                    <a:pt x="404" y="207"/>
                  </a:lnTo>
                  <a:lnTo>
                    <a:pt x="404" y="207"/>
                  </a:lnTo>
                  <a:lnTo>
                    <a:pt x="423" y="199"/>
                  </a:lnTo>
                  <a:lnTo>
                    <a:pt x="442" y="191"/>
                  </a:lnTo>
                  <a:lnTo>
                    <a:pt x="442" y="191"/>
                  </a:lnTo>
                  <a:lnTo>
                    <a:pt x="461" y="183"/>
                  </a:lnTo>
                  <a:lnTo>
                    <a:pt x="481" y="175"/>
                  </a:lnTo>
                  <a:lnTo>
                    <a:pt x="481" y="175"/>
                  </a:lnTo>
                  <a:lnTo>
                    <a:pt x="501" y="168"/>
                  </a:lnTo>
                  <a:lnTo>
                    <a:pt x="521" y="160"/>
                  </a:lnTo>
                  <a:lnTo>
                    <a:pt x="521" y="160"/>
                  </a:lnTo>
                  <a:lnTo>
                    <a:pt x="541" y="154"/>
                  </a:lnTo>
                  <a:lnTo>
                    <a:pt x="562" y="147"/>
                  </a:lnTo>
                  <a:lnTo>
                    <a:pt x="562" y="147"/>
                  </a:lnTo>
                  <a:lnTo>
                    <a:pt x="583" y="140"/>
                  </a:lnTo>
                  <a:lnTo>
                    <a:pt x="605" y="133"/>
                  </a:lnTo>
                  <a:lnTo>
                    <a:pt x="605" y="133"/>
                  </a:lnTo>
                  <a:lnTo>
                    <a:pt x="627" y="126"/>
                  </a:lnTo>
                  <a:lnTo>
                    <a:pt x="649" y="120"/>
                  </a:lnTo>
                  <a:lnTo>
                    <a:pt x="649" y="120"/>
                  </a:lnTo>
                  <a:lnTo>
                    <a:pt x="671" y="113"/>
                  </a:lnTo>
                  <a:lnTo>
                    <a:pt x="693" y="107"/>
                  </a:lnTo>
                  <a:lnTo>
                    <a:pt x="716" y="101"/>
                  </a:lnTo>
                  <a:lnTo>
                    <a:pt x="716" y="101"/>
                  </a:lnTo>
                  <a:lnTo>
                    <a:pt x="740" y="95"/>
                  </a:lnTo>
                  <a:lnTo>
                    <a:pt x="764" y="89"/>
                  </a:lnTo>
                  <a:lnTo>
                    <a:pt x="764" y="89"/>
                  </a:lnTo>
                  <a:lnTo>
                    <a:pt x="787" y="83"/>
                  </a:lnTo>
                  <a:lnTo>
                    <a:pt x="811" y="78"/>
                  </a:lnTo>
                  <a:lnTo>
                    <a:pt x="811" y="78"/>
                  </a:lnTo>
                  <a:lnTo>
                    <a:pt x="835" y="73"/>
                  </a:lnTo>
                  <a:lnTo>
                    <a:pt x="859" y="68"/>
                  </a:lnTo>
                  <a:lnTo>
                    <a:pt x="859" y="68"/>
                  </a:lnTo>
                  <a:lnTo>
                    <a:pt x="884" y="64"/>
                  </a:lnTo>
                  <a:lnTo>
                    <a:pt x="909" y="59"/>
                  </a:lnTo>
                  <a:lnTo>
                    <a:pt x="909" y="59"/>
                  </a:lnTo>
                  <a:lnTo>
                    <a:pt x="934" y="54"/>
                  </a:lnTo>
                  <a:lnTo>
                    <a:pt x="959" y="50"/>
                  </a:lnTo>
                  <a:lnTo>
                    <a:pt x="959" y="50"/>
                  </a:lnTo>
                  <a:lnTo>
                    <a:pt x="985" y="46"/>
                  </a:lnTo>
                  <a:lnTo>
                    <a:pt x="1574" y="625"/>
                  </a:lnTo>
                  <a:lnTo>
                    <a:pt x="1574" y="0"/>
                  </a:lnTo>
                  <a:close/>
                </a:path>
              </a:pathLst>
            </a:custGeom>
            <a:solidFill>
              <a:srgbClr val="9999FF"/>
            </a:solidFill>
            <a:ln w="9525">
              <a:solidFill>
                <a:srgbClr val="000000"/>
              </a:solidFill>
              <a:round/>
              <a:headEnd/>
              <a:tailEnd/>
            </a:ln>
          </p:spPr>
          <p:txBody>
            <a:bodyPr/>
            <a:lstStyle/>
            <a:p>
              <a:endParaRPr lang="es-ES"/>
            </a:p>
          </p:txBody>
        </p:sp>
        <p:sp>
          <p:nvSpPr>
            <p:cNvPr id="191518" name="Rectangle 30"/>
            <p:cNvSpPr>
              <a:spLocks noChangeArrowheads="1"/>
            </p:cNvSpPr>
            <p:nvPr/>
          </p:nvSpPr>
          <p:spPr bwMode="auto">
            <a:xfrm>
              <a:off x="180" y="146"/>
              <a:ext cx="5400" cy="574"/>
            </a:xfrm>
            <a:prstGeom prst="rect">
              <a:avLst/>
            </a:prstGeom>
            <a:noFill/>
            <a:ln w="9525">
              <a:noFill/>
              <a:miter lim="800000"/>
              <a:headEnd/>
              <a:tailEnd/>
            </a:ln>
          </p:spPr>
          <p:txBody>
            <a:bodyPr lIns="0" tIns="0" rIns="0" bIns="0"/>
            <a:lstStyle/>
            <a:p>
              <a:pPr algn="ctr"/>
              <a:r>
                <a:rPr lang="es-ES" b="1">
                  <a:latin typeface="Verdana" pitchFamily="34" charset="0"/>
                </a:rPr>
                <a:t>9. Solicitaría los servicios de esta nueva empresa?</a:t>
              </a:r>
              <a:endParaRPr lang="es-ES"/>
            </a:p>
          </p:txBody>
        </p:sp>
        <p:sp>
          <p:nvSpPr>
            <p:cNvPr id="191519" name="Rectangle 31"/>
            <p:cNvSpPr>
              <a:spLocks noChangeArrowheads="1"/>
            </p:cNvSpPr>
            <p:nvPr/>
          </p:nvSpPr>
          <p:spPr bwMode="auto">
            <a:xfrm>
              <a:off x="3600" y="3062"/>
              <a:ext cx="439" cy="204"/>
            </a:xfrm>
            <a:prstGeom prst="rect">
              <a:avLst/>
            </a:prstGeom>
            <a:noFill/>
            <a:ln w="9525">
              <a:noFill/>
              <a:miter lim="800000"/>
              <a:headEnd/>
              <a:tailEnd/>
            </a:ln>
          </p:spPr>
          <p:txBody>
            <a:bodyPr wrap="none" lIns="0" tIns="0" rIns="0" bIns="0">
              <a:spAutoFit/>
            </a:bodyPr>
            <a:lstStyle/>
            <a:p>
              <a:r>
                <a:rPr lang="en-US" sz="1400" b="1">
                  <a:latin typeface="Verdana" pitchFamily="34" charset="0"/>
                </a:rPr>
                <a:t>94%</a:t>
              </a:r>
              <a:endParaRPr lang="es-ES" sz="1400"/>
            </a:p>
          </p:txBody>
        </p:sp>
        <p:sp>
          <p:nvSpPr>
            <p:cNvPr id="191520" name="Rectangle 32"/>
            <p:cNvSpPr>
              <a:spLocks noChangeArrowheads="1"/>
            </p:cNvSpPr>
            <p:nvPr/>
          </p:nvSpPr>
          <p:spPr bwMode="auto">
            <a:xfrm>
              <a:off x="2483" y="1080"/>
              <a:ext cx="397" cy="269"/>
            </a:xfrm>
            <a:prstGeom prst="rect">
              <a:avLst/>
            </a:prstGeom>
            <a:noFill/>
            <a:ln w="9525">
              <a:noFill/>
              <a:miter lim="800000"/>
              <a:headEnd/>
              <a:tailEnd/>
            </a:ln>
          </p:spPr>
          <p:txBody>
            <a:bodyPr wrap="none" lIns="0" tIns="0" rIns="0" bIns="0"/>
            <a:lstStyle/>
            <a:p>
              <a:r>
                <a:rPr lang="en-US" sz="1400" b="1">
                  <a:latin typeface="Verdana" pitchFamily="34" charset="0"/>
                </a:rPr>
                <a:t>6%</a:t>
              </a:r>
              <a:endParaRPr lang="es-ES" sz="1400"/>
            </a:p>
          </p:txBody>
        </p:sp>
        <p:sp>
          <p:nvSpPr>
            <p:cNvPr id="191521" name="Rectangle 33"/>
            <p:cNvSpPr>
              <a:spLocks noChangeArrowheads="1"/>
            </p:cNvSpPr>
            <p:nvPr/>
          </p:nvSpPr>
          <p:spPr bwMode="auto">
            <a:xfrm>
              <a:off x="1692" y="3600"/>
              <a:ext cx="2520" cy="360"/>
            </a:xfrm>
            <a:prstGeom prst="rect">
              <a:avLst/>
            </a:prstGeom>
            <a:solidFill>
              <a:srgbClr val="FFFFFF"/>
            </a:solidFill>
            <a:ln w="0">
              <a:solidFill>
                <a:srgbClr val="000000"/>
              </a:solidFill>
              <a:miter lim="800000"/>
              <a:headEnd/>
              <a:tailEnd/>
            </a:ln>
          </p:spPr>
          <p:txBody>
            <a:bodyPr/>
            <a:lstStyle/>
            <a:p>
              <a:endParaRPr lang="es-ES"/>
            </a:p>
          </p:txBody>
        </p:sp>
        <p:sp>
          <p:nvSpPr>
            <p:cNvPr id="191522" name="Rectangle 34"/>
            <p:cNvSpPr>
              <a:spLocks noChangeArrowheads="1"/>
            </p:cNvSpPr>
            <p:nvPr/>
          </p:nvSpPr>
          <p:spPr bwMode="auto">
            <a:xfrm>
              <a:off x="2412" y="3707"/>
              <a:ext cx="181" cy="204"/>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SI</a:t>
              </a:r>
              <a:endParaRPr lang="es-ES" sz="1400"/>
            </a:p>
          </p:txBody>
        </p:sp>
        <p:sp>
          <p:nvSpPr>
            <p:cNvPr id="191523" name="Rectangle 35"/>
            <p:cNvSpPr>
              <a:spLocks noChangeArrowheads="1"/>
            </p:cNvSpPr>
            <p:nvPr/>
          </p:nvSpPr>
          <p:spPr bwMode="auto">
            <a:xfrm>
              <a:off x="3493" y="3707"/>
              <a:ext cx="250" cy="204"/>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NO</a:t>
              </a:r>
              <a:endParaRPr lang="es-ES" sz="1400"/>
            </a:p>
          </p:txBody>
        </p:sp>
        <p:sp>
          <p:nvSpPr>
            <p:cNvPr id="191524" name="Rectangle 36"/>
            <p:cNvSpPr>
              <a:spLocks noChangeArrowheads="1"/>
            </p:cNvSpPr>
            <p:nvPr/>
          </p:nvSpPr>
          <p:spPr bwMode="auto">
            <a:xfrm>
              <a:off x="2112" y="3780"/>
              <a:ext cx="120" cy="120"/>
            </a:xfrm>
            <a:prstGeom prst="rect">
              <a:avLst/>
            </a:prstGeom>
            <a:solidFill>
              <a:srgbClr val="9999FF"/>
            </a:solidFill>
            <a:ln w="9525">
              <a:noFill/>
              <a:miter lim="800000"/>
              <a:headEnd/>
              <a:tailEnd/>
            </a:ln>
          </p:spPr>
          <p:txBody>
            <a:bodyPr/>
            <a:lstStyle/>
            <a:p>
              <a:endParaRPr lang="es-ES"/>
            </a:p>
          </p:txBody>
        </p:sp>
        <p:sp>
          <p:nvSpPr>
            <p:cNvPr id="191525" name="Rectangle 37"/>
            <p:cNvSpPr>
              <a:spLocks noChangeArrowheads="1"/>
            </p:cNvSpPr>
            <p:nvPr/>
          </p:nvSpPr>
          <p:spPr bwMode="auto">
            <a:xfrm>
              <a:off x="3312" y="3780"/>
              <a:ext cx="120" cy="120"/>
            </a:xfrm>
            <a:prstGeom prst="rect">
              <a:avLst/>
            </a:prstGeom>
            <a:solidFill>
              <a:srgbClr val="993366"/>
            </a:solidFill>
            <a:ln w="9525" algn="ctr">
              <a:noFill/>
              <a:miter lim="800000"/>
              <a:headEnd/>
              <a:tailEnd/>
            </a:ln>
            <a:effectLst/>
          </p:spPr>
          <p:txBody>
            <a:bodyPr/>
            <a:lstStyle/>
            <a:p>
              <a:endParaRPr lang="es-ES"/>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93539"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93540" name="Text Box 4"/>
          <p:cNvSpPr txBox="1">
            <a:spLocks noChangeArrowheads="1"/>
          </p:cNvSpPr>
          <p:nvPr/>
        </p:nvSpPr>
        <p:spPr bwMode="auto">
          <a:xfrm>
            <a:off x="5651500"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Sur</a:t>
            </a:r>
          </a:p>
        </p:txBody>
      </p:sp>
      <p:sp>
        <p:nvSpPr>
          <p:cNvPr id="193541" name="Text Box 5"/>
          <p:cNvSpPr txBox="1">
            <a:spLocks noChangeArrowheads="1"/>
          </p:cNvSpPr>
          <p:nvPr/>
        </p:nvSpPr>
        <p:spPr bwMode="auto">
          <a:xfrm>
            <a:off x="4067175" y="5589588"/>
            <a:ext cx="865188"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Centro</a:t>
            </a:r>
          </a:p>
        </p:txBody>
      </p:sp>
      <p:sp>
        <p:nvSpPr>
          <p:cNvPr id="193542" name="Text Box 6"/>
          <p:cNvSpPr txBox="1">
            <a:spLocks noChangeArrowheads="1"/>
          </p:cNvSpPr>
          <p:nvPr/>
        </p:nvSpPr>
        <p:spPr bwMode="auto">
          <a:xfrm>
            <a:off x="2700338"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Norte</a:t>
            </a:r>
          </a:p>
        </p:txBody>
      </p:sp>
      <p:sp>
        <p:nvSpPr>
          <p:cNvPr id="193543" name="Rectangle 7"/>
          <p:cNvSpPr>
            <a:spLocks noChangeArrowheads="1"/>
          </p:cNvSpPr>
          <p:nvPr/>
        </p:nvSpPr>
        <p:spPr bwMode="auto">
          <a:xfrm>
            <a:off x="4552950" y="5734050"/>
            <a:ext cx="234950" cy="176213"/>
          </a:xfrm>
          <a:prstGeom prst="rect">
            <a:avLst/>
          </a:prstGeom>
          <a:noFill/>
          <a:ln w="9525">
            <a:noFill/>
            <a:miter lim="800000"/>
            <a:headEnd/>
            <a:tailEnd/>
          </a:ln>
        </p:spPr>
        <p:txBody>
          <a:bodyPr lIns="0" tIns="0" rIns="0" bIns="0"/>
          <a:lstStyle/>
          <a:p>
            <a:r>
              <a:rPr lang="en-US" sz="1400">
                <a:solidFill>
                  <a:srgbClr val="000000"/>
                </a:solidFill>
                <a:latin typeface="Verdana" pitchFamily="34" charset="0"/>
              </a:rPr>
              <a:t>SI</a:t>
            </a:r>
            <a:endParaRPr lang="es-ES" sz="1400"/>
          </a:p>
        </p:txBody>
      </p:sp>
      <p:grpSp>
        <p:nvGrpSpPr>
          <p:cNvPr id="193559" name="Group 23"/>
          <p:cNvGrpSpPr>
            <a:grpSpLocks noChangeAspect="1"/>
          </p:cNvGrpSpPr>
          <p:nvPr/>
        </p:nvGrpSpPr>
        <p:grpSpPr bwMode="auto">
          <a:xfrm>
            <a:off x="1908175" y="1844675"/>
            <a:ext cx="6408738" cy="4344988"/>
            <a:chOff x="36" y="35"/>
            <a:chExt cx="6033" cy="4285"/>
          </a:xfrm>
        </p:grpSpPr>
        <p:sp>
          <p:nvSpPr>
            <p:cNvPr id="193560" name="AutoShape 24"/>
            <p:cNvSpPr>
              <a:spLocks noChangeAspect="1" noChangeArrowheads="1"/>
            </p:cNvSpPr>
            <p:nvPr/>
          </p:nvSpPr>
          <p:spPr bwMode="auto">
            <a:xfrm>
              <a:off x="36" y="35"/>
              <a:ext cx="6033" cy="4285"/>
            </a:xfrm>
            <a:prstGeom prst="rect">
              <a:avLst/>
            </a:prstGeom>
            <a:solidFill>
              <a:srgbClr val="EAEAEA"/>
            </a:solidFill>
            <a:ln w="9525">
              <a:solidFill>
                <a:srgbClr val="000000"/>
              </a:solidFill>
              <a:miter lim="800000"/>
              <a:headEnd/>
              <a:tailEnd/>
            </a:ln>
          </p:spPr>
          <p:txBody>
            <a:bodyPr/>
            <a:lstStyle/>
            <a:p>
              <a:endParaRPr lang="es-ES"/>
            </a:p>
          </p:txBody>
        </p:sp>
        <p:sp>
          <p:nvSpPr>
            <p:cNvPr id="193561" name="Freeform 25"/>
            <p:cNvSpPr>
              <a:spLocks/>
            </p:cNvSpPr>
            <p:nvPr/>
          </p:nvSpPr>
          <p:spPr bwMode="auto">
            <a:xfrm>
              <a:off x="2991" y="1466"/>
              <a:ext cx="54" cy="843"/>
            </a:xfrm>
            <a:custGeom>
              <a:avLst/>
              <a:gdLst/>
              <a:ahLst/>
              <a:cxnLst>
                <a:cxn ang="0">
                  <a:pos x="54" y="645"/>
                </a:cxn>
                <a:cxn ang="0">
                  <a:pos x="0" y="0"/>
                </a:cxn>
                <a:cxn ang="0">
                  <a:pos x="0" y="198"/>
                </a:cxn>
                <a:cxn ang="0">
                  <a:pos x="54" y="843"/>
                </a:cxn>
                <a:cxn ang="0">
                  <a:pos x="54" y="645"/>
                </a:cxn>
              </a:cxnLst>
              <a:rect l="0" t="0" r="r" b="b"/>
              <a:pathLst>
                <a:path w="54" h="843">
                  <a:moveTo>
                    <a:pt x="54" y="645"/>
                  </a:moveTo>
                  <a:lnTo>
                    <a:pt x="0" y="0"/>
                  </a:lnTo>
                  <a:lnTo>
                    <a:pt x="0" y="198"/>
                  </a:lnTo>
                  <a:lnTo>
                    <a:pt x="54" y="843"/>
                  </a:lnTo>
                  <a:lnTo>
                    <a:pt x="54" y="645"/>
                  </a:lnTo>
                  <a:close/>
                </a:path>
              </a:pathLst>
            </a:custGeom>
            <a:solidFill>
              <a:srgbClr val="808066"/>
            </a:solidFill>
            <a:ln w="9525">
              <a:solidFill>
                <a:srgbClr val="000000"/>
              </a:solidFill>
              <a:round/>
              <a:headEnd/>
              <a:tailEnd/>
            </a:ln>
          </p:spPr>
          <p:txBody>
            <a:bodyPr/>
            <a:lstStyle/>
            <a:p>
              <a:endParaRPr lang="es-ES"/>
            </a:p>
          </p:txBody>
        </p:sp>
        <p:sp>
          <p:nvSpPr>
            <p:cNvPr id="193562" name="Freeform 26"/>
            <p:cNvSpPr>
              <a:spLocks/>
            </p:cNvSpPr>
            <p:nvPr/>
          </p:nvSpPr>
          <p:spPr bwMode="auto">
            <a:xfrm>
              <a:off x="2991" y="1465"/>
              <a:ext cx="54" cy="646"/>
            </a:xfrm>
            <a:custGeom>
              <a:avLst/>
              <a:gdLst/>
              <a:ahLst/>
              <a:cxnLst>
                <a:cxn ang="0">
                  <a:pos x="0" y="0"/>
                </a:cxn>
                <a:cxn ang="0">
                  <a:pos x="0" y="0"/>
                </a:cxn>
                <a:cxn ang="0">
                  <a:pos x="27" y="0"/>
                </a:cxn>
                <a:cxn ang="0">
                  <a:pos x="27" y="0"/>
                </a:cxn>
                <a:cxn ang="0">
                  <a:pos x="27" y="0"/>
                </a:cxn>
                <a:cxn ang="0">
                  <a:pos x="54" y="0"/>
                </a:cxn>
                <a:cxn ang="0">
                  <a:pos x="54" y="0"/>
                </a:cxn>
                <a:cxn ang="0">
                  <a:pos x="54" y="646"/>
                </a:cxn>
                <a:cxn ang="0">
                  <a:pos x="0" y="0"/>
                </a:cxn>
              </a:cxnLst>
              <a:rect l="0" t="0" r="r" b="b"/>
              <a:pathLst>
                <a:path w="54" h="646">
                  <a:moveTo>
                    <a:pt x="0" y="0"/>
                  </a:moveTo>
                  <a:lnTo>
                    <a:pt x="0" y="0"/>
                  </a:lnTo>
                  <a:lnTo>
                    <a:pt x="27" y="0"/>
                  </a:lnTo>
                  <a:lnTo>
                    <a:pt x="27" y="0"/>
                  </a:lnTo>
                  <a:lnTo>
                    <a:pt x="27" y="0"/>
                  </a:lnTo>
                  <a:lnTo>
                    <a:pt x="54" y="0"/>
                  </a:lnTo>
                  <a:lnTo>
                    <a:pt x="54" y="0"/>
                  </a:lnTo>
                  <a:lnTo>
                    <a:pt x="54" y="646"/>
                  </a:lnTo>
                  <a:lnTo>
                    <a:pt x="0" y="0"/>
                  </a:lnTo>
                  <a:close/>
                </a:path>
              </a:pathLst>
            </a:custGeom>
            <a:solidFill>
              <a:srgbClr val="FFFFCC"/>
            </a:solidFill>
            <a:ln w="9525">
              <a:solidFill>
                <a:srgbClr val="000000"/>
              </a:solidFill>
              <a:round/>
              <a:headEnd/>
              <a:tailEnd/>
            </a:ln>
          </p:spPr>
          <p:txBody>
            <a:bodyPr/>
            <a:lstStyle/>
            <a:p>
              <a:endParaRPr lang="es-ES"/>
            </a:p>
          </p:txBody>
        </p:sp>
        <p:sp>
          <p:nvSpPr>
            <p:cNvPr id="193563" name="Freeform 27"/>
            <p:cNvSpPr>
              <a:spLocks/>
            </p:cNvSpPr>
            <p:nvPr/>
          </p:nvSpPr>
          <p:spPr bwMode="auto">
            <a:xfrm>
              <a:off x="1121" y="2243"/>
              <a:ext cx="968" cy="797"/>
            </a:xfrm>
            <a:custGeom>
              <a:avLst/>
              <a:gdLst/>
              <a:ahLst/>
              <a:cxnLst>
                <a:cxn ang="0">
                  <a:pos x="919" y="589"/>
                </a:cxn>
                <a:cxn ang="0">
                  <a:pos x="870" y="580"/>
                </a:cxn>
                <a:cxn ang="0">
                  <a:pos x="798" y="565"/>
                </a:cxn>
                <a:cxn ang="0">
                  <a:pos x="751" y="553"/>
                </a:cxn>
                <a:cxn ang="0">
                  <a:pos x="705" y="541"/>
                </a:cxn>
                <a:cxn ang="0">
                  <a:pos x="638" y="522"/>
                </a:cxn>
                <a:cxn ang="0">
                  <a:pos x="595" y="508"/>
                </a:cxn>
                <a:cxn ang="0">
                  <a:pos x="553" y="494"/>
                </a:cxn>
                <a:cxn ang="0">
                  <a:pos x="492" y="472"/>
                </a:cxn>
                <a:cxn ang="0">
                  <a:pos x="453" y="456"/>
                </a:cxn>
                <a:cxn ang="0">
                  <a:pos x="416" y="440"/>
                </a:cxn>
                <a:cxn ang="0">
                  <a:pos x="362" y="414"/>
                </a:cxn>
                <a:cxn ang="0">
                  <a:pos x="328" y="397"/>
                </a:cxn>
                <a:cxn ang="0">
                  <a:pos x="295" y="379"/>
                </a:cxn>
                <a:cxn ang="0">
                  <a:pos x="250" y="351"/>
                </a:cxn>
                <a:cxn ang="0">
                  <a:pos x="220" y="332"/>
                </a:cxn>
                <a:cxn ang="0">
                  <a:pos x="193" y="313"/>
                </a:cxn>
                <a:cxn ang="0">
                  <a:pos x="157" y="283"/>
                </a:cxn>
                <a:cxn ang="0">
                  <a:pos x="134" y="263"/>
                </a:cxn>
                <a:cxn ang="0">
                  <a:pos x="112" y="242"/>
                </a:cxn>
                <a:cxn ang="0">
                  <a:pos x="84" y="210"/>
                </a:cxn>
                <a:cxn ang="0">
                  <a:pos x="67" y="188"/>
                </a:cxn>
                <a:cxn ang="0">
                  <a:pos x="53" y="167"/>
                </a:cxn>
                <a:cxn ang="0">
                  <a:pos x="33" y="134"/>
                </a:cxn>
                <a:cxn ang="0">
                  <a:pos x="24" y="112"/>
                </a:cxn>
                <a:cxn ang="0">
                  <a:pos x="15" y="90"/>
                </a:cxn>
                <a:cxn ang="0">
                  <a:pos x="5" y="56"/>
                </a:cxn>
                <a:cxn ang="0">
                  <a:pos x="2" y="34"/>
                </a:cxn>
                <a:cxn ang="0">
                  <a:pos x="0" y="11"/>
                </a:cxn>
                <a:cxn ang="0">
                  <a:pos x="0" y="210"/>
                </a:cxn>
                <a:cxn ang="0">
                  <a:pos x="3" y="243"/>
                </a:cxn>
                <a:cxn ang="0">
                  <a:pos x="9" y="266"/>
                </a:cxn>
                <a:cxn ang="0">
                  <a:pos x="15" y="289"/>
                </a:cxn>
                <a:cxn ang="0">
                  <a:pos x="28" y="322"/>
                </a:cxn>
                <a:cxn ang="0">
                  <a:pos x="39" y="343"/>
                </a:cxn>
                <a:cxn ang="0">
                  <a:pos x="53" y="365"/>
                </a:cxn>
                <a:cxn ang="0">
                  <a:pos x="76" y="397"/>
                </a:cxn>
                <a:cxn ang="0">
                  <a:pos x="93" y="419"/>
                </a:cxn>
                <a:cxn ang="0">
                  <a:pos x="112" y="440"/>
                </a:cxn>
                <a:cxn ang="0">
                  <a:pos x="145" y="471"/>
                </a:cxn>
                <a:cxn ang="0">
                  <a:pos x="169" y="491"/>
                </a:cxn>
                <a:cxn ang="0">
                  <a:pos x="193" y="511"/>
                </a:cxn>
                <a:cxn ang="0">
                  <a:pos x="234" y="540"/>
                </a:cxn>
                <a:cxn ang="0">
                  <a:pos x="265" y="559"/>
                </a:cxn>
                <a:cxn ang="0">
                  <a:pos x="295" y="577"/>
                </a:cxn>
                <a:cxn ang="0">
                  <a:pos x="345" y="604"/>
                </a:cxn>
                <a:cxn ang="0">
                  <a:pos x="379" y="621"/>
                </a:cxn>
                <a:cxn ang="0">
                  <a:pos x="416" y="638"/>
                </a:cxn>
                <a:cxn ang="0">
                  <a:pos x="472" y="663"/>
                </a:cxn>
                <a:cxn ang="0">
                  <a:pos x="512" y="678"/>
                </a:cxn>
                <a:cxn ang="0">
                  <a:pos x="553" y="693"/>
                </a:cxn>
                <a:cxn ang="0">
                  <a:pos x="616" y="714"/>
                </a:cxn>
                <a:cxn ang="0">
                  <a:pos x="660" y="727"/>
                </a:cxn>
                <a:cxn ang="0">
                  <a:pos x="705" y="739"/>
                </a:cxn>
                <a:cxn ang="0">
                  <a:pos x="774" y="758"/>
                </a:cxn>
                <a:cxn ang="0">
                  <a:pos x="821" y="768"/>
                </a:cxn>
                <a:cxn ang="0">
                  <a:pos x="870" y="778"/>
                </a:cxn>
                <a:cxn ang="0">
                  <a:pos x="944" y="793"/>
                </a:cxn>
              </a:cxnLst>
              <a:rect l="0" t="0" r="r" b="b"/>
              <a:pathLst>
                <a:path w="968" h="797">
                  <a:moveTo>
                    <a:pt x="968" y="599"/>
                  </a:moveTo>
                  <a:lnTo>
                    <a:pt x="968" y="599"/>
                  </a:lnTo>
                  <a:lnTo>
                    <a:pt x="944" y="594"/>
                  </a:lnTo>
                  <a:lnTo>
                    <a:pt x="944" y="594"/>
                  </a:lnTo>
                  <a:lnTo>
                    <a:pt x="944" y="594"/>
                  </a:lnTo>
                  <a:lnTo>
                    <a:pt x="919" y="589"/>
                  </a:lnTo>
                  <a:lnTo>
                    <a:pt x="919" y="589"/>
                  </a:lnTo>
                  <a:lnTo>
                    <a:pt x="919" y="589"/>
                  </a:lnTo>
                  <a:lnTo>
                    <a:pt x="894" y="585"/>
                  </a:lnTo>
                  <a:lnTo>
                    <a:pt x="894" y="585"/>
                  </a:lnTo>
                  <a:lnTo>
                    <a:pt x="894" y="585"/>
                  </a:lnTo>
                  <a:lnTo>
                    <a:pt x="870" y="580"/>
                  </a:lnTo>
                  <a:lnTo>
                    <a:pt x="870" y="580"/>
                  </a:lnTo>
                  <a:lnTo>
                    <a:pt x="870" y="580"/>
                  </a:lnTo>
                  <a:lnTo>
                    <a:pt x="845" y="575"/>
                  </a:lnTo>
                  <a:lnTo>
                    <a:pt x="845" y="575"/>
                  </a:lnTo>
                  <a:lnTo>
                    <a:pt x="845" y="575"/>
                  </a:lnTo>
                  <a:lnTo>
                    <a:pt x="821" y="570"/>
                  </a:lnTo>
                  <a:lnTo>
                    <a:pt x="821" y="570"/>
                  </a:lnTo>
                  <a:lnTo>
                    <a:pt x="821" y="570"/>
                  </a:lnTo>
                  <a:lnTo>
                    <a:pt x="798" y="565"/>
                  </a:lnTo>
                  <a:lnTo>
                    <a:pt x="798" y="565"/>
                  </a:lnTo>
                  <a:lnTo>
                    <a:pt x="798" y="565"/>
                  </a:lnTo>
                  <a:lnTo>
                    <a:pt x="774" y="559"/>
                  </a:lnTo>
                  <a:lnTo>
                    <a:pt x="774" y="559"/>
                  </a:lnTo>
                  <a:lnTo>
                    <a:pt x="774" y="559"/>
                  </a:lnTo>
                  <a:lnTo>
                    <a:pt x="751" y="553"/>
                  </a:lnTo>
                  <a:lnTo>
                    <a:pt x="751" y="553"/>
                  </a:lnTo>
                  <a:lnTo>
                    <a:pt x="751" y="553"/>
                  </a:lnTo>
                  <a:lnTo>
                    <a:pt x="727" y="548"/>
                  </a:lnTo>
                  <a:lnTo>
                    <a:pt x="727" y="548"/>
                  </a:lnTo>
                  <a:lnTo>
                    <a:pt x="727" y="548"/>
                  </a:lnTo>
                  <a:lnTo>
                    <a:pt x="705" y="541"/>
                  </a:lnTo>
                  <a:lnTo>
                    <a:pt x="705" y="541"/>
                  </a:lnTo>
                  <a:lnTo>
                    <a:pt x="705" y="541"/>
                  </a:lnTo>
                  <a:lnTo>
                    <a:pt x="682" y="535"/>
                  </a:lnTo>
                  <a:lnTo>
                    <a:pt x="682" y="535"/>
                  </a:lnTo>
                  <a:lnTo>
                    <a:pt x="682" y="535"/>
                  </a:lnTo>
                  <a:lnTo>
                    <a:pt x="660" y="528"/>
                  </a:lnTo>
                  <a:lnTo>
                    <a:pt x="660" y="528"/>
                  </a:lnTo>
                  <a:lnTo>
                    <a:pt x="660" y="528"/>
                  </a:lnTo>
                  <a:lnTo>
                    <a:pt x="638" y="522"/>
                  </a:lnTo>
                  <a:lnTo>
                    <a:pt x="638" y="522"/>
                  </a:lnTo>
                  <a:lnTo>
                    <a:pt x="638" y="522"/>
                  </a:lnTo>
                  <a:lnTo>
                    <a:pt x="616" y="516"/>
                  </a:lnTo>
                  <a:lnTo>
                    <a:pt x="616" y="516"/>
                  </a:lnTo>
                  <a:lnTo>
                    <a:pt x="616" y="516"/>
                  </a:lnTo>
                  <a:lnTo>
                    <a:pt x="595" y="508"/>
                  </a:lnTo>
                  <a:lnTo>
                    <a:pt x="595" y="508"/>
                  </a:lnTo>
                  <a:lnTo>
                    <a:pt x="595" y="508"/>
                  </a:lnTo>
                  <a:lnTo>
                    <a:pt x="574" y="502"/>
                  </a:lnTo>
                  <a:lnTo>
                    <a:pt x="574" y="502"/>
                  </a:lnTo>
                  <a:lnTo>
                    <a:pt x="574" y="502"/>
                  </a:lnTo>
                  <a:lnTo>
                    <a:pt x="553" y="494"/>
                  </a:lnTo>
                  <a:lnTo>
                    <a:pt x="553" y="494"/>
                  </a:lnTo>
                  <a:lnTo>
                    <a:pt x="553" y="494"/>
                  </a:lnTo>
                  <a:lnTo>
                    <a:pt x="533" y="487"/>
                  </a:lnTo>
                  <a:lnTo>
                    <a:pt x="533" y="487"/>
                  </a:lnTo>
                  <a:lnTo>
                    <a:pt x="533" y="487"/>
                  </a:lnTo>
                  <a:lnTo>
                    <a:pt x="512" y="479"/>
                  </a:lnTo>
                  <a:lnTo>
                    <a:pt x="512" y="479"/>
                  </a:lnTo>
                  <a:lnTo>
                    <a:pt x="512" y="479"/>
                  </a:lnTo>
                  <a:lnTo>
                    <a:pt x="492" y="472"/>
                  </a:lnTo>
                  <a:lnTo>
                    <a:pt x="492" y="472"/>
                  </a:lnTo>
                  <a:lnTo>
                    <a:pt x="492" y="472"/>
                  </a:lnTo>
                  <a:lnTo>
                    <a:pt x="472" y="464"/>
                  </a:lnTo>
                  <a:lnTo>
                    <a:pt x="472" y="464"/>
                  </a:lnTo>
                  <a:lnTo>
                    <a:pt x="472" y="464"/>
                  </a:lnTo>
                  <a:lnTo>
                    <a:pt x="453" y="456"/>
                  </a:lnTo>
                  <a:lnTo>
                    <a:pt x="453" y="456"/>
                  </a:lnTo>
                  <a:lnTo>
                    <a:pt x="453" y="456"/>
                  </a:lnTo>
                  <a:lnTo>
                    <a:pt x="434" y="448"/>
                  </a:lnTo>
                  <a:lnTo>
                    <a:pt x="434" y="448"/>
                  </a:lnTo>
                  <a:lnTo>
                    <a:pt x="434" y="448"/>
                  </a:lnTo>
                  <a:lnTo>
                    <a:pt x="416" y="440"/>
                  </a:lnTo>
                  <a:lnTo>
                    <a:pt x="416" y="440"/>
                  </a:lnTo>
                  <a:lnTo>
                    <a:pt x="416" y="440"/>
                  </a:lnTo>
                  <a:lnTo>
                    <a:pt x="398" y="431"/>
                  </a:lnTo>
                  <a:lnTo>
                    <a:pt x="398" y="431"/>
                  </a:lnTo>
                  <a:lnTo>
                    <a:pt x="398" y="431"/>
                  </a:lnTo>
                  <a:lnTo>
                    <a:pt x="379" y="423"/>
                  </a:lnTo>
                  <a:lnTo>
                    <a:pt x="379" y="423"/>
                  </a:lnTo>
                  <a:lnTo>
                    <a:pt x="379" y="423"/>
                  </a:lnTo>
                  <a:lnTo>
                    <a:pt x="362" y="414"/>
                  </a:lnTo>
                  <a:lnTo>
                    <a:pt x="362" y="414"/>
                  </a:lnTo>
                  <a:lnTo>
                    <a:pt x="362" y="414"/>
                  </a:lnTo>
                  <a:lnTo>
                    <a:pt x="345" y="406"/>
                  </a:lnTo>
                  <a:lnTo>
                    <a:pt x="345" y="406"/>
                  </a:lnTo>
                  <a:lnTo>
                    <a:pt x="345" y="406"/>
                  </a:lnTo>
                  <a:lnTo>
                    <a:pt x="328" y="397"/>
                  </a:lnTo>
                  <a:lnTo>
                    <a:pt x="328" y="397"/>
                  </a:lnTo>
                  <a:lnTo>
                    <a:pt x="328" y="397"/>
                  </a:lnTo>
                  <a:lnTo>
                    <a:pt x="311" y="389"/>
                  </a:lnTo>
                  <a:lnTo>
                    <a:pt x="311" y="389"/>
                  </a:lnTo>
                  <a:lnTo>
                    <a:pt x="311" y="389"/>
                  </a:lnTo>
                  <a:lnTo>
                    <a:pt x="295" y="379"/>
                  </a:lnTo>
                  <a:lnTo>
                    <a:pt x="295" y="379"/>
                  </a:lnTo>
                  <a:lnTo>
                    <a:pt x="295" y="379"/>
                  </a:lnTo>
                  <a:lnTo>
                    <a:pt x="280" y="371"/>
                  </a:lnTo>
                  <a:lnTo>
                    <a:pt x="280" y="371"/>
                  </a:lnTo>
                  <a:lnTo>
                    <a:pt x="280" y="371"/>
                  </a:lnTo>
                  <a:lnTo>
                    <a:pt x="265" y="361"/>
                  </a:lnTo>
                  <a:lnTo>
                    <a:pt x="265" y="361"/>
                  </a:lnTo>
                  <a:lnTo>
                    <a:pt x="265" y="361"/>
                  </a:lnTo>
                  <a:lnTo>
                    <a:pt x="250" y="351"/>
                  </a:lnTo>
                  <a:lnTo>
                    <a:pt x="250" y="351"/>
                  </a:lnTo>
                  <a:lnTo>
                    <a:pt x="250" y="351"/>
                  </a:lnTo>
                  <a:lnTo>
                    <a:pt x="234" y="342"/>
                  </a:lnTo>
                  <a:lnTo>
                    <a:pt x="234" y="342"/>
                  </a:lnTo>
                  <a:lnTo>
                    <a:pt x="234" y="342"/>
                  </a:lnTo>
                  <a:lnTo>
                    <a:pt x="220" y="332"/>
                  </a:lnTo>
                  <a:lnTo>
                    <a:pt x="220" y="332"/>
                  </a:lnTo>
                  <a:lnTo>
                    <a:pt x="220" y="332"/>
                  </a:lnTo>
                  <a:lnTo>
                    <a:pt x="207" y="323"/>
                  </a:lnTo>
                  <a:lnTo>
                    <a:pt x="207" y="323"/>
                  </a:lnTo>
                  <a:lnTo>
                    <a:pt x="207" y="323"/>
                  </a:lnTo>
                  <a:lnTo>
                    <a:pt x="193" y="313"/>
                  </a:lnTo>
                  <a:lnTo>
                    <a:pt x="193" y="313"/>
                  </a:lnTo>
                  <a:lnTo>
                    <a:pt x="193" y="313"/>
                  </a:lnTo>
                  <a:lnTo>
                    <a:pt x="180" y="303"/>
                  </a:lnTo>
                  <a:lnTo>
                    <a:pt x="180" y="303"/>
                  </a:lnTo>
                  <a:lnTo>
                    <a:pt x="180" y="303"/>
                  </a:lnTo>
                  <a:lnTo>
                    <a:pt x="169" y="293"/>
                  </a:lnTo>
                  <a:lnTo>
                    <a:pt x="169" y="293"/>
                  </a:lnTo>
                  <a:lnTo>
                    <a:pt x="169" y="293"/>
                  </a:lnTo>
                  <a:lnTo>
                    <a:pt x="157" y="283"/>
                  </a:lnTo>
                  <a:lnTo>
                    <a:pt x="157" y="283"/>
                  </a:lnTo>
                  <a:lnTo>
                    <a:pt x="157" y="283"/>
                  </a:lnTo>
                  <a:lnTo>
                    <a:pt x="145" y="273"/>
                  </a:lnTo>
                  <a:lnTo>
                    <a:pt x="145" y="273"/>
                  </a:lnTo>
                  <a:lnTo>
                    <a:pt x="145" y="273"/>
                  </a:lnTo>
                  <a:lnTo>
                    <a:pt x="134" y="263"/>
                  </a:lnTo>
                  <a:lnTo>
                    <a:pt x="134" y="263"/>
                  </a:lnTo>
                  <a:lnTo>
                    <a:pt x="134" y="263"/>
                  </a:lnTo>
                  <a:lnTo>
                    <a:pt x="123" y="252"/>
                  </a:lnTo>
                  <a:lnTo>
                    <a:pt x="123" y="252"/>
                  </a:lnTo>
                  <a:lnTo>
                    <a:pt x="123" y="252"/>
                  </a:lnTo>
                  <a:lnTo>
                    <a:pt x="112" y="242"/>
                  </a:lnTo>
                  <a:lnTo>
                    <a:pt x="112" y="242"/>
                  </a:lnTo>
                  <a:lnTo>
                    <a:pt x="112" y="242"/>
                  </a:lnTo>
                  <a:lnTo>
                    <a:pt x="103" y="231"/>
                  </a:lnTo>
                  <a:lnTo>
                    <a:pt x="103" y="231"/>
                  </a:lnTo>
                  <a:lnTo>
                    <a:pt x="103" y="231"/>
                  </a:lnTo>
                  <a:lnTo>
                    <a:pt x="93" y="220"/>
                  </a:lnTo>
                  <a:lnTo>
                    <a:pt x="93" y="220"/>
                  </a:lnTo>
                  <a:lnTo>
                    <a:pt x="93" y="220"/>
                  </a:lnTo>
                  <a:lnTo>
                    <a:pt x="84" y="210"/>
                  </a:lnTo>
                  <a:lnTo>
                    <a:pt x="84" y="210"/>
                  </a:lnTo>
                  <a:lnTo>
                    <a:pt x="84" y="210"/>
                  </a:lnTo>
                  <a:lnTo>
                    <a:pt x="76" y="199"/>
                  </a:lnTo>
                  <a:lnTo>
                    <a:pt x="76" y="199"/>
                  </a:lnTo>
                  <a:lnTo>
                    <a:pt x="76" y="199"/>
                  </a:lnTo>
                  <a:lnTo>
                    <a:pt x="67" y="188"/>
                  </a:lnTo>
                  <a:lnTo>
                    <a:pt x="67" y="188"/>
                  </a:lnTo>
                  <a:lnTo>
                    <a:pt x="67" y="188"/>
                  </a:lnTo>
                  <a:lnTo>
                    <a:pt x="59" y="178"/>
                  </a:lnTo>
                  <a:lnTo>
                    <a:pt x="59" y="178"/>
                  </a:lnTo>
                  <a:lnTo>
                    <a:pt x="59" y="178"/>
                  </a:lnTo>
                  <a:lnTo>
                    <a:pt x="53" y="167"/>
                  </a:lnTo>
                  <a:lnTo>
                    <a:pt x="53" y="167"/>
                  </a:lnTo>
                  <a:lnTo>
                    <a:pt x="53" y="167"/>
                  </a:lnTo>
                  <a:lnTo>
                    <a:pt x="45" y="156"/>
                  </a:lnTo>
                  <a:lnTo>
                    <a:pt x="45" y="156"/>
                  </a:lnTo>
                  <a:lnTo>
                    <a:pt x="45" y="156"/>
                  </a:lnTo>
                  <a:lnTo>
                    <a:pt x="39" y="145"/>
                  </a:lnTo>
                  <a:lnTo>
                    <a:pt x="39" y="145"/>
                  </a:lnTo>
                  <a:lnTo>
                    <a:pt x="39" y="145"/>
                  </a:lnTo>
                  <a:lnTo>
                    <a:pt x="33" y="134"/>
                  </a:lnTo>
                  <a:lnTo>
                    <a:pt x="33" y="134"/>
                  </a:lnTo>
                  <a:lnTo>
                    <a:pt x="33" y="134"/>
                  </a:lnTo>
                  <a:lnTo>
                    <a:pt x="28" y="123"/>
                  </a:lnTo>
                  <a:lnTo>
                    <a:pt x="28" y="123"/>
                  </a:lnTo>
                  <a:lnTo>
                    <a:pt x="28" y="123"/>
                  </a:lnTo>
                  <a:lnTo>
                    <a:pt x="24" y="112"/>
                  </a:lnTo>
                  <a:lnTo>
                    <a:pt x="24" y="112"/>
                  </a:lnTo>
                  <a:lnTo>
                    <a:pt x="24" y="112"/>
                  </a:lnTo>
                  <a:lnTo>
                    <a:pt x="18" y="101"/>
                  </a:lnTo>
                  <a:lnTo>
                    <a:pt x="18" y="101"/>
                  </a:lnTo>
                  <a:lnTo>
                    <a:pt x="18" y="101"/>
                  </a:lnTo>
                  <a:lnTo>
                    <a:pt x="15" y="90"/>
                  </a:lnTo>
                  <a:lnTo>
                    <a:pt x="15" y="90"/>
                  </a:lnTo>
                  <a:lnTo>
                    <a:pt x="15" y="90"/>
                  </a:lnTo>
                  <a:lnTo>
                    <a:pt x="11" y="79"/>
                  </a:lnTo>
                  <a:lnTo>
                    <a:pt x="11" y="79"/>
                  </a:lnTo>
                  <a:lnTo>
                    <a:pt x="11" y="79"/>
                  </a:lnTo>
                  <a:lnTo>
                    <a:pt x="9" y="68"/>
                  </a:lnTo>
                  <a:lnTo>
                    <a:pt x="9" y="68"/>
                  </a:lnTo>
                  <a:lnTo>
                    <a:pt x="9" y="68"/>
                  </a:lnTo>
                  <a:lnTo>
                    <a:pt x="5" y="56"/>
                  </a:lnTo>
                  <a:lnTo>
                    <a:pt x="5" y="56"/>
                  </a:lnTo>
                  <a:lnTo>
                    <a:pt x="5" y="56"/>
                  </a:lnTo>
                  <a:lnTo>
                    <a:pt x="3" y="44"/>
                  </a:lnTo>
                  <a:lnTo>
                    <a:pt x="3" y="44"/>
                  </a:lnTo>
                  <a:lnTo>
                    <a:pt x="3" y="44"/>
                  </a:lnTo>
                  <a:lnTo>
                    <a:pt x="2" y="34"/>
                  </a:lnTo>
                  <a:lnTo>
                    <a:pt x="2" y="34"/>
                  </a:lnTo>
                  <a:lnTo>
                    <a:pt x="2" y="34"/>
                  </a:lnTo>
                  <a:lnTo>
                    <a:pt x="1" y="22"/>
                  </a:lnTo>
                  <a:lnTo>
                    <a:pt x="1" y="22"/>
                  </a:lnTo>
                  <a:lnTo>
                    <a:pt x="1" y="22"/>
                  </a:lnTo>
                  <a:lnTo>
                    <a:pt x="0" y="11"/>
                  </a:lnTo>
                  <a:lnTo>
                    <a:pt x="0" y="11"/>
                  </a:lnTo>
                  <a:lnTo>
                    <a:pt x="0" y="11"/>
                  </a:lnTo>
                  <a:lnTo>
                    <a:pt x="0" y="0"/>
                  </a:lnTo>
                  <a:lnTo>
                    <a:pt x="0" y="0"/>
                  </a:lnTo>
                  <a:lnTo>
                    <a:pt x="0" y="198"/>
                  </a:lnTo>
                  <a:lnTo>
                    <a:pt x="0" y="198"/>
                  </a:lnTo>
                  <a:lnTo>
                    <a:pt x="0" y="210"/>
                  </a:lnTo>
                  <a:lnTo>
                    <a:pt x="0" y="210"/>
                  </a:lnTo>
                  <a:lnTo>
                    <a:pt x="0" y="210"/>
                  </a:lnTo>
                  <a:lnTo>
                    <a:pt x="1" y="220"/>
                  </a:lnTo>
                  <a:lnTo>
                    <a:pt x="1" y="220"/>
                  </a:lnTo>
                  <a:lnTo>
                    <a:pt x="1" y="220"/>
                  </a:lnTo>
                  <a:lnTo>
                    <a:pt x="2" y="232"/>
                  </a:lnTo>
                  <a:lnTo>
                    <a:pt x="2" y="232"/>
                  </a:lnTo>
                  <a:lnTo>
                    <a:pt x="2" y="232"/>
                  </a:lnTo>
                  <a:lnTo>
                    <a:pt x="3" y="243"/>
                  </a:lnTo>
                  <a:lnTo>
                    <a:pt x="3" y="243"/>
                  </a:lnTo>
                  <a:lnTo>
                    <a:pt x="3" y="243"/>
                  </a:lnTo>
                  <a:lnTo>
                    <a:pt x="5" y="254"/>
                  </a:lnTo>
                  <a:lnTo>
                    <a:pt x="5" y="254"/>
                  </a:lnTo>
                  <a:lnTo>
                    <a:pt x="5" y="254"/>
                  </a:lnTo>
                  <a:lnTo>
                    <a:pt x="9" y="266"/>
                  </a:lnTo>
                  <a:lnTo>
                    <a:pt x="9" y="266"/>
                  </a:lnTo>
                  <a:lnTo>
                    <a:pt x="9" y="266"/>
                  </a:lnTo>
                  <a:lnTo>
                    <a:pt x="11" y="277"/>
                  </a:lnTo>
                  <a:lnTo>
                    <a:pt x="11" y="277"/>
                  </a:lnTo>
                  <a:lnTo>
                    <a:pt x="11" y="277"/>
                  </a:lnTo>
                  <a:lnTo>
                    <a:pt x="15" y="289"/>
                  </a:lnTo>
                  <a:lnTo>
                    <a:pt x="15" y="289"/>
                  </a:lnTo>
                  <a:lnTo>
                    <a:pt x="15" y="289"/>
                  </a:lnTo>
                  <a:lnTo>
                    <a:pt x="18" y="299"/>
                  </a:lnTo>
                  <a:lnTo>
                    <a:pt x="18" y="299"/>
                  </a:lnTo>
                  <a:lnTo>
                    <a:pt x="18" y="299"/>
                  </a:lnTo>
                  <a:lnTo>
                    <a:pt x="24" y="310"/>
                  </a:lnTo>
                  <a:lnTo>
                    <a:pt x="24" y="310"/>
                  </a:lnTo>
                  <a:lnTo>
                    <a:pt x="24" y="310"/>
                  </a:lnTo>
                  <a:lnTo>
                    <a:pt x="28" y="322"/>
                  </a:lnTo>
                  <a:lnTo>
                    <a:pt x="28" y="322"/>
                  </a:lnTo>
                  <a:lnTo>
                    <a:pt x="28" y="322"/>
                  </a:lnTo>
                  <a:lnTo>
                    <a:pt x="33" y="332"/>
                  </a:lnTo>
                  <a:lnTo>
                    <a:pt x="33" y="332"/>
                  </a:lnTo>
                  <a:lnTo>
                    <a:pt x="33" y="332"/>
                  </a:lnTo>
                  <a:lnTo>
                    <a:pt x="39" y="343"/>
                  </a:lnTo>
                  <a:lnTo>
                    <a:pt x="39" y="343"/>
                  </a:lnTo>
                  <a:lnTo>
                    <a:pt x="39" y="343"/>
                  </a:lnTo>
                  <a:lnTo>
                    <a:pt x="45" y="355"/>
                  </a:lnTo>
                  <a:lnTo>
                    <a:pt x="45" y="355"/>
                  </a:lnTo>
                  <a:lnTo>
                    <a:pt x="45" y="355"/>
                  </a:lnTo>
                  <a:lnTo>
                    <a:pt x="53" y="365"/>
                  </a:lnTo>
                  <a:lnTo>
                    <a:pt x="53" y="365"/>
                  </a:lnTo>
                  <a:lnTo>
                    <a:pt x="53" y="365"/>
                  </a:lnTo>
                  <a:lnTo>
                    <a:pt x="59" y="376"/>
                  </a:lnTo>
                  <a:lnTo>
                    <a:pt x="59" y="376"/>
                  </a:lnTo>
                  <a:lnTo>
                    <a:pt x="59" y="376"/>
                  </a:lnTo>
                  <a:lnTo>
                    <a:pt x="67" y="387"/>
                  </a:lnTo>
                  <a:lnTo>
                    <a:pt x="67" y="387"/>
                  </a:lnTo>
                  <a:lnTo>
                    <a:pt x="67" y="387"/>
                  </a:lnTo>
                  <a:lnTo>
                    <a:pt x="76" y="397"/>
                  </a:lnTo>
                  <a:lnTo>
                    <a:pt x="76" y="397"/>
                  </a:lnTo>
                  <a:lnTo>
                    <a:pt x="76" y="397"/>
                  </a:lnTo>
                  <a:lnTo>
                    <a:pt x="84" y="408"/>
                  </a:lnTo>
                  <a:lnTo>
                    <a:pt x="84" y="408"/>
                  </a:lnTo>
                  <a:lnTo>
                    <a:pt x="84" y="408"/>
                  </a:lnTo>
                  <a:lnTo>
                    <a:pt x="93" y="419"/>
                  </a:lnTo>
                  <a:lnTo>
                    <a:pt x="93" y="419"/>
                  </a:lnTo>
                  <a:lnTo>
                    <a:pt x="93" y="419"/>
                  </a:lnTo>
                  <a:lnTo>
                    <a:pt x="103" y="429"/>
                  </a:lnTo>
                  <a:lnTo>
                    <a:pt x="103" y="429"/>
                  </a:lnTo>
                  <a:lnTo>
                    <a:pt x="103" y="429"/>
                  </a:lnTo>
                  <a:lnTo>
                    <a:pt x="112" y="440"/>
                  </a:lnTo>
                  <a:lnTo>
                    <a:pt x="112" y="440"/>
                  </a:lnTo>
                  <a:lnTo>
                    <a:pt x="112" y="440"/>
                  </a:lnTo>
                  <a:lnTo>
                    <a:pt x="123" y="451"/>
                  </a:lnTo>
                  <a:lnTo>
                    <a:pt x="123" y="451"/>
                  </a:lnTo>
                  <a:lnTo>
                    <a:pt x="123" y="451"/>
                  </a:lnTo>
                  <a:lnTo>
                    <a:pt x="134" y="461"/>
                  </a:lnTo>
                  <a:lnTo>
                    <a:pt x="134" y="461"/>
                  </a:lnTo>
                  <a:lnTo>
                    <a:pt x="134" y="461"/>
                  </a:lnTo>
                  <a:lnTo>
                    <a:pt x="145" y="471"/>
                  </a:lnTo>
                  <a:lnTo>
                    <a:pt x="145" y="471"/>
                  </a:lnTo>
                  <a:lnTo>
                    <a:pt x="145" y="471"/>
                  </a:lnTo>
                  <a:lnTo>
                    <a:pt x="157" y="481"/>
                  </a:lnTo>
                  <a:lnTo>
                    <a:pt x="157" y="481"/>
                  </a:lnTo>
                  <a:lnTo>
                    <a:pt x="157" y="481"/>
                  </a:lnTo>
                  <a:lnTo>
                    <a:pt x="169" y="491"/>
                  </a:lnTo>
                  <a:lnTo>
                    <a:pt x="169" y="491"/>
                  </a:lnTo>
                  <a:lnTo>
                    <a:pt x="169" y="491"/>
                  </a:lnTo>
                  <a:lnTo>
                    <a:pt x="180" y="502"/>
                  </a:lnTo>
                  <a:lnTo>
                    <a:pt x="180" y="502"/>
                  </a:lnTo>
                  <a:lnTo>
                    <a:pt x="180" y="502"/>
                  </a:lnTo>
                  <a:lnTo>
                    <a:pt x="193" y="511"/>
                  </a:lnTo>
                  <a:lnTo>
                    <a:pt x="193" y="511"/>
                  </a:lnTo>
                  <a:lnTo>
                    <a:pt x="193" y="511"/>
                  </a:lnTo>
                  <a:lnTo>
                    <a:pt x="207" y="521"/>
                  </a:lnTo>
                  <a:lnTo>
                    <a:pt x="207" y="521"/>
                  </a:lnTo>
                  <a:lnTo>
                    <a:pt x="207" y="521"/>
                  </a:lnTo>
                  <a:lnTo>
                    <a:pt x="220" y="531"/>
                  </a:lnTo>
                  <a:lnTo>
                    <a:pt x="220" y="531"/>
                  </a:lnTo>
                  <a:lnTo>
                    <a:pt x="220" y="531"/>
                  </a:lnTo>
                  <a:lnTo>
                    <a:pt x="234" y="540"/>
                  </a:lnTo>
                  <a:lnTo>
                    <a:pt x="234" y="540"/>
                  </a:lnTo>
                  <a:lnTo>
                    <a:pt x="234" y="540"/>
                  </a:lnTo>
                  <a:lnTo>
                    <a:pt x="250" y="550"/>
                  </a:lnTo>
                  <a:lnTo>
                    <a:pt x="250" y="550"/>
                  </a:lnTo>
                  <a:lnTo>
                    <a:pt x="250" y="550"/>
                  </a:lnTo>
                  <a:lnTo>
                    <a:pt x="265" y="559"/>
                  </a:lnTo>
                  <a:lnTo>
                    <a:pt x="265" y="559"/>
                  </a:lnTo>
                  <a:lnTo>
                    <a:pt x="265" y="559"/>
                  </a:lnTo>
                  <a:lnTo>
                    <a:pt x="280" y="569"/>
                  </a:lnTo>
                  <a:lnTo>
                    <a:pt x="280" y="569"/>
                  </a:lnTo>
                  <a:lnTo>
                    <a:pt x="280" y="569"/>
                  </a:lnTo>
                  <a:lnTo>
                    <a:pt x="295" y="577"/>
                  </a:lnTo>
                  <a:lnTo>
                    <a:pt x="295" y="577"/>
                  </a:lnTo>
                  <a:lnTo>
                    <a:pt x="295" y="577"/>
                  </a:lnTo>
                  <a:lnTo>
                    <a:pt x="311" y="587"/>
                  </a:lnTo>
                  <a:lnTo>
                    <a:pt x="311" y="587"/>
                  </a:lnTo>
                  <a:lnTo>
                    <a:pt x="311" y="587"/>
                  </a:lnTo>
                  <a:lnTo>
                    <a:pt x="328" y="596"/>
                  </a:lnTo>
                  <a:lnTo>
                    <a:pt x="328" y="596"/>
                  </a:lnTo>
                  <a:lnTo>
                    <a:pt x="328" y="596"/>
                  </a:lnTo>
                  <a:lnTo>
                    <a:pt x="345" y="604"/>
                  </a:lnTo>
                  <a:lnTo>
                    <a:pt x="345" y="604"/>
                  </a:lnTo>
                  <a:lnTo>
                    <a:pt x="345" y="604"/>
                  </a:lnTo>
                  <a:lnTo>
                    <a:pt x="362" y="613"/>
                  </a:lnTo>
                  <a:lnTo>
                    <a:pt x="362" y="613"/>
                  </a:lnTo>
                  <a:lnTo>
                    <a:pt x="362" y="613"/>
                  </a:lnTo>
                  <a:lnTo>
                    <a:pt x="379" y="621"/>
                  </a:lnTo>
                  <a:lnTo>
                    <a:pt x="379" y="621"/>
                  </a:lnTo>
                  <a:lnTo>
                    <a:pt x="379" y="621"/>
                  </a:lnTo>
                  <a:lnTo>
                    <a:pt x="398" y="630"/>
                  </a:lnTo>
                  <a:lnTo>
                    <a:pt x="398" y="630"/>
                  </a:lnTo>
                  <a:lnTo>
                    <a:pt x="398" y="630"/>
                  </a:lnTo>
                  <a:lnTo>
                    <a:pt x="416" y="638"/>
                  </a:lnTo>
                  <a:lnTo>
                    <a:pt x="416" y="638"/>
                  </a:lnTo>
                  <a:lnTo>
                    <a:pt x="416" y="638"/>
                  </a:lnTo>
                  <a:lnTo>
                    <a:pt x="434" y="647"/>
                  </a:lnTo>
                  <a:lnTo>
                    <a:pt x="434" y="647"/>
                  </a:lnTo>
                  <a:lnTo>
                    <a:pt x="434" y="647"/>
                  </a:lnTo>
                  <a:lnTo>
                    <a:pt x="453" y="654"/>
                  </a:lnTo>
                  <a:lnTo>
                    <a:pt x="453" y="654"/>
                  </a:lnTo>
                  <a:lnTo>
                    <a:pt x="453" y="654"/>
                  </a:lnTo>
                  <a:lnTo>
                    <a:pt x="472" y="663"/>
                  </a:lnTo>
                  <a:lnTo>
                    <a:pt x="472" y="663"/>
                  </a:lnTo>
                  <a:lnTo>
                    <a:pt x="472" y="663"/>
                  </a:lnTo>
                  <a:lnTo>
                    <a:pt x="492" y="670"/>
                  </a:lnTo>
                  <a:lnTo>
                    <a:pt x="492" y="670"/>
                  </a:lnTo>
                  <a:lnTo>
                    <a:pt x="492" y="670"/>
                  </a:lnTo>
                  <a:lnTo>
                    <a:pt x="512" y="678"/>
                  </a:lnTo>
                  <a:lnTo>
                    <a:pt x="512" y="678"/>
                  </a:lnTo>
                  <a:lnTo>
                    <a:pt x="512" y="678"/>
                  </a:lnTo>
                  <a:lnTo>
                    <a:pt x="533" y="685"/>
                  </a:lnTo>
                  <a:lnTo>
                    <a:pt x="533" y="685"/>
                  </a:lnTo>
                  <a:lnTo>
                    <a:pt x="533" y="685"/>
                  </a:lnTo>
                  <a:lnTo>
                    <a:pt x="553" y="693"/>
                  </a:lnTo>
                  <a:lnTo>
                    <a:pt x="553" y="693"/>
                  </a:lnTo>
                  <a:lnTo>
                    <a:pt x="553" y="693"/>
                  </a:lnTo>
                  <a:lnTo>
                    <a:pt x="574" y="700"/>
                  </a:lnTo>
                  <a:lnTo>
                    <a:pt x="574" y="700"/>
                  </a:lnTo>
                  <a:lnTo>
                    <a:pt x="574" y="700"/>
                  </a:lnTo>
                  <a:lnTo>
                    <a:pt x="595" y="706"/>
                  </a:lnTo>
                  <a:lnTo>
                    <a:pt x="595" y="706"/>
                  </a:lnTo>
                  <a:lnTo>
                    <a:pt x="595" y="706"/>
                  </a:lnTo>
                  <a:lnTo>
                    <a:pt x="616" y="714"/>
                  </a:lnTo>
                  <a:lnTo>
                    <a:pt x="616" y="714"/>
                  </a:lnTo>
                  <a:lnTo>
                    <a:pt x="616" y="714"/>
                  </a:lnTo>
                  <a:lnTo>
                    <a:pt x="638" y="720"/>
                  </a:lnTo>
                  <a:lnTo>
                    <a:pt x="638" y="720"/>
                  </a:lnTo>
                  <a:lnTo>
                    <a:pt x="638" y="720"/>
                  </a:lnTo>
                  <a:lnTo>
                    <a:pt x="660" y="727"/>
                  </a:lnTo>
                  <a:lnTo>
                    <a:pt x="660" y="727"/>
                  </a:lnTo>
                  <a:lnTo>
                    <a:pt x="660" y="727"/>
                  </a:lnTo>
                  <a:lnTo>
                    <a:pt x="682" y="733"/>
                  </a:lnTo>
                  <a:lnTo>
                    <a:pt x="682" y="733"/>
                  </a:lnTo>
                  <a:lnTo>
                    <a:pt x="682" y="733"/>
                  </a:lnTo>
                  <a:lnTo>
                    <a:pt x="705" y="739"/>
                  </a:lnTo>
                  <a:lnTo>
                    <a:pt x="705" y="739"/>
                  </a:lnTo>
                  <a:lnTo>
                    <a:pt x="705" y="739"/>
                  </a:lnTo>
                  <a:lnTo>
                    <a:pt x="727" y="746"/>
                  </a:lnTo>
                  <a:lnTo>
                    <a:pt x="727" y="746"/>
                  </a:lnTo>
                  <a:lnTo>
                    <a:pt x="727" y="746"/>
                  </a:lnTo>
                  <a:lnTo>
                    <a:pt x="751" y="751"/>
                  </a:lnTo>
                  <a:lnTo>
                    <a:pt x="751" y="751"/>
                  </a:lnTo>
                  <a:lnTo>
                    <a:pt x="751" y="751"/>
                  </a:lnTo>
                  <a:lnTo>
                    <a:pt x="774" y="758"/>
                  </a:lnTo>
                  <a:lnTo>
                    <a:pt x="774" y="758"/>
                  </a:lnTo>
                  <a:lnTo>
                    <a:pt x="774" y="758"/>
                  </a:lnTo>
                  <a:lnTo>
                    <a:pt x="798" y="763"/>
                  </a:lnTo>
                  <a:lnTo>
                    <a:pt x="798" y="763"/>
                  </a:lnTo>
                  <a:lnTo>
                    <a:pt x="798" y="763"/>
                  </a:lnTo>
                  <a:lnTo>
                    <a:pt x="821" y="768"/>
                  </a:lnTo>
                  <a:lnTo>
                    <a:pt x="821" y="768"/>
                  </a:lnTo>
                  <a:lnTo>
                    <a:pt x="821" y="768"/>
                  </a:lnTo>
                  <a:lnTo>
                    <a:pt x="845" y="774"/>
                  </a:lnTo>
                  <a:lnTo>
                    <a:pt x="845" y="774"/>
                  </a:lnTo>
                  <a:lnTo>
                    <a:pt x="845" y="774"/>
                  </a:lnTo>
                  <a:lnTo>
                    <a:pt x="870" y="778"/>
                  </a:lnTo>
                  <a:lnTo>
                    <a:pt x="870" y="778"/>
                  </a:lnTo>
                  <a:lnTo>
                    <a:pt x="870" y="778"/>
                  </a:lnTo>
                  <a:lnTo>
                    <a:pt x="894" y="783"/>
                  </a:lnTo>
                  <a:lnTo>
                    <a:pt x="894" y="783"/>
                  </a:lnTo>
                  <a:lnTo>
                    <a:pt x="894" y="783"/>
                  </a:lnTo>
                  <a:lnTo>
                    <a:pt x="919" y="787"/>
                  </a:lnTo>
                  <a:lnTo>
                    <a:pt x="919" y="787"/>
                  </a:lnTo>
                  <a:lnTo>
                    <a:pt x="919" y="787"/>
                  </a:lnTo>
                  <a:lnTo>
                    <a:pt x="944" y="793"/>
                  </a:lnTo>
                  <a:lnTo>
                    <a:pt x="944" y="793"/>
                  </a:lnTo>
                  <a:lnTo>
                    <a:pt x="944" y="793"/>
                  </a:lnTo>
                  <a:lnTo>
                    <a:pt x="968" y="797"/>
                  </a:lnTo>
                  <a:lnTo>
                    <a:pt x="968" y="797"/>
                  </a:lnTo>
                  <a:lnTo>
                    <a:pt x="968" y="599"/>
                  </a:lnTo>
                  <a:close/>
                </a:path>
              </a:pathLst>
            </a:custGeom>
            <a:solidFill>
              <a:srgbClr val="4D1A33"/>
            </a:solidFill>
            <a:ln w="9525">
              <a:solidFill>
                <a:srgbClr val="000000"/>
              </a:solidFill>
              <a:round/>
              <a:headEnd/>
              <a:tailEnd/>
            </a:ln>
          </p:spPr>
          <p:txBody>
            <a:bodyPr/>
            <a:lstStyle/>
            <a:p>
              <a:endParaRPr lang="es-ES"/>
            </a:p>
          </p:txBody>
        </p:sp>
        <p:sp>
          <p:nvSpPr>
            <p:cNvPr id="193564" name="Freeform 28"/>
            <p:cNvSpPr>
              <a:spLocks/>
            </p:cNvSpPr>
            <p:nvPr/>
          </p:nvSpPr>
          <p:spPr bwMode="auto">
            <a:xfrm>
              <a:off x="2089" y="2244"/>
              <a:ext cx="581" cy="797"/>
            </a:xfrm>
            <a:custGeom>
              <a:avLst/>
              <a:gdLst/>
              <a:ahLst/>
              <a:cxnLst>
                <a:cxn ang="0">
                  <a:pos x="581" y="0"/>
                </a:cxn>
                <a:cxn ang="0">
                  <a:pos x="0" y="599"/>
                </a:cxn>
                <a:cxn ang="0">
                  <a:pos x="0" y="797"/>
                </a:cxn>
                <a:cxn ang="0">
                  <a:pos x="581" y="198"/>
                </a:cxn>
                <a:cxn ang="0">
                  <a:pos x="581" y="0"/>
                </a:cxn>
              </a:cxnLst>
              <a:rect l="0" t="0" r="r" b="b"/>
              <a:pathLst>
                <a:path w="581" h="797">
                  <a:moveTo>
                    <a:pt x="581" y="0"/>
                  </a:moveTo>
                  <a:lnTo>
                    <a:pt x="0" y="599"/>
                  </a:lnTo>
                  <a:lnTo>
                    <a:pt x="0" y="797"/>
                  </a:lnTo>
                  <a:lnTo>
                    <a:pt x="581" y="198"/>
                  </a:lnTo>
                  <a:lnTo>
                    <a:pt x="581" y="0"/>
                  </a:lnTo>
                  <a:close/>
                </a:path>
              </a:pathLst>
            </a:custGeom>
            <a:solidFill>
              <a:srgbClr val="4D1A33"/>
            </a:solidFill>
            <a:ln w="9525">
              <a:solidFill>
                <a:srgbClr val="000000"/>
              </a:solidFill>
              <a:round/>
              <a:headEnd/>
              <a:tailEnd/>
            </a:ln>
          </p:spPr>
          <p:txBody>
            <a:bodyPr/>
            <a:lstStyle/>
            <a:p>
              <a:endParaRPr lang="es-ES"/>
            </a:p>
          </p:txBody>
        </p:sp>
        <p:sp>
          <p:nvSpPr>
            <p:cNvPr id="193565" name="Freeform 29"/>
            <p:cNvSpPr>
              <a:spLocks/>
            </p:cNvSpPr>
            <p:nvPr/>
          </p:nvSpPr>
          <p:spPr bwMode="auto">
            <a:xfrm>
              <a:off x="1121" y="1598"/>
              <a:ext cx="1549" cy="1245"/>
            </a:xfrm>
            <a:custGeom>
              <a:avLst/>
              <a:gdLst/>
              <a:ahLst/>
              <a:cxnLst>
                <a:cxn ang="0">
                  <a:pos x="919" y="1235"/>
                </a:cxn>
                <a:cxn ang="0">
                  <a:pos x="845" y="1221"/>
                </a:cxn>
                <a:cxn ang="0">
                  <a:pos x="774" y="1205"/>
                </a:cxn>
                <a:cxn ang="0">
                  <a:pos x="727" y="1194"/>
                </a:cxn>
                <a:cxn ang="0">
                  <a:pos x="660" y="1174"/>
                </a:cxn>
                <a:cxn ang="0">
                  <a:pos x="595" y="1154"/>
                </a:cxn>
                <a:cxn ang="0">
                  <a:pos x="553" y="1140"/>
                </a:cxn>
                <a:cxn ang="0">
                  <a:pos x="492" y="1118"/>
                </a:cxn>
                <a:cxn ang="0">
                  <a:pos x="434" y="1095"/>
                </a:cxn>
                <a:cxn ang="0">
                  <a:pos x="398" y="1077"/>
                </a:cxn>
                <a:cxn ang="0">
                  <a:pos x="345" y="1052"/>
                </a:cxn>
                <a:cxn ang="0">
                  <a:pos x="295" y="1025"/>
                </a:cxn>
                <a:cxn ang="0">
                  <a:pos x="265" y="1007"/>
                </a:cxn>
                <a:cxn ang="0">
                  <a:pos x="220" y="978"/>
                </a:cxn>
                <a:cxn ang="0">
                  <a:pos x="180" y="948"/>
                </a:cxn>
                <a:cxn ang="0">
                  <a:pos x="157" y="928"/>
                </a:cxn>
                <a:cxn ang="0">
                  <a:pos x="123" y="898"/>
                </a:cxn>
                <a:cxn ang="0">
                  <a:pos x="93" y="866"/>
                </a:cxn>
                <a:cxn ang="0">
                  <a:pos x="76" y="845"/>
                </a:cxn>
                <a:cxn ang="0">
                  <a:pos x="53" y="813"/>
                </a:cxn>
                <a:cxn ang="0">
                  <a:pos x="33" y="780"/>
                </a:cxn>
                <a:cxn ang="0">
                  <a:pos x="24" y="758"/>
                </a:cxn>
                <a:cxn ang="0">
                  <a:pos x="11" y="725"/>
                </a:cxn>
                <a:cxn ang="0">
                  <a:pos x="3" y="691"/>
                </a:cxn>
                <a:cxn ang="0">
                  <a:pos x="1" y="668"/>
                </a:cxn>
                <a:cxn ang="0">
                  <a:pos x="0" y="634"/>
                </a:cxn>
                <a:cxn ang="0">
                  <a:pos x="3" y="600"/>
                </a:cxn>
                <a:cxn ang="0">
                  <a:pos x="9" y="578"/>
                </a:cxn>
                <a:cxn ang="0">
                  <a:pos x="18" y="544"/>
                </a:cxn>
                <a:cxn ang="0">
                  <a:pos x="33" y="511"/>
                </a:cxn>
                <a:cxn ang="0">
                  <a:pos x="45" y="489"/>
                </a:cxn>
                <a:cxn ang="0">
                  <a:pos x="67" y="457"/>
                </a:cxn>
                <a:cxn ang="0">
                  <a:pos x="93" y="424"/>
                </a:cxn>
                <a:cxn ang="0">
                  <a:pos x="112" y="404"/>
                </a:cxn>
                <a:cxn ang="0">
                  <a:pos x="145" y="373"/>
                </a:cxn>
                <a:cxn ang="0">
                  <a:pos x="180" y="342"/>
                </a:cxn>
                <a:cxn ang="0">
                  <a:pos x="207" y="323"/>
                </a:cxn>
                <a:cxn ang="0">
                  <a:pos x="250" y="294"/>
                </a:cxn>
                <a:cxn ang="0">
                  <a:pos x="295" y="266"/>
                </a:cxn>
                <a:cxn ang="0">
                  <a:pos x="328" y="248"/>
                </a:cxn>
                <a:cxn ang="0">
                  <a:pos x="379" y="222"/>
                </a:cxn>
                <a:cxn ang="0">
                  <a:pos x="434" y="197"/>
                </a:cxn>
                <a:cxn ang="0">
                  <a:pos x="472" y="181"/>
                </a:cxn>
                <a:cxn ang="0">
                  <a:pos x="533" y="158"/>
                </a:cxn>
                <a:cxn ang="0">
                  <a:pos x="595" y="136"/>
                </a:cxn>
                <a:cxn ang="0">
                  <a:pos x="638" y="122"/>
                </a:cxn>
                <a:cxn ang="0">
                  <a:pos x="705" y="104"/>
                </a:cxn>
                <a:cxn ang="0">
                  <a:pos x="774" y="86"/>
                </a:cxn>
                <a:cxn ang="0">
                  <a:pos x="821" y="75"/>
                </a:cxn>
                <a:cxn ang="0">
                  <a:pos x="894" y="61"/>
                </a:cxn>
                <a:cxn ang="0">
                  <a:pos x="968" y="47"/>
                </a:cxn>
                <a:cxn ang="0">
                  <a:pos x="1019" y="38"/>
                </a:cxn>
                <a:cxn ang="0">
                  <a:pos x="1096" y="28"/>
                </a:cxn>
                <a:cxn ang="0">
                  <a:pos x="1174" y="19"/>
                </a:cxn>
                <a:cxn ang="0">
                  <a:pos x="1227" y="14"/>
                </a:cxn>
                <a:cxn ang="0">
                  <a:pos x="1307" y="7"/>
                </a:cxn>
                <a:cxn ang="0">
                  <a:pos x="1387" y="3"/>
                </a:cxn>
                <a:cxn ang="0">
                  <a:pos x="1441" y="1"/>
                </a:cxn>
              </a:cxnLst>
              <a:rect l="0" t="0" r="r" b="b"/>
              <a:pathLst>
                <a:path w="1549" h="1245">
                  <a:moveTo>
                    <a:pt x="968" y="1245"/>
                  </a:moveTo>
                  <a:lnTo>
                    <a:pt x="968" y="1245"/>
                  </a:lnTo>
                  <a:lnTo>
                    <a:pt x="944" y="1241"/>
                  </a:lnTo>
                  <a:lnTo>
                    <a:pt x="944" y="1241"/>
                  </a:lnTo>
                  <a:lnTo>
                    <a:pt x="944" y="1241"/>
                  </a:lnTo>
                  <a:lnTo>
                    <a:pt x="919" y="1235"/>
                  </a:lnTo>
                  <a:lnTo>
                    <a:pt x="919" y="1235"/>
                  </a:lnTo>
                  <a:lnTo>
                    <a:pt x="919" y="1235"/>
                  </a:lnTo>
                  <a:lnTo>
                    <a:pt x="894" y="1231"/>
                  </a:lnTo>
                  <a:lnTo>
                    <a:pt x="894" y="1231"/>
                  </a:lnTo>
                  <a:lnTo>
                    <a:pt x="894" y="1231"/>
                  </a:lnTo>
                  <a:lnTo>
                    <a:pt x="870" y="1226"/>
                  </a:lnTo>
                  <a:lnTo>
                    <a:pt x="870" y="1226"/>
                  </a:lnTo>
                  <a:lnTo>
                    <a:pt x="870" y="1226"/>
                  </a:lnTo>
                  <a:lnTo>
                    <a:pt x="845" y="1221"/>
                  </a:lnTo>
                  <a:lnTo>
                    <a:pt x="845" y="1221"/>
                  </a:lnTo>
                  <a:lnTo>
                    <a:pt x="845" y="1221"/>
                  </a:lnTo>
                  <a:lnTo>
                    <a:pt x="821" y="1216"/>
                  </a:lnTo>
                  <a:lnTo>
                    <a:pt x="821" y="1216"/>
                  </a:lnTo>
                  <a:lnTo>
                    <a:pt x="821" y="1216"/>
                  </a:lnTo>
                  <a:lnTo>
                    <a:pt x="798" y="1211"/>
                  </a:lnTo>
                  <a:lnTo>
                    <a:pt x="798" y="1211"/>
                  </a:lnTo>
                  <a:lnTo>
                    <a:pt x="798" y="1211"/>
                  </a:lnTo>
                  <a:lnTo>
                    <a:pt x="774" y="1205"/>
                  </a:lnTo>
                  <a:lnTo>
                    <a:pt x="774" y="1205"/>
                  </a:lnTo>
                  <a:lnTo>
                    <a:pt x="774" y="1205"/>
                  </a:lnTo>
                  <a:lnTo>
                    <a:pt x="751" y="1199"/>
                  </a:lnTo>
                  <a:lnTo>
                    <a:pt x="751" y="1199"/>
                  </a:lnTo>
                  <a:lnTo>
                    <a:pt x="751" y="1199"/>
                  </a:lnTo>
                  <a:lnTo>
                    <a:pt x="727" y="1194"/>
                  </a:lnTo>
                  <a:lnTo>
                    <a:pt x="727" y="1194"/>
                  </a:lnTo>
                  <a:lnTo>
                    <a:pt x="727" y="1194"/>
                  </a:lnTo>
                  <a:lnTo>
                    <a:pt x="705" y="1187"/>
                  </a:lnTo>
                  <a:lnTo>
                    <a:pt x="705" y="1187"/>
                  </a:lnTo>
                  <a:lnTo>
                    <a:pt x="705" y="1187"/>
                  </a:lnTo>
                  <a:lnTo>
                    <a:pt x="682" y="1181"/>
                  </a:lnTo>
                  <a:lnTo>
                    <a:pt x="682" y="1181"/>
                  </a:lnTo>
                  <a:lnTo>
                    <a:pt x="682" y="1181"/>
                  </a:lnTo>
                  <a:lnTo>
                    <a:pt x="660" y="1174"/>
                  </a:lnTo>
                  <a:lnTo>
                    <a:pt x="660" y="1174"/>
                  </a:lnTo>
                  <a:lnTo>
                    <a:pt x="660" y="1174"/>
                  </a:lnTo>
                  <a:lnTo>
                    <a:pt x="638" y="1168"/>
                  </a:lnTo>
                  <a:lnTo>
                    <a:pt x="638" y="1168"/>
                  </a:lnTo>
                  <a:lnTo>
                    <a:pt x="638" y="1168"/>
                  </a:lnTo>
                  <a:lnTo>
                    <a:pt x="616" y="1162"/>
                  </a:lnTo>
                  <a:lnTo>
                    <a:pt x="616" y="1162"/>
                  </a:lnTo>
                  <a:lnTo>
                    <a:pt x="616" y="1162"/>
                  </a:lnTo>
                  <a:lnTo>
                    <a:pt x="595" y="1154"/>
                  </a:lnTo>
                  <a:lnTo>
                    <a:pt x="595" y="1154"/>
                  </a:lnTo>
                  <a:lnTo>
                    <a:pt x="595" y="1154"/>
                  </a:lnTo>
                  <a:lnTo>
                    <a:pt x="574" y="1148"/>
                  </a:lnTo>
                  <a:lnTo>
                    <a:pt x="574" y="1148"/>
                  </a:lnTo>
                  <a:lnTo>
                    <a:pt x="574" y="1148"/>
                  </a:lnTo>
                  <a:lnTo>
                    <a:pt x="553" y="1140"/>
                  </a:lnTo>
                  <a:lnTo>
                    <a:pt x="553" y="1140"/>
                  </a:lnTo>
                  <a:lnTo>
                    <a:pt x="553" y="1140"/>
                  </a:lnTo>
                  <a:lnTo>
                    <a:pt x="533" y="1133"/>
                  </a:lnTo>
                  <a:lnTo>
                    <a:pt x="533" y="1133"/>
                  </a:lnTo>
                  <a:lnTo>
                    <a:pt x="533" y="1133"/>
                  </a:lnTo>
                  <a:lnTo>
                    <a:pt x="512" y="1125"/>
                  </a:lnTo>
                  <a:lnTo>
                    <a:pt x="512" y="1125"/>
                  </a:lnTo>
                  <a:lnTo>
                    <a:pt x="512" y="1125"/>
                  </a:lnTo>
                  <a:lnTo>
                    <a:pt x="492" y="1118"/>
                  </a:lnTo>
                  <a:lnTo>
                    <a:pt x="492" y="1118"/>
                  </a:lnTo>
                  <a:lnTo>
                    <a:pt x="492" y="1118"/>
                  </a:lnTo>
                  <a:lnTo>
                    <a:pt x="472" y="1110"/>
                  </a:lnTo>
                  <a:lnTo>
                    <a:pt x="472" y="1110"/>
                  </a:lnTo>
                  <a:lnTo>
                    <a:pt x="472" y="1110"/>
                  </a:lnTo>
                  <a:lnTo>
                    <a:pt x="453" y="1102"/>
                  </a:lnTo>
                  <a:lnTo>
                    <a:pt x="453" y="1102"/>
                  </a:lnTo>
                  <a:lnTo>
                    <a:pt x="453" y="1102"/>
                  </a:lnTo>
                  <a:lnTo>
                    <a:pt x="434" y="1095"/>
                  </a:lnTo>
                  <a:lnTo>
                    <a:pt x="434" y="1095"/>
                  </a:lnTo>
                  <a:lnTo>
                    <a:pt x="434" y="1095"/>
                  </a:lnTo>
                  <a:lnTo>
                    <a:pt x="416" y="1086"/>
                  </a:lnTo>
                  <a:lnTo>
                    <a:pt x="416" y="1086"/>
                  </a:lnTo>
                  <a:lnTo>
                    <a:pt x="416" y="1086"/>
                  </a:lnTo>
                  <a:lnTo>
                    <a:pt x="398" y="1077"/>
                  </a:lnTo>
                  <a:lnTo>
                    <a:pt x="398" y="1077"/>
                  </a:lnTo>
                  <a:lnTo>
                    <a:pt x="398" y="1077"/>
                  </a:lnTo>
                  <a:lnTo>
                    <a:pt x="379" y="1069"/>
                  </a:lnTo>
                  <a:lnTo>
                    <a:pt x="379" y="1069"/>
                  </a:lnTo>
                  <a:lnTo>
                    <a:pt x="379" y="1069"/>
                  </a:lnTo>
                  <a:lnTo>
                    <a:pt x="362" y="1060"/>
                  </a:lnTo>
                  <a:lnTo>
                    <a:pt x="362" y="1060"/>
                  </a:lnTo>
                  <a:lnTo>
                    <a:pt x="362" y="1060"/>
                  </a:lnTo>
                  <a:lnTo>
                    <a:pt x="345" y="1052"/>
                  </a:lnTo>
                  <a:lnTo>
                    <a:pt x="345" y="1052"/>
                  </a:lnTo>
                  <a:lnTo>
                    <a:pt x="345" y="1052"/>
                  </a:lnTo>
                  <a:lnTo>
                    <a:pt x="328" y="1043"/>
                  </a:lnTo>
                  <a:lnTo>
                    <a:pt x="328" y="1043"/>
                  </a:lnTo>
                  <a:lnTo>
                    <a:pt x="328" y="1043"/>
                  </a:lnTo>
                  <a:lnTo>
                    <a:pt x="311" y="1034"/>
                  </a:lnTo>
                  <a:lnTo>
                    <a:pt x="311" y="1034"/>
                  </a:lnTo>
                  <a:lnTo>
                    <a:pt x="311" y="1034"/>
                  </a:lnTo>
                  <a:lnTo>
                    <a:pt x="295" y="1025"/>
                  </a:lnTo>
                  <a:lnTo>
                    <a:pt x="295" y="1025"/>
                  </a:lnTo>
                  <a:lnTo>
                    <a:pt x="295" y="1025"/>
                  </a:lnTo>
                  <a:lnTo>
                    <a:pt x="280" y="1016"/>
                  </a:lnTo>
                  <a:lnTo>
                    <a:pt x="280" y="1016"/>
                  </a:lnTo>
                  <a:lnTo>
                    <a:pt x="280" y="1016"/>
                  </a:lnTo>
                  <a:lnTo>
                    <a:pt x="265" y="1007"/>
                  </a:lnTo>
                  <a:lnTo>
                    <a:pt x="265" y="1007"/>
                  </a:lnTo>
                  <a:lnTo>
                    <a:pt x="265" y="1007"/>
                  </a:lnTo>
                  <a:lnTo>
                    <a:pt x="250" y="998"/>
                  </a:lnTo>
                  <a:lnTo>
                    <a:pt x="250" y="998"/>
                  </a:lnTo>
                  <a:lnTo>
                    <a:pt x="250" y="998"/>
                  </a:lnTo>
                  <a:lnTo>
                    <a:pt x="234" y="988"/>
                  </a:lnTo>
                  <a:lnTo>
                    <a:pt x="234" y="988"/>
                  </a:lnTo>
                  <a:lnTo>
                    <a:pt x="234" y="988"/>
                  </a:lnTo>
                  <a:lnTo>
                    <a:pt x="220" y="978"/>
                  </a:lnTo>
                  <a:lnTo>
                    <a:pt x="220" y="978"/>
                  </a:lnTo>
                  <a:lnTo>
                    <a:pt x="220" y="978"/>
                  </a:lnTo>
                  <a:lnTo>
                    <a:pt x="207" y="969"/>
                  </a:lnTo>
                  <a:lnTo>
                    <a:pt x="207" y="969"/>
                  </a:lnTo>
                  <a:lnTo>
                    <a:pt x="207" y="969"/>
                  </a:lnTo>
                  <a:lnTo>
                    <a:pt x="193" y="959"/>
                  </a:lnTo>
                  <a:lnTo>
                    <a:pt x="193" y="959"/>
                  </a:lnTo>
                  <a:lnTo>
                    <a:pt x="193" y="959"/>
                  </a:lnTo>
                  <a:lnTo>
                    <a:pt x="180" y="948"/>
                  </a:lnTo>
                  <a:lnTo>
                    <a:pt x="180" y="948"/>
                  </a:lnTo>
                  <a:lnTo>
                    <a:pt x="180" y="948"/>
                  </a:lnTo>
                  <a:lnTo>
                    <a:pt x="169" y="939"/>
                  </a:lnTo>
                  <a:lnTo>
                    <a:pt x="169" y="939"/>
                  </a:lnTo>
                  <a:lnTo>
                    <a:pt x="169" y="939"/>
                  </a:lnTo>
                  <a:lnTo>
                    <a:pt x="157" y="928"/>
                  </a:lnTo>
                  <a:lnTo>
                    <a:pt x="157" y="928"/>
                  </a:lnTo>
                  <a:lnTo>
                    <a:pt x="157" y="928"/>
                  </a:lnTo>
                  <a:lnTo>
                    <a:pt x="145" y="919"/>
                  </a:lnTo>
                  <a:lnTo>
                    <a:pt x="145" y="919"/>
                  </a:lnTo>
                  <a:lnTo>
                    <a:pt x="145" y="919"/>
                  </a:lnTo>
                  <a:lnTo>
                    <a:pt x="134" y="908"/>
                  </a:lnTo>
                  <a:lnTo>
                    <a:pt x="134" y="908"/>
                  </a:lnTo>
                  <a:lnTo>
                    <a:pt x="134" y="908"/>
                  </a:lnTo>
                  <a:lnTo>
                    <a:pt x="123" y="898"/>
                  </a:lnTo>
                  <a:lnTo>
                    <a:pt x="123" y="898"/>
                  </a:lnTo>
                  <a:lnTo>
                    <a:pt x="123" y="898"/>
                  </a:lnTo>
                  <a:lnTo>
                    <a:pt x="112" y="888"/>
                  </a:lnTo>
                  <a:lnTo>
                    <a:pt x="112" y="888"/>
                  </a:lnTo>
                  <a:lnTo>
                    <a:pt x="112" y="888"/>
                  </a:lnTo>
                  <a:lnTo>
                    <a:pt x="103" y="877"/>
                  </a:lnTo>
                  <a:lnTo>
                    <a:pt x="103" y="877"/>
                  </a:lnTo>
                  <a:lnTo>
                    <a:pt x="103" y="877"/>
                  </a:lnTo>
                  <a:lnTo>
                    <a:pt x="93" y="866"/>
                  </a:lnTo>
                  <a:lnTo>
                    <a:pt x="93" y="866"/>
                  </a:lnTo>
                  <a:lnTo>
                    <a:pt x="93" y="866"/>
                  </a:lnTo>
                  <a:lnTo>
                    <a:pt x="84" y="856"/>
                  </a:lnTo>
                  <a:lnTo>
                    <a:pt x="84" y="856"/>
                  </a:lnTo>
                  <a:lnTo>
                    <a:pt x="84" y="856"/>
                  </a:lnTo>
                  <a:lnTo>
                    <a:pt x="76" y="845"/>
                  </a:lnTo>
                  <a:lnTo>
                    <a:pt x="76" y="845"/>
                  </a:lnTo>
                  <a:lnTo>
                    <a:pt x="76" y="845"/>
                  </a:lnTo>
                  <a:lnTo>
                    <a:pt x="67" y="834"/>
                  </a:lnTo>
                  <a:lnTo>
                    <a:pt x="67" y="834"/>
                  </a:lnTo>
                  <a:lnTo>
                    <a:pt x="67" y="834"/>
                  </a:lnTo>
                  <a:lnTo>
                    <a:pt x="59" y="824"/>
                  </a:lnTo>
                  <a:lnTo>
                    <a:pt x="59" y="824"/>
                  </a:lnTo>
                  <a:lnTo>
                    <a:pt x="59" y="824"/>
                  </a:lnTo>
                  <a:lnTo>
                    <a:pt x="53" y="813"/>
                  </a:lnTo>
                  <a:lnTo>
                    <a:pt x="53" y="813"/>
                  </a:lnTo>
                  <a:lnTo>
                    <a:pt x="53" y="813"/>
                  </a:lnTo>
                  <a:lnTo>
                    <a:pt x="45" y="801"/>
                  </a:lnTo>
                  <a:lnTo>
                    <a:pt x="45" y="801"/>
                  </a:lnTo>
                  <a:lnTo>
                    <a:pt x="45" y="801"/>
                  </a:lnTo>
                  <a:lnTo>
                    <a:pt x="39" y="791"/>
                  </a:lnTo>
                  <a:lnTo>
                    <a:pt x="39" y="791"/>
                  </a:lnTo>
                  <a:lnTo>
                    <a:pt x="39" y="791"/>
                  </a:lnTo>
                  <a:lnTo>
                    <a:pt x="33" y="780"/>
                  </a:lnTo>
                  <a:lnTo>
                    <a:pt x="33" y="780"/>
                  </a:lnTo>
                  <a:lnTo>
                    <a:pt x="33" y="780"/>
                  </a:lnTo>
                  <a:lnTo>
                    <a:pt x="28" y="768"/>
                  </a:lnTo>
                  <a:lnTo>
                    <a:pt x="28" y="768"/>
                  </a:lnTo>
                  <a:lnTo>
                    <a:pt x="28" y="768"/>
                  </a:lnTo>
                  <a:lnTo>
                    <a:pt x="24" y="758"/>
                  </a:lnTo>
                  <a:lnTo>
                    <a:pt x="24" y="758"/>
                  </a:lnTo>
                  <a:lnTo>
                    <a:pt x="24" y="758"/>
                  </a:lnTo>
                  <a:lnTo>
                    <a:pt x="18" y="747"/>
                  </a:lnTo>
                  <a:lnTo>
                    <a:pt x="18" y="747"/>
                  </a:lnTo>
                  <a:lnTo>
                    <a:pt x="18" y="747"/>
                  </a:lnTo>
                  <a:lnTo>
                    <a:pt x="15" y="735"/>
                  </a:lnTo>
                  <a:lnTo>
                    <a:pt x="15" y="735"/>
                  </a:lnTo>
                  <a:lnTo>
                    <a:pt x="15" y="735"/>
                  </a:lnTo>
                  <a:lnTo>
                    <a:pt x="11" y="725"/>
                  </a:lnTo>
                  <a:lnTo>
                    <a:pt x="11" y="725"/>
                  </a:lnTo>
                  <a:lnTo>
                    <a:pt x="11" y="725"/>
                  </a:lnTo>
                  <a:lnTo>
                    <a:pt x="9" y="713"/>
                  </a:lnTo>
                  <a:lnTo>
                    <a:pt x="9" y="713"/>
                  </a:lnTo>
                  <a:lnTo>
                    <a:pt x="9" y="713"/>
                  </a:lnTo>
                  <a:lnTo>
                    <a:pt x="5" y="702"/>
                  </a:lnTo>
                  <a:lnTo>
                    <a:pt x="5" y="702"/>
                  </a:lnTo>
                  <a:lnTo>
                    <a:pt x="5" y="702"/>
                  </a:lnTo>
                  <a:lnTo>
                    <a:pt x="3" y="691"/>
                  </a:lnTo>
                  <a:lnTo>
                    <a:pt x="3" y="691"/>
                  </a:lnTo>
                  <a:lnTo>
                    <a:pt x="3" y="691"/>
                  </a:lnTo>
                  <a:lnTo>
                    <a:pt x="2" y="679"/>
                  </a:lnTo>
                  <a:lnTo>
                    <a:pt x="2" y="679"/>
                  </a:lnTo>
                  <a:lnTo>
                    <a:pt x="2" y="679"/>
                  </a:lnTo>
                  <a:lnTo>
                    <a:pt x="1" y="668"/>
                  </a:lnTo>
                  <a:lnTo>
                    <a:pt x="1" y="668"/>
                  </a:lnTo>
                  <a:lnTo>
                    <a:pt x="1" y="668"/>
                  </a:lnTo>
                  <a:lnTo>
                    <a:pt x="0" y="656"/>
                  </a:lnTo>
                  <a:lnTo>
                    <a:pt x="0" y="656"/>
                  </a:lnTo>
                  <a:lnTo>
                    <a:pt x="0" y="656"/>
                  </a:lnTo>
                  <a:lnTo>
                    <a:pt x="0" y="646"/>
                  </a:lnTo>
                  <a:lnTo>
                    <a:pt x="0" y="646"/>
                  </a:lnTo>
                  <a:lnTo>
                    <a:pt x="0" y="646"/>
                  </a:lnTo>
                  <a:lnTo>
                    <a:pt x="0" y="634"/>
                  </a:lnTo>
                  <a:lnTo>
                    <a:pt x="0" y="634"/>
                  </a:lnTo>
                  <a:lnTo>
                    <a:pt x="0" y="634"/>
                  </a:lnTo>
                  <a:lnTo>
                    <a:pt x="1" y="623"/>
                  </a:lnTo>
                  <a:lnTo>
                    <a:pt x="1" y="623"/>
                  </a:lnTo>
                  <a:lnTo>
                    <a:pt x="1" y="623"/>
                  </a:lnTo>
                  <a:lnTo>
                    <a:pt x="2" y="612"/>
                  </a:lnTo>
                  <a:lnTo>
                    <a:pt x="2" y="612"/>
                  </a:lnTo>
                  <a:lnTo>
                    <a:pt x="2" y="612"/>
                  </a:lnTo>
                  <a:lnTo>
                    <a:pt x="3" y="600"/>
                  </a:lnTo>
                  <a:lnTo>
                    <a:pt x="3" y="600"/>
                  </a:lnTo>
                  <a:lnTo>
                    <a:pt x="3" y="600"/>
                  </a:lnTo>
                  <a:lnTo>
                    <a:pt x="5" y="589"/>
                  </a:lnTo>
                  <a:lnTo>
                    <a:pt x="5" y="589"/>
                  </a:lnTo>
                  <a:lnTo>
                    <a:pt x="5" y="589"/>
                  </a:lnTo>
                  <a:lnTo>
                    <a:pt x="9" y="578"/>
                  </a:lnTo>
                  <a:lnTo>
                    <a:pt x="9" y="578"/>
                  </a:lnTo>
                  <a:lnTo>
                    <a:pt x="9" y="578"/>
                  </a:lnTo>
                  <a:lnTo>
                    <a:pt x="11" y="567"/>
                  </a:lnTo>
                  <a:lnTo>
                    <a:pt x="11" y="567"/>
                  </a:lnTo>
                  <a:lnTo>
                    <a:pt x="11" y="567"/>
                  </a:lnTo>
                  <a:lnTo>
                    <a:pt x="15" y="555"/>
                  </a:lnTo>
                  <a:lnTo>
                    <a:pt x="15" y="555"/>
                  </a:lnTo>
                  <a:lnTo>
                    <a:pt x="15" y="555"/>
                  </a:lnTo>
                  <a:lnTo>
                    <a:pt x="18" y="544"/>
                  </a:lnTo>
                  <a:lnTo>
                    <a:pt x="18" y="544"/>
                  </a:lnTo>
                  <a:lnTo>
                    <a:pt x="18" y="544"/>
                  </a:lnTo>
                  <a:lnTo>
                    <a:pt x="24" y="534"/>
                  </a:lnTo>
                  <a:lnTo>
                    <a:pt x="24" y="534"/>
                  </a:lnTo>
                  <a:lnTo>
                    <a:pt x="24" y="534"/>
                  </a:lnTo>
                  <a:lnTo>
                    <a:pt x="28" y="522"/>
                  </a:lnTo>
                  <a:lnTo>
                    <a:pt x="28" y="522"/>
                  </a:lnTo>
                  <a:lnTo>
                    <a:pt x="28" y="522"/>
                  </a:lnTo>
                  <a:lnTo>
                    <a:pt x="33" y="511"/>
                  </a:lnTo>
                  <a:lnTo>
                    <a:pt x="33" y="511"/>
                  </a:lnTo>
                  <a:lnTo>
                    <a:pt x="33" y="511"/>
                  </a:lnTo>
                  <a:lnTo>
                    <a:pt x="39" y="500"/>
                  </a:lnTo>
                  <a:lnTo>
                    <a:pt x="39" y="500"/>
                  </a:lnTo>
                  <a:lnTo>
                    <a:pt x="39" y="500"/>
                  </a:lnTo>
                  <a:lnTo>
                    <a:pt x="45" y="489"/>
                  </a:lnTo>
                  <a:lnTo>
                    <a:pt x="45" y="489"/>
                  </a:lnTo>
                  <a:lnTo>
                    <a:pt x="45" y="489"/>
                  </a:lnTo>
                  <a:lnTo>
                    <a:pt x="53" y="478"/>
                  </a:lnTo>
                  <a:lnTo>
                    <a:pt x="53" y="478"/>
                  </a:lnTo>
                  <a:lnTo>
                    <a:pt x="53" y="478"/>
                  </a:lnTo>
                  <a:lnTo>
                    <a:pt x="59" y="468"/>
                  </a:lnTo>
                  <a:lnTo>
                    <a:pt x="59" y="468"/>
                  </a:lnTo>
                  <a:lnTo>
                    <a:pt x="59" y="468"/>
                  </a:lnTo>
                  <a:lnTo>
                    <a:pt x="67" y="457"/>
                  </a:lnTo>
                  <a:lnTo>
                    <a:pt x="67" y="457"/>
                  </a:lnTo>
                  <a:lnTo>
                    <a:pt x="67" y="457"/>
                  </a:lnTo>
                  <a:lnTo>
                    <a:pt x="76" y="445"/>
                  </a:lnTo>
                  <a:lnTo>
                    <a:pt x="76" y="445"/>
                  </a:lnTo>
                  <a:lnTo>
                    <a:pt x="76" y="445"/>
                  </a:lnTo>
                  <a:lnTo>
                    <a:pt x="84" y="435"/>
                  </a:lnTo>
                  <a:lnTo>
                    <a:pt x="84" y="435"/>
                  </a:lnTo>
                  <a:lnTo>
                    <a:pt x="84" y="435"/>
                  </a:lnTo>
                  <a:lnTo>
                    <a:pt x="93" y="424"/>
                  </a:lnTo>
                  <a:lnTo>
                    <a:pt x="93" y="424"/>
                  </a:lnTo>
                  <a:lnTo>
                    <a:pt x="93" y="424"/>
                  </a:lnTo>
                  <a:lnTo>
                    <a:pt x="103" y="414"/>
                  </a:lnTo>
                  <a:lnTo>
                    <a:pt x="103" y="414"/>
                  </a:lnTo>
                  <a:lnTo>
                    <a:pt x="103" y="414"/>
                  </a:lnTo>
                  <a:lnTo>
                    <a:pt x="112" y="404"/>
                  </a:lnTo>
                  <a:lnTo>
                    <a:pt x="112" y="404"/>
                  </a:lnTo>
                  <a:lnTo>
                    <a:pt x="112" y="404"/>
                  </a:lnTo>
                  <a:lnTo>
                    <a:pt x="123" y="393"/>
                  </a:lnTo>
                  <a:lnTo>
                    <a:pt x="123" y="393"/>
                  </a:lnTo>
                  <a:lnTo>
                    <a:pt x="123" y="393"/>
                  </a:lnTo>
                  <a:lnTo>
                    <a:pt x="134" y="382"/>
                  </a:lnTo>
                  <a:lnTo>
                    <a:pt x="134" y="382"/>
                  </a:lnTo>
                  <a:lnTo>
                    <a:pt x="134" y="382"/>
                  </a:lnTo>
                  <a:lnTo>
                    <a:pt x="145" y="373"/>
                  </a:lnTo>
                  <a:lnTo>
                    <a:pt x="145" y="373"/>
                  </a:lnTo>
                  <a:lnTo>
                    <a:pt x="145" y="373"/>
                  </a:lnTo>
                  <a:lnTo>
                    <a:pt x="157" y="362"/>
                  </a:lnTo>
                  <a:lnTo>
                    <a:pt x="157" y="362"/>
                  </a:lnTo>
                  <a:lnTo>
                    <a:pt x="157" y="362"/>
                  </a:lnTo>
                  <a:lnTo>
                    <a:pt x="169" y="353"/>
                  </a:lnTo>
                  <a:lnTo>
                    <a:pt x="169" y="353"/>
                  </a:lnTo>
                  <a:lnTo>
                    <a:pt x="169" y="353"/>
                  </a:lnTo>
                  <a:lnTo>
                    <a:pt x="180" y="342"/>
                  </a:lnTo>
                  <a:lnTo>
                    <a:pt x="180" y="342"/>
                  </a:lnTo>
                  <a:lnTo>
                    <a:pt x="180" y="342"/>
                  </a:lnTo>
                  <a:lnTo>
                    <a:pt x="193" y="332"/>
                  </a:lnTo>
                  <a:lnTo>
                    <a:pt x="193" y="332"/>
                  </a:lnTo>
                  <a:lnTo>
                    <a:pt x="193" y="332"/>
                  </a:lnTo>
                  <a:lnTo>
                    <a:pt x="207" y="323"/>
                  </a:lnTo>
                  <a:lnTo>
                    <a:pt x="207" y="323"/>
                  </a:lnTo>
                  <a:lnTo>
                    <a:pt x="207" y="323"/>
                  </a:lnTo>
                  <a:lnTo>
                    <a:pt x="220" y="313"/>
                  </a:lnTo>
                  <a:lnTo>
                    <a:pt x="220" y="313"/>
                  </a:lnTo>
                  <a:lnTo>
                    <a:pt x="220" y="313"/>
                  </a:lnTo>
                  <a:lnTo>
                    <a:pt x="234" y="304"/>
                  </a:lnTo>
                  <a:lnTo>
                    <a:pt x="234" y="304"/>
                  </a:lnTo>
                  <a:lnTo>
                    <a:pt x="234" y="304"/>
                  </a:lnTo>
                  <a:lnTo>
                    <a:pt x="250" y="294"/>
                  </a:lnTo>
                  <a:lnTo>
                    <a:pt x="250" y="294"/>
                  </a:lnTo>
                  <a:lnTo>
                    <a:pt x="250" y="294"/>
                  </a:lnTo>
                  <a:lnTo>
                    <a:pt x="265" y="284"/>
                  </a:lnTo>
                  <a:lnTo>
                    <a:pt x="265" y="284"/>
                  </a:lnTo>
                  <a:lnTo>
                    <a:pt x="265" y="284"/>
                  </a:lnTo>
                  <a:lnTo>
                    <a:pt x="280" y="275"/>
                  </a:lnTo>
                  <a:lnTo>
                    <a:pt x="280" y="275"/>
                  </a:lnTo>
                  <a:lnTo>
                    <a:pt x="280" y="275"/>
                  </a:lnTo>
                  <a:lnTo>
                    <a:pt x="295" y="266"/>
                  </a:lnTo>
                  <a:lnTo>
                    <a:pt x="295" y="266"/>
                  </a:lnTo>
                  <a:lnTo>
                    <a:pt x="295" y="266"/>
                  </a:lnTo>
                  <a:lnTo>
                    <a:pt x="311" y="257"/>
                  </a:lnTo>
                  <a:lnTo>
                    <a:pt x="311" y="257"/>
                  </a:lnTo>
                  <a:lnTo>
                    <a:pt x="311" y="257"/>
                  </a:lnTo>
                  <a:lnTo>
                    <a:pt x="328" y="248"/>
                  </a:lnTo>
                  <a:lnTo>
                    <a:pt x="328" y="248"/>
                  </a:lnTo>
                  <a:lnTo>
                    <a:pt x="328" y="248"/>
                  </a:lnTo>
                  <a:lnTo>
                    <a:pt x="345" y="239"/>
                  </a:lnTo>
                  <a:lnTo>
                    <a:pt x="345" y="239"/>
                  </a:lnTo>
                  <a:lnTo>
                    <a:pt x="345" y="239"/>
                  </a:lnTo>
                  <a:lnTo>
                    <a:pt x="362" y="230"/>
                  </a:lnTo>
                  <a:lnTo>
                    <a:pt x="362" y="230"/>
                  </a:lnTo>
                  <a:lnTo>
                    <a:pt x="362" y="230"/>
                  </a:lnTo>
                  <a:lnTo>
                    <a:pt x="379" y="222"/>
                  </a:lnTo>
                  <a:lnTo>
                    <a:pt x="379" y="222"/>
                  </a:lnTo>
                  <a:lnTo>
                    <a:pt x="379" y="222"/>
                  </a:lnTo>
                  <a:lnTo>
                    <a:pt x="398" y="213"/>
                  </a:lnTo>
                  <a:lnTo>
                    <a:pt x="398" y="213"/>
                  </a:lnTo>
                  <a:lnTo>
                    <a:pt x="398" y="213"/>
                  </a:lnTo>
                  <a:lnTo>
                    <a:pt x="416" y="204"/>
                  </a:lnTo>
                  <a:lnTo>
                    <a:pt x="416" y="204"/>
                  </a:lnTo>
                  <a:lnTo>
                    <a:pt x="416" y="204"/>
                  </a:lnTo>
                  <a:lnTo>
                    <a:pt x="434" y="197"/>
                  </a:lnTo>
                  <a:lnTo>
                    <a:pt x="434" y="197"/>
                  </a:lnTo>
                  <a:lnTo>
                    <a:pt x="434" y="197"/>
                  </a:lnTo>
                  <a:lnTo>
                    <a:pt x="453" y="188"/>
                  </a:lnTo>
                  <a:lnTo>
                    <a:pt x="453" y="188"/>
                  </a:lnTo>
                  <a:lnTo>
                    <a:pt x="453" y="188"/>
                  </a:lnTo>
                  <a:lnTo>
                    <a:pt x="472" y="181"/>
                  </a:lnTo>
                  <a:lnTo>
                    <a:pt x="472" y="181"/>
                  </a:lnTo>
                  <a:lnTo>
                    <a:pt x="472" y="181"/>
                  </a:lnTo>
                  <a:lnTo>
                    <a:pt x="492" y="174"/>
                  </a:lnTo>
                  <a:lnTo>
                    <a:pt x="492" y="174"/>
                  </a:lnTo>
                  <a:lnTo>
                    <a:pt x="492" y="174"/>
                  </a:lnTo>
                  <a:lnTo>
                    <a:pt x="512" y="165"/>
                  </a:lnTo>
                  <a:lnTo>
                    <a:pt x="512" y="165"/>
                  </a:lnTo>
                  <a:lnTo>
                    <a:pt x="512" y="165"/>
                  </a:lnTo>
                  <a:lnTo>
                    <a:pt x="533" y="158"/>
                  </a:lnTo>
                  <a:lnTo>
                    <a:pt x="533" y="158"/>
                  </a:lnTo>
                  <a:lnTo>
                    <a:pt x="533" y="158"/>
                  </a:lnTo>
                  <a:lnTo>
                    <a:pt x="553" y="151"/>
                  </a:lnTo>
                  <a:lnTo>
                    <a:pt x="553" y="151"/>
                  </a:lnTo>
                  <a:lnTo>
                    <a:pt x="553" y="151"/>
                  </a:lnTo>
                  <a:lnTo>
                    <a:pt x="574" y="144"/>
                  </a:lnTo>
                  <a:lnTo>
                    <a:pt x="574" y="144"/>
                  </a:lnTo>
                  <a:lnTo>
                    <a:pt x="574" y="144"/>
                  </a:lnTo>
                  <a:lnTo>
                    <a:pt x="595" y="136"/>
                  </a:lnTo>
                  <a:lnTo>
                    <a:pt x="595" y="136"/>
                  </a:lnTo>
                  <a:lnTo>
                    <a:pt x="595" y="136"/>
                  </a:lnTo>
                  <a:lnTo>
                    <a:pt x="616" y="130"/>
                  </a:lnTo>
                  <a:lnTo>
                    <a:pt x="616" y="130"/>
                  </a:lnTo>
                  <a:lnTo>
                    <a:pt x="616" y="130"/>
                  </a:lnTo>
                  <a:lnTo>
                    <a:pt x="638" y="122"/>
                  </a:lnTo>
                  <a:lnTo>
                    <a:pt x="638" y="122"/>
                  </a:lnTo>
                  <a:lnTo>
                    <a:pt x="638" y="122"/>
                  </a:lnTo>
                  <a:lnTo>
                    <a:pt x="660" y="116"/>
                  </a:lnTo>
                  <a:lnTo>
                    <a:pt x="660" y="116"/>
                  </a:lnTo>
                  <a:lnTo>
                    <a:pt x="660" y="116"/>
                  </a:lnTo>
                  <a:lnTo>
                    <a:pt x="682" y="110"/>
                  </a:lnTo>
                  <a:lnTo>
                    <a:pt x="682" y="110"/>
                  </a:lnTo>
                  <a:lnTo>
                    <a:pt x="682" y="110"/>
                  </a:lnTo>
                  <a:lnTo>
                    <a:pt x="705" y="104"/>
                  </a:lnTo>
                  <a:lnTo>
                    <a:pt x="705" y="104"/>
                  </a:lnTo>
                  <a:lnTo>
                    <a:pt x="705" y="104"/>
                  </a:lnTo>
                  <a:lnTo>
                    <a:pt x="727" y="98"/>
                  </a:lnTo>
                  <a:lnTo>
                    <a:pt x="727" y="98"/>
                  </a:lnTo>
                  <a:lnTo>
                    <a:pt x="727" y="98"/>
                  </a:lnTo>
                  <a:lnTo>
                    <a:pt x="751" y="91"/>
                  </a:lnTo>
                  <a:lnTo>
                    <a:pt x="751" y="91"/>
                  </a:lnTo>
                  <a:lnTo>
                    <a:pt x="751" y="91"/>
                  </a:lnTo>
                  <a:lnTo>
                    <a:pt x="774" y="86"/>
                  </a:lnTo>
                  <a:lnTo>
                    <a:pt x="774" y="86"/>
                  </a:lnTo>
                  <a:lnTo>
                    <a:pt x="774" y="86"/>
                  </a:lnTo>
                  <a:lnTo>
                    <a:pt x="798" y="81"/>
                  </a:lnTo>
                  <a:lnTo>
                    <a:pt x="798" y="81"/>
                  </a:lnTo>
                  <a:lnTo>
                    <a:pt x="798" y="81"/>
                  </a:lnTo>
                  <a:lnTo>
                    <a:pt x="821" y="75"/>
                  </a:lnTo>
                  <a:lnTo>
                    <a:pt x="821" y="75"/>
                  </a:lnTo>
                  <a:lnTo>
                    <a:pt x="821" y="75"/>
                  </a:lnTo>
                  <a:lnTo>
                    <a:pt x="845" y="70"/>
                  </a:lnTo>
                  <a:lnTo>
                    <a:pt x="845" y="70"/>
                  </a:lnTo>
                  <a:lnTo>
                    <a:pt x="845" y="70"/>
                  </a:lnTo>
                  <a:lnTo>
                    <a:pt x="870" y="65"/>
                  </a:lnTo>
                  <a:lnTo>
                    <a:pt x="870" y="65"/>
                  </a:lnTo>
                  <a:lnTo>
                    <a:pt x="870" y="65"/>
                  </a:lnTo>
                  <a:lnTo>
                    <a:pt x="894" y="61"/>
                  </a:lnTo>
                  <a:lnTo>
                    <a:pt x="894" y="61"/>
                  </a:lnTo>
                  <a:lnTo>
                    <a:pt x="894" y="61"/>
                  </a:lnTo>
                  <a:lnTo>
                    <a:pt x="919" y="55"/>
                  </a:lnTo>
                  <a:lnTo>
                    <a:pt x="919" y="55"/>
                  </a:lnTo>
                  <a:lnTo>
                    <a:pt x="919" y="55"/>
                  </a:lnTo>
                  <a:lnTo>
                    <a:pt x="944" y="51"/>
                  </a:lnTo>
                  <a:lnTo>
                    <a:pt x="944" y="51"/>
                  </a:lnTo>
                  <a:lnTo>
                    <a:pt x="944" y="51"/>
                  </a:lnTo>
                  <a:lnTo>
                    <a:pt x="968" y="47"/>
                  </a:lnTo>
                  <a:lnTo>
                    <a:pt x="968" y="47"/>
                  </a:lnTo>
                  <a:lnTo>
                    <a:pt x="968" y="47"/>
                  </a:lnTo>
                  <a:lnTo>
                    <a:pt x="993" y="42"/>
                  </a:lnTo>
                  <a:lnTo>
                    <a:pt x="993" y="42"/>
                  </a:lnTo>
                  <a:lnTo>
                    <a:pt x="993" y="42"/>
                  </a:lnTo>
                  <a:lnTo>
                    <a:pt x="1019" y="38"/>
                  </a:lnTo>
                  <a:lnTo>
                    <a:pt x="1019" y="38"/>
                  </a:lnTo>
                  <a:lnTo>
                    <a:pt x="1019" y="38"/>
                  </a:lnTo>
                  <a:lnTo>
                    <a:pt x="1044" y="35"/>
                  </a:lnTo>
                  <a:lnTo>
                    <a:pt x="1044" y="35"/>
                  </a:lnTo>
                  <a:lnTo>
                    <a:pt x="1044" y="35"/>
                  </a:lnTo>
                  <a:lnTo>
                    <a:pt x="1070" y="31"/>
                  </a:lnTo>
                  <a:lnTo>
                    <a:pt x="1070" y="31"/>
                  </a:lnTo>
                  <a:lnTo>
                    <a:pt x="1070" y="31"/>
                  </a:lnTo>
                  <a:lnTo>
                    <a:pt x="1096" y="28"/>
                  </a:lnTo>
                  <a:lnTo>
                    <a:pt x="1096" y="28"/>
                  </a:lnTo>
                  <a:lnTo>
                    <a:pt x="1096" y="28"/>
                  </a:lnTo>
                  <a:lnTo>
                    <a:pt x="1122" y="24"/>
                  </a:lnTo>
                  <a:lnTo>
                    <a:pt x="1122" y="24"/>
                  </a:lnTo>
                  <a:lnTo>
                    <a:pt x="1122" y="24"/>
                  </a:lnTo>
                  <a:lnTo>
                    <a:pt x="1148" y="21"/>
                  </a:lnTo>
                  <a:lnTo>
                    <a:pt x="1148" y="21"/>
                  </a:lnTo>
                  <a:lnTo>
                    <a:pt x="1148" y="21"/>
                  </a:lnTo>
                  <a:lnTo>
                    <a:pt x="1174" y="19"/>
                  </a:lnTo>
                  <a:lnTo>
                    <a:pt x="1174" y="19"/>
                  </a:lnTo>
                  <a:lnTo>
                    <a:pt x="1174" y="19"/>
                  </a:lnTo>
                  <a:lnTo>
                    <a:pt x="1200" y="16"/>
                  </a:lnTo>
                  <a:lnTo>
                    <a:pt x="1200" y="16"/>
                  </a:lnTo>
                  <a:lnTo>
                    <a:pt x="1200" y="16"/>
                  </a:lnTo>
                  <a:lnTo>
                    <a:pt x="1227" y="14"/>
                  </a:lnTo>
                  <a:lnTo>
                    <a:pt x="1227" y="14"/>
                  </a:lnTo>
                  <a:lnTo>
                    <a:pt x="1227" y="14"/>
                  </a:lnTo>
                  <a:lnTo>
                    <a:pt x="1253" y="12"/>
                  </a:lnTo>
                  <a:lnTo>
                    <a:pt x="1253" y="12"/>
                  </a:lnTo>
                  <a:lnTo>
                    <a:pt x="1253" y="12"/>
                  </a:lnTo>
                  <a:lnTo>
                    <a:pt x="1280" y="9"/>
                  </a:lnTo>
                  <a:lnTo>
                    <a:pt x="1280" y="9"/>
                  </a:lnTo>
                  <a:lnTo>
                    <a:pt x="1280" y="9"/>
                  </a:lnTo>
                  <a:lnTo>
                    <a:pt x="1307" y="7"/>
                  </a:lnTo>
                  <a:lnTo>
                    <a:pt x="1307" y="7"/>
                  </a:lnTo>
                  <a:lnTo>
                    <a:pt x="1307" y="7"/>
                  </a:lnTo>
                  <a:lnTo>
                    <a:pt x="1333" y="6"/>
                  </a:lnTo>
                  <a:lnTo>
                    <a:pt x="1333" y="6"/>
                  </a:lnTo>
                  <a:lnTo>
                    <a:pt x="1333" y="6"/>
                  </a:lnTo>
                  <a:lnTo>
                    <a:pt x="1360" y="4"/>
                  </a:lnTo>
                  <a:lnTo>
                    <a:pt x="1360" y="4"/>
                  </a:lnTo>
                  <a:lnTo>
                    <a:pt x="1360" y="4"/>
                  </a:lnTo>
                  <a:lnTo>
                    <a:pt x="1387" y="3"/>
                  </a:lnTo>
                  <a:lnTo>
                    <a:pt x="1387" y="3"/>
                  </a:lnTo>
                  <a:lnTo>
                    <a:pt x="1387" y="3"/>
                  </a:lnTo>
                  <a:lnTo>
                    <a:pt x="1414" y="2"/>
                  </a:lnTo>
                  <a:lnTo>
                    <a:pt x="1414" y="2"/>
                  </a:lnTo>
                  <a:lnTo>
                    <a:pt x="1414" y="2"/>
                  </a:lnTo>
                  <a:lnTo>
                    <a:pt x="1441" y="1"/>
                  </a:lnTo>
                  <a:lnTo>
                    <a:pt x="1441" y="1"/>
                  </a:lnTo>
                  <a:lnTo>
                    <a:pt x="1441" y="1"/>
                  </a:lnTo>
                  <a:lnTo>
                    <a:pt x="1468" y="1"/>
                  </a:lnTo>
                  <a:lnTo>
                    <a:pt x="1468" y="1"/>
                  </a:lnTo>
                  <a:lnTo>
                    <a:pt x="1468" y="1"/>
                  </a:lnTo>
                  <a:lnTo>
                    <a:pt x="1495" y="0"/>
                  </a:lnTo>
                  <a:lnTo>
                    <a:pt x="1495" y="0"/>
                  </a:lnTo>
                  <a:lnTo>
                    <a:pt x="1549" y="646"/>
                  </a:lnTo>
                  <a:lnTo>
                    <a:pt x="968" y="1245"/>
                  </a:lnTo>
                  <a:close/>
                </a:path>
              </a:pathLst>
            </a:custGeom>
            <a:solidFill>
              <a:srgbClr val="993366"/>
            </a:solidFill>
            <a:ln w="9525">
              <a:solidFill>
                <a:srgbClr val="000000"/>
              </a:solidFill>
              <a:round/>
              <a:headEnd/>
              <a:tailEnd/>
            </a:ln>
          </p:spPr>
          <p:txBody>
            <a:bodyPr/>
            <a:lstStyle/>
            <a:p>
              <a:endParaRPr lang="es-ES"/>
            </a:p>
          </p:txBody>
        </p:sp>
        <p:sp>
          <p:nvSpPr>
            <p:cNvPr id="193566" name="Freeform 30"/>
            <p:cNvSpPr>
              <a:spLocks/>
            </p:cNvSpPr>
            <p:nvPr/>
          </p:nvSpPr>
          <p:spPr bwMode="auto">
            <a:xfrm>
              <a:off x="2850" y="2301"/>
              <a:ext cx="2130" cy="845"/>
            </a:xfrm>
            <a:custGeom>
              <a:avLst/>
              <a:gdLst/>
              <a:ahLst/>
              <a:cxnLst>
                <a:cxn ang="0">
                  <a:pos x="2128" y="34"/>
                </a:cxn>
                <a:cxn ang="0">
                  <a:pos x="2118" y="79"/>
                </a:cxn>
                <a:cxn ang="0">
                  <a:pos x="2106" y="112"/>
                </a:cxn>
                <a:cxn ang="0">
                  <a:pos x="2083" y="157"/>
                </a:cxn>
                <a:cxn ang="0">
                  <a:pos x="2062" y="189"/>
                </a:cxn>
                <a:cxn ang="0">
                  <a:pos x="2027" y="232"/>
                </a:cxn>
                <a:cxn ang="0">
                  <a:pos x="1984" y="273"/>
                </a:cxn>
                <a:cxn ang="0">
                  <a:pos x="1948" y="304"/>
                </a:cxn>
                <a:cxn ang="0">
                  <a:pos x="1894" y="342"/>
                </a:cxn>
                <a:cxn ang="0">
                  <a:pos x="1850" y="371"/>
                </a:cxn>
                <a:cxn ang="0">
                  <a:pos x="1784" y="406"/>
                </a:cxn>
                <a:cxn ang="0">
                  <a:pos x="1714" y="441"/>
                </a:cxn>
                <a:cxn ang="0">
                  <a:pos x="1656" y="465"/>
                </a:cxn>
                <a:cxn ang="0">
                  <a:pos x="1576" y="495"/>
                </a:cxn>
                <a:cxn ang="0">
                  <a:pos x="1513" y="516"/>
                </a:cxn>
                <a:cxn ang="0">
                  <a:pos x="1424" y="542"/>
                </a:cxn>
                <a:cxn ang="0">
                  <a:pos x="1355" y="560"/>
                </a:cxn>
                <a:cxn ang="0">
                  <a:pos x="1260" y="580"/>
                </a:cxn>
                <a:cxn ang="0">
                  <a:pos x="1161" y="599"/>
                </a:cxn>
                <a:cxn ang="0">
                  <a:pos x="1084" y="611"/>
                </a:cxn>
                <a:cxn ang="0">
                  <a:pos x="982" y="624"/>
                </a:cxn>
                <a:cxn ang="0">
                  <a:pos x="903" y="632"/>
                </a:cxn>
                <a:cxn ang="0">
                  <a:pos x="796" y="640"/>
                </a:cxn>
                <a:cxn ang="0">
                  <a:pos x="689" y="644"/>
                </a:cxn>
                <a:cxn ang="0">
                  <a:pos x="608" y="646"/>
                </a:cxn>
                <a:cxn ang="0">
                  <a:pos x="500" y="645"/>
                </a:cxn>
                <a:cxn ang="0">
                  <a:pos x="419" y="642"/>
                </a:cxn>
                <a:cxn ang="0">
                  <a:pos x="312" y="637"/>
                </a:cxn>
                <a:cxn ang="0">
                  <a:pos x="232" y="629"/>
                </a:cxn>
                <a:cxn ang="0">
                  <a:pos x="128" y="617"/>
                </a:cxn>
                <a:cxn ang="0">
                  <a:pos x="25" y="604"/>
                </a:cxn>
                <a:cxn ang="0">
                  <a:pos x="51" y="805"/>
                </a:cxn>
                <a:cxn ang="0">
                  <a:pos x="128" y="816"/>
                </a:cxn>
                <a:cxn ang="0">
                  <a:pos x="232" y="827"/>
                </a:cxn>
                <a:cxn ang="0">
                  <a:pos x="339" y="836"/>
                </a:cxn>
                <a:cxn ang="0">
                  <a:pos x="419" y="840"/>
                </a:cxn>
                <a:cxn ang="0">
                  <a:pos x="527" y="843"/>
                </a:cxn>
                <a:cxn ang="0">
                  <a:pos x="608" y="845"/>
                </a:cxn>
                <a:cxn ang="0">
                  <a:pos x="716" y="841"/>
                </a:cxn>
                <a:cxn ang="0">
                  <a:pos x="796" y="838"/>
                </a:cxn>
                <a:cxn ang="0">
                  <a:pos x="903" y="831"/>
                </a:cxn>
                <a:cxn ang="0">
                  <a:pos x="1008" y="819"/>
                </a:cxn>
                <a:cxn ang="0">
                  <a:pos x="1084" y="809"/>
                </a:cxn>
                <a:cxn ang="0">
                  <a:pos x="1186" y="793"/>
                </a:cxn>
                <a:cxn ang="0">
                  <a:pos x="1260" y="778"/>
                </a:cxn>
                <a:cxn ang="0">
                  <a:pos x="1355" y="758"/>
                </a:cxn>
                <a:cxn ang="0">
                  <a:pos x="1447" y="734"/>
                </a:cxn>
                <a:cxn ang="0">
                  <a:pos x="1513" y="714"/>
                </a:cxn>
                <a:cxn ang="0">
                  <a:pos x="1597" y="686"/>
                </a:cxn>
                <a:cxn ang="0">
                  <a:pos x="1656" y="663"/>
                </a:cxn>
                <a:cxn ang="0">
                  <a:pos x="1732" y="630"/>
                </a:cxn>
                <a:cxn ang="0">
                  <a:pos x="1784" y="605"/>
                </a:cxn>
                <a:cxn ang="0">
                  <a:pos x="1850" y="570"/>
                </a:cxn>
                <a:cxn ang="0">
                  <a:pos x="1908" y="531"/>
                </a:cxn>
                <a:cxn ang="0">
                  <a:pos x="1948" y="502"/>
                </a:cxn>
                <a:cxn ang="0">
                  <a:pos x="1996" y="462"/>
                </a:cxn>
                <a:cxn ang="0">
                  <a:pos x="2027" y="430"/>
                </a:cxn>
                <a:cxn ang="0">
                  <a:pos x="2062" y="387"/>
                </a:cxn>
                <a:cxn ang="0">
                  <a:pos x="2090" y="344"/>
                </a:cxn>
                <a:cxn ang="0">
                  <a:pos x="2106" y="311"/>
                </a:cxn>
                <a:cxn ang="0">
                  <a:pos x="2121" y="267"/>
                </a:cxn>
                <a:cxn ang="0">
                  <a:pos x="2128" y="233"/>
                </a:cxn>
              </a:cxnLst>
              <a:rect l="0" t="0" r="r" b="b"/>
              <a:pathLst>
                <a:path w="2130" h="845">
                  <a:moveTo>
                    <a:pt x="2130" y="0"/>
                  </a:moveTo>
                  <a:lnTo>
                    <a:pt x="2130" y="0"/>
                  </a:lnTo>
                  <a:lnTo>
                    <a:pt x="2130" y="12"/>
                  </a:lnTo>
                  <a:lnTo>
                    <a:pt x="2130" y="12"/>
                  </a:lnTo>
                  <a:lnTo>
                    <a:pt x="2129" y="23"/>
                  </a:lnTo>
                  <a:lnTo>
                    <a:pt x="2129" y="23"/>
                  </a:lnTo>
                  <a:lnTo>
                    <a:pt x="2128" y="34"/>
                  </a:lnTo>
                  <a:lnTo>
                    <a:pt x="2128" y="34"/>
                  </a:lnTo>
                  <a:lnTo>
                    <a:pt x="2125" y="45"/>
                  </a:lnTo>
                  <a:lnTo>
                    <a:pt x="2125" y="45"/>
                  </a:lnTo>
                  <a:lnTo>
                    <a:pt x="2125" y="45"/>
                  </a:lnTo>
                  <a:lnTo>
                    <a:pt x="2123" y="57"/>
                  </a:lnTo>
                  <a:lnTo>
                    <a:pt x="2123" y="57"/>
                  </a:lnTo>
                  <a:lnTo>
                    <a:pt x="2121" y="69"/>
                  </a:lnTo>
                  <a:lnTo>
                    <a:pt x="2121" y="69"/>
                  </a:lnTo>
                  <a:lnTo>
                    <a:pt x="2118" y="79"/>
                  </a:lnTo>
                  <a:lnTo>
                    <a:pt x="2118" y="79"/>
                  </a:lnTo>
                  <a:lnTo>
                    <a:pt x="2115" y="91"/>
                  </a:lnTo>
                  <a:lnTo>
                    <a:pt x="2115" y="91"/>
                  </a:lnTo>
                  <a:lnTo>
                    <a:pt x="2110" y="102"/>
                  </a:lnTo>
                  <a:lnTo>
                    <a:pt x="2110" y="102"/>
                  </a:lnTo>
                  <a:lnTo>
                    <a:pt x="2110" y="102"/>
                  </a:lnTo>
                  <a:lnTo>
                    <a:pt x="2106" y="112"/>
                  </a:lnTo>
                  <a:lnTo>
                    <a:pt x="2106" y="112"/>
                  </a:lnTo>
                  <a:lnTo>
                    <a:pt x="2101" y="124"/>
                  </a:lnTo>
                  <a:lnTo>
                    <a:pt x="2101" y="124"/>
                  </a:lnTo>
                  <a:lnTo>
                    <a:pt x="2095" y="135"/>
                  </a:lnTo>
                  <a:lnTo>
                    <a:pt x="2095" y="135"/>
                  </a:lnTo>
                  <a:lnTo>
                    <a:pt x="2090" y="145"/>
                  </a:lnTo>
                  <a:lnTo>
                    <a:pt x="2090" y="145"/>
                  </a:lnTo>
                  <a:lnTo>
                    <a:pt x="2090" y="145"/>
                  </a:lnTo>
                  <a:lnTo>
                    <a:pt x="2083" y="157"/>
                  </a:lnTo>
                  <a:lnTo>
                    <a:pt x="2083" y="157"/>
                  </a:lnTo>
                  <a:lnTo>
                    <a:pt x="2077" y="168"/>
                  </a:lnTo>
                  <a:lnTo>
                    <a:pt x="2077" y="168"/>
                  </a:lnTo>
                  <a:lnTo>
                    <a:pt x="2069" y="178"/>
                  </a:lnTo>
                  <a:lnTo>
                    <a:pt x="2069" y="178"/>
                  </a:lnTo>
                  <a:lnTo>
                    <a:pt x="2062" y="189"/>
                  </a:lnTo>
                  <a:lnTo>
                    <a:pt x="2062" y="189"/>
                  </a:lnTo>
                  <a:lnTo>
                    <a:pt x="2062" y="189"/>
                  </a:lnTo>
                  <a:lnTo>
                    <a:pt x="2054" y="200"/>
                  </a:lnTo>
                  <a:lnTo>
                    <a:pt x="2054" y="200"/>
                  </a:lnTo>
                  <a:lnTo>
                    <a:pt x="2045" y="210"/>
                  </a:lnTo>
                  <a:lnTo>
                    <a:pt x="2045" y="210"/>
                  </a:lnTo>
                  <a:lnTo>
                    <a:pt x="2036" y="221"/>
                  </a:lnTo>
                  <a:lnTo>
                    <a:pt x="2036" y="221"/>
                  </a:lnTo>
                  <a:lnTo>
                    <a:pt x="2027" y="232"/>
                  </a:lnTo>
                  <a:lnTo>
                    <a:pt x="2027" y="232"/>
                  </a:lnTo>
                  <a:lnTo>
                    <a:pt x="2016" y="242"/>
                  </a:lnTo>
                  <a:lnTo>
                    <a:pt x="2016" y="242"/>
                  </a:lnTo>
                  <a:lnTo>
                    <a:pt x="2016" y="242"/>
                  </a:lnTo>
                  <a:lnTo>
                    <a:pt x="2007" y="253"/>
                  </a:lnTo>
                  <a:lnTo>
                    <a:pt x="2007" y="253"/>
                  </a:lnTo>
                  <a:lnTo>
                    <a:pt x="1996" y="264"/>
                  </a:lnTo>
                  <a:lnTo>
                    <a:pt x="1996" y="264"/>
                  </a:lnTo>
                  <a:lnTo>
                    <a:pt x="1984" y="273"/>
                  </a:lnTo>
                  <a:lnTo>
                    <a:pt x="1984" y="273"/>
                  </a:lnTo>
                  <a:lnTo>
                    <a:pt x="1973" y="284"/>
                  </a:lnTo>
                  <a:lnTo>
                    <a:pt x="1973" y="284"/>
                  </a:lnTo>
                  <a:lnTo>
                    <a:pt x="1973" y="284"/>
                  </a:lnTo>
                  <a:lnTo>
                    <a:pt x="1961" y="293"/>
                  </a:lnTo>
                  <a:lnTo>
                    <a:pt x="1961" y="293"/>
                  </a:lnTo>
                  <a:lnTo>
                    <a:pt x="1948" y="304"/>
                  </a:lnTo>
                  <a:lnTo>
                    <a:pt x="1948" y="304"/>
                  </a:lnTo>
                  <a:lnTo>
                    <a:pt x="1935" y="314"/>
                  </a:lnTo>
                  <a:lnTo>
                    <a:pt x="1935" y="314"/>
                  </a:lnTo>
                  <a:lnTo>
                    <a:pt x="1922" y="323"/>
                  </a:lnTo>
                  <a:lnTo>
                    <a:pt x="1922" y="323"/>
                  </a:lnTo>
                  <a:lnTo>
                    <a:pt x="1922" y="323"/>
                  </a:lnTo>
                  <a:lnTo>
                    <a:pt x="1908" y="333"/>
                  </a:lnTo>
                  <a:lnTo>
                    <a:pt x="1908" y="333"/>
                  </a:lnTo>
                  <a:lnTo>
                    <a:pt x="1894" y="342"/>
                  </a:lnTo>
                  <a:lnTo>
                    <a:pt x="1894" y="342"/>
                  </a:lnTo>
                  <a:lnTo>
                    <a:pt x="1880" y="352"/>
                  </a:lnTo>
                  <a:lnTo>
                    <a:pt x="1880" y="352"/>
                  </a:lnTo>
                  <a:lnTo>
                    <a:pt x="1865" y="362"/>
                  </a:lnTo>
                  <a:lnTo>
                    <a:pt x="1865" y="362"/>
                  </a:lnTo>
                  <a:lnTo>
                    <a:pt x="1865" y="362"/>
                  </a:lnTo>
                  <a:lnTo>
                    <a:pt x="1850" y="371"/>
                  </a:lnTo>
                  <a:lnTo>
                    <a:pt x="1850" y="371"/>
                  </a:lnTo>
                  <a:lnTo>
                    <a:pt x="1834" y="380"/>
                  </a:lnTo>
                  <a:lnTo>
                    <a:pt x="1834" y="380"/>
                  </a:lnTo>
                  <a:lnTo>
                    <a:pt x="1817" y="389"/>
                  </a:lnTo>
                  <a:lnTo>
                    <a:pt x="1817" y="389"/>
                  </a:lnTo>
                  <a:lnTo>
                    <a:pt x="1801" y="398"/>
                  </a:lnTo>
                  <a:lnTo>
                    <a:pt x="1801" y="398"/>
                  </a:lnTo>
                  <a:lnTo>
                    <a:pt x="1784" y="406"/>
                  </a:lnTo>
                  <a:lnTo>
                    <a:pt x="1784" y="406"/>
                  </a:lnTo>
                  <a:lnTo>
                    <a:pt x="1784" y="406"/>
                  </a:lnTo>
                  <a:lnTo>
                    <a:pt x="1767" y="415"/>
                  </a:lnTo>
                  <a:lnTo>
                    <a:pt x="1767" y="415"/>
                  </a:lnTo>
                  <a:lnTo>
                    <a:pt x="1749" y="423"/>
                  </a:lnTo>
                  <a:lnTo>
                    <a:pt x="1749" y="423"/>
                  </a:lnTo>
                  <a:lnTo>
                    <a:pt x="1732" y="432"/>
                  </a:lnTo>
                  <a:lnTo>
                    <a:pt x="1732" y="432"/>
                  </a:lnTo>
                  <a:lnTo>
                    <a:pt x="1714" y="441"/>
                  </a:lnTo>
                  <a:lnTo>
                    <a:pt x="1714" y="441"/>
                  </a:lnTo>
                  <a:lnTo>
                    <a:pt x="1714" y="441"/>
                  </a:lnTo>
                  <a:lnTo>
                    <a:pt x="1695" y="449"/>
                  </a:lnTo>
                  <a:lnTo>
                    <a:pt x="1695" y="449"/>
                  </a:lnTo>
                  <a:lnTo>
                    <a:pt x="1676" y="457"/>
                  </a:lnTo>
                  <a:lnTo>
                    <a:pt x="1676" y="457"/>
                  </a:lnTo>
                  <a:lnTo>
                    <a:pt x="1656" y="465"/>
                  </a:lnTo>
                  <a:lnTo>
                    <a:pt x="1656" y="465"/>
                  </a:lnTo>
                  <a:lnTo>
                    <a:pt x="1637" y="473"/>
                  </a:lnTo>
                  <a:lnTo>
                    <a:pt x="1637" y="473"/>
                  </a:lnTo>
                  <a:lnTo>
                    <a:pt x="1637" y="473"/>
                  </a:lnTo>
                  <a:lnTo>
                    <a:pt x="1617" y="480"/>
                  </a:lnTo>
                  <a:lnTo>
                    <a:pt x="1617" y="480"/>
                  </a:lnTo>
                  <a:lnTo>
                    <a:pt x="1597" y="487"/>
                  </a:lnTo>
                  <a:lnTo>
                    <a:pt x="1597" y="487"/>
                  </a:lnTo>
                  <a:lnTo>
                    <a:pt x="1576" y="495"/>
                  </a:lnTo>
                  <a:lnTo>
                    <a:pt x="1576" y="495"/>
                  </a:lnTo>
                  <a:lnTo>
                    <a:pt x="1556" y="502"/>
                  </a:lnTo>
                  <a:lnTo>
                    <a:pt x="1556" y="502"/>
                  </a:lnTo>
                  <a:lnTo>
                    <a:pt x="1534" y="509"/>
                  </a:lnTo>
                  <a:lnTo>
                    <a:pt x="1534" y="509"/>
                  </a:lnTo>
                  <a:lnTo>
                    <a:pt x="1534" y="509"/>
                  </a:lnTo>
                  <a:lnTo>
                    <a:pt x="1513" y="516"/>
                  </a:lnTo>
                  <a:lnTo>
                    <a:pt x="1513" y="516"/>
                  </a:lnTo>
                  <a:lnTo>
                    <a:pt x="1491" y="523"/>
                  </a:lnTo>
                  <a:lnTo>
                    <a:pt x="1491" y="523"/>
                  </a:lnTo>
                  <a:lnTo>
                    <a:pt x="1469" y="529"/>
                  </a:lnTo>
                  <a:lnTo>
                    <a:pt x="1469" y="529"/>
                  </a:lnTo>
                  <a:lnTo>
                    <a:pt x="1447" y="535"/>
                  </a:lnTo>
                  <a:lnTo>
                    <a:pt x="1447" y="535"/>
                  </a:lnTo>
                  <a:lnTo>
                    <a:pt x="1447" y="535"/>
                  </a:lnTo>
                  <a:lnTo>
                    <a:pt x="1424" y="542"/>
                  </a:lnTo>
                  <a:lnTo>
                    <a:pt x="1424" y="542"/>
                  </a:lnTo>
                  <a:lnTo>
                    <a:pt x="1401" y="548"/>
                  </a:lnTo>
                  <a:lnTo>
                    <a:pt x="1401" y="548"/>
                  </a:lnTo>
                  <a:lnTo>
                    <a:pt x="1379" y="554"/>
                  </a:lnTo>
                  <a:lnTo>
                    <a:pt x="1379" y="554"/>
                  </a:lnTo>
                  <a:lnTo>
                    <a:pt x="1355" y="560"/>
                  </a:lnTo>
                  <a:lnTo>
                    <a:pt x="1355" y="560"/>
                  </a:lnTo>
                  <a:lnTo>
                    <a:pt x="1355" y="560"/>
                  </a:lnTo>
                  <a:lnTo>
                    <a:pt x="1331" y="565"/>
                  </a:lnTo>
                  <a:lnTo>
                    <a:pt x="1331" y="565"/>
                  </a:lnTo>
                  <a:lnTo>
                    <a:pt x="1307" y="571"/>
                  </a:lnTo>
                  <a:lnTo>
                    <a:pt x="1307" y="571"/>
                  </a:lnTo>
                  <a:lnTo>
                    <a:pt x="1283" y="576"/>
                  </a:lnTo>
                  <a:lnTo>
                    <a:pt x="1283" y="576"/>
                  </a:lnTo>
                  <a:lnTo>
                    <a:pt x="1260" y="580"/>
                  </a:lnTo>
                  <a:lnTo>
                    <a:pt x="1260" y="580"/>
                  </a:lnTo>
                  <a:lnTo>
                    <a:pt x="1235" y="586"/>
                  </a:lnTo>
                  <a:lnTo>
                    <a:pt x="1235" y="586"/>
                  </a:lnTo>
                  <a:lnTo>
                    <a:pt x="1235" y="586"/>
                  </a:lnTo>
                  <a:lnTo>
                    <a:pt x="1211" y="590"/>
                  </a:lnTo>
                  <a:lnTo>
                    <a:pt x="1211" y="590"/>
                  </a:lnTo>
                  <a:lnTo>
                    <a:pt x="1186" y="595"/>
                  </a:lnTo>
                  <a:lnTo>
                    <a:pt x="1186" y="595"/>
                  </a:lnTo>
                  <a:lnTo>
                    <a:pt x="1161" y="599"/>
                  </a:lnTo>
                  <a:lnTo>
                    <a:pt x="1161" y="599"/>
                  </a:lnTo>
                  <a:lnTo>
                    <a:pt x="1135" y="604"/>
                  </a:lnTo>
                  <a:lnTo>
                    <a:pt x="1135" y="604"/>
                  </a:lnTo>
                  <a:lnTo>
                    <a:pt x="1135" y="604"/>
                  </a:lnTo>
                  <a:lnTo>
                    <a:pt x="1110" y="607"/>
                  </a:lnTo>
                  <a:lnTo>
                    <a:pt x="1110" y="607"/>
                  </a:lnTo>
                  <a:lnTo>
                    <a:pt x="1084" y="611"/>
                  </a:lnTo>
                  <a:lnTo>
                    <a:pt x="1084" y="611"/>
                  </a:lnTo>
                  <a:lnTo>
                    <a:pt x="1060" y="614"/>
                  </a:lnTo>
                  <a:lnTo>
                    <a:pt x="1060" y="614"/>
                  </a:lnTo>
                  <a:lnTo>
                    <a:pt x="1034" y="617"/>
                  </a:lnTo>
                  <a:lnTo>
                    <a:pt x="1034" y="617"/>
                  </a:lnTo>
                  <a:lnTo>
                    <a:pt x="1034" y="617"/>
                  </a:lnTo>
                  <a:lnTo>
                    <a:pt x="1008" y="621"/>
                  </a:lnTo>
                  <a:lnTo>
                    <a:pt x="1008" y="621"/>
                  </a:lnTo>
                  <a:lnTo>
                    <a:pt x="982" y="624"/>
                  </a:lnTo>
                  <a:lnTo>
                    <a:pt x="982" y="624"/>
                  </a:lnTo>
                  <a:lnTo>
                    <a:pt x="955" y="627"/>
                  </a:lnTo>
                  <a:lnTo>
                    <a:pt x="955" y="627"/>
                  </a:lnTo>
                  <a:lnTo>
                    <a:pt x="929" y="629"/>
                  </a:lnTo>
                  <a:lnTo>
                    <a:pt x="929" y="629"/>
                  </a:lnTo>
                  <a:lnTo>
                    <a:pt x="903" y="632"/>
                  </a:lnTo>
                  <a:lnTo>
                    <a:pt x="903" y="632"/>
                  </a:lnTo>
                  <a:lnTo>
                    <a:pt x="903" y="632"/>
                  </a:lnTo>
                  <a:lnTo>
                    <a:pt x="876" y="635"/>
                  </a:lnTo>
                  <a:lnTo>
                    <a:pt x="876" y="635"/>
                  </a:lnTo>
                  <a:lnTo>
                    <a:pt x="850" y="637"/>
                  </a:lnTo>
                  <a:lnTo>
                    <a:pt x="850" y="637"/>
                  </a:lnTo>
                  <a:lnTo>
                    <a:pt x="823" y="638"/>
                  </a:lnTo>
                  <a:lnTo>
                    <a:pt x="823" y="638"/>
                  </a:lnTo>
                  <a:lnTo>
                    <a:pt x="796" y="640"/>
                  </a:lnTo>
                  <a:lnTo>
                    <a:pt x="796" y="640"/>
                  </a:lnTo>
                  <a:lnTo>
                    <a:pt x="796" y="640"/>
                  </a:lnTo>
                  <a:lnTo>
                    <a:pt x="769" y="641"/>
                  </a:lnTo>
                  <a:lnTo>
                    <a:pt x="769" y="641"/>
                  </a:lnTo>
                  <a:lnTo>
                    <a:pt x="743" y="642"/>
                  </a:lnTo>
                  <a:lnTo>
                    <a:pt x="743" y="642"/>
                  </a:lnTo>
                  <a:lnTo>
                    <a:pt x="716" y="643"/>
                  </a:lnTo>
                  <a:lnTo>
                    <a:pt x="716" y="643"/>
                  </a:lnTo>
                  <a:lnTo>
                    <a:pt x="689" y="644"/>
                  </a:lnTo>
                  <a:lnTo>
                    <a:pt x="689" y="644"/>
                  </a:lnTo>
                  <a:lnTo>
                    <a:pt x="689" y="644"/>
                  </a:lnTo>
                  <a:lnTo>
                    <a:pt x="662" y="645"/>
                  </a:lnTo>
                  <a:lnTo>
                    <a:pt x="662" y="645"/>
                  </a:lnTo>
                  <a:lnTo>
                    <a:pt x="635" y="645"/>
                  </a:lnTo>
                  <a:lnTo>
                    <a:pt x="635" y="645"/>
                  </a:lnTo>
                  <a:lnTo>
                    <a:pt x="608" y="646"/>
                  </a:lnTo>
                  <a:lnTo>
                    <a:pt x="608" y="646"/>
                  </a:lnTo>
                  <a:lnTo>
                    <a:pt x="581" y="646"/>
                  </a:lnTo>
                  <a:lnTo>
                    <a:pt x="581" y="646"/>
                  </a:lnTo>
                  <a:lnTo>
                    <a:pt x="581" y="646"/>
                  </a:lnTo>
                  <a:lnTo>
                    <a:pt x="554" y="646"/>
                  </a:lnTo>
                  <a:lnTo>
                    <a:pt x="554" y="646"/>
                  </a:lnTo>
                  <a:lnTo>
                    <a:pt x="527" y="645"/>
                  </a:lnTo>
                  <a:lnTo>
                    <a:pt x="527" y="645"/>
                  </a:lnTo>
                  <a:lnTo>
                    <a:pt x="500" y="645"/>
                  </a:lnTo>
                  <a:lnTo>
                    <a:pt x="500" y="645"/>
                  </a:lnTo>
                  <a:lnTo>
                    <a:pt x="473" y="644"/>
                  </a:lnTo>
                  <a:lnTo>
                    <a:pt x="473" y="644"/>
                  </a:lnTo>
                  <a:lnTo>
                    <a:pt x="446" y="643"/>
                  </a:lnTo>
                  <a:lnTo>
                    <a:pt x="446" y="643"/>
                  </a:lnTo>
                  <a:lnTo>
                    <a:pt x="446" y="643"/>
                  </a:lnTo>
                  <a:lnTo>
                    <a:pt x="419" y="642"/>
                  </a:lnTo>
                  <a:lnTo>
                    <a:pt x="419" y="642"/>
                  </a:lnTo>
                  <a:lnTo>
                    <a:pt x="392" y="641"/>
                  </a:lnTo>
                  <a:lnTo>
                    <a:pt x="392" y="641"/>
                  </a:lnTo>
                  <a:lnTo>
                    <a:pt x="365" y="640"/>
                  </a:lnTo>
                  <a:lnTo>
                    <a:pt x="365" y="640"/>
                  </a:lnTo>
                  <a:lnTo>
                    <a:pt x="339" y="638"/>
                  </a:lnTo>
                  <a:lnTo>
                    <a:pt x="339" y="638"/>
                  </a:lnTo>
                  <a:lnTo>
                    <a:pt x="339" y="638"/>
                  </a:lnTo>
                  <a:lnTo>
                    <a:pt x="312" y="637"/>
                  </a:lnTo>
                  <a:lnTo>
                    <a:pt x="312" y="637"/>
                  </a:lnTo>
                  <a:lnTo>
                    <a:pt x="285" y="635"/>
                  </a:lnTo>
                  <a:lnTo>
                    <a:pt x="285" y="635"/>
                  </a:lnTo>
                  <a:lnTo>
                    <a:pt x="259" y="632"/>
                  </a:lnTo>
                  <a:lnTo>
                    <a:pt x="259" y="632"/>
                  </a:lnTo>
                  <a:lnTo>
                    <a:pt x="232" y="629"/>
                  </a:lnTo>
                  <a:lnTo>
                    <a:pt x="232" y="629"/>
                  </a:lnTo>
                  <a:lnTo>
                    <a:pt x="232" y="629"/>
                  </a:lnTo>
                  <a:lnTo>
                    <a:pt x="206" y="627"/>
                  </a:lnTo>
                  <a:lnTo>
                    <a:pt x="206" y="627"/>
                  </a:lnTo>
                  <a:lnTo>
                    <a:pt x="180" y="624"/>
                  </a:lnTo>
                  <a:lnTo>
                    <a:pt x="180" y="624"/>
                  </a:lnTo>
                  <a:lnTo>
                    <a:pt x="154" y="621"/>
                  </a:lnTo>
                  <a:lnTo>
                    <a:pt x="154" y="621"/>
                  </a:lnTo>
                  <a:lnTo>
                    <a:pt x="128" y="617"/>
                  </a:lnTo>
                  <a:lnTo>
                    <a:pt x="128" y="617"/>
                  </a:lnTo>
                  <a:lnTo>
                    <a:pt x="102" y="614"/>
                  </a:lnTo>
                  <a:lnTo>
                    <a:pt x="102" y="614"/>
                  </a:lnTo>
                  <a:lnTo>
                    <a:pt x="102" y="614"/>
                  </a:lnTo>
                  <a:lnTo>
                    <a:pt x="76" y="611"/>
                  </a:lnTo>
                  <a:lnTo>
                    <a:pt x="76" y="611"/>
                  </a:lnTo>
                  <a:lnTo>
                    <a:pt x="51" y="607"/>
                  </a:lnTo>
                  <a:lnTo>
                    <a:pt x="51" y="607"/>
                  </a:lnTo>
                  <a:lnTo>
                    <a:pt x="25" y="604"/>
                  </a:lnTo>
                  <a:lnTo>
                    <a:pt x="25" y="604"/>
                  </a:lnTo>
                  <a:lnTo>
                    <a:pt x="0" y="599"/>
                  </a:lnTo>
                  <a:lnTo>
                    <a:pt x="0" y="599"/>
                  </a:lnTo>
                  <a:lnTo>
                    <a:pt x="0" y="798"/>
                  </a:lnTo>
                  <a:lnTo>
                    <a:pt x="0" y="798"/>
                  </a:lnTo>
                  <a:lnTo>
                    <a:pt x="25" y="802"/>
                  </a:lnTo>
                  <a:lnTo>
                    <a:pt x="25" y="802"/>
                  </a:lnTo>
                  <a:lnTo>
                    <a:pt x="51" y="805"/>
                  </a:lnTo>
                  <a:lnTo>
                    <a:pt x="51" y="805"/>
                  </a:lnTo>
                  <a:lnTo>
                    <a:pt x="76" y="809"/>
                  </a:lnTo>
                  <a:lnTo>
                    <a:pt x="76" y="809"/>
                  </a:lnTo>
                  <a:lnTo>
                    <a:pt x="102" y="813"/>
                  </a:lnTo>
                  <a:lnTo>
                    <a:pt x="102" y="813"/>
                  </a:lnTo>
                  <a:lnTo>
                    <a:pt x="102" y="813"/>
                  </a:lnTo>
                  <a:lnTo>
                    <a:pt x="128" y="816"/>
                  </a:lnTo>
                  <a:lnTo>
                    <a:pt x="128" y="816"/>
                  </a:lnTo>
                  <a:lnTo>
                    <a:pt x="154" y="819"/>
                  </a:lnTo>
                  <a:lnTo>
                    <a:pt x="154" y="819"/>
                  </a:lnTo>
                  <a:lnTo>
                    <a:pt x="180" y="822"/>
                  </a:lnTo>
                  <a:lnTo>
                    <a:pt x="180" y="822"/>
                  </a:lnTo>
                  <a:lnTo>
                    <a:pt x="206" y="825"/>
                  </a:lnTo>
                  <a:lnTo>
                    <a:pt x="206" y="825"/>
                  </a:lnTo>
                  <a:lnTo>
                    <a:pt x="232" y="827"/>
                  </a:lnTo>
                  <a:lnTo>
                    <a:pt x="232" y="827"/>
                  </a:lnTo>
                  <a:lnTo>
                    <a:pt x="232" y="827"/>
                  </a:lnTo>
                  <a:lnTo>
                    <a:pt x="259" y="831"/>
                  </a:lnTo>
                  <a:lnTo>
                    <a:pt x="259" y="831"/>
                  </a:lnTo>
                  <a:lnTo>
                    <a:pt x="285" y="833"/>
                  </a:lnTo>
                  <a:lnTo>
                    <a:pt x="285" y="833"/>
                  </a:lnTo>
                  <a:lnTo>
                    <a:pt x="312" y="835"/>
                  </a:lnTo>
                  <a:lnTo>
                    <a:pt x="312" y="835"/>
                  </a:lnTo>
                  <a:lnTo>
                    <a:pt x="339" y="836"/>
                  </a:lnTo>
                  <a:lnTo>
                    <a:pt x="339" y="836"/>
                  </a:lnTo>
                  <a:lnTo>
                    <a:pt x="339" y="836"/>
                  </a:lnTo>
                  <a:lnTo>
                    <a:pt x="365" y="838"/>
                  </a:lnTo>
                  <a:lnTo>
                    <a:pt x="365" y="838"/>
                  </a:lnTo>
                  <a:lnTo>
                    <a:pt x="392" y="839"/>
                  </a:lnTo>
                  <a:lnTo>
                    <a:pt x="392" y="839"/>
                  </a:lnTo>
                  <a:lnTo>
                    <a:pt x="419" y="840"/>
                  </a:lnTo>
                  <a:lnTo>
                    <a:pt x="419" y="840"/>
                  </a:lnTo>
                  <a:lnTo>
                    <a:pt x="446" y="841"/>
                  </a:lnTo>
                  <a:lnTo>
                    <a:pt x="446" y="841"/>
                  </a:lnTo>
                  <a:lnTo>
                    <a:pt x="446" y="841"/>
                  </a:lnTo>
                  <a:lnTo>
                    <a:pt x="473" y="842"/>
                  </a:lnTo>
                  <a:lnTo>
                    <a:pt x="473" y="842"/>
                  </a:lnTo>
                  <a:lnTo>
                    <a:pt x="500" y="843"/>
                  </a:lnTo>
                  <a:lnTo>
                    <a:pt x="500" y="843"/>
                  </a:lnTo>
                  <a:lnTo>
                    <a:pt x="527" y="843"/>
                  </a:lnTo>
                  <a:lnTo>
                    <a:pt x="527" y="843"/>
                  </a:lnTo>
                  <a:lnTo>
                    <a:pt x="554" y="845"/>
                  </a:lnTo>
                  <a:lnTo>
                    <a:pt x="554" y="845"/>
                  </a:lnTo>
                  <a:lnTo>
                    <a:pt x="581" y="845"/>
                  </a:lnTo>
                  <a:lnTo>
                    <a:pt x="581" y="845"/>
                  </a:lnTo>
                  <a:lnTo>
                    <a:pt x="581" y="845"/>
                  </a:lnTo>
                  <a:lnTo>
                    <a:pt x="608" y="845"/>
                  </a:lnTo>
                  <a:lnTo>
                    <a:pt x="608" y="845"/>
                  </a:lnTo>
                  <a:lnTo>
                    <a:pt x="635" y="843"/>
                  </a:lnTo>
                  <a:lnTo>
                    <a:pt x="635" y="843"/>
                  </a:lnTo>
                  <a:lnTo>
                    <a:pt x="662" y="843"/>
                  </a:lnTo>
                  <a:lnTo>
                    <a:pt x="662" y="843"/>
                  </a:lnTo>
                  <a:lnTo>
                    <a:pt x="689" y="842"/>
                  </a:lnTo>
                  <a:lnTo>
                    <a:pt x="689" y="842"/>
                  </a:lnTo>
                  <a:lnTo>
                    <a:pt x="689" y="842"/>
                  </a:lnTo>
                  <a:lnTo>
                    <a:pt x="716" y="841"/>
                  </a:lnTo>
                  <a:lnTo>
                    <a:pt x="716" y="841"/>
                  </a:lnTo>
                  <a:lnTo>
                    <a:pt x="743" y="840"/>
                  </a:lnTo>
                  <a:lnTo>
                    <a:pt x="743" y="840"/>
                  </a:lnTo>
                  <a:lnTo>
                    <a:pt x="769" y="839"/>
                  </a:lnTo>
                  <a:lnTo>
                    <a:pt x="769" y="839"/>
                  </a:lnTo>
                  <a:lnTo>
                    <a:pt x="796" y="838"/>
                  </a:lnTo>
                  <a:lnTo>
                    <a:pt x="796" y="838"/>
                  </a:lnTo>
                  <a:lnTo>
                    <a:pt x="796" y="838"/>
                  </a:lnTo>
                  <a:lnTo>
                    <a:pt x="823" y="836"/>
                  </a:lnTo>
                  <a:lnTo>
                    <a:pt x="823" y="836"/>
                  </a:lnTo>
                  <a:lnTo>
                    <a:pt x="850" y="835"/>
                  </a:lnTo>
                  <a:lnTo>
                    <a:pt x="850" y="835"/>
                  </a:lnTo>
                  <a:lnTo>
                    <a:pt x="876" y="833"/>
                  </a:lnTo>
                  <a:lnTo>
                    <a:pt x="876" y="833"/>
                  </a:lnTo>
                  <a:lnTo>
                    <a:pt x="903" y="831"/>
                  </a:lnTo>
                  <a:lnTo>
                    <a:pt x="903" y="831"/>
                  </a:lnTo>
                  <a:lnTo>
                    <a:pt x="903" y="831"/>
                  </a:lnTo>
                  <a:lnTo>
                    <a:pt x="929" y="827"/>
                  </a:lnTo>
                  <a:lnTo>
                    <a:pt x="929" y="827"/>
                  </a:lnTo>
                  <a:lnTo>
                    <a:pt x="955" y="825"/>
                  </a:lnTo>
                  <a:lnTo>
                    <a:pt x="955" y="825"/>
                  </a:lnTo>
                  <a:lnTo>
                    <a:pt x="982" y="822"/>
                  </a:lnTo>
                  <a:lnTo>
                    <a:pt x="982" y="822"/>
                  </a:lnTo>
                  <a:lnTo>
                    <a:pt x="1008" y="819"/>
                  </a:lnTo>
                  <a:lnTo>
                    <a:pt x="1008" y="819"/>
                  </a:lnTo>
                  <a:lnTo>
                    <a:pt x="1034" y="816"/>
                  </a:lnTo>
                  <a:lnTo>
                    <a:pt x="1034" y="816"/>
                  </a:lnTo>
                  <a:lnTo>
                    <a:pt x="1034" y="816"/>
                  </a:lnTo>
                  <a:lnTo>
                    <a:pt x="1060" y="813"/>
                  </a:lnTo>
                  <a:lnTo>
                    <a:pt x="1060" y="813"/>
                  </a:lnTo>
                  <a:lnTo>
                    <a:pt x="1084" y="809"/>
                  </a:lnTo>
                  <a:lnTo>
                    <a:pt x="1084" y="809"/>
                  </a:lnTo>
                  <a:lnTo>
                    <a:pt x="1110" y="805"/>
                  </a:lnTo>
                  <a:lnTo>
                    <a:pt x="1110" y="805"/>
                  </a:lnTo>
                  <a:lnTo>
                    <a:pt x="1135" y="802"/>
                  </a:lnTo>
                  <a:lnTo>
                    <a:pt x="1135" y="802"/>
                  </a:lnTo>
                  <a:lnTo>
                    <a:pt x="1135" y="802"/>
                  </a:lnTo>
                  <a:lnTo>
                    <a:pt x="1161" y="798"/>
                  </a:lnTo>
                  <a:lnTo>
                    <a:pt x="1161" y="798"/>
                  </a:lnTo>
                  <a:lnTo>
                    <a:pt x="1186" y="793"/>
                  </a:lnTo>
                  <a:lnTo>
                    <a:pt x="1186" y="793"/>
                  </a:lnTo>
                  <a:lnTo>
                    <a:pt x="1211" y="788"/>
                  </a:lnTo>
                  <a:lnTo>
                    <a:pt x="1211" y="788"/>
                  </a:lnTo>
                  <a:lnTo>
                    <a:pt x="1235" y="784"/>
                  </a:lnTo>
                  <a:lnTo>
                    <a:pt x="1235" y="784"/>
                  </a:lnTo>
                  <a:lnTo>
                    <a:pt x="1235" y="784"/>
                  </a:lnTo>
                  <a:lnTo>
                    <a:pt x="1260" y="778"/>
                  </a:lnTo>
                  <a:lnTo>
                    <a:pt x="1260" y="778"/>
                  </a:lnTo>
                  <a:lnTo>
                    <a:pt x="1283" y="774"/>
                  </a:lnTo>
                  <a:lnTo>
                    <a:pt x="1283" y="774"/>
                  </a:lnTo>
                  <a:lnTo>
                    <a:pt x="1307" y="769"/>
                  </a:lnTo>
                  <a:lnTo>
                    <a:pt x="1307" y="769"/>
                  </a:lnTo>
                  <a:lnTo>
                    <a:pt x="1331" y="764"/>
                  </a:lnTo>
                  <a:lnTo>
                    <a:pt x="1331" y="764"/>
                  </a:lnTo>
                  <a:lnTo>
                    <a:pt x="1355" y="758"/>
                  </a:lnTo>
                  <a:lnTo>
                    <a:pt x="1355" y="758"/>
                  </a:lnTo>
                  <a:lnTo>
                    <a:pt x="1355" y="758"/>
                  </a:lnTo>
                  <a:lnTo>
                    <a:pt x="1379" y="752"/>
                  </a:lnTo>
                  <a:lnTo>
                    <a:pt x="1379" y="752"/>
                  </a:lnTo>
                  <a:lnTo>
                    <a:pt x="1401" y="746"/>
                  </a:lnTo>
                  <a:lnTo>
                    <a:pt x="1401" y="746"/>
                  </a:lnTo>
                  <a:lnTo>
                    <a:pt x="1424" y="740"/>
                  </a:lnTo>
                  <a:lnTo>
                    <a:pt x="1424" y="740"/>
                  </a:lnTo>
                  <a:lnTo>
                    <a:pt x="1447" y="734"/>
                  </a:lnTo>
                  <a:lnTo>
                    <a:pt x="1447" y="734"/>
                  </a:lnTo>
                  <a:lnTo>
                    <a:pt x="1447" y="734"/>
                  </a:lnTo>
                  <a:lnTo>
                    <a:pt x="1469" y="727"/>
                  </a:lnTo>
                  <a:lnTo>
                    <a:pt x="1469" y="727"/>
                  </a:lnTo>
                  <a:lnTo>
                    <a:pt x="1491" y="721"/>
                  </a:lnTo>
                  <a:lnTo>
                    <a:pt x="1491" y="721"/>
                  </a:lnTo>
                  <a:lnTo>
                    <a:pt x="1513" y="714"/>
                  </a:lnTo>
                  <a:lnTo>
                    <a:pt x="1513" y="714"/>
                  </a:lnTo>
                  <a:lnTo>
                    <a:pt x="1534" y="707"/>
                  </a:lnTo>
                  <a:lnTo>
                    <a:pt x="1534" y="707"/>
                  </a:lnTo>
                  <a:lnTo>
                    <a:pt x="1534" y="707"/>
                  </a:lnTo>
                  <a:lnTo>
                    <a:pt x="1556" y="701"/>
                  </a:lnTo>
                  <a:lnTo>
                    <a:pt x="1556" y="701"/>
                  </a:lnTo>
                  <a:lnTo>
                    <a:pt x="1576" y="693"/>
                  </a:lnTo>
                  <a:lnTo>
                    <a:pt x="1576" y="693"/>
                  </a:lnTo>
                  <a:lnTo>
                    <a:pt x="1597" y="686"/>
                  </a:lnTo>
                  <a:lnTo>
                    <a:pt x="1597" y="686"/>
                  </a:lnTo>
                  <a:lnTo>
                    <a:pt x="1617" y="678"/>
                  </a:lnTo>
                  <a:lnTo>
                    <a:pt x="1617" y="678"/>
                  </a:lnTo>
                  <a:lnTo>
                    <a:pt x="1637" y="671"/>
                  </a:lnTo>
                  <a:lnTo>
                    <a:pt x="1637" y="671"/>
                  </a:lnTo>
                  <a:lnTo>
                    <a:pt x="1637" y="671"/>
                  </a:lnTo>
                  <a:lnTo>
                    <a:pt x="1656" y="663"/>
                  </a:lnTo>
                  <a:lnTo>
                    <a:pt x="1656" y="663"/>
                  </a:lnTo>
                  <a:lnTo>
                    <a:pt x="1676" y="655"/>
                  </a:lnTo>
                  <a:lnTo>
                    <a:pt x="1676" y="655"/>
                  </a:lnTo>
                  <a:lnTo>
                    <a:pt x="1695" y="647"/>
                  </a:lnTo>
                  <a:lnTo>
                    <a:pt x="1695" y="647"/>
                  </a:lnTo>
                  <a:lnTo>
                    <a:pt x="1714" y="639"/>
                  </a:lnTo>
                  <a:lnTo>
                    <a:pt x="1714" y="639"/>
                  </a:lnTo>
                  <a:lnTo>
                    <a:pt x="1714" y="639"/>
                  </a:lnTo>
                  <a:lnTo>
                    <a:pt x="1732" y="630"/>
                  </a:lnTo>
                  <a:lnTo>
                    <a:pt x="1732" y="630"/>
                  </a:lnTo>
                  <a:lnTo>
                    <a:pt x="1749" y="622"/>
                  </a:lnTo>
                  <a:lnTo>
                    <a:pt x="1749" y="622"/>
                  </a:lnTo>
                  <a:lnTo>
                    <a:pt x="1767" y="613"/>
                  </a:lnTo>
                  <a:lnTo>
                    <a:pt x="1767" y="613"/>
                  </a:lnTo>
                  <a:lnTo>
                    <a:pt x="1784" y="605"/>
                  </a:lnTo>
                  <a:lnTo>
                    <a:pt x="1784" y="605"/>
                  </a:lnTo>
                  <a:lnTo>
                    <a:pt x="1784" y="605"/>
                  </a:lnTo>
                  <a:lnTo>
                    <a:pt x="1801" y="596"/>
                  </a:lnTo>
                  <a:lnTo>
                    <a:pt x="1801" y="596"/>
                  </a:lnTo>
                  <a:lnTo>
                    <a:pt x="1817" y="588"/>
                  </a:lnTo>
                  <a:lnTo>
                    <a:pt x="1817" y="588"/>
                  </a:lnTo>
                  <a:lnTo>
                    <a:pt x="1834" y="578"/>
                  </a:lnTo>
                  <a:lnTo>
                    <a:pt x="1834" y="578"/>
                  </a:lnTo>
                  <a:lnTo>
                    <a:pt x="1850" y="570"/>
                  </a:lnTo>
                  <a:lnTo>
                    <a:pt x="1850" y="570"/>
                  </a:lnTo>
                  <a:lnTo>
                    <a:pt x="1865" y="560"/>
                  </a:lnTo>
                  <a:lnTo>
                    <a:pt x="1865" y="560"/>
                  </a:lnTo>
                  <a:lnTo>
                    <a:pt x="1865" y="560"/>
                  </a:lnTo>
                  <a:lnTo>
                    <a:pt x="1880" y="550"/>
                  </a:lnTo>
                  <a:lnTo>
                    <a:pt x="1880" y="550"/>
                  </a:lnTo>
                  <a:lnTo>
                    <a:pt x="1894" y="541"/>
                  </a:lnTo>
                  <a:lnTo>
                    <a:pt x="1894" y="541"/>
                  </a:lnTo>
                  <a:lnTo>
                    <a:pt x="1908" y="531"/>
                  </a:lnTo>
                  <a:lnTo>
                    <a:pt x="1908" y="531"/>
                  </a:lnTo>
                  <a:lnTo>
                    <a:pt x="1922" y="522"/>
                  </a:lnTo>
                  <a:lnTo>
                    <a:pt x="1922" y="522"/>
                  </a:lnTo>
                  <a:lnTo>
                    <a:pt x="1922" y="522"/>
                  </a:lnTo>
                  <a:lnTo>
                    <a:pt x="1935" y="512"/>
                  </a:lnTo>
                  <a:lnTo>
                    <a:pt x="1935" y="512"/>
                  </a:lnTo>
                  <a:lnTo>
                    <a:pt x="1948" y="502"/>
                  </a:lnTo>
                  <a:lnTo>
                    <a:pt x="1948" y="502"/>
                  </a:lnTo>
                  <a:lnTo>
                    <a:pt x="1961" y="492"/>
                  </a:lnTo>
                  <a:lnTo>
                    <a:pt x="1961" y="492"/>
                  </a:lnTo>
                  <a:lnTo>
                    <a:pt x="1973" y="482"/>
                  </a:lnTo>
                  <a:lnTo>
                    <a:pt x="1973" y="482"/>
                  </a:lnTo>
                  <a:lnTo>
                    <a:pt x="1973" y="482"/>
                  </a:lnTo>
                  <a:lnTo>
                    <a:pt x="1984" y="471"/>
                  </a:lnTo>
                  <a:lnTo>
                    <a:pt x="1984" y="471"/>
                  </a:lnTo>
                  <a:lnTo>
                    <a:pt x="1996" y="462"/>
                  </a:lnTo>
                  <a:lnTo>
                    <a:pt x="1996" y="462"/>
                  </a:lnTo>
                  <a:lnTo>
                    <a:pt x="2007" y="451"/>
                  </a:lnTo>
                  <a:lnTo>
                    <a:pt x="2007" y="451"/>
                  </a:lnTo>
                  <a:lnTo>
                    <a:pt x="2016" y="441"/>
                  </a:lnTo>
                  <a:lnTo>
                    <a:pt x="2016" y="441"/>
                  </a:lnTo>
                  <a:lnTo>
                    <a:pt x="2016" y="441"/>
                  </a:lnTo>
                  <a:lnTo>
                    <a:pt x="2027" y="430"/>
                  </a:lnTo>
                  <a:lnTo>
                    <a:pt x="2027" y="430"/>
                  </a:lnTo>
                  <a:lnTo>
                    <a:pt x="2036" y="419"/>
                  </a:lnTo>
                  <a:lnTo>
                    <a:pt x="2036" y="419"/>
                  </a:lnTo>
                  <a:lnTo>
                    <a:pt x="2045" y="409"/>
                  </a:lnTo>
                  <a:lnTo>
                    <a:pt x="2045" y="409"/>
                  </a:lnTo>
                  <a:lnTo>
                    <a:pt x="2054" y="398"/>
                  </a:lnTo>
                  <a:lnTo>
                    <a:pt x="2054" y="398"/>
                  </a:lnTo>
                  <a:lnTo>
                    <a:pt x="2062" y="387"/>
                  </a:lnTo>
                  <a:lnTo>
                    <a:pt x="2062" y="387"/>
                  </a:lnTo>
                  <a:lnTo>
                    <a:pt x="2062" y="387"/>
                  </a:lnTo>
                  <a:lnTo>
                    <a:pt x="2069" y="377"/>
                  </a:lnTo>
                  <a:lnTo>
                    <a:pt x="2069" y="377"/>
                  </a:lnTo>
                  <a:lnTo>
                    <a:pt x="2077" y="366"/>
                  </a:lnTo>
                  <a:lnTo>
                    <a:pt x="2077" y="366"/>
                  </a:lnTo>
                  <a:lnTo>
                    <a:pt x="2083" y="355"/>
                  </a:lnTo>
                  <a:lnTo>
                    <a:pt x="2083" y="355"/>
                  </a:lnTo>
                  <a:lnTo>
                    <a:pt x="2090" y="344"/>
                  </a:lnTo>
                  <a:lnTo>
                    <a:pt x="2090" y="344"/>
                  </a:lnTo>
                  <a:lnTo>
                    <a:pt x="2090" y="344"/>
                  </a:lnTo>
                  <a:lnTo>
                    <a:pt x="2095" y="333"/>
                  </a:lnTo>
                  <a:lnTo>
                    <a:pt x="2095" y="333"/>
                  </a:lnTo>
                  <a:lnTo>
                    <a:pt x="2101" y="322"/>
                  </a:lnTo>
                  <a:lnTo>
                    <a:pt x="2101" y="322"/>
                  </a:lnTo>
                  <a:lnTo>
                    <a:pt x="2106" y="311"/>
                  </a:lnTo>
                  <a:lnTo>
                    <a:pt x="2106" y="311"/>
                  </a:lnTo>
                  <a:lnTo>
                    <a:pt x="2110" y="300"/>
                  </a:lnTo>
                  <a:lnTo>
                    <a:pt x="2110" y="300"/>
                  </a:lnTo>
                  <a:lnTo>
                    <a:pt x="2110" y="300"/>
                  </a:lnTo>
                  <a:lnTo>
                    <a:pt x="2115" y="289"/>
                  </a:lnTo>
                  <a:lnTo>
                    <a:pt x="2115" y="289"/>
                  </a:lnTo>
                  <a:lnTo>
                    <a:pt x="2118" y="277"/>
                  </a:lnTo>
                  <a:lnTo>
                    <a:pt x="2118" y="277"/>
                  </a:lnTo>
                  <a:lnTo>
                    <a:pt x="2121" y="267"/>
                  </a:lnTo>
                  <a:lnTo>
                    <a:pt x="2121" y="267"/>
                  </a:lnTo>
                  <a:lnTo>
                    <a:pt x="2123" y="255"/>
                  </a:lnTo>
                  <a:lnTo>
                    <a:pt x="2123" y="255"/>
                  </a:lnTo>
                  <a:lnTo>
                    <a:pt x="2125" y="243"/>
                  </a:lnTo>
                  <a:lnTo>
                    <a:pt x="2125" y="243"/>
                  </a:lnTo>
                  <a:lnTo>
                    <a:pt x="2125" y="243"/>
                  </a:lnTo>
                  <a:lnTo>
                    <a:pt x="2128" y="233"/>
                  </a:lnTo>
                  <a:lnTo>
                    <a:pt x="2128" y="233"/>
                  </a:lnTo>
                  <a:lnTo>
                    <a:pt x="2129" y="221"/>
                  </a:lnTo>
                  <a:lnTo>
                    <a:pt x="2129" y="221"/>
                  </a:lnTo>
                  <a:lnTo>
                    <a:pt x="2130" y="210"/>
                  </a:lnTo>
                  <a:lnTo>
                    <a:pt x="2130" y="210"/>
                  </a:lnTo>
                  <a:lnTo>
                    <a:pt x="2130" y="199"/>
                  </a:lnTo>
                  <a:lnTo>
                    <a:pt x="2130" y="199"/>
                  </a:lnTo>
                  <a:lnTo>
                    <a:pt x="2130" y="0"/>
                  </a:lnTo>
                  <a:close/>
                </a:path>
              </a:pathLst>
            </a:custGeom>
            <a:solidFill>
              <a:srgbClr val="4D4D80"/>
            </a:solidFill>
            <a:ln w="9525">
              <a:solidFill>
                <a:srgbClr val="000000"/>
              </a:solidFill>
              <a:round/>
              <a:headEnd/>
              <a:tailEnd/>
            </a:ln>
          </p:spPr>
          <p:txBody>
            <a:bodyPr/>
            <a:lstStyle/>
            <a:p>
              <a:endParaRPr lang="es-ES"/>
            </a:p>
          </p:txBody>
        </p:sp>
        <p:sp>
          <p:nvSpPr>
            <p:cNvPr id="193567" name="Freeform 31"/>
            <p:cNvSpPr>
              <a:spLocks/>
            </p:cNvSpPr>
            <p:nvPr/>
          </p:nvSpPr>
          <p:spPr bwMode="auto">
            <a:xfrm>
              <a:off x="2850" y="1656"/>
              <a:ext cx="2130" cy="1292"/>
            </a:xfrm>
            <a:custGeom>
              <a:avLst/>
              <a:gdLst/>
              <a:ahLst/>
              <a:cxnLst>
                <a:cxn ang="0">
                  <a:pos x="662" y="2"/>
                </a:cxn>
                <a:cxn ang="0">
                  <a:pos x="743" y="4"/>
                </a:cxn>
                <a:cxn ang="0">
                  <a:pos x="823" y="8"/>
                </a:cxn>
                <a:cxn ang="0">
                  <a:pos x="929" y="16"/>
                </a:cxn>
                <a:cxn ang="0">
                  <a:pos x="1008" y="25"/>
                </a:cxn>
                <a:cxn ang="0">
                  <a:pos x="1084" y="36"/>
                </a:cxn>
                <a:cxn ang="0">
                  <a:pos x="1161" y="47"/>
                </a:cxn>
                <a:cxn ang="0">
                  <a:pos x="1235" y="61"/>
                </a:cxn>
                <a:cxn ang="0">
                  <a:pos x="1331" y="81"/>
                </a:cxn>
                <a:cxn ang="0">
                  <a:pos x="1401" y="99"/>
                </a:cxn>
                <a:cxn ang="0">
                  <a:pos x="1469" y="117"/>
                </a:cxn>
                <a:cxn ang="0">
                  <a:pos x="1534" y="137"/>
                </a:cxn>
                <a:cxn ang="0">
                  <a:pos x="1617" y="166"/>
                </a:cxn>
                <a:cxn ang="0">
                  <a:pos x="1676" y="189"/>
                </a:cxn>
                <a:cxn ang="0">
                  <a:pos x="1732" y="214"/>
                </a:cxn>
                <a:cxn ang="0">
                  <a:pos x="1784" y="239"/>
                </a:cxn>
                <a:cxn ang="0">
                  <a:pos x="1850" y="275"/>
                </a:cxn>
                <a:cxn ang="0">
                  <a:pos x="1894" y="304"/>
                </a:cxn>
                <a:cxn ang="0">
                  <a:pos x="1935" y="333"/>
                </a:cxn>
                <a:cxn ang="0">
                  <a:pos x="1973" y="363"/>
                </a:cxn>
                <a:cxn ang="0">
                  <a:pos x="2007" y="394"/>
                </a:cxn>
                <a:cxn ang="0">
                  <a:pos x="2045" y="435"/>
                </a:cxn>
                <a:cxn ang="0">
                  <a:pos x="2069" y="468"/>
                </a:cxn>
                <a:cxn ang="0">
                  <a:pos x="2090" y="500"/>
                </a:cxn>
                <a:cxn ang="0">
                  <a:pos x="2106" y="534"/>
                </a:cxn>
                <a:cxn ang="0">
                  <a:pos x="2121" y="578"/>
                </a:cxn>
                <a:cxn ang="0">
                  <a:pos x="2128" y="612"/>
                </a:cxn>
                <a:cxn ang="0">
                  <a:pos x="2130" y="646"/>
                </a:cxn>
                <a:cxn ang="0">
                  <a:pos x="2128" y="679"/>
                </a:cxn>
                <a:cxn ang="0">
                  <a:pos x="2118" y="725"/>
                </a:cxn>
                <a:cxn ang="0">
                  <a:pos x="2106" y="758"/>
                </a:cxn>
                <a:cxn ang="0">
                  <a:pos x="2090" y="791"/>
                </a:cxn>
                <a:cxn ang="0">
                  <a:pos x="2069" y="824"/>
                </a:cxn>
                <a:cxn ang="0">
                  <a:pos x="2045" y="856"/>
                </a:cxn>
                <a:cxn ang="0">
                  <a:pos x="2007" y="899"/>
                </a:cxn>
                <a:cxn ang="0">
                  <a:pos x="1973" y="929"/>
                </a:cxn>
                <a:cxn ang="0">
                  <a:pos x="1935" y="960"/>
                </a:cxn>
                <a:cxn ang="0">
                  <a:pos x="1894" y="989"/>
                </a:cxn>
                <a:cxn ang="0">
                  <a:pos x="1834" y="1026"/>
                </a:cxn>
                <a:cxn ang="0">
                  <a:pos x="1784" y="1052"/>
                </a:cxn>
                <a:cxn ang="0">
                  <a:pos x="1732" y="1078"/>
                </a:cxn>
                <a:cxn ang="0">
                  <a:pos x="1676" y="1103"/>
                </a:cxn>
                <a:cxn ang="0">
                  <a:pos x="1597" y="1134"/>
                </a:cxn>
                <a:cxn ang="0">
                  <a:pos x="1534" y="1155"/>
                </a:cxn>
                <a:cxn ang="0">
                  <a:pos x="1469" y="1175"/>
                </a:cxn>
                <a:cxn ang="0">
                  <a:pos x="1401" y="1194"/>
                </a:cxn>
                <a:cxn ang="0">
                  <a:pos x="1307" y="1217"/>
                </a:cxn>
                <a:cxn ang="0">
                  <a:pos x="1235" y="1232"/>
                </a:cxn>
                <a:cxn ang="0">
                  <a:pos x="1161" y="1245"/>
                </a:cxn>
                <a:cxn ang="0">
                  <a:pos x="1084" y="1257"/>
                </a:cxn>
                <a:cxn ang="0">
                  <a:pos x="1008" y="1267"/>
                </a:cxn>
                <a:cxn ang="0">
                  <a:pos x="903" y="1278"/>
                </a:cxn>
                <a:cxn ang="0">
                  <a:pos x="823" y="1284"/>
                </a:cxn>
                <a:cxn ang="0">
                  <a:pos x="743" y="1288"/>
                </a:cxn>
                <a:cxn ang="0">
                  <a:pos x="662" y="1291"/>
                </a:cxn>
                <a:cxn ang="0">
                  <a:pos x="554" y="1292"/>
                </a:cxn>
                <a:cxn ang="0">
                  <a:pos x="473" y="1290"/>
                </a:cxn>
                <a:cxn ang="0">
                  <a:pos x="392" y="1287"/>
                </a:cxn>
                <a:cxn ang="0">
                  <a:pos x="312" y="1283"/>
                </a:cxn>
                <a:cxn ang="0">
                  <a:pos x="206" y="1273"/>
                </a:cxn>
                <a:cxn ang="0">
                  <a:pos x="128" y="1264"/>
                </a:cxn>
                <a:cxn ang="0">
                  <a:pos x="51" y="1253"/>
                </a:cxn>
              </a:cxnLst>
              <a:rect l="0" t="0" r="r" b="b"/>
              <a:pathLst>
                <a:path w="2130" h="1292">
                  <a:moveTo>
                    <a:pt x="581" y="0"/>
                  </a:moveTo>
                  <a:lnTo>
                    <a:pt x="581" y="0"/>
                  </a:lnTo>
                  <a:lnTo>
                    <a:pt x="608" y="0"/>
                  </a:lnTo>
                  <a:lnTo>
                    <a:pt x="608" y="0"/>
                  </a:lnTo>
                  <a:lnTo>
                    <a:pt x="635" y="0"/>
                  </a:lnTo>
                  <a:lnTo>
                    <a:pt x="635" y="0"/>
                  </a:lnTo>
                  <a:lnTo>
                    <a:pt x="635" y="0"/>
                  </a:lnTo>
                  <a:lnTo>
                    <a:pt x="662" y="2"/>
                  </a:lnTo>
                  <a:lnTo>
                    <a:pt x="662" y="2"/>
                  </a:lnTo>
                  <a:lnTo>
                    <a:pt x="689" y="2"/>
                  </a:lnTo>
                  <a:lnTo>
                    <a:pt x="689" y="2"/>
                  </a:lnTo>
                  <a:lnTo>
                    <a:pt x="689" y="2"/>
                  </a:lnTo>
                  <a:lnTo>
                    <a:pt x="716" y="3"/>
                  </a:lnTo>
                  <a:lnTo>
                    <a:pt x="716" y="3"/>
                  </a:lnTo>
                  <a:lnTo>
                    <a:pt x="743" y="4"/>
                  </a:lnTo>
                  <a:lnTo>
                    <a:pt x="743" y="4"/>
                  </a:lnTo>
                  <a:lnTo>
                    <a:pt x="743" y="4"/>
                  </a:lnTo>
                  <a:lnTo>
                    <a:pt x="769" y="5"/>
                  </a:lnTo>
                  <a:lnTo>
                    <a:pt x="769" y="5"/>
                  </a:lnTo>
                  <a:lnTo>
                    <a:pt x="796" y="7"/>
                  </a:lnTo>
                  <a:lnTo>
                    <a:pt x="796" y="7"/>
                  </a:lnTo>
                  <a:lnTo>
                    <a:pt x="796" y="7"/>
                  </a:lnTo>
                  <a:lnTo>
                    <a:pt x="823" y="8"/>
                  </a:lnTo>
                  <a:lnTo>
                    <a:pt x="823" y="8"/>
                  </a:lnTo>
                  <a:lnTo>
                    <a:pt x="850" y="10"/>
                  </a:lnTo>
                  <a:lnTo>
                    <a:pt x="850" y="10"/>
                  </a:lnTo>
                  <a:lnTo>
                    <a:pt x="876" y="12"/>
                  </a:lnTo>
                  <a:lnTo>
                    <a:pt x="876" y="12"/>
                  </a:lnTo>
                  <a:lnTo>
                    <a:pt x="876" y="12"/>
                  </a:lnTo>
                  <a:lnTo>
                    <a:pt x="903" y="14"/>
                  </a:lnTo>
                  <a:lnTo>
                    <a:pt x="903" y="14"/>
                  </a:lnTo>
                  <a:lnTo>
                    <a:pt x="929" y="16"/>
                  </a:lnTo>
                  <a:lnTo>
                    <a:pt x="929" y="16"/>
                  </a:lnTo>
                  <a:lnTo>
                    <a:pt x="929" y="16"/>
                  </a:lnTo>
                  <a:lnTo>
                    <a:pt x="955" y="20"/>
                  </a:lnTo>
                  <a:lnTo>
                    <a:pt x="955" y="20"/>
                  </a:lnTo>
                  <a:lnTo>
                    <a:pt x="982" y="22"/>
                  </a:lnTo>
                  <a:lnTo>
                    <a:pt x="982" y="22"/>
                  </a:lnTo>
                  <a:lnTo>
                    <a:pt x="982" y="22"/>
                  </a:lnTo>
                  <a:lnTo>
                    <a:pt x="1008" y="25"/>
                  </a:lnTo>
                  <a:lnTo>
                    <a:pt x="1008" y="25"/>
                  </a:lnTo>
                  <a:lnTo>
                    <a:pt x="1034" y="28"/>
                  </a:lnTo>
                  <a:lnTo>
                    <a:pt x="1034" y="28"/>
                  </a:lnTo>
                  <a:lnTo>
                    <a:pt x="1034" y="28"/>
                  </a:lnTo>
                  <a:lnTo>
                    <a:pt x="1060" y="31"/>
                  </a:lnTo>
                  <a:lnTo>
                    <a:pt x="1060" y="31"/>
                  </a:lnTo>
                  <a:lnTo>
                    <a:pt x="1084" y="36"/>
                  </a:lnTo>
                  <a:lnTo>
                    <a:pt x="1084" y="36"/>
                  </a:lnTo>
                  <a:lnTo>
                    <a:pt x="1084" y="36"/>
                  </a:lnTo>
                  <a:lnTo>
                    <a:pt x="1110" y="39"/>
                  </a:lnTo>
                  <a:lnTo>
                    <a:pt x="1110" y="39"/>
                  </a:lnTo>
                  <a:lnTo>
                    <a:pt x="1135" y="43"/>
                  </a:lnTo>
                  <a:lnTo>
                    <a:pt x="1135" y="43"/>
                  </a:lnTo>
                  <a:lnTo>
                    <a:pt x="1135" y="43"/>
                  </a:lnTo>
                  <a:lnTo>
                    <a:pt x="1161" y="47"/>
                  </a:lnTo>
                  <a:lnTo>
                    <a:pt x="1161" y="47"/>
                  </a:lnTo>
                  <a:lnTo>
                    <a:pt x="1186" y="52"/>
                  </a:lnTo>
                  <a:lnTo>
                    <a:pt x="1186" y="52"/>
                  </a:lnTo>
                  <a:lnTo>
                    <a:pt x="1186" y="52"/>
                  </a:lnTo>
                  <a:lnTo>
                    <a:pt x="1211" y="56"/>
                  </a:lnTo>
                  <a:lnTo>
                    <a:pt x="1211" y="56"/>
                  </a:lnTo>
                  <a:lnTo>
                    <a:pt x="1235" y="61"/>
                  </a:lnTo>
                  <a:lnTo>
                    <a:pt x="1235" y="61"/>
                  </a:lnTo>
                  <a:lnTo>
                    <a:pt x="1235" y="61"/>
                  </a:lnTo>
                  <a:lnTo>
                    <a:pt x="1260" y="65"/>
                  </a:lnTo>
                  <a:lnTo>
                    <a:pt x="1260" y="65"/>
                  </a:lnTo>
                  <a:lnTo>
                    <a:pt x="1283" y="71"/>
                  </a:lnTo>
                  <a:lnTo>
                    <a:pt x="1283" y="71"/>
                  </a:lnTo>
                  <a:lnTo>
                    <a:pt x="1283" y="71"/>
                  </a:lnTo>
                  <a:lnTo>
                    <a:pt x="1307" y="76"/>
                  </a:lnTo>
                  <a:lnTo>
                    <a:pt x="1307" y="76"/>
                  </a:lnTo>
                  <a:lnTo>
                    <a:pt x="1331" y="81"/>
                  </a:lnTo>
                  <a:lnTo>
                    <a:pt x="1331" y="81"/>
                  </a:lnTo>
                  <a:lnTo>
                    <a:pt x="1331" y="81"/>
                  </a:lnTo>
                  <a:lnTo>
                    <a:pt x="1355" y="87"/>
                  </a:lnTo>
                  <a:lnTo>
                    <a:pt x="1355" y="87"/>
                  </a:lnTo>
                  <a:lnTo>
                    <a:pt x="1379" y="92"/>
                  </a:lnTo>
                  <a:lnTo>
                    <a:pt x="1379" y="92"/>
                  </a:lnTo>
                  <a:lnTo>
                    <a:pt x="1401" y="99"/>
                  </a:lnTo>
                  <a:lnTo>
                    <a:pt x="1401" y="99"/>
                  </a:lnTo>
                  <a:lnTo>
                    <a:pt x="1401" y="99"/>
                  </a:lnTo>
                  <a:lnTo>
                    <a:pt x="1424" y="105"/>
                  </a:lnTo>
                  <a:lnTo>
                    <a:pt x="1424" y="105"/>
                  </a:lnTo>
                  <a:lnTo>
                    <a:pt x="1447" y="110"/>
                  </a:lnTo>
                  <a:lnTo>
                    <a:pt x="1447" y="110"/>
                  </a:lnTo>
                  <a:lnTo>
                    <a:pt x="1447" y="110"/>
                  </a:lnTo>
                  <a:lnTo>
                    <a:pt x="1469" y="117"/>
                  </a:lnTo>
                  <a:lnTo>
                    <a:pt x="1469" y="117"/>
                  </a:lnTo>
                  <a:lnTo>
                    <a:pt x="1491" y="123"/>
                  </a:lnTo>
                  <a:lnTo>
                    <a:pt x="1491" y="123"/>
                  </a:lnTo>
                  <a:lnTo>
                    <a:pt x="1491" y="123"/>
                  </a:lnTo>
                  <a:lnTo>
                    <a:pt x="1513" y="130"/>
                  </a:lnTo>
                  <a:lnTo>
                    <a:pt x="1513" y="130"/>
                  </a:lnTo>
                  <a:lnTo>
                    <a:pt x="1534" y="137"/>
                  </a:lnTo>
                  <a:lnTo>
                    <a:pt x="1534" y="137"/>
                  </a:lnTo>
                  <a:lnTo>
                    <a:pt x="1534" y="137"/>
                  </a:lnTo>
                  <a:lnTo>
                    <a:pt x="1556" y="144"/>
                  </a:lnTo>
                  <a:lnTo>
                    <a:pt x="1556" y="144"/>
                  </a:lnTo>
                  <a:lnTo>
                    <a:pt x="1576" y="152"/>
                  </a:lnTo>
                  <a:lnTo>
                    <a:pt x="1576" y="152"/>
                  </a:lnTo>
                  <a:lnTo>
                    <a:pt x="1576" y="152"/>
                  </a:lnTo>
                  <a:lnTo>
                    <a:pt x="1597" y="158"/>
                  </a:lnTo>
                  <a:lnTo>
                    <a:pt x="1597" y="158"/>
                  </a:lnTo>
                  <a:lnTo>
                    <a:pt x="1617" y="166"/>
                  </a:lnTo>
                  <a:lnTo>
                    <a:pt x="1617" y="166"/>
                  </a:lnTo>
                  <a:lnTo>
                    <a:pt x="1617" y="166"/>
                  </a:lnTo>
                  <a:lnTo>
                    <a:pt x="1637" y="174"/>
                  </a:lnTo>
                  <a:lnTo>
                    <a:pt x="1637" y="174"/>
                  </a:lnTo>
                  <a:lnTo>
                    <a:pt x="1656" y="182"/>
                  </a:lnTo>
                  <a:lnTo>
                    <a:pt x="1656" y="182"/>
                  </a:lnTo>
                  <a:lnTo>
                    <a:pt x="1656" y="182"/>
                  </a:lnTo>
                  <a:lnTo>
                    <a:pt x="1676" y="189"/>
                  </a:lnTo>
                  <a:lnTo>
                    <a:pt x="1676" y="189"/>
                  </a:lnTo>
                  <a:lnTo>
                    <a:pt x="1695" y="198"/>
                  </a:lnTo>
                  <a:lnTo>
                    <a:pt x="1695" y="198"/>
                  </a:lnTo>
                  <a:lnTo>
                    <a:pt x="1695" y="198"/>
                  </a:lnTo>
                  <a:lnTo>
                    <a:pt x="1714" y="205"/>
                  </a:lnTo>
                  <a:lnTo>
                    <a:pt x="1714" y="205"/>
                  </a:lnTo>
                  <a:lnTo>
                    <a:pt x="1732" y="214"/>
                  </a:lnTo>
                  <a:lnTo>
                    <a:pt x="1732" y="214"/>
                  </a:lnTo>
                  <a:lnTo>
                    <a:pt x="1732" y="214"/>
                  </a:lnTo>
                  <a:lnTo>
                    <a:pt x="1749" y="222"/>
                  </a:lnTo>
                  <a:lnTo>
                    <a:pt x="1749" y="222"/>
                  </a:lnTo>
                  <a:lnTo>
                    <a:pt x="1767" y="231"/>
                  </a:lnTo>
                  <a:lnTo>
                    <a:pt x="1767" y="231"/>
                  </a:lnTo>
                  <a:lnTo>
                    <a:pt x="1784" y="239"/>
                  </a:lnTo>
                  <a:lnTo>
                    <a:pt x="1784" y="239"/>
                  </a:lnTo>
                  <a:lnTo>
                    <a:pt x="1784" y="239"/>
                  </a:lnTo>
                  <a:lnTo>
                    <a:pt x="1801" y="249"/>
                  </a:lnTo>
                  <a:lnTo>
                    <a:pt x="1801" y="249"/>
                  </a:lnTo>
                  <a:lnTo>
                    <a:pt x="1817" y="257"/>
                  </a:lnTo>
                  <a:lnTo>
                    <a:pt x="1817" y="257"/>
                  </a:lnTo>
                  <a:lnTo>
                    <a:pt x="1817" y="257"/>
                  </a:lnTo>
                  <a:lnTo>
                    <a:pt x="1834" y="267"/>
                  </a:lnTo>
                  <a:lnTo>
                    <a:pt x="1834" y="267"/>
                  </a:lnTo>
                  <a:lnTo>
                    <a:pt x="1850" y="275"/>
                  </a:lnTo>
                  <a:lnTo>
                    <a:pt x="1850" y="275"/>
                  </a:lnTo>
                  <a:lnTo>
                    <a:pt x="1850" y="275"/>
                  </a:lnTo>
                  <a:lnTo>
                    <a:pt x="1865" y="285"/>
                  </a:lnTo>
                  <a:lnTo>
                    <a:pt x="1865" y="285"/>
                  </a:lnTo>
                  <a:lnTo>
                    <a:pt x="1880" y="295"/>
                  </a:lnTo>
                  <a:lnTo>
                    <a:pt x="1880" y="295"/>
                  </a:lnTo>
                  <a:lnTo>
                    <a:pt x="1880" y="295"/>
                  </a:lnTo>
                  <a:lnTo>
                    <a:pt x="1894" y="304"/>
                  </a:lnTo>
                  <a:lnTo>
                    <a:pt x="1894" y="304"/>
                  </a:lnTo>
                  <a:lnTo>
                    <a:pt x="1908" y="314"/>
                  </a:lnTo>
                  <a:lnTo>
                    <a:pt x="1908" y="314"/>
                  </a:lnTo>
                  <a:lnTo>
                    <a:pt x="1908" y="314"/>
                  </a:lnTo>
                  <a:lnTo>
                    <a:pt x="1922" y="323"/>
                  </a:lnTo>
                  <a:lnTo>
                    <a:pt x="1922" y="323"/>
                  </a:lnTo>
                  <a:lnTo>
                    <a:pt x="1935" y="333"/>
                  </a:lnTo>
                  <a:lnTo>
                    <a:pt x="1935" y="333"/>
                  </a:lnTo>
                  <a:lnTo>
                    <a:pt x="1935" y="333"/>
                  </a:lnTo>
                  <a:lnTo>
                    <a:pt x="1948" y="343"/>
                  </a:lnTo>
                  <a:lnTo>
                    <a:pt x="1948" y="343"/>
                  </a:lnTo>
                  <a:lnTo>
                    <a:pt x="1961" y="353"/>
                  </a:lnTo>
                  <a:lnTo>
                    <a:pt x="1961" y="353"/>
                  </a:lnTo>
                  <a:lnTo>
                    <a:pt x="1961" y="353"/>
                  </a:lnTo>
                  <a:lnTo>
                    <a:pt x="1973" y="363"/>
                  </a:lnTo>
                  <a:lnTo>
                    <a:pt x="1973" y="363"/>
                  </a:lnTo>
                  <a:lnTo>
                    <a:pt x="1984" y="374"/>
                  </a:lnTo>
                  <a:lnTo>
                    <a:pt x="1984" y="374"/>
                  </a:lnTo>
                  <a:lnTo>
                    <a:pt x="1984" y="374"/>
                  </a:lnTo>
                  <a:lnTo>
                    <a:pt x="1996" y="383"/>
                  </a:lnTo>
                  <a:lnTo>
                    <a:pt x="1996" y="383"/>
                  </a:lnTo>
                  <a:lnTo>
                    <a:pt x="2007" y="394"/>
                  </a:lnTo>
                  <a:lnTo>
                    <a:pt x="2007" y="394"/>
                  </a:lnTo>
                  <a:lnTo>
                    <a:pt x="2007" y="394"/>
                  </a:lnTo>
                  <a:lnTo>
                    <a:pt x="2016" y="404"/>
                  </a:lnTo>
                  <a:lnTo>
                    <a:pt x="2016" y="404"/>
                  </a:lnTo>
                  <a:lnTo>
                    <a:pt x="2027" y="415"/>
                  </a:lnTo>
                  <a:lnTo>
                    <a:pt x="2027" y="415"/>
                  </a:lnTo>
                  <a:lnTo>
                    <a:pt x="2027" y="415"/>
                  </a:lnTo>
                  <a:lnTo>
                    <a:pt x="2036" y="425"/>
                  </a:lnTo>
                  <a:lnTo>
                    <a:pt x="2036" y="425"/>
                  </a:lnTo>
                  <a:lnTo>
                    <a:pt x="2045" y="435"/>
                  </a:lnTo>
                  <a:lnTo>
                    <a:pt x="2045" y="435"/>
                  </a:lnTo>
                  <a:lnTo>
                    <a:pt x="2054" y="446"/>
                  </a:lnTo>
                  <a:lnTo>
                    <a:pt x="2054" y="446"/>
                  </a:lnTo>
                  <a:lnTo>
                    <a:pt x="2054" y="446"/>
                  </a:lnTo>
                  <a:lnTo>
                    <a:pt x="2062" y="458"/>
                  </a:lnTo>
                  <a:lnTo>
                    <a:pt x="2062" y="458"/>
                  </a:lnTo>
                  <a:lnTo>
                    <a:pt x="2069" y="468"/>
                  </a:lnTo>
                  <a:lnTo>
                    <a:pt x="2069" y="468"/>
                  </a:lnTo>
                  <a:lnTo>
                    <a:pt x="2069" y="468"/>
                  </a:lnTo>
                  <a:lnTo>
                    <a:pt x="2077" y="479"/>
                  </a:lnTo>
                  <a:lnTo>
                    <a:pt x="2077" y="479"/>
                  </a:lnTo>
                  <a:lnTo>
                    <a:pt x="2083" y="490"/>
                  </a:lnTo>
                  <a:lnTo>
                    <a:pt x="2083" y="490"/>
                  </a:lnTo>
                  <a:lnTo>
                    <a:pt x="2083" y="490"/>
                  </a:lnTo>
                  <a:lnTo>
                    <a:pt x="2090" y="500"/>
                  </a:lnTo>
                  <a:lnTo>
                    <a:pt x="2090" y="500"/>
                  </a:lnTo>
                  <a:lnTo>
                    <a:pt x="2095" y="512"/>
                  </a:lnTo>
                  <a:lnTo>
                    <a:pt x="2095" y="512"/>
                  </a:lnTo>
                  <a:lnTo>
                    <a:pt x="2095" y="512"/>
                  </a:lnTo>
                  <a:lnTo>
                    <a:pt x="2101" y="523"/>
                  </a:lnTo>
                  <a:lnTo>
                    <a:pt x="2101" y="523"/>
                  </a:lnTo>
                  <a:lnTo>
                    <a:pt x="2106" y="534"/>
                  </a:lnTo>
                  <a:lnTo>
                    <a:pt x="2106" y="534"/>
                  </a:lnTo>
                  <a:lnTo>
                    <a:pt x="2106" y="534"/>
                  </a:lnTo>
                  <a:lnTo>
                    <a:pt x="2110" y="545"/>
                  </a:lnTo>
                  <a:lnTo>
                    <a:pt x="2110" y="545"/>
                  </a:lnTo>
                  <a:lnTo>
                    <a:pt x="2115" y="556"/>
                  </a:lnTo>
                  <a:lnTo>
                    <a:pt x="2115" y="556"/>
                  </a:lnTo>
                  <a:lnTo>
                    <a:pt x="2115" y="556"/>
                  </a:lnTo>
                  <a:lnTo>
                    <a:pt x="2118" y="568"/>
                  </a:lnTo>
                  <a:lnTo>
                    <a:pt x="2118" y="568"/>
                  </a:lnTo>
                  <a:lnTo>
                    <a:pt x="2121" y="578"/>
                  </a:lnTo>
                  <a:lnTo>
                    <a:pt x="2121" y="578"/>
                  </a:lnTo>
                  <a:lnTo>
                    <a:pt x="2121" y="578"/>
                  </a:lnTo>
                  <a:lnTo>
                    <a:pt x="2123" y="590"/>
                  </a:lnTo>
                  <a:lnTo>
                    <a:pt x="2123" y="590"/>
                  </a:lnTo>
                  <a:lnTo>
                    <a:pt x="2125" y="601"/>
                  </a:lnTo>
                  <a:lnTo>
                    <a:pt x="2125" y="601"/>
                  </a:lnTo>
                  <a:lnTo>
                    <a:pt x="2125" y="601"/>
                  </a:lnTo>
                  <a:lnTo>
                    <a:pt x="2128" y="612"/>
                  </a:lnTo>
                  <a:lnTo>
                    <a:pt x="2128" y="612"/>
                  </a:lnTo>
                  <a:lnTo>
                    <a:pt x="2129" y="624"/>
                  </a:lnTo>
                  <a:lnTo>
                    <a:pt x="2129" y="624"/>
                  </a:lnTo>
                  <a:lnTo>
                    <a:pt x="2129" y="624"/>
                  </a:lnTo>
                  <a:lnTo>
                    <a:pt x="2130" y="635"/>
                  </a:lnTo>
                  <a:lnTo>
                    <a:pt x="2130" y="635"/>
                  </a:lnTo>
                  <a:lnTo>
                    <a:pt x="2130" y="646"/>
                  </a:lnTo>
                  <a:lnTo>
                    <a:pt x="2130" y="646"/>
                  </a:lnTo>
                  <a:lnTo>
                    <a:pt x="2130" y="646"/>
                  </a:lnTo>
                  <a:lnTo>
                    <a:pt x="2130" y="657"/>
                  </a:lnTo>
                  <a:lnTo>
                    <a:pt x="2130" y="657"/>
                  </a:lnTo>
                  <a:lnTo>
                    <a:pt x="2129" y="669"/>
                  </a:lnTo>
                  <a:lnTo>
                    <a:pt x="2129" y="669"/>
                  </a:lnTo>
                  <a:lnTo>
                    <a:pt x="2128" y="679"/>
                  </a:lnTo>
                  <a:lnTo>
                    <a:pt x="2128" y="679"/>
                  </a:lnTo>
                  <a:lnTo>
                    <a:pt x="2128" y="679"/>
                  </a:lnTo>
                  <a:lnTo>
                    <a:pt x="2125" y="691"/>
                  </a:lnTo>
                  <a:lnTo>
                    <a:pt x="2125" y="691"/>
                  </a:lnTo>
                  <a:lnTo>
                    <a:pt x="2123" y="703"/>
                  </a:lnTo>
                  <a:lnTo>
                    <a:pt x="2123" y="703"/>
                  </a:lnTo>
                  <a:lnTo>
                    <a:pt x="2123" y="703"/>
                  </a:lnTo>
                  <a:lnTo>
                    <a:pt x="2121" y="714"/>
                  </a:lnTo>
                  <a:lnTo>
                    <a:pt x="2121" y="714"/>
                  </a:lnTo>
                  <a:lnTo>
                    <a:pt x="2118" y="725"/>
                  </a:lnTo>
                  <a:lnTo>
                    <a:pt x="2118" y="725"/>
                  </a:lnTo>
                  <a:lnTo>
                    <a:pt x="2118" y="725"/>
                  </a:lnTo>
                  <a:lnTo>
                    <a:pt x="2115" y="736"/>
                  </a:lnTo>
                  <a:lnTo>
                    <a:pt x="2115" y="736"/>
                  </a:lnTo>
                  <a:lnTo>
                    <a:pt x="2110" y="748"/>
                  </a:lnTo>
                  <a:lnTo>
                    <a:pt x="2110" y="748"/>
                  </a:lnTo>
                  <a:lnTo>
                    <a:pt x="2110" y="748"/>
                  </a:lnTo>
                  <a:lnTo>
                    <a:pt x="2106" y="758"/>
                  </a:lnTo>
                  <a:lnTo>
                    <a:pt x="2106" y="758"/>
                  </a:lnTo>
                  <a:lnTo>
                    <a:pt x="2101" y="769"/>
                  </a:lnTo>
                  <a:lnTo>
                    <a:pt x="2101" y="769"/>
                  </a:lnTo>
                  <a:lnTo>
                    <a:pt x="2101" y="769"/>
                  </a:lnTo>
                  <a:lnTo>
                    <a:pt x="2095" y="781"/>
                  </a:lnTo>
                  <a:lnTo>
                    <a:pt x="2095" y="781"/>
                  </a:lnTo>
                  <a:lnTo>
                    <a:pt x="2090" y="791"/>
                  </a:lnTo>
                  <a:lnTo>
                    <a:pt x="2090" y="791"/>
                  </a:lnTo>
                  <a:lnTo>
                    <a:pt x="2090" y="791"/>
                  </a:lnTo>
                  <a:lnTo>
                    <a:pt x="2083" y="802"/>
                  </a:lnTo>
                  <a:lnTo>
                    <a:pt x="2083" y="802"/>
                  </a:lnTo>
                  <a:lnTo>
                    <a:pt x="2077" y="814"/>
                  </a:lnTo>
                  <a:lnTo>
                    <a:pt x="2077" y="814"/>
                  </a:lnTo>
                  <a:lnTo>
                    <a:pt x="2077" y="814"/>
                  </a:lnTo>
                  <a:lnTo>
                    <a:pt x="2069" y="824"/>
                  </a:lnTo>
                  <a:lnTo>
                    <a:pt x="2069" y="824"/>
                  </a:lnTo>
                  <a:lnTo>
                    <a:pt x="2062" y="835"/>
                  </a:lnTo>
                  <a:lnTo>
                    <a:pt x="2062" y="835"/>
                  </a:lnTo>
                  <a:lnTo>
                    <a:pt x="2062" y="835"/>
                  </a:lnTo>
                  <a:lnTo>
                    <a:pt x="2054" y="846"/>
                  </a:lnTo>
                  <a:lnTo>
                    <a:pt x="2054" y="846"/>
                  </a:lnTo>
                  <a:lnTo>
                    <a:pt x="2045" y="856"/>
                  </a:lnTo>
                  <a:lnTo>
                    <a:pt x="2045" y="856"/>
                  </a:lnTo>
                  <a:lnTo>
                    <a:pt x="2045" y="856"/>
                  </a:lnTo>
                  <a:lnTo>
                    <a:pt x="2036" y="867"/>
                  </a:lnTo>
                  <a:lnTo>
                    <a:pt x="2036" y="867"/>
                  </a:lnTo>
                  <a:lnTo>
                    <a:pt x="2027" y="878"/>
                  </a:lnTo>
                  <a:lnTo>
                    <a:pt x="2027" y="878"/>
                  </a:lnTo>
                  <a:lnTo>
                    <a:pt x="2016" y="888"/>
                  </a:lnTo>
                  <a:lnTo>
                    <a:pt x="2016" y="888"/>
                  </a:lnTo>
                  <a:lnTo>
                    <a:pt x="2016" y="888"/>
                  </a:lnTo>
                  <a:lnTo>
                    <a:pt x="2007" y="899"/>
                  </a:lnTo>
                  <a:lnTo>
                    <a:pt x="2007" y="899"/>
                  </a:lnTo>
                  <a:lnTo>
                    <a:pt x="1996" y="909"/>
                  </a:lnTo>
                  <a:lnTo>
                    <a:pt x="1996" y="909"/>
                  </a:lnTo>
                  <a:lnTo>
                    <a:pt x="1996" y="909"/>
                  </a:lnTo>
                  <a:lnTo>
                    <a:pt x="1984" y="919"/>
                  </a:lnTo>
                  <a:lnTo>
                    <a:pt x="1984" y="919"/>
                  </a:lnTo>
                  <a:lnTo>
                    <a:pt x="1973" y="929"/>
                  </a:lnTo>
                  <a:lnTo>
                    <a:pt x="1973" y="929"/>
                  </a:lnTo>
                  <a:lnTo>
                    <a:pt x="1973" y="929"/>
                  </a:lnTo>
                  <a:lnTo>
                    <a:pt x="1961" y="940"/>
                  </a:lnTo>
                  <a:lnTo>
                    <a:pt x="1961" y="940"/>
                  </a:lnTo>
                  <a:lnTo>
                    <a:pt x="1948" y="949"/>
                  </a:lnTo>
                  <a:lnTo>
                    <a:pt x="1948" y="949"/>
                  </a:lnTo>
                  <a:lnTo>
                    <a:pt x="1948" y="949"/>
                  </a:lnTo>
                  <a:lnTo>
                    <a:pt x="1935" y="960"/>
                  </a:lnTo>
                  <a:lnTo>
                    <a:pt x="1935" y="960"/>
                  </a:lnTo>
                  <a:lnTo>
                    <a:pt x="1922" y="969"/>
                  </a:lnTo>
                  <a:lnTo>
                    <a:pt x="1922" y="969"/>
                  </a:lnTo>
                  <a:lnTo>
                    <a:pt x="1922" y="969"/>
                  </a:lnTo>
                  <a:lnTo>
                    <a:pt x="1908" y="979"/>
                  </a:lnTo>
                  <a:lnTo>
                    <a:pt x="1908" y="979"/>
                  </a:lnTo>
                  <a:lnTo>
                    <a:pt x="1894" y="989"/>
                  </a:lnTo>
                  <a:lnTo>
                    <a:pt x="1894" y="989"/>
                  </a:lnTo>
                  <a:lnTo>
                    <a:pt x="1894" y="989"/>
                  </a:lnTo>
                  <a:lnTo>
                    <a:pt x="1880" y="998"/>
                  </a:lnTo>
                  <a:lnTo>
                    <a:pt x="1880" y="998"/>
                  </a:lnTo>
                  <a:lnTo>
                    <a:pt x="1865" y="1008"/>
                  </a:lnTo>
                  <a:lnTo>
                    <a:pt x="1865" y="1008"/>
                  </a:lnTo>
                  <a:lnTo>
                    <a:pt x="1865" y="1008"/>
                  </a:lnTo>
                  <a:lnTo>
                    <a:pt x="1850" y="1016"/>
                  </a:lnTo>
                  <a:lnTo>
                    <a:pt x="1850" y="1016"/>
                  </a:lnTo>
                  <a:lnTo>
                    <a:pt x="1834" y="1026"/>
                  </a:lnTo>
                  <a:lnTo>
                    <a:pt x="1834" y="1026"/>
                  </a:lnTo>
                  <a:lnTo>
                    <a:pt x="1834" y="1026"/>
                  </a:lnTo>
                  <a:lnTo>
                    <a:pt x="1817" y="1034"/>
                  </a:lnTo>
                  <a:lnTo>
                    <a:pt x="1817" y="1034"/>
                  </a:lnTo>
                  <a:lnTo>
                    <a:pt x="1801" y="1044"/>
                  </a:lnTo>
                  <a:lnTo>
                    <a:pt x="1801" y="1044"/>
                  </a:lnTo>
                  <a:lnTo>
                    <a:pt x="1801" y="1044"/>
                  </a:lnTo>
                  <a:lnTo>
                    <a:pt x="1784" y="1052"/>
                  </a:lnTo>
                  <a:lnTo>
                    <a:pt x="1784" y="1052"/>
                  </a:lnTo>
                  <a:lnTo>
                    <a:pt x="1767" y="1061"/>
                  </a:lnTo>
                  <a:lnTo>
                    <a:pt x="1767" y="1061"/>
                  </a:lnTo>
                  <a:lnTo>
                    <a:pt x="1767" y="1061"/>
                  </a:lnTo>
                  <a:lnTo>
                    <a:pt x="1749" y="1070"/>
                  </a:lnTo>
                  <a:lnTo>
                    <a:pt x="1749" y="1070"/>
                  </a:lnTo>
                  <a:lnTo>
                    <a:pt x="1732" y="1078"/>
                  </a:lnTo>
                  <a:lnTo>
                    <a:pt x="1732" y="1078"/>
                  </a:lnTo>
                  <a:lnTo>
                    <a:pt x="1714" y="1087"/>
                  </a:lnTo>
                  <a:lnTo>
                    <a:pt x="1714" y="1087"/>
                  </a:lnTo>
                  <a:lnTo>
                    <a:pt x="1714" y="1087"/>
                  </a:lnTo>
                  <a:lnTo>
                    <a:pt x="1695" y="1095"/>
                  </a:lnTo>
                  <a:lnTo>
                    <a:pt x="1695" y="1095"/>
                  </a:lnTo>
                  <a:lnTo>
                    <a:pt x="1676" y="1103"/>
                  </a:lnTo>
                  <a:lnTo>
                    <a:pt x="1676" y="1103"/>
                  </a:lnTo>
                  <a:lnTo>
                    <a:pt x="1676" y="1103"/>
                  </a:lnTo>
                  <a:lnTo>
                    <a:pt x="1656" y="1111"/>
                  </a:lnTo>
                  <a:lnTo>
                    <a:pt x="1656" y="1111"/>
                  </a:lnTo>
                  <a:lnTo>
                    <a:pt x="1637" y="1119"/>
                  </a:lnTo>
                  <a:lnTo>
                    <a:pt x="1637" y="1119"/>
                  </a:lnTo>
                  <a:lnTo>
                    <a:pt x="1637" y="1119"/>
                  </a:lnTo>
                  <a:lnTo>
                    <a:pt x="1617" y="1126"/>
                  </a:lnTo>
                  <a:lnTo>
                    <a:pt x="1617" y="1126"/>
                  </a:lnTo>
                  <a:lnTo>
                    <a:pt x="1597" y="1134"/>
                  </a:lnTo>
                  <a:lnTo>
                    <a:pt x="1597" y="1134"/>
                  </a:lnTo>
                  <a:lnTo>
                    <a:pt x="1597" y="1134"/>
                  </a:lnTo>
                  <a:lnTo>
                    <a:pt x="1576" y="1141"/>
                  </a:lnTo>
                  <a:lnTo>
                    <a:pt x="1576" y="1141"/>
                  </a:lnTo>
                  <a:lnTo>
                    <a:pt x="1556" y="1148"/>
                  </a:lnTo>
                  <a:lnTo>
                    <a:pt x="1556" y="1148"/>
                  </a:lnTo>
                  <a:lnTo>
                    <a:pt x="1556" y="1148"/>
                  </a:lnTo>
                  <a:lnTo>
                    <a:pt x="1534" y="1155"/>
                  </a:lnTo>
                  <a:lnTo>
                    <a:pt x="1534" y="1155"/>
                  </a:lnTo>
                  <a:lnTo>
                    <a:pt x="1513" y="1162"/>
                  </a:lnTo>
                  <a:lnTo>
                    <a:pt x="1513" y="1162"/>
                  </a:lnTo>
                  <a:lnTo>
                    <a:pt x="1513" y="1162"/>
                  </a:lnTo>
                  <a:lnTo>
                    <a:pt x="1491" y="1169"/>
                  </a:lnTo>
                  <a:lnTo>
                    <a:pt x="1491" y="1169"/>
                  </a:lnTo>
                  <a:lnTo>
                    <a:pt x="1469" y="1175"/>
                  </a:lnTo>
                  <a:lnTo>
                    <a:pt x="1469" y="1175"/>
                  </a:lnTo>
                  <a:lnTo>
                    <a:pt x="1469" y="1175"/>
                  </a:lnTo>
                  <a:lnTo>
                    <a:pt x="1447" y="1181"/>
                  </a:lnTo>
                  <a:lnTo>
                    <a:pt x="1447" y="1181"/>
                  </a:lnTo>
                  <a:lnTo>
                    <a:pt x="1424" y="1188"/>
                  </a:lnTo>
                  <a:lnTo>
                    <a:pt x="1424" y="1188"/>
                  </a:lnTo>
                  <a:lnTo>
                    <a:pt x="1424" y="1188"/>
                  </a:lnTo>
                  <a:lnTo>
                    <a:pt x="1401" y="1194"/>
                  </a:lnTo>
                  <a:lnTo>
                    <a:pt x="1401" y="1194"/>
                  </a:lnTo>
                  <a:lnTo>
                    <a:pt x="1379" y="1200"/>
                  </a:lnTo>
                  <a:lnTo>
                    <a:pt x="1379" y="1200"/>
                  </a:lnTo>
                  <a:lnTo>
                    <a:pt x="1379" y="1200"/>
                  </a:lnTo>
                  <a:lnTo>
                    <a:pt x="1355" y="1206"/>
                  </a:lnTo>
                  <a:lnTo>
                    <a:pt x="1355" y="1206"/>
                  </a:lnTo>
                  <a:lnTo>
                    <a:pt x="1331" y="1211"/>
                  </a:lnTo>
                  <a:lnTo>
                    <a:pt x="1331" y="1211"/>
                  </a:lnTo>
                  <a:lnTo>
                    <a:pt x="1307" y="1217"/>
                  </a:lnTo>
                  <a:lnTo>
                    <a:pt x="1307" y="1217"/>
                  </a:lnTo>
                  <a:lnTo>
                    <a:pt x="1307" y="1217"/>
                  </a:lnTo>
                  <a:lnTo>
                    <a:pt x="1283" y="1222"/>
                  </a:lnTo>
                  <a:lnTo>
                    <a:pt x="1283" y="1222"/>
                  </a:lnTo>
                  <a:lnTo>
                    <a:pt x="1260" y="1226"/>
                  </a:lnTo>
                  <a:lnTo>
                    <a:pt x="1260" y="1226"/>
                  </a:lnTo>
                  <a:lnTo>
                    <a:pt x="1260" y="1226"/>
                  </a:lnTo>
                  <a:lnTo>
                    <a:pt x="1235" y="1232"/>
                  </a:lnTo>
                  <a:lnTo>
                    <a:pt x="1235" y="1232"/>
                  </a:lnTo>
                  <a:lnTo>
                    <a:pt x="1211" y="1236"/>
                  </a:lnTo>
                  <a:lnTo>
                    <a:pt x="1211" y="1236"/>
                  </a:lnTo>
                  <a:lnTo>
                    <a:pt x="1211" y="1236"/>
                  </a:lnTo>
                  <a:lnTo>
                    <a:pt x="1186" y="1241"/>
                  </a:lnTo>
                  <a:lnTo>
                    <a:pt x="1186" y="1241"/>
                  </a:lnTo>
                  <a:lnTo>
                    <a:pt x="1161" y="1245"/>
                  </a:lnTo>
                  <a:lnTo>
                    <a:pt x="1161" y="1245"/>
                  </a:lnTo>
                  <a:lnTo>
                    <a:pt x="1161" y="1245"/>
                  </a:lnTo>
                  <a:lnTo>
                    <a:pt x="1135" y="1250"/>
                  </a:lnTo>
                  <a:lnTo>
                    <a:pt x="1135" y="1250"/>
                  </a:lnTo>
                  <a:lnTo>
                    <a:pt x="1110" y="1253"/>
                  </a:lnTo>
                  <a:lnTo>
                    <a:pt x="1110" y="1253"/>
                  </a:lnTo>
                  <a:lnTo>
                    <a:pt x="1110" y="1253"/>
                  </a:lnTo>
                  <a:lnTo>
                    <a:pt x="1084" y="1257"/>
                  </a:lnTo>
                  <a:lnTo>
                    <a:pt x="1084" y="1257"/>
                  </a:lnTo>
                  <a:lnTo>
                    <a:pt x="1060" y="1260"/>
                  </a:lnTo>
                  <a:lnTo>
                    <a:pt x="1060" y="1260"/>
                  </a:lnTo>
                  <a:lnTo>
                    <a:pt x="1060" y="1260"/>
                  </a:lnTo>
                  <a:lnTo>
                    <a:pt x="1034" y="1264"/>
                  </a:lnTo>
                  <a:lnTo>
                    <a:pt x="1034" y="1264"/>
                  </a:lnTo>
                  <a:lnTo>
                    <a:pt x="1008" y="1267"/>
                  </a:lnTo>
                  <a:lnTo>
                    <a:pt x="1008" y="1267"/>
                  </a:lnTo>
                  <a:lnTo>
                    <a:pt x="1008" y="1267"/>
                  </a:lnTo>
                  <a:lnTo>
                    <a:pt x="982" y="1270"/>
                  </a:lnTo>
                  <a:lnTo>
                    <a:pt x="982" y="1270"/>
                  </a:lnTo>
                  <a:lnTo>
                    <a:pt x="955" y="1273"/>
                  </a:lnTo>
                  <a:lnTo>
                    <a:pt x="955" y="1273"/>
                  </a:lnTo>
                  <a:lnTo>
                    <a:pt x="955" y="1273"/>
                  </a:lnTo>
                  <a:lnTo>
                    <a:pt x="929" y="1275"/>
                  </a:lnTo>
                  <a:lnTo>
                    <a:pt x="929" y="1275"/>
                  </a:lnTo>
                  <a:lnTo>
                    <a:pt x="903" y="1278"/>
                  </a:lnTo>
                  <a:lnTo>
                    <a:pt x="903" y="1278"/>
                  </a:lnTo>
                  <a:lnTo>
                    <a:pt x="903" y="1278"/>
                  </a:lnTo>
                  <a:lnTo>
                    <a:pt x="876" y="1281"/>
                  </a:lnTo>
                  <a:lnTo>
                    <a:pt x="876" y="1281"/>
                  </a:lnTo>
                  <a:lnTo>
                    <a:pt x="850" y="1283"/>
                  </a:lnTo>
                  <a:lnTo>
                    <a:pt x="850" y="1283"/>
                  </a:lnTo>
                  <a:lnTo>
                    <a:pt x="850" y="1283"/>
                  </a:lnTo>
                  <a:lnTo>
                    <a:pt x="823" y="1284"/>
                  </a:lnTo>
                  <a:lnTo>
                    <a:pt x="823" y="1284"/>
                  </a:lnTo>
                  <a:lnTo>
                    <a:pt x="796" y="1286"/>
                  </a:lnTo>
                  <a:lnTo>
                    <a:pt x="796" y="1286"/>
                  </a:lnTo>
                  <a:lnTo>
                    <a:pt x="769" y="1287"/>
                  </a:lnTo>
                  <a:lnTo>
                    <a:pt x="769" y="1287"/>
                  </a:lnTo>
                  <a:lnTo>
                    <a:pt x="769" y="1287"/>
                  </a:lnTo>
                  <a:lnTo>
                    <a:pt x="743" y="1288"/>
                  </a:lnTo>
                  <a:lnTo>
                    <a:pt x="743" y="1288"/>
                  </a:lnTo>
                  <a:lnTo>
                    <a:pt x="716" y="1289"/>
                  </a:lnTo>
                  <a:lnTo>
                    <a:pt x="716" y="1289"/>
                  </a:lnTo>
                  <a:lnTo>
                    <a:pt x="716" y="1289"/>
                  </a:lnTo>
                  <a:lnTo>
                    <a:pt x="689" y="1290"/>
                  </a:lnTo>
                  <a:lnTo>
                    <a:pt x="689" y="1290"/>
                  </a:lnTo>
                  <a:lnTo>
                    <a:pt x="662" y="1291"/>
                  </a:lnTo>
                  <a:lnTo>
                    <a:pt x="662" y="1291"/>
                  </a:lnTo>
                  <a:lnTo>
                    <a:pt x="662" y="1291"/>
                  </a:lnTo>
                  <a:lnTo>
                    <a:pt x="635" y="1291"/>
                  </a:lnTo>
                  <a:lnTo>
                    <a:pt x="635" y="1291"/>
                  </a:lnTo>
                  <a:lnTo>
                    <a:pt x="608" y="1292"/>
                  </a:lnTo>
                  <a:lnTo>
                    <a:pt x="608" y="1292"/>
                  </a:lnTo>
                  <a:lnTo>
                    <a:pt x="608" y="1292"/>
                  </a:lnTo>
                  <a:lnTo>
                    <a:pt x="581" y="1292"/>
                  </a:lnTo>
                  <a:lnTo>
                    <a:pt x="581" y="1292"/>
                  </a:lnTo>
                  <a:lnTo>
                    <a:pt x="554" y="1292"/>
                  </a:lnTo>
                  <a:lnTo>
                    <a:pt x="554" y="1292"/>
                  </a:lnTo>
                  <a:lnTo>
                    <a:pt x="554" y="1292"/>
                  </a:lnTo>
                  <a:lnTo>
                    <a:pt x="527" y="1291"/>
                  </a:lnTo>
                  <a:lnTo>
                    <a:pt x="527" y="1291"/>
                  </a:lnTo>
                  <a:lnTo>
                    <a:pt x="500" y="1291"/>
                  </a:lnTo>
                  <a:lnTo>
                    <a:pt x="500" y="1291"/>
                  </a:lnTo>
                  <a:lnTo>
                    <a:pt x="500" y="1291"/>
                  </a:lnTo>
                  <a:lnTo>
                    <a:pt x="473" y="1290"/>
                  </a:lnTo>
                  <a:lnTo>
                    <a:pt x="473" y="1290"/>
                  </a:lnTo>
                  <a:lnTo>
                    <a:pt x="446" y="1289"/>
                  </a:lnTo>
                  <a:lnTo>
                    <a:pt x="446" y="1289"/>
                  </a:lnTo>
                  <a:lnTo>
                    <a:pt x="446" y="1289"/>
                  </a:lnTo>
                  <a:lnTo>
                    <a:pt x="419" y="1288"/>
                  </a:lnTo>
                  <a:lnTo>
                    <a:pt x="419" y="1288"/>
                  </a:lnTo>
                  <a:lnTo>
                    <a:pt x="392" y="1287"/>
                  </a:lnTo>
                  <a:lnTo>
                    <a:pt x="392" y="1287"/>
                  </a:lnTo>
                  <a:lnTo>
                    <a:pt x="392" y="1287"/>
                  </a:lnTo>
                  <a:lnTo>
                    <a:pt x="365" y="1286"/>
                  </a:lnTo>
                  <a:lnTo>
                    <a:pt x="365" y="1286"/>
                  </a:lnTo>
                  <a:lnTo>
                    <a:pt x="339" y="1284"/>
                  </a:lnTo>
                  <a:lnTo>
                    <a:pt x="339" y="1284"/>
                  </a:lnTo>
                  <a:lnTo>
                    <a:pt x="339" y="1284"/>
                  </a:lnTo>
                  <a:lnTo>
                    <a:pt x="312" y="1283"/>
                  </a:lnTo>
                  <a:lnTo>
                    <a:pt x="312" y="1283"/>
                  </a:lnTo>
                  <a:lnTo>
                    <a:pt x="285" y="1281"/>
                  </a:lnTo>
                  <a:lnTo>
                    <a:pt x="285" y="1281"/>
                  </a:lnTo>
                  <a:lnTo>
                    <a:pt x="285" y="1281"/>
                  </a:lnTo>
                  <a:lnTo>
                    <a:pt x="259" y="1278"/>
                  </a:lnTo>
                  <a:lnTo>
                    <a:pt x="259" y="1278"/>
                  </a:lnTo>
                  <a:lnTo>
                    <a:pt x="232" y="1275"/>
                  </a:lnTo>
                  <a:lnTo>
                    <a:pt x="232" y="1275"/>
                  </a:lnTo>
                  <a:lnTo>
                    <a:pt x="206" y="1273"/>
                  </a:lnTo>
                  <a:lnTo>
                    <a:pt x="206" y="1273"/>
                  </a:lnTo>
                  <a:lnTo>
                    <a:pt x="206" y="1273"/>
                  </a:lnTo>
                  <a:lnTo>
                    <a:pt x="180" y="1270"/>
                  </a:lnTo>
                  <a:lnTo>
                    <a:pt x="180" y="1270"/>
                  </a:lnTo>
                  <a:lnTo>
                    <a:pt x="154" y="1267"/>
                  </a:lnTo>
                  <a:lnTo>
                    <a:pt x="154" y="1267"/>
                  </a:lnTo>
                  <a:lnTo>
                    <a:pt x="154" y="1267"/>
                  </a:lnTo>
                  <a:lnTo>
                    <a:pt x="128" y="1264"/>
                  </a:lnTo>
                  <a:lnTo>
                    <a:pt x="128" y="1264"/>
                  </a:lnTo>
                  <a:lnTo>
                    <a:pt x="102" y="1260"/>
                  </a:lnTo>
                  <a:lnTo>
                    <a:pt x="102" y="1260"/>
                  </a:lnTo>
                  <a:lnTo>
                    <a:pt x="102" y="1260"/>
                  </a:lnTo>
                  <a:lnTo>
                    <a:pt x="76" y="1257"/>
                  </a:lnTo>
                  <a:lnTo>
                    <a:pt x="76" y="1257"/>
                  </a:lnTo>
                  <a:lnTo>
                    <a:pt x="51" y="1253"/>
                  </a:lnTo>
                  <a:lnTo>
                    <a:pt x="51" y="1253"/>
                  </a:lnTo>
                  <a:lnTo>
                    <a:pt x="51" y="1253"/>
                  </a:lnTo>
                  <a:lnTo>
                    <a:pt x="25" y="1250"/>
                  </a:lnTo>
                  <a:lnTo>
                    <a:pt x="25" y="1250"/>
                  </a:lnTo>
                  <a:lnTo>
                    <a:pt x="0" y="1245"/>
                  </a:lnTo>
                  <a:lnTo>
                    <a:pt x="0" y="1245"/>
                  </a:lnTo>
                  <a:lnTo>
                    <a:pt x="581" y="646"/>
                  </a:lnTo>
                  <a:lnTo>
                    <a:pt x="581" y="0"/>
                  </a:lnTo>
                  <a:close/>
                </a:path>
              </a:pathLst>
            </a:custGeom>
            <a:solidFill>
              <a:srgbClr val="9999FF"/>
            </a:solidFill>
            <a:ln w="9525">
              <a:solidFill>
                <a:srgbClr val="000000"/>
              </a:solidFill>
              <a:round/>
              <a:headEnd/>
              <a:tailEnd/>
            </a:ln>
          </p:spPr>
          <p:txBody>
            <a:bodyPr/>
            <a:lstStyle/>
            <a:p>
              <a:endParaRPr lang="es-ES"/>
            </a:p>
          </p:txBody>
        </p:sp>
        <p:sp>
          <p:nvSpPr>
            <p:cNvPr id="193568" name="Rectangle 32"/>
            <p:cNvSpPr>
              <a:spLocks noChangeArrowheads="1"/>
            </p:cNvSpPr>
            <p:nvPr/>
          </p:nvSpPr>
          <p:spPr bwMode="auto">
            <a:xfrm>
              <a:off x="180" y="180"/>
              <a:ext cx="5796" cy="720"/>
            </a:xfrm>
            <a:prstGeom prst="rect">
              <a:avLst/>
            </a:prstGeom>
            <a:noFill/>
            <a:ln w="9525">
              <a:noFill/>
              <a:miter lim="800000"/>
              <a:headEnd/>
              <a:tailEnd/>
            </a:ln>
          </p:spPr>
          <p:txBody>
            <a:bodyPr lIns="0" tIns="0" rIns="0" bIns="0"/>
            <a:lstStyle/>
            <a:p>
              <a:pPr algn="ctr"/>
              <a:r>
                <a:rPr lang="es-ES" b="1">
                  <a:latin typeface="Verdana" pitchFamily="34" charset="0"/>
                </a:rPr>
                <a:t>10. Que le parece la idea de hacer un City Tour a lo largo de la ciudad de Guayaquil?</a:t>
              </a:r>
              <a:endParaRPr lang="es-ES"/>
            </a:p>
          </p:txBody>
        </p:sp>
        <p:sp>
          <p:nvSpPr>
            <p:cNvPr id="193569" name="Rectangle 33"/>
            <p:cNvSpPr>
              <a:spLocks noChangeArrowheads="1"/>
            </p:cNvSpPr>
            <p:nvPr/>
          </p:nvSpPr>
          <p:spPr bwMode="auto">
            <a:xfrm>
              <a:off x="5170" y="2124"/>
              <a:ext cx="539" cy="396"/>
            </a:xfrm>
            <a:prstGeom prst="rect">
              <a:avLst/>
            </a:prstGeom>
            <a:noFill/>
            <a:ln w="9525">
              <a:noFill/>
              <a:miter lim="800000"/>
              <a:headEnd/>
              <a:tailEnd/>
            </a:ln>
          </p:spPr>
          <p:txBody>
            <a:bodyPr wrap="none" lIns="0" tIns="0" rIns="0" bIns="0"/>
            <a:lstStyle/>
            <a:p>
              <a:r>
                <a:rPr lang="en-US" sz="1400" b="1">
                  <a:latin typeface="Verdana" pitchFamily="34" charset="0"/>
                </a:rPr>
                <a:t>57%</a:t>
              </a:r>
              <a:endParaRPr lang="es-ES" sz="1400"/>
            </a:p>
          </p:txBody>
        </p:sp>
        <p:sp>
          <p:nvSpPr>
            <p:cNvPr id="193570" name="Rectangle 34"/>
            <p:cNvSpPr>
              <a:spLocks noChangeArrowheads="1"/>
            </p:cNvSpPr>
            <p:nvPr/>
          </p:nvSpPr>
          <p:spPr bwMode="auto">
            <a:xfrm>
              <a:off x="360" y="1800"/>
              <a:ext cx="704" cy="360"/>
            </a:xfrm>
            <a:prstGeom prst="rect">
              <a:avLst/>
            </a:prstGeom>
            <a:noFill/>
            <a:ln w="9525">
              <a:noFill/>
              <a:miter lim="800000"/>
              <a:headEnd/>
              <a:tailEnd/>
            </a:ln>
          </p:spPr>
          <p:txBody>
            <a:bodyPr wrap="none" lIns="0" tIns="0" rIns="0" bIns="0"/>
            <a:lstStyle/>
            <a:p>
              <a:r>
                <a:rPr lang="en-US" sz="1400" b="1">
                  <a:latin typeface="Verdana" pitchFamily="34" charset="0"/>
                </a:rPr>
                <a:t>Buena</a:t>
              </a:r>
              <a:endParaRPr lang="es-ES" sz="1400"/>
            </a:p>
          </p:txBody>
        </p:sp>
        <p:sp>
          <p:nvSpPr>
            <p:cNvPr id="193571" name="Rectangle 35"/>
            <p:cNvSpPr>
              <a:spLocks noChangeArrowheads="1"/>
            </p:cNvSpPr>
            <p:nvPr/>
          </p:nvSpPr>
          <p:spPr bwMode="auto">
            <a:xfrm>
              <a:off x="360" y="2104"/>
              <a:ext cx="539" cy="236"/>
            </a:xfrm>
            <a:prstGeom prst="rect">
              <a:avLst/>
            </a:prstGeom>
            <a:noFill/>
            <a:ln w="9525">
              <a:noFill/>
              <a:miter lim="800000"/>
              <a:headEnd/>
              <a:tailEnd/>
            </a:ln>
          </p:spPr>
          <p:txBody>
            <a:bodyPr wrap="none" lIns="0" tIns="0" rIns="0" bIns="0"/>
            <a:lstStyle/>
            <a:p>
              <a:r>
                <a:rPr lang="en-US" sz="1400" b="1">
                  <a:latin typeface="Verdana" pitchFamily="34" charset="0"/>
                </a:rPr>
                <a:t>43%</a:t>
              </a:r>
              <a:endParaRPr lang="es-ES" sz="1400"/>
            </a:p>
          </p:txBody>
        </p:sp>
        <p:sp>
          <p:nvSpPr>
            <p:cNvPr id="193572" name="Rectangle 36"/>
            <p:cNvSpPr>
              <a:spLocks noChangeArrowheads="1"/>
            </p:cNvSpPr>
            <p:nvPr/>
          </p:nvSpPr>
          <p:spPr bwMode="auto">
            <a:xfrm>
              <a:off x="2894" y="792"/>
              <a:ext cx="526" cy="288"/>
            </a:xfrm>
            <a:prstGeom prst="rect">
              <a:avLst/>
            </a:prstGeom>
            <a:noFill/>
            <a:ln w="9525">
              <a:noFill/>
              <a:miter lim="800000"/>
              <a:headEnd/>
              <a:tailEnd/>
            </a:ln>
          </p:spPr>
          <p:txBody>
            <a:bodyPr wrap="none" lIns="0" tIns="0" rIns="0" bIns="0"/>
            <a:lstStyle/>
            <a:p>
              <a:r>
                <a:rPr lang="en-US" sz="1400" b="1">
                  <a:latin typeface="Verdana" pitchFamily="34" charset="0"/>
                </a:rPr>
                <a:t>Mala</a:t>
              </a:r>
              <a:endParaRPr lang="es-ES" sz="1400"/>
            </a:p>
          </p:txBody>
        </p:sp>
        <p:sp>
          <p:nvSpPr>
            <p:cNvPr id="193573" name="Rectangle 37"/>
            <p:cNvSpPr>
              <a:spLocks noChangeArrowheads="1"/>
            </p:cNvSpPr>
            <p:nvPr/>
          </p:nvSpPr>
          <p:spPr bwMode="auto">
            <a:xfrm>
              <a:off x="2880" y="1080"/>
              <a:ext cx="397" cy="360"/>
            </a:xfrm>
            <a:prstGeom prst="rect">
              <a:avLst/>
            </a:prstGeom>
            <a:noFill/>
            <a:ln w="9525">
              <a:noFill/>
              <a:miter lim="800000"/>
              <a:headEnd/>
              <a:tailEnd/>
            </a:ln>
          </p:spPr>
          <p:txBody>
            <a:bodyPr wrap="none" lIns="0" tIns="0" rIns="0" bIns="0"/>
            <a:lstStyle/>
            <a:p>
              <a:r>
                <a:rPr lang="en-US" sz="1400" b="1">
                  <a:latin typeface="Verdana" pitchFamily="34" charset="0"/>
                </a:rPr>
                <a:t>0%</a:t>
              </a:r>
              <a:endParaRPr lang="es-ES" sz="1400"/>
            </a:p>
          </p:txBody>
        </p:sp>
        <p:sp>
          <p:nvSpPr>
            <p:cNvPr id="193574" name="Rectangle 38"/>
            <p:cNvSpPr>
              <a:spLocks noChangeArrowheads="1"/>
            </p:cNvSpPr>
            <p:nvPr/>
          </p:nvSpPr>
          <p:spPr bwMode="auto">
            <a:xfrm>
              <a:off x="216" y="3780"/>
              <a:ext cx="5760" cy="360"/>
            </a:xfrm>
            <a:prstGeom prst="rect">
              <a:avLst/>
            </a:prstGeom>
            <a:solidFill>
              <a:srgbClr val="FFFFFF"/>
            </a:solidFill>
            <a:ln w="0">
              <a:solidFill>
                <a:srgbClr val="000000"/>
              </a:solidFill>
              <a:miter lim="800000"/>
              <a:headEnd/>
              <a:tailEnd/>
            </a:ln>
          </p:spPr>
          <p:txBody>
            <a:bodyPr/>
            <a:lstStyle/>
            <a:p>
              <a:endParaRPr lang="es-ES"/>
            </a:p>
          </p:txBody>
        </p:sp>
        <p:sp>
          <p:nvSpPr>
            <p:cNvPr id="193575" name="Rectangle 39"/>
            <p:cNvSpPr>
              <a:spLocks noChangeArrowheads="1"/>
            </p:cNvSpPr>
            <p:nvPr/>
          </p:nvSpPr>
          <p:spPr bwMode="auto">
            <a:xfrm>
              <a:off x="1296" y="3815"/>
              <a:ext cx="56" cy="54"/>
            </a:xfrm>
            <a:prstGeom prst="rect">
              <a:avLst/>
            </a:prstGeom>
            <a:solidFill>
              <a:srgbClr val="9999FF"/>
            </a:solidFill>
            <a:ln w="9525">
              <a:noFill/>
              <a:miter lim="800000"/>
              <a:headEnd/>
              <a:tailEnd/>
            </a:ln>
          </p:spPr>
          <p:txBody>
            <a:bodyPr/>
            <a:lstStyle/>
            <a:p>
              <a:endParaRPr lang="es-ES"/>
            </a:p>
          </p:txBody>
        </p:sp>
        <p:sp>
          <p:nvSpPr>
            <p:cNvPr id="193576" name="Rectangle 40"/>
            <p:cNvSpPr>
              <a:spLocks noChangeArrowheads="1"/>
            </p:cNvSpPr>
            <p:nvPr/>
          </p:nvSpPr>
          <p:spPr bwMode="auto">
            <a:xfrm>
              <a:off x="1467" y="3780"/>
              <a:ext cx="967" cy="360"/>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Excelente</a:t>
              </a:r>
              <a:endParaRPr lang="es-ES" sz="1400"/>
            </a:p>
          </p:txBody>
        </p:sp>
        <p:sp>
          <p:nvSpPr>
            <p:cNvPr id="193577" name="Rectangle 41"/>
            <p:cNvSpPr>
              <a:spLocks noChangeArrowheads="1"/>
            </p:cNvSpPr>
            <p:nvPr/>
          </p:nvSpPr>
          <p:spPr bwMode="auto">
            <a:xfrm>
              <a:off x="2861" y="3815"/>
              <a:ext cx="55" cy="54"/>
            </a:xfrm>
            <a:prstGeom prst="rect">
              <a:avLst/>
            </a:prstGeom>
            <a:solidFill>
              <a:srgbClr val="993366"/>
            </a:solidFill>
            <a:ln w="9525">
              <a:noFill/>
              <a:miter lim="800000"/>
              <a:headEnd/>
              <a:tailEnd/>
            </a:ln>
          </p:spPr>
          <p:txBody>
            <a:bodyPr/>
            <a:lstStyle/>
            <a:p>
              <a:endParaRPr lang="es-ES"/>
            </a:p>
          </p:txBody>
        </p:sp>
        <p:sp>
          <p:nvSpPr>
            <p:cNvPr id="193578" name="Rectangle 42"/>
            <p:cNvSpPr>
              <a:spLocks noChangeArrowheads="1"/>
            </p:cNvSpPr>
            <p:nvPr/>
          </p:nvSpPr>
          <p:spPr bwMode="auto">
            <a:xfrm>
              <a:off x="3096" y="3780"/>
              <a:ext cx="630" cy="360"/>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Buena</a:t>
              </a:r>
              <a:endParaRPr lang="es-ES" sz="1400"/>
            </a:p>
          </p:txBody>
        </p:sp>
        <p:sp>
          <p:nvSpPr>
            <p:cNvPr id="193579" name="Rectangle 43"/>
            <p:cNvSpPr>
              <a:spLocks noChangeArrowheads="1"/>
            </p:cNvSpPr>
            <p:nvPr/>
          </p:nvSpPr>
          <p:spPr bwMode="auto">
            <a:xfrm>
              <a:off x="4301" y="3815"/>
              <a:ext cx="55" cy="54"/>
            </a:xfrm>
            <a:prstGeom prst="rect">
              <a:avLst/>
            </a:prstGeom>
            <a:solidFill>
              <a:srgbClr val="FFFFCC"/>
            </a:solidFill>
            <a:ln w="9525">
              <a:noFill/>
              <a:miter lim="800000"/>
              <a:headEnd/>
              <a:tailEnd/>
            </a:ln>
          </p:spPr>
          <p:txBody>
            <a:bodyPr/>
            <a:lstStyle/>
            <a:p>
              <a:endParaRPr lang="es-ES"/>
            </a:p>
          </p:txBody>
        </p:sp>
        <p:sp>
          <p:nvSpPr>
            <p:cNvPr id="193580" name="Rectangle 44"/>
            <p:cNvSpPr>
              <a:spLocks noChangeArrowheads="1"/>
            </p:cNvSpPr>
            <p:nvPr/>
          </p:nvSpPr>
          <p:spPr bwMode="auto">
            <a:xfrm>
              <a:off x="4550" y="3780"/>
              <a:ext cx="464" cy="306"/>
            </a:xfrm>
            <a:prstGeom prst="rect">
              <a:avLst/>
            </a:prstGeom>
            <a:noFill/>
            <a:ln w="9525">
              <a:noFill/>
              <a:miter lim="800000"/>
              <a:headEnd/>
              <a:tailEnd/>
            </a:ln>
          </p:spPr>
          <p:txBody>
            <a:bodyPr wrap="none" lIns="0" tIns="0" rIns="0" bIns="0"/>
            <a:lstStyle/>
            <a:p>
              <a:r>
                <a:rPr lang="en-US" sz="1400">
                  <a:solidFill>
                    <a:srgbClr val="000000"/>
                  </a:solidFill>
                  <a:latin typeface="Verdana" pitchFamily="34" charset="0"/>
                </a:rPr>
                <a:t>Mala</a:t>
              </a:r>
              <a:endParaRPr lang="es-ES" sz="1400"/>
            </a:p>
          </p:txBody>
        </p:sp>
        <p:sp>
          <p:nvSpPr>
            <p:cNvPr id="193581" name="Rectangle 45"/>
            <p:cNvSpPr>
              <a:spLocks noChangeArrowheads="1"/>
            </p:cNvSpPr>
            <p:nvPr/>
          </p:nvSpPr>
          <p:spPr bwMode="auto">
            <a:xfrm>
              <a:off x="4926" y="1797"/>
              <a:ext cx="1089" cy="363"/>
            </a:xfrm>
            <a:prstGeom prst="rect">
              <a:avLst/>
            </a:prstGeom>
            <a:noFill/>
            <a:ln w="9525">
              <a:noFill/>
              <a:miter lim="800000"/>
              <a:headEnd/>
              <a:tailEnd/>
            </a:ln>
          </p:spPr>
          <p:txBody>
            <a:bodyPr wrap="none" lIns="0" tIns="0" rIns="0" bIns="0"/>
            <a:lstStyle/>
            <a:p>
              <a:r>
                <a:rPr lang="en-US" sz="1400" b="1">
                  <a:latin typeface="Verdana" pitchFamily="34" charset="0"/>
                </a:rPr>
                <a:t>Excelente</a:t>
              </a:r>
              <a:endParaRPr lang="es-ES" sz="1400"/>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95587"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95588" name="Text Box 4"/>
          <p:cNvSpPr txBox="1">
            <a:spLocks noChangeArrowheads="1"/>
          </p:cNvSpPr>
          <p:nvPr/>
        </p:nvSpPr>
        <p:spPr bwMode="auto">
          <a:xfrm>
            <a:off x="5651500"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Sur</a:t>
            </a:r>
          </a:p>
        </p:txBody>
      </p:sp>
      <p:sp>
        <p:nvSpPr>
          <p:cNvPr id="195589" name="Text Box 5"/>
          <p:cNvSpPr txBox="1">
            <a:spLocks noChangeArrowheads="1"/>
          </p:cNvSpPr>
          <p:nvPr/>
        </p:nvSpPr>
        <p:spPr bwMode="auto">
          <a:xfrm>
            <a:off x="4067175" y="5589588"/>
            <a:ext cx="865188"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Centro</a:t>
            </a:r>
          </a:p>
        </p:txBody>
      </p:sp>
      <p:sp>
        <p:nvSpPr>
          <p:cNvPr id="195590" name="Text Box 6"/>
          <p:cNvSpPr txBox="1">
            <a:spLocks noChangeArrowheads="1"/>
          </p:cNvSpPr>
          <p:nvPr/>
        </p:nvSpPr>
        <p:spPr bwMode="auto">
          <a:xfrm>
            <a:off x="2700338"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Norte</a:t>
            </a:r>
          </a:p>
        </p:txBody>
      </p:sp>
      <p:sp>
        <p:nvSpPr>
          <p:cNvPr id="195591" name="Rectangle 7"/>
          <p:cNvSpPr>
            <a:spLocks noChangeArrowheads="1"/>
          </p:cNvSpPr>
          <p:nvPr/>
        </p:nvSpPr>
        <p:spPr bwMode="auto">
          <a:xfrm>
            <a:off x="4552950" y="5734050"/>
            <a:ext cx="234950" cy="176213"/>
          </a:xfrm>
          <a:prstGeom prst="rect">
            <a:avLst/>
          </a:prstGeom>
          <a:noFill/>
          <a:ln w="9525">
            <a:noFill/>
            <a:miter lim="800000"/>
            <a:headEnd/>
            <a:tailEnd/>
          </a:ln>
        </p:spPr>
        <p:txBody>
          <a:bodyPr lIns="0" tIns="0" rIns="0" bIns="0"/>
          <a:lstStyle/>
          <a:p>
            <a:r>
              <a:rPr lang="en-US" sz="1400">
                <a:solidFill>
                  <a:srgbClr val="000000"/>
                </a:solidFill>
                <a:latin typeface="Verdana" pitchFamily="34" charset="0"/>
              </a:rPr>
              <a:t>SI</a:t>
            </a:r>
            <a:endParaRPr lang="es-ES" sz="1400"/>
          </a:p>
        </p:txBody>
      </p:sp>
      <p:grpSp>
        <p:nvGrpSpPr>
          <p:cNvPr id="195615" name="Group 31"/>
          <p:cNvGrpSpPr>
            <a:grpSpLocks noChangeAspect="1"/>
          </p:cNvGrpSpPr>
          <p:nvPr/>
        </p:nvGrpSpPr>
        <p:grpSpPr bwMode="auto">
          <a:xfrm>
            <a:off x="1887538" y="1844675"/>
            <a:ext cx="6429375" cy="4324350"/>
            <a:chOff x="36" y="32"/>
            <a:chExt cx="6153" cy="4140"/>
          </a:xfrm>
        </p:grpSpPr>
        <p:sp>
          <p:nvSpPr>
            <p:cNvPr id="195616" name="AutoShape 32"/>
            <p:cNvSpPr>
              <a:spLocks noChangeAspect="1" noChangeArrowheads="1"/>
            </p:cNvSpPr>
            <p:nvPr/>
          </p:nvSpPr>
          <p:spPr bwMode="auto">
            <a:xfrm>
              <a:off x="36" y="32"/>
              <a:ext cx="6153" cy="4140"/>
            </a:xfrm>
            <a:prstGeom prst="rect">
              <a:avLst/>
            </a:prstGeom>
            <a:solidFill>
              <a:srgbClr val="EAEAEA"/>
            </a:solidFill>
            <a:ln w="9525">
              <a:solidFill>
                <a:srgbClr val="000000"/>
              </a:solidFill>
              <a:miter lim="800000"/>
              <a:headEnd/>
              <a:tailEnd/>
            </a:ln>
          </p:spPr>
          <p:txBody>
            <a:bodyPr/>
            <a:lstStyle/>
            <a:p>
              <a:endParaRPr lang="es-ES"/>
            </a:p>
          </p:txBody>
        </p:sp>
        <p:sp>
          <p:nvSpPr>
            <p:cNvPr id="195617" name="Rectangle 33"/>
            <p:cNvSpPr>
              <a:spLocks noChangeArrowheads="1"/>
            </p:cNvSpPr>
            <p:nvPr/>
          </p:nvSpPr>
          <p:spPr bwMode="auto">
            <a:xfrm>
              <a:off x="36" y="32"/>
              <a:ext cx="6153" cy="3762"/>
            </a:xfrm>
            <a:prstGeom prst="rect">
              <a:avLst/>
            </a:prstGeom>
            <a:noFill/>
            <a:ln w="9525">
              <a:noFill/>
              <a:miter lim="800000"/>
              <a:headEnd/>
              <a:tailEnd/>
            </a:ln>
          </p:spPr>
          <p:txBody>
            <a:bodyPr/>
            <a:lstStyle/>
            <a:p>
              <a:endParaRPr lang="es-ES"/>
            </a:p>
          </p:txBody>
        </p:sp>
        <p:sp>
          <p:nvSpPr>
            <p:cNvPr id="195618" name="Freeform 34"/>
            <p:cNvSpPr>
              <a:spLocks/>
            </p:cNvSpPr>
            <p:nvPr/>
          </p:nvSpPr>
          <p:spPr bwMode="auto">
            <a:xfrm>
              <a:off x="2725" y="1649"/>
              <a:ext cx="342" cy="593"/>
            </a:xfrm>
            <a:custGeom>
              <a:avLst/>
              <a:gdLst/>
              <a:ahLst/>
              <a:cxnLst>
                <a:cxn ang="0">
                  <a:pos x="342" y="449"/>
                </a:cxn>
                <a:cxn ang="0">
                  <a:pos x="0" y="0"/>
                </a:cxn>
                <a:cxn ang="0">
                  <a:pos x="0" y="144"/>
                </a:cxn>
                <a:cxn ang="0">
                  <a:pos x="342" y="593"/>
                </a:cxn>
                <a:cxn ang="0">
                  <a:pos x="342" y="449"/>
                </a:cxn>
              </a:cxnLst>
              <a:rect l="0" t="0" r="r" b="b"/>
              <a:pathLst>
                <a:path w="342" h="593">
                  <a:moveTo>
                    <a:pt x="342" y="449"/>
                  </a:moveTo>
                  <a:lnTo>
                    <a:pt x="0" y="0"/>
                  </a:lnTo>
                  <a:lnTo>
                    <a:pt x="0" y="144"/>
                  </a:lnTo>
                  <a:lnTo>
                    <a:pt x="342" y="593"/>
                  </a:lnTo>
                  <a:lnTo>
                    <a:pt x="342" y="449"/>
                  </a:lnTo>
                  <a:close/>
                </a:path>
              </a:pathLst>
            </a:custGeom>
            <a:solidFill>
              <a:srgbClr val="804040"/>
            </a:solidFill>
            <a:ln w="9525">
              <a:solidFill>
                <a:srgbClr val="000000"/>
              </a:solidFill>
              <a:round/>
              <a:headEnd/>
              <a:tailEnd/>
            </a:ln>
          </p:spPr>
          <p:txBody>
            <a:bodyPr/>
            <a:lstStyle/>
            <a:p>
              <a:endParaRPr lang="es-ES"/>
            </a:p>
          </p:txBody>
        </p:sp>
        <p:sp>
          <p:nvSpPr>
            <p:cNvPr id="195619" name="Freeform 35"/>
            <p:cNvSpPr>
              <a:spLocks/>
            </p:cNvSpPr>
            <p:nvPr/>
          </p:nvSpPr>
          <p:spPr bwMode="auto">
            <a:xfrm>
              <a:off x="2725" y="1631"/>
              <a:ext cx="342" cy="467"/>
            </a:xfrm>
            <a:custGeom>
              <a:avLst/>
              <a:gdLst/>
              <a:ahLst/>
              <a:cxnLst>
                <a:cxn ang="0">
                  <a:pos x="0" y="17"/>
                </a:cxn>
                <a:cxn ang="0">
                  <a:pos x="0" y="17"/>
                </a:cxn>
                <a:cxn ang="0">
                  <a:pos x="20" y="15"/>
                </a:cxn>
                <a:cxn ang="0">
                  <a:pos x="20" y="15"/>
                </a:cxn>
                <a:cxn ang="0">
                  <a:pos x="20" y="15"/>
                </a:cxn>
                <a:cxn ang="0">
                  <a:pos x="41" y="14"/>
                </a:cxn>
                <a:cxn ang="0">
                  <a:pos x="41" y="14"/>
                </a:cxn>
                <a:cxn ang="0">
                  <a:pos x="41" y="14"/>
                </a:cxn>
                <a:cxn ang="0">
                  <a:pos x="62" y="12"/>
                </a:cxn>
                <a:cxn ang="0">
                  <a:pos x="62" y="12"/>
                </a:cxn>
                <a:cxn ang="0">
                  <a:pos x="62" y="12"/>
                </a:cxn>
                <a:cxn ang="0">
                  <a:pos x="83" y="10"/>
                </a:cxn>
                <a:cxn ang="0">
                  <a:pos x="83" y="10"/>
                </a:cxn>
                <a:cxn ang="0">
                  <a:pos x="83" y="10"/>
                </a:cxn>
                <a:cxn ang="0">
                  <a:pos x="105" y="9"/>
                </a:cxn>
                <a:cxn ang="0">
                  <a:pos x="105" y="9"/>
                </a:cxn>
                <a:cxn ang="0">
                  <a:pos x="105" y="9"/>
                </a:cxn>
                <a:cxn ang="0">
                  <a:pos x="126" y="7"/>
                </a:cxn>
                <a:cxn ang="0">
                  <a:pos x="126" y="7"/>
                </a:cxn>
                <a:cxn ang="0">
                  <a:pos x="126" y="7"/>
                </a:cxn>
                <a:cxn ang="0">
                  <a:pos x="147" y="6"/>
                </a:cxn>
                <a:cxn ang="0">
                  <a:pos x="147" y="6"/>
                </a:cxn>
                <a:cxn ang="0">
                  <a:pos x="147" y="6"/>
                </a:cxn>
                <a:cxn ang="0">
                  <a:pos x="169" y="4"/>
                </a:cxn>
                <a:cxn ang="0">
                  <a:pos x="169" y="4"/>
                </a:cxn>
                <a:cxn ang="0">
                  <a:pos x="169" y="4"/>
                </a:cxn>
                <a:cxn ang="0">
                  <a:pos x="190" y="3"/>
                </a:cxn>
                <a:cxn ang="0">
                  <a:pos x="190" y="3"/>
                </a:cxn>
                <a:cxn ang="0">
                  <a:pos x="190" y="3"/>
                </a:cxn>
                <a:cxn ang="0">
                  <a:pos x="212" y="2"/>
                </a:cxn>
                <a:cxn ang="0">
                  <a:pos x="212" y="2"/>
                </a:cxn>
                <a:cxn ang="0">
                  <a:pos x="212" y="2"/>
                </a:cxn>
                <a:cxn ang="0">
                  <a:pos x="234" y="2"/>
                </a:cxn>
                <a:cxn ang="0">
                  <a:pos x="234" y="2"/>
                </a:cxn>
                <a:cxn ang="0">
                  <a:pos x="234" y="2"/>
                </a:cxn>
                <a:cxn ang="0">
                  <a:pos x="255" y="1"/>
                </a:cxn>
                <a:cxn ang="0">
                  <a:pos x="255" y="1"/>
                </a:cxn>
                <a:cxn ang="0">
                  <a:pos x="255" y="1"/>
                </a:cxn>
                <a:cxn ang="0">
                  <a:pos x="277" y="0"/>
                </a:cxn>
                <a:cxn ang="0">
                  <a:pos x="277" y="0"/>
                </a:cxn>
                <a:cxn ang="0">
                  <a:pos x="277" y="0"/>
                </a:cxn>
                <a:cxn ang="0">
                  <a:pos x="299" y="0"/>
                </a:cxn>
                <a:cxn ang="0">
                  <a:pos x="299" y="0"/>
                </a:cxn>
                <a:cxn ang="0">
                  <a:pos x="299" y="0"/>
                </a:cxn>
                <a:cxn ang="0">
                  <a:pos x="321" y="0"/>
                </a:cxn>
                <a:cxn ang="0">
                  <a:pos x="321" y="0"/>
                </a:cxn>
                <a:cxn ang="0">
                  <a:pos x="321" y="0"/>
                </a:cxn>
                <a:cxn ang="0">
                  <a:pos x="342" y="0"/>
                </a:cxn>
                <a:cxn ang="0">
                  <a:pos x="342" y="0"/>
                </a:cxn>
                <a:cxn ang="0">
                  <a:pos x="342" y="467"/>
                </a:cxn>
                <a:cxn ang="0">
                  <a:pos x="0" y="17"/>
                </a:cxn>
              </a:cxnLst>
              <a:rect l="0" t="0" r="r" b="b"/>
              <a:pathLst>
                <a:path w="342" h="467">
                  <a:moveTo>
                    <a:pt x="0" y="17"/>
                  </a:moveTo>
                  <a:lnTo>
                    <a:pt x="0" y="17"/>
                  </a:lnTo>
                  <a:lnTo>
                    <a:pt x="20" y="15"/>
                  </a:lnTo>
                  <a:lnTo>
                    <a:pt x="20" y="15"/>
                  </a:lnTo>
                  <a:lnTo>
                    <a:pt x="20" y="15"/>
                  </a:lnTo>
                  <a:lnTo>
                    <a:pt x="41" y="14"/>
                  </a:lnTo>
                  <a:lnTo>
                    <a:pt x="41" y="14"/>
                  </a:lnTo>
                  <a:lnTo>
                    <a:pt x="41" y="14"/>
                  </a:lnTo>
                  <a:lnTo>
                    <a:pt x="62" y="12"/>
                  </a:lnTo>
                  <a:lnTo>
                    <a:pt x="62" y="12"/>
                  </a:lnTo>
                  <a:lnTo>
                    <a:pt x="62" y="12"/>
                  </a:lnTo>
                  <a:lnTo>
                    <a:pt x="83" y="10"/>
                  </a:lnTo>
                  <a:lnTo>
                    <a:pt x="83" y="10"/>
                  </a:lnTo>
                  <a:lnTo>
                    <a:pt x="83" y="10"/>
                  </a:lnTo>
                  <a:lnTo>
                    <a:pt x="105" y="9"/>
                  </a:lnTo>
                  <a:lnTo>
                    <a:pt x="105" y="9"/>
                  </a:lnTo>
                  <a:lnTo>
                    <a:pt x="105" y="9"/>
                  </a:lnTo>
                  <a:lnTo>
                    <a:pt x="126" y="7"/>
                  </a:lnTo>
                  <a:lnTo>
                    <a:pt x="126" y="7"/>
                  </a:lnTo>
                  <a:lnTo>
                    <a:pt x="126" y="7"/>
                  </a:lnTo>
                  <a:lnTo>
                    <a:pt x="147" y="6"/>
                  </a:lnTo>
                  <a:lnTo>
                    <a:pt x="147" y="6"/>
                  </a:lnTo>
                  <a:lnTo>
                    <a:pt x="147" y="6"/>
                  </a:lnTo>
                  <a:lnTo>
                    <a:pt x="169" y="4"/>
                  </a:lnTo>
                  <a:lnTo>
                    <a:pt x="169" y="4"/>
                  </a:lnTo>
                  <a:lnTo>
                    <a:pt x="169" y="4"/>
                  </a:lnTo>
                  <a:lnTo>
                    <a:pt x="190" y="3"/>
                  </a:lnTo>
                  <a:lnTo>
                    <a:pt x="190" y="3"/>
                  </a:lnTo>
                  <a:lnTo>
                    <a:pt x="190" y="3"/>
                  </a:lnTo>
                  <a:lnTo>
                    <a:pt x="212" y="2"/>
                  </a:lnTo>
                  <a:lnTo>
                    <a:pt x="212" y="2"/>
                  </a:lnTo>
                  <a:lnTo>
                    <a:pt x="212" y="2"/>
                  </a:lnTo>
                  <a:lnTo>
                    <a:pt x="234" y="2"/>
                  </a:lnTo>
                  <a:lnTo>
                    <a:pt x="234" y="2"/>
                  </a:lnTo>
                  <a:lnTo>
                    <a:pt x="234" y="2"/>
                  </a:lnTo>
                  <a:lnTo>
                    <a:pt x="255" y="1"/>
                  </a:lnTo>
                  <a:lnTo>
                    <a:pt x="255" y="1"/>
                  </a:lnTo>
                  <a:lnTo>
                    <a:pt x="255" y="1"/>
                  </a:lnTo>
                  <a:lnTo>
                    <a:pt x="277" y="0"/>
                  </a:lnTo>
                  <a:lnTo>
                    <a:pt x="277" y="0"/>
                  </a:lnTo>
                  <a:lnTo>
                    <a:pt x="277" y="0"/>
                  </a:lnTo>
                  <a:lnTo>
                    <a:pt x="299" y="0"/>
                  </a:lnTo>
                  <a:lnTo>
                    <a:pt x="299" y="0"/>
                  </a:lnTo>
                  <a:lnTo>
                    <a:pt x="299" y="0"/>
                  </a:lnTo>
                  <a:lnTo>
                    <a:pt x="321" y="0"/>
                  </a:lnTo>
                  <a:lnTo>
                    <a:pt x="321" y="0"/>
                  </a:lnTo>
                  <a:lnTo>
                    <a:pt x="321" y="0"/>
                  </a:lnTo>
                  <a:lnTo>
                    <a:pt x="342" y="0"/>
                  </a:lnTo>
                  <a:lnTo>
                    <a:pt x="342" y="0"/>
                  </a:lnTo>
                  <a:lnTo>
                    <a:pt x="342" y="467"/>
                  </a:lnTo>
                  <a:lnTo>
                    <a:pt x="0" y="17"/>
                  </a:lnTo>
                  <a:close/>
                </a:path>
              </a:pathLst>
            </a:custGeom>
            <a:solidFill>
              <a:srgbClr val="FF8080"/>
            </a:solidFill>
            <a:ln w="9525">
              <a:solidFill>
                <a:srgbClr val="000000"/>
              </a:solidFill>
              <a:round/>
              <a:headEnd/>
              <a:tailEnd/>
            </a:ln>
          </p:spPr>
          <p:txBody>
            <a:bodyPr/>
            <a:lstStyle/>
            <a:p>
              <a:endParaRPr lang="es-ES"/>
            </a:p>
          </p:txBody>
        </p:sp>
        <p:sp>
          <p:nvSpPr>
            <p:cNvPr id="195620" name="Freeform 36"/>
            <p:cNvSpPr>
              <a:spLocks/>
            </p:cNvSpPr>
            <p:nvPr/>
          </p:nvSpPr>
          <p:spPr bwMode="auto">
            <a:xfrm>
              <a:off x="1609" y="2146"/>
              <a:ext cx="1" cy="168"/>
            </a:xfrm>
            <a:custGeom>
              <a:avLst/>
              <a:gdLst/>
              <a:ahLst/>
              <a:cxnLst>
                <a:cxn ang="0">
                  <a:pos x="1" y="25"/>
                </a:cxn>
                <a:cxn ang="0">
                  <a:pos x="1" y="25"/>
                </a:cxn>
                <a:cxn ang="0">
                  <a:pos x="0" y="17"/>
                </a:cxn>
                <a:cxn ang="0">
                  <a:pos x="0" y="17"/>
                </a:cxn>
                <a:cxn ang="0">
                  <a:pos x="0" y="17"/>
                </a:cxn>
                <a:cxn ang="0">
                  <a:pos x="0" y="9"/>
                </a:cxn>
                <a:cxn ang="0">
                  <a:pos x="0" y="9"/>
                </a:cxn>
                <a:cxn ang="0">
                  <a:pos x="0" y="9"/>
                </a:cxn>
                <a:cxn ang="0">
                  <a:pos x="0" y="0"/>
                </a:cxn>
                <a:cxn ang="0">
                  <a:pos x="0" y="0"/>
                </a:cxn>
                <a:cxn ang="0">
                  <a:pos x="0" y="144"/>
                </a:cxn>
                <a:cxn ang="0">
                  <a:pos x="0" y="144"/>
                </a:cxn>
                <a:cxn ang="0">
                  <a:pos x="0" y="153"/>
                </a:cxn>
                <a:cxn ang="0">
                  <a:pos x="0" y="153"/>
                </a:cxn>
                <a:cxn ang="0">
                  <a:pos x="0" y="153"/>
                </a:cxn>
                <a:cxn ang="0">
                  <a:pos x="0" y="160"/>
                </a:cxn>
                <a:cxn ang="0">
                  <a:pos x="0" y="160"/>
                </a:cxn>
                <a:cxn ang="0">
                  <a:pos x="0" y="160"/>
                </a:cxn>
                <a:cxn ang="0">
                  <a:pos x="1" y="168"/>
                </a:cxn>
                <a:cxn ang="0">
                  <a:pos x="1" y="168"/>
                </a:cxn>
                <a:cxn ang="0">
                  <a:pos x="1" y="25"/>
                </a:cxn>
              </a:cxnLst>
              <a:rect l="0" t="0" r="r" b="b"/>
              <a:pathLst>
                <a:path w="1" h="168">
                  <a:moveTo>
                    <a:pt x="1" y="25"/>
                  </a:moveTo>
                  <a:lnTo>
                    <a:pt x="1" y="25"/>
                  </a:lnTo>
                  <a:lnTo>
                    <a:pt x="0" y="17"/>
                  </a:lnTo>
                  <a:lnTo>
                    <a:pt x="0" y="17"/>
                  </a:lnTo>
                  <a:lnTo>
                    <a:pt x="0" y="17"/>
                  </a:lnTo>
                  <a:lnTo>
                    <a:pt x="0" y="9"/>
                  </a:lnTo>
                  <a:lnTo>
                    <a:pt x="0" y="9"/>
                  </a:lnTo>
                  <a:lnTo>
                    <a:pt x="0" y="9"/>
                  </a:lnTo>
                  <a:lnTo>
                    <a:pt x="0" y="0"/>
                  </a:lnTo>
                  <a:lnTo>
                    <a:pt x="0" y="0"/>
                  </a:lnTo>
                  <a:lnTo>
                    <a:pt x="0" y="144"/>
                  </a:lnTo>
                  <a:lnTo>
                    <a:pt x="0" y="144"/>
                  </a:lnTo>
                  <a:lnTo>
                    <a:pt x="0" y="153"/>
                  </a:lnTo>
                  <a:lnTo>
                    <a:pt x="0" y="153"/>
                  </a:lnTo>
                  <a:lnTo>
                    <a:pt x="0" y="153"/>
                  </a:lnTo>
                  <a:lnTo>
                    <a:pt x="0" y="160"/>
                  </a:lnTo>
                  <a:lnTo>
                    <a:pt x="0" y="160"/>
                  </a:lnTo>
                  <a:lnTo>
                    <a:pt x="0" y="160"/>
                  </a:lnTo>
                  <a:lnTo>
                    <a:pt x="1" y="168"/>
                  </a:lnTo>
                  <a:lnTo>
                    <a:pt x="1" y="168"/>
                  </a:lnTo>
                  <a:lnTo>
                    <a:pt x="1" y="25"/>
                  </a:lnTo>
                  <a:close/>
                </a:path>
              </a:pathLst>
            </a:custGeom>
            <a:solidFill>
              <a:srgbClr val="330033"/>
            </a:solidFill>
            <a:ln w="9525">
              <a:solidFill>
                <a:srgbClr val="000000"/>
              </a:solidFill>
              <a:round/>
              <a:headEnd/>
              <a:tailEnd/>
            </a:ln>
          </p:spPr>
          <p:txBody>
            <a:bodyPr/>
            <a:lstStyle/>
            <a:p>
              <a:endParaRPr lang="es-ES"/>
            </a:p>
          </p:txBody>
        </p:sp>
        <p:sp>
          <p:nvSpPr>
            <p:cNvPr id="195621" name="Freeform 37"/>
            <p:cNvSpPr>
              <a:spLocks/>
            </p:cNvSpPr>
            <p:nvPr/>
          </p:nvSpPr>
          <p:spPr bwMode="auto">
            <a:xfrm>
              <a:off x="1610" y="2147"/>
              <a:ext cx="1245" cy="168"/>
            </a:xfrm>
            <a:custGeom>
              <a:avLst/>
              <a:gdLst/>
              <a:ahLst/>
              <a:cxnLst>
                <a:cxn ang="0">
                  <a:pos x="1245" y="0"/>
                </a:cxn>
                <a:cxn ang="0">
                  <a:pos x="0" y="25"/>
                </a:cxn>
                <a:cxn ang="0">
                  <a:pos x="0" y="168"/>
                </a:cxn>
                <a:cxn ang="0">
                  <a:pos x="1245" y="144"/>
                </a:cxn>
                <a:cxn ang="0">
                  <a:pos x="1245" y="0"/>
                </a:cxn>
              </a:cxnLst>
              <a:rect l="0" t="0" r="r" b="b"/>
              <a:pathLst>
                <a:path w="1245" h="168">
                  <a:moveTo>
                    <a:pt x="1245" y="0"/>
                  </a:moveTo>
                  <a:lnTo>
                    <a:pt x="0" y="25"/>
                  </a:lnTo>
                  <a:lnTo>
                    <a:pt x="0" y="168"/>
                  </a:lnTo>
                  <a:lnTo>
                    <a:pt x="1245" y="144"/>
                  </a:lnTo>
                  <a:lnTo>
                    <a:pt x="1245" y="0"/>
                  </a:lnTo>
                  <a:close/>
                </a:path>
              </a:pathLst>
            </a:custGeom>
            <a:solidFill>
              <a:srgbClr val="330033"/>
            </a:solidFill>
            <a:ln w="9525">
              <a:solidFill>
                <a:srgbClr val="000000"/>
              </a:solidFill>
              <a:round/>
              <a:headEnd/>
              <a:tailEnd/>
            </a:ln>
          </p:spPr>
          <p:txBody>
            <a:bodyPr/>
            <a:lstStyle/>
            <a:p>
              <a:endParaRPr lang="es-ES"/>
            </a:p>
          </p:txBody>
        </p:sp>
        <p:sp>
          <p:nvSpPr>
            <p:cNvPr id="195622" name="Freeform 38"/>
            <p:cNvSpPr>
              <a:spLocks/>
            </p:cNvSpPr>
            <p:nvPr/>
          </p:nvSpPr>
          <p:spPr bwMode="auto">
            <a:xfrm>
              <a:off x="1609" y="1697"/>
              <a:ext cx="1246" cy="475"/>
            </a:xfrm>
            <a:custGeom>
              <a:avLst/>
              <a:gdLst/>
              <a:ahLst/>
              <a:cxnLst>
                <a:cxn ang="0">
                  <a:pos x="0" y="466"/>
                </a:cxn>
                <a:cxn ang="0">
                  <a:pos x="0" y="458"/>
                </a:cxn>
                <a:cxn ang="0">
                  <a:pos x="0" y="441"/>
                </a:cxn>
                <a:cxn ang="0">
                  <a:pos x="0" y="433"/>
                </a:cxn>
                <a:cxn ang="0">
                  <a:pos x="1" y="426"/>
                </a:cxn>
                <a:cxn ang="0">
                  <a:pos x="5" y="409"/>
                </a:cxn>
                <a:cxn ang="0">
                  <a:pos x="7" y="401"/>
                </a:cxn>
                <a:cxn ang="0">
                  <a:pos x="9" y="393"/>
                </a:cxn>
                <a:cxn ang="0">
                  <a:pos x="16" y="377"/>
                </a:cxn>
                <a:cxn ang="0">
                  <a:pos x="19" y="369"/>
                </a:cxn>
                <a:cxn ang="0">
                  <a:pos x="23" y="361"/>
                </a:cxn>
                <a:cxn ang="0">
                  <a:pos x="32" y="345"/>
                </a:cxn>
                <a:cxn ang="0">
                  <a:pos x="37" y="337"/>
                </a:cxn>
                <a:cxn ang="0">
                  <a:pos x="42" y="329"/>
                </a:cxn>
                <a:cxn ang="0">
                  <a:pos x="54" y="313"/>
                </a:cxn>
                <a:cxn ang="0">
                  <a:pos x="61" y="305"/>
                </a:cxn>
                <a:cxn ang="0">
                  <a:pos x="67" y="298"/>
                </a:cxn>
                <a:cxn ang="0">
                  <a:pos x="83" y="282"/>
                </a:cxn>
                <a:cxn ang="0">
                  <a:pos x="91" y="275"/>
                </a:cxn>
                <a:cxn ang="0">
                  <a:pos x="99" y="267"/>
                </a:cxn>
                <a:cxn ang="0">
                  <a:pos x="117" y="253"/>
                </a:cxn>
                <a:cxn ang="0">
                  <a:pos x="126" y="245"/>
                </a:cxn>
                <a:cxn ang="0">
                  <a:pos x="136" y="238"/>
                </a:cxn>
                <a:cxn ang="0">
                  <a:pos x="156" y="223"/>
                </a:cxn>
                <a:cxn ang="0">
                  <a:pos x="167" y="216"/>
                </a:cxn>
                <a:cxn ang="0">
                  <a:pos x="178" y="210"/>
                </a:cxn>
                <a:cxn ang="0">
                  <a:pos x="201" y="195"/>
                </a:cxn>
                <a:cxn ang="0">
                  <a:pos x="213" y="188"/>
                </a:cxn>
                <a:cxn ang="0">
                  <a:pos x="225" y="182"/>
                </a:cxn>
                <a:cxn ang="0">
                  <a:pos x="250" y="169"/>
                </a:cxn>
                <a:cxn ang="0">
                  <a:pos x="264" y="162"/>
                </a:cxn>
                <a:cxn ang="0">
                  <a:pos x="278" y="156"/>
                </a:cxn>
                <a:cxn ang="0">
                  <a:pos x="305" y="143"/>
                </a:cxn>
                <a:cxn ang="0">
                  <a:pos x="320" y="137"/>
                </a:cxn>
                <a:cxn ang="0">
                  <a:pos x="334" y="131"/>
                </a:cxn>
                <a:cxn ang="0">
                  <a:pos x="365" y="120"/>
                </a:cxn>
                <a:cxn ang="0">
                  <a:pos x="380" y="114"/>
                </a:cxn>
                <a:cxn ang="0">
                  <a:pos x="396" y="108"/>
                </a:cxn>
                <a:cxn ang="0">
                  <a:pos x="429" y="97"/>
                </a:cxn>
                <a:cxn ang="0">
                  <a:pos x="445" y="92"/>
                </a:cxn>
                <a:cxn ang="0">
                  <a:pos x="462" y="86"/>
                </a:cxn>
                <a:cxn ang="0">
                  <a:pos x="496" y="77"/>
                </a:cxn>
                <a:cxn ang="0">
                  <a:pos x="514" y="72"/>
                </a:cxn>
                <a:cxn ang="0">
                  <a:pos x="531" y="67"/>
                </a:cxn>
                <a:cxn ang="0">
                  <a:pos x="568" y="58"/>
                </a:cxn>
                <a:cxn ang="0">
                  <a:pos x="585" y="53"/>
                </a:cxn>
                <a:cxn ang="0">
                  <a:pos x="604" y="49"/>
                </a:cxn>
                <a:cxn ang="0">
                  <a:pos x="642" y="41"/>
                </a:cxn>
                <a:cxn ang="0">
                  <a:pos x="661" y="37"/>
                </a:cxn>
                <a:cxn ang="0">
                  <a:pos x="680" y="34"/>
                </a:cxn>
                <a:cxn ang="0">
                  <a:pos x="719" y="27"/>
                </a:cxn>
                <a:cxn ang="0">
                  <a:pos x="739" y="23"/>
                </a:cxn>
                <a:cxn ang="0">
                  <a:pos x="760" y="20"/>
                </a:cxn>
                <a:cxn ang="0">
                  <a:pos x="799" y="13"/>
                </a:cxn>
                <a:cxn ang="0">
                  <a:pos x="820" y="11"/>
                </a:cxn>
                <a:cxn ang="0">
                  <a:pos x="840" y="8"/>
                </a:cxn>
                <a:cxn ang="0">
                  <a:pos x="882" y="3"/>
                </a:cxn>
                <a:cxn ang="0">
                  <a:pos x="903" y="0"/>
                </a:cxn>
              </a:cxnLst>
              <a:rect l="0" t="0" r="r" b="b"/>
              <a:pathLst>
                <a:path w="1246" h="475">
                  <a:moveTo>
                    <a:pt x="1" y="475"/>
                  </a:moveTo>
                  <a:lnTo>
                    <a:pt x="1" y="475"/>
                  </a:lnTo>
                  <a:lnTo>
                    <a:pt x="0" y="466"/>
                  </a:lnTo>
                  <a:lnTo>
                    <a:pt x="0" y="466"/>
                  </a:lnTo>
                  <a:lnTo>
                    <a:pt x="0" y="466"/>
                  </a:lnTo>
                  <a:lnTo>
                    <a:pt x="0" y="458"/>
                  </a:lnTo>
                  <a:lnTo>
                    <a:pt x="0" y="458"/>
                  </a:lnTo>
                  <a:lnTo>
                    <a:pt x="0" y="458"/>
                  </a:lnTo>
                  <a:lnTo>
                    <a:pt x="0" y="450"/>
                  </a:lnTo>
                  <a:lnTo>
                    <a:pt x="0" y="450"/>
                  </a:lnTo>
                  <a:lnTo>
                    <a:pt x="0" y="450"/>
                  </a:lnTo>
                  <a:lnTo>
                    <a:pt x="0" y="441"/>
                  </a:lnTo>
                  <a:lnTo>
                    <a:pt x="0" y="441"/>
                  </a:lnTo>
                  <a:lnTo>
                    <a:pt x="0" y="441"/>
                  </a:lnTo>
                  <a:lnTo>
                    <a:pt x="0" y="433"/>
                  </a:lnTo>
                  <a:lnTo>
                    <a:pt x="0" y="433"/>
                  </a:lnTo>
                  <a:lnTo>
                    <a:pt x="0" y="433"/>
                  </a:lnTo>
                  <a:lnTo>
                    <a:pt x="1" y="426"/>
                  </a:lnTo>
                  <a:lnTo>
                    <a:pt x="1" y="426"/>
                  </a:lnTo>
                  <a:lnTo>
                    <a:pt x="1" y="426"/>
                  </a:lnTo>
                  <a:lnTo>
                    <a:pt x="3" y="417"/>
                  </a:lnTo>
                  <a:lnTo>
                    <a:pt x="3" y="417"/>
                  </a:lnTo>
                  <a:lnTo>
                    <a:pt x="3" y="417"/>
                  </a:lnTo>
                  <a:lnTo>
                    <a:pt x="5" y="409"/>
                  </a:lnTo>
                  <a:lnTo>
                    <a:pt x="5" y="409"/>
                  </a:lnTo>
                  <a:lnTo>
                    <a:pt x="5" y="409"/>
                  </a:lnTo>
                  <a:lnTo>
                    <a:pt x="7" y="401"/>
                  </a:lnTo>
                  <a:lnTo>
                    <a:pt x="7" y="401"/>
                  </a:lnTo>
                  <a:lnTo>
                    <a:pt x="7" y="401"/>
                  </a:lnTo>
                  <a:lnTo>
                    <a:pt x="9" y="393"/>
                  </a:lnTo>
                  <a:lnTo>
                    <a:pt x="9" y="393"/>
                  </a:lnTo>
                  <a:lnTo>
                    <a:pt x="9" y="393"/>
                  </a:lnTo>
                  <a:lnTo>
                    <a:pt x="12" y="385"/>
                  </a:lnTo>
                  <a:lnTo>
                    <a:pt x="12" y="385"/>
                  </a:lnTo>
                  <a:lnTo>
                    <a:pt x="12" y="385"/>
                  </a:lnTo>
                  <a:lnTo>
                    <a:pt x="16" y="377"/>
                  </a:lnTo>
                  <a:lnTo>
                    <a:pt x="16" y="377"/>
                  </a:lnTo>
                  <a:lnTo>
                    <a:pt x="16" y="377"/>
                  </a:lnTo>
                  <a:lnTo>
                    <a:pt x="19" y="369"/>
                  </a:lnTo>
                  <a:lnTo>
                    <a:pt x="19" y="369"/>
                  </a:lnTo>
                  <a:lnTo>
                    <a:pt x="19" y="369"/>
                  </a:lnTo>
                  <a:lnTo>
                    <a:pt x="23" y="361"/>
                  </a:lnTo>
                  <a:lnTo>
                    <a:pt x="23" y="361"/>
                  </a:lnTo>
                  <a:lnTo>
                    <a:pt x="23" y="361"/>
                  </a:lnTo>
                  <a:lnTo>
                    <a:pt x="27" y="352"/>
                  </a:lnTo>
                  <a:lnTo>
                    <a:pt x="27" y="352"/>
                  </a:lnTo>
                  <a:lnTo>
                    <a:pt x="27" y="352"/>
                  </a:lnTo>
                  <a:lnTo>
                    <a:pt x="32" y="345"/>
                  </a:lnTo>
                  <a:lnTo>
                    <a:pt x="32" y="345"/>
                  </a:lnTo>
                  <a:lnTo>
                    <a:pt x="32" y="345"/>
                  </a:lnTo>
                  <a:lnTo>
                    <a:pt x="37" y="337"/>
                  </a:lnTo>
                  <a:lnTo>
                    <a:pt x="37" y="337"/>
                  </a:lnTo>
                  <a:lnTo>
                    <a:pt x="37" y="337"/>
                  </a:lnTo>
                  <a:lnTo>
                    <a:pt x="42" y="329"/>
                  </a:lnTo>
                  <a:lnTo>
                    <a:pt x="42" y="329"/>
                  </a:lnTo>
                  <a:lnTo>
                    <a:pt x="42" y="329"/>
                  </a:lnTo>
                  <a:lnTo>
                    <a:pt x="49" y="321"/>
                  </a:lnTo>
                  <a:lnTo>
                    <a:pt x="49" y="321"/>
                  </a:lnTo>
                  <a:lnTo>
                    <a:pt x="49" y="321"/>
                  </a:lnTo>
                  <a:lnTo>
                    <a:pt x="54" y="313"/>
                  </a:lnTo>
                  <a:lnTo>
                    <a:pt x="54" y="313"/>
                  </a:lnTo>
                  <a:lnTo>
                    <a:pt x="54" y="313"/>
                  </a:lnTo>
                  <a:lnTo>
                    <a:pt x="61" y="305"/>
                  </a:lnTo>
                  <a:lnTo>
                    <a:pt x="61" y="305"/>
                  </a:lnTo>
                  <a:lnTo>
                    <a:pt x="61" y="305"/>
                  </a:lnTo>
                  <a:lnTo>
                    <a:pt x="67" y="298"/>
                  </a:lnTo>
                  <a:lnTo>
                    <a:pt x="67" y="298"/>
                  </a:lnTo>
                  <a:lnTo>
                    <a:pt x="67" y="298"/>
                  </a:lnTo>
                  <a:lnTo>
                    <a:pt x="75" y="290"/>
                  </a:lnTo>
                  <a:lnTo>
                    <a:pt x="75" y="290"/>
                  </a:lnTo>
                  <a:lnTo>
                    <a:pt x="75" y="290"/>
                  </a:lnTo>
                  <a:lnTo>
                    <a:pt x="83" y="282"/>
                  </a:lnTo>
                  <a:lnTo>
                    <a:pt x="83" y="282"/>
                  </a:lnTo>
                  <a:lnTo>
                    <a:pt x="83" y="282"/>
                  </a:lnTo>
                  <a:lnTo>
                    <a:pt x="91" y="275"/>
                  </a:lnTo>
                  <a:lnTo>
                    <a:pt x="91" y="275"/>
                  </a:lnTo>
                  <a:lnTo>
                    <a:pt x="91" y="275"/>
                  </a:lnTo>
                  <a:lnTo>
                    <a:pt x="99" y="267"/>
                  </a:lnTo>
                  <a:lnTo>
                    <a:pt x="99" y="267"/>
                  </a:lnTo>
                  <a:lnTo>
                    <a:pt x="99" y="267"/>
                  </a:lnTo>
                  <a:lnTo>
                    <a:pt x="107" y="259"/>
                  </a:lnTo>
                  <a:lnTo>
                    <a:pt x="107" y="259"/>
                  </a:lnTo>
                  <a:lnTo>
                    <a:pt x="107" y="259"/>
                  </a:lnTo>
                  <a:lnTo>
                    <a:pt x="117" y="253"/>
                  </a:lnTo>
                  <a:lnTo>
                    <a:pt x="117" y="253"/>
                  </a:lnTo>
                  <a:lnTo>
                    <a:pt x="117" y="253"/>
                  </a:lnTo>
                  <a:lnTo>
                    <a:pt x="126" y="245"/>
                  </a:lnTo>
                  <a:lnTo>
                    <a:pt x="126" y="245"/>
                  </a:lnTo>
                  <a:lnTo>
                    <a:pt x="126" y="245"/>
                  </a:lnTo>
                  <a:lnTo>
                    <a:pt x="136" y="238"/>
                  </a:lnTo>
                  <a:lnTo>
                    <a:pt x="136" y="238"/>
                  </a:lnTo>
                  <a:lnTo>
                    <a:pt x="136" y="238"/>
                  </a:lnTo>
                  <a:lnTo>
                    <a:pt x="146" y="230"/>
                  </a:lnTo>
                  <a:lnTo>
                    <a:pt x="146" y="230"/>
                  </a:lnTo>
                  <a:lnTo>
                    <a:pt x="146" y="230"/>
                  </a:lnTo>
                  <a:lnTo>
                    <a:pt x="156" y="223"/>
                  </a:lnTo>
                  <a:lnTo>
                    <a:pt x="156" y="223"/>
                  </a:lnTo>
                  <a:lnTo>
                    <a:pt x="156" y="223"/>
                  </a:lnTo>
                  <a:lnTo>
                    <a:pt x="167" y="216"/>
                  </a:lnTo>
                  <a:lnTo>
                    <a:pt x="167" y="216"/>
                  </a:lnTo>
                  <a:lnTo>
                    <a:pt x="167" y="216"/>
                  </a:lnTo>
                  <a:lnTo>
                    <a:pt x="178" y="210"/>
                  </a:lnTo>
                  <a:lnTo>
                    <a:pt x="178" y="210"/>
                  </a:lnTo>
                  <a:lnTo>
                    <a:pt x="178" y="210"/>
                  </a:lnTo>
                  <a:lnTo>
                    <a:pt x="190" y="202"/>
                  </a:lnTo>
                  <a:lnTo>
                    <a:pt x="190" y="202"/>
                  </a:lnTo>
                  <a:lnTo>
                    <a:pt x="190" y="202"/>
                  </a:lnTo>
                  <a:lnTo>
                    <a:pt x="201" y="195"/>
                  </a:lnTo>
                  <a:lnTo>
                    <a:pt x="201" y="195"/>
                  </a:lnTo>
                  <a:lnTo>
                    <a:pt x="201" y="195"/>
                  </a:lnTo>
                  <a:lnTo>
                    <a:pt x="213" y="188"/>
                  </a:lnTo>
                  <a:lnTo>
                    <a:pt x="213" y="188"/>
                  </a:lnTo>
                  <a:lnTo>
                    <a:pt x="213" y="188"/>
                  </a:lnTo>
                  <a:lnTo>
                    <a:pt x="225" y="182"/>
                  </a:lnTo>
                  <a:lnTo>
                    <a:pt x="225" y="182"/>
                  </a:lnTo>
                  <a:lnTo>
                    <a:pt x="225" y="182"/>
                  </a:lnTo>
                  <a:lnTo>
                    <a:pt x="238" y="175"/>
                  </a:lnTo>
                  <a:lnTo>
                    <a:pt x="238" y="175"/>
                  </a:lnTo>
                  <a:lnTo>
                    <a:pt x="238" y="175"/>
                  </a:lnTo>
                  <a:lnTo>
                    <a:pt x="250" y="169"/>
                  </a:lnTo>
                  <a:lnTo>
                    <a:pt x="250" y="169"/>
                  </a:lnTo>
                  <a:lnTo>
                    <a:pt x="250" y="169"/>
                  </a:lnTo>
                  <a:lnTo>
                    <a:pt x="264" y="162"/>
                  </a:lnTo>
                  <a:lnTo>
                    <a:pt x="264" y="162"/>
                  </a:lnTo>
                  <a:lnTo>
                    <a:pt x="264" y="162"/>
                  </a:lnTo>
                  <a:lnTo>
                    <a:pt x="278" y="156"/>
                  </a:lnTo>
                  <a:lnTo>
                    <a:pt x="278" y="156"/>
                  </a:lnTo>
                  <a:lnTo>
                    <a:pt x="278" y="156"/>
                  </a:lnTo>
                  <a:lnTo>
                    <a:pt x="291" y="150"/>
                  </a:lnTo>
                  <a:lnTo>
                    <a:pt x="291" y="150"/>
                  </a:lnTo>
                  <a:lnTo>
                    <a:pt x="291" y="150"/>
                  </a:lnTo>
                  <a:lnTo>
                    <a:pt x="305" y="143"/>
                  </a:lnTo>
                  <a:lnTo>
                    <a:pt x="305" y="143"/>
                  </a:lnTo>
                  <a:lnTo>
                    <a:pt x="305" y="143"/>
                  </a:lnTo>
                  <a:lnTo>
                    <a:pt x="320" y="137"/>
                  </a:lnTo>
                  <a:lnTo>
                    <a:pt x="320" y="137"/>
                  </a:lnTo>
                  <a:lnTo>
                    <a:pt x="320" y="137"/>
                  </a:lnTo>
                  <a:lnTo>
                    <a:pt x="334" y="131"/>
                  </a:lnTo>
                  <a:lnTo>
                    <a:pt x="334" y="131"/>
                  </a:lnTo>
                  <a:lnTo>
                    <a:pt x="334" y="131"/>
                  </a:lnTo>
                  <a:lnTo>
                    <a:pt x="350" y="125"/>
                  </a:lnTo>
                  <a:lnTo>
                    <a:pt x="350" y="125"/>
                  </a:lnTo>
                  <a:lnTo>
                    <a:pt x="350" y="125"/>
                  </a:lnTo>
                  <a:lnTo>
                    <a:pt x="365" y="120"/>
                  </a:lnTo>
                  <a:lnTo>
                    <a:pt x="365" y="120"/>
                  </a:lnTo>
                  <a:lnTo>
                    <a:pt x="365" y="120"/>
                  </a:lnTo>
                  <a:lnTo>
                    <a:pt x="380" y="114"/>
                  </a:lnTo>
                  <a:lnTo>
                    <a:pt x="380" y="114"/>
                  </a:lnTo>
                  <a:lnTo>
                    <a:pt x="380" y="114"/>
                  </a:lnTo>
                  <a:lnTo>
                    <a:pt x="396" y="108"/>
                  </a:lnTo>
                  <a:lnTo>
                    <a:pt x="396" y="108"/>
                  </a:lnTo>
                  <a:lnTo>
                    <a:pt x="396" y="108"/>
                  </a:lnTo>
                  <a:lnTo>
                    <a:pt x="412" y="103"/>
                  </a:lnTo>
                  <a:lnTo>
                    <a:pt x="412" y="103"/>
                  </a:lnTo>
                  <a:lnTo>
                    <a:pt x="412" y="103"/>
                  </a:lnTo>
                  <a:lnTo>
                    <a:pt x="429" y="97"/>
                  </a:lnTo>
                  <a:lnTo>
                    <a:pt x="429" y="97"/>
                  </a:lnTo>
                  <a:lnTo>
                    <a:pt x="429" y="97"/>
                  </a:lnTo>
                  <a:lnTo>
                    <a:pt x="445" y="92"/>
                  </a:lnTo>
                  <a:lnTo>
                    <a:pt x="445" y="92"/>
                  </a:lnTo>
                  <a:lnTo>
                    <a:pt x="445" y="92"/>
                  </a:lnTo>
                  <a:lnTo>
                    <a:pt x="462" y="86"/>
                  </a:lnTo>
                  <a:lnTo>
                    <a:pt x="462" y="86"/>
                  </a:lnTo>
                  <a:lnTo>
                    <a:pt x="462" y="86"/>
                  </a:lnTo>
                  <a:lnTo>
                    <a:pt x="478" y="81"/>
                  </a:lnTo>
                  <a:lnTo>
                    <a:pt x="478" y="81"/>
                  </a:lnTo>
                  <a:lnTo>
                    <a:pt x="478" y="81"/>
                  </a:lnTo>
                  <a:lnTo>
                    <a:pt x="496" y="77"/>
                  </a:lnTo>
                  <a:lnTo>
                    <a:pt x="496" y="77"/>
                  </a:lnTo>
                  <a:lnTo>
                    <a:pt x="496" y="77"/>
                  </a:lnTo>
                  <a:lnTo>
                    <a:pt x="514" y="72"/>
                  </a:lnTo>
                  <a:lnTo>
                    <a:pt x="514" y="72"/>
                  </a:lnTo>
                  <a:lnTo>
                    <a:pt x="514" y="72"/>
                  </a:lnTo>
                  <a:lnTo>
                    <a:pt x="531" y="67"/>
                  </a:lnTo>
                  <a:lnTo>
                    <a:pt x="531" y="67"/>
                  </a:lnTo>
                  <a:lnTo>
                    <a:pt x="531" y="67"/>
                  </a:lnTo>
                  <a:lnTo>
                    <a:pt x="549" y="62"/>
                  </a:lnTo>
                  <a:lnTo>
                    <a:pt x="549" y="62"/>
                  </a:lnTo>
                  <a:lnTo>
                    <a:pt x="549" y="62"/>
                  </a:lnTo>
                  <a:lnTo>
                    <a:pt x="568" y="58"/>
                  </a:lnTo>
                  <a:lnTo>
                    <a:pt x="568" y="58"/>
                  </a:lnTo>
                  <a:lnTo>
                    <a:pt x="568" y="58"/>
                  </a:lnTo>
                  <a:lnTo>
                    <a:pt x="585" y="53"/>
                  </a:lnTo>
                  <a:lnTo>
                    <a:pt x="585" y="53"/>
                  </a:lnTo>
                  <a:lnTo>
                    <a:pt x="585" y="53"/>
                  </a:lnTo>
                  <a:lnTo>
                    <a:pt x="604" y="49"/>
                  </a:lnTo>
                  <a:lnTo>
                    <a:pt x="604" y="49"/>
                  </a:lnTo>
                  <a:lnTo>
                    <a:pt x="604" y="49"/>
                  </a:lnTo>
                  <a:lnTo>
                    <a:pt x="623" y="45"/>
                  </a:lnTo>
                  <a:lnTo>
                    <a:pt x="623" y="45"/>
                  </a:lnTo>
                  <a:lnTo>
                    <a:pt x="623" y="45"/>
                  </a:lnTo>
                  <a:lnTo>
                    <a:pt x="642" y="41"/>
                  </a:lnTo>
                  <a:lnTo>
                    <a:pt x="642" y="41"/>
                  </a:lnTo>
                  <a:lnTo>
                    <a:pt x="642" y="41"/>
                  </a:lnTo>
                  <a:lnTo>
                    <a:pt x="661" y="37"/>
                  </a:lnTo>
                  <a:lnTo>
                    <a:pt x="661" y="37"/>
                  </a:lnTo>
                  <a:lnTo>
                    <a:pt x="661" y="37"/>
                  </a:lnTo>
                  <a:lnTo>
                    <a:pt x="680" y="34"/>
                  </a:lnTo>
                  <a:lnTo>
                    <a:pt x="680" y="34"/>
                  </a:lnTo>
                  <a:lnTo>
                    <a:pt x="680" y="34"/>
                  </a:lnTo>
                  <a:lnTo>
                    <a:pt x="700" y="30"/>
                  </a:lnTo>
                  <a:lnTo>
                    <a:pt x="700" y="30"/>
                  </a:lnTo>
                  <a:lnTo>
                    <a:pt x="700" y="30"/>
                  </a:lnTo>
                  <a:lnTo>
                    <a:pt x="719" y="27"/>
                  </a:lnTo>
                  <a:lnTo>
                    <a:pt x="719" y="27"/>
                  </a:lnTo>
                  <a:lnTo>
                    <a:pt x="719" y="27"/>
                  </a:lnTo>
                  <a:lnTo>
                    <a:pt x="739" y="23"/>
                  </a:lnTo>
                  <a:lnTo>
                    <a:pt x="739" y="23"/>
                  </a:lnTo>
                  <a:lnTo>
                    <a:pt x="739" y="23"/>
                  </a:lnTo>
                  <a:lnTo>
                    <a:pt x="760" y="20"/>
                  </a:lnTo>
                  <a:lnTo>
                    <a:pt x="760" y="20"/>
                  </a:lnTo>
                  <a:lnTo>
                    <a:pt x="760" y="20"/>
                  </a:lnTo>
                  <a:lnTo>
                    <a:pt x="779" y="17"/>
                  </a:lnTo>
                  <a:lnTo>
                    <a:pt x="779" y="17"/>
                  </a:lnTo>
                  <a:lnTo>
                    <a:pt x="779" y="17"/>
                  </a:lnTo>
                  <a:lnTo>
                    <a:pt x="799" y="13"/>
                  </a:lnTo>
                  <a:lnTo>
                    <a:pt x="799" y="13"/>
                  </a:lnTo>
                  <a:lnTo>
                    <a:pt x="799" y="13"/>
                  </a:lnTo>
                  <a:lnTo>
                    <a:pt x="820" y="11"/>
                  </a:lnTo>
                  <a:lnTo>
                    <a:pt x="820" y="11"/>
                  </a:lnTo>
                  <a:lnTo>
                    <a:pt x="820" y="11"/>
                  </a:lnTo>
                  <a:lnTo>
                    <a:pt x="840" y="8"/>
                  </a:lnTo>
                  <a:lnTo>
                    <a:pt x="840" y="8"/>
                  </a:lnTo>
                  <a:lnTo>
                    <a:pt x="840" y="8"/>
                  </a:lnTo>
                  <a:lnTo>
                    <a:pt x="861" y="5"/>
                  </a:lnTo>
                  <a:lnTo>
                    <a:pt x="861" y="5"/>
                  </a:lnTo>
                  <a:lnTo>
                    <a:pt x="861" y="5"/>
                  </a:lnTo>
                  <a:lnTo>
                    <a:pt x="882" y="3"/>
                  </a:lnTo>
                  <a:lnTo>
                    <a:pt x="882" y="3"/>
                  </a:lnTo>
                  <a:lnTo>
                    <a:pt x="882" y="3"/>
                  </a:lnTo>
                  <a:lnTo>
                    <a:pt x="903" y="0"/>
                  </a:lnTo>
                  <a:lnTo>
                    <a:pt x="903" y="0"/>
                  </a:lnTo>
                  <a:lnTo>
                    <a:pt x="1246" y="450"/>
                  </a:lnTo>
                  <a:lnTo>
                    <a:pt x="1" y="475"/>
                  </a:lnTo>
                  <a:close/>
                </a:path>
              </a:pathLst>
            </a:custGeom>
            <a:solidFill>
              <a:srgbClr val="660066"/>
            </a:solidFill>
            <a:ln w="9525">
              <a:solidFill>
                <a:srgbClr val="000000"/>
              </a:solidFill>
              <a:round/>
              <a:headEnd/>
              <a:tailEnd/>
            </a:ln>
          </p:spPr>
          <p:txBody>
            <a:bodyPr/>
            <a:lstStyle/>
            <a:p>
              <a:endParaRPr lang="es-ES"/>
            </a:p>
          </p:txBody>
        </p:sp>
        <p:sp>
          <p:nvSpPr>
            <p:cNvPr id="195623" name="Freeform 39"/>
            <p:cNvSpPr>
              <a:spLocks/>
            </p:cNvSpPr>
            <p:nvPr/>
          </p:nvSpPr>
          <p:spPr bwMode="auto">
            <a:xfrm>
              <a:off x="4560" y="2141"/>
              <a:ext cx="43" cy="265"/>
            </a:xfrm>
            <a:custGeom>
              <a:avLst/>
              <a:gdLst/>
              <a:ahLst/>
              <a:cxnLst>
                <a:cxn ang="0">
                  <a:pos x="43" y="0"/>
                </a:cxn>
                <a:cxn ang="0">
                  <a:pos x="43" y="9"/>
                </a:cxn>
                <a:cxn ang="0">
                  <a:pos x="41" y="17"/>
                </a:cxn>
                <a:cxn ang="0">
                  <a:pos x="41" y="17"/>
                </a:cxn>
                <a:cxn ang="0">
                  <a:pos x="40" y="25"/>
                </a:cxn>
                <a:cxn ang="0">
                  <a:pos x="39" y="33"/>
                </a:cxn>
                <a:cxn ang="0">
                  <a:pos x="39" y="33"/>
                </a:cxn>
                <a:cxn ang="0">
                  <a:pos x="37" y="41"/>
                </a:cxn>
                <a:cxn ang="0">
                  <a:pos x="36" y="49"/>
                </a:cxn>
                <a:cxn ang="0">
                  <a:pos x="36" y="49"/>
                </a:cxn>
                <a:cxn ang="0">
                  <a:pos x="33" y="57"/>
                </a:cxn>
                <a:cxn ang="0">
                  <a:pos x="30" y="66"/>
                </a:cxn>
                <a:cxn ang="0">
                  <a:pos x="30" y="66"/>
                </a:cxn>
                <a:cxn ang="0">
                  <a:pos x="27" y="74"/>
                </a:cxn>
                <a:cxn ang="0">
                  <a:pos x="24" y="81"/>
                </a:cxn>
                <a:cxn ang="0">
                  <a:pos x="24" y="81"/>
                </a:cxn>
                <a:cxn ang="0">
                  <a:pos x="19" y="89"/>
                </a:cxn>
                <a:cxn ang="0">
                  <a:pos x="15" y="98"/>
                </a:cxn>
                <a:cxn ang="0">
                  <a:pos x="15" y="98"/>
                </a:cxn>
                <a:cxn ang="0">
                  <a:pos x="11" y="106"/>
                </a:cxn>
                <a:cxn ang="0">
                  <a:pos x="5" y="114"/>
                </a:cxn>
                <a:cxn ang="0">
                  <a:pos x="5" y="114"/>
                </a:cxn>
                <a:cxn ang="0">
                  <a:pos x="0" y="121"/>
                </a:cxn>
                <a:cxn ang="0">
                  <a:pos x="0" y="265"/>
                </a:cxn>
                <a:cxn ang="0">
                  <a:pos x="5" y="257"/>
                </a:cxn>
                <a:cxn ang="0">
                  <a:pos x="11" y="250"/>
                </a:cxn>
                <a:cxn ang="0">
                  <a:pos x="11" y="250"/>
                </a:cxn>
                <a:cxn ang="0">
                  <a:pos x="15" y="242"/>
                </a:cxn>
                <a:cxn ang="0">
                  <a:pos x="19" y="233"/>
                </a:cxn>
                <a:cxn ang="0">
                  <a:pos x="19" y="233"/>
                </a:cxn>
                <a:cxn ang="0">
                  <a:pos x="24" y="225"/>
                </a:cxn>
                <a:cxn ang="0">
                  <a:pos x="27" y="217"/>
                </a:cxn>
                <a:cxn ang="0">
                  <a:pos x="27" y="217"/>
                </a:cxn>
                <a:cxn ang="0">
                  <a:pos x="30" y="209"/>
                </a:cxn>
                <a:cxn ang="0">
                  <a:pos x="33" y="201"/>
                </a:cxn>
                <a:cxn ang="0">
                  <a:pos x="33" y="201"/>
                </a:cxn>
                <a:cxn ang="0">
                  <a:pos x="36" y="193"/>
                </a:cxn>
                <a:cxn ang="0">
                  <a:pos x="37" y="185"/>
                </a:cxn>
                <a:cxn ang="0">
                  <a:pos x="37" y="185"/>
                </a:cxn>
                <a:cxn ang="0">
                  <a:pos x="39" y="177"/>
                </a:cxn>
                <a:cxn ang="0">
                  <a:pos x="40" y="168"/>
                </a:cxn>
                <a:cxn ang="0">
                  <a:pos x="40" y="168"/>
                </a:cxn>
                <a:cxn ang="0">
                  <a:pos x="41" y="161"/>
                </a:cxn>
                <a:cxn ang="0">
                  <a:pos x="43" y="153"/>
                </a:cxn>
                <a:cxn ang="0">
                  <a:pos x="43" y="153"/>
                </a:cxn>
                <a:cxn ang="0">
                  <a:pos x="43" y="144"/>
                </a:cxn>
              </a:cxnLst>
              <a:rect l="0" t="0" r="r" b="b"/>
              <a:pathLst>
                <a:path w="43" h="265">
                  <a:moveTo>
                    <a:pt x="43" y="0"/>
                  </a:moveTo>
                  <a:lnTo>
                    <a:pt x="43" y="0"/>
                  </a:lnTo>
                  <a:lnTo>
                    <a:pt x="43" y="9"/>
                  </a:lnTo>
                  <a:lnTo>
                    <a:pt x="43" y="9"/>
                  </a:lnTo>
                  <a:lnTo>
                    <a:pt x="43" y="9"/>
                  </a:lnTo>
                  <a:lnTo>
                    <a:pt x="41" y="17"/>
                  </a:lnTo>
                  <a:lnTo>
                    <a:pt x="41" y="17"/>
                  </a:lnTo>
                  <a:lnTo>
                    <a:pt x="41" y="17"/>
                  </a:lnTo>
                  <a:lnTo>
                    <a:pt x="40" y="25"/>
                  </a:lnTo>
                  <a:lnTo>
                    <a:pt x="40" y="25"/>
                  </a:lnTo>
                  <a:lnTo>
                    <a:pt x="40" y="25"/>
                  </a:lnTo>
                  <a:lnTo>
                    <a:pt x="39" y="33"/>
                  </a:lnTo>
                  <a:lnTo>
                    <a:pt x="39" y="33"/>
                  </a:lnTo>
                  <a:lnTo>
                    <a:pt x="39" y="33"/>
                  </a:lnTo>
                  <a:lnTo>
                    <a:pt x="37" y="41"/>
                  </a:lnTo>
                  <a:lnTo>
                    <a:pt x="37" y="41"/>
                  </a:lnTo>
                  <a:lnTo>
                    <a:pt x="37" y="41"/>
                  </a:lnTo>
                  <a:lnTo>
                    <a:pt x="36" y="49"/>
                  </a:lnTo>
                  <a:lnTo>
                    <a:pt x="36" y="49"/>
                  </a:lnTo>
                  <a:lnTo>
                    <a:pt x="36" y="49"/>
                  </a:lnTo>
                  <a:lnTo>
                    <a:pt x="33" y="57"/>
                  </a:lnTo>
                  <a:lnTo>
                    <a:pt x="33" y="57"/>
                  </a:lnTo>
                  <a:lnTo>
                    <a:pt x="33" y="57"/>
                  </a:lnTo>
                  <a:lnTo>
                    <a:pt x="30" y="66"/>
                  </a:lnTo>
                  <a:lnTo>
                    <a:pt x="30" y="66"/>
                  </a:lnTo>
                  <a:lnTo>
                    <a:pt x="30" y="66"/>
                  </a:lnTo>
                  <a:lnTo>
                    <a:pt x="27" y="74"/>
                  </a:lnTo>
                  <a:lnTo>
                    <a:pt x="27" y="74"/>
                  </a:lnTo>
                  <a:lnTo>
                    <a:pt x="27" y="74"/>
                  </a:lnTo>
                  <a:lnTo>
                    <a:pt x="24" y="81"/>
                  </a:lnTo>
                  <a:lnTo>
                    <a:pt x="24" y="81"/>
                  </a:lnTo>
                  <a:lnTo>
                    <a:pt x="24" y="81"/>
                  </a:lnTo>
                  <a:lnTo>
                    <a:pt x="19" y="89"/>
                  </a:lnTo>
                  <a:lnTo>
                    <a:pt x="19" y="89"/>
                  </a:lnTo>
                  <a:lnTo>
                    <a:pt x="19" y="89"/>
                  </a:lnTo>
                  <a:lnTo>
                    <a:pt x="15" y="98"/>
                  </a:lnTo>
                  <a:lnTo>
                    <a:pt x="15" y="98"/>
                  </a:lnTo>
                  <a:lnTo>
                    <a:pt x="15" y="98"/>
                  </a:lnTo>
                  <a:lnTo>
                    <a:pt x="11" y="106"/>
                  </a:lnTo>
                  <a:lnTo>
                    <a:pt x="11" y="106"/>
                  </a:lnTo>
                  <a:lnTo>
                    <a:pt x="11" y="106"/>
                  </a:lnTo>
                  <a:lnTo>
                    <a:pt x="5" y="114"/>
                  </a:lnTo>
                  <a:lnTo>
                    <a:pt x="5" y="114"/>
                  </a:lnTo>
                  <a:lnTo>
                    <a:pt x="5" y="114"/>
                  </a:lnTo>
                  <a:lnTo>
                    <a:pt x="0" y="121"/>
                  </a:lnTo>
                  <a:lnTo>
                    <a:pt x="0" y="121"/>
                  </a:lnTo>
                  <a:lnTo>
                    <a:pt x="0" y="265"/>
                  </a:lnTo>
                  <a:lnTo>
                    <a:pt x="0" y="265"/>
                  </a:lnTo>
                  <a:lnTo>
                    <a:pt x="5" y="257"/>
                  </a:lnTo>
                  <a:lnTo>
                    <a:pt x="5" y="257"/>
                  </a:lnTo>
                  <a:lnTo>
                    <a:pt x="5" y="257"/>
                  </a:lnTo>
                  <a:lnTo>
                    <a:pt x="11" y="250"/>
                  </a:lnTo>
                  <a:lnTo>
                    <a:pt x="11" y="250"/>
                  </a:lnTo>
                  <a:lnTo>
                    <a:pt x="11" y="250"/>
                  </a:lnTo>
                  <a:lnTo>
                    <a:pt x="15" y="242"/>
                  </a:lnTo>
                  <a:lnTo>
                    <a:pt x="15" y="242"/>
                  </a:lnTo>
                  <a:lnTo>
                    <a:pt x="15" y="242"/>
                  </a:lnTo>
                  <a:lnTo>
                    <a:pt x="19" y="233"/>
                  </a:lnTo>
                  <a:lnTo>
                    <a:pt x="19" y="233"/>
                  </a:lnTo>
                  <a:lnTo>
                    <a:pt x="19" y="233"/>
                  </a:lnTo>
                  <a:lnTo>
                    <a:pt x="24" y="225"/>
                  </a:lnTo>
                  <a:lnTo>
                    <a:pt x="24" y="225"/>
                  </a:lnTo>
                  <a:lnTo>
                    <a:pt x="24" y="225"/>
                  </a:lnTo>
                  <a:lnTo>
                    <a:pt x="27" y="217"/>
                  </a:lnTo>
                  <a:lnTo>
                    <a:pt x="27" y="217"/>
                  </a:lnTo>
                  <a:lnTo>
                    <a:pt x="27" y="217"/>
                  </a:lnTo>
                  <a:lnTo>
                    <a:pt x="30" y="209"/>
                  </a:lnTo>
                  <a:lnTo>
                    <a:pt x="30" y="209"/>
                  </a:lnTo>
                  <a:lnTo>
                    <a:pt x="30" y="209"/>
                  </a:lnTo>
                  <a:lnTo>
                    <a:pt x="33" y="201"/>
                  </a:lnTo>
                  <a:lnTo>
                    <a:pt x="33" y="201"/>
                  </a:lnTo>
                  <a:lnTo>
                    <a:pt x="33" y="201"/>
                  </a:lnTo>
                  <a:lnTo>
                    <a:pt x="36" y="193"/>
                  </a:lnTo>
                  <a:lnTo>
                    <a:pt x="36" y="193"/>
                  </a:lnTo>
                  <a:lnTo>
                    <a:pt x="36" y="193"/>
                  </a:lnTo>
                  <a:lnTo>
                    <a:pt x="37" y="185"/>
                  </a:lnTo>
                  <a:lnTo>
                    <a:pt x="37" y="185"/>
                  </a:lnTo>
                  <a:lnTo>
                    <a:pt x="37" y="185"/>
                  </a:lnTo>
                  <a:lnTo>
                    <a:pt x="39" y="177"/>
                  </a:lnTo>
                  <a:lnTo>
                    <a:pt x="39" y="177"/>
                  </a:lnTo>
                  <a:lnTo>
                    <a:pt x="39" y="177"/>
                  </a:lnTo>
                  <a:lnTo>
                    <a:pt x="40" y="168"/>
                  </a:lnTo>
                  <a:lnTo>
                    <a:pt x="40" y="168"/>
                  </a:lnTo>
                  <a:lnTo>
                    <a:pt x="40" y="168"/>
                  </a:lnTo>
                  <a:lnTo>
                    <a:pt x="41" y="161"/>
                  </a:lnTo>
                  <a:lnTo>
                    <a:pt x="41" y="161"/>
                  </a:lnTo>
                  <a:lnTo>
                    <a:pt x="41" y="161"/>
                  </a:lnTo>
                  <a:lnTo>
                    <a:pt x="43" y="153"/>
                  </a:lnTo>
                  <a:lnTo>
                    <a:pt x="43" y="153"/>
                  </a:lnTo>
                  <a:lnTo>
                    <a:pt x="43" y="153"/>
                  </a:lnTo>
                  <a:lnTo>
                    <a:pt x="43" y="144"/>
                  </a:lnTo>
                  <a:lnTo>
                    <a:pt x="43" y="144"/>
                  </a:lnTo>
                  <a:lnTo>
                    <a:pt x="43" y="0"/>
                  </a:lnTo>
                  <a:close/>
                </a:path>
              </a:pathLst>
            </a:custGeom>
            <a:solidFill>
              <a:srgbClr val="4D4D80"/>
            </a:solidFill>
            <a:ln w="9525">
              <a:solidFill>
                <a:srgbClr val="000000"/>
              </a:solidFill>
              <a:round/>
              <a:headEnd/>
              <a:tailEnd/>
            </a:ln>
          </p:spPr>
          <p:txBody>
            <a:bodyPr/>
            <a:lstStyle/>
            <a:p>
              <a:endParaRPr lang="es-ES"/>
            </a:p>
          </p:txBody>
        </p:sp>
        <p:sp>
          <p:nvSpPr>
            <p:cNvPr id="195624" name="Freeform 40"/>
            <p:cNvSpPr>
              <a:spLocks/>
            </p:cNvSpPr>
            <p:nvPr/>
          </p:nvSpPr>
          <p:spPr bwMode="auto">
            <a:xfrm>
              <a:off x="3356" y="2142"/>
              <a:ext cx="1204" cy="264"/>
            </a:xfrm>
            <a:custGeom>
              <a:avLst/>
              <a:gdLst/>
              <a:ahLst/>
              <a:cxnLst>
                <a:cxn ang="0">
                  <a:pos x="0" y="0"/>
                </a:cxn>
                <a:cxn ang="0">
                  <a:pos x="1204" y="120"/>
                </a:cxn>
                <a:cxn ang="0">
                  <a:pos x="1204" y="264"/>
                </a:cxn>
                <a:cxn ang="0">
                  <a:pos x="0" y="144"/>
                </a:cxn>
                <a:cxn ang="0">
                  <a:pos x="0" y="0"/>
                </a:cxn>
              </a:cxnLst>
              <a:rect l="0" t="0" r="r" b="b"/>
              <a:pathLst>
                <a:path w="1204" h="264">
                  <a:moveTo>
                    <a:pt x="0" y="0"/>
                  </a:moveTo>
                  <a:lnTo>
                    <a:pt x="1204" y="120"/>
                  </a:lnTo>
                  <a:lnTo>
                    <a:pt x="1204" y="264"/>
                  </a:lnTo>
                  <a:lnTo>
                    <a:pt x="0" y="144"/>
                  </a:lnTo>
                  <a:lnTo>
                    <a:pt x="0" y="0"/>
                  </a:lnTo>
                  <a:close/>
                </a:path>
              </a:pathLst>
            </a:custGeom>
            <a:solidFill>
              <a:srgbClr val="4D4D80"/>
            </a:solidFill>
            <a:ln w="9525">
              <a:solidFill>
                <a:srgbClr val="000000"/>
              </a:solidFill>
              <a:round/>
              <a:headEnd/>
              <a:tailEnd/>
            </a:ln>
          </p:spPr>
          <p:txBody>
            <a:bodyPr/>
            <a:lstStyle/>
            <a:p>
              <a:endParaRPr lang="es-ES"/>
            </a:p>
          </p:txBody>
        </p:sp>
        <p:sp>
          <p:nvSpPr>
            <p:cNvPr id="195625" name="Freeform 41"/>
            <p:cNvSpPr>
              <a:spLocks/>
            </p:cNvSpPr>
            <p:nvPr/>
          </p:nvSpPr>
          <p:spPr bwMode="auto">
            <a:xfrm>
              <a:off x="3356" y="1675"/>
              <a:ext cx="1247" cy="587"/>
            </a:xfrm>
            <a:custGeom>
              <a:avLst/>
              <a:gdLst/>
              <a:ahLst/>
              <a:cxnLst>
                <a:cxn ang="0">
                  <a:pos x="22" y="0"/>
                </a:cxn>
                <a:cxn ang="0">
                  <a:pos x="65" y="0"/>
                </a:cxn>
                <a:cxn ang="0">
                  <a:pos x="109" y="2"/>
                </a:cxn>
                <a:cxn ang="0">
                  <a:pos x="130" y="2"/>
                </a:cxn>
                <a:cxn ang="0">
                  <a:pos x="174" y="4"/>
                </a:cxn>
                <a:cxn ang="0">
                  <a:pos x="217" y="7"/>
                </a:cxn>
                <a:cxn ang="0">
                  <a:pos x="238" y="9"/>
                </a:cxn>
                <a:cxn ang="0">
                  <a:pos x="281" y="12"/>
                </a:cxn>
                <a:cxn ang="0">
                  <a:pos x="323" y="15"/>
                </a:cxn>
                <a:cxn ang="0">
                  <a:pos x="344" y="17"/>
                </a:cxn>
                <a:cxn ang="0">
                  <a:pos x="386" y="22"/>
                </a:cxn>
                <a:cxn ang="0">
                  <a:pos x="427" y="28"/>
                </a:cxn>
                <a:cxn ang="0">
                  <a:pos x="446" y="30"/>
                </a:cxn>
                <a:cxn ang="0">
                  <a:pos x="487" y="37"/>
                </a:cxn>
                <a:cxn ang="0">
                  <a:pos x="527" y="44"/>
                </a:cxn>
                <a:cxn ang="0">
                  <a:pos x="547" y="47"/>
                </a:cxn>
                <a:cxn ang="0">
                  <a:pos x="585" y="55"/>
                </a:cxn>
                <a:cxn ang="0">
                  <a:pos x="624" y="62"/>
                </a:cxn>
                <a:cxn ang="0">
                  <a:pos x="642" y="66"/>
                </a:cxn>
                <a:cxn ang="0">
                  <a:pos x="679" y="75"/>
                </a:cxn>
                <a:cxn ang="0">
                  <a:pos x="715" y="84"/>
                </a:cxn>
                <a:cxn ang="0">
                  <a:pos x="733" y="89"/>
                </a:cxn>
                <a:cxn ang="0">
                  <a:pos x="767" y="99"/>
                </a:cxn>
                <a:cxn ang="0">
                  <a:pos x="801" y="109"/>
                </a:cxn>
                <a:cxn ang="0">
                  <a:pos x="818" y="114"/>
                </a:cxn>
                <a:cxn ang="0">
                  <a:pos x="850" y="125"/>
                </a:cxn>
                <a:cxn ang="0">
                  <a:pos x="882" y="137"/>
                </a:cxn>
                <a:cxn ang="0">
                  <a:pos x="896" y="143"/>
                </a:cxn>
                <a:cxn ang="0">
                  <a:pos x="926" y="154"/>
                </a:cxn>
                <a:cxn ang="0">
                  <a:pos x="955" y="167"/>
                </a:cxn>
                <a:cxn ang="0">
                  <a:pos x="969" y="173"/>
                </a:cxn>
                <a:cxn ang="0">
                  <a:pos x="995" y="186"/>
                </a:cxn>
                <a:cxn ang="0">
                  <a:pos x="1021" y="199"/>
                </a:cxn>
                <a:cxn ang="0">
                  <a:pos x="1033" y="205"/>
                </a:cxn>
                <a:cxn ang="0">
                  <a:pos x="1057" y="219"/>
                </a:cxn>
                <a:cxn ang="0">
                  <a:pos x="1079" y="234"/>
                </a:cxn>
                <a:cxn ang="0">
                  <a:pos x="1090" y="240"/>
                </a:cxn>
                <a:cxn ang="0">
                  <a:pos x="1111" y="255"/>
                </a:cxn>
                <a:cxn ang="0">
                  <a:pos x="1130" y="270"/>
                </a:cxn>
                <a:cxn ang="0">
                  <a:pos x="1139" y="277"/>
                </a:cxn>
                <a:cxn ang="0">
                  <a:pos x="1155" y="292"/>
                </a:cxn>
                <a:cxn ang="0">
                  <a:pos x="1172" y="307"/>
                </a:cxn>
                <a:cxn ang="0">
                  <a:pos x="1178" y="315"/>
                </a:cxn>
                <a:cxn ang="0">
                  <a:pos x="1191" y="330"/>
                </a:cxn>
                <a:cxn ang="0">
                  <a:pos x="1204" y="346"/>
                </a:cxn>
                <a:cxn ang="0">
                  <a:pos x="1209" y="354"/>
                </a:cxn>
                <a:cxn ang="0">
                  <a:pos x="1219" y="369"/>
                </a:cxn>
                <a:cxn ang="0">
                  <a:pos x="1228" y="386"/>
                </a:cxn>
                <a:cxn ang="0">
                  <a:pos x="1231" y="394"/>
                </a:cxn>
                <a:cxn ang="0">
                  <a:pos x="1237" y="411"/>
                </a:cxn>
                <a:cxn ang="0">
                  <a:pos x="1241" y="426"/>
                </a:cxn>
                <a:cxn ang="0">
                  <a:pos x="1243" y="434"/>
                </a:cxn>
                <a:cxn ang="0">
                  <a:pos x="1245" y="451"/>
                </a:cxn>
                <a:cxn ang="0">
                  <a:pos x="1247" y="467"/>
                </a:cxn>
                <a:cxn ang="0">
                  <a:pos x="1247" y="475"/>
                </a:cxn>
                <a:cxn ang="0">
                  <a:pos x="1244" y="492"/>
                </a:cxn>
                <a:cxn ang="0">
                  <a:pos x="1241" y="507"/>
                </a:cxn>
                <a:cxn ang="0">
                  <a:pos x="1240" y="516"/>
                </a:cxn>
                <a:cxn ang="0">
                  <a:pos x="1234" y="532"/>
                </a:cxn>
                <a:cxn ang="0">
                  <a:pos x="1228" y="548"/>
                </a:cxn>
                <a:cxn ang="0">
                  <a:pos x="1223" y="556"/>
                </a:cxn>
                <a:cxn ang="0">
                  <a:pos x="1215" y="572"/>
                </a:cxn>
                <a:cxn ang="0">
                  <a:pos x="1204" y="587"/>
                </a:cxn>
              </a:cxnLst>
              <a:rect l="0" t="0" r="r" b="b"/>
              <a:pathLst>
                <a:path w="1247" h="587">
                  <a:moveTo>
                    <a:pt x="0" y="0"/>
                  </a:moveTo>
                  <a:lnTo>
                    <a:pt x="0" y="0"/>
                  </a:lnTo>
                  <a:lnTo>
                    <a:pt x="22" y="0"/>
                  </a:lnTo>
                  <a:lnTo>
                    <a:pt x="22" y="0"/>
                  </a:lnTo>
                  <a:lnTo>
                    <a:pt x="22" y="0"/>
                  </a:lnTo>
                  <a:lnTo>
                    <a:pt x="44" y="0"/>
                  </a:lnTo>
                  <a:lnTo>
                    <a:pt x="44" y="0"/>
                  </a:lnTo>
                  <a:lnTo>
                    <a:pt x="44" y="0"/>
                  </a:lnTo>
                  <a:lnTo>
                    <a:pt x="65" y="0"/>
                  </a:lnTo>
                  <a:lnTo>
                    <a:pt x="65" y="0"/>
                  </a:lnTo>
                  <a:lnTo>
                    <a:pt x="65" y="0"/>
                  </a:lnTo>
                  <a:lnTo>
                    <a:pt x="87" y="1"/>
                  </a:lnTo>
                  <a:lnTo>
                    <a:pt x="87" y="1"/>
                  </a:lnTo>
                  <a:lnTo>
                    <a:pt x="87" y="1"/>
                  </a:lnTo>
                  <a:lnTo>
                    <a:pt x="109" y="2"/>
                  </a:lnTo>
                  <a:lnTo>
                    <a:pt x="109" y="2"/>
                  </a:lnTo>
                  <a:lnTo>
                    <a:pt x="109" y="2"/>
                  </a:lnTo>
                  <a:lnTo>
                    <a:pt x="130" y="2"/>
                  </a:lnTo>
                  <a:lnTo>
                    <a:pt x="130" y="2"/>
                  </a:lnTo>
                  <a:lnTo>
                    <a:pt x="130" y="2"/>
                  </a:lnTo>
                  <a:lnTo>
                    <a:pt x="152" y="3"/>
                  </a:lnTo>
                  <a:lnTo>
                    <a:pt x="152" y="3"/>
                  </a:lnTo>
                  <a:lnTo>
                    <a:pt x="152" y="3"/>
                  </a:lnTo>
                  <a:lnTo>
                    <a:pt x="174" y="4"/>
                  </a:lnTo>
                  <a:lnTo>
                    <a:pt x="174" y="4"/>
                  </a:lnTo>
                  <a:lnTo>
                    <a:pt x="174" y="4"/>
                  </a:lnTo>
                  <a:lnTo>
                    <a:pt x="195" y="6"/>
                  </a:lnTo>
                  <a:lnTo>
                    <a:pt x="195" y="6"/>
                  </a:lnTo>
                  <a:lnTo>
                    <a:pt x="195" y="6"/>
                  </a:lnTo>
                  <a:lnTo>
                    <a:pt x="217" y="7"/>
                  </a:lnTo>
                  <a:lnTo>
                    <a:pt x="217" y="7"/>
                  </a:lnTo>
                  <a:lnTo>
                    <a:pt x="217" y="7"/>
                  </a:lnTo>
                  <a:lnTo>
                    <a:pt x="238" y="9"/>
                  </a:lnTo>
                  <a:lnTo>
                    <a:pt x="238" y="9"/>
                  </a:lnTo>
                  <a:lnTo>
                    <a:pt x="238" y="9"/>
                  </a:lnTo>
                  <a:lnTo>
                    <a:pt x="259" y="10"/>
                  </a:lnTo>
                  <a:lnTo>
                    <a:pt x="259" y="10"/>
                  </a:lnTo>
                  <a:lnTo>
                    <a:pt x="259" y="10"/>
                  </a:lnTo>
                  <a:lnTo>
                    <a:pt x="281" y="12"/>
                  </a:lnTo>
                  <a:lnTo>
                    <a:pt x="281" y="12"/>
                  </a:lnTo>
                  <a:lnTo>
                    <a:pt x="281" y="12"/>
                  </a:lnTo>
                  <a:lnTo>
                    <a:pt x="302" y="14"/>
                  </a:lnTo>
                  <a:lnTo>
                    <a:pt x="302" y="14"/>
                  </a:lnTo>
                  <a:lnTo>
                    <a:pt x="302" y="14"/>
                  </a:lnTo>
                  <a:lnTo>
                    <a:pt x="323" y="15"/>
                  </a:lnTo>
                  <a:lnTo>
                    <a:pt x="323" y="15"/>
                  </a:lnTo>
                  <a:lnTo>
                    <a:pt x="323" y="15"/>
                  </a:lnTo>
                  <a:lnTo>
                    <a:pt x="344" y="17"/>
                  </a:lnTo>
                  <a:lnTo>
                    <a:pt x="344" y="17"/>
                  </a:lnTo>
                  <a:lnTo>
                    <a:pt x="344" y="17"/>
                  </a:lnTo>
                  <a:lnTo>
                    <a:pt x="365" y="20"/>
                  </a:lnTo>
                  <a:lnTo>
                    <a:pt x="365" y="20"/>
                  </a:lnTo>
                  <a:lnTo>
                    <a:pt x="365" y="20"/>
                  </a:lnTo>
                  <a:lnTo>
                    <a:pt x="386" y="22"/>
                  </a:lnTo>
                  <a:lnTo>
                    <a:pt x="386" y="22"/>
                  </a:lnTo>
                  <a:lnTo>
                    <a:pt x="386" y="22"/>
                  </a:lnTo>
                  <a:lnTo>
                    <a:pt x="406" y="25"/>
                  </a:lnTo>
                  <a:lnTo>
                    <a:pt x="406" y="25"/>
                  </a:lnTo>
                  <a:lnTo>
                    <a:pt x="406" y="25"/>
                  </a:lnTo>
                  <a:lnTo>
                    <a:pt x="427" y="28"/>
                  </a:lnTo>
                  <a:lnTo>
                    <a:pt x="427" y="28"/>
                  </a:lnTo>
                  <a:lnTo>
                    <a:pt x="427" y="28"/>
                  </a:lnTo>
                  <a:lnTo>
                    <a:pt x="446" y="30"/>
                  </a:lnTo>
                  <a:lnTo>
                    <a:pt x="446" y="30"/>
                  </a:lnTo>
                  <a:lnTo>
                    <a:pt x="446" y="30"/>
                  </a:lnTo>
                  <a:lnTo>
                    <a:pt x="467" y="34"/>
                  </a:lnTo>
                  <a:lnTo>
                    <a:pt x="467" y="34"/>
                  </a:lnTo>
                  <a:lnTo>
                    <a:pt x="467" y="34"/>
                  </a:lnTo>
                  <a:lnTo>
                    <a:pt x="487" y="37"/>
                  </a:lnTo>
                  <a:lnTo>
                    <a:pt x="487" y="37"/>
                  </a:lnTo>
                  <a:lnTo>
                    <a:pt x="487" y="37"/>
                  </a:lnTo>
                  <a:lnTo>
                    <a:pt x="507" y="40"/>
                  </a:lnTo>
                  <a:lnTo>
                    <a:pt x="507" y="40"/>
                  </a:lnTo>
                  <a:lnTo>
                    <a:pt x="507" y="40"/>
                  </a:lnTo>
                  <a:lnTo>
                    <a:pt x="527" y="44"/>
                  </a:lnTo>
                  <a:lnTo>
                    <a:pt x="527" y="44"/>
                  </a:lnTo>
                  <a:lnTo>
                    <a:pt x="527" y="44"/>
                  </a:lnTo>
                  <a:lnTo>
                    <a:pt x="547" y="47"/>
                  </a:lnTo>
                  <a:lnTo>
                    <a:pt x="547" y="47"/>
                  </a:lnTo>
                  <a:lnTo>
                    <a:pt x="547" y="47"/>
                  </a:lnTo>
                  <a:lnTo>
                    <a:pt x="565" y="51"/>
                  </a:lnTo>
                  <a:lnTo>
                    <a:pt x="565" y="51"/>
                  </a:lnTo>
                  <a:lnTo>
                    <a:pt x="565" y="51"/>
                  </a:lnTo>
                  <a:lnTo>
                    <a:pt x="585" y="55"/>
                  </a:lnTo>
                  <a:lnTo>
                    <a:pt x="585" y="55"/>
                  </a:lnTo>
                  <a:lnTo>
                    <a:pt x="585" y="55"/>
                  </a:lnTo>
                  <a:lnTo>
                    <a:pt x="604" y="59"/>
                  </a:lnTo>
                  <a:lnTo>
                    <a:pt x="604" y="59"/>
                  </a:lnTo>
                  <a:lnTo>
                    <a:pt x="604" y="59"/>
                  </a:lnTo>
                  <a:lnTo>
                    <a:pt x="624" y="62"/>
                  </a:lnTo>
                  <a:lnTo>
                    <a:pt x="624" y="62"/>
                  </a:lnTo>
                  <a:lnTo>
                    <a:pt x="624" y="62"/>
                  </a:lnTo>
                  <a:lnTo>
                    <a:pt x="642" y="66"/>
                  </a:lnTo>
                  <a:lnTo>
                    <a:pt x="642" y="66"/>
                  </a:lnTo>
                  <a:lnTo>
                    <a:pt x="642" y="66"/>
                  </a:lnTo>
                  <a:lnTo>
                    <a:pt x="660" y="70"/>
                  </a:lnTo>
                  <a:lnTo>
                    <a:pt x="660" y="70"/>
                  </a:lnTo>
                  <a:lnTo>
                    <a:pt x="660" y="70"/>
                  </a:lnTo>
                  <a:lnTo>
                    <a:pt x="679" y="75"/>
                  </a:lnTo>
                  <a:lnTo>
                    <a:pt x="679" y="75"/>
                  </a:lnTo>
                  <a:lnTo>
                    <a:pt x="679" y="75"/>
                  </a:lnTo>
                  <a:lnTo>
                    <a:pt x="697" y="79"/>
                  </a:lnTo>
                  <a:lnTo>
                    <a:pt x="697" y="79"/>
                  </a:lnTo>
                  <a:lnTo>
                    <a:pt x="697" y="79"/>
                  </a:lnTo>
                  <a:lnTo>
                    <a:pt x="715" y="84"/>
                  </a:lnTo>
                  <a:lnTo>
                    <a:pt x="715" y="84"/>
                  </a:lnTo>
                  <a:lnTo>
                    <a:pt x="715" y="84"/>
                  </a:lnTo>
                  <a:lnTo>
                    <a:pt x="733" y="89"/>
                  </a:lnTo>
                  <a:lnTo>
                    <a:pt x="733" y="89"/>
                  </a:lnTo>
                  <a:lnTo>
                    <a:pt x="733" y="89"/>
                  </a:lnTo>
                  <a:lnTo>
                    <a:pt x="751" y="94"/>
                  </a:lnTo>
                  <a:lnTo>
                    <a:pt x="751" y="94"/>
                  </a:lnTo>
                  <a:lnTo>
                    <a:pt x="751" y="94"/>
                  </a:lnTo>
                  <a:lnTo>
                    <a:pt x="767" y="99"/>
                  </a:lnTo>
                  <a:lnTo>
                    <a:pt x="767" y="99"/>
                  </a:lnTo>
                  <a:lnTo>
                    <a:pt x="767" y="99"/>
                  </a:lnTo>
                  <a:lnTo>
                    <a:pt x="785" y="103"/>
                  </a:lnTo>
                  <a:lnTo>
                    <a:pt x="785" y="103"/>
                  </a:lnTo>
                  <a:lnTo>
                    <a:pt x="785" y="103"/>
                  </a:lnTo>
                  <a:lnTo>
                    <a:pt x="801" y="109"/>
                  </a:lnTo>
                  <a:lnTo>
                    <a:pt x="801" y="109"/>
                  </a:lnTo>
                  <a:lnTo>
                    <a:pt x="801" y="109"/>
                  </a:lnTo>
                  <a:lnTo>
                    <a:pt x="818" y="114"/>
                  </a:lnTo>
                  <a:lnTo>
                    <a:pt x="818" y="114"/>
                  </a:lnTo>
                  <a:lnTo>
                    <a:pt x="818" y="114"/>
                  </a:lnTo>
                  <a:lnTo>
                    <a:pt x="834" y="120"/>
                  </a:lnTo>
                  <a:lnTo>
                    <a:pt x="834" y="120"/>
                  </a:lnTo>
                  <a:lnTo>
                    <a:pt x="834" y="120"/>
                  </a:lnTo>
                  <a:lnTo>
                    <a:pt x="850" y="125"/>
                  </a:lnTo>
                  <a:lnTo>
                    <a:pt x="850" y="125"/>
                  </a:lnTo>
                  <a:lnTo>
                    <a:pt x="850" y="125"/>
                  </a:lnTo>
                  <a:lnTo>
                    <a:pt x="866" y="131"/>
                  </a:lnTo>
                  <a:lnTo>
                    <a:pt x="866" y="131"/>
                  </a:lnTo>
                  <a:lnTo>
                    <a:pt x="866" y="131"/>
                  </a:lnTo>
                  <a:lnTo>
                    <a:pt x="882" y="137"/>
                  </a:lnTo>
                  <a:lnTo>
                    <a:pt x="882" y="137"/>
                  </a:lnTo>
                  <a:lnTo>
                    <a:pt x="882" y="137"/>
                  </a:lnTo>
                  <a:lnTo>
                    <a:pt x="896" y="143"/>
                  </a:lnTo>
                  <a:lnTo>
                    <a:pt x="896" y="143"/>
                  </a:lnTo>
                  <a:lnTo>
                    <a:pt x="896" y="143"/>
                  </a:lnTo>
                  <a:lnTo>
                    <a:pt x="912" y="148"/>
                  </a:lnTo>
                  <a:lnTo>
                    <a:pt x="912" y="148"/>
                  </a:lnTo>
                  <a:lnTo>
                    <a:pt x="912" y="148"/>
                  </a:lnTo>
                  <a:lnTo>
                    <a:pt x="926" y="154"/>
                  </a:lnTo>
                  <a:lnTo>
                    <a:pt x="926" y="154"/>
                  </a:lnTo>
                  <a:lnTo>
                    <a:pt x="926" y="154"/>
                  </a:lnTo>
                  <a:lnTo>
                    <a:pt x="940" y="160"/>
                  </a:lnTo>
                  <a:lnTo>
                    <a:pt x="940" y="160"/>
                  </a:lnTo>
                  <a:lnTo>
                    <a:pt x="940" y="160"/>
                  </a:lnTo>
                  <a:lnTo>
                    <a:pt x="955" y="167"/>
                  </a:lnTo>
                  <a:lnTo>
                    <a:pt x="955" y="167"/>
                  </a:lnTo>
                  <a:lnTo>
                    <a:pt x="955" y="167"/>
                  </a:lnTo>
                  <a:lnTo>
                    <a:pt x="969" y="173"/>
                  </a:lnTo>
                  <a:lnTo>
                    <a:pt x="969" y="173"/>
                  </a:lnTo>
                  <a:lnTo>
                    <a:pt x="969" y="173"/>
                  </a:lnTo>
                  <a:lnTo>
                    <a:pt x="982" y="179"/>
                  </a:lnTo>
                  <a:lnTo>
                    <a:pt x="982" y="179"/>
                  </a:lnTo>
                  <a:lnTo>
                    <a:pt x="982" y="179"/>
                  </a:lnTo>
                  <a:lnTo>
                    <a:pt x="995" y="186"/>
                  </a:lnTo>
                  <a:lnTo>
                    <a:pt x="995" y="186"/>
                  </a:lnTo>
                  <a:lnTo>
                    <a:pt x="995" y="186"/>
                  </a:lnTo>
                  <a:lnTo>
                    <a:pt x="1009" y="192"/>
                  </a:lnTo>
                  <a:lnTo>
                    <a:pt x="1009" y="192"/>
                  </a:lnTo>
                  <a:lnTo>
                    <a:pt x="1009" y="192"/>
                  </a:lnTo>
                  <a:lnTo>
                    <a:pt x="1021" y="199"/>
                  </a:lnTo>
                  <a:lnTo>
                    <a:pt x="1021" y="199"/>
                  </a:lnTo>
                  <a:lnTo>
                    <a:pt x="1021" y="199"/>
                  </a:lnTo>
                  <a:lnTo>
                    <a:pt x="1033" y="205"/>
                  </a:lnTo>
                  <a:lnTo>
                    <a:pt x="1033" y="205"/>
                  </a:lnTo>
                  <a:lnTo>
                    <a:pt x="1033" y="205"/>
                  </a:lnTo>
                  <a:lnTo>
                    <a:pt x="1045" y="212"/>
                  </a:lnTo>
                  <a:lnTo>
                    <a:pt x="1045" y="212"/>
                  </a:lnTo>
                  <a:lnTo>
                    <a:pt x="1045" y="212"/>
                  </a:lnTo>
                  <a:lnTo>
                    <a:pt x="1057" y="219"/>
                  </a:lnTo>
                  <a:lnTo>
                    <a:pt x="1057" y="219"/>
                  </a:lnTo>
                  <a:lnTo>
                    <a:pt x="1057" y="219"/>
                  </a:lnTo>
                  <a:lnTo>
                    <a:pt x="1068" y="227"/>
                  </a:lnTo>
                  <a:lnTo>
                    <a:pt x="1068" y="227"/>
                  </a:lnTo>
                  <a:lnTo>
                    <a:pt x="1068" y="227"/>
                  </a:lnTo>
                  <a:lnTo>
                    <a:pt x="1079" y="234"/>
                  </a:lnTo>
                  <a:lnTo>
                    <a:pt x="1079" y="234"/>
                  </a:lnTo>
                  <a:lnTo>
                    <a:pt x="1079" y="234"/>
                  </a:lnTo>
                  <a:lnTo>
                    <a:pt x="1090" y="240"/>
                  </a:lnTo>
                  <a:lnTo>
                    <a:pt x="1090" y="240"/>
                  </a:lnTo>
                  <a:lnTo>
                    <a:pt x="1090" y="240"/>
                  </a:lnTo>
                  <a:lnTo>
                    <a:pt x="1100" y="247"/>
                  </a:lnTo>
                  <a:lnTo>
                    <a:pt x="1100" y="247"/>
                  </a:lnTo>
                  <a:lnTo>
                    <a:pt x="1100" y="247"/>
                  </a:lnTo>
                  <a:lnTo>
                    <a:pt x="1111" y="255"/>
                  </a:lnTo>
                  <a:lnTo>
                    <a:pt x="1111" y="255"/>
                  </a:lnTo>
                  <a:lnTo>
                    <a:pt x="1111" y="255"/>
                  </a:lnTo>
                  <a:lnTo>
                    <a:pt x="1120" y="262"/>
                  </a:lnTo>
                  <a:lnTo>
                    <a:pt x="1120" y="262"/>
                  </a:lnTo>
                  <a:lnTo>
                    <a:pt x="1120" y="262"/>
                  </a:lnTo>
                  <a:lnTo>
                    <a:pt x="1130" y="270"/>
                  </a:lnTo>
                  <a:lnTo>
                    <a:pt x="1130" y="270"/>
                  </a:lnTo>
                  <a:lnTo>
                    <a:pt x="1130" y="270"/>
                  </a:lnTo>
                  <a:lnTo>
                    <a:pt x="1139" y="277"/>
                  </a:lnTo>
                  <a:lnTo>
                    <a:pt x="1139" y="277"/>
                  </a:lnTo>
                  <a:lnTo>
                    <a:pt x="1139" y="277"/>
                  </a:lnTo>
                  <a:lnTo>
                    <a:pt x="1147" y="284"/>
                  </a:lnTo>
                  <a:lnTo>
                    <a:pt x="1147" y="284"/>
                  </a:lnTo>
                  <a:lnTo>
                    <a:pt x="1147" y="284"/>
                  </a:lnTo>
                  <a:lnTo>
                    <a:pt x="1155" y="292"/>
                  </a:lnTo>
                  <a:lnTo>
                    <a:pt x="1155" y="292"/>
                  </a:lnTo>
                  <a:lnTo>
                    <a:pt x="1155" y="292"/>
                  </a:lnTo>
                  <a:lnTo>
                    <a:pt x="1164" y="299"/>
                  </a:lnTo>
                  <a:lnTo>
                    <a:pt x="1164" y="299"/>
                  </a:lnTo>
                  <a:lnTo>
                    <a:pt x="1164" y="299"/>
                  </a:lnTo>
                  <a:lnTo>
                    <a:pt x="1172" y="307"/>
                  </a:lnTo>
                  <a:lnTo>
                    <a:pt x="1172" y="307"/>
                  </a:lnTo>
                  <a:lnTo>
                    <a:pt x="1172" y="307"/>
                  </a:lnTo>
                  <a:lnTo>
                    <a:pt x="1178" y="315"/>
                  </a:lnTo>
                  <a:lnTo>
                    <a:pt x="1178" y="315"/>
                  </a:lnTo>
                  <a:lnTo>
                    <a:pt x="1178" y="315"/>
                  </a:lnTo>
                  <a:lnTo>
                    <a:pt x="1185" y="323"/>
                  </a:lnTo>
                  <a:lnTo>
                    <a:pt x="1185" y="323"/>
                  </a:lnTo>
                  <a:lnTo>
                    <a:pt x="1185" y="323"/>
                  </a:lnTo>
                  <a:lnTo>
                    <a:pt x="1191" y="330"/>
                  </a:lnTo>
                  <a:lnTo>
                    <a:pt x="1191" y="330"/>
                  </a:lnTo>
                  <a:lnTo>
                    <a:pt x="1191" y="330"/>
                  </a:lnTo>
                  <a:lnTo>
                    <a:pt x="1198" y="338"/>
                  </a:lnTo>
                  <a:lnTo>
                    <a:pt x="1198" y="338"/>
                  </a:lnTo>
                  <a:lnTo>
                    <a:pt x="1198" y="338"/>
                  </a:lnTo>
                  <a:lnTo>
                    <a:pt x="1204" y="346"/>
                  </a:lnTo>
                  <a:lnTo>
                    <a:pt x="1204" y="346"/>
                  </a:lnTo>
                  <a:lnTo>
                    <a:pt x="1204" y="346"/>
                  </a:lnTo>
                  <a:lnTo>
                    <a:pt x="1209" y="354"/>
                  </a:lnTo>
                  <a:lnTo>
                    <a:pt x="1209" y="354"/>
                  </a:lnTo>
                  <a:lnTo>
                    <a:pt x="1209" y="354"/>
                  </a:lnTo>
                  <a:lnTo>
                    <a:pt x="1215" y="362"/>
                  </a:lnTo>
                  <a:lnTo>
                    <a:pt x="1215" y="362"/>
                  </a:lnTo>
                  <a:lnTo>
                    <a:pt x="1215" y="362"/>
                  </a:lnTo>
                  <a:lnTo>
                    <a:pt x="1219" y="369"/>
                  </a:lnTo>
                  <a:lnTo>
                    <a:pt x="1219" y="369"/>
                  </a:lnTo>
                  <a:lnTo>
                    <a:pt x="1219" y="369"/>
                  </a:lnTo>
                  <a:lnTo>
                    <a:pt x="1223" y="378"/>
                  </a:lnTo>
                  <a:lnTo>
                    <a:pt x="1223" y="378"/>
                  </a:lnTo>
                  <a:lnTo>
                    <a:pt x="1223" y="378"/>
                  </a:lnTo>
                  <a:lnTo>
                    <a:pt x="1228" y="386"/>
                  </a:lnTo>
                  <a:lnTo>
                    <a:pt x="1228" y="386"/>
                  </a:lnTo>
                  <a:lnTo>
                    <a:pt x="1228" y="386"/>
                  </a:lnTo>
                  <a:lnTo>
                    <a:pt x="1231" y="394"/>
                  </a:lnTo>
                  <a:lnTo>
                    <a:pt x="1231" y="394"/>
                  </a:lnTo>
                  <a:lnTo>
                    <a:pt x="1231" y="394"/>
                  </a:lnTo>
                  <a:lnTo>
                    <a:pt x="1234" y="402"/>
                  </a:lnTo>
                  <a:lnTo>
                    <a:pt x="1234" y="402"/>
                  </a:lnTo>
                  <a:lnTo>
                    <a:pt x="1234" y="402"/>
                  </a:lnTo>
                  <a:lnTo>
                    <a:pt x="1237" y="411"/>
                  </a:lnTo>
                  <a:lnTo>
                    <a:pt x="1237" y="411"/>
                  </a:lnTo>
                  <a:lnTo>
                    <a:pt x="1237" y="411"/>
                  </a:lnTo>
                  <a:lnTo>
                    <a:pt x="1240" y="418"/>
                  </a:lnTo>
                  <a:lnTo>
                    <a:pt x="1240" y="418"/>
                  </a:lnTo>
                  <a:lnTo>
                    <a:pt x="1240" y="418"/>
                  </a:lnTo>
                  <a:lnTo>
                    <a:pt x="1241" y="426"/>
                  </a:lnTo>
                  <a:lnTo>
                    <a:pt x="1241" y="426"/>
                  </a:lnTo>
                  <a:lnTo>
                    <a:pt x="1241" y="426"/>
                  </a:lnTo>
                  <a:lnTo>
                    <a:pt x="1243" y="434"/>
                  </a:lnTo>
                  <a:lnTo>
                    <a:pt x="1243" y="434"/>
                  </a:lnTo>
                  <a:lnTo>
                    <a:pt x="1243" y="434"/>
                  </a:lnTo>
                  <a:lnTo>
                    <a:pt x="1244" y="443"/>
                  </a:lnTo>
                  <a:lnTo>
                    <a:pt x="1244" y="443"/>
                  </a:lnTo>
                  <a:lnTo>
                    <a:pt x="1244" y="443"/>
                  </a:lnTo>
                  <a:lnTo>
                    <a:pt x="1245" y="451"/>
                  </a:lnTo>
                  <a:lnTo>
                    <a:pt x="1245" y="451"/>
                  </a:lnTo>
                  <a:lnTo>
                    <a:pt x="1245" y="451"/>
                  </a:lnTo>
                  <a:lnTo>
                    <a:pt x="1247" y="458"/>
                  </a:lnTo>
                  <a:lnTo>
                    <a:pt x="1247" y="458"/>
                  </a:lnTo>
                  <a:lnTo>
                    <a:pt x="1247" y="458"/>
                  </a:lnTo>
                  <a:lnTo>
                    <a:pt x="1247" y="467"/>
                  </a:lnTo>
                  <a:lnTo>
                    <a:pt x="1247" y="467"/>
                  </a:lnTo>
                  <a:lnTo>
                    <a:pt x="1247" y="467"/>
                  </a:lnTo>
                  <a:lnTo>
                    <a:pt x="1247" y="475"/>
                  </a:lnTo>
                  <a:lnTo>
                    <a:pt x="1247" y="475"/>
                  </a:lnTo>
                  <a:lnTo>
                    <a:pt x="1247" y="475"/>
                  </a:lnTo>
                  <a:lnTo>
                    <a:pt x="1245" y="483"/>
                  </a:lnTo>
                  <a:lnTo>
                    <a:pt x="1245" y="483"/>
                  </a:lnTo>
                  <a:lnTo>
                    <a:pt x="1245" y="483"/>
                  </a:lnTo>
                  <a:lnTo>
                    <a:pt x="1244" y="492"/>
                  </a:lnTo>
                  <a:lnTo>
                    <a:pt x="1244" y="492"/>
                  </a:lnTo>
                  <a:lnTo>
                    <a:pt x="1244" y="492"/>
                  </a:lnTo>
                  <a:lnTo>
                    <a:pt x="1243" y="499"/>
                  </a:lnTo>
                  <a:lnTo>
                    <a:pt x="1243" y="499"/>
                  </a:lnTo>
                  <a:lnTo>
                    <a:pt x="1243" y="499"/>
                  </a:lnTo>
                  <a:lnTo>
                    <a:pt x="1241" y="507"/>
                  </a:lnTo>
                  <a:lnTo>
                    <a:pt x="1241" y="507"/>
                  </a:lnTo>
                  <a:lnTo>
                    <a:pt x="1241" y="507"/>
                  </a:lnTo>
                  <a:lnTo>
                    <a:pt x="1240" y="516"/>
                  </a:lnTo>
                  <a:lnTo>
                    <a:pt x="1240" y="516"/>
                  </a:lnTo>
                  <a:lnTo>
                    <a:pt x="1240" y="516"/>
                  </a:lnTo>
                  <a:lnTo>
                    <a:pt x="1237" y="524"/>
                  </a:lnTo>
                  <a:lnTo>
                    <a:pt x="1237" y="524"/>
                  </a:lnTo>
                  <a:lnTo>
                    <a:pt x="1237" y="524"/>
                  </a:lnTo>
                  <a:lnTo>
                    <a:pt x="1234" y="532"/>
                  </a:lnTo>
                  <a:lnTo>
                    <a:pt x="1234" y="532"/>
                  </a:lnTo>
                  <a:lnTo>
                    <a:pt x="1234" y="532"/>
                  </a:lnTo>
                  <a:lnTo>
                    <a:pt x="1231" y="541"/>
                  </a:lnTo>
                  <a:lnTo>
                    <a:pt x="1231" y="541"/>
                  </a:lnTo>
                  <a:lnTo>
                    <a:pt x="1231" y="541"/>
                  </a:lnTo>
                  <a:lnTo>
                    <a:pt x="1228" y="548"/>
                  </a:lnTo>
                  <a:lnTo>
                    <a:pt x="1228" y="548"/>
                  </a:lnTo>
                  <a:lnTo>
                    <a:pt x="1228" y="548"/>
                  </a:lnTo>
                  <a:lnTo>
                    <a:pt x="1223" y="556"/>
                  </a:lnTo>
                  <a:lnTo>
                    <a:pt x="1223" y="556"/>
                  </a:lnTo>
                  <a:lnTo>
                    <a:pt x="1223" y="556"/>
                  </a:lnTo>
                  <a:lnTo>
                    <a:pt x="1219" y="564"/>
                  </a:lnTo>
                  <a:lnTo>
                    <a:pt x="1219" y="564"/>
                  </a:lnTo>
                  <a:lnTo>
                    <a:pt x="1219" y="564"/>
                  </a:lnTo>
                  <a:lnTo>
                    <a:pt x="1215" y="572"/>
                  </a:lnTo>
                  <a:lnTo>
                    <a:pt x="1215" y="572"/>
                  </a:lnTo>
                  <a:lnTo>
                    <a:pt x="1215" y="572"/>
                  </a:lnTo>
                  <a:lnTo>
                    <a:pt x="1209" y="580"/>
                  </a:lnTo>
                  <a:lnTo>
                    <a:pt x="1209" y="580"/>
                  </a:lnTo>
                  <a:lnTo>
                    <a:pt x="1209" y="580"/>
                  </a:lnTo>
                  <a:lnTo>
                    <a:pt x="1204" y="587"/>
                  </a:lnTo>
                  <a:lnTo>
                    <a:pt x="1204" y="587"/>
                  </a:lnTo>
                  <a:lnTo>
                    <a:pt x="0" y="467"/>
                  </a:lnTo>
                  <a:lnTo>
                    <a:pt x="0" y="0"/>
                  </a:lnTo>
                  <a:close/>
                </a:path>
              </a:pathLst>
            </a:custGeom>
            <a:solidFill>
              <a:srgbClr val="9999FF"/>
            </a:solidFill>
            <a:ln w="9525">
              <a:solidFill>
                <a:srgbClr val="000000"/>
              </a:solidFill>
              <a:round/>
              <a:headEnd/>
              <a:tailEnd/>
            </a:ln>
          </p:spPr>
          <p:txBody>
            <a:bodyPr/>
            <a:lstStyle/>
            <a:p>
              <a:endParaRPr lang="es-ES"/>
            </a:p>
          </p:txBody>
        </p:sp>
        <p:sp>
          <p:nvSpPr>
            <p:cNvPr id="195626" name="Freeform 42"/>
            <p:cNvSpPr>
              <a:spLocks/>
            </p:cNvSpPr>
            <p:nvPr/>
          </p:nvSpPr>
          <p:spPr bwMode="auto">
            <a:xfrm>
              <a:off x="1577" y="2282"/>
              <a:ext cx="290" cy="419"/>
            </a:xfrm>
            <a:custGeom>
              <a:avLst/>
              <a:gdLst/>
              <a:ahLst/>
              <a:cxnLst>
                <a:cxn ang="0">
                  <a:pos x="277" y="270"/>
                </a:cxn>
                <a:cxn ang="0">
                  <a:pos x="262" y="263"/>
                </a:cxn>
                <a:cxn ang="0">
                  <a:pos x="237" y="250"/>
                </a:cxn>
                <a:cxn ang="0">
                  <a:pos x="224" y="243"/>
                </a:cxn>
                <a:cxn ang="0">
                  <a:pos x="212" y="237"/>
                </a:cxn>
                <a:cxn ang="0">
                  <a:pos x="189" y="223"/>
                </a:cxn>
                <a:cxn ang="0">
                  <a:pos x="177" y="216"/>
                </a:cxn>
                <a:cxn ang="0">
                  <a:pos x="166" y="209"/>
                </a:cxn>
                <a:cxn ang="0">
                  <a:pos x="145" y="195"/>
                </a:cxn>
                <a:cxn ang="0">
                  <a:pos x="135" y="188"/>
                </a:cxn>
                <a:cxn ang="0">
                  <a:pos x="125" y="181"/>
                </a:cxn>
                <a:cxn ang="0">
                  <a:pos x="106" y="165"/>
                </a:cxn>
                <a:cxn ang="0">
                  <a:pos x="98" y="158"/>
                </a:cxn>
                <a:cxn ang="0">
                  <a:pos x="89" y="151"/>
                </a:cxn>
                <a:cxn ang="0">
                  <a:pos x="74" y="136"/>
                </a:cxn>
                <a:cxn ang="0">
                  <a:pos x="66" y="128"/>
                </a:cxn>
                <a:cxn ang="0">
                  <a:pos x="60" y="120"/>
                </a:cxn>
                <a:cxn ang="0">
                  <a:pos x="48" y="105"/>
                </a:cxn>
                <a:cxn ang="0">
                  <a:pos x="41" y="97"/>
                </a:cxn>
                <a:cxn ang="0">
                  <a:pos x="35" y="89"/>
                </a:cxn>
                <a:cxn ang="0">
                  <a:pos x="26" y="73"/>
                </a:cxn>
                <a:cxn ang="0">
                  <a:pos x="22" y="65"/>
                </a:cxn>
                <a:cxn ang="0">
                  <a:pos x="18" y="57"/>
                </a:cxn>
                <a:cxn ang="0">
                  <a:pos x="11" y="41"/>
                </a:cxn>
                <a:cxn ang="0">
                  <a:pos x="8" y="32"/>
                </a:cxn>
                <a:cxn ang="0">
                  <a:pos x="6" y="24"/>
                </a:cxn>
                <a:cxn ang="0">
                  <a:pos x="2" y="9"/>
                </a:cxn>
                <a:cxn ang="0">
                  <a:pos x="0" y="0"/>
                </a:cxn>
                <a:cxn ang="0">
                  <a:pos x="2" y="153"/>
                </a:cxn>
                <a:cxn ang="0">
                  <a:pos x="3" y="160"/>
                </a:cxn>
                <a:cxn ang="0">
                  <a:pos x="8" y="176"/>
                </a:cxn>
                <a:cxn ang="0">
                  <a:pos x="11" y="185"/>
                </a:cxn>
                <a:cxn ang="0">
                  <a:pos x="15" y="193"/>
                </a:cxn>
                <a:cxn ang="0">
                  <a:pos x="22" y="208"/>
                </a:cxn>
                <a:cxn ang="0">
                  <a:pos x="26" y="217"/>
                </a:cxn>
                <a:cxn ang="0">
                  <a:pos x="31" y="225"/>
                </a:cxn>
                <a:cxn ang="0">
                  <a:pos x="41" y="241"/>
                </a:cxn>
                <a:cxn ang="0">
                  <a:pos x="48" y="248"/>
                </a:cxn>
                <a:cxn ang="0">
                  <a:pos x="53" y="256"/>
                </a:cxn>
                <a:cxn ang="0">
                  <a:pos x="66" y="272"/>
                </a:cxn>
                <a:cxn ang="0">
                  <a:pos x="74" y="280"/>
                </a:cxn>
                <a:cxn ang="0">
                  <a:pos x="82" y="286"/>
                </a:cxn>
                <a:cxn ang="0">
                  <a:pos x="98" y="302"/>
                </a:cxn>
                <a:cxn ang="0">
                  <a:pos x="106" y="309"/>
                </a:cxn>
                <a:cxn ang="0">
                  <a:pos x="116" y="317"/>
                </a:cxn>
                <a:cxn ang="0">
                  <a:pos x="135" y="331"/>
                </a:cxn>
                <a:cxn ang="0">
                  <a:pos x="145" y="338"/>
                </a:cxn>
                <a:cxn ang="0">
                  <a:pos x="154" y="346"/>
                </a:cxn>
                <a:cxn ang="0">
                  <a:pos x="177" y="360"/>
                </a:cxn>
                <a:cxn ang="0">
                  <a:pos x="189" y="367"/>
                </a:cxn>
                <a:cxn ang="0">
                  <a:pos x="200" y="374"/>
                </a:cxn>
                <a:cxn ang="0">
                  <a:pos x="224" y="387"/>
                </a:cxn>
                <a:cxn ang="0">
                  <a:pos x="237" y="394"/>
                </a:cxn>
                <a:cxn ang="0">
                  <a:pos x="249" y="401"/>
                </a:cxn>
                <a:cxn ang="0">
                  <a:pos x="277" y="414"/>
                </a:cxn>
                <a:cxn ang="0">
                  <a:pos x="290" y="419"/>
                </a:cxn>
              </a:cxnLst>
              <a:rect l="0" t="0" r="r" b="b"/>
              <a:pathLst>
                <a:path w="290" h="419">
                  <a:moveTo>
                    <a:pt x="290" y="276"/>
                  </a:moveTo>
                  <a:lnTo>
                    <a:pt x="290" y="276"/>
                  </a:lnTo>
                  <a:lnTo>
                    <a:pt x="277" y="270"/>
                  </a:lnTo>
                  <a:lnTo>
                    <a:pt x="277" y="270"/>
                  </a:lnTo>
                  <a:lnTo>
                    <a:pt x="277" y="270"/>
                  </a:lnTo>
                  <a:lnTo>
                    <a:pt x="262" y="263"/>
                  </a:lnTo>
                  <a:lnTo>
                    <a:pt x="262" y="263"/>
                  </a:lnTo>
                  <a:lnTo>
                    <a:pt x="262" y="263"/>
                  </a:lnTo>
                  <a:lnTo>
                    <a:pt x="249" y="257"/>
                  </a:lnTo>
                  <a:lnTo>
                    <a:pt x="249" y="257"/>
                  </a:lnTo>
                  <a:lnTo>
                    <a:pt x="249" y="257"/>
                  </a:lnTo>
                  <a:lnTo>
                    <a:pt x="237" y="250"/>
                  </a:lnTo>
                  <a:lnTo>
                    <a:pt x="237" y="250"/>
                  </a:lnTo>
                  <a:lnTo>
                    <a:pt x="237" y="250"/>
                  </a:lnTo>
                  <a:lnTo>
                    <a:pt x="224" y="243"/>
                  </a:lnTo>
                  <a:lnTo>
                    <a:pt x="224" y="243"/>
                  </a:lnTo>
                  <a:lnTo>
                    <a:pt x="224" y="243"/>
                  </a:lnTo>
                  <a:lnTo>
                    <a:pt x="212" y="237"/>
                  </a:lnTo>
                  <a:lnTo>
                    <a:pt x="212" y="237"/>
                  </a:lnTo>
                  <a:lnTo>
                    <a:pt x="212" y="237"/>
                  </a:lnTo>
                  <a:lnTo>
                    <a:pt x="200" y="230"/>
                  </a:lnTo>
                  <a:lnTo>
                    <a:pt x="200" y="230"/>
                  </a:lnTo>
                  <a:lnTo>
                    <a:pt x="200" y="230"/>
                  </a:lnTo>
                  <a:lnTo>
                    <a:pt x="189" y="223"/>
                  </a:lnTo>
                  <a:lnTo>
                    <a:pt x="189" y="223"/>
                  </a:lnTo>
                  <a:lnTo>
                    <a:pt x="189" y="223"/>
                  </a:lnTo>
                  <a:lnTo>
                    <a:pt x="177" y="216"/>
                  </a:lnTo>
                  <a:lnTo>
                    <a:pt x="177" y="216"/>
                  </a:lnTo>
                  <a:lnTo>
                    <a:pt x="177" y="216"/>
                  </a:lnTo>
                  <a:lnTo>
                    <a:pt x="166" y="209"/>
                  </a:lnTo>
                  <a:lnTo>
                    <a:pt x="166" y="209"/>
                  </a:lnTo>
                  <a:lnTo>
                    <a:pt x="166" y="209"/>
                  </a:lnTo>
                  <a:lnTo>
                    <a:pt x="154" y="202"/>
                  </a:lnTo>
                  <a:lnTo>
                    <a:pt x="154" y="202"/>
                  </a:lnTo>
                  <a:lnTo>
                    <a:pt x="154" y="202"/>
                  </a:lnTo>
                  <a:lnTo>
                    <a:pt x="145" y="195"/>
                  </a:lnTo>
                  <a:lnTo>
                    <a:pt x="145" y="195"/>
                  </a:lnTo>
                  <a:lnTo>
                    <a:pt x="145" y="195"/>
                  </a:lnTo>
                  <a:lnTo>
                    <a:pt x="135" y="188"/>
                  </a:lnTo>
                  <a:lnTo>
                    <a:pt x="135" y="188"/>
                  </a:lnTo>
                  <a:lnTo>
                    <a:pt x="135" y="188"/>
                  </a:lnTo>
                  <a:lnTo>
                    <a:pt x="125" y="181"/>
                  </a:lnTo>
                  <a:lnTo>
                    <a:pt x="125" y="181"/>
                  </a:lnTo>
                  <a:lnTo>
                    <a:pt x="125" y="181"/>
                  </a:lnTo>
                  <a:lnTo>
                    <a:pt x="116" y="173"/>
                  </a:lnTo>
                  <a:lnTo>
                    <a:pt x="116" y="173"/>
                  </a:lnTo>
                  <a:lnTo>
                    <a:pt x="116" y="173"/>
                  </a:lnTo>
                  <a:lnTo>
                    <a:pt x="106" y="165"/>
                  </a:lnTo>
                  <a:lnTo>
                    <a:pt x="106" y="165"/>
                  </a:lnTo>
                  <a:lnTo>
                    <a:pt x="106" y="165"/>
                  </a:lnTo>
                  <a:lnTo>
                    <a:pt x="98" y="158"/>
                  </a:lnTo>
                  <a:lnTo>
                    <a:pt x="98" y="158"/>
                  </a:lnTo>
                  <a:lnTo>
                    <a:pt x="98" y="158"/>
                  </a:lnTo>
                  <a:lnTo>
                    <a:pt x="89" y="151"/>
                  </a:lnTo>
                  <a:lnTo>
                    <a:pt x="89" y="151"/>
                  </a:lnTo>
                  <a:lnTo>
                    <a:pt x="89" y="151"/>
                  </a:lnTo>
                  <a:lnTo>
                    <a:pt x="82" y="143"/>
                  </a:lnTo>
                  <a:lnTo>
                    <a:pt x="82" y="143"/>
                  </a:lnTo>
                  <a:lnTo>
                    <a:pt x="82" y="143"/>
                  </a:lnTo>
                  <a:lnTo>
                    <a:pt x="74" y="136"/>
                  </a:lnTo>
                  <a:lnTo>
                    <a:pt x="74" y="136"/>
                  </a:lnTo>
                  <a:lnTo>
                    <a:pt x="74" y="136"/>
                  </a:lnTo>
                  <a:lnTo>
                    <a:pt x="66" y="128"/>
                  </a:lnTo>
                  <a:lnTo>
                    <a:pt x="66" y="128"/>
                  </a:lnTo>
                  <a:lnTo>
                    <a:pt x="66" y="128"/>
                  </a:lnTo>
                  <a:lnTo>
                    <a:pt x="60" y="120"/>
                  </a:lnTo>
                  <a:lnTo>
                    <a:pt x="60" y="120"/>
                  </a:lnTo>
                  <a:lnTo>
                    <a:pt x="60" y="120"/>
                  </a:lnTo>
                  <a:lnTo>
                    <a:pt x="53" y="112"/>
                  </a:lnTo>
                  <a:lnTo>
                    <a:pt x="53" y="112"/>
                  </a:lnTo>
                  <a:lnTo>
                    <a:pt x="53" y="112"/>
                  </a:lnTo>
                  <a:lnTo>
                    <a:pt x="48" y="105"/>
                  </a:lnTo>
                  <a:lnTo>
                    <a:pt x="48" y="105"/>
                  </a:lnTo>
                  <a:lnTo>
                    <a:pt x="48" y="105"/>
                  </a:lnTo>
                  <a:lnTo>
                    <a:pt x="41" y="97"/>
                  </a:lnTo>
                  <a:lnTo>
                    <a:pt x="41" y="97"/>
                  </a:lnTo>
                  <a:lnTo>
                    <a:pt x="41" y="97"/>
                  </a:lnTo>
                  <a:lnTo>
                    <a:pt x="35" y="89"/>
                  </a:lnTo>
                  <a:lnTo>
                    <a:pt x="35" y="89"/>
                  </a:lnTo>
                  <a:lnTo>
                    <a:pt x="35" y="89"/>
                  </a:lnTo>
                  <a:lnTo>
                    <a:pt x="31" y="81"/>
                  </a:lnTo>
                  <a:lnTo>
                    <a:pt x="31" y="81"/>
                  </a:lnTo>
                  <a:lnTo>
                    <a:pt x="31" y="81"/>
                  </a:lnTo>
                  <a:lnTo>
                    <a:pt x="26" y="73"/>
                  </a:lnTo>
                  <a:lnTo>
                    <a:pt x="26" y="73"/>
                  </a:lnTo>
                  <a:lnTo>
                    <a:pt x="26" y="73"/>
                  </a:lnTo>
                  <a:lnTo>
                    <a:pt x="22" y="65"/>
                  </a:lnTo>
                  <a:lnTo>
                    <a:pt x="22" y="65"/>
                  </a:lnTo>
                  <a:lnTo>
                    <a:pt x="22" y="65"/>
                  </a:lnTo>
                  <a:lnTo>
                    <a:pt x="18" y="57"/>
                  </a:lnTo>
                  <a:lnTo>
                    <a:pt x="18" y="57"/>
                  </a:lnTo>
                  <a:lnTo>
                    <a:pt x="18" y="57"/>
                  </a:lnTo>
                  <a:lnTo>
                    <a:pt x="15" y="49"/>
                  </a:lnTo>
                  <a:lnTo>
                    <a:pt x="15" y="49"/>
                  </a:lnTo>
                  <a:lnTo>
                    <a:pt x="15" y="49"/>
                  </a:lnTo>
                  <a:lnTo>
                    <a:pt x="11" y="41"/>
                  </a:lnTo>
                  <a:lnTo>
                    <a:pt x="11" y="41"/>
                  </a:lnTo>
                  <a:lnTo>
                    <a:pt x="11" y="41"/>
                  </a:lnTo>
                  <a:lnTo>
                    <a:pt x="8" y="32"/>
                  </a:lnTo>
                  <a:lnTo>
                    <a:pt x="8" y="32"/>
                  </a:lnTo>
                  <a:lnTo>
                    <a:pt x="8" y="32"/>
                  </a:lnTo>
                  <a:lnTo>
                    <a:pt x="6" y="24"/>
                  </a:lnTo>
                  <a:lnTo>
                    <a:pt x="6" y="24"/>
                  </a:lnTo>
                  <a:lnTo>
                    <a:pt x="6" y="24"/>
                  </a:lnTo>
                  <a:lnTo>
                    <a:pt x="3" y="17"/>
                  </a:lnTo>
                  <a:lnTo>
                    <a:pt x="3" y="17"/>
                  </a:lnTo>
                  <a:lnTo>
                    <a:pt x="3" y="17"/>
                  </a:lnTo>
                  <a:lnTo>
                    <a:pt x="2" y="9"/>
                  </a:lnTo>
                  <a:lnTo>
                    <a:pt x="2" y="9"/>
                  </a:lnTo>
                  <a:lnTo>
                    <a:pt x="2" y="9"/>
                  </a:lnTo>
                  <a:lnTo>
                    <a:pt x="0" y="0"/>
                  </a:lnTo>
                  <a:lnTo>
                    <a:pt x="0" y="0"/>
                  </a:lnTo>
                  <a:lnTo>
                    <a:pt x="0" y="144"/>
                  </a:lnTo>
                  <a:lnTo>
                    <a:pt x="0" y="144"/>
                  </a:lnTo>
                  <a:lnTo>
                    <a:pt x="2" y="153"/>
                  </a:lnTo>
                  <a:lnTo>
                    <a:pt x="2" y="153"/>
                  </a:lnTo>
                  <a:lnTo>
                    <a:pt x="2" y="153"/>
                  </a:lnTo>
                  <a:lnTo>
                    <a:pt x="3" y="160"/>
                  </a:lnTo>
                  <a:lnTo>
                    <a:pt x="3" y="160"/>
                  </a:lnTo>
                  <a:lnTo>
                    <a:pt x="3" y="160"/>
                  </a:lnTo>
                  <a:lnTo>
                    <a:pt x="6" y="168"/>
                  </a:lnTo>
                  <a:lnTo>
                    <a:pt x="6" y="168"/>
                  </a:lnTo>
                  <a:lnTo>
                    <a:pt x="6" y="168"/>
                  </a:lnTo>
                  <a:lnTo>
                    <a:pt x="8" y="176"/>
                  </a:lnTo>
                  <a:lnTo>
                    <a:pt x="8" y="176"/>
                  </a:lnTo>
                  <a:lnTo>
                    <a:pt x="8" y="176"/>
                  </a:lnTo>
                  <a:lnTo>
                    <a:pt x="11" y="185"/>
                  </a:lnTo>
                  <a:lnTo>
                    <a:pt x="11" y="185"/>
                  </a:lnTo>
                  <a:lnTo>
                    <a:pt x="11" y="185"/>
                  </a:lnTo>
                  <a:lnTo>
                    <a:pt x="15" y="193"/>
                  </a:lnTo>
                  <a:lnTo>
                    <a:pt x="15" y="193"/>
                  </a:lnTo>
                  <a:lnTo>
                    <a:pt x="15" y="193"/>
                  </a:lnTo>
                  <a:lnTo>
                    <a:pt x="18" y="200"/>
                  </a:lnTo>
                  <a:lnTo>
                    <a:pt x="18" y="200"/>
                  </a:lnTo>
                  <a:lnTo>
                    <a:pt x="18" y="200"/>
                  </a:lnTo>
                  <a:lnTo>
                    <a:pt x="22" y="208"/>
                  </a:lnTo>
                  <a:lnTo>
                    <a:pt x="22" y="208"/>
                  </a:lnTo>
                  <a:lnTo>
                    <a:pt x="22" y="208"/>
                  </a:lnTo>
                  <a:lnTo>
                    <a:pt x="26" y="217"/>
                  </a:lnTo>
                  <a:lnTo>
                    <a:pt x="26" y="217"/>
                  </a:lnTo>
                  <a:lnTo>
                    <a:pt x="26" y="217"/>
                  </a:lnTo>
                  <a:lnTo>
                    <a:pt x="31" y="225"/>
                  </a:lnTo>
                  <a:lnTo>
                    <a:pt x="31" y="225"/>
                  </a:lnTo>
                  <a:lnTo>
                    <a:pt x="31" y="225"/>
                  </a:lnTo>
                  <a:lnTo>
                    <a:pt x="35" y="233"/>
                  </a:lnTo>
                  <a:lnTo>
                    <a:pt x="35" y="233"/>
                  </a:lnTo>
                  <a:lnTo>
                    <a:pt x="35" y="233"/>
                  </a:lnTo>
                  <a:lnTo>
                    <a:pt x="41" y="241"/>
                  </a:lnTo>
                  <a:lnTo>
                    <a:pt x="41" y="241"/>
                  </a:lnTo>
                  <a:lnTo>
                    <a:pt x="41" y="241"/>
                  </a:lnTo>
                  <a:lnTo>
                    <a:pt x="48" y="248"/>
                  </a:lnTo>
                  <a:lnTo>
                    <a:pt x="48" y="248"/>
                  </a:lnTo>
                  <a:lnTo>
                    <a:pt x="48" y="248"/>
                  </a:lnTo>
                  <a:lnTo>
                    <a:pt x="53" y="256"/>
                  </a:lnTo>
                  <a:lnTo>
                    <a:pt x="53" y="256"/>
                  </a:lnTo>
                  <a:lnTo>
                    <a:pt x="53" y="256"/>
                  </a:lnTo>
                  <a:lnTo>
                    <a:pt x="60" y="264"/>
                  </a:lnTo>
                  <a:lnTo>
                    <a:pt x="60" y="264"/>
                  </a:lnTo>
                  <a:lnTo>
                    <a:pt x="60" y="264"/>
                  </a:lnTo>
                  <a:lnTo>
                    <a:pt x="66" y="272"/>
                  </a:lnTo>
                  <a:lnTo>
                    <a:pt x="66" y="272"/>
                  </a:lnTo>
                  <a:lnTo>
                    <a:pt x="66" y="272"/>
                  </a:lnTo>
                  <a:lnTo>
                    <a:pt x="74" y="280"/>
                  </a:lnTo>
                  <a:lnTo>
                    <a:pt x="74" y="280"/>
                  </a:lnTo>
                  <a:lnTo>
                    <a:pt x="74" y="280"/>
                  </a:lnTo>
                  <a:lnTo>
                    <a:pt x="82" y="286"/>
                  </a:lnTo>
                  <a:lnTo>
                    <a:pt x="82" y="286"/>
                  </a:lnTo>
                  <a:lnTo>
                    <a:pt x="82" y="286"/>
                  </a:lnTo>
                  <a:lnTo>
                    <a:pt x="89" y="294"/>
                  </a:lnTo>
                  <a:lnTo>
                    <a:pt x="89" y="294"/>
                  </a:lnTo>
                  <a:lnTo>
                    <a:pt x="89" y="294"/>
                  </a:lnTo>
                  <a:lnTo>
                    <a:pt x="98" y="302"/>
                  </a:lnTo>
                  <a:lnTo>
                    <a:pt x="98" y="302"/>
                  </a:lnTo>
                  <a:lnTo>
                    <a:pt x="98" y="302"/>
                  </a:lnTo>
                  <a:lnTo>
                    <a:pt x="106" y="309"/>
                  </a:lnTo>
                  <a:lnTo>
                    <a:pt x="106" y="309"/>
                  </a:lnTo>
                  <a:lnTo>
                    <a:pt x="106" y="309"/>
                  </a:lnTo>
                  <a:lnTo>
                    <a:pt x="116" y="317"/>
                  </a:lnTo>
                  <a:lnTo>
                    <a:pt x="116" y="317"/>
                  </a:lnTo>
                  <a:lnTo>
                    <a:pt x="116" y="317"/>
                  </a:lnTo>
                  <a:lnTo>
                    <a:pt x="125" y="325"/>
                  </a:lnTo>
                  <a:lnTo>
                    <a:pt x="125" y="325"/>
                  </a:lnTo>
                  <a:lnTo>
                    <a:pt x="125" y="325"/>
                  </a:lnTo>
                  <a:lnTo>
                    <a:pt x="135" y="331"/>
                  </a:lnTo>
                  <a:lnTo>
                    <a:pt x="135" y="331"/>
                  </a:lnTo>
                  <a:lnTo>
                    <a:pt x="135" y="331"/>
                  </a:lnTo>
                  <a:lnTo>
                    <a:pt x="145" y="338"/>
                  </a:lnTo>
                  <a:lnTo>
                    <a:pt x="145" y="338"/>
                  </a:lnTo>
                  <a:lnTo>
                    <a:pt x="145" y="338"/>
                  </a:lnTo>
                  <a:lnTo>
                    <a:pt x="154" y="346"/>
                  </a:lnTo>
                  <a:lnTo>
                    <a:pt x="154" y="346"/>
                  </a:lnTo>
                  <a:lnTo>
                    <a:pt x="154" y="346"/>
                  </a:lnTo>
                  <a:lnTo>
                    <a:pt x="166" y="353"/>
                  </a:lnTo>
                  <a:lnTo>
                    <a:pt x="166" y="353"/>
                  </a:lnTo>
                  <a:lnTo>
                    <a:pt x="166" y="353"/>
                  </a:lnTo>
                  <a:lnTo>
                    <a:pt x="177" y="360"/>
                  </a:lnTo>
                  <a:lnTo>
                    <a:pt x="177" y="360"/>
                  </a:lnTo>
                  <a:lnTo>
                    <a:pt x="177" y="360"/>
                  </a:lnTo>
                  <a:lnTo>
                    <a:pt x="189" y="367"/>
                  </a:lnTo>
                  <a:lnTo>
                    <a:pt x="189" y="367"/>
                  </a:lnTo>
                  <a:lnTo>
                    <a:pt x="189" y="367"/>
                  </a:lnTo>
                  <a:lnTo>
                    <a:pt x="200" y="374"/>
                  </a:lnTo>
                  <a:lnTo>
                    <a:pt x="200" y="374"/>
                  </a:lnTo>
                  <a:lnTo>
                    <a:pt x="200" y="374"/>
                  </a:lnTo>
                  <a:lnTo>
                    <a:pt x="212" y="380"/>
                  </a:lnTo>
                  <a:lnTo>
                    <a:pt x="212" y="380"/>
                  </a:lnTo>
                  <a:lnTo>
                    <a:pt x="212" y="380"/>
                  </a:lnTo>
                  <a:lnTo>
                    <a:pt x="224" y="387"/>
                  </a:lnTo>
                  <a:lnTo>
                    <a:pt x="224" y="387"/>
                  </a:lnTo>
                  <a:lnTo>
                    <a:pt x="224" y="387"/>
                  </a:lnTo>
                  <a:lnTo>
                    <a:pt x="237" y="394"/>
                  </a:lnTo>
                  <a:lnTo>
                    <a:pt x="237" y="394"/>
                  </a:lnTo>
                  <a:lnTo>
                    <a:pt x="237" y="394"/>
                  </a:lnTo>
                  <a:lnTo>
                    <a:pt x="249" y="401"/>
                  </a:lnTo>
                  <a:lnTo>
                    <a:pt x="249" y="401"/>
                  </a:lnTo>
                  <a:lnTo>
                    <a:pt x="249" y="401"/>
                  </a:lnTo>
                  <a:lnTo>
                    <a:pt x="262" y="407"/>
                  </a:lnTo>
                  <a:lnTo>
                    <a:pt x="262" y="407"/>
                  </a:lnTo>
                  <a:lnTo>
                    <a:pt x="262" y="407"/>
                  </a:lnTo>
                  <a:lnTo>
                    <a:pt x="277" y="414"/>
                  </a:lnTo>
                  <a:lnTo>
                    <a:pt x="277" y="414"/>
                  </a:lnTo>
                  <a:lnTo>
                    <a:pt x="277" y="414"/>
                  </a:lnTo>
                  <a:lnTo>
                    <a:pt x="290" y="419"/>
                  </a:lnTo>
                  <a:lnTo>
                    <a:pt x="290" y="419"/>
                  </a:lnTo>
                  <a:lnTo>
                    <a:pt x="290" y="276"/>
                  </a:lnTo>
                  <a:close/>
                </a:path>
              </a:pathLst>
            </a:custGeom>
            <a:solidFill>
              <a:srgbClr val="668080"/>
            </a:solidFill>
            <a:ln w="9525">
              <a:solidFill>
                <a:srgbClr val="000000"/>
              </a:solidFill>
              <a:round/>
              <a:headEnd/>
              <a:tailEnd/>
            </a:ln>
          </p:spPr>
          <p:txBody>
            <a:bodyPr/>
            <a:lstStyle/>
            <a:p>
              <a:endParaRPr lang="es-ES"/>
            </a:p>
          </p:txBody>
        </p:sp>
        <p:sp>
          <p:nvSpPr>
            <p:cNvPr id="195627" name="Freeform 43"/>
            <p:cNvSpPr>
              <a:spLocks/>
            </p:cNvSpPr>
            <p:nvPr/>
          </p:nvSpPr>
          <p:spPr bwMode="auto">
            <a:xfrm>
              <a:off x="1867" y="2259"/>
              <a:ext cx="955" cy="443"/>
            </a:xfrm>
            <a:custGeom>
              <a:avLst/>
              <a:gdLst/>
              <a:ahLst/>
              <a:cxnLst>
                <a:cxn ang="0">
                  <a:pos x="955" y="0"/>
                </a:cxn>
                <a:cxn ang="0">
                  <a:pos x="0" y="300"/>
                </a:cxn>
                <a:cxn ang="0">
                  <a:pos x="0" y="443"/>
                </a:cxn>
                <a:cxn ang="0">
                  <a:pos x="955" y="143"/>
                </a:cxn>
                <a:cxn ang="0">
                  <a:pos x="955" y="0"/>
                </a:cxn>
              </a:cxnLst>
              <a:rect l="0" t="0" r="r" b="b"/>
              <a:pathLst>
                <a:path w="955" h="443">
                  <a:moveTo>
                    <a:pt x="955" y="0"/>
                  </a:moveTo>
                  <a:lnTo>
                    <a:pt x="0" y="300"/>
                  </a:lnTo>
                  <a:lnTo>
                    <a:pt x="0" y="443"/>
                  </a:lnTo>
                  <a:lnTo>
                    <a:pt x="955" y="143"/>
                  </a:lnTo>
                  <a:lnTo>
                    <a:pt x="955" y="0"/>
                  </a:lnTo>
                  <a:close/>
                </a:path>
              </a:pathLst>
            </a:custGeom>
            <a:solidFill>
              <a:srgbClr val="668080"/>
            </a:solidFill>
            <a:ln w="9525">
              <a:solidFill>
                <a:srgbClr val="000000"/>
              </a:solidFill>
              <a:round/>
              <a:headEnd/>
              <a:tailEnd/>
            </a:ln>
          </p:spPr>
          <p:txBody>
            <a:bodyPr/>
            <a:lstStyle/>
            <a:p>
              <a:endParaRPr lang="es-ES"/>
            </a:p>
          </p:txBody>
        </p:sp>
        <p:sp>
          <p:nvSpPr>
            <p:cNvPr id="195628" name="Freeform 44"/>
            <p:cNvSpPr>
              <a:spLocks/>
            </p:cNvSpPr>
            <p:nvPr/>
          </p:nvSpPr>
          <p:spPr bwMode="auto">
            <a:xfrm>
              <a:off x="1577" y="2259"/>
              <a:ext cx="1245" cy="300"/>
            </a:xfrm>
            <a:custGeom>
              <a:avLst/>
              <a:gdLst/>
              <a:ahLst/>
              <a:cxnLst>
                <a:cxn ang="0">
                  <a:pos x="290" y="300"/>
                </a:cxn>
                <a:cxn ang="0">
                  <a:pos x="277" y="294"/>
                </a:cxn>
                <a:cxn ang="0">
                  <a:pos x="262" y="287"/>
                </a:cxn>
                <a:cxn ang="0">
                  <a:pos x="262" y="287"/>
                </a:cxn>
                <a:cxn ang="0">
                  <a:pos x="249" y="280"/>
                </a:cxn>
                <a:cxn ang="0">
                  <a:pos x="237" y="274"/>
                </a:cxn>
                <a:cxn ang="0">
                  <a:pos x="237" y="274"/>
                </a:cxn>
                <a:cxn ang="0">
                  <a:pos x="224" y="267"/>
                </a:cxn>
                <a:cxn ang="0">
                  <a:pos x="212" y="261"/>
                </a:cxn>
                <a:cxn ang="0">
                  <a:pos x="212" y="261"/>
                </a:cxn>
                <a:cxn ang="0">
                  <a:pos x="200" y="254"/>
                </a:cxn>
                <a:cxn ang="0">
                  <a:pos x="189" y="247"/>
                </a:cxn>
                <a:cxn ang="0">
                  <a:pos x="189" y="247"/>
                </a:cxn>
                <a:cxn ang="0">
                  <a:pos x="177" y="240"/>
                </a:cxn>
                <a:cxn ang="0">
                  <a:pos x="166" y="233"/>
                </a:cxn>
                <a:cxn ang="0">
                  <a:pos x="166" y="233"/>
                </a:cxn>
                <a:cxn ang="0">
                  <a:pos x="154" y="225"/>
                </a:cxn>
                <a:cxn ang="0">
                  <a:pos x="145" y="219"/>
                </a:cxn>
                <a:cxn ang="0">
                  <a:pos x="145" y="219"/>
                </a:cxn>
                <a:cxn ang="0">
                  <a:pos x="135" y="212"/>
                </a:cxn>
                <a:cxn ang="0">
                  <a:pos x="125" y="204"/>
                </a:cxn>
                <a:cxn ang="0">
                  <a:pos x="125" y="204"/>
                </a:cxn>
                <a:cxn ang="0">
                  <a:pos x="116" y="197"/>
                </a:cxn>
                <a:cxn ang="0">
                  <a:pos x="106" y="189"/>
                </a:cxn>
                <a:cxn ang="0">
                  <a:pos x="106" y="189"/>
                </a:cxn>
                <a:cxn ang="0">
                  <a:pos x="98" y="182"/>
                </a:cxn>
                <a:cxn ang="0">
                  <a:pos x="89" y="175"/>
                </a:cxn>
                <a:cxn ang="0">
                  <a:pos x="89" y="175"/>
                </a:cxn>
                <a:cxn ang="0">
                  <a:pos x="82" y="167"/>
                </a:cxn>
                <a:cxn ang="0">
                  <a:pos x="74" y="159"/>
                </a:cxn>
                <a:cxn ang="0">
                  <a:pos x="74" y="159"/>
                </a:cxn>
                <a:cxn ang="0">
                  <a:pos x="66" y="151"/>
                </a:cxn>
                <a:cxn ang="0">
                  <a:pos x="60" y="143"/>
                </a:cxn>
                <a:cxn ang="0">
                  <a:pos x="60" y="143"/>
                </a:cxn>
                <a:cxn ang="0">
                  <a:pos x="53" y="136"/>
                </a:cxn>
                <a:cxn ang="0">
                  <a:pos x="48" y="129"/>
                </a:cxn>
                <a:cxn ang="0">
                  <a:pos x="48" y="129"/>
                </a:cxn>
                <a:cxn ang="0">
                  <a:pos x="41" y="120"/>
                </a:cxn>
                <a:cxn ang="0">
                  <a:pos x="35" y="112"/>
                </a:cxn>
                <a:cxn ang="0">
                  <a:pos x="35" y="112"/>
                </a:cxn>
                <a:cxn ang="0">
                  <a:pos x="31" y="104"/>
                </a:cxn>
                <a:cxn ang="0">
                  <a:pos x="26" y="96"/>
                </a:cxn>
                <a:cxn ang="0">
                  <a:pos x="26" y="96"/>
                </a:cxn>
                <a:cxn ang="0">
                  <a:pos x="22" y="89"/>
                </a:cxn>
                <a:cxn ang="0">
                  <a:pos x="18" y="81"/>
                </a:cxn>
                <a:cxn ang="0">
                  <a:pos x="18" y="81"/>
                </a:cxn>
                <a:cxn ang="0">
                  <a:pos x="15" y="73"/>
                </a:cxn>
                <a:cxn ang="0">
                  <a:pos x="11" y="64"/>
                </a:cxn>
                <a:cxn ang="0">
                  <a:pos x="11" y="64"/>
                </a:cxn>
                <a:cxn ang="0">
                  <a:pos x="8" y="56"/>
                </a:cxn>
                <a:cxn ang="0">
                  <a:pos x="6" y="48"/>
                </a:cxn>
                <a:cxn ang="0">
                  <a:pos x="6" y="48"/>
                </a:cxn>
                <a:cxn ang="0">
                  <a:pos x="3" y="40"/>
                </a:cxn>
                <a:cxn ang="0">
                  <a:pos x="2" y="32"/>
                </a:cxn>
                <a:cxn ang="0">
                  <a:pos x="2" y="32"/>
                </a:cxn>
                <a:cxn ang="0">
                  <a:pos x="0" y="24"/>
                </a:cxn>
                <a:cxn ang="0">
                  <a:pos x="290" y="300"/>
                </a:cxn>
              </a:cxnLst>
              <a:rect l="0" t="0" r="r" b="b"/>
              <a:pathLst>
                <a:path w="1245" h="300">
                  <a:moveTo>
                    <a:pt x="290" y="300"/>
                  </a:moveTo>
                  <a:lnTo>
                    <a:pt x="290" y="300"/>
                  </a:lnTo>
                  <a:lnTo>
                    <a:pt x="277" y="294"/>
                  </a:lnTo>
                  <a:lnTo>
                    <a:pt x="277" y="294"/>
                  </a:lnTo>
                  <a:lnTo>
                    <a:pt x="277" y="294"/>
                  </a:lnTo>
                  <a:lnTo>
                    <a:pt x="262" y="287"/>
                  </a:lnTo>
                  <a:lnTo>
                    <a:pt x="262" y="287"/>
                  </a:lnTo>
                  <a:lnTo>
                    <a:pt x="262" y="287"/>
                  </a:lnTo>
                  <a:lnTo>
                    <a:pt x="249" y="280"/>
                  </a:lnTo>
                  <a:lnTo>
                    <a:pt x="249" y="280"/>
                  </a:lnTo>
                  <a:lnTo>
                    <a:pt x="249" y="280"/>
                  </a:lnTo>
                  <a:lnTo>
                    <a:pt x="237" y="274"/>
                  </a:lnTo>
                  <a:lnTo>
                    <a:pt x="237" y="274"/>
                  </a:lnTo>
                  <a:lnTo>
                    <a:pt x="237" y="274"/>
                  </a:lnTo>
                  <a:lnTo>
                    <a:pt x="224" y="267"/>
                  </a:lnTo>
                  <a:lnTo>
                    <a:pt x="224" y="267"/>
                  </a:lnTo>
                  <a:lnTo>
                    <a:pt x="224" y="267"/>
                  </a:lnTo>
                  <a:lnTo>
                    <a:pt x="212" y="261"/>
                  </a:lnTo>
                  <a:lnTo>
                    <a:pt x="212" y="261"/>
                  </a:lnTo>
                  <a:lnTo>
                    <a:pt x="212" y="261"/>
                  </a:lnTo>
                  <a:lnTo>
                    <a:pt x="200" y="254"/>
                  </a:lnTo>
                  <a:lnTo>
                    <a:pt x="200" y="254"/>
                  </a:lnTo>
                  <a:lnTo>
                    <a:pt x="200" y="254"/>
                  </a:lnTo>
                  <a:lnTo>
                    <a:pt x="189" y="247"/>
                  </a:lnTo>
                  <a:lnTo>
                    <a:pt x="189" y="247"/>
                  </a:lnTo>
                  <a:lnTo>
                    <a:pt x="189" y="247"/>
                  </a:lnTo>
                  <a:lnTo>
                    <a:pt x="177" y="240"/>
                  </a:lnTo>
                  <a:lnTo>
                    <a:pt x="177" y="240"/>
                  </a:lnTo>
                  <a:lnTo>
                    <a:pt x="177" y="240"/>
                  </a:lnTo>
                  <a:lnTo>
                    <a:pt x="166" y="233"/>
                  </a:lnTo>
                  <a:lnTo>
                    <a:pt x="166" y="233"/>
                  </a:lnTo>
                  <a:lnTo>
                    <a:pt x="166" y="233"/>
                  </a:lnTo>
                  <a:lnTo>
                    <a:pt x="154" y="225"/>
                  </a:lnTo>
                  <a:lnTo>
                    <a:pt x="154" y="225"/>
                  </a:lnTo>
                  <a:lnTo>
                    <a:pt x="154" y="225"/>
                  </a:lnTo>
                  <a:lnTo>
                    <a:pt x="145" y="219"/>
                  </a:lnTo>
                  <a:lnTo>
                    <a:pt x="145" y="219"/>
                  </a:lnTo>
                  <a:lnTo>
                    <a:pt x="145" y="219"/>
                  </a:lnTo>
                  <a:lnTo>
                    <a:pt x="135" y="212"/>
                  </a:lnTo>
                  <a:lnTo>
                    <a:pt x="135" y="212"/>
                  </a:lnTo>
                  <a:lnTo>
                    <a:pt x="135" y="212"/>
                  </a:lnTo>
                  <a:lnTo>
                    <a:pt x="125" y="204"/>
                  </a:lnTo>
                  <a:lnTo>
                    <a:pt x="125" y="204"/>
                  </a:lnTo>
                  <a:lnTo>
                    <a:pt x="125" y="204"/>
                  </a:lnTo>
                  <a:lnTo>
                    <a:pt x="116" y="197"/>
                  </a:lnTo>
                  <a:lnTo>
                    <a:pt x="116" y="197"/>
                  </a:lnTo>
                  <a:lnTo>
                    <a:pt x="116" y="197"/>
                  </a:lnTo>
                  <a:lnTo>
                    <a:pt x="106" y="189"/>
                  </a:lnTo>
                  <a:lnTo>
                    <a:pt x="106" y="189"/>
                  </a:lnTo>
                  <a:lnTo>
                    <a:pt x="106" y="189"/>
                  </a:lnTo>
                  <a:lnTo>
                    <a:pt x="98" y="182"/>
                  </a:lnTo>
                  <a:lnTo>
                    <a:pt x="98" y="182"/>
                  </a:lnTo>
                  <a:lnTo>
                    <a:pt x="98" y="182"/>
                  </a:lnTo>
                  <a:lnTo>
                    <a:pt x="89" y="175"/>
                  </a:lnTo>
                  <a:lnTo>
                    <a:pt x="89" y="175"/>
                  </a:lnTo>
                  <a:lnTo>
                    <a:pt x="89" y="175"/>
                  </a:lnTo>
                  <a:lnTo>
                    <a:pt x="82" y="167"/>
                  </a:lnTo>
                  <a:lnTo>
                    <a:pt x="82" y="167"/>
                  </a:lnTo>
                  <a:lnTo>
                    <a:pt x="82" y="167"/>
                  </a:lnTo>
                  <a:lnTo>
                    <a:pt x="74" y="159"/>
                  </a:lnTo>
                  <a:lnTo>
                    <a:pt x="74" y="159"/>
                  </a:lnTo>
                  <a:lnTo>
                    <a:pt x="74" y="159"/>
                  </a:lnTo>
                  <a:lnTo>
                    <a:pt x="66" y="151"/>
                  </a:lnTo>
                  <a:lnTo>
                    <a:pt x="66" y="151"/>
                  </a:lnTo>
                  <a:lnTo>
                    <a:pt x="66" y="151"/>
                  </a:lnTo>
                  <a:lnTo>
                    <a:pt x="60" y="143"/>
                  </a:lnTo>
                  <a:lnTo>
                    <a:pt x="60" y="143"/>
                  </a:lnTo>
                  <a:lnTo>
                    <a:pt x="60" y="143"/>
                  </a:lnTo>
                  <a:lnTo>
                    <a:pt x="53" y="136"/>
                  </a:lnTo>
                  <a:lnTo>
                    <a:pt x="53" y="136"/>
                  </a:lnTo>
                  <a:lnTo>
                    <a:pt x="53" y="136"/>
                  </a:lnTo>
                  <a:lnTo>
                    <a:pt x="48" y="129"/>
                  </a:lnTo>
                  <a:lnTo>
                    <a:pt x="48" y="129"/>
                  </a:lnTo>
                  <a:lnTo>
                    <a:pt x="48" y="129"/>
                  </a:lnTo>
                  <a:lnTo>
                    <a:pt x="41" y="120"/>
                  </a:lnTo>
                  <a:lnTo>
                    <a:pt x="41" y="120"/>
                  </a:lnTo>
                  <a:lnTo>
                    <a:pt x="41" y="120"/>
                  </a:lnTo>
                  <a:lnTo>
                    <a:pt x="35" y="112"/>
                  </a:lnTo>
                  <a:lnTo>
                    <a:pt x="35" y="112"/>
                  </a:lnTo>
                  <a:lnTo>
                    <a:pt x="35" y="112"/>
                  </a:lnTo>
                  <a:lnTo>
                    <a:pt x="31" y="104"/>
                  </a:lnTo>
                  <a:lnTo>
                    <a:pt x="31" y="104"/>
                  </a:lnTo>
                  <a:lnTo>
                    <a:pt x="31" y="104"/>
                  </a:lnTo>
                  <a:lnTo>
                    <a:pt x="26" y="96"/>
                  </a:lnTo>
                  <a:lnTo>
                    <a:pt x="26" y="96"/>
                  </a:lnTo>
                  <a:lnTo>
                    <a:pt x="26" y="96"/>
                  </a:lnTo>
                  <a:lnTo>
                    <a:pt x="22" y="89"/>
                  </a:lnTo>
                  <a:lnTo>
                    <a:pt x="22" y="89"/>
                  </a:lnTo>
                  <a:lnTo>
                    <a:pt x="22" y="89"/>
                  </a:lnTo>
                  <a:lnTo>
                    <a:pt x="18" y="81"/>
                  </a:lnTo>
                  <a:lnTo>
                    <a:pt x="18" y="81"/>
                  </a:lnTo>
                  <a:lnTo>
                    <a:pt x="18" y="81"/>
                  </a:lnTo>
                  <a:lnTo>
                    <a:pt x="15" y="73"/>
                  </a:lnTo>
                  <a:lnTo>
                    <a:pt x="15" y="73"/>
                  </a:lnTo>
                  <a:lnTo>
                    <a:pt x="15" y="73"/>
                  </a:lnTo>
                  <a:lnTo>
                    <a:pt x="11" y="64"/>
                  </a:lnTo>
                  <a:lnTo>
                    <a:pt x="11" y="64"/>
                  </a:lnTo>
                  <a:lnTo>
                    <a:pt x="11" y="64"/>
                  </a:lnTo>
                  <a:lnTo>
                    <a:pt x="8" y="56"/>
                  </a:lnTo>
                  <a:lnTo>
                    <a:pt x="8" y="56"/>
                  </a:lnTo>
                  <a:lnTo>
                    <a:pt x="8" y="56"/>
                  </a:lnTo>
                  <a:lnTo>
                    <a:pt x="6" y="48"/>
                  </a:lnTo>
                  <a:lnTo>
                    <a:pt x="6" y="48"/>
                  </a:lnTo>
                  <a:lnTo>
                    <a:pt x="6" y="48"/>
                  </a:lnTo>
                  <a:lnTo>
                    <a:pt x="3" y="40"/>
                  </a:lnTo>
                  <a:lnTo>
                    <a:pt x="3" y="40"/>
                  </a:lnTo>
                  <a:lnTo>
                    <a:pt x="3" y="40"/>
                  </a:lnTo>
                  <a:lnTo>
                    <a:pt x="2" y="32"/>
                  </a:lnTo>
                  <a:lnTo>
                    <a:pt x="2" y="32"/>
                  </a:lnTo>
                  <a:lnTo>
                    <a:pt x="2" y="32"/>
                  </a:lnTo>
                  <a:lnTo>
                    <a:pt x="0" y="24"/>
                  </a:lnTo>
                  <a:lnTo>
                    <a:pt x="0" y="24"/>
                  </a:lnTo>
                  <a:lnTo>
                    <a:pt x="1245" y="0"/>
                  </a:lnTo>
                  <a:lnTo>
                    <a:pt x="290" y="300"/>
                  </a:lnTo>
                  <a:close/>
                </a:path>
              </a:pathLst>
            </a:custGeom>
            <a:solidFill>
              <a:srgbClr val="CCFFFF"/>
            </a:solidFill>
            <a:ln w="9525">
              <a:solidFill>
                <a:srgbClr val="000000"/>
              </a:solidFill>
              <a:round/>
              <a:headEnd/>
              <a:tailEnd/>
            </a:ln>
          </p:spPr>
          <p:txBody>
            <a:bodyPr/>
            <a:lstStyle/>
            <a:p>
              <a:endParaRPr lang="es-ES"/>
            </a:p>
          </p:txBody>
        </p:sp>
        <p:sp>
          <p:nvSpPr>
            <p:cNvPr id="195629" name="Freeform 45"/>
            <p:cNvSpPr>
              <a:spLocks/>
            </p:cNvSpPr>
            <p:nvPr/>
          </p:nvSpPr>
          <p:spPr bwMode="auto">
            <a:xfrm>
              <a:off x="3467" y="2424"/>
              <a:ext cx="1052" cy="486"/>
            </a:xfrm>
            <a:custGeom>
              <a:avLst/>
              <a:gdLst/>
              <a:ahLst/>
              <a:cxnLst>
                <a:cxn ang="0">
                  <a:pos x="1040" y="15"/>
                </a:cxn>
                <a:cxn ang="0">
                  <a:pos x="1026" y="31"/>
                </a:cxn>
                <a:cxn ang="0">
                  <a:pos x="1003" y="54"/>
                </a:cxn>
                <a:cxn ang="0">
                  <a:pos x="987" y="68"/>
                </a:cxn>
                <a:cxn ang="0">
                  <a:pos x="968" y="84"/>
                </a:cxn>
                <a:cxn ang="0">
                  <a:pos x="938" y="105"/>
                </a:cxn>
                <a:cxn ang="0">
                  <a:pos x="916" y="119"/>
                </a:cxn>
                <a:cxn ang="0">
                  <a:pos x="893" y="133"/>
                </a:cxn>
                <a:cxn ang="0">
                  <a:pos x="857" y="153"/>
                </a:cxn>
                <a:cxn ang="0">
                  <a:pos x="830" y="166"/>
                </a:cxn>
                <a:cxn ang="0">
                  <a:pos x="803" y="179"/>
                </a:cxn>
                <a:cxn ang="0">
                  <a:pos x="760" y="197"/>
                </a:cxn>
                <a:cxn ang="0">
                  <a:pos x="730" y="209"/>
                </a:cxn>
                <a:cxn ang="0">
                  <a:pos x="698" y="220"/>
                </a:cxn>
                <a:cxn ang="0">
                  <a:pos x="650" y="236"/>
                </a:cxn>
                <a:cxn ang="0">
                  <a:pos x="615" y="247"/>
                </a:cxn>
                <a:cxn ang="0">
                  <a:pos x="581" y="257"/>
                </a:cxn>
                <a:cxn ang="0">
                  <a:pos x="527" y="271"/>
                </a:cxn>
                <a:cxn ang="0">
                  <a:pos x="490" y="279"/>
                </a:cxn>
                <a:cxn ang="0">
                  <a:pos x="452" y="287"/>
                </a:cxn>
                <a:cxn ang="0">
                  <a:pos x="395" y="298"/>
                </a:cxn>
                <a:cxn ang="0">
                  <a:pos x="355" y="305"/>
                </a:cxn>
                <a:cxn ang="0">
                  <a:pos x="316" y="312"/>
                </a:cxn>
                <a:cxn ang="0">
                  <a:pos x="254" y="320"/>
                </a:cxn>
                <a:cxn ang="0">
                  <a:pos x="213" y="325"/>
                </a:cxn>
                <a:cxn ang="0">
                  <a:pos x="171" y="329"/>
                </a:cxn>
                <a:cxn ang="0">
                  <a:pos x="107" y="335"/>
                </a:cxn>
                <a:cxn ang="0">
                  <a:pos x="65" y="338"/>
                </a:cxn>
                <a:cxn ang="0">
                  <a:pos x="22" y="341"/>
                </a:cxn>
                <a:cxn ang="0">
                  <a:pos x="22" y="485"/>
                </a:cxn>
                <a:cxn ang="0">
                  <a:pos x="86" y="481"/>
                </a:cxn>
                <a:cxn ang="0">
                  <a:pos x="129" y="478"/>
                </a:cxn>
                <a:cxn ang="0">
                  <a:pos x="171" y="473"/>
                </a:cxn>
                <a:cxn ang="0">
                  <a:pos x="234" y="466"/>
                </a:cxn>
                <a:cxn ang="0">
                  <a:pos x="275" y="461"/>
                </a:cxn>
                <a:cxn ang="0">
                  <a:pos x="316" y="455"/>
                </a:cxn>
                <a:cxn ang="0">
                  <a:pos x="375" y="446"/>
                </a:cxn>
                <a:cxn ang="0">
                  <a:pos x="414" y="439"/>
                </a:cxn>
                <a:cxn ang="0">
                  <a:pos x="452" y="431"/>
                </a:cxn>
                <a:cxn ang="0">
                  <a:pos x="508" y="418"/>
                </a:cxn>
                <a:cxn ang="0">
                  <a:pos x="545" y="409"/>
                </a:cxn>
                <a:cxn ang="0">
                  <a:pos x="581" y="401"/>
                </a:cxn>
                <a:cxn ang="0">
                  <a:pos x="633" y="385"/>
                </a:cxn>
                <a:cxn ang="0">
                  <a:pos x="666" y="375"/>
                </a:cxn>
                <a:cxn ang="0">
                  <a:pos x="698" y="364"/>
                </a:cxn>
                <a:cxn ang="0">
                  <a:pos x="744" y="347"/>
                </a:cxn>
                <a:cxn ang="0">
                  <a:pos x="774" y="335"/>
                </a:cxn>
                <a:cxn ang="0">
                  <a:pos x="803" y="322"/>
                </a:cxn>
                <a:cxn ang="0">
                  <a:pos x="844" y="304"/>
                </a:cxn>
                <a:cxn ang="0">
                  <a:pos x="869" y="290"/>
                </a:cxn>
                <a:cxn ang="0">
                  <a:pos x="893" y="276"/>
                </a:cxn>
                <a:cxn ang="0">
                  <a:pos x="927" y="256"/>
                </a:cxn>
                <a:cxn ang="0">
                  <a:pos x="948" y="241"/>
                </a:cxn>
                <a:cxn ang="0">
                  <a:pos x="968" y="228"/>
                </a:cxn>
                <a:cxn ang="0">
                  <a:pos x="996" y="205"/>
                </a:cxn>
                <a:cxn ang="0">
                  <a:pos x="1012" y="189"/>
                </a:cxn>
                <a:cxn ang="0">
                  <a:pos x="1026" y="175"/>
                </a:cxn>
                <a:cxn ang="0">
                  <a:pos x="1046" y="151"/>
                </a:cxn>
              </a:cxnLst>
              <a:rect l="0" t="0" r="r" b="b"/>
              <a:pathLst>
                <a:path w="1052" h="486">
                  <a:moveTo>
                    <a:pt x="1052" y="0"/>
                  </a:moveTo>
                  <a:lnTo>
                    <a:pt x="1052" y="0"/>
                  </a:lnTo>
                  <a:lnTo>
                    <a:pt x="1046" y="8"/>
                  </a:lnTo>
                  <a:lnTo>
                    <a:pt x="1046" y="8"/>
                  </a:lnTo>
                  <a:lnTo>
                    <a:pt x="1046" y="8"/>
                  </a:lnTo>
                  <a:lnTo>
                    <a:pt x="1040" y="15"/>
                  </a:lnTo>
                  <a:lnTo>
                    <a:pt x="1040" y="15"/>
                  </a:lnTo>
                  <a:lnTo>
                    <a:pt x="1040" y="15"/>
                  </a:lnTo>
                  <a:lnTo>
                    <a:pt x="1033" y="23"/>
                  </a:lnTo>
                  <a:lnTo>
                    <a:pt x="1033" y="23"/>
                  </a:lnTo>
                  <a:lnTo>
                    <a:pt x="1033" y="23"/>
                  </a:lnTo>
                  <a:lnTo>
                    <a:pt x="1026" y="31"/>
                  </a:lnTo>
                  <a:lnTo>
                    <a:pt x="1026" y="31"/>
                  </a:lnTo>
                  <a:lnTo>
                    <a:pt x="1026" y="31"/>
                  </a:lnTo>
                  <a:lnTo>
                    <a:pt x="1020" y="39"/>
                  </a:lnTo>
                  <a:lnTo>
                    <a:pt x="1020" y="39"/>
                  </a:lnTo>
                  <a:lnTo>
                    <a:pt x="1020" y="39"/>
                  </a:lnTo>
                  <a:lnTo>
                    <a:pt x="1012" y="46"/>
                  </a:lnTo>
                  <a:lnTo>
                    <a:pt x="1012" y="46"/>
                  </a:lnTo>
                  <a:lnTo>
                    <a:pt x="1012" y="46"/>
                  </a:lnTo>
                  <a:lnTo>
                    <a:pt x="1003" y="54"/>
                  </a:lnTo>
                  <a:lnTo>
                    <a:pt x="1003" y="54"/>
                  </a:lnTo>
                  <a:lnTo>
                    <a:pt x="1003" y="54"/>
                  </a:lnTo>
                  <a:lnTo>
                    <a:pt x="996" y="61"/>
                  </a:lnTo>
                  <a:lnTo>
                    <a:pt x="996" y="61"/>
                  </a:lnTo>
                  <a:lnTo>
                    <a:pt x="996" y="61"/>
                  </a:lnTo>
                  <a:lnTo>
                    <a:pt x="987" y="68"/>
                  </a:lnTo>
                  <a:lnTo>
                    <a:pt x="987" y="68"/>
                  </a:lnTo>
                  <a:lnTo>
                    <a:pt x="987" y="68"/>
                  </a:lnTo>
                  <a:lnTo>
                    <a:pt x="978" y="76"/>
                  </a:lnTo>
                  <a:lnTo>
                    <a:pt x="978" y="76"/>
                  </a:lnTo>
                  <a:lnTo>
                    <a:pt x="978" y="76"/>
                  </a:lnTo>
                  <a:lnTo>
                    <a:pt x="968" y="84"/>
                  </a:lnTo>
                  <a:lnTo>
                    <a:pt x="968" y="84"/>
                  </a:lnTo>
                  <a:lnTo>
                    <a:pt x="968" y="84"/>
                  </a:lnTo>
                  <a:lnTo>
                    <a:pt x="959" y="91"/>
                  </a:lnTo>
                  <a:lnTo>
                    <a:pt x="959" y="91"/>
                  </a:lnTo>
                  <a:lnTo>
                    <a:pt x="959" y="91"/>
                  </a:lnTo>
                  <a:lnTo>
                    <a:pt x="948" y="98"/>
                  </a:lnTo>
                  <a:lnTo>
                    <a:pt x="948" y="98"/>
                  </a:lnTo>
                  <a:lnTo>
                    <a:pt x="948" y="98"/>
                  </a:lnTo>
                  <a:lnTo>
                    <a:pt x="938" y="105"/>
                  </a:lnTo>
                  <a:lnTo>
                    <a:pt x="938" y="105"/>
                  </a:lnTo>
                  <a:lnTo>
                    <a:pt x="938" y="105"/>
                  </a:lnTo>
                  <a:lnTo>
                    <a:pt x="927" y="112"/>
                  </a:lnTo>
                  <a:lnTo>
                    <a:pt x="927" y="112"/>
                  </a:lnTo>
                  <a:lnTo>
                    <a:pt x="927" y="112"/>
                  </a:lnTo>
                  <a:lnTo>
                    <a:pt x="916" y="119"/>
                  </a:lnTo>
                  <a:lnTo>
                    <a:pt x="916" y="119"/>
                  </a:lnTo>
                  <a:lnTo>
                    <a:pt x="916" y="119"/>
                  </a:lnTo>
                  <a:lnTo>
                    <a:pt x="905" y="126"/>
                  </a:lnTo>
                  <a:lnTo>
                    <a:pt x="905" y="126"/>
                  </a:lnTo>
                  <a:lnTo>
                    <a:pt x="905" y="126"/>
                  </a:lnTo>
                  <a:lnTo>
                    <a:pt x="893" y="133"/>
                  </a:lnTo>
                  <a:lnTo>
                    <a:pt x="893" y="133"/>
                  </a:lnTo>
                  <a:lnTo>
                    <a:pt x="893" y="133"/>
                  </a:lnTo>
                  <a:lnTo>
                    <a:pt x="881" y="140"/>
                  </a:lnTo>
                  <a:lnTo>
                    <a:pt x="881" y="140"/>
                  </a:lnTo>
                  <a:lnTo>
                    <a:pt x="881" y="140"/>
                  </a:lnTo>
                  <a:lnTo>
                    <a:pt x="869" y="146"/>
                  </a:lnTo>
                  <a:lnTo>
                    <a:pt x="869" y="146"/>
                  </a:lnTo>
                  <a:lnTo>
                    <a:pt x="869" y="146"/>
                  </a:lnTo>
                  <a:lnTo>
                    <a:pt x="857" y="153"/>
                  </a:lnTo>
                  <a:lnTo>
                    <a:pt x="857" y="153"/>
                  </a:lnTo>
                  <a:lnTo>
                    <a:pt x="857" y="153"/>
                  </a:lnTo>
                  <a:lnTo>
                    <a:pt x="844" y="160"/>
                  </a:lnTo>
                  <a:lnTo>
                    <a:pt x="844" y="160"/>
                  </a:lnTo>
                  <a:lnTo>
                    <a:pt x="844" y="160"/>
                  </a:lnTo>
                  <a:lnTo>
                    <a:pt x="830" y="166"/>
                  </a:lnTo>
                  <a:lnTo>
                    <a:pt x="830" y="166"/>
                  </a:lnTo>
                  <a:lnTo>
                    <a:pt x="830" y="166"/>
                  </a:lnTo>
                  <a:lnTo>
                    <a:pt x="817" y="173"/>
                  </a:lnTo>
                  <a:lnTo>
                    <a:pt x="817" y="173"/>
                  </a:lnTo>
                  <a:lnTo>
                    <a:pt x="817" y="173"/>
                  </a:lnTo>
                  <a:lnTo>
                    <a:pt x="803" y="179"/>
                  </a:lnTo>
                  <a:lnTo>
                    <a:pt x="803" y="179"/>
                  </a:lnTo>
                  <a:lnTo>
                    <a:pt x="803" y="179"/>
                  </a:lnTo>
                  <a:lnTo>
                    <a:pt x="788" y="186"/>
                  </a:lnTo>
                  <a:lnTo>
                    <a:pt x="788" y="186"/>
                  </a:lnTo>
                  <a:lnTo>
                    <a:pt x="788" y="186"/>
                  </a:lnTo>
                  <a:lnTo>
                    <a:pt x="774" y="191"/>
                  </a:lnTo>
                  <a:lnTo>
                    <a:pt x="774" y="191"/>
                  </a:lnTo>
                  <a:lnTo>
                    <a:pt x="774" y="191"/>
                  </a:lnTo>
                  <a:lnTo>
                    <a:pt x="760" y="197"/>
                  </a:lnTo>
                  <a:lnTo>
                    <a:pt x="760" y="197"/>
                  </a:lnTo>
                  <a:lnTo>
                    <a:pt x="760" y="197"/>
                  </a:lnTo>
                  <a:lnTo>
                    <a:pt x="744" y="203"/>
                  </a:lnTo>
                  <a:lnTo>
                    <a:pt x="744" y="203"/>
                  </a:lnTo>
                  <a:lnTo>
                    <a:pt x="744" y="203"/>
                  </a:lnTo>
                  <a:lnTo>
                    <a:pt x="730" y="209"/>
                  </a:lnTo>
                  <a:lnTo>
                    <a:pt x="730" y="209"/>
                  </a:lnTo>
                  <a:lnTo>
                    <a:pt x="730" y="209"/>
                  </a:lnTo>
                  <a:lnTo>
                    <a:pt x="715" y="215"/>
                  </a:lnTo>
                  <a:lnTo>
                    <a:pt x="715" y="215"/>
                  </a:lnTo>
                  <a:lnTo>
                    <a:pt x="715" y="215"/>
                  </a:lnTo>
                  <a:lnTo>
                    <a:pt x="698" y="220"/>
                  </a:lnTo>
                  <a:lnTo>
                    <a:pt x="698" y="220"/>
                  </a:lnTo>
                  <a:lnTo>
                    <a:pt x="698" y="220"/>
                  </a:lnTo>
                  <a:lnTo>
                    <a:pt x="683" y="226"/>
                  </a:lnTo>
                  <a:lnTo>
                    <a:pt x="683" y="226"/>
                  </a:lnTo>
                  <a:lnTo>
                    <a:pt x="683" y="226"/>
                  </a:lnTo>
                  <a:lnTo>
                    <a:pt x="666" y="232"/>
                  </a:lnTo>
                  <a:lnTo>
                    <a:pt x="666" y="232"/>
                  </a:lnTo>
                  <a:lnTo>
                    <a:pt x="666" y="232"/>
                  </a:lnTo>
                  <a:lnTo>
                    <a:pt x="650" y="236"/>
                  </a:lnTo>
                  <a:lnTo>
                    <a:pt x="650" y="236"/>
                  </a:lnTo>
                  <a:lnTo>
                    <a:pt x="650" y="236"/>
                  </a:lnTo>
                  <a:lnTo>
                    <a:pt x="633" y="241"/>
                  </a:lnTo>
                  <a:lnTo>
                    <a:pt x="633" y="241"/>
                  </a:lnTo>
                  <a:lnTo>
                    <a:pt x="633" y="241"/>
                  </a:lnTo>
                  <a:lnTo>
                    <a:pt x="615" y="247"/>
                  </a:lnTo>
                  <a:lnTo>
                    <a:pt x="615" y="247"/>
                  </a:lnTo>
                  <a:lnTo>
                    <a:pt x="615" y="247"/>
                  </a:lnTo>
                  <a:lnTo>
                    <a:pt x="599" y="252"/>
                  </a:lnTo>
                  <a:lnTo>
                    <a:pt x="599" y="252"/>
                  </a:lnTo>
                  <a:lnTo>
                    <a:pt x="599" y="252"/>
                  </a:lnTo>
                  <a:lnTo>
                    <a:pt x="581" y="257"/>
                  </a:lnTo>
                  <a:lnTo>
                    <a:pt x="581" y="257"/>
                  </a:lnTo>
                  <a:lnTo>
                    <a:pt x="581" y="257"/>
                  </a:lnTo>
                  <a:lnTo>
                    <a:pt x="564" y="261"/>
                  </a:lnTo>
                  <a:lnTo>
                    <a:pt x="564" y="261"/>
                  </a:lnTo>
                  <a:lnTo>
                    <a:pt x="564" y="261"/>
                  </a:lnTo>
                  <a:lnTo>
                    <a:pt x="545" y="266"/>
                  </a:lnTo>
                  <a:lnTo>
                    <a:pt x="545" y="266"/>
                  </a:lnTo>
                  <a:lnTo>
                    <a:pt x="545" y="266"/>
                  </a:lnTo>
                  <a:lnTo>
                    <a:pt x="527" y="271"/>
                  </a:lnTo>
                  <a:lnTo>
                    <a:pt x="527" y="271"/>
                  </a:lnTo>
                  <a:lnTo>
                    <a:pt x="527" y="271"/>
                  </a:lnTo>
                  <a:lnTo>
                    <a:pt x="508" y="275"/>
                  </a:lnTo>
                  <a:lnTo>
                    <a:pt x="508" y="275"/>
                  </a:lnTo>
                  <a:lnTo>
                    <a:pt x="508" y="275"/>
                  </a:lnTo>
                  <a:lnTo>
                    <a:pt x="490" y="279"/>
                  </a:lnTo>
                  <a:lnTo>
                    <a:pt x="490" y="279"/>
                  </a:lnTo>
                  <a:lnTo>
                    <a:pt x="490" y="279"/>
                  </a:lnTo>
                  <a:lnTo>
                    <a:pt x="472" y="283"/>
                  </a:lnTo>
                  <a:lnTo>
                    <a:pt x="472" y="283"/>
                  </a:lnTo>
                  <a:lnTo>
                    <a:pt x="472" y="283"/>
                  </a:lnTo>
                  <a:lnTo>
                    <a:pt x="452" y="287"/>
                  </a:lnTo>
                  <a:lnTo>
                    <a:pt x="452" y="287"/>
                  </a:lnTo>
                  <a:lnTo>
                    <a:pt x="452" y="287"/>
                  </a:lnTo>
                  <a:lnTo>
                    <a:pt x="434" y="291"/>
                  </a:lnTo>
                  <a:lnTo>
                    <a:pt x="434" y="291"/>
                  </a:lnTo>
                  <a:lnTo>
                    <a:pt x="434" y="291"/>
                  </a:lnTo>
                  <a:lnTo>
                    <a:pt x="414" y="295"/>
                  </a:lnTo>
                  <a:lnTo>
                    <a:pt x="414" y="295"/>
                  </a:lnTo>
                  <a:lnTo>
                    <a:pt x="414" y="295"/>
                  </a:lnTo>
                  <a:lnTo>
                    <a:pt x="395" y="298"/>
                  </a:lnTo>
                  <a:lnTo>
                    <a:pt x="395" y="298"/>
                  </a:lnTo>
                  <a:lnTo>
                    <a:pt x="395" y="298"/>
                  </a:lnTo>
                  <a:lnTo>
                    <a:pt x="375" y="302"/>
                  </a:lnTo>
                  <a:lnTo>
                    <a:pt x="375" y="302"/>
                  </a:lnTo>
                  <a:lnTo>
                    <a:pt x="375" y="302"/>
                  </a:lnTo>
                  <a:lnTo>
                    <a:pt x="355" y="305"/>
                  </a:lnTo>
                  <a:lnTo>
                    <a:pt x="355" y="305"/>
                  </a:lnTo>
                  <a:lnTo>
                    <a:pt x="355" y="305"/>
                  </a:lnTo>
                  <a:lnTo>
                    <a:pt x="335" y="309"/>
                  </a:lnTo>
                  <a:lnTo>
                    <a:pt x="335" y="309"/>
                  </a:lnTo>
                  <a:lnTo>
                    <a:pt x="335" y="309"/>
                  </a:lnTo>
                  <a:lnTo>
                    <a:pt x="316" y="312"/>
                  </a:lnTo>
                  <a:lnTo>
                    <a:pt x="316" y="312"/>
                  </a:lnTo>
                  <a:lnTo>
                    <a:pt x="316" y="312"/>
                  </a:lnTo>
                  <a:lnTo>
                    <a:pt x="295" y="315"/>
                  </a:lnTo>
                  <a:lnTo>
                    <a:pt x="295" y="315"/>
                  </a:lnTo>
                  <a:lnTo>
                    <a:pt x="295" y="315"/>
                  </a:lnTo>
                  <a:lnTo>
                    <a:pt x="275" y="318"/>
                  </a:lnTo>
                  <a:lnTo>
                    <a:pt x="275" y="318"/>
                  </a:lnTo>
                  <a:lnTo>
                    <a:pt x="275" y="318"/>
                  </a:lnTo>
                  <a:lnTo>
                    <a:pt x="254" y="320"/>
                  </a:lnTo>
                  <a:lnTo>
                    <a:pt x="254" y="320"/>
                  </a:lnTo>
                  <a:lnTo>
                    <a:pt x="254" y="320"/>
                  </a:lnTo>
                  <a:lnTo>
                    <a:pt x="234" y="322"/>
                  </a:lnTo>
                  <a:lnTo>
                    <a:pt x="234" y="322"/>
                  </a:lnTo>
                  <a:lnTo>
                    <a:pt x="234" y="322"/>
                  </a:lnTo>
                  <a:lnTo>
                    <a:pt x="213" y="325"/>
                  </a:lnTo>
                  <a:lnTo>
                    <a:pt x="213" y="325"/>
                  </a:lnTo>
                  <a:lnTo>
                    <a:pt x="213" y="325"/>
                  </a:lnTo>
                  <a:lnTo>
                    <a:pt x="192" y="327"/>
                  </a:lnTo>
                  <a:lnTo>
                    <a:pt x="192" y="327"/>
                  </a:lnTo>
                  <a:lnTo>
                    <a:pt x="192" y="327"/>
                  </a:lnTo>
                  <a:lnTo>
                    <a:pt x="171" y="329"/>
                  </a:lnTo>
                  <a:lnTo>
                    <a:pt x="171" y="329"/>
                  </a:lnTo>
                  <a:lnTo>
                    <a:pt x="171" y="329"/>
                  </a:lnTo>
                  <a:lnTo>
                    <a:pt x="150" y="332"/>
                  </a:lnTo>
                  <a:lnTo>
                    <a:pt x="150" y="332"/>
                  </a:lnTo>
                  <a:lnTo>
                    <a:pt x="150" y="332"/>
                  </a:lnTo>
                  <a:lnTo>
                    <a:pt x="129" y="334"/>
                  </a:lnTo>
                  <a:lnTo>
                    <a:pt x="129" y="334"/>
                  </a:lnTo>
                  <a:lnTo>
                    <a:pt x="129" y="334"/>
                  </a:lnTo>
                  <a:lnTo>
                    <a:pt x="107" y="335"/>
                  </a:lnTo>
                  <a:lnTo>
                    <a:pt x="107" y="335"/>
                  </a:lnTo>
                  <a:lnTo>
                    <a:pt x="107" y="335"/>
                  </a:lnTo>
                  <a:lnTo>
                    <a:pt x="86" y="337"/>
                  </a:lnTo>
                  <a:lnTo>
                    <a:pt x="86" y="337"/>
                  </a:lnTo>
                  <a:lnTo>
                    <a:pt x="86" y="337"/>
                  </a:lnTo>
                  <a:lnTo>
                    <a:pt x="65" y="338"/>
                  </a:lnTo>
                  <a:lnTo>
                    <a:pt x="65" y="338"/>
                  </a:lnTo>
                  <a:lnTo>
                    <a:pt x="65" y="338"/>
                  </a:lnTo>
                  <a:lnTo>
                    <a:pt x="43" y="340"/>
                  </a:lnTo>
                  <a:lnTo>
                    <a:pt x="43" y="340"/>
                  </a:lnTo>
                  <a:lnTo>
                    <a:pt x="43" y="340"/>
                  </a:lnTo>
                  <a:lnTo>
                    <a:pt x="22" y="341"/>
                  </a:lnTo>
                  <a:lnTo>
                    <a:pt x="22" y="341"/>
                  </a:lnTo>
                  <a:lnTo>
                    <a:pt x="22" y="341"/>
                  </a:lnTo>
                  <a:lnTo>
                    <a:pt x="0" y="342"/>
                  </a:lnTo>
                  <a:lnTo>
                    <a:pt x="0" y="342"/>
                  </a:lnTo>
                  <a:lnTo>
                    <a:pt x="0" y="486"/>
                  </a:lnTo>
                  <a:lnTo>
                    <a:pt x="0" y="486"/>
                  </a:lnTo>
                  <a:lnTo>
                    <a:pt x="22" y="485"/>
                  </a:lnTo>
                  <a:lnTo>
                    <a:pt x="22" y="485"/>
                  </a:lnTo>
                  <a:lnTo>
                    <a:pt x="22" y="485"/>
                  </a:lnTo>
                  <a:lnTo>
                    <a:pt x="43" y="484"/>
                  </a:lnTo>
                  <a:lnTo>
                    <a:pt x="43" y="484"/>
                  </a:lnTo>
                  <a:lnTo>
                    <a:pt x="43" y="484"/>
                  </a:lnTo>
                  <a:lnTo>
                    <a:pt x="65" y="482"/>
                  </a:lnTo>
                  <a:lnTo>
                    <a:pt x="65" y="482"/>
                  </a:lnTo>
                  <a:lnTo>
                    <a:pt x="65" y="482"/>
                  </a:lnTo>
                  <a:lnTo>
                    <a:pt x="86" y="481"/>
                  </a:lnTo>
                  <a:lnTo>
                    <a:pt x="86" y="481"/>
                  </a:lnTo>
                  <a:lnTo>
                    <a:pt x="86" y="481"/>
                  </a:lnTo>
                  <a:lnTo>
                    <a:pt x="107" y="479"/>
                  </a:lnTo>
                  <a:lnTo>
                    <a:pt x="107" y="479"/>
                  </a:lnTo>
                  <a:lnTo>
                    <a:pt x="107" y="479"/>
                  </a:lnTo>
                  <a:lnTo>
                    <a:pt x="129" y="478"/>
                  </a:lnTo>
                  <a:lnTo>
                    <a:pt x="129" y="478"/>
                  </a:lnTo>
                  <a:lnTo>
                    <a:pt x="129" y="478"/>
                  </a:lnTo>
                  <a:lnTo>
                    <a:pt x="150" y="476"/>
                  </a:lnTo>
                  <a:lnTo>
                    <a:pt x="150" y="476"/>
                  </a:lnTo>
                  <a:lnTo>
                    <a:pt x="150" y="476"/>
                  </a:lnTo>
                  <a:lnTo>
                    <a:pt x="171" y="473"/>
                  </a:lnTo>
                  <a:lnTo>
                    <a:pt x="171" y="473"/>
                  </a:lnTo>
                  <a:lnTo>
                    <a:pt x="171" y="473"/>
                  </a:lnTo>
                  <a:lnTo>
                    <a:pt x="192" y="471"/>
                  </a:lnTo>
                  <a:lnTo>
                    <a:pt x="192" y="471"/>
                  </a:lnTo>
                  <a:lnTo>
                    <a:pt x="192" y="471"/>
                  </a:lnTo>
                  <a:lnTo>
                    <a:pt x="213" y="469"/>
                  </a:lnTo>
                  <a:lnTo>
                    <a:pt x="213" y="469"/>
                  </a:lnTo>
                  <a:lnTo>
                    <a:pt x="213" y="469"/>
                  </a:lnTo>
                  <a:lnTo>
                    <a:pt x="234" y="466"/>
                  </a:lnTo>
                  <a:lnTo>
                    <a:pt x="234" y="466"/>
                  </a:lnTo>
                  <a:lnTo>
                    <a:pt x="234" y="466"/>
                  </a:lnTo>
                  <a:lnTo>
                    <a:pt x="254" y="464"/>
                  </a:lnTo>
                  <a:lnTo>
                    <a:pt x="254" y="464"/>
                  </a:lnTo>
                  <a:lnTo>
                    <a:pt x="254" y="464"/>
                  </a:lnTo>
                  <a:lnTo>
                    <a:pt x="275" y="461"/>
                  </a:lnTo>
                  <a:lnTo>
                    <a:pt x="275" y="461"/>
                  </a:lnTo>
                  <a:lnTo>
                    <a:pt x="275" y="461"/>
                  </a:lnTo>
                  <a:lnTo>
                    <a:pt x="295" y="458"/>
                  </a:lnTo>
                  <a:lnTo>
                    <a:pt x="295" y="458"/>
                  </a:lnTo>
                  <a:lnTo>
                    <a:pt x="295" y="458"/>
                  </a:lnTo>
                  <a:lnTo>
                    <a:pt x="316" y="455"/>
                  </a:lnTo>
                  <a:lnTo>
                    <a:pt x="316" y="455"/>
                  </a:lnTo>
                  <a:lnTo>
                    <a:pt x="316" y="455"/>
                  </a:lnTo>
                  <a:lnTo>
                    <a:pt x="335" y="452"/>
                  </a:lnTo>
                  <a:lnTo>
                    <a:pt x="335" y="452"/>
                  </a:lnTo>
                  <a:lnTo>
                    <a:pt x="335" y="452"/>
                  </a:lnTo>
                  <a:lnTo>
                    <a:pt x="355" y="449"/>
                  </a:lnTo>
                  <a:lnTo>
                    <a:pt x="355" y="449"/>
                  </a:lnTo>
                  <a:lnTo>
                    <a:pt x="355" y="449"/>
                  </a:lnTo>
                  <a:lnTo>
                    <a:pt x="375" y="446"/>
                  </a:lnTo>
                  <a:lnTo>
                    <a:pt x="375" y="446"/>
                  </a:lnTo>
                  <a:lnTo>
                    <a:pt x="375" y="446"/>
                  </a:lnTo>
                  <a:lnTo>
                    <a:pt x="395" y="442"/>
                  </a:lnTo>
                  <a:lnTo>
                    <a:pt x="395" y="442"/>
                  </a:lnTo>
                  <a:lnTo>
                    <a:pt x="395" y="442"/>
                  </a:lnTo>
                  <a:lnTo>
                    <a:pt x="414" y="439"/>
                  </a:lnTo>
                  <a:lnTo>
                    <a:pt x="414" y="439"/>
                  </a:lnTo>
                  <a:lnTo>
                    <a:pt x="414" y="439"/>
                  </a:lnTo>
                  <a:lnTo>
                    <a:pt x="434" y="435"/>
                  </a:lnTo>
                  <a:lnTo>
                    <a:pt x="434" y="435"/>
                  </a:lnTo>
                  <a:lnTo>
                    <a:pt x="434" y="435"/>
                  </a:lnTo>
                  <a:lnTo>
                    <a:pt x="452" y="431"/>
                  </a:lnTo>
                  <a:lnTo>
                    <a:pt x="452" y="431"/>
                  </a:lnTo>
                  <a:lnTo>
                    <a:pt x="452" y="431"/>
                  </a:lnTo>
                  <a:lnTo>
                    <a:pt x="472" y="427"/>
                  </a:lnTo>
                  <a:lnTo>
                    <a:pt x="472" y="427"/>
                  </a:lnTo>
                  <a:lnTo>
                    <a:pt x="472" y="427"/>
                  </a:lnTo>
                  <a:lnTo>
                    <a:pt x="490" y="423"/>
                  </a:lnTo>
                  <a:lnTo>
                    <a:pt x="490" y="423"/>
                  </a:lnTo>
                  <a:lnTo>
                    <a:pt x="490" y="423"/>
                  </a:lnTo>
                  <a:lnTo>
                    <a:pt x="508" y="418"/>
                  </a:lnTo>
                  <a:lnTo>
                    <a:pt x="508" y="418"/>
                  </a:lnTo>
                  <a:lnTo>
                    <a:pt x="508" y="418"/>
                  </a:lnTo>
                  <a:lnTo>
                    <a:pt x="527" y="414"/>
                  </a:lnTo>
                  <a:lnTo>
                    <a:pt x="527" y="414"/>
                  </a:lnTo>
                  <a:lnTo>
                    <a:pt x="527" y="414"/>
                  </a:lnTo>
                  <a:lnTo>
                    <a:pt x="545" y="409"/>
                  </a:lnTo>
                  <a:lnTo>
                    <a:pt x="545" y="409"/>
                  </a:lnTo>
                  <a:lnTo>
                    <a:pt x="545" y="409"/>
                  </a:lnTo>
                  <a:lnTo>
                    <a:pt x="564" y="405"/>
                  </a:lnTo>
                  <a:lnTo>
                    <a:pt x="564" y="405"/>
                  </a:lnTo>
                  <a:lnTo>
                    <a:pt x="564" y="405"/>
                  </a:lnTo>
                  <a:lnTo>
                    <a:pt x="581" y="401"/>
                  </a:lnTo>
                  <a:lnTo>
                    <a:pt x="581" y="401"/>
                  </a:lnTo>
                  <a:lnTo>
                    <a:pt x="581" y="401"/>
                  </a:lnTo>
                  <a:lnTo>
                    <a:pt x="599" y="396"/>
                  </a:lnTo>
                  <a:lnTo>
                    <a:pt x="599" y="396"/>
                  </a:lnTo>
                  <a:lnTo>
                    <a:pt x="599" y="396"/>
                  </a:lnTo>
                  <a:lnTo>
                    <a:pt x="615" y="391"/>
                  </a:lnTo>
                  <a:lnTo>
                    <a:pt x="615" y="391"/>
                  </a:lnTo>
                  <a:lnTo>
                    <a:pt x="615" y="391"/>
                  </a:lnTo>
                  <a:lnTo>
                    <a:pt x="633" y="385"/>
                  </a:lnTo>
                  <a:lnTo>
                    <a:pt x="633" y="385"/>
                  </a:lnTo>
                  <a:lnTo>
                    <a:pt x="633" y="385"/>
                  </a:lnTo>
                  <a:lnTo>
                    <a:pt x="650" y="380"/>
                  </a:lnTo>
                  <a:lnTo>
                    <a:pt x="650" y="380"/>
                  </a:lnTo>
                  <a:lnTo>
                    <a:pt x="650" y="380"/>
                  </a:lnTo>
                  <a:lnTo>
                    <a:pt x="666" y="375"/>
                  </a:lnTo>
                  <a:lnTo>
                    <a:pt x="666" y="375"/>
                  </a:lnTo>
                  <a:lnTo>
                    <a:pt x="666" y="375"/>
                  </a:lnTo>
                  <a:lnTo>
                    <a:pt x="683" y="369"/>
                  </a:lnTo>
                  <a:lnTo>
                    <a:pt x="683" y="369"/>
                  </a:lnTo>
                  <a:lnTo>
                    <a:pt x="683" y="369"/>
                  </a:lnTo>
                  <a:lnTo>
                    <a:pt x="698" y="364"/>
                  </a:lnTo>
                  <a:lnTo>
                    <a:pt x="698" y="364"/>
                  </a:lnTo>
                  <a:lnTo>
                    <a:pt x="698" y="364"/>
                  </a:lnTo>
                  <a:lnTo>
                    <a:pt x="715" y="359"/>
                  </a:lnTo>
                  <a:lnTo>
                    <a:pt x="715" y="359"/>
                  </a:lnTo>
                  <a:lnTo>
                    <a:pt x="715" y="359"/>
                  </a:lnTo>
                  <a:lnTo>
                    <a:pt x="730" y="353"/>
                  </a:lnTo>
                  <a:lnTo>
                    <a:pt x="730" y="353"/>
                  </a:lnTo>
                  <a:lnTo>
                    <a:pt x="730" y="353"/>
                  </a:lnTo>
                  <a:lnTo>
                    <a:pt x="744" y="347"/>
                  </a:lnTo>
                  <a:lnTo>
                    <a:pt x="744" y="347"/>
                  </a:lnTo>
                  <a:lnTo>
                    <a:pt x="744" y="347"/>
                  </a:lnTo>
                  <a:lnTo>
                    <a:pt x="760" y="341"/>
                  </a:lnTo>
                  <a:lnTo>
                    <a:pt x="760" y="341"/>
                  </a:lnTo>
                  <a:lnTo>
                    <a:pt x="760" y="341"/>
                  </a:lnTo>
                  <a:lnTo>
                    <a:pt x="774" y="335"/>
                  </a:lnTo>
                  <a:lnTo>
                    <a:pt x="774" y="335"/>
                  </a:lnTo>
                  <a:lnTo>
                    <a:pt x="774" y="335"/>
                  </a:lnTo>
                  <a:lnTo>
                    <a:pt x="788" y="329"/>
                  </a:lnTo>
                  <a:lnTo>
                    <a:pt x="788" y="329"/>
                  </a:lnTo>
                  <a:lnTo>
                    <a:pt x="788" y="329"/>
                  </a:lnTo>
                  <a:lnTo>
                    <a:pt x="803" y="322"/>
                  </a:lnTo>
                  <a:lnTo>
                    <a:pt x="803" y="322"/>
                  </a:lnTo>
                  <a:lnTo>
                    <a:pt x="803" y="322"/>
                  </a:lnTo>
                  <a:lnTo>
                    <a:pt x="817" y="317"/>
                  </a:lnTo>
                  <a:lnTo>
                    <a:pt x="817" y="317"/>
                  </a:lnTo>
                  <a:lnTo>
                    <a:pt x="817" y="317"/>
                  </a:lnTo>
                  <a:lnTo>
                    <a:pt x="830" y="310"/>
                  </a:lnTo>
                  <a:lnTo>
                    <a:pt x="830" y="310"/>
                  </a:lnTo>
                  <a:lnTo>
                    <a:pt x="830" y="310"/>
                  </a:lnTo>
                  <a:lnTo>
                    <a:pt x="844" y="304"/>
                  </a:lnTo>
                  <a:lnTo>
                    <a:pt x="844" y="304"/>
                  </a:lnTo>
                  <a:lnTo>
                    <a:pt x="844" y="304"/>
                  </a:lnTo>
                  <a:lnTo>
                    <a:pt x="857" y="297"/>
                  </a:lnTo>
                  <a:lnTo>
                    <a:pt x="857" y="297"/>
                  </a:lnTo>
                  <a:lnTo>
                    <a:pt x="857" y="297"/>
                  </a:lnTo>
                  <a:lnTo>
                    <a:pt x="869" y="290"/>
                  </a:lnTo>
                  <a:lnTo>
                    <a:pt x="869" y="290"/>
                  </a:lnTo>
                  <a:lnTo>
                    <a:pt x="869" y="290"/>
                  </a:lnTo>
                  <a:lnTo>
                    <a:pt x="881" y="283"/>
                  </a:lnTo>
                  <a:lnTo>
                    <a:pt x="881" y="283"/>
                  </a:lnTo>
                  <a:lnTo>
                    <a:pt x="881" y="283"/>
                  </a:lnTo>
                  <a:lnTo>
                    <a:pt x="893" y="276"/>
                  </a:lnTo>
                  <a:lnTo>
                    <a:pt x="893" y="276"/>
                  </a:lnTo>
                  <a:lnTo>
                    <a:pt x="893" y="276"/>
                  </a:lnTo>
                  <a:lnTo>
                    <a:pt x="905" y="270"/>
                  </a:lnTo>
                  <a:lnTo>
                    <a:pt x="905" y="270"/>
                  </a:lnTo>
                  <a:lnTo>
                    <a:pt x="905" y="270"/>
                  </a:lnTo>
                  <a:lnTo>
                    <a:pt x="916" y="263"/>
                  </a:lnTo>
                  <a:lnTo>
                    <a:pt x="916" y="263"/>
                  </a:lnTo>
                  <a:lnTo>
                    <a:pt x="916" y="263"/>
                  </a:lnTo>
                  <a:lnTo>
                    <a:pt x="927" y="256"/>
                  </a:lnTo>
                  <a:lnTo>
                    <a:pt x="927" y="256"/>
                  </a:lnTo>
                  <a:lnTo>
                    <a:pt x="927" y="256"/>
                  </a:lnTo>
                  <a:lnTo>
                    <a:pt x="938" y="249"/>
                  </a:lnTo>
                  <a:lnTo>
                    <a:pt x="938" y="249"/>
                  </a:lnTo>
                  <a:lnTo>
                    <a:pt x="938" y="249"/>
                  </a:lnTo>
                  <a:lnTo>
                    <a:pt x="948" y="241"/>
                  </a:lnTo>
                  <a:lnTo>
                    <a:pt x="948" y="241"/>
                  </a:lnTo>
                  <a:lnTo>
                    <a:pt x="948" y="241"/>
                  </a:lnTo>
                  <a:lnTo>
                    <a:pt x="959" y="234"/>
                  </a:lnTo>
                  <a:lnTo>
                    <a:pt x="959" y="234"/>
                  </a:lnTo>
                  <a:lnTo>
                    <a:pt x="959" y="234"/>
                  </a:lnTo>
                  <a:lnTo>
                    <a:pt x="968" y="228"/>
                  </a:lnTo>
                  <a:lnTo>
                    <a:pt x="968" y="228"/>
                  </a:lnTo>
                  <a:lnTo>
                    <a:pt x="968" y="228"/>
                  </a:lnTo>
                  <a:lnTo>
                    <a:pt x="978" y="220"/>
                  </a:lnTo>
                  <a:lnTo>
                    <a:pt x="978" y="220"/>
                  </a:lnTo>
                  <a:lnTo>
                    <a:pt x="978" y="220"/>
                  </a:lnTo>
                  <a:lnTo>
                    <a:pt x="987" y="212"/>
                  </a:lnTo>
                  <a:lnTo>
                    <a:pt x="987" y="212"/>
                  </a:lnTo>
                  <a:lnTo>
                    <a:pt x="987" y="212"/>
                  </a:lnTo>
                  <a:lnTo>
                    <a:pt x="996" y="205"/>
                  </a:lnTo>
                  <a:lnTo>
                    <a:pt x="996" y="205"/>
                  </a:lnTo>
                  <a:lnTo>
                    <a:pt x="996" y="205"/>
                  </a:lnTo>
                  <a:lnTo>
                    <a:pt x="1003" y="197"/>
                  </a:lnTo>
                  <a:lnTo>
                    <a:pt x="1003" y="197"/>
                  </a:lnTo>
                  <a:lnTo>
                    <a:pt x="1003" y="197"/>
                  </a:lnTo>
                  <a:lnTo>
                    <a:pt x="1012" y="189"/>
                  </a:lnTo>
                  <a:lnTo>
                    <a:pt x="1012" y="189"/>
                  </a:lnTo>
                  <a:lnTo>
                    <a:pt x="1012" y="189"/>
                  </a:lnTo>
                  <a:lnTo>
                    <a:pt x="1020" y="183"/>
                  </a:lnTo>
                  <a:lnTo>
                    <a:pt x="1020" y="183"/>
                  </a:lnTo>
                  <a:lnTo>
                    <a:pt x="1020" y="183"/>
                  </a:lnTo>
                  <a:lnTo>
                    <a:pt x="1026" y="175"/>
                  </a:lnTo>
                  <a:lnTo>
                    <a:pt x="1026" y="175"/>
                  </a:lnTo>
                  <a:lnTo>
                    <a:pt x="1026" y="175"/>
                  </a:lnTo>
                  <a:lnTo>
                    <a:pt x="1033" y="167"/>
                  </a:lnTo>
                  <a:lnTo>
                    <a:pt x="1033" y="167"/>
                  </a:lnTo>
                  <a:lnTo>
                    <a:pt x="1033" y="167"/>
                  </a:lnTo>
                  <a:lnTo>
                    <a:pt x="1040" y="159"/>
                  </a:lnTo>
                  <a:lnTo>
                    <a:pt x="1040" y="159"/>
                  </a:lnTo>
                  <a:lnTo>
                    <a:pt x="1040" y="159"/>
                  </a:lnTo>
                  <a:lnTo>
                    <a:pt x="1046" y="151"/>
                  </a:lnTo>
                  <a:lnTo>
                    <a:pt x="1046" y="151"/>
                  </a:lnTo>
                  <a:lnTo>
                    <a:pt x="1046" y="151"/>
                  </a:lnTo>
                  <a:lnTo>
                    <a:pt x="1052" y="144"/>
                  </a:lnTo>
                  <a:lnTo>
                    <a:pt x="1052" y="144"/>
                  </a:lnTo>
                  <a:lnTo>
                    <a:pt x="1052" y="0"/>
                  </a:lnTo>
                  <a:close/>
                </a:path>
              </a:pathLst>
            </a:custGeom>
            <a:solidFill>
              <a:srgbClr val="4D1A33"/>
            </a:solidFill>
            <a:ln w="9525">
              <a:solidFill>
                <a:srgbClr val="000000"/>
              </a:solidFill>
              <a:round/>
              <a:headEnd/>
              <a:tailEnd/>
            </a:ln>
          </p:spPr>
          <p:txBody>
            <a:bodyPr/>
            <a:lstStyle/>
            <a:p>
              <a:endParaRPr lang="es-ES"/>
            </a:p>
          </p:txBody>
        </p:sp>
        <p:sp>
          <p:nvSpPr>
            <p:cNvPr id="195630" name="Freeform 46"/>
            <p:cNvSpPr>
              <a:spLocks/>
            </p:cNvSpPr>
            <p:nvPr/>
          </p:nvSpPr>
          <p:spPr bwMode="auto">
            <a:xfrm>
              <a:off x="3315" y="2304"/>
              <a:ext cx="152" cy="607"/>
            </a:xfrm>
            <a:custGeom>
              <a:avLst/>
              <a:gdLst/>
              <a:ahLst/>
              <a:cxnLst>
                <a:cxn ang="0">
                  <a:pos x="0" y="0"/>
                </a:cxn>
                <a:cxn ang="0">
                  <a:pos x="152" y="463"/>
                </a:cxn>
                <a:cxn ang="0">
                  <a:pos x="152" y="607"/>
                </a:cxn>
                <a:cxn ang="0">
                  <a:pos x="0" y="143"/>
                </a:cxn>
                <a:cxn ang="0">
                  <a:pos x="0" y="0"/>
                </a:cxn>
              </a:cxnLst>
              <a:rect l="0" t="0" r="r" b="b"/>
              <a:pathLst>
                <a:path w="152" h="607">
                  <a:moveTo>
                    <a:pt x="0" y="0"/>
                  </a:moveTo>
                  <a:lnTo>
                    <a:pt x="152" y="463"/>
                  </a:lnTo>
                  <a:lnTo>
                    <a:pt x="152" y="607"/>
                  </a:lnTo>
                  <a:lnTo>
                    <a:pt x="0" y="143"/>
                  </a:lnTo>
                  <a:lnTo>
                    <a:pt x="0" y="0"/>
                  </a:lnTo>
                  <a:close/>
                </a:path>
              </a:pathLst>
            </a:custGeom>
            <a:solidFill>
              <a:srgbClr val="4D1A33"/>
            </a:solidFill>
            <a:ln w="9525">
              <a:solidFill>
                <a:srgbClr val="000000"/>
              </a:solidFill>
              <a:round/>
              <a:headEnd/>
              <a:tailEnd/>
            </a:ln>
          </p:spPr>
          <p:txBody>
            <a:bodyPr/>
            <a:lstStyle/>
            <a:p>
              <a:endParaRPr lang="es-ES"/>
            </a:p>
          </p:txBody>
        </p:sp>
        <p:sp>
          <p:nvSpPr>
            <p:cNvPr id="195631" name="Freeform 47"/>
            <p:cNvSpPr>
              <a:spLocks/>
            </p:cNvSpPr>
            <p:nvPr/>
          </p:nvSpPr>
          <p:spPr bwMode="auto">
            <a:xfrm>
              <a:off x="3315" y="2304"/>
              <a:ext cx="1204" cy="463"/>
            </a:xfrm>
            <a:custGeom>
              <a:avLst/>
              <a:gdLst/>
              <a:ahLst/>
              <a:cxnLst>
                <a:cxn ang="0">
                  <a:pos x="1198" y="129"/>
                </a:cxn>
                <a:cxn ang="0">
                  <a:pos x="1192" y="136"/>
                </a:cxn>
                <a:cxn ang="0">
                  <a:pos x="1178" y="151"/>
                </a:cxn>
                <a:cxn ang="0">
                  <a:pos x="1172" y="159"/>
                </a:cxn>
                <a:cxn ang="0">
                  <a:pos x="1164" y="167"/>
                </a:cxn>
                <a:cxn ang="0">
                  <a:pos x="1148" y="182"/>
                </a:cxn>
                <a:cxn ang="0">
                  <a:pos x="1139" y="189"/>
                </a:cxn>
                <a:cxn ang="0">
                  <a:pos x="1130" y="197"/>
                </a:cxn>
                <a:cxn ang="0">
                  <a:pos x="1111" y="212"/>
                </a:cxn>
                <a:cxn ang="0">
                  <a:pos x="1100" y="219"/>
                </a:cxn>
                <a:cxn ang="0">
                  <a:pos x="1090" y="225"/>
                </a:cxn>
                <a:cxn ang="0">
                  <a:pos x="1068" y="240"/>
                </a:cxn>
                <a:cxn ang="0">
                  <a:pos x="1057" y="247"/>
                </a:cxn>
                <a:cxn ang="0">
                  <a:pos x="1045" y="254"/>
                </a:cxn>
                <a:cxn ang="0">
                  <a:pos x="1021" y="267"/>
                </a:cxn>
                <a:cxn ang="0">
                  <a:pos x="1009" y="274"/>
                </a:cxn>
                <a:cxn ang="0">
                  <a:pos x="996" y="280"/>
                </a:cxn>
                <a:cxn ang="0">
                  <a:pos x="969" y="294"/>
                </a:cxn>
                <a:cxn ang="0">
                  <a:pos x="955" y="300"/>
                </a:cxn>
                <a:cxn ang="0">
                  <a:pos x="940" y="306"/>
                </a:cxn>
                <a:cxn ang="0">
                  <a:pos x="912" y="318"/>
                </a:cxn>
                <a:cxn ang="0">
                  <a:pos x="896" y="324"/>
                </a:cxn>
                <a:cxn ang="0">
                  <a:pos x="882" y="330"/>
                </a:cxn>
                <a:cxn ang="0">
                  <a:pos x="850" y="341"/>
                </a:cxn>
                <a:cxn ang="0">
                  <a:pos x="835" y="347"/>
                </a:cxn>
                <a:cxn ang="0">
                  <a:pos x="818" y="352"/>
                </a:cxn>
                <a:cxn ang="0">
                  <a:pos x="785" y="362"/>
                </a:cxn>
                <a:cxn ang="0">
                  <a:pos x="767" y="367"/>
                </a:cxn>
                <a:cxn ang="0">
                  <a:pos x="751" y="372"/>
                </a:cxn>
                <a:cxn ang="0">
                  <a:pos x="716" y="382"/>
                </a:cxn>
                <a:cxn ang="0">
                  <a:pos x="697" y="387"/>
                </a:cxn>
                <a:cxn ang="0">
                  <a:pos x="679" y="392"/>
                </a:cxn>
                <a:cxn ang="0">
                  <a:pos x="642" y="399"/>
                </a:cxn>
                <a:cxn ang="0">
                  <a:pos x="624" y="404"/>
                </a:cxn>
                <a:cxn ang="0">
                  <a:pos x="604" y="408"/>
                </a:cxn>
                <a:cxn ang="0">
                  <a:pos x="566" y="416"/>
                </a:cxn>
                <a:cxn ang="0">
                  <a:pos x="547" y="419"/>
                </a:cxn>
                <a:cxn ang="0">
                  <a:pos x="527" y="423"/>
                </a:cxn>
                <a:cxn ang="0">
                  <a:pos x="487" y="430"/>
                </a:cxn>
                <a:cxn ang="0">
                  <a:pos x="468" y="433"/>
                </a:cxn>
                <a:cxn ang="0">
                  <a:pos x="447" y="436"/>
                </a:cxn>
                <a:cxn ang="0">
                  <a:pos x="406" y="441"/>
                </a:cxn>
                <a:cxn ang="0">
                  <a:pos x="386" y="443"/>
                </a:cxn>
                <a:cxn ang="0">
                  <a:pos x="365" y="446"/>
                </a:cxn>
                <a:cxn ang="0">
                  <a:pos x="323" y="450"/>
                </a:cxn>
                <a:cxn ang="0">
                  <a:pos x="302" y="453"/>
                </a:cxn>
                <a:cxn ang="0">
                  <a:pos x="281" y="454"/>
                </a:cxn>
                <a:cxn ang="0">
                  <a:pos x="238" y="458"/>
                </a:cxn>
                <a:cxn ang="0">
                  <a:pos x="217" y="459"/>
                </a:cxn>
                <a:cxn ang="0">
                  <a:pos x="195" y="461"/>
                </a:cxn>
                <a:cxn ang="0">
                  <a:pos x="152" y="463"/>
                </a:cxn>
              </a:cxnLst>
              <a:rect l="0" t="0" r="r" b="b"/>
              <a:pathLst>
                <a:path w="1204" h="463">
                  <a:moveTo>
                    <a:pt x="1204" y="120"/>
                  </a:moveTo>
                  <a:lnTo>
                    <a:pt x="1204" y="120"/>
                  </a:lnTo>
                  <a:lnTo>
                    <a:pt x="1198" y="129"/>
                  </a:lnTo>
                  <a:lnTo>
                    <a:pt x="1198" y="129"/>
                  </a:lnTo>
                  <a:lnTo>
                    <a:pt x="1198" y="129"/>
                  </a:lnTo>
                  <a:lnTo>
                    <a:pt x="1192" y="136"/>
                  </a:lnTo>
                  <a:lnTo>
                    <a:pt x="1192" y="136"/>
                  </a:lnTo>
                  <a:lnTo>
                    <a:pt x="1192" y="136"/>
                  </a:lnTo>
                  <a:lnTo>
                    <a:pt x="1185" y="143"/>
                  </a:lnTo>
                  <a:lnTo>
                    <a:pt x="1185" y="143"/>
                  </a:lnTo>
                  <a:lnTo>
                    <a:pt x="1185" y="143"/>
                  </a:lnTo>
                  <a:lnTo>
                    <a:pt x="1178" y="151"/>
                  </a:lnTo>
                  <a:lnTo>
                    <a:pt x="1178" y="151"/>
                  </a:lnTo>
                  <a:lnTo>
                    <a:pt x="1178" y="151"/>
                  </a:lnTo>
                  <a:lnTo>
                    <a:pt x="1172" y="159"/>
                  </a:lnTo>
                  <a:lnTo>
                    <a:pt x="1172" y="159"/>
                  </a:lnTo>
                  <a:lnTo>
                    <a:pt x="1172" y="159"/>
                  </a:lnTo>
                  <a:lnTo>
                    <a:pt x="1164" y="167"/>
                  </a:lnTo>
                  <a:lnTo>
                    <a:pt x="1164" y="167"/>
                  </a:lnTo>
                  <a:lnTo>
                    <a:pt x="1164" y="167"/>
                  </a:lnTo>
                  <a:lnTo>
                    <a:pt x="1155" y="175"/>
                  </a:lnTo>
                  <a:lnTo>
                    <a:pt x="1155" y="175"/>
                  </a:lnTo>
                  <a:lnTo>
                    <a:pt x="1155" y="175"/>
                  </a:lnTo>
                  <a:lnTo>
                    <a:pt x="1148" y="182"/>
                  </a:lnTo>
                  <a:lnTo>
                    <a:pt x="1148" y="182"/>
                  </a:lnTo>
                  <a:lnTo>
                    <a:pt x="1148" y="182"/>
                  </a:lnTo>
                  <a:lnTo>
                    <a:pt x="1139" y="189"/>
                  </a:lnTo>
                  <a:lnTo>
                    <a:pt x="1139" y="189"/>
                  </a:lnTo>
                  <a:lnTo>
                    <a:pt x="1139" y="189"/>
                  </a:lnTo>
                  <a:lnTo>
                    <a:pt x="1130" y="197"/>
                  </a:lnTo>
                  <a:lnTo>
                    <a:pt x="1130" y="197"/>
                  </a:lnTo>
                  <a:lnTo>
                    <a:pt x="1130" y="197"/>
                  </a:lnTo>
                  <a:lnTo>
                    <a:pt x="1120" y="204"/>
                  </a:lnTo>
                  <a:lnTo>
                    <a:pt x="1120" y="204"/>
                  </a:lnTo>
                  <a:lnTo>
                    <a:pt x="1120" y="204"/>
                  </a:lnTo>
                  <a:lnTo>
                    <a:pt x="1111" y="212"/>
                  </a:lnTo>
                  <a:lnTo>
                    <a:pt x="1111" y="212"/>
                  </a:lnTo>
                  <a:lnTo>
                    <a:pt x="1111" y="212"/>
                  </a:lnTo>
                  <a:lnTo>
                    <a:pt x="1100" y="219"/>
                  </a:lnTo>
                  <a:lnTo>
                    <a:pt x="1100" y="219"/>
                  </a:lnTo>
                  <a:lnTo>
                    <a:pt x="1100" y="219"/>
                  </a:lnTo>
                  <a:lnTo>
                    <a:pt x="1090" y="225"/>
                  </a:lnTo>
                  <a:lnTo>
                    <a:pt x="1090" y="225"/>
                  </a:lnTo>
                  <a:lnTo>
                    <a:pt x="1090" y="225"/>
                  </a:lnTo>
                  <a:lnTo>
                    <a:pt x="1079" y="233"/>
                  </a:lnTo>
                  <a:lnTo>
                    <a:pt x="1079" y="233"/>
                  </a:lnTo>
                  <a:lnTo>
                    <a:pt x="1079" y="233"/>
                  </a:lnTo>
                  <a:lnTo>
                    <a:pt x="1068" y="240"/>
                  </a:lnTo>
                  <a:lnTo>
                    <a:pt x="1068" y="240"/>
                  </a:lnTo>
                  <a:lnTo>
                    <a:pt x="1068" y="240"/>
                  </a:lnTo>
                  <a:lnTo>
                    <a:pt x="1057" y="247"/>
                  </a:lnTo>
                  <a:lnTo>
                    <a:pt x="1057" y="247"/>
                  </a:lnTo>
                  <a:lnTo>
                    <a:pt x="1057" y="247"/>
                  </a:lnTo>
                  <a:lnTo>
                    <a:pt x="1045" y="254"/>
                  </a:lnTo>
                  <a:lnTo>
                    <a:pt x="1045" y="254"/>
                  </a:lnTo>
                  <a:lnTo>
                    <a:pt x="1045" y="254"/>
                  </a:lnTo>
                  <a:lnTo>
                    <a:pt x="1033" y="261"/>
                  </a:lnTo>
                  <a:lnTo>
                    <a:pt x="1033" y="261"/>
                  </a:lnTo>
                  <a:lnTo>
                    <a:pt x="1033" y="261"/>
                  </a:lnTo>
                  <a:lnTo>
                    <a:pt x="1021" y="267"/>
                  </a:lnTo>
                  <a:lnTo>
                    <a:pt x="1021" y="267"/>
                  </a:lnTo>
                  <a:lnTo>
                    <a:pt x="1021" y="267"/>
                  </a:lnTo>
                  <a:lnTo>
                    <a:pt x="1009" y="274"/>
                  </a:lnTo>
                  <a:lnTo>
                    <a:pt x="1009" y="274"/>
                  </a:lnTo>
                  <a:lnTo>
                    <a:pt x="1009" y="274"/>
                  </a:lnTo>
                  <a:lnTo>
                    <a:pt x="996" y="280"/>
                  </a:lnTo>
                  <a:lnTo>
                    <a:pt x="996" y="280"/>
                  </a:lnTo>
                  <a:lnTo>
                    <a:pt x="996" y="280"/>
                  </a:lnTo>
                  <a:lnTo>
                    <a:pt x="982" y="287"/>
                  </a:lnTo>
                  <a:lnTo>
                    <a:pt x="982" y="287"/>
                  </a:lnTo>
                  <a:lnTo>
                    <a:pt x="982" y="287"/>
                  </a:lnTo>
                  <a:lnTo>
                    <a:pt x="969" y="294"/>
                  </a:lnTo>
                  <a:lnTo>
                    <a:pt x="969" y="294"/>
                  </a:lnTo>
                  <a:lnTo>
                    <a:pt x="969" y="294"/>
                  </a:lnTo>
                  <a:lnTo>
                    <a:pt x="955" y="300"/>
                  </a:lnTo>
                  <a:lnTo>
                    <a:pt x="955" y="300"/>
                  </a:lnTo>
                  <a:lnTo>
                    <a:pt x="955" y="300"/>
                  </a:lnTo>
                  <a:lnTo>
                    <a:pt x="940" y="306"/>
                  </a:lnTo>
                  <a:lnTo>
                    <a:pt x="940" y="306"/>
                  </a:lnTo>
                  <a:lnTo>
                    <a:pt x="940" y="306"/>
                  </a:lnTo>
                  <a:lnTo>
                    <a:pt x="926" y="312"/>
                  </a:lnTo>
                  <a:lnTo>
                    <a:pt x="926" y="312"/>
                  </a:lnTo>
                  <a:lnTo>
                    <a:pt x="926" y="312"/>
                  </a:lnTo>
                  <a:lnTo>
                    <a:pt x="912" y="318"/>
                  </a:lnTo>
                  <a:lnTo>
                    <a:pt x="912" y="318"/>
                  </a:lnTo>
                  <a:lnTo>
                    <a:pt x="912" y="318"/>
                  </a:lnTo>
                  <a:lnTo>
                    <a:pt x="896" y="324"/>
                  </a:lnTo>
                  <a:lnTo>
                    <a:pt x="896" y="324"/>
                  </a:lnTo>
                  <a:lnTo>
                    <a:pt x="896" y="324"/>
                  </a:lnTo>
                  <a:lnTo>
                    <a:pt x="882" y="330"/>
                  </a:lnTo>
                  <a:lnTo>
                    <a:pt x="882" y="330"/>
                  </a:lnTo>
                  <a:lnTo>
                    <a:pt x="882" y="330"/>
                  </a:lnTo>
                  <a:lnTo>
                    <a:pt x="867" y="336"/>
                  </a:lnTo>
                  <a:lnTo>
                    <a:pt x="867" y="336"/>
                  </a:lnTo>
                  <a:lnTo>
                    <a:pt x="867" y="336"/>
                  </a:lnTo>
                  <a:lnTo>
                    <a:pt x="850" y="341"/>
                  </a:lnTo>
                  <a:lnTo>
                    <a:pt x="850" y="341"/>
                  </a:lnTo>
                  <a:lnTo>
                    <a:pt x="850" y="341"/>
                  </a:lnTo>
                  <a:lnTo>
                    <a:pt x="835" y="347"/>
                  </a:lnTo>
                  <a:lnTo>
                    <a:pt x="835" y="347"/>
                  </a:lnTo>
                  <a:lnTo>
                    <a:pt x="835" y="347"/>
                  </a:lnTo>
                  <a:lnTo>
                    <a:pt x="818" y="352"/>
                  </a:lnTo>
                  <a:lnTo>
                    <a:pt x="818" y="352"/>
                  </a:lnTo>
                  <a:lnTo>
                    <a:pt x="818" y="352"/>
                  </a:lnTo>
                  <a:lnTo>
                    <a:pt x="802" y="357"/>
                  </a:lnTo>
                  <a:lnTo>
                    <a:pt x="802" y="357"/>
                  </a:lnTo>
                  <a:lnTo>
                    <a:pt x="802" y="357"/>
                  </a:lnTo>
                  <a:lnTo>
                    <a:pt x="785" y="362"/>
                  </a:lnTo>
                  <a:lnTo>
                    <a:pt x="785" y="362"/>
                  </a:lnTo>
                  <a:lnTo>
                    <a:pt x="785" y="362"/>
                  </a:lnTo>
                  <a:lnTo>
                    <a:pt x="767" y="367"/>
                  </a:lnTo>
                  <a:lnTo>
                    <a:pt x="767" y="367"/>
                  </a:lnTo>
                  <a:lnTo>
                    <a:pt x="767" y="367"/>
                  </a:lnTo>
                  <a:lnTo>
                    <a:pt x="751" y="372"/>
                  </a:lnTo>
                  <a:lnTo>
                    <a:pt x="751" y="372"/>
                  </a:lnTo>
                  <a:lnTo>
                    <a:pt x="751" y="372"/>
                  </a:lnTo>
                  <a:lnTo>
                    <a:pt x="733" y="377"/>
                  </a:lnTo>
                  <a:lnTo>
                    <a:pt x="733" y="377"/>
                  </a:lnTo>
                  <a:lnTo>
                    <a:pt x="733" y="377"/>
                  </a:lnTo>
                  <a:lnTo>
                    <a:pt x="716" y="382"/>
                  </a:lnTo>
                  <a:lnTo>
                    <a:pt x="716" y="382"/>
                  </a:lnTo>
                  <a:lnTo>
                    <a:pt x="716" y="382"/>
                  </a:lnTo>
                  <a:lnTo>
                    <a:pt x="697" y="387"/>
                  </a:lnTo>
                  <a:lnTo>
                    <a:pt x="697" y="387"/>
                  </a:lnTo>
                  <a:lnTo>
                    <a:pt x="697" y="387"/>
                  </a:lnTo>
                  <a:lnTo>
                    <a:pt x="679" y="392"/>
                  </a:lnTo>
                  <a:lnTo>
                    <a:pt x="679" y="392"/>
                  </a:lnTo>
                  <a:lnTo>
                    <a:pt x="679" y="392"/>
                  </a:lnTo>
                  <a:lnTo>
                    <a:pt x="660" y="396"/>
                  </a:lnTo>
                  <a:lnTo>
                    <a:pt x="660" y="396"/>
                  </a:lnTo>
                  <a:lnTo>
                    <a:pt x="660" y="396"/>
                  </a:lnTo>
                  <a:lnTo>
                    <a:pt x="642" y="399"/>
                  </a:lnTo>
                  <a:lnTo>
                    <a:pt x="642" y="399"/>
                  </a:lnTo>
                  <a:lnTo>
                    <a:pt x="642" y="399"/>
                  </a:lnTo>
                  <a:lnTo>
                    <a:pt x="624" y="404"/>
                  </a:lnTo>
                  <a:lnTo>
                    <a:pt x="624" y="404"/>
                  </a:lnTo>
                  <a:lnTo>
                    <a:pt x="624" y="404"/>
                  </a:lnTo>
                  <a:lnTo>
                    <a:pt x="604" y="408"/>
                  </a:lnTo>
                  <a:lnTo>
                    <a:pt x="604" y="408"/>
                  </a:lnTo>
                  <a:lnTo>
                    <a:pt x="604" y="408"/>
                  </a:lnTo>
                  <a:lnTo>
                    <a:pt x="586" y="412"/>
                  </a:lnTo>
                  <a:lnTo>
                    <a:pt x="586" y="412"/>
                  </a:lnTo>
                  <a:lnTo>
                    <a:pt x="586" y="412"/>
                  </a:lnTo>
                  <a:lnTo>
                    <a:pt x="566" y="416"/>
                  </a:lnTo>
                  <a:lnTo>
                    <a:pt x="566" y="416"/>
                  </a:lnTo>
                  <a:lnTo>
                    <a:pt x="566" y="416"/>
                  </a:lnTo>
                  <a:lnTo>
                    <a:pt x="547" y="419"/>
                  </a:lnTo>
                  <a:lnTo>
                    <a:pt x="547" y="419"/>
                  </a:lnTo>
                  <a:lnTo>
                    <a:pt x="547" y="419"/>
                  </a:lnTo>
                  <a:lnTo>
                    <a:pt x="527" y="423"/>
                  </a:lnTo>
                  <a:lnTo>
                    <a:pt x="527" y="423"/>
                  </a:lnTo>
                  <a:lnTo>
                    <a:pt x="527" y="423"/>
                  </a:lnTo>
                  <a:lnTo>
                    <a:pt x="507" y="426"/>
                  </a:lnTo>
                  <a:lnTo>
                    <a:pt x="507" y="426"/>
                  </a:lnTo>
                  <a:lnTo>
                    <a:pt x="507" y="426"/>
                  </a:lnTo>
                  <a:lnTo>
                    <a:pt x="487" y="430"/>
                  </a:lnTo>
                  <a:lnTo>
                    <a:pt x="487" y="430"/>
                  </a:lnTo>
                  <a:lnTo>
                    <a:pt x="487" y="430"/>
                  </a:lnTo>
                  <a:lnTo>
                    <a:pt x="468" y="433"/>
                  </a:lnTo>
                  <a:lnTo>
                    <a:pt x="468" y="433"/>
                  </a:lnTo>
                  <a:lnTo>
                    <a:pt x="468" y="433"/>
                  </a:lnTo>
                  <a:lnTo>
                    <a:pt x="447" y="436"/>
                  </a:lnTo>
                  <a:lnTo>
                    <a:pt x="447" y="436"/>
                  </a:lnTo>
                  <a:lnTo>
                    <a:pt x="447" y="436"/>
                  </a:lnTo>
                  <a:lnTo>
                    <a:pt x="427" y="439"/>
                  </a:lnTo>
                  <a:lnTo>
                    <a:pt x="427" y="439"/>
                  </a:lnTo>
                  <a:lnTo>
                    <a:pt x="427" y="439"/>
                  </a:lnTo>
                  <a:lnTo>
                    <a:pt x="406" y="441"/>
                  </a:lnTo>
                  <a:lnTo>
                    <a:pt x="406" y="441"/>
                  </a:lnTo>
                  <a:lnTo>
                    <a:pt x="406" y="441"/>
                  </a:lnTo>
                  <a:lnTo>
                    <a:pt x="386" y="443"/>
                  </a:lnTo>
                  <a:lnTo>
                    <a:pt x="386" y="443"/>
                  </a:lnTo>
                  <a:lnTo>
                    <a:pt x="386" y="443"/>
                  </a:lnTo>
                  <a:lnTo>
                    <a:pt x="365" y="446"/>
                  </a:lnTo>
                  <a:lnTo>
                    <a:pt x="365" y="446"/>
                  </a:lnTo>
                  <a:lnTo>
                    <a:pt x="365" y="446"/>
                  </a:lnTo>
                  <a:lnTo>
                    <a:pt x="344" y="448"/>
                  </a:lnTo>
                  <a:lnTo>
                    <a:pt x="344" y="448"/>
                  </a:lnTo>
                  <a:lnTo>
                    <a:pt x="344" y="448"/>
                  </a:lnTo>
                  <a:lnTo>
                    <a:pt x="323" y="450"/>
                  </a:lnTo>
                  <a:lnTo>
                    <a:pt x="323" y="450"/>
                  </a:lnTo>
                  <a:lnTo>
                    <a:pt x="323" y="450"/>
                  </a:lnTo>
                  <a:lnTo>
                    <a:pt x="302" y="453"/>
                  </a:lnTo>
                  <a:lnTo>
                    <a:pt x="302" y="453"/>
                  </a:lnTo>
                  <a:lnTo>
                    <a:pt x="302" y="453"/>
                  </a:lnTo>
                  <a:lnTo>
                    <a:pt x="281" y="454"/>
                  </a:lnTo>
                  <a:lnTo>
                    <a:pt x="281" y="454"/>
                  </a:lnTo>
                  <a:lnTo>
                    <a:pt x="281" y="454"/>
                  </a:lnTo>
                  <a:lnTo>
                    <a:pt x="259" y="456"/>
                  </a:lnTo>
                  <a:lnTo>
                    <a:pt x="259" y="456"/>
                  </a:lnTo>
                  <a:lnTo>
                    <a:pt x="259" y="456"/>
                  </a:lnTo>
                  <a:lnTo>
                    <a:pt x="238" y="458"/>
                  </a:lnTo>
                  <a:lnTo>
                    <a:pt x="238" y="458"/>
                  </a:lnTo>
                  <a:lnTo>
                    <a:pt x="238" y="458"/>
                  </a:lnTo>
                  <a:lnTo>
                    <a:pt x="217" y="459"/>
                  </a:lnTo>
                  <a:lnTo>
                    <a:pt x="217" y="459"/>
                  </a:lnTo>
                  <a:lnTo>
                    <a:pt x="217" y="459"/>
                  </a:lnTo>
                  <a:lnTo>
                    <a:pt x="195" y="461"/>
                  </a:lnTo>
                  <a:lnTo>
                    <a:pt x="195" y="461"/>
                  </a:lnTo>
                  <a:lnTo>
                    <a:pt x="195" y="461"/>
                  </a:lnTo>
                  <a:lnTo>
                    <a:pt x="174" y="462"/>
                  </a:lnTo>
                  <a:lnTo>
                    <a:pt x="174" y="462"/>
                  </a:lnTo>
                  <a:lnTo>
                    <a:pt x="174" y="462"/>
                  </a:lnTo>
                  <a:lnTo>
                    <a:pt x="152" y="463"/>
                  </a:lnTo>
                  <a:lnTo>
                    <a:pt x="152" y="463"/>
                  </a:lnTo>
                  <a:lnTo>
                    <a:pt x="0" y="0"/>
                  </a:lnTo>
                  <a:lnTo>
                    <a:pt x="1204" y="120"/>
                  </a:lnTo>
                  <a:close/>
                </a:path>
              </a:pathLst>
            </a:custGeom>
            <a:solidFill>
              <a:srgbClr val="993366"/>
            </a:solidFill>
            <a:ln w="9525">
              <a:solidFill>
                <a:srgbClr val="000000"/>
              </a:solidFill>
              <a:round/>
              <a:headEnd/>
              <a:tailEnd/>
            </a:ln>
          </p:spPr>
          <p:txBody>
            <a:bodyPr/>
            <a:lstStyle/>
            <a:p>
              <a:endParaRPr lang="es-ES"/>
            </a:p>
          </p:txBody>
        </p:sp>
        <p:sp>
          <p:nvSpPr>
            <p:cNvPr id="195632" name="Freeform 48"/>
            <p:cNvSpPr>
              <a:spLocks/>
            </p:cNvSpPr>
            <p:nvPr/>
          </p:nvSpPr>
          <p:spPr bwMode="auto">
            <a:xfrm>
              <a:off x="2044" y="2623"/>
              <a:ext cx="1107" cy="311"/>
            </a:xfrm>
            <a:custGeom>
              <a:avLst/>
              <a:gdLst/>
              <a:ahLst/>
              <a:cxnLst>
                <a:cxn ang="0">
                  <a:pos x="1064" y="165"/>
                </a:cxn>
                <a:cxn ang="0">
                  <a:pos x="1020" y="166"/>
                </a:cxn>
                <a:cxn ang="0">
                  <a:pos x="977" y="167"/>
                </a:cxn>
                <a:cxn ang="0">
                  <a:pos x="934" y="167"/>
                </a:cxn>
                <a:cxn ang="0">
                  <a:pos x="890" y="166"/>
                </a:cxn>
                <a:cxn ang="0">
                  <a:pos x="847" y="165"/>
                </a:cxn>
                <a:cxn ang="0">
                  <a:pos x="803" y="164"/>
                </a:cxn>
                <a:cxn ang="0">
                  <a:pos x="760" y="162"/>
                </a:cxn>
                <a:cxn ang="0">
                  <a:pos x="718" y="159"/>
                </a:cxn>
                <a:cxn ang="0">
                  <a:pos x="675" y="156"/>
                </a:cxn>
                <a:cxn ang="0">
                  <a:pos x="633" y="151"/>
                </a:cxn>
                <a:cxn ang="0">
                  <a:pos x="591" y="147"/>
                </a:cxn>
                <a:cxn ang="0">
                  <a:pos x="549" y="142"/>
                </a:cxn>
                <a:cxn ang="0">
                  <a:pos x="509" y="136"/>
                </a:cxn>
                <a:cxn ang="0">
                  <a:pos x="469" y="130"/>
                </a:cxn>
                <a:cxn ang="0">
                  <a:pos x="428" y="123"/>
                </a:cxn>
                <a:cxn ang="0">
                  <a:pos x="390" y="117"/>
                </a:cxn>
                <a:cxn ang="0">
                  <a:pos x="351" y="109"/>
                </a:cxn>
                <a:cxn ang="0">
                  <a:pos x="314" y="101"/>
                </a:cxn>
                <a:cxn ang="0">
                  <a:pos x="277" y="92"/>
                </a:cxn>
                <a:cxn ang="0">
                  <a:pos x="241" y="82"/>
                </a:cxn>
                <a:cxn ang="0">
                  <a:pos x="205" y="74"/>
                </a:cxn>
                <a:cxn ang="0">
                  <a:pos x="171" y="63"/>
                </a:cxn>
                <a:cxn ang="0">
                  <a:pos x="138" y="53"/>
                </a:cxn>
                <a:cxn ang="0">
                  <a:pos x="105" y="41"/>
                </a:cxn>
                <a:cxn ang="0">
                  <a:pos x="74" y="31"/>
                </a:cxn>
                <a:cxn ang="0">
                  <a:pos x="43" y="19"/>
                </a:cxn>
                <a:cxn ang="0">
                  <a:pos x="15" y="7"/>
                </a:cxn>
                <a:cxn ang="0">
                  <a:pos x="0" y="144"/>
                </a:cxn>
                <a:cxn ang="0">
                  <a:pos x="29" y="157"/>
                </a:cxn>
                <a:cxn ang="0">
                  <a:pos x="59" y="168"/>
                </a:cxn>
                <a:cxn ang="0">
                  <a:pos x="90" y="180"/>
                </a:cxn>
                <a:cxn ang="0">
                  <a:pos x="122" y="191"/>
                </a:cxn>
                <a:cxn ang="0">
                  <a:pos x="155" y="202"/>
                </a:cxn>
                <a:cxn ang="0">
                  <a:pos x="188" y="212"/>
                </a:cxn>
                <a:cxn ang="0">
                  <a:pos x="223" y="222"/>
                </a:cxn>
                <a:cxn ang="0">
                  <a:pos x="258" y="231"/>
                </a:cxn>
                <a:cxn ang="0">
                  <a:pos x="295" y="240"/>
                </a:cxn>
                <a:cxn ang="0">
                  <a:pos x="332" y="249"/>
                </a:cxn>
                <a:cxn ang="0">
                  <a:pos x="371" y="256"/>
                </a:cxn>
                <a:cxn ang="0">
                  <a:pos x="409" y="263"/>
                </a:cxn>
                <a:cxn ang="0">
                  <a:pos x="448" y="270"/>
                </a:cxn>
                <a:cxn ang="0">
                  <a:pos x="489" y="277"/>
                </a:cxn>
                <a:cxn ang="0">
                  <a:pos x="530" y="283"/>
                </a:cxn>
                <a:cxn ang="0">
                  <a:pos x="570" y="288"/>
                </a:cxn>
                <a:cxn ang="0">
                  <a:pos x="612" y="293"/>
                </a:cxn>
                <a:cxn ang="0">
                  <a:pos x="654" y="297"/>
                </a:cxn>
                <a:cxn ang="0">
                  <a:pos x="696" y="300"/>
                </a:cxn>
                <a:cxn ang="0">
                  <a:pos x="739" y="303"/>
                </a:cxn>
                <a:cxn ang="0">
                  <a:pos x="782" y="306"/>
                </a:cxn>
                <a:cxn ang="0">
                  <a:pos x="825" y="308"/>
                </a:cxn>
                <a:cxn ang="0">
                  <a:pos x="868" y="310"/>
                </a:cxn>
                <a:cxn ang="0">
                  <a:pos x="912" y="310"/>
                </a:cxn>
                <a:cxn ang="0">
                  <a:pos x="955" y="311"/>
                </a:cxn>
                <a:cxn ang="0">
                  <a:pos x="999" y="310"/>
                </a:cxn>
                <a:cxn ang="0">
                  <a:pos x="1042" y="310"/>
                </a:cxn>
                <a:cxn ang="0">
                  <a:pos x="1085" y="308"/>
                </a:cxn>
              </a:cxnLst>
              <a:rect l="0" t="0" r="r" b="b"/>
              <a:pathLst>
                <a:path w="1107" h="311">
                  <a:moveTo>
                    <a:pt x="1107" y="164"/>
                  </a:moveTo>
                  <a:lnTo>
                    <a:pt x="1107" y="164"/>
                  </a:lnTo>
                  <a:lnTo>
                    <a:pt x="1085" y="165"/>
                  </a:lnTo>
                  <a:lnTo>
                    <a:pt x="1085" y="165"/>
                  </a:lnTo>
                  <a:lnTo>
                    <a:pt x="1085" y="165"/>
                  </a:lnTo>
                  <a:lnTo>
                    <a:pt x="1064" y="165"/>
                  </a:lnTo>
                  <a:lnTo>
                    <a:pt x="1064" y="165"/>
                  </a:lnTo>
                  <a:lnTo>
                    <a:pt x="1064" y="165"/>
                  </a:lnTo>
                  <a:lnTo>
                    <a:pt x="1042" y="166"/>
                  </a:lnTo>
                  <a:lnTo>
                    <a:pt x="1042" y="166"/>
                  </a:lnTo>
                  <a:lnTo>
                    <a:pt x="1042" y="166"/>
                  </a:lnTo>
                  <a:lnTo>
                    <a:pt x="1020" y="166"/>
                  </a:lnTo>
                  <a:lnTo>
                    <a:pt x="1020" y="166"/>
                  </a:lnTo>
                  <a:lnTo>
                    <a:pt x="1020" y="166"/>
                  </a:lnTo>
                  <a:lnTo>
                    <a:pt x="999" y="166"/>
                  </a:lnTo>
                  <a:lnTo>
                    <a:pt x="999" y="166"/>
                  </a:lnTo>
                  <a:lnTo>
                    <a:pt x="999" y="166"/>
                  </a:lnTo>
                  <a:lnTo>
                    <a:pt x="977" y="167"/>
                  </a:lnTo>
                  <a:lnTo>
                    <a:pt x="977" y="167"/>
                  </a:lnTo>
                  <a:lnTo>
                    <a:pt x="977" y="167"/>
                  </a:lnTo>
                  <a:lnTo>
                    <a:pt x="955" y="167"/>
                  </a:lnTo>
                  <a:lnTo>
                    <a:pt x="955" y="167"/>
                  </a:lnTo>
                  <a:lnTo>
                    <a:pt x="955" y="167"/>
                  </a:lnTo>
                  <a:lnTo>
                    <a:pt x="934" y="167"/>
                  </a:lnTo>
                  <a:lnTo>
                    <a:pt x="934" y="167"/>
                  </a:lnTo>
                  <a:lnTo>
                    <a:pt x="934" y="167"/>
                  </a:lnTo>
                  <a:lnTo>
                    <a:pt x="912" y="166"/>
                  </a:lnTo>
                  <a:lnTo>
                    <a:pt x="912" y="166"/>
                  </a:lnTo>
                  <a:lnTo>
                    <a:pt x="912" y="166"/>
                  </a:lnTo>
                  <a:lnTo>
                    <a:pt x="890" y="166"/>
                  </a:lnTo>
                  <a:lnTo>
                    <a:pt x="890" y="166"/>
                  </a:lnTo>
                  <a:lnTo>
                    <a:pt x="890" y="166"/>
                  </a:lnTo>
                  <a:lnTo>
                    <a:pt x="868" y="166"/>
                  </a:lnTo>
                  <a:lnTo>
                    <a:pt x="868" y="166"/>
                  </a:lnTo>
                  <a:lnTo>
                    <a:pt x="868" y="166"/>
                  </a:lnTo>
                  <a:lnTo>
                    <a:pt x="847" y="165"/>
                  </a:lnTo>
                  <a:lnTo>
                    <a:pt x="847" y="165"/>
                  </a:lnTo>
                  <a:lnTo>
                    <a:pt x="847" y="165"/>
                  </a:lnTo>
                  <a:lnTo>
                    <a:pt x="825" y="165"/>
                  </a:lnTo>
                  <a:lnTo>
                    <a:pt x="825" y="165"/>
                  </a:lnTo>
                  <a:lnTo>
                    <a:pt x="825" y="165"/>
                  </a:lnTo>
                  <a:lnTo>
                    <a:pt x="803" y="164"/>
                  </a:lnTo>
                  <a:lnTo>
                    <a:pt x="803" y="164"/>
                  </a:lnTo>
                  <a:lnTo>
                    <a:pt x="803" y="164"/>
                  </a:lnTo>
                  <a:lnTo>
                    <a:pt x="782" y="163"/>
                  </a:lnTo>
                  <a:lnTo>
                    <a:pt x="782" y="163"/>
                  </a:lnTo>
                  <a:lnTo>
                    <a:pt x="782" y="163"/>
                  </a:lnTo>
                  <a:lnTo>
                    <a:pt x="760" y="162"/>
                  </a:lnTo>
                  <a:lnTo>
                    <a:pt x="760" y="162"/>
                  </a:lnTo>
                  <a:lnTo>
                    <a:pt x="760" y="162"/>
                  </a:lnTo>
                  <a:lnTo>
                    <a:pt x="739" y="160"/>
                  </a:lnTo>
                  <a:lnTo>
                    <a:pt x="739" y="160"/>
                  </a:lnTo>
                  <a:lnTo>
                    <a:pt x="739" y="160"/>
                  </a:lnTo>
                  <a:lnTo>
                    <a:pt x="718" y="159"/>
                  </a:lnTo>
                  <a:lnTo>
                    <a:pt x="718" y="159"/>
                  </a:lnTo>
                  <a:lnTo>
                    <a:pt x="718" y="159"/>
                  </a:lnTo>
                  <a:lnTo>
                    <a:pt x="696" y="157"/>
                  </a:lnTo>
                  <a:lnTo>
                    <a:pt x="696" y="157"/>
                  </a:lnTo>
                  <a:lnTo>
                    <a:pt x="696" y="157"/>
                  </a:lnTo>
                  <a:lnTo>
                    <a:pt x="675" y="156"/>
                  </a:lnTo>
                  <a:lnTo>
                    <a:pt x="675" y="156"/>
                  </a:lnTo>
                  <a:lnTo>
                    <a:pt x="675" y="156"/>
                  </a:lnTo>
                  <a:lnTo>
                    <a:pt x="654" y="154"/>
                  </a:lnTo>
                  <a:lnTo>
                    <a:pt x="654" y="154"/>
                  </a:lnTo>
                  <a:lnTo>
                    <a:pt x="654" y="154"/>
                  </a:lnTo>
                  <a:lnTo>
                    <a:pt x="633" y="151"/>
                  </a:lnTo>
                  <a:lnTo>
                    <a:pt x="633" y="151"/>
                  </a:lnTo>
                  <a:lnTo>
                    <a:pt x="633" y="151"/>
                  </a:lnTo>
                  <a:lnTo>
                    <a:pt x="612" y="149"/>
                  </a:lnTo>
                  <a:lnTo>
                    <a:pt x="612" y="149"/>
                  </a:lnTo>
                  <a:lnTo>
                    <a:pt x="612" y="149"/>
                  </a:lnTo>
                  <a:lnTo>
                    <a:pt x="591" y="147"/>
                  </a:lnTo>
                  <a:lnTo>
                    <a:pt x="591" y="147"/>
                  </a:lnTo>
                  <a:lnTo>
                    <a:pt x="591" y="147"/>
                  </a:lnTo>
                  <a:lnTo>
                    <a:pt x="570" y="144"/>
                  </a:lnTo>
                  <a:lnTo>
                    <a:pt x="570" y="144"/>
                  </a:lnTo>
                  <a:lnTo>
                    <a:pt x="570" y="144"/>
                  </a:lnTo>
                  <a:lnTo>
                    <a:pt x="549" y="142"/>
                  </a:lnTo>
                  <a:lnTo>
                    <a:pt x="549" y="142"/>
                  </a:lnTo>
                  <a:lnTo>
                    <a:pt x="549" y="142"/>
                  </a:lnTo>
                  <a:lnTo>
                    <a:pt x="530" y="139"/>
                  </a:lnTo>
                  <a:lnTo>
                    <a:pt x="530" y="139"/>
                  </a:lnTo>
                  <a:lnTo>
                    <a:pt x="530" y="139"/>
                  </a:lnTo>
                  <a:lnTo>
                    <a:pt x="509" y="136"/>
                  </a:lnTo>
                  <a:lnTo>
                    <a:pt x="509" y="136"/>
                  </a:lnTo>
                  <a:lnTo>
                    <a:pt x="509" y="136"/>
                  </a:lnTo>
                  <a:lnTo>
                    <a:pt x="489" y="133"/>
                  </a:lnTo>
                  <a:lnTo>
                    <a:pt x="489" y="133"/>
                  </a:lnTo>
                  <a:lnTo>
                    <a:pt x="489" y="133"/>
                  </a:lnTo>
                  <a:lnTo>
                    <a:pt x="469" y="130"/>
                  </a:lnTo>
                  <a:lnTo>
                    <a:pt x="469" y="130"/>
                  </a:lnTo>
                  <a:lnTo>
                    <a:pt x="469" y="130"/>
                  </a:lnTo>
                  <a:lnTo>
                    <a:pt x="448" y="126"/>
                  </a:lnTo>
                  <a:lnTo>
                    <a:pt x="448" y="126"/>
                  </a:lnTo>
                  <a:lnTo>
                    <a:pt x="448" y="126"/>
                  </a:lnTo>
                  <a:lnTo>
                    <a:pt x="428" y="123"/>
                  </a:lnTo>
                  <a:lnTo>
                    <a:pt x="428" y="123"/>
                  </a:lnTo>
                  <a:lnTo>
                    <a:pt x="428" y="123"/>
                  </a:lnTo>
                  <a:lnTo>
                    <a:pt x="409" y="120"/>
                  </a:lnTo>
                  <a:lnTo>
                    <a:pt x="409" y="120"/>
                  </a:lnTo>
                  <a:lnTo>
                    <a:pt x="409" y="120"/>
                  </a:lnTo>
                  <a:lnTo>
                    <a:pt x="390" y="117"/>
                  </a:lnTo>
                  <a:lnTo>
                    <a:pt x="390" y="117"/>
                  </a:lnTo>
                  <a:lnTo>
                    <a:pt x="390" y="117"/>
                  </a:lnTo>
                  <a:lnTo>
                    <a:pt x="371" y="113"/>
                  </a:lnTo>
                  <a:lnTo>
                    <a:pt x="371" y="113"/>
                  </a:lnTo>
                  <a:lnTo>
                    <a:pt x="371" y="113"/>
                  </a:lnTo>
                  <a:lnTo>
                    <a:pt x="351" y="109"/>
                  </a:lnTo>
                  <a:lnTo>
                    <a:pt x="351" y="109"/>
                  </a:lnTo>
                  <a:lnTo>
                    <a:pt x="351" y="109"/>
                  </a:lnTo>
                  <a:lnTo>
                    <a:pt x="332" y="105"/>
                  </a:lnTo>
                  <a:lnTo>
                    <a:pt x="332" y="105"/>
                  </a:lnTo>
                  <a:lnTo>
                    <a:pt x="332" y="105"/>
                  </a:lnTo>
                  <a:lnTo>
                    <a:pt x="314" y="101"/>
                  </a:lnTo>
                  <a:lnTo>
                    <a:pt x="314" y="101"/>
                  </a:lnTo>
                  <a:lnTo>
                    <a:pt x="314" y="101"/>
                  </a:lnTo>
                  <a:lnTo>
                    <a:pt x="295" y="96"/>
                  </a:lnTo>
                  <a:lnTo>
                    <a:pt x="295" y="96"/>
                  </a:lnTo>
                  <a:lnTo>
                    <a:pt x="295" y="96"/>
                  </a:lnTo>
                  <a:lnTo>
                    <a:pt x="277" y="92"/>
                  </a:lnTo>
                  <a:lnTo>
                    <a:pt x="277" y="92"/>
                  </a:lnTo>
                  <a:lnTo>
                    <a:pt x="277" y="92"/>
                  </a:lnTo>
                  <a:lnTo>
                    <a:pt x="258" y="87"/>
                  </a:lnTo>
                  <a:lnTo>
                    <a:pt x="258" y="87"/>
                  </a:lnTo>
                  <a:lnTo>
                    <a:pt x="258" y="87"/>
                  </a:lnTo>
                  <a:lnTo>
                    <a:pt x="241" y="82"/>
                  </a:lnTo>
                  <a:lnTo>
                    <a:pt x="241" y="82"/>
                  </a:lnTo>
                  <a:lnTo>
                    <a:pt x="241" y="82"/>
                  </a:lnTo>
                  <a:lnTo>
                    <a:pt x="223" y="78"/>
                  </a:lnTo>
                  <a:lnTo>
                    <a:pt x="223" y="78"/>
                  </a:lnTo>
                  <a:lnTo>
                    <a:pt x="223" y="78"/>
                  </a:lnTo>
                  <a:lnTo>
                    <a:pt x="205" y="74"/>
                  </a:lnTo>
                  <a:lnTo>
                    <a:pt x="205" y="74"/>
                  </a:lnTo>
                  <a:lnTo>
                    <a:pt x="205" y="74"/>
                  </a:lnTo>
                  <a:lnTo>
                    <a:pt x="188" y="69"/>
                  </a:lnTo>
                  <a:lnTo>
                    <a:pt x="188" y="69"/>
                  </a:lnTo>
                  <a:lnTo>
                    <a:pt x="188" y="69"/>
                  </a:lnTo>
                  <a:lnTo>
                    <a:pt x="171" y="63"/>
                  </a:lnTo>
                  <a:lnTo>
                    <a:pt x="171" y="63"/>
                  </a:lnTo>
                  <a:lnTo>
                    <a:pt x="171" y="63"/>
                  </a:lnTo>
                  <a:lnTo>
                    <a:pt x="155" y="58"/>
                  </a:lnTo>
                  <a:lnTo>
                    <a:pt x="155" y="58"/>
                  </a:lnTo>
                  <a:lnTo>
                    <a:pt x="155" y="58"/>
                  </a:lnTo>
                  <a:lnTo>
                    <a:pt x="138" y="53"/>
                  </a:lnTo>
                  <a:lnTo>
                    <a:pt x="138" y="53"/>
                  </a:lnTo>
                  <a:lnTo>
                    <a:pt x="138" y="53"/>
                  </a:lnTo>
                  <a:lnTo>
                    <a:pt x="122" y="47"/>
                  </a:lnTo>
                  <a:lnTo>
                    <a:pt x="122" y="47"/>
                  </a:lnTo>
                  <a:lnTo>
                    <a:pt x="122" y="47"/>
                  </a:lnTo>
                  <a:lnTo>
                    <a:pt x="105" y="41"/>
                  </a:lnTo>
                  <a:lnTo>
                    <a:pt x="105" y="41"/>
                  </a:lnTo>
                  <a:lnTo>
                    <a:pt x="105" y="41"/>
                  </a:lnTo>
                  <a:lnTo>
                    <a:pt x="90" y="36"/>
                  </a:lnTo>
                  <a:lnTo>
                    <a:pt x="90" y="36"/>
                  </a:lnTo>
                  <a:lnTo>
                    <a:pt x="90" y="36"/>
                  </a:lnTo>
                  <a:lnTo>
                    <a:pt x="74" y="31"/>
                  </a:lnTo>
                  <a:lnTo>
                    <a:pt x="74" y="31"/>
                  </a:lnTo>
                  <a:lnTo>
                    <a:pt x="74" y="31"/>
                  </a:lnTo>
                  <a:lnTo>
                    <a:pt x="59" y="25"/>
                  </a:lnTo>
                  <a:lnTo>
                    <a:pt x="59" y="25"/>
                  </a:lnTo>
                  <a:lnTo>
                    <a:pt x="59" y="25"/>
                  </a:lnTo>
                  <a:lnTo>
                    <a:pt x="43" y="19"/>
                  </a:lnTo>
                  <a:lnTo>
                    <a:pt x="43" y="19"/>
                  </a:lnTo>
                  <a:lnTo>
                    <a:pt x="43" y="19"/>
                  </a:lnTo>
                  <a:lnTo>
                    <a:pt x="29" y="13"/>
                  </a:lnTo>
                  <a:lnTo>
                    <a:pt x="29" y="13"/>
                  </a:lnTo>
                  <a:lnTo>
                    <a:pt x="29" y="13"/>
                  </a:lnTo>
                  <a:lnTo>
                    <a:pt x="15" y="7"/>
                  </a:lnTo>
                  <a:lnTo>
                    <a:pt x="15" y="7"/>
                  </a:lnTo>
                  <a:lnTo>
                    <a:pt x="15" y="7"/>
                  </a:lnTo>
                  <a:lnTo>
                    <a:pt x="0" y="0"/>
                  </a:lnTo>
                  <a:lnTo>
                    <a:pt x="0" y="0"/>
                  </a:lnTo>
                  <a:lnTo>
                    <a:pt x="0" y="144"/>
                  </a:lnTo>
                  <a:lnTo>
                    <a:pt x="0" y="144"/>
                  </a:lnTo>
                  <a:lnTo>
                    <a:pt x="15" y="151"/>
                  </a:lnTo>
                  <a:lnTo>
                    <a:pt x="15" y="151"/>
                  </a:lnTo>
                  <a:lnTo>
                    <a:pt x="15" y="151"/>
                  </a:lnTo>
                  <a:lnTo>
                    <a:pt x="29" y="157"/>
                  </a:lnTo>
                  <a:lnTo>
                    <a:pt x="29" y="157"/>
                  </a:lnTo>
                  <a:lnTo>
                    <a:pt x="29" y="157"/>
                  </a:lnTo>
                  <a:lnTo>
                    <a:pt x="43" y="163"/>
                  </a:lnTo>
                  <a:lnTo>
                    <a:pt x="43" y="163"/>
                  </a:lnTo>
                  <a:lnTo>
                    <a:pt x="43" y="163"/>
                  </a:lnTo>
                  <a:lnTo>
                    <a:pt x="59" y="168"/>
                  </a:lnTo>
                  <a:lnTo>
                    <a:pt x="59" y="168"/>
                  </a:lnTo>
                  <a:lnTo>
                    <a:pt x="59" y="168"/>
                  </a:lnTo>
                  <a:lnTo>
                    <a:pt x="74" y="174"/>
                  </a:lnTo>
                  <a:lnTo>
                    <a:pt x="74" y="174"/>
                  </a:lnTo>
                  <a:lnTo>
                    <a:pt x="74" y="174"/>
                  </a:lnTo>
                  <a:lnTo>
                    <a:pt x="90" y="180"/>
                  </a:lnTo>
                  <a:lnTo>
                    <a:pt x="90" y="180"/>
                  </a:lnTo>
                  <a:lnTo>
                    <a:pt x="90" y="180"/>
                  </a:lnTo>
                  <a:lnTo>
                    <a:pt x="105" y="185"/>
                  </a:lnTo>
                  <a:lnTo>
                    <a:pt x="105" y="185"/>
                  </a:lnTo>
                  <a:lnTo>
                    <a:pt x="105" y="185"/>
                  </a:lnTo>
                  <a:lnTo>
                    <a:pt x="122" y="191"/>
                  </a:lnTo>
                  <a:lnTo>
                    <a:pt x="122" y="191"/>
                  </a:lnTo>
                  <a:lnTo>
                    <a:pt x="122" y="191"/>
                  </a:lnTo>
                  <a:lnTo>
                    <a:pt x="138" y="197"/>
                  </a:lnTo>
                  <a:lnTo>
                    <a:pt x="138" y="197"/>
                  </a:lnTo>
                  <a:lnTo>
                    <a:pt x="138" y="197"/>
                  </a:lnTo>
                  <a:lnTo>
                    <a:pt x="155" y="202"/>
                  </a:lnTo>
                  <a:lnTo>
                    <a:pt x="155" y="202"/>
                  </a:lnTo>
                  <a:lnTo>
                    <a:pt x="155" y="202"/>
                  </a:lnTo>
                  <a:lnTo>
                    <a:pt x="171" y="207"/>
                  </a:lnTo>
                  <a:lnTo>
                    <a:pt x="171" y="207"/>
                  </a:lnTo>
                  <a:lnTo>
                    <a:pt x="171" y="207"/>
                  </a:lnTo>
                  <a:lnTo>
                    <a:pt x="188" y="212"/>
                  </a:lnTo>
                  <a:lnTo>
                    <a:pt x="188" y="212"/>
                  </a:lnTo>
                  <a:lnTo>
                    <a:pt x="188" y="212"/>
                  </a:lnTo>
                  <a:lnTo>
                    <a:pt x="205" y="217"/>
                  </a:lnTo>
                  <a:lnTo>
                    <a:pt x="205" y="217"/>
                  </a:lnTo>
                  <a:lnTo>
                    <a:pt x="205" y="217"/>
                  </a:lnTo>
                  <a:lnTo>
                    <a:pt x="223" y="222"/>
                  </a:lnTo>
                  <a:lnTo>
                    <a:pt x="223" y="222"/>
                  </a:lnTo>
                  <a:lnTo>
                    <a:pt x="223" y="222"/>
                  </a:lnTo>
                  <a:lnTo>
                    <a:pt x="241" y="226"/>
                  </a:lnTo>
                  <a:lnTo>
                    <a:pt x="241" y="226"/>
                  </a:lnTo>
                  <a:lnTo>
                    <a:pt x="241" y="226"/>
                  </a:lnTo>
                  <a:lnTo>
                    <a:pt x="258" y="231"/>
                  </a:lnTo>
                  <a:lnTo>
                    <a:pt x="258" y="231"/>
                  </a:lnTo>
                  <a:lnTo>
                    <a:pt x="258" y="231"/>
                  </a:lnTo>
                  <a:lnTo>
                    <a:pt x="277" y="236"/>
                  </a:lnTo>
                  <a:lnTo>
                    <a:pt x="277" y="236"/>
                  </a:lnTo>
                  <a:lnTo>
                    <a:pt x="277" y="236"/>
                  </a:lnTo>
                  <a:lnTo>
                    <a:pt x="295" y="240"/>
                  </a:lnTo>
                  <a:lnTo>
                    <a:pt x="295" y="240"/>
                  </a:lnTo>
                  <a:lnTo>
                    <a:pt x="295" y="240"/>
                  </a:lnTo>
                  <a:lnTo>
                    <a:pt x="314" y="245"/>
                  </a:lnTo>
                  <a:lnTo>
                    <a:pt x="314" y="245"/>
                  </a:lnTo>
                  <a:lnTo>
                    <a:pt x="314" y="245"/>
                  </a:lnTo>
                  <a:lnTo>
                    <a:pt x="332" y="249"/>
                  </a:lnTo>
                  <a:lnTo>
                    <a:pt x="332" y="249"/>
                  </a:lnTo>
                  <a:lnTo>
                    <a:pt x="332" y="249"/>
                  </a:lnTo>
                  <a:lnTo>
                    <a:pt x="351" y="253"/>
                  </a:lnTo>
                  <a:lnTo>
                    <a:pt x="351" y="253"/>
                  </a:lnTo>
                  <a:lnTo>
                    <a:pt x="351" y="253"/>
                  </a:lnTo>
                  <a:lnTo>
                    <a:pt x="371" y="256"/>
                  </a:lnTo>
                  <a:lnTo>
                    <a:pt x="371" y="256"/>
                  </a:lnTo>
                  <a:lnTo>
                    <a:pt x="371" y="256"/>
                  </a:lnTo>
                  <a:lnTo>
                    <a:pt x="390" y="260"/>
                  </a:lnTo>
                  <a:lnTo>
                    <a:pt x="390" y="260"/>
                  </a:lnTo>
                  <a:lnTo>
                    <a:pt x="390" y="260"/>
                  </a:lnTo>
                  <a:lnTo>
                    <a:pt x="409" y="263"/>
                  </a:lnTo>
                  <a:lnTo>
                    <a:pt x="409" y="263"/>
                  </a:lnTo>
                  <a:lnTo>
                    <a:pt x="409" y="263"/>
                  </a:lnTo>
                  <a:lnTo>
                    <a:pt x="428" y="267"/>
                  </a:lnTo>
                  <a:lnTo>
                    <a:pt x="428" y="267"/>
                  </a:lnTo>
                  <a:lnTo>
                    <a:pt x="428" y="267"/>
                  </a:lnTo>
                  <a:lnTo>
                    <a:pt x="448" y="270"/>
                  </a:lnTo>
                  <a:lnTo>
                    <a:pt x="448" y="270"/>
                  </a:lnTo>
                  <a:lnTo>
                    <a:pt x="448" y="270"/>
                  </a:lnTo>
                  <a:lnTo>
                    <a:pt x="469" y="274"/>
                  </a:lnTo>
                  <a:lnTo>
                    <a:pt x="469" y="274"/>
                  </a:lnTo>
                  <a:lnTo>
                    <a:pt x="469" y="274"/>
                  </a:lnTo>
                  <a:lnTo>
                    <a:pt x="489" y="277"/>
                  </a:lnTo>
                  <a:lnTo>
                    <a:pt x="489" y="277"/>
                  </a:lnTo>
                  <a:lnTo>
                    <a:pt x="489" y="277"/>
                  </a:lnTo>
                  <a:lnTo>
                    <a:pt x="509" y="280"/>
                  </a:lnTo>
                  <a:lnTo>
                    <a:pt x="509" y="280"/>
                  </a:lnTo>
                  <a:lnTo>
                    <a:pt x="509" y="280"/>
                  </a:lnTo>
                  <a:lnTo>
                    <a:pt x="530" y="283"/>
                  </a:lnTo>
                  <a:lnTo>
                    <a:pt x="530" y="283"/>
                  </a:lnTo>
                  <a:lnTo>
                    <a:pt x="530" y="283"/>
                  </a:lnTo>
                  <a:lnTo>
                    <a:pt x="549" y="286"/>
                  </a:lnTo>
                  <a:lnTo>
                    <a:pt x="549" y="286"/>
                  </a:lnTo>
                  <a:lnTo>
                    <a:pt x="549" y="286"/>
                  </a:lnTo>
                  <a:lnTo>
                    <a:pt x="570" y="288"/>
                  </a:lnTo>
                  <a:lnTo>
                    <a:pt x="570" y="288"/>
                  </a:lnTo>
                  <a:lnTo>
                    <a:pt x="570" y="288"/>
                  </a:lnTo>
                  <a:lnTo>
                    <a:pt x="591" y="291"/>
                  </a:lnTo>
                  <a:lnTo>
                    <a:pt x="591" y="291"/>
                  </a:lnTo>
                  <a:lnTo>
                    <a:pt x="591" y="291"/>
                  </a:lnTo>
                  <a:lnTo>
                    <a:pt x="612" y="293"/>
                  </a:lnTo>
                  <a:lnTo>
                    <a:pt x="612" y="293"/>
                  </a:lnTo>
                  <a:lnTo>
                    <a:pt x="612" y="293"/>
                  </a:lnTo>
                  <a:lnTo>
                    <a:pt x="633" y="295"/>
                  </a:lnTo>
                  <a:lnTo>
                    <a:pt x="633" y="295"/>
                  </a:lnTo>
                  <a:lnTo>
                    <a:pt x="633" y="295"/>
                  </a:lnTo>
                  <a:lnTo>
                    <a:pt x="654" y="297"/>
                  </a:lnTo>
                  <a:lnTo>
                    <a:pt x="654" y="297"/>
                  </a:lnTo>
                  <a:lnTo>
                    <a:pt x="654" y="297"/>
                  </a:lnTo>
                  <a:lnTo>
                    <a:pt x="675" y="299"/>
                  </a:lnTo>
                  <a:lnTo>
                    <a:pt x="675" y="299"/>
                  </a:lnTo>
                  <a:lnTo>
                    <a:pt x="675" y="299"/>
                  </a:lnTo>
                  <a:lnTo>
                    <a:pt x="696" y="300"/>
                  </a:lnTo>
                  <a:lnTo>
                    <a:pt x="696" y="300"/>
                  </a:lnTo>
                  <a:lnTo>
                    <a:pt x="696" y="300"/>
                  </a:lnTo>
                  <a:lnTo>
                    <a:pt x="718" y="302"/>
                  </a:lnTo>
                  <a:lnTo>
                    <a:pt x="718" y="302"/>
                  </a:lnTo>
                  <a:lnTo>
                    <a:pt x="718" y="302"/>
                  </a:lnTo>
                  <a:lnTo>
                    <a:pt x="739" y="303"/>
                  </a:lnTo>
                  <a:lnTo>
                    <a:pt x="739" y="303"/>
                  </a:lnTo>
                  <a:lnTo>
                    <a:pt x="739" y="303"/>
                  </a:lnTo>
                  <a:lnTo>
                    <a:pt x="760" y="305"/>
                  </a:lnTo>
                  <a:lnTo>
                    <a:pt x="760" y="305"/>
                  </a:lnTo>
                  <a:lnTo>
                    <a:pt x="760" y="305"/>
                  </a:lnTo>
                  <a:lnTo>
                    <a:pt x="782" y="306"/>
                  </a:lnTo>
                  <a:lnTo>
                    <a:pt x="782" y="306"/>
                  </a:lnTo>
                  <a:lnTo>
                    <a:pt x="782" y="306"/>
                  </a:lnTo>
                  <a:lnTo>
                    <a:pt x="803" y="307"/>
                  </a:lnTo>
                  <a:lnTo>
                    <a:pt x="803" y="307"/>
                  </a:lnTo>
                  <a:lnTo>
                    <a:pt x="803" y="307"/>
                  </a:lnTo>
                  <a:lnTo>
                    <a:pt x="825" y="308"/>
                  </a:lnTo>
                  <a:lnTo>
                    <a:pt x="825" y="308"/>
                  </a:lnTo>
                  <a:lnTo>
                    <a:pt x="825" y="308"/>
                  </a:lnTo>
                  <a:lnTo>
                    <a:pt x="847" y="309"/>
                  </a:lnTo>
                  <a:lnTo>
                    <a:pt x="847" y="309"/>
                  </a:lnTo>
                  <a:lnTo>
                    <a:pt x="847" y="309"/>
                  </a:lnTo>
                  <a:lnTo>
                    <a:pt x="868" y="310"/>
                  </a:lnTo>
                  <a:lnTo>
                    <a:pt x="868" y="310"/>
                  </a:lnTo>
                  <a:lnTo>
                    <a:pt x="868" y="310"/>
                  </a:lnTo>
                  <a:lnTo>
                    <a:pt x="890" y="310"/>
                  </a:lnTo>
                  <a:lnTo>
                    <a:pt x="890" y="310"/>
                  </a:lnTo>
                  <a:lnTo>
                    <a:pt x="890" y="310"/>
                  </a:lnTo>
                  <a:lnTo>
                    <a:pt x="912" y="310"/>
                  </a:lnTo>
                  <a:lnTo>
                    <a:pt x="912" y="310"/>
                  </a:lnTo>
                  <a:lnTo>
                    <a:pt x="912" y="310"/>
                  </a:lnTo>
                  <a:lnTo>
                    <a:pt x="934" y="311"/>
                  </a:lnTo>
                  <a:lnTo>
                    <a:pt x="934" y="311"/>
                  </a:lnTo>
                  <a:lnTo>
                    <a:pt x="934" y="311"/>
                  </a:lnTo>
                  <a:lnTo>
                    <a:pt x="955" y="311"/>
                  </a:lnTo>
                  <a:lnTo>
                    <a:pt x="955" y="311"/>
                  </a:lnTo>
                  <a:lnTo>
                    <a:pt x="955" y="311"/>
                  </a:lnTo>
                  <a:lnTo>
                    <a:pt x="977" y="311"/>
                  </a:lnTo>
                  <a:lnTo>
                    <a:pt x="977" y="311"/>
                  </a:lnTo>
                  <a:lnTo>
                    <a:pt x="977" y="311"/>
                  </a:lnTo>
                  <a:lnTo>
                    <a:pt x="999" y="310"/>
                  </a:lnTo>
                  <a:lnTo>
                    <a:pt x="999" y="310"/>
                  </a:lnTo>
                  <a:lnTo>
                    <a:pt x="999" y="310"/>
                  </a:lnTo>
                  <a:lnTo>
                    <a:pt x="1020" y="310"/>
                  </a:lnTo>
                  <a:lnTo>
                    <a:pt x="1020" y="310"/>
                  </a:lnTo>
                  <a:lnTo>
                    <a:pt x="1020" y="310"/>
                  </a:lnTo>
                  <a:lnTo>
                    <a:pt x="1042" y="310"/>
                  </a:lnTo>
                  <a:lnTo>
                    <a:pt x="1042" y="310"/>
                  </a:lnTo>
                  <a:lnTo>
                    <a:pt x="1042" y="310"/>
                  </a:lnTo>
                  <a:lnTo>
                    <a:pt x="1064" y="309"/>
                  </a:lnTo>
                  <a:lnTo>
                    <a:pt x="1064" y="309"/>
                  </a:lnTo>
                  <a:lnTo>
                    <a:pt x="1064" y="309"/>
                  </a:lnTo>
                  <a:lnTo>
                    <a:pt x="1085" y="308"/>
                  </a:lnTo>
                  <a:lnTo>
                    <a:pt x="1085" y="308"/>
                  </a:lnTo>
                  <a:lnTo>
                    <a:pt x="1085" y="308"/>
                  </a:lnTo>
                  <a:lnTo>
                    <a:pt x="1107" y="307"/>
                  </a:lnTo>
                  <a:lnTo>
                    <a:pt x="1107" y="307"/>
                  </a:lnTo>
                  <a:lnTo>
                    <a:pt x="1107" y="164"/>
                  </a:lnTo>
                  <a:close/>
                </a:path>
              </a:pathLst>
            </a:custGeom>
            <a:solidFill>
              <a:srgbClr val="808066"/>
            </a:solidFill>
            <a:ln w="9525">
              <a:solidFill>
                <a:srgbClr val="000000"/>
              </a:solidFill>
              <a:round/>
              <a:headEnd/>
              <a:tailEnd/>
            </a:ln>
          </p:spPr>
          <p:txBody>
            <a:bodyPr/>
            <a:lstStyle/>
            <a:p>
              <a:endParaRPr lang="es-ES"/>
            </a:p>
          </p:txBody>
        </p:sp>
        <p:sp>
          <p:nvSpPr>
            <p:cNvPr id="195633" name="Freeform 49"/>
            <p:cNvSpPr>
              <a:spLocks/>
            </p:cNvSpPr>
            <p:nvPr/>
          </p:nvSpPr>
          <p:spPr bwMode="auto">
            <a:xfrm>
              <a:off x="2044" y="2324"/>
              <a:ext cx="1107" cy="467"/>
            </a:xfrm>
            <a:custGeom>
              <a:avLst/>
              <a:gdLst/>
              <a:ahLst/>
              <a:cxnLst>
                <a:cxn ang="0">
                  <a:pos x="1085" y="464"/>
                </a:cxn>
                <a:cxn ang="0">
                  <a:pos x="1064" y="465"/>
                </a:cxn>
                <a:cxn ang="0">
                  <a:pos x="1042" y="466"/>
                </a:cxn>
                <a:cxn ang="0">
                  <a:pos x="1020" y="466"/>
                </a:cxn>
                <a:cxn ang="0">
                  <a:pos x="999" y="466"/>
                </a:cxn>
                <a:cxn ang="0">
                  <a:pos x="977" y="467"/>
                </a:cxn>
                <a:cxn ang="0">
                  <a:pos x="955" y="467"/>
                </a:cxn>
                <a:cxn ang="0">
                  <a:pos x="934" y="467"/>
                </a:cxn>
                <a:cxn ang="0">
                  <a:pos x="912" y="466"/>
                </a:cxn>
                <a:cxn ang="0">
                  <a:pos x="890" y="466"/>
                </a:cxn>
                <a:cxn ang="0">
                  <a:pos x="868" y="466"/>
                </a:cxn>
                <a:cxn ang="0">
                  <a:pos x="847" y="465"/>
                </a:cxn>
                <a:cxn ang="0">
                  <a:pos x="825" y="464"/>
                </a:cxn>
                <a:cxn ang="0">
                  <a:pos x="803" y="464"/>
                </a:cxn>
                <a:cxn ang="0">
                  <a:pos x="782" y="463"/>
                </a:cxn>
                <a:cxn ang="0">
                  <a:pos x="760" y="462"/>
                </a:cxn>
                <a:cxn ang="0">
                  <a:pos x="739" y="460"/>
                </a:cxn>
                <a:cxn ang="0">
                  <a:pos x="718" y="459"/>
                </a:cxn>
                <a:cxn ang="0">
                  <a:pos x="696" y="457"/>
                </a:cxn>
                <a:cxn ang="0">
                  <a:pos x="675" y="455"/>
                </a:cxn>
                <a:cxn ang="0">
                  <a:pos x="654" y="454"/>
                </a:cxn>
                <a:cxn ang="0">
                  <a:pos x="633" y="451"/>
                </a:cxn>
                <a:cxn ang="0">
                  <a:pos x="612" y="449"/>
                </a:cxn>
                <a:cxn ang="0">
                  <a:pos x="591" y="447"/>
                </a:cxn>
                <a:cxn ang="0">
                  <a:pos x="570" y="444"/>
                </a:cxn>
                <a:cxn ang="0">
                  <a:pos x="549" y="442"/>
                </a:cxn>
                <a:cxn ang="0">
                  <a:pos x="530" y="439"/>
                </a:cxn>
                <a:cxn ang="0">
                  <a:pos x="509" y="436"/>
                </a:cxn>
                <a:cxn ang="0">
                  <a:pos x="489" y="433"/>
                </a:cxn>
                <a:cxn ang="0">
                  <a:pos x="469" y="430"/>
                </a:cxn>
                <a:cxn ang="0">
                  <a:pos x="448" y="426"/>
                </a:cxn>
                <a:cxn ang="0">
                  <a:pos x="428" y="423"/>
                </a:cxn>
                <a:cxn ang="0">
                  <a:pos x="409" y="420"/>
                </a:cxn>
                <a:cxn ang="0">
                  <a:pos x="390" y="417"/>
                </a:cxn>
                <a:cxn ang="0">
                  <a:pos x="371" y="413"/>
                </a:cxn>
                <a:cxn ang="0">
                  <a:pos x="351" y="409"/>
                </a:cxn>
                <a:cxn ang="0">
                  <a:pos x="332" y="405"/>
                </a:cxn>
                <a:cxn ang="0">
                  <a:pos x="314" y="400"/>
                </a:cxn>
                <a:cxn ang="0">
                  <a:pos x="295" y="396"/>
                </a:cxn>
                <a:cxn ang="0">
                  <a:pos x="277" y="392"/>
                </a:cxn>
                <a:cxn ang="0">
                  <a:pos x="258" y="387"/>
                </a:cxn>
                <a:cxn ang="0">
                  <a:pos x="241" y="382"/>
                </a:cxn>
                <a:cxn ang="0">
                  <a:pos x="223" y="377"/>
                </a:cxn>
                <a:cxn ang="0">
                  <a:pos x="205" y="373"/>
                </a:cxn>
                <a:cxn ang="0">
                  <a:pos x="188" y="368"/>
                </a:cxn>
                <a:cxn ang="0">
                  <a:pos x="171" y="363"/>
                </a:cxn>
                <a:cxn ang="0">
                  <a:pos x="155" y="358"/>
                </a:cxn>
                <a:cxn ang="0">
                  <a:pos x="138" y="353"/>
                </a:cxn>
                <a:cxn ang="0">
                  <a:pos x="122" y="347"/>
                </a:cxn>
                <a:cxn ang="0">
                  <a:pos x="105" y="341"/>
                </a:cxn>
                <a:cxn ang="0">
                  <a:pos x="90" y="336"/>
                </a:cxn>
                <a:cxn ang="0">
                  <a:pos x="74" y="331"/>
                </a:cxn>
                <a:cxn ang="0">
                  <a:pos x="59" y="325"/>
                </a:cxn>
                <a:cxn ang="0">
                  <a:pos x="43" y="319"/>
                </a:cxn>
                <a:cxn ang="0">
                  <a:pos x="29" y="313"/>
                </a:cxn>
                <a:cxn ang="0">
                  <a:pos x="15" y="306"/>
                </a:cxn>
                <a:cxn ang="0">
                  <a:pos x="0" y="300"/>
                </a:cxn>
                <a:cxn ang="0">
                  <a:pos x="1107" y="464"/>
                </a:cxn>
              </a:cxnLst>
              <a:rect l="0" t="0" r="r" b="b"/>
              <a:pathLst>
                <a:path w="1107" h="467">
                  <a:moveTo>
                    <a:pt x="1107" y="464"/>
                  </a:moveTo>
                  <a:lnTo>
                    <a:pt x="1107" y="464"/>
                  </a:lnTo>
                  <a:lnTo>
                    <a:pt x="1085" y="464"/>
                  </a:lnTo>
                  <a:lnTo>
                    <a:pt x="1085" y="464"/>
                  </a:lnTo>
                  <a:lnTo>
                    <a:pt x="1085" y="464"/>
                  </a:lnTo>
                  <a:lnTo>
                    <a:pt x="1064" y="465"/>
                  </a:lnTo>
                  <a:lnTo>
                    <a:pt x="1064" y="465"/>
                  </a:lnTo>
                  <a:lnTo>
                    <a:pt x="1064" y="465"/>
                  </a:lnTo>
                  <a:lnTo>
                    <a:pt x="1042" y="466"/>
                  </a:lnTo>
                  <a:lnTo>
                    <a:pt x="1042" y="466"/>
                  </a:lnTo>
                  <a:lnTo>
                    <a:pt x="1042" y="466"/>
                  </a:lnTo>
                  <a:lnTo>
                    <a:pt x="1020" y="466"/>
                  </a:lnTo>
                  <a:lnTo>
                    <a:pt x="1020" y="466"/>
                  </a:lnTo>
                  <a:lnTo>
                    <a:pt x="1020" y="466"/>
                  </a:lnTo>
                  <a:lnTo>
                    <a:pt x="999" y="466"/>
                  </a:lnTo>
                  <a:lnTo>
                    <a:pt x="999" y="466"/>
                  </a:lnTo>
                  <a:lnTo>
                    <a:pt x="999" y="466"/>
                  </a:lnTo>
                  <a:lnTo>
                    <a:pt x="977" y="467"/>
                  </a:lnTo>
                  <a:lnTo>
                    <a:pt x="977" y="467"/>
                  </a:lnTo>
                  <a:lnTo>
                    <a:pt x="977" y="467"/>
                  </a:lnTo>
                  <a:lnTo>
                    <a:pt x="955" y="467"/>
                  </a:lnTo>
                  <a:lnTo>
                    <a:pt x="955" y="467"/>
                  </a:lnTo>
                  <a:lnTo>
                    <a:pt x="955" y="467"/>
                  </a:lnTo>
                  <a:lnTo>
                    <a:pt x="934" y="467"/>
                  </a:lnTo>
                  <a:lnTo>
                    <a:pt x="934" y="467"/>
                  </a:lnTo>
                  <a:lnTo>
                    <a:pt x="934" y="467"/>
                  </a:lnTo>
                  <a:lnTo>
                    <a:pt x="912" y="466"/>
                  </a:lnTo>
                  <a:lnTo>
                    <a:pt x="912" y="466"/>
                  </a:lnTo>
                  <a:lnTo>
                    <a:pt x="912" y="466"/>
                  </a:lnTo>
                  <a:lnTo>
                    <a:pt x="890" y="466"/>
                  </a:lnTo>
                  <a:lnTo>
                    <a:pt x="890" y="466"/>
                  </a:lnTo>
                  <a:lnTo>
                    <a:pt x="890" y="466"/>
                  </a:lnTo>
                  <a:lnTo>
                    <a:pt x="868" y="466"/>
                  </a:lnTo>
                  <a:lnTo>
                    <a:pt x="868" y="466"/>
                  </a:lnTo>
                  <a:lnTo>
                    <a:pt x="868" y="466"/>
                  </a:lnTo>
                  <a:lnTo>
                    <a:pt x="847" y="465"/>
                  </a:lnTo>
                  <a:lnTo>
                    <a:pt x="847" y="465"/>
                  </a:lnTo>
                  <a:lnTo>
                    <a:pt x="847" y="465"/>
                  </a:lnTo>
                  <a:lnTo>
                    <a:pt x="825" y="464"/>
                  </a:lnTo>
                  <a:lnTo>
                    <a:pt x="825" y="464"/>
                  </a:lnTo>
                  <a:lnTo>
                    <a:pt x="825" y="464"/>
                  </a:lnTo>
                  <a:lnTo>
                    <a:pt x="803" y="464"/>
                  </a:lnTo>
                  <a:lnTo>
                    <a:pt x="803" y="464"/>
                  </a:lnTo>
                  <a:lnTo>
                    <a:pt x="803" y="464"/>
                  </a:lnTo>
                  <a:lnTo>
                    <a:pt x="782" y="463"/>
                  </a:lnTo>
                  <a:lnTo>
                    <a:pt x="782" y="463"/>
                  </a:lnTo>
                  <a:lnTo>
                    <a:pt x="782" y="463"/>
                  </a:lnTo>
                  <a:lnTo>
                    <a:pt x="760" y="462"/>
                  </a:lnTo>
                  <a:lnTo>
                    <a:pt x="760" y="462"/>
                  </a:lnTo>
                  <a:lnTo>
                    <a:pt x="760" y="462"/>
                  </a:lnTo>
                  <a:lnTo>
                    <a:pt x="739" y="460"/>
                  </a:lnTo>
                  <a:lnTo>
                    <a:pt x="739" y="460"/>
                  </a:lnTo>
                  <a:lnTo>
                    <a:pt x="739" y="460"/>
                  </a:lnTo>
                  <a:lnTo>
                    <a:pt x="718" y="459"/>
                  </a:lnTo>
                  <a:lnTo>
                    <a:pt x="718" y="459"/>
                  </a:lnTo>
                  <a:lnTo>
                    <a:pt x="718" y="459"/>
                  </a:lnTo>
                  <a:lnTo>
                    <a:pt x="696" y="457"/>
                  </a:lnTo>
                  <a:lnTo>
                    <a:pt x="696" y="457"/>
                  </a:lnTo>
                  <a:lnTo>
                    <a:pt x="696" y="457"/>
                  </a:lnTo>
                  <a:lnTo>
                    <a:pt x="675" y="455"/>
                  </a:lnTo>
                  <a:lnTo>
                    <a:pt x="675" y="455"/>
                  </a:lnTo>
                  <a:lnTo>
                    <a:pt x="675" y="455"/>
                  </a:lnTo>
                  <a:lnTo>
                    <a:pt x="654" y="454"/>
                  </a:lnTo>
                  <a:lnTo>
                    <a:pt x="654" y="454"/>
                  </a:lnTo>
                  <a:lnTo>
                    <a:pt x="654" y="454"/>
                  </a:lnTo>
                  <a:lnTo>
                    <a:pt x="633" y="451"/>
                  </a:lnTo>
                  <a:lnTo>
                    <a:pt x="633" y="451"/>
                  </a:lnTo>
                  <a:lnTo>
                    <a:pt x="633" y="451"/>
                  </a:lnTo>
                  <a:lnTo>
                    <a:pt x="612" y="449"/>
                  </a:lnTo>
                  <a:lnTo>
                    <a:pt x="612" y="449"/>
                  </a:lnTo>
                  <a:lnTo>
                    <a:pt x="612" y="449"/>
                  </a:lnTo>
                  <a:lnTo>
                    <a:pt x="591" y="447"/>
                  </a:lnTo>
                  <a:lnTo>
                    <a:pt x="591" y="447"/>
                  </a:lnTo>
                  <a:lnTo>
                    <a:pt x="591" y="447"/>
                  </a:lnTo>
                  <a:lnTo>
                    <a:pt x="570" y="444"/>
                  </a:lnTo>
                  <a:lnTo>
                    <a:pt x="570" y="444"/>
                  </a:lnTo>
                  <a:lnTo>
                    <a:pt x="570" y="444"/>
                  </a:lnTo>
                  <a:lnTo>
                    <a:pt x="549" y="442"/>
                  </a:lnTo>
                  <a:lnTo>
                    <a:pt x="549" y="442"/>
                  </a:lnTo>
                  <a:lnTo>
                    <a:pt x="549" y="442"/>
                  </a:lnTo>
                  <a:lnTo>
                    <a:pt x="530" y="439"/>
                  </a:lnTo>
                  <a:lnTo>
                    <a:pt x="530" y="439"/>
                  </a:lnTo>
                  <a:lnTo>
                    <a:pt x="530" y="439"/>
                  </a:lnTo>
                  <a:lnTo>
                    <a:pt x="509" y="436"/>
                  </a:lnTo>
                  <a:lnTo>
                    <a:pt x="509" y="436"/>
                  </a:lnTo>
                  <a:lnTo>
                    <a:pt x="509" y="436"/>
                  </a:lnTo>
                  <a:lnTo>
                    <a:pt x="489" y="433"/>
                  </a:lnTo>
                  <a:lnTo>
                    <a:pt x="489" y="433"/>
                  </a:lnTo>
                  <a:lnTo>
                    <a:pt x="489" y="433"/>
                  </a:lnTo>
                  <a:lnTo>
                    <a:pt x="469" y="430"/>
                  </a:lnTo>
                  <a:lnTo>
                    <a:pt x="469" y="430"/>
                  </a:lnTo>
                  <a:lnTo>
                    <a:pt x="469" y="430"/>
                  </a:lnTo>
                  <a:lnTo>
                    <a:pt x="448" y="426"/>
                  </a:lnTo>
                  <a:lnTo>
                    <a:pt x="448" y="426"/>
                  </a:lnTo>
                  <a:lnTo>
                    <a:pt x="448" y="426"/>
                  </a:lnTo>
                  <a:lnTo>
                    <a:pt x="428" y="423"/>
                  </a:lnTo>
                  <a:lnTo>
                    <a:pt x="428" y="423"/>
                  </a:lnTo>
                  <a:lnTo>
                    <a:pt x="428" y="423"/>
                  </a:lnTo>
                  <a:lnTo>
                    <a:pt x="409" y="420"/>
                  </a:lnTo>
                  <a:lnTo>
                    <a:pt x="409" y="420"/>
                  </a:lnTo>
                  <a:lnTo>
                    <a:pt x="409" y="420"/>
                  </a:lnTo>
                  <a:lnTo>
                    <a:pt x="390" y="417"/>
                  </a:lnTo>
                  <a:lnTo>
                    <a:pt x="390" y="417"/>
                  </a:lnTo>
                  <a:lnTo>
                    <a:pt x="390" y="417"/>
                  </a:lnTo>
                  <a:lnTo>
                    <a:pt x="371" y="413"/>
                  </a:lnTo>
                  <a:lnTo>
                    <a:pt x="371" y="413"/>
                  </a:lnTo>
                  <a:lnTo>
                    <a:pt x="371" y="413"/>
                  </a:lnTo>
                  <a:lnTo>
                    <a:pt x="351" y="409"/>
                  </a:lnTo>
                  <a:lnTo>
                    <a:pt x="351" y="409"/>
                  </a:lnTo>
                  <a:lnTo>
                    <a:pt x="351" y="409"/>
                  </a:lnTo>
                  <a:lnTo>
                    <a:pt x="332" y="405"/>
                  </a:lnTo>
                  <a:lnTo>
                    <a:pt x="332" y="405"/>
                  </a:lnTo>
                  <a:lnTo>
                    <a:pt x="332" y="405"/>
                  </a:lnTo>
                  <a:lnTo>
                    <a:pt x="314" y="400"/>
                  </a:lnTo>
                  <a:lnTo>
                    <a:pt x="314" y="400"/>
                  </a:lnTo>
                  <a:lnTo>
                    <a:pt x="314" y="400"/>
                  </a:lnTo>
                  <a:lnTo>
                    <a:pt x="295" y="396"/>
                  </a:lnTo>
                  <a:lnTo>
                    <a:pt x="295" y="396"/>
                  </a:lnTo>
                  <a:lnTo>
                    <a:pt x="295" y="396"/>
                  </a:lnTo>
                  <a:lnTo>
                    <a:pt x="277" y="392"/>
                  </a:lnTo>
                  <a:lnTo>
                    <a:pt x="277" y="392"/>
                  </a:lnTo>
                  <a:lnTo>
                    <a:pt x="277" y="392"/>
                  </a:lnTo>
                  <a:lnTo>
                    <a:pt x="258" y="387"/>
                  </a:lnTo>
                  <a:lnTo>
                    <a:pt x="258" y="387"/>
                  </a:lnTo>
                  <a:lnTo>
                    <a:pt x="258" y="387"/>
                  </a:lnTo>
                  <a:lnTo>
                    <a:pt x="241" y="382"/>
                  </a:lnTo>
                  <a:lnTo>
                    <a:pt x="241" y="382"/>
                  </a:lnTo>
                  <a:lnTo>
                    <a:pt x="241" y="382"/>
                  </a:lnTo>
                  <a:lnTo>
                    <a:pt x="223" y="377"/>
                  </a:lnTo>
                  <a:lnTo>
                    <a:pt x="223" y="377"/>
                  </a:lnTo>
                  <a:lnTo>
                    <a:pt x="223" y="377"/>
                  </a:lnTo>
                  <a:lnTo>
                    <a:pt x="205" y="373"/>
                  </a:lnTo>
                  <a:lnTo>
                    <a:pt x="205" y="373"/>
                  </a:lnTo>
                  <a:lnTo>
                    <a:pt x="205" y="373"/>
                  </a:lnTo>
                  <a:lnTo>
                    <a:pt x="188" y="368"/>
                  </a:lnTo>
                  <a:lnTo>
                    <a:pt x="188" y="368"/>
                  </a:lnTo>
                  <a:lnTo>
                    <a:pt x="188" y="368"/>
                  </a:lnTo>
                  <a:lnTo>
                    <a:pt x="171" y="363"/>
                  </a:lnTo>
                  <a:lnTo>
                    <a:pt x="171" y="363"/>
                  </a:lnTo>
                  <a:lnTo>
                    <a:pt x="171" y="363"/>
                  </a:lnTo>
                  <a:lnTo>
                    <a:pt x="155" y="358"/>
                  </a:lnTo>
                  <a:lnTo>
                    <a:pt x="155" y="358"/>
                  </a:lnTo>
                  <a:lnTo>
                    <a:pt x="155" y="358"/>
                  </a:lnTo>
                  <a:lnTo>
                    <a:pt x="138" y="353"/>
                  </a:lnTo>
                  <a:lnTo>
                    <a:pt x="138" y="353"/>
                  </a:lnTo>
                  <a:lnTo>
                    <a:pt x="138" y="353"/>
                  </a:lnTo>
                  <a:lnTo>
                    <a:pt x="122" y="347"/>
                  </a:lnTo>
                  <a:lnTo>
                    <a:pt x="122" y="347"/>
                  </a:lnTo>
                  <a:lnTo>
                    <a:pt x="122" y="347"/>
                  </a:lnTo>
                  <a:lnTo>
                    <a:pt x="105" y="341"/>
                  </a:lnTo>
                  <a:lnTo>
                    <a:pt x="105" y="341"/>
                  </a:lnTo>
                  <a:lnTo>
                    <a:pt x="105" y="341"/>
                  </a:lnTo>
                  <a:lnTo>
                    <a:pt x="90" y="336"/>
                  </a:lnTo>
                  <a:lnTo>
                    <a:pt x="90" y="336"/>
                  </a:lnTo>
                  <a:lnTo>
                    <a:pt x="90" y="336"/>
                  </a:lnTo>
                  <a:lnTo>
                    <a:pt x="74" y="331"/>
                  </a:lnTo>
                  <a:lnTo>
                    <a:pt x="74" y="331"/>
                  </a:lnTo>
                  <a:lnTo>
                    <a:pt x="74" y="331"/>
                  </a:lnTo>
                  <a:lnTo>
                    <a:pt x="59" y="325"/>
                  </a:lnTo>
                  <a:lnTo>
                    <a:pt x="59" y="325"/>
                  </a:lnTo>
                  <a:lnTo>
                    <a:pt x="59" y="325"/>
                  </a:lnTo>
                  <a:lnTo>
                    <a:pt x="43" y="319"/>
                  </a:lnTo>
                  <a:lnTo>
                    <a:pt x="43" y="319"/>
                  </a:lnTo>
                  <a:lnTo>
                    <a:pt x="43" y="319"/>
                  </a:lnTo>
                  <a:lnTo>
                    <a:pt x="29" y="313"/>
                  </a:lnTo>
                  <a:lnTo>
                    <a:pt x="29" y="313"/>
                  </a:lnTo>
                  <a:lnTo>
                    <a:pt x="29" y="313"/>
                  </a:lnTo>
                  <a:lnTo>
                    <a:pt x="15" y="306"/>
                  </a:lnTo>
                  <a:lnTo>
                    <a:pt x="15" y="306"/>
                  </a:lnTo>
                  <a:lnTo>
                    <a:pt x="15" y="306"/>
                  </a:lnTo>
                  <a:lnTo>
                    <a:pt x="0" y="300"/>
                  </a:lnTo>
                  <a:lnTo>
                    <a:pt x="0" y="300"/>
                  </a:lnTo>
                  <a:lnTo>
                    <a:pt x="955" y="0"/>
                  </a:lnTo>
                  <a:lnTo>
                    <a:pt x="1107" y="464"/>
                  </a:lnTo>
                  <a:close/>
                </a:path>
              </a:pathLst>
            </a:custGeom>
            <a:solidFill>
              <a:srgbClr val="FFFFCC"/>
            </a:solidFill>
            <a:ln w="9525">
              <a:solidFill>
                <a:srgbClr val="000000"/>
              </a:solidFill>
              <a:round/>
              <a:headEnd/>
              <a:tailEnd/>
            </a:ln>
          </p:spPr>
          <p:txBody>
            <a:bodyPr/>
            <a:lstStyle/>
            <a:p>
              <a:endParaRPr lang="es-ES"/>
            </a:p>
          </p:txBody>
        </p:sp>
        <p:sp>
          <p:nvSpPr>
            <p:cNvPr id="195634" name="Rectangle 50"/>
            <p:cNvSpPr>
              <a:spLocks noChangeArrowheads="1"/>
            </p:cNvSpPr>
            <p:nvPr/>
          </p:nvSpPr>
          <p:spPr bwMode="auto">
            <a:xfrm>
              <a:off x="180" y="145"/>
              <a:ext cx="5760" cy="575"/>
            </a:xfrm>
            <a:prstGeom prst="rect">
              <a:avLst/>
            </a:prstGeom>
            <a:noFill/>
            <a:ln w="9525">
              <a:noFill/>
              <a:miter lim="800000"/>
              <a:headEnd/>
              <a:tailEnd/>
            </a:ln>
          </p:spPr>
          <p:txBody>
            <a:bodyPr lIns="0" tIns="0" rIns="0" bIns="0"/>
            <a:lstStyle/>
            <a:p>
              <a:pPr algn="ctr"/>
              <a:r>
                <a:rPr lang="es-EC" b="1">
                  <a:latin typeface="Verdana" pitchFamily="34" charset="0"/>
                </a:rPr>
                <a:t>11. Qué sitios prefiere visitar mientras realiza turismo en la Provincia del Guayas?</a:t>
              </a:r>
              <a:endParaRPr lang="es-ES"/>
            </a:p>
          </p:txBody>
        </p:sp>
        <p:sp>
          <p:nvSpPr>
            <p:cNvPr id="195635" name="Rectangle 51"/>
            <p:cNvSpPr>
              <a:spLocks noChangeArrowheads="1"/>
            </p:cNvSpPr>
            <p:nvPr/>
          </p:nvSpPr>
          <p:spPr bwMode="auto">
            <a:xfrm>
              <a:off x="4356" y="1292"/>
              <a:ext cx="731" cy="330"/>
            </a:xfrm>
            <a:prstGeom prst="rect">
              <a:avLst/>
            </a:prstGeom>
            <a:noFill/>
            <a:ln w="9525">
              <a:noFill/>
              <a:miter lim="800000"/>
              <a:headEnd/>
              <a:tailEnd/>
            </a:ln>
          </p:spPr>
          <p:txBody>
            <a:bodyPr wrap="none" lIns="0" tIns="0" rIns="0" bIns="0"/>
            <a:lstStyle/>
            <a:p>
              <a:r>
                <a:rPr lang="es-EC" sz="1400" b="1">
                  <a:latin typeface="Verdana" pitchFamily="34" charset="0"/>
                </a:rPr>
                <a:t>Playas</a:t>
              </a:r>
              <a:endParaRPr lang="es-ES" sz="1400"/>
            </a:p>
          </p:txBody>
        </p:sp>
        <p:sp>
          <p:nvSpPr>
            <p:cNvPr id="195636" name="Rectangle 52"/>
            <p:cNvSpPr>
              <a:spLocks noChangeArrowheads="1"/>
            </p:cNvSpPr>
            <p:nvPr/>
          </p:nvSpPr>
          <p:spPr bwMode="auto">
            <a:xfrm>
              <a:off x="4537" y="1472"/>
              <a:ext cx="539" cy="263"/>
            </a:xfrm>
            <a:prstGeom prst="rect">
              <a:avLst/>
            </a:prstGeom>
            <a:noFill/>
            <a:ln w="9525">
              <a:noFill/>
              <a:miter lim="800000"/>
              <a:headEnd/>
              <a:tailEnd/>
            </a:ln>
          </p:spPr>
          <p:txBody>
            <a:bodyPr wrap="none" lIns="0" tIns="0" rIns="0" bIns="0"/>
            <a:lstStyle/>
            <a:p>
              <a:r>
                <a:rPr lang="es-EC" sz="1400" b="1">
                  <a:latin typeface="Verdana" pitchFamily="34" charset="0"/>
                </a:rPr>
                <a:t>29%</a:t>
              </a:r>
              <a:endParaRPr lang="es-ES" sz="1400"/>
            </a:p>
          </p:txBody>
        </p:sp>
        <p:sp>
          <p:nvSpPr>
            <p:cNvPr id="195637" name="Rectangle 53"/>
            <p:cNvSpPr>
              <a:spLocks noChangeArrowheads="1"/>
            </p:cNvSpPr>
            <p:nvPr/>
          </p:nvSpPr>
          <p:spPr bwMode="auto">
            <a:xfrm>
              <a:off x="3816" y="2912"/>
              <a:ext cx="840" cy="255"/>
            </a:xfrm>
            <a:prstGeom prst="rect">
              <a:avLst/>
            </a:prstGeom>
            <a:noFill/>
            <a:ln w="9525">
              <a:noFill/>
              <a:miter lim="800000"/>
              <a:headEnd/>
              <a:tailEnd/>
            </a:ln>
          </p:spPr>
          <p:txBody>
            <a:bodyPr wrap="none" lIns="0" tIns="0" rIns="0" bIns="0"/>
            <a:lstStyle/>
            <a:p>
              <a:r>
                <a:rPr lang="es-EC" sz="1400" b="1">
                  <a:latin typeface="Verdana" pitchFamily="34" charset="0"/>
                </a:rPr>
                <a:t>Museos</a:t>
              </a:r>
              <a:endParaRPr lang="es-ES" sz="1400"/>
            </a:p>
          </p:txBody>
        </p:sp>
        <p:sp>
          <p:nvSpPr>
            <p:cNvPr id="195638" name="Rectangle 54"/>
            <p:cNvSpPr>
              <a:spLocks noChangeArrowheads="1"/>
            </p:cNvSpPr>
            <p:nvPr/>
          </p:nvSpPr>
          <p:spPr bwMode="auto">
            <a:xfrm>
              <a:off x="3996" y="3092"/>
              <a:ext cx="539" cy="187"/>
            </a:xfrm>
            <a:prstGeom prst="rect">
              <a:avLst/>
            </a:prstGeom>
            <a:noFill/>
            <a:ln w="9525">
              <a:noFill/>
              <a:miter lim="800000"/>
              <a:headEnd/>
              <a:tailEnd/>
            </a:ln>
          </p:spPr>
          <p:txBody>
            <a:bodyPr wrap="none" lIns="0" tIns="0" rIns="0" bIns="0"/>
            <a:lstStyle/>
            <a:p>
              <a:r>
                <a:rPr lang="es-EC" sz="1400" b="1">
                  <a:latin typeface="Verdana" pitchFamily="34" charset="0"/>
                </a:rPr>
                <a:t>19%</a:t>
              </a:r>
              <a:endParaRPr lang="es-ES" sz="1400"/>
            </a:p>
          </p:txBody>
        </p:sp>
        <p:sp>
          <p:nvSpPr>
            <p:cNvPr id="195639" name="Rectangle 55"/>
            <p:cNvSpPr>
              <a:spLocks noChangeArrowheads="1"/>
            </p:cNvSpPr>
            <p:nvPr/>
          </p:nvSpPr>
          <p:spPr bwMode="auto">
            <a:xfrm>
              <a:off x="1971" y="2912"/>
              <a:ext cx="405" cy="328"/>
            </a:xfrm>
            <a:prstGeom prst="rect">
              <a:avLst/>
            </a:prstGeom>
            <a:noFill/>
            <a:ln w="9525">
              <a:noFill/>
              <a:miter lim="800000"/>
              <a:headEnd/>
              <a:tailEnd/>
            </a:ln>
          </p:spPr>
          <p:txBody>
            <a:bodyPr lIns="0" tIns="0" rIns="0" bIns="0"/>
            <a:lstStyle/>
            <a:p>
              <a:r>
                <a:rPr lang="es-EC" sz="1400" b="1">
                  <a:latin typeface="Verdana" pitchFamily="34" charset="0"/>
                </a:rPr>
                <a:t>CC</a:t>
              </a:r>
              <a:endParaRPr lang="es-ES" sz="1400"/>
            </a:p>
          </p:txBody>
        </p:sp>
        <p:sp>
          <p:nvSpPr>
            <p:cNvPr id="195640" name="Rectangle 56"/>
            <p:cNvSpPr>
              <a:spLocks noChangeArrowheads="1"/>
            </p:cNvSpPr>
            <p:nvPr/>
          </p:nvSpPr>
          <p:spPr bwMode="auto">
            <a:xfrm>
              <a:off x="1836" y="3092"/>
              <a:ext cx="539" cy="180"/>
            </a:xfrm>
            <a:prstGeom prst="rect">
              <a:avLst/>
            </a:prstGeom>
            <a:noFill/>
            <a:ln w="9525">
              <a:noFill/>
              <a:miter lim="800000"/>
              <a:headEnd/>
              <a:tailEnd/>
            </a:ln>
          </p:spPr>
          <p:txBody>
            <a:bodyPr wrap="none" lIns="0" tIns="0" rIns="0" bIns="0"/>
            <a:lstStyle/>
            <a:p>
              <a:r>
                <a:rPr lang="es-EC" sz="1400" b="1">
                  <a:latin typeface="Verdana" pitchFamily="34" charset="0"/>
                </a:rPr>
                <a:t>16%</a:t>
              </a:r>
              <a:endParaRPr lang="es-ES" sz="1400"/>
            </a:p>
          </p:txBody>
        </p:sp>
        <p:sp>
          <p:nvSpPr>
            <p:cNvPr id="195641" name="Rectangle 57"/>
            <p:cNvSpPr>
              <a:spLocks noChangeArrowheads="1"/>
            </p:cNvSpPr>
            <p:nvPr/>
          </p:nvSpPr>
          <p:spPr bwMode="auto">
            <a:xfrm>
              <a:off x="756" y="2305"/>
              <a:ext cx="637" cy="247"/>
            </a:xfrm>
            <a:prstGeom prst="rect">
              <a:avLst/>
            </a:prstGeom>
            <a:noFill/>
            <a:ln w="9525">
              <a:noFill/>
              <a:miter lim="800000"/>
              <a:headEnd/>
              <a:tailEnd/>
            </a:ln>
          </p:spPr>
          <p:txBody>
            <a:bodyPr wrap="none" lIns="0" tIns="0" rIns="0" bIns="0"/>
            <a:lstStyle/>
            <a:p>
              <a:r>
                <a:rPr lang="es-EC" sz="1400" b="1">
                  <a:latin typeface="Verdana" pitchFamily="34" charset="0"/>
                </a:rPr>
                <a:t>Bares</a:t>
              </a:r>
              <a:endParaRPr lang="es-ES" sz="1400"/>
            </a:p>
          </p:txBody>
        </p:sp>
        <p:sp>
          <p:nvSpPr>
            <p:cNvPr id="195642" name="Rectangle 58"/>
            <p:cNvSpPr>
              <a:spLocks noChangeArrowheads="1"/>
            </p:cNvSpPr>
            <p:nvPr/>
          </p:nvSpPr>
          <p:spPr bwMode="auto">
            <a:xfrm>
              <a:off x="756" y="2552"/>
              <a:ext cx="539" cy="359"/>
            </a:xfrm>
            <a:prstGeom prst="rect">
              <a:avLst/>
            </a:prstGeom>
            <a:noFill/>
            <a:ln w="9525">
              <a:noFill/>
              <a:miter lim="800000"/>
              <a:headEnd/>
              <a:tailEnd/>
            </a:ln>
          </p:spPr>
          <p:txBody>
            <a:bodyPr wrap="none" lIns="0" tIns="0" rIns="0" bIns="0"/>
            <a:lstStyle/>
            <a:p>
              <a:r>
                <a:rPr lang="es-EC" sz="1400" b="1">
                  <a:latin typeface="Verdana" pitchFamily="34" charset="0"/>
                </a:rPr>
                <a:t>10%</a:t>
              </a:r>
              <a:endParaRPr lang="es-ES" sz="1400"/>
            </a:p>
          </p:txBody>
        </p:sp>
        <p:sp>
          <p:nvSpPr>
            <p:cNvPr id="195643" name="Rectangle 59"/>
            <p:cNvSpPr>
              <a:spLocks noChangeArrowheads="1"/>
            </p:cNvSpPr>
            <p:nvPr/>
          </p:nvSpPr>
          <p:spPr bwMode="auto">
            <a:xfrm>
              <a:off x="936" y="1292"/>
              <a:ext cx="943" cy="288"/>
            </a:xfrm>
            <a:prstGeom prst="rect">
              <a:avLst/>
            </a:prstGeom>
            <a:noFill/>
            <a:ln w="9525">
              <a:noFill/>
              <a:miter lim="800000"/>
              <a:headEnd/>
              <a:tailEnd/>
            </a:ln>
          </p:spPr>
          <p:txBody>
            <a:bodyPr wrap="none" lIns="0" tIns="0" rIns="0" bIns="0"/>
            <a:lstStyle/>
            <a:p>
              <a:r>
                <a:rPr lang="es-EC" sz="1400" b="1">
                  <a:latin typeface="Verdana" pitchFamily="34" charset="0"/>
                </a:rPr>
                <a:t>Bosques</a:t>
              </a:r>
              <a:endParaRPr lang="es-ES" sz="1400"/>
            </a:p>
          </p:txBody>
        </p:sp>
        <p:sp>
          <p:nvSpPr>
            <p:cNvPr id="195644" name="Rectangle 60"/>
            <p:cNvSpPr>
              <a:spLocks noChangeArrowheads="1"/>
            </p:cNvSpPr>
            <p:nvPr/>
          </p:nvSpPr>
          <p:spPr bwMode="auto">
            <a:xfrm>
              <a:off x="1116" y="1611"/>
              <a:ext cx="539" cy="401"/>
            </a:xfrm>
            <a:prstGeom prst="rect">
              <a:avLst/>
            </a:prstGeom>
            <a:noFill/>
            <a:ln w="9525">
              <a:noFill/>
              <a:miter lim="800000"/>
              <a:headEnd/>
              <a:tailEnd/>
            </a:ln>
          </p:spPr>
          <p:txBody>
            <a:bodyPr wrap="none" lIns="0" tIns="0" rIns="0" bIns="0"/>
            <a:lstStyle/>
            <a:p>
              <a:r>
                <a:rPr lang="es-EC" sz="1400" b="1">
                  <a:latin typeface="Verdana" pitchFamily="34" charset="0"/>
                </a:rPr>
                <a:t>21%</a:t>
              </a:r>
              <a:endParaRPr lang="es-ES" sz="1400"/>
            </a:p>
          </p:txBody>
        </p:sp>
        <p:sp>
          <p:nvSpPr>
            <p:cNvPr id="195645" name="Rectangle 61"/>
            <p:cNvSpPr>
              <a:spLocks noChangeArrowheads="1"/>
            </p:cNvSpPr>
            <p:nvPr/>
          </p:nvSpPr>
          <p:spPr bwMode="auto">
            <a:xfrm>
              <a:off x="2556" y="932"/>
              <a:ext cx="617" cy="241"/>
            </a:xfrm>
            <a:prstGeom prst="rect">
              <a:avLst/>
            </a:prstGeom>
            <a:noFill/>
            <a:ln w="9525">
              <a:noFill/>
              <a:miter lim="800000"/>
              <a:headEnd/>
              <a:tailEnd/>
            </a:ln>
          </p:spPr>
          <p:txBody>
            <a:bodyPr wrap="none" lIns="0" tIns="0" rIns="0" bIns="0"/>
            <a:lstStyle/>
            <a:p>
              <a:r>
                <a:rPr lang="es-EC" sz="1400" b="1">
                  <a:latin typeface="Verdana" pitchFamily="34" charset="0"/>
                </a:rPr>
                <a:t>Otros</a:t>
              </a:r>
              <a:endParaRPr lang="es-ES" sz="1400"/>
            </a:p>
          </p:txBody>
        </p:sp>
        <p:sp>
          <p:nvSpPr>
            <p:cNvPr id="195646" name="Rectangle 62"/>
            <p:cNvSpPr>
              <a:spLocks noChangeArrowheads="1"/>
            </p:cNvSpPr>
            <p:nvPr/>
          </p:nvSpPr>
          <p:spPr bwMode="auto">
            <a:xfrm>
              <a:off x="2699" y="1118"/>
              <a:ext cx="397" cy="354"/>
            </a:xfrm>
            <a:prstGeom prst="rect">
              <a:avLst/>
            </a:prstGeom>
            <a:noFill/>
            <a:ln w="9525">
              <a:noFill/>
              <a:miter lim="800000"/>
              <a:headEnd/>
              <a:tailEnd/>
            </a:ln>
          </p:spPr>
          <p:txBody>
            <a:bodyPr wrap="none" lIns="0" tIns="0" rIns="0" bIns="0"/>
            <a:lstStyle/>
            <a:p>
              <a:r>
                <a:rPr lang="es-EC" sz="1400" b="1">
                  <a:latin typeface="Verdana" pitchFamily="34" charset="0"/>
                </a:rPr>
                <a:t>5%</a:t>
              </a:r>
              <a:endParaRPr lang="es-ES" sz="1400"/>
            </a:p>
          </p:txBody>
        </p:sp>
        <p:sp>
          <p:nvSpPr>
            <p:cNvPr id="195647" name="Rectangle 63"/>
            <p:cNvSpPr>
              <a:spLocks noChangeArrowheads="1"/>
            </p:cNvSpPr>
            <p:nvPr/>
          </p:nvSpPr>
          <p:spPr bwMode="auto">
            <a:xfrm>
              <a:off x="216" y="3646"/>
              <a:ext cx="5760" cy="346"/>
            </a:xfrm>
            <a:prstGeom prst="rect">
              <a:avLst/>
            </a:prstGeom>
            <a:solidFill>
              <a:srgbClr val="FFFFFF"/>
            </a:solidFill>
            <a:ln w="0">
              <a:solidFill>
                <a:srgbClr val="000000"/>
              </a:solidFill>
              <a:miter lim="800000"/>
              <a:headEnd/>
              <a:tailEnd/>
            </a:ln>
          </p:spPr>
          <p:txBody>
            <a:bodyPr/>
            <a:lstStyle/>
            <a:p>
              <a:endParaRPr lang="es-ES"/>
            </a:p>
          </p:txBody>
        </p:sp>
        <p:sp>
          <p:nvSpPr>
            <p:cNvPr id="195648" name="Rectangle 64"/>
            <p:cNvSpPr>
              <a:spLocks noChangeArrowheads="1"/>
            </p:cNvSpPr>
            <p:nvPr/>
          </p:nvSpPr>
          <p:spPr bwMode="auto">
            <a:xfrm>
              <a:off x="340" y="3762"/>
              <a:ext cx="56" cy="50"/>
            </a:xfrm>
            <a:prstGeom prst="rect">
              <a:avLst/>
            </a:prstGeom>
            <a:solidFill>
              <a:srgbClr val="9999FF"/>
            </a:solidFill>
            <a:ln w="9525">
              <a:noFill/>
              <a:miter lim="800000"/>
              <a:headEnd/>
              <a:tailEnd/>
            </a:ln>
          </p:spPr>
          <p:txBody>
            <a:bodyPr/>
            <a:lstStyle/>
            <a:p>
              <a:endParaRPr lang="es-ES"/>
            </a:p>
          </p:txBody>
        </p:sp>
        <p:sp>
          <p:nvSpPr>
            <p:cNvPr id="195649" name="Rectangle 65"/>
            <p:cNvSpPr>
              <a:spLocks noChangeArrowheads="1"/>
            </p:cNvSpPr>
            <p:nvPr/>
          </p:nvSpPr>
          <p:spPr bwMode="auto">
            <a:xfrm>
              <a:off x="472" y="3689"/>
              <a:ext cx="542" cy="203"/>
            </a:xfrm>
            <a:prstGeom prst="rect">
              <a:avLst/>
            </a:prstGeom>
            <a:noFill/>
            <a:ln w="9525">
              <a:noFill/>
              <a:miter lim="800000"/>
              <a:headEnd/>
              <a:tailEnd/>
            </a:ln>
          </p:spPr>
          <p:txBody>
            <a:bodyPr wrap="none" lIns="0" tIns="0" rIns="0" bIns="0">
              <a:spAutoFit/>
            </a:bodyPr>
            <a:lstStyle/>
            <a:p>
              <a:r>
                <a:rPr lang="es-EC" sz="1400">
                  <a:solidFill>
                    <a:srgbClr val="000000"/>
                  </a:solidFill>
                  <a:latin typeface="Verdana" pitchFamily="34" charset="0"/>
                </a:rPr>
                <a:t>Playas</a:t>
              </a:r>
              <a:endParaRPr lang="es-ES" sz="1400"/>
            </a:p>
          </p:txBody>
        </p:sp>
        <p:sp>
          <p:nvSpPr>
            <p:cNvPr id="195650" name="Rectangle 66"/>
            <p:cNvSpPr>
              <a:spLocks noChangeArrowheads="1"/>
            </p:cNvSpPr>
            <p:nvPr/>
          </p:nvSpPr>
          <p:spPr bwMode="auto">
            <a:xfrm>
              <a:off x="1296" y="3762"/>
              <a:ext cx="57" cy="50"/>
            </a:xfrm>
            <a:prstGeom prst="rect">
              <a:avLst/>
            </a:prstGeom>
            <a:solidFill>
              <a:srgbClr val="993366"/>
            </a:solidFill>
            <a:ln w="9525">
              <a:noFill/>
              <a:miter lim="800000"/>
              <a:headEnd/>
              <a:tailEnd/>
            </a:ln>
          </p:spPr>
          <p:txBody>
            <a:bodyPr/>
            <a:lstStyle/>
            <a:p>
              <a:endParaRPr lang="es-ES"/>
            </a:p>
          </p:txBody>
        </p:sp>
        <p:sp>
          <p:nvSpPr>
            <p:cNvPr id="195651" name="Rectangle 67"/>
            <p:cNvSpPr>
              <a:spLocks noChangeArrowheads="1"/>
            </p:cNvSpPr>
            <p:nvPr/>
          </p:nvSpPr>
          <p:spPr bwMode="auto">
            <a:xfrm>
              <a:off x="1476" y="3664"/>
              <a:ext cx="632" cy="204"/>
            </a:xfrm>
            <a:prstGeom prst="rect">
              <a:avLst/>
            </a:prstGeom>
            <a:noFill/>
            <a:ln w="9525">
              <a:noFill/>
              <a:miter lim="800000"/>
              <a:headEnd/>
              <a:tailEnd/>
            </a:ln>
          </p:spPr>
          <p:txBody>
            <a:bodyPr wrap="none" lIns="0" tIns="0" rIns="0" bIns="0">
              <a:spAutoFit/>
            </a:bodyPr>
            <a:lstStyle/>
            <a:p>
              <a:r>
                <a:rPr lang="es-EC" sz="1400">
                  <a:solidFill>
                    <a:srgbClr val="000000"/>
                  </a:solidFill>
                  <a:latin typeface="Verdana" pitchFamily="34" charset="0"/>
                </a:rPr>
                <a:t>Museos</a:t>
              </a:r>
              <a:endParaRPr lang="es-ES" sz="1400"/>
            </a:p>
          </p:txBody>
        </p:sp>
        <p:sp>
          <p:nvSpPr>
            <p:cNvPr id="195652" name="Rectangle 68"/>
            <p:cNvSpPr>
              <a:spLocks noChangeArrowheads="1"/>
            </p:cNvSpPr>
            <p:nvPr/>
          </p:nvSpPr>
          <p:spPr bwMode="auto">
            <a:xfrm>
              <a:off x="2500" y="3762"/>
              <a:ext cx="56" cy="50"/>
            </a:xfrm>
            <a:prstGeom prst="rect">
              <a:avLst/>
            </a:prstGeom>
            <a:solidFill>
              <a:srgbClr val="FFFFCC"/>
            </a:solidFill>
            <a:ln w="9525">
              <a:noFill/>
              <a:miter lim="800000"/>
              <a:headEnd/>
              <a:tailEnd/>
            </a:ln>
          </p:spPr>
          <p:txBody>
            <a:bodyPr/>
            <a:lstStyle/>
            <a:p>
              <a:endParaRPr lang="es-ES"/>
            </a:p>
          </p:txBody>
        </p:sp>
        <p:sp>
          <p:nvSpPr>
            <p:cNvPr id="195653" name="Rectangle 69"/>
            <p:cNvSpPr>
              <a:spLocks noChangeArrowheads="1"/>
            </p:cNvSpPr>
            <p:nvPr/>
          </p:nvSpPr>
          <p:spPr bwMode="auto">
            <a:xfrm>
              <a:off x="2625" y="3689"/>
              <a:ext cx="237" cy="203"/>
            </a:xfrm>
            <a:prstGeom prst="rect">
              <a:avLst/>
            </a:prstGeom>
            <a:noFill/>
            <a:ln w="9525">
              <a:noFill/>
              <a:miter lim="800000"/>
              <a:headEnd/>
              <a:tailEnd/>
            </a:ln>
          </p:spPr>
          <p:txBody>
            <a:bodyPr wrap="none" lIns="0" tIns="0" rIns="0" bIns="0">
              <a:spAutoFit/>
            </a:bodyPr>
            <a:lstStyle/>
            <a:p>
              <a:r>
                <a:rPr lang="es-EC" sz="1400">
                  <a:solidFill>
                    <a:srgbClr val="000000"/>
                  </a:solidFill>
                  <a:latin typeface="Verdana" pitchFamily="34" charset="0"/>
                </a:rPr>
                <a:t>CC</a:t>
              </a:r>
              <a:endParaRPr lang="es-ES" sz="1400"/>
            </a:p>
          </p:txBody>
        </p:sp>
        <p:sp>
          <p:nvSpPr>
            <p:cNvPr id="195654" name="Rectangle 70"/>
            <p:cNvSpPr>
              <a:spLocks noChangeArrowheads="1"/>
            </p:cNvSpPr>
            <p:nvPr/>
          </p:nvSpPr>
          <p:spPr bwMode="auto">
            <a:xfrm>
              <a:off x="3083" y="3762"/>
              <a:ext cx="56" cy="50"/>
            </a:xfrm>
            <a:prstGeom prst="rect">
              <a:avLst/>
            </a:prstGeom>
            <a:solidFill>
              <a:srgbClr val="CCFFFF"/>
            </a:solidFill>
            <a:ln w="9525">
              <a:noFill/>
              <a:miter lim="800000"/>
              <a:headEnd/>
              <a:tailEnd/>
            </a:ln>
          </p:spPr>
          <p:txBody>
            <a:bodyPr/>
            <a:lstStyle/>
            <a:p>
              <a:endParaRPr lang="es-ES"/>
            </a:p>
          </p:txBody>
        </p:sp>
        <p:sp>
          <p:nvSpPr>
            <p:cNvPr id="195655" name="Rectangle 71"/>
            <p:cNvSpPr>
              <a:spLocks noChangeArrowheads="1"/>
            </p:cNvSpPr>
            <p:nvPr/>
          </p:nvSpPr>
          <p:spPr bwMode="auto">
            <a:xfrm>
              <a:off x="3275" y="3689"/>
              <a:ext cx="482" cy="203"/>
            </a:xfrm>
            <a:prstGeom prst="rect">
              <a:avLst/>
            </a:prstGeom>
            <a:noFill/>
            <a:ln w="9525">
              <a:noFill/>
              <a:miter lim="800000"/>
              <a:headEnd/>
              <a:tailEnd/>
            </a:ln>
          </p:spPr>
          <p:txBody>
            <a:bodyPr wrap="none" lIns="0" tIns="0" rIns="0" bIns="0">
              <a:spAutoFit/>
            </a:bodyPr>
            <a:lstStyle/>
            <a:p>
              <a:r>
                <a:rPr lang="es-EC" sz="1400">
                  <a:solidFill>
                    <a:srgbClr val="000000"/>
                  </a:solidFill>
                  <a:latin typeface="Verdana" pitchFamily="34" charset="0"/>
                </a:rPr>
                <a:t>Bares</a:t>
              </a:r>
              <a:endParaRPr lang="es-ES" sz="1400"/>
            </a:p>
          </p:txBody>
        </p:sp>
        <p:sp>
          <p:nvSpPr>
            <p:cNvPr id="195656" name="Rectangle 72"/>
            <p:cNvSpPr>
              <a:spLocks noChangeArrowheads="1"/>
            </p:cNvSpPr>
            <p:nvPr/>
          </p:nvSpPr>
          <p:spPr bwMode="auto">
            <a:xfrm>
              <a:off x="3940" y="3762"/>
              <a:ext cx="56" cy="50"/>
            </a:xfrm>
            <a:prstGeom prst="rect">
              <a:avLst/>
            </a:prstGeom>
            <a:solidFill>
              <a:srgbClr val="660066"/>
            </a:solidFill>
            <a:ln w="9525">
              <a:noFill/>
              <a:miter lim="800000"/>
              <a:headEnd/>
              <a:tailEnd/>
            </a:ln>
          </p:spPr>
          <p:txBody>
            <a:bodyPr/>
            <a:lstStyle/>
            <a:p>
              <a:endParaRPr lang="es-ES"/>
            </a:p>
          </p:txBody>
        </p:sp>
        <p:sp>
          <p:nvSpPr>
            <p:cNvPr id="195657" name="Rectangle 73"/>
            <p:cNvSpPr>
              <a:spLocks noChangeArrowheads="1"/>
            </p:cNvSpPr>
            <p:nvPr/>
          </p:nvSpPr>
          <p:spPr bwMode="auto">
            <a:xfrm>
              <a:off x="4130" y="3689"/>
              <a:ext cx="713" cy="203"/>
            </a:xfrm>
            <a:prstGeom prst="rect">
              <a:avLst/>
            </a:prstGeom>
            <a:noFill/>
            <a:ln w="9525">
              <a:noFill/>
              <a:miter lim="800000"/>
              <a:headEnd/>
              <a:tailEnd/>
            </a:ln>
          </p:spPr>
          <p:txBody>
            <a:bodyPr wrap="none" lIns="0" tIns="0" rIns="0" bIns="0">
              <a:spAutoFit/>
            </a:bodyPr>
            <a:lstStyle/>
            <a:p>
              <a:r>
                <a:rPr lang="es-EC" sz="1400">
                  <a:solidFill>
                    <a:srgbClr val="000000"/>
                  </a:solidFill>
                  <a:latin typeface="Verdana" pitchFamily="34" charset="0"/>
                </a:rPr>
                <a:t>Bosques</a:t>
              </a:r>
              <a:endParaRPr lang="es-ES" sz="1400"/>
            </a:p>
          </p:txBody>
        </p:sp>
        <p:sp>
          <p:nvSpPr>
            <p:cNvPr id="195658" name="Rectangle 74"/>
            <p:cNvSpPr>
              <a:spLocks noChangeArrowheads="1"/>
            </p:cNvSpPr>
            <p:nvPr/>
          </p:nvSpPr>
          <p:spPr bwMode="auto">
            <a:xfrm>
              <a:off x="5076" y="3762"/>
              <a:ext cx="56" cy="50"/>
            </a:xfrm>
            <a:prstGeom prst="rect">
              <a:avLst/>
            </a:prstGeom>
            <a:solidFill>
              <a:srgbClr val="FF8080"/>
            </a:solidFill>
            <a:ln w="9525">
              <a:noFill/>
              <a:miter lim="800000"/>
              <a:headEnd/>
              <a:tailEnd/>
            </a:ln>
          </p:spPr>
          <p:txBody>
            <a:bodyPr/>
            <a:lstStyle/>
            <a:p>
              <a:endParaRPr lang="es-ES"/>
            </a:p>
          </p:txBody>
        </p:sp>
        <p:sp>
          <p:nvSpPr>
            <p:cNvPr id="195659" name="Rectangle 75"/>
            <p:cNvSpPr>
              <a:spLocks noChangeArrowheads="1"/>
            </p:cNvSpPr>
            <p:nvPr/>
          </p:nvSpPr>
          <p:spPr bwMode="auto">
            <a:xfrm>
              <a:off x="5258" y="3689"/>
              <a:ext cx="465" cy="203"/>
            </a:xfrm>
            <a:prstGeom prst="rect">
              <a:avLst/>
            </a:prstGeom>
            <a:noFill/>
            <a:ln w="9525">
              <a:noFill/>
              <a:miter lim="800000"/>
              <a:headEnd/>
              <a:tailEnd/>
            </a:ln>
          </p:spPr>
          <p:txBody>
            <a:bodyPr wrap="none" lIns="0" tIns="0" rIns="0" bIns="0">
              <a:spAutoFit/>
            </a:bodyPr>
            <a:lstStyle/>
            <a:p>
              <a:r>
                <a:rPr lang="es-EC" sz="1400">
                  <a:solidFill>
                    <a:srgbClr val="000000"/>
                  </a:solidFill>
                  <a:latin typeface="Verdana" pitchFamily="34" charset="0"/>
                </a:rPr>
                <a:t>Otros</a:t>
              </a:r>
              <a:endParaRPr lang="es-ES" sz="1400"/>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97635"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97636" name="Text Box 4"/>
          <p:cNvSpPr txBox="1">
            <a:spLocks noChangeArrowheads="1"/>
          </p:cNvSpPr>
          <p:nvPr/>
        </p:nvSpPr>
        <p:spPr bwMode="auto">
          <a:xfrm>
            <a:off x="5651500"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Sur</a:t>
            </a:r>
          </a:p>
        </p:txBody>
      </p:sp>
      <p:sp>
        <p:nvSpPr>
          <p:cNvPr id="197637" name="Text Box 5"/>
          <p:cNvSpPr txBox="1">
            <a:spLocks noChangeArrowheads="1"/>
          </p:cNvSpPr>
          <p:nvPr/>
        </p:nvSpPr>
        <p:spPr bwMode="auto">
          <a:xfrm>
            <a:off x="4067175" y="5589588"/>
            <a:ext cx="865188"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Centro</a:t>
            </a:r>
          </a:p>
        </p:txBody>
      </p:sp>
      <p:sp>
        <p:nvSpPr>
          <p:cNvPr id="197638" name="Text Box 6"/>
          <p:cNvSpPr txBox="1">
            <a:spLocks noChangeArrowheads="1"/>
          </p:cNvSpPr>
          <p:nvPr/>
        </p:nvSpPr>
        <p:spPr bwMode="auto">
          <a:xfrm>
            <a:off x="2700338" y="5589588"/>
            <a:ext cx="720725" cy="304800"/>
          </a:xfrm>
          <a:prstGeom prst="rect">
            <a:avLst/>
          </a:prstGeom>
          <a:noFill/>
          <a:ln w="9525">
            <a:noFill/>
            <a:miter lim="800000"/>
            <a:headEnd/>
            <a:tailEnd/>
          </a:ln>
          <a:effectLst/>
        </p:spPr>
        <p:txBody>
          <a:bodyPr>
            <a:spAutoFit/>
          </a:bodyPr>
          <a:lstStyle/>
          <a:p>
            <a:pPr>
              <a:spcBef>
                <a:spcPct val="50000"/>
              </a:spcBef>
            </a:pPr>
            <a:r>
              <a:rPr lang="es-ES" sz="1400">
                <a:latin typeface="Verdana" pitchFamily="34" charset="0"/>
              </a:rPr>
              <a:t>Norte</a:t>
            </a:r>
          </a:p>
        </p:txBody>
      </p:sp>
      <p:sp>
        <p:nvSpPr>
          <p:cNvPr id="197639" name="Rectangle 7"/>
          <p:cNvSpPr>
            <a:spLocks noChangeArrowheads="1"/>
          </p:cNvSpPr>
          <p:nvPr/>
        </p:nvSpPr>
        <p:spPr bwMode="auto">
          <a:xfrm>
            <a:off x="4552950" y="5734050"/>
            <a:ext cx="234950" cy="176213"/>
          </a:xfrm>
          <a:prstGeom prst="rect">
            <a:avLst/>
          </a:prstGeom>
          <a:noFill/>
          <a:ln w="9525">
            <a:noFill/>
            <a:miter lim="800000"/>
            <a:headEnd/>
            <a:tailEnd/>
          </a:ln>
        </p:spPr>
        <p:txBody>
          <a:bodyPr lIns="0" tIns="0" rIns="0" bIns="0"/>
          <a:lstStyle/>
          <a:p>
            <a:r>
              <a:rPr lang="en-US" sz="1400">
                <a:solidFill>
                  <a:srgbClr val="000000"/>
                </a:solidFill>
                <a:latin typeface="Verdana" pitchFamily="34" charset="0"/>
              </a:rPr>
              <a:t>SI</a:t>
            </a:r>
            <a:endParaRPr lang="es-ES" sz="1400"/>
          </a:p>
        </p:txBody>
      </p:sp>
      <p:grpSp>
        <p:nvGrpSpPr>
          <p:cNvPr id="197685" name="Group 53"/>
          <p:cNvGrpSpPr>
            <a:grpSpLocks noChangeAspect="1"/>
          </p:cNvGrpSpPr>
          <p:nvPr/>
        </p:nvGrpSpPr>
        <p:grpSpPr bwMode="auto">
          <a:xfrm>
            <a:off x="1879600" y="1844675"/>
            <a:ext cx="6437313" cy="4248150"/>
            <a:chOff x="36" y="31"/>
            <a:chExt cx="6167" cy="4023"/>
          </a:xfrm>
        </p:grpSpPr>
        <p:sp>
          <p:nvSpPr>
            <p:cNvPr id="197686" name="AutoShape 54"/>
            <p:cNvSpPr>
              <a:spLocks noChangeAspect="1" noChangeArrowheads="1"/>
            </p:cNvSpPr>
            <p:nvPr/>
          </p:nvSpPr>
          <p:spPr bwMode="auto">
            <a:xfrm>
              <a:off x="36" y="31"/>
              <a:ext cx="6167" cy="4023"/>
            </a:xfrm>
            <a:prstGeom prst="rect">
              <a:avLst/>
            </a:prstGeom>
            <a:solidFill>
              <a:srgbClr val="EAEAEA"/>
            </a:solidFill>
            <a:ln w="9525">
              <a:solidFill>
                <a:srgbClr val="000000"/>
              </a:solidFill>
              <a:miter lim="800000"/>
              <a:headEnd/>
              <a:tailEnd/>
            </a:ln>
          </p:spPr>
          <p:txBody>
            <a:bodyPr/>
            <a:lstStyle/>
            <a:p>
              <a:endParaRPr lang="es-ES"/>
            </a:p>
          </p:txBody>
        </p:sp>
        <p:sp>
          <p:nvSpPr>
            <p:cNvPr id="197687" name="Rectangle 55"/>
            <p:cNvSpPr>
              <a:spLocks noChangeArrowheads="1"/>
            </p:cNvSpPr>
            <p:nvPr/>
          </p:nvSpPr>
          <p:spPr bwMode="auto">
            <a:xfrm>
              <a:off x="36" y="31"/>
              <a:ext cx="6167" cy="3644"/>
            </a:xfrm>
            <a:prstGeom prst="rect">
              <a:avLst/>
            </a:prstGeom>
            <a:noFill/>
            <a:ln w="9525">
              <a:noFill/>
              <a:miter lim="800000"/>
              <a:headEnd/>
              <a:tailEnd/>
            </a:ln>
          </p:spPr>
          <p:txBody>
            <a:bodyPr/>
            <a:lstStyle/>
            <a:p>
              <a:endParaRPr lang="es-ES"/>
            </a:p>
          </p:txBody>
        </p:sp>
        <p:sp>
          <p:nvSpPr>
            <p:cNvPr id="197688" name="Freeform 56"/>
            <p:cNvSpPr>
              <a:spLocks/>
            </p:cNvSpPr>
            <p:nvPr/>
          </p:nvSpPr>
          <p:spPr bwMode="auto">
            <a:xfrm>
              <a:off x="2634" y="1225"/>
              <a:ext cx="427" cy="762"/>
            </a:xfrm>
            <a:custGeom>
              <a:avLst/>
              <a:gdLst/>
              <a:ahLst/>
              <a:cxnLst>
                <a:cxn ang="0">
                  <a:pos x="427" y="579"/>
                </a:cxn>
                <a:cxn ang="0">
                  <a:pos x="0" y="0"/>
                </a:cxn>
                <a:cxn ang="0">
                  <a:pos x="0" y="184"/>
                </a:cxn>
                <a:cxn ang="0">
                  <a:pos x="427" y="762"/>
                </a:cxn>
                <a:cxn ang="0">
                  <a:pos x="427" y="579"/>
                </a:cxn>
              </a:cxnLst>
              <a:rect l="0" t="0" r="r" b="b"/>
              <a:pathLst>
                <a:path w="427" h="762">
                  <a:moveTo>
                    <a:pt x="427" y="579"/>
                  </a:moveTo>
                  <a:lnTo>
                    <a:pt x="0" y="0"/>
                  </a:lnTo>
                  <a:lnTo>
                    <a:pt x="0" y="184"/>
                  </a:lnTo>
                  <a:lnTo>
                    <a:pt x="427" y="762"/>
                  </a:lnTo>
                  <a:lnTo>
                    <a:pt x="427" y="579"/>
                  </a:lnTo>
                  <a:close/>
                </a:path>
              </a:pathLst>
            </a:custGeom>
            <a:solidFill>
              <a:srgbClr val="4D1A33"/>
            </a:solidFill>
            <a:ln w="9525">
              <a:solidFill>
                <a:srgbClr val="000000"/>
              </a:solidFill>
              <a:round/>
              <a:headEnd/>
              <a:tailEnd/>
            </a:ln>
          </p:spPr>
          <p:txBody>
            <a:bodyPr/>
            <a:lstStyle/>
            <a:p>
              <a:endParaRPr lang="es-ES"/>
            </a:p>
          </p:txBody>
        </p:sp>
        <p:sp>
          <p:nvSpPr>
            <p:cNvPr id="197689" name="Freeform 57"/>
            <p:cNvSpPr>
              <a:spLocks/>
            </p:cNvSpPr>
            <p:nvPr/>
          </p:nvSpPr>
          <p:spPr bwMode="auto">
            <a:xfrm>
              <a:off x="2634" y="1205"/>
              <a:ext cx="427" cy="599"/>
            </a:xfrm>
            <a:custGeom>
              <a:avLst/>
              <a:gdLst/>
              <a:ahLst/>
              <a:cxnLst>
                <a:cxn ang="0">
                  <a:pos x="0" y="20"/>
                </a:cxn>
                <a:cxn ang="0">
                  <a:pos x="0" y="20"/>
                </a:cxn>
                <a:cxn ang="0">
                  <a:pos x="27" y="18"/>
                </a:cxn>
                <a:cxn ang="0">
                  <a:pos x="27" y="18"/>
                </a:cxn>
                <a:cxn ang="0">
                  <a:pos x="27" y="18"/>
                </a:cxn>
                <a:cxn ang="0">
                  <a:pos x="56" y="15"/>
                </a:cxn>
                <a:cxn ang="0">
                  <a:pos x="56" y="15"/>
                </a:cxn>
                <a:cxn ang="0">
                  <a:pos x="56" y="15"/>
                </a:cxn>
                <a:cxn ang="0">
                  <a:pos x="84" y="13"/>
                </a:cxn>
                <a:cxn ang="0">
                  <a:pos x="84" y="13"/>
                </a:cxn>
                <a:cxn ang="0">
                  <a:pos x="84" y="13"/>
                </a:cxn>
                <a:cxn ang="0">
                  <a:pos x="113" y="11"/>
                </a:cxn>
                <a:cxn ang="0">
                  <a:pos x="113" y="11"/>
                </a:cxn>
                <a:cxn ang="0">
                  <a:pos x="113" y="11"/>
                </a:cxn>
                <a:cxn ang="0">
                  <a:pos x="140" y="9"/>
                </a:cxn>
                <a:cxn ang="0">
                  <a:pos x="140" y="9"/>
                </a:cxn>
                <a:cxn ang="0">
                  <a:pos x="140" y="9"/>
                </a:cxn>
                <a:cxn ang="0">
                  <a:pos x="169" y="8"/>
                </a:cxn>
                <a:cxn ang="0">
                  <a:pos x="169" y="8"/>
                </a:cxn>
                <a:cxn ang="0">
                  <a:pos x="169" y="8"/>
                </a:cxn>
                <a:cxn ang="0">
                  <a:pos x="198" y="6"/>
                </a:cxn>
                <a:cxn ang="0">
                  <a:pos x="198" y="6"/>
                </a:cxn>
                <a:cxn ang="0">
                  <a:pos x="198" y="6"/>
                </a:cxn>
                <a:cxn ang="0">
                  <a:pos x="226" y="4"/>
                </a:cxn>
                <a:cxn ang="0">
                  <a:pos x="226" y="4"/>
                </a:cxn>
                <a:cxn ang="0">
                  <a:pos x="226" y="4"/>
                </a:cxn>
                <a:cxn ang="0">
                  <a:pos x="255" y="3"/>
                </a:cxn>
                <a:cxn ang="0">
                  <a:pos x="255" y="3"/>
                </a:cxn>
                <a:cxn ang="0">
                  <a:pos x="255" y="3"/>
                </a:cxn>
                <a:cxn ang="0">
                  <a:pos x="284" y="2"/>
                </a:cxn>
                <a:cxn ang="0">
                  <a:pos x="284" y="2"/>
                </a:cxn>
                <a:cxn ang="0">
                  <a:pos x="284" y="2"/>
                </a:cxn>
                <a:cxn ang="0">
                  <a:pos x="313" y="1"/>
                </a:cxn>
                <a:cxn ang="0">
                  <a:pos x="313" y="1"/>
                </a:cxn>
                <a:cxn ang="0">
                  <a:pos x="313" y="1"/>
                </a:cxn>
                <a:cxn ang="0">
                  <a:pos x="341" y="1"/>
                </a:cxn>
                <a:cxn ang="0">
                  <a:pos x="341" y="1"/>
                </a:cxn>
                <a:cxn ang="0">
                  <a:pos x="341" y="1"/>
                </a:cxn>
                <a:cxn ang="0">
                  <a:pos x="370" y="0"/>
                </a:cxn>
                <a:cxn ang="0">
                  <a:pos x="370" y="0"/>
                </a:cxn>
                <a:cxn ang="0">
                  <a:pos x="370" y="0"/>
                </a:cxn>
                <a:cxn ang="0">
                  <a:pos x="399" y="0"/>
                </a:cxn>
                <a:cxn ang="0">
                  <a:pos x="399" y="0"/>
                </a:cxn>
                <a:cxn ang="0">
                  <a:pos x="399" y="0"/>
                </a:cxn>
                <a:cxn ang="0">
                  <a:pos x="427" y="0"/>
                </a:cxn>
                <a:cxn ang="0">
                  <a:pos x="427" y="0"/>
                </a:cxn>
                <a:cxn ang="0">
                  <a:pos x="427" y="599"/>
                </a:cxn>
                <a:cxn ang="0">
                  <a:pos x="0" y="20"/>
                </a:cxn>
              </a:cxnLst>
              <a:rect l="0" t="0" r="r" b="b"/>
              <a:pathLst>
                <a:path w="427" h="599">
                  <a:moveTo>
                    <a:pt x="0" y="20"/>
                  </a:moveTo>
                  <a:lnTo>
                    <a:pt x="0" y="20"/>
                  </a:lnTo>
                  <a:lnTo>
                    <a:pt x="27" y="18"/>
                  </a:lnTo>
                  <a:lnTo>
                    <a:pt x="27" y="18"/>
                  </a:lnTo>
                  <a:lnTo>
                    <a:pt x="27" y="18"/>
                  </a:lnTo>
                  <a:lnTo>
                    <a:pt x="56" y="15"/>
                  </a:lnTo>
                  <a:lnTo>
                    <a:pt x="56" y="15"/>
                  </a:lnTo>
                  <a:lnTo>
                    <a:pt x="56" y="15"/>
                  </a:lnTo>
                  <a:lnTo>
                    <a:pt x="84" y="13"/>
                  </a:lnTo>
                  <a:lnTo>
                    <a:pt x="84" y="13"/>
                  </a:lnTo>
                  <a:lnTo>
                    <a:pt x="84" y="13"/>
                  </a:lnTo>
                  <a:lnTo>
                    <a:pt x="113" y="11"/>
                  </a:lnTo>
                  <a:lnTo>
                    <a:pt x="113" y="11"/>
                  </a:lnTo>
                  <a:lnTo>
                    <a:pt x="113" y="11"/>
                  </a:lnTo>
                  <a:lnTo>
                    <a:pt x="140" y="9"/>
                  </a:lnTo>
                  <a:lnTo>
                    <a:pt x="140" y="9"/>
                  </a:lnTo>
                  <a:lnTo>
                    <a:pt x="140" y="9"/>
                  </a:lnTo>
                  <a:lnTo>
                    <a:pt x="169" y="8"/>
                  </a:lnTo>
                  <a:lnTo>
                    <a:pt x="169" y="8"/>
                  </a:lnTo>
                  <a:lnTo>
                    <a:pt x="169" y="8"/>
                  </a:lnTo>
                  <a:lnTo>
                    <a:pt x="198" y="6"/>
                  </a:lnTo>
                  <a:lnTo>
                    <a:pt x="198" y="6"/>
                  </a:lnTo>
                  <a:lnTo>
                    <a:pt x="198" y="6"/>
                  </a:lnTo>
                  <a:lnTo>
                    <a:pt x="226" y="4"/>
                  </a:lnTo>
                  <a:lnTo>
                    <a:pt x="226" y="4"/>
                  </a:lnTo>
                  <a:lnTo>
                    <a:pt x="226" y="4"/>
                  </a:lnTo>
                  <a:lnTo>
                    <a:pt x="255" y="3"/>
                  </a:lnTo>
                  <a:lnTo>
                    <a:pt x="255" y="3"/>
                  </a:lnTo>
                  <a:lnTo>
                    <a:pt x="255" y="3"/>
                  </a:lnTo>
                  <a:lnTo>
                    <a:pt x="284" y="2"/>
                  </a:lnTo>
                  <a:lnTo>
                    <a:pt x="284" y="2"/>
                  </a:lnTo>
                  <a:lnTo>
                    <a:pt x="284" y="2"/>
                  </a:lnTo>
                  <a:lnTo>
                    <a:pt x="313" y="1"/>
                  </a:lnTo>
                  <a:lnTo>
                    <a:pt x="313" y="1"/>
                  </a:lnTo>
                  <a:lnTo>
                    <a:pt x="313" y="1"/>
                  </a:lnTo>
                  <a:lnTo>
                    <a:pt x="341" y="1"/>
                  </a:lnTo>
                  <a:lnTo>
                    <a:pt x="341" y="1"/>
                  </a:lnTo>
                  <a:lnTo>
                    <a:pt x="341" y="1"/>
                  </a:lnTo>
                  <a:lnTo>
                    <a:pt x="370" y="0"/>
                  </a:lnTo>
                  <a:lnTo>
                    <a:pt x="370" y="0"/>
                  </a:lnTo>
                  <a:lnTo>
                    <a:pt x="370" y="0"/>
                  </a:lnTo>
                  <a:lnTo>
                    <a:pt x="399" y="0"/>
                  </a:lnTo>
                  <a:lnTo>
                    <a:pt x="399" y="0"/>
                  </a:lnTo>
                  <a:lnTo>
                    <a:pt x="399" y="0"/>
                  </a:lnTo>
                  <a:lnTo>
                    <a:pt x="427" y="0"/>
                  </a:lnTo>
                  <a:lnTo>
                    <a:pt x="427" y="0"/>
                  </a:lnTo>
                  <a:lnTo>
                    <a:pt x="427" y="599"/>
                  </a:lnTo>
                  <a:lnTo>
                    <a:pt x="0" y="20"/>
                  </a:lnTo>
                  <a:close/>
                </a:path>
              </a:pathLst>
            </a:custGeom>
            <a:solidFill>
              <a:srgbClr val="993366"/>
            </a:solidFill>
            <a:ln w="9525">
              <a:solidFill>
                <a:srgbClr val="000000"/>
              </a:solidFill>
              <a:round/>
              <a:headEnd/>
              <a:tailEnd/>
            </a:ln>
          </p:spPr>
          <p:txBody>
            <a:bodyPr/>
            <a:lstStyle/>
            <a:p>
              <a:endParaRPr lang="es-ES"/>
            </a:p>
          </p:txBody>
        </p:sp>
        <p:sp>
          <p:nvSpPr>
            <p:cNvPr id="197690" name="Freeform 58"/>
            <p:cNvSpPr>
              <a:spLocks/>
            </p:cNvSpPr>
            <p:nvPr/>
          </p:nvSpPr>
          <p:spPr bwMode="auto">
            <a:xfrm>
              <a:off x="1524" y="2099"/>
              <a:ext cx="3306" cy="782"/>
            </a:xfrm>
            <a:custGeom>
              <a:avLst/>
              <a:gdLst/>
              <a:ahLst/>
              <a:cxnLst>
                <a:cxn ang="0">
                  <a:pos x="3300" y="52"/>
                </a:cxn>
                <a:cxn ang="0">
                  <a:pos x="3275" y="114"/>
                </a:cxn>
                <a:cxn ang="0">
                  <a:pos x="3233" y="175"/>
                </a:cxn>
                <a:cxn ang="0">
                  <a:pos x="3186" y="225"/>
                </a:cxn>
                <a:cxn ang="0">
                  <a:pos x="3113" y="280"/>
                </a:cxn>
                <a:cxn ang="0">
                  <a:pos x="3023" y="334"/>
                </a:cxn>
                <a:cxn ang="0">
                  <a:pos x="2920" y="385"/>
                </a:cxn>
                <a:cxn ang="0">
                  <a:pos x="2821" y="423"/>
                </a:cxn>
                <a:cxn ang="0">
                  <a:pos x="2693" y="465"/>
                </a:cxn>
                <a:cxn ang="0">
                  <a:pos x="2553" y="502"/>
                </a:cxn>
                <a:cxn ang="0">
                  <a:pos x="2404" y="533"/>
                </a:cxn>
                <a:cxn ang="0">
                  <a:pos x="2272" y="555"/>
                </a:cxn>
                <a:cxn ang="0">
                  <a:pos x="2109" y="575"/>
                </a:cxn>
                <a:cxn ang="0">
                  <a:pos x="1940" y="589"/>
                </a:cxn>
                <a:cxn ang="0">
                  <a:pos x="1768" y="597"/>
                </a:cxn>
                <a:cxn ang="0">
                  <a:pos x="1624" y="599"/>
                </a:cxn>
                <a:cxn ang="0">
                  <a:pos x="1451" y="594"/>
                </a:cxn>
                <a:cxn ang="0">
                  <a:pos x="1281" y="584"/>
                </a:cxn>
                <a:cxn ang="0">
                  <a:pos x="1114" y="566"/>
                </a:cxn>
                <a:cxn ang="0">
                  <a:pos x="981" y="547"/>
                </a:cxn>
                <a:cxn ang="0">
                  <a:pos x="826" y="518"/>
                </a:cxn>
                <a:cxn ang="0">
                  <a:pos x="681" y="484"/>
                </a:cxn>
                <a:cxn ang="0">
                  <a:pos x="546" y="444"/>
                </a:cxn>
                <a:cxn ang="0">
                  <a:pos x="424" y="401"/>
                </a:cxn>
                <a:cxn ang="0">
                  <a:pos x="332" y="360"/>
                </a:cxn>
                <a:cxn ang="0">
                  <a:pos x="235" y="308"/>
                </a:cxn>
                <a:cxn ang="0">
                  <a:pos x="154" y="253"/>
                </a:cxn>
                <a:cxn ang="0">
                  <a:pos x="89" y="195"/>
                </a:cxn>
                <a:cxn ang="0">
                  <a:pos x="48" y="145"/>
                </a:cxn>
                <a:cxn ang="0">
                  <a:pos x="15" y="83"/>
                </a:cxn>
                <a:cxn ang="0">
                  <a:pos x="1" y="21"/>
                </a:cxn>
                <a:cxn ang="0">
                  <a:pos x="2" y="215"/>
                </a:cxn>
                <a:cxn ang="0">
                  <a:pos x="19" y="278"/>
                </a:cxn>
                <a:cxn ang="0">
                  <a:pos x="48" y="329"/>
                </a:cxn>
                <a:cxn ang="0">
                  <a:pos x="99" y="388"/>
                </a:cxn>
                <a:cxn ang="0">
                  <a:pos x="166" y="446"/>
                </a:cxn>
                <a:cxn ang="0">
                  <a:pos x="250" y="501"/>
                </a:cxn>
                <a:cxn ang="0">
                  <a:pos x="332" y="544"/>
                </a:cxn>
                <a:cxn ang="0">
                  <a:pos x="444" y="592"/>
                </a:cxn>
                <a:cxn ang="0">
                  <a:pos x="567" y="636"/>
                </a:cxn>
                <a:cxn ang="0">
                  <a:pos x="704" y="673"/>
                </a:cxn>
                <a:cxn ang="0">
                  <a:pos x="826" y="702"/>
                </a:cxn>
                <a:cxn ang="0">
                  <a:pos x="981" y="730"/>
                </a:cxn>
                <a:cxn ang="0">
                  <a:pos x="1142" y="753"/>
                </a:cxn>
                <a:cxn ang="0">
                  <a:pos x="1309" y="769"/>
                </a:cxn>
                <a:cxn ang="0">
                  <a:pos x="1480" y="779"/>
                </a:cxn>
                <a:cxn ang="0">
                  <a:pos x="1624" y="782"/>
                </a:cxn>
                <a:cxn ang="0">
                  <a:pos x="1797" y="780"/>
                </a:cxn>
                <a:cxn ang="0">
                  <a:pos x="1968" y="771"/>
                </a:cxn>
                <a:cxn ang="0">
                  <a:pos x="2136" y="756"/>
                </a:cxn>
                <a:cxn ang="0">
                  <a:pos x="2272" y="739"/>
                </a:cxn>
                <a:cxn ang="0">
                  <a:pos x="2429" y="712"/>
                </a:cxn>
                <a:cxn ang="0">
                  <a:pos x="2577" y="680"/>
                </a:cxn>
                <a:cxn ang="0">
                  <a:pos x="2715" y="642"/>
                </a:cxn>
                <a:cxn ang="0">
                  <a:pos x="2821" y="607"/>
                </a:cxn>
                <a:cxn ang="0">
                  <a:pos x="2937" y="560"/>
                </a:cxn>
                <a:cxn ang="0">
                  <a:pos x="3039" y="510"/>
                </a:cxn>
                <a:cxn ang="0">
                  <a:pos x="3126" y="456"/>
                </a:cxn>
                <a:cxn ang="0">
                  <a:pos x="3186" y="408"/>
                </a:cxn>
                <a:cxn ang="0">
                  <a:pos x="3242" y="349"/>
                </a:cxn>
                <a:cxn ang="0">
                  <a:pos x="3281" y="287"/>
                </a:cxn>
                <a:cxn ang="0">
                  <a:pos x="3302" y="226"/>
                </a:cxn>
              </a:cxnLst>
              <a:rect l="0" t="0" r="r" b="b"/>
              <a:pathLst>
                <a:path w="3306" h="782">
                  <a:moveTo>
                    <a:pt x="3306" y="0"/>
                  </a:moveTo>
                  <a:lnTo>
                    <a:pt x="3306" y="11"/>
                  </a:lnTo>
                  <a:lnTo>
                    <a:pt x="3306" y="11"/>
                  </a:lnTo>
                  <a:lnTo>
                    <a:pt x="3305" y="21"/>
                  </a:lnTo>
                  <a:lnTo>
                    <a:pt x="3304" y="31"/>
                  </a:lnTo>
                  <a:lnTo>
                    <a:pt x="3302" y="42"/>
                  </a:lnTo>
                  <a:lnTo>
                    <a:pt x="3302" y="42"/>
                  </a:lnTo>
                  <a:lnTo>
                    <a:pt x="3300" y="52"/>
                  </a:lnTo>
                  <a:lnTo>
                    <a:pt x="3297" y="63"/>
                  </a:lnTo>
                  <a:lnTo>
                    <a:pt x="3297" y="63"/>
                  </a:lnTo>
                  <a:lnTo>
                    <a:pt x="3294" y="73"/>
                  </a:lnTo>
                  <a:lnTo>
                    <a:pt x="3290" y="83"/>
                  </a:lnTo>
                  <a:lnTo>
                    <a:pt x="3285" y="94"/>
                  </a:lnTo>
                  <a:lnTo>
                    <a:pt x="3285" y="94"/>
                  </a:lnTo>
                  <a:lnTo>
                    <a:pt x="3281" y="103"/>
                  </a:lnTo>
                  <a:lnTo>
                    <a:pt x="3275" y="114"/>
                  </a:lnTo>
                  <a:lnTo>
                    <a:pt x="3270" y="124"/>
                  </a:lnTo>
                  <a:lnTo>
                    <a:pt x="3270" y="124"/>
                  </a:lnTo>
                  <a:lnTo>
                    <a:pt x="3263" y="135"/>
                  </a:lnTo>
                  <a:lnTo>
                    <a:pt x="3257" y="145"/>
                  </a:lnTo>
                  <a:lnTo>
                    <a:pt x="3257" y="145"/>
                  </a:lnTo>
                  <a:lnTo>
                    <a:pt x="3250" y="155"/>
                  </a:lnTo>
                  <a:lnTo>
                    <a:pt x="3242" y="165"/>
                  </a:lnTo>
                  <a:lnTo>
                    <a:pt x="3233" y="175"/>
                  </a:lnTo>
                  <a:lnTo>
                    <a:pt x="3233" y="175"/>
                  </a:lnTo>
                  <a:lnTo>
                    <a:pt x="3224" y="185"/>
                  </a:lnTo>
                  <a:lnTo>
                    <a:pt x="3216" y="195"/>
                  </a:lnTo>
                  <a:lnTo>
                    <a:pt x="3216" y="195"/>
                  </a:lnTo>
                  <a:lnTo>
                    <a:pt x="3207" y="205"/>
                  </a:lnTo>
                  <a:lnTo>
                    <a:pt x="3196" y="214"/>
                  </a:lnTo>
                  <a:lnTo>
                    <a:pt x="3186" y="225"/>
                  </a:lnTo>
                  <a:lnTo>
                    <a:pt x="3186" y="225"/>
                  </a:lnTo>
                  <a:lnTo>
                    <a:pt x="3175" y="234"/>
                  </a:lnTo>
                  <a:lnTo>
                    <a:pt x="3163" y="244"/>
                  </a:lnTo>
                  <a:lnTo>
                    <a:pt x="3163" y="244"/>
                  </a:lnTo>
                  <a:lnTo>
                    <a:pt x="3152" y="253"/>
                  </a:lnTo>
                  <a:lnTo>
                    <a:pt x="3138" y="262"/>
                  </a:lnTo>
                  <a:lnTo>
                    <a:pt x="3126" y="272"/>
                  </a:lnTo>
                  <a:lnTo>
                    <a:pt x="3126" y="272"/>
                  </a:lnTo>
                  <a:lnTo>
                    <a:pt x="3113" y="280"/>
                  </a:lnTo>
                  <a:lnTo>
                    <a:pt x="3099" y="290"/>
                  </a:lnTo>
                  <a:lnTo>
                    <a:pt x="3084" y="299"/>
                  </a:lnTo>
                  <a:lnTo>
                    <a:pt x="3084" y="299"/>
                  </a:lnTo>
                  <a:lnTo>
                    <a:pt x="3070" y="308"/>
                  </a:lnTo>
                  <a:lnTo>
                    <a:pt x="3054" y="317"/>
                  </a:lnTo>
                  <a:lnTo>
                    <a:pt x="3054" y="317"/>
                  </a:lnTo>
                  <a:lnTo>
                    <a:pt x="3039" y="326"/>
                  </a:lnTo>
                  <a:lnTo>
                    <a:pt x="3023" y="334"/>
                  </a:lnTo>
                  <a:lnTo>
                    <a:pt x="3007" y="343"/>
                  </a:lnTo>
                  <a:lnTo>
                    <a:pt x="3007" y="343"/>
                  </a:lnTo>
                  <a:lnTo>
                    <a:pt x="2990" y="351"/>
                  </a:lnTo>
                  <a:lnTo>
                    <a:pt x="2973" y="360"/>
                  </a:lnTo>
                  <a:lnTo>
                    <a:pt x="2973" y="360"/>
                  </a:lnTo>
                  <a:lnTo>
                    <a:pt x="2956" y="369"/>
                  </a:lnTo>
                  <a:lnTo>
                    <a:pt x="2937" y="376"/>
                  </a:lnTo>
                  <a:lnTo>
                    <a:pt x="2920" y="385"/>
                  </a:lnTo>
                  <a:lnTo>
                    <a:pt x="2920" y="385"/>
                  </a:lnTo>
                  <a:lnTo>
                    <a:pt x="2901" y="392"/>
                  </a:lnTo>
                  <a:lnTo>
                    <a:pt x="2881" y="401"/>
                  </a:lnTo>
                  <a:lnTo>
                    <a:pt x="2881" y="401"/>
                  </a:lnTo>
                  <a:lnTo>
                    <a:pt x="2862" y="408"/>
                  </a:lnTo>
                  <a:lnTo>
                    <a:pt x="2842" y="416"/>
                  </a:lnTo>
                  <a:lnTo>
                    <a:pt x="2821" y="423"/>
                  </a:lnTo>
                  <a:lnTo>
                    <a:pt x="2821" y="423"/>
                  </a:lnTo>
                  <a:lnTo>
                    <a:pt x="2801" y="430"/>
                  </a:lnTo>
                  <a:lnTo>
                    <a:pt x="2780" y="438"/>
                  </a:lnTo>
                  <a:lnTo>
                    <a:pt x="2759" y="444"/>
                  </a:lnTo>
                  <a:lnTo>
                    <a:pt x="2759" y="444"/>
                  </a:lnTo>
                  <a:lnTo>
                    <a:pt x="2737" y="452"/>
                  </a:lnTo>
                  <a:lnTo>
                    <a:pt x="2715" y="459"/>
                  </a:lnTo>
                  <a:lnTo>
                    <a:pt x="2715" y="459"/>
                  </a:lnTo>
                  <a:lnTo>
                    <a:pt x="2693" y="465"/>
                  </a:lnTo>
                  <a:lnTo>
                    <a:pt x="2671" y="472"/>
                  </a:lnTo>
                  <a:lnTo>
                    <a:pt x="2648" y="477"/>
                  </a:lnTo>
                  <a:lnTo>
                    <a:pt x="2648" y="477"/>
                  </a:lnTo>
                  <a:lnTo>
                    <a:pt x="2625" y="484"/>
                  </a:lnTo>
                  <a:lnTo>
                    <a:pt x="2601" y="490"/>
                  </a:lnTo>
                  <a:lnTo>
                    <a:pt x="2601" y="490"/>
                  </a:lnTo>
                  <a:lnTo>
                    <a:pt x="2577" y="496"/>
                  </a:lnTo>
                  <a:lnTo>
                    <a:pt x="2553" y="502"/>
                  </a:lnTo>
                  <a:lnTo>
                    <a:pt x="2528" y="508"/>
                  </a:lnTo>
                  <a:lnTo>
                    <a:pt x="2528" y="508"/>
                  </a:lnTo>
                  <a:lnTo>
                    <a:pt x="2504" y="512"/>
                  </a:lnTo>
                  <a:lnTo>
                    <a:pt x="2480" y="518"/>
                  </a:lnTo>
                  <a:lnTo>
                    <a:pt x="2480" y="518"/>
                  </a:lnTo>
                  <a:lnTo>
                    <a:pt x="2454" y="524"/>
                  </a:lnTo>
                  <a:lnTo>
                    <a:pt x="2429" y="529"/>
                  </a:lnTo>
                  <a:lnTo>
                    <a:pt x="2404" y="533"/>
                  </a:lnTo>
                  <a:lnTo>
                    <a:pt x="2404" y="533"/>
                  </a:lnTo>
                  <a:lnTo>
                    <a:pt x="2377" y="538"/>
                  </a:lnTo>
                  <a:lnTo>
                    <a:pt x="2352" y="543"/>
                  </a:lnTo>
                  <a:lnTo>
                    <a:pt x="2325" y="547"/>
                  </a:lnTo>
                  <a:lnTo>
                    <a:pt x="2325" y="547"/>
                  </a:lnTo>
                  <a:lnTo>
                    <a:pt x="2299" y="551"/>
                  </a:lnTo>
                  <a:lnTo>
                    <a:pt x="2272" y="555"/>
                  </a:lnTo>
                  <a:lnTo>
                    <a:pt x="2272" y="555"/>
                  </a:lnTo>
                  <a:lnTo>
                    <a:pt x="2246" y="559"/>
                  </a:lnTo>
                  <a:lnTo>
                    <a:pt x="2218" y="563"/>
                  </a:lnTo>
                  <a:lnTo>
                    <a:pt x="2190" y="566"/>
                  </a:lnTo>
                  <a:lnTo>
                    <a:pt x="2190" y="566"/>
                  </a:lnTo>
                  <a:lnTo>
                    <a:pt x="2164" y="569"/>
                  </a:lnTo>
                  <a:lnTo>
                    <a:pt x="2136" y="572"/>
                  </a:lnTo>
                  <a:lnTo>
                    <a:pt x="2136" y="572"/>
                  </a:lnTo>
                  <a:lnTo>
                    <a:pt x="2109" y="575"/>
                  </a:lnTo>
                  <a:lnTo>
                    <a:pt x="2081" y="578"/>
                  </a:lnTo>
                  <a:lnTo>
                    <a:pt x="2052" y="581"/>
                  </a:lnTo>
                  <a:lnTo>
                    <a:pt x="2052" y="581"/>
                  </a:lnTo>
                  <a:lnTo>
                    <a:pt x="2025" y="584"/>
                  </a:lnTo>
                  <a:lnTo>
                    <a:pt x="1996" y="585"/>
                  </a:lnTo>
                  <a:lnTo>
                    <a:pt x="1996" y="585"/>
                  </a:lnTo>
                  <a:lnTo>
                    <a:pt x="1968" y="587"/>
                  </a:lnTo>
                  <a:lnTo>
                    <a:pt x="1940" y="589"/>
                  </a:lnTo>
                  <a:lnTo>
                    <a:pt x="1911" y="591"/>
                  </a:lnTo>
                  <a:lnTo>
                    <a:pt x="1911" y="591"/>
                  </a:lnTo>
                  <a:lnTo>
                    <a:pt x="1883" y="593"/>
                  </a:lnTo>
                  <a:lnTo>
                    <a:pt x="1855" y="594"/>
                  </a:lnTo>
                  <a:lnTo>
                    <a:pt x="1826" y="595"/>
                  </a:lnTo>
                  <a:lnTo>
                    <a:pt x="1826" y="595"/>
                  </a:lnTo>
                  <a:lnTo>
                    <a:pt x="1797" y="596"/>
                  </a:lnTo>
                  <a:lnTo>
                    <a:pt x="1768" y="597"/>
                  </a:lnTo>
                  <a:lnTo>
                    <a:pt x="1768" y="597"/>
                  </a:lnTo>
                  <a:lnTo>
                    <a:pt x="1740" y="598"/>
                  </a:lnTo>
                  <a:lnTo>
                    <a:pt x="1710" y="598"/>
                  </a:lnTo>
                  <a:lnTo>
                    <a:pt x="1681" y="599"/>
                  </a:lnTo>
                  <a:lnTo>
                    <a:pt x="1681" y="599"/>
                  </a:lnTo>
                  <a:lnTo>
                    <a:pt x="1652" y="599"/>
                  </a:lnTo>
                  <a:lnTo>
                    <a:pt x="1624" y="599"/>
                  </a:lnTo>
                  <a:lnTo>
                    <a:pt x="1624" y="599"/>
                  </a:lnTo>
                  <a:lnTo>
                    <a:pt x="1595" y="598"/>
                  </a:lnTo>
                  <a:lnTo>
                    <a:pt x="1566" y="598"/>
                  </a:lnTo>
                  <a:lnTo>
                    <a:pt x="1537" y="597"/>
                  </a:lnTo>
                  <a:lnTo>
                    <a:pt x="1537" y="597"/>
                  </a:lnTo>
                  <a:lnTo>
                    <a:pt x="1509" y="596"/>
                  </a:lnTo>
                  <a:lnTo>
                    <a:pt x="1480" y="595"/>
                  </a:lnTo>
                  <a:lnTo>
                    <a:pt x="1480" y="595"/>
                  </a:lnTo>
                  <a:lnTo>
                    <a:pt x="1451" y="594"/>
                  </a:lnTo>
                  <a:lnTo>
                    <a:pt x="1423" y="593"/>
                  </a:lnTo>
                  <a:lnTo>
                    <a:pt x="1394" y="591"/>
                  </a:lnTo>
                  <a:lnTo>
                    <a:pt x="1394" y="591"/>
                  </a:lnTo>
                  <a:lnTo>
                    <a:pt x="1365" y="589"/>
                  </a:lnTo>
                  <a:lnTo>
                    <a:pt x="1337" y="587"/>
                  </a:lnTo>
                  <a:lnTo>
                    <a:pt x="1309" y="585"/>
                  </a:lnTo>
                  <a:lnTo>
                    <a:pt x="1309" y="585"/>
                  </a:lnTo>
                  <a:lnTo>
                    <a:pt x="1281" y="584"/>
                  </a:lnTo>
                  <a:lnTo>
                    <a:pt x="1252" y="581"/>
                  </a:lnTo>
                  <a:lnTo>
                    <a:pt x="1252" y="581"/>
                  </a:lnTo>
                  <a:lnTo>
                    <a:pt x="1225" y="578"/>
                  </a:lnTo>
                  <a:lnTo>
                    <a:pt x="1197" y="575"/>
                  </a:lnTo>
                  <a:lnTo>
                    <a:pt x="1170" y="572"/>
                  </a:lnTo>
                  <a:lnTo>
                    <a:pt x="1170" y="572"/>
                  </a:lnTo>
                  <a:lnTo>
                    <a:pt x="1142" y="569"/>
                  </a:lnTo>
                  <a:lnTo>
                    <a:pt x="1114" y="566"/>
                  </a:lnTo>
                  <a:lnTo>
                    <a:pt x="1114" y="566"/>
                  </a:lnTo>
                  <a:lnTo>
                    <a:pt x="1087" y="563"/>
                  </a:lnTo>
                  <a:lnTo>
                    <a:pt x="1060" y="559"/>
                  </a:lnTo>
                  <a:lnTo>
                    <a:pt x="1034" y="555"/>
                  </a:lnTo>
                  <a:lnTo>
                    <a:pt x="1034" y="555"/>
                  </a:lnTo>
                  <a:lnTo>
                    <a:pt x="1007" y="551"/>
                  </a:lnTo>
                  <a:lnTo>
                    <a:pt x="981" y="547"/>
                  </a:lnTo>
                  <a:lnTo>
                    <a:pt x="981" y="547"/>
                  </a:lnTo>
                  <a:lnTo>
                    <a:pt x="954" y="543"/>
                  </a:lnTo>
                  <a:lnTo>
                    <a:pt x="928" y="538"/>
                  </a:lnTo>
                  <a:lnTo>
                    <a:pt x="902" y="533"/>
                  </a:lnTo>
                  <a:lnTo>
                    <a:pt x="902" y="533"/>
                  </a:lnTo>
                  <a:lnTo>
                    <a:pt x="877" y="529"/>
                  </a:lnTo>
                  <a:lnTo>
                    <a:pt x="851" y="524"/>
                  </a:lnTo>
                  <a:lnTo>
                    <a:pt x="826" y="518"/>
                  </a:lnTo>
                  <a:lnTo>
                    <a:pt x="826" y="518"/>
                  </a:lnTo>
                  <a:lnTo>
                    <a:pt x="802" y="512"/>
                  </a:lnTo>
                  <a:lnTo>
                    <a:pt x="776" y="508"/>
                  </a:lnTo>
                  <a:lnTo>
                    <a:pt x="776" y="508"/>
                  </a:lnTo>
                  <a:lnTo>
                    <a:pt x="752" y="502"/>
                  </a:lnTo>
                  <a:lnTo>
                    <a:pt x="728" y="496"/>
                  </a:lnTo>
                  <a:lnTo>
                    <a:pt x="704" y="490"/>
                  </a:lnTo>
                  <a:lnTo>
                    <a:pt x="704" y="490"/>
                  </a:lnTo>
                  <a:lnTo>
                    <a:pt x="681" y="484"/>
                  </a:lnTo>
                  <a:lnTo>
                    <a:pt x="658" y="477"/>
                  </a:lnTo>
                  <a:lnTo>
                    <a:pt x="658" y="477"/>
                  </a:lnTo>
                  <a:lnTo>
                    <a:pt x="635" y="472"/>
                  </a:lnTo>
                  <a:lnTo>
                    <a:pt x="612" y="465"/>
                  </a:lnTo>
                  <a:lnTo>
                    <a:pt x="589" y="459"/>
                  </a:lnTo>
                  <a:lnTo>
                    <a:pt x="589" y="459"/>
                  </a:lnTo>
                  <a:lnTo>
                    <a:pt x="567" y="452"/>
                  </a:lnTo>
                  <a:lnTo>
                    <a:pt x="546" y="444"/>
                  </a:lnTo>
                  <a:lnTo>
                    <a:pt x="546" y="444"/>
                  </a:lnTo>
                  <a:lnTo>
                    <a:pt x="525" y="438"/>
                  </a:lnTo>
                  <a:lnTo>
                    <a:pt x="504" y="430"/>
                  </a:lnTo>
                  <a:lnTo>
                    <a:pt x="483" y="423"/>
                  </a:lnTo>
                  <a:lnTo>
                    <a:pt x="483" y="423"/>
                  </a:lnTo>
                  <a:lnTo>
                    <a:pt x="464" y="416"/>
                  </a:lnTo>
                  <a:lnTo>
                    <a:pt x="444" y="408"/>
                  </a:lnTo>
                  <a:lnTo>
                    <a:pt x="424" y="401"/>
                  </a:lnTo>
                  <a:lnTo>
                    <a:pt x="424" y="401"/>
                  </a:lnTo>
                  <a:lnTo>
                    <a:pt x="405" y="392"/>
                  </a:lnTo>
                  <a:lnTo>
                    <a:pt x="386" y="385"/>
                  </a:lnTo>
                  <a:lnTo>
                    <a:pt x="386" y="385"/>
                  </a:lnTo>
                  <a:lnTo>
                    <a:pt x="367" y="376"/>
                  </a:lnTo>
                  <a:lnTo>
                    <a:pt x="350" y="369"/>
                  </a:lnTo>
                  <a:lnTo>
                    <a:pt x="332" y="360"/>
                  </a:lnTo>
                  <a:lnTo>
                    <a:pt x="332" y="360"/>
                  </a:lnTo>
                  <a:lnTo>
                    <a:pt x="316" y="351"/>
                  </a:lnTo>
                  <a:lnTo>
                    <a:pt x="298" y="343"/>
                  </a:lnTo>
                  <a:lnTo>
                    <a:pt x="298" y="343"/>
                  </a:lnTo>
                  <a:lnTo>
                    <a:pt x="282" y="334"/>
                  </a:lnTo>
                  <a:lnTo>
                    <a:pt x="266" y="326"/>
                  </a:lnTo>
                  <a:lnTo>
                    <a:pt x="250" y="317"/>
                  </a:lnTo>
                  <a:lnTo>
                    <a:pt x="250" y="317"/>
                  </a:lnTo>
                  <a:lnTo>
                    <a:pt x="235" y="308"/>
                  </a:lnTo>
                  <a:lnTo>
                    <a:pt x="220" y="299"/>
                  </a:lnTo>
                  <a:lnTo>
                    <a:pt x="220" y="299"/>
                  </a:lnTo>
                  <a:lnTo>
                    <a:pt x="206" y="290"/>
                  </a:lnTo>
                  <a:lnTo>
                    <a:pt x="193" y="280"/>
                  </a:lnTo>
                  <a:lnTo>
                    <a:pt x="180" y="272"/>
                  </a:lnTo>
                  <a:lnTo>
                    <a:pt x="180" y="272"/>
                  </a:lnTo>
                  <a:lnTo>
                    <a:pt x="166" y="262"/>
                  </a:lnTo>
                  <a:lnTo>
                    <a:pt x="154" y="253"/>
                  </a:lnTo>
                  <a:lnTo>
                    <a:pt x="142" y="244"/>
                  </a:lnTo>
                  <a:lnTo>
                    <a:pt x="142" y="244"/>
                  </a:lnTo>
                  <a:lnTo>
                    <a:pt x="131" y="234"/>
                  </a:lnTo>
                  <a:lnTo>
                    <a:pt x="120" y="225"/>
                  </a:lnTo>
                  <a:lnTo>
                    <a:pt x="120" y="225"/>
                  </a:lnTo>
                  <a:lnTo>
                    <a:pt x="109" y="214"/>
                  </a:lnTo>
                  <a:lnTo>
                    <a:pt x="99" y="205"/>
                  </a:lnTo>
                  <a:lnTo>
                    <a:pt x="89" y="195"/>
                  </a:lnTo>
                  <a:lnTo>
                    <a:pt x="89" y="195"/>
                  </a:lnTo>
                  <a:lnTo>
                    <a:pt x="80" y="185"/>
                  </a:lnTo>
                  <a:lnTo>
                    <a:pt x="71" y="175"/>
                  </a:lnTo>
                  <a:lnTo>
                    <a:pt x="71" y="175"/>
                  </a:lnTo>
                  <a:lnTo>
                    <a:pt x="64" y="165"/>
                  </a:lnTo>
                  <a:lnTo>
                    <a:pt x="56" y="155"/>
                  </a:lnTo>
                  <a:lnTo>
                    <a:pt x="48" y="145"/>
                  </a:lnTo>
                  <a:lnTo>
                    <a:pt x="48" y="145"/>
                  </a:lnTo>
                  <a:lnTo>
                    <a:pt x="42" y="135"/>
                  </a:lnTo>
                  <a:lnTo>
                    <a:pt x="35" y="124"/>
                  </a:lnTo>
                  <a:lnTo>
                    <a:pt x="35" y="124"/>
                  </a:lnTo>
                  <a:lnTo>
                    <a:pt x="29" y="114"/>
                  </a:lnTo>
                  <a:lnTo>
                    <a:pt x="24" y="103"/>
                  </a:lnTo>
                  <a:lnTo>
                    <a:pt x="19" y="94"/>
                  </a:lnTo>
                  <a:lnTo>
                    <a:pt x="19" y="94"/>
                  </a:lnTo>
                  <a:lnTo>
                    <a:pt x="15" y="83"/>
                  </a:lnTo>
                  <a:lnTo>
                    <a:pt x="12" y="73"/>
                  </a:lnTo>
                  <a:lnTo>
                    <a:pt x="8" y="63"/>
                  </a:lnTo>
                  <a:lnTo>
                    <a:pt x="8" y="63"/>
                  </a:lnTo>
                  <a:lnTo>
                    <a:pt x="5" y="52"/>
                  </a:lnTo>
                  <a:lnTo>
                    <a:pt x="3" y="42"/>
                  </a:lnTo>
                  <a:lnTo>
                    <a:pt x="3" y="42"/>
                  </a:lnTo>
                  <a:lnTo>
                    <a:pt x="2" y="31"/>
                  </a:lnTo>
                  <a:lnTo>
                    <a:pt x="1" y="21"/>
                  </a:lnTo>
                  <a:lnTo>
                    <a:pt x="0" y="11"/>
                  </a:lnTo>
                  <a:lnTo>
                    <a:pt x="0" y="11"/>
                  </a:lnTo>
                  <a:lnTo>
                    <a:pt x="0" y="0"/>
                  </a:lnTo>
                  <a:lnTo>
                    <a:pt x="0" y="184"/>
                  </a:lnTo>
                  <a:lnTo>
                    <a:pt x="0" y="194"/>
                  </a:lnTo>
                  <a:lnTo>
                    <a:pt x="0" y="194"/>
                  </a:lnTo>
                  <a:lnTo>
                    <a:pt x="1" y="205"/>
                  </a:lnTo>
                  <a:lnTo>
                    <a:pt x="2" y="215"/>
                  </a:lnTo>
                  <a:lnTo>
                    <a:pt x="3" y="226"/>
                  </a:lnTo>
                  <a:lnTo>
                    <a:pt x="3" y="226"/>
                  </a:lnTo>
                  <a:lnTo>
                    <a:pt x="5" y="236"/>
                  </a:lnTo>
                  <a:lnTo>
                    <a:pt x="8" y="246"/>
                  </a:lnTo>
                  <a:lnTo>
                    <a:pt x="8" y="246"/>
                  </a:lnTo>
                  <a:lnTo>
                    <a:pt x="12" y="257"/>
                  </a:lnTo>
                  <a:lnTo>
                    <a:pt x="15" y="267"/>
                  </a:lnTo>
                  <a:lnTo>
                    <a:pt x="19" y="278"/>
                  </a:lnTo>
                  <a:lnTo>
                    <a:pt x="19" y="278"/>
                  </a:lnTo>
                  <a:lnTo>
                    <a:pt x="24" y="287"/>
                  </a:lnTo>
                  <a:lnTo>
                    <a:pt x="29" y="298"/>
                  </a:lnTo>
                  <a:lnTo>
                    <a:pt x="35" y="308"/>
                  </a:lnTo>
                  <a:lnTo>
                    <a:pt x="35" y="308"/>
                  </a:lnTo>
                  <a:lnTo>
                    <a:pt x="42" y="318"/>
                  </a:lnTo>
                  <a:lnTo>
                    <a:pt x="48" y="329"/>
                  </a:lnTo>
                  <a:lnTo>
                    <a:pt x="48" y="329"/>
                  </a:lnTo>
                  <a:lnTo>
                    <a:pt x="56" y="338"/>
                  </a:lnTo>
                  <a:lnTo>
                    <a:pt x="64" y="349"/>
                  </a:lnTo>
                  <a:lnTo>
                    <a:pt x="71" y="359"/>
                  </a:lnTo>
                  <a:lnTo>
                    <a:pt x="71" y="359"/>
                  </a:lnTo>
                  <a:lnTo>
                    <a:pt x="80" y="369"/>
                  </a:lnTo>
                  <a:lnTo>
                    <a:pt x="89" y="379"/>
                  </a:lnTo>
                  <a:lnTo>
                    <a:pt x="89" y="379"/>
                  </a:lnTo>
                  <a:lnTo>
                    <a:pt x="99" y="388"/>
                  </a:lnTo>
                  <a:lnTo>
                    <a:pt x="109" y="398"/>
                  </a:lnTo>
                  <a:lnTo>
                    <a:pt x="120" y="408"/>
                  </a:lnTo>
                  <a:lnTo>
                    <a:pt x="120" y="408"/>
                  </a:lnTo>
                  <a:lnTo>
                    <a:pt x="131" y="418"/>
                  </a:lnTo>
                  <a:lnTo>
                    <a:pt x="142" y="427"/>
                  </a:lnTo>
                  <a:lnTo>
                    <a:pt x="142" y="427"/>
                  </a:lnTo>
                  <a:lnTo>
                    <a:pt x="154" y="437"/>
                  </a:lnTo>
                  <a:lnTo>
                    <a:pt x="166" y="446"/>
                  </a:lnTo>
                  <a:lnTo>
                    <a:pt x="180" y="456"/>
                  </a:lnTo>
                  <a:lnTo>
                    <a:pt x="180" y="456"/>
                  </a:lnTo>
                  <a:lnTo>
                    <a:pt x="193" y="464"/>
                  </a:lnTo>
                  <a:lnTo>
                    <a:pt x="206" y="474"/>
                  </a:lnTo>
                  <a:lnTo>
                    <a:pt x="220" y="483"/>
                  </a:lnTo>
                  <a:lnTo>
                    <a:pt x="220" y="483"/>
                  </a:lnTo>
                  <a:lnTo>
                    <a:pt x="235" y="492"/>
                  </a:lnTo>
                  <a:lnTo>
                    <a:pt x="250" y="501"/>
                  </a:lnTo>
                  <a:lnTo>
                    <a:pt x="250" y="501"/>
                  </a:lnTo>
                  <a:lnTo>
                    <a:pt x="266" y="510"/>
                  </a:lnTo>
                  <a:lnTo>
                    <a:pt x="282" y="518"/>
                  </a:lnTo>
                  <a:lnTo>
                    <a:pt x="298" y="527"/>
                  </a:lnTo>
                  <a:lnTo>
                    <a:pt x="298" y="527"/>
                  </a:lnTo>
                  <a:lnTo>
                    <a:pt x="316" y="535"/>
                  </a:lnTo>
                  <a:lnTo>
                    <a:pt x="332" y="544"/>
                  </a:lnTo>
                  <a:lnTo>
                    <a:pt x="332" y="544"/>
                  </a:lnTo>
                  <a:lnTo>
                    <a:pt x="350" y="552"/>
                  </a:lnTo>
                  <a:lnTo>
                    <a:pt x="367" y="560"/>
                  </a:lnTo>
                  <a:lnTo>
                    <a:pt x="386" y="568"/>
                  </a:lnTo>
                  <a:lnTo>
                    <a:pt x="386" y="568"/>
                  </a:lnTo>
                  <a:lnTo>
                    <a:pt x="405" y="576"/>
                  </a:lnTo>
                  <a:lnTo>
                    <a:pt x="424" y="584"/>
                  </a:lnTo>
                  <a:lnTo>
                    <a:pt x="424" y="584"/>
                  </a:lnTo>
                  <a:lnTo>
                    <a:pt x="444" y="592"/>
                  </a:lnTo>
                  <a:lnTo>
                    <a:pt x="464" y="600"/>
                  </a:lnTo>
                  <a:lnTo>
                    <a:pt x="483" y="607"/>
                  </a:lnTo>
                  <a:lnTo>
                    <a:pt x="483" y="607"/>
                  </a:lnTo>
                  <a:lnTo>
                    <a:pt x="504" y="614"/>
                  </a:lnTo>
                  <a:lnTo>
                    <a:pt x="525" y="621"/>
                  </a:lnTo>
                  <a:lnTo>
                    <a:pt x="546" y="628"/>
                  </a:lnTo>
                  <a:lnTo>
                    <a:pt x="546" y="628"/>
                  </a:lnTo>
                  <a:lnTo>
                    <a:pt x="567" y="636"/>
                  </a:lnTo>
                  <a:lnTo>
                    <a:pt x="589" y="642"/>
                  </a:lnTo>
                  <a:lnTo>
                    <a:pt x="589" y="642"/>
                  </a:lnTo>
                  <a:lnTo>
                    <a:pt x="612" y="649"/>
                  </a:lnTo>
                  <a:lnTo>
                    <a:pt x="635" y="655"/>
                  </a:lnTo>
                  <a:lnTo>
                    <a:pt x="658" y="661"/>
                  </a:lnTo>
                  <a:lnTo>
                    <a:pt x="658" y="661"/>
                  </a:lnTo>
                  <a:lnTo>
                    <a:pt x="681" y="668"/>
                  </a:lnTo>
                  <a:lnTo>
                    <a:pt x="704" y="673"/>
                  </a:lnTo>
                  <a:lnTo>
                    <a:pt x="704" y="673"/>
                  </a:lnTo>
                  <a:lnTo>
                    <a:pt x="728" y="680"/>
                  </a:lnTo>
                  <a:lnTo>
                    <a:pt x="752" y="686"/>
                  </a:lnTo>
                  <a:lnTo>
                    <a:pt x="776" y="691"/>
                  </a:lnTo>
                  <a:lnTo>
                    <a:pt x="776" y="691"/>
                  </a:lnTo>
                  <a:lnTo>
                    <a:pt x="802" y="696"/>
                  </a:lnTo>
                  <a:lnTo>
                    <a:pt x="826" y="702"/>
                  </a:lnTo>
                  <a:lnTo>
                    <a:pt x="826" y="702"/>
                  </a:lnTo>
                  <a:lnTo>
                    <a:pt x="851" y="708"/>
                  </a:lnTo>
                  <a:lnTo>
                    <a:pt x="877" y="712"/>
                  </a:lnTo>
                  <a:lnTo>
                    <a:pt x="902" y="717"/>
                  </a:lnTo>
                  <a:lnTo>
                    <a:pt x="902" y="717"/>
                  </a:lnTo>
                  <a:lnTo>
                    <a:pt x="928" y="722"/>
                  </a:lnTo>
                  <a:lnTo>
                    <a:pt x="954" y="727"/>
                  </a:lnTo>
                  <a:lnTo>
                    <a:pt x="981" y="730"/>
                  </a:lnTo>
                  <a:lnTo>
                    <a:pt x="981" y="730"/>
                  </a:lnTo>
                  <a:lnTo>
                    <a:pt x="1007" y="735"/>
                  </a:lnTo>
                  <a:lnTo>
                    <a:pt x="1034" y="739"/>
                  </a:lnTo>
                  <a:lnTo>
                    <a:pt x="1034" y="739"/>
                  </a:lnTo>
                  <a:lnTo>
                    <a:pt x="1060" y="743"/>
                  </a:lnTo>
                  <a:lnTo>
                    <a:pt x="1087" y="746"/>
                  </a:lnTo>
                  <a:lnTo>
                    <a:pt x="1114" y="749"/>
                  </a:lnTo>
                  <a:lnTo>
                    <a:pt x="1114" y="749"/>
                  </a:lnTo>
                  <a:lnTo>
                    <a:pt x="1142" y="753"/>
                  </a:lnTo>
                  <a:lnTo>
                    <a:pt x="1170" y="756"/>
                  </a:lnTo>
                  <a:lnTo>
                    <a:pt x="1170" y="756"/>
                  </a:lnTo>
                  <a:lnTo>
                    <a:pt x="1197" y="759"/>
                  </a:lnTo>
                  <a:lnTo>
                    <a:pt x="1225" y="762"/>
                  </a:lnTo>
                  <a:lnTo>
                    <a:pt x="1252" y="764"/>
                  </a:lnTo>
                  <a:lnTo>
                    <a:pt x="1252" y="764"/>
                  </a:lnTo>
                  <a:lnTo>
                    <a:pt x="1281" y="767"/>
                  </a:lnTo>
                  <a:lnTo>
                    <a:pt x="1309" y="769"/>
                  </a:lnTo>
                  <a:lnTo>
                    <a:pt x="1309" y="769"/>
                  </a:lnTo>
                  <a:lnTo>
                    <a:pt x="1337" y="771"/>
                  </a:lnTo>
                  <a:lnTo>
                    <a:pt x="1365" y="773"/>
                  </a:lnTo>
                  <a:lnTo>
                    <a:pt x="1394" y="775"/>
                  </a:lnTo>
                  <a:lnTo>
                    <a:pt x="1394" y="775"/>
                  </a:lnTo>
                  <a:lnTo>
                    <a:pt x="1423" y="777"/>
                  </a:lnTo>
                  <a:lnTo>
                    <a:pt x="1451" y="778"/>
                  </a:lnTo>
                  <a:lnTo>
                    <a:pt x="1480" y="779"/>
                  </a:lnTo>
                  <a:lnTo>
                    <a:pt x="1480" y="779"/>
                  </a:lnTo>
                  <a:lnTo>
                    <a:pt x="1509" y="780"/>
                  </a:lnTo>
                  <a:lnTo>
                    <a:pt x="1537" y="781"/>
                  </a:lnTo>
                  <a:lnTo>
                    <a:pt x="1537" y="781"/>
                  </a:lnTo>
                  <a:lnTo>
                    <a:pt x="1566" y="781"/>
                  </a:lnTo>
                  <a:lnTo>
                    <a:pt x="1595" y="781"/>
                  </a:lnTo>
                  <a:lnTo>
                    <a:pt x="1624" y="782"/>
                  </a:lnTo>
                  <a:lnTo>
                    <a:pt x="1624" y="782"/>
                  </a:lnTo>
                  <a:lnTo>
                    <a:pt x="1652" y="782"/>
                  </a:lnTo>
                  <a:lnTo>
                    <a:pt x="1681" y="782"/>
                  </a:lnTo>
                  <a:lnTo>
                    <a:pt x="1681" y="782"/>
                  </a:lnTo>
                  <a:lnTo>
                    <a:pt x="1710" y="781"/>
                  </a:lnTo>
                  <a:lnTo>
                    <a:pt x="1740" y="781"/>
                  </a:lnTo>
                  <a:lnTo>
                    <a:pt x="1768" y="781"/>
                  </a:lnTo>
                  <a:lnTo>
                    <a:pt x="1768" y="781"/>
                  </a:lnTo>
                  <a:lnTo>
                    <a:pt x="1797" y="780"/>
                  </a:lnTo>
                  <a:lnTo>
                    <a:pt x="1826" y="779"/>
                  </a:lnTo>
                  <a:lnTo>
                    <a:pt x="1826" y="779"/>
                  </a:lnTo>
                  <a:lnTo>
                    <a:pt x="1855" y="778"/>
                  </a:lnTo>
                  <a:lnTo>
                    <a:pt x="1883" y="777"/>
                  </a:lnTo>
                  <a:lnTo>
                    <a:pt x="1911" y="775"/>
                  </a:lnTo>
                  <a:lnTo>
                    <a:pt x="1911" y="775"/>
                  </a:lnTo>
                  <a:lnTo>
                    <a:pt x="1940" y="773"/>
                  </a:lnTo>
                  <a:lnTo>
                    <a:pt x="1968" y="771"/>
                  </a:lnTo>
                  <a:lnTo>
                    <a:pt x="1996" y="769"/>
                  </a:lnTo>
                  <a:lnTo>
                    <a:pt x="1996" y="769"/>
                  </a:lnTo>
                  <a:lnTo>
                    <a:pt x="2025" y="767"/>
                  </a:lnTo>
                  <a:lnTo>
                    <a:pt x="2052" y="764"/>
                  </a:lnTo>
                  <a:lnTo>
                    <a:pt x="2052" y="764"/>
                  </a:lnTo>
                  <a:lnTo>
                    <a:pt x="2081" y="762"/>
                  </a:lnTo>
                  <a:lnTo>
                    <a:pt x="2109" y="759"/>
                  </a:lnTo>
                  <a:lnTo>
                    <a:pt x="2136" y="756"/>
                  </a:lnTo>
                  <a:lnTo>
                    <a:pt x="2136" y="756"/>
                  </a:lnTo>
                  <a:lnTo>
                    <a:pt x="2164" y="753"/>
                  </a:lnTo>
                  <a:lnTo>
                    <a:pt x="2190" y="749"/>
                  </a:lnTo>
                  <a:lnTo>
                    <a:pt x="2190" y="749"/>
                  </a:lnTo>
                  <a:lnTo>
                    <a:pt x="2218" y="746"/>
                  </a:lnTo>
                  <a:lnTo>
                    <a:pt x="2246" y="743"/>
                  </a:lnTo>
                  <a:lnTo>
                    <a:pt x="2272" y="739"/>
                  </a:lnTo>
                  <a:lnTo>
                    <a:pt x="2272" y="739"/>
                  </a:lnTo>
                  <a:lnTo>
                    <a:pt x="2299" y="735"/>
                  </a:lnTo>
                  <a:lnTo>
                    <a:pt x="2325" y="730"/>
                  </a:lnTo>
                  <a:lnTo>
                    <a:pt x="2325" y="730"/>
                  </a:lnTo>
                  <a:lnTo>
                    <a:pt x="2352" y="727"/>
                  </a:lnTo>
                  <a:lnTo>
                    <a:pt x="2377" y="722"/>
                  </a:lnTo>
                  <a:lnTo>
                    <a:pt x="2404" y="717"/>
                  </a:lnTo>
                  <a:lnTo>
                    <a:pt x="2404" y="717"/>
                  </a:lnTo>
                  <a:lnTo>
                    <a:pt x="2429" y="712"/>
                  </a:lnTo>
                  <a:lnTo>
                    <a:pt x="2454" y="708"/>
                  </a:lnTo>
                  <a:lnTo>
                    <a:pt x="2480" y="702"/>
                  </a:lnTo>
                  <a:lnTo>
                    <a:pt x="2480" y="702"/>
                  </a:lnTo>
                  <a:lnTo>
                    <a:pt x="2504" y="696"/>
                  </a:lnTo>
                  <a:lnTo>
                    <a:pt x="2528" y="691"/>
                  </a:lnTo>
                  <a:lnTo>
                    <a:pt x="2528" y="691"/>
                  </a:lnTo>
                  <a:lnTo>
                    <a:pt x="2553" y="686"/>
                  </a:lnTo>
                  <a:lnTo>
                    <a:pt x="2577" y="680"/>
                  </a:lnTo>
                  <a:lnTo>
                    <a:pt x="2601" y="673"/>
                  </a:lnTo>
                  <a:lnTo>
                    <a:pt x="2601" y="673"/>
                  </a:lnTo>
                  <a:lnTo>
                    <a:pt x="2625" y="668"/>
                  </a:lnTo>
                  <a:lnTo>
                    <a:pt x="2648" y="661"/>
                  </a:lnTo>
                  <a:lnTo>
                    <a:pt x="2648" y="661"/>
                  </a:lnTo>
                  <a:lnTo>
                    <a:pt x="2671" y="655"/>
                  </a:lnTo>
                  <a:lnTo>
                    <a:pt x="2693" y="649"/>
                  </a:lnTo>
                  <a:lnTo>
                    <a:pt x="2715" y="642"/>
                  </a:lnTo>
                  <a:lnTo>
                    <a:pt x="2715" y="642"/>
                  </a:lnTo>
                  <a:lnTo>
                    <a:pt x="2737" y="636"/>
                  </a:lnTo>
                  <a:lnTo>
                    <a:pt x="2759" y="628"/>
                  </a:lnTo>
                  <a:lnTo>
                    <a:pt x="2759" y="628"/>
                  </a:lnTo>
                  <a:lnTo>
                    <a:pt x="2780" y="621"/>
                  </a:lnTo>
                  <a:lnTo>
                    <a:pt x="2801" y="614"/>
                  </a:lnTo>
                  <a:lnTo>
                    <a:pt x="2821" y="607"/>
                  </a:lnTo>
                  <a:lnTo>
                    <a:pt x="2821" y="607"/>
                  </a:lnTo>
                  <a:lnTo>
                    <a:pt x="2842" y="600"/>
                  </a:lnTo>
                  <a:lnTo>
                    <a:pt x="2862" y="592"/>
                  </a:lnTo>
                  <a:lnTo>
                    <a:pt x="2881" y="584"/>
                  </a:lnTo>
                  <a:lnTo>
                    <a:pt x="2881" y="584"/>
                  </a:lnTo>
                  <a:lnTo>
                    <a:pt x="2901" y="576"/>
                  </a:lnTo>
                  <a:lnTo>
                    <a:pt x="2920" y="568"/>
                  </a:lnTo>
                  <a:lnTo>
                    <a:pt x="2920" y="568"/>
                  </a:lnTo>
                  <a:lnTo>
                    <a:pt x="2937" y="560"/>
                  </a:lnTo>
                  <a:lnTo>
                    <a:pt x="2956" y="552"/>
                  </a:lnTo>
                  <a:lnTo>
                    <a:pt x="2973" y="544"/>
                  </a:lnTo>
                  <a:lnTo>
                    <a:pt x="2973" y="544"/>
                  </a:lnTo>
                  <a:lnTo>
                    <a:pt x="2990" y="535"/>
                  </a:lnTo>
                  <a:lnTo>
                    <a:pt x="3007" y="527"/>
                  </a:lnTo>
                  <a:lnTo>
                    <a:pt x="3007" y="527"/>
                  </a:lnTo>
                  <a:lnTo>
                    <a:pt x="3023" y="518"/>
                  </a:lnTo>
                  <a:lnTo>
                    <a:pt x="3039" y="510"/>
                  </a:lnTo>
                  <a:lnTo>
                    <a:pt x="3054" y="501"/>
                  </a:lnTo>
                  <a:lnTo>
                    <a:pt x="3054" y="501"/>
                  </a:lnTo>
                  <a:lnTo>
                    <a:pt x="3070" y="492"/>
                  </a:lnTo>
                  <a:lnTo>
                    <a:pt x="3084" y="483"/>
                  </a:lnTo>
                  <a:lnTo>
                    <a:pt x="3084" y="483"/>
                  </a:lnTo>
                  <a:lnTo>
                    <a:pt x="3099" y="474"/>
                  </a:lnTo>
                  <a:lnTo>
                    <a:pt x="3113" y="464"/>
                  </a:lnTo>
                  <a:lnTo>
                    <a:pt x="3126" y="456"/>
                  </a:lnTo>
                  <a:lnTo>
                    <a:pt x="3126" y="456"/>
                  </a:lnTo>
                  <a:lnTo>
                    <a:pt x="3138" y="446"/>
                  </a:lnTo>
                  <a:lnTo>
                    <a:pt x="3152" y="437"/>
                  </a:lnTo>
                  <a:lnTo>
                    <a:pt x="3163" y="427"/>
                  </a:lnTo>
                  <a:lnTo>
                    <a:pt x="3163" y="427"/>
                  </a:lnTo>
                  <a:lnTo>
                    <a:pt x="3175" y="418"/>
                  </a:lnTo>
                  <a:lnTo>
                    <a:pt x="3186" y="408"/>
                  </a:lnTo>
                  <a:lnTo>
                    <a:pt x="3186" y="408"/>
                  </a:lnTo>
                  <a:lnTo>
                    <a:pt x="3196" y="398"/>
                  </a:lnTo>
                  <a:lnTo>
                    <a:pt x="3207" y="388"/>
                  </a:lnTo>
                  <a:lnTo>
                    <a:pt x="3216" y="379"/>
                  </a:lnTo>
                  <a:lnTo>
                    <a:pt x="3216" y="379"/>
                  </a:lnTo>
                  <a:lnTo>
                    <a:pt x="3224" y="369"/>
                  </a:lnTo>
                  <a:lnTo>
                    <a:pt x="3233" y="359"/>
                  </a:lnTo>
                  <a:lnTo>
                    <a:pt x="3233" y="359"/>
                  </a:lnTo>
                  <a:lnTo>
                    <a:pt x="3242" y="349"/>
                  </a:lnTo>
                  <a:lnTo>
                    <a:pt x="3250" y="338"/>
                  </a:lnTo>
                  <a:lnTo>
                    <a:pt x="3257" y="329"/>
                  </a:lnTo>
                  <a:lnTo>
                    <a:pt x="3257" y="329"/>
                  </a:lnTo>
                  <a:lnTo>
                    <a:pt x="3263" y="318"/>
                  </a:lnTo>
                  <a:lnTo>
                    <a:pt x="3270" y="308"/>
                  </a:lnTo>
                  <a:lnTo>
                    <a:pt x="3270" y="308"/>
                  </a:lnTo>
                  <a:lnTo>
                    <a:pt x="3275" y="298"/>
                  </a:lnTo>
                  <a:lnTo>
                    <a:pt x="3281" y="287"/>
                  </a:lnTo>
                  <a:lnTo>
                    <a:pt x="3285" y="278"/>
                  </a:lnTo>
                  <a:lnTo>
                    <a:pt x="3285" y="278"/>
                  </a:lnTo>
                  <a:lnTo>
                    <a:pt x="3290" y="267"/>
                  </a:lnTo>
                  <a:lnTo>
                    <a:pt x="3294" y="257"/>
                  </a:lnTo>
                  <a:lnTo>
                    <a:pt x="3297" y="246"/>
                  </a:lnTo>
                  <a:lnTo>
                    <a:pt x="3297" y="246"/>
                  </a:lnTo>
                  <a:lnTo>
                    <a:pt x="3300" y="236"/>
                  </a:lnTo>
                  <a:lnTo>
                    <a:pt x="3302" y="226"/>
                  </a:lnTo>
                  <a:lnTo>
                    <a:pt x="3302" y="226"/>
                  </a:lnTo>
                  <a:lnTo>
                    <a:pt x="3304" y="215"/>
                  </a:lnTo>
                  <a:lnTo>
                    <a:pt x="3305" y="205"/>
                  </a:lnTo>
                  <a:lnTo>
                    <a:pt x="3306" y="194"/>
                  </a:lnTo>
                  <a:lnTo>
                    <a:pt x="3306" y="194"/>
                  </a:lnTo>
                  <a:lnTo>
                    <a:pt x="3306" y="184"/>
                  </a:lnTo>
                  <a:lnTo>
                    <a:pt x="3306" y="0"/>
                  </a:lnTo>
                  <a:close/>
                </a:path>
              </a:pathLst>
            </a:custGeom>
            <a:solidFill>
              <a:srgbClr val="4D4D80"/>
            </a:solidFill>
            <a:ln w="9525">
              <a:solidFill>
                <a:srgbClr val="000000"/>
              </a:solidFill>
              <a:round/>
              <a:headEnd/>
              <a:tailEnd/>
            </a:ln>
          </p:spPr>
          <p:txBody>
            <a:bodyPr/>
            <a:lstStyle/>
            <a:p>
              <a:endParaRPr lang="es-ES"/>
            </a:p>
          </p:txBody>
        </p:sp>
        <p:sp>
          <p:nvSpPr>
            <p:cNvPr id="197691" name="Freeform 59"/>
            <p:cNvSpPr>
              <a:spLocks/>
            </p:cNvSpPr>
            <p:nvPr/>
          </p:nvSpPr>
          <p:spPr bwMode="auto">
            <a:xfrm>
              <a:off x="1524" y="1501"/>
              <a:ext cx="3306" cy="1198"/>
            </a:xfrm>
            <a:custGeom>
              <a:avLst/>
              <a:gdLst/>
              <a:ahLst/>
              <a:cxnLst>
                <a:cxn ang="0">
                  <a:pos x="1797" y="1"/>
                </a:cxn>
                <a:cxn ang="0">
                  <a:pos x="1940" y="8"/>
                </a:cxn>
                <a:cxn ang="0">
                  <a:pos x="2109" y="22"/>
                </a:cxn>
                <a:cxn ang="0">
                  <a:pos x="2246" y="39"/>
                </a:cxn>
                <a:cxn ang="0">
                  <a:pos x="2404" y="65"/>
                </a:cxn>
                <a:cxn ang="0">
                  <a:pos x="2528" y="91"/>
                </a:cxn>
                <a:cxn ang="0">
                  <a:pos x="2671" y="126"/>
                </a:cxn>
                <a:cxn ang="0">
                  <a:pos x="2780" y="161"/>
                </a:cxn>
                <a:cxn ang="0">
                  <a:pos x="2901" y="205"/>
                </a:cxn>
                <a:cxn ang="0">
                  <a:pos x="3007" y="254"/>
                </a:cxn>
                <a:cxn ang="0">
                  <a:pos x="3084" y="299"/>
                </a:cxn>
                <a:cxn ang="0">
                  <a:pos x="3163" y="355"/>
                </a:cxn>
                <a:cxn ang="0">
                  <a:pos x="3216" y="403"/>
                </a:cxn>
                <a:cxn ang="0">
                  <a:pos x="3263" y="464"/>
                </a:cxn>
                <a:cxn ang="0">
                  <a:pos x="3290" y="515"/>
                </a:cxn>
                <a:cxn ang="0">
                  <a:pos x="3305" y="577"/>
                </a:cxn>
                <a:cxn ang="0">
                  <a:pos x="3304" y="629"/>
                </a:cxn>
                <a:cxn ang="0">
                  <a:pos x="3285" y="692"/>
                </a:cxn>
                <a:cxn ang="0">
                  <a:pos x="3257" y="743"/>
                </a:cxn>
                <a:cxn ang="0">
                  <a:pos x="3207" y="804"/>
                </a:cxn>
                <a:cxn ang="0">
                  <a:pos x="3152" y="852"/>
                </a:cxn>
                <a:cxn ang="0">
                  <a:pos x="3070" y="907"/>
                </a:cxn>
                <a:cxn ang="0">
                  <a:pos x="2990" y="950"/>
                </a:cxn>
                <a:cxn ang="0">
                  <a:pos x="2881" y="999"/>
                </a:cxn>
                <a:cxn ang="0">
                  <a:pos x="2780" y="1037"/>
                </a:cxn>
                <a:cxn ang="0">
                  <a:pos x="2648" y="1076"/>
                </a:cxn>
                <a:cxn ang="0">
                  <a:pos x="2528" y="1107"/>
                </a:cxn>
                <a:cxn ang="0">
                  <a:pos x="2377" y="1137"/>
                </a:cxn>
                <a:cxn ang="0">
                  <a:pos x="2246" y="1158"/>
                </a:cxn>
                <a:cxn ang="0">
                  <a:pos x="2081" y="1177"/>
                </a:cxn>
                <a:cxn ang="0">
                  <a:pos x="1940" y="1188"/>
                </a:cxn>
                <a:cxn ang="0">
                  <a:pos x="1768" y="1196"/>
                </a:cxn>
                <a:cxn ang="0">
                  <a:pos x="1624" y="1198"/>
                </a:cxn>
                <a:cxn ang="0">
                  <a:pos x="1451" y="1193"/>
                </a:cxn>
                <a:cxn ang="0">
                  <a:pos x="1281" y="1182"/>
                </a:cxn>
                <a:cxn ang="0">
                  <a:pos x="1142" y="1168"/>
                </a:cxn>
                <a:cxn ang="0">
                  <a:pos x="981" y="1146"/>
                </a:cxn>
                <a:cxn ang="0">
                  <a:pos x="851" y="1122"/>
                </a:cxn>
                <a:cxn ang="0">
                  <a:pos x="704" y="1089"/>
                </a:cxn>
                <a:cxn ang="0">
                  <a:pos x="589" y="1057"/>
                </a:cxn>
                <a:cxn ang="0">
                  <a:pos x="464" y="1015"/>
                </a:cxn>
                <a:cxn ang="0">
                  <a:pos x="367" y="975"/>
                </a:cxn>
                <a:cxn ang="0">
                  <a:pos x="266" y="925"/>
                </a:cxn>
                <a:cxn ang="0">
                  <a:pos x="193" y="879"/>
                </a:cxn>
                <a:cxn ang="0">
                  <a:pos x="120" y="823"/>
                </a:cxn>
                <a:cxn ang="0">
                  <a:pos x="71" y="773"/>
                </a:cxn>
                <a:cxn ang="0">
                  <a:pos x="29" y="713"/>
                </a:cxn>
                <a:cxn ang="0">
                  <a:pos x="8" y="661"/>
                </a:cxn>
                <a:cxn ang="0">
                  <a:pos x="0" y="598"/>
                </a:cxn>
                <a:cxn ang="0">
                  <a:pos x="5" y="546"/>
                </a:cxn>
                <a:cxn ang="0">
                  <a:pos x="29" y="484"/>
                </a:cxn>
                <a:cxn ang="0">
                  <a:pos x="64" y="433"/>
                </a:cxn>
                <a:cxn ang="0">
                  <a:pos x="120" y="374"/>
                </a:cxn>
                <a:cxn ang="0">
                  <a:pos x="180" y="326"/>
                </a:cxn>
                <a:cxn ang="0">
                  <a:pos x="266" y="272"/>
                </a:cxn>
                <a:cxn ang="0">
                  <a:pos x="350" y="230"/>
                </a:cxn>
                <a:cxn ang="0">
                  <a:pos x="464" y="182"/>
                </a:cxn>
                <a:cxn ang="0">
                  <a:pos x="567" y="146"/>
                </a:cxn>
                <a:cxn ang="0">
                  <a:pos x="704" y="108"/>
                </a:cxn>
                <a:cxn ang="0">
                  <a:pos x="851" y="74"/>
                </a:cxn>
                <a:cxn ang="0">
                  <a:pos x="981" y="51"/>
                </a:cxn>
                <a:cxn ang="0">
                  <a:pos x="1142" y="29"/>
                </a:cxn>
              </a:cxnLst>
              <a:rect l="0" t="0" r="r" b="b"/>
              <a:pathLst>
                <a:path w="3306" h="1198">
                  <a:moveTo>
                    <a:pt x="1652" y="0"/>
                  </a:moveTo>
                  <a:lnTo>
                    <a:pt x="1681" y="0"/>
                  </a:lnTo>
                  <a:lnTo>
                    <a:pt x="1681" y="0"/>
                  </a:lnTo>
                  <a:lnTo>
                    <a:pt x="1710" y="0"/>
                  </a:lnTo>
                  <a:lnTo>
                    <a:pt x="1740" y="1"/>
                  </a:lnTo>
                  <a:lnTo>
                    <a:pt x="1740" y="1"/>
                  </a:lnTo>
                  <a:lnTo>
                    <a:pt x="1768" y="1"/>
                  </a:lnTo>
                  <a:lnTo>
                    <a:pt x="1797" y="1"/>
                  </a:lnTo>
                  <a:lnTo>
                    <a:pt x="1826" y="2"/>
                  </a:lnTo>
                  <a:lnTo>
                    <a:pt x="1826" y="2"/>
                  </a:lnTo>
                  <a:lnTo>
                    <a:pt x="1855" y="3"/>
                  </a:lnTo>
                  <a:lnTo>
                    <a:pt x="1883" y="5"/>
                  </a:lnTo>
                  <a:lnTo>
                    <a:pt x="1883" y="5"/>
                  </a:lnTo>
                  <a:lnTo>
                    <a:pt x="1911" y="7"/>
                  </a:lnTo>
                  <a:lnTo>
                    <a:pt x="1940" y="8"/>
                  </a:lnTo>
                  <a:lnTo>
                    <a:pt x="1940" y="8"/>
                  </a:lnTo>
                  <a:lnTo>
                    <a:pt x="1968" y="10"/>
                  </a:lnTo>
                  <a:lnTo>
                    <a:pt x="1996" y="13"/>
                  </a:lnTo>
                  <a:lnTo>
                    <a:pt x="1996" y="13"/>
                  </a:lnTo>
                  <a:lnTo>
                    <a:pt x="2025" y="15"/>
                  </a:lnTo>
                  <a:lnTo>
                    <a:pt x="2052" y="18"/>
                  </a:lnTo>
                  <a:lnTo>
                    <a:pt x="2052" y="18"/>
                  </a:lnTo>
                  <a:lnTo>
                    <a:pt x="2081" y="19"/>
                  </a:lnTo>
                  <a:lnTo>
                    <a:pt x="2109" y="22"/>
                  </a:lnTo>
                  <a:lnTo>
                    <a:pt x="2136" y="25"/>
                  </a:lnTo>
                  <a:lnTo>
                    <a:pt x="2136" y="25"/>
                  </a:lnTo>
                  <a:lnTo>
                    <a:pt x="2164" y="29"/>
                  </a:lnTo>
                  <a:lnTo>
                    <a:pt x="2190" y="32"/>
                  </a:lnTo>
                  <a:lnTo>
                    <a:pt x="2190" y="32"/>
                  </a:lnTo>
                  <a:lnTo>
                    <a:pt x="2218" y="36"/>
                  </a:lnTo>
                  <a:lnTo>
                    <a:pt x="2246" y="39"/>
                  </a:lnTo>
                  <a:lnTo>
                    <a:pt x="2246" y="39"/>
                  </a:lnTo>
                  <a:lnTo>
                    <a:pt x="2272" y="43"/>
                  </a:lnTo>
                  <a:lnTo>
                    <a:pt x="2299" y="47"/>
                  </a:lnTo>
                  <a:lnTo>
                    <a:pt x="2299" y="47"/>
                  </a:lnTo>
                  <a:lnTo>
                    <a:pt x="2325" y="51"/>
                  </a:lnTo>
                  <a:lnTo>
                    <a:pt x="2352" y="55"/>
                  </a:lnTo>
                  <a:lnTo>
                    <a:pt x="2377" y="60"/>
                  </a:lnTo>
                  <a:lnTo>
                    <a:pt x="2377" y="60"/>
                  </a:lnTo>
                  <a:lnTo>
                    <a:pt x="2404" y="65"/>
                  </a:lnTo>
                  <a:lnTo>
                    <a:pt x="2429" y="70"/>
                  </a:lnTo>
                  <a:lnTo>
                    <a:pt x="2429" y="70"/>
                  </a:lnTo>
                  <a:lnTo>
                    <a:pt x="2454" y="74"/>
                  </a:lnTo>
                  <a:lnTo>
                    <a:pt x="2480" y="79"/>
                  </a:lnTo>
                  <a:lnTo>
                    <a:pt x="2480" y="79"/>
                  </a:lnTo>
                  <a:lnTo>
                    <a:pt x="2504" y="85"/>
                  </a:lnTo>
                  <a:lnTo>
                    <a:pt x="2528" y="91"/>
                  </a:lnTo>
                  <a:lnTo>
                    <a:pt x="2528" y="91"/>
                  </a:lnTo>
                  <a:lnTo>
                    <a:pt x="2553" y="96"/>
                  </a:lnTo>
                  <a:lnTo>
                    <a:pt x="2577" y="102"/>
                  </a:lnTo>
                  <a:lnTo>
                    <a:pt x="2601" y="108"/>
                  </a:lnTo>
                  <a:lnTo>
                    <a:pt x="2601" y="108"/>
                  </a:lnTo>
                  <a:lnTo>
                    <a:pt x="2625" y="114"/>
                  </a:lnTo>
                  <a:lnTo>
                    <a:pt x="2648" y="120"/>
                  </a:lnTo>
                  <a:lnTo>
                    <a:pt x="2648" y="120"/>
                  </a:lnTo>
                  <a:lnTo>
                    <a:pt x="2671" y="126"/>
                  </a:lnTo>
                  <a:lnTo>
                    <a:pt x="2693" y="133"/>
                  </a:lnTo>
                  <a:lnTo>
                    <a:pt x="2693" y="133"/>
                  </a:lnTo>
                  <a:lnTo>
                    <a:pt x="2715" y="140"/>
                  </a:lnTo>
                  <a:lnTo>
                    <a:pt x="2737" y="146"/>
                  </a:lnTo>
                  <a:lnTo>
                    <a:pt x="2737" y="146"/>
                  </a:lnTo>
                  <a:lnTo>
                    <a:pt x="2759" y="153"/>
                  </a:lnTo>
                  <a:lnTo>
                    <a:pt x="2780" y="161"/>
                  </a:lnTo>
                  <a:lnTo>
                    <a:pt x="2780" y="161"/>
                  </a:lnTo>
                  <a:lnTo>
                    <a:pt x="2801" y="167"/>
                  </a:lnTo>
                  <a:lnTo>
                    <a:pt x="2821" y="175"/>
                  </a:lnTo>
                  <a:lnTo>
                    <a:pt x="2842" y="182"/>
                  </a:lnTo>
                  <a:lnTo>
                    <a:pt x="2842" y="182"/>
                  </a:lnTo>
                  <a:lnTo>
                    <a:pt x="2862" y="190"/>
                  </a:lnTo>
                  <a:lnTo>
                    <a:pt x="2881" y="198"/>
                  </a:lnTo>
                  <a:lnTo>
                    <a:pt x="2881" y="198"/>
                  </a:lnTo>
                  <a:lnTo>
                    <a:pt x="2901" y="205"/>
                  </a:lnTo>
                  <a:lnTo>
                    <a:pt x="2920" y="214"/>
                  </a:lnTo>
                  <a:lnTo>
                    <a:pt x="2920" y="214"/>
                  </a:lnTo>
                  <a:lnTo>
                    <a:pt x="2937" y="221"/>
                  </a:lnTo>
                  <a:lnTo>
                    <a:pt x="2956" y="230"/>
                  </a:lnTo>
                  <a:lnTo>
                    <a:pt x="2956" y="230"/>
                  </a:lnTo>
                  <a:lnTo>
                    <a:pt x="2973" y="238"/>
                  </a:lnTo>
                  <a:lnTo>
                    <a:pt x="2990" y="246"/>
                  </a:lnTo>
                  <a:lnTo>
                    <a:pt x="3007" y="254"/>
                  </a:lnTo>
                  <a:lnTo>
                    <a:pt x="3007" y="254"/>
                  </a:lnTo>
                  <a:lnTo>
                    <a:pt x="3023" y="264"/>
                  </a:lnTo>
                  <a:lnTo>
                    <a:pt x="3039" y="272"/>
                  </a:lnTo>
                  <a:lnTo>
                    <a:pt x="3039" y="272"/>
                  </a:lnTo>
                  <a:lnTo>
                    <a:pt x="3054" y="281"/>
                  </a:lnTo>
                  <a:lnTo>
                    <a:pt x="3070" y="289"/>
                  </a:lnTo>
                  <a:lnTo>
                    <a:pt x="3070" y="289"/>
                  </a:lnTo>
                  <a:lnTo>
                    <a:pt x="3084" y="299"/>
                  </a:lnTo>
                  <a:lnTo>
                    <a:pt x="3099" y="308"/>
                  </a:lnTo>
                  <a:lnTo>
                    <a:pt x="3099" y="308"/>
                  </a:lnTo>
                  <a:lnTo>
                    <a:pt x="3113" y="317"/>
                  </a:lnTo>
                  <a:lnTo>
                    <a:pt x="3126" y="326"/>
                  </a:lnTo>
                  <a:lnTo>
                    <a:pt x="3126" y="326"/>
                  </a:lnTo>
                  <a:lnTo>
                    <a:pt x="3138" y="336"/>
                  </a:lnTo>
                  <a:lnTo>
                    <a:pt x="3152" y="345"/>
                  </a:lnTo>
                  <a:lnTo>
                    <a:pt x="3163" y="355"/>
                  </a:lnTo>
                  <a:lnTo>
                    <a:pt x="3163" y="355"/>
                  </a:lnTo>
                  <a:lnTo>
                    <a:pt x="3175" y="364"/>
                  </a:lnTo>
                  <a:lnTo>
                    <a:pt x="3186" y="374"/>
                  </a:lnTo>
                  <a:lnTo>
                    <a:pt x="3186" y="374"/>
                  </a:lnTo>
                  <a:lnTo>
                    <a:pt x="3196" y="384"/>
                  </a:lnTo>
                  <a:lnTo>
                    <a:pt x="3207" y="394"/>
                  </a:lnTo>
                  <a:lnTo>
                    <a:pt x="3207" y="394"/>
                  </a:lnTo>
                  <a:lnTo>
                    <a:pt x="3216" y="403"/>
                  </a:lnTo>
                  <a:lnTo>
                    <a:pt x="3224" y="413"/>
                  </a:lnTo>
                  <a:lnTo>
                    <a:pt x="3224" y="413"/>
                  </a:lnTo>
                  <a:lnTo>
                    <a:pt x="3233" y="423"/>
                  </a:lnTo>
                  <a:lnTo>
                    <a:pt x="3242" y="433"/>
                  </a:lnTo>
                  <a:lnTo>
                    <a:pt x="3250" y="444"/>
                  </a:lnTo>
                  <a:lnTo>
                    <a:pt x="3250" y="444"/>
                  </a:lnTo>
                  <a:lnTo>
                    <a:pt x="3257" y="453"/>
                  </a:lnTo>
                  <a:lnTo>
                    <a:pt x="3263" y="464"/>
                  </a:lnTo>
                  <a:lnTo>
                    <a:pt x="3263" y="464"/>
                  </a:lnTo>
                  <a:lnTo>
                    <a:pt x="3270" y="474"/>
                  </a:lnTo>
                  <a:lnTo>
                    <a:pt x="3275" y="484"/>
                  </a:lnTo>
                  <a:lnTo>
                    <a:pt x="3275" y="484"/>
                  </a:lnTo>
                  <a:lnTo>
                    <a:pt x="3281" y="494"/>
                  </a:lnTo>
                  <a:lnTo>
                    <a:pt x="3285" y="504"/>
                  </a:lnTo>
                  <a:lnTo>
                    <a:pt x="3285" y="504"/>
                  </a:lnTo>
                  <a:lnTo>
                    <a:pt x="3290" y="515"/>
                  </a:lnTo>
                  <a:lnTo>
                    <a:pt x="3294" y="525"/>
                  </a:lnTo>
                  <a:lnTo>
                    <a:pt x="3294" y="525"/>
                  </a:lnTo>
                  <a:lnTo>
                    <a:pt x="3297" y="536"/>
                  </a:lnTo>
                  <a:lnTo>
                    <a:pt x="3300" y="546"/>
                  </a:lnTo>
                  <a:lnTo>
                    <a:pt x="3302" y="556"/>
                  </a:lnTo>
                  <a:lnTo>
                    <a:pt x="3302" y="556"/>
                  </a:lnTo>
                  <a:lnTo>
                    <a:pt x="3304" y="567"/>
                  </a:lnTo>
                  <a:lnTo>
                    <a:pt x="3305" y="577"/>
                  </a:lnTo>
                  <a:lnTo>
                    <a:pt x="3305" y="577"/>
                  </a:lnTo>
                  <a:lnTo>
                    <a:pt x="3306" y="588"/>
                  </a:lnTo>
                  <a:lnTo>
                    <a:pt x="3306" y="598"/>
                  </a:lnTo>
                  <a:lnTo>
                    <a:pt x="3306" y="598"/>
                  </a:lnTo>
                  <a:lnTo>
                    <a:pt x="3306" y="609"/>
                  </a:lnTo>
                  <a:lnTo>
                    <a:pt x="3305" y="619"/>
                  </a:lnTo>
                  <a:lnTo>
                    <a:pt x="3305" y="619"/>
                  </a:lnTo>
                  <a:lnTo>
                    <a:pt x="3304" y="629"/>
                  </a:lnTo>
                  <a:lnTo>
                    <a:pt x="3302" y="640"/>
                  </a:lnTo>
                  <a:lnTo>
                    <a:pt x="3300" y="650"/>
                  </a:lnTo>
                  <a:lnTo>
                    <a:pt x="3300" y="650"/>
                  </a:lnTo>
                  <a:lnTo>
                    <a:pt x="3297" y="661"/>
                  </a:lnTo>
                  <a:lnTo>
                    <a:pt x="3294" y="671"/>
                  </a:lnTo>
                  <a:lnTo>
                    <a:pt x="3294" y="671"/>
                  </a:lnTo>
                  <a:lnTo>
                    <a:pt x="3290" y="681"/>
                  </a:lnTo>
                  <a:lnTo>
                    <a:pt x="3285" y="692"/>
                  </a:lnTo>
                  <a:lnTo>
                    <a:pt x="3285" y="692"/>
                  </a:lnTo>
                  <a:lnTo>
                    <a:pt x="3281" y="702"/>
                  </a:lnTo>
                  <a:lnTo>
                    <a:pt x="3275" y="713"/>
                  </a:lnTo>
                  <a:lnTo>
                    <a:pt x="3275" y="713"/>
                  </a:lnTo>
                  <a:lnTo>
                    <a:pt x="3270" y="723"/>
                  </a:lnTo>
                  <a:lnTo>
                    <a:pt x="3263" y="734"/>
                  </a:lnTo>
                  <a:lnTo>
                    <a:pt x="3257" y="743"/>
                  </a:lnTo>
                  <a:lnTo>
                    <a:pt x="3257" y="743"/>
                  </a:lnTo>
                  <a:lnTo>
                    <a:pt x="3250" y="753"/>
                  </a:lnTo>
                  <a:lnTo>
                    <a:pt x="3242" y="764"/>
                  </a:lnTo>
                  <a:lnTo>
                    <a:pt x="3242" y="764"/>
                  </a:lnTo>
                  <a:lnTo>
                    <a:pt x="3233" y="773"/>
                  </a:lnTo>
                  <a:lnTo>
                    <a:pt x="3224" y="784"/>
                  </a:lnTo>
                  <a:lnTo>
                    <a:pt x="3224" y="784"/>
                  </a:lnTo>
                  <a:lnTo>
                    <a:pt x="3216" y="793"/>
                  </a:lnTo>
                  <a:lnTo>
                    <a:pt x="3207" y="804"/>
                  </a:lnTo>
                  <a:lnTo>
                    <a:pt x="3207" y="804"/>
                  </a:lnTo>
                  <a:lnTo>
                    <a:pt x="3196" y="813"/>
                  </a:lnTo>
                  <a:lnTo>
                    <a:pt x="3186" y="823"/>
                  </a:lnTo>
                  <a:lnTo>
                    <a:pt x="3186" y="823"/>
                  </a:lnTo>
                  <a:lnTo>
                    <a:pt x="3175" y="832"/>
                  </a:lnTo>
                  <a:lnTo>
                    <a:pt x="3163" y="842"/>
                  </a:lnTo>
                  <a:lnTo>
                    <a:pt x="3152" y="852"/>
                  </a:lnTo>
                  <a:lnTo>
                    <a:pt x="3152" y="852"/>
                  </a:lnTo>
                  <a:lnTo>
                    <a:pt x="3138" y="861"/>
                  </a:lnTo>
                  <a:lnTo>
                    <a:pt x="3126" y="870"/>
                  </a:lnTo>
                  <a:lnTo>
                    <a:pt x="3126" y="870"/>
                  </a:lnTo>
                  <a:lnTo>
                    <a:pt x="3113" y="879"/>
                  </a:lnTo>
                  <a:lnTo>
                    <a:pt x="3099" y="889"/>
                  </a:lnTo>
                  <a:lnTo>
                    <a:pt x="3099" y="889"/>
                  </a:lnTo>
                  <a:lnTo>
                    <a:pt x="3084" y="898"/>
                  </a:lnTo>
                  <a:lnTo>
                    <a:pt x="3070" y="907"/>
                  </a:lnTo>
                  <a:lnTo>
                    <a:pt x="3070" y="907"/>
                  </a:lnTo>
                  <a:lnTo>
                    <a:pt x="3054" y="915"/>
                  </a:lnTo>
                  <a:lnTo>
                    <a:pt x="3039" y="925"/>
                  </a:lnTo>
                  <a:lnTo>
                    <a:pt x="3023" y="933"/>
                  </a:lnTo>
                  <a:lnTo>
                    <a:pt x="3023" y="933"/>
                  </a:lnTo>
                  <a:lnTo>
                    <a:pt x="3007" y="942"/>
                  </a:lnTo>
                  <a:lnTo>
                    <a:pt x="2990" y="950"/>
                  </a:lnTo>
                  <a:lnTo>
                    <a:pt x="2990" y="950"/>
                  </a:lnTo>
                  <a:lnTo>
                    <a:pt x="2973" y="959"/>
                  </a:lnTo>
                  <a:lnTo>
                    <a:pt x="2956" y="967"/>
                  </a:lnTo>
                  <a:lnTo>
                    <a:pt x="2956" y="967"/>
                  </a:lnTo>
                  <a:lnTo>
                    <a:pt x="2937" y="975"/>
                  </a:lnTo>
                  <a:lnTo>
                    <a:pt x="2920" y="984"/>
                  </a:lnTo>
                  <a:lnTo>
                    <a:pt x="2920" y="984"/>
                  </a:lnTo>
                  <a:lnTo>
                    <a:pt x="2901" y="991"/>
                  </a:lnTo>
                  <a:lnTo>
                    <a:pt x="2881" y="999"/>
                  </a:lnTo>
                  <a:lnTo>
                    <a:pt x="2881" y="999"/>
                  </a:lnTo>
                  <a:lnTo>
                    <a:pt x="2862" y="1007"/>
                  </a:lnTo>
                  <a:lnTo>
                    <a:pt x="2842" y="1015"/>
                  </a:lnTo>
                  <a:lnTo>
                    <a:pt x="2821" y="1021"/>
                  </a:lnTo>
                  <a:lnTo>
                    <a:pt x="2821" y="1021"/>
                  </a:lnTo>
                  <a:lnTo>
                    <a:pt x="2801" y="1029"/>
                  </a:lnTo>
                  <a:lnTo>
                    <a:pt x="2780" y="1037"/>
                  </a:lnTo>
                  <a:lnTo>
                    <a:pt x="2780" y="1037"/>
                  </a:lnTo>
                  <a:lnTo>
                    <a:pt x="2759" y="1043"/>
                  </a:lnTo>
                  <a:lnTo>
                    <a:pt x="2737" y="1051"/>
                  </a:lnTo>
                  <a:lnTo>
                    <a:pt x="2737" y="1051"/>
                  </a:lnTo>
                  <a:lnTo>
                    <a:pt x="2715" y="1057"/>
                  </a:lnTo>
                  <a:lnTo>
                    <a:pt x="2693" y="1064"/>
                  </a:lnTo>
                  <a:lnTo>
                    <a:pt x="2693" y="1064"/>
                  </a:lnTo>
                  <a:lnTo>
                    <a:pt x="2671" y="1071"/>
                  </a:lnTo>
                  <a:lnTo>
                    <a:pt x="2648" y="1076"/>
                  </a:lnTo>
                  <a:lnTo>
                    <a:pt x="2625" y="1083"/>
                  </a:lnTo>
                  <a:lnTo>
                    <a:pt x="2625" y="1083"/>
                  </a:lnTo>
                  <a:lnTo>
                    <a:pt x="2601" y="1089"/>
                  </a:lnTo>
                  <a:lnTo>
                    <a:pt x="2577" y="1095"/>
                  </a:lnTo>
                  <a:lnTo>
                    <a:pt x="2577" y="1095"/>
                  </a:lnTo>
                  <a:lnTo>
                    <a:pt x="2553" y="1101"/>
                  </a:lnTo>
                  <a:lnTo>
                    <a:pt x="2528" y="1107"/>
                  </a:lnTo>
                  <a:lnTo>
                    <a:pt x="2528" y="1107"/>
                  </a:lnTo>
                  <a:lnTo>
                    <a:pt x="2504" y="1111"/>
                  </a:lnTo>
                  <a:lnTo>
                    <a:pt x="2480" y="1117"/>
                  </a:lnTo>
                  <a:lnTo>
                    <a:pt x="2480" y="1117"/>
                  </a:lnTo>
                  <a:lnTo>
                    <a:pt x="2454" y="1122"/>
                  </a:lnTo>
                  <a:lnTo>
                    <a:pt x="2429" y="1128"/>
                  </a:lnTo>
                  <a:lnTo>
                    <a:pt x="2429" y="1128"/>
                  </a:lnTo>
                  <a:lnTo>
                    <a:pt x="2404" y="1132"/>
                  </a:lnTo>
                  <a:lnTo>
                    <a:pt x="2377" y="1137"/>
                  </a:lnTo>
                  <a:lnTo>
                    <a:pt x="2352" y="1141"/>
                  </a:lnTo>
                  <a:lnTo>
                    <a:pt x="2352" y="1141"/>
                  </a:lnTo>
                  <a:lnTo>
                    <a:pt x="2325" y="1146"/>
                  </a:lnTo>
                  <a:lnTo>
                    <a:pt x="2299" y="1149"/>
                  </a:lnTo>
                  <a:lnTo>
                    <a:pt x="2299" y="1149"/>
                  </a:lnTo>
                  <a:lnTo>
                    <a:pt x="2272" y="1154"/>
                  </a:lnTo>
                  <a:lnTo>
                    <a:pt x="2246" y="1158"/>
                  </a:lnTo>
                  <a:lnTo>
                    <a:pt x="2246" y="1158"/>
                  </a:lnTo>
                  <a:lnTo>
                    <a:pt x="2218" y="1162"/>
                  </a:lnTo>
                  <a:lnTo>
                    <a:pt x="2190" y="1164"/>
                  </a:lnTo>
                  <a:lnTo>
                    <a:pt x="2190" y="1164"/>
                  </a:lnTo>
                  <a:lnTo>
                    <a:pt x="2164" y="1168"/>
                  </a:lnTo>
                  <a:lnTo>
                    <a:pt x="2136" y="1171"/>
                  </a:lnTo>
                  <a:lnTo>
                    <a:pt x="2109" y="1174"/>
                  </a:lnTo>
                  <a:lnTo>
                    <a:pt x="2109" y="1174"/>
                  </a:lnTo>
                  <a:lnTo>
                    <a:pt x="2081" y="1177"/>
                  </a:lnTo>
                  <a:lnTo>
                    <a:pt x="2052" y="1180"/>
                  </a:lnTo>
                  <a:lnTo>
                    <a:pt x="2052" y="1180"/>
                  </a:lnTo>
                  <a:lnTo>
                    <a:pt x="2025" y="1182"/>
                  </a:lnTo>
                  <a:lnTo>
                    <a:pt x="1996" y="1184"/>
                  </a:lnTo>
                  <a:lnTo>
                    <a:pt x="1996" y="1184"/>
                  </a:lnTo>
                  <a:lnTo>
                    <a:pt x="1968" y="1186"/>
                  </a:lnTo>
                  <a:lnTo>
                    <a:pt x="1940" y="1188"/>
                  </a:lnTo>
                  <a:lnTo>
                    <a:pt x="1940" y="1188"/>
                  </a:lnTo>
                  <a:lnTo>
                    <a:pt x="1911" y="1190"/>
                  </a:lnTo>
                  <a:lnTo>
                    <a:pt x="1883" y="1192"/>
                  </a:lnTo>
                  <a:lnTo>
                    <a:pt x="1855" y="1193"/>
                  </a:lnTo>
                  <a:lnTo>
                    <a:pt x="1855" y="1193"/>
                  </a:lnTo>
                  <a:lnTo>
                    <a:pt x="1826" y="1194"/>
                  </a:lnTo>
                  <a:lnTo>
                    <a:pt x="1797" y="1195"/>
                  </a:lnTo>
                  <a:lnTo>
                    <a:pt x="1797" y="1195"/>
                  </a:lnTo>
                  <a:lnTo>
                    <a:pt x="1768" y="1196"/>
                  </a:lnTo>
                  <a:lnTo>
                    <a:pt x="1740" y="1197"/>
                  </a:lnTo>
                  <a:lnTo>
                    <a:pt x="1740" y="1197"/>
                  </a:lnTo>
                  <a:lnTo>
                    <a:pt x="1710" y="1197"/>
                  </a:lnTo>
                  <a:lnTo>
                    <a:pt x="1681" y="1198"/>
                  </a:lnTo>
                  <a:lnTo>
                    <a:pt x="1681" y="1198"/>
                  </a:lnTo>
                  <a:lnTo>
                    <a:pt x="1652" y="1198"/>
                  </a:lnTo>
                  <a:lnTo>
                    <a:pt x="1624" y="1198"/>
                  </a:lnTo>
                  <a:lnTo>
                    <a:pt x="1624" y="1198"/>
                  </a:lnTo>
                  <a:lnTo>
                    <a:pt x="1595" y="1197"/>
                  </a:lnTo>
                  <a:lnTo>
                    <a:pt x="1566" y="1197"/>
                  </a:lnTo>
                  <a:lnTo>
                    <a:pt x="1537" y="1196"/>
                  </a:lnTo>
                  <a:lnTo>
                    <a:pt x="1537" y="1196"/>
                  </a:lnTo>
                  <a:lnTo>
                    <a:pt x="1509" y="1195"/>
                  </a:lnTo>
                  <a:lnTo>
                    <a:pt x="1480" y="1194"/>
                  </a:lnTo>
                  <a:lnTo>
                    <a:pt x="1480" y="1194"/>
                  </a:lnTo>
                  <a:lnTo>
                    <a:pt x="1451" y="1193"/>
                  </a:lnTo>
                  <a:lnTo>
                    <a:pt x="1423" y="1192"/>
                  </a:lnTo>
                  <a:lnTo>
                    <a:pt x="1423" y="1192"/>
                  </a:lnTo>
                  <a:lnTo>
                    <a:pt x="1394" y="1190"/>
                  </a:lnTo>
                  <a:lnTo>
                    <a:pt x="1365" y="1188"/>
                  </a:lnTo>
                  <a:lnTo>
                    <a:pt x="1365" y="1188"/>
                  </a:lnTo>
                  <a:lnTo>
                    <a:pt x="1337" y="1186"/>
                  </a:lnTo>
                  <a:lnTo>
                    <a:pt x="1309" y="1184"/>
                  </a:lnTo>
                  <a:lnTo>
                    <a:pt x="1281" y="1182"/>
                  </a:lnTo>
                  <a:lnTo>
                    <a:pt x="1281" y="1182"/>
                  </a:lnTo>
                  <a:lnTo>
                    <a:pt x="1252" y="1180"/>
                  </a:lnTo>
                  <a:lnTo>
                    <a:pt x="1225" y="1177"/>
                  </a:lnTo>
                  <a:lnTo>
                    <a:pt x="1225" y="1177"/>
                  </a:lnTo>
                  <a:lnTo>
                    <a:pt x="1197" y="1174"/>
                  </a:lnTo>
                  <a:lnTo>
                    <a:pt x="1170" y="1171"/>
                  </a:lnTo>
                  <a:lnTo>
                    <a:pt x="1170" y="1171"/>
                  </a:lnTo>
                  <a:lnTo>
                    <a:pt x="1142" y="1168"/>
                  </a:lnTo>
                  <a:lnTo>
                    <a:pt x="1114" y="1164"/>
                  </a:lnTo>
                  <a:lnTo>
                    <a:pt x="1114" y="1164"/>
                  </a:lnTo>
                  <a:lnTo>
                    <a:pt x="1087" y="1162"/>
                  </a:lnTo>
                  <a:lnTo>
                    <a:pt x="1060" y="1158"/>
                  </a:lnTo>
                  <a:lnTo>
                    <a:pt x="1060" y="1158"/>
                  </a:lnTo>
                  <a:lnTo>
                    <a:pt x="1034" y="1154"/>
                  </a:lnTo>
                  <a:lnTo>
                    <a:pt x="1007" y="1149"/>
                  </a:lnTo>
                  <a:lnTo>
                    <a:pt x="981" y="1146"/>
                  </a:lnTo>
                  <a:lnTo>
                    <a:pt x="981" y="1146"/>
                  </a:lnTo>
                  <a:lnTo>
                    <a:pt x="954" y="1141"/>
                  </a:lnTo>
                  <a:lnTo>
                    <a:pt x="928" y="1137"/>
                  </a:lnTo>
                  <a:lnTo>
                    <a:pt x="928" y="1137"/>
                  </a:lnTo>
                  <a:lnTo>
                    <a:pt x="902" y="1132"/>
                  </a:lnTo>
                  <a:lnTo>
                    <a:pt x="877" y="1128"/>
                  </a:lnTo>
                  <a:lnTo>
                    <a:pt x="877" y="1128"/>
                  </a:lnTo>
                  <a:lnTo>
                    <a:pt x="851" y="1122"/>
                  </a:lnTo>
                  <a:lnTo>
                    <a:pt x="826" y="1117"/>
                  </a:lnTo>
                  <a:lnTo>
                    <a:pt x="826" y="1117"/>
                  </a:lnTo>
                  <a:lnTo>
                    <a:pt x="802" y="1111"/>
                  </a:lnTo>
                  <a:lnTo>
                    <a:pt x="776" y="1107"/>
                  </a:lnTo>
                  <a:lnTo>
                    <a:pt x="752" y="1101"/>
                  </a:lnTo>
                  <a:lnTo>
                    <a:pt x="752" y="1101"/>
                  </a:lnTo>
                  <a:lnTo>
                    <a:pt x="728" y="1095"/>
                  </a:lnTo>
                  <a:lnTo>
                    <a:pt x="704" y="1089"/>
                  </a:lnTo>
                  <a:lnTo>
                    <a:pt x="704" y="1089"/>
                  </a:lnTo>
                  <a:lnTo>
                    <a:pt x="681" y="1083"/>
                  </a:lnTo>
                  <a:lnTo>
                    <a:pt x="658" y="1076"/>
                  </a:lnTo>
                  <a:lnTo>
                    <a:pt x="658" y="1076"/>
                  </a:lnTo>
                  <a:lnTo>
                    <a:pt x="635" y="1071"/>
                  </a:lnTo>
                  <a:lnTo>
                    <a:pt x="612" y="1064"/>
                  </a:lnTo>
                  <a:lnTo>
                    <a:pt x="612" y="1064"/>
                  </a:lnTo>
                  <a:lnTo>
                    <a:pt x="589" y="1057"/>
                  </a:lnTo>
                  <a:lnTo>
                    <a:pt x="567" y="1051"/>
                  </a:lnTo>
                  <a:lnTo>
                    <a:pt x="567" y="1051"/>
                  </a:lnTo>
                  <a:lnTo>
                    <a:pt x="546" y="1043"/>
                  </a:lnTo>
                  <a:lnTo>
                    <a:pt x="525" y="1037"/>
                  </a:lnTo>
                  <a:lnTo>
                    <a:pt x="504" y="1029"/>
                  </a:lnTo>
                  <a:lnTo>
                    <a:pt x="504" y="1029"/>
                  </a:lnTo>
                  <a:lnTo>
                    <a:pt x="483" y="1021"/>
                  </a:lnTo>
                  <a:lnTo>
                    <a:pt x="464" y="1015"/>
                  </a:lnTo>
                  <a:lnTo>
                    <a:pt x="464" y="1015"/>
                  </a:lnTo>
                  <a:lnTo>
                    <a:pt x="444" y="1007"/>
                  </a:lnTo>
                  <a:lnTo>
                    <a:pt x="424" y="999"/>
                  </a:lnTo>
                  <a:lnTo>
                    <a:pt x="424" y="999"/>
                  </a:lnTo>
                  <a:lnTo>
                    <a:pt x="405" y="991"/>
                  </a:lnTo>
                  <a:lnTo>
                    <a:pt x="386" y="984"/>
                  </a:lnTo>
                  <a:lnTo>
                    <a:pt x="386" y="984"/>
                  </a:lnTo>
                  <a:lnTo>
                    <a:pt x="367" y="975"/>
                  </a:lnTo>
                  <a:lnTo>
                    <a:pt x="350" y="967"/>
                  </a:lnTo>
                  <a:lnTo>
                    <a:pt x="332" y="959"/>
                  </a:lnTo>
                  <a:lnTo>
                    <a:pt x="332" y="959"/>
                  </a:lnTo>
                  <a:lnTo>
                    <a:pt x="316" y="950"/>
                  </a:lnTo>
                  <a:lnTo>
                    <a:pt x="298" y="942"/>
                  </a:lnTo>
                  <a:lnTo>
                    <a:pt x="298" y="942"/>
                  </a:lnTo>
                  <a:lnTo>
                    <a:pt x="282" y="933"/>
                  </a:lnTo>
                  <a:lnTo>
                    <a:pt x="266" y="925"/>
                  </a:lnTo>
                  <a:lnTo>
                    <a:pt x="266" y="925"/>
                  </a:lnTo>
                  <a:lnTo>
                    <a:pt x="250" y="915"/>
                  </a:lnTo>
                  <a:lnTo>
                    <a:pt x="235" y="907"/>
                  </a:lnTo>
                  <a:lnTo>
                    <a:pt x="235" y="907"/>
                  </a:lnTo>
                  <a:lnTo>
                    <a:pt x="220" y="898"/>
                  </a:lnTo>
                  <a:lnTo>
                    <a:pt x="206" y="889"/>
                  </a:lnTo>
                  <a:lnTo>
                    <a:pt x="193" y="879"/>
                  </a:lnTo>
                  <a:lnTo>
                    <a:pt x="193" y="879"/>
                  </a:lnTo>
                  <a:lnTo>
                    <a:pt x="180" y="870"/>
                  </a:lnTo>
                  <a:lnTo>
                    <a:pt x="166" y="861"/>
                  </a:lnTo>
                  <a:lnTo>
                    <a:pt x="166" y="861"/>
                  </a:lnTo>
                  <a:lnTo>
                    <a:pt x="154" y="852"/>
                  </a:lnTo>
                  <a:lnTo>
                    <a:pt x="142" y="842"/>
                  </a:lnTo>
                  <a:lnTo>
                    <a:pt x="142" y="842"/>
                  </a:lnTo>
                  <a:lnTo>
                    <a:pt x="131" y="832"/>
                  </a:lnTo>
                  <a:lnTo>
                    <a:pt x="120" y="823"/>
                  </a:lnTo>
                  <a:lnTo>
                    <a:pt x="120" y="823"/>
                  </a:lnTo>
                  <a:lnTo>
                    <a:pt x="109" y="813"/>
                  </a:lnTo>
                  <a:lnTo>
                    <a:pt x="99" y="804"/>
                  </a:lnTo>
                  <a:lnTo>
                    <a:pt x="99" y="804"/>
                  </a:lnTo>
                  <a:lnTo>
                    <a:pt x="89" y="793"/>
                  </a:lnTo>
                  <a:lnTo>
                    <a:pt x="80" y="784"/>
                  </a:lnTo>
                  <a:lnTo>
                    <a:pt x="71" y="773"/>
                  </a:lnTo>
                  <a:lnTo>
                    <a:pt x="71" y="773"/>
                  </a:lnTo>
                  <a:lnTo>
                    <a:pt x="64" y="764"/>
                  </a:lnTo>
                  <a:lnTo>
                    <a:pt x="56" y="753"/>
                  </a:lnTo>
                  <a:lnTo>
                    <a:pt x="56" y="753"/>
                  </a:lnTo>
                  <a:lnTo>
                    <a:pt x="48" y="743"/>
                  </a:lnTo>
                  <a:lnTo>
                    <a:pt x="42" y="734"/>
                  </a:lnTo>
                  <a:lnTo>
                    <a:pt x="42" y="734"/>
                  </a:lnTo>
                  <a:lnTo>
                    <a:pt x="35" y="723"/>
                  </a:lnTo>
                  <a:lnTo>
                    <a:pt x="29" y="713"/>
                  </a:lnTo>
                  <a:lnTo>
                    <a:pt x="29" y="713"/>
                  </a:lnTo>
                  <a:lnTo>
                    <a:pt x="24" y="702"/>
                  </a:lnTo>
                  <a:lnTo>
                    <a:pt x="19" y="692"/>
                  </a:lnTo>
                  <a:lnTo>
                    <a:pt x="15" y="681"/>
                  </a:lnTo>
                  <a:lnTo>
                    <a:pt x="15" y="681"/>
                  </a:lnTo>
                  <a:lnTo>
                    <a:pt x="12" y="671"/>
                  </a:lnTo>
                  <a:lnTo>
                    <a:pt x="8" y="661"/>
                  </a:lnTo>
                  <a:lnTo>
                    <a:pt x="8" y="661"/>
                  </a:lnTo>
                  <a:lnTo>
                    <a:pt x="5" y="650"/>
                  </a:lnTo>
                  <a:lnTo>
                    <a:pt x="3" y="640"/>
                  </a:lnTo>
                  <a:lnTo>
                    <a:pt x="3" y="640"/>
                  </a:lnTo>
                  <a:lnTo>
                    <a:pt x="2" y="629"/>
                  </a:lnTo>
                  <a:lnTo>
                    <a:pt x="1" y="619"/>
                  </a:lnTo>
                  <a:lnTo>
                    <a:pt x="1" y="619"/>
                  </a:lnTo>
                  <a:lnTo>
                    <a:pt x="0" y="609"/>
                  </a:lnTo>
                  <a:lnTo>
                    <a:pt x="0" y="598"/>
                  </a:lnTo>
                  <a:lnTo>
                    <a:pt x="0" y="598"/>
                  </a:lnTo>
                  <a:lnTo>
                    <a:pt x="0" y="588"/>
                  </a:lnTo>
                  <a:lnTo>
                    <a:pt x="1" y="577"/>
                  </a:lnTo>
                  <a:lnTo>
                    <a:pt x="2" y="567"/>
                  </a:lnTo>
                  <a:lnTo>
                    <a:pt x="2" y="567"/>
                  </a:lnTo>
                  <a:lnTo>
                    <a:pt x="3" y="556"/>
                  </a:lnTo>
                  <a:lnTo>
                    <a:pt x="5" y="546"/>
                  </a:lnTo>
                  <a:lnTo>
                    <a:pt x="5" y="546"/>
                  </a:lnTo>
                  <a:lnTo>
                    <a:pt x="8" y="536"/>
                  </a:lnTo>
                  <a:lnTo>
                    <a:pt x="12" y="525"/>
                  </a:lnTo>
                  <a:lnTo>
                    <a:pt x="12" y="525"/>
                  </a:lnTo>
                  <a:lnTo>
                    <a:pt x="15" y="515"/>
                  </a:lnTo>
                  <a:lnTo>
                    <a:pt x="19" y="504"/>
                  </a:lnTo>
                  <a:lnTo>
                    <a:pt x="19" y="504"/>
                  </a:lnTo>
                  <a:lnTo>
                    <a:pt x="24" y="494"/>
                  </a:lnTo>
                  <a:lnTo>
                    <a:pt x="29" y="484"/>
                  </a:lnTo>
                  <a:lnTo>
                    <a:pt x="35" y="474"/>
                  </a:lnTo>
                  <a:lnTo>
                    <a:pt x="35" y="474"/>
                  </a:lnTo>
                  <a:lnTo>
                    <a:pt x="42" y="464"/>
                  </a:lnTo>
                  <a:lnTo>
                    <a:pt x="48" y="453"/>
                  </a:lnTo>
                  <a:lnTo>
                    <a:pt x="48" y="453"/>
                  </a:lnTo>
                  <a:lnTo>
                    <a:pt x="56" y="444"/>
                  </a:lnTo>
                  <a:lnTo>
                    <a:pt x="64" y="433"/>
                  </a:lnTo>
                  <a:lnTo>
                    <a:pt x="64" y="433"/>
                  </a:lnTo>
                  <a:lnTo>
                    <a:pt x="71" y="423"/>
                  </a:lnTo>
                  <a:lnTo>
                    <a:pt x="80" y="413"/>
                  </a:lnTo>
                  <a:lnTo>
                    <a:pt x="80" y="413"/>
                  </a:lnTo>
                  <a:lnTo>
                    <a:pt x="89" y="403"/>
                  </a:lnTo>
                  <a:lnTo>
                    <a:pt x="99" y="394"/>
                  </a:lnTo>
                  <a:lnTo>
                    <a:pt x="99" y="394"/>
                  </a:lnTo>
                  <a:lnTo>
                    <a:pt x="109" y="384"/>
                  </a:lnTo>
                  <a:lnTo>
                    <a:pt x="120" y="374"/>
                  </a:lnTo>
                  <a:lnTo>
                    <a:pt x="131" y="364"/>
                  </a:lnTo>
                  <a:lnTo>
                    <a:pt x="131" y="364"/>
                  </a:lnTo>
                  <a:lnTo>
                    <a:pt x="142" y="355"/>
                  </a:lnTo>
                  <a:lnTo>
                    <a:pt x="154" y="345"/>
                  </a:lnTo>
                  <a:lnTo>
                    <a:pt x="154" y="345"/>
                  </a:lnTo>
                  <a:lnTo>
                    <a:pt x="166" y="336"/>
                  </a:lnTo>
                  <a:lnTo>
                    <a:pt x="180" y="326"/>
                  </a:lnTo>
                  <a:lnTo>
                    <a:pt x="180" y="326"/>
                  </a:lnTo>
                  <a:lnTo>
                    <a:pt x="193" y="317"/>
                  </a:lnTo>
                  <a:lnTo>
                    <a:pt x="206" y="308"/>
                  </a:lnTo>
                  <a:lnTo>
                    <a:pt x="206" y="308"/>
                  </a:lnTo>
                  <a:lnTo>
                    <a:pt x="220" y="299"/>
                  </a:lnTo>
                  <a:lnTo>
                    <a:pt x="235" y="289"/>
                  </a:lnTo>
                  <a:lnTo>
                    <a:pt x="250" y="281"/>
                  </a:lnTo>
                  <a:lnTo>
                    <a:pt x="250" y="281"/>
                  </a:lnTo>
                  <a:lnTo>
                    <a:pt x="266" y="272"/>
                  </a:lnTo>
                  <a:lnTo>
                    <a:pt x="282" y="264"/>
                  </a:lnTo>
                  <a:lnTo>
                    <a:pt x="282" y="264"/>
                  </a:lnTo>
                  <a:lnTo>
                    <a:pt x="298" y="254"/>
                  </a:lnTo>
                  <a:lnTo>
                    <a:pt x="316" y="246"/>
                  </a:lnTo>
                  <a:lnTo>
                    <a:pt x="316" y="246"/>
                  </a:lnTo>
                  <a:lnTo>
                    <a:pt x="332" y="238"/>
                  </a:lnTo>
                  <a:lnTo>
                    <a:pt x="350" y="230"/>
                  </a:lnTo>
                  <a:lnTo>
                    <a:pt x="350" y="230"/>
                  </a:lnTo>
                  <a:lnTo>
                    <a:pt x="367" y="221"/>
                  </a:lnTo>
                  <a:lnTo>
                    <a:pt x="386" y="214"/>
                  </a:lnTo>
                  <a:lnTo>
                    <a:pt x="405" y="205"/>
                  </a:lnTo>
                  <a:lnTo>
                    <a:pt x="405" y="205"/>
                  </a:lnTo>
                  <a:lnTo>
                    <a:pt x="424" y="198"/>
                  </a:lnTo>
                  <a:lnTo>
                    <a:pt x="444" y="190"/>
                  </a:lnTo>
                  <a:lnTo>
                    <a:pt x="444" y="190"/>
                  </a:lnTo>
                  <a:lnTo>
                    <a:pt x="464" y="182"/>
                  </a:lnTo>
                  <a:lnTo>
                    <a:pt x="483" y="175"/>
                  </a:lnTo>
                  <a:lnTo>
                    <a:pt x="483" y="175"/>
                  </a:lnTo>
                  <a:lnTo>
                    <a:pt x="504" y="167"/>
                  </a:lnTo>
                  <a:lnTo>
                    <a:pt x="525" y="161"/>
                  </a:lnTo>
                  <a:lnTo>
                    <a:pt x="525" y="161"/>
                  </a:lnTo>
                  <a:lnTo>
                    <a:pt x="546" y="153"/>
                  </a:lnTo>
                  <a:lnTo>
                    <a:pt x="567" y="146"/>
                  </a:lnTo>
                  <a:lnTo>
                    <a:pt x="567" y="146"/>
                  </a:lnTo>
                  <a:lnTo>
                    <a:pt x="589" y="140"/>
                  </a:lnTo>
                  <a:lnTo>
                    <a:pt x="612" y="133"/>
                  </a:lnTo>
                  <a:lnTo>
                    <a:pt x="635" y="126"/>
                  </a:lnTo>
                  <a:lnTo>
                    <a:pt x="635" y="126"/>
                  </a:lnTo>
                  <a:lnTo>
                    <a:pt x="658" y="120"/>
                  </a:lnTo>
                  <a:lnTo>
                    <a:pt x="681" y="114"/>
                  </a:lnTo>
                  <a:lnTo>
                    <a:pt x="681" y="114"/>
                  </a:lnTo>
                  <a:lnTo>
                    <a:pt x="704" y="108"/>
                  </a:lnTo>
                  <a:lnTo>
                    <a:pt x="728" y="102"/>
                  </a:lnTo>
                  <a:lnTo>
                    <a:pt x="728" y="102"/>
                  </a:lnTo>
                  <a:lnTo>
                    <a:pt x="752" y="96"/>
                  </a:lnTo>
                  <a:lnTo>
                    <a:pt x="776" y="91"/>
                  </a:lnTo>
                  <a:lnTo>
                    <a:pt x="776" y="91"/>
                  </a:lnTo>
                  <a:lnTo>
                    <a:pt x="802" y="85"/>
                  </a:lnTo>
                  <a:lnTo>
                    <a:pt x="826" y="79"/>
                  </a:lnTo>
                  <a:lnTo>
                    <a:pt x="851" y="74"/>
                  </a:lnTo>
                  <a:lnTo>
                    <a:pt x="851" y="74"/>
                  </a:lnTo>
                  <a:lnTo>
                    <a:pt x="877" y="70"/>
                  </a:lnTo>
                  <a:lnTo>
                    <a:pt x="902" y="65"/>
                  </a:lnTo>
                  <a:lnTo>
                    <a:pt x="902" y="65"/>
                  </a:lnTo>
                  <a:lnTo>
                    <a:pt x="928" y="60"/>
                  </a:lnTo>
                  <a:lnTo>
                    <a:pt x="954" y="55"/>
                  </a:lnTo>
                  <a:lnTo>
                    <a:pt x="954" y="55"/>
                  </a:lnTo>
                  <a:lnTo>
                    <a:pt x="981" y="51"/>
                  </a:lnTo>
                  <a:lnTo>
                    <a:pt x="1007" y="47"/>
                  </a:lnTo>
                  <a:lnTo>
                    <a:pt x="1007" y="47"/>
                  </a:lnTo>
                  <a:lnTo>
                    <a:pt x="1034" y="43"/>
                  </a:lnTo>
                  <a:lnTo>
                    <a:pt x="1060" y="39"/>
                  </a:lnTo>
                  <a:lnTo>
                    <a:pt x="1060" y="39"/>
                  </a:lnTo>
                  <a:lnTo>
                    <a:pt x="1087" y="36"/>
                  </a:lnTo>
                  <a:lnTo>
                    <a:pt x="1114" y="32"/>
                  </a:lnTo>
                  <a:lnTo>
                    <a:pt x="1142" y="29"/>
                  </a:lnTo>
                  <a:lnTo>
                    <a:pt x="1142" y="29"/>
                  </a:lnTo>
                  <a:lnTo>
                    <a:pt x="1170" y="25"/>
                  </a:lnTo>
                  <a:lnTo>
                    <a:pt x="1197" y="22"/>
                  </a:lnTo>
                  <a:lnTo>
                    <a:pt x="1197" y="22"/>
                  </a:lnTo>
                  <a:lnTo>
                    <a:pt x="1225" y="19"/>
                  </a:lnTo>
                  <a:lnTo>
                    <a:pt x="1652" y="598"/>
                  </a:lnTo>
                  <a:lnTo>
                    <a:pt x="1652" y="0"/>
                  </a:lnTo>
                  <a:close/>
                </a:path>
              </a:pathLst>
            </a:custGeom>
            <a:solidFill>
              <a:srgbClr val="9999FF"/>
            </a:solidFill>
            <a:ln w="9525">
              <a:solidFill>
                <a:srgbClr val="000000"/>
              </a:solidFill>
              <a:round/>
              <a:headEnd/>
              <a:tailEnd/>
            </a:ln>
          </p:spPr>
          <p:txBody>
            <a:bodyPr/>
            <a:lstStyle/>
            <a:p>
              <a:endParaRPr lang="es-ES"/>
            </a:p>
          </p:txBody>
        </p:sp>
        <p:sp>
          <p:nvSpPr>
            <p:cNvPr id="197692" name="Rectangle 60"/>
            <p:cNvSpPr>
              <a:spLocks noChangeArrowheads="1"/>
            </p:cNvSpPr>
            <p:nvPr/>
          </p:nvSpPr>
          <p:spPr bwMode="auto">
            <a:xfrm>
              <a:off x="180" y="140"/>
              <a:ext cx="5760" cy="220"/>
            </a:xfrm>
            <a:prstGeom prst="rect">
              <a:avLst/>
            </a:prstGeom>
            <a:noFill/>
            <a:ln w="9525">
              <a:noFill/>
              <a:miter lim="800000"/>
              <a:headEnd/>
              <a:tailEnd/>
            </a:ln>
          </p:spPr>
          <p:txBody>
            <a:bodyPr lIns="0" tIns="0" rIns="0" bIns="0"/>
            <a:lstStyle/>
            <a:p>
              <a:pPr algn="ctr"/>
              <a:r>
                <a:rPr lang="es-ES" sz="1700" b="1">
                  <a:latin typeface="Verdana" pitchFamily="34" charset="0"/>
                </a:rPr>
                <a:t>12. Es fácil de llegar a la Provincia del Guayas?</a:t>
              </a:r>
              <a:endParaRPr lang="es-ES" sz="1700"/>
            </a:p>
          </p:txBody>
        </p:sp>
        <p:sp>
          <p:nvSpPr>
            <p:cNvPr id="197693" name="Rectangle 61"/>
            <p:cNvSpPr>
              <a:spLocks noChangeArrowheads="1"/>
            </p:cNvSpPr>
            <p:nvPr/>
          </p:nvSpPr>
          <p:spPr bwMode="auto">
            <a:xfrm>
              <a:off x="4068" y="2784"/>
              <a:ext cx="214" cy="201"/>
            </a:xfrm>
            <a:prstGeom prst="rect">
              <a:avLst/>
            </a:prstGeom>
            <a:noFill/>
            <a:ln w="9525">
              <a:noFill/>
              <a:miter lim="800000"/>
              <a:headEnd/>
              <a:tailEnd/>
            </a:ln>
          </p:spPr>
          <p:txBody>
            <a:bodyPr wrap="none" lIns="0" tIns="0" rIns="0" bIns="0">
              <a:spAutoFit/>
            </a:bodyPr>
            <a:lstStyle/>
            <a:p>
              <a:r>
                <a:rPr lang="en-US" sz="1400" b="1">
                  <a:latin typeface="Verdana" pitchFamily="34" charset="0"/>
                </a:rPr>
                <a:t>SI</a:t>
              </a:r>
              <a:endParaRPr lang="es-ES" sz="1400"/>
            </a:p>
          </p:txBody>
        </p:sp>
        <p:sp>
          <p:nvSpPr>
            <p:cNvPr id="197694" name="Rectangle 62"/>
            <p:cNvSpPr>
              <a:spLocks noChangeArrowheads="1"/>
            </p:cNvSpPr>
            <p:nvPr/>
          </p:nvSpPr>
          <p:spPr bwMode="auto">
            <a:xfrm>
              <a:off x="3961" y="2965"/>
              <a:ext cx="539" cy="306"/>
            </a:xfrm>
            <a:prstGeom prst="rect">
              <a:avLst/>
            </a:prstGeom>
            <a:noFill/>
            <a:ln w="9525">
              <a:noFill/>
              <a:miter lim="800000"/>
              <a:headEnd/>
              <a:tailEnd/>
            </a:ln>
          </p:spPr>
          <p:txBody>
            <a:bodyPr wrap="none" lIns="0" tIns="0" rIns="0" bIns="0"/>
            <a:lstStyle/>
            <a:p>
              <a:r>
                <a:rPr lang="en-US" sz="1400" b="1">
                  <a:latin typeface="Verdana" pitchFamily="34" charset="0"/>
                </a:rPr>
                <a:t>96%</a:t>
              </a:r>
              <a:endParaRPr lang="es-ES" sz="1400"/>
            </a:p>
          </p:txBody>
        </p:sp>
        <p:sp>
          <p:nvSpPr>
            <p:cNvPr id="197695" name="Rectangle 63"/>
            <p:cNvSpPr>
              <a:spLocks noChangeArrowheads="1"/>
            </p:cNvSpPr>
            <p:nvPr/>
          </p:nvSpPr>
          <p:spPr bwMode="auto">
            <a:xfrm>
              <a:off x="2520" y="751"/>
              <a:ext cx="340" cy="180"/>
            </a:xfrm>
            <a:prstGeom prst="rect">
              <a:avLst/>
            </a:prstGeom>
            <a:noFill/>
            <a:ln w="9525">
              <a:noFill/>
              <a:miter lim="800000"/>
              <a:headEnd/>
              <a:tailEnd/>
            </a:ln>
          </p:spPr>
          <p:txBody>
            <a:bodyPr wrap="none" lIns="0" tIns="0" rIns="0" bIns="0"/>
            <a:lstStyle/>
            <a:p>
              <a:r>
                <a:rPr lang="en-US" sz="1400" b="1">
                  <a:latin typeface="Verdana" pitchFamily="34" charset="0"/>
                </a:rPr>
                <a:t>NO</a:t>
              </a:r>
              <a:endParaRPr lang="es-ES" sz="1400"/>
            </a:p>
          </p:txBody>
        </p:sp>
        <p:sp>
          <p:nvSpPr>
            <p:cNvPr id="197696" name="Rectangle 64"/>
            <p:cNvSpPr>
              <a:spLocks noChangeArrowheads="1"/>
            </p:cNvSpPr>
            <p:nvPr/>
          </p:nvSpPr>
          <p:spPr bwMode="auto">
            <a:xfrm>
              <a:off x="2520" y="931"/>
              <a:ext cx="397" cy="239"/>
            </a:xfrm>
            <a:prstGeom prst="rect">
              <a:avLst/>
            </a:prstGeom>
            <a:noFill/>
            <a:ln w="9525">
              <a:noFill/>
              <a:miter lim="800000"/>
              <a:headEnd/>
              <a:tailEnd/>
            </a:ln>
          </p:spPr>
          <p:txBody>
            <a:bodyPr wrap="none" lIns="0" tIns="0" rIns="0" bIns="0"/>
            <a:lstStyle/>
            <a:p>
              <a:r>
                <a:rPr lang="en-US" sz="1400" b="1">
                  <a:latin typeface="Verdana" pitchFamily="34" charset="0"/>
                </a:rPr>
                <a:t>4%</a:t>
              </a:r>
              <a:endParaRPr lang="es-ES" sz="1400"/>
            </a:p>
          </p:txBody>
        </p:sp>
        <p:sp>
          <p:nvSpPr>
            <p:cNvPr id="197697" name="Rectangle 65"/>
            <p:cNvSpPr>
              <a:spLocks noChangeArrowheads="1"/>
            </p:cNvSpPr>
            <p:nvPr/>
          </p:nvSpPr>
          <p:spPr bwMode="auto">
            <a:xfrm>
              <a:off x="1656" y="3532"/>
              <a:ext cx="2880" cy="279"/>
            </a:xfrm>
            <a:prstGeom prst="rect">
              <a:avLst/>
            </a:prstGeom>
            <a:solidFill>
              <a:srgbClr val="FFFFFF"/>
            </a:solidFill>
            <a:ln w="0">
              <a:solidFill>
                <a:srgbClr val="000000"/>
              </a:solidFill>
              <a:miter lim="800000"/>
              <a:headEnd/>
              <a:tailEnd/>
            </a:ln>
          </p:spPr>
          <p:txBody>
            <a:bodyPr/>
            <a:lstStyle/>
            <a:p>
              <a:endParaRPr lang="es-ES"/>
            </a:p>
          </p:txBody>
        </p:sp>
        <p:sp>
          <p:nvSpPr>
            <p:cNvPr id="197698" name="Rectangle 66"/>
            <p:cNvSpPr>
              <a:spLocks noChangeArrowheads="1"/>
            </p:cNvSpPr>
            <p:nvPr/>
          </p:nvSpPr>
          <p:spPr bwMode="auto">
            <a:xfrm>
              <a:off x="2139" y="3631"/>
              <a:ext cx="57" cy="49"/>
            </a:xfrm>
            <a:prstGeom prst="rect">
              <a:avLst/>
            </a:prstGeom>
            <a:solidFill>
              <a:srgbClr val="9999FF"/>
            </a:solidFill>
            <a:ln w="9525">
              <a:noFill/>
              <a:miter lim="800000"/>
              <a:headEnd/>
              <a:tailEnd/>
            </a:ln>
          </p:spPr>
          <p:txBody>
            <a:bodyPr/>
            <a:lstStyle/>
            <a:p>
              <a:endParaRPr lang="es-ES"/>
            </a:p>
          </p:txBody>
        </p:sp>
        <p:sp>
          <p:nvSpPr>
            <p:cNvPr id="197699" name="Rectangle 67"/>
            <p:cNvSpPr>
              <a:spLocks noChangeArrowheads="1"/>
            </p:cNvSpPr>
            <p:nvPr/>
          </p:nvSpPr>
          <p:spPr bwMode="auto">
            <a:xfrm>
              <a:off x="2304" y="3549"/>
              <a:ext cx="188" cy="201"/>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SI</a:t>
              </a:r>
              <a:endParaRPr lang="es-ES" sz="1400"/>
            </a:p>
          </p:txBody>
        </p:sp>
        <p:sp>
          <p:nvSpPr>
            <p:cNvPr id="197700" name="Rectangle 68"/>
            <p:cNvSpPr>
              <a:spLocks noChangeArrowheads="1"/>
            </p:cNvSpPr>
            <p:nvPr/>
          </p:nvSpPr>
          <p:spPr bwMode="auto">
            <a:xfrm>
              <a:off x="3399" y="3631"/>
              <a:ext cx="57" cy="49"/>
            </a:xfrm>
            <a:prstGeom prst="rect">
              <a:avLst/>
            </a:prstGeom>
            <a:solidFill>
              <a:srgbClr val="993366"/>
            </a:solidFill>
            <a:ln w="9525">
              <a:noFill/>
              <a:miter lim="800000"/>
              <a:headEnd/>
              <a:tailEnd/>
            </a:ln>
          </p:spPr>
          <p:txBody>
            <a:bodyPr/>
            <a:lstStyle/>
            <a:p>
              <a:endParaRPr lang="es-ES"/>
            </a:p>
          </p:txBody>
        </p:sp>
        <p:sp>
          <p:nvSpPr>
            <p:cNvPr id="197701" name="Rectangle 69"/>
            <p:cNvSpPr>
              <a:spLocks noChangeArrowheads="1"/>
            </p:cNvSpPr>
            <p:nvPr/>
          </p:nvSpPr>
          <p:spPr bwMode="auto">
            <a:xfrm>
              <a:off x="3636" y="3568"/>
              <a:ext cx="261" cy="202"/>
            </a:xfrm>
            <a:prstGeom prst="rect">
              <a:avLst/>
            </a:prstGeom>
            <a:noFill/>
            <a:ln w="9525">
              <a:noFill/>
              <a:miter lim="800000"/>
              <a:headEnd/>
              <a:tailEnd/>
            </a:ln>
          </p:spPr>
          <p:txBody>
            <a:bodyPr wrap="none" lIns="0" tIns="0" rIns="0" bIns="0">
              <a:spAutoFit/>
            </a:bodyPr>
            <a:lstStyle/>
            <a:p>
              <a:r>
                <a:rPr lang="en-US" sz="1400">
                  <a:solidFill>
                    <a:srgbClr val="000000"/>
                  </a:solidFill>
                  <a:latin typeface="Verdana" pitchFamily="34" charset="0"/>
                </a:rPr>
                <a:t>NO</a:t>
              </a:r>
              <a:endParaRPr lang="es-ES" sz="140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5"/>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5139" name="Text Box 19"/>
          <p:cNvSpPr txBox="1">
            <a:spLocks noChangeArrowheads="1"/>
          </p:cNvSpPr>
          <p:nvPr/>
        </p:nvSpPr>
        <p:spPr bwMode="auto">
          <a:xfrm>
            <a:off x="1403350" y="2260600"/>
            <a:ext cx="2736850" cy="1816100"/>
          </a:xfrm>
          <a:prstGeom prst="rect">
            <a:avLst/>
          </a:prstGeom>
          <a:noFill/>
          <a:ln w="12700">
            <a:solidFill>
              <a:schemeClr val="tx1"/>
            </a:solidFill>
            <a:miter lim="800000"/>
            <a:headEnd/>
            <a:tailEnd/>
          </a:ln>
          <a:effectLst/>
        </p:spPr>
        <p:txBody>
          <a:bodyPr>
            <a:spAutoFit/>
          </a:bodyPr>
          <a:lstStyle/>
          <a:p>
            <a:pPr algn="ctr" hangingPunct="0">
              <a:spcBef>
                <a:spcPct val="20000"/>
              </a:spcBef>
              <a:buClr>
                <a:schemeClr val="hlink"/>
              </a:buClr>
              <a:buFont typeface="Wingdings" pitchFamily="2" charset="2"/>
              <a:buNone/>
            </a:pPr>
            <a:r>
              <a:rPr kumimoji="0" lang="es-ES" sz="1600" b="1" i="1">
                <a:effectLst>
                  <a:outerShdw blurRad="38100" dist="38100" dir="2700000" algn="tl">
                    <a:srgbClr val="C0C0C0"/>
                  </a:outerShdw>
                </a:effectLst>
                <a:latin typeface="Trebuchet MS" pitchFamily="34" charset="0"/>
              </a:rPr>
              <a:t>“ANALISIS DEL NIVEL DE ACEPTACION QUE TENDRIA LA CREACION DE UNA AGENCIA DE TURISMO RECEPTIVO ESPECIALIZADA EN LA PROVINCIA DEL GUAYAS”</a:t>
            </a:r>
            <a:endParaRPr lang="es-ES" sz="1600">
              <a:latin typeface="Trebuchet MS" pitchFamily="34" charset="0"/>
            </a:endParaRPr>
          </a:p>
        </p:txBody>
      </p:sp>
      <p:sp>
        <p:nvSpPr>
          <p:cNvPr id="5141" name="Text Box 21"/>
          <p:cNvSpPr txBox="1">
            <a:spLocks noChangeArrowheads="1"/>
          </p:cNvSpPr>
          <p:nvPr/>
        </p:nvSpPr>
        <p:spPr bwMode="auto">
          <a:xfrm>
            <a:off x="4427538" y="908050"/>
            <a:ext cx="2447925" cy="688975"/>
          </a:xfrm>
          <a:prstGeom prst="rect">
            <a:avLst/>
          </a:prstGeom>
          <a:noFill/>
          <a:ln w="12700">
            <a:solidFill>
              <a:schemeClr val="tx1"/>
            </a:solidFill>
            <a:miter lim="800000"/>
            <a:headEnd/>
            <a:tailEnd/>
          </a:ln>
          <a:effectLst/>
        </p:spPr>
        <p:txBody>
          <a:bodyPr>
            <a:spAutoFit/>
          </a:bodyPr>
          <a:lstStyle/>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CAPITULO I:</a:t>
            </a:r>
          </a:p>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LA INDUSTRIA TURISTICA Y SU INFLUENCIA EN LA SOCIEDAD</a:t>
            </a:r>
          </a:p>
        </p:txBody>
      </p:sp>
      <p:sp>
        <p:nvSpPr>
          <p:cNvPr id="5147" name="Text Box 27"/>
          <p:cNvSpPr txBox="1">
            <a:spLocks noChangeArrowheads="1"/>
          </p:cNvSpPr>
          <p:nvPr/>
        </p:nvSpPr>
        <p:spPr bwMode="auto">
          <a:xfrm>
            <a:off x="4427538" y="1700213"/>
            <a:ext cx="2447925" cy="688975"/>
          </a:xfrm>
          <a:prstGeom prst="rect">
            <a:avLst/>
          </a:prstGeom>
          <a:noFill/>
          <a:ln w="12700">
            <a:solidFill>
              <a:schemeClr val="tx1"/>
            </a:solidFill>
            <a:miter lim="800000"/>
            <a:headEnd/>
            <a:tailEnd/>
          </a:ln>
          <a:effectLst/>
        </p:spPr>
        <p:txBody>
          <a:bodyPr>
            <a:spAutoFit/>
          </a:bodyPr>
          <a:lstStyle/>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CAPITULO II:</a:t>
            </a:r>
          </a:p>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ORGANIZACIÓN Y ESTRUCTURA DE LA EMPRESA</a:t>
            </a:r>
          </a:p>
        </p:txBody>
      </p:sp>
      <p:sp>
        <p:nvSpPr>
          <p:cNvPr id="5149" name="Text Box 29"/>
          <p:cNvSpPr txBox="1">
            <a:spLocks noChangeArrowheads="1"/>
          </p:cNvSpPr>
          <p:nvPr/>
        </p:nvSpPr>
        <p:spPr bwMode="auto">
          <a:xfrm>
            <a:off x="4427538" y="2524125"/>
            <a:ext cx="2447925" cy="688975"/>
          </a:xfrm>
          <a:prstGeom prst="rect">
            <a:avLst/>
          </a:prstGeom>
          <a:noFill/>
          <a:ln w="12700">
            <a:solidFill>
              <a:schemeClr val="tx1"/>
            </a:solidFill>
            <a:miter lim="800000"/>
            <a:headEnd/>
            <a:tailEnd/>
          </a:ln>
          <a:effectLst/>
        </p:spPr>
        <p:txBody>
          <a:bodyPr>
            <a:spAutoFit/>
          </a:bodyPr>
          <a:lstStyle/>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CAPITULO III:</a:t>
            </a:r>
          </a:p>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ESTUDIO Y ANÁLISIS DEL MERCADO</a:t>
            </a:r>
          </a:p>
        </p:txBody>
      </p:sp>
      <p:sp>
        <p:nvSpPr>
          <p:cNvPr id="5150" name="Text Box 30"/>
          <p:cNvSpPr txBox="1">
            <a:spLocks noChangeArrowheads="1"/>
          </p:cNvSpPr>
          <p:nvPr/>
        </p:nvSpPr>
        <p:spPr bwMode="auto">
          <a:xfrm>
            <a:off x="4427538" y="3316288"/>
            <a:ext cx="2447925" cy="688975"/>
          </a:xfrm>
          <a:prstGeom prst="rect">
            <a:avLst/>
          </a:prstGeom>
          <a:noFill/>
          <a:ln w="12700">
            <a:solidFill>
              <a:schemeClr val="tx1"/>
            </a:solidFill>
            <a:miter lim="800000"/>
            <a:headEnd/>
            <a:tailEnd/>
          </a:ln>
          <a:effectLst/>
        </p:spPr>
        <p:txBody>
          <a:bodyPr>
            <a:spAutoFit/>
          </a:bodyPr>
          <a:lstStyle/>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CAPITULO IV:</a:t>
            </a:r>
          </a:p>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PRESUPUESTOS DE COSTOS Y GASTOS</a:t>
            </a:r>
          </a:p>
        </p:txBody>
      </p:sp>
      <p:sp>
        <p:nvSpPr>
          <p:cNvPr id="5151" name="Text Box 31"/>
          <p:cNvSpPr txBox="1">
            <a:spLocks noChangeArrowheads="1"/>
          </p:cNvSpPr>
          <p:nvPr/>
        </p:nvSpPr>
        <p:spPr bwMode="auto">
          <a:xfrm>
            <a:off x="4427538" y="4108450"/>
            <a:ext cx="2447925" cy="688975"/>
          </a:xfrm>
          <a:prstGeom prst="rect">
            <a:avLst/>
          </a:prstGeom>
          <a:noFill/>
          <a:ln w="12700">
            <a:solidFill>
              <a:schemeClr val="tx1"/>
            </a:solidFill>
            <a:miter lim="800000"/>
            <a:headEnd/>
            <a:tailEnd/>
          </a:ln>
          <a:effectLst/>
        </p:spPr>
        <p:txBody>
          <a:bodyPr>
            <a:spAutoFit/>
          </a:bodyPr>
          <a:lstStyle/>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CAPITULO V:</a:t>
            </a:r>
          </a:p>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ESTUDIOS FINANCIEROS DEL PROYECTO</a:t>
            </a:r>
          </a:p>
        </p:txBody>
      </p:sp>
      <p:sp>
        <p:nvSpPr>
          <p:cNvPr id="5152" name="Text Box 32"/>
          <p:cNvSpPr txBox="1">
            <a:spLocks noChangeArrowheads="1"/>
          </p:cNvSpPr>
          <p:nvPr/>
        </p:nvSpPr>
        <p:spPr bwMode="auto">
          <a:xfrm>
            <a:off x="4427538" y="4900613"/>
            <a:ext cx="2447925" cy="688975"/>
          </a:xfrm>
          <a:prstGeom prst="rect">
            <a:avLst/>
          </a:prstGeom>
          <a:noFill/>
          <a:ln w="12700">
            <a:solidFill>
              <a:schemeClr val="tx1"/>
            </a:solidFill>
            <a:miter lim="800000"/>
            <a:headEnd/>
            <a:tailEnd/>
          </a:ln>
          <a:effectLst/>
        </p:spPr>
        <p:txBody>
          <a:bodyPr>
            <a:spAutoFit/>
          </a:bodyPr>
          <a:lstStyle/>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CAPITULO VI:</a:t>
            </a:r>
          </a:p>
          <a:p>
            <a:pPr algn="ctr" hangingPunct="0">
              <a:spcBef>
                <a:spcPct val="20000"/>
              </a:spcBef>
              <a:buClr>
                <a:schemeClr val="hlink"/>
              </a:buClr>
              <a:buFont typeface="Wingdings" pitchFamily="2" charset="2"/>
              <a:buNone/>
            </a:pPr>
            <a:r>
              <a:rPr kumimoji="0" lang="es-ES" sz="1200" b="1">
                <a:effectLst>
                  <a:outerShdw blurRad="38100" dist="38100" dir="2700000" algn="tl">
                    <a:srgbClr val="C0C0C0"/>
                  </a:outerShdw>
                </a:effectLst>
                <a:latin typeface="Trebuchet MS" pitchFamily="34" charset="0"/>
              </a:rPr>
              <a:t>EVALUACION FINANCIERA Y SOCIAL DEL PROYECTO</a:t>
            </a:r>
          </a:p>
        </p:txBody>
      </p:sp>
      <p:sp>
        <p:nvSpPr>
          <p:cNvPr id="5153" name="Line 33"/>
          <p:cNvSpPr>
            <a:spLocks noChangeShapeType="1"/>
          </p:cNvSpPr>
          <p:nvPr/>
        </p:nvSpPr>
        <p:spPr bwMode="auto">
          <a:xfrm>
            <a:off x="4283075" y="1268413"/>
            <a:ext cx="0" cy="4032250"/>
          </a:xfrm>
          <a:prstGeom prst="line">
            <a:avLst/>
          </a:prstGeom>
          <a:noFill/>
          <a:ln w="12700">
            <a:solidFill>
              <a:schemeClr val="tx1"/>
            </a:solidFill>
            <a:round/>
            <a:headEnd/>
            <a:tailEnd/>
          </a:ln>
          <a:effectLst/>
        </p:spPr>
        <p:txBody>
          <a:bodyPr/>
          <a:lstStyle/>
          <a:p>
            <a:endParaRPr lang="es-ES"/>
          </a:p>
        </p:txBody>
      </p:sp>
      <p:sp>
        <p:nvSpPr>
          <p:cNvPr id="5154" name="Line 34"/>
          <p:cNvSpPr>
            <a:spLocks noChangeShapeType="1"/>
          </p:cNvSpPr>
          <p:nvPr/>
        </p:nvSpPr>
        <p:spPr bwMode="auto">
          <a:xfrm>
            <a:off x="4283075" y="5300663"/>
            <a:ext cx="142875" cy="0"/>
          </a:xfrm>
          <a:prstGeom prst="line">
            <a:avLst/>
          </a:prstGeom>
          <a:noFill/>
          <a:ln w="9525">
            <a:solidFill>
              <a:schemeClr val="tx1"/>
            </a:solidFill>
            <a:round/>
            <a:headEnd/>
            <a:tailEnd/>
          </a:ln>
          <a:effectLst/>
        </p:spPr>
        <p:txBody>
          <a:bodyPr/>
          <a:lstStyle/>
          <a:p>
            <a:endParaRPr lang="es-ES"/>
          </a:p>
        </p:txBody>
      </p:sp>
      <p:sp>
        <p:nvSpPr>
          <p:cNvPr id="5155" name="Line 35"/>
          <p:cNvSpPr>
            <a:spLocks noChangeShapeType="1"/>
          </p:cNvSpPr>
          <p:nvPr/>
        </p:nvSpPr>
        <p:spPr bwMode="auto">
          <a:xfrm>
            <a:off x="4283075" y="4508500"/>
            <a:ext cx="142875" cy="0"/>
          </a:xfrm>
          <a:prstGeom prst="line">
            <a:avLst/>
          </a:prstGeom>
          <a:noFill/>
          <a:ln w="9525">
            <a:solidFill>
              <a:schemeClr val="tx1"/>
            </a:solidFill>
            <a:round/>
            <a:headEnd/>
            <a:tailEnd/>
          </a:ln>
          <a:effectLst/>
        </p:spPr>
        <p:txBody>
          <a:bodyPr/>
          <a:lstStyle/>
          <a:p>
            <a:endParaRPr lang="es-ES"/>
          </a:p>
        </p:txBody>
      </p:sp>
      <p:sp>
        <p:nvSpPr>
          <p:cNvPr id="5156" name="Line 36"/>
          <p:cNvSpPr>
            <a:spLocks noChangeShapeType="1"/>
          </p:cNvSpPr>
          <p:nvPr/>
        </p:nvSpPr>
        <p:spPr bwMode="auto">
          <a:xfrm>
            <a:off x="4283075" y="3716338"/>
            <a:ext cx="142875" cy="0"/>
          </a:xfrm>
          <a:prstGeom prst="line">
            <a:avLst/>
          </a:prstGeom>
          <a:noFill/>
          <a:ln w="9525">
            <a:solidFill>
              <a:schemeClr val="tx1"/>
            </a:solidFill>
            <a:round/>
            <a:headEnd/>
            <a:tailEnd/>
          </a:ln>
          <a:effectLst/>
        </p:spPr>
        <p:txBody>
          <a:bodyPr/>
          <a:lstStyle/>
          <a:p>
            <a:endParaRPr lang="es-ES"/>
          </a:p>
        </p:txBody>
      </p:sp>
      <p:sp>
        <p:nvSpPr>
          <p:cNvPr id="5157" name="Line 37"/>
          <p:cNvSpPr>
            <a:spLocks noChangeShapeType="1"/>
          </p:cNvSpPr>
          <p:nvPr/>
        </p:nvSpPr>
        <p:spPr bwMode="auto">
          <a:xfrm>
            <a:off x="4283075" y="2924175"/>
            <a:ext cx="142875" cy="0"/>
          </a:xfrm>
          <a:prstGeom prst="line">
            <a:avLst/>
          </a:prstGeom>
          <a:noFill/>
          <a:ln w="9525">
            <a:solidFill>
              <a:schemeClr val="tx1"/>
            </a:solidFill>
            <a:round/>
            <a:headEnd/>
            <a:tailEnd/>
          </a:ln>
          <a:effectLst/>
        </p:spPr>
        <p:txBody>
          <a:bodyPr/>
          <a:lstStyle/>
          <a:p>
            <a:endParaRPr lang="es-ES"/>
          </a:p>
        </p:txBody>
      </p:sp>
      <p:sp>
        <p:nvSpPr>
          <p:cNvPr id="5158" name="Line 38"/>
          <p:cNvSpPr>
            <a:spLocks noChangeShapeType="1"/>
          </p:cNvSpPr>
          <p:nvPr/>
        </p:nvSpPr>
        <p:spPr bwMode="auto">
          <a:xfrm>
            <a:off x="4283075" y="2133600"/>
            <a:ext cx="142875" cy="0"/>
          </a:xfrm>
          <a:prstGeom prst="line">
            <a:avLst/>
          </a:prstGeom>
          <a:noFill/>
          <a:ln w="9525">
            <a:solidFill>
              <a:schemeClr val="tx1"/>
            </a:solidFill>
            <a:round/>
            <a:headEnd/>
            <a:tailEnd/>
          </a:ln>
          <a:effectLst/>
        </p:spPr>
        <p:txBody>
          <a:bodyPr/>
          <a:lstStyle/>
          <a:p>
            <a:endParaRPr lang="es-ES"/>
          </a:p>
        </p:txBody>
      </p:sp>
      <p:sp>
        <p:nvSpPr>
          <p:cNvPr id="5159" name="Line 39"/>
          <p:cNvSpPr>
            <a:spLocks noChangeShapeType="1"/>
          </p:cNvSpPr>
          <p:nvPr/>
        </p:nvSpPr>
        <p:spPr bwMode="auto">
          <a:xfrm>
            <a:off x="4283075" y="1268413"/>
            <a:ext cx="142875" cy="0"/>
          </a:xfrm>
          <a:prstGeom prst="line">
            <a:avLst/>
          </a:prstGeom>
          <a:noFill/>
          <a:ln w="9525">
            <a:solidFill>
              <a:schemeClr val="tx1"/>
            </a:solidFill>
            <a:round/>
            <a:headEnd/>
            <a:tailEnd/>
          </a:ln>
          <a:effectLst/>
        </p:spPr>
        <p:txBody>
          <a:bodyPr/>
          <a:lstStyle/>
          <a:p>
            <a:endParaRPr lang="es-ES"/>
          </a:p>
        </p:txBody>
      </p:sp>
      <p:sp>
        <p:nvSpPr>
          <p:cNvPr id="5160" name="Line 40"/>
          <p:cNvSpPr>
            <a:spLocks noChangeShapeType="1"/>
          </p:cNvSpPr>
          <p:nvPr/>
        </p:nvSpPr>
        <p:spPr bwMode="auto">
          <a:xfrm>
            <a:off x="4140200" y="3213100"/>
            <a:ext cx="142875" cy="0"/>
          </a:xfrm>
          <a:prstGeom prst="line">
            <a:avLst/>
          </a:prstGeom>
          <a:noFill/>
          <a:ln w="9525">
            <a:solidFill>
              <a:schemeClr val="tx1"/>
            </a:solidFill>
            <a:round/>
            <a:headEnd/>
            <a:tailEnd/>
          </a:ln>
          <a:effectLst/>
        </p:spPr>
        <p:txBody>
          <a:bodyPr/>
          <a:lstStyle/>
          <a:p>
            <a:endParaRPr lang="es-E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199683"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pSp>
        <p:nvGrpSpPr>
          <p:cNvPr id="199706" name="Group 26"/>
          <p:cNvGrpSpPr>
            <a:grpSpLocks noChangeAspect="1"/>
          </p:cNvGrpSpPr>
          <p:nvPr/>
        </p:nvGrpSpPr>
        <p:grpSpPr bwMode="auto">
          <a:xfrm>
            <a:off x="4402138" y="2732088"/>
            <a:ext cx="3914775" cy="2857500"/>
            <a:chOff x="36" y="35"/>
            <a:chExt cx="6167" cy="4500"/>
          </a:xfrm>
        </p:grpSpPr>
        <p:sp>
          <p:nvSpPr>
            <p:cNvPr id="199707" name="AutoShape 27"/>
            <p:cNvSpPr>
              <a:spLocks noChangeAspect="1" noChangeArrowheads="1"/>
            </p:cNvSpPr>
            <p:nvPr/>
          </p:nvSpPr>
          <p:spPr bwMode="auto">
            <a:xfrm>
              <a:off x="36" y="35"/>
              <a:ext cx="6167" cy="4500"/>
            </a:xfrm>
            <a:prstGeom prst="rect">
              <a:avLst/>
            </a:prstGeom>
            <a:noFill/>
            <a:ln w="9525">
              <a:noFill/>
              <a:miter lim="800000"/>
              <a:headEnd/>
              <a:tailEnd/>
            </a:ln>
          </p:spPr>
          <p:txBody>
            <a:bodyPr/>
            <a:lstStyle/>
            <a:p>
              <a:endParaRPr lang="es-ES"/>
            </a:p>
          </p:txBody>
        </p:sp>
        <p:sp>
          <p:nvSpPr>
            <p:cNvPr id="199708" name="Rectangle 28"/>
            <p:cNvSpPr>
              <a:spLocks noChangeArrowheads="1"/>
            </p:cNvSpPr>
            <p:nvPr/>
          </p:nvSpPr>
          <p:spPr bwMode="auto">
            <a:xfrm>
              <a:off x="36" y="35"/>
              <a:ext cx="6166" cy="405"/>
            </a:xfrm>
            <a:prstGeom prst="rect">
              <a:avLst/>
            </a:prstGeom>
            <a:noFill/>
            <a:ln w="9525">
              <a:noFill/>
              <a:miter lim="800000"/>
              <a:headEnd/>
              <a:tailEnd/>
            </a:ln>
          </p:spPr>
          <p:txBody>
            <a:bodyPr/>
            <a:lstStyle/>
            <a:p>
              <a:endParaRPr lang="es-ES"/>
            </a:p>
          </p:txBody>
        </p:sp>
        <p:sp>
          <p:nvSpPr>
            <p:cNvPr id="199709" name="Rectangle 29"/>
            <p:cNvSpPr>
              <a:spLocks noChangeArrowheads="1"/>
            </p:cNvSpPr>
            <p:nvPr/>
          </p:nvSpPr>
          <p:spPr bwMode="auto">
            <a:xfrm>
              <a:off x="36" y="440"/>
              <a:ext cx="6166" cy="271"/>
            </a:xfrm>
            <a:prstGeom prst="rect">
              <a:avLst/>
            </a:prstGeom>
            <a:noFill/>
            <a:ln w="9525">
              <a:noFill/>
              <a:miter lim="800000"/>
              <a:headEnd/>
              <a:tailEnd/>
            </a:ln>
          </p:spPr>
          <p:txBody>
            <a:bodyPr/>
            <a:lstStyle/>
            <a:p>
              <a:endParaRPr lang="es-ES"/>
            </a:p>
          </p:txBody>
        </p:sp>
        <p:sp>
          <p:nvSpPr>
            <p:cNvPr id="199710" name="Rectangle 30"/>
            <p:cNvSpPr>
              <a:spLocks noChangeArrowheads="1"/>
            </p:cNvSpPr>
            <p:nvPr/>
          </p:nvSpPr>
          <p:spPr bwMode="auto">
            <a:xfrm>
              <a:off x="36" y="711"/>
              <a:ext cx="6166" cy="222"/>
            </a:xfrm>
            <a:prstGeom prst="rect">
              <a:avLst/>
            </a:prstGeom>
            <a:noFill/>
            <a:ln w="9525">
              <a:noFill/>
              <a:miter lim="800000"/>
              <a:headEnd/>
              <a:tailEnd/>
            </a:ln>
          </p:spPr>
          <p:txBody>
            <a:bodyPr/>
            <a:lstStyle/>
            <a:p>
              <a:endParaRPr lang="es-ES"/>
            </a:p>
          </p:txBody>
        </p:sp>
        <p:sp>
          <p:nvSpPr>
            <p:cNvPr id="199711" name="Rectangle 31"/>
            <p:cNvSpPr>
              <a:spLocks noChangeArrowheads="1"/>
            </p:cNvSpPr>
            <p:nvPr/>
          </p:nvSpPr>
          <p:spPr bwMode="auto">
            <a:xfrm>
              <a:off x="36" y="933"/>
              <a:ext cx="6166" cy="159"/>
            </a:xfrm>
            <a:prstGeom prst="rect">
              <a:avLst/>
            </a:prstGeom>
            <a:noFill/>
            <a:ln w="9525">
              <a:noFill/>
              <a:miter lim="800000"/>
              <a:headEnd/>
              <a:tailEnd/>
            </a:ln>
          </p:spPr>
          <p:txBody>
            <a:bodyPr/>
            <a:lstStyle/>
            <a:p>
              <a:endParaRPr lang="es-ES"/>
            </a:p>
          </p:txBody>
        </p:sp>
        <p:sp>
          <p:nvSpPr>
            <p:cNvPr id="199712" name="Rectangle 32"/>
            <p:cNvSpPr>
              <a:spLocks noChangeArrowheads="1"/>
            </p:cNvSpPr>
            <p:nvPr/>
          </p:nvSpPr>
          <p:spPr bwMode="auto">
            <a:xfrm>
              <a:off x="36" y="1092"/>
              <a:ext cx="6166" cy="143"/>
            </a:xfrm>
            <a:prstGeom prst="rect">
              <a:avLst/>
            </a:prstGeom>
            <a:noFill/>
            <a:ln w="9525">
              <a:noFill/>
              <a:miter lim="800000"/>
              <a:headEnd/>
              <a:tailEnd/>
            </a:ln>
          </p:spPr>
          <p:txBody>
            <a:bodyPr/>
            <a:lstStyle/>
            <a:p>
              <a:endParaRPr lang="es-ES"/>
            </a:p>
          </p:txBody>
        </p:sp>
        <p:sp>
          <p:nvSpPr>
            <p:cNvPr id="199713" name="Rectangle 33"/>
            <p:cNvSpPr>
              <a:spLocks noChangeArrowheads="1"/>
            </p:cNvSpPr>
            <p:nvPr/>
          </p:nvSpPr>
          <p:spPr bwMode="auto">
            <a:xfrm>
              <a:off x="36" y="1235"/>
              <a:ext cx="6166" cy="128"/>
            </a:xfrm>
            <a:prstGeom prst="rect">
              <a:avLst/>
            </a:prstGeom>
            <a:noFill/>
            <a:ln w="9525">
              <a:noFill/>
              <a:miter lim="800000"/>
              <a:headEnd/>
              <a:tailEnd/>
            </a:ln>
          </p:spPr>
          <p:txBody>
            <a:bodyPr/>
            <a:lstStyle/>
            <a:p>
              <a:endParaRPr lang="es-ES"/>
            </a:p>
          </p:txBody>
        </p:sp>
        <p:sp>
          <p:nvSpPr>
            <p:cNvPr id="199714" name="Rectangle 34"/>
            <p:cNvSpPr>
              <a:spLocks noChangeArrowheads="1"/>
            </p:cNvSpPr>
            <p:nvPr/>
          </p:nvSpPr>
          <p:spPr bwMode="auto">
            <a:xfrm>
              <a:off x="36" y="1363"/>
              <a:ext cx="6166" cy="111"/>
            </a:xfrm>
            <a:prstGeom prst="rect">
              <a:avLst/>
            </a:prstGeom>
            <a:noFill/>
            <a:ln w="9525">
              <a:noFill/>
              <a:miter lim="800000"/>
              <a:headEnd/>
              <a:tailEnd/>
            </a:ln>
          </p:spPr>
          <p:txBody>
            <a:bodyPr/>
            <a:lstStyle/>
            <a:p>
              <a:endParaRPr lang="es-ES"/>
            </a:p>
          </p:txBody>
        </p:sp>
        <p:sp>
          <p:nvSpPr>
            <p:cNvPr id="199715" name="Rectangle 35"/>
            <p:cNvSpPr>
              <a:spLocks noChangeArrowheads="1"/>
            </p:cNvSpPr>
            <p:nvPr/>
          </p:nvSpPr>
          <p:spPr bwMode="auto">
            <a:xfrm>
              <a:off x="36" y="1474"/>
              <a:ext cx="6166" cy="95"/>
            </a:xfrm>
            <a:prstGeom prst="rect">
              <a:avLst/>
            </a:prstGeom>
            <a:noFill/>
            <a:ln w="9525">
              <a:noFill/>
              <a:miter lim="800000"/>
              <a:headEnd/>
              <a:tailEnd/>
            </a:ln>
          </p:spPr>
          <p:txBody>
            <a:bodyPr/>
            <a:lstStyle/>
            <a:p>
              <a:endParaRPr lang="es-ES"/>
            </a:p>
          </p:txBody>
        </p:sp>
        <p:sp>
          <p:nvSpPr>
            <p:cNvPr id="199716" name="Rectangle 36"/>
            <p:cNvSpPr>
              <a:spLocks noChangeArrowheads="1"/>
            </p:cNvSpPr>
            <p:nvPr/>
          </p:nvSpPr>
          <p:spPr bwMode="auto">
            <a:xfrm>
              <a:off x="36" y="1569"/>
              <a:ext cx="6166" cy="96"/>
            </a:xfrm>
            <a:prstGeom prst="rect">
              <a:avLst/>
            </a:prstGeom>
            <a:noFill/>
            <a:ln w="9525">
              <a:noFill/>
              <a:miter lim="800000"/>
              <a:headEnd/>
              <a:tailEnd/>
            </a:ln>
          </p:spPr>
          <p:txBody>
            <a:bodyPr/>
            <a:lstStyle/>
            <a:p>
              <a:endParaRPr lang="es-ES"/>
            </a:p>
          </p:txBody>
        </p:sp>
        <p:sp>
          <p:nvSpPr>
            <p:cNvPr id="199717" name="Rectangle 37"/>
            <p:cNvSpPr>
              <a:spLocks noChangeArrowheads="1"/>
            </p:cNvSpPr>
            <p:nvPr/>
          </p:nvSpPr>
          <p:spPr bwMode="auto">
            <a:xfrm>
              <a:off x="36" y="1665"/>
              <a:ext cx="6166" cy="79"/>
            </a:xfrm>
            <a:prstGeom prst="rect">
              <a:avLst/>
            </a:prstGeom>
            <a:noFill/>
            <a:ln w="9525">
              <a:noFill/>
              <a:miter lim="800000"/>
              <a:headEnd/>
              <a:tailEnd/>
            </a:ln>
          </p:spPr>
          <p:txBody>
            <a:bodyPr/>
            <a:lstStyle/>
            <a:p>
              <a:endParaRPr lang="es-ES"/>
            </a:p>
          </p:txBody>
        </p:sp>
        <p:sp>
          <p:nvSpPr>
            <p:cNvPr id="199718" name="Rectangle 38"/>
            <p:cNvSpPr>
              <a:spLocks noChangeArrowheads="1"/>
            </p:cNvSpPr>
            <p:nvPr/>
          </p:nvSpPr>
          <p:spPr bwMode="auto">
            <a:xfrm>
              <a:off x="36" y="1744"/>
              <a:ext cx="6166" cy="95"/>
            </a:xfrm>
            <a:prstGeom prst="rect">
              <a:avLst/>
            </a:prstGeom>
            <a:noFill/>
            <a:ln w="9525">
              <a:noFill/>
              <a:miter lim="800000"/>
              <a:headEnd/>
              <a:tailEnd/>
            </a:ln>
          </p:spPr>
          <p:txBody>
            <a:bodyPr/>
            <a:lstStyle/>
            <a:p>
              <a:endParaRPr lang="es-ES"/>
            </a:p>
          </p:txBody>
        </p:sp>
        <p:sp>
          <p:nvSpPr>
            <p:cNvPr id="199719" name="Rectangle 39"/>
            <p:cNvSpPr>
              <a:spLocks noChangeArrowheads="1"/>
            </p:cNvSpPr>
            <p:nvPr/>
          </p:nvSpPr>
          <p:spPr bwMode="auto">
            <a:xfrm>
              <a:off x="36" y="1839"/>
              <a:ext cx="6166" cy="80"/>
            </a:xfrm>
            <a:prstGeom prst="rect">
              <a:avLst/>
            </a:prstGeom>
            <a:noFill/>
            <a:ln w="9525">
              <a:noFill/>
              <a:miter lim="800000"/>
              <a:headEnd/>
              <a:tailEnd/>
            </a:ln>
          </p:spPr>
          <p:txBody>
            <a:bodyPr/>
            <a:lstStyle/>
            <a:p>
              <a:endParaRPr lang="es-ES"/>
            </a:p>
          </p:txBody>
        </p:sp>
        <p:sp>
          <p:nvSpPr>
            <p:cNvPr id="199720" name="Rectangle 40"/>
            <p:cNvSpPr>
              <a:spLocks noChangeArrowheads="1"/>
            </p:cNvSpPr>
            <p:nvPr/>
          </p:nvSpPr>
          <p:spPr bwMode="auto">
            <a:xfrm>
              <a:off x="36" y="1919"/>
              <a:ext cx="6166" cy="96"/>
            </a:xfrm>
            <a:prstGeom prst="rect">
              <a:avLst/>
            </a:prstGeom>
            <a:noFill/>
            <a:ln w="9525">
              <a:noFill/>
              <a:miter lim="800000"/>
              <a:headEnd/>
              <a:tailEnd/>
            </a:ln>
          </p:spPr>
          <p:txBody>
            <a:bodyPr/>
            <a:lstStyle/>
            <a:p>
              <a:endParaRPr lang="es-ES"/>
            </a:p>
          </p:txBody>
        </p:sp>
        <p:sp>
          <p:nvSpPr>
            <p:cNvPr id="199721" name="Rectangle 41"/>
            <p:cNvSpPr>
              <a:spLocks noChangeArrowheads="1"/>
            </p:cNvSpPr>
            <p:nvPr/>
          </p:nvSpPr>
          <p:spPr bwMode="auto">
            <a:xfrm>
              <a:off x="36" y="2015"/>
              <a:ext cx="6166" cy="79"/>
            </a:xfrm>
            <a:prstGeom prst="rect">
              <a:avLst/>
            </a:prstGeom>
            <a:noFill/>
            <a:ln w="9525">
              <a:noFill/>
              <a:miter lim="800000"/>
              <a:headEnd/>
              <a:tailEnd/>
            </a:ln>
          </p:spPr>
          <p:txBody>
            <a:bodyPr/>
            <a:lstStyle/>
            <a:p>
              <a:endParaRPr lang="es-ES"/>
            </a:p>
          </p:txBody>
        </p:sp>
        <p:sp>
          <p:nvSpPr>
            <p:cNvPr id="199722" name="Rectangle 42"/>
            <p:cNvSpPr>
              <a:spLocks noChangeArrowheads="1"/>
            </p:cNvSpPr>
            <p:nvPr/>
          </p:nvSpPr>
          <p:spPr bwMode="auto">
            <a:xfrm>
              <a:off x="36" y="2094"/>
              <a:ext cx="6166" cy="64"/>
            </a:xfrm>
            <a:prstGeom prst="rect">
              <a:avLst/>
            </a:prstGeom>
            <a:noFill/>
            <a:ln w="9525">
              <a:noFill/>
              <a:miter lim="800000"/>
              <a:headEnd/>
              <a:tailEnd/>
            </a:ln>
          </p:spPr>
          <p:txBody>
            <a:bodyPr/>
            <a:lstStyle/>
            <a:p>
              <a:endParaRPr lang="es-ES"/>
            </a:p>
          </p:txBody>
        </p:sp>
        <p:sp>
          <p:nvSpPr>
            <p:cNvPr id="199723" name="Rectangle 43"/>
            <p:cNvSpPr>
              <a:spLocks noChangeArrowheads="1"/>
            </p:cNvSpPr>
            <p:nvPr/>
          </p:nvSpPr>
          <p:spPr bwMode="auto">
            <a:xfrm>
              <a:off x="36" y="2158"/>
              <a:ext cx="6166" cy="79"/>
            </a:xfrm>
            <a:prstGeom prst="rect">
              <a:avLst/>
            </a:prstGeom>
            <a:noFill/>
            <a:ln w="9525">
              <a:noFill/>
              <a:miter lim="800000"/>
              <a:headEnd/>
              <a:tailEnd/>
            </a:ln>
          </p:spPr>
          <p:txBody>
            <a:bodyPr/>
            <a:lstStyle/>
            <a:p>
              <a:endParaRPr lang="es-ES"/>
            </a:p>
          </p:txBody>
        </p:sp>
        <p:sp>
          <p:nvSpPr>
            <p:cNvPr id="199724" name="Rectangle 44"/>
            <p:cNvSpPr>
              <a:spLocks noChangeArrowheads="1"/>
            </p:cNvSpPr>
            <p:nvPr/>
          </p:nvSpPr>
          <p:spPr bwMode="auto">
            <a:xfrm>
              <a:off x="36" y="2237"/>
              <a:ext cx="6166" cy="64"/>
            </a:xfrm>
            <a:prstGeom prst="rect">
              <a:avLst/>
            </a:prstGeom>
            <a:noFill/>
            <a:ln w="9525">
              <a:noFill/>
              <a:miter lim="800000"/>
              <a:headEnd/>
              <a:tailEnd/>
            </a:ln>
          </p:spPr>
          <p:txBody>
            <a:bodyPr/>
            <a:lstStyle/>
            <a:p>
              <a:endParaRPr lang="es-ES"/>
            </a:p>
          </p:txBody>
        </p:sp>
        <p:sp>
          <p:nvSpPr>
            <p:cNvPr id="199725" name="Rectangle 45"/>
            <p:cNvSpPr>
              <a:spLocks noChangeArrowheads="1"/>
            </p:cNvSpPr>
            <p:nvPr/>
          </p:nvSpPr>
          <p:spPr bwMode="auto">
            <a:xfrm>
              <a:off x="36" y="2301"/>
              <a:ext cx="6166" cy="79"/>
            </a:xfrm>
            <a:prstGeom prst="rect">
              <a:avLst/>
            </a:prstGeom>
            <a:noFill/>
            <a:ln w="9525">
              <a:noFill/>
              <a:miter lim="800000"/>
              <a:headEnd/>
              <a:tailEnd/>
            </a:ln>
          </p:spPr>
          <p:txBody>
            <a:bodyPr/>
            <a:lstStyle/>
            <a:p>
              <a:endParaRPr lang="es-ES"/>
            </a:p>
          </p:txBody>
        </p:sp>
        <p:sp>
          <p:nvSpPr>
            <p:cNvPr id="199726" name="Rectangle 46"/>
            <p:cNvSpPr>
              <a:spLocks noChangeArrowheads="1"/>
            </p:cNvSpPr>
            <p:nvPr/>
          </p:nvSpPr>
          <p:spPr bwMode="auto">
            <a:xfrm>
              <a:off x="36" y="2380"/>
              <a:ext cx="6166" cy="79"/>
            </a:xfrm>
            <a:prstGeom prst="rect">
              <a:avLst/>
            </a:prstGeom>
            <a:noFill/>
            <a:ln w="9525">
              <a:noFill/>
              <a:miter lim="800000"/>
              <a:headEnd/>
              <a:tailEnd/>
            </a:ln>
          </p:spPr>
          <p:txBody>
            <a:bodyPr/>
            <a:lstStyle/>
            <a:p>
              <a:endParaRPr lang="es-ES"/>
            </a:p>
          </p:txBody>
        </p:sp>
        <p:sp>
          <p:nvSpPr>
            <p:cNvPr id="199727" name="Rectangle 47"/>
            <p:cNvSpPr>
              <a:spLocks noChangeArrowheads="1"/>
            </p:cNvSpPr>
            <p:nvPr/>
          </p:nvSpPr>
          <p:spPr bwMode="auto">
            <a:xfrm>
              <a:off x="36" y="2459"/>
              <a:ext cx="6166" cy="64"/>
            </a:xfrm>
            <a:prstGeom prst="rect">
              <a:avLst/>
            </a:prstGeom>
            <a:noFill/>
            <a:ln w="9525">
              <a:noFill/>
              <a:miter lim="800000"/>
              <a:headEnd/>
              <a:tailEnd/>
            </a:ln>
          </p:spPr>
          <p:txBody>
            <a:bodyPr/>
            <a:lstStyle/>
            <a:p>
              <a:endParaRPr lang="es-ES"/>
            </a:p>
          </p:txBody>
        </p:sp>
        <p:sp>
          <p:nvSpPr>
            <p:cNvPr id="199728" name="Rectangle 48"/>
            <p:cNvSpPr>
              <a:spLocks noChangeArrowheads="1"/>
            </p:cNvSpPr>
            <p:nvPr/>
          </p:nvSpPr>
          <p:spPr bwMode="auto">
            <a:xfrm>
              <a:off x="36" y="2523"/>
              <a:ext cx="6166" cy="79"/>
            </a:xfrm>
            <a:prstGeom prst="rect">
              <a:avLst/>
            </a:prstGeom>
            <a:noFill/>
            <a:ln w="9525">
              <a:noFill/>
              <a:miter lim="800000"/>
              <a:headEnd/>
              <a:tailEnd/>
            </a:ln>
          </p:spPr>
          <p:txBody>
            <a:bodyPr/>
            <a:lstStyle/>
            <a:p>
              <a:endParaRPr lang="es-ES"/>
            </a:p>
          </p:txBody>
        </p:sp>
        <p:sp>
          <p:nvSpPr>
            <p:cNvPr id="199729" name="Rectangle 49"/>
            <p:cNvSpPr>
              <a:spLocks noChangeArrowheads="1"/>
            </p:cNvSpPr>
            <p:nvPr/>
          </p:nvSpPr>
          <p:spPr bwMode="auto">
            <a:xfrm>
              <a:off x="36" y="2602"/>
              <a:ext cx="6166" cy="65"/>
            </a:xfrm>
            <a:prstGeom prst="rect">
              <a:avLst/>
            </a:prstGeom>
            <a:noFill/>
            <a:ln w="9525">
              <a:noFill/>
              <a:miter lim="800000"/>
              <a:headEnd/>
              <a:tailEnd/>
            </a:ln>
          </p:spPr>
          <p:txBody>
            <a:bodyPr/>
            <a:lstStyle/>
            <a:p>
              <a:endParaRPr lang="es-ES"/>
            </a:p>
          </p:txBody>
        </p:sp>
        <p:sp>
          <p:nvSpPr>
            <p:cNvPr id="199730" name="Rectangle 50"/>
            <p:cNvSpPr>
              <a:spLocks noChangeArrowheads="1"/>
            </p:cNvSpPr>
            <p:nvPr/>
          </p:nvSpPr>
          <p:spPr bwMode="auto">
            <a:xfrm>
              <a:off x="36" y="2667"/>
              <a:ext cx="6166" cy="79"/>
            </a:xfrm>
            <a:prstGeom prst="rect">
              <a:avLst/>
            </a:prstGeom>
            <a:noFill/>
            <a:ln w="9525">
              <a:noFill/>
              <a:miter lim="800000"/>
              <a:headEnd/>
              <a:tailEnd/>
            </a:ln>
          </p:spPr>
          <p:txBody>
            <a:bodyPr/>
            <a:lstStyle/>
            <a:p>
              <a:endParaRPr lang="es-ES"/>
            </a:p>
          </p:txBody>
        </p:sp>
        <p:sp>
          <p:nvSpPr>
            <p:cNvPr id="199731" name="Rectangle 51"/>
            <p:cNvSpPr>
              <a:spLocks noChangeArrowheads="1"/>
            </p:cNvSpPr>
            <p:nvPr/>
          </p:nvSpPr>
          <p:spPr bwMode="auto">
            <a:xfrm>
              <a:off x="36" y="2746"/>
              <a:ext cx="6166" cy="80"/>
            </a:xfrm>
            <a:prstGeom prst="rect">
              <a:avLst/>
            </a:prstGeom>
            <a:noFill/>
            <a:ln w="9525">
              <a:noFill/>
              <a:miter lim="800000"/>
              <a:headEnd/>
              <a:tailEnd/>
            </a:ln>
          </p:spPr>
          <p:txBody>
            <a:bodyPr/>
            <a:lstStyle/>
            <a:p>
              <a:endParaRPr lang="es-ES"/>
            </a:p>
          </p:txBody>
        </p:sp>
        <p:sp>
          <p:nvSpPr>
            <p:cNvPr id="199732" name="Rectangle 52"/>
            <p:cNvSpPr>
              <a:spLocks noChangeArrowheads="1"/>
            </p:cNvSpPr>
            <p:nvPr/>
          </p:nvSpPr>
          <p:spPr bwMode="auto">
            <a:xfrm>
              <a:off x="36" y="2826"/>
              <a:ext cx="6166" cy="79"/>
            </a:xfrm>
            <a:prstGeom prst="rect">
              <a:avLst/>
            </a:prstGeom>
            <a:noFill/>
            <a:ln w="9525">
              <a:noFill/>
              <a:miter lim="800000"/>
              <a:headEnd/>
              <a:tailEnd/>
            </a:ln>
          </p:spPr>
          <p:txBody>
            <a:bodyPr/>
            <a:lstStyle/>
            <a:p>
              <a:endParaRPr lang="es-ES"/>
            </a:p>
          </p:txBody>
        </p:sp>
        <p:sp>
          <p:nvSpPr>
            <p:cNvPr id="199733" name="Rectangle 53"/>
            <p:cNvSpPr>
              <a:spLocks noChangeArrowheads="1"/>
            </p:cNvSpPr>
            <p:nvPr/>
          </p:nvSpPr>
          <p:spPr bwMode="auto">
            <a:xfrm>
              <a:off x="36" y="2905"/>
              <a:ext cx="6166" cy="63"/>
            </a:xfrm>
            <a:prstGeom prst="rect">
              <a:avLst/>
            </a:prstGeom>
            <a:noFill/>
            <a:ln w="9525">
              <a:noFill/>
              <a:miter lim="800000"/>
              <a:headEnd/>
              <a:tailEnd/>
            </a:ln>
          </p:spPr>
          <p:txBody>
            <a:bodyPr/>
            <a:lstStyle/>
            <a:p>
              <a:endParaRPr lang="es-ES"/>
            </a:p>
          </p:txBody>
        </p:sp>
        <p:sp>
          <p:nvSpPr>
            <p:cNvPr id="199734" name="Rectangle 54"/>
            <p:cNvSpPr>
              <a:spLocks noChangeArrowheads="1"/>
            </p:cNvSpPr>
            <p:nvPr/>
          </p:nvSpPr>
          <p:spPr bwMode="auto">
            <a:xfrm>
              <a:off x="36" y="2968"/>
              <a:ext cx="6166" cy="80"/>
            </a:xfrm>
            <a:prstGeom prst="rect">
              <a:avLst/>
            </a:prstGeom>
            <a:noFill/>
            <a:ln w="9525">
              <a:noFill/>
              <a:miter lim="800000"/>
              <a:headEnd/>
              <a:tailEnd/>
            </a:ln>
          </p:spPr>
          <p:txBody>
            <a:bodyPr/>
            <a:lstStyle/>
            <a:p>
              <a:endParaRPr lang="es-ES"/>
            </a:p>
          </p:txBody>
        </p:sp>
        <p:sp>
          <p:nvSpPr>
            <p:cNvPr id="199735" name="Rectangle 55"/>
            <p:cNvSpPr>
              <a:spLocks noChangeArrowheads="1"/>
            </p:cNvSpPr>
            <p:nvPr/>
          </p:nvSpPr>
          <p:spPr bwMode="auto">
            <a:xfrm>
              <a:off x="36" y="3048"/>
              <a:ext cx="6166" cy="95"/>
            </a:xfrm>
            <a:prstGeom prst="rect">
              <a:avLst/>
            </a:prstGeom>
            <a:noFill/>
            <a:ln w="9525">
              <a:noFill/>
              <a:miter lim="800000"/>
              <a:headEnd/>
              <a:tailEnd/>
            </a:ln>
          </p:spPr>
          <p:txBody>
            <a:bodyPr/>
            <a:lstStyle/>
            <a:p>
              <a:endParaRPr lang="es-ES"/>
            </a:p>
          </p:txBody>
        </p:sp>
        <p:sp>
          <p:nvSpPr>
            <p:cNvPr id="199736" name="Rectangle 56"/>
            <p:cNvSpPr>
              <a:spLocks noChangeArrowheads="1"/>
            </p:cNvSpPr>
            <p:nvPr/>
          </p:nvSpPr>
          <p:spPr bwMode="auto">
            <a:xfrm>
              <a:off x="36" y="3143"/>
              <a:ext cx="6166" cy="95"/>
            </a:xfrm>
            <a:prstGeom prst="rect">
              <a:avLst/>
            </a:prstGeom>
            <a:noFill/>
            <a:ln w="9525">
              <a:noFill/>
              <a:miter lim="800000"/>
              <a:headEnd/>
              <a:tailEnd/>
            </a:ln>
          </p:spPr>
          <p:txBody>
            <a:bodyPr/>
            <a:lstStyle/>
            <a:p>
              <a:endParaRPr lang="es-ES"/>
            </a:p>
          </p:txBody>
        </p:sp>
        <p:sp>
          <p:nvSpPr>
            <p:cNvPr id="199737" name="Rectangle 57"/>
            <p:cNvSpPr>
              <a:spLocks noChangeArrowheads="1"/>
            </p:cNvSpPr>
            <p:nvPr/>
          </p:nvSpPr>
          <p:spPr bwMode="auto">
            <a:xfrm>
              <a:off x="36" y="3238"/>
              <a:ext cx="6166" cy="112"/>
            </a:xfrm>
            <a:prstGeom prst="rect">
              <a:avLst/>
            </a:prstGeom>
            <a:noFill/>
            <a:ln w="9525">
              <a:noFill/>
              <a:miter lim="800000"/>
              <a:headEnd/>
              <a:tailEnd/>
            </a:ln>
          </p:spPr>
          <p:txBody>
            <a:bodyPr/>
            <a:lstStyle/>
            <a:p>
              <a:endParaRPr lang="es-ES"/>
            </a:p>
          </p:txBody>
        </p:sp>
        <p:sp>
          <p:nvSpPr>
            <p:cNvPr id="199738" name="Rectangle 58"/>
            <p:cNvSpPr>
              <a:spLocks noChangeArrowheads="1"/>
            </p:cNvSpPr>
            <p:nvPr/>
          </p:nvSpPr>
          <p:spPr bwMode="auto">
            <a:xfrm>
              <a:off x="36" y="3350"/>
              <a:ext cx="6166" cy="96"/>
            </a:xfrm>
            <a:prstGeom prst="rect">
              <a:avLst/>
            </a:prstGeom>
            <a:noFill/>
            <a:ln w="9525">
              <a:noFill/>
              <a:miter lim="800000"/>
              <a:headEnd/>
              <a:tailEnd/>
            </a:ln>
          </p:spPr>
          <p:txBody>
            <a:bodyPr/>
            <a:lstStyle/>
            <a:p>
              <a:endParaRPr lang="es-ES"/>
            </a:p>
          </p:txBody>
        </p:sp>
        <p:sp>
          <p:nvSpPr>
            <p:cNvPr id="199739" name="Rectangle 59"/>
            <p:cNvSpPr>
              <a:spLocks noChangeArrowheads="1"/>
            </p:cNvSpPr>
            <p:nvPr/>
          </p:nvSpPr>
          <p:spPr bwMode="auto">
            <a:xfrm>
              <a:off x="36" y="3446"/>
              <a:ext cx="6166" cy="143"/>
            </a:xfrm>
            <a:prstGeom prst="rect">
              <a:avLst/>
            </a:prstGeom>
            <a:noFill/>
            <a:ln w="9525">
              <a:noFill/>
              <a:miter lim="800000"/>
              <a:headEnd/>
              <a:tailEnd/>
            </a:ln>
          </p:spPr>
          <p:txBody>
            <a:bodyPr/>
            <a:lstStyle/>
            <a:p>
              <a:endParaRPr lang="es-ES"/>
            </a:p>
          </p:txBody>
        </p:sp>
        <p:sp>
          <p:nvSpPr>
            <p:cNvPr id="199740" name="Rectangle 60"/>
            <p:cNvSpPr>
              <a:spLocks noChangeArrowheads="1"/>
            </p:cNvSpPr>
            <p:nvPr/>
          </p:nvSpPr>
          <p:spPr bwMode="auto">
            <a:xfrm>
              <a:off x="36" y="3589"/>
              <a:ext cx="6166" cy="142"/>
            </a:xfrm>
            <a:prstGeom prst="rect">
              <a:avLst/>
            </a:prstGeom>
            <a:noFill/>
            <a:ln w="9525">
              <a:noFill/>
              <a:miter lim="800000"/>
              <a:headEnd/>
              <a:tailEnd/>
            </a:ln>
          </p:spPr>
          <p:txBody>
            <a:bodyPr/>
            <a:lstStyle/>
            <a:p>
              <a:endParaRPr lang="es-ES"/>
            </a:p>
          </p:txBody>
        </p:sp>
        <p:sp>
          <p:nvSpPr>
            <p:cNvPr id="199741" name="Rectangle 61"/>
            <p:cNvSpPr>
              <a:spLocks noChangeArrowheads="1"/>
            </p:cNvSpPr>
            <p:nvPr/>
          </p:nvSpPr>
          <p:spPr bwMode="auto">
            <a:xfrm>
              <a:off x="36" y="3731"/>
              <a:ext cx="6166" cy="159"/>
            </a:xfrm>
            <a:prstGeom prst="rect">
              <a:avLst/>
            </a:prstGeom>
            <a:noFill/>
            <a:ln w="9525">
              <a:noFill/>
              <a:miter lim="800000"/>
              <a:headEnd/>
              <a:tailEnd/>
            </a:ln>
          </p:spPr>
          <p:txBody>
            <a:bodyPr/>
            <a:lstStyle/>
            <a:p>
              <a:endParaRPr lang="es-ES"/>
            </a:p>
          </p:txBody>
        </p:sp>
        <p:sp>
          <p:nvSpPr>
            <p:cNvPr id="199742" name="Rectangle 62"/>
            <p:cNvSpPr>
              <a:spLocks noChangeArrowheads="1"/>
            </p:cNvSpPr>
            <p:nvPr/>
          </p:nvSpPr>
          <p:spPr bwMode="auto">
            <a:xfrm>
              <a:off x="36" y="3890"/>
              <a:ext cx="6166" cy="645"/>
            </a:xfrm>
            <a:prstGeom prst="rect">
              <a:avLst/>
            </a:prstGeom>
            <a:noFill/>
            <a:ln w="9525">
              <a:noFill/>
              <a:miter lim="800000"/>
              <a:headEnd/>
              <a:tailEnd/>
            </a:ln>
          </p:spPr>
          <p:txBody>
            <a:bodyPr/>
            <a:lstStyle/>
            <a:p>
              <a:endParaRPr lang="es-ES"/>
            </a:p>
          </p:txBody>
        </p:sp>
        <p:sp>
          <p:nvSpPr>
            <p:cNvPr id="199743" name="Rectangle 63"/>
            <p:cNvSpPr>
              <a:spLocks noChangeArrowheads="1"/>
            </p:cNvSpPr>
            <p:nvPr/>
          </p:nvSpPr>
          <p:spPr bwMode="auto">
            <a:xfrm>
              <a:off x="36" y="35"/>
              <a:ext cx="6167" cy="4071"/>
            </a:xfrm>
            <a:prstGeom prst="rect">
              <a:avLst/>
            </a:prstGeom>
            <a:noFill/>
            <a:ln w="9525">
              <a:noFill/>
              <a:miter lim="800000"/>
              <a:headEnd/>
              <a:tailEnd/>
            </a:ln>
          </p:spPr>
          <p:txBody>
            <a:bodyPr/>
            <a:lstStyle/>
            <a:p>
              <a:endParaRPr lang="es-ES"/>
            </a:p>
          </p:txBody>
        </p:sp>
        <p:sp>
          <p:nvSpPr>
            <p:cNvPr id="199744" name="Freeform 64"/>
            <p:cNvSpPr>
              <a:spLocks/>
            </p:cNvSpPr>
            <p:nvPr/>
          </p:nvSpPr>
          <p:spPr bwMode="auto">
            <a:xfrm>
              <a:off x="621" y="3006"/>
              <a:ext cx="5080" cy="809"/>
            </a:xfrm>
            <a:custGeom>
              <a:avLst/>
              <a:gdLst/>
              <a:ahLst/>
              <a:cxnLst>
                <a:cxn ang="0">
                  <a:pos x="0" y="809"/>
                </a:cxn>
                <a:cxn ang="0">
                  <a:pos x="683" y="0"/>
                </a:cxn>
                <a:cxn ang="0">
                  <a:pos x="5080" y="0"/>
                </a:cxn>
                <a:cxn ang="0">
                  <a:pos x="4397" y="809"/>
                </a:cxn>
                <a:cxn ang="0">
                  <a:pos x="0" y="809"/>
                </a:cxn>
              </a:cxnLst>
              <a:rect l="0" t="0" r="r" b="b"/>
              <a:pathLst>
                <a:path w="5080" h="809">
                  <a:moveTo>
                    <a:pt x="0" y="809"/>
                  </a:moveTo>
                  <a:lnTo>
                    <a:pt x="683" y="0"/>
                  </a:lnTo>
                  <a:lnTo>
                    <a:pt x="5080" y="0"/>
                  </a:lnTo>
                  <a:lnTo>
                    <a:pt x="4397" y="809"/>
                  </a:lnTo>
                  <a:lnTo>
                    <a:pt x="0" y="809"/>
                  </a:lnTo>
                  <a:close/>
                </a:path>
              </a:pathLst>
            </a:custGeom>
            <a:solidFill>
              <a:srgbClr val="808080"/>
            </a:solidFill>
            <a:ln w="9525">
              <a:noFill/>
              <a:round/>
              <a:headEnd/>
              <a:tailEnd/>
            </a:ln>
          </p:spPr>
          <p:txBody>
            <a:bodyPr/>
            <a:lstStyle/>
            <a:p>
              <a:endParaRPr lang="es-ES"/>
            </a:p>
          </p:txBody>
        </p:sp>
        <p:sp>
          <p:nvSpPr>
            <p:cNvPr id="199745" name="Freeform 65"/>
            <p:cNvSpPr>
              <a:spLocks/>
            </p:cNvSpPr>
            <p:nvPr/>
          </p:nvSpPr>
          <p:spPr bwMode="auto">
            <a:xfrm>
              <a:off x="621" y="591"/>
              <a:ext cx="683" cy="3210"/>
            </a:xfrm>
            <a:custGeom>
              <a:avLst/>
              <a:gdLst/>
              <a:ahLst/>
              <a:cxnLst>
                <a:cxn ang="0">
                  <a:pos x="0" y="3210"/>
                </a:cxn>
                <a:cxn ang="0">
                  <a:pos x="0" y="809"/>
                </a:cxn>
                <a:cxn ang="0">
                  <a:pos x="683" y="0"/>
                </a:cxn>
                <a:cxn ang="0">
                  <a:pos x="683" y="2401"/>
                </a:cxn>
                <a:cxn ang="0">
                  <a:pos x="0" y="3210"/>
                </a:cxn>
              </a:cxnLst>
              <a:rect l="0" t="0" r="r" b="b"/>
              <a:pathLst>
                <a:path w="683" h="3210">
                  <a:moveTo>
                    <a:pt x="0" y="3210"/>
                  </a:moveTo>
                  <a:lnTo>
                    <a:pt x="0" y="809"/>
                  </a:lnTo>
                  <a:lnTo>
                    <a:pt x="683" y="0"/>
                  </a:lnTo>
                  <a:lnTo>
                    <a:pt x="683" y="2401"/>
                  </a:lnTo>
                  <a:lnTo>
                    <a:pt x="0" y="3210"/>
                  </a:lnTo>
                  <a:close/>
                </a:path>
              </a:pathLst>
            </a:custGeom>
            <a:noFill/>
            <a:ln w="9525">
              <a:noFill/>
              <a:round/>
              <a:headEnd/>
              <a:tailEnd/>
            </a:ln>
          </p:spPr>
          <p:txBody>
            <a:bodyPr/>
            <a:lstStyle/>
            <a:p>
              <a:endParaRPr lang="es-ES"/>
            </a:p>
          </p:txBody>
        </p:sp>
        <p:sp>
          <p:nvSpPr>
            <p:cNvPr id="199746" name="Rectangle 66"/>
            <p:cNvSpPr>
              <a:spLocks noChangeArrowheads="1"/>
            </p:cNvSpPr>
            <p:nvPr/>
          </p:nvSpPr>
          <p:spPr bwMode="auto">
            <a:xfrm>
              <a:off x="1304" y="591"/>
              <a:ext cx="4397" cy="2401"/>
            </a:xfrm>
            <a:prstGeom prst="rect">
              <a:avLst/>
            </a:prstGeom>
            <a:noFill/>
            <a:ln w="9525">
              <a:noFill/>
              <a:miter lim="800000"/>
              <a:headEnd/>
              <a:tailEnd/>
            </a:ln>
          </p:spPr>
          <p:txBody>
            <a:bodyPr/>
            <a:lstStyle/>
            <a:p>
              <a:endParaRPr lang="es-ES"/>
            </a:p>
          </p:txBody>
        </p:sp>
        <p:sp>
          <p:nvSpPr>
            <p:cNvPr id="199747" name="Freeform 67"/>
            <p:cNvSpPr>
              <a:spLocks/>
            </p:cNvSpPr>
            <p:nvPr/>
          </p:nvSpPr>
          <p:spPr bwMode="auto">
            <a:xfrm>
              <a:off x="621" y="3006"/>
              <a:ext cx="5080" cy="809"/>
            </a:xfrm>
            <a:custGeom>
              <a:avLst/>
              <a:gdLst/>
              <a:ahLst/>
              <a:cxnLst>
                <a:cxn ang="0">
                  <a:pos x="5080" y="0"/>
                </a:cxn>
                <a:cxn ang="0">
                  <a:pos x="4397" y="809"/>
                </a:cxn>
                <a:cxn ang="0">
                  <a:pos x="0" y="809"/>
                </a:cxn>
                <a:cxn ang="0">
                  <a:pos x="683" y="0"/>
                </a:cxn>
                <a:cxn ang="0">
                  <a:pos x="5080" y="0"/>
                </a:cxn>
              </a:cxnLst>
              <a:rect l="0" t="0" r="r" b="b"/>
              <a:pathLst>
                <a:path w="5080" h="809">
                  <a:moveTo>
                    <a:pt x="5080" y="0"/>
                  </a:moveTo>
                  <a:lnTo>
                    <a:pt x="4397" y="809"/>
                  </a:lnTo>
                  <a:lnTo>
                    <a:pt x="0" y="809"/>
                  </a:lnTo>
                  <a:lnTo>
                    <a:pt x="683" y="0"/>
                  </a:lnTo>
                  <a:lnTo>
                    <a:pt x="5080" y="0"/>
                  </a:lnTo>
                  <a:close/>
                </a:path>
              </a:pathLst>
            </a:custGeom>
            <a:noFill/>
            <a:ln w="0">
              <a:solidFill>
                <a:srgbClr val="000000"/>
              </a:solidFill>
              <a:prstDash val="solid"/>
              <a:round/>
              <a:headEnd/>
              <a:tailEnd/>
            </a:ln>
          </p:spPr>
          <p:txBody>
            <a:bodyPr/>
            <a:lstStyle/>
            <a:p>
              <a:endParaRPr lang="es-ES"/>
            </a:p>
          </p:txBody>
        </p:sp>
        <p:sp>
          <p:nvSpPr>
            <p:cNvPr id="199748" name="Freeform 68"/>
            <p:cNvSpPr>
              <a:spLocks/>
            </p:cNvSpPr>
            <p:nvPr/>
          </p:nvSpPr>
          <p:spPr bwMode="auto">
            <a:xfrm>
              <a:off x="621" y="591"/>
              <a:ext cx="683" cy="3210"/>
            </a:xfrm>
            <a:custGeom>
              <a:avLst/>
              <a:gdLst/>
              <a:ahLst/>
              <a:cxnLst>
                <a:cxn ang="0">
                  <a:pos x="0" y="3210"/>
                </a:cxn>
                <a:cxn ang="0">
                  <a:pos x="0" y="809"/>
                </a:cxn>
                <a:cxn ang="0">
                  <a:pos x="683" y="0"/>
                </a:cxn>
                <a:cxn ang="0">
                  <a:pos x="683" y="2401"/>
                </a:cxn>
                <a:cxn ang="0">
                  <a:pos x="0" y="3210"/>
                </a:cxn>
              </a:cxnLst>
              <a:rect l="0" t="0" r="r" b="b"/>
              <a:pathLst>
                <a:path w="683" h="3210">
                  <a:moveTo>
                    <a:pt x="0" y="3210"/>
                  </a:moveTo>
                  <a:lnTo>
                    <a:pt x="0" y="809"/>
                  </a:lnTo>
                  <a:lnTo>
                    <a:pt x="683" y="0"/>
                  </a:lnTo>
                  <a:lnTo>
                    <a:pt x="683" y="2401"/>
                  </a:lnTo>
                  <a:lnTo>
                    <a:pt x="0" y="3210"/>
                  </a:lnTo>
                  <a:close/>
                </a:path>
              </a:pathLst>
            </a:custGeom>
            <a:solidFill>
              <a:srgbClr val="C0C0C0"/>
            </a:solidFill>
            <a:ln w="9525">
              <a:solidFill>
                <a:srgbClr val="000000"/>
              </a:solidFill>
              <a:round/>
              <a:headEnd/>
              <a:tailEnd/>
            </a:ln>
          </p:spPr>
          <p:txBody>
            <a:bodyPr/>
            <a:lstStyle/>
            <a:p>
              <a:endParaRPr lang="es-ES"/>
            </a:p>
          </p:txBody>
        </p:sp>
        <p:sp>
          <p:nvSpPr>
            <p:cNvPr id="199749" name="Rectangle 69"/>
            <p:cNvSpPr>
              <a:spLocks noChangeArrowheads="1"/>
            </p:cNvSpPr>
            <p:nvPr/>
          </p:nvSpPr>
          <p:spPr bwMode="auto">
            <a:xfrm>
              <a:off x="1304" y="591"/>
              <a:ext cx="4397" cy="2401"/>
            </a:xfrm>
            <a:prstGeom prst="rect">
              <a:avLst/>
            </a:prstGeom>
            <a:solidFill>
              <a:srgbClr val="C0C0C0"/>
            </a:solidFill>
            <a:ln w="9525">
              <a:solidFill>
                <a:srgbClr val="000000"/>
              </a:solidFill>
              <a:miter lim="800000"/>
              <a:headEnd/>
              <a:tailEnd/>
            </a:ln>
          </p:spPr>
          <p:txBody>
            <a:bodyPr/>
            <a:lstStyle/>
            <a:p>
              <a:endParaRPr lang="es-ES"/>
            </a:p>
          </p:txBody>
        </p:sp>
        <p:sp>
          <p:nvSpPr>
            <p:cNvPr id="199750" name="Freeform 70"/>
            <p:cNvSpPr>
              <a:spLocks/>
            </p:cNvSpPr>
            <p:nvPr/>
          </p:nvSpPr>
          <p:spPr bwMode="auto">
            <a:xfrm>
              <a:off x="2225" y="1471"/>
              <a:ext cx="273" cy="1880"/>
            </a:xfrm>
            <a:custGeom>
              <a:avLst/>
              <a:gdLst/>
              <a:ahLst/>
              <a:cxnLst>
                <a:cxn ang="0">
                  <a:pos x="0" y="1880"/>
                </a:cxn>
                <a:cxn ang="0">
                  <a:pos x="0" y="324"/>
                </a:cxn>
                <a:cxn ang="0">
                  <a:pos x="273" y="0"/>
                </a:cxn>
                <a:cxn ang="0">
                  <a:pos x="273" y="1556"/>
                </a:cxn>
                <a:cxn ang="0">
                  <a:pos x="0" y="1880"/>
                </a:cxn>
              </a:cxnLst>
              <a:rect l="0" t="0" r="r" b="b"/>
              <a:pathLst>
                <a:path w="273" h="1880">
                  <a:moveTo>
                    <a:pt x="0" y="1880"/>
                  </a:moveTo>
                  <a:lnTo>
                    <a:pt x="0" y="324"/>
                  </a:lnTo>
                  <a:lnTo>
                    <a:pt x="273" y="0"/>
                  </a:lnTo>
                  <a:lnTo>
                    <a:pt x="273" y="1556"/>
                  </a:lnTo>
                  <a:lnTo>
                    <a:pt x="0" y="1880"/>
                  </a:lnTo>
                  <a:close/>
                </a:path>
              </a:pathLst>
            </a:custGeom>
            <a:solidFill>
              <a:srgbClr val="4D4D80"/>
            </a:solidFill>
            <a:ln w="9525">
              <a:noFill/>
              <a:round/>
              <a:headEnd/>
              <a:tailEnd/>
            </a:ln>
          </p:spPr>
          <p:txBody>
            <a:bodyPr/>
            <a:lstStyle/>
            <a:p>
              <a:endParaRPr lang="es-ES"/>
            </a:p>
          </p:txBody>
        </p:sp>
        <p:sp>
          <p:nvSpPr>
            <p:cNvPr id="199751" name="Rectangle 71"/>
            <p:cNvSpPr>
              <a:spLocks noChangeArrowheads="1"/>
            </p:cNvSpPr>
            <p:nvPr/>
          </p:nvSpPr>
          <p:spPr bwMode="auto">
            <a:xfrm>
              <a:off x="1425" y="1795"/>
              <a:ext cx="800" cy="1556"/>
            </a:xfrm>
            <a:prstGeom prst="rect">
              <a:avLst/>
            </a:prstGeom>
            <a:solidFill>
              <a:srgbClr val="9999FF"/>
            </a:solidFill>
            <a:ln w="9525">
              <a:solidFill>
                <a:srgbClr val="000000"/>
              </a:solidFill>
              <a:miter lim="800000"/>
              <a:headEnd/>
              <a:tailEnd/>
            </a:ln>
          </p:spPr>
          <p:txBody>
            <a:bodyPr/>
            <a:lstStyle/>
            <a:p>
              <a:endParaRPr lang="es-ES"/>
            </a:p>
          </p:txBody>
        </p:sp>
        <p:sp>
          <p:nvSpPr>
            <p:cNvPr id="199752" name="Freeform 72"/>
            <p:cNvSpPr>
              <a:spLocks/>
            </p:cNvSpPr>
            <p:nvPr/>
          </p:nvSpPr>
          <p:spPr bwMode="auto">
            <a:xfrm>
              <a:off x="1425" y="1471"/>
              <a:ext cx="1073" cy="324"/>
            </a:xfrm>
            <a:custGeom>
              <a:avLst/>
              <a:gdLst/>
              <a:ahLst/>
              <a:cxnLst>
                <a:cxn ang="0">
                  <a:pos x="800" y="324"/>
                </a:cxn>
                <a:cxn ang="0">
                  <a:pos x="1073" y="0"/>
                </a:cxn>
                <a:cxn ang="0">
                  <a:pos x="273" y="0"/>
                </a:cxn>
                <a:cxn ang="0">
                  <a:pos x="0" y="324"/>
                </a:cxn>
                <a:cxn ang="0">
                  <a:pos x="800" y="324"/>
                </a:cxn>
              </a:cxnLst>
              <a:rect l="0" t="0" r="r" b="b"/>
              <a:pathLst>
                <a:path w="1073" h="324">
                  <a:moveTo>
                    <a:pt x="800" y="324"/>
                  </a:moveTo>
                  <a:lnTo>
                    <a:pt x="1073" y="0"/>
                  </a:lnTo>
                  <a:lnTo>
                    <a:pt x="273" y="0"/>
                  </a:lnTo>
                  <a:lnTo>
                    <a:pt x="0" y="324"/>
                  </a:lnTo>
                  <a:lnTo>
                    <a:pt x="800" y="324"/>
                  </a:lnTo>
                  <a:close/>
                </a:path>
              </a:pathLst>
            </a:custGeom>
            <a:solidFill>
              <a:srgbClr val="7373BF"/>
            </a:solidFill>
            <a:ln w="9525">
              <a:solidFill>
                <a:srgbClr val="000000"/>
              </a:solidFill>
              <a:round/>
              <a:headEnd/>
              <a:tailEnd/>
            </a:ln>
          </p:spPr>
          <p:txBody>
            <a:bodyPr/>
            <a:lstStyle/>
            <a:p>
              <a:endParaRPr lang="es-ES"/>
            </a:p>
          </p:txBody>
        </p:sp>
        <p:sp>
          <p:nvSpPr>
            <p:cNvPr id="199753" name="Freeform 73"/>
            <p:cNvSpPr>
              <a:spLocks/>
            </p:cNvSpPr>
            <p:nvPr/>
          </p:nvSpPr>
          <p:spPr bwMode="auto">
            <a:xfrm>
              <a:off x="3024" y="1040"/>
              <a:ext cx="274" cy="2311"/>
            </a:xfrm>
            <a:custGeom>
              <a:avLst/>
              <a:gdLst/>
              <a:ahLst/>
              <a:cxnLst>
                <a:cxn ang="0">
                  <a:pos x="0" y="2311"/>
                </a:cxn>
                <a:cxn ang="0">
                  <a:pos x="0" y="323"/>
                </a:cxn>
                <a:cxn ang="0">
                  <a:pos x="274" y="0"/>
                </a:cxn>
                <a:cxn ang="0">
                  <a:pos x="274" y="1987"/>
                </a:cxn>
                <a:cxn ang="0">
                  <a:pos x="0" y="2311"/>
                </a:cxn>
              </a:cxnLst>
              <a:rect l="0" t="0" r="r" b="b"/>
              <a:pathLst>
                <a:path w="274" h="2311">
                  <a:moveTo>
                    <a:pt x="0" y="2311"/>
                  </a:moveTo>
                  <a:lnTo>
                    <a:pt x="0" y="323"/>
                  </a:lnTo>
                  <a:lnTo>
                    <a:pt x="274" y="0"/>
                  </a:lnTo>
                  <a:lnTo>
                    <a:pt x="274" y="1987"/>
                  </a:lnTo>
                  <a:lnTo>
                    <a:pt x="0" y="2311"/>
                  </a:lnTo>
                  <a:close/>
                </a:path>
              </a:pathLst>
            </a:custGeom>
            <a:solidFill>
              <a:srgbClr val="4D1A33"/>
            </a:solidFill>
            <a:ln w="5715">
              <a:solidFill>
                <a:srgbClr val="000000"/>
              </a:solidFill>
              <a:prstDash val="solid"/>
              <a:round/>
              <a:headEnd/>
              <a:tailEnd/>
            </a:ln>
          </p:spPr>
          <p:txBody>
            <a:bodyPr/>
            <a:lstStyle/>
            <a:p>
              <a:endParaRPr lang="es-ES"/>
            </a:p>
          </p:txBody>
        </p:sp>
        <p:sp>
          <p:nvSpPr>
            <p:cNvPr id="199754" name="Rectangle 74"/>
            <p:cNvSpPr>
              <a:spLocks noChangeArrowheads="1"/>
            </p:cNvSpPr>
            <p:nvPr/>
          </p:nvSpPr>
          <p:spPr bwMode="auto">
            <a:xfrm>
              <a:off x="2225" y="1363"/>
              <a:ext cx="799" cy="1988"/>
            </a:xfrm>
            <a:prstGeom prst="rect">
              <a:avLst/>
            </a:prstGeom>
            <a:solidFill>
              <a:srgbClr val="993366"/>
            </a:solidFill>
            <a:ln w="5715">
              <a:solidFill>
                <a:srgbClr val="000000"/>
              </a:solidFill>
              <a:miter lim="800000"/>
              <a:headEnd/>
              <a:tailEnd/>
            </a:ln>
          </p:spPr>
          <p:txBody>
            <a:bodyPr/>
            <a:lstStyle/>
            <a:p>
              <a:endParaRPr lang="es-ES"/>
            </a:p>
          </p:txBody>
        </p:sp>
        <p:sp>
          <p:nvSpPr>
            <p:cNvPr id="199755" name="Freeform 75"/>
            <p:cNvSpPr>
              <a:spLocks/>
            </p:cNvSpPr>
            <p:nvPr/>
          </p:nvSpPr>
          <p:spPr bwMode="auto">
            <a:xfrm>
              <a:off x="2225" y="1040"/>
              <a:ext cx="1073" cy="323"/>
            </a:xfrm>
            <a:custGeom>
              <a:avLst/>
              <a:gdLst/>
              <a:ahLst/>
              <a:cxnLst>
                <a:cxn ang="0">
                  <a:pos x="799" y="323"/>
                </a:cxn>
                <a:cxn ang="0">
                  <a:pos x="1073" y="0"/>
                </a:cxn>
                <a:cxn ang="0">
                  <a:pos x="273" y="0"/>
                </a:cxn>
                <a:cxn ang="0">
                  <a:pos x="0" y="323"/>
                </a:cxn>
                <a:cxn ang="0">
                  <a:pos x="799" y="323"/>
                </a:cxn>
              </a:cxnLst>
              <a:rect l="0" t="0" r="r" b="b"/>
              <a:pathLst>
                <a:path w="1073" h="323">
                  <a:moveTo>
                    <a:pt x="799" y="323"/>
                  </a:moveTo>
                  <a:lnTo>
                    <a:pt x="1073" y="0"/>
                  </a:lnTo>
                  <a:lnTo>
                    <a:pt x="273" y="0"/>
                  </a:lnTo>
                  <a:lnTo>
                    <a:pt x="0" y="323"/>
                  </a:lnTo>
                  <a:lnTo>
                    <a:pt x="799" y="323"/>
                  </a:lnTo>
                  <a:close/>
                </a:path>
              </a:pathLst>
            </a:custGeom>
            <a:solidFill>
              <a:srgbClr val="73264D"/>
            </a:solidFill>
            <a:ln w="5715">
              <a:solidFill>
                <a:srgbClr val="000000"/>
              </a:solidFill>
              <a:prstDash val="solid"/>
              <a:round/>
              <a:headEnd/>
              <a:tailEnd/>
            </a:ln>
          </p:spPr>
          <p:txBody>
            <a:bodyPr/>
            <a:lstStyle/>
            <a:p>
              <a:endParaRPr lang="es-ES"/>
            </a:p>
          </p:txBody>
        </p:sp>
        <p:sp>
          <p:nvSpPr>
            <p:cNvPr id="199756" name="Freeform 76"/>
            <p:cNvSpPr>
              <a:spLocks/>
            </p:cNvSpPr>
            <p:nvPr/>
          </p:nvSpPr>
          <p:spPr bwMode="auto">
            <a:xfrm>
              <a:off x="3824" y="2777"/>
              <a:ext cx="273" cy="574"/>
            </a:xfrm>
            <a:custGeom>
              <a:avLst/>
              <a:gdLst/>
              <a:ahLst/>
              <a:cxnLst>
                <a:cxn ang="0">
                  <a:pos x="0" y="574"/>
                </a:cxn>
                <a:cxn ang="0">
                  <a:pos x="0" y="324"/>
                </a:cxn>
                <a:cxn ang="0">
                  <a:pos x="273" y="0"/>
                </a:cxn>
                <a:cxn ang="0">
                  <a:pos x="273" y="250"/>
                </a:cxn>
                <a:cxn ang="0">
                  <a:pos x="0" y="574"/>
                </a:cxn>
              </a:cxnLst>
              <a:rect l="0" t="0" r="r" b="b"/>
              <a:pathLst>
                <a:path w="273" h="574">
                  <a:moveTo>
                    <a:pt x="0" y="574"/>
                  </a:moveTo>
                  <a:lnTo>
                    <a:pt x="0" y="324"/>
                  </a:lnTo>
                  <a:lnTo>
                    <a:pt x="273" y="0"/>
                  </a:lnTo>
                  <a:lnTo>
                    <a:pt x="273" y="250"/>
                  </a:lnTo>
                  <a:lnTo>
                    <a:pt x="0" y="574"/>
                  </a:lnTo>
                  <a:close/>
                </a:path>
              </a:pathLst>
            </a:custGeom>
            <a:solidFill>
              <a:srgbClr val="808066"/>
            </a:solidFill>
            <a:ln w="5715">
              <a:solidFill>
                <a:srgbClr val="000000"/>
              </a:solidFill>
              <a:prstDash val="solid"/>
              <a:round/>
              <a:headEnd/>
              <a:tailEnd/>
            </a:ln>
          </p:spPr>
          <p:txBody>
            <a:bodyPr/>
            <a:lstStyle/>
            <a:p>
              <a:endParaRPr lang="es-ES"/>
            </a:p>
          </p:txBody>
        </p:sp>
        <p:sp>
          <p:nvSpPr>
            <p:cNvPr id="199757" name="Rectangle 77"/>
            <p:cNvSpPr>
              <a:spLocks noChangeArrowheads="1"/>
            </p:cNvSpPr>
            <p:nvPr/>
          </p:nvSpPr>
          <p:spPr bwMode="auto">
            <a:xfrm>
              <a:off x="3024" y="3101"/>
              <a:ext cx="800" cy="250"/>
            </a:xfrm>
            <a:prstGeom prst="rect">
              <a:avLst/>
            </a:prstGeom>
            <a:solidFill>
              <a:srgbClr val="FFFFCC"/>
            </a:solidFill>
            <a:ln w="5715">
              <a:solidFill>
                <a:srgbClr val="000000"/>
              </a:solidFill>
              <a:miter lim="800000"/>
              <a:headEnd/>
              <a:tailEnd/>
            </a:ln>
          </p:spPr>
          <p:txBody>
            <a:bodyPr/>
            <a:lstStyle/>
            <a:p>
              <a:endParaRPr lang="es-ES"/>
            </a:p>
          </p:txBody>
        </p:sp>
        <p:sp>
          <p:nvSpPr>
            <p:cNvPr id="199758" name="Freeform 78"/>
            <p:cNvSpPr>
              <a:spLocks/>
            </p:cNvSpPr>
            <p:nvPr/>
          </p:nvSpPr>
          <p:spPr bwMode="auto">
            <a:xfrm>
              <a:off x="3024" y="2777"/>
              <a:ext cx="1073" cy="324"/>
            </a:xfrm>
            <a:custGeom>
              <a:avLst/>
              <a:gdLst/>
              <a:ahLst/>
              <a:cxnLst>
                <a:cxn ang="0">
                  <a:pos x="800" y="324"/>
                </a:cxn>
                <a:cxn ang="0">
                  <a:pos x="1073" y="0"/>
                </a:cxn>
                <a:cxn ang="0">
                  <a:pos x="274" y="0"/>
                </a:cxn>
                <a:cxn ang="0">
                  <a:pos x="0" y="324"/>
                </a:cxn>
                <a:cxn ang="0">
                  <a:pos x="800" y="324"/>
                </a:cxn>
              </a:cxnLst>
              <a:rect l="0" t="0" r="r" b="b"/>
              <a:pathLst>
                <a:path w="1073" h="324">
                  <a:moveTo>
                    <a:pt x="800" y="324"/>
                  </a:moveTo>
                  <a:lnTo>
                    <a:pt x="1073" y="0"/>
                  </a:lnTo>
                  <a:lnTo>
                    <a:pt x="274" y="0"/>
                  </a:lnTo>
                  <a:lnTo>
                    <a:pt x="0" y="324"/>
                  </a:lnTo>
                  <a:lnTo>
                    <a:pt x="800" y="324"/>
                  </a:lnTo>
                  <a:close/>
                </a:path>
              </a:pathLst>
            </a:custGeom>
            <a:solidFill>
              <a:srgbClr val="BFBF99"/>
            </a:solidFill>
            <a:ln w="5715">
              <a:solidFill>
                <a:srgbClr val="000000"/>
              </a:solidFill>
              <a:prstDash val="solid"/>
              <a:round/>
              <a:headEnd/>
              <a:tailEnd/>
            </a:ln>
          </p:spPr>
          <p:txBody>
            <a:bodyPr/>
            <a:lstStyle/>
            <a:p>
              <a:endParaRPr lang="es-ES"/>
            </a:p>
          </p:txBody>
        </p:sp>
        <p:sp>
          <p:nvSpPr>
            <p:cNvPr id="199759" name="Freeform 79"/>
            <p:cNvSpPr>
              <a:spLocks/>
            </p:cNvSpPr>
            <p:nvPr/>
          </p:nvSpPr>
          <p:spPr bwMode="auto">
            <a:xfrm>
              <a:off x="4623" y="2883"/>
              <a:ext cx="274" cy="468"/>
            </a:xfrm>
            <a:custGeom>
              <a:avLst/>
              <a:gdLst/>
              <a:ahLst/>
              <a:cxnLst>
                <a:cxn ang="0">
                  <a:pos x="0" y="468"/>
                </a:cxn>
                <a:cxn ang="0">
                  <a:pos x="0" y="324"/>
                </a:cxn>
                <a:cxn ang="0">
                  <a:pos x="274" y="0"/>
                </a:cxn>
                <a:cxn ang="0">
                  <a:pos x="274" y="144"/>
                </a:cxn>
                <a:cxn ang="0">
                  <a:pos x="0" y="468"/>
                </a:cxn>
              </a:cxnLst>
              <a:rect l="0" t="0" r="r" b="b"/>
              <a:pathLst>
                <a:path w="274" h="468">
                  <a:moveTo>
                    <a:pt x="0" y="468"/>
                  </a:moveTo>
                  <a:lnTo>
                    <a:pt x="0" y="324"/>
                  </a:lnTo>
                  <a:lnTo>
                    <a:pt x="274" y="0"/>
                  </a:lnTo>
                  <a:lnTo>
                    <a:pt x="274" y="144"/>
                  </a:lnTo>
                  <a:lnTo>
                    <a:pt x="0" y="468"/>
                  </a:lnTo>
                  <a:close/>
                </a:path>
              </a:pathLst>
            </a:custGeom>
            <a:solidFill>
              <a:srgbClr val="668080"/>
            </a:solidFill>
            <a:ln w="5715">
              <a:solidFill>
                <a:srgbClr val="000000"/>
              </a:solidFill>
              <a:prstDash val="solid"/>
              <a:round/>
              <a:headEnd/>
              <a:tailEnd/>
            </a:ln>
          </p:spPr>
          <p:txBody>
            <a:bodyPr/>
            <a:lstStyle/>
            <a:p>
              <a:endParaRPr lang="es-ES"/>
            </a:p>
          </p:txBody>
        </p:sp>
        <p:sp>
          <p:nvSpPr>
            <p:cNvPr id="199760" name="Rectangle 80"/>
            <p:cNvSpPr>
              <a:spLocks noChangeArrowheads="1"/>
            </p:cNvSpPr>
            <p:nvPr/>
          </p:nvSpPr>
          <p:spPr bwMode="auto">
            <a:xfrm>
              <a:off x="4177" y="3111"/>
              <a:ext cx="422" cy="144"/>
            </a:xfrm>
            <a:prstGeom prst="rect">
              <a:avLst/>
            </a:prstGeom>
            <a:solidFill>
              <a:srgbClr val="CCFFFF"/>
            </a:solidFill>
            <a:ln w="5715">
              <a:solidFill>
                <a:srgbClr val="000000"/>
              </a:solidFill>
              <a:miter lim="800000"/>
              <a:headEnd/>
              <a:tailEnd/>
            </a:ln>
          </p:spPr>
          <p:txBody>
            <a:bodyPr/>
            <a:lstStyle/>
            <a:p>
              <a:endParaRPr lang="es-ES"/>
            </a:p>
          </p:txBody>
        </p:sp>
        <p:sp>
          <p:nvSpPr>
            <p:cNvPr id="199761" name="Freeform 81"/>
            <p:cNvSpPr>
              <a:spLocks/>
            </p:cNvSpPr>
            <p:nvPr/>
          </p:nvSpPr>
          <p:spPr bwMode="auto">
            <a:xfrm>
              <a:off x="3824" y="2883"/>
              <a:ext cx="1073" cy="324"/>
            </a:xfrm>
            <a:custGeom>
              <a:avLst/>
              <a:gdLst/>
              <a:ahLst/>
              <a:cxnLst>
                <a:cxn ang="0">
                  <a:pos x="799" y="324"/>
                </a:cxn>
                <a:cxn ang="0">
                  <a:pos x="1073" y="0"/>
                </a:cxn>
                <a:cxn ang="0">
                  <a:pos x="273" y="0"/>
                </a:cxn>
                <a:cxn ang="0">
                  <a:pos x="0" y="324"/>
                </a:cxn>
                <a:cxn ang="0">
                  <a:pos x="799" y="324"/>
                </a:cxn>
              </a:cxnLst>
              <a:rect l="0" t="0" r="r" b="b"/>
              <a:pathLst>
                <a:path w="1073" h="324">
                  <a:moveTo>
                    <a:pt x="799" y="324"/>
                  </a:moveTo>
                  <a:lnTo>
                    <a:pt x="1073" y="0"/>
                  </a:lnTo>
                  <a:lnTo>
                    <a:pt x="273" y="0"/>
                  </a:lnTo>
                  <a:lnTo>
                    <a:pt x="0" y="324"/>
                  </a:lnTo>
                  <a:lnTo>
                    <a:pt x="799" y="324"/>
                  </a:lnTo>
                  <a:close/>
                </a:path>
              </a:pathLst>
            </a:custGeom>
            <a:solidFill>
              <a:srgbClr val="99BFBF"/>
            </a:solidFill>
            <a:ln w="5715">
              <a:solidFill>
                <a:srgbClr val="000000"/>
              </a:solidFill>
              <a:prstDash val="solid"/>
              <a:round/>
              <a:headEnd/>
              <a:tailEnd/>
            </a:ln>
          </p:spPr>
          <p:txBody>
            <a:bodyPr/>
            <a:lstStyle/>
            <a:p>
              <a:endParaRPr lang="es-ES"/>
            </a:p>
          </p:txBody>
        </p:sp>
        <p:sp>
          <p:nvSpPr>
            <p:cNvPr id="199762" name="Rectangle 82"/>
            <p:cNvSpPr>
              <a:spLocks noChangeArrowheads="1"/>
            </p:cNvSpPr>
            <p:nvPr/>
          </p:nvSpPr>
          <p:spPr bwMode="auto">
            <a:xfrm>
              <a:off x="1324" y="1038"/>
              <a:ext cx="973" cy="240"/>
            </a:xfrm>
            <a:prstGeom prst="rect">
              <a:avLst/>
            </a:prstGeom>
            <a:noFill/>
            <a:ln w="9525">
              <a:noFill/>
              <a:miter lim="800000"/>
              <a:headEnd/>
              <a:tailEnd/>
            </a:ln>
          </p:spPr>
          <p:txBody>
            <a:bodyPr wrap="none" lIns="0" tIns="0" rIns="0" bIns="0">
              <a:spAutoFit/>
            </a:bodyPr>
            <a:lstStyle/>
            <a:p>
              <a:r>
                <a:rPr lang="es-EC" sz="1000">
                  <a:latin typeface="Verdana" pitchFamily="34" charset="0"/>
                </a:rPr>
                <a:t>Excelente</a:t>
              </a:r>
              <a:endParaRPr lang="es-ES" sz="1000"/>
            </a:p>
          </p:txBody>
        </p:sp>
        <p:sp>
          <p:nvSpPr>
            <p:cNvPr id="199763" name="Rectangle 83"/>
            <p:cNvSpPr>
              <a:spLocks noChangeArrowheads="1"/>
            </p:cNvSpPr>
            <p:nvPr/>
          </p:nvSpPr>
          <p:spPr bwMode="auto">
            <a:xfrm>
              <a:off x="1657" y="1295"/>
              <a:ext cx="470" cy="240"/>
            </a:xfrm>
            <a:prstGeom prst="rect">
              <a:avLst/>
            </a:prstGeom>
            <a:noFill/>
            <a:ln w="9525">
              <a:noFill/>
              <a:miter lim="800000"/>
              <a:headEnd/>
              <a:tailEnd/>
            </a:ln>
          </p:spPr>
          <p:txBody>
            <a:bodyPr wrap="none" lIns="0" tIns="0" rIns="0" bIns="0">
              <a:spAutoFit/>
            </a:bodyPr>
            <a:lstStyle/>
            <a:p>
              <a:r>
                <a:rPr lang="en-US" sz="1000">
                  <a:latin typeface="Verdana" pitchFamily="34" charset="0"/>
                </a:rPr>
                <a:t>40%</a:t>
              </a:r>
              <a:endParaRPr lang="es-ES" sz="1000"/>
            </a:p>
          </p:txBody>
        </p:sp>
        <p:sp>
          <p:nvSpPr>
            <p:cNvPr id="199764" name="Rectangle 84"/>
            <p:cNvSpPr>
              <a:spLocks noChangeArrowheads="1"/>
            </p:cNvSpPr>
            <p:nvPr/>
          </p:nvSpPr>
          <p:spPr bwMode="auto">
            <a:xfrm>
              <a:off x="2344" y="575"/>
              <a:ext cx="633" cy="240"/>
            </a:xfrm>
            <a:prstGeom prst="rect">
              <a:avLst/>
            </a:prstGeom>
            <a:noFill/>
            <a:ln w="9525">
              <a:noFill/>
              <a:miter lim="800000"/>
              <a:headEnd/>
              <a:tailEnd/>
            </a:ln>
          </p:spPr>
          <p:txBody>
            <a:bodyPr wrap="none" lIns="0" tIns="0" rIns="0" bIns="0">
              <a:spAutoFit/>
            </a:bodyPr>
            <a:lstStyle/>
            <a:p>
              <a:pPr algn="ctr"/>
              <a:r>
                <a:rPr lang="en-US" sz="1000">
                  <a:latin typeface="Verdana" pitchFamily="34" charset="0"/>
                </a:rPr>
                <a:t>Buena</a:t>
              </a:r>
              <a:endParaRPr lang="es-ES" sz="1000"/>
            </a:p>
          </p:txBody>
        </p:sp>
        <p:sp>
          <p:nvSpPr>
            <p:cNvPr id="199765" name="Rectangle 85"/>
            <p:cNvSpPr>
              <a:spLocks noChangeArrowheads="1"/>
            </p:cNvSpPr>
            <p:nvPr/>
          </p:nvSpPr>
          <p:spPr bwMode="auto">
            <a:xfrm>
              <a:off x="2519" y="820"/>
              <a:ext cx="470" cy="240"/>
            </a:xfrm>
            <a:prstGeom prst="rect">
              <a:avLst/>
            </a:prstGeom>
            <a:noFill/>
            <a:ln w="9525">
              <a:noFill/>
              <a:miter lim="800000"/>
              <a:headEnd/>
              <a:tailEnd/>
            </a:ln>
          </p:spPr>
          <p:txBody>
            <a:bodyPr wrap="none" lIns="0" tIns="0" rIns="0" bIns="0">
              <a:spAutoFit/>
            </a:bodyPr>
            <a:lstStyle/>
            <a:p>
              <a:r>
                <a:rPr lang="en-US" sz="1000">
                  <a:latin typeface="Verdana" pitchFamily="34" charset="0"/>
                </a:rPr>
                <a:t>50%</a:t>
              </a:r>
              <a:endParaRPr lang="es-ES" sz="1000"/>
            </a:p>
          </p:txBody>
        </p:sp>
        <p:sp>
          <p:nvSpPr>
            <p:cNvPr id="199766" name="Rectangle 86"/>
            <p:cNvSpPr>
              <a:spLocks noChangeArrowheads="1"/>
            </p:cNvSpPr>
            <p:nvPr/>
          </p:nvSpPr>
          <p:spPr bwMode="auto">
            <a:xfrm>
              <a:off x="3122" y="2375"/>
              <a:ext cx="773" cy="240"/>
            </a:xfrm>
            <a:prstGeom prst="rect">
              <a:avLst/>
            </a:prstGeom>
            <a:noFill/>
            <a:ln w="9525">
              <a:noFill/>
              <a:miter lim="800000"/>
              <a:headEnd/>
              <a:tailEnd/>
            </a:ln>
          </p:spPr>
          <p:txBody>
            <a:bodyPr wrap="none" lIns="0" tIns="0" rIns="0" bIns="0">
              <a:spAutoFit/>
            </a:bodyPr>
            <a:lstStyle/>
            <a:p>
              <a:r>
                <a:rPr lang="en-US" sz="1000">
                  <a:latin typeface="Verdana" pitchFamily="34" charset="0"/>
                </a:rPr>
                <a:t>Regular</a:t>
              </a:r>
              <a:endParaRPr lang="es-ES" sz="1000"/>
            </a:p>
          </p:txBody>
        </p:sp>
        <p:sp>
          <p:nvSpPr>
            <p:cNvPr id="199767" name="Rectangle 87"/>
            <p:cNvSpPr>
              <a:spLocks noChangeArrowheads="1"/>
            </p:cNvSpPr>
            <p:nvPr/>
          </p:nvSpPr>
          <p:spPr bwMode="auto">
            <a:xfrm>
              <a:off x="3402" y="2620"/>
              <a:ext cx="343" cy="240"/>
            </a:xfrm>
            <a:prstGeom prst="rect">
              <a:avLst/>
            </a:prstGeom>
            <a:noFill/>
            <a:ln w="9525">
              <a:noFill/>
              <a:miter lim="800000"/>
              <a:headEnd/>
              <a:tailEnd/>
            </a:ln>
          </p:spPr>
          <p:txBody>
            <a:bodyPr wrap="none" lIns="0" tIns="0" rIns="0" bIns="0">
              <a:spAutoFit/>
            </a:bodyPr>
            <a:lstStyle/>
            <a:p>
              <a:pPr algn="ctr"/>
              <a:r>
                <a:rPr lang="en-US" sz="1000">
                  <a:latin typeface="Verdana" pitchFamily="34" charset="0"/>
                </a:rPr>
                <a:t>6%</a:t>
              </a:r>
              <a:endParaRPr lang="es-ES" sz="1000"/>
            </a:p>
          </p:txBody>
        </p:sp>
        <p:sp>
          <p:nvSpPr>
            <p:cNvPr id="199768" name="Rectangle 88"/>
            <p:cNvSpPr>
              <a:spLocks noChangeArrowheads="1"/>
            </p:cNvSpPr>
            <p:nvPr/>
          </p:nvSpPr>
          <p:spPr bwMode="auto">
            <a:xfrm>
              <a:off x="3996" y="2195"/>
              <a:ext cx="979" cy="540"/>
            </a:xfrm>
            <a:prstGeom prst="rect">
              <a:avLst/>
            </a:prstGeom>
            <a:noFill/>
            <a:ln w="9525">
              <a:noFill/>
              <a:miter lim="800000"/>
              <a:headEnd/>
              <a:tailEnd/>
            </a:ln>
          </p:spPr>
          <p:txBody>
            <a:bodyPr wrap="none" lIns="0" tIns="0" rIns="0" bIns="0"/>
            <a:lstStyle/>
            <a:p>
              <a:r>
                <a:rPr lang="en-US" sz="1000">
                  <a:latin typeface="Verdana" pitchFamily="34" charset="0"/>
                </a:rPr>
                <a:t>No</a:t>
              </a:r>
              <a:r>
                <a:rPr lang="es-EC" sz="1000">
                  <a:latin typeface="Verdana" pitchFamily="34" charset="0"/>
                </a:rPr>
                <a:t> indica</a:t>
              </a:r>
              <a:r>
                <a:rPr lang="en-US" sz="1000">
                  <a:latin typeface="Verdana" pitchFamily="34" charset="0"/>
                </a:rPr>
                <a:t> /</a:t>
              </a:r>
            </a:p>
            <a:p>
              <a:r>
                <a:rPr lang="en-US" sz="1000">
                  <a:latin typeface="Verdana" pitchFamily="34" charset="0"/>
                </a:rPr>
                <a:t>No Conoce</a:t>
              </a:r>
              <a:endParaRPr lang="es-ES" sz="1000"/>
            </a:p>
          </p:txBody>
        </p:sp>
        <p:sp>
          <p:nvSpPr>
            <p:cNvPr id="199769" name="Rectangle 89"/>
            <p:cNvSpPr>
              <a:spLocks noChangeArrowheads="1"/>
            </p:cNvSpPr>
            <p:nvPr/>
          </p:nvSpPr>
          <p:spPr bwMode="auto">
            <a:xfrm>
              <a:off x="4248" y="2657"/>
              <a:ext cx="309" cy="618"/>
            </a:xfrm>
            <a:prstGeom prst="rect">
              <a:avLst/>
            </a:prstGeom>
            <a:noFill/>
            <a:ln w="9525">
              <a:noFill/>
              <a:miter lim="800000"/>
              <a:headEnd/>
              <a:tailEnd/>
            </a:ln>
          </p:spPr>
          <p:txBody>
            <a:bodyPr wrap="none" lIns="0" tIns="0" rIns="0" bIns="0"/>
            <a:lstStyle/>
            <a:p>
              <a:pPr algn="ctr"/>
              <a:r>
                <a:rPr lang="en-US" sz="1000">
                  <a:latin typeface="Verdana" pitchFamily="34" charset="0"/>
                </a:rPr>
                <a:t>4%</a:t>
              </a:r>
              <a:endParaRPr lang="es-ES" sz="1000"/>
            </a:p>
          </p:txBody>
        </p:sp>
        <p:sp>
          <p:nvSpPr>
            <p:cNvPr id="199770" name="Line 90"/>
            <p:cNvSpPr>
              <a:spLocks noChangeShapeType="1"/>
            </p:cNvSpPr>
            <p:nvPr/>
          </p:nvSpPr>
          <p:spPr bwMode="auto">
            <a:xfrm flipV="1">
              <a:off x="621" y="1414"/>
              <a:ext cx="1" cy="2401"/>
            </a:xfrm>
            <a:prstGeom prst="line">
              <a:avLst/>
            </a:prstGeom>
            <a:noFill/>
            <a:ln w="0">
              <a:solidFill>
                <a:srgbClr val="000000"/>
              </a:solidFill>
              <a:round/>
              <a:headEnd/>
              <a:tailEnd/>
            </a:ln>
          </p:spPr>
          <p:txBody>
            <a:bodyPr/>
            <a:lstStyle/>
            <a:p>
              <a:endParaRPr lang="es-ES"/>
            </a:p>
          </p:txBody>
        </p:sp>
        <p:sp>
          <p:nvSpPr>
            <p:cNvPr id="199771" name="Line 91"/>
            <p:cNvSpPr>
              <a:spLocks noChangeShapeType="1"/>
            </p:cNvSpPr>
            <p:nvPr/>
          </p:nvSpPr>
          <p:spPr bwMode="auto">
            <a:xfrm flipH="1">
              <a:off x="572" y="3594"/>
              <a:ext cx="49" cy="1"/>
            </a:xfrm>
            <a:prstGeom prst="line">
              <a:avLst/>
            </a:prstGeom>
            <a:noFill/>
            <a:ln w="0">
              <a:solidFill>
                <a:srgbClr val="000000"/>
              </a:solidFill>
              <a:round/>
              <a:headEnd/>
              <a:tailEnd/>
            </a:ln>
          </p:spPr>
          <p:txBody>
            <a:bodyPr/>
            <a:lstStyle/>
            <a:p>
              <a:endParaRPr lang="es-ES"/>
            </a:p>
          </p:txBody>
        </p:sp>
        <p:sp>
          <p:nvSpPr>
            <p:cNvPr id="199772" name="Line 92"/>
            <p:cNvSpPr>
              <a:spLocks noChangeShapeType="1"/>
            </p:cNvSpPr>
            <p:nvPr/>
          </p:nvSpPr>
          <p:spPr bwMode="auto">
            <a:xfrm flipH="1">
              <a:off x="572" y="3114"/>
              <a:ext cx="49" cy="1"/>
            </a:xfrm>
            <a:prstGeom prst="line">
              <a:avLst/>
            </a:prstGeom>
            <a:noFill/>
            <a:ln w="0">
              <a:solidFill>
                <a:srgbClr val="000000"/>
              </a:solidFill>
              <a:round/>
              <a:headEnd/>
              <a:tailEnd/>
            </a:ln>
          </p:spPr>
          <p:txBody>
            <a:bodyPr/>
            <a:lstStyle/>
            <a:p>
              <a:endParaRPr lang="es-ES"/>
            </a:p>
          </p:txBody>
        </p:sp>
        <p:sp>
          <p:nvSpPr>
            <p:cNvPr id="199773" name="Line 93"/>
            <p:cNvSpPr>
              <a:spLocks noChangeShapeType="1"/>
            </p:cNvSpPr>
            <p:nvPr/>
          </p:nvSpPr>
          <p:spPr bwMode="auto">
            <a:xfrm flipH="1">
              <a:off x="572" y="2633"/>
              <a:ext cx="49" cy="1"/>
            </a:xfrm>
            <a:prstGeom prst="line">
              <a:avLst/>
            </a:prstGeom>
            <a:noFill/>
            <a:ln w="0">
              <a:solidFill>
                <a:srgbClr val="000000"/>
              </a:solidFill>
              <a:round/>
              <a:headEnd/>
              <a:tailEnd/>
            </a:ln>
          </p:spPr>
          <p:txBody>
            <a:bodyPr/>
            <a:lstStyle/>
            <a:p>
              <a:endParaRPr lang="es-ES"/>
            </a:p>
          </p:txBody>
        </p:sp>
        <p:sp>
          <p:nvSpPr>
            <p:cNvPr id="199774" name="Line 94"/>
            <p:cNvSpPr>
              <a:spLocks noChangeShapeType="1"/>
            </p:cNvSpPr>
            <p:nvPr/>
          </p:nvSpPr>
          <p:spPr bwMode="auto">
            <a:xfrm flipH="1">
              <a:off x="572" y="2153"/>
              <a:ext cx="49" cy="1"/>
            </a:xfrm>
            <a:prstGeom prst="line">
              <a:avLst/>
            </a:prstGeom>
            <a:noFill/>
            <a:ln w="0">
              <a:solidFill>
                <a:srgbClr val="000000"/>
              </a:solidFill>
              <a:round/>
              <a:headEnd/>
              <a:tailEnd/>
            </a:ln>
          </p:spPr>
          <p:txBody>
            <a:bodyPr/>
            <a:lstStyle/>
            <a:p>
              <a:endParaRPr lang="es-ES"/>
            </a:p>
          </p:txBody>
        </p:sp>
        <p:sp>
          <p:nvSpPr>
            <p:cNvPr id="199775" name="Line 95"/>
            <p:cNvSpPr>
              <a:spLocks noChangeShapeType="1"/>
            </p:cNvSpPr>
            <p:nvPr/>
          </p:nvSpPr>
          <p:spPr bwMode="auto">
            <a:xfrm flipH="1">
              <a:off x="572" y="1674"/>
              <a:ext cx="49" cy="1"/>
            </a:xfrm>
            <a:prstGeom prst="line">
              <a:avLst/>
            </a:prstGeom>
            <a:noFill/>
            <a:ln w="0">
              <a:solidFill>
                <a:srgbClr val="000000"/>
              </a:solidFill>
              <a:round/>
              <a:headEnd/>
              <a:tailEnd/>
            </a:ln>
          </p:spPr>
          <p:txBody>
            <a:bodyPr/>
            <a:lstStyle/>
            <a:p>
              <a:endParaRPr lang="es-ES"/>
            </a:p>
          </p:txBody>
        </p:sp>
        <p:sp>
          <p:nvSpPr>
            <p:cNvPr id="199776" name="Line 96"/>
            <p:cNvSpPr>
              <a:spLocks noChangeShapeType="1"/>
            </p:cNvSpPr>
            <p:nvPr/>
          </p:nvSpPr>
          <p:spPr bwMode="auto">
            <a:xfrm flipH="1">
              <a:off x="572" y="1474"/>
              <a:ext cx="49" cy="1"/>
            </a:xfrm>
            <a:prstGeom prst="line">
              <a:avLst/>
            </a:prstGeom>
            <a:noFill/>
            <a:ln w="0">
              <a:solidFill>
                <a:srgbClr val="000000"/>
              </a:solidFill>
              <a:round/>
              <a:headEnd/>
              <a:tailEnd/>
            </a:ln>
          </p:spPr>
          <p:txBody>
            <a:bodyPr/>
            <a:lstStyle/>
            <a:p>
              <a:endParaRPr lang="es-ES"/>
            </a:p>
          </p:txBody>
        </p:sp>
        <p:sp>
          <p:nvSpPr>
            <p:cNvPr id="199777" name="Rectangle 97"/>
            <p:cNvSpPr>
              <a:spLocks noChangeArrowheads="1"/>
            </p:cNvSpPr>
            <p:nvPr/>
          </p:nvSpPr>
          <p:spPr bwMode="auto">
            <a:xfrm>
              <a:off x="397" y="3543"/>
              <a:ext cx="143" cy="243"/>
            </a:xfrm>
            <a:prstGeom prst="rect">
              <a:avLst/>
            </a:prstGeom>
            <a:noFill/>
            <a:ln w="9525">
              <a:noFill/>
              <a:miter lim="800000"/>
              <a:headEnd/>
              <a:tailEnd/>
            </a:ln>
          </p:spPr>
          <p:txBody>
            <a:bodyPr wrap="none" lIns="0" tIns="0" rIns="0" bIns="0">
              <a:spAutoFit/>
            </a:bodyPr>
            <a:lstStyle/>
            <a:p>
              <a:r>
                <a:rPr lang="en-US" sz="1000" b="1">
                  <a:latin typeface="Verdana" pitchFamily="34" charset="0"/>
                </a:rPr>
                <a:t>0</a:t>
              </a:r>
              <a:endParaRPr lang="es-ES"/>
            </a:p>
          </p:txBody>
        </p:sp>
        <p:sp>
          <p:nvSpPr>
            <p:cNvPr id="199778" name="Rectangle 98"/>
            <p:cNvSpPr>
              <a:spLocks noChangeArrowheads="1"/>
            </p:cNvSpPr>
            <p:nvPr/>
          </p:nvSpPr>
          <p:spPr bwMode="auto">
            <a:xfrm>
              <a:off x="256" y="3063"/>
              <a:ext cx="285" cy="240"/>
            </a:xfrm>
            <a:prstGeom prst="rect">
              <a:avLst/>
            </a:prstGeom>
            <a:noFill/>
            <a:ln w="9525">
              <a:noFill/>
              <a:miter lim="800000"/>
              <a:headEnd/>
              <a:tailEnd/>
            </a:ln>
          </p:spPr>
          <p:txBody>
            <a:bodyPr wrap="none" lIns="0" tIns="0" rIns="0" bIns="0">
              <a:spAutoFit/>
            </a:bodyPr>
            <a:lstStyle/>
            <a:p>
              <a:r>
                <a:rPr lang="en-US" sz="1000" b="1">
                  <a:latin typeface="Verdana" pitchFamily="34" charset="0"/>
                </a:rPr>
                <a:t>50</a:t>
              </a:r>
              <a:endParaRPr lang="es-ES"/>
            </a:p>
          </p:txBody>
        </p:sp>
        <p:sp>
          <p:nvSpPr>
            <p:cNvPr id="199779" name="Rectangle 99"/>
            <p:cNvSpPr>
              <a:spLocks noChangeArrowheads="1"/>
            </p:cNvSpPr>
            <p:nvPr/>
          </p:nvSpPr>
          <p:spPr bwMode="auto">
            <a:xfrm>
              <a:off x="181" y="2583"/>
              <a:ext cx="383" cy="215"/>
            </a:xfrm>
            <a:prstGeom prst="rect">
              <a:avLst/>
            </a:prstGeom>
            <a:noFill/>
            <a:ln w="9525">
              <a:noFill/>
              <a:miter lim="800000"/>
              <a:headEnd/>
              <a:tailEnd/>
            </a:ln>
          </p:spPr>
          <p:txBody>
            <a:bodyPr wrap="none" lIns="0" tIns="0" rIns="0" bIns="0">
              <a:spAutoFit/>
            </a:bodyPr>
            <a:lstStyle/>
            <a:p>
              <a:r>
                <a:rPr lang="en-US" sz="900" b="1">
                  <a:latin typeface="Verdana" pitchFamily="34" charset="0"/>
                </a:rPr>
                <a:t>100</a:t>
              </a:r>
              <a:endParaRPr lang="es-ES"/>
            </a:p>
          </p:txBody>
        </p:sp>
        <p:sp>
          <p:nvSpPr>
            <p:cNvPr id="199780" name="Rectangle 100"/>
            <p:cNvSpPr>
              <a:spLocks noChangeArrowheads="1"/>
            </p:cNvSpPr>
            <p:nvPr/>
          </p:nvSpPr>
          <p:spPr bwMode="auto">
            <a:xfrm>
              <a:off x="181" y="2103"/>
              <a:ext cx="383" cy="215"/>
            </a:xfrm>
            <a:prstGeom prst="rect">
              <a:avLst/>
            </a:prstGeom>
            <a:noFill/>
            <a:ln w="9525">
              <a:noFill/>
              <a:miter lim="800000"/>
              <a:headEnd/>
              <a:tailEnd/>
            </a:ln>
          </p:spPr>
          <p:txBody>
            <a:bodyPr wrap="none" lIns="0" tIns="0" rIns="0" bIns="0">
              <a:spAutoFit/>
            </a:bodyPr>
            <a:lstStyle/>
            <a:p>
              <a:r>
                <a:rPr lang="en-US" sz="900" b="1">
                  <a:latin typeface="Verdana" pitchFamily="34" charset="0"/>
                </a:rPr>
                <a:t>150</a:t>
              </a:r>
              <a:endParaRPr lang="es-ES"/>
            </a:p>
          </p:txBody>
        </p:sp>
        <p:sp>
          <p:nvSpPr>
            <p:cNvPr id="199781" name="Rectangle 101"/>
            <p:cNvSpPr>
              <a:spLocks noChangeArrowheads="1"/>
            </p:cNvSpPr>
            <p:nvPr/>
          </p:nvSpPr>
          <p:spPr bwMode="auto">
            <a:xfrm>
              <a:off x="181" y="1623"/>
              <a:ext cx="383" cy="215"/>
            </a:xfrm>
            <a:prstGeom prst="rect">
              <a:avLst/>
            </a:prstGeom>
            <a:noFill/>
            <a:ln w="9525">
              <a:noFill/>
              <a:miter lim="800000"/>
              <a:headEnd/>
              <a:tailEnd/>
            </a:ln>
          </p:spPr>
          <p:txBody>
            <a:bodyPr wrap="none" lIns="0" tIns="0" rIns="0" bIns="0">
              <a:spAutoFit/>
            </a:bodyPr>
            <a:lstStyle/>
            <a:p>
              <a:r>
                <a:rPr lang="en-US" sz="900" b="1">
                  <a:latin typeface="Verdana" pitchFamily="34" charset="0"/>
                </a:rPr>
                <a:t>200</a:t>
              </a:r>
              <a:endParaRPr lang="es-ES"/>
            </a:p>
          </p:txBody>
        </p:sp>
        <p:sp>
          <p:nvSpPr>
            <p:cNvPr id="199782" name="Rectangle 102"/>
            <p:cNvSpPr>
              <a:spLocks noChangeArrowheads="1"/>
            </p:cNvSpPr>
            <p:nvPr/>
          </p:nvSpPr>
          <p:spPr bwMode="auto">
            <a:xfrm>
              <a:off x="181" y="1143"/>
              <a:ext cx="383" cy="215"/>
            </a:xfrm>
            <a:prstGeom prst="rect">
              <a:avLst/>
            </a:prstGeom>
            <a:noFill/>
            <a:ln w="9525">
              <a:noFill/>
              <a:miter lim="800000"/>
              <a:headEnd/>
              <a:tailEnd/>
            </a:ln>
          </p:spPr>
          <p:txBody>
            <a:bodyPr wrap="none" lIns="0" tIns="0" rIns="0" bIns="0">
              <a:spAutoFit/>
            </a:bodyPr>
            <a:lstStyle/>
            <a:p>
              <a:r>
                <a:rPr lang="en-US" sz="900" b="1">
                  <a:latin typeface="Verdana" pitchFamily="34" charset="0"/>
                </a:rPr>
                <a:t>250</a:t>
              </a:r>
              <a:endParaRPr lang="es-ES"/>
            </a:p>
          </p:txBody>
        </p:sp>
        <p:sp>
          <p:nvSpPr>
            <p:cNvPr id="199783" name="Rectangle 103"/>
            <p:cNvSpPr>
              <a:spLocks noChangeArrowheads="1"/>
            </p:cNvSpPr>
            <p:nvPr/>
          </p:nvSpPr>
          <p:spPr bwMode="auto">
            <a:xfrm>
              <a:off x="180" y="157"/>
              <a:ext cx="5760" cy="383"/>
            </a:xfrm>
            <a:prstGeom prst="rect">
              <a:avLst/>
            </a:prstGeom>
            <a:noFill/>
            <a:ln w="9525">
              <a:noFill/>
              <a:miter lim="800000"/>
              <a:headEnd/>
              <a:tailEnd/>
            </a:ln>
          </p:spPr>
          <p:txBody>
            <a:bodyPr lIns="0" tIns="0" rIns="0" bIns="0"/>
            <a:lstStyle/>
            <a:p>
              <a:pPr lvl="1" algn="ctr"/>
              <a:r>
                <a:rPr lang="es-EC" sz="1200" b="1">
                  <a:latin typeface="Verdana" pitchFamily="34" charset="0"/>
                </a:rPr>
                <a:t>Aeropuerto</a:t>
              </a:r>
              <a:r>
                <a:rPr lang="en-US" sz="1200" b="1">
                  <a:latin typeface="Verdana" pitchFamily="34" charset="0"/>
                </a:rPr>
                <a:t> </a:t>
              </a:r>
              <a:r>
                <a:rPr lang="es-EC" sz="1200" b="1">
                  <a:latin typeface="Verdana" pitchFamily="34" charset="0"/>
                </a:rPr>
                <a:t>"Simón Bolívar</a:t>
              </a:r>
              <a:r>
                <a:rPr lang="en-US" sz="1200" b="1">
                  <a:latin typeface="Verdana" pitchFamily="34" charset="0"/>
                </a:rPr>
                <a:t>"</a:t>
              </a:r>
              <a:endParaRPr lang="es-ES" sz="1200"/>
            </a:p>
          </p:txBody>
        </p:sp>
        <p:sp>
          <p:nvSpPr>
            <p:cNvPr id="199784" name="Rectangle 104"/>
            <p:cNvSpPr>
              <a:spLocks noChangeArrowheads="1"/>
            </p:cNvSpPr>
            <p:nvPr/>
          </p:nvSpPr>
          <p:spPr bwMode="auto">
            <a:xfrm>
              <a:off x="216" y="3946"/>
              <a:ext cx="5760" cy="409"/>
            </a:xfrm>
            <a:prstGeom prst="rect">
              <a:avLst/>
            </a:prstGeom>
            <a:solidFill>
              <a:srgbClr val="FFFFFF"/>
            </a:solidFill>
            <a:ln w="0">
              <a:solidFill>
                <a:srgbClr val="000000"/>
              </a:solidFill>
              <a:miter lim="800000"/>
              <a:headEnd/>
              <a:tailEnd/>
            </a:ln>
          </p:spPr>
          <p:txBody>
            <a:bodyPr/>
            <a:lstStyle/>
            <a:p>
              <a:endParaRPr lang="es-ES"/>
            </a:p>
          </p:txBody>
        </p:sp>
        <p:sp>
          <p:nvSpPr>
            <p:cNvPr id="199785" name="Rectangle 105"/>
            <p:cNvSpPr>
              <a:spLocks noChangeArrowheads="1"/>
            </p:cNvSpPr>
            <p:nvPr/>
          </p:nvSpPr>
          <p:spPr bwMode="auto">
            <a:xfrm>
              <a:off x="1836" y="4122"/>
              <a:ext cx="55" cy="53"/>
            </a:xfrm>
            <a:prstGeom prst="rect">
              <a:avLst/>
            </a:prstGeom>
            <a:solidFill>
              <a:srgbClr val="993366"/>
            </a:solidFill>
            <a:ln w="5715">
              <a:solidFill>
                <a:srgbClr val="000000"/>
              </a:solidFill>
              <a:miter lim="800000"/>
              <a:headEnd/>
              <a:tailEnd/>
            </a:ln>
          </p:spPr>
          <p:txBody>
            <a:bodyPr/>
            <a:lstStyle/>
            <a:p>
              <a:endParaRPr lang="es-ES"/>
            </a:p>
          </p:txBody>
        </p:sp>
        <p:sp>
          <p:nvSpPr>
            <p:cNvPr id="199786" name="Rectangle 106"/>
            <p:cNvSpPr>
              <a:spLocks noChangeArrowheads="1"/>
            </p:cNvSpPr>
            <p:nvPr/>
          </p:nvSpPr>
          <p:spPr bwMode="auto">
            <a:xfrm>
              <a:off x="2017" y="3995"/>
              <a:ext cx="632"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Buena</a:t>
              </a:r>
              <a:endParaRPr lang="es-ES" sz="1000"/>
            </a:p>
          </p:txBody>
        </p:sp>
        <p:sp>
          <p:nvSpPr>
            <p:cNvPr id="199787" name="Rectangle 107"/>
            <p:cNvSpPr>
              <a:spLocks noChangeArrowheads="1"/>
            </p:cNvSpPr>
            <p:nvPr/>
          </p:nvSpPr>
          <p:spPr bwMode="auto">
            <a:xfrm>
              <a:off x="2861" y="4122"/>
              <a:ext cx="55" cy="53"/>
            </a:xfrm>
            <a:prstGeom prst="rect">
              <a:avLst/>
            </a:prstGeom>
            <a:solidFill>
              <a:srgbClr val="FFFFCC"/>
            </a:solidFill>
            <a:ln w="5715">
              <a:solidFill>
                <a:srgbClr val="000000"/>
              </a:solidFill>
              <a:miter lim="800000"/>
              <a:headEnd/>
              <a:tailEnd/>
            </a:ln>
          </p:spPr>
          <p:txBody>
            <a:bodyPr/>
            <a:lstStyle/>
            <a:p>
              <a:endParaRPr lang="es-ES"/>
            </a:p>
          </p:txBody>
        </p:sp>
        <p:sp>
          <p:nvSpPr>
            <p:cNvPr id="199788" name="Rectangle 108"/>
            <p:cNvSpPr>
              <a:spLocks noChangeArrowheads="1"/>
            </p:cNvSpPr>
            <p:nvPr/>
          </p:nvSpPr>
          <p:spPr bwMode="auto">
            <a:xfrm>
              <a:off x="3097" y="3995"/>
              <a:ext cx="773"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Regular</a:t>
              </a:r>
              <a:endParaRPr lang="es-ES" sz="1000"/>
            </a:p>
          </p:txBody>
        </p:sp>
        <p:sp>
          <p:nvSpPr>
            <p:cNvPr id="199789" name="Rectangle 109"/>
            <p:cNvSpPr>
              <a:spLocks noChangeArrowheads="1"/>
            </p:cNvSpPr>
            <p:nvPr/>
          </p:nvSpPr>
          <p:spPr bwMode="auto">
            <a:xfrm>
              <a:off x="4535" y="3918"/>
              <a:ext cx="1325" cy="480"/>
            </a:xfrm>
            <a:prstGeom prst="rect">
              <a:avLst/>
            </a:prstGeom>
            <a:noFill/>
            <a:ln w="9525">
              <a:noFill/>
              <a:miter lim="800000"/>
              <a:headEnd/>
              <a:tailEnd/>
            </a:ln>
          </p:spPr>
          <p:txBody>
            <a:bodyPr lIns="0" tIns="0" rIns="0" bIns="0">
              <a:spAutoFit/>
            </a:bodyPr>
            <a:lstStyle/>
            <a:p>
              <a:r>
                <a:rPr lang="en-US" sz="1000">
                  <a:solidFill>
                    <a:srgbClr val="000000"/>
                  </a:solidFill>
                  <a:latin typeface="Verdana" pitchFamily="34" charset="0"/>
                </a:rPr>
                <a:t>No</a:t>
              </a:r>
              <a:r>
                <a:rPr lang="es-EC" sz="1000">
                  <a:solidFill>
                    <a:srgbClr val="000000"/>
                  </a:solidFill>
                  <a:latin typeface="Verdana" pitchFamily="34" charset="0"/>
                </a:rPr>
                <a:t> indica</a:t>
              </a:r>
              <a:r>
                <a:rPr lang="en-US" sz="1000">
                  <a:solidFill>
                    <a:srgbClr val="000000"/>
                  </a:solidFill>
                  <a:latin typeface="Verdana" pitchFamily="34" charset="0"/>
                </a:rPr>
                <a:t> /</a:t>
              </a:r>
            </a:p>
            <a:p>
              <a:r>
                <a:rPr lang="en-US" sz="1000">
                  <a:solidFill>
                    <a:srgbClr val="000000"/>
                  </a:solidFill>
                  <a:latin typeface="Verdana" pitchFamily="34" charset="0"/>
                </a:rPr>
                <a:t>No Conoce</a:t>
              </a:r>
              <a:endParaRPr lang="es-ES" sz="1000"/>
            </a:p>
          </p:txBody>
        </p:sp>
        <p:sp>
          <p:nvSpPr>
            <p:cNvPr id="199790" name="Rectangle 110"/>
            <p:cNvSpPr>
              <a:spLocks noChangeArrowheads="1"/>
            </p:cNvSpPr>
            <p:nvPr/>
          </p:nvSpPr>
          <p:spPr bwMode="auto">
            <a:xfrm>
              <a:off x="576" y="4003"/>
              <a:ext cx="973" cy="240"/>
            </a:xfrm>
            <a:prstGeom prst="rect">
              <a:avLst/>
            </a:prstGeom>
            <a:noFill/>
            <a:ln w="9525">
              <a:noFill/>
              <a:miter lim="800000"/>
              <a:headEnd/>
              <a:tailEnd/>
            </a:ln>
          </p:spPr>
          <p:txBody>
            <a:bodyPr wrap="none" lIns="0" tIns="0" rIns="0" bIns="0">
              <a:spAutoFit/>
            </a:bodyPr>
            <a:lstStyle/>
            <a:p>
              <a:r>
                <a:rPr lang="es-EC" sz="1000">
                  <a:solidFill>
                    <a:srgbClr val="000000"/>
                  </a:solidFill>
                  <a:latin typeface="Verdana" pitchFamily="34" charset="0"/>
                </a:rPr>
                <a:t>Excelente</a:t>
              </a:r>
              <a:endParaRPr lang="es-ES" sz="1000"/>
            </a:p>
          </p:txBody>
        </p:sp>
        <p:sp>
          <p:nvSpPr>
            <p:cNvPr id="199791" name="Rectangle 111"/>
            <p:cNvSpPr>
              <a:spLocks noChangeArrowheads="1"/>
            </p:cNvSpPr>
            <p:nvPr/>
          </p:nvSpPr>
          <p:spPr bwMode="auto">
            <a:xfrm>
              <a:off x="396" y="4121"/>
              <a:ext cx="56" cy="54"/>
            </a:xfrm>
            <a:prstGeom prst="rect">
              <a:avLst/>
            </a:prstGeom>
            <a:solidFill>
              <a:srgbClr val="9999FF"/>
            </a:solidFill>
            <a:ln w="9525">
              <a:noFill/>
              <a:miter lim="800000"/>
              <a:headEnd/>
              <a:tailEnd/>
            </a:ln>
          </p:spPr>
          <p:txBody>
            <a:bodyPr/>
            <a:lstStyle/>
            <a:p>
              <a:endParaRPr lang="es-ES"/>
            </a:p>
          </p:txBody>
        </p:sp>
        <p:sp>
          <p:nvSpPr>
            <p:cNvPr id="199792" name="Rectangle 112"/>
            <p:cNvSpPr>
              <a:spLocks noChangeArrowheads="1"/>
            </p:cNvSpPr>
            <p:nvPr/>
          </p:nvSpPr>
          <p:spPr bwMode="auto">
            <a:xfrm>
              <a:off x="4121" y="4122"/>
              <a:ext cx="55" cy="53"/>
            </a:xfrm>
            <a:prstGeom prst="rect">
              <a:avLst/>
            </a:prstGeom>
            <a:solidFill>
              <a:srgbClr val="00FFFF"/>
            </a:solidFill>
            <a:ln w="5715">
              <a:solidFill>
                <a:srgbClr val="000000"/>
              </a:solidFill>
              <a:miter lim="800000"/>
              <a:headEnd/>
              <a:tailEnd/>
            </a:ln>
          </p:spPr>
          <p:txBody>
            <a:bodyPr/>
            <a:lstStyle/>
            <a:p>
              <a:endParaRPr lang="es-ES"/>
            </a:p>
          </p:txBody>
        </p:sp>
      </p:grpSp>
      <p:sp>
        <p:nvSpPr>
          <p:cNvPr id="199793" name="Text Box 113"/>
          <p:cNvSpPr txBox="1">
            <a:spLocks noChangeArrowheads="1"/>
          </p:cNvSpPr>
          <p:nvPr/>
        </p:nvSpPr>
        <p:spPr bwMode="auto">
          <a:xfrm>
            <a:off x="1908175" y="1916113"/>
            <a:ext cx="6265863" cy="641350"/>
          </a:xfrm>
          <a:prstGeom prst="rect">
            <a:avLst/>
          </a:prstGeom>
          <a:noFill/>
          <a:ln w="9525" algn="ctr">
            <a:noFill/>
            <a:miter lim="800000"/>
            <a:headEnd/>
            <a:tailEnd/>
          </a:ln>
          <a:effectLst/>
        </p:spPr>
        <p:txBody>
          <a:bodyPr>
            <a:spAutoFit/>
          </a:bodyPr>
          <a:lstStyle/>
          <a:p>
            <a:pPr algn="ctr">
              <a:spcBef>
                <a:spcPct val="50000"/>
              </a:spcBef>
            </a:pPr>
            <a:r>
              <a:rPr lang="es-ES" b="1">
                <a:latin typeface="Verdana" pitchFamily="34" charset="0"/>
              </a:rPr>
              <a:t>13.	Consideras que los medios de acceso a Guayaquil y sus edificaciones son?</a:t>
            </a:r>
          </a:p>
        </p:txBody>
      </p:sp>
      <p:sp>
        <p:nvSpPr>
          <p:cNvPr id="199794" name="Text Box 114"/>
          <p:cNvSpPr txBox="1">
            <a:spLocks noChangeArrowheads="1"/>
          </p:cNvSpPr>
          <p:nvPr/>
        </p:nvSpPr>
        <p:spPr bwMode="auto">
          <a:xfrm>
            <a:off x="1619250" y="3873500"/>
            <a:ext cx="2376488" cy="623888"/>
          </a:xfrm>
          <a:prstGeom prst="rect">
            <a:avLst/>
          </a:prstGeom>
          <a:noFill/>
          <a:ln w="9525" algn="ctr">
            <a:noFill/>
            <a:miter lim="800000"/>
            <a:headEnd/>
            <a:tailEnd/>
          </a:ln>
          <a:effectLst/>
        </p:spPr>
        <p:txBody>
          <a:bodyPr>
            <a:spAutoFit/>
          </a:bodyPr>
          <a:lstStyle/>
          <a:p>
            <a:pPr algn="ctr">
              <a:spcBef>
                <a:spcPct val="50000"/>
              </a:spcBef>
            </a:pPr>
            <a:r>
              <a:rPr lang="es-ES" sz="1400" b="1" i="1">
                <a:latin typeface="Verdana" pitchFamily="34" charset="0"/>
              </a:rPr>
              <a:t>Aeropuerto</a:t>
            </a:r>
          </a:p>
          <a:p>
            <a:pPr algn="ctr">
              <a:spcBef>
                <a:spcPct val="50000"/>
              </a:spcBef>
            </a:pPr>
            <a:r>
              <a:rPr lang="es-ES" sz="1400" b="1" i="1">
                <a:latin typeface="Verdana" pitchFamily="34" charset="0"/>
              </a:rPr>
              <a:t>“Simón Bolívar”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201731"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pSp>
        <p:nvGrpSpPr>
          <p:cNvPr id="201875" name="Group 147"/>
          <p:cNvGrpSpPr>
            <a:grpSpLocks noChangeAspect="1"/>
          </p:cNvGrpSpPr>
          <p:nvPr/>
        </p:nvGrpSpPr>
        <p:grpSpPr bwMode="auto">
          <a:xfrm>
            <a:off x="4427538" y="2708275"/>
            <a:ext cx="3924300" cy="2857500"/>
            <a:chOff x="-36" y="-1526"/>
            <a:chExt cx="6636" cy="4500"/>
          </a:xfrm>
        </p:grpSpPr>
        <p:sp>
          <p:nvSpPr>
            <p:cNvPr id="201876" name="AutoShape 148"/>
            <p:cNvSpPr>
              <a:spLocks noChangeAspect="1" noChangeArrowheads="1"/>
            </p:cNvSpPr>
            <p:nvPr/>
          </p:nvSpPr>
          <p:spPr bwMode="auto">
            <a:xfrm>
              <a:off x="-36" y="-1526"/>
              <a:ext cx="6636" cy="4500"/>
            </a:xfrm>
            <a:prstGeom prst="rect">
              <a:avLst/>
            </a:prstGeom>
            <a:noFill/>
            <a:ln w="9525">
              <a:noFill/>
              <a:miter lim="800000"/>
              <a:headEnd/>
              <a:tailEnd/>
            </a:ln>
          </p:spPr>
          <p:txBody>
            <a:bodyPr/>
            <a:lstStyle/>
            <a:p>
              <a:endParaRPr lang="es-ES"/>
            </a:p>
          </p:txBody>
        </p:sp>
        <p:sp>
          <p:nvSpPr>
            <p:cNvPr id="201877" name="Freeform 149"/>
            <p:cNvSpPr>
              <a:spLocks/>
            </p:cNvSpPr>
            <p:nvPr/>
          </p:nvSpPr>
          <p:spPr bwMode="auto">
            <a:xfrm>
              <a:off x="439" y="1487"/>
              <a:ext cx="5804" cy="531"/>
            </a:xfrm>
            <a:custGeom>
              <a:avLst/>
              <a:gdLst/>
              <a:ahLst/>
              <a:cxnLst>
                <a:cxn ang="0">
                  <a:pos x="0" y="531"/>
                </a:cxn>
                <a:cxn ang="0">
                  <a:pos x="780" y="0"/>
                </a:cxn>
                <a:cxn ang="0">
                  <a:pos x="5804" y="0"/>
                </a:cxn>
                <a:cxn ang="0">
                  <a:pos x="5024" y="531"/>
                </a:cxn>
                <a:cxn ang="0">
                  <a:pos x="0" y="531"/>
                </a:cxn>
              </a:cxnLst>
              <a:rect l="0" t="0" r="r" b="b"/>
              <a:pathLst>
                <a:path w="5804" h="531">
                  <a:moveTo>
                    <a:pt x="0" y="531"/>
                  </a:moveTo>
                  <a:lnTo>
                    <a:pt x="780" y="0"/>
                  </a:lnTo>
                  <a:lnTo>
                    <a:pt x="5804" y="0"/>
                  </a:lnTo>
                  <a:lnTo>
                    <a:pt x="5024" y="531"/>
                  </a:lnTo>
                  <a:lnTo>
                    <a:pt x="0" y="531"/>
                  </a:lnTo>
                  <a:close/>
                </a:path>
              </a:pathLst>
            </a:custGeom>
            <a:solidFill>
              <a:srgbClr val="808080"/>
            </a:solidFill>
            <a:ln w="9525">
              <a:noFill/>
              <a:round/>
              <a:headEnd/>
              <a:tailEnd/>
            </a:ln>
          </p:spPr>
          <p:txBody>
            <a:bodyPr/>
            <a:lstStyle/>
            <a:p>
              <a:endParaRPr lang="es-ES"/>
            </a:p>
          </p:txBody>
        </p:sp>
        <p:sp>
          <p:nvSpPr>
            <p:cNvPr id="201878" name="Freeform 150"/>
            <p:cNvSpPr>
              <a:spLocks/>
            </p:cNvSpPr>
            <p:nvPr/>
          </p:nvSpPr>
          <p:spPr bwMode="auto">
            <a:xfrm>
              <a:off x="439" y="-815"/>
              <a:ext cx="780" cy="2833"/>
            </a:xfrm>
            <a:custGeom>
              <a:avLst/>
              <a:gdLst/>
              <a:ahLst/>
              <a:cxnLst>
                <a:cxn ang="0">
                  <a:pos x="0" y="2833"/>
                </a:cxn>
                <a:cxn ang="0">
                  <a:pos x="0" y="531"/>
                </a:cxn>
                <a:cxn ang="0">
                  <a:pos x="780" y="0"/>
                </a:cxn>
                <a:cxn ang="0">
                  <a:pos x="780" y="2302"/>
                </a:cxn>
                <a:cxn ang="0">
                  <a:pos x="0" y="2833"/>
                </a:cxn>
              </a:cxnLst>
              <a:rect l="0" t="0" r="r" b="b"/>
              <a:pathLst>
                <a:path w="780" h="2833">
                  <a:moveTo>
                    <a:pt x="0" y="2833"/>
                  </a:moveTo>
                  <a:lnTo>
                    <a:pt x="0" y="531"/>
                  </a:lnTo>
                  <a:lnTo>
                    <a:pt x="780" y="0"/>
                  </a:lnTo>
                  <a:lnTo>
                    <a:pt x="780" y="2302"/>
                  </a:lnTo>
                  <a:lnTo>
                    <a:pt x="0" y="2833"/>
                  </a:lnTo>
                  <a:close/>
                </a:path>
              </a:pathLst>
            </a:custGeom>
            <a:solidFill>
              <a:srgbClr val="C0C0C0"/>
            </a:solidFill>
            <a:ln w="9525">
              <a:noFill/>
              <a:round/>
              <a:headEnd/>
              <a:tailEnd/>
            </a:ln>
          </p:spPr>
          <p:txBody>
            <a:bodyPr/>
            <a:lstStyle/>
            <a:p>
              <a:endParaRPr lang="es-ES"/>
            </a:p>
          </p:txBody>
        </p:sp>
        <p:sp>
          <p:nvSpPr>
            <p:cNvPr id="201879" name="Rectangle 151"/>
            <p:cNvSpPr>
              <a:spLocks noChangeArrowheads="1"/>
            </p:cNvSpPr>
            <p:nvPr/>
          </p:nvSpPr>
          <p:spPr bwMode="auto">
            <a:xfrm>
              <a:off x="1219" y="-815"/>
              <a:ext cx="5024" cy="2302"/>
            </a:xfrm>
            <a:prstGeom prst="rect">
              <a:avLst/>
            </a:prstGeom>
            <a:solidFill>
              <a:srgbClr val="C0C0C0"/>
            </a:solidFill>
            <a:ln w="9525">
              <a:noFill/>
              <a:miter lim="800000"/>
              <a:headEnd/>
              <a:tailEnd/>
            </a:ln>
          </p:spPr>
          <p:txBody>
            <a:bodyPr/>
            <a:lstStyle/>
            <a:p>
              <a:endParaRPr lang="es-ES"/>
            </a:p>
          </p:txBody>
        </p:sp>
        <p:sp>
          <p:nvSpPr>
            <p:cNvPr id="201880" name="Freeform 152"/>
            <p:cNvSpPr>
              <a:spLocks/>
            </p:cNvSpPr>
            <p:nvPr/>
          </p:nvSpPr>
          <p:spPr bwMode="auto">
            <a:xfrm>
              <a:off x="439" y="1487"/>
              <a:ext cx="5804" cy="531"/>
            </a:xfrm>
            <a:custGeom>
              <a:avLst/>
              <a:gdLst/>
              <a:ahLst/>
              <a:cxnLst>
                <a:cxn ang="0">
                  <a:pos x="5804" y="0"/>
                </a:cxn>
                <a:cxn ang="0">
                  <a:pos x="5024" y="531"/>
                </a:cxn>
                <a:cxn ang="0">
                  <a:pos x="0" y="531"/>
                </a:cxn>
                <a:cxn ang="0">
                  <a:pos x="780" y="0"/>
                </a:cxn>
                <a:cxn ang="0">
                  <a:pos x="5804" y="0"/>
                </a:cxn>
              </a:cxnLst>
              <a:rect l="0" t="0" r="r" b="b"/>
              <a:pathLst>
                <a:path w="5804" h="531">
                  <a:moveTo>
                    <a:pt x="5804" y="0"/>
                  </a:moveTo>
                  <a:lnTo>
                    <a:pt x="5024" y="531"/>
                  </a:lnTo>
                  <a:lnTo>
                    <a:pt x="0" y="531"/>
                  </a:lnTo>
                  <a:lnTo>
                    <a:pt x="780" y="0"/>
                  </a:lnTo>
                  <a:lnTo>
                    <a:pt x="5804" y="0"/>
                  </a:lnTo>
                  <a:close/>
                </a:path>
              </a:pathLst>
            </a:custGeom>
            <a:noFill/>
            <a:ln w="0">
              <a:solidFill>
                <a:srgbClr val="000000"/>
              </a:solidFill>
              <a:prstDash val="solid"/>
              <a:round/>
              <a:headEnd/>
              <a:tailEnd/>
            </a:ln>
          </p:spPr>
          <p:txBody>
            <a:bodyPr/>
            <a:lstStyle/>
            <a:p>
              <a:endParaRPr lang="es-ES"/>
            </a:p>
          </p:txBody>
        </p:sp>
        <p:sp>
          <p:nvSpPr>
            <p:cNvPr id="201881" name="Freeform 153"/>
            <p:cNvSpPr>
              <a:spLocks/>
            </p:cNvSpPr>
            <p:nvPr/>
          </p:nvSpPr>
          <p:spPr bwMode="auto">
            <a:xfrm>
              <a:off x="439" y="-815"/>
              <a:ext cx="780" cy="2833"/>
            </a:xfrm>
            <a:custGeom>
              <a:avLst/>
              <a:gdLst/>
              <a:ahLst/>
              <a:cxnLst>
                <a:cxn ang="0">
                  <a:pos x="0" y="2833"/>
                </a:cxn>
                <a:cxn ang="0">
                  <a:pos x="0" y="531"/>
                </a:cxn>
                <a:cxn ang="0">
                  <a:pos x="780" y="0"/>
                </a:cxn>
                <a:cxn ang="0">
                  <a:pos x="780" y="2302"/>
                </a:cxn>
                <a:cxn ang="0">
                  <a:pos x="0" y="2833"/>
                </a:cxn>
              </a:cxnLst>
              <a:rect l="0" t="0" r="r" b="b"/>
              <a:pathLst>
                <a:path w="780" h="2833">
                  <a:moveTo>
                    <a:pt x="0" y="2833"/>
                  </a:moveTo>
                  <a:lnTo>
                    <a:pt x="0" y="531"/>
                  </a:lnTo>
                  <a:lnTo>
                    <a:pt x="780" y="0"/>
                  </a:lnTo>
                  <a:lnTo>
                    <a:pt x="780" y="2302"/>
                  </a:lnTo>
                  <a:lnTo>
                    <a:pt x="0" y="2833"/>
                  </a:lnTo>
                  <a:close/>
                </a:path>
              </a:pathLst>
            </a:custGeom>
            <a:noFill/>
            <a:ln w="5715">
              <a:solidFill>
                <a:srgbClr val="808080"/>
              </a:solidFill>
              <a:prstDash val="solid"/>
              <a:round/>
              <a:headEnd/>
              <a:tailEnd/>
            </a:ln>
          </p:spPr>
          <p:txBody>
            <a:bodyPr/>
            <a:lstStyle/>
            <a:p>
              <a:endParaRPr lang="es-ES"/>
            </a:p>
          </p:txBody>
        </p:sp>
        <p:sp>
          <p:nvSpPr>
            <p:cNvPr id="201882" name="Rectangle 154"/>
            <p:cNvSpPr>
              <a:spLocks noChangeArrowheads="1"/>
            </p:cNvSpPr>
            <p:nvPr/>
          </p:nvSpPr>
          <p:spPr bwMode="auto">
            <a:xfrm>
              <a:off x="1219" y="-815"/>
              <a:ext cx="5024" cy="2302"/>
            </a:xfrm>
            <a:prstGeom prst="rect">
              <a:avLst/>
            </a:prstGeom>
            <a:noFill/>
            <a:ln w="5715">
              <a:solidFill>
                <a:srgbClr val="808080"/>
              </a:solidFill>
              <a:miter lim="800000"/>
              <a:headEnd/>
              <a:tailEnd/>
            </a:ln>
          </p:spPr>
          <p:txBody>
            <a:bodyPr/>
            <a:lstStyle/>
            <a:p>
              <a:endParaRPr lang="es-ES"/>
            </a:p>
          </p:txBody>
        </p:sp>
        <p:sp>
          <p:nvSpPr>
            <p:cNvPr id="201883" name="Freeform 155"/>
            <p:cNvSpPr>
              <a:spLocks/>
            </p:cNvSpPr>
            <p:nvPr/>
          </p:nvSpPr>
          <p:spPr bwMode="auto">
            <a:xfrm>
              <a:off x="2272" y="1163"/>
              <a:ext cx="312" cy="696"/>
            </a:xfrm>
            <a:custGeom>
              <a:avLst/>
              <a:gdLst/>
              <a:ahLst/>
              <a:cxnLst>
                <a:cxn ang="0">
                  <a:pos x="0" y="696"/>
                </a:cxn>
                <a:cxn ang="0">
                  <a:pos x="0" y="213"/>
                </a:cxn>
                <a:cxn ang="0">
                  <a:pos x="312" y="0"/>
                </a:cxn>
                <a:cxn ang="0">
                  <a:pos x="312" y="483"/>
                </a:cxn>
                <a:cxn ang="0">
                  <a:pos x="0" y="696"/>
                </a:cxn>
              </a:cxnLst>
              <a:rect l="0" t="0" r="r" b="b"/>
              <a:pathLst>
                <a:path w="312" h="696">
                  <a:moveTo>
                    <a:pt x="0" y="696"/>
                  </a:moveTo>
                  <a:lnTo>
                    <a:pt x="0" y="213"/>
                  </a:lnTo>
                  <a:lnTo>
                    <a:pt x="312" y="0"/>
                  </a:lnTo>
                  <a:lnTo>
                    <a:pt x="312" y="483"/>
                  </a:lnTo>
                  <a:lnTo>
                    <a:pt x="0" y="696"/>
                  </a:lnTo>
                  <a:close/>
                </a:path>
              </a:pathLst>
            </a:custGeom>
            <a:solidFill>
              <a:srgbClr val="4D4D80"/>
            </a:solidFill>
            <a:ln w="5715">
              <a:solidFill>
                <a:srgbClr val="000000"/>
              </a:solidFill>
              <a:prstDash val="solid"/>
              <a:round/>
              <a:headEnd/>
              <a:tailEnd/>
            </a:ln>
          </p:spPr>
          <p:txBody>
            <a:bodyPr/>
            <a:lstStyle/>
            <a:p>
              <a:endParaRPr lang="es-ES"/>
            </a:p>
          </p:txBody>
        </p:sp>
        <p:sp>
          <p:nvSpPr>
            <p:cNvPr id="201884" name="Rectangle 156"/>
            <p:cNvSpPr>
              <a:spLocks noChangeArrowheads="1"/>
            </p:cNvSpPr>
            <p:nvPr/>
          </p:nvSpPr>
          <p:spPr bwMode="auto">
            <a:xfrm>
              <a:off x="1358" y="1376"/>
              <a:ext cx="914" cy="483"/>
            </a:xfrm>
            <a:prstGeom prst="rect">
              <a:avLst/>
            </a:prstGeom>
            <a:solidFill>
              <a:srgbClr val="9999FF"/>
            </a:solidFill>
            <a:ln w="5715">
              <a:solidFill>
                <a:srgbClr val="000000"/>
              </a:solidFill>
              <a:miter lim="800000"/>
              <a:headEnd/>
              <a:tailEnd/>
            </a:ln>
          </p:spPr>
          <p:txBody>
            <a:bodyPr/>
            <a:lstStyle/>
            <a:p>
              <a:endParaRPr lang="es-ES"/>
            </a:p>
          </p:txBody>
        </p:sp>
        <p:sp>
          <p:nvSpPr>
            <p:cNvPr id="201885" name="Freeform 157"/>
            <p:cNvSpPr>
              <a:spLocks/>
            </p:cNvSpPr>
            <p:nvPr/>
          </p:nvSpPr>
          <p:spPr bwMode="auto">
            <a:xfrm>
              <a:off x="1358" y="1163"/>
              <a:ext cx="1226" cy="213"/>
            </a:xfrm>
            <a:custGeom>
              <a:avLst/>
              <a:gdLst/>
              <a:ahLst/>
              <a:cxnLst>
                <a:cxn ang="0">
                  <a:pos x="914" y="213"/>
                </a:cxn>
                <a:cxn ang="0">
                  <a:pos x="1226" y="0"/>
                </a:cxn>
                <a:cxn ang="0">
                  <a:pos x="312" y="0"/>
                </a:cxn>
                <a:cxn ang="0">
                  <a:pos x="0" y="213"/>
                </a:cxn>
                <a:cxn ang="0">
                  <a:pos x="914" y="213"/>
                </a:cxn>
              </a:cxnLst>
              <a:rect l="0" t="0" r="r" b="b"/>
              <a:pathLst>
                <a:path w="1226" h="213">
                  <a:moveTo>
                    <a:pt x="914" y="213"/>
                  </a:moveTo>
                  <a:lnTo>
                    <a:pt x="1226" y="0"/>
                  </a:lnTo>
                  <a:lnTo>
                    <a:pt x="312" y="0"/>
                  </a:lnTo>
                  <a:lnTo>
                    <a:pt x="0" y="213"/>
                  </a:lnTo>
                  <a:lnTo>
                    <a:pt x="914" y="213"/>
                  </a:lnTo>
                  <a:close/>
                </a:path>
              </a:pathLst>
            </a:custGeom>
            <a:solidFill>
              <a:srgbClr val="7373BF"/>
            </a:solidFill>
            <a:ln w="5715">
              <a:solidFill>
                <a:srgbClr val="000000"/>
              </a:solidFill>
              <a:prstDash val="solid"/>
              <a:round/>
              <a:headEnd/>
              <a:tailEnd/>
            </a:ln>
          </p:spPr>
          <p:txBody>
            <a:bodyPr/>
            <a:lstStyle/>
            <a:p>
              <a:endParaRPr lang="es-ES"/>
            </a:p>
          </p:txBody>
        </p:sp>
        <p:sp>
          <p:nvSpPr>
            <p:cNvPr id="201886" name="Freeform 158"/>
            <p:cNvSpPr>
              <a:spLocks/>
            </p:cNvSpPr>
            <p:nvPr/>
          </p:nvSpPr>
          <p:spPr bwMode="auto">
            <a:xfrm>
              <a:off x="3184" y="-495"/>
              <a:ext cx="313" cy="2354"/>
            </a:xfrm>
            <a:custGeom>
              <a:avLst/>
              <a:gdLst/>
              <a:ahLst/>
              <a:cxnLst>
                <a:cxn ang="0">
                  <a:pos x="0" y="2354"/>
                </a:cxn>
                <a:cxn ang="0">
                  <a:pos x="0" y="213"/>
                </a:cxn>
                <a:cxn ang="0">
                  <a:pos x="313" y="0"/>
                </a:cxn>
                <a:cxn ang="0">
                  <a:pos x="313" y="2141"/>
                </a:cxn>
                <a:cxn ang="0">
                  <a:pos x="0" y="2354"/>
                </a:cxn>
              </a:cxnLst>
              <a:rect l="0" t="0" r="r" b="b"/>
              <a:pathLst>
                <a:path w="313" h="2354">
                  <a:moveTo>
                    <a:pt x="0" y="2354"/>
                  </a:moveTo>
                  <a:lnTo>
                    <a:pt x="0" y="213"/>
                  </a:lnTo>
                  <a:lnTo>
                    <a:pt x="313" y="0"/>
                  </a:lnTo>
                  <a:lnTo>
                    <a:pt x="313" y="2141"/>
                  </a:lnTo>
                  <a:lnTo>
                    <a:pt x="0" y="2354"/>
                  </a:lnTo>
                  <a:close/>
                </a:path>
              </a:pathLst>
            </a:custGeom>
            <a:solidFill>
              <a:srgbClr val="4D1A33"/>
            </a:solidFill>
            <a:ln w="5715">
              <a:solidFill>
                <a:srgbClr val="000000"/>
              </a:solidFill>
              <a:prstDash val="solid"/>
              <a:round/>
              <a:headEnd/>
              <a:tailEnd/>
            </a:ln>
          </p:spPr>
          <p:txBody>
            <a:bodyPr/>
            <a:lstStyle/>
            <a:p>
              <a:endParaRPr lang="es-ES"/>
            </a:p>
          </p:txBody>
        </p:sp>
        <p:sp>
          <p:nvSpPr>
            <p:cNvPr id="201887" name="Rectangle 159"/>
            <p:cNvSpPr>
              <a:spLocks noChangeArrowheads="1"/>
            </p:cNvSpPr>
            <p:nvPr/>
          </p:nvSpPr>
          <p:spPr bwMode="auto">
            <a:xfrm>
              <a:off x="2272" y="-282"/>
              <a:ext cx="912" cy="2141"/>
            </a:xfrm>
            <a:prstGeom prst="rect">
              <a:avLst/>
            </a:prstGeom>
            <a:solidFill>
              <a:srgbClr val="993366"/>
            </a:solidFill>
            <a:ln w="5715">
              <a:solidFill>
                <a:srgbClr val="000000"/>
              </a:solidFill>
              <a:miter lim="800000"/>
              <a:headEnd/>
              <a:tailEnd/>
            </a:ln>
          </p:spPr>
          <p:txBody>
            <a:bodyPr/>
            <a:lstStyle/>
            <a:p>
              <a:endParaRPr lang="es-ES"/>
            </a:p>
          </p:txBody>
        </p:sp>
        <p:sp>
          <p:nvSpPr>
            <p:cNvPr id="201888" name="Freeform 160"/>
            <p:cNvSpPr>
              <a:spLocks/>
            </p:cNvSpPr>
            <p:nvPr/>
          </p:nvSpPr>
          <p:spPr bwMode="auto">
            <a:xfrm>
              <a:off x="2272" y="-495"/>
              <a:ext cx="1225" cy="213"/>
            </a:xfrm>
            <a:custGeom>
              <a:avLst/>
              <a:gdLst/>
              <a:ahLst/>
              <a:cxnLst>
                <a:cxn ang="0">
                  <a:pos x="912" y="213"/>
                </a:cxn>
                <a:cxn ang="0">
                  <a:pos x="1225" y="0"/>
                </a:cxn>
                <a:cxn ang="0">
                  <a:pos x="312" y="0"/>
                </a:cxn>
                <a:cxn ang="0">
                  <a:pos x="0" y="213"/>
                </a:cxn>
                <a:cxn ang="0">
                  <a:pos x="912" y="213"/>
                </a:cxn>
              </a:cxnLst>
              <a:rect l="0" t="0" r="r" b="b"/>
              <a:pathLst>
                <a:path w="1225" h="213">
                  <a:moveTo>
                    <a:pt x="912" y="213"/>
                  </a:moveTo>
                  <a:lnTo>
                    <a:pt x="1225" y="0"/>
                  </a:lnTo>
                  <a:lnTo>
                    <a:pt x="312" y="0"/>
                  </a:lnTo>
                  <a:lnTo>
                    <a:pt x="0" y="213"/>
                  </a:lnTo>
                  <a:lnTo>
                    <a:pt x="912" y="213"/>
                  </a:lnTo>
                  <a:close/>
                </a:path>
              </a:pathLst>
            </a:custGeom>
            <a:solidFill>
              <a:srgbClr val="73264D"/>
            </a:solidFill>
            <a:ln w="5715">
              <a:solidFill>
                <a:srgbClr val="000000"/>
              </a:solidFill>
              <a:prstDash val="solid"/>
              <a:round/>
              <a:headEnd/>
              <a:tailEnd/>
            </a:ln>
          </p:spPr>
          <p:txBody>
            <a:bodyPr/>
            <a:lstStyle/>
            <a:p>
              <a:endParaRPr lang="es-ES"/>
            </a:p>
          </p:txBody>
        </p:sp>
        <p:sp>
          <p:nvSpPr>
            <p:cNvPr id="201889" name="Freeform 161"/>
            <p:cNvSpPr>
              <a:spLocks/>
            </p:cNvSpPr>
            <p:nvPr/>
          </p:nvSpPr>
          <p:spPr bwMode="auto">
            <a:xfrm>
              <a:off x="4098" y="-253"/>
              <a:ext cx="312" cy="2112"/>
            </a:xfrm>
            <a:custGeom>
              <a:avLst/>
              <a:gdLst/>
              <a:ahLst/>
              <a:cxnLst>
                <a:cxn ang="0">
                  <a:pos x="0" y="2112"/>
                </a:cxn>
                <a:cxn ang="0">
                  <a:pos x="0" y="212"/>
                </a:cxn>
                <a:cxn ang="0">
                  <a:pos x="312" y="0"/>
                </a:cxn>
                <a:cxn ang="0">
                  <a:pos x="312" y="1899"/>
                </a:cxn>
                <a:cxn ang="0">
                  <a:pos x="0" y="2112"/>
                </a:cxn>
              </a:cxnLst>
              <a:rect l="0" t="0" r="r" b="b"/>
              <a:pathLst>
                <a:path w="312" h="2112">
                  <a:moveTo>
                    <a:pt x="0" y="2112"/>
                  </a:moveTo>
                  <a:lnTo>
                    <a:pt x="0" y="212"/>
                  </a:lnTo>
                  <a:lnTo>
                    <a:pt x="312" y="0"/>
                  </a:lnTo>
                  <a:lnTo>
                    <a:pt x="312" y="1899"/>
                  </a:lnTo>
                  <a:lnTo>
                    <a:pt x="0" y="2112"/>
                  </a:lnTo>
                  <a:close/>
                </a:path>
              </a:pathLst>
            </a:custGeom>
            <a:solidFill>
              <a:srgbClr val="808066"/>
            </a:solidFill>
            <a:ln w="5715">
              <a:solidFill>
                <a:srgbClr val="000000"/>
              </a:solidFill>
              <a:prstDash val="solid"/>
              <a:round/>
              <a:headEnd/>
              <a:tailEnd/>
            </a:ln>
          </p:spPr>
          <p:txBody>
            <a:bodyPr/>
            <a:lstStyle/>
            <a:p>
              <a:endParaRPr lang="es-ES"/>
            </a:p>
          </p:txBody>
        </p:sp>
        <p:sp>
          <p:nvSpPr>
            <p:cNvPr id="201890" name="Rectangle 162"/>
            <p:cNvSpPr>
              <a:spLocks noChangeArrowheads="1"/>
            </p:cNvSpPr>
            <p:nvPr/>
          </p:nvSpPr>
          <p:spPr bwMode="auto">
            <a:xfrm>
              <a:off x="3184" y="-41"/>
              <a:ext cx="914" cy="1900"/>
            </a:xfrm>
            <a:prstGeom prst="rect">
              <a:avLst/>
            </a:prstGeom>
            <a:solidFill>
              <a:srgbClr val="FFFFCC"/>
            </a:solidFill>
            <a:ln w="5715">
              <a:solidFill>
                <a:srgbClr val="000000"/>
              </a:solidFill>
              <a:miter lim="800000"/>
              <a:headEnd/>
              <a:tailEnd/>
            </a:ln>
          </p:spPr>
          <p:txBody>
            <a:bodyPr/>
            <a:lstStyle/>
            <a:p>
              <a:endParaRPr lang="es-ES"/>
            </a:p>
          </p:txBody>
        </p:sp>
        <p:sp>
          <p:nvSpPr>
            <p:cNvPr id="201891" name="Freeform 163"/>
            <p:cNvSpPr>
              <a:spLocks/>
            </p:cNvSpPr>
            <p:nvPr/>
          </p:nvSpPr>
          <p:spPr bwMode="auto">
            <a:xfrm>
              <a:off x="3184" y="-253"/>
              <a:ext cx="1226" cy="212"/>
            </a:xfrm>
            <a:custGeom>
              <a:avLst/>
              <a:gdLst/>
              <a:ahLst/>
              <a:cxnLst>
                <a:cxn ang="0">
                  <a:pos x="914" y="212"/>
                </a:cxn>
                <a:cxn ang="0">
                  <a:pos x="1226" y="0"/>
                </a:cxn>
                <a:cxn ang="0">
                  <a:pos x="313" y="0"/>
                </a:cxn>
                <a:cxn ang="0">
                  <a:pos x="0" y="212"/>
                </a:cxn>
                <a:cxn ang="0">
                  <a:pos x="914" y="212"/>
                </a:cxn>
              </a:cxnLst>
              <a:rect l="0" t="0" r="r" b="b"/>
              <a:pathLst>
                <a:path w="1226" h="212">
                  <a:moveTo>
                    <a:pt x="914" y="212"/>
                  </a:moveTo>
                  <a:lnTo>
                    <a:pt x="1226" y="0"/>
                  </a:lnTo>
                  <a:lnTo>
                    <a:pt x="313" y="0"/>
                  </a:lnTo>
                  <a:lnTo>
                    <a:pt x="0" y="212"/>
                  </a:lnTo>
                  <a:lnTo>
                    <a:pt x="914" y="212"/>
                  </a:lnTo>
                  <a:close/>
                </a:path>
              </a:pathLst>
            </a:custGeom>
            <a:solidFill>
              <a:srgbClr val="BFBF99"/>
            </a:solidFill>
            <a:ln w="5715">
              <a:solidFill>
                <a:srgbClr val="000000"/>
              </a:solidFill>
              <a:prstDash val="solid"/>
              <a:round/>
              <a:headEnd/>
              <a:tailEnd/>
            </a:ln>
          </p:spPr>
          <p:txBody>
            <a:bodyPr/>
            <a:lstStyle/>
            <a:p>
              <a:endParaRPr lang="es-ES"/>
            </a:p>
          </p:txBody>
        </p:sp>
        <p:sp>
          <p:nvSpPr>
            <p:cNvPr id="201892" name="Freeform 164"/>
            <p:cNvSpPr>
              <a:spLocks/>
            </p:cNvSpPr>
            <p:nvPr/>
          </p:nvSpPr>
          <p:spPr bwMode="auto">
            <a:xfrm>
              <a:off x="5011" y="1451"/>
              <a:ext cx="312" cy="408"/>
            </a:xfrm>
            <a:custGeom>
              <a:avLst/>
              <a:gdLst/>
              <a:ahLst/>
              <a:cxnLst>
                <a:cxn ang="0">
                  <a:pos x="0" y="408"/>
                </a:cxn>
                <a:cxn ang="0">
                  <a:pos x="0" y="212"/>
                </a:cxn>
                <a:cxn ang="0">
                  <a:pos x="312" y="0"/>
                </a:cxn>
                <a:cxn ang="0">
                  <a:pos x="312" y="195"/>
                </a:cxn>
                <a:cxn ang="0">
                  <a:pos x="0" y="408"/>
                </a:cxn>
              </a:cxnLst>
              <a:rect l="0" t="0" r="r" b="b"/>
              <a:pathLst>
                <a:path w="312" h="408">
                  <a:moveTo>
                    <a:pt x="0" y="408"/>
                  </a:moveTo>
                  <a:lnTo>
                    <a:pt x="0" y="212"/>
                  </a:lnTo>
                  <a:lnTo>
                    <a:pt x="312" y="0"/>
                  </a:lnTo>
                  <a:lnTo>
                    <a:pt x="312" y="195"/>
                  </a:lnTo>
                  <a:lnTo>
                    <a:pt x="0" y="408"/>
                  </a:lnTo>
                  <a:close/>
                </a:path>
              </a:pathLst>
            </a:custGeom>
            <a:solidFill>
              <a:srgbClr val="668080"/>
            </a:solidFill>
            <a:ln w="5715">
              <a:solidFill>
                <a:srgbClr val="000000"/>
              </a:solidFill>
              <a:prstDash val="solid"/>
              <a:round/>
              <a:headEnd/>
              <a:tailEnd/>
            </a:ln>
          </p:spPr>
          <p:txBody>
            <a:bodyPr/>
            <a:lstStyle/>
            <a:p>
              <a:endParaRPr lang="es-ES"/>
            </a:p>
          </p:txBody>
        </p:sp>
        <p:sp>
          <p:nvSpPr>
            <p:cNvPr id="201893" name="Rectangle 165"/>
            <p:cNvSpPr>
              <a:spLocks noChangeArrowheads="1"/>
            </p:cNvSpPr>
            <p:nvPr/>
          </p:nvSpPr>
          <p:spPr bwMode="auto">
            <a:xfrm>
              <a:off x="4098" y="1663"/>
              <a:ext cx="913" cy="196"/>
            </a:xfrm>
            <a:prstGeom prst="rect">
              <a:avLst/>
            </a:prstGeom>
            <a:solidFill>
              <a:srgbClr val="CCFFFF"/>
            </a:solidFill>
            <a:ln w="5715">
              <a:solidFill>
                <a:srgbClr val="000000"/>
              </a:solidFill>
              <a:miter lim="800000"/>
              <a:headEnd/>
              <a:tailEnd/>
            </a:ln>
          </p:spPr>
          <p:txBody>
            <a:bodyPr/>
            <a:lstStyle/>
            <a:p>
              <a:endParaRPr lang="es-ES"/>
            </a:p>
          </p:txBody>
        </p:sp>
        <p:sp>
          <p:nvSpPr>
            <p:cNvPr id="201894" name="Freeform 166"/>
            <p:cNvSpPr>
              <a:spLocks/>
            </p:cNvSpPr>
            <p:nvPr/>
          </p:nvSpPr>
          <p:spPr bwMode="auto">
            <a:xfrm>
              <a:off x="4098" y="1451"/>
              <a:ext cx="1225" cy="212"/>
            </a:xfrm>
            <a:custGeom>
              <a:avLst/>
              <a:gdLst/>
              <a:ahLst/>
              <a:cxnLst>
                <a:cxn ang="0">
                  <a:pos x="913" y="212"/>
                </a:cxn>
                <a:cxn ang="0">
                  <a:pos x="1225" y="0"/>
                </a:cxn>
                <a:cxn ang="0">
                  <a:pos x="312" y="0"/>
                </a:cxn>
                <a:cxn ang="0">
                  <a:pos x="0" y="212"/>
                </a:cxn>
                <a:cxn ang="0">
                  <a:pos x="913" y="212"/>
                </a:cxn>
              </a:cxnLst>
              <a:rect l="0" t="0" r="r" b="b"/>
              <a:pathLst>
                <a:path w="1225" h="212">
                  <a:moveTo>
                    <a:pt x="913" y="212"/>
                  </a:moveTo>
                  <a:lnTo>
                    <a:pt x="1225" y="0"/>
                  </a:lnTo>
                  <a:lnTo>
                    <a:pt x="312" y="0"/>
                  </a:lnTo>
                  <a:lnTo>
                    <a:pt x="0" y="212"/>
                  </a:lnTo>
                  <a:lnTo>
                    <a:pt x="913" y="212"/>
                  </a:lnTo>
                  <a:close/>
                </a:path>
              </a:pathLst>
            </a:custGeom>
            <a:solidFill>
              <a:srgbClr val="99BFBF"/>
            </a:solidFill>
            <a:ln w="5715">
              <a:solidFill>
                <a:srgbClr val="000000"/>
              </a:solidFill>
              <a:prstDash val="solid"/>
              <a:round/>
              <a:headEnd/>
              <a:tailEnd/>
            </a:ln>
          </p:spPr>
          <p:txBody>
            <a:bodyPr/>
            <a:lstStyle/>
            <a:p>
              <a:endParaRPr lang="es-ES"/>
            </a:p>
          </p:txBody>
        </p:sp>
        <p:sp>
          <p:nvSpPr>
            <p:cNvPr id="201895" name="Rectangle 167"/>
            <p:cNvSpPr>
              <a:spLocks noChangeArrowheads="1"/>
            </p:cNvSpPr>
            <p:nvPr/>
          </p:nvSpPr>
          <p:spPr bwMode="auto">
            <a:xfrm>
              <a:off x="1298" y="634"/>
              <a:ext cx="1044"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Excelente</a:t>
              </a:r>
              <a:endParaRPr lang="es-ES" sz="1000"/>
            </a:p>
          </p:txBody>
        </p:sp>
        <p:sp>
          <p:nvSpPr>
            <p:cNvPr id="201896" name="Rectangle 168"/>
            <p:cNvSpPr>
              <a:spLocks noChangeArrowheads="1"/>
            </p:cNvSpPr>
            <p:nvPr/>
          </p:nvSpPr>
          <p:spPr bwMode="auto">
            <a:xfrm>
              <a:off x="1585" y="879"/>
              <a:ext cx="505"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10%</a:t>
              </a:r>
              <a:endParaRPr lang="es-ES" sz="1000"/>
            </a:p>
          </p:txBody>
        </p:sp>
        <p:sp>
          <p:nvSpPr>
            <p:cNvPr id="201897" name="Rectangle 169"/>
            <p:cNvSpPr>
              <a:spLocks noChangeArrowheads="1"/>
            </p:cNvSpPr>
            <p:nvPr/>
          </p:nvSpPr>
          <p:spPr bwMode="auto">
            <a:xfrm>
              <a:off x="2557" y="-986"/>
              <a:ext cx="679"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Buena</a:t>
              </a:r>
              <a:endParaRPr lang="es-ES" sz="1000"/>
            </a:p>
          </p:txBody>
        </p:sp>
        <p:sp>
          <p:nvSpPr>
            <p:cNvPr id="201898" name="Rectangle 170"/>
            <p:cNvSpPr>
              <a:spLocks noChangeArrowheads="1"/>
            </p:cNvSpPr>
            <p:nvPr/>
          </p:nvSpPr>
          <p:spPr bwMode="auto">
            <a:xfrm>
              <a:off x="2665" y="-741"/>
              <a:ext cx="504"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46%</a:t>
              </a:r>
              <a:endParaRPr lang="es-ES" sz="1000"/>
            </a:p>
          </p:txBody>
        </p:sp>
        <p:sp>
          <p:nvSpPr>
            <p:cNvPr id="201899" name="Rectangle 171"/>
            <p:cNvSpPr>
              <a:spLocks noChangeArrowheads="1"/>
            </p:cNvSpPr>
            <p:nvPr/>
          </p:nvSpPr>
          <p:spPr bwMode="auto">
            <a:xfrm>
              <a:off x="3456" y="-626"/>
              <a:ext cx="830"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Regular</a:t>
              </a:r>
              <a:endParaRPr lang="es-ES" sz="1000"/>
            </a:p>
          </p:txBody>
        </p:sp>
        <p:sp>
          <p:nvSpPr>
            <p:cNvPr id="201900" name="Rectangle 172"/>
            <p:cNvSpPr>
              <a:spLocks noChangeArrowheads="1"/>
            </p:cNvSpPr>
            <p:nvPr/>
          </p:nvSpPr>
          <p:spPr bwMode="auto">
            <a:xfrm>
              <a:off x="3564" y="-446"/>
              <a:ext cx="505"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40%</a:t>
              </a:r>
              <a:endParaRPr lang="es-ES" sz="1000"/>
            </a:p>
          </p:txBody>
        </p:sp>
        <p:sp>
          <p:nvSpPr>
            <p:cNvPr id="201901" name="Rectangle 173"/>
            <p:cNvSpPr>
              <a:spLocks noChangeArrowheads="1"/>
            </p:cNvSpPr>
            <p:nvPr/>
          </p:nvSpPr>
          <p:spPr bwMode="auto">
            <a:xfrm>
              <a:off x="4310" y="699"/>
              <a:ext cx="1171" cy="48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No indica /</a:t>
              </a:r>
            </a:p>
            <a:p>
              <a:r>
                <a:rPr lang="en-US" sz="1000">
                  <a:solidFill>
                    <a:srgbClr val="000000"/>
                  </a:solidFill>
                  <a:latin typeface="Verdana" pitchFamily="34" charset="0"/>
                </a:rPr>
                <a:t>No Conoce</a:t>
              </a:r>
              <a:endParaRPr lang="es-ES" sz="1000"/>
            </a:p>
          </p:txBody>
        </p:sp>
        <p:sp>
          <p:nvSpPr>
            <p:cNvPr id="201902" name="Rectangle 174"/>
            <p:cNvSpPr>
              <a:spLocks noChangeArrowheads="1"/>
            </p:cNvSpPr>
            <p:nvPr/>
          </p:nvSpPr>
          <p:spPr bwMode="auto">
            <a:xfrm>
              <a:off x="4536" y="1174"/>
              <a:ext cx="367"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4%</a:t>
              </a:r>
              <a:endParaRPr lang="es-ES" sz="1000"/>
            </a:p>
          </p:txBody>
        </p:sp>
        <p:sp>
          <p:nvSpPr>
            <p:cNvPr id="201903" name="Line 175"/>
            <p:cNvSpPr>
              <a:spLocks noChangeShapeType="1"/>
            </p:cNvSpPr>
            <p:nvPr/>
          </p:nvSpPr>
          <p:spPr bwMode="auto">
            <a:xfrm flipV="1">
              <a:off x="439" y="-284"/>
              <a:ext cx="1" cy="2302"/>
            </a:xfrm>
            <a:prstGeom prst="line">
              <a:avLst/>
            </a:prstGeom>
            <a:noFill/>
            <a:ln w="0">
              <a:solidFill>
                <a:srgbClr val="000000"/>
              </a:solidFill>
              <a:round/>
              <a:headEnd/>
              <a:tailEnd/>
            </a:ln>
          </p:spPr>
          <p:txBody>
            <a:bodyPr/>
            <a:lstStyle/>
            <a:p>
              <a:endParaRPr lang="es-ES"/>
            </a:p>
          </p:txBody>
        </p:sp>
        <p:sp>
          <p:nvSpPr>
            <p:cNvPr id="201904" name="Line 176"/>
            <p:cNvSpPr>
              <a:spLocks noChangeShapeType="1"/>
            </p:cNvSpPr>
            <p:nvPr/>
          </p:nvSpPr>
          <p:spPr bwMode="auto">
            <a:xfrm flipH="1">
              <a:off x="324" y="2018"/>
              <a:ext cx="46" cy="1"/>
            </a:xfrm>
            <a:prstGeom prst="line">
              <a:avLst/>
            </a:prstGeom>
            <a:noFill/>
            <a:ln w="0">
              <a:solidFill>
                <a:srgbClr val="000000"/>
              </a:solidFill>
              <a:round/>
              <a:headEnd/>
              <a:tailEnd/>
            </a:ln>
          </p:spPr>
          <p:txBody>
            <a:bodyPr/>
            <a:lstStyle/>
            <a:p>
              <a:endParaRPr lang="es-ES"/>
            </a:p>
          </p:txBody>
        </p:sp>
        <p:sp>
          <p:nvSpPr>
            <p:cNvPr id="201905" name="Line 177"/>
            <p:cNvSpPr>
              <a:spLocks noChangeShapeType="1"/>
            </p:cNvSpPr>
            <p:nvPr/>
          </p:nvSpPr>
          <p:spPr bwMode="auto">
            <a:xfrm flipH="1">
              <a:off x="324" y="1788"/>
              <a:ext cx="46" cy="1"/>
            </a:xfrm>
            <a:prstGeom prst="line">
              <a:avLst/>
            </a:prstGeom>
            <a:noFill/>
            <a:ln w="0">
              <a:solidFill>
                <a:srgbClr val="000000"/>
              </a:solidFill>
              <a:round/>
              <a:headEnd/>
              <a:tailEnd/>
            </a:ln>
          </p:spPr>
          <p:txBody>
            <a:bodyPr/>
            <a:lstStyle/>
            <a:p>
              <a:endParaRPr lang="es-ES"/>
            </a:p>
          </p:txBody>
        </p:sp>
        <p:sp>
          <p:nvSpPr>
            <p:cNvPr id="201906" name="Line 178"/>
            <p:cNvSpPr>
              <a:spLocks noChangeShapeType="1"/>
            </p:cNvSpPr>
            <p:nvPr/>
          </p:nvSpPr>
          <p:spPr bwMode="auto">
            <a:xfrm flipH="1">
              <a:off x="324" y="1558"/>
              <a:ext cx="46" cy="1"/>
            </a:xfrm>
            <a:prstGeom prst="line">
              <a:avLst/>
            </a:prstGeom>
            <a:noFill/>
            <a:ln w="0">
              <a:solidFill>
                <a:srgbClr val="000000"/>
              </a:solidFill>
              <a:round/>
              <a:headEnd/>
              <a:tailEnd/>
            </a:ln>
          </p:spPr>
          <p:txBody>
            <a:bodyPr/>
            <a:lstStyle/>
            <a:p>
              <a:endParaRPr lang="es-ES"/>
            </a:p>
          </p:txBody>
        </p:sp>
        <p:sp>
          <p:nvSpPr>
            <p:cNvPr id="201907" name="Line 179"/>
            <p:cNvSpPr>
              <a:spLocks noChangeShapeType="1"/>
            </p:cNvSpPr>
            <p:nvPr/>
          </p:nvSpPr>
          <p:spPr bwMode="auto">
            <a:xfrm flipH="1">
              <a:off x="324" y="1328"/>
              <a:ext cx="46" cy="1"/>
            </a:xfrm>
            <a:prstGeom prst="line">
              <a:avLst/>
            </a:prstGeom>
            <a:noFill/>
            <a:ln w="0">
              <a:solidFill>
                <a:srgbClr val="000000"/>
              </a:solidFill>
              <a:round/>
              <a:headEnd/>
              <a:tailEnd/>
            </a:ln>
          </p:spPr>
          <p:txBody>
            <a:bodyPr/>
            <a:lstStyle/>
            <a:p>
              <a:endParaRPr lang="es-ES"/>
            </a:p>
          </p:txBody>
        </p:sp>
        <p:sp>
          <p:nvSpPr>
            <p:cNvPr id="201908" name="Line 180"/>
            <p:cNvSpPr>
              <a:spLocks noChangeShapeType="1"/>
            </p:cNvSpPr>
            <p:nvPr/>
          </p:nvSpPr>
          <p:spPr bwMode="auto">
            <a:xfrm flipH="1">
              <a:off x="324" y="1098"/>
              <a:ext cx="46" cy="1"/>
            </a:xfrm>
            <a:prstGeom prst="line">
              <a:avLst/>
            </a:prstGeom>
            <a:noFill/>
            <a:ln w="0">
              <a:solidFill>
                <a:srgbClr val="000000"/>
              </a:solidFill>
              <a:round/>
              <a:headEnd/>
              <a:tailEnd/>
            </a:ln>
          </p:spPr>
          <p:txBody>
            <a:bodyPr/>
            <a:lstStyle/>
            <a:p>
              <a:endParaRPr lang="es-ES"/>
            </a:p>
          </p:txBody>
        </p:sp>
        <p:sp>
          <p:nvSpPr>
            <p:cNvPr id="201909" name="Line 181"/>
            <p:cNvSpPr>
              <a:spLocks noChangeShapeType="1"/>
            </p:cNvSpPr>
            <p:nvPr/>
          </p:nvSpPr>
          <p:spPr bwMode="auto">
            <a:xfrm flipH="1">
              <a:off x="393" y="867"/>
              <a:ext cx="46" cy="1"/>
            </a:xfrm>
            <a:prstGeom prst="line">
              <a:avLst/>
            </a:prstGeom>
            <a:noFill/>
            <a:ln w="0">
              <a:solidFill>
                <a:srgbClr val="000000"/>
              </a:solidFill>
              <a:round/>
              <a:headEnd/>
              <a:tailEnd/>
            </a:ln>
          </p:spPr>
          <p:txBody>
            <a:bodyPr/>
            <a:lstStyle/>
            <a:p>
              <a:endParaRPr lang="es-ES"/>
            </a:p>
          </p:txBody>
        </p:sp>
        <p:sp>
          <p:nvSpPr>
            <p:cNvPr id="201910" name="Line 182"/>
            <p:cNvSpPr>
              <a:spLocks noChangeShapeType="1"/>
            </p:cNvSpPr>
            <p:nvPr/>
          </p:nvSpPr>
          <p:spPr bwMode="auto">
            <a:xfrm flipH="1">
              <a:off x="393" y="637"/>
              <a:ext cx="46" cy="1"/>
            </a:xfrm>
            <a:prstGeom prst="line">
              <a:avLst/>
            </a:prstGeom>
            <a:noFill/>
            <a:ln w="0">
              <a:solidFill>
                <a:srgbClr val="000000"/>
              </a:solidFill>
              <a:round/>
              <a:headEnd/>
              <a:tailEnd/>
            </a:ln>
          </p:spPr>
          <p:txBody>
            <a:bodyPr/>
            <a:lstStyle/>
            <a:p>
              <a:endParaRPr lang="es-ES"/>
            </a:p>
          </p:txBody>
        </p:sp>
        <p:sp>
          <p:nvSpPr>
            <p:cNvPr id="201911" name="Line 183"/>
            <p:cNvSpPr>
              <a:spLocks noChangeShapeType="1"/>
            </p:cNvSpPr>
            <p:nvPr/>
          </p:nvSpPr>
          <p:spPr bwMode="auto">
            <a:xfrm flipH="1">
              <a:off x="393" y="407"/>
              <a:ext cx="46" cy="1"/>
            </a:xfrm>
            <a:prstGeom prst="line">
              <a:avLst/>
            </a:prstGeom>
            <a:noFill/>
            <a:ln w="0">
              <a:solidFill>
                <a:srgbClr val="000000"/>
              </a:solidFill>
              <a:round/>
              <a:headEnd/>
              <a:tailEnd/>
            </a:ln>
          </p:spPr>
          <p:txBody>
            <a:bodyPr/>
            <a:lstStyle/>
            <a:p>
              <a:endParaRPr lang="es-ES"/>
            </a:p>
          </p:txBody>
        </p:sp>
        <p:sp>
          <p:nvSpPr>
            <p:cNvPr id="201912" name="Line 184"/>
            <p:cNvSpPr>
              <a:spLocks noChangeShapeType="1"/>
            </p:cNvSpPr>
            <p:nvPr/>
          </p:nvSpPr>
          <p:spPr bwMode="auto">
            <a:xfrm flipH="1">
              <a:off x="393" y="177"/>
              <a:ext cx="46" cy="1"/>
            </a:xfrm>
            <a:prstGeom prst="line">
              <a:avLst/>
            </a:prstGeom>
            <a:noFill/>
            <a:ln w="0">
              <a:solidFill>
                <a:srgbClr val="000000"/>
              </a:solidFill>
              <a:round/>
              <a:headEnd/>
              <a:tailEnd/>
            </a:ln>
          </p:spPr>
          <p:txBody>
            <a:bodyPr/>
            <a:lstStyle/>
            <a:p>
              <a:endParaRPr lang="es-ES"/>
            </a:p>
          </p:txBody>
        </p:sp>
        <p:sp>
          <p:nvSpPr>
            <p:cNvPr id="201913" name="Line 185"/>
            <p:cNvSpPr>
              <a:spLocks noChangeShapeType="1"/>
            </p:cNvSpPr>
            <p:nvPr/>
          </p:nvSpPr>
          <p:spPr bwMode="auto">
            <a:xfrm flipH="1">
              <a:off x="393" y="-53"/>
              <a:ext cx="46" cy="1"/>
            </a:xfrm>
            <a:prstGeom prst="line">
              <a:avLst/>
            </a:prstGeom>
            <a:noFill/>
            <a:ln w="0">
              <a:solidFill>
                <a:srgbClr val="000000"/>
              </a:solidFill>
              <a:round/>
              <a:headEnd/>
              <a:tailEnd/>
            </a:ln>
          </p:spPr>
          <p:txBody>
            <a:bodyPr/>
            <a:lstStyle/>
            <a:p>
              <a:endParaRPr lang="es-ES"/>
            </a:p>
          </p:txBody>
        </p:sp>
        <p:sp>
          <p:nvSpPr>
            <p:cNvPr id="201914" name="Line 186"/>
            <p:cNvSpPr>
              <a:spLocks noChangeShapeType="1"/>
            </p:cNvSpPr>
            <p:nvPr/>
          </p:nvSpPr>
          <p:spPr bwMode="auto">
            <a:xfrm flipH="1">
              <a:off x="393" y="-284"/>
              <a:ext cx="46" cy="1"/>
            </a:xfrm>
            <a:prstGeom prst="line">
              <a:avLst/>
            </a:prstGeom>
            <a:noFill/>
            <a:ln w="0">
              <a:solidFill>
                <a:srgbClr val="000000"/>
              </a:solidFill>
              <a:round/>
              <a:headEnd/>
              <a:tailEnd/>
            </a:ln>
          </p:spPr>
          <p:txBody>
            <a:bodyPr/>
            <a:lstStyle/>
            <a:p>
              <a:endParaRPr lang="es-ES"/>
            </a:p>
          </p:txBody>
        </p:sp>
        <p:sp>
          <p:nvSpPr>
            <p:cNvPr id="201915" name="Rectangle 187"/>
            <p:cNvSpPr>
              <a:spLocks noChangeArrowheads="1"/>
            </p:cNvSpPr>
            <p:nvPr/>
          </p:nvSpPr>
          <p:spPr bwMode="auto">
            <a:xfrm>
              <a:off x="188" y="1972"/>
              <a:ext cx="121" cy="192"/>
            </a:xfrm>
            <a:prstGeom prst="rect">
              <a:avLst/>
            </a:prstGeom>
            <a:noFill/>
            <a:ln w="9525">
              <a:noFill/>
              <a:miter lim="800000"/>
              <a:headEnd/>
              <a:tailEnd/>
            </a:ln>
          </p:spPr>
          <p:txBody>
            <a:bodyPr wrap="none" lIns="0" tIns="0" rIns="0" bIns="0">
              <a:spAutoFit/>
            </a:bodyPr>
            <a:lstStyle/>
            <a:p>
              <a:r>
                <a:rPr lang="en-US" sz="800" b="1">
                  <a:solidFill>
                    <a:srgbClr val="000000"/>
                  </a:solidFill>
                  <a:latin typeface="Verdana" pitchFamily="34" charset="0"/>
                </a:rPr>
                <a:t>0</a:t>
              </a:r>
              <a:endParaRPr lang="es-ES"/>
            </a:p>
          </p:txBody>
        </p:sp>
        <p:sp>
          <p:nvSpPr>
            <p:cNvPr id="201916" name="Rectangle 188"/>
            <p:cNvSpPr>
              <a:spLocks noChangeArrowheads="1"/>
            </p:cNvSpPr>
            <p:nvPr/>
          </p:nvSpPr>
          <p:spPr bwMode="auto">
            <a:xfrm>
              <a:off x="138" y="1512"/>
              <a:ext cx="247" cy="192"/>
            </a:xfrm>
            <a:prstGeom prst="rect">
              <a:avLst/>
            </a:prstGeom>
            <a:noFill/>
            <a:ln w="9525">
              <a:noFill/>
              <a:miter lim="800000"/>
              <a:headEnd/>
              <a:tailEnd/>
            </a:ln>
          </p:spPr>
          <p:txBody>
            <a:bodyPr wrap="none" lIns="0" tIns="0" rIns="0" bIns="0">
              <a:spAutoFit/>
            </a:bodyPr>
            <a:lstStyle/>
            <a:p>
              <a:r>
                <a:rPr lang="en-US" sz="800" b="1">
                  <a:solidFill>
                    <a:srgbClr val="000000"/>
                  </a:solidFill>
                  <a:latin typeface="Verdana" pitchFamily="34" charset="0"/>
                </a:rPr>
                <a:t>40</a:t>
              </a:r>
              <a:endParaRPr lang="es-ES"/>
            </a:p>
          </p:txBody>
        </p:sp>
        <p:sp>
          <p:nvSpPr>
            <p:cNvPr id="201917" name="Rectangle 189"/>
            <p:cNvSpPr>
              <a:spLocks noChangeArrowheads="1"/>
            </p:cNvSpPr>
            <p:nvPr/>
          </p:nvSpPr>
          <p:spPr bwMode="auto">
            <a:xfrm>
              <a:off x="138" y="1052"/>
              <a:ext cx="247" cy="192"/>
            </a:xfrm>
            <a:prstGeom prst="rect">
              <a:avLst/>
            </a:prstGeom>
            <a:noFill/>
            <a:ln w="9525">
              <a:noFill/>
              <a:miter lim="800000"/>
              <a:headEnd/>
              <a:tailEnd/>
            </a:ln>
          </p:spPr>
          <p:txBody>
            <a:bodyPr wrap="none" lIns="0" tIns="0" rIns="0" bIns="0">
              <a:spAutoFit/>
            </a:bodyPr>
            <a:lstStyle/>
            <a:p>
              <a:r>
                <a:rPr lang="en-US" sz="800" b="1">
                  <a:solidFill>
                    <a:srgbClr val="000000"/>
                  </a:solidFill>
                  <a:latin typeface="Verdana" pitchFamily="34" charset="0"/>
                </a:rPr>
                <a:t>80</a:t>
              </a:r>
              <a:endParaRPr lang="es-ES"/>
            </a:p>
          </p:txBody>
        </p:sp>
        <p:sp>
          <p:nvSpPr>
            <p:cNvPr id="201918" name="Rectangle 190"/>
            <p:cNvSpPr>
              <a:spLocks noChangeArrowheads="1"/>
            </p:cNvSpPr>
            <p:nvPr/>
          </p:nvSpPr>
          <p:spPr bwMode="auto">
            <a:xfrm>
              <a:off x="39" y="589"/>
              <a:ext cx="371" cy="193"/>
            </a:xfrm>
            <a:prstGeom prst="rect">
              <a:avLst/>
            </a:prstGeom>
            <a:noFill/>
            <a:ln w="9525">
              <a:noFill/>
              <a:miter lim="800000"/>
              <a:headEnd/>
              <a:tailEnd/>
            </a:ln>
          </p:spPr>
          <p:txBody>
            <a:bodyPr wrap="none" lIns="0" tIns="0" rIns="0" bIns="0">
              <a:spAutoFit/>
            </a:bodyPr>
            <a:lstStyle/>
            <a:p>
              <a:r>
                <a:rPr lang="en-US" sz="800" b="1">
                  <a:solidFill>
                    <a:srgbClr val="000000"/>
                  </a:solidFill>
                  <a:latin typeface="Verdana" pitchFamily="34" charset="0"/>
                </a:rPr>
                <a:t>120</a:t>
              </a:r>
              <a:endParaRPr lang="es-ES"/>
            </a:p>
          </p:txBody>
        </p:sp>
        <p:sp>
          <p:nvSpPr>
            <p:cNvPr id="201919" name="Rectangle 191"/>
            <p:cNvSpPr>
              <a:spLocks noChangeArrowheads="1"/>
            </p:cNvSpPr>
            <p:nvPr/>
          </p:nvSpPr>
          <p:spPr bwMode="auto">
            <a:xfrm>
              <a:off x="39" y="129"/>
              <a:ext cx="371" cy="193"/>
            </a:xfrm>
            <a:prstGeom prst="rect">
              <a:avLst/>
            </a:prstGeom>
            <a:noFill/>
            <a:ln w="9525">
              <a:noFill/>
              <a:miter lim="800000"/>
              <a:headEnd/>
              <a:tailEnd/>
            </a:ln>
          </p:spPr>
          <p:txBody>
            <a:bodyPr wrap="none" lIns="0" tIns="0" rIns="0" bIns="0">
              <a:spAutoFit/>
            </a:bodyPr>
            <a:lstStyle/>
            <a:p>
              <a:r>
                <a:rPr lang="en-US" sz="800" b="1">
                  <a:solidFill>
                    <a:srgbClr val="000000"/>
                  </a:solidFill>
                  <a:latin typeface="Verdana" pitchFamily="34" charset="0"/>
                </a:rPr>
                <a:t>160</a:t>
              </a:r>
              <a:endParaRPr lang="es-ES"/>
            </a:p>
          </p:txBody>
        </p:sp>
        <p:sp>
          <p:nvSpPr>
            <p:cNvPr id="201920" name="Rectangle 192"/>
            <p:cNvSpPr>
              <a:spLocks noChangeArrowheads="1"/>
            </p:cNvSpPr>
            <p:nvPr/>
          </p:nvSpPr>
          <p:spPr bwMode="auto">
            <a:xfrm>
              <a:off x="39" y="-331"/>
              <a:ext cx="371" cy="193"/>
            </a:xfrm>
            <a:prstGeom prst="rect">
              <a:avLst/>
            </a:prstGeom>
            <a:noFill/>
            <a:ln w="9525">
              <a:noFill/>
              <a:miter lim="800000"/>
              <a:headEnd/>
              <a:tailEnd/>
            </a:ln>
          </p:spPr>
          <p:txBody>
            <a:bodyPr wrap="none" lIns="0" tIns="0" rIns="0" bIns="0">
              <a:spAutoFit/>
            </a:bodyPr>
            <a:lstStyle/>
            <a:p>
              <a:r>
                <a:rPr lang="en-US" sz="800" b="1">
                  <a:solidFill>
                    <a:srgbClr val="000000"/>
                  </a:solidFill>
                  <a:latin typeface="Verdana" pitchFamily="34" charset="0"/>
                </a:rPr>
                <a:t>200</a:t>
              </a:r>
              <a:endParaRPr lang="es-ES"/>
            </a:p>
          </p:txBody>
        </p:sp>
        <p:sp>
          <p:nvSpPr>
            <p:cNvPr id="201921" name="Rectangle 193"/>
            <p:cNvSpPr>
              <a:spLocks noChangeArrowheads="1"/>
            </p:cNvSpPr>
            <p:nvPr/>
          </p:nvSpPr>
          <p:spPr bwMode="auto">
            <a:xfrm>
              <a:off x="252" y="-1346"/>
              <a:ext cx="5940" cy="399"/>
            </a:xfrm>
            <a:prstGeom prst="rect">
              <a:avLst/>
            </a:prstGeom>
            <a:noFill/>
            <a:ln w="9525">
              <a:noFill/>
              <a:miter lim="800000"/>
              <a:headEnd/>
              <a:tailEnd/>
            </a:ln>
          </p:spPr>
          <p:txBody>
            <a:bodyPr lIns="0" tIns="0" rIns="0" bIns="0"/>
            <a:lstStyle/>
            <a:p>
              <a:pPr algn="ctr"/>
              <a:r>
                <a:rPr lang="en-US" sz="1400" b="1">
                  <a:solidFill>
                    <a:srgbClr val="000000"/>
                  </a:solidFill>
                  <a:latin typeface="Verdana" pitchFamily="34" charset="0"/>
                </a:rPr>
                <a:t>Terminal</a:t>
              </a:r>
              <a:r>
                <a:rPr lang="es-EC" sz="1400" b="1">
                  <a:solidFill>
                    <a:srgbClr val="000000"/>
                  </a:solidFill>
                  <a:latin typeface="Verdana" pitchFamily="34" charset="0"/>
                </a:rPr>
                <a:t> Terrestre</a:t>
              </a:r>
              <a:endParaRPr lang="es-ES" sz="1400"/>
            </a:p>
          </p:txBody>
        </p:sp>
        <p:sp>
          <p:nvSpPr>
            <p:cNvPr id="201922" name="Rectangle 194"/>
            <p:cNvSpPr>
              <a:spLocks noChangeArrowheads="1"/>
            </p:cNvSpPr>
            <p:nvPr/>
          </p:nvSpPr>
          <p:spPr bwMode="auto">
            <a:xfrm>
              <a:off x="216" y="2331"/>
              <a:ext cx="6120" cy="463"/>
            </a:xfrm>
            <a:prstGeom prst="rect">
              <a:avLst/>
            </a:prstGeom>
            <a:solidFill>
              <a:srgbClr val="FFFFFF"/>
            </a:solidFill>
            <a:ln w="0">
              <a:solidFill>
                <a:srgbClr val="000000"/>
              </a:solidFill>
              <a:miter lim="800000"/>
              <a:headEnd/>
              <a:tailEnd/>
            </a:ln>
          </p:spPr>
          <p:txBody>
            <a:bodyPr/>
            <a:lstStyle/>
            <a:p>
              <a:endParaRPr lang="es-ES"/>
            </a:p>
          </p:txBody>
        </p:sp>
        <p:sp>
          <p:nvSpPr>
            <p:cNvPr id="201923" name="Rectangle 195"/>
            <p:cNvSpPr>
              <a:spLocks noChangeArrowheads="1"/>
            </p:cNvSpPr>
            <p:nvPr/>
          </p:nvSpPr>
          <p:spPr bwMode="auto">
            <a:xfrm>
              <a:off x="343" y="2434"/>
              <a:ext cx="53" cy="48"/>
            </a:xfrm>
            <a:prstGeom prst="rect">
              <a:avLst/>
            </a:prstGeom>
            <a:solidFill>
              <a:srgbClr val="9999FF"/>
            </a:solidFill>
            <a:ln w="5715">
              <a:solidFill>
                <a:srgbClr val="000000"/>
              </a:solidFill>
              <a:miter lim="800000"/>
              <a:headEnd/>
              <a:tailEnd/>
            </a:ln>
          </p:spPr>
          <p:txBody>
            <a:bodyPr/>
            <a:lstStyle/>
            <a:p>
              <a:endParaRPr lang="es-ES"/>
            </a:p>
          </p:txBody>
        </p:sp>
        <p:sp>
          <p:nvSpPr>
            <p:cNvPr id="201924" name="Rectangle 196"/>
            <p:cNvSpPr>
              <a:spLocks noChangeArrowheads="1"/>
            </p:cNvSpPr>
            <p:nvPr/>
          </p:nvSpPr>
          <p:spPr bwMode="auto">
            <a:xfrm>
              <a:off x="579" y="2434"/>
              <a:ext cx="1044"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Excelente</a:t>
              </a:r>
              <a:endParaRPr lang="es-ES" sz="1000"/>
            </a:p>
          </p:txBody>
        </p:sp>
        <p:sp>
          <p:nvSpPr>
            <p:cNvPr id="201925" name="Rectangle 197"/>
            <p:cNvSpPr>
              <a:spLocks noChangeArrowheads="1"/>
            </p:cNvSpPr>
            <p:nvPr/>
          </p:nvSpPr>
          <p:spPr bwMode="auto">
            <a:xfrm>
              <a:off x="3402" y="2453"/>
              <a:ext cx="54" cy="48"/>
            </a:xfrm>
            <a:prstGeom prst="rect">
              <a:avLst/>
            </a:prstGeom>
            <a:solidFill>
              <a:srgbClr val="FFFFCC"/>
            </a:solidFill>
            <a:ln w="5715">
              <a:solidFill>
                <a:srgbClr val="000000"/>
              </a:solidFill>
              <a:miter lim="800000"/>
              <a:headEnd/>
              <a:tailEnd/>
            </a:ln>
          </p:spPr>
          <p:txBody>
            <a:bodyPr/>
            <a:lstStyle/>
            <a:p>
              <a:endParaRPr lang="es-ES"/>
            </a:p>
          </p:txBody>
        </p:sp>
        <p:sp>
          <p:nvSpPr>
            <p:cNvPr id="201926" name="Rectangle 198"/>
            <p:cNvSpPr>
              <a:spLocks noChangeArrowheads="1"/>
            </p:cNvSpPr>
            <p:nvPr/>
          </p:nvSpPr>
          <p:spPr bwMode="auto">
            <a:xfrm>
              <a:off x="3685" y="2434"/>
              <a:ext cx="829"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Regular</a:t>
              </a:r>
              <a:endParaRPr lang="es-ES" sz="1000"/>
            </a:p>
          </p:txBody>
        </p:sp>
        <p:sp>
          <p:nvSpPr>
            <p:cNvPr id="201927" name="Rectangle 199"/>
            <p:cNvSpPr>
              <a:spLocks noChangeArrowheads="1"/>
            </p:cNvSpPr>
            <p:nvPr/>
          </p:nvSpPr>
          <p:spPr bwMode="auto">
            <a:xfrm>
              <a:off x="4843" y="2434"/>
              <a:ext cx="53" cy="48"/>
            </a:xfrm>
            <a:prstGeom prst="rect">
              <a:avLst/>
            </a:prstGeom>
            <a:solidFill>
              <a:srgbClr val="CCFFFF"/>
            </a:solidFill>
            <a:ln w="5715">
              <a:solidFill>
                <a:srgbClr val="000000"/>
              </a:solidFill>
              <a:miter lim="800000"/>
              <a:headEnd/>
              <a:tailEnd/>
            </a:ln>
          </p:spPr>
          <p:txBody>
            <a:bodyPr/>
            <a:lstStyle/>
            <a:p>
              <a:endParaRPr lang="es-ES"/>
            </a:p>
          </p:txBody>
        </p:sp>
        <p:sp>
          <p:nvSpPr>
            <p:cNvPr id="201928" name="Rectangle 200"/>
            <p:cNvSpPr>
              <a:spLocks noChangeArrowheads="1"/>
            </p:cNvSpPr>
            <p:nvPr/>
          </p:nvSpPr>
          <p:spPr bwMode="auto">
            <a:xfrm>
              <a:off x="2142" y="2434"/>
              <a:ext cx="54" cy="48"/>
            </a:xfrm>
            <a:prstGeom prst="rect">
              <a:avLst/>
            </a:prstGeom>
            <a:solidFill>
              <a:srgbClr val="993366"/>
            </a:solidFill>
            <a:ln w="5715">
              <a:solidFill>
                <a:srgbClr val="000000"/>
              </a:solidFill>
              <a:miter lim="800000"/>
              <a:headEnd/>
              <a:tailEnd/>
            </a:ln>
          </p:spPr>
          <p:txBody>
            <a:bodyPr/>
            <a:lstStyle/>
            <a:p>
              <a:endParaRPr lang="es-ES"/>
            </a:p>
          </p:txBody>
        </p:sp>
        <p:sp>
          <p:nvSpPr>
            <p:cNvPr id="201929" name="Rectangle 201"/>
            <p:cNvSpPr>
              <a:spLocks noChangeArrowheads="1"/>
            </p:cNvSpPr>
            <p:nvPr/>
          </p:nvSpPr>
          <p:spPr bwMode="auto">
            <a:xfrm>
              <a:off x="2283" y="2434"/>
              <a:ext cx="680"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Buena</a:t>
              </a:r>
              <a:endParaRPr lang="es-ES" sz="1000"/>
            </a:p>
          </p:txBody>
        </p:sp>
        <p:sp>
          <p:nvSpPr>
            <p:cNvPr id="201930" name="Rectangle 202"/>
            <p:cNvSpPr>
              <a:spLocks noChangeArrowheads="1"/>
            </p:cNvSpPr>
            <p:nvPr/>
          </p:nvSpPr>
          <p:spPr bwMode="auto">
            <a:xfrm>
              <a:off x="4836" y="2319"/>
              <a:ext cx="1171" cy="48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No indica /</a:t>
              </a:r>
            </a:p>
            <a:p>
              <a:r>
                <a:rPr lang="en-US" sz="1000">
                  <a:solidFill>
                    <a:srgbClr val="000000"/>
                  </a:solidFill>
                  <a:latin typeface="Verdana" pitchFamily="34" charset="0"/>
                </a:rPr>
                <a:t>No Conoce</a:t>
              </a:r>
              <a:endParaRPr lang="es-ES" sz="1000"/>
            </a:p>
          </p:txBody>
        </p:sp>
      </p:grpSp>
      <p:sp>
        <p:nvSpPr>
          <p:cNvPr id="201931" name="Text Box 203"/>
          <p:cNvSpPr txBox="1">
            <a:spLocks noChangeArrowheads="1"/>
          </p:cNvSpPr>
          <p:nvPr/>
        </p:nvSpPr>
        <p:spPr bwMode="auto">
          <a:xfrm>
            <a:off x="1908175" y="1916113"/>
            <a:ext cx="6265863" cy="641350"/>
          </a:xfrm>
          <a:prstGeom prst="rect">
            <a:avLst/>
          </a:prstGeom>
          <a:noFill/>
          <a:ln w="9525" algn="ctr">
            <a:noFill/>
            <a:miter lim="800000"/>
            <a:headEnd/>
            <a:tailEnd/>
          </a:ln>
          <a:effectLst/>
        </p:spPr>
        <p:txBody>
          <a:bodyPr>
            <a:spAutoFit/>
          </a:bodyPr>
          <a:lstStyle/>
          <a:p>
            <a:pPr algn="ctr">
              <a:spcBef>
                <a:spcPct val="50000"/>
              </a:spcBef>
            </a:pPr>
            <a:r>
              <a:rPr lang="es-ES" b="1">
                <a:latin typeface="Verdana" pitchFamily="34" charset="0"/>
              </a:rPr>
              <a:t>13.	Consideras que los medios de acceso a Guayaquil y sus edificaciones son?</a:t>
            </a:r>
          </a:p>
        </p:txBody>
      </p:sp>
      <p:sp>
        <p:nvSpPr>
          <p:cNvPr id="201932" name="Text Box 204"/>
          <p:cNvSpPr txBox="1">
            <a:spLocks noChangeArrowheads="1"/>
          </p:cNvSpPr>
          <p:nvPr/>
        </p:nvSpPr>
        <p:spPr bwMode="auto">
          <a:xfrm>
            <a:off x="1619250" y="3873500"/>
            <a:ext cx="2376488" cy="623888"/>
          </a:xfrm>
          <a:prstGeom prst="rect">
            <a:avLst/>
          </a:prstGeom>
          <a:noFill/>
          <a:ln w="9525" algn="ctr">
            <a:noFill/>
            <a:miter lim="800000"/>
            <a:headEnd/>
            <a:tailEnd/>
          </a:ln>
          <a:effectLst/>
        </p:spPr>
        <p:txBody>
          <a:bodyPr>
            <a:spAutoFit/>
          </a:bodyPr>
          <a:lstStyle/>
          <a:p>
            <a:pPr algn="ctr">
              <a:spcBef>
                <a:spcPct val="50000"/>
              </a:spcBef>
            </a:pPr>
            <a:r>
              <a:rPr lang="es-ES" sz="1400" b="1" i="1">
                <a:latin typeface="Verdana" pitchFamily="34" charset="0"/>
              </a:rPr>
              <a:t>Terminal Terrestre</a:t>
            </a:r>
          </a:p>
          <a:p>
            <a:pPr algn="ctr">
              <a:spcBef>
                <a:spcPct val="50000"/>
              </a:spcBef>
            </a:pPr>
            <a:r>
              <a:rPr lang="es-ES" sz="1400" b="1" i="1">
                <a:latin typeface="Verdana" pitchFamily="34" charset="0"/>
              </a:rPr>
              <a:t>“Ab. Jaime Roldós 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205827"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pSp>
        <p:nvGrpSpPr>
          <p:cNvPr id="205884" name="Group 60"/>
          <p:cNvGrpSpPr>
            <a:grpSpLocks noChangeAspect="1"/>
          </p:cNvGrpSpPr>
          <p:nvPr/>
        </p:nvGrpSpPr>
        <p:grpSpPr bwMode="auto">
          <a:xfrm>
            <a:off x="4356100" y="2636838"/>
            <a:ext cx="4067175" cy="2971800"/>
            <a:chOff x="0" y="-360"/>
            <a:chExt cx="6405" cy="4680"/>
          </a:xfrm>
        </p:grpSpPr>
        <p:sp>
          <p:nvSpPr>
            <p:cNvPr id="205885" name="AutoShape 61"/>
            <p:cNvSpPr>
              <a:spLocks noChangeAspect="1" noChangeArrowheads="1"/>
            </p:cNvSpPr>
            <p:nvPr/>
          </p:nvSpPr>
          <p:spPr bwMode="auto">
            <a:xfrm>
              <a:off x="0" y="-360"/>
              <a:ext cx="6405" cy="4680"/>
            </a:xfrm>
            <a:prstGeom prst="rect">
              <a:avLst/>
            </a:prstGeom>
            <a:noFill/>
            <a:ln w="9525">
              <a:noFill/>
              <a:miter lim="800000"/>
              <a:headEnd/>
              <a:tailEnd/>
            </a:ln>
          </p:spPr>
          <p:txBody>
            <a:bodyPr/>
            <a:lstStyle/>
            <a:p>
              <a:endParaRPr lang="es-ES"/>
            </a:p>
          </p:txBody>
        </p:sp>
        <p:sp>
          <p:nvSpPr>
            <p:cNvPr id="205886" name="Freeform 62"/>
            <p:cNvSpPr>
              <a:spLocks/>
            </p:cNvSpPr>
            <p:nvPr/>
          </p:nvSpPr>
          <p:spPr bwMode="auto">
            <a:xfrm>
              <a:off x="426" y="2949"/>
              <a:ext cx="5633" cy="553"/>
            </a:xfrm>
            <a:custGeom>
              <a:avLst/>
              <a:gdLst/>
              <a:ahLst/>
              <a:cxnLst>
                <a:cxn ang="0">
                  <a:pos x="0" y="553"/>
                </a:cxn>
                <a:cxn ang="0">
                  <a:pos x="757" y="0"/>
                </a:cxn>
                <a:cxn ang="0">
                  <a:pos x="5633" y="0"/>
                </a:cxn>
                <a:cxn ang="0">
                  <a:pos x="4876" y="553"/>
                </a:cxn>
                <a:cxn ang="0">
                  <a:pos x="0" y="553"/>
                </a:cxn>
              </a:cxnLst>
              <a:rect l="0" t="0" r="r" b="b"/>
              <a:pathLst>
                <a:path w="5633" h="553">
                  <a:moveTo>
                    <a:pt x="0" y="553"/>
                  </a:moveTo>
                  <a:lnTo>
                    <a:pt x="757" y="0"/>
                  </a:lnTo>
                  <a:lnTo>
                    <a:pt x="5633" y="0"/>
                  </a:lnTo>
                  <a:lnTo>
                    <a:pt x="4876" y="553"/>
                  </a:lnTo>
                  <a:lnTo>
                    <a:pt x="0" y="553"/>
                  </a:lnTo>
                  <a:close/>
                </a:path>
              </a:pathLst>
            </a:custGeom>
            <a:solidFill>
              <a:srgbClr val="808080"/>
            </a:solidFill>
            <a:ln w="9525">
              <a:noFill/>
              <a:round/>
              <a:headEnd/>
              <a:tailEnd/>
            </a:ln>
          </p:spPr>
          <p:txBody>
            <a:bodyPr/>
            <a:lstStyle/>
            <a:p>
              <a:endParaRPr lang="es-ES"/>
            </a:p>
          </p:txBody>
        </p:sp>
        <p:sp>
          <p:nvSpPr>
            <p:cNvPr id="205887" name="Freeform 63"/>
            <p:cNvSpPr>
              <a:spLocks/>
            </p:cNvSpPr>
            <p:nvPr/>
          </p:nvSpPr>
          <p:spPr bwMode="auto">
            <a:xfrm>
              <a:off x="426" y="553"/>
              <a:ext cx="757" cy="2949"/>
            </a:xfrm>
            <a:custGeom>
              <a:avLst/>
              <a:gdLst/>
              <a:ahLst/>
              <a:cxnLst>
                <a:cxn ang="0">
                  <a:pos x="0" y="2949"/>
                </a:cxn>
                <a:cxn ang="0">
                  <a:pos x="0" y="553"/>
                </a:cxn>
                <a:cxn ang="0">
                  <a:pos x="757" y="0"/>
                </a:cxn>
                <a:cxn ang="0">
                  <a:pos x="757" y="2396"/>
                </a:cxn>
                <a:cxn ang="0">
                  <a:pos x="0" y="2949"/>
                </a:cxn>
              </a:cxnLst>
              <a:rect l="0" t="0" r="r" b="b"/>
              <a:pathLst>
                <a:path w="757" h="2949">
                  <a:moveTo>
                    <a:pt x="0" y="2949"/>
                  </a:moveTo>
                  <a:lnTo>
                    <a:pt x="0" y="553"/>
                  </a:lnTo>
                  <a:lnTo>
                    <a:pt x="757" y="0"/>
                  </a:lnTo>
                  <a:lnTo>
                    <a:pt x="757" y="2396"/>
                  </a:lnTo>
                  <a:lnTo>
                    <a:pt x="0" y="2949"/>
                  </a:lnTo>
                  <a:close/>
                </a:path>
              </a:pathLst>
            </a:custGeom>
            <a:solidFill>
              <a:srgbClr val="C0C0C0"/>
            </a:solidFill>
            <a:ln w="9525">
              <a:noFill/>
              <a:round/>
              <a:headEnd/>
              <a:tailEnd/>
            </a:ln>
          </p:spPr>
          <p:txBody>
            <a:bodyPr/>
            <a:lstStyle/>
            <a:p>
              <a:endParaRPr lang="es-ES"/>
            </a:p>
          </p:txBody>
        </p:sp>
        <p:sp>
          <p:nvSpPr>
            <p:cNvPr id="205888" name="Rectangle 64"/>
            <p:cNvSpPr>
              <a:spLocks noChangeArrowheads="1"/>
            </p:cNvSpPr>
            <p:nvPr/>
          </p:nvSpPr>
          <p:spPr bwMode="auto">
            <a:xfrm>
              <a:off x="1183" y="553"/>
              <a:ext cx="4876" cy="2396"/>
            </a:xfrm>
            <a:prstGeom prst="rect">
              <a:avLst/>
            </a:prstGeom>
            <a:solidFill>
              <a:srgbClr val="C0C0C0"/>
            </a:solidFill>
            <a:ln w="9525">
              <a:noFill/>
              <a:miter lim="800000"/>
              <a:headEnd/>
              <a:tailEnd/>
            </a:ln>
          </p:spPr>
          <p:txBody>
            <a:bodyPr/>
            <a:lstStyle/>
            <a:p>
              <a:endParaRPr lang="es-ES"/>
            </a:p>
          </p:txBody>
        </p:sp>
        <p:sp>
          <p:nvSpPr>
            <p:cNvPr id="205889" name="Freeform 65"/>
            <p:cNvSpPr>
              <a:spLocks/>
            </p:cNvSpPr>
            <p:nvPr/>
          </p:nvSpPr>
          <p:spPr bwMode="auto">
            <a:xfrm>
              <a:off x="426" y="2949"/>
              <a:ext cx="5633" cy="553"/>
            </a:xfrm>
            <a:custGeom>
              <a:avLst/>
              <a:gdLst/>
              <a:ahLst/>
              <a:cxnLst>
                <a:cxn ang="0">
                  <a:pos x="5633" y="0"/>
                </a:cxn>
                <a:cxn ang="0">
                  <a:pos x="4876" y="553"/>
                </a:cxn>
                <a:cxn ang="0">
                  <a:pos x="0" y="553"/>
                </a:cxn>
                <a:cxn ang="0">
                  <a:pos x="757" y="0"/>
                </a:cxn>
                <a:cxn ang="0">
                  <a:pos x="5633" y="0"/>
                </a:cxn>
              </a:cxnLst>
              <a:rect l="0" t="0" r="r" b="b"/>
              <a:pathLst>
                <a:path w="5633" h="553">
                  <a:moveTo>
                    <a:pt x="5633" y="0"/>
                  </a:moveTo>
                  <a:lnTo>
                    <a:pt x="4876" y="553"/>
                  </a:lnTo>
                  <a:lnTo>
                    <a:pt x="0" y="553"/>
                  </a:lnTo>
                  <a:lnTo>
                    <a:pt x="757" y="0"/>
                  </a:lnTo>
                  <a:lnTo>
                    <a:pt x="5633" y="0"/>
                  </a:lnTo>
                  <a:close/>
                </a:path>
              </a:pathLst>
            </a:custGeom>
            <a:noFill/>
            <a:ln w="0">
              <a:solidFill>
                <a:srgbClr val="000000"/>
              </a:solidFill>
              <a:prstDash val="solid"/>
              <a:round/>
              <a:headEnd/>
              <a:tailEnd/>
            </a:ln>
          </p:spPr>
          <p:txBody>
            <a:bodyPr/>
            <a:lstStyle/>
            <a:p>
              <a:endParaRPr lang="es-ES"/>
            </a:p>
          </p:txBody>
        </p:sp>
        <p:sp>
          <p:nvSpPr>
            <p:cNvPr id="205890" name="Freeform 66"/>
            <p:cNvSpPr>
              <a:spLocks/>
            </p:cNvSpPr>
            <p:nvPr/>
          </p:nvSpPr>
          <p:spPr bwMode="auto">
            <a:xfrm>
              <a:off x="426" y="553"/>
              <a:ext cx="757" cy="2949"/>
            </a:xfrm>
            <a:custGeom>
              <a:avLst/>
              <a:gdLst/>
              <a:ahLst/>
              <a:cxnLst>
                <a:cxn ang="0">
                  <a:pos x="0" y="2949"/>
                </a:cxn>
                <a:cxn ang="0">
                  <a:pos x="0" y="553"/>
                </a:cxn>
                <a:cxn ang="0">
                  <a:pos x="757" y="0"/>
                </a:cxn>
                <a:cxn ang="0">
                  <a:pos x="757" y="2396"/>
                </a:cxn>
                <a:cxn ang="0">
                  <a:pos x="0" y="2949"/>
                </a:cxn>
              </a:cxnLst>
              <a:rect l="0" t="0" r="r" b="b"/>
              <a:pathLst>
                <a:path w="757" h="2949">
                  <a:moveTo>
                    <a:pt x="0" y="2949"/>
                  </a:moveTo>
                  <a:lnTo>
                    <a:pt x="0" y="553"/>
                  </a:lnTo>
                  <a:lnTo>
                    <a:pt x="757" y="0"/>
                  </a:lnTo>
                  <a:lnTo>
                    <a:pt x="757" y="2396"/>
                  </a:lnTo>
                  <a:lnTo>
                    <a:pt x="0" y="2949"/>
                  </a:lnTo>
                  <a:close/>
                </a:path>
              </a:pathLst>
            </a:custGeom>
            <a:noFill/>
            <a:ln w="5080">
              <a:solidFill>
                <a:srgbClr val="808080"/>
              </a:solidFill>
              <a:prstDash val="solid"/>
              <a:round/>
              <a:headEnd/>
              <a:tailEnd/>
            </a:ln>
          </p:spPr>
          <p:txBody>
            <a:bodyPr/>
            <a:lstStyle/>
            <a:p>
              <a:endParaRPr lang="es-ES"/>
            </a:p>
          </p:txBody>
        </p:sp>
        <p:sp>
          <p:nvSpPr>
            <p:cNvPr id="205891" name="Rectangle 67"/>
            <p:cNvSpPr>
              <a:spLocks noChangeArrowheads="1"/>
            </p:cNvSpPr>
            <p:nvPr/>
          </p:nvSpPr>
          <p:spPr bwMode="auto">
            <a:xfrm>
              <a:off x="1183" y="553"/>
              <a:ext cx="4876" cy="2396"/>
            </a:xfrm>
            <a:prstGeom prst="rect">
              <a:avLst/>
            </a:prstGeom>
            <a:noFill/>
            <a:ln w="5080">
              <a:solidFill>
                <a:srgbClr val="808080"/>
              </a:solidFill>
              <a:miter lim="800000"/>
              <a:headEnd/>
              <a:tailEnd/>
            </a:ln>
          </p:spPr>
          <p:txBody>
            <a:bodyPr/>
            <a:lstStyle/>
            <a:p>
              <a:endParaRPr lang="es-ES"/>
            </a:p>
          </p:txBody>
        </p:sp>
        <p:sp>
          <p:nvSpPr>
            <p:cNvPr id="205892" name="Freeform 68"/>
            <p:cNvSpPr>
              <a:spLocks/>
            </p:cNvSpPr>
            <p:nvPr/>
          </p:nvSpPr>
          <p:spPr bwMode="auto">
            <a:xfrm>
              <a:off x="2205" y="2665"/>
              <a:ext cx="303" cy="671"/>
            </a:xfrm>
            <a:custGeom>
              <a:avLst/>
              <a:gdLst/>
              <a:ahLst/>
              <a:cxnLst>
                <a:cxn ang="0">
                  <a:pos x="0" y="671"/>
                </a:cxn>
                <a:cxn ang="0">
                  <a:pos x="0" y="222"/>
                </a:cxn>
                <a:cxn ang="0">
                  <a:pos x="303" y="0"/>
                </a:cxn>
                <a:cxn ang="0">
                  <a:pos x="303" y="450"/>
                </a:cxn>
                <a:cxn ang="0">
                  <a:pos x="0" y="671"/>
                </a:cxn>
              </a:cxnLst>
              <a:rect l="0" t="0" r="r" b="b"/>
              <a:pathLst>
                <a:path w="303" h="671">
                  <a:moveTo>
                    <a:pt x="0" y="671"/>
                  </a:moveTo>
                  <a:lnTo>
                    <a:pt x="0" y="222"/>
                  </a:lnTo>
                  <a:lnTo>
                    <a:pt x="303" y="0"/>
                  </a:lnTo>
                  <a:lnTo>
                    <a:pt x="303" y="450"/>
                  </a:lnTo>
                  <a:lnTo>
                    <a:pt x="0" y="671"/>
                  </a:lnTo>
                  <a:close/>
                </a:path>
              </a:pathLst>
            </a:custGeom>
            <a:solidFill>
              <a:srgbClr val="4D4D80"/>
            </a:solidFill>
            <a:ln w="5080">
              <a:solidFill>
                <a:srgbClr val="000000"/>
              </a:solidFill>
              <a:prstDash val="solid"/>
              <a:round/>
              <a:headEnd/>
              <a:tailEnd/>
            </a:ln>
          </p:spPr>
          <p:txBody>
            <a:bodyPr/>
            <a:lstStyle/>
            <a:p>
              <a:endParaRPr lang="es-ES"/>
            </a:p>
          </p:txBody>
        </p:sp>
        <p:sp>
          <p:nvSpPr>
            <p:cNvPr id="205893" name="Rectangle 69"/>
            <p:cNvSpPr>
              <a:spLocks noChangeArrowheads="1"/>
            </p:cNvSpPr>
            <p:nvPr/>
          </p:nvSpPr>
          <p:spPr bwMode="auto">
            <a:xfrm>
              <a:off x="1318" y="2887"/>
              <a:ext cx="887" cy="449"/>
            </a:xfrm>
            <a:prstGeom prst="rect">
              <a:avLst/>
            </a:prstGeom>
            <a:solidFill>
              <a:srgbClr val="9999FF"/>
            </a:solidFill>
            <a:ln w="5080">
              <a:solidFill>
                <a:srgbClr val="000000"/>
              </a:solidFill>
              <a:miter lim="800000"/>
              <a:headEnd/>
              <a:tailEnd/>
            </a:ln>
          </p:spPr>
          <p:txBody>
            <a:bodyPr/>
            <a:lstStyle/>
            <a:p>
              <a:endParaRPr lang="es-ES"/>
            </a:p>
          </p:txBody>
        </p:sp>
        <p:sp>
          <p:nvSpPr>
            <p:cNvPr id="205894" name="Freeform 70"/>
            <p:cNvSpPr>
              <a:spLocks/>
            </p:cNvSpPr>
            <p:nvPr/>
          </p:nvSpPr>
          <p:spPr bwMode="auto">
            <a:xfrm>
              <a:off x="1318" y="2665"/>
              <a:ext cx="1190" cy="222"/>
            </a:xfrm>
            <a:custGeom>
              <a:avLst/>
              <a:gdLst/>
              <a:ahLst/>
              <a:cxnLst>
                <a:cxn ang="0">
                  <a:pos x="887" y="222"/>
                </a:cxn>
                <a:cxn ang="0">
                  <a:pos x="1190" y="0"/>
                </a:cxn>
                <a:cxn ang="0">
                  <a:pos x="303" y="0"/>
                </a:cxn>
                <a:cxn ang="0">
                  <a:pos x="0" y="222"/>
                </a:cxn>
                <a:cxn ang="0">
                  <a:pos x="887" y="222"/>
                </a:cxn>
              </a:cxnLst>
              <a:rect l="0" t="0" r="r" b="b"/>
              <a:pathLst>
                <a:path w="1190" h="222">
                  <a:moveTo>
                    <a:pt x="887" y="222"/>
                  </a:moveTo>
                  <a:lnTo>
                    <a:pt x="1190" y="0"/>
                  </a:lnTo>
                  <a:lnTo>
                    <a:pt x="303" y="0"/>
                  </a:lnTo>
                  <a:lnTo>
                    <a:pt x="0" y="222"/>
                  </a:lnTo>
                  <a:lnTo>
                    <a:pt x="887" y="222"/>
                  </a:lnTo>
                  <a:close/>
                </a:path>
              </a:pathLst>
            </a:custGeom>
            <a:solidFill>
              <a:srgbClr val="7373BF"/>
            </a:solidFill>
            <a:ln w="5080">
              <a:solidFill>
                <a:srgbClr val="000000"/>
              </a:solidFill>
              <a:prstDash val="solid"/>
              <a:round/>
              <a:headEnd/>
              <a:tailEnd/>
            </a:ln>
          </p:spPr>
          <p:txBody>
            <a:bodyPr/>
            <a:lstStyle/>
            <a:p>
              <a:endParaRPr lang="es-ES"/>
            </a:p>
          </p:txBody>
        </p:sp>
        <p:sp>
          <p:nvSpPr>
            <p:cNvPr id="205895" name="Freeform 71"/>
            <p:cNvSpPr>
              <a:spLocks/>
            </p:cNvSpPr>
            <p:nvPr/>
          </p:nvSpPr>
          <p:spPr bwMode="auto">
            <a:xfrm>
              <a:off x="3091" y="809"/>
              <a:ext cx="303" cy="2527"/>
            </a:xfrm>
            <a:custGeom>
              <a:avLst/>
              <a:gdLst/>
              <a:ahLst/>
              <a:cxnLst>
                <a:cxn ang="0">
                  <a:pos x="0" y="2527"/>
                </a:cxn>
                <a:cxn ang="0">
                  <a:pos x="0" y="220"/>
                </a:cxn>
                <a:cxn ang="0">
                  <a:pos x="303" y="0"/>
                </a:cxn>
                <a:cxn ang="0">
                  <a:pos x="303" y="2306"/>
                </a:cxn>
                <a:cxn ang="0">
                  <a:pos x="0" y="2527"/>
                </a:cxn>
              </a:cxnLst>
              <a:rect l="0" t="0" r="r" b="b"/>
              <a:pathLst>
                <a:path w="303" h="2527">
                  <a:moveTo>
                    <a:pt x="0" y="2527"/>
                  </a:moveTo>
                  <a:lnTo>
                    <a:pt x="0" y="220"/>
                  </a:lnTo>
                  <a:lnTo>
                    <a:pt x="303" y="0"/>
                  </a:lnTo>
                  <a:lnTo>
                    <a:pt x="303" y="2306"/>
                  </a:lnTo>
                  <a:lnTo>
                    <a:pt x="0" y="2527"/>
                  </a:lnTo>
                  <a:close/>
                </a:path>
              </a:pathLst>
            </a:custGeom>
            <a:solidFill>
              <a:srgbClr val="4D1A33"/>
            </a:solidFill>
            <a:ln w="5080">
              <a:solidFill>
                <a:srgbClr val="000000"/>
              </a:solidFill>
              <a:prstDash val="solid"/>
              <a:round/>
              <a:headEnd/>
              <a:tailEnd/>
            </a:ln>
          </p:spPr>
          <p:txBody>
            <a:bodyPr/>
            <a:lstStyle/>
            <a:p>
              <a:endParaRPr lang="es-ES"/>
            </a:p>
          </p:txBody>
        </p:sp>
        <p:sp>
          <p:nvSpPr>
            <p:cNvPr id="205896" name="Rectangle 72"/>
            <p:cNvSpPr>
              <a:spLocks noChangeArrowheads="1"/>
            </p:cNvSpPr>
            <p:nvPr/>
          </p:nvSpPr>
          <p:spPr bwMode="auto">
            <a:xfrm>
              <a:off x="2205" y="1029"/>
              <a:ext cx="886" cy="2307"/>
            </a:xfrm>
            <a:prstGeom prst="rect">
              <a:avLst/>
            </a:prstGeom>
            <a:solidFill>
              <a:srgbClr val="993366"/>
            </a:solidFill>
            <a:ln w="5080">
              <a:solidFill>
                <a:srgbClr val="000000"/>
              </a:solidFill>
              <a:miter lim="800000"/>
              <a:headEnd/>
              <a:tailEnd/>
            </a:ln>
          </p:spPr>
          <p:txBody>
            <a:bodyPr/>
            <a:lstStyle/>
            <a:p>
              <a:endParaRPr lang="es-ES"/>
            </a:p>
          </p:txBody>
        </p:sp>
        <p:sp>
          <p:nvSpPr>
            <p:cNvPr id="205897" name="Freeform 73"/>
            <p:cNvSpPr>
              <a:spLocks/>
            </p:cNvSpPr>
            <p:nvPr/>
          </p:nvSpPr>
          <p:spPr bwMode="auto">
            <a:xfrm>
              <a:off x="2205" y="809"/>
              <a:ext cx="1189" cy="220"/>
            </a:xfrm>
            <a:custGeom>
              <a:avLst/>
              <a:gdLst/>
              <a:ahLst/>
              <a:cxnLst>
                <a:cxn ang="0">
                  <a:pos x="886" y="220"/>
                </a:cxn>
                <a:cxn ang="0">
                  <a:pos x="1189" y="0"/>
                </a:cxn>
                <a:cxn ang="0">
                  <a:pos x="303" y="0"/>
                </a:cxn>
                <a:cxn ang="0">
                  <a:pos x="0" y="220"/>
                </a:cxn>
                <a:cxn ang="0">
                  <a:pos x="886" y="220"/>
                </a:cxn>
              </a:cxnLst>
              <a:rect l="0" t="0" r="r" b="b"/>
              <a:pathLst>
                <a:path w="1189" h="220">
                  <a:moveTo>
                    <a:pt x="886" y="220"/>
                  </a:moveTo>
                  <a:lnTo>
                    <a:pt x="1189" y="0"/>
                  </a:lnTo>
                  <a:lnTo>
                    <a:pt x="303" y="0"/>
                  </a:lnTo>
                  <a:lnTo>
                    <a:pt x="0" y="220"/>
                  </a:lnTo>
                  <a:lnTo>
                    <a:pt x="886" y="220"/>
                  </a:lnTo>
                  <a:close/>
                </a:path>
              </a:pathLst>
            </a:custGeom>
            <a:solidFill>
              <a:srgbClr val="73264D"/>
            </a:solidFill>
            <a:ln w="5080">
              <a:solidFill>
                <a:srgbClr val="000000"/>
              </a:solidFill>
              <a:prstDash val="solid"/>
              <a:round/>
              <a:headEnd/>
              <a:tailEnd/>
            </a:ln>
          </p:spPr>
          <p:txBody>
            <a:bodyPr/>
            <a:lstStyle/>
            <a:p>
              <a:endParaRPr lang="es-ES"/>
            </a:p>
          </p:txBody>
        </p:sp>
        <p:sp>
          <p:nvSpPr>
            <p:cNvPr id="205898" name="Freeform 74"/>
            <p:cNvSpPr>
              <a:spLocks/>
            </p:cNvSpPr>
            <p:nvPr/>
          </p:nvSpPr>
          <p:spPr bwMode="auto">
            <a:xfrm>
              <a:off x="3978" y="2036"/>
              <a:ext cx="302" cy="1300"/>
            </a:xfrm>
            <a:custGeom>
              <a:avLst/>
              <a:gdLst/>
              <a:ahLst/>
              <a:cxnLst>
                <a:cxn ang="0">
                  <a:pos x="0" y="1300"/>
                </a:cxn>
                <a:cxn ang="0">
                  <a:pos x="0" y="222"/>
                </a:cxn>
                <a:cxn ang="0">
                  <a:pos x="302" y="0"/>
                </a:cxn>
                <a:cxn ang="0">
                  <a:pos x="302" y="1079"/>
                </a:cxn>
                <a:cxn ang="0">
                  <a:pos x="0" y="1300"/>
                </a:cxn>
              </a:cxnLst>
              <a:rect l="0" t="0" r="r" b="b"/>
              <a:pathLst>
                <a:path w="302" h="1300">
                  <a:moveTo>
                    <a:pt x="0" y="1300"/>
                  </a:moveTo>
                  <a:lnTo>
                    <a:pt x="0" y="222"/>
                  </a:lnTo>
                  <a:lnTo>
                    <a:pt x="302" y="0"/>
                  </a:lnTo>
                  <a:lnTo>
                    <a:pt x="302" y="1079"/>
                  </a:lnTo>
                  <a:lnTo>
                    <a:pt x="0" y="1300"/>
                  </a:lnTo>
                  <a:close/>
                </a:path>
              </a:pathLst>
            </a:custGeom>
            <a:solidFill>
              <a:srgbClr val="808066"/>
            </a:solidFill>
            <a:ln w="5080">
              <a:solidFill>
                <a:srgbClr val="000000"/>
              </a:solidFill>
              <a:prstDash val="solid"/>
              <a:round/>
              <a:headEnd/>
              <a:tailEnd/>
            </a:ln>
          </p:spPr>
          <p:txBody>
            <a:bodyPr/>
            <a:lstStyle/>
            <a:p>
              <a:endParaRPr lang="es-ES"/>
            </a:p>
          </p:txBody>
        </p:sp>
        <p:sp>
          <p:nvSpPr>
            <p:cNvPr id="205899" name="Rectangle 75"/>
            <p:cNvSpPr>
              <a:spLocks noChangeArrowheads="1"/>
            </p:cNvSpPr>
            <p:nvPr/>
          </p:nvSpPr>
          <p:spPr bwMode="auto">
            <a:xfrm>
              <a:off x="3091" y="2258"/>
              <a:ext cx="887" cy="1078"/>
            </a:xfrm>
            <a:prstGeom prst="rect">
              <a:avLst/>
            </a:prstGeom>
            <a:solidFill>
              <a:srgbClr val="FFFFCC"/>
            </a:solidFill>
            <a:ln w="5080">
              <a:solidFill>
                <a:srgbClr val="000000"/>
              </a:solidFill>
              <a:miter lim="800000"/>
              <a:headEnd/>
              <a:tailEnd/>
            </a:ln>
          </p:spPr>
          <p:txBody>
            <a:bodyPr/>
            <a:lstStyle/>
            <a:p>
              <a:endParaRPr lang="es-ES"/>
            </a:p>
          </p:txBody>
        </p:sp>
        <p:sp>
          <p:nvSpPr>
            <p:cNvPr id="205900" name="Freeform 76"/>
            <p:cNvSpPr>
              <a:spLocks/>
            </p:cNvSpPr>
            <p:nvPr/>
          </p:nvSpPr>
          <p:spPr bwMode="auto">
            <a:xfrm>
              <a:off x="3091" y="2036"/>
              <a:ext cx="1189" cy="222"/>
            </a:xfrm>
            <a:custGeom>
              <a:avLst/>
              <a:gdLst/>
              <a:ahLst/>
              <a:cxnLst>
                <a:cxn ang="0">
                  <a:pos x="887" y="222"/>
                </a:cxn>
                <a:cxn ang="0">
                  <a:pos x="1189" y="0"/>
                </a:cxn>
                <a:cxn ang="0">
                  <a:pos x="303" y="0"/>
                </a:cxn>
                <a:cxn ang="0">
                  <a:pos x="0" y="222"/>
                </a:cxn>
                <a:cxn ang="0">
                  <a:pos x="887" y="222"/>
                </a:cxn>
              </a:cxnLst>
              <a:rect l="0" t="0" r="r" b="b"/>
              <a:pathLst>
                <a:path w="1189" h="222">
                  <a:moveTo>
                    <a:pt x="887" y="222"/>
                  </a:moveTo>
                  <a:lnTo>
                    <a:pt x="1189" y="0"/>
                  </a:lnTo>
                  <a:lnTo>
                    <a:pt x="303" y="0"/>
                  </a:lnTo>
                  <a:lnTo>
                    <a:pt x="0" y="222"/>
                  </a:lnTo>
                  <a:lnTo>
                    <a:pt x="887" y="222"/>
                  </a:lnTo>
                  <a:close/>
                </a:path>
              </a:pathLst>
            </a:custGeom>
            <a:solidFill>
              <a:srgbClr val="BFBF99"/>
            </a:solidFill>
            <a:ln w="5080">
              <a:solidFill>
                <a:srgbClr val="000000"/>
              </a:solidFill>
              <a:prstDash val="solid"/>
              <a:round/>
              <a:headEnd/>
              <a:tailEnd/>
            </a:ln>
          </p:spPr>
          <p:txBody>
            <a:bodyPr/>
            <a:lstStyle/>
            <a:p>
              <a:endParaRPr lang="es-ES"/>
            </a:p>
          </p:txBody>
        </p:sp>
        <p:sp>
          <p:nvSpPr>
            <p:cNvPr id="205901" name="Freeform 77"/>
            <p:cNvSpPr>
              <a:spLocks/>
            </p:cNvSpPr>
            <p:nvPr/>
          </p:nvSpPr>
          <p:spPr bwMode="auto">
            <a:xfrm>
              <a:off x="4863" y="809"/>
              <a:ext cx="304" cy="2527"/>
            </a:xfrm>
            <a:custGeom>
              <a:avLst/>
              <a:gdLst/>
              <a:ahLst/>
              <a:cxnLst>
                <a:cxn ang="0">
                  <a:pos x="0" y="2527"/>
                </a:cxn>
                <a:cxn ang="0">
                  <a:pos x="0" y="220"/>
                </a:cxn>
                <a:cxn ang="0">
                  <a:pos x="304" y="0"/>
                </a:cxn>
                <a:cxn ang="0">
                  <a:pos x="304" y="2306"/>
                </a:cxn>
                <a:cxn ang="0">
                  <a:pos x="0" y="2527"/>
                </a:cxn>
              </a:cxnLst>
              <a:rect l="0" t="0" r="r" b="b"/>
              <a:pathLst>
                <a:path w="304" h="2527">
                  <a:moveTo>
                    <a:pt x="0" y="2527"/>
                  </a:moveTo>
                  <a:lnTo>
                    <a:pt x="0" y="220"/>
                  </a:lnTo>
                  <a:lnTo>
                    <a:pt x="304" y="0"/>
                  </a:lnTo>
                  <a:lnTo>
                    <a:pt x="304" y="2306"/>
                  </a:lnTo>
                  <a:lnTo>
                    <a:pt x="0" y="2527"/>
                  </a:lnTo>
                  <a:close/>
                </a:path>
              </a:pathLst>
            </a:custGeom>
            <a:solidFill>
              <a:srgbClr val="668080"/>
            </a:solidFill>
            <a:ln w="5080">
              <a:solidFill>
                <a:srgbClr val="000000"/>
              </a:solidFill>
              <a:prstDash val="solid"/>
              <a:round/>
              <a:headEnd/>
              <a:tailEnd/>
            </a:ln>
          </p:spPr>
          <p:txBody>
            <a:bodyPr/>
            <a:lstStyle/>
            <a:p>
              <a:endParaRPr lang="es-ES"/>
            </a:p>
          </p:txBody>
        </p:sp>
        <p:sp>
          <p:nvSpPr>
            <p:cNvPr id="205902" name="Rectangle 78"/>
            <p:cNvSpPr>
              <a:spLocks noChangeArrowheads="1"/>
            </p:cNvSpPr>
            <p:nvPr/>
          </p:nvSpPr>
          <p:spPr bwMode="auto">
            <a:xfrm>
              <a:off x="3978" y="1029"/>
              <a:ext cx="885" cy="2307"/>
            </a:xfrm>
            <a:prstGeom prst="rect">
              <a:avLst/>
            </a:prstGeom>
            <a:solidFill>
              <a:srgbClr val="CCFFFF"/>
            </a:solidFill>
            <a:ln w="5080">
              <a:solidFill>
                <a:srgbClr val="000000"/>
              </a:solidFill>
              <a:miter lim="800000"/>
              <a:headEnd/>
              <a:tailEnd/>
            </a:ln>
          </p:spPr>
          <p:txBody>
            <a:bodyPr/>
            <a:lstStyle/>
            <a:p>
              <a:endParaRPr lang="es-ES"/>
            </a:p>
          </p:txBody>
        </p:sp>
        <p:sp>
          <p:nvSpPr>
            <p:cNvPr id="205903" name="Freeform 79"/>
            <p:cNvSpPr>
              <a:spLocks/>
            </p:cNvSpPr>
            <p:nvPr/>
          </p:nvSpPr>
          <p:spPr bwMode="auto">
            <a:xfrm>
              <a:off x="3978" y="809"/>
              <a:ext cx="1189" cy="220"/>
            </a:xfrm>
            <a:custGeom>
              <a:avLst/>
              <a:gdLst/>
              <a:ahLst/>
              <a:cxnLst>
                <a:cxn ang="0">
                  <a:pos x="885" y="220"/>
                </a:cxn>
                <a:cxn ang="0">
                  <a:pos x="1189" y="0"/>
                </a:cxn>
                <a:cxn ang="0">
                  <a:pos x="302" y="0"/>
                </a:cxn>
                <a:cxn ang="0">
                  <a:pos x="0" y="220"/>
                </a:cxn>
                <a:cxn ang="0">
                  <a:pos x="885" y="220"/>
                </a:cxn>
              </a:cxnLst>
              <a:rect l="0" t="0" r="r" b="b"/>
              <a:pathLst>
                <a:path w="1189" h="220">
                  <a:moveTo>
                    <a:pt x="885" y="220"/>
                  </a:moveTo>
                  <a:lnTo>
                    <a:pt x="1189" y="0"/>
                  </a:lnTo>
                  <a:lnTo>
                    <a:pt x="302" y="0"/>
                  </a:lnTo>
                  <a:lnTo>
                    <a:pt x="0" y="220"/>
                  </a:lnTo>
                  <a:lnTo>
                    <a:pt x="885" y="220"/>
                  </a:lnTo>
                  <a:close/>
                </a:path>
              </a:pathLst>
            </a:custGeom>
            <a:solidFill>
              <a:srgbClr val="99BFBF"/>
            </a:solidFill>
            <a:ln w="5080">
              <a:solidFill>
                <a:srgbClr val="000000"/>
              </a:solidFill>
              <a:prstDash val="solid"/>
              <a:round/>
              <a:headEnd/>
              <a:tailEnd/>
            </a:ln>
          </p:spPr>
          <p:txBody>
            <a:bodyPr/>
            <a:lstStyle/>
            <a:p>
              <a:endParaRPr lang="es-ES"/>
            </a:p>
          </p:txBody>
        </p:sp>
        <p:sp>
          <p:nvSpPr>
            <p:cNvPr id="205904" name="Rectangle 80"/>
            <p:cNvSpPr>
              <a:spLocks noChangeArrowheads="1"/>
            </p:cNvSpPr>
            <p:nvPr/>
          </p:nvSpPr>
          <p:spPr bwMode="auto">
            <a:xfrm>
              <a:off x="1210" y="2160"/>
              <a:ext cx="973" cy="240"/>
            </a:xfrm>
            <a:prstGeom prst="rect">
              <a:avLst/>
            </a:prstGeom>
            <a:noFill/>
            <a:ln w="9525">
              <a:noFill/>
              <a:miter lim="800000"/>
              <a:headEnd/>
              <a:tailEnd/>
            </a:ln>
          </p:spPr>
          <p:txBody>
            <a:bodyPr wrap="none" lIns="0" tIns="0" rIns="0" bIns="0">
              <a:spAutoFit/>
            </a:bodyPr>
            <a:lstStyle/>
            <a:p>
              <a:pPr algn="ctr"/>
              <a:r>
                <a:rPr lang="es-EC" sz="1000">
                  <a:solidFill>
                    <a:srgbClr val="000000"/>
                  </a:solidFill>
                  <a:latin typeface="Verdana" pitchFamily="34" charset="0"/>
                </a:rPr>
                <a:t>Excelente</a:t>
              </a:r>
              <a:endParaRPr lang="es-ES" sz="1000"/>
            </a:p>
          </p:txBody>
        </p:sp>
        <p:sp>
          <p:nvSpPr>
            <p:cNvPr id="205905" name="Rectangle 81"/>
            <p:cNvSpPr>
              <a:spLocks noChangeArrowheads="1"/>
            </p:cNvSpPr>
            <p:nvPr/>
          </p:nvSpPr>
          <p:spPr bwMode="auto">
            <a:xfrm>
              <a:off x="1603" y="2405"/>
              <a:ext cx="342"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6%</a:t>
              </a:r>
              <a:endParaRPr lang="es-ES" sz="1000"/>
            </a:p>
          </p:txBody>
        </p:sp>
        <p:sp>
          <p:nvSpPr>
            <p:cNvPr id="205906" name="Rectangle 82"/>
            <p:cNvSpPr>
              <a:spLocks noChangeArrowheads="1"/>
            </p:cNvSpPr>
            <p:nvPr/>
          </p:nvSpPr>
          <p:spPr bwMode="auto">
            <a:xfrm>
              <a:off x="2488" y="360"/>
              <a:ext cx="632"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Buena</a:t>
              </a:r>
              <a:endParaRPr lang="es-ES" sz="1000"/>
            </a:p>
          </p:txBody>
        </p:sp>
        <p:sp>
          <p:nvSpPr>
            <p:cNvPr id="205907" name="Rectangle 83"/>
            <p:cNvSpPr>
              <a:spLocks noChangeArrowheads="1"/>
            </p:cNvSpPr>
            <p:nvPr/>
          </p:nvSpPr>
          <p:spPr bwMode="auto">
            <a:xfrm>
              <a:off x="2545" y="605"/>
              <a:ext cx="470"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38%</a:t>
              </a:r>
              <a:endParaRPr lang="es-ES" sz="1000"/>
            </a:p>
          </p:txBody>
        </p:sp>
        <p:sp>
          <p:nvSpPr>
            <p:cNvPr id="205908" name="Rectangle 84"/>
            <p:cNvSpPr>
              <a:spLocks noChangeArrowheads="1"/>
            </p:cNvSpPr>
            <p:nvPr/>
          </p:nvSpPr>
          <p:spPr bwMode="auto">
            <a:xfrm>
              <a:off x="3318" y="1620"/>
              <a:ext cx="772"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Regular</a:t>
              </a:r>
              <a:endParaRPr lang="es-ES" sz="1000"/>
            </a:p>
          </p:txBody>
        </p:sp>
        <p:sp>
          <p:nvSpPr>
            <p:cNvPr id="205909" name="Rectangle 85"/>
            <p:cNvSpPr>
              <a:spLocks noChangeArrowheads="1"/>
            </p:cNvSpPr>
            <p:nvPr/>
          </p:nvSpPr>
          <p:spPr bwMode="auto">
            <a:xfrm>
              <a:off x="3503" y="1800"/>
              <a:ext cx="470"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18%</a:t>
              </a:r>
              <a:endParaRPr lang="es-ES" sz="1000"/>
            </a:p>
          </p:txBody>
        </p:sp>
        <p:sp>
          <p:nvSpPr>
            <p:cNvPr id="205910" name="Rectangle 86"/>
            <p:cNvSpPr>
              <a:spLocks noChangeArrowheads="1"/>
            </p:cNvSpPr>
            <p:nvPr/>
          </p:nvSpPr>
          <p:spPr bwMode="auto">
            <a:xfrm>
              <a:off x="4040" y="360"/>
              <a:ext cx="1090" cy="48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No</a:t>
              </a:r>
              <a:r>
                <a:rPr lang="es-EC" sz="1000">
                  <a:solidFill>
                    <a:srgbClr val="000000"/>
                  </a:solidFill>
                  <a:latin typeface="Verdana" pitchFamily="34" charset="0"/>
                </a:rPr>
                <a:t> indica</a:t>
              </a:r>
              <a:r>
                <a:rPr lang="en-US" sz="1000">
                  <a:solidFill>
                    <a:srgbClr val="000000"/>
                  </a:solidFill>
                  <a:latin typeface="Verdana" pitchFamily="34" charset="0"/>
                </a:rPr>
                <a:t> /</a:t>
              </a:r>
            </a:p>
            <a:p>
              <a:pPr algn="ctr"/>
              <a:r>
                <a:rPr lang="en-US" sz="1000">
                  <a:solidFill>
                    <a:srgbClr val="000000"/>
                  </a:solidFill>
                  <a:latin typeface="Verdana" pitchFamily="34" charset="0"/>
                </a:rPr>
                <a:t>No Conoce</a:t>
              </a:r>
              <a:endParaRPr lang="es-ES" sz="1000"/>
            </a:p>
          </p:txBody>
        </p:sp>
        <p:sp>
          <p:nvSpPr>
            <p:cNvPr id="205911" name="Rectangle 87"/>
            <p:cNvSpPr>
              <a:spLocks noChangeArrowheads="1"/>
            </p:cNvSpPr>
            <p:nvPr/>
          </p:nvSpPr>
          <p:spPr bwMode="auto">
            <a:xfrm>
              <a:off x="4298" y="813"/>
              <a:ext cx="470"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38%</a:t>
              </a:r>
              <a:endParaRPr lang="es-ES" sz="1000"/>
            </a:p>
          </p:txBody>
        </p:sp>
        <p:sp>
          <p:nvSpPr>
            <p:cNvPr id="205912" name="Line 88"/>
            <p:cNvSpPr>
              <a:spLocks noChangeShapeType="1"/>
            </p:cNvSpPr>
            <p:nvPr/>
          </p:nvSpPr>
          <p:spPr bwMode="auto">
            <a:xfrm flipV="1">
              <a:off x="426" y="1106"/>
              <a:ext cx="1" cy="2396"/>
            </a:xfrm>
            <a:prstGeom prst="line">
              <a:avLst/>
            </a:prstGeom>
            <a:noFill/>
            <a:ln w="0">
              <a:solidFill>
                <a:srgbClr val="000000"/>
              </a:solidFill>
              <a:round/>
              <a:headEnd/>
              <a:tailEnd/>
            </a:ln>
          </p:spPr>
          <p:txBody>
            <a:bodyPr/>
            <a:lstStyle/>
            <a:p>
              <a:endParaRPr lang="es-ES"/>
            </a:p>
          </p:txBody>
        </p:sp>
        <p:sp>
          <p:nvSpPr>
            <p:cNvPr id="205913" name="Line 89"/>
            <p:cNvSpPr>
              <a:spLocks noChangeShapeType="1"/>
            </p:cNvSpPr>
            <p:nvPr/>
          </p:nvSpPr>
          <p:spPr bwMode="auto">
            <a:xfrm flipH="1">
              <a:off x="382" y="3502"/>
              <a:ext cx="44" cy="1"/>
            </a:xfrm>
            <a:prstGeom prst="line">
              <a:avLst/>
            </a:prstGeom>
            <a:noFill/>
            <a:ln w="0">
              <a:solidFill>
                <a:srgbClr val="000000"/>
              </a:solidFill>
              <a:round/>
              <a:headEnd/>
              <a:tailEnd/>
            </a:ln>
          </p:spPr>
          <p:txBody>
            <a:bodyPr/>
            <a:lstStyle/>
            <a:p>
              <a:endParaRPr lang="es-ES"/>
            </a:p>
          </p:txBody>
        </p:sp>
        <p:sp>
          <p:nvSpPr>
            <p:cNvPr id="205914" name="Line 90"/>
            <p:cNvSpPr>
              <a:spLocks noChangeShapeType="1"/>
            </p:cNvSpPr>
            <p:nvPr/>
          </p:nvSpPr>
          <p:spPr bwMode="auto">
            <a:xfrm flipH="1">
              <a:off x="382" y="3202"/>
              <a:ext cx="44" cy="1"/>
            </a:xfrm>
            <a:prstGeom prst="line">
              <a:avLst/>
            </a:prstGeom>
            <a:noFill/>
            <a:ln w="0">
              <a:solidFill>
                <a:srgbClr val="000000"/>
              </a:solidFill>
              <a:round/>
              <a:headEnd/>
              <a:tailEnd/>
            </a:ln>
          </p:spPr>
          <p:txBody>
            <a:bodyPr/>
            <a:lstStyle/>
            <a:p>
              <a:endParaRPr lang="es-ES"/>
            </a:p>
          </p:txBody>
        </p:sp>
        <p:sp>
          <p:nvSpPr>
            <p:cNvPr id="205915" name="Line 91"/>
            <p:cNvSpPr>
              <a:spLocks noChangeShapeType="1"/>
            </p:cNvSpPr>
            <p:nvPr/>
          </p:nvSpPr>
          <p:spPr bwMode="auto">
            <a:xfrm flipH="1">
              <a:off x="382" y="2903"/>
              <a:ext cx="44" cy="1"/>
            </a:xfrm>
            <a:prstGeom prst="line">
              <a:avLst/>
            </a:prstGeom>
            <a:noFill/>
            <a:ln w="0">
              <a:solidFill>
                <a:srgbClr val="000000"/>
              </a:solidFill>
              <a:round/>
              <a:headEnd/>
              <a:tailEnd/>
            </a:ln>
          </p:spPr>
          <p:txBody>
            <a:bodyPr/>
            <a:lstStyle/>
            <a:p>
              <a:endParaRPr lang="es-ES"/>
            </a:p>
          </p:txBody>
        </p:sp>
        <p:sp>
          <p:nvSpPr>
            <p:cNvPr id="205916" name="Line 92"/>
            <p:cNvSpPr>
              <a:spLocks noChangeShapeType="1"/>
            </p:cNvSpPr>
            <p:nvPr/>
          </p:nvSpPr>
          <p:spPr bwMode="auto">
            <a:xfrm flipH="1">
              <a:off x="382" y="2603"/>
              <a:ext cx="44" cy="1"/>
            </a:xfrm>
            <a:prstGeom prst="line">
              <a:avLst/>
            </a:prstGeom>
            <a:noFill/>
            <a:ln w="0">
              <a:solidFill>
                <a:srgbClr val="000000"/>
              </a:solidFill>
              <a:round/>
              <a:headEnd/>
              <a:tailEnd/>
            </a:ln>
          </p:spPr>
          <p:txBody>
            <a:bodyPr/>
            <a:lstStyle/>
            <a:p>
              <a:endParaRPr lang="es-ES"/>
            </a:p>
          </p:txBody>
        </p:sp>
        <p:sp>
          <p:nvSpPr>
            <p:cNvPr id="205917" name="Line 93"/>
            <p:cNvSpPr>
              <a:spLocks noChangeShapeType="1"/>
            </p:cNvSpPr>
            <p:nvPr/>
          </p:nvSpPr>
          <p:spPr bwMode="auto">
            <a:xfrm flipH="1">
              <a:off x="382" y="2304"/>
              <a:ext cx="44" cy="1"/>
            </a:xfrm>
            <a:prstGeom prst="line">
              <a:avLst/>
            </a:prstGeom>
            <a:noFill/>
            <a:ln w="0">
              <a:solidFill>
                <a:srgbClr val="000000"/>
              </a:solidFill>
              <a:round/>
              <a:headEnd/>
              <a:tailEnd/>
            </a:ln>
          </p:spPr>
          <p:txBody>
            <a:bodyPr/>
            <a:lstStyle/>
            <a:p>
              <a:endParaRPr lang="es-ES"/>
            </a:p>
          </p:txBody>
        </p:sp>
        <p:sp>
          <p:nvSpPr>
            <p:cNvPr id="205918" name="Line 94"/>
            <p:cNvSpPr>
              <a:spLocks noChangeShapeType="1"/>
            </p:cNvSpPr>
            <p:nvPr/>
          </p:nvSpPr>
          <p:spPr bwMode="auto">
            <a:xfrm flipH="1">
              <a:off x="382" y="2004"/>
              <a:ext cx="44" cy="1"/>
            </a:xfrm>
            <a:prstGeom prst="line">
              <a:avLst/>
            </a:prstGeom>
            <a:noFill/>
            <a:ln w="0">
              <a:solidFill>
                <a:srgbClr val="000000"/>
              </a:solidFill>
              <a:round/>
              <a:headEnd/>
              <a:tailEnd/>
            </a:ln>
          </p:spPr>
          <p:txBody>
            <a:bodyPr/>
            <a:lstStyle/>
            <a:p>
              <a:endParaRPr lang="es-ES"/>
            </a:p>
          </p:txBody>
        </p:sp>
        <p:sp>
          <p:nvSpPr>
            <p:cNvPr id="205919" name="Line 95"/>
            <p:cNvSpPr>
              <a:spLocks noChangeShapeType="1"/>
            </p:cNvSpPr>
            <p:nvPr/>
          </p:nvSpPr>
          <p:spPr bwMode="auto">
            <a:xfrm flipH="1">
              <a:off x="382" y="1704"/>
              <a:ext cx="44" cy="1"/>
            </a:xfrm>
            <a:prstGeom prst="line">
              <a:avLst/>
            </a:prstGeom>
            <a:noFill/>
            <a:ln w="0">
              <a:solidFill>
                <a:srgbClr val="000000"/>
              </a:solidFill>
              <a:round/>
              <a:headEnd/>
              <a:tailEnd/>
            </a:ln>
          </p:spPr>
          <p:txBody>
            <a:bodyPr/>
            <a:lstStyle/>
            <a:p>
              <a:endParaRPr lang="es-ES"/>
            </a:p>
          </p:txBody>
        </p:sp>
        <p:sp>
          <p:nvSpPr>
            <p:cNvPr id="205920" name="Line 96"/>
            <p:cNvSpPr>
              <a:spLocks noChangeShapeType="1"/>
            </p:cNvSpPr>
            <p:nvPr/>
          </p:nvSpPr>
          <p:spPr bwMode="auto">
            <a:xfrm flipH="1">
              <a:off x="382" y="1405"/>
              <a:ext cx="44" cy="1"/>
            </a:xfrm>
            <a:prstGeom prst="line">
              <a:avLst/>
            </a:prstGeom>
            <a:noFill/>
            <a:ln w="0">
              <a:solidFill>
                <a:srgbClr val="000000"/>
              </a:solidFill>
              <a:round/>
              <a:headEnd/>
              <a:tailEnd/>
            </a:ln>
          </p:spPr>
          <p:txBody>
            <a:bodyPr/>
            <a:lstStyle/>
            <a:p>
              <a:endParaRPr lang="es-ES"/>
            </a:p>
          </p:txBody>
        </p:sp>
        <p:sp>
          <p:nvSpPr>
            <p:cNvPr id="205921" name="Line 97"/>
            <p:cNvSpPr>
              <a:spLocks noChangeShapeType="1"/>
            </p:cNvSpPr>
            <p:nvPr/>
          </p:nvSpPr>
          <p:spPr bwMode="auto">
            <a:xfrm flipH="1">
              <a:off x="382" y="1106"/>
              <a:ext cx="44" cy="1"/>
            </a:xfrm>
            <a:prstGeom prst="line">
              <a:avLst/>
            </a:prstGeom>
            <a:noFill/>
            <a:ln w="0">
              <a:solidFill>
                <a:srgbClr val="000000"/>
              </a:solidFill>
              <a:round/>
              <a:headEnd/>
              <a:tailEnd/>
            </a:ln>
          </p:spPr>
          <p:txBody>
            <a:bodyPr/>
            <a:lstStyle/>
            <a:p>
              <a:endParaRPr lang="es-ES"/>
            </a:p>
          </p:txBody>
        </p:sp>
        <p:sp>
          <p:nvSpPr>
            <p:cNvPr id="205922" name="Rectangle 98"/>
            <p:cNvSpPr>
              <a:spLocks noChangeArrowheads="1"/>
            </p:cNvSpPr>
            <p:nvPr/>
          </p:nvSpPr>
          <p:spPr bwMode="auto">
            <a:xfrm>
              <a:off x="233" y="3453"/>
              <a:ext cx="127"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0</a:t>
              </a:r>
              <a:endParaRPr lang="es-ES"/>
            </a:p>
          </p:txBody>
        </p:sp>
        <p:sp>
          <p:nvSpPr>
            <p:cNvPr id="205923" name="Rectangle 99"/>
            <p:cNvSpPr>
              <a:spLocks noChangeArrowheads="1"/>
            </p:cNvSpPr>
            <p:nvPr/>
          </p:nvSpPr>
          <p:spPr bwMode="auto">
            <a:xfrm>
              <a:off x="105" y="3153"/>
              <a:ext cx="255"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20</a:t>
              </a:r>
              <a:endParaRPr lang="es-ES"/>
            </a:p>
          </p:txBody>
        </p:sp>
        <p:sp>
          <p:nvSpPr>
            <p:cNvPr id="205924" name="Rectangle 100"/>
            <p:cNvSpPr>
              <a:spLocks noChangeArrowheads="1"/>
            </p:cNvSpPr>
            <p:nvPr/>
          </p:nvSpPr>
          <p:spPr bwMode="auto">
            <a:xfrm>
              <a:off x="105" y="2855"/>
              <a:ext cx="255"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40</a:t>
              </a:r>
              <a:endParaRPr lang="es-ES"/>
            </a:p>
          </p:txBody>
        </p:sp>
        <p:sp>
          <p:nvSpPr>
            <p:cNvPr id="205925" name="Rectangle 101"/>
            <p:cNvSpPr>
              <a:spLocks noChangeArrowheads="1"/>
            </p:cNvSpPr>
            <p:nvPr/>
          </p:nvSpPr>
          <p:spPr bwMode="auto">
            <a:xfrm>
              <a:off x="105" y="2555"/>
              <a:ext cx="255"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60</a:t>
              </a:r>
              <a:endParaRPr lang="es-ES"/>
            </a:p>
          </p:txBody>
        </p:sp>
        <p:sp>
          <p:nvSpPr>
            <p:cNvPr id="205926" name="Rectangle 102"/>
            <p:cNvSpPr>
              <a:spLocks noChangeArrowheads="1"/>
            </p:cNvSpPr>
            <p:nvPr/>
          </p:nvSpPr>
          <p:spPr bwMode="auto">
            <a:xfrm>
              <a:off x="105" y="2255"/>
              <a:ext cx="255"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80</a:t>
              </a:r>
              <a:endParaRPr lang="es-ES"/>
            </a:p>
          </p:txBody>
        </p:sp>
        <p:sp>
          <p:nvSpPr>
            <p:cNvPr id="205927" name="Rectangle 103"/>
            <p:cNvSpPr>
              <a:spLocks noChangeArrowheads="1"/>
            </p:cNvSpPr>
            <p:nvPr/>
          </p:nvSpPr>
          <p:spPr bwMode="auto">
            <a:xfrm>
              <a:off x="0" y="1955"/>
              <a:ext cx="383"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100</a:t>
              </a:r>
              <a:endParaRPr lang="es-ES"/>
            </a:p>
          </p:txBody>
        </p:sp>
        <p:sp>
          <p:nvSpPr>
            <p:cNvPr id="205928" name="Rectangle 104"/>
            <p:cNvSpPr>
              <a:spLocks noChangeArrowheads="1"/>
            </p:cNvSpPr>
            <p:nvPr/>
          </p:nvSpPr>
          <p:spPr bwMode="auto">
            <a:xfrm>
              <a:off x="0" y="1655"/>
              <a:ext cx="383"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120</a:t>
              </a:r>
              <a:endParaRPr lang="es-ES"/>
            </a:p>
          </p:txBody>
        </p:sp>
        <p:sp>
          <p:nvSpPr>
            <p:cNvPr id="205929" name="Rectangle 105"/>
            <p:cNvSpPr>
              <a:spLocks noChangeArrowheads="1"/>
            </p:cNvSpPr>
            <p:nvPr/>
          </p:nvSpPr>
          <p:spPr bwMode="auto">
            <a:xfrm>
              <a:off x="0" y="1358"/>
              <a:ext cx="383"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140</a:t>
              </a:r>
              <a:endParaRPr lang="es-ES"/>
            </a:p>
          </p:txBody>
        </p:sp>
        <p:sp>
          <p:nvSpPr>
            <p:cNvPr id="205930" name="Rectangle 106"/>
            <p:cNvSpPr>
              <a:spLocks noChangeArrowheads="1"/>
            </p:cNvSpPr>
            <p:nvPr/>
          </p:nvSpPr>
          <p:spPr bwMode="auto">
            <a:xfrm>
              <a:off x="0" y="1058"/>
              <a:ext cx="383"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160</a:t>
              </a:r>
              <a:endParaRPr lang="es-ES"/>
            </a:p>
          </p:txBody>
        </p:sp>
        <p:sp>
          <p:nvSpPr>
            <p:cNvPr id="205931" name="Rectangle 107"/>
            <p:cNvSpPr>
              <a:spLocks noChangeArrowheads="1"/>
            </p:cNvSpPr>
            <p:nvPr/>
          </p:nvSpPr>
          <p:spPr bwMode="auto">
            <a:xfrm>
              <a:off x="180" y="-180"/>
              <a:ext cx="5940" cy="214"/>
            </a:xfrm>
            <a:prstGeom prst="rect">
              <a:avLst/>
            </a:prstGeom>
            <a:noFill/>
            <a:ln w="9525">
              <a:noFill/>
              <a:miter lim="800000"/>
              <a:headEnd/>
              <a:tailEnd/>
            </a:ln>
          </p:spPr>
          <p:txBody>
            <a:bodyPr lIns="0" tIns="0" rIns="0" bIns="0"/>
            <a:lstStyle/>
            <a:p>
              <a:pPr algn="ctr"/>
              <a:r>
                <a:rPr lang="en-US" sz="1400" b="1">
                  <a:solidFill>
                    <a:srgbClr val="000000"/>
                  </a:solidFill>
                  <a:latin typeface="Verdana" pitchFamily="34" charset="0"/>
                </a:rPr>
                <a:t>Puerto</a:t>
              </a:r>
              <a:r>
                <a:rPr lang="es-EC" sz="1400" b="1">
                  <a:solidFill>
                    <a:srgbClr val="000000"/>
                  </a:solidFill>
                  <a:latin typeface="Verdana" pitchFamily="34" charset="0"/>
                </a:rPr>
                <a:t> Marítimo</a:t>
              </a:r>
              <a:endParaRPr lang="es-ES" sz="1400"/>
            </a:p>
          </p:txBody>
        </p:sp>
        <p:sp>
          <p:nvSpPr>
            <p:cNvPr id="205932" name="Rectangle 108"/>
            <p:cNvSpPr>
              <a:spLocks noChangeArrowheads="1"/>
            </p:cNvSpPr>
            <p:nvPr/>
          </p:nvSpPr>
          <p:spPr bwMode="auto">
            <a:xfrm>
              <a:off x="180" y="3820"/>
              <a:ext cx="5940" cy="500"/>
            </a:xfrm>
            <a:prstGeom prst="rect">
              <a:avLst/>
            </a:prstGeom>
            <a:solidFill>
              <a:srgbClr val="FFFFFF"/>
            </a:solidFill>
            <a:ln w="0">
              <a:solidFill>
                <a:srgbClr val="000000"/>
              </a:solidFill>
              <a:miter lim="800000"/>
              <a:headEnd/>
              <a:tailEnd/>
            </a:ln>
          </p:spPr>
          <p:txBody>
            <a:bodyPr/>
            <a:lstStyle/>
            <a:p>
              <a:endParaRPr lang="es-ES"/>
            </a:p>
          </p:txBody>
        </p:sp>
        <p:sp>
          <p:nvSpPr>
            <p:cNvPr id="205933" name="Rectangle 109"/>
            <p:cNvSpPr>
              <a:spLocks noChangeArrowheads="1"/>
            </p:cNvSpPr>
            <p:nvPr/>
          </p:nvSpPr>
          <p:spPr bwMode="auto">
            <a:xfrm>
              <a:off x="540" y="3960"/>
              <a:ext cx="52" cy="49"/>
            </a:xfrm>
            <a:prstGeom prst="rect">
              <a:avLst/>
            </a:prstGeom>
            <a:solidFill>
              <a:srgbClr val="9999FF"/>
            </a:solidFill>
            <a:ln w="5080">
              <a:solidFill>
                <a:srgbClr val="000000"/>
              </a:solidFill>
              <a:miter lim="800000"/>
              <a:headEnd/>
              <a:tailEnd/>
            </a:ln>
          </p:spPr>
          <p:txBody>
            <a:bodyPr/>
            <a:lstStyle/>
            <a:p>
              <a:endParaRPr lang="es-ES"/>
            </a:p>
          </p:txBody>
        </p:sp>
        <p:sp>
          <p:nvSpPr>
            <p:cNvPr id="205934" name="Rectangle 110"/>
            <p:cNvSpPr>
              <a:spLocks noChangeArrowheads="1"/>
            </p:cNvSpPr>
            <p:nvPr/>
          </p:nvSpPr>
          <p:spPr bwMode="auto">
            <a:xfrm>
              <a:off x="820" y="3883"/>
              <a:ext cx="973" cy="240"/>
            </a:xfrm>
            <a:prstGeom prst="rect">
              <a:avLst/>
            </a:prstGeom>
            <a:noFill/>
            <a:ln w="9525">
              <a:noFill/>
              <a:miter lim="800000"/>
              <a:headEnd/>
              <a:tailEnd/>
            </a:ln>
          </p:spPr>
          <p:txBody>
            <a:bodyPr wrap="none" lIns="0" tIns="0" rIns="0" bIns="0">
              <a:spAutoFit/>
            </a:bodyPr>
            <a:lstStyle/>
            <a:p>
              <a:r>
                <a:rPr lang="es-EC" sz="1000">
                  <a:solidFill>
                    <a:srgbClr val="000000"/>
                  </a:solidFill>
                  <a:latin typeface="Verdana" pitchFamily="34" charset="0"/>
                </a:rPr>
                <a:t>Excelente</a:t>
              </a:r>
              <a:endParaRPr lang="es-ES" sz="1000"/>
            </a:p>
          </p:txBody>
        </p:sp>
        <p:sp>
          <p:nvSpPr>
            <p:cNvPr id="205935" name="Rectangle 111"/>
            <p:cNvSpPr>
              <a:spLocks noChangeArrowheads="1"/>
            </p:cNvSpPr>
            <p:nvPr/>
          </p:nvSpPr>
          <p:spPr bwMode="auto">
            <a:xfrm>
              <a:off x="2108" y="3960"/>
              <a:ext cx="52" cy="49"/>
            </a:xfrm>
            <a:prstGeom prst="rect">
              <a:avLst/>
            </a:prstGeom>
            <a:solidFill>
              <a:srgbClr val="993366"/>
            </a:solidFill>
            <a:ln w="5080">
              <a:solidFill>
                <a:srgbClr val="000000"/>
              </a:solidFill>
              <a:miter lim="800000"/>
              <a:headEnd/>
              <a:tailEnd/>
            </a:ln>
          </p:spPr>
          <p:txBody>
            <a:bodyPr/>
            <a:lstStyle/>
            <a:p>
              <a:endParaRPr lang="es-ES"/>
            </a:p>
          </p:txBody>
        </p:sp>
        <p:sp>
          <p:nvSpPr>
            <p:cNvPr id="205936" name="Rectangle 112"/>
            <p:cNvSpPr>
              <a:spLocks noChangeArrowheads="1"/>
            </p:cNvSpPr>
            <p:nvPr/>
          </p:nvSpPr>
          <p:spPr bwMode="auto">
            <a:xfrm>
              <a:off x="2245" y="3883"/>
              <a:ext cx="633"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Buena</a:t>
              </a:r>
              <a:endParaRPr lang="es-ES" sz="1000"/>
            </a:p>
          </p:txBody>
        </p:sp>
        <p:sp>
          <p:nvSpPr>
            <p:cNvPr id="205937" name="Rectangle 113"/>
            <p:cNvSpPr>
              <a:spLocks noChangeArrowheads="1"/>
            </p:cNvSpPr>
            <p:nvPr/>
          </p:nvSpPr>
          <p:spPr bwMode="auto">
            <a:xfrm>
              <a:off x="3369" y="3960"/>
              <a:ext cx="51" cy="49"/>
            </a:xfrm>
            <a:prstGeom prst="rect">
              <a:avLst/>
            </a:prstGeom>
            <a:solidFill>
              <a:srgbClr val="FFFFCC"/>
            </a:solidFill>
            <a:ln w="5080">
              <a:solidFill>
                <a:srgbClr val="000000"/>
              </a:solidFill>
              <a:miter lim="800000"/>
              <a:headEnd/>
              <a:tailEnd/>
            </a:ln>
          </p:spPr>
          <p:txBody>
            <a:bodyPr/>
            <a:lstStyle/>
            <a:p>
              <a:endParaRPr lang="es-ES"/>
            </a:p>
          </p:txBody>
        </p:sp>
        <p:sp>
          <p:nvSpPr>
            <p:cNvPr id="205938" name="Rectangle 114"/>
            <p:cNvSpPr>
              <a:spLocks noChangeArrowheads="1"/>
            </p:cNvSpPr>
            <p:nvPr/>
          </p:nvSpPr>
          <p:spPr bwMode="auto">
            <a:xfrm>
              <a:off x="3535" y="3883"/>
              <a:ext cx="773"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Regular</a:t>
              </a:r>
              <a:endParaRPr lang="es-ES" sz="1000"/>
            </a:p>
          </p:txBody>
        </p:sp>
        <p:sp>
          <p:nvSpPr>
            <p:cNvPr id="205939" name="Rectangle 115"/>
            <p:cNvSpPr>
              <a:spLocks noChangeArrowheads="1"/>
            </p:cNvSpPr>
            <p:nvPr/>
          </p:nvSpPr>
          <p:spPr bwMode="auto">
            <a:xfrm>
              <a:off x="4628" y="3960"/>
              <a:ext cx="52" cy="49"/>
            </a:xfrm>
            <a:prstGeom prst="rect">
              <a:avLst/>
            </a:prstGeom>
            <a:solidFill>
              <a:srgbClr val="CCFFFF"/>
            </a:solidFill>
            <a:ln w="5080">
              <a:solidFill>
                <a:srgbClr val="000000"/>
              </a:solidFill>
              <a:miter lim="800000"/>
              <a:headEnd/>
              <a:tailEnd/>
            </a:ln>
          </p:spPr>
          <p:txBody>
            <a:bodyPr/>
            <a:lstStyle/>
            <a:p>
              <a:endParaRPr lang="es-ES"/>
            </a:p>
          </p:txBody>
        </p:sp>
      </p:grpSp>
      <p:sp>
        <p:nvSpPr>
          <p:cNvPr id="205940" name="Text Box 116"/>
          <p:cNvSpPr txBox="1">
            <a:spLocks noChangeArrowheads="1"/>
          </p:cNvSpPr>
          <p:nvPr/>
        </p:nvSpPr>
        <p:spPr bwMode="auto">
          <a:xfrm>
            <a:off x="1908175" y="1916113"/>
            <a:ext cx="6265863" cy="641350"/>
          </a:xfrm>
          <a:prstGeom prst="rect">
            <a:avLst/>
          </a:prstGeom>
          <a:noFill/>
          <a:ln w="9525" algn="ctr">
            <a:noFill/>
            <a:miter lim="800000"/>
            <a:headEnd/>
            <a:tailEnd/>
          </a:ln>
          <a:effectLst/>
        </p:spPr>
        <p:txBody>
          <a:bodyPr>
            <a:spAutoFit/>
          </a:bodyPr>
          <a:lstStyle/>
          <a:p>
            <a:pPr algn="ctr">
              <a:spcBef>
                <a:spcPct val="50000"/>
              </a:spcBef>
            </a:pPr>
            <a:r>
              <a:rPr lang="es-ES" b="1">
                <a:latin typeface="Verdana" pitchFamily="34" charset="0"/>
              </a:rPr>
              <a:t>13.	Consideras que los medios de acceso a Guayaquil y sus edificaciones son?</a:t>
            </a:r>
          </a:p>
        </p:txBody>
      </p:sp>
      <p:sp>
        <p:nvSpPr>
          <p:cNvPr id="205941" name="Text Box 117"/>
          <p:cNvSpPr txBox="1">
            <a:spLocks noChangeArrowheads="1"/>
          </p:cNvSpPr>
          <p:nvPr/>
        </p:nvSpPr>
        <p:spPr bwMode="auto">
          <a:xfrm>
            <a:off x="1619250" y="3873500"/>
            <a:ext cx="2376488" cy="304800"/>
          </a:xfrm>
          <a:prstGeom prst="rect">
            <a:avLst/>
          </a:prstGeom>
          <a:noFill/>
          <a:ln w="9525" algn="ctr">
            <a:noFill/>
            <a:miter lim="800000"/>
            <a:headEnd/>
            <a:tailEnd/>
          </a:ln>
          <a:effectLst/>
        </p:spPr>
        <p:txBody>
          <a:bodyPr>
            <a:spAutoFit/>
          </a:bodyPr>
          <a:lstStyle/>
          <a:p>
            <a:pPr algn="ctr">
              <a:spcBef>
                <a:spcPct val="50000"/>
              </a:spcBef>
            </a:pPr>
            <a:r>
              <a:rPr lang="es-ES" sz="1400" b="1" i="1">
                <a:latin typeface="Verdana" pitchFamily="34" charset="0"/>
              </a:rPr>
              <a:t>Puerto Marítimo</a:t>
            </a:r>
          </a:p>
        </p:txBody>
      </p:sp>
      <p:sp>
        <p:nvSpPr>
          <p:cNvPr id="205942" name="Rectangle 118"/>
          <p:cNvSpPr>
            <a:spLocks noChangeArrowheads="1"/>
          </p:cNvSpPr>
          <p:nvPr/>
        </p:nvSpPr>
        <p:spPr bwMode="auto">
          <a:xfrm>
            <a:off x="7404100" y="5284788"/>
            <a:ext cx="692150" cy="30480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No indica /</a:t>
            </a:r>
          </a:p>
          <a:p>
            <a:r>
              <a:rPr lang="en-US" sz="1000">
                <a:solidFill>
                  <a:srgbClr val="000000"/>
                </a:solidFill>
                <a:latin typeface="Verdana" pitchFamily="34" charset="0"/>
              </a:rPr>
              <a:t>No Conoce</a:t>
            </a:r>
            <a:endParaRPr lang="es-ES" sz="1000">
              <a:latin typeface="Verdana"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Resultados de la Encuesta</a:t>
            </a:r>
          </a:p>
        </p:txBody>
      </p:sp>
      <p:sp>
        <p:nvSpPr>
          <p:cNvPr id="203779"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pSp>
        <p:nvGrpSpPr>
          <p:cNvPr id="203836" name="Group 60"/>
          <p:cNvGrpSpPr>
            <a:grpSpLocks noChangeAspect="1"/>
          </p:cNvGrpSpPr>
          <p:nvPr/>
        </p:nvGrpSpPr>
        <p:grpSpPr bwMode="auto">
          <a:xfrm>
            <a:off x="4249738" y="2822575"/>
            <a:ext cx="4210050" cy="2767013"/>
            <a:chOff x="0" y="-1383"/>
            <a:chExt cx="6630" cy="4357"/>
          </a:xfrm>
        </p:grpSpPr>
        <p:sp>
          <p:nvSpPr>
            <p:cNvPr id="203837" name="AutoShape 61"/>
            <p:cNvSpPr>
              <a:spLocks noChangeAspect="1" noChangeArrowheads="1"/>
            </p:cNvSpPr>
            <p:nvPr/>
          </p:nvSpPr>
          <p:spPr bwMode="auto">
            <a:xfrm>
              <a:off x="0" y="-1383"/>
              <a:ext cx="6630" cy="4357"/>
            </a:xfrm>
            <a:prstGeom prst="rect">
              <a:avLst/>
            </a:prstGeom>
            <a:noFill/>
            <a:ln w="9525">
              <a:noFill/>
              <a:miter lim="800000"/>
              <a:headEnd/>
              <a:tailEnd/>
            </a:ln>
          </p:spPr>
          <p:txBody>
            <a:bodyPr/>
            <a:lstStyle/>
            <a:p>
              <a:endParaRPr lang="es-ES"/>
            </a:p>
          </p:txBody>
        </p:sp>
        <p:sp>
          <p:nvSpPr>
            <p:cNvPr id="203838" name="Freeform 62"/>
            <p:cNvSpPr>
              <a:spLocks/>
            </p:cNvSpPr>
            <p:nvPr/>
          </p:nvSpPr>
          <p:spPr bwMode="auto">
            <a:xfrm>
              <a:off x="441" y="1545"/>
              <a:ext cx="5831" cy="542"/>
            </a:xfrm>
            <a:custGeom>
              <a:avLst/>
              <a:gdLst/>
              <a:ahLst/>
              <a:cxnLst>
                <a:cxn ang="0">
                  <a:pos x="0" y="542"/>
                </a:cxn>
                <a:cxn ang="0">
                  <a:pos x="784" y="0"/>
                </a:cxn>
                <a:cxn ang="0">
                  <a:pos x="5831" y="0"/>
                </a:cxn>
                <a:cxn ang="0">
                  <a:pos x="5047" y="542"/>
                </a:cxn>
                <a:cxn ang="0">
                  <a:pos x="0" y="542"/>
                </a:cxn>
              </a:cxnLst>
              <a:rect l="0" t="0" r="r" b="b"/>
              <a:pathLst>
                <a:path w="5831" h="542">
                  <a:moveTo>
                    <a:pt x="0" y="542"/>
                  </a:moveTo>
                  <a:lnTo>
                    <a:pt x="784" y="0"/>
                  </a:lnTo>
                  <a:lnTo>
                    <a:pt x="5831" y="0"/>
                  </a:lnTo>
                  <a:lnTo>
                    <a:pt x="5047" y="542"/>
                  </a:lnTo>
                  <a:lnTo>
                    <a:pt x="0" y="542"/>
                  </a:lnTo>
                  <a:close/>
                </a:path>
              </a:pathLst>
            </a:custGeom>
            <a:solidFill>
              <a:srgbClr val="808080"/>
            </a:solidFill>
            <a:ln w="9525">
              <a:noFill/>
              <a:round/>
              <a:headEnd/>
              <a:tailEnd/>
            </a:ln>
          </p:spPr>
          <p:txBody>
            <a:bodyPr/>
            <a:lstStyle/>
            <a:p>
              <a:endParaRPr lang="es-ES"/>
            </a:p>
          </p:txBody>
        </p:sp>
        <p:sp>
          <p:nvSpPr>
            <p:cNvPr id="203839" name="Freeform 63"/>
            <p:cNvSpPr>
              <a:spLocks/>
            </p:cNvSpPr>
            <p:nvPr/>
          </p:nvSpPr>
          <p:spPr bwMode="auto">
            <a:xfrm>
              <a:off x="441" y="-804"/>
              <a:ext cx="784" cy="2891"/>
            </a:xfrm>
            <a:custGeom>
              <a:avLst/>
              <a:gdLst/>
              <a:ahLst/>
              <a:cxnLst>
                <a:cxn ang="0">
                  <a:pos x="0" y="2891"/>
                </a:cxn>
                <a:cxn ang="0">
                  <a:pos x="0" y="542"/>
                </a:cxn>
                <a:cxn ang="0">
                  <a:pos x="784" y="0"/>
                </a:cxn>
                <a:cxn ang="0">
                  <a:pos x="784" y="2349"/>
                </a:cxn>
                <a:cxn ang="0">
                  <a:pos x="0" y="2891"/>
                </a:cxn>
              </a:cxnLst>
              <a:rect l="0" t="0" r="r" b="b"/>
              <a:pathLst>
                <a:path w="784" h="2891">
                  <a:moveTo>
                    <a:pt x="0" y="2891"/>
                  </a:moveTo>
                  <a:lnTo>
                    <a:pt x="0" y="542"/>
                  </a:lnTo>
                  <a:lnTo>
                    <a:pt x="784" y="0"/>
                  </a:lnTo>
                  <a:lnTo>
                    <a:pt x="784" y="2349"/>
                  </a:lnTo>
                  <a:lnTo>
                    <a:pt x="0" y="2891"/>
                  </a:lnTo>
                  <a:close/>
                </a:path>
              </a:pathLst>
            </a:custGeom>
            <a:solidFill>
              <a:srgbClr val="C0C0C0"/>
            </a:solidFill>
            <a:ln w="9525">
              <a:noFill/>
              <a:round/>
              <a:headEnd/>
              <a:tailEnd/>
            </a:ln>
          </p:spPr>
          <p:txBody>
            <a:bodyPr/>
            <a:lstStyle/>
            <a:p>
              <a:endParaRPr lang="es-ES"/>
            </a:p>
          </p:txBody>
        </p:sp>
        <p:sp>
          <p:nvSpPr>
            <p:cNvPr id="203840" name="Rectangle 64"/>
            <p:cNvSpPr>
              <a:spLocks noChangeArrowheads="1"/>
            </p:cNvSpPr>
            <p:nvPr/>
          </p:nvSpPr>
          <p:spPr bwMode="auto">
            <a:xfrm>
              <a:off x="1225" y="-804"/>
              <a:ext cx="5047" cy="2349"/>
            </a:xfrm>
            <a:prstGeom prst="rect">
              <a:avLst/>
            </a:prstGeom>
            <a:solidFill>
              <a:srgbClr val="C0C0C0"/>
            </a:solidFill>
            <a:ln w="9525">
              <a:noFill/>
              <a:miter lim="800000"/>
              <a:headEnd/>
              <a:tailEnd/>
            </a:ln>
          </p:spPr>
          <p:txBody>
            <a:bodyPr/>
            <a:lstStyle/>
            <a:p>
              <a:endParaRPr lang="es-ES"/>
            </a:p>
          </p:txBody>
        </p:sp>
        <p:sp>
          <p:nvSpPr>
            <p:cNvPr id="203841" name="Freeform 65"/>
            <p:cNvSpPr>
              <a:spLocks/>
            </p:cNvSpPr>
            <p:nvPr/>
          </p:nvSpPr>
          <p:spPr bwMode="auto">
            <a:xfrm>
              <a:off x="441" y="1545"/>
              <a:ext cx="5831" cy="542"/>
            </a:xfrm>
            <a:custGeom>
              <a:avLst/>
              <a:gdLst/>
              <a:ahLst/>
              <a:cxnLst>
                <a:cxn ang="0">
                  <a:pos x="5831" y="0"/>
                </a:cxn>
                <a:cxn ang="0">
                  <a:pos x="5047" y="542"/>
                </a:cxn>
                <a:cxn ang="0">
                  <a:pos x="0" y="542"/>
                </a:cxn>
                <a:cxn ang="0">
                  <a:pos x="784" y="0"/>
                </a:cxn>
                <a:cxn ang="0">
                  <a:pos x="5831" y="0"/>
                </a:cxn>
              </a:cxnLst>
              <a:rect l="0" t="0" r="r" b="b"/>
              <a:pathLst>
                <a:path w="5831" h="542">
                  <a:moveTo>
                    <a:pt x="5831" y="0"/>
                  </a:moveTo>
                  <a:lnTo>
                    <a:pt x="5047" y="542"/>
                  </a:lnTo>
                  <a:lnTo>
                    <a:pt x="0" y="542"/>
                  </a:lnTo>
                  <a:lnTo>
                    <a:pt x="784" y="0"/>
                  </a:lnTo>
                  <a:lnTo>
                    <a:pt x="5831" y="0"/>
                  </a:lnTo>
                  <a:close/>
                </a:path>
              </a:pathLst>
            </a:custGeom>
            <a:noFill/>
            <a:ln w="0">
              <a:solidFill>
                <a:srgbClr val="000000"/>
              </a:solidFill>
              <a:prstDash val="solid"/>
              <a:round/>
              <a:headEnd/>
              <a:tailEnd/>
            </a:ln>
          </p:spPr>
          <p:txBody>
            <a:bodyPr/>
            <a:lstStyle/>
            <a:p>
              <a:endParaRPr lang="es-ES"/>
            </a:p>
          </p:txBody>
        </p:sp>
        <p:sp>
          <p:nvSpPr>
            <p:cNvPr id="203842" name="Freeform 66"/>
            <p:cNvSpPr>
              <a:spLocks/>
            </p:cNvSpPr>
            <p:nvPr/>
          </p:nvSpPr>
          <p:spPr bwMode="auto">
            <a:xfrm>
              <a:off x="441" y="-804"/>
              <a:ext cx="784" cy="2891"/>
            </a:xfrm>
            <a:custGeom>
              <a:avLst/>
              <a:gdLst/>
              <a:ahLst/>
              <a:cxnLst>
                <a:cxn ang="0">
                  <a:pos x="0" y="2891"/>
                </a:cxn>
                <a:cxn ang="0">
                  <a:pos x="0" y="542"/>
                </a:cxn>
                <a:cxn ang="0">
                  <a:pos x="784" y="0"/>
                </a:cxn>
                <a:cxn ang="0">
                  <a:pos x="784" y="2349"/>
                </a:cxn>
                <a:cxn ang="0">
                  <a:pos x="0" y="2891"/>
                </a:cxn>
              </a:cxnLst>
              <a:rect l="0" t="0" r="r" b="b"/>
              <a:pathLst>
                <a:path w="784" h="2891">
                  <a:moveTo>
                    <a:pt x="0" y="2891"/>
                  </a:moveTo>
                  <a:lnTo>
                    <a:pt x="0" y="542"/>
                  </a:lnTo>
                  <a:lnTo>
                    <a:pt x="784" y="0"/>
                  </a:lnTo>
                  <a:lnTo>
                    <a:pt x="784" y="2349"/>
                  </a:lnTo>
                  <a:lnTo>
                    <a:pt x="0" y="2891"/>
                  </a:lnTo>
                  <a:close/>
                </a:path>
              </a:pathLst>
            </a:custGeom>
            <a:noFill/>
            <a:ln w="5715">
              <a:solidFill>
                <a:srgbClr val="808080"/>
              </a:solidFill>
              <a:prstDash val="solid"/>
              <a:round/>
              <a:headEnd/>
              <a:tailEnd/>
            </a:ln>
          </p:spPr>
          <p:txBody>
            <a:bodyPr/>
            <a:lstStyle/>
            <a:p>
              <a:endParaRPr lang="es-ES"/>
            </a:p>
          </p:txBody>
        </p:sp>
        <p:sp>
          <p:nvSpPr>
            <p:cNvPr id="203843" name="Rectangle 67"/>
            <p:cNvSpPr>
              <a:spLocks noChangeArrowheads="1"/>
            </p:cNvSpPr>
            <p:nvPr/>
          </p:nvSpPr>
          <p:spPr bwMode="auto">
            <a:xfrm>
              <a:off x="1225" y="-804"/>
              <a:ext cx="5047" cy="2349"/>
            </a:xfrm>
            <a:prstGeom prst="rect">
              <a:avLst/>
            </a:prstGeom>
            <a:noFill/>
            <a:ln w="5715">
              <a:solidFill>
                <a:srgbClr val="808080"/>
              </a:solidFill>
              <a:miter lim="800000"/>
              <a:headEnd/>
              <a:tailEnd/>
            </a:ln>
          </p:spPr>
          <p:txBody>
            <a:bodyPr/>
            <a:lstStyle/>
            <a:p>
              <a:endParaRPr lang="es-ES"/>
            </a:p>
          </p:txBody>
        </p:sp>
        <p:sp>
          <p:nvSpPr>
            <p:cNvPr id="203844" name="Freeform 68"/>
            <p:cNvSpPr>
              <a:spLocks/>
            </p:cNvSpPr>
            <p:nvPr/>
          </p:nvSpPr>
          <p:spPr bwMode="auto">
            <a:xfrm>
              <a:off x="2282" y="1026"/>
              <a:ext cx="314" cy="899"/>
            </a:xfrm>
            <a:custGeom>
              <a:avLst/>
              <a:gdLst/>
              <a:ahLst/>
              <a:cxnLst>
                <a:cxn ang="0">
                  <a:pos x="0" y="899"/>
                </a:cxn>
                <a:cxn ang="0">
                  <a:pos x="0" y="217"/>
                </a:cxn>
                <a:cxn ang="0">
                  <a:pos x="314" y="0"/>
                </a:cxn>
                <a:cxn ang="0">
                  <a:pos x="314" y="682"/>
                </a:cxn>
                <a:cxn ang="0">
                  <a:pos x="0" y="899"/>
                </a:cxn>
              </a:cxnLst>
              <a:rect l="0" t="0" r="r" b="b"/>
              <a:pathLst>
                <a:path w="314" h="899">
                  <a:moveTo>
                    <a:pt x="0" y="899"/>
                  </a:moveTo>
                  <a:lnTo>
                    <a:pt x="0" y="217"/>
                  </a:lnTo>
                  <a:lnTo>
                    <a:pt x="314" y="0"/>
                  </a:lnTo>
                  <a:lnTo>
                    <a:pt x="314" y="682"/>
                  </a:lnTo>
                  <a:lnTo>
                    <a:pt x="0" y="899"/>
                  </a:lnTo>
                  <a:close/>
                </a:path>
              </a:pathLst>
            </a:custGeom>
            <a:solidFill>
              <a:srgbClr val="4D4D80"/>
            </a:solidFill>
            <a:ln w="5715">
              <a:solidFill>
                <a:srgbClr val="000000"/>
              </a:solidFill>
              <a:prstDash val="solid"/>
              <a:round/>
              <a:headEnd/>
              <a:tailEnd/>
            </a:ln>
          </p:spPr>
          <p:txBody>
            <a:bodyPr/>
            <a:lstStyle/>
            <a:p>
              <a:endParaRPr lang="es-ES"/>
            </a:p>
          </p:txBody>
        </p:sp>
        <p:sp>
          <p:nvSpPr>
            <p:cNvPr id="203845" name="Rectangle 69"/>
            <p:cNvSpPr>
              <a:spLocks noChangeArrowheads="1"/>
            </p:cNvSpPr>
            <p:nvPr/>
          </p:nvSpPr>
          <p:spPr bwMode="auto">
            <a:xfrm>
              <a:off x="1364" y="1243"/>
              <a:ext cx="918" cy="682"/>
            </a:xfrm>
            <a:prstGeom prst="rect">
              <a:avLst/>
            </a:prstGeom>
            <a:solidFill>
              <a:srgbClr val="9999FF"/>
            </a:solidFill>
            <a:ln w="5715">
              <a:solidFill>
                <a:srgbClr val="000000"/>
              </a:solidFill>
              <a:miter lim="800000"/>
              <a:headEnd/>
              <a:tailEnd/>
            </a:ln>
          </p:spPr>
          <p:txBody>
            <a:bodyPr/>
            <a:lstStyle/>
            <a:p>
              <a:endParaRPr lang="es-ES"/>
            </a:p>
          </p:txBody>
        </p:sp>
        <p:sp>
          <p:nvSpPr>
            <p:cNvPr id="203846" name="Freeform 70"/>
            <p:cNvSpPr>
              <a:spLocks/>
            </p:cNvSpPr>
            <p:nvPr/>
          </p:nvSpPr>
          <p:spPr bwMode="auto">
            <a:xfrm>
              <a:off x="1364" y="1026"/>
              <a:ext cx="1232" cy="217"/>
            </a:xfrm>
            <a:custGeom>
              <a:avLst/>
              <a:gdLst/>
              <a:ahLst/>
              <a:cxnLst>
                <a:cxn ang="0">
                  <a:pos x="918" y="217"/>
                </a:cxn>
                <a:cxn ang="0">
                  <a:pos x="1232" y="0"/>
                </a:cxn>
                <a:cxn ang="0">
                  <a:pos x="314" y="0"/>
                </a:cxn>
                <a:cxn ang="0">
                  <a:pos x="0" y="217"/>
                </a:cxn>
                <a:cxn ang="0">
                  <a:pos x="918" y="217"/>
                </a:cxn>
              </a:cxnLst>
              <a:rect l="0" t="0" r="r" b="b"/>
              <a:pathLst>
                <a:path w="1232" h="217">
                  <a:moveTo>
                    <a:pt x="918" y="217"/>
                  </a:moveTo>
                  <a:lnTo>
                    <a:pt x="1232" y="0"/>
                  </a:lnTo>
                  <a:lnTo>
                    <a:pt x="314" y="0"/>
                  </a:lnTo>
                  <a:lnTo>
                    <a:pt x="0" y="217"/>
                  </a:lnTo>
                  <a:lnTo>
                    <a:pt x="918" y="217"/>
                  </a:lnTo>
                  <a:close/>
                </a:path>
              </a:pathLst>
            </a:custGeom>
            <a:solidFill>
              <a:srgbClr val="7373BF"/>
            </a:solidFill>
            <a:ln w="5715">
              <a:solidFill>
                <a:srgbClr val="000000"/>
              </a:solidFill>
              <a:prstDash val="solid"/>
              <a:round/>
              <a:headEnd/>
              <a:tailEnd/>
            </a:ln>
          </p:spPr>
          <p:txBody>
            <a:bodyPr/>
            <a:lstStyle/>
            <a:p>
              <a:endParaRPr lang="es-ES"/>
            </a:p>
          </p:txBody>
        </p:sp>
        <p:sp>
          <p:nvSpPr>
            <p:cNvPr id="203847" name="Freeform 71"/>
            <p:cNvSpPr>
              <a:spLocks/>
            </p:cNvSpPr>
            <p:nvPr/>
          </p:nvSpPr>
          <p:spPr bwMode="auto">
            <a:xfrm>
              <a:off x="3199" y="-305"/>
              <a:ext cx="315" cy="2230"/>
            </a:xfrm>
            <a:custGeom>
              <a:avLst/>
              <a:gdLst/>
              <a:ahLst/>
              <a:cxnLst>
                <a:cxn ang="0">
                  <a:pos x="0" y="2230"/>
                </a:cxn>
                <a:cxn ang="0">
                  <a:pos x="0" y="217"/>
                </a:cxn>
                <a:cxn ang="0">
                  <a:pos x="315" y="0"/>
                </a:cxn>
                <a:cxn ang="0">
                  <a:pos x="315" y="2013"/>
                </a:cxn>
                <a:cxn ang="0">
                  <a:pos x="0" y="2230"/>
                </a:cxn>
              </a:cxnLst>
              <a:rect l="0" t="0" r="r" b="b"/>
              <a:pathLst>
                <a:path w="315" h="2230">
                  <a:moveTo>
                    <a:pt x="0" y="2230"/>
                  </a:moveTo>
                  <a:lnTo>
                    <a:pt x="0" y="217"/>
                  </a:lnTo>
                  <a:lnTo>
                    <a:pt x="315" y="0"/>
                  </a:lnTo>
                  <a:lnTo>
                    <a:pt x="315" y="2013"/>
                  </a:lnTo>
                  <a:lnTo>
                    <a:pt x="0" y="2230"/>
                  </a:lnTo>
                  <a:close/>
                </a:path>
              </a:pathLst>
            </a:custGeom>
            <a:solidFill>
              <a:srgbClr val="4D1A33"/>
            </a:solidFill>
            <a:ln w="5715">
              <a:solidFill>
                <a:srgbClr val="000000"/>
              </a:solidFill>
              <a:prstDash val="solid"/>
              <a:round/>
              <a:headEnd/>
              <a:tailEnd/>
            </a:ln>
          </p:spPr>
          <p:txBody>
            <a:bodyPr/>
            <a:lstStyle/>
            <a:p>
              <a:endParaRPr lang="es-ES"/>
            </a:p>
          </p:txBody>
        </p:sp>
        <p:sp>
          <p:nvSpPr>
            <p:cNvPr id="203848" name="Rectangle 72"/>
            <p:cNvSpPr>
              <a:spLocks noChangeArrowheads="1"/>
            </p:cNvSpPr>
            <p:nvPr/>
          </p:nvSpPr>
          <p:spPr bwMode="auto">
            <a:xfrm>
              <a:off x="2282" y="-88"/>
              <a:ext cx="917" cy="2013"/>
            </a:xfrm>
            <a:prstGeom prst="rect">
              <a:avLst/>
            </a:prstGeom>
            <a:solidFill>
              <a:srgbClr val="993366"/>
            </a:solidFill>
            <a:ln w="5715">
              <a:solidFill>
                <a:srgbClr val="000000"/>
              </a:solidFill>
              <a:miter lim="800000"/>
              <a:headEnd/>
              <a:tailEnd/>
            </a:ln>
          </p:spPr>
          <p:txBody>
            <a:bodyPr/>
            <a:lstStyle/>
            <a:p>
              <a:endParaRPr lang="es-ES"/>
            </a:p>
          </p:txBody>
        </p:sp>
        <p:sp>
          <p:nvSpPr>
            <p:cNvPr id="203849" name="Freeform 73"/>
            <p:cNvSpPr>
              <a:spLocks/>
            </p:cNvSpPr>
            <p:nvPr/>
          </p:nvSpPr>
          <p:spPr bwMode="auto">
            <a:xfrm>
              <a:off x="2282" y="-305"/>
              <a:ext cx="1232" cy="217"/>
            </a:xfrm>
            <a:custGeom>
              <a:avLst/>
              <a:gdLst/>
              <a:ahLst/>
              <a:cxnLst>
                <a:cxn ang="0">
                  <a:pos x="917" y="217"/>
                </a:cxn>
                <a:cxn ang="0">
                  <a:pos x="1232" y="0"/>
                </a:cxn>
                <a:cxn ang="0">
                  <a:pos x="314" y="0"/>
                </a:cxn>
                <a:cxn ang="0">
                  <a:pos x="0" y="217"/>
                </a:cxn>
                <a:cxn ang="0">
                  <a:pos x="917" y="217"/>
                </a:cxn>
              </a:cxnLst>
              <a:rect l="0" t="0" r="r" b="b"/>
              <a:pathLst>
                <a:path w="1232" h="217">
                  <a:moveTo>
                    <a:pt x="917" y="217"/>
                  </a:moveTo>
                  <a:lnTo>
                    <a:pt x="1232" y="0"/>
                  </a:lnTo>
                  <a:lnTo>
                    <a:pt x="314" y="0"/>
                  </a:lnTo>
                  <a:lnTo>
                    <a:pt x="0" y="217"/>
                  </a:lnTo>
                  <a:lnTo>
                    <a:pt x="917" y="217"/>
                  </a:lnTo>
                  <a:close/>
                </a:path>
              </a:pathLst>
            </a:custGeom>
            <a:solidFill>
              <a:srgbClr val="73264D"/>
            </a:solidFill>
            <a:ln w="5715">
              <a:solidFill>
                <a:srgbClr val="000000"/>
              </a:solidFill>
              <a:prstDash val="solid"/>
              <a:round/>
              <a:headEnd/>
              <a:tailEnd/>
            </a:ln>
          </p:spPr>
          <p:txBody>
            <a:bodyPr/>
            <a:lstStyle/>
            <a:p>
              <a:endParaRPr lang="es-ES"/>
            </a:p>
          </p:txBody>
        </p:sp>
        <p:sp>
          <p:nvSpPr>
            <p:cNvPr id="203850" name="Freeform 74"/>
            <p:cNvSpPr>
              <a:spLocks/>
            </p:cNvSpPr>
            <p:nvPr/>
          </p:nvSpPr>
          <p:spPr bwMode="auto">
            <a:xfrm>
              <a:off x="4117" y="1277"/>
              <a:ext cx="314" cy="648"/>
            </a:xfrm>
            <a:custGeom>
              <a:avLst/>
              <a:gdLst/>
              <a:ahLst/>
              <a:cxnLst>
                <a:cxn ang="0">
                  <a:pos x="0" y="648"/>
                </a:cxn>
                <a:cxn ang="0">
                  <a:pos x="0" y="217"/>
                </a:cxn>
                <a:cxn ang="0">
                  <a:pos x="314" y="0"/>
                </a:cxn>
                <a:cxn ang="0">
                  <a:pos x="314" y="431"/>
                </a:cxn>
                <a:cxn ang="0">
                  <a:pos x="0" y="648"/>
                </a:cxn>
              </a:cxnLst>
              <a:rect l="0" t="0" r="r" b="b"/>
              <a:pathLst>
                <a:path w="314" h="648">
                  <a:moveTo>
                    <a:pt x="0" y="648"/>
                  </a:moveTo>
                  <a:lnTo>
                    <a:pt x="0" y="217"/>
                  </a:lnTo>
                  <a:lnTo>
                    <a:pt x="314" y="0"/>
                  </a:lnTo>
                  <a:lnTo>
                    <a:pt x="314" y="431"/>
                  </a:lnTo>
                  <a:lnTo>
                    <a:pt x="0" y="648"/>
                  </a:lnTo>
                  <a:close/>
                </a:path>
              </a:pathLst>
            </a:custGeom>
            <a:solidFill>
              <a:srgbClr val="808066"/>
            </a:solidFill>
            <a:ln w="5715">
              <a:solidFill>
                <a:srgbClr val="000000"/>
              </a:solidFill>
              <a:prstDash val="solid"/>
              <a:round/>
              <a:headEnd/>
              <a:tailEnd/>
            </a:ln>
          </p:spPr>
          <p:txBody>
            <a:bodyPr/>
            <a:lstStyle/>
            <a:p>
              <a:endParaRPr lang="es-ES"/>
            </a:p>
          </p:txBody>
        </p:sp>
        <p:sp>
          <p:nvSpPr>
            <p:cNvPr id="203851" name="Rectangle 75"/>
            <p:cNvSpPr>
              <a:spLocks noChangeArrowheads="1"/>
            </p:cNvSpPr>
            <p:nvPr/>
          </p:nvSpPr>
          <p:spPr bwMode="auto">
            <a:xfrm>
              <a:off x="3199" y="1494"/>
              <a:ext cx="918" cy="431"/>
            </a:xfrm>
            <a:prstGeom prst="rect">
              <a:avLst/>
            </a:prstGeom>
            <a:solidFill>
              <a:srgbClr val="FFFFCC"/>
            </a:solidFill>
            <a:ln w="5715">
              <a:solidFill>
                <a:srgbClr val="000000"/>
              </a:solidFill>
              <a:miter lim="800000"/>
              <a:headEnd/>
              <a:tailEnd/>
            </a:ln>
          </p:spPr>
          <p:txBody>
            <a:bodyPr/>
            <a:lstStyle/>
            <a:p>
              <a:endParaRPr lang="es-ES"/>
            </a:p>
          </p:txBody>
        </p:sp>
        <p:sp>
          <p:nvSpPr>
            <p:cNvPr id="203852" name="Freeform 76"/>
            <p:cNvSpPr>
              <a:spLocks/>
            </p:cNvSpPr>
            <p:nvPr/>
          </p:nvSpPr>
          <p:spPr bwMode="auto">
            <a:xfrm>
              <a:off x="3199" y="1277"/>
              <a:ext cx="1232" cy="217"/>
            </a:xfrm>
            <a:custGeom>
              <a:avLst/>
              <a:gdLst/>
              <a:ahLst/>
              <a:cxnLst>
                <a:cxn ang="0">
                  <a:pos x="918" y="217"/>
                </a:cxn>
                <a:cxn ang="0">
                  <a:pos x="1232" y="0"/>
                </a:cxn>
                <a:cxn ang="0">
                  <a:pos x="315" y="0"/>
                </a:cxn>
                <a:cxn ang="0">
                  <a:pos x="0" y="217"/>
                </a:cxn>
                <a:cxn ang="0">
                  <a:pos x="918" y="217"/>
                </a:cxn>
              </a:cxnLst>
              <a:rect l="0" t="0" r="r" b="b"/>
              <a:pathLst>
                <a:path w="1232" h="217">
                  <a:moveTo>
                    <a:pt x="918" y="217"/>
                  </a:moveTo>
                  <a:lnTo>
                    <a:pt x="1232" y="0"/>
                  </a:lnTo>
                  <a:lnTo>
                    <a:pt x="315" y="0"/>
                  </a:lnTo>
                  <a:lnTo>
                    <a:pt x="0" y="217"/>
                  </a:lnTo>
                  <a:lnTo>
                    <a:pt x="918" y="217"/>
                  </a:lnTo>
                  <a:close/>
                </a:path>
              </a:pathLst>
            </a:custGeom>
            <a:solidFill>
              <a:srgbClr val="BFBF99"/>
            </a:solidFill>
            <a:ln w="5715">
              <a:solidFill>
                <a:srgbClr val="000000"/>
              </a:solidFill>
              <a:prstDash val="solid"/>
              <a:round/>
              <a:headEnd/>
              <a:tailEnd/>
            </a:ln>
          </p:spPr>
          <p:txBody>
            <a:bodyPr/>
            <a:lstStyle/>
            <a:p>
              <a:endParaRPr lang="es-ES"/>
            </a:p>
          </p:txBody>
        </p:sp>
        <p:sp>
          <p:nvSpPr>
            <p:cNvPr id="203853" name="Freeform 77"/>
            <p:cNvSpPr>
              <a:spLocks/>
            </p:cNvSpPr>
            <p:nvPr/>
          </p:nvSpPr>
          <p:spPr bwMode="auto">
            <a:xfrm>
              <a:off x="5034" y="1622"/>
              <a:ext cx="315" cy="303"/>
            </a:xfrm>
            <a:custGeom>
              <a:avLst/>
              <a:gdLst/>
              <a:ahLst/>
              <a:cxnLst>
                <a:cxn ang="0">
                  <a:pos x="0" y="303"/>
                </a:cxn>
                <a:cxn ang="0">
                  <a:pos x="0" y="216"/>
                </a:cxn>
                <a:cxn ang="0">
                  <a:pos x="315" y="0"/>
                </a:cxn>
                <a:cxn ang="0">
                  <a:pos x="315" y="86"/>
                </a:cxn>
                <a:cxn ang="0">
                  <a:pos x="0" y="303"/>
                </a:cxn>
              </a:cxnLst>
              <a:rect l="0" t="0" r="r" b="b"/>
              <a:pathLst>
                <a:path w="315" h="303">
                  <a:moveTo>
                    <a:pt x="0" y="303"/>
                  </a:moveTo>
                  <a:lnTo>
                    <a:pt x="0" y="216"/>
                  </a:lnTo>
                  <a:lnTo>
                    <a:pt x="315" y="0"/>
                  </a:lnTo>
                  <a:lnTo>
                    <a:pt x="315" y="86"/>
                  </a:lnTo>
                  <a:lnTo>
                    <a:pt x="0" y="303"/>
                  </a:lnTo>
                  <a:close/>
                </a:path>
              </a:pathLst>
            </a:custGeom>
            <a:solidFill>
              <a:srgbClr val="668080"/>
            </a:solidFill>
            <a:ln w="5715">
              <a:solidFill>
                <a:srgbClr val="000000"/>
              </a:solidFill>
              <a:prstDash val="solid"/>
              <a:round/>
              <a:headEnd/>
              <a:tailEnd/>
            </a:ln>
          </p:spPr>
          <p:txBody>
            <a:bodyPr/>
            <a:lstStyle/>
            <a:p>
              <a:endParaRPr lang="es-ES"/>
            </a:p>
          </p:txBody>
        </p:sp>
        <p:sp>
          <p:nvSpPr>
            <p:cNvPr id="203854" name="Rectangle 78"/>
            <p:cNvSpPr>
              <a:spLocks noChangeArrowheads="1"/>
            </p:cNvSpPr>
            <p:nvPr/>
          </p:nvSpPr>
          <p:spPr bwMode="auto">
            <a:xfrm>
              <a:off x="4117" y="1838"/>
              <a:ext cx="917" cy="87"/>
            </a:xfrm>
            <a:prstGeom prst="rect">
              <a:avLst/>
            </a:prstGeom>
            <a:solidFill>
              <a:srgbClr val="CCFFFF"/>
            </a:solidFill>
            <a:ln w="5715">
              <a:solidFill>
                <a:srgbClr val="000000"/>
              </a:solidFill>
              <a:miter lim="800000"/>
              <a:headEnd/>
              <a:tailEnd/>
            </a:ln>
          </p:spPr>
          <p:txBody>
            <a:bodyPr/>
            <a:lstStyle/>
            <a:p>
              <a:endParaRPr lang="es-ES"/>
            </a:p>
          </p:txBody>
        </p:sp>
        <p:sp>
          <p:nvSpPr>
            <p:cNvPr id="203855" name="Freeform 79"/>
            <p:cNvSpPr>
              <a:spLocks/>
            </p:cNvSpPr>
            <p:nvPr/>
          </p:nvSpPr>
          <p:spPr bwMode="auto">
            <a:xfrm>
              <a:off x="4117" y="1622"/>
              <a:ext cx="1232" cy="216"/>
            </a:xfrm>
            <a:custGeom>
              <a:avLst/>
              <a:gdLst/>
              <a:ahLst/>
              <a:cxnLst>
                <a:cxn ang="0">
                  <a:pos x="917" y="216"/>
                </a:cxn>
                <a:cxn ang="0">
                  <a:pos x="1232" y="0"/>
                </a:cxn>
                <a:cxn ang="0">
                  <a:pos x="314" y="0"/>
                </a:cxn>
                <a:cxn ang="0">
                  <a:pos x="0" y="216"/>
                </a:cxn>
                <a:cxn ang="0">
                  <a:pos x="917" y="216"/>
                </a:cxn>
              </a:cxnLst>
              <a:rect l="0" t="0" r="r" b="b"/>
              <a:pathLst>
                <a:path w="1232" h="216">
                  <a:moveTo>
                    <a:pt x="917" y="216"/>
                  </a:moveTo>
                  <a:lnTo>
                    <a:pt x="1232" y="0"/>
                  </a:lnTo>
                  <a:lnTo>
                    <a:pt x="314" y="0"/>
                  </a:lnTo>
                  <a:lnTo>
                    <a:pt x="0" y="216"/>
                  </a:lnTo>
                  <a:lnTo>
                    <a:pt x="917" y="216"/>
                  </a:lnTo>
                  <a:close/>
                </a:path>
              </a:pathLst>
            </a:custGeom>
            <a:solidFill>
              <a:srgbClr val="99BFBF"/>
            </a:solidFill>
            <a:ln w="5715">
              <a:solidFill>
                <a:srgbClr val="000000"/>
              </a:solidFill>
              <a:prstDash val="solid"/>
              <a:round/>
              <a:headEnd/>
              <a:tailEnd/>
            </a:ln>
          </p:spPr>
          <p:txBody>
            <a:bodyPr/>
            <a:lstStyle/>
            <a:p>
              <a:endParaRPr lang="es-ES"/>
            </a:p>
          </p:txBody>
        </p:sp>
        <p:sp>
          <p:nvSpPr>
            <p:cNvPr id="203856" name="Rectangle 80"/>
            <p:cNvSpPr>
              <a:spLocks noChangeArrowheads="1"/>
            </p:cNvSpPr>
            <p:nvPr/>
          </p:nvSpPr>
          <p:spPr bwMode="auto">
            <a:xfrm>
              <a:off x="1440" y="557"/>
              <a:ext cx="973"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Excelente</a:t>
              </a:r>
              <a:endParaRPr lang="es-ES" sz="1000"/>
            </a:p>
          </p:txBody>
        </p:sp>
        <p:sp>
          <p:nvSpPr>
            <p:cNvPr id="203857" name="Rectangle 81"/>
            <p:cNvSpPr>
              <a:spLocks noChangeArrowheads="1"/>
            </p:cNvSpPr>
            <p:nvPr/>
          </p:nvSpPr>
          <p:spPr bwMode="auto">
            <a:xfrm>
              <a:off x="1773" y="814"/>
              <a:ext cx="470"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21%</a:t>
              </a:r>
              <a:endParaRPr lang="es-ES" sz="1000"/>
            </a:p>
          </p:txBody>
        </p:sp>
        <p:sp>
          <p:nvSpPr>
            <p:cNvPr id="203858" name="Rectangle 82"/>
            <p:cNvSpPr>
              <a:spLocks noChangeArrowheads="1"/>
            </p:cNvSpPr>
            <p:nvPr/>
          </p:nvSpPr>
          <p:spPr bwMode="auto">
            <a:xfrm>
              <a:off x="2592" y="-806"/>
              <a:ext cx="648" cy="219"/>
            </a:xfrm>
            <a:prstGeom prst="rect">
              <a:avLst/>
            </a:prstGeom>
            <a:noFill/>
            <a:ln w="9525">
              <a:noFill/>
              <a:miter lim="800000"/>
              <a:headEnd/>
              <a:tailEnd/>
            </a:ln>
          </p:spPr>
          <p:txBody>
            <a:bodyPr lIns="0" tIns="0" rIns="0" bIns="0">
              <a:spAutoFit/>
            </a:bodyPr>
            <a:lstStyle/>
            <a:p>
              <a:pPr algn="ctr"/>
              <a:r>
                <a:rPr lang="en-US" sz="900">
                  <a:solidFill>
                    <a:srgbClr val="000000"/>
                  </a:solidFill>
                  <a:latin typeface="Verdana" pitchFamily="34" charset="0"/>
                </a:rPr>
                <a:t>Buena</a:t>
              </a:r>
              <a:endParaRPr lang="es-ES"/>
            </a:p>
          </p:txBody>
        </p:sp>
        <p:sp>
          <p:nvSpPr>
            <p:cNvPr id="203859" name="Rectangle 83"/>
            <p:cNvSpPr>
              <a:spLocks noChangeArrowheads="1"/>
            </p:cNvSpPr>
            <p:nvPr/>
          </p:nvSpPr>
          <p:spPr bwMode="auto">
            <a:xfrm>
              <a:off x="2678" y="-563"/>
              <a:ext cx="470"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63%</a:t>
              </a:r>
              <a:endParaRPr lang="es-ES" sz="1000"/>
            </a:p>
          </p:txBody>
        </p:sp>
        <p:sp>
          <p:nvSpPr>
            <p:cNvPr id="203860" name="Rectangle 84"/>
            <p:cNvSpPr>
              <a:spLocks noChangeArrowheads="1"/>
            </p:cNvSpPr>
            <p:nvPr/>
          </p:nvSpPr>
          <p:spPr bwMode="auto">
            <a:xfrm>
              <a:off x="3448" y="814"/>
              <a:ext cx="772"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Regular</a:t>
              </a:r>
              <a:endParaRPr lang="es-ES" sz="1000"/>
            </a:p>
          </p:txBody>
        </p:sp>
        <p:sp>
          <p:nvSpPr>
            <p:cNvPr id="203861" name="Rectangle 85"/>
            <p:cNvSpPr>
              <a:spLocks noChangeArrowheads="1"/>
            </p:cNvSpPr>
            <p:nvPr/>
          </p:nvSpPr>
          <p:spPr bwMode="auto">
            <a:xfrm>
              <a:off x="3578" y="1059"/>
              <a:ext cx="470"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13%</a:t>
              </a:r>
              <a:endParaRPr lang="es-ES" sz="1000"/>
            </a:p>
          </p:txBody>
        </p:sp>
        <p:sp>
          <p:nvSpPr>
            <p:cNvPr id="203862" name="Rectangle 86"/>
            <p:cNvSpPr>
              <a:spLocks noChangeArrowheads="1"/>
            </p:cNvSpPr>
            <p:nvPr/>
          </p:nvSpPr>
          <p:spPr bwMode="auto">
            <a:xfrm>
              <a:off x="4345" y="879"/>
              <a:ext cx="1090" cy="48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No indica /</a:t>
              </a:r>
            </a:p>
            <a:p>
              <a:r>
                <a:rPr lang="en-US" sz="1000">
                  <a:solidFill>
                    <a:srgbClr val="000000"/>
                  </a:solidFill>
                  <a:latin typeface="Verdana" pitchFamily="34" charset="0"/>
                </a:rPr>
                <a:t>No Conoce</a:t>
              </a:r>
              <a:endParaRPr lang="es-ES" sz="1000"/>
            </a:p>
          </p:txBody>
        </p:sp>
        <p:sp>
          <p:nvSpPr>
            <p:cNvPr id="203863" name="Rectangle 87"/>
            <p:cNvSpPr>
              <a:spLocks noChangeArrowheads="1"/>
            </p:cNvSpPr>
            <p:nvPr/>
          </p:nvSpPr>
          <p:spPr bwMode="auto">
            <a:xfrm>
              <a:off x="4555" y="1354"/>
              <a:ext cx="343" cy="240"/>
            </a:xfrm>
            <a:prstGeom prst="rect">
              <a:avLst/>
            </a:prstGeom>
            <a:noFill/>
            <a:ln w="9525">
              <a:noFill/>
              <a:miter lim="800000"/>
              <a:headEnd/>
              <a:tailEnd/>
            </a:ln>
          </p:spPr>
          <p:txBody>
            <a:bodyPr wrap="none" lIns="0" tIns="0" rIns="0" bIns="0">
              <a:spAutoFit/>
            </a:bodyPr>
            <a:lstStyle/>
            <a:p>
              <a:pPr algn="ctr"/>
              <a:r>
                <a:rPr lang="en-US" sz="1000">
                  <a:solidFill>
                    <a:srgbClr val="000000"/>
                  </a:solidFill>
                  <a:latin typeface="Verdana" pitchFamily="34" charset="0"/>
                </a:rPr>
                <a:t>3%</a:t>
              </a:r>
              <a:endParaRPr lang="es-ES" sz="1000"/>
            </a:p>
          </p:txBody>
        </p:sp>
        <p:sp>
          <p:nvSpPr>
            <p:cNvPr id="203864" name="Line 88"/>
            <p:cNvSpPr>
              <a:spLocks noChangeShapeType="1"/>
            </p:cNvSpPr>
            <p:nvPr/>
          </p:nvSpPr>
          <p:spPr bwMode="auto">
            <a:xfrm flipV="1">
              <a:off x="441" y="-262"/>
              <a:ext cx="1" cy="2349"/>
            </a:xfrm>
            <a:prstGeom prst="line">
              <a:avLst/>
            </a:prstGeom>
            <a:noFill/>
            <a:ln w="0">
              <a:solidFill>
                <a:srgbClr val="000000"/>
              </a:solidFill>
              <a:round/>
              <a:headEnd/>
              <a:tailEnd/>
            </a:ln>
          </p:spPr>
          <p:txBody>
            <a:bodyPr/>
            <a:lstStyle/>
            <a:p>
              <a:endParaRPr lang="es-ES"/>
            </a:p>
          </p:txBody>
        </p:sp>
        <p:sp>
          <p:nvSpPr>
            <p:cNvPr id="203865" name="Line 89"/>
            <p:cNvSpPr>
              <a:spLocks noChangeShapeType="1"/>
            </p:cNvSpPr>
            <p:nvPr/>
          </p:nvSpPr>
          <p:spPr bwMode="auto">
            <a:xfrm flipH="1">
              <a:off x="395" y="2087"/>
              <a:ext cx="46" cy="1"/>
            </a:xfrm>
            <a:prstGeom prst="line">
              <a:avLst/>
            </a:prstGeom>
            <a:noFill/>
            <a:ln w="0">
              <a:solidFill>
                <a:srgbClr val="000000"/>
              </a:solidFill>
              <a:round/>
              <a:headEnd/>
              <a:tailEnd/>
            </a:ln>
          </p:spPr>
          <p:txBody>
            <a:bodyPr/>
            <a:lstStyle/>
            <a:p>
              <a:endParaRPr lang="es-ES"/>
            </a:p>
          </p:txBody>
        </p:sp>
        <p:sp>
          <p:nvSpPr>
            <p:cNvPr id="203866" name="Line 90"/>
            <p:cNvSpPr>
              <a:spLocks noChangeShapeType="1"/>
            </p:cNvSpPr>
            <p:nvPr/>
          </p:nvSpPr>
          <p:spPr bwMode="auto">
            <a:xfrm flipH="1">
              <a:off x="395" y="1696"/>
              <a:ext cx="46" cy="1"/>
            </a:xfrm>
            <a:prstGeom prst="line">
              <a:avLst/>
            </a:prstGeom>
            <a:noFill/>
            <a:ln w="0">
              <a:solidFill>
                <a:srgbClr val="000000"/>
              </a:solidFill>
              <a:round/>
              <a:headEnd/>
              <a:tailEnd/>
            </a:ln>
          </p:spPr>
          <p:txBody>
            <a:bodyPr/>
            <a:lstStyle/>
            <a:p>
              <a:endParaRPr lang="es-ES"/>
            </a:p>
          </p:txBody>
        </p:sp>
        <p:sp>
          <p:nvSpPr>
            <p:cNvPr id="203867" name="Line 91"/>
            <p:cNvSpPr>
              <a:spLocks noChangeShapeType="1"/>
            </p:cNvSpPr>
            <p:nvPr/>
          </p:nvSpPr>
          <p:spPr bwMode="auto">
            <a:xfrm flipH="1">
              <a:off x="395" y="1304"/>
              <a:ext cx="46" cy="1"/>
            </a:xfrm>
            <a:prstGeom prst="line">
              <a:avLst/>
            </a:prstGeom>
            <a:noFill/>
            <a:ln w="0">
              <a:solidFill>
                <a:srgbClr val="000000"/>
              </a:solidFill>
              <a:round/>
              <a:headEnd/>
              <a:tailEnd/>
            </a:ln>
          </p:spPr>
          <p:txBody>
            <a:bodyPr/>
            <a:lstStyle/>
            <a:p>
              <a:endParaRPr lang="es-ES"/>
            </a:p>
          </p:txBody>
        </p:sp>
        <p:sp>
          <p:nvSpPr>
            <p:cNvPr id="203868" name="Line 92"/>
            <p:cNvSpPr>
              <a:spLocks noChangeShapeType="1"/>
            </p:cNvSpPr>
            <p:nvPr/>
          </p:nvSpPr>
          <p:spPr bwMode="auto">
            <a:xfrm flipH="1">
              <a:off x="395" y="913"/>
              <a:ext cx="46" cy="1"/>
            </a:xfrm>
            <a:prstGeom prst="line">
              <a:avLst/>
            </a:prstGeom>
            <a:noFill/>
            <a:ln w="0">
              <a:solidFill>
                <a:srgbClr val="000000"/>
              </a:solidFill>
              <a:round/>
              <a:headEnd/>
              <a:tailEnd/>
            </a:ln>
          </p:spPr>
          <p:txBody>
            <a:bodyPr/>
            <a:lstStyle/>
            <a:p>
              <a:endParaRPr lang="es-ES"/>
            </a:p>
          </p:txBody>
        </p:sp>
        <p:sp>
          <p:nvSpPr>
            <p:cNvPr id="203869" name="Line 93"/>
            <p:cNvSpPr>
              <a:spLocks noChangeShapeType="1"/>
            </p:cNvSpPr>
            <p:nvPr/>
          </p:nvSpPr>
          <p:spPr bwMode="auto">
            <a:xfrm flipH="1">
              <a:off x="395" y="521"/>
              <a:ext cx="46" cy="1"/>
            </a:xfrm>
            <a:prstGeom prst="line">
              <a:avLst/>
            </a:prstGeom>
            <a:noFill/>
            <a:ln w="0">
              <a:solidFill>
                <a:srgbClr val="000000"/>
              </a:solidFill>
              <a:round/>
              <a:headEnd/>
              <a:tailEnd/>
            </a:ln>
          </p:spPr>
          <p:txBody>
            <a:bodyPr/>
            <a:lstStyle/>
            <a:p>
              <a:endParaRPr lang="es-ES"/>
            </a:p>
          </p:txBody>
        </p:sp>
        <p:sp>
          <p:nvSpPr>
            <p:cNvPr id="203870" name="Line 94"/>
            <p:cNvSpPr>
              <a:spLocks noChangeShapeType="1"/>
            </p:cNvSpPr>
            <p:nvPr/>
          </p:nvSpPr>
          <p:spPr bwMode="auto">
            <a:xfrm flipH="1">
              <a:off x="395" y="129"/>
              <a:ext cx="46" cy="1"/>
            </a:xfrm>
            <a:prstGeom prst="line">
              <a:avLst/>
            </a:prstGeom>
            <a:noFill/>
            <a:ln w="0">
              <a:solidFill>
                <a:srgbClr val="000000"/>
              </a:solidFill>
              <a:round/>
              <a:headEnd/>
              <a:tailEnd/>
            </a:ln>
          </p:spPr>
          <p:txBody>
            <a:bodyPr/>
            <a:lstStyle/>
            <a:p>
              <a:endParaRPr lang="es-ES"/>
            </a:p>
          </p:txBody>
        </p:sp>
        <p:sp>
          <p:nvSpPr>
            <p:cNvPr id="203871" name="Line 95"/>
            <p:cNvSpPr>
              <a:spLocks noChangeShapeType="1"/>
            </p:cNvSpPr>
            <p:nvPr/>
          </p:nvSpPr>
          <p:spPr bwMode="auto">
            <a:xfrm flipH="1">
              <a:off x="395" y="-262"/>
              <a:ext cx="46" cy="1"/>
            </a:xfrm>
            <a:prstGeom prst="line">
              <a:avLst/>
            </a:prstGeom>
            <a:noFill/>
            <a:ln w="0">
              <a:solidFill>
                <a:srgbClr val="000000"/>
              </a:solidFill>
              <a:round/>
              <a:headEnd/>
              <a:tailEnd/>
            </a:ln>
          </p:spPr>
          <p:txBody>
            <a:bodyPr/>
            <a:lstStyle/>
            <a:p>
              <a:endParaRPr lang="es-ES"/>
            </a:p>
          </p:txBody>
        </p:sp>
        <p:sp>
          <p:nvSpPr>
            <p:cNvPr id="203872" name="Rectangle 96"/>
            <p:cNvSpPr>
              <a:spLocks noChangeArrowheads="1"/>
            </p:cNvSpPr>
            <p:nvPr/>
          </p:nvSpPr>
          <p:spPr bwMode="auto">
            <a:xfrm>
              <a:off x="305" y="2039"/>
              <a:ext cx="128"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0</a:t>
              </a:r>
              <a:endParaRPr lang="es-ES"/>
            </a:p>
          </p:txBody>
        </p:sp>
        <p:sp>
          <p:nvSpPr>
            <p:cNvPr id="203873" name="Rectangle 97"/>
            <p:cNvSpPr>
              <a:spLocks noChangeArrowheads="1"/>
            </p:cNvSpPr>
            <p:nvPr/>
          </p:nvSpPr>
          <p:spPr bwMode="auto">
            <a:xfrm>
              <a:off x="175" y="1649"/>
              <a:ext cx="255"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50</a:t>
              </a:r>
              <a:endParaRPr lang="es-ES"/>
            </a:p>
          </p:txBody>
        </p:sp>
        <p:sp>
          <p:nvSpPr>
            <p:cNvPr id="203874" name="Rectangle 98"/>
            <p:cNvSpPr>
              <a:spLocks noChangeArrowheads="1"/>
            </p:cNvSpPr>
            <p:nvPr/>
          </p:nvSpPr>
          <p:spPr bwMode="auto">
            <a:xfrm>
              <a:off x="72" y="-1383"/>
              <a:ext cx="6480" cy="397"/>
            </a:xfrm>
            <a:prstGeom prst="rect">
              <a:avLst/>
            </a:prstGeom>
            <a:noFill/>
            <a:ln w="9525">
              <a:noFill/>
              <a:miter lim="800000"/>
              <a:headEnd/>
              <a:tailEnd/>
            </a:ln>
          </p:spPr>
          <p:txBody>
            <a:bodyPr lIns="0" tIns="0" rIns="0" bIns="0"/>
            <a:lstStyle/>
            <a:p>
              <a:pPr algn="ctr"/>
              <a:r>
                <a:rPr lang="en-US" sz="1400" b="1">
                  <a:solidFill>
                    <a:srgbClr val="000000"/>
                  </a:solidFill>
                  <a:latin typeface="Verdana" pitchFamily="34" charset="0"/>
                </a:rPr>
                <a:t>Carreteras</a:t>
              </a:r>
              <a:endParaRPr lang="es-ES" sz="1400"/>
            </a:p>
          </p:txBody>
        </p:sp>
        <p:sp>
          <p:nvSpPr>
            <p:cNvPr id="203875" name="Rectangle 99"/>
            <p:cNvSpPr>
              <a:spLocks noChangeArrowheads="1"/>
            </p:cNvSpPr>
            <p:nvPr/>
          </p:nvSpPr>
          <p:spPr bwMode="auto">
            <a:xfrm>
              <a:off x="252" y="2403"/>
              <a:ext cx="6120" cy="571"/>
            </a:xfrm>
            <a:prstGeom prst="rect">
              <a:avLst/>
            </a:prstGeom>
            <a:solidFill>
              <a:srgbClr val="FFFFFF"/>
            </a:solidFill>
            <a:ln w="0">
              <a:solidFill>
                <a:srgbClr val="000000"/>
              </a:solidFill>
              <a:miter lim="800000"/>
              <a:headEnd/>
              <a:tailEnd/>
            </a:ln>
          </p:spPr>
          <p:txBody>
            <a:bodyPr/>
            <a:lstStyle/>
            <a:p>
              <a:endParaRPr lang="es-ES"/>
            </a:p>
          </p:txBody>
        </p:sp>
        <p:sp>
          <p:nvSpPr>
            <p:cNvPr id="203876" name="Rectangle 100"/>
            <p:cNvSpPr>
              <a:spLocks noChangeArrowheads="1"/>
            </p:cNvSpPr>
            <p:nvPr/>
          </p:nvSpPr>
          <p:spPr bwMode="auto">
            <a:xfrm>
              <a:off x="612" y="2614"/>
              <a:ext cx="53" cy="49"/>
            </a:xfrm>
            <a:prstGeom prst="rect">
              <a:avLst/>
            </a:prstGeom>
            <a:solidFill>
              <a:srgbClr val="9999FF"/>
            </a:solidFill>
            <a:ln w="5715">
              <a:solidFill>
                <a:srgbClr val="000000"/>
              </a:solidFill>
              <a:miter lim="800000"/>
              <a:headEnd/>
              <a:tailEnd/>
            </a:ln>
          </p:spPr>
          <p:txBody>
            <a:bodyPr/>
            <a:lstStyle/>
            <a:p>
              <a:endParaRPr lang="es-ES"/>
            </a:p>
          </p:txBody>
        </p:sp>
        <p:sp>
          <p:nvSpPr>
            <p:cNvPr id="203877" name="Rectangle 101"/>
            <p:cNvSpPr>
              <a:spLocks noChangeArrowheads="1"/>
            </p:cNvSpPr>
            <p:nvPr/>
          </p:nvSpPr>
          <p:spPr bwMode="auto">
            <a:xfrm>
              <a:off x="893" y="2537"/>
              <a:ext cx="972"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Excelente</a:t>
              </a:r>
              <a:endParaRPr lang="es-ES" sz="1000"/>
            </a:p>
          </p:txBody>
        </p:sp>
        <p:sp>
          <p:nvSpPr>
            <p:cNvPr id="203878" name="Rectangle 102"/>
            <p:cNvSpPr>
              <a:spLocks noChangeArrowheads="1"/>
            </p:cNvSpPr>
            <p:nvPr/>
          </p:nvSpPr>
          <p:spPr bwMode="auto">
            <a:xfrm>
              <a:off x="4879" y="2614"/>
              <a:ext cx="53" cy="49"/>
            </a:xfrm>
            <a:prstGeom prst="rect">
              <a:avLst/>
            </a:prstGeom>
            <a:solidFill>
              <a:srgbClr val="CCFFFF"/>
            </a:solidFill>
            <a:ln w="5715">
              <a:solidFill>
                <a:srgbClr val="000000"/>
              </a:solidFill>
              <a:miter lim="800000"/>
              <a:headEnd/>
              <a:tailEnd/>
            </a:ln>
          </p:spPr>
          <p:txBody>
            <a:bodyPr/>
            <a:lstStyle/>
            <a:p>
              <a:endParaRPr lang="es-ES"/>
            </a:p>
          </p:txBody>
        </p:sp>
        <p:sp>
          <p:nvSpPr>
            <p:cNvPr id="203879" name="Rectangle 103"/>
            <p:cNvSpPr>
              <a:spLocks noChangeArrowheads="1"/>
            </p:cNvSpPr>
            <p:nvPr/>
          </p:nvSpPr>
          <p:spPr bwMode="auto">
            <a:xfrm>
              <a:off x="13" y="-313"/>
              <a:ext cx="382"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300</a:t>
              </a:r>
              <a:endParaRPr lang="es-ES"/>
            </a:p>
          </p:txBody>
        </p:sp>
        <p:sp>
          <p:nvSpPr>
            <p:cNvPr id="203880" name="Rectangle 104"/>
            <p:cNvSpPr>
              <a:spLocks noChangeArrowheads="1"/>
            </p:cNvSpPr>
            <p:nvPr/>
          </p:nvSpPr>
          <p:spPr bwMode="auto">
            <a:xfrm>
              <a:off x="13" y="87"/>
              <a:ext cx="382"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250</a:t>
              </a:r>
              <a:endParaRPr lang="es-ES"/>
            </a:p>
          </p:txBody>
        </p:sp>
        <p:sp>
          <p:nvSpPr>
            <p:cNvPr id="203881" name="Rectangle 105"/>
            <p:cNvSpPr>
              <a:spLocks noChangeArrowheads="1"/>
            </p:cNvSpPr>
            <p:nvPr/>
          </p:nvSpPr>
          <p:spPr bwMode="auto">
            <a:xfrm>
              <a:off x="13" y="472"/>
              <a:ext cx="382"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200</a:t>
              </a:r>
              <a:endParaRPr lang="es-ES"/>
            </a:p>
          </p:txBody>
        </p:sp>
        <p:sp>
          <p:nvSpPr>
            <p:cNvPr id="203882" name="Rectangle 106"/>
            <p:cNvSpPr>
              <a:spLocks noChangeArrowheads="1"/>
            </p:cNvSpPr>
            <p:nvPr/>
          </p:nvSpPr>
          <p:spPr bwMode="auto">
            <a:xfrm>
              <a:off x="13" y="864"/>
              <a:ext cx="382"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150</a:t>
              </a:r>
              <a:endParaRPr lang="es-ES"/>
            </a:p>
          </p:txBody>
        </p:sp>
        <p:sp>
          <p:nvSpPr>
            <p:cNvPr id="203883" name="Rectangle 107"/>
            <p:cNvSpPr>
              <a:spLocks noChangeArrowheads="1"/>
            </p:cNvSpPr>
            <p:nvPr/>
          </p:nvSpPr>
          <p:spPr bwMode="auto">
            <a:xfrm>
              <a:off x="13" y="1254"/>
              <a:ext cx="382" cy="215"/>
            </a:xfrm>
            <a:prstGeom prst="rect">
              <a:avLst/>
            </a:prstGeom>
            <a:noFill/>
            <a:ln w="9525">
              <a:noFill/>
              <a:miter lim="800000"/>
              <a:headEnd/>
              <a:tailEnd/>
            </a:ln>
          </p:spPr>
          <p:txBody>
            <a:bodyPr wrap="none" lIns="0" tIns="0" rIns="0" bIns="0">
              <a:spAutoFit/>
            </a:bodyPr>
            <a:lstStyle/>
            <a:p>
              <a:r>
                <a:rPr lang="en-US" sz="900" b="1">
                  <a:solidFill>
                    <a:srgbClr val="000000"/>
                  </a:solidFill>
                  <a:latin typeface="Verdana" pitchFamily="34" charset="0"/>
                </a:rPr>
                <a:t>100</a:t>
              </a:r>
              <a:endParaRPr lang="es-ES"/>
            </a:p>
          </p:txBody>
        </p:sp>
        <p:sp>
          <p:nvSpPr>
            <p:cNvPr id="203884" name="Rectangle 108"/>
            <p:cNvSpPr>
              <a:spLocks noChangeArrowheads="1"/>
            </p:cNvSpPr>
            <p:nvPr/>
          </p:nvSpPr>
          <p:spPr bwMode="auto">
            <a:xfrm>
              <a:off x="3531" y="2614"/>
              <a:ext cx="53" cy="49"/>
            </a:xfrm>
            <a:prstGeom prst="rect">
              <a:avLst/>
            </a:prstGeom>
            <a:solidFill>
              <a:srgbClr val="FFFFCC"/>
            </a:solidFill>
            <a:ln w="5715">
              <a:solidFill>
                <a:srgbClr val="000000"/>
              </a:solidFill>
              <a:miter lim="800000"/>
              <a:headEnd/>
              <a:tailEnd/>
            </a:ln>
          </p:spPr>
          <p:txBody>
            <a:bodyPr/>
            <a:lstStyle/>
            <a:p>
              <a:endParaRPr lang="es-ES"/>
            </a:p>
          </p:txBody>
        </p:sp>
        <p:sp>
          <p:nvSpPr>
            <p:cNvPr id="203885" name="Rectangle 109"/>
            <p:cNvSpPr>
              <a:spLocks noChangeArrowheads="1"/>
            </p:cNvSpPr>
            <p:nvPr/>
          </p:nvSpPr>
          <p:spPr bwMode="auto">
            <a:xfrm>
              <a:off x="3785" y="2537"/>
              <a:ext cx="773"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Regular</a:t>
              </a:r>
              <a:endParaRPr lang="es-ES" sz="1000"/>
            </a:p>
          </p:txBody>
        </p:sp>
        <p:sp>
          <p:nvSpPr>
            <p:cNvPr id="203886" name="Rectangle 110"/>
            <p:cNvSpPr>
              <a:spLocks noChangeArrowheads="1"/>
            </p:cNvSpPr>
            <p:nvPr/>
          </p:nvSpPr>
          <p:spPr bwMode="auto">
            <a:xfrm>
              <a:off x="2412" y="2614"/>
              <a:ext cx="53" cy="49"/>
            </a:xfrm>
            <a:prstGeom prst="rect">
              <a:avLst/>
            </a:prstGeom>
            <a:solidFill>
              <a:srgbClr val="993366"/>
            </a:solidFill>
            <a:ln w="5715">
              <a:solidFill>
                <a:srgbClr val="000000"/>
              </a:solidFill>
              <a:miter lim="800000"/>
              <a:headEnd/>
              <a:tailEnd/>
            </a:ln>
          </p:spPr>
          <p:txBody>
            <a:bodyPr/>
            <a:lstStyle/>
            <a:p>
              <a:endParaRPr lang="es-ES"/>
            </a:p>
          </p:txBody>
        </p:sp>
        <p:sp>
          <p:nvSpPr>
            <p:cNvPr id="203887" name="Rectangle 111"/>
            <p:cNvSpPr>
              <a:spLocks noChangeArrowheads="1"/>
            </p:cNvSpPr>
            <p:nvPr/>
          </p:nvSpPr>
          <p:spPr bwMode="auto">
            <a:xfrm>
              <a:off x="2668" y="2537"/>
              <a:ext cx="632" cy="24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Buena</a:t>
              </a:r>
              <a:endParaRPr lang="es-ES" sz="1000"/>
            </a:p>
          </p:txBody>
        </p:sp>
      </p:grpSp>
      <p:sp>
        <p:nvSpPr>
          <p:cNvPr id="203888" name="Text Box 112"/>
          <p:cNvSpPr txBox="1">
            <a:spLocks noChangeArrowheads="1"/>
          </p:cNvSpPr>
          <p:nvPr/>
        </p:nvSpPr>
        <p:spPr bwMode="auto">
          <a:xfrm>
            <a:off x="1908175" y="1916113"/>
            <a:ext cx="6265863" cy="641350"/>
          </a:xfrm>
          <a:prstGeom prst="rect">
            <a:avLst/>
          </a:prstGeom>
          <a:noFill/>
          <a:ln w="9525" algn="ctr">
            <a:noFill/>
            <a:miter lim="800000"/>
            <a:headEnd/>
            <a:tailEnd/>
          </a:ln>
          <a:effectLst/>
        </p:spPr>
        <p:txBody>
          <a:bodyPr>
            <a:spAutoFit/>
          </a:bodyPr>
          <a:lstStyle/>
          <a:p>
            <a:pPr algn="ctr">
              <a:spcBef>
                <a:spcPct val="50000"/>
              </a:spcBef>
            </a:pPr>
            <a:r>
              <a:rPr lang="es-ES" b="1">
                <a:latin typeface="Verdana" pitchFamily="34" charset="0"/>
              </a:rPr>
              <a:t>13.	Consideras que los medios de acceso a Guayaquil y sus edificaciones son?</a:t>
            </a:r>
          </a:p>
        </p:txBody>
      </p:sp>
      <p:sp>
        <p:nvSpPr>
          <p:cNvPr id="203889" name="Text Box 113"/>
          <p:cNvSpPr txBox="1">
            <a:spLocks noChangeArrowheads="1"/>
          </p:cNvSpPr>
          <p:nvPr/>
        </p:nvSpPr>
        <p:spPr bwMode="auto">
          <a:xfrm>
            <a:off x="1619250" y="3873500"/>
            <a:ext cx="2376488" cy="304800"/>
          </a:xfrm>
          <a:prstGeom prst="rect">
            <a:avLst/>
          </a:prstGeom>
          <a:noFill/>
          <a:ln w="9525" algn="ctr">
            <a:noFill/>
            <a:miter lim="800000"/>
            <a:headEnd/>
            <a:tailEnd/>
          </a:ln>
          <a:effectLst/>
        </p:spPr>
        <p:txBody>
          <a:bodyPr>
            <a:spAutoFit/>
          </a:bodyPr>
          <a:lstStyle/>
          <a:p>
            <a:pPr algn="ctr">
              <a:spcBef>
                <a:spcPct val="50000"/>
              </a:spcBef>
            </a:pPr>
            <a:r>
              <a:rPr lang="es-ES" sz="1400" b="1" i="1">
                <a:latin typeface="Verdana" pitchFamily="34" charset="0"/>
              </a:rPr>
              <a:t>Carreteras</a:t>
            </a:r>
          </a:p>
        </p:txBody>
      </p:sp>
      <p:sp>
        <p:nvSpPr>
          <p:cNvPr id="203890" name="Rectangle 114"/>
          <p:cNvSpPr>
            <a:spLocks noChangeArrowheads="1"/>
          </p:cNvSpPr>
          <p:nvPr/>
        </p:nvSpPr>
        <p:spPr bwMode="auto">
          <a:xfrm>
            <a:off x="6372225" y="5359400"/>
            <a:ext cx="184150" cy="366713"/>
          </a:xfrm>
          <a:prstGeom prst="rect">
            <a:avLst/>
          </a:prstGeom>
          <a:noFill/>
          <a:ln w="9525" algn="ctr">
            <a:noFill/>
            <a:miter lim="800000"/>
            <a:headEnd/>
            <a:tailEnd/>
          </a:ln>
          <a:effectLst/>
        </p:spPr>
        <p:txBody>
          <a:bodyPr wrap="none">
            <a:spAutoFit/>
          </a:bodyPr>
          <a:lstStyle/>
          <a:p>
            <a:endParaRPr lang="es-ES"/>
          </a:p>
        </p:txBody>
      </p:sp>
      <p:sp>
        <p:nvSpPr>
          <p:cNvPr id="203891" name="Rectangle 115"/>
          <p:cNvSpPr>
            <a:spLocks noChangeArrowheads="1"/>
          </p:cNvSpPr>
          <p:nvPr/>
        </p:nvSpPr>
        <p:spPr bwMode="auto">
          <a:xfrm>
            <a:off x="7477125" y="5229225"/>
            <a:ext cx="692150" cy="304800"/>
          </a:xfrm>
          <a:prstGeom prst="rect">
            <a:avLst/>
          </a:prstGeom>
          <a:noFill/>
          <a:ln w="9525">
            <a:noFill/>
            <a:miter lim="800000"/>
            <a:headEnd/>
            <a:tailEnd/>
          </a:ln>
        </p:spPr>
        <p:txBody>
          <a:bodyPr wrap="none" lIns="0" tIns="0" rIns="0" bIns="0">
            <a:spAutoFit/>
          </a:bodyPr>
          <a:lstStyle/>
          <a:p>
            <a:r>
              <a:rPr lang="en-US" sz="1000">
                <a:solidFill>
                  <a:srgbClr val="000000"/>
                </a:solidFill>
                <a:latin typeface="Verdana" pitchFamily="34" charset="0"/>
              </a:rPr>
              <a:t>No indica /</a:t>
            </a:r>
          </a:p>
          <a:p>
            <a:r>
              <a:rPr lang="en-US" sz="1000">
                <a:solidFill>
                  <a:srgbClr val="000000"/>
                </a:solidFill>
                <a:latin typeface="Verdana" pitchFamily="34" charset="0"/>
              </a:rPr>
              <a:t>No Conoce</a:t>
            </a:r>
            <a:endParaRPr lang="es-ES" sz="10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5" name="Rectangle 3"/>
          <p:cNvSpPr>
            <a:spLocks noGrp="1" noChangeArrowheads="1"/>
          </p:cNvSpPr>
          <p:nvPr>
            <p:ph type="title"/>
          </p:nvPr>
        </p:nvSpPr>
        <p:spPr>
          <a:xfrm>
            <a:off x="1403350" y="987425"/>
            <a:ext cx="7543800" cy="641350"/>
          </a:xfrm>
          <a:noFill/>
          <a:ln/>
        </p:spPr>
        <p:txBody>
          <a:bodyPr anchor="b">
            <a:spAutoFit/>
          </a:bodyPr>
          <a:lstStyle/>
          <a:p>
            <a:pPr algn="just"/>
            <a:r>
              <a:rPr lang="es-ES" sz="3600" b="1" i="1">
                <a:effectLst>
                  <a:outerShdw blurRad="38100" dist="38100" dir="2700000" algn="tl">
                    <a:srgbClr val="C0C0C0"/>
                  </a:outerShdw>
                </a:effectLst>
              </a:rPr>
              <a:t> Conclusiones</a:t>
            </a:r>
          </a:p>
        </p:txBody>
      </p:sp>
      <p:sp>
        <p:nvSpPr>
          <p:cNvPr id="218116"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18128" name="Text Box 16"/>
          <p:cNvSpPr txBox="1">
            <a:spLocks noChangeArrowheads="1"/>
          </p:cNvSpPr>
          <p:nvPr/>
        </p:nvSpPr>
        <p:spPr bwMode="auto">
          <a:xfrm>
            <a:off x="1476375" y="1822450"/>
            <a:ext cx="7056438" cy="3937000"/>
          </a:xfrm>
          <a:prstGeom prst="rect">
            <a:avLst/>
          </a:prstGeom>
          <a:noFill/>
          <a:ln w="9525">
            <a:noFill/>
            <a:miter lim="800000"/>
            <a:headEnd/>
            <a:tailEnd/>
          </a:ln>
          <a:effectLst/>
        </p:spPr>
        <p:txBody>
          <a:bodyPr>
            <a:spAutoFit/>
          </a:bodyPr>
          <a:lstStyle/>
          <a:p>
            <a:pPr marL="457200" indent="-457200" algn="just"/>
            <a:r>
              <a:rPr kumimoji="0" lang="es-MX" b="1">
                <a:latin typeface="Arial" charset="0"/>
              </a:rPr>
              <a:t>Con la investigación de Mercado podemos concluir:</a:t>
            </a:r>
          </a:p>
          <a:p>
            <a:pPr marL="457200" indent="-457200" algn="just"/>
            <a:endParaRPr kumimoji="0" lang="es-MX" b="1">
              <a:latin typeface="Arial" charset="0"/>
            </a:endParaRPr>
          </a:p>
          <a:p>
            <a:pPr marL="457200" indent="-457200" algn="just">
              <a:buFontTx/>
              <a:buChar char="•"/>
            </a:pPr>
            <a:r>
              <a:rPr kumimoji="0" lang="es-MX">
                <a:latin typeface="Arial" charset="0"/>
              </a:rPr>
              <a:t>Existe gran aceptación de conocer los Atractivos Turísticos de la Provincia de una forma diferente e innovadora (97%)</a:t>
            </a:r>
          </a:p>
          <a:p>
            <a:pPr marL="457200" indent="-457200" algn="just"/>
            <a:endParaRPr kumimoji="0" lang="es-MX">
              <a:latin typeface="Arial" charset="0"/>
            </a:endParaRPr>
          </a:p>
          <a:p>
            <a:pPr marL="457200" indent="-457200" algn="just">
              <a:buFontTx/>
              <a:buChar char="•"/>
            </a:pPr>
            <a:r>
              <a:rPr kumimoji="0" lang="es-EC">
                <a:latin typeface="Arial" charset="0"/>
              </a:rPr>
              <a:t>Gran cantidad de extranjeros prefieren la Provincia del Guayas por sus playas, paisajes, lugares turísticos, e incluso por negocios y distracción. </a:t>
            </a:r>
            <a:endParaRPr kumimoji="0" lang="es-ES">
              <a:latin typeface="Arial" charset="0"/>
            </a:endParaRPr>
          </a:p>
          <a:p>
            <a:pPr marL="457200" indent="-457200" algn="just"/>
            <a:endParaRPr kumimoji="0" lang="es-MX">
              <a:latin typeface="Arial" charset="0"/>
            </a:endParaRPr>
          </a:p>
          <a:p>
            <a:pPr marL="457200" indent="-457200" algn="just">
              <a:buFontTx/>
              <a:buChar char="•"/>
            </a:pPr>
            <a:r>
              <a:rPr kumimoji="0" lang="es-EC">
                <a:latin typeface="Arial" charset="0"/>
              </a:rPr>
              <a:t>Un alto porcentaje de los encuestados sostuvo que el turismo bien</a:t>
            </a:r>
            <a:r>
              <a:rPr kumimoji="0" lang="es-ES">
                <a:latin typeface="Arial" charset="0"/>
              </a:rPr>
              <a:t> desarrollado, con una fuerte estrategia de posicionamiento de los atractivos, puede ser una excelente fuente de ingresos para los mismos habitantes.</a:t>
            </a:r>
          </a:p>
          <a:p>
            <a:pPr marL="457200" indent="-457200" algn="just">
              <a:buFontTx/>
              <a:buChar char="•"/>
            </a:pPr>
            <a:endParaRPr kumimoji="0" lang="es-MX"/>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1403350" y="987425"/>
            <a:ext cx="7543800" cy="641350"/>
          </a:xfrm>
          <a:noFill/>
          <a:ln/>
        </p:spPr>
        <p:txBody>
          <a:bodyPr anchor="b">
            <a:spAutoFit/>
          </a:bodyPr>
          <a:lstStyle/>
          <a:p>
            <a:pPr algn="just"/>
            <a:r>
              <a:rPr lang="es-ES" sz="3600" b="1" i="1">
                <a:effectLst>
                  <a:outerShdw blurRad="38100" dist="38100" dir="2700000" algn="tl">
                    <a:srgbClr val="C0C0C0"/>
                  </a:outerShdw>
                </a:effectLst>
              </a:rPr>
              <a:t> Conclusiones</a:t>
            </a:r>
          </a:p>
        </p:txBody>
      </p:sp>
      <p:sp>
        <p:nvSpPr>
          <p:cNvPr id="289795"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89796" name="Text Box 4"/>
          <p:cNvSpPr txBox="1">
            <a:spLocks noChangeArrowheads="1"/>
          </p:cNvSpPr>
          <p:nvPr/>
        </p:nvSpPr>
        <p:spPr bwMode="auto">
          <a:xfrm>
            <a:off x="1476375" y="1822450"/>
            <a:ext cx="7056438" cy="4760913"/>
          </a:xfrm>
          <a:prstGeom prst="rect">
            <a:avLst/>
          </a:prstGeom>
          <a:noFill/>
          <a:ln w="9525">
            <a:noFill/>
            <a:miter lim="800000"/>
            <a:headEnd/>
            <a:tailEnd/>
          </a:ln>
          <a:effectLst/>
        </p:spPr>
        <p:txBody>
          <a:bodyPr>
            <a:spAutoFit/>
          </a:bodyPr>
          <a:lstStyle/>
          <a:p>
            <a:pPr marL="457200" indent="-457200" algn="just"/>
            <a:r>
              <a:rPr kumimoji="0" lang="es-MX" b="1">
                <a:latin typeface="Arial" charset="0"/>
              </a:rPr>
              <a:t>Con la investigación de Mercado podemos concluir:</a:t>
            </a:r>
          </a:p>
          <a:p>
            <a:pPr marL="457200" indent="-457200" algn="just"/>
            <a:endParaRPr kumimoji="0" lang="es-MX" b="1">
              <a:latin typeface="Arial" charset="0"/>
            </a:endParaRPr>
          </a:p>
          <a:p>
            <a:pPr marL="457200" indent="-457200" algn="just">
              <a:buFontTx/>
              <a:buChar char="•"/>
            </a:pPr>
            <a:r>
              <a:rPr kumimoji="0" lang="es-MX">
                <a:latin typeface="Arial" charset="0"/>
              </a:rPr>
              <a:t>El 83% de los encuestados desconoce la existencia de Operadoras de Turismo en Guayaquil.</a:t>
            </a:r>
          </a:p>
          <a:p>
            <a:pPr marL="457200" indent="-457200" algn="just"/>
            <a:endParaRPr kumimoji="0" lang="es-ES">
              <a:latin typeface="Arial" charset="0"/>
            </a:endParaRPr>
          </a:p>
          <a:p>
            <a:pPr marL="457200" indent="-457200" algn="just">
              <a:buFontTx/>
              <a:buChar char="•"/>
            </a:pPr>
            <a:r>
              <a:rPr kumimoji="0" lang="es-EC">
                <a:latin typeface="Arial" charset="0"/>
              </a:rPr>
              <a:t>La mayoría de encuestados ven acertada la iniciativa de crear una agencia promotora de turismo en la ciudad</a:t>
            </a:r>
            <a:r>
              <a:rPr kumimoji="0" lang="es-ES">
                <a:latin typeface="Arial" charset="0"/>
              </a:rPr>
              <a:t>. Y sobre todo utilizarían los servicios de la compañía (94%).</a:t>
            </a:r>
          </a:p>
          <a:p>
            <a:pPr marL="457200" indent="-457200" algn="just">
              <a:buFontTx/>
              <a:buChar char="•"/>
            </a:pPr>
            <a:endParaRPr kumimoji="0" lang="es-MX">
              <a:latin typeface="Arial" charset="0"/>
            </a:endParaRPr>
          </a:p>
          <a:p>
            <a:pPr marL="457200" indent="-457200" algn="just">
              <a:buFontTx/>
              <a:buChar char="•"/>
            </a:pPr>
            <a:r>
              <a:rPr kumimoji="0" lang="es-MX">
                <a:latin typeface="Arial" charset="0"/>
              </a:rPr>
              <a:t>Los lugares de llegada y salida de los turistas en la provincia son considerados “Buenos”, lo cual no va acorde al desarrollo turístico y económico del Puerto Principal, quien debería poseer infraestructura como la de las grandes ciudades del mundo.</a:t>
            </a:r>
          </a:p>
          <a:p>
            <a:pPr marL="457200" indent="-457200" algn="just"/>
            <a:endParaRPr kumimoji="0" lang="es-ES">
              <a:latin typeface="Arial" charset="0"/>
            </a:endParaRPr>
          </a:p>
          <a:p>
            <a:pPr marL="457200" indent="-457200" algn="just">
              <a:buFontTx/>
              <a:buChar char="•"/>
            </a:pPr>
            <a:endParaRPr kumimoji="0" lang="es-MX">
              <a:latin typeface="Arial" charset="0"/>
            </a:endParaRPr>
          </a:p>
          <a:p>
            <a:pPr marL="457200" indent="-457200" algn="just">
              <a:buFontTx/>
              <a:buChar char="•"/>
            </a:pPr>
            <a:endParaRPr kumimoji="0" lang="es-MX">
              <a:latin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ext Box 2"/>
          <p:cNvSpPr txBox="1">
            <a:spLocks noChangeArrowheads="1"/>
          </p:cNvSpPr>
          <p:nvPr/>
        </p:nvSpPr>
        <p:spPr bwMode="auto">
          <a:xfrm>
            <a:off x="2844800" y="2198688"/>
            <a:ext cx="4464050" cy="366712"/>
          </a:xfrm>
          <a:prstGeom prst="rect">
            <a:avLst/>
          </a:prstGeom>
          <a:noFill/>
          <a:ln w="9525">
            <a:noFill/>
            <a:miter lim="800000"/>
            <a:headEnd/>
            <a:tailEnd/>
          </a:ln>
          <a:effectLst/>
        </p:spPr>
        <p:txBody>
          <a:bodyPr>
            <a:spAutoFit/>
          </a:bodyPr>
          <a:lstStyle/>
          <a:p>
            <a:pPr algn="ctr" eaLnBrk="0" hangingPunct="0">
              <a:spcBef>
                <a:spcPct val="50000"/>
              </a:spcBef>
            </a:pPr>
            <a:r>
              <a:rPr kumimoji="0" lang="es-ES" b="1">
                <a:latin typeface="Arial" charset="0"/>
              </a:rPr>
              <a:t>Recorridos</a:t>
            </a:r>
          </a:p>
        </p:txBody>
      </p:sp>
      <p:sp>
        <p:nvSpPr>
          <p:cNvPr id="287747" name="Rectangle 3"/>
          <p:cNvSpPr>
            <a:spLocks noGrp="1" noChangeArrowheads="1"/>
          </p:cNvSpPr>
          <p:nvPr>
            <p:ph type="title"/>
          </p:nvPr>
        </p:nvSpPr>
        <p:spPr>
          <a:xfrm>
            <a:off x="1403350" y="987425"/>
            <a:ext cx="7543800" cy="641350"/>
          </a:xfrm>
          <a:noFill/>
          <a:ln/>
        </p:spPr>
        <p:txBody>
          <a:bodyPr anchor="b">
            <a:spAutoFit/>
          </a:bodyPr>
          <a:lstStyle/>
          <a:p>
            <a:pPr algn="just"/>
            <a:r>
              <a:rPr lang="es-ES" sz="3600" b="1" i="1">
                <a:effectLst>
                  <a:outerShdw blurRad="38100" dist="38100" dir="2700000" algn="tl">
                    <a:srgbClr val="C0C0C0"/>
                  </a:outerShdw>
                </a:effectLst>
              </a:rPr>
              <a:t> Oferta</a:t>
            </a:r>
          </a:p>
        </p:txBody>
      </p:sp>
      <p:sp>
        <p:nvSpPr>
          <p:cNvPr id="287748"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87749" name="Text Box 5"/>
          <p:cNvSpPr txBox="1">
            <a:spLocks noChangeArrowheads="1"/>
          </p:cNvSpPr>
          <p:nvPr/>
        </p:nvSpPr>
        <p:spPr bwMode="auto">
          <a:xfrm>
            <a:off x="2700338" y="2781300"/>
            <a:ext cx="4967287" cy="2563813"/>
          </a:xfrm>
          <a:prstGeom prst="rect">
            <a:avLst/>
          </a:prstGeom>
          <a:noFill/>
          <a:ln w="9525">
            <a:noFill/>
            <a:miter lim="800000"/>
            <a:headEnd/>
            <a:tailEnd/>
          </a:ln>
          <a:effectLst/>
        </p:spPr>
        <p:txBody>
          <a:bodyPr>
            <a:spAutoFit/>
          </a:bodyPr>
          <a:lstStyle/>
          <a:p>
            <a:pPr marL="457200" indent="-457200" algn="just">
              <a:buFontTx/>
              <a:buChar char="•"/>
            </a:pPr>
            <a:r>
              <a:rPr kumimoji="0" lang="es-ES">
                <a:latin typeface="Arial" charset="0"/>
              </a:rPr>
              <a:t>Recorrido Historia (6 Horas)</a:t>
            </a:r>
          </a:p>
          <a:p>
            <a:pPr marL="457200" indent="-457200" algn="just">
              <a:buFontTx/>
              <a:buChar char="•"/>
            </a:pPr>
            <a:r>
              <a:rPr kumimoji="0" lang="es-ES">
                <a:latin typeface="Arial" charset="0"/>
              </a:rPr>
              <a:t>Recorrido Cultura y Naturaleza (5 Horas)</a:t>
            </a:r>
          </a:p>
          <a:p>
            <a:pPr marL="457200" indent="-457200" algn="just">
              <a:buFontTx/>
              <a:buChar char="•"/>
            </a:pPr>
            <a:r>
              <a:rPr kumimoji="0" lang="es-ES">
                <a:latin typeface="Arial" charset="0"/>
              </a:rPr>
              <a:t>Recorrido Sol, Playa y Cultura (2 Días)</a:t>
            </a:r>
          </a:p>
          <a:p>
            <a:pPr marL="457200" indent="-457200" algn="just">
              <a:buFontTx/>
              <a:buChar char="•"/>
            </a:pPr>
            <a:r>
              <a:rPr kumimoji="0" lang="es-ES">
                <a:latin typeface="Arial" charset="0"/>
              </a:rPr>
              <a:t>Tour Aventura (1 Día)</a:t>
            </a:r>
          </a:p>
          <a:p>
            <a:pPr marL="457200" indent="-457200" algn="just">
              <a:buFontTx/>
              <a:buChar char="•"/>
            </a:pPr>
            <a:r>
              <a:rPr kumimoji="0" lang="es-ES">
                <a:latin typeface="Arial" charset="0"/>
              </a:rPr>
              <a:t>Tour Full Day (8 Horas)</a:t>
            </a:r>
          </a:p>
          <a:p>
            <a:pPr marL="457200" indent="-457200" algn="just">
              <a:buFontTx/>
              <a:buChar char="•"/>
            </a:pPr>
            <a:r>
              <a:rPr kumimoji="0" lang="es-ES">
                <a:latin typeface="Arial" charset="0"/>
              </a:rPr>
              <a:t>Natural’s Tour (1 Día)</a:t>
            </a:r>
          </a:p>
          <a:p>
            <a:pPr marL="457200" indent="-457200" algn="just">
              <a:buFontTx/>
              <a:buChar char="•"/>
            </a:pPr>
            <a:r>
              <a:rPr kumimoji="0" lang="es-ES">
                <a:latin typeface="Arial" charset="0"/>
              </a:rPr>
              <a:t>Tour Educativo (3 Horas)</a:t>
            </a:r>
          </a:p>
          <a:p>
            <a:pPr marL="457200" indent="-457200" algn="just">
              <a:buFontTx/>
              <a:buChar char="•"/>
            </a:pPr>
            <a:r>
              <a:rPr kumimoji="0" lang="es-ES">
                <a:latin typeface="Arial" charset="0"/>
              </a:rPr>
              <a:t>Tour Arte Religioso (3 Horas)</a:t>
            </a:r>
          </a:p>
          <a:p>
            <a:pPr marL="457200" indent="-457200" algn="just">
              <a:buFontTx/>
              <a:buChar char="•"/>
            </a:pPr>
            <a:r>
              <a:rPr kumimoji="0" lang="es-ES">
                <a:latin typeface="Arial" charset="0"/>
              </a:rPr>
              <a:t>Tour Recorrido en el Tiempo (5 Horas)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5" name="Rectangle 3"/>
          <p:cNvSpPr>
            <a:spLocks noGrp="1" noChangeArrowheads="1"/>
          </p:cNvSpPr>
          <p:nvPr>
            <p:ph type="title"/>
          </p:nvPr>
        </p:nvSpPr>
        <p:spPr>
          <a:xfrm>
            <a:off x="1403350" y="987425"/>
            <a:ext cx="7543800" cy="641350"/>
          </a:xfrm>
          <a:noFill/>
          <a:ln/>
        </p:spPr>
        <p:txBody>
          <a:bodyPr anchor="b">
            <a:spAutoFit/>
          </a:bodyPr>
          <a:lstStyle/>
          <a:p>
            <a:pPr algn="just"/>
            <a:r>
              <a:rPr lang="es-ES" sz="3600" b="1" i="1">
                <a:effectLst>
                  <a:outerShdw blurRad="38100" dist="38100" dir="2700000" algn="tl">
                    <a:srgbClr val="C0C0C0"/>
                  </a:outerShdw>
                </a:effectLst>
              </a:rPr>
              <a:t> Competencia</a:t>
            </a:r>
          </a:p>
        </p:txBody>
      </p:sp>
      <p:sp>
        <p:nvSpPr>
          <p:cNvPr id="269316"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69317" name="Text Box 5"/>
          <p:cNvSpPr txBox="1">
            <a:spLocks noChangeArrowheads="1"/>
          </p:cNvSpPr>
          <p:nvPr/>
        </p:nvSpPr>
        <p:spPr bwMode="auto">
          <a:xfrm>
            <a:off x="1331913" y="2562225"/>
            <a:ext cx="7343775" cy="3387725"/>
          </a:xfrm>
          <a:prstGeom prst="rect">
            <a:avLst/>
          </a:prstGeom>
          <a:noFill/>
          <a:ln w="9525">
            <a:noFill/>
            <a:miter lim="800000"/>
            <a:headEnd/>
            <a:tailEnd/>
          </a:ln>
          <a:effectLst/>
        </p:spPr>
        <p:txBody>
          <a:bodyPr>
            <a:spAutoFit/>
          </a:bodyPr>
          <a:lstStyle/>
          <a:p>
            <a:pPr marL="457200" indent="-457200" algn="just">
              <a:buFontTx/>
              <a:buChar char="•"/>
            </a:pPr>
            <a:r>
              <a:rPr kumimoji="0" lang="es-ES">
                <a:latin typeface="Arial" charset="0"/>
              </a:rPr>
              <a:t>77% 	Agencias de viaje </a:t>
            </a:r>
          </a:p>
          <a:p>
            <a:pPr marL="457200" indent="-457200" algn="just">
              <a:buFontTx/>
              <a:buChar char="•"/>
            </a:pPr>
            <a:r>
              <a:rPr kumimoji="0" lang="es-ES">
                <a:latin typeface="Arial" charset="0"/>
              </a:rPr>
              <a:t>18% 	Operadoras de turismo  </a:t>
            </a:r>
          </a:p>
          <a:p>
            <a:pPr marL="457200" indent="-457200" algn="just">
              <a:buFontTx/>
              <a:buChar char="•"/>
            </a:pPr>
            <a:r>
              <a:rPr kumimoji="0" lang="es-ES">
                <a:latin typeface="Arial" charset="0"/>
              </a:rPr>
              <a:t>5% 	Agencias Mayoristas</a:t>
            </a:r>
          </a:p>
          <a:p>
            <a:pPr marL="457200" indent="-457200" algn="just">
              <a:buFontTx/>
              <a:buChar char="•"/>
            </a:pPr>
            <a:endParaRPr kumimoji="0" lang="es-MX">
              <a:latin typeface="Arial" charset="0"/>
            </a:endParaRPr>
          </a:p>
          <a:p>
            <a:pPr marL="457200" indent="-457200" algn="just"/>
            <a:endParaRPr kumimoji="0" lang="es-MX">
              <a:latin typeface="Arial" charset="0"/>
            </a:endParaRPr>
          </a:p>
          <a:p>
            <a:pPr marL="457200" indent="-457200" algn="just"/>
            <a:endParaRPr kumimoji="0" lang="es-MX">
              <a:latin typeface="Arial" charset="0"/>
            </a:endParaRPr>
          </a:p>
          <a:p>
            <a:pPr marL="457200" indent="-457200" algn="just">
              <a:buFontTx/>
              <a:buChar char="•"/>
            </a:pPr>
            <a:r>
              <a:rPr kumimoji="0" lang="es-MX">
                <a:latin typeface="Arial" charset="0"/>
              </a:rPr>
              <a:t>Principales Operadoras de Turismo en Guayaquil</a:t>
            </a:r>
          </a:p>
          <a:p>
            <a:pPr marL="457200" indent="-457200" algn="just">
              <a:buFontTx/>
              <a:buChar char="•"/>
            </a:pPr>
            <a:endParaRPr kumimoji="0" lang="es-MX">
              <a:latin typeface="Arial" charset="0"/>
            </a:endParaRPr>
          </a:p>
          <a:p>
            <a:pPr marL="457200" indent="-457200" algn="just">
              <a:buFont typeface="Wingdings" pitchFamily="2" charset="2"/>
              <a:buChar char="ü"/>
            </a:pPr>
            <a:r>
              <a:rPr kumimoji="0" lang="es-ES">
                <a:latin typeface="Arial" charset="0"/>
              </a:rPr>
              <a:t> Tecnoviajes </a:t>
            </a:r>
          </a:p>
          <a:p>
            <a:pPr marL="457200" indent="-457200" algn="just">
              <a:buFont typeface="Wingdings" pitchFamily="2" charset="2"/>
              <a:buChar char="ü"/>
            </a:pPr>
            <a:r>
              <a:rPr kumimoji="0" lang="es-ES">
                <a:latin typeface="Arial" charset="0"/>
              </a:rPr>
              <a:t> Mayortour</a:t>
            </a:r>
          </a:p>
          <a:p>
            <a:pPr marL="457200" indent="-457200" algn="just">
              <a:buFont typeface="Wingdings" pitchFamily="2" charset="2"/>
              <a:buChar char="ü"/>
            </a:pPr>
            <a:r>
              <a:rPr kumimoji="0" lang="es-ES">
                <a:latin typeface="Arial" charset="0"/>
              </a:rPr>
              <a:t> La Moneda</a:t>
            </a:r>
          </a:p>
          <a:p>
            <a:pPr marL="457200" indent="-457200" algn="just">
              <a:buFont typeface="Wingdings" pitchFamily="2" charset="2"/>
              <a:buChar char="ü"/>
            </a:pPr>
            <a:r>
              <a:rPr kumimoji="0" lang="es-ES">
                <a:latin typeface="Arial" charset="0"/>
              </a:rPr>
              <a:t> Kleintours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1403350" y="692150"/>
            <a:ext cx="7543800" cy="641350"/>
          </a:xfrm>
          <a:noFill/>
          <a:ln/>
        </p:spPr>
        <p:txBody>
          <a:bodyPr anchor="b">
            <a:spAutoFit/>
          </a:bodyPr>
          <a:lstStyle/>
          <a:p>
            <a:pPr algn="just"/>
            <a:r>
              <a:rPr lang="es-ES" sz="3600" b="1" i="1">
                <a:effectLst>
                  <a:outerShdw blurRad="38100" dist="38100" dir="2700000" algn="tl">
                    <a:srgbClr val="C0C0C0"/>
                  </a:outerShdw>
                </a:effectLst>
              </a:rPr>
              <a:t> FODA</a:t>
            </a:r>
          </a:p>
        </p:txBody>
      </p:sp>
      <p:sp>
        <p:nvSpPr>
          <p:cNvPr id="271363"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71364" name="Text Box 4"/>
          <p:cNvSpPr txBox="1">
            <a:spLocks noChangeArrowheads="1"/>
          </p:cNvSpPr>
          <p:nvPr/>
        </p:nvSpPr>
        <p:spPr bwMode="auto">
          <a:xfrm>
            <a:off x="1511300" y="1782763"/>
            <a:ext cx="6300788" cy="3662362"/>
          </a:xfrm>
          <a:prstGeom prst="rect">
            <a:avLst/>
          </a:prstGeom>
          <a:noFill/>
          <a:ln w="9525">
            <a:noFill/>
            <a:miter lim="800000"/>
            <a:headEnd/>
            <a:tailEnd/>
          </a:ln>
          <a:effectLst/>
        </p:spPr>
        <p:txBody>
          <a:bodyPr>
            <a:spAutoFit/>
          </a:bodyPr>
          <a:lstStyle/>
          <a:p>
            <a:pPr marL="457200" indent="-457200"/>
            <a:r>
              <a:rPr kumimoji="0" lang="es-ES" b="1" i="1" u="sng">
                <a:latin typeface="Arial" charset="0"/>
              </a:rPr>
              <a:t>Fortalezas</a:t>
            </a:r>
            <a:r>
              <a:rPr kumimoji="0" lang="es-ES" i="1" u="sng">
                <a:latin typeface="Arial" charset="0"/>
              </a:rPr>
              <a:t> </a:t>
            </a:r>
          </a:p>
          <a:p>
            <a:pPr marL="457200" indent="-457200"/>
            <a:r>
              <a:rPr kumimoji="0" lang="es-ES">
                <a:latin typeface="Arial" charset="0"/>
              </a:rPr>
              <a:t>	Buena atención al cliente </a:t>
            </a:r>
          </a:p>
          <a:p>
            <a:pPr marL="457200" indent="-457200"/>
            <a:r>
              <a:rPr kumimoji="0" lang="es-ES">
                <a:latin typeface="Arial" charset="0"/>
              </a:rPr>
              <a:t>	Experiencia y profesionalismo de los guías  </a:t>
            </a:r>
          </a:p>
          <a:p>
            <a:pPr marL="457200" indent="-457200"/>
            <a:r>
              <a:rPr kumimoji="0" lang="es-ES" b="1" i="1" u="sng">
                <a:latin typeface="Arial" charset="0"/>
              </a:rPr>
              <a:t>Oportunidades</a:t>
            </a:r>
            <a:r>
              <a:rPr kumimoji="0" lang="es-ES">
                <a:latin typeface="Arial" charset="0"/>
              </a:rPr>
              <a:t> </a:t>
            </a:r>
          </a:p>
          <a:p>
            <a:pPr marL="457200" indent="-457200"/>
            <a:r>
              <a:rPr kumimoji="0" lang="es-MX">
                <a:latin typeface="Arial" charset="0"/>
              </a:rPr>
              <a:t>	</a:t>
            </a:r>
            <a:r>
              <a:rPr kumimoji="0" lang="es-ES">
                <a:latin typeface="Arial" charset="0"/>
              </a:rPr>
              <a:t>Buena infraestructura hotelera </a:t>
            </a:r>
          </a:p>
          <a:p>
            <a:pPr marL="457200" indent="-457200"/>
            <a:r>
              <a:rPr kumimoji="0" lang="es-MX">
                <a:latin typeface="Arial" charset="0"/>
              </a:rPr>
              <a:t>	</a:t>
            </a:r>
            <a:r>
              <a:rPr kumimoji="0" lang="es-ES">
                <a:latin typeface="Arial" charset="0"/>
              </a:rPr>
              <a:t>Centro de Negocios Internacionales </a:t>
            </a:r>
          </a:p>
          <a:p>
            <a:pPr marL="457200" indent="-457200"/>
            <a:r>
              <a:rPr kumimoji="0" lang="es-MX">
                <a:latin typeface="Arial" charset="0"/>
              </a:rPr>
              <a:t>	</a:t>
            </a:r>
            <a:r>
              <a:rPr kumimoji="0" lang="es-ES">
                <a:latin typeface="Arial" charset="0"/>
              </a:rPr>
              <a:t>Apoyo de la Municipalidad y Cámara de Turismo </a:t>
            </a:r>
          </a:p>
          <a:p>
            <a:pPr marL="457200" indent="-457200"/>
            <a:r>
              <a:rPr kumimoji="0" lang="es-ES" b="1" i="1" u="sng">
                <a:latin typeface="Arial" charset="0"/>
              </a:rPr>
              <a:t>Debilidades</a:t>
            </a:r>
            <a:r>
              <a:rPr kumimoji="0" lang="es-ES">
                <a:latin typeface="Arial" charset="0"/>
              </a:rPr>
              <a:t> </a:t>
            </a:r>
          </a:p>
          <a:p>
            <a:pPr marL="457200" indent="-457200"/>
            <a:r>
              <a:rPr kumimoji="0" lang="es-MX">
                <a:latin typeface="Arial" charset="0"/>
              </a:rPr>
              <a:t>	</a:t>
            </a:r>
            <a:r>
              <a:rPr kumimoji="0" lang="es-ES">
                <a:latin typeface="Arial" charset="0"/>
              </a:rPr>
              <a:t>Falta de transporte propio </a:t>
            </a:r>
          </a:p>
          <a:p>
            <a:pPr marL="457200" indent="-457200"/>
            <a:r>
              <a:rPr kumimoji="0" lang="es-MX">
                <a:latin typeface="Arial" charset="0"/>
              </a:rPr>
              <a:t>	</a:t>
            </a:r>
            <a:r>
              <a:rPr kumimoji="0" lang="es-ES">
                <a:latin typeface="Arial" charset="0"/>
              </a:rPr>
              <a:t>Desconocimiento de la empresa por parte del mercado</a:t>
            </a:r>
          </a:p>
          <a:p>
            <a:pPr marL="457200" indent="-457200" algn="just"/>
            <a:r>
              <a:rPr kumimoji="0" lang="es-ES" b="1" i="1" u="sng">
                <a:latin typeface="Arial" charset="0"/>
              </a:rPr>
              <a:t>Amenazas</a:t>
            </a:r>
            <a:r>
              <a:rPr kumimoji="0" lang="es-ES">
                <a:latin typeface="Arial" charset="0"/>
              </a:rPr>
              <a:t> </a:t>
            </a:r>
          </a:p>
          <a:p>
            <a:pPr marL="457200" indent="-457200" algn="just"/>
            <a:r>
              <a:rPr kumimoji="0" lang="es-ES">
                <a:latin typeface="Arial" charset="0"/>
              </a:rPr>
              <a:t>	Competencia de otras agencias </a:t>
            </a:r>
          </a:p>
          <a:p>
            <a:pPr marL="457200" indent="-457200" algn="just"/>
            <a:r>
              <a:rPr kumimoji="0" lang="es-MX">
                <a:latin typeface="Arial" charset="0"/>
              </a:rPr>
              <a:t>	</a:t>
            </a:r>
            <a:r>
              <a:rPr kumimoji="0" lang="es-ES">
                <a:latin typeface="Arial" charset="0"/>
              </a:rPr>
              <a:t>Auge de la delincuencia </a:t>
            </a:r>
            <a:endParaRPr kumimoji="0" lang="es-MX">
              <a:latin typeface="Arial"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xfrm>
            <a:off x="1403350" y="692150"/>
            <a:ext cx="7543800" cy="641350"/>
          </a:xfrm>
          <a:noFill/>
          <a:ln/>
        </p:spPr>
        <p:txBody>
          <a:bodyPr anchor="b">
            <a:spAutoFit/>
          </a:bodyPr>
          <a:lstStyle/>
          <a:p>
            <a:pPr algn="just"/>
            <a:r>
              <a:rPr lang="es-ES" sz="3600" b="1" i="1">
                <a:effectLst>
                  <a:outerShdw blurRad="38100" dist="38100" dir="2700000" algn="tl">
                    <a:srgbClr val="C0C0C0"/>
                  </a:outerShdw>
                </a:effectLst>
              </a:rPr>
              <a:t> Estrategias a Implementar</a:t>
            </a:r>
          </a:p>
        </p:txBody>
      </p:sp>
      <p:sp>
        <p:nvSpPr>
          <p:cNvPr id="273411"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73412" name="Text Box 4"/>
          <p:cNvSpPr txBox="1">
            <a:spLocks noChangeArrowheads="1"/>
          </p:cNvSpPr>
          <p:nvPr/>
        </p:nvSpPr>
        <p:spPr bwMode="auto">
          <a:xfrm>
            <a:off x="1476375" y="1870075"/>
            <a:ext cx="7343775" cy="4151313"/>
          </a:xfrm>
          <a:prstGeom prst="rect">
            <a:avLst/>
          </a:prstGeom>
          <a:noFill/>
          <a:ln w="9525">
            <a:noFill/>
            <a:miter lim="800000"/>
            <a:headEnd/>
            <a:tailEnd/>
          </a:ln>
          <a:effectLst/>
        </p:spPr>
        <p:txBody>
          <a:bodyPr>
            <a:spAutoFit/>
          </a:bodyPr>
          <a:lstStyle/>
          <a:p>
            <a:pPr marL="457200" indent="-457200" algn="just">
              <a:buFontTx/>
              <a:buChar char="•"/>
            </a:pPr>
            <a:r>
              <a:rPr kumimoji="0" lang="es-ES">
                <a:latin typeface="Arial" charset="0"/>
              </a:rPr>
              <a:t>Desarrollar y difundirán comunicaciones persuasivas sobre las ofertas cada mes en los hoteles, restaurantes, medios de transporte, escuelas, colegios,etc.</a:t>
            </a:r>
          </a:p>
          <a:p>
            <a:pPr marL="457200" indent="-457200" algn="just">
              <a:buFontTx/>
              <a:buChar char="•"/>
            </a:pPr>
            <a:r>
              <a:rPr kumimoji="0" lang="es-ES">
                <a:latin typeface="Arial" charset="0"/>
              </a:rPr>
              <a:t>Competir en precios </a:t>
            </a:r>
          </a:p>
          <a:p>
            <a:pPr marL="457200" indent="-457200" algn="just">
              <a:buFontTx/>
              <a:buChar char="•"/>
            </a:pPr>
            <a:r>
              <a:rPr kumimoji="0" lang="es-ES">
                <a:latin typeface="Arial" charset="0"/>
              </a:rPr>
              <a:t>Organizar otras actividades culturales a más de guianzas </a:t>
            </a:r>
          </a:p>
          <a:p>
            <a:pPr marL="457200" indent="-457200" algn="just">
              <a:buFontTx/>
              <a:buChar char="•"/>
            </a:pPr>
            <a:r>
              <a:rPr kumimoji="0" lang="es-ES">
                <a:latin typeface="Arial" charset="0"/>
              </a:rPr>
              <a:t>Asociarse con otras empresas</a:t>
            </a:r>
          </a:p>
          <a:p>
            <a:pPr marL="457200" indent="-457200" algn="just"/>
            <a:endParaRPr kumimoji="0" lang="es-ES">
              <a:latin typeface="Arial" charset="0"/>
            </a:endParaRPr>
          </a:p>
          <a:p>
            <a:pPr marL="457200" indent="-457200" algn="ctr"/>
            <a:r>
              <a:rPr kumimoji="0" lang="es-ES" sz="2000" i="1" u="sng">
                <a:latin typeface="Arial" charset="0"/>
              </a:rPr>
              <a:t>Estrategia de Servicio</a:t>
            </a:r>
          </a:p>
          <a:p>
            <a:pPr marL="457200" indent="-457200" algn="just">
              <a:buFontTx/>
              <a:buChar char="•"/>
            </a:pPr>
            <a:r>
              <a:rPr kumimoji="0" lang="es-ES">
                <a:latin typeface="Arial" charset="0"/>
              </a:rPr>
              <a:t>Utilizar medios de transporte que sean cómodos y seguros</a:t>
            </a:r>
          </a:p>
          <a:p>
            <a:pPr marL="457200" indent="-457200" algn="just">
              <a:buFontTx/>
              <a:buChar char="•"/>
            </a:pPr>
            <a:r>
              <a:rPr kumimoji="0" lang="es-ES">
                <a:latin typeface="Arial" charset="0"/>
              </a:rPr>
              <a:t>Contratación de Personal Capacitado</a:t>
            </a:r>
          </a:p>
          <a:p>
            <a:pPr marL="457200" indent="-457200" algn="just">
              <a:buFontTx/>
              <a:buChar char="•"/>
            </a:pPr>
            <a:r>
              <a:rPr kumimoji="0" lang="es-MX">
                <a:latin typeface="Arial" charset="0"/>
              </a:rPr>
              <a:t>Retroalimentación para mejorar la Calidad del Servicio</a:t>
            </a:r>
          </a:p>
          <a:p>
            <a:pPr marL="457200" indent="-457200" algn="just"/>
            <a:endParaRPr kumimoji="0" lang="es-MX">
              <a:latin typeface="Arial" charset="0"/>
            </a:endParaRPr>
          </a:p>
          <a:p>
            <a:pPr marL="457200" indent="-457200" algn="ctr"/>
            <a:r>
              <a:rPr kumimoji="0" lang="es-MX" sz="1600">
                <a:latin typeface="Arial" charset="0"/>
              </a:rPr>
              <a:t>“</a:t>
            </a:r>
            <a:r>
              <a:rPr kumimoji="0" lang="es-ES" sz="1600" i="1">
                <a:latin typeface="Arial" charset="0"/>
              </a:rPr>
              <a:t>Por lo tanto la compañía pretende satisfacer a todos sus clientes, pues se considera a un cliente satisfecho como la mejor publicidad “</a:t>
            </a:r>
            <a:endParaRPr kumimoji="0" lang="es-MX" sz="1600" i="1">
              <a:latin typeface="Arial" charset="0"/>
            </a:endParaRPr>
          </a:p>
          <a:p>
            <a:pPr marL="457200" indent="-457200" algn="just"/>
            <a:endParaRPr kumimoji="0" lang="es-MX" sz="1600" i="1">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ext Box 3"/>
          <p:cNvSpPr txBox="1">
            <a:spLocks noChangeArrowheads="1"/>
          </p:cNvSpPr>
          <p:nvPr/>
        </p:nvSpPr>
        <p:spPr bwMode="auto">
          <a:xfrm>
            <a:off x="1331913" y="2852738"/>
            <a:ext cx="2808287" cy="742950"/>
          </a:xfrm>
          <a:prstGeom prst="rect">
            <a:avLst/>
          </a:prstGeom>
          <a:noFill/>
          <a:ln w="12700">
            <a:solidFill>
              <a:schemeClr val="tx1"/>
            </a:solidFill>
            <a:miter lim="800000"/>
            <a:headEnd/>
            <a:tailEnd/>
          </a:ln>
          <a:effectLst/>
        </p:spPr>
        <p:txBody>
          <a:bodyPr>
            <a:spAutoFit/>
          </a:bodyPr>
          <a:lstStyle/>
          <a:p>
            <a:pPr algn="ctr"/>
            <a:r>
              <a:rPr kumimoji="0" lang="es-ES" sz="1400" b="1">
                <a:effectLst>
                  <a:outerShdw blurRad="38100" dist="38100" dir="2700000" algn="tl">
                    <a:srgbClr val="C0C0C0"/>
                  </a:outerShdw>
                </a:effectLst>
                <a:latin typeface="Trebuchet MS" pitchFamily="34" charset="0"/>
              </a:rPr>
              <a:t>CAPITULO I:</a:t>
            </a:r>
          </a:p>
          <a:p>
            <a:pPr algn="ctr"/>
            <a:r>
              <a:rPr kumimoji="0" lang="es-ES" sz="1400" b="1">
                <a:effectLst>
                  <a:outerShdw blurRad="38100" dist="38100" dir="2700000" algn="tl">
                    <a:srgbClr val="C0C0C0"/>
                  </a:outerShdw>
                </a:effectLst>
                <a:latin typeface="Trebuchet MS" pitchFamily="34" charset="0"/>
              </a:rPr>
              <a:t>LA INDUSTRIA TURISTICA Y SU INFLUENCIA EN LA SOCIEDAD</a:t>
            </a:r>
          </a:p>
        </p:txBody>
      </p:sp>
      <p:sp>
        <p:nvSpPr>
          <p:cNvPr id="68612" name="Text Box 4"/>
          <p:cNvSpPr txBox="1">
            <a:spLocks noChangeArrowheads="1"/>
          </p:cNvSpPr>
          <p:nvPr/>
        </p:nvSpPr>
        <p:spPr bwMode="auto">
          <a:xfrm>
            <a:off x="4427538" y="1989138"/>
            <a:ext cx="2447925" cy="274637"/>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CONCEPTO</a:t>
            </a:r>
          </a:p>
        </p:txBody>
      </p:sp>
      <p:sp>
        <p:nvSpPr>
          <p:cNvPr id="68614" name="Text Box 6"/>
          <p:cNvSpPr txBox="1">
            <a:spLocks noChangeArrowheads="1"/>
          </p:cNvSpPr>
          <p:nvPr/>
        </p:nvSpPr>
        <p:spPr bwMode="auto">
          <a:xfrm>
            <a:off x="4427538" y="2611438"/>
            <a:ext cx="2447925" cy="444500"/>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TURISMO EN ECUADOR Y SUS ORGANISMOS</a:t>
            </a:r>
          </a:p>
        </p:txBody>
      </p:sp>
      <p:sp>
        <p:nvSpPr>
          <p:cNvPr id="68615" name="Text Box 7"/>
          <p:cNvSpPr txBox="1">
            <a:spLocks noChangeArrowheads="1"/>
          </p:cNvSpPr>
          <p:nvPr/>
        </p:nvSpPr>
        <p:spPr bwMode="auto">
          <a:xfrm>
            <a:off x="4427538" y="3403600"/>
            <a:ext cx="2447925" cy="444500"/>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TURISMO EN LA PROVINCIA DEL GUAYAS</a:t>
            </a:r>
          </a:p>
        </p:txBody>
      </p:sp>
      <p:sp>
        <p:nvSpPr>
          <p:cNvPr id="68616" name="Text Box 8"/>
          <p:cNvSpPr txBox="1">
            <a:spLocks noChangeArrowheads="1"/>
          </p:cNvSpPr>
          <p:nvPr/>
        </p:nvSpPr>
        <p:spPr bwMode="auto">
          <a:xfrm>
            <a:off x="4427538" y="4194175"/>
            <a:ext cx="2447925" cy="444500"/>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TURISMO COMO ACTIVIDAD ECONOMICA</a:t>
            </a:r>
          </a:p>
        </p:txBody>
      </p:sp>
      <p:sp>
        <p:nvSpPr>
          <p:cNvPr id="68618" name="Line 10"/>
          <p:cNvSpPr>
            <a:spLocks noChangeShapeType="1"/>
          </p:cNvSpPr>
          <p:nvPr/>
        </p:nvSpPr>
        <p:spPr bwMode="auto">
          <a:xfrm>
            <a:off x="4284663" y="2133600"/>
            <a:ext cx="0" cy="2303463"/>
          </a:xfrm>
          <a:prstGeom prst="line">
            <a:avLst/>
          </a:prstGeom>
          <a:noFill/>
          <a:ln w="12700">
            <a:solidFill>
              <a:schemeClr val="tx1"/>
            </a:solidFill>
            <a:round/>
            <a:headEnd/>
            <a:tailEnd/>
          </a:ln>
          <a:effectLst/>
        </p:spPr>
        <p:txBody>
          <a:bodyPr/>
          <a:lstStyle/>
          <a:p>
            <a:endParaRPr lang="es-ES"/>
          </a:p>
        </p:txBody>
      </p:sp>
      <p:sp>
        <p:nvSpPr>
          <p:cNvPr id="68620" name="Line 12"/>
          <p:cNvSpPr>
            <a:spLocks noChangeShapeType="1"/>
          </p:cNvSpPr>
          <p:nvPr/>
        </p:nvSpPr>
        <p:spPr bwMode="auto">
          <a:xfrm>
            <a:off x="4283075" y="4422775"/>
            <a:ext cx="142875" cy="0"/>
          </a:xfrm>
          <a:prstGeom prst="line">
            <a:avLst/>
          </a:prstGeom>
          <a:noFill/>
          <a:ln w="9525">
            <a:solidFill>
              <a:schemeClr val="tx1"/>
            </a:solidFill>
            <a:round/>
            <a:headEnd/>
            <a:tailEnd/>
          </a:ln>
          <a:effectLst/>
        </p:spPr>
        <p:txBody>
          <a:bodyPr/>
          <a:lstStyle/>
          <a:p>
            <a:endParaRPr lang="es-ES"/>
          </a:p>
        </p:txBody>
      </p:sp>
      <p:sp>
        <p:nvSpPr>
          <p:cNvPr id="68621" name="Line 13"/>
          <p:cNvSpPr>
            <a:spLocks noChangeShapeType="1"/>
          </p:cNvSpPr>
          <p:nvPr/>
        </p:nvSpPr>
        <p:spPr bwMode="auto">
          <a:xfrm>
            <a:off x="4283075" y="3630613"/>
            <a:ext cx="142875" cy="0"/>
          </a:xfrm>
          <a:prstGeom prst="line">
            <a:avLst/>
          </a:prstGeom>
          <a:noFill/>
          <a:ln w="9525">
            <a:solidFill>
              <a:schemeClr val="tx1"/>
            </a:solidFill>
            <a:round/>
            <a:headEnd/>
            <a:tailEnd/>
          </a:ln>
          <a:effectLst/>
        </p:spPr>
        <p:txBody>
          <a:bodyPr/>
          <a:lstStyle/>
          <a:p>
            <a:endParaRPr lang="es-ES"/>
          </a:p>
        </p:txBody>
      </p:sp>
      <p:sp>
        <p:nvSpPr>
          <p:cNvPr id="68622" name="Line 14"/>
          <p:cNvSpPr>
            <a:spLocks noChangeShapeType="1"/>
          </p:cNvSpPr>
          <p:nvPr/>
        </p:nvSpPr>
        <p:spPr bwMode="auto">
          <a:xfrm flipV="1">
            <a:off x="4140200" y="3213100"/>
            <a:ext cx="144463" cy="0"/>
          </a:xfrm>
          <a:prstGeom prst="line">
            <a:avLst/>
          </a:prstGeom>
          <a:noFill/>
          <a:ln w="9525">
            <a:solidFill>
              <a:schemeClr val="tx1"/>
            </a:solidFill>
            <a:round/>
            <a:headEnd/>
            <a:tailEnd/>
          </a:ln>
          <a:effectLst/>
        </p:spPr>
        <p:txBody>
          <a:bodyPr/>
          <a:lstStyle/>
          <a:p>
            <a:endParaRPr lang="es-ES"/>
          </a:p>
        </p:txBody>
      </p:sp>
      <p:sp>
        <p:nvSpPr>
          <p:cNvPr id="68624" name="Line 16"/>
          <p:cNvSpPr>
            <a:spLocks noChangeShapeType="1"/>
          </p:cNvSpPr>
          <p:nvPr/>
        </p:nvSpPr>
        <p:spPr bwMode="auto">
          <a:xfrm>
            <a:off x="4283075" y="2119313"/>
            <a:ext cx="142875" cy="0"/>
          </a:xfrm>
          <a:prstGeom prst="line">
            <a:avLst/>
          </a:prstGeom>
          <a:noFill/>
          <a:ln w="9525">
            <a:solidFill>
              <a:schemeClr val="tx1"/>
            </a:solidFill>
            <a:round/>
            <a:headEnd/>
            <a:tailEnd/>
          </a:ln>
          <a:effectLst/>
        </p:spPr>
        <p:txBody>
          <a:bodyPr/>
          <a:lstStyle/>
          <a:p>
            <a:endParaRPr lang="es-ES"/>
          </a:p>
        </p:txBody>
      </p:sp>
      <p:sp>
        <p:nvSpPr>
          <p:cNvPr id="68627" name="Text Box 19"/>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81418" name="Line 1194"/>
          <p:cNvSpPr>
            <a:spLocks noChangeShapeType="1"/>
          </p:cNvSpPr>
          <p:nvPr/>
        </p:nvSpPr>
        <p:spPr bwMode="auto">
          <a:xfrm>
            <a:off x="4284663" y="2838450"/>
            <a:ext cx="142875" cy="0"/>
          </a:xfrm>
          <a:prstGeom prst="line">
            <a:avLst/>
          </a:prstGeom>
          <a:noFill/>
          <a:ln w="9525">
            <a:solidFill>
              <a:schemeClr val="tx1"/>
            </a:solidFill>
            <a:round/>
            <a:headEnd/>
            <a:tailEnd/>
          </a:ln>
          <a:effectLst/>
        </p:spPr>
        <p:txBody>
          <a:bodyPr/>
          <a:lstStyle/>
          <a:p>
            <a:endParaRPr lang="es-E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1403350" y="692150"/>
            <a:ext cx="7543800" cy="641350"/>
          </a:xfrm>
          <a:noFill/>
          <a:ln/>
        </p:spPr>
        <p:txBody>
          <a:bodyPr anchor="b">
            <a:spAutoFit/>
          </a:bodyPr>
          <a:lstStyle/>
          <a:p>
            <a:pPr algn="just"/>
            <a:r>
              <a:rPr lang="es-ES" sz="3600" b="1" i="1">
                <a:effectLst>
                  <a:outerShdw blurRad="38100" dist="38100" dir="2700000" algn="tl">
                    <a:srgbClr val="C0C0C0"/>
                  </a:outerShdw>
                </a:effectLst>
              </a:rPr>
              <a:t> Grafico Causa-Efecto</a:t>
            </a:r>
            <a:r>
              <a:rPr lang="es-ES" sz="3600"/>
              <a:t> </a:t>
            </a:r>
            <a:endParaRPr lang="es-ES" sz="3600" b="1" i="1">
              <a:effectLst>
                <a:outerShdw blurRad="38100" dist="38100" dir="2700000" algn="tl">
                  <a:srgbClr val="C0C0C0"/>
                </a:outerShdw>
              </a:effectLst>
            </a:endParaRPr>
          </a:p>
        </p:txBody>
      </p:sp>
      <p:sp>
        <p:nvSpPr>
          <p:cNvPr id="275459"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pSp>
        <p:nvGrpSpPr>
          <p:cNvPr id="275461" name="Group 5" descr="hola&#10;"/>
          <p:cNvGrpSpPr>
            <a:grpSpLocks noChangeAspect="1"/>
          </p:cNvGrpSpPr>
          <p:nvPr/>
        </p:nvGrpSpPr>
        <p:grpSpPr bwMode="auto">
          <a:xfrm>
            <a:off x="1835150" y="1700213"/>
            <a:ext cx="6983413" cy="4656137"/>
            <a:chOff x="1701" y="4893"/>
            <a:chExt cx="9180" cy="6120"/>
          </a:xfrm>
        </p:grpSpPr>
        <p:sp>
          <p:nvSpPr>
            <p:cNvPr id="275462" name="AutoShape 6"/>
            <p:cNvSpPr>
              <a:spLocks noChangeAspect="1" noChangeArrowheads="1"/>
            </p:cNvSpPr>
            <p:nvPr/>
          </p:nvSpPr>
          <p:spPr bwMode="auto">
            <a:xfrm>
              <a:off x="1701" y="4893"/>
              <a:ext cx="9180" cy="6120"/>
            </a:xfrm>
            <a:prstGeom prst="rect">
              <a:avLst/>
            </a:prstGeom>
            <a:noFill/>
            <a:ln w="9525">
              <a:noFill/>
              <a:miter lim="800000"/>
              <a:headEnd/>
              <a:tailEnd/>
            </a:ln>
          </p:spPr>
          <p:txBody>
            <a:bodyPr/>
            <a:lstStyle/>
            <a:p>
              <a:endParaRPr lang="es-ES"/>
            </a:p>
          </p:txBody>
        </p:sp>
        <p:sp>
          <p:nvSpPr>
            <p:cNvPr id="275463" name="Line 7"/>
            <p:cNvSpPr>
              <a:spLocks noChangeShapeType="1"/>
            </p:cNvSpPr>
            <p:nvPr/>
          </p:nvSpPr>
          <p:spPr bwMode="auto">
            <a:xfrm>
              <a:off x="3501" y="8492"/>
              <a:ext cx="5220" cy="1"/>
            </a:xfrm>
            <a:prstGeom prst="line">
              <a:avLst/>
            </a:prstGeom>
            <a:noFill/>
            <a:ln w="25400">
              <a:solidFill>
                <a:srgbClr val="000000"/>
              </a:solidFill>
              <a:round/>
              <a:headEnd/>
              <a:tailEnd/>
            </a:ln>
            <a:effectLst/>
          </p:spPr>
          <p:txBody>
            <a:bodyPr/>
            <a:lstStyle/>
            <a:p>
              <a:endParaRPr lang="es-ES"/>
            </a:p>
          </p:txBody>
        </p:sp>
        <p:sp>
          <p:nvSpPr>
            <p:cNvPr id="275464" name="Line 8"/>
            <p:cNvSpPr>
              <a:spLocks noChangeShapeType="1"/>
            </p:cNvSpPr>
            <p:nvPr/>
          </p:nvSpPr>
          <p:spPr bwMode="auto">
            <a:xfrm>
              <a:off x="8720" y="7414"/>
              <a:ext cx="0" cy="1799"/>
            </a:xfrm>
            <a:prstGeom prst="line">
              <a:avLst/>
            </a:prstGeom>
            <a:noFill/>
            <a:ln w="9525">
              <a:noFill/>
              <a:round/>
              <a:headEnd/>
              <a:tailEnd/>
            </a:ln>
            <a:effectLst/>
          </p:spPr>
          <p:txBody>
            <a:bodyPr/>
            <a:lstStyle/>
            <a:p>
              <a:endParaRPr lang="es-ES"/>
            </a:p>
          </p:txBody>
        </p:sp>
        <p:sp>
          <p:nvSpPr>
            <p:cNvPr id="275465" name="AutoShape 9" descr="Trellis"/>
            <p:cNvSpPr>
              <a:spLocks noChangeArrowheads="1"/>
            </p:cNvSpPr>
            <p:nvPr/>
          </p:nvSpPr>
          <p:spPr bwMode="auto">
            <a:xfrm>
              <a:off x="2061" y="7593"/>
              <a:ext cx="1440" cy="1800"/>
            </a:xfrm>
            <a:prstGeom prst="chevron">
              <a:avLst>
                <a:gd name="adj" fmla="val 25000"/>
              </a:avLst>
            </a:prstGeom>
            <a:pattFill prst="trellis">
              <a:fgClr>
                <a:srgbClr val="C0C0C0"/>
              </a:fgClr>
              <a:bgClr>
                <a:srgbClr val="FFFFFF"/>
              </a:bgClr>
            </a:pattFill>
            <a:ln w="25400" algn="ctr">
              <a:solidFill>
                <a:srgbClr val="000000"/>
              </a:solidFill>
              <a:miter lim="800000"/>
              <a:headEnd/>
              <a:tailEnd/>
            </a:ln>
            <a:effectLst/>
          </p:spPr>
          <p:txBody>
            <a:bodyPr/>
            <a:lstStyle/>
            <a:p>
              <a:endParaRPr lang="es-ES"/>
            </a:p>
          </p:txBody>
        </p:sp>
        <p:sp>
          <p:nvSpPr>
            <p:cNvPr id="275466" name="AutoShape 10" descr="Trellis"/>
            <p:cNvSpPr>
              <a:spLocks noChangeArrowheads="1"/>
            </p:cNvSpPr>
            <p:nvPr/>
          </p:nvSpPr>
          <p:spPr bwMode="auto">
            <a:xfrm rot="16200000">
              <a:off x="8901" y="7413"/>
              <a:ext cx="1800" cy="2160"/>
            </a:xfrm>
            <a:prstGeom prst="flowChartMerge">
              <a:avLst/>
            </a:prstGeom>
            <a:pattFill prst="trellis">
              <a:fgClr>
                <a:srgbClr val="C0C0C0"/>
              </a:fgClr>
              <a:bgClr>
                <a:srgbClr val="FFFFFF"/>
              </a:bgClr>
            </a:pattFill>
            <a:ln w="25400" algn="ctr">
              <a:solidFill>
                <a:srgbClr val="000000"/>
              </a:solidFill>
              <a:miter lim="800000"/>
              <a:headEnd/>
              <a:tailEnd/>
            </a:ln>
            <a:effectLst/>
          </p:spPr>
          <p:txBody>
            <a:bodyPr/>
            <a:lstStyle/>
            <a:p>
              <a:endParaRPr lang="es-ES"/>
            </a:p>
          </p:txBody>
        </p:sp>
        <p:sp>
          <p:nvSpPr>
            <p:cNvPr id="275467" name="Line 11"/>
            <p:cNvSpPr>
              <a:spLocks noChangeShapeType="1"/>
            </p:cNvSpPr>
            <p:nvPr/>
          </p:nvSpPr>
          <p:spPr bwMode="auto">
            <a:xfrm>
              <a:off x="4041" y="6513"/>
              <a:ext cx="720" cy="1980"/>
            </a:xfrm>
            <a:prstGeom prst="line">
              <a:avLst/>
            </a:prstGeom>
            <a:noFill/>
            <a:ln w="25400">
              <a:solidFill>
                <a:srgbClr val="000000"/>
              </a:solidFill>
              <a:round/>
              <a:headEnd/>
              <a:tailEnd/>
            </a:ln>
            <a:effectLst/>
          </p:spPr>
          <p:txBody>
            <a:bodyPr/>
            <a:lstStyle/>
            <a:p>
              <a:endParaRPr lang="es-ES"/>
            </a:p>
          </p:txBody>
        </p:sp>
        <p:sp>
          <p:nvSpPr>
            <p:cNvPr id="275468" name="Line 12"/>
            <p:cNvSpPr>
              <a:spLocks noChangeShapeType="1"/>
            </p:cNvSpPr>
            <p:nvPr/>
          </p:nvSpPr>
          <p:spPr bwMode="auto">
            <a:xfrm>
              <a:off x="5481" y="6513"/>
              <a:ext cx="720" cy="1980"/>
            </a:xfrm>
            <a:prstGeom prst="line">
              <a:avLst/>
            </a:prstGeom>
            <a:noFill/>
            <a:ln w="25400">
              <a:solidFill>
                <a:srgbClr val="000000"/>
              </a:solidFill>
              <a:round/>
              <a:headEnd/>
              <a:tailEnd/>
            </a:ln>
            <a:effectLst/>
          </p:spPr>
          <p:txBody>
            <a:bodyPr/>
            <a:lstStyle/>
            <a:p>
              <a:endParaRPr lang="es-ES"/>
            </a:p>
          </p:txBody>
        </p:sp>
        <p:sp>
          <p:nvSpPr>
            <p:cNvPr id="275469" name="Line 13"/>
            <p:cNvSpPr>
              <a:spLocks noChangeShapeType="1"/>
            </p:cNvSpPr>
            <p:nvPr/>
          </p:nvSpPr>
          <p:spPr bwMode="auto">
            <a:xfrm>
              <a:off x="6921" y="6513"/>
              <a:ext cx="720" cy="1980"/>
            </a:xfrm>
            <a:prstGeom prst="line">
              <a:avLst/>
            </a:prstGeom>
            <a:noFill/>
            <a:ln w="25400">
              <a:solidFill>
                <a:srgbClr val="000000"/>
              </a:solidFill>
              <a:round/>
              <a:headEnd/>
              <a:tailEnd/>
            </a:ln>
            <a:effectLst/>
          </p:spPr>
          <p:txBody>
            <a:bodyPr/>
            <a:lstStyle/>
            <a:p>
              <a:endParaRPr lang="es-ES"/>
            </a:p>
          </p:txBody>
        </p:sp>
        <p:sp>
          <p:nvSpPr>
            <p:cNvPr id="275470" name="Line 14"/>
            <p:cNvSpPr>
              <a:spLocks noChangeShapeType="1"/>
            </p:cNvSpPr>
            <p:nvPr/>
          </p:nvSpPr>
          <p:spPr bwMode="auto">
            <a:xfrm flipH="1">
              <a:off x="4041" y="8493"/>
              <a:ext cx="720" cy="1980"/>
            </a:xfrm>
            <a:prstGeom prst="line">
              <a:avLst/>
            </a:prstGeom>
            <a:noFill/>
            <a:ln w="25400">
              <a:solidFill>
                <a:srgbClr val="000000"/>
              </a:solidFill>
              <a:round/>
              <a:headEnd/>
              <a:tailEnd/>
            </a:ln>
            <a:effectLst/>
          </p:spPr>
          <p:txBody>
            <a:bodyPr/>
            <a:lstStyle/>
            <a:p>
              <a:endParaRPr lang="es-ES"/>
            </a:p>
          </p:txBody>
        </p:sp>
        <p:sp>
          <p:nvSpPr>
            <p:cNvPr id="275471" name="Line 15"/>
            <p:cNvSpPr>
              <a:spLocks noChangeShapeType="1"/>
            </p:cNvSpPr>
            <p:nvPr/>
          </p:nvSpPr>
          <p:spPr bwMode="auto">
            <a:xfrm flipH="1">
              <a:off x="5481" y="8493"/>
              <a:ext cx="720" cy="1980"/>
            </a:xfrm>
            <a:prstGeom prst="line">
              <a:avLst/>
            </a:prstGeom>
            <a:noFill/>
            <a:ln w="25400">
              <a:solidFill>
                <a:srgbClr val="000000"/>
              </a:solidFill>
              <a:round/>
              <a:headEnd/>
              <a:tailEnd/>
            </a:ln>
            <a:effectLst/>
          </p:spPr>
          <p:txBody>
            <a:bodyPr/>
            <a:lstStyle/>
            <a:p>
              <a:endParaRPr lang="es-ES"/>
            </a:p>
          </p:txBody>
        </p:sp>
        <p:sp>
          <p:nvSpPr>
            <p:cNvPr id="275472" name="Line 16"/>
            <p:cNvSpPr>
              <a:spLocks noChangeShapeType="1"/>
            </p:cNvSpPr>
            <p:nvPr/>
          </p:nvSpPr>
          <p:spPr bwMode="auto">
            <a:xfrm flipH="1">
              <a:off x="6921" y="8493"/>
              <a:ext cx="720" cy="1980"/>
            </a:xfrm>
            <a:prstGeom prst="line">
              <a:avLst/>
            </a:prstGeom>
            <a:noFill/>
            <a:ln w="25400">
              <a:solidFill>
                <a:srgbClr val="000000"/>
              </a:solidFill>
              <a:round/>
              <a:headEnd/>
              <a:tailEnd/>
            </a:ln>
            <a:effectLst/>
          </p:spPr>
          <p:txBody>
            <a:bodyPr/>
            <a:lstStyle/>
            <a:p>
              <a:endParaRPr lang="es-ES"/>
            </a:p>
          </p:txBody>
        </p:sp>
        <p:sp>
          <p:nvSpPr>
            <p:cNvPr id="275473" name="Text Box 17"/>
            <p:cNvSpPr txBox="1">
              <a:spLocks noChangeArrowheads="1"/>
            </p:cNvSpPr>
            <p:nvPr/>
          </p:nvSpPr>
          <p:spPr bwMode="auto">
            <a:xfrm>
              <a:off x="2061" y="6873"/>
              <a:ext cx="1260" cy="360"/>
            </a:xfrm>
            <a:prstGeom prst="rect">
              <a:avLst/>
            </a:prstGeom>
            <a:noFill/>
            <a:ln w="9525" algn="ctr">
              <a:solidFill>
                <a:srgbClr val="000000"/>
              </a:solidFill>
              <a:miter lim="800000"/>
              <a:headEnd/>
              <a:tailEnd/>
            </a:ln>
            <a:effectLst/>
          </p:spPr>
          <p:txBody>
            <a:bodyPr/>
            <a:lstStyle/>
            <a:p>
              <a:pPr algn="ctr"/>
              <a:r>
                <a:rPr lang="es-MX" sz="900">
                  <a:latin typeface="Verdana" pitchFamily="34" charset="0"/>
                </a:rPr>
                <a:t>Turistas</a:t>
              </a:r>
              <a:endParaRPr lang="es-ES" sz="900"/>
            </a:p>
          </p:txBody>
        </p:sp>
        <p:sp>
          <p:nvSpPr>
            <p:cNvPr id="275474" name="Text Box 18"/>
            <p:cNvSpPr txBox="1">
              <a:spLocks noChangeArrowheads="1"/>
            </p:cNvSpPr>
            <p:nvPr/>
          </p:nvSpPr>
          <p:spPr bwMode="auto">
            <a:xfrm>
              <a:off x="2061" y="9753"/>
              <a:ext cx="1260" cy="360"/>
            </a:xfrm>
            <a:prstGeom prst="rect">
              <a:avLst/>
            </a:prstGeom>
            <a:noFill/>
            <a:ln w="9525" algn="ctr">
              <a:solidFill>
                <a:srgbClr val="000000"/>
              </a:solidFill>
              <a:miter lim="800000"/>
              <a:headEnd/>
              <a:tailEnd/>
            </a:ln>
            <a:effectLst/>
          </p:spPr>
          <p:txBody>
            <a:bodyPr/>
            <a:lstStyle/>
            <a:p>
              <a:pPr algn="ctr"/>
              <a:r>
                <a:rPr lang="es-MX" sz="900">
                  <a:latin typeface="Verdana" pitchFamily="34" charset="0"/>
                </a:rPr>
                <a:t>Otras Causas</a:t>
              </a:r>
              <a:endParaRPr lang="es-ES" sz="900"/>
            </a:p>
          </p:txBody>
        </p:sp>
        <p:sp>
          <p:nvSpPr>
            <p:cNvPr id="275475" name="Text Box 19"/>
            <p:cNvSpPr txBox="1">
              <a:spLocks noChangeArrowheads="1"/>
            </p:cNvSpPr>
            <p:nvPr/>
          </p:nvSpPr>
          <p:spPr bwMode="auto">
            <a:xfrm>
              <a:off x="2061" y="4893"/>
              <a:ext cx="1260" cy="1980"/>
            </a:xfrm>
            <a:prstGeom prst="rect">
              <a:avLst/>
            </a:prstGeom>
            <a:noFill/>
            <a:ln w="9525" algn="ctr">
              <a:noFill/>
              <a:miter lim="800000"/>
              <a:headEnd/>
              <a:tailEnd/>
            </a:ln>
            <a:effectLst/>
          </p:spPr>
          <p:txBody>
            <a:bodyPr/>
            <a:lstStyle/>
            <a:p>
              <a:r>
                <a:rPr lang="es-MX" sz="700">
                  <a:latin typeface="Verdana" pitchFamily="34" charset="0"/>
                </a:rPr>
                <a:t>Falta de promoción a nivel Internacional.</a:t>
              </a:r>
            </a:p>
            <a:p>
              <a:endParaRPr lang="es-MX" sz="700">
                <a:latin typeface="Verdana" pitchFamily="34" charset="0"/>
              </a:endParaRPr>
            </a:p>
            <a:p>
              <a:r>
                <a:rPr lang="es-MX" sz="700">
                  <a:latin typeface="Verdana" pitchFamily="34" charset="0"/>
                </a:rPr>
                <a:t>Edificaciones aún con necesidades de cambio (Terminal, Aeropuerto, etc)</a:t>
              </a:r>
              <a:endParaRPr lang="es-ES" sz="700"/>
            </a:p>
          </p:txBody>
        </p:sp>
        <p:sp>
          <p:nvSpPr>
            <p:cNvPr id="275476" name="Text Box 20"/>
            <p:cNvSpPr txBox="1">
              <a:spLocks noChangeArrowheads="1"/>
            </p:cNvSpPr>
            <p:nvPr/>
          </p:nvSpPr>
          <p:spPr bwMode="auto">
            <a:xfrm>
              <a:off x="5481" y="5973"/>
              <a:ext cx="1260" cy="540"/>
            </a:xfrm>
            <a:prstGeom prst="rect">
              <a:avLst/>
            </a:prstGeom>
            <a:noFill/>
            <a:ln w="9525" algn="ctr">
              <a:solidFill>
                <a:srgbClr val="000000"/>
              </a:solidFill>
              <a:miter lim="800000"/>
              <a:headEnd/>
              <a:tailEnd/>
            </a:ln>
            <a:effectLst/>
          </p:spPr>
          <p:txBody>
            <a:bodyPr/>
            <a:lstStyle/>
            <a:p>
              <a:pPr algn="ctr"/>
              <a:r>
                <a:rPr lang="es-MX" sz="900">
                  <a:latin typeface="Verdana" pitchFamily="34" charset="0"/>
                </a:rPr>
                <a:t>Personal en el escenario</a:t>
              </a:r>
              <a:endParaRPr lang="es-ES" sz="900"/>
            </a:p>
          </p:txBody>
        </p:sp>
        <p:sp>
          <p:nvSpPr>
            <p:cNvPr id="275477" name="Text Box 21"/>
            <p:cNvSpPr txBox="1">
              <a:spLocks noChangeArrowheads="1"/>
            </p:cNvSpPr>
            <p:nvPr/>
          </p:nvSpPr>
          <p:spPr bwMode="auto">
            <a:xfrm>
              <a:off x="4041" y="5973"/>
              <a:ext cx="1260" cy="540"/>
            </a:xfrm>
            <a:prstGeom prst="rect">
              <a:avLst/>
            </a:prstGeom>
            <a:noFill/>
            <a:ln w="9525" algn="ctr">
              <a:solidFill>
                <a:srgbClr val="000000"/>
              </a:solidFill>
              <a:miter lim="800000"/>
              <a:headEnd/>
              <a:tailEnd/>
            </a:ln>
            <a:effectLst/>
          </p:spPr>
          <p:txBody>
            <a:bodyPr/>
            <a:lstStyle/>
            <a:p>
              <a:pPr algn="ctr"/>
              <a:r>
                <a:rPr lang="es-MX" sz="900">
                  <a:latin typeface="Verdana" pitchFamily="34" charset="0"/>
                </a:rPr>
                <a:t>Instalaciones</a:t>
              </a:r>
              <a:endParaRPr lang="es-ES" sz="900"/>
            </a:p>
          </p:txBody>
        </p:sp>
        <p:sp>
          <p:nvSpPr>
            <p:cNvPr id="275478" name="Text Box 22"/>
            <p:cNvSpPr txBox="1">
              <a:spLocks noChangeArrowheads="1"/>
            </p:cNvSpPr>
            <p:nvPr/>
          </p:nvSpPr>
          <p:spPr bwMode="auto">
            <a:xfrm>
              <a:off x="6921" y="5973"/>
              <a:ext cx="1440" cy="540"/>
            </a:xfrm>
            <a:prstGeom prst="rect">
              <a:avLst/>
            </a:prstGeom>
            <a:noFill/>
            <a:ln w="9525" algn="ctr">
              <a:solidFill>
                <a:srgbClr val="000000"/>
              </a:solidFill>
              <a:miter lim="800000"/>
              <a:headEnd/>
              <a:tailEnd/>
            </a:ln>
            <a:effectLst/>
          </p:spPr>
          <p:txBody>
            <a:bodyPr/>
            <a:lstStyle/>
            <a:p>
              <a:pPr algn="ctr"/>
              <a:r>
                <a:rPr lang="es-MX" sz="900">
                  <a:latin typeface="Verdana" pitchFamily="34" charset="0"/>
                </a:rPr>
                <a:t>Procedimientos</a:t>
              </a:r>
              <a:endParaRPr lang="es-ES" sz="900"/>
            </a:p>
          </p:txBody>
        </p:sp>
        <p:sp>
          <p:nvSpPr>
            <p:cNvPr id="275479" name="Text Box 23"/>
            <p:cNvSpPr txBox="1">
              <a:spLocks noChangeArrowheads="1"/>
            </p:cNvSpPr>
            <p:nvPr/>
          </p:nvSpPr>
          <p:spPr bwMode="auto">
            <a:xfrm>
              <a:off x="4041" y="10473"/>
              <a:ext cx="1260" cy="540"/>
            </a:xfrm>
            <a:prstGeom prst="rect">
              <a:avLst/>
            </a:prstGeom>
            <a:noFill/>
            <a:ln w="9525" algn="ctr">
              <a:solidFill>
                <a:srgbClr val="000000"/>
              </a:solidFill>
              <a:miter lim="800000"/>
              <a:headEnd/>
              <a:tailEnd/>
            </a:ln>
            <a:effectLst/>
          </p:spPr>
          <p:txBody>
            <a:bodyPr/>
            <a:lstStyle/>
            <a:p>
              <a:pPr algn="ctr"/>
              <a:r>
                <a:rPr lang="es-MX" sz="900">
                  <a:latin typeface="Verdana" pitchFamily="34" charset="0"/>
                </a:rPr>
                <a:t>Materiales, Suministros</a:t>
              </a:r>
              <a:endParaRPr lang="es-ES" sz="900"/>
            </a:p>
          </p:txBody>
        </p:sp>
        <p:sp>
          <p:nvSpPr>
            <p:cNvPr id="275480" name="Text Box 24"/>
            <p:cNvSpPr txBox="1">
              <a:spLocks noChangeArrowheads="1"/>
            </p:cNvSpPr>
            <p:nvPr/>
          </p:nvSpPr>
          <p:spPr bwMode="auto">
            <a:xfrm>
              <a:off x="5481" y="10473"/>
              <a:ext cx="1260" cy="540"/>
            </a:xfrm>
            <a:prstGeom prst="rect">
              <a:avLst/>
            </a:prstGeom>
            <a:noFill/>
            <a:ln w="9525" algn="ctr">
              <a:solidFill>
                <a:srgbClr val="000000"/>
              </a:solidFill>
              <a:miter lim="800000"/>
              <a:headEnd/>
              <a:tailEnd/>
            </a:ln>
            <a:effectLst/>
          </p:spPr>
          <p:txBody>
            <a:bodyPr/>
            <a:lstStyle/>
            <a:p>
              <a:pPr algn="ctr"/>
              <a:r>
                <a:rPr lang="es-MX" sz="900">
                  <a:latin typeface="Verdana" pitchFamily="34" charset="0"/>
                </a:rPr>
                <a:t>Personal tras bambalinas</a:t>
              </a:r>
              <a:endParaRPr lang="es-ES" sz="900"/>
            </a:p>
          </p:txBody>
        </p:sp>
        <p:sp>
          <p:nvSpPr>
            <p:cNvPr id="275481" name="Text Box 25"/>
            <p:cNvSpPr txBox="1">
              <a:spLocks noChangeArrowheads="1"/>
            </p:cNvSpPr>
            <p:nvPr/>
          </p:nvSpPr>
          <p:spPr bwMode="auto">
            <a:xfrm>
              <a:off x="6921" y="10473"/>
              <a:ext cx="1260" cy="540"/>
            </a:xfrm>
            <a:prstGeom prst="rect">
              <a:avLst/>
            </a:prstGeom>
            <a:noFill/>
            <a:ln w="9525" algn="ctr">
              <a:solidFill>
                <a:srgbClr val="000000"/>
              </a:solidFill>
              <a:miter lim="800000"/>
              <a:headEnd/>
              <a:tailEnd/>
            </a:ln>
            <a:effectLst/>
          </p:spPr>
          <p:txBody>
            <a:bodyPr/>
            <a:lstStyle/>
            <a:p>
              <a:pPr algn="ctr"/>
              <a:r>
                <a:rPr lang="es-MX" sz="900">
                  <a:latin typeface="Verdana" pitchFamily="34" charset="0"/>
                </a:rPr>
                <a:t>Información</a:t>
              </a:r>
              <a:endParaRPr lang="es-ES" sz="900"/>
            </a:p>
          </p:txBody>
        </p:sp>
        <p:sp>
          <p:nvSpPr>
            <p:cNvPr id="275482" name="Text Box 26"/>
            <p:cNvSpPr txBox="1">
              <a:spLocks noChangeArrowheads="1"/>
            </p:cNvSpPr>
            <p:nvPr/>
          </p:nvSpPr>
          <p:spPr bwMode="auto">
            <a:xfrm>
              <a:off x="5481" y="6513"/>
              <a:ext cx="1800" cy="720"/>
            </a:xfrm>
            <a:prstGeom prst="rect">
              <a:avLst/>
            </a:prstGeom>
            <a:noFill/>
            <a:ln w="9525" algn="ctr">
              <a:noFill/>
              <a:miter lim="800000"/>
              <a:headEnd/>
              <a:tailEnd/>
            </a:ln>
            <a:effectLst/>
          </p:spPr>
          <p:txBody>
            <a:bodyPr/>
            <a:lstStyle/>
            <a:p>
              <a:r>
                <a:rPr lang="es-MX" sz="700" b="1">
                  <a:latin typeface="Verdana" pitchFamily="34" charset="0"/>
                </a:rPr>
                <a:t>Hay muy pocas </a:t>
              </a:r>
            </a:p>
            <a:p>
              <a:r>
                <a:rPr lang="es-MX" sz="700" b="1">
                  <a:latin typeface="Verdana" pitchFamily="34" charset="0"/>
                </a:rPr>
                <a:t> personas que son</a:t>
              </a:r>
            </a:p>
            <a:p>
              <a:r>
                <a:rPr lang="es-MX" sz="700" b="1">
                  <a:latin typeface="Verdana" pitchFamily="34" charset="0"/>
                </a:rPr>
                <a:t>  especializadas como</a:t>
              </a:r>
            </a:p>
            <a:p>
              <a:r>
                <a:rPr lang="es-MX" sz="700" b="1">
                  <a:latin typeface="Verdana" pitchFamily="34" charset="0"/>
                </a:rPr>
                <a:t>   agentes de turismo</a:t>
              </a:r>
            </a:p>
            <a:p>
              <a:endParaRPr lang="es-ES" sz="700"/>
            </a:p>
          </p:txBody>
        </p:sp>
        <p:sp>
          <p:nvSpPr>
            <p:cNvPr id="275483" name="Text Box 27"/>
            <p:cNvSpPr txBox="1">
              <a:spLocks noChangeArrowheads="1"/>
            </p:cNvSpPr>
            <p:nvPr/>
          </p:nvSpPr>
          <p:spPr bwMode="auto">
            <a:xfrm>
              <a:off x="5661" y="9033"/>
              <a:ext cx="1800" cy="720"/>
            </a:xfrm>
            <a:prstGeom prst="rect">
              <a:avLst/>
            </a:prstGeom>
            <a:noFill/>
            <a:ln w="9525" algn="ctr">
              <a:noFill/>
              <a:miter lim="800000"/>
              <a:headEnd/>
              <a:tailEnd/>
            </a:ln>
            <a:effectLst/>
          </p:spPr>
          <p:txBody>
            <a:bodyPr/>
            <a:lstStyle/>
            <a:p>
              <a:r>
                <a:rPr lang="es-MX" sz="700">
                  <a:latin typeface="Verdana" pitchFamily="34" charset="0"/>
                </a:rPr>
                <a:t>     El personal encar_</a:t>
              </a:r>
            </a:p>
            <a:p>
              <a:r>
                <a:rPr lang="es-MX" sz="700">
                  <a:latin typeface="Verdana" pitchFamily="34" charset="0"/>
                </a:rPr>
                <a:t>    gado del transporte</a:t>
              </a:r>
            </a:p>
            <a:p>
              <a:r>
                <a:rPr lang="es-MX" sz="700">
                  <a:latin typeface="Verdana" pitchFamily="34" charset="0"/>
                </a:rPr>
                <a:t>   llega tarde</a:t>
              </a:r>
              <a:endParaRPr lang="es-ES" sz="700"/>
            </a:p>
          </p:txBody>
        </p:sp>
        <p:sp>
          <p:nvSpPr>
            <p:cNvPr id="275484" name="Text Box 28"/>
            <p:cNvSpPr txBox="1">
              <a:spLocks noChangeArrowheads="1"/>
            </p:cNvSpPr>
            <p:nvPr/>
          </p:nvSpPr>
          <p:spPr bwMode="auto">
            <a:xfrm>
              <a:off x="7101" y="9033"/>
              <a:ext cx="1980" cy="900"/>
            </a:xfrm>
            <a:prstGeom prst="rect">
              <a:avLst/>
            </a:prstGeom>
            <a:noFill/>
            <a:ln w="9525" algn="ctr">
              <a:noFill/>
              <a:miter lim="800000"/>
              <a:headEnd/>
              <a:tailEnd/>
            </a:ln>
            <a:effectLst/>
          </p:spPr>
          <p:txBody>
            <a:bodyPr/>
            <a:lstStyle/>
            <a:p>
              <a:r>
                <a:rPr lang="es-MX" sz="700">
                  <a:latin typeface="Verdana" pitchFamily="34" charset="0"/>
                </a:rPr>
                <a:t>     Falta de Publicidad</a:t>
              </a:r>
            </a:p>
            <a:p>
              <a:endParaRPr lang="es-MX" sz="700">
                <a:latin typeface="Verdana" pitchFamily="34" charset="0"/>
              </a:endParaRPr>
            </a:p>
            <a:p>
              <a:r>
                <a:rPr lang="es-MX" sz="700">
                  <a:latin typeface="Verdana" pitchFamily="34" charset="0"/>
                </a:rPr>
                <a:t>   Falta de información</a:t>
              </a:r>
            </a:p>
            <a:p>
              <a:r>
                <a:rPr lang="es-MX" sz="700">
                  <a:latin typeface="Verdana" pitchFamily="34" charset="0"/>
                </a:rPr>
                <a:t>  para los turistas (guías</a:t>
              </a:r>
            </a:p>
            <a:p>
              <a:r>
                <a:rPr lang="es-MX" sz="700">
                  <a:latin typeface="Verdana" pitchFamily="34" charset="0"/>
                </a:rPr>
                <a:t> de  Turismo)</a:t>
              </a:r>
            </a:p>
            <a:p>
              <a:endParaRPr lang="es-ES" sz="700"/>
            </a:p>
          </p:txBody>
        </p:sp>
        <p:sp>
          <p:nvSpPr>
            <p:cNvPr id="275485" name="Text Box 29"/>
            <p:cNvSpPr txBox="1">
              <a:spLocks noChangeArrowheads="1"/>
            </p:cNvSpPr>
            <p:nvPr/>
          </p:nvSpPr>
          <p:spPr bwMode="auto">
            <a:xfrm>
              <a:off x="8721" y="8133"/>
              <a:ext cx="1260" cy="720"/>
            </a:xfrm>
            <a:prstGeom prst="rect">
              <a:avLst/>
            </a:prstGeom>
            <a:solidFill>
              <a:srgbClr val="FFFFFF"/>
            </a:solidFill>
            <a:ln w="9525" algn="ctr">
              <a:solidFill>
                <a:srgbClr val="000000"/>
              </a:solidFill>
              <a:miter lim="800000"/>
              <a:headEnd/>
              <a:tailEnd/>
            </a:ln>
            <a:effectLst/>
          </p:spPr>
          <p:txBody>
            <a:bodyPr/>
            <a:lstStyle/>
            <a:p>
              <a:r>
                <a:rPr lang="es-MX" sz="700" b="1">
                  <a:latin typeface="Verdana" pitchFamily="34" charset="0"/>
                </a:rPr>
                <a:t>FALTA DE TURISMO EN LA PROV. DEL GUAYAS</a:t>
              </a:r>
              <a:endParaRPr lang="es-ES" sz="700"/>
            </a:p>
          </p:txBody>
        </p:sp>
        <p:sp>
          <p:nvSpPr>
            <p:cNvPr id="275486" name="Text Box 30"/>
            <p:cNvSpPr txBox="1">
              <a:spLocks noChangeArrowheads="1"/>
            </p:cNvSpPr>
            <p:nvPr/>
          </p:nvSpPr>
          <p:spPr bwMode="auto">
            <a:xfrm>
              <a:off x="5841" y="7233"/>
              <a:ext cx="1800" cy="540"/>
            </a:xfrm>
            <a:prstGeom prst="rect">
              <a:avLst/>
            </a:prstGeom>
            <a:noFill/>
            <a:ln w="9525" algn="ctr">
              <a:noFill/>
              <a:miter lim="800000"/>
              <a:headEnd/>
              <a:tailEnd/>
            </a:ln>
            <a:effectLst/>
          </p:spPr>
          <p:txBody>
            <a:bodyPr/>
            <a:lstStyle/>
            <a:p>
              <a:r>
                <a:rPr lang="es-MX" sz="700">
                  <a:latin typeface="Verdana" pitchFamily="34" charset="0"/>
                </a:rPr>
                <a:t>Poco guías especia_</a:t>
              </a:r>
            </a:p>
            <a:p>
              <a:r>
                <a:rPr lang="es-MX" sz="700">
                  <a:latin typeface="Verdana" pitchFamily="34" charset="0"/>
                </a:rPr>
                <a:t> lizados.</a:t>
              </a:r>
            </a:p>
            <a:p>
              <a:endParaRPr lang="es-MX" sz="700">
                <a:latin typeface="Verdana" pitchFamily="34" charset="0"/>
              </a:endParaRPr>
            </a:p>
            <a:p>
              <a:endParaRPr lang="es-ES" sz="700"/>
            </a:p>
          </p:txBody>
        </p:sp>
        <p:sp>
          <p:nvSpPr>
            <p:cNvPr id="275487" name="Text Box 31"/>
            <p:cNvSpPr txBox="1">
              <a:spLocks noChangeArrowheads="1"/>
            </p:cNvSpPr>
            <p:nvPr/>
          </p:nvSpPr>
          <p:spPr bwMode="auto">
            <a:xfrm>
              <a:off x="4041" y="6513"/>
              <a:ext cx="1800" cy="720"/>
            </a:xfrm>
            <a:prstGeom prst="rect">
              <a:avLst/>
            </a:prstGeom>
            <a:noFill/>
            <a:ln w="9525" algn="ctr">
              <a:noFill/>
              <a:miter lim="800000"/>
              <a:headEnd/>
              <a:tailEnd/>
            </a:ln>
            <a:effectLst/>
          </p:spPr>
          <p:txBody>
            <a:bodyPr/>
            <a:lstStyle/>
            <a:p>
              <a:r>
                <a:rPr lang="es-MX" sz="700" b="1">
                  <a:latin typeface="Verdana" pitchFamily="34" charset="0"/>
                </a:rPr>
                <a:t>Poca infraestruc_</a:t>
              </a:r>
            </a:p>
            <a:p>
              <a:r>
                <a:rPr lang="es-MX" sz="700" b="1">
                  <a:latin typeface="Verdana" pitchFamily="34" charset="0"/>
                </a:rPr>
                <a:t> tura turística de</a:t>
              </a:r>
            </a:p>
            <a:p>
              <a:r>
                <a:rPr lang="es-MX" sz="700" b="1">
                  <a:latin typeface="Verdana" pitchFamily="34" charset="0"/>
                </a:rPr>
                <a:t>   recreación y rela_</a:t>
              </a:r>
            </a:p>
            <a:p>
              <a:r>
                <a:rPr lang="es-MX" sz="700" b="1">
                  <a:latin typeface="Verdana" pitchFamily="34" charset="0"/>
                </a:rPr>
                <a:t>    jamiento.</a:t>
              </a:r>
            </a:p>
            <a:p>
              <a:r>
                <a:rPr lang="es-MX" sz="700" b="1">
                  <a:latin typeface="Verdana" pitchFamily="34" charset="0"/>
                </a:rPr>
                <a:t>   </a:t>
              </a:r>
            </a:p>
            <a:p>
              <a:endParaRPr lang="es-ES" sz="700"/>
            </a:p>
          </p:txBody>
        </p:sp>
        <p:sp>
          <p:nvSpPr>
            <p:cNvPr id="275488" name="Text Box 32"/>
            <p:cNvSpPr txBox="1">
              <a:spLocks noChangeArrowheads="1"/>
            </p:cNvSpPr>
            <p:nvPr/>
          </p:nvSpPr>
          <p:spPr bwMode="auto">
            <a:xfrm>
              <a:off x="6921" y="6513"/>
              <a:ext cx="1800" cy="1260"/>
            </a:xfrm>
            <a:prstGeom prst="rect">
              <a:avLst/>
            </a:prstGeom>
            <a:noFill/>
            <a:ln w="9525" algn="ctr">
              <a:noFill/>
              <a:miter lim="800000"/>
              <a:headEnd/>
              <a:tailEnd/>
            </a:ln>
            <a:effectLst/>
          </p:spPr>
          <p:txBody>
            <a:bodyPr/>
            <a:lstStyle/>
            <a:p>
              <a:r>
                <a:rPr lang="es-MX" sz="700">
                  <a:latin typeface="Verdana" pitchFamily="34" charset="0"/>
                </a:rPr>
                <a:t>Pocas empresas no</a:t>
              </a:r>
            </a:p>
            <a:p>
              <a:r>
                <a:rPr lang="es-MX" sz="700">
                  <a:latin typeface="Verdana" pitchFamily="34" charset="0"/>
                </a:rPr>
                <a:t> </a:t>
              </a:r>
              <a:r>
                <a:rPr lang="es-EC" sz="700">
                  <a:latin typeface="Verdana" pitchFamily="34" charset="0"/>
                </a:rPr>
                <a:t>conocen o no dan a</a:t>
              </a:r>
              <a:endParaRPr lang="es-MX" sz="700">
                <a:latin typeface="Verdana" pitchFamily="34" charset="0"/>
              </a:endParaRPr>
            </a:p>
            <a:p>
              <a:r>
                <a:rPr lang="es-MX" sz="700">
                  <a:latin typeface="Verdana" pitchFamily="34" charset="0"/>
                </a:rPr>
                <a:t>  conocer realmente</a:t>
              </a:r>
            </a:p>
            <a:p>
              <a:r>
                <a:rPr lang="es-MX" sz="700">
                  <a:latin typeface="Verdana" pitchFamily="34" charset="0"/>
                </a:rPr>
                <a:t>    los atractivos de la</a:t>
              </a:r>
            </a:p>
            <a:p>
              <a:r>
                <a:rPr lang="es-MX" sz="700">
                  <a:latin typeface="Verdana" pitchFamily="34" charset="0"/>
                </a:rPr>
                <a:t>     Provincia del Guayas</a:t>
              </a:r>
            </a:p>
            <a:p>
              <a:r>
                <a:rPr lang="es-MX" sz="700">
                  <a:latin typeface="Verdana" pitchFamily="34" charset="0"/>
                </a:rPr>
                <a:t>      Y de la ciudad de</a:t>
              </a:r>
            </a:p>
            <a:p>
              <a:r>
                <a:rPr lang="es-MX" sz="700">
                  <a:latin typeface="Verdana" pitchFamily="34" charset="0"/>
                </a:rPr>
                <a:t>        Guayaquil.</a:t>
              </a:r>
            </a:p>
            <a:p>
              <a:endParaRPr lang="es-ES" sz="700"/>
            </a:p>
          </p:txBody>
        </p:sp>
        <p:sp>
          <p:nvSpPr>
            <p:cNvPr id="275489" name="Text Box 33"/>
            <p:cNvSpPr txBox="1">
              <a:spLocks noChangeArrowheads="1"/>
            </p:cNvSpPr>
            <p:nvPr/>
          </p:nvSpPr>
          <p:spPr bwMode="auto">
            <a:xfrm>
              <a:off x="4221" y="9033"/>
              <a:ext cx="1800" cy="720"/>
            </a:xfrm>
            <a:prstGeom prst="rect">
              <a:avLst/>
            </a:prstGeom>
            <a:noFill/>
            <a:ln w="9525" algn="ctr">
              <a:noFill/>
              <a:miter lim="800000"/>
              <a:headEnd/>
              <a:tailEnd/>
            </a:ln>
            <a:effectLst/>
          </p:spPr>
          <p:txBody>
            <a:bodyPr/>
            <a:lstStyle/>
            <a:p>
              <a:r>
                <a:rPr lang="es-MX" sz="700">
                  <a:latin typeface="Verdana" pitchFamily="34" charset="0"/>
                </a:rPr>
                <a:t>     El alto costo de la</a:t>
              </a:r>
            </a:p>
            <a:p>
              <a:r>
                <a:rPr lang="es-MX" sz="700">
                  <a:latin typeface="Verdana" pitchFamily="34" charset="0"/>
                </a:rPr>
                <a:t>    publicidad y poco</a:t>
              </a:r>
            </a:p>
            <a:p>
              <a:r>
                <a:rPr lang="es-MX" sz="700">
                  <a:latin typeface="Verdana" pitchFamily="34" charset="0"/>
                </a:rPr>
                <a:t>   apoyo de autoridades</a:t>
              </a:r>
            </a:p>
            <a:p>
              <a:r>
                <a:rPr lang="es-MX" sz="700">
                  <a:latin typeface="Verdana" pitchFamily="34" charset="0"/>
                </a:rPr>
                <a:t>  para esta área.</a:t>
              </a:r>
              <a:endParaRPr lang="es-ES" sz="700"/>
            </a:p>
          </p:txBody>
        </p:sp>
      </p:gr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1403350" y="571500"/>
            <a:ext cx="7543800" cy="762000"/>
          </a:xfrm>
          <a:noFill/>
          <a:ln/>
        </p:spPr>
        <p:txBody>
          <a:bodyPr anchor="b">
            <a:spAutoFit/>
          </a:bodyPr>
          <a:lstStyle/>
          <a:p>
            <a:pPr algn="just"/>
            <a:r>
              <a:rPr lang="es-ES" sz="3600" b="1" i="1">
                <a:effectLst>
                  <a:outerShdw blurRad="38100" dist="38100" dir="2700000" algn="tl">
                    <a:srgbClr val="C0C0C0"/>
                  </a:outerShdw>
                </a:effectLst>
              </a:rPr>
              <a:t> Marketing Mix</a:t>
            </a:r>
            <a:r>
              <a:rPr lang="es-ES"/>
              <a:t> </a:t>
            </a:r>
            <a:endParaRPr lang="es-ES" sz="3600" b="1" i="1">
              <a:effectLst>
                <a:outerShdw blurRad="38100" dist="38100" dir="2700000" algn="tl">
                  <a:srgbClr val="C0C0C0"/>
                </a:outerShdw>
              </a:effectLst>
            </a:endParaRPr>
          </a:p>
        </p:txBody>
      </p:sp>
      <p:sp>
        <p:nvSpPr>
          <p:cNvPr id="277507" name="Text Box 3"/>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77508" name="Text Box 4"/>
          <p:cNvSpPr txBox="1">
            <a:spLocks noChangeArrowheads="1"/>
          </p:cNvSpPr>
          <p:nvPr/>
        </p:nvSpPr>
        <p:spPr bwMode="auto">
          <a:xfrm>
            <a:off x="1547813" y="1843088"/>
            <a:ext cx="7058025" cy="3530600"/>
          </a:xfrm>
          <a:prstGeom prst="rect">
            <a:avLst/>
          </a:prstGeom>
          <a:noFill/>
          <a:ln w="9525" algn="ctr">
            <a:noFill/>
            <a:miter lim="800000"/>
            <a:headEnd/>
            <a:tailEnd/>
          </a:ln>
          <a:effectLst/>
        </p:spPr>
        <p:txBody>
          <a:bodyPr>
            <a:spAutoFit/>
          </a:bodyPr>
          <a:lstStyle/>
          <a:p>
            <a:pPr>
              <a:spcBef>
                <a:spcPct val="50000"/>
              </a:spcBef>
              <a:buFont typeface="Wingdings" pitchFamily="2" charset="2"/>
              <a:buChar char="ü"/>
            </a:pPr>
            <a:r>
              <a:rPr lang="es-MX">
                <a:latin typeface="Arial" charset="0"/>
              </a:rPr>
              <a:t> </a:t>
            </a:r>
            <a:r>
              <a:rPr kumimoji="0" lang="es-MX">
                <a:latin typeface="Arial" charset="0"/>
              </a:rPr>
              <a:t>Producto</a:t>
            </a:r>
          </a:p>
          <a:p>
            <a:pPr>
              <a:spcBef>
                <a:spcPct val="50000"/>
              </a:spcBef>
              <a:buFont typeface="Wingdings" pitchFamily="2" charset="2"/>
              <a:buNone/>
            </a:pPr>
            <a:r>
              <a:rPr kumimoji="0" lang="es-MX">
                <a:latin typeface="Arial" charset="0"/>
              </a:rPr>
              <a:t>	El producto adecuado al segmento adecuado</a:t>
            </a:r>
          </a:p>
          <a:p>
            <a:pPr>
              <a:spcBef>
                <a:spcPct val="50000"/>
              </a:spcBef>
              <a:buFont typeface="Wingdings" pitchFamily="2" charset="2"/>
              <a:buChar char="ü"/>
            </a:pPr>
            <a:r>
              <a:rPr kumimoji="0" lang="es-MX">
                <a:latin typeface="Arial" charset="0"/>
              </a:rPr>
              <a:t> Precio</a:t>
            </a:r>
          </a:p>
          <a:p>
            <a:pPr>
              <a:spcBef>
                <a:spcPct val="50000"/>
              </a:spcBef>
              <a:buFont typeface="Wingdings" pitchFamily="2" charset="2"/>
              <a:buNone/>
            </a:pPr>
            <a:r>
              <a:rPr kumimoji="0" lang="es-MX">
                <a:latin typeface="Arial" charset="0"/>
              </a:rPr>
              <a:t>	</a:t>
            </a:r>
            <a:r>
              <a:rPr kumimoji="0" lang="es-ES">
                <a:latin typeface="Arial" charset="0"/>
              </a:rPr>
              <a:t>Penetración en el Mercado </a:t>
            </a:r>
            <a:endParaRPr kumimoji="0" lang="es-MX">
              <a:latin typeface="Arial" charset="0"/>
            </a:endParaRPr>
          </a:p>
          <a:p>
            <a:pPr>
              <a:spcBef>
                <a:spcPct val="50000"/>
              </a:spcBef>
              <a:buFont typeface="Wingdings" pitchFamily="2" charset="2"/>
              <a:buChar char="ü"/>
            </a:pPr>
            <a:r>
              <a:rPr kumimoji="0" lang="es-ES">
                <a:latin typeface="Arial" charset="0"/>
              </a:rPr>
              <a:t> Distribución</a:t>
            </a:r>
          </a:p>
          <a:p>
            <a:pPr>
              <a:spcBef>
                <a:spcPct val="50000"/>
              </a:spcBef>
              <a:buFont typeface="Wingdings" pitchFamily="2" charset="2"/>
              <a:buNone/>
            </a:pPr>
            <a:r>
              <a:rPr kumimoji="0" lang="es-MX">
                <a:latin typeface="Arial" charset="0"/>
              </a:rPr>
              <a:t>	H</a:t>
            </a:r>
            <a:r>
              <a:rPr kumimoji="0" lang="es-ES">
                <a:latin typeface="Arial" charset="0"/>
              </a:rPr>
              <a:t>oteles, medios de transporte y restaurantes 	(alianzas)</a:t>
            </a:r>
          </a:p>
          <a:p>
            <a:pPr>
              <a:spcBef>
                <a:spcPct val="50000"/>
              </a:spcBef>
              <a:buFont typeface="Wingdings" pitchFamily="2" charset="2"/>
              <a:buChar char="ü"/>
            </a:pPr>
            <a:r>
              <a:rPr kumimoji="0" lang="es-MX">
                <a:latin typeface="Arial" charset="0"/>
              </a:rPr>
              <a:t> </a:t>
            </a:r>
            <a:r>
              <a:rPr kumimoji="0" lang="es-ES">
                <a:latin typeface="Arial" charset="0"/>
              </a:rPr>
              <a:t>Comunicación </a:t>
            </a:r>
          </a:p>
          <a:p>
            <a:pPr>
              <a:spcBef>
                <a:spcPct val="50000"/>
              </a:spcBef>
              <a:buFont typeface="Wingdings" pitchFamily="2" charset="2"/>
              <a:buNone/>
            </a:pPr>
            <a:r>
              <a:rPr kumimoji="0" lang="es-MX">
                <a:latin typeface="Arial" charset="0"/>
              </a:rPr>
              <a:t>	F</a:t>
            </a:r>
            <a:r>
              <a:rPr kumimoji="0" lang="es-ES">
                <a:latin typeface="Arial" charset="0"/>
              </a:rPr>
              <a:t>olletos, volantes y trípticos </a:t>
            </a:r>
            <a:endParaRPr lang="es-ES">
              <a:latin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1331913" y="2852738"/>
            <a:ext cx="2808287" cy="785812"/>
          </a:xfrm>
          <a:prstGeom prst="rect">
            <a:avLst/>
          </a:prstGeom>
          <a:noFill/>
          <a:ln w="12700">
            <a:solidFill>
              <a:schemeClr val="tx1"/>
            </a:solidFill>
            <a:miter lim="800000"/>
            <a:headEnd/>
            <a:tailEnd/>
          </a:ln>
          <a:effectLst/>
        </p:spPr>
        <p:txBody>
          <a:bodyPr>
            <a:spAutoFit/>
          </a:bodyPr>
          <a:lstStyle/>
          <a:p>
            <a:pPr algn="ctr"/>
            <a:r>
              <a:rPr kumimoji="0" lang="es-ES" sz="1400" b="1">
                <a:effectLst>
                  <a:outerShdw blurRad="38100" dist="38100" dir="2700000" algn="tl">
                    <a:srgbClr val="C0C0C0"/>
                  </a:outerShdw>
                </a:effectLst>
                <a:latin typeface="Trebuchet MS" pitchFamily="34" charset="0"/>
              </a:rPr>
              <a:t>CAPITULO IV:</a:t>
            </a:r>
          </a:p>
          <a:p>
            <a:pPr algn="ctr" hangingPunct="0">
              <a:spcBef>
                <a:spcPct val="20000"/>
              </a:spcBef>
              <a:buClr>
                <a:schemeClr val="hlink"/>
              </a:buClr>
              <a:buFont typeface="Wingdings" pitchFamily="2" charset="2"/>
              <a:buNone/>
            </a:pPr>
            <a:r>
              <a:rPr kumimoji="0" lang="es-ES" sz="1400" b="1">
                <a:effectLst>
                  <a:outerShdw blurRad="38100" dist="38100" dir="2700000" algn="tl">
                    <a:srgbClr val="C0C0C0"/>
                  </a:outerShdw>
                </a:effectLst>
                <a:latin typeface="Trebuchet MS" pitchFamily="34" charset="0"/>
              </a:rPr>
              <a:t>PRESUPUESTOS DE COSTOS Y GASTOS</a:t>
            </a:r>
          </a:p>
        </p:txBody>
      </p:sp>
      <p:sp>
        <p:nvSpPr>
          <p:cNvPr id="92163" name="Text Box 3"/>
          <p:cNvSpPr txBox="1">
            <a:spLocks noChangeArrowheads="1"/>
          </p:cNvSpPr>
          <p:nvPr/>
        </p:nvSpPr>
        <p:spPr bwMode="auto">
          <a:xfrm>
            <a:off x="4427538" y="2276475"/>
            <a:ext cx="2447925" cy="274638"/>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GASTOS ADMINSITRATIVOS</a:t>
            </a:r>
          </a:p>
        </p:txBody>
      </p:sp>
      <p:sp>
        <p:nvSpPr>
          <p:cNvPr id="92165" name="Text Box 5"/>
          <p:cNvSpPr txBox="1">
            <a:spLocks noChangeArrowheads="1"/>
          </p:cNvSpPr>
          <p:nvPr/>
        </p:nvSpPr>
        <p:spPr bwMode="auto">
          <a:xfrm>
            <a:off x="4427538" y="3875088"/>
            <a:ext cx="2447925" cy="274637"/>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GASTOS FINANCIEROS</a:t>
            </a:r>
          </a:p>
        </p:txBody>
      </p:sp>
      <p:sp>
        <p:nvSpPr>
          <p:cNvPr id="92168" name="Line 8"/>
          <p:cNvSpPr>
            <a:spLocks noChangeShapeType="1"/>
          </p:cNvSpPr>
          <p:nvPr/>
        </p:nvSpPr>
        <p:spPr bwMode="auto">
          <a:xfrm>
            <a:off x="4284663" y="2420938"/>
            <a:ext cx="0" cy="1584325"/>
          </a:xfrm>
          <a:prstGeom prst="line">
            <a:avLst/>
          </a:prstGeom>
          <a:noFill/>
          <a:ln w="12700">
            <a:solidFill>
              <a:schemeClr val="tx1"/>
            </a:solidFill>
            <a:round/>
            <a:headEnd/>
            <a:tailEnd/>
          </a:ln>
          <a:effectLst/>
        </p:spPr>
        <p:txBody>
          <a:bodyPr/>
          <a:lstStyle/>
          <a:p>
            <a:endParaRPr lang="es-ES"/>
          </a:p>
        </p:txBody>
      </p:sp>
      <p:sp>
        <p:nvSpPr>
          <p:cNvPr id="92171" name="Line 11"/>
          <p:cNvSpPr>
            <a:spLocks noChangeShapeType="1"/>
          </p:cNvSpPr>
          <p:nvPr/>
        </p:nvSpPr>
        <p:spPr bwMode="auto">
          <a:xfrm flipV="1">
            <a:off x="4140200" y="3284538"/>
            <a:ext cx="144463" cy="0"/>
          </a:xfrm>
          <a:prstGeom prst="line">
            <a:avLst/>
          </a:prstGeom>
          <a:noFill/>
          <a:ln w="9525">
            <a:solidFill>
              <a:schemeClr val="tx1"/>
            </a:solidFill>
            <a:round/>
            <a:headEnd/>
            <a:tailEnd/>
          </a:ln>
          <a:effectLst/>
        </p:spPr>
        <p:txBody>
          <a:bodyPr/>
          <a:lstStyle/>
          <a:p>
            <a:endParaRPr lang="es-ES"/>
          </a:p>
        </p:txBody>
      </p:sp>
      <p:sp>
        <p:nvSpPr>
          <p:cNvPr id="92173" name="Line 13"/>
          <p:cNvSpPr>
            <a:spLocks noChangeShapeType="1"/>
          </p:cNvSpPr>
          <p:nvPr/>
        </p:nvSpPr>
        <p:spPr bwMode="auto">
          <a:xfrm>
            <a:off x="4283075" y="2406650"/>
            <a:ext cx="142875" cy="0"/>
          </a:xfrm>
          <a:prstGeom prst="line">
            <a:avLst/>
          </a:prstGeom>
          <a:noFill/>
          <a:ln w="9525">
            <a:solidFill>
              <a:schemeClr val="tx1"/>
            </a:solidFill>
            <a:round/>
            <a:headEnd/>
            <a:tailEnd/>
          </a:ln>
          <a:effectLst/>
        </p:spPr>
        <p:txBody>
          <a:bodyPr/>
          <a:lstStyle/>
          <a:p>
            <a:endParaRPr lang="es-ES"/>
          </a:p>
        </p:txBody>
      </p:sp>
      <p:sp>
        <p:nvSpPr>
          <p:cNvPr id="92174" name="Text Box 1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92176" name="Line 16"/>
          <p:cNvSpPr>
            <a:spLocks noChangeShapeType="1"/>
          </p:cNvSpPr>
          <p:nvPr/>
        </p:nvSpPr>
        <p:spPr bwMode="auto">
          <a:xfrm>
            <a:off x="4284663" y="4005263"/>
            <a:ext cx="142875" cy="0"/>
          </a:xfrm>
          <a:prstGeom prst="line">
            <a:avLst/>
          </a:prstGeom>
          <a:noFill/>
          <a:ln w="9525">
            <a:solidFill>
              <a:schemeClr val="tx1"/>
            </a:solidFill>
            <a:round/>
            <a:headEnd/>
            <a:tailEnd/>
          </a:ln>
          <a:effectLst/>
        </p:spPr>
        <p:txBody>
          <a:bodyPr/>
          <a:lstStyle/>
          <a:p>
            <a:endParaRPr lang="es-ES"/>
          </a:p>
        </p:txBody>
      </p:sp>
      <p:sp>
        <p:nvSpPr>
          <p:cNvPr id="92177" name="Line 17"/>
          <p:cNvSpPr>
            <a:spLocks noChangeShapeType="1"/>
          </p:cNvSpPr>
          <p:nvPr/>
        </p:nvSpPr>
        <p:spPr bwMode="auto">
          <a:xfrm>
            <a:off x="4211638" y="3284538"/>
            <a:ext cx="215900" cy="0"/>
          </a:xfrm>
          <a:prstGeom prst="line">
            <a:avLst/>
          </a:prstGeom>
          <a:noFill/>
          <a:ln w="9525">
            <a:solidFill>
              <a:schemeClr val="tx1"/>
            </a:solidFill>
            <a:round/>
            <a:headEnd/>
            <a:tailEnd/>
          </a:ln>
          <a:effectLst/>
        </p:spPr>
        <p:txBody>
          <a:bodyPr/>
          <a:lstStyle/>
          <a:p>
            <a:endParaRPr lang="es-ES"/>
          </a:p>
        </p:txBody>
      </p:sp>
      <p:sp>
        <p:nvSpPr>
          <p:cNvPr id="92179" name="Text Box 19"/>
          <p:cNvSpPr txBox="1">
            <a:spLocks noChangeArrowheads="1"/>
          </p:cNvSpPr>
          <p:nvPr/>
        </p:nvSpPr>
        <p:spPr bwMode="auto">
          <a:xfrm>
            <a:off x="4427538" y="3141663"/>
            <a:ext cx="2447925" cy="274637"/>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GASTOS DE VENTA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aphicFrame>
        <p:nvGraphicFramePr>
          <p:cNvPr id="98865" name="Group 561"/>
          <p:cNvGraphicFramePr>
            <a:graphicFrameLocks noGrp="1"/>
          </p:cNvGraphicFramePr>
          <p:nvPr>
            <p:ph sz="half" idx="2"/>
          </p:nvPr>
        </p:nvGraphicFramePr>
        <p:xfrm>
          <a:off x="2987675" y="620713"/>
          <a:ext cx="4537075" cy="6002337"/>
        </p:xfrm>
        <a:graphic>
          <a:graphicData uri="http://schemas.openxmlformats.org/drawingml/2006/table">
            <a:tbl>
              <a:tblPr/>
              <a:tblGrid>
                <a:gridCol w="3438525"/>
                <a:gridCol w="1098550"/>
              </a:tblGrid>
              <a:tr h="215900">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1100" b="1" i="0" u="none" strike="noStrike" cap="none" normalizeH="0" baseline="0" smtClean="0">
                          <a:ln>
                            <a:noFill/>
                          </a:ln>
                          <a:solidFill>
                            <a:schemeClr val="tx1"/>
                          </a:solidFill>
                          <a:effectLst>
                            <a:outerShdw blurRad="38100" dist="38100" dir="2700000" algn="tl">
                              <a:srgbClr val="C0C0C0"/>
                            </a:outerShdw>
                          </a:effectLst>
                          <a:latin typeface="Verdana" pitchFamily="34" charset="0"/>
                          <a:ea typeface="Times New Roman" pitchFamily="18" charset="0"/>
                          <a:cs typeface="Arial" charset="0"/>
                        </a:rPr>
                        <a:t>GASTOS ADMINISTRATIVOS</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1100" b="1" i="0" u="none" strike="noStrike" cap="none" normalizeH="0" baseline="0" smtClean="0">
                          <a:ln>
                            <a:noFill/>
                          </a:ln>
                          <a:solidFill>
                            <a:schemeClr val="tx1"/>
                          </a:solidFill>
                          <a:effectLst>
                            <a:outerShdw blurRad="38100" dist="38100" dir="2700000" algn="tl">
                              <a:srgbClr val="C0C0C0"/>
                            </a:outerShdw>
                          </a:effectLst>
                          <a:latin typeface="Verdana" pitchFamily="34" charset="0"/>
                          <a:ea typeface="Times New Roman" pitchFamily="18" charset="0"/>
                          <a:cs typeface="Arial" charset="0"/>
                        </a:rPr>
                        <a:t>“ECUAVENTURAS  S.A.”</a:t>
                      </a: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1" lang="es-ES" sz="800" b="1" i="0" u="none" strike="noStrike" cap="none" normalizeH="0" baseline="0" smtClean="0">
                        <a:ln>
                          <a:noFill/>
                        </a:ln>
                        <a:solidFill>
                          <a:schemeClr val="tx1"/>
                        </a:solidFill>
                        <a:effectLst>
                          <a:outerShdw blurRad="38100" dist="38100" dir="2700000" algn="tl">
                            <a:srgbClr val="C0C0C0"/>
                          </a:outerShdw>
                        </a:effectLst>
                        <a:latin typeface="Verdana" pitchFamily="34" charset="0"/>
                        <a:ea typeface="Times New Roman" pitchFamily="18" charset="0"/>
                        <a:cs typeface="Arial" charset="0"/>
                      </a:endParaRPr>
                    </a:p>
                  </a:txBody>
                  <a:tcPr anchor="b" horzOverflow="overflow">
                    <a:lnL cap="flat">
                      <a:noFill/>
                    </a:lnL>
                    <a:lnR cap="flat">
                      <a:noFill/>
                    </a:lnR>
                    <a:lnT cap="flat">
                      <a:noFill/>
                    </a:lnT>
                    <a:lnB>
                      <a:noFill/>
                    </a:lnB>
                    <a:lnTlToBr>
                      <a:noFill/>
                    </a:lnTlToBr>
                    <a:lnBlToTr>
                      <a:noFill/>
                    </a:lnBlToTr>
                    <a:noFill/>
                  </a:tcPr>
                </a:tc>
                <a:tc hMerge="1">
                  <a:txBody>
                    <a:bodyPr/>
                    <a:lstStyle/>
                    <a:p>
                      <a:endParaRPr lang="es-ES"/>
                    </a:p>
                  </a:txBody>
                  <a:tcPr/>
                </a:tc>
              </a:tr>
              <a:tr h="2127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GASTOS GENERALES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2317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Útiles de Oficina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$ 504,55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Mantenimiento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$ 151,94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Arriendo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$ 5.400,00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Honorarios Profesionales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$ 6.032,00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493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Energía Eléctrica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$ 480,00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Teléfono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$ 320,00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Internet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$ 660,00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Contribución a la Cámara de Turismo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Depreciación de Equipos de Computación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$ 924,00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Depreciación de Equipos de Oficina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$ 224,81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Depreciación de Muebles y Enseres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$ 207,51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17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Amortización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$310,00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Total de Gastos Generales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$ 15.414,81</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800" b="1" i="0" u="none" strike="noStrike" cap="none" normalizeH="0" baseline="0" smtClean="0">
                        <a:ln>
                          <a:noFill/>
                        </a:ln>
                        <a:solidFill>
                          <a:schemeClr val="tx1"/>
                        </a:solidFill>
                        <a:effectLst/>
                        <a:latin typeface="Verdana" pitchFamily="34" charset="0"/>
                      </a:endParaRPr>
                    </a:p>
                  </a:txBody>
                  <a:tcP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Verdana" pitchFamily="34" charset="0"/>
                      </a:endParaRPr>
                    </a:p>
                  </a:txBody>
                  <a:tcPr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CARGAS SOCIALES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Sueldo Básico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$ 16.200,00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Décimo Tercero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$ 1.350,00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Décimo Cuarto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$ 600,00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Vacaciones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$ 675,00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Aporte Patronal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$ 1.806,30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IECE/SECAP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$ 162,00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Total de Cargas Sociales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$ 20.793,30</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TOTAL</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$ 36.208,11</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Text Box 2"/>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aphicFrame>
        <p:nvGraphicFramePr>
          <p:cNvPr id="297145" name="Group 185"/>
          <p:cNvGraphicFramePr>
            <a:graphicFrameLocks noGrp="1"/>
          </p:cNvGraphicFramePr>
          <p:nvPr>
            <p:ph/>
          </p:nvPr>
        </p:nvGraphicFramePr>
        <p:xfrm>
          <a:off x="2987675" y="1249363"/>
          <a:ext cx="4537075" cy="4916487"/>
        </p:xfrm>
        <a:graphic>
          <a:graphicData uri="http://schemas.openxmlformats.org/drawingml/2006/table">
            <a:tbl>
              <a:tblPr/>
              <a:tblGrid>
                <a:gridCol w="3336925"/>
                <a:gridCol w="1200150"/>
              </a:tblGrid>
              <a:tr h="46355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1100" b="1" i="0" u="none" strike="noStrike" cap="none" normalizeH="0" baseline="0" smtClean="0">
                          <a:ln>
                            <a:noFill/>
                          </a:ln>
                          <a:solidFill>
                            <a:schemeClr val="tx1"/>
                          </a:solidFill>
                          <a:effectLst/>
                          <a:latin typeface="Verdana" pitchFamily="34" charset="0"/>
                          <a:ea typeface="Times New Roman" pitchFamily="18" charset="0"/>
                          <a:cs typeface="Arial" charset="0"/>
                        </a:rPr>
                        <a:t>GASTOS DE VENTA</a:t>
                      </a:r>
                    </a:p>
                    <a:p>
                      <a:pPr marL="0" marR="0" lvl="0" indent="0" algn="ctr" defTabSz="914400" rtl="0" eaLnBrk="1" fontAlgn="base" latinLnBrk="0" hangingPunct="1">
                        <a:lnSpc>
                          <a:spcPct val="100000"/>
                        </a:lnSpc>
                        <a:spcBef>
                          <a:spcPct val="0"/>
                        </a:spcBef>
                        <a:spcAft>
                          <a:spcPct val="0"/>
                        </a:spcAft>
                        <a:buClrTx/>
                        <a:buSzTx/>
                        <a:buFontTx/>
                        <a:buNone/>
                        <a:tabLst/>
                      </a:pPr>
                      <a:r>
                        <a:rPr kumimoji="1" lang="es-ES" sz="1100" b="1" i="0" u="none" strike="noStrike" cap="none" normalizeH="0" baseline="0" smtClean="0">
                          <a:ln>
                            <a:noFill/>
                          </a:ln>
                          <a:solidFill>
                            <a:schemeClr val="tx1"/>
                          </a:solidFill>
                          <a:effectLst/>
                          <a:latin typeface="Verdana" pitchFamily="34" charset="0"/>
                          <a:ea typeface="Times New Roman" pitchFamily="18" charset="0"/>
                          <a:cs typeface="Arial" charset="0"/>
                        </a:rPr>
                        <a:t>“ECUAVENTURAS  S.A.”</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es-ES" sz="800" b="1"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b" horzOverflow="overflow">
                    <a:lnL cap="flat">
                      <a:noFill/>
                    </a:lnL>
                    <a:lnR cap="flat">
                      <a:noFill/>
                    </a:lnR>
                    <a:lnT cap="flat">
                      <a:noFill/>
                    </a:lnT>
                    <a:lnB>
                      <a:noFill/>
                    </a:lnB>
                    <a:lnTlToBr>
                      <a:noFill/>
                    </a:lnTlToBr>
                    <a:lnBlToTr>
                      <a:noFill/>
                    </a:lnBlToTr>
                    <a:noFill/>
                  </a:tcPr>
                </a:tc>
                <a:tc hMerge="1">
                  <a:txBody>
                    <a:bodyPr/>
                    <a:lstStyle/>
                    <a:p>
                      <a:endParaRPr lang="es-ES"/>
                    </a:p>
                  </a:txBody>
                  <a:tcPr/>
                </a:tc>
              </a:tr>
              <a:tr h="1825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GASTOS GENERALES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Útiles de Oficina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$ 161,45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Energía Eléctrica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47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Teléfono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$ 160,00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Publicidad y Propaganda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$ 353,00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Otros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Total de Gastos Generales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$ 601,45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p>
                  </a:txBody>
                  <a:tcP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Verdana" pitchFamily="34" charset="0"/>
                      </a:endParaRPr>
                    </a:p>
                  </a:txBody>
                  <a:tcPr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CARGAS SOCIALES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Sueldo Básico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$ 7.200,00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Comisiones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$ 2.433,60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Décimo Tercero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$ 600,00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Décimo Cuarto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$ 300,00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Vacaciones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$ 300,00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Aporte Patronal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$ 802,80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IECE/SECAP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$ 72,00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Total de Cargas Sociales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$ 11.708,40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Verdana" pitchFamily="34" charset="0"/>
                      </a:endParaRPr>
                    </a:p>
                  </a:txBody>
                  <a:tcPr anchor="b"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Verdana" pitchFamily="34" charset="0"/>
                      </a:endParaRPr>
                    </a:p>
                  </a:txBody>
                  <a:tcPr anchor="b"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TOTAL</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$ 12.662,85</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ext Box 2"/>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aphicFrame>
        <p:nvGraphicFramePr>
          <p:cNvPr id="116886" name="Group 150"/>
          <p:cNvGraphicFramePr>
            <a:graphicFrameLocks noGrp="1"/>
          </p:cNvGraphicFramePr>
          <p:nvPr>
            <p:ph/>
          </p:nvPr>
        </p:nvGraphicFramePr>
        <p:xfrm>
          <a:off x="3203575" y="2547938"/>
          <a:ext cx="4176713" cy="1457325"/>
        </p:xfrm>
        <a:graphic>
          <a:graphicData uri="http://schemas.openxmlformats.org/drawingml/2006/table">
            <a:tbl>
              <a:tblPr/>
              <a:tblGrid>
                <a:gridCol w="3071813"/>
                <a:gridCol w="1104900"/>
              </a:tblGrid>
              <a:tr h="127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1100" b="1" i="0" u="none" strike="noStrike" cap="none" normalizeH="0" baseline="0" smtClean="0">
                          <a:ln>
                            <a:noFill/>
                          </a:ln>
                          <a:solidFill>
                            <a:schemeClr val="tx1"/>
                          </a:solidFill>
                          <a:effectLst>
                            <a:outerShdw blurRad="38100" dist="38100" dir="2700000" algn="tl">
                              <a:srgbClr val="C0C0C0"/>
                            </a:outerShdw>
                          </a:effectLst>
                          <a:latin typeface="Verdana" pitchFamily="34" charset="0"/>
                          <a:ea typeface="Times New Roman" pitchFamily="18" charset="0"/>
                          <a:cs typeface="Arial" charset="0"/>
                        </a:rPr>
                        <a:t>GASTOS FINANCIEROS</a:t>
                      </a:r>
                    </a:p>
                    <a:p>
                      <a:pPr marL="0" marR="0" lvl="0" indent="0" algn="ctr" defTabSz="914400" rtl="0" eaLnBrk="1" fontAlgn="base" latinLnBrk="0" hangingPunct="1">
                        <a:lnSpc>
                          <a:spcPct val="100000"/>
                        </a:lnSpc>
                        <a:spcBef>
                          <a:spcPct val="0"/>
                        </a:spcBef>
                        <a:spcAft>
                          <a:spcPct val="0"/>
                        </a:spcAft>
                        <a:buClrTx/>
                        <a:buSzTx/>
                        <a:buFontTx/>
                        <a:buNone/>
                        <a:tabLst/>
                      </a:pPr>
                      <a:r>
                        <a:rPr kumimoji="1" lang="es-ES" sz="1100" b="1" i="0" u="none" strike="noStrike" cap="none" normalizeH="0" baseline="0" smtClean="0">
                          <a:ln>
                            <a:noFill/>
                          </a:ln>
                          <a:solidFill>
                            <a:schemeClr val="tx1"/>
                          </a:solidFill>
                          <a:effectLst>
                            <a:outerShdw blurRad="38100" dist="38100" dir="2700000" algn="tl">
                              <a:srgbClr val="C0C0C0"/>
                            </a:outerShdw>
                          </a:effectLst>
                          <a:latin typeface="Verdana" pitchFamily="34" charset="0"/>
                          <a:ea typeface="Times New Roman" pitchFamily="18" charset="0"/>
                          <a:cs typeface="Arial" charset="0"/>
                        </a:rPr>
                        <a:t>“ECUAVENTURAS  S.A.”</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es-ES" sz="800" b="0" i="0" u="none" strike="noStrike" cap="none" normalizeH="0" baseline="0" smtClean="0">
                        <a:ln>
                          <a:noFill/>
                        </a:ln>
                        <a:solidFill>
                          <a:schemeClr val="tx1"/>
                        </a:solidFill>
                        <a:effectLst>
                          <a:outerShdw blurRad="38100" dist="38100" dir="2700000" algn="tl">
                            <a:srgbClr val="C0C0C0"/>
                          </a:outerShdw>
                        </a:effectLst>
                        <a:latin typeface="Verdana" pitchFamily="34" charset="0"/>
                        <a:ea typeface="Times New Roman" pitchFamily="18" charset="0"/>
                        <a:cs typeface="Arial" charset="0"/>
                      </a:endParaRPr>
                    </a:p>
                  </a:txBody>
                  <a:tcPr anchor="b"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ES"/>
                    </a:p>
                  </a:txBody>
                  <a:tcPr/>
                </a:tc>
              </a:tr>
              <a:tr h="2238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GASTOS GENERALES</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Comisiones  (J.Benef, Est.Cta)</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$ 114,00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8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Comisiones (Cert.Cheq, Mant.Cta)</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$ 72,00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7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bg1"/>
                          </a:solidFill>
                          <a:effectLst/>
                          <a:latin typeface="Verdana" pitchFamily="34" charset="0"/>
                          <a:ea typeface="Times New Roman" pitchFamily="18" charset="0"/>
                          <a:cs typeface="Arial" charset="0"/>
                        </a:rPr>
                        <a:t>TOTAL</a:t>
                      </a:r>
                      <a:endParaRPr kumimoji="1" lang="es-ES" sz="900" b="0" i="0" u="none" strike="noStrike" cap="none" normalizeH="0" baseline="0" smtClean="0">
                        <a:ln>
                          <a:noFill/>
                        </a:ln>
                        <a:solidFill>
                          <a:schemeClr val="bg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bg1"/>
                          </a:solidFill>
                          <a:effectLst/>
                          <a:latin typeface="Verdana" pitchFamily="34" charset="0"/>
                          <a:ea typeface="Times New Roman" pitchFamily="18" charset="0"/>
                          <a:cs typeface="Arial" charset="0"/>
                        </a:rPr>
                        <a:t>$ 186,00</a:t>
                      </a:r>
                      <a:endParaRPr kumimoji="1" lang="es-ES" sz="900" b="0" i="0" u="none" strike="noStrike" cap="none" normalizeH="0" baseline="0" smtClean="0">
                        <a:ln>
                          <a:noFill/>
                        </a:ln>
                        <a:solidFill>
                          <a:schemeClr val="bg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1331913" y="2852738"/>
            <a:ext cx="2808287" cy="785812"/>
          </a:xfrm>
          <a:prstGeom prst="rect">
            <a:avLst/>
          </a:prstGeom>
          <a:noFill/>
          <a:ln w="12700">
            <a:solidFill>
              <a:schemeClr val="tx1"/>
            </a:solidFill>
            <a:miter lim="800000"/>
            <a:headEnd/>
            <a:tailEnd/>
          </a:ln>
          <a:effectLst/>
        </p:spPr>
        <p:txBody>
          <a:bodyPr>
            <a:spAutoFit/>
          </a:bodyPr>
          <a:lstStyle/>
          <a:p>
            <a:pPr algn="ctr"/>
            <a:r>
              <a:rPr kumimoji="0" lang="es-ES" sz="1400" b="1">
                <a:effectLst>
                  <a:outerShdw blurRad="38100" dist="38100" dir="2700000" algn="tl">
                    <a:srgbClr val="C0C0C0"/>
                  </a:outerShdw>
                </a:effectLst>
                <a:latin typeface="Trebuchet MS" pitchFamily="34" charset="0"/>
              </a:rPr>
              <a:t>CAPITULO V:</a:t>
            </a:r>
          </a:p>
          <a:p>
            <a:pPr algn="ctr" hangingPunct="0">
              <a:spcBef>
                <a:spcPct val="20000"/>
              </a:spcBef>
              <a:buClr>
                <a:schemeClr val="hlink"/>
              </a:buClr>
              <a:buFont typeface="Wingdings" pitchFamily="2" charset="2"/>
              <a:buNone/>
            </a:pPr>
            <a:r>
              <a:rPr kumimoji="0" lang="es-ES" sz="1400" b="1">
                <a:effectLst>
                  <a:outerShdw blurRad="38100" dist="38100" dir="2700000" algn="tl">
                    <a:srgbClr val="C0C0C0"/>
                  </a:outerShdw>
                </a:effectLst>
                <a:latin typeface="Trebuchet MS" pitchFamily="34" charset="0"/>
              </a:rPr>
              <a:t>ESTUDIOS FINANCIEROS DEL PROYECTO</a:t>
            </a:r>
          </a:p>
        </p:txBody>
      </p:sp>
      <p:sp>
        <p:nvSpPr>
          <p:cNvPr id="100355" name="Text Box 3"/>
          <p:cNvSpPr txBox="1">
            <a:spLocks noChangeArrowheads="1"/>
          </p:cNvSpPr>
          <p:nvPr/>
        </p:nvSpPr>
        <p:spPr bwMode="auto">
          <a:xfrm>
            <a:off x="4427538" y="2506663"/>
            <a:ext cx="2447925" cy="274637"/>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INGRESOS DEL PROYECTO</a:t>
            </a:r>
          </a:p>
        </p:txBody>
      </p:sp>
      <p:sp>
        <p:nvSpPr>
          <p:cNvPr id="100357" name="Text Box 5"/>
          <p:cNvSpPr txBox="1">
            <a:spLocks noChangeArrowheads="1"/>
          </p:cNvSpPr>
          <p:nvPr/>
        </p:nvSpPr>
        <p:spPr bwMode="auto">
          <a:xfrm>
            <a:off x="4427538" y="3789363"/>
            <a:ext cx="2447925" cy="444500"/>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INVERSIONES DEL PROYECTO</a:t>
            </a:r>
          </a:p>
        </p:txBody>
      </p:sp>
      <p:sp>
        <p:nvSpPr>
          <p:cNvPr id="100360" name="Line 8"/>
          <p:cNvSpPr>
            <a:spLocks noChangeShapeType="1"/>
          </p:cNvSpPr>
          <p:nvPr/>
        </p:nvSpPr>
        <p:spPr bwMode="auto">
          <a:xfrm>
            <a:off x="4284663" y="2636838"/>
            <a:ext cx="0" cy="1368425"/>
          </a:xfrm>
          <a:prstGeom prst="line">
            <a:avLst/>
          </a:prstGeom>
          <a:noFill/>
          <a:ln w="12700">
            <a:solidFill>
              <a:schemeClr val="tx1"/>
            </a:solidFill>
            <a:round/>
            <a:headEnd/>
            <a:tailEnd/>
          </a:ln>
          <a:effectLst/>
        </p:spPr>
        <p:txBody>
          <a:bodyPr/>
          <a:lstStyle/>
          <a:p>
            <a:endParaRPr lang="es-ES"/>
          </a:p>
        </p:txBody>
      </p:sp>
      <p:sp>
        <p:nvSpPr>
          <p:cNvPr id="100363" name="Line 11"/>
          <p:cNvSpPr>
            <a:spLocks noChangeShapeType="1"/>
          </p:cNvSpPr>
          <p:nvPr/>
        </p:nvSpPr>
        <p:spPr bwMode="auto">
          <a:xfrm flipV="1">
            <a:off x="4140200" y="3284538"/>
            <a:ext cx="144463" cy="0"/>
          </a:xfrm>
          <a:prstGeom prst="line">
            <a:avLst/>
          </a:prstGeom>
          <a:noFill/>
          <a:ln w="9525">
            <a:solidFill>
              <a:schemeClr val="tx1"/>
            </a:solidFill>
            <a:round/>
            <a:headEnd/>
            <a:tailEnd/>
          </a:ln>
          <a:effectLst/>
        </p:spPr>
        <p:txBody>
          <a:bodyPr/>
          <a:lstStyle/>
          <a:p>
            <a:endParaRPr lang="es-ES"/>
          </a:p>
        </p:txBody>
      </p:sp>
      <p:sp>
        <p:nvSpPr>
          <p:cNvPr id="100365" name="Line 13"/>
          <p:cNvSpPr>
            <a:spLocks noChangeShapeType="1"/>
          </p:cNvSpPr>
          <p:nvPr/>
        </p:nvSpPr>
        <p:spPr bwMode="auto">
          <a:xfrm>
            <a:off x="4283075" y="2636838"/>
            <a:ext cx="142875" cy="0"/>
          </a:xfrm>
          <a:prstGeom prst="line">
            <a:avLst/>
          </a:prstGeom>
          <a:noFill/>
          <a:ln w="9525">
            <a:solidFill>
              <a:schemeClr val="tx1"/>
            </a:solidFill>
            <a:round/>
            <a:headEnd/>
            <a:tailEnd/>
          </a:ln>
          <a:effectLst/>
        </p:spPr>
        <p:txBody>
          <a:bodyPr/>
          <a:lstStyle/>
          <a:p>
            <a:endParaRPr lang="es-ES"/>
          </a:p>
        </p:txBody>
      </p:sp>
      <p:sp>
        <p:nvSpPr>
          <p:cNvPr id="100366" name="Text Box 1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00373" name="Line 21"/>
          <p:cNvSpPr>
            <a:spLocks noChangeShapeType="1"/>
          </p:cNvSpPr>
          <p:nvPr/>
        </p:nvSpPr>
        <p:spPr bwMode="auto">
          <a:xfrm>
            <a:off x="4284663" y="4005263"/>
            <a:ext cx="142875" cy="0"/>
          </a:xfrm>
          <a:prstGeom prst="line">
            <a:avLst/>
          </a:prstGeom>
          <a:noFill/>
          <a:ln w="9525">
            <a:solidFill>
              <a:schemeClr val="tx1"/>
            </a:solidFill>
            <a:round/>
            <a:headEnd/>
            <a:tailEnd/>
          </a:ln>
          <a:effectLst/>
        </p:spPr>
        <p:txBody>
          <a:bodyPr/>
          <a:lstStyle/>
          <a:p>
            <a:endParaRPr lang="es-ES"/>
          </a:p>
        </p:txBody>
      </p:sp>
      <p:sp>
        <p:nvSpPr>
          <p:cNvPr id="100374" name="Line 22"/>
          <p:cNvSpPr>
            <a:spLocks noChangeShapeType="1"/>
          </p:cNvSpPr>
          <p:nvPr/>
        </p:nvSpPr>
        <p:spPr bwMode="auto">
          <a:xfrm>
            <a:off x="4284663" y="3284538"/>
            <a:ext cx="142875" cy="0"/>
          </a:xfrm>
          <a:prstGeom prst="line">
            <a:avLst/>
          </a:prstGeom>
          <a:noFill/>
          <a:ln w="9525">
            <a:solidFill>
              <a:schemeClr val="tx1"/>
            </a:solidFill>
            <a:round/>
            <a:headEnd/>
            <a:tailEnd/>
          </a:ln>
          <a:effectLst/>
        </p:spPr>
        <p:txBody>
          <a:bodyPr/>
          <a:lstStyle/>
          <a:p>
            <a:endParaRPr lang="es-ES"/>
          </a:p>
        </p:txBody>
      </p:sp>
      <p:sp>
        <p:nvSpPr>
          <p:cNvPr id="100375" name="Text Box 23"/>
          <p:cNvSpPr txBox="1">
            <a:spLocks noChangeArrowheads="1"/>
          </p:cNvSpPr>
          <p:nvPr/>
        </p:nvSpPr>
        <p:spPr bwMode="auto">
          <a:xfrm>
            <a:off x="4427538" y="3141663"/>
            <a:ext cx="2447925" cy="274637"/>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ESTADO DE RESULTADOS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aphicFrame>
        <p:nvGraphicFramePr>
          <p:cNvPr id="102732" name="Group 332"/>
          <p:cNvGraphicFramePr>
            <a:graphicFrameLocks noGrp="1"/>
          </p:cNvGraphicFramePr>
          <p:nvPr>
            <p:ph idx="1"/>
          </p:nvPr>
        </p:nvGraphicFramePr>
        <p:xfrm>
          <a:off x="2122488" y="1484313"/>
          <a:ext cx="6121400" cy="4100512"/>
        </p:xfrm>
        <a:graphic>
          <a:graphicData uri="http://schemas.openxmlformats.org/drawingml/2006/table">
            <a:tbl>
              <a:tblPr/>
              <a:tblGrid>
                <a:gridCol w="1728787"/>
                <a:gridCol w="863600"/>
                <a:gridCol w="863600"/>
                <a:gridCol w="792163"/>
                <a:gridCol w="792162"/>
                <a:gridCol w="1081088"/>
              </a:tblGrid>
              <a:tr h="317500">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1100" b="1" i="0" u="none" strike="noStrike" cap="none" normalizeH="0" baseline="0" smtClean="0">
                          <a:ln>
                            <a:noFill/>
                          </a:ln>
                          <a:solidFill>
                            <a:schemeClr val="tx1"/>
                          </a:solidFill>
                          <a:effectLst>
                            <a:outerShdw blurRad="38100" dist="38100" dir="2700000" algn="tl">
                              <a:srgbClr val="C0C0C0"/>
                            </a:outerShdw>
                          </a:effectLst>
                          <a:latin typeface="Verdana" pitchFamily="34" charset="0"/>
                          <a:ea typeface="Times New Roman" pitchFamily="18" charset="0"/>
                          <a:cs typeface="Arial" charset="0"/>
                        </a:rPr>
                        <a:t>INGRESO DEL PROYECTO</a:t>
                      </a: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1" lang="es-ES" sz="1100" b="0" i="0" u="none" strike="noStrike" cap="none" normalizeH="0" baseline="0" smtClean="0">
                        <a:ln>
                          <a:noFill/>
                        </a:ln>
                        <a:solidFill>
                          <a:schemeClr val="tx1"/>
                        </a:solidFill>
                        <a:effectLst>
                          <a:outerShdw blurRad="38100" dist="38100" dir="2700000" algn="tl">
                            <a:srgbClr val="C0C0C0"/>
                          </a:outerShdw>
                        </a:effectLst>
                        <a:latin typeface="Verdana" pitchFamily="34" charset="0"/>
                        <a:ea typeface="Times New Roman" pitchFamily="18" charset="0"/>
                        <a:cs typeface="Arial" charset="0"/>
                      </a:endParaRPr>
                    </a:p>
                  </a:txBody>
                  <a:tcPr anchor="b" horzOverflow="overflow">
                    <a:lnL cap="flat">
                      <a:noFill/>
                    </a:lnL>
                    <a:lnR cap="flat">
                      <a:noFill/>
                    </a:lnR>
                    <a:lnT cap="flat">
                      <a:noFill/>
                    </a:lnT>
                    <a:lnB>
                      <a:noFill/>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6985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PAQUETE</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Precio Unitario</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Viajes a Realizarse</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Servicio (10%)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Sub. Total</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TOTAL</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r>
              <a:tr h="2984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 Arte Religioso</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$ 120,00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37</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$ 12,00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$ 132,0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$ 4.884</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2968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 Educativo</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$ 225,00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40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65125" algn="l"/>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$ 22,50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$ 247,5</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$ 9.900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2968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 Full Day</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$ 255,00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38</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$ 25,50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$ 280,5</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65125" algn="l"/>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$ 10.659</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2984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 Natural´s</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$ 540,00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36</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$ 54,00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$ 594,0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$ 21.384</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2968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 Sol, Playa y Cultura</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$ 1.125,00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40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$ 112,50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$ 1.237,5</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$ 49.500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2984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 Aventura</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$ 525,00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31</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84138" marR="0" lvl="0" indent="-84138"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$ 52,50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$ 577,5</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$ 17.903</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2968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 Historia</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$ 195,00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30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65125" algn="l"/>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$ 19,50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$ 214,5</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$ 6.435</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2968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 Cultura y Naturaleza</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$ 195,00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27</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$ 19,50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$ 214,5</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$ 5.792</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2984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T. Recorrido en el Tiempo</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$ 240,00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28</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$ 24,00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$ 264,0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$ 7.392</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2968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$ 133.848,00</a:t>
                      </a:r>
                      <a:endParaRPr kumimoji="1" lang="es-ES"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Text Box 2"/>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graphicFrame>
        <p:nvGraphicFramePr>
          <p:cNvPr id="222475" name="Group 267"/>
          <p:cNvGraphicFramePr>
            <a:graphicFrameLocks noGrp="1"/>
          </p:cNvGraphicFramePr>
          <p:nvPr>
            <p:ph/>
          </p:nvPr>
        </p:nvGraphicFramePr>
        <p:xfrm>
          <a:off x="3132138" y="1052513"/>
          <a:ext cx="4248150" cy="4632325"/>
        </p:xfrm>
        <a:graphic>
          <a:graphicData uri="http://schemas.openxmlformats.org/drawingml/2006/table">
            <a:tbl>
              <a:tblPr/>
              <a:tblGrid>
                <a:gridCol w="3109912"/>
                <a:gridCol w="1138238"/>
              </a:tblGrid>
              <a:tr h="1809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INVERSIONES DEL PROYECTO</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b" horzOverflow="overflow">
                    <a:lnL cap="flat">
                      <a:noFill/>
                    </a:lnL>
                    <a:lnR cap="flat">
                      <a:noFill/>
                    </a:lnR>
                    <a:lnT cap="flat">
                      <a:noFill/>
                    </a:lnT>
                    <a:lnB>
                      <a:noFill/>
                    </a:lnB>
                    <a:lnTlToBr>
                      <a:noFill/>
                    </a:lnTlToBr>
                    <a:lnBlToTr>
                      <a:noFill/>
                    </a:lnBlToTr>
                    <a:noFill/>
                  </a:tcPr>
                </a:tc>
                <a:tc hMerge="1">
                  <a:txBody>
                    <a:bodyPr/>
                    <a:lstStyle/>
                    <a:p>
                      <a:endParaRPr lang="es-ES"/>
                    </a:p>
                  </a:txBody>
                  <a:tcPr/>
                </a:tc>
              </a:tr>
              <a:tr h="1809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“ECUAVENTURAS S.A.”</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b" horzOverflow="overflow">
                    <a:lnL cap="flat">
                      <a:noFill/>
                    </a:lnL>
                    <a:lnR cap="flat">
                      <a:noFill/>
                    </a:lnR>
                    <a:lnT>
                      <a:noFill/>
                    </a:lnT>
                    <a:lnB>
                      <a:noFill/>
                    </a:lnB>
                    <a:lnTlToBr>
                      <a:noFill/>
                    </a:lnTlToBr>
                    <a:lnBlToTr>
                      <a:noFill/>
                    </a:lnBlToTr>
                    <a:noFill/>
                  </a:tcPr>
                </a:tc>
                <a:tc hMerge="1">
                  <a:txBody>
                    <a:bodyPr/>
                    <a:lstStyle/>
                    <a:p>
                      <a:endParaRPr lang="es-ES"/>
                    </a:p>
                  </a:txBody>
                  <a:tcPr/>
                </a:tc>
              </a:tr>
              <a:tr h="180975">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s-ES" sz="900" b="1" i="0" u="none" strike="noStrike" cap="none" normalizeH="0" baseline="0" smtClean="0">
                        <a:ln>
                          <a:noFill/>
                        </a:ln>
                        <a:solidFill>
                          <a:schemeClr val="tx1"/>
                        </a:solidFill>
                        <a:effectLst/>
                        <a:latin typeface="Verdana" pitchFamily="34" charset="0"/>
                      </a:endParaRPr>
                    </a:p>
                  </a:txBody>
                  <a:tcPr anchor="b" horzOverflow="overflow">
                    <a:lnL cap="flat">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ES"/>
                    </a:p>
                  </a:txBody>
                  <a:tcPr/>
                </a:tc>
              </a:tr>
              <a:tr h="2698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Inversiones Fijas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p>
                  </a:txBody>
                  <a:tcPr horzOverflow="overflow">
                    <a:lnL w="12700" cap="flat" cmpd="sng" algn="ctr">
                      <a:solidFill>
                        <a:srgbClr val="000000"/>
                      </a:solidFill>
                      <a:prstDash val="solid"/>
                      <a:round/>
                      <a:headEnd type="none" w="med" len="med"/>
                      <a:tailEnd type="none" w="med" len="med"/>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Activo Fijos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6969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rgbClr val="FFFFFF"/>
                          </a:solidFill>
                          <a:effectLst/>
                          <a:latin typeface="Verdana" pitchFamily="34" charset="0"/>
                          <a:ea typeface="Times New Roman" pitchFamily="18" charset="0"/>
                          <a:cs typeface="Arial" charset="0"/>
                        </a:rPr>
                        <a:t> </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69696"/>
                    </a:solidFill>
                  </a:tcPr>
                </a:tc>
              </a:tr>
              <a:tr h="2698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Equipos de Computación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$ 4.200,00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Equipos de Oficina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$ 2.497,88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Muebles y Enseres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$ 2.306,50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Subtotal de ACTIVOS FIJOS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$ 9.004,38</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rgbClr val="FFFFFF"/>
                          </a:solidFill>
                          <a:effectLst/>
                          <a:latin typeface="Verdana" pitchFamily="34" charset="0"/>
                          <a:ea typeface="Times New Roman" pitchFamily="18" charset="0"/>
                          <a:cs typeface="Arial" charset="0"/>
                        </a:rPr>
                        <a:t>Activos Diferidos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rgbClr val="FFFFFF"/>
                          </a:solidFill>
                          <a:effectLst/>
                          <a:latin typeface="Verdana" pitchFamily="34" charset="0"/>
                          <a:ea typeface="Times New Roman" pitchFamily="18" charset="0"/>
                          <a:cs typeface="Arial" charset="0"/>
                        </a:rPr>
                        <a:t> </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r>
              <a:tr h="2698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Anteproyecto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$ 350,00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Gastos de Constitución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$ 800,00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Gastos de Instalación y Adecuación de Oficina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$ 400,00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Depósito en garantía - Alquiler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$ 900,00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Subtotal de ACTIVOS DIFERIDOS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$ 2.450,0</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s-ES" sz="900" b="1" i="0" u="none" strike="noStrike" cap="none" normalizeH="0" baseline="0" smtClean="0">
                          <a:ln>
                            <a:noFill/>
                          </a:ln>
                          <a:solidFill>
                            <a:schemeClr val="tx1"/>
                          </a:solidFill>
                          <a:effectLst/>
                          <a:latin typeface="Verdana" pitchFamily="34" charset="0"/>
                          <a:ea typeface="Times New Roman" pitchFamily="18" charset="0"/>
                          <a:cs typeface="Arial" charset="0"/>
                        </a:rPr>
                        <a:t>TOTAL DE INVERSIONES</a:t>
                      </a:r>
                      <a:endPar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s-ES" sz="900" b="0" i="0" u="none" strike="noStrike" cap="none" normalizeH="0" baseline="0" smtClean="0">
                          <a:ln>
                            <a:noFill/>
                          </a:ln>
                          <a:solidFill>
                            <a:schemeClr val="tx1"/>
                          </a:solidFill>
                          <a:effectLst/>
                          <a:latin typeface="Verdana" pitchFamily="34" charset="0"/>
                          <a:ea typeface="Times New Roman" pitchFamily="18" charset="0"/>
                          <a:cs typeface="Arial" charset="0"/>
                        </a:rPr>
                        <a:t>$ 11.454,38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1026"/>
          <p:cNvSpPr txBox="1">
            <a:spLocks noChangeArrowheads="1"/>
          </p:cNvSpPr>
          <p:nvPr/>
        </p:nvSpPr>
        <p:spPr bwMode="auto">
          <a:xfrm>
            <a:off x="1331913" y="2852738"/>
            <a:ext cx="2808287" cy="742950"/>
          </a:xfrm>
          <a:prstGeom prst="rect">
            <a:avLst/>
          </a:prstGeom>
          <a:noFill/>
          <a:ln w="12700">
            <a:solidFill>
              <a:schemeClr val="tx1"/>
            </a:solidFill>
            <a:miter lim="800000"/>
            <a:headEnd/>
            <a:tailEnd/>
          </a:ln>
          <a:effectLst/>
        </p:spPr>
        <p:txBody>
          <a:bodyPr>
            <a:spAutoFit/>
          </a:bodyPr>
          <a:lstStyle/>
          <a:p>
            <a:pPr algn="ctr"/>
            <a:r>
              <a:rPr kumimoji="0" lang="es-ES" sz="1400" b="1">
                <a:effectLst>
                  <a:outerShdw blurRad="38100" dist="38100" dir="2700000" algn="tl">
                    <a:srgbClr val="C0C0C0"/>
                  </a:outerShdw>
                </a:effectLst>
                <a:latin typeface="Trebuchet MS" pitchFamily="34" charset="0"/>
              </a:rPr>
              <a:t>CAPITULO VI:</a:t>
            </a:r>
          </a:p>
          <a:p>
            <a:pPr algn="ctr"/>
            <a:r>
              <a:rPr kumimoji="0" lang="es-ES" sz="1400" b="1">
                <a:effectLst>
                  <a:outerShdw blurRad="38100" dist="38100" dir="2700000" algn="tl">
                    <a:srgbClr val="C0C0C0"/>
                  </a:outerShdw>
                </a:effectLst>
                <a:latin typeface="Trebuchet MS" pitchFamily="34" charset="0"/>
              </a:rPr>
              <a:t>EVALUACIÓN FINANCIERA Y SOCIAL DEL PROYECTO</a:t>
            </a:r>
          </a:p>
        </p:txBody>
      </p:sp>
      <p:sp>
        <p:nvSpPr>
          <p:cNvPr id="104451" name="Text Box 1027"/>
          <p:cNvSpPr txBox="1">
            <a:spLocks noChangeArrowheads="1"/>
          </p:cNvSpPr>
          <p:nvPr/>
        </p:nvSpPr>
        <p:spPr bwMode="auto">
          <a:xfrm>
            <a:off x="4427538" y="1916113"/>
            <a:ext cx="2447925" cy="274637"/>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EVALUACIÓN FINANCIERA</a:t>
            </a:r>
          </a:p>
        </p:txBody>
      </p:sp>
      <p:sp>
        <p:nvSpPr>
          <p:cNvPr id="104455" name="Text Box 1031"/>
          <p:cNvSpPr txBox="1">
            <a:spLocks noChangeArrowheads="1"/>
          </p:cNvSpPr>
          <p:nvPr/>
        </p:nvSpPr>
        <p:spPr bwMode="auto">
          <a:xfrm>
            <a:off x="4427538" y="4508500"/>
            <a:ext cx="2447925" cy="274638"/>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EVALUACIÓN SOCIAL</a:t>
            </a:r>
          </a:p>
        </p:txBody>
      </p:sp>
      <p:sp>
        <p:nvSpPr>
          <p:cNvPr id="104456" name="Line 1032"/>
          <p:cNvSpPr>
            <a:spLocks noChangeShapeType="1"/>
          </p:cNvSpPr>
          <p:nvPr/>
        </p:nvSpPr>
        <p:spPr bwMode="auto">
          <a:xfrm>
            <a:off x="4284663" y="2060575"/>
            <a:ext cx="0" cy="2592388"/>
          </a:xfrm>
          <a:prstGeom prst="line">
            <a:avLst/>
          </a:prstGeom>
          <a:noFill/>
          <a:ln w="12700">
            <a:solidFill>
              <a:schemeClr val="tx1"/>
            </a:solidFill>
            <a:round/>
            <a:headEnd/>
            <a:tailEnd/>
          </a:ln>
          <a:effectLst/>
        </p:spPr>
        <p:txBody>
          <a:bodyPr/>
          <a:lstStyle/>
          <a:p>
            <a:endParaRPr lang="es-ES"/>
          </a:p>
        </p:txBody>
      </p:sp>
      <p:sp>
        <p:nvSpPr>
          <p:cNvPr id="104457" name="Line 1033"/>
          <p:cNvSpPr>
            <a:spLocks noChangeShapeType="1"/>
          </p:cNvSpPr>
          <p:nvPr/>
        </p:nvSpPr>
        <p:spPr bwMode="auto">
          <a:xfrm>
            <a:off x="4284663" y="4652963"/>
            <a:ext cx="142875" cy="0"/>
          </a:xfrm>
          <a:prstGeom prst="line">
            <a:avLst/>
          </a:prstGeom>
          <a:noFill/>
          <a:ln w="9525">
            <a:solidFill>
              <a:schemeClr val="tx1"/>
            </a:solidFill>
            <a:round/>
            <a:headEnd/>
            <a:tailEnd/>
          </a:ln>
          <a:effectLst/>
        </p:spPr>
        <p:txBody>
          <a:bodyPr/>
          <a:lstStyle/>
          <a:p>
            <a:endParaRPr lang="es-ES"/>
          </a:p>
        </p:txBody>
      </p:sp>
      <p:sp>
        <p:nvSpPr>
          <p:cNvPr id="104459" name="Line 1035"/>
          <p:cNvSpPr>
            <a:spLocks noChangeShapeType="1"/>
          </p:cNvSpPr>
          <p:nvPr/>
        </p:nvSpPr>
        <p:spPr bwMode="auto">
          <a:xfrm flipV="1">
            <a:off x="4140200" y="3224213"/>
            <a:ext cx="144463" cy="0"/>
          </a:xfrm>
          <a:prstGeom prst="line">
            <a:avLst/>
          </a:prstGeom>
          <a:noFill/>
          <a:ln w="9525">
            <a:solidFill>
              <a:schemeClr val="tx1"/>
            </a:solidFill>
            <a:round/>
            <a:headEnd/>
            <a:tailEnd/>
          </a:ln>
          <a:effectLst/>
        </p:spPr>
        <p:txBody>
          <a:bodyPr/>
          <a:lstStyle/>
          <a:p>
            <a:endParaRPr lang="es-ES"/>
          </a:p>
        </p:txBody>
      </p:sp>
      <p:sp>
        <p:nvSpPr>
          <p:cNvPr id="104460" name="Line 1036"/>
          <p:cNvSpPr>
            <a:spLocks noChangeShapeType="1"/>
          </p:cNvSpPr>
          <p:nvPr/>
        </p:nvSpPr>
        <p:spPr bwMode="auto">
          <a:xfrm>
            <a:off x="6084888" y="3559175"/>
            <a:ext cx="142875" cy="0"/>
          </a:xfrm>
          <a:prstGeom prst="line">
            <a:avLst/>
          </a:prstGeom>
          <a:noFill/>
          <a:ln w="9525">
            <a:solidFill>
              <a:schemeClr val="tx1"/>
            </a:solidFill>
            <a:round/>
            <a:headEnd/>
            <a:tailEnd/>
          </a:ln>
          <a:effectLst/>
        </p:spPr>
        <p:txBody>
          <a:bodyPr/>
          <a:lstStyle/>
          <a:p>
            <a:endParaRPr lang="es-ES"/>
          </a:p>
        </p:txBody>
      </p:sp>
      <p:sp>
        <p:nvSpPr>
          <p:cNvPr id="104461" name="Line 1037"/>
          <p:cNvSpPr>
            <a:spLocks noChangeShapeType="1"/>
          </p:cNvSpPr>
          <p:nvPr/>
        </p:nvSpPr>
        <p:spPr bwMode="auto">
          <a:xfrm>
            <a:off x="4283075" y="2046288"/>
            <a:ext cx="142875" cy="0"/>
          </a:xfrm>
          <a:prstGeom prst="line">
            <a:avLst/>
          </a:prstGeom>
          <a:noFill/>
          <a:ln w="9525">
            <a:solidFill>
              <a:schemeClr val="tx1"/>
            </a:solidFill>
            <a:round/>
            <a:headEnd/>
            <a:tailEnd/>
          </a:ln>
          <a:effectLst/>
        </p:spPr>
        <p:txBody>
          <a:bodyPr/>
          <a:lstStyle/>
          <a:p>
            <a:endParaRPr lang="es-ES"/>
          </a:p>
        </p:txBody>
      </p:sp>
      <p:sp>
        <p:nvSpPr>
          <p:cNvPr id="104462" name="Text Box 1038"/>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104463" name="Line 1039"/>
          <p:cNvSpPr>
            <a:spLocks noChangeShapeType="1"/>
          </p:cNvSpPr>
          <p:nvPr/>
        </p:nvSpPr>
        <p:spPr bwMode="auto">
          <a:xfrm>
            <a:off x="6084888" y="2551113"/>
            <a:ext cx="142875" cy="0"/>
          </a:xfrm>
          <a:prstGeom prst="line">
            <a:avLst/>
          </a:prstGeom>
          <a:noFill/>
          <a:ln w="9525">
            <a:solidFill>
              <a:schemeClr val="tx1"/>
            </a:solidFill>
            <a:round/>
            <a:headEnd/>
            <a:tailEnd/>
          </a:ln>
          <a:effectLst/>
        </p:spPr>
        <p:txBody>
          <a:bodyPr/>
          <a:lstStyle/>
          <a:p>
            <a:endParaRPr lang="es-ES"/>
          </a:p>
        </p:txBody>
      </p:sp>
      <p:sp>
        <p:nvSpPr>
          <p:cNvPr id="104464" name="Text Box 1040"/>
          <p:cNvSpPr txBox="1">
            <a:spLocks noChangeArrowheads="1"/>
          </p:cNvSpPr>
          <p:nvPr/>
        </p:nvSpPr>
        <p:spPr bwMode="auto">
          <a:xfrm>
            <a:off x="6227763" y="2344738"/>
            <a:ext cx="2447925" cy="274637"/>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TASA DE DESCUENTO</a:t>
            </a:r>
          </a:p>
        </p:txBody>
      </p:sp>
      <p:sp>
        <p:nvSpPr>
          <p:cNvPr id="104465" name="Text Box 1041"/>
          <p:cNvSpPr txBox="1">
            <a:spLocks noChangeArrowheads="1"/>
          </p:cNvSpPr>
          <p:nvPr/>
        </p:nvSpPr>
        <p:spPr bwMode="auto">
          <a:xfrm>
            <a:off x="6227763" y="2852738"/>
            <a:ext cx="2447925" cy="274637"/>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VALOR PRESENTE NETO</a:t>
            </a:r>
          </a:p>
        </p:txBody>
      </p:sp>
      <p:sp>
        <p:nvSpPr>
          <p:cNvPr id="104466" name="Line 1042"/>
          <p:cNvSpPr>
            <a:spLocks noChangeShapeType="1"/>
          </p:cNvSpPr>
          <p:nvPr/>
        </p:nvSpPr>
        <p:spPr bwMode="auto">
          <a:xfrm>
            <a:off x="6084888" y="2190750"/>
            <a:ext cx="0" cy="1382713"/>
          </a:xfrm>
          <a:prstGeom prst="line">
            <a:avLst/>
          </a:prstGeom>
          <a:noFill/>
          <a:ln w="9525">
            <a:solidFill>
              <a:schemeClr val="tx1"/>
            </a:solidFill>
            <a:round/>
            <a:headEnd/>
            <a:tailEnd/>
          </a:ln>
          <a:effectLst/>
        </p:spPr>
        <p:txBody>
          <a:bodyPr/>
          <a:lstStyle/>
          <a:p>
            <a:endParaRPr lang="es-ES"/>
          </a:p>
        </p:txBody>
      </p:sp>
      <p:sp>
        <p:nvSpPr>
          <p:cNvPr id="104467" name="Line 1043"/>
          <p:cNvSpPr>
            <a:spLocks noChangeShapeType="1"/>
          </p:cNvSpPr>
          <p:nvPr/>
        </p:nvSpPr>
        <p:spPr bwMode="auto">
          <a:xfrm>
            <a:off x="6084888" y="2997200"/>
            <a:ext cx="142875" cy="0"/>
          </a:xfrm>
          <a:prstGeom prst="line">
            <a:avLst/>
          </a:prstGeom>
          <a:noFill/>
          <a:ln w="9525">
            <a:solidFill>
              <a:schemeClr val="tx1"/>
            </a:solidFill>
            <a:round/>
            <a:headEnd/>
            <a:tailEnd/>
          </a:ln>
          <a:effectLst/>
        </p:spPr>
        <p:txBody>
          <a:bodyPr/>
          <a:lstStyle/>
          <a:p>
            <a:endParaRPr lang="es-ES"/>
          </a:p>
        </p:txBody>
      </p:sp>
      <p:sp>
        <p:nvSpPr>
          <p:cNvPr id="104468" name="Text Box 1044"/>
          <p:cNvSpPr txBox="1">
            <a:spLocks noChangeArrowheads="1"/>
          </p:cNvSpPr>
          <p:nvPr/>
        </p:nvSpPr>
        <p:spPr bwMode="auto">
          <a:xfrm>
            <a:off x="6227763" y="3357563"/>
            <a:ext cx="2447925" cy="444500"/>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400" b="1">
                <a:effectLst>
                  <a:outerShdw blurRad="38100" dist="38100" dir="2700000" algn="tl">
                    <a:srgbClr val="C0C0C0"/>
                  </a:outerShdw>
                </a:effectLst>
                <a:latin typeface="Trebuchet MS" pitchFamily="34" charset="0"/>
              </a:rPr>
              <a:t>TASA INTERNA DE RETORNO</a:t>
            </a:r>
          </a:p>
        </p:txBody>
      </p:sp>
      <p:sp>
        <p:nvSpPr>
          <p:cNvPr id="104471" name="Line 1047"/>
          <p:cNvSpPr>
            <a:spLocks noChangeShapeType="1"/>
          </p:cNvSpPr>
          <p:nvPr/>
        </p:nvSpPr>
        <p:spPr bwMode="auto">
          <a:xfrm>
            <a:off x="6084888" y="3573463"/>
            <a:ext cx="0" cy="503237"/>
          </a:xfrm>
          <a:prstGeom prst="line">
            <a:avLst/>
          </a:prstGeom>
          <a:noFill/>
          <a:ln w="9525">
            <a:solidFill>
              <a:schemeClr val="tx1"/>
            </a:solidFill>
            <a:round/>
            <a:headEnd/>
            <a:tailEnd/>
          </a:ln>
          <a:effectLst/>
        </p:spPr>
        <p:txBody>
          <a:bodyPr/>
          <a:lstStyle/>
          <a:p>
            <a:endParaRPr lang="es-ES"/>
          </a:p>
        </p:txBody>
      </p:sp>
      <p:sp>
        <p:nvSpPr>
          <p:cNvPr id="104472" name="Line 1048"/>
          <p:cNvSpPr>
            <a:spLocks noChangeShapeType="1"/>
          </p:cNvSpPr>
          <p:nvPr/>
        </p:nvSpPr>
        <p:spPr bwMode="auto">
          <a:xfrm>
            <a:off x="6084888" y="4076700"/>
            <a:ext cx="142875" cy="0"/>
          </a:xfrm>
          <a:prstGeom prst="line">
            <a:avLst/>
          </a:prstGeom>
          <a:noFill/>
          <a:ln w="9525">
            <a:solidFill>
              <a:schemeClr val="tx1"/>
            </a:solidFill>
            <a:round/>
            <a:headEnd/>
            <a:tailEnd/>
          </a:ln>
          <a:effectLst/>
        </p:spPr>
        <p:txBody>
          <a:bodyPr/>
          <a:lstStyle/>
          <a:p>
            <a:endParaRPr lang="es-ES"/>
          </a:p>
        </p:txBody>
      </p:sp>
      <p:sp>
        <p:nvSpPr>
          <p:cNvPr id="104473" name="Text Box 1049"/>
          <p:cNvSpPr txBox="1">
            <a:spLocks noChangeArrowheads="1"/>
          </p:cNvSpPr>
          <p:nvPr/>
        </p:nvSpPr>
        <p:spPr bwMode="auto">
          <a:xfrm>
            <a:off x="6227763" y="3933825"/>
            <a:ext cx="2447925" cy="274638"/>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MX" sz="1400" b="1">
                <a:effectLst>
                  <a:outerShdw blurRad="38100" dist="38100" dir="2700000" algn="tl">
                    <a:srgbClr val="C0C0C0"/>
                  </a:outerShdw>
                </a:effectLst>
                <a:latin typeface="Trebuchet MS" pitchFamily="34" charset="0"/>
              </a:rPr>
              <a:t>ANÁLISIS DE SENSIBILIDAD</a:t>
            </a:r>
            <a:endParaRPr kumimoji="0" lang="es-ES" sz="1400" b="1">
              <a:effectLst>
                <a:outerShdw blurRad="38100" dist="38100" dir="2700000" algn="tl">
                  <a:srgbClr val="C0C0C0"/>
                </a:outerShdw>
              </a:effectLst>
              <a:latin typeface="Trebuchet MS"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ext Box 6"/>
          <p:cNvSpPr txBox="1">
            <a:spLocks noChangeArrowheads="1"/>
          </p:cNvSpPr>
          <p:nvPr/>
        </p:nvSpPr>
        <p:spPr bwMode="auto">
          <a:xfrm>
            <a:off x="2052638" y="2420938"/>
            <a:ext cx="6407150" cy="1603375"/>
          </a:xfrm>
          <a:prstGeom prst="rect">
            <a:avLst/>
          </a:prstGeom>
          <a:noFill/>
          <a:ln w="9525">
            <a:noFill/>
            <a:miter lim="800000"/>
            <a:headEnd/>
            <a:tailEnd/>
          </a:ln>
          <a:effectLst/>
        </p:spPr>
        <p:txBody>
          <a:bodyPr>
            <a:spAutoFit/>
          </a:bodyPr>
          <a:lstStyle/>
          <a:p>
            <a:pPr algn="ctr" eaLnBrk="0" hangingPunct="0">
              <a:spcBef>
                <a:spcPct val="50000"/>
              </a:spcBef>
            </a:pPr>
            <a:r>
              <a:rPr kumimoji="0" lang="es-ES">
                <a:latin typeface="Arial" charset="0"/>
              </a:rPr>
              <a:t>El Turismo comprende las actividades que realizan las personas durante sus viajes y estancias en lugares distintos al de su entorno habitual, por un periodo consecutivo inferior a un año, con fines de ocio, por negocios, etc.</a:t>
            </a:r>
          </a:p>
          <a:p>
            <a:pPr eaLnBrk="0" hangingPunct="0">
              <a:spcBef>
                <a:spcPct val="50000"/>
              </a:spcBef>
            </a:pPr>
            <a:endParaRPr kumimoji="0" lang="es-ES">
              <a:latin typeface="Arial" charset="0"/>
            </a:endParaRPr>
          </a:p>
        </p:txBody>
      </p:sp>
      <p:sp>
        <p:nvSpPr>
          <p:cNvPr id="7176" name="Rectangle 8"/>
          <p:cNvSpPr>
            <a:spLocks noGrp="1" noChangeArrowheads="1"/>
          </p:cNvSpPr>
          <p:nvPr>
            <p:ph type="title"/>
          </p:nvPr>
        </p:nvSpPr>
        <p:spPr>
          <a:xfrm>
            <a:off x="1403350" y="987425"/>
            <a:ext cx="7543800" cy="641350"/>
          </a:xfrm>
          <a:noFill/>
          <a:ln/>
        </p:spPr>
        <p:txBody>
          <a:bodyPr anchor="b">
            <a:spAutoFit/>
          </a:bodyPr>
          <a:lstStyle/>
          <a:p>
            <a:r>
              <a:rPr lang="es-ES" sz="3600" b="1" i="1">
                <a:effectLst>
                  <a:outerShdw blurRad="38100" dist="38100" dir="2700000" algn="tl">
                    <a:srgbClr val="C0C0C0"/>
                  </a:outerShdw>
                </a:effectLst>
              </a:rPr>
              <a:t>Concepto</a:t>
            </a:r>
          </a:p>
        </p:txBody>
      </p:sp>
      <p:sp>
        <p:nvSpPr>
          <p:cNvPr id="7177" name="Text Box 9"/>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ext Box 2"/>
          <p:cNvSpPr txBox="1">
            <a:spLocks noChangeArrowheads="1"/>
          </p:cNvSpPr>
          <p:nvPr/>
        </p:nvSpPr>
        <p:spPr bwMode="auto">
          <a:xfrm>
            <a:off x="2052638" y="2420938"/>
            <a:ext cx="6407150" cy="854075"/>
          </a:xfrm>
          <a:prstGeom prst="rect">
            <a:avLst/>
          </a:prstGeom>
          <a:noFill/>
          <a:ln w="9525">
            <a:noFill/>
            <a:miter lim="800000"/>
            <a:headEnd/>
            <a:tailEnd/>
          </a:ln>
          <a:effectLst/>
        </p:spPr>
        <p:txBody>
          <a:bodyPr>
            <a:spAutoFit/>
          </a:bodyPr>
          <a:lstStyle/>
          <a:p>
            <a:pPr algn="ctr" eaLnBrk="0" hangingPunct="0">
              <a:spcBef>
                <a:spcPct val="50000"/>
              </a:spcBef>
            </a:pPr>
            <a:r>
              <a:rPr kumimoji="0" lang="es-ES" sz="2000">
                <a:latin typeface="Arial" charset="0"/>
                <a:cs typeface="Times New Roman" pitchFamily="18" charset="0"/>
              </a:rPr>
              <a:t>R = R</a:t>
            </a:r>
            <a:r>
              <a:rPr kumimoji="0" lang="es-ES" sz="2000" baseline="-30000">
                <a:latin typeface="Arial" charset="0"/>
                <a:cs typeface="Times New Roman" pitchFamily="18" charset="0"/>
              </a:rPr>
              <a:t>f</a:t>
            </a:r>
            <a:r>
              <a:rPr kumimoji="0" lang="es-ES" sz="2000">
                <a:latin typeface="Arial" charset="0"/>
                <a:cs typeface="Times New Roman" pitchFamily="18" charset="0"/>
              </a:rPr>
              <a:t> + β (R</a:t>
            </a:r>
            <a:r>
              <a:rPr kumimoji="0" lang="es-ES" sz="2000" baseline="-30000">
                <a:latin typeface="Arial" charset="0"/>
                <a:cs typeface="Times New Roman" pitchFamily="18" charset="0"/>
              </a:rPr>
              <a:t>m</a:t>
            </a:r>
            <a:r>
              <a:rPr kumimoji="0" lang="es-ES" sz="2000">
                <a:latin typeface="Arial" charset="0"/>
                <a:cs typeface="Times New Roman" pitchFamily="18" charset="0"/>
              </a:rPr>
              <a:t> – R</a:t>
            </a:r>
            <a:r>
              <a:rPr kumimoji="0" lang="es-ES" sz="2000" baseline="-30000">
                <a:latin typeface="Arial" charset="0"/>
                <a:cs typeface="Times New Roman" pitchFamily="18" charset="0"/>
              </a:rPr>
              <a:t>f</a:t>
            </a:r>
            <a:r>
              <a:rPr kumimoji="0" lang="es-ES" sz="2000">
                <a:latin typeface="Arial" charset="0"/>
                <a:cs typeface="Times New Roman" pitchFamily="18" charset="0"/>
              </a:rPr>
              <a:t>) + Riesgo País</a:t>
            </a:r>
            <a:endParaRPr kumimoji="0" lang="es-EC" sz="2000">
              <a:latin typeface="Arial" charset="0"/>
            </a:endParaRPr>
          </a:p>
          <a:p>
            <a:pPr algn="ctr" eaLnBrk="0" hangingPunct="0">
              <a:spcBef>
                <a:spcPct val="50000"/>
              </a:spcBef>
            </a:pPr>
            <a:r>
              <a:rPr kumimoji="0" lang="es-EC" sz="2000">
                <a:latin typeface="Arial" charset="0"/>
              </a:rPr>
              <a:t>R = 16.53%</a:t>
            </a:r>
            <a:endParaRPr kumimoji="0" lang="es-ES" sz="2000">
              <a:latin typeface="Arial" charset="0"/>
            </a:endParaRPr>
          </a:p>
        </p:txBody>
      </p:sp>
      <p:sp>
        <p:nvSpPr>
          <p:cNvPr id="228355" name="Rectangle 3"/>
          <p:cNvSpPr>
            <a:spLocks noGrp="1" noChangeArrowheads="1"/>
          </p:cNvSpPr>
          <p:nvPr>
            <p:ph type="title"/>
          </p:nvPr>
        </p:nvSpPr>
        <p:spPr>
          <a:xfrm>
            <a:off x="1403350" y="987425"/>
            <a:ext cx="7543800" cy="641350"/>
          </a:xfrm>
          <a:noFill/>
          <a:ln/>
        </p:spPr>
        <p:txBody>
          <a:bodyPr anchor="b">
            <a:spAutoFit/>
          </a:bodyPr>
          <a:lstStyle/>
          <a:p>
            <a:r>
              <a:rPr lang="es-EC" sz="3600" b="1" i="1">
                <a:effectLst>
                  <a:outerShdw blurRad="38100" dist="38100" dir="2700000" algn="tl">
                    <a:srgbClr val="C0C0C0"/>
                  </a:outerShdw>
                </a:effectLst>
                <a:cs typeface="Times New Roman" pitchFamily="18" charset="0"/>
              </a:rPr>
              <a:t>Tasa de Descuento</a:t>
            </a:r>
            <a:endParaRPr lang="es-ES" sz="3600" b="1" i="1">
              <a:effectLst>
                <a:outerShdw blurRad="38100" dist="38100" dir="2700000" algn="tl">
                  <a:srgbClr val="C0C0C0"/>
                </a:outerShdw>
              </a:effectLst>
            </a:endParaRPr>
          </a:p>
        </p:txBody>
      </p:sp>
      <p:sp>
        <p:nvSpPr>
          <p:cNvPr id="228356"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28357" name="Rectangle 5"/>
          <p:cNvSpPr>
            <a:spLocks noChangeArrowheads="1"/>
          </p:cNvSpPr>
          <p:nvPr/>
        </p:nvSpPr>
        <p:spPr bwMode="auto">
          <a:xfrm>
            <a:off x="1981200" y="3838575"/>
            <a:ext cx="3581400" cy="1190625"/>
          </a:xfrm>
          <a:prstGeom prst="rect">
            <a:avLst/>
          </a:prstGeom>
          <a:noFill/>
          <a:ln w="9525">
            <a:noFill/>
            <a:miter lim="800000"/>
            <a:headEnd/>
            <a:tailEnd/>
          </a:ln>
          <a:effectLst/>
        </p:spPr>
        <p:txBody>
          <a:bodyPr>
            <a:spAutoFit/>
          </a:bodyPr>
          <a:lstStyle/>
          <a:p>
            <a:r>
              <a:rPr kumimoji="0" lang="es-ES">
                <a:latin typeface="Arial" charset="0"/>
                <a:cs typeface="Times New Roman" pitchFamily="18" charset="0"/>
              </a:rPr>
              <a:t>R</a:t>
            </a:r>
            <a:r>
              <a:rPr kumimoji="0" lang="es-ES" baseline="-30000">
                <a:latin typeface="Arial" charset="0"/>
                <a:cs typeface="Times New Roman" pitchFamily="18" charset="0"/>
              </a:rPr>
              <a:t>f</a:t>
            </a:r>
            <a:r>
              <a:rPr kumimoji="0" lang="es-EC">
                <a:latin typeface="Arial" charset="0"/>
                <a:cs typeface="Times New Roman" pitchFamily="18" charset="0"/>
              </a:rPr>
              <a:t>  = 3.86%</a:t>
            </a:r>
          </a:p>
          <a:p>
            <a:r>
              <a:rPr kumimoji="0" lang="es-ES">
                <a:latin typeface="Arial" charset="0"/>
                <a:cs typeface="Times New Roman" pitchFamily="18" charset="0"/>
              </a:rPr>
              <a:t>β</a:t>
            </a:r>
            <a:r>
              <a:rPr kumimoji="0" lang="es-EC">
                <a:latin typeface="Arial" charset="0"/>
                <a:cs typeface="Times New Roman" pitchFamily="18" charset="0"/>
              </a:rPr>
              <a:t>   = 1.1</a:t>
            </a:r>
          </a:p>
          <a:p>
            <a:r>
              <a:rPr kumimoji="0" lang="es-EC">
                <a:latin typeface="Arial" charset="0"/>
                <a:cs typeface="Times New Roman" pitchFamily="18" charset="0"/>
              </a:rPr>
              <a:t>P</a:t>
            </a:r>
            <a:r>
              <a:rPr kumimoji="0" lang="es-ES" baseline="-30000">
                <a:latin typeface="Arial" charset="0"/>
                <a:cs typeface="Times New Roman" pitchFamily="18" charset="0"/>
              </a:rPr>
              <a:t>m</a:t>
            </a:r>
            <a:r>
              <a:rPr kumimoji="0" lang="es-EC">
                <a:latin typeface="Arial" charset="0"/>
                <a:cs typeface="Times New Roman" pitchFamily="18" charset="0"/>
              </a:rPr>
              <a:t> = (</a:t>
            </a:r>
            <a:r>
              <a:rPr kumimoji="0" lang="es-ES">
                <a:latin typeface="Arial" charset="0"/>
                <a:cs typeface="Times New Roman" pitchFamily="18" charset="0"/>
              </a:rPr>
              <a:t>R</a:t>
            </a:r>
            <a:r>
              <a:rPr kumimoji="0" lang="es-ES" baseline="-30000">
                <a:latin typeface="Arial" charset="0"/>
                <a:cs typeface="Times New Roman" pitchFamily="18" charset="0"/>
              </a:rPr>
              <a:t>m</a:t>
            </a:r>
            <a:r>
              <a:rPr kumimoji="0" lang="es-ES">
                <a:latin typeface="Arial" charset="0"/>
                <a:cs typeface="Times New Roman" pitchFamily="18" charset="0"/>
              </a:rPr>
              <a:t> – R</a:t>
            </a:r>
            <a:r>
              <a:rPr kumimoji="0" lang="es-ES" baseline="-30000">
                <a:latin typeface="Arial" charset="0"/>
                <a:cs typeface="Times New Roman" pitchFamily="18" charset="0"/>
              </a:rPr>
              <a:t>f</a:t>
            </a:r>
            <a:r>
              <a:rPr kumimoji="0" lang="es-EC">
                <a:latin typeface="Arial" charset="0"/>
                <a:cs typeface="Times New Roman" pitchFamily="18" charset="0"/>
              </a:rPr>
              <a:t>) = 3.72%</a:t>
            </a:r>
          </a:p>
          <a:p>
            <a:r>
              <a:rPr kumimoji="0" lang="es-EC">
                <a:latin typeface="Arial" charset="0"/>
                <a:cs typeface="Times New Roman" pitchFamily="18" charset="0"/>
              </a:rPr>
              <a:t>Riesgo País = 8.58%</a:t>
            </a:r>
            <a:endParaRPr kumimoji="0" lang="es-ES" baseline="-30000">
              <a:latin typeface="Arial"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type="title"/>
          </p:nvPr>
        </p:nvSpPr>
        <p:spPr>
          <a:xfrm>
            <a:off x="1403350" y="987425"/>
            <a:ext cx="7543800" cy="641350"/>
          </a:xfrm>
          <a:noFill/>
          <a:ln/>
        </p:spPr>
        <p:txBody>
          <a:bodyPr anchor="b">
            <a:spAutoFit/>
          </a:bodyPr>
          <a:lstStyle/>
          <a:p>
            <a:r>
              <a:rPr lang="es-EC" sz="3600" b="1" i="1">
                <a:effectLst>
                  <a:outerShdw blurRad="38100" dist="38100" dir="2700000" algn="tl">
                    <a:srgbClr val="C0C0C0"/>
                  </a:outerShdw>
                </a:effectLst>
                <a:cs typeface="Times New Roman" pitchFamily="18" charset="0"/>
              </a:rPr>
              <a:t>Valor Presente Neto</a:t>
            </a:r>
            <a:r>
              <a:rPr lang="es-ES" sz="3600" b="1" i="1">
                <a:effectLst>
                  <a:outerShdw blurRad="38100" dist="38100" dir="2700000" algn="tl">
                    <a:srgbClr val="C0C0C0"/>
                  </a:outerShdw>
                </a:effectLst>
              </a:rPr>
              <a:t> </a:t>
            </a:r>
            <a:r>
              <a:rPr lang="es-EC" sz="3600" b="1" i="1">
                <a:effectLst>
                  <a:outerShdw blurRad="38100" dist="38100" dir="2700000" algn="tl">
                    <a:srgbClr val="C0C0C0"/>
                  </a:outerShdw>
                </a:effectLst>
              </a:rPr>
              <a:t>(VAN)</a:t>
            </a:r>
            <a:endParaRPr lang="es-ES" sz="3600" b="1" i="1">
              <a:effectLst>
                <a:outerShdw blurRad="38100" dist="38100" dir="2700000" algn="tl">
                  <a:srgbClr val="C0C0C0"/>
                </a:outerShdw>
              </a:effectLst>
            </a:endParaRPr>
          </a:p>
        </p:txBody>
      </p:sp>
      <p:sp>
        <p:nvSpPr>
          <p:cNvPr id="230404"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230406" name="Rectangle 6"/>
          <p:cNvSpPr>
            <a:spLocks noChangeArrowheads="1"/>
          </p:cNvSpPr>
          <p:nvPr/>
        </p:nvSpPr>
        <p:spPr bwMode="auto">
          <a:xfrm>
            <a:off x="3795713" y="3205163"/>
            <a:ext cx="9144000" cy="0"/>
          </a:xfrm>
          <a:prstGeom prst="rect">
            <a:avLst/>
          </a:prstGeom>
          <a:noFill/>
          <a:ln w="9525">
            <a:noFill/>
            <a:miter lim="800000"/>
            <a:headEnd/>
            <a:tailEnd/>
          </a:ln>
          <a:effectLst/>
        </p:spPr>
        <p:txBody>
          <a:bodyPr>
            <a:spAutoFit/>
          </a:bodyPr>
          <a:lstStyle/>
          <a:p>
            <a:endParaRPr lang="es-ES"/>
          </a:p>
        </p:txBody>
      </p:sp>
      <p:graphicFrame>
        <p:nvGraphicFramePr>
          <p:cNvPr id="230405" name="Object 5"/>
          <p:cNvGraphicFramePr>
            <a:graphicFrameLocks noChangeAspect="1"/>
          </p:cNvGraphicFramePr>
          <p:nvPr/>
        </p:nvGraphicFramePr>
        <p:xfrm>
          <a:off x="3886200" y="1981200"/>
          <a:ext cx="2209800" cy="636588"/>
        </p:xfrm>
        <a:graphic>
          <a:graphicData uri="http://schemas.openxmlformats.org/presentationml/2006/ole">
            <p:oleObj spid="_x0000_s230405" r:id="rId4" imgW="1548728" imgH="444307" progId="Equation.3">
              <p:embed/>
            </p:oleObj>
          </a:graphicData>
        </a:graphic>
      </p:graphicFrame>
      <p:sp>
        <p:nvSpPr>
          <p:cNvPr id="230407" name="Rectangle 7"/>
          <p:cNvSpPr>
            <a:spLocks noChangeArrowheads="1"/>
          </p:cNvSpPr>
          <p:nvPr/>
        </p:nvSpPr>
        <p:spPr bwMode="auto">
          <a:xfrm>
            <a:off x="3581400" y="2895600"/>
            <a:ext cx="2743200" cy="396875"/>
          </a:xfrm>
          <a:prstGeom prst="rect">
            <a:avLst/>
          </a:prstGeom>
          <a:noFill/>
          <a:ln w="9525">
            <a:noFill/>
            <a:miter lim="800000"/>
            <a:headEnd/>
            <a:tailEnd/>
          </a:ln>
          <a:effectLst/>
        </p:spPr>
        <p:txBody>
          <a:bodyPr>
            <a:spAutoFit/>
          </a:bodyPr>
          <a:lstStyle/>
          <a:p>
            <a:pPr algn="ctr">
              <a:tabLst>
                <a:tab pos="1752600" algn="l"/>
              </a:tabLst>
            </a:pPr>
            <a:r>
              <a:rPr lang="es-ES" sz="2000" i="1">
                <a:latin typeface="Arial" charset="0"/>
                <a:ea typeface="Arial Unicode MS" pitchFamily="34" charset="-128"/>
                <a:cs typeface="Arial Unicode MS" pitchFamily="34" charset="-128"/>
              </a:rPr>
              <a:t>VAN = 6.294,77 </a:t>
            </a:r>
          </a:p>
        </p:txBody>
      </p:sp>
      <p:sp>
        <p:nvSpPr>
          <p:cNvPr id="230408" name="Text Box 8"/>
          <p:cNvSpPr txBox="1">
            <a:spLocks noChangeArrowheads="1"/>
          </p:cNvSpPr>
          <p:nvPr/>
        </p:nvSpPr>
        <p:spPr bwMode="auto">
          <a:xfrm>
            <a:off x="1600200" y="3581400"/>
            <a:ext cx="7162800" cy="641350"/>
          </a:xfrm>
          <a:prstGeom prst="rect">
            <a:avLst/>
          </a:prstGeom>
          <a:noFill/>
          <a:ln w="9525">
            <a:noFill/>
            <a:miter lim="800000"/>
            <a:headEnd/>
            <a:tailEnd/>
          </a:ln>
          <a:effectLst/>
        </p:spPr>
        <p:txBody>
          <a:bodyPr>
            <a:spAutoFit/>
          </a:bodyPr>
          <a:lstStyle/>
          <a:p>
            <a:pPr>
              <a:spcBef>
                <a:spcPct val="50000"/>
              </a:spcBef>
            </a:pPr>
            <a:r>
              <a:rPr kumimoji="0" lang="es-EC" sz="3600" b="1" i="1">
                <a:solidFill>
                  <a:schemeClr val="tx2"/>
                </a:solidFill>
                <a:effectLst>
                  <a:outerShdw blurRad="38100" dist="38100" dir="2700000" algn="tl">
                    <a:srgbClr val="C0C0C0"/>
                  </a:outerShdw>
                </a:effectLst>
                <a:cs typeface="Times New Roman" pitchFamily="18" charset="0"/>
              </a:rPr>
              <a:t>Tasa Interna de Retorno (TIR)</a:t>
            </a:r>
            <a:endParaRPr kumimoji="0" lang="es-ES" sz="3600" b="1" i="1">
              <a:solidFill>
                <a:schemeClr val="tx2"/>
              </a:solidFill>
              <a:effectLst>
                <a:outerShdw blurRad="38100" dist="38100" dir="2700000" algn="tl">
                  <a:srgbClr val="C0C0C0"/>
                </a:outerShdw>
              </a:effectLst>
              <a:cs typeface="Times New Roman" pitchFamily="18" charset="0"/>
            </a:endParaRPr>
          </a:p>
        </p:txBody>
      </p:sp>
      <p:sp>
        <p:nvSpPr>
          <p:cNvPr id="230409" name="Text Box 9"/>
          <p:cNvSpPr txBox="1">
            <a:spLocks noChangeArrowheads="1"/>
          </p:cNvSpPr>
          <p:nvPr/>
        </p:nvSpPr>
        <p:spPr bwMode="auto">
          <a:xfrm>
            <a:off x="3886200" y="4419600"/>
            <a:ext cx="2286000" cy="396875"/>
          </a:xfrm>
          <a:prstGeom prst="rect">
            <a:avLst/>
          </a:prstGeom>
          <a:noFill/>
          <a:ln w="9525">
            <a:noFill/>
            <a:miter lim="800000"/>
            <a:headEnd/>
            <a:tailEnd/>
          </a:ln>
          <a:effectLst/>
        </p:spPr>
        <p:txBody>
          <a:bodyPr>
            <a:spAutoFit/>
          </a:bodyPr>
          <a:lstStyle/>
          <a:p>
            <a:pPr>
              <a:spcBef>
                <a:spcPct val="50000"/>
              </a:spcBef>
            </a:pPr>
            <a:r>
              <a:rPr lang="es-EC" sz="2000" i="1">
                <a:latin typeface="Arial" charset="0"/>
                <a:ea typeface="Arial Unicode MS" pitchFamily="34" charset="-128"/>
                <a:cs typeface="Arial Unicode MS" pitchFamily="34" charset="-128"/>
              </a:rPr>
              <a:t>TIR</a:t>
            </a:r>
            <a:r>
              <a:rPr lang="es-ES" sz="2000" i="1">
                <a:latin typeface="Arial" charset="0"/>
                <a:ea typeface="Arial Unicode MS" pitchFamily="34" charset="-128"/>
                <a:cs typeface="Arial Unicode MS" pitchFamily="34" charset="-128"/>
              </a:rPr>
              <a:t> = 33.62%</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Text Box 2"/>
          <p:cNvSpPr txBox="1">
            <a:spLocks noChangeArrowheads="1"/>
          </p:cNvSpPr>
          <p:nvPr/>
        </p:nvSpPr>
        <p:spPr bwMode="auto">
          <a:xfrm>
            <a:off x="2052638" y="1916113"/>
            <a:ext cx="6407150" cy="5180012"/>
          </a:xfrm>
          <a:prstGeom prst="rect">
            <a:avLst/>
          </a:prstGeom>
          <a:noFill/>
          <a:ln w="9525">
            <a:noFill/>
            <a:miter lim="800000"/>
            <a:headEnd/>
            <a:tailEnd/>
          </a:ln>
          <a:effectLst/>
        </p:spPr>
        <p:txBody>
          <a:bodyPr>
            <a:spAutoFit/>
          </a:bodyPr>
          <a:lstStyle/>
          <a:p>
            <a:pPr algn="just" eaLnBrk="0" hangingPunct="0">
              <a:spcBef>
                <a:spcPct val="50000"/>
              </a:spcBef>
              <a:buFontTx/>
              <a:buChar char="•"/>
            </a:pPr>
            <a:r>
              <a:rPr kumimoji="0" lang="es-ES"/>
              <a:t> </a:t>
            </a:r>
            <a:r>
              <a:rPr kumimoji="0" lang="es-ES" b="1">
                <a:latin typeface="Arial" charset="0"/>
              </a:rPr>
              <a:t>Escenario Normal</a:t>
            </a:r>
          </a:p>
          <a:p>
            <a:pPr algn="just" eaLnBrk="0" hangingPunct="0">
              <a:spcBef>
                <a:spcPct val="50000"/>
              </a:spcBef>
            </a:pPr>
            <a:r>
              <a:rPr kumimoji="0" lang="es-MX" b="1">
                <a:latin typeface="Arial" charset="0"/>
              </a:rPr>
              <a:t>	</a:t>
            </a:r>
            <a:r>
              <a:rPr kumimoji="0" lang="es-ES"/>
              <a:t>VAN		USD $6.294,76  </a:t>
            </a:r>
            <a:endParaRPr kumimoji="0" lang="es-MX"/>
          </a:p>
          <a:p>
            <a:r>
              <a:rPr kumimoji="0" lang="es-MX"/>
              <a:t>	TIR		</a:t>
            </a:r>
            <a:r>
              <a:rPr kumimoji="0" lang="es-ES"/>
              <a:t>33,62%  </a:t>
            </a:r>
          </a:p>
          <a:p>
            <a:endParaRPr kumimoji="0" lang="es-MX"/>
          </a:p>
          <a:p>
            <a:pPr algn="just" eaLnBrk="0" hangingPunct="0">
              <a:spcBef>
                <a:spcPct val="50000"/>
              </a:spcBef>
              <a:buFontTx/>
              <a:buChar char="•"/>
            </a:pPr>
            <a:r>
              <a:rPr kumimoji="0" lang="es-ES" b="1">
                <a:latin typeface="Arial" charset="0"/>
              </a:rPr>
              <a:t> Escenario 1 (Demanda incrementa 9%)</a:t>
            </a:r>
          </a:p>
          <a:p>
            <a:pPr algn="just" eaLnBrk="0" hangingPunct="0">
              <a:spcBef>
                <a:spcPct val="50000"/>
              </a:spcBef>
            </a:pPr>
            <a:r>
              <a:rPr kumimoji="0" lang="es-ES" b="1"/>
              <a:t>	</a:t>
            </a:r>
            <a:r>
              <a:rPr kumimoji="0" lang="es-ES"/>
              <a:t>VAN		USD $15.800,23   </a:t>
            </a:r>
            <a:endParaRPr kumimoji="0" lang="es-MX">
              <a:latin typeface="Arial" charset="0"/>
            </a:endParaRPr>
          </a:p>
          <a:p>
            <a:pPr algn="just" eaLnBrk="0" hangingPunct="0">
              <a:spcBef>
                <a:spcPct val="50000"/>
              </a:spcBef>
            </a:pPr>
            <a:r>
              <a:rPr kumimoji="0" lang="es-MX">
                <a:latin typeface="Arial" charset="0"/>
              </a:rPr>
              <a:t>	</a:t>
            </a:r>
            <a:r>
              <a:rPr kumimoji="0" lang="es-MX"/>
              <a:t>TIR</a:t>
            </a:r>
            <a:r>
              <a:rPr kumimoji="0" lang="es-MX">
                <a:latin typeface="Arial" charset="0"/>
              </a:rPr>
              <a:t>		</a:t>
            </a:r>
            <a:r>
              <a:rPr kumimoji="0" lang="es-ES"/>
              <a:t>51,78%  </a:t>
            </a:r>
          </a:p>
          <a:p>
            <a:pPr algn="just" eaLnBrk="0" hangingPunct="0">
              <a:spcBef>
                <a:spcPct val="50000"/>
              </a:spcBef>
            </a:pPr>
            <a:endParaRPr kumimoji="0" lang="es-MX">
              <a:latin typeface="Arial" charset="0"/>
            </a:endParaRPr>
          </a:p>
          <a:p>
            <a:pPr algn="just" eaLnBrk="0" hangingPunct="0">
              <a:spcBef>
                <a:spcPct val="50000"/>
              </a:spcBef>
              <a:buFontTx/>
              <a:buChar char="•"/>
            </a:pPr>
            <a:r>
              <a:rPr kumimoji="0" lang="es-MX" b="1">
                <a:latin typeface="Arial" charset="0"/>
              </a:rPr>
              <a:t> Escenario 2 (I</a:t>
            </a:r>
            <a:r>
              <a:rPr kumimoji="0" lang="es-ES" b="1">
                <a:latin typeface="Arial" charset="0"/>
              </a:rPr>
              <a:t>ngresos caen al 5%</a:t>
            </a:r>
            <a:r>
              <a:rPr kumimoji="0" lang="es-ES"/>
              <a:t> )</a:t>
            </a:r>
          </a:p>
          <a:p>
            <a:pPr algn="just" eaLnBrk="0" hangingPunct="0">
              <a:spcBef>
                <a:spcPct val="50000"/>
              </a:spcBef>
            </a:pPr>
            <a:endParaRPr kumimoji="0" lang="es-MX" b="1">
              <a:latin typeface="Arial" charset="0"/>
            </a:endParaRPr>
          </a:p>
          <a:p>
            <a:r>
              <a:rPr kumimoji="0" lang="es-ES"/>
              <a:t>	VAN		USD $-2.869,96  </a:t>
            </a:r>
            <a:endParaRPr kumimoji="0" lang="es-MX"/>
          </a:p>
          <a:p>
            <a:r>
              <a:rPr kumimoji="0" lang="es-MX"/>
              <a:t>	TIR		</a:t>
            </a:r>
            <a:r>
              <a:rPr kumimoji="0" lang="es-ES"/>
              <a:t>5,65%  </a:t>
            </a:r>
          </a:p>
          <a:p>
            <a:pPr algn="just" eaLnBrk="0" hangingPunct="0">
              <a:spcBef>
                <a:spcPct val="50000"/>
              </a:spcBef>
            </a:pPr>
            <a:endParaRPr kumimoji="0" lang="es-MX" b="1">
              <a:latin typeface="Arial" charset="0"/>
            </a:endParaRPr>
          </a:p>
          <a:p>
            <a:pPr algn="just" eaLnBrk="0" hangingPunct="0">
              <a:spcBef>
                <a:spcPct val="50000"/>
              </a:spcBef>
            </a:pPr>
            <a:endParaRPr kumimoji="0" lang="es-ES">
              <a:latin typeface="Arial" charset="0"/>
            </a:endParaRPr>
          </a:p>
        </p:txBody>
      </p:sp>
      <p:sp>
        <p:nvSpPr>
          <p:cNvPr id="283651" name="Rectangle 3"/>
          <p:cNvSpPr>
            <a:spLocks noGrp="1" noChangeArrowheads="1"/>
          </p:cNvSpPr>
          <p:nvPr>
            <p:ph type="title"/>
          </p:nvPr>
        </p:nvSpPr>
        <p:spPr>
          <a:xfrm>
            <a:off x="1403350" y="987425"/>
            <a:ext cx="7543800" cy="641350"/>
          </a:xfrm>
          <a:noFill/>
          <a:ln/>
        </p:spPr>
        <p:txBody>
          <a:bodyPr anchor="b">
            <a:spAutoFit/>
          </a:bodyPr>
          <a:lstStyle/>
          <a:p>
            <a:r>
              <a:rPr lang="es-EC" sz="3600" b="1" i="1">
                <a:effectLst>
                  <a:outerShdw blurRad="38100" dist="38100" dir="2700000" algn="tl">
                    <a:srgbClr val="C0C0C0"/>
                  </a:outerShdw>
                </a:effectLst>
                <a:cs typeface="Times New Roman" pitchFamily="18" charset="0"/>
              </a:rPr>
              <a:t>Análisis de Sensibilidad</a:t>
            </a:r>
            <a:endParaRPr lang="es-ES" sz="3600" b="1" i="1">
              <a:effectLst>
                <a:outerShdw blurRad="38100" dist="38100" dir="2700000" algn="tl">
                  <a:srgbClr val="C0C0C0"/>
                </a:outerShdw>
              </a:effectLst>
            </a:endParaRPr>
          </a:p>
        </p:txBody>
      </p:sp>
      <p:sp>
        <p:nvSpPr>
          <p:cNvPr id="283652"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Text Box 2"/>
          <p:cNvSpPr txBox="1">
            <a:spLocks noChangeArrowheads="1"/>
          </p:cNvSpPr>
          <p:nvPr/>
        </p:nvSpPr>
        <p:spPr bwMode="auto">
          <a:xfrm>
            <a:off x="2052638" y="1989138"/>
            <a:ext cx="6407150" cy="3297237"/>
          </a:xfrm>
          <a:prstGeom prst="rect">
            <a:avLst/>
          </a:prstGeom>
          <a:noFill/>
          <a:ln w="9525">
            <a:noFill/>
            <a:miter lim="800000"/>
            <a:headEnd/>
            <a:tailEnd/>
          </a:ln>
          <a:effectLst/>
        </p:spPr>
        <p:txBody>
          <a:bodyPr>
            <a:spAutoFit/>
          </a:bodyPr>
          <a:lstStyle/>
          <a:p>
            <a:pPr algn="just" eaLnBrk="0" hangingPunct="0">
              <a:spcBef>
                <a:spcPct val="50000"/>
              </a:spcBef>
              <a:buFontTx/>
              <a:buChar char="•"/>
            </a:pPr>
            <a:r>
              <a:rPr kumimoji="0" lang="es-MX" b="1">
                <a:latin typeface="Arial" charset="0"/>
              </a:rPr>
              <a:t> Escenario 3 (Incrementan los costos 4%)</a:t>
            </a:r>
          </a:p>
          <a:p>
            <a:pPr algn="just" eaLnBrk="0" hangingPunct="0">
              <a:spcBef>
                <a:spcPct val="50000"/>
              </a:spcBef>
            </a:pPr>
            <a:endParaRPr kumimoji="0" lang="es-MX" sz="1400" b="1">
              <a:latin typeface="Arial" charset="0"/>
            </a:endParaRPr>
          </a:p>
          <a:p>
            <a:r>
              <a:rPr kumimoji="0" lang="es-ES"/>
              <a:t>	VAN		USD $3.236,43  </a:t>
            </a:r>
            <a:endParaRPr kumimoji="0" lang="es-MX"/>
          </a:p>
          <a:p>
            <a:r>
              <a:rPr kumimoji="0" lang="es-MX"/>
              <a:t>	TIR		</a:t>
            </a:r>
            <a:r>
              <a:rPr kumimoji="0" lang="es-ES"/>
              <a:t>26,12%  </a:t>
            </a:r>
          </a:p>
          <a:p>
            <a:pPr algn="just" eaLnBrk="0" hangingPunct="0">
              <a:spcBef>
                <a:spcPct val="50000"/>
              </a:spcBef>
            </a:pPr>
            <a:r>
              <a:rPr kumimoji="0" lang="es-MX" b="1">
                <a:latin typeface="Arial" charset="0"/>
              </a:rPr>
              <a:t>Escenario 4 (Disminuyen los costos 2%)</a:t>
            </a:r>
          </a:p>
          <a:p>
            <a:pPr algn="just" eaLnBrk="0" hangingPunct="0">
              <a:spcBef>
                <a:spcPct val="50000"/>
              </a:spcBef>
            </a:pPr>
            <a:endParaRPr kumimoji="0" lang="es-MX" sz="1200" b="1">
              <a:latin typeface="Arial" charset="0"/>
            </a:endParaRPr>
          </a:p>
          <a:p>
            <a:r>
              <a:rPr kumimoji="0" lang="es-ES"/>
              <a:t>	VAN		USD $9.298,01   </a:t>
            </a:r>
            <a:endParaRPr kumimoji="0" lang="es-MX"/>
          </a:p>
          <a:p>
            <a:r>
              <a:rPr kumimoji="0" lang="es-MX"/>
              <a:t>	TIR		</a:t>
            </a:r>
            <a:r>
              <a:rPr kumimoji="0" lang="es-ES"/>
              <a:t>40,04%  </a:t>
            </a:r>
          </a:p>
          <a:p>
            <a:pPr algn="just" eaLnBrk="0" hangingPunct="0">
              <a:spcBef>
                <a:spcPct val="50000"/>
              </a:spcBef>
            </a:pPr>
            <a:endParaRPr kumimoji="0" lang="es-ES" b="1">
              <a:latin typeface="Arial" charset="0"/>
            </a:endParaRPr>
          </a:p>
          <a:p>
            <a:pPr algn="just" eaLnBrk="0" hangingPunct="0">
              <a:spcBef>
                <a:spcPct val="50000"/>
              </a:spcBef>
            </a:pPr>
            <a:endParaRPr kumimoji="0" lang="es-ES">
              <a:latin typeface="Arial" charset="0"/>
            </a:endParaRPr>
          </a:p>
        </p:txBody>
      </p:sp>
      <p:sp>
        <p:nvSpPr>
          <p:cNvPr id="285699" name="Rectangle 3"/>
          <p:cNvSpPr>
            <a:spLocks noGrp="1" noChangeArrowheads="1"/>
          </p:cNvSpPr>
          <p:nvPr>
            <p:ph type="title"/>
          </p:nvPr>
        </p:nvSpPr>
        <p:spPr>
          <a:xfrm>
            <a:off x="1403350" y="987425"/>
            <a:ext cx="7543800" cy="641350"/>
          </a:xfrm>
          <a:noFill/>
          <a:ln/>
        </p:spPr>
        <p:txBody>
          <a:bodyPr anchor="b">
            <a:spAutoFit/>
          </a:bodyPr>
          <a:lstStyle/>
          <a:p>
            <a:r>
              <a:rPr lang="es-EC" sz="3600" b="1" i="1">
                <a:effectLst>
                  <a:outerShdw blurRad="38100" dist="38100" dir="2700000" algn="tl">
                    <a:srgbClr val="C0C0C0"/>
                  </a:outerShdw>
                </a:effectLst>
                <a:cs typeface="Times New Roman" pitchFamily="18" charset="0"/>
              </a:rPr>
              <a:t>Análisis de Sensibilidad</a:t>
            </a:r>
            <a:endParaRPr lang="es-ES" sz="3600" b="1" i="1">
              <a:effectLst>
                <a:outerShdw blurRad="38100" dist="38100" dir="2700000" algn="tl">
                  <a:srgbClr val="C0C0C0"/>
                </a:outerShdw>
              </a:effectLst>
            </a:endParaRPr>
          </a:p>
        </p:txBody>
      </p:sp>
      <p:sp>
        <p:nvSpPr>
          <p:cNvPr id="285700"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ext Box 2"/>
          <p:cNvSpPr txBox="1">
            <a:spLocks noChangeArrowheads="1"/>
          </p:cNvSpPr>
          <p:nvPr/>
        </p:nvSpPr>
        <p:spPr bwMode="auto">
          <a:xfrm>
            <a:off x="2052638" y="2420938"/>
            <a:ext cx="6407150" cy="2566987"/>
          </a:xfrm>
          <a:prstGeom prst="rect">
            <a:avLst/>
          </a:prstGeom>
          <a:noFill/>
          <a:ln w="9525">
            <a:noFill/>
            <a:miter lim="800000"/>
            <a:headEnd/>
            <a:tailEnd/>
          </a:ln>
          <a:effectLst/>
        </p:spPr>
        <p:txBody>
          <a:bodyPr>
            <a:spAutoFit/>
          </a:bodyPr>
          <a:lstStyle/>
          <a:p>
            <a:pPr algn="just" eaLnBrk="0" hangingPunct="0">
              <a:spcBef>
                <a:spcPct val="50000"/>
              </a:spcBef>
              <a:buFontTx/>
              <a:buChar char="•"/>
            </a:pPr>
            <a:r>
              <a:rPr kumimoji="0" lang="es-ES"/>
              <a:t> </a:t>
            </a:r>
            <a:r>
              <a:rPr kumimoji="0" lang="es-ES">
                <a:latin typeface="Arial" charset="0"/>
              </a:rPr>
              <a:t>Incentivar la cultura y conservación de la riqueza de su identidad.</a:t>
            </a:r>
          </a:p>
          <a:p>
            <a:pPr algn="just" eaLnBrk="0" hangingPunct="0">
              <a:spcBef>
                <a:spcPct val="50000"/>
              </a:spcBef>
              <a:buFontTx/>
              <a:buChar char="•"/>
            </a:pPr>
            <a:r>
              <a:rPr kumimoji="0" lang="es-MX">
                <a:latin typeface="Arial" charset="0"/>
              </a:rPr>
              <a:t> C</a:t>
            </a:r>
            <a:r>
              <a:rPr kumimoji="0" lang="es-ES">
                <a:latin typeface="Arial" charset="0"/>
              </a:rPr>
              <a:t>onservar los recintos históricos, culturales y arqueológicos, al igual que las áreas naturales.</a:t>
            </a:r>
          </a:p>
          <a:p>
            <a:pPr algn="just" eaLnBrk="0" hangingPunct="0">
              <a:spcBef>
                <a:spcPct val="50000"/>
              </a:spcBef>
              <a:buFontTx/>
              <a:buChar char="•"/>
            </a:pPr>
            <a:r>
              <a:rPr kumimoji="0" lang="es-ES">
                <a:latin typeface="Arial" charset="0"/>
              </a:rPr>
              <a:t> Impulsar el cuidado del medio ambiente. </a:t>
            </a:r>
          </a:p>
          <a:p>
            <a:pPr algn="just" eaLnBrk="0" hangingPunct="0">
              <a:spcBef>
                <a:spcPct val="50000"/>
              </a:spcBef>
              <a:buFontTx/>
              <a:buChar char="•"/>
            </a:pPr>
            <a:r>
              <a:rPr kumimoji="0" lang="es-ES">
                <a:latin typeface="Arial" charset="0"/>
              </a:rPr>
              <a:t> Incrementar el nivel educacional y cultural de la población.</a:t>
            </a:r>
          </a:p>
          <a:p>
            <a:pPr algn="just" eaLnBrk="0" hangingPunct="0">
              <a:spcBef>
                <a:spcPct val="50000"/>
              </a:spcBef>
            </a:pPr>
            <a:endParaRPr kumimoji="0" lang="es-ES">
              <a:latin typeface="Arial" charset="0"/>
            </a:endParaRPr>
          </a:p>
        </p:txBody>
      </p:sp>
      <p:sp>
        <p:nvSpPr>
          <p:cNvPr id="281603" name="Rectangle 3"/>
          <p:cNvSpPr>
            <a:spLocks noGrp="1" noChangeArrowheads="1"/>
          </p:cNvSpPr>
          <p:nvPr>
            <p:ph type="title"/>
          </p:nvPr>
        </p:nvSpPr>
        <p:spPr>
          <a:xfrm>
            <a:off x="1403350" y="987425"/>
            <a:ext cx="7543800" cy="641350"/>
          </a:xfrm>
          <a:noFill/>
          <a:ln/>
        </p:spPr>
        <p:txBody>
          <a:bodyPr anchor="b">
            <a:spAutoFit/>
          </a:bodyPr>
          <a:lstStyle/>
          <a:p>
            <a:r>
              <a:rPr lang="es-EC" sz="3600" b="1" i="1">
                <a:effectLst>
                  <a:outerShdw blurRad="38100" dist="38100" dir="2700000" algn="tl">
                    <a:srgbClr val="C0C0C0"/>
                  </a:outerShdw>
                </a:effectLst>
                <a:cs typeface="Times New Roman" pitchFamily="18" charset="0"/>
              </a:rPr>
              <a:t>Evaluación Social</a:t>
            </a:r>
            <a:endParaRPr lang="es-ES" sz="3600" b="1" i="1">
              <a:effectLst>
                <a:outerShdw blurRad="38100" dist="38100" dir="2700000" algn="tl">
                  <a:srgbClr val="C0C0C0"/>
                </a:outerShdw>
              </a:effectLst>
            </a:endParaRPr>
          </a:p>
        </p:txBody>
      </p:sp>
      <p:sp>
        <p:nvSpPr>
          <p:cNvPr id="281604"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ext Box 2"/>
          <p:cNvSpPr txBox="1">
            <a:spLocks noChangeArrowheads="1"/>
          </p:cNvSpPr>
          <p:nvPr/>
        </p:nvSpPr>
        <p:spPr bwMode="auto">
          <a:xfrm>
            <a:off x="1331913" y="1916113"/>
            <a:ext cx="7561262" cy="3937000"/>
          </a:xfrm>
          <a:prstGeom prst="rect">
            <a:avLst/>
          </a:prstGeom>
          <a:noFill/>
          <a:ln w="9525">
            <a:noFill/>
            <a:miter lim="800000"/>
            <a:headEnd/>
            <a:tailEnd/>
          </a:ln>
          <a:effectLst/>
        </p:spPr>
        <p:txBody>
          <a:bodyPr>
            <a:spAutoFit/>
          </a:bodyPr>
          <a:lstStyle/>
          <a:p>
            <a:pPr algn="just">
              <a:buFontTx/>
              <a:buChar char="•"/>
            </a:pPr>
            <a:r>
              <a:rPr kumimoji="0" lang="es-ES"/>
              <a:t> </a:t>
            </a:r>
            <a:r>
              <a:rPr kumimoji="0" lang="es-EC">
                <a:latin typeface="Arial" charset="0"/>
              </a:rPr>
              <a:t>El Turismo es una fuente inagotable de ingresos para los países sobre todo para el Ecuador que posee una gran cantidad de bellezas naturales y culturales. </a:t>
            </a:r>
          </a:p>
          <a:p>
            <a:pPr algn="just"/>
            <a:endParaRPr kumimoji="0" lang="es-EC">
              <a:latin typeface="Arial" charset="0"/>
            </a:endParaRPr>
          </a:p>
          <a:p>
            <a:pPr algn="just">
              <a:buFontTx/>
              <a:buChar char="•"/>
            </a:pPr>
            <a:r>
              <a:rPr kumimoji="0" lang="es-EC">
                <a:latin typeface="Arial" charset="0"/>
              </a:rPr>
              <a:t>En términos sociales la actividad turística en el país, por ser generadora de empleo puede ofrecer un medio para mantener un nivel de actividad económica suficiente para evitar la emigración hacia zonas mas desarrolladas.</a:t>
            </a:r>
          </a:p>
          <a:p>
            <a:pPr algn="just"/>
            <a:endParaRPr kumimoji="0" lang="es-EC">
              <a:latin typeface="Arial" charset="0"/>
            </a:endParaRPr>
          </a:p>
          <a:p>
            <a:pPr algn="just">
              <a:buFontTx/>
              <a:buChar char="•"/>
            </a:pPr>
            <a:r>
              <a:rPr kumimoji="0" lang="es-EC">
                <a:latin typeface="Arial" charset="0"/>
              </a:rPr>
              <a:t>La Utilidad Neta de la organización será de 2803.55 dólares, y la Inversión Inicial para el presente proyecto es de 11454.38. Así mismo el periodo de recuperación del capital inicial será de 4 años</a:t>
            </a:r>
            <a:r>
              <a:rPr kumimoji="0" lang="es-ES">
                <a:latin typeface="Arial" charset="0"/>
              </a:rPr>
              <a:t>.</a:t>
            </a:r>
          </a:p>
          <a:p>
            <a:pPr algn="just"/>
            <a:endParaRPr kumimoji="0" lang="es-MX">
              <a:latin typeface="Arial" charset="0"/>
            </a:endParaRPr>
          </a:p>
          <a:p>
            <a:pPr algn="just">
              <a:buFontTx/>
              <a:buChar char="•"/>
            </a:pPr>
            <a:r>
              <a:rPr kumimoji="0" lang="es-MX">
                <a:latin typeface="Arial" charset="0"/>
              </a:rPr>
              <a:t>El VAN del Proyecto es de </a:t>
            </a:r>
            <a:r>
              <a:rPr kumimoji="0" lang="es-ES" i="1"/>
              <a:t>6.294,77</a:t>
            </a:r>
            <a:r>
              <a:rPr kumimoji="0" lang="es-ES"/>
              <a:t>  y su TIR de </a:t>
            </a:r>
            <a:r>
              <a:rPr kumimoji="0" lang="es-ES" i="1"/>
              <a:t>33.62% </a:t>
            </a:r>
          </a:p>
        </p:txBody>
      </p:sp>
      <p:sp>
        <p:nvSpPr>
          <p:cNvPr id="238595" name="Rectangle 3"/>
          <p:cNvSpPr>
            <a:spLocks noGrp="1" noChangeArrowheads="1"/>
          </p:cNvSpPr>
          <p:nvPr>
            <p:ph type="title"/>
          </p:nvPr>
        </p:nvSpPr>
        <p:spPr>
          <a:xfrm>
            <a:off x="1403350" y="987425"/>
            <a:ext cx="7543800" cy="641350"/>
          </a:xfrm>
          <a:noFill/>
          <a:ln/>
        </p:spPr>
        <p:txBody>
          <a:bodyPr anchor="b">
            <a:spAutoFit/>
          </a:bodyPr>
          <a:lstStyle/>
          <a:p>
            <a:r>
              <a:rPr lang="es-EC" sz="3600" b="1" i="1">
                <a:effectLst>
                  <a:outerShdw blurRad="38100" dist="38100" dir="2700000" algn="tl">
                    <a:srgbClr val="C0C0C0"/>
                  </a:outerShdw>
                </a:effectLst>
                <a:cs typeface="Times New Roman" pitchFamily="18" charset="0"/>
              </a:rPr>
              <a:t>Conclusiones</a:t>
            </a:r>
            <a:endParaRPr lang="es-ES" sz="3600" b="1" i="1">
              <a:effectLst>
                <a:outerShdw blurRad="38100" dist="38100" dir="2700000" algn="tl">
                  <a:srgbClr val="C0C0C0"/>
                </a:outerShdw>
              </a:effectLst>
            </a:endParaRPr>
          </a:p>
        </p:txBody>
      </p:sp>
      <p:sp>
        <p:nvSpPr>
          <p:cNvPr id="238596"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Text Box 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72709" name="Rectangle 5"/>
          <p:cNvSpPr>
            <a:spLocks noChangeArrowheads="1"/>
          </p:cNvSpPr>
          <p:nvPr/>
        </p:nvSpPr>
        <p:spPr bwMode="auto">
          <a:xfrm>
            <a:off x="1403350" y="987425"/>
            <a:ext cx="7543800" cy="641350"/>
          </a:xfrm>
          <a:prstGeom prst="rect">
            <a:avLst/>
          </a:prstGeom>
          <a:noFill/>
          <a:ln w="9525">
            <a:noFill/>
            <a:miter lim="800000"/>
            <a:headEnd/>
            <a:tailEnd/>
          </a:ln>
          <a:effectLst/>
        </p:spPr>
        <p:txBody>
          <a:bodyPr lIns="92075" tIns="46038" rIns="92075" bIns="46038" anchor="b">
            <a:spAutoFit/>
          </a:bodyPr>
          <a:lstStyle/>
          <a:p>
            <a:r>
              <a:rPr kumimoji="0" lang="es-ES" sz="3600" b="1" i="1">
                <a:solidFill>
                  <a:schemeClr val="tx2"/>
                </a:solidFill>
                <a:effectLst>
                  <a:outerShdw blurRad="38100" dist="38100" dir="2700000" algn="tl">
                    <a:srgbClr val="C0C0C0"/>
                  </a:outerShdw>
                </a:effectLst>
              </a:rPr>
              <a:t>Turismo en el Ecuador</a:t>
            </a:r>
          </a:p>
        </p:txBody>
      </p:sp>
      <p:sp>
        <p:nvSpPr>
          <p:cNvPr id="72711" name="Text Box 7"/>
          <p:cNvSpPr txBox="1">
            <a:spLocks noChangeArrowheads="1"/>
          </p:cNvSpPr>
          <p:nvPr/>
        </p:nvSpPr>
        <p:spPr bwMode="auto">
          <a:xfrm>
            <a:off x="1836738" y="3681413"/>
            <a:ext cx="6983412" cy="3027362"/>
          </a:xfrm>
          <a:prstGeom prst="rect">
            <a:avLst/>
          </a:prstGeom>
          <a:noFill/>
          <a:ln w="9525">
            <a:noFill/>
            <a:miter lim="800000"/>
            <a:headEnd/>
            <a:tailEnd/>
          </a:ln>
          <a:effectLst/>
        </p:spPr>
        <p:txBody>
          <a:bodyPr>
            <a:spAutoFit/>
          </a:bodyPr>
          <a:lstStyle/>
          <a:p>
            <a:pPr eaLnBrk="0" hangingPunct="0">
              <a:spcBef>
                <a:spcPct val="50000"/>
              </a:spcBef>
            </a:pPr>
            <a:r>
              <a:rPr kumimoji="0" lang="es-ES">
                <a:latin typeface="Arial" charset="0"/>
              </a:rPr>
              <a:t>ORGANISMOS QUE RIGEN EL TURISMO EN  EL ECUADOR</a:t>
            </a:r>
          </a:p>
          <a:p>
            <a:pPr eaLnBrk="0" hangingPunct="0">
              <a:spcBef>
                <a:spcPct val="50000"/>
              </a:spcBef>
            </a:pPr>
            <a:endParaRPr kumimoji="0" lang="es-ES" sz="800">
              <a:latin typeface="Arial" charset="0"/>
            </a:endParaRPr>
          </a:p>
          <a:p>
            <a:pPr eaLnBrk="0" hangingPunct="0">
              <a:spcBef>
                <a:spcPct val="50000"/>
              </a:spcBef>
            </a:pPr>
            <a:r>
              <a:rPr kumimoji="0" lang="es-ES">
                <a:latin typeface="Arial" charset="0"/>
              </a:rPr>
              <a:t>			OMT</a:t>
            </a:r>
          </a:p>
          <a:p>
            <a:pPr eaLnBrk="0" hangingPunct="0">
              <a:spcBef>
                <a:spcPct val="50000"/>
              </a:spcBef>
            </a:pPr>
            <a:r>
              <a:rPr kumimoji="0" lang="es-ES">
                <a:latin typeface="Arial" charset="0"/>
              </a:rPr>
              <a:t>			Ministerio de Turismo</a:t>
            </a:r>
          </a:p>
          <a:p>
            <a:pPr eaLnBrk="0" hangingPunct="0">
              <a:spcBef>
                <a:spcPct val="50000"/>
              </a:spcBef>
            </a:pPr>
            <a:r>
              <a:rPr kumimoji="0" lang="es-ES">
                <a:latin typeface="Arial" charset="0"/>
              </a:rPr>
              <a:t>			Sub-Secretaria de Turismo</a:t>
            </a:r>
          </a:p>
          <a:p>
            <a:pPr eaLnBrk="0" hangingPunct="0">
              <a:spcBef>
                <a:spcPct val="50000"/>
              </a:spcBef>
            </a:pPr>
            <a:r>
              <a:rPr kumimoji="0" lang="es-ES">
                <a:latin typeface="Arial" charset="0"/>
              </a:rPr>
              <a:t>			Direcciones Provinciales</a:t>
            </a:r>
          </a:p>
          <a:p>
            <a:pPr eaLnBrk="0" hangingPunct="0">
              <a:spcBef>
                <a:spcPct val="50000"/>
              </a:spcBef>
            </a:pPr>
            <a:r>
              <a:rPr kumimoji="0" lang="es-ES">
                <a:latin typeface="Arial" charset="0"/>
              </a:rPr>
              <a:t>			Cámaras Provinciales de Turismo</a:t>
            </a:r>
          </a:p>
          <a:p>
            <a:pPr eaLnBrk="0" hangingPunct="0">
              <a:spcBef>
                <a:spcPct val="50000"/>
              </a:spcBef>
            </a:pPr>
            <a:endParaRPr kumimoji="0" lang="es-ES">
              <a:latin typeface="Arial" charset="0"/>
            </a:endParaRPr>
          </a:p>
        </p:txBody>
      </p:sp>
      <p:sp>
        <p:nvSpPr>
          <p:cNvPr id="72712" name="Line 8"/>
          <p:cNvSpPr>
            <a:spLocks noChangeShapeType="1"/>
          </p:cNvSpPr>
          <p:nvPr/>
        </p:nvSpPr>
        <p:spPr bwMode="auto">
          <a:xfrm>
            <a:off x="1547813" y="3860800"/>
            <a:ext cx="0" cy="647700"/>
          </a:xfrm>
          <a:prstGeom prst="line">
            <a:avLst/>
          </a:prstGeom>
          <a:noFill/>
          <a:ln w="9525">
            <a:solidFill>
              <a:schemeClr val="tx1"/>
            </a:solidFill>
            <a:round/>
            <a:headEnd/>
            <a:tailEnd/>
          </a:ln>
          <a:effectLst/>
        </p:spPr>
        <p:txBody>
          <a:bodyPr/>
          <a:lstStyle/>
          <a:p>
            <a:endParaRPr lang="es-ES"/>
          </a:p>
        </p:txBody>
      </p:sp>
      <p:sp>
        <p:nvSpPr>
          <p:cNvPr id="72713" name="Line 9"/>
          <p:cNvSpPr>
            <a:spLocks noChangeShapeType="1"/>
          </p:cNvSpPr>
          <p:nvPr/>
        </p:nvSpPr>
        <p:spPr bwMode="auto">
          <a:xfrm>
            <a:off x="1547813" y="3860800"/>
            <a:ext cx="287337" cy="0"/>
          </a:xfrm>
          <a:prstGeom prst="line">
            <a:avLst/>
          </a:prstGeom>
          <a:noFill/>
          <a:ln w="9525">
            <a:solidFill>
              <a:schemeClr val="tx1"/>
            </a:solidFill>
            <a:round/>
            <a:headEnd/>
            <a:tailEnd/>
          </a:ln>
          <a:effectLst/>
        </p:spPr>
        <p:txBody>
          <a:bodyPr/>
          <a:lstStyle/>
          <a:p>
            <a:endParaRPr lang="es-ES"/>
          </a:p>
        </p:txBody>
      </p:sp>
      <p:sp>
        <p:nvSpPr>
          <p:cNvPr id="72714" name="Line 10"/>
          <p:cNvSpPr>
            <a:spLocks noChangeShapeType="1"/>
          </p:cNvSpPr>
          <p:nvPr/>
        </p:nvSpPr>
        <p:spPr bwMode="auto">
          <a:xfrm>
            <a:off x="1547813" y="4508500"/>
            <a:ext cx="2376487" cy="0"/>
          </a:xfrm>
          <a:prstGeom prst="line">
            <a:avLst/>
          </a:prstGeom>
          <a:noFill/>
          <a:ln w="9525">
            <a:solidFill>
              <a:schemeClr val="tx1"/>
            </a:solidFill>
            <a:round/>
            <a:headEnd/>
            <a:tailEnd type="triangle" w="med" len="med"/>
          </a:ln>
          <a:effectLst/>
        </p:spPr>
        <p:txBody>
          <a:bodyPr/>
          <a:lstStyle/>
          <a:p>
            <a:endParaRPr lang="es-ES"/>
          </a:p>
        </p:txBody>
      </p:sp>
      <p:sp>
        <p:nvSpPr>
          <p:cNvPr id="72715" name="Text Box 11"/>
          <p:cNvSpPr txBox="1">
            <a:spLocks noChangeArrowheads="1"/>
          </p:cNvSpPr>
          <p:nvPr/>
        </p:nvSpPr>
        <p:spPr bwMode="auto">
          <a:xfrm>
            <a:off x="1619250" y="1747838"/>
            <a:ext cx="7129463" cy="1465262"/>
          </a:xfrm>
          <a:prstGeom prst="rect">
            <a:avLst/>
          </a:prstGeom>
          <a:noFill/>
          <a:ln w="9525">
            <a:noFill/>
            <a:miter lim="800000"/>
            <a:headEnd/>
            <a:tailEnd/>
          </a:ln>
          <a:effectLst/>
        </p:spPr>
        <p:txBody>
          <a:bodyPr>
            <a:spAutoFit/>
          </a:bodyPr>
          <a:lstStyle/>
          <a:p>
            <a:pPr algn="just">
              <a:spcBef>
                <a:spcPct val="50000"/>
              </a:spcBef>
            </a:pPr>
            <a:r>
              <a:rPr lang="es-ES">
                <a:latin typeface="Arial" charset="0"/>
              </a:rPr>
              <a:t>La mayoría de los países que fomentan el turismo disponen de un organismo que se encarga de regular todo lo concerniente a esta actividad, con obligaciones y responsabilidades que varían en cada uno de ellos pero siempre luchando por el mismo fin, promover el turismo en su región.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74755" name="Rectangle 3"/>
          <p:cNvSpPr>
            <a:spLocks noChangeArrowheads="1"/>
          </p:cNvSpPr>
          <p:nvPr/>
        </p:nvSpPr>
        <p:spPr bwMode="auto">
          <a:xfrm>
            <a:off x="1403350" y="987425"/>
            <a:ext cx="7543800" cy="641350"/>
          </a:xfrm>
          <a:prstGeom prst="rect">
            <a:avLst/>
          </a:prstGeom>
          <a:noFill/>
          <a:ln w="9525">
            <a:noFill/>
            <a:miter lim="800000"/>
            <a:headEnd/>
            <a:tailEnd/>
          </a:ln>
          <a:effectLst/>
        </p:spPr>
        <p:txBody>
          <a:bodyPr lIns="92075" tIns="46038" rIns="92075" bIns="46038" anchor="b">
            <a:spAutoFit/>
          </a:bodyPr>
          <a:lstStyle/>
          <a:p>
            <a:r>
              <a:rPr kumimoji="0" lang="es-ES" sz="3600" b="1" i="1">
                <a:solidFill>
                  <a:schemeClr val="tx2"/>
                </a:solidFill>
                <a:effectLst>
                  <a:outerShdw blurRad="38100" dist="38100" dir="2700000" algn="tl">
                    <a:srgbClr val="C0C0C0"/>
                  </a:outerShdw>
                </a:effectLst>
              </a:rPr>
              <a:t>Turismo en la Provincia del Guayas</a:t>
            </a:r>
          </a:p>
        </p:txBody>
      </p:sp>
      <p:pic>
        <p:nvPicPr>
          <p:cNvPr id="74761" name="Picture 9"/>
          <p:cNvPicPr>
            <a:picLocks noChangeAspect="1" noChangeArrowheads="1"/>
          </p:cNvPicPr>
          <p:nvPr/>
        </p:nvPicPr>
        <p:blipFill>
          <a:blip r:embed="rId3"/>
          <a:srcRect/>
          <a:stretch>
            <a:fillRect/>
          </a:stretch>
        </p:blipFill>
        <p:spPr bwMode="auto">
          <a:xfrm>
            <a:off x="2268538" y="2068513"/>
            <a:ext cx="5616575" cy="3233737"/>
          </a:xfrm>
          <a:prstGeom prst="rect">
            <a:avLst/>
          </a:prstGeom>
          <a:noFill/>
          <a:ln w="9525">
            <a:noFill/>
            <a:miter lim="800000"/>
            <a:headEnd/>
            <a:tailEnd/>
          </a:ln>
        </p:spPr>
      </p:pic>
      <p:pic>
        <p:nvPicPr>
          <p:cNvPr id="74762" name="Picture 10"/>
          <p:cNvPicPr>
            <a:picLocks noChangeAspect="1" noChangeArrowheads="1"/>
          </p:cNvPicPr>
          <p:nvPr/>
        </p:nvPicPr>
        <p:blipFill>
          <a:blip r:embed="rId4"/>
          <a:srcRect/>
          <a:stretch>
            <a:fillRect/>
          </a:stretch>
        </p:blipFill>
        <p:spPr bwMode="auto">
          <a:xfrm>
            <a:off x="2171700" y="5729288"/>
            <a:ext cx="6288088" cy="436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76803" name="Rectangle 3"/>
          <p:cNvSpPr>
            <a:spLocks noChangeArrowheads="1"/>
          </p:cNvSpPr>
          <p:nvPr/>
        </p:nvSpPr>
        <p:spPr bwMode="auto">
          <a:xfrm>
            <a:off x="1403350" y="987425"/>
            <a:ext cx="7543800" cy="641350"/>
          </a:xfrm>
          <a:prstGeom prst="rect">
            <a:avLst/>
          </a:prstGeom>
          <a:noFill/>
          <a:ln w="9525">
            <a:noFill/>
            <a:miter lim="800000"/>
            <a:headEnd/>
            <a:tailEnd/>
          </a:ln>
          <a:effectLst/>
        </p:spPr>
        <p:txBody>
          <a:bodyPr lIns="92075" tIns="46038" rIns="92075" bIns="46038" anchor="b">
            <a:spAutoFit/>
          </a:bodyPr>
          <a:lstStyle/>
          <a:p>
            <a:r>
              <a:rPr kumimoji="0" lang="es-ES" sz="3600" b="1" i="1">
                <a:solidFill>
                  <a:schemeClr val="tx2"/>
                </a:solidFill>
                <a:effectLst>
                  <a:outerShdw blurRad="38100" dist="38100" dir="2700000" algn="tl">
                    <a:srgbClr val="C0C0C0"/>
                  </a:outerShdw>
                </a:effectLst>
              </a:rPr>
              <a:t>Turismo como Actividad Económica</a:t>
            </a:r>
          </a:p>
        </p:txBody>
      </p:sp>
      <p:sp>
        <p:nvSpPr>
          <p:cNvPr id="76808" name="Text Box 8"/>
          <p:cNvSpPr txBox="1">
            <a:spLocks noChangeArrowheads="1"/>
          </p:cNvSpPr>
          <p:nvPr/>
        </p:nvSpPr>
        <p:spPr bwMode="auto">
          <a:xfrm>
            <a:off x="1619250" y="2030413"/>
            <a:ext cx="7129463" cy="4351337"/>
          </a:xfrm>
          <a:prstGeom prst="rect">
            <a:avLst/>
          </a:prstGeom>
          <a:noFill/>
          <a:ln w="9525">
            <a:noFill/>
            <a:miter lim="800000"/>
            <a:headEnd/>
            <a:tailEnd/>
          </a:ln>
          <a:effectLst/>
        </p:spPr>
        <p:txBody>
          <a:bodyPr>
            <a:spAutoFit/>
          </a:bodyPr>
          <a:lstStyle/>
          <a:p>
            <a:pPr algn="just">
              <a:spcBef>
                <a:spcPct val="50000"/>
              </a:spcBef>
              <a:buFontTx/>
              <a:buChar char="•"/>
            </a:pPr>
            <a:r>
              <a:rPr lang="es-ES_tradnl" b="1" i="1">
                <a:latin typeface="Arial" charset="0"/>
                <a:cs typeface="Times New Roman" pitchFamily="18" charset="0"/>
              </a:rPr>
              <a:t> </a:t>
            </a:r>
            <a:r>
              <a:rPr lang="es-ES" b="1" i="1">
                <a:latin typeface="Arial" charset="0"/>
                <a:cs typeface="Times New Roman" pitchFamily="18" charset="0"/>
              </a:rPr>
              <a:t>INGRESO</a:t>
            </a:r>
            <a:r>
              <a:rPr lang="es-ES_tradnl" b="1" i="1">
                <a:latin typeface="Arial" charset="0"/>
                <a:cs typeface="Times New Roman" pitchFamily="18" charset="0"/>
              </a:rPr>
              <a:t>.-</a:t>
            </a:r>
            <a:r>
              <a:rPr lang="es-ES_tradnl">
                <a:latin typeface="Arial" charset="0"/>
                <a:cs typeface="Times New Roman" pitchFamily="18" charset="0"/>
              </a:rPr>
              <a:t>	</a:t>
            </a:r>
            <a:r>
              <a:rPr lang="es-ES">
                <a:latin typeface="Arial" charset="0"/>
                <a:cs typeface="Times New Roman" pitchFamily="18" charset="0"/>
              </a:rPr>
              <a:t>La ganancias por divisas procedentes de esta 		actividad, es el ingreso de moneda extranjera 		conseguido tras la venta de servicios a turistas de 		todo el mundo. </a:t>
            </a:r>
            <a:r>
              <a:rPr lang="es-ES">
                <a:latin typeface="Arial" charset="0"/>
              </a:rPr>
              <a:t> </a:t>
            </a:r>
            <a:endParaRPr lang="es-ES_tradnl">
              <a:latin typeface="Arial" charset="0"/>
            </a:endParaRPr>
          </a:p>
          <a:p>
            <a:pPr algn="just">
              <a:spcBef>
                <a:spcPct val="50000"/>
              </a:spcBef>
              <a:buFontTx/>
              <a:buChar char="•"/>
            </a:pPr>
            <a:r>
              <a:rPr lang="es-ES_tradnl" i="1">
                <a:latin typeface="Arial" charset="0"/>
                <a:cs typeface="Times New Roman" pitchFamily="18" charset="0"/>
              </a:rPr>
              <a:t> </a:t>
            </a:r>
            <a:r>
              <a:rPr lang="es-ES" b="1" i="1">
                <a:latin typeface="Arial" charset="0"/>
                <a:cs typeface="Times New Roman" pitchFamily="18" charset="0"/>
              </a:rPr>
              <a:t>EMPLEO</a:t>
            </a:r>
            <a:r>
              <a:rPr lang="es-ES_tradnl" b="1" i="1">
                <a:latin typeface="Arial" charset="0"/>
              </a:rPr>
              <a:t>.-</a:t>
            </a:r>
            <a:r>
              <a:rPr lang="es-ES_tradnl">
                <a:latin typeface="Arial" charset="0"/>
              </a:rPr>
              <a:t>	</a:t>
            </a:r>
            <a:r>
              <a:rPr lang="es-ES">
                <a:latin typeface="Arial" charset="0"/>
                <a:cs typeface="Times New Roman" pitchFamily="18" charset="0"/>
              </a:rPr>
              <a:t>Una característica común del turismo es que se 		trata de una actividad que usa muchos recursos 		humanos</a:t>
            </a:r>
            <a:r>
              <a:rPr lang="es-ES_tradnl">
                <a:latin typeface="Arial" charset="0"/>
                <a:cs typeface="Times New Roman" pitchFamily="18" charset="0"/>
              </a:rPr>
              <a:t>.</a:t>
            </a:r>
          </a:p>
          <a:p>
            <a:pPr algn="just">
              <a:spcBef>
                <a:spcPct val="50000"/>
              </a:spcBef>
              <a:buFontTx/>
              <a:buChar char="•"/>
            </a:pPr>
            <a:r>
              <a:rPr lang="es-ES_tradnl">
                <a:latin typeface="Arial" charset="0"/>
                <a:ea typeface="Arial Unicode MS" pitchFamily="34" charset="-128"/>
                <a:cs typeface="Arial Unicode MS" pitchFamily="34" charset="-128"/>
              </a:rPr>
              <a:t> </a:t>
            </a:r>
            <a:r>
              <a:rPr lang="es-ES_tradnl" b="1" i="1">
                <a:latin typeface="Arial" charset="0"/>
                <a:ea typeface="Arial Unicode MS" pitchFamily="34" charset="-128"/>
                <a:cs typeface="Arial Unicode MS" pitchFamily="34" charset="-128"/>
              </a:rPr>
              <a:t>BALANZA DE PAGOS.-</a:t>
            </a:r>
            <a:r>
              <a:rPr lang="es-ES_tradnl">
                <a:latin typeface="Arial" charset="0"/>
                <a:ea typeface="Arial Unicode MS" pitchFamily="34" charset="-128"/>
                <a:cs typeface="Arial Unicode MS" pitchFamily="34" charset="-128"/>
              </a:rPr>
              <a:t>	S</a:t>
            </a:r>
            <a:r>
              <a:rPr lang="es-ES">
                <a:latin typeface="Arial" charset="0"/>
                <a:ea typeface="Arial Unicode MS" pitchFamily="34" charset="-128"/>
                <a:cs typeface="Arial Unicode MS" pitchFamily="34" charset="-128"/>
              </a:rPr>
              <a:t>e ve reflejada en la cuenta de viajes 		puesto que su valor equivale a todas las compras 		directas de otros bienes y servicios realizados por 		el visitante en un país distinto al de su residencia 		habitual. </a:t>
            </a:r>
          </a:p>
          <a:p>
            <a:pPr algn="just">
              <a:spcBef>
                <a:spcPct val="50000"/>
              </a:spcBef>
              <a:buFontTx/>
              <a:buChar char="•"/>
            </a:pPr>
            <a:r>
              <a:rPr lang="es-ES">
                <a:latin typeface="Arial" charset="0"/>
                <a:cs typeface="Times New Roman" pitchFamily="18" charset="0"/>
              </a:rPr>
              <a:t> </a:t>
            </a:r>
            <a:r>
              <a:rPr lang="es-ES" b="1" i="1">
                <a:latin typeface="Arial" charset="0"/>
                <a:cs typeface="Times New Roman" pitchFamily="18" charset="0"/>
              </a:rPr>
              <a:t>INVERSIÓN Y DESARROLLO </a:t>
            </a:r>
            <a:r>
              <a:rPr lang="es-ES_tradnl" b="1" i="1">
                <a:latin typeface="Arial" charset="0"/>
                <a:cs typeface="Times New Roman" pitchFamily="18" charset="0"/>
              </a:rPr>
              <a:t>.-</a:t>
            </a:r>
            <a:r>
              <a:rPr lang="es-ES_tradnl">
                <a:latin typeface="Arial" charset="0"/>
                <a:cs typeface="Times New Roman" pitchFamily="18" charset="0"/>
              </a:rPr>
              <a:t>	Inversión en infraestructura 		turística.</a:t>
            </a:r>
            <a:endParaRPr lang="es-ES">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p:cNvSpPr txBox="1">
            <a:spLocks noChangeArrowheads="1"/>
          </p:cNvSpPr>
          <p:nvPr/>
        </p:nvSpPr>
        <p:spPr bwMode="auto">
          <a:xfrm>
            <a:off x="1331913" y="2852738"/>
            <a:ext cx="2808287" cy="742950"/>
          </a:xfrm>
          <a:prstGeom prst="rect">
            <a:avLst/>
          </a:prstGeom>
          <a:noFill/>
          <a:ln w="12700">
            <a:solidFill>
              <a:schemeClr val="tx1"/>
            </a:solidFill>
            <a:miter lim="800000"/>
            <a:headEnd/>
            <a:tailEnd/>
          </a:ln>
          <a:effectLst/>
        </p:spPr>
        <p:txBody>
          <a:bodyPr>
            <a:spAutoFit/>
          </a:bodyPr>
          <a:lstStyle/>
          <a:p>
            <a:pPr algn="ctr"/>
            <a:r>
              <a:rPr kumimoji="0" lang="es-ES" sz="1400" b="1">
                <a:effectLst>
                  <a:outerShdw blurRad="38100" dist="38100" dir="2700000" algn="tl">
                    <a:srgbClr val="C0C0C0"/>
                  </a:outerShdw>
                </a:effectLst>
                <a:latin typeface="Trebuchet MS" pitchFamily="34" charset="0"/>
              </a:rPr>
              <a:t>CAPITULO II:</a:t>
            </a:r>
          </a:p>
          <a:p>
            <a:pPr algn="ctr"/>
            <a:r>
              <a:rPr kumimoji="0" lang="es-ES" sz="1400" b="1">
                <a:effectLst>
                  <a:outerShdw blurRad="38100" dist="38100" dir="2700000" algn="tl">
                    <a:srgbClr val="C0C0C0"/>
                  </a:outerShdw>
                </a:effectLst>
                <a:latin typeface="Trebuchet MS" pitchFamily="34" charset="0"/>
              </a:rPr>
              <a:t>ORGANIZACIÓN Y ESTRUCTURA DE LA EMPRESA</a:t>
            </a:r>
          </a:p>
        </p:txBody>
      </p:sp>
      <p:sp>
        <p:nvSpPr>
          <p:cNvPr id="86019" name="Text Box 3"/>
          <p:cNvSpPr txBox="1">
            <a:spLocks noChangeArrowheads="1"/>
          </p:cNvSpPr>
          <p:nvPr/>
        </p:nvSpPr>
        <p:spPr bwMode="auto">
          <a:xfrm>
            <a:off x="4427538" y="908050"/>
            <a:ext cx="2447925" cy="501650"/>
          </a:xfrm>
          <a:prstGeom prst="rect">
            <a:avLst/>
          </a:prstGeom>
          <a:noFill/>
          <a:ln w="12700">
            <a:solidFill>
              <a:schemeClr val="tx1"/>
            </a:solidFill>
            <a:miter lim="800000"/>
            <a:headEnd/>
            <a:tailEnd/>
          </a:ln>
          <a:effectLst/>
        </p:spPr>
        <p:txBody>
          <a:bodyPr>
            <a:spAutoFit/>
          </a:bodyPr>
          <a:lstStyle/>
          <a:p>
            <a:pPr algn="ctr"/>
            <a:r>
              <a:rPr kumimoji="0" lang="es-ES" sz="1300" b="1">
                <a:effectLst>
                  <a:outerShdw blurRad="38100" dist="38100" dir="2700000" algn="tl">
                    <a:srgbClr val="C0C0C0"/>
                  </a:outerShdw>
                </a:effectLst>
                <a:latin typeface="Trebuchet MS" pitchFamily="34" charset="0"/>
              </a:rPr>
              <a:t>ASPECTOS LEGALES DE CONSTITUCION</a:t>
            </a:r>
          </a:p>
        </p:txBody>
      </p:sp>
      <p:sp>
        <p:nvSpPr>
          <p:cNvPr id="86020" name="Text Box 4"/>
          <p:cNvSpPr txBox="1">
            <a:spLocks noChangeArrowheads="1"/>
          </p:cNvSpPr>
          <p:nvPr/>
        </p:nvSpPr>
        <p:spPr bwMode="auto">
          <a:xfrm>
            <a:off x="4427538" y="1560513"/>
            <a:ext cx="2447925" cy="42227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CARACTERÍSTICAS DE LA EMPRESA</a:t>
            </a:r>
          </a:p>
        </p:txBody>
      </p:sp>
      <p:sp>
        <p:nvSpPr>
          <p:cNvPr id="86022" name="Text Box 6"/>
          <p:cNvSpPr txBox="1">
            <a:spLocks noChangeArrowheads="1"/>
          </p:cNvSpPr>
          <p:nvPr/>
        </p:nvSpPr>
        <p:spPr bwMode="auto">
          <a:xfrm>
            <a:off x="4427538" y="4005263"/>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RECURSOS DE LA EMPRESA</a:t>
            </a:r>
          </a:p>
        </p:txBody>
      </p:sp>
      <p:sp>
        <p:nvSpPr>
          <p:cNvPr id="86024" name="Line 8"/>
          <p:cNvSpPr>
            <a:spLocks noChangeShapeType="1"/>
          </p:cNvSpPr>
          <p:nvPr/>
        </p:nvSpPr>
        <p:spPr bwMode="auto">
          <a:xfrm>
            <a:off x="4284663" y="1196975"/>
            <a:ext cx="0" cy="4822825"/>
          </a:xfrm>
          <a:prstGeom prst="line">
            <a:avLst/>
          </a:prstGeom>
          <a:noFill/>
          <a:ln w="12700">
            <a:solidFill>
              <a:schemeClr val="tx1"/>
            </a:solidFill>
            <a:round/>
            <a:headEnd/>
            <a:tailEnd/>
          </a:ln>
          <a:effectLst/>
        </p:spPr>
        <p:txBody>
          <a:bodyPr/>
          <a:lstStyle/>
          <a:p>
            <a:endParaRPr lang="es-ES"/>
          </a:p>
        </p:txBody>
      </p:sp>
      <p:sp>
        <p:nvSpPr>
          <p:cNvPr id="86026" name="Line 10"/>
          <p:cNvSpPr>
            <a:spLocks noChangeShapeType="1"/>
          </p:cNvSpPr>
          <p:nvPr/>
        </p:nvSpPr>
        <p:spPr bwMode="auto">
          <a:xfrm>
            <a:off x="4283075" y="4292600"/>
            <a:ext cx="142875" cy="0"/>
          </a:xfrm>
          <a:prstGeom prst="line">
            <a:avLst/>
          </a:prstGeom>
          <a:noFill/>
          <a:ln w="9525">
            <a:solidFill>
              <a:schemeClr val="tx1"/>
            </a:solidFill>
            <a:round/>
            <a:headEnd/>
            <a:tailEnd/>
          </a:ln>
          <a:effectLst/>
        </p:spPr>
        <p:txBody>
          <a:bodyPr/>
          <a:lstStyle/>
          <a:p>
            <a:endParaRPr lang="es-ES"/>
          </a:p>
        </p:txBody>
      </p:sp>
      <p:sp>
        <p:nvSpPr>
          <p:cNvPr id="86028" name="Line 12"/>
          <p:cNvSpPr>
            <a:spLocks noChangeShapeType="1"/>
          </p:cNvSpPr>
          <p:nvPr/>
        </p:nvSpPr>
        <p:spPr bwMode="auto">
          <a:xfrm>
            <a:off x="4283075" y="1773238"/>
            <a:ext cx="142875" cy="0"/>
          </a:xfrm>
          <a:prstGeom prst="line">
            <a:avLst/>
          </a:prstGeom>
          <a:noFill/>
          <a:ln w="9525">
            <a:solidFill>
              <a:schemeClr val="tx1"/>
            </a:solidFill>
            <a:round/>
            <a:headEnd/>
            <a:tailEnd/>
          </a:ln>
          <a:effectLst/>
        </p:spPr>
        <p:txBody>
          <a:bodyPr/>
          <a:lstStyle/>
          <a:p>
            <a:endParaRPr lang="es-ES"/>
          </a:p>
        </p:txBody>
      </p:sp>
      <p:sp>
        <p:nvSpPr>
          <p:cNvPr id="86029" name="Line 13"/>
          <p:cNvSpPr>
            <a:spLocks noChangeShapeType="1"/>
          </p:cNvSpPr>
          <p:nvPr/>
        </p:nvSpPr>
        <p:spPr bwMode="auto">
          <a:xfrm>
            <a:off x="4283075" y="1196975"/>
            <a:ext cx="142875" cy="0"/>
          </a:xfrm>
          <a:prstGeom prst="line">
            <a:avLst/>
          </a:prstGeom>
          <a:noFill/>
          <a:ln w="9525">
            <a:solidFill>
              <a:schemeClr val="tx1"/>
            </a:solidFill>
            <a:round/>
            <a:headEnd/>
            <a:tailEnd/>
          </a:ln>
          <a:effectLst/>
        </p:spPr>
        <p:txBody>
          <a:bodyPr/>
          <a:lstStyle/>
          <a:p>
            <a:endParaRPr lang="es-ES"/>
          </a:p>
        </p:txBody>
      </p:sp>
      <p:sp>
        <p:nvSpPr>
          <p:cNvPr id="86030" name="Text Box 14"/>
          <p:cNvSpPr txBox="1">
            <a:spLocks noChangeArrowheads="1"/>
          </p:cNvSpPr>
          <p:nvPr/>
        </p:nvSpPr>
        <p:spPr bwMode="auto">
          <a:xfrm>
            <a:off x="6011863" y="152400"/>
            <a:ext cx="2987675" cy="396875"/>
          </a:xfrm>
          <a:prstGeom prst="rect">
            <a:avLst/>
          </a:prstGeom>
          <a:noFill/>
          <a:ln w="9525">
            <a:noFill/>
            <a:miter lim="800000"/>
            <a:headEnd/>
            <a:tailEnd/>
          </a:ln>
          <a:effectLst/>
        </p:spPr>
        <p:txBody>
          <a:bodyPr>
            <a:spAutoFit/>
          </a:bodyPr>
          <a:lstStyle/>
          <a:p>
            <a:pPr algn="r"/>
            <a:r>
              <a:rPr kumimoji="0" lang="es-ES" sz="2000" b="1" i="1">
                <a:solidFill>
                  <a:srgbClr val="A48F24"/>
                </a:solidFill>
                <a:effectLst>
                  <a:outerShdw blurRad="38100" dist="38100" dir="2700000" algn="tl">
                    <a:srgbClr val="C0C0C0"/>
                  </a:outerShdw>
                </a:effectLst>
                <a:latin typeface="Trebuchet MS" pitchFamily="34" charset="0"/>
              </a:rPr>
              <a:t>ECUAVENTURAS S.A.</a:t>
            </a:r>
            <a:endParaRPr lang="es-ES" sz="2000">
              <a:solidFill>
                <a:srgbClr val="A48F24"/>
              </a:solidFill>
              <a:effectLst>
                <a:outerShdw blurRad="38100" dist="38100" dir="2700000" algn="tl">
                  <a:srgbClr val="C0C0C0"/>
                </a:outerShdw>
              </a:effectLst>
              <a:latin typeface="Trebuchet MS" pitchFamily="34" charset="0"/>
            </a:endParaRPr>
          </a:p>
        </p:txBody>
      </p:sp>
      <p:sp>
        <p:nvSpPr>
          <p:cNvPr id="86031" name="Text Box 15"/>
          <p:cNvSpPr txBox="1">
            <a:spLocks noChangeArrowheads="1"/>
          </p:cNvSpPr>
          <p:nvPr/>
        </p:nvSpPr>
        <p:spPr bwMode="auto">
          <a:xfrm>
            <a:off x="6227763" y="2125663"/>
            <a:ext cx="2447925" cy="42227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LOCALIZACIÓN DEL PROYECTO</a:t>
            </a:r>
          </a:p>
        </p:txBody>
      </p:sp>
      <p:sp>
        <p:nvSpPr>
          <p:cNvPr id="86032" name="Text Box 16"/>
          <p:cNvSpPr txBox="1">
            <a:spLocks noChangeArrowheads="1"/>
          </p:cNvSpPr>
          <p:nvPr/>
        </p:nvSpPr>
        <p:spPr bwMode="auto">
          <a:xfrm>
            <a:off x="6227763" y="2701925"/>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MISIÓN</a:t>
            </a:r>
          </a:p>
        </p:txBody>
      </p:sp>
      <p:sp>
        <p:nvSpPr>
          <p:cNvPr id="86033" name="Text Box 17"/>
          <p:cNvSpPr txBox="1">
            <a:spLocks noChangeArrowheads="1"/>
          </p:cNvSpPr>
          <p:nvPr/>
        </p:nvSpPr>
        <p:spPr bwMode="auto">
          <a:xfrm>
            <a:off x="6227763" y="3133725"/>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VISIÓN</a:t>
            </a:r>
          </a:p>
        </p:txBody>
      </p:sp>
      <p:sp>
        <p:nvSpPr>
          <p:cNvPr id="86034" name="Line 18"/>
          <p:cNvSpPr>
            <a:spLocks noChangeShapeType="1"/>
          </p:cNvSpPr>
          <p:nvPr/>
        </p:nvSpPr>
        <p:spPr bwMode="auto">
          <a:xfrm>
            <a:off x="6084888" y="1982788"/>
            <a:ext cx="0" cy="1295400"/>
          </a:xfrm>
          <a:prstGeom prst="line">
            <a:avLst/>
          </a:prstGeom>
          <a:noFill/>
          <a:ln w="9525">
            <a:solidFill>
              <a:schemeClr val="tx1"/>
            </a:solidFill>
            <a:round/>
            <a:headEnd/>
            <a:tailEnd/>
          </a:ln>
          <a:effectLst/>
        </p:spPr>
        <p:txBody>
          <a:bodyPr/>
          <a:lstStyle/>
          <a:p>
            <a:endParaRPr lang="es-ES"/>
          </a:p>
        </p:txBody>
      </p:sp>
      <p:sp>
        <p:nvSpPr>
          <p:cNvPr id="86035" name="Line 19"/>
          <p:cNvSpPr>
            <a:spLocks noChangeShapeType="1"/>
          </p:cNvSpPr>
          <p:nvPr/>
        </p:nvSpPr>
        <p:spPr bwMode="auto">
          <a:xfrm>
            <a:off x="6084888" y="2343150"/>
            <a:ext cx="142875" cy="0"/>
          </a:xfrm>
          <a:prstGeom prst="line">
            <a:avLst/>
          </a:prstGeom>
          <a:noFill/>
          <a:ln w="9525">
            <a:solidFill>
              <a:schemeClr val="tx1"/>
            </a:solidFill>
            <a:round/>
            <a:headEnd/>
            <a:tailEnd/>
          </a:ln>
          <a:effectLst/>
        </p:spPr>
        <p:txBody>
          <a:bodyPr/>
          <a:lstStyle/>
          <a:p>
            <a:endParaRPr lang="es-ES"/>
          </a:p>
        </p:txBody>
      </p:sp>
      <p:sp>
        <p:nvSpPr>
          <p:cNvPr id="86037" name="Text Box 21"/>
          <p:cNvSpPr txBox="1">
            <a:spLocks noChangeArrowheads="1"/>
          </p:cNvSpPr>
          <p:nvPr/>
        </p:nvSpPr>
        <p:spPr bwMode="auto">
          <a:xfrm>
            <a:off x="6227763" y="4437063"/>
            <a:ext cx="2447925" cy="2635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RECURSOS</a:t>
            </a:r>
          </a:p>
        </p:txBody>
      </p:sp>
      <p:sp>
        <p:nvSpPr>
          <p:cNvPr id="86038" name="Line 22"/>
          <p:cNvSpPr>
            <a:spLocks noChangeShapeType="1"/>
          </p:cNvSpPr>
          <p:nvPr/>
        </p:nvSpPr>
        <p:spPr bwMode="auto">
          <a:xfrm>
            <a:off x="6084888" y="2846388"/>
            <a:ext cx="142875" cy="0"/>
          </a:xfrm>
          <a:prstGeom prst="line">
            <a:avLst/>
          </a:prstGeom>
          <a:noFill/>
          <a:ln w="9525">
            <a:solidFill>
              <a:schemeClr val="tx1"/>
            </a:solidFill>
            <a:round/>
            <a:headEnd/>
            <a:tailEnd/>
          </a:ln>
          <a:effectLst/>
        </p:spPr>
        <p:txBody>
          <a:bodyPr/>
          <a:lstStyle/>
          <a:p>
            <a:endParaRPr lang="es-ES"/>
          </a:p>
        </p:txBody>
      </p:sp>
      <p:sp>
        <p:nvSpPr>
          <p:cNvPr id="86039" name="Line 23"/>
          <p:cNvSpPr>
            <a:spLocks noChangeShapeType="1"/>
          </p:cNvSpPr>
          <p:nvPr/>
        </p:nvSpPr>
        <p:spPr bwMode="auto">
          <a:xfrm>
            <a:off x="6084888" y="3278188"/>
            <a:ext cx="142875" cy="0"/>
          </a:xfrm>
          <a:prstGeom prst="line">
            <a:avLst/>
          </a:prstGeom>
          <a:noFill/>
          <a:ln w="9525">
            <a:solidFill>
              <a:schemeClr val="tx1"/>
            </a:solidFill>
            <a:round/>
            <a:headEnd/>
            <a:tailEnd/>
          </a:ln>
          <a:effectLst/>
        </p:spPr>
        <p:txBody>
          <a:bodyPr/>
          <a:lstStyle/>
          <a:p>
            <a:endParaRPr lang="es-ES"/>
          </a:p>
        </p:txBody>
      </p:sp>
      <p:sp>
        <p:nvSpPr>
          <p:cNvPr id="86040" name="Line 24"/>
          <p:cNvSpPr>
            <a:spLocks noChangeShapeType="1"/>
          </p:cNvSpPr>
          <p:nvPr/>
        </p:nvSpPr>
        <p:spPr bwMode="auto">
          <a:xfrm>
            <a:off x="6084888" y="4292600"/>
            <a:ext cx="0" cy="288925"/>
          </a:xfrm>
          <a:prstGeom prst="line">
            <a:avLst/>
          </a:prstGeom>
          <a:noFill/>
          <a:ln w="9525">
            <a:solidFill>
              <a:schemeClr val="tx1"/>
            </a:solidFill>
            <a:round/>
            <a:headEnd/>
            <a:tailEnd/>
          </a:ln>
          <a:effectLst/>
        </p:spPr>
        <p:txBody>
          <a:bodyPr/>
          <a:lstStyle/>
          <a:p>
            <a:endParaRPr lang="es-ES"/>
          </a:p>
        </p:txBody>
      </p:sp>
      <p:sp>
        <p:nvSpPr>
          <p:cNvPr id="86043" name="Line 27"/>
          <p:cNvSpPr>
            <a:spLocks noChangeShapeType="1"/>
          </p:cNvSpPr>
          <p:nvPr/>
        </p:nvSpPr>
        <p:spPr bwMode="auto">
          <a:xfrm>
            <a:off x="6084888" y="4567238"/>
            <a:ext cx="142875" cy="0"/>
          </a:xfrm>
          <a:prstGeom prst="line">
            <a:avLst/>
          </a:prstGeom>
          <a:noFill/>
          <a:ln w="9525">
            <a:solidFill>
              <a:schemeClr val="tx1"/>
            </a:solidFill>
            <a:round/>
            <a:headEnd/>
            <a:tailEnd/>
          </a:ln>
          <a:effectLst/>
        </p:spPr>
        <p:txBody>
          <a:bodyPr/>
          <a:lstStyle/>
          <a:p>
            <a:endParaRPr lang="es-ES"/>
          </a:p>
        </p:txBody>
      </p:sp>
      <p:sp>
        <p:nvSpPr>
          <p:cNvPr id="86044" name="Text Box 28"/>
          <p:cNvSpPr txBox="1">
            <a:spLocks noChangeArrowheads="1"/>
          </p:cNvSpPr>
          <p:nvPr/>
        </p:nvSpPr>
        <p:spPr bwMode="auto">
          <a:xfrm>
            <a:off x="4427538" y="5165725"/>
            <a:ext cx="2447925" cy="42227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SERVICIOS QUE PRESTA LA EMPRESA</a:t>
            </a:r>
          </a:p>
        </p:txBody>
      </p:sp>
      <p:sp>
        <p:nvSpPr>
          <p:cNvPr id="86045" name="Text Box 29"/>
          <p:cNvSpPr txBox="1">
            <a:spLocks noChangeArrowheads="1"/>
          </p:cNvSpPr>
          <p:nvPr/>
        </p:nvSpPr>
        <p:spPr bwMode="auto">
          <a:xfrm>
            <a:off x="4427538" y="5727700"/>
            <a:ext cx="2447925" cy="581025"/>
          </a:xfrm>
          <a:prstGeom prst="rect">
            <a:avLst/>
          </a:prstGeom>
          <a:noFill/>
          <a:ln w="12700">
            <a:solidFill>
              <a:schemeClr val="tx1"/>
            </a:solidFill>
            <a:miter lim="800000"/>
            <a:headEnd/>
            <a:tailEnd/>
          </a:ln>
          <a:effectLst/>
        </p:spPr>
        <p:txBody>
          <a:bodyPr>
            <a:spAutoFit/>
          </a:bodyPr>
          <a:lstStyle/>
          <a:p>
            <a:pPr algn="ctr" hangingPunct="0">
              <a:lnSpc>
                <a:spcPct val="80000"/>
              </a:lnSpc>
              <a:spcBef>
                <a:spcPct val="50000"/>
              </a:spcBef>
            </a:pPr>
            <a:r>
              <a:rPr kumimoji="0" lang="es-ES" sz="1300" b="1">
                <a:effectLst>
                  <a:outerShdw blurRad="38100" dist="38100" dir="2700000" algn="tl">
                    <a:srgbClr val="C0C0C0"/>
                  </a:outerShdw>
                </a:effectLst>
                <a:latin typeface="Trebuchet MS" pitchFamily="34" charset="0"/>
              </a:rPr>
              <a:t>ORGANIGRAMA ESTRUCTURAL DE LA EMPRESA</a:t>
            </a:r>
          </a:p>
        </p:txBody>
      </p:sp>
      <p:sp>
        <p:nvSpPr>
          <p:cNvPr id="86046" name="Line 30"/>
          <p:cNvSpPr>
            <a:spLocks noChangeShapeType="1"/>
          </p:cNvSpPr>
          <p:nvPr/>
        </p:nvSpPr>
        <p:spPr bwMode="auto">
          <a:xfrm>
            <a:off x="4284663" y="5372100"/>
            <a:ext cx="142875" cy="0"/>
          </a:xfrm>
          <a:prstGeom prst="line">
            <a:avLst/>
          </a:prstGeom>
          <a:noFill/>
          <a:ln w="9525">
            <a:solidFill>
              <a:schemeClr val="tx1"/>
            </a:solidFill>
            <a:round/>
            <a:headEnd/>
            <a:tailEnd/>
          </a:ln>
          <a:effectLst/>
        </p:spPr>
        <p:txBody>
          <a:bodyPr/>
          <a:lstStyle/>
          <a:p>
            <a:endParaRPr lang="es-ES"/>
          </a:p>
        </p:txBody>
      </p:sp>
      <p:sp>
        <p:nvSpPr>
          <p:cNvPr id="86047" name="Line 31"/>
          <p:cNvSpPr>
            <a:spLocks noChangeShapeType="1"/>
          </p:cNvSpPr>
          <p:nvPr/>
        </p:nvSpPr>
        <p:spPr bwMode="auto">
          <a:xfrm>
            <a:off x="4284663" y="6019800"/>
            <a:ext cx="142875" cy="0"/>
          </a:xfrm>
          <a:prstGeom prst="line">
            <a:avLst/>
          </a:prstGeom>
          <a:noFill/>
          <a:ln w="9525">
            <a:solidFill>
              <a:schemeClr val="tx1"/>
            </a:solidFill>
            <a:round/>
            <a:headEnd/>
            <a:tailEnd/>
          </a:ln>
          <a:effectLst/>
        </p:spPr>
        <p:txBody>
          <a:bodyPr/>
          <a:lstStyle/>
          <a:p>
            <a:endParaRPr lang="es-ES"/>
          </a:p>
        </p:txBody>
      </p:sp>
      <p:sp>
        <p:nvSpPr>
          <p:cNvPr id="86048" name="Line 32"/>
          <p:cNvSpPr>
            <a:spLocks noChangeShapeType="1"/>
          </p:cNvSpPr>
          <p:nvPr/>
        </p:nvSpPr>
        <p:spPr bwMode="auto">
          <a:xfrm>
            <a:off x="4140200" y="3284538"/>
            <a:ext cx="142875" cy="0"/>
          </a:xfrm>
          <a:prstGeom prst="line">
            <a:avLst/>
          </a:prstGeom>
          <a:noFill/>
          <a:ln w="9525">
            <a:solidFill>
              <a:schemeClr val="tx1"/>
            </a:solidFill>
            <a:round/>
            <a:headEnd/>
            <a:tailEnd/>
          </a:ln>
          <a:effectLst/>
        </p:spPr>
        <p:txBody>
          <a:bodyPr/>
          <a:lstStyle/>
          <a:p>
            <a:endParaRPr lang="es-E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nforme de progreso o estado">
  <a:themeElements>
    <a:clrScheme name="Informe de progreso o estado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fontScheme name="Informe de progreso o estad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s-E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s-E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nforme de progreso o estado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Informe de progreso o estado 2">
        <a:dk1>
          <a:srgbClr val="000000"/>
        </a:dk1>
        <a:lt1>
          <a:srgbClr val="8EA1C0"/>
        </a:lt1>
        <a:dk2>
          <a:srgbClr val="FFFFFF"/>
        </a:dk2>
        <a:lt2>
          <a:srgbClr val="5F5F5F"/>
        </a:lt2>
        <a:accent1>
          <a:srgbClr val="B6CDDE"/>
        </a:accent1>
        <a:accent2>
          <a:srgbClr val="8A7CA2"/>
        </a:accent2>
        <a:accent3>
          <a:srgbClr val="C6CDDC"/>
        </a:accent3>
        <a:accent4>
          <a:srgbClr val="000000"/>
        </a:accent4>
        <a:accent5>
          <a:srgbClr val="D7E3EC"/>
        </a:accent5>
        <a:accent6>
          <a:srgbClr val="7D7092"/>
        </a:accent6>
        <a:hlink>
          <a:srgbClr val="336699"/>
        </a:hlink>
        <a:folHlink>
          <a:srgbClr val="009999"/>
        </a:folHlink>
      </a:clrScheme>
      <a:clrMap bg1="lt1" tx1="dk1" bg2="lt2" tx2="dk2" accent1="accent1" accent2="accent2" accent3="accent3" accent4="accent4" accent5="accent5" accent6="accent6" hlink="hlink" folHlink="folHlink"/>
    </a:extraClrScheme>
    <a:extraClrScheme>
      <a:clrScheme name="Informe de progreso o estado 3">
        <a:dk1>
          <a:srgbClr val="333300"/>
        </a:dk1>
        <a:lt1>
          <a:srgbClr val="FFFFFF"/>
        </a:lt1>
        <a:dk2>
          <a:srgbClr val="000000"/>
        </a:dk2>
        <a:lt2>
          <a:srgbClr val="969696"/>
        </a:lt2>
        <a:accent1>
          <a:srgbClr val="EAEAEA"/>
        </a:accent1>
        <a:accent2>
          <a:srgbClr val="969696"/>
        </a:accent2>
        <a:accent3>
          <a:srgbClr val="FFFFFF"/>
        </a:accent3>
        <a:accent4>
          <a:srgbClr val="2A2A00"/>
        </a:accent4>
        <a:accent5>
          <a:srgbClr val="F3F3F3"/>
        </a:accent5>
        <a:accent6>
          <a:srgbClr val="878787"/>
        </a:accent6>
        <a:hlink>
          <a:srgbClr val="5F5F5F"/>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Reporting Progress or Status</Template>
  <TotalTime>1051</TotalTime>
  <Words>2520</Words>
  <Application>Microsoft PowerPoint</Application>
  <PresentationFormat>Presentación en pantalla (4:3)</PresentationFormat>
  <Paragraphs>862</Paragraphs>
  <Slides>55</Slides>
  <Notes>55</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55</vt:i4>
      </vt:variant>
    </vt:vector>
  </HeadingPairs>
  <TitlesOfParts>
    <vt:vector size="64" baseType="lpstr">
      <vt:lpstr>Times New Roman</vt:lpstr>
      <vt:lpstr>Arial</vt:lpstr>
      <vt:lpstr>Wingdings</vt:lpstr>
      <vt:lpstr>Australian Sunrise</vt:lpstr>
      <vt:lpstr>Trebuchet MS</vt:lpstr>
      <vt:lpstr>Arial Unicode MS</vt:lpstr>
      <vt:lpstr>Verdana</vt:lpstr>
      <vt:lpstr>Informe de progreso o estado</vt:lpstr>
      <vt:lpstr>Microsoft Editor de ecuaciones 3.0</vt:lpstr>
      <vt:lpstr>Diapositiva 1</vt:lpstr>
      <vt:lpstr>Diapositiva 2</vt:lpstr>
      <vt:lpstr>Diapositiva 3</vt:lpstr>
      <vt:lpstr>Diapositiva 4</vt:lpstr>
      <vt:lpstr>Concepto</vt:lpstr>
      <vt:lpstr>Diapositiva 6</vt:lpstr>
      <vt:lpstr>Diapositiva 7</vt:lpstr>
      <vt:lpstr>Diapositiva 8</vt:lpstr>
      <vt:lpstr>Diapositiva 9</vt:lpstr>
      <vt:lpstr>Aspectos Legales de Constitución</vt:lpstr>
      <vt:lpstr>Recursos de la Empresa</vt:lpstr>
      <vt:lpstr>Servicios que presta la Empresa</vt:lpstr>
      <vt:lpstr>Organigrama estructural de la Empresa</vt:lpstr>
      <vt:lpstr>Diapositiva 14</vt:lpstr>
      <vt:lpstr>Tamaño de la Muestra</vt:lpstr>
      <vt:lpstr>Diapositiva 16</vt:lpstr>
      <vt:lpstr>Diapositiva 17</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Resultados de la Encuesta</vt:lpstr>
      <vt:lpstr> Conclusiones</vt:lpstr>
      <vt:lpstr> Conclusiones</vt:lpstr>
      <vt:lpstr> Oferta</vt:lpstr>
      <vt:lpstr> Competencia</vt:lpstr>
      <vt:lpstr> FODA</vt:lpstr>
      <vt:lpstr> Estrategias a Implementar</vt:lpstr>
      <vt:lpstr> Grafico Causa-Efecto </vt:lpstr>
      <vt:lpstr> Marketing Mix </vt:lpstr>
      <vt:lpstr>Diapositiva 42</vt:lpstr>
      <vt:lpstr>Diapositiva 43</vt:lpstr>
      <vt:lpstr>Diapositiva 44</vt:lpstr>
      <vt:lpstr>Diapositiva 45</vt:lpstr>
      <vt:lpstr>Diapositiva 46</vt:lpstr>
      <vt:lpstr>Diapositiva 47</vt:lpstr>
      <vt:lpstr>Diapositiva 48</vt:lpstr>
      <vt:lpstr>Diapositiva 49</vt:lpstr>
      <vt:lpstr>Tasa de Descuento</vt:lpstr>
      <vt:lpstr>Valor Presente Neto (VAN)</vt:lpstr>
      <vt:lpstr>Análisis de Sensibilidad</vt:lpstr>
      <vt:lpstr>Análisis de Sensibilidad</vt:lpstr>
      <vt:lpstr>Evaluación Social</vt:lpstr>
      <vt:lpstr>Conclusiones</vt:lpstr>
    </vt:vector>
  </TitlesOfParts>
  <Company>Dianne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windows</dc:creator>
  <cp:lastModifiedBy>Administrador</cp:lastModifiedBy>
  <cp:revision>33</cp:revision>
  <cp:lastPrinted>1601-01-01T00:00:00Z</cp:lastPrinted>
  <dcterms:created xsi:type="dcterms:W3CDTF">2005-05-24T14:59:51Z</dcterms:created>
  <dcterms:modified xsi:type="dcterms:W3CDTF">2009-12-08T17:52:15Z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y fmtid="{D5CDD505-2E9C-101B-9397-08002B2CF9AE}" pid="3" name="LCID">
    <vt:i4>3082</vt:i4>
  </property>
</Properties>
</file>