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0"/>
  </p:notesMasterIdLst>
  <p:sldIdLst>
    <p:sldId id="256" r:id="rId2"/>
    <p:sldId id="272" r:id="rId3"/>
    <p:sldId id="275" r:id="rId4"/>
    <p:sldId id="258" r:id="rId5"/>
    <p:sldId id="257" r:id="rId6"/>
    <p:sldId id="319" r:id="rId7"/>
    <p:sldId id="267" r:id="rId8"/>
    <p:sldId id="265" r:id="rId9"/>
    <p:sldId id="261" r:id="rId10"/>
    <p:sldId id="262" r:id="rId11"/>
    <p:sldId id="266" r:id="rId12"/>
    <p:sldId id="264" r:id="rId13"/>
    <p:sldId id="268" r:id="rId14"/>
    <p:sldId id="270" r:id="rId15"/>
    <p:sldId id="269" r:id="rId16"/>
    <p:sldId id="283" r:id="rId17"/>
    <p:sldId id="259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4" r:id="rId26"/>
    <p:sldId id="271" r:id="rId27"/>
    <p:sldId id="273" r:id="rId28"/>
    <p:sldId id="286" r:id="rId29"/>
    <p:sldId id="287" r:id="rId30"/>
    <p:sldId id="288" r:id="rId31"/>
    <p:sldId id="260" r:id="rId32"/>
    <p:sldId id="322" r:id="rId33"/>
    <p:sldId id="285" r:id="rId34"/>
    <p:sldId id="284" r:id="rId35"/>
    <p:sldId id="290" r:id="rId36"/>
    <p:sldId id="289" r:id="rId37"/>
    <p:sldId id="291" r:id="rId38"/>
    <p:sldId id="292" r:id="rId39"/>
    <p:sldId id="293" r:id="rId40"/>
    <p:sldId id="294" r:id="rId41"/>
    <p:sldId id="298" r:id="rId42"/>
    <p:sldId id="297" r:id="rId43"/>
    <p:sldId id="295" r:id="rId44"/>
    <p:sldId id="296" r:id="rId45"/>
    <p:sldId id="299" r:id="rId46"/>
    <p:sldId id="300" r:id="rId47"/>
    <p:sldId id="301" r:id="rId48"/>
    <p:sldId id="302" r:id="rId49"/>
    <p:sldId id="303" r:id="rId50"/>
    <p:sldId id="323" r:id="rId51"/>
    <p:sldId id="304" r:id="rId52"/>
    <p:sldId id="305" r:id="rId53"/>
    <p:sldId id="306" r:id="rId54"/>
    <p:sldId id="307" r:id="rId55"/>
    <p:sldId id="310" r:id="rId56"/>
    <p:sldId id="309" r:id="rId57"/>
    <p:sldId id="308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21" r:id="rId67"/>
    <p:sldId id="263" r:id="rId68"/>
    <p:sldId id="324" r:id="rId6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53" autoAdjust="0"/>
  </p:normalViewPr>
  <p:slideViewPr>
    <p:cSldViewPr>
      <p:cViewPr varScale="1">
        <p:scale>
          <a:sx n="52" d="100"/>
          <a:sy n="52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FC2BF5-FE89-42DB-A5B2-2B04FB52DE5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0C1F3D-94CC-47AA-8297-A0F2F1FC1E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DEB65-9502-44FB-98E2-9C7F4BB217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A0C79-E085-45A7-9311-433F020E9C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0597C1-650A-49F9-83A6-000C4DD8A6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1ED65-97D9-4C24-9B21-BDE32ED1BD0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68EF3-950F-472F-866C-E5E42E8FF0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FC89E-DFA0-4114-AADE-CE469345D5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8F62-BF4B-4093-B5CA-5F949F2CA6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8BBC-FA85-4B31-A3DF-0647D64E9C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A96DE-BEAF-42D8-B4D7-7E57CF9414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CB7B-8302-426D-8CAA-671F1168615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BE83-904F-489B-B6E6-7BF4D3AFFE8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s-E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5CDA12E-7D5C-4588-A54F-30C827D24F3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3"/>
            <a:ext cx="1111250" cy="1512887"/>
          </a:xfrm>
          <a:noFill/>
          <a:ln/>
        </p:spPr>
      </p:pic>
      <p:pic>
        <p:nvPicPr>
          <p:cNvPr id="2055" name="Picture 7" descr="ich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700213"/>
            <a:ext cx="1676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03350" y="4181475"/>
            <a:ext cx="7056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400" b="1"/>
              <a:t>“Proyecto de Viviendas Sociales en  comuna Morrillo perteneciente al Cantón  Santa Elena: Modelo de Financiamiento por Autogestión”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24075" y="1420813"/>
            <a:ext cx="54006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bIns="0" anchor="ctr">
            <a:spAutoFit/>
          </a:bodyPr>
          <a:lstStyle/>
          <a:p>
            <a:pPr algn="ctr"/>
            <a:r>
              <a:rPr lang="es-ES" sz="2000" b="1"/>
              <a:t>ESCUELA SUPERIOR POLITÉCNICA DEL LITORAL</a:t>
            </a:r>
          </a:p>
          <a:p>
            <a:pPr algn="ctr"/>
            <a:endParaRPr lang="es-ES" sz="2000" b="1"/>
          </a:p>
          <a:p>
            <a:pPr algn="ctr"/>
            <a:r>
              <a:rPr lang="es-ES" b="1"/>
              <a:t>NSTITUTO DE CIENCIAS ECONÓMICAS Y HUMANÍSTICAS</a:t>
            </a:r>
          </a:p>
          <a:p>
            <a:pPr algn="ctr"/>
            <a:r>
              <a:rPr lang="es-ES" b="1"/>
              <a:t>(ICHE)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051050" y="6021388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PRESENTADO POR:</a:t>
            </a:r>
          </a:p>
          <a:p>
            <a:pPr algn="ctr"/>
            <a:r>
              <a:rPr lang="es-ES" b="1"/>
              <a:t>MARÍA DE LOURDES MANTILLA RENGIFO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SC00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836613"/>
            <a:ext cx="5008562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4512">
            <a:off x="323850" y="2636838"/>
            <a:ext cx="4030663" cy="2608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4374">
            <a:off x="4981575" y="2166938"/>
            <a:ext cx="3489325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Aspecto de los animales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403350" y="6021388"/>
            <a:ext cx="666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996600"/>
                </a:solidFill>
              </a:rPr>
              <a:t>1150 animales, duplica el número de habitantes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143000"/>
          </a:xfrm>
        </p:spPr>
        <p:txBody>
          <a:bodyPr/>
          <a:lstStyle/>
          <a:p>
            <a:r>
              <a:rPr lang="es-ES" sz="3800">
                <a:solidFill>
                  <a:srgbClr val="996600"/>
                </a:solidFill>
              </a:rPr>
              <a:t>     </a:t>
            </a:r>
            <a:br>
              <a:rPr lang="es-ES" sz="3800">
                <a:solidFill>
                  <a:srgbClr val="996600"/>
                </a:solidFill>
              </a:rPr>
            </a:br>
            <a:r>
              <a:rPr lang="es-ES" sz="3800">
                <a:solidFill>
                  <a:srgbClr val="996600"/>
                </a:solidFill>
              </a:rPr>
              <a:t>       Actividad de mujeres y niños</a:t>
            </a:r>
            <a:br>
              <a:rPr lang="es-ES" sz="3800">
                <a:solidFill>
                  <a:srgbClr val="996600"/>
                </a:solidFill>
              </a:rPr>
            </a:br>
            <a:endParaRPr lang="es-ES" sz="3800">
              <a:solidFill>
                <a:srgbClr val="996600"/>
              </a:solidFill>
            </a:endParaRPr>
          </a:p>
        </p:txBody>
      </p:sp>
      <p:pic>
        <p:nvPicPr>
          <p:cNvPr id="13316" name="Picture 4" descr="DSC00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84313"/>
            <a:ext cx="4679950" cy="350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79613" y="5013325"/>
            <a:ext cx="6696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rgbClr val="996600"/>
                </a:solidFill>
              </a:rPr>
              <a:t>              Vender Ripio a $4 el metro</a:t>
            </a:r>
          </a:p>
          <a:p>
            <a:r>
              <a:rPr lang="es-ES" sz="2000">
                <a:solidFill>
                  <a:srgbClr val="996600"/>
                </a:solidFill>
              </a:rPr>
              <a:t>    Ventas Promedio Mensuales: 8 metros</a:t>
            </a:r>
          </a:p>
          <a:p>
            <a:r>
              <a:rPr lang="es-ES" sz="2000">
                <a:solidFill>
                  <a:srgbClr val="996600"/>
                </a:solidFill>
              </a:rPr>
              <a:t>Ingresos Promedio Mensuales : $ 32 dólares</a:t>
            </a:r>
            <a:r>
              <a:rPr lang="es-ES">
                <a:solidFill>
                  <a:srgbClr val="99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996600"/>
                </a:solidFill>
              </a:rPr>
              <a:t>Contacto directo con los animales</a:t>
            </a:r>
            <a:r>
              <a:rPr lang="es-ES"/>
              <a:t> </a:t>
            </a:r>
          </a:p>
        </p:txBody>
      </p:sp>
      <p:pic>
        <p:nvPicPr>
          <p:cNvPr id="17412" name="Picture 4" descr="DSC00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7105650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0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921625" cy="594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95738" y="5013325"/>
            <a:ext cx="1728787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916238" y="56610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940425" y="55895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4067175" y="4581525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>
                <a:solidFill>
                  <a:srgbClr val="996600"/>
                </a:solidFill>
              </a:rPr>
              <a:t>           </a:t>
            </a:r>
            <a:br>
              <a:rPr lang="es-ES" sz="3800">
                <a:solidFill>
                  <a:srgbClr val="996600"/>
                </a:solidFill>
              </a:rPr>
            </a:br>
            <a:r>
              <a:rPr lang="es-ES" sz="3800">
                <a:solidFill>
                  <a:srgbClr val="996600"/>
                </a:solidFill>
              </a:rPr>
              <a:t>             Enfermedades en la piel</a:t>
            </a:r>
            <a:br>
              <a:rPr lang="es-ES" sz="3800">
                <a:solidFill>
                  <a:srgbClr val="996600"/>
                </a:solidFill>
              </a:rPr>
            </a:br>
            <a:endParaRPr lang="es-ES" sz="3800">
              <a:solidFill>
                <a:srgbClr val="996600"/>
              </a:solidFill>
            </a:endParaRPr>
          </a:p>
        </p:txBody>
      </p:sp>
      <p:pic>
        <p:nvPicPr>
          <p:cNvPr id="18436" name="Picture 4" descr="DSC006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5832475" cy="437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56100" y="5876925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600">
                <a:solidFill>
                  <a:srgbClr val="996600"/>
                </a:solidFill>
              </a:rPr>
              <a:t>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24175"/>
            <a:ext cx="7772400" cy="1431925"/>
          </a:xfrm>
        </p:spPr>
        <p:txBody>
          <a:bodyPr/>
          <a:lstStyle/>
          <a:p>
            <a:r>
              <a:rPr lang="es-ES"/>
              <a:t>        </a:t>
            </a:r>
            <a:r>
              <a:rPr lang="es-ES">
                <a:solidFill>
                  <a:srgbClr val="996600"/>
                </a:solidFill>
              </a:rPr>
              <a:t>Capítulo 1:  Diagnóstico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836613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>
                <a:solidFill>
                  <a:srgbClr val="996600"/>
                </a:solidFill>
              </a:rPr>
              <a:t>Principales problemas Comuna Morillo</a:t>
            </a:r>
            <a:r>
              <a:rPr lang="es-ES" sz="3600"/>
              <a:t>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812087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</a:rPr>
              <a:t>Matriz de Motricidad y Dependencia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353425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>
                <a:solidFill>
                  <a:srgbClr val="996600"/>
                </a:solidFill>
              </a:rPr>
              <a:t>Coordenadas de Problemas Comuna Morrillo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4751387" cy="378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Antecedentes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44675"/>
            <a:ext cx="5616575" cy="421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es-ES" sz="3200">
                <a:solidFill>
                  <a:srgbClr val="996600"/>
                </a:solidFill>
              </a:rPr>
              <a:t>Plano Cartesiano de Ubicación de Problemas</a:t>
            </a:r>
          </a:p>
        </p:txBody>
      </p:sp>
      <p:pic>
        <p:nvPicPr>
          <p:cNvPr id="27652" name="Picture 4" descr="File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5545138" cy="541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675688" cy="1143000"/>
          </a:xfrm>
        </p:spPr>
        <p:txBody>
          <a:bodyPr/>
          <a:lstStyle/>
          <a:p>
            <a:r>
              <a:rPr lang="es-ES" sz="3600">
                <a:solidFill>
                  <a:srgbClr val="996600"/>
                </a:solidFill>
              </a:rPr>
              <a:t>Diagrama de Problemas Prioritarios a Atender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01788"/>
            <a:ext cx="5689600" cy="449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2806700" cy="1501775"/>
          </a:xfrm>
        </p:spPr>
        <p:txBody>
          <a:bodyPr/>
          <a:lstStyle/>
          <a:p>
            <a:pPr algn="ctr"/>
            <a:r>
              <a:rPr lang="es-ES" sz="2800">
                <a:solidFill>
                  <a:srgbClr val="996600"/>
                </a:solidFill>
              </a:rPr>
              <a:t>Árbol de Problemas: Causas  y Efectos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88913"/>
            <a:ext cx="4846638" cy="633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05038"/>
            <a:ext cx="2808287" cy="2376487"/>
          </a:xfrm>
        </p:spPr>
        <p:txBody>
          <a:bodyPr/>
          <a:lstStyle/>
          <a:p>
            <a:pPr algn="ctr"/>
            <a:r>
              <a:rPr lang="es-ES" sz="2800">
                <a:solidFill>
                  <a:srgbClr val="996600"/>
                </a:solidFill>
              </a:rPr>
              <a:t>Árbol de  Objetivos: Medios y Fines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0350"/>
            <a:ext cx="4983163" cy="634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133600"/>
            <a:ext cx="2447925" cy="1944688"/>
          </a:xfrm>
        </p:spPr>
        <p:txBody>
          <a:bodyPr/>
          <a:lstStyle/>
          <a:p>
            <a:pPr algn="ctr"/>
            <a:r>
              <a:rPr lang="es-ES" sz="2800">
                <a:solidFill>
                  <a:srgbClr val="996600"/>
                </a:solidFill>
              </a:rPr>
              <a:t>Áreas de   Intervención: </a:t>
            </a:r>
            <a:br>
              <a:rPr lang="es-ES" sz="2800">
                <a:solidFill>
                  <a:srgbClr val="996600"/>
                </a:solidFill>
              </a:rPr>
            </a:br>
            <a:r>
              <a:rPr lang="es-ES" sz="2800">
                <a:solidFill>
                  <a:srgbClr val="996600"/>
                </a:solidFill>
              </a:rPr>
              <a:t>Medios - Fines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33375"/>
            <a:ext cx="4960938" cy="6269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Objetivo General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2400"/>
              <a:t>Disminución de 48% de nivel infeccioso de: </a:t>
            </a:r>
          </a:p>
          <a:p>
            <a:pPr>
              <a:buFont typeface="Wingdings" pitchFamily="2" charset="2"/>
              <a:buChar char="q"/>
            </a:pPr>
            <a:r>
              <a:rPr lang="es-ES" sz="2400"/>
              <a:t> Enfermedades gastrointestinales</a:t>
            </a:r>
          </a:p>
          <a:p>
            <a:pPr>
              <a:buFont typeface="Wingdings" pitchFamily="2" charset="2"/>
              <a:buChar char="q"/>
            </a:pPr>
            <a:r>
              <a:rPr lang="es-ES" sz="2400"/>
              <a:t> Parasitarias </a:t>
            </a:r>
          </a:p>
          <a:p>
            <a:pPr>
              <a:buFont typeface="Wingdings" pitchFamily="2" charset="2"/>
              <a:buChar char="q"/>
            </a:pPr>
            <a:r>
              <a:rPr lang="es-ES" sz="2400"/>
              <a:t> Infección de vías urinarias </a:t>
            </a:r>
          </a:p>
          <a:p>
            <a:pPr>
              <a:buFont typeface="Wingdings" pitchFamily="2" charset="2"/>
              <a:buChar char="q"/>
            </a:pPr>
            <a:r>
              <a:rPr lang="es-ES" sz="2400"/>
              <a:t> Enfermedades de la piel </a:t>
            </a:r>
          </a:p>
          <a:p>
            <a:pPr>
              <a:buFont typeface="Wingdings" pitchFamily="2" charset="2"/>
              <a:buNone/>
            </a:pPr>
            <a:r>
              <a:rPr lang="es-ES" sz="2400"/>
              <a:t>por contacto con desechos animales,</a:t>
            </a:r>
          </a:p>
          <a:p>
            <a:pPr>
              <a:buFont typeface="Wingdings" pitchFamily="2" charset="2"/>
              <a:buNone/>
            </a:pPr>
            <a:r>
              <a:rPr lang="es-ES" sz="2400"/>
              <a:t>ofreciendo mejoras en el nivel y calidad de vida</a:t>
            </a:r>
          </a:p>
          <a:p>
            <a:pPr>
              <a:buFont typeface="Wingdings" pitchFamily="2" charset="2"/>
              <a:buNone/>
            </a:pPr>
            <a:r>
              <a:rPr lang="es-ES" sz="2400"/>
              <a:t>de los habitantes proporcionando viviendas con</a:t>
            </a:r>
          </a:p>
          <a:p>
            <a:pPr>
              <a:buFont typeface="Wingdings" pitchFamily="2" charset="2"/>
              <a:buNone/>
            </a:pPr>
            <a:r>
              <a:rPr lang="es-ES" sz="2400"/>
              <a:t>estructura apropiada a las necesidades climáticas </a:t>
            </a:r>
          </a:p>
          <a:p>
            <a:pPr>
              <a:buFont typeface="Wingdings" pitchFamily="2" charset="2"/>
              <a:buNone/>
            </a:pPr>
            <a:r>
              <a:rPr lang="es-ES" sz="2400"/>
              <a:t>ambientales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5170487" cy="944562"/>
          </a:xfrm>
        </p:spPr>
        <p:txBody>
          <a:bodyPr/>
          <a:lstStyle/>
          <a:p>
            <a:r>
              <a:rPr lang="es-ES">
                <a:solidFill>
                  <a:srgbClr val="996600"/>
                </a:solidFill>
              </a:rPr>
              <a:t>          Línea Base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18487" cy="5040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r>
              <a:rPr lang="es-ES">
                <a:solidFill>
                  <a:srgbClr val="996600"/>
                </a:solidFill>
              </a:rPr>
              <a:t> Proyecto de Viviendas              Viviendas</a:t>
            </a:r>
          </a:p>
          <a:p>
            <a:pPr>
              <a:buFont typeface="Wingdings" pitchFamily="2" charset="2"/>
              <a:buNone/>
            </a:pPr>
            <a:r>
              <a:rPr lang="es-ES">
                <a:solidFill>
                  <a:srgbClr val="996600"/>
                </a:solidFill>
              </a:rPr>
              <a:t>   MIDUVI Año 2001                No Favorecidas</a:t>
            </a:r>
          </a:p>
        </p:txBody>
      </p:sp>
      <p:pic>
        <p:nvPicPr>
          <p:cNvPr id="20484" name="Picture 4" descr="DSC006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20938"/>
            <a:ext cx="3671887" cy="298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55650" y="5373688"/>
            <a:ext cx="5292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rgbClr val="996600"/>
                </a:solidFill>
              </a:rPr>
              <a:t>  63% = 79</a:t>
            </a:r>
          </a:p>
          <a:p>
            <a:r>
              <a:rPr lang="es-ES" sz="2400">
                <a:solidFill>
                  <a:srgbClr val="996600"/>
                </a:solidFill>
              </a:rPr>
              <a:t>  22% = 18 Totalmente</a:t>
            </a:r>
          </a:p>
          <a:p>
            <a:r>
              <a:rPr lang="es-ES" sz="2400">
                <a:solidFill>
                  <a:srgbClr val="996600"/>
                </a:solidFill>
              </a:rPr>
              <a:t>                   Construidas</a:t>
            </a:r>
          </a:p>
          <a:p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0938"/>
            <a:ext cx="3960812" cy="304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84888" y="5805488"/>
            <a:ext cx="1201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sz="4000">
                <a:solidFill>
                  <a:srgbClr val="996600"/>
                </a:solidFill>
              </a:rPr>
              <a:t>37%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400">
                <a:solidFill>
                  <a:srgbClr val="996600"/>
                </a:solidFill>
              </a:rPr>
              <a:t>37% de Viviendas no favorecidas por proyecto MIDUVI  47 Familias 235 habitantes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Población Objetivo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403475"/>
            <a:ext cx="4752975" cy="356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11638" y="4797425"/>
            <a:ext cx="144462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2738"/>
            <a:ext cx="7772400" cy="1358900"/>
          </a:xfrm>
        </p:spPr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Capítulo 2 :  Formulación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765175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23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r>
              <a:rPr lang="es-ES" sz="3600">
                <a:solidFill>
                  <a:srgbClr val="996600"/>
                </a:solidFill>
              </a:rPr>
              <a:t>Metas de Impacto – Indicadores de Impacto</a:t>
            </a:r>
            <a:r>
              <a:rPr lang="es-ES"/>
              <a:t> </a:t>
            </a:r>
          </a:p>
        </p:txBody>
      </p:sp>
      <p:graphicFrame>
        <p:nvGraphicFramePr>
          <p:cNvPr id="36907" name="Group 43"/>
          <p:cNvGraphicFramePr>
            <a:graphicFrameLocks noGrp="1"/>
          </p:cNvGraphicFramePr>
          <p:nvPr>
            <p:ph idx="1"/>
          </p:nvPr>
        </p:nvGraphicFramePr>
        <p:xfrm>
          <a:off x="611188" y="1600200"/>
          <a:ext cx="8075612" cy="4286250"/>
        </p:xfrm>
        <a:graphic>
          <a:graphicData uri="http://schemas.openxmlformats.org/drawingml/2006/table">
            <a:tbl>
              <a:tblPr/>
              <a:tblGrid>
                <a:gridCol w="2692400"/>
                <a:gridCol w="2690812"/>
                <a:gridCol w="26924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 de Impacto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Metas de Impacto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Indicadores de Impacto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Disminución de nivel infeccioso por contacto con desechos de animales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Puntos de disminución en índices de infecciones en la comuna.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de visitas médicas a hospitales y/o centros médicos cercanos por infecciones.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Proporcionar viviendas aptas para las condiciones climáticas y sanitarias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Puntos de disminución en índices de deficiencia de vivienda en comuna Morrillo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33600"/>
            <a:ext cx="7772400" cy="2087563"/>
          </a:xfrm>
        </p:spPr>
        <p:txBody>
          <a:bodyPr/>
          <a:lstStyle/>
          <a:p>
            <a:pPr algn="ctr"/>
            <a:r>
              <a:rPr lang="es-ES" sz="5400">
                <a:solidFill>
                  <a:srgbClr val="996600"/>
                </a:solidFill>
              </a:rPr>
              <a:t>Caracterización del Contexto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800">
                <a:solidFill>
                  <a:srgbClr val="996600"/>
                </a:solidFill>
              </a:rPr>
              <a:t>Supuestos Válidos – Peso Porcentual</a:t>
            </a:r>
          </a:p>
        </p:txBody>
      </p:sp>
      <p:graphicFrame>
        <p:nvGraphicFramePr>
          <p:cNvPr id="38977" name="Group 65"/>
          <p:cNvGraphicFramePr>
            <a:graphicFrameLocks noGrp="1"/>
          </p:cNvGraphicFramePr>
          <p:nvPr>
            <p:ph idx="1"/>
          </p:nvPr>
        </p:nvGraphicFramePr>
        <p:xfrm>
          <a:off x="755650" y="1844675"/>
          <a:ext cx="7905750" cy="3849688"/>
        </p:xfrm>
        <a:graphic>
          <a:graphicData uri="http://schemas.openxmlformats.org/drawingml/2006/table">
            <a:tbl>
              <a:tblPr/>
              <a:tblGrid>
                <a:gridCol w="3024188"/>
                <a:gridCol w="1871662"/>
                <a:gridCol w="30099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 de Impacto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Peso Porcentual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Supuestos Válidos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Disminución de nivel infeccioso por contacto con desechos de animales en 48%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Crecimiento poblacional se mantiene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Tasa de Morbilidad no aumenta por epidemias anormales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Proporcionar un 37% de viviendas aptas para las condiciones climáticas y sanitarias de las comunas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Condiciones climáticas y demográficas mantienen su tendencia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Ausencia de Fenómenos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8064500" cy="1143000"/>
          </a:xfrm>
        </p:spPr>
        <p:txBody>
          <a:bodyPr/>
          <a:lstStyle/>
          <a:p>
            <a:r>
              <a:rPr lang="es-ES" sz="2800">
                <a:solidFill>
                  <a:srgbClr val="996600"/>
                </a:solidFill>
              </a:rPr>
              <a:t>Importancia de la Vivienda en las condiciones de salud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604250" cy="406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113"/>
            <a:ext cx="7772400" cy="4214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/>
              <a:t>Foro de Ministros de Urbanismos y Viviendas</a:t>
            </a:r>
          </a:p>
          <a:p>
            <a:pPr>
              <a:buFont typeface="Wingdings" pitchFamily="2" charset="2"/>
              <a:buNone/>
            </a:pPr>
            <a:r>
              <a:rPr lang="es-ES"/>
              <a:t> de América Latina y la OPS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r>
              <a:rPr lang="es-ES"/>
              <a:t>Congreso de OMS “Principios de Higiene de la Vivienda” Ginebra 1990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r>
              <a:rPr lang="es-ES"/>
              <a:t>Congreso de la OMS realizado en Antioquía 1995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820150" cy="1143000"/>
          </a:xfrm>
        </p:spPr>
        <p:txBody>
          <a:bodyPr/>
          <a:lstStyle/>
          <a:p>
            <a:pPr algn="ctr"/>
            <a:r>
              <a:rPr lang="es-ES" sz="3600">
                <a:solidFill>
                  <a:srgbClr val="996600"/>
                </a:solidFill>
              </a:rPr>
              <a:t>Requisitos de O.M.S para una Vivienda Saludable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7724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Área de piso no menor a 2 metros cuadrados por persona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Piso a no menos de 0.3 metros sobre nivel del terreno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Áreas de ventanas no menores del 25% del área del piso, debidamente orientadas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Seguridad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Sectorización de los espacios físicos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Construcción de cerca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Construcción de cobertizos o casetas para animales domésticos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Eliminación de depresiones de terreno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ES" sz="2400"/>
              <a:t>Medidas de escaleras requeridas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Áreas de Intervención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/>
              <a:t>Construcción de Viviendas Saludables, según los requerimientos de la O.M.S.</a:t>
            </a:r>
          </a:p>
          <a:p>
            <a:pPr>
              <a:buFont typeface="Wingdings" pitchFamily="2" charset="2"/>
              <a:buChar char="q"/>
            </a:pPr>
            <a:endParaRPr lang="es-ES"/>
          </a:p>
          <a:p>
            <a:pPr>
              <a:buFont typeface="Wingdings" pitchFamily="2" charset="2"/>
              <a:buChar char="q"/>
            </a:pPr>
            <a:r>
              <a:rPr lang="es-ES"/>
              <a:t>Construcción de corrales para uso exclusivo de animales domésticos a una distancia adecuada de las viviendas y de sus moradores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059738" cy="1501775"/>
          </a:xfrm>
        </p:spPr>
        <p:txBody>
          <a:bodyPr/>
          <a:lstStyle/>
          <a:p>
            <a:r>
              <a:rPr lang="es-ES" sz="3200">
                <a:solidFill>
                  <a:srgbClr val="996600"/>
                </a:solidFill>
              </a:rPr>
              <a:t>          Matriz de Área de Intervención 1</a:t>
            </a:r>
            <a:br>
              <a:rPr lang="es-ES" sz="3200">
                <a:solidFill>
                  <a:srgbClr val="996600"/>
                </a:solidFill>
              </a:rPr>
            </a:br>
            <a:r>
              <a:rPr lang="es-ES" sz="2400">
                <a:solidFill>
                  <a:srgbClr val="996600"/>
                </a:solidFill>
              </a:rPr>
              <a:t>Construcción de Corrales para uso de animales domésticos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8428038" cy="324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86688" cy="1844675"/>
          </a:xfrm>
        </p:spPr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</a:rPr>
              <a:t>        Matriz de Área de Intervención 2 </a:t>
            </a:r>
            <a:r>
              <a:rPr lang="es-ES" sz="2400">
                <a:solidFill>
                  <a:srgbClr val="996600"/>
                </a:solidFill>
              </a:rPr>
              <a:t>Proporción de viviendas saludables, aptas a condiciones climáticas y sanitarias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916113"/>
            <a:ext cx="88265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997200"/>
            <a:ext cx="7772400" cy="1143000"/>
          </a:xfrm>
        </p:spPr>
        <p:txBody>
          <a:bodyPr/>
          <a:lstStyle/>
          <a:p>
            <a:r>
              <a:rPr lang="es-ES">
                <a:solidFill>
                  <a:srgbClr val="996600"/>
                </a:solidFill>
              </a:rPr>
              <a:t>Capítulo 3 :  Evaluación Ex-Ante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765175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0"/>
            <a:ext cx="7113588" cy="81105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/>
              <a:t>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/>
              <a:t>      Los beneficios de los proyectos de vivienda social provienen de los cambios de las familias beneficiarias, es decir, una comparación de la situación antes y después de la realización del proyecto.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80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1600"/>
              <a:t>Mejoramiento en las condiciones de salud de los miembros de la familia: disminución de enfermedades del aparato digestivo, del aparato respiratorio y mejoramiento de la salud mental.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1600"/>
              <a:t>Disminución de los gastos de salud por menor ocurrencia de enfermedades.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1600"/>
              <a:t>Disminución del ausentismo escolar (implica esperanza de mayores ingresos futuros)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1600"/>
              <a:t>Mejoramiento del clima psicológico y afectivo entre los miembros de la familia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1600"/>
              <a:t>Aumento de la autoestima de los miembros de la familia y mejores perspectivas de inserción formal en la sociedad.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Costos de los proyectos de viviendas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72400" cy="43132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/>
              <a:t>Costos Directos del Proyecto</a:t>
            </a:r>
          </a:p>
          <a:p>
            <a:pPr>
              <a:buFont typeface="Wingdings" pitchFamily="2" charset="2"/>
              <a:buChar char="q"/>
            </a:pPr>
            <a:endParaRPr lang="es-ES"/>
          </a:p>
          <a:p>
            <a:pPr>
              <a:buFont typeface="Wingdings" pitchFamily="2" charset="2"/>
              <a:buChar char="q"/>
            </a:pPr>
            <a:r>
              <a:rPr lang="es-ES"/>
              <a:t>Costos Indirectos del Proyecto</a:t>
            </a:r>
          </a:p>
          <a:p>
            <a:pPr>
              <a:buFont typeface="Wingdings" pitchFamily="2" charset="2"/>
              <a:buChar char="q"/>
            </a:pPr>
            <a:endParaRPr lang="es-ES"/>
          </a:p>
          <a:p>
            <a:pPr>
              <a:buFont typeface="Wingdings" pitchFamily="2" charset="2"/>
              <a:buChar char="q"/>
            </a:pPr>
            <a:r>
              <a:rPr lang="es-ES"/>
              <a:t>Costos por localización de proyecto</a:t>
            </a:r>
          </a:p>
          <a:p>
            <a:pPr>
              <a:buFont typeface="Wingdings" pitchFamily="2" charset="2"/>
              <a:buChar char="q"/>
            </a:pPr>
            <a:endParaRPr lang="es-ES"/>
          </a:p>
          <a:p>
            <a:pPr>
              <a:buFont typeface="Wingdings" pitchFamily="2" charset="2"/>
              <a:buChar char="q"/>
            </a:pPr>
            <a:r>
              <a:rPr lang="es-ES"/>
              <a:t>Costos Causados por el proyecto en su entorno.</a:t>
            </a:r>
          </a:p>
          <a:p>
            <a:pPr>
              <a:buFont typeface="Wingdings" pitchFamily="2" charset="2"/>
              <a:buChar char="q"/>
            </a:pPr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5408"/>
          <a:stretch>
            <a:fillRect/>
          </a:stretch>
        </p:blipFill>
        <p:spPr>
          <a:xfrm rot="772928">
            <a:off x="3635375" y="692150"/>
            <a:ext cx="4772025" cy="5472113"/>
          </a:xfrm>
          <a:noFill/>
          <a:ln>
            <a:solidFill>
              <a:schemeClr val="tx1"/>
            </a:solidFill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2636838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sz="4000">
                <a:solidFill>
                  <a:srgbClr val="996600"/>
                </a:solidFill>
              </a:rPr>
              <a:t>Localización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>
                <a:solidFill>
                  <a:srgbClr val="996600"/>
                </a:solidFill>
                <a:latin typeface="Arial Unicode MS" pitchFamily="34" charset="-128"/>
              </a:rPr>
              <a:t>Costos Directos del Proyecto</a:t>
            </a:r>
            <a:r>
              <a:rPr lang="es-ES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628775"/>
            <a:ext cx="77724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Adquisición del Terreno (para las viviendas y  corrales)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Habilitación del terreno (despeje, nivelación, mejoramiento del suelo).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Estudios y proyectos.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Permisos y aprobaciones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Urbanización del loteo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Edificación  de la vivienda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Habilitación de espacios comunes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Construcción de vialidad interna del loteo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sz="2400"/>
              <a:t>Construcción de Equipamiento propio de loteo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Adquisición del terreno</a:t>
            </a:r>
            <a:r>
              <a:rPr lang="es-ES"/>
              <a:t>  </a:t>
            </a:r>
            <a:r>
              <a:rPr lang="es-ES" sz="2800">
                <a:solidFill>
                  <a:srgbClr val="996600"/>
                </a:solidFill>
              </a:rPr>
              <a:t>$8,240</a:t>
            </a:r>
          </a:p>
        </p:txBody>
      </p:sp>
      <p:graphicFrame>
        <p:nvGraphicFramePr>
          <p:cNvPr id="52312" name="Group 88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1612900"/>
        </p:xfrm>
        <a:graphic>
          <a:graphicData uri="http://schemas.openxmlformats.org/drawingml/2006/table">
            <a:tbl>
              <a:tblPr/>
              <a:tblGrid>
                <a:gridCol w="1554162"/>
                <a:gridCol w="1554163"/>
                <a:gridCol w="1555750"/>
                <a:gridCol w="1554162"/>
                <a:gridCol w="1554163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Metro Cuadrado ($)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de Vivienda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Cantidad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Terreno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11" name="Group 87"/>
          <p:cNvGraphicFramePr>
            <a:graphicFrameLocks noGrp="1"/>
          </p:cNvGraphicFramePr>
          <p:nvPr/>
        </p:nvGraphicFramePr>
        <p:xfrm>
          <a:off x="971550" y="3860800"/>
          <a:ext cx="7775575" cy="1825625"/>
        </p:xfrm>
        <a:graphic>
          <a:graphicData uri="http://schemas.openxmlformats.org/drawingml/2006/table">
            <a:tbl>
              <a:tblPr/>
              <a:tblGrid>
                <a:gridCol w="1612900"/>
                <a:gridCol w="1539875"/>
                <a:gridCol w="1541463"/>
                <a:gridCol w="1539875"/>
                <a:gridCol w="15414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Metro Cuadrado ($)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Cantidad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Terreno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3" name="Rectangle 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>
                <a:solidFill>
                  <a:srgbClr val="996600"/>
                </a:solidFill>
                <a:latin typeface="Arial Unicode MS" pitchFamily="34" charset="-128"/>
              </a:rPr>
              <a:t/>
            </a:r>
            <a:br>
              <a:rPr lang="es-ES" sz="2800">
                <a:solidFill>
                  <a:srgbClr val="996600"/>
                </a:solidFill>
                <a:latin typeface="Arial Unicode MS" pitchFamily="34" charset="-128"/>
              </a:rPr>
            </a:br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Habilitación de Terreno</a:t>
            </a:r>
            <a:r>
              <a:rPr lang="es-ES" sz="3800"/>
              <a:t> </a:t>
            </a:r>
          </a:p>
        </p:txBody>
      </p:sp>
      <p:graphicFrame>
        <p:nvGraphicFramePr>
          <p:cNvPr id="50346" name="Group 170"/>
          <p:cNvGraphicFramePr>
            <a:graphicFrameLocks noGrp="1"/>
          </p:cNvGraphicFramePr>
          <p:nvPr>
            <p:ph idx="1"/>
          </p:nvPr>
        </p:nvGraphicFramePr>
        <p:xfrm>
          <a:off x="827088" y="2420938"/>
          <a:ext cx="7977187" cy="1995487"/>
        </p:xfrm>
        <a:graphic>
          <a:graphicData uri="http://schemas.openxmlformats.org/drawingml/2006/table">
            <a:tbl>
              <a:tblPr/>
              <a:tblGrid>
                <a:gridCol w="1873250"/>
                <a:gridCol w="1655762"/>
                <a:gridCol w="2520950"/>
                <a:gridCol w="1927225"/>
              </a:tblGrid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  MAQUINAS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      COSTO X HORA ($)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    No. DE HORAS UTILIZADAS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COSTO TOTAL    ($)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Motoniveladora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570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Aplanadora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36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216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          TOTAL COSTO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786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Edificación de Viviendas</a:t>
            </a:r>
          </a:p>
        </p:txBody>
      </p:sp>
      <p:pic>
        <p:nvPicPr>
          <p:cNvPr id="48132" name="Picture 4" descr="Serv0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484313"/>
            <a:ext cx="4249737" cy="2736850"/>
          </a:xfrm>
          <a:noFill/>
          <a:ln>
            <a:solidFill>
              <a:schemeClr val="tx1"/>
            </a:solidFill>
          </a:ln>
        </p:spPr>
      </p:pic>
      <p:graphicFrame>
        <p:nvGraphicFramePr>
          <p:cNvPr id="48152" name="Group 24"/>
          <p:cNvGraphicFramePr>
            <a:graphicFrameLocks noGrp="1"/>
          </p:cNvGraphicFramePr>
          <p:nvPr>
            <p:ph idx="1"/>
          </p:nvPr>
        </p:nvGraphicFramePr>
        <p:xfrm>
          <a:off x="1979613" y="4581525"/>
          <a:ext cx="5889625" cy="1439863"/>
        </p:xfrm>
        <a:graphic>
          <a:graphicData uri="http://schemas.openxmlformats.org/drawingml/2006/table">
            <a:tbl>
              <a:tblPr/>
              <a:tblGrid>
                <a:gridCol w="1963737"/>
                <a:gridCol w="1962150"/>
                <a:gridCol w="19637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Cantidad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erv0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00213"/>
            <a:ext cx="1649412" cy="2084387"/>
          </a:xfrm>
          <a:noFill/>
          <a:ln>
            <a:solidFill>
              <a:schemeClr val="tx1"/>
            </a:solidFill>
          </a:ln>
        </p:spPr>
      </p:pic>
      <p:pic>
        <p:nvPicPr>
          <p:cNvPr id="49157" name="Picture 5" descr="Serv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525" y="1773238"/>
            <a:ext cx="1282700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8" name="Picture 6" descr="Serv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173288"/>
            <a:ext cx="1944687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9" name="Picture 7" descr="Serv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2060575"/>
            <a:ext cx="156845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365625"/>
            <a:ext cx="6842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292600"/>
            <a:ext cx="23034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2" name="Picture 10" descr="images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84300" y="4292600"/>
            <a:ext cx="1550988" cy="2089150"/>
          </a:xfrm>
          <a:prstGeom prst="rect">
            <a:avLst/>
          </a:prstGeom>
          <a:noFill/>
        </p:spPr>
      </p:pic>
      <p:pic>
        <p:nvPicPr>
          <p:cNvPr id="49163" name="Picture 11" descr="images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4508500"/>
            <a:ext cx="2090738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5" name="Rectangle 1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Total Costos Directos</a:t>
            </a:r>
          </a:p>
        </p:txBody>
      </p:sp>
      <p:graphicFrame>
        <p:nvGraphicFramePr>
          <p:cNvPr id="58501" name="Group 133"/>
          <p:cNvGraphicFramePr>
            <a:graphicFrameLocks noGrp="1"/>
          </p:cNvGraphicFramePr>
          <p:nvPr>
            <p:ph idx="1"/>
          </p:nvPr>
        </p:nvGraphicFramePr>
        <p:xfrm>
          <a:off x="900113" y="1844675"/>
          <a:ext cx="7772400" cy="4030663"/>
        </p:xfrm>
        <a:graphic>
          <a:graphicData uri="http://schemas.openxmlformats.org/drawingml/2006/table">
            <a:tbl>
              <a:tblPr/>
              <a:tblGrid>
                <a:gridCol w="1285875"/>
                <a:gridCol w="4557712"/>
                <a:gridCol w="1928813"/>
              </a:tblGrid>
              <a:tr h="5254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REQUERIMIENTO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 $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Terreno viviendas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7520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Terreno corrales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Habilitación de terreno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Maquina 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Maquina 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Permisos y Aprobaciones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Edificación de viviendas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16168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25594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5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Costos de Operación</a:t>
            </a:r>
          </a:p>
        </p:txBody>
      </p:sp>
      <p:graphicFrame>
        <p:nvGraphicFramePr>
          <p:cNvPr id="60764" name="Group 348"/>
          <p:cNvGraphicFramePr>
            <a:graphicFrameLocks noGrp="1"/>
          </p:cNvGraphicFramePr>
          <p:nvPr>
            <p:ph idx="1"/>
          </p:nvPr>
        </p:nvGraphicFramePr>
        <p:xfrm>
          <a:off x="900113" y="981075"/>
          <a:ext cx="7775575" cy="5616575"/>
        </p:xfrm>
        <a:graphic>
          <a:graphicData uri="http://schemas.openxmlformats.org/drawingml/2006/table">
            <a:tbl>
              <a:tblPr/>
              <a:tblGrid>
                <a:gridCol w="2433637"/>
                <a:gridCol w="1098550"/>
                <a:gridCol w="2112963"/>
                <a:gridCol w="1836737"/>
                <a:gridCol w="293688"/>
              </a:tblGrid>
              <a:tr h="51752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 para Realización del proyecto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 Vivienda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Sábado 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Domingo 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Horas de Trabajo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Viviendas Instaladas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Personas Requeridas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 Mano de Obra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Sábado 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Domingo 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Viviendas Instaladas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Personas Requeridas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Horas de Trabajo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 x Hora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 Mano de Obra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345,6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345,6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 Mano de Obra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($)   691,2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31" name="Rectangle 67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72400" cy="1143000"/>
          </a:xfrm>
        </p:spPr>
        <p:txBody>
          <a:bodyPr/>
          <a:lstStyle/>
          <a:p>
            <a:pPr algn="ctr"/>
            <a:r>
              <a:rPr lang="es-ES" sz="2800">
                <a:solidFill>
                  <a:srgbClr val="996600"/>
                </a:solidFill>
                <a:latin typeface="Arial Unicode MS" pitchFamily="34" charset="-128"/>
                <a:cs typeface="Arial" charset="0"/>
              </a:rPr>
              <a:t> TOTAL COSTOS DE OPERACIÓN</a:t>
            </a:r>
            <a:r>
              <a:rPr lang="es-ES" sz="2800">
                <a:solidFill>
                  <a:srgbClr val="996600"/>
                </a:solidFill>
                <a:latin typeface="Arial Unicode MS" pitchFamily="34" charset="-128"/>
              </a:rPr>
              <a:t/>
            </a:r>
            <a:br>
              <a:rPr lang="es-ES" sz="2800">
                <a:solidFill>
                  <a:srgbClr val="996600"/>
                </a:solidFill>
                <a:latin typeface="Arial Unicode MS" pitchFamily="34" charset="-128"/>
              </a:rPr>
            </a:br>
            <a:endParaRPr lang="es-ES" sz="2800">
              <a:solidFill>
                <a:srgbClr val="996600"/>
              </a:solidFill>
              <a:latin typeface="Arial Unicode MS" pitchFamily="34" charset="-128"/>
            </a:endParaRPr>
          </a:p>
        </p:txBody>
      </p:sp>
      <p:graphicFrame>
        <p:nvGraphicFramePr>
          <p:cNvPr id="62533" name="Group 69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772400" cy="4562475"/>
        </p:xfrm>
        <a:graphic>
          <a:graphicData uri="http://schemas.openxmlformats.org/drawingml/2006/table">
            <a:tbl>
              <a:tblPr/>
              <a:tblGrid>
                <a:gridCol w="5405438"/>
                <a:gridCol w="2366962"/>
              </a:tblGrid>
              <a:tr h="5000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COSTOS DE OPERACIÓN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$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Mano de Obra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691,2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Charlas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Capacitación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Transporte (Fletes)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Viáticos por traslado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Coordinador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Total   $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5123,2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7772400" cy="1143000"/>
          </a:xfrm>
        </p:spPr>
        <p:txBody>
          <a:bodyPr/>
          <a:lstStyle/>
          <a:p>
            <a:pPr algn="ctr"/>
            <a:r>
              <a:rPr lang="es-ES" sz="3600">
                <a:solidFill>
                  <a:srgbClr val="996600"/>
                </a:solidFill>
                <a:latin typeface="Arial Unicode MS" pitchFamily="34" charset="-128"/>
              </a:rPr>
              <a:t>Costos Anuales del Proyecto</a:t>
            </a:r>
            <a:br>
              <a:rPr lang="es-ES" sz="3600">
                <a:solidFill>
                  <a:srgbClr val="996600"/>
                </a:solidFill>
                <a:latin typeface="Arial Unicode MS" pitchFamily="34" charset="-128"/>
              </a:rPr>
            </a:br>
            <a:r>
              <a:rPr lang="es-ES" sz="3600">
                <a:solidFill>
                  <a:srgbClr val="996600"/>
                </a:solidFill>
                <a:latin typeface="Arial Unicode MS" pitchFamily="34" charset="-128"/>
              </a:rPr>
              <a:t>AÑO 1</a:t>
            </a:r>
          </a:p>
        </p:txBody>
      </p:sp>
      <p:graphicFrame>
        <p:nvGraphicFramePr>
          <p:cNvPr id="64549" name="Group 37"/>
          <p:cNvGraphicFramePr>
            <a:graphicFrameLocks noGrp="1"/>
          </p:cNvGraphicFramePr>
          <p:nvPr>
            <p:ph idx="1"/>
          </p:nvPr>
        </p:nvGraphicFramePr>
        <p:xfrm>
          <a:off x="971550" y="2636838"/>
          <a:ext cx="7772400" cy="1822450"/>
        </p:xfrm>
        <a:graphic>
          <a:graphicData uri="http://schemas.openxmlformats.org/drawingml/2006/table">
            <a:tbl>
              <a:tblPr/>
              <a:tblGrid>
                <a:gridCol w="5621338"/>
                <a:gridCol w="2151062"/>
              </a:tblGrid>
              <a:tr h="4365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COSTOS TOTALES  AÑO 1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Costos Directos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25594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Costos de Operación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5123,2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Valor Total $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30717,2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15" name="Rectangle 131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7772400" cy="1800225"/>
          </a:xfrm>
        </p:spPr>
        <p:txBody>
          <a:bodyPr/>
          <a:lstStyle/>
          <a:p>
            <a:r>
              <a:rPr lang="es-ES" sz="4000">
                <a:solidFill>
                  <a:srgbClr val="996600"/>
                </a:solidFill>
                <a:latin typeface="Arial Unicode MS" pitchFamily="34" charset="-128"/>
              </a:rPr>
              <a:t>    Costos Anuales del Proyecto</a:t>
            </a:r>
            <a:br>
              <a:rPr lang="es-ES" sz="4000">
                <a:solidFill>
                  <a:srgbClr val="996600"/>
                </a:solidFill>
                <a:latin typeface="Arial Unicode MS" pitchFamily="34" charset="-128"/>
              </a:rPr>
            </a:br>
            <a:r>
              <a:rPr lang="es-ES" sz="4000">
                <a:solidFill>
                  <a:srgbClr val="996600"/>
                </a:solidFill>
                <a:latin typeface="Arial Unicode MS" pitchFamily="34" charset="-128"/>
              </a:rPr>
              <a:t>            AÑO 2 – AÑO 6</a:t>
            </a:r>
          </a:p>
        </p:txBody>
      </p:sp>
      <p:graphicFrame>
        <p:nvGraphicFramePr>
          <p:cNvPr id="67727" name="Group 143"/>
          <p:cNvGraphicFramePr>
            <a:graphicFrameLocks noGrp="1"/>
          </p:cNvGraphicFramePr>
          <p:nvPr>
            <p:ph idx="1"/>
          </p:nvPr>
        </p:nvGraphicFramePr>
        <p:xfrm>
          <a:off x="1116013" y="1700213"/>
          <a:ext cx="7772400" cy="3910012"/>
        </p:xfrm>
        <a:graphic>
          <a:graphicData uri="http://schemas.openxmlformats.org/drawingml/2006/table">
            <a:tbl>
              <a:tblPr/>
              <a:tblGrid>
                <a:gridCol w="2087562"/>
                <a:gridCol w="2197100"/>
                <a:gridCol w="1657350"/>
                <a:gridCol w="1830388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Actividad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 Mensual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Meses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Costo Anual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($)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y 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Monitoreo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Coordinador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2400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2735263" cy="1871663"/>
          </a:xfrm>
        </p:spPr>
        <p:txBody>
          <a:bodyPr/>
          <a:lstStyle/>
          <a:p>
            <a:r>
              <a:rPr lang="es-ES">
                <a:solidFill>
                  <a:srgbClr val="996600"/>
                </a:solidFill>
              </a:rPr>
              <a:t>Comunas </a:t>
            </a:r>
            <a:br>
              <a:rPr lang="es-ES">
                <a:solidFill>
                  <a:srgbClr val="996600"/>
                </a:solidFill>
              </a:rPr>
            </a:br>
            <a:r>
              <a:rPr lang="es-ES">
                <a:solidFill>
                  <a:srgbClr val="996600"/>
                </a:solidFill>
              </a:rPr>
              <a:t>Cercanas</a:t>
            </a:r>
          </a:p>
        </p:txBody>
      </p:sp>
      <p:pic>
        <p:nvPicPr>
          <p:cNvPr id="6148" name="Picture 4" descr="File001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769807">
            <a:off x="4140200" y="549275"/>
            <a:ext cx="4157663" cy="561022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9145588" cy="1143000"/>
          </a:xfrm>
        </p:spPr>
        <p:txBody>
          <a:bodyPr/>
          <a:lstStyle/>
          <a:p>
            <a:r>
              <a:rPr lang="es-ES" sz="2800">
                <a:solidFill>
                  <a:srgbClr val="996600"/>
                </a:solidFill>
                <a:latin typeface="Arial" charset="0"/>
              </a:rPr>
              <a:t>   Disminución Porcentual de Índices de Enfermedades</a:t>
            </a:r>
            <a:r>
              <a:rPr lang="es-ES" sz="3800"/>
              <a:t> </a:t>
            </a:r>
          </a:p>
        </p:txBody>
      </p:sp>
      <p:graphicFrame>
        <p:nvGraphicFramePr>
          <p:cNvPr id="91169" name="Group 33"/>
          <p:cNvGraphicFramePr>
            <a:graphicFrameLocks noGrp="1"/>
          </p:cNvGraphicFramePr>
          <p:nvPr>
            <p:ph idx="1"/>
          </p:nvPr>
        </p:nvGraphicFramePr>
        <p:xfrm>
          <a:off x="900113" y="2636838"/>
          <a:ext cx="7772400" cy="19431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>
                <a:solidFill>
                  <a:srgbClr val="996600"/>
                </a:solidFill>
                <a:latin typeface="Arial Unicode MS" pitchFamily="34" charset="-128"/>
              </a:rPr>
              <a:t>Cálculo de Beneficios Sociales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>
                <a:solidFill>
                  <a:srgbClr val="996600"/>
                </a:solidFill>
              </a:rPr>
              <a:t>    Beneficios en Consultas Médicas  1- 6 años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05038"/>
            <a:ext cx="7880350" cy="404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996600"/>
                </a:solidFill>
                <a:latin typeface="Arial Unicode MS" pitchFamily="34" charset="-128"/>
              </a:rPr>
              <a:t> Cálculo de Beneficios Sociales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/>
              <a:t>      </a:t>
            </a:r>
            <a:r>
              <a:rPr lang="es-ES">
                <a:solidFill>
                  <a:srgbClr val="996600"/>
                </a:solidFill>
              </a:rPr>
              <a:t>Beneficios Sociales Medicamentos  1 – 6 años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76295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996600"/>
                </a:solidFill>
                <a:latin typeface="Arial Unicode MS" pitchFamily="34" charset="-128"/>
              </a:rPr>
              <a:t>   Cálculo de Beneficios Sociales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>
                <a:solidFill>
                  <a:srgbClr val="996600"/>
                </a:solidFill>
              </a:rPr>
              <a:t>Beneficio Social Exámenes Médicos 1 - 6 años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761047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996600"/>
                </a:solidFill>
                <a:latin typeface="Arial Unicode MS" pitchFamily="34" charset="-128"/>
              </a:rPr>
              <a:t>  Cálculo de Beneficios Sociales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60575"/>
            <a:ext cx="755967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258888" y="1557338"/>
            <a:ext cx="698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sz="2400">
                <a:solidFill>
                  <a:srgbClr val="996600"/>
                </a:solidFill>
              </a:rPr>
              <a:t>   </a:t>
            </a:r>
            <a:r>
              <a:rPr lang="es-ES" sz="2800">
                <a:solidFill>
                  <a:srgbClr val="996600"/>
                </a:solidFill>
              </a:rPr>
              <a:t>Beneficio Social  Movilización 1 - 6 años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41438"/>
            <a:ext cx="7772400" cy="47894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s-ES" sz="3200">
              <a:solidFill>
                <a:srgbClr val="99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3200">
                <a:solidFill>
                  <a:srgbClr val="996600"/>
                </a:solidFill>
              </a:rPr>
              <a:t>Metodología de Evaluación de Proyectos de Viviendas Sociales</a:t>
            </a:r>
          </a:p>
          <a:p>
            <a:pPr>
              <a:buFont typeface="Wingdings" pitchFamily="2" charset="2"/>
              <a:buNone/>
            </a:pPr>
            <a:endParaRPr lang="es-ES" sz="3200"/>
          </a:p>
          <a:p>
            <a:pPr algn="ctr">
              <a:buFont typeface="Wingdings" pitchFamily="2" charset="2"/>
              <a:buNone/>
            </a:pPr>
            <a:r>
              <a:rPr lang="es-ES" sz="3200"/>
              <a:t>  </a:t>
            </a:r>
            <a:r>
              <a:rPr lang="es-ES" sz="3200">
                <a:solidFill>
                  <a:srgbClr val="996600"/>
                </a:solidFill>
              </a:rPr>
              <a:t>Criterio de Valor Actual Neto Social V.A.N.S</a:t>
            </a:r>
          </a:p>
          <a:p>
            <a:pPr algn="ctr">
              <a:buFont typeface="Wingdings" pitchFamily="2" charset="2"/>
              <a:buNone/>
            </a:pPr>
            <a:r>
              <a:rPr lang="es-ES" sz="3200">
                <a:solidFill>
                  <a:srgbClr val="996600"/>
                </a:solidFill>
              </a:rPr>
              <a:t>Análisis de Beneficios y Costos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algn="ctr"/>
            <a:r>
              <a:rPr lang="es-ES" sz="3200" b="1">
                <a:solidFill>
                  <a:srgbClr val="996600"/>
                </a:solidFill>
                <a:latin typeface="Arial Unicode MS" pitchFamily="34" charset="-128"/>
              </a:rPr>
              <a:t>Horizonte  de evaluación: 6 años</a:t>
            </a:r>
            <a:r>
              <a:rPr lang="es-ES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08050"/>
            <a:ext cx="7772400" cy="5222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>
                <a:solidFill>
                  <a:srgbClr val="996600"/>
                </a:solidFill>
              </a:rPr>
              <a:t>Flujo de Costos Anuales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12875"/>
            <a:ext cx="5008562" cy="224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365625"/>
            <a:ext cx="58150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116013" y="3860800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sz="2800">
                <a:solidFill>
                  <a:srgbClr val="996600"/>
                </a:solidFill>
              </a:rPr>
              <a:t>Flujo de Beneficios Anuales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3200">
                <a:solidFill>
                  <a:srgbClr val="996600"/>
                </a:solidFill>
              </a:rPr>
              <a:t>Flujo de Caja Neto</a:t>
            </a:r>
          </a:p>
          <a:p>
            <a:pPr algn="ctr">
              <a:buFont typeface="Wingdings" pitchFamily="2" charset="2"/>
              <a:buNone/>
            </a:pPr>
            <a:r>
              <a:rPr lang="es-ES" sz="3200">
                <a:solidFill>
                  <a:srgbClr val="996600"/>
                </a:solidFill>
              </a:rPr>
              <a:t>Horizonte de Evaluación 6 años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068638"/>
            <a:ext cx="5980112" cy="213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430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800"/>
          </a:p>
          <a:p>
            <a:pPr>
              <a:buFont typeface="Wingdings" pitchFamily="2" charset="2"/>
              <a:buNone/>
            </a:pPr>
            <a:endParaRPr lang="es-ES" sz="1800"/>
          </a:p>
          <a:p>
            <a:pPr>
              <a:buFont typeface="Wingdings" pitchFamily="2" charset="2"/>
              <a:buNone/>
            </a:pPr>
            <a:r>
              <a:rPr lang="es-ES" sz="1800"/>
              <a:t>donde: Bi  = Beneficios del proyecto en el año i </a:t>
            </a:r>
          </a:p>
          <a:p>
            <a:pPr>
              <a:buFont typeface="Wingdings" pitchFamily="2" charset="2"/>
              <a:buNone/>
            </a:pPr>
            <a:r>
              <a:rPr lang="es-ES" sz="1800"/>
              <a:t>            Ci = Costos del proyecto en el año i</a:t>
            </a:r>
          </a:p>
          <a:p>
            <a:pPr>
              <a:buFont typeface="Wingdings" pitchFamily="2" charset="2"/>
              <a:buNone/>
            </a:pPr>
            <a:endParaRPr lang="es-ES" sz="1800"/>
          </a:p>
          <a:p>
            <a:pPr>
              <a:buFont typeface="Wingdings" pitchFamily="2" charset="2"/>
              <a:buNone/>
            </a:pPr>
            <a:r>
              <a:rPr lang="es-ES"/>
              <a:t> 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>
            <p:ph type="title"/>
          </p:nvPr>
        </p:nvGraphicFramePr>
        <p:xfrm>
          <a:off x="3203575" y="692150"/>
          <a:ext cx="2952750" cy="749300"/>
        </p:xfrm>
        <a:graphic>
          <a:graphicData uri="http://schemas.openxmlformats.org/presentationml/2006/ole">
            <p:oleObj spid="_x0000_s77830" name="Ecuación" r:id="rId3" imgW="1345616" imgH="444307" progId="Equation.3">
              <p:embed/>
            </p:oleObj>
          </a:graphicData>
        </a:graphic>
      </p:graphicFrame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0"/>
            <a:ext cx="227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baseline="-30000">
                <a:cs typeface="Times New Roman" pitchFamily="18" charset="0"/>
              </a:rPr>
              <a:t> </a:t>
            </a:r>
            <a:endParaRPr lang="es-ES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1763713" y="2997200"/>
          <a:ext cx="1008062" cy="330200"/>
        </p:xfrm>
        <a:graphic>
          <a:graphicData uri="http://schemas.openxmlformats.org/presentationml/2006/ole">
            <p:oleObj spid="_x0000_s77831" name="Ecuación" r:id="rId4" imgW="609336" imgH="203112" progId="Equation.3">
              <p:embed/>
            </p:oleObj>
          </a:graphicData>
        </a:graphic>
      </p:graphicFrame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566738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100"/>
              <a:t> </a:t>
            </a:r>
            <a:endParaRPr lang="es-E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1187450" y="3429000"/>
          <a:ext cx="7273925" cy="1268413"/>
        </p:xfrm>
        <a:graphic>
          <a:graphicData uri="http://schemas.openxmlformats.org/presentationml/2006/ole">
            <p:oleObj spid="_x0000_s77834" name="Ecuación" r:id="rId5" imgW="4699000" imgH="685800" progId="Equation.3">
              <p:embed/>
            </p:oleObj>
          </a:graphicData>
        </a:graphic>
      </p:graphicFrame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258888" y="49418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b="1"/>
              <a:t>VANS  =  $ 4,892.25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sz="4000">
              <a:solidFill>
                <a:srgbClr val="996600"/>
              </a:solidFill>
            </a:endParaRPr>
          </a:p>
          <a:p>
            <a:pPr algn="ctr"/>
            <a:endParaRPr lang="es-ES" sz="4000">
              <a:solidFill>
                <a:srgbClr val="99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4000">
                <a:solidFill>
                  <a:srgbClr val="996600"/>
                </a:solidFill>
              </a:rPr>
              <a:t>Capítulo 4: Programación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963613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268413"/>
            <a:ext cx="7700962" cy="4826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s-ES" sz="14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635 habitantes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54% Personas Sexo Masculino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46% Personas Sexo Femenino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Población Joven (25 – 30 años)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60% de habitantes con enfermedades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77% eliminan aguas servidas a “campo abierto”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84% se dedican a cría de cerdos, chivos, vacas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" sz="1600"/>
              <a:t>Actividades Laborales: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600"/>
              <a:t>      Hombres: Albañiles /fuera de Morrillo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600"/>
              <a:t>      Mujeres y niños: Ripio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836613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  <a:latin typeface="Arial Unicode MS" pitchFamily="34" charset="-128"/>
              </a:rPr>
              <a:t>Mapa de Procesos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8743950" cy="3605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143000"/>
          </a:xfrm>
        </p:spPr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  <a:latin typeface="Arial Unicode MS" pitchFamily="34" charset="-128"/>
              </a:rPr>
              <a:t>Estructura Organizacional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6434137" cy="326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924175"/>
            <a:ext cx="7772400" cy="1143000"/>
          </a:xfrm>
        </p:spPr>
        <p:txBody>
          <a:bodyPr/>
          <a:lstStyle/>
          <a:p>
            <a:r>
              <a:rPr lang="es-ES"/>
              <a:t>    </a:t>
            </a:r>
            <a:r>
              <a:rPr lang="es-ES">
                <a:solidFill>
                  <a:srgbClr val="996600"/>
                </a:solidFill>
              </a:rPr>
              <a:t>Capítulo: 5  Financiamiento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692150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es-ES" sz="3600">
                <a:solidFill>
                  <a:srgbClr val="996600"/>
                </a:solidFill>
                <a:latin typeface="Arial Unicode MS" pitchFamily="34" charset="-128"/>
              </a:rPr>
              <a:t>Financiamiento Costos Directos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913563" cy="437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353425" cy="1143000"/>
          </a:xfrm>
        </p:spPr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  <a:latin typeface="Arial Unicode MS" pitchFamily="34" charset="-128"/>
              </a:rPr>
              <a:t>Financiamiento de Costo de Operación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7191375" cy="319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es-ES" sz="3600">
                <a:solidFill>
                  <a:srgbClr val="996600"/>
                </a:solidFill>
                <a:latin typeface="Arial Unicode MS" pitchFamily="34" charset="-128"/>
              </a:rPr>
              <a:t>Financiamiento de Costos por Sectores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5764213" cy="484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81300"/>
            <a:ext cx="7772400" cy="1143000"/>
          </a:xfrm>
        </p:spPr>
        <p:txBody>
          <a:bodyPr/>
          <a:lstStyle/>
          <a:p>
            <a:pPr algn="ctr"/>
            <a:r>
              <a:rPr lang="es-ES" sz="3800">
                <a:solidFill>
                  <a:srgbClr val="996600"/>
                </a:solidFill>
                <a:latin typeface="Arial" charset="0"/>
              </a:rPr>
              <a:t>Conclusiones</a:t>
            </a:r>
            <a:br>
              <a:rPr lang="es-ES" sz="3800">
                <a:solidFill>
                  <a:srgbClr val="996600"/>
                </a:solidFill>
                <a:latin typeface="Arial" charset="0"/>
              </a:rPr>
            </a:br>
            <a:endParaRPr lang="es-ES" sz="3800">
              <a:solidFill>
                <a:srgbClr val="9966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00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060575"/>
            <a:ext cx="4824412" cy="361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95513" y="836613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>
                <a:solidFill>
                  <a:srgbClr val="996600"/>
                </a:solidFill>
              </a:rPr>
              <a:t>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68638"/>
            <a:ext cx="7772400" cy="1143000"/>
          </a:xfrm>
        </p:spPr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  <a:latin typeface="Arial" charset="0"/>
              </a:rPr>
              <a:t>Muchas Gracias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rgbClr val="996600"/>
                </a:solidFill>
              </a:rPr>
              <a:t>Tierra Seca y Árida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63357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solidFill>
                  <a:srgbClr val="996600"/>
                </a:solidFill>
              </a:rPr>
              <a:t>Eliminación de desechos a “campo abierto”</a:t>
            </a:r>
            <a:br>
              <a:rPr lang="es-ES" sz="3200">
                <a:solidFill>
                  <a:srgbClr val="996600"/>
                </a:solidFill>
              </a:rPr>
            </a:br>
            <a:r>
              <a:rPr lang="es-ES" sz="3200">
                <a:solidFill>
                  <a:srgbClr val="996600"/>
                </a:solidFill>
              </a:rPr>
              <a:t>72%</a:t>
            </a:r>
          </a:p>
        </p:txBody>
      </p:sp>
      <p:pic>
        <p:nvPicPr>
          <p:cNvPr id="14340" name="Picture 4" descr="DSC00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9216">
            <a:off x="5867400" y="1412875"/>
            <a:ext cx="2573338" cy="4660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5" descr="DSC00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7669">
            <a:off x="827088" y="2133600"/>
            <a:ext cx="4351337" cy="326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>
                <a:solidFill>
                  <a:srgbClr val="996600"/>
                </a:solidFill>
              </a:rPr>
              <a:t>Situación Actual de Viviendas</a:t>
            </a:r>
            <a:br>
              <a:rPr lang="es-ES" sz="3600">
                <a:solidFill>
                  <a:srgbClr val="996600"/>
                </a:solidFill>
              </a:rPr>
            </a:br>
            <a:endParaRPr lang="es-ES" sz="3600">
              <a:solidFill>
                <a:srgbClr val="9966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84313"/>
            <a:ext cx="5329237" cy="399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">
  <a:themeElements>
    <a:clrScheme name="Cap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530</TotalTime>
  <Words>1300</Words>
  <Application>Microsoft Office PowerPoint</Application>
  <PresentationFormat>Presentación en pantalla (4:3)</PresentationFormat>
  <Paragraphs>406</Paragraphs>
  <Slides>68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4" baseType="lpstr">
      <vt:lpstr>Arial</vt:lpstr>
      <vt:lpstr>Times New Roman</vt:lpstr>
      <vt:lpstr>Wingdings</vt:lpstr>
      <vt:lpstr>Arial Unicode MS</vt:lpstr>
      <vt:lpstr>Capas</vt:lpstr>
      <vt:lpstr>Microsoft Editor de ecuaciones 3.0</vt:lpstr>
      <vt:lpstr>Diapositiva 1</vt:lpstr>
      <vt:lpstr>Antecedentes</vt:lpstr>
      <vt:lpstr>Caracterización del Contexto</vt:lpstr>
      <vt:lpstr>Diapositiva 4</vt:lpstr>
      <vt:lpstr>Comunas  Cercanas</vt:lpstr>
      <vt:lpstr>Diapositiva 6</vt:lpstr>
      <vt:lpstr>Tierra Seca y Árida</vt:lpstr>
      <vt:lpstr>Eliminación de desechos a “campo abierto” 72%</vt:lpstr>
      <vt:lpstr>Situación Actual de Viviendas </vt:lpstr>
      <vt:lpstr>Diapositiva 10</vt:lpstr>
      <vt:lpstr>Aspecto de los animales</vt:lpstr>
      <vt:lpstr>             Actividad de mujeres y niños </vt:lpstr>
      <vt:lpstr>Contacto directo con los animales </vt:lpstr>
      <vt:lpstr>Diapositiva 14</vt:lpstr>
      <vt:lpstr>                         Enfermedades en la piel </vt:lpstr>
      <vt:lpstr>        Capítulo 1:  Diagnóstico</vt:lpstr>
      <vt:lpstr>Principales problemas Comuna Morillo </vt:lpstr>
      <vt:lpstr>Matriz de Motricidad y Dependencia</vt:lpstr>
      <vt:lpstr>Coordenadas de Problemas Comuna Morrillo</vt:lpstr>
      <vt:lpstr>Plano Cartesiano de Ubicación de Problemas</vt:lpstr>
      <vt:lpstr>Diagrama de Problemas Prioritarios a Atender</vt:lpstr>
      <vt:lpstr>Árbol de Problemas: Causas  y Efectos</vt:lpstr>
      <vt:lpstr>Árbol de  Objetivos: Medios y Fines</vt:lpstr>
      <vt:lpstr>Áreas de   Intervención:  Medios - Fines</vt:lpstr>
      <vt:lpstr>Objetivo General</vt:lpstr>
      <vt:lpstr>          Línea Base</vt:lpstr>
      <vt:lpstr>Población Objetivo</vt:lpstr>
      <vt:lpstr>Capítulo 2 :  Formulación</vt:lpstr>
      <vt:lpstr>Metas de Impacto – Indicadores de Impacto </vt:lpstr>
      <vt:lpstr>Supuestos Válidos – Peso Porcentual</vt:lpstr>
      <vt:lpstr>Importancia de la Vivienda en las condiciones de salud</vt:lpstr>
      <vt:lpstr>Diapositiva 32</vt:lpstr>
      <vt:lpstr>Requisitos de O.M.S para una Vivienda Saludable</vt:lpstr>
      <vt:lpstr>Áreas de Intervención</vt:lpstr>
      <vt:lpstr>          Matriz de Área de Intervención 1 Construcción de Corrales para uso de animales domésticos</vt:lpstr>
      <vt:lpstr>        Matriz de Área de Intervención 2 Proporción de viviendas saludables, aptas a condiciones climáticas y sanitarias</vt:lpstr>
      <vt:lpstr>Capítulo 3 :  Evaluación Ex-Ante</vt:lpstr>
      <vt:lpstr>Diapositiva 38</vt:lpstr>
      <vt:lpstr>Costos de los proyectos de viviendas</vt:lpstr>
      <vt:lpstr>Costos Directos del Proyecto </vt:lpstr>
      <vt:lpstr>Adquisición del terreno  $8,240</vt:lpstr>
      <vt:lpstr> Habilitación de Terreno </vt:lpstr>
      <vt:lpstr>Edificación de Viviendas</vt:lpstr>
      <vt:lpstr>Diapositiva 44</vt:lpstr>
      <vt:lpstr>Total Costos Directos</vt:lpstr>
      <vt:lpstr>Costos de Operación</vt:lpstr>
      <vt:lpstr> TOTAL COSTOS DE OPERACIÓN </vt:lpstr>
      <vt:lpstr>Costos Anuales del Proyecto AÑO 1</vt:lpstr>
      <vt:lpstr>    Costos Anuales del Proyecto             AÑO 2 – AÑO 6</vt:lpstr>
      <vt:lpstr>   Disminución Porcentual de Índices de Enfermedades </vt:lpstr>
      <vt:lpstr>Cálculo de Beneficios Sociales</vt:lpstr>
      <vt:lpstr> Cálculo de Beneficios Sociales</vt:lpstr>
      <vt:lpstr>   Cálculo de Beneficios Sociales</vt:lpstr>
      <vt:lpstr>  Cálculo de Beneficios Sociales</vt:lpstr>
      <vt:lpstr>Diapositiva 55</vt:lpstr>
      <vt:lpstr>Horizonte  de evaluación: 6 años </vt:lpstr>
      <vt:lpstr>Diapositiva 57</vt:lpstr>
      <vt:lpstr>Diapositiva 58</vt:lpstr>
      <vt:lpstr>Diapositiva 59</vt:lpstr>
      <vt:lpstr>Mapa de Procesos</vt:lpstr>
      <vt:lpstr>Estructura Organizacional</vt:lpstr>
      <vt:lpstr>    Capítulo: 5  Financiamiento</vt:lpstr>
      <vt:lpstr>Financiamiento Costos Directos</vt:lpstr>
      <vt:lpstr>Financiamiento de Costo de Operación</vt:lpstr>
      <vt:lpstr>Financiamiento de Costos por Sectores</vt:lpstr>
      <vt:lpstr>Conclusiones </vt:lpstr>
      <vt:lpstr>Diapositiva 67</vt:lpstr>
      <vt:lpstr>Muchas Gracias</vt:lpstr>
    </vt:vector>
  </TitlesOfParts>
  <Company>CoCoCho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Maluli Mantilla</dc:creator>
  <cp:lastModifiedBy>Administrador</cp:lastModifiedBy>
  <cp:revision>58</cp:revision>
  <dcterms:created xsi:type="dcterms:W3CDTF">2005-08-09T21:00:39Z</dcterms:created>
  <dcterms:modified xsi:type="dcterms:W3CDTF">2009-12-16T17:39:06Z</dcterms:modified>
</cp:coreProperties>
</file>