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93"/>
  </p:notesMasterIdLst>
  <p:sldIdLst>
    <p:sldId id="256" r:id="rId2"/>
    <p:sldId id="257" r:id="rId3"/>
    <p:sldId id="266" r:id="rId4"/>
    <p:sldId id="258" r:id="rId5"/>
    <p:sldId id="259" r:id="rId6"/>
    <p:sldId id="260" r:id="rId7"/>
    <p:sldId id="261" r:id="rId8"/>
    <p:sldId id="262" r:id="rId9"/>
    <p:sldId id="263" r:id="rId10"/>
    <p:sldId id="265" r:id="rId11"/>
    <p:sldId id="264" r:id="rId12"/>
    <p:sldId id="268" r:id="rId13"/>
    <p:sldId id="269" r:id="rId14"/>
    <p:sldId id="267" r:id="rId15"/>
    <p:sldId id="270" r:id="rId16"/>
    <p:sldId id="271" r:id="rId17"/>
    <p:sldId id="272" r:id="rId18"/>
    <p:sldId id="273" r:id="rId19"/>
    <p:sldId id="274" r:id="rId20"/>
    <p:sldId id="276" r:id="rId21"/>
    <p:sldId id="275" r:id="rId22"/>
    <p:sldId id="278" r:id="rId23"/>
    <p:sldId id="279"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9" r:id="rId74"/>
    <p:sldId id="328"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3" r:id="rId88"/>
    <p:sldId id="342" r:id="rId89"/>
    <p:sldId id="344" r:id="rId90"/>
    <p:sldId id="345" r:id="rId91"/>
    <p:sldId id="346" r:id="rId92"/>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CC"/>
    <a:srgbClr val="CC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29" autoAdjust="0"/>
    <p:restoredTop sz="90929"/>
  </p:normalViewPr>
  <p:slideViewPr>
    <p:cSldViewPr>
      <p:cViewPr varScale="1">
        <p:scale>
          <a:sx n="49" d="100"/>
          <a:sy n="49" d="100"/>
        </p:scale>
        <p:origin x="-8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04"/>
    </p:cViewPr>
  </p:sorterViewPr>
  <p:notesViewPr>
    <p:cSldViewPr>
      <p:cViewPr varScale="1">
        <p:scale>
          <a:sx n="43" d="100"/>
          <a:sy n="43" d="100"/>
        </p:scale>
        <p:origin x="-14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584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584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584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A86476-F2D2-4C2A-A814-FE9DBD120543}"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565601-68A9-4A24-8650-E7C831713B30}" type="slidenum">
              <a:rPr lang="es-ES"/>
              <a:pPr/>
              <a:t>14</a:t>
            </a:fld>
            <a:endParaRPr lang="es-E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latin typeface="Arial" pitchFamily="34"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4CBF38-81EE-44FF-A78D-130F6D16E6AE}" type="slidenum">
              <a:rPr lang="es-ES"/>
              <a:pPr/>
              <a:t>17</a:t>
            </a:fld>
            <a:endParaRPr lang="es-E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pPr>
              <a:buFontTx/>
              <a:buChar char="•"/>
            </a:pPr>
            <a:r>
              <a:rPr lang="es-ES">
                <a:latin typeface="Arial" pitchFamily="34" charset="0"/>
                <a:cs typeface="Times New Roman" pitchFamily="18" charset="0"/>
              </a:rPr>
              <a:t>Afijación es el reparto que se hace del tamaño n de la muestra total entre los diferentes estratos, se ha decidido aplicar la Afijación Proporcional </a:t>
            </a:r>
            <a:r>
              <a:rPr lang="es-ES_tradnl">
                <a:latin typeface="Arial" pitchFamily="34" charset="0"/>
                <a:cs typeface="Times New Roman" pitchFamily="18" charset="0"/>
              </a:rPr>
              <a:t>para este caso.</a:t>
            </a:r>
          </a:p>
          <a:p>
            <a:pPr>
              <a:buFontTx/>
              <a:buChar char="•"/>
            </a:pPr>
            <a:r>
              <a:rPr lang="es-ES_tradnl">
                <a:latin typeface="Arial" pitchFamily="34" charset="0"/>
                <a:cs typeface="Times New Roman" pitchFamily="18" charset="0"/>
              </a:rPr>
              <a:t>TIPOS DE AFIJACION:</a:t>
            </a:r>
          </a:p>
          <a:p>
            <a:endParaRPr lang="es-ES">
              <a:latin typeface="Arial" pitchFamily="34" charset="0"/>
              <a:cs typeface="Times New Roman" pitchFamily="18" charset="0"/>
            </a:endParaRPr>
          </a:p>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516364-DBCA-4D05-89D5-D440D7878E01}" type="slidenum">
              <a:rPr lang="es-ES"/>
              <a:pPr/>
              <a:t>20</a:t>
            </a:fld>
            <a:endParaRPr lang="es-ES"/>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s-ES_tradnl"/>
              <a:t>DETALLE DE CODIFICACIÓN:</a:t>
            </a:r>
          </a:p>
          <a:p>
            <a:r>
              <a:rPr lang="es-ES_tradnl"/>
              <a:t>Femenino: 0</a:t>
            </a:r>
          </a:p>
          <a:p>
            <a:r>
              <a:rPr lang="es-ES_tradnl"/>
              <a:t>Masculino: 1</a:t>
            </a:r>
          </a:p>
          <a:p>
            <a:r>
              <a:rPr lang="es-ES_tradnl"/>
              <a:t>En las variables categóricas:</a:t>
            </a:r>
          </a:p>
          <a:p>
            <a:r>
              <a:rPr lang="es-ES_tradnl"/>
              <a:t>SERIO:1</a:t>
            </a:r>
          </a:p>
          <a:p>
            <a:r>
              <a:rPr lang="es-ES_tradnl"/>
              <a:t>MODERADO:2</a:t>
            </a:r>
          </a:p>
          <a:p>
            <a:r>
              <a:rPr lang="es-ES_tradnl"/>
              <a:t>MENOR: 3</a:t>
            </a:r>
          </a:p>
          <a:p>
            <a:r>
              <a:rPr lang="es-ES_tradnl"/>
              <a:t>NO ES UN PROBLEMA:4</a:t>
            </a: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711B253-A13C-4432-B215-DBB85B5711F5}" type="slidenum">
              <a:rPr lang="es-ES"/>
              <a:pPr/>
              <a:t>23</a:t>
            </a:fld>
            <a:endParaRPr lang="es-E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pPr algn="just"/>
            <a:r>
              <a:rPr lang="es-ES">
                <a:latin typeface="Arial" pitchFamily="34" charset="0"/>
                <a:cs typeface="Arial" pitchFamily="34" charset="0"/>
              </a:rPr>
              <a:t>Asimetría:  0.98, valor menor que 1 significa que la forma en que se hayan distribuidos los datos no difiere significativamente de la distribución normal </a:t>
            </a:r>
          </a:p>
          <a:p>
            <a:pPr algn="just"/>
            <a:r>
              <a:rPr lang="es-ES">
                <a:latin typeface="Arial" pitchFamily="34" charset="0"/>
                <a:cs typeface="Arial" pitchFamily="34" charset="0"/>
              </a:rPr>
              <a:t>Los valores de la  variable forman un sesgo hacia la derecha con un error de 0.06. </a:t>
            </a:r>
          </a:p>
          <a:p>
            <a:pPr algn="just"/>
            <a:r>
              <a:rPr lang="es-ES">
                <a:latin typeface="Arial" pitchFamily="34" charset="0"/>
                <a:cs typeface="Arial" pitchFamily="34" charset="0"/>
              </a:rPr>
              <a:t>El valor de curtosis de 2.15 indica que los datos se encuentran concentrados por lo que su distribución presentará colas más largas que las de la distribución normal.</a:t>
            </a:r>
          </a:p>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CCCF676-8DBC-49D5-966B-FCC0DEA9055F}" type="slidenum">
              <a:rPr lang="es-ES"/>
              <a:pPr/>
              <a:t>25</a:t>
            </a:fld>
            <a:endParaRPr lang="es-E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pPr algn="just"/>
            <a:r>
              <a:rPr lang="es-MX">
                <a:latin typeface="Arial" pitchFamily="34" charset="0"/>
                <a:cs typeface="Arial" pitchFamily="34" charset="0"/>
              </a:rPr>
              <a:t>El número de estudiantes encuestados en cada cantón depende del estrato al cual pertenecen, esto es, al número de colegios fiscales y particulares que posean.</a:t>
            </a:r>
          </a:p>
          <a:p>
            <a:pPr algn="just">
              <a:buFontTx/>
              <a:buChar char="•"/>
            </a:pPr>
            <a:r>
              <a:rPr lang="es-ES">
                <a:latin typeface="Arial" pitchFamily="34" charset="0"/>
                <a:cs typeface="Arial" pitchFamily="34" charset="0"/>
              </a:rPr>
              <a:t>se observa que el mayor número de encuestas encuestados se realizó a estudiantes de Guayaquil, seguido a cierta distancia del Empalme, Durán, Milagro y Daule.</a:t>
            </a:r>
            <a:endParaRPr lang="es-ES">
              <a:latin typeface="System" charset="0"/>
              <a:cs typeface="Times New Roman" pitchFamily="18" charset="0"/>
            </a:endParaRPr>
          </a:p>
          <a:p>
            <a:pPr algn="just"/>
            <a:endParaRPr lang="es-MX">
              <a:latin typeface="System" charset="0"/>
              <a:cs typeface="Times New Roman" pitchFamily="18" charset="0"/>
            </a:endParaRPr>
          </a:p>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A62CE71-FA31-437F-8CC6-3FDC764666C9}" type="slidenum">
              <a:rPr lang="es-ES"/>
              <a:pPr/>
              <a:t>46</a:t>
            </a:fld>
            <a:endParaRPr lang="es-E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s-ES_tradnl">
                <a:latin typeface="Arial" pitchFamily="34" charset="0"/>
                <a:cs typeface="Arial" pitchFamily="34" charset="0"/>
              </a:rPr>
              <a:t>P</a:t>
            </a:r>
            <a:r>
              <a:rPr lang="es-ES">
                <a:latin typeface="Arial" pitchFamily="34" charset="0"/>
                <a:cs typeface="Arial" pitchFamily="34" charset="0"/>
              </a:rPr>
              <a:t>ermitirá comparar una variable con otra, para poder determinar relaciones existente</a:t>
            </a:r>
            <a:r>
              <a:rPr lang="es-ES_tradnl">
                <a:latin typeface="Arial" pitchFamily="34" charset="0"/>
                <a:cs typeface="Arial" pitchFamily="34" charset="0"/>
              </a:rPr>
              <a:t>s</a:t>
            </a:r>
            <a:endParaRPr lang="es-E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1922" name="Rectangle 1026"/>
          <p:cNvSpPr>
            <a:spLocks noGrp="1" noChangeArrowheads="1"/>
          </p:cNvSpPr>
          <p:nvPr>
            <p:ph type="ctrTitle"/>
          </p:nvPr>
        </p:nvSpPr>
        <p:spPr>
          <a:xfrm>
            <a:off x="685800" y="2286000"/>
            <a:ext cx="7772400" cy="1143000"/>
          </a:xfrm>
        </p:spPr>
        <p:txBody>
          <a:bodyPr/>
          <a:lstStyle>
            <a:lvl1pPr>
              <a:defRPr sz="7200"/>
            </a:lvl1pPr>
          </a:lstStyle>
          <a:p>
            <a:r>
              <a:rPr lang="en-US"/>
              <a:t>Click to edit</a:t>
            </a:r>
          </a:p>
        </p:txBody>
      </p:sp>
      <p:sp>
        <p:nvSpPr>
          <p:cNvPr id="81923" name="Rectangle 1027"/>
          <p:cNvSpPr>
            <a:spLocks noGrp="1" noChangeArrowheads="1"/>
          </p:cNvSpPr>
          <p:nvPr>
            <p:ph type="subTitle" idx="1"/>
          </p:nvPr>
        </p:nvSpPr>
        <p:spPr>
          <a:xfrm>
            <a:off x="1371600" y="3886200"/>
            <a:ext cx="6400800" cy="1752600"/>
          </a:xfrm>
        </p:spPr>
        <p:txBody>
          <a:bodyPr/>
          <a:lstStyle>
            <a:lvl1pPr marL="0" indent="0" algn="ctr">
              <a:defRPr sz="4000"/>
            </a:lvl1pPr>
          </a:lstStyle>
          <a:p>
            <a:r>
              <a:rPr lang="en-US"/>
              <a:t>Click to edit</a:t>
            </a:r>
          </a:p>
        </p:txBody>
      </p:sp>
      <p:sp>
        <p:nvSpPr>
          <p:cNvPr id="81924" name="Rectangle 1028"/>
          <p:cNvSpPr>
            <a:spLocks noGrp="1" noChangeArrowheads="1"/>
          </p:cNvSpPr>
          <p:nvPr>
            <p:ph type="dt" sz="half" idx="2"/>
          </p:nvPr>
        </p:nvSpPr>
        <p:spPr/>
        <p:txBody>
          <a:bodyPr/>
          <a:lstStyle>
            <a:lvl1pPr>
              <a:defRPr/>
            </a:lvl1pPr>
          </a:lstStyle>
          <a:p>
            <a:endParaRPr lang="en-US"/>
          </a:p>
        </p:txBody>
      </p:sp>
      <p:sp>
        <p:nvSpPr>
          <p:cNvPr id="81925" name="Rectangle 1029"/>
          <p:cNvSpPr>
            <a:spLocks noGrp="1" noChangeArrowheads="1"/>
          </p:cNvSpPr>
          <p:nvPr>
            <p:ph type="ftr" sz="quarter" idx="3"/>
          </p:nvPr>
        </p:nvSpPr>
        <p:spPr/>
        <p:txBody>
          <a:bodyPr/>
          <a:lstStyle>
            <a:lvl1pPr>
              <a:defRPr/>
            </a:lvl1pPr>
          </a:lstStyle>
          <a:p>
            <a:endParaRPr lang="en-US"/>
          </a:p>
        </p:txBody>
      </p:sp>
      <p:sp>
        <p:nvSpPr>
          <p:cNvPr id="81926" name="Rectangle 1030"/>
          <p:cNvSpPr>
            <a:spLocks noGrp="1" noChangeArrowheads="1"/>
          </p:cNvSpPr>
          <p:nvPr>
            <p:ph type="sldNum" sz="quarter" idx="4"/>
          </p:nvPr>
        </p:nvSpPr>
        <p:spPr/>
        <p:txBody>
          <a:bodyPr/>
          <a:lstStyle>
            <a:lvl1pPr>
              <a:defRPr/>
            </a:lvl1pPr>
          </a:lstStyle>
          <a:p>
            <a:fld id="{77050718-279F-47FE-99E8-688F52ABCBC1}" type="slidenum">
              <a:rPr lang="en-US"/>
              <a:pPr/>
              <a:t>‹Nº›</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819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firework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advAuto="2000">
        <p:tmplLst>
          <p:tmpl lvl="1">
            <p:tnLst>
              <p:par>
                <p:cTn presetID="1" presetClass="entr" presetSubtype="0" fill="hold" nodeType="afterEffect">
                  <p:stCondLst>
                    <p:cond delay="2000"/>
                  </p:stCondLst>
                  <p:childTnLst>
                    <p:set>
                      <p:cBhvr>
                        <p:cTn dur="1" fill="hold">
                          <p:stCondLst>
                            <p:cond delay="499"/>
                          </p:stCondLst>
                        </p:cTn>
                        <p:tgtEl>
                          <p:spTgt spid="81923"/>
                        </p:tgtEl>
                        <p:attrNameLst>
                          <p:attrName>style.visibility</p:attrName>
                        </p:attrNameLst>
                      </p:cBhvr>
                      <p:to>
                        <p:strVal val="visible"/>
                      </p:to>
                    </p:set>
                  </p:childTnLst>
                  <p:subTnLst>
                    <p:audio>
                      <p:cMediaNode>
                        <p:cTn display="0" masterRel="sameClick">
                          <p:stCondLst>
                            <p:cond evt="begin" delay="0"/>
                          </p:stCondLst>
                          <p:endCondLst>
                            <p:cond evt="onStopAudio" delay="0">
                              <p:tgtEl>
                                <p:sldTgt/>
                              </p:tgtEl>
                            </p:cond>
                          </p:endCondLst>
                        </p:cTn>
                        <p:tgtEl>
                          <p:sndTgt r:embed="rId1" name="firework3.wav"/>
                        </p:tgtEl>
                      </p:cMediaNode>
                    </p:audio>
                  </p:sub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B60634C-9A20-4586-8A15-B8CB29145C31}"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CE15D57-2F80-4D35-AF1C-7FBD75CCBA2F}"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1872FAA-CE3C-4E72-B9CD-4884174455DA}"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5C93D55-37AD-4026-8CB3-226DF4DAEEFB}"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2BDA676-DE71-40EB-8133-DAE4027FF736}"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7E97554-66F7-4B18-9BA6-294429FE578F}"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C681E408-3001-41B9-9979-3534DAEB3C4F}"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40B54DF1-FE7E-4597-83B5-0D968B48B900}"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86DD1DC-3B50-4A25-8E8E-18871E340A68}"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92901696-3019-40C5-8FA9-B78AE8238CDE}"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ACB08F-AA9D-4FBD-8F07-48E6ACCBFD33}"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defRPr sz="3600">
          <a:solidFill>
            <a:schemeClr val="tx1"/>
          </a:solidFill>
          <a:latin typeface="+mn-lt"/>
          <a:ea typeface="+mn-ea"/>
          <a:cs typeface="+mn-cs"/>
        </a:defRPr>
      </a:lvl1pPr>
      <a:lvl2pPr marL="742950" indent="-285750" algn="l" rtl="0" fontAlgn="base">
        <a:spcBef>
          <a:spcPct val="20000"/>
        </a:spcBef>
        <a:spcAft>
          <a:spcPct val="0"/>
        </a:spcAft>
        <a:defRPr sz="3200">
          <a:solidFill>
            <a:schemeClr val="tx1"/>
          </a:solidFill>
          <a:latin typeface="+mn-lt"/>
        </a:defRPr>
      </a:lvl2pPr>
      <a:lvl3pPr marL="1143000" indent="-228600" algn="l" rtl="0" fontAlgn="base">
        <a:spcBef>
          <a:spcPct val="20000"/>
        </a:spcBef>
        <a:spcAft>
          <a:spcPct val="0"/>
        </a:spcAft>
        <a:defRPr sz="2800">
          <a:solidFill>
            <a:schemeClr val="tx1"/>
          </a:solidFill>
          <a:latin typeface="+mn-lt"/>
        </a:defRPr>
      </a:lvl3pPr>
      <a:lvl4pPr marL="1600200" indent="-228600" algn="l" rtl="0" fontAlgn="base">
        <a:spcBef>
          <a:spcPct val="20000"/>
        </a:spcBef>
        <a:spcAft>
          <a:spcPct val="0"/>
        </a:spcAft>
        <a:defRPr sz="2400">
          <a:solidFill>
            <a:schemeClr val="tx1"/>
          </a:solidFill>
          <a:latin typeface="+mn-lt"/>
        </a:defRPr>
      </a:lvl4pPr>
      <a:lvl5pPr marL="2057400" indent="-228600" algn="l" rtl="0" fontAlgn="base">
        <a:spcBef>
          <a:spcPct val="20000"/>
        </a:spcBef>
        <a:spcAft>
          <a:spcPct val="0"/>
        </a:spcAft>
        <a:defRPr sz="2400">
          <a:solidFill>
            <a:schemeClr val="tx1"/>
          </a:solidFill>
          <a:latin typeface="+mn-lt"/>
        </a:defRPr>
      </a:lvl5pPr>
      <a:lvl6pPr marL="2514600" indent="-228600" algn="l" rtl="0" fontAlgn="base">
        <a:spcBef>
          <a:spcPct val="20000"/>
        </a:spcBef>
        <a:spcAft>
          <a:spcPct val="0"/>
        </a:spcAft>
        <a:defRPr sz="2400">
          <a:solidFill>
            <a:schemeClr val="tx1"/>
          </a:solidFill>
          <a:latin typeface="+mn-lt"/>
        </a:defRPr>
      </a:lvl6pPr>
      <a:lvl7pPr marL="2971800" indent="-228600" algn="l" rtl="0" fontAlgn="base">
        <a:spcBef>
          <a:spcPct val="20000"/>
        </a:spcBef>
        <a:spcAft>
          <a:spcPct val="0"/>
        </a:spcAft>
        <a:defRPr sz="2400">
          <a:solidFill>
            <a:schemeClr val="tx1"/>
          </a:solidFill>
          <a:latin typeface="+mn-lt"/>
        </a:defRPr>
      </a:lvl7pPr>
      <a:lvl8pPr marL="3429000" indent="-228600" algn="l" rtl="0" fontAlgn="base">
        <a:spcBef>
          <a:spcPct val="20000"/>
        </a:spcBef>
        <a:spcAft>
          <a:spcPct val="0"/>
        </a:spcAft>
        <a:defRPr sz="2400">
          <a:solidFill>
            <a:schemeClr val="tx1"/>
          </a:solidFill>
          <a:latin typeface="+mn-lt"/>
        </a:defRPr>
      </a:lvl8pPr>
      <a:lvl9pPr marL="3886200" indent="-228600" algn="l" rtl="0" fontAlgn="base">
        <a:spcBef>
          <a:spcPct val="20000"/>
        </a:spcBef>
        <a:spcAft>
          <a:spcPct val="0"/>
        </a:spcAft>
        <a:defRPr sz="2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21.bin"/><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40.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43.w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46.w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oleObject" Target="../embeddings/oleObject25.bin"/><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52.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oleObject" Target="../embeddings/oleObject27.bin"/><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58.w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61.wmf"/><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64.w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67.wmf"/><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oleObject" Target="../embeddings/oleObject32.bin"/><Relationship Id="rId4" Type="http://schemas.openxmlformats.org/officeDocument/2006/relationships/image" Target="../media/image70.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26.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27.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28.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29.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30.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31.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90600" y="4572000"/>
            <a:ext cx="6705600" cy="137001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b="1">
                <a:effectLst>
                  <a:outerShdw blurRad="38100" dist="38100" dir="2700000" algn="tl">
                    <a:srgbClr val="FFFFFF"/>
                  </a:outerShdw>
                </a:effectLst>
              </a:rPr>
              <a:t>Raquel Hernández Rodríguez</a:t>
            </a:r>
          </a:p>
          <a:p>
            <a:pPr>
              <a:spcBef>
                <a:spcPct val="50000"/>
              </a:spcBef>
            </a:pPr>
            <a:r>
              <a:rPr lang="es-ES_tradnl" b="1">
                <a:effectLst>
                  <a:outerShdw blurRad="38100" dist="38100" dir="2700000" algn="tl">
                    <a:srgbClr val="FFFFFF"/>
                  </a:outerShdw>
                </a:effectLst>
              </a:rPr>
              <a:t>Director de Tesis: Mat. Fernando Sandoya Sánchez</a:t>
            </a:r>
            <a:endParaRPr lang="es-ES" b="1">
              <a:effectLst>
                <a:outerShdw blurRad="38100" dist="38100" dir="2700000" algn="tl">
                  <a:srgbClr val="FFFFFF"/>
                </a:outerShdw>
              </a:effectLst>
            </a:endParaRPr>
          </a:p>
        </p:txBody>
      </p:sp>
      <p:sp>
        <p:nvSpPr>
          <p:cNvPr id="2056" name="Rectangle 8"/>
          <p:cNvSpPr>
            <a:spLocks noChangeArrowheads="1"/>
          </p:cNvSpPr>
          <p:nvPr>
            <p:ph type="title"/>
          </p:nvPr>
        </p:nvSpPr>
        <p:spPr>
          <a:xfrm>
            <a:off x="838200" y="609600"/>
            <a:ext cx="7696200" cy="3581400"/>
          </a:xfrm>
          <a:noFill/>
          <a:ln/>
        </p:spPr>
        <p:txBody>
          <a:bodyPr/>
          <a:lstStyle/>
          <a:p>
            <a:pPr algn="l"/>
            <a:r>
              <a:rPr lang="es-ES_tradnl" sz="3600"/>
              <a:t>ANALISIS DE HOMOGENEIDAD MULTINIVEL APLICADO A LA EVALUACIÓN DE ALGUNAS CARACTERISTICAS DE LA EDUCACION SECUNDARIA EN LA PROVINCIA DEL GUAYAS</a:t>
            </a:r>
            <a:endParaRPr lang="es-E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r>
              <a:rPr lang="es-ES_tradnl"/>
              <a:t>3. APLICACIÓN DE LAS TÉCNICAS DE MUESTREO</a:t>
            </a:r>
            <a:endParaRPr lang="es-ES"/>
          </a:p>
        </p:txBody>
      </p:sp>
      <p:sp>
        <p:nvSpPr>
          <p:cNvPr id="30723" name="Rectangle 3"/>
          <p:cNvSpPr>
            <a:spLocks noGrp="1" noChangeArrowheads="1"/>
          </p:cNvSpPr>
          <p:nvPr>
            <p:ph type="body" idx="1"/>
          </p:nvPr>
        </p:nvSpPr>
        <p:spPr/>
        <p:txBody>
          <a:bodyPr/>
          <a:lstStyle/>
          <a:p>
            <a:r>
              <a:rPr lang="es-ES_tradnl" b="1">
                <a:effectLst>
                  <a:outerShdw blurRad="38100" dist="38100" dir="2700000" algn="tl">
                    <a:srgbClr val="FFFFFF"/>
                  </a:outerShdw>
                </a:effectLst>
              </a:rPr>
              <a:t>¿Por qué aplicar técnicas de Muestreo?</a:t>
            </a:r>
          </a:p>
          <a:p>
            <a:pPr>
              <a:buFontTx/>
              <a:buChar char="•"/>
            </a:pPr>
            <a:r>
              <a:rPr lang="es-ES_tradnl"/>
              <a:t>Área extensa</a:t>
            </a:r>
          </a:p>
          <a:p>
            <a:pPr>
              <a:buFontTx/>
              <a:buChar char="•"/>
            </a:pPr>
            <a:r>
              <a:rPr lang="es-ES_tradnl"/>
              <a:t>Gran número de colegios distribuidos irregularmente en la provincia.</a:t>
            </a:r>
          </a:p>
          <a:p>
            <a:pPr>
              <a:buFontTx/>
              <a:buChar char="•"/>
            </a:pPr>
            <a:r>
              <a:rPr lang="es-ES_tradnl"/>
              <a:t>Recursos insuficientes</a:t>
            </a: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62000" y="381000"/>
            <a:ext cx="7772400" cy="1295400"/>
          </a:xfrm>
        </p:spPr>
        <p:txBody>
          <a:bodyPr/>
          <a:lstStyle/>
          <a:p>
            <a:pPr>
              <a:lnSpc>
                <a:spcPct val="90000"/>
              </a:lnSpc>
              <a:buFontTx/>
              <a:buChar char="•"/>
            </a:pPr>
            <a:r>
              <a:rPr lang="es-ES_tradnl" sz="3200">
                <a:cs typeface="Times New Roman" pitchFamily="18" charset="0"/>
              </a:rPr>
              <a:t>   </a:t>
            </a:r>
            <a:r>
              <a:rPr lang="es-ES_tradnl" sz="2000">
                <a:latin typeface="Arial" pitchFamily="34" charset="0"/>
                <a:cs typeface="Arial" pitchFamily="34" charset="0"/>
              </a:rPr>
              <a:t>Se ha agrupado a los cantones de la provincia del Guayas de  </a:t>
            </a:r>
          </a:p>
          <a:p>
            <a:pPr>
              <a:lnSpc>
                <a:spcPct val="90000"/>
              </a:lnSpc>
            </a:pPr>
            <a:r>
              <a:rPr lang="es-ES_tradnl" sz="2000">
                <a:latin typeface="Arial" pitchFamily="34" charset="0"/>
                <a:cs typeface="Arial" pitchFamily="34" charset="0"/>
              </a:rPr>
              <a:t>          acuerdo al criterio de: número total de colegios fiscales y      </a:t>
            </a:r>
          </a:p>
          <a:p>
            <a:pPr>
              <a:lnSpc>
                <a:spcPct val="60000"/>
              </a:lnSpc>
            </a:pPr>
            <a:r>
              <a:rPr lang="es-ES_tradnl" sz="2000">
                <a:latin typeface="Arial" pitchFamily="34" charset="0"/>
                <a:cs typeface="Arial" pitchFamily="34" charset="0"/>
              </a:rPr>
              <a:t>          particulares por cantón.</a:t>
            </a:r>
            <a:r>
              <a:rPr lang="es-ES_tradnl" sz="3200">
                <a:cs typeface="Times New Roman" pitchFamily="18" charset="0"/>
              </a:rPr>
              <a:t> </a:t>
            </a:r>
            <a:endParaRPr lang="es-ES" sz="3200">
              <a:cs typeface="Times New Roman" pitchFamily="18" charset="0"/>
            </a:endParaRPr>
          </a:p>
        </p:txBody>
      </p:sp>
      <p:sp>
        <p:nvSpPr>
          <p:cNvPr id="13319" name="Text Box 7"/>
          <p:cNvSpPr txBox="1">
            <a:spLocks noChangeArrowheads="1"/>
          </p:cNvSpPr>
          <p:nvPr/>
        </p:nvSpPr>
        <p:spPr bwMode="auto">
          <a:xfrm>
            <a:off x="838200" y="2133600"/>
            <a:ext cx="3886200" cy="1190625"/>
          </a:xfrm>
          <a:prstGeom prst="rect">
            <a:avLst/>
          </a:prstGeom>
          <a:noFill/>
          <a:ln w="12700">
            <a:noFill/>
            <a:miter lim="800000"/>
            <a:headEnd type="none" w="sm" len="sm"/>
            <a:tailEnd type="none" w="sm" len="sm"/>
          </a:ln>
          <a:effectLst/>
        </p:spPr>
        <p:txBody>
          <a:bodyPr lIns="92075" tIns="46038" rIns="92075" bIns="46038">
            <a:spAutoFit/>
          </a:bodyPr>
          <a:lstStyle/>
          <a:p>
            <a:pPr>
              <a:lnSpc>
                <a:spcPct val="90000"/>
              </a:lnSpc>
              <a:spcBef>
                <a:spcPct val="20000"/>
              </a:spcBef>
              <a:buFontTx/>
              <a:buChar char="•"/>
            </a:pPr>
            <a:r>
              <a:rPr lang="es-ES_tradnl" sz="2000">
                <a:latin typeface="Arial" pitchFamily="34" charset="0"/>
                <a:cs typeface="Arial" pitchFamily="34" charset="0"/>
              </a:rPr>
              <a:t> Tabla I: Asignación de Estratos de acuerdo al Número de Colegios que contenga cada Cantón. </a:t>
            </a:r>
            <a:endParaRPr lang="es-ES" sz="2000">
              <a:latin typeface="Arial" pitchFamily="34" charset="0"/>
              <a:cs typeface="Arial" pitchFamily="34" charset="0"/>
            </a:endParaRPr>
          </a:p>
        </p:txBody>
      </p:sp>
      <p:grpSp>
        <p:nvGrpSpPr>
          <p:cNvPr id="13350" name="Group 38"/>
          <p:cNvGrpSpPr>
            <a:grpSpLocks/>
          </p:cNvGrpSpPr>
          <p:nvPr/>
        </p:nvGrpSpPr>
        <p:grpSpPr bwMode="auto">
          <a:xfrm>
            <a:off x="762000" y="3352800"/>
            <a:ext cx="3605213" cy="3198813"/>
            <a:chOff x="0" y="0"/>
            <a:chExt cx="2271" cy="2015"/>
          </a:xfrm>
        </p:grpSpPr>
        <p:grpSp>
          <p:nvGrpSpPr>
            <p:cNvPr id="13331" name="Group 19"/>
            <p:cNvGrpSpPr>
              <a:grpSpLocks/>
            </p:cNvGrpSpPr>
            <p:nvPr/>
          </p:nvGrpSpPr>
          <p:grpSpPr bwMode="auto">
            <a:xfrm>
              <a:off x="0" y="0"/>
              <a:ext cx="716" cy="403"/>
              <a:chOff x="0" y="0"/>
              <a:chExt cx="716" cy="403"/>
            </a:xfrm>
          </p:grpSpPr>
          <p:sp>
            <p:nvSpPr>
              <p:cNvPr id="13320" name="Rectangle 8"/>
              <p:cNvSpPr>
                <a:spLocks noChangeArrowheads="1"/>
              </p:cNvSpPr>
              <p:nvPr/>
            </p:nvSpPr>
            <p:spPr bwMode="auto">
              <a:xfrm>
                <a:off x="12" y="0"/>
                <a:ext cx="692"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1400" b="1">
                    <a:solidFill>
                      <a:schemeClr val="accent2"/>
                    </a:solidFill>
                    <a:effectLst>
                      <a:outerShdw blurRad="38100" dist="38100" dir="2700000" algn="tl">
                        <a:srgbClr val="808080"/>
                      </a:outerShdw>
                    </a:effectLst>
                    <a:latin typeface="Arial" pitchFamily="34" charset="0"/>
                    <a:cs typeface="Arial" pitchFamily="34" charset="0"/>
                  </a:rPr>
                  <a:t>ESTRATO</a:t>
                </a:r>
                <a:endParaRPr lang="es-ES" sz="1400" b="1">
                  <a:solidFill>
                    <a:schemeClr val="accent2"/>
                  </a:solidFill>
                  <a:effectLst>
                    <a:outerShdw blurRad="38100" dist="38100" dir="2700000" algn="tl">
                      <a:srgbClr val="808080"/>
                    </a:outerShdw>
                  </a:effectLst>
                </a:endParaRPr>
              </a:p>
            </p:txBody>
          </p:sp>
          <p:sp>
            <p:nvSpPr>
              <p:cNvPr id="13330" name="Rectangle 18"/>
              <p:cNvSpPr>
                <a:spLocks noChangeArrowheads="1"/>
              </p:cNvSpPr>
              <p:nvPr/>
            </p:nvSpPr>
            <p:spPr bwMode="auto">
              <a:xfrm>
                <a:off x="0" y="0"/>
                <a:ext cx="716"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33" name="Group 21"/>
            <p:cNvGrpSpPr>
              <a:grpSpLocks/>
            </p:cNvGrpSpPr>
            <p:nvPr/>
          </p:nvGrpSpPr>
          <p:grpSpPr bwMode="auto">
            <a:xfrm>
              <a:off x="716" y="0"/>
              <a:ext cx="1555" cy="403"/>
              <a:chOff x="716" y="0"/>
              <a:chExt cx="1555" cy="403"/>
            </a:xfrm>
          </p:grpSpPr>
          <p:sp>
            <p:nvSpPr>
              <p:cNvPr id="13321" name="Rectangle 9"/>
              <p:cNvSpPr>
                <a:spLocks noChangeArrowheads="1"/>
              </p:cNvSpPr>
              <p:nvPr/>
            </p:nvSpPr>
            <p:spPr bwMode="auto">
              <a:xfrm>
                <a:off x="728" y="0"/>
                <a:ext cx="1531"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Nº de Colegios por Cantón</a:t>
                </a:r>
                <a:endParaRPr lang="es-ES" sz="2000" b="1">
                  <a:solidFill>
                    <a:schemeClr val="accent2"/>
                  </a:solidFill>
                </a:endParaRPr>
              </a:p>
            </p:txBody>
          </p:sp>
          <p:sp>
            <p:nvSpPr>
              <p:cNvPr id="13332" name="Rectangle 20"/>
              <p:cNvSpPr>
                <a:spLocks noChangeArrowheads="1"/>
              </p:cNvSpPr>
              <p:nvPr/>
            </p:nvSpPr>
            <p:spPr bwMode="auto">
              <a:xfrm>
                <a:off x="716" y="0"/>
                <a:ext cx="1555"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35" name="Group 23"/>
            <p:cNvGrpSpPr>
              <a:grpSpLocks/>
            </p:cNvGrpSpPr>
            <p:nvPr/>
          </p:nvGrpSpPr>
          <p:grpSpPr bwMode="auto">
            <a:xfrm>
              <a:off x="0" y="403"/>
              <a:ext cx="716" cy="403"/>
              <a:chOff x="0" y="403"/>
              <a:chExt cx="716" cy="403"/>
            </a:xfrm>
          </p:grpSpPr>
          <p:sp>
            <p:nvSpPr>
              <p:cNvPr id="13322" name="Rectangle 10"/>
              <p:cNvSpPr>
                <a:spLocks noChangeArrowheads="1"/>
              </p:cNvSpPr>
              <p:nvPr/>
            </p:nvSpPr>
            <p:spPr bwMode="auto">
              <a:xfrm>
                <a:off x="12" y="403"/>
                <a:ext cx="692"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1</a:t>
                </a:r>
                <a:endParaRPr lang="es-ES" sz="2000" b="1">
                  <a:solidFill>
                    <a:schemeClr val="accent2"/>
                  </a:solidFill>
                </a:endParaRPr>
              </a:p>
            </p:txBody>
          </p:sp>
          <p:sp>
            <p:nvSpPr>
              <p:cNvPr id="13334" name="Rectangle 22"/>
              <p:cNvSpPr>
                <a:spLocks noChangeArrowheads="1"/>
              </p:cNvSpPr>
              <p:nvPr/>
            </p:nvSpPr>
            <p:spPr bwMode="auto">
              <a:xfrm>
                <a:off x="0" y="403"/>
                <a:ext cx="716"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37" name="Group 25"/>
            <p:cNvGrpSpPr>
              <a:grpSpLocks/>
            </p:cNvGrpSpPr>
            <p:nvPr/>
          </p:nvGrpSpPr>
          <p:grpSpPr bwMode="auto">
            <a:xfrm>
              <a:off x="716" y="403"/>
              <a:ext cx="1555" cy="403"/>
              <a:chOff x="716" y="403"/>
              <a:chExt cx="1555" cy="403"/>
            </a:xfrm>
          </p:grpSpPr>
          <p:sp>
            <p:nvSpPr>
              <p:cNvPr id="13323" name="Rectangle 11"/>
              <p:cNvSpPr>
                <a:spLocks noChangeArrowheads="1"/>
              </p:cNvSpPr>
              <p:nvPr/>
            </p:nvSpPr>
            <p:spPr bwMode="auto">
              <a:xfrm>
                <a:off x="728" y="403"/>
                <a:ext cx="1531" cy="403"/>
              </a:xfrm>
              <a:prstGeom prst="rect">
                <a:avLst/>
              </a:prstGeom>
              <a:noFill/>
              <a:ln w="12700">
                <a:solidFill>
                  <a:srgbClr val="FFFF99"/>
                </a:solid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       de 1 a 10</a:t>
                </a:r>
                <a:endParaRPr lang="es-ES" sz="2000" b="1">
                  <a:solidFill>
                    <a:schemeClr val="accent2"/>
                  </a:solidFill>
                </a:endParaRPr>
              </a:p>
            </p:txBody>
          </p:sp>
          <p:sp>
            <p:nvSpPr>
              <p:cNvPr id="13336" name="Rectangle 24"/>
              <p:cNvSpPr>
                <a:spLocks noChangeArrowheads="1"/>
              </p:cNvSpPr>
              <p:nvPr/>
            </p:nvSpPr>
            <p:spPr bwMode="auto">
              <a:xfrm>
                <a:off x="716" y="403"/>
                <a:ext cx="1555"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39" name="Group 27"/>
            <p:cNvGrpSpPr>
              <a:grpSpLocks/>
            </p:cNvGrpSpPr>
            <p:nvPr/>
          </p:nvGrpSpPr>
          <p:grpSpPr bwMode="auto">
            <a:xfrm>
              <a:off x="0" y="806"/>
              <a:ext cx="716" cy="403"/>
              <a:chOff x="0" y="806"/>
              <a:chExt cx="716" cy="403"/>
            </a:xfrm>
          </p:grpSpPr>
          <p:sp>
            <p:nvSpPr>
              <p:cNvPr id="13324" name="Rectangle 12"/>
              <p:cNvSpPr>
                <a:spLocks noChangeArrowheads="1"/>
              </p:cNvSpPr>
              <p:nvPr/>
            </p:nvSpPr>
            <p:spPr bwMode="auto">
              <a:xfrm>
                <a:off x="12" y="806"/>
                <a:ext cx="692"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2</a:t>
                </a:r>
                <a:endParaRPr lang="es-ES" sz="2000" b="1">
                  <a:solidFill>
                    <a:schemeClr val="accent2"/>
                  </a:solidFill>
                </a:endParaRPr>
              </a:p>
            </p:txBody>
          </p:sp>
          <p:sp>
            <p:nvSpPr>
              <p:cNvPr id="13338" name="Rectangle 26"/>
              <p:cNvSpPr>
                <a:spLocks noChangeArrowheads="1"/>
              </p:cNvSpPr>
              <p:nvPr/>
            </p:nvSpPr>
            <p:spPr bwMode="auto">
              <a:xfrm>
                <a:off x="0" y="806"/>
                <a:ext cx="716"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41" name="Group 29"/>
            <p:cNvGrpSpPr>
              <a:grpSpLocks/>
            </p:cNvGrpSpPr>
            <p:nvPr/>
          </p:nvGrpSpPr>
          <p:grpSpPr bwMode="auto">
            <a:xfrm>
              <a:off x="716" y="806"/>
              <a:ext cx="1555" cy="403"/>
              <a:chOff x="716" y="806"/>
              <a:chExt cx="1555" cy="403"/>
            </a:xfrm>
          </p:grpSpPr>
          <p:sp>
            <p:nvSpPr>
              <p:cNvPr id="13325" name="Rectangle 13"/>
              <p:cNvSpPr>
                <a:spLocks noChangeArrowheads="1"/>
              </p:cNvSpPr>
              <p:nvPr/>
            </p:nvSpPr>
            <p:spPr bwMode="auto">
              <a:xfrm>
                <a:off x="728" y="806"/>
                <a:ext cx="1531"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de 11 a 20</a:t>
                </a:r>
                <a:endParaRPr lang="es-ES" sz="2000" b="1">
                  <a:solidFill>
                    <a:schemeClr val="accent2"/>
                  </a:solidFill>
                </a:endParaRPr>
              </a:p>
            </p:txBody>
          </p:sp>
          <p:sp>
            <p:nvSpPr>
              <p:cNvPr id="13340" name="Rectangle 28"/>
              <p:cNvSpPr>
                <a:spLocks noChangeArrowheads="1"/>
              </p:cNvSpPr>
              <p:nvPr/>
            </p:nvSpPr>
            <p:spPr bwMode="auto">
              <a:xfrm>
                <a:off x="716" y="806"/>
                <a:ext cx="1555"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43" name="Group 31"/>
            <p:cNvGrpSpPr>
              <a:grpSpLocks/>
            </p:cNvGrpSpPr>
            <p:nvPr/>
          </p:nvGrpSpPr>
          <p:grpSpPr bwMode="auto">
            <a:xfrm>
              <a:off x="0" y="1209"/>
              <a:ext cx="716" cy="403"/>
              <a:chOff x="0" y="1209"/>
              <a:chExt cx="716" cy="403"/>
            </a:xfrm>
          </p:grpSpPr>
          <p:sp>
            <p:nvSpPr>
              <p:cNvPr id="13326" name="Rectangle 14"/>
              <p:cNvSpPr>
                <a:spLocks noChangeArrowheads="1"/>
              </p:cNvSpPr>
              <p:nvPr/>
            </p:nvSpPr>
            <p:spPr bwMode="auto">
              <a:xfrm>
                <a:off x="12" y="1209"/>
                <a:ext cx="692"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endParaRPr>
              </a:p>
            </p:txBody>
          </p:sp>
          <p:sp>
            <p:nvSpPr>
              <p:cNvPr id="13342" name="Rectangle 30"/>
              <p:cNvSpPr>
                <a:spLocks noChangeArrowheads="1"/>
              </p:cNvSpPr>
              <p:nvPr/>
            </p:nvSpPr>
            <p:spPr bwMode="auto">
              <a:xfrm>
                <a:off x="0" y="1209"/>
                <a:ext cx="716"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45" name="Group 33"/>
            <p:cNvGrpSpPr>
              <a:grpSpLocks/>
            </p:cNvGrpSpPr>
            <p:nvPr/>
          </p:nvGrpSpPr>
          <p:grpSpPr bwMode="auto">
            <a:xfrm>
              <a:off x="716" y="1209"/>
              <a:ext cx="1555" cy="403"/>
              <a:chOff x="716" y="1209"/>
              <a:chExt cx="1555" cy="403"/>
            </a:xfrm>
          </p:grpSpPr>
          <p:sp>
            <p:nvSpPr>
              <p:cNvPr id="13327" name="Rectangle 15"/>
              <p:cNvSpPr>
                <a:spLocks noChangeArrowheads="1"/>
              </p:cNvSpPr>
              <p:nvPr/>
            </p:nvSpPr>
            <p:spPr bwMode="auto">
              <a:xfrm>
                <a:off x="728" y="1209"/>
                <a:ext cx="1531"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de 20 a 30</a:t>
                </a:r>
                <a:endParaRPr lang="es-ES" sz="2000" b="1">
                  <a:solidFill>
                    <a:schemeClr val="accent2"/>
                  </a:solidFill>
                </a:endParaRPr>
              </a:p>
            </p:txBody>
          </p:sp>
          <p:sp>
            <p:nvSpPr>
              <p:cNvPr id="13344" name="Rectangle 32"/>
              <p:cNvSpPr>
                <a:spLocks noChangeArrowheads="1"/>
              </p:cNvSpPr>
              <p:nvPr/>
            </p:nvSpPr>
            <p:spPr bwMode="auto">
              <a:xfrm>
                <a:off x="716" y="1209"/>
                <a:ext cx="1555"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47" name="Group 35"/>
            <p:cNvGrpSpPr>
              <a:grpSpLocks/>
            </p:cNvGrpSpPr>
            <p:nvPr/>
          </p:nvGrpSpPr>
          <p:grpSpPr bwMode="auto">
            <a:xfrm>
              <a:off x="0" y="1612"/>
              <a:ext cx="716" cy="403"/>
              <a:chOff x="0" y="1612"/>
              <a:chExt cx="716" cy="403"/>
            </a:xfrm>
          </p:grpSpPr>
          <p:sp>
            <p:nvSpPr>
              <p:cNvPr id="13328" name="Rectangle 16"/>
              <p:cNvSpPr>
                <a:spLocks noChangeArrowheads="1"/>
              </p:cNvSpPr>
              <p:nvPr/>
            </p:nvSpPr>
            <p:spPr bwMode="auto">
              <a:xfrm>
                <a:off x="12" y="1612"/>
                <a:ext cx="692"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4</a:t>
                </a:r>
                <a:endParaRPr lang="es-ES" sz="2000" b="1">
                  <a:solidFill>
                    <a:schemeClr val="accent2"/>
                  </a:solidFill>
                </a:endParaRPr>
              </a:p>
            </p:txBody>
          </p:sp>
          <p:sp>
            <p:nvSpPr>
              <p:cNvPr id="13346" name="Rectangle 34"/>
              <p:cNvSpPr>
                <a:spLocks noChangeArrowheads="1"/>
              </p:cNvSpPr>
              <p:nvPr/>
            </p:nvSpPr>
            <p:spPr bwMode="auto">
              <a:xfrm>
                <a:off x="0" y="1612"/>
                <a:ext cx="716"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nvGrpSpPr>
            <p:cNvPr id="13349" name="Group 37"/>
            <p:cNvGrpSpPr>
              <a:grpSpLocks/>
            </p:cNvGrpSpPr>
            <p:nvPr/>
          </p:nvGrpSpPr>
          <p:grpSpPr bwMode="auto">
            <a:xfrm>
              <a:off x="716" y="1612"/>
              <a:ext cx="1555" cy="403"/>
              <a:chOff x="716" y="1612"/>
              <a:chExt cx="1555" cy="403"/>
            </a:xfrm>
          </p:grpSpPr>
          <p:sp>
            <p:nvSpPr>
              <p:cNvPr id="13329" name="Rectangle 17"/>
              <p:cNvSpPr>
                <a:spLocks noChangeArrowheads="1"/>
              </p:cNvSpPr>
              <p:nvPr/>
            </p:nvSpPr>
            <p:spPr bwMode="auto">
              <a:xfrm>
                <a:off x="728" y="1612"/>
                <a:ext cx="1531" cy="403"/>
              </a:xfrm>
              <a:prstGeom prst="rect">
                <a:avLst/>
              </a:prstGeom>
              <a:noFill/>
              <a:ln w="12700">
                <a:solidFill>
                  <a:srgbClr val="FFFF99"/>
                </a:solid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más de 30</a:t>
                </a:r>
                <a:endParaRPr lang="es-ES" sz="2000" b="1">
                  <a:solidFill>
                    <a:schemeClr val="accent2"/>
                  </a:solidFill>
                </a:endParaRPr>
              </a:p>
            </p:txBody>
          </p:sp>
          <p:sp>
            <p:nvSpPr>
              <p:cNvPr id="13348" name="Rectangle 36"/>
              <p:cNvSpPr>
                <a:spLocks noChangeArrowheads="1"/>
              </p:cNvSpPr>
              <p:nvPr/>
            </p:nvSpPr>
            <p:spPr bwMode="auto">
              <a:xfrm>
                <a:off x="716" y="1612"/>
                <a:ext cx="1555" cy="403"/>
              </a:xfrm>
              <a:prstGeom prst="rect">
                <a:avLst/>
              </a:prstGeom>
              <a:noFill/>
              <a:ln w="7">
                <a:solidFill>
                  <a:srgbClr val="FFFF99"/>
                </a:solidFill>
                <a:miter lim="800000"/>
                <a:headEnd type="none" w="sm" len="sm"/>
                <a:tailEnd type="none" w="sm" len="sm"/>
              </a:ln>
              <a:effectLst/>
            </p:spPr>
            <p:txBody>
              <a:bodyPr lIns="92075" tIns="46038" rIns="92075" bIns="46038"/>
              <a:lstStyle/>
              <a:p>
                <a:endParaRPr lang="es-ES"/>
              </a:p>
            </p:txBody>
          </p:sp>
        </p:grpSp>
      </p:grpSp>
      <p:sp>
        <p:nvSpPr>
          <p:cNvPr id="13351" name="Text Box 39"/>
          <p:cNvSpPr txBox="1">
            <a:spLocks noChangeArrowheads="1"/>
          </p:cNvSpPr>
          <p:nvPr/>
        </p:nvSpPr>
        <p:spPr bwMode="auto">
          <a:xfrm>
            <a:off x="5257800" y="2438400"/>
            <a:ext cx="3048000" cy="701675"/>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sz="2000">
                <a:latin typeface="Arial" pitchFamily="34" charset="0"/>
                <a:cs typeface="Arial" pitchFamily="34" charset="0"/>
              </a:rPr>
              <a:t>Tabla  II: Número de Cantones por estrato.</a:t>
            </a:r>
            <a:endParaRPr lang="es-ES" sz="2000">
              <a:latin typeface="Arial" pitchFamily="34" charset="0"/>
              <a:cs typeface="Arial" pitchFamily="34" charset="0"/>
            </a:endParaRPr>
          </a:p>
        </p:txBody>
      </p:sp>
      <p:grpSp>
        <p:nvGrpSpPr>
          <p:cNvPr id="13378" name="Group 66"/>
          <p:cNvGrpSpPr>
            <a:grpSpLocks/>
          </p:cNvGrpSpPr>
          <p:nvPr/>
        </p:nvGrpSpPr>
        <p:grpSpPr bwMode="auto">
          <a:xfrm>
            <a:off x="4724400" y="3962400"/>
            <a:ext cx="4038600" cy="2590800"/>
            <a:chOff x="-3" y="-3"/>
            <a:chExt cx="1527" cy="2127"/>
          </a:xfrm>
        </p:grpSpPr>
        <p:grpSp>
          <p:nvGrpSpPr>
            <p:cNvPr id="13376" name="Group 64"/>
            <p:cNvGrpSpPr>
              <a:grpSpLocks/>
            </p:cNvGrpSpPr>
            <p:nvPr/>
          </p:nvGrpSpPr>
          <p:grpSpPr bwMode="auto">
            <a:xfrm>
              <a:off x="0" y="0"/>
              <a:ext cx="1521" cy="2121"/>
              <a:chOff x="0" y="0"/>
              <a:chExt cx="1521" cy="2121"/>
            </a:xfrm>
          </p:grpSpPr>
          <p:grpSp>
            <p:nvGrpSpPr>
              <p:cNvPr id="13361" name="Group 49"/>
              <p:cNvGrpSpPr>
                <a:grpSpLocks/>
              </p:cNvGrpSpPr>
              <p:nvPr/>
            </p:nvGrpSpPr>
            <p:grpSpPr bwMode="auto">
              <a:xfrm>
                <a:off x="0" y="0"/>
                <a:ext cx="651" cy="567"/>
                <a:chOff x="0" y="0"/>
                <a:chExt cx="651" cy="567"/>
              </a:xfrm>
            </p:grpSpPr>
            <p:sp>
              <p:nvSpPr>
                <p:cNvPr id="13352" name="Rectangle 40"/>
                <p:cNvSpPr>
                  <a:spLocks noChangeArrowheads="1"/>
                </p:cNvSpPr>
                <p:nvPr/>
              </p:nvSpPr>
              <p:spPr bwMode="auto">
                <a:xfrm>
                  <a:off x="28" y="0"/>
                  <a:ext cx="595" cy="567"/>
                </a:xfrm>
                <a:prstGeom prst="rect">
                  <a:avLst/>
                </a:prstGeom>
                <a:noFill/>
                <a:ln w="12700">
                  <a:noFill/>
                  <a:miter lim="800000"/>
                  <a:headEnd type="none" w="sm" len="sm"/>
                  <a:tailEnd type="none" w="sm" len="sm"/>
                </a:ln>
                <a:effectLst/>
              </p:spPr>
              <p:txBody>
                <a:bodyPr lIns="92075" tIns="46038" rIns="92075" bIns="0"/>
                <a:lstStyle/>
                <a:p>
                  <a:pPr algn="just"/>
                  <a:r>
                    <a:rPr lang="es-ES_tradnl" sz="1600" b="1">
                      <a:latin typeface="Arial" pitchFamily="34" charset="0"/>
                      <a:cs typeface="Arial" pitchFamily="34" charset="0"/>
                    </a:rPr>
                    <a:t>ESTRATO 1</a:t>
                  </a:r>
                </a:p>
              </p:txBody>
            </p:sp>
            <p:sp>
              <p:nvSpPr>
                <p:cNvPr id="13360" name="Rectangle 48"/>
                <p:cNvSpPr>
                  <a:spLocks noChangeArrowheads="1"/>
                </p:cNvSpPr>
                <p:nvPr/>
              </p:nvSpPr>
              <p:spPr bwMode="auto">
                <a:xfrm>
                  <a:off x="0" y="0"/>
                  <a:ext cx="651" cy="567"/>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63" name="Group 51"/>
              <p:cNvGrpSpPr>
                <a:grpSpLocks/>
              </p:cNvGrpSpPr>
              <p:nvPr/>
            </p:nvGrpSpPr>
            <p:grpSpPr bwMode="auto">
              <a:xfrm>
                <a:off x="651" y="0"/>
                <a:ext cx="870" cy="567"/>
                <a:chOff x="651" y="0"/>
                <a:chExt cx="870" cy="567"/>
              </a:xfrm>
            </p:grpSpPr>
            <p:sp>
              <p:nvSpPr>
                <p:cNvPr id="13353" name="Rectangle 41"/>
                <p:cNvSpPr>
                  <a:spLocks noChangeArrowheads="1"/>
                </p:cNvSpPr>
                <p:nvPr/>
              </p:nvSpPr>
              <p:spPr bwMode="auto">
                <a:xfrm>
                  <a:off x="679" y="0"/>
                  <a:ext cx="814" cy="567"/>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22 cantones</a:t>
                  </a:r>
                  <a:endParaRPr lang="es-ES" sz="1600" b="1">
                    <a:cs typeface="Times New Roman" pitchFamily="18" charset="0"/>
                  </a:endParaRPr>
                </a:p>
                <a:p>
                  <a:pPr algn="just" eaLnBrk="0" hangingPunct="0"/>
                  <a:endParaRPr lang="es-ES" sz="1600" b="1"/>
                </a:p>
              </p:txBody>
            </p:sp>
            <p:sp>
              <p:nvSpPr>
                <p:cNvPr id="13362" name="Rectangle 50"/>
                <p:cNvSpPr>
                  <a:spLocks noChangeArrowheads="1"/>
                </p:cNvSpPr>
                <p:nvPr/>
              </p:nvSpPr>
              <p:spPr bwMode="auto">
                <a:xfrm>
                  <a:off x="651" y="0"/>
                  <a:ext cx="870" cy="567"/>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65" name="Group 53"/>
              <p:cNvGrpSpPr>
                <a:grpSpLocks/>
              </p:cNvGrpSpPr>
              <p:nvPr/>
            </p:nvGrpSpPr>
            <p:grpSpPr bwMode="auto">
              <a:xfrm>
                <a:off x="0" y="567"/>
                <a:ext cx="651" cy="518"/>
                <a:chOff x="0" y="567"/>
                <a:chExt cx="651" cy="518"/>
              </a:xfrm>
            </p:grpSpPr>
            <p:sp>
              <p:nvSpPr>
                <p:cNvPr id="13354" name="Rectangle 42"/>
                <p:cNvSpPr>
                  <a:spLocks noChangeArrowheads="1"/>
                </p:cNvSpPr>
                <p:nvPr/>
              </p:nvSpPr>
              <p:spPr bwMode="auto">
                <a:xfrm>
                  <a:off x="28" y="567"/>
                  <a:ext cx="595"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ESTRATO 2</a:t>
                  </a:r>
                  <a:endParaRPr lang="es-ES" sz="1600" b="1">
                    <a:cs typeface="Times New Roman" pitchFamily="18" charset="0"/>
                  </a:endParaRPr>
                </a:p>
                <a:p>
                  <a:pPr algn="just" eaLnBrk="0" hangingPunct="0"/>
                  <a:endParaRPr lang="es-ES" sz="1600" b="1"/>
                </a:p>
              </p:txBody>
            </p:sp>
            <p:sp>
              <p:nvSpPr>
                <p:cNvPr id="13364" name="Rectangle 52"/>
                <p:cNvSpPr>
                  <a:spLocks noChangeArrowheads="1"/>
                </p:cNvSpPr>
                <p:nvPr/>
              </p:nvSpPr>
              <p:spPr bwMode="auto">
                <a:xfrm>
                  <a:off x="0" y="567"/>
                  <a:ext cx="651"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67" name="Group 55"/>
              <p:cNvGrpSpPr>
                <a:grpSpLocks/>
              </p:cNvGrpSpPr>
              <p:nvPr/>
            </p:nvGrpSpPr>
            <p:grpSpPr bwMode="auto">
              <a:xfrm>
                <a:off x="651" y="567"/>
                <a:ext cx="870" cy="518"/>
                <a:chOff x="651" y="567"/>
                <a:chExt cx="870" cy="518"/>
              </a:xfrm>
            </p:grpSpPr>
            <p:sp>
              <p:nvSpPr>
                <p:cNvPr id="13355" name="Rectangle 43"/>
                <p:cNvSpPr>
                  <a:spLocks noChangeArrowheads="1"/>
                </p:cNvSpPr>
                <p:nvPr/>
              </p:nvSpPr>
              <p:spPr bwMode="auto">
                <a:xfrm>
                  <a:off x="679" y="567"/>
                  <a:ext cx="814"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3 cantones</a:t>
                  </a:r>
                  <a:endParaRPr lang="es-ES" sz="1600" b="1">
                    <a:cs typeface="Times New Roman" pitchFamily="18" charset="0"/>
                  </a:endParaRPr>
                </a:p>
                <a:p>
                  <a:pPr algn="just" eaLnBrk="0" hangingPunct="0"/>
                  <a:endParaRPr lang="es-ES" sz="1600" b="1"/>
                </a:p>
              </p:txBody>
            </p:sp>
            <p:sp>
              <p:nvSpPr>
                <p:cNvPr id="13366" name="Rectangle 54"/>
                <p:cNvSpPr>
                  <a:spLocks noChangeArrowheads="1"/>
                </p:cNvSpPr>
                <p:nvPr/>
              </p:nvSpPr>
              <p:spPr bwMode="auto">
                <a:xfrm>
                  <a:off x="651" y="567"/>
                  <a:ext cx="87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69" name="Group 57"/>
              <p:cNvGrpSpPr>
                <a:grpSpLocks/>
              </p:cNvGrpSpPr>
              <p:nvPr/>
            </p:nvGrpSpPr>
            <p:grpSpPr bwMode="auto">
              <a:xfrm>
                <a:off x="0" y="1085"/>
                <a:ext cx="651" cy="518"/>
                <a:chOff x="0" y="1085"/>
                <a:chExt cx="651" cy="518"/>
              </a:xfrm>
            </p:grpSpPr>
            <p:sp>
              <p:nvSpPr>
                <p:cNvPr id="13356" name="Rectangle 44"/>
                <p:cNvSpPr>
                  <a:spLocks noChangeArrowheads="1"/>
                </p:cNvSpPr>
                <p:nvPr/>
              </p:nvSpPr>
              <p:spPr bwMode="auto">
                <a:xfrm>
                  <a:off x="28" y="1085"/>
                  <a:ext cx="595"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ESTRATO 3</a:t>
                  </a:r>
                  <a:endParaRPr lang="es-ES" sz="1600" b="1">
                    <a:cs typeface="Times New Roman" pitchFamily="18" charset="0"/>
                  </a:endParaRPr>
                </a:p>
                <a:p>
                  <a:pPr algn="just" eaLnBrk="0" hangingPunct="0"/>
                  <a:endParaRPr lang="es-ES" sz="1600" b="1"/>
                </a:p>
              </p:txBody>
            </p:sp>
            <p:sp>
              <p:nvSpPr>
                <p:cNvPr id="13368" name="Rectangle 56"/>
                <p:cNvSpPr>
                  <a:spLocks noChangeArrowheads="1"/>
                </p:cNvSpPr>
                <p:nvPr/>
              </p:nvSpPr>
              <p:spPr bwMode="auto">
                <a:xfrm>
                  <a:off x="0" y="1085"/>
                  <a:ext cx="651"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71" name="Group 59"/>
              <p:cNvGrpSpPr>
                <a:grpSpLocks/>
              </p:cNvGrpSpPr>
              <p:nvPr/>
            </p:nvGrpSpPr>
            <p:grpSpPr bwMode="auto">
              <a:xfrm>
                <a:off x="651" y="1085"/>
                <a:ext cx="870" cy="518"/>
                <a:chOff x="651" y="1085"/>
                <a:chExt cx="870" cy="518"/>
              </a:xfrm>
            </p:grpSpPr>
            <p:sp>
              <p:nvSpPr>
                <p:cNvPr id="13357" name="Rectangle 45"/>
                <p:cNvSpPr>
                  <a:spLocks noChangeArrowheads="1"/>
                </p:cNvSpPr>
                <p:nvPr/>
              </p:nvSpPr>
              <p:spPr bwMode="auto">
                <a:xfrm>
                  <a:off x="679" y="1085"/>
                  <a:ext cx="814"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2 cantones</a:t>
                  </a:r>
                  <a:endParaRPr lang="es-ES" sz="1600" b="1">
                    <a:cs typeface="Times New Roman" pitchFamily="18" charset="0"/>
                  </a:endParaRPr>
                </a:p>
                <a:p>
                  <a:pPr algn="just" eaLnBrk="0" hangingPunct="0"/>
                  <a:endParaRPr lang="es-ES" sz="1600" b="1"/>
                </a:p>
              </p:txBody>
            </p:sp>
            <p:sp>
              <p:nvSpPr>
                <p:cNvPr id="13370" name="Rectangle 58"/>
                <p:cNvSpPr>
                  <a:spLocks noChangeArrowheads="1"/>
                </p:cNvSpPr>
                <p:nvPr/>
              </p:nvSpPr>
              <p:spPr bwMode="auto">
                <a:xfrm>
                  <a:off x="651" y="1085"/>
                  <a:ext cx="87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73" name="Group 61"/>
              <p:cNvGrpSpPr>
                <a:grpSpLocks/>
              </p:cNvGrpSpPr>
              <p:nvPr/>
            </p:nvGrpSpPr>
            <p:grpSpPr bwMode="auto">
              <a:xfrm>
                <a:off x="0" y="1603"/>
                <a:ext cx="651" cy="518"/>
                <a:chOff x="0" y="1603"/>
                <a:chExt cx="651" cy="518"/>
              </a:xfrm>
            </p:grpSpPr>
            <p:sp>
              <p:nvSpPr>
                <p:cNvPr id="13358" name="Rectangle 46"/>
                <p:cNvSpPr>
                  <a:spLocks noChangeArrowheads="1"/>
                </p:cNvSpPr>
                <p:nvPr/>
              </p:nvSpPr>
              <p:spPr bwMode="auto">
                <a:xfrm>
                  <a:off x="28" y="1603"/>
                  <a:ext cx="595"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ESTRATO 4</a:t>
                  </a:r>
                  <a:endParaRPr lang="es-ES" sz="1600" b="1">
                    <a:cs typeface="Times New Roman" pitchFamily="18" charset="0"/>
                  </a:endParaRPr>
                </a:p>
                <a:p>
                  <a:pPr algn="just" eaLnBrk="0" hangingPunct="0"/>
                  <a:endParaRPr lang="es-ES" sz="1600" b="1"/>
                </a:p>
              </p:txBody>
            </p:sp>
            <p:sp>
              <p:nvSpPr>
                <p:cNvPr id="13372" name="Rectangle 60"/>
                <p:cNvSpPr>
                  <a:spLocks noChangeArrowheads="1"/>
                </p:cNvSpPr>
                <p:nvPr/>
              </p:nvSpPr>
              <p:spPr bwMode="auto">
                <a:xfrm>
                  <a:off x="0" y="1603"/>
                  <a:ext cx="651"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13375" name="Group 63"/>
              <p:cNvGrpSpPr>
                <a:grpSpLocks/>
              </p:cNvGrpSpPr>
              <p:nvPr/>
            </p:nvGrpSpPr>
            <p:grpSpPr bwMode="auto">
              <a:xfrm>
                <a:off x="651" y="1603"/>
                <a:ext cx="870" cy="518"/>
                <a:chOff x="651" y="1603"/>
                <a:chExt cx="870" cy="518"/>
              </a:xfrm>
            </p:grpSpPr>
            <p:sp>
              <p:nvSpPr>
                <p:cNvPr id="13359" name="Rectangle 47"/>
                <p:cNvSpPr>
                  <a:spLocks noChangeArrowheads="1"/>
                </p:cNvSpPr>
                <p:nvPr/>
              </p:nvSpPr>
              <p:spPr bwMode="auto">
                <a:xfrm>
                  <a:off x="679" y="1603"/>
                  <a:ext cx="814" cy="518"/>
                </a:xfrm>
                <a:prstGeom prst="rect">
                  <a:avLst/>
                </a:prstGeom>
                <a:noFill/>
                <a:ln w="12700">
                  <a:noFill/>
                  <a:miter lim="800000"/>
                  <a:headEnd type="none" w="sm" len="sm"/>
                  <a:tailEnd type="none" w="sm" len="sm"/>
                </a:ln>
                <a:effectLst/>
              </p:spPr>
              <p:txBody>
                <a:bodyPr lIns="92075" tIns="46038" rIns="92075" bIns="46038"/>
                <a:lstStyle/>
                <a:p>
                  <a:pPr algn="just"/>
                  <a:r>
                    <a:rPr lang="es-ES_tradnl" sz="1600" b="1">
                      <a:latin typeface="Arial" pitchFamily="34" charset="0"/>
                      <a:cs typeface="Arial" pitchFamily="34" charset="0"/>
                    </a:rPr>
                    <a:t>1 cantón</a:t>
                  </a:r>
                  <a:endParaRPr lang="es-ES" sz="1600" b="1">
                    <a:cs typeface="Times New Roman" pitchFamily="18" charset="0"/>
                  </a:endParaRPr>
                </a:p>
                <a:p>
                  <a:pPr algn="just" eaLnBrk="0" hangingPunct="0"/>
                  <a:endParaRPr lang="es-ES" sz="1600" b="1"/>
                </a:p>
              </p:txBody>
            </p:sp>
            <p:sp>
              <p:nvSpPr>
                <p:cNvPr id="13374" name="Rectangle 62"/>
                <p:cNvSpPr>
                  <a:spLocks noChangeArrowheads="1"/>
                </p:cNvSpPr>
                <p:nvPr/>
              </p:nvSpPr>
              <p:spPr bwMode="auto">
                <a:xfrm>
                  <a:off x="651" y="1603"/>
                  <a:ext cx="87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
          <p:nvSpPr>
            <p:cNvPr id="13377" name="Rectangle 65"/>
            <p:cNvSpPr>
              <a:spLocks noChangeArrowheads="1"/>
            </p:cNvSpPr>
            <p:nvPr/>
          </p:nvSpPr>
          <p:spPr bwMode="auto">
            <a:xfrm>
              <a:off x="-3" y="-3"/>
              <a:ext cx="1527" cy="2127"/>
            </a:xfrm>
            <a:prstGeom prst="rect">
              <a:avLst/>
            </a:prstGeom>
            <a:noFill/>
            <a:ln w="11112">
              <a:solidFill>
                <a:srgbClr val="A0A0A0"/>
              </a:solidFill>
              <a:miter lim="800000"/>
              <a:headEnd type="none" w="sm" len="sm"/>
              <a:tailEnd type="none" w="sm" len="sm"/>
            </a:ln>
            <a:effectLst/>
          </p:spPr>
          <p:txBody>
            <a:bodyPr lIns="92075" tIns="46038" rIns="92075" bIns="46038"/>
            <a:lstStyle/>
            <a:p>
              <a:endParaRPr lang="es-E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6" name="Group 1024"/>
          <p:cNvGrpSpPr>
            <a:grpSpLocks/>
          </p:cNvGrpSpPr>
          <p:nvPr/>
        </p:nvGrpSpPr>
        <p:grpSpPr bwMode="auto">
          <a:xfrm>
            <a:off x="2514600" y="457200"/>
            <a:ext cx="5943600" cy="6400800"/>
            <a:chOff x="0" y="0"/>
            <a:chExt cx="2660" cy="11512"/>
          </a:xfrm>
        </p:grpSpPr>
        <p:grpSp>
          <p:nvGrpSpPr>
            <p:cNvPr id="38721" name="Group 833"/>
            <p:cNvGrpSpPr>
              <a:grpSpLocks/>
            </p:cNvGrpSpPr>
            <p:nvPr/>
          </p:nvGrpSpPr>
          <p:grpSpPr bwMode="auto">
            <a:xfrm>
              <a:off x="0" y="0"/>
              <a:ext cx="184" cy="518"/>
              <a:chOff x="0" y="0"/>
              <a:chExt cx="184" cy="518"/>
            </a:xfrm>
          </p:grpSpPr>
          <p:sp>
            <p:nvSpPr>
              <p:cNvPr id="38624" name="Rectangle 736"/>
              <p:cNvSpPr>
                <a:spLocks noChangeArrowheads="1"/>
              </p:cNvSpPr>
              <p:nvPr/>
            </p:nvSpPr>
            <p:spPr bwMode="auto">
              <a:xfrm>
                <a:off x="12" y="0"/>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000" b="1">
                    <a:solidFill>
                      <a:schemeClr val="accent2"/>
                    </a:solidFill>
                    <a:cs typeface="Times New Roman" pitchFamily="18" charset="0"/>
                  </a:rPr>
                  <a:t> </a:t>
                </a:r>
              </a:p>
              <a:p>
                <a:pPr algn="r" eaLnBrk="0" hangingPunct="0"/>
                <a:endParaRPr lang="es-ES" b="1">
                  <a:solidFill>
                    <a:schemeClr val="accent2"/>
                  </a:solidFill>
                </a:endParaRPr>
              </a:p>
            </p:txBody>
          </p:sp>
          <p:sp>
            <p:nvSpPr>
              <p:cNvPr id="38720" name="Rectangle 832"/>
              <p:cNvSpPr>
                <a:spLocks noChangeArrowheads="1"/>
              </p:cNvSpPr>
              <p:nvPr/>
            </p:nvSpPr>
            <p:spPr bwMode="auto">
              <a:xfrm>
                <a:off x="0" y="0"/>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23" name="Group 835"/>
            <p:cNvGrpSpPr>
              <a:grpSpLocks/>
            </p:cNvGrpSpPr>
            <p:nvPr/>
          </p:nvGrpSpPr>
          <p:grpSpPr bwMode="auto">
            <a:xfrm>
              <a:off x="184" y="0"/>
              <a:ext cx="1080" cy="518"/>
              <a:chOff x="184" y="0"/>
              <a:chExt cx="1080" cy="518"/>
            </a:xfrm>
          </p:grpSpPr>
          <p:sp>
            <p:nvSpPr>
              <p:cNvPr id="38625" name="Rectangle 737"/>
              <p:cNvSpPr>
                <a:spLocks noChangeArrowheads="1"/>
              </p:cNvSpPr>
              <p:nvPr/>
            </p:nvSpPr>
            <p:spPr bwMode="auto">
              <a:xfrm>
                <a:off x="196" y="0"/>
                <a:ext cx="105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CANTÓN</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22" name="Rectangle 834"/>
              <p:cNvSpPr>
                <a:spLocks noChangeArrowheads="1"/>
              </p:cNvSpPr>
              <p:nvPr/>
            </p:nvSpPr>
            <p:spPr bwMode="auto">
              <a:xfrm>
                <a:off x="184" y="0"/>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25" name="Group 837"/>
            <p:cNvGrpSpPr>
              <a:grpSpLocks/>
            </p:cNvGrpSpPr>
            <p:nvPr/>
          </p:nvGrpSpPr>
          <p:grpSpPr bwMode="auto">
            <a:xfrm>
              <a:off x="1264" y="0"/>
              <a:ext cx="536" cy="518"/>
              <a:chOff x="1264" y="0"/>
              <a:chExt cx="536" cy="518"/>
            </a:xfrm>
          </p:grpSpPr>
          <p:sp>
            <p:nvSpPr>
              <p:cNvPr id="38626" name="Rectangle 738"/>
              <p:cNvSpPr>
                <a:spLocks noChangeArrowheads="1"/>
              </p:cNvSpPr>
              <p:nvPr/>
            </p:nvSpPr>
            <p:spPr bwMode="auto">
              <a:xfrm>
                <a:off x="1276" y="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FISCALES</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24" name="Rectangle 836"/>
              <p:cNvSpPr>
                <a:spLocks noChangeArrowheads="1"/>
              </p:cNvSpPr>
              <p:nvPr/>
            </p:nvSpPr>
            <p:spPr bwMode="auto">
              <a:xfrm>
                <a:off x="1264" y="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27" name="Group 839"/>
            <p:cNvGrpSpPr>
              <a:grpSpLocks/>
            </p:cNvGrpSpPr>
            <p:nvPr/>
          </p:nvGrpSpPr>
          <p:grpSpPr bwMode="auto">
            <a:xfrm>
              <a:off x="1800" y="0"/>
              <a:ext cx="860" cy="518"/>
              <a:chOff x="1800" y="0"/>
              <a:chExt cx="860" cy="518"/>
            </a:xfrm>
          </p:grpSpPr>
          <p:sp>
            <p:nvSpPr>
              <p:cNvPr id="38627" name="Rectangle 739"/>
              <p:cNvSpPr>
                <a:spLocks noChangeArrowheads="1"/>
              </p:cNvSpPr>
              <p:nvPr/>
            </p:nvSpPr>
            <p:spPr bwMode="auto">
              <a:xfrm>
                <a:off x="1812" y="0"/>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PARTICULARES</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26" name="Rectangle 838"/>
              <p:cNvSpPr>
                <a:spLocks noChangeArrowheads="1"/>
              </p:cNvSpPr>
              <p:nvPr/>
            </p:nvSpPr>
            <p:spPr bwMode="auto">
              <a:xfrm>
                <a:off x="1800" y="0"/>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29" name="Group 841"/>
            <p:cNvGrpSpPr>
              <a:grpSpLocks/>
            </p:cNvGrpSpPr>
            <p:nvPr/>
          </p:nvGrpSpPr>
          <p:grpSpPr bwMode="auto">
            <a:xfrm>
              <a:off x="0" y="518"/>
              <a:ext cx="184" cy="403"/>
              <a:chOff x="0" y="518"/>
              <a:chExt cx="184" cy="403"/>
            </a:xfrm>
          </p:grpSpPr>
          <p:sp>
            <p:nvSpPr>
              <p:cNvPr id="38628" name="Rectangle 740"/>
              <p:cNvSpPr>
                <a:spLocks noChangeArrowheads="1"/>
              </p:cNvSpPr>
              <p:nvPr/>
            </p:nvSpPr>
            <p:spPr bwMode="auto">
              <a:xfrm>
                <a:off x="12" y="518"/>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000" b="1">
                    <a:solidFill>
                      <a:schemeClr val="accent2"/>
                    </a:solidFill>
                    <a:cs typeface="Times New Roman" pitchFamily="18" charset="0"/>
                  </a:rPr>
                  <a:t> </a:t>
                </a:r>
              </a:p>
              <a:p>
                <a:pPr algn="r" eaLnBrk="0" hangingPunct="0"/>
                <a:endParaRPr lang="es-ES" b="1">
                  <a:solidFill>
                    <a:schemeClr val="accent2"/>
                  </a:solidFill>
                </a:endParaRPr>
              </a:p>
            </p:txBody>
          </p:sp>
          <p:sp>
            <p:nvSpPr>
              <p:cNvPr id="38728" name="Rectangle 840"/>
              <p:cNvSpPr>
                <a:spLocks noChangeArrowheads="1"/>
              </p:cNvSpPr>
              <p:nvPr/>
            </p:nvSpPr>
            <p:spPr bwMode="auto">
              <a:xfrm>
                <a:off x="0" y="518"/>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31" name="Group 843"/>
            <p:cNvGrpSpPr>
              <a:grpSpLocks/>
            </p:cNvGrpSpPr>
            <p:nvPr/>
          </p:nvGrpSpPr>
          <p:grpSpPr bwMode="auto">
            <a:xfrm>
              <a:off x="184" y="518"/>
              <a:ext cx="1080" cy="403"/>
              <a:chOff x="184" y="518"/>
              <a:chExt cx="1080" cy="403"/>
            </a:xfrm>
          </p:grpSpPr>
          <p:sp>
            <p:nvSpPr>
              <p:cNvPr id="38629" name="Rectangle 741"/>
              <p:cNvSpPr>
                <a:spLocks noChangeArrowheads="1"/>
              </p:cNvSpPr>
              <p:nvPr/>
            </p:nvSpPr>
            <p:spPr bwMode="auto">
              <a:xfrm>
                <a:off x="196" y="518"/>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ESTRATO 1</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30" name="Rectangle 842"/>
              <p:cNvSpPr>
                <a:spLocks noChangeArrowheads="1"/>
              </p:cNvSpPr>
              <p:nvPr/>
            </p:nvSpPr>
            <p:spPr bwMode="auto">
              <a:xfrm>
                <a:off x="184" y="518"/>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33" name="Group 845"/>
            <p:cNvGrpSpPr>
              <a:grpSpLocks/>
            </p:cNvGrpSpPr>
            <p:nvPr/>
          </p:nvGrpSpPr>
          <p:grpSpPr bwMode="auto">
            <a:xfrm>
              <a:off x="1264" y="518"/>
              <a:ext cx="536" cy="403"/>
              <a:chOff x="1264" y="518"/>
              <a:chExt cx="536" cy="403"/>
            </a:xfrm>
          </p:grpSpPr>
          <p:sp>
            <p:nvSpPr>
              <p:cNvPr id="38630" name="Rectangle 742"/>
              <p:cNvSpPr>
                <a:spLocks noChangeArrowheads="1"/>
              </p:cNvSpPr>
              <p:nvPr/>
            </p:nvSpPr>
            <p:spPr bwMode="auto">
              <a:xfrm>
                <a:off x="1276" y="518"/>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000" b="1">
                    <a:solidFill>
                      <a:schemeClr val="accent2"/>
                    </a:solidFill>
                    <a:cs typeface="Times New Roman" pitchFamily="18" charset="0"/>
                  </a:rPr>
                  <a:t> </a:t>
                </a:r>
              </a:p>
              <a:p>
                <a:pPr algn="ctr" eaLnBrk="0" hangingPunct="0"/>
                <a:endParaRPr lang="es-ES" b="1">
                  <a:solidFill>
                    <a:schemeClr val="accent2"/>
                  </a:solidFill>
                </a:endParaRPr>
              </a:p>
            </p:txBody>
          </p:sp>
          <p:sp>
            <p:nvSpPr>
              <p:cNvPr id="38732" name="Rectangle 844"/>
              <p:cNvSpPr>
                <a:spLocks noChangeArrowheads="1"/>
              </p:cNvSpPr>
              <p:nvPr/>
            </p:nvSpPr>
            <p:spPr bwMode="auto">
              <a:xfrm>
                <a:off x="1264" y="518"/>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35" name="Group 847"/>
            <p:cNvGrpSpPr>
              <a:grpSpLocks/>
            </p:cNvGrpSpPr>
            <p:nvPr/>
          </p:nvGrpSpPr>
          <p:grpSpPr bwMode="auto">
            <a:xfrm>
              <a:off x="1800" y="518"/>
              <a:ext cx="860" cy="403"/>
              <a:chOff x="1800" y="518"/>
              <a:chExt cx="860" cy="403"/>
            </a:xfrm>
          </p:grpSpPr>
          <p:sp>
            <p:nvSpPr>
              <p:cNvPr id="38631" name="Rectangle 743"/>
              <p:cNvSpPr>
                <a:spLocks noChangeArrowheads="1"/>
              </p:cNvSpPr>
              <p:nvPr/>
            </p:nvSpPr>
            <p:spPr bwMode="auto">
              <a:xfrm>
                <a:off x="1812" y="518"/>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000" b="1">
                    <a:solidFill>
                      <a:schemeClr val="accent2"/>
                    </a:solidFill>
                    <a:cs typeface="Times New Roman" pitchFamily="18" charset="0"/>
                  </a:rPr>
                  <a:t> </a:t>
                </a:r>
              </a:p>
              <a:p>
                <a:pPr algn="ctr" eaLnBrk="0" hangingPunct="0"/>
                <a:endParaRPr lang="es-ES" b="1">
                  <a:solidFill>
                    <a:schemeClr val="accent2"/>
                  </a:solidFill>
                </a:endParaRPr>
              </a:p>
            </p:txBody>
          </p:sp>
          <p:sp>
            <p:nvSpPr>
              <p:cNvPr id="38734" name="Rectangle 846"/>
              <p:cNvSpPr>
                <a:spLocks noChangeArrowheads="1"/>
              </p:cNvSpPr>
              <p:nvPr/>
            </p:nvSpPr>
            <p:spPr bwMode="auto">
              <a:xfrm>
                <a:off x="1800" y="518"/>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37" name="Group 849"/>
            <p:cNvGrpSpPr>
              <a:grpSpLocks/>
            </p:cNvGrpSpPr>
            <p:nvPr/>
          </p:nvGrpSpPr>
          <p:grpSpPr bwMode="auto">
            <a:xfrm>
              <a:off x="0" y="921"/>
              <a:ext cx="184" cy="518"/>
              <a:chOff x="0" y="921"/>
              <a:chExt cx="184" cy="518"/>
            </a:xfrm>
          </p:grpSpPr>
          <p:sp>
            <p:nvSpPr>
              <p:cNvPr id="38632" name="Rectangle 744"/>
              <p:cNvSpPr>
                <a:spLocks noChangeArrowheads="1"/>
              </p:cNvSpPr>
              <p:nvPr/>
            </p:nvSpPr>
            <p:spPr bwMode="auto">
              <a:xfrm>
                <a:off x="12" y="921"/>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36" name="Rectangle 848"/>
              <p:cNvSpPr>
                <a:spLocks noChangeArrowheads="1"/>
              </p:cNvSpPr>
              <p:nvPr/>
            </p:nvSpPr>
            <p:spPr bwMode="auto">
              <a:xfrm>
                <a:off x="0" y="921"/>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39" name="Group 851"/>
            <p:cNvGrpSpPr>
              <a:grpSpLocks/>
            </p:cNvGrpSpPr>
            <p:nvPr/>
          </p:nvGrpSpPr>
          <p:grpSpPr bwMode="auto">
            <a:xfrm>
              <a:off x="184" y="921"/>
              <a:ext cx="1080" cy="518"/>
              <a:chOff x="184" y="921"/>
              <a:chExt cx="1080" cy="518"/>
            </a:xfrm>
          </p:grpSpPr>
          <p:sp>
            <p:nvSpPr>
              <p:cNvPr id="38633" name="Rectangle 745"/>
              <p:cNvSpPr>
                <a:spLocks noChangeArrowheads="1"/>
              </p:cNvSpPr>
              <p:nvPr/>
            </p:nvSpPr>
            <p:spPr bwMode="auto">
              <a:xfrm>
                <a:off x="196" y="921"/>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A. BAQUERIZO MORENO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38" name="Rectangle 850"/>
              <p:cNvSpPr>
                <a:spLocks noChangeArrowheads="1"/>
              </p:cNvSpPr>
              <p:nvPr/>
            </p:nvSpPr>
            <p:spPr bwMode="auto">
              <a:xfrm>
                <a:off x="184" y="921"/>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41" name="Group 853"/>
            <p:cNvGrpSpPr>
              <a:grpSpLocks/>
            </p:cNvGrpSpPr>
            <p:nvPr/>
          </p:nvGrpSpPr>
          <p:grpSpPr bwMode="auto">
            <a:xfrm>
              <a:off x="1264" y="921"/>
              <a:ext cx="536" cy="518"/>
              <a:chOff x="1264" y="921"/>
              <a:chExt cx="536" cy="518"/>
            </a:xfrm>
          </p:grpSpPr>
          <p:sp>
            <p:nvSpPr>
              <p:cNvPr id="38634" name="Rectangle 746"/>
              <p:cNvSpPr>
                <a:spLocks noChangeArrowheads="1"/>
              </p:cNvSpPr>
              <p:nvPr/>
            </p:nvSpPr>
            <p:spPr bwMode="auto">
              <a:xfrm>
                <a:off x="1276" y="921"/>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40" name="Rectangle 852"/>
              <p:cNvSpPr>
                <a:spLocks noChangeArrowheads="1"/>
              </p:cNvSpPr>
              <p:nvPr/>
            </p:nvSpPr>
            <p:spPr bwMode="auto">
              <a:xfrm>
                <a:off x="1264" y="921"/>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43" name="Group 855"/>
            <p:cNvGrpSpPr>
              <a:grpSpLocks/>
            </p:cNvGrpSpPr>
            <p:nvPr/>
          </p:nvGrpSpPr>
          <p:grpSpPr bwMode="auto">
            <a:xfrm>
              <a:off x="1800" y="921"/>
              <a:ext cx="860" cy="518"/>
              <a:chOff x="1800" y="921"/>
              <a:chExt cx="860" cy="518"/>
            </a:xfrm>
          </p:grpSpPr>
          <p:sp>
            <p:nvSpPr>
              <p:cNvPr id="38635" name="Rectangle 747"/>
              <p:cNvSpPr>
                <a:spLocks noChangeArrowheads="1"/>
              </p:cNvSpPr>
              <p:nvPr/>
            </p:nvSpPr>
            <p:spPr bwMode="auto">
              <a:xfrm>
                <a:off x="1812" y="921"/>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0</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42" name="Rectangle 854"/>
              <p:cNvSpPr>
                <a:spLocks noChangeArrowheads="1"/>
              </p:cNvSpPr>
              <p:nvPr/>
            </p:nvSpPr>
            <p:spPr bwMode="auto">
              <a:xfrm>
                <a:off x="1800" y="921"/>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45" name="Group 857"/>
            <p:cNvGrpSpPr>
              <a:grpSpLocks/>
            </p:cNvGrpSpPr>
            <p:nvPr/>
          </p:nvGrpSpPr>
          <p:grpSpPr bwMode="auto">
            <a:xfrm>
              <a:off x="0" y="1439"/>
              <a:ext cx="184" cy="403"/>
              <a:chOff x="0" y="1439"/>
              <a:chExt cx="184" cy="403"/>
            </a:xfrm>
          </p:grpSpPr>
          <p:sp>
            <p:nvSpPr>
              <p:cNvPr id="38636" name="Rectangle 748"/>
              <p:cNvSpPr>
                <a:spLocks noChangeArrowheads="1"/>
              </p:cNvSpPr>
              <p:nvPr/>
            </p:nvSpPr>
            <p:spPr bwMode="auto">
              <a:xfrm>
                <a:off x="12" y="1439"/>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44" name="Rectangle 856"/>
              <p:cNvSpPr>
                <a:spLocks noChangeArrowheads="1"/>
              </p:cNvSpPr>
              <p:nvPr/>
            </p:nvSpPr>
            <p:spPr bwMode="auto">
              <a:xfrm>
                <a:off x="0" y="1439"/>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47" name="Group 859"/>
            <p:cNvGrpSpPr>
              <a:grpSpLocks/>
            </p:cNvGrpSpPr>
            <p:nvPr/>
          </p:nvGrpSpPr>
          <p:grpSpPr bwMode="auto">
            <a:xfrm>
              <a:off x="184" y="1439"/>
              <a:ext cx="1080" cy="403"/>
              <a:chOff x="184" y="1439"/>
              <a:chExt cx="1080" cy="403"/>
            </a:xfrm>
          </p:grpSpPr>
          <p:sp>
            <p:nvSpPr>
              <p:cNvPr id="38637" name="Rectangle 749"/>
              <p:cNvSpPr>
                <a:spLocks noChangeArrowheads="1"/>
              </p:cNvSpPr>
              <p:nvPr/>
            </p:nvSpPr>
            <p:spPr bwMode="auto">
              <a:xfrm>
                <a:off x="196" y="1439"/>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BALAO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46" name="Rectangle 858"/>
              <p:cNvSpPr>
                <a:spLocks noChangeArrowheads="1"/>
              </p:cNvSpPr>
              <p:nvPr/>
            </p:nvSpPr>
            <p:spPr bwMode="auto">
              <a:xfrm>
                <a:off x="184" y="1439"/>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49" name="Group 861"/>
            <p:cNvGrpSpPr>
              <a:grpSpLocks/>
            </p:cNvGrpSpPr>
            <p:nvPr/>
          </p:nvGrpSpPr>
          <p:grpSpPr bwMode="auto">
            <a:xfrm>
              <a:off x="1264" y="1439"/>
              <a:ext cx="536" cy="403"/>
              <a:chOff x="1264" y="1439"/>
              <a:chExt cx="536" cy="403"/>
            </a:xfrm>
          </p:grpSpPr>
          <p:sp>
            <p:nvSpPr>
              <p:cNvPr id="38638" name="Rectangle 750"/>
              <p:cNvSpPr>
                <a:spLocks noChangeArrowheads="1"/>
              </p:cNvSpPr>
              <p:nvPr/>
            </p:nvSpPr>
            <p:spPr bwMode="auto">
              <a:xfrm>
                <a:off x="1276" y="1439"/>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48" name="Rectangle 860"/>
              <p:cNvSpPr>
                <a:spLocks noChangeArrowheads="1"/>
              </p:cNvSpPr>
              <p:nvPr/>
            </p:nvSpPr>
            <p:spPr bwMode="auto">
              <a:xfrm>
                <a:off x="1264" y="143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51" name="Group 863"/>
            <p:cNvGrpSpPr>
              <a:grpSpLocks/>
            </p:cNvGrpSpPr>
            <p:nvPr/>
          </p:nvGrpSpPr>
          <p:grpSpPr bwMode="auto">
            <a:xfrm>
              <a:off x="1800" y="1439"/>
              <a:ext cx="860" cy="403"/>
              <a:chOff x="1800" y="1439"/>
              <a:chExt cx="860" cy="403"/>
            </a:xfrm>
          </p:grpSpPr>
          <p:sp>
            <p:nvSpPr>
              <p:cNvPr id="38639" name="Rectangle 751"/>
              <p:cNvSpPr>
                <a:spLocks noChangeArrowheads="1"/>
              </p:cNvSpPr>
              <p:nvPr/>
            </p:nvSpPr>
            <p:spPr bwMode="auto">
              <a:xfrm>
                <a:off x="1812" y="1439"/>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50" name="Rectangle 862"/>
              <p:cNvSpPr>
                <a:spLocks noChangeArrowheads="1"/>
              </p:cNvSpPr>
              <p:nvPr/>
            </p:nvSpPr>
            <p:spPr bwMode="auto">
              <a:xfrm>
                <a:off x="1800" y="1439"/>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53" name="Group 865"/>
            <p:cNvGrpSpPr>
              <a:grpSpLocks/>
            </p:cNvGrpSpPr>
            <p:nvPr/>
          </p:nvGrpSpPr>
          <p:grpSpPr bwMode="auto">
            <a:xfrm>
              <a:off x="0" y="1842"/>
              <a:ext cx="184" cy="403"/>
              <a:chOff x="0" y="1842"/>
              <a:chExt cx="184" cy="403"/>
            </a:xfrm>
          </p:grpSpPr>
          <p:sp>
            <p:nvSpPr>
              <p:cNvPr id="38640" name="Rectangle 752"/>
              <p:cNvSpPr>
                <a:spLocks noChangeArrowheads="1"/>
              </p:cNvSpPr>
              <p:nvPr/>
            </p:nvSpPr>
            <p:spPr bwMode="auto">
              <a:xfrm>
                <a:off x="12" y="1842"/>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52" name="Rectangle 864"/>
              <p:cNvSpPr>
                <a:spLocks noChangeArrowheads="1"/>
              </p:cNvSpPr>
              <p:nvPr/>
            </p:nvSpPr>
            <p:spPr bwMode="auto">
              <a:xfrm>
                <a:off x="0" y="1842"/>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55" name="Group 867"/>
            <p:cNvGrpSpPr>
              <a:grpSpLocks/>
            </p:cNvGrpSpPr>
            <p:nvPr/>
          </p:nvGrpSpPr>
          <p:grpSpPr bwMode="auto">
            <a:xfrm>
              <a:off x="184" y="1842"/>
              <a:ext cx="1080" cy="403"/>
              <a:chOff x="184" y="1842"/>
              <a:chExt cx="1080" cy="403"/>
            </a:xfrm>
          </p:grpSpPr>
          <p:sp>
            <p:nvSpPr>
              <p:cNvPr id="38641" name="Rectangle 753"/>
              <p:cNvSpPr>
                <a:spLocks noChangeArrowheads="1"/>
              </p:cNvSpPr>
              <p:nvPr/>
            </p:nvSpPr>
            <p:spPr bwMode="auto">
              <a:xfrm>
                <a:off x="196" y="1842"/>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BALZAR</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54" name="Rectangle 866"/>
              <p:cNvSpPr>
                <a:spLocks noChangeArrowheads="1"/>
              </p:cNvSpPr>
              <p:nvPr/>
            </p:nvSpPr>
            <p:spPr bwMode="auto">
              <a:xfrm>
                <a:off x="184" y="1842"/>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57" name="Group 869"/>
            <p:cNvGrpSpPr>
              <a:grpSpLocks/>
            </p:cNvGrpSpPr>
            <p:nvPr/>
          </p:nvGrpSpPr>
          <p:grpSpPr bwMode="auto">
            <a:xfrm>
              <a:off x="1264" y="1842"/>
              <a:ext cx="536" cy="403"/>
              <a:chOff x="1264" y="1842"/>
              <a:chExt cx="536" cy="403"/>
            </a:xfrm>
          </p:grpSpPr>
          <p:sp>
            <p:nvSpPr>
              <p:cNvPr id="38642" name="Rectangle 754"/>
              <p:cNvSpPr>
                <a:spLocks noChangeArrowheads="1"/>
              </p:cNvSpPr>
              <p:nvPr/>
            </p:nvSpPr>
            <p:spPr bwMode="auto">
              <a:xfrm>
                <a:off x="1276" y="1842"/>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56" name="Rectangle 868"/>
              <p:cNvSpPr>
                <a:spLocks noChangeArrowheads="1"/>
              </p:cNvSpPr>
              <p:nvPr/>
            </p:nvSpPr>
            <p:spPr bwMode="auto">
              <a:xfrm>
                <a:off x="1264" y="1842"/>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59" name="Group 871"/>
            <p:cNvGrpSpPr>
              <a:grpSpLocks/>
            </p:cNvGrpSpPr>
            <p:nvPr/>
          </p:nvGrpSpPr>
          <p:grpSpPr bwMode="auto">
            <a:xfrm>
              <a:off x="1800" y="1842"/>
              <a:ext cx="860" cy="403"/>
              <a:chOff x="1800" y="1842"/>
              <a:chExt cx="860" cy="403"/>
            </a:xfrm>
          </p:grpSpPr>
          <p:sp>
            <p:nvSpPr>
              <p:cNvPr id="38643" name="Rectangle 755"/>
              <p:cNvSpPr>
                <a:spLocks noChangeArrowheads="1"/>
              </p:cNvSpPr>
              <p:nvPr/>
            </p:nvSpPr>
            <p:spPr bwMode="auto">
              <a:xfrm>
                <a:off x="1812" y="1842"/>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58" name="Rectangle 870"/>
              <p:cNvSpPr>
                <a:spLocks noChangeArrowheads="1"/>
              </p:cNvSpPr>
              <p:nvPr/>
            </p:nvSpPr>
            <p:spPr bwMode="auto">
              <a:xfrm>
                <a:off x="1800" y="1842"/>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61" name="Group 873"/>
            <p:cNvGrpSpPr>
              <a:grpSpLocks/>
            </p:cNvGrpSpPr>
            <p:nvPr/>
          </p:nvGrpSpPr>
          <p:grpSpPr bwMode="auto">
            <a:xfrm>
              <a:off x="0" y="2245"/>
              <a:ext cx="184" cy="403"/>
              <a:chOff x="0" y="2245"/>
              <a:chExt cx="184" cy="403"/>
            </a:xfrm>
          </p:grpSpPr>
          <p:sp>
            <p:nvSpPr>
              <p:cNvPr id="38644" name="Rectangle 756"/>
              <p:cNvSpPr>
                <a:spLocks noChangeArrowheads="1"/>
              </p:cNvSpPr>
              <p:nvPr/>
            </p:nvSpPr>
            <p:spPr bwMode="auto">
              <a:xfrm>
                <a:off x="12" y="2245"/>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60" name="Rectangle 872"/>
              <p:cNvSpPr>
                <a:spLocks noChangeArrowheads="1"/>
              </p:cNvSpPr>
              <p:nvPr/>
            </p:nvSpPr>
            <p:spPr bwMode="auto">
              <a:xfrm>
                <a:off x="0" y="2245"/>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63" name="Group 875"/>
            <p:cNvGrpSpPr>
              <a:grpSpLocks/>
            </p:cNvGrpSpPr>
            <p:nvPr/>
          </p:nvGrpSpPr>
          <p:grpSpPr bwMode="auto">
            <a:xfrm>
              <a:off x="184" y="2245"/>
              <a:ext cx="1080" cy="403"/>
              <a:chOff x="184" y="2245"/>
              <a:chExt cx="1080" cy="403"/>
            </a:xfrm>
          </p:grpSpPr>
          <p:sp>
            <p:nvSpPr>
              <p:cNvPr id="38645" name="Rectangle 757"/>
              <p:cNvSpPr>
                <a:spLocks noChangeArrowheads="1"/>
              </p:cNvSpPr>
              <p:nvPr/>
            </p:nvSpPr>
            <p:spPr bwMode="auto">
              <a:xfrm>
                <a:off x="196" y="2245"/>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COLIMES</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62" name="Rectangle 874"/>
              <p:cNvSpPr>
                <a:spLocks noChangeArrowheads="1"/>
              </p:cNvSpPr>
              <p:nvPr/>
            </p:nvSpPr>
            <p:spPr bwMode="auto">
              <a:xfrm>
                <a:off x="184" y="2245"/>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65" name="Group 877"/>
            <p:cNvGrpSpPr>
              <a:grpSpLocks/>
            </p:cNvGrpSpPr>
            <p:nvPr/>
          </p:nvGrpSpPr>
          <p:grpSpPr bwMode="auto">
            <a:xfrm>
              <a:off x="1264" y="2245"/>
              <a:ext cx="536" cy="403"/>
              <a:chOff x="1264" y="2245"/>
              <a:chExt cx="536" cy="403"/>
            </a:xfrm>
          </p:grpSpPr>
          <p:sp>
            <p:nvSpPr>
              <p:cNvPr id="38646" name="Rectangle 758"/>
              <p:cNvSpPr>
                <a:spLocks noChangeArrowheads="1"/>
              </p:cNvSpPr>
              <p:nvPr/>
            </p:nvSpPr>
            <p:spPr bwMode="auto">
              <a:xfrm>
                <a:off x="1276" y="2245"/>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64" name="Rectangle 876"/>
              <p:cNvSpPr>
                <a:spLocks noChangeArrowheads="1"/>
              </p:cNvSpPr>
              <p:nvPr/>
            </p:nvSpPr>
            <p:spPr bwMode="auto">
              <a:xfrm>
                <a:off x="1264" y="2245"/>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67" name="Group 879"/>
            <p:cNvGrpSpPr>
              <a:grpSpLocks/>
            </p:cNvGrpSpPr>
            <p:nvPr/>
          </p:nvGrpSpPr>
          <p:grpSpPr bwMode="auto">
            <a:xfrm>
              <a:off x="1800" y="2245"/>
              <a:ext cx="860" cy="403"/>
              <a:chOff x="1800" y="2245"/>
              <a:chExt cx="860" cy="403"/>
            </a:xfrm>
          </p:grpSpPr>
          <p:sp>
            <p:nvSpPr>
              <p:cNvPr id="38647" name="Rectangle 759"/>
              <p:cNvSpPr>
                <a:spLocks noChangeArrowheads="1"/>
              </p:cNvSpPr>
              <p:nvPr/>
            </p:nvSpPr>
            <p:spPr bwMode="auto">
              <a:xfrm>
                <a:off x="1812" y="2245"/>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66" name="Rectangle 878"/>
              <p:cNvSpPr>
                <a:spLocks noChangeArrowheads="1"/>
              </p:cNvSpPr>
              <p:nvPr/>
            </p:nvSpPr>
            <p:spPr bwMode="auto">
              <a:xfrm>
                <a:off x="1800" y="2245"/>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69" name="Group 881"/>
            <p:cNvGrpSpPr>
              <a:grpSpLocks/>
            </p:cNvGrpSpPr>
            <p:nvPr/>
          </p:nvGrpSpPr>
          <p:grpSpPr bwMode="auto">
            <a:xfrm>
              <a:off x="0" y="2648"/>
              <a:ext cx="184" cy="403"/>
              <a:chOff x="0" y="2648"/>
              <a:chExt cx="184" cy="403"/>
            </a:xfrm>
          </p:grpSpPr>
          <p:sp>
            <p:nvSpPr>
              <p:cNvPr id="38648" name="Rectangle 760"/>
              <p:cNvSpPr>
                <a:spLocks noChangeArrowheads="1"/>
              </p:cNvSpPr>
              <p:nvPr/>
            </p:nvSpPr>
            <p:spPr bwMode="auto">
              <a:xfrm>
                <a:off x="12" y="2648"/>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5</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68" name="Rectangle 880"/>
              <p:cNvSpPr>
                <a:spLocks noChangeArrowheads="1"/>
              </p:cNvSpPr>
              <p:nvPr/>
            </p:nvSpPr>
            <p:spPr bwMode="auto">
              <a:xfrm>
                <a:off x="0" y="2648"/>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71" name="Group 883"/>
            <p:cNvGrpSpPr>
              <a:grpSpLocks/>
            </p:cNvGrpSpPr>
            <p:nvPr/>
          </p:nvGrpSpPr>
          <p:grpSpPr bwMode="auto">
            <a:xfrm>
              <a:off x="184" y="2648"/>
              <a:ext cx="1080" cy="403"/>
              <a:chOff x="184" y="2648"/>
              <a:chExt cx="1080" cy="403"/>
            </a:xfrm>
          </p:grpSpPr>
          <p:sp>
            <p:nvSpPr>
              <p:cNvPr id="38649" name="Rectangle 761"/>
              <p:cNvSpPr>
                <a:spLocks noChangeArrowheads="1"/>
              </p:cNvSpPr>
              <p:nvPr/>
            </p:nvSpPr>
            <p:spPr bwMode="auto">
              <a:xfrm>
                <a:off x="196" y="2648"/>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EL TRIUNFO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70" name="Rectangle 882"/>
              <p:cNvSpPr>
                <a:spLocks noChangeArrowheads="1"/>
              </p:cNvSpPr>
              <p:nvPr/>
            </p:nvSpPr>
            <p:spPr bwMode="auto">
              <a:xfrm>
                <a:off x="184" y="2648"/>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73" name="Group 885"/>
            <p:cNvGrpSpPr>
              <a:grpSpLocks/>
            </p:cNvGrpSpPr>
            <p:nvPr/>
          </p:nvGrpSpPr>
          <p:grpSpPr bwMode="auto">
            <a:xfrm>
              <a:off x="1264" y="2648"/>
              <a:ext cx="536" cy="403"/>
              <a:chOff x="1264" y="2648"/>
              <a:chExt cx="536" cy="403"/>
            </a:xfrm>
          </p:grpSpPr>
          <p:sp>
            <p:nvSpPr>
              <p:cNvPr id="38650" name="Rectangle 762"/>
              <p:cNvSpPr>
                <a:spLocks noChangeArrowheads="1"/>
              </p:cNvSpPr>
              <p:nvPr/>
            </p:nvSpPr>
            <p:spPr bwMode="auto">
              <a:xfrm>
                <a:off x="1276" y="2648"/>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72" name="Rectangle 884"/>
              <p:cNvSpPr>
                <a:spLocks noChangeArrowheads="1"/>
              </p:cNvSpPr>
              <p:nvPr/>
            </p:nvSpPr>
            <p:spPr bwMode="auto">
              <a:xfrm>
                <a:off x="1264" y="2648"/>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75" name="Group 887"/>
            <p:cNvGrpSpPr>
              <a:grpSpLocks/>
            </p:cNvGrpSpPr>
            <p:nvPr/>
          </p:nvGrpSpPr>
          <p:grpSpPr bwMode="auto">
            <a:xfrm>
              <a:off x="1800" y="2648"/>
              <a:ext cx="860" cy="403"/>
              <a:chOff x="1800" y="2648"/>
              <a:chExt cx="860" cy="403"/>
            </a:xfrm>
          </p:grpSpPr>
          <p:sp>
            <p:nvSpPr>
              <p:cNvPr id="38651" name="Rectangle 763"/>
              <p:cNvSpPr>
                <a:spLocks noChangeArrowheads="1"/>
              </p:cNvSpPr>
              <p:nvPr/>
            </p:nvSpPr>
            <p:spPr bwMode="auto">
              <a:xfrm>
                <a:off x="1812" y="2648"/>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7</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74" name="Rectangle 886"/>
              <p:cNvSpPr>
                <a:spLocks noChangeArrowheads="1"/>
              </p:cNvSpPr>
              <p:nvPr/>
            </p:nvSpPr>
            <p:spPr bwMode="auto">
              <a:xfrm>
                <a:off x="1800" y="2648"/>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77" name="Group 889"/>
            <p:cNvGrpSpPr>
              <a:grpSpLocks/>
            </p:cNvGrpSpPr>
            <p:nvPr/>
          </p:nvGrpSpPr>
          <p:grpSpPr bwMode="auto">
            <a:xfrm>
              <a:off x="0" y="3051"/>
              <a:ext cx="184" cy="403"/>
              <a:chOff x="0" y="3051"/>
              <a:chExt cx="184" cy="403"/>
            </a:xfrm>
          </p:grpSpPr>
          <p:sp>
            <p:nvSpPr>
              <p:cNvPr id="38652" name="Rectangle 764"/>
              <p:cNvSpPr>
                <a:spLocks noChangeArrowheads="1"/>
              </p:cNvSpPr>
              <p:nvPr/>
            </p:nvSpPr>
            <p:spPr bwMode="auto">
              <a:xfrm>
                <a:off x="12" y="3051"/>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6</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76" name="Rectangle 888"/>
              <p:cNvSpPr>
                <a:spLocks noChangeArrowheads="1"/>
              </p:cNvSpPr>
              <p:nvPr/>
            </p:nvSpPr>
            <p:spPr bwMode="auto">
              <a:xfrm>
                <a:off x="0" y="3051"/>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79" name="Group 891"/>
            <p:cNvGrpSpPr>
              <a:grpSpLocks/>
            </p:cNvGrpSpPr>
            <p:nvPr/>
          </p:nvGrpSpPr>
          <p:grpSpPr bwMode="auto">
            <a:xfrm>
              <a:off x="184" y="3051"/>
              <a:ext cx="1080" cy="403"/>
              <a:chOff x="184" y="3051"/>
              <a:chExt cx="1080" cy="403"/>
            </a:xfrm>
          </p:grpSpPr>
          <p:sp>
            <p:nvSpPr>
              <p:cNvPr id="38653" name="Rectangle 765"/>
              <p:cNvSpPr>
                <a:spLocks noChangeArrowheads="1"/>
              </p:cNvSpPr>
              <p:nvPr/>
            </p:nvSpPr>
            <p:spPr bwMode="auto">
              <a:xfrm>
                <a:off x="196" y="3051"/>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G. ELIZALDE</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78" name="Rectangle 890"/>
              <p:cNvSpPr>
                <a:spLocks noChangeArrowheads="1"/>
              </p:cNvSpPr>
              <p:nvPr/>
            </p:nvSpPr>
            <p:spPr bwMode="auto">
              <a:xfrm>
                <a:off x="184" y="3051"/>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81" name="Group 893"/>
            <p:cNvGrpSpPr>
              <a:grpSpLocks/>
            </p:cNvGrpSpPr>
            <p:nvPr/>
          </p:nvGrpSpPr>
          <p:grpSpPr bwMode="auto">
            <a:xfrm>
              <a:off x="1264" y="3051"/>
              <a:ext cx="536" cy="403"/>
              <a:chOff x="1264" y="3051"/>
              <a:chExt cx="536" cy="403"/>
            </a:xfrm>
          </p:grpSpPr>
          <p:sp>
            <p:nvSpPr>
              <p:cNvPr id="38654" name="Rectangle 766"/>
              <p:cNvSpPr>
                <a:spLocks noChangeArrowheads="1"/>
              </p:cNvSpPr>
              <p:nvPr/>
            </p:nvSpPr>
            <p:spPr bwMode="auto">
              <a:xfrm>
                <a:off x="1276" y="3051"/>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80" name="Rectangle 892"/>
              <p:cNvSpPr>
                <a:spLocks noChangeArrowheads="1"/>
              </p:cNvSpPr>
              <p:nvPr/>
            </p:nvSpPr>
            <p:spPr bwMode="auto">
              <a:xfrm>
                <a:off x="1264" y="3051"/>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83" name="Group 895"/>
            <p:cNvGrpSpPr>
              <a:grpSpLocks/>
            </p:cNvGrpSpPr>
            <p:nvPr/>
          </p:nvGrpSpPr>
          <p:grpSpPr bwMode="auto">
            <a:xfrm>
              <a:off x="1800" y="3051"/>
              <a:ext cx="860" cy="403"/>
              <a:chOff x="1800" y="3051"/>
              <a:chExt cx="860" cy="403"/>
            </a:xfrm>
          </p:grpSpPr>
          <p:sp>
            <p:nvSpPr>
              <p:cNvPr id="38655" name="Rectangle 767"/>
              <p:cNvSpPr>
                <a:spLocks noChangeArrowheads="1"/>
              </p:cNvSpPr>
              <p:nvPr/>
            </p:nvSpPr>
            <p:spPr bwMode="auto">
              <a:xfrm>
                <a:off x="1812" y="3051"/>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82" name="Rectangle 894"/>
              <p:cNvSpPr>
                <a:spLocks noChangeArrowheads="1"/>
              </p:cNvSpPr>
              <p:nvPr/>
            </p:nvSpPr>
            <p:spPr bwMode="auto">
              <a:xfrm>
                <a:off x="1800" y="3051"/>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85" name="Group 897"/>
            <p:cNvGrpSpPr>
              <a:grpSpLocks/>
            </p:cNvGrpSpPr>
            <p:nvPr/>
          </p:nvGrpSpPr>
          <p:grpSpPr bwMode="auto">
            <a:xfrm>
              <a:off x="0" y="3454"/>
              <a:ext cx="184" cy="403"/>
              <a:chOff x="0" y="3454"/>
              <a:chExt cx="184" cy="403"/>
            </a:xfrm>
          </p:grpSpPr>
          <p:sp>
            <p:nvSpPr>
              <p:cNvPr id="38656" name="Rectangle 768"/>
              <p:cNvSpPr>
                <a:spLocks noChangeArrowheads="1"/>
              </p:cNvSpPr>
              <p:nvPr/>
            </p:nvSpPr>
            <p:spPr bwMode="auto">
              <a:xfrm>
                <a:off x="12" y="3454"/>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7</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84" name="Rectangle 896"/>
              <p:cNvSpPr>
                <a:spLocks noChangeArrowheads="1"/>
              </p:cNvSpPr>
              <p:nvPr/>
            </p:nvSpPr>
            <p:spPr bwMode="auto">
              <a:xfrm>
                <a:off x="0" y="3454"/>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87" name="Group 899"/>
            <p:cNvGrpSpPr>
              <a:grpSpLocks/>
            </p:cNvGrpSpPr>
            <p:nvPr/>
          </p:nvGrpSpPr>
          <p:grpSpPr bwMode="auto">
            <a:xfrm>
              <a:off x="184" y="3454"/>
              <a:ext cx="1080" cy="403"/>
              <a:chOff x="184" y="3454"/>
              <a:chExt cx="1080" cy="403"/>
            </a:xfrm>
          </p:grpSpPr>
          <p:sp>
            <p:nvSpPr>
              <p:cNvPr id="38657" name="Rectangle 769"/>
              <p:cNvSpPr>
                <a:spLocks noChangeArrowheads="1"/>
              </p:cNvSpPr>
              <p:nvPr/>
            </p:nvSpPr>
            <p:spPr bwMode="auto">
              <a:xfrm>
                <a:off x="196" y="3454"/>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ISIDRO AYORA</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86" name="Rectangle 898"/>
              <p:cNvSpPr>
                <a:spLocks noChangeArrowheads="1"/>
              </p:cNvSpPr>
              <p:nvPr/>
            </p:nvSpPr>
            <p:spPr bwMode="auto">
              <a:xfrm>
                <a:off x="184" y="3454"/>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89" name="Group 901"/>
            <p:cNvGrpSpPr>
              <a:grpSpLocks/>
            </p:cNvGrpSpPr>
            <p:nvPr/>
          </p:nvGrpSpPr>
          <p:grpSpPr bwMode="auto">
            <a:xfrm>
              <a:off x="1264" y="3454"/>
              <a:ext cx="536" cy="403"/>
              <a:chOff x="1264" y="3454"/>
              <a:chExt cx="536" cy="403"/>
            </a:xfrm>
          </p:grpSpPr>
          <p:sp>
            <p:nvSpPr>
              <p:cNvPr id="38658" name="Rectangle 770"/>
              <p:cNvSpPr>
                <a:spLocks noChangeArrowheads="1"/>
              </p:cNvSpPr>
              <p:nvPr/>
            </p:nvSpPr>
            <p:spPr bwMode="auto">
              <a:xfrm>
                <a:off x="1276" y="3454"/>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88" name="Rectangle 900"/>
              <p:cNvSpPr>
                <a:spLocks noChangeArrowheads="1"/>
              </p:cNvSpPr>
              <p:nvPr/>
            </p:nvSpPr>
            <p:spPr bwMode="auto">
              <a:xfrm>
                <a:off x="1264" y="3454"/>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91" name="Group 903"/>
            <p:cNvGrpSpPr>
              <a:grpSpLocks/>
            </p:cNvGrpSpPr>
            <p:nvPr/>
          </p:nvGrpSpPr>
          <p:grpSpPr bwMode="auto">
            <a:xfrm>
              <a:off x="1800" y="3454"/>
              <a:ext cx="860" cy="403"/>
              <a:chOff x="1800" y="3454"/>
              <a:chExt cx="860" cy="403"/>
            </a:xfrm>
          </p:grpSpPr>
          <p:sp>
            <p:nvSpPr>
              <p:cNvPr id="38659" name="Rectangle 771"/>
              <p:cNvSpPr>
                <a:spLocks noChangeArrowheads="1"/>
              </p:cNvSpPr>
              <p:nvPr/>
            </p:nvSpPr>
            <p:spPr bwMode="auto">
              <a:xfrm>
                <a:off x="1812" y="3454"/>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0</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90" name="Rectangle 902"/>
              <p:cNvSpPr>
                <a:spLocks noChangeArrowheads="1"/>
              </p:cNvSpPr>
              <p:nvPr/>
            </p:nvSpPr>
            <p:spPr bwMode="auto">
              <a:xfrm>
                <a:off x="1800" y="3454"/>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93" name="Group 905"/>
            <p:cNvGrpSpPr>
              <a:grpSpLocks/>
            </p:cNvGrpSpPr>
            <p:nvPr/>
          </p:nvGrpSpPr>
          <p:grpSpPr bwMode="auto">
            <a:xfrm>
              <a:off x="0" y="3857"/>
              <a:ext cx="184" cy="403"/>
              <a:chOff x="0" y="3857"/>
              <a:chExt cx="184" cy="403"/>
            </a:xfrm>
          </p:grpSpPr>
          <p:sp>
            <p:nvSpPr>
              <p:cNvPr id="38660" name="Rectangle 772"/>
              <p:cNvSpPr>
                <a:spLocks noChangeArrowheads="1"/>
              </p:cNvSpPr>
              <p:nvPr/>
            </p:nvSpPr>
            <p:spPr bwMode="auto">
              <a:xfrm>
                <a:off x="12" y="3857"/>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8</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792" name="Rectangle 904"/>
              <p:cNvSpPr>
                <a:spLocks noChangeArrowheads="1"/>
              </p:cNvSpPr>
              <p:nvPr/>
            </p:nvSpPr>
            <p:spPr bwMode="auto">
              <a:xfrm>
                <a:off x="0" y="3857"/>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95" name="Group 907"/>
            <p:cNvGrpSpPr>
              <a:grpSpLocks/>
            </p:cNvGrpSpPr>
            <p:nvPr/>
          </p:nvGrpSpPr>
          <p:grpSpPr bwMode="auto">
            <a:xfrm>
              <a:off x="184" y="3857"/>
              <a:ext cx="1080" cy="403"/>
              <a:chOff x="184" y="3857"/>
              <a:chExt cx="1080" cy="403"/>
            </a:xfrm>
          </p:grpSpPr>
          <p:sp>
            <p:nvSpPr>
              <p:cNvPr id="38661" name="Rectangle 773"/>
              <p:cNvSpPr>
                <a:spLocks noChangeArrowheads="1"/>
              </p:cNvSpPr>
              <p:nvPr/>
            </p:nvSpPr>
            <p:spPr bwMode="auto">
              <a:xfrm>
                <a:off x="196" y="3857"/>
                <a:ext cx="1056" cy="403"/>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LA LIBERTAD</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794" name="Rectangle 906"/>
              <p:cNvSpPr>
                <a:spLocks noChangeArrowheads="1"/>
              </p:cNvSpPr>
              <p:nvPr/>
            </p:nvSpPr>
            <p:spPr bwMode="auto">
              <a:xfrm>
                <a:off x="184" y="3857"/>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97" name="Group 909"/>
            <p:cNvGrpSpPr>
              <a:grpSpLocks/>
            </p:cNvGrpSpPr>
            <p:nvPr/>
          </p:nvGrpSpPr>
          <p:grpSpPr bwMode="auto">
            <a:xfrm>
              <a:off x="1264" y="3857"/>
              <a:ext cx="536" cy="403"/>
              <a:chOff x="1264" y="3857"/>
              <a:chExt cx="536" cy="403"/>
            </a:xfrm>
          </p:grpSpPr>
          <p:sp>
            <p:nvSpPr>
              <p:cNvPr id="38662" name="Rectangle 774"/>
              <p:cNvSpPr>
                <a:spLocks noChangeArrowheads="1"/>
              </p:cNvSpPr>
              <p:nvPr/>
            </p:nvSpPr>
            <p:spPr bwMode="auto">
              <a:xfrm>
                <a:off x="1276" y="3857"/>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96" name="Rectangle 908"/>
              <p:cNvSpPr>
                <a:spLocks noChangeArrowheads="1"/>
              </p:cNvSpPr>
              <p:nvPr/>
            </p:nvSpPr>
            <p:spPr bwMode="auto">
              <a:xfrm>
                <a:off x="1264" y="3857"/>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799" name="Group 911"/>
            <p:cNvGrpSpPr>
              <a:grpSpLocks/>
            </p:cNvGrpSpPr>
            <p:nvPr/>
          </p:nvGrpSpPr>
          <p:grpSpPr bwMode="auto">
            <a:xfrm>
              <a:off x="1800" y="3857"/>
              <a:ext cx="860" cy="403"/>
              <a:chOff x="1800" y="3857"/>
              <a:chExt cx="860" cy="403"/>
            </a:xfrm>
          </p:grpSpPr>
          <p:sp>
            <p:nvSpPr>
              <p:cNvPr id="38663" name="Rectangle 775"/>
              <p:cNvSpPr>
                <a:spLocks noChangeArrowheads="1"/>
              </p:cNvSpPr>
              <p:nvPr/>
            </p:nvSpPr>
            <p:spPr bwMode="auto">
              <a:xfrm>
                <a:off x="1812" y="3857"/>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8</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798" name="Rectangle 910"/>
              <p:cNvSpPr>
                <a:spLocks noChangeArrowheads="1"/>
              </p:cNvSpPr>
              <p:nvPr/>
            </p:nvSpPr>
            <p:spPr bwMode="auto">
              <a:xfrm>
                <a:off x="1800" y="3857"/>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01" name="Group 913"/>
            <p:cNvGrpSpPr>
              <a:grpSpLocks/>
            </p:cNvGrpSpPr>
            <p:nvPr/>
          </p:nvGrpSpPr>
          <p:grpSpPr bwMode="auto">
            <a:xfrm>
              <a:off x="0" y="4260"/>
              <a:ext cx="184" cy="518"/>
              <a:chOff x="0" y="4260"/>
              <a:chExt cx="184" cy="518"/>
            </a:xfrm>
          </p:grpSpPr>
          <p:sp>
            <p:nvSpPr>
              <p:cNvPr id="38664" name="Rectangle 776"/>
              <p:cNvSpPr>
                <a:spLocks noChangeArrowheads="1"/>
              </p:cNvSpPr>
              <p:nvPr/>
            </p:nvSpPr>
            <p:spPr bwMode="auto">
              <a:xfrm>
                <a:off x="12" y="4260"/>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9</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00" name="Rectangle 912"/>
              <p:cNvSpPr>
                <a:spLocks noChangeArrowheads="1"/>
              </p:cNvSpPr>
              <p:nvPr/>
            </p:nvSpPr>
            <p:spPr bwMode="auto">
              <a:xfrm>
                <a:off x="0" y="4260"/>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03" name="Group 915"/>
            <p:cNvGrpSpPr>
              <a:grpSpLocks/>
            </p:cNvGrpSpPr>
            <p:nvPr/>
          </p:nvGrpSpPr>
          <p:grpSpPr bwMode="auto">
            <a:xfrm>
              <a:off x="184" y="4260"/>
              <a:ext cx="1080" cy="518"/>
              <a:chOff x="184" y="4260"/>
              <a:chExt cx="1080" cy="518"/>
            </a:xfrm>
          </p:grpSpPr>
          <p:sp>
            <p:nvSpPr>
              <p:cNvPr id="38665" name="Rectangle 777"/>
              <p:cNvSpPr>
                <a:spLocks noChangeArrowheads="1"/>
              </p:cNvSpPr>
              <p:nvPr/>
            </p:nvSpPr>
            <p:spPr bwMode="auto">
              <a:xfrm>
                <a:off x="196" y="4260"/>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LOMAS SARGENTILLO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02" name="Rectangle 914"/>
              <p:cNvSpPr>
                <a:spLocks noChangeArrowheads="1"/>
              </p:cNvSpPr>
              <p:nvPr/>
            </p:nvSpPr>
            <p:spPr bwMode="auto">
              <a:xfrm>
                <a:off x="184" y="4260"/>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05" name="Group 917"/>
            <p:cNvGrpSpPr>
              <a:grpSpLocks/>
            </p:cNvGrpSpPr>
            <p:nvPr/>
          </p:nvGrpSpPr>
          <p:grpSpPr bwMode="auto">
            <a:xfrm>
              <a:off x="1264" y="4260"/>
              <a:ext cx="536" cy="518"/>
              <a:chOff x="1264" y="4260"/>
              <a:chExt cx="536" cy="518"/>
            </a:xfrm>
          </p:grpSpPr>
          <p:sp>
            <p:nvSpPr>
              <p:cNvPr id="38666" name="Rectangle 778"/>
              <p:cNvSpPr>
                <a:spLocks noChangeArrowheads="1"/>
              </p:cNvSpPr>
              <p:nvPr/>
            </p:nvSpPr>
            <p:spPr bwMode="auto">
              <a:xfrm>
                <a:off x="1276" y="426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04" name="Rectangle 916"/>
              <p:cNvSpPr>
                <a:spLocks noChangeArrowheads="1"/>
              </p:cNvSpPr>
              <p:nvPr/>
            </p:nvSpPr>
            <p:spPr bwMode="auto">
              <a:xfrm>
                <a:off x="1264" y="426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07" name="Group 919"/>
            <p:cNvGrpSpPr>
              <a:grpSpLocks/>
            </p:cNvGrpSpPr>
            <p:nvPr/>
          </p:nvGrpSpPr>
          <p:grpSpPr bwMode="auto">
            <a:xfrm>
              <a:off x="1800" y="4260"/>
              <a:ext cx="860" cy="518"/>
              <a:chOff x="1800" y="4260"/>
              <a:chExt cx="860" cy="518"/>
            </a:xfrm>
          </p:grpSpPr>
          <p:sp>
            <p:nvSpPr>
              <p:cNvPr id="38667" name="Rectangle 779"/>
              <p:cNvSpPr>
                <a:spLocks noChangeArrowheads="1"/>
              </p:cNvSpPr>
              <p:nvPr/>
            </p:nvSpPr>
            <p:spPr bwMode="auto">
              <a:xfrm>
                <a:off x="1812" y="4260"/>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06" name="Rectangle 918"/>
              <p:cNvSpPr>
                <a:spLocks noChangeArrowheads="1"/>
              </p:cNvSpPr>
              <p:nvPr/>
            </p:nvSpPr>
            <p:spPr bwMode="auto">
              <a:xfrm>
                <a:off x="1800" y="4260"/>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09" name="Group 921"/>
            <p:cNvGrpSpPr>
              <a:grpSpLocks/>
            </p:cNvGrpSpPr>
            <p:nvPr/>
          </p:nvGrpSpPr>
          <p:grpSpPr bwMode="auto">
            <a:xfrm>
              <a:off x="0" y="4778"/>
              <a:ext cx="184" cy="518"/>
              <a:chOff x="0" y="4778"/>
              <a:chExt cx="184" cy="518"/>
            </a:xfrm>
          </p:grpSpPr>
          <p:sp>
            <p:nvSpPr>
              <p:cNvPr id="38668" name="Rectangle 780"/>
              <p:cNvSpPr>
                <a:spLocks noChangeArrowheads="1"/>
              </p:cNvSpPr>
              <p:nvPr/>
            </p:nvSpPr>
            <p:spPr bwMode="auto">
              <a:xfrm>
                <a:off x="12" y="4778"/>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10</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08" name="Rectangle 920"/>
              <p:cNvSpPr>
                <a:spLocks noChangeArrowheads="1"/>
              </p:cNvSpPr>
              <p:nvPr/>
            </p:nvSpPr>
            <p:spPr bwMode="auto">
              <a:xfrm>
                <a:off x="0" y="4778"/>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11" name="Group 923"/>
            <p:cNvGrpSpPr>
              <a:grpSpLocks/>
            </p:cNvGrpSpPr>
            <p:nvPr/>
          </p:nvGrpSpPr>
          <p:grpSpPr bwMode="auto">
            <a:xfrm>
              <a:off x="184" y="4778"/>
              <a:ext cx="1080" cy="518"/>
              <a:chOff x="184" y="4778"/>
              <a:chExt cx="1080" cy="518"/>
            </a:xfrm>
          </p:grpSpPr>
          <p:sp>
            <p:nvSpPr>
              <p:cNvPr id="38669" name="Rectangle 781"/>
              <p:cNvSpPr>
                <a:spLocks noChangeArrowheads="1"/>
              </p:cNvSpPr>
              <p:nvPr/>
            </p:nvSpPr>
            <p:spPr bwMode="auto">
              <a:xfrm>
                <a:off x="196" y="4778"/>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MARCELINO MARIDUEÑA</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10" name="Rectangle 922"/>
              <p:cNvSpPr>
                <a:spLocks noChangeArrowheads="1"/>
              </p:cNvSpPr>
              <p:nvPr/>
            </p:nvSpPr>
            <p:spPr bwMode="auto">
              <a:xfrm>
                <a:off x="184" y="4778"/>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13" name="Group 925"/>
            <p:cNvGrpSpPr>
              <a:grpSpLocks/>
            </p:cNvGrpSpPr>
            <p:nvPr/>
          </p:nvGrpSpPr>
          <p:grpSpPr bwMode="auto">
            <a:xfrm>
              <a:off x="1264" y="4778"/>
              <a:ext cx="536" cy="518"/>
              <a:chOff x="1264" y="4778"/>
              <a:chExt cx="536" cy="518"/>
            </a:xfrm>
          </p:grpSpPr>
          <p:sp>
            <p:nvSpPr>
              <p:cNvPr id="38670" name="Rectangle 782"/>
              <p:cNvSpPr>
                <a:spLocks noChangeArrowheads="1"/>
              </p:cNvSpPr>
              <p:nvPr/>
            </p:nvSpPr>
            <p:spPr bwMode="auto">
              <a:xfrm>
                <a:off x="1276" y="4778"/>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12" name="Rectangle 924"/>
              <p:cNvSpPr>
                <a:spLocks noChangeArrowheads="1"/>
              </p:cNvSpPr>
              <p:nvPr/>
            </p:nvSpPr>
            <p:spPr bwMode="auto">
              <a:xfrm>
                <a:off x="1264" y="4778"/>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15" name="Group 927"/>
            <p:cNvGrpSpPr>
              <a:grpSpLocks/>
            </p:cNvGrpSpPr>
            <p:nvPr/>
          </p:nvGrpSpPr>
          <p:grpSpPr bwMode="auto">
            <a:xfrm>
              <a:off x="1800" y="4778"/>
              <a:ext cx="860" cy="518"/>
              <a:chOff x="1800" y="4778"/>
              <a:chExt cx="860" cy="518"/>
            </a:xfrm>
          </p:grpSpPr>
          <p:sp>
            <p:nvSpPr>
              <p:cNvPr id="38671" name="Rectangle 783"/>
              <p:cNvSpPr>
                <a:spLocks noChangeArrowheads="1"/>
              </p:cNvSpPr>
              <p:nvPr/>
            </p:nvSpPr>
            <p:spPr bwMode="auto">
              <a:xfrm>
                <a:off x="1812" y="4778"/>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14" name="Rectangle 926"/>
              <p:cNvSpPr>
                <a:spLocks noChangeArrowheads="1"/>
              </p:cNvSpPr>
              <p:nvPr/>
            </p:nvSpPr>
            <p:spPr bwMode="auto">
              <a:xfrm>
                <a:off x="1800" y="4778"/>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17" name="Group 929"/>
            <p:cNvGrpSpPr>
              <a:grpSpLocks/>
            </p:cNvGrpSpPr>
            <p:nvPr/>
          </p:nvGrpSpPr>
          <p:grpSpPr bwMode="auto">
            <a:xfrm>
              <a:off x="0" y="5296"/>
              <a:ext cx="184" cy="518"/>
              <a:chOff x="0" y="5296"/>
              <a:chExt cx="184" cy="518"/>
            </a:xfrm>
          </p:grpSpPr>
          <p:sp>
            <p:nvSpPr>
              <p:cNvPr id="38672" name="Rectangle 784"/>
              <p:cNvSpPr>
                <a:spLocks noChangeArrowheads="1"/>
              </p:cNvSpPr>
              <p:nvPr/>
            </p:nvSpPr>
            <p:spPr bwMode="auto">
              <a:xfrm>
                <a:off x="12" y="5296"/>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11</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16" name="Rectangle 928"/>
              <p:cNvSpPr>
                <a:spLocks noChangeArrowheads="1"/>
              </p:cNvSpPr>
              <p:nvPr/>
            </p:nvSpPr>
            <p:spPr bwMode="auto">
              <a:xfrm>
                <a:off x="0" y="5296"/>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19" name="Group 931"/>
            <p:cNvGrpSpPr>
              <a:grpSpLocks/>
            </p:cNvGrpSpPr>
            <p:nvPr/>
          </p:nvGrpSpPr>
          <p:grpSpPr bwMode="auto">
            <a:xfrm>
              <a:off x="184" y="5296"/>
              <a:ext cx="1080" cy="518"/>
              <a:chOff x="184" y="5296"/>
              <a:chExt cx="1080" cy="518"/>
            </a:xfrm>
          </p:grpSpPr>
          <p:sp>
            <p:nvSpPr>
              <p:cNvPr id="38673" name="Rectangle 785"/>
              <p:cNvSpPr>
                <a:spLocks noChangeArrowheads="1"/>
              </p:cNvSpPr>
              <p:nvPr/>
            </p:nvSpPr>
            <p:spPr bwMode="auto">
              <a:xfrm>
                <a:off x="196" y="5296"/>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NARANJAL</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18" name="Rectangle 930"/>
              <p:cNvSpPr>
                <a:spLocks noChangeArrowheads="1"/>
              </p:cNvSpPr>
              <p:nvPr/>
            </p:nvSpPr>
            <p:spPr bwMode="auto">
              <a:xfrm>
                <a:off x="184" y="5296"/>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21" name="Group 933"/>
            <p:cNvGrpSpPr>
              <a:grpSpLocks/>
            </p:cNvGrpSpPr>
            <p:nvPr/>
          </p:nvGrpSpPr>
          <p:grpSpPr bwMode="auto">
            <a:xfrm>
              <a:off x="1264" y="5296"/>
              <a:ext cx="536" cy="518"/>
              <a:chOff x="1264" y="5296"/>
              <a:chExt cx="536" cy="518"/>
            </a:xfrm>
          </p:grpSpPr>
          <p:sp>
            <p:nvSpPr>
              <p:cNvPr id="38674" name="Rectangle 786"/>
              <p:cNvSpPr>
                <a:spLocks noChangeArrowheads="1"/>
              </p:cNvSpPr>
              <p:nvPr/>
            </p:nvSpPr>
            <p:spPr bwMode="auto">
              <a:xfrm>
                <a:off x="1276" y="5296"/>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6</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20" name="Rectangle 932"/>
              <p:cNvSpPr>
                <a:spLocks noChangeArrowheads="1"/>
              </p:cNvSpPr>
              <p:nvPr/>
            </p:nvSpPr>
            <p:spPr bwMode="auto">
              <a:xfrm>
                <a:off x="1264" y="5296"/>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23" name="Group 935"/>
            <p:cNvGrpSpPr>
              <a:grpSpLocks/>
            </p:cNvGrpSpPr>
            <p:nvPr/>
          </p:nvGrpSpPr>
          <p:grpSpPr bwMode="auto">
            <a:xfrm>
              <a:off x="1800" y="5296"/>
              <a:ext cx="860" cy="518"/>
              <a:chOff x="1800" y="5296"/>
              <a:chExt cx="860" cy="518"/>
            </a:xfrm>
          </p:grpSpPr>
          <p:sp>
            <p:nvSpPr>
              <p:cNvPr id="38675" name="Rectangle 787"/>
              <p:cNvSpPr>
                <a:spLocks noChangeArrowheads="1"/>
              </p:cNvSpPr>
              <p:nvPr/>
            </p:nvSpPr>
            <p:spPr bwMode="auto">
              <a:xfrm>
                <a:off x="1812" y="5296"/>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22" name="Rectangle 934"/>
              <p:cNvSpPr>
                <a:spLocks noChangeArrowheads="1"/>
              </p:cNvSpPr>
              <p:nvPr/>
            </p:nvSpPr>
            <p:spPr bwMode="auto">
              <a:xfrm>
                <a:off x="1800" y="5296"/>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25" name="Group 937"/>
            <p:cNvGrpSpPr>
              <a:grpSpLocks/>
            </p:cNvGrpSpPr>
            <p:nvPr/>
          </p:nvGrpSpPr>
          <p:grpSpPr bwMode="auto">
            <a:xfrm>
              <a:off x="0" y="5814"/>
              <a:ext cx="184" cy="518"/>
              <a:chOff x="0" y="5814"/>
              <a:chExt cx="184" cy="518"/>
            </a:xfrm>
          </p:grpSpPr>
          <p:sp>
            <p:nvSpPr>
              <p:cNvPr id="38676" name="Rectangle 788"/>
              <p:cNvSpPr>
                <a:spLocks noChangeArrowheads="1"/>
              </p:cNvSpPr>
              <p:nvPr/>
            </p:nvSpPr>
            <p:spPr bwMode="auto">
              <a:xfrm>
                <a:off x="12" y="5814"/>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12</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24" name="Rectangle 936"/>
              <p:cNvSpPr>
                <a:spLocks noChangeArrowheads="1"/>
              </p:cNvSpPr>
              <p:nvPr/>
            </p:nvSpPr>
            <p:spPr bwMode="auto">
              <a:xfrm>
                <a:off x="0" y="5814"/>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27" name="Group 939"/>
            <p:cNvGrpSpPr>
              <a:grpSpLocks/>
            </p:cNvGrpSpPr>
            <p:nvPr/>
          </p:nvGrpSpPr>
          <p:grpSpPr bwMode="auto">
            <a:xfrm>
              <a:off x="184" y="5814"/>
              <a:ext cx="1080" cy="518"/>
              <a:chOff x="184" y="5814"/>
              <a:chExt cx="1080" cy="518"/>
            </a:xfrm>
          </p:grpSpPr>
          <p:sp>
            <p:nvSpPr>
              <p:cNvPr id="38677" name="Rectangle 789"/>
              <p:cNvSpPr>
                <a:spLocks noChangeArrowheads="1"/>
              </p:cNvSpPr>
              <p:nvPr/>
            </p:nvSpPr>
            <p:spPr bwMode="auto">
              <a:xfrm>
                <a:off x="196" y="5814"/>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NARANJITO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26" name="Rectangle 938"/>
              <p:cNvSpPr>
                <a:spLocks noChangeArrowheads="1"/>
              </p:cNvSpPr>
              <p:nvPr/>
            </p:nvSpPr>
            <p:spPr bwMode="auto">
              <a:xfrm>
                <a:off x="184" y="5814"/>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29" name="Group 941"/>
            <p:cNvGrpSpPr>
              <a:grpSpLocks/>
            </p:cNvGrpSpPr>
            <p:nvPr/>
          </p:nvGrpSpPr>
          <p:grpSpPr bwMode="auto">
            <a:xfrm>
              <a:off x="1264" y="5814"/>
              <a:ext cx="536" cy="518"/>
              <a:chOff x="1264" y="5814"/>
              <a:chExt cx="536" cy="518"/>
            </a:xfrm>
          </p:grpSpPr>
          <p:sp>
            <p:nvSpPr>
              <p:cNvPr id="38678" name="Rectangle 790"/>
              <p:cNvSpPr>
                <a:spLocks noChangeArrowheads="1"/>
              </p:cNvSpPr>
              <p:nvPr/>
            </p:nvSpPr>
            <p:spPr bwMode="auto">
              <a:xfrm>
                <a:off x="1276" y="5814"/>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28" name="Rectangle 940"/>
              <p:cNvSpPr>
                <a:spLocks noChangeArrowheads="1"/>
              </p:cNvSpPr>
              <p:nvPr/>
            </p:nvSpPr>
            <p:spPr bwMode="auto">
              <a:xfrm>
                <a:off x="1264" y="5814"/>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31" name="Group 943"/>
            <p:cNvGrpSpPr>
              <a:grpSpLocks/>
            </p:cNvGrpSpPr>
            <p:nvPr/>
          </p:nvGrpSpPr>
          <p:grpSpPr bwMode="auto">
            <a:xfrm>
              <a:off x="1800" y="5814"/>
              <a:ext cx="860" cy="518"/>
              <a:chOff x="1800" y="5814"/>
              <a:chExt cx="860" cy="518"/>
            </a:xfrm>
          </p:grpSpPr>
          <p:sp>
            <p:nvSpPr>
              <p:cNvPr id="38679" name="Rectangle 791"/>
              <p:cNvSpPr>
                <a:spLocks noChangeArrowheads="1"/>
              </p:cNvSpPr>
              <p:nvPr/>
            </p:nvSpPr>
            <p:spPr bwMode="auto">
              <a:xfrm>
                <a:off x="1812" y="5814"/>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30" name="Rectangle 942"/>
              <p:cNvSpPr>
                <a:spLocks noChangeArrowheads="1"/>
              </p:cNvSpPr>
              <p:nvPr/>
            </p:nvSpPr>
            <p:spPr bwMode="auto">
              <a:xfrm>
                <a:off x="1800" y="5814"/>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33" name="Group 945"/>
            <p:cNvGrpSpPr>
              <a:grpSpLocks/>
            </p:cNvGrpSpPr>
            <p:nvPr/>
          </p:nvGrpSpPr>
          <p:grpSpPr bwMode="auto">
            <a:xfrm>
              <a:off x="0" y="6332"/>
              <a:ext cx="184" cy="518"/>
              <a:chOff x="0" y="6332"/>
              <a:chExt cx="184" cy="518"/>
            </a:xfrm>
          </p:grpSpPr>
          <p:sp>
            <p:nvSpPr>
              <p:cNvPr id="38680" name="Rectangle 792"/>
              <p:cNvSpPr>
                <a:spLocks noChangeArrowheads="1"/>
              </p:cNvSpPr>
              <p:nvPr/>
            </p:nvSpPr>
            <p:spPr bwMode="auto">
              <a:xfrm>
                <a:off x="12" y="6332"/>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13</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32" name="Rectangle 944"/>
              <p:cNvSpPr>
                <a:spLocks noChangeArrowheads="1"/>
              </p:cNvSpPr>
              <p:nvPr/>
            </p:nvSpPr>
            <p:spPr bwMode="auto">
              <a:xfrm>
                <a:off x="0" y="6332"/>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35" name="Group 947"/>
            <p:cNvGrpSpPr>
              <a:grpSpLocks/>
            </p:cNvGrpSpPr>
            <p:nvPr/>
          </p:nvGrpSpPr>
          <p:grpSpPr bwMode="auto">
            <a:xfrm>
              <a:off x="184" y="6332"/>
              <a:ext cx="1080" cy="518"/>
              <a:chOff x="184" y="6332"/>
              <a:chExt cx="1080" cy="518"/>
            </a:xfrm>
          </p:grpSpPr>
          <p:sp>
            <p:nvSpPr>
              <p:cNvPr id="38681" name="Rectangle 793"/>
              <p:cNvSpPr>
                <a:spLocks noChangeArrowheads="1"/>
              </p:cNvSpPr>
              <p:nvPr/>
            </p:nvSpPr>
            <p:spPr bwMode="auto">
              <a:xfrm>
                <a:off x="196" y="6332"/>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NOBOL</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34" name="Rectangle 946"/>
              <p:cNvSpPr>
                <a:spLocks noChangeArrowheads="1"/>
              </p:cNvSpPr>
              <p:nvPr/>
            </p:nvSpPr>
            <p:spPr bwMode="auto">
              <a:xfrm>
                <a:off x="184" y="6332"/>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37" name="Group 949"/>
            <p:cNvGrpSpPr>
              <a:grpSpLocks/>
            </p:cNvGrpSpPr>
            <p:nvPr/>
          </p:nvGrpSpPr>
          <p:grpSpPr bwMode="auto">
            <a:xfrm>
              <a:off x="1264" y="6332"/>
              <a:ext cx="536" cy="518"/>
              <a:chOff x="1264" y="6332"/>
              <a:chExt cx="536" cy="518"/>
            </a:xfrm>
          </p:grpSpPr>
          <p:sp>
            <p:nvSpPr>
              <p:cNvPr id="38682" name="Rectangle 794"/>
              <p:cNvSpPr>
                <a:spLocks noChangeArrowheads="1"/>
              </p:cNvSpPr>
              <p:nvPr/>
            </p:nvSpPr>
            <p:spPr bwMode="auto">
              <a:xfrm>
                <a:off x="1276" y="6332"/>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36" name="Rectangle 948"/>
              <p:cNvSpPr>
                <a:spLocks noChangeArrowheads="1"/>
              </p:cNvSpPr>
              <p:nvPr/>
            </p:nvSpPr>
            <p:spPr bwMode="auto">
              <a:xfrm>
                <a:off x="1264" y="6332"/>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39" name="Group 951"/>
            <p:cNvGrpSpPr>
              <a:grpSpLocks/>
            </p:cNvGrpSpPr>
            <p:nvPr/>
          </p:nvGrpSpPr>
          <p:grpSpPr bwMode="auto">
            <a:xfrm>
              <a:off x="1800" y="6332"/>
              <a:ext cx="860" cy="518"/>
              <a:chOff x="1800" y="6332"/>
              <a:chExt cx="860" cy="518"/>
            </a:xfrm>
          </p:grpSpPr>
          <p:sp>
            <p:nvSpPr>
              <p:cNvPr id="38683" name="Rectangle 795"/>
              <p:cNvSpPr>
                <a:spLocks noChangeArrowheads="1"/>
              </p:cNvSpPr>
              <p:nvPr/>
            </p:nvSpPr>
            <p:spPr bwMode="auto">
              <a:xfrm>
                <a:off x="1812" y="6332"/>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38" name="Rectangle 950"/>
              <p:cNvSpPr>
                <a:spLocks noChangeArrowheads="1"/>
              </p:cNvSpPr>
              <p:nvPr/>
            </p:nvSpPr>
            <p:spPr bwMode="auto">
              <a:xfrm>
                <a:off x="1800" y="6332"/>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41" name="Group 953"/>
            <p:cNvGrpSpPr>
              <a:grpSpLocks/>
            </p:cNvGrpSpPr>
            <p:nvPr/>
          </p:nvGrpSpPr>
          <p:grpSpPr bwMode="auto">
            <a:xfrm>
              <a:off x="0" y="6850"/>
              <a:ext cx="184" cy="518"/>
              <a:chOff x="0" y="6850"/>
              <a:chExt cx="184" cy="518"/>
            </a:xfrm>
          </p:grpSpPr>
          <p:sp>
            <p:nvSpPr>
              <p:cNvPr id="38684" name="Rectangle 796"/>
              <p:cNvSpPr>
                <a:spLocks noChangeArrowheads="1"/>
              </p:cNvSpPr>
              <p:nvPr/>
            </p:nvSpPr>
            <p:spPr bwMode="auto">
              <a:xfrm>
                <a:off x="12" y="6850"/>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14</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40" name="Rectangle 952"/>
              <p:cNvSpPr>
                <a:spLocks noChangeArrowheads="1"/>
              </p:cNvSpPr>
              <p:nvPr/>
            </p:nvSpPr>
            <p:spPr bwMode="auto">
              <a:xfrm>
                <a:off x="0" y="6850"/>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43" name="Group 955"/>
            <p:cNvGrpSpPr>
              <a:grpSpLocks/>
            </p:cNvGrpSpPr>
            <p:nvPr/>
          </p:nvGrpSpPr>
          <p:grpSpPr bwMode="auto">
            <a:xfrm>
              <a:off x="184" y="6850"/>
              <a:ext cx="1080" cy="518"/>
              <a:chOff x="184" y="6850"/>
              <a:chExt cx="1080" cy="518"/>
            </a:xfrm>
          </p:grpSpPr>
          <p:sp>
            <p:nvSpPr>
              <p:cNvPr id="38685" name="Rectangle 797"/>
              <p:cNvSpPr>
                <a:spLocks noChangeArrowheads="1"/>
              </p:cNvSpPr>
              <p:nvPr/>
            </p:nvSpPr>
            <p:spPr bwMode="auto">
              <a:xfrm>
                <a:off x="196" y="6850"/>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PALESTINA</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42" name="Rectangle 954"/>
              <p:cNvSpPr>
                <a:spLocks noChangeArrowheads="1"/>
              </p:cNvSpPr>
              <p:nvPr/>
            </p:nvSpPr>
            <p:spPr bwMode="auto">
              <a:xfrm>
                <a:off x="184" y="6850"/>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45" name="Group 957"/>
            <p:cNvGrpSpPr>
              <a:grpSpLocks/>
            </p:cNvGrpSpPr>
            <p:nvPr/>
          </p:nvGrpSpPr>
          <p:grpSpPr bwMode="auto">
            <a:xfrm>
              <a:off x="1264" y="6850"/>
              <a:ext cx="536" cy="518"/>
              <a:chOff x="1264" y="6850"/>
              <a:chExt cx="536" cy="518"/>
            </a:xfrm>
          </p:grpSpPr>
          <p:sp>
            <p:nvSpPr>
              <p:cNvPr id="38686" name="Rectangle 798"/>
              <p:cNvSpPr>
                <a:spLocks noChangeArrowheads="1"/>
              </p:cNvSpPr>
              <p:nvPr/>
            </p:nvSpPr>
            <p:spPr bwMode="auto">
              <a:xfrm>
                <a:off x="1276" y="685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1</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44" name="Rectangle 956"/>
              <p:cNvSpPr>
                <a:spLocks noChangeArrowheads="1"/>
              </p:cNvSpPr>
              <p:nvPr/>
            </p:nvSpPr>
            <p:spPr bwMode="auto">
              <a:xfrm>
                <a:off x="1264" y="685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47" name="Group 959"/>
            <p:cNvGrpSpPr>
              <a:grpSpLocks/>
            </p:cNvGrpSpPr>
            <p:nvPr/>
          </p:nvGrpSpPr>
          <p:grpSpPr bwMode="auto">
            <a:xfrm>
              <a:off x="1800" y="6850"/>
              <a:ext cx="860" cy="518"/>
              <a:chOff x="1800" y="6850"/>
              <a:chExt cx="860" cy="518"/>
            </a:xfrm>
          </p:grpSpPr>
          <p:sp>
            <p:nvSpPr>
              <p:cNvPr id="38687" name="Rectangle 799"/>
              <p:cNvSpPr>
                <a:spLocks noChangeArrowheads="1"/>
              </p:cNvSpPr>
              <p:nvPr/>
            </p:nvSpPr>
            <p:spPr bwMode="auto">
              <a:xfrm>
                <a:off x="1812" y="6850"/>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46" name="Rectangle 958"/>
              <p:cNvSpPr>
                <a:spLocks noChangeArrowheads="1"/>
              </p:cNvSpPr>
              <p:nvPr/>
            </p:nvSpPr>
            <p:spPr bwMode="auto">
              <a:xfrm>
                <a:off x="1800" y="6850"/>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49" name="Group 961"/>
            <p:cNvGrpSpPr>
              <a:grpSpLocks/>
            </p:cNvGrpSpPr>
            <p:nvPr/>
          </p:nvGrpSpPr>
          <p:grpSpPr bwMode="auto">
            <a:xfrm>
              <a:off x="0" y="7368"/>
              <a:ext cx="184" cy="518"/>
              <a:chOff x="0" y="7368"/>
              <a:chExt cx="184" cy="518"/>
            </a:xfrm>
          </p:grpSpPr>
          <p:sp>
            <p:nvSpPr>
              <p:cNvPr id="38688" name="Rectangle 800"/>
              <p:cNvSpPr>
                <a:spLocks noChangeArrowheads="1"/>
              </p:cNvSpPr>
              <p:nvPr/>
            </p:nvSpPr>
            <p:spPr bwMode="auto">
              <a:xfrm>
                <a:off x="12" y="7368"/>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15</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48" name="Rectangle 960"/>
              <p:cNvSpPr>
                <a:spLocks noChangeArrowheads="1"/>
              </p:cNvSpPr>
              <p:nvPr/>
            </p:nvSpPr>
            <p:spPr bwMode="auto">
              <a:xfrm>
                <a:off x="0" y="7368"/>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51" name="Group 963"/>
            <p:cNvGrpSpPr>
              <a:grpSpLocks/>
            </p:cNvGrpSpPr>
            <p:nvPr/>
          </p:nvGrpSpPr>
          <p:grpSpPr bwMode="auto">
            <a:xfrm>
              <a:off x="184" y="7368"/>
              <a:ext cx="1080" cy="518"/>
              <a:chOff x="184" y="7368"/>
              <a:chExt cx="1080" cy="518"/>
            </a:xfrm>
          </p:grpSpPr>
          <p:sp>
            <p:nvSpPr>
              <p:cNvPr id="38689" name="Rectangle 801"/>
              <p:cNvSpPr>
                <a:spLocks noChangeArrowheads="1"/>
              </p:cNvSpPr>
              <p:nvPr/>
            </p:nvSpPr>
            <p:spPr bwMode="auto">
              <a:xfrm>
                <a:off x="196" y="7368"/>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PEDRO CARBO</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50" name="Rectangle 962"/>
              <p:cNvSpPr>
                <a:spLocks noChangeArrowheads="1"/>
              </p:cNvSpPr>
              <p:nvPr/>
            </p:nvSpPr>
            <p:spPr bwMode="auto">
              <a:xfrm>
                <a:off x="184" y="7368"/>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53" name="Group 965"/>
            <p:cNvGrpSpPr>
              <a:grpSpLocks/>
            </p:cNvGrpSpPr>
            <p:nvPr/>
          </p:nvGrpSpPr>
          <p:grpSpPr bwMode="auto">
            <a:xfrm>
              <a:off x="1264" y="7368"/>
              <a:ext cx="536" cy="518"/>
              <a:chOff x="1264" y="7368"/>
              <a:chExt cx="536" cy="518"/>
            </a:xfrm>
          </p:grpSpPr>
          <p:sp>
            <p:nvSpPr>
              <p:cNvPr id="38690" name="Rectangle 802"/>
              <p:cNvSpPr>
                <a:spLocks noChangeArrowheads="1"/>
              </p:cNvSpPr>
              <p:nvPr/>
            </p:nvSpPr>
            <p:spPr bwMode="auto">
              <a:xfrm>
                <a:off x="1276" y="7368"/>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52" name="Rectangle 964"/>
              <p:cNvSpPr>
                <a:spLocks noChangeArrowheads="1"/>
              </p:cNvSpPr>
              <p:nvPr/>
            </p:nvSpPr>
            <p:spPr bwMode="auto">
              <a:xfrm>
                <a:off x="1264" y="7368"/>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55" name="Group 967"/>
            <p:cNvGrpSpPr>
              <a:grpSpLocks/>
            </p:cNvGrpSpPr>
            <p:nvPr/>
          </p:nvGrpSpPr>
          <p:grpSpPr bwMode="auto">
            <a:xfrm>
              <a:off x="1800" y="7368"/>
              <a:ext cx="860" cy="518"/>
              <a:chOff x="1800" y="7368"/>
              <a:chExt cx="860" cy="518"/>
            </a:xfrm>
          </p:grpSpPr>
          <p:sp>
            <p:nvSpPr>
              <p:cNvPr id="38691" name="Rectangle 803"/>
              <p:cNvSpPr>
                <a:spLocks noChangeArrowheads="1"/>
              </p:cNvSpPr>
              <p:nvPr/>
            </p:nvSpPr>
            <p:spPr bwMode="auto">
              <a:xfrm>
                <a:off x="1812" y="7368"/>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54" name="Rectangle 966"/>
              <p:cNvSpPr>
                <a:spLocks noChangeArrowheads="1"/>
              </p:cNvSpPr>
              <p:nvPr/>
            </p:nvSpPr>
            <p:spPr bwMode="auto">
              <a:xfrm>
                <a:off x="1800" y="7368"/>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57" name="Group 969"/>
            <p:cNvGrpSpPr>
              <a:grpSpLocks/>
            </p:cNvGrpSpPr>
            <p:nvPr/>
          </p:nvGrpSpPr>
          <p:grpSpPr bwMode="auto">
            <a:xfrm>
              <a:off x="0" y="7886"/>
              <a:ext cx="184" cy="518"/>
              <a:chOff x="0" y="7886"/>
              <a:chExt cx="184" cy="518"/>
            </a:xfrm>
          </p:grpSpPr>
          <p:sp>
            <p:nvSpPr>
              <p:cNvPr id="38692" name="Rectangle 804"/>
              <p:cNvSpPr>
                <a:spLocks noChangeArrowheads="1"/>
              </p:cNvSpPr>
              <p:nvPr/>
            </p:nvSpPr>
            <p:spPr bwMode="auto">
              <a:xfrm>
                <a:off x="12" y="7886"/>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16</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56" name="Rectangle 968"/>
              <p:cNvSpPr>
                <a:spLocks noChangeArrowheads="1"/>
              </p:cNvSpPr>
              <p:nvPr/>
            </p:nvSpPr>
            <p:spPr bwMode="auto">
              <a:xfrm>
                <a:off x="0" y="7886"/>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59" name="Group 971"/>
            <p:cNvGrpSpPr>
              <a:grpSpLocks/>
            </p:cNvGrpSpPr>
            <p:nvPr/>
          </p:nvGrpSpPr>
          <p:grpSpPr bwMode="auto">
            <a:xfrm>
              <a:off x="184" y="7886"/>
              <a:ext cx="1080" cy="518"/>
              <a:chOff x="184" y="7886"/>
              <a:chExt cx="1080" cy="518"/>
            </a:xfrm>
          </p:grpSpPr>
          <p:sp>
            <p:nvSpPr>
              <p:cNvPr id="38693" name="Rectangle 805"/>
              <p:cNvSpPr>
                <a:spLocks noChangeArrowheads="1"/>
              </p:cNvSpPr>
              <p:nvPr/>
            </p:nvSpPr>
            <p:spPr bwMode="auto">
              <a:xfrm>
                <a:off x="196" y="7886"/>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PLAYAS</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58" name="Rectangle 970"/>
              <p:cNvSpPr>
                <a:spLocks noChangeArrowheads="1"/>
              </p:cNvSpPr>
              <p:nvPr/>
            </p:nvSpPr>
            <p:spPr bwMode="auto">
              <a:xfrm>
                <a:off x="184" y="7886"/>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61" name="Group 973"/>
            <p:cNvGrpSpPr>
              <a:grpSpLocks/>
            </p:cNvGrpSpPr>
            <p:nvPr/>
          </p:nvGrpSpPr>
          <p:grpSpPr bwMode="auto">
            <a:xfrm>
              <a:off x="1264" y="7886"/>
              <a:ext cx="536" cy="518"/>
              <a:chOff x="1264" y="7886"/>
              <a:chExt cx="536" cy="518"/>
            </a:xfrm>
          </p:grpSpPr>
          <p:sp>
            <p:nvSpPr>
              <p:cNvPr id="38694" name="Rectangle 806"/>
              <p:cNvSpPr>
                <a:spLocks noChangeArrowheads="1"/>
              </p:cNvSpPr>
              <p:nvPr/>
            </p:nvSpPr>
            <p:spPr bwMode="auto">
              <a:xfrm>
                <a:off x="1276" y="7886"/>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2</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60" name="Rectangle 972"/>
              <p:cNvSpPr>
                <a:spLocks noChangeArrowheads="1"/>
              </p:cNvSpPr>
              <p:nvPr/>
            </p:nvSpPr>
            <p:spPr bwMode="auto">
              <a:xfrm>
                <a:off x="1264" y="7886"/>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63" name="Group 975"/>
            <p:cNvGrpSpPr>
              <a:grpSpLocks/>
            </p:cNvGrpSpPr>
            <p:nvPr/>
          </p:nvGrpSpPr>
          <p:grpSpPr bwMode="auto">
            <a:xfrm>
              <a:off x="1800" y="7886"/>
              <a:ext cx="860" cy="518"/>
              <a:chOff x="1800" y="7886"/>
              <a:chExt cx="860" cy="518"/>
            </a:xfrm>
          </p:grpSpPr>
          <p:sp>
            <p:nvSpPr>
              <p:cNvPr id="38695" name="Rectangle 807"/>
              <p:cNvSpPr>
                <a:spLocks noChangeArrowheads="1"/>
              </p:cNvSpPr>
              <p:nvPr/>
            </p:nvSpPr>
            <p:spPr bwMode="auto">
              <a:xfrm>
                <a:off x="1812" y="7886"/>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9</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62" name="Rectangle 974"/>
              <p:cNvSpPr>
                <a:spLocks noChangeArrowheads="1"/>
              </p:cNvSpPr>
              <p:nvPr/>
            </p:nvSpPr>
            <p:spPr bwMode="auto">
              <a:xfrm>
                <a:off x="1800" y="7886"/>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65" name="Group 977"/>
            <p:cNvGrpSpPr>
              <a:grpSpLocks/>
            </p:cNvGrpSpPr>
            <p:nvPr/>
          </p:nvGrpSpPr>
          <p:grpSpPr bwMode="auto">
            <a:xfrm>
              <a:off x="0" y="8404"/>
              <a:ext cx="184" cy="518"/>
              <a:chOff x="0" y="8404"/>
              <a:chExt cx="184" cy="518"/>
            </a:xfrm>
          </p:grpSpPr>
          <p:sp>
            <p:nvSpPr>
              <p:cNvPr id="38696" name="Rectangle 808"/>
              <p:cNvSpPr>
                <a:spLocks noChangeArrowheads="1"/>
              </p:cNvSpPr>
              <p:nvPr/>
            </p:nvSpPr>
            <p:spPr bwMode="auto">
              <a:xfrm>
                <a:off x="12" y="8404"/>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17</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64" name="Rectangle 976"/>
              <p:cNvSpPr>
                <a:spLocks noChangeArrowheads="1"/>
              </p:cNvSpPr>
              <p:nvPr/>
            </p:nvSpPr>
            <p:spPr bwMode="auto">
              <a:xfrm>
                <a:off x="0" y="8404"/>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67" name="Group 979"/>
            <p:cNvGrpSpPr>
              <a:grpSpLocks/>
            </p:cNvGrpSpPr>
            <p:nvPr/>
          </p:nvGrpSpPr>
          <p:grpSpPr bwMode="auto">
            <a:xfrm>
              <a:off x="184" y="8404"/>
              <a:ext cx="1080" cy="518"/>
              <a:chOff x="184" y="8404"/>
              <a:chExt cx="1080" cy="518"/>
            </a:xfrm>
          </p:grpSpPr>
          <p:sp>
            <p:nvSpPr>
              <p:cNvPr id="38697" name="Rectangle 809"/>
              <p:cNvSpPr>
                <a:spLocks noChangeArrowheads="1"/>
              </p:cNvSpPr>
              <p:nvPr/>
            </p:nvSpPr>
            <p:spPr bwMode="auto">
              <a:xfrm>
                <a:off x="196" y="8404"/>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SALINAS</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66" name="Rectangle 978"/>
              <p:cNvSpPr>
                <a:spLocks noChangeArrowheads="1"/>
              </p:cNvSpPr>
              <p:nvPr/>
            </p:nvSpPr>
            <p:spPr bwMode="auto">
              <a:xfrm>
                <a:off x="184" y="8404"/>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69" name="Group 981"/>
            <p:cNvGrpSpPr>
              <a:grpSpLocks/>
            </p:cNvGrpSpPr>
            <p:nvPr/>
          </p:nvGrpSpPr>
          <p:grpSpPr bwMode="auto">
            <a:xfrm>
              <a:off x="1264" y="8404"/>
              <a:ext cx="536" cy="518"/>
              <a:chOff x="1264" y="8404"/>
              <a:chExt cx="536" cy="518"/>
            </a:xfrm>
          </p:grpSpPr>
          <p:sp>
            <p:nvSpPr>
              <p:cNvPr id="38698" name="Rectangle 810"/>
              <p:cNvSpPr>
                <a:spLocks noChangeArrowheads="1"/>
              </p:cNvSpPr>
              <p:nvPr/>
            </p:nvSpPr>
            <p:spPr bwMode="auto">
              <a:xfrm>
                <a:off x="1276" y="8404"/>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6</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68" name="Rectangle 980"/>
              <p:cNvSpPr>
                <a:spLocks noChangeArrowheads="1"/>
              </p:cNvSpPr>
              <p:nvPr/>
            </p:nvSpPr>
            <p:spPr bwMode="auto">
              <a:xfrm>
                <a:off x="1264" y="8404"/>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71" name="Group 983"/>
            <p:cNvGrpSpPr>
              <a:grpSpLocks/>
            </p:cNvGrpSpPr>
            <p:nvPr/>
          </p:nvGrpSpPr>
          <p:grpSpPr bwMode="auto">
            <a:xfrm>
              <a:off x="1800" y="8404"/>
              <a:ext cx="860" cy="518"/>
              <a:chOff x="1800" y="8404"/>
              <a:chExt cx="860" cy="518"/>
            </a:xfrm>
          </p:grpSpPr>
          <p:sp>
            <p:nvSpPr>
              <p:cNvPr id="38699" name="Rectangle 811"/>
              <p:cNvSpPr>
                <a:spLocks noChangeArrowheads="1"/>
              </p:cNvSpPr>
              <p:nvPr/>
            </p:nvSpPr>
            <p:spPr bwMode="auto">
              <a:xfrm>
                <a:off x="1812" y="8404"/>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8</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70" name="Rectangle 982"/>
              <p:cNvSpPr>
                <a:spLocks noChangeArrowheads="1"/>
              </p:cNvSpPr>
              <p:nvPr/>
            </p:nvSpPr>
            <p:spPr bwMode="auto">
              <a:xfrm>
                <a:off x="1800" y="8404"/>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73" name="Group 985"/>
            <p:cNvGrpSpPr>
              <a:grpSpLocks/>
            </p:cNvGrpSpPr>
            <p:nvPr/>
          </p:nvGrpSpPr>
          <p:grpSpPr bwMode="auto">
            <a:xfrm>
              <a:off x="0" y="8922"/>
              <a:ext cx="184" cy="518"/>
              <a:chOff x="0" y="8922"/>
              <a:chExt cx="184" cy="518"/>
            </a:xfrm>
          </p:grpSpPr>
          <p:sp>
            <p:nvSpPr>
              <p:cNvPr id="38700" name="Rectangle 812"/>
              <p:cNvSpPr>
                <a:spLocks noChangeArrowheads="1"/>
              </p:cNvSpPr>
              <p:nvPr/>
            </p:nvSpPr>
            <p:spPr bwMode="auto">
              <a:xfrm>
                <a:off x="12" y="8922"/>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18</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72" name="Rectangle 984"/>
              <p:cNvSpPr>
                <a:spLocks noChangeArrowheads="1"/>
              </p:cNvSpPr>
              <p:nvPr/>
            </p:nvSpPr>
            <p:spPr bwMode="auto">
              <a:xfrm>
                <a:off x="0" y="8922"/>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75" name="Group 987"/>
            <p:cNvGrpSpPr>
              <a:grpSpLocks/>
            </p:cNvGrpSpPr>
            <p:nvPr/>
          </p:nvGrpSpPr>
          <p:grpSpPr bwMode="auto">
            <a:xfrm>
              <a:off x="184" y="8922"/>
              <a:ext cx="1080" cy="518"/>
              <a:chOff x="184" y="8922"/>
              <a:chExt cx="1080" cy="518"/>
            </a:xfrm>
          </p:grpSpPr>
          <p:sp>
            <p:nvSpPr>
              <p:cNvPr id="38701" name="Rectangle 813"/>
              <p:cNvSpPr>
                <a:spLocks noChangeArrowheads="1"/>
              </p:cNvSpPr>
              <p:nvPr/>
            </p:nvSpPr>
            <p:spPr bwMode="auto">
              <a:xfrm>
                <a:off x="196" y="8922"/>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SAMBORONDÓN</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74" name="Rectangle 986"/>
              <p:cNvSpPr>
                <a:spLocks noChangeArrowheads="1"/>
              </p:cNvSpPr>
              <p:nvPr/>
            </p:nvSpPr>
            <p:spPr bwMode="auto">
              <a:xfrm>
                <a:off x="184" y="8922"/>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77" name="Group 989"/>
            <p:cNvGrpSpPr>
              <a:grpSpLocks/>
            </p:cNvGrpSpPr>
            <p:nvPr/>
          </p:nvGrpSpPr>
          <p:grpSpPr bwMode="auto">
            <a:xfrm>
              <a:off x="1264" y="8922"/>
              <a:ext cx="536" cy="518"/>
              <a:chOff x="1264" y="8922"/>
              <a:chExt cx="536" cy="518"/>
            </a:xfrm>
          </p:grpSpPr>
          <p:sp>
            <p:nvSpPr>
              <p:cNvPr id="38702" name="Rectangle 814"/>
              <p:cNvSpPr>
                <a:spLocks noChangeArrowheads="1"/>
              </p:cNvSpPr>
              <p:nvPr/>
            </p:nvSpPr>
            <p:spPr bwMode="auto">
              <a:xfrm>
                <a:off x="1276" y="8922"/>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76" name="Rectangle 988"/>
              <p:cNvSpPr>
                <a:spLocks noChangeArrowheads="1"/>
              </p:cNvSpPr>
              <p:nvPr/>
            </p:nvSpPr>
            <p:spPr bwMode="auto">
              <a:xfrm>
                <a:off x="1264" y="8922"/>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79" name="Group 991"/>
            <p:cNvGrpSpPr>
              <a:grpSpLocks/>
            </p:cNvGrpSpPr>
            <p:nvPr/>
          </p:nvGrpSpPr>
          <p:grpSpPr bwMode="auto">
            <a:xfrm>
              <a:off x="1800" y="8922"/>
              <a:ext cx="860" cy="518"/>
              <a:chOff x="1800" y="8922"/>
              <a:chExt cx="860" cy="518"/>
            </a:xfrm>
          </p:grpSpPr>
          <p:sp>
            <p:nvSpPr>
              <p:cNvPr id="38703" name="Rectangle 815"/>
              <p:cNvSpPr>
                <a:spLocks noChangeArrowheads="1"/>
              </p:cNvSpPr>
              <p:nvPr/>
            </p:nvSpPr>
            <p:spPr bwMode="auto">
              <a:xfrm>
                <a:off x="1812" y="8922"/>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8</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78" name="Rectangle 990"/>
              <p:cNvSpPr>
                <a:spLocks noChangeArrowheads="1"/>
              </p:cNvSpPr>
              <p:nvPr/>
            </p:nvSpPr>
            <p:spPr bwMode="auto">
              <a:xfrm>
                <a:off x="1800" y="8922"/>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81" name="Group 993"/>
            <p:cNvGrpSpPr>
              <a:grpSpLocks/>
            </p:cNvGrpSpPr>
            <p:nvPr/>
          </p:nvGrpSpPr>
          <p:grpSpPr bwMode="auto">
            <a:xfrm>
              <a:off x="0" y="9440"/>
              <a:ext cx="184" cy="518"/>
              <a:chOff x="0" y="9440"/>
              <a:chExt cx="184" cy="518"/>
            </a:xfrm>
          </p:grpSpPr>
          <p:sp>
            <p:nvSpPr>
              <p:cNvPr id="38704" name="Rectangle 816"/>
              <p:cNvSpPr>
                <a:spLocks noChangeArrowheads="1"/>
              </p:cNvSpPr>
              <p:nvPr/>
            </p:nvSpPr>
            <p:spPr bwMode="auto">
              <a:xfrm>
                <a:off x="12" y="9440"/>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19</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80" name="Rectangle 992"/>
              <p:cNvSpPr>
                <a:spLocks noChangeArrowheads="1"/>
              </p:cNvSpPr>
              <p:nvPr/>
            </p:nvSpPr>
            <p:spPr bwMode="auto">
              <a:xfrm>
                <a:off x="0" y="9440"/>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83" name="Group 995"/>
            <p:cNvGrpSpPr>
              <a:grpSpLocks/>
            </p:cNvGrpSpPr>
            <p:nvPr/>
          </p:nvGrpSpPr>
          <p:grpSpPr bwMode="auto">
            <a:xfrm>
              <a:off x="184" y="9440"/>
              <a:ext cx="1080" cy="518"/>
              <a:chOff x="184" y="9440"/>
              <a:chExt cx="1080" cy="518"/>
            </a:xfrm>
          </p:grpSpPr>
          <p:sp>
            <p:nvSpPr>
              <p:cNvPr id="38705" name="Rectangle 817"/>
              <p:cNvSpPr>
                <a:spLocks noChangeArrowheads="1"/>
              </p:cNvSpPr>
              <p:nvPr/>
            </p:nvSpPr>
            <p:spPr bwMode="auto">
              <a:xfrm>
                <a:off x="196" y="9440"/>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SANTA LUCÍA</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82" name="Rectangle 994"/>
              <p:cNvSpPr>
                <a:spLocks noChangeArrowheads="1"/>
              </p:cNvSpPr>
              <p:nvPr/>
            </p:nvSpPr>
            <p:spPr bwMode="auto">
              <a:xfrm>
                <a:off x="184" y="9440"/>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85" name="Group 997"/>
            <p:cNvGrpSpPr>
              <a:grpSpLocks/>
            </p:cNvGrpSpPr>
            <p:nvPr/>
          </p:nvGrpSpPr>
          <p:grpSpPr bwMode="auto">
            <a:xfrm>
              <a:off x="1264" y="9440"/>
              <a:ext cx="536" cy="518"/>
              <a:chOff x="1264" y="9440"/>
              <a:chExt cx="536" cy="518"/>
            </a:xfrm>
          </p:grpSpPr>
          <p:sp>
            <p:nvSpPr>
              <p:cNvPr id="38706" name="Rectangle 818"/>
              <p:cNvSpPr>
                <a:spLocks noChangeArrowheads="1"/>
              </p:cNvSpPr>
              <p:nvPr/>
            </p:nvSpPr>
            <p:spPr bwMode="auto">
              <a:xfrm>
                <a:off x="1276" y="944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84" name="Rectangle 996"/>
              <p:cNvSpPr>
                <a:spLocks noChangeArrowheads="1"/>
              </p:cNvSpPr>
              <p:nvPr/>
            </p:nvSpPr>
            <p:spPr bwMode="auto">
              <a:xfrm>
                <a:off x="1264" y="944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87" name="Group 999"/>
            <p:cNvGrpSpPr>
              <a:grpSpLocks/>
            </p:cNvGrpSpPr>
            <p:nvPr/>
          </p:nvGrpSpPr>
          <p:grpSpPr bwMode="auto">
            <a:xfrm>
              <a:off x="1800" y="9440"/>
              <a:ext cx="860" cy="518"/>
              <a:chOff x="1800" y="9440"/>
              <a:chExt cx="860" cy="518"/>
            </a:xfrm>
          </p:grpSpPr>
          <p:sp>
            <p:nvSpPr>
              <p:cNvPr id="38707" name="Rectangle 819"/>
              <p:cNvSpPr>
                <a:spLocks noChangeArrowheads="1"/>
              </p:cNvSpPr>
              <p:nvPr/>
            </p:nvSpPr>
            <p:spPr bwMode="auto">
              <a:xfrm>
                <a:off x="1812" y="9440"/>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86" name="Rectangle 998"/>
              <p:cNvSpPr>
                <a:spLocks noChangeArrowheads="1"/>
              </p:cNvSpPr>
              <p:nvPr/>
            </p:nvSpPr>
            <p:spPr bwMode="auto">
              <a:xfrm>
                <a:off x="1800" y="9440"/>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89" name="Group 1001"/>
            <p:cNvGrpSpPr>
              <a:grpSpLocks/>
            </p:cNvGrpSpPr>
            <p:nvPr/>
          </p:nvGrpSpPr>
          <p:grpSpPr bwMode="auto">
            <a:xfrm>
              <a:off x="0" y="9958"/>
              <a:ext cx="184" cy="518"/>
              <a:chOff x="0" y="9958"/>
              <a:chExt cx="184" cy="518"/>
            </a:xfrm>
          </p:grpSpPr>
          <p:sp>
            <p:nvSpPr>
              <p:cNvPr id="38708" name="Rectangle 820"/>
              <p:cNvSpPr>
                <a:spLocks noChangeArrowheads="1"/>
              </p:cNvSpPr>
              <p:nvPr/>
            </p:nvSpPr>
            <p:spPr bwMode="auto">
              <a:xfrm>
                <a:off x="12" y="9958"/>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20</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88" name="Rectangle 1000"/>
              <p:cNvSpPr>
                <a:spLocks noChangeArrowheads="1"/>
              </p:cNvSpPr>
              <p:nvPr/>
            </p:nvSpPr>
            <p:spPr bwMode="auto">
              <a:xfrm>
                <a:off x="0" y="9958"/>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91" name="Group 1003"/>
            <p:cNvGrpSpPr>
              <a:grpSpLocks/>
            </p:cNvGrpSpPr>
            <p:nvPr/>
          </p:nvGrpSpPr>
          <p:grpSpPr bwMode="auto">
            <a:xfrm>
              <a:off x="184" y="9958"/>
              <a:ext cx="1080" cy="518"/>
              <a:chOff x="184" y="9958"/>
              <a:chExt cx="1080" cy="518"/>
            </a:xfrm>
          </p:grpSpPr>
          <p:sp>
            <p:nvSpPr>
              <p:cNvPr id="38709" name="Rectangle 821"/>
              <p:cNvSpPr>
                <a:spLocks noChangeArrowheads="1"/>
              </p:cNvSpPr>
              <p:nvPr/>
            </p:nvSpPr>
            <p:spPr bwMode="auto">
              <a:xfrm>
                <a:off x="196" y="9958"/>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SIMÓN BOLÍVAR</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90" name="Rectangle 1002"/>
              <p:cNvSpPr>
                <a:spLocks noChangeArrowheads="1"/>
              </p:cNvSpPr>
              <p:nvPr/>
            </p:nvSpPr>
            <p:spPr bwMode="auto">
              <a:xfrm>
                <a:off x="184" y="9958"/>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93" name="Group 1005"/>
            <p:cNvGrpSpPr>
              <a:grpSpLocks/>
            </p:cNvGrpSpPr>
            <p:nvPr/>
          </p:nvGrpSpPr>
          <p:grpSpPr bwMode="auto">
            <a:xfrm>
              <a:off x="1264" y="9958"/>
              <a:ext cx="536" cy="518"/>
              <a:chOff x="1264" y="9958"/>
              <a:chExt cx="536" cy="518"/>
            </a:xfrm>
          </p:grpSpPr>
          <p:sp>
            <p:nvSpPr>
              <p:cNvPr id="38710" name="Rectangle 822"/>
              <p:cNvSpPr>
                <a:spLocks noChangeArrowheads="1"/>
              </p:cNvSpPr>
              <p:nvPr/>
            </p:nvSpPr>
            <p:spPr bwMode="auto">
              <a:xfrm>
                <a:off x="1276" y="9958"/>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92" name="Rectangle 1004"/>
              <p:cNvSpPr>
                <a:spLocks noChangeArrowheads="1"/>
              </p:cNvSpPr>
              <p:nvPr/>
            </p:nvSpPr>
            <p:spPr bwMode="auto">
              <a:xfrm>
                <a:off x="1264" y="9958"/>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95" name="Group 1007"/>
            <p:cNvGrpSpPr>
              <a:grpSpLocks/>
            </p:cNvGrpSpPr>
            <p:nvPr/>
          </p:nvGrpSpPr>
          <p:grpSpPr bwMode="auto">
            <a:xfrm>
              <a:off x="1800" y="9958"/>
              <a:ext cx="860" cy="518"/>
              <a:chOff x="1800" y="9958"/>
              <a:chExt cx="860" cy="518"/>
            </a:xfrm>
          </p:grpSpPr>
          <p:sp>
            <p:nvSpPr>
              <p:cNvPr id="38711" name="Rectangle 823"/>
              <p:cNvSpPr>
                <a:spLocks noChangeArrowheads="1"/>
              </p:cNvSpPr>
              <p:nvPr/>
            </p:nvSpPr>
            <p:spPr bwMode="auto">
              <a:xfrm>
                <a:off x="1812" y="9958"/>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0</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894" name="Rectangle 1006"/>
              <p:cNvSpPr>
                <a:spLocks noChangeArrowheads="1"/>
              </p:cNvSpPr>
              <p:nvPr/>
            </p:nvSpPr>
            <p:spPr bwMode="auto">
              <a:xfrm>
                <a:off x="1800" y="9958"/>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97" name="Group 1009"/>
            <p:cNvGrpSpPr>
              <a:grpSpLocks/>
            </p:cNvGrpSpPr>
            <p:nvPr/>
          </p:nvGrpSpPr>
          <p:grpSpPr bwMode="auto">
            <a:xfrm>
              <a:off x="0" y="10476"/>
              <a:ext cx="184" cy="518"/>
              <a:chOff x="0" y="10476"/>
              <a:chExt cx="184" cy="518"/>
            </a:xfrm>
          </p:grpSpPr>
          <p:sp>
            <p:nvSpPr>
              <p:cNvPr id="38712" name="Rectangle 824"/>
              <p:cNvSpPr>
                <a:spLocks noChangeArrowheads="1"/>
              </p:cNvSpPr>
              <p:nvPr/>
            </p:nvSpPr>
            <p:spPr bwMode="auto">
              <a:xfrm>
                <a:off x="12" y="10476"/>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21</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896" name="Rectangle 1008"/>
              <p:cNvSpPr>
                <a:spLocks noChangeArrowheads="1"/>
              </p:cNvSpPr>
              <p:nvPr/>
            </p:nvSpPr>
            <p:spPr bwMode="auto">
              <a:xfrm>
                <a:off x="0" y="10476"/>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899" name="Group 1011"/>
            <p:cNvGrpSpPr>
              <a:grpSpLocks/>
            </p:cNvGrpSpPr>
            <p:nvPr/>
          </p:nvGrpSpPr>
          <p:grpSpPr bwMode="auto">
            <a:xfrm>
              <a:off x="184" y="10476"/>
              <a:ext cx="1080" cy="518"/>
              <a:chOff x="184" y="10476"/>
              <a:chExt cx="1080" cy="518"/>
            </a:xfrm>
          </p:grpSpPr>
          <p:sp>
            <p:nvSpPr>
              <p:cNvPr id="38713" name="Rectangle 825"/>
              <p:cNvSpPr>
                <a:spLocks noChangeArrowheads="1"/>
              </p:cNvSpPr>
              <p:nvPr/>
            </p:nvSpPr>
            <p:spPr bwMode="auto">
              <a:xfrm>
                <a:off x="196" y="10476"/>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SALITRE</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898" name="Rectangle 1010"/>
              <p:cNvSpPr>
                <a:spLocks noChangeArrowheads="1"/>
              </p:cNvSpPr>
              <p:nvPr/>
            </p:nvSpPr>
            <p:spPr bwMode="auto">
              <a:xfrm>
                <a:off x="184" y="10476"/>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01" name="Group 1013"/>
            <p:cNvGrpSpPr>
              <a:grpSpLocks/>
            </p:cNvGrpSpPr>
            <p:nvPr/>
          </p:nvGrpSpPr>
          <p:grpSpPr bwMode="auto">
            <a:xfrm>
              <a:off x="1264" y="10476"/>
              <a:ext cx="536" cy="518"/>
              <a:chOff x="1264" y="10476"/>
              <a:chExt cx="536" cy="518"/>
            </a:xfrm>
          </p:grpSpPr>
          <p:sp>
            <p:nvSpPr>
              <p:cNvPr id="38714" name="Rectangle 826"/>
              <p:cNvSpPr>
                <a:spLocks noChangeArrowheads="1"/>
              </p:cNvSpPr>
              <p:nvPr/>
            </p:nvSpPr>
            <p:spPr bwMode="auto">
              <a:xfrm>
                <a:off x="1276" y="10476"/>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3</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900" name="Rectangle 1012"/>
              <p:cNvSpPr>
                <a:spLocks noChangeArrowheads="1"/>
              </p:cNvSpPr>
              <p:nvPr/>
            </p:nvSpPr>
            <p:spPr bwMode="auto">
              <a:xfrm>
                <a:off x="1264" y="10476"/>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03" name="Group 1015"/>
            <p:cNvGrpSpPr>
              <a:grpSpLocks/>
            </p:cNvGrpSpPr>
            <p:nvPr/>
          </p:nvGrpSpPr>
          <p:grpSpPr bwMode="auto">
            <a:xfrm>
              <a:off x="1800" y="10476"/>
              <a:ext cx="860" cy="518"/>
              <a:chOff x="1800" y="10476"/>
              <a:chExt cx="860" cy="518"/>
            </a:xfrm>
          </p:grpSpPr>
          <p:sp>
            <p:nvSpPr>
              <p:cNvPr id="38715" name="Rectangle 827"/>
              <p:cNvSpPr>
                <a:spLocks noChangeArrowheads="1"/>
              </p:cNvSpPr>
              <p:nvPr/>
            </p:nvSpPr>
            <p:spPr bwMode="auto">
              <a:xfrm>
                <a:off x="1812" y="10476"/>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6</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902" name="Rectangle 1014"/>
              <p:cNvSpPr>
                <a:spLocks noChangeArrowheads="1"/>
              </p:cNvSpPr>
              <p:nvPr/>
            </p:nvSpPr>
            <p:spPr bwMode="auto">
              <a:xfrm>
                <a:off x="1800" y="10476"/>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05" name="Group 1017"/>
            <p:cNvGrpSpPr>
              <a:grpSpLocks/>
            </p:cNvGrpSpPr>
            <p:nvPr/>
          </p:nvGrpSpPr>
          <p:grpSpPr bwMode="auto">
            <a:xfrm>
              <a:off x="0" y="10994"/>
              <a:ext cx="184" cy="518"/>
              <a:chOff x="0" y="10994"/>
              <a:chExt cx="184" cy="518"/>
            </a:xfrm>
          </p:grpSpPr>
          <p:sp>
            <p:nvSpPr>
              <p:cNvPr id="38716" name="Rectangle 828"/>
              <p:cNvSpPr>
                <a:spLocks noChangeArrowheads="1"/>
              </p:cNvSpPr>
              <p:nvPr/>
            </p:nvSpPr>
            <p:spPr bwMode="auto">
              <a:xfrm>
                <a:off x="12" y="10994"/>
                <a:ext cx="160" cy="518"/>
              </a:xfrm>
              <a:prstGeom prst="rect">
                <a:avLst/>
              </a:prstGeom>
              <a:noFill/>
              <a:ln w="12700">
                <a:noFill/>
                <a:miter lim="800000"/>
                <a:headEnd type="none" w="sm" len="sm"/>
                <a:tailEnd type="none" w="sm" len="sm"/>
              </a:ln>
              <a:effectLst/>
            </p:spPr>
            <p:txBody>
              <a:bodyPr lIns="92075" tIns="46038" rIns="92075" bIns="46038"/>
              <a:lstStyle/>
              <a:p>
                <a:pPr algn="r"/>
                <a:r>
                  <a:rPr lang="es-ES" sz="1200" b="1">
                    <a:solidFill>
                      <a:schemeClr val="accent2"/>
                    </a:solidFill>
                    <a:latin typeface="Arial" pitchFamily="34" charset="0"/>
                    <a:cs typeface="Arial" pitchFamily="34" charset="0"/>
                  </a:rPr>
                  <a:t>22</a:t>
                </a:r>
                <a:endParaRPr lang="es-ES" sz="1000" b="1">
                  <a:solidFill>
                    <a:schemeClr val="accent2"/>
                  </a:solidFill>
                  <a:cs typeface="Times New Roman" pitchFamily="18" charset="0"/>
                </a:endParaRPr>
              </a:p>
              <a:p>
                <a:pPr algn="r" eaLnBrk="0" hangingPunct="0"/>
                <a:endParaRPr lang="es-ES" b="1">
                  <a:solidFill>
                    <a:schemeClr val="accent2"/>
                  </a:solidFill>
                </a:endParaRPr>
              </a:p>
            </p:txBody>
          </p:sp>
          <p:sp>
            <p:nvSpPr>
              <p:cNvPr id="38904" name="Rectangle 1016"/>
              <p:cNvSpPr>
                <a:spLocks noChangeArrowheads="1"/>
              </p:cNvSpPr>
              <p:nvPr/>
            </p:nvSpPr>
            <p:spPr bwMode="auto">
              <a:xfrm>
                <a:off x="0" y="10994"/>
                <a:ext cx="184"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07" name="Group 1019"/>
            <p:cNvGrpSpPr>
              <a:grpSpLocks/>
            </p:cNvGrpSpPr>
            <p:nvPr/>
          </p:nvGrpSpPr>
          <p:grpSpPr bwMode="auto">
            <a:xfrm>
              <a:off x="184" y="10994"/>
              <a:ext cx="1080" cy="518"/>
              <a:chOff x="184" y="10994"/>
              <a:chExt cx="1080" cy="518"/>
            </a:xfrm>
          </p:grpSpPr>
          <p:sp>
            <p:nvSpPr>
              <p:cNvPr id="38717" name="Rectangle 829"/>
              <p:cNvSpPr>
                <a:spLocks noChangeArrowheads="1"/>
              </p:cNvSpPr>
              <p:nvPr/>
            </p:nvSpPr>
            <p:spPr bwMode="auto">
              <a:xfrm>
                <a:off x="196" y="10994"/>
                <a:ext cx="1056" cy="518"/>
              </a:xfrm>
              <a:prstGeom prst="rect">
                <a:avLst/>
              </a:prstGeom>
              <a:noFill/>
              <a:ln w="12700">
                <a:noFill/>
                <a:miter lim="800000"/>
                <a:headEnd type="none" w="sm" len="sm"/>
                <a:tailEnd type="none" w="sm" len="sm"/>
              </a:ln>
              <a:effectLst/>
            </p:spPr>
            <p:txBody>
              <a:bodyPr lIns="92075" tIns="46038" rIns="92075" bIns="46038"/>
              <a:lstStyle/>
              <a:p>
                <a:r>
                  <a:rPr lang="es-ES" sz="1200" b="1">
                    <a:solidFill>
                      <a:schemeClr val="accent2"/>
                    </a:solidFill>
                    <a:latin typeface="Arial" pitchFamily="34" charset="0"/>
                    <a:cs typeface="Arial" pitchFamily="34" charset="0"/>
                  </a:rPr>
                  <a:t>YAGUACHI</a:t>
                </a:r>
                <a:endParaRPr lang="es-ES" sz="1000" b="1">
                  <a:solidFill>
                    <a:schemeClr val="accent2"/>
                  </a:solidFill>
                  <a:cs typeface="Times New Roman" pitchFamily="18" charset="0"/>
                </a:endParaRPr>
              </a:p>
              <a:p>
                <a:pPr eaLnBrk="0" hangingPunct="0"/>
                <a:endParaRPr lang="es-ES" b="1">
                  <a:solidFill>
                    <a:schemeClr val="accent2"/>
                  </a:solidFill>
                </a:endParaRPr>
              </a:p>
            </p:txBody>
          </p:sp>
          <p:sp>
            <p:nvSpPr>
              <p:cNvPr id="38906" name="Rectangle 1018"/>
              <p:cNvSpPr>
                <a:spLocks noChangeArrowheads="1"/>
              </p:cNvSpPr>
              <p:nvPr/>
            </p:nvSpPr>
            <p:spPr bwMode="auto">
              <a:xfrm>
                <a:off x="184" y="10994"/>
                <a:ext cx="108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09" name="Group 1021"/>
            <p:cNvGrpSpPr>
              <a:grpSpLocks/>
            </p:cNvGrpSpPr>
            <p:nvPr/>
          </p:nvGrpSpPr>
          <p:grpSpPr bwMode="auto">
            <a:xfrm>
              <a:off x="1264" y="10994"/>
              <a:ext cx="536" cy="518"/>
              <a:chOff x="1264" y="10994"/>
              <a:chExt cx="536" cy="518"/>
            </a:xfrm>
          </p:grpSpPr>
          <p:sp>
            <p:nvSpPr>
              <p:cNvPr id="38718" name="Rectangle 830"/>
              <p:cNvSpPr>
                <a:spLocks noChangeArrowheads="1"/>
              </p:cNvSpPr>
              <p:nvPr/>
            </p:nvSpPr>
            <p:spPr bwMode="auto">
              <a:xfrm>
                <a:off x="1276" y="10994"/>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4</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908" name="Rectangle 1020"/>
              <p:cNvSpPr>
                <a:spLocks noChangeArrowheads="1"/>
              </p:cNvSpPr>
              <p:nvPr/>
            </p:nvSpPr>
            <p:spPr bwMode="auto">
              <a:xfrm>
                <a:off x="1264" y="10994"/>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11" name="Group 1023"/>
            <p:cNvGrpSpPr>
              <a:grpSpLocks/>
            </p:cNvGrpSpPr>
            <p:nvPr/>
          </p:nvGrpSpPr>
          <p:grpSpPr bwMode="auto">
            <a:xfrm>
              <a:off x="1800" y="10994"/>
              <a:ext cx="860" cy="518"/>
              <a:chOff x="1800" y="10994"/>
              <a:chExt cx="860" cy="518"/>
            </a:xfrm>
          </p:grpSpPr>
          <p:sp>
            <p:nvSpPr>
              <p:cNvPr id="38719" name="Rectangle 831"/>
              <p:cNvSpPr>
                <a:spLocks noChangeArrowheads="1"/>
              </p:cNvSpPr>
              <p:nvPr/>
            </p:nvSpPr>
            <p:spPr bwMode="auto">
              <a:xfrm>
                <a:off x="1812" y="10994"/>
                <a:ext cx="836" cy="518"/>
              </a:xfrm>
              <a:prstGeom prst="rect">
                <a:avLst/>
              </a:prstGeom>
              <a:noFill/>
              <a:ln w="12700">
                <a:noFill/>
                <a:miter lim="800000"/>
                <a:headEnd type="none" w="sm" len="sm"/>
                <a:tailEnd type="none" w="sm" len="sm"/>
              </a:ln>
              <a:effectLst/>
            </p:spPr>
            <p:txBody>
              <a:bodyPr lIns="92075" tIns="46038" rIns="92075" bIns="46038"/>
              <a:lstStyle/>
              <a:p>
                <a:pPr algn="ctr"/>
                <a:r>
                  <a:rPr lang="es-ES" sz="1200" b="1">
                    <a:solidFill>
                      <a:schemeClr val="accent2"/>
                    </a:solidFill>
                    <a:latin typeface="Arial" pitchFamily="34" charset="0"/>
                    <a:cs typeface="Arial" pitchFamily="34" charset="0"/>
                  </a:rPr>
                  <a:t>6</a:t>
                </a:r>
                <a:endParaRPr lang="es-ES" sz="1000" b="1">
                  <a:solidFill>
                    <a:schemeClr val="accent2"/>
                  </a:solidFill>
                  <a:cs typeface="Times New Roman" pitchFamily="18" charset="0"/>
                </a:endParaRPr>
              </a:p>
              <a:p>
                <a:pPr algn="ctr" eaLnBrk="0" hangingPunct="0"/>
                <a:endParaRPr lang="es-ES" b="1">
                  <a:solidFill>
                    <a:schemeClr val="accent2"/>
                  </a:solidFill>
                </a:endParaRPr>
              </a:p>
            </p:txBody>
          </p:sp>
          <p:sp>
            <p:nvSpPr>
              <p:cNvPr id="38910" name="Rectangle 1022"/>
              <p:cNvSpPr>
                <a:spLocks noChangeArrowheads="1"/>
              </p:cNvSpPr>
              <p:nvPr/>
            </p:nvSpPr>
            <p:spPr bwMode="auto">
              <a:xfrm>
                <a:off x="1800" y="10994"/>
                <a:ext cx="860"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
        <p:nvSpPr>
          <p:cNvPr id="39937" name="Text Box 1025"/>
          <p:cNvSpPr txBox="1">
            <a:spLocks noChangeArrowheads="1"/>
          </p:cNvSpPr>
          <p:nvPr/>
        </p:nvSpPr>
        <p:spPr bwMode="auto">
          <a:xfrm>
            <a:off x="228600" y="2057400"/>
            <a:ext cx="2133600" cy="1311275"/>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sz="2000" b="1">
                <a:effectLst>
                  <a:outerShdw blurRad="38100" dist="38100" dir="2700000" algn="tl">
                    <a:srgbClr val="FFFFFF"/>
                  </a:outerShdw>
                </a:effectLst>
              </a:rPr>
              <a:t>DISTRIBUCIÓN DE LOS CANTONES POR ESTRATO</a:t>
            </a:r>
            <a:endParaRPr lang="es-ES" sz="2000" b="1">
              <a:effectLst>
                <a:outerShdw blurRad="38100" dist="38100" dir="2700000" algn="tl">
                  <a:srgbClr val="FFFFFF"/>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046" name="Group 134"/>
          <p:cNvGrpSpPr>
            <a:grpSpLocks/>
          </p:cNvGrpSpPr>
          <p:nvPr/>
        </p:nvGrpSpPr>
        <p:grpSpPr bwMode="auto">
          <a:xfrm>
            <a:off x="1371600" y="762000"/>
            <a:ext cx="6553200" cy="5562600"/>
            <a:chOff x="0" y="0"/>
            <a:chExt cx="2660" cy="4395"/>
          </a:xfrm>
        </p:grpSpPr>
        <p:grpSp>
          <p:nvGrpSpPr>
            <p:cNvPr id="38959" name="Group 47"/>
            <p:cNvGrpSpPr>
              <a:grpSpLocks/>
            </p:cNvGrpSpPr>
            <p:nvPr/>
          </p:nvGrpSpPr>
          <p:grpSpPr bwMode="auto">
            <a:xfrm>
              <a:off x="0" y="0"/>
              <a:ext cx="184" cy="403"/>
              <a:chOff x="0" y="0"/>
              <a:chExt cx="184" cy="403"/>
            </a:xfrm>
          </p:grpSpPr>
          <p:sp>
            <p:nvSpPr>
              <p:cNvPr id="38914" name="Rectangle 2"/>
              <p:cNvSpPr>
                <a:spLocks noChangeArrowheads="1"/>
              </p:cNvSpPr>
              <p:nvPr/>
            </p:nvSpPr>
            <p:spPr bwMode="auto">
              <a:xfrm>
                <a:off x="12" y="0"/>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58" name="Rectangle 46"/>
              <p:cNvSpPr>
                <a:spLocks noChangeArrowheads="1"/>
              </p:cNvSpPr>
              <p:nvPr/>
            </p:nvSpPr>
            <p:spPr bwMode="auto">
              <a:xfrm>
                <a:off x="0" y="0"/>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61" name="Group 49"/>
            <p:cNvGrpSpPr>
              <a:grpSpLocks/>
            </p:cNvGrpSpPr>
            <p:nvPr/>
          </p:nvGrpSpPr>
          <p:grpSpPr bwMode="auto">
            <a:xfrm>
              <a:off x="184" y="0"/>
              <a:ext cx="1080" cy="403"/>
              <a:chOff x="184" y="0"/>
              <a:chExt cx="1080" cy="403"/>
            </a:xfrm>
          </p:grpSpPr>
          <p:sp>
            <p:nvSpPr>
              <p:cNvPr id="38915" name="Rectangle 3"/>
              <p:cNvSpPr>
                <a:spLocks noChangeArrowheads="1"/>
              </p:cNvSpPr>
              <p:nvPr/>
            </p:nvSpPr>
            <p:spPr bwMode="auto">
              <a:xfrm>
                <a:off x="196" y="0"/>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ESTRATO 2</a:t>
                </a:r>
                <a:endParaRPr lang="es-ES" sz="1600" b="1">
                  <a:solidFill>
                    <a:schemeClr val="accent2"/>
                  </a:solidFill>
                </a:endParaRPr>
              </a:p>
            </p:txBody>
          </p:sp>
          <p:sp>
            <p:nvSpPr>
              <p:cNvPr id="38960" name="Rectangle 48"/>
              <p:cNvSpPr>
                <a:spLocks noChangeArrowheads="1"/>
              </p:cNvSpPr>
              <p:nvPr/>
            </p:nvSpPr>
            <p:spPr bwMode="auto">
              <a:xfrm>
                <a:off x="184" y="0"/>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63" name="Group 51"/>
            <p:cNvGrpSpPr>
              <a:grpSpLocks/>
            </p:cNvGrpSpPr>
            <p:nvPr/>
          </p:nvGrpSpPr>
          <p:grpSpPr bwMode="auto">
            <a:xfrm>
              <a:off x="1264" y="0"/>
              <a:ext cx="536" cy="403"/>
              <a:chOff x="1264" y="0"/>
              <a:chExt cx="536" cy="403"/>
            </a:xfrm>
          </p:grpSpPr>
          <p:sp>
            <p:nvSpPr>
              <p:cNvPr id="38916" name="Rectangle 4"/>
              <p:cNvSpPr>
                <a:spLocks noChangeArrowheads="1"/>
              </p:cNvSpPr>
              <p:nvPr/>
            </p:nvSpPr>
            <p:spPr bwMode="auto">
              <a:xfrm>
                <a:off x="1276" y="0"/>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62" name="Rectangle 50"/>
              <p:cNvSpPr>
                <a:spLocks noChangeArrowheads="1"/>
              </p:cNvSpPr>
              <p:nvPr/>
            </p:nvSpPr>
            <p:spPr bwMode="auto">
              <a:xfrm>
                <a:off x="1264" y="0"/>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65" name="Group 53"/>
            <p:cNvGrpSpPr>
              <a:grpSpLocks/>
            </p:cNvGrpSpPr>
            <p:nvPr/>
          </p:nvGrpSpPr>
          <p:grpSpPr bwMode="auto">
            <a:xfrm>
              <a:off x="1800" y="0"/>
              <a:ext cx="860" cy="403"/>
              <a:chOff x="1800" y="0"/>
              <a:chExt cx="860" cy="403"/>
            </a:xfrm>
          </p:grpSpPr>
          <p:sp>
            <p:nvSpPr>
              <p:cNvPr id="38917" name="Rectangle 5"/>
              <p:cNvSpPr>
                <a:spLocks noChangeArrowheads="1"/>
              </p:cNvSpPr>
              <p:nvPr/>
            </p:nvSpPr>
            <p:spPr bwMode="auto">
              <a:xfrm>
                <a:off x="1812" y="0"/>
                <a:ext cx="836"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64" name="Rectangle 52"/>
              <p:cNvSpPr>
                <a:spLocks noChangeArrowheads="1"/>
              </p:cNvSpPr>
              <p:nvPr/>
            </p:nvSpPr>
            <p:spPr bwMode="auto">
              <a:xfrm>
                <a:off x="1800" y="0"/>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67" name="Group 55"/>
            <p:cNvGrpSpPr>
              <a:grpSpLocks/>
            </p:cNvGrpSpPr>
            <p:nvPr/>
          </p:nvGrpSpPr>
          <p:grpSpPr bwMode="auto">
            <a:xfrm>
              <a:off x="0" y="403"/>
              <a:ext cx="184" cy="403"/>
              <a:chOff x="0" y="403"/>
              <a:chExt cx="184" cy="403"/>
            </a:xfrm>
          </p:grpSpPr>
          <p:sp>
            <p:nvSpPr>
              <p:cNvPr id="38918" name="Rectangle 6"/>
              <p:cNvSpPr>
                <a:spLocks noChangeArrowheads="1"/>
              </p:cNvSpPr>
              <p:nvPr/>
            </p:nvSpPr>
            <p:spPr bwMode="auto">
              <a:xfrm>
                <a:off x="12" y="403"/>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1</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8966" name="Rectangle 54"/>
              <p:cNvSpPr>
                <a:spLocks noChangeArrowheads="1"/>
              </p:cNvSpPr>
              <p:nvPr/>
            </p:nvSpPr>
            <p:spPr bwMode="auto">
              <a:xfrm>
                <a:off x="0" y="403"/>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69" name="Group 57"/>
            <p:cNvGrpSpPr>
              <a:grpSpLocks/>
            </p:cNvGrpSpPr>
            <p:nvPr/>
          </p:nvGrpSpPr>
          <p:grpSpPr bwMode="auto">
            <a:xfrm>
              <a:off x="184" y="403"/>
              <a:ext cx="1080" cy="403"/>
              <a:chOff x="184" y="403"/>
              <a:chExt cx="1080" cy="403"/>
            </a:xfrm>
          </p:grpSpPr>
          <p:sp>
            <p:nvSpPr>
              <p:cNvPr id="38919" name="Rectangle 7"/>
              <p:cNvSpPr>
                <a:spLocks noChangeArrowheads="1"/>
              </p:cNvSpPr>
              <p:nvPr/>
            </p:nvSpPr>
            <p:spPr bwMode="auto">
              <a:xfrm>
                <a:off x="196" y="403"/>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DAULE</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8968" name="Rectangle 56"/>
              <p:cNvSpPr>
                <a:spLocks noChangeArrowheads="1"/>
              </p:cNvSpPr>
              <p:nvPr/>
            </p:nvSpPr>
            <p:spPr bwMode="auto">
              <a:xfrm>
                <a:off x="184" y="403"/>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71" name="Group 59"/>
            <p:cNvGrpSpPr>
              <a:grpSpLocks/>
            </p:cNvGrpSpPr>
            <p:nvPr/>
          </p:nvGrpSpPr>
          <p:grpSpPr bwMode="auto">
            <a:xfrm>
              <a:off x="1264" y="403"/>
              <a:ext cx="536" cy="403"/>
              <a:chOff x="1264" y="403"/>
              <a:chExt cx="536" cy="403"/>
            </a:xfrm>
          </p:grpSpPr>
          <p:sp>
            <p:nvSpPr>
              <p:cNvPr id="38920" name="Rectangle 8"/>
              <p:cNvSpPr>
                <a:spLocks noChangeArrowheads="1"/>
              </p:cNvSpPr>
              <p:nvPr/>
            </p:nvSpPr>
            <p:spPr bwMode="auto">
              <a:xfrm>
                <a:off x="1276" y="403"/>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12</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70" name="Rectangle 58"/>
              <p:cNvSpPr>
                <a:spLocks noChangeArrowheads="1"/>
              </p:cNvSpPr>
              <p:nvPr/>
            </p:nvSpPr>
            <p:spPr bwMode="auto">
              <a:xfrm>
                <a:off x="1264" y="403"/>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73" name="Group 61"/>
            <p:cNvGrpSpPr>
              <a:grpSpLocks/>
            </p:cNvGrpSpPr>
            <p:nvPr/>
          </p:nvGrpSpPr>
          <p:grpSpPr bwMode="auto">
            <a:xfrm>
              <a:off x="1800" y="403"/>
              <a:ext cx="860" cy="403"/>
              <a:chOff x="1800" y="403"/>
              <a:chExt cx="860" cy="403"/>
            </a:xfrm>
          </p:grpSpPr>
          <p:sp>
            <p:nvSpPr>
              <p:cNvPr id="38921" name="Rectangle 9"/>
              <p:cNvSpPr>
                <a:spLocks noChangeArrowheads="1"/>
              </p:cNvSpPr>
              <p:nvPr/>
            </p:nvSpPr>
            <p:spPr bwMode="auto">
              <a:xfrm>
                <a:off x="1812" y="403"/>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12</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72" name="Rectangle 60"/>
              <p:cNvSpPr>
                <a:spLocks noChangeArrowheads="1"/>
              </p:cNvSpPr>
              <p:nvPr/>
            </p:nvSpPr>
            <p:spPr bwMode="auto">
              <a:xfrm>
                <a:off x="1800" y="403"/>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75" name="Group 63"/>
            <p:cNvGrpSpPr>
              <a:grpSpLocks/>
            </p:cNvGrpSpPr>
            <p:nvPr/>
          </p:nvGrpSpPr>
          <p:grpSpPr bwMode="auto">
            <a:xfrm>
              <a:off x="0" y="806"/>
              <a:ext cx="184" cy="403"/>
              <a:chOff x="0" y="806"/>
              <a:chExt cx="184" cy="403"/>
            </a:xfrm>
          </p:grpSpPr>
          <p:sp>
            <p:nvSpPr>
              <p:cNvPr id="38922" name="Rectangle 10"/>
              <p:cNvSpPr>
                <a:spLocks noChangeArrowheads="1"/>
              </p:cNvSpPr>
              <p:nvPr/>
            </p:nvSpPr>
            <p:spPr bwMode="auto">
              <a:xfrm>
                <a:off x="12" y="806"/>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2</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8974" name="Rectangle 62"/>
              <p:cNvSpPr>
                <a:spLocks noChangeArrowheads="1"/>
              </p:cNvSpPr>
              <p:nvPr/>
            </p:nvSpPr>
            <p:spPr bwMode="auto">
              <a:xfrm>
                <a:off x="0" y="806"/>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77" name="Group 65"/>
            <p:cNvGrpSpPr>
              <a:grpSpLocks/>
            </p:cNvGrpSpPr>
            <p:nvPr/>
          </p:nvGrpSpPr>
          <p:grpSpPr bwMode="auto">
            <a:xfrm>
              <a:off x="184" y="806"/>
              <a:ext cx="1080" cy="403"/>
              <a:chOff x="184" y="806"/>
              <a:chExt cx="1080" cy="403"/>
            </a:xfrm>
          </p:grpSpPr>
          <p:sp>
            <p:nvSpPr>
              <p:cNvPr id="38923" name="Rectangle 11"/>
              <p:cNvSpPr>
                <a:spLocks noChangeArrowheads="1"/>
              </p:cNvSpPr>
              <p:nvPr/>
            </p:nvSpPr>
            <p:spPr bwMode="auto">
              <a:xfrm>
                <a:off x="196" y="806"/>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SANTA ELENA</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8976" name="Rectangle 64"/>
              <p:cNvSpPr>
                <a:spLocks noChangeArrowheads="1"/>
              </p:cNvSpPr>
              <p:nvPr/>
            </p:nvSpPr>
            <p:spPr bwMode="auto">
              <a:xfrm>
                <a:off x="184" y="806"/>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79" name="Group 67"/>
            <p:cNvGrpSpPr>
              <a:grpSpLocks/>
            </p:cNvGrpSpPr>
            <p:nvPr/>
          </p:nvGrpSpPr>
          <p:grpSpPr bwMode="auto">
            <a:xfrm>
              <a:off x="1264" y="806"/>
              <a:ext cx="536" cy="403"/>
              <a:chOff x="1264" y="806"/>
              <a:chExt cx="536" cy="403"/>
            </a:xfrm>
          </p:grpSpPr>
          <p:sp>
            <p:nvSpPr>
              <p:cNvPr id="38924" name="Rectangle 12"/>
              <p:cNvSpPr>
                <a:spLocks noChangeArrowheads="1"/>
              </p:cNvSpPr>
              <p:nvPr/>
            </p:nvSpPr>
            <p:spPr bwMode="auto">
              <a:xfrm>
                <a:off x="1276" y="806"/>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12</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78" name="Rectangle 66"/>
              <p:cNvSpPr>
                <a:spLocks noChangeArrowheads="1"/>
              </p:cNvSpPr>
              <p:nvPr/>
            </p:nvSpPr>
            <p:spPr bwMode="auto">
              <a:xfrm>
                <a:off x="1264" y="806"/>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81" name="Group 69"/>
            <p:cNvGrpSpPr>
              <a:grpSpLocks/>
            </p:cNvGrpSpPr>
            <p:nvPr/>
          </p:nvGrpSpPr>
          <p:grpSpPr bwMode="auto">
            <a:xfrm>
              <a:off x="1800" y="806"/>
              <a:ext cx="860" cy="403"/>
              <a:chOff x="1800" y="806"/>
              <a:chExt cx="860" cy="403"/>
            </a:xfrm>
          </p:grpSpPr>
          <p:sp>
            <p:nvSpPr>
              <p:cNvPr id="38925" name="Rectangle 13"/>
              <p:cNvSpPr>
                <a:spLocks noChangeArrowheads="1"/>
              </p:cNvSpPr>
              <p:nvPr/>
            </p:nvSpPr>
            <p:spPr bwMode="auto">
              <a:xfrm>
                <a:off x="1812" y="806"/>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5</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80" name="Rectangle 68"/>
              <p:cNvSpPr>
                <a:spLocks noChangeArrowheads="1"/>
              </p:cNvSpPr>
              <p:nvPr/>
            </p:nvSpPr>
            <p:spPr bwMode="auto">
              <a:xfrm>
                <a:off x="1800" y="806"/>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83" name="Group 71"/>
            <p:cNvGrpSpPr>
              <a:grpSpLocks/>
            </p:cNvGrpSpPr>
            <p:nvPr/>
          </p:nvGrpSpPr>
          <p:grpSpPr bwMode="auto">
            <a:xfrm>
              <a:off x="0" y="1209"/>
              <a:ext cx="184" cy="403"/>
              <a:chOff x="0" y="1209"/>
              <a:chExt cx="184" cy="403"/>
            </a:xfrm>
          </p:grpSpPr>
          <p:sp>
            <p:nvSpPr>
              <p:cNvPr id="38926" name="Rectangle 14"/>
              <p:cNvSpPr>
                <a:spLocks noChangeArrowheads="1"/>
              </p:cNvSpPr>
              <p:nvPr/>
            </p:nvSpPr>
            <p:spPr bwMode="auto">
              <a:xfrm>
                <a:off x="12" y="1209"/>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3</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8982" name="Rectangle 70"/>
              <p:cNvSpPr>
                <a:spLocks noChangeArrowheads="1"/>
              </p:cNvSpPr>
              <p:nvPr/>
            </p:nvSpPr>
            <p:spPr bwMode="auto">
              <a:xfrm>
                <a:off x="0" y="1209"/>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85" name="Group 73"/>
            <p:cNvGrpSpPr>
              <a:grpSpLocks/>
            </p:cNvGrpSpPr>
            <p:nvPr/>
          </p:nvGrpSpPr>
          <p:grpSpPr bwMode="auto">
            <a:xfrm>
              <a:off x="184" y="1209"/>
              <a:ext cx="1080" cy="403"/>
              <a:chOff x="184" y="1209"/>
              <a:chExt cx="1080" cy="403"/>
            </a:xfrm>
          </p:grpSpPr>
          <p:sp>
            <p:nvSpPr>
              <p:cNvPr id="38927" name="Rectangle 15"/>
              <p:cNvSpPr>
                <a:spLocks noChangeArrowheads="1"/>
              </p:cNvSpPr>
              <p:nvPr/>
            </p:nvSpPr>
            <p:spPr bwMode="auto">
              <a:xfrm>
                <a:off x="196" y="1209"/>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EMPALME</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8984" name="Rectangle 72"/>
              <p:cNvSpPr>
                <a:spLocks noChangeArrowheads="1"/>
              </p:cNvSpPr>
              <p:nvPr/>
            </p:nvSpPr>
            <p:spPr bwMode="auto">
              <a:xfrm>
                <a:off x="184" y="1209"/>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87" name="Group 75"/>
            <p:cNvGrpSpPr>
              <a:grpSpLocks/>
            </p:cNvGrpSpPr>
            <p:nvPr/>
          </p:nvGrpSpPr>
          <p:grpSpPr bwMode="auto">
            <a:xfrm>
              <a:off x="1264" y="1209"/>
              <a:ext cx="536" cy="403"/>
              <a:chOff x="1264" y="1209"/>
              <a:chExt cx="536" cy="403"/>
            </a:xfrm>
          </p:grpSpPr>
          <p:sp>
            <p:nvSpPr>
              <p:cNvPr id="38928" name="Rectangle 16"/>
              <p:cNvSpPr>
                <a:spLocks noChangeArrowheads="1"/>
              </p:cNvSpPr>
              <p:nvPr/>
            </p:nvSpPr>
            <p:spPr bwMode="auto">
              <a:xfrm>
                <a:off x="1276" y="1209"/>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6</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86" name="Rectangle 74"/>
              <p:cNvSpPr>
                <a:spLocks noChangeArrowheads="1"/>
              </p:cNvSpPr>
              <p:nvPr/>
            </p:nvSpPr>
            <p:spPr bwMode="auto">
              <a:xfrm>
                <a:off x="1264" y="120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89" name="Group 77"/>
            <p:cNvGrpSpPr>
              <a:grpSpLocks/>
            </p:cNvGrpSpPr>
            <p:nvPr/>
          </p:nvGrpSpPr>
          <p:grpSpPr bwMode="auto">
            <a:xfrm>
              <a:off x="1800" y="1209"/>
              <a:ext cx="860" cy="403"/>
              <a:chOff x="1800" y="1209"/>
              <a:chExt cx="860" cy="403"/>
            </a:xfrm>
          </p:grpSpPr>
          <p:sp>
            <p:nvSpPr>
              <p:cNvPr id="38929" name="Rectangle 17"/>
              <p:cNvSpPr>
                <a:spLocks noChangeArrowheads="1"/>
              </p:cNvSpPr>
              <p:nvPr/>
            </p:nvSpPr>
            <p:spPr bwMode="auto">
              <a:xfrm>
                <a:off x="1812" y="1209"/>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17</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8988" name="Rectangle 76"/>
              <p:cNvSpPr>
                <a:spLocks noChangeArrowheads="1"/>
              </p:cNvSpPr>
              <p:nvPr/>
            </p:nvSpPr>
            <p:spPr bwMode="auto">
              <a:xfrm>
                <a:off x="1800" y="1209"/>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91" name="Group 79"/>
            <p:cNvGrpSpPr>
              <a:grpSpLocks/>
            </p:cNvGrpSpPr>
            <p:nvPr/>
          </p:nvGrpSpPr>
          <p:grpSpPr bwMode="auto">
            <a:xfrm>
              <a:off x="0" y="1612"/>
              <a:ext cx="184" cy="384"/>
              <a:chOff x="0" y="1612"/>
              <a:chExt cx="184" cy="384"/>
            </a:xfrm>
          </p:grpSpPr>
          <p:sp>
            <p:nvSpPr>
              <p:cNvPr id="38930" name="Rectangle 18"/>
              <p:cNvSpPr>
                <a:spLocks noChangeArrowheads="1"/>
              </p:cNvSpPr>
              <p:nvPr/>
            </p:nvSpPr>
            <p:spPr bwMode="auto">
              <a:xfrm>
                <a:off x="12" y="1612"/>
                <a:ext cx="160"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90" name="Rectangle 78"/>
              <p:cNvSpPr>
                <a:spLocks noChangeArrowheads="1"/>
              </p:cNvSpPr>
              <p:nvPr/>
            </p:nvSpPr>
            <p:spPr bwMode="auto">
              <a:xfrm>
                <a:off x="0" y="1612"/>
                <a:ext cx="184"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93" name="Group 81"/>
            <p:cNvGrpSpPr>
              <a:grpSpLocks/>
            </p:cNvGrpSpPr>
            <p:nvPr/>
          </p:nvGrpSpPr>
          <p:grpSpPr bwMode="auto">
            <a:xfrm>
              <a:off x="184" y="1612"/>
              <a:ext cx="1080" cy="384"/>
              <a:chOff x="184" y="1612"/>
              <a:chExt cx="1080" cy="384"/>
            </a:xfrm>
          </p:grpSpPr>
          <p:sp>
            <p:nvSpPr>
              <p:cNvPr id="38931" name="Rectangle 19"/>
              <p:cNvSpPr>
                <a:spLocks noChangeArrowheads="1"/>
              </p:cNvSpPr>
              <p:nvPr/>
            </p:nvSpPr>
            <p:spPr bwMode="auto">
              <a:xfrm>
                <a:off x="196" y="1612"/>
                <a:ext cx="1056"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92" name="Rectangle 80"/>
              <p:cNvSpPr>
                <a:spLocks noChangeArrowheads="1"/>
              </p:cNvSpPr>
              <p:nvPr/>
            </p:nvSpPr>
            <p:spPr bwMode="auto">
              <a:xfrm>
                <a:off x="184" y="1612"/>
                <a:ext cx="1080"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95" name="Group 83"/>
            <p:cNvGrpSpPr>
              <a:grpSpLocks/>
            </p:cNvGrpSpPr>
            <p:nvPr/>
          </p:nvGrpSpPr>
          <p:grpSpPr bwMode="auto">
            <a:xfrm>
              <a:off x="1264" y="1612"/>
              <a:ext cx="536" cy="384"/>
              <a:chOff x="1264" y="1612"/>
              <a:chExt cx="536" cy="384"/>
            </a:xfrm>
          </p:grpSpPr>
          <p:sp>
            <p:nvSpPr>
              <p:cNvPr id="38932" name="Rectangle 20"/>
              <p:cNvSpPr>
                <a:spLocks noChangeArrowheads="1"/>
              </p:cNvSpPr>
              <p:nvPr/>
            </p:nvSpPr>
            <p:spPr bwMode="auto">
              <a:xfrm>
                <a:off x="1276" y="1612"/>
                <a:ext cx="512"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94" name="Rectangle 82"/>
              <p:cNvSpPr>
                <a:spLocks noChangeArrowheads="1"/>
              </p:cNvSpPr>
              <p:nvPr/>
            </p:nvSpPr>
            <p:spPr bwMode="auto">
              <a:xfrm>
                <a:off x="1264" y="1612"/>
                <a:ext cx="536"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97" name="Group 85"/>
            <p:cNvGrpSpPr>
              <a:grpSpLocks/>
            </p:cNvGrpSpPr>
            <p:nvPr/>
          </p:nvGrpSpPr>
          <p:grpSpPr bwMode="auto">
            <a:xfrm>
              <a:off x="1800" y="1612"/>
              <a:ext cx="860" cy="384"/>
              <a:chOff x="1800" y="1612"/>
              <a:chExt cx="860" cy="384"/>
            </a:xfrm>
          </p:grpSpPr>
          <p:sp>
            <p:nvSpPr>
              <p:cNvPr id="38933" name="Rectangle 21"/>
              <p:cNvSpPr>
                <a:spLocks noChangeArrowheads="1"/>
              </p:cNvSpPr>
              <p:nvPr/>
            </p:nvSpPr>
            <p:spPr bwMode="auto">
              <a:xfrm>
                <a:off x="1812" y="1612"/>
                <a:ext cx="836"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96" name="Rectangle 84"/>
              <p:cNvSpPr>
                <a:spLocks noChangeArrowheads="1"/>
              </p:cNvSpPr>
              <p:nvPr/>
            </p:nvSpPr>
            <p:spPr bwMode="auto">
              <a:xfrm>
                <a:off x="1800" y="1612"/>
                <a:ext cx="860"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8999" name="Group 87"/>
            <p:cNvGrpSpPr>
              <a:grpSpLocks/>
            </p:cNvGrpSpPr>
            <p:nvPr/>
          </p:nvGrpSpPr>
          <p:grpSpPr bwMode="auto">
            <a:xfrm>
              <a:off x="0" y="1996"/>
              <a:ext cx="184" cy="403"/>
              <a:chOff x="0" y="1996"/>
              <a:chExt cx="184" cy="403"/>
            </a:xfrm>
          </p:grpSpPr>
          <p:sp>
            <p:nvSpPr>
              <p:cNvPr id="38934" name="Rectangle 22"/>
              <p:cNvSpPr>
                <a:spLocks noChangeArrowheads="1"/>
              </p:cNvSpPr>
              <p:nvPr/>
            </p:nvSpPr>
            <p:spPr bwMode="auto">
              <a:xfrm>
                <a:off x="12" y="1996"/>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8998" name="Rectangle 86"/>
              <p:cNvSpPr>
                <a:spLocks noChangeArrowheads="1"/>
              </p:cNvSpPr>
              <p:nvPr/>
            </p:nvSpPr>
            <p:spPr bwMode="auto">
              <a:xfrm>
                <a:off x="0" y="1996"/>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01" name="Group 89"/>
            <p:cNvGrpSpPr>
              <a:grpSpLocks/>
            </p:cNvGrpSpPr>
            <p:nvPr/>
          </p:nvGrpSpPr>
          <p:grpSpPr bwMode="auto">
            <a:xfrm>
              <a:off x="184" y="1996"/>
              <a:ext cx="1080" cy="403"/>
              <a:chOff x="184" y="1996"/>
              <a:chExt cx="1080" cy="403"/>
            </a:xfrm>
          </p:grpSpPr>
          <p:sp>
            <p:nvSpPr>
              <p:cNvPr id="38935" name="Rectangle 23"/>
              <p:cNvSpPr>
                <a:spLocks noChangeArrowheads="1"/>
              </p:cNvSpPr>
              <p:nvPr/>
            </p:nvSpPr>
            <p:spPr bwMode="auto">
              <a:xfrm>
                <a:off x="196" y="1996"/>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ESTRATO 3</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9000" name="Rectangle 88"/>
              <p:cNvSpPr>
                <a:spLocks noChangeArrowheads="1"/>
              </p:cNvSpPr>
              <p:nvPr/>
            </p:nvSpPr>
            <p:spPr bwMode="auto">
              <a:xfrm>
                <a:off x="184" y="1996"/>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03" name="Group 91"/>
            <p:cNvGrpSpPr>
              <a:grpSpLocks/>
            </p:cNvGrpSpPr>
            <p:nvPr/>
          </p:nvGrpSpPr>
          <p:grpSpPr bwMode="auto">
            <a:xfrm>
              <a:off x="1264" y="1996"/>
              <a:ext cx="536" cy="403"/>
              <a:chOff x="1264" y="1996"/>
              <a:chExt cx="536" cy="403"/>
            </a:xfrm>
          </p:grpSpPr>
          <p:sp>
            <p:nvSpPr>
              <p:cNvPr id="38936" name="Rectangle 24"/>
              <p:cNvSpPr>
                <a:spLocks noChangeArrowheads="1"/>
              </p:cNvSpPr>
              <p:nvPr/>
            </p:nvSpPr>
            <p:spPr bwMode="auto">
              <a:xfrm>
                <a:off x="1276" y="1996"/>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02" name="Rectangle 90"/>
              <p:cNvSpPr>
                <a:spLocks noChangeArrowheads="1"/>
              </p:cNvSpPr>
              <p:nvPr/>
            </p:nvSpPr>
            <p:spPr bwMode="auto">
              <a:xfrm>
                <a:off x="1264" y="1996"/>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05" name="Group 93"/>
            <p:cNvGrpSpPr>
              <a:grpSpLocks/>
            </p:cNvGrpSpPr>
            <p:nvPr/>
          </p:nvGrpSpPr>
          <p:grpSpPr bwMode="auto">
            <a:xfrm>
              <a:off x="1800" y="1996"/>
              <a:ext cx="860" cy="403"/>
              <a:chOff x="1800" y="1996"/>
              <a:chExt cx="860" cy="403"/>
            </a:xfrm>
          </p:grpSpPr>
          <p:sp>
            <p:nvSpPr>
              <p:cNvPr id="38937" name="Rectangle 25"/>
              <p:cNvSpPr>
                <a:spLocks noChangeArrowheads="1"/>
              </p:cNvSpPr>
              <p:nvPr/>
            </p:nvSpPr>
            <p:spPr bwMode="auto">
              <a:xfrm>
                <a:off x="1812" y="1996"/>
                <a:ext cx="836"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04" name="Rectangle 92"/>
              <p:cNvSpPr>
                <a:spLocks noChangeArrowheads="1"/>
              </p:cNvSpPr>
              <p:nvPr/>
            </p:nvSpPr>
            <p:spPr bwMode="auto">
              <a:xfrm>
                <a:off x="1800" y="1996"/>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07" name="Group 95"/>
            <p:cNvGrpSpPr>
              <a:grpSpLocks/>
            </p:cNvGrpSpPr>
            <p:nvPr/>
          </p:nvGrpSpPr>
          <p:grpSpPr bwMode="auto">
            <a:xfrm>
              <a:off x="0" y="2399"/>
              <a:ext cx="184" cy="403"/>
              <a:chOff x="0" y="2399"/>
              <a:chExt cx="184" cy="403"/>
            </a:xfrm>
          </p:grpSpPr>
          <p:sp>
            <p:nvSpPr>
              <p:cNvPr id="38938" name="Rectangle 26"/>
              <p:cNvSpPr>
                <a:spLocks noChangeArrowheads="1"/>
              </p:cNvSpPr>
              <p:nvPr/>
            </p:nvSpPr>
            <p:spPr bwMode="auto">
              <a:xfrm>
                <a:off x="12" y="2399"/>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1</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9006" name="Rectangle 94"/>
              <p:cNvSpPr>
                <a:spLocks noChangeArrowheads="1"/>
              </p:cNvSpPr>
              <p:nvPr/>
            </p:nvSpPr>
            <p:spPr bwMode="auto">
              <a:xfrm>
                <a:off x="0" y="2399"/>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09" name="Group 97"/>
            <p:cNvGrpSpPr>
              <a:grpSpLocks/>
            </p:cNvGrpSpPr>
            <p:nvPr/>
          </p:nvGrpSpPr>
          <p:grpSpPr bwMode="auto">
            <a:xfrm>
              <a:off x="184" y="2399"/>
              <a:ext cx="1080" cy="403"/>
              <a:chOff x="184" y="2399"/>
              <a:chExt cx="1080" cy="403"/>
            </a:xfrm>
          </p:grpSpPr>
          <p:sp>
            <p:nvSpPr>
              <p:cNvPr id="38939" name="Rectangle 27"/>
              <p:cNvSpPr>
                <a:spLocks noChangeArrowheads="1"/>
              </p:cNvSpPr>
              <p:nvPr/>
            </p:nvSpPr>
            <p:spPr bwMode="auto">
              <a:xfrm>
                <a:off x="196" y="2399"/>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DURÁN</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9008" name="Rectangle 96"/>
              <p:cNvSpPr>
                <a:spLocks noChangeArrowheads="1"/>
              </p:cNvSpPr>
              <p:nvPr/>
            </p:nvSpPr>
            <p:spPr bwMode="auto">
              <a:xfrm>
                <a:off x="184" y="2399"/>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11" name="Group 99"/>
            <p:cNvGrpSpPr>
              <a:grpSpLocks/>
            </p:cNvGrpSpPr>
            <p:nvPr/>
          </p:nvGrpSpPr>
          <p:grpSpPr bwMode="auto">
            <a:xfrm>
              <a:off x="1264" y="2399"/>
              <a:ext cx="536" cy="403"/>
              <a:chOff x="1264" y="2399"/>
              <a:chExt cx="536" cy="403"/>
            </a:xfrm>
          </p:grpSpPr>
          <p:sp>
            <p:nvSpPr>
              <p:cNvPr id="38940" name="Rectangle 28"/>
              <p:cNvSpPr>
                <a:spLocks noChangeArrowheads="1"/>
              </p:cNvSpPr>
              <p:nvPr/>
            </p:nvSpPr>
            <p:spPr bwMode="auto">
              <a:xfrm>
                <a:off x="1276" y="2399"/>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7</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10" name="Rectangle 98"/>
              <p:cNvSpPr>
                <a:spLocks noChangeArrowheads="1"/>
              </p:cNvSpPr>
              <p:nvPr/>
            </p:nvSpPr>
            <p:spPr bwMode="auto">
              <a:xfrm>
                <a:off x="1264" y="239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13" name="Group 101"/>
            <p:cNvGrpSpPr>
              <a:grpSpLocks/>
            </p:cNvGrpSpPr>
            <p:nvPr/>
          </p:nvGrpSpPr>
          <p:grpSpPr bwMode="auto">
            <a:xfrm>
              <a:off x="1800" y="2399"/>
              <a:ext cx="860" cy="403"/>
              <a:chOff x="1800" y="2399"/>
              <a:chExt cx="860" cy="403"/>
            </a:xfrm>
          </p:grpSpPr>
          <p:sp>
            <p:nvSpPr>
              <p:cNvPr id="38941" name="Rectangle 29"/>
              <p:cNvSpPr>
                <a:spLocks noChangeArrowheads="1"/>
              </p:cNvSpPr>
              <p:nvPr/>
            </p:nvSpPr>
            <p:spPr bwMode="auto">
              <a:xfrm>
                <a:off x="1812" y="2399"/>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28</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12" name="Rectangle 100"/>
              <p:cNvSpPr>
                <a:spLocks noChangeArrowheads="1"/>
              </p:cNvSpPr>
              <p:nvPr/>
            </p:nvSpPr>
            <p:spPr bwMode="auto">
              <a:xfrm>
                <a:off x="1800" y="2399"/>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15" name="Group 103"/>
            <p:cNvGrpSpPr>
              <a:grpSpLocks/>
            </p:cNvGrpSpPr>
            <p:nvPr/>
          </p:nvGrpSpPr>
          <p:grpSpPr bwMode="auto">
            <a:xfrm>
              <a:off x="0" y="2802"/>
              <a:ext cx="184" cy="403"/>
              <a:chOff x="0" y="2802"/>
              <a:chExt cx="184" cy="403"/>
            </a:xfrm>
          </p:grpSpPr>
          <p:sp>
            <p:nvSpPr>
              <p:cNvPr id="38942" name="Rectangle 30"/>
              <p:cNvSpPr>
                <a:spLocks noChangeArrowheads="1"/>
              </p:cNvSpPr>
              <p:nvPr/>
            </p:nvSpPr>
            <p:spPr bwMode="auto">
              <a:xfrm>
                <a:off x="12" y="2802"/>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2</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9014" name="Rectangle 102"/>
              <p:cNvSpPr>
                <a:spLocks noChangeArrowheads="1"/>
              </p:cNvSpPr>
              <p:nvPr/>
            </p:nvSpPr>
            <p:spPr bwMode="auto">
              <a:xfrm>
                <a:off x="0" y="2802"/>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17" name="Group 105"/>
            <p:cNvGrpSpPr>
              <a:grpSpLocks/>
            </p:cNvGrpSpPr>
            <p:nvPr/>
          </p:nvGrpSpPr>
          <p:grpSpPr bwMode="auto">
            <a:xfrm>
              <a:off x="184" y="2802"/>
              <a:ext cx="1080" cy="403"/>
              <a:chOff x="184" y="2802"/>
              <a:chExt cx="1080" cy="403"/>
            </a:xfrm>
          </p:grpSpPr>
          <p:sp>
            <p:nvSpPr>
              <p:cNvPr id="38943" name="Rectangle 31"/>
              <p:cNvSpPr>
                <a:spLocks noChangeArrowheads="1"/>
              </p:cNvSpPr>
              <p:nvPr/>
            </p:nvSpPr>
            <p:spPr bwMode="auto">
              <a:xfrm>
                <a:off x="196" y="2802"/>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MILAGRO</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9016" name="Rectangle 104"/>
              <p:cNvSpPr>
                <a:spLocks noChangeArrowheads="1"/>
              </p:cNvSpPr>
              <p:nvPr/>
            </p:nvSpPr>
            <p:spPr bwMode="auto">
              <a:xfrm>
                <a:off x="184" y="2802"/>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19" name="Group 107"/>
            <p:cNvGrpSpPr>
              <a:grpSpLocks/>
            </p:cNvGrpSpPr>
            <p:nvPr/>
          </p:nvGrpSpPr>
          <p:grpSpPr bwMode="auto">
            <a:xfrm>
              <a:off x="1264" y="2802"/>
              <a:ext cx="536" cy="403"/>
              <a:chOff x="1264" y="2802"/>
              <a:chExt cx="536" cy="403"/>
            </a:xfrm>
          </p:grpSpPr>
          <p:sp>
            <p:nvSpPr>
              <p:cNvPr id="38944" name="Rectangle 32"/>
              <p:cNvSpPr>
                <a:spLocks noChangeArrowheads="1"/>
              </p:cNvSpPr>
              <p:nvPr/>
            </p:nvSpPr>
            <p:spPr bwMode="auto">
              <a:xfrm>
                <a:off x="1276" y="2802"/>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15</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18" name="Rectangle 106"/>
              <p:cNvSpPr>
                <a:spLocks noChangeArrowheads="1"/>
              </p:cNvSpPr>
              <p:nvPr/>
            </p:nvSpPr>
            <p:spPr bwMode="auto">
              <a:xfrm>
                <a:off x="1264" y="2802"/>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21" name="Group 109"/>
            <p:cNvGrpSpPr>
              <a:grpSpLocks/>
            </p:cNvGrpSpPr>
            <p:nvPr/>
          </p:nvGrpSpPr>
          <p:grpSpPr bwMode="auto">
            <a:xfrm>
              <a:off x="1800" y="2802"/>
              <a:ext cx="860" cy="403"/>
              <a:chOff x="1800" y="2802"/>
              <a:chExt cx="860" cy="403"/>
            </a:xfrm>
          </p:grpSpPr>
          <p:sp>
            <p:nvSpPr>
              <p:cNvPr id="38945" name="Rectangle 33"/>
              <p:cNvSpPr>
                <a:spLocks noChangeArrowheads="1"/>
              </p:cNvSpPr>
              <p:nvPr/>
            </p:nvSpPr>
            <p:spPr bwMode="auto">
              <a:xfrm>
                <a:off x="1812" y="2802"/>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19</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20" name="Rectangle 108"/>
              <p:cNvSpPr>
                <a:spLocks noChangeArrowheads="1"/>
              </p:cNvSpPr>
              <p:nvPr/>
            </p:nvSpPr>
            <p:spPr bwMode="auto">
              <a:xfrm>
                <a:off x="1800" y="2802"/>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23" name="Group 111"/>
            <p:cNvGrpSpPr>
              <a:grpSpLocks/>
            </p:cNvGrpSpPr>
            <p:nvPr/>
          </p:nvGrpSpPr>
          <p:grpSpPr bwMode="auto">
            <a:xfrm>
              <a:off x="0" y="3205"/>
              <a:ext cx="184" cy="384"/>
              <a:chOff x="0" y="3205"/>
              <a:chExt cx="184" cy="384"/>
            </a:xfrm>
          </p:grpSpPr>
          <p:sp>
            <p:nvSpPr>
              <p:cNvPr id="38946" name="Rectangle 34"/>
              <p:cNvSpPr>
                <a:spLocks noChangeArrowheads="1"/>
              </p:cNvSpPr>
              <p:nvPr/>
            </p:nvSpPr>
            <p:spPr bwMode="auto">
              <a:xfrm>
                <a:off x="12" y="3205"/>
                <a:ext cx="160"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22" name="Rectangle 110"/>
              <p:cNvSpPr>
                <a:spLocks noChangeArrowheads="1"/>
              </p:cNvSpPr>
              <p:nvPr/>
            </p:nvSpPr>
            <p:spPr bwMode="auto">
              <a:xfrm>
                <a:off x="0" y="3205"/>
                <a:ext cx="184"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25" name="Group 113"/>
            <p:cNvGrpSpPr>
              <a:grpSpLocks/>
            </p:cNvGrpSpPr>
            <p:nvPr/>
          </p:nvGrpSpPr>
          <p:grpSpPr bwMode="auto">
            <a:xfrm>
              <a:off x="184" y="3205"/>
              <a:ext cx="1080" cy="384"/>
              <a:chOff x="184" y="3205"/>
              <a:chExt cx="1080" cy="384"/>
            </a:xfrm>
          </p:grpSpPr>
          <p:sp>
            <p:nvSpPr>
              <p:cNvPr id="38947" name="Rectangle 35"/>
              <p:cNvSpPr>
                <a:spLocks noChangeArrowheads="1"/>
              </p:cNvSpPr>
              <p:nvPr/>
            </p:nvSpPr>
            <p:spPr bwMode="auto">
              <a:xfrm>
                <a:off x="196" y="3205"/>
                <a:ext cx="1056"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24" name="Rectangle 112"/>
              <p:cNvSpPr>
                <a:spLocks noChangeArrowheads="1"/>
              </p:cNvSpPr>
              <p:nvPr/>
            </p:nvSpPr>
            <p:spPr bwMode="auto">
              <a:xfrm>
                <a:off x="184" y="3205"/>
                <a:ext cx="1080"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27" name="Group 115"/>
            <p:cNvGrpSpPr>
              <a:grpSpLocks/>
            </p:cNvGrpSpPr>
            <p:nvPr/>
          </p:nvGrpSpPr>
          <p:grpSpPr bwMode="auto">
            <a:xfrm>
              <a:off x="1264" y="3205"/>
              <a:ext cx="536" cy="384"/>
              <a:chOff x="1264" y="3205"/>
              <a:chExt cx="536" cy="384"/>
            </a:xfrm>
          </p:grpSpPr>
          <p:sp>
            <p:nvSpPr>
              <p:cNvPr id="38948" name="Rectangle 36"/>
              <p:cNvSpPr>
                <a:spLocks noChangeArrowheads="1"/>
              </p:cNvSpPr>
              <p:nvPr/>
            </p:nvSpPr>
            <p:spPr bwMode="auto">
              <a:xfrm>
                <a:off x="1276" y="3205"/>
                <a:ext cx="512"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26" name="Rectangle 114"/>
              <p:cNvSpPr>
                <a:spLocks noChangeArrowheads="1"/>
              </p:cNvSpPr>
              <p:nvPr/>
            </p:nvSpPr>
            <p:spPr bwMode="auto">
              <a:xfrm>
                <a:off x="1264" y="3205"/>
                <a:ext cx="536"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29" name="Group 117"/>
            <p:cNvGrpSpPr>
              <a:grpSpLocks/>
            </p:cNvGrpSpPr>
            <p:nvPr/>
          </p:nvGrpSpPr>
          <p:grpSpPr bwMode="auto">
            <a:xfrm>
              <a:off x="1800" y="3205"/>
              <a:ext cx="860" cy="384"/>
              <a:chOff x="1800" y="3205"/>
              <a:chExt cx="860" cy="384"/>
            </a:xfrm>
          </p:grpSpPr>
          <p:sp>
            <p:nvSpPr>
              <p:cNvPr id="38949" name="Rectangle 37"/>
              <p:cNvSpPr>
                <a:spLocks noChangeArrowheads="1"/>
              </p:cNvSpPr>
              <p:nvPr/>
            </p:nvSpPr>
            <p:spPr bwMode="auto">
              <a:xfrm>
                <a:off x="1812" y="3205"/>
                <a:ext cx="836" cy="384"/>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28" name="Rectangle 116"/>
              <p:cNvSpPr>
                <a:spLocks noChangeArrowheads="1"/>
              </p:cNvSpPr>
              <p:nvPr/>
            </p:nvSpPr>
            <p:spPr bwMode="auto">
              <a:xfrm>
                <a:off x="1800" y="3205"/>
                <a:ext cx="860" cy="384"/>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31" name="Group 119"/>
            <p:cNvGrpSpPr>
              <a:grpSpLocks/>
            </p:cNvGrpSpPr>
            <p:nvPr/>
          </p:nvGrpSpPr>
          <p:grpSpPr bwMode="auto">
            <a:xfrm>
              <a:off x="0" y="3589"/>
              <a:ext cx="184" cy="403"/>
              <a:chOff x="0" y="3589"/>
              <a:chExt cx="184" cy="403"/>
            </a:xfrm>
          </p:grpSpPr>
          <p:sp>
            <p:nvSpPr>
              <p:cNvPr id="38950" name="Rectangle 38"/>
              <p:cNvSpPr>
                <a:spLocks noChangeArrowheads="1"/>
              </p:cNvSpPr>
              <p:nvPr/>
            </p:nvSpPr>
            <p:spPr bwMode="auto">
              <a:xfrm>
                <a:off x="12" y="3589"/>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30" name="Rectangle 118"/>
              <p:cNvSpPr>
                <a:spLocks noChangeArrowheads="1"/>
              </p:cNvSpPr>
              <p:nvPr/>
            </p:nvSpPr>
            <p:spPr bwMode="auto">
              <a:xfrm>
                <a:off x="0" y="3589"/>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33" name="Group 121"/>
            <p:cNvGrpSpPr>
              <a:grpSpLocks/>
            </p:cNvGrpSpPr>
            <p:nvPr/>
          </p:nvGrpSpPr>
          <p:grpSpPr bwMode="auto">
            <a:xfrm>
              <a:off x="184" y="3589"/>
              <a:ext cx="1080" cy="403"/>
              <a:chOff x="184" y="3589"/>
              <a:chExt cx="1080" cy="403"/>
            </a:xfrm>
          </p:grpSpPr>
          <p:sp>
            <p:nvSpPr>
              <p:cNvPr id="38951" name="Rectangle 39"/>
              <p:cNvSpPr>
                <a:spLocks noChangeArrowheads="1"/>
              </p:cNvSpPr>
              <p:nvPr/>
            </p:nvSpPr>
            <p:spPr bwMode="auto">
              <a:xfrm>
                <a:off x="196" y="3589"/>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ESTRATO 4</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9032" name="Rectangle 120"/>
              <p:cNvSpPr>
                <a:spLocks noChangeArrowheads="1"/>
              </p:cNvSpPr>
              <p:nvPr/>
            </p:nvSpPr>
            <p:spPr bwMode="auto">
              <a:xfrm>
                <a:off x="184" y="3589"/>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35" name="Group 123"/>
            <p:cNvGrpSpPr>
              <a:grpSpLocks/>
            </p:cNvGrpSpPr>
            <p:nvPr/>
          </p:nvGrpSpPr>
          <p:grpSpPr bwMode="auto">
            <a:xfrm>
              <a:off x="1264" y="3589"/>
              <a:ext cx="536" cy="403"/>
              <a:chOff x="1264" y="3589"/>
              <a:chExt cx="536" cy="403"/>
            </a:xfrm>
          </p:grpSpPr>
          <p:sp>
            <p:nvSpPr>
              <p:cNvPr id="38952" name="Rectangle 40"/>
              <p:cNvSpPr>
                <a:spLocks noChangeArrowheads="1"/>
              </p:cNvSpPr>
              <p:nvPr/>
            </p:nvSpPr>
            <p:spPr bwMode="auto">
              <a:xfrm>
                <a:off x="1276" y="3589"/>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34" name="Rectangle 122"/>
              <p:cNvSpPr>
                <a:spLocks noChangeArrowheads="1"/>
              </p:cNvSpPr>
              <p:nvPr/>
            </p:nvSpPr>
            <p:spPr bwMode="auto">
              <a:xfrm>
                <a:off x="1264" y="358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37" name="Group 125"/>
            <p:cNvGrpSpPr>
              <a:grpSpLocks/>
            </p:cNvGrpSpPr>
            <p:nvPr/>
          </p:nvGrpSpPr>
          <p:grpSpPr bwMode="auto">
            <a:xfrm>
              <a:off x="1800" y="3589"/>
              <a:ext cx="860" cy="403"/>
              <a:chOff x="1800" y="3589"/>
              <a:chExt cx="860" cy="403"/>
            </a:xfrm>
          </p:grpSpPr>
          <p:sp>
            <p:nvSpPr>
              <p:cNvPr id="38953" name="Rectangle 41"/>
              <p:cNvSpPr>
                <a:spLocks noChangeArrowheads="1"/>
              </p:cNvSpPr>
              <p:nvPr/>
            </p:nvSpPr>
            <p:spPr bwMode="auto">
              <a:xfrm>
                <a:off x="1812" y="3589"/>
                <a:ext cx="836"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cs typeface="Times New Roman" pitchFamily="18" charset="0"/>
                  </a:rPr>
                  <a:t> </a:t>
                </a:r>
              </a:p>
              <a:p>
                <a:pPr algn="r" eaLnBrk="0" hangingPunct="0"/>
                <a:endParaRPr lang="es-ES" sz="1600" b="1">
                  <a:solidFill>
                    <a:schemeClr val="accent2"/>
                  </a:solidFill>
                </a:endParaRPr>
              </a:p>
            </p:txBody>
          </p:sp>
          <p:sp>
            <p:nvSpPr>
              <p:cNvPr id="39036" name="Rectangle 124"/>
              <p:cNvSpPr>
                <a:spLocks noChangeArrowheads="1"/>
              </p:cNvSpPr>
              <p:nvPr/>
            </p:nvSpPr>
            <p:spPr bwMode="auto">
              <a:xfrm>
                <a:off x="1800" y="3589"/>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39" name="Group 127"/>
            <p:cNvGrpSpPr>
              <a:grpSpLocks/>
            </p:cNvGrpSpPr>
            <p:nvPr/>
          </p:nvGrpSpPr>
          <p:grpSpPr bwMode="auto">
            <a:xfrm>
              <a:off x="0" y="3992"/>
              <a:ext cx="184" cy="403"/>
              <a:chOff x="0" y="3992"/>
              <a:chExt cx="184" cy="403"/>
            </a:xfrm>
          </p:grpSpPr>
          <p:sp>
            <p:nvSpPr>
              <p:cNvPr id="38954" name="Rectangle 42"/>
              <p:cNvSpPr>
                <a:spLocks noChangeArrowheads="1"/>
              </p:cNvSpPr>
              <p:nvPr/>
            </p:nvSpPr>
            <p:spPr bwMode="auto">
              <a:xfrm>
                <a:off x="12" y="3992"/>
                <a:ext cx="160" cy="403"/>
              </a:xfrm>
              <a:prstGeom prst="rect">
                <a:avLst/>
              </a:prstGeom>
              <a:noFill/>
              <a:ln w="12700">
                <a:noFill/>
                <a:miter lim="800000"/>
                <a:headEnd type="none" w="sm" len="sm"/>
                <a:tailEnd type="none" w="sm" len="sm"/>
              </a:ln>
              <a:effectLst/>
            </p:spPr>
            <p:txBody>
              <a:bodyPr lIns="92075" tIns="46038" rIns="92075" bIns="46038"/>
              <a:lstStyle/>
              <a:p>
                <a:pPr algn="r"/>
                <a:r>
                  <a:rPr lang="es-ES" sz="1600" b="1">
                    <a:solidFill>
                      <a:schemeClr val="accent2"/>
                    </a:solidFill>
                    <a:latin typeface="Arial" pitchFamily="34" charset="0"/>
                    <a:cs typeface="Arial" pitchFamily="34" charset="0"/>
                  </a:rPr>
                  <a:t>1</a:t>
                </a:r>
                <a:endParaRPr lang="es-ES" sz="1600" b="1">
                  <a:solidFill>
                    <a:schemeClr val="accent2"/>
                  </a:solidFill>
                  <a:cs typeface="Times New Roman" pitchFamily="18" charset="0"/>
                </a:endParaRPr>
              </a:p>
              <a:p>
                <a:pPr algn="r" eaLnBrk="0" hangingPunct="0"/>
                <a:endParaRPr lang="es-ES" sz="1600" b="1">
                  <a:solidFill>
                    <a:schemeClr val="accent2"/>
                  </a:solidFill>
                </a:endParaRPr>
              </a:p>
            </p:txBody>
          </p:sp>
          <p:sp>
            <p:nvSpPr>
              <p:cNvPr id="39038" name="Rectangle 126"/>
              <p:cNvSpPr>
                <a:spLocks noChangeArrowheads="1"/>
              </p:cNvSpPr>
              <p:nvPr/>
            </p:nvSpPr>
            <p:spPr bwMode="auto">
              <a:xfrm>
                <a:off x="0" y="3992"/>
                <a:ext cx="184"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41" name="Group 129"/>
            <p:cNvGrpSpPr>
              <a:grpSpLocks/>
            </p:cNvGrpSpPr>
            <p:nvPr/>
          </p:nvGrpSpPr>
          <p:grpSpPr bwMode="auto">
            <a:xfrm>
              <a:off x="184" y="3992"/>
              <a:ext cx="1080" cy="403"/>
              <a:chOff x="184" y="3992"/>
              <a:chExt cx="1080" cy="403"/>
            </a:xfrm>
          </p:grpSpPr>
          <p:sp>
            <p:nvSpPr>
              <p:cNvPr id="38955" name="Rectangle 43"/>
              <p:cNvSpPr>
                <a:spLocks noChangeArrowheads="1"/>
              </p:cNvSpPr>
              <p:nvPr/>
            </p:nvSpPr>
            <p:spPr bwMode="auto">
              <a:xfrm>
                <a:off x="196" y="3992"/>
                <a:ext cx="1056" cy="403"/>
              </a:xfrm>
              <a:prstGeom prst="rect">
                <a:avLst/>
              </a:prstGeom>
              <a:noFill/>
              <a:ln w="12700">
                <a:noFill/>
                <a:miter lim="800000"/>
                <a:headEnd type="none" w="sm" len="sm"/>
                <a:tailEnd type="none" w="sm" len="sm"/>
              </a:ln>
              <a:effectLst/>
            </p:spPr>
            <p:txBody>
              <a:bodyPr lIns="92075" tIns="46038" rIns="92075" bIns="46038"/>
              <a:lstStyle/>
              <a:p>
                <a:r>
                  <a:rPr lang="es-ES" sz="1600" b="1">
                    <a:solidFill>
                      <a:schemeClr val="accent2"/>
                    </a:solidFill>
                    <a:latin typeface="Arial" pitchFamily="34" charset="0"/>
                    <a:cs typeface="Arial" pitchFamily="34" charset="0"/>
                  </a:rPr>
                  <a:t>GUAYAQUIL</a:t>
                </a:r>
                <a:endParaRPr lang="es-ES" sz="1600" b="1">
                  <a:solidFill>
                    <a:schemeClr val="accent2"/>
                  </a:solidFill>
                  <a:cs typeface="Times New Roman" pitchFamily="18" charset="0"/>
                </a:endParaRPr>
              </a:p>
              <a:p>
                <a:pPr eaLnBrk="0" hangingPunct="0"/>
                <a:endParaRPr lang="es-ES" sz="1600" b="1">
                  <a:solidFill>
                    <a:schemeClr val="accent2"/>
                  </a:solidFill>
                </a:endParaRPr>
              </a:p>
            </p:txBody>
          </p:sp>
          <p:sp>
            <p:nvSpPr>
              <p:cNvPr id="39040" name="Rectangle 128"/>
              <p:cNvSpPr>
                <a:spLocks noChangeArrowheads="1"/>
              </p:cNvSpPr>
              <p:nvPr/>
            </p:nvSpPr>
            <p:spPr bwMode="auto">
              <a:xfrm>
                <a:off x="184" y="3992"/>
                <a:ext cx="108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43" name="Group 131"/>
            <p:cNvGrpSpPr>
              <a:grpSpLocks/>
            </p:cNvGrpSpPr>
            <p:nvPr/>
          </p:nvGrpSpPr>
          <p:grpSpPr bwMode="auto">
            <a:xfrm>
              <a:off x="1264" y="3992"/>
              <a:ext cx="536" cy="403"/>
              <a:chOff x="1264" y="3992"/>
              <a:chExt cx="536" cy="403"/>
            </a:xfrm>
          </p:grpSpPr>
          <p:sp>
            <p:nvSpPr>
              <p:cNvPr id="38956" name="Rectangle 44"/>
              <p:cNvSpPr>
                <a:spLocks noChangeArrowheads="1"/>
              </p:cNvSpPr>
              <p:nvPr/>
            </p:nvSpPr>
            <p:spPr bwMode="auto">
              <a:xfrm>
                <a:off x="1276" y="3992"/>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154</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42" name="Rectangle 130"/>
              <p:cNvSpPr>
                <a:spLocks noChangeArrowheads="1"/>
              </p:cNvSpPr>
              <p:nvPr/>
            </p:nvSpPr>
            <p:spPr bwMode="auto">
              <a:xfrm>
                <a:off x="1264" y="3992"/>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39045" name="Group 133"/>
            <p:cNvGrpSpPr>
              <a:grpSpLocks/>
            </p:cNvGrpSpPr>
            <p:nvPr/>
          </p:nvGrpSpPr>
          <p:grpSpPr bwMode="auto">
            <a:xfrm>
              <a:off x="1800" y="3992"/>
              <a:ext cx="860" cy="403"/>
              <a:chOff x="1800" y="3992"/>
              <a:chExt cx="860" cy="403"/>
            </a:xfrm>
          </p:grpSpPr>
          <p:sp>
            <p:nvSpPr>
              <p:cNvPr id="38957" name="Rectangle 45"/>
              <p:cNvSpPr>
                <a:spLocks noChangeArrowheads="1"/>
              </p:cNvSpPr>
              <p:nvPr/>
            </p:nvSpPr>
            <p:spPr bwMode="auto">
              <a:xfrm>
                <a:off x="1812" y="3992"/>
                <a:ext cx="836" cy="403"/>
              </a:xfrm>
              <a:prstGeom prst="rect">
                <a:avLst/>
              </a:prstGeom>
              <a:noFill/>
              <a:ln w="12700">
                <a:noFill/>
                <a:miter lim="800000"/>
                <a:headEnd type="none" w="sm" len="sm"/>
                <a:tailEnd type="none" w="sm" len="sm"/>
              </a:ln>
              <a:effectLst/>
            </p:spPr>
            <p:txBody>
              <a:bodyPr lIns="92075" tIns="46038" rIns="92075" bIns="46038"/>
              <a:lstStyle/>
              <a:p>
                <a:pPr algn="ctr"/>
                <a:r>
                  <a:rPr lang="es-ES" sz="1600" b="1">
                    <a:solidFill>
                      <a:schemeClr val="accent2"/>
                    </a:solidFill>
                    <a:latin typeface="Arial" pitchFamily="34" charset="0"/>
                    <a:cs typeface="Arial" pitchFamily="34" charset="0"/>
                  </a:rPr>
                  <a:t>120</a:t>
                </a:r>
                <a:endParaRPr lang="es-ES" sz="1600" b="1">
                  <a:solidFill>
                    <a:schemeClr val="accent2"/>
                  </a:solidFill>
                  <a:cs typeface="Times New Roman" pitchFamily="18" charset="0"/>
                </a:endParaRPr>
              </a:p>
              <a:p>
                <a:pPr algn="ctr" eaLnBrk="0" hangingPunct="0"/>
                <a:endParaRPr lang="es-ES" sz="1600" b="1">
                  <a:solidFill>
                    <a:schemeClr val="accent2"/>
                  </a:solidFill>
                </a:endParaRPr>
              </a:p>
            </p:txBody>
          </p:sp>
          <p:sp>
            <p:nvSpPr>
              <p:cNvPr id="39044" name="Rectangle 132"/>
              <p:cNvSpPr>
                <a:spLocks noChangeArrowheads="1"/>
              </p:cNvSpPr>
              <p:nvPr/>
            </p:nvSpPr>
            <p:spPr bwMode="auto">
              <a:xfrm>
                <a:off x="1800" y="3992"/>
                <a:ext cx="860"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
        <p:nvSpPr>
          <p:cNvPr id="39047" name="Text Box 135"/>
          <p:cNvSpPr txBox="1">
            <a:spLocks noChangeArrowheads="1"/>
          </p:cNvSpPr>
          <p:nvPr/>
        </p:nvSpPr>
        <p:spPr bwMode="auto">
          <a:xfrm>
            <a:off x="4724400" y="838200"/>
            <a:ext cx="838200" cy="3048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sz="1400" b="1"/>
              <a:t>Fiscales</a:t>
            </a:r>
            <a:endParaRPr lang="es-ES" sz="1400" b="1"/>
          </a:p>
        </p:txBody>
      </p:sp>
      <p:sp>
        <p:nvSpPr>
          <p:cNvPr id="39048" name="Text Box 136"/>
          <p:cNvSpPr txBox="1">
            <a:spLocks noChangeArrowheads="1"/>
          </p:cNvSpPr>
          <p:nvPr/>
        </p:nvSpPr>
        <p:spPr bwMode="auto">
          <a:xfrm>
            <a:off x="6096000" y="838200"/>
            <a:ext cx="1447800" cy="3365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sz="1600" b="1"/>
              <a:t>Particulares</a:t>
            </a:r>
            <a:endParaRPr lang="es-ES" sz="1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304800"/>
            <a:ext cx="7772400" cy="1143000"/>
          </a:xfrm>
        </p:spPr>
        <p:txBody>
          <a:bodyPr/>
          <a:lstStyle/>
          <a:p>
            <a:r>
              <a:rPr lang="es-ES_tradnl"/>
              <a:t>Determinación del tamaño de la Muestra</a:t>
            </a:r>
            <a:endParaRPr lang="es-ES"/>
          </a:p>
        </p:txBody>
      </p:sp>
      <p:sp>
        <p:nvSpPr>
          <p:cNvPr id="34819" name="Rectangle 3"/>
          <p:cNvSpPr>
            <a:spLocks noGrp="1" noChangeArrowheads="1"/>
          </p:cNvSpPr>
          <p:nvPr>
            <p:ph type="body" idx="1"/>
          </p:nvPr>
        </p:nvSpPr>
        <p:spPr>
          <a:xfrm>
            <a:off x="685800" y="1600200"/>
            <a:ext cx="7772400" cy="4114800"/>
          </a:xfrm>
        </p:spPr>
        <p:txBody>
          <a:bodyPr/>
          <a:lstStyle/>
          <a:p>
            <a:endParaRPr lang="es-ES_tradnl"/>
          </a:p>
          <a:p>
            <a:endParaRPr lang="es-ES"/>
          </a:p>
        </p:txBody>
      </p:sp>
      <p:sp>
        <p:nvSpPr>
          <p:cNvPr id="34823" name="Rectangle 7"/>
          <p:cNvSpPr>
            <a:spLocks noChangeArrowheads="1"/>
          </p:cNvSpPr>
          <p:nvPr/>
        </p:nvSpPr>
        <p:spPr bwMode="auto">
          <a:xfrm>
            <a:off x="3886200" y="4297363"/>
            <a:ext cx="9144000" cy="45720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31072" name="Object 1024"/>
          <p:cNvGraphicFramePr>
            <a:graphicFrameLocks noChangeAspect="1"/>
          </p:cNvGraphicFramePr>
          <p:nvPr/>
        </p:nvGraphicFramePr>
        <p:xfrm>
          <a:off x="1981200" y="2971800"/>
          <a:ext cx="1752600" cy="1501775"/>
        </p:xfrm>
        <a:graphic>
          <a:graphicData uri="http://schemas.openxmlformats.org/presentationml/2006/ole">
            <p:oleObj spid="_x0000_s131072" r:id="rId4" imgW="508000" imgH="431800" progId="Equation.3">
              <p:embed/>
            </p:oleObj>
          </a:graphicData>
        </a:graphic>
      </p:graphicFrame>
      <p:sp>
        <p:nvSpPr>
          <p:cNvPr id="34825" name="Rectangle 9"/>
          <p:cNvSpPr>
            <a:spLocks noChangeArrowheads="1"/>
          </p:cNvSpPr>
          <p:nvPr/>
        </p:nvSpPr>
        <p:spPr bwMode="auto">
          <a:xfrm>
            <a:off x="4181475" y="31861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31073" name="Object 1025"/>
          <p:cNvGraphicFramePr>
            <a:graphicFrameLocks noChangeAspect="1"/>
          </p:cNvGraphicFramePr>
          <p:nvPr/>
        </p:nvGraphicFramePr>
        <p:xfrm>
          <a:off x="4648200" y="3124200"/>
          <a:ext cx="1762125" cy="1095375"/>
        </p:xfrm>
        <a:graphic>
          <a:graphicData uri="http://schemas.openxmlformats.org/presentationml/2006/ole">
            <p:oleObj spid="_x0000_s131073" r:id="rId5" imgW="571252" imgH="355446" progId="Equation.3">
              <p:embed/>
            </p:oleObj>
          </a:graphicData>
        </a:graphic>
      </p:graphicFrame>
      <p:sp>
        <p:nvSpPr>
          <p:cNvPr id="34826" name="Text Box 10"/>
          <p:cNvSpPr txBox="1">
            <a:spLocks noChangeArrowheads="1"/>
          </p:cNvSpPr>
          <p:nvPr/>
        </p:nvSpPr>
        <p:spPr bwMode="auto">
          <a:xfrm>
            <a:off x="762000" y="1752600"/>
            <a:ext cx="8382000" cy="11874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Debido a que se ha considerado el muestreo estratificado, la fórmula para determinar el tamaño de la muestra por estrato, se la calcula de la siguiente manera:</a:t>
            </a:r>
            <a:endParaRPr lang="es-ES"/>
          </a:p>
        </p:txBody>
      </p:sp>
      <p:sp>
        <p:nvSpPr>
          <p:cNvPr id="34827" name="Text Box 11"/>
          <p:cNvSpPr txBox="1">
            <a:spLocks noChangeArrowheads="1"/>
          </p:cNvSpPr>
          <p:nvPr/>
        </p:nvSpPr>
        <p:spPr bwMode="auto">
          <a:xfrm>
            <a:off x="838200" y="4572000"/>
            <a:ext cx="5943600" cy="1552575"/>
          </a:xfrm>
          <a:prstGeom prst="rect">
            <a:avLst/>
          </a:prstGeom>
          <a:noFill/>
          <a:ln w="12700">
            <a:noFill/>
            <a:miter lim="800000"/>
            <a:headEnd type="none" w="sm" len="sm"/>
            <a:tailEnd type="none" w="sm" len="sm"/>
          </a:ln>
          <a:effectLst/>
        </p:spPr>
        <p:txBody>
          <a:bodyPr lIns="92075" tIns="46038" rIns="92075" bIns="46038">
            <a:spAutoFit/>
          </a:bodyPr>
          <a:lstStyle/>
          <a:p>
            <a:pPr>
              <a:lnSpc>
                <a:spcPct val="40000"/>
              </a:lnSpc>
              <a:spcBef>
                <a:spcPct val="50000"/>
              </a:spcBef>
            </a:pPr>
            <a:endParaRPr lang="es-ES_tradnl"/>
          </a:p>
          <a:p>
            <a:pPr>
              <a:lnSpc>
                <a:spcPct val="40000"/>
              </a:lnSpc>
              <a:spcBef>
                <a:spcPct val="50000"/>
              </a:spcBef>
            </a:pPr>
            <a:r>
              <a:rPr lang="es-ES_tradnl"/>
              <a:t>N: tamaño de la población</a:t>
            </a:r>
          </a:p>
          <a:p>
            <a:pPr>
              <a:lnSpc>
                <a:spcPct val="40000"/>
              </a:lnSpc>
              <a:spcBef>
                <a:spcPct val="50000"/>
              </a:spcBef>
            </a:pPr>
            <a:r>
              <a:rPr lang="es-ES_tradnl"/>
              <a:t>n: tamaño de la muestra</a:t>
            </a:r>
          </a:p>
          <a:p>
            <a:pPr>
              <a:lnSpc>
                <a:spcPct val="40000"/>
              </a:lnSpc>
              <a:spcBef>
                <a:spcPct val="50000"/>
              </a:spcBef>
            </a:pPr>
            <a:r>
              <a:rPr lang="es-ES_tradnl"/>
              <a:t>S: desviación estándar de la muestra piloto</a:t>
            </a:r>
          </a:p>
          <a:p>
            <a:pPr>
              <a:lnSpc>
                <a:spcPct val="40000"/>
              </a:lnSpc>
              <a:spcBef>
                <a:spcPct val="50000"/>
              </a:spcBef>
            </a:pPr>
            <a:r>
              <a:rPr lang="es-ES_tradnl"/>
              <a:t>e: error</a:t>
            </a: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381000"/>
            <a:ext cx="8229600" cy="3925888"/>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Considerando la información de la Tabla II, se denota cada número de cantones por estrato de tal forma que:</a:t>
            </a:r>
            <a:endParaRPr lang="es-ES">
              <a:cs typeface="Times New Roman" pitchFamily="18" charset="0"/>
            </a:endParaRPr>
          </a:p>
          <a:p>
            <a:pPr algn="just">
              <a:spcBef>
                <a:spcPct val="50000"/>
              </a:spcBef>
            </a:pPr>
            <a:r>
              <a:rPr lang="es-ES_tradnl">
                <a:latin typeface="Arial" pitchFamily="34" charset="0"/>
                <a:cs typeface="Arial" pitchFamily="34" charset="0"/>
              </a:rPr>
              <a:t>N</a:t>
            </a:r>
            <a:r>
              <a:rPr lang="es-ES_tradnl" baseline="-30000">
                <a:latin typeface="Arial" pitchFamily="34" charset="0"/>
                <a:cs typeface="Arial" pitchFamily="34" charset="0"/>
              </a:rPr>
              <a:t>1</a:t>
            </a:r>
            <a:r>
              <a:rPr lang="es-ES_tradnl">
                <a:latin typeface="Arial" pitchFamily="34" charset="0"/>
                <a:cs typeface="Arial" pitchFamily="34" charset="0"/>
              </a:rPr>
              <a:t>=22, número de cantones en el estrato 1.</a:t>
            </a:r>
            <a:endParaRPr lang="es-ES">
              <a:cs typeface="Times New Roman" pitchFamily="18" charset="0"/>
            </a:endParaRPr>
          </a:p>
          <a:p>
            <a:pPr algn="just">
              <a:spcBef>
                <a:spcPct val="50000"/>
              </a:spcBef>
            </a:pPr>
            <a:r>
              <a:rPr lang="es-ES_tradnl">
                <a:latin typeface="Arial" pitchFamily="34" charset="0"/>
                <a:cs typeface="Arial" pitchFamily="34" charset="0"/>
              </a:rPr>
              <a:t>N</a:t>
            </a:r>
            <a:r>
              <a:rPr lang="es-ES_tradnl" baseline="-30000">
                <a:latin typeface="Arial" pitchFamily="34" charset="0"/>
                <a:cs typeface="Arial" pitchFamily="34" charset="0"/>
              </a:rPr>
              <a:t>2</a:t>
            </a:r>
            <a:r>
              <a:rPr lang="es-ES_tradnl">
                <a:latin typeface="Arial" pitchFamily="34" charset="0"/>
                <a:cs typeface="Arial" pitchFamily="34" charset="0"/>
              </a:rPr>
              <a:t>=3, número de cantones en el estrato 2.</a:t>
            </a:r>
            <a:endParaRPr lang="es-ES">
              <a:cs typeface="Times New Roman" pitchFamily="18" charset="0"/>
            </a:endParaRPr>
          </a:p>
          <a:p>
            <a:pPr algn="just">
              <a:spcBef>
                <a:spcPct val="50000"/>
              </a:spcBef>
            </a:pPr>
            <a:r>
              <a:rPr lang="es-ES_tradnl">
                <a:latin typeface="Arial" pitchFamily="34" charset="0"/>
                <a:cs typeface="Arial" pitchFamily="34" charset="0"/>
              </a:rPr>
              <a:t>N</a:t>
            </a:r>
            <a:r>
              <a:rPr lang="es-ES_tradnl" baseline="-30000">
                <a:latin typeface="Arial" pitchFamily="34" charset="0"/>
                <a:cs typeface="Arial" pitchFamily="34" charset="0"/>
              </a:rPr>
              <a:t>3</a:t>
            </a:r>
            <a:r>
              <a:rPr lang="es-ES_tradnl">
                <a:latin typeface="Arial" pitchFamily="34" charset="0"/>
                <a:cs typeface="Arial" pitchFamily="34" charset="0"/>
              </a:rPr>
              <a:t>=2, número de cantones en el estrato 3.</a:t>
            </a:r>
            <a:endParaRPr lang="es-ES">
              <a:cs typeface="Times New Roman" pitchFamily="18" charset="0"/>
            </a:endParaRPr>
          </a:p>
          <a:p>
            <a:pPr>
              <a:spcBef>
                <a:spcPct val="50000"/>
              </a:spcBef>
            </a:pPr>
            <a:r>
              <a:rPr lang="es-ES_tradnl">
                <a:latin typeface="Arial" pitchFamily="34" charset="0"/>
                <a:cs typeface="Arial" pitchFamily="34" charset="0"/>
              </a:rPr>
              <a:t>N</a:t>
            </a:r>
            <a:r>
              <a:rPr lang="es-ES_tradnl" baseline="-30000">
                <a:latin typeface="Arial" pitchFamily="34" charset="0"/>
                <a:cs typeface="Arial" pitchFamily="34" charset="0"/>
              </a:rPr>
              <a:t>4</a:t>
            </a:r>
            <a:r>
              <a:rPr lang="es-ES_tradnl">
                <a:latin typeface="Arial" pitchFamily="34" charset="0"/>
                <a:cs typeface="Arial" pitchFamily="34" charset="0"/>
              </a:rPr>
              <a:t>=1, número de cantones en el estrato 4.</a:t>
            </a:r>
            <a:r>
              <a:rPr lang="es-ES"/>
              <a:t> </a:t>
            </a:r>
            <a:endParaRPr lang="es-ES_tradnl"/>
          </a:p>
          <a:p>
            <a:pPr algn="just">
              <a:spcBef>
                <a:spcPct val="50000"/>
              </a:spcBef>
              <a:buFontTx/>
              <a:buChar char="•"/>
            </a:pPr>
            <a:r>
              <a:rPr lang="es-ES_tradnl">
                <a:latin typeface="Arial" pitchFamily="34" charset="0"/>
                <a:cs typeface="Arial" pitchFamily="34" charset="0"/>
              </a:rPr>
              <a:t> Recordando las fórmulas que se aplican para realizar muestreo estratificado, tenemos lo siguiente: </a:t>
            </a:r>
            <a:endParaRPr lang="es-ES"/>
          </a:p>
        </p:txBody>
      </p:sp>
      <p:sp>
        <p:nvSpPr>
          <p:cNvPr id="40964" name="Rectangle 4"/>
          <p:cNvSpPr>
            <a:spLocks noChangeArrowheads="1"/>
          </p:cNvSpPr>
          <p:nvPr/>
        </p:nvSpPr>
        <p:spPr bwMode="auto">
          <a:xfrm>
            <a:off x="4024313" y="31861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40963" name="Object 3"/>
          <p:cNvGraphicFramePr>
            <a:graphicFrameLocks noChangeAspect="1"/>
          </p:cNvGraphicFramePr>
          <p:nvPr/>
        </p:nvGraphicFramePr>
        <p:xfrm>
          <a:off x="838200" y="4419600"/>
          <a:ext cx="2209800" cy="979488"/>
        </p:xfrm>
        <a:graphic>
          <a:graphicData uri="http://schemas.openxmlformats.org/presentationml/2006/ole">
            <p:oleObj spid="_x0000_s40963" r:id="rId3" imgW="685502" imgH="304668" progId="Equation.3">
              <p:embed/>
            </p:oleObj>
          </a:graphicData>
        </a:graphic>
      </p:graphicFrame>
      <p:sp>
        <p:nvSpPr>
          <p:cNvPr id="40965" name="Text Box 5"/>
          <p:cNvSpPr txBox="1">
            <a:spLocks noChangeArrowheads="1"/>
          </p:cNvSpPr>
          <p:nvPr/>
        </p:nvSpPr>
        <p:spPr bwMode="auto">
          <a:xfrm>
            <a:off x="3276600" y="4724400"/>
            <a:ext cx="35814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endParaRPr lang="es-ES"/>
          </a:p>
        </p:txBody>
      </p:sp>
      <p:sp>
        <p:nvSpPr>
          <p:cNvPr id="40966" name="Text Box 6"/>
          <p:cNvSpPr txBox="1">
            <a:spLocks noChangeArrowheads="1"/>
          </p:cNvSpPr>
          <p:nvPr/>
        </p:nvSpPr>
        <p:spPr bwMode="auto">
          <a:xfrm>
            <a:off x="3048000" y="4800600"/>
            <a:ext cx="33528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
                <a:latin typeface="Arial" pitchFamily="34" charset="0"/>
                <a:cs typeface="Arial" pitchFamily="34" charset="0"/>
              </a:rPr>
              <a:t>=22+3+2+1= 28 </a:t>
            </a:r>
          </a:p>
        </p:txBody>
      </p:sp>
      <p:sp>
        <p:nvSpPr>
          <p:cNvPr id="40967" name="Text Box 7"/>
          <p:cNvSpPr txBox="1">
            <a:spLocks noChangeArrowheads="1"/>
          </p:cNvSpPr>
          <p:nvPr/>
        </p:nvSpPr>
        <p:spPr bwMode="auto">
          <a:xfrm>
            <a:off x="3200400" y="5486400"/>
            <a:ext cx="5257800" cy="457200"/>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pPr>
            <a:r>
              <a:rPr lang="es-ES">
                <a:latin typeface="Arial" pitchFamily="34" charset="0"/>
                <a:cs typeface="Arial" pitchFamily="34" charset="0"/>
              </a:rPr>
              <a:t>cantones de la Provincia del Guayas</a:t>
            </a: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533400"/>
            <a:ext cx="80010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Para obtener los pesos relativos de cada estrato h, se considera:</a:t>
            </a:r>
            <a:endParaRPr lang="es-ES"/>
          </a:p>
        </p:txBody>
      </p:sp>
      <p:graphicFrame>
        <p:nvGraphicFramePr>
          <p:cNvPr id="41987" name="Object 3"/>
          <p:cNvGraphicFramePr>
            <a:graphicFrameLocks noChangeAspect="1"/>
          </p:cNvGraphicFramePr>
          <p:nvPr/>
        </p:nvGraphicFramePr>
        <p:xfrm>
          <a:off x="762000" y="1295400"/>
          <a:ext cx="2133600" cy="695325"/>
        </p:xfrm>
        <a:graphic>
          <a:graphicData uri="http://schemas.openxmlformats.org/presentationml/2006/ole">
            <p:oleObj spid="_x0000_s41987" r:id="rId3" imgW="545626" imgH="177646" progId="Equation.3">
              <p:embed/>
            </p:oleObj>
          </a:graphicData>
        </a:graphic>
      </p:graphicFrame>
      <p:sp>
        <p:nvSpPr>
          <p:cNvPr id="41990" name="Rectangle 6"/>
          <p:cNvSpPr>
            <a:spLocks noChangeArrowheads="1"/>
          </p:cNvSpPr>
          <p:nvPr/>
        </p:nvSpPr>
        <p:spPr bwMode="auto">
          <a:xfrm>
            <a:off x="4067175" y="30813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41989" name="Object 5"/>
          <p:cNvGraphicFramePr>
            <a:graphicFrameLocks noChangeAspect="1"/>
          </p:cNvGraphicFramePr>
          <p:nvPr/>
        </p:nvGraphicFramePr>
        <p:xfrm>
          <a:off x="3429000" y="1066800"/>
          <a:ext cx="1524000" cy="1049338"/>
        </p:xfrm>
        <a:graphic>
          <a:graphicData uri="http://schemas.openxmlformats.org/presentationml/2006/ole">
            <p:oleObj spid="_x0000_s41989" r:id="rId4" imgW="482391" imgH="431613" progId="Equation.3">
              <p:embed/>
            </p:oleObj>
          </a:graphicData>
        </a:graphic>
      </p:graphicFrame>
      <p:sp>
        <p:nvSpPr>
          <p:cNvPr id="41991" name="Text Box 7"/>
          <p:cNvSpPr txBox="1">
            <a:spLocks noChangeArrowheads="1"/>
          </p:cNvSpPr>
          <p:nvPr/>
        </p:nvSpPr>
        <p:spPr bwMode="auto">
          <a:xfrm>
            <a:off x="3048000" y="1447800"/>
            <a:ext cx="3048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y</a:t>
            </a:r>
            <a:endParaRPr lang="es-ES"/>
          </a:p>
        </p:txBody>
      </p:sp>
      <p:sp>
        <p:nvSpPr>
          <p:cNvPr id="41992" name="Text Box 8"/>
          <p:cNvSpPr txBox="1">
            <a:spLocks noChangeArrowheads="1"/>
          </p:cNvSpPr>
          <p:nvPr/>
        </p:nvSpPr>
        <p:spPr bwMode="auto">
          <a:xfrm>
            <a:off x="5181600" y="1447800"/>
            <a:ext cx="23622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
                <a:latin typeface="Arial" pitchFamily="34" charset="0"/>
                <a:cs typeface="Arial" pitchFamily="34" charset="0"/>
              </a:rPr>
              <a:t> </a:t>
            </a:r>
            <a:r>
              <a:rPr lang="es-ES_tradnl">
                <a:latin typeface="Arial" pitchFamily="34" charset="0"/>
                <a:cs typeface="Arial" pitchFamily="34" charset="0"/>
              </a:rPr>
              <a:t>con </a:t>
            </a:r>
            <a:r>
              <a:rPr lang="es-ES">
                <a:latin typeface="Arial" pitchFamily="34" charset="0"/>
                <a:cs typeface="Arial" pitchFamily="34" charset="0"/>
              </a:rPr>
              <a:t>L = 4;</a:t>
            </a:r>
            <a:r>
              <a:rPr lang="es-ES"/>
              <a:t> </a:t>
            </a:r>
          </a:p>
        </p:txBody>
      </p:sp>
      <p:sp>
        <p:nvSpPr>
          <p:cNvPr id="41993" name="Text Box 9"/>
          <p:cNvSpPr txBox="1">
            <a:spLocks noChangeArrowheads="1"/>
          </p:cNvSpPr>
          <p:nvPr/>
        </p:nvSpPr>
        <p:spPr bwMode="auto">
          <a:xfrm>
            <a:off x="1295400" y="2743200"/>
            <a:ext cx="4648200" cy="3195638"/>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pPr>
            <a:r>
              <a:rPr lang="en-US">
                <a:latin typeface="Arial" pitchFamily="34" charset="0"/>
                <a:cs typeface="Arial" pitchFamily="34" charset="0"/>
              </a:rPr>
              <a:t>Por lo tanto:</a:t>
            </a:r>
          </a:p>
          <a:p>
            <a:pPr algn="just">
              <a:spcBef>
                <a:spcPct val="50000"/>
              </a:spcBef>
            </a:pPr>
            <a:r>
              <a:rPr lang="en-US">
                <a:latin typeface="Arial" pitchFamily="34" charset="0"/>
                <a:cs typeface="Arial" pitchFamily="34" charset="0"/>
              </a:rPr>
              <a:t>w</a:t>
            </a:r>
            <a:r>
              <a:rPr lang="en-US" baseline="-30000">
                <a:latin typeface="Arial" pitchFamily="34" charset="0"/>
                <a:cs typeface="Arial" pitchFamily="34" charset="0"/>
              </a:rPr>
              <a:t>1 </a:t>
            </a:r>
            <a:r>
              <a:rPr lang="en-US">
                <a:latin typeface="Arial" pitchFamily="34" charset="0"/>
                <a:cs typeface="Arial" pitchFamily="34" charset="0"/>
              </a:rPr>
              <a:t>= 22/28= 0.7857</a:t>
            </a:r>
            <a:endParaRPr lang="es-ES">
              <a:cs typeface="Times New Roman" pitchFamily="18" charset="0"/>
            </a:endParaRPr>
          </a:p>
          <a:p>
            <a:pPr algn="just">
              <a:spcBef>
                <a:spcPct val="50000"/>
              </a:spcBef>
            </a:pPr>
            <a:r>
              <a:rPr lang="es-ES_tradnl">
                <a:latin typeface="Arial" pitchFamily="34" charset="0"/>
                <a:cs typeface="Arial" pitchFamily="34" charset="0"/>
              </a:rPr>
              <a:t>w</a:t>
            </a:r>
            <a:r>
              <a:rPr lang="es-ES_tradnl" baseline="-30000">
                <a:latin typeface="Arial" pitchFamily="34" charset="0"/>
                <a:cs typeface="Arial" pitchFamily="34" charset="0"/>
              </a:rPr>
              <a:t>2 </a:t>
            </a:r>
            <a:r>
              <a:rPr lang="es-ES_tradnl">
                <a:latin typeface="Arial" pitchFamily="34" charset="0"/>
                <a:cs typeface="Arial" pitchFamily="34" charset="0"/>
              </a:rPr>
              <a:t>= 3/28= 0.1071</a:t>
            </a:r>
            <a:endParaRPr lang="es-ES">
              <a:cs typeface="Times New Roman" pitchFamily="18" charset="0"/>
            </a:endParaRPr>
          </a:p>
          <a:p>
            <a:pPr algn="just">
              <a:spcBef>
                <a:spcPct val="50000"/>
              </a:spcBef>
            </a:pPr>
            <a:r>
              <a:rPr lang="es-ES_tradnl">
                <a:latin typeface="Arial" pitchFamily="34" charset="0"/>
                <a:cs typeface="Arial" pitchFamily="34" charset="0"/>
              </a:rPr>
              <a:t>w</a:t>
            </a:r>
            <a:r>
              <a:rPr lang="es-ES_tradnl" baseline="-30000">
                <a:latin typeface="Arial" pitchFamily="34" charset="0"/>
                <a:cs typeface="Arial" pitchFamily="34" charset="0"/>
              </a:rPr>
              <a:t>3 </a:t>
            </a:r>
            <a:r>
              <a:rPr lang="es-ES_tradnl">
                <a:latin typeface="Arial" pitchFamily="34" charset="0"/>
                <a:cs typeface="Arial" pitchFamily="34" charset="0"/>
              </a:rPr>
              <a:t>= 2/28= 0.071428 </a:t>
            </a:r>
            <a:endParaRPr lang="es-ES">
              <a:cs typeface="Times New Roman" pitchFamily="18" charset="0"/>
            </a:endParaRPr>
          </a:p>
          <a:p>
            <a:pPr algn="just">
              <a:spcBef>
                <a:spcPct val="50000"/>
              </a:spcBef>
            </a:pPr>
            <a:r>
              <a:rPr lang="es-ES_tradnl">
                <a:latin typeface="Arial" pitchFamily="34" charset="0"/>
                <a:cs typeface="Arial" pitchFamily="34" charset="0"/>
              </a:rPr>
              <a:t>w</a:t>
            </a:r>
            <a:r>
              <a:rPr lang="es-ES_tradnl" baseline="-30000">
                <a:latin typeface="Arial" pitchFamily="34" charset="0"/>
                <a:cs typeface="Arial" pitchFamily="34" charset="0"/>
              </a:rPr>
              <a:t>4 </a:t>
            </a:r>
            <a:r>
              <a:rPr lang="es-ES_tradnl">
                <a:latin typeface="Arial" pitchFamily="34" charset="0"/>
                <a:cs typeface="Arial" pitchFamily="34" charset="0"/>
              </a:rPr>
              <a:t>= 1/28= 0.035714 </a:t>
            </a:r>
            <a:endParaRPr lang="es-ES">
              <a:cs typeface="Times New Roman" pitchFamily="18" charset="0"/>
            </a:endParaRPr>
          </a:p>
          <a:p>
            <a:pPr>
              <a:spcBef>
                <a:spcPct val="50000"/>
              </a:spcBef>
            </a:pP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304800"/>
            <a:ext cx="73914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Se ha decidido aplicar Afijación proporcional, tal que:</a:t>
            </a:r>
            <a:endParaRPr lang="es-ES"/>
          </a:p>
        </p:txBody>
      </p:sp>
      <p:graphicFrame>
        <p:nvGraphicFramePr>
          <p:cNvPr id="43011" name="Object 3"/>
          <p:cNvGraphicFramePr>
            <a:graphicFrameLocks noChangeAspect="1"/>
          </p:cNvGraphicFramePr>
          <p:nvPr/>
        </p:nvGraphicFramePr>
        <p:xfrm>
          <a:off x="762000" y="914400"/>
          <a:ext cx="1600200" cy="946150"/>
        </p:xfrm>
        <a:graphic>
          <a:graphicData uri="http://schemas.openxmlformats.org/presentationml/2006/ole">
            <p:oleObj spid="_x0000_s43011" r:id="rId4" imgW="482391" imgH="291973" progId="Equation.3">
              <p:embed/>
            </p:oleObj>
          </a:graphicData>
        </a:graphic>
      </p:graphicFrame>
      <p:sp>
        <p:nvSpPr>
          <p:cNvPr id="43013" name="Text Box 5"/>
          <p:cNvSpPr txBox="1">
            <a:spLocks noChangeArrowheads="1"/>
          </p:cNvSpPr>
          <p:nvPr/>
        </p:nvSpPr>
        <p:spPr bwMode="auto">
          <a:xfrm>
            <a:off x="2514600" y="914400"/>
            <a:ext cx="6019800" cy="822325"/>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 de esta manera: </a:t>
            </a:r>
            <a:r>
              <a:rPr lang="es-ES"/>
              <a:t>con n = 19 cantones</a:t>
            </a:r>
            <a:r>
              <a:rPr lang="es-ES_tradnl"/>
              <a:t>, obtenidos a través de</a:t>
            </a:r>
            <a:r>
              <a:rPr lang="es-ES"/>
              <a:t> </a:t>
            </a:r>
            <a:r>
              <a:rPr lang="es-ES_tradnl"/>
              <a:t>la fórmula:</a:t>
            </a:r>
            <a:endParaRPr lang="es-ES"/>
          </a:p>
        </p:txBody>
      </p:sp>
      <p:graphicFrame>
        <p:nvGraphicFramePr>
          <p:cNvPr id="43014" name="Object 6"/>
          <p:cNvGraphicFramePr>
            <a:graphicFrameLocks noChangeAspect="1"/>
          </p:cNvGraphicFramePr>
          <p:nvPr/>
        </p:nvGraphicFramePr>
        <p:xfrm>
          <a:off x="2667000" y="1905000"/>
          <a:ext cx="1447800" cy="1239838"/>
        </p:xfrm>
        <a:graphic>
          <a:graphicData uri="http://schemas.openxmlformats.org/presentationml/2006/ole">
            <p:oleObj spid="_x0000_s43014" r:id="rId5" imgW="508000" imgH="431800" progId="Equation.3">
              <p:embed/>
            </p:oleObj>
          </a:graphicData>
        </a:graphic>
      </p:graphicFrame>
      <p:graphicFrame>
        <p:nvGraphicFramePr>
          <p:cNvPr id="43015" name="Object 7"/>
          <p:cNvGraphicFramePr>
            <a:graphicFrameLocks noChangeAspect="1"/>
          </p:cNvGraphicFramePr>
          <p:nvPr/>
        </p:nvGraphicFramePr>
        <p:xfrm>
          <a:off x="4572000" y="1905000"/>
          <a:ext cx="1762125" cy="1095375"/>
        </p:xfrm>
        <a:graphic>
          <a:graphicData uri="http://schemas.openxmlformats.org/presentationml/2006/ole">
            <p:oleObj spid="_x0000_s43015" r:id="rId6" imgW="571252" imgH="355446" progId="Equation.3">
              <p:embed/>
            </p:oleObj>
          </a:graphicData>
        </a:graphic>
      </p:graphicFrame>
      <p:sp>
        <p:nvSpPr>
          <p:cNvPr id="43016" name="Text Box 8"/>
          <p:cNvSpPr txBox="1">
            <a:spLocks noChangeArrowheads="1"/>
          </p:cNvSpPr>
          <p:nvPr/>
        </p:nvSpPr>
        <p:spPr bwMode="auto">
          <a:xfrm>
            <a:off x="762000" y="3200400"/>
            <a:ext cx="7315200" cy="1552575"/>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Con: </a:t>
            </a:r>
            <a:r>
              <a:rPr lang="es-ES">
                <a:latin typeface="Arial" pitchFamily="34" charset="0"/>
                <a:cs typeface="Arial" pitchFamily="34" charset="0"/>
              </a:rPr>
              <a:t>datos de la muestra piloto de los cantones del estrato 3: S = 0.9524, varianza de la variable tipo de colegio, K =1.96 que permite trabajar con un grado de confianza del 95% y un error  e = 0.01</a:t>
            </a:r>
            <a:r>
              <a:rPr lang="es-ES"/>
              <a:t> </a:t>
            </a:r>
          </a:p>
        </p:txBody>
      </p:sp>
      <p:sp>
        <p:nvSpPr>
          <p:cNvPr id="43017" name="Text Box 9"/>
          <p:cNvSpPr txBox="1">
            <a:spLocks noChangeArrowheads="1"/>
          </p:cNvSpPr>
          <p:nvPr/>
        </p:nvSpPr>
        <p:spPr bwMode="auto">
          <a:xfrm>
            <a:off x="762000" y="4876800"/>
            <a:ext cx="5410200" cy="822325"/>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pPr>
            <a:r>
              <a:rPr lang="es-ES_tradnl">
                <a:latin typeface="Arial" pitchFamily="34" charset="0"/>
                <a:cs typeface="Arial" pitchFamily="34" charset="0"/>
              </a:rPr>
              <a:t>Tamaño de la muestra de cantones para cada estrato:</a:t>
            </a:r>
            <a:endParaRPr lang="es-ES"/>
          </a:p>
        </p:txBody>
      </p:sp>
      <p:sp>
        <p:nvSpPr>
          <p:cNvPr id="43018" name="Rectangle 10"/>
          <p:cNvSpPr>
            <a:spLocks noChangeArrowheads="1"/>
          </p:cNvSpPr>
          <p:nvPr/>
        </p:nvSpPr>
        <p:spPr bwMode="auto">
          <a:xfrm>
            <a:off x="4114800" y="5410200"/>
            <a:ext cx="2895600" cy="1311275"/>
          </a:xfrm>
          <a:prstGeom prst="rect">
            <a:avLst/>
          </a:prstGeom>
          <a:noFill/>
          <a:ln w="12700">
            <a:noFill/>
            <a:miter lim="800000"/>
            <a:headEnd type="none" w="sm" len="sm"/>
            <a:tailEnd type="none" w="sm" len="sm"/>
          </a:ln>
          <a:effectLst/>
        </p:spPr>
        <p:txBody>
          <a:bodyPr lIns="92075" tIns="46038" rIns="92075" bIns="46038">
            <a:spAutoFit/>
          </a:bodyPr>
          <a:lstStyle/>
          <a:p>
            <a:pPr algn="just"/>
            <a:r>
              <a:rPr lang="es-ES_tradnl" sz="2000">
                <a:latin typeface="Arial" pitchFamily="34" charset="0"/>
                <a:cs typeface="Arial" pitchFamily="34" charset="0"/>
              </a:rPr>
              <a:t>n</a:t>
            </a:r>
            <a:r>
              <a:rPr lang="es-ES_tradnl" sz="2000" baseline="-30000">
                <a:latin typeface="Arial" pitchFamily="34" charset="0"/>
                <a:cs typeface="Arial" pitchFamily="34" charset="0"/>
              </a:rPr>
              <a:t>1</a:t>
            </a:r>
            <a:r>
              <a:rPr lang="es-ES_tradnl" sz="2000">
                <a:latin typeface="Arial" pitchFamily="34" charset="0"/>
                <a:cs typeface="Arial" pitchFamily="34" charset="0"/>
              </a:rPr>
              <a:t> = 14 cantones </a:t>
            </a:r>
            <a:endParaRPr lang="es-ES" sz="2000">
              <a:cs typeface="Times New Roman" pitchFamily="18" charset="0"/>
            </a:endParaRPr>
          </a:p>
          <a:p>
            <a:pPr algn="just" eaLnBrk="0" hangingPunct="0"/>
            <a:r>
              <a:rPr lang="es-ES_tradnl" sz="2000">
                <a:latin typeface="Arial" pitchFamily="34" charset="0"/>
                <a:cs typeface="Arial" pitchFamily="34" charset="0"/>
              </a:rPr>
              <a:t>n</a:t>
            </a:r>
            <a:r>
              <a:rPr lang="es-ES_tradnl" sz="2000" baseline="-30000">
                <a:latin typeface="Arial" pitchFamily="34" charset="0"/>
                <a:cs typeface="Arial" pitchFamily="34" charset="0"/>
              </a:rPr>
              <a:t>2</a:t>
            </a:r>
            <a:r>
              <a:rPr lang="es-ES_tradnl" sz="2000">
                <a:latin typeface="Arial" pitchFamily="34" charset="0"/>
                <a:cs typeface="Arial" pitchFamily="34" charset="0"/>
              </a:rPr>
              <a:t> = 3 cantones</a:t>
            </a:r>
            <a:endParaRPr lang="es-ES" sz="2000">
              <a:cs typeface="Times New Roman" pitchFamily="18" charset="0"/>
            </a:endParaRPr>
          </a:p>
          <a:p>
            <a:pPr algn="just" eaLnBrk="0" hangingPunct="0"/>
            <a:r>
              <a:rPr lang="es-ES_tradnl" sz="2000">
                <a:latin typeface="Arial" pitchFamily="34" charset="0"/>
                <a:cs typeface="Arial" pitchFamily="34" charset="0"/>
              </a:rPr>
              <a:t>n</a:t>
            </a:r>
            <a:r>
              <a:rPr lang="es-ES_tradnl" sz="2000" baseline="-30000">
                <a:latin typeface="Arial" pitchFamily="34" charset="0"/>
                <a:cs typeface="Arial" pitchFamily="34" charset="0"/>
              </a:rPr>
              <a:t>3</a:t>
            </a:r>
            <a:r>
              <a:rPr lang="es-ES_tradnl" sz="2000">
                <a:latin typeface="Arial" pitchFamily="34" charset="0"/>
                <a:cs typeface="Arial" pitchFamily="34" charset="0"/>
              </a:rPr>
              <a:t> = 2 cantones</a:t>
            </a:r>
            <a:endParaRPr lang="es-ES" sz="2000">
              <a:cs typeface="Times New Roman" pitchFamily="18" charset="0"/>
            </a:endParaRPr>
          </a:p>
          <a:p>
            <a:pPr algn="just" eaLnBrk="0" hangingPunct="0"/>
            <a:r>
              <a:rPr lang="es-ES_tradnl" sz="2000">
                <a:latin typeface="Arial" pitchFamily="34" charset="0"/>
                <a:cs typeface="Arial" pitchFamily="34" charset="0"/>
              </a:rPr>
              <a:t>n</a:t>
            </a:r>
            <a:r>
              <a:rPr lang="es-ES_tradnl" sz="2000" baseline="-30000">
                <a:latin typeface="Arial" pitchFamily="34" charset="0"/>
                <a:cs typeface="Arial" pitchFamily="34" charset="0"/>
              </a:rPr>
              <a:t>4</a:t>
            </a:r>
            <a:r>
              <a:rPr lang="es-ES_tradnl" sz="2000">
                <a:latin typeface="Arial" pitchFamily="34" charset="0"/>
                <a:cs typeface="Arial" pitchFamily="34" charset="0"/>
              </a:rPr>
              <a:t> = 1 cantón</a:t>
            </a:r>
            <a:endParaRPr lang="es-E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46" name="Group 290"/>
          <p:cNvGrpSpPr>
            <a:grpSpLocks/>
          </p:cNvGrpSpPr>
          <p:nvPr/>
        </p:nvGrpSpPr>
        <p:grpSpPr bwMode="auto">
          <a:xfrm>
            <a:off x="1219200" y="685800"/>
            <a:ext cx="6858000" cy="5943600"/>
            <a:chOff x="0" y="0"/>
            <a:chExt cx="2660" cy="11753"/>
          </a:xfrm>
        </p:grpSpPr>
        <p:grpSp>
          <p:nvGrpSpPr>
            <p:cNvPr id="45155" name="Group 99"/>
            <p:cNvGrpSpPr>
              <a:grpSpLocks/>
            </p:cNvGrpSpPr>
            <p:nvPr/>
          </p:nvGrpSpPr>
          <p:grpSpPr bwMode="auto">
            <a:xfrm>
              <a:off x="0" y="0"/>
              <a:ext cx="206" cy="518"/>
              <a:chOff x="0" y="0"/>
              <a:chExt cx="206" cy="518"/>
            </a:xfrm>
          </p:grpSpPr>
          <p:sp>
            <p:nvSpPr>
              <p:cNvPr id="45058" name="Rectangle 2"/>
              <p:cNvSpPr>
                <a:spLocks noChangeArrowheads="1"/>
              </p:cNvSpPr>
              <p:nvPr/>
            </p:nvSpPr>
            <p:spPr bwMode="auto">
              <a:xfrm>
                <a:off x="12" y="0"/>
                <a:ext cx="18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cs typeface="Times New Roman" pitchFamily="18" charset="0"/>
                  </a:rPr>
                  <a:t> </a:t>
                </a:r>
              </a:p>
              <a:p>
                <a:pPr algn="ctr" eaLnBrk="0" hangingPunct="0"/>
                <a:endParaRPr lang="es-ES" sz="1400" b="1">
                  <a:solidFill>
                    <a:schemeClr val="accent2"/>
                  </a:solidFill>
                </a:endParaRPr>
              </a:p>
            </p:txBody>
          </p:sp>
          <p:sp>
            <p:nvSpPr>
              <p:cNvPr id="45154" name="Rectangle 98"/>
              <p:cNvSpPr>
                <a:spLocks noChangeArrowheads="1"/>
              </p:cNvSpPr>
              <p:nvPr/>
            </p:nvSpPr>
            <p:spPr bwMode="auto">
              <a:xfrm>
                <a:off x="0" y="0"/>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57" name="Group 101"/>
            <p:cNvGrpSpPr>
              <a:grpSpLocks/>
            </p:cNvGrpSpPr>
            <p:nvPr/>
          </p:nvGrpSpPr>
          <p:grpSpPr bwMode="auto">
            <a:xfrm>
              <a:off x="206" y="0"/>
              <a:ext cx="1026" cy="518"/>
              <a:chOff x="206" y="0"/>
              <a:chExt cx="1026" cy="518"/>
            </a:xfrm>
          </p:grpSpPr>
          <p:sp>
            <p:nvSpPr>
              <p:cNvPr id="45059" name="Rectangle 3"/>
              <p:cNvSpPr>
                <a:spLocks noChangeArrowheads="1"/>
              </p:cNvSpPr>
              <p:nvPr/>
            </p:nvSpPr>
            <p:spPr bwMode="auto">
              <a:xfrm>
                <a:off x="218" y="0"/>
                <a:ext cx="100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CANTÓN</a:t>
                </a:r>
                <a:endParaRPr lang="es-ES" sz="1400" b="1">
                  <a:solidFill>
                    <a:schemeClr val="accent2"/>
                  </a:solidFill>
                </a:endParaRPr>
              </a:p>
            </p:txBody>
          </p:sp>
          <p:sp>
            <p:nvSpPr>
              <p:cNvPr id="45156" name="Rectangle 100"/>
              <p:cNvSpPr>
                <a:spLocks noChangeArrowheads="1"/>
              </p:cNvSpPr>
              <p:nvPr/>
            </p:nvSpPr>
            <p:spPr bwMode="auto">
              <a:xfrm>
                <a:off x="206" y="0"/>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59" name="Group 103"/>
            <p:cNvGrpSpPr>
              <a:grpSpLocks/>
            </p:cNvGrpSpPr>
            <p:nvPr/>
          </p:nvGrpSpPr>
          <p:grpSpPr bwMode="auto">
            <a:xfrm>
              <a:off x="1232" y="0"/>
              <a:ext cx="536" cy="518"/>
              <a:chOff x="1232" y="0"/>
              <a:chExt cx="536" cy="518"/>
            </a:xfrm>
          </p:grpSpPr>
          <p:sp>
            <p:nvSpPr>
              <p:cNvPr id="45060" name="Rectangle 4"/>
              <p:cNvSpPr>
                <a:spLocks noChangeArrowheads="1"/>
              </p:cNvSpPr>
              <p:nvPr/>
            </p:nvSpPr>
            <p:spPr bwMode="auto">
              <a:xfrm>
                <a:off x="1244" y="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FISCALES</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58" name="Rectangle 102"/>
              <p:cNvSpPr>
                <a:spLocks noChangeArrowheads="1"/>
              </p:cNvSpPr>
              <p:nvPr/>
            </p:nvSpPr>
            <p:spPr bwMode="auto">
              <a:xfrm>
                <a:off x="1232" y="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61" name="Group 105"/>
            <p:cNvGrpSpPr>
              <a:grpSpLocks/>
            </p:cNvGrpSpPr>
            <p:nvPr/>
          </p:nvGrpSpPr>
          <p:grpSpPr bwMode="auto">
            <a:xfrm>
              <a:off x="1768" y="0"/>
              <a:ext cx="892" cy="518"/>
              <a:chOff x="1768" y="0"/>
              <a:chExt cx="892" cy="518"/>
            </a:xfrm>
          </p:grpSpPr>
          <p:sp>
            <p:nvSpPr>
              <p:cNvPr id="45061" name="Rectangle 5"/>
              <p:cNvSpPr>
                <a:spLocks noChangeArrowheads="1"/>
              </p:cNvSpPr>
              <p:nvPr/>
            </p:nvSpPr>
            <p:spPr bwMode="auto">
              <a:xfrm>
                <a:off x="1780" y="0"/>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PARTICULARES</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60" name="Rectangle 104"/>
              <p:cNvSpPr>
                <a:spLocks noChangeArrowheads="1"/>
              </p:cNvSpPr>
              <p:nvPr/>
            </p:nvSpPr>
            <p:spPr bwMode="auto">
              <a:xfrm>
                <a:off x="1768" y="0"/>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63" name="Group 107"/>
            <p:cNvGrpSpPr>
              <a:grpSpLocks/>
            </p:cNvGrpSpPr>
            <p:nvPr/>
          </p:nvGrpSpPr>
          <p:grpSpPr bwMode="auto">
            <a:xfrm>
              <a:off x="0" y="518"/>
              <a:ext cx="206" cy="403"/>
              <a:chOff x="0" y="518"/>
              <a:chExt cx="206" cy="403"/>
            </a:xfrm>
          </p:grpSpPr>
          <p:sp>
            <p:nvSpPr>
              <p:cNvPr id="45062" name="Rectangle 6"/>
              <p:cNvSpPr>
                <a:spLocks noChangeArrowheads="1"/>
              </p:cNvSpPr>
              <p:nvPr/>
            </p:nvSpPr>
            <p:spPr bwMode="auto">
              <a:xfrm>
                <a:off x="12" y="518"/>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cs typeface="Times New Roman" pitchFamily="18" charset="0"/>
                  </a:rPr>
                  <a:t> </a:t>
                </a:r>
              </a:p>
              <a:p>
                <a:pPr algn="r" eaLnBrk="0" hangingPunct="0"/>
                <a:endParaRPr lang="es-ES" sz="1400" b="1">
                  <a:solidFill>
                    <a:schemeClr val="accent2"/>
                  </a:solidFill>
                </a:endParaRPr>
              </a:p>
            </p:txBody>
          </p:sp>
          <p:sp>
            <p:nvSpPr>
              <p:cNvPr id="45162" name="Rectangle 106"/>
              <p:cNvSpPr>
                <a:spLocks noChangeArrowheads="1"/>
              </p:cNvSpPr>
              <p:nvPr/>
            </p:nvSpPr>
            <p:spPr bwMode="auto">
              <a:xfrm>
                <a:off x="0" y="518"/>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65" name="Group 109"/>
            <p:cNvGrpSpPr>
              <a:grpSpLocks/>
            </p:cNvGrpSpPr>
            <p:nvPr/>
          </p:nvGrpSpPr>
          <p:grpSpPr bwMode="auto">
            <a:xfrm>
              <a:off x="206" y="518"/>
              <a:ext cx="1026" cy="403"/>
              <a:chOff x="206" y="518"/>
              <a:chExt cx="1026" cy="403"/>
            </a:xfrm>
          </p:grpSpPr>
          <p:sp>
            <p:nvSpPr>
              <p:cNvPr id="45063" name="Rectangle 7"/>
              <p:cNvSpPr>
                <a:spLocks noChangeArrowheads="1"/>
              </p:cNvSpPr>
              <p:nvPr/>
            </p:nvSpPr>
            <p:spPr bwMode="auto">
              <a:xfrm>
                <a:off x="218" y="518"/>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ESTRATO 1</a:t>
                </a:r>
                <a:endParaRPr lang="es-ES" sz="1400" b="1">
                  <a:solidFill>
                    <a:schemeClr val="accent2"/>
                  </a:solidFill>
                </a:endParaRPr>
              </a:p>
            </p:txBody>
          </p:sp>
          <p:sp>
            <p:nvSpPr>
              <p:cNvPr id="45164" name="Rectangle 108"/>
              <p:cNvSpPr>
                <a:spLocks noChangeArrowheads="1"/>
              </p:cNvSpPr>
              <p:nvPr/>
            </p:nvSpPr>
            <p:spPr bwMode="auto">
              <a:xfrm>
                <a:off x="206" y="518"/>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67" name="Group 111"/>
            <p:cNvGrpSpPr>
              <a:grpSpLocks/>
            </p:cNvGrpSpPr>
            <p:nvPr/>
          </p:nvGrpSpPr>
          <p:grpSpPr bwMode="auto">
            <a:xfrm>
              <a:off x="1232" y="518"/>
              <a:ext cx="536" cy="403"/>
              <a:chOff x="1232" y="518"/>
              <a:chExt cx="536" cy="403"/>
            </a:xfrm>
          </p:grpSpPr>
          <p:sp>
            <p:nvSpPr>
              <p:cNvPr id="45064" name="Rectangle 8"/>
              <p:cNvSpPr>
                <a:spLocks noChangeArrowheads="1"/>
              </p:cNvSpPr>
              <p:nvPr/>
            </p:nvSpPr>
            <p:spPr bwMode="auto">
              <a:xfrm>
                <a:off x="1244" y="518"/>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cs typeface="Times New Roman" pitchFamily="18" charset="0"/>
                  </a:rPr>
                  <a:t> </a:t>
                </a:r>
              </a:p>
              <a:p>
                <a:pPr algn="ctr" eaLnBrk="0" hangingPunct="0"/>
                <a:endParaRPr lang="es-ES" sz="1400" b="1">
                  <a:solidFill>
                    <a:schemeClr val="accent2"/>
                  </a:solidFill>
                </a:endParaRPr>
              </a:p>
            </p:txBody>
          </p:sp>
          <p:sp>
            <p:nvSpPr>
              <p:cNvPr id="45166" name="Rectangle 110"/>
              <p:cNvSpPr>
                <a:spLocks noChangeArrowheads="1"/>
              </p:cNvSpPr>
              <p:nvPr/>
            </p:nvSpPr>
            <p:spPr bwMode="auto">
              <a:xfrm>
                <a:off x="1232" y="518"/>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69" name="Group 113"/>
            <p:cNvGrpSpPr>
              <a:grpSpLocks/>
            </p:cNvGrpSpPr>
            <p:nvPr/>
          </p:nvGrpSpPr>
          <p:grpSpPr bwMode="auto">
            <a:xfrm>
              <a:off x="1768" y="518"/>
              <a:ext cx="892" cy="403"/>
              <a:chOff x="1768" y="518"/>
              <a:chExt cx="892" cy="403"/>
            </a:xfrm>
          </p:grpSpPr>
          <p:sp>
            <p:nvSpPr>
              <p:cNvPr id="45065" name="Rectangle 9"/>
              <p:cNvSpPr>
                <a:spLocks noChangeArrowheads="1"/>
              </p:cNvSpPr>
              <p:nvPr/>
            </p:nvSpPr>
            <p:spPr bwMode="auto">
              <a:xfrm>
                <a:off x="1780" y="518"/>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cs typeface="Times New Roman" pitchFamily="18" charset="0"/>
                  </a:rPr>
                  <a:t> </a:t>
                </a:r>
              </a:p>
              <a:p>
                <a:pPr algn="ctr" eaLnBrk="0" hangingPunct="0"/>
                <a:endParaRPr lang="es-ES" sz="1400" b="1">
                  <a:solidFill>
                    <a:schemeClr val="accent2"/>
                  </a:solidFill>
                </a:endParaRPr>
              </a:p>
            </p:txBody>
          </p:sp>
          <p:sp>
            <p:nvSpPr>
              <p:cNvPr id="45168" name="Rectangle 112"/>
              <p:cNvSpPr>
                <a:spLocks noChangeArrowheads="1"/>
              </p:cNvSpPr>
              <p:nvPr/>
            </p:nvSpPr>
            <p:spPr bwMode="auto">
              <a:xfrm>
                <a:off x="1768" y="518"/>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71" name="Group 115"/>
            <p:cNvGrpSpPr>
              <a:grpSpLocks/>
            </p:cNvGrpSpPr>
            <p:nvPr/>
          </p:nvGrpSpPr>
          <p:grpSpPr bwMode="auto">
            <a:xfrm>
              <a:off x="0" y="921"/>
              <a:ext cx="206" cy="518"/>
              <a:chOff x="0" y="921"/>
              <a:chExt cx="206" cy="518"/>
            </a:xfrm>
          </p:grpSpPr>
          <p:sp>
            <p:nvSpPr>
              <p:cNvPr id="45066" name="Rectangle 10"/>
              <p:cNvSpPr>
                <a:spLocks noChangeArrowheads="1"/>
              </p:cNvSpPr>
              <p:nvPr/>
            </p:nvSpPr>
            <p:spPr bwMode="auto">
              <a:xfrm>
                <a:off x="12" y="921"/>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170" name="Rectangle 114"/>
              <p:cNvSpPr>
                <a:spLocks noChangeArrowheads="1"/>
              </p:cNvSpPr>
              <p:nvPr/>
            </p:nvSpPr>
            <p:spPr bwMode="auto">
              <a:xfrm>
                <a:off x="0" y="921"/>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73" name="Group 117"/>
            <p:cNvGrpSpPr>
              <a:grpSpLocks/>
            </p:cNvGrpSpPr>
            <p:nvPr/>
          </p:nvGrpSpPr>
          <p:grpSpPr bwMode="auto">
            <a:xfrm>
              <a:off x="206" y="921"/>
              <a:ext cx="1026" cy="518"/>
              <a:chOff x="206" y="921"/>
              <a:chExt cx="1026" cy="518"/>
            </a:xfrm>
          </p:grpSpPr>
          <p:sp>
            <p:nvSpPr>
              <p:cNvPr id="45067" name="Rectangle 11"/>
              <p:cNvSpPr>
                <a:spLocks noChangeArrowheads="1"/>
              </p:cNvSpPr>
              <p:nvPr/>
            </p:nvSpPr>
            <p:spPr bwMode="auto">
              <a:xfrm>
                <a:off x="218" y="921"/>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A. BAQUERIZO MORENO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172" name="Rectangle 116"/>
              <p:cNvSpPr>
                <a:spLocks noChangeArrowheads="1"/>
              </p:cNvSpPr>
              <p:nvPr/>
            </p:nvSpPr>
            <p:spPr bwMode="auto">
              <a:xfrm>
                <a:off x="206" y="921"/>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75" name="Group 119"/>
            <p:cNvGrpSpPr>
              <a:grpSpLocks/>
            </p:cNvGrpSpPr>
            <p:nvPr/>
          </p:nvGrpSpPr>
          <p:grpSpPr bwMode="auto">
            <a:xfrm>
              <a:off x="1232" y="921"/>
              <a:ext cx="536" cy="518"/>
              <a:chOff x="1232" y="921"/>
              <a:chExt cx="536" cy="518"/>
            </a:xfrm>
          </p:grpSpPr>
          <p:sp>
            <p:nvSpPr>
              <p:cNvPr id="45068" name="Rectangle 12"/>
              <p:cNvSpPr>
                <a:spLocks noChangeArrowheads="1"/>
              </p:cNvSpPr>
              <p:nvPr/>
            </p:nvSpPr>
            <p:spPr bwMode="auto">
              <a:xfrm>
                <a:off x="1244" y="921"/>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74" name="Rectangle 118"/>
              <p:cNvSpPr>
                <a:spLocks noChangeArrowheads="1"/>
              </p:cNvSpPr>
              <p:nvPr/>
            </p:nvSpPr>
            <p:spPr bwMode="auto">
              <a:xfrm>
                <a:off x="1232" y="921"/>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77" name="Group 121"/>
            <p:cNvGrpSpPr>
              <a:grpSpLocks/>
            </p:cNvGrpSpPr>
            <p:nvPr/>
          </p:nvGrpSpPr>
          <p:grpSpPr bwMode="auto">
            <a:xfrm>
              <a:off x="1768" y="921"/>
              <a:ext cx="892" cy="518"/>
              <a:chOff x="1768" y="921"/>
              <a:chExt cx="892" cy="518"/>
            </a:xfrm>
          </p:grpSpPr>
          <p:sp>
            <p:nvSpPr>
              <p:cNvPr id="45069" name="Rectangle 13"/>
              <p:cNvSpPr>
                <a:spLocks noChangeArrowheads="1"/>
              </p:cNvSpPr>
              <p:nvPr/>
            </p:nvSpPr>
            <p:spPr bwMode="auto">
              <a:xfrm>
                <a:off x="1780" y="921"/>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76" name="Rectangle 120"/>
              <p:cNvSpPr>
                <a:spLocks noChangeArrowheads="1"/>
              </p:cNvSpPr>
              <p:nvPr/>
            </p:nvSpPr>
            <p:spPr bwMode="auto">
              <a:xfrm>
                <a:off x="1768" y="921"/>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79" name="Group 123"/>
            <p:cNvGrpSpPr>
              <a:grpSpLocks/>
            </p:cNvGrpSpPr>
            <p:nvPr/>
          </p:nvGrpSpPr>
          <p:grpSpPr bwMode="auto">
            <a:xfrm>
              <a:off x="0" y="1439"/>
              <a:ext cx="206" cy="403"/>
              <a:chOff x="0" y="1439"/>
              <a:chExt cx="206" cy="403"/>
            </a:xfrm>
          </p:grpSpPr>
          <p:sp>
            <p:nvSpPr>
              <p:cNvPr id="45070" name="Rectangle 14"/>
              <p:cNvSpPr>
                <a:spLocks noChangeArrowheads="1"/>
              </p:cNvSpPr>
              <p:nvPr/>
            </p:nvSpPr>
            <p:spPr bwMode="auto">
              <a:xfrm>
                <a:off x="12" y="1439"/>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178" name="Rectangle 122"/>
              <p:cNvSpPr>
                <a:spLocks noChangeArrowheads="1"/>
              </p:cNvSpPr>
              <p:nvPr/>
            </p:nvSpPr>
            <p:spPr bwMode="auto">
              <a:xfrm>
                <a:off x="0" y="1439"/>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81" name="Group 125"/>
            <p:cNvGrpSpPr>
              <a:grpSpLocks/>
            </p:cNvGrpSpPr>
            <p:nvPr/>
          </p:nvGrpSpPr>
          <p:grpSpPr bwMode="auto">
            <a:xfrm>
              <a:off x="206" y="1439"/>
              <a:ext cx="1026" cy="403"/>
              <a:chOff x="206" y="1439"/>
              <a:chExt cx="1026" cy="403"/>
            </a:xfrm>
          </p:grpSpPr>
          <p:sp>
            <p:nvSpPr>
              <p:cNvPr id="45071" name="Rectangle 15"/>
              <p:cNvSpPr>
                <a:spLocks noChangeArrowheads="1"/>
              </p:cNvSpPr>
              <p:nvPr/>
            </p:nvSpPr>
            <p:spPr bwMode="auto">
              <a:xfrm>
                <a:off x="218" y="1439"/>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BALAO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180" name="Rectangle 124"/>
              <p:cNvSpPr>
                <a:spLocks noChangeArrowheads="1"/>
              </p:cNvSpPr>
              <p:nvPr/>
            </p:nvSpPr>
            <p:spPr bwMode="auto">
              <a:xfrm>
                <a:off x="206" y="1439"/>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83" name="Group 127"/>
            <p:cNvGrpSpPr>
              <a:grpSpLocks/>
            </p:cNvGrpSpPr>
            <p:nvPr/>
          </p:nvGrpSpPr>
          <p:grpSpPr bwMode="auto">
            <a:xfrm>
              <a:off x="1232" y="1439"/>
              <a:ext cx="536" cy="403"/>
              <a:chOff x="1232" y="1439"/>
              <a:chExt cx="536" cy="403"/>
            </a:xfrm>
          </p:grpSpPr>
          <p:sp>
            <p:nvSpPr>
              <p:cNvPr id="45072" name="Rectangle 16"/>
              <p:cNvSpPr>
                <a:spLocks noChangeArrowheads="1"/>
              </p:cNvSpPr>
              <p:nvPr/>
            </p:nvSpPr>
            <p:spPr bwMode="auto">
              <a:xfrm>
                <a:off x="1244" y="1439"/>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82" name="Rectangle 126"/>
              <p:cNvSpPr>
                <a:spLocks noChangeArrowheads="1"/>
              </p:cNvSpPr>
              <p:nvPr/>
            </p:nvSpPr>
            <p:spPr bwMode="auto">
              <a:xfrm>
                <a:off x="1232" y="143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85" name="Group 129"/>
            <p:cNvGrpSpPr>
              <a:grpSpLocks/>
            </p:cNvGrpSpPr>
            <p:nvPr/>
          </p:nvGrpSpPr>
          <p:grpSpPr bwMode="auto">
            <a:xfrm>
              <a:off x="1768" y="1439"/>
              <a:ext cx="892" cy="403"/>
              <a:chOff x="1768" y="1439"/>
              <a:chExt cx="892" cy="403"/>
            </a:xfrm>
          </p:grpSpPr>
          <p:sp>
            <p:nvSpPr>
              <p:cNvPr id="45073" name="Rectangle 17"/>
              <p:cNvSpPr>
                <a:spLocks noChangeArrowheads="1"/>
              </p:cNvSpPr>
              <p:nvPr/>
            </p:nvSpPr>
            <p:spPr bwMode="auto">
              <a:xfrm>
                <a:off x="1780" y="1439"/>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84" name="Rectangle 128"/>
              <p:cNvSpPr>
                <a:spLocks noChangeArrowheads="1"/>
              </p:cNvSpPr>
              <p:nvPr/>
            </p:nvSpPr>
            <p:spPr bwMode="auto">
              <a:xfrm>
                <a:off x="1768" y="1439"/>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87" name="Group 131"/>
            <p:cNvGrpSpPr>
              <a:grpSpLocks/>
            </p:cNvGrpSpPr>
            <p:nvPr/>
          </p:nvGrpSpPr>
          <p:grpSpPr bwMode="auto">
            <a:xfrm>
              <a:off x="0" y="1842"/>
              <a:ext cx="206" cy="403"/>
              <a:chOff x="0" y="1842"/>
              <a:chExt cx="206" cy="403"/>
            </a:xfrm>
          </p:grpSpPr>
          <p:sp>
            <p:nvSpPr>
              <p:cNvPr id="45074" name="Rectangle 18"/>
              <p:cNvSpPr>
                <a:spLocks noChangeArrowheads="1"/>
              </p:cNvSpPr>
              <p:nvPr/>
            </p:nvSpPr>
            <p:spPr bwMode="auto">
              <a:xfrm>
                <a:off x="12" y="1842"/>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3</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186" name="Rectangle 130"/>
              <p:cNvSpPr>
                <a:spLocks noChangeArrowheads="1"/>
              </p:cNvSpPr>
              <p:nvPr/>
            </p:nvSpPr>
            <p:spPr bwMode="auto">
              <a:xfrm>
                <a:off x="0" y="1842"/>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89" name="Group 133"/>
            <p:cNvGrpSpPr>
              <a:grpSpLocks/>
            </p:cNvGrpSpPr>
            <p:nvPr/>
          </p:nvGrpSpPr>
          <p:grpSpPr bwMode="auto">
            <a:xfrm>
              <a:off x="206" y="1842"/>
              <a:ext cx="1026" cy="403"/>
              <a:chOff x="206" y="1842"/>
              <a:chExt cx="1026" cy="403"/>
            </a:xfrm>
          </p:grpSpPr>
          <p:sp>
            <p:nvSpPr>
              <p:cNvPr id="45075" name="Rectangle 19"/>
              <p:cNvSpPr>
                <a:spLocks noChangeArrowheads="1"/>
              </p:cNvSpPr>
              <p:nvPr/>
            </p:nvSpPr>
            <p:spPr bwMode="auto">
              <a:xfrm>
                <a:off x="218" y="1842"/>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BALZAR</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188" name="Rectangle 132"/>
              <p:cNvSpPr>
                <a:spLocks noChangeArrowheads="1"/>
              </p:cNvSpPr>
              <p:nvPr/>
            </p:nvSpPr>
            <p:spPr bwMode="auto">
              <a:xfrm>
                <a:off x="206" y="1842"/>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91" name="Group 135"/>
            <p:cNvGrpSpPr>
              <a:grpSpLocks/>
            </p:cNvGrpSpPr>
            <p:nvPr/>
          </p:nvGrpSpPr>
          <p:grpSpPr bwMode="auto">
            <a:xfrm>
              <a:off x="1232" y="1842"/>
              <a:ext cx="536" cy="403"/>
              <a:chOff x="1232" y="1842"/>
              <a:chExt cx="536" cy="403"/>
            </a:xfrm>
          </p:grpSpPr>
          <p:sp>
            <p:nvSpPr>
              <p:cNvPr id="45076" name="Rectangle 20"/>
              <p:cNvSpPr>
                <a:spLocks noChangeArrowheads="1"/>
              </p:cNvSpPr>
              <p:nvPr/>
            </p:nvSpPr>
            <p:spPr bwMode="auto">
              <a:xfrm>
                <a:off x="1244" y="1842"/>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90" name="Rectangle 134"/>
              <p:cNvSpPr>
                <a:spLocks noChangeArrowheads="1"/>
              </p:cNvSpPr>
              <p:nvPr/>
            </p:nvSpPr>
            <p:spPr bwMode="auto">
              <a:xfrm>
                <a:off x="1232" y="1842"/>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93" name="Group 137"/>
            <p:cNvGrpSpPr>
              <a:grpSpLocks/>
            </p:cNvGrpSpPr>
            <p:nvPr/>
          </p:nvGrpSpPr>
          <p:grpSpPr bwMode="auto">
            <a:xfrm>
              <a:off x="1768" y="1842"/>
              <a:ext cx="892" cy="403"/>
              <a:chOff x="1768" y="1842"/>
              <a:chExt cx="892" cy="403"/>
            </a:xfrm>
          </p:grpSpPr>
          <p:sp>
            <p:nvSpPr>
              <p:cNvPr id="45077" name="Rectangle 21"/>
              <p:cNvSpPr>
                <a:spLocks noChangeArrowheads="1"/>
              </p:cNvSpPr>
              <p:nvPr/>
            </p:nvSpPr>
            <p:spPr bwMode="auto">
              <a:xfrm>
                <a:off x="1780" y="1842"/>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92" name="Rectangle 136"/>
              <p:cNvSpPr>
                <a:spLocks noChangeArrowheads="1"/>
              </p:cNvSpPr>
              <p:nvPr/>
            </p:nvSpPr>
            <p:spPr bwMode="auto">
              <a:xfrm>
                <a:off x="1768" y="1842"/>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95" name="Group 139"/>
            <p:cNvGrpSpPr>
              <a:grpSpLocks/>
            </p:cNvGrpSpPr>
            <p:nvPr/>
          </p:nvGrpSpPr>
          <p:grpSpPr bwMode="auto">
            <a:xfrm>
              <a:off x="0" y="2245"/>
              <a:ext cx="206" cy="403"/>
              <a:chOff x="0" y="2245"/>
              <a:chExt cx="206" cy="403"/>
            </a:xfrm>
          </p:grpSpPr>
          <p:sp>
            <p:nvSpPr>
              <p:cNvPr id="45078" name="Rectangle 22"/>
              <p:cNvSpPr>
                <a:spLocks noChangeArrowheads="1"/>
              </p:cNvSpPr>
              <p:nvPr/>
            </p:nvSpPr>
            <p:spPr bwMode="auto">
              <a:xfrm>
                <a:off x="12" y="2245"/>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4</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194" name="Rectangle 138"/>
              <p:cNvSpPr>
                <a:spLocks noChangeArrowheads="1"/>
              </p:cNvSpPr>
              <p:nvPr/>
            </p:nvSpPr>
            <p:spPr bwMode="auto">
              <a:xfrm>
                <a:off x="0" y="2245"/>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97" name="Group 141"/>
            <p:cNvGrpSpPr>
              <a:grpSpLocks/>
            </p:cNvGrpSpPr>
            <p:nvPr/>
          </p:nvGrpSpPr>
          <p:grpSpPr bwMode="auto">
            <a:xfrm>
              <a:off x="206" y="2245"/>
              <a:ext cx="1026" cy="403"/>
              <a:chOff x="206" y="2245"/>
              <a:chExt cx="1026" cy="403"/>
            </a:xfrm>
          </p:grpSpPr>
          <p:sp>
            <p:nvSpPr>
              <p:cNvPr id="45079" name="Rectangle 23"/>
              <p:cNvSpPr>
                <a:spLocks noChangeArrowheads="1"/>
              </p:cNvSpPr>
              <p:nvPr/>
            </p:nvSpPr>
            <p:spPr bwMode="auto">
              <a:xfrm>
                <a:off x="218" y="2245"/>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COLIMES</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196" name="Rectangle 140"/>
              <p:cNvSpPr>
                <a:spLocks noChangeArrowheads="1"/>
              </p:cNvSpPr>
              <p:nvPr/>
            </p:nvSpPr>
            <p:spPr bwMode="auto">
              <a:xfrm>
                <a:off x="206" y="2245"/>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199" name="Group 143"/>
            <p:cNvGrpSpPr>
              <a:grpSpLocks/>
            </p:cNvGrpSpPr>
            <p:nvPr/>
          </p:nvGrpSpPr>
          <p:grpSpPr bwMode="auto">
            <a:xfrm>
              <a:off x="1232" y="2245"/>
              <a:ext cx="536" cy="403"/>
              <a:chOff x="1232" y="2245"/>
              <a:chExt cx="536" cy="403"/>
            </a:xfrm>
          </p:grpSpPr>
          <p:sp>
            <p:nvSpPr>
              <p:cNvPr id="45080" name="Rectangle 24"/>
              <p:cNvSpPr>
                <a:spLocks noChangeArrowheads="1"/>
              </p:cNvSpPr>
              <p:nvPr/>
            </p:nvSpPr>
            <p:spPr bwMode="auto">
              <a:xfrm>
                <a:off x="1244" y="2245"/>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198" name="Rectangle 142"/>
              <p:cNvSpPr>
                <a:spLocks noChangeArrowheads="1"/>
              </p:cNvSpPr>
              <p:nvPr/>
            </p:nvSpPr>
            <p:spPr bwMode="auto">
              <a:xfrm>
                <a:off x="1232" y="2245"/>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01" name="Group 145"/>
            <p:cNvGrpSpPr>
              <a:grpSpLocks/>
            </p:cNvGrpSpPr>
            <p:nvPr/>
          </p:nvGrpSpPr>
          <p:grpSpPr bwMode="auto">
            <a:xfrm>
              <a:off x="1768" y="2245"/>
              <a:ext cx="892" cy="403"/>
              <a:chOff x="1768" y="2245"/>
              <a:chExt cx="892" cy="403"/>
            </a:xfrm>
          </p:grpSpPr>
          <p:sp>
            <p:nvSpPr>
              <p:cNvPr id="45081" name="Rectangle 25"/>
              <p:cNvSpPr>
                <a:spLocks noChangeArrowheads="1"/>
              </p:cNvSpPr>
              <p:nvPr/>
            </p:nvSpPr>
            <p:spPr bwMode="auto">
              <a:xfrm>
                <a:off x="1780" y="2245"/>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00" name="Rectangle 144"/>
              <p:cNvSpPr>
                <a:spLocks noChangeArrowheads="1"/>
              </p:cNvSpPr>
              <p:nvPr/>
            </p:nvSpPr>
            <p:spPr bwMode="auto">
              <a:xfrm>
                <a:off x="1768" y="2245"/>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03" name="Group 147"/>
            <p:cNvGrpSpPr>
              <a:grpSpLocks/>
            </p:cNvGrpSpPr>
            <p:nvPr/>
          </p:nvGrpSpPr>
          <p:grpSpPr bwMode="auto">
            <a:xfrm>
              <a:off x="0" y="2648"/>
              <a:ext cx="206" cy="403"/>
              <a:chOff x="0" y="2648"/>
              <a:chExt cx="206" cy="403"/>
            </a:xfrm>
          </p:grpSpPr>
          <p:sp>
            <p:nvSpPr>
              <p:cNvPr id="45082" name="Rectangle 26"/>
              <p:cNvSpPr>
                <a:spLocks noChangeArrowheads="1"/>
              </p:cNvSpPr>
              <p:nvPr/>
            </p:nvSpPr>
            <p:spPr bwMode="auto">
              <a:xfrm>
                <a:off x="12" y="2648"/>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5</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02" name="Rectangle 146"/>
              <p:cNvSpPr>
                <a:spLocks noChangeArrowheads="1"/>
              </p:cNvSpPr>
              <p:nvPr/>
            </p:nvSpPr>
            <p:spPr bwMode="auto">
              <a:xfrm>
                <a:off x="0" y="2648"/>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05" name="Group 149"/>
            <p:cNvGrpSpPr>
              <a:grpSpLocks/>
            </p:cNvGrpSpPr>
            <p:nvPr/>
          </p:nvGrpSpPr>
          <p:grpSpPr bwMode="auto">
            <a:xfrm>
              <a:off x="206" y="2648"/>
              <a:ext cx="1026" cy="403"/>
              <a:chOff x="206" y="2648"/>
              <a:chExt cx="1026" cy="403"/>
            </a:xfrm>
          </p:grpSpPr>
          <p:sp>
            <p:nvSpPr>
              <p:cNvPr id="45083" name="Rectangle 27"/>
              <p:cNvSpPr>
                <a:spLocks noChangeArrowheads="1"/>
              </p:cNvSpPr>
              <p:nvPr/>
            </p:nvSpPr>
            <p:spPr bwMode="auto">
              <a:xfrm>
                <a:off x="218" y="2648"/>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EL TRIUNFO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04" name="Rectangle 148"/>
              <p:cNvSpPr>
                <a:spLocks noChangeArrowheads="1"/>
              </p:cNvSpPr>
              <p:nvPr/>
            </p:nvSpPr>
            <p:spPr bwMode="auto">
              <a:xfrm>
                <a:off x="206" y="2648"/>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07" name="Group 151"/>
            <p:cNvGrpSpPr>
              <a:grpSpLocks/>
            </p:cNvGrpSpPr>
            <p:nvPr/>
          </p:nvGrpSpPr>
          <p:grpSpPr bwMode="auto">
            <a:xfrm>
              <a:off x="1232" y="2648"/>
              <a:ext cx="536" cy="403"/>
              <a:chOff x="1232" y="2648"/>
              <a:chExt cx="536" cy="403"/>
            </a:xfrm>
          </p:grpSpPr>
          <p:sp>
            <p:nvSpPr>
              <p:cNvPr id="45084" name="Rectangle 28"/>
              <p:cNvSpPr>
                <a:spLocks noChangeArrowheads="1"/>
              </p:cNvSpPr>
              <p:nvPr/>
            </p:nvSpPr>
            <p:spPr bwMode="auto">
              <a:xfrm>
                <a:off x="1244" y="2648"/>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06" name="Rectangle 150"/>
              <p:cNvSpPr>
                <a:spLocks noChangeArrowheads="1"/>
              </p:cNvSpPr>
              <p:nvPr/>
            </p:nvSpPr>
            <p:spPr bwMode="auto">
              <a:xfrm>
                <a:off x="1232" y="2648"/>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09" name="Group 153"/>
            <p:cNvGrpSpPr>
              <a:grpSpLocks/>
            </p:cNvGrpSpPr>
            <p:nvPr/>
          </p:nvGrpSpPr>
          <p:grpSpPr bwMode="auto">
            <a:xfrm>
              <a:off x="1768" y="2648"/>
              <a:ext cx="892" cy="403"/>
              <a:chOff x="1768" y="2648"/>
              <a:chExt cx="892" cy="403"/>
            </a:xfrm>
          </p:grpSpPr>
          <p:sp>
            <p:nvSpPr>
              <p:cNvPr id="45085" name="Rectangle 29"/>
              <p:cNvSpPr>
                <a:spLocks noChangeArrowheads="1"/>
              </p:cNvSpPr>
              <p:nvPr/>
            </p:nvSpPr>
            <p:spPr bwMode="auto">
              <a:xfrm>
                <a:off x="1780" y="2648"/>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08" name="Rectangle 152"/>
              <p:cNvSpPr>
                <a:spLocks noChangeArrowheads="1"/>
              </p:cNvSpPr>
              <p:nvPr/>
            </p:nvSpPr>
            <p:spPr bwMode="auto">
              <a:xfrm>
                <a:off x="1768" y="2648"/>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11" name="Group 155"/>
            <p:cNvGrpSpPr>
              <a:grpSpLocks/>
            </p:cNvGrpSpPr>
            <p:nvPr/>
          </p:nvGrpSpPr>
          <p:grpSpPr bwMode="auto">
            <a:xfrm>
              <a:off x="0" y="3051"/>
              <a:ext cx="206" cy="403"/>
              <a:chOff x="0" y="3051"/>
              <a:chExt cx="206" cy="403"/>
            </a:xfrm>
          </p:grpSpPr>
          <p:sp>
            <p:nvSpPr>
              <p:cNvPr id="45086" name="Rectangle 30"/>
              <p:cNvSpPr>
                <a:spLocks noChangeArrowheads="1"/>
              </p:cNvSpPr>
              <p:nvPr/>
            </p:nvSpPr>
            <p:spPr bwMode="auto">
              <a:xfrm>
                <a:off x="12" y="3051"/>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6</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10" name="Rectangle 154"/>
              <p:cNvSpPr>
                <a:spLocks noChangeArrowheads="1"/>
              </p:cNvSpPr>
              <p:nvPr/>
            </p:nvSpPr>
            <p:spPr bwMode="auto">
              <a:xfrm>
                <a:off x="0" y="3051"/>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13" name="Group 157"/>
            <p:cNvGrpSpPr>
              <a:grpSpLocks/>
            </p:cNvGrpSpPr>
            <p:nvPr/>
          </p:nvGrpSpPr>
          <p:grpSpPr bwMode="auto">
            <a:xfrm>
              <a:off x="206" y="3051"/>
              <a:ext cx="1026" cy="403"/>
              <a:chOff x="206" y="3051"/>
              <a:chExt cx="1026" cy="403"/>
            </a:xfrm>
          </p:grpSpPr>
          <p:sp>
            <p:nvSpPr>
              <p:cNvPr id="45087" name="Rectangle 31"/>
              <p:cNvSpPr>
                <a:spLocks noChangeArrowheads="1"/>
              </p:cNvSpPr>
              <p:nvPr/>
            </p:nvSpPr>
            <p:spPr bwMode="auto">
              <a:xfrm>
                <a:off x="218" y="3051"/>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G.ELIZALDE</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12" name="Rectangle 156"/>
              <p:cNvSpPr>
                <a:spLocks noChangeArrowheads="1"/>
              </p:cNvSpPr>
              <p:nvPr/>
            </p:nvSpPr>
            <p:spPr bwMode="auto">
              <a:xfrm>
                <a:off x="206" y="3051"/>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15" name="Group 159"/>
            <p:cNvGrpSpPr>
              <a:grpSpLocks/>
            </p:cNvGrpSpPr>
            <p:nvPr/>
          </p:nvGrpSpPr>
          <p:grpSpPr bwMode="auto">
            <a:xfrm>
              <a:off x="1232" y="3051"/>
              <a:ext cx="536" cy="403"/>
              <a:chOff x="1232" y="3051"/>
              <a:chExt cx="536" cy="403"/>
            </a:xfrm>
          </p:grpSpPr>
          <p:sp>
            <p:nvSpPr>
              <p:cNvPr id="45088" name="Rectangle 32"/>
              <p:cNvSpPr>
                <a:spLocks noChangeArrowheads="1"/>
              </p:cNvSpPr>
              <p:nvPr/>
            </p:nvSpPr>
            <p:spPr bwMode="auto">
              <a:xfrm>
                <a:off x="1244" y="3051"/>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14" name="Rectangle 158"/>
              <p:cNvSpPr>
                <a:spLocks noChangeArrowheads="1"/>
              </p:cNvSpPr>
              <p:nvPr/>
            </p:nvSpPr>
            <p:spPr bwMode="auto">
              <a:xfrm>
                <a:off x="1232" y="3051"/>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17" name="Group 161"/>
            <p:cNvGrpSpPr>
              <a:grpSpLocks/>
            </p:cNvGrpSpPr>
            <p:nvPr/>
          </p:nvGrpSpPr>
          <p:grpSpPr bwMode="auto">
            <a:xfrm>
              <a:off x="1768" y="3051"/>
              <a:ext cx="892" cy="403"/>
              <a:chOff x="1768" y="3051"/>
              <a:chExt cx="892" cy="403"/>
            </a:xfrm>
          </p:grpSpPr>
          <p:sp>
            <p:nvSpPr>
              <p:cNvPr id="45089" name="Rectangle 33"/>
              <p:cNvSpPr>
                <a:spLocks noChangeArrowheads="1"/>
              </p:cNvSpPr>
              <p:nvPr/>
            </p:nvSpPr>
            <p:spPr bwMode="auto">
              <a:xfrm>
                <a:off x="1780" y="3051"/>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16" name="Rectangle 160"/>
              <p:cNvSpPr>
                <a:spLocks noChangeArrowheads="1"/>
              </p:cNvSpPr>
              <p:nvPr/>
            </p:nvSpPr>
            <p:spPr bwMode="auto">
              <a:xfrm>
                <a:off x="1768" y="3051"/>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19" name="Group 163"/>
            <p:cNvGrpSpPr>
              <a:grpSpLocks/>
            </p:cNvGrpSpPr>
            <p:nvPr/>
          </p:nvGrpSpPr>
          <p:grpSpPr bwMode="auto">
            <a:xfrm>
              <a:off x="0" y="3454"/>
              <a:ext cx="206" cy="403"/>
              <a:chOff x="0" y="3454"/>
              <a:chExt cx="206" cy="403"/>
            </a:xfrm>
          </p:grpSpPr>
          <p:sp>
            <p:nvSpPr>
              <p:cNvPr id="45090" name="Rectangle 34"/>
              <p:cNvSpPr>
                <a:spLocks noChangeArrowheads="1"/>
              </p:cNvSpPr>
              <p:nvPr/>
            </p:nvSpPr>
            <p:spPr bwMode="auto">
              <a:xfrm>
                <a:off x="12" y="3454"/>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7</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18" name="Rectangle 162"/>
              <p:cNvSpPr>
                <a:spLocks noChangeArrowheads="1"/>
              </p:cNvSpPr>
              <p:nvPr/>
            </p:nvSpPr>
            <p:spPr bwMode="auto">
              <a:xfrm>
                <a:off x="0" y="3454"/>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21" name="Group 165"/>
            <p:cNvGrpSpPr>
              <a:grpSpLocks/>
            </p:cNvGrpSpPr>
            <p:nvPr/>
          </p:nvGrpSpPr>
          <p:grpSpPr bwMode="auto">
            <a:xfrm>
              <a:off x="206" y="3454"/>
              <a:ext cx="1026" cy="403"/>
              <a:chOff x="206" y="3454"/>
              <a:chExt cx="1026" cy="403"/>
            </a:xfrm>
          </p:grpSpPr>
          <p:sp>
            <p:nvSpPr>
              <p:cNvPr id="45091" name="Rectangle 35"/>
              <p:cNvSpPr>
                <a:spLocks noChangeArrowheads="1"/>
              </p:cNvSpPr>
              <p:nvPr/>
            </p:nvSpPr>
            <p:spPr bwMode="auto">
              <a:xfrm>
                <a:off x="218" y="3454"/>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ISIDRO AYORA</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20" name="Rectangle 164"/>
              <p:cNvSpPr>
                <a:spLocks noChangeArrowheads="1"/>
              </p:cNvSpPr>
              <p:nvPr/>
            </p:nvSpPr>
            <p:spPr bwMode="auto">
              <a:xfrm>
                <a:off x="206" y="3454"/>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23" name="Group 167"/>
            <p:cNvGrpSpPr>
              <a:grpSpLocks/>
            </p:cNvGrpSpPr>
            <p:nvPr/>
          </p:nvGrpSpPr>
          <p:grpSpPr bwMode="auto">
            <a:xfrm>
              <a:off x="1232" y="3454"/>
              <a:ext cx="536" cy="403"/>
              <a:chOff x="1232" y="3454"/>
              <a:chExt cx="536" cy="403"/>
            </a:xfrm>
          </p:grpSpPr>
          <p:sp>
            <p:nvSpPr>
              <p:cNvPr id="45092" name="Rectangle 36"/>
              <p:cNvSpPr>
                <a:spLocks noChangeArrowheads="1"/>
              </p:cNvSpPr>
              <p:nvPr/>
            </p:nvSpPr>
            <p:spPr bwMode="auto">
              <a:xfrm>
                <a:off x="1244" y="3454"/>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22" name="Rectangle 166"/>
              <p:cNvSpPr>
                <a:spLocks noChangeArrowheads="1"/>
              </p:cNvSpPr>
              <p:nvPr/>
            </p:nvSpPr>
            <p:spPr bwMode="auto">
              <a:xfrm>
                <a:off x="1232" y="3454"/>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25" name="Group 169"/>
            <p:cNvGrpSpPr>
              <a:grpSpLocks/>
            </p:cNvGrpSpPr>
            <p:nvPr/>
          </p:nvGrpSpPr>
          <p:grpSpPr bwMode="auto">
            <a:xfrm>
              <a:off x="1768" y="3454"/>
              <a:ext cx="892" cy="403"/>
              <a:chOff x="1768" y="3454"/>
              <a:chExt cx="892" cy="403"/>
            </a:xfrm>
          </p:grpSpPr>
          <p:sp>
            <p:nvSpPr>
              <p:cNvPr id="45093" name="Rectangle 37"/>
              <p:cNvSpPr>
                <a:spLocks noChangeArrowheads="1"/>
              </p:cNvSpPr>
              <p:nvPr/>
            </p:nvSpPr>
            <p:spPr bwMode="auto">
              <a:xfrm>
                <a:off x="1780" y="3454"/>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24" name="Rectangle 168"/>
              <p:cNvSpPr>
                <a:spLocks noChangeArrowheads="1"/>
              </p:cNvSpPr>
              <p:nvPr/>
            </p:nvSpPr>
            <p:spPr bwMode="auto">
              <a:xfrm>
                <a:off x="1768" y="3454"/>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27" name="Group 171"/>
            <p:cNvGrpSpPr>
              <a:grpSpLocks/>
            </p:cNvGrpSpPr>
            <p:nvPr/>
          </p:nvGrpSpPr>
          <p:grpSpPr bwMode="auto">
            <a:xfrm>
              <a:off x="0" y="3857"/>
              <a:ext cx="206" cy="403"/>
              <a:chOff x="0" y="3857"/>
              <a:chExt cx="206" cy="403"/>
            </a:xfrm>
          </p:grpSpPr>
          <p:sp>
            <p:nvSpPr>
              <p:cNvPr id="45094" name="Rectangle 38"/>
              <p:cNvSpPr>
                <a:spLocks noChangeArrowheads="1"/>
              </p:cNvSpPr>
              <p:nvPr/>
            </p:nvSpPr>
            <p:spPr bwMode="auto">
              <a:xfrm>
                <a:off x="12" y="3857"/>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8</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26" name="Rectangle 170"/>
              <p:cNvSpPr>
                <a:spLocks noChangeArrowheads="1"/>
              </p:cNvSpPr>
              <p:nvPr/>
            </p:nvSpPr>
            <p:spPr bwMode="auto">
              <a:xfrm>
                <a:off x="0" y="3857"/>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29" name="Group 173"/>
            <p:cNvGrpSpPr>
              <a:grpSpLocks/>
            </p:cNvGrpSpPr>
            <p:nvPr/>
          </p:nvGrpSpPr>
          <p:grpSpPr bwMode="auto">
            <a:xfrm>
              <a:off x="206" y="3857"/>
              <a:ext cx="1026" cy="403"/>
              <a:chOff x="206" y="3857"/>
              <a:chExt cx="1026" cy="403"/>
            </a:xfrm>
          </p:grpSpPr>
          <p:sp>
            <p:nvSpPr>
              <p:cNvPr id="45095" name="Rectangle 39"/>
              <p:cNvSpPr>
                <a:spLocks noChangeArrowheads="1"/>
              </p:cNvSpPr>
              <p:nvPr/>
            </p:nvSpPr>
            <p:spPr bwMode="auto">
              <a:xfrm>
                <a:off x="218" y="3857"/>
                <a:ext cx="1002" cy="403"/>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LA LIBERTAD</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28" name="Rectangle 172"/>
              <p:cNvSpPr>
                <a:spLocks noChangeArrowheads="1"/>
              </p:cNvSpPr>
              <p:nvPr/>
            </p:nvSpPr>
            <p:spPr bwMode="auto">
              <a:xfrm>
                <a:off x="206" y="3857"/>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31" name="Group 175"/>
            <p:cNvGrpSpPr>
              <a:grpSpLocks/>
            </p:cNvGrpSpPr>
            <p:nvPr/>
          </p:nvGrpSpPr>
          <p:grpSpPr bwMode="auto">
            <a:xfrm>
              <a:off x="1232" y="3857"/>
              <a:ext cx="536" cy="403"/>
              <a:chOff x="1232" y="3857"/>
              <a:chExt cx="536" cy="403"/>
            </a:xfrm>
          </p:grpSpPr>
          <p:sp>
            <p:nvSpPr>
              <p:cNvPr id="45096" name="Rectangle 40"/>
              <p:cNvSpPr>
                <a:spLocks noChangeArrowheads="1"/>
              </p:cNvSpPr>
              <p:nvPr/>
            </p:nvSpPr>
            <p:spPr bwMode="auto">
              <a:xfrm>
                <a:off x="1244" y="3857"/>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30" name="Rectangle 174"/>
              <p:cNvSpPr>
                <a:spLocks noChangeArrowheads="1"/>
              </p:cNvSpPr>
              <p:nvPr/>
            </p:nvSpPr>
            <p:spPr bwMode="auto">
              <a:xfrm>
                <a:off x="1232" y="3857"/>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33" name="Group 177"/>
            <p:cNvGrpSpPr>
              <a:grpSpLocks/>
            </p:cNvGrpSpPr>
            <p:nvPr/>
          </p:nvGrpSpPr>
          <p:grpSpPr bwMode="auto">
            <a:xfrm>
              <a:off x="1768" y="3857"/>
              <a:ext cx="892" cy="403"/>
              <a:chOff x="1768" y="3857"/>
              <a:chExt cx="892" cy="403"/>
            </a:xfrm>
          </p:grpSpPr>
          <p:sp>
            <p:nvSpPr>
              <p:cNvPr id="45097" name="Rectangle 41"/>
              <p:cNvSpPr>
                <a:spLocks noChangeArrowheads="1"/>
              </p:cNvSpPr>
              <p:nvPr/>
            </p:nvSpPr>
            <p:spPr bwMode="auto">
              <a:xfrm>
                <a:off x="1780" y="3857"/>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32" name="Rectangle 176"/>
              <p:cNvSpPr>
                <a:spLocks noChangeArrowheads="1"/>
              </p:cNvSpPr>
              <p:nvPr/>
            </p:nvSpPr>
            <p:spPr bwMode="auto">
              <a:xfrm>
                <a:off x="1768" y="3857"/>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35" name="Group 179"/>
            <p:cNvGrpSpPr>
              <a:grpSpLocks/>
            </p:cNvGrpSpPr>
            <p:nvPr/>
          </p:nvGrpSpPr>
          <p:grpSpPr bwMode="auto">
            <a:xfrm>
              <a:off x="0" y="4260"/>
              <a:ext cx="206" cy="518"/>
              <a:chOff x="0" y="4260"/>
              <a:chExt cx="206" cy="518"/>
            </a:xfrm>
          </p:grpSpPr>
          <p:sp>
            <p:nvSpPr>
              <p:cNvPr id="45098" name="Rectangle 42"/>
              <p:cNvSpPr>
                <a:spLocks noChangeArrowheads="1"/>
              </p:cNvSpPr>
              <p:nvPr/>
            </p:nvSpPr>
            <p:spPr bwMode="auto">
              <a:xfrm>
                <a:off x="12" y="4260"/>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9</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34" name="Rectangle 178"/>
              <p:cNvSpPr>
                <a:spLocks noChangeArrowheads="1"/>
              </p:cNvSpPr>
              <p:nvPr/>
            </p:nvSpPr>
            <p:spPr bwMode="auto">
              <a:xfrm>
                <a:off x="0" y="4260"/>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37" name="Group 181"/>
            <p:cNvGrpSpPr>
              <a:grpSpLocks/>
            </p:cNvGrpSpPr>
            <p:nvPr/>
          </p:nvGrpSpPr>
          <p:grpSpPr bwMode="auto">
            <a:xfrm>
              <a:off x="206" y="4260"/>
              <a:ext cx="1026" cy="518"/>
              <a:chOff x="206" y="4260"/>
              <a:chExt cx="1026" cy="518"/>
            </a:xfrm>
          </p:grpSpPr>
          <p:sp>
            <p:nvSpPr>
              <p:cNvPr id="45099" name="Rectangle 43"/>
              <p:cNvSpPr>
                <a:spLocks noChangeArrowheads="1"/>
              </p:cNvSpPr>
              <p:nvPr/>
            </p:nvSpPr>
            <p:spPr bwMode="auto">
              <a:xfrm>
                <a:off x="218" y="4260"/>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LOMAS SARGENTILLO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36" name="Rectangle 180"/>
              <p:cNvSpPr>
                <a:spLocks noChangeArrowheads="1"/>
              </p:cNvSpPr>
              <p:nvPr/>
            </p:nvSpPr>
            <p:spPr bwMode="auto">
              <a:xfrm>
                <a:off x="206" y="4260"/>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39" name="Group 183"/>
            <p:cNvGrpSpPr>
              <a:grpSpLocks/>
            </p:cNvGrpSpPr>
            <p:nvPr/>
          </p:nvGrpSpPr>
          <p:grpSpPr bwMode="auto">
            <a:xfrm>
              <a:off x="1232" y="4260"/>
              <a:ext cx="536" cy="518"/>
              <a:chOff x="1232" y="4260"/>
              <a:chExt cx="536" cy="518"/>
            </a:xfrm>
          </p:grpSpPr>
          <p:sp>
            <p:nvSpPr>
              <p:cNvPr id="45100" name="Rectangle 44"/>
              <p:cNvSpPr>
                <a:spLocks noChangeArrowheads="1"/>
              </p:cNvSpPr>
              <p:nvPr/>
            </p:nvSpPr>
            <p:spPr bwMode="auto">
              <a:xfrm>
                <a:off x="1244" y="4260"/>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38" name="Rectangle 182"/>
              <p:cNvSpPr>
                <a:spLocks noChangeArrowheads="1"/>
              </p:cNvSpPr>
              <p:nvPr/>
            </p:nvSpPr>
            <p:spPr bwMode="auto">
              <a:xfrm>
                <a:off x="1232" y="4260"/>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41" name="Group 185"/>
            <p:cNvGrpSpPr>
              <a:grpSpLocks/>
            </p:cNvGrpSpPr>
            <p:nvPr/>
          </p:nvGrpSpPr>
          <p:grpSpPr bwMode="auto">
            <a:xfrm>
              <a:off x="1768" y="4260"/>
              <a:ext cx="892" cy="518"/>
              <a:chOff x="1768" y="4260"/>
              <a:chExt cx="892" cy="518"/>
            </a:xfrm>
          </p:grpSpPr>
          <p:sp>
            <p:nvSpPr>
              <p:cNvPr id="45101" name="Rectangle 45"/>
              <p:cNvSpPr>
                <a:spLocks noChangeArrowheads="1"/>
              </p:cNvSpPr>
              <p:nvPr/>
            </p:nvSpPr>
            <p:spPr bwMode="auto">
              <a:xfrm>
                <a:off x="1780" y="4260"/>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40" name="Rectangle 184"/>
              <p:cNvSpPr>
                <a:spLocks noChangeArrowheads="1"/>
              </p:cNvSpPr>
              <p:nvPr/>
            </p:nvSpPr>
            <p:spPr bwMode="auto">
              <a:xfrm>
                <a:off x="1768" y="4260"/>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43" name="Group 187"/>
            <p:cNvGrpSpPr>
              <a:grpSpLocks/>
            </p:cNvGrpSpPr>
            <p:nvPr/>
          </p:nvGrpSpPr>
          <p:grpSpPr bwMode="auto">
            <a:xfrm>
              <a:off x="0" y="4778"/>
              <a:ext cx="206" cy="518"/>
              <a:chOff x="0" y="4778"/>
              <a:chExt cx="206" cy="518"/>
            </a:xfrm>
          </p:grpSpPr>
          <p:sp>
            <p:nvSpPr>
              <p:cNvPr id="45102" name="Rectangle 46"/>
              <p:cNvSpPr>
                <a:spLocks noChangeArrowheads="1"/>
              </p:cNvSpPr>
              <p:nvPr/>
            </p:nvSpPr>
            <p:spPr bwMode="auto">
              <a:xfrm>
                <a:off x="12" y="4778"/>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10</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42" name="Rectangle 186"/>
              <p:cNvSpPr>
                <a:spLocks noChangeArrowheads="1"/>
              </p:cNvSpPr>
              <p:nvPr/>
            </p:nvSpPr>
            <p:spPr bwMode="auto">
              <a:xfrm>
                <a:off x="0" y="4778"/>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45" name="Group 189"/>
            <p:cNvGrpSpPr>
              <a:grpSpLocks/>
            </p:cNvGrpSpPr>
            <p:nvPr/>
          </p:nvGrpSpPr>
          <p:grpSpPr bwMode="auto">
            <a:xfrm>
              <a:off x="206" y="4778"/>
              <a:ext cx="1026" cy="518"/>
              <a:chOff x="206" y="4778"/>
              <a:chExt cx="1026" cy="518"/>
            </a:xfrm>
          </p:grpSpPr>
          <p:sp>
            <p:nvSpPr>
              <p:cNvPr id="45103" name="Rectangle 47"/>
              <p:cNvSpPr>
                <a:spLocks noChangeArrowheads="1"/>
              </p:cNvSpPr>
              <p:nvPr/>
            </p:nvSpPr>
            <p:spPr bwMode="auto">
              <a:xfrm>
                <a:off x="218" y="4778"/>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MARCELINO MARIDUEÑ</a:t>
                </a:r>
                <a:r>
                  <a:rPr lang="es-ES_tradnl" sz="1400" b="1">
                    <a:solidFill>
                      <a:schemeClr val="accent2"/>
                    </a:solidFill>
                    <a:latin typeface="Arial" pitchFamily="34" charset="0"/>
                    <a:cs typeface="Arial" pitchFamily="34" charset="0"/>
                  </a:rPr>
                  <a:t>A</a:t>
                </a:r>
                <a:endParaRPr lang="es-ES" sz="1400" b="1">
                  <a:solidFill>
                    <a:schemeClr val="accent2"/>
                  </a:solidFill>
                </a:endParaRPr>
              </a:p>
            </p:txBody>
          </p:sp>
          <p:sp>
            <p:nvSpPr>
              <p:cNvPr id="45244" name="Rectangle 188"/>
              <p:cNvSpPr>
                <a:spLocks noChangeArrowheads="1"/>
              </p:cNvSpPr>
              <p:nvPr/>
            </p:nvSpPr>
            <p:spPr bwMode="auto">
              <a:xfrm>
                <a:off x="206" y="4778"/>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47" name="Group 191"/>
            <p:cNvGrpSpPr>
              <a:grpSpLocks/>
            </p:cNvGrpSpPr>
            <p:nvPr/>
          </p:nvGrpSpPr>
          <p:grpSpPr bwMode="auto">
            <a:xfrm>
              <a:off x="1232" y="4778"/>
              <a:ext cx="536" cy="518"/>
              <a:chOff x="1232" y="4778"/>
              <a:chExt cx="536" cy="518"/>
            </a:xfrm>
          </p:grpSpPr>
          <p:sp>
            <p:nvSpPr>
              <p:cNvPr id="45104" name="Rectangle 48"/>
              <p:cNvSpPr>
                <a:spLocks noChangeArrowheads="1"/>
              </p:cNvSpPr>
              <p:nvPr/>
            </p:nvSpPr>
            <p:spPr bwMode="auto">
              <a:xfrm>
                <a:off x="1244" y="4778"/>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46" name="Rectangle 190"/>
              <p:cNvSpPr>
                <a:spLocks noChangeArrowheads="1"/>
              </p:cNvSpPr>
              <p:nvPr/>
            </p:nvSpPr>
            <p:spPr bwMode="auto">
              <a:xfrm>
                <a:off x="1232" y="4778"/>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49" name="Group 193"/>
            <p:cNvGrpSpPr>
              <a:grpSpLocks/>
            </p:cNvGrpSpPr>
            <p:nvPr/>
          </p:nvGrpSpPr>
          <p:grpSpPr bwMode="auto">
            <a:xfrm>
              <a:off x="1768" y="4778"/>
              <a:ext cx="892" cy="518"/>
              <a:chOff x="1768" y="4778"/>
              <a:chExt cx="892" cy="518"/>
            </a:xfrm>
          </p:grpSpPr>
          <p:sp>
            <p:nvSpPr>
              <p:cNvPr id="45105" name="Rectangle 49"/>
              <p:cNvSpPr>
                <a:spLocks noChangeArrowheads="1"/>
              </p:cNvSpPr>
              <p:nvPr/>
            </p:nvSpPr>
            <p:spPr bwMode="auto">
              <a:xfrm>
                <a:off x="1780" y="4778"/>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48" name="Rectangle 192"/>
              <p:cNvSpPr>
                <a:spLocks noChangeArrowheads="1"/>
              </p:cNvSpPr>
              <p:nvPr/>
            </p:nvSpPr>
            <p:spPr bwMode="auto">
              <a:xfrm>
                <a:off x="1768" y="4778"/>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51" name="Group 195"/>
            <p:cNvGrpSpPr>
              <a:grpSpLocks/>
            </p:cNvGrpSpPr>
            <p:nvPr/>
          </p:nvGrpSpPr>
          <p:grpSpPr bwMode="auto">
            <a:xfrm>
              <a:off x="0" y="5296"/>
              <a:ext cx="206" cy="759"/>
              <a:chOff x="0" y="5296"/>
              <a:chExt cx="206" cy="759"/>
            </a:xfrm>
          </p:grpSpPr>
          <p:sp>
            <p:nvSpPr>
              <p:cNvPr id="45106" name="Rectangle 50"/>
              <p:cNvSpPr>
                <a:spLocks noChangeArrowheads="1"/>
              </p:cNvSpPr>
              <p:nvPr/>
            </p:nvSpPr>
            <p:spPr bwMode="auto">
              <a:xfrm>
                <a:off x="12" y="5296"/>
                <a:ext cx="182" cy="759"/>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11</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50" name="Rectangle 194"/>
              <p:cNvSpPr>
                <a:spLocks noChangeArrowheads="1"/>
              </p:cNvSpPr>
              <p:nvPr/>
            </p:nvSpPr>
            <p:spPr bwMode="auto">
              <a:xfrm>
                <a:off x="0" y="5296"/>
                <a:ext cx="206" cy="759"/>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53" name="Group 197"/>
            <p:cNvGrpSpPr>
              <a:grpSpLocks/>
            </p:cNvGrpSpPr>
            <p:nvPr/>
          </p:nvGrpSpPr>
          <p:grpSpPr bwMode="auto">
            <a:xfrm>
              <a:off x="206" y="5296"/>
              <a:ext cx="1026" cy="759"/>
              <a:chOff x="206" y="5296"/>
              <a:chExt cx="1026" cy="759"/>
            </a:xfrm>
          </p:grpSpPr>
          <p:sp>
            <p:nvSpPr>
              <p:cNvPr id="45107" name="Rectangle 51"/>
              <p:cNvSpPr>
                <a:spLocks noChangeArrowheads="1"/>
              </p:cNvSpPr>
              <p:nvPr/>
            </p:nvSpPr>
            <p:spPr bwMode="auto">
              <a:xfrm>
                <a:off x="218" y="5296"/>
                <a:ext cx="1002" cy="759"/>
              </a:xfrm>
              <a:prstGeom prst="rect">
                <a:avLst/>
              </a:prstGeom>
              <a:noFill/>
              <a:ln w="12700">
                <a:noFill/>
                <a:miter lim="800000"/>
                <a:headEnd type="none" w="sm" len="sm"/>
                <a:tailEnd type="none" w="sm" len="sm"/>
              </a:ln>
              <a:effectLst/>
            </p:spPr>
            <p:txBody>
              <a:bodyPr lIns="92075" tIns="46038" rIns="92075" bIns="0"/>
              <a:lstStyle/>
              <a:p>
                <a:r>
                  <a:rPr lang="es-ES" sz="1400" b="1">
                    <a:solidFill>
                      <a:schemeClr val="accent2"/>
                    </a:solidFill>
                    <a:latin typeface="Arial" pitchFamily="34" charset="0"/>
                    <a:cs typeface="Arial" pitchFamily="34" charset="0"/>
                  </a:rPr>
                  <a:t>NARANJAL</a:t>
                </a:r>
                <a:endParaRPr lang="es-ES" sz="1400" b="1">
                  <a:solidFill>
                    <a:schemeClr val="accent2"/>
                  </a:solidFill>
                </a:endParaRPr>
              </a:p>
            </p:txBody>
          </p:sp>
          <p:sp>
            <p:nvSpPr>
              <p:cNvPr id="45252" name="Rectangle 196"/>
              <p:cNvSpPr>
                <a:spLocks noChangeArrowheads="1"/>
              </p:cNvSpPr>
              <p:nvPr/>
            </p:nvSpPr>
            <p:spPr bwMode="auto">
              <a:xfrm>
                <a:off x="206" y="5296"/>
                <a:ext cx="1026" cy="759"/>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55" name="Group 199"/>
            <p:cNvGrpSpPr>
              <a:grpSpLocks/>
            </p:cNvGrpSpPr>
            <p:nvPr/>
          </p:nvGrpSpPr>
          <p:grpSpPr bwMode="auto">
            <a:xfrm>
              <a:off x="1232" y="5296"/>
              <a:ext cx="536" cy="759"/>
              <a:chOff x="1232" y="5296"/>
              <a:chExt cx="536" cy="759"/>
            </a:xfrm>
          </p:grpSpPr>
          <p:sp>
            <p:nvSpPr>
              <p:cNvPr id="45108" name="Rectangle 52"/>
              <p:cNvSpPr>
                <a:spLocks noChangeArrowheads="1"/>
              </p:cNvSpPr>
              <p:nvPr/>
            </p:nvSpPr>
            <p:spPr bwMode="auto">
              <a:xfrm>
                <a:off x="1244" y="5296"/>
                <a:ext cx="512" cy="759"/>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54" name="Rectangle 198"/>
              <p:cNvSpPr>
                <a:spLocks noChangeArrowheads="1"/>
              </p:cNvSpPr>
              <p:nvPr/>
            </p:nvSpPr>
            <p:spPr bwMode="auto">
              <a:xfrm>
                <a:off x="1232" y="5296"/>
                <a:ext cx="536" cy="759"/>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57" name="Group 201"/>
            <p:cNvGrpSpPr>
              <a:grpSpLocks/>
            </p:cNvGrpSpPr>
            <p:nvPr/>
          </p:nvGrpSpPr>
          <p:grpSpPr bwMode="auto">
            <a:xfrm>
              <a:off x="1768" y="5296"/>
              <a:ext cx="892" cy="759"/>
              <a:chOff x="1768" y="5296"/>
              <a:chExt cx="892" cy="759"/>
            </a:xfrm>
          </p:grpSpPr>
          <p:sp>
            <p:nvSpPr>
              <p:cNvPr id="45109" name="Rectangle 53"/>
              <p:cNvSpPr>
                <a:spLocks noChangeArrowheads="1"/>
              </p:cNvSpPr>
              <p:nvPr/>
            </p:nvSpPr>
            <p:spPr bwMode="auto">
              <a:xfrm>
                <a:off x="1780" y="5296"/>
                <a:ext cx="868" cy="759"/>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56" name="Rectangle 200"/>
              <p:cNvSpPr>
                <a:spLocks noChangeArrowheads="1"/>
              </p:cNvSpPr>
              <p:nvPr/>
            </p:nvSpPr>
            <p:spPr bwMode="auto">
              <a:xfrm>
                <a:off x="1768" y="5296"/>
                <a:ext cx="892" cy="759"/>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59" name="Group 203"/>
            <p:cNvGrpSpPr>
              <a:grpSpLocks/>
            </p:cNvGrpSpPr>
            <p:nvPr/>
          </p:nvGrpSpPr>
          <p:grpSpPr bwMode="auto">
            <a:xfrm>
              <a:off x="0" y="6055"/>
              <a:ext cx="206" cy="518"/>
              <a:chOff x="0" y="6055"/>
              <a:chExt cx="206" cy="518"/>
            </a:xfrm>
          </p:grpSpPr>
          <p:sp>
            <p:nvSpPr>
              <p:cNvPr id="45110" name="Rectangle 54"/>
              <p:cNvSpPr>
                <a:spLocks noChangeArrowheads="1"/>
              </p:cNvSpPr>
              <p:nvPr/>
            </p:nvSpPr>
            <p:spPr bwMode="auto">
              <a:xfrm>
                <a:off x="12" y="6055"/>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12</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58" name="Rectangle 202"/>
              <p:cNvSpPr>
                <a:spLocks noChangeArrowheads="1"/>
              </p:cNvSpPr>
              <p:nvPr/>
            </p:nvSpPr>
            <p:spPr bwMode="auto">
              <a:xfrm>
                <a:off x="0" y="6055"/>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61" name="Group 205"/>
            <p:cNvGrpSpPr>
              <a:grpSpLocks/>
            </p:cNvGrpSpPr>
            <p:nvPr/>
          </p:nvGrpSpPr>
          <p:grpSpPr bwMode="auto">
            <a:xfrm>
              <a:off x="206" y="6055"/>
              <a:ext cx="1026" cy="518"/>
              <a:chOff x="206" y="6055"/>
              <a:chExt cx="1026" cy="518"/>
            </a:xfrm>
          </p:grpSpPr>
          <p:sp>
            <p:nvSpPr>
              <p:cNvPr id="45111" name="Rectangle 55"/>
              <p:cNvSpPr>
                <a:spLocks noChangeArrowheads="1"/>
              </p:cNvSpPr>
              <p:nvPr/>
            </p:nvSpPr>
            <p:spPr bwMode="auto">
              <a:xfrm>
                <a:off x="218" y="6055"/>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NARANJITO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60" name="Rectangle 204"/>
              <p:cNvSpPr>
                <a:spLocks noChangeArrowheads="1"/>
              </p:cNvSpPr>
              <p:nvPr/>
            </p:nvSpPr>
            <p:spPr bwMode="auto">
              <a:xfrm>
                <a:off x="206" y="6055"/>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63" name="Group 207"/>
            <p:cNvGrpSpPr>
              <a:grpSpLocks/>
            </p:cNvGrpSpPr>
            <p:nvPr/>
          </p:nvGrpSpPr>
          <p:grpSpPr bwMode="auto">
            <a:xfrm>
              <a:off x="1232" y="6055"/>
              <a:ext cx="536" cy="518"/>
              <a:chOff x="1232" y="6055"/>
              <a:chExt cx="536" cy="518"/>
            </a:xfrm>
          </p:grpSpPr>
          <p:sp>
            <p:nvSpPr>
              <p:cNvPr id="45112" name="Rectangle 56"/>
              <p:cNvSpPr>
                <a:spLocks noChangeArrowheads="1"/>
              </p:cNvSpPr>
              <p:nvPr/>
            </p:nvSpPr>
            <p:spPr bwMode="auto">
              <a:xfrm>
                <a:off x="1244" y="6055"/>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62" name="Rectangle 206"/>
              <p:cNvSpPr>
                <a:spLocks noChangeArrowheads="1"/>
              </p:cNvSpPr>
              <p:nvPr/>
            </p:nvSpPr>
            <p:spPr bwMode="auto">
              <a:xfrm>
                <a:off x="1232" y="6055"/>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65" name="Group 209"/>
            <p:cNvGrpSpPr>
              <a:grpSpLocks/>
            </p:cNvGrpSpPr>
            <p:nvPr/>
          </p:nvGrpSpPr>
          <p:grpSpPr bwMode="auto">
            <a:xfrm>
              <a:off x="1768" y="6055"/>
              <a:ext cx="892" cy="518"/>
              <a:chOff x="1768" y="6055"/>
              <a:chExt cx="892" cy="518"/>
            </a:xfrm>
          </p:grpSpPr>
          <p:sp>
            <p:nvSpPr>
              <p:cNvPr id="45113" name="Rectangle 57"/>
              <p:cNvSpPr>
                <a:spLocks noChangeArrowheads="1"/>
              </p:cNvSpPr>
              <p:nvPr/>
            </p:nvSpPr>
            <p:spPr bwMode="auto">
              <a:xfrm>
                <a:off x="1780" y="6055"/>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64" name="Rectangle 208"/>
              <p:cNvSpPr>
                <a:spLocks noChangeArrowheads="1"/>
              </p:cNvSpPr>
              <p:nvPr/>
            </p:nvSpPr>
            <p:spPr bwMode="auto">
              <a:xfrm>
                <a:off x="1768" y="6055"/>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67" name="Group 211"/>
            <p:cNvGrpSpPr>
              <a:grpSpLocks/>
            </p:cNvGrpSpPr>
            <p:nvPr/>
          </p:nvGrpSpPr>
          <p:grpSpPr bwMode="auto">
            <a:xfrm>
              <a:off x="0" y="6573"/>
              <a:ext cx="206" cy="518"/>
              <a:chOff x="0" y="6573"/>
              <a:chExt cx="206" cy="518"/>
            </a:xfrm>
          </p:grpSpPr>
          <p:sp>
            <p:nvSpPr>
              <p:cNvPr id="45114" name="Rectangle 58"/>
              <p:cNvSpPr>
                <a:spLocks noChangeArrowheads="1"/>
              </p:cNvSpPr>
              <p:nvPr/>
            </p:nvSpPr>
            <p:spPr bwMode="auto">
              <a:xfrm>
                <a:off x="12" y="6573"/>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13</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66" name="Rectangle 210"/>
              <p:cNvSpPr>
                <a:spLocks noChangeArrowheads="1"/>
              </p:cNvSpPr>
              <p:nvPr/>
            </p:nvSpPr>
            <p:spPr bwMode="auto">
              <a:xfrm>
                <a:off x="0" y="6573"/>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69" name="Group 213"/>
            <p:cNvGrpSpPr>
              <a:grpSpLocks/>
            </p:cNvGrpSpPr>
            <p:nvPr/>
          </p:nvGrpSpPr>
          <p:grpSpPr bwMode="auto">
            <a:xfrm>
              <a:off x="206" y="6573"/>
              <a:ext cx="1026" cy="518"/>
              <a:chOff x="206" y="6573"/>
              <a:chExt cx="1026" cy="518"/>
            </a:xfrm>
          </p:grpSpPr>
          <p:sp>
            <p:nvSpPr>
              <p:cNvPr id="45115" name="Rectangle 59"/>
              <p:cNvSpPr>
                <a:spLocks noChangeArrowheads="1"/>
              </p:cNvSpPr>
              <p:nvPr/>
            </p:nvSpPr>
            <p:spPr bwMode="auto">
              <a:xfrm>
                <a:off x="218" y="6573"/>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NOBOL</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68" name="Rectangle 212"/>
              <p:cNvSpPr>
                <a:spLocks noChangeArrowheads="1"/>
              </p:cNvSpPr>
              <p:nvPr/>
            </p:nvSpPr>
            <p:spPr bwMode="auto">
              <a:xfrm>
                <a:off x="206" y="6573"/>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71" name="Group 215"/>
            <p:cNvGrpSpPr>
              <a:grpSpLocks/>
            </p:cNvGrpSpPr>
            <p:nvPr/>
          </p:nvGrpSpPr>
          <p:grpSpPr bwMode="auto">
            <a:xfrm>
              <a:off x="1232" y="6573"/>
              <a:ext cx="536" cy="518"/>
              <a:chOff x="1232" y="6573"/>
              <a:chExt cx="536" cy="518"/>
            </a:xfrm>
          </p:grpSpPr>
          <p:sp>
            <p:nvSpPr>
              <p:cNvPr id="45116" name="Rectangle 60"/>
              <p:cNvSpPr>
                <a:spLocks noChangeArrowheads="1"/>
              </p:cNvSpPr>
              <p:nvPr/>
            </p:nvSpPr>
            <p:spPr bwMode="auto">
              <a:xfrm>
                <a:off x="1244" y="6573"/>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70" name="Rectangle 214"/>
              <p:cNvSpPr>
                <a:spLocks noChangeArrowheads="1"/>
              </p:cNvSpPr>
              <p:nvPr/>
            </p:nvSpPr>
            <p:spPr bwMode="auto">
              <a:xfrm>
                <a:off x="1232" y="6573"/>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73" name="Group 217"/>
            <p:cNvGrpSpPr>
              <a:grpSpLocks/>
            </p:cNvGrpSpPr>
            <p:nvPr/>
          </p:nvGrpSpPr>
          <p:grpSpPr bwMode="auto">
            <a:xfrm>
              <a:off x="1768" y="6573"/>
              <a:ext cx="892" cy="518"/>
              <a:chOff x="1768" y="6573"/>
              <a:chExt cx="892" cy="518"/>
            </a:xfrm>
          </p:grpSpPr>
          <p:sp>
            <p:nvSpPr>
              <p:cNvPr id="45117" name="Rectangle 61"/>
              <p:cNvSpPr>
                <a:spLocks noChangeArrowheads="1"/>
              </p:cNvSpPr>
              <p:nvPr/>
            </p:nvSpPr>
            <p:spPr bwMode="auto">
              <a:xfrm>
                <a:off x="1780" y="6573"/>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72" name="Rectangle 216"/>
              <p:cNvSpPr>
                <a:spLocks noChangeArrowheads="1"/>
              </p:cNvSpPr>
              <p:nvPr/>
            </p:nvSpPr>
            <p:spPr bwMode="auto">
              <a:xfrm>
                <a:off x="1768" y="6573"/>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75" name="Group 219"/>
            <p:cNvGrpSpPr>
              <a:grpSpLocks/>
            </p:cNvGrpSpPr>
            <p:nvPr/>
          </p:nvGrpSpPr>
          <p:grpSpPr bwMode="auto">
            <a:xfrm>
              <a:off x="0" y="7091"/>
              <a:ext cx="206" cy="518"/>
              <a:chOff x="0" y="7091"/>
              <a:chExt cx="206" cy="518"/>
            </a:xfrm>
          </p:grpSpPr>
          <p:sp>
            <p:nvSpPr>
              <p:cNvPr id="45118" name="Rectangle 62"/>
              <p:cNvSpPr>
                <a:spLocks noChangeArrowheads="1"/>
              </p:cNvSpPr>
              <p:nvPr/>
            </p:nvSpPr>
            <p:spPr bwMode="auto">
              <a:xfrm>
                <a:off x="12" y="7091"/>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14</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74" name="Rectangle 218"/>
              <p:cNvSpPr>
                <a:spLocks noChangeArrowheads="1"/>
              </p:cNvSpPr>
              <p:nvPr/>
            </p:nvSpPr>
            <p:spPr bwMode="auto">
              <a:xfrm>
                <a:off x="0" y="7091"/>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77" name="Group 221"/>
            <p:cNvGrpSpPr>
              <a:grpSpLocks/>
            </p:cNvGrpSpPr>
            <p:nvPr/>
          </p:nvGrpSpPr>
          <p:grpSpPr bwMode="auto">
            <a:xfrm>
              <a:off x="206" y="7091"/>
              <a:ext cx="1026" cy="518"/>
              <a:chOff x="206" y="7091"/>
              <a:chExt cx="1026" cy="518"/>
            </a:xfrm>
          </p:grpSpPr>
          <p:sp>
            <p:nvSpPr>
              <p:cNvPr id="45119" name="Rectangle 63"/>
              <p:cNvSpPr>
                <a:spLocks noChangeArrowheads="1"/>
              </p:cNvSpPr>
              <p:nvPr/>
            </p:nvSpPr>
            <p:spPr bwMode="auto">
              <a:xfrm>
                <a:off x="218" y="7091"/>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PALESTINA</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76" name="Rectangle 220"/>
              <p:cNvSpPr>
                <a:spLocks noChangeArrowheads="1"/>
              </p:cNvSpPr>
              <p:nvPr/>
            </p:nvSpPr>
            <p:spPr bwMode="auto">
              <a:xfrm>
                <a:off x="206" y="7091"/>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79" name="Group 223"/>
            <p:cNvGrpSpPr>
              <a:grpSpLocks/>
            </p:cNvGrpSpPr>
            <p:nvPr/>
          </p:nvGrpSpPr>
          <p:grpSpPr bwMode="auto">
            <a:xfrm>
              <a:off x="1232" y="7091"/>
              <a:ext cx="536" cy="518"/>
              <a:chOff x="1232" y="7091"/>
              <a:chExt cx="536" cy="518"/>
            </a:xfrm>
          </p:grpSpPr>
          <p:sp>
            <p:nvSpPr>
              <p:cNvPr id="45120" name="Rectangle 64"/>
              <p:cNvSpPr>
                <a:spLocks noChangeArrowheads="1"/>
              </p:cNvSpPr>
              <p:nvPr/>
            </p:nvSpPr>
            <p:spPr bwMode="auto">
              <a:xfrm>
                <a:off x="1244" y="7091"/>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78" name="Rectangle 222"/>
              <p:cNvSpPr>
                <a:spLocks noChangeArrowheads="1"/>
              </p:cNvSpPr>
              <p:nvPr/>
            </p:nvSpPr>
            <p:spPr bwMode="auto">
              <a:xfrm>
                <a:off x="1232" y="7091"/>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81" name="Group 225"/>
            <p:cNvGrpSpPr>
              <a:grpSpLocks/>
            </p:cNvGrpSpPr>
            <p:nvPr/>
          </p:nvGrpSpPr>
          <p:grpSpPr bwMode="auto">
            <a:xfrm>
              <a:off x="1768" y="7091"/>
              <a:ext cx="892" cy="518"/>
              <a:chOff x="1768" y="7091"/>
              <a:chExt cx="892" cy="518"/>
            </a:xfrm>
          </p:grpSpPr>
          <p:sp>
            <p:nvSpPr>
              <p:cNvPr id="45121" name="Rectangle 65"/>
              <p:cNvSpPr>
                <a:spLocks noChangeArrowheads="1"/>
              </p:cNvSpPr>
              <p:nvPr/>
            </p:nvSpPr>
            <p:spPr bwMode="auto">
              <a:xfrm>
                <a:off x="1780" y="7091"/>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80" name="Rectangle 224"/>
              <p:cNvSpPr>
                <a:spLocks noChangeArrowheads="1"/>
              </p:cNvSpPr>
              <p:nvPr/>
            </p:nvSpPr>
            <p:spPr bwMode="auto">
              <a:xfrm>
                <a:off x="1768" y="7091"/>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83" name="Group 227"/>
            <p:cNvGrpSpPr>
              <a:grpSpLocks/>
            </p:cNvGrpSpPr>
            <p:nvPr/>
          </p:nvGrpSpPr>
          <p:grpSpPr bwMode="auto">
            <a:xfrm>
              <a:off x="0" y="7609"/>
              <a:ext cx="206" cy="518"/>
              <a:chOff x="0" y="7609"/>
              <a:chExt cx="206" cy="518"/>
            </a:xfrm>
          </p:grpSpPr>
          <p:sp>
            <p:nvSpPr>
              <p:cNvPr id="45122" name="Rectangle 66"/>
              <p:cNvSpPr>
                <a:spLocks noChangeArrowheads="1"/>
              </p:cNvSpPr>
              <p:nvPr/>
            </p:nvSpPr>
            <p:spPr bwMode="auto">
              <a:xfrm>
                <a:off x="12" y="7609"/>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15</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82" name="Rectangle 226"/>
              <p:cNvSpPr>
                <a:spLocks noChangeArrowheads="1"/>
              </p:cNvSpPr>
              <p:nvPr/>
            </p:nvSpPr>
            <p:spPr bwMode="auto">
              <a:xfrm>
                <a:off x="0" y="7609"/>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85" name="Group 229"/>
            <p:cNvGrpSpPr>
              <a:grpSpLocks/>
            </p:cNvGrpSpPr>
            <p:nvPr/>
          </p:nvGrpSpPr>
          <p:grpSpPr bwMode="auto">
            <a:xfrm>
              <a:off x="206" y="7609"/>
              <a:ext cx="1026" cy="518"/>
              <a:chOff x="206" y="7609"/>
              <a:chExt cx="1026" cy="518"/>
            </a:xfrm>
          </p:grpSpPr>
          <p:sp>
            <p:nvSpPr>
              <p:cNvPr id="45123" name="Rectangle 67"/>
              <p:cNvSpPr>
                <a:spLocks noChangeArrowheads="1"/>
              </p:cNvSpPr>
              <p:nvPr/>
            </p:nvSpPr>
            <p:spPr bwMode="auto">
              <a:xfrm>
                <a:off x="218" y="7609"/>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PEDRO CARBO</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84" name="Rectangle 228"/>
              <p:cNvSpPr>
                <a:spLocks noChangeArrowheads="1"/>
              </p:cNvSpPr>
              <p:nvPr/>
            </p:nvSpPr>
            <p:spPr bwMode="auto">
              <a:xfrm>
                <a:off x="206" y="7609"/>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87" name="Group 231"/>
            <p:cNvGrpSpPr>
              <a:grpSpLocks/>
            </p:cNvGrpSpPr>
            <p:nvPr/>
          </p:nvGrpSpPr>
          <p:grpSpPr bwMode="auto">
            <a:xfrm>
              <a:off x="1232" y="7609"/>
              <a:ext cx="536" cy="518"/>
              <a:chOff x="1232" y="7609"/>
              <a:chExt cx="536" cy="518"/>
            </a:xfrm>
          </p:grpSpPr>
          <p:sp>
            <p:nvSpPr>
              <p:cNvPr id="45124" name="Rectangle 68"/>
              <p:cNvSpPr>
                <a:spLocks noChangeArrowheads="1"/>
              </p:cNvSpPr>
              <p:nvPr/>
            </p:nvSpPr>
            <p:spPr bwMode="auto">
              <a:xfrm>
                <a:off x="1244" y="7609"/>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86" name="Rectangle 230"/>
              <p:cNvSpPr>
                <a:spLocks noChangeArrowheads="1"/>
              </p:cNvSpPr>
              <p:nvPr/>
            </p:nvSpPr>
            <p:spPr bwMode="auto">
              <a:xfrm>
                <a:off x="1232" y="7609"/>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89" name="Group 233"/>
            <p:cNvGrpSpPr>
              <a:grpSpLocks/>
            </p:cNvGrpSpPr>
            <p:nvPr/>
          </p:nvGrpSpPr>
          <p:grpSpPr bwMode="auto">
            <a:xfrm>
              <a:off x="1768" y="7609"/>
              <a:ext cx="892" cy="518"/>
              <a:chOff x="1768" y="7609"/>
              <a:chExt cx="892" cy="518"/>
            </a:xfrm>
          </p:grpSpPr>
          <p:sp>
            <p:nvSpPr>
              <p:cNvPr id="45125" name="Rectangle 69"/>
              <p:cNvSpPr>
                <a:spLocks noChangeArrowheads="1"/>
              </p:cNvSpPr>
              <p:nvPr/>
            </p:nvSpPr>
            <p:spPr bwMode="auto">
              <a:xfrm>
                <a:off x="1780" y="7609"/>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88" name="Rectangle 232"/>
              <p:cNvSpPr>
                <a:spLocks noChangeArrowheads="1"/>
              </p:cNvSpPr>
              <p:nvPr/>
            </p:nvSpPr>
            <p:spPr bwMode="auto">
              <a:xfrm>
                <a:off x="1768" y="7609"/>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91" name="Group 235"/>
            <p:cNvGrpSpPr>
              <a:grpSpLocks/>
            </p:cNvGrpSpPr>
            <p:nvPr/>
          </p:nvGrpSpPr>
          <p:grpSpPr bwMode="auto">
            <a:xfrm>
              <a:off x="0" y="8127"/>
              <a:ext cx="206" cy="518"/>
              <a:chOff x="0" y="8127"/>
              <a:chExt cx="206" cy="518"/>
            </a:xfrm>
          </p:grpSpPr>
          <p:sp>
            <p:nvSpPr>
              <p:cNvPr id="45126" name="Rectangle 70"/>
              <p:cNvSpPr>
                <a:spLocks noChangeArrowheads="1"/>
              </p:cNvSpPr>
              <p:nvPr/>
            </p:nvSpPr>
            <p:spPr bwMode="auto">
              <a:xfrm>
                <a:off x="12" y="8127"/>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16</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90" name="Rectangle 234"/>
              <p:cNvSpPr>
                <a:spLocks noChangeArrowheads="1"/>
              </p:cNvSpPr>
              <p:nvPr/>
            </p:nvSpPr>
            <p:spPr bwMode="auto">
              <a:xfrm>
                <a:off x="0" y="8127"/>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93" name="Group 237"/>
            <p:cNvGrpSpPr>
              <a:grpSpLocks/>
            </p:cNvGrpSpPr>
            <p:nvPr/>
          </p:nvGrpSpPr>
          <p:grpSpPr bwMode="auto">
            <a:xfrm>
              <a:off x="206" y="8127"/>
              <a:ext cx="1026" cy="518"/>
              <a:chOff x="206" y="8127"/>
              <a:chExt cx="1026" cy="518"/>
            </a:xfrm>
          </p:grpSpPr>
          <p:sp>
            <p:nvSpPr>
              <p:cNvPr id="45127" name="Rectangle 71"/>
              <p:cNvSpPr>
                <a:spLocks noChangeArrowheads="1"/>
              </p:cNvSpPr>
              <p:nvPr/>
            </p:nvSpPr>
            <p:spPr bwMode="auto">
              <a:xfrm>
                <a:off x="218" y="8127"/>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PLAYAS</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292" name="Rectangle 236"/>
              <p:cNvSpPr>
                <a:spLocks noChangeArrowheads="1"/>
              </p:cNvSpPr>
              <p:nvPr/>
            </p:nvSpPr>
            <p:spPr bwMode="auto">
              <a:xfrm>
                <a:off x="206" y="8127"/>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95" name="Group 239"/>
            <p:cNvGrpSpPr>
              <a:grpSpLocks/>
            </p:cNvGrpSpPr>
            <p:nvPr/>
          </p:nvGrpSpPr>
          <p:grpSpPr bwMode="auto">
            <a:xfrm>
              <a:off x="1232" y="8127"/>
              <a:ext cx="536" cy="518"/>
              <a:chOff x="1232" y="8127"/>
              <a:chExt cx="536" cy="518"/>
            </a:xfrm>
          </p:grpSpPr>
          <p:sp>
            <p:nvSpPr>
              <p:cNvPr id="45128" name="Rectangle 72"/>
              <p:cNvSpPr>
                <a:spLocks noChangeArrowheads="1"/>
              </p:cNvSpPr>
              <p:nvPr/>
            </p:nvSpPr>
            <p:spPr bwMode="auto">
              <a:xfrm>
                <a:off x="1244" y="8127"/>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94" name="Rectangle 238"/>
              <p:cNvSpPr>
                <a:spLocks noChangeArrowheads="1"/>
              </p:cNvSpPr>
              <p:nvPr/>
            </p:nvSpPr>
            <p:spPr bwMode="auto">
              <a:xfrm>
                <a:off x="1232" y="8127"/>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97" name="Group 241"/>
            <p:cNvGrpSpPr>
              <a:grpSpLocks/>
            </p:cNvGrpSpPr>
            <p:nvPr/>
          </p:nvGrpSpPr>
          <p:grpSpPr bwMode="auto">
            <a:xfrm>
              <a:off x="1768" y="8127"/>
              <a:ext cx="892" cy="518"/>
              <a:chOff x="1768" y="8127"/>
              <a:chExt cx="892" cy="518"/>
            </a:xfrm>
          </p:grpSpPr>
          <p:sp>
            <p:nvSpPr>
              <p:cNvPr id="45129" name="Rectangle 73"/>
              <p:cNvSpPr>
                <a:spLocks noChangeArrowheads="1"/>
              </p:cNvSpPr>
              <p:nvPr/>
            </p:nvSpPr>
            <p:spPr bwMode="auto">
              <a:xfrm>
                <a:off x="1780" y="8127"/>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296" name="Rectangle 240"/>
              <p:cNvSpPr>
                <a:spLocks noChangeArrowheads="1"/>
              </p:cNvSpPr>
              <p:nvPr/>
            </p:nvSpPr>
            <p:spPr bwMode="auto">
              <a:xfrm>
                <a:off x="1768" y="8127"/>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299" name="Group 243"/>
            <p:cNvGrpSpPr>
              <a:grpSpLocks/>
            </p:cNvGrpSpPr>
            <p:nvPr/>
          </p:nvGrpSpPr>
          <p:grpSpPr bwMode="auto">
            <a:xfrm>
              <a:off x="0" y="8645"/>
              <a:ext cx="206" cy="518"/>
              <a:chOff x="0" y="8645"/>
              <a:chExt cx="206" cy="518"/>
            </a:xfrm>
          </p:grpSpPr>
          <p:sp>
            <p:nvSpPr>
              <p:cNvPr id="45130" name="Rectangle 74"/>
              <p:cNvSpPr>
                <a:spLocks noChangeArrowheads="1"/>
              </p:cNvSpPr>
              <p:nvPr/>
            </p:nvSpPr>
            <p:spPr bwMode="auto">
              <a:xfrm>
                <a:off x="12" y="8645"/>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17</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298" name="Rectangle 242"/>
              <p:cNvSpPr>
                <a:spLocks noChangeArrowheads="1"/>
              </p:cNvSpPr>
              <p:nvPr/>
            </p:nvSpPr>
            <p:spPr bwMode="auto">
              <a:xfrm>
                <a:off x="0" y="8645"/>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01" name="Group 245"/>
            <p:cNvGrpSpPr>
              <a:grpSpLocks/>
            </p:cNvGrpSpPr>
            <p:nvPr/>
          </p:nvGrpSpPr>
          <p:grpSpPr bwMode="auto">
            <a:xfrm>
              <a:off x="206" y="8645"/>
              <a:ext cx="1026" cy="518"/>
              <a:chOff x="206" y="8645"/>
              <a:chExt cx="1026" cy="518"/>
            </a:xfrm>
          </p:grpSpPr>
          <p:sp>
            <p:nvSpPr>
              <p:cNvPr id="45131" name="Rectangle 75"/>
              <p:cNvSpPr>
                <a:spLocks noChangeArrowheads="1"/>
              </p:cNvSpPr>
              <p:nvPr/>
            </p:nvSpPr>
            <p:spPr bwMode="auto">
              <a:xfrm>
                <a:off x="218" y="8645"/>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SALINAS</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300" name="Rectangle 244"/>
              <p:cNvSpPr>
                <a:spLocks noChangeArrowheads="1"/>
              </p:cNvSpPr>
              <p:nvPr/>
            </p:nvSpPr>
            <p:spPr bwMode="auto">
              <a:xfrm>
                <a:off x="206" y="8645"/>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03" name="Group 247"/>
            <p:cNvGrpSpPr>
              <a:grpSpLocks/>
            </p:cNvGrpSpPr>
            <p:nvPr/>
          </p:nvGrpSpPr>
          <p:grpSpPr bwMode="auto">
            <a:xfrm>
              <a:off x="1232" y="8645"/>
              <a:ext cx="536" cy="518"/>
              <a:chOff x="1232" y="8645"/>
              <a:chExt cx="536" cy="518"/>
            </a:xfrm>
          </p:grpSpPr>
          <p:sp>
            <p:nvSpPr>
              <p:cNvPr id="45132" name="Rectangle 76"/>
              <p:cNvSpPr>
                <a:spLocks noChangeArrowheads="1"/>
              </p:cNvSpPr>
              <p:nvPr/>
            </p:nvSpPr>
            <p:spPr bwMode="auto">
              <a:xfrm>
                <a:off x="1244" y="8645"/>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02" name="Rectangle 246"/>
              <p:cNvSpPr>
                <a:spLocks noChangeArrowheads="1"/>
              </p:cNvSpPr>
              <p:nvPr/>
            </p:nvSpPr>
            <p:spPr bwMode="auto">
              <a:xfrm>
                <a:off x="1232" y="8645"/>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05" name="Group 249"/>
            <p:cNvGrpSpPr>
              <a:grpSpLocks/>
            </p:cNvGrpSpPr>
            <p:nvPr/>
          </p:nvGrpSpPr>
          <p:grpSpPr bwMode="auto">
            <a:xfrm>
              <a:off x="1768" y="8645"/>
              <a:ext cx="892" cy="518"/>
              <a:chOff x="1768" y="8645"/>
              <a:chExt cx="892" cy="518"/>
            </a:xfrm>
          </p:grpSpPr>
          <p:sp>
            <p:nvSpPr>
              <p:cNvPr id="45133" name="Rectangle 77"/>
              <p:cNvSpPr>
                <a:spLocks noChangeArrowheads="1"/>
              </p:cNvSpPr>
              <p:nvPr/>
            </p:nvSpPr>
            <p:spPr bwMode="auto">
              <a:xfrm>
                <a:off x="1780" y="8645"/>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04" name="Rectangle 248"/>
              <p:cNvSpPr>
                <a:spLocks noChangeArrowheads="1"/>
              </p:cNvSpPr>
              <p:nvPr/>
            </p:nvSpPr>
            <p:spPr bwMode="auto">
              <a:xfrm>
                <a:off x="1768" y="8645"/>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07" name="Group 251"/>
            <p:cNvGrpSpPr>
              <a:grpSpLocks/>
            </p:cNvGrpSpPr>
            <p:nvPr/>
          </p:nvGrpSpPr>
          <p:grpSpPr bwMode="auto">
            <a:xfrm>
              <a:off x="0" y="9163"/>
              <a:ext cx="206" cy="518"/>
              <a:chOff x="0" y="9163"/>
              <a:chExt cx="206" cy="518"/>
            </a:xfrm>
          </p:grpSpPr>
          <p:sp>
            <p:nvSpPr>
              <p:cNvPr id="45134" name="Rectangle 78"/>
              <p:cNvSpPr>
                <a:spLocks noChangeArrowheads="1"/>
              </p:cNvSpPr>
              <p:nvPr/>
            </p:nvSpPr>
            <p:spPr bwMode="auto">
              <a:xfrm>
                <a:off x="12" y="9163"/>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18</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306" name="Rectangle 250"/>
              <p:cNvSpPr>
                <a:spLocks noChangeArrowheads="1"/>
              </p:cNvSpPr>
              <p:nvPr/>
            </p:nvSpPr>
            <p:spPr bwMode="auto">
              <a:xfrm>
                <a:off x="0" y="9163"/>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09" name="Group 253"/>
            <p:cNvGrpSpPr>
              <a:grpSpLocks/>
            </p:cNvGrpSpPr>
            <p:nvPr/>
          </p:nvGrpSpPr>
          <p:grpSpPr bwMode="auto">
            <a:xfrm>
              <a:off x="206" y="9163"/>
              <a:ext cx="1026" cy="518"/>
              <a:chOff x="206" y="9163"/>
              <a:chExt cx="1026" cy="518"/>
            </a:xfrm>
          </p:grpSpPr>
          <p:sp>
            <p:nvSpPr>
              <p:cNvPr id="45135" name="Rectangle 79"/>
              <p:cNvSpPr>
                <a:spLocks noChangeArrowheads="1"/>
              </p:cNvSpPr>
              <p:nvPr/>
            </p:nvSpPr>
            <p:spPr bwMode="auto">
              <a:xfrm>
                <a:off x="218" y="9163"/>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SAMBORONDÓN</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308" name="Rectangle 252"/>
              <p:cNvSpPr>
                <a:spLocks noChangeArrowheads="1"/>
              </p:cNvSpPr>
              <p:nvPr/>
            </p:nvSpPr>
            <p:spPr bwMode="auto">
              <a:xfrm>
                <a:off x="206" y="9163"/>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11" name="Group 255"/>
            <p:cNvGrpSpPr>
              <a:grpSpLocks/>
            </p:cNvGrpSpPr>
            <p:nvPr/>
          </p:nvGrpSpPr>
          <p:grpSpPr bwMode="auto">
            <a:xfrm>
              <a:off x="1232" y="9163"/>
              <a:ext cx="536" cy="518"/>
              <a:chOff x="1232" y="9163"/>
              <a:chExt cx="536" cy="518"/>
            </a:xfrm>
          </p:grpSpPr>
          <p:sp>
            <p:nvSpPr>
              <p:cNvPr id="45136" name="Rectangle 80"/>
              <p:cNvSpPr>
                <a:spLocks noChangeArrowheads="1"/>
              </p:cNvSpPr>
              <p:nvPr/>
            </p:nvSpPr>
            <p:spPr bwMode="auto">
              <a:xfrm>
                <a:off x="1244" y="9163"/>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10" name="Rectangle 254"/>
              <p:cNvSpPr>
                <a:spLocks noChangeArrowheads="1"/>
              </p:cNvSpPr>
              <p:nvPr/>
            </p:nvSpPr>
            <p:spPr bwMode="auto">
              <a:xfrm>
                <a:off x="1232" y="9163"/>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13" name="Group 257"/>
            <p:cNvGrpSpPr>
              <a:grpSpLocks/>
            </p:cNvGrpSpPr>
            <p:nvPr/>
          </p:nvGrpSpPr>
          <p:grpSpPr bwMode="auto">
            <a:xfrm>
              <a:off x="1768" y="9163"/>
              <a:ext cx="892" cy="518"/>
              <a:chOff x="1768" y="9163"/>
              <a:chExt cx="892" cy="518"/>
            </a:xfrm>
          </p:grpSpPr>
          <p:sp>
            <p:nvSpPr>
              <p:cNvPr id="45137" name="Rectangle 81"/>
              <p:cNvSpPr>
                <a:spLocks noChangeArrowheads="1"/>
              </p:cNvSpPr>
              <p:nvPr/>
            </p:nvSpPr>
            <p:spPr bwMode="auto">
              <a:xfrm>
                <a:off x="1780" y="9163"/>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12" name="Rectangle 256"/>
              <p:cNvSpPr>
                <a:spLocks noChangeArrowheads="1"/>
              </p:cNvSpPr>
              <p:nvPr/>
            </p:nvSpPr>
            <p:spPr bwMode="auto">
              <a:xfrm>
                <a:off x="1768" y="9163"/>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15" name="Group 259"/>
            <p:cNvGrpSpPr>
              <a:grpSpLocks/>
            </p:cNvGrpSpPr>
            <p:nvPr/>
          </p:nvGrpSpPr>
          <p:grpSpPr bwMode="auto">
            <a:xfrm>
              <a:off x="0" y="9681"/>
              <a:ext cx="206" cy="518"/>
              <a:chOff x="0" y="9681"/>
              <a:chExt cx="206" cy="518"/>
            </a:xfrm>
          </p:grpSpPr>
          <p:sp>
            <p:nvSpPr>
              <p:cNvPr id="45138" name="Rectangle 82"/>
              <p:cNvSpPr>
                <a:spLocks noChangeArrowheads="1"/>
              </p:cNvSpPr>
              <p:nvPr/>
            </p:nvSpPr>
            <p:spPr bwMode="auto">
              <a:xfrm>
                <a:off x="12" y="9681"/>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19</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314" name="Rectangle 258"/>
              <p:cNvSpPr>
                <a:spLocks noChangeArrowheads="1"/>
              </p:cNvSpPr>
              <p:nvPr/>
            </p:nvSpPr>
            <p:spPr bwMode="auto">
              <a:xfrm>
                <a:off x="0" y="9681"/>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17" name="Group 261"/>
            <p:cNvGrpSpPr>
              <a:grpSpLocks/>
            </p:cNvGrpSpPr>
            <p:nvPr/>
          </p:nvGrpSpPr>
          <p:grpSpPr bwMode="auto">
            <a:xfrm>
              <a:off x="206" y="9681"/>
              <a:ext cx="1026" cy="518"/>
              <a:chOff x="206" y="9681"/>
              <a:chExt cx="1026" cy="518"/>
            </a:xfrm>
          </p:grpSpPr>
          <p:sp>
            <p:nvSpPr>
              <p:cNvPr id="45139" name="Rectangle 83"/>
              <p:cNvSpPr>
                <a:spLocks noChangeArrowheads="1"/>
              </p:cNvSpPr>
              <p:nvPr/>
            </p:nvSpPr>
            <p:spPr bwMode="auto">
              <a:xfrm>
                <a:off x="218" y="9681"/>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SANTA LUCÍA</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316" name="Rectangle 260"/>
              <p:cNvSpPr>
                <a:spLocks noChangeArrowheads="1"/>
              </p:cNvSpPr>
              <p:nvPr/>
            </p:nvSpPr>
            <p:spPr bwMode="auto">
              <a:xfrm>
                <a:off x="206" y="9681"/>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19" name="Group 263"/>
            <p:cNvGrpSpPr>
              <a:grpSpLocks/>
            </p:cNvGrpSpPr>
            <p:nvPr/>
          </p:nvGrpSpPr>
          <p:grpSpPr bwMode="auto">
            <a:xfrm>
              <a:off x="1232" y="9681"/>
              <a:ext cx="536" cy="518"/>
              <a:chOff x="1232" y="9681"/>
              <a:chExt cx="536" cy="518"/>
            </a:xfrm>
          </p:grpSpPr>
          <p:sp>
            <p:nvSpPr>
              <p:cNvPr id="45140" name="Rectangle 84"/>
              <p:cNvSpPr>
                <a:spLocks noChangeArrowheads="1"/>
              </p:cNvSpPr>
              <p:nvPr/>
            </p:nvSpPr>
            <p:spPr bwMode="auto">
              <a:xfrm>
                <a:off x="1244" y="9681"/>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18" name="Rectangle 262"/>
              <p:cNvSpPr>
                <a:spLocks noChangeArrowheads="1"/>
              </p:cNvSpPr>
              <p:nvPr/>
            </p:nvSpPr>
            <p:spPr bwMode="auto">
              <a:xfrm>
                <a:off x="1232" y="9681"/>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21" name="Group 265"/>
            <p:cNvGrpSpPr>
              <a:grpSpLocks/>
            </p:cNvGrpSpPr>
            <p:nvPr/>
          </p:nvGrpSpPr>
          <p:grpSpPr bwMode="auto">
            <a:xfrm>
              <a:off x="1768" y="9681"/>
              <a:ext cx="892" cy="518"/>
              <a:chOff x="1768" y="9681"/>
              <a:chExt cx="892" cy="518"/>
            </a:xfrm>
          </p:grpSpPr>
          <p:sp>
            <p:nvSpPr>
              <p:cNvPr id="45141" name="Rectangle 85"/>
              <p:cNvSpPr>
                <a:spLocks noChangeArrowheads="1"/>
              </p:cNvSpPr>
              <p:nvPr/>
            </p:nvSpPr>
            <p:spPr bwMode="auto">
              <a:xfrm>
                <a:off x="1780" y="9681"/>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20" name="Rectangle 264"/>
              <p:cNvSpPr>
                <a:spLocks noChangeArrowheads="1"/>
              </p:cNvSpPr>
              <p:nvPr/>
            </p:nvSpPr>
            <p:spPr bwMode="auto">
              <a:xfrm>
                <a:off x="1768" y="9681"/>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23" name="Group 267"/>
            <p:cNvGrpSpPr>
              <a:grpSpLocks/>
            </p:cNvGrpSpPr>
            <p:nvPr/>
          </p:nvGrpSpPr>
          <p:grpSpPr bwMode="auto">
            <a:xfrm>
              <a:off x="0" y="10199"/>
              <a:ext cx="206" cy="518"/>
              <a:chOff x="0" y="10199"/>
              <a:chExt cx="206" cy="518"/>
            </a:xfrm>
          </p:grpSpPr>
          <p:sp>
            <p:nvSpPr>
              <p:cNvPr id="45142" name="Rectangle 86"/>
              <p:cNvSpPr>
                <a:spLocks noChangeArrowheads="1"/>
              </p:cNvSpPr>
              <p:nvPr/>
            </p:nvSpPr>
            <p:spPr bwMode="auto">
              <a:xfrm>
                <a:off x="12" y="10199"/>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20</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322" name="Rectangle 266"/>
              <p:cNvSpPr>
                <a:spLocks noChangeArrowheads="1"/>
              </p:cNvSpPr>
              <p:nvPr/>
            </p:nvSpPr>
            <p:spPr bwMode="auto">
              <a:xfrm>
                <a:off x="0" y="10199"/>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25" name="Group 269"/>
            <p:cNvGrpSpPr>
              <a:grpSpLocks/>
            </p:cNvGrpSpPr>
            <p:nvPr/>
          </p:nvGrpSpPr>
          <p:grpSpPr bwMode="auto">
            <a:xfrm>
              <a:off x="206" y="10199"/>
              <a:ext cx="1026" cy="518"/>
              <a:chOff x="206" y="10199"/>
              <a:chExt cx="1026" cy="518"/>
            </a:xfrm>
          </p:grpSpPr>
          <p:sp>
            <p:nvSpPr>
              <p:cNvPr id="45143" name="Rectangle 87"/>
              <p:cNvSpPr>
                <a:spLocks noChangeArrowheads="1"/>
              </p:cNvSpPr>
              <p:nvPr/>
            </p:nvSpPr>
            <p:spPr bwMode="auto">
              <a:xfrm>
                <a:off x="218" y="10199"/>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SIMÓN BOLÍVAR</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324" name="Rectangle 268"/>
              <p:cNvSpPr>
                <a:spLocks noChangeArrowheads="1"/>
              </p:cNvSpPr>
              <p:nvPr/>
            </p:nvSpPr>
            <p:spPr bwMode="auto">
              <a:xfrm>
                <a:off x="206" y="10199"/>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27" name="Group 271"/>
            <p:cNvGrpSpPr>
              <a:grpSpLocks/>
            </p:cNvGrpSpPr>
            <p:nvPr/>
          </p:nvGrpSpPr>
          <p:grpSpPr bwMode="auto">
            <a:xfrm>
              <a:off x="1232" y="10199"/>
              <a:ext cx="536" cy="518"/>
              <a:chOff x="1232" y="10199"/>
              <a:chExt cx="536" cy="518"/>
            </a:xfrm>
          </p:grpSpPr>
          <p:sp>
            <p:nvSpPr>
              <p:cNvPr id="45144" name="Rectangle 88"/>
              <p:cNvSpPr>
                <a:spLocks noChangeArrowheads="1"/>
              </p:cNvSpPr>
              <p:nvPr/>
            </p:nvSpPr>
            <p:spPr bwMode="auto">
              <a:xfrm>
                <a:off x="1244" y="10199"/>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26" name="Rectangle 270"/>
              <p:cNvSpPr>
                <a:spLocks noChangeArrowheads="1"/>
              </p:cNvSpPr>
              <p:nvPr/>
            </p:nvSpPr>
            <p:spPr bwMode="auto">
              <a:xfrm>
                <a:off x="1232" y="10199"/>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29" name="Group 273"/>
            <p:cNvGrpSpPr>
              <a:grpSpLocks/>
            </p:cNvGrpSpPr>
            <p:nvPr/>
          </p:nvGrpSpPr>
          <p:grpSpPr bwMode="auto">
            <a:xfrm>
              <a:off x="1768" y="10199"/>
              <a:ext cx="892" cy="518"/>
              <a:chOff x="1768" y="10199"/>
              <a:chExt cx="892" cy="518"/>
            </a:xfrm>
          </p:grpSpPr>
          <p:sp>
            <p:nvSpPr>
              <p:cNvPr id="45145" name="Rectangle 89"/>
              <p:cNvSpPr>
                <a:spLocks noChangeArrowheads="1"/>
              </p:cNvSpPr>
              <p:nvPr/>
            </p:nvSpPr>
            <p:spPr bwMode="auto">
              <a:xfrm>
                <a:off x="1780" y="10199"/>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0</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28" name="Rectangle 272"/>
              <p:cNvSpPr>
                <a:spLocks noChangeArrowheads="1"/>
              </p:cNvSpPr>
              <p:nvPr/>
            </p:nvSpPr>
            <p:spPr bwMode="auto">
              <a:xfrm>
                <a:off x="1768" y="10199"/>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31" name="Group 275"/>
            <p:cNvGrpSpPr>
              <a:grpSpLocks/>
            </p:cNvGrpSpPr>
            <p:nvPr/>
          </p:nvGrpSpPr>
          <p:grpSpPr bwMode="auto">
            <a:xfrm>
              <a:off x="0" y="10717"/>
              <a:ext cx="206" cy="518"/>
              <a:chOff x="0" y="10717"/>
              <a:chExt cx="206" cy="518"/>
            </a:xfrm>
          </p:grpSpPr>
          <p:sp>
            <p:nvSpPr>
              <p:cNvPr id="45146" name="Rectangle 90"/>
              <p:cNvSpPr>
                <a:spLocks noChangeArrowheads="1"/>
              </p:cNvSpPr>
              <p:nvPr/>
            </p:nvSpPr>
            <p:spPr bwMode="auto">
              <a:xfrm>
                <a:off x="12" y="10717"/>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21</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330" name="Rectangle 274"/>
              <p:cNvSpPr>
                <a:spLocks noChangeArrowheads="1"/>
              </p:cNvSpPr>
              <p:nvPr/>
            </p:nvSpPr>
            <p:spPr bwMode="auto">
              <a:xfrm>
                <a:off x="0" y="10717"/>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33" name="Group 277"/>
            <p:cNvGrpSpPr>
              <a:grpSpLocks/>
            </p:cNvGrpSpPr>
            <p:nvPr/>
          </p:nvGrpSpPr>
          <p:grpSpPr bwMode="auto">
            <a:xfrm>
              <a:off x="206" y="10717"/>
              <a:ext cx="1026" cy="518"/>
              <a:chOff x="206" y="10717"/>
              <a:chExt cx="1026" cy="518"/>
            </a:xfrm>
          </p:grpSpPr>
          <p:sp>
            <p:nvSpPr>
              <p:cNvPr id="45147" name="Rectangle 91"/>
              <p:cNvSpPr>
                <a:spLocks noChangeArrowheads="1"/>
              </p:cNvSpPr>
              <p:nvPr/>
            </p:nvSpPr>
            <p:spPr bwMode="auto">
              <a:xfrm>
                <a:off x="218" y="10717"/>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SALITRE</a:t>
                </a:r>
                <a:endParaRPr lang="es-ES" sz="1400" b="1">
                  <a:solidFill>
                    <a:schemeClr val="accent2"/>
                  </a:solidFill>
                </a:endParaRPr>
              </a:p>
            </p:txBody>
          </p:sp>
          <p:sp>
            <p:nvSpPr>
              <p:cNvPr id="45332" name="Rectangle 276"/>
              <p:cNvSpPr>
                <a:spLocks noChangeArrowheads="1"/>
              </p:cNvSpPr>
              <p:nvPr/>
            </p:nvSpPr>
            <p:spPr bwMode="auto">
              <a:xfrm>
                <a:off x="206" y="10717"/>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35" name="Group 279"/>
            <p:cNvGrpSpPr>
              <a:grpSpLocks/>
            </p:cNvGrpSpPr>
            <p:nvPr/>
          </p:nvGrpSpPr>
          <p:grpSpPr bwMode="auto">
            <a:xfrm>
              <a:off x="1232" y="10717"/>
              <a:ext cx="536" cy="518"/>
              <a:chOff x="1232" y="10717"/>
              <a:chExt cx="536" cy="518"/>
            </a:xfrm>
          </p:grpSpPr>
          <p:sp>
            <p:nvSpPr>
              <p:cNvPr id="45148" name="Rectangle 92"/>
              <p:cNvSpPr>
                <a:spLocks noChangeArrowheads="1"/>
              </p:cNvSpPr>
              <p:nvPr/>
            </p:nvSpPr>
            <p:spPr bwMode="auto">
              <a:xfrm>
                <a:off x="1244" y="10717"/>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34" name="Rectangle 278"/>
              <p:cNvSpPr>
                <a:spLocks noChangeArrowheads="1"/>
              </p:cNvSpPr>
              <p:nvPr/>
            </p:nvSpPr>
            <p:spPr bwMode="auto">
              <a:xfrm>
                <a:off x="1232" y="10717"/>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37" name="Group 281"/>
            <p:cNvGrpSpPr>
              <a:grpSpLocks/>
            </p:cNvGrpSpPr>
            <p:nvPr/>
          </p:nvGrpSpPr>
          <p:grpSpPr bwMode="auto">
            <a:xfrm>
              <a:off x="1768" y="10717"/>
              <a:ext cx="892" cy="518"/>
              <a:chOff x="1768" y="10717"/>
              <a:chExt cx="892" cy="518"/>
            </a:xfrm>
          </p:grpSpPr>
          <p:sp>
            <p:nvSpPr>
              <p:cNvPr id="45149" name="Rectangle 93"/>
              <p:cNvSpPr>
                <a:spLocks noChangeArrowheads="1"/>
              </p:cNvSpPr>
              <p:nvPr/>
            </p:nvSpPr>
            <p:spPr bwMode="auto">
              <a:xfrm>
                <a:off x="1780" y="10717"/>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36" name="Rectangle 280"/>
              <p:cNvSpPr>
                <a:spLocks noChangeArrowheads="1"/>
              </p:cNvSpPr>
              <p:nvPr/>
            </p:nvSpPr>
            <p:spPr bwMode="auto">
              <a:xfrm>
                <a:off x="1768" y="10717"/>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39" name="Group 283"/>
            <p:cNvGrpSpPr>
              <a:grpSpLocks/>
            </p:cNvGrpSpPr>
            <p:nvPr/>
          </p:nvGrpSpPr>
          <p:grpSpPr bwMode="auto">
            <a:xfrm>
              <a:off x="0" y="11235"/>
              <a:ext cx="206" cy="518"/>
              <a:chOff x="0" y="11235"/>
              <a:chExt cx="206" cy="518"/>
            </a:xfrm>
          </p:grpSpPr>
          <p:sp>
            <p:nvSpPr>
              <p:cNvPr id="45150" name="Rectangle 94"/>
              <p:cNvSpPr>
                <a:spLocks noChangeArrowheads="1"/>
              </p:cNvSpPr>
              <p:nvPr/>
            </p:nvSpPr>
            <p:spPr bwMode="auto">
              <a:xfrm>
                <a:off x="12" y="11235"/>
                <a:ext cx="182" cy="518"/>
              </a:xfrm>
              <a:prstGeom prst="rect">
                <a:avLst/>
              </a:prstGeom>
              <a:noFill/>
              <a:ln w="12700">
                <a:noFill/>
                <a:miter lim="800000"/>
                <a:headEnd type="none" w="sm" len="sm"/>
                <a:tailEnd type="none" w="sm" len="sm"/>
              </a:ln>
              <a:effectLst/>
            </p:spPr>
            <p:txBody>
              <a:bodyPr lIns="92075" tIns="46038" rIns="92075" bIns="46038"/>
              <a:lstStyle/>
              <a:p>
                <a:pPr algn="r"/>
                <a:r>
                  <a:rPr lang="es-ES" sz="1400" b="1">
                    <a:solidFill>
                      <a:schemeClr val="accent2"/>
                    </a:solidFill>
                    <a:latin typeface="Arial" pitchFamily="34" charset="0"/>
                    <a:cs typeface="Arial" pitchFamily="34" charset="0"/>
                  </a:rPr>
                  <a:t>22</a:t>
                </a:r>
                <a:endParaRPr lang="es-ES" sz="1400" b="1">
                  <a:solidFill>
                    <a:schemeClr val="accent2"/>
                  </a:solidFill>
                  <a:cs typeface="Times New Roman" pitchFamily="18" charset="0"/>
                </a:endParaRPr>
              </a:p>
              <a:p>
                <a:pPr algn="r" eaLnBrk="0" hangingPunct="0"/>
                <a:endParaRPr lang="es-ES" sz="1400" b="1">
                  <a:solidFill>
                    <a:schemeClr val="accent2"/>
                  </a:solidFill>
                </a:endParaRPr>
              </a:p>
            </p:txBody>
          </p:sp>
          <p:sp>
            <p:nvSpPr>
              <p:cNvPr id="45338" name="Rectangle 282"/>
              <p:cNvSpPr>
                <a:spLocks noChangeArrowheads="1"/>
              </p:cNvSpPr>
              <p:nvPr/>
            </p:nvSpPr>
            <p:spPr bwMode="auto">
              <a:xfrm>
                <a:off x="0" y="11235"/>
                <a:ext cx="20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41" name="Group 285"/>
            <p:cNvGrpSpPr>
              <a:grpSpLocks/>
            </p:cNvGrpSpPr>
            <p:nvPr/>
          </p:nvGrpSpPr>
          <p:grpSpPr bwMode="auto">
            <a:xfrm>
              <a:off x="206" y="11235"/>
              <a:ext cx="1026" cy="518"/>
              <a:chOff x="206" y="11235"/>
              <a:chExt cx="1026" cy="518"/>
            </a:xfrm>
          </p:grpSpPr>
          <p:sp>
            <p:nvSpPr>
              <p:cNvPr id="45151" name="Rectangle 95"/>
              <p:cNvSpPr>
                <a:spLocks noChangeArrowheads="1"/>
              </p:cNvSpPr>
              <p:nvPr/>
            </p:nvSpPr>
            <p:spPr bwMode="auto">
              <a:xfrm>
                <a:off x="218" y="11235"/>
                <a:ext cx="1002" cy="518"/>
              </a:xfrm>
              <a:prstGeom prst="rect">
                <a:avLst/>
              </a:prstGeom>
              <a:noFill/>
              <a:ln w="12700">
                <a:noFill/>
                <a:miter lim="800000"/>
                <a:headEnd type="none" w="sm" len="sm"/>
                <a:tailEnd type="none" w="sm" len="sm"/>
              </a:ln>
              <a:effectLst/>
            </p:spPr>
            <p:txBody>
              <a:bodyPr lIns="92075" tIns="46038" rIns="92075" bIns="46038"/>
              <a:lstStyle/>
              <a:p>
                <a:r>
                  <a:rPr lang="es-ES" sz="1400" b="1">
                    <a:solidFill>
                      <a:schemeClr val="accent2"/>
                    </a:solidFill>
                    <a:latin typeface="Arial" pitchFamily="34" charset="0"/>
                    <a:cs typeface="Arial" pitchFamily="34" charset="0"/>
                  </a:rPr>
                  <a:t>YAGUACHI</a:t>
                </a:r>
                <a:endParaRPr lang="es-ES" sz="1400" b="1">
                  <a:solidFill>
                    <a:schemeClr val="accent2"/>
                  </a:solidFill>
                  <a:cs typeface="Times New Roman" pitchFamily="18" charset="0"/>
                </a:endParaRPr>
              </a:p>
              <a:p>
                <a:pPr eaLnBrk="0" hangingPunct="0"/>
                <a:endParaRPr lang="es-ES" sz="1400" b="1">
                  <a:solidFill>
                    <a:schemeClr val="accent2"/>
                  </a:solidFill>
                </a:endParaRPr>
              </a:p>
            </p:txBody>
          </p:sp>
          <p:sp>
            <p:nvSpPr>
              <p:cNvPr id="45340" name="Rectangle 284"/>
              <p:cNvSpPr>
                <a:spLocks noChangeArrowheads="1"/>
              </p:cNvSpPr>
              <p:nvPr/>
            </p:nvSpPr>
            <p:spPr bwMode="auto">
              <a:xfrm>
                <a:off x="206" y="11235"/>
                <a:ext cx="102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43" name="Group 287"/>
            <p:cNvGrpSpPr>
              <a:grpSpLocks/>
            </p:cNvGrpSpPr>
            <p:nvPr/>
          </p:nvGrpSpPr>
          <p:grpSpPr bwMode="auto">
            <a:xfrm>
              <a:off x="1232" y="11235"/>
              <a:ext cx="536" cy="518"/>
              <a:chOff x="1232" y="11235"/>
              <a:chExt cx="536" cy="518"/>
            </a:xfrm>
          </p:grpSpPr>
          <p:sp>
            <p:nvSpPr>
              <p:cNvPr id="45152" name="Rectangle 96"/>
              <p:cNvSpPr>
                <a:spLocks noChangeArrowheads="1"/>
              </p:cNvSpPr>
              <p:nvPr/>
            </p:nvSpPr>
            <p:spPr bwMode="auto">
              <a:xfrm>
                <a:off x="1244" y="11235"/>
                <a:ext cx="512"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1</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42" name="Rectangle 286"/>
              <p:cNvSpPr>
                <a:spLocks noChangeArrowheads="1"/>
              </p:cNvSpPr>
              <p:nvPr/>
            </p:nvSpPr>
            <p:spPr bwMode="auto">
              <a:xfrm>
                <a:off x="1232" y="11235"/>
                <a:ext cx="536"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5345" name="Group 289"/>
            <p:cNvGrpSpPr>
              <a:grpSpLocks/>
            </p:cNvGrpSpPr>
            <p:nvPr/>
          </p:nvGrpSpPr>
          <p:grpSpPr bwMode="auto">
            <a:xfrm>
              <a:off x="1768" y="11235"/>
              <a:ext cx="892" cy="518"/>
              <a:chOff x="1768" y="11235"/>
              <a:chExt cx="892" cy="518"/>
            </a:xfrm>
          </p:grpSpPr>
          <p:sp>
            <p:nvSpPr>
              <p:cNvPr id="45153" name="Rectangle 97"/>
              <p:cNvSpPr>
                <a:spLocks noChangeArrowheads="1"/>
              </p:cNvSpPr>
              <p:nvPr/>
            </p:nvSpPr>
            <p:spPr bwMode="auto">
              <a:xfrm>
                <a:off x="1780" y="11235"/>
                <a:ext cx="868" cy="518"/>
              </a:xfrm>
              <a:prstGeom prst="rect">
                <a:avLst/>
              </a:prstGeom>
              <a:noFill/>
              <a:ln w="12700">
                <a:noFill/>
                <a:miter lim="800000"/>
                <a:headEnd type="none" w="sm" len="sm"/>
                <a:tailEnd type="none" w="sm" len="sm"/>
              </a:ln>
              <a:effectLst/>
            </p:spPr>
            <p:txBody>
              <a:bodyPr lIns="92075" tIns="46038" rIns="92075" bIns="46038"/>
              <a:lstStyle/>
              <a:p>
                <a:pPr algn="ctr"/>
                <a:r>
                  <a:rPr lang="es-ES" sz="1400" b="1">
                    <a:solidFill>
                      <a:schemeClr val="accent2"/>
                    </a:solidFill>
                    <a:latin typeface="Arial" pitchFamily="34" charset="0"/>
                    <a:cs typeface="Arial" pitchFamily="34" charset="0"/>
                  </a:rPr>
                  <a:t>2</a:t>
                </a:r>
                <a:endParaRPr lang="es-ES" sz="1400" b="1">
                  <a:solidFill>
                    <a:schemeClr val="accent2"/>
                  </a:solidFill>
                  <a:cs typeface="Times New Roman" pitchFamily="18" charset="0"/>
                </a:endParaRPr>
              </a:p>
              <a:p>
                <a:pPr algn="ctr" eaLnBrk="0" hangingPunct="0"/>
                <a:endParaRPr lang="es-ES" sz="1400" b="1">
                  <a:solidFill>
                    <a:schemeClr val="accent2"/>
                  </a:solidFill>
                </a:endParaRPr>
              </a:p>
            </p:txBody>
          </p:sp>
          <p:sp>
            <p:nvSpPr>
              <p:cNvPr id="45344" name="Rectangle 288"/>
              <p:cNvSpPr>
                <a:spLocks noChangeArrowheads="1"/>
              </p:cNvSpPr>
              <p:nvPr/>
            </p:nvSpPr>
            <p:spPr bwMode="auto">
              <a:xfrm>
                <a:off x="1768" y="11235"/>
                <a:ext cx="89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
        <p:nvSpPr>
          <p:cNvPr id="45347" name="Text Box 291"/>
          <p:cNvSpPr txBox="1">
            <a:spLocks noChangeArrowheads="1"/>
          </p:cNvSpPr>
          <p:nvPr/>
        </p:nvSpPr>
        <p:spPr bwMode="auto">
          <a:xfrm>
            <a:off x="838200" y="0"/>
            <a:ext cx="76962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cs typeface="Times New Roman" pitchFamily="18" charset="0"/>
              </a:rPr>
              <a:t>Muestra de Colegios de Cantones divididos por Estratos</a:t>
            </a:r>
            <a:r>
              <a:rPr lang="es-E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90" name="Group 110"/>
          <p:cNvGrpSpPr>
            <a:grpSpLocks/>
          </p:cNvGrpSpPr>
          <p:nvPr/>
        </p:nvGrpSpPr>
        <p:grpSpPr bwMode="auto">
          <a:xfrm>
            <a:off x="1676400" y="914400"/>
            <a:ext cx="6172200" cy="5318125"/>
            <a:chOff x="0" y="0"/>
            <a:chExt cx="2660" cy="3627"/>
          </a:xfrm>
        </p:grpSpPr>
        <p:grpSp>
          <p:nvGrpSpPr>
            <p:cNvPr id="46119" name="Group 39"/>
            <p:cNvGrpSpPr>
              <a:grpSpLocks/>
            </p:cNvGrpSpPr>
            <p:nvPr/>
          </p:nvGrpSpPr>
          <p:grpSpPr bwMode="auto">
            <a:xfrm>
              <a:off x="0" y="0"/>
              <a:ext cx="206" cy="403"/>
              <a:chOff x="0" y="0"/>
              <a:chExt cx="206" cy="403"/>
            </a:xfrm>
          </p:grpSpPr>
          <p:sp>
            <p:nvSpPr>
              <p:cNvPr id="46082" name="Rectangle 2"/>
              <p:cNvSpPr>
                <a:spLocks noChangeArrowheads="1"/>
              </p:cNvSpPr>
              <p:nvPr/>
            </p:nvSpPr>
            <p:spPr bwMode="auto">
              <a:xfrm>
                <a:off x="12" y="0"/>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18" name="Rectangle 38"/>
              <p:cNvSpPr>
                <a:spLocks noChangeArrowheads="1"/>
              </p:cNvSpPr>
              <p:nvPr/>
            </p:nvSpPr>
            <p:spPr bwMode="auto">
              <a:xfrm>
                <a:off x="0" y="0"/>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21" name="Group 41"/>
            <p:cNvGrpSpPr>
              <a:grpSpLocks/>
            </p:cNvGrpSpPr>
            <p:nvPr/>
          </p:nvGrpSpPr>
          <p:grpSpPr bwMode="auto">
            <a:xfrm>
              <a:off x="206" y="0"/>
              <a:ext cx="1026" cy="403"/>
              <a:chOff x="206" y="0"/>
              <a:chExt cx="1026" cy="403"/>
            </a:xfrm>
          </p:grpSpPr>
          <p:sp>
            <p:nvSpPr>
              <p:cNvPr id="46083" name="Rectangle 3"/>
              <p:cNvSpPr>
                <a:spLocks noChangeArrowheads="1"/>
              </p:cNvSpPr>
              <p:nvPr/>
            </p:nvSpPr>
            <p:spPr bwMode="auto">
              <a:xfrm>
                <a:off x="218" y="0"/>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ESTRATO 2</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20" name="Rectangle 40"/>
              <p:cNvSpPr>
                <a:spLocks noChangeArrowheads="1"/>
              </p:cNvSpPr>
              <p:nvPr/>
            </p:nvSpPr>
            <p:spPr bwMode="auto">
              <a:xfrm>
                <a:off x="206" y="0"/>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23" name="Group 43"/>
            <p:cNvGrpSpPr>
              <a:grpSpLocks/>
            </p:cNvGrpSpPr>
            <p:nvPr/>
          </p:nvGrpSpPr>
          <p:grpSpPr bwMode="auto">
            <a:xfrm>
              <a:off x="1232" y="0"/>
              <a:ext cx="536" cy="403"/>
              <a:chOff x="1232" y="0"/>
              <a:chExt cx="536" cy="403"/>
            </a:xfrm>
          </p:grpSpPr>
          <p:sp>
            <p:nvSpPr>
              <p:cNvPr id="46084" name="Rectangle 4"/>
              <p:cNvSpPr>
                <a:spLocks noChangeArrowheads="1"/>
              </p:cNvSpPr>
              <p:nvPr/>
            </p:nvSpPr>
            <p:spPr bwMode="auto">
              <a:xfrm>
                <a:off x="1244" y="0"/>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22" name="Rectangle 42"/>
              <p:cNvSpPr>
                <a:spLocks noChangeArrowheads="1"/>
              </p:cNvSpPr>
              <p:nvPr/>
            </p:nvSpPr>
            <p:spPr bwMode="auto">
              <a:xfrm>
                <a:off x="1232" y="0"/>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25" name="Group 45"/>
            <p:cNvGrpSpPr>
              <a:grpSpLocks/>
            </p:cNvGrpSpPr>
            <p:nvPr/>
          </p:nvGrpSpPr>
          <p:grpSpPr bwMode="auto">
            <a:xfrm>
              <a:off x="1768" y="0"/>
              <a:ext cx="892" cy="403"/>
              <a:chOff x="1768" y="0"/>
              <a:chExt cx="892" cy="403"/>
            </a:xfrm>
          </p:grpSpPr>
          <p:sp>
            <p:nvSpPr>
              <p:cNvPr id="46085" name="Rectangle 5"/>
              <p:cNvSpPr>
                <a:spLocks noChangeArrowheads="1"/>
              </p:cNvSpPr>
              <p:nvPr/>
            </p:nvSpPr>
            <p:spPr bwMode="auto">
              <a:xfrm>
                <a:off x="1780" y="0"/>
                <a:ext cx="868"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24" name="Rectangle 44"/>
              <p:cNvSpPr>
                <a:spLocks noChangeArrowheads="1"/>
              </p:cNvSpPr>
              <p:nvPr/>
            </p:nvSpPr>
            <p:spPr bwMode="auto">
              <a:xfrm>
                <a:off x="1768" y="0"/>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27" name="Group 47"/>
            <p:cNvGrpSpPr>
              <a:grpSpLocks/>
            </p:cNvGrpSpPr>
            <p:nvPr/>
          </p:nvGrpSpPr>
          <p:grpSpPr bwMode="auto">
            <a:xfrm>
              <a:off x="0" y="403"/>
              <a:ext cx="206" cy="403"/>
              <a:chOff x="0" y="403"/>
              <a:chExt cx="206" cy="403"/>
            </a:xfrm>
          </p:grpSpPr>
          <p:sp>
            <p:nvSpPr>
              <p:cNvPr id="46086" name="Rectangle 6"/>
              <p:cNvSpPr>
                <a:spLocks noChangeArrowheads="1"/>
              </p:cNvSpPr>
              <p:nvPr/>
            </p:nvSpPr>
            <p:spPr bwMode="auto">
              <a:xfrm>
                <a:off x="12" y="403"/>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1</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26" name="Rectangle 46"/>
              <p:cNvSpPr>
                <a:spLocks noChangeArrowheads="1"/>
              </p:cNvSpPr>
              <p:nvPr/>
            </p:nvSpPr>
            <p:spPr bwMode="auto">
              <a:xfrm>
                <a:off x="0" y="403"/>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29" name="Group 49"/>
            <p:cNvGrpSpPr>
              <a:grpSpLocks/>
            </p:cNvGrpSpPr>
            <p:nvPr/>
          </p:nvGrpSpPr>
          <p:grpSpPr bwMode="auto">
            <a:xfrm>
              <a:off x="206" y="403"/>
              <a:ext cx="1026" cy="403"/>
              <a:chOff x="206" y="403"/>
              <a:chExt cx="1026" cy="403"/>
            </a:xfrm>
          </p:grpSpPr>
          <p:sp>
            <p:nvSpPr>
              <p:cNvPr id="46087" name="Rectangle 7"/>
              <p:cNvSpPr>
                <a:spLocks noChangeArrowheads="1"/>
              </p:cNvSpPr>
              <p:nvPr/>
            </p:nvSpPr>
            <p:spPr bwMode="auto">
              <a:xfrm>
                <a:off x="218" y="403"/>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DAULE</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28" name="Rectangle 48"/>
              <p:cNvSpPr>
                <a:spLocks noChangeArrowheads="1"/>
              </p:cNvSpPr>
              <p:nvPr/>
            </p:nvSpPr>
            <p:spPr bwMode="auto">
              <a:xfrm>
                <a:off x="206" y="403"/>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31" name="Group 51"/>
            <p:cNvGrpSpPr>
              <a:grpSpLocks/>
            </p:cNvGrpSpPr>
            <p:nvPr/>
          </p:nvGrpSpPr>
          <p:grpSpPr bwMode="auto">
            <a:xfrm>
              <a:off x="1232" y="403"/>
              <a:ext cx="536" cy="403"/>
              <a:chOff x="1232" y="403"/>
              <a:chExt cx="536" cy="403"/>
            </a:xfrm>
          </p:grpSpPr>
          <p:sp>
            <p:nvSpPr>
              <p:cNvPr id="46088" name="Rectangle 8"/>
              <p:cNvSpPr>
                <a:spLocks noChangeArrowheads="1"/>
              </p:cNvSpPr>
              <p:nvPr/>
            </p:nvSpPr>
            <p:spPr bwMode="auto">
              <a:xfrm>
                <a:off x="1244" y="403"/>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30" name="Rectangle 50"/>
              <p:cNvSpPr>
                <a:spLocks noChangeArrowheads="1"/>
              </p:cNvSpPr>
              <p:nvPr/>
            </p:nvSpPr>
            <p:spPr bwMode="auto">
              <a:xfrm>
                <a:off x="1232" y="403"/>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33" name="Group 53"/>
            <p:cNvGrpSpPr>
              <a:grpSpLocks/>
            </p:cNvGrpSpPr>
            <p:nvPr/>
          </p:nvGrpSpPr>
          <p:grpSpPr bwMode="auto">
            <a:xfrm>
              <a:off x="1768" y="403"/>
              <a:ext cx="892" cy="403"/>
              <a:chOff x="1768" y="403"/>
              <a:chExt cx="892" cy="403"/>
            </a:xfrm>
          </p:grpSpPr>
          <p:sp>
            <p:nvSpPr>
              <p:cNvPr id="46089" name="Rectangle 9"/>
              <p:cNvSpPr>
                <a:spLocks noChangeArrowheads="1"/>
              </p:cNvSpPr>
              <p:nvPr/>
            </p:nvSpPr>
            <p:spPr bwMode="auto">
              <a:xfrm>
                <a:off x="1780" y="403"/>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32" name="Rectangle 52"/>
              <p:cNvSpPr>
                <a:spLocks noChangeArrowheads="1"/>
              </p:cNvSpPr>
              <p:nvPr/>
            </p:nvSpPr>
            <p:spPr bwMode="auto">
              <a:xfrm>
                <a:off x="1768" y="403"/>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35" name="Group 55"/>
            <p:cNvGrpSpPr>
              <a:grpSpLocks/>
            </p:cNvGrpSpPr>
            <p:nvPr/>
          </p:nvGrpSpPr>
          <p:grpSpPr bwMode="auto">
            <a:xfrm>
              <a:off x="0" y="806"/>
              <a:ext cx="206" cy="403"/>
              <a:chOff x="0" y="806"/>
              <a:chExt cx="206" cy="403"/>
            </a:xfrm>
          </p:grpSpPr>
          <p:sp>
            <p:nvSpPr>
              <p:cNvPr id="46090" name="Rectangle 10"/>
              <p:cNvSpPr>
                <a:spLocks noChangeArrowheads="1"/>
              </p:cNvSpPr>
              <p:nvPr/>
            </p:nvSpPr>
            <p:spPr bwMode="auto">
              <a:xfrm>
                <a:off x="12" y="806"/>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2</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34" name="Rectangle 54"/>
              <p:cNvSpPr>
                <a:spLocks noChangeArrowheads="1"/>
              </p:cNvSpPr>
              <p:nvPr/>
            </p:nvSpPr>
            <p:spPr bwMode="auto">
              <a:xfrm>
                <a:off x="0" y="806"/>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37" name="Group 57"/>
            <p:cNvGrpSpPr>
              <a:grpSpLocks/>
            </p:cNvGrpSpPr>
            <p:nvPr/>
          </p:nvGrpSpPr>
          <p:grpSpPr bwMode="auto">
            <a:xfrm>
              <a:off x="206" y="806"/>
              <a:ext cx="1026" cy="403"/>
              <a:chOff x="206" y="806"/>
              <a:chExt cx="1026" cy="403"/>
            </a:xfrm>
          </p:grpSpPr>
          <p:sp>
            <p:nvSpPr>
              <p:cNvPr id="46091" name="Rectangle 11"/>
              <p:cNvSpPr>
                <a:spLocks noChangeArrowheads="1"/>
              </p:cNvSpPr>
              <p:nvPr/>
            </p:nvSpPr>
            <p:spPr bwMode="auto">
              <a:xfrm>
                <a:off x="218" y="806"/>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SANTA ELENA</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36" name="Rectangle 56"/>
              <p:cNvSpPr>
                <a:spLocks noChangeArrowheads="1"/>
              </p:cNvSpPr>
              <p:nvPr/>
            </p:nvSpPr>
            <p:spPr bwMode="auto">
              <a:xfrm>
                <a:off x="206" y="806"/>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39" name="Group 59"/>
            <p:cNvGrpSpPr>
              <a:grpSpLocks/>
            </p:cNvGrpSpPr>
            <p:nvPr/>
          </p:nvGrpSpPr>
          <p:grpSpPr bwMode="auto">
            <a:xfrm>
              <a:off x="1232" y="806"/>
              <a:ext cx="536" cy="403"/>
              <a:chOff x="1232" y="806"/>
              <a:chExt cx="536" cy="403"/>
            </a:xfrm>
          </p:grpSpPr>
          <p:sp>
            <p:nvSpPr>
              <p:cNvPr id="46092" name="Rectangle 12"/>
              <p:cNvSpPr>
                <a:spLocks noChangeArrowheads="1"/>
              </p:cNvSpPr>
              <p:nvPr/>
            </p:nvSpPr>
            <p:spPr bwMode="auto">
              <a:xfrm>
                <a:off x="1244" y="806"/>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38" name="Rectangle 58"/>
              <p:cNvSpPr>
                <a:spLocks noChangeArrowheads="1"/>
              </p:cNvSpPr>
              <p:nvPr/>
            </p:nvSpPr>
            <p:spPr bwMode="auto">
              <a:xfrm>
                <a:off x="1232" y="806"/>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41" name="Group 61"/>
            <p:cNvGrpSpPr>
              <a:grpSpLocks/>
            </p:cNvGrpSpPr>
            <p:nvPr/>
          </p:nvGrpSpPr>
          <p:grpSpPr bwMode="auto">
            <a:xfrm>
              <a:off x="1768" y="806"/>
              <a:ext cx="892" cy="403"/>
              <a:chOff x="1768" y="806"/>
              <a:chExt cx="892" cy="403"/>
            </a:xfrm>
          </p:grpSpPr>
          <p:sp>
            <p:nvSpPr>
              <p:cNvPr id="46093" name="Rectangle 13"/>
              <p:cNvSpPr>
                <a:spLocks noChangeArrowheads="1"/>
              </p:cNvSpPr>
              <p:nvPr/>
            </p:nvSpPr>
            <p:spPr bwMode="auto">
              <a:xfrm>
                <a:off x="1780" y="806"/>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1</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40" name="Rectangle 60"/>
              <p:cNvSpPr>
                <a:spLocks noChangeArrowheads="1"/>
              </p:cNvSpPr>
              <p:nvPr/>
            </p:nvSpPr>
            <p:spPr bwMode="auto">
              <a:xfrm>
                <a:off x="1768" y="806"/>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43" name="Group 63"/>
            <p:cNvGrpSpPr>
              <a:grpSpLocks/>
            </p:cNvGrpSpPr>
            <p:nvPr/>
          </p:nvGrpSpPr>
          <p:grpSpPr bwMode="auto">
            <a:xfrm>
              <a:off x="0" y="1209"/>
              <a:ext cx="206" cy="403"/>
              <a:chOff x="0" y="1209"/>
              <a:chExt cx="206" cy="403"/>
            </a:xfrm>
          </p:grpSpPr>
          <p:sp>
            <p:nvSpPr>
              <p:cNvPr id="46094" name="Rectangle 14"/>
              <p:cNvSpPr>
                <a:spLocks noChangeArrowheads="1"/>
              </p:cNvSpPr>
              <p:nvPr/>
            </p:nvSpPr>
            <p:spPr bwMode="auto">
              <a:xfrm>
                <a:off x="12" y="1209"/>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42" name="Rectangle 62"/>
              <p:cNvSpPr>
                <a:spLocks noChangeArrowheads="1"/>
              </p:cNvSpPr>
              <p:nvPr/>
            </p:nvSpPr>
            <p:spPr bwMode="auto">
              <a:xfrm>
                <a:off x="0" y="1209"/>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45" name="Group 65"/>
            <p:cNvGrpSpPr>
              <a:grpSpLocks/>
            </p:cNvGrpSpPr>
            <p:nvPr/>
          </p:nvGrpSpPr>
          <p:grpSpPr bwMode="auto">
            <a:xfrm>
              <a:off x="206" y="1209"/>
              <a:ext cx="1026" cy="403"/>
              <a:chOff x="206" y="1209"/>
              <a:chExt cx="1026" cy="403"/>
            </a:xfrm>
          </p:grpSpPr>
          <p:sp>
            <p:nvSpPr>
              <p:cNvPr id="46095" name="Rectangle 15"/>
              <p:cNvSpPr>
                <a:spLocks noChangeArrowheads="1"/>
              </p:cNvSpPr>
              <p:nvPr/>
            </p:nvSpPr>
            <p:spPr bwMode="auto">
              <a:xfrm>
                <a:off x="218" y="1209"/>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EMPALME</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44" name="Rectangle 64"/>
              <p:cNvSpPr>
                <a:spLocks noChangeArrowheads="1"/>
              </p:cNvSpPr>
              <p:nvPr/>
            </p:nvSpPr>
            <p:spPr bwMode="auto">
              <a:xfrm>
                <a:off x="206" y="1209"/>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47" name="Group 67"/>
            <p:cNvGrpSpPr>
              <a:grpSpLocks/>
            </p:cNvGrpSpPr>
            <p:nvPr/>
          </p:nvGrpSpPr>
          <p:grpSpPr bwMode="auto">
            <a:xfrm>
              <a:off x="1232" y="1209"/>
              <a:ext cx="536" cy="403"/>
              <a:chOff x="1232" y="1209"/>
              <a:chExt cx="536" cy="403"/>
            </a:xfrm>
          </p:grpSpPr>
          <p:sp>
            <p:nvSpPr>
              <p:cNvPr id="46096" name="Rectangle 16"/>
              <p:cNvSpPr>
                <a:spLocks noChangeArrowheads="1"/>
              </p:cNvSpPr>
              <p:nvPr/>
            </p:nvSpPr>
            <p:spPr bwMode="auto">
              <a:xfrm>
                <a:off x="1244" y="1209"/>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46" name="Rectangle 66"/>
              <p:cNvSpPr>
                <a:spLocks noChangeArrowheads="1"/>
              </p:cNvSpPr>
              <p:nvPr/>
            </p:nvSpPr>
            <p:spPr bwMode="auto">
              <a:xfrm>
                <a:off x="1232" y="1209"/>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49" name="Group 69"/>
            <p:cNvGrpSpPr>
              <a:grpSpLocks/>
            </p:cNvGrpSpPr>
            <p:nvPr/>
          </p:nvGrpSpPr>
          <p:grpSpPr bwMode="auto">
            <a:xfrm>
              <a:off x="1768" y="1209"/>
              <a:ext cx="892" cy="403"/>
              <a:chOff x="1768" y="1209"/>
              <a:chExt cx="892" cy="403"/>
            </a:xfrm>
          </p:grpSpPr>
          <p:sp>
            <p:nvSpPr>
              <p:cNvPr id="46097" name="Rectangle 17"/>
              <p:cNvSpPr>
                <a:spLocks noChangeArrowheads="1"/>
              </p:cNvSpPr>
              <p:nvPr/>
            </p:nvSpPr>
            <p:spPr bwMode="auto">
              <a:xfrm>
                <a:off x="1780" y="1209"/>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3</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48" name="Rectangle 68"/>
              <p:cNvSpPr>
                <a:spLocks noChangeArrowheads="1"/>
              </p:cNvSpPr>
              <p:nvPr/>
            </p:nvSpPr>
            <p:spPr bwMode="auto">
              <a:xfrm>
                <a:off x="1768" y="1209"/>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51" name="Group 71"/>
            <p:cNvGrpSpPr>
              <a:grpSpLocks/>
            </p:cNvGrpSpPr>
            <p:nvPr/>
          </p:nvGrpSpPr>
          <p:grpSpPr bwMode="auto">
            <a:xfrm>
              <a:off x="0" y="1612"/>
              <a:ext cx="206" cy="403"/>
              <a:chOff x="0" y="1612"/>
              <a:chExt cx="206" cy="403"/>
            </a:xfrm>
          </p:grpSpPr>
          <p:sp>
            <p:nvSpPr>
              <p:cNvPr id="46098" name="Rectangle 18"/>
              <p:cNvSpPr>
                <a:spLocks noChangeArrowheads="1"/>
              </p:cNvSpPr>
              <p:nvPr/>
            </p:nvSpPr>
            <p:spPr bwMode="auto">
              <a:xfrm>
                <a:off x="12" y="1612"/>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50" name="Rectangle 70"/>
              <p:cNvSpPr>
                <a:spLocks noChangeArrowheads="1"/>
              </p:cNvSpPr>
              <p:nvPr/>
            </p:nvSpPr>
            <p:spPr bwMode="auto">
              <a:xfrm>
                <a:off x="0" y="1612"/>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53" name="Group 73"/>
            <p:cNvGrpSpPr>
              <a:grpSpLocks/>
            </p:cNvGrpSpPr>
            <p:nvPr/>
          </p:nvGrpSpPr>
          <p:grpSpPr bwMode="auto">
            <a:xfrm>
              <a:off x="206" y="1612"/>
              <a:ext cx="1026" cy="403"/>
              <a:chOff x="206" y="1612"/>
              <a:chExt cx="1026" cy="403"/>
            </a:xfrm>
          </p:grpSpPr>
          <p:sp>
            <p:nvSpPr>
              <p:cNvPr id="46099" name="Rectangle 19"/>
              <p:cNvSpPr>
                <a:spLocks noChangeArrowheads="1"/>
              </p:cNvSpPr>
              <p:nvPr/>
            </p:nvSpPr>
            <p:spPr bwMode="auto">
              <a:xfrm>
                <a:off x="218" y="1612"/>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ESTRATO 3</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52" name="Rectangle 72"/>
              <p:cNvSpPr>
                <a:spLocks noChangeArrowheads="1"/>
              </p:cNvSpPr>
              <p:nvPr/>
            </p:nvSpPr>
            <p:spPr bwMode="auto">
              <a:xfrm>
                <a:off x="206" y="1612"/>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55" name="Group 75"/>
            <p:cNvGrpSpPr>
              <a:grpSpLocks/>
            </p:cNvGrpSpPr>
            <p:nvPr/>
          </p:nvGrpSpPr>
          <p:grpSpPr bwMode="auto">
            <a:xfrm>
              <a:off x="1232" y="1612"/>
              <a:ext cx="536" cy="403"/>
              <a:chOff x="1232" y="1612"/>
              <a:chExt cx="536" cy="403"/>
            </a:xfrm>
          </p:grpSpPr>
          <p:sp>
            <p:nvSpPr>
              <p:cNvPr id="46100" name="Rectangle 20"/>
              <p:cNvSpPr>
                <a:spLocks noChangeArrowheads="1"/>
              </p:cNvSpPr>
              <p:nvPr/>
            </p:nvSpPr>
            <p:spPr bwMode="auto">
              <a:xfrm>
                <a:off x="1244" y="1612"/>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54" name="Rectangle 74"/>
              <p:cNvSpPr>
                <a:spLocks noChangeArrowheads="1"/>
              </p:cNvSpPr>
              <p:nvPr/>
            </p:nvSpPr>
            <p:spPr bwMode="auto">
              <a:xfrm>
                <a:off x="1232" y="1612"/>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57" name="Group 77"/>
            <p:cNvGrpSpPr>
              <a:grpSpLocks/>
            </p:cNvGrpSpPr>
            <p:nvPr/>
          </p:nvGrpSpPr>
          <p:grpSpPr bwMode="auto">
            <a:xfrm>
              <a:off x="1768" y="1612"/>
              <a:ext cx="892" cy="403"/>
              <a:chOff x="1768" y="1612"/>
              <a:chExt cx="892" cy="403"/>
            </a:xfrm>
          </p:grpSpPr>
          <p:sp>
            <p:nvSpPr>
              <p:cNvPr id="46101" name="Rectangle 21"/>
              <p:cNvSpPr>
                <a:spLocks noChangeArrowheads="1"/>
              </p:cNvSpPr>
              <p:nvPr/>
            </p:nvSpPr>
            <p:spPr bwMode="auto">
              <a:xfrm>
                <a:off x="1780" y="1612"/>
                <a:ext cx="868"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56" name="Rectangle 76"/>
              <p:cNvSpPr>
                <a:spLocks noChangeArrowheads="1"/>
              </p:cNvSpPr>
              <p:nvPr/>
            </p:nvSpPr>
            <p:spPr bwMode="auto">
              <a:xfrm>
                <a:off x="1768" y="1612"/>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59" name="Group 79"/>
            <p:cNvGrpSpPr>
              <a:grpSpLocks/>
            </p:cNvGrpSpPr>
            <p:nvPr/>
          </p:nvGrpSpPr>
          <p:grpSpPr bwMode="auto">
            <a:xfrm>
              <a:off x="0" y="2015"/>
              <a:ext cx="206" cy="403"/>
              <a:chOff x="0" y="2015"/>
              <a:chExt cx="206" cy="403"/>
            </a:xfrm>
          </p:grpSpPr>
          <p:sp>
            <p:nvSpPr>
              <p:cNvPr id="46102" name="Rectangle 22"/>
              <p:cNvSpPr>
                <a:spLocks noChangeArrowheads="1"/>
              </p:cNvSpPr>
              <p:nvPr/>
            </p:nvSpPr>
            <p:spPr bwMode="auto">
              <a:xfrm>
                <a:off x="12" y="2015"/>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1</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58" name="Rectangle 78"/>
              <p:cNvSpPr>
                <a:spLocks noChangeArrowheads="1"/>
              </p:cNvSpPr>
              <p:nvPr/>
            </p:nvSpPr>
            <p:spPr bwMode="auto">
              <a:xfrm>
                <a:off x="0" y="2015"/>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61" name="Group 81"/>
            <p:cNvGrpSpPr>
              <a:grpSpLocks/>
            </p:cNvGrpSpPr>
            <p:nvPr/>
          </p:nvGrpSpPr>
          <p:grpSpPr bwMode="auto">
            <a:xfrm>
              <a:off x="206" y="2015"/>
              <a:ext cx="1026" cy="403"/>
              <a:chOff x="206" y="2015"/>
              <a:chExt cx="1026" cy="403"/>
            </a:xfrm>
          </p:grpSpPr>
          <p:sp>
            <p:nvSpPr>
              <p:cNvPr id="46103" name="Rectangle 23"/>
              <p:cNvSpPr>
                <a:spLocks noChangeArrowheads="1"/>
              </p:cNvSpPr>
              <p:nvPr/>
            </p:nvSpPr>
            <p:spPr bwMode="auto">
              <a:xfrm>
                <a:off x="218" y="2015"/>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DURÁN</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60" name="Rectangle 80"/>
              <p:cNvSpPr>
                <a:spLocks noChangeArrowheads="1"/>
              </p:cNvSpPr>
              <p:nvPr/>
            </p:nvSpPr>
            <p:spPr bwMode="auto">
              <a:xfrm>
                <a:off x="206" y="2015"/>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63" name="Group 83"/>
            <p:cNvGrpSpPr>
              <a:grpSpLocks/>
            </p:cNvGrpSpPr>
            <p:nvPr/>
          </p:nvGrpSpPr>
          <p:grpSpPr bwMode="auto">
            <a:xfrm>
              <a:off x="1232" y="2015"/>
              <a:ext cx="536" cy="403"/>
              <a:chOff x="1232" y="2015"/>
              <a:chExt cx="536" cy="403"/>
            </a:xfrm>
          </p:grpSpPr>
          <p:sp>
            <p:nvSpPr>
              <p:cNvPr id="46104" name="Rectangle 24"/>
              <p:cNvSpPr>
                <a:spLocks noChangeArrowheads="1"/>
              </p:cNvSpPr>
              <p:nvPr/>
            </p:nvSpPr>
            <p:spPr bwMode="auto">
              <a:xfrm>
                <a:off x="1244" y="2015"/>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2</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62" name="Rectangle 82"/>
              <p:cNvSpPr>
                <a:spLocks noChangeArrowheads="1"/>
              </p:cNvSpPr>
              <p:nvPr/>
            </p:nvSpPr>
            <p:spPr bwMode="auto">
              <a:xfrm>
                <a:off x="1232" y="2015"/>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65" name="Group 85"/>
            <p:cNvGrpSpPr>
              <a:grpSpLocks/>
            </p:cNvGrpSpPr>
            <p:nvPr/>
          </p:nvGrpSpPr>
          <p:grpSpPr bwMode="auto">
            <a:xfrm>
              <a:off x="1768" y="2015"/>
              <a:ext cx="892" cy="403"/>
              <a:chOff x="1768" y="2015"/>
              <a:chExt cx="892" cy="403"/>
            </a:xfrm>
          </p:grpSpPr>
          <p:sp>
            <p:nvSpPr>
              <p:cNvPr id="46105" name="Rectangle 25"/>
              <p:cNvSpPr>
                <a:spLocks noChangeArrowheads="1"/>
              </p:cNvSpPr>
              <p:nvPr/>
            </p:nvSpPr>
            <p:spPr bwMode="auto">
              <a:xfrm>
                <a:off x="1780" y="2015"/>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5</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64" name="Rectangle 84"/>
              <p:cNvSpPr>
                <a:spLocks noChangeArrowheads="1"/>
              </p:cNvSpPr>
              <p:nvPr/>
            </p:nvSpPr>
            <p:spPr bwMode="auto">
              <a:xfrm>
                <a:off x="1768" y="2015"/>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67" name="Group 87"/>
            <p:cNvGrpSpPr>
              <a:grpSpLocks/>
            </p:cNvGrpSpPr>
            <p:nvPr/>
          </p:nvGrpSpPr>
          <p:grpSpPr bwMode="auto">
            <a:xfrm>
              <a:off x="0" y="2418"/>
              <a:ext cx="206" cy="403"/>
              <a:chOff x="0" y="2418"/>
              <a:chExt cx="206" cy="403"/>
            </a:xfrm>
          </p:grpSpPr>
          <p:sp>
            <p:nvSpPr>
              <p:cNvPr id="46106" name="Rectangle 26"/>
              <p:cNvSpPr>
                <a:spLocks noChangeArrowheads="1"/>
              </p:cNvSpPr>
              <p:nvPr/>
            </p:nvSpPr>
            <p:spPr bwMode="auto">
              <a:xfrm>
                <a:off x="12" y="2418"/>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2</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66" name="Rectangle 86"/>
              <p:cNvSpPr>
                <a:spLocks noChangeArrowheads="1"/>
              </p:cNvSpPr>
              <p:nvPr/>
            </p:nvSpPr>
            <p:spPr bwMode="auto">
              <a:xfrm>
                <a:off x="0" y="2418"/>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69" name="Group 89"/>
            <p:cNvGrpSpPr>
              <a:grpSpLocks/>
            </p:cNvGrpSpPr>
            <p:nvPr/>
          </p:nvGrpSpPr>
          <p:grpSpPr bwMode="auto">
            <a:xfrm>
              <a:off x="206" y="2418"/>
              <a:ext cx="1026" cy="403"/>
              <a:chOff x="206" y="2418"/>
              <a:chExt cx="1026" cy="403"/>
            </a:xfrm>
          </p:grpSpPr>
          <p:sp>
            <p:nvSpPr>
              <p:cNvPr id="46107" name="Rectangle 27"/>
              <p:cNvSpPr>
                <a:spLocks noChangeArrowheads="1"/>
              </p:cNvSpPr>
              <p:nvPr/>
            </p:nvSpPr>
            <p:spPr bwMode="auto">
              <a:xfrm>
                <a:off x="218" y="2418"/>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MILAGRO</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68" name="Rectangle 88"/>
              <p:cNvSpPr>
                <a:spLocks noChangeArrowheads="1"/>
              </p:cNvSpPr>
              <p:nvPr/>
            </p:nvSpPr>
            <p:spPr bwMode="auto">
              <a:xfrm>
                <a:off x="206" y="2418"/>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71" name="Group 91"/>
            <p:cNvGrpSpPr>
              <a:grpSpLocks/>
            </p:cNvGrpSpPr>
            <p:nvPr/>
          </p:nvGrpSpPr>
          <p:grpSpPr bwMode="auto">
            <a:xfrm>
              <a:off x="1232" y="2418"/>
              <a:ext cx="536" cy="403"/>
              <a:chOff x="1232" y="2418"/>
              <a:chExt cx="536" cy="403"/>
            </a:xfrm>
          </p:grpSpPr>
          <p:sp>
            <p:nvSpPr>
              <p:cNvPr id="46108" name="Rectangle 28"/>
              <p:cNvSpPr>
                <a:spLocks noChangeArrowheads="1"/>
              </p:cNvSpPr>
              <p:nvPr/>
            </p:nvSpPr>
            <p:spPr bwMode="auto">
              <a:xfrm>
                <a:off x="1244" y="2418"/>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5</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70" name="Rectangle 90"/>
              <p:cNvSpPr>
                <a:spLocks noChangeArrowheads="1"/>
              </p:cNvSpPr>
              <p:nvPr/>
            </p:nvSpPr>
            <p:spPr bwMode="auto">
              <a:xfrm>
                <a:off x="1232" y="2418"/>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73" name="Group 93"/>
            <p:cNvGrpSpPr>
              <a:grpSpLocks/>
            </p:cNvGrpSpPr>
            <p:nvPr/>
          </p:nvGrpSpPr>
          <p:grpSpPr bwMode="auto">
            <a:xfrm>
              <a:off x="1768" y="2418"/>
              <a:ext cx="892" cy="403"/>
              <a:chOff x="1768" y="2418"/>
              <a:chExt cx="892" cy="403"/>
            </a:xfrm>
          </p:grpSpPr>
          <p:sp>
            <p:nvSpPr>
              <p:cNvPr id="46109" name="Rectangle 29"/>
              <p:cNvSpPr>
                <a:spLocks noChangeArrowheads="1"/>
              </p:cNvSpPr>
              <p:nvPr/>
            </p:nvSpPr>
            <p:spPr bwMode="auto">
              <a:xfrm>
                <a:off x="1780" y="2418"/>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5</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72" name="Rectangle 92"/>
              <p:cNvSpPr>
                <a:spLocks noChangeArrowheads="1"/>
              </p:cNvSpPr>
              <p:nvPr/>
            </p:nvSpPr>
            <p:spPr bwMode="auto">
              <a:xfrm>
                <a:off x="1768" y="2418"/>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75" name="Group 95"/>
            <p:cNvGrpSpPr>
              <a:grpSpLocks/>
            </p:cNvGrpSpPr>
            <p:nvPr/>
          </p:nvGrpSpPr>
          <p:grpSpPr bwMode="auto">
            <a:xfrm>
              <a:off x="0" y="2821"/>
              <a:ext cx="206" cy="403"/>
              <a:chOff x="0" y="2821"/>
              <a:chExt cx="206" cy="403"/>
            </a:xfrm>
          </p:grpSpPr>
          <p:sp>
            <p:nvSpPr>
              <p:cNvPr id="46110" name="Rectangle 30"/>
              <p:cNvSpPr>
                <a:spLocks noChangeArrowheads="1"/>
              </p:cNvSpPr>
              <p:nvPr/>
            </p:nvSpPr>
            <p:spPr bwMode="auto">
              <a:xfrm>
                <a:off x="12" y="2821"/>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74" name="Rectangle 94"/>
              <p:cNvSpPr>
                <a:spLocks noChangeArrowheads="1"/>
              </p:cNvSpPr>
              <p:nvPr/>
            </p:nvSpPr>
            <p:spPr bwMode="auto">
              <a:xfrm>
                <a:off x="0" y="2821"/>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77" name="Group 97"/>
            <p:cNvGrpSpPr>
              <a:grpSpLocks/>
            </p:cNvGrpSpPr>
            <p:nvPr/>
          </p:nvGrpSpPr>
          <p:grpSpPr bwMode="auto">
            <a:xfrm>
              <a:off x="206" y="2821"/>
              <a:ext cx="1026" cy="403"/>
              <a:chOff x="206" y="2821"/>
              <a:chExt cx="1026" cy="403"/>
            </a:xfrm>
          </p:grpSpPr>
          <p:sp>
            <p:nvSpPr>
              <p:cNvPr id="46111" name="Rectangle 31"/>
              <p:cNvSpPr>
                <a:spLocks noChangeArrowheads="1"/>
              </p:cNvSpPr>
              <p:nvPr/>
            </p:nvSpPr>
            <p:spPr bwMode="auto">
              <a:xfrm>
                <a:off x="218" y="2821"/>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ESTRATO 4</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76" name="Rectangle 96"/>
              <p:cNvSpPr>
                <a:spLocks noChangeArrowheads="1"/>
              </p:cNvSpPr>
              <p:nvPr/>
            </p:nvSpPr>
            <p:spPr bwMode="auto">
              <a:xfrm>
                <a:off x="206" y="2821"/>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79" name="Group 99"/>
            <p:cNvGrpSpPr>
              <a:grpSpLocks/>
            </p:cNvGrpSpPr>
            <p:nvPr/>
          </p:nvGrpSpPr>
          <p:grpSpPr bwMode="auto">
            <a:xfrm>
              <a:off x="1232" y="2821"/>
              <a:ext cx="536" cy="403"/>
              <a:chOff x="1232" y="2821"/>
              <a:chExt cx="536" cy="403"/>
            </a:xfrm>
          </p:grpSpPr>
          <p:sp>
            <p:nvSpPr>
              <p:cNvPr id="46112" name="Rectangle 32"/>
              <p:cNvSpPr>
                <a:spLocks noChangeArrowheads="1"/>
              </p:cNvSpPr>
              <p:nvPr/>
            </p:nvSpPr>
            <p:spPr bwMode="auto">
              <a:xfrm>
                <a:off x="1244" y="2821"/>
                <a:ext cx="51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78" name="Rectangle 98"/>
              <p:cNvSpPr>
                <a:spLocks noChangeArrowheads="1"/>
              </p:cNvSpPr>
              <p:nvPr/>
            </p:nvSpPr>
            <p:spPr bwMode="auto">
              <a:xfrm>
                <a:off x="1232" y="2821"/>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81" name="Group 101"/>
            <p:cNvGrpSpPr>
              <a:grpSpLocks/>
            </p:cNvGrpSpPr>
            <p:nvPr/>
          </p:nvGrpSpPr>
          <p:grpSpPr bwMode="auto">
            <a:xfrm>
              <a:off x="1768" y="2821"/>
              <a:ext cx="892" cy="403"/>
              <a:chOff x="1768" y="2821"/>
              <a:chExt cx="892" cy="403"/>
            </a:xfrm>
          </p:grpSpPr>
          <p:sp>
            <p:nvSpPr>
              <p:cNvPr id="46113" name="Rectangle 33"/>
              <p:cNvSpPr>
                <a:spLocks noChangeArrowheads="1"/>
              </p:cNvSpPr>
              <p:nvPr/>
            </p:nvSpPr>
            <p:spPr bwMode="auto">
              <a:xfrm>
                <a:off x="1780" y="2821"/>
                <a:ext cx="868"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cs typeface="Times New Roman" pitchFamily="18" charset="0"/>
                  </a:rPr>
                  <a:t> </a:t>
                </a:r>
              </a:p>
              <a:p>
                <a:pPr algn="r" eaLnBrk="0" hangingPunct="0"/>
                <a:endParaRPr lang="es-ES" sz="2000" b="1">
                  <a:solidFill>
                    <a:schemeClr val="accent2"/>
                  </a:solidFill>
                </a:endParaRPr>
              </a:p>
            </p:txBody>
          </p:sp>
          <p:sp>
            <p:nvSpPr>
              <p:cNvPr id="46180" name="Rectangle 100"/>
              <p:cNvSpPr>
                <a:spLocks noChangeArrowheads="1"/>
              </p:cNvSpPr>
              <p:nvPr/>
            </p:nvSpPr>
            <p:spPr bwMode="auto">
              <a:xfrm>
                <a:off x="1768" y="2821"/>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83" name="Group 103"/>
            <p:cNvGrpSpPr>
              <a:grpSpLocks/>
            </p:cNvGrpSpPr>
            <p:nvPr/>
          </p:nvGrpSpPr>
          <p:grpSpPr bwMode="auto">
            <a:xfrm>
              <a:off x="0" y="3224"/>
              <a:ext cx="206" cy="403"/>
              <a:chOff x="0" y="3224"/>
              <a:chExt cx="206" cy="403"/>
            </a:xfrm>
          </p:grpSpPr>
          <p:sp>
            <p:nvSpPr>
              <p:cNvPr id="46114" name="Rectangle 34"/>
              <p:cNvSpPr>
                <a:spLocks noChangeArrowheads="1"/>
              </p:cNvSpPr>
              <p:nvPr/>
            </p:nvSpPr>
            <p:spPr bwMode="auto">
              <a:xfrm>
                <a:off x="12" y="3224"/>
                <a:ext cx="182" cy="403"/>
              </a:xfrm>
              <a:prstGeom prst="rect">
                <a:avLst/>
              </a:prstGeom>
              <a:noFill/>
              <a:ln w="12700">
                <a:noFill/>
                <a:miter lim="800000"/>
                <a:headEnd type="none" w="sm" len="sm"/>
                <a:tailEnd type="none" w="sm" len="sm"/>
              </a:ln>
              <a:effectLst/>
            </p:spPr>
            <p:txBody>
              <a:bodyPr lIns="92075" tIns="46038" rIns="92075" bIns="46038"/>
              <a:lstStyle/>
              <a:p>
                <a:pPr algn="r"/>
                <a:r>
                  <a:rPr lang="es-ES" sz="2000" b="1">
                    <a:solidFill>
                      <a:schemeClr val="accent2"/>
                    </a:solidFill>
                    <a:latin typeface="Arial" pitchFamily="34" charset="0"/>
                    <a:cs typeface="Arial" pitchFamily="34" charset="0"/>
                  </a:rPr>
                  <a:t>1</a:t>
                </a:r>
                <a:endParaRPr lang="es-ES" sz="2000" b="1">
                  <a:solidFill>
                    <a:schemeClr val="accent2"/>
                  </a:solidFill>
                  <a:cs typeface="Times New Roman" pitchFamily="18" charset="0"/>
                </a:endParaRPr>
              </a:p>
              <a:p>
                <a:pPr algn="r" eaLnBrk="0" hangingPunct="0"/>
                <a:endParaRPr lang="es-ES" sz="2000" b="1">
                  <a:solidFill>
                    <a:schemeClr val="accent2"/>
                  </a:solidFill>
                </a:endParaRPr>
              </a:p>
            </p:txBody>
          </p:sp>
          <p:sp>
            <p:nvSpPr>
              <p:cNvPr id="46182" name="Rectangle 102"/>
              <p:cNvSpPr>
                <a:spLocks noChangeArrowheads="1"/>
              </p:cNvSpPr>
              <p:nvPr/>
            </p:nvSpPr>
            <p:spPr bwMode="auto">
              <a:xfrm>
                <a:off x="0" y="3224"/>
                <a:ext cx="20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85" name="Group 105"/>
            <p:cNvGrpSpPr>
              <a:grpSpLocks/>
            </p:cNvGrpSpPr>
            <p:nvPr/>
          </p:nvGrpSpPr>
          <p:grpSpPr bwMode="auto">
            <a:xfrm>
              <a:off x="206" y="3224"/>
              <a:ext cx="1026" cy="403"/>
              <a:chOff x="206" y="3224"/>
              <a:chExt cx="1026" cy="403"/>
            </a:xfrm>
          </p:grpSpPr>
          <p:sp>
            <p:nvSpPr>
              <p:cNvPr id="46115" name="Rectangle 35"/>
              <p:cNvSpPr>
                <a:spLocks noChangeArrowheads="1"/>
              </p:cNvSpPr>
              <p:nvPr/>
            </p:nvSpPr>
            <p:spPr bwMode="auto">
              <a:xfrm>
                <a:off x="218" y="3224"/>
                <a:ext cx="1002" cy="403"/>
              </a:xfrm>
              <a:prstGeom prst="rect">
                <a:avLst/>
              </a:prstGeom>
              <a:noFill/>
              <a:ln w="12700">
                <a:noFill/>
                <a:miter lim="800000"/>
                <a:headEnd type="none" w="sm" len="sm"/>
                <a:tailEnd type="none" w="sm" len="sm"/>
              </a:ln>
              <a:effectLst/>
            </p:spPr>
            <p:txBody>
              <a:bodyPr lIns="92075" tIns="46038" rIns="92075" bIns="46038"/>
              <a:lstStyle/>
              <a:p>
                <a:r>
                  <a:rPr lang="es-ES" sz="2000" b="1">
                    <a:solidFill>
                      <a:schemeClr val="accent2"/>
                    </a:solidFill>
                    <a:latin typeface="Arial" pitchFamily="34" charset="0"/>
                    <a:cs typeface="Arial" pitchFamily="34" charset="0"/>
                  </a:rPr>
                  <a:t>GUAYAQUIL</a:t>
                </a:r>
                <a:endParaRPr lang="es-ES" sz="2000" b="1">
                  <a:solidFill>
                    <a:schemeClr val="accent2"/>
                  </a:solidFill>
                  <a:cs typeface="Times New Roman" pitchFamily="18" charset="0"/>
                </a:endParaRPr>
              </a:p>
              <a:p>
                <a:pPr eaLnBrk="0" hangingPunct="0"/>
                <a:endParaRPr lang="es-ES" sz="2000" b="1">
                  <a:solidFill>
                    <a:schemeClr val="accent2"/>
                  </a:solidFill>
                </a:endParaRPr>
              </a:p>
            </p:txBody>
          </p:sp>
          <p:sp>
            <p:nvSpPr>
              <p:cNvPr id="46184" name="Rectangle 104"/>
              <p:cNvSpPr>
                <a:spLocks noChangeArrowheads="1"/>
              </p:cNvSpPr>
              <p:nvPr/>
            </p:nvSpPr>
            <p:spPr bwMode="auto">
              <a:xfrm>
                <a:off x="206" y="3224"/>
                <a:ext cx="102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87" name="Group 107"/>
            <p:cNvGrpSpPr>
              <a:grpSpLocks/>
            </p:cNvGrpSpPr>
            <p:nvPr/>
          </p:nvGrpSpPr>
          <p:grpSpPr bwMode="auto">
            <a:xfrm>
              <a:off x="1232" y="3224"/>
              <a:ext cx="536" cy="403"/>
              <a:chOff x="1232" y="3224"/>
              <a:chExt cx="536" cy="403"/>
            </a:xfrm>
          </p:grpSpPr>
          <p:sp>
            <p:nvSpPr>
              <p:cNvPr id="46116" name="Rectangle 36"/>
              <p:cNvSpPr>
                <a:spLocks noChangeArrowheads="1"/>
              </p:cNvSpPr>
              <p:nvPr/>
            </p:nvSpPr>
            <p:spPr bwMode="auto">
              <a:xfrm>
                <a:off x="1244" y="3224"/>
                <a:ext cx="512"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7</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86" name="Rectangle 106"/>
              <p:cNvSpPr>
                <a:spLocks noChangeArrowheads="1"/>
              </p:cNvSpPr>
              <p:nvPr/>
            </p:nvSpPr>
            <p:spPr bwMode="auto">
              <a:xfrm>
                <a:off x="1232" y="3224"/>
                <a:ext cx="536"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46189" name="Group 109"/>
            <p:cNvGrpSpPr>
              <a:grpSpLocks/>
            </p:cNvGrpSpPr>
            <p:nvPr/>
          </p:nvGrpSpPr>
          <p:grpSpPr bwMode="auto">
            <a:xfrm>
              <a:off x="1768" y="3224"/>
              <a:ext cx="892" cy="403"/>
              <a:chOff x="1768" y="3224"/>
              <a:chExt cx="892" cy="403"/>
            </a:xfrm>
          </p:grpSpPr>
          <p:sp>
            <p:nvSpPr>
              <p:cNvPr id="46117" name="Rectangle 37"/>
              <p:cNvSpPr>
                <a:spLocks noChangeArrowheads="1"/>
              </p:cNvSpPr>
              <p:nvPr/>
            </p:nvSpPr>
            <p:spPr bwMode="auto">
              <a:xfrm>
                <a:off x="1780" y="3224"/>
                <a:ext cx="868" cy="403"/>
              </a:xfrm>
              <a:prstGeom prst="rect">
                <a:avLst/>
              </a:prstGeom>
              <a:noFill/>
              <a:ln w="12700">
                <a:noFill/>
                <a:miter lim="800000"/>
                <a:headEnd type="none" w="sm" len="sm"/>
                <a:tailEnd type="none" w="sm" len="sm"/>
              </a:ln>
              <a:effectLst/>
            </p:spPr>
            <p:txBody>
              <a:bodyPr lIns="92075" tIns="46038" rIns="92075" bIns="46038"/>
              <a:lstStyle/>
              <a:p>
                <a:pPr algn="ctr"/>
                <a:r>
                  <a:rPr lang="es-ES" sz="2000" b="1">
                    <a:solidFill>
                      <a:schemeClr val="accent2"/>
                    </a:solidFill>
                    <a:latin typeface="Arial" pitchFamily="34" charset="0"/>
                    <a:cs typeface="Arial" pitchFamily="34" charset="0"/>
                  </a:rPr>
                  <a:t>7</a:t>
                </a:r>
                <a:endParaRPr lang="es-ES" sz="2000" b="1">
                  <a:solidFill>
                    <a:schemeClr val="accent2"/>
                  </a:solidFill>
                  <a:cs typeface="Times New Roman" pitchFamily="18" charset="0"/>
                </a:endParaRPr>
              </a:p>
              <a:p>
                <a:pPr algn="ctr" eaLnBrk="0" hangingPunct="0"/>
                <a:endParaRPr lang="es-ES" sz="2000" b="1">
                  <a:solidFill>
                    <a:schemeClr val="accent2"/>
                  </a:solidFill>
                </a:endParaRPr>
              </a:p>
            </p:txBody>
          </p:sp>
          <p:sp>
            <p:nvSpPr>
              <p:cNvPr id="46188" name="Rectangle 108"/>
              <p:cNvSpPr>
                <a:spLocks noChangeArrowheads="1"/>
              </p:cNvSpPr>
              <p:nvPr/>
            </p:nvSpPr>
            <p:spPr bwMode="auto">
              <a:xfrm>
                <a:off x="1768" y="3224"/>
                <a:ext cx="89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_tradnl"/>
              <a:t>INTRODUCCIÓN</a:t>
            </a:r>
            <a:endParaRPr lang="es-ES"/>
          </a:p>
        </p:txBody>
      </p:sp>
      <p:sp>
        <p:nvSpPr>
          <p:cNvPr id="3075" name="Text Box 3"/>
          <p:cNvSpPr txBox="1">
            <a:spLocks noChangeArrowheads="1"/>
          </p:cNvSpPr>
          <p:nvPr/>
        </p:nvSpPr>
        <p:spPr bwMode="auto">
          <a:xfrm>
            <a:off x="914400" y="2209800"/>
            <a:ext cx="6400800" cy="2100263"/>
          </a:xfrm>
          <a:prstGeom prst="rect">
            <a:avLst/>
          </a:prstGeom>
          <a:noFill/>
          <a:ln w="9525">
            <a:noFill/>
            <a:miter lim="800000"/>
            <a:headEnd/>
            <a:tailEnd/>
          </a:ln>
          <a:effectLst/>
        </p:spPr>
        <p:txBody>
          <a:bodyPr>
            <a:spAutoFit/>
          </a:bodyPr>
          <a:lstStyle/>
          <a:p>
            <a:pPr>
              <a:spcBef>
                <a:spcPct val="50000"/>
              </a:spcBef>
              <a:buFontTx/>
              <a:buChar char="•"/>
            </a:pPr>
            <a:r>
              <a:rPr lang="es-ES_tradnl"/>
              <a:t> PROBLEMAS DEL COLEGIO Y ENTORNO</a:t>
            </a:r>
          </a:p>
          <a:p>
            <a:pPr>
              <a:spcBef>
                <a:spcPct val="50000"/>
              </a:spcBef>
              <a:buFontTx/>
              <a:buChar char="•"/>
            </a:pPr>
            <a:r>
              <a:rPr lang="es-ES_tradnl"/>
              <a:t> DISEÑO DEL CUESTIONARIO</a:t>
            </a:r>
          </a:p>
          <a:p>
            <a:pPr>
              <a:spcBef>
                <a:spcPct val="50000"/>
              </a:spcBef>
              <a:buFontTx/>
              <a:buChar char="•"/>
            </a:pPr>
            <a:r>
              <a:rPr lang="es-ES_tradnl"/>
              <a:t> ANTECEDENTES</a:t>
            </a:r>
          </a:p>
          <a:p>
            <a:pPr>
              <a:spcBef>
                <a:spcPct val="50000"/>
              </a:spcBef>
            </a:pP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85800" y="685800"/>
            <a:ext cx="7696200" cy="19177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Después de obtener la información otorgada por los estudiantes, se codificaron las variables del cuestionario y fueron ingresadas  a Excel y luego importadas al programa estadístico SPSS 10, cuyo módulo Categorías permitió el análisis mutivariado de datos categóricos.</a:t>
            </a: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28600" y="285750"/>
            <a:ext cx="8534400" cy="6400800"/>
          </a:xfrm>
          <a:prstGeom prst="rect">
            <a:avLst/>
          </a:prstGeom>
          <a:noFill/>
          <a:ln w="12700">
            <a:noFill/>
            <a:miter lim="800000"/>
            <a:headEnd type="none" w="sm" len="sm"/>
            <a:tailEnd type="none" w="sm" len="sm"/>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_tradnl"/>
              <a:t>4. ANÁLISIS UNIVARIADO</a:t>
            </a:r>
            <a:endParaRPr lang="es-ES"/>
          </a:p>
        </p:txBody>
      </p:sp>
      <p:sp>
        <p:nvSpPr>
          <p:cNvPr id="51203" name="Text Box 3"/>
          <p:cNvSpPr txBox="1">
            <a:spLocks noChangeArrowheads="1"/>
          </p:cNvSpPr>
          <p:nvPr/>
        </p:nvSpPr>
        <p:spPr bwMode="auto">
          <a:xfrm>
            <a:off x="762000" y="2057400"/>
            <a:ext cx="8382000" cy="26479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_tradnl"/>
              <a:t>Las variables serán explicadas por medio de:</a:t>
            </a:r>
          </a:p>
          <a:p>
            <a:pPr>
              <a:spcBef>
                <a:spcPct val="50000"/>
              </a:spcBef>
              <a:buFontTx/>
              <a:buChar char="•"/>
            </a:pPr>
            <a:r>
              <a:rPr lang="es-ES_tradnl"/>
              <a:t>  Tablas de frecuencia</a:t>
            </a:r>
          </a:p>
          <a:p>
            <a:pPr>
              <a:spcBef>
                <a:spcPct val="50000"/>
              </a:spcBef>
              <a:buFontTx/>
              <a:buChar char="•"/>
            </a:pPr>
            <a:r>
              <a:rPr lang="es-ES_tradnl"/>
              <a:t>  Diagrama de barras</a:t>
            </a:r>
          </a:p>
          <a:p>
            <a:pPr>
              <a:spcBef>
                <a:spcPct val="50000"/>
              </a:spcBef>
              <a:buFontTx/>
              <a:buChar char="•"/>
            </a:pPr>
            <a:r>
              <a:rPr lang="es-ES_tradnl"/>
              <a:t>  Histograma de frecuencias</a:t>
            </a:r>
          </a:p>
          <a:p>
            <a:pPr>
              <a:spcBef>
                <a:spcPct val="50000"/>
              </a:spcBef>
              <a:buFontTx/>
              <a:buChar char="•"/>
            </a:pPr>
            <a:r>
              <a:rPr lang="es-ES_tradnl"/>
              <a:t>  Diagrama pastel (%)</a:t>
            </a: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r>
              <a:rPr lang="es-ES_tradnl"/>
              <a:t>Variable: EDAD</a:t>
            </a:r>
            <a:endParaRPr lang="es-ES"/>
          </a:p>
        </p:txBody>
      </p:sp>
      <p:sp>
        <p:nvSpPr>
          <p:cNvPr id="53270" name="Rectangle 22"/>
          <p:cNvSpPr>
            <a:spLocks noChangeArrowheads="1"/>
          </p:cNvSpPr>
          <p:nvPr/>
        </p:nvSpPr>
        <p:spPr bwMode="auto">
          <a:xfrm>
            <a:off x="0" y="504825"/>
            <a:ext cx="9144000" cy="639763"/>
          </a:xfrm>
          <a:prstGeom prst="rect">
            <a:avLst/>
          </a:prstGeom>
          <a:noFill/>
          <a:ln w="12700">
            <a:noFill/>
            <a:miter lim="800000"/>
            <a:headEnd type="none" w="sm" len="sm"/>
            <a:tailEnd type="none" w="sm" len="sm"/>
          </a:ln>
          <a:effectLst/>
        </p:spPr>
        <p:txBody>
          <a:bodyPr lIns="92075" tIns="46038" rIns="92075" bIns="46038">
            <a:spAutoFit/>
          </a:bodyPr>
          <a:lstStyle/>
          <a:p>
            <a:r>
              <a:rPr lang="es-ES" sz="1200">
                <a:latin typeface="Arial" pitchFamily="34" charset="0"/>
                <a:cs typeface="Times New Roman" pitchFamily="18" charset="0"/>
              </a:rPr>
              <a:t> </a:t>
            </a:r>
            <a:endParaRPr lang="es-ES" sz="1200">
              <a:cs typeface="Times New Roman" pitchFamily="18" charset="0"/>
            </a:endParaRPr>
          </a:p>
          <a:p>
            <a:pPr eaLnBrk="0" hangingPunct="0"/>
            <a:endParaRPr lang="es-ES"/>
          </a:p>
        </p:txBody>
      </p:sp>
      <p:sp>
        <p:nvSpPr>
          <p:cNvPr id="53319" name="Rectangle 71"/>
          <p:cNvSpPr>
            <a:spLocks noChangeArrowheads="1"/>
          </p:cNvSpPr>
          <p:nvPr/>
        </p:nvSpPr>
        <p:spPr bwMode="auto">
          <a:xfrm>
            <a:off x="0" y="504825"/>
            <a:ext cx="9144000" cy="639763"/>
          </a:xfrm>
          <a:prstGeom prst="rect">
            <a:avLst/>
          </a:prstGeom>
          <a:noFill/>
          <a:ln w="12700">
            <a:noFill/>
            <a:miter lim="800000"/>
            <a:headEnd type="none" w="sm" len="sm"/>
            <a:tailEnd type="none" w="sm" len="sm"/>
          </a:ln>
          <a:effectLst/>
        </p:spPr>
        <p:txBody>
          <a:bodyPr lIns="92075" tIns="46038" rIns="92075" bIns="46038">
            <a:spAutoFit/>
          </a:bodyPr>
          <a:lstStyle/>
          <a:p>
            <a:r>
              <a:rPr lang="es-ES" sz="1200">
                <a:latin typeface="Arial" pitchFamily="34" charset="0"/>
                <a:cs typeface="Times New Roman" pitchFamily="18" charset="0"/>
              </a:rPr>
              <a:t> </a:t>
            </a:r>
            <a:endParaRPr lang="es-ES" sz="1200">
              <a:cs typeface="Times New Roman" pitchFamily="18" charset="0"/>
            </a:endParaRPr>
          </a:p>
          <a:p>
            <a:pPr eaLnBrk="0" hangingPunct="0"/>
            <a:endParaRPr lang="es-ES"/>
          </a:p>
        </p:txBody>
      </p:sp>
      <p:sp>
        <p:nvSpPr>
          <p:cNvPr id="53368" name="Rectangle 120"/>
          <p:cNvSpPr>
            <a:spLocks noChangeArrowheads="1"/>
          </p:cNvSpPr>
          <p:nvPr/>
        </p:nvSpPr>
        <p:spPr bwMode="auto">
          <a:xfrm>
            <a:off x="0" y="504825"/>
            <a:ext cx="9144000" cy="639763"/>
          </a:xfrm>
          <a:prstGeom prst="rect">
            <a:avLst/>
          </a:prstGeom>
          <a:noFill/>
          <a:ln w="12700">
            <a:noFill/>
            <a:miter lim="800000"/>
            <a:headEnd type="none" w="sm" len="sm"/>
            <a:tailEnd type="none" w="sm" len="sm"/>
          </a:ln>
          <a:effectLst/>
        </p:spPr>
        <p:txBody>
          <a:bodyPr lIns="92075" tIns="46038" rIns="92075" bIns="46038">
            <a:spAutoFit/>
          </a:bodyPr>
          <a:lstStyle/>
          <a:p>
            <a:r>
              <a:rPr lang="es-ES" sz="1200">
                <a:latin typeface="Arial" pitchFamily="34" charset="0"/>
                <a:cs typeface="Times New Roman" pitchFamily="18" charset="0"/>
              </a:rPr>
              <a:t> </a:t>
            </a:r>
            <a:endParaRPr lang="es-ES" sz="1200">
              <a:cs typeface="Times New Roman" pitchFamily="18" charset="0"/>
            </a:endParaRPr>
          </a:p>
          <a:p>
            <a:pPr eaLnBrk="0" hangingPunct="0"/>
            <a:endParaRPr lang="es-ES"/>
          </a:p>
        </p:txBody>
      </p:sp>
      <p:grpSp>
        <p:nvGrpSpPr>
          <p:cNvPr id="53509" name="Group 261"/>
          <p:cNvGrpSpPr>
            <a:grpSpLocks/>
          </p:cNvGrpSpPr>
          <p:nvPr/>
        </p:nvGrpSpPr>
        <p:grpSpPr bwMode="auto">
          <a:xfrm>
            <a:off x="0" y="1066800"/>
            <a:ext cx="3429000" cy="5486400"/>
            <a:chOff x="-3" y="-3"/>
            <a:chExt cx="1374" cy="5877"/>
          </a:xfrm>
        </p:grpSpPr>
        <p:grpSp>
          <p:nvGrpSpPr>
            <p:cNvPr id="53507" name="Group 259"/>
            <p:cNvGrpSpPr>
              <a:grpSpLocks/>
            </p:cNvGrpSpPr>
            <p:nvPr/>
          </p:nvGrpSpPr>
          <p:grpSpPr bwMode="auto">
            <a:xfrm>
              <a:off x="0" y="0"/>
              <a:ext cx="1368" cy="5871"/>
              <a:chOff x="0" y="0"/>
              <a:chExt cx="1368" cy="5871"/>
            </a:xfrm>
          </p:grpSpPr>
          <p:grpSp>
            <p:nvGrpSpPr>
              <p:cNvPr id="53436" name="Group 188"/>
              <p:cNvGrpSpPr>
                <a:grpSpLocks/>
              </p:cNvGrpSpPr>
              <p:nvPr/>
            </p:nvGrpSpPr>
            <p:grpSpPr bwMode="auto">
              <a:xfrm>
                <a:off x="0" y="0"/>
                <a:ext cx="648" cy="518"/>
                <a:chOff x="0" y="0"/>
                <a:chExt cx="648" cy="518"/>
              </a:xfrm>
            </p:grpSpPr>
            <p:sp>
              <p:nvSpPr>
                <p:cNvPr id="53399" name="Rectangle 151"/>
                <p:cNvSpPr>
                  <a:spLocks noChangeArrowheads="1"/>
                </p:cNvSpPr>
                <p:nvPr/>
              </p:nvSpPr>
              <p:spPr bwMode="auto">
                <a:xfrm>
                  <a:off x="0" y="0"/>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Número </a:t>
                  </a:r>
                  <a:endParaRPr lang="es-ES" sz="1600" b="1"/>
                </a:p>
              </p:txBody>
            </p:sp>
            <p:sp>
              <p:nvSpPr>
                <p:cNvPr id="53435" name="Rectangle 187"/>
                <p:cNvSpPr>
                  <a:spLocks noChangeArrowheads="1"/>
                </p:cNvSpPr>
                <p:nvPr/>
              </p:nvSpPr>
              <p:spPr bwMode="auto">
                <a:xfrm>
                  <a:off x="0" y="0"/>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38" name="Group 190"/>
              <p:cNvGrpSpPr>
                <a:grpSpLocks/>
              </p:cNvGrpSpPr>
              <p:nvPr/>
            </p:nvGrpSpPr>
            <p:grpSpPr bwMode="auto">
              <a:xfrm>
                <a:off x="648" y="0"/>
                <a:ext cx="432" cy="518"/>
                <a:chOff x="648" y="0"/>
                <a:chExt cx="432" cy="518"/>
              </a:xfrm>
            </p:grpSpPr>
            <p:sp>
              <p:nvSpPr>
                <p:cNvPr id="53400" name="Rectangle 152"/>
                <p:cNvSpPr>
                  <a:spLocks noChangeArrowheads="1"/>
                </p:cNvSpPr>
                <p:nvPr/>
              </p:nvSpPr>
              <p:spPr bwMode="auto">
                <a:xfrm>
                  <a:off x="648" y="0"/>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Válidos</a:t>
                  </a:r>
                  <a:endParaRPr lang="es-ES" sz="1600" b="1">
                    <a:cs typeface="Times New Roman" pitchFamily="18" charset="0"/>
                  </a:endParaRPr>
                </a:p>
                <a:p>
                  <a:pPr algn="r" eaLnBrk="0" hangingPunct="0"/>
                  <a:endParaRPr lang="es-ES" sz="1600" b="1"/>
                </a:p>
              </p:txBody>
            </p:sp>
            <p:sp>
              <p:nvSpPr>
                <p:cNvPr id="53437" name="Rectangle 189"/>
                <p:cNvSpPr>
                  <a:spLocks noChangeArrowheads="1"/>
                </p:cNvSpPr>
                <p:nvPr/>
              </p:nvSpPr>
              <p:spPr bwMode="auto">
                <a:xfrm>
                  <a:off x="648" y="0"/>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40" name="Group 192"/>
              <p:cNvGrpSpPr>
                <a:grpSpLocks/>
              </p:cNvGrpSpPr>
              <p:nvPr/>
            </p:nvGrpSpPr>
            <p:grpSpPr bwMode="auto">
              <a:xfrm>
                <a:off x="1080" y="0"/>
                <a:ext cx="288" cy="518"/>
                <a:chOff x="1080" y="0"/>
                <a:chExt cx="288" cy="518"/>
              </a:xfrm>
            </p:grpSpPr>
            <p:sp>
              <p:nvSpPr>
                <p:cNvPr id="53401" name="Rectangle 153"/>
                <p:cNvSpPr>
                  <a:spLocks noChangeArrowheads="1"/>
                </p:cNvSpPr>
                <p:nvPr/>
              </p:nvSpPr>
              <p:spPr bwMode="auto">
                <a:xfrm>
                  <a:off x="1080" y="0"/>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1500</a:t>
                  </a:r>
                  <a:endParaRPr lang="es-ES" sz="1600" b="1">
                    <a:cs typeface="Times New Roman" pitchFamily="18" charset="0"/>
                  </a:endParaRPr>
                </a:p>
                <a:p>
                  <a:pPr algn="r" eaLnBrk="0" hangingPunct="0"/>
                  <a:endParaRPr lang="es-ES" sz="1600" b="1"/>
                </a:p>
              </p:txBody>
            </p:sp>
            <p:sp>
              <p:nvSpPr>
                <p:cNvPr id="53439" name="Rectangle 191"/>
                <p:cNvSpPr>
                  <a:spLocks noChangeArrowheads="1"/>
                </p:cNvSpPr>
                <p:nvPr/>
              </p:nvSpPr>
              <p:spPr bwMode="auto">
                <a:xfrm>
                  <a:off x="1080" y="0"/>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42" name="Group 194"/>
              <p:cNvGrpSpPr>
                <a:grpSpLocks/>
              </p:cNvGrpSpPr>
              <p:nvPr/>
            </p:nvGrpSpPr>
            <p:grpSpPr bwMode="auto">
              <a:xfrm>
                <a:off x="0" y="518"/>
                <a:ext cx="648" cy="518"/>
                <a:chOff x="0" y="518"/>
                <a:chExt cx="648" cy="518"/>
              </a:xfrm>
            </p:grpSpPr>
            <p:sp>
              <p:nvSpPr>
                <p:cNvPr id="53402" name="Rectangle 154"/>
                <p:cNvSpPr>
                  <a:spLocks noChangeArrowheads="1"/>
                </p:cNvSpPr>
                <p:nvPr/>
              </p:nvSpPr>
              <p:spPr bwMode="auto">
                <a:xfrm>
                  <a:off x="0" y="518"/>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 </a:t>
                  </a:r>
                  <a:endParaRPr lang="es-ES" sz="1600" b="1">
                    <a:cs typeface="Times New Roman" pitchFamily="18" charset="0"/>
                  </a:endParaRPr>
                </a:p>
                <a:p>
                  <a:pPr eaLnBrk="0" hangingPunct="0"/>
                  <a:endParaRPr lang="es-ES" sz="1600" b="1"/>
                </a:p>
              </p:txBody>
            </p:sp>
            <p:sp>
              <p:nvSpPr>
                <p:cNvPr id="53441" name="Rectangle 193"/>
                <p:cNvSpPr>
                  <a:spLocks noChangeArrowheads="1"/>
                </p:cNvSpPr>
                <p:nvPr/>
              </p:nvSpPr>
              <p:spPr bwMode="auto">
                <a:xfrm>
                  <a:off x="0" y="518"/>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44" name="Group 196"/>
              <p:cNvGrpSpPr>
                <a:grpSpLocks/>
              </p:cNvGrpSpPr>
              <p:nvPr/>
            </p:nvGrpSpPr>
            <p:grpSpPr bwMode="auto">
              <a:xfrm>
                <a:off x="648" y="518"/>
                <a:ext cx="432" cy="518"/>
                <a:chOff x="648" y="518"/>
                <a:chExt cx="432" cy="518"/>
              </a:xfrm>
            </p:grpSpPr>
            <p:sp>
              <p:nvSpPr>
                <p:cNvPr id="53403" name="Rectangle 155"/>
                <p:cNvSpPr>
                  <a:spLocks noChangeArrowheads="1"/>
                </p:cNvSpPr>
                <p:nvPr/>
              </p:nvSpPr>
              <p:spPr bwMode="auto">
                <a:xfrm>
                  <a:off x="648" y="518"/>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400" b="1">
                      <a:latin typeface="Arial" pitchFamily="34" charset="0"/>
                      <a:cs typeface="Times New Roman" pitchFamily="18" charset="0"/>
                    </a:rPr>
                    <a:t>Perdidos</a:t>
                  </a:r>
                  <a:endParaRPr lang="es-ES" sz="1400" b="1">
                    <a:cs typeface="Times New Roman" pitchFamily="18" charset="0"/>
                  </a:endParaRPr>
                </a:p>
                <a:p>
                  <a:pPr algn="r" eaLnBrk="0" hangingPunct="0"/>
                  <a:endParaRPr lang="es-ES" sz="1400" b="1"/>
                </a:p>
              </p:txBody>
            </p:sp>
            <p:sp>
              <p:nvSpPr>
                <p:cNvPr id="53443" name="Rectangle 195"/>
                <p:cNvSpPr>
                  <a:spLocks noChangeArrowheads="1"/>
                </p:cNvSpPr>
                <p:nvPr/>
              </p:nvSpPr>
              <p:spPr bwMode="auto">
                <a:xfrm>
                  <a:off x="648" y="518"/>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46" name="Group 198"/>
              <p:cNvGrpSpPr>
                <a:grpSpLocks/>
              </p:cNvGrpSpPr>
              <p:nvPr/>
            </p:nvGrpSpPr>
            <p:grpSpPr bwMode="auto">
              <a:xfrm>
                <a:off x="1080" y="518"/>
                <a:ext cx="288" cy="518"/>
                <a:chOff x="1080" y="518"/>
                <a:chExt cx="288" cy="518"/>
              </a:xfrm>
            </p:grpSpPr>
            <p:sp>
              <p:nvSpPr>
                <p:cNvPr id="53404" name="Rectangle 156"/>
                <p:cNvSpPr>
                  <a:spLocks noChangeArrowheads="1"/>
                </p:cNvSpPr>
                <p:nvPr/>
              </p:nvSpPr>
              <p:spPr bwMode="auto">
                <a:xfrm>
                  <a:off x="1080" y="518"/>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0</a:t>
                  </a:r>
                  <a:endParaRPr lang="es-ES" sz="1600" b="1">
                    <a:cs typeface="Times New Roman" pitchFamily="18" charset="0"/>
                  </a:endParaRPr>
                </a:p>
                <a:p>
                  <a:pPr algn="r" eaLnBrk="0" hangingPunct="0"/>
                  <a:endParaRPr lang="es-ES" sz="1600" b="1"/>
                </a:p>
              </p:txBody>
            </p:sp>
            <p:sp>
              <p:nvSpPr>
                <p:cNvPr id="53445" name="Rectangle 197"/>
                <p:cNvSpPr>
                  <a:spLocks noChangeArrowheads="1"/>
                </p:cNvSpPr>
                <p:nvPr/>
              </p:nvSpPr>
              <p:spPr bwMode="auto">
                <a:xfrm>
                  <a:off x="1080" y="518"/>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48" name="Group 200"/>
              <p:cNvGrpSpPr>
                <a:grpSpLocks/>
              </p:cNvGrpSpPr>
              <p:nvPr/>
            </p:nvGrpSpPr>
            <p:grpSpPr bwMode="auto">
              <a:xfrm>
                <a:off x="0" y="1036"/>
                <a:ext cx="648" cy="518"/>
                <a:chOff x="0" y="1036"/>
                <a:chExt cx="648" cy="518"/>
              </a:xfrm>
            </p:grpSpPr>
            <p:sp>
              <p:nvSpPr>
                <p:cNvPr id="53405" name="Rectangle 157"/>
                <p:cNvSpPr>
                  <a:spLocks noChangeArrowheads="1"/>
                </p:cNvSpPr>
                <p:nvPr/>
              </p:nvSpPr>
              <p:spPr bwMode="auto">
                <a:xfrm>
                  <a:off x="0" y="1036"/>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Media</a:t>
                  </a:r>
                  <a:endParaRPr lang="es-ES" sz="1600" b="1"/>
                </a:p>
              </p:txBody>
            </p:sp>
            <p:sp>
              <p:nvSpPr>
                <p:cNvPr id="53447" name="Rectangle 199"/>
                <p:cNvSpPr>
                  <a:spLocks noChangeArrowheads="1"/>
                </p:cNvSpPr>
                <p:nvPr/>
              </p:nvSpPr>
              <p:spPr bwMode="auto">
                <a:xfrm>
                  <a:off x="0" y="1036"/>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50" name="Group 202"/>
              <p:cNvGrpSpPr>
                <a:grpSpLocks/>
              </p:cNvGrpSpPr>
              <p:nvPr/>
            </p:nvGrpSpPr>
            <p:grpSpPr bwMode="auto">
              <a:xfrm>
                <a:off x="648" y="1036"/>
                <a:ext cx="432" cy="518"/>
                <a:chOff x="648" y="1036"/>
                <a:chExt cx="432" cy="518"/>
              </a:xfrm>
            </p:grpSpPr>
            <p:sp>
              <p:nvSpPr>
                <p:cNvPr id="53406" name="Rectangle 158"/>
                <p:cNvSpPr>
                  <a:spLocks noChangeArrowheads="1"/>
                </p:cNvSpPr>
                <p:nvPr/>
              </p:nvSpPr>
              <p:spPr bwMode="auto">
                <a:xfrm>
                  <a:off x="648" y="1036"/>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49" name="Rectangle 201"/>
                <p:cNvSpPr>
                  <a:spLocks noChangeArrowheads="1"/>
                </p:cNvSpPr>
                <p:nvPr/>
              </p:nvSpPr>
              <p:spPr bwMode="auto">
                <a:xfrm>
                  <a:off x="648" y="1036"/>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52" name="Group 204"/>
              <p:cNvGrpSpPr>
                <a:grpSpLocks/>
              </p:cNvGrpSpPr>
              <p:nvPr/>
            </p:nvGrpSpPr>
            <p:grpSpPr bwMode="auto">
              <a:xfrm>
                <a:off x="1080" y="1036"/>
                <a:ext cx="288" cy="518"/>
                <a:chOff x="1080" y="1036"/>
                <a:chExt cx="288" cy="518"/>
              </a:xfrm>
            </p:grpSpPr>
            <p:sp>
              <p:nvSpPr>
                <p:cNvPr id="53407" name="Rectangle 159"/>
                <p:cNvSpPr>
                  <a:spLocks noChangeArrowheads="1"/>
                </p:cNvSpPr>
                <p:nvPr/>
              </p:nvSpPr>
              <p:spPr bwMode="auto">
                <a:xfrm>
                  <a:off x="1080" y="1036"/>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17,40</a:t>
                  </a:r>
                  <a:endParaRPr lang="es-ES" sz="1600" b="1">
                    <a:cs typeface="Times New Roman" pitchFamily="18" charset="0"/>
                  </a:endParaRPr>
                </a:p>
                <a:p>
                  <a:pPr algn="r" eaLnBrk="0" hangingPunct="0"/>
                  <a:endParaRPr lang="es-ES" sz="1600" b="1"/>
                </a:p>
              </p:txBody>
            </p:sp>
            <p:sp>
              <p:nvSpPr>
                <p:cNvPr id="53451" name="Rectangle 203"/>
                <p:cNvSpPr>
                  <a:spLocks noChangeArrowheads="1"/>
                </p:cNvSpPr>
                <p:nvPr/>
              </p:nvSpPr>
              <p:spPr bwMode="auto">
                <a:xfrm>
                  <a:off x="1080" y="1036"/>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54" name="Group 206"/>
              <p:cNvGrpSpPr>
                <a:grpSpLocks/>
              </p:cNvGrpSpPr>
              <p:nvPr/>
            </p:nvGrpSpPr>
            <p:grpSpPr bwMode="auto">
              <a:xfrm>
                <a:off x="0" y="1554"/>
                <a:ext cx="648" cy="403"/>
                <a:chOff x="0" y="1554"/>
                <a:chExt cx="648" cy="403"/>
              </a:xfrm>
            </p:grpSpPr>
            <p:sp>
              <p:nvSpPr>
                <p:cNvPr id="53408" name="Rectangle 160"/>
                <p:cNvSpPr>
                  <a:spLocks noChangeArrowheads="1"/>
                </p:cNvSpPr>
                <p:nvPr/>
              </p:nvSpPr>
              <p:spPr bwMode="auto">
                <a:xfrm>
                  <a:off x="0" y="1554"/>
                  <a:ext cx="648" cy="403"/>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Moda</a:t>
                  </a:r>
                  <a:endParaRPr lang="es-ES" sz="1600" b="1"/>
                </a:p>
              </p:txBody>
            </p:sp>
            <p:sp>
              <p:nvSpPr>
                <p:cNvPr id="53453" name="Rectangle 205"/>
                <p:cNvSpPr>
                  <a:spLocks noChangeArrowheads="1"/>
                </p:cNvSpPr>
                <p:nvPr/>
              </p:nvSpPr>
              <p:spPr bwMode="auto">
                <a:xfrm>
                  <a:off x="0" y="1554"/>
                  <a:ext cx="64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56" name="Group 208"/>
              <p:cNvGrpSpPr>
                <a:grpSpLocks/>
              </p:cNvGrpSpPr>
              <p:nvPr/>
            </p:nvGrpSpPr>
            <p:grpSpPr bwMode="auto">
              <a:xfrm>
                <a:off x="648" y="1554"/>
                <a:ext cx="432" cy="403"/>
                <a:chOff x="648" y="1554"/>
                <a:chExt cx="432" cy="403"/>
              </a:xfrm>
            </p:grpSpPr>
            <p:sp>
              <p:nvSpPr>
                <p:cNvPr id="53409" name="Rectangle 161"/>
                <p:cNvSpPr>
                  <a:spLocks noChangeArrowheads="1"/>
                </p:cNvSpPr>
                <p:nvPr/>
              </p:nvSpPr>
              <p:spPr bwMode="auto">
                <a:xfrm>
                  <a:off x="648" y="1554"/>
                  <a:ext cx="432"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55" name="Rectangle 207"/>
                <p:cNvSpPr>
                  <a:spLocks noChangeArrowheads="1"/>
                </p:cNvSpPr>
                <p:nvPr/>
              </p:nvSpPr>
              <p:spPr bwMode="auto">
                <a:xfrm>
                  <a:off x="648" y="1554"/>
                  <a:ext cx="43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58" name="Group 210"/>
              <p:cNvGrpSpPr>
                <a:grpSpLocks/>
              </p:cNvGrpSpPr>
              <p:nvPr/>
            </p:nvGrpSpPr>
            <p:grpSpPr bwMode="auto">
              <a:xfrm>
                <a:off x="1080" y="1554"/>
                <a:ext cx="288" cy="403"/>
                <a:chOff x="1080" y="1554"/>
                <a:chExt cx="288" cy="403"/>
              </a:xfrm>
            </p:grpSpPr>
            <p:sp>
              <p:nvSpPr>
                <p:cNvPr id="53410" name="Rectangle 162"/>
                <p:cNvSpPr>
                  <a:spLocks noChangeArrowheads="1"/>
                </p:cNvSpPr>
                <p:nvPr/>
              </p:nvSpPr>
              <p:spPr bwMode="auto">
                <a:xfrm>
                  <a:off x="1080" y="1554"/>
                  <a:ext cx="288"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17</a:t>
                  </a:r>
                  <a:endParaRPr lang="es-ES" sz="1600" b="1">
                    <a:cs typeface="Times New Roman" pitchFamily="18" charset="0"/>
                  </a:endParaRPr>
                </a:p>
                <a:p>
                  <a:pPr algn="r" eaLnBrk="0" hangingPunct="0"/>
                  <a:endParaRPr lang="es-ES" sz="1600" b="1"/>
                </a:p>
              </p:txBody>
            </p:sp>
            <p:sp>
              <p:nvSpPr>
                <p:cNvPr id="53457" name="Rectangle 209"/>
                <p:cNvSpPr>
                  <a:spLocks noChangeArrowheads="1"/>
                </p:cNvSpPr>
                <p:nvPr/>
              </p:nvSpPr>
              <p:spPr bwMode="auto">
                <a:xfrm>
                  <a:off x="1080" y="1554"/>
                  <a:ext cx="28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60" name="Group 212"/>
              <p:cNvGrpSpPr>
                <a:grpSpLocks/>
              </p:cNvGrpSpPr>
              <p:nvPr/>
            </p:nvGrpSpPr>
            <p:grpSpPr bwMode="auto">
              <a:xfrm>
                <a:off x="0" y="1957"/>
                <a:ext cx="648" cy="518"/>
                <a:chOff x="0" y="1957"/>
                <a:chExt cx="648" cy="518"/>
              </a:xfrm>
            </p:grpSpPr>
            <p:sp>
              <p:nvSpPr>
                <p:cNvPr id="53411" name="Rectangle 163"/>
                <p:cNvSpPr>
                  <a:spLocks noChangeArrowheads="1"/>
                </p:cNvSpPr>
                <p:nvPr/>
              </p:nvSpPr>
              <p:spPr bwMode="auto">
                <a:xfrm>
                  <a:off x="0" y="1957"/>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Desv. típ.</a:t>
                  </a:r>
                  <a:endParaRPr lang="es-ES" sz="1600" b="1"/>
                </a:p>
              </p:txBody>
            </p:sp>
            <p:sp>
              <p:nvSpPr>
                <p:cNvPr id="53459" name="Rectangle 211"/>
                <p:cNvSpPr>
                  <a:spLocks noChangeArrowheads="1"/>
                </p:cNvSpPr>
                <p:nvPr/>
              </p:nvSpPr>
              <p:spPr bwMode="auto">
                <a:xfrm>
                  <a:off x="0" y="1957"/>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62" name="Group 214"/>
              <p:cNvGrpSpPr>
                <a:grpSpLocks/>
              </p:cNvGrpSpPr>
              <p:nvPr/>
            </p:nvGrpSpPr>
            <p:grpSpPr bwMode="auto">
              <a:xfrm>
                <a:off x="648" y="1957"/>
                <a:ext cx="432" cy="518"/>
                <a:chOff x="648" y="1957"/>
                <a:chExt cx="432" cy="518"/>
              </a:xfrm>
            </p:grpSpPr>
            <p:sp>
              <p:nvSpPr>
                <p:cNvPr id="53412" name="Rectangle 164"/>
                <p:cNvSpPr>
                  <a:spLocks noChangeArrowheads="1"/>
                </p:cNvSpPr>
                <p:nvPr/>
              </p:nvSpPr>
              <p:spPr bwMode="auto">
                <a:xfrm>
                  <a:off x="648" y="1957"/>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61" name="Rectangle 213"/>
                <p:cNvSpPr>
                  <a:spLocks noChangeArrowheads="1"/>
                </p:cNvSpPr>
                <p:nvPr/>
              </p:nvSpPr>
              <p:spPr bwMode="auto">
                <a:xfrm>
                  <a:off x="648" y="1957"/>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64" name="Group 216"/>
              <p:cNvGrpSpPr>
                <a:grpSpLocks/>
              </p:cNvGrpSpPr>
              <p:nvPr/>
            </p:nvGrpSpPr>
            <p:grpSpPr bwMode="auto">
              <a:xfrm>
                <a:off x="1080" y="1957"/>
                <a:ext cx="288" cy="518"/>
                <a:chOff x="1080" y="1957"/>
                <a:chExt cx="288" cy="518"/>
              </a:xfrm>
            </p:grpSpPr>
            <p:sp>
              <p:nvSpPr>
                <p:cNvPr id="53413" name="Rectangle 165"/>
                <p:cNvSpPr>
                  <a:spLocks noChangeArrowheads="1"/>
                </p:cNvSpPr>
                <p:nvPr/>
              </p:nvSpPr>
              <p:spPr bwMode="auto">
                <a:xfrm>
                  <a:off x="1080" y="1957"/>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1,21</a:t>
                  </a:r>
                  <a:endParaRPr lang="es-ES" sz="1600" b="1">
                    <a:cs typeface="Times New Roman" pitchFamily="18" charset="0"/>
                  </a:endParaRPr>
                </a:p>
                <a:p>
                  <a:pPr algn="r" eaLnBrk="0" hangingPunct="0"/>
                  <a:endParaRPr lang="es-ES" sz="1600" b="1"/>
                </a:p>
              </p:txBody>
            </p:sp>
            <p:sp>
              <p:nvSpPr>
                <p:cNvPr id="53463" name="Rectangle 215"/>
                <p:cNvSpPr>
                  <a:spLocks noChangeArrowheads="1"/>
                </p:cNvSpPr>
                <p:nvPr/>
              </p:nvSpPr>
              <p:spPr bwMode="auto">
                <a:xfrm>
                  <a:off x="1080" y="1957"/>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66" name="Group 218"/>
              <p:cNvGrpSpPr>
                <a:grpSpLocks/>
              </p:cNvGrpSpPr>
              <p:nvPr/>
            </p:nvGrpSpPr>
            <p:grpSpPr bwMode="auto">
              <a:xfrm>
                <a:off x="0" y="2475"/>
                <a:ext cx="648" cy="518"/>
                <a:chOff x="0" y="2475"/>
                <a:chExt cx="648" cy="518"/>
              </a:xfrm>
            </p:grpSpPr>
            <p:sp>
              <p:nvSpPr>
                <p:cNvPr id="53414" name="Rectangle 166"/>
                <p:cNvSpPr>
                  <a:spLocks noChangeArrowheads="1"/>
                </p:cNvSpPr>
                <p:nvPr/>
              </p:nvSpPr>
              <p:spPr bwMode="auto">
                <a:xfrm>
                  <a:off x="0" y="2475"/>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Varianza</a:t>
                  </a:r>
                  <a:endParaRPr lang="es-ES" sz="1600" b="1"/>
                </a:p>
              </p:txBody>
            </p:sp>
            <p:sp>
              <p:nvSpPr>
                <p:cNvPr id="53465" name="Rectangle 217"/>
                <p:cNvSpPr>
                  <a:spLocks noChangeArrowheads="1"/>
                </p:cNvSpPr>
                <p:nvPr/>
              </p:nvSpPr>
              <p:spPr bwMode="auto">
                <a:xfrm>
                  <a:off x="0" y="2475"/>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68" name="Group 220"/>
              <p:cNvGrpSpPr>
                <a:grpSpLocks/>
              </p:cNvGrpSpPr>
              <p:nvPr/>
            </p:nvGrpSpPr>
            <p:grpSpPr bwMode="auto">
              <a:xfrm>
                <a:off x="648" y="2475"/>
                <a:ext cx="432" cy="518"/>
                <a:chOff x="648" y="2475"/>
                <a:chExt cx="432" cy="518"/>
              </a:xfrm>
            </p:grpSpPr>
            <p:sp>
              <p:nvSpPr>
                <p:cNvPr id="53415" name="Rectangle 167"/>
                <p:cNvSpPr>
                  <a:spLocks noChangeArrowheads="1"/>
                </p:cNvSpPr>
                <p:nvPr/>
              </p:nvSpPr>
              <p:spPr bwMode="auto">
                <a:xfrm>
                  <a:off x="648" y="2475"/>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67" name="Rectangle 219"/>
                <p:cNvSpPr>
                  <a:spLocks noChangeArrowheads="1"/>
                </p:cNvSpPr>
                <p:nvPr/>
              </p:nvSpPr>
              <p:spPr bwMode="auto">
                <a:xfrm>
                  <a:off x="648" y="2475"/>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70" name="Group 222"/>
              <p:cNvGrpSpPr>
                <a:grpSpLocks/>
              </p:cNvGrpSpPr>
              <p:nvPr/>
            </p:nvGrpSpPr>
            <p:grpSpPr bwMode="auto">
              <a:xfrm>
                <a:off x="1080" y="2475"/>
                <a:ext cx="288" cy="518"/>
                <a:chOff x="1080" y="2475"/>
                <a:chExt cx="288" cy="518"/>
              </a:xfrm>
            </p:grpSpPr>
            <p:sp>
              <p:nvSpPr>
                <p:cNvPr id="53416" name="Rectangle 168"/>
                <p:cNvSpPr>
                  <a:spLocks noChangeArrowheads="1"/>
                </p:cNvSpPr>
                <p:nvPr/>
              </p:nvSpPr>
              <p:spPr bwMode="auto">
                <a:xfrm>
                  <a:off x="1080" y="2475"/>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1,46</a:t>
                  </a:r>
                  <a:endParaRPr lang="es-ES" sz="1600" b="1">
                    <a:cs typeface="Times New Roman" pitchFamily="18" charset="0"/>
                  </a:endParaRPr>
                </a:p>
                <a:p>
                  <a:pPr algn="r" eaLnBrk="0" hangingPunct="0"/>
                  <a:endParaRPr lang="es-ES" sz="1600" b="1"/>
                </a:p>
              </p:txBody>
            </p:sp>
            <p:sp>
              <p:nvSpPr>
                <p:cNvPr id="53469" name="Rectangle 221"/>
                <p:cNvSpPr>
                  <a:spLocks noChangeArrowheads="1"/>
                </p:cNvSpPr>
                <p:nvPr/>
              </p:nvSpPr>
              <p:spPr bwMode="auto">
                <a:xfrm>
                  <a:off x="1080" y="2475"/>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72" name="Group 224"/>
              <p:cNvGrpSpPr>
                <a:grpSpLocks/>
              </p:cNvGrpSpPr>
              <p:nvPr/>
            </p:nvGrpSpPr>
            <p:grpSpPr bwMode="auto">
              <a:xfrm>
                <a:off x="0" y="2993"/>
                <a:ext cx="648" cy="518"/>
                <a:chOff x="0" y="2993"/>
                <a:chExt cx="648" cy="518"/>
              </a:xfrm>
            </p:grpSpPr>
            <p:sp>
              <p:nvSpPr>
                <p:cNvPr id="53417" name="Rectangle 169"/>
                <p:cNvSpPr>
                  <a:spLocks noChangeArrowheads="1"/>
                </p:cNvSpPr>
                <p:nvPr/>
              </p:nvSpPr>
              <p:spPr bwMode="auto">
                <a:xfrm>
                  <a:off x="0" y="2993"/>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Asimetría</a:t>
                  </a:r>
                  <a:endParaRPr lang="es-ES" sz="1600" b="1"/>
                </a:p>
              </p:txBody>
            </p:sp>
            <p:sp>
              <p:nvSpPr>
                <p:cNvPr id="53471" name="Rectangle 223"/>
                <p:cNvSpPr>
                  <a:spLocks noChangeArrowheads="1"/>
                </p:cNvSpPr>
                <p:nvPr/>
              </p:nvSpPr>
              <p:spPr bwMode="auto">
                <a:xfrm>
                  <a:off x="0" y="2993"/>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74" name="Group 226"/>
              <p:cNvGrpSpPr>
                <a:grpSpLocks/>
              </p:cNvGrpSpPr>
              <p:nvPr/>
            </p:nvGrpSpPr>
            <p:grpSpPr bwMode="auto">
              <a:xfrm>
                <a:off x="648" y="2993"/>
                <a:ext cx="432" cy="518"/>
                <a:chOff x="648" y="2993"/>
                <a:chExt cx="432" cy="518"/>
              </a:xfrm>
            </p:grpSpPr>
            <p:sp>
              <p:nvSpPr>
                <p:cNvPr id="53418" name="Rectangle 170"/>
                <p:cNvSpPr>
                  <a:spLocks noChangeArrowheads="1"/>
                </p:cNvSpPr>
                <p:nvPr/>
              </p:nvSpPr>
              <p:spPr bwMode="auto">
                <a:xfrm>
                  <a:off x="648" y="2993"/>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73" name="Rectangle 225"/>
                <p:cNvSpPr>
                  <a:spLocks noChangeArrowheads="1"/>
                </p:cNvSpPr>
                <p:nvPr/>
              </p:nvSpPr>
              <p:spPr bwMode="auto">
                <a:xfrm>
                  <a:off x="648" y="2993"/>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76" name="Group 228"/>
              <p:cNvGrpSpPr>
                <a:grpSpLocks/>
              </p:cNvGrpSpPr>
              <p:nvPr/>
            </p:nvGrpSpPr>
            <p:grpSpPr bwMode="auto">
              <a:xfrm>
                <a:off x="1080" y="2993"/>
                <a:ext cx="288" cy="518"/>
                <a:chOff x="1080" y="2993"/>
                <a:chExt cx="288" cy="518"/>
              </a:xfrm>
            </p:grpSpPr>
            <p:sp>
              <p:nvSpPr>
                <p:cNvPr id="53419" name="Rectangle 171"/>
                <p:cNvSpPr>
                  <a:spLocks noChangeArrowheads="1"/>
                </p:cNvSpPr>
                <p:nvPr/>
              </p:nvSpPr>
              <p:spPr bwMode="auto">
                <a:xfrm>
                  <a:off x="1080" y="2993"/>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,981</a:t>
                  </a:r>
                  <a:endParaRPr lang="es-ES" sz="1600" b="1">
                    <a:cs typeface="Times New Roman" pitchFamily="18" charset="0"/>
                  </a:endParaRPr>
                </a:p>
                <a:p>
                  <a:pPr algn="r" eaLnBrk="0" hangingPunct="0"/>
                  <a:endParaRPr lang="es-ES" sz="1600" b="1"/>
                </a:p>
              </p:txBody>
            </p:sp>
            <p:sp>
              <p:nvSpPr>
                <p:cNvPr id="53475" name="Rectangle 227"/>
                <p:cNvSpPr>
                  <a:spLocks noChangeArrowheads="1"/>
                </p:cNvSpPr>
                <p:nvPr/>
              </p:nvSpPr>
              <p:spPr bwMode="auto">
                <a:xfrm>
                  <a:off x="1080" y="2993"/>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78" name="Group 230"/>
              <p:cNvGrpSpPr>
                <a:grpSpLocks/>
              </p:cNvGrpSpPr>
              <p:nvPr/>
            </p:nvGrpSpPr>
            <p:grpSpPr bwMode="auto">
              <a:xfrm>
                <a:off x="0" y="3511"/>
                <a:ext cx="648" cy="518"/>
                <a:chOff x="0" y="3511"/>
                <a:chExt cx="648" cy="518"/>
              </a:xfrm>
            </p:grpSpPr>
            <p:sp>
              <p:nvSpPr>
                <p:cNvPr id="53420" name="Rectangle 172"/>
                <p:cNvSpPr>
                  <a:spLocks noChangeArrowheads="1"/>
                </p:cNvSpPr>
                <p:nvPr/>
              </p:nvSpPr>
              <p:spPr bwMode="auto">
                <a:xfrm>
                  <a:off x="0" y="3511"/>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Error típ. de asimetría</a:t>
                  </a:r>
                  <a:endParaRPr lang="es-ES" sz="1600" b="1"/>
                </a:p>
              </p:txBody>
            </p:sp>
            <p:sp>
              <p:nvSpPr>
                <p:cNvPr id="53477" name="Rectangle 229"/>
                <p:cNvSpPr>
                  <a:spLocks noChangeArrowheads="1"/>
                </p:cNvSpPr>
                <p:nvPr/>
              </p:nvSpPr>
              <p:spPr bwMode="auto">
                <a:xfrm>
                  <a:off x="0" y="3511"/>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80" name="Group 232"/>
              <p:cNvGrpSpPr>
                <a:grpSpLocks/>
              </p:cNvGrpSpPr>
              <p:nvPr/>
            </p:nvGrpSpPr>
            <p:grpSpPr bwMode="auto">
              <a:xfrm>
                <a:off x="648" y="3511"/>
                <a:ext cx="432" cy="518"/>
                <a:chOff x="648" y="3511"/>
                <a:chExt cx="432" cy="518"/>
              </a:xfrm>
            </p:grpSpPr>
            <p:sp>
              <p:nvSpPr>
                <p:cNvPr id="53421" name="Rectangle 173"/>
                <p:cNvSpPr>
                  <a:spLocks noChangeArrowheads="1"/>
                </p:cNvSpPr>
                <p:nvPr/>
              </p:nvSpPr>
              <p:spPr bwMode="auto">
                <a:xfrm>
                  <a:off x="648" y="3511"/>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79" name="Rectangle 231"/>
                <p:cNvSpPr>
                  <a:spLocks noChangeArrowheads="1"/>
                </p:cNvSpPr>
                <p:nvPr/>
              </p:nvSpPr>
              <p:spPr bwMode="auto">
                <a:xfrm>
                  <a:off x="648" y="3511"/>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82" name="Group 234"/>
              <p:cNvGrpSpPr>
                <a:grpSpLocks/>
              </p:cNvGrpSpPr>
              <p:nvPr/>
            </p:nvGrpSpPr>
            <p:grpSpPr bwMode="auto">
              <a:xfrm>
                <a:off x="1080" y="3511"/>
                <a:ext cx="288" cy="518"/>
                <a:chOff x="1080" y="3511"/>
                <a:chExt cx="288" cy="518"/>
              </a:xfrm>
            </p:grpSpPr>
            <p:sp>
              <p:nvSpPr>
                <p:cNvPr id="53422" name="Rectangle 174"/>
                <p:cNvSpPr>
                  <a:spLocks noChangeArrowheads="1"/>
                </p:cNvSpPr>
                <p:nvPr/>
              </p:nvSpPr>
              <p:spPr bwMode="auto">
                <a:xfrm>
                  <a:off x="1080" y="3511"/>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,063</a:t>
                  </a:r>
                  <a:endParaRPr lang="es-ES" sz="1600" b="1">
                    <a:cs typeface="Times New Roman" pitchFamily="18" charset="0"/>
                  </a:endParaRPr>
                </a:p>
                <a:p>
                  <a:pPr algn="r" eaLnBrk="0" hangingPunct="0"/>
                  <a:endParaRPr lang="es-ES" sz="1600" b="1"/>
                </a:p>
              </p:txBody>
            </p:sp>
            <p:sp>
              <p:nvSpPr>
                <p:cNvPr id="53481" name="Rectangle 233"/>
                <p:cNvSpPr>
                  <a:spLocks noChangeArrowheads="1"/>
                </p:cNvSpPr>
                <p:nvPr/>
              </p:nvSpPr>
              <p:spPr bwMode="auto">
                <a:xfrm>
                  <a:off x="1080" y="3511"/>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84" name="Group 236"/>
              <p:cNvGrpSpPr>
                <a:grpSpLocks/>
              </p:cNvGrpSpPr>
              <p:nvPr/>
            </p:nvGrpSpPr>
            <p:grpSpPr bwMode="auto">
              <a:xfrm>
                <a:off x="0" y="4029"/>
                <a:ext cx="648" cy="518"/>
                <a:chOff x="0" y="4029"/>
                <a:chExt cx="648" cy="518"/>
              </a:xfrm>
            </p:grpSpPr>
            <p:sp>
              <p:nvSpPr>
                <p:cNvPr id="53423" name="Rectangle 175"/>
                <p:cNvSpPr>
                  <a:spLocks noChangeArrowheads="1"/>
                </p:cNvSpPr>
                <p:nvPr/>
              </p:nvSpPr>
              <p:spPr bwMode="auto">
                <a:xfrm>
                  <a:off x="0" y="4029"/>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Curtosis</a:t>
                  </a:r>
                  <a:endParaRPr lang="es-ES" sz="1600" b="1"/>
                </a:p>
              </p:txBody>
            </p:sp>
            <p:sp>
              <p:nvSpPr>
                <p:cNvPr id="53483" name="Rectangle 235"/>
                <p:cNvSpPr>
                  <a:spLocks noChangeArrowheads="1"/>
                </p:cNvSpPr>
                <p:nvPr/>
              </p:nvSpPr>
              <p:spPr bwMode="auto">
                <a:xfrm>
                  <a:off x="0" y="4029"/>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86" name="Group 238"/>
              <p:cNvGrpSpPr>
                <a:grpSpLocks/>
              </p:cNvGrpSpPr>
              <p:nvPr/>
            </p:nvGrpSpPr>
            <p:grpSpPr bwMode="auto">
              <a:xfrm>
                <a:off x="648" y="4029"/>
                <a:ext cx="432" cy="518"/>
                <a:chOff x="648" y="4029"/>
                <a:chExt cx="432" cy="518"/>
              </a:xfrm>
            </p:grpSpPr>
            <p:sp>
              <p:nvSpPr>
                <p:cNvPr id="53424" name="Rectangle 176"/>
                <p:cNvSpPr>
                  <a:spLocks noChangeArrowheads="1"/>
                </p:cNvSpPr>
                <p:nvPr/>
              </p:nvSpPr>
              <p:spPr bwMode="auto">
                <a:xfrm>
                  <a:off x="648" y="4029"/>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85" name="Rectangle 237"/>
                <p:cNvSpPr>
                  <a:spLocks noChangeArrowheads="1"/>
                </p:cNvSpPr>
                <p:nvPr/>
              </p:nvSpPr>
              <p:spPr bwMode="auto">
                <a:xfrm>
                  <a:off x="648" y="4029"/>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88" name="Group 240"/>
              <p:cNvGrpSpPr>
                <a:grpSpLocks/>
              </p:cNvGrpSpPr>
              <p:nvPr/>
            </p:nvGrpSpPr>
            <p:grpSpPr bwMode="auto">
              <a:xfrm>
                <a:off x="1080" y="4029"/>
                <a:ext cx="288" cy="518"/>
                <a:chOff x="1080" y="4029"/>
                <a:chExt cx="288" cy="518"/>
              </a:xfrm>
            </p:grpSpPr>
            <p:sp>
              <p:nvSpPr>
                <p:cNvPr id="53425" name="Rectangle 177"/>
                <p:cNvSpPr>
                  <a:spLocks noChangeArrowheads="1"/>
                </p:cNvSpPr>
                <p:nvPr/>
              </p:nvSpPr>
              <p:spPr bwMode="auto">
                <a:xfrm>
                  <a:off x="1080" y="4029"/>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2,152</a:t>
                  </a:r>
                  <a:endParaRPr lang="es-ES" sz="1600" b="1">
                    <a:cs typeface="Times New Roman" pitchFamily="18" charset="0"/>
                  </a:endParaRPr>
                </a:p>
                <a:p>
                  <a:pPr algn="r" eaLnBrk="0" hangingPunct="0"/>
                  <a:endParaRPr lang="es-ES" sz="1600" b="1"/>
                </a:p>
              </p:txBody>
            </p:sp>
            <p:sp>
              <p:nvSpPr>
                <p:cNvPr id="53487" name="Rectangle 239"/>
                <p:cNvSpPr>
                  <a:spLocks noChangeArrowheads="1"/>
                </p:cNvSpPr>
                <p:nvPr/>
              </p:nvSpPr>
              <p:spPr bwMode="auto">
                <a:xfrm>
                  <a:off x="1080" y="4029"/>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90" name="Group 242"/>
              <p:cNvGrpSpPr>
                <a:grpSpLocks/>
              </p:cNvGrpSpPr>
              <p:nvPr/>
            </p:nvGrpSpPr>
            <p:grpSpPr bwMode="auto">
              <a:xfrm>
                <a:off x="0" y="4547"/>
                <a:ext cx="648" cy="518"/>
                <a:chOff x="0" y="4547"/>
                <a:chExt cx="648" cy="518"/>
              </a:xfrm>
            </p:grpSpPr>
            <p:sp>
              <p:nvSpPr>
                <p:cNvPr id="53426" name="Rectangle 178"/>
                <p:cNvSpPr>
                  <a:spLocks noChangeArrowheads="1"/>
                </p:cNvSpPr>
                <p:nvPr/>
              </p:nvSpPr>
              <p:spPr bwMode="auto">
                <a:xfrm>
                  <a:off x="0" y="4547"/>
                  <a:ext cx="648" cy="518"/>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Error típ. de curtosis</a:t>
                  </a:r>
                  <a:endParaRPr lang="es-ES" sz="1600" b="1"/>
                </a:p>
              </p:txBody>
            </p:sp>
            <p:sp>
              <p:nvSpPr>
                <p:cNvPr id="53489" name="Rectangle 241"/>
                <p:cNvSpPr>
                  <a:spLocks noChangeArrowheads="1"/>
                </p:cNvSpPr>
                <p:nvPr/>
              </p:nvSpPr>
              <p:spPr bwMode="auto">
                <a:xfrm>
                  <a:off x="0" y="4547"/>
                  <a:ext cx="64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92" name="Group 244"/>
              <p:cNvGrpSpPr>
                <a:grpSpLocks/>
              </p:cNvGrpSpPr>
              <p:nvPr/>
            </p:nvGrpSpPr>
            <p:grpSpPr bwMode="auto">
              <a:xfrm>
                <a:off x="648" y="4547"/>
                <a:ext cx="432" cy="518"/>
                <a:chOff x="648" y="4547"/>
                <a:chExt cx="432" cy="518"/>
              </a:xfrm>
            </p:grpSpPr>
            <p:sp>
              <p:nvSpPr>
                <p:cNvPr id="53427" name="Rectangle 179"/>
                <p:cNvSpPr>
                  <a:spLocks noChangeArrowheads="1"/>
                </p:cNvSpPr>
                <p:nvPr/>
              </p:nvSpPr>
              <p:spPr bwMode="auto">
                <a:xfrm>
                  <a:off x="648" y="4547"/>
                  <a:ext cx="432"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91" name="Rectangle 243"/>
                <p:cNvSpPr>
                  <a:spLocks noChangeArrowheads="1"/>
                </p:cNvSpPr>
                <p:nvPr/>
              </p:nvSpPr>
              <p:spPr bwMode="auto">
                <a:xfrm>
                  <a:off x="648" y="4547"/>
                  <a:ext cx="432"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94" name="Group 246"/>
              <p:cNvGrpSpPr>
                <a:grpSpLocks/>
              </p:cNvGrpSpPr>
              <p:nvPr/>
            </p:nvGrpSpPr>
            <p:grpSpPr bwMode="auto">
              <a:xfrm>
                <a:off x="1080" y="4547"/>
                <a:ext cx="288" cy="518"/>
                <a:chOff x="1080" y="4547"/>
                <a:chExt cx="288" cy="518"/>
              </a:xfrm>
            </p:grpSpPr>
            <p:sp>
              <p:nvSpPr>
                <p:cNvPr id="53428" name="Rectangle 180"/>
                <p:cNvSpPr>
                  <a:spLocks noChangeArrowheads="1"/>
                </p:cNvSpPr>
                <p:nvPr/>
              </p:nvSpPr>
              <p:spPr bwMode="auto">
                <a:xfrm>
                  <a:off x="1080" y="4547"/>
                  <a:ext cx="288" cy="518"/>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,126</a:t>
                  </a:r>
                  <a:endParaRPr lang="es-ES" sz="1600" b="1">
                    <a:cs typeface="Times New Roman" pitchFamily="18" charset="0"/>
                  </a:endParaRPr>
                </a:p>
                <a:p>
                  <a:pPr algn="r" eaLnBrk="0" hangingPunct="0"/>
                  <a:endParaRPr lang="es-ES" sz="1600" b="1"/>
                </a:p>
              </p:txBody>
            </p:sp>
            <p:sp>
              <p:nvSpPr>
                <p:cNvPr id="53493" name="Rectangle 245"/>
                <p:cNvSpPr>
                  <a:spLocks noChangeArrowheads="1"/>
                </p:cNvSpPr>
                <p:nvPr/>
              </p:nvSpPr>
              <p:spPr bwMode="auto">
                <a:xfrm>
                  <a:off x="1080" y="4547"/>
                  <a:ext cx="288" cy="518"/>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96" name="Group 248"/>
              <p:cNvGrpSpPr>
                <a:grpSpLocks/>
              </p:cNvGrpSpPr>
              <p:nvPr/>
            </p:nvGrpSpPr>
            <p:grpSpPr bwMode="auto">
              <a:xfrm>
                <a:off x="0" y="5065"/>
                <a:ext cx="648" cy="403"/>
                <a:chOff x="0" y="5065"/>
                <a:chExt cx="648" cy="403"/>
              </a:xfrm>
            </p:grpSpPr>
            <p:sp>
              <p:nvSpPr>
                <p:cNvPr id="53429" name="Rectangle 181"/>
                <p:cNvSpPr>
                  <a:spLocks noChangeArrowheads="1"/>
                </p:cNvSpPr>
                <p:nvPr/>
              </p:nvSpPr>
              <p:spPr bwMode="auto">
                <a:xfrm>
                  <a:off x="0" y="5065"/>
                  <a:ext cx="648" cy="403"/>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Mínimo</a:t>
                  </a:r>
                  <a:endParaRPr lang="es-ES" sz="1600" b="1"/>
                </a:p>
              </p:txBody>
            </p:sp>
            <p:sp>
              <p:nvSpPr>
                <p:cNvPr id="53495" name="Rectangle 247"/>
                <p:cNvSpPr>
                  <a:spLocks noChangeArrowheads="1"/>
                </p:cNvSpPr>
                <p:nvPr/>
              </p:nvSpPr>
              <p:spPr bwMode="auto">
                <a:xfrm>
                  <a:off x="0" y="5065"/>
                  <a:ext cx="64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498" name="Group 250"/>
              <p:cNvGrpSpPr>
                <a:grpSpLocks/>
              </p:cNvGrpSpPr>
              <p:nvPr/>
            </p:nvGrpSpPr>
            <p:grpSpPr bwMode="auto">
              <a:xfrm>
                <a:off x="648" y="5065"/>
                <a:ext cx="432" cy="403"/>
                <a:chOff x="648" y="5065"/>
                <a:chExt cx="432" cy="403"/>
              </a:xfrm>
            </p:grpSpPr>
            <p:sp>
              <p:nvSpPr>
                <p:cNvPr id="53430" name="Rectangle 182"/>
                <p:cNvSpPr>
                  <a:spLocks noChangeArrowheads="1"/>
                </p:cNvSpPr>
                <p:nvPr/>
              </p:nvSpPr>
              <p:spPr bwMode="auto">
                <a:xfrm>
                  <a:off x="648" y="5065"/>
                  <a:ext cx="432"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497" name="Rectangle 249"/>
                <p:cNvSpPr>
                  <a:spLocks noChangeArrowheads="1"/>
                </p:cNvSpPr>
                <p:nvPr/>
              </p:nvSpPr>
              <p:spPr bwMode="auto">
                <a:xfrm>
                  <a:off x="648" y="5065"/>
                  <a:ext cx="43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500" name="Group 252"/>
              <p:cNvGrpSpPr>
                <a:grpSpLocks/>
              </p:cNvGrpSpPr>
              <p:nvPr/>
            </p:nvGrpSpPr>
            <p:grpSpPr bwMode="auto">
              <a:xfrm>
                <a:off x="1080" y="5065"/>
                <a:ext cx="288" cy="403"/>
                <a:chOff x="1080" y="5065"/>
                <a:chExt cx="288" cy="403"/>
              </a:xfrm>
            </p:grpSpPr>
            <p:sp>
              <p:nvSpPr>
                <p:cNvPr id="53431" name="Rectangle 183"/>
                <p:cNvSpPr>
                  <a:spLocks noChangeArrowheads="1"/>
                </p:cNvSpPr>
                <p:nvPr/>
              </p:nvSpPr>
              <p:spPr bwMode="auto">
                <a:xfrm>
                  <a:off x="1080" y="5065"/>
                  <a:ext cx="288"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15</a:t>
                  </a:r>
                  <a:endParaRPr lang="es-ES" sz="1600" b="1">
                    <a:cs typeface="Times New Roman" pitchFamily="18" charset="0"/>
                  </a:endParaRPr>
                </a:p>
                <a:p>
                  <a:pPr algn="r" eaLnBrk="0" hangingPunct="0"/>
                  <a:endParaRPr lang="es-ES" sz="1600" b="1"/>
                </a:p>
              </p:txBody>
            </p:sp>
            <p:sp>
              <p:nvSpPr>
                <p:cNvPr id="53499" name="Rectangle 251"/>
                <p:cNvSpPr>
                  <a:spLocks noChangeArrowheads="1"/>
                </p:cNvSpPr>
                <p:nvPr/>
              </p:nvSpPr>
              <p:spPr bwMode="auto">
                <a:xfrm>
                  <a:off x="1080" y="5065"/>
                  <a:ext cx="28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502" name="Group 254"/>
              <p:cNvGrpSpPr>
                <a:grpSpLocks/>
              </p:cNvGrpSpPr>
              <p:nvPr/>
            </p:nvGrpSpPr>
            <p:grpSpPr bwMode="auto">
              <a:xfrm>
                <a:off x="0" y="5468"/>
                <a:ext cx="648" cy="403"/>
                <a:chOff x="0" y="5468"/>
                <a:chExt cx="648" cy="403"/>
              </a:xfrm>
            </p:grpSpPr>
            <p:sp>
              <p:nvSpPr>
                <p:cNvPr id="53432" name="Rectangle 184"/>
                <p:cNvSpPr>
                  <a:spLocks noChangeArrowheads="1"/>
                </p:cNvSpPr>
                <p:nvPr/>
              </p:nvSpPr>
              <p:spPr bwMode="auto">
                <a:xfrm>
                  <a:off x="0" y="5468"/>
                  <a:ext cx="648" cy="403"/>
                </a:xfrm>
                <a:prstGeom prst="rect">
                  <a:avLst/>
                </a:prstGeom>
                <a:noFill/>
                <a:ln w="12700">
                  <a:noFill/>
                  <a:miter lim="800000"/>
                  <a:headEnd type="none" w="sm" len="sm"/>
                  <a:tailEnd type="none" w="sm" len="sm"/>
                </a:ln>
                <a:effectLst/>
              </p:spPr>
              <p:txBody>
                <a:bodyPr lIns="92075" tIns="46038" rIns="92075" bIns="46038"/>
                <a:lstStyle/>
                <a:p>
                  <a:r>
                    <a:rPr lang="es-ES" sz="1600" b="1">
                      <a:latin typeface="Arial" pitchFamily="34" charset="0"/>
                      <a:cs typeface="Times New Roman" pitchFamily="18" charset="0"/>
                    </a:rPr>
                    <a:t>Máximo</a:t>
                  </a:r>
                  <a:endParaRPr lang="es-ES" sz="1600" b="1"/>
                </a:p>
              </p:txBody>
            </p:sp>
            <p:sp>
              <p:nvSpPr>
                <p:cNvPr id="53501" name="Rectangle 253"/>
                <p:cNvSpPr>
                  <a:spLocks noChangeArrowheads="1"/>
                </p:cNvSpPr>
                <p:nvPr/>
              </p:nvSpPr>
              <p:spPr bwMode="auto">
                <a:xfrm>
                  <a:off x="0" y="5468"/>
                  <a:ext cx="64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504" name="Group 256"/>
              <p:cNvGrpSpPr>
                <a:grpSpLocks/>
              </p:cNvGrpSpPr>
              <p:nvPr/>
            </p:nvGrpSpPr>
            <p:grpSpPr bwMode="auto">
              <a:xfrm>
                <a:off x="648" y="5468"/>
                <a:ext cx="432" cy="403"/>
                <a:chOff x="648" y="5468"/>
                <a:chExt cx="432" cy="403"/>
              </a:xfrm>
            </p:grpSpPr>
            <p:sp>
              <p:nvSpPr>
                <p:cNvPr id="53433" name="Rectangle 185"/>
                <p:cNvSpPr>
                  <a:spLocks noChangeArrowheads="1"/>
                </p:cNvSpPr>
                <p:nvPr/>
              </p:nvSpPr>
              <p:spPr bwMode="auto">
                <a:xfrm>
                  <a:off x="648" y="5468"/>
                  <a:ext cx="432"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 </a:t>
                  </a:r>
                  <a:endParaRPr lang="es-ES" sz="1600" b="1">
                    <a:cs typeface="Times New Roman" pitchFamily="18" charset="0"/>
                  </a:endParaRPr>
                </a:p>
                <a:p>
                  <a:pPr algn="r" eaLnBrk="0" hangingPunct="0"/>
                  <a:endParaRPr lang="es-ES" sz="1600" b="1"/>
                </a:p>
              </p:txBody>
            </p:sp>
            <p:sp>
              <p:nvSpPr>
                <p:cNvPr id="53503" name="Rectangle 255"/>
                <p:cNvSpPr>
                  <a:spLocks noChangeArrowheads="1"/>
                </p:cNvSpPr>
                <p:nvPr/>
              </p:nvSpPr>
              <p:spPr bwMode="auto">
                <a:xfrm>
                  <a:off x="648" y="5468"/>
                  <a:ext cx="432"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nvGrpSpPr>
              <p:cNvPr id="53506" name="Group 258"/>
              <p:cNvGrpSpPr>
                <a:grpSpLocks/>
              </p:cNvGrpSpPr>
              <p:nvPr/>
            </p:nvGrpSpPr>
            <p:grpSpPr bwMode="auto">
              <a:xfrm>
                <a:off x="1080" y="5468"/>
                <a:ext cx="288" cy="403"/>
                <a:chOff x="1080" y="5468"/>
                <a:chExt cx="288" cy="403"/>
              </a:xfrm>
            </p:grpSpPr>
            <p:sp>
              <p:nvSpPr>
                <p:cNvPr id="53434" name="Rectangle 186"/>
                <p:cNvSpPr>
                  <a:spLocks noChangeArrowheads="1"/>
                </p:cNvSpPr>
                <p:nvPr/>
              </p:nvSpPr>
              <p:spPr bwMode="auto">
                <a:xfrm>
                  <a:off x="1080" y="5468"/>
                  <a:ext cx="288" cy="403"/>
                </a:xfrm>
                <a:prstGeom prst="rect">
                  <a:avLst/>
                </a:prstGeom>
                <a:noFill/>
                <a:ln w="12700">
                  <a:noFill/>
                  <a:miter lim="800000"/>
                  <a:headEnd type="none" w="sm" len="sm"/>
                  <a:tailEnd type="none" w="sm" len="sm"/>
                </a:ln>
                <a:effectLst/>
              </p:spPr>
              <p:txBody>
                <a:bodyPr lIns="92075" tIns="46038" rIns="92075" bIns="46038"/>
                <a:lstStyle/>
                <a:p>
                  <a:pPr algn="r"/>
                  <a:r>
                    <a:rPr lang="es-ES" sz="1600" b="1">
                      <a:latin typeface="Arial" pitchFamily="34" charset="0"/>
                      <a:cs typeface="Times New Roman" pitchFamily="18" charset="0"/>
                    </a:rPr>
                    <a:t>24</a:t>
                  </a:r>
                  <a:endParaRPr lang="es-ES" sz="1600" b="1">
                    <a:cs typeface="Times New Roman" pitchFamily="18" charset="0"/>
                  </a:endParaRPr>
                </a:p>
                <a:p>
                  <a:pPr algn="r" eaLnBrk="0" hangingPunct="0"/>
                  <a:endParaRPr lang="es-ES" sz="1600" b="1"/>
                </a:p>
              </p:txBody>
            </p:sp>
            <p:sp>
              <p:nvSpPr>
                <p:cNvPr id="53505" name="Rectangle 257"/>
                <p:cNvSpPr>
                  <a:spLocks noChangeArrowheads="1"/>
                </p:cNvSpPr>
                <p:nvPr/>
              </p:nvSpPr>
              <p:spPr bwMode="auto">
                <a:xfrm>
                  <a:off x="1080" y="5468"/>
                  <a:ext cx="288" cy="403"/>
                </a:xfrm>
                <a:prstGeom prst="rect">
                  <a:avLst/>
                </a:prstGeom>
                <a:noFill/>
                <a:ln w="7">
                  <a:solidFill>
                    <a:srgbClr val="A0A0A0"/>
                  </a:solidFill>
                  <a:miter lim="800000"/>
                  <a:headEnd type="none" w="sm" len="sm"/>
                  <a:tailEnd type="none" w="sm" len="sm"/>
                </a:ln>
                <a:effectLst/>
              </p:spPr>
              <p:txBody>
                <a:bodyPr lIns="92075" tIns="46038" rIns="92075" bIns="46038"/>
                <a:lstStyle/>
                <a:p>
                  <a:endParaRPr lang="es-ES"/>
                </a:p>
              </p:txBody>
            </p:sp>
          </p:grpSp>
        </p:grpSp>
        <p:sp>
          <p:nvSpPr>
            <p:cNvPr id="53508" name="Rectangle 260"/>
            <p:cNvSpPr>
              <a:spLocks noChangeArrowheads="1"/>
            </p:cNvSpPr>
            <p:nvPr/>
          </p:nvSpPr>
          <p:spPr bwMode="auto">
            <a:xfrm>
              <a:off x="-3" y="-3"/>
              <a:ext cx="1374" cy="5877"/>
            </a:xfrm>
            <a:prstGeom prst="rect">
              <a:avLst/>
            </a:prstGeom>
            <a:noFill/>
            <a:ln w="11112">
              <a:solidFill>
                <a:srgbClr val="A0A0A0"/>
              </a:solidFill>
              <a:miter lim="800000"/>
              <a:headEnd type="none" w="sm" len="sm"/>
              <a:tailEnd type="none" w="sm" len="sm"/>
            </a:ln>
            <a:effectLst/>
          </p:spPr>
          <p:txBody>
            <a:bodyPr lIns="92075" tIns="46038" rIns="92075" bIns="46038"/>
            <a:lstStyle/>
            <a:p>
              <a:endParaRPr lang="es-ES"/>
            </a:p>
          </p:txBody>
        </p:sp>
      </p:grpSp>
      <p:sp>
        <p:nvSpPr>
          <p:cNvPr id="53511" name="Rectangle 263"/>
          <p:cNvSpPr>
            <a:spLocks noChangeArrowheads="1"/>
          </p:cNvSpPr>
          <p:nvPr/>
        </p:nvSpPr>
        <p:spPr bwMode="auto">
          <a:xfrm>
            <a:off x="2628900" y="18811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53510" name="Object 262"/>
          <p:cNvGraphicFramePr>
            <a:graphicFrameLocks noChangeAspect="1"/>
          </p:cNvGraphicFramePr>
          <p:nvPr/>
        </p:nvGraphicFramePr>
        <p:xfrm>
          <a:off x="3657600" y="1752600"/>
          <a:ext cx="5486400" cy="4370388"/>
        </p:xfrm>
        <a:graphic>
          <a:graphicData uri="http://schemas.openxmlformats.org/presentationml/2006/ole">
            <p:oleObj spid="_x0000_s53510" r:id="rId4" imgW="4478694" imgH="3582955" progId="StaticEnhancedMetafile">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2628900" y="187642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50178" name="Picture 2"/>
          <p:cNvPicPr>
            <a:picLocks noChangeAspect="1" noChangeArrowheads="1"/>
          </p:cNvPicPr>
          <p:nvPr/>
        </p:nvPicPr>
        <p:blipFill>
          <a:blip r:embed="rId2"/>
          <a:srcRect/>
          <a:stretch>
            <a:fillRect/>
          </a:stretch>
        </p:blipFill>
        <p:spPr bwMode="auto">
          <a:xfrm>
            <a:off x="609600" y="1050925"/>
            <a:ext cx="7162800" cy="5722938"/>
          </a:xfrm>
          <a:prstGeom prst="rect">
            <a:avLst/>
          </a:prstGeom>
          <a:noFill/>
        </p:spPr>
      </p:pic>
      <p:sp>
        <p:nvSpPr>
          <p:cNvPr id="50180" name="Text Box 4"/>
          <p:cNvSpPr txBox="1">
            <a:spLocks noChangeArrowheads="1"/>
          </p:cNvSpPr>
          <p:nvPr/>
        </p:nvSpPr>
        <p:spPr bwMode="auto">
          <a:xfrm>
            <a:off x="762000" y="381000"/>
            <a:ext cx="71628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 b="1">
                <a:latin typeface="Arial" pitchFamily="34" charset="0"/>
                <a:cs typeface="Arial" pitchFamily="34" charset="0"/>
              </a:rPr>
              <a:t>Histograma de frecuencia de la variable edad</a:t>
            </a:r>
            <a:r>
              <a:rPr lang="es-E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914400"/>
          </a:xfrm>
        </p:spPr>
        <p:txBody>
          <a:bodyPr/>
          <a:lstStyle/>
          <a:p>
            <a:r>
              <a:rPr lang="es-ES_tradnl"/>
              <a:t>Variable Cantón</a:t>
            </a:r>
            <a:endParaRPr lang="es-ES"/>
          </a:p>
        </p:txBody>
      </p:sp>
      <p:sp>
        <p:nvSpPr>
          <p:cNvPr id="55300" name="Rectangle 4"/>
          <p:cNvSpPr>
            <a:spLocks noChangeArrowheads="1"/>
          </p:cNvSpPr>
          <p:nvPr/>
        </p:nvSpPr>
        <p:spPr bwMode="auto">
          <a:xfrm>
            <a:off x="2000250" y="13763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55299" name="Object 3"/>
          <p:cNvGraphicFramePr>
            <a:graphicFrameLocks noChangeAspect="1"/>
          </p:cNvGraphicFramePr>
          <p:nvPr/>
        </p:nvGraphicFramePr>
        <p:xfrm>
          <a:off x="1524000" y="1219200"/>
          <a:ext cx="6705600" cy="5351463"/>
        </p:xfrm>
        <a:graphic>
          <a:graphicData uri="http://schemas.openxmlformats.org/presentationml/2006/ole">
            <p:oleObj spid="_x0000_s55299" r:id="rId4" imgW="4478694" imgH="3582955" progId="StaticEnhancedMetafile">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7772400" cy="1143000"/>
          </a:xfrm>
        </p:spPr>
        <p:txBody>
          <a:bodyPr/>
          <a:lstStyle/>
          <a:p>
            <a:r>
              <a:rPr lang="es-ES_tradnl"/>
              <a:t>Variable: Tipo de Colegio</a:t>
            </a:r>
            <a:endParaRPr lang="es-ES"/>
          </a:p>
        </p:txBody>
      </p:sp>
      <p:sp>
        <p:nvSpPr>
          <p:cNvPr id="57348" name="Rectangle 4"/>
          <p:cNvSpPr>
            <a:spLocks noChangeArrowheads="1"/>
          </p:cNvSpPr>
          <p:nvPr/>
        </p:nvSpPr>
        <p:spPr bwMode="auto">
          <a:xfrm>
            <a:off x="2447925" y="28432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57347" name="Picture 3"/>
          <p:cNvPicPr>
            <a:picLocks noChangeAspect="1" noChangeArrowheads="1"/>
          </p:cNvPicPr>
          <p:nvPr/>
        </p:nvPicPr>
        <p:blipFill>
          <a:blip r:embed="rId3"/>
          <a:srcRect/>
          <a:stretch>
            <a:fillRect/>
          </a:stretch>
        </p:blipFill>
        <p:spPr bwMode="auto">
          <a:xfrm>
            <a:off x="1219200" y="1371600"/>
            <a:ext cx="5943600" cy="1639888"/>
          </a:xfrm>
          <a:prstGeom prst="rect">
            <a:avLst/>
          </a:prstGeom>
          <a:noFill/>
        </p:spPr>
      </p:pic>
      <p:sp>
        <p:nvSpPr>
          <p:cNvPr id="57350" name="Rectangle 6"/>
          <p:cNvSpPr>
            <a:spLocks noChangeArrowheads="1"/>
          </p:cNvSpPr>
          <p:nvPr/>
        </p:nvSpPr>
        <p:spPr bwMode="auto">
          <a:xfrm>
            <a:off x="3024188" y="21859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57349" name="Object 5"/>
          <p:cNvGraphicFramePr>
            <a:graphicFrameLocks noChangeAspect="1"/>
          </p:cNvGraphicFramePr>
          <p:nvPr/>
        </p:nvGraphicFramePr>
        <p:xfrm>
          <a:off x="2133600" y="3246438"/>
          <a:ext cx="4495800" cy="3611562"/>
        </p:xfrm>
        <a:graphic>
          <a:graphicData uri="http://schemas.openxmlformats.org/presentationml/2006/ole">
            <p:oleObj spid="_x0000_s57349" r:id="rId4" imgW="4478694" imgH="3582955" progId="StaticEnhancedMetafile">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1143000"/>
          </a:xfrm>
        </p:spPr>
        <p:txBody>
          <a:bodyPr/>
          <a:lstStyle/>
          <a:p>
            <a:r>
              <a:rPr lang="es-ES_tradnl"/>
              <a:t>Variable Sexo</a:t>
            </a:r>
            <a:endParaRPr lang="es-ES"/>
          </a:p>
        </p:txBody>
      </p:sp>
      <p:sp>
        <p:nvSpPr>
          <p:cNvPr id="58372" name="Rectangle 4"/>
          <p:cNvSpPr>
            <a:spLocks noChangeArrowheads="1"/>
          </p:cNvSpPr>
          <p:nvPr/>
        </p:nvSpPr>
        <p:spPr bwMode="auto">
          <a:xfrm>
            <a:off x="2533650" y="28717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58371" name="Picture 3"/>
          <p:cNvPicPr>
            <a:picLocks noChangeAspect="1" noChangeArrowheads="1"/>
          </p:cNvPicPr>
          <p:nvPr/>
        </p:nvPicPr>
        <p:blipFill>
          <a:blip r:embed="rId2"/>
          <a:srcRect/>
          <a:stretch>
            <a:fillRect/>
          </a:stretch>
        </p:blipFill>
        <p:spPr bwMode="auto">
          <a:xfrm>
            <a:off x="914400" y="1143000"/>
            <a:ext cx="6553200" cy="1792288"/>
          </a:xfrm>
          <a:prstGeom prst="rect">
            <a:avLst/>
          </a:prstGeom>
          <a:noFill/>
        </p:spPr>
      </p:pic>
      <p:sp>
        <p:nvSpPr>
          <p:cNvPr id="58374" name="Rectangle 6"/>
          <p:cNvSpPr>
            <a:spLocks noChangeArrowheads="1"/>
          </p:cNvSpPr>
          <p:nvPr/>
        </p:nvSpPr>
        <p:spPr bwMode="auto">
          <a:xfrm>
            <a:off x="2743200" y="19669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58373" name="Picture 5"/>
          <p:cNvPicPr>
            <a:picLocks noChangeAspect="1" noChangeArrowheads="1"/>
          </p:cNvPicPr>
          <p:nvPr/>
        </p:nvPicPr>
        <p:blipFill>
          <a:blip r:embed="rId3"/>
          <a:srcRect/>
          <a:stretch>
            <a:fillRect/>
          </a:stretch>
        </p:blipFill>
        <p:spPr bwMode="auto">
          <a:xfrm>
            <a:off x="1905000" y="3019425"/>
            <a:ext cx="4800600" cy="38385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r>
              <a:rPr lang="es-ES_tradnl"/>
              <a:t>Variable Atraso de los Estudiantes</a:t>
            </a:r>
            <a:endParaRPr lang="es-ES"/>
          </a:p>
        </p:txBody>
      </p:sp>
      <p:sp>
        <p:nvSpPr>
          <p:cNvPr id="59396" name="Rectangle 4"/>
          <p:cNvSpPr>
            <a:spLocks noChangeArrowheads="1"/>
          </p:cNvSpPr>
          <p:nvPr/>
        </p:nvSpPr>
        <p:spPr bwMode="auto">
          <a:xfrm>
            <a:off x="2686050" y="28336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59395" name="Picture 3"/>
          <p:cNvPicPr>
            <a:picLocks noChangeAspect="1" noChangeArrowheads="1"/>
          </p:cNvPicPr>
          <p:nvPr/>
        </p:nvPicPr>
        <p:blipFill>
          <a:blip r:embed="rId3"/>
          <a:srcRect/>
          <a:stretch>
            <a:fillRect/>
          </a:stretch>
        </p:blipFill>
        <p:spPr bwMode="auto">
          <a:xfrm>
            <a:off x="1371600" y="1371600"/>
            <a:ext cx="5715000" cy="1804988"/>
          </a:xfrm>
          <a:prstGeom prst="rect">
            <a:avLst/>
          </a:prstGeom>
          <a:noFill/>
        </p:spPr>
      </p:pic>
      <p:graphicFrame>
        <p:nvGraphicFramePr>
          <p:cNvPr id="59397" name="Object 5"/>
          <p:cNvGraphicFramePr>
            <a:graphicFrameLocks noChangeAspect="1"/>
          </p:cNvGraphicFramePr>
          <p:nvPr/>
        </p:nvGraphicFramePr>
        <p:xfrm>
          <a:off x="457200" y="3276600"/>
          <a:ext cx="4267200" cy="3406775"/>
        </p:xfrm>
        <a:graphic>
          <a:graphicData uri="http://schemas.openxmlformats.org/presentationml/2006/ole">
            <p:oleObj spid="_x0000_s59397" name="Picture" r:id="rId4" imgW="4491000" imgH="3592440" progId="StaticMetafile">
              <p:embed/>
            </p:oleObj>
          </a:graphicData>
        </a:graphic>
      </p:graphicFrame>
      <p:sp>
        <p:nvSpPr>
          <p:cNvPr id="59399" name="Rectangle 7"/>
          <p:cNvSpPr>
            <a:spLocks noChangeArrowheads="1"/>
          </p:cNvSpPr>
          <p:nvPr/>
        </p:nvSpPr>
        <p:spPr bwMode="auto">
          <a:xfrm>
            <a:off x="3314700" y="24241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59398" name="Object 6"/>
          <p:cNvGraphicFramePr>
            <a:graphicFrameLocks noChangeAspect="1"/>
          </p:cNvGraphicFramePr>
          <p:nvPr/>
        </p:nvGraphicFramePr>
        <p:xfrm>
          <a:off x="4953000" y="3276600"/>
          <a:ext cx="4191000" cy="3349625"/>
        </p:xfrm>
        <a:graphic>
          <a:graphicData uri="http://schemas.openxmlformats.org/presentationml/2006/ole">
            <p:oleObj spid="_x0000_s59398" r:id="rId5" imgW="4478694" imgH="3582955" progId="StaticMetafile">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r>
              <a:rPr lang="es-ES_tradnl"/>
              <a:t>Variable Ausentismo de estudiantes</a:t>
            </a:r>
            <a:endParaRPr lang="es-ES"/>
          </a:p>
        </p:txBody>
      </p:sp>
      <p:sp>
        <p:nvSpPr>
          <p:cNvPr id="60420" name="Rectangle 4"/>
          <p:cNvSpPr>
            <a:spLocks noChangeArrowheads="1"/>
          </p:cNvSpPr>
          <p:nvPr/>
        </p:nvSpPr>
        <p:spPr bwMode="auto">
          <a:xfrm>
            <a:off x="2686050" y="28336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0419" name="Picture 3"/>
          <p:cNvPicPr>
            <a:picLocks noChangeAspect="1" noChangeArrowheads="1"/>
          </p:cNvPicPr>
          <p:nvPr/>
        </p:nvPicPr>
        <p:blipFill>
          <a:blip r:embed="rId3"/>
          <a:srcRect/>
          <a:stretch>
            <a:fillRect/>
          </a:stretch>
        </p:blipFill>
        <p:spPr bwMode="auto">
          <a:xfrm>
            <a:off x="1828800" y="1447800"/>
            <a:ext cx="5715000" cy="1803400"/>
          </a:xfrm>
          <a:prstGeom prst="rect">
            <a:avLst/>
          </a:prstGeom>
          <a:noFill/>
        </p:spPr>
      </p:pic>
      <p:pic>
        <p:nvPicPr>
          <p:cNvPr id="60421" name="Picture 5"/>
          <p:cNvPicPr>
            <a:picLocks noChangeAspect="1" noChangeArrowheads="1"/>
          </p:cNvPicPr>
          <p:nvPr/>
        </p:nvPicPr>
        <p:blipFill>
          <a:blip r:embed="rId4"/>
          <a:srcRect/>
          <a:stretch>
            <a:fillRect/>
          </a:stretch>
        </p:blipFill>
        <p:spPr bwMode="auto">
          <a:xfrm>
            <a:off x="4648200" y="3368675"/>
            <a:ext cx="4038600" cy="3232150"/>
          </a:xfrm>
          <a:prstGeom prst="rect">
            <a:avLst/>
          </a:prstGeom>
          <a:noFill/>
          <a:ln w="9525">
            <a:noFill/>
            <a:miter lim="800000"/>
            <a:headEnd/>
            <a:tailEnd/>
          </a:ln>
        </p:spPr>
      </p:pic>
      <p:sp>
        <p:nvSpPr>
          <p:cNvPr id="60423" name="Rectangle 7"/>
          <p:cNvSpPr>
            <a:spLocks noChangeArrowheads="1"/>
          </p:cNvSpPr>
          <p:nvPr/>
        </p:nvSpPr>
        <p:spPr bwMode="auto">
          <a:xfrm>
            <a:off x="3114675" y="22621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0422" name="Object 6"/>
          <p:cNvGraphicFramePr>
            <a:graphicFrameLocks noChangeAspect="1"/>
          </p:cNvGraphicFramePr>
          <p:nvPr/>
        </p:nvGraphicFramePr>
        <p:xfrm>
          <a:off x="304800" y="3352800"/>
          <a:ext cx="4114800" cy="3294063"/>
        </p:xfrm>
        <a:graphic>
          <a:graphicData uri="http://schemas.openxmlformats.org/presentationml/2006/ole">
            <p:oleObj spid="_x0000_s60422" r:id="rId5" imgW="4478694" imgH="3582955" progId="StaticEnhancedMetafile">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600200" y="119063"/>
            <a:ext cx="6781800" cy="67389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1143000"/>
          </a:xfrm>
        </p:spPr>
        <p:txBody>
          <a:bodyPr/>
          <a:lstStyle/>
          <a:p>
            <a:r>
              <a:rPr lang="es-ES_tradnl"/>
              <a:t>Variable Ausentismo de profesores</a:t>
            </a:r>
            <a:endParaRPr lang="es-ES"/>
          </a:p>
        </p:txBody>
      </p:sp>
      <p:sp>
        <p:nvSpPr>
          <p:cNvPr id="61444" name="Rectangle 4"/>
          <p:cNvSpPr>
            <a:spLocks noChangeArrowheads="1"/>
          </p:cNvSpPr>
          <p:nvPr/>
        </p:nvSpPr>
        <p:spPr bwMode="auto">
          <a:xfrm>
            <a:off x="2686050" y="28336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1443" name="Picture 3"/>
          <p:cNvPicPr>
            <a:picLocks noChangeAspect="1" noChangeArrowheads="1"/>
          </p:cNvPicPr>
          <p:nvPr/>
        </p:nvPicPr>
        <p:blipFill>
          <a:blip r:embed="rId3"/>
          <a:srcRect/>
          <a:stretch>
            <a:fillRect/>
          </a:stretch>
        </p:blipFill>
        <p:spPr bwMode="auto">
          <a:xfrm>
            <a:off x="1524000" y="1524000"/>
            <a:ext cx="5638800" cy="1779588"/>
          </a:xfrm>
          <a:prstGeom prst="rect">
            <a:avLst/>
          </a:prstGeom>
          <a:noFill/>
        </p:spPr>
      </p:pic>
      <p:sp>
        <p:nvSpPr>
          <p:cNvPr id="61446" name="Rectangle 6"/>
          <p:cNvSpPr>
            <a:spLocks noChangeArrowheads="1"/>
          </p:cNvSpPr>
          <p:nvPr/>
        </p:nvSpPr>
        <p:spPr bwMode="auto">
          <a:xfrm>
            <a:off x="2743200" y="19669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1445" name="Object 5"/>
          <p:cNvGraphicFramePr>
            <a:graphicFrameLocks noChangeAspect="1"/>
          </p:cNvGraphicFramePr>
          <p:nvPr/>
        </p:nvGraphicFramePr>
        <p:xfrm>
          <a:off x="228600" y="3352800"/>
          <a:ext cx="4343400" cy="3471863"/>
        </p:xfrm>
        <a:graphic>
          <a:graphicData uri="http://schemas.openxmlformats.org/presentationml/2006/ole">
            <p:oleObj spid="_x0000_s61445" r:id="rId4" imgW="4478694" imgH="3582955" progId="StaticEnhancedMetafile">
              <p:embed/>
            </p:oleObj>
          </a:graphicData>
        </a:graphic>
      </p:graphicFrame>
      <p:pic>
        <p:nvPicPr>
          <p:cNvPr id="61447" name="Picture 7"/>
          <p:cNvPicPr>
            <a:picLocks noChangeAspect="1" noChangeArrowheads="1"/>
          </p:cNvPicPr>
          <p:nvPr/>
        </p:nvPicPr>
        <p:blipFill>
          <a:blip r:embed="rId5"/>
          <a:srcRect/>
          <a:stretch>
            <a:fillRect/>
          </a:stretch>
        </p:blipFill>
        <p:spPr bwMode="auto">
          <a:xfrm>
            <a:off x="4800600" y="3352800"/>
            <a:ext cx="4343400" cy="34813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1143000"/>
          </a:xfrm>
        </p:spPr>
        <p:txBody>
          <a:bodyPr/>
          <a:lstStyle/>
          <a:p>
            <a:r>
              <a:rPr lang="es-ES_tradnl"/>
              <a:t>Variable fuga de los estudiantes</a:t>
            </a:r>
            <a:endParaRPr lang="es-ES"/>
          </a:p>
        </p:txBody>
      </p:sp>
      <p:sp>
        <p:nvSpPr>
          <p:cNvPr id="62468" name="Rectangle 4"/>
          <p:cNvSpPr>
            <a:spLocks noChangeArrowheads="1"/>
          </p:cNvSpPr>
          <p:nvPr/>
        </p:nvSpPr>
        <p:spPr bwMode="auto">
          <a:xfrm>
            <a:off x="2686050" y="28336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2467" name="Picture 3"/>
          <p:cNvPicPr>
            <a:picLocks noChangeAspect="1" noChangeArrowheads="1"/>
          </p:cNvPicPr>
          <p:nvPr/>
        </p:nvPicPr>
        <p:blipFill>
          <a:blip r:embed="rId3"/>
          <a:srcRect/>
          <a:stretch>
            <a:fillRect/>
          </a:stretch>
        </p:blipFill>
        <p:spPr bwMode="auto">
          <a:xfrm>
            <a:off x="1447800" y="1143000"/>
            <a:ext cx="5638800" cy="1781175"/>
          </a:xfrm>
          <a:prstGeom prst="rect">
            <a:avLst/>
          </a:prstGeom>
          <a:noFill/>
        </p:spPr>
      </p:pic>
      <p:pic>
        <p:nvPicPr>
          <p:cNvPr id="62469" name="Picture 5"/>
          <p:cNvPicPr>
            <a:picLocks noChangeAspect="1" noChangeArrowheads="1"/>
          </p:cNvPicPr>
          <p:nvPr/>
        </p:nvPicPr>
        <p:blipFill>
          <a:blip r:embed="rId4"/>
          <a:srcRect/>
          <a:stretch>
            <a:fillRect/>
          </a:stretch>
        </p:blipFill>
        <p:spPr bwMode="auto">
          <a:xfrm>
            <a:off x="4800600" y="3094038"/>
            <a:ext cx="4343400" cy="3478212"/>
          </a:xfrm>
          <a:prstGeom prst="rect">
            <a:avLst/>
          </a:prstGeom>
          <a:noFill/>
          <a:ln w="9525">
            <a:noFill/>
            <a:miter lim="800000"/>
            <a:headEnd/>
            <a:tailEnd/>
          </a:ln>
        </p:spPr>
      </p:pic>
      <p:sp>
        <p:nvSpPr>
          <p:cNvPr id="62471" name="Rectangle 7"/>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2470" name="Object 6"/>
          <p:cNvGraphicFramePr>
            <a:graphicFrameLocks noChangeAspect="1"/>
          </p:cNvGraphicFramePr>
          <p:nvPr/>
        </p:nvGraphicFramePr>
        <p:xfrm>
          <a:off x="228600" y="3124200"/>
          <a:ext cx="4343400" cy="3479800"/>
        </p:xfrm>
        <a:graphic>
          <a:graphicData uri="http://schemas.openxmlformats.org/presentationml/2006/ole">
            <p:oleObj spid="_x0000_s62470" r:id="rId5" imgW="4478694" imgH="3582955" progId="StaticEnhancedMetafile">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1143000"/>
          </a:xfrm>
        </p:spPr>
        <p:txBody>
          <a:bodyPr/>
          <a:lstStyle/>
          <a:p>
            <a:r>
              <a:rPr lang="es-ES_tradnl"/>
              <a:t>Variable Conflictos entre estudiantes</a:t>
            </a:r>
            <a:endParaRPr lang="es-ES"/>
          </a:p>
        </p:txBody>
      </p:sp>
      <p:sp>
        <p:nvSpPr>
          <p:cNvPr id="63492" name="Rectangle 4"/>
          <p:cNvSpPr>
            <a:spLocks noChangeArrowheads="1"/>
          </p:cNvSpPr>
          <p:nvPr/>
        </p:nvSpPr>
        <p:spPr bwMode="auto">
          <a:xfrm>
            <a:off x="2628900" y="28146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3491" name="Picture 3"/>
          <p:cNvPicPr>
            <a:picLocks noChangeAspect="1" noChangeArrowheads="1"/>
          </p:cNvPicPr>
          <p:nvPr/>
        </p:nvPicPr>
        <p:blipFill>
          <a:blip r:embed="rId3"/>
          <a:srcRect/>
          <a:stretch>
            <a:fillRect/>
          </a:stretch>
        </p:blipFill>
        <p:spPr bwMode="auto">
          <a:xfrm>
            <a:off x="1447800" y="1524000"/>
            <a:ext cx="5638800" cy="1782763"/>
          </a:xfrm>
          <a:prstGeom prst="rect">
            <a:avLst/>
          </a:prstGeom>
          <a:noFill/>
        </p:spPr>
      </p:pic>
      <p:sp>
        <p:nvSpPr>
          <p:cNvPr id="63494" name="Rectangle 6"/>
          <p:cNvSpPr>
            <a:spLocks noChangeArrowheads="1"/>
          </p:cNvSpPr>
          <p:nvPr/>
        </p:nvSpPr>
        <p:spPr bwMode="auto">
          <a:xfrm>
            <a:off x="2800350" y="2014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3493" name="Object 5"/>
          <p:cNvGraphicFramePr>
            <a:graphicFrameLocks noChangeAspect="1"/>
          </p:cNvGraphicFramePr>
          <p:nvPr/>
        </p:nvGraphicFramePr>
        <p:xfrm>
          <a:off x="381000" y="3352800"/>
          <a:ext cx="4114800" cy="3284538"/>
        </p:xfrm>
        <a:graphic>
          <a:graphicData uri="http://schemas.openxmlformats.org/presentationml/2006/ole">
            <p:oleObj spid="_x0000_s63493" r:id="rId4" imgW="4478694" imgH="3582955" progId="StaticMetafile">
              <p:embed/>
            </p:oleObj>
          </a:graphicData>
        </a:graphic>
      </p:graphicFrame>
      <p:sp>
        <p:nvSpPr>
          <p:cNvPr id="63496" name="Rectangle 8"/>
          <p:cNvSpPr>
            <a:spLocks noChangeArrowheads="1"/>
          </p:cNvSpPr>
          <p:nvPr/>
        </p:nvSpPr>
        <p:spPr bwMode="auto">
          <a:xfrm>
            <a:off x="3371850" y="24717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3495" name="Object 7"/>
          <p:cNvGraphicFramePr>
            <a:graphicFrameLocks noChangeAspect="1"/>
          </p:cNvGraphicFramePr>
          <p:nvPr/>
        </p:nvGraphicFramePr>
        <p:xfrm>
          <a:off x="4648200" y="3429000"/>
          <a:ext cx="4038600" cy="3221038"/>
        </p:xfrm>
        <a:graphic>
          <a:graphicData uri="http://schemas.openxmlformats.org/presentationml/2006/ole">
            <p:oleObj spid="_x0000_s63495" r:id="rId5" imgW="4478694" imgH="3582955" progId="StaticEnhancedMetafile">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304800"/>
            <a:ext cx="7772400" cy="1143000"/>
          </a:xfrm>
        </p:spPr>
        <p:txBody>
          <a:bodyPr/>
          <a:lstStyle/>
          <a:p>
            <a:r>
              <a:rPr lang="es-ES_tradnl"/>
              <a:t>Variable Robo dentro del colegio</a:t>
            </a:r>
            <a:endParaRPr lang="es-ES"/>
          </a:p>
        </p:txBody>
      </p:sp>
      <p:sp>
        <p:nvSpPr>
          <p:cNvPr id="64516" name="Rectangle 4"/>
          <p:cNvSpPr>
            <a:spLocks noChangeArrowheads="1"/>
          </p:cNvSpPr>
          <p:nvPr/>
        </p:nvSpPr>
        <p:spPr bwMode="auto">
          <a:xfrm>
            <a:off x="2743200" y="28479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4515" name="Picture 3"/>
          <p:cNvPicPr>
            <a:picLocks noChangeAspect="1" noChangeArrowheads="1"/>
          </p:cNvPicPr>
          <p:nvPr/>
        </p:nvPicPr>
        <p:blipFill>
          <a:blip r:embed="rId3"/>
          <a:srcRect/>
          <a:stretch>
            <a:fillRect/>
          </a:stretch>
        </p:blipFill>
        <p:spPr bwMode="auto">
          <a:xfrm>
            <a:off x="1447800" y="1371600"/>
            <a:ext cx="5867400" cy="1863725"/>
          </a:xfrm>
          <a:prstGeom prst="rect">
            <a:avLst/>
          </a:prstGeom>
          <a:noFill/>
        </p:spPr>
      </p:pic>
      <p:sp>
        <p:nvSpPr>
          <p:cNvPr id="64518" name="Rectangle 6"/>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4517" name="Object 5"/>
          <p:cNvGraphicFramePr>
            <a:graphicFrameLocks noChangeAspect="1"/>
          </p:cNvGraphicFramePr>
          <p:nvPr/>
        </p:nvGraphicFramePr>
        <p:xfrm>
          <a:off x="228600" y="3429000"/>
          <a:ext cx="4114800" cy="3295650"/>
        </p:xfrm>
        <a:graphic>
          <a:graphicData uri="http://schemas.openxmlformats.org/presentationml/2006/ole">
            <p:oleObj spid="_x0000_s64517" r:id="rId4" imgW="4478694" imgH="3582955" progId="StaticEnhancedMetafile">
              <p:embed/>
            </p:oleObj>
          </a:graphicData>
        </a:graphic>
      </p:graphicFrame>
      <p:sp>
        <p:nvSpPr>
          <p:cNvPr id="64520" name="Rectangle 8"/>
          <p:cNvSpPr>
            <a:spLocks noChangeArrowheads="1"/>
          </p:cNvSpPr>
          <p:nvPr/>
        </p:nvSpPr>
        <p:spPr bwMode="auto">
          <a:xfrm>
            <a:off x="3371850" y="24717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4519" name="Object 7"/>
          <p:cNvGraphicFramePr>
            <a:graphicFrameLocks noChangeAspect="1"/>
          </p:cNvGraphicFramePr>
          <p:nvPr/>
        </p:nvGraphicFramePr>
        <p:xfrm>
          <a:off x="4724400" y="3429000"/>
          <a:ext cx="4114800" cy="3281363"/>
        </p:xfrm>
        <a:graphic>
          <a:graphicData uri="http://schemas.openxmlformats.org/presentationml/2006/ole">
            <p:oleObj spid="_x0000_s64519" r:id="rId5" imgW="4478694" imgH="3582955" progId="StaticEnhancedMetafile">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228600"/>
            <a:ext cx="7772400" cy="1143000"/>
          </a:xfrm>
        </p:spPr>
        <p:txBody>
          <a:bodyPr/>
          <a:lstStyle/>
          <a:p>
            <a:r>
              <a:rPr lang="es-ES_tradnl"/>
              <a:t>Variable Asalto en alrededores del colegio</a:t>
            </a:r>
            <a:endParaRPr lang="es-ES"/>
          </a:p>
        </p:txBody>
      </p:sp>
      <p:sp>
        <p:nvSpPr>
          <p:cNvPr id="65540" name="Rectangle 4"/>
          <p:cNvSpPr>
            <a:spLocks noChangeArrowheads="1"/>
          </p:cNvSpPr>
          <p:nvPr/>
        </p:nvSpPr>
        <p:spPr bwMode="auto">
          <a:xfrm>
            <a:off x="2743200" y="28479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5539" name="Picture 3"/>
          <p:cNvPicPr>
            <a:picLocks noChangeAspect="1" noChangeArrowheads="1"/>
          </p:cNvPicPr>
          <p:nvPr/>
        </p:nvPicPr>
        <p:blipFill>
          <a:blip r:embed="rId3"/>
          <a:srcRect/>
          <a:stretch>
            <a:fillRect/>
          </a:stretch>
        </p:blipFill>
        <p:spPr bwMode="auto">
          <a:xfrm>
            <a:off x="1676400" y="1600200"/>
            <a:ext cx="5029200" cy="1598613"/>
          </a:xfrm>
          <a:prstGeom prst="rect">
            <a:avLst/>
          </a:prstGeom>
          <a:noFill/>
        </p:spPr>
      </p:pic>
      <p:pic>
        <p:nvPicPr>
          <p:cNvPr id="65541" name="Picture 5"/>
          <p:cNvPicPr>
            <a:picLocks noChangeAspect="1" noChangeArrowheads="1"/>
          </p:cNvPicPr>
          <p:nvPr/>
        </p:nvPicPr>
        <p:blipFill>
          <a:blip r:embed="rId4"/>
          <a:srcRect/>
          <a:stretch>
            <a:fillRect/>
          </a:stretch>
        </p:blipFill>
        <p:spPr bwMode="auto">
          <a:xfrm>
            <a:off x="4953000" y="3352800"/>
            <a:ext cx="4191000" cy="3357563"/>
          </a:xfrm>
          <a:prstGeom prst="rect">
            <a:avLst/>
          </a:prstGeom>
          <a:noFill/>
          <a:ln w="9525">
            <a:noFill/>
            <a:miter lim="800000"/>
            <a:headEnd/>
            <a:tailEnd/>
          </a:ln>
        </p:spPr>
      </p:pic>
      <p:sp>
        <p:nvSpPr>
          <p:cNvPr id="65543" name="Rectangle 7"/>
          <p:cNvSpPr>
            <a:spLocks noChangeArrowheads="1"/>
          </p:cNvSpPr>
          <p:nvPr/>
        </p:nvSpPr>
        <p:spPr bwMode="auto">
          <a:xfrm>
            <a:off x="2738438" y="19716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5542" name="Object 6"/>
          <p:cNvGraphicFramePr>
            <a:graphicFrameLocks noChangeAspect="1"/>
          </p:cNvGraphicFramePr>
          <p:nvPr/>
        </p:nvGraphicFramePr>
        <p:xfrm>
          <a:off x="381000" y="3352800"/>
          <a:ext cx="4267200" cy="3390900"/>
        </p:xfrm>
        <a:graphic>
          <a:graphicData uri="http://schemas.openxmlformats.org/presentationml/2006/ole">
            <p:oleObj spid="_x0000_s65542" r:id="rId5" imgW="4478694" imgH="3582955" progId="StaticEnhancedMetafile">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143000"/>
          </a:xfrm>
        </p:spPr>
        <p:txBody>
          <a:bodyPr/>
          <a:lstStyle/>
          <a:p>
            <a:r>
              <a:rPr lang="es-ES_tradnl"/>
              <a:t>Variable Vandalismo</a:t>
            </a:r>
            <a:endParaRPr lang="es-ES"/>
          </a:p>
        </p:txBody>
      </p:sp>
      <p:sp>
        <p:nvSpPr>
          <p:cNvPr id="66564" name="Rectangle 4"/>
          <p:cNvSpPr>
            <a:spLocks noChangeArrowheads="1"/>
          </p:cNvSpPr>
          <p:nvPr/>
        </p:nvSpPr>
        <p:spPr bwMode="auto">
          <a:xfrm>
            <a:off x="2571750" y="27955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6563" name="Picture 3"/>
          <p:cNvPicPr>
            <a:picLocks noChangeAspect="1" noChangeArrowheads="1"/>
          </p:cNvPicPr>
          <p:nvPr/>
        </p:nvPicPr>
        <p:blipFill>
          <a:blip r:embed="rId3"/>
          <a:srcRect/>
          <a:stretch>
            <a:fillRect/>
          </a:stretch>
        </p:blipFill>
        <p:spPr bwMode="auto">
          <a:xfrm>
            <a:off x="1524000" y="1295400"/>
            <a:ext cx="5791200" cy="1833563"/>
          </a:xfrm>
          <a:prstGeom prst="rect">
            <a:avLst/>
          </a:prstGeom>
          <a:noFill/>
        </p:spPr>
      </p:pic>
      <p:sp>
        <p:nvSpPr>
          <p:cNvPr id="66566" name="Rectangle 6"/>
          <p:cNvSpPr>
            <a:spLocks noChangeArrowheads="1"/>
          </p:cNvSpPr>
          <p:nvPr/>
        </p:nvSpPr>
        <p:spPr bwMode="auto">
          <a:xfrm>
            <a:off x="2743200" y="19669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6565" name="Object 5"/>
          <p:cNvGraphicFramePr>
            <a:graphicFrameLocks noChangeAspect="1"/>
          </p:cNvGraphicFramePr>
          <p:nvPr/>
        </p:nvGraphicFramePr>
        <p:xfrm>
          <a:off x="228600" y="3386138"/>
          <a:ext cx="4343400" cy="3471862"/>
        </p:xfrm>
        <a:graphic>
          <a:graphicData uri="http://schemas.openxmlformats.org/presentationml/2006/ole">
            <p:oleObj spid="_x0000_s66565" r:id="rId4" imgW="4478694" imgH="3582955" progId="StaticMetafile">
              <p:embed/>
            </p:oleObj>
          </a:graphicData>
        </a:graphic>
      </p:graphicFrame>
      <p:pic>
        <p:nvPicPr>
          <p:cNvPr id="66567" name="Picture 7"/>
          <p:cNvPicPr>
            <a:picLocks noChangeAspect="1" noChangeArrowheads="1"/>
          </p:cNvPicPr>
          <p:nvPr/>
        </p:nvPicPr>
        <p:blipFill>
          <a:blip r:embed="rId5"/>
          <a:srcRect/>
          <a:stretch>
            <a:fillRect/>
          </a:stretch>
        </p:blipFill>
        <p:spPr bwMode="auto">
          <a:xfrm>
            <a:off x="4724400" y="3317875"/>
            <a:ext cx="4419600" cy="35401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p:spPr>
        <p:txBody>
          <a:bodyPr/>
          <a:lstStyle/>
          <a:p>
            <a:r>
              <a:rPr lang="es-ES_tradnl"/>
              <a:t>Variable Consumo de bebidas alcohólicas dentro del colegio</a:t>
            </a:r>
            <a:endParaRPr lang="es-ES"/>
          </a:p>
        </p:txBody>
      </p:sp>
      <p:sp>
        <p:nvSpPr>
          <p:cNvPr id="67588" name="Rectangle 4"/>
          <p:cNvSpPr>
            <a:spLocks noChangeArrowheads="1"/>
          </p:cNvSpPr>
          <p:nvPr/>
        </p:nvSpPr>
        <p:spPr bwMode="auto">
          <a:xfrm>
            <a:off x="2628900" y="28146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7587" name="Picture 3"/>
          <p:cNvPicPr>
            <a:picLocks noChangeAspect="1" noChangeArrowheads="1"/>
          </p:cNvPicPr>
          <p:nvPr/>
        </p:nvPicPr>
        <p:blipFill>
          <a:blip r:embed="rId3"/>
          <a:srcRect/>
          <a:stretch>
            <a:fillRect/>
          </a:stretch>
        </p:blipFill>
        <p:spPr bwMode="auto">
          <a:xfrm>
            <a:off x="1905000" y="1371600"/>
            <a:ext cx="5181600" cy="1638300"/>
          </a:xfrm>
          <a:prstGeom prst="rect">
            <a:avLst/>
          </a:prstGeom>
          <a:noFill/>
        </p:spPr>
      </p:pic>
      <p:sp>
        <p:nvSpPr>
          <p:cNvPr id="67590" name="Rectangle 6"/>
          <p:cNvSpPr>
            <a:spLocks noChangeArrowheads="1"/>
          </p:cNvSpPr>
          <p:nvPr/>
        </p:nvSpPr>
        <p:spPr bwMode="auto">
          <a:xfrm>
            <a:off x="2800350" y="2014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7589" name="Object 5"/>
          <p:cNvGraphicFramePr>
            <a:graphicFrameLocks noChangeAspect="1"/>
          </p:cNvGraphicFramePr>
          <p:nvPr/>
        </p:nvGraphicFramePr>
        <p:xfrm>
          <a:off x="228600" y="3200400"/>
          <a:ext cx="4419600" cy="3529013"/>
        </p:xfrm>
        <a:graphic>
          <a:graphicData uri="http://schemas.openxmlformats.org/presentationml/2006/ole">
            <p:oleObj spid="_x0000_s67589" r:id="rId4" imgW="4478694" imgH="3582955" progId="StaticEnhancedMetafile">
              <p:embed/>
            </p:oleObj>
          </a:graphicData>
        </a:graphic>
      </p:graphicFrame>
      <p:pic>
        <p:nvPicPr>
          <p:cNvPr id="67591" name="Picture 7"/>
          <p:cNvPicPr>
            <a:picLocks noChangeAspect="1" noChangeArrowheads="1"/>
          </p:cNvPicPr>
          <p:nvPr/>
        </p:nvPicPr>
        <p:blipFill>
          <a:blip r:embed="rId5"/>
          <a:srcRect/>
          <a:stretch>
            <a:fillRect/>
          </a:stretch>
        </p:blipFill>
        <p:spPr bwMode="auto">
          <a:xfrm>
            <a:off x="4800600" y="3276600"/>
            <a:ext cx="4343400" cy="34782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1143000"/>
          </a:xfrm>
        </p:spPr>
        <p:txBody>
          <a:bodyPr/>
          <a:lstStyle/>
          <a:p>
            <a:r>
              <a:rPr lang="es-ES_tradnl"/>
              <a:t>Variable Consumo de drogas dentro del colegio</a:t>
            </a:r>
            <a:endParaRPr lang="es-ES"/>
          </a:p>
        </p:txBody>
      </p:sp>
      <p:sp>
        <p:nvSpPr>
          <p:cNvPr id="68612" name="Rectangle 4"/>
          <p:cNvSpPr>
            <a:spLocks noChangeArrowheads="1"/>
          </p:cNvSpPr>
          <p:nvPr/>
        </p:nvSpPr>
        <p:spPr bwMode="auto">
          <a:xfrm>
            <a:off x="2743200" y="28479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8611" name="Picture 3"/>
          <p:cNvPicPr>
            <a:picLocks noChangeAspect="1" noChangeArrowheads="1"/>
          </p:cNvPicPr>
          <p:nvPr/>
        </p:nvPicPr>
        <p:blipFill>
          <a:blip r:embed="rId3"/>
          <a:srcRect/>
          <a:stretch>
            <a:fillRect/>
          </a:stretch>
        </p:blipFill>
        <p:spPr bwMode="auto">
          <a:xfrm>
            <a:off x="914400" y="1524000"/>
            <a:ext cx="5410200" cy="1719263"/>
          </a:xfrm>
          <a:prstGeom prst="rect">
            <a:avLst/>
          </a:prstGeom>
          <a:noFill/>
        </p:spPr>
      </p:pic>
      <p:sp>
        <p:nvSpPr>
          <p:cNvPr id="68614" name="Rectangle 6"/>
          <p:cNvSpPr>
            <a:spLocks noChangeArrowheads="1"/>
          </p:cNvSpPr>
          <p:nvPr/>
        </p:nvSpPr>
        <p:spPr bwMode="auto">
          <a:xfrm>
            <a:off x="2743200" y="19669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8613" name="Object 5"/>
          <p:cNvGraphicFramePr>
            <a:graphicFrameLocks noChangeAspect="1"/>
          </p:cNvGraphicFramePr>
          <p:nvPr/>
        </p:nvGraphicFramePr>
        <p:xfrm>
          <a:off x="304800" y="3352800"/>
          <a:ext cx="4191000" cy="3351213"/>
        </p:xfrm>
        <a:graphic>
          <a:graphicData uri="http://schemas.openxmlformats.org/presentationml/2006/ole">
            <p:oleObj spid="_x0000_s68613" r:id="rId4" imgW="4478694" imgH="3582955" progId="StaticMetafile">
              <p:embed/>
            </p:oleObj>
          </a:graphicData>
        </a:graphic>
      </p:graphicFrame>
      <p:pic>
        <p:nvPicPr>
          <p:cNvPr id="68615" name="Picture 7"/>
          <p:cNvPicPr>
            <a:picLocks noChangeAspect="1" noChangeArrowheads="1"/>
          </p:cNvPicPr>
          <p:nvPr/>
        </p:nvPicPr>
        <p:blipFill>
          <a:blip r:embed="rId5"/>
          <a:srcRect/>
          <a:stretch>
            <a:fillRect/>
          </a:stretch>
        </p:blipFill>
        <p:spPr bwMode="auto">
          <a:xfrm>
            <a:off x="4724400" y="3429000"/>
            <a:ext cx="4038600" cy="32353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600200"/>
          </a:xfrm>
        </p:spPr>
        <p:txBody>
          <a:bodyPr/>
          <a:lstStyle/>
          <a:p>
            <a:r>
              <a:rPr lang="es-ES_tradnl"/>
              <a:t>Variable </a:t>
            </a:r>
            <a:r>
              <a:rPr lang="es-ES"/>
              <a:t>Posesión de armas por parte de los   </a:t>
            </a:r>
            <a:br>
              <a:rPr lang="es-ES"/>
            </a:br>
            <a:r>
              <a:rPr lang="es-ES"/>
              <a:t>  estudiantes dentro del colegio </a:t>
            </a:r>
          </a:p>
        </p:txBody>
      </p:sp>
      <p:sp>
        <p:nvSpPr>
          <p:cNvPr id="69636" name="Rectangle 4"/>
          <p:cNvSpPr>
            <a:spLocks noChangeArrowheads="1"/>
          </p:cNvSpPr>
          <p:nvPr/>
        </p:nvSpPr>
        <p:spPr bwMode="auto">
          <a:xfrm>
            <a:off x="2571750" y="27955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69635" name="Picture 3"/>
          <p:cNvPicPr>
            <a:picLocks noChangeAspect="1" noChangeArrowheads="1"/>
          </p:cNvPicPr>
          <p:nvPr/>
        </p:nvPicPr>
        <p:blipFill>
          <a:blip r:embed="rId3"/>
          <a:srcRect/>
          <a:stretch>
            <a:fillRect/>
          </a:stretch>
        </p:blipFill>
        <p:spPr bwMode="auto">
          <a:xfrm>
            <a:off x="1447800" y="1905000"/>
            <a:ext cx="5410200" cy="1712913"/>
          </a:xfrm>
          <a:prstGeom prst="rect">
            <a:avLst/>
          </a:prstGeom>
          <a:noFill/>
        </p:spPr>
      </p:pic>
      <p:pic>
        <p:nvPicPr>
          <p:cNvPr id="69637" name="Picture 5"/>
          <p:cNvPicPr>
            <a:picLocks noChangeAspect="1" noChangeArrowheads="1"/>
          </p:cNvPicPr>
          <p:nvPr/>
        </p:nvPicPr>
        <p:blipFill>
          <a:blip r:embed="rId4"/>
          <a:srcRect/>
          <a:stretch>
            <a:fillRect/>
          </a:stretch>
        </p:blipFill>
        <p:spPr bwMode="auto">
          <a:xfrm>
            <a:off x="4800600" y="3810000"/>
            <a:ext cx="3810000" cy="3049588"/>
          </a:xfrm>
          <a:prstGeom prst="rect">
            <a:avLst/>
          </a:prstGeom>
          <a:noFill/>
          <a:ln w="9525">
            <a:noFill/>
            <a:miter lim="800000"/>
            <a:headEnd/>
            <a:tailEnd/>
          </a:ln>
        </p:spPr>
      </p:pic>
      <p:sp>
        <p:nvSpPr>
          <p:cNvPr id="69639" name="Rectangle 7"/>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69638" name="Object 6"/>
          <p:cNvGraphicFramePr>
            <a:graphicFrameLocks noChangeAspect="1"/>
          </p:cNvGraphicFramePr>
          <p:nvPr/>
        </p:nvGraphicFramePr>
        <p:xfrm>
          <a:off x="457200" y="3733800"/>
          <a:ext cx="3962400" cy="3173413"/>
        </p:xfrm>
        <a:graphic>
          <a:graphicData uri="http://schemas.openxmlformats.org/presentationml/2006/ole">
            <p:oleObj spid="_x0000_s69638" r:id="rId5" imgW="4478694" imgH="3582955" progId="StaticEnhancedMetafile">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0"/>
            <a:ext cx="7772400" cy="1143000"/>
          </a:xfrm>
        </p:spPr>
        <p:txBody>
          <a:bodyPr/>
          <a:lstStyle/>
          <a:p>
            <a:r>
              <a:rPr lang="es-ES_tradnl"/>
              <a:t>Variable </a:t>
            </a:r>
            <a:r>
              <a:rPr lang="es-ES"/>
              <a:t>Abuso físico por parte de los profesores a   estudiantes.</a:t>
            </a:r>
          </a:p>
        </p:txBody>
      </p:sp>
      <p:sp>
        <p:nvSpPr>
          <p:cNvPr id="70660" name="Rectangle 4"/>
          <p:cNvSpPr>
            <a:spLocks noChangeArrowheads="1"/>
          </p:cNvSpPr>
          <p:nvPr/>
        </p:nvSpPr>
        <p:spPr bwMode="auto">
          <a:xfrm>
            <a:off x="2657475" y="28241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0659" name="Picture 3"/>
          <p:cNvPicPr>
            <a:picLocks noChangeAspect="1" noChangeArrowheads="1"/>
          </p:cNvPicPr>
          <p:nvPr/>
        </p:nvPicPr>
        <p:blipFill>
          <a:blip r:embed="rId3"/>
          <a:srcRect/>
          <a:stretch>
            <a:fillRect/>
          </a:stretch>
        </p:blipFill>
        <p:spPr bwMode="auto">
          <a:xfrm>
            <a:off x="1676400" y="1371600"/>
            <a:ext cx="5562600" cy="1757363"/>
          </a:xfrm>
          <a:prstGeom prst="rect">
            <a:avLst/>
          </a:prstGeom>
          <a:noFill/>
        </p:spPr>
      </p:pic>
      <p:sp>
        <p:nvSpPr>
          <p:cNvPr id="70662" name="Rectangle 6"/>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0661" name="Object 5"/>
          <p:cNvGraphicFramePr>
            <a:graphicFrameLocks noChangeAspect="1"/>
          </p:cNvGraphicFramePr>
          <p:nvPr/>
        </p:nvGraphicFramePr>
        <p:xfrm>
          <a:off x="304800" y="3276600"/>
          <a:ext cx="4267200" cy="3417888"/>
        </p:xfrm>
        <a:graphic>
          <a:graphicData uri="http://schemas.openxmlformats.org/presentationml/2006/ole">
            <p:oleObj spid="_x0000_s70661" r:id="rId4" imgW="4478694" imgH="3582955" progId="StaticEnhancedMetafile">
              <p:embed/>
            </p:oleObj>
          </a:graphicData>
        </a:graphic>
      </p:graphicFrame>
      <p:pic>
        <p:nvPicPr>
          <p:cNvPr id="70663" name="Picture 7"/>
          <p:cNvPicPr>
            <a:picLocks noChangeAspect="1" noChangeArrowheads="1"/>
          </p:cNvPicPr>
          <p:nvPr/>
        </p:nvPicPr>
        <p:blipFill>
          <a:blip r:embed="rId5"/>
          <a:srcRect/>
          <a:stretch>
            <a:fillRect/>
          </a:stretch>
        </p:blipFill>
        <p:spPr bwMode="auto">
          <a:xfrm>
            <a:off x="4876800" y="3352800"/>
            <a:ext cx="4038600" cy="32337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ES_tradnl"/>
              <a:t>OBJETIVO</a:t>
            </a:r>
            <a:endParaRPr lang="es-ES"/>
          </a:p>
        </p:txBody>
      </p:sp>
      <p:sp>
        <p:nvSpPr>
          <p:cNvPr id="4099" name="Rectangle 3"/>
          <p:cNvSpPr>
            <a:spLocks noGrp="1" noChangeArrowheads="1"/>
          </p:cNvSpPr>
          <p:nvPr>
            <p:ph type="body" idx="1"/>
          </p:nvPr>
        </p:nvSpPr>
        <p:spPr/>
        <p:txBody>
          <a:bodyPr/>
          <a:lstStyle/>
          <a:p>
            <a:r>
              <a:rPr lang="es-ES_tradnl"/>
              <a:t>   Identificar cuáles son los problemas que se desarrollan en el colegio y en su entorno que afectan mayormente a los estudiantes. </a:t>
            </a:r>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r>
              <a:rPr lang="es-ES_tradnl"/>
              <a:t>Variable </a:t>
            </a:r>
            <a:r>
              <a:rPr lang="es-ES"/>
              <a:t>Abuso verbal de profesores a estudiantes </a:t>
            </a:r>
          </a:p>
        </p:txBody>
      </p:sp>
      <p:sp>
        <p:nvSpPr>
          <p:cNvPr id="71684" name="Rectangle 4"/>
          <p:cNvSpPr>
            <a:spLocks noChangeArrowheads="1"/>
          </p:cNvSpPr>
          <p:nvPr/>
        </p:nvSpPr>
        <p:spPr bwMode="auto">
          <a:xfrm>
            <a:off x="2686050" y="28336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1683" name="Picture 3"/>
          <p:cNvPicPr>
            <a:picLocks noChangeAspect="1" noChangeArrowheads="1"/>
          </p:cNvPicPr>
          <p:nvPr/>
        </p:nvPicPr>
        <p:blipFill>
          <a:blip r:embed="rId3"/>
          <a:srcRect/>
          <a:stretch>
            <a:fillRect/>
          </a:stretch>
        </p:blipFill>
        <p:spPr bwMode="auto">
          <a:xfrm>
            <a:off x="1600200" y="1600200"/>
            <a:ext cx="5029200" cy="1587500"/>
          </a:xfrm>
          <a:prstGeom prst="rect">
            <a:avLst/>
          </a:prstGeom>
          <a:noFill/>
        </p:spPr>
      </p:pic>
      <p:pic>
        <p:nvPicPr>
          <p:cNvPr id="71685" name="Picture 5"/>
          <p:cNvPicPr>
            <a:picLocks noChangeAspect="1" noChangeArrowheads="1"/>
          </p:cNvPicPr>
          <p:nvPr/>
        </p:nvPicPr>
        <p:blipFill>
          <a:blip r:embed="rId4"/>
          <a:srcRect/>
          <a:stretch>
            <a:fillRect/>
          </a:stretch>
        </p:blipFill>
        <p:spPr bwMode="auto">
          <a:xfrm>
            <a:off x="4800600" y="3276600"/>
            <a:ext cx="4343400" cy="3476625"/>
          </a:xfrm>
          <a:prstGeom prst="rect">
            <a:avLst/>
          </a:prstGeom>
          <a:noFill/>
          <a:ln w="9525">
            <a:noFill/>
            <a:miter lim="800000"/>
            <a:headEnd/>
            <a:tailEnd/>
          </a:ln>
        </p:spPr>
      </p:pic>
      <p:sp>
        <p:nvSpPr>
          <p:cNvPr id="71687" name="Rectangle 7"/>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1686" name="Object 6"/>
          <p:cNvGraphicFramePr>
            <a:graphicFrameLocks noChangeAspect="1"/>
          </p:cNvGraphicFramePr>
          <p:nvPr/>
        </p:nvGraphicFramePr>
        <p:xfrm>
          <a:off x="0" y="3276600"/>
          <a:ext cx="4419600" cy="3540125"/>
        </p:xfrm>
        <a:graphic>
          <a:graphicData uri="http://schemas.openxmlformats.org/presentationml/2006/ole">
            <p:oleObj spid="_x0000_s71686" r:id="rId5" imgW="4478694" imgH="3582955" progId="StaticMetafile">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228600"/>
            <a:ext cx="7772400" cy="1143000"/>
          </a:xfrm>
        </p:spPr>
        <p:txBody>
          <a:bodyPr/>
          <a:lstStyle/>
          <a:p>
            <a:r>
              <a:rPr lang="es-ES_tradnl"/>
              <a:t>Variable </a:t>
            </a:r>
            <a:r>
              <a:rPr lang="es-ES"/>
              <a:t>Acoso sexual hacia los estudiantes </a:t>
            </a:r>
          </a:p>
        </p:txBody>
      </p:sp>
      <p:sp>
        <p:nvSpPr>
          <p:cNvPr id="72708" name="Rectangle 4"/>
          <p:cNvSpPr>
            <a:spLocks noChangeArrowheads="1"/>
          </p:cNvSpPr>
          <p:nvPr/>
        </p:nvSpPr>
        <p:spPr bwMode="auto">
          <a:xfrm>
            <a:off x="2571750" y="27955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2707" name="Picture 3"/>
          <p:cNvPicPr>
            <a:picLocks noChangeAspect="1" noChangeArrowheads="1"/>
          </p:cNvPicPr>
          <p:nvPr/>
        </p:nvPicPr>
        <p:blipFill>
          <a:blip r:embed="rId3"/>
          <a:srcRect/>
          <a:stretch>
            <a:fillRect/>
          </a:stretch>
        </p:blipFill>
        <p:spPr bwMode="auto">
          <a:xfrm>
            <a:off x="1676400" y="1524000"/>
            <a:ext cx="5715000" cy="1809750"/>
          </a:xfrm>
          <a:prstGeom prst="rect">
            <a:avLst/>
          </a:prstGeom>
          <a:noFill/>
        </p:spPr>
      </p:pic>
      <p:sp>
        <p:nvSpPr>
          <p:cNvPr id="72710" name="Rectangle 6"/>
          <p:cNvSpPr>
            <a:spLocks noChangeArrowheads="1"/>
          </p:cNvSpPr>
          <p:nvPr/>
        </p:nvSpPr>
        <p:spPr bwMode="auto">
          <a:xfrm>
            <a:off x="2800350" y="2014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2709" name="Object 5"/>
          <p:cNvGraphicFramePr>
            <a:graphicFrameLocks noChangeAspect="1"/>
          </p:cNvGraphicFramePr>
          <p:nvPr/>
        </p:nvGraphicFramePr>
        <p:xfrm>
          <a:off x="381000" y="3429000"/>
          <a:ext cx="4191000" cy="3346450"/>
        </p:xfrm>
        <a:graphic>
          <a:graphicData uri="http://schemas.openxmlformats.org/presentationml/2006/ole">
            <p:oleObj spid="_x0000_s72709" r:id="rId4" imgW="4478694" imgH="3582955" progId="StaticEnhancedMetafile">
              <p:embed/>
            </p:oleObj>
          </a:graphicData>
        </a:graphic>
      </p:graphicFrame>
      <p:pic>
        <p:nvPicPr>
          <p:cNvPr id="72711" name="Picture 7"/>
          <p:cNvPicPr>
            <a:picLocks noChangeAspect="1" noChangeArrowheads="1"/>
          </p:cNvPicPr>
          <p:nvPr/>
        </p:nvPicPr>
        <p:blipFill>
          <a:blip r:embed="rId5"/>
          <a:srcRect/>
          <a:stretch>
            <a:fillRect/>
          </a:stretch>
        </p:blipFill>
        <p:spPr bwMode="auto">
          <a:xfrm>
            <a:off x="4724400" y="3429000"/>
            <a:ext cx="4114800" cy="32940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0"/>
            <a:ext cx="7772400" cy="1143000"/>
          </a:xfrm>
        </p:spPr>
        <p:txBody>
          <a:bodyPr/>
          <a:lstStyle/>
          <a:p>
            <a:r>
              <a:rPr lang="es-ES_tradnl"/>
              <a:t>Variable </a:t>
            </a:r>
            <a:r>
              <a:rPr lang="es-ES"/>
              <a:t>Falta de apoyo económico por parte del gobierno </a:t>
            </a:r>
          </a:p>
        </p:txBody>
      </p:sp>
      <p:sp>
        <p:nvSpPr>
          <p:cNvPr id="73732" name="Rectangle 4"/>
          <p:cNvSpPr>
            <a:spLocks noChangeArrowheads="1"/>
          </p:cNvSpPr>
          <p:nvPr/>
        </p:nvSpPr>
        <p:spPr bwMode="auto">
          <a:xfrm>
            <a:off x="2428875" y="27479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3731" name="Picture 3"/>
          <p:cNvPicPr>
            <a:picLocks noChangeAspect="1" noChangeArrowheads="1"/>
          </p:cNvPicPr>
          <p:nvPr/>
        </p:nvPicPr>
        <p:blipFill>
          <a:blip r:embed="rId3"/>
          <a:srcRect/>
          <a:stretch>
            <a:fillRect/>
          </a:stretch>
        </p:blipFill>
        <p:spPr bwMode="auto">
          <a:xfrm>
            <a:off x="1295400" y="1447800"/>
            <a:ext cx="5410200" cy="1719263"/>
          </a:xfrm>
          <a:prstGeom prst="rect">
            <a:avLst/>
          </a:prstGeom>
          <a:noFill/>
        </p:spPr>
      </p:pic>
      <p:sp>
        <p:nvSpPr>
          <p:cNvPr id="73734" name="Rectangle 6"/>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3733" name="Object 5"/>
          <p:cNvGraphicFramePr>
            <a:graphicFrameLocks noChangeAspect="1"/>
          </p:cNvGraphicFramePr>
          <p:nvPr/>
        </p:nvGraphicFramePr>
        <p:xfrm>
          <a:off x="457200" y="3276600"/>
          <a:ext cx="4267200" cy="3417888"/>
        </p:xfrm>
        <a:graphic>
          <a:graphicData uri="http://schemas.openxmlformats.org/presentationml/2006/ole">
            <p:oleObj spid="_x0000_s73733" r:id="rId4" imgW="4478694" imgH="3582955" progId="StaticEnhancedMetafile">
              <p:embed/>
            </p:oleObj>
          </a:graphicData>
        </a:graphic>
      </p:graphicFrame>
      <p:pic>
        <p:nvPicPr>
          <p:cNvPr id="73735" name="Picture 7"/>
          <p:cNvPicPr>
            <a:picLocks noChangeAspect="1" noChangeArrowheads="1"/>
          </p:cNvPicPr>
          <p:nvPr/>
        </p:nvPicPr>
        <p:blipFill>
          <a:blip r:embed="rId5"/>
          <a:srcRect/>
          <a:stretch>
            <a:fillRect/>
          </a:stretch>
        </p:blipFill>
        <p:spPr bwMode="auto">
          <a:xfrm>
            <a:off x="4953000" y="3276600"/>
            <a:ext cx="4191000" cy="33575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0"/>
            <a:ext cx="7772400" cy="1143000"/>
          </a:xfrm>
        </p:spPr>
        <p:txBody>
          <a:bodyPr/>
          <a:lstStyle/>
          <a:p>
            <a:r>
              <a:rPr lang="es-ES_tradnl"/>
              <a:t>Variable </a:t>
            </a:r>
            <a:r>
              <a:rPr lang="es-ES"/>
              <a:t>corrupción por parte de las autoridades </a:t>
            </a:r>
          </a:p>
        </p:txBody>
      </p:sp>
      <p:sp>
        <p:nvSpPr>
          <p:cNvPr id="74756" name="Rectangle 4"/>
          <p:cNvSpPr>
            <a:spLocks noChangeArrowheads="1"/>
          </p:cNvSpPr>
          <p:nvPr/>
        </p:nvSpPr>
        <p:spPr bwMode="auto">
          <a:xfrm>
            <a:off x="2628900" y="28146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4755" name="Picture 3"/>
          <p:cNvPicPr>
            <a:picLocks noChangeAspect="1" noChangeArrowheads="1"/>
          </p:cNvPicPr>
          <p:nvPr/>
        </p:nvPicPr>
        <p:blipFill>
          <a:blip r:embed="rId3"/>
          <a:srcRect/>
          <a:stretch>
            <a:fillRect/>
          </a:stretch>
        </p:blipFill>
        <p:spPr bwMode="auto">
          <a:xfrm>
            <a:off x="1828800" y="1219200"/>
            <a:ext cx="5791200" cy="1830388"/>
          </a:xfrm>
          <a:prstGeom prst="rect">
            <a:avLst/>
          </a:prstGeom>
          <a:noFill/>
        </p:spPr>
      </p:pic>
      <p:sp>
        <p:nvSpPr>
          <p:cNvPr id="74758" name="Rectangle 6"/>
          <p:cNvSpPr>
            <a:spLocks noChangeArrowheads="1"/>
          </p:cNvSpPr>
          <p:nvPr/>
        </p:nvSpPr>
        <p:spPr bwMode="auto">
          <a:xfrm>
            <a:off x="2800350" y="2014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4757" name="Object 5"/>
          <p:cNvGraphicFramePr>
            <a:graphicFrameLocks noChangeAspect="1"/>
          </p:cNvGraphicFramePr>
          <p:nvPr/>
        </p:nvGraphicFramePr>
        <p:xfrm>
          <a:off x="228600" y="3200400"/>
          <a:ext cx="4419600" cy="3529013"/>
        </p:xfrm>
        <a:graphic>
          <a:graphicData uri="http://schemas.openxmlformats.org/presentationml/2006/ole">
            <p:oleObj spid="_x0000_s74757" r:id="rId4" imgW="4478694" imgH="3582955" progId="StaticMetafile">
              <p:embed/>
            </p:oleObj>
          </a:graphicData>
        </a:graphic>
      </p:graphicFrame>
      <p:pic>
        <p:nvPicPr>
          <p:cNvPr id="74759" name="Picture 7"/>
          <p:cNvPicPr>
            <a:picLocks noChangeAspect="1" noChangeArrowheads="1"/>
          </p:cNvPicPr>
          <p:nvPr/>
        </p:nvPicPr>
        <p:blipFill>
          <a:blip r:embed="rId5"/>
          <a:srcRect/>
          <a:stretch>
            <a:fillRect/>
          </a:stretch>
        </p:blipFill>
        <p:spPr bwMode="auto">
          <a:xfrm>
            <a:off x="4876800" y="3276600"/>
            <a:ext cx="4267200" cy="34163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0"/>
            <a:ext cx="7772400" cy="1143000"/>
          </a:xfrm>
        </p:spPr>
        <p:txBody>
          <a:bodyPr/>
          <a:lstStyle/>
          <a:p>
            <a:r>
              <a:rPr lang="es-ES_tradnl"/>
              <a:t>Variable </a:t>
            </a:r>
            <a:r>
              <a:rPr lang="es-ES"/>
              <a:t>Falta de preparación de los profesores </a:t>
            </a:r>
          </a:p>
        </p:txBody>
      </p:sp>
      <p:sp>
        <p:nvSpPr>
          <p:cNvPr id="75780" name="Rectangle 4"/>
          <p:cNvSpPr>
            <a:spLocks noChangeArrowheads="1"/>
          </p:cNvSpPr>
          <p:nvPr/>
        </p:nvSpPr>
        <p:spPr bwMode="auto">
          <a:xfrm>
            <a:off x="2676525" y="282892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5779" name="Picture 3"/>
          <p:cNvPicPr>
            <a:picLocks noChangeAspect="1" noChangeArrowheads="1"/>
          </p:cNvPicPr>
          <p:nvPr/>
        </p:nvPicPr>
        <p:blipFill>
          <a:blip r:embed="rId3"/>
          <a:srcRect/>
          <a:stretch>
            <a:fillRect/>
          </a:stretch>
        </p:blipFill>
        <p:spPr bwMode="auto">
          <a:xfrm>
            <a:off x="2133600" y="1371600"/>
            <a:ext cx="4953000" cy="1568450"/>
          </a:xfrm>
          <a:prstGeom prst="rect">
            <a:avLst/>
          </a:prstGeom>
          <a:noFill/>
        </p:spPr>
      </p:pic>
      <p:sp>
        <p:nvSpPr>
          <p:cNvPr id="75782" name="Rectangle 6"/>
          <p:cNvSpPr>
            <a:spLocks noChangeArrowheads="1"/>
          </p:cNvSpPr>
          <p:nvPr/>
        </p:nvSpPr>
        <p:spPr bwMode="auto">
          <a:xfrm>
            <a:off x="2800350" y="2014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5781" name="Object 5"/>
          <p:cNvGraphicFramePr>
            <a:graphicFrameLocks noChangeAspect="1"/>
          </p:cNvGraphicFramePr>
          <p:nvPr/>
        </p:nvGraphicFramePr>
        <p:xfrm>
          <a:off x="381000" y="3124200"/>
          <a:ext cx="4267200" cy="3406775"/>
        </p:xfrm>
        <a:graphic>
          <a:graphicData uri="http://schemas.openxmlformats.org/presentationml/2006/ole">
            <p:oleObj spid="_x0000_s75781" r:id="rId4" imgW="4478694" imgH="3582955" progId="StaticEnhancedMetafile">
              <p:embed/>
            </p:oleObj>
          </a:graphicData>
        </a:graphic>
      </p:graphicFrame>
      <p:sp>
        <p:nvSpPr>
          <p:cNvPr id="75784" name="Rectangle 8"/>
          <p:cNvSpPr>
            <a:spLocks noChangeArrowheads="1"/>
          </p:cNvSpPr>
          <p:nvPr/>
        </p:nvSpPr>
        <p:spPr bwMode="auto">
          <a:xfrm>
            <a:off x="3371850" y="24622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5783" name="Picture 7"/>
          <p:cNvPicPr>
            <a:picLocks noChangeAspect="1" noChangeArrowheads="1"/>
          </p:cNvPicPr>
          <p:nvPr/>
        </p:nvPicPr>
        <p:blipFill>
          <a:blip r:embed="rId5"/>
          <a:srcRect/>
          <a:stretch>
            <a:fillRect/>
          </a:stretch>
        </p:blipFill>
        <p:spPr bwMode="auto">
          <a:xfrm>
            <a:off x="4800600" y="3124200"/>
            <a:ext cx="4114800" cy="33147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8915400" cy="1676400"/>
          </a:xfrm>
        </p:spPr>
        <p:txBody>
          <a:bodyPr/>
          <a:lstStyle/>
          <a:p>
            <a:r>
              <a:rPr lang="es-ES_tradnl"/>
              <a:t>Variable </a:t>
            </a:r>
            <a:r>
              <a:rPr lang="es-ES"/>
              <a:t>Irrespeto a las autoridades y profesores por parte de los estudiantes </a:t>
            </a:r>
          </a:p>
        </p:txBody>
      </p:sp>
      <p:sp>
        <p:nvSpPr>
          <p:cNvPr id="76804" name="Rectangle 4"/>
          <p:cNvSpPr>
            <a:spLocks noChangeArrowheads="1"/>
          </p:cNvSpPr>
          <p:nvPr/>
        </p:nvSpPr>
        <p:spPr bwMode="auto">
          <a:xfrm>
            <a:off x="2419350" y="27479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76803" name="Picture 3"/>
          <p:cNvPicPr>
            <a:picLocks noChangeAspect="1" noChangeArrowheads="1"/>
          </p:cNvPicPr>
          <p:nvPr/>
        </p:nvPicPr>
        <p:blipFill>
          <a:blip r:embed="rId3"/>
          <a:srcRect/>
          <a:stretch>
            <a:fillRect/>
          </a:stretch>
        </p:blipFill>
        <p:spPr bwMode="auto">
          <a:xfrm>
            <a:off x="1524000" y="1600200"/>
            <a:ext cx="5638800" cy="1784350"/>
          </a:xfrm>
          <a:prstGeom prst="rect">
            <a:avLst/>
          </a:prstGeom>
          <a:noFill/>
        </p:spPr>
      </p:pic>
      <p:pic>
        <p:nvPicPr>
          <p:cNvPr id="76805" name="Picture 5"/>
          <p:cNvPicPr>
            <a:picLocks noChangeAspect="1" noChangeArrowheads="1"/>
          </p:cNvPicPr>
          <p:nvPr/>
        </p:nvPicPr>
        <p:blipFill>
          <a:blip r:embed="rId4"/>
          <a:srcRect/>
          <a:stretch>
            <a:fillRect/>
          </a:stretch>
        </p:blipFill>
        <p:spPr bwMode="auto">
          <a:xfrm>
            <a:off x="4876800" y="3505200"/>
            <a:ext cx="3962400" cy="3171825"/>
          </a:xfrm>
          <a:prstGeom prst="rect">
            <a:avLst/>
          </a:prstGeom>
          <a:noFill/>
          <a:ln w="9525">
            <a:noFill/>
            <a:miter lim="800000"/>
            <a:headEnd/>
            <a:tailEnd/>
          </a:ln>
        </p:spPr>
      </p:pic>
      <p:sp>
        <p:nvSpPr>
          <p:cNvPr id="76807" name="Rectangle 7"/>
          <p:cNvSpPr>
            <a:spLocks noChangeArrowheads="1"/>
          </p:cNvSpPr>
          <p:nvPr/>
        </p:nvSpPr>
        <p:spPr bwMode="auto">
          <a:xfrm>
            <a:off x="2800350" y="2009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76806" name="Object 6"/>
          <p:cNvGraphicFramePr>
            <a:graphicFrameLocks noChangeAspect="1"/>
          </p:cNvGraphicFramePr>
          <p:nvPr/>
        </p:nvGraphicFramePr>
        <p:xfrm>
          <a:off x="228600" y="3505200"/>
          <a:ext cx="4114800" cy="3295650"/>
        </p:xfrm>
        <a:graphic>
          <a:graphicData uri="http://schemas.openxmlformats.org/presentationml/2006/ole">
            <p:oleObj spid="_x0000_s76806" r:id="rId5" imgW="4478694" imgH="3582955" progId="StaticEnhancedMetafile">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ES_tradnl"/>
              <a:t>TABLAS DE CONTINGENCIA</a:t>
            </a:r>
            <a:endParaRPr lang="es-ES"/>
          </a:p>
        </p:txBody>
      </p:sp>
      <p:sp>
        <p:nvSpPr>
          <p:cNvPr id="77827" name="Text Box 3"/>
          <p:cNvSpPr txBox="1">
            <a:spLocks noChangeArrowheads="1"/>
          </p:cNvSpPr>
          <p:nvPr/>
        </p:nvSpPr>
        <p:spPr bwMode="auto">
          <a:xfrm>
            <a:off x="1143000" y="2133600"/>
            <a:ext cx="65532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Prueba de independencia de las variables</a:t>
            </a:r>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1828800" y="11287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2946" name="Picture 2"/>
          <p:cNvPicPr>
            <a:picLocks noChangeAspect="1" noChangeArrowheads="1"/>
          </p:cNvPicPr>
          <p:nvPr/>
        </p:nvPicPr>
        <p:blipFill>
          <a:blip r:embed="rId2"/>
          <a:srcRect/>
          <a:stretch>
            <a:fillRect/>
          </a:stretch>
        </p:blipFill>
        <p:spPr bwMode="auto">
          <a:xfrm>
            <a:off x="609600" y="84138"/>
            <a:ext cx="8077200" cy="677386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533400" y="609600"/>
            <a:ext cx="7162800" cy="2701925"/>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pPr>
            <a:r>
              <a:rPr lang="es-MX" sz="1800">
                <a:latin typeface="Arial" pitchFamily="34" charset="0"/>
                <a:cs typeface="Arial" pitchFamily="34" charset="0"/>
              </a:rPr>
              <a:t>La mayor parte de estudiantes encuestados en toda la provincia del Guayas corresponde al grupo de 17 años que equivale al 34% del total encuestado, seguido de los grupos de 18 y 17 años con un 29 y 22% respectivamente, el menor número de estudiantes encuestados corresponde a los grupos de 15, 22 y 24 años con 1.3, 3 y 2% respectivamente.</a:t>
            </a:r>
            <a:endParaRPr lang="es-MX" sz="1800">
              <a:cs typeface="Times New Roman" pitchFamily="18" charset="0"/>
            </a:endParaRPr>
          </a:p>
          <a:p>
            <a:pPr>
              <a:spcBef>
                <a:spcPct val="50000"/>
              </a:spcBef>
            </a:pPr>
            <a:r>
              <a:rPr lang="es-ES" sz="1800">
                <a:latin typeface="Arial" pitchFamily="34" charset="0"/>
                <a:cs typeface="Arial" pitchFamily="34" charset="0"/>
              </a:rPr>
              <a:t>Los estudiantes encuestados de 24 años corresponden a los cantones Daule y el Empalme, los de 22 años a los cantones: Colimes, Milagro y Salinas, los de 15 años a Guayaquil y Milagro</a:t>
            </a:r>
            <a:r>
              <a:rPr lang="es-ES_tradnl" sz="1800">
                <a:latin typeface="Arial" pitchFamily="34" charset="0"/>
                <a:cs typeface="Arial" pitchFamily="34" charset="0"/>
              </a:rPr>
              <a:t>.</a:t>
            </a:r>
            <a:endParaRPr lang="es-ES" sz="1800">
              <a:latin typeface="Arial" pitchFamily="34" charset="0"/>
              <a:cs typeface="Arial" pitchFamily="34" charset="0"/>
            </a:endParaRPr>
          </a:p>
        </p:txBody>
      </p:sp>
      <p:sp>
        <p:nvSpPr>
          <p:cNvPr id="83972" name="Rectangle 4"/>
          <p:cNvSpPr>
            <a:spLocks noChangeArrowheads="1"/>
          </p:cNvSpPr>
          <p:nvPr/>
        </p:nvSpPr>
        <p:spPr bwMode="auto">
          <a:xfrm>
            <a:off x="2571750" y="24622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3971" name="Picture 3"/>
          <p:cNvPicPr>
            <a:picLocks noChangeAspect="1" noChangeArrowheads="1"/>
          </p:cNvPicPr>
          <p:nvPr/>
        </p:nvPicPr>
        <p:blipFill>
          <a:blip r:embed="rId2"/>
          <a:srcRect/>
          <a:stretch>
            <a:fillRect/>
          </a:stretch>
        </p:blipFill>
        <p:spPr bwMode="auto">
          <a:xfrm>
            <a:off x="1981200" y="3581400"/>
            <a:ext cx="4000500" cy="1933575"/>
          </a:xfrm>
          <a:prstGeom prst="rect">
            <a:avLst/>
          </a:prstGeom>
          <a:noFill/>
        </p:spPr>
      </p:pic>
      <p:sp>
        <p:nvSpPr>
          <p:cNvPr id="83973" name="Text Box 5"/>
          <p:cNvSpPr txBox="1">
            <a:spLocks noChangeArrowheads="1"/>
          </p:cNvSpPr>
          <p:nvPr/>
        </p:nvSpPr>
        <p:spPr bwMode="auto">
          <a:xfrm>
            <a:off x="609600" y="5943600"/>
            <a:ext cx="76962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r>
              <a:rPr lang="es-ES">
                <a:latin typeface="Arial" pitchFamily="34" charset="0"/>
                <a:cs typeface="Arial" pitchFamily="34" charset="0"/>
              </a:rPr>
              <a:t> </a:t>
            </a:r>
            <a:r>
              <a:rPr lang="es-ES_tradnl">
                <a:latin typeface="Arial" pitchFamily="34" charset="0"/>
                <a:cs typeface="Arial" pitchFamily="34" charset="0"/>
              </a:rPr>
              <a:t>L</a:t>
            </a:r>
            <a:r>
              <a:rPr lang="es-ES">
                <a:latin typeface="Arial" pitchFamily="34" charset="0"/>
                <a:cs typeface="Arial" pitchFamily="34" charset="0"/>
              </a:rPr>
              <a:t>as variables Cantón y edad  son independientes</a:t>
            </a:r>
            <a:r>
              <a:rPr lang="es-E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2609850" y="16192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4994" name="Picture 2"/>
          <p:cNvPicPr>
            <a:picLocks noChangeAspect="1" noChangeArrowheads="1"/>
          </p:cNvPicPr>
          <p:nvPr/>
        </p:nvPicPr>
        <p:blipFill>
          <a:blip r:embed="rId2"/>
          <a:srcRect/>
          <a:stretch>
            <a:fillRect/>
          </a:stretch>
        </p:blipFill>
        <p:spPr bwMode="auto">
          <a:xfrm>
            <a:off x="304800" y="0"/>
            <a:ext cx="4119563" cy="6858000"/>
          </a:xfrm>
          <a:prstGeom prst="rect">
            <a:avLst/>
          </a:prstGeom>
          <a:noFill/>
        </p:spPr>
      </p:pic>
      <p:sp>
        <p:nvSpPr>
          <p:cNvPr id="84996" name="Text Box 4"/>
          <p:cNvSpPr txBox="1">
            <a:spLocks noChangeArrowheads="1"/>
          </p:cNvSpPr>
          <p:nvPr/>
        </p:nvSpPr>
        <p:spPr bwMode="auto">
          <a:xfrm>
            <a:off x="4648200" y="381000"/>
            <a:ext cx="4267200" cy="6481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latin typeface="Arial" pitchFamily="34" charset="0"/>
                <a:cs typeface="Arial" pitchFamily="34" charset="0"/>
              </a:rPr>
              <a:t> E</a:t>
            </a:r>
            <a:r>
              <a:rPr lang="es-ES">
                <a:latin typeface="Arial" pitchFamily="34" charset="0"/>
                <a:cs typeface="Arial" pitchFamily="34" charset="0"/>
              </a:rPr>
              <a:t>l mayor número de estudiantes del sexo femenino encuestadas se obtuvo en el cantón Milagro con un 5.9%, seguido de Guayaquil con un 4.9% y el Empalme con un 4.8%. Con referencia al mayor número de estudiantes del sexo masculino encuestados, se obtuvo que el 10.3% corresponde a Guayaquil, seguido por Daule y Durán con 5.3 y 5.2% respectivamente.</a:t>
            </a:r>
            <a:r>
              <a:rPr lang="es-ES"/>
              <a:t> </a:t>
            </a:r>
            <a:endParaRPr lang="es-ES_tradnl"/>
          </a:p>
          <a:p>
            <a:pPr>
              <a:spcBef>
                <a:spcPct val="50000"/>
              </a:spcBef>
              <a:buFontTx/>
              <a:buChar char="•"/>
            </a:pPr>
            <a:r>
              <a:rPr lang="es-ES_tradnl"/>
              <a:t> Las variables no son independientes</a:t>
            </a: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s-ES_tradnl"/>
              <a:t>HIPÓTESIS</a:t>
            </a:r>
            <a:endParaRPr lang="es-ES"/>
          </a:p>
        </p:txBody>
      </p:sp>
      <p:sp>
        <p:nvSpPr>
          <p:cNvPr id="5123" name="Rectangle 1027"/>
          <p:cNvSpPr>
            <a:spLocks noGrp="1" noChangeArrowheads="1"/>
          </p:cNvSpPr>
          <p:nvPr>
            <p:ph type="body" idx="1"/>
          </p:nvPr>
        </p:nvSpPr>
        <p:spPr/>
        <p:txBody>
          <a:bodyPr/>
          <a:lstStyle/>
          <a:p>
            <a:r>
              <a:rPr lang="es-ES_tradnl"/>
              <a:t>   Algunos problemas que se presentan en el colegio y en su entorno afectan a los estudiantes más que otros.</a:t>
            </a:r>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1843088" y="28813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6018" name="Picture 2"/>
          <p:cNvPicPr>
            <a:picLocks noChangeAspect="1" noChangeArrowheads="1"/>
          </p:cNvPicPr>
          <p:nvPr/>
        </p:nvPicPr>
        <p:blipFill>
          <a:blip r:embed="rId2"/>
          <a:srcRect/>
          <a:stretch>
            <a:fillRect/>
          </a:stretch>
        </p:blipFill>
        <p:spPr bwMode="auto">
          <a:xfrm>
            <a:off x="228600" y="381000"/>
            <a:ext cx="8610600" cy="1728788"/>
          </a:xfrm>
          <a:prstGeom prst="rect">
            <a:avLst/>
          </a:prstGeom>
          <a:noFill/>
        </p:spPr>
      </p:pic>
      <p:sp>
        <p:nvSpPr>
          <p:cNvPr id="86020" name="Text Box 4"/>
          <p:cNvSpPr txBox="1">
            <a:spLocks noChangeArrowheads="1"/>
          </p:cNvSpPr>
          <p:nvPr/>
        </p:nvSpPr>
        <p:spPr bwMode="auto">
          <a:xfrm>
            <a:off x="533400" y="2819400"/>
            <a:ext cx="7620000" cy="3560763"/>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a:t>
            </a:r>
            <a:r>
              <a:rPr lang="es-ES">
                <a:latin typeface="Arial" pitchFamily="34" charset="0"/>
                <a:cs typeface="Arial" pitchFamily="34" charset="0"/>
              </a:rPr>
              <a:t>Se concluye que la mayor parte de estudiantes encuestados en los colegios fiscales corresponde al grupo de 17 años con un 18.3% y a colegios particulares, el grupo de 17 y 18 años por igual, correspondientes al 15.7%, el menor grupo en colegios fiscales corresponde a 22 y 24 años y en colegios particulares a 24 que no posee ningún estudiante y a 22 con 0.3%.</a:t>
            </a:r>
            <a:endParaRPr lang="es-ES_tradnl">
              <a:latin typeface="Arial" pitchFamily="34" charset="0"/>
              <a:cs typeface="Arial" pitchFamily="34" charset="0"/>
            </a:endParaRPr>
          </a:p>
          <a:p>
            <a:pPr algn="just">
              <a:spcBef>
                <a:spcPct val="50000"/>
              </a:spcBef>
              <a:buFontTx/>
              <a:buChar char="•"/>
            </a:pPr>
            <a:r>
              <a:rPr lang="es-ES_tradnl">
                <a:latin typeface="Arial" pitchFamily="34" charset="0"/>
                <a:cs typeface="Arial" pitchFamily="34" charset="0"/>
              </a:rPr>
              <a:t> Las variables son dependientes</a:t>
            </a:r>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843088" y="28813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sp>
        <p:nvSpPr>
          <p:cNvPr id="88070" name="Rectangle 6"/>
          <p:cNvSpPr>
            <a:spLocks noChangeArrowheads="1"/>
          </p:cNvSpPr>
          <p:nvPr/>
        </p:nvSpPr>
        <p:spPr bwMode="auto">
          <a:xfrm>
            <a:off x="2681288" y="26193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8069" name="Picture 5"/>
          <p:cNvPicPr>
            <a:picLocks noChangeAspect="1" noChangeArrowheads="1"/>
          </p:cNvPicPr>
          <p:nvPr/>
        </p:nvPicPr>
        <p:blipFill>
          <a:blip r:embed="rId2"/>
          <a:srcRect/>
          <a:stretch>
            <a:fillRect/>
          </a:stretch>
        </p:blipFill>
        <p:spPr bwMode="auto">
          <a:xfrm>
            <a:off x="1371600" y="304800"/>
            <a:ext cx="6019800" cy="2576513"/>
          </a:xfrm>
          <a:prstGeom prst="rect">
            <a:avLst/>
          </a:prstGeom>
          <a:noFill/>
        </p:spPr>
      </p:pic>
      <p:sp>
        <p:nvSpPr>
          <p:cNvPr id="88071" name="Text Box 7"/>
          <p:cNvSpPr txBox="1">
            <a:spLocks noChangeArrowheads="1"/>
          </p:cNvSpPr>
          <p:nvPr/>
        </p:nvSpPr>
        <p:spPr bwMode="auto">
          <a:xfrm>
            <a:off x="533400" y="3048000"/>
            <a:ext cx="8610600" cy="3560763"/>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a:t>
            </a:r>
            <a:r>
              <a:rPr lang="es-ES">
                <a:latin typeface="Arial" pitchFamily="34" charset="0"/>
                <a:cs typeface="Arial" pitchFamily="34" charset="0"/>
              </a:rPr>
              <a:t>Se observa que de los estudiantes encuestados en los colegios fiscales el 24% corresponde al sexo femenino y el 26.7% corresponde al sexo  masculino; en el caso de los estudiantes encuestados en colegios particulares, el 24.1% corresponde a estudiantes del sexo femenino y 25.2% a estudiantes del sexo masculino, lo que implica que en el valor total existe un mayor número de estudiantes del sexo masculino encuestados.</a:t>
            </a:r>
            <a:endParaRPr lang="es-ES_tradnl">
              <a:latin typeface="Arial" pitchFamily="34" charset="0"/>
              <a:cs typeface="Arial" pitchFamily="34" charset="0"/>
            </a:endParaRPr>
          </a:p>
          <a:p>
            <a:pPr algn="just">
              <a:spcBef>
                <a:spcPct val="50000"/>
              </a:spcBef>
              <a:buFontTx/>
              <a:buChar char="•"/>
            </a:pPr>
            <a:r>
              <a:rPr lang="es-ES_tradnl">
                <a:latin typeface="Arial" pitchFamily="34" charset="0"/>
                <a:cs typeface="Arial" pitchFamily="34" charset="0"/>
              </a:rPr>
              <a:t> Las variables son independientes</a:t>
            </a:r>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2833688" y="15382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89090" name="Picture 2"/>
          <p:cNvPicPr>
            <a:picLocks noChangeAspect="1" noChangeArrowheads="1"/>
          </p:cNvPicPr>
          <p:nvPr/>
        </p:nvPicPr>
        <p:blipFill>
          <a:blip r:embed="rId2"/>
          <a:srcRect/>
          <a:stretch>
            <a:fillRect/>
          </a:stretch>
        </p:blipFill>
        <p:spPr bwMode="auto">
          <a:xfrm>
            <a:off x="304800" y="381000"/>
            <a:ext cx="4903788" cy="5334000"/>
          </a:xfrm>
          <a:prstGeom prst="rect">
            <a:avLst/>
          </a:prstGeom>
          <a:noFill/>
        </p:spPr>
      </p:pic>
      <p:sp>
        <p:nvSpPr>
          <p:cNvPr id="89092" name="Text Box 4"/>
          <p:cNvSpPr txBox="1">
            <a:spLocks noChangeArrowheads="1"/>
          </p:cNvSpPr>
          <p:nvPr/>
        </p:nvSpPr>
        <p:spPr bwMode="auto">
          <a:xfrm>
            <a:off x="5334000" y="609600"/>
            <a:ext cx="3505200" cy="4572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pPr>
            <a:endParaRPr lang="es-ES"/>
          </a:p>
        </p:txBody>
      </p:sp>
      <p:sp>
        <p:nvSpPr>
          <p:cNvPr id="89093" name="Text Box 5"/>
          <p:cNvSpPr txBox="1">
            <a:spLocks noChangeArrowheads="1"/>
          </p:cNvSpPr>
          <p:nvPr/>
        </p:nvSpPr>
        <p:spPr bwMode="auto">
          <a:xfrm>
            <a:off x="5410200" y="304800"/>
            <a:ext cx="3429000" cy="6481763"/>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a:t>
            </a:r>
            <a:r>
              <a:rPr lang="es-ES">
                <a:latin typeface="Arial" pitchFamily="34" charset="0"/>
                <a:cs typeface="Arial" pitchFamily="34" charset="0"/>
              </a:rPr>
              <a:t>Se observa que el mayor número de estudiantes encuestados poseen 17 años, de los cuales el 16% corresponde a estudiantes del sexo femenino y 18% al sexo masculino, seguido del grupo de 18 años con 13 y 15.7% que corresponde  a estudiantes del sexo femenino y masculino respectivamente. </a:t>
            </a:r>
            <a:endParaRPr lang="es-ES_tradnl">
              <a:latin typeface="Arial" pitchFamily="34" charset="0"/>
              <a:cs typeface="Arial" pitchFamily="34" charset="0"/>
            </a:endParaRPr>
          </a:p>
          <a:p>
            <a:pPr algn="just">
              <a:spcBef>
                <a:spcPct val="50000"/>
              </a:spcBef>
              <a:buFontTx/>
              <a:buChar char="•"/>
            </a:pPr>
            <a:r>
              <a:rPr lang="es-ES_tradnl">
                <a:latin typeface="Arial" pitchFamily="34" charset="0"/>
                <a:cs typeface="Arial" pitchFamily="34" charset="0"/>
              </a:rPr>
              <a:t> Las variables son independientes.</a:t>
            </a:r>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657475" y="18526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0114" name="Picture 2"/>
          <p:cNvPicPr>
            <a:picLocks noChangeAspect="1" noChangeArrowheads="1"/>
          </p:cNvPicPr>
          <p:nvPr/>
        </p:nvPicPr>
        <p:blipFill>
          <a:blip r:embed="rId2"/>
          <a:srcRect/>
          <a:stretch>
            <a:fillRect/>
          </a:stretch>
        </p:blipFill>
        <p:spPr bwMode="auto">
          <a:xfrm>
            <a:off x="228600" y="228600"/>
            <a:ext cx="5029200" cy="4140200"/>
          </a:xfrm>
          <a:prstGeom prst="rect">
            <a:avLst/>
          </a:prstGeom>
          <a:noFill/>
        </p:spPr>
      </p:pic>
      <p:sp>
        <p:nvSpPr>
          <p:cNvPr id="90116" name="Text Box 4"/>
          <p:cNvSpPr txBox="1">
            <a:spLocks noChangeArrowheads="1"/>
          </p:cNvSpPr>
          <p:nvPr/>
        </p:nvSpPr>
        <p:spPr bwMode="auto">
          <a:xfrm>
            <a:off x="5334000" y="457200"/>
            <a:ext cx="3581400" cy="575151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E</a:t>
            </a:r>
            <a:r>
              <a:rPr lang="es-ES">
                <a:latin typeface="Arial" pitchFamily="34" charset="0"/>
                <a:cs typeface="Arial" pitchFamily="34" charset="0"/>
              </a:rPr>
              <a:t>l grupo mayoritario de 17 y 18 años, opina que el atraso de los estudiantes es un problema moderado con un 12.9 y 10.3%, de este resultado difiere una minoría que corresponde al grupo de 15 años que considera a este un problema menor con un 0.6%, diferenciado de la mayoría con 0.1.</a:t>
            </a:r>
            <a:r>
              <a:rPr lang="es-ES"/>
              <a:t> </a:t>
            </a:r>
            <a:endParaRPr lang="es-ES_tradnl"/>
          </a:p>
          <a:p>
            <a:pPr>
              <a:spcBef>
                <a:spcPct val="50000"/>
              </a:spcBef>
              <a:buFontTx/>
              <a:buChar char="•"/>
            </a:pPr>
            <a:r>
              <a:rPr lang="es-ES_tradnl"/>
              <a:t> Las variables no son independientes</a:t>
            </a:r>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2124075" y="257175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1138" name="Picture 2"/>
          <p:cNvPicPr>
            <a:picLocks noChangeAspect="1" noChangeArrowheads="1"/>
          </p:cNvPicPr>
          <p:nvPr/>
        </p:nvPicPr>
        <p:blipFill>
          <a:blip r:embed="rId2"/>
          <a:srcRect/>
          <a:stretch>
            <a:fillRect/>
          </a:stretch>
        </p:blipFill>
        <p:spPr bwMode="auto">
          <a:xfrm>
            <a:off x="533400" y="228600"/>
            <a:ext cx="7848600" cy="2747963"/>
          </a:xfrm>
          <a:prstGeom prst="rect">
            <a:avLst/>
          </a:prstGeom>
          <a:noFill/>
        </p:spPr>
      </p:pic>
      <p:sp>
        <p:nvSpPr>
          <p:cNvPr id="91140" name="Text Box 4"/>
          <p:cNvSpPr txBox="1">
            <a:spLocks noChangeArrowheads="1"/>
          </p:cNvSpPr>
          <p:nvPr/>
        </p:nvSpPr>
        <p:spPr bwMode="auto">
          <a:xfrm>
            <a:off x="533400" y="3429000"/>
            <a:ext cx="8001000" cy="246538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D</a:t>
            </a:r>
            <a:r>
              <a:rPr lang="es-ES">
                <a:latin typeface="Arial" pitchFamily="34" charset="0"/>
                <a:cs typeface="Arial" pitchFamily="34" charset="0"/>
              </a:rPr>
              <a:t>e los estudiantes de sexo femenino encuestadas, la mayor parte, es decir, el 17.9% lo considera un problema moderado, de la misma forma lo considera la mayor parte de los estudiantes de sexo masculino correspondiente al 19.1%.  </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no son independientes</a:t>
            </a:r>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2828925" y="25860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sp>
        <p:nvSpPr>
          <p:cNvPr id="92165" name="Rectangle 5"/>
          <p:cNvSpPr>
            <a:spLocks noChangeArrowheads="1"/>
          </p:cNvSpPr>
          <p:nvPr/>
        </p:nvSpPr>
        <p:spPr bwMode="auto">
          <a:xfrm>
            <a:off x="2386013" y="5572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2164" name="Picture 4"/>
          <p:cNvPicPr>
            <a:picLocks noChangeAspect="1" noChangeArrowheads="1"/>
          </p:cNvPicPr>
          <p:nvPr/>
        </p:nvPicPr>
        <p:blipFill>
          <a:blip r:embed="rId2"/>
          <a:srcRect/>
          <a:stretch>
            <a:fillRect/>
          </a:stretch>
        </p:blipFill>
        <p:spPr bwMode="auto">
          <a:xfrm>
            <a:off x="228600" y="304800"/>
            <a:ext cx="4756150" cy="6248400"/>
          </a:xfrm>
          <a:prstGeom prst="rect">
            <a:avLst/>
          </a:prstGeom>
          <a:noFill/>
        </p:spPr>
      </p:pic>
      <p:sp>
        <p:nvSpPr>
          <p:cNvPr id="92166" name="Text Box 6"/>
          <p:cNvSpPr txBox="1">
            <a:spLocks noChangeArrowheads="1"/>
          </p:cNvSpPr>
          <p:nvPr/>
        </p:nvSpPr>
        <p:spPr bwMode="auto">
          <a:xfrm>
            <a:off x="5105400" y="228600"/>
            <a:ext cx="4038600" cy="6481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E</a:t>
            </a:r>
            <a:r>
              <a:rPr lang="es-ES"/>
              <a:t>l mayor número de estudiantes encuestados, correspondientes a Guayaquil, opina que el atraso de los estudiantes en su colegio es menor correspondiente a un 4.3%, muy cercano a los estudiantes que consideran que este es un problema moderado; en otros cantones como: el Triunfo, Palestina, Santa Lucía y Lomas de Sargentillo, los estudiantes consideran al atraso de los estudiantes como un problema serio. </a:t>
            </a:r>
            <a:endParaRPr lang="es-ES_tradnl"/>
          </a:p>
          <a:p>
            <a:pPr>
              <a:spcBef>
                <a:spcPct val="50000"/>
              </a:spcBef>
              <a:buFontTx/>
              <a:buChar char="•"/>
            </a:pPr>
            <a:r>
              <a:rPr lang="es-ES_tradnl"/>
              <a:t>Las variables no son independientes.</a:t>
            </a:r>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2009775" y="666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3186" name="Picture 2"/>
          <p:cNvPicPr>
            <a:picLocks noChangeAspect="1" noChangeArrowheads="1"/>
          </p:cNvPicPr>
          <p:nvPr/>
        </p:nvPicPr>
        <p:blipFill>
          <a:blip r:embed="rId2"/>
          <a:srcRect/>
          <a:stretch>
            <a:fillRect/>
          </a:stretch>
        </p:blipFill>
        <p:spPr bwMode="auto">
          <a:xfrm>
            <a:off x="0" y="0"/>
            <a:ext cx="5226050" cy="6858000"/>
          </a:xfrm>
          <a:prstGeom prst="rect">
            <a:avLst/>
          </a:prstGeom>
          <a:noFill/>
        </p:spPr>
      </p:pic>
      <p:sp>
        <p:nvSpPr>
          <p:cNvPr id="93188" name="Text Box 4"/>
          <p:cNvSpPr txBox="1">
            <a:spLocks noChangeArrowheads="1"/>
          </p:cNvSpPr>
          <p:nvPr/>
        </p:nvSpPr>
        <p:spPr bwMode="auto">
          <a:xfrm>
            <a:off x="5257800" y="304800"/>
            <a:ext cx="3886200" cy="6340475"/>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sz="2000"/>
              <a:t> L</a:t>
            </a:r>
            <a:r>
              <a:rPr lang="es-ES" sz="2000"/>
              <a:t>a mayoría de los cantones se ajustan a que el ausentismo de los estudiantes es un problema moderado, sin embargo se presentan algunas excepciones como los cantones el Empalme, Santa Lucía, Salitre y Yaguachi en los cuales no se considera el ausentismo de los estudiantes como un problema; en los cantones: Naranjito, Santa Elena, Playas y Lomas de Sargentillo, lo consideran un problema menor; el cantón Nobol lo considera un problema serio y el cantón Palestina tiene coincidencia en el porcentaje que considera que no es un problema y que es un problema serio.</a:t>
            </a:r>
            <a:endParaRPr lang="es-ES_tradnl" sz="2000"/>
          </a:p>
          <a:p>
            <a:pPr algn="just">
              <a:spcBef>
                <a:spcPct val="50000"/>
              </a:spcBef>
              <a:buFontTx/>
              <a:buChar char="•"/>
            </a:pPr>
            <a:r>
              <a:rPr lang="es-ES_tradnl" sz="2000"/>
              <a:t> Las variables no son independientes.</a:t>
            </a:r>
            <a:endParaRPr lang="es-ES"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2095500" y="1809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4210" name="Picture 2"/>
          <p:cNvPicPr>
            <a:picLocks noChangeAspect="1" noChangeArrowheads="1"/>
          </p:cNvPicPr>
          <p:nvPr/>
        </p:nvPicPr>
        <p:blipFill>
          <a:blip r:embed="rId2"/>
          <a:srcRect/>
          <a:stretch>
            <a:fillRect/>
          </a:stretch>
        </p:blipFill>
        <p:spPr bwMode="auto">
          <a:xfrm>
            <a:off x="0" y="0"/>
            <a:ext cx="4953000" cy="6496050"/>
          </a:xfrm>
          <a:prstGeom prst="rect">
            <a:avLst/>
          </a:prstGeom>
          <a:noFill/>
        </p:spPr>
      </p:pic>
      <p:sp>
        <p:nvSpPr>
          <p:cNvPr id="94212" name="Text Box 4"/>
          <p:cNvSpPr txBox="1">
            <a:spLocks noChangeArrowheads="1"/>
          </p:cNvSpPr>
          <p:nvPr/>
        </p:nvSpPr>
        <p:spPr bwMode="auto">
          <a:xfrm>
            <a:off x="5105400" y="0"/>
            <a:ext cx="3429000" cy="674211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sz="1800">
                <a:latin typeface="Arial" pitchFamily="34" charset="0"/>
                <a:cs typeface="Arial" pitchFamily="34" charset="0"/>
              </a:rPr>
              <a:t>L</a:t>
            </a:r>
            <a:r>
              <a:rPr lang="es-ES" sz="1800">
                <a:latin typeface="Arial" pitchFamily="34" charset="0"/>
                <a:cs typeface="Arial" pitchFamily="34" charset="0"/>
              </a:rPr>
              <a:t>a mayoría de los cantones se ajustan a que el ausentismo de los estudiantes no es un problema con el 34.6%, sin embargo, se presentan algunas excepciones como los cantones Balzar, Pedro Carbo, Playas que consideran el ausentismo de los profesores como un problema menor, los cantones: Salinas, Santa Elena y Nobol lo consideran un problema moderado y los cantones Salitre y la Libertad tienen coincidencia en el porcentaje que considera que es un problema moderado y que es un problema menor a la vez; finalmente en el cantón Lomas de Sargentillo este corresponde a un problema</a:t>
            </a:r>
            <a:r>
              <a:rPr lang="es-ES" sz="2000">
                <a:latin typeface="Arial" pitchFamily="34" charset="0"/>
                <a:cs typeface="Arial" pitchFamily="34" charset="0"/>
              </a:rPr>
              <a:t> serio.</a:t>
            </a:r>
            <a:endParaRPr lang="es-ES_tradnl" sz="2000">
              <a:latin typeface="Arial" pitchFamily="34" charset="0"/>
              <a:cs typeface="Arial" pitchFamily="34" charset="0"/>
            </a:endParaRPr>
          </a:p>
          <a:p>
            <a:pPr>
              <a:spcBef>
                <a:spcPct val="50000"/>
              </a:spcBef>
              <a:buFontTx/>
              <a:buChar char="•"/>
            </a:pPr>
            <a:r>
              <a:rPr lang="es-ES_tradnl" sz="2000">
                <a:latin typeface="Arial" pitchFamily="34" charset="0"/>
                <a:cs typeface="Arial" pitchFamily="34" charset="0"/>
              </a:rPr>
              <a:t> Las variables no son independientes.</a:t>
            </a:r>
            <a:endParaRPr lang="es-ES" sz="200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2314575" y="46672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5234" name="Picture 2"/>
          <p:cNvPicPr>
            <a:picLocks noChangeAspect="1" noChangeArrowheads="1"/>
          </p:cNvPicPr>
          <p:nvPr/>
        </p:nvPicPr>
        <p:blipFill>
          <a:blip r:embed="rId2"/>
          <a:srcRect/>
          <a:stretch>
            <a:fillRect/>
          </a:stretch>
        </p:blipFill>
        <p:spPr bwMode="auto">
          <a:xfrm>
            <a:off x="0" y="0"/>
            <a:ext cx="4994275" cy="6553200"/>
          </a:xfrm>
          <a:prstGeom prst="rect">
            <a:avLst/>
          </a:prstGeom>
          <a:noFill/>
        </p:spPr>
      </p:pic>
      <p:sp>
        <p:nvSpPr>
          <p:cNvPr id="95236" name="Text Box 4"/>
          <p:cNvSpPr txBox="1">
            <a:spLocks noChangeArrowheads="1"/>
          </p:cNvSpPr>
          <p:nvPr/>
        </p:nvSpPr>
        <p:spPr bwMode="auto">
          <a:xfrm>
            <a:off x="5029200" y="304800"/>
            <a:ext cx="4114800" cy="53340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sz="2000">
                <a:latin typeface="Arial" pitchFamily="34" charset="0"/>
                <a:cs typeface="Arial" pitchFamily="34" charset="0"/>
              </a:rPr>
              <a:t>L</a:t>
            </a:r>
            <a:r>
              <a:rPr lang="es-ES" sz="2000">
                <a:latin typeface="Arial" pitchFamily="34" charset="0"/>
                <a:cs typeface="Arial" pitchFamily="34" charset="0"/>
              </a:rPr>
              <a:t>a fuga de los estudiantes no es un problema, con el 31.7% sin embargo se presentan algunas excepciones como los cantones Guayaquil, el Triunfo, Milagro, Santa Elena, Playas y Nobol en los cuales se considera la fuga de los estudiantes como un problema menor; en los cantones: Balzar y  Daule se lo considera un problema moderado y los cantones Salinas y Santa Lucía lo consideran un problema serio.</a:t>
            </a:r>
            <a:endParaRPr lang="es-ES_tradnl" sz="2000">
              <a:latin typeface="Arial" pitchFamily="34" charset="0"/>
              <a:cs typeface="Arial" pitchFamily="34" charset="0"/>
            </a:endParaRPr>
          </a:p>
          <a:p>
            <a:pPr>
              <a:spcBef>
                <a:spcPct val="50000"/>
              </a:spcBef>
              <a:buFontTx/>
              <a:buChar char="•"/>
            </a:pPr>
            <a:r>
              <a:rPr lang="es-ES_tradnl" sz="2000">
                <a:latin typeface="Arial" pitchFamily="34" charset="0"/>
                <a:cs typeface="Arial" pitchFamily="34" charset="0"/>
              </a:rPr>
              <a:t> Las variables no son independientes.</a:t>
            </a:r>
            <a:endParaRPr lang="es-ES" sz="2000">
              <a:cs typeface="Times New Roman" pitchFamily="18" charset="0"/>
            </a:endParaRPr>
          </a:p>
          <a:p>
            <a:pPr>
              <a:spcBef>
                <a:spcPct val="50000"/>
              </a:spcBef>
              <a:buFontTx/>
              <a:buChar char="•"/>
            </a:pPr>
            <a:endParaRPr lang="es-ES"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5334000" y="533400"/>
            <a:ext cx="3429000" cy="6289675"/>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sz="2200">
                <a:latin typeface="Arial" pitchFamily="34" charset="0"/>
                <a:cs typeface="Arial" pitchFamily="34" charset="0"/>
              </a:rPr>
              <a:t> L</a:t>
            </a:r>
            <a:r>
              <a:rPr lang="es-ES" sz="2200">
                <a:latin typeface="Arial" pitchFamily="34" charset="0"/>
                <a:cs typeface="Arial" pitchFamily="34" charset="0"/>
              </a:rPr>
              <a:t>a mayoría de los cantones se ajustan a que el conflicto entre estudiantes no es un problema con el 36.6%, sin embargo, se presentan algunas excepciones como los cantones Balzar, Colimes y el Empalme que consideran los conflictos como un problema moderado, los cantones: El Triunfo y La Libertad lo consideran un problema menor</a:t>
            </a:r>
            <a:r>
              <a:rPr lang="es-ES_tradnl" sz="2200">
                <a:latin typeface="Arial" pitchFamily="34" charset="0"/>
                <a:cs typeface="Arial" pitchFamily="34" charset="0"/>
              </a:rPr>
              <a:t>.</a:t>
            </a:r>
          </a:p>
          <a:p>
            <a:pPr algn="just">
              <a:spcBef>
                <a:spcPct val="50000"/>
              </a:spcBef>
              <a:buFontTx/>
              <a:buChar char="•"/>
            </a:pPr>
            <a:r>
              <a:rPr lang="es-ES_tradnl" sz="2200">
                <a:latin typeface="Arial" pitchFamily="34" charset="0"/>
                <a:cs typeface="Arial" pitchFamily="34" charset="0"/>
              </a:rPr>
              <a:t> Las variables no son independientes.</a:t>
            </a:r>
            <a:endParaRPr lang="es-ES" sz="2200"/>
          </a:p>
        </p:txBody>
      </p:sp>
      <p:sp>
        <p:nvSpPr>
          <p:cNvPr id="96260" name="Rectangle 4"/>
          <p:cNvSpPr>
            <a:spLocks noChangeArrowheads="1"/>
          </p:cNvSpPr>
          <p:nvPr/>
        </p:nvSpPr>
        <p:spPr bwMode="auto">
          <a:xfrm>
            <a:off x="2357438" y="5286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6259" name="Picture 3"/>
          <p:cNvPicPr>
            <a:picLocks noChangeAspect="1" noChangeArrowheads="1"/>
          </p:cNvPicPr>
          <p:nvPr/>
        </p:nvPicPr>
        <p:blipFill>
          <a:blip r:embed="rId2"/>
          <a:srcRect/>
          <a:stretch>
            <a:fillRect/>
          </a:stretch>
        </p:blipFill>
        <p:spPr bwMode="auto">
          <a:xfrm>
            <a:off x="0" y="228600"/>
            <a:ext cx="5060950" cy="6629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_tradnl"/>
              <a:t>ETAPAS</a:t>
            </a:r>
            <a:endParaRPr lang="es-ES"/>
          </a:p>
        </p:txBody>
      </p:sp>
      <p:sp>
        <p:nvSpPr>
          <p:cNvPr id="6147" name="Rectangle 3"/>
          <p:cNvSpPr>
            <a:spLocks noGrp="1" noChangeArrowheads="1"/>
          </p:cNvSpPr>
          <p:nvPr>
            <p:ph type="body" idx="1"/>
          </p:nvPr>
        </p:nvSpPr>
        <p:spPr>
          <a:xfrm>
            <a:off x="685800" y="2317750"/>
            <a:ext cx="7623175" cy="3778250"/>
          </a:xfrm>
        </p:spPr>
        <p:txBody>
          <a:bodyPr/>
          <a:lstStyle/>
          <a:p>
            <a:pPr>
              <a:lnSpc>
                <a:spcPct val="90000"/>
              </a:lnSpc>
            </a:pPr>
            <a:r>
              <a:rPr lang="es-ES_tradnl" sz="3200"/>
              <a:t>1. Estudio exploratorio</a:t>
            </a:r>
          </a:p>
          <a:p>
            <a:pPr>
              <a:lnSpc>
                <a:spcPct val="90000"/>
              </a:lnSpc>
            </a:pPr>
            <a:r>
              <a:rPr lang="es-ES_tradnl" sz="3200"/>
              <a:t>2. Diseño del cuestionario</a:t>
            </a:r>
          </a:p>
          <a:p>
            <a:pPr>
              <a:lnSpc>
                <a:spcPct val="90000"/>
              </a:lnSpc>
            </a:pPr>
            <a:r>
              <a:rPr lang="es-ES_tradnl" sz="3200"/>
              <a:t>3. Aplicación de técnicas de muestreo</a:t>
            </a:r>
          </a:p>
          <a:p>
            <a:pPr>
              <a:lnSpc>
                <a:spcPct val="90000"/>
              </a:lnSpc>
            </a:pPr>
            <a:r>
              <a:rPr lang="es-ES_tradnl" sz="3200"/>
              <a:t>4. Análisis Univariado</a:t>
            </a:r>
          </a:p>
          <a:p>
            <a:pPr>
              <a:lnSpc>
                <a:spcPct val="90000"/>
              </a:lnSpc>
            </a:pPr>
            <a:r>
              <a:rPr lang="es-ES_tradnl" sz="3200"/>
              <a:t>5. Análisis Multivariado</a:t>
            </a:r>
          </a:p>
          <a:p>
            <a:pPr>
              <a:lnSpc>
                <a:spcPct val="90000"/>
              </a:lnSpc>
            </a:pPr>
            <a:r>
              <a:rPr lang="es-ES_tradnl" sz="3200"/>
              <a:t>6. Conclusiones </a:t>
            </a:r>
          </a:p>
          <a:p>
            <a:pPr>
              <a:lnSpc>
                <a:spcPct val="90000"/>
              </a:lnSpc>
            </a:pPr>
            <a:r>
              <a:rPr lang="es-ES_tradnl" sz="3200"/>
              <a:t>7. Recomendaciones</a:t>
            </a:r>
            <a:endParaRPr lang="es-ES" sz="3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2395538" y="57150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7282" name="Picture 2"/>
          <p:cNvPicPr>
            <a:picLocks noChangeAspect="1" noChangeArrowheads="1"/>
          </p:cNvPicPr>
          <p:nvPr/>
        </p:nvPicPr>
        <p:blipFill>
          <a:blip r:embed="rId2"/>
          <a:srcRect/>
          <a:stretch>
            <a:fillRect/>
          </a:stretch>
        </p:blipFill>
        <p:spPr bwMode="auto">
          <a:xfrm>
            <a:off x="0" y="0"/>
            <a:ext cx="4991100" cy="6553200"/>
          </a:xfrm>
          <a:prstGeom prst="rect">
            <a:avLst/>
          </a:prstGeom>
          <a:noFill/>
        </p:spPr>
      </p:pic>
      <p:sp>
        <p:nvSpPr>
          <p:cNvPr id="97284" name="Text Box 4"/>
          <p:cNvSpPr txBox="1">
            <a:spLocks noChangeArrowheads="1"/>
          </p:cNvSpPr>
          <p:nvPr/>
        </p:nvSpPr>
        <p:spPr bwMode="auto">
          <a:xfrm>
            <a:off x="5029200" y="381000"/>
            <a:ext cx="3810000" cy="5649913"/>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a:t>
            </a:r>
            <a:r>
              <a:rPr lang="es-ES_tradnl" sz="2200">
                <a:latin typeface="Arial" pitchFamily="34" charset="0"/>
                <a:cs typeface="Arial" pitchFamily="34" charset="0"/>
              </a:rPr>
              <a:t>L</a:t>
            </a:r>
            <a:r>
              <a:rPr lang="es-ES" sz="2200">
                <a:latin typeface="Arial" pitchFamily="34" charset="0"/>
                <a:cs typeface="Arial" pitchFamily="34" charset="0"/>
              </a:rPr>
              <a:t>a mayoría de los cantones se ajustan a que el robo dentro del colegio no es un problema, con el 38.9%,  sin embargo, se presentan algunas excepciones como los cantones Milagro, Pedro Carbo, Nobol y La Libertad en los cuales se lo considera como un problema menor y  los cantones El Triunfo, Salinas y Playas lo consideran un problema serio.</a:t>
            </a:r>
            <a:endParaRPr lang="es-ES_tradnl" sz="2200">
              <a:latin typeface="Arial" pitchFamily="34" charset="0"/>
              <a:cs typeface="Arial" pitchFamily="34" charset="0"/>
            </a:endParaRPr>
          </a:p>
          <a:p>
            <a:pPr algn="just">
              <a:spcBef>
                <a:spcPct val="50000"/>
              </a:spcBef>
              <a:buFontTx/>
              <a:buChar char="•"/>
            </a:pPr>
            <a:r>
              <a:rPr lang="es-ES_tradnl" sz="2200">
                <a:latin typeface="Arial" pitchFamily="34" charset="0"/>
                <a:cs typeface="Arial" pitchFamily="34" charset="0"/>
              </a:rPr>
              <a:t> Las variables no son independientes.</a:t>
            </a:r>
            <a:endParaRPr lang="es-ES" sz="2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2266950" y="40005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8306" name="Picture 2"/>
          <p:cNvPicPr>
            <a:picLocks noChangeAspect="1" noChangeArrowheads="1"/>
          </p:cNvPicPr>
          <p:nvPr/>
        </p:nvPicPr>
        <p:blipFill>
          <a:blip r:embed="rId2"/>
          <a:srcRect/>
          <a:stretch>
            <a:fillRect/>
          </a:stretch>
        </p:blipFill>
        <p:spPr bwMode="auto">
          <a:xfrm>
            <a:off x="228600" y="0"/>
            <a:ext cx="5045075" cy="6629400"/>
          </a:xfrm>
          <a:prstGeom prst="rect">
            <a:avLst/>
          </a:prstGeom>
          <a:noFill/>
        </p:spPr>
      </p:pic>
      <p:sp>
        <p:nvSpPr>
          <p:cNvPr id="98308" name="Text Box 4"/>
          <p:cNvSpPr txBox="1">
            <a:spLocks noChangeArrowheads="1"/>
          </p:cNvSpPr>
          <p:nvPr/>
        </p:nvSpPr>
        <p:spPr bwMode="auto">
          <a:xfrm>
            <a:off x="5410200" y="381000"/>
            <a:ext cx="3733800" cy="50212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56.6%, sin embargo, se presenta una excepción como el cantón Salitre cuyo porcentaje  0.9% corresponde a que es un problema serio y a que no es un problema.</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no son independientes.</a:t>
            </a:r>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410200" y="609600"/>
            <a:ext cx="3733800" cy="5386388"/>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L</a:t>
            </a:r>
            <a:r>
              <a:rPr lang="es-ES">
                <a:latin typeface="Arial" pitchFamily="34" charset="0"/>
                <a:cs typeface="Arial" pitchFamily="34" charset="0"/>
              </a:rPr>
              <a:t>a mayoría de los cantones se ajustan a que el robo dentro del colegio no es un problema, con el 53.3%,  sin embargo, se presenta una excepción como el cantón Santa Elena porcentaje 1.6% corresponde a que es un problema serio y a que no es un problema.</a:t>
            </a:r>
            <a:endParaRPr lang="es-ES_tradnl">
              <a:latin typeface="Arial" pitchFamily="34" charset="0"/>
              <a:cs typeface="Arial" pitchFamily="34" charset="0"/>
            </a:endParaRPr>
          </a:p>
          <a:p>
            <a:pPr algn="just">
              <a:spcBef>
                <a:spcPct val="50000"/>
              </a:spcBef>
              <a:buFontTx/>
              <a:buChar char="•"/>
            </a:pPr>
            <a:r>
              <a:rPr lang="es-ES_tradnl">
                <a:latin typeface="Arial" pitchFamily="34" charset="0"/>
                <a:cs typeface="Arial" pitchFamily="34" charset="0"/>
              </a:rPr>
              <a:t> Las variables no son independientes.</a:t>
            </a:r>
            <a:endParaRPr lang="es-ES"/>
          </a:p>
        </p:txBody>
      </p:sp>
      <p:sp>
        <p:nvSpPr>
          <p:cNvPr id="99332" name="Rectangle 4"/>
          <p:cNvSpPr>
            <a:spLocks noChangeArrowheads="1"/>
          </p:cNvSpPr>
          <p:nvPr/>
        </p:nvSpPr>
        <p:spPr bwMode="auto">
          <a:xfrm>
            <a:off x="2395538" y="5762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99331" name="Picture 3"/>
          <p:cNvPicPr>
            <a:picLocks noChangeAspect="1" noChangeArrowheads="1"/>
          </p:cNvPicPr>
          <p:nvPr/>
        </p:nvPicPr>
        <p:blipFill>
          <a:blip r:embed="rId2"/>
          <a:srcRect/>
          <a:stretch>
            <a:fillRect/>
          </a:stretch>
        </p:blipFill>
        <p:spPr bwMode="auto">
          <a:xfrm>
            <a:off x="228600" y="0"/>
            <a:ext cx="5057775" cy="6629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ChangeArrowheads="1"/>
          </p:cNvSpPr>
          <p:nvPr/>
        </p:nvSpPr>
        <p:spPr bwMode="auto">
          <a:xfrm>
            <a:off x="2438400" y="62865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0354" name="Picture 2"/>
          <p:cNvPicPr>
            <a:picLocks noChangeAspect="1" noChangeArrowheads="1"/>
          </p:cNvPicPr>
          <p:nvPr/>
        </p:nvPicPr>
        <p:blipFill>
          <a:blip r:embed="rId2"/>
          <a:srcRect/>
          <a:stretch>
            <a:fillRect/>
          </a:stretch>
        </p:blipFill>
        <p:spPr bwMode="auto">
          <a:xfrm>
            <a:off x="0" y="0"/>
            <a:ext cx="5224463" cy="6858000"/>
          </a:xfrm>
          <a:prstGeom prst="rect">
            <a:avLst/>
          </a:prstGeom>
          <a:noFill/>
        </p:spPr>
      </p:pic>
      <p:sp>
        <p:nvSpPr>
          <p:cNvPr id="100356" name="Text Box 4"/>
          <p:cNvSpPr txBox="1">
            <a:spLocks noChangeArrowheads="1"/>
          </p:cNvSpPr>
          <p:nvPr/>
        </p:nvSpPr>
        <p:spPr bwMode="auto">
          <a:xfrm>
            <a:off x="5334000" y="304800"/>
            <a:ext cx="3200400" cy="3560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58.6% no se presenta ninguna excepción con los cantones.</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no son independientes.</a:t>
            </a:r>
            <a:endParaRPr lang="es-E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ChangeArrowheads="1"/>
          </p:cNvSpPr>
          <p:nvPr/>
        </p:nvSpPr>
        <p:spPr bwMode="auto">
          <a:xfrm>
            <a:off x="2443163" y="62865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1378" name="Picture 2"/>
          <p:cNvPicPr>
            <a:picLocks noChangeAspect="1" noChangeArrowheads="1"/>
          </p:cNvPicPr>
          <p:nvPr/>
        </p:nvPicPr>
        <p:blipFill>
          <a:blip r:embed="rId2"/>
          <a:srcRect/>
          <a:stretch>
            <a:fillRect/>
          </a:stretch>
        </p:blipFill>
        <p:spPr bwMode="auto">
          <a:xfrm>
            <a:off x="0" y="228600"/>
            <a:ext cx="5040313" cy="6629400"/>
          </a:xfrm>
          <a:prstGeom prst="rect">
            <a:avLst/>
          </a:prstGeom>
          <a:noFill/>
        </p:spPr>
      </p:pic>
      <p:sp>
        <p:nvSpPr>
          <p:cNvPr id="101380" name="Text Box 4"/>
          <p:cNvSpPr txBox="1">
            <a:spLocks noChangeArrowheads="1"/>
          </p:cNvSpPr>
          <p:nvPr/>
        </p:nvSpPr>
        <p:spPr bwMode="auto">
          <a:xfrm>
            <a:off x="5257800" y="685800"/>
            <a:ext cx="3581400" cy="392588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Observando la tabla LXI se tiene</a:t>
            </a:r>
            <a:r>
              <a:rPr lang="es-MX">
                <a:latin typeface="Arial" pitchFamily="34" charset="0"/>
                <a:cs typeface="Arial" pitchFamily="34" charset="0"/>
              </a:rPr>
              <a:t> que </a:t>
            </a:r>
            <a:r>
              <a:rPr lang="es-ES">
                <a:latin typeface="Arial" pitchFamily="34" charset="0"/>
                <a:cs typeface="Arial" pitchFamily="34" charset="0"/>
              </a:rPr>
              <a:t>la mayoría de los cantones se ajustan a que no es un problema con el 73.7%, no se presenta ninguna excepción con los cantones.</a:t>
            </a:r>
            <a:endParaRPr lang="es-ES">
              <a:cs typeface="Times New Roman" pitchFamily="18" charset="0"/>
            </a:endParaRPr>
          </a:p>
          <a:p>
            <a:pPr>
              <a:spcBef>
                <a:spcPct val="50000"/>
              </a:spcBef>
              <a:buFontTx/>
              <a:buChar char="•"/>
            </a:pPr>
            <a:r>
              <a:rPr lang="es-ES_tradnl"/>
              <a:t> </a:t>
            </a:r>
            <a:r>
              <a:rPr lang="es-ES_tradnl">
                <a:latin typeface="Arial" pitchFamily="34" charset="0"/>
                <a:cs typeface="Arial" pitchFamily="34" charset="0"/>
              </a:rPr>
              <a:t>Las variables no son independientes.</a:t>
            </a:r>
            <a:endParaRPr lang="es-ES">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2266950" y="4048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2402" name="Picture 2"/>
          <p:cNvPicPr>
            <a:picLocks noChangeAspect="1" noChangeArrowheads="1"/>
          </p:cNvPicPr>
          <p:nvPr/>
        </p:nvPicPr>
        <p:blipFill>
          <a:blip r:embed="rId2"/>
          <a:srcRect/>
          <a:stretch>
            <a:fillRect/>
          </a:stretch>
        </p:blipFill>
        <p:spPr bwMode="auto">
          <a:xfrm>
            <a:off x="0" y="0"/>
            <a:ext cx="5227638" cy="6858000"/>
          </a:xfrm>
          <a:prstGeom prst="rect">
            <a:avLst/>
          </a:prstGeom>
          <a:noFill/>
        </p:spPr>
      </p:pic>
      <p:sp>
        <p:nvSpPr>
          <p:cNvPr id="102404" name="Text Box 4"/>
          <p:cNvSpPr txBox="1">
            <a:spLocks noChangeArrowheads="1"/>
          </p:cNvSpPr>
          <p:nvPr/>
        </p:nvSpPr>
        <p:spPr bwMode="auto">
          <a:xfrm>
            <a:off x="5486400" y="1600200"/>
            <a:ext cx="3352800" cy="3560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73.5 % no se presenta ninguna excepción con los cantones.</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no son independientes.</a:t>
            </a:r>
            <a:endParaRPr lang="es-E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019800" y="762000"/>
            <a:ext cx="2819400" cy="48387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L</a:t>
            </a:r>
            <a:r>
              <a:rPr lang="es-ES">
                <a:latin typeface="Arial" pitchFamily="34" charset="0"/>
                <a:cs typeface="Arial" pitchFamily="34" charset="0"/>
              </a:rPr>
              <a:t>a mayoría de los cantones se ajustan a que no es un problema con el 67.2 %, no se presenta ninguna excepción con los cantones.</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no son independientes</a:t>
            </a:r>
            <a:endParaRPr lang="es-ES">
              <a:cs typeface="Times New Roman" pitchFamily="18" charset="0"/>
            </a:endParaRPr>
          </a:p>
          <a:p>
            <a:pPr>
              <a:spcBef>
                <a:spcPct val="50000"/>
              </a:spcBef>
              <a:buFontTx/>
              <a:buChar char="•"/>
            </a:pPr>
            <a:endParaRPr lang="es-ES"/>
          </a:p>
        </p:txBody>
      </p:sp>
      <p:sp>
        <p:nvSpPr>
          <p:cNvPr id="103428" name="Rectangle 4"/>
          <p:cNvSpPr>
            <a:spLocks noChangeArrowheads="1"/>
          </p:cNvSpPr>
          <p:nvPr/>
        </p:nvSpPr>
        <p:spPr bwMode="auto">
          <a:xfrm>
            <a:off x="2300288" y="4619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3427" name="Picture 3"/>
          <p:cNvPicPr>
            <a:picLocks noChangeAspect="1" noChangeArrowheads="1"/>
          </p:cNvPicPr>
          <p:nvPr/>
        </p:nvPicPr>
        <p:blipFill>
          <a:blip r:embed="rId2"/>
          <a:srcRect/>
          <a:stretch>
            <a:fillRect/>
          </a:stretch>
        </p:blipFill>
        <p:spPr bwMode="auto">
          <a:xfrm>
            <a:off x="381000" y="0"/>
            <a:ext cx="525145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410200" y="1219200"/>
            <a:ext cx="3352800" cy="3560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58.9 %, no se presenta ninguna excepción con los cantones.</a:t>
            </a:r>
            <a:endParaRPr lang="es-ES">
              <a:cs typeface="Times New Roman" pitchFamily="18" charset="0"/>
            </a:endParaRPr>
          </a:p>
          <a:p>
            <a:pPr>
              <a:spcBef>
                <a:spcPct val="50000"/>
              </a:spcBef>
              <a:buFontTx/>
              <a:buChar char="•"/>
            </a:pPr>
            <a:r>
              <a:rPr lang="es-ES_tradnl"/>
              <a:t> Las variables no son independientes.</a:t>
            </a:r>
            <a:endParaRPr lang="es-ES"/>
          </a:p>
        </p:txBody>
      </p:sp>
      <p:sp>
        <p:nvSpPr>
          <p:cNvPr id="104452" name="Rectangle 4"/>
          <p:cNvSpPr>
            <a:spLocks noChangeArrowheads="1"/>
          </p:cNvSpPr>
          <p:nvPr/>
        </p:nvSpPr>
        <p:spPr bwMode="auto">
          <a:xfrm>
            <a:off x="2114550" y="20002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4451" name="Picture 3"/>
          <p:cNvPicPr>
            <a:picLocks noChangeAspect="1" noChangeArrowheads="1"/>
          </p:cNvPicPr>
          <p:nvPr/>
        </p:nvPicPr>
        <p:blipFill>
          <a:blip r:embed="rId2"/>
          <a:srcRect/>
          <a:stretch>
            <a:fillRect/>
          </a:stretch>
        </p:blipFill>
        <p:spPr bwMode="auto">
          <a:xfrm>
            <a:off x="0" y="0"/>
            <a:ext cx="5219700" cy="6858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ChangeArrowheads="1"/>
          </p:cNvSpPr>
          <p:nvPr/>
        </p:nvSpPr>
        <p:spPr bwMode="auto">
          <a:xfrm>
            <a:off x="2133600" y="23336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5474" name="Picture 2"/>
          <p:cNvPicPr>
            <a:picLocks noChangeAspect="1" noChangeArrowheads="1"/>
          </p:cNvPicPr>
          <p:nvPr/>
        </p:nvPicPr>
        <p:blipFill>
          <a:blip r:embed="rId2"/>
          <a:srcRect/>
          <a:stretch>
            <a:fillRect/>
          </a:stretch>
        </p:blipFill>
        <p:spPr bwMode="auto">
          <a:xfrm>
            <a:off x="0" y="228600"/>
            <a:ext cx="5057775" cy="6629400"/>
          </a:xfrm>
          <a:prstGeom prst="rect">
            <a:avLst/>
          </a:prstGeom>
          <a:noFill/>
        </p:spPr>
      </p:pic>
      <p:sp>
        <p:nvSpPr>
          <p:cNvPr id="105476" name="Text Box 4"/>
          <p:cNvSpPr txBox="1">
            <a:spLocks noChangeArrowheads="1"/>
          </p:cNvSpPr>
          <p:nvPr/>
        </p:nvSpPr>
        <p:spPr bwMode="auto">
          <a:xfrm>
            <a:off x="5181600" y="1447800"/>
            <a:ext cx="3657600" cy="3560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73.9 %, no se presenta ninguna excepción con los cantones.</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Las variables no son independientes.</a:t>
            </a:r>
            <a:endParaRPr lang="es-E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5486400" y="1371600"/>
            <a:ext cx="2895600" cy="392588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L</a:t>
            </a:r>
            <a:r>
              <a:rPr lang="es-ES">
                <a:latin typeface="Arial" pitchFamily="34" charset="0"/>
                <a:cs typeface="Arial" pitchFamily="34" charset="0"/>
              </a:rPr>
              <a:t>a mayoría de los cantones se ajustan a que es un problema serio con el 52.7 %, no se presenta ninguna excepción con los cantones.</a:t>
            </a:r>
            <a:endParaRPr lang="es-ES_tradnl">
              <a:latin typeface="Arial" pitchFamily="34" charset="0"/>
              <a:cs typeface="Arial" pitchFamily="34" charset="0"/>
            </a:endParaRPr>
          </a:p>
          <a:p>
            <a:pPr>
              <a:spcBef>
                <a:spcPct val="50000"/>
              </a:spcBef>
              <a:buFontTx/>
              <a:buChar char="•"/>
            </a:pPr>
            <a:r>
              <a:rPr lang="es-ES_tradnl">
                <a:latin typeface="Arial" pitchFamily="34" charset="0"/>
                <a:cs typeface="Arial" pitchFamily="34" charset="0"/>
              </a:rPr>
              <a:t> Las variables son independientes.</a:t>
            </a:r>
            <a:endParaRPr lang="es-ES"/>
          </a:p>
        </p:txBody>
      </p:sp>
      <p:sp>
        <p:nvSpPr>
          <p:cNvPr id="106500" name="Rectangle 4"/>
          <p:cNvSpPr>
            <a:spLocks noChangeArrowheads="1"/>
          </p:cNvSpPr>
          <p:nvPr/>
        </p:nvSpPr>
        <p:spPr bwMode="auto">
          <a:xfrm>
            <a:off x="2157413" y="2619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6499" name="Picture 3"/>
          <p:cNvPicPr>
            <a:picLocks noChangeAspect="1" noChangeArrowheads="1"/>
          </p:cNvPicPr>
          <p:nvPr/>
        </p:nvPicPr>
        <p:blipFill>
          <a:blip r:embed="rId2"/>
          <a:srcRect/>
          <a:stretch>
            <a:fillRect/>
          </a:stretch>
        </p:blipFill>
        <p:spPr bwMode="auto">
          <a:xfrm>
            <a:off x="0" y="0"/>
            <a:ext cx="5229225"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s-ES_tradnl"/>
              <a:t>1. Estudio Exploratorio</a:t>
            </a:r>
            <a:endParaRPr lang="es-ES"/>
          </a:p>
        </p:txBody>
      </p:sp>
      <p:sp>
        <p:nvSpPr>
          <p:cNvPr id="1027" name="Rectangle 3"/>
          <p:cNvSpPr>
            <a:spLocks noGrp="1" noChangeArrowheads="1"/>
          </p:cNvSpPr>
          <p:nvPr>
            <p:ph type="body" idx="1"/>
          </p:nvPr>
        </p:nvSpPr>
        <p:spPr/>
        <p:txBody>
          <a:bodyPr/>
          <a:lstStyle/>
          <a:p>
            <a:pPr>
              <a:buFontTx/>
              <a:buChar char="•"/>
            </a:pPr>
            <a:r>
              <a:rPr lang="es-ES_tradnl"/>
              <a:t>Determinar problemas</a:t>
            </a:r>
          </a:p>
          <a:p>
            <a:pPr>
              <a:buFontTx/>
              <a:buChar char="•"/>
            </a:pPr>
            <a:r>
              <a:rPr lang="es-ES_tradnl"/>
              <a:t>Diseño de cuestionario</a:t>
            </a:r>
          </a:p>
          <a:p>
            <a:pPr>
              <a:buFontTx/>
              <a:buChar char="•"/>
            </a:pPr>
            <a:r>
              <a:rPr lang="es-ES_tradnl"/>
              <a:t>15 estudiantes</a:t>
            </a:r>
          </a:p>
          <a:p>
            <a:pPr>
              <a:buFontTx/>
              <a:buChar char="•"/>
            </a:pPr>
            <a:r>
              <a:rPr lang="es-ES_tradnl"/>
              <a:t> 2 estratos sociales</a:t>
            </a:r>
          </a:p>
          <a:p>
            <a:pPr>
              <a:buFontTx/>
              <a:buChar char="•"/>
            </a:pPr>
            <a:r>
              <a:rPr lang="es-ES_tradnl"/>
              <a:t> 2 colegios</a:t>
            </a:r>
          </a:p>
          <a:p>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ChangeArrowheads="1"/>
          </p:cNvSpPr>
          <p:nvPr/>
        </p:nvSpPr>
        <p:spPr bwMode="auto">
          <a:xfrm>
            <a:off x="2271713" y="4143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7522" name="Picture 2"/>
          <p:cNvPicPr>
            <a:picLocks noChangeAspect="1" noChangeArrowheads="1"/>
          </p:cNvPicPr>
          <p:nvPr/>
        </p:nvPicPr>
        <p:blipFill>
          <a:blip r:embed="rId2"/>
          <a:srcRect/>
          <a:stretch>
            <a:fillRect/>
          </a:stretch>
        </p:blipFill>
        <p:spPr bwMode="auto">
          <a:xfrm>
            <a:off x="228600" y="228600"/>
            <a:ext cx="5057775" cy="6629400"/>
          </a:xfrm>
          <a:prstGeom prst="rect">
            <a:avLst/>
          </a:prstGeom>
          <a:noFill/>
        </p:spPr>
      </p:pic>
      <p:sp>
        <p:nvSpPr>
          <p:cNvPr id="107524" name="Text Box 4"/>
          <p:cNvSpPr txBox="1">
            <a:spLocks noChangeArrowheads="1"/>
          </p:cNvSpPr>
          <p:nvPr/>
        </p:nvSpPr>
        <p:spPr bwMode="auto">
          <a:xfrm>
            <a:off x="5486400" y="457200"/>
            <a:ext cx="3048000" cy="465613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52 %, sin embargo, se presenta una excepción con el cantón Balzar que lo considera como un problema menor.</a:t>
            </a:r>
            <a:endParaRPr lang="es-ES">
              <a:cs typeface="Times New Roman" pitchFamily="18" charset="0"/>
            </a:endParaRPr>
          </a:p>
          <a:p>
            <a:pPr>
              <a:spcBef>
                <a:spcPct val="50000"/>
              </a:spcBef>
              <a:buFontTx/>
              <a:buChar char="•"/>
            </a:pPr>
            <a:r>
              <a:rPr lang="es-ES_tradnl"/>
              <a:t> Las variables no son independientes.</a:t>
            </a:r>
            <a:endParaRPr lang="es-E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2271713" y="4143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sp>
        <p:nvSpPr>
          <p:cNvPr id="108548" name="Text Box 4"/>
          <p:cNvSpPr txBox="1">
            <a:spLocks noChangeArrowheads="1"/>
          </p:cNvSpPr>
          <p:nvPr/>
        </p:nvSpPr>
        <p:spPr bwMode="auto">
          <a:xfrm>
            <a:off x="5562600" y="457200"/>
            <a:ext cx="2667000" cy="465613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53.1 %, no se presenta ninguna excepción con los cantones.</a:t>
            </a:r>
            <a:endParaRPr lang="es-ES">
              <a:latin typeface="Arial" pitchFamily="34" charset="0"/>
              <a:cs typeface="Times New Roman" pitchFamily="18" charset="0"/>
            </a:endParaRPr>
          </a:p>
          <a:p>
            <a:pPr>
              <a:spcBef>
                <a:spcPct val="50000"/>
              </a:spcBef>
              <a:buFontTx/>
              <a:buChar char="•"/>
            </a:pPr>
            <a:r>
              <a:rPr lang="es-ES_tradnl">
                <a:latin typeface="Arial" pitchFamily="34" charset="0"/>
                <a:cs typeface="Arial" pitchFamily="34" charset="0"/>
              </a:rPr>
              <a:t>Las variables no son independientes.</a:t>
            </a:r>
            <a:endParaRPr lang="es-ES">
              <a:latin typeface="Arial" pitchFamily="34" charset="0"/>
              <a:cs typeface="Arial" pitchFamily="34" charset="0"/>
            </a:endParaRPr>
          </a:p>
        </p:txBody>
      </p:sp>
      <p:sp>
        <p:nvSpPr>
          <p:cNvPr id="108550" name="Rectangle 6"/>
          <p:cNvSpPr>
            <a:spLocks noChangeArrowheads="1"/>
          </p:cNvSpPr>
          <p:nvPr/>
        </p:nvSpPr>
        <p:spPr bwMode="auto">
          <a:xfrm>
            <a:off x="2314575" y="4714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8549" name="Picture 5"/>
          <p:cNvPicPr>
            <a:picLocks noChangeAspect="1" noChangeArrowheads="1"/>
          </p:cNvPicPr>
          <p:nvPr/>
        </p:nvPicPr>
        <p:blipFill>
          <a:blip r:embed="rId2"/>
          <a:srcRect/>
          <a:stretch>
            <a:fillRect/>
          </a:stretch>
        </p:blipFill>
        <p:spPr bwMode="auto">
          <a:xfrm>
            <a:off x="0" y="0"/>
            <a:ext cx="5059363" cy="66294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ChangeArrowheads="1"/>
          </p:cNvSpPr>
          <p:nvPr/>
        </p:nvSpPr>
        <p:spPr bwMode="auto">
          <a:xfrm>
            <a:off x="2195513" y="31908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09570" name="Picture 2"/>
          <p:cNvPicPr>
            <a:picLocks noChangeAspect="1" noChangeArrowheads="1"/>
          </p:cNvPicPr>
          <p:nvPr/>
        </p:nvPicPr>
        <p:blipFill>
          <a:blip r:embed="rId2"/>
          <a:srcRect/>
          <a:stretch>
            <a:fillRect/>
          </a:stretch>
        </p:blipFill>
        <p:spPr bwMode="auto">
          <a:xfrm>
            <a:off x="0" y="0"/>
            <a:ext cx="5065713" cy="6629400"/>
          </a:xfrm>
          <a:prstGeom prst="rect">
            <a:avLst/>
          </a:prstGeom>
          <a:noFill/>
        </p:spPr>
      </p:pic>
      <p:sp>
        <p:nvSpPr>
          <p:cNvPr id="109572" name="Text Box 4"/>
          <p:cNvSpPr txBox="1">
            <a:spLocks noChangeArrowheads="1"/>
          </p:cNvSpPr>
          <p:nvPr/>
        </p:nvSpPr>
        <p:spPr bwMode="auto">
          <a:xfrm>
            <a:off x="5181600" y="1295400"/>
            <a:ext cx="3505200" cy="3560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_tradnl">
                <a:latin typeface="Arial" pitchFamily="34" charset="0"/>
                <a:cs typeface="Arial" pitchFamily="34" charset="0"/>
              </a:rPr>
              <a:t>L</a:t>
            </a:r>
            <a:r>
              <a:rPr lang="es-ES">
                <a:latin typeface="Arial" pitchFamily="34" charset="0"/>
                <a:cs typeface="Arial" pitchFamily="34" charset="0"/>
              </a:rPr>
              <a:t>a mayoría de los cantones se ajustan a que no es un problema con el 53.1 %, no se presenta ninguna excepción con los cantones.</a:t>
            </a:r>
            <a:endParaRPr lang="es-ES">
              <a:cs typeface="Times New Roman" pitchFamily="18" charset="0"/>
            </a:endParaRPr>
          </a:p>
          <a:p>
            <a:pPr>
              <a:spcBef>
                <a:spcPct val="50000"/>
              </a:spcBef>
              <a:buFontTx/>
              <a:buChar char="•"/>
            </a:pPr>
            <a:r>
              <a:rPr lang="es-ES_tradnl"/>
              <a:t> Las variables no son independientes.</a:t>
            </a:r>
            <a:endParaRPr lang="es-E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S_tradnl"/>
              <a:t>5. ANÁLISIS MULTIVARIADO</a:t>
            </a:r>
            <a:endParaRPr lang="es-ES"/>
          </a:p>
        </p:txBody>
      </p:sp>
      <p:sp>
        <p:nvSpPr>
          <p:cNvPr id="111619" name="Rectangle 3"/>
          <p:cNvSpPr>
            <a:spLocks noGrp="1" noChangeArrowheads="1"/>
          </p:cNvSpPr>
          <p:nvPr>
            <p:ph type="body" idx="1"/>
          </p:nvPr>
        </p:nvSpPr>
        <p:spPr/>
        <p:txBody>
          <a:bodyPr/>
          <a:lstStyle/>
          <a:p>
            <a:r>
              <a:rPr lang="es-ES_tradnl" sz="2000">
                <a:latin typeface="Arial" pitchFamily="34" charset="0"/>
                <a:cs typeface="Arial" pitchFamily="34" charset="0"/>
              </a:rPr>
              <a:t>	</a:t>
            </a:r>
            <a:r>
              <a:rPr lang="es-ES_tradnl" sz="2800" b="1">
                <a:latin typeface="Arial" pitchFamily="34" charset="0"/>
                <a:cs typeface="Arial" pitchFamily="34" charset="0"/>
              </a:rPr>
              <a:t>ANÁLISIS DE HOMOGENEIDAD MULTINIVEL</a:t>
            </a:r>
          </a:p>
          <a:p>
            <a:pPr>
              <a:buFontTx/>
              <a:buChar char="•"/>
            </a:pPr>
            <a:r>
              <a:rPr lang="es-ES_tradnl" sz="2000">
                <a:latin typeface="Arial" pitchFamily="34" charset="0"/>
                <a:cs typeface="Arial" pitchFamily="34" charset="0"/>
              </a:rPr>
              <a:t>C</a:t>
            </a:r>
            <a:r>
              <a:rPr lang="es-ES" sz="2000">
                <a:latin typeface="Arial" pitchFamily="34" charset="0"/>
                <a:cs typeface="Arial" pitchFamily="34" charset="0"/>
              </a:rPr>
              <a:t>uantifica los datos (categóricos) mediante la asignación de valores numéricos a los casos (los objetos) y a las categorías.</a:t>
            </a:r>
            <a:r>
              <a:rPr lang="es-ES" sz="2000"/>
              <a:t> </a:t>
            </a:r>
            <a:endParaRPr lang="es-ES_tradnl" sz="2000"/>
          </a:p>
          <a:p>
            <a:pPr>
              <a:buFontTx/>
              <a:buChar char="•"/>
            </a:pPr>
            <a:r>
              <a:rPr lang="es-ES_tradnl" sz="2000">
                <a:latin typeface="Arial" pitchFamily="34" charset="0"/>
                <a:cs typeface="Arial" pitchFamily="34" charset="0"/>
              </a:rPr>
              <a:t>A</a:t>
            </a:r>
            <a:r>
              <a:rPr lang="es-ES" sz="2000">
                <a:latin typeface="Arial" pitchFamily="34" charset="0"/>
                <a:cs typeface="Arial" pitchFamily="34" charset="0"/>
              </a:rPr>
              <a:t>crónimo HOMALS</a:t>
            </a:r>
            <a:r>
              <a:rPr lang="es-ES" sz="2000"/>
              <a:t> </a:t>
            </a:r>
            <a:endParaRPr lang="es-ES_tradnl" sz="2000"/>
          </a:p>
          <a:p>
            <a:pPr>
              <a:buFontTx/>
              <a:buChar char="•"/>
            </a:pPr>
            <a:r>
              <a:rPr lang="es-ES" sz="2000">
                <a:cs typeface="Times New Roman" pitchFamily="18" charset="0"/>
              </a:rPr>
              <a:t>El objetivo es describir las relaciones entre dos o más variables en un espacio de pocas dimensiones que contiene las categorías de las variables así como los objetos pertenecientes a dichas categorías. </a:t>
            </a:r>
            <a:endParaRPr lang="es-ES_tradnl" sz="2000">
              <a:cs typeface="Times New Roman" pitchFamily="18" charset="0"/>
            </a:endParaRPr>
          </a:p>
          <a:p>
            <a:pPr>
              <a:buFontTx/>
              <a:buChar char="•"/>
            </a:pPr>
            <a:r>
              <a:rPr lang="es-ES_tradnl" sz="2000">
                <a:cs typeface="Times New Roman" pitchFamily="18" charset="0"/>
              </a:rPr>
              <a:t>SOFTWARE: M</a:t>
            </a:r>
            <a:r>
              <a:rPr lang="es-ES" sz="2000">
                <a:cs typeface="Times New Roman" pitchFamily="18" charset="0"/>
              </a:rPr>
              <a:t>ódulo Categorías de SPSS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srcRect/>
          <a:stretch>
            <a:fillRect/>
          </a:stretch>
        </p:blipFill>
        <p:spPr bwMode="auto">
          <a:xfrm>
            <a:off x="2667000" y="1219200"/>
            <a:ext cx="3276600" cy="1792288"/>
          </a:xfrm>
          <a:prstGeom prst="rect">
            <a:avLst/>
          </a:prstGeom>
          <a:noFill/>
        </p:spPr>
      </p:pic>
      <p:sp>
        <p:nvSpPr>
          <p:cNvPr id="110596" name="Text Box 4"/>
          <p:cNvSpPr txBox="1">
            <a:spLocks noChangeArrowheads="1"/>
          </p:cNvSpPr>
          <p:nvPr/>
        </p:nvSpPr>
        <p:spPr bwMode="auto">
          <a:xfrm>
            <a:off x="533400" y="457200"/>
            <a:ext cx="7239000" cy="457200"/>
          </a:xfrm>
          <a:prstGeom prst="rect">
            <a:avLst/>
          </a:prstGeom>
          <a:noFill/>
          <a:ln w="12700">
            <a:noFill/>
            <a:miter lim="800000"/>
            <a:headEnd type="none" w="sm" len="sm"/>
            <a:tailEnd type="none" w="sm" len="sm"/>
          </a:ln>
          <a:effectLst/>
        </p:spPr>
        <p:txBody>
          <a:bodyPr lIns="92075" tIns="46038" rIns="92075" bIns="46038">
            <a:spAutoFit/>
          </a:bodyPr>
          <a:lstStyle/>
          <a:p>
            <a:pPr algn="ctr">
              <a:spcBef>
                <a:spcPct val="50000"/>
              </a:spcBef>
            </a:pPr>
            <a:r>
              <a:rPr lang="es-ES_tradnl" b="1"/>
              <a:t>AUTOVALORES DE HOMALS</a:t>
            </a:r>
            <a:endParaRPr lang="es-ES" b="1"/>
          </a:p>
        </p:txBody>
      </p:sp>
      <p:sp>
        <p:nvSpPr>
          <p:cNvPr id="110597" name="Text Box 5"/>
          <p:cNvSpPr txBox="1">
            <a:spLocks noChangeArrowheads="1"/>
          </p:cNvSpPr>
          <p:nvPr/>
        </p:nvSpPr>
        <p:spPr bwMode="auto">
          <a:xfrm>
            <a:off x="762000" y="3505200"/>
            <a:ext cx="7543800" cy="2465388"/>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 E</a:t>
            </a:r>
            <a:r>
              <a:rPr lang="es-ES">
                <a:latin typeface="Arial" pitchFamily="34" charset="0"/>
                <a:cs typeface="Arial" pitchFamily="34" charset="0"/>
              </a:rPr>
              <a:t>ntre las dos </a:t>
            </a:r>
            <a:r>
              <a:rPr lang="es-ES_tradnl">
                <a:latin typeface="Arial" pitchFamily="34" charset="0"/>
                <a:cs typeface="Arial" pitchFamily="34" charset="0"/>
              </a:rPr>
              <a:t>Dimensiones </a:t>
            </a:r>
            <a:r>
              <a:rPr lang="es-ES">
                <a:latin typeface="Arial" pitchFamily="34" charset="0"/>
                <a:cs typeface="Arial" pitchFamily="34" charset="0"/>
              </a:rPr>
              <a:t>se obtiene un 60% de explicación.</a:t>
            </a:r>
          </a:p>
          <a:p>
            <a:pPr algn="just">
              <a:spcBef>
                <a:spcPct val="50000"/>
              </a:spcBef>
              <a:buFontTx/>
              <a:buChar char="•"/>
            </a:pPr>
            <a:r>
              <a:rPr lang="es-ES_tradnl">
                <a:latin typeface="Arial" pitchFamily="34" charset="0"/>
                <a:cs typeface="Arial" pitchFamily="34" charset="0"/>
              </a:rPr>
              <a:t> </a:t>
            </a:r>
            <a:r>
              <a:rPr lang="es-ES">
                <a:latin typeface="Arial" pitchFamily="34" charset="0"/>
                <a:cs typeface="Arial" pitchFamily="34" charset="0"/>
              </a:rPr>
              <a:t>Las medidas de discriminación permiten determinar sobre qué eje existe una mayor cantidad de categorías agrupadas y además qué variable se encuentra mejor explicada en cada dimensión.</a:t>
            </a:r>
            <a:endParaRPr lang="es-E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s-ES_tradnl"/>
              <a:t>MEDIDAS DE DISCRIMINACIÓN</a:t>
            </a:r>
            <a:endParaRPr lang="es-ES"/>
          </a:p>
        </p:txBody>
      </p:sp>
      <p:sp>
        <p:nvSpPr>
          <p:cNvPr id="112644" name="Rectangle 4"/>
          <p:cNvSpPr>
            <a:spLocks noChangeArrowheads="1"/>
          </p:cNvSpPr>
          <p:nvPr/>
        </p:nvSpPr>
        <p:spPr bwMode="auto">
          <a:xfrm>
            <a:off x="3276600" y="1371600"/>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pic>
        <p:nvPicPr>
          <p:cNvPr id="112643" name="Picture 3"/>
          <p:cNvPicPr>
            <a:picLocks noChangeAspect="1" noChangeArrowheads="1"/>
          </p:cNvPicPr>
          <p:nvPr/>
        </p:nvPicPr>
        <p:blipFill>
          <a:blip r:embed="rId2"/>
          <a:srcRect/>
          <a:stretch>
            <a:fillRect/>
          </a:stretch>
        </p:blipFill>
        <p:spPr bwMode="auto">
          <a:xfrm>
            <a:off x="609600" y="1905000"/>
            <a:ext cx="3117850" cy="4953000"/>
          </a:xfrm>
          <a:prstGeom prst="rect">
            <a:avLst/>
          </a:prstGeom>
          <a:noFill/>
        </p:spPr>
      </p:pic>
      <p:sp>
        <p:nvSpPr>
          <p:cNvPr id="112645" name="Text Box 5"/>
          <p:cNvSpPr txBox="1">
            <a:spLocks noChangeArrowheads="1"/>
          </p:cNvSpPr>
          <p:nvPr/>
        </p:nvSpPr>
        <p:spPr bwMode="auto">
          <a:xfrm>
            <a:off x="4038600" y="2209800"/>
            <a:ext cx="5105400" cy="4291013"/>
          </a:xfrm>
          <a:prstGeom prst="rect">
            <a:avLst/>
          </a:prstGeom>
          <a:noFill/>
          <a:ln w="12700">
            <a:noFill/>
            <a:miter lim="800000"/>
            <a:headEnd type="none" w="sm" len="sm"/>
            <a:tailEnd type="none" w="sm" len="sm"/>
          </a:ln>
          <a:effectLst/>
        </p:spPr>
        <p:txBody>
          <a:bodyPr lIns="92075" tIns="46038" rIns="92075" bIns="46038">
            <a:spAutoFit/>
          </a:bodyPr>
          <a:lstStyle/>
          <a:p>
            <a:pPr algn="just">
              <a:spcBef>
                <a:spcPct val="50000"/>
              </a:spcBef>
              <a:buFontTx/>
              <a:buChar char="•"/>
            </a:pPr>
            <a:r>
              <a:rPr lang="es-ES_tradnl">
                <a:latin typeface="Arial" pitchFamily="34" charset="0"/>
                <a:cs typeface="Arial" pitchFamily="34" charset="0"/>
              </a:rPr>
              <a:t>L</a:t>
            </a:r>
            <a:r>
              <a:rPr lang="es-ES">
                <a:latin typeface="Arial" pitchFamily="34" charset="0"/>
                <a:cs typeface="Arial" pitchFamily="34" charset="0"/>
              </a:rPr>
              <a:t>as variables: consumo de drogas, posesión de armas, acoso sexual, abuso físico, abuso verbal y consumo de bebidas, se hallan mejor explicadas en la dimensión uno y las variables mejor explicadas en la dimensión dos son: abuso físico, posesión de armas, consumo de drogas, acoso sexual y abuso verbal.</a:t>
            </a:r>
            <a:endParaRPr lang="es-ES">
              <a:cs typeface="Times New Roman" pitchFamily="18" charset="0"/>
            </a:endParaRPr>
          </a:p>
          <a:p>
            <a:pPr>
              <a:spcBef>
                <a:spcPct val="50000"/>
              </a:spcBef>
            </a:pPr>
            <a:endParaRPr lang="es-E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s-ES_tradnl"/>
              <a:t>Gráfico de Medidas de Discriminación</a:t>
            </a:r>
            <a:endParaRPr lang="es-ES"/>
          </a:p>
        </p:txBody>
      </p:sp>
      <p:sp>
        <p:nvSpPr>
          <p:cNvPr id="113668" name="Rectangle 4"/>
          <p:cNvSpPr>
            <a:spLocks noChangeArrowheads="1"/>
          </p:cNvSpPr>
          <p:nvPr/>
        </p:nvSpPr>
        <p:spPr bwMode="auto">
          <a:xfrm>
            <a:off x="2324100" y="1633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13667" name="Object 3"/>
          <p:cNvGraphicFramePr>
            <a:graphicFrameLocks noChangeAspect="1"/>
          </p:cNvGraphicFramePr>
          <p:nvPr/>
        </p:nvGraphicFramePr>
        <p:xfrm>
          <a:off x="1905000" y="2111375"/>
          <a:ext cx="5943600" cy="4746625"/>
        </p:xfrm>
        <a:graphic>
          <a:graphicData uri="http://schemas.openxmlformats.org/presentationml/2006/ole">
            <p:oleObj spid="_x0000_s113667" r:id="rId3" imgW="4478694" imgH="3582955" progId="StaticMetafile">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s-ES_tradnl"/>
              <a:t>Gráfico de Cuantificaciones Categóricas</a:t>
            </a:r>
            <a:endParaRPr lang="es-ES"/>
          </a:p>
        </p:txBody>
      </p:sp>
      <p:sp>
        <p:nvSpPr>
          <p:cNvPr id="114692" name="Rectangle 4"/>
          <p:cNvSpPr>
            <a:spLocks noChangeArrowheads="1"/>
          </p:cNvSpPr>
          <p:nvPr/>
        </p:nvSpPr>
        <p:spPr bwMode="auto">
          <a:xfrm>
            <a:off x="2324100" y="1633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14691" name="Object 3"/>
          <p:cNvGraphicFramePr>
            <a:graphicFrameLocks noChangeAspect="1"/>
          </p:cNvGraphicFramePr>
          <p:nvPr/>
        </p:nvGraphicFramePr>
        <p:xfrm>
          <a:off x="1905000" y="1981200"/>
          <a:ext cx="5638800" cy="4503738"/>
        </p:xfrm>
        <a:graphic>
          <a:graphicData uri="http://schemas.openxmlformats.org/presentationml/2006/ole">
            <p:oleObj spid="_x0000_s114691" r:id="rId3" imgW="4478694" imgH="3582955" progId="StaticMetafile">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s-ES_tradnl"/>
              <a:t>Cuantificaciones Categóricas</a:t>
            </a:r>
            <a:endParaRPr lang="es-ES"/>
          </a:p>
        </p:txBody>
      </p:sp>
      <p:sp>
        <p:nvSpPr>
          <p:cNvPr id="115716" name="Rectangle 4"/>
          <p:cNvSpPr>
            <a:spLocks noChangeArrowheads="1"/>
          </p:cNvSpPr>
          <p:nvPr/>
        </p:nvSpPr>
        <p:spPr bwMode="auto">
          <a:xfrm>
            <a:off x="2328863" y="16287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32096" name="Object 0"/>
          <p:cNvGraphicFramePr>
            <a:graphicFrameLocks noChangeAspect="1"/>
          </p:cNvGraphicFramePr>
          <p:nvPr/>
        </p:nvGraphicFramePr>
        <p:xfrm>
          <a:off x="1447800" y="1905000"/>
          <a:ext cx="6019800" cy="4830763"/>
        </p:xfrm>
        <a:graphic>
          <a:graphicData uri="http://schemas.openxmlformats.org/presentationml/2006/ole">
            <p:oleObj spid="_x0000_s132096" r:id="rId3" imgW="4730620" imgH="3788229" progId="StaticEnhancedMetafile">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s-ES_tradnl"/>
              <a:t>Cuantificaciones Categóricas en forma de estrella</a:t>
            </a:r>
            <a:endParaRPr lang="es-ES"/>
          </a:p>
        </p:txBody>
      </p:sp>
      <p:sp>
        <p:nvSpPr>
          <p:cNvPr id="116740" name="Rectangle 4"/>
          <p:cNvSpPr>
            <a:spLocks noChangeArrowheads="1"/>
          </p:cNvSpPr>
          <p:nvPr/>
        </p:nvSpPr>
        <p:spPr bwMode="auto">
          <a:xfrm>
            <a:off x="2514600" y="1781175"/>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16739" name="Object 3"/>
          <p:cNvGraphicFramePr>
            <a:graphicFrameLocks noChangeAspect="1"/>
          </p:cNvGraphicFramePr>
          <p:nvPr/>
        </p:nvGraphicFramePr>
        <p:xfrm>
          <a:off x="1371600" y="1974850"/>
          <a:ext cx="6096000" cy="4883150"/>
        </p:xfrm>
        <a:graphic>
          <a:graphicData uri="http://schemas.openxmlformats.org/presentationml/2006/ole">
            <p:oleObj spid="_x0000_s116739" r:id="rId3" imgW="4730620" imgH="3788229" progId="StaticEnhancedMetafile">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609600"/>
          </a:xfrm>
        </p:spPr>
        <p:txBody>
          <a:bodyPr/>
          <a:lstStyle/>
          <a:p>
            <a:r>
              <a:rPr lang="es-ES_tradnl"/>
              <a:t>2. Diseño del Cuestionario</a:t>
            </a:r>
            <a:endParaRPr lang="es-ES"/>
          </a:p>
        </p:txBody>
      </p:sp>
      <p:sp>
        <p:nvSpPr>
          <p:cNvPr id="11267" name="Rectangle 3"/>
          <p:cNvSpPr>
            <a:spLocks noGrp="1" noChangeArrowheads="1"/>
          </p:cNvSpPr>
          <p:nvPr>
            <p:ph type="body" idx="1"/>
          </p:nvPr>
        </p:nvSpPr>
        <p:spPr>
          <a:xfrm>
            <a:off x="762000" y="1066800"/>
            <a:ext cx="7772400" cy="5791200"/>
          </a:xfrm>
        </p:spPr>
        <p:txBody>
          <a:bodyPr/>
          <a:lstStyle/>
          <a:p>
            <a:pPr>
              <a:lnSpc>
                <a:spcPct val="90000"/>
              </a:lnSpc>
              <a:buFontTx/>
              <a:buChar char="•"/>
            </a:pPr>
            <a:r>
              <a:rPr lang="es-ES_tradnl" sz="3200"/>
              <a:t>    Datos generales del estudiante:</a:t>
            </a:r>
          </a:p>
          <a:p>
            <a:pPr lvl="1">
              <a:lnSpc>
                <a:spcPct val="90000"/>
              </a:lnSpc>
            </a:pPr>
            <a:r>
              <a:rPr lang="es-ES_tradnl" sz="2800"/>
              <a:t>   Edad</a:t>
            </a:r>
          </a:p>
          <a:p>
            <a:pPr lvl="1">
              <a:lnSpc>
                <a:spcPct val="90000"/>
              </a:lnSpc>
            </a:pPr>
            <a:r>
              <a:rPr lang="es-ES_tradnl" sz="2800"/>
              <a:t>   Sexo</a:t>
            </a:r>
          </a:p>
          <a:p>
            <a:pPr lvl="1">
              <a:lnSpc>
                <a:spcPct val="90000"/>
              </a:lnSpc>
            </a:pPr>
            <a:r>
              <a:rPr lang="es-ES_tradnl" sz="2800"/>
              <a:t>   Tipo de Colegio: Fiscal o Particular</a:t>
            </a:r>
          </a:p>
          <a:p>
            <a:pPr lvl="1">
              <a:lnSpc>
                <a:spcPct val="90000"/>
              </a:lnSpc>
            </a:pPr>
            <a:endParaRPr lang="es-ES_tradnl" sz="2800">
              <a:cs typeface="Times New Roman" pitchFamily="18" charset="0"/>
            </a:endParaRPr>
          </a:p>
          <a:p>
            <a:pPr>
              <a:lnSpc>
                <a:spcPct val="90000"/>
              </a:lnSpc>
              <a:buFontTx/>
              <a:buChar char="•"/>
            </a:pPr>
            <a:r>
              <a:rPr lang="es-ES_tradnl" sz="3200">
                <a:cs typeface="Times New Roman" pitchFamily="18" charset="0"/>
              </a:rPr>
              <a:t>   </a:t>
            </a:r>
            <a:r>
              <a:rPr lang="es-ES_tradnl" sz="2800">
                <a:cs typeface="Times New Roman" pitchFamily="18" charset="0"/>
              </a:rPr>
              <a:t>Preguntas relacionadas con el nivel de influencia                 </a:t>
            </a:r>
          </a:p>
          <a:p>
            <a:pPr>
              <a:lnSpc>
                <a:spcPct val="90000"/>
              </a:lnSpc>
            </a:pPr>
            <a:r>
              <a:rPr lang="es-ES_tradnl" sz="2800">
                <a:cs typeface="Times New Roman" pitchFamily="18" charset="0"/>
              </a:rPr>
              <a:t>       que ejercen los problemas, los estudiantes las  </a:t>
            </a:r>
          </a:p>
          <a:p>
            <a:pPr>
              <a:lnSpc>
                <a:spcPct val="90000"/>
              </a:lnSpc>
            </a:pPr>
            <a:r>
              <a:rPr lang="es-ES_tradnl" sz="2800">
                <a:cs typeface="Times New Roman" pitchFamily="18" charset="0"/>
              </a:rPr>
              <a:t>       calificarán de acuerdo a la siguiente escala:</a:t>
            </a:r>
            <a:endParaRPr lang="es-ES_tradnl" sz="2800"/>
          </a:p>
          <a:p>
            <a:pPr lvl="1">
              <a:lnSpc>
                <a:spcPct val="90000"/>
              </a:lnSpc>
            </a:pPr>
            <a:r>
              <a:rPr lang="es-ES_tradnl" sz="2800"/>
              <a:t>  SERIO</a:t>
            </a:r>
          </a:p>
          <a:p>
            <a:pPr lvl="1">
              <a:lnSpc>
                <a:spcPct val="90000"/>
              </a:lnSpc>
            </a:pPr>
            <a:r>
              <a:rPr lang="es-ES_tradnl" sz="2800"/>
              <a:t>  MODERADO</a:t>
            </a:r>
          </a:p>
          <a:p>
            <a:pPr lvl="1">
              <a:lnSpc>
                <a:spcPct val="90000"/>
              </a:lnSpc>
            </a:pPr>
            <a:r>
              <a:rPr lang="es-ES_tradnl" sz="2800"/>
              <a:t>  MENOR</a:t>
            </a:r>
          </a:p>
          <a:p>
            <a:pPr lvl="1">
              <a:lnSpc>
                <a:spcPct val="90000"/>
              </a:lnSpc>
            </a:pPr>
            <a:r>
              <a:rPr lang="es-ES_tradnl" sz="2800"/>
              <a:t>  NO ES UN PROBLEMA</a:t>
            </a:r>
            <a:endParaRPr lang="es-ES" sz="2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_tradnl"/>
              <a:t>Puntuaciones de Objetos</a:t>
            </a:r>
            <a:endParaRPr lang="es-ES"/>
          </a:p>
        </p:txBody>
      </p:sp>
      <p:sp>
        <p:nvSpPr>
          <p:cNvPr id="117764" name="Rectangle 4"/>
          <p:cNvSpPr>
            <a:spLocks noChangeArrowheads="1"/>
          </p:cNvSpPr>
          <p:nvPr/>
        </p:nvSpPr>
        <p:spPr bwMode="auto">
          <a:xfrm>
            <a:off x="2324100" y="1633538"/>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17763" name="Object 3"/>
          <p:cNvGraphicFramePr>
            <a:graphicFrameLocks noChangeAspect="1"/>
          </p:cNvGraphicFramePr>
          <p:nvPr/>
        </p:nvGraphicFramePr>
        <p:xfrm>
          <a:off x="1676400" y="1600200"/>
          <a:ext cx="6248400" cy="4991100"/>
        </p:xfrm>
        <a:graphic>
          <a:graphicData uri="http://schemas.openxmlformats.org/presentationml/2006/ole">
            <p:oleObj spid="_x0000_s117763" r:id="rId3" imgW="4478694" imgH="3582955" progId="StaticEnhancedMetafile">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s-ES_tradnl"/>
              <a:t>Puntuaciones de Objetos etiquetadas</a:t>
            </a:r>
            <a:endParaRPr lang="es-ES"/>
          </a:p>
        </p:txBody>
      </p:sp>
      <p:sp>
        <p:nvSpPr>
          <p:cNvPr id="118788" name="Rectangle 4"/>
          <p:cNvSpPr>
            <a:spLocks noChangeArrowheads="1"/>
          </p:cNvSpPr>
          <p:nvPr/>
        </p:nvSpPr>
        <p:spPr bwMode="auto">
          <a:xfrm>
            <a:off x="2057400" y="1509713"/>
            <a:ext cx="9144000" cy="0"/>
          </a:xfrm>
          <a:prstGeom prst="rect">
            <a:avLst/>
          </a:prstGeom>
          <a:noFill/>
          <a:ln w="12700">
            <a:noFill/>
            <a:miter lim="800000"/>
            <a:headEnd type="none" w="sm" len="sm"/>
            <a:tailEnd type="none" w="sm" len="sm"/>
          </a:ln>
          <a:effectLst/>
        </p:spPr>
        <p:txBody>
          <a:bodyPr lIns="92075" tIns="46038" rIns="92075" bIns="46038">
            <a:spAutoFit/>
          </a:bodyPr>
          <a:lstStyle/>
          <a:p>
            <a:endParaRPr lang="es-ES"/>
          </a:p>
        </p:txBody>
      </p:sp>
      <p:graphicFrame>
        <p:nvGraphicFramePr>
          <p:cNvPr id="118787" name="Object 3"/>
          <p:cNvGraphicFramePr>
            <a:graphicFrameLocks noChangeAspect="1"/>
          </p:cNvGraphicFramePr>
          <p:nvPr/>
        </p:nvGraphicFramePr>
        <p:xfrm>
          <a:off x="1600200" y="2146300"/>
          <a:ext cx="6172200" cy="4711700"/>
        </p:xfrm>
        <a:graphic>
          <a:graphicData uri="http://schemas.openxmlformats.org/presentationml/2006/ole">
            <p:oleObj spid="_x0000_s118787" r:id="rId3" imgW="4478694" imgH="3582955" progId="StaticEnhancedMetafile">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s-ES_tradnl"/>
              <a:t>6. CONCLUSIONES</a:t>
            </a:r>
            <a:endParaRPr lang="es-ES"/>
          </a:p>
        </p:txBody>
      </p:sp>
      <p:sp>
        <p:nvSpPr>
          <p:cNvPr id="119811" name="Text Box 3"/>
          <p:cNvSpPr txBox="1">
            <a:spLocks noChangeArrowheads="1"/>
          </p:cNvSpPr>
          <p:nvPr/>
        </p:nvSpPr>
        <p:spPr bwMode="auto">
          <a:xfrm>
            <a:off x="457200" y="1905000"/>
            <a:ext cx="8001000" cy="487680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latin typeface="Arial" pitchFamily="34" charset="0"/>
                <a:cs typeface="Arial" pitchFamily="34" charset="0"/>
              </a:rPr>
              <a:t> </a:t>
            </a:r>
            <a:r>
              <a:rPr lang="es-ES" sz="2000">
                <a:latin typeface="Arial" pitchFamily="34" charset="0"/>
                <a:cs typeface="Arial" pitchFamily="34" charset="0"/>
              </a:rPr>
              <a:t>Las edades de los estudiantes encuestados fluctúan entre los 15 y 24 años, con una edad media de 17 años</a:t>
            </a:r>
            <a:r>
              <a:rPr lang="es-ES" sz="2000"/>
              <a:t> </a:t>
            </a:r>
            <a:endParaRPr lang="es-ES_tradnl" sz="2000"/>
          </a:p>
          <a:p>
            <a:pPr>
              <a:spcBef>
                <a:spcPct val="50000"/>
              </a:spcBef>
              <a:buFontTx/>
              <a:buChar char="•"/>
            </a:pPr>
            <a:r>
              <a:rPr lang="es-ES_tradnl" sz="2000"/>
              <a:t> </a:t>
            </a:r>
            <a:r>
              <a:rPr lang="es-ES_tradnl" sz="2000">
                <a:latin typeface="Arial" pitchFamily="34" charset="0"/>
                <a:cs typeface="Arial" pitchFamily="34" charset="0"/>
              </a:rPr>
              <a:t>L</a:t>
            </a:r>
            <a:r>
              <a:rPr lang="es-ES" sz="2000">
                <a:latin typeface="Arial" pitchFamily="34" charset="0"/>
                <a:cs typeface="Arial" pitchFamily="34" charset="0"/>
              </a:rPr>
              <a:t>os cantones que ejercen mayor influencia en los otros son: Guayaquil, Milagro, Durán, Daule, El Empalme, y con mayor grado sobre todos ellos Guayaquil por ser la cabecera de la provincia del Guayas.</a:t>
            </a:r>
            <a:endParaRPr lang="es-ES_tradnl" sz="2000">
              <a:latin typeface="Arial" pitchFamily="34" charset="0"/>
              <a:cs typeface="Arial" pitchFamily="34" charset="0"/>
            </a:endParaRPr>
          </a:p>
          <a:p>
            <a:pPr>
              <a:spcBef>
                <a:spcPct val="50000"/>
              </a:spcBef>
              <a:buFontTx/>
              <a:buChar char="•"/>
            </a:pPr>
            <a:r>
              <a:rPr lang="es-ES_tradnl" sz="2000">
                <a:latin typeface="Arial" pitchFamily="34" charset="0"/>
                <a:cs typeface="Arial" pitchFamily="34" charset="0"/>
              </a:rPr>
              <a:t> </a:t>
            </a:r>
            <a:r>
              <a:rPr lang="es-ES" sz="2000">
                <a:latin typeface="Arial" pitchFamily="34" charset="0"/>
                <a:cs typeface="Times New Roman" pitchFamily="18" charset="0"/>
              </a:rPr>
              <a:t>Se obtuvieron más datos de estudiantes que pertenecen al sexo masculino que estudiantes del sexo opuesto, pero la diferencia no es significativa (4%).</a:t>
            </a:r>
            <a:r>
              <a:rPr lang="es-ES" sz="2000">
                <a:latin typeface="Arial" pitchFamily="34" charset="0"/>
                <a:cs typeface="Arial" pitchFamily="34" charset="0"/>
              </a:rPr>
              <a:t> </a:t>
            </a:r>
            <a:endParaRPr lang="es-ES_tradnl" sz="2000">
              <a:latin typeface="Arial" pitchFamily="34" charset="0"/>
              <a:cs typeface="Arial" pitchFamily="34" charset="0"/>
            </a:endParaRPr>
          </a:p>
          <a:p>
            <a:pPr algn="just">
              <a:spcBef>
                <a:spcPct val="50000"/>
              </a:spcBef>
              <a:buFontTx/>
              <a:buChar char="•"/>
            </a:pPr>
            <a:r>
              <a:rPr lang="es-ES_tradnl" sz="2000">
                <a:latin typeface="Arial" pitchFamily="34" charset="0"/>
                <a:cs typeface="Arial" pitchFamily="34" charset="0"/>
              </a:rPr>
              <a:t> </a:t>
            </a:r>
            <a:r>
              <a:rPr lang="es-ES" sz="2000">
                <a:latin typeface="Arial" pitchFamily="34" charset="0"/>
                <a:cs typeface="Arial" pitchFamily="34" charset="0"/>
              </a:rPr>
              <a:t>Los estudiantes con edades no muy comunes en la encuesta como 15, 22 y 24 años, se distribuyen de la siguiente manera: los de 15 años corresponden a Guayaquil y Milagro, los de 22 años corresponden a los cantones: Colimes, Milagro y Salinas y  los de 24 años a Daule y el Empalme</a:t>
            </a:r>
            <a:endParaRPr lang="es-ES" sz="2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457200" y="457200"/>
            <a:ext cx="8229600" cy="5568950"/>
          </a:xfrm>
          <a:prstGeom prst="rect">
            <a:avLst/>
          </a:prstGeom>
          <a:noFill/>
          <a:ln w="12700">
            <a:noFill/>
            <a:miter lim="800000"/>
            <a:headEnd type="none" w="sm" len="sm"/>
            <a:tailEnd type="none" w="sm" len="sm"/>
          </a:ln>
          <a:effectLst/>
        </p:spPr>
        <p:txBody>
          <a:bodyPr lIns="92075" tIns="46038" rIns="92075" bIns="46038">
            <a:spAutoFit/>
          </a:bodyPr>
          <a:lstStyle/>
          <a:p>
            <a:pPr marL="457200" indent="-457200">
              <a:spcBef>
                <a:spcPct val="50000"/>
              </a:spcBef>
              <a:buFontTx/>
              <a:buChar char="•"/>
            </a:pPr>
            <a:r>
              <a:rPr lang="es-ES">
                <a:latin typeface="Arial" pitchFamily="34" charset="0"/>
                <a:cs typeface="Arial" pitchFamily="34" charset="0"/>
              </a:rPr>
              <a:t>El atraso y ausentismo de los estudiantes fueron considerados un problema moderado en la mayoría de los casos.</a:t>
            </a:r>
            <a:r>
              <a:rPr lang="es-ES"/>
              <a:t> </a:t>
            </a:r>
            <a:endParaRPr lang="es-ES_tradnl"/>
          </a:p>
          <a:p>
            <a:pPr marL="457200" indent="-457200" algn="just">
              <a:spcBef>
                <a:spcPct val="50000"/>
              </a:spcBef>
              <a:buFontTx/>
              <a:buChar char="•"/>
            </a:pPr>
            <a:r>
              <a:rPr lang="es-ES">
                <a:latin typeface="Arial" pitchFamily="34" charset="0"/>
                <a:cs typeface="Arial" pitchFamily="34" charset="0"/>
              </a:rPr>
              <a:t>Las variables: ausentismo de profesores, fuga de los estudiantes, conflictos entre estudiantes, robos, asaltos, vandalismo, consumo de bebidas alcohólicas dentro del colegio, consumo de drogas dentro del colegio,  posesión de armas, abuso físico, abuso verbal, acoso sexual, corrupción, falta de preparación de los profesores e irrespeto a las autoridades fueron consideradas mayoritariamente como que no representan un problema.</a:t>
            </a:r>
            <a:endParaRPr lang="es-ES"/>
          </a:p>
          <a:p>
            <a:pPr marL="457200" indent="-457200">
              <a:spcBef>
                <a:spcPct val="50000"/>
              </a:spcBef>
              <a:buFontTx/>
              <a:buChar char="•"/>
            </a:pPr>
            <a:r>
              <a:rPr lang="es-ES">
                <a:latin typeface="Arial" pitchFamily="34" charset="0"/>
                <a:cs typeface="Arial" pitchFamily="34" charset="0"/>
              </a:rPr>
              <a:t>El problema falta de apoyo económico por parte del Estado fue considerado como serio</a:t>
            </a:r>
            <a:r>
              <a:rPr lang="es-ES"/>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457200" y="0"/>
            <a:ext cx="8001000" cy="64817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Los estudiantes de los diferentes cantones de la provincia del Guayas no han variado excesivamente en sus respuestas con respecto a los otros cantones, salvo algunas excepciones que indican cierto grado de diferencia en los posibles problemas que aquejan al centro de educación secundaria al cual asisten en su respectivo cantón. Esto evidencia un comportamiento homogéneo respecto a los problemas analizados entre los estudiantes de toda la provincia.</a:t>
            </a:r>
            <a:endParaRPr lang="es-ES"/>
          </a:p>
          <a:p>
            <a:pPr>
              <a:spcBef>
                <a:spcPct val="50000"/>
              </a:spcBef>
              <a:buFontTx/>
              <a:buChar char="•"/>
            </a:pPr>
            <a:r>
              <a:rPr lang="es-ES">
                <a:latin typeface="Arial" pitchFamily="34" charset="0"/>
                <a:cs typeface="Arial" pitchFamily="34" charset="0"/>
              </a:rPr>
              <a:t>Se observó en los valores obtenidos por medio de las tablas de contingencia que generalmente en la calificación de los estudiantes con respecto al problema propuesto, si bien es cierto la mayor parte de los cantones posee la misma calificación, en otros cantones existe una calificación diferente, hecho que se debe a las características peculiares de cada cantón y sus estudiantes.</a:t>
            </a:r>
            <a:r>
              <a:rPr lang="es-ES"/>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04800" y="381000"/>
            <a:ext cx="8610600" cy="575151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Los cantones en los que el problema robos dentro del colegio fue considerado como serio fueron: el Triunfo, Salinas y Playas; Fue considerado como moderado en los cantones: Milagro, Pedro Carbo, Nobol y Libertad.</a:t>
            </a:r>
            <a:endParaRPr lang="es-ES"/>
          </a:p>
          <a:p>
            <a:pPr>
              <a:spcBef>
                <a:spcPct val="50000"/>
              </a:spcBef>
              <a:buFontTx/>
              <a:buChar char="•"/>
            </a:pPr>
            <a:r>
              <a:rPr lang="es-ES_tradnl"/>
              <a:t>  </a:t>
            </a:r>
            <a:r>
              <a:rPr lang="es-ES">
                <a:latin typeface="Arial" pitchFamily="34" charset="0"/>
                <a:cs typeface="Arial" pitchFamily="34" charset="0"/>
              </a:rPr>
              <a:t>En el cantón el Empalme y en general se consideró  al acoso sexual como que no representa un problema, pero el anterior es el cantón con un mayor número de estudiantes (1.6%), que considera que el problema es serio</a:t>
            </a:r>
            <a:r>
              <a:rPr lang="es-ES"/>
              <a:t> </a:t>
            </a:r>
            <a:endParaRPr lang="es-ES_tradnl"/>
          </a:p>
          <a:p>
            <a:pPr>
              <a:spcBef>
                <a:spcPct val="50000"/>
              </a:spcBef>
              <a:buFontTx/>
              <a:buChar char="•"/>
            </a:pPr>
            <a:r>
              <a:rPr lang="es-ES_tradnl"/>
              <a:t> </a:t>
            </a:r>
            <a:r>
              <a:rPr lang="es-ES">
                <a:latin typeface="Arial" pitchFamily="34" charset="0"/>
                <a:cs typeface="Arial" pitchFamily="34" charset="0"/>
              </a:rPr>
              <a:t>Las variables: consumo de drogas, posesión de armas, acoso sexual, abuso físico, abuso verbal y consumo de bebidas alcohólicas que corresponden a factores que afectan al estudiante tanto física, sicológica y académicamente, son las que explican mejor el conjunto de datos.</a:t>
            </a:r>
            <a:r>
              <a:rPr lang="es-ES"/>
              <a:t> </a:t>
            </a:r>
            <a:endParaRPr lang="es-ES_tradnl"/>
          </a:p>
          <a:p>
            <a:pPr>
              <a:spcBef>
                <a:spcPct val="50000"/>
              </a:spcBef>
            </a:pPr>
            <a:endParaRPr lang="es-E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04800" y="304800"/>
            <a:ext cx="8458200" cy="55689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En la dimensión uno sobresalen las categorías serio y moderado en la región positiva, que corresponden a las categorías que consideran una mayor influencia del problema en el respectivo colegio y en la parte negativa considera a las categorías menor y no es un problema, que consideran a los problemas con un grado de afección menor o no existente.</a:t>
            </a:r>
            <a:r>
              <a:rPr lang="es-ES"/>
              <a:t> </a:t>
            </a:r>
            <a:endParaRPr lang="es-ES_tradnl"/>
          </a:p>
          <a:p>
            <a:pPr>
              <a:spcBef>
                <a:spcPct val="50000"/>
              </a:spcBef>
              <a:buFontTx/>
              <a:buChar char="•"/>
            </a:pPr>
            <a:r>
              <a:rPr lang="es-ES_tradnl"/>
              <a:t> </a:t>
            </a:r>
            <a:r>
              <a:rPr lang="es-ES">
                <a:latin typeface="Arial" pitchFamily="34" charset="0"/>
                <a:cs typeface="Arial" pitchFamily="34" charset="0"/>
              </a:rPr>
              <a:t>La dimensión dos al contrario divide a las categorías en extremos: serio y no es un problema en la región positiva, y término medio: moderado y menor en la región negativa.</a:t>
            </a:r>
            <a:endParaRPr lang="es-ES"/>
          </a:p>
          <a:p>
            <a:pPr>
              <a:spcBef>
                <a:spcPct val="50000"/>
              </a:spcBef>
              <a:buFontTx/>
              <a:buChar char="•"/>
            </a:pPr>
            <a:r>
              <a:rPr lang="es-ES_tradnl"/>
              <a:t> </a:t>
            </a:r>
            <a:r>
              <a:rPr lang="es-ES">
                <a:latin typeface="Arial" pitchFamily="34" charset="0"/>
                <a:cs typeface="Arial" pitchFamily="34" charset="0"/>
              </a:rPr>
              <a:t>Mediante las puntuaciones de objetos se pudo determinar que existen más problemas en los colegios fiscales que en los particulares, al menos así opinan el grupo de estudiantes encuestados.</a:t>
            </a:r>
            <a:endParaRPr lang="es-E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s-ES_tradnl"/>
              <a:t>7. RECOMENDACIONES</a:t>
            </a:r>
            <a:endParaRPr lang="es-ES"/>
          </a:p>
        </p:txBody>
      </p:sp>
      <p:sp>
        <p:nvSpPr>
          <p:cNvPr id="125955" name="Text Box 3"/>
          <p:cNvSpPr txBox="1">
            <a:spLocks noChangeArrowheads="1"/>
          </p:cNvSpPr>
          <p:nvPr/>
        </p:nvSpPr>
        <p:spPr bwMode="auto">
          <a:xfrm>
            <a:off x="609600" y="1905000"/>
            <a:ext cx="7772400" cy="502126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Se recomienda que las instituciones del Estado encargados de velar por la educación de los niños y jóvenes realicen periódicamente este tipo de estudio para detectar a tiempo los problemas que se presentan en este sector y así prevenirlos, evitar que se desarrollen  o buscar las soluciones más viables.</a:t>
            </a:r>
            <a:endParaRPr lang="es-ES"/>
          </a:p>
          <a:p>
            <a:pPr>
              <a:spcBef>
                <a:spcPct val="50000"/>
              </a:spcBef>
              <a:buFontTx/>
              <a:buChar char="•"/>
            </a:pPr>
            <a:r>
              <a:rPr lang="es-ES_tradnl"/>
              <a:t> </a:t>
            </a:r>
            <a:r>
              <a:rPr lang="es-ES">
                <a:latin typeface="Arial" pitchFamily="34" charset="0"/>
                <a:cs typeface="Arial" pitchFamily="34" charset="0"/>
              </a:rPr>
              <a:t>Se considera indispensable que los familiares y el Estado en general incentiven a la niñez y juventud a estudiar desde edades tempranas con el objeto de promover el desarrollo del país en general y para no causar ningún tipo de trauma psicológico en los alumnos que poseen mayor o menor edad en relación con sus compañeros de curso.</a:t>
            </a:r>
            <a:endParaRPr lang="es-E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04800" y="457200"/>
            <a:ext cx="8534400" cy="55689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Es indispensable y sumamente necesario el apoyo del Estado a la educación, no solo económico, sino que permita que los estudiantes posean los medios para estudiar de forma óptima como: vías de acceso,  seguridad, desarrollo tecnológico.</a:t>
            </a:r>
            <a:endParaRPr lang="es-ES"/>
          </a:p>
          <a:p>
            <a:pPr>
              <a:spcBef>
                <a:spcPct val="50000"/>
              </a:spcBef>
              <a:buFontTx/>
              <a:buChar char="•"/>
            </a:pPr>
            <a:r>
              <a:rPr lang="es-ES_tradnl"/>
              <a:t> </a:t>
            </a:r>
            <a:r>
              <a:rPr lang="es-ES">
                <a:latin typeface="Arial" pitchFamily="34" charset="0"/>
                <a:cs typeface="Arial" pitchFamily="34" charset="0"/>
              </a:rPr>
              <a:t>Se debe enfatizar en que el nivel de ausentismo y atraso de los estudiantes debe reducirse, debido a que unánimemente consideran los estudiantes que es un problema moderado.</a:t>
            </a:r>
            <a:endParaRPr lang="es-ES"/>
          </a:p>
          <a:p>
            <a:pPr>
              <a:spcBef>
                <a:spcPct val="50000"/>
              </a:spcBef>
              <a:buFontTx/>
              <a:buChar char="•"/>
            </a:pPr>
            <a:r>
              <a:rPr lang="es-ES_tradnl"/>
              <a:t>  </a:t>
            </a:r>
            <a:r>
              <a:rPr lang="es-ES">
                <a:latin typeface="Arial" pitchFamily="34" charset="0"/>
                <a:cs typeface="Arial" pitchFamily="34" charset="0"/>
              </a:rPr>
              <a:t>En los cantones en que existe el problema de robo dentro de las instalaciones de los colegios, se debe llevar un mayor control con respecto a las denuncias de los mismos estudiantes e intentar inculcar en ellos medidas preventivas y  correctivas si así fuera el caso, para erradicar este tipo de situación</a:t>
            </a:r>
            <a:r>
              <a:rPr lang="es-ES"/>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304800" y="457200"/>
            <a:ext cx="8458200" cy="538638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El acoso sexual dentro del colegio es un tema bastante conflictivo debido a que los afectados muy raramente denuncian este tipo de casos, primero por temor a represalias, segundo porque su imagen se vería afectada entre otras razones, por lo que sería muy beneficioso que se tome muy en cuenta una denuncia de este tipo y tomar las medidas necesarias para que estos casos no proliferen y los infractores sean penados ante la ley.</a:t>
            </a:r>
            <a:endParaRPr lang="es-ES"/>
          </a:p>
          <a:p>
            <a:pPr>
              <a:spcBef>
                <a:spcPct val="50000"/>
              </a:spcBef>
              <a:buFontTx/>
              <a:buChar char="•"/>
            </a:pPr>
            <a:r>
              <a:rPr lang="es-ES_tradnl"/>
              <a:t>  </a:t>
            </a:r>
            <a:r>
              <a:rPr lang="es-ES">
                <a:latin typeface="Arial" pitchFamily="34" charset="0"/>
                <a:cs typeface="Arial" pitchFamily="34" charset="0"/>
              </a:rPr>
              <a:t>Se debe complementar la enseñanza en casa con la enseñanza en el colegio, si bien es cierto los principios se los enseña en la casa, es preciso apoyar la enseñanza de los padres con el aprendizaje en el colegio, de esta manera se obtendrán a largo plazo personas o profesionales rectos con un alto sentido de ética.</a:t>
            </a: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609600"/>
          </a:xfrm>
        </p:spPr>
        <p:txBody>
          <a:bodyPr/>
          <a:lstStyle/>
          <a:p>
            <a:r>
              <a:rPr lang="es-ES_tradnl" sz="2400" b="1">
                <a:effectLst>
                  <a:outerShdw blurRad="38100" dist="38100" dir="2700000" algn="tl">
                    <a:srgbClr val="808080"/>
                  </a:outerShdw>
                </a:effectLst>
              </a:rPr>
              <a:t>PROBLEMAS CONSIDERADOS</a:t>
            </a:r>
            <a:r>
              <a:rPr lang="es-ES_tradnl"/>
              <a:t> </a:t>
            </a:r>
            <a:endParaRPr lang="es-ES"/>
          </a:p>
        </p:txBody>
      </p:sp>
      <p:sp>
        <p:nvSpPr>
          <p:cNvPr id="12291" name="Rectangle 3"/>
          <p:cNvSpPr>
            <a:spLocks noGrp="1" noChangeArrowheads="1"/>
          </p:cNvSpPr>
          <p:nvPr>
            <p:ph type="body" idx="1"/>
          </p:nvPr>
        </p:nvSpPr>
        <p:spPr>
          <a:xfrm>
            <a:off x="685800" y="838200"/>
            <a:ext cx="7772400" cy="6019800"/>
          </a:xfrm>
        </p:spPr>
        <p:txBody>
          <a:bodyPr/>
          <a:lstStyle/>
          <a:p>
            <a:pPr>
              <a:lnSpc>
                <a:spcPct val="90000"/>
              </a:lnSpc>
            </a:pPr>
            <a:r>
              <a:rPr lang="es-ES_tradnl" sz="1800">
                <a:cs typeface="Times New Roman" pitchFamily="18" charset="0"/>
              </a:rPr>
              <a:t>1.        Atraso de los estudiantes</a:t>
            </a:r>
            <a:endParaRPr lang="es-ES" sz="1800">
              <a:cs typeface="Times New Roman" pitchFamily="18" charset="0"/>
            </a:endParaRPr>
          </a:p>
          <a:p>
            <a:pPr>
              <a:lnSpc>
                <a:spcPct val="90000"/>
              </a:lnSpc>
            </a:pPr>
            <a:r>
              <a:rPr lang="es-ES_tradnl" sz="1800">
                <a:cs typeface="Times New Roman" pitchFamily="18" charset="0"/>
              </a:rPr>
              <a:t>2.        Ausentismo de los estudiantes</a:t>
            </a:r>
            <a:endParaRPr lang="es-ES" sz="1800">
              <a:cs typeface="Times New Roman" pitchFamily="18" charset="0"/>
            </a:endParaRPr>
          </a:p>
          <a:p>
            <a:pPr>
              <a:lnSpc>
                <a:spcPct val="90000"/>
              </a:lnSpc>
            </a:pPr>
            <a:r>
              <a:rPr lang="es-ES_tradnl" sz="1800">
                <a:cs typeface="Times New Roman" pitchFamily="18" charset="0"/>
              </a:rPr>
              <a:t>3.        Ausentismo de los profesores</a:t>
            </a:r>
            <a:endParaRPr lang="es-ES" sz="1800">
              <a:cs typeface="Times New Roman" pitchFamily="18" charset="0"/>
            </a:endParaRPr>
          </a:p>
          <a:p>
            <a:pPr>
              <a:lnSpc>
                <a:spcPct val="90000"/>
              </a:lnSpc>
            </a:pPr>
            <a:r>
              <a:rPr lang="es-ES_tradnl" sz="1800">
                <a:cs typeface="Times New Roman" pitchFamily="18" charset="0"/>
              </a:rPr>
              <a:t>4.        Fuga de  estudiantes de las horas de clase</a:t>
            </a:r>
            <a:endParaRPr lang="es-ES" sz="1800">
              <a:cs typeface="Times New Roman" pitchFamily="18" charset="0"/>
            </a:endParaRPr>
          </a:p>
          <a:p>
            <a:pPr>
              <a:lnSpc>
                <a:spcPct val="90000"/>
              </a:lnSpc>
            </a:pPr>
            <a:r>
              <a:rPr lang="es-ES_tradnl" sz="1800">
                <a:cs typeface="Times New Roman" pitchFamily="18" charset="0"/>
              </a:rPr>
              <a:t>5.        Conflictos físicos entre  estudiantes dentro del colegio</a:t>
            </a:r>
            <a:endParaRPr lang="es-ES" sz="1800">
              <a:cs typeface="Times New Roman" pitchFamily="18" charset="0"/>
            </a:endParaRPr>
          </a:p>
          <a:p>
            <a:pPr>
              <a:lnSpc>
                <a:spcPct val="90000"/>
              </a:lnSpc>
            </a:pPr>
            <a:r>
              <a:rPr lang="es-ES_tradnl" sz="1800">
                <a:cs typeface="Times New Roman" pitchFamily="18" charset="0"/>
              </a:rPr>
              <a:t>6.        Robos cometidos dentro del colegio</a:t>
            </a:r>
            <a:endParaRPr lang="es-ES" sz="1800">
              <a:cs typeface="Times New Roman" pitchFamily="18" charset="0"/>
            </a:endParaRPr>
          </a:p>
          <a:p>
            <a:pPr>
              <a:lnSpc>
                <a:spcPct val="90000"/>
              </a:lnSpc>
            </a:pPr>
            <a:r>
              <a:rPr lang="es-ES_tradnl" sz="1800">
                <a:cs typeface="Times New Roman" pitchFamily="18" charset="0"/>
              </a:rPr>
              <a:t>7.        Robo y/o asalto en los alrededores del colegio</a:t>
            </a:r>
            <a:endParaRPr lang="es-ES" sz="1800">
              <a:cs typeface="Times New Roman" pitchFamily="18" charset="0"/>
            </a:endParaRPr>
          </a:p>
          <a:p>
            <a:pPr>
              <a:lnSpc>
                <a:spcPct val="90000"/>
              </a:lnSpc>
            </a:pPr>
            <a:r>
              <a:rPr lang="es-ES_tradnl" sz="1800">
                <a:cs typeface="Times New Roman" pitchFamily="18" charset="0"/>
              </a:rPr>
              <a:t>8.        Vandalismo o daños físicos causados a las instalaciones del colegio</a:t>
            </a:r>
            <a:endParaRPr lang="es-ES" sz="1800">
              <a:cs typeface="Times New Roman" pitchFamily="18" charset="0"/>
            </a:endParaRPr>
          </a:p>
          <a:p>
            <a:pPr>
              <a:lnSpc>
                <a:spcPct val="90000"/>
              </a:lnSpc>
            </a:pPr>
            <a:r>
              <a:rPr lang="es-ES_tradnl" sz="1800">
                <a:cs typeface="Times New Roman" pitchFamily="18" charset="0"/>
              </a:rPr>
              <a:t>9.        Consumo de bebidas alcohólicas dentro del colegio</a:t>
            </a:r>
            <a:endParaRPr lang="es-ES" sz="1800">
              <a:cs typeface="Times New Roman" pitchFamily="18" charset="0"/>
            </a:endParaRPr>
          </a:p>
          <a:p>
            <a:pPr>
              <a:lnSpc>
                <a:spcPct val="90000"/>
              </a:lnSpc>
            </a:pPr>
            <a:r>
              <a:rPr lang="es-ES_tradnl" sz="1800">
                <a:cs typeface="Times New Roman" pitchFamily="18" charset="0"/>
              </a:rPr>
              <a:t>10.      Consumo de drogas dentro del colegio</a:t>
            </a:r>
            <a:endParaRPr lang="es-ES" sz="1800">
              <a:cs typeface="Times New Roman" pitchFamily="18" charset="0"/>
            </a:endParaRPr>
          </a:p>
          <a:p>
            <a:pPr>
              <a:lnSpc>
                <a:spcPct val="90000"/>
              </a:lnSpc>
            </a:pPr>
            <a:r>
              <a:rPr lang="es-ES_tradnl" sz="1800">
                <a:cs typeface="Times New Roman" pitchFamily="18" charset="0"/>
              </a:rPr>
              <a:t>11.      Posesión de armas(corto punzantes, de fuego) por los estudiantes</a:t>
            </a:r>
            <a:endParaRPr lang="es-ES" sz="1800">
              <a:cs typeface="Times New Roman" pitchFamily="18" charset="0"/>
            </a:endParaRPr>
          </a:p>
          <a:p>
            <a:pPr>
              <a:lnSpc>
                <a:spcPct val="90000"/>
              </a:lnSpc>
            </a:pPr>
            <a:r>
              <a:rPr lang="es-ES_tradnl" sz="1800">
                <a:cs typeface="Times New Roman" pitchFamily="18" charset="0"/>
              </a:rPr>
              <a:t>12.      Abuso físico de profesores a estudiantes</a:t>
            </a:r>
            <a:endParaRPr lang="es-ES" sz="1800">
              <a:cs typeface="Times New Roman" pitchFamily="18" charset="0"/>
            </a:endParaRPr>
          </a:p>
          <a:p>
            <a:pPr>
              <a:lnSpc>
                <a:spcPct val="90000"/>
              </a:lnSpc>
            </a:pPr>
            <a:r>
              <a:rPr lang="es-ES_tradnl" sz="1800">
                <a:cs typeface="Times New Roman" pitchFamily="18" charset="0"/>
              </a:rPr>
              <a:t>13.      Abuso verbal (insultos) de profesores a estudiantes</a:t>
            </a:r>
            <a:endParaRPr lang="es-ES" sz="1800">
              <a:cs typeface="Times New Roman" pitchFamily="18" charset="0"/>
            </a:endParaRPr>
          </a:p>
          <a:p>
            <a:pPr>
              <a:lnSpc>
                <a:spcPct val="90000"/>
              </a:lnSpc>
            </a:pPr>
            <a:r>
              <a:rPr lang="es-ES_tradnl" sz="1800">
                <a:cs typeface="Times New Roman" pitchFamily="18" charset="0"/>
              </a:rPr>
              <a:t>14.      Acoso sexual de profesores a estudiantes</a:t>
            </a:r>
            <a:endParaRPr lang="es-ES" sz="1800">
              <a:cs typeface="Times New Roman" pitchFamily="18" charset="0"/>
            </a:endParaRPr>
          </a:p>
          <a:p>
            <a:pPr>
              <a:lnSpc>
                <a:spcPct val="90000"/>
              </a:lnSpc>
            </a:pPr>
            <a:r>
              <a:rPr lang="es-ES_tradnl" sz="1800">
                <a:cs typeface="Times New Roman" pitchFamily="18" charset="0"/>
              </a:rPr>
              <a:t>15.      Falta de apoyo económico por parte del estado</a:t>
            </a:r>
            <a:endParaRPr lang="es-ES" sz="1800">
              <a:cs typeface="Times New Roman" pitchFamily="18" charset="0"/>
            </a:endParaRPr>
          </a:p>
          <a:p>
            <a:pPr>
              <a:lnSpc>
                <a:spcPct val="90000"/>
              </a:lnSpc>
            </a:pPr>
            <a:r>
              <a:rPr lang="es-ES_tradnl" sz="1800">
                <a:cs typeface="Times New Roman" pitchFamily="18" charset="0"/>
              </a:rPr>
              <a:t>16.      Corrupción en la administración del colegio por parte de las autoridades    </a:t>
            </a:r>
          </a:p>
          <a:p>
            <a:pPr>
              <a:lnSpc>
                <a:spcPct val="90000"/>
              </a:lnSpc>
            </a:pPr>
            <a:r>
              <a:rPr lang="es-ES_tradnl" sz="1800">
                <a:cs typeface="Times New Roman" pitchFamily="18" charset="0"/>
              </a:rPr>
              <a:t>           directivas</a:t>
            </a:r>
            <a:endParaRPr lang="es-ES" sz="1800">
              <a:cs typeface="Times New Roman" pitchFamily="18" charset="0"/>
            </a:endParaRPr>
          </a:p>
          <a:p>
            <a:pPr>
              <a:lnSpc>
                <a:spcPct val="90000"/>
              </a:lnSpc>
            </a:pPr>
            <a:r>
              <a:rPr lang="es-ES_tradnl" sz="1800">
                <a:cs typeface="Times New Roman" pitchFamily="18" charset="0"/>
              </a:rPr>
              <a:t>17.      Falta de preparación de los profesores para dictar las clases</a:t>
            </a:r>
            <a:endParaRPr lang="es-ES" sz="1800">
              <a:cs typeface="Times New Roman" pitchFamily="18" charset="0"/>
            </a:endParaRPr>
          </a:p>
          <a:p>
            <a:pPr>
              <a:lnSpc>
                <a:spcPct val="90000"/>
              </a:lnSpc>
            </a:pPr>
            <a:r>
              <a:rPr lang="es-ES_tradnl" sz="1800">
                <a:cs typeface="Times New Roman" pitchFamily="18" charset="0"/>
              </a:rPr>
              <a:t>18.      Irrespeto a los profesores y/o a las autoridades del colegio</a:t>
            </a:r>
            <a:endParaRPr lang="es-ES"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04800" y="609600"/>
            <a:ext cx="8610600" cy="2647950"/>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buFontTx/>
              <a:buChar char="•"/>
            </a:pPr>
            <a:r>
              <a:rPr lang="es-ES_tradnl"/>
              <a:t>  </a:t>
            </a:r>
            <a:r>
              <a:rPr lang="es-ES">
                <a:latin typeface="Arial" pitchFamily="34" charset="0"/>
                <a:cs typeface="Arial" pitchFamily="34" charset="0"/>
              </a:rPr>
              <a:t>Es importante que padres y maestros se encuentren en continua comunicación con los estudiantes para conocer los problemas que los aquejan y ayudarles a encontrar una solución, de esta manera se evitaría en cierta forma los problemas de consumo de drogas o bebidas alcohólicas y en caso de detectarlas oportunamente se evitaría que esto incremente y afecte más la vida de los estudiantes.</a:t>
            </a:r>
            <a:r>
              <a:rPr lang="es-ES"/>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1447800"/>
            <a:ext cx="7620000" cy="3581400"/>
          </a:xfrm>
        </p:spPr>
        <p:txBody>
          <a:bodyPr/>
          <a:lstStyle/>
          <a:p>
            <a:r>
              <a:rPr lang="es-ES_tradnl">
                <a:latin typeface="Lucida Handwriting" pitchFamily="66" charset="0"/>
              </a:rPr>
              <a:t>	Gracias por su amable atención</a:t>
            </a:r>
            <a:endParaRPr lang="es-ES">
              <a:latin typeface="Lucida Handwriting" pitchFamily="66" charset="0"/>
            </a:endParaRPr>
          </a:p>
        </p:txBody>
      </p:sp>
    </p:spTree>
  </p:cSld>
  <p:clrMapOvr>
    <a:masterClrMapping/>
  </p:clrMapOvr>
</p:sld>
</file>

<file path=ppt/theme/theme1.xml><?xml version="1.0" encoding="utf-8"?>
<a:theme xmlns:a="http://schemas.openxmlformats.org/drawingml/2006/main" name="sphere">
  <a:themeElements>
    <a:clrScheme name="sphere 8">
      <a:dk1>
        <a:srgbClr val="808080"/>
      </a:dk1>
      <a:lt1>
        <a:srgbClr val="FFCCFF"/>
      </a:lt1>
      <a:dk2>
        <a:srgbClr val="000000"/>
      </a:dk2>
      <a:lt2>
        <a:srgbClr val="FFFFFF"/>
      </a:lt2>
      <a:accent1>
        <a:srgbClr val="FFFFFF"/>
      </a:accent1>
      <a:accent2>
        <a:srgbClr val="FFFFFF"/>
      </a:accent2>
      <a:accent3>
        <a:srgbClr val="AAAAAA"/>
      </a:accent3>
      <a:accent4>
        <a:srgbClr val="DAAEDA"/>
      </a:accent4>
      <a:accent5>
        <a:srgbClr val="FFFFFF"/>
      </a:accent5>
      <a:accent6>
        <a:srgbClr val="E7E7E7"/>
      </a:accent6>
      <a:hlink>
        <a:srgbClr val="CCCCFF"/>
      </a:hlink>
      <a:folHlink>
        <a:srgbClr val="B2B2B2"/>
      </a:folHlink>
    </a:clrScheme>
    <a:fontScheme name="sp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phere 8">
        <a:dk1>
          <a:srgbClr val="808080"/>
        </a:dk1>
        <a:lt1>
          <a:srgbClr val="FFCCFF"/>
        </a:lt1>
        <a:dk2>
          <a:srgbClr val="000000"/>
        </a:dk2>
        <a:lt2>
          <a:srgbClr val="FFFFFF"/>
        </a:lt2>
        <a:accent1>
          <a:srgbClr val="FFFFFF"/>
        </a:accent1>
        <a:accent2>
          <a:srgbClr val="FFFFFF"/>
        </a:accent2>
        <a:accent3>
          <a:srgbClr val="AAAAAA"/>
        </a:accent3>
        <a:accent4>
          <a:srgbClr val="DAAEDA"/>
        </a:accent4>
        <a:accent5>
          <a:srgbClr val="FFFFFF"/>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programa\Viewpoint\Viewpoint Media Player\Program Files\Microsoft Office\Templates\sphere.pot</Template>
  <TotalTime>739</TotalTime>
  <Words>4188</Words>
  <Application>Microsoft PowerPoint</Application>
  <PresentationFormat>Presentación en pantalla (4:3)</PresentationFormat>
  <Paragraphs>580</Paragraphs>
  <Slides>91</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3</vt:i4>
      </vt:variant>
      <vt:variant>
        <vt:lpstr>Títulos de diapositiva</vt:lpstr>
      </vt:variant>
      <vt:variant>
        <vt:i4>91</vt:i4>
      </vt:variant>
    </vt:vector>
  </HeadingPairs>
  <TitlesOfParts>
    <vt:vector size="99" baseType="lpstr">
      <vt:lpstr>Times New Roman</vt:lpstr>
      <vt:lpstr>Arial</vt:lpstr>
      <vt:lpstr>Lucida Handwriting</vt:lpstr>
      <vt:lpstr>System</vt:lpstr>
      <vt:lpstr>sphere</vt:lpstr>
      <vt:lpstr>Microsoft Editor de ecuaciones 3.0</vt:lpstr>
      <vt:lpstr>Imagen (Metarchivo mejorado)</vt:lpstr>
      <vt:lpstr>Picture (Metafile)</vt:lpstr>
      <vt:lpstr>ANALISIS DE HOMOGENEIDAD MULTINIVEL APLICADO A LA EVALUACIÓN DE ALGUNAS CARACTERISTICAS DE LA EDUCACION SECUNDARIA EN LA PROVINCIA DEL GUAYAS</vt:lpstr>
      <vt:lpstr>INTRODUCCIÓN</vt:lpstr>
      <vt:lpstr>Diapositiva 3</vt:lpstr>
      <vt:lpstr>OBJETIVO</vt:lpstr>
      <vt:lpstr>HIPÓTESIS</vt:lpstr>
      <vt:lpstr>ETAPAS</vt:lpstr>
      <vt:lpstr>1. Estudio Exploratorio</vt:lpstr>
      <vt:lpstr>2. Diseño del Cuestionario</vt:lpstr>
      <vt:lpstr>PROBLEMAS CONSIDERADOS </vt:lpstr>
      <vt:lpstr>3. APLICACIÓN DE LAS TÉCNICAS DE MUESTREO</vt:lpstr>
      <vt:lpstr>Diapositiva 11</vt:lpstr>
      <vt:lpstr>Diapositiva 12</vt:lpstr>
      <vt:lpstr>Diapositiva 13</vt:lpstr>
      <vt:lpstr>Determinación del tamaño de la Muestra</vt:lpstr>
      <vt:lpstr>Diapositiva 15</vt:lpstr>
      <vt:lpstr>Diapositiva 16</vt:lpstr>
      <vt:lpstr>Diapositiva 17</vt:lpstr>
      <vt:lpstr>Diapositiva 18</vt:lpstr>
      <vt:lpstr>Diapositiva 19</vt:lpstr>
      <vt:lpstr>Diapositiva 20</vt:lpstr>
      <vt:lpstr>Diapositiva 21</vt:lpstr>
      <vt:lpstr>4. ANÁLISIS UNIVARIADO</vt:lpstr>
      <vt:lpstr>Variable: EDAD</vt:lpstr>
      <vt:lpstr>Diapositiva 24</vt:lpstr>
      <vt:lpstr>Variable Cantón</vt:lpstr>
      <vt:lpstr>Variable: Tipo de Colegio</vt:lpstr>
      <vt:lpstr>Variable Sexo</vt:lpstr>
      <vt:lpstr>Variable Atraso de los Estudiantes</vt:lpstr>
      <vt:lpstr>Variable Ausentismo de estudiantes</vt:lpstr>
      <vt:lpstr>Variable Ausentismo de profesores</vt:lpstr>
      <vt:lpstr>Variable fuga de los estudiantes</vt:lpstr>
      <vt:lpstr>Variable Conflictos entre estudiantes</vt:lpstr>
      <vt:lpstr>Variable Robo dentro del colegio</vt:lpstr>
      <vt:lpstr>Variable Asalto en alrededores del colegio</vt:lpstr>
      <vt:lpstr>Variable Vandalismo</vt:lpstr>
      <vt:lpstr>Variable Consumo de bebidas alcohólicas dentro del colegio</vt:lpstr>
      <vt:lpstr>Variable Consumo de drogas dentro del colegio</vt:lpstr>
      <vt:lpstr>Variable Posesión de armas por parte de los      estudiantes dentro del colegio </vt:lpstr>
      <vt:lpstr>Variable Abuso físico por parte de los profesores a   estudiantes.</vt:lpstr>
      <vt:lpstr>Variable Abuso verbal de profesores a estudiantes </vt:lpstr>
      <vt:lpstr>Variable Acoso sexual hacia los estudiantes </vt:lpstr>
      <vt:lpstr>Variable Falta de apoyo económico por parte del gobierno </vt:lpstr>
      <vt:lpstr>Variable corrupción por parte de las autoridades </vt:lpstr>
      <vt:lpstr>Variable Falta de preparación de los profesores </vt:lpstr>
      <vt:lpstr>Variable Irrespeto a las autoridades y profesores por parte de los estudiantes </vt:lpstr>
      <vt:lpstr>TABLAS DE CONTINGENCIA</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5. ANÁLISIS MULTIVARIADO</vt:lpstr>
      <vt:lpstr>Diapositiva 74</vt:lpstr>
      <vt:lpstr>MEDIDAS DE DISCRIMINACIÓN</vt:lpstr>
      <vt:lpstr>Gráfico de Medidas de Discriminación</vt:lpstr>
      <vt:lpstr>Gráfico de Cuantificaciones Categóricas</vt:lpstr>
      <vt:lpstr>Cuantificaciones Categóricas</vt:lpstr>
      <vt:lpstr>Cuantificaciones Categóricas en forma de estrella</vt:lpstr>
      <vt:lpstr>Puntuaciones de Objetos</vt:lpstr>
      <vt:lpstr>Puntuaciones de Objetos etiquetadas</vt:lpstr>
      <vt:lpstr>6. CONCLUSIONES</vt:lpstr>
      <vt:lpstr>Diapositiva 83</vt:lpstr>
      <vt:lpstr>Diapositiva 84</vt:lpstr>
      <vt:lpstr>Diapositiva 85</vt:lpstr>
      <vt:lpstr>Diapositiva 86</vt:lpstr>
      <vt:lpstr>7. RECOMENDACIONES</vt:lpstr>
      <vt:lpstr>Diapositiva 88</vt:lpstr>
      <vt:lpstr>Diapositiva 89</vt:lpstr>
      <vt:lpstr>Diapositiva 90</vt:lpstr>
      <vt:lpstr> Gracias por su amable atención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HOMOGENEIDAD MULTINIVEL APLICADO A LA EVALUACIÓN DE ALGUNAS CARACTERISTICAS DE LA EDUCACION SECUNDARIA EN LA PROVINCIA DEL GUAYAS</dc:title>
  <dc:creator>Raquel Hernández</dc:creator>
  <cp:lastModifiedBy>Administrador</cp:lastModifiedBy>
  <cp:revision>161</cp:revision>
  <dcterms:created xsi:type="dcterms:W3CDTF">2002-12-15T00:26:46Z</dcterms:created>
  <dcterms:modified xsi:type="dcterms:W3CDTF">2009-12-08T17:21:25Z</dcterms:modified>
</cp:coreProperties>
</file>