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258" r:id="rId4"/>
    <p:sldId id="260" r:id="rId5"/>
    <p:sldId id="261" r:id="rId6"/>
    <p:sldId id="262" r:id="rId7"/>
    <p:sldId id="311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302" r:id="rId18"/>
    <p:sldId id="317" r:id="rId19"/>
    <p:sldId id="273" r:id="rId20"/>
    <p:sldId id="274" r:id="rId21"/>
    <p:sldId id="275" r:id="rId22"/>
    <p:sldId id="276" r:id="rId23"/>
    <p:sldId id="281" r:id="rId24"/>
    <p:sldId id="282" r:id="rId25"/>
    <p:sldId id="277" r:id="rId26"/>
    <p:sldId id="278" r:id="rId27"/>
    <p:sldId id="280" r:id="rId28"/>
    <p:sldId id="303" r:id="rId29"/>
    <p:sldId id="283" r:id="rId30"/>
    <p:sldId id="298" r:id="rId31"/>
    <p:sldId id="284" r:id="rId32"/>
    <p:sldId id="294" r:id="rId33"/>
    <p:sldId id="313" r:id="rId34"/>
    <p:sldId id="299" r:id="rId35"/>
    <p:sldId id="285" r:id="rId36"/>
    <p:sldId id="300" r:id="rId37"/>
    <p:sldId id="286" r:id="rId38"/>
    <p:sldId id="287" r:id="rId39"/>
    <p:sldId id="312" r:id="rId40"/>
    <p:sldId id="301" r:id="rId41"/>
    <p:sldId id="288" r:id="rId42"/>
    <p:sldId id="314" r:id="rId43"/>
    <p:sldId id="289" r:id="rId44"/>
    <p:sldId id="290" r:id="rId45"/>
    <p:sldId id="291" r:id="rId46"/>
    <p:sldId id="304" r:id="rId47"/>
    <p:sldId id="292" r:id="rId48"/>
    <p:sldId id="305" r:id="rId49"/>
    <p:sldId id="306" r:id="rId50"/>
    <p:sldId id="307" r:id="rId51"/>
    <p:sldId id="318" r:id="rId52"/>
    <p:sldId id="293" r:id="rId53"/>
    <p:sldId id="308" r:id="rId54"/>
    <p:sldId id="309" r:id="rId55"/>
    <p:sldId id="310" r:id="rId56"/>
  </p:sldIdLst>
  <p:sldSz cx="9144000" cy="6858000" type="screen4x3"/>
  <p:notesSz cx="6888163" cy="100203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99CC"/>
    <a:srgbClr val="66CCFF"/>
    <a:srgbClr val="CCECFF"/>
    <a:srgbClr val="F8F8F8"/>
    <a:srgbClr val="EAEAEA"/>
    <a:srgbClr val="00C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80" autoAdjust="0"/>
    <p:restoredTop sz="9466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s-ES_tradnl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s-ES_tradnl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s-ES_tradnl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B7A1896-C7CF-4C9D-8503-02F4D90EDE0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s-ES_tradnl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s-ES_tradnl"/>
          </a:p>
        </p:txBody>
      </p:sp>
      <p:sp>
        <p:nvSpPr>
          <p:cNvPr id="645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s-ES_tradnl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9E27B32-072A-4759-BDED-8C3005B5F03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0A30D-4F28-4C97-B757-3FC87F44227F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A561A-28A8-427C-9CA0-4B897AB7CF34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C0825-58ED-442A-96E9-6DA0A3A11E84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94646-DB19-42EA-AF1E-3680DA12DA85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A0693-90A1-49FF-8D65-3A86EF6E4CDD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491DB-1105-4C8E-BDC1-148B6C16F449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58D1D-D2D4-4025-A0F7-503E0E36BCAB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F9B4F-39DA-4AFD-9FE6-545B1750A25C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51216-4E13-49CF-BB82-DB7B1D554681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DC5D4-6FE6-4713-97F2-A448B491A095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362D6-2046-48A1-96AF-0E47BCCE6D30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56FD7-4654-44F8-B54F-22C655932EE5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667C5-5DCB-4717-9AF8-D02B2FEA57E8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B90B9-4CAF-4352-8D28-F5C8F35800FA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21901-ECA9-4E7B-84A9-DE6D471BA0B8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D9B02-81B7-4921-9CA2-80C9673BB8F5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8B209-C90B-403F-8683-784FD3F4F6D1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1CBCC-14A0-415E-B479-F0C6D93271B8}" type="slidenum">
              <a:rPr lang="es-ES_tradnl"/>
              <a:pPr/>
              <a:t>25</a:t>
            </a:fld>
            <a:endParaRPr lang="es-ES_tradnl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04C2E-A30E-4A04-845C-D90986406EB4}" type="slidenum">
              <a:rPr lang="es-ES_tradnl"/>
              <a:pPr/>
              <a:t>26</a:t>
            </a:fld>
            <a:endParaRPr lang="es-ES_tradnl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684B8-74BE-4FD8-A409-A08CD5132741}" type="slidenum">
              <a:rPr lang="es-ES_tradnl"/>
              <a:pPr/>
              <a:t>27</a:t>
            </a:fld>
            <a:endParaRPr lang="es-ES_tradnl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C0269-F6B1-43A6-950F-89CC0B9D7A64}" type="slidenum">
              <a:rPr lang="es-ES_tradnl"/>
              <a:pPr/>
              <a:t>28</a:t>
            </a:fld>
            <a:endParaRPr lang="es-ES_tradnl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BC0BB-9104-482C-A536-58C2388443B7}" type="slidenum">
              <a:rPr lang="es-ES_tradnl"/>
              <a:pPr/>
              <a:t>29</a:t>
            </a:fld>
            <a:endParaRPr lang="es-ES_tradnl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BB58C-D8C9-4B5E-B449-C2B4A06EF0A6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6E7B7-D895-41BC-A7FF-291658D4B36B}" type="slidenum">
              <a:rPr lang="es-ES_tradnl"/>
              <a:pPr/>
              <a:t>30</a:t>
            </a:fld>
            <a:endParaRPr lang="es-ES_tradnl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DB37C-F59C-4270-9D91-6606A061A8EF}" type="slidenum">
              <a:rPr lang="es-ES_tradnl"/>
              <a:pPr/>
              <a:t>31</a:t>
            </a:fld>
            <a:endParaRPr lang="es-ES_tradnl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F1D99-89EB-4C7B-8DB2-2FF94E0D9E73}" type="slidenum">
              <a:rPr lang="es-ES_tradnl"/>
              <a:pPr/>
              <a:t>32</a:t>
            </a:fld>
            <a:endParaRPr lang="es-ES_tradnl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4E5AD-EF67-425C-87E2-8A33322EDC9D}" type="slidenum">
              <a:rPr lang="es-ES_tradnl"/>
              <a:pPr/>
              <a:t>33</a:t>
            </a:fld>
            <a:endParaRPr lang="es-ES_tradnl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5A2C8-F2F8-449E-8C7C-4C352E7C93CE}" type="slidenum">
              <a:rPr lang="es-ES_tradnl"/>
              <a:pPr/>
              <a:t>34</a:t>
            </a:fld>
            <a:endParaRPr lang="es-ES_tradnl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392D2-A237-447F-938C-A0AE5BB9B333}" type="slidenum">
              <a:rPr lang="es-ES_tradnl"/>
              <a:pPr/>
              <a:t>35</a:t>
            </a:fld>
            <a:endParaRPr lang="es-ES_tradnl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AF28E-5515-43BA-8959-36DC49A60DF5}" type="slidenum">
              <a:rPr lang="es-ES_tradnl"/>
              <a:pPr/>
              <a:t>36</a:t>
            </a:fld>
            <a:endParaRPr lang="es-ES_tradnl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27CA2-0317-4C9F-93DA-A555C5EDE865}" type="slidenum">
              <a:rPr lang="es-ES_tradnl"/>
              <a:pPr/>
              <a:t>37</a:t>
            </a:fld>
            <a:endParaRPr lang="es-ES_tradnl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09F55-4027-4CCE-8BF1-227CEAA70DCE}" type="slidenum">
              <a:rPr lang="es-ES_tradnl"/>
              <a:pPr/>
              <a:t>38</a:t>
            </a:fld>
            <a:endParaRPr lang="es-ES_tradnl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C0312-3BB1-4CD2-A0AD-7FAE7F29EC19}" type="slidenum">
              <a:rPr lang="es-ES_tradnl"/>
              <a:pPr/>
              <a:t>39</a:t>
            </a:fld>
            <a:endParaRPr lang="es-ES_tradnl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3BDD9-7910-45E9-A81E-54D64E20612F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26DF5-3854-422B-B84E-62F277C4C7FA}" type="slidenum">
              <a:rPr lang="es-ES_tradnl"/>
              <a:pPr/>
              <a:t>40</a:t>
            </a:fld>
            <a:endParaRPr lang="es-ES_tradnl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8E02D-93B8-44AA-8A2E-DA93626507ED}" type="slidenum">
              <a:rPr lang="es-ES_tradnl"/>
              <a:pPr/>
              <a:t>41</a:t>
            </a:fld>
            <a:endParaRPr lang="es-ES_tradnl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FE94C-30D2-4940-8789-6F98F0212176}" type="slidenum">
              <a:rPr lang="es-ES_tradnl"/>
              <a:pPr/>
              <a:t>42</a:t>
            </a:fld>
            <a:endParaRPr lang="es-ES_tradnl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3C226-7C61-4BEF-A499-D302823336D2}" type="slidenum">
              <a:rPr lang="es-ES_tradnl"/>
              <a:pPr/>
              <a:t>43</a:t>
            </a:fld>
            <a:endParaRPr lang="es-ES_tradnl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2BFF0-EE06-41A8-B2C9-89CE6E295894}" type="slidenum">
              <a:rPr lang="es-ES_tradnl"/>
              <a:pPr/>
              <a:t>44</a:t>
            </a:fld>
            <a:endParaRPr lang="es-ES_tradnl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81123-F0C5-4065-9A3E-71E0192BDACB}" type="slidenum">
              <a:rPr lang="es-ES_tradnl"/>
              <a:pPr/>
              <a:t>45</a:t>
            </a:fld>
            <a:endParaRPr lang="es-ES_tradnl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1DAA0-C04B-4EAC-B8C9-B69D77042D76}" type="slidenum">
              <a:rPr lang="es-ES_tradnl"/>
              <a:pPr/>
              <a:t>46</a:t>
            </a:fld>
            <a:endParaRPr lang="es-ES_tradnl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4DB0B-037D-4654-8FB1-1FDBF61F4452}" type="slidenum">
              <a:rPr lang="es-ES_tradnl"/>
              <a:pPr/>
              <a:t>47</a:t>
            </a:fld>
            <a:endParaRPr lang="es-ES_tradnl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34D60-8738-4CB1-8CF1-87FDBB84810B}" type="slidenum">
              <a:rPr lang="es-ES_tradnl"/>
              <a:pPr/>
              <a:t>48</a:t>
            </a:fld>
            <a:endParaRPr lang="es-ES_tradnl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55BDB-2FBC-4856-9AC6-7FDBAE2B405E}" type="slidenum">
              <a:rPr lang="es-ES_tradnl"/>
              <a:pPr/>
              <a:t>49</a:t>
            </a:fld>
            <a:endParaRPr lang="es-ES_tradnl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A060B-BADD-4CF5-9DBB-965C2AEADE5E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25F414-39A7-4011-8993-C5165AE103BF}" type="slidenum">
              <a:rPr lang="es-ES_tradnl"/>
              <a:pPr/>
              <a:t>50</a:t>
            </a:fld>
            <a:endParaRPr lang="es-ES_tradnl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4AC41-BBB5-4297-9398-39DC5067F6EA}" type="slidenum">
              <a:rPr lang="es-ES_tradnl"/>
              <a:pPr/>
              <a:t>51</a:t>
            </a:fld>
            <a:endParaRPr lang="es-ES_tradnl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873CB-18F8-46AB-909E-EF0D8DF1FB3F}" type="slidenum">
              <a:rPr lang="es-ES_tradnl"/>
              <a:pPr/>
              <a:t>52</a:t>
            </a:fld>
            <a:endParaRPr lang="es-ES_tradnl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87D1E-0C87-4C6F-B25F-764AE913F58B}" type="slidenum">
              <a:rPr lang="es-ES_tradnl"/>
              <a:pPr/>
              <a:t>53</a:t>
            </a:fld>
            <a:endParaRPr lang="es-ES_tradnl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70FC6-1646-4FBF-B746-9104DAED11E4}" type="slidenum">
              <a:rPr lang="es-ES_tradnl"/>
              <a:pPr/>
              <a:t>54</a:t>
            </a:fld>
            <a:endParaRPr lang="es-ES_tradnl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07E46-2F95-4420-BF38-5199B75AC912}" type="slidenum">
              <a:rPr lang="es-ES_tradnl"/>
              <a:pPr/>
              <a:t>55</a:t>
            </a:fld>
            <a:endParaRPr lang="es-ES_tradnl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9548E-49DB-41A2-ACA4-F2B9FF2C0B80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1D635-7C01-4886-9A0A-00F9E2845158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34267-358B-4E7D-8B7C-E8321DD4B926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06831-6DDF-4D58-9B31-E76B74092E40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CEB68-A96E-477B-914B-6681ADCEBB0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256BA-A9DC-4746-BF79-3A63CF31C3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85D9E-DE43-42D7-AA43-02A3A397330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38F43-CDBE-4670-8001-2D470A84F7A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E729B-7448-45B0-A40F-26206068CF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333B6-9077-41A9-AF97-6AF8A65245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35A46-BF32-4AF3-9924-2BFDB0B656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4ABFD-76FA-4C63-93BC-ABDF9E9212A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645F1-C97E-418E-8126-1DFEFE9962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FAE1B-D096-4CBD-B733-06EBD659D53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198D8-7C73-43C8-9D10-ACC9C6A40E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E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F17ECF-F190-4080-8C83-FE405D6BE61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Documents%20and%20Settings\Administrador\Configuraci&#243;n%20local\Temp\ANEXOS\Flujo%20de%20%20Informaci&#243;n%20%20de%20%20Polimalla%20A4.xls!Hoja1!F2C1:F39C10" TargetMode="Externa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  <a:noFill/>
          <a:ln/>
        </p:spPr>
        <p:txBody>
          <a:bodyPr/>
          <a:lstStyle/>
          <a:p>
            <a:r>
              <a:rPr lang="es-ES">
                <a:effectLst>
                  <a:outerShdw blurRad="38100" dist="38100" dir="2700000" algn="tl">
                    <a:srgbClr val="C0C0C0"/>
                  </a:outerShdw>
                </a:effectLst>
              </a:rPr>
              <a:t>“Optimización De La Producción A Través De La Administración De La Restricción, En El Sector Manufacturero”.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508500"/>
            <a:ext cx="6400800" cy="1752600"/>
          </a:xfrm>
          <a:noFill/>
          <a:ln/>
        </p:spPr>
        <p:txBody>
          <a:bodyPr/>
          <a:lstStyle/>
          <a:p>
            <a:pPr algn="r"/>
            <a:r>
              <a:rPr lang="es-ES"/>
              <a:t>Autores:</a:t>
            </a:r>
          </a:p>
          <a:p>
            <a:pPr algn="r"/>
            <a:r>
              <a:rPr lang="es-ES"/>
              <a:t>Diana Paola Solórzano Rendón</a:t>
            </a:r>
            <a:endParaRPr lang="es-ES" altLang="zh-CN">
              <a:ea typeface="宋体" pitchFamily="2" charset="-122"/>
            </a:endParaRPr>
          </a:p>
          <a:p>
            <a:pPr algn="r"/>
            <a:r>
              <a:rPr lang="es-ES" altLang="zh-CN">
                <a:ea typeface="宋体" pitchFamily="2" charset="-122"/>
              </a:rPr>
              <a:t>Jorge Vicente Ramírez Ramírez </a:t>
            </a:r>
            <a:endParaRPr lang="es-ES"/>
          </a:p>
        </p:txBody>
      </p:sp>
      <p:pic>
        <p:nvPicPr>
          <p:cNvPr id="2054" name="Picture 6" descr="Engranaj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149725"/>
            <a:ext cx="1655762" cy="127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/>
              <a:t>PRINCIPIOS DE TOC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3000" b="1"/>
              <a:t>Supuestos Sistémicos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sz="1800"/>
          </a:p>
          <a:p>
            <a:pPr algn="just">
              <a:lnSpc>
                <a:spcPct val="90000"/>
              </a:lnSpc>
            </a:pPr>
            <a:r>
              <a:rPr lang="es-ES" sz="2800"/>
              <a:t> Todo sistema tiene un propósito, una meta y varias condiciones necesarias para conseguirla.</a:t>
            </a:r>
          </a:p>
          <a:p>
            <a:pPr algn="just">
              <a:lnSpc>
                <a:spcPct val="90000"/>
              </a:lnSpc>
            </a:pPr>
            <a:r>
              <a:rPr lang="es-ES" sz="2800"/>
              <a:t>Todo sistema es más que la suma de sus partes.</a:t>
            </a:r>
          </a:p>
          <a:p>
            <a:pPr algn="just">
              <a:lnSpc>
                <a:spcPct val="90000"/>
              </a:lnSpc>
            </a:pPr>
            <a:r>
              <a:rPr lang="es-ES" sz="2800"/>
              <a:t>Todo sistema está limitado por pocas variables.</a:t>
            </a:r>
          </a:p>
          <a:p>
            <a:pPr algn="just">
              <a:lnSpc>
                <a:spcPct val="90000"/>
              </a:lnSpc>
            </a:pPr>
            <a:r>
              <a:rPr lang="es-ES" sz="2800"/>
              <a:t>Existen relaciones válidas de causa y efecto detrás de cualquier sistema. </a:t>
            </a:r>
          </a:p>
          <a:p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/>
              <a:t>PRINCIPIOS DE TOC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84563"/>
          </a:xfrm>
        </p:spPr>
        <p:txBody>
          <a:bodyPr/>
          <a:lstStyle/>
          <a:p>
            <a:pPr>
              <a:buFontTx/>
              <a:buNone/>
            </a:pPr>
            <a:r>
              <a:rPr lang="es-ES" b="1"/>
              <a:t>¿Qué es una Restricción?</a:t>
            </a:r>
          </a:p>
          <a:p>
            <a:pPr>
              <a:buFontTx/>
              <a:buNone/>
            </a:pPr>
            <a:endParaRPr lang="es-ES" sz="2000" b="1"/>
          </a:p>
          <a:p>
            <a:pPr algn="just">
              <a:buFontTx/>
              <a:buNone/>
            </a:pPr>
            <a:r>
              <a:rPr lang="es-ES" sz="2800"/>
              <a:t>	En general una restricción es cualquier factor que está limitando o es capaz de afectar la consecución del propósito y de la meta de un sistema.  Estos factores pueden ser de naturaleza muy diferentes. 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r>
              <a:rPr lang="es-ES" sz="3600" b="1" u="sng"/>
              <a:t>PROCESO DE MEJORA CONTINUA DE TOC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7225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800" i="1"/>
              <a:t>Paso 1</a:t>
            </a:r>
            <a:r>
              <a:rPr lang="es-ES" sz="2800"/>
              <a:t> - IDENTIFICAR las restricciones de la empresa.</a:t>
            </a:r>
          </a:p>
          <a:p>
            <a:pPr algn="just">
              <a:lnSpc>
                <a:spcPct val="90000"/>
              </a:lnSpc>
            </a:pPr>
            <a:r>
              <a:rPr lang="es-ES" sz="2800" i="1"/>
              <a:t>Paso 2</a:t>
            </a:r>
            <a:r>
              <a:rPr lang="es-ES" sz="2800"/>
              <a:t> - Decidir cómo EXPLOTAR las restricciones.</a:t>
            </a:r>
          </a:p>
          <a:p>
            <a:pPr algn="just">
              <a:lnSpc>
                <a:spcPct val="90000"/>
              </a:lnSpc>
            </a:pPr>
            <a:r>
              <a:rPr lang="es-ES" sz="2800" i="1"/>
              <a:t>Paso 3</a:t>
            </a:r>
            <a:r>
              <a:rPr lang="es-ES" sz="2800"/>
              <a:t> - SUBORDINAR todo lo demás a la decisión anterior.</a:t>
            </a:r>
          </a:p>
          <a:p>
            <a:pPr algn="just">
              <a:lnSpc>
                <a:spcPct val="90000"/>
              </a:lnSpc>
            </a:pPr>
            <a:r>
              <a:rPr lang="es-ES" sz="2800" i="1"/>
              <a:t>Paso 4</a:t>
            </a:r>
            <a:r>
              <a:rPr lang="es-ES" sz="2800"/>
              <a:t> - ELEVAR las restricciones de la empresa.</a:t>
            </a:r>
          </a:p>
          <a:p>
            <a:pPr algn="just">
              <a:lnSpc>
                <a:spcPct val="90000"/>
              </a:lnSpc>
            </a:pPr>
            <a:r>
              <a:rPr lang="es-ES" sz="2800" i="1"/>
              <a:t>Paso 5</a:t>
            </a:r>
            <a:r>
              <a:rPr lang="es-ES" sz="2800"/>
              <a:t> - Volver al Paso 1, y no dejar actuar a la inercia.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EL SISTEMA DRUM BUFFER ROPE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sz="3000" b="1"/>
              <a:t>¿Qué es el sistema DBR?</a:t>
            </a:r>
          </a:p>
          <a:p>
            <a:pPr algn="just">
              <a:buFontTx/>
              <a:buNone/>
            </a:pPr>
            <a:endParaRPr lang="es-ES" sz="3000" b="1"/>
          </a:p>
          <a:p>
            <a:pPr algn="just">
              <a:buFontTx/>
              <a:buNone/>
            </a:pPr>
            <a:r>
              <a:rPr lang="es-ES" sz="2800"/>
              <a:t>	Drum-Buffer-Rope (DBR) es un sistema fijado y controlado por la metodología basada en la Teoría de Restricciones (TOC).</a:t>
            </a:r>
          </a:p>
          <a:p>
            <a:pPr algn="just">
              <a:buFontTx/>
              <a:buNone/>
            </a:pPr>
            <a:r>
              <a:rPr lang="es-ES" sz="2800"/>
              <a:t>	Drum-Buffer-Rope es un acercamiento a la dirección de las operaciones que se enfoca en los recursos con capacidad restringida (CCRs): </a:t>
            </a:r>
          </a:p>
          <a:p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EL SISTEMA DRUM BUFFER ROPE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/>
              <a:t>Drum: Tambor</a:t>
            </a:r>
          </a:p>
          <a:p>
            <a:endParaRPr lang="es-ES"/>
          </a:p>
          <a:p>
            <a:pPr>
              <a:buFontTx/>
              <a:buNone/>
            </a:pPr>
            <a:r>
              <a:rPr lang="es-ES"/>
              <a:t>	</a:t>
            </a:r>
            <a:r>
              <a:rPr lang="es-ES" i="1"/>
              <a:t>El Drum</a:t>
            </a:r>
            <a:r>
              <a:rPr lang="es-ES"/>
              <a:t> (tambor) se refiere al recurso que regula el paso entero del sistema, como lo es el  latido del corazón de una persona.</a:t>
            </a:r>
          </a:p>
          <a:p>
            <a:endParaRPr lang="es-ES"/>
          </a:p>
          <a:p>
            <a:endParaRPr lang="es-ES"/>
          </a:p>
        </p:txBody>
      </p:sp>
      <p:pic>
        <p:nvPicPr>
          <p:cNvPr id="15365" name="Picture 5" descr="j02836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941888"/>
            <a:ext cx="1079500" cy="1036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EL SISTEMA DRUM BUFFER ROPE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algn="ctr"/>
            <a:r>
              <a:rPr lang="es-ES"/>
              <a:t>Buffer: Amortiguador</a:t>
            </a:r>
          </a:p>
          <a:p>
            <a:pPr>
              <a:buFontTx/>
              <a:buNone/>
            </a:pPr>
            <a:endParaRPr lang="es-ES" sz="1800"/>
          </a:p>
          <a:p>
            <a:pPr algn="just">
              <a:buFontTx/>
              <a:buNone/>
            </a:pPr>
            <a:r>
              <a:rPr lang="es-ES"/>
              <a:t>	</a:t>
            </a:r>
            <a:r>
              <a:rPr lang="es-ES" sz="2800"/>
              <a:t>El Buffer (Amortiguador) es una “red de protección” representado en tiempo, que protege al throughput (ingreso de dinero a través de las ventas) y de las interrupciones del día a día (generalmente atribuidas al principio de  Murphy) que asegura que el Drum (tambor) nunca se quede sin producir.</a:t>
            </a:r>
          </a:p>
          <a:p>
            <a:pPr>
              <a:buFontTx/>
              <a:buNone/>
            </a:pPr>
            <a:endParaRPr lang="es-ES" sz="2800"/>
          </a:p>
        </p:txBody>
      </p:sp>
      <p:pic>
        <p:nvPicPr>
          <p:cNvPr id="16389" name="Picture 5" descr="j02828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5300663"/>
            <a:ext cx="121920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EL SISTEMA DRUM BUFFER ROPE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/>
              <a:t>Rope: Cuerda</a:t>
            </a:r>
          </a:p>
          <a:p>
            <a:pPr>
              <a:buFontTx/>
              <a:buNone/>
            </a:pPr>
            <a:r>
              <a:rPr lang="es-ES" i="1"/>
              <a:t>	</a:t>
            </a:r>
          </a:p>
          <a:p>
            <a:pPr algn="just">
              <a:buFontTx/>
              <a:buNone/>
            </a:pPr>
            <a:r>
              <a:rPr lang="es-ES" i="1"/>
              <a:t>	Rope (Cuerda)</a:t>
            </a:r>
            <a:r>
              <a:rPr lang="es-ES"/>
              <a:t>  se refiere al mecanismo sincronizado que une los requisitos de la fecha a cumplir de producción a los recurso productivos subordinados al recurso restrictivo</a:t>
            </a:r>
          </a:p>
        </p:txBody>
      </p:sp>
      <p:pic>
        <p:nvPicPr>
          <p:cNvPr id="17412" name="Picture 4" descr="j030343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5300663"/>
            <a:ext cx="1511300" cy="731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PROCESO</a:t>
            </a:r>
          </a:p>
        </p:txBody>
      </p:sp>
      <p:pic>
        <p:nvPicPr>
          <p:cNvPr id="50186" name="Picture 10" descr="j02830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952500" cy="952500"/>
          </a:xfrm>
          <a:prstGeom prst="rect">
            <a:avLst/>
          </a:prstGeom>
          <a:noFill/>
        </p:spPr>
      </p:pic>
      <p:sp>
        <p:nvSpPr>
          <p:cNvPr id="50179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71550" y="1844675"/>
            <a:ext cx="3313113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Investigación de Campo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971550" y="2852738"/>
            <a:ext cx="3313113" cy="792162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Efectos Indeseables de </a:t>
            </a:r>
          </a:p>
          <a:p>
            <a:r>
              <a:rPr lang="es-ES"/>
              <a:t>la empresa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971550" y="3933825"/>
            <a:ext cx="3313113" cy="79057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Entender el problema actual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971550" y="5013325"/>
            <a:ext cx="3313113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Causas medulares</a:t>
            </a:r>
          </a:p>
          <a:p>
            <a:r>
              <a:rPr lang="es-ES"/>
              <a:t>Raíz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4932363" y="1844675"/>
            <a:ext cx="3168650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Inyecciones a las causas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932363" y="2924175"/>
            <a:ext cx="3168650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Inyección Principal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003800" y="4149725"/>
            <a:ext cx="3097213" cy="863600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Pasos para la implantación</a:t>
            </a:r>
          </a:p>
          <a:p>
            <a:r>
              <a:rPr lang="es-ES"/>
              <a:t>de la Inyección Principal</a:t>
            </a:r>
          </a:p>
        </p:txBody>
      </p:sp>
      <p:cxnSp>
        <p:nvCxnSpPr>
          <p:cNvPr id="50187" name="AutoShape 11"/>
          <p:cNvCxnSpPr>
            <a:cxnSpLocks noChangeShapeType="1"/>
            <a:stCxn id="50179" idx="1"/>
            <a:endCxn id="50180" idx="1"/>
          </p:cNvCxnSpPr>
          <p:nvPr/>
        </p:nvCxnSpPr>
        <p:spPr bwMode="auto">
          <a:xfrm rot="10800000" flipH="1" flipV="1">
            <a:off x="942975" y="2241550"/>
            <a:ext cx="1588" cy="1008063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0188" name="AutoShape 12"/>
          <p:cNvCxnSpPr>
            <a:cxnSpLocks noChangeShapeType="1"/>
            <a:stCxn id="50180" idx="1"/>
            <a:endCxn id="50181" idx="1"/>
          </p:cNvCxnSpPr>
          <p:nvPr/>
        </p:nvCxnSpPr>
        <p:spPr bwMode="auto">
          <a:xfrm rot="10800000" flipH="1" flipV="1">
            <a:off x="942975" y="3249613"/>
            <a:ext cx="1588" cy="1079500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0189" name="AutoShape 13"/>
          <p:cNvCxnSpPr>
            <a:cxnSpLocks noChangeShapeType="1"/>
            <a:stCxn id="50181" idx="1"/>
            <a:endCxn id="50182" idx="1"/>
          </p:cNvCxnSpPr>
          <p:nvPr/>
        </p:nvCxnSpPr>
        <p:spPr bwMode="auto">
          <a:xfrm rot="10800000" flipH="1" flipV="1">
            <a:off x="942975" y="4329113"/>
            <a:ext cx="1588" cy="1044575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0190" name="AutoShape 14"/>
          <p:cNvCxnSpPr>
            <a:cxnSpLocks noChangeShapeType="1"/>
            <a:stCxn id="50182" idx="3"/>
            <a:endCxn id="50183" idx="1"/>
          </p:cNvCxnSpPr>
          <p:nvPr/>
        </p:nvCxnSpPr>
        <p:spPr bwMode="auto">
          <a:xfrm flipV="1">
            <a:off x="4313238" y="2241550"/>
            <a:ext cx="590550" cy="3132138"/>
          </a:xfrm>
          <a:prstGeom prst="bentConnector3">
            <a:avLst>
              <a:gd name="adj1" fmla="val 4973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0191" name="AutoShape 15"/>
          <p:cNvCxnSpPr>
            <a:cxnSpLocks noChangeShapeType="1"/>
            <a:stCxn id="50183" idx="3"/>
            <a:endCxn id="50184" idx="3"/>
          </p:cNvCxnSpPr>
          <p:nvPr/>
        </p:nvCxnSpPr>
        <p:spPr bwMode="auto">
          <a:xfrm>
            <a:off x="8129588" y="2241550"/>
            <a:ext cx="1587" cy="1042988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0192" name="AutoShape 16"/>
          <p:cNvCxnSpPr>
            <a:cxnSpLocks noChangeShapeType="1"/>
            <a:stCxn id="50184" idx="3"/>
            <a:endCxn id="50185" idx="3"/>
          </p:cNvCxnSpPr>
          <p:nvPr/>
        </p:nvCxnSpPr>
        <p:spPr bwMode="auto">
          <a:xfrm>
            <a:off x="8129588" y="3284538"/>
            <a:ext cx="1587" cy="1296987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3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9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5434E-6 L 0.02691 0.09757 C 0.03212 0.11861 0.04531 0.14151 0.06232 0.15977 C 0.08177 0.18081 0.10052 0.1926 0.11701 0.19468 L 0.19444 0.20971 " pathEditMode="relative" rAng="2340276" ptsTypes="FffFF">
                                      <p:cBhvr>
                                        <p:cTn id="42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50181" grpId="0" animBg="1"/>
      <p:bldP spid="50182" grpId="0" animBg="1"/>
      <p:bldP spid="50183" grpId="0" animBg="1"/>
      <p:bldP spid="50184" grpId="0" animBg="1"/>
      <p:bldP spid="501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1686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3000"/>
              <a:t>	La investigación se llevó a cabo mediante una encuesta empírica y cualitativa a 7 empresas en la ciudad de Guayaquil.</a:t>
            </a:r>
          </a:p>
          <a:p>
            <a:pPr algn="just">
              <a:lnSpc>
                <a:spcPct val="90000"/>
              </a:lnSpc>
            </a:pPr>
            <a:endParaRPr lang="es-ES" sz="3000"/>
          </a:p>
          <a:p>
            <a:pPr algn="just">
              <a:lnSpc>
                <a:spcPct val="90000"/>
              </a:lnSpc>
            </a:pPr>
            <a:r>
              <a:rPr lang="es-ES" sz="3000"/>
              <a:t>	Se efectuó el proceso en una empresa que se dedica a la producción de productos plásticos.</a:t>
            </a:r>
          </a:p>
        </p:txBody>
      </p:sp>
      <p:pic>
        <p:nvPicPr>
          <p:cNvPr id="129028" name="Picture 4" descr="j029682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5229225"/>
            <a:ext cx="1362075" cy="84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3600" b="1"/>
              <a:t>HIPÒTESIS </a:t>
            </a:r>
          </a:p>
          <a:p>
            <a:pPr algn="ctr">
              <a:buFontTx/>
              <a:buNone/>
            </a:pPr>
            <a:endParaRPr lang="es-ES" b="1"/>
          </a:p>
          <a:p>
            <a:pPr algn="just">
              <a:buFontTx/>
              <a:buNone/>
            </a:pPr>
            <a:r>
              <a:rPr lang="es-ES"/>
              <a:t>	Algunas empresas de Guayaquil sufren de efectos indeseables que se originan de una inadecuada administración de la manufactura y de su recurso restrictivo productivo.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5763"/>
            <a:ext cx="8229600" cy="1143000"/>
          </a:xfrm>
          <a:noFill/>
          <a:ln/>
        </p:spPr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INTRODUCCIÒN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711325"/>
            <a:ext cx="8229600" cy="4525963"/>
          </a:xfrm>
          <a:noFill/>
          <a:ln/>
        </p:spPr>
        <p:txBody>
          <a:bodyPr/>
          <a:lstStyle/>
          <a:p>
            <a:pPr algn="just">
              <a:buFontTx/>
              <a:buNone/>
            </a:pPr>
            <a:endParaRPr lang="es-ES" sz="2800"/>
          </a:p>
          <a:p>
            <a:pPr algn="just">
              <a:buFontTx/>
              <a:buNone/>
            </a:pPr>
            <a:r>
              <a:rPr lang="es-ES" sz="2800"/>
              <a:t>	En todo sistema existe algo, sea físico o administrativo (políticas), que impide que el sistema trabaje a su plenitud,  es a lo que se llama “La Restricción”.  Lo que buscamos es mostrar que a través de una correcta administración de la restricción es posible mejorar y llegar a hacer competitivo un sistema.</a:t>
            </a:r>
          </a:p>
        </p:txBody>
      </p:sp>
      <p:pic>
        <p:nvPicPr>
          <p:cNvPr id="3078" name="Picture 6" descr="Varios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5300663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2900" b="1">
                <a:effectLst>
                  <a:outerShdw blurRad="38100" dist="38100" dir="2700000" algn="tl">
                    <a:srgbClr val="C0C0C0"/>
                  </a:outerShdw>
                </a:effectLst>
              </a:rPr>
              <a:t>ELEMENTOS DE LA HIPÒTESIS</a:t>
            </a:r>
            <a:r>
              <a:rPr lang="es-ES" sz="2900" b="1"/>
              <a:t> </a:t>
            </a:r>
            <a:r>
              <a:rPr lang="es-ES" sz="2800" b="1"/>
              <a:t>A PROBAR:</a:t>
            </a: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endParaRPr lang="es-ES" sz="2800"/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Algunas empresas tienen exceso de inventario de materia prima.</a:t>
            </a:r>
            <a:endParaRPr lang="es-ES" sz="1800" b="1"/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Algunas empresas tienen un exceso de inventario de producto en proceso.</a:t>
            </a:r>
            <a:r>
              <a:rPr lang="es-ES" sz="2400"/>
              <a:t> </a:t>
            </a: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Algunas empresas tienen exceso  de inventario de producto terminado.</a:t>
            </a: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Algunas empresas reciben quejas de calidad o retrasos por parte del cliente final.</a:t>
            </a:r>
          </a:p>
        </p:txBody>
      </p:sp>
      <p:pic>
        <p:nvPicPr>
          <p:cNvPr id="20484" name="Picture 4" descr="Varios Ey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8001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15250" cy="45339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3000" b="1"/>
              <a:t>CAMPOS INVESTIGADOS</a:t>
            </a:r>
          </a:p>
          <a:p>
            <a:pPr algn="ctr">
              <a:buClr>
                <a:srgbClr val="0099CC"/>
              </a:buClr>
              <a:buFont typeface="Wingdings" pitchFamily="2" charset="2"/>
              <a:buNone/>
            </a:pPr>
            <a:endParaRPr lang="es-ES" sz="1800" b="1"/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Conocer el manejo y control del proceso productivo dentro de las empresas de manufactura.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Averiguar qué porcentaje de eficiencia tienen las empresas de manufactura.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Conocer qué herramienta administrativa utilizan dentro de la organización.</a:t>
            </a:r>
          </a:p>
        </p:txBody>
      </p:sp>
      <p:pic>
        <p:nvPicPr>
          <p:cNvPr id="21508" name="Picture 4" descr="Varios Ey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8001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04137" cy="4535488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 sz="3000" b="1"/>
              <a:t>CAMPOS INVESTIGADOS (Cont.)</a:t>
            </a:r>
          </a:p>
          <a:p>
            <a:pPr algn="ctr">
              <a:buClr>
                <a:srgbClr val="0099CC"/>
              </a:buClr>
              <a:buFont typeface="Wingdings" pitchFamily="2" charset="2"/>
              <a:buNone/>
            </a:pPr>
            <a:endParaRPr lang="es-ES" sz="1800" b="1"/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Averiguar qué herramienta práctica o software utilizan para planificar y controlar la producción.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Averiguar el porcentaje de cumplimiento de entrega de las órdenes al cliente final.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Conocer cuál es el proceso de toma de decisiones a nivel interno de la organización.</a:t>
            </a:r>
          </a:p>
        </p:txBody>
      </p:sp>
      <p:pic>
        <p:nvPicPr>
          <p:cNvPr id="22532" name="Picture 4" descr="Varios Ey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8001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marL="838200" indent="-838200"/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81537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rgbClr val="0099CC"/>
              </a:buClr>
              <a:buFont typeface="Wingdings" pitchFamily="2" charset="2"/>
              <a:buNone/>
            </a:pPr>
            <a:r>
              <a:rPr lang="es-E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Efectos deseados por la organización</a:t>
            </a:r>
          </a:p>
          <a:p>
            <a:pPr algn="ctr">
              <a:lnSpc>
                <a:spcPct val="80000"/>
              </a:lnSpc>
              <a:buClr>
                <a:srgbClr val="0099CC"/>
              </a:buClr>
              <a:buFont typeface="Wingdings" pitchFamily="2" charset="2"/>
              <a:buNone/>
            </a:pP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Producir lo necesario, ni poco ni en exceso.</a:t>
            </a:r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endParaRPr lang="es-ES" sz="2800"/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Tener una sincronización entre los recursos existentes en la planta, desde la materia prima hasta el embarque del producto final.</a:t>
            </a:r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endParaRPr lang="es-ES" sz="2800"/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Cumplir a cabalidad con los pedidos y necesidades de los clientes.</a:t>
            </a:r>
          </a:p>
        </p:txBody>
      </p:sp>
      <p:pic>
        <p:nvPicPr>
          <p:cNvPr id="27652" name="Picture 4" descr="Varios Ey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8001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marL="838200" indent="-838200"/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rgbClr val="0099CC"/>
              </a:buClr>
              <a:buFont typeface="Wingdings" pitchFamily="2" charset="2"/>
              <a:buNone/>
            </a:pPr>
            <a:r>
              <a:rPr lang="es-E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Efectos deseados por la organización</a:t>
            </a:r>
          </a:p>
          <a:p>
            <a:pPr algn="ctr">
              <a:lnSpc>
                <a:spcPct val="80000"/>
              </a:lnSpc>
              <a:buClr>
                <a:srgbClr val="0099CC"/>
              </a:buClr>
              <a:buFont typeface="Wingdings" pitchFamily="2" charset="2"/>
              <a:buNone/>
            </a:pPr>
            <a:endParaRPr lang="es-E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Tener la suficiente materia prima para producir.</a:t>
            </a:r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endParaRPr lang="es-ES" sz="2800"/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Tener una planificación adecuada de la producción para que siempre se cumpla.</a:t>
            </a:r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None/>
            </a:pPr>
            <a:endParaRPr lang="es-ES" sz="2800"/>
          </a:p>
          <a:p>
            <a:pPr algn="just">
              <a:lnSpc>
                <a:spcPct val="8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Tener un adecuado control sobre las maquinas, con un correcto mantenimiento.</a:t>
            </a:r>
          </a:p>
          <a:p>
            <a:pPr>
              <a:lnSpc>
                <a:spcPct val="80000"/>
              </a:lnSpc>
            </a:pPr>
            <a:endParaRPr lang="es-ES" sz="2800"/>
          </a:p>
        </p:txBody>
      </p:sp>
      <p:pic>
        <p:nvPicPr>
          <p:cNvPr id="28676" name="Picture 4" descr="Varios Ey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8001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del Segmento Estudiado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sz="1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Atrasos en la entrega del producto</a:t>
            </a: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Existe devoluciones del producto por falta de calidad.</a:t>
            </a: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Mantienen alto inventario de materia prima</a:t>
            </a: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A veces no tienen producto terminado de mayor demanda para vender</a:t>
            </a: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Tienen un inventario alto de producto en proceso</a:t>
            </a:r>
          </a:p>
        </p:txBody>
      </p:sp>
      <p:pic>
        <p:nvPicPr>
          <p:cNvPr id="23556" name="Picture 4" descr="Varios Ey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8001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pic>
        <p:nvPicPr>
          <p:cNvPr id="24579" name="Picture 3" descr="Varios Ey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800100" cy="8001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s-E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del Segmento Estudiado (Cont.)</a:t>
            </a:r>
          </a:p>
          <a:p>
            <a:pPr algn="ctr">
              <a:buFontTx/>
              <a:buNone/>
            </a:pP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Tienen alto inventario de producto terminado.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La planificación de la producción muchas de las veces no se cumple.</a:t>
            </a:r>
          </a:p>
          <a:p>
            <a:pPr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No alcanzan nivel de productividad que se proponen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INVESTIGACIÓN DE CAMPO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" sz="3000" b="1">
                <a:effectLst>
                  <a:outerShdw blurRad="38100" dist="38100" dir="2700000" algn="tl">
                    <a:srgbClr val="C0C0C0"/>
                  </a:outerShdw>
                </a:effectLst>
              </a:rPr>
              <a:t>Resultados del Segmento Estudiado (Cont.)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ES" sz="3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Prefieren producir en lotes grandes de producción </a:t>
            </a:r>
          </a:p>
          <a:p>
            <a:pPr algn="just">
              <a:lnSpc>
                <a:spcPct val="90000"/>
              </a:lnSpc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2800"/>
              <a:t>La planificación de producción no es soportada por  ningún sistema de información</a:t>
            </a:r>
          </a:p>
        </p:txBody>
      </p:sp>
      <p:pic>
        <p:nvPicPr>
          <p:cNvPr id="26628" name="Picture 4" descr="Varios Eye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620713"/>
            <a:ext cx="80010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PROCESO</a:t>
            </a:r>
          </a:p>
        </p:txBody>
      </p:sp>
      <p:pic>
        <p:nvPicPr>
          <p:cNvPr id="51203" name="Picture 3" descr="j02830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952500" cy="952500"/>
          </a:xfrm>
          <a:prstGeom prst="rect">
            <a:avLst/>
          </a:prstGeom>
          <a:noFill/>
        </p:spPr>
      </p:pic>
      <p:sp>
        <p:nvSpPr>
          <p:cNvPr id="51217" name="Rectangl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87450" y="2060575"/>
            <a:ext cx="3313113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Investigación de Campo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1187450" y="3068638"/>
            <a:ext cx="3313113" cy="792162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Efectos Indeseables de </a:t>
            </a:r>
          </a:p>
          <a:p>
            <a:r>
              <a:rPr lang="es-ES"/>
              <a:t>la empresa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187450" y="4149725"/>
            <a:ext cx="3313113" cy="79057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Entender el problema actual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1187450" y="5229225"/>
            <a:ext cx="3313113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Causas medulares</a:t>
            </a:r>
          </a:p>
          <a:p>
            <a:r>
              <a:rPr lang="es-ES"/>
              <a:t>Raíz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5148263" y="2060575"/>
            <a:ext cx="3168650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Inyecciones a las causas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5148263" y="3140075"/>
            <a:ext cx="3168650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Inyección Principal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5219700" y="4365625"/>
            <a:ext cx="3097213" cy="863600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Pasos para la implantación</a:t>
            </a:r>
          </a:p>
          <a:p>
            <a:r>
              <a:rPr lang="es-ES"/>
              <a:t>de la inyección principal</a:t>
            </a:r>
          </a:p>
        </p:txBody>
      </p:sp>
      <p:cxnSp>
        <p:nvCxnSpPr>
          <p:cNvPr id="51224" name="AutoShape 24"/>
          <p:cNvCxnSpPr>
            <a:cxnSpLocks noChangeShapeType="1"/>
            <a:stCxn id="51217" idx="1"/>
            <a:endCxn id="51218" idx="1"/>
          </p:cNvCxnSpPr>
          <p:nvPr/>
        </p:nvCxnSpPr>
        <p:spPr bwMode="auto">
          <a:xfrm rot="10800000" flipH="1" flipV="1">
            <a:off x="1158875" y="2457450"/>
            <a:ext cx="1588" cy="1008063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225" name="AutoShape 25"/>
          <p:cNvCxnSpPr>
            <a:cxnSpLocks noChangeShapeType="1"/>
            <a:stCxn id="51218" idx="1"/>
            <a:endCxn id="51219" idx="1"/>
          </p:cNvCxnSpPr>
          <p:nvPr/>
        </p:nvCxnSpPr>
        <p:spPr bwMode="auto">
          <a:xfrm rot="10800000" flipH="1" flipV="1">
            <a:off x="1158875" y="3465513"/>
            <a:ext cx="1588" cy="1079500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stCxn id="51219" idx="1"/>
            <a:endCxn id="51220" idx="1"/>
          </p:cNvCxnSpPr>
          <p:nvPr/>
        </p:nvCxnSpPr>
        <p:spPr bwMode="auto">
          <a:xfrm rot="10800000" flipH="1" flipV="1">
            <a:off x="1158875" y="4545013"/>
            <a:ext cx="1588" cy="1044575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0" idx="3"/>
            <a:endCxn id="51221" idx="1"/>
          </p:cNvCxnSpPr>
          <p:nvPr/>
        </p:nvCxnSpPr>
        <p:spPr bwMode="auto">
          <a:xfrm flipV="1">
            <a:off x="4529138" y="2457450"/>
            <a:ext cx="590550" cy="3132138"/>
          </a:xfrm>
          <a:prstGeom prst="bentConnector3">
            <a:avLst>
              <a:gd name="adj1" fmla="val 4973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228" name="AutoShape 28"/>
          <p:cNvCxnSpPr>
            <a:cxnSpLocks noChangeShapeType="1"/>
            <a:stCxn id="51221" idx="3"/>
            <a:endCxn id="51222" idx="3"/>
          </p:cNvCxnSpPr>
          <p:nvPr/>
        </p:nvCxnSpPr>
        <p:spPr bwMode="auto">
          <a:xfrm>
            <a:off x="8345488" y="2457450"/>
            <a:ext cx="1587" cy="1042988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229" name="AutoShape 29"/>
          <p:cNvCxnSpPr>
            <a:cxnSpLocks noChangeShapeType="1"/>
            <a:stCxn id="51222" idx="3"/>
            <a:endCxn id="51223" idx="3"/>
          </p:cNvCxnSpPr>
          <p:nvPr/>
        </p:nvCxnSpPr>
        <p:spPr bwMode="auto">
          <a:xfrm>
            <a:off x="8345488" y="3500438"/>
            <a:ext cx="1587" cy="1296987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509 L 0.05694 0.05179 C 0.06892 0.06451 0.0868 0.07191 0.10538 0.07191 C 0.12656 0.07191 0.14357 0.06451 0.15555 0.05179 L 0.21267 -0.00509 " pathEditMode="relative" rAng="0" ptsTypes="FffFF">
                                      <p:cBhvr>
                                        <p:cTn id="66" dur="10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 animBg="1"/>
      <p:bldP spid="51218" grpId="0" animBg="1"/>
      <p:bldP spid="51219" grpId="0" animBg="1"/>
      <p:bldP spid="51220" grpId="0" animBg="1"/>
      <p:bldP spid="51221" grpId="0" animBg="1"/>
      <p:bldP spid="51222" grpId="0" animBg="1"/>
      <p:bldP spid="512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r>
              <a:rPr lang="es-ES" sz="32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EFECTOS INDESEABLES DE LA EMPRESA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Se pierde reputación con los clientes</a:t>
            </a:r>
          </a:p>
          <a:p>
            <a:pPr algn="just"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Los gastos operativos son más altos de lo que deberían ser</a:t>
            </a:r>
          </a:p>
          <a:p>
            <a:pPr algn="just"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Las ventas (el throughput) es menor al que podría ser.</a:t>
            </a:r>
          </a:p>
          <a:p>
            <a:pPr algn="just"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La rentabilidad es menor a la que podría llegar a ser.</a:t>
            </a:r>
          </a:p>
          <a:p>
            <a:pPr algn="just"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Existe presión de vender a terceros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HIPÒTESIS DE LA TESIS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2376487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/>
              <a:t>	Algunas empresas tienen problemas (síntomas) que se originan de un mal manejo de la administración de la manufactura y de su restricción. </a:t>
            </a:r>
          </a:p>
        </p:txBody>
      </p:sp>
      <p:pic>
        <p:nvPicPr>
          <p:cNvPr id="4100" name="Picture 4" descr="j02347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735513"/>
            <a:ext cx="1512888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PROCESO</a:t>
            </a:r>
          </a:p>
        </p:txBody>
      </p:sp>
      <p:pic>
        <p:nvPicPr>
          <p:cNvPr id="46090" name="Picture 10" descr="j02830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952500" cy="952500"/>
          </a:xfrm>
          <a:prstGeom prst="rect">
            <a:avLst/>
          </a:prstGeom>
          <a:noFill/>
        </p:spPr>
      </p:pic>
      <p:sp>
        <p:nvSpPr>
          <p:cNvPr id="46104" name="Rectangle 2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71550" y="1844675"/>
            <a:ext cx="3313113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Investigación de Campo</a:t>
            </a: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971550" y="2852738"/>
            <a:ext cx="3313113" cy="792162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Efectos Indeseables de </a:t>
            </a:r>
          </a:p>
          <a:p>
            <a:r>
              <a:rPr lang="es-ES"/>
              <a:t>la empresa</a:t>
            </a: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971550" y="3933825"/>
            <a:ext cx="3313113" cy="79057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Entender el problema actual</a:t>
            </a: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971550" y="5013325"/>
            <a:ext cx="3313113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Causas medulares</a:t>
            </a:r>
          </a:p>
          <a:p>
            <a:r>
              <a:rPr lang="es-ES"/>
              <a:t>Raíz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4932363" y="1844675"/>
            <a:ext cx="3168650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Inyecciones a las causas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4932363" y="2924175"/>
            <a:ext cx="3168650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Inyección Principal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003800" y="4149725"/>
            <a:ext cx="3097213" cy="863600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Pasos para la implantación</a:t>
            </a:r>
          </a:p>
          <a:p>
            <a:r>
              <a:rPr lang="es-ES"/>
              <a:t>de la inyección principal</a:t>
            </a:r>
          </a:p>
        </p:txBody>
      </p:sp>
      <p:cxnSp>
        <p:nvCxnSpPr>
          <p:cNvPr id="46111" name="AutoShape 31"/>
          <p:cNvCxnSpPr>
            <a:cxnSpLocks noChangeShapeType="1"/>
            <a:stCxn id="46104" idx="1"/>
            <a:endCxn id="46105" idx="1"/>
          </p:cNvCxnSpPr>
          <p:nvPr/>
        </p:nvCxnSpPr>
        <p:spPr bwMode="auto">
          <a:xfrm rot="10800000" flipH="1" flipV="1">
            <a:off x="942975" y="2241550"/>
            <a:ext cx="1588" cy="1008063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112" name="AutoShape 32"/>
          <p:cNvCxnSpPr>
            <a:cxnSpLocks noChangeShapeType="1"/>
            <a:stCxn id="46105" idx="1"/>
            <a:endCxn id="46106" idx="1"/>
          </p:cNvCxnSpPr>
          <p:nvPr/>
        </p:nvCxnSpPr>
        <p:spPr bwMode="auto">
          <a:xfrm rot="10800000" flipH="1" flipV="1">
            <a:off x="942975" y="3249613"/>
            <a:ext cx="1588" cy="1079500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113" name="AutoShape 33"/>
          <p:cNvCxnSpPr>
            <a:cxnSpLocks noChangeShapeType="1"/>
            <a:stCxn id="46106" idx="1"/>
            <a:endCxn id="46107" idx="1"/>
          </p:cNvCxnSpPr>
          <p:nvPr/>
        </p:nvCxnSpPr>
        <p:spPr bwMode="auto">
          <a:xfrm rot="10800000" flipH="1" flipV="1">
            <a:off x="942975" y="4329113"/>
            <a:ext cx="1588" cy="1044575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114" name="AutoShape 34"/>
          <p:cNvCxnSpPr>
            <a:cxnSpLocks noChangeShapeType="1"/>
            <a:stCxn id="46107" idx="3"/>
            <a:endCxn id="46108" idx="1"/>
          </p:cNvCxnSpPr>
          <p:nvPr/>
        </p:nvCxnSpPr>
        <p:spPr bwMode="auto">
          <a:xfrm flipV="1">
            <a:off x="4313238" y="2241550"/>
            <a:ext cx="590550" cy="3132138"/>
          </a:xfrm>
          <a:prstGeom prst="bentConnector3">
            <a:avLst>
              <a:gd name="adj1" fmla="val 4973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115" name="AutoShape 35"/>
          <p:cNvCxnSpPr>
            <a:cxnSpLocks noChangeShapeType="1"/>
            <a:stCxn id="46108" idx="3"/>
            <a:endCxn id="46109" idx="3"/>
          </p:cNvCxnSpPr>
          <p:nvPr/>
        </p:nvCxnSpPr>
        <p:spPr bwMode="auto">
          <a:xfrm>
            <a:off x="8129588" y="2241550"/>
            <a:ext cx="1587" cy="1042988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116" name="AutoShape 36"/>
          <p:cNvCxnSpPr>
            <a:cxnSpLocks noChangeShapeType="1"/>
            <a:stCxn id="46109" idx="3"/>
            <a:endCxn id="46110" idx="3"/>
          </p:cNvCxnSpPr>
          <p:nvPr/>
        </p:nvCxnSpPr>
        <p:spPr bwMode="auto">
          <a:xfrm>
            <a:off x="8129588" y="3284538"/>
            <a:ext cx="1587" cy="1296987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6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0.1059 L 0.08611 0.09572 C 0.10277 0.0941 0.12257 0.08301 0.14027 0.06566 C 0.16041 0.04601 0.17343 0.02474 0.17934 0.00393 L 0.20955 -0.09179 " pathEditMode="relative" rAng="-2185852" ptsTypes="FffFF">
                                      <p:cBhvr>
                                        <p:cTn id="66" dur="1000" fill="hold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4" grpId="0" animBg="1"/>
      <p:bldP spid="46105" grpId="0" animBg="1"/>
      <p:bldP spid="46106" grpId="0" animBg="1"/>
      <p:bldP spid="46107" grpId="0" animBg="1"/>
      <p:bldP spid="46108" grpId="0" animBg="1"/>
      <p:bldP spid="46109" grpId="0" animBg="1"/>
      <p:bldP spid="461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“ARA” </a:t>
            </a:r>
            <a:b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ÁRBOL DE REALIDAD ACTUAL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7900"/>
            <a:ext cx="8229600" cy="2981325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None/>
            </a:pPr>
            <a:r>
              <a:rPr lang="es-ES" sz="3000"/>
              <a:t>	El árbol de realidad actual (ARA), es una representación de la realidad de la empresa, que aclara a los ejecutivos de la empresa a través de la lógica rigurosa de causa y efecto, de como una causa medular ocasiona la mayoría de los efectos indeseables del sistema.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3524250" y="6375400"/>
            <a:ext cx="2093913" cy="404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900"/>
              <a:t>No realizamos la compra de materia prima a  tiempo</a:t>
            </a: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4068763" y="5799138"/>
            <a:ext cx="1358900" cy="404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900"/>
              <a:t>Ocacionalmente hay falta de materia prima</a:t>
            </a:r>
          </a:p>
        </p:txBody>
      </p:sp>
      <p:cxnSp>
        <p:nvCxnSpPr>
          <p:cNvPr id="41995" name="AutoShape 11"/>
          <p:cNvCxnSpPr>
            <a:cxnSpLocks noChangeShapeType="1"/>
            <a:stCxn id="41990" idx="0"/>
            <a:endCxn id="41994" idx="2"/>
          </p:cNvCxnSpPr>
          <p:nvPr/>
        </p:nvCxnSpPr>
        <p:spPr bwMode="auto">
          <a:xfrm flipV="1">
            <a:off x="4572000" y="6203950"/>
            <a:ext cx="176213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3778250" y="4657725"/>
            <a:ext cx="1657350" cy="8588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900"/>
              <a:t>Ocacionalmente no tenemos la materia prima de correcta especificación para producir producto con la calidad necesaria</a:t>
            </a:r>
          </a:p>
        </p:txBody>
      </p:sp>
      <p:cxnSp>
        <p:nvCxnSpPr>
          <p:cNvPr id="41997" name="AutoShape 13"/>
          <p:cNvCxnSpPr>
            <a:cxnSpLocks noChangeShapeType="1"/>
            <a:stCxn id="41994" idx="0"/>
            <a:endCxn id="41996" idx="2"/>
          </p:cNvCxnSpPr>
          <p:nvPr/>
        </p:nvCxnSpPr>
        <p:spPr bwMode="auto">
          <a:xfrm flipH="1" flipV="1">
            <a:off x="4606925" y="5516563"/>
            <a:ext cx="141288" cy="282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02" name="AutoShape 18"/>
          <p:cNvSpPr>
            <a:spLocks noChangeArrowheads="1"/>
          </p:cNvSpPr>
          <p:nvPr/>
        </p:nvSpPr>
        <p:spPr bwMode="auto">
          <a:xfrm>
            <a:off x="3876675" y="4076700"/>
            <a:ext cx="1389063" cy="2524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900"/>
              <a:t>Tenemos downtime</a:t>
            </a:r>
          </a:p>
        </p:txBody>
      </p:sp>
      <p:cxnSp>
        <p:nvCxnSpPr>
          <p:cNvPr id="42003" name="AutoShape 19"/>
          <p:cNvCxnSpPr>
            <a:cxnSpLocks noChangeShapeType="1"/>
            <a:stCxn id="41996" idx="0"/>
            <a:endCxn id="42002" idx="2"/>
          </p:cNvCxnSpPr>
          <p:nvPr/>
        </p:nvCxnSpPr>
        <p:spPr bwMode="auto">
          <a:xfrm flipH="1" flipV="1">
            <a:off x="4572000" y="4329113"/>
            <a:ext cx="34925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09" name="AutoShape 25"/>
          <p:cNvSpPr>
            <a:spLocks noChangeArrowheads="1"/>
          </p:cNvSpPr>
          <p:nvPr/>
        </p:nvSpPr>
        <p:spPr bwMode="auto">
          <a:xfrm>
            <a:off x="5148263" y="3429000"/>
            <a:ext cx="1582737" cy="404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900"/>
              <a:t>Usualmente no se cumple con el plan de producción</a:t>
            </a:r>
          </a:p>
        </p:txBody>
      </p:sp>
      <p:cxnSp>
        <p:nvCxnSpPr>
          <p:cNvPr id="42010" name="AutoShape 26"/>
          <p:cNvCxnSpPr>
            <a:cxnSpLocks noChangeShapeType="1"/>
            <a:stCxn id="42002" idx="0"/>
            <a:endCxn id="42009" idx="2"/>
          </p:cNvCxnSpPr>
          <p:nvPr/>
        </p:nvCxnSpPr>
        <p:spPr bwMode="auto">
          <a:xfrm flipV="1">
            <a:off x="4572000" y="3833813"/>
            <a:ext cx="136842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11" name="AutoShape 27"/>
          <p:cNvCxnSpPr>
            <a:cxnSpLocks noChangeShapeType="1"/>
            <a:stCxn id="41994" idx="0"/>
            <a:endCxn id="42009" idx="2"/>
          </p:cNvCxnSpPr>
          <p:nvPr/>
        </p:nvCxnSpPr>
        <p:spPr bwMode="auto">
          <a:xfrm rot="16200000">
            <a:off x="4361656" y="4220370"/>
            <a:ext cx="1965325" cy="1192212"/>
          </a:xfrm>
          <a:prstGeom prst="curvedConnector3">
            <a:avLst>
              <a:gd name="adj1" fmla="val 41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14" name="AutoShape 30"/>
          <p:cNvSpPr>
            <a:spLocks noChangeArrowheads="1"/>
          </p:cNvSpPr>
          <p:nvPr/>
        </p:nvSpPr>
        <p:spPr bwMode="auto">
          <a:xfrm>
            <a:off x="1849438" y="3736975"/>
            <a:ext cx="1066800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Usamos la materia prima que tenemos</a:t>
            </a:r>
          </a:p>
        </p:txBody>
      </p:sp>
      <p:cxnSp>
        <p:nvCxnSpPr>
          <p:cNvPr id="42016" name="AutoShape 32"/>
          <p:cNvCxnSpPr>
            <a:cxnSpLocks noChangeShapeType="1"/>
            <a:stCxn id="41996" idx="0"/>
            <a:endCxn id="42014" idx="2"/>
          </p:cNvCxnSpPr>
          <p:nvPr/>
        </p:nvCxnSpPr>
        <p:spPr bwMode="auto">
          <a:xfrm flipH="1" flipV="1">
            <a:off x="2382838" y="4292600"/>
            <a:ext cx="2224087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17" name="AutoShape 33"/>
          <p:cNvSpPr>
            <a:spLocks noChangeArrowheads="1"/>
          </p:cNvSpPr>
          <p:nvPr/>
        </p:nvSpPr>
        <p:spPr bwMode="auto">
          <a:xfrm>
            <a:off x="1116013" y="2722563"/>
            <a:ext cx="1293812" cy="7064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Ocacionalmente se manufactura producto fuera de especificaciones</a:t>
            </a:r>
          </a:p>
        </p:txBody>
      </p:sp>
      <p:cxnSp>
        <p:nvCxnSpPr>
          <p:cNvPr id="42018" name="AutoShape 34"/>
          <p:cNvCxnSpPr>
            <a:cxnSpLocks noChangeShapeType="1"/>
            <a:stCxn id="42014" idx="0"/>
            <a:endCxn id="42017" idx="2"/>
          </p:cNvCxnSpPr>
          <p:nvPr/>
        </p:nvCxnSpPr>
        <p:spPr bwMode="auto">
          <a:xfrm flipH="1" flipV="1">
            <a:off x="1763713" y="3429000"/>
            <a:ext cx="619125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19" name="AutoShape 35"/>
          <p:cNvSpPr>
            <a:spLocks noChangeArrowheads="1"/>
          </p:cNvSpPr>
          <p:nvPr/>
        </p:nvSpPr>
        <p:spPr bwMode="auto">
          <a:xfrm>
            <a:off x="3636963" y="2630488"/>
            <a:ext cx="1574800" cy="404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Los clientes se quejan de atrasos en los pedidos</a:t>
            </a:r>
          </a:p>
        </p:txBody>
      </p:sp>
      <p:cxnSp>
        <p:nvCxnSpPr>
          <p:cNvPr id="42020" name="AutoShape 36"/>
          <p:cNvCxnSpPr>
            <a:cxnSpLocks noChangeShapeType="1"/>
            <a:stCxn id="42009" idx="0"/>
            <a:endCxn id="42019" idx="2"/>
          </p:cNvCxnSpPr>
          <p:nvPr/>
        </p:nvCxnSpPr>
        <p:spPr bwMode="auto">
          <a:xfrm flipH="1" flipV="1">
            <a:off x="4424363" y="3035300"/>
            <a:ext cx="1516062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23" name="AutoShape 39"/>
          <p:cNvSpPr>
            <a:spLocks noChangeArrowheads="1"/>
          </p:cNvSpPr>
          <p:nvPr/>
        </p:nvSpPr>
        <p:spPr bwMode="auto">
          <a:xfrm>
            <a:off x="3486150" y="1982788"/>
            <a:ext cx="1436688" cy="40481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Se pierde reputación con los clientes</a:t>
            </a:r>
          </a:p>
        </p:txBody>
      </p:sp>
      <p:cxnSp>
        <p:nvCxnSpPr>
          <p:cNvPr id="42024" name="AutoShape 40"/>
          <p:cNvCxnSpPr>
            <a:cxnSpLocks noChangeShapeType="1"/>
            <a:stCxn id="42017" idx="0"/>
            <a:endCxn id="42023" idx="2"/>
          </p:cNvCxnSpPr>
          <p:nvPr/>
        </p:nvCxnSpPr>
        <p:spPr bwMode="auto">
          <a:xfrm flipV="1">
            <a:off x="1763713" y="2387600"/>
            <a:ext cx="2441575" cy="334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25" name="AutoShape 41"/>
          <p:cNvCxnSpPr>
            <a:cxnSpLocks noChangeShapeType="1"/>
            <a:stCxn id="42019" idx="0"/>
            <a:endCxn id="42023" idx="2"/>
          </p:cNvCxnSpPr>
          <p:nvPr/>
        </p:nvCxnSpPr>
        <p:spPr bwMode="auto">
          <a:xfrm flipH="1" flipV="1">
            <a:off x="4205288" y="2387600"/>
            <a:ext cx="21907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27" name="AutoShape 43"/>
          <p:cNvCxnSpPr>
            <a:cxnSpLocks noChangeShapeType="1"/>
            <a:stCxn id="42009" idx="0"/>
            <a:endCxn id="42023" idx="3"/>
          </p:cNvCxnSpPr>
          <p:nvPr/>
        </p:nvCxnSpPr>
        <p:spPr bwMode="auto">
          <a:xfrm rot="5400000" flipH="1">
            <a:off x="4810126" y="2298700"/>
            <a:ext cx="1243012" cy="10175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31" name="AutoShape 47"/>
          <p:cNvSpPr>
            <a:spLocks noChangeArrowheads="1"/>
          </p:cNvSpPr>
          <p:nvPr/>
        </p:nvSpPr>
        <p:spPr bwMode="auto">
          <a:xfrm>
            <a:off x="1695450" y="6024563"/>
            <a:ext cx="1004888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Falta de mantenimiento preventivo</a:t>
            </a:r>
          </a:p>
        </p:txBody>
      </p:sp>
      <p:cxnSp>
        <p:nvCxnSpPr>
          <p:cNvPr id="42032" name="AutoShape 48"/>
          <p:cNvCxnSpPr>
            <a:cxnSpLocks noChangeShapeType="1"/>
            <a:stCxn id="42031" idx="0"/>
            <a:endCxn id="42002" idx="2"/>
          </p:cNvCxnSpPr>
          <p:nvPr/>
        </p:nvCxnSpPr>
        <p:spPr bwMode="auto">
          <a:xfrm rot="16200000">
            <a:off x="2537619" y="3990182"/>
            <a:ext cx="1695450" cy="2373312"/>
          </a:xfrm>
          <a:prstGeom prst="curvedConnector3">
            <a:avLst>
              <a:gd name="adj1" fmla="val 9185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33" name="AutoShape 49"/>
          <p:cNvSpPr>
            <a:spLocks noChangeArrowheads="1"/>
          </p:cNvSpPr>
          <p:nvPr/>
        </p:nvSpPr>
        <p:spPr bwMode="auto">
          <a:xfrm>
            <a:off x="5130800" y="1239838"/>
            <a:ext cx="1019175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Mis otros clientes no me hacen pedidos</a:t>
            </a:r>
          </a:p>
        </p:txBody>
      </p:sp>
      <p:cxnSp>
        <p:nvCxnSpPr>
          <p:cNvPr id="42034" name="AutoShape 50"/>
          <p:cNvCxnSpPr>
            <a:cxnSpLocks noChangeShapeType="1"/>
            <a:stCxn id="42023" idx="0"/>
            <a:endCxn id="42033" idx="1"/>
          </p:cNvCxnSpPr>
          <p:nvPr/>
        </p:nvCxnSpPr>
        <p:spPr bwMode="auto">
          <a:xfrm rot="16200000">
            <a:off x="4435475" y="1287463"/>
            <a:ext cx="465138" cy="9255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35" name="AutoShape 51"/>
          <p:cNvSpPr>
            <a:spLocks noChangeArrowheads="1"/>
          </p:cNvSpPr>
          <p:nvPr/>
        </p:nvSpPr>
        <p:spPr bwMode="auto">
          <a:xfrm>
            <a:off x="6078538" y="776288"/>
            <a:ext cx="2239962" cy="2524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No tenemos pedidos para producir más</a:t>
            </a:r>
          </a:p>
        </p:txBody>
      </p:sp>
      <p:cxnSp>
        <p:nvCxnSpPr>
          <p:cNvPr id="42036" name="AutoShape 52"/>
          <p:cNvCxnSpPr>
            <a:cxnSpLocks noChangeShapeType="1"/>
            <a:stCxn id="42033" idx="3"/>
            <a:endCxn id="42035" idx="2"/>
          </p:cNvCxnSpPr>
          <p:nvPr/>
        </p:nvCxnSpPr>
        <p:spPr bwMode="auto">
          <a:xfrm flipV="1">
            <a:off x="6149975" y="1028700"/>
            <a:ext cx="1049338" cy="4889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39" name="AutoShape 55"/>
          <p:cNvSpPr>
            <a:spLocks noChangeArrowheads="1"/>
          </p:cNvSpPr>
          <p:nvPr/>
        </p:nvSpPr>
        <p:spPr bwMode="auto">
          <a:xfrm>
            <a:off x="3851275" y="495300"/>
            <a:ext cx="1960563" cy="2524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El throughput podría ser mayor</a:t>
            </a:r>
          </a:p>
        </p:txBody>
      </p:sp>
      <p:cxnSp>
        <p:nvCxnSpPr>
          <p:cNvPr id="42040" name="AutoShape 56"/>
          <p:cNvCxnSpPr>
            <a:cxnSpLocks noChangeShapeType="1"/>
            <a:stCxn id="42035" idx="0"/>
            <a:endCxn id="42039" idx="3"/>
          </p:cNvCxnSpPr>
          <p:nvPr/>
        </p:nvCxnSpPr>
        <p:spPr bwMode="auto">
          <a:xfrm rot="5400000" flipH="1">
            <a:off x="6428582" y="5556"/>
            <a:ext cx="153988" cy="1387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41" name="AutoShape 57"/>
          <p:cNvSpPr>
            <a:spLocks noChangeArrowheads="1"/>
          </p:cNvSpPr>
          <p:nvPr/>
        </p:nvSpPr>
        <p:spPr bwMode="auto">
          <a:xfrm>
            <a:off x="3348038" y="63500"/>
            <a:ext cx="1892300" cy="2524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La rentabilidad puede ser alta</a:t>
            </a:r>
          </a:p>
        </p:txBody>
      </p:sp>
      <p:cxnSp>
        <p:nvCxnSpPr>
          <p:cNvPr id="42042" name="AutoShape 58"/>
          <p:cNvCxnSpPr>
            <a:cxnSpLocks noChangeShapeType="1"/>
            <a:stCxn id="42039" idx="0"/>
            <a:endCxn id="42041" idx="2"/>
          </p:cNvCxnSpPr>
          <p:nvPr/>
        </p:nvCxnSpPr>
        <p:spPr bwMode="auto">
          <a:xfrm rot="5400000" flipH="1">
            <a:off x="4473575" y="136526"/>
            <a:ext cx="179387" cy="538162"/>
          </a:xfrm>
          <a:prstGeom prst="curvedConnector3">
            <a:avLst>
              <a:gd name="adj1" fmla="val 504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43" name="AutoShape 59"/>
          <p:cNvCxnSpPr>
            <a:cxnSpLocks noChangeShapeType="1"/>
            <a:stCxn id="42009" idx="0"/>
            <a:endCxn id="42031" idx="2"/>
          </p:cNvCxnSpPr>
          <p:nvPr/>
        </p:nvCxnSpPr>
        <p:spPr bwMode="auto">
          <a:xfrm rot="16200000" flipH="1" flipV="1">
            <a:off x="2493963" y="3133725"/>
            <a:ext cx="3151188" cy="3741737"/>
          </a:xfrm>
          <a:prstGeom prst="curvedConnector5">
            <a:avLst>
              <a:gd name="adj1" fmla="val -7255"/>
              <a:gd name="adj2" fmla="val 61264"/>
              <a:gd name="adj3" fmla="val 107255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44" name="AutoShape 60"/>
          <p:cNvCxnSpPr>
            <a:cxnSpLocks noChangeShapeType="1"/>
            <a:stCxn id="42031" idx="0"/>
            <a:endCxn id="42017" idx="2"/>
          </p:cNvCxnSpPr>
          <p:nvPr/>
        </p:nvCxnSpPr>
        <p:spPr bwMode="auto">
          <a:xfrm rot="5400000" flipH="1">
            <a:off x="683419" y="4509294"/>
            <a:ext cx="2595563" cy="434975"/>
          </a:xfrm>
          <a:prstGeom prst="curvedConnector3">
            <a:avLst>
              <a:gd name="adj1" fmla="val 5003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49" name="AutoShape 65"/>
          <p:cNvSpPr>
            <a:spLocks noChangeArrowheads="1"/>
          </p:cNvSpPr>
          <p:nvPr/>
        </p:nvSpPr>
        <p:spPr bwMode="auto">
          <a:xfrm>
            <a:off x="2414588" y="4656138"/>
            <a:ext cx="1177925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Ocacionalmente tenemos daños en la máquina</a:t>
            </a:r>
          </a:p>
        </p:txBody>
      </p:sp>
      <p:cxnSp>
        <p:nvCxnSpPr>
          <p:cNvPr id="42050" name="AutoShape 66"/>
          <p:cNvCxnSpPr>
            <a:cxnSpLocks noChangeShapeType="1"/>
            <a:stCxn id="42031" idx="0"/>
            <a:endCxn id="42049" idx="2"/>
          </p:cNvCxnSpPr>
          <p:nvPr/>
        </p:nvCxnSpPr>
        <p:spPr bwMode="auto">
          <a:xfrm flipV="1">
            <a:off x="2198688" y="5211763"/>
            <a:ext cx="804862" cy="81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51" name="AutoShape 67"/>
          <p:cNvCxnSpPr>
            <a:cxnSpLocks noChangeShapeType="1"/>
            <a:stCxn id="42049" idx="0"/>
            <a:endCxn id="42002" idx="2"/>
          </p:cNvCxnSpPr>
          <p:nvPr/>
        </p:nvCxnSpPr>
        <p:spPr bwMode="auto">
          <a:xfrm rot="16200000">
            <a:off x="3624262" y="3708401"/>
            <a:ext cx="327025" cy="15684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55" name="AutoShape 71"/>
          <p:cNvSpPr>
            <a:spLocks noChangeArrowheads="1"/>
          </p:cNvSpPr>
          <p:nvPr/>
        </p:nvSpPr>
        <p:spPr bwMode="auto">
          <a:xfrm>
            <a:off x="2992438" y="3378200"/>
            <a:ext cx="1292225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El desperdicio de m. p. virgen es mas de lo que podría ser</a:t>
            </a:r>
          </a:p>
        </p:txBody>
      </p:sp>
      <p:cxnSp>
        <p:nvCxnSpPr>
          <p:cNvPr id="42056" name="AutoShape 72"/>
          <p:cNvCxnSpPr>
            <a:cxnSpLocks noChangeShapeType="1"/>
            <a:stCxn id="42049" idx="0"/>
            <a:endCxn id="42055" idx="2"/>
          </p:cNvCxnSpPr>
          <p:nvPr/>
        </p:nvCxnSpPr>
        <p:spPr bwMode="auto">
          <a:xfrm rot="16200000">
            <a:off x="2959893" y="3977482"/>
            <a:ext cx="722313" cy="635000"/>
          </a:xfrm>
          <a:prstGeom prst="curved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59" name="AutoShape 75"/>
          <p:cNvSpPr>
            <a:spLocks noChangeArrowheads="1"/>
          </p:cNvSpPr>
          <p:nvPr/>
        </p:nvSpPr>
        <p:spPr bwMode="auto">
          <a:xfrm>
            <a:off x="827088" y="692150"/>
            <a:ext cx="1870075" cy="430213"/>
          </a:xfrm>
          <a:prstGeom prst="roundRect">
            <a:avLst>
              <a:gd name="adj" fmla="val 28569"/>
            </a:avLst>
          </a:prstGeom>
          <a:solidFill>
            <a:srgbClr val="FFFFCC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Los gastos operativos son  más altos de lo que deberían  ser</a:t>
            </a:r>
          </a:p>
        </p:txBody>
      </p:sp>
      <p:cxnSp>
        <p:nvCxnSpPr>
          <p:cNvPr id="42060" name="AutoShape 76"/>
          <p:cNvCxnSpPr>
            <a:cxnSpLocks noChangeShapeType="1"/>
            <a:stCxn id="42049" idx="0"/>
            <a:endCxn id="42059" idx="2"/>
          </p:cNvCxnSpPr>
          <p:nvPr/>
        </p:nvCxnSpPr>
        <p:spPr bwMode="auto">
          <a:xfrm rot="5400000" flipH="1">
            <a:off x="615950" y="2268538"/>
            <a:ext cx="3533775" cy="1241425"/>
          </a:xfrm>
          <a:prstGeom prst="curvedConnector3">
            <a:avLst>
              <a:gd name="adj1" fmla="val 590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61" name="AutoShape 77"/>
          <p:cNvCxnSpPr>
            <a:cxnSpLocks noChangeShapeType="1"/>
            <a:stCxn id="42017" idx="0"/>
            <a:endCxn id="42059" idx="2"/>
          </p:cNvCxnSpPr>
          <p:nvPr/>
        </p:nvCxnSpPr>
        <p:spPr bwMode="auto">
          <a:xfrm flipH="1" flipV="1">
            <a:off x="1762125" y="1122363"/>
            <a:ext cx="1588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62" name="AutoShape 78"/>
          <p:cNvCxnSpPr>
            <a:cxnSpLocks noChangeShapeType="1"/>
            <a:stCxn id="42059" idx="0"/>
            <a:endCxn id="42041" idx="2"/>
          </p:cNvCxnSpPr>
          <p:nvPr/>
        </p:nvCxnSpPr>
        <p:spPr bwMode="auto">
          <a:xfrm rot="16200000">
            <a:off x="2840038" y="-762000"/>
            <a:ext cx="376237" cy="2532063"/>
          </a:xfrm>
          <a:prstGeom prst="curvedConnector3">
            <a:avLst>
              <a:gd name="adj1" fmla="val 5021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63" name="AutoShape 79"/>
          <p:cNvSpPr>
            <a:spLocks noChangeArrowheads="1"/>
          </p:cNvSpPr>
          <p:nvPr/>
        </p:nvSpPr>
        <p:spPr bwMode="auto">
          <a:xfrm>
            <a:off x="2343150" y="1776413"/>
            <a:ext cx="1065213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El CTV  es más alto de lo que podría ser</a:t>
            </a:r>
          </a:p>
        </p:txBody>
      </p:sp>
      <p:cxnSp>
        <p:nvCxnSpPr>
          <p:cNvPr id="42064" name="AutoShape 80"/>
          <p:cNvCxnSpPr>
            <a:cxnSpLocks noChangeShapeType="1"/>
            <a:stCxn id="42055" idx="0"/>
            <a:endCxn id="42063" idx="2"/>
          </p:cNvCxnSpPr>
          <p:nvPr/>
        </p:nvCxnSpPr>
        <p:spPr bwMode="auto">
          <a:xfrm rot="5400000" flipH="1">
            <a:off x="2734469" y="2474119"/>
            <a:ext cx="1046162" cy="762000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65" name="AutoShape 81"/>
          <p:cNvCxnSpPr>
            <a:cxnSpLocks noChangeShapeType="1"/>
            <a:stCxn id="42063" idx="0"/>
            <a:endCxn id="42039" idx="2"/>
          </p:cNvCxnSpPr>
          <p:nvPr/>
        </p:nvCxnSpPr>
        <p:spPr bwMode="auto">
          <a:xfrm rot="16200000">
            <a:off x="3340100" y="284163"/>
            <a:ext cx="1028700" cy="1955800"/>
          </a:xfrm>
          <a:prstGeom prst="curvedConnector3">
            <a:avLst>
              <a:gd name="adj1" fmla="val 8117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66" name="AutoShape 82"/>
          <p:cNvSpPr>
            <a:spLocks noChangeArrowheads="1"/>
          </p:cNvSpPr>
          <p:nvPr/>
        </p:nvSpPr>
        <p:spPr bwMode="auto">
          <a:xfrm>
            <a:off x="398463" y="6064250"/>
            <a:ext cx="1077912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La capacitación a operadores no es adecuada</a:t>
            </a:r>
          </a:p>
        </p:txBody>
      </p:sp>
      <p:sp>
        <p:nvSpPr>
          <p:cNvPr id="42070" name="AutoShape 86"/>
          <p:cNvSpPr>
            <a:spLocks noChangeArrowheads="1"/>
          </p:cNvSpPr>
          <p:nvPr/>
        </p:nvSpPr>
        <p:spPr bwMode="auto">
          <a:xfrm>
            <a:off x="325438" y="5375275"/>
            <a:ext cx="2366962" cy="404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Ocacionalmente los operadores cometen errores en el manejo de la estrusora</a:t>
            </a:r>
          </a:p>
        </p:txBody>
      </p:sp>
      <p:cxnSp>
        <p:nvCxnSpPr>
          <p:cNvPr id="42071" name="AutoShape 87"/>
          <p:cNvCxnSpPr>
            <a:cxnSpLocks noChangeShapeType="1"/>
            <a:stCxn id="42066" idx="0"/>
            <a:endCxn id="42070" idx="2"/>
          </p:cNvCxnSpPr>
          <p:nvPr/>
        </p:nvCxnSpPr>
        <p:spPr bwMode="auto">
          <a:xfrm rot="16200000">
            <a:off x="1081882" y="5636419"/>
            <a:ext cx="284162" cy="571500"/>
          </a:xfrm>
          <a:prstGeom prst="curvedConnector3">
            <a:avLst>
              <a:gd name="adj1" fmla="val 5027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72" name="AutoShape 88"/>
          <p:cNvCxnSpPr>
            <a:cxnSpLocks noChangeShapeType="1"/>
            <a:stCxn id="42059" idx="0"/>
            <a:endCxn id="42066" idx="2"/>
          </p:cNvCxnSpPr>
          <p:nvPr/>
        </p:nvCxnSpPr>
        <p:spPr bwMode="auto">
          <a:xfrm rot="16200000" flipH="1" flipV="1">
            <a:off x="-1613694" y="3244057"/>
            <a:ext cx="5927725" cy="823912"/>
          </a:xfrm>
          <a:prstGeom prst="curvedConnector5">
            <a:avLst>
              <a:gd name="adj1" fmla="val -3856"/>
              <a:gd name="adj2" fmla="val 193255"/>
              <a:gd name="adj3" fmla="val 103856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73" name="AutoShape 89"/>
          <p:cNvCxnSpPr>
            <a:cxnSpLocks noChangeShapeType="1"/>
            <a:stCxn id="42070" idx="3"/>
            <a:endCxn id="42049" idx="2"/>
          </p:cNvCxnSpPr>
          <p:nvPr/>
        </p:nvCxnSpPr>
        <p:spPr bwMode="auto">
          <a:xfrm flipV="1">
            <a:off x="2692400" y="5211763"/>
            <a:ext cx="311150" cy="3667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74" name="AutoShape 90"/>
          <p:cNvSpPr>
            <a:spLocks noChangeArrowheads="1"/>
          </p:cNvSpPr>
          <p:nvPr/>
        </p:nvSpPr>
        <p:spPr bwMode="auto">
          <a:xfrm>
            <a:off x="327025" y="3648075"/>
            <a:ext cx="979488" cy="706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El control durante el proceso no es adecuado</a:t>
            </a:r>
          </a:p>
        </p:txBody>
      </p:sp>
      <p:cxnSp>
        <p:nvCxnSpPr>
          <p:cNvPr id="42075" name="AutoShape 91"/>
          <p:cNvCxnSpPr>
            <a:cxnSpLocks noChangeShapeType="1"/>
            <a:stCxn id="42066" idx="1"/>
            <a:endCxn id="42074" idx="1"/>
          </p:cNvCxnSpPr>
          <p:nvPr/>
        </p:nvCxnSpPr>
        <p:spPr bwMode="auto">
          <a:xfrm rot="10800000">
            <a:off x="327025" y="4002088"/>
            <a:ext cx="71438" cy="2339975"/>
          </a:xfrm>
          <a:prstGeom prst="curvedConnector3">
            <a:avLst>
              <a:gd name="adj1" fmla="val 42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76" name="AutoShape 92"/>
          <p:cNvCxnSpPr>
            <a:cxnSpLocks noChangeShapeType="1"/>
            <a:stCxn id="42066" idx="1"/>
            <a:endCxn id="42017" idx="2"/>
          </p:cNvCxnSpPr>
          <p:nvPr/>
        </p:nvCxnSpPr>
        <p:spPr bwMode="auto">
          <a:xfrm rot="10800000" flipH="1">
            <a:off x="398463" y="3429000"/>
            <a:ext cx="1365250" cy="2913063"/>
          </a:xfrm>
          <a:prstGeom prst="curvedConnector4">
            <a:avLst>
              <a:gd name="adj1" fmla="val -16745"/>
              <a:gd name="adj2" fmla="val 547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77" name="AutoShape 93"/>
          <p:cNvCxnSpPr>
            <a:cxnSpLocks noChangeShapeType="1"/>
            <a:stCxn id="42070" idx="0"/>
            <a:endCxn id="42017" idx="2"/>
          </p:cNvCxnSpPr>
          <p:nvPr/>
        </p:nvCxnSpPr>
        <p:spPr bwMode="auto">
          <a:xfrm rot="16200000">
            <a:off x="663575" y="4275138"/>
            <a:ext cx="1946275" cy="254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78" name="AutoShape 94"/>
          <p:cNvCxnSpPr>
            <a:cxnSpLocks noChangeShapeType="1"/>
            <a:stCxn id="42070" idx="0"/>
            <a:endCxn id="42055" idx="2"/>
          </p:cNvCxnSpPr>
          <p:nvPr/>
        </p:nvCxnSpPr>
        <p:spPr bwMode="auto">
          <a:xfrm rot="16200000">
            <a:off x="1853407" y="3590131"/>
            <a:ext cx="1441450" cy="21288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82" name="AutoShape 98"/>
          <p:cNvCxnSpPr>
            <a:cxnSpLocks noChangeShapeType="1"/>
            <a:stCxn id="42074" idx="0"/>
            <a:endCxn id="42017" idx="2"/>
          </p:cNvCxnSpPr>
          <p:nvPr/>
        </p:nvCxnSpPr>
        <p:spPr bwMode="auto">
          <a:xfrm rot="16200000">
            <a:off x="1181100" y="3065463"/>
            <a:ext cx="219075" cy="9461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85" name="AutoShape 101"/>
          <p:cNvSpPr>
            <a:spLocks noChangeArrowheads="1"/>
          </p:cNvSpPr>
          <p:nvPr/>
        </p:nvSpPr>
        <p:spPr bwMode="auto">
          <a:xfrm>
            <a:off x="5780088" y="6383338"/>
            <a:ext cx="1887537" cy="404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Frecuentemente el presupuesto del cliente no se cumple</a:t>
            </a:r>
          </a:p>
        </p:txBody>
      </p:sp>
      <p:sp>
        <p:nvSpPr>
          <p:cNvPr id="42090" name="AutoShape 106"/>
          <p:cNvSpPr>
            <a:spLocks noChangeArrowheads="1"/>
          </p:cNvSpPr>
          <p:nvPr/>
        </p:nvSpPr>
        <p:spPr bwMode="auto">
          <a:xfrm>
            <a:off x="6227763" y="4508500"/>
            <a:ext cx="1316037" cy="10096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Frecuentemente tenemos cambios en los requerimientos de los pedidos a ultima hora</a:t>
            </a:r>
          </a:p>
        </p:txBody>
      </p:sp>
      <p:cxnSp>
        <p:nvCxnSpPr>
          <p:cNvPr id="42091" name="AutoShape 107"/>
          <p:cNvCxnSpPr>
            <a:cxnSpLocks noChangeShapeType="1"/>
            <a:stCxn id="42085" idx="0"/>
            <a:endCxn id="42090" idx="2"/>
          </p:cNvCxnSpPr>
          <p:nvPr/>
        </p:nvCxnSpPr>
        <p:spPr bwMode="auto">
          <a:xfrm rot="16200000">
            <a:off x="6373019" y="5869781"/>
            <a:ext cx="865188" cy="161925"/>
          </a:xfrm>
          <a:prstGeom prst="curvedConnector3">
            <a:avLst>
              <a:gd name="adj1" fmla="val 4990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92" name="AutoShape 108"/>
          <p:cNvCxnSpPr>
            <a:cxnSpLocks noChangeShapeType="1"/>
            <a:stCxn id="42090" idx="0"/>
            <a:endCxn id="42009" idx="2"/>
          </p:cNvCxnSpPr>
          <p:nvPr/>
        </p:nvCxnSpPr>
        <p:spPr bwMode="auto">
          <a:xfrm rot="5400000" flipH="1">
            <a:off x="6076156" y="3698082"/>
            <a:ext cx="674687" cy="946150"/>
          </a:xfrm>
          <a:prstGeom prst="curvedConnector3">
            <a:avLst>
              <a:gd name="adj1" fmla="val 501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94" name="AutoShape 110"/>
          <p:cNvCxnSpPr>
            <a:cxnSpLocks noChangeShapeType="1"/>
            <a:stCxn id="42090" idx="1"/>
            <a:endCxn id="42055" idx="3"/>
          </p:cNvCxnSpPr>
          <p:nvPr/>
        </p:nvCxnSpPr>
        <p:spPr bwMode="auto">
          <a:xfrm rot="10800000">
            <a:off x="4284663" y="3656013"/>
            <a:ext cx="1943100" cy="13573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95" name="AutoShape 111"/>
          <p:cNvCxnSpPr>
            <a:cxnSpLocks noChangeShapeType="1"/>
            <a:stCxn id="42085" idx="0"/>
            <a:endCxn id="42009" idx="2"/>
          </p:cNvCxnSpPr>
          <p:nvPr/>
        </p:nvCxnSpPr>
        <p:spPr bwMode="auto">
          <a:xfrm rot="5400000" flipH="1">
            <a:off x="5057775" y="4716463"/>
            <a:ext cx="2549525" cy="784225"/>
          </a:xfrm>
          <a:prstGeom prst="curvedConnector3">
            <a:avLst>
              <a:gd name="adj1" fmla="val 1923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96" name="AutoShape 112"/>
          <p:cNvCxnSpPr>
            <a:cxnSpLocks noChangeShapeType="1"/>
            <a:stCxn id="42085" idx="0"/>
            <a:endCxn id="42035" idx="3"/>
          </p:cNvCxnSpPr>
          <p:nvPr/>
        </p:nvCxnSpPr>
        <p:spPr bwMode="auto">
          <a:xfrm rot="16200000">
            <a:off x="4781550" y="2846388"/>
            <a:ext cx="5480050" cy="1593850"/>
          </a:xfrm>
          <a:prstGeom prst="curvedConnector4">
            <a:avLst>
              <a:gd name="adj1" fmla="val 16829"/>
              <a:gd name="adj2" fmla="val 11424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99" name="AutoShape 115"/>
          <p:cNvSpPr>
            <a:spLocks noChangeArrowheads="1"/>
          </p:cNvSpPr>
          <p:nvPr/>
        </p:nvSpPr>
        <p:spPr bwMode="auto">
          <a:xfrm>
            <a:off x="5581650" y="1982788"/>
            <a:ext cx="2159000" cy="404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Ocacionalmente no se cumplen con las medidas de desempeño</a:t>
            </a:r>
          </a:p>
        </p:txBody>
      </p:sp>
      <p:cxnSp>
        <p:nvCxnSpPr>
          <p:cNvPr id="42100" name="AutoShape 116"/>
          <p:cNvCxnSpPr>
            <a:cxnSpLocks noChangeShapeType="1"/>
            <a:stCxn id="42009" idx="0"/>
            <a:endCxn id="42099" idx="2"/>
          </p:cNvCxnSpPr>
          <p:nvPr/>
        </p:nvCxnSpPr>
        <p:spPr bwMode="auto">
          <a:xfrm rot="16200000">
            <a:off x="5780088" y="2547937"/>
            <a:ext cx="1041400" cy="7207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102" name="AutoShape 118"/>
          <p:cNvSpPr>
            <a:spLocks noChangeArrowheads="1"/>
          </p:cNvSpPr>
          <p:nvPr/>
        </p:nvSpPr>
        <p:spPr bwMode="auto">
          <a:xfrm>
            <a:off x="3348038" y="1268413"/>
            <a:ext cx="1393825" cy="2524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No se es productivo</a:t>
            </a:r>
          </a:p>
        </p:txBody>
      </p:sp>
      <p:cxnSp>
        <p:nvCxnSpPr>
          <p:cNvPr id="42103" name="AutoShape 119"/>
          <p:cNvCxnSpPr>
            <a:cxnSpLocks noChangeShapeType="1"/>
            <a:stCxn id="42099" idx="1"/>
            <a:endCxn id="42102" idx="3"/>
          </p:cNvCxnSpPr>
          <p:nvPr/>
        </p:nvCxnSpPr>
        <p:spPr bwMode="auto">
          <a:xfrm rot="10800000">
            <a:off x="4741863" y="1395413"/>
            <a:ext cx="839787" cy="790575"/>
          </a:xfrm>
          <a:prstGeom prst="curvedConnector3">
            <a:avLst>
              <a:gd name="adj1" fmla="val 68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04" name="AutoShape 120"/>
          <p:cNvCxnSpPr>
            <a:cxnSpLocks noChangeShapeType="1"/>
            <a:stCxn id="42102" idx="1"/>
            <a:endCxn id="42059" idx="2"/>
          </p:cNvCxnSpPr>
          <p:nvPr/>
        </p:nvCxnSpPr>
        <p:spPr bwMode="auto">
          <a:xfrm rot="10800000">
            <a:off x="1762125" y="1122363"/>
            <a:ext cx="1585913" cy="2730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05" name="AutoShape 121"/>
          <p:cNvCxnSpPr>
            <a:cxnSpLocks noChangeShapeType="1"/>
            <a:stCxn id="42090" idx="0"/>
            <a:endCxn id="42099" idx="2"/>
          </p:cNvCxnSpPr>
          <p:nvPr/>
        </p:nvCxnSpPr>
        <p:spPr bwMode="auto">
          <a:xfrm rot="5400000" flipH="1">
            <a:off x="5713413" y="3335337"/>
            <a:ext cx="2120900" cy="22542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06" name="AutoShape 122"/>
          <p:cNvCxnSpPr>
            <a:cxnSpLocks noChangeShapeType="1"/>
            <a:stCxn id="42090" idx="1"/>
            <a:endCxn id="42017" idx="3"/>
          </p:cNvCxnSpPr>
          <p:nvPr/>
        </p:nvCxnSpPr>
        <p:spPr bwMode="auto">
          <a:xfrm rot="10800000">
            <a:off x="2409825" y="3076575"/>
            <a:ext cx="3817938" cy="1936750"/>
          </a:xfrm>
          <a:prstGeom prst="curvedConnector3">
            <a:avLst>
              <a:gd name="adj1" fmla="val 2748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107" name="AutoShape 123"/>
          <p:cNvSpPr>
            <a:spLocks noChangeArrowheads="1"/>
          </p:cNvSpPr>
          <p:nvPr/>
        </p:nvSpPr>
        <p:spPr bwMode="auto">
          <a:xfrm>
            <a:off x="7454900" y="5516563"/>
            <a:ext cx="1509713" cy="7064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Las ventas al cliente son aproximadamente el 80% del total de las ventas de la empresa</a:t>
            </a:r>
          </a:p>
        </p:txBody>
      </p:sp>
      <p:sp>
        <p:nvSpPr>
          <p:cNvPr id="42109" name="AutoShape 125"/>
          <p:cNvSpPr>
            <a:spLocks noChangeArrowheads="1"/>
          </p:cNvSpPr>
          <p:nvPr/>
        </p:nvSpPr>
        <p:spPr bwMode="auto">
          <a:xfrm>
            <a:off x="6948488" y="4005263"/>
            <a:ext cx="1654175" cy="404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Preferimos producir a un solo cliente que a terceros</a:t>
            </a:r>
          </a:p>
        </p:txBody>
      </p:sp>
      <p:cxnSp>
        <p:nvCxnSpPr>
          <p:cNvPr id="42110" name="AutoShape 126"/>
          <p:cNvCxnSpPr>
            <a:cxnSpLocks noChangeShapeType="1"/>
            <a:stCxn id="42107" idx="0"/>
            <a:endCxn id="42109" idx="2"/>
          </p:cNvCxnSpPr>
          <p:nvPr/>
        </p:nvCxnSpPr>
        <p:spPr bwMode="auto">
          <a:xfrm rot="5400000" flipH="1">
            <a:off x="7439819" y="4745831"/>
            <a:ext cx="1106488" cy="434975"/>
          </a:xfrm>
          <a:prstGeom prst="curvedConnector3">
            <a:avLst>
              <a:gd name="adj1" fmla="val 50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11" name="AutoShape 127"/>
          <p:cNvCxnSpPr>
            <a:cxnSpLocks noChangeShapeType="1"/>
            <a:stCxn id="42107" idx="0"/>
            <a:endCxn id="42035" idx="3"/>
          </p:cNvCxnSpPr>
          <p:nvPr/>
        </p:nvCxnSpPr>
        <p:spPr bwMode="auto">
          <a:xfrm rot="16200000">
            <a:off x="5957887" y="3155951"/>
            <a:ext cx="4613275" cy="107950"/>
          </a:xfrm>
          <a:prstGeom prst="curvedConnector4">
            <a:avLst>
              <a:gd name="adj1" fmla="val 15620"/>
              <a:gd name="adj2" fmla="val 79411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112" name="AutoShape 128"/>
          <p:cNvSpPr>
            <a:spLocks noChangeArrowheads="1"/>
          </p:cNvSpPr>
          <p:nvPr/>
        </p:nvSpPr>
        <p:spPr bwMode="auto">
          <a:xfrm>
            <a:off x="7740650" y="3378200"/>
            <a:ext cx="1066800" cy="5556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Existe presión para vender a terceros</a:t>
            </a:r>
          </a:p>
        </p:txBody>
      </p:sp>
      <p:cxnSp>
        <p:nvCxnSpPr>
          <p:cNvPr id="42113" name="AutoShape 129"/>
          <p:cNvCxnSpPr>
            <a:cxnSpLocks noChangeShapeType="1"/>
            <a:stCxn id="42107" idx="0"/>
            <a:endCxn id="42112" idx="3"/>
          </p:cNvCxnSpPr>
          <p:nvPr/>
        </p:nvCxnSpPr>
        <p:spPr bwMode="auto">
          <a:xfrm rot="16200000">
            <a:off x="7578725" y="4287838"/>
            <a:ext cx="1860550" cy="596900"/>
          </a:xfrm>
          <a:prstGeom prst="curvedConnector4">
            <a:avLst>
              <a:gd name="adj1" fmla="val 42491"/>
              <a:gd name="adj2" fmla="val 138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14" name="AutoShape 130"/>
          <p:cNvCxnSpPr>
            <a:cxnSpLocks noChangeShapeType="1"/>
            <a:stCxn id="42109" idx="0"/>
            <a:endCxn id="42009" idx="3"/>
          </p:cNvCxnSpPr>
          <p:nvPr/>
        </p:nvCxnSpPr>
        <p:spPr bwMode="auto">
          <a:xfrm rot="5400000" flipH="1">
            <a:off x="7066756" y="3296444"/>
            <a:ext cx="373063" cy="1044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115" name="AutoShape 131"/>
          <p:cNvSpPr>
            <a:spLocks noChangeArrowheads="1"/>
          </p:cNvSpPr>
          <p:nvPr/>
        </p:nvSpPr>
        <p:spPr bwMode="auto">
          <a:xfrm>
            <a:off x="6297613" y="2778125"/>
            <a:ext cx="2011362" cy="2524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Los pedidos a terceros se retrazan</a:t>
            </a:r>
          </a:p>
        </p:txBody>
      </p:sp>
      <p:cxnSp>
        <p:nvCxnSpPr>
          <p:cNvPr id="42116" name="AutoShape 132"/>
          <p:cNvCxnSpPr>
            <a:cxnSpLocks noChangeShapeType="1"/>
            <a:stCxn id="42109" idx="0"/>
            <a:endCxn id="42115" idx="2"/>
          </p:cNvCxnSpPr>
          <p:nvPr/>
        </p:nvCxnSpPr>
        <p:spPr bwMode="auto">
          <a:xfrm rot="5400000" flipH="1">
            <a:off x="7052469" y="3282157"/>
            <a:ext cx="974725" cy="471487"/>
          </a:xfrm>
          <a:prstGeom prst="curvedConnector3">
            <a:avLst>
              <a:gd name="adj1" fmla="val 1563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17" name="AutoShape 133"/>
          <p:cNvCxnSpPr>
            <a:cxnSpLocks noChangeShapeType="1"/>
            <a:stCxn id="42112" idx="0"/>
            <a:endCxn id="42115" idx="2"/>
          </p:cNvCxnSpPr>
          <p:nvPr/>
        </p:nvCxnSpPr>
        <p:spPr bwMode="auto">
          <a:xfrm rot="5400000" flipH="1">
            <a:off x="7615238" y="2719388"/>
            <a:ext cx="347662" cy="969962"/>
          </a:xfrm>
          <a:prstGeom prst="curvedConnector3">
            <a:avLst>
              <a:gd name="adj1" fmla="val 5022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18" name="AutoShape 134"/>
          <p:cNvCxnSpPr>
            <a:cxnSpLocks noChangeShapeType="1"/>
            <a:stCxn id="42090" idx="0"/>
            <a:endCxn id="42115" idx="2"/>
          </p:cNvCxnSpPr>
          <p:nvPr/>
        </p:nvCxnSpPr>
        <p:spPr bwMode="auto">
          <a:xfrm rot="16200000">
            <a:off x="6356351" y="3560762"/>
            <a:ext cx="1477962" cy="417513"/>
          </a:xfrm>
          <a:prstGeom prst="curvedConnector3">
            <a:avLst>
              <a:gd name="adj1" fmla="val 500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19" name="AutoShape 135"/>
          <p:cNvCxnSpPr>
            <a:cxnSpLocks noChangeShapeType="1"/>
            <a:stCxn id="42115" idx="1"/>
            <a:endCxn id="42023" idx="3"/>
          </p:cNvCxnSpPr>
          <p:nvPr/>
        </p:nvCxnSpPr>
        <p:spPr bwMode="auto">
          <a:xfrm rot="10800000">
            <a:off x="4922838" y="2185988"/>
            <a:ext cx="1374775" cy="7191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120" name="AutoShape 136"/>
          <p:cNvCxnSpPr>
            <a:cxnSpLocks noChangeShapeType="1"/>
            <a:stCxn id="42039" idx="0"/>
            <a:endCxn id="42112" idx="3"/>
          </p:cNvCxnSpPr>
          <p:nvPr/>
        </p:nvCxnSpPr>
        <p:spPr bwMode="auto">
          <a:xfrm rot="5400000" flipV="1">
            <a:off x="5239543" y="88107"/>
            <a:ext cx="3160713" cy="3975100"/>
          </a:xfrm>
          <a:prstGeom prst="curvedConnector4">
            <a:avLst>
              <a:gd name="adj1" fmla="val -7231"/>
              <a:gd name="adj2" fmla="val 105750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3884613" y="6230938"/>
            <a:ext cx="1552575" cy="404812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900"/>
              <a:t>No realizamos la compra de M.P.  a  tiempo</a:t>
            </a:r>
          </a:p>
        </p:txBody>
      </p:sp>
      <p:sp>
        <p:nvSpPr>
          <p:cNvPr id="123917" name="AutoShape 13"/>
          <p:cNvSpPr>
            <a:spLocks noChangeArrowheads="1"/>
          </p:cNvSpPr>
          <p:nvPr/>
        </p:nvSpPr>
        <p:spPr bwMode="auto">
          <a:xfrm>
            <a:off x="4284663" y="3573463"/>
            <a:ext cx="1582737" cy="4048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900"/>
              <a:t>Usualmente no se cumple con el plan de producción</a:t>
            </a:r>
          </a:p>
        </p:txBody>
      </p:sp>
      <p:sp>
        <p:nvSpPr>
          <p:cNvPr id="123920" name="AutoShape 16"/>
          <p:cNvSpPr>
            <a:spLocks noChangeArrowheads="1"/>
          </p:cNvSpPr>
          <p:nvPr/>
        </p:nvSpPr>
        <p:spPr bwMode="auto">
          <a:xfrm>
            <a:off x="3505200" y="4724400"/>
            <a:ext cx="1066800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Usamos la materia prima que tenemos</a:t>
            </a:r>
          </a:p>
        </p:txBody>
      </p:sp>
      <p:sp>
        <p:nvSpPr>
          <p:cNvPr id="123922" name="AutoShape 18"/>
          <p:cNvSpPr>
            <a:spLocks noChangeArrowheads="1"/>
          </p:cNvSpPr>
          <p:nvPr/>
        </p:nvSpPr>
        <p:spPr bwMode="auto">
          <a:xfrm>
            <a:off x="900113" y="3429000"/>
            <a:ext cx="1293812" cy="706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Ocacionalmente se manufactura producto fuera de especificaciones</a:t>
            </a:r>
          </a:p>
        </p:txBody>
      </p:sp>
      <p:sp>
        <p:nvSpPr>
          <p:cNvPr id="123926" name="AutoShape 22"/>
          <p:cNvSpPr>
            <a:spLocks noChangeArrowheads="1"/>
          </p:cNvSpPr>
          <p:nvPr/>
        </p:nvSpPr>
        <p:spPr bwMode="auto">
          <a:xfrm>
            <a:off x="4211638" y="2133600"/>
            <a:ext cx="1436687" cy="4048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Se pierde reputación con los clientes</a:t>
            </a:r>
          </a:p>
        </p:txBody>
      </p:sp>
      <p:sp>
        <p:nvSpPr>
          <p:cNvPr id="123930" name="AutoShape 26"/>
          <p:cNvSpPr>
            <a:spLocks noChangeArrowheads="1"/>
          </p:cNvSpPr>
          <p:nvPr/>
        </p:nvSpPr>
        <p:spPr bwMode="auto">
          <a:xfrm>
            <a:off x="1619250" y="6021388"/>
            <a:ext cx="1004888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Falta de mantenimiento preventivo</a:t>
            </a:r>
          </a:p>
        </p:txBody>
      </p:sp>
      <p:sp>
        <p:nvSpPr>
          <p:cNvPr id="123934" name="AutoShape 30"/>
          <p:cNvSpPr>
            <a:spLocks noChangeArrowheads="1"/>
          </p:cNvSpPr>
          <p:nvPr/>
        </p:nvSpPr>
        <p:spPr bwMode="auto">
          <a:xfrm>
            <a:off x="5076825" y="1268413"/>
            <a:ext cx="944563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No tenemos pedidos para producir más</a:t>
            </a:r>
          </a:p>
        </p:txBody>
      </p:sp>
      <p:sp>
        <p:nvSpPr>
          <p:cNvPr id="123936" name="AutoShape 32"/>
          <p:cNvSpPr>
            <a:spLocks noChangeArrowheads="1"/>
          </p:cNvSpPr>
          <p:nvPr/>
        </p:nvSpPr>
        <p:spPr bwMode="auto">
          <a:xfrm>
            <a:off x="3851275" y="765175"/>
            <a:ext cx="1960563" cy="2524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El throughput podría ser mayor</a:t>
            </a:r>
          </a:p>
        </p:txBody>
      </p:sp>
      <p:cxnSp>
        <p:nvCxnSpPr>
          <p:cNvPr id="123937" name="AutoShape 33"/>
          <p:cNvCxnSpPr>
            <a:cxnSpLocks noChangeShapeType="1"/>
            <a:stCxn id="123934" idx="0"/>
            <a:endCxn id="123936" idx="2"/>
          </p:cNvCxnSpPr>
          <p:nvPr/>
        </p:nvCxnSpPr>
        <p:spPr bwMode="auto">
          <a:xfrm rot="5400000" flipH="1">
            <a:off x="5065712" y="784226"/>
            <a:ext cx="250825" cy="7175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38" name="AutoShape 34"/>
          <p:cNvSpPr>
            <a:spLocks noChangeArrowheads="1"/>
          </p:cNvSpPr>
          <p:nvPr/>
        </p:nvSpPr>
        <p:spPr bwMode="auto">
          <a:xfrm>
            <a:off x="3348038" y="63500"/>
            <a:ext cx="1892300" cy="25241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La rentabilidad puede ser alta</a:t>
            </a:r>
          </a:p>
        </p:txBody>
      </p:sp>
      <p:cxnSp>
        <p:nvCxnSpPr>
          <p:cNvPr id="123939" name="AutoShape 35"/>
          <p:cNvCxnSpPr>
            <a:cxnSpLocks noChangeShapeType="1"/>
            <a:stCxn id="123936" idx="0"/>
            <a:endCxn id="123938" idx="2"/>
          </p:cNvCxnSpPr>
          <p:nvPr/>
        </p:nvCxnSpPr>
        <p:spPr bwMode="auto">
          <a:xfrm rot="5400000" flipH="1">
            <a:off x="4338638" y="271463"/>
            <a:ext cx="449262" cy="538162"/>
          </a:xfrm>
          <a:prstGeom prst="curvedConnector3">
            <a:avLst>
              <a:gd name="adj1" fmla="val 5017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40" name="AutoShape 36"/>
          <p:cNvCxnSpPr>
            <a:cxnSpLocks noChangeShapeType="1"/>
            <a:stCxn id="123917" idx="0"/>
            <a:endCxn id="123930" idx="2"/>
          </p:cNvCxnSpPr>
          <p:nvPr/>
        </p:nvCxnSpPr>
        <p:spPr bwMode="auto">
          <a:xfrm rot="16200000" flipH="1" flipV="1">
            <a:off x="2097882" y="3598069"/>
            <a:ext cx="3003550" cy="2954337"/>
          </a:xfrm>
          <a:prstGeom prst="curvedConnector5">
            <a:avLst>
              <a:gd name="adj1" fmla="val -7611"/>
              <a:gd name="adj2" fmla="val 54972"/>
              <a:gd name="adj3" fmla="val 107611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23942" name="AutoShape 38"/>
          <p:cNvSpPr>
            <a:spLocks noChangeArrowheads="1"/>
          </p:cNvSpPr>
          <p:nvPr/>
        </p:nvSpPr>
        <p:spPr bwMode="auto">
          <a:xfrm>
            <a:off x="2051050" y="4724400"/>
            <a:ext cx="1177925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Ocacionalmente tenemos daños en la máquina</a:t>
            </a:r>
          </a:p>
        </p:txBody>
      </p:sp>
      <p:cxnSp>
        <p:nvCxnSpPr>
          <p:cNvPr id="123944" name="AutoShape 40"/>
          <p:cNvCxnSpPr>
            <a:cxnSpLocks noChangeShapeType="1"/>
            <a:stCxn id="123942" idx="0"/>
            <a:endCxn id="123917" idx="2"/>
          </p:cNvCxnSpPr>
          <p:nvPr/>
        </p:nvCxnSpPr>
        <p:spPr bwMode="auto">
          <a:xfrm rot="16200000">
            <a:off x="3485356" y="3132932"/>
            <a:ext cx="746125" cy="24368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45" name="AutoShape 41"/>
          <p:cNvSpPr>
            <a:spLocks noChangeArrowheads="1"/>
          </p:cNvSpPr>
          <p:nvPr/>
        </p:nvSpPr>
        <p:spPr bwMode="auto">
          <a:xfrm>
            <a:off x="2627313" y="3151188"/>
            <a:ext cx="1292225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El desperdicio de m. p. virgen es mas de lo que podría ser</a:t>
            </a:r>
          </a:p>
        </p:txBody>
      </p:sp>
      <p:sp>
        <p:nvSpPr>
          <p:cNvPr id="123947" name="AutoShape 43"/>
          <p:cNvSpPr>
            <a:spLocks noChangeArrowheads="1"/>
          </p:cNvSpPr>
          <p:nvPr/>
        </p:nvSpPr>
        <p:spPr bwMode="auto">
          <a:xfrm>
            <a:off x="827088" y="981075"/>
            <a:ext cx="1870075" cy="430213"/>
          </a:xfrm>
          <a:prstGeom prst="roundRect">
            <a:avLst>
              <a:gd name="adj" fmla="val 28569"/>
            </a:avLst>
          </a:prstGeom>
          <a:solidFill>
            <a:srgbClr val="FFFFCC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Los gastos operativos son  más altos de lo que deberían  ser</a:t>
            </a:r>
          </a:p>
        </p:txBody>
      </p:sp>
      <p:cxnSp>
        <p:nvCxnSpPr>
          <p:cNvPr id="123948" name="AutoShape 44"/>
          <p:cNvCxnSpPr>
            <a:cxnSpLocks noChangeShapeType="1"/>
            <a:stCxn id="123942" idx="0"/>
            <a:endCxn id="123947" idx="2"/>
          </p:cNvCxnSpPr>
          <p:nvPr/>
        </p:nvCxnSpPr>
        <p:spPr bwMode="auto">
          <a:xfrm rot="5400000" flipH="1">
            <a:off x="544513" y="2628900"/>
            <a:ext cx="3313112" cy="877888"/>
          </a:xfrm>
          <a:prstGeom prst="curvedConnector3">
            <a:avLst>
              <a:gd name="adj1" fmla="val 500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49" name="AutoShape 45"/>
          <p:cNvCxnSpPr>
            <a:cxnSpLocks noChangeShapeType="1"/>
            <a:stCxn id="123922" idx="0"/>
            <a:endCxn id="123947" idx="2"/>
          </p:cNvCxnSpPr>
          <p:nvPr/>
        </p:nvCxnSpPr>
        <p:spPr bwMode="auto">
          <a:xfrm flipV="1">
            <a:off x="1547813" y="1411288"/>
            <a:ext cx="214312" cy="2017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0" name="AutoShape 46"/>
          <p:cNvCxnSpPr>
            <a:cxnSpLocks noChangeShapeType="1"/>
            <a:stCxn id="123947" idx="0"/>
            <a:endCxn id="123938" idx="2"/>
          </p:cNvCxnSpPr>
          <p:nvPr/>
        </p:nvCxnSpPr>
        <p:spPr bwMode="auto">
          <a:xfrm rot="16200000">
            <a:off x="2695576" y="-617538"/>
            <a:ext cx="665162" cy="2532063"/>
          </a:xfrm>
          <a:prstGeom prst="curvedConnector3">
            <a:avLst>
              <a:gd name="adj1" fmla="val 5012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51" name="AutoShape 47"/>
          <p:cNvSpPr>
            <a:spLocks noChangeArrowheads="1"/>
          </p:cNvSpPr>
          <p:nvPr/>
        </p:nvSpPr>
        <p:spPr bwMode="auto">
          <a:xfrm>
            <a:off x="2051050" y="2133600"/>
            <a:ext cx="1065213" cy="555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El CTV  es más alto de lo que podría ser</a:t>
            </a:r>
          </a:p>
        </p:txBody>
      </p:sp>
      <p:cxnSp>
        <p:nvCxnSpPr>
          <p:cNvPr id="123953" name="AutoShape 49"/>
          <p:cNvCxnSpPr>
            <a:cxnSpLocks noChangeShapeType="1"/>
            <a:stCxn id="123951" idx="0"/>
            <a:endCxn id="123936" idx="2"/>
          </p:cNvCxnSpPr>
          <p:nvPr/>
        </p:nvCxnSpPr>
        <p:spPr bwMode="auto">
          <a:xfrm rot="16200000">
            <a:off x="3150394" y="451644"/>
            <a:ext cx="1116012" cy="2247900"/>
          </a:xfrm>
          <a:prstGeom prst="curvedConnector3">
            <a:avLst>
              <a:gd name="adj1" fmla="val 50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54" name="AutoShape 50"/>
          <p:cNvSpPr>
            <a:spLocks noChangeArrowheads="1"/>
          </p:cNvSpPr>
          <p:nvPr/>
        </p:nvSpPr>
        <p:spPr bwMode="auto">
          <a:xfrm>
            <a:off x="395288" y="5589588"/>
            <a:ext cx="1077912" cy="5556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La capacitación a operadores no es adecuada</a:t>
            </a:r>
          </a:p>
        </p:txBody>
      </p:sp>
      <p:cxnSp>
        <p:nvCxnSpPr>
          <p:cNvPr id="123957" name="AutoShape 53"/>
          <p:cNvCxnSpPr>
            <a:cxnSpLocks noChangeShapeType="1"/>
            <a:stCxn id="123947" idx="0"/>
            <a:endCxn id="123954" idx="2"/>
          </p:cNvCxnSpPr>
          <p:nvPr/>
        </p:nvCxnSpPr>
        <p:spPr bwMode="auto">
          <a:xfrm rot="16200000" flipH="1" flipV="1">
            <a:off x="-1233487" y="3149600"/>
            <a:ext cx="5164138" cy="827087"/>
          </a:xfrm>
          <a:prstGeom prst="curvedConnector5">
            <a:avLst>
              <a:gd name="adj1" fmla="val -4426"/>
              <a:gd name="adj2" fmla="val 192898"/>
              <a:gd name="adj3" fmla="val 104426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23965" name="AutoShape 61"/>
          <p:cNvSpPr>
            <a:spLocks noChangeArrowheads="1"/>
          </p:cNvSpPr>
          <p:nvPr/>
        </p:nvSpPr>
        <p:spPr bwMode="auto">
          <a:xfrm>
            <a:off x="5708650" y="6238875"/>
            <a:ext cx="1887538" cy="404813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Frecuentemente el presupuesto del cliente no se cumple</a:t>
            </a:r>
          </a:p>
        </p:txBody>
      </p:sp>
      <p:cxnSp>
        <p:nvCxnSpPr>
          <p:cNvPr id="123973" name="AutoShape 69"/>
          <p:cNvCxnSpPr>
            <a:cxnSpLocks noChangeShapeType="1"/>
            <a:stCxn id="123917" idx="0"/>
            <a:endCxn id="123974" idx="2"/>
          </p:cNvCxnSpPr>
          <p:nvPr/>
        </p:nvCxnSpPr>
        <p:spPr bwMode="auto">
          <a:xfrm rot="5400000" flipH="1">
            <a:off x="3629819" y="2126457"/>
            <a:ext cx="1619250" cy="12747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74" name="AutoShape 70"/>
          <p:cNvSpPr>
            <a:spLocks noChangeArrowheads="1"/>
          </p:cNvSpPr>
          <p:nvPr/>
        </p:nvSpPr>
        <p:spPr bwMode="auto">
          <a:xfrm>
            <a:off x="3179763" y="1701800"/>
            <a:ext cx="1244600" cy="2524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No se es productivo</a:t>
            </a:r>
          </a:p>
        </p:txBody>
      </p:sp>
      <p:cxnSp>
        <p:nvCxnSpPr>
          <p:cNvPr id="123976" name="AutoShape 72"/>
          <p:cNvCxnSpPr>
            <a:cxnSpLocks noChangeShapeType="1"/>
            <a:stCxn id="123974" idx="1"/>
            <a:endCxn id="123947" idx="2"/>
          </p:cNvCxnSpPr>
          <p:nvPr/>
        </p:nvCxnSpPr>
        <p:spPr bwMode="auto">
          <a:xfrm rot="10800000">
            <a:off x="1762125" y="1411288"/>
            <a:ext cx="1417638" cy="4175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79" name="AutoShape 75"/>
          <p:cNvSpPr>
            <a:spLocks noChangeArrowheads="1"/>
          </p:cNvSpPr>
          <p:nvPr/>
        </p:nvSpPr>
        <p:spPr bwMode="auto">
          <a:xfrm>
            <a:off x="7308850" y="5084763"/>
            <a:ext cx="1533525" cy="94615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1000"/>
              <a:t>Aproximadamente el 80% del total de las ventas de la empresa dependen de un cliente </a:t>
            </a:r>
          </a:p>
        </p:txBody>
      </p:sp>
      <p:sp>
        <p:nvSpPr>
          <p:cNvPr id="123980" name="AutoShape 76"/>
          <p:cNvSpPr>
            <a:spLocks noChangeArrowheads="1"/>
          </p:cNvSpPr>
          <p:nvPr/>
        </p:nvSpPr>
        <p:spPr bwMode="auto">
          <a:xfrm>
            <a:off x="5940425" y="4365625"/>
            <a:ext cx="1654175" cy="404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Preferimos producir a un solo cliente que a terceros</a:t>
            </a:r>
          </a:p>
        </p:txBody>
      </p:sp>
      <p:sp>
        <p:nvSpPr>
          <p:cNvPr id="123983" name="AutoShape 79"/>
          <p:cNvSpPr>
            <a:spLocks noChangeArrowheads="1"/>
          </p:cNvSpPr>
          <p:nvPr/>
        </p:nvSpPr>
        <p:spPr bwMode="auto">
          <a:xfrm>
            <a:off x="7380288" y="3429000"/>
            <a:ext cx="1066800" cy="5556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Existe presión para vender a terceros</a:t>
            </a:r>
          </a:p>
        </p:txBody>
      </p:sp>
      <p:cxnSp>
        <p:nvCxnSpPr>
          <p:cNvPr id="123985" name="AutoShape 81"/>
          <p:cNvCxnSpPr>
            <a:cxnSpLocks noChangeShapeType="1"/>
            <a:stCxn id="123980" idx="0"/>
            <a:endCxn id="123917" idx="2"/>
          </p:cNvCxnSpPr>
          <p:nvPr/>
        </p:nvCxnSpPr>
        <p:spPr bwMode="auto">
          <a:xfrm rot="5400000" flipH="1">
            <a:off x="5728494" y="3326606"/>
            <a:ext cx="387350" cy="16906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86" name="AutoShape 82"/>
          <p:cNvSpPr>
            <a:spLocks noChangeArrowheads="1"/>
          </p:cNvSpPr>
          <p:nvPr/>
        </p:nvSpPr>
        <p:spPr bwMode="auto">
          <a:xfrm>
            <a:off x="5724525" y="2781300"/>
            <a:ext cx="2011363" cy="2524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900"/>
              <a:t>Los pedidos a terceros se retrazan</a:t>
            </a:r>
          </a:p>
        </p:txBody>
      </p:sp>
      <p:cxnSp>
        <p:nvCxnSpPr>
          <p:cNvPr id="123988" name="AutoShape 84"/>
          <p:cNvCxnSpPr>
            <a:cxnSpLocks noChangeShapeType="1"/>
            <a:stCxn id="123983" idx="0"/>
            <a:endCxn id="123986" idx="2"/>
          </p:cNvCxnSpPr>
          <p:nvPr/>
        </p:nvCxnSpPr>
        <p:spPr bwMode="auto">
          <a:xfrm rot="5400000" flipH="1">
            <a:off x="7124700" y="2640013"/>
            <a:ext cx="395287" cy="1182688"/>
          </a:xfrm>
          <a:prstGeom prst="curvedConnector3">
            <a:avLst>
              <a:gd name="adj1" fmla="val 5019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90" name="AutoShape 86"/>
          <p:cNvCxnSpPr>
            <a:cxnSpLocks noChangeShapeType="1"/>
            <a:stCxn id="123986" idx="1"/>
            <a:endCxn id="123926" idx="2"/>
          </p:cNvCxnSpPr>
          <p:nvPr/>
        </p:nvCxnSpPr>
        <p:spPr bwMode="auto">
          <a:xfrm rot="10800000">
            <a:off x="4930775" y="2538413"/>
            <a:ext cx="793750" cy="3698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91" name="AutoShape 87"/>
          <p:cNvCxnSpPr>
            <a:cxnSpLocks noChangeShapeType="1"/>
            <a:stCxn id="123936" idx="0"/>
            <a:endCxn id="123983" idx="2"/>
          </p:cNvCxnSpPr>
          <p:nvPr/>
        </p:nvCxnSpPr>
        <p:spPr bwMode="auto">
          <a:xfrm rot="5400000" flipV="1">
            <a:off x="4763294" y="834231"/>
            <a:ext cx="3219450" cy="3081338"/>
          </a:xfrm>
          <a:prstGeom prst="curvedConnector5">
            <a:avLst>
              <a:gd name="adj1" fmla="val -7102"/>
              <a:gd name="adj2" fmla="val 57185"/>
              <a:gd name="adj3" fmla="val 107102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94" name="AutoShape 90"/>
          <p:cNvCxnSpPr>
            <a:cxnSpLocks noChangeShapeType="1"/>
            <a:stCxn id="123920" idx="0"/>
            <a:endCxn id="123922" idx="2"/>
          </p:cNvCxnSpPr>
          <p:nvPr/>
        </p:nvCxnSpPr>
        <p:spPr bwMode="auto">
          <a:xfrm rot="5400000" flipH="1">
            <a:off x="2498726" y="3184525"/>
            <a:ext cx="588962" cy="2490787"/>
          </a:xfrm>
          <a:prstGeom prst="curvedConnector3">
            <a:avLst>
              <a:gd name="adj1" fmla="val 5013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97" name="AutoShape 93"/>
          <p:cNvCxnSpPr>
            <a:cxnSpLocks noChangeShapeType="1"/>
            <a:stCxn id="123922" idx="0"/>
            <a:endCxn id="123926" idx="2"/>
          </p:cNvCxnSpPr>
          <p:nvPr/>
        </p:nvCxnSpPr>
        <p:spPr bwMode="auto">
          <a:xfrm rot="16200000">
            <a:off x="2794000" y="1292226"/>
            <a:ext cx="890587" cy="3382962"/>
          </a:xfrm>
          <a:prstGeom prst="curvedConnector3">
            <a:avLst>
              <a:gd name="adj1" fmla="val 50088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98" name="AutoShape 94"/>
          <p:cNvCxnSpPr>
            <a:cxnSpLocks noChangeShapeType="1"/>
            <a:stCxn id="123979" idx="0"/>
            <a:endCxn id="123983" idx="2"/>
          </p:cNvCxnSpPr>
          <p:nvPr/>
        </p:nvCxnSpPr>
        <p:spPr bwMode="auto">
          <a:xfrm flipH="1" flipV="1">
            <a:off x="7913688" y="3984625"/>
            <a:ext cx="161925" cy="11001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99" name="AutoShape 95"/>
          <p:cNvCxnSpPr>
            <a:cxnSpLocks noChangeShapeType="1"/>
            <a:stCxn id="123979" idx="0"/>
            <a:endCxn id="123980" idx="2"/>
          </p:cNvCxnSpPr>
          <p:nvPr/>
        </p:nvCxnSpPr>
        <p:spPr bwMode="auto">
          <a:xfrm flipH="1" flipV="1">
            <a:off x="6767513" y="4770438"/>
            <a:ext cx="1308100" cy="314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00" name="AutoShape 96"/>
          <p:cNvCxnSpPr>
            <a:cxnSpLocks noChangeShapeType="1"/>
            <a:stCxn id="123965" idx="0"/>
            <a:endCxn id="123917" idx="2"/>
          </p:cNvCxnSpPr>
          <p:nvPr/>
        </p:nvCxnSpPr>
        <p:spPr bwMode="auto">
          <a:xfrm flipH="1" flipV="1">
            <a:off x="5076825" y="3978275"/>
            <a:ext cx="1576388" cy="226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01" name="AutoShape 97"/>
          <p:cNvCxnSpPr>
            <a:cxnSpLocks noChangeShapeType="1"/>
            <a:stCxn id="123910" idx="0"/>
            <a:endCxn id="123917" idx="2"/>
          </p:cNvCxnSpPr>
          <p:nvPr/>
        </p:nvCxnSpPr>
        <p:spPr bwMode="auto">
          <a:xfrm flipV="1">
            <a:off x="4660900" y="3978275"/>
            <a:ext cx="415925" cy="22526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02" name="AutoShape 98"/>
          <p:cNvCxnSpPr>
            <a:cxnSpLocks noChangeShapeType="1"/>
            <a:stCxn id="123910" idx="0"/>
            <a:endCxn id="123920" idx="2"/>
          </p:cNvCxnSpPr>
          <p:nvPr/>
        </p:nvCxnSpPr>
        <p:spPr bwMode="auto">
          <a:xfrm flipH="1" flipV="1">
            <a:off x="4038600" y="5280025"/>
            <a:ext cx="622300" cy="950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04" name="AutoShape 100"/>
          <p:cNvCxnSpPr>
            <a:cxnSpLocks noChangeShapeType="1"/>
            <a:stCxn id="123930" idx="0"/>
            <a:endCxn id="123942" idx="2"/>
          </p:cNvCxnSpPr>
          <p:nvPr/>
        </p:nvCxnSpPr>
        <p:spPr bwMode="auto">
          <a:xfrm flipV="1">
            <a:off x="2122488" y="5280025"/>
            <a:ext cx="517525" cy="741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05" name="AutoShape 101"/>
          <p:cNvCxnSpPr>
            <a:cxnSpLocks noChangeShapeType="1"/>
            <a:stCxn id="123954" idx="0"/>
            <a:endCxn id="123942" idx="2"/>
          </p:cNvCxnSpPr>
          <p:nvPr/>
        </p:nvCxnSpPr>
        <p:spPr bwMode="auto">
          <a:xfrm flipV="1">
            <a:off x="935038" y="5280025"/>
            <a:ext cx="1704975" cy="3095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08" name="AutoShape 104"/>
          <p:cNvCxnSpPr>
            <a:cxnSpLocks noChangeShapeType="1"/>
            <a:stCxn id="123930" idx="0"/>
            <a:endCxn id="123922" idx="2"/>
          </p:cNvCxnSpPr>
          <p:nvPr/>
        </p:nvCxnSpPr>
        <p:spPr bwMode="auto">
          <a:xfrm flipH="1" flipV="1">
            <a:off x="1547813" y="4135438"/>
            <a:ext cx="574675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09" name="AutoShape 105"/>
          <p:cNvCxnSpPr>
            <a:cxnSpLocks noChangeShapeType="1"/>
            <a:stCxn id="123942" idx="0"/>
            <a:endCxn id="123945" idx="2"/>
          </p:cNvCxnSpPr>
          <p:nvPr/>
        </p:nvCxnSpPr>
        <p:spPr bwMode="auto">
          <a:xfrm flipV="1">
            <a:off x="2640013" y="3706813"/>
            <a:ext cx="633412" cy="1017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10" name="AutoShape 106"/>
          <p:cNvCxnSpPr>
            <a:cxnSpLocks noChangeShapeType="1"/>
            <a:stCxn id="123980" idx="0"/>
            <a:endCxn id="123986" idx="2"/>
          </p:cNvCxnSpPr>
          <p:nvPr/>
        </p:nvCxnSpPr>
        <p:spPr bwMode="auto">
          <a:xfrm flipH="1" flipV="1">
            <a:off x="6731000" y="3033713"/>
            <a:ext cx="36513" cy="1331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11" name="AutoShape 107"/>
          <p:cNvCxnSpPr>
            <a:cxnSpLocks noChangeShapeType="1"/>
            <a:stCxn id="123917" idx="0"/>
            <a:endCxn id="123926" idx="2"/>
          </p:cNvCxnSpPr>
          <p:nvPr/>
        </p:nvCxnSpPr>
        <p:spPr bwMode="auto">
          <a:xfrm flipH="1" flipV="1">
            <a:off x="4930775" y="2538413"/>
            <a:ext cx="146050" cy="1035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12" name="AutoShape 108"/>
          <p:cNvCxnSpPr>
            <a:cxnSpLocks noChangeShapeType="1"/>
            <a:stCxn id="123945" idx="0"/>
            <a:endCxn id="123951" idx="2"/>
          </p:cNvCxnSpPr>
          <p:nvPr/>
        </p:nvCxnSpPr>
        <p:spPr bwMode="auto">
          <a:xfrm flipH="1" flipV="1">
            <a:off x="2584450" y="2689225"/>
            <a:ext cx="688975" cy="461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013" name="AutoShape 109"/>
          <p:cNvCxnSpPr>
            <a:cxnSpLocks noChangeShapeType="1"/>
            <a:stCxn id="123926" idx="0"/>
            <a:endCxn id="123934" idx="2"/>
          </p:cNvCxnSpPr>
          <p:nvPr/>
        </p:nvCxnSpPr>
        <p:spPr bwMode="auto">
          <a:xfrm flipV="1">
            <a:off x="4930775" y="1824038"/>
            <a:ext cx="619125" cy="309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3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3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4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3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3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3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2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3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2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2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2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2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2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2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23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2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12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500"/>
                                        <p:tgtEl>
                                          <p:spTgt spid="12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1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12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12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2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2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17" grpId="0" animBg="1"/>
      <p:bldP spid="123920" grpId="0" animBg="1"/>
      <p:bldP spid="123922" grpId="0" animBg="1"/>
      <p:bldP spid="123926" grpId="0" animBg="1"/>
      <p:bldP spid="123930" grpId="0" animBg="1"/>
      <p:bldP spid="123934" grpId="0" animBg="1"/>
      <p:bldP spid="123936" grpId="0" animBg="1"/>
      <p:bldP spid="123938" grpId="0" animBg="1"/>
      <p:bldP spid="123942" grpId="0" animBg="1"/>
      <p:bldP spid="123945" grpId="0" animBg="1"/>
      <p:bldP spid="123947" grpId="0" animBg="1"/>
      <p:bldP spid="123951" grpId="0" animBg="1"/>
      <p:bldP spid="123954" grpId="0" animBg="1"/>
      <p:bldP spid="123965" grpId="0" animBg="1"/>
      <p:bldP spid="123974" grpId="0" animBg="1"/>
      <p:bldP spid="123979" grpId="0" animBg="1"/>
      <p:bldP spid="123980" grpId="0" animBg="1"/>
      <p:bldP spid="123983" grpId="0" animBg="1"/>
      <p:bldP spid="123983" grpId="1" animBg="1"/>
      <p:bldP spid="12398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PROCESO</a:t>
            </a:r>
          </a:p>
        </p:txBody>
      </p:sp>
      <p:pic>
        <p:nvPicPr>
          <p:cNvPr id="47114" name="Picture 10" descr="j02830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952500" cy="952500"/>
          </a:xfrm>
          <a:prstGeom prst="rect">
            <a:avLst/>
          </a:prstGeom>
          <a:noFill/>
        </p:spPr>
      </p:pic>
      <p:sp>
        <p:nvSpPr>
          <p:cNvPr id="47115" name="Rectangl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71550" y="1844675"/>
            <a:ext cx="3313113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Investigación de Campo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971550" y="2852738"/>
            <a:ext cx="3313113" cy="792162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Efectos Indeseables de </a:t>
            </a:r>
          </a:p>
          <a:p>
            <a:r>
              <a:rPr lang="es-ES"/>
              <a:t>la empresa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971550" y="3933825"/>
            <a:ext cx="3313113" cy="79057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Entender el problema actual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971550" y="5013325"/>
            <a:ext cx="3313113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Causas medulares</a:t>
            </a:r>
          </a:p>
          <a:p>
            <a:r>
              <a:rPr lang="es-ES"/>
              <a:t>Raíz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4932363" y="1844675"/>
            <a:ext cx="3168650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Inyecciones a las causas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4932363" y="2924175"/>
            <a:ext cx="3168650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Inyección Principal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5003800" y="4149725"/>
            <a:ext cx="3097213" cy="863600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Pasos para la implantación</a:t>
            </a:r>
          </a:p>
          <a:p>
            <a:r>
              <a:rPr lang="es-ES"/>
              <a:t>de la inyección principal</a:t>
            </a:r>
          </a:p>
        </p:txBody>
      </p:sp>
      <p:cxnSp>
        <p:nvCxnSpPr>
          <p:cNvPr id="47122" name="AutoShape 18"/>
          <p:cNvCxnSpPr>
            <a:cxnSpLocks noChangeShapeType="1"/>
            <a:stCxn id="47115" idx="1"/>
            <a:endCxn id="47116" idx="1"/>
          </p:cNvCxnSpPr>
          <p:nvPr/>
        </p:nvCxnSpPr>
        <p:spPr bwMode="auto">
          <a:xfrm rot="10800000" flipH="1" flipV="1">
            <a:off x="942975" y="2241550"/>
            <a:ext cx="1588" cy="1008063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7123" name="AutoShape 19"/>
          <p:cNvCxnSpPr>
            <a:cxnSpLocks noChangeShapeType="1"/>
            <a:stCxn id="47116" idx="1"/>
            <a:endCxn id="47117" idx="1"/>
          </p:cNvCxnSpPr>
          <p:nvPr/>
        </p:nvCxnSpPr>
        <p:spPr bwMode="auto">
          <a:xfrm rot="10800000" flipH="1" flipV="1">
            <a:off x="942975" y="3249613"/>
            <a:ext cx="1588" cy="1079500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7124" name="AutoShape 20"/>
          <p:cNvCxnSpPr>
            <a:cxnSpLocks noChangeShapeType="1"/>
            <a:stCxn id="47117" idx="1"/>
            <a:endCxn id="47118" idx="1"/>
          </p:cNvCxnSpPr>
          <p:nvPr/>
        </p:nvCxnSpPr>
        <p:spPr bwMode="auto">
          <a:xfrm rot="10800000" flipH="1" flipV="1">
            <a:off x="942975" y="4329113"/>
            <a:ext cx="1588" cy="1044575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7125" name="AutoShape 21"/>
          <p:cNvCxnSpPr>
            <a:cxnSpLocks noChangeShapeType="1"/>
            <a:stCxn id="47118" idx="3"/>
            <a:endCxn id="47119" idx="1"/>
          </p:cNvCxnSpPr>
          <p:nvPr/>
        </p:nvCxnSpPr>
        <p:spPr bwMode="auto">
          <a:xfrm flipV="1">
            <a:off x="4313238" y="2241550"/>
            <a:ext cx="590550" cy="3132138"/>
          </a:xfrm>
          <a:prstGeom prst="bentConnector3">
            <a:avLst>
              <a:gd name="adj1" fmla="val 4973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7126" name="AutoShape 22"/>
          <p:cNvCxnSpPr>
            <a:cxnSpLocks noChangeShapeType="1"/>
            <a:stCxn id="47119" idx="3"/>
            <a:endCxn id="47120" idx="3"/>
          </p:cNvCxnSpPr>
          <p:nvPr/>
        </p:nvCxnSpPr>
        <p:spPr bwMode="auto">
          <a:xfrm>
            <a:off x="8129588" y="2241550"/>
            <a:ext cx="1587" cy="1042988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7127" name="AutoShape 23"/>
          <p:cNvCxnSpPr>
            <a:cxnSpLocks noChangeShapeType="1"/>
            <a:stCxn id="47120" idx="3"/>
            <a:endCxn id="47121" idx="3"/>
          </p:cNvCxnSpPr>
          <p:nvPr/>
        </p:nvCxnSpPr>
        <p:spPr bwMode="auto">
          <a:xfrm>
            <a:off x="8129588" y="3284538"/>
            <a:ext cx="1587" cy="1296987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41 0.01803 L 0.06284 0.01295 C 0.08593 0.01295 0.11198 -0.00116 0.13455 -0.02382 C 0.16024 -0.05041 0.17569 -0.07954 0.18125 -0.10937 L 0.2118 -0.24532 " pathEditMode="relative" rAng="-2264809" ptsTypes="FffFF">
                                      <p:cBhvr>
                                        <p:cTn id="66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 animBg="1"/>
      <p:bldP spid="47116" grpId="0" animBg="1"/>
      <p:bldP spid="47117" grpId="0" animBg="1"/>
      <p:bldP spid="47118" grpId="0" animBg="1"/>
      <p:bldP spid="47119" grpId="0" animBg="1"/>
      <p:bldP spid="47120" grpId="0" animBg="1"/>
      <p:bldP spid="471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/>
          <a:lstStyle/>
          <a:p>
            <a:r>
              <a:rPr lang="es-ES" sz="32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ARA: </a:t>
            </a:r>
            <a:br>
              <a:rPr lang="es-ES" sz="3200" b="1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2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CAUSAS RAÍZ PROBLEMA MEDULAR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/>
              <a:t> No realizamos la compra a tiempo de la materia prima.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/>
              <a:t>Frecuentemente el presupuesto de producción de nuestro cliente no se cumple.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/>
              <a:t>Aproximadamente el 80% de las ventas dependen de un solo cliente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/>
              <a:t>La capacitación a operadores no es la adecuada.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PROCESO</a:t>
            </a:r>
          </a:p>
        </p:txBody>
      </p:sp>
      <p:pic>
        <p:nvPicPr>
          <p:cNvPr id="48138" name="Picture 10" descr="j02830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952500" cy="952500"/>
          </a:xfrm>
          <a:prstGeom prst="rect">
            <a:avLst/>
          </a:prstGeom>
          <a:noFill/>
        </p:spPr>
      </p:pic>
      <p:sp>
        <p:nvSpPr>
          <p:cNvPr id="48139" name="Rectangl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71550" y="1844675"/>
            <a:ext cx="3313113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Investigación de Campo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971550" y="2852738"/>
            <a:ext cx="3313113" cy="792162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Efectos Indeseables de </a:t>
            </a:r>
          </a:p>
          <a:p>
            <a:r>
              <a:rPr lang="es-ES"/>
              <a:t>la empresa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971550" y="3933825"/>
            <a:ext cx="3313113" cy="79057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Entender el problema actual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971550" y="5013325"/>
            <a:ext cx="3313113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Causas medulares</a:t>
            </a:r>
          </a:p>
          <a:p>
            <a:r>
              <a:rPr lang="es-ES"/>
              <a:t>Raíz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4932363" y="1844675"/>
            <a:ext cx="3168650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Inyecciones a las causas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4932363" y="2924175"/>
            <a:ext cx="3168650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Inyección Principal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5003800" y="4149725"/>
            <a:ext cx="3097213" cy="863600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Pasos para la implantación</a:t>
            </a:r>
          </a:p>
          <a:p>
            <a:r>
              <a:rPr lang="es-ES"/>
              <a:t>de la inyección principal</a:t>
            </a:r>
          </a:p>
        </p:txBody>
      </p:sp>
      <p:cxnSp>
        <p:nvCxnSpPr>
          <p:cNvPr id="48146" name="AutoShape 18"/>
          <p:cNvCxnSpPr>
            <a:cxnSpLocks noChangeShapeType="1"/>
            <a:stCxn id="48139" idx="1"/>
            <a:endCxn id="48140" idx="1"/>
          </p:cNvCxnSpPr>
          <p:nvPr/>
        </p:nvCxnSpPr>
        <p:spPr bwMode="auto">
          <a:xfrm rot="10800000" flipH="1" flipV="1">
            <a:off x="942975" y="2241550"/>
            <a:ext cx="1588" cy="1008063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8147" name="AutoShape 19"/>
          <p:cNvCxnSpPr>
            <a:cxnSpLocks noChangeShapeType="1"/>
            <a:stCxn id="48140" idx="1"/>
            <a:endCxn id="48141" idx="1"/>
          </p:cNvCxnSpPr>
          <p:nvPr/>
        </p:nvCxnSpPr>
        <p:spPr bwMode="auto">
          <a:xfrm rot="10800000" flipH="1" flipV="1">
            <a:off x="942975" y="3249613"/>
            <a:ext cx="1588" cy="1079500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8148" name="AutoShape 20"/>
          <p:cNvCxnSpPr>
            <a:cxnSpLocks noChangeShapeType="1"/>
            <a:stCxn id="48141" idx="1"/>
            <a:endCxn id="48142" idx="1"/>
          </p:cNvCxnSpPr>
          <p:nvPr/>
        </p:nvCxnSpPr>
        <p:spPr bwMode="auto">
          <a:xfrm rot="10800000" flipH="1" flipV="1">
            <a:off x="942975" y="4329113"/>
            <a:ext cx="1588" cy="1044575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8149" name="AutoShape 21"/>
          <p:cNvCxnSpPr>
            <a:cxnSpLocks noChangeShapeType="1"/>
            <a:stCxn id="48142" idx="3"/>
            <a:endCxn id="48143" idx="1"/>
          </p:cNvCxnSpPr>
          <p:nvPr/>
        </p:nvCxnSpPr>
        <p:spPr bwMode="auto">
          <a:xfrm flipV="1">
            <a:off x="4313238" y="2241550"/>
            <a:ext cx="590550" cy="3132138"/>
          </a:xfrm>
          <a:prstGeom prst="bentConnector3">
            <a:avLst>
              <a:gd name="adj1" fmla="val 4973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8150" name="AutoShape 22"/>
          <p:cNvCxnSpPr>
            <a:cxnSpLocks noChangeShapeType="1"/>
            <a:stCxn id="48143" idx="3"/>
            <a:endCxn id="48144" idx="3"/>
          </p:cNvCxnSpPr>
          <p:nvPr/>
        </p:nvCxnSpPr>
        <p:spPr bwMode="auto">
          <a:xfrm>
            <a:off x="8129588" y="2241550"/>
            <a:ext cx="1587" cy="1042988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8151" name="AutoShape 23"/>
          <p:cNvCxnSpPr>
            <a:cxnSpLocks noChangeShapeType="1"/>
            <a:stCxn id="48144" idx="3"/>
            <a:endCxn id="48145" idx="3"/>
          </p:cNvCxnSpPr>
          <p:nvPr/>
        </p:nvCxnSpPr>
        <p:spPr bwMode="auto">
          <a:xfrm>
            <a:off x="8129588" y="3284538"/>
            <a:ext cx="1587" cy="1296987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8208E-6 L -0.07726 0.00509 C -0.09358 0.00579 -0.11546 0.01365 -0.13681 0.02636 C -0.16094 0.04139 -0.17917 0.05781 -0.18994 0.07422 L -0.24341 0.1496 " pathEditMode="relative" rAng="9315630" ptsTypes="FffFF">
                                      <p:cBhvr>
                                        <p:cTn id="66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INYECCIONES A LAS CAUSAS MEDULARES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6463"/>
            <a:ext cx="8229600" cy="3197225"/>
          </a:xfrm>
        </p:spPr>
        <p:txBody>
          <a:bodyPr/>
          <a:lstStyle/>
          <a:p>
            <a:pPr algn="just">
              <a:buClr>
                <a:srgbClr val="3780AD"/>
              </a:buClr>
              <a:buFont typeface="Wingdings" pitchFamily="2" charset="2"/>
              <a:buChar char="þ"/>
            </a:pPr>
            <a:r>
              <a:rPr lang="es-ES"/>
              <a:t> </a:t>
            </a:r>
            <a:r>
              <a:rPr lang="es-ES" b="1"/>
              <a:t>¿Que es una inyección?</a:t>
            </a:r>
          </a:p>
          <a:p>
            <a:pPr algn="just">
              <a:buFontTx/>
              <a:buNone/>
            </a:pPr>
            <a:r>
              <a:rPr lang="es-ES"/>
              <a:t>	Es una nueva realidad que el sistema debe de conseguir para lograr los factores críticos de éxito del sistema y por ende su propósito sin causar conflictos adicionales.</a:t>
            </a:r>
          </a:p>
          <a:p>
            <a:pPr algn="just">
              <a:buFontTx/>
              <a:buNone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INYECCIONES A LAS CAUSAS MEDULARES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endParaRPr lang="es-ES" sz="2800"/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Tenemos suficiente materia prima (amortiguadores) para poder fabricar los amortiguadores de producto terminado y la  demanda de nuestros clientes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Tenemos suficiente producto terminado (amortiguadores) para siempre cumplir con nuestro principal cliente 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Los trabajadores están alineados al propósito del sistema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INYECCIONES A LAS CAUSAS MEDULARES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400"/>
              <a:t>No realizamos la compra a tiempo de la M.P.</a:t>
            </a:r>
          </a:p>
          <a:p>
            <a:pPr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400"/>
              <a:t>Frecuentemente el presupuesto de producción de nuestro cliente no se cumple.</a:t>
            </a:r>
          </a:p>
          <a:p>
            <a:pPr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400"/>
              <a:t>Aproximadamente el 80% de las ventas dependen de un solo cliente</a:t>
            </a:r>
          </a:p>
          <a:p>
            <a:pPr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400"/>
              <a:t>La capacitación a operadores no es la adecuada.</a:t>
            </a:r>
          </a:p>
          <a:p>
            <a:pPr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400"/>
              <a:t>Existe presión de vender a terceros 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85298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400"/>
              <a:t>Tenemos suficiente M.P. (amortiguadores) para poder fabricar los amortiguadores de P.T. y la  demanda de nuestros clientes</a:t>
            </a:r>
          </a:p>
          <a:p>
            <a:pPr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400"/>
              <a:t>Tenemos suficiente P.T. (amortiguadores) para siempre cumplir con nuestro principal cliente </a:t>
            </a:r>
          </a:p>
          <a:p>
            <a:pPr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400"/>
              <a:t>Los trabajadores están alineados al propósito del sistema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BASE TEÓRICA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17563" y="2492375"/>
            <a:ext cx="7715250" cy="2232025"/>
          </a:xfrm>
          <a:noFill/>
          <a:ln/>
        </p:spPr>
        <p:txBody>
          <a:bodyPr/>
          <a:lstStyle/>
          <a:p>
            <a:pPr marL="609600" indent="-609600"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4000" b="1"/>
              <a:t>Pensamiento Sistémico</a:t>
            </a:r>
          </a:p>
          <a:p>
            <a:pPr marL="609600" indent="-609600" algn="just">
              <a:buClr>
                <a:srgbClr val="0099CC"/>
              </a:buClr>
              <a:buFont typeface="Wingdings" pitchFamily="2" charset="2"/>
              <a:buNone/>
            </a:pPr>
            <a:endParaRPr lang="es-ES" sz="4000" b="1"/>
          </a:p>
          <a:p>
            <a:pPr marL="609600" indent="-609600" algn="just">
              <a:buClr>
                <a:srgbClr val="0099CC"/>
              </a:buClr>
              <a:buFont typeface="Wingdings" pitchFamily="2" charset="2"/>
              <a:buChar char="þ"/>
            </a:pPr>
            <a:r>
              <a:rPr lang="es-ES" sz="4000" b="1"/>
              <a:t>Manejo de Restricciones</a:t>
            </a:r>
            <a:endParaRPr lang="es-ES" sz="7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PROCESO</a:t>
            </a:r>
          </a:p>
        </p:txBody>
      </p:sp>
      <p:pic>
        <p:nvPicPr>
          <p:cNvPr id="49162" name="Picture 10" descr="j02830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04813"/>
            <a:ext cx="952500" cy="952500"/>
          </a:xfrm>
          <a:prstGeom prst="rect">
            <a:avLst/>
          </a:prstGeom>
          <a:noFill/>
        </p:spPr>
      </p:pic>
      <p:sp>
        <p:nvSpPr>
          <p:cNvPr id="49163" name="Rectangl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71550" y="1844675"/>
            <a:ext cx="3313113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Investigación de Campo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971550" y="2852738"/>
            <a:ext cx="3313113" cy="792162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Efectos Indeseables de </a:t>
            </a:r>
          </a:p>
          <a:p>
            <a:r>
              <a:rPr lang="es-ES"/>
              <a:t>la empresa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971550" y="3933825"/>
            <a:ext cx="3313113" cy="79057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Entender el problema actual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971550" y="5013325"/>
            <a:ext cx="3313113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Causas medulares</a:t>
            </a:r>
          </a:p>
          <a:p>
            <a:r>
              <a:rPr lang="es-ES"/>
              <a:t>Raíz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4932363" y="1844675"/>
            <a:ext cx="3168650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Inyecciones a las causas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4932363" y="2924175"/>
            <a:ext cx="3168650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Inyección Principal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5003800" y="4149725"/>
            <a:ext cx="3097213" cy="863600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Pasos para la implantación</a:t>
            </a:r>
          </a:p>
          <a:p>
            <a:r>
              <a:rPr lang="es-ES"/>
              <a:t>de la inyección principal</a:t>
            </a:r>
          </a:p>
        </p:txBody>
      </p:sp>
      <p:cxnSp>
        <p:nvCxnSpPr>
          <p:cNvPr id="49170" name="AutoShape 18"/>
          <p:cNvCxnSpPr>
            <a:cxnSpLocks noChangeShapeType="1"/>
            <a:stCxn id="49163" idx="1"/>
            <a:endCxn id="49164" idx="1"/>
          </p:cNvCxnSpPr>
          <p:nvPr/>
        </p:nvCxnSpPr>
        <p:spPr bwMode="auto">
          <a:xfrm rot="10800000" flipH="1" flipV="1">
            <a:off x="942975" y="2241550"/>
            <a:ext cx="1588" cy="1008063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9171" name="AutoShape 19"/>
          <p:cNvCxnSpPr>
            <a:cxnSpLocks noChangeShapeType="1"/>
            <a:stCxn id="49164" idx="1"/>
            <a:endCxn id="49165" idx="1"/>
          </p:cNvCxnSpPr>
          <p:nvPr/>
        </p:nvCxnSpPr>
        <p:spPr bwMode="auto">
          <a:xfrm rot="10800000" flipH="1" flipV="1">
            <a:off x="942975" y="3249613"/>
            <a:ext cx="1588" cy="1079500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9172" name="AutoShape 20"/>
          <p:cNvCxnSpPr>
            <a:cxnSpLocks noChangeShapeType="1"/>
            <a:stCxn id="49165" idx="1"/>
            <a:endCxn id="49166" idx="1"/>
          </p:cNvCxnSpPr>
          <p:nvPr/>
        </p:nvCxnSpPr>
        <p:spPr bwMode="auto">
          <a:xfrm rot="10800000" flipH="1" flipV="1">
            <a:off x="942975" y="4329113"/>
            <a:ext cx="1588" cy="1044575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9173" name="AutoShape 21"/>
          <p:cNvCxnSpPr>
            <a:cxnSpLocks noChangeShapeType="1"/>
            <a:stCxn id="49166" idx="3"/>
            <a:endCxn id="49167" idx="1"/>
          </p:cNvCxnSpPr>
          <p:nvPr/>
        </p:nvCxnSpPr>
        <p:spPr bwMode="auto">
          <a:xfrm flipV="1">
            <a:off x="4313238" y="2241550"/>
            <a:ext cx="590550" cy="3132138"/>
          </a:xfrm>
          <a:prstGeom prst="bentConnector3">
            <a:avLst>
              <a:gd name="adj1" fmla="val 4973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9174" name="AutoShape 22"/>
          <p:cNvCxnSpPr>
            <a:cxnSpLocks noChangeShapeType="1"/>
            <a:stCxn id="49167" idx="3"/>
            <a:endCxn id="49168" idx="3"/>
          </p:cNvCxnSpPr>
          <p:nvPr/>
        </p:nvCxnSpPr>
        <p:spPr bwMode="auto">
          <a:xfrm>
            <a:off x="8129588" y="2241550"/>
            <a:ext cx="1587" cy="1042988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9175" name="AutoShape 23"/>
          <p:cNvCxnSpPr>
            <a:cxnSpLocks noChangeShapeType="1"/>
            <a:stCxn id="49168" idx="3"/>
            <a:endCxn id="49169" idx="3"/>
          </p:cNvCxnSpPr>
          <p:nvPr/>
        </p:nvCxnSpPr>
        <p:spPr bwMode="auto">
          <a:xfrm>
            <a:off x="8129588" y="3284538"/>
            <a:ext cx="1587" cy="1296987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33 0.02081 L -0.02968 -0.03237 C -0.04375 -0.04439 -0.06475 -0.0511 -0.08663 -0.0511 C -0.11163 -0.0511 -0.13159 -0.04439 -0.14566 -0.03237 L -0.21267 0.02081 " pathEditMode="relative" rAng="10800000" ptsTypes="FffFF">
                                      <p:cBhvr>
                                        <p:cTn id="66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 animBg="1"/>
      <p:bldP spid="49164" grpId="0" animBg="1"/>
      <p:bldP spid="49165" grpId="0" animBg="1"/>
      <p:bldP spid="49166" grpId="0" animBg="1"/>
      <p:bldP spid="49167" grpId="0" animBg="1"/>
      <p:bldP spid="49168" grpId="0" animBg="1"/>
      <p:bldP spid="4916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INYECCIÓN PRINCIPAL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7900"/>
            <a:ext cx="8229600" cy="2836863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None/>
            </a:pPr>
            <a:r>
              <a:rPr lang="es-ES" sz="3600"/>
              <a:t>	</a:t>
            </a:r>
            <a:r>
              <a:rPr lang="es-ES" sz="3600" b="1"/>
              <a:t>“Cumplimos con la demanda de compra de nuestros clientes, cumpliendo con el tiempo prometido y con la calidad requerida.”</a:t>
            </a:r>
            <a:r>
              <a:rPr lang="es-ES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4284663" y="4797425"/>
            <a:ext cx="2227262" cy="80803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400"/>
              <a:t>Los Recursos de la empresa se subordinan al CCr</a:t>
            </a:r>
          </a:p>
        </p:txBody>
      </p:sp>
      <p:sp>
        <p:nvSpPr>
          <p:cNvPr id="124933" name="AutoShape 5"/>
          <p:cNvSpPr>
            <a:spLocks noChangeArrowheads="1"/>
          </p:cNvSpPr>
          <p:nvPr/>
        </p:nvSpPr>
        <p:spPr bwMode="auto">
          <a:xfrm>
            <a:off x="942975" y="3209925"/>
            <a:ext cx="3332163" cy="9525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1400"/>
              <a:t>Tenemos suficiente M.P. (amortiguadores) para poder fabricar los amortiguadores de P.T. y la  demanda de nuestros clientes</a:t>
            </a:r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>
            <a:off x="1003300" y="2081213"/>
            <a:ext cx="3321050" cy="7397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1400"/>
              <a:t>Tenemos suficiente P.T. (amortiguadores) para siempre cumplir con nuestro principal cliente</a:t>
            </a:r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2317750" y="404813"/>
            <a:ext cx="4506913" cy="7397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3780AD"/>
              </a:buClr>
              <a:buFont typeface="Wingdings" pitchFamily="2" charset="2"/>
              <a:buNone/>
            </a:pPr>
            <a:r>
              <a:rPr lang="es-ES" sz="1400" b="1"/>
              <a:t>Cumplimos con la demanda de compra de nuestros clientes, cumpliendo con el tiempo prometido y con la calidad requerida.”</a:t>
            </a:r>
            <a:r>
              <a:rPr lang="es-ES" sz="1400"/>
              <a:t> </a:t>
            </a:r>
          </a:p>
        </p:txBody>
      </p:sp>
      <p:cxnSp>
        <p:nvCxnSpPr>
          <p:cNvPr id="124936" name="AutoShape 8"/>
          <p:cNvCxnSpPr>
            <a:cxnSpLocks noChangeShapeType="1"/>
            <a:stCxn id="124932" idx="0"/>
            <a:endCxn id="124933" idx="2"/>
          </p:cNvCxnSpPr>
          <p:nvPr/>
        </p:nvCxnSpPr>
        <p:spPr bwMode="auto">
          <a:xfrm flipH="1" flipV="1">
            <a:off x="2609850" y="4162425"/>
            <a:ext cx="2789238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37" name="AutoShape 9"/>
          <p:cNvCxnSpPr>
            <a:cxnSpLocks noChangeShapeType="1"/>
            <a:stCxn id="124933" idx="0"/>
            <a:endCxn id="124934" idx="2"/>
          </p:cNvCxnSpPr>
          <p:nvPr/>
        </p:nvCxnSpPr>
        <p:spPr bwMode="auto">
          <a:xfrm flipV="1">
            <a:off x="2609850" y="2820988"/>
            <a:ext cx="53975" cy="388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38" name="AutoShape 10"/>
          <p:cNvCxnSpPr>
            <a:cxnSpLocks noChangeShapeType="1"/>
            <a:stCxn id="124934" idx="0"/>
            <a:endCxn id="124935" idx="2"/>
          </p:cNvCxnSpPr>
          <p:nvPr/>
        </p:nvCxnSpPr>
        <p:spPr bwMode="auto">
          <a:xfrm flipV="1">
            <a:off x="2663825" y="1144588"/>
            <a:ext cx="1908175" cy="9366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39" name="AutoShape 11"/>
          <p:cNvCxnSpPr>
            <a:cxnSpLocks noChangeShapeType="1"/>
            <a:stCxn id="124932" idx="0"/>
            <a:endCxn id="124935" idx="2"/>
          </p:cNvCxnSpPr>
          <p:nvPr/>
        </p:nvCxnSpPr>
        <p:spPr bwMode="auto">
          <a:xfrm flipH="1" flipV="1">
            <a:off x="4572000" y="1144588"/>
            <a:ext cx="827088" cy="36528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3132138" y="5949950"/>
            <a:ext cx="1712912" cy="7048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s-ES" sz="2000"/>
              <a:t>Un sistema M.P.S.</a:t>
            </a: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5867400" y="5949950"/>
            <a:ext cx="2006600" cy="7397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1400"/>
              <a:t>Los trabajadores están alineados al propósito del sistema</a:t>
            </a:r>
          </a:p>
        </p:txBody>
      </p:sp>
      <p:cxnSp>
        <p:nvCxnSpPr>
          <p:cNvPr id="124942" name="AutoShape 14"/>
          <p:cNvCxnSpPr>
            <a:cxnSpLocks noChangeShapeType="1"/>
            <a:stCxn id="124941" idx="0"/>
            <a:endCxn id="124932" idx="2"/>
          </p:cNvCxnSpPr>
          <p:nvPr/>
        </p:nvCxnSpPr>
        <p:spPr bwMode="auto">
          <a:xfrm flipH="1" flipV="1">
            <a:off x="5399088" y="5605463"/>
            <a:ext cx="1471612" cy="3444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43" name="AutoShape 15"/>
          <p:cNvCxnSpPr>
            <a:cxnSpLocks noChangeShapeType="1"/>
            <a:stCxn id="124940" idx="0"/>
            <a:endCxn id="124932" idx="2"/>
          </p:cNvCxnSpPr>
          <p:nvPr/>
        </p:nvCxnSpPr>
        <p:spPr bwMode="auto">
          <a:xfrm flipV="1">
            <a:off x="3989388" y="5605463"/>
            <a:ext cx="1409700" cy="3444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0.07445 C -0.01284 -0.08208 -0.03038 -0.0911 -0.02916 -0.10151 C -0.02777 -0.1133 -0.0092 -0.11376 0.00973 -0.11399 C 0.03108 -0.11492 0.05226 -0.11445 0.05382 -0.12786 C 0.05521 -0.13966 0.0349 -0.14775 0.01476 -0.15723 C -0.00364 -0.1637 -0.02066 -0.17249 -0.01961 -0.18451 C -0.0184 -0.19492 0.00018 -0.19653 0.01927 -0.19677 C 0.04046 -0.19653 0.06181 -0.19746 0.0632 -0.20948 C 0.06459 -0.22127 0.02414 -0.23885 0.02431 -0.23885 C 0.00591 -0.24671 -0.01145 -0.25434 -0.01007 -0.26613 C -0.0085 -0.27792 0.00955 -0.27838 0.02865 -0.27838 C 0.05018 -0.27954 0.07136 -0.27908 0.07309 -0.29226 C 0.07414 -0.30428 0.05382 -0.31237 0.03351 -0.32046 C 0.01546 -0.32948 -0.00191 -0.33711 -0.00052 -0.3489 C 0.0007 -0.35954 0.0191 -0.36116 0.03837 -0.36139 C 0.05955 -0.36093 0.08091 -0.36208 0.0823 -0.37388 C 0.08368 -0.3859 0.06337 -0.39399 0.04323 -0.40347 " pathEditMode="relative" rAng="-4871802" ptsTypes="fffffffffffffffff">
                                      <p:cBhvr>
                                        <p:cTn id="61" dur="10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164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3" dur="2000" fill="hold"/>
                                        <p:tgtEl>
                                          <p:spTgt spid="12494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  <p:bldP spid="124933" grpId="0" animBg="1"/>
      <p:bldP spid="124934" grpId="0" animBg="1"/>
      <p:bldP spid="124935" grpId="0" animBg="1"/>
      <p:bldP spid="124940" grpId="0" animBg="1"/>
      <p:bldP spid="124940" grpId="2"/>
      <p:bldP spid="12494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EL SISTEMA M.P.S.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3000" b="1"/>
              <a:t> ¿Qué es un MPS?</a:t>
            </a:r>
          </a:p>
          <a:p>
            <a:pPr algn="just">
              <a:buFontTx/>
              <a:buNone/>
            </a:pPr>
            <a:r>
              <a:rPr lang="es-ES" sz="2800"/>
              <a:t>	</a:t>
            </a:r>
          </a:p>
          <a:p>
            <a:pPr algn="just">
              <a:buFontTx/>
              <a:buNone/>
            </a:pPr>
            <a:r>
              <a:rPr lang="es-ES" sz="2800"/>
              <a:t>	EL sistema MPS (Manufacturing Planning</a:t>
            </a:r>
            <a:r>
              <a:rPr lang="es-ES" sz="2800" b="1"/>
              <a:t> </a:t>
            </a:r>
            <a:r>
              <a:rPr lang="es-ES" sz="2800"/>
              <a:t>System), es un sistema que se basa en la planificación del recurso restrictivo, para que toda la organización pueda tomar decisiones en relación a la capacidad restrictiva del sistema. </a:t>
            </a:r>
          </a:p>
          <a:p>
            <a:pPr algn="r">
              <a:buClr>
                <a:srgbClr val="3780AD"/>
              </a:buClr>
              <a:buFont typeface="Wingdings" pitchFamily="2" charset="2"/>
              <a:buNone/>
            </a:pPr>
            <a:endParaRPr lang="es-ES" sz="2800" b="1"/>
          </a:p>
        </p:txBody>
      </p:sp>
      <p:pic>
        <p:nvPicPr>
          <p:cNvPr id="35844" name="Picture 4" descr="j01892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5300663"/>
            <a:ext cx="1200150" cy="103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EL SISTEMA M.P.S.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Clr>
                <a:srgbClr val="3780AD"/>
              </a:buClr>
              <a:buFont typeface="Wingdings" pitchFamily="2" charset="2"/>
              <a:buNone/>
            </a:pPr>
            <a:r>
              <a:rPr lang="es-ES" sz="2800" b="1"/>
              <a:t> Objetivos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 b="1"/>
              <a:t> </a:t>
            </a:r>
            <a:r>
              <a:rPr lang="es-ES" sz="2800"/>
              <a:t>Ofrecer una programación real de la producción, acorde con el entorno y realidad de la empresa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Llevar mediciones holísticas, que fomente cumplir con la meta de la empresa.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Mantener siempre un fluido proceso de producción.</a:t>
            </a:r>
          </a:p>
          <a:p>
            <a:pPr algn="just">
              <a:lnSpc>
                <a:spcPct val="9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Manejar la información necesaria para programar el proceso productivo de la empresa.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EL SISTEMA M.P.S.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Clr>
                <a:srgbClr val="3780AD"/>
              </a:buClr>
              <a:buFont typeface="Wingdings" pitchFamily="2" charset="2"/>
              <a:buNone/>
            </a:pPr>
            <a:r>
              <a:rPr lang="es-ES" sz="2800" b="1"/>
              <a:t>Objetivos</a:t>
            </a:r>
          </a:p>
          <a:p>
            <a:pPr algn="just">
              <a:lnSpc>
                <a:spcPct val="8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Obtener información sobre el proceso de producción de cualquier producto, set_up, mantenimiento de las máquinas, etc.</a:t>
            </a:r>
          </a:p>
          <a:p>
            <a:pPr algn="just">
              <a:lnSpc>
                <a:spcPct val="80000"/>
              </a:lnSpc>
              <a:buClr>
                <a:srgbClr val="3780AD"/>
              </a:buClr>
              <a:buFont typeface="Wingdings" pitchFamily="2" charset="2"/>
              <a:buNone/>
            </a:pPr>
            <a:endParaRPr lang="es-ES" sz="1600"/>
          </a:p>
          <a:p>
            <a:pPr algn="just">
              <a:lnSpc>
                <a:spcPct val="8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Planificar las órdenes de producción.</a:t>
            </a:r>
          </a:p>
          <a:p>
            <a:pPr algn="just">
              <a:lnSpc>
                <a:spcPct val="80000"/>
              </a:lnSpc>
              <a:buClr>
                <a:srgbClr val="3780AD"/>
              </a:buClr>
              <a:buFont typeface="Wingdings" pitchFamily="2" charset="2"/>
              <a:buNone/>
            </a:pPr>
            <a:endParaRPr lang="es-ES" sz="1600"/>
          </a:p>
          <a:p>
            <a:pPr algn="just">
              <a:lnSpc>
                <a:spcPct val="8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Obtener el tiempo de entrega de los pedidos.</a:t>
            </a:r>
          </a:p>
          <a:p>
            <a:pPr algn="just">
              <a:lnSpc>
                <a:spcPct val="80000"/>
              </a:lnSpc>
              <a:buClr>
                <a:srgbClr val="3780AD"/>
              </a:buClr>
              <a:buFont typeface="Wingdings" pitchFamily="2" charset="2"/>
              <a:buNone/>
            </a:pPr>
            <a:endParaRPr lang="es-ES" sz="1600"/>
          </a:p>
          <a:p>
            <a:pPr algn="just">
              <a:lnSpc>
                <a:spcPct val="80000"/>
              </a:lnSpc>
              <a:buClr>
                <a:srgbClr val="3780AD"/>
              </a:buClr>
              <a:buFont typeface="Wingdings" pitchFamily="2" charset="2"/>
              <a:buChar char="þ"/>
            </a:pPr>
            <a:r>
              <a:rPr lang="es-ES" sz="2800"/>
              <a:t>Facilitar el trabajo a los vendedores para saber que cantidad vender , ni mas ni menos y en que tiempo pueden entregar.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PROCESO</a:t>
            </a:r>
          </a:p>
        </p:txBody>
      </p:sp>
      <p:sp>
        <p:nvSpPr>
          <p:cNvPr id="54289" name="Rectangl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71550" y="1844675"/>
            <a:ext cx="3313113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Investigación de Campo</a:t>
            </a:r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971550" y="2852738"/>
            <a:ext cx="3313113" cy="792162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Efectos Indeseables de </a:t>
            </a:r>
          </a:p>
          <a:p>
            <a:r>
              <a:rPr lang="es-ES"/>
              <a:t>la empresa</a:t>
            </a: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971550" y="3933825"/>
            <a:ext cx="3313113" cy="79057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Entender el problema actual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971550" y="5013325"/>
            <a:ext cx="3313113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Causas medulares</a:t>
            </a:r>
          </a:p>
          <a:p>
            <a:r>
              <a:rPr lang="es-ES"/>
              <a:t>Raíz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4932363" y="1844675"/>
            <a:ext cx="3168650" cy="792163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Inyecciones a las causas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932363" y="2924175"/>
            <a:ext cx="3168650" cy="720725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Inyección Principal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5003800" y="4149725"/>
            <a:ext cx="3097213" cy="863600"/>
          </a:xfrm>
          <a:prstGeom prst="rect">
            <a:avLst/>
          </a:prstGeom>
          <a:gradFill rotWithShape="1">
            <a:gsLst>
              <a:gs pos="0">
                <a:srgbClr val="006699">
                  <a:alpha val="28999"/>
                </a:srgbClr>
              </a:gs>
              <a:gs pos="100000">
                <a:schemeClr val="bg1">
                  <a:alpha val="78999"/>
                </a:schemeClr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/>
              <a:t>Pasos para la implantación</a:t>
            </a:r>
          </a:p>
          <a:p>
            <a:r>
              <a:rPr lang="es-ES"/>
              <a:t>de la Inyección Principal</a:t>
            </a:r>
          </a:p>
        </p:txBody>
      </p:sp>
      <p:cxnSp>
        <p:nvCxnSpPr>
          <p:cNvPr id="54296" name="AutoShape 24"/>
          <p:cNvCxnSpPr>
            <a:cxnSpLocks noChangeShapeType="1"/>
            <a:stCxn id="54289" idx="1"/>
            <a:endCxn id="54290" idx="1"/>
          </p:cNvCxnSpPr>
          <p:nvPr/>
        </p:nvCxnSpPr>
        <p:spPr bwMode="auto">
          <a:xfrm rot="10800000" flipH="1" flipV="1">
            <a:off x="942975" y="2241550"/>
            <a:ext cx="1588" cy="1008063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4297" name="AutoShape 25"/>
          <p:cNvCxnSpPr>
            <a:cxnSpLocks noChangeShapeType="1"/>
            <a:stCxn id="54290" idx="1"/>
            <a:endCxn id="54291" idx="1"/>
          </p:cNvCxnSpPr>
          <p:nvPr/>
        </p:nvCxnSpPr>
        <p:spPr bwMode="auto">
          <a:xfrm rot="10800000" flipH="1" flipV="1">
            <a:off x="942975" y="3249613"/>
            <a:ext cx="1588" cy="1079500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4298" name="AutoShape 26"/>
          <p:cNvCxnSpPr>
            <a:cxnSpLocks noChangeShapeType="1"/>
            <a:stCxn id="54291" idx="1"/>
            <a:endCxn id="54292" idx="1"/>
          </p:cNvCxnSpPr>
          <p:nvPr/>
        </p:nvCxnSpPr>
        <p:spPr bwMode="auto">
          <a:xfrm rot="10800000" flipH="1" flipV="1">
            <a:off x="942975" y="4329113"/>
            <a:ext cx="1588" cy="1044575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4299" name="AutoShape 27"/>
          <p:cNvCxnSpPr>
            <a:cxnSpLocks noChangeShapeType="1"/>
            <a:stCxn id="54292" idx="3"/>
            <a:endCxn id="54293" idx="1"/>
          </p:cNvCxnSpPr>
          <p:nvPr/>
        </p:nvCxnSpPr>
        <p:spPr bwMode="auto">
          <a:xfrm flipV="1">
            <a:off x="4313238" y="2241550"/>
            <a:ext cx="590550" cy="3132138"/>
          </a:xfrm>
          <a:prstGeom prst="bentConnector3">
            <a:avLst>
              <a:gd name="adj1" fmla="val 49731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4300" name="AutoShape 28"/>
          <p:cNvCxnSpPr>
            <a:cxnSpLocks noChangeShapeType="1"/>
            <a:stCxn id="54293" idx="3"/>
            <a:endCxn id="54294" idx="3"/>
          </p:cNvCxnSpPr>
          <p:nvPr/>
        </p:nvCxnSpPr>
        <p:spPr bwMode="auto">
          <a:xfrm>
            <a:off x="8129588" y="2241550"/>
            <a:ext cx="1587" cy="1042988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4301" name="AutoShape 29"/>
          <p:cNvCxnSpPr>
            <a:cxnSpLocks noChangeShapeType="1"/>
            <a:stCxn id="54294" idx="3"/>
            <a:endCxn id="54295" idx="3"/>
          </p:cNvCxnSpPr>
          <p:nvPr/>
        </p:nvCxnSpPr>
        <p:spPr bwMode="auto">
          <a:xfrm>
            <a:off x="8129588" y="3284538"/>
            <a:ext cx="1587" cy="1296987"/>
          </a:xfrm>
          <a:prstGeom prst="bentConnector3">
            <a:avLst>
              <a:gd name="adj1" fmla="val 126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pic>
        <p:nvPicPr>
          <p:cNvPr id="54302" name="Picture 30" descr="j028306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404813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4624E-7 L -0.04914 -0.08093 C -0.05921 -0.09873 -0.07709 -0.11468 -0.09757 -0.12462 C -0.12101 -0.13619 -0.1415 -0.13919 -0.15782 -0.13434 L -0.23455 -0.11538 " pathEditMode="relative" rAng="12017855" ptsTypes="FffFF">
                                      <p:cBhvr>
                                        <p:cTn id="66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 animBg="1"/>
      <p:bldP spid="5429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PASOS PARA LA IMPLANTACIÓN DE LA INYECCIÓN PRINCIPAL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marL="609600" indent="-609600" algn="just">
              <a:buFontTx/>
              <a:buAutoNum type="arabicPeriod"/>
            </a:pPr>
            <a:r>
              <a:rPr lang="en-US"/>
              <a:t>Transferir el Know How de la inyección principal</a:t>
            </a:r>
          </a:p>
          <a:p>
            <a:pPr marL="609600" indent="-609600" algn="just">
              <a:buFontTx/>
              <a:buAutoNum type="arabicPeriod" startAt="2"/>
            </a:pPr>
            <a:r>
              <a:rPr lang="es-ES"/>
              <a:t>La Construcción de un sistema de la inyección principal.</a:t>
            </a:r>
          </a:p>
          <a:p>
            <a:pPr marL="609600" indent="-609600" algn="just">
              <a:buFontTx/>
              <a:buNone/>
            </a:pPr>
            <a:r>
              <a:rPr lang="es-ES"/>
              <a:t>3.  Traslado de Herramientas de Proceso de Pensamiento para resolver el Problema eficazmente ahora y en el futuro.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FUNCIONALIDAD DEL SISTEMA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800"/>
              <a:t>El sistema trabajará bajo el sistema operativo de Windows, lo que lo hace de fácil manejo siendo amigable al usuario.</a:t>
            </a:r>
          </a:p>
          <a:p>
            <a:pPr algn="just">
              <a:lnSpc>
                <a:spcPct val="80000"/>
              </a:lnSpc>
            </a:pPr>
            <a:endParaRPr lang="es-ES" sz="2800"/>
          </a:p>
          <a:p>
            <a:pPr algn="just">
              <a:lnSpc>
                <a:spcPct val="80000"/>
              </a:lnSpc>
            </a:pPr>
            <a:r>
              <a:rPr lang="es-ES" sz="2800"/>
              <a:t>Logrará tener una transferencia de datos con información actualizada y necesaria para la planificación de la producción.</a:t>
            </a:r>
          </a:p>
          <a:p>
            <a:pPr algn="just">
              <a:lnSpc>
                <a:spcPct val="80000"/>
              </a:lnSpc>
            </a:pPr>
            <a:endParaRPr lang="es-ES" sz="2800"/>
          </a:p>
          <a:p>
            <a:pPr algn="just">
              <a:lnSpc>
                <a:spcPct val="80000"/>
              </a:lnSpc>
            </a:pPr>
            <a:r>
              <a:rPr lang="es-ES" sz="2800"/>
              <a:t>Se contará con el almacenamiento de la información dentro de una base de datos dentro de una plataforma SQL que trabajará con Excel.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FUNCIONALIDAD DEL SISTEMA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338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800"/>
              <a:t>El usuario final, podrá tener la información que necesita de los distintos departamentos, por medio de un data warehouse, un repositorio central que contiene la información más valiosa de la empresa. </a:t>
            </a:r>
          </a:p>
          <a:p>
            <a:pPr algn="just">
              <a:lnSpc>
                <a:spcPct val="80000"/>
              </a:lnSpc>
            </a:pPr>
            <a:endParaRPr lang="es-ES" sz="2800"/>
          </a:p>
          <a:p>
            <a:pPr algn="just">
              <a:lnSpc>
                <a:spcPct val="80000"/>
              </a:lnSpc>
            </a:pPr>
            <a:r>
              <a:rPr lang="es-ES" sz="2800"/>
              <a:t>La información presentada por el sistema estará apoyada por gráficos del desempeño de la producción y planificación de la misma.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435975" cy="1143000"/>
          </a:xfrm>
        </p:spPr>
        <p:txBody>
          <a:bodyPr/>
          <a:lstStyle/>
          <a:p>
            <a:r>
              <a:rPr lang="es-ES" sz="3600" b="1" u="sng"/>
              <a:t>¿QUÉ ES EL PENSAMIENTO SISTÉMICO?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9488"/>
            <a:ext cx="8229600" cy="2332037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900"/>
              <a:t>	El pensamiento sistémico es un proceso que permite explicar la dinámica de un sistema, partiendo de su propósito, para llegar a entender las interacciones de sus partes y poder tener claridad del mismo.</a:t>
            </a:r>
          </a:p>
        </p:txBody>
      </p:sp>
      <p:pic>
        <p:nvPicPr>
          <p:cNvPr id="7174" name="Picture 6" descr="j023468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797425"/>
            <a:ext cx="1257300" cy="1162050"/>
          </a:xfrm>
          <a:prstGeom prst="rect">
            <a:avLst/>
          </a:prstGeom>
          <a:noFill/>
        </p:spPr>
      </p:pic>
      <p:pic>
        <p:nvPicPr>
          <p:cNvPr id="7175" name="Picture 7" descr="j02832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797425"/>
            <a:ext cx="1381125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FLUJO DE INFORMACIÓN</a:t>
            </a:r>
          </a:p>
        </p:txBody>
      </p:sp>
      <p:graphicFrame>
        <p:nvGraphicFramePr>
          <p:cNvPr id="58727" name="Object 1383"/>
          <p:cNvGraphicFramePr>
            <a:graphicFrameLocks noChangeAspect="1"/>
          </p:cNvGraphicFramePr>
          <p:nvPr>
            <p:ph idx="1"/>
          </p:nvPr>
        </p:nvGraphicFramePr>
        <p:xfrm>
          <a:off x="387350" y="1268413"/>
          <a:ext cx="8442325" cy="5400675"/>
        </p:xfrm>
        <a:graphic>
          <a:graphicData uri="http://schemas.openxmlformats.org/presentationml/2006/ole">
            <p:oleObj spid="_x0000_s58727" name="Worksheet" r:id="rId4" imgW="9677520" imgH="6191280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Prototipo del Sistema M.P.S.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CONCLUSIONES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endParaRPr lang="es-ES" sz="1800" b="1"/>
          </a:p>
          <a:p>
            <a:pPr algn="just">
              <a:lnSpc>
                <a:spcPct val="90000"/>
              </a:lnSpc>
            </a:pPr>
            <a:r>
              <a:rPr lang="es-ES" sz="2800"/>
              <a:t>Las empresas, generalmente tienen dificultad en conocer que los síntomas de la empresa son originados por un problema medular que puede ser solucionado de una manera sistémica.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800"/>
          </a:p>
          <a:p>
            <a:pPr algn="just">
              <a:lnSpc>
                <a:spcPct val="90000"/>
              </a:lnSpc>
            </a:pPr>
            <a:r>
              <a:rPr lang="es-ES" altLang="zh-CN" sz="2800">
                <a:ea typeface="宋体" pitchFamily="2" charset="-122"/>
              </a:rPr>
              <a:t>La parte administrativa de la organización muchas veces no cree que sea necesario cambiar.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CONCLUSIONES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3384550"/>
          </a:xfrm>
        </p:spPr>
        <p:txBody>
          <a:bodyPr/>
          <a:lstStyle/>
          <a:p>
            <a:pPr algn="just"/>
            <a:r>
              <a:rPr lang="es-ES" altLang="zh-CN" sz="2800">
                <a:ea typeface="宋体" pitchFamily="2" charset="-122"/>
              </a:rPr>
              <a:t>A través de un proceso sistémico podemos, con pocas acciones (pocos recursos), apalancar la organización, reduciendo la mayoría de los efectos indeseables. </a:t>
            </a:r>
          </a:p>
          <a:p>
            <a:pPr algn="just">
              <a:buFontTx/>
              <a:buNone/>
            </a:pPr>
            <a:endParaRPr lang="es-ES" altLang="zh-CN" sz="2800">
              <a:ea typeface="宋体" pitchFamily="2" charset="-122"/>
            </a:endParaRPr>
          </a:p>
          <a:p>
            <a:pPr algn="just"/>
            <a:r>
              <a:rPr lang="es-ES" altLang="zh-CN" sz="2800">
                <a:ea typeface="宋体" pitchFamily="2" charset="-122"/>
              </a:rPr>
              <a:t>El proceso sistémico es una herramienta relativamente fácil para llegar a una solución que apalanque a la organización.</a:t>
            </a:r>
          </a:p>
          <a:p>
            <a:pPr algn="just"/>
            <a:endParaRPr lang="es-ES" sz="2800"/>
          </a:p>
          <a:p>
            <a:pPr algn="just"/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CONCLUSIONES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525962"/>
          </a:xfrm>
        </p:spPr>
        <p:txBody>
          <a:bodyPr/>
          <a:lstStyle/>
          <a:p>
            <a:pPr algn="just"/>
            <a:r>
              <a:rPr lang="es-ES" altLang="zh-CN" sz="2800">
                <a:ea typeface="宋体" pitchFamily="2" charset="-122"/>
              </a:rPr>
              <a:t>Se debe de reconocer que toda empresa es un sistema de variables dependientes interrelacionadas que actúan para alcanzar su meta. </a:t>
            </a:r>
          </a:p>
          <a:p>
            <a:pPr algn="just"/>
            <a:endParaRPr lang="es-ES" altLang="zh-CN" sz="2800">
              <a:ea typeface="宋体" pitchFamily="2" charset="-122"/>
            </a:endParaRPr>
          </a:p>
          <a:p>
            <a:pPr algn="just"/>
            <a:r>
              <a:rPr lang="es-ES" altLang="zh-CN" sz="2800">
                <a:ea typeface="宋体" pitchFamily="2" charset="-122"/>
              </a:rPr>
              <a:t>Las organizaciones mantengan un compromiso con el propósito del sistema.</a:t>
            </a:r>
          </a:p>
          <a:p>
            <a:pPr algn="just">
              <a:buFontTx/>
              <a:buNone/>
            </a:pP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CONCLUSIONES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052763"/>
          </a:xfrm>
        </p:spPr>
        <p:txBody>
          <a:bodyPr/>
          <a:lstStyle/>
          <a:p>
            <a:pPr algn="just"/>
            <a:r>
              <a:rPr lang="es-ES" altLang="zh-CN" sz="3000">
                <a:ea typeface="宋体" pitchFamily="2" charset="-122"/>
              </a:rPr>
              <a:t>Reconocer siempre las restricciones que puede tener una empresa porque estas limitan su desempeño, ya sean estas de políticas, físicas o de tiempo, usando los cinco pasos de mejora continua que  propone TOC. </a:t>
            </a:r>
            <a:endParaRPr lang="es-E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u="sng"/>
              <a:t>LA ORGANIZACIÓN COMO SISTEMA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900"/>
              <a:t>	La organización es un sistema de variables interrelacionadas que actúan en conjunto para alcanzar su propósito.  El propósito de las empresas está condicionado a las exigencias de los públicos claves.</a:t>
            </a:r>
          </a:p>
        </p:txBody>
      </p:sp>
      <p:pic>
        <p:nvPicPr>
          <p:cNvPr id="8196" name="Picture 4" descr="j02544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724400"/>
            <a:ext cx="13525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u="sng"/>
              <a:t>LA ORGANIZACIÓN COMO SISTEMA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sz="2900"/>
              <a:t>	Así mismo las organizaciones tienen una meta que cumplir, en el caso de aquellas con ánimo de lucro, la meta es la utilidad económica de la empresa.</a:t>
            </a:r>
          </a:p>
        </p:txBody>
      </p:sp>
      <p:pic>
        <p:nvPicPr>
          <p:cNvPr id="117764" name="Picture 4" descr="j02544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4724400"/>
            <a:ext cx="13525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u="sng"/>
              <a:t>LA TEORÍA DE  RESTRICCIONES T.O.C.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25675"/>
            <a:ext cx="8229600" cy="2405063"/>
          </a:xfrm>
        </p:spPr>
        <p:txBody>
          <a:bodyPr/>
          <a:lstStyle/>
          <a:p>
            <a:pPr algn="ctr">
              <a:buFontTx/>
              <a:buNone/>
            </a:pPr>
            <a:r>
              <a:rPr lang="es-ES"/>
              <a:t>“Una cadena sólo es tan fuerte como es su eslabón más débil,  puede producir sólo lo que determine su recurso más lento, el CCR”.</a:t>
            </a:r>
          </a:p>
        </p:txBody>
      </p:sp>
      <p:pic>
        <p:nvPicPr>
          <p:cNvPr id="14340" name="Picture 4" descr="j028345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4868863"/>
            <a:ext cx="2427287" cy="86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u="sng"/>
              <a:t>LA TEORÍA DE  RESTRICCIONES T.O.C.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/>
              <a:t>¿Qué es la Teoría de Restricciones?</a:t>
            </a:r>
          </a:p>
          <a:p>
            <a:pPr algn="just">
              <a:buFontTx/>
              <a:buNone/>
            </a:pPr>
            <a:endParaRPr lang="es-ES" sz="1800"/>
          </a:p>
          <a:p>
            <a:pPr algn="just">
              <a:buFontTx/>
              <a:buNone/>
            </a:pPr>
            <a:r>
              <a:rPr lang="es-ES"/>
              <a:t>	</a:t>
            </a:r>
            <a:r>
              <a:rPr lang="es-ES" sz="2800"/>
              <a:t>La Teoría de Restricciones es una filosofía de administración de organizaciones basada en un conjunto de procesos de pensamiento que utiliza la lógica de causa y efecto para entender lo que sucede y así encontrar maneras de mejorar, tomando en cuenta la restricción.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99">
                <a:alpha val="28999"/>
              </a:srgbClr>
            </a:gs>
            <a:gs pos="100000">
              <a:schemeClr val="bg1">
                <a:alpha val="78999"/>
              </a:schemeClr>
            </a:gs>
          </a:gsLst>
          <a:lin ang="54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99">
                <a:alpha val="28999"/>
              </a:srgbClr>
            </a:gs>
            <a:gs pos="100000">
              <a:schemeClr val="bg1">
                <a:alpha val="78999"/>
              </a:schemeClr>
            </a:gs>
          </a:gsLst>
          <a:lin ang="5400000" scaled="1"/>
        </a:gra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2099</Words>
  <Application>Microsoft Office PowerPoint</Application>
  <PresentationFormat>Presentación en pantalla (4:3)</PresentationFormat>
  <Paragraphs>390</Paragraphs>
  <Slides>55</Slides>
  <Notes>55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0" baseType="lpstr">
      <vt:lpstr>Arial</vt:lpstr>
      <vt:lpstr>宋体</vt:lpstr>
      <vt:lpstr>Wingdings</vt:lpstr>
      <vt:lpstr>Diseño predeterminado</vt:lpstr>
      <vt:lpstr>C:\Documents and Settings\Administrador\Configuración local\Temp\ANEXOS\Flujo de  Información  de  Polimalla A4.xls!Hoja1!F2C1:F39C10</vt:lpstr>
      <vt:lpstr>“Optimización De La Producción A Través De La Administración De La Restricción, En El Sector Manufacturero”.</vt:lpstr>
      <vt:lpstr>INTRODUCCIÒN</vt:lpstr>
      <vt:lpstr>HIPÒTESIS DE LA TESIS</vt:lpstr>
      <vt:lpstr>BASE TEÓRICA</vt:lpstr>
      <vt:lpstr>¿QUÉ ES EL PENSAMIENTO SISTÉMICO?</vt:lpstr>
      <vt:lpstr>LA ORGANIZACIÓN COMO SISTEMA</vt:lpstr>
      <vt:lpstr>LA ORGANIZACIÓN COMO SISTEMA</vt:lpstr>
      <vt:lpstr>LA TEORÍA DE  RESTRICCIONES T.O.C.</vt:lpstr>
      <vt:lpstr>LA TEORÍA DE  RESTRICCIONES T.O.C.</vt:lpstr>
      <vt:lpstr>PRINCIPIOS DE TOC</vt:lpstr>
      <vt:lpstr>PRINCIPIOS DE TOC</vt:lpstr>
      <vt:lpstr>PROCESO DE MEJORA CONTINUA DE TOC</vt:lpstr>
      <vt:lpstr>EL SISTEMA DRUM BUFFER ROPE</vt:lpstr>
      <vt:lpstr>EL SISTEMA DRUM BUFFER ROPE</vt:lpstr>
      <vt:lpstr>EL SISTEMA DRUM BUFFER ROPE</vt:lpstr>
      <vt:lpstr>EL SISTEMA DRUM BUFFER ROPE</vt:lpstr>
      <vt:lpstr>PROCESO</vt:lpstr>
      <vt:lpstr>INVESTIGACIÓN DE CAMPO</vt:lpstr>
      <vt:lpstr>INVESTIGACIÓN DE CAMPO</vt:lpstr>
      <vt:lpstr>INVESTIGACIÓN DE CAMPO</vt:lpstr>
      <vt:lpstr>INVESTIGACIÓN DE CAMPO</vt:lpstr>
      <vt:lpstr>INVESTIGACIÓN DE CAMPO</vt:lpstr>
      <vt:lpstr>INVESTIGACIÓN DE CAMPO</vt:lpstr>
      <vt:lpstr>INVESTIGACIÓN DE CAMPO</vt:lpstr>
      <vt:lpstr>INVESTIGACIÓN DE CAMPO</vt:lpstr>
      <vt:lpstr>INVESTIGACIÓN DE CAMPO</vt:lpstr>
      <vt:lpstr>INVESTIGACIÓN DE CAMPO</vt:lpstr>
      <vt:lpstr>PROCESO</vt:lpstr>
      <vt:lpstr>EFECTOS INDESEABLES DE LA EMPRESA</vt:lpstr>
      <vt:lpstr>PROCESO</vt:lpstr>
      <vt:lpstr>“ARA”  ÁRBOL DE REALIDAD ACTUAL</vt:lpstr>
      <vt:lpstr>Diapositiva 32</vt:lpstr>
      <vt:lpstr>Diapositiva 33</vt:lpstr>
      <vt:lpstr>PROCESO</vt:lpstr>
      <vt:lpstr>ARA:  CAUSAS RAÍZ PROBLEMA MEDULAR</vt:lpstr>
      <vt:lpstr>PROCESO</vt:lpstr>
      <vt:lpstr>INYECCIONES A LAS CAUSAS MEDULARES</vt:lpstr>
      <vt:lpstr>INYECCIONES A LAS CAUSAS MEDULARES</vt:lpstr>
      <vt:lpstr>INYECCIONES A LAS CAUSAS MEDULARES</vt:lpstr>
      <vt:lpstr>PROCESO</vt:lpstr>
      <vt:lpstr>INYECCIÓN PRINCIPAL</vt:lpstr>
      <vt:lpstr>Diapositiva 42</vt:lpstr>
      <vt:lpstr>EL SISTEMA M.P.S.</vt:lpstr>
      <vt:lpstr>EL SISTEMA M.P.S.</vt:lpstr>
      <vt:lpstr>EL SISTEMA M.P.S.</vt:lpstr>
      <vt:lpstr>PROCESO</vt:lpstr>
      <vt:lpstr>PASOS PARA LA IMPLANTACIÓN DE LA INYECCIÓN PRINCIPAL</vt:lpstr>
      <vt:lpstr>FUNCIONALIDAD DEL SISTEMA</vt:lpstr>
      <vt:lpstr>FUNCIONALIDAD DEL SISTEMA</vt:lpstr>
      <vt:lpstr>FLUJO DE INFORMACIÓN</vt:lpstr>
      <vt:lpstr>Prototipo del Sistema M.P.S.</vt:lpstr>
      <vt:lpstr>CONCLUSIONES</vt:lpstr>
      <vt:lpstr>CONCLUSIONES</vt:lpstr>
      <vt:lpstr>CONCLUSIONES</vt:lpstr>
      <vt:lpstr>CONCLUSIONES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“Optimización De La Producción A Través De La Administración De La Restricción, En El Sector Manufacturero”.</dc:title>
  <dc:creator>Dr. Solorzano</dc:creator>
  <cp:lastModifiedBy>Administrador</cp:lastModifiedBy>
  <cp:revision>157</cp:revision>
  <dcterms:created xsi:type="dcterms:W3CDTF">2004-02-13T14:22:49Z</dcterms:created>
  <dcterms:modified xsi:type="dcterms:W3CDTF">2009-12-14T17:30:31Z</dcterms:modified>
</cp:coreProperties>
</file>