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8" r:id="rId9"/>
    <p:sldId id="269" r:id="rId10"/>
    <p:sldId id="261" r:id="rId11"/>
    <p:sldId id="262" r:id="rId12"/>
    <p:sldId id="263" r:id="rId13"/>
    <p:sldId id="264" r:id="rId14"/>
    <p:sldId id="265" r:id="rId15"/>
    <p:sldId id="270" r:id="rId16"/>
    <p:sldId id="279" r:id="rId17"/>
    <p:sldId id="271" r:id="rId18"/>
    <p:sldId id="272" r:id="rId19"/>
    <p:sldId id="273" r:id="rId20"/>
    <p:sldId id="274" r:id="rId21"/>
    <p:sldId id="275" r:id="rId22"/>
    <p:sldId id="280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00"/>
    <a:srgbClr val="008080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9145" autoAdjust="0"/>
    <p:restoredTop sz="90929"/>
  </p:normalViewPr>
  <p:slideViewPr>
    <p:cSldViewPr>
      <p:cViewPr varScale="1">
        <p:scale>
          <a:sx n="56" d="100"/>
          <a:sy n="56" d="100"/>
        </p:scale>
        <p:origin x="-2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3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A115DFFD-83FB-45A2-9AB0-025005C2396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2BE9D-026A-40A6-AD8D-425E9363FA89}" type="slidenum">
              <a:rPr lang="es-ES"/>
              <a:pPr/>
              <a:t>6</a:t>
            </a:fld>
            <a:endParaRPr lang="es-E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433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40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F1ACED-4416-48E9-B025-F0DDA36B59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0FB87-7B43-4D58-98E3-4E4F10E5BA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C5E96-00DD-4E81-AD57-E3BE4B2230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4B0A-3C6C-4DB9-9BE2-970A90DE1F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69E16-E894-42BD-9CDC-84B19E29B37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C1BDD-7497-4BB4-8EA2-F484CAC739A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ED91-C7EB-410E-AEE5-2877E42EEF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6DFBF-8AB5-4712-AB7E-ED4B7B49D5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6DB2-9BDB-4B2E-A8CE-FC27939BDF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9CCE0-56B8-49DE-A701-73D246518A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18F32-C0E7-4F5B-BE39-71CFD50E93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331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331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21EBDA-7449-4D93-A2ED-C8476D40D79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895600"/>
          </a:xfrm>
        </p:spPr>
        <p:txBody>
          <a:bodyPr/>
          <a:lstStyle/>
          <a:p>
            <a:r>
              <a:rPr lang="es-EC" b="1">
                <a:solidFill>
                  <a:schemeClr val="folHlink"/>
                </a:solidFill>
              </a:rPr>
              <a:t>IMPACTO DE LA APERTURA COMERCIAL EN EL CASO DEL ECUADOR: EL MERCADO DE ARROZ</a:t>
            </a:r>
            <a:endParaRPr lang="es-ES" b="1">
              <a:solidFill>
                <a:schemeClr val="fol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648200"/>
            <a:ext cx="6400800" cy="1752600"/>
          </a:xfrm>
        </p:spPr>
        <p:txBody>
          <a:bodyPr/>
          <a:lstStyle/>
          <a:p>
            <a:pPr algn="l"/>
            <a:r>
              <a:rPr lang="es-EC"/>
              <a:t>Cristhian Franco Ruiz</a:t>
            </a:r>
          </a:p>
          <a:p>
            <a:pPr algn="l"/>
            <a:r>
              <a:rPr lang="es-EC"/>
              <a:t>Ronald Campoverde Aguirre</a:t>
            </a:r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VARIABLES EXOGENAS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C"/>
          </a:p>
          <a:p>
            <a:pPr>
              <a:buFont typeface="Wingdings" pitchFamily="2" charset="2"/>
              <a:buNone/>
            </a:pPr>
            <a:endParaRPr lang="es-ES" sz="2400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990600" y="2133600"/>
            <a:ext cx="76200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lang="es-EC" sz="2800" b="0">
                <a:solidFill>
                  <a:schemeClr val="tx1"/>
                </a:solidFill>
                <a:effectLst/>
                <a:latin typeface="Times New Roman" pitchFamily="18" charset="0"/>
              </a:rPr>
              <a:t>Variables Socioeconómicas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800" b="0">
                <a:solidFill>
                  <a:schemeClr val="tx1"/>
                </a:solidFill>
                <a:effectLst/>
                <a:latin typeface="Times New Roman" pitchFamily="18" charset="0"/>
              </a:rPr>
              <a:t>  Variables de Finca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800" b="0">
                <a:solidFill>
                  <a:schemeClr val="tx1"/>
                </a:solidFill>
                <a:effectLst/>
                <a:latin typeface="Times New Roman" pitchFamily="18" charset="0"/>
              </a:rPr>
              <a:t>  Variables Organizacionales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800" b="0">
                <a:solidFill>
                  <a:schemeClr val="tx1"/>
                </a:solidFill>
                <a:effectLst/>
                <a:latin typeface="Times New Roman" pitchFamily="18" charset="0"/>
              </a:rPr>
              <a:t>  Variables Transaccionales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800" b="0">
                <a:solidFill>
                  <a:schemeClr val="tx1"/>
                </a:solidFill>
                <a:effectLst/>
                <a:latin typeface="Times New Roman" pitchFamily="18" charset="0"/>
              </a:rPr>
              <a:t>  Variables relativas a Activos Productivos</a:t>
            </a:r>
            <a:endParaRPr lang="es-ES" sz="28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VARIABLES SOCIOECONOMICAS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/>
              <a:t> </a:t>
            </a:r>
            <a:r>
              <a:rPr lang="es-EC" sz="2400"/>
              <a:t>Número de personas en el hogar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Número de personas que trabajan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Ingresos laborales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Ingresos no laborales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Gastos mensuales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Educación del jefe del hogar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Edad promedio de la familia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Escolaridad promedio de la familia </a:t>
            </a: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VARIABLES DE FINCA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772400" cy="4114800"/>
          </a:xfrm>
        </p:spPr>
        <p:txBody>
          <a:bodyPr/>
          <a:lstStyle/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Uso de semillas, fertilizantes y pesticidas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Alquiler de maquinaria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Gasto de alquiler de maquinaria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Alquiler de animales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Diversificación de cultivos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Indice de utilización de maquinarias</a:t>
            </a:r>
            <a:endParaRPr lang="es-E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VARIABLES ORGANIZACIONALES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Acceso a créditos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Acceso a asistencia técnica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s-EC" sz="2400"/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es-EC" sz="2400"/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s-EC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VARIABLES TRANSACCIONALES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es-EC" sz="3600" b="1">
              <a:solidFill>
                <a:schemeClr val="folHlink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Precio de venta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Producción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Gasto total en arroz</a:t>
            </a:r>
            <a:endParaRPr lang="es-E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VARIABLES DE ACTIVOS PRODUCTIVOS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667000"/>
            <a:ext cx="7772400" cy="2971800"/>
          </a:xfrm>
        </p:spPr>
        <p:txBody>
          <a:bodyPr/>
          <a:lstStyle/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Propiedad de maquinarias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Propiedad de animales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Superficie propia de la finca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Superficie arrendada de la finca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Superficie total de la finca</a:t>
            </a:r>
            <a:endParaRPr lang="es-E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7772400" cy="838200"/>
          </a:xfrm>
        </p:spPr>
        <p:txBody>
          <a:bodyPr/>
          <a:lstStyle/>
          <a:p>
            <a:r>
              <a:rPr lang="es-EC" b="1">
                <a:solidFill>
                  <a:schemeClr val="folHlink"/>
                </a:solidFill>
              </a:rPr>
              <a:t>RESULTADOS</a:t>
            </a:r>
            <a:endParaRPr lang="es-ES" b="1">
              <a:solidFill>
                <a:schemeClr val="folHlink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19200"/>
            <a:ext cx="8305800" cy="5410200"/>
          </a:xfrm>
        </p:spPr>
        <p:txBody>
          <a:bodyPr/>
          <a:lstStyle/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/>
            </a:pPr>
            <a:r>
              <a:rPr lang="es-EC" sz="2800"/>
              <a:t>Diferencia entre productores vendedores y no vendedores</a:t>
            </a:r>
          </a:p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 startAt="2"/>
            </a:pPr>
            <a:r>
              <a:rPr lang="es-EC" sz="2800"/>
              <a:t>Estimación del cambio en el bienestar</a:t>
            </a:r>
          </a:p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 startAt="3"/>
            </a:pPr>
            <a:r>
              <a:rPr lang="es-EC" sz="2800"/>
              <a:t>Hogares ganadores, perdedores e indiferentes</a:t>
            </a:r>
          </a:p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 startAt="4"/>
            </a:pPr>
            <a:r>
              <a:rPr lang="es-EC" sz="2800"/>
              <a:t>Hogares perdedores por regiones</a:t>
            </a:r>
          </a:p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 startAt="5"/>
            </a:pPr>
            <a:r>
              <a:rPr lang="es-EC" sz="2800"/>
              <a:t>Estimación de la decisión de ser vendedor</a:t>
            </a:r>
            <a:endParaRPr lang="es-E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304800" y="1371600"/>
            <a:ext cx="8458200" cy="5105400"/>
            <a:chOff x="-3" y="-3"/>
            <a:chExt cx="3973" cy="4311"/>
          </a:xfrm>
        </p:grpSpPr>
        <p:grpSp>
          <p:nvGrpSpPr>
            <p:cNvPr id="44058" name="Group 26"/>
            <p:cNvGrpSpPr>
              <a:grpSpLocks/>
            </p:cNvGrpSpPr>
            <p:nvPr/>
          </p:nvGrpSpPr>
          <p:grpSpPr bwMode="auto">
            <a:xfrm>
              <a:off x="0" y="0"/>
              <a:ext cx="3967" cy="4305"/>
              <a:chOff x="0" y="0"/>
              <a:chExt cx="3967" cy="4305"/>
            </a:xfrm>
          </p:grpSpPr>
          <p:grpSp>
            <p:nvGrpSpPr>
              <p:cNvPr id="44043" name="Group 11"/>
              <p:cNvGrpSpPr>
                <a:grpSpLocks/>
              </p:cNvGrpSpPr>
              <p:nvPr/>
            </p:nvGrpSpPr>
            <p:grpSpPr bwMode="auto">
              <a:xfrm>
                <a:off x="0" y="0"/>
                <a:ext cx="1713" cy="480"/>
                <a:chOff x="0" y="0"/>
                <a:chExt cx="1713" cy="480"/>
              </a:xfrm>
            </p:grpSpPr>
            <p:sp>
              <p:nvSpPr>
                <p:cNvPr id="44034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27" cy="480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20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VARIABLES</a:t>
                  </a:r>
                </a:p>
                <a:p>
                  <a:pPr algn="ctr" eaLnBrk="0" hangingPunct="0"/>
                  <a:endParaRPr lang="es-ES" sz="2000" b="0">
                    <a:solidFill>
                      <a:schemeClr val="hlink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42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13" cy="480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4045" name="Group 13"/>
              <p:cNvGrpSpPr>
                <a:grpSpLocks/>
              </p:cNvGrpSpPr>
              <p:nvPr/>
            </p:nvGrpSpPr>
            <p:grpSpPr bwMode="auto">
              <a:xfrm>
                <a:off x="1713" y="0"/>
                <a:ext cx="662" cy="480"/>
                <a:chOff x="1713" y="0"/>
                <a:chExt cx="662" cy="480"/>
              </a:xfrm>
            </p:grpSpPr>
            <p:sp>
              <p:nvSpPr>
                <p:cNvPr id="44035" name="Rectangle 3"/>
                <p:cNvSpPr>
                  <a:spLocks noChangeArrowheads="1"/>
                </p:cNvSpPr>
                <p:nvPr/>
              </p:nvSpPr>
              <p:spPr bwMode="auto">
                <a:xfrm>
                  <a:off x="1756" y="0"/>
                  <a:ext cx="576" cy="480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8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UNIDADES</a:t>
                  </a:r>
                </a:p>
                <a:p>
                  <a:pPr algn="ctr" eaLnBrk="0" hangingPunct="0"/>
                  <a:endParaRPr lang="es-ES" sz="1800">
                    <a:solidFill>
                      <a:schemeClr val="hlink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44" name="Rectangle 12"/>
                <p:cNvSpPr>
                  <a:spLocks noChangeArrowheads="1"/>
                </p:cNvSpPr>
                <p:nvPr/>
              </p:nvSpPr>
              <p:spPr bwMode="auto">
                <a:xfrm>
                  <a:off x="1713" y="0"/>
                  <a:ext cx="662" cy="480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4047" name="Group 15"/>
              <p:cNvGrpSpPr>
                <a:grpSpLocks/>
              </p:cNvGrpSpPr>
              <p:nvPr/>
            </p:nvGrpSpPr>
            <p:grpSpPr bwMode="auto">
              <a:xfrm>
                <a:off x="2375" y="0"/>
                <a:ext cx="778" cy="480"/>
                <a:chOff x="2375" y="0"/>
                <a:chExt cx="778" cy="480"/>
              </a:xfrm>
            </p:grpSpPr>
            <p:sp>
              <p:nvSpPr>
                <p:cNvPr id="44036" name="Rectangle 4"/>
                <p:cNvSpPr>
                  <a:spLocks noChangeArrowheads="1"/>
                </p:cNvSpPr>
                <p:nvPr/>
              </p:nvSpPr>
              <p:spPr bwMode="auto">
                <a:xfrm>
                  <a:off x="2418" y="0"/>
                  <a:ext cx="692" cy="480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6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NO VENDEDOR</a:t>
                  </a:r>
                </a:p>
                <a:p>
                  <a:pPr algn="ctr" eaLnBrk="0" hangingPunct="0"/>
                  <a:endParaRPr lang="es-ES" sz="2400" b="0"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46" name="Rectangle 14"/>
                <p:cNvSpPr>
                  <a:spLocks noChangeArrowheads="1"/>
                </p:cNvSpPr>
                <p:nvPr/>
              </p:nvSpPr>
              <p:spPr bwMode="auto">
                <a:xfrm>
                  <a:off x="2375" y="0"/>
                  <a:ext cx="778" cy="480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4049" name="Group 17"/>
              <p:cNvGrpSpPr>
                <a:grpSpLocks/>
              </p:cNvGrpSpPr>
              <p:nvPr/>
            </p:nvGrpSpPr>
            <p:grpSpPr bwMode="auto">
              <a:xfrm>
                <a:off x="3153" y="0"/>
                <a:ext cx="814" cy="480"/>
                <a:chOff x="3153" y="0"/>
                <a:chExt cx="814" cy="480"/>
              </a:xfrm>
            </p:grpSpPr>
            <p:sp>
              <p:nvSpPr>
                <p:cNvPr id="44037" name="Rectangle 5"/>
                <p:cNvSpPr>
                  <a:spLocks noChangeArrowheads="1"/>
                </p:cNvSpPr>
                <p:nvPr/>
              </p:nvSpPr>
              <p:spPr bwMode="auto">
                <a:xfrm>
                  <a:off x="3196" y="0"/>
                  <a:ext cx="728" cy="480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8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VENDEDOR</a:t>
                  </a:r>
                </a:p>
                <a:p>
                  <a:pPr algn="ctr" eaLnBrk="0" hangingPunct="0"/>
                  <a:endParaRPr lang="es-ES" sz="2400" b="0">
                    <a:solidFill>
                      <a:schemeClr val="hlink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48" name="Rectangle 16"/>
                <p:cNvSpPr>
                  <a:spLocks noChangeArrowheads="1"/>
                </p:cNvSpPr>
                <p:nvPr/>
              </p:nvSpPr>
              <p:spPr bwMode="auto">
                <a:xfrm>
                  <a:off x="3153" y="0"/>
                  <a:ext cx="814" cy="480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4051" name="Group 19"/>
              <p:cNvGrpSpPr>
                <a:grpSpLocks/>
              </p:cNvGrpSpPr>
              <p:nvPr/>
            </p:nvGrpSpPr>
            <p:grpSpPr bwMode="auto">
              <a:xfrm>
                <a:off x="0" y="480"/>
                <a:ext cx="1713" cy="3825"/>
                <a:chOff x="0" y="480"/>
                <a:chExt cx="1713" cy="3825"/>
              </a:xfrm>
            </p:grpSpPr>
            <p:sp>
              <p:nvSpPr>
                <p:cNvPr id="44038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1627" cy="3825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</a:p>
                <a:p>
                  <a:pPr algn="just" eaLnBrk="0" hangingPunct="0"/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Número de hogares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Superficie propia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Tamaño de la familia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No de adultos trab</a:t>
                  </a:r>
                  <a:r>
                    <a:rPr lang="es-EC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. por salario</a:t>
                  </a:r>
                  <a:endParaRPr lang="es-ES" sz="1600">
                    <a:solidFill>
                      <a:schemeClr val="bg2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Escolaridad promedio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Edad Promedio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Propiedad de transporte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Uso de fertilizantes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Uso de pesticidas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Disponibilidad de crédito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Productividad del cultivo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Alquiler de maquinaria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Animales</a:t>
                  </a:r>
                </a:p>
                <a:p>
                  <a:pPr algn="just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Diversificación de cultivos     </a:t>
                  </a:r>
                </a:p>
                <a:p>
                  <a:pPr algn="just" eaLnBrk="0" hangingPunct="0"/>
                  <a:endParaRPr lang="es-ES" sz="1600">
                    <a:solidFill>
                      <a:schemeClr val="bg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50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713" cy="3825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4053" name="Group 21"/>
              <p:cNvGrpSpPr>
                <a:grpSpLocks/>
              </p:cNvGrpSpPr>
              <p:nvPr/>
            </p:nvGrpSpPr>
            <p:grpSpPr bwMode="auto">
              <a:xfrm>
                <a:off x="1713" y="480"/>
                <a:ext cx="662" cy="3825"/>
                <a:chOff x="1713" y="480"/>
                <a:chExt cx="662" cy="3825"/>
              </a:xfrm>
            </p:grpSpPr>
            <p:sp>
              <p:nvSpPr>
                <p:cNvPr id="44039" name="Rectangle 7"/>
                <p:cNvSpPr>
                  <a:spLocks noChangeArrowheads="1"/>
                </p:cNvSpPr>
                <p:nvPr/>
              </p:nvSpPr>
              <p:spPr bwMode="auto">
                <a:xfrm>
                  <a:off x="1756" y="480"/>
                  <a:ext cx="576" cy="3825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No.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Has.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No.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No.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Años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Años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%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%</a:t>
                  </a:r>
                  <a:b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%</a:t>
                  </a:r>
                  <a:b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%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qq/ha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%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%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%</a:t>
                  </a:r>
                </a:p>
                <a:p>
                  <a:pPr algn="just" eaLnBrk="0" hangingPunct="0"/>
                  <a:endParaRPr lang="es-ES" sz="1600">
                    <a:solidFill>
                      <a:schemeClr val="bg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52" name="Rectangle 20"/>
                <p:cNvSpPr>
                  <a:spLocks noChangeArrowheads="1"/>
                </p:cNvSpPr>
                <p:nvPr/>
              </p:nvSpPr>
              <p:spPr bwMode="auto">
                <a:xfrm>
                  <a:off x="1713" y="480"/>
                  <a:ext cx="662" cy="3825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4055" name="Group 23"/>
              <p:cNvGrpSpPr>
                <a:grpSpLocks/>
              </p:cNvGrpSpPr>
              <p:nvPr/>
            </p:nvGrpSpPr>
            <p:grpSpPr bwMode="auto">
              <a:xfrm>
                <a:off x="2375" y="480"/>
                <a:ext cx="778" cy="3825"/>
                <a:chOff x="2375" y="480"/>
                <a:chExt cx="778" cy="3825"/>
              </a:xfrm>
            </p:grpSpPr>
            <p:sp>
              <p:nvSpPr>
                <p:cNvPr id="44040" name="Rectangle 8"/>
                <p:cNvSpPr>
                  <a:spLocks noChangeArrowheads="1"/>
                </p:cNvSpPr>
                <p:nvPr/>
              </p:nvSpPr>
              <p:spPr bwMode="auto">
                <a:xfrm>
                  <a:off x="2418" y="480"/>
                  <a:ext cx="692" cy="3825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105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20.11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5.98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2.30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8.12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28.15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41.90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48.57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70.48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7.62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133.87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6.67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48.57</a:t>
                  </a:r>
                </a:p>
                <a:p>
                  <a:pPr algn="ctr" eaLnBrk="0" hangingPunct="0"/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95.24</a:t>
                  </a:r>
                </a:p>
                <a:p>
                  <a:pPr algn="ctr" eaLnBrk="0" hangingPunct="0"/>
                  <a:endParaRPr lang="es-ES" sz="1600">
                    <a:solidFill>
                      <a:schemeClr val="bg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54" name="Rectangle 22"/>
                <p:cNvSpPr>
                  <a:spLocks noChangeArrowheads="1"/>
                </p:cNvSpPr>
                <p:nvPr/>
              </p:nvSpPr>
              <p:spPr bwMode="auto">
                <a:xfrm>
                  <a:off x="2375" y="480"/>
                  <a:ext cx="778" cy="3825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4057" name="Group 25"/>
              <p:cNvGrpSpPr>
                <a:grpSpLocks/>
              </p:cNvGrpSpPr>
              <p:nvPr/>
            </p:nvGrpSpPr>
            <p:grpSpPr bwMode="auto">
              <a:xfrm>
                <a:off x="3153" y="480"/>
                <a:ext cx="814" cy="3825"/>
                <a:chOff x="3153" y="480"/>
                <a:chExt cx="814" cy="3825"/>
              </a:xfrm>
            </p:grpSpPr>
            <p:sp>
              <p:nvSpPr>
                <p:cNvPr id="44041" name="Rectangle 9"/>
                <p:cNvSpPr>
                  <a:spLocks noChangeArrowheads="1"/>
                </p:cNvSpPr>
                <p:nvPr/>
              </p:nvSpPr>
              <p:spPr bwMode="auto">
                <a:xfrm>
                  <a:off x="3196" y="480"/>
                  <a:ext cx="728" cy="3825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>
                    <a:tabLst>
                      <a:tab pos="661988" algn="l"/>
                    </a:tabLst>
                  </a:pPr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144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9.52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5.03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1.55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8.39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26.79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31.25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74.31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73.61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20.14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1863.60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27.08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55.56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r>
                    <a:rPr lang="es-ES" sz="16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53.47</a:t>
                  </a:r>
                </a:p>
                <a:p>
                  <a:pPr algn="ctr" eaLnBrk="0" hangingPunct="0">
                    <a:tabLst>
                      <a:tab pos="661988" algn="l"/>
                    </a:tabLst>
                  </a:pPr>
                  <a:endParaRPr lang="es-ES" sz="1600"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056" name="Rectangle 24"/>
                <p:cNvSpPr>
                  <a:spLocks noChangeArrowheads="1"/>
                </p:cNvSpPr>
                <p:nvPr/>
              </p:nvSpPr>
              <p:spPr bwMode="auto">
                <a:xfrm>
                  <a:off x="3153" y="480"/>
                  <a:ext cx="814" cy="3825"/>
                </a:xfrm>
                <a:prstGeom prst="rect">
                  <a:avLst/>
                </a:prstGeom>
                <a:noFill/>
                <a:ln w="7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</p:grpSp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-3" y="-3"/>
              <a:ext cx="3973" cy="431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0" y="6223000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100" b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s-ES" sz="1100" b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es-E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0" y="685165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0" y="68707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 sz="1000" b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s-E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304800" y="22860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DIFERENCIAS ENTRE PRODUCTORES DE ARROZ</a:t>
            </a:r>
            <a:endParaRPr lang="es-ES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7924800" cy="1143000"/>
          </a:xfrm>
        </p:spPr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RESULTADOS DE LA ESTIMACION DEL CAMBIO EN BIENESTAR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8077200" cy="4343400"/>
          </a:xfrm>
        </p:spPr>
        <p:txBody>
          <a:bodyPr/>
          <a:lstStyle/>
          <a:p>
            <a:pPr algn="l"/>
            <a:r>
              <a:rPr lang="es-EC" sz="2800"/>
              <a:t>El impacto en el bienestar depende de la naturaleza del hogar y la variación en el precio</a:t>
            </a:r>
          </a:p>
          <a:p>
            <a:pPr algn="l"/>
            <a:endParaRPr lang="es-EC" sz="2800"/>
          </a:p>
          <a:p>
            <a:pPr algn="l"/>
            <a:r>
              <a:rPr lang="es-EC" sz="2800"/>
              <a:t>Los productores vendedores pierden bienestar y los productores no vendedores y consumidores ganan bienestar</a:t>
            </a:r>
          </a:p>
          <a:p>
            <a:pPr algn="l"/>
            <a:endParaRPr lang="es-EC" sz="2800"/>
          </a:p>
          <a:p>
            <a:pPr algn="l"/>
            <a:r>
              <a:rPr lang="es-ES" sz="2800"/>
              <a:t>El cambio en el bienestar total de la sociedad es positivo</a:t>
            </a:r>
          </a:p>
          <a:p>
            <a:endParaRPr lang="es-E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2" name="Group 40"/>
          <p:cNvGraphicFramePr>
            <a:graphicFrameLocks noGrp="1"/>
          </p:cNvGraphicFramePr>
          <p:nvPr/>
        </p:nvGraphicFramePr>
        <p:xfrm>
          <a:off x="838200" y="2209800"/>
          <a:ext cx="7086600" cy="3549904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  <a:gridCol w="23622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Variación en el precio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Cambio % en el bienestar de la sociedad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Ganancia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(dólares)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Disminución en 1%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0,209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2´306.289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Disminución en 5%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1,047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11´531.446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Disminución en 10%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2,094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23´062.890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1295400" y="457200"/>
            <a:ext cx="632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>
                <a:solidFill>
                  <a:schemeClr val="bg2"/>
                </a:solidFill>
                <a:effectLst/>
                <a:latin typeface="Times New Roman" pitchFamily="18" charset="0"/>
              </a:rPr>
              <a:t>Cambios en el bienestar ante diferentes cambios de precio</a:t>
            </a:r>
            <a:endParaRPr lang="es-ES" sz="320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-228600" y="-228600"/>
          <a:ext cx="9677400" cy="7239000"/>
        </p:xfrm>
        <a:graphic>
          <a:graphicData uri="http://schemas.openxmlformats.org/presentationml/2006/ole">
            <p:oleObj spid="_x0000_s35844" name="Gráfico" r:id="rId3" imgW="4181551" imgH="245760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s-EC" b="1">
                <a:solidFill>
                  <a:schemeClr val="folHlink"/>
                </a:solidFill>
              </a:rPr>
              <a:t>INTRODUCCION</a:t>
            </a:r>
            <a:endParaRPr lang="es-ES" b="1">
              <a:solidFill>
                <a:schemeClr val="fol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19400"/>
            <a:ext cx="8458200" cy="3657600"/>
          </a:xfrm>
        </p:spPr>
        <p:txBody>
          <a:bodyPr/>
          <a:lstStyle/>
          <a:p>
            <a:pPr algn="l"/>
            <a:endParaRPr lang="es-EC" sz="2400"/>
          </a:p>
          <a:p>
            <a:pPr algn="l"/>
            <a:endParaRPr lang="es-EC" sz="2400"/>
          </a:p>
          <a:p>
            <a:pPr algn="l"/>
            <a:r>
              <a:rPr lang="es-EC" sz="2400"/>
              <a:t>Cultivo de gran importancia en la agricultura ecuatoriana:</a:t>
            </a:r>
          </a:p>
          <a:p>
            <a:pPr algn="l"/>
            <a:endParaRPr lang="es-EC" sz="2400"/>
          </a:p>
          <a:p>
            <a:pPr algn="l">
              <a:buClr>
                <a:schemeClr val="bg2"/>
              </a:buClr>
              <a:buFont typeface="Wingdings" pitchFamily="2" charset="2"/>
              <a:buChar char="§"/>
            </a:pPr>
            <a:r>
              <a:rPr lang="es-EC" sz="2400"/>
              <a:t>  Consumo masivo</a:t>
            </a:r>
          </a:p>
          <a:p>
            <a:pPr algn="l">
              <a:buClr>
                <a:schemeClr val="bg2"/>
              </a:buClr>
              <a:buFont typeface="Wingdings" pitchFamily="2" charset="2"/>
              <a:buChar char="§"/>
            </a:pPr>
            <a:r>
              <a:rPr lang="es-EC" sz="2400"/>
              <a:t>  Fuente de ingreso</a:t>
            </a:r>
          </a:p>
          <a:p>
            <a:pPr algn="l">
              <a:buClr>
                <a:schemeClr val="bg2"/>
              </a:buClr>
              <a:buFont typeface="Wingdings" pitchFamily="2" charset="2"/>
              <a:buChar char="§"/>
            </a:pPr>
            <a:r>
              <a:rPr lang="es-EC" sz="2400"/>
              <a:t>  Involucra 75814 UPAs</a:t>
            </a:r>
          </a:p>
          <a:p>
            <a:pPr algn="l">
              <a:buClr>
                <a:schemeClr val="bg2"/>
              </a:buClr>
              <a:buFont typeface="Wingdings" pitchFamily="2" charset="2"/>
              <a:buChar char="§"/>
            </a:pPr>
            <a:r>
              <a:rPr lang="es-EC" sz="2400"/>
              <a:t>  Mayor utilización del suelo en el Ecuador</a:t>
            </a:r>
          </a:p>
          <a:p>
            <a:pPr algn="l"/>
            <a:endParaRPr lang="es-EC" sz="2400"/>
          </a:p>
          <a:p>
            <a:pPr algn="l"/>
            <a:r>
              <a:rPr lang="es-EC" sz="2400"/>
              <a:t>Papel de los consumidores y productores</a:t>
            </a:r>
          </a:p>
          <a:p>
            <a:pPr algn="l"/>
            <a:endParaRPr lang="es-EC" sz="2400"/>
          </a:p>
          <a:p>
            <a:pPr algn="l"/>
            <a:r>
              <a:rPr lang="es-EC" sz="2400"/>
              <a:t>Estudios anteriores en China, Guatemala, México y Cambodia</a:t>
            </a:r>
          </a:p>
          <a:p>
            <a:pPr algn="l"/>
            <a:endParaRPr lang="es-EC" sz="2400"/>
          </a:p>
          <a:p>
            <a:pPr algn="l"/>
            <a:endParaRPr lang="es-EC" sz="2400"/>
          </a:p>
          <a:p>
            <a:pPr algn="l"/>
            <a:endParaRPr lang="es-EC" sz="2400"/>
          </a:p>
          <a:p>
            <a:pPr algn="l"/>
            <a:endParaRPr lang="es-EC" sz="2400"/>
          </a:p>
          <a:p>
            <a:pPr algn="l"/>
            <a:endParaRPr lang="es-EC" sz="2400"/>
          </a:p>
          <a:p>
            <a:pPr algn="l"/>
            <a:endParaRPr lang="es-E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-152400" y="-152400"/>
          <a:ext cx="9448800" cy="7239000"/>
        </p:xfrm>
        <a:graphic>
          <a:graphicData uri="http://schemas.openxmlformats.org/presentationml/2006/ole">
            <p:oleObj spid="_x0000_s37890" name="Gráfico" r:id="rId3" imgW="4181551" imgH="245760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RESULTADOS DE LA ESTIMACION DE SER VENDEDOR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153400" cy="4419600"/>
          </a:xfrm>
        </p:spPr>
        <p:txBody>
          <a:bodyPr/>
          <a:lstStyle/>
          <a:p>
            <a:pPr algn="l"/>
            <a:r>
              <a:rPr lang="es-ES" sz="2400"/>
              <a:t>Los resultados de la tabla Probit corresponden a las variables significativas</a:t>
            </a:r>
            <a:endParaRPr lang="es-EC" sz="2400"/>
          </a:p>
          <a:p>
            <a:pPr algn="l"/>
            <a:endParaRPr lang="es-ES" sz="2400"/>
          </a:p>
          <a:p>
            <a:pPr algn="l"/>
            <a:r>
              <a:rPr lang="es-ES" sz="2400"/>
              <a:t>Se utilizó un nivel de significancia del 10%</a:t>
            </a:r>
            <a:endParaRPr lang="es-EC" sz="2400"/>
          </a:p>
          <a:p>
            <a:pPr algn="l"/>
            <a:endParaRPr lang="es-ES" sz="2400"/>
          </a:p>
          <a:p>
            <a:pPr algn="l"/>
            <a:r>
              <a:rPr lang="es-ES" sz="2400"/>
              <a:t>El precio es la variable que más influye en la decisión de ser vendedor aunque no es la única</a:t>
            </a:r>
            <a:endParaRPr lang="es-EC" sz="2400"/>
          </a:p>
          <a:p>
            <a:pPr algn="l"/>
            <a:endParaRPr lang="es-ES" sz="2400"/>
          </a:p>
          <a:p>
            <a:pPr algn="l"/>
            <a:r>
              <a:rPr lang="es-ES" sz="2400"/>
              <a:t>La diversificación de cultivos es otra variable importante que contribuye en la decisión de ser vendedor</a:t>
            </a:r>
          </a:p>
          <a:p>
            <a:pPr algn="l"/>
            <a:endParaRPr lang="es-E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84" name="Group 28"/>
          <p:cNvGrpSpPr>
            <a:grpSpLocks/>
          </p:cNvGrpSpPr>
          <p:nvPr/>
        </p:nvGrpSpPr>
        <p:grpSpPr bwMode="auto">
          <a:xfrm>
            <a:off x="152400" y="838200"/>
            <a:ext cx="8839200" cy="5867400"/>
            <a:chOff x="-3" y="-3"/>
            <a:chExt cx="3838" cy="4032"/>
          </a:xfrm>
        </p:grpSpPr>
        <p:grpSp>
          <p:nvGrpSpPr>
            <p:cNvPr id="45082" name="Group 26"/>
            <p:cNvGrpSpPr>
              <a:grpSpLocks/>
            </p:cNvGrpSpPr>
            <p:nvPr/>
          </p:nvGrpSpPr>
          <p:grpSpPr bwMode="auto">
            <a:xfrm>
              <a:off x="0" y="0"/>
              <a:ext cx="3832" cy="4026"/>
              <a:chOff x="0" y="0"/>
              <a:chExt cx="3832" cy="4026"/>
            </a:xfrm>
          </p:grpSpPr>
          <p:grpSp>
            <p:nvGrpSpPr>
              <p:cNvPr id="45067" name="Group 11"/>
              <p:cNvGrpSpPr>
                <a:grpSpLocks/>
              </p:cNvGrpSpPr>
              <p:nvPr/>
            </p:nvGrpSpPr>
            <p:grpSpPr bwMode="auto">
              <a:xfrm>
                <a:off x="0" y="0"/>
                <a:ext cx="1846" cy="403"/>
                <a:chOff x="0" y="0"/>
                <a:chExt cx="1846" cy="403"/>
              </a:xfrm>
            </p:grpSpPr>
            <p:sp>
              <p:nvSpPr>
                <p:cNvPr id="45058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76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6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s-EC" sz="16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ARIABLES</a:t>
                  </a:r>
                  <a:endParaRPr lang="es-ES" sz="1600">
                    <a:solidFill>
                      <a:schemeClr val="hlink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S" sz="1600">
                    <a:solidFill>
                      <a:schemeClr val="hlink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66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4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5069" name="Group 13"/>
              <p:cNvGrpSpPr>
                <a:grpSpLocks/>
              </p:cNvGrpSpPr>
              <p:nvPr/>
            </p:nvGrpSpPr>
            <p:grpSpPr bwMode="auto">
              <a:xfrm>
                <a:off x="1846" y="0"/>
                <a:ext cx="589" cy="403"/>
                <a:chOff x="1846" y="0"/>
                <a:chExt cx="589" cy="403"/>
              </a:xfrm>
            </p:grpSpPr>
            <p:sp>
              <p:nvSpPr>
                <p:cNvPr id="45059" name="Rectangle 3"/>
                <p:cNvSpPr>
                  <a:spLocks noChangeArrowheads="1"/>
                </p:cNvSpPr>
                <p:nvPr/>
              </p:nvSpPr>
              <p:spPr bwMode="auto">
                <a:xfrm>
                  <a:off x="1889" y="0"/>
                  <a:ext cx="50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6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U</a:t>
                  </a:r>
                  <a:r>
                    <a:rPr lang="es-EC" sz="1600">
                      <a:solidFill>
                        <a:schemeClr val="hlink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NIDAD</a:t>
                  </a:r>
                  <a:endParaRPr lang="es-ES" sz="1600">
                    <a:solidFill>
                      <a:schemeClr val="hlink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S" sz="1600" b="0">
                    <a:solidFill>
                      <a:schemeClr val="hlink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68" name="Rectangle 12"/>
                <p:cNvSpPr>
                  <a:spLocks noChangeArrowheads="1"/>
                </p:cNvSpPr>
                <p:nvPr/>
              </p:nvSpPr>
              <p:spPr bwMode="auto">
                <a:xfrm>
                  <a:off x="1846" y="0"/>
                  <a:ext cx="58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5071" name="Group 15"/>
              <p:cNvGrpSpPr>
                <a:grpSpLocks/>
              </p:cNvGrpSpPr>
              <p:nvPr/>
            </p:nvGrpSpPr>
            <p:grpSpPr bwMode="auto">
              <a:xfrm>
                <a:off x="2435" y="0"/>
                <a:ext cx="708" cy="403"/>
                <a:chOff x="2435" y="0"/>
                <a:chExt cx="708" cy="403"/>
              </a:xfrm>
            </p:grpSpPr>
            <p:sp>
              <p:nvSpPr>
                <p:cNvPr id="45060" name="Rectangle 4"/>
                <p:cNvSpPr>
                  <a:spLocks noChangeArrowheads="1"/>
                </p:cNvSpPr>
                <p:nvPr/>
              </p:nvSpPr>
              <p:spPr bwMode="auto">
                <a:xfrm>
                  <a:off x="2478" y="0"/>
                  <a:ext cx="62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400">
                      <a:solidFill>
                        <a:srgbClr val="FF33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es-EC" sz="1400">
                      <a:solidFill>
                        <a:srgbClr val="FF33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OEFICIENTE</a:t>
                  </a:r>
                  <a:endParaRPr lang="es-ES" sz="1400">
                    <a:solidFill>
                      <a:srgbClr val="FF33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S" sz="1400" b="0">
                    <a:solidFill>
                      <a:srgbClr val="FF33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70" name="Rectangle 14"/>
                <p:cNvSpPr>
                  <a:spLocks noChangeArrowheads="1"/>
                </p:cNvSpPr>
                <p:nvPr/>
              </p:nvSpPr>
              <p:spPr bwMode="auto">
                <a:xfrm>
                  <a:off x="2435" y="0"/>
                  <a:ext cx="7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5073" name="Group 17"/>
              <p:cNvGrpSpPr>
                <a:grpSpLocks/>
              </p:cNvGrpSpPr>
              <p:nvPr/>
            </p:nvGrpSpPr>
            <p:grpSpPr bwMode="auto">
              <a:xfrm>
                <a:off x="3143" y="0"/>
                <a:ext cx="689" cy="403"/>
                <a:chOff x="3143" y="0"/>
                <a:chExt cx="689" cy="403"/>
              </a:xfrm>
            </p:grpSpPr>
            <p:sp>
              <p:nvSpPr>
                <p:cNvPr id="45061" name="Rectangle 5"/>
                <p:cNvSpPr>
                  <a:spLocks noChangeArrowheads="1"/>
                </p:cNvSpPr>
                <p:nvPr/>
              </p:nvSpPr>
              <p:spPr bwMode="auto">
                <a:xfrm>
                  <a:off x="3186" y="0"/>
                  <a:ext cx="60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600">
                      <a:solidFill>
                        <a:srgbClr val="FF33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es-EC" sz="1600">
                      <a:solidFill>
                        <a:srgbClr val="FF33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-VALUE</a:t>
                  </a:r>
                  <a:endParaRPr lang="es-ES" sz="1600">
                    <a:solidFill>
                      <a:srgbClr val="FF33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S" sz="2400" b="0"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7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43" y="0"/>
                  <a:ext cx="68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5075" name="Group 19"/>
              <p:cNvGrpSpPr>
                <a:grpSpLocks/>
              </p:cNvGrpSpPr>
              <p:nvPr/>
            </p:nvGrpSpPr>
            <p:grpSpPr bwMode="auto">
              <a:xfrm>
                <a:off x="0" y="403"/>
                <a:ext cx="1846" cy="3623"/>
                <a:chOff x="0" y="403"/>
                <a:chExt cx="1846" cy="3623"/>
              </a:xfrm>
            </p:grpSpPr>
            <p:sp>
              <p:nvSpPr>
                <p:cNvPr id="4506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760" cy="36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ES" sz="12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Constante</a:t>
                  </a:r>
                </a:p>
                <a:p>
                  <a:pPr eaLnBrk="0" hangingPunct="0"/>
                  <a:r>
                    <a:rPr lang="es-ES" sz="12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r>
                    <a:rPr lang="es-ES" sz="12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Activos Productivos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Superficie de tierra propia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Equipo de riego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Animales de trabajo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Camiones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</a:p>
                <a:p>
                  <a:pPr eaLnBrk="0" hangingPunct="0"/>
                  <a:r>
                    <a:rPr lang="es-ES" sz="12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Socioeconómicas 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Tamaño de la  familia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Ingresos laborales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Ayuda económicas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Gasto Familiar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Genero del jefe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Número de adultos trabajando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Escolaridad promedio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</a:p>
                <a:p>
                  <a:pPr eaLnBrk="0" hangingPunct="0"/>
                  <a:r>
                    <a:rPr lang="es-ES" sz="12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Organizacional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Solicitud de crédito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s-ES" sz="12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Correspondiente al cultivo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Diversificación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Contratación de trabajadores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Alquiler de maquinaria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Fertilizante y pesticida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 Semilla</a:t>
                  </a:r>
                </a:p>
                <a:p>
                  <a:pPr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r>
                    <a:rPr lang="es-ES" sz="120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Precio</a:t>
                  </a:r>
                </a:p>
                <a:p>
                  <a:pPr eaLnBrk="0" hangingPunct="0"/>
                  <a:endParaRPr lang="es-ES" sz="2400" b="0">
                    <a:solidFill>
                      <a:schemeClr val="bg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74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846" cy="362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5077" name="Group 21"/>
              <p:cNvGrpSpPr>
                <a:grpSpLocks/>
              </p:cNvGrpSpPr>
              <p:nvPr/>
            </p:nvGrpSpPr>
            <p:grpSpPr bwMode="auto">
              <a:xfrm>
                <a:off x="1846" y="403"/>
                <a:ext cx="589" cy="3623"/>
                <a:chOff x="1846" y="403"/>
                <a:chExt cx="589" cy="3623"/>
              </a:xfrm>
            </p:grpSpPr>
            <p:sp>
              <p:nvSpPr>
                <p:cNvPr id="45063" name="Rectangle 7"/>
                <p:cNvSpPr>
                  <a:spLocks noChangeArrowheads="1"/>
                </p:cNvSpPr>
                <p:nvPr/>
              </p:nvSpPr>
              <p:spPr bwMode="auto">
                <a:xfrm>
                  <a:off x="1889" y="403"/>
                  <a:ext cx="503" cy="36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Ha.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No.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Miles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Miles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Miles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No.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Años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0,1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Miles </a:t>
                  </a:r>
                  <a:r>
                    <a:rPr lang="es-EC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$</a:t>
                  </a:r>
                  <a:endParaRPr lang="es-ES" sz="1200" b="0">
                    <a:solidFill>
                      <a:schemeClr val="bg2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S" sz="2400" b="0"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76" name="Rectangle 20"/>
                <p:cNvSpPr>
                  <a:spLocks noChangeArrowheads="1"/>
                </p:cNvSpPr>
                <p:nvPr/>
              </p:nvSpPr>
              <p:spPr bwMode="auto">
                <a:xfrm>
                  <a:off x="1846" y="403"/>
                  <a:ext cx="589" cy="362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5079" name="Group 23"/>
              <p:cNvGrpSpPr>
                <a:grpSpLocks/>
              </p:cNvGrpSpPr>
              <p:nvPr/>
            </p:nvGrpSpPr>
            <p:grpSpPr bwMode="auto">
              <a:xfrm>
                <a:off x="2435" y="403"/>
                <a:ext cx="708" cy="3623"/>
                <a:chOff x="2435" y="403"/>
                <a:chExt cx="708" cy="3623"/>
              </a:xfrm>
            </p:grpSpPr>
            <p:sp>
              <p:nvSpPr>
                <p:cNvPr id="45064" name="Rectangle 8"/>
                <p:cNvSpPr>
                  <a:spLocks noChangeArrowheads="1"/>
                </p:cNvSpPr>
                <p:nvPr/>
              </p:nvSpPr>
              <p:spPr bwMode="auto">
                <a:xfrm>
                  <a:off x="2478" y="403"/>
                  <a:ext cx="622" cy="36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-1.550784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0.003579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-0.128171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0.329229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-0.769146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-0.096063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-0.000415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-0.001283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0.000518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0.241592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-0.335015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0.018448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0.044559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-1.182651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1.420875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0.129476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0.262912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0.128226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0.042254</a:t>
                  </a:r>
                </a:p>
                <a:p>
                  <a:pPr algn="r" eaLnBrk="0" hangingPunct="0"/>
                  <a:endParaRPr lang="es-ES" sz="1200" b="0">
                    <a:solidFill>
                      <a:schemeClr val="bg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78" name="Rectangle 22"/>
                <p:cNvSpPr>
                  <a:spLocks noChangeArrowheads="1"/>
                </p:cNvSpPr>
                <p:nvPr/>
              </p:nvSpPr>
              <p:spPr bwMode="auto">
                <a:xfrm>
                  <a:off x="2435" y="403"/>
                  <a:ext cx="708" cy="362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5081" name="Group 25"/>
              <p:cNvGrpSpPr>
                <a:grpSpLocks/>
              </p:cNvGrpSpPr>
              <p:nvPr/>
            </p:nvGrpSpPr>
            <p:grpSpPr bwMode="auto">
              <a:xfrm>
                <a:off x="3143" y="403"/>
                <a:ext cx="689" cy="3623"/>
                <a:chOff x="3143" y="403"/>
                <a:chExt cx="689" cy="3623"/>
              </a:xfrm>
            </p:grpSpPr>
            <p:sp>
              <p:nvSpPr>
                <p:cNvPr id="45065" name="Rectangle 9"/>
                <p:cNvSpPr>
                  <a:spLocks noChangeArrowheads="1"/>
                </p:cNvSpPr>
                <p:nvPr/>
              </p:nvSpPr>
              <p:spPr bwMode="auto">
                <a:xfrm>
                  <a:off x="3186" y="403"/>
                  <a:ext cx="603" cy="36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0.011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/>
                  <a:r>
                    <a:rPr lang="es-ES" sz="1200" b="0">
                      <a:solidFill>
                        <a:schemeClr val="bg2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0.000</a:t>
                  </a:r>
                </a:p>
                <a:p>
                  <a:pPr algn="r" eaLnBrk="0" hangingPunct="0"/>
                  <a:endParaRPr lang="es-ES" sz="2400" b="0"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080" name="Rectangle 24"/>
                <p:cNvSpPr>
                  <a:spLocks noChangeArrowheads="1"/>
                </p:cNvSpPr>
                <p:nvPr/>
              </p:nvSpPr>
              <p:spPr bwMode="auto">
                <a:xfrm>
                  <a:off x="3143" y="403"/>
                  <a:ext cx="689" cy="362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</p:grpSp>
        <p:sp>
          <p:nvSpPr>
            <p:cNvPr id="45083" name="Rectangle 27"/>
            <p:cNvSpPr>
              <a:spLocks noChangeArrowheads="1"/>
            </p:cNvSpPr>
            <p:nvPr/>
          </p:nvSpPr>
          <p:spPr bwMode="auto">
            <a:xfrm>
              <a:off x="-3" y="-3"/>
              <a:ext cx="3838" cy="403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1752600" y="152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PROBIT</a:t>
            </a:r>
            <a:endParaRPr lang="es-ES" sz="2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999413" cy="1447800"/>
          </a:xfrm>
        </p:spPr>
        <p:txBody>
          <a:bodyPr/>
          <a:lstStyle/>
          <a:p>
            <a:r>
              <a:rPr lang="es-ES" sz="3600" b="1">
                <a:solidFill>
                  <a:schemeClr val="bg2"/>
                </a:solidFill>
                <a:effectLst/>
                <a:cs typeface="Times New Roman" pitchFamily="18" charset="0"/>
              </a:rPr>
              <a:t>Contribución de las variables a la decisión de ser</a:t>
            </a:r>
            <a:r>
              <a:rPr lang="es-EC" sz="3600" b="1">
                <a:solidFill>
                  <a:schemeClr val="bg2"/>
                </a:solidFill>
                <a:effectLst/>
                <a:cs typeface="Times New Roman" pitchFamily="18" charset="0"/>
              </a:rPr>
              <a:t> </a:t>
            </a:r>
            <a:r>
              <a:rPr lang="es-ES" sz="3600" b="1">
                <a:solidFill>
                  <a:schemeClr val="bg2"/>
                </a:solidFill>
                <a:effectLst/>
                <a:cs typeface="Times New Roman" pitchFamily="18" charset="0"/>
              </a:rPr>
              <a:t>vendedor</a:t>
            </a:r>
            <a:r>
              <a:rPr lang="es-ES" sz="3600">
                <a:solidFill>
                  <a:schemeClr val="folHlink"/>
                </a:solidFill>
                <a:effectLst/>
              </a:rPr>
              <a:t/>
            </a:r>
            <a:br>
              <a:rPr lang="es-ES" sz="3600">
                <a:solidFill>
                  <a:schemeClr val="folHlink"/>
                </a:solidFill>
                <a:effectLst/>
              </a:rPr>
            </a:br>
            <a:r>
              <a:rPr lang="es-ES" sz="3200">
                <a:solidFill>
                  <a:srgbClr val="0000FF"/>
                </a:solidFill>
                <a:effectLst/>
                <a:latin typeface="Times New Roman" pitchFamily="18" charset="0"/>
              </a:rPr>
              <a:t/>
            </a:r>
            <a:br>
              <a:rPr lang="es-ES" sz="3200">
                <a:solidFill>
                  <a:srgbClr val="0000FF"/>
                </a:solidFill>
                <a:effectLst/>
                <a:latin typeface="Times New Roman" pitchFamily="18" charset="0"/>
              </a:rPr>
            </a:br>
            <a:endParaRPr lang="es-ES" sz="3200"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9967" name="Group 31"/>
          <p:cNvGraphicFramePr>
            <a:graphicFrameLocks noGrp="1"/>
          </p:cNvGraphicFramePr>
          <p:nvPr>
            <p:ph type="subTitle" idx="1"/>
          </p:nvPr>
        </p:nvGraphicFramePr>
        <p:xfrm>
          <a:off x="1219200" y="2286000"/>
          <a:ext cx="6400800" cy="3554413"/>
        </p:xfrm>
        <a:graphic>
          <a:graphicData uri="http://schemas.openxmlformats.org/drawingml/2006/table">
            <a:tbl>
              <a:tblPr/>
              <a:tblGrid>
                <a:gridCol w="4176713"/>
                <a:gridCol w="222408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Contribución (%)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Socioeconómicas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Correspondiente al cultivo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16.61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Organizacionales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Transaccionales (precio)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63.31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Activos productivos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838200"/>
          </a:xfrm>
        </p:spPr>
        <p:txBody>
          <a:bodyPr/>
          <a:lstStyle/>
          <a:p>
            <a:r>
              <a:rPr lang="es-EC" sz="4000" b="1">
                <a:solidFill>
                  <a:schemeClr val="folHlink"/>
                </a:solidFill>
              </a:rPr>
              <a:t>CONCLUSIONES</a:t>
            </a:r>
            <a:endParaRPr lang="es-ES" sz="4000" b="1">
              <a:solidFill>
                <a:schemeClr val="folHlink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229600" cy="3657600"/>
          </a:xfrm>
        </p:spPr>
        <p:txBody>
          <a:bodyPr/>
          <a:lstStyle/>
          <a:p>
            <a:pPr algn="l"/>
            <a:r>
              <a:rPr lang="es-ES" sz="2400"/>
              <a:t>Incluir el arroz en las negociaciones de los Acuerdos Comerciales es muy delicado</a:t>
            </a:r>
            <a:r>
              <a:rPr lang="es-EC" sz="2400"/>
              <a:t>.</a:t>
            </a:r>
            <a:endParaRPr lang="es-ES" sz="2400"/>
          </a:p>
          <a:p>
            <a:pPr algn="l"/>
            <a:r>
              <a:rPr lang="es-ES" sz="2400"/>
              <a:t>Los productores </a:t>
            </a:r>
            <a:r>
              <a:rPr lang="es-EC" sz="2400"/>
              <a:t>vendedores reducen su bienestar, los productores no vendedores y los consumidores aumentan su bienestar.</a:t>
            </a:r>
            <a:endParaRPr lang="es-ES" sz="2400"/>
          </a:p>
          <a:p>
            <a:pPr algn="l"/>
            <a:r>
              <a:rPr lang="es-EC" sz="2400"/>
              <a:t>El bienestar de la sociedad aumenta, ya que existen más ganadores que perdedores.</a:t>
            </a:r>
          </a:p>
          <a:p>
            <a:pPr algn="l"/>
            <a:r>
              <a:rPr lang="es-ES" sz="2400"/>
              <a:t>La variable precio no es la única que </a:t>
            </a:r>
            <a:r>
              <a:rPr lang="es-EC" sz="2400"/>
              <a:t>influye en</a:t>
            </a:r>
            <a:r>
              <a:rPr lang="es-ES" sz="2400"/>
              <a:t> decisión de ser vendedor</a:t>
            </a:r>
            <a:r>
              <a:rPr lang="es-EC" sz="2400"/>
              <a:t>, pero sí la más importante.</a:t>
            </a:r>
          </a:p>
          <a:p>
            <a:pPr algn="l"/>
            <a:r>
              <a:rPr lang="es-ES" sz="2400"/>
              <a:t>Los productores de arroz en el Ecuador no están preparados para competir en un mercado sin barreras arancelarias</a:t>
            </a:r>
            <a:r>
              <a:rPr lang="es-EC" sz="2400"/>
              <a:t>.</a:t>
            </a:r>
            <a:r>
              <a:rPr lang="es-ES" sz="2400"/>
              <a:t> </a:t>
            </a:r>
          </a:p>
          <a:p>
            <a:endParaRPr lang="es-ES" sz="2400"/>
          </a:p>
          <a:p>
            <a:pPr algn="l"/>
            <a:endParaRPr lang="es-E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s-EC" sz="4000" b="1">
                <a:solidFill>
                  <a:schemeClr val="folHlink"/>
                </a:solidFill>
              </a:rPr>
              <a:t>RECOMENDACIONES</a:t>
            </a:r>
            <a:endParaRPr lang="es-ES" sz="4000" b="1">
              <a:solidFill>
                <a:schemeClr val="folHlink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90800"/>
            <a:ext cx="8001000" cy="3200400"/>
          </a:xfrm>
        </p:spPr>
        <p:txBody>
          <a:bodyPr/>
          <a:lstStyle/>
          <a:p>
            <a:pPr algn="l"/>
            <a:r>
              <a:rPr lang="es-ES" sz="2800"/>
              <a:t>Apoyo del estado a los productores</a:t>
            </a:r>
            <a:r>
              <a:rPr lang="es-EC" sz="2800"/>
              <a:t> vendedores para hacerlos más competitivos.</a:t>
            </a:r>
            <a:endParaRPr lang="es-ES" sz="2800"/>
          </a:p>
          <a:p>
            <a:pPr algn="l"/>
            <a:r>
              <a:rPr lang="es-ES" sz="2800"/>
              <a:t>Diversificación de cultivos</a:t>
            </a:r>
            <a:r>
              <a:rPr lang="es-EC" sz="2800"/>
              <a:t>.</a:t>
            </a:r>
            <a:endParaRPr lang="es-ES" sz="2800"/>
          </a:p>
          <a:p>
            <a:pPr algn="l"/>
            <a:r>
              <a:rPr lang="es-ES" sz="2800"/>
              <a:t>Tecnificación </a:t>
            </a:r>
            <a:r>
              <a:rPr lang="es-EC" sz="2800"/>
              <a:t>y modernización </a:t>
            </a:r>
            <a:r>
              <a:rPr lang="es-ES" sz="2800"/>
              <a:t>de los procesos productivos</a:t>
            </a:r>
            <a:r>
              <a:rPr lang="es-EC" sz="2800"/>
              <a:t>.</a:t>
            </a:r>
            <a:endParaRPr lang="es-ES" sz="2800"/>
          </a:p>
          <a:p>
            <a:pPr algn="l"/>
            <a:endParaRPr lang="es-ES" sz="2800"/>
          </a:p>
          <a:p>
            <a:pPr algn="l"/>
            <a:endParaRPr lang="es-E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C" sz="4000" b="1">
                <a:solidFill>
                  <a:schemeClr val="folHlink"/>
                </a:solidFill>
              </a:rPr>
              <a:t>OBJETIVOS DEL ESTUDIO</a:t>
            </a:r>
            <a:endParaRPr lang="es-ES" sz="4000" b="1">
              <a:solidFill>
                <a:schemeClr val="folHlink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8077200" cy="3733800"/>
          </a:xfrm>
        </p:spPr>
        <p:txBody>
          <a:bodyPr/>
          <a:lstStyle/>
          <a:p>
            <a:pPr algn="l"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400"/>
              <a:t> </a:t>
            </a:r>
            <a:r>
              <a:rPr lang="es-EC" sz="2800"/>
              <a:t>Determinar el impacto en el bienestar de la sociedad</a:t>
            </a:r>
          </a:p>
          <a:p>
            <a:pPr algn="l"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800"/>
              <a:t> Identificar las variables que hacen que los     productores de arroz participen en el mercado como vendedores</a:t>
            </a:r>
          </a:p>
          <a:p>
            <a:pPr algn="l"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800"/>
              <a:t> Contribuir a la toma de desiciones de los agentes</a:t>
            </a:r>
          </a:p>
          <a:p>
            <a:pPr algn="l">
              <a:buClr>
                <a:schemeClr val="bg2"/>
              </a:buClr>
              <a:buFont typeface="Wingdings" pitchFamily="2" charset="2"/>
              <a:buChar char="Ø"/>
            </a:pPr>
            <a:r>
              <a:rPr lang="es-EC" sz="2800"/>
              <a:t> Identificar los principales perdedores y ganadores</a:t>
            </a:r>
            <a:endParaRPr lang="es-E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MARCO TEORICO Y METODOLOGICO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153400" cy="4800600"/>
          </a:xfrm>
        </p:spPr>
        <p:txBody>
          <a:bodyPr/>
          <a:lstStyle/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/>
            </a:pPr>
            <a:r>
              <a:rPr lang="es-EC"/>
              <a:t>Estimación del cambio en el bienestar debido a una reducción de aranceles</a:t>
            </a:r>
          </a:p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/>
            </a:pPr>
            <a:endParaRPr lang="es-EC"/>
          </a:p>
          <a:p>
            <a:pPr marL="609600" indent="-609600" algn="l">
              <a:buClr>
                <a:schemeClr val="bg2"/>
              </a:buClr>
              <a:buFont typeface="Wingdings" pitchFamily="2" charset="2"/>
              <a:buAutoNum type="arabicParenR"/>
            </a:pPr>
            <a:r>
              <a:rPr lang="es-EC"/>
              <a:t>Estimación del modelo de decisión de ser vendedor neto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ESTIMACION DEL CAMBIO EN EL BIENESTAR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pPr algn="l"/>
            <a:r>
              <a:rPr lang="es-EC" sz="2800"/>
              <a:t>Un Acuerdo Comercial busca mejorar la eficiencia de los mercados</a:t>
            </a:r>
          </a:p>
          <a:p>
            <a:pPr algn="l"/>
            <a:endParaRPr lang="es-EC" sz="2800"/>
          </a:p>
          <a:p>
            <a:pPr algn="l"/>
            <a:r>
              <a:rPr lang="es-EC" sz="2800"/>
              <a:t>Análisis del cambio en el bienestar</a:t>
            </a:r>
          </a:p>
          <a:p>
            <a:pPr algn="l"/>
            <a:endParaRPr lang="es-EC" sz="2800"/>
          </a:p>
          <a:p>
            <a:pPr algn="l"/>
            <a:r>
              <a:rPr lang="es-EC" sz="2800"/>
              <a:t>En el corto plazo los productores no pueden cambiar sus actividades</a:t>
            </a:r>
          </a:p>
          <a:p>
            <a:pPr algn="l"/>
            <a:endParaRPr lang="es-E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574675"/>
            <a:ext cx="7162800" cy="10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VARIACION DEL BIENESTAR</a:t>
            </a:r>
          </a:p>
          <a:p>
            <a:endParaRPr lang="es-EC" sz="2400" b="0">
              <a:effectLst/>
              <a:latin typeface="Times New Roman" pitchFamily="18" charset="0"/>
            </a:endParaRPr>
          </a:p>
          <a:p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</a:rPr>
              <a:t>Cambio en el ingreso menos cambio en el consumo</a:t>
            </a: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r>
              <a:rPr lang="es-EC" sz="2400" b="0" u="sng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∆W</a:t>
            </a:r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 ( Y</a:t>
            </a:r>
            <a:r>
              <a:rPr lang="es-EC" sz="18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 YT ) x ∆P – ( C</a:t>
            </a:r>
            <a:r>
              <a:rPr lang="es-EC" sz="18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/ CT ) x ∆P </a:t>
            </a:r>
            <a:endParaRPr lang="es-EC" sz="18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</a:rPr>
              <a:t> W</a:t>
            </a: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/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donde,</a:t>
            </a:r>
          </a:p>
          <a:p>
            <a:pPr algn="just"/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b="0" u="sng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∆W</a:t>
            </a:r>
            <a:endParaRPr lang="es-EC" sz="18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/>
            <a:r>
              <a:rPr lang="es-EC" sz="1800" b="0"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</a:rPr>
              <a:t> W    </a:t>
            </a:r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es el cambio porcentual en el bienestar</a:t>
            </a:r>
          </a:p>
          <a:p>
            <a:pPr algn="just"/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EC" sz="18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es el ingreso obtenido por la venta de arroz</a:t>
            </a:r>
          </a:p>
          <a:p>
            <a:pPr algn="just"/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YT es el ingreso total de la familia</a:t>
            </a:r>
          </a:p>
          <a:p>
            <a:pPr algn="just"/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es la variación en el precio de venta del arroz</a:t>
            </a:r>
          </a:p>
          <a:p>
            <a:pPr algn="just"/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C" sz="18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es el gasto por el consumo de arroz</a:t>
            </a:r>
            <a:r>
              <a:rPr lang="es-EC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algn="just"/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CT es el gasto total de la familia</a:t>
            </a:r>
          </a:p>
          <a:p>
            <a: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s-ES" sz="2400" b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es-ES" sz="2400" b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C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s-E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6613" cy="1066800"/>
          </a:xfrm>
        </p:spPr>
        <p:txBody>
          <a:bodyPr/>
          <a:lstStyle/>
          <a:p>
            <a:r>
              <a:rPr lang="es-EC" sz="3200" b="1">
                <a:solidFill>
                  <a:schemeClr val="folHlink"/>
                </a:solidFill>
              </a:rPr>
              <a:t>MODELO DE DECISION DE SER VENDEDOR NETO</a:t>
            </a:r>
            <a:endParaRPr lang="es-ES" sz="3200" b="1">
              <a:solidFill>
                <a:schemeClr val="fol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71800"/>
            <a:ext cx="7924800" cy="2209800"/>
          </a:xfrm>
        </p:spPr>
        <p:txBody>
          <a:bodyPr/>
          <a:lstStyle/>
          <a:p>
            <a:pPr algn="l"/>
            <a:endParaRPr lang="es-EC" sz="2200"/>
          </a:p>
          <a:p>
            <a:pPr algn="l"/>
            <a:r>
              <a:rPr lang="es-EC" sz="2800"/>
              <a:t>Trabajo previo, impacto del TLC en el sector maicero en México</a:t>
            </a:r>
          </a:p>
          <a:p>
            <a:pPr algn="l"/>
            <a:endParaRPr lang="es-EC" sz="2800"/>
          </a:p>
          <a:p>
            <a:pPr algn="l"/>
            <a:r>
              <a:rPr lang="es-EC" sz="2800"/>
              <a:t>Análisis probit para estimar la probabilidad de que un productor de arroz participe en el mercado.</a:t>
            </a:r>
          </a:p>
          <a:p>
            <a:pPr algn="l"/>
            <a:endParaRPr lang="es-EC" sz="2800"/>
          </a:p>
          <a:p>
            <a:pPr algn="l"/>
            <a:r>
              <a:rPr lang="es-EC" sz="2800"/>
              <a:t>Se utilizan variables exógenas referentes a oferta, demanda, precio y costos de transacción.</a:t>
            </a:r>
          </a:p>
          <a:p>
            <a:pPr algn="l"/>
            <a:endParaRPr lang="es-EC" sz="2800"/>
          </a:p>
          <a:p>
            <a:pPr algn="just"/>
            <a:r>
              <a:rPr lang="es-ES" sz="2400">
                <a:cs typeface="Times New Roman" pitchFamily="18" charset="0"/>
              </a:rPr>
              <a:t>   </a:t>
            </a:r>
            <a:r>
              <a:rPr lang="es-ES" sz="2200"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s-EC" sz="3800" b="1">
                <a:solidFill>
                  <a:schemeClr val="folHlink"/>
                </a:solidFill>
              </a:rPr>
              <a:t>PRINCIPALES DETERMINANTES</a:t>
            </a:r>
            <a:endParaRPr lang="es-ES" sz="3800" b="1">
              <a:solidFill>
                <a:schemeClr val="folHlink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05800" cy="2667000"/>
          </a:xfrm>
        </p:spPr>
        <p:txBody>
          <a:bodyPr/>
          <a:lstStyle/>
          <a:p>
            <a:pPr algn="just"/>
            <a:r>
              <a:rPr lang="es-EC" sz="2600">
                <a:cs typeface="Times New Roman" pitchFamily="18" charset="0"/>
              </a:rPr>
              <a:t>    </a:t>
            </a:r>
            <a:r>
              <a:rPr lang="es-ES" sz="2600">
                <a:cs typeface="Times New Roman" pitchFamily="18" charset="0"/>
              </a:rPr>
              <a:t>Oferta </a:t>
            </a:r>
            <a:r>
              <a:rPr lang="es-EC" sz="2600">
                <a:cs typeface="Times New Roman" pitchFamily="18" charset="0"/>
              </a:rPr>
              <a:t> </a:t>
            </a:r>
            <a:r>
              <a:rPr lang="es-ES" sz="2600">
                <a:cs typeface="Times New Roman" pitchFamily="18" charset="0"/>
              </a:rPr>
              <a:t>                           		q</a:t>
            </a:r>
            <a:r>
              <a:rPr lang="es-ES" sz="2600" i="1">
                <a:cs typeface="Times New Roman" pitchFamily="18" charset="0"/>
              </a:rPr>
              <a:t> = q( p , </a:t>
            </a:r>
            <a:r>
              <a:rPr lang="es-ES" sz="2600">
                <a:cs typeface="Times New Roman" pitchFamily="18" charset="0"/>
              </a:rPr>
              <a:t>z</a:t>
            </a:r>
            <a:r>
              <a:rPr lang="es-ES" sz="2600" baseline="30000">
                <a:cs typeface="Times New Roman" pitchFamily="18" charset="0"/>
              </a:rPr>
              <a:t>o</a:t>
            </a:r>
            <a:r>
              <a:rPr lang="es-ES" sz="2600" i="1">
                <a:cs typeface="Times New Roman" pitchFamily="18" charset="0"/>
              </a:rPr>
              <a:t>)</a:t>
            </a:r>
            <a:endParaRPr lang="es-ES" sz="2600">
              <a:cs typeface="Times New Roman" pitchFamily="18" charset="0"/>
            </a:endParaRPr>
          </a:p>
          <a:p>
            <a:pPr algn="just"/>
            <a:r>
              <a:rPr lang="es-EC" sz="2600">
                <a:latin typeface="Wingdings" pitchFamily="2" charset="2"/>
                <a:cs typeface="Times New Roman" pitchFamily="18" charset="0"/>
              </a:rPr>
              <a:t> </a:t>
            </a:r>
            <a:r>
              <a:rPr lang="es-ES" sz="2600">
                <a:cs typeface="Times New Roman" pitchFamily="18" charset="0"/>
              </a:rPr>
              <a:t>Demanda                       		</a:t>
            </a:r>
            <a:r>
              <a:rPr lang="es-ES" sz="2600" i="1">
                <a:cs typeface="Times New Roman" pitchFamily="18" charset="0"/>
              </a:rPr>
              <a:t>c = c ( p , </a:t>
            </a:r>
            <a:r>
              <a:rPr lang="es-ES" sz="2600">
                <a:cs typeface="Times New Roman" pitchFamily="18" charset="0"/>
              </a:rPr>
              <a:t>z</a:t>
            </a:r>
            <a:r>
              <a:rPr lang="es-ES" sz="2600" baseline="30000">
                <a:cs typeface="Times New Roman" pitchFamily="18" charset="0"/>
              </a:rPr>
              <a:t>d</a:t>
            </a:r>
            <a:r>
              <a:rPr lang="es-ES" sz="2600" i="1">
                <a:cs typeface="Times New Roman" pitchFamily="18" charset="0"/>
              </a:rPr>
              <a:t> )</a:t>
            </a:r>
            <a:endParaRPr lang="es-ES" sz="2600">
              <a:cs typeface="Times New Roman" pitchFamily="18" charset="0"/>
            </a:endParaRPr>
          </a:p>
          <a:p>
            <a:pPr algn="just"/>
            <a:r>
              <a:rPr lang="es-EC" sz="2600">
                <a:latin typeface="Wingdings" pitchFamily="2" charset="2"/>
                <a:cs typeface="Times New Roman" pitchFamily="18" charset="0"/>
              </a:rPr>
              <a:t> </a:t>
            </a:r>
            <a:r>
              <a:rPr lang="es-ES" sz="2600">
                <a:cs typeface="Times New Roman" pitchFamily="18" charset="0"/>
              </a:rPr>
              <a:t>Precio de transmisión               	</a:t>
            </a:r>
            <a:r>
              <a:rPr lang="es-ES" sz="2600" i="1">
                <a:cs typeface="Times New Roman" pitchFamily="18" charset="0"/>
              </a:rPr>
              <a:t>p* = p* (z </a:t>
            </a:r>
            <a:r>
              <a:rPr lang="es-ES" sz="2600" i="1" baseline="30000">
                <a:cs typeface="Times New Roman" pitchFamily="18" charset="0"/>
              </a:rPr>
              <a:t>p </a:t>
            </a:r>
            <a:r>
              <a:rPr lang="es-ES" sz="2600" i="1">
                <a:cs typeface="Times New Roman" pitchFamily="18" charset="0"/>
              </a:rPr>
              <a:t>)</a:t>
            </a:r>
            <a:endParaRPr lang="es-ES" sz="2600">
              <a:cs typeface="Times New Roman" pitchFamily="18" charset="0"/>
            </a:endParaRPr>
          </a:p>
          <a:p>
            <a:pPr algn="just"/>
            <a:r>
              <a:rPr lang="es-EC" sz="2600">
                <a:latin typeface="Wingdings" pitchFamily="2" charset="2"/>
                <a:cs typeface="Times New Roman" pitchFamily="18" charset="0"/>
              </a:rPr>
              <a:t> </a:t>
            </a:r>
            <a:r>
              <a:rPr lang="es-ES" sz="2600">
                <a:cs typeface="Times New Roman" pitchFamily="18" charset="0"/>
              </a:rPr>
              <a:t>Costos de transacción               	C</a:t>
            </a:r>
            <a:r>
              <a:rPr lang="es-ES" sz="2600" i="1">
                <a:cs typeface="Times New Roman" pitchFamily="18" charset="0"/>
              </a:rPr>
              <a:t>T = CT (z </a:t>
            </a:r>
            <a:r>
              <a:rPr lang="es-ES" sz="2600" i="1" baseline="30000">
                <a:cs typeface="Times New Roman" pitchFamily="18" charset="0"/>
              </a:rPr>
              <a:t>t </a:t>
            </a:r>
            <a:r>
              <a:rPr lang="es-ES" sz="2600" i="1">
                <a:cs typeface="Times New Roman" pitchFamily="18" charset="0"/>
              </a:rPr>
              <a:t>)</a:t>
            </a:r>
            <a:endParaRPr lang="es-EC" sz="2600" i="1">
              <a:cs typeface="Times New Roman" pitchFamily="18" charset="0"/>
            </a:endParaRPr>
          </a:p>
          <a:p>
            <a:pPr algn="just"/>
            <a:endParaRPr lang="es-ES" sz="2600">
              <a:cs typeface="Times New Roman" pitchFamily="18" charset="0"/>
            </a:endParaRPr>
          </a:p>
          <a:p>
            <a:pPr algn="l"/>
            <a:r>
              <a:rPr lang="es-ES" sz="2600">
                <a:cs typeface="Times New Roman" pitchFamily="18" charset="0"/>
              </a:rPr>
              <a:t>donde z</a:t>
            </a:r>
            <a:r>
              <a:rPr lang="es-ES" sz="2600" baseline="30000">
                <a:cs typeface="Times New Roman" pitchFamily="18" charset="0"/>
              </a:rPr>
              <a:t>o</a:t>
            </a:r>
            <a:r>
              <a:rPr lang="es-ES" sz="2600">
                <a:cs typeface="Times New Roman" pitchFamily="18" charset="0"/>
              </a:rPr>
              <a:t>, z</a:t>
            </a:r>
            <a:r>
              <a:rPr lang="es-ES" sz="2600" baseline="30000">
                <a:cs typeface="Times New Roman" pitchFamily="18" charset="0"/>
              </a:rPr>
              <a:t>d</a:t>
            </a:r>
            <a:r>
              <a:rPr lang="es-ES" sz="2600">
                <a:cs typeface="Times New Roman" pitchFamily="18" charset="0"/>
              </a:rPr>
              <a:t>, z</a:t>
            </a:r>
            <a:r>
              <a:rPr lang="es-ES" sz="2600" baseline="30000">
                <a:cs typeface="Times New Roman" pitchFamily="18" charset="0"/>
              </a:rPr>
              <a:t>p</a:t>
            </a:r>
            <a:r>
              <a:rPr lang="es-ES" sz="2600">
                <a:cs typeface="Times New Roman" pitchFamily="18" charset="0"/>
              </a:rPr>
              <a:t> y z</a:t>
            </a:r>
            <a:r>
              <a:rPr lang="es-ES" sz="2600" baseline="30000">
                <a:cs typeface="Times New Roman" pitchFamily="18" charset="0"/>
              </a:rPr>
              <a:t>t</a:t>
            </a:r>
            <a:r>
              <a:rPr lang="es-ES" sz="2600">
                <a:cs typeface="Times New Roman" pitchFamily="18" charset="0"/>
              </a:rPr>
              <a:t> son las variables exógenas de oferta, demanda, precio de venta y costos de transacción, respectivamente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s-EC" sz="3600" b="1">
                <a:solidFill>
                  <a:schemeClr val="folHlink"/>
                </a:solidFill>
              </a:rPr>
              <a:t>La condición para ser vendedor es:</a:t>
            </a:r>
            <a:endParaRPr lang="es-ES" sz="3600" b="1">
              <a:solidFill>
                <a:schemeClr val="folHlink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8001000" cy="1752600"/>
          </a:xfrm>
        </p:spPr>
        <p:txBody>
          <a:bodyPr/>
          <a:lstStyle/>
          <a:p>
            <a:endParaRPr lang="es-EC" i="1">
              <a:cs typeface="Times New Roman" pitchFamily="18" charset="0"/>
            </a:endParaRPr>
          </a:p>
          <a:p>
            <a:r>
              <a:rPr lang="es-EC" i="1">
                <a:cs typeface="Times New Roman" pitchFamily="18" charset="0"/>
              </a:rPr>
              <a:t>Oferta – Demanda </a:t>
            </a:r>
            <a:r>
              <a:rPr lang="es-ES">
                <a:cs typeface="Times New Roman" pitchFamily="18" charset="0"/>
              </a:rPr>
              <a:t>&gt;</a:t>
            </a:r>
            <a:r>
              <a:rPr lang="es-ES" i="1">
                <a:cs typeface="Times New Roman" pitchFamily="18" charset="0"/>
              </a:rPr>
              <a:t> </a:t>
            </a:r>
            <a:r>
              <a:rPr lang="es-EC">
                <a:cs typeface="Times New Roman" pitchFamily="18" charset="0"/>
              </a:rPr>
              <a:t>0</a:t>
            </a:r>
            <a:endParaRPr lang="es-EC" i="1">
              <a:cs typeface="Times New Roman" pitchFamily="18" charset="0"/>
            </a:endParaRPr>
          </a:p>
          <a:p>
            <a:endParaRPr lang="es-EC" i="1">
              <a:cs typeface="Times New Roman" pitchFamily="18" charset="0"/>
            </a:endParaRPr>
          </a:p>
          <a:p>
            <a:r>
              <a:rPr lang="es-ES" i="1">
                <a:cs typeface="Times New Roman" pitchFamily="18" charset="0"/>
              </a:rPr>
              <a:t>Q[p*(z</a:t>
            </a:r>
            <a:r>
              <a:rPr lang="es-ES" i="1" baseline="30000">
                <a:cs typeface="Times New Roman" pitchFamily="18" charset="0"/>
              </a:rPr>
              <a:t>p</a:t>
            </a:r>
            <a:r>
              <a:rPr lang="es-ES" i="1">
                <a:cs typeface="Times New Roman" pitchFamily="18" charset="0"/>
              </a:rPr>
              <a:t>) – TC(z</a:t>
            </a:r>
            <a:r>
              <a:rPr lang="es-ES" i="1" baseline="30000">
                <a:cs typeface="Times New Roman" pitchFamily="18" charset="0"/>
              </a:rPr>
              <a:t>t</a:t>
            </a:r>
            <a:r>
              <a:rPr lang="es-ES" i="1">
                <a:cs typeface="Times New Roman" pitchFamily="18" charset="0"/>
              </a:rPr>
              <a:t>), z</a:t>
            </a:r>
            <a:r>
              <a:rPr lang="es-ES" i="1" baseline="30000">
                <a:cs typeface="Times New Roman" pitchFamily="18" charset="0"/>
              </a:rPr>
              <a:t>o</a:t>
            </a:r>
            <a:r>
              <a:rPr lang="es-ES" i="1">
                <a:cs typeface="Times New Roman" pitchFamily="18" charset="0"/>
              </a:rPr>
              <a:t>) – c(p*(z</a:t>
            </a:r>
            <a:r>
              <a:rPr lang="es-ES" i="1" baseline="30000">
                <a:cs typeface="Times New Roman" pitchFamily="18" charset="0"/>
              </a:rPr>
              <a:t>p</a:t>
            </a:r>
            <a:r>
              <a:rPr lang="es-ES" i="1">
                <a:cs typeface="Times New Roman" pitchFamily="18" charset="0"/>
              </a:rPr>
              <a:t>) – TC(z</a:t>
            </a:r>
            <a:r>
              <a:rPr lang="es-ES" i="1" baseline="30000">
                <a:cs typeface="Times New Roman" pitchFamily="18" charset="0"/>
              </a:rPr>
              <a:t>t</a:t>
            </a:r>
            <a:r>
              <a:rPr lang="es-ES" i="1">
                <a:cs typeface="Times New Roman" pitchFamily="18" charset="0"/>
              </a:rPr>
              <a:t>),z</a:t>
            </a:r>
            <a:r>
              <a:rPr lang="es-ES" i="1" baseline="30000">
                <a:cs typeface="Times New Roman" pitchFamily="18" charset="0"/>
              </a:rPr>
              <a:t>d</a:t>
            </a:r>
            <a:r>
              <a:rPr lang="es-ES" i="1">
                <a:cs typeface="Times New Roman" pitchFamily="18" charset="0"/>
              </a:rPr>
              <a:t>] &gt; 0</a:t>
            </a:r>
            <a:r>
              <a:rPr lang="es-ES">
                <a:cs typeface="Times New Roman" pitchFamily="18" charset="0"/>
              </a:rPr>
              <a:t> </a:t>
            </a:r>
          </a:p>
          <a:p>
            <a:endParaRPr lang="es-EC">
              <a:cs typeface="Times New Roman" pitchFamily="18" charset="0"/>
            </a:endParaRPr>
          </a:p>
          <a:p>
            <a:r>
              <a:rPr lang="es-ES">
                <a:solidFill>
                  <a:srgbClr val="339966"/>
                </a:solidFill>
                <a:cs typeface="Times New Roman" pitchFamily="18" charset="0"/>
              </a:rPr>
              <a:t> </a:t>
            </a:r>
            <a:r>
              <a:rPr lang="es-ES" sz="4800">
                <a:cs typeface="Times New Roman" pitchFamily="18" charset="0"/>
              </a:rPr>
              <a:t>I (z</a:t>
            </a:r>
            <a:r>
              <a:rPr lang="es-ES" sz="4800" baseline="30000">
                <a:cs typeface="Times New Roman" pitchFamily="18" charset="0"/>
              </a:rPr>
              <a:t>p</a:t>
            </a:r>
            <a:r>
              <a:rPr lang="es-ES" sz="4800">
                <a:cs typeface="Times New Roman" pitchFamily="18" charset="0"/>
              </a:rPr>
              <a:t>, z</a:t>
            </a:r>
            <a:r>
              <a:rPr lang="es-ES" sz="4800" baseline="30000">
                <a:cs typeface="Times New Roman" pitchFamily="18" charset="0"/>
              </a:rPr>
              <a:t>t</a:t>
            </a:r>
            <a:r>
              <a:rPr lang="es-ES" sz="4800">
                <a:cs typeface="Times New Roman" pitchFamily="18" charset="0"/>
              </a:rPr>
              <a:t>, z</a:t>
            </a:r>
            <a:r>
              <a:rPr lang="es-ES" sz="4800" baseline="30000">
                <a:cs typeface="Times New Roman" pitchFamily="18" charset="0"/>
              </a:rPr>
              <a:t>o</a:t>
            </a:r>
            <a:r>
              <a:rPr lang="es-ES" sz="4800">
                <a:cs typeface="Times New Roman" pitchFamily="18" charset="0"/>
              </a:rPr>
              <a:t>,z</a:t>
            </a:r>
            <a:r>
              <a:rPr lang="es-ES" sz="4800" baseline="30000">
                <a:cs typeface="Times New Roman" pitchFamily="18" charset="0"/>
              </a:rPr>
              <a:t>d</a:t>
            </a:r>
            <a:r>
              <a:rPr lang="es-ES" sz="4800">
                <a:cs typeface="Times New Roman" pitchFamily="18" charset="0"/>
              </a:rPr>
              <a:t>) &gt;</a:t>
            </a:r>
            <a:r>
              <a:rPr lang="es-ES" sz="4800" i="1">
                <a:cs typeface="Times New Roman" pitchFamily="18" charset="0"/>
              </a:rPr>
              <a:t> </a:t>
            </a:r>
            <a:r>
              <a:rPr lang="es-EC" sz="4800">
                <a:cs typeface="Times New Roman" pitchFamily="18" charset="0"/>
              </a:rPr>
              <a:t>0</a:t>
            </a:r>
            <a:endParaRPr lang="es-ES" sz="4800">
              <a:cs typeface="Times New Roman" pitchFamily="18" charset="0"/>
            </a:endParaRPr>
          </a:p>
          <a:p>
            <a:endParaRPr lang="es-ES" sz="4800">
              <a:cs typeface="Times New Roman" pitchFamily="18" charset="0"/>
            </a:endParaRPr>
          </a:p>
          <a:p>
            <a:endParaRPr lang="es-ES"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uelo sin motor">
  <a:themeElements>
    <a:clrScheme name="Vuelo sin mot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uelo sin mot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Vuelo sin mot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Office\Templates\Diseños de presentaciones\Vuelo sin motor.pot</Template>
  <TotalTime>936</TotalTime>
  <Words>862</Words>
  <Application>Microsoft PowerPoint</Application>
  <PresentationFormat>Presentación en pantalla (4:3)</PresentationFormat>
  <Paragraphs>369</Paragraphs>
  <Slides>25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Wingdings</vt:lpstr>
      <vt:lpstr>Vuelo sin motor</vt:lpstr>
      <vt:lpstr>Gráfico de Microsoft Excel</vt:lpstr>
      <vt:lpstr>IMPACTO DE LA APERTURA COMERCIAL EN EL CASO DEL ECUADOR: EL MERCADO DE ARROZ</vt:lpstr>
      <vt:lpstr>INTRODUCCION</vt:lpstr>
      <vt:lpstr>OBJETIVOS DEL ESTUDIO</vt:lpstr>
      <vt:lpstr>MARCO TEORICO Y METODOLOGICO</vt:lpstr>
      <vt:lpstr>ESTIMACION DEL CAMBIO EN EL BIENESTAR</vt:lpstr>
      <vt:lpstr>Diapositiva 6</vt:lpstr>
      <vt:lpstr>MODELO DE DECISION DE SER VENDEDOR NETO</vt:lpstr>
      <vt:lpstr>PRINCIPALES DETERMINANTES</vt:lpstr>
      <vt:lpstr>La condición para ser vendedor es:</vt:lpstr>
      <vt:lpstr>VARIABLES EXOGENAS</vt:lpstr>
      <vt:lpstr>VARIABLES SOCIOECONOMICAS</vt:lpstr>
      <vt:lpstr>VARIABLES DE FINCA</vt:lpstr>
      <vt:lpstr>VARIABLES ORGANIZACIONALES</vt:lpstr>
      <vt:lpstr>VARIABLES DE ACTIVOS PRODUCTIVOS</vt:lpstr>
      <vt:lpstr>RESULTADOS</vt:lpstr>
      <vt:lpstr>Diapositiva 16</vt:lpstr>
      <vt:lpstr>RESULTADOS DE LA ESTIMACION DEL CAMBIO EN BIENESTAR</vt:lpstr>
      <vt:lpstr>Diapositiva 18</vt:lpstr>
      <vt:lpstr>Diapositiva 19</vt:lpstr>
      <vt:lpstr>Diapositiva 20</vt:lpstr>
      <vt:lpstr>RESULTADOS DE LA ESTIMACION DE SER VENDEDOR</vt:lpstr>
      <vt:lpstr>Diapositiva 22</vt:lpstr>
      <vt:lpstr>Contribución de las variables a la decisión de ser vendedor  </vt:lpstr>
      <vt:lpstr>CONCLUSIONES</vt:lpstr>
      <vt:lpstr>RECOMENDACIONES</vt:lpstr>
    </vt:vector>
  </TitlesOfParts>
  <Company> 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DE LA APERTURA COMERCIAL EN EL CASO DEL ECUADOR: EL MERCADO DE ARROZ</dc:title>
  <dc:creator> Yamil Franco</dc:creator>
  <cp:lastModifiedBy>Administrador</cp:lastModifiedBy>
  <cp:revision>8</cp:revision>
  <dcterms:created xsi:type="dcterms:W3CDTF">2004-12-13T02:21:46Z</dcterms:created>
  <dcterms:modified xsi:type="dcterms:W3CDTF">2009-12-11T16:59:40Z</dcterms:modified>
</cp:coreProperties>
</file>