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319" r:id="rId5"/>
    <p:sldId id="260" r:id="rId6"/>
    <p:sldId id="262" r:id="rId7"/>
    <p:sldId id="286" r:id="rId8"/>
    <p:sldId id="287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326" r:id="rId17"/>
    <p:sldId id="320" r:id="rId18"/>
    <p:sldId id="321" r:id="rId19"/>
    <p:sldId id="322" r:id="rId20"/>
    <p:sldId id="323" r:id="rId21"/>
    <p:sldId id="324" r:id="rId22"/>
    <p:sldId id="325" r:id="rId23"/>
    <p:sldId id="275" r:id="rId24"/>
    <p:sldId id="276" r:id="rId25"/>
    <p:sldId id="288" r:id="rId26"/>
    <p:sldId id="277" r:id="rId27"/>
    <p:sldId id="278" r:id="rId28"/>
    <p:sldId id="279" r:id="rId29"/>
    <p:sldId id="281" r:id="rId30"/>
    <p:sldId id="282" r:id="rId31"/>
    <p:sldId id="327" r:id="rId32"/>
    <p:sldId id="328" r:id="rId33"/>
    <p:sldId id="329" r:id="rId34"/>
    <p:sldId id="283" r:id="rId35"/>
    <p:sldId id="284" r:id="rId36"/>
    <p:sldId id="285" r:id="rId37"/>
    <p:sldId id="290" r:id="rId38"/>
    <p:sldId id="291" r:id="rId39"/>
    <p:sldId id="292" r:id="rId40"/>
    <p:sldId id="300" r:id="rId41"/>
    <p:sldId id="301" r:id="rId42"/>
    <p:sldId id="302" r:id="rId43"/>
    <p:sldId id="303" r:id="rId44"/>
    <p:sldId id="305" r:id="rId45"/>
    <p:sldId id="306" r:id="rId46"/>
    <p:sldId id="307" r:id="rId47"/>
    <p:sldId id="308" r:id="rId48"/>
    <p:sldId id="309" r:id="rId49"/>
    <p:sldId id="330" r:id="rId50"/>
    <p:sldId id="331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32" r:id="rId59"/>
    <p:sldId id="337" r:id="rId60"/>
    <p:sldId id="338" r:id="rId61"/>
    <p:sldId id="339" r:id="rId62"/>
    <p:sldId id="340" r:id="rId63"/>
    <p:sldId id="333" r:id="rId64"/>
    <p:sldId id="334" r:id="rId65"/>
    <p:sldId id="344" r:id="rId66"/>
    <p:sldId id="335" r:id="rId67"/>
    <p:sldId id="343" r:id="rId68"/>
    <p:sldId id="336" r:id="rId69"/>
    <p:sldId id="341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000000"/>
        </a:solidFill>
        <a:latin typeface="Century Gothic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000000"/>
        </a:solidFill>
        <a:latin typeface="Century Gothic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000000"/>
        </a:solidFill>
        <a:latin typeface="Century Gothic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000000"/>
        </a:solidFill>
        <a:latin typeface="Century Gothic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000000"/>
        </a:solidFill>
        <a:latin typeface="Century Gothic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b="1" kern="1200">
        <a:solidFill>
          <a:srgbClr val="000000"/>
        </a:solidFill>
        <a:latin typeface="Century Gothic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200" b="1" kern="1200">
        <a:solidFill>
          <a:srgbClr val="000000"/>
        </a:solidFill>
        <a:latin typeface="Century Gothic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200" b="1" kern="1200">
        <a:solidFill>
          <a:srgbClr val="000000"/>
        </a:solidFill>
        <a:latin typeface="Century Gothic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200" b="1" kern="1200">
        <a:solidFill>
          <a:srgbClr val="000000"/>
        </a:solidFill>
        <a:latin typeface="Century Gothic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E0C"/>
    <a:srgbClr val="F70718"/>
    <a:srgbClr val="CCCC00"/>
    <a:srgbClr val="FF66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6" autoAdjust="0"/>
  </p:normalViewPr>
  <p:slideViewPr>
    <p:cSldViewPr>
      <p:cViewPr varScale="1">
        <p:scale>
          <a:sx n="52" d="100"/>
          <a:sy n="52" d="100"/>
        </p:scale>
        <p:origin x="-9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85C4B-AC3B-4450-9848-99B81C7E039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C1DD5-F728-4733-ACD3-E86B69B7F7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927EA-AF7B-4572-8C71-B11CA6FFA72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A8F7-6C09-4DC7-80FB-79A2CEEE391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4A891-EA3E-4701-AD21-00C7D7765BF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69A00-2EDA-4DD8-A9D7-47255C09992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E1973-6250-412F-B656-23BE5598172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10A71-E0EC-48CB-8DA3-97E08A60015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E8D7-2BE9-4600-8687-56D038EE35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92D76-2F27-415D-980F-41761FF730B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28D6C-95EF-4E2E-AF9A-009A2C05E39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36507B34-5F4F-40A0-B8E7-B585BD373EF4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file:///F:\ultimo\SALE.av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57200" y="2147888"/>
            <a:ext cx="83058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200">
                <a:solidFill>
                  <a:schemeClr val="accent2"/>
                </a:solidFill>
                <a:ea typeface="宋体" charset="-122"/>
                <a:cs typeface="Arial" charset="0"/>
              </a:rPr>
              <a:t>“PROYECTO DE IMPLEMENTACIÓN DE UNA EMPRESA ENSAMBLADORA Y DISTRIBUIDORA DE COLECTORES SOLARES DE AGUA PARA SU COMERCIALIZACIÓN EN LA CIUDAD DE QUITO”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200000">
            <a:off x="228600" y="47244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85800" y="884238"/>
            <a:ext cx="80010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Colectores Solares de Agua en el Mundo</a:t>
            </a:r>
          </a:p>
          <a:p>
            <a:pPr marL="342900" indent="-342900"/>
            <a:endParaRPr lang="es-ES" altLang="zh-CN" sz="2400" u="sng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La energía solar adquiere a nivel internacional cada vez mayor importancia.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Debido a que, cualquier instalación solar térmica puede durar mucho tiempo y sin mayor mantenimiento, se la aprovecha en todo el mundo.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Países de Europa y Norteamérica utilizan calentadores solares de agua con mucha mayor intensidad que nosotros.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El 4% de los hogares alemanes utiliza energía solar térmica y gracias a ella, se ahorran anualmente 270 mill. de litros de fuel oil.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En las zonas de baja temperatura de hasta 100</a:t>
            </a:r>
            <a:r>
              <a:rPr lang="es-ES" sz="2000">
                <a:solidFill>
                  <a:schemeClr val="accent2"/>
                </a:solidFill>
                <a:cs typeface="Arial" charset="0"/>
              </a:rPr>
              <a:t>° C, se utilizan colectores acristalados.</a:t>
            </a: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9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9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685800" y="898525"/>
            <a:ext cx="8001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Colectores Solares de Agua en el Ecuador</a:t>
            </a:r>
          </a:p>
          <a:p>
            <a:pPr marL="342900" indent="-342900" algn="ctr">
              <a:buFont typeface="Wingdings" pitchFamily="2" charset="2"/>
              <a:buNone/>
            </a:pPr>
            <a:endParaRPr lang="es-ES" altLang="zh-CN" sz="2400" u="sng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A diferencia de muchos países europeos, el Ecuador dista mucho de poseer el nivel de penetración de colectores solares de agua.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En Guayaquil abrió sus puertas la empresa Hidrosistemas, la misma que opera en Cuenca conjunto con la Fundación CODESOL, se han encargado de promocionar y probar las ventajas de estos productos que venden: paneles fotovoltaicos y colectores solares, específicamente en comunidades rurales de la Sierra y Amazonia.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Esta empresa también tiene oficinas en la ciudad de Quito, además de una Pág.. Web donde promociona sus productos</a:t>
            </a: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.</a:t>
            </a:r>
            <a:endParaRPr lang="es-ES" altLang="zh-CN" sz="3600" u="sng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685800" y="1341438"/>
            <a:ext cx="80010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Procedimiento de Investigación al Consumidor</a:t>
            </a:r>
          </a:p>
          <a:p>
            <a:pPr marL="342900" indent="-342900">
              <a:buFont typeface="Wingdings" pitchFamily="2" charset="2"/>
              <a:buNone/>
            </a:pPr>
            <a:endParaRPr lang="es-ES" altLang="zh-CN" sz="2400" i="1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None/>
            </a:pPr>
            <a:r>
              <a:rPr lang="es-ES" altLang="zh-CN" sz="2800" i="1">
                <a:solidFill>
                  <a:schemeClr val="accent2"/>
                </a:solidFill>
                <a:ea typeface="宋体" charset="-122"/>
                <a:cs typeface="Arial" charset="0"/>
              </a:rPr>
              <a:t>La Ciudad de Quito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Situada en la cordillera de los Andes a 2800 mt. sobre el nivel del mar.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Temperatura ambiental oscila entre 10 y 25 </a:t>
            </a:r>
            <a:r>
              <a:rPr lang="es-ES" sz="2400">
                <a:solidFill>
                  <a:schemeClr val="accent2"/>
                </a:solidFill>
                <a:cs typeface="Arial" charset="0"/>
              </a:rPr>
              <a:t>° C.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Rodeada de los volcanes Pichincha, Cotopaxi, Antizana y Cayambe.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Posee una radiación solar media de 4,2 Kwh. / m2.</a:t>
            </a:r>
            <a:r>
              <a:rPr lang="en-US" altLang="zh-CN" sz="1800" b="0">
                <a:solidFill>
                  <a:schemeClr val="tx1"/>
                </a:solidFill>
                <a:ea typeface="宋体" charset="-122"/>
                <a:cs typeface="Arial" charset="0"/>
              </a:rPr>
              <a:t> </a:t>
            </a: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None/>
            </a:pPr>
            <a:endParaRPr lang="es-ES" altLang="zh-CN" sz="3600" u="sng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685800" y="315436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endParaRPr lang="es-ES" altLang="zh-CN" sz="3600" u="sng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4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685800" y="749300"/>
            <a:ext cx="80010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Investigación de Mercado Cualitativa</a:t>
            </a:r>
          </a:p>
          <a:p>
            <a:pPr marL="342900" indent="-342900">
              <a:buFont typeface="Wingdings" pitchFamily="2" charset="2"/>
              <a:buNone/>
            </a:pP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None/>
            </a:pPr>
            <a:r>
              <a:rPr lang="es-ES" altLang="zh-CN" sz="2800" i="1">
                <a:solidFill>
                  <a:schemeClr val="accent2"/>
                </a:solidFill>
                <a:ea typeface="宋体" charset="-122"/>
                <a:cs typeface="Arial" charset="0"/>
              </a:rPr>
              <a:t>Método Delphi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Reunir un grupo de expertos en calidad de panel, a quienes se les somete a una serie de cuestionarios.</a:t>
            </a:r>
          </a:p>
          <a:p>
            <a:pPr marL="342900" indent="-342900" algn="just">
              <a:buFont typeface="Wingdings" pitchFamily="2" charset="2"/>
              <a:buNone/>
            </a:pP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None/>
            </a:pPr>
            <a:r>
              <a:rPr lang="es-ES" altLang="zh-CN" sz="2800" i="1">
                <a:solidFill>
                  <a:schemeClr val="accent2"/>
                </a:solidFill>
                <a:ea typeface="宋体" charset="-122"/>
                <a:cs typeface="Arial" charset="0"/>
              </a:rPr>
              <a:t>Resultados: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Vida Útil entre 10 y 15 años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Todos los meses del año se puede vender colectores solares de agua.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Coincidieron que existe niveles altos de radiación solar por ubicación demográfica.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Dispositivo para calentar el agua en días nublados.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Intervalo de precio: 600 – 1000 dólares.</a:t>
            </a:r>
            <a:endParaRPr lang="es-ES" altLang="zh-CN" sz="2000" i="1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0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80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80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80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80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685800" y="901700"/>
            <a:ext cx="8001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Investigación de Mercado Cuantitativa</a:t>
            </a:r>
          </a:p>
          <a:p>
            <a:pPr marL="342900" indent="-342900">
              <a:buFont typeface="Wingdings" pitchFamily="2" charset="2"/>
              <a:buNone/>
            </a:pP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None/>
            </a:pPr>
            <a:r>
              <a:rPr lang="es-ES" altLang="zh-CN" sz="2800">
                <a:solidFill>
                  <a:schemeClr val="accent2"/>
                </a:solidFill>
                <a:ea typeface="宋体" charset="-122"/>
                <a:cs typeface="Arial" charset="0"/>
              </a:rPr>
              <a:t>Descripción de la Muestra</a:t>
            </a:r>
          </a:p>
          <a:p>
            <a:pPr marL="342900" indent="-342900" algn="just">
              <a:buFont typeface="Wingdings" pitchFamily="2" charset="2"/>
              <a:buNone/>
            </a:pPr>
            <a:r>
              <a:rPr lang="es-ES" altLang="zh-CN" sz="2800" i="1" u="sng">
                <a:solidFill>
                  <a:schemeClr val="accent2"/>
                </a:solidFill>
                <a:ea typeface="宋体" charset="-122"/>
                <a:cs typeface="Arial" charset="0"/>
              </a:rPr>
              <a:t>Determinar: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Nivel de aceptación de los colectores solares de agua.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Factibilidad de la ubicación sugerida.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Participación de mercado estimada de otras empresas que comercialicen colectores solares de agua en la ciudad.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Demanda potencial para la empresa ensambladora.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685800" y="881063"/>
            <a:ext cx="8001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Investigación de Mercado Cuantitativa</a:t>
            </a:r>
          </a:p>
          <a:p>
            <a:pPr marL="342900" indent="-342900">
              <a:buFont typeface="Wingdings" pitchFamily="2" charset="2"/>
              <a:buNone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es-ES" altLang="zh-CN" sz="2800">
                <a:solidFill>
                  <a:schemeClr val="accent2"/>
                </a:solidFill>
                <a:ea typeface="宋体" charset="-122"/>
                <a:cs typeface="Arial" charset="0"/>
              </a:rPr>
              <a:t>Proceso de Diseño de la Muestra</a:t>
            </a:r>
          </a:p>
          <a:p>
            <a:pPr marL="342900" indent="-342900">
              <a:buFont typeface="Wingdings" pitchFamily="2" charset="2"/>
              <a:buNone/>
            </a:pPr>
            <a:r>
              <a:rPr lang="es-ES" altLang="zh-CN" sz="2600" i="1" u="sng">
                <a:solidFill>
                  <a:schemeClr val="accent2"/>
                </a:solidFill>
                <a:ea typeface="宋体" charset="-122"/>
                <a:cs typeface="Arial" charset="0"/>
              </a:rPr>
              <a:t>Población Meta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Familias con vivienda propia – zona urbana – PEA Media alta y alta.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Alrededores Centros comerciales 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Zona Norte y Sur de la ciudad; Cayambe.</a:t>
            </a:r>
          </a:p>
          <a:p>
            <a:pPr marL="342900" indent="-342900">
              <a:buFont typeface="Wingdings" pitchFamily="2" charset="2"/>
              <a:buNone/>
            </a:pP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es-ES" altLang="zh-CN" sz="2600" i="1" u="sng">
                <a:solidFill>
                  <a:schemeClr val="accent2"/>
                </a:solidFill>
                <a:ea typeface="宋体" charset="-122"/>
                <a:cs typeface="Arial" charset="0"/>
              </a:rPr>
              <a:t>Técnica de Muestreo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Estrategia de Muestreo Tradicional.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Muestreo sin Reemplazo.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Muestreo Probabilística por Conglomerado.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1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1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Puesta de sol"/>
          <p:cNvPicPr>
            <a:picLocks noChangeAspect="1" noChangeArrowheads="1"/>
          </p:cNvPicPr>
          <p:nvPr/>
        </p:nvPicPr>
        <p:blipFill>
          <a:blip r:embed="rId3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5770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381000" y="5715000"/>
          <a:ext cx="1752600" cy="552450"/>
        </p:xfrm>
        <a:graphic>
          <a:graphicData uri="http://schemas.openxmlformats.org/presentationml/2006/ole">
            <p:oleObj spid="_x0000_s157702" r:id="rId4" imgW="1333500" imgH="457200" progId="Equation.3">
              <p:embed/>
            </p:oleObj>
          </a:graphicData>
        </a:graphic>
      </p:graphicFrame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2667000" y="5715000"/>
          <a:ext cx="2209800" cy="477838"/>
        </p:xfrm>
        <a:graphic>
          <a:graphicData uri="http://schemas.openxmlformats.org/presentationml/2006/ole">
            <p:oleObj spid="_x0000_s157703" r:id="rId5" imgW="2679700" imgH="457200" progId="Equation.3">
              <p:embed/>
            </p:oleObj>
          </a:graphicData>
        </a:graphic>
      </p:graphicFrame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609600" y="3222625"/>
            <a:ext cx="8839200" cy="233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just"/>
            <a:r>
              <a:rPr lang="es-ES" sz="1400">
                <a:solidFill>
                  <a:schemeClr val="accent2"/>
                </a:solidFill>
              </a:rPr>
              <a:t>Valor de p →		67% proporción de personas que comprarían un colector solar </a:t>
            </a:r>
            <a:endParaRPr lang="en-US" sz="1400">
              <a:solidFill>
                <a:schemeClr val="accent2"/>
              </a:solidFill>
            </a:endParaRPr>
          </a:p>
          <a:p>
            <a:pPr algn="just" eaLnBrk="0" hangingPunct="0"/>
            <a:r>
              <a:rPr lang="es-ES" sz="1400">
                <a:solidFill>
                  <a:schemeClr val="accent2"/>
                </a:solidFill>
              </a:rPr>
              <a:t>Valor de q →		33% proporción de personas que no están interesados</a:t>
            </a:r>
            <a:endParaRPr lang="en-US" sz="1400">
              <a:solidFill>
                <a:schemeClr val="accent2"/>
              </a:solidFill>
            </a:endParaRPr>
          </a:p>
          <a:p>
            <a:pPr algn="just" eaLnBrk="0" hangingPunct="0"/>
            <a:r>
              <a:rPr lang="es-ES" sz="1400">
                <a:solidFill>
                  <a:schemeClr val="accent2"/>
                </a:solidFill>
              </a:rPr>
              <a:t>N →	Población de clase media y alta de la ciudad de Quito con vivienda propia</a:t>
            </a:r>
            <a:endParaRPr lang="en-US" sz="1400">
              <a:solidFill>
                <a:schemeClr val="accent2"/>
              </a:solidFill>
            </a:endParaRPr>
          </a:p>
          <a:p>
            <a:pPr algn="just" eaLnBrk="0" hangingPunct="0"/>
            <a:r>
              <a:rPr lang="es-ES" sz="1400">
                <a:solidFill>
                  <a:schemeClr val="accent2"/>
                </a:solidFill>
              </a:rPr>
              <a:t> - Número de viviendas en la ciudad de Quito: 514,739</a:t>
            </a:r>
            <a:endParaRPr lang="en-US" sz="1400">
              <a:solidFill>
                <a:schemeClr val="accent2"/>
              </a:solidFill>
            </a:endParaRPr>
          </a:p>
          <a:p>
            <a:pPr algn="just" eaLnBrk="0" hangingPunct="0"/>
            <a:r>
              <a:rPr lang="es-ES" sz="1400">
                <a:solidFill>
                  <a:schemeClr val="accent2"/>
                </a:solidFill>
              </a:rPr>
              <a:t> - Porcentaje de la población con vivienda propia: 49.69% </a:t>
            </a:r>
            <a:endParaRPr lang="en-US" sz="1400">
              <a:solidFill>
                <a:schemeClr val="accent2"/>
              </a:solidFill>
            </a:endParaRPr>
          </a:p>
          <a:p>
            <a:pPr algn="just" eaLnBrk="0" hangingPunct="0"/>
            <a:r>
              <a:rPr lang="es-ES" sz="1400">
                <a:solidFill>
                  <a:schemeClr val="accent2"/>
                </a:solidFill>
              </a:rPr>
              <a:t> - Composición social de la población: alta 6.07%, media 45.20%, baja 48.73%</a:t>
            </a:r>
            <a:endParaRPr lang="en-US" sz="1400">
              <a:solidFill>
                <a:schemeClr val="accent2"/>
              </a:solidFill>
            </a:endParaRPr>
          </a:p>
          <a:p>
            <a:pPr algn="just" eaLnBrk="0" hangingPunct="0"/>
            <a:r>
              <a:rPr lang="pt-BR" sz="1400">
                <a:solidFill>
                  <a:schemeClr val="accent2"/>
                </a:solidFill>
              </a:rPr>
              <a:t>N = 514,739 * (45.20% + 6.07%) = 263,907</a:t>
            </a:r>
            <a:endParaRPr lang="en-US" sz="1400">
              <a:solidFill>
                <a:schemeClr val="accent2"/>
              </a:solidFill>
            </a:endParaRPr>
          </a:p>
          <a:p>
            <a:pPr algn="just" eaLnBrk="0" hangingPunct="0"/>
            <a:r>
              <a:rPr lang="pt-BR" sz="1400">
                <a:solidFill>
                  <a:schemeClr val="accent2"/>
                </a:solidFill>
              </a:rPr>
              <a:t>N = 263,907 * 49.69% = 131,135</a:t>
            </a:r>
            <a:endParaRPr lang="en-US" sz="1400">
              <a:solidFill>
                <a:schemeClr val="accent2"/>
              </a:solidFill>
            </a:endParaRPr>
          </a:p>
          <a:p>
            <a:pPr algn="just" eaLnBrk="0" hangingPunct="0"/>
            <a:r>
              <a:rPr lang="pt-BR" sz="1400">
                <a:solidFill>
                  <a:schemeClr val="accent2"/>
                </a:solidFill>
              </a:rPr>
              <a:t>N = 3.7 personas por vivienda = 131,135 * 3.7 = 485,200</a:t>
            </a:r>
            <a:endParaRPr lang="en-US" sz="1400">
              <a:solidFill>
                <a:schemeClr val="accent2"/>
              </a:solidFill>
            </a:endParaRPr>
          </a:p>
          <a:p>
            <a:pPr algn="just" eaLnBrk="0" hangingPunct="0"/>
            <a:r>
              <a:rPr lang="pt-BR" sz="1400">
                <a:solidFill>
                  <a:schemeClr val="accent2"/>
                </a:solidFill>
              </a:rPr>
              <a:t> </a:t>
            </a:r>
            <a:endParaRPr lang="en-US" sz="1400">
              <a:solidFill>
                <a:schemeClr val="accent2"/>
              </a:solidFill>
            </a:endParaRPr>
          </a:p>
          <a:p>
            <a:pPr algn="just" eaLnBrk="0" hangingPunct="0"/>
            <a:r>
              <a:rPr lang="pt-BR" sz="1400">
                <a:solidFill>
                  <a:schemeClr val="accent2"/>
                </a:solidFill>
              </a:rPr>
              <a:t>N → 			485,200</a:t>
            </a:r>
            <a:endParaRPr lang="en-US" sz="14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4052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s-E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4424363" y="6384925"/>
            <a:ext cx="785812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1800">
                <a:solidFill>
                  <a:schemeClr val="accent2"/>
                </a:solidFill>
              </a:rPr>
              <a:t>n = </a:t>
            </a:r>
            <a:r>
              <a:rPr lang="es-ES" sz="1800" u="sng">
                <a:solidFill>
                  <a:schemeClr val="accent2"/>
                </a:solidFill>
              </a:rPr>
              <a:t>340</a:t>
            </a:r>
            <a:endParaRPr lang="en-US" sz="1800">
              <a:solidFill>
                <a:schemeClr val="accent2"/>
              </a:solidFill>
            </a:endParaRPr>
          </a:p>
          <a:p>
            <a:pPr eaLnBrk="0" hangingPunct="0"/>
            <a:r>
              <a:rPr lang="en-US" sz="1800" b="0">
                <a:solidFill>
                  <a:schemeClr val="accent2"/>
                </a:solidFill>
                <a:cs typeface="Arial" charset="0"/>
              </a:rPr>
              <a:t/>
            </a:r>
            <a:br>
              <a:rPr lang="en-US" sz="1800" b="0">
                <a:solidFill>
                  <a:schemeClr val="accent2"/>
                </a:solidFill>
                <a:cs typeface="Arial" charset="0"/>
              </a:rPr>
            </a:br>
            <a:endParaRPr lang="en-US" sz="1800" b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1066800" y="1847850"/>
            <a:ext cx="6629400" cy="127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s-ES" sz="1400">
                <a:solidFill>
                  <a:schemeClr val="accent2"/>
                </a:solidFill>
              </a:rPr>
              <a:t>D = p - q</a:t>
            </a:r>
            <a:endParaRPr lang="en-US" sz="1400">
              <a:solidFill>
                <a:schemeClr val="accent2"/>
              </a:solidFill>
            </a:endParaRPr>
          </a:p>
          <a:p>
            <a:pPr algn="ctr"/>
            <a:r>
              <a:rPr lang="es-ES" sz="1400">
                <a:solidFill>
                  <a:schemeClr val="accent2"/>
                </a:solidFill>
              </a:rPr>
              <a:t>    Donde D es la diferencia entre proporción muestral y poblacional, lo que constituye el ERROR MÁXIMO PERMISIBLE, el cual no puede ser mayor al 5%.</a:t>
            </a:r>
            <a:endParaRPr lang="en-US" sz="1400">
              <a:solidFill>
                <a:schemeClr val="accent2"/>
              </a:solidFill>
            </a:endParaRPr>
          </a:p>
          <a:p>
            <a:pPr algn="ctr"/>
            <a:r>
              <a:rPr lang="es-ES" sz="1400">
                <a:solidFill>
                  <a:schemeClr val="accent2"/>
                </a:solidFill>
              </a:rPr>
              <a:t>    p: Proporción de la muestra</a:t>
            </a:r>
            <a:endParaRPr lang="en-US" sz="1400">
              <a:solidFill>
                <a:schemeClr val="accent2"/>
              </a:solidFill>
            </a:endParaRPr>
          </a:p>
          <a:p>
            <a:pPr algn="ctr"/>
            <a:r>
              <a:rPr lang="es-ES" sz="1400">
                <a:solidFill>
                  <a:schemeClr val="accent2"/>
                </a:solidFill>
              </a:rPr>
              <a:t>    q: proporción de la población</a:t>
            </a:r>
            <a:endParaRPr lang="en-US" sz="1400">
              <a:solidFill>
                <a:schemeClr val="accent2"/>
              </a:solidFill>
            </a:endParaRPr>
          </a:p>
          <a:p>
            <a:pPr algn="ctr"/>
            <a:r>
              <a:rPr lang="es-ES" sz="1400">
                <a:solidFill>
                  <a:schemeClr val="accent2"/>
                </a:solidFill>
              </a:rPr>
              <a:t>    Valor </a:t>
            </a:r>
            <a:r>
              <a:rPr lang="es-ES" sz="1400" i="1">
                <a:solidFill>
                  <a:schemeClr val="accent2"/>
                </a:solidFill>
              </a:rPr>
              <a:t>Z</a:t>
            </a:r>
            <a:r>
              <a:rPr lang="es-ES" sz="1400">
                <a:solidFill>
                  <a:schemeClr val="accent2"/>
                </a:solidFill>
              </a:rPr>
              <a:t> relacionado con el Nivel de Confianza: 1,96</a:t>
            </a: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1143000" y="822325"/>
            <a:ext cx="6858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s-ES" altLang="zh-CN" sz="2800" u="sng">
                <a:solidFill>
                  <a:schemeClr val="accent2"/>
                </a:solidFill>
                <a:ea typeface="宋体" charset="-122"/>
              </a:rPr>
              <a:t>Investigación de Mercado Cuantitativa</a:t>
            </a:r>
          </a:p>
          <a:p>
            <a:pPr algn="ctr"/>
            <a:endParaRPr lang="es-ES" altLang="zh-CN" sz="1800">
              <a:solidFill>
                <a:schemeClr val="accent2"/>
              </a:solidFill>
              <a:ea typeface="宋体" charset="-122"/>
            </a:endParaRPr>
          </a:p>
          <a:p>
            <a:r>
              <a:rPr lang="es-ES" altLang="zh-CN" sz="2000" i="1" u="sng">
                <a:solidFill>
                  <a:schemeClr val="accent2"/>
                </a:solidFill>
                <a:ea typeface="宋体" charset="-122"/>
              </a:rPr>
              <a:t>Selección del tamaño de la muestra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/>
      <p:bldP spid="157706" grpId="0"/>
      <p:bldP spid="1577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4541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685800" y="990600"/>
            <a:ext cx="7924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Resultados del Cuestionario</a:t>
            </a:r>
          </a:p>
          <a:p>
            <a:pPr marL="342900" indent="-342900" algn="ctr">
              <a:buFont typeface="Wingdings" pitchFamily="2" charset="2"/>
              <a:buNone/>
            </a:pPr>
            <a:endParaRPr lang="es-CL" altLang="zh-CN" sz="2400" u="sng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</a:rPr>
              <a:t>El 53% de los encuestados que usa un sistema de calentamiento de agua, lo usa para ducharse.</a:t>
            </a:r>
            <a:endParaRPr lang="es-ES" altLang="zh-CN" sz="2400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2971800"/>
            <a:ext cx="5467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4643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685800" y="1066800"/>
            <a:ext cx="7924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Resultados del Cuestionario</a:t>
            </a:r>
          </a:p>
          <a:p>
            <a:pPr marL="342900" indent="-342900" algn="ctr">
              <a:buFont typeface="Wingdings" pitchFamily="2" charset="2"/>
              <a:buNone/>
            </a:pPr>
            <a:endParaRPr lang="es-CL" altLang="zh-CN" sz="2400" u="sng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</a:rPr>
              <a:t>El 67% de personas usa un sistema eléctrico de calentamiento de agua, mientras un 23% a gas.</a:t>
            </a:r>
            <a:endParaRPr lang="es-ES" altLang="zh-CN" sz="2400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971800"/>
            <a:ext cx="510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4746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685800" y="1066800"/>
            <a:ext cx="7924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Resultados del Cuestionario</a:t>
            </a:r>
          </a:p>
          <a:p>
            <a:pPr marL="342900" indent="-342900" algn="ctr">
              <a:buFont typeface="Wingdings" pitchFamily="2" charset="2"/>
              <a:buNone/>
            </a:pPr>
            <a:endParaRPr lang="es-CL" altLang="zh-CN" sz="2400" u="sng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</a:rPr>
              <a:t>El 43% de la muestra se encuentra muy interesada en adquirir un colector solar de agua.</a:t>
            </a:r>
            <a:endParaRPr lang="es-ES" altLang="zh-CN" sz="2400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006725"/>
            <a:ext cx="532923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1752600" y="2590800"/>
            <a:ext cx="5715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altLang="zh-CN" sz="3600">
                <a:solidFill>
                  <a:schemeClr val="accent2"/>
                </a:solidFill>
                <a:ea typeface="宋体" charset="-122"/>
                <a:cs typeface="Arial" charset="0"/>
              </a:rPr>
              <a:t>AUTORES:</a:t>
            </a:r>
          </a:p>
          <a:p>
            <a:r>
              <a:rPr lang="es-ES" altLang="zh-CN" sz="3200">
                <a:solidFill>
                  <a:schemeClr val="accent2"/>
                </a:solidFill>
                <a:ea typeface="宋体" charset="-122"/>
                <a:cs typeface="Arial" charset="0"/>
              </a:rPr>
              <a:t>Paúl Merchán Merchán</a:t>
            </a:r>
          </a:p>
          <a:p>
            <a:r>
              <a:rPr lang="es-ES" altLang="zh-CN" sz="3200">
                <a:solidFill>
                  <a:schemeClr val="accent2"/>
                </a:solidFill>
                <a:ea typeface="宋体" charset="-122"/>
                <a:cs typeface="Arial" charset="0"/>
              </a:rPr>
              <a:t>Herbert Torres Cajas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48484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685800" y="1066800"/>
            <a:ext cx="7924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Resultados del Cuestionario</a:t>
            </a:r>
          </a:p>
          <a:p>
            <a:pPr marL="342900" indent="-342900" algn="ctr">
              <a:buFont typeface="Wingdings" pitchFamily="2" charset="2"/>
              <a:buNone/>
            </a:pPr>
            <a:endParaRPr lang="es-CL" altLang="zh-CN" sz="2400" u="sng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</a:rPr>
              <a:t>Un 48% de los encuestados usarían el producto durante 4 horas diarias, como media.</a:t>
            </a:r>
            <a:endParaRPr lang="es-ES" altLang="zh-CN" sz="2400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895600"/>
            <a:ext cx="5181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4950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685800" y="884238"/>
            <a:ext cx="7924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Resultados del Cuestionario</a:t>
            </a:r>
          </a:p>
          <a:p>
            <a:pPr marL="342900" indent="-342900" algn="ctr">
              <a:buFont typeface="Wingdings" pitchFamily="2" charset="2"/>
              <a:buNone/>
            </a:pPr>
            <a:endParaRPr lang="es-CL" altLang="zh-CN" sz="2400" u="sng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</a:rPr>
              <a:t>El 39% de las personas estarían dispuestas a pagar USD 800 que constituye el menor precio planteado, pero un 28% a un precio de USD 1000.</a:t>
            </a:r>
            <a:endParaRPr lang="es-ES" altLang="zh-CN" sz="2400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49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111500"/>
            <a:ext cx="5867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5053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685800" y="1066800"/>
            <a:ext cx="7924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Resultados del Cuestionario</a:t>
            </a:r>
          </a:p>
          <a:p>
            <a:pPr marL="342900" indent="-342900" algn="ctr">
              <a:buFont typeface="Wingdings" pitchFamily="2" charset="2"/>
              <a:buNone/>
            </a:pPr>
            <a:endParaRPr lang="es-CL" altLang="zh-CN" sz="2400" u="sng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</a:rPr>
              <a:t>Un 32% de los encuestados definitivamente si comprarían el colector solar de agua.</a:t>
            </a:r>
            <a:endParaRPr lang="es-ES" altLang="zh-CN" sz="2400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60700"/>
            <a:ext cx="5638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685800" y="914400"/>
            <a:ext cx="80010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Determinación de la Demanda Potencial</a:t>
            </a:r>
          </a:p>
          <a:p>
            <a:pPr marL="342900" indent="-342900">
              <a:buFont typeface="Wingdings" pitchFamily="2" charset="2"/>
              <a:buNone/>
            </a:pP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Viviendas Propias de clase media y alta – 131,135 (</a:t>
            </a:r>
            <a:r>
              <a:rPr lang="es-ES" altLang="zh-CN" sz="2200" i="1">
                <a:solidFill>
                  <a:schemeClr val="accent2"/>
                </a:solidFill>
                <a:ea typeface="宋体" charset="-122"/>
                <a:cs typeface="Arial" charset="0"/>
              </a:rPr>
              <a:t>demanda potencial)</a:t>
            </a: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Se reduce la demanda a 128,512 que representa el 98% que usa algún sistema de calentador de agua.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Existe un 8% hogares que posee un calentador de agua solar, por lo que la demanda queda 118,231.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14% no se mostraron interesados, quedando 101.679 viviendas.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 El 32% compraría a corto plazo, llegando a ser la </a:t>
            </a:r>
            <a:r>
              <a:rPr lang="es-ES" altLang="zh-CN" sz="2200" b="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Arial" charset="0"/>
              </a:rPr>
              <a:t>demanda real</a:t>
            </a: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 32,537 y un 26% probablemente lo compraría con lo que la </a:t>
            </a:r>
            <a:r>
              <a:rPr lang="es-ES" altLang="zh-CN" sz="2200" b="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Arial" charset="0"/>
              </a:rPr>
              <a:t>demanda futura</a:t>
            </a: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 seria 26,437.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752600" y="3078163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600">
                <a:solidFill>
                  <a:schemeClr val="accent2"/>
                </a:solidFill>
                <a:ea typeface="宋体" charset="-122"/>
                <a:cs typeface="Arial" charset="0"/>
              </a:rPr>
              <a:t>PLAN DE MARKETING</a:t>
            </a:r>
            <a:endParaRPr lang="es-ES" altLang="zh-CN" sz="32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1162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graphicFrame>
        <p:nvGraphicFramePr>
          <p:cNvPr id="111690" name="Group 74"/>
          <p:cNvGraphicFramePr>
            <a:graphicFrameLocks noGrp="1"/>
          </p:cNvGraphicFramePr>
          <p:nvPr/>
        </p:nvGraphicFramePr>
        <p:xfrm>
          <a:off x="152400" y="1830388"/>
          <a:ext cx="8839200" cy="4189412"/>
        </p:xfrm>
        <a:graphic>
          <a:graphicData uri="http://schemas.openxmlformats.org/drawingml/2006/table">
            <a:tbl>
              <a:tblPr/>
              <a:tblGrid>
                <a:gridCol w="2546350"/>
                <a:gridCol w="4121150"/>
                <a:gridCol w="2171700"/>
              </a:tblGrid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Funciones o Necesidades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Grupo de Compradores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Tecnología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Brindar calidad total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Entregar Satisfacción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Servicio de mantenimiento de primera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Mejor tecnología y cordialidad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Familias residentes en Quito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Que posean viviendas propias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Nivel socioeconómico medio-alto y alto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Conciencia y respeto al medio ambiente.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Escaso mantenimiento, ahorro de energía y gas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No contamine el aire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Tecnología europea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40" name="Rectangle 24"/>
          <p:cNvSpPr>
            <a:spLocks noChangeArrowheads="1"/>
          </p:cNvSpPr>
          <p:nvPr/>
        </p:nvSpPr>
        <p:spPr bwMode="auto">
          <a:xfrm>
            <a:off x="1752600" y="9144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Macrosegmentación</a:t>
            </a:r>
            <a:endParaRPr lang="es-ES" altLang="zh-CN" sz="32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1752600" y="9144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Microsegmentación</a:t>
            </a:r>
            <a:endParaRPr lang="es-ES" altLang="zh-CN" sz="32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  <p:graphicFrame>
        <p:nvGraphicFramePr>
          <p:cNvPr id="95283" name="Group 51"/>
          <p:cNvGraphicFramePr>
            <a:graphicFrameLocks noGrp="1"/>
          </p:cNvGraphicFramePr>
          <p:nvPr/>
        </p:nvGraphicFramePr>
        <p:xfrm>
          <a:off x="609600" y="1752600"/>
          <a:ext cx="7924800" cy="4373563"/>
        </p:xfrm>
        <a:graphic>
          <a:graphicData uri="http://schemas.openxmlformats.org/drawingml/2006/table">
            <a:tbl>
              <a:tblPr/>
              <a:tblGrid>
                <a:gridCol w="3914775"/>
                <a:gridCol w="4010025"/>
              </a:tblGrid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Segmentación Sociodemográfica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Segmentación por Estilo de vida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Grupo interesado por el medio ambiente(17%)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Grupo que le interesa que no exista mucho mantenimiento (35%)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Ahorro en energía (31%)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Segmento es Hombres y mujeres de 26 a 45 años, como viviendas propias, en la zona norte y sur.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Que deseen experimentar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Preocupadas por el medio ambiente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Que se adapten a los cambios de le mercado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3400" y="1163638"/>
            <a:ext cx="80772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4000" u="sng">
                <a:solidFill>
                  <a:schemeClr val="accent2"/>
                </a:solidFill>
                <a:ea typeface="宋体" charset="-122"/>
                <a:cs typeface="Arial" charset="0"/>
              </a:rPr>
              <a:t>Nombre de la Empresa</a:t>
            </a:r>
          </a:p>
          <a:p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algn="ctr"/>
            <a:r>
              <a:rPr lang="es-ES" altLang="zh-CN" sz="3200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Arial" charset="0"/>
              </a:rPr>
              <a:t>ECUASOL S.A.</a:t>
            </a:r>
          </a:p>
          <a:p>
            <a:endParaRPr lang="es-ES" altLang="zh-CN" sz="2400">
              <a:solidFill>
                <a:srgbClr val="FF6600"/>
              </a:solidFill>
              <a:ea typeface="宋体" charset="-122"/>
              <a:cs typeface="Arial" charset="0"/>
            </a:endParaRPr>
          </a:p>
          <a:p>
            <a:pPr algn="just"/>
            <a:r>
              <a:rPr lang="es-ES" altLang="zh-CN" sz="2800" i="1" u="sng">
                <a:solidFill>
                  <a:schemeClr val="accent2"/>
                </a:solidFill>
                <a:ea typeface="宋体" charset="-122"/>
                <a:cs typeface="Arial" charset="0"/>
              </a:rPr>
              <a:t>Descripción</a:t>
            </a:r>
          </a:p>
          <a:p>
            <a:pPr algn="just">
              <a:buFont typeface="Wingdings" pitchFamily="2" charset="2"/>
              <a:buChar char="Ø"/>
            </a:pPr>
            <a:r>
              <a:rPr lang="es-ES" altLang="zh-CN" sz="2800">
                <a:solidFill>
                  <a:schemeClr val="accent2"/>
                </a:solidFill>
                <a:ea typeface="宋体" charset="-122"/>
                <a:cs typeface="Arial" charset="0"/>
              </a:rPr>
              <a:t> Es una empresa tecnológica.</a:t>
            </a:r>
          </a:p>
          <a:p>
            <a:pPr algn="just">
              <a:buFont typeface="Wingdings" pitchFamily="2" charset="2"/>
              <a:buChar char="Ø"/>
            </a:pPr>
            <a:r>
              <a:rPr lang="es-ES" altLang="zh-CN" sz="2800">
                <a:solidFill>
                  <a:schemeClr val="accent2"/>
                </a:solidFill>
                <a:ea typeface="宋体" charset="-122"/>
                <a:cs typeface="Arial" charset="0"/>
              </a:rPr>
              <a:t> Se dedicara a la importación de componentes, a el ensamblaje y comercialización de productos tecnológicos terminados.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>
            <a:off x="3981450" y="30861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066800" y="1189038"/>
            <a:ext cx="7391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Marca</a:t>
            </a:r>
          </a:p>
          <a:p>
            <a:pPr algn="just">
              <a:buFont typeface="Wingdings" pitchFamily="2" charset="2"/>
              <a:buChar char="Ø"/>
            </a:pPr>
            <a:r>
              <a:rPr lang="es-ES" altLang="zh-CN" sz="2800">
                <a:solidFill>
                  <a:schemeClr val="accent2"/>
                </a:solidFill>
                <a:ea typeface="宋体" charset="-122"/>
                <a:cs typeface="Arial" charset="0"/>
              </a:rPr>
              <a:t> Patentarla en el Instituto Nacional de  </a:t>
            </a:r>
          </a:p>
          <a:p>
            <a:pPr algn="just">
              <a:buFont typeface="Wingdings" pitchFamily="2" charset="2"/>
              <a:buNone/>
            </a:pPr>
            <a:r>
              <a:rPr lang="es-ES" altLang="zh-CN" sz="2800">
                <a:solidFill>
                  <a:schemeClr val="accent2"/>
                </a:solidFill>
                <a:ea typeface="宋体" charset="-122"/>
                <a:cs typeface="Arial" charset="0"/>
              </a:rPr>
              <a:t>    Propiedad Intelectual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2103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1382713" y="2971800"/>
            <a:ext cx="616108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/>
            <a:endParaRPr lang="es-EC" sz="9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449263" algn="ctr"/>
            <a:endParaRPr lang="es-EC" sz="9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449263" algn="ctr"/>
            <a:endParaRPr lang="es-EC" sz="9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449263" algn="ctr"/>
            <a:endParaRPr lang="es-EC" sz="9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449263" algn="ctr"/>
            <a:endParaRPr lang="en-US" sz="9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449263" algn="ctr" eaLnBrk="0" hangingPunct="0"/>
            <a:r>
              <a:rPr lang="es-E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es-ES" sz="1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Tecnología 100% alemán</a:t>
            </a:r>
          </a:p>
          <a:p>
            <a:pPr indent="449263" algn="ctr" eaLnBrk="0" hangingPunct="0"/>
            <a:endParaRPr lang="es-ES" sz="1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449263" algn="ctr" eaLnBrk="0" hangingPunct="0"/>
            <a:r>
              <a:rPr lang="es-E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ea typeface="Times New Roman" pitchFamily="18" charset="0"/>
                <a:cs typeface="Tahoma" pitchFamily="34" charset="0"/>
              </a:rPr>
              <a:t>VENTA DE COLECTORES SOLARES DE AGUA</a:t>
            </a:r>
          </a:p>
          <a:p>
            <a:pPr indent="449263" algn="ctr" eaLnBrk="0" hangingPunct="0"/>
            <a:endParaRPr lang="en-US" sz="24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449263" algn="ctr" eaLnBrk="0" hangingPunct="0"/>
            <a:r>
              <a:rPr lang="es-ES" sz="1600" b="0">
                <a:solidFill>
                  <a:schemeClr val="tx1"/>
                </a:solidFill>
                <a:latin typeface="Comic Sans MS" pitchFamily="66" charset="0"/>
              </a:rPr>
              <a:t>    </a:t>
            </a:r>
            <a:r>
              <a:rPr lang="es-ES" sz="1800" b="0">
                <a:solidFill>
                  <a:schemeClr val="tx1"/>
                </a:solidFill>
                <a:latin typeface="Comic Sans MS" pitchFamily="66" charset="0"/>
              </a:rPr>
              <a:t>“La energía del sol en tus manos”</a:t>
            </a:r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indent="449263" algn="ctr" eaLnBrk="0" hangingPunct="0"/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7292" name="WordArt 12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7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7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97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97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97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97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685800" y="755650"/>
            <a:ext cx="8001000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Estrategia de Mercadotecnia</a:t>
            </a:r>
          </a:p>
          <a:p>
            <a:pPr marL="342900" indent="-342900">
              <a:buFont typeface="Wingdings" pitchFamily="2" charset="2"/>
              <a:buNone/>
            </a:pPr>
            <a:endParaRPr lang="es-ES" altLang="zh-CN" sz="22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Nuevos Mercados después del innovador – Estrategia del Seguidor.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Salto de Rana – Tratar de captar cliente insatisfechos y no leales a la marca.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Requieres menos inversión en investigación y desarrollo.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 Aprovechar errores de posicionamiento del precursor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 Aprovechar errores de producto del precursor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 Aprovechar errores de marketing del precursor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 Aprovechar los últimos adelantos en tecnología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 Sacar ventaja de los recursos limitados del precursor.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200">
                <a:solidFill>
                  <a:schemeClr val="accent2"/>
                </a:solidFill>
                <a:ea typeface="宋体" charset="-122"/>
                <a:cs typeface="Arial" charset="0"/>
              </a:rPr>
              <a:t>Sé diferenciará por mejor tecnología, calidad, mejor servicio, mejor mantenimiento y equipo tecnológico adecuado.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3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93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752600" y="2528888"/>
            <a:ext cx="5715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600">
                <a:solidFill>
                  <a:schemeClr val="accent2"/>
                </a:solidFill>
                <a:ea typeface="宋体" charset="-122"/>
                <a:cs typeface="Arial" charset="0"/>
              </a:rPr>
              <a:t>GENERALIDADES DE LA ENERGIA SOLAR TÉRMICA</a:t>
            </a:r>
            <a:endParaRPr lang="es-ES" altLang="zh-CN" sz="32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943600" y="228600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990600" y="6096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600" u="sng">
                <a:solidFill>
                  <a:schemeClr val="accent2"/>
                </a:solidFill>
                <a:latin typeface="Arial" charset="0"/>
                <a:ea typeface="宋体" charset="-122"/>
                <a:cs typeface="Arial" charset="0"/>
              </a:rPr>
              <a:t>FODA</a:t>
            </a:r>
            <a:endParaRPr lang="es-ES" altLang="zh-CN" sz="2800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00409" name="Rectangle 57"/>
          <p:cNvSpPr>
            <a:spLocks noChangeArrowheads="1"/>
          </p:cNvSpPr>
          <p:nvPr/>
        </p:nvSpPr>
        <p:spPr bwMode="auto">
          <a:xfrm>
            <a:off x="457200" y="1236663"/>
            <a:ext cx="8229600" cy="4789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just"/>
            <a:r>
              <a:rPr lang="es-E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FORTALEZAS</a:t>
            </a:r>
          </a:p>
          <a:p>
            <a:pPr algn="just"/>
            <a:endParaRPr lang="en-US" sz="20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Producto de última tecnología</a:t>
            </a:r>
            <a:endParaRPr lang="en-US" sz="1800">
              <a:solidFill>
                <a:schemeClr val="accent2"/>
              </a:solidFill>
            </a:endParaRPr>
          </a:p>
          <a:p>
            <a:pPr algn="just"/>
            <a:r>
              <a:rPr lang="es-ES" sz="1800">
                <a:solidFill>
                  <a:schemeClr val="accent2"/>
                </a:solidFill>
              </a:rPr>
              <a:t>  Partes y piezas provenientes de Alemania, país reconocido en el mundo   como el mejor proveedor de tecnología solar</a:t>
            </a:r>
          </a:p>
          <a:p>
            <a:pPr algn="just"/>
            <a:r>
              <a:rPr lang="es-ES" sz="1800">
                <a:solidFill>
                  <a:schemeClr val="accent2"/>
                </a:solidFill>
              </a:rPr>
              <a:t>  Contiene partes y dispositivos que requieren un mínimo mantenimiento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Producto con precio competitivo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Contribuye a mantener un medio ambiente libre de contaminación por disminución en la emisión de dióxido de carbono (en el caso de reemplazar calentadores a gas de agua) 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Ayuda a la generación de ahorro en el consumo de energía eléctrica (en el caso de reemplazar calentadores eléctricos de agua)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Versatilidad en el uso del producto (preparación de alimentos, limpieza e higiene personal)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Comercialización propia para evitar costos de intermediación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Empresa se ubicará en la Zona Norte de la ciudad de Quito que cuenta con altos niveles de tránsito vehicular y peatonal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58724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990600" y="6096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600" u="sng">
                <a:solidFill>
                  <a:schemeClr val="accent2"/>
                </a:solidFill>
                <a:latin typeface="Arial" charset="0"/>
                <a:ea typeface="宋体" charset="-122"/>
                <a:cs typeface="Arial" charset="0"/>
              </a:rPr>
              <a:t>FODA</a:t>
            </a:r>
            <a:endParaRPr lang="es-ES" altLang="zh-CN" sz="2800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304800" y="1174750"/>
            <a:ext cx="8686800" cy="503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just"/>
            <a:r>
              <a:rPr lang="es-E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OPORTUNIDADES</a:t>
            </a:r>
            <a:endParaRPr lang="en-US" sz="24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Interés en la colectividad local para proteger medio ambiente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Alta radiación solar en la ciudad de Quito 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Crecimiento en la demanda de tecnologías amigables con el medio ambiente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Disponibilidad de mano de obra barata, calificada pero con experiencia en aparatos “alternativos”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Producto dirigido a un segmento socioeconómico medio-alto y alto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Posibilidad de ampliar la línea de productos en el largo plazo (paneles fotovoltaicos, colectores solares departamentales)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Posibilidad de incursionar en otros mercados locales en el largo plazo (Ibarra, Cuenca, Ambato, Riobamba, etc.)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Posibilidad de instalar nuevas sucursales de la empresa en ciudades externas como Bogotá, Lima, La Paz, etc.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Gobierno actual interesado en aplicar tecnologías solares para la construcción de planes habitacionales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Apoyo de organismos públicos y privados para proyectos solares, como el Municipio de Quito, CODESOL, y el actual Ministerio de Energía y Minas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8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8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8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8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8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87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87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8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8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87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87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87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87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5974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990600" y="6096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600" u="sng">
                <a:solidFill>
                  <a:schemeClr val="accent2"/>
                </a:solidFill>
                <a:latin typeface="Arial" charset="0"/>
                <a:ea typeface="宋体" charset="-122"/>
                <a:cs typeface="Arial" charset="0"/>
              </a:rPr>
              <a:t>FODA</a:t>
            </a:r>
            <a:endParaRPr lang="es-ES" altLang="zh-CN" sz="2800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457200" y="1963738"/>
            <a:ext cx="8458200" cy="2652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just"/>
            <a:r>
              <a:rPr lang="es-E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DEBILIDADES</a:t>
            </a:r>
          </a:p>
          <a:p>
            <a:pPr algn="just"/>
            <a:endParaRPr lang="es-ES" sz="24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Falta de respaldo de una marca reconocida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Desconocimiento general de la población sobre el colector solar de agua y sus beneficios ambientales y socioeconómicos.</a:t>
            </a: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Alta inversión inicial en la compra del producto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Lento desarrollo del mercado tecnológico solar en el país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Tardía recuperación de la inversión, lo cual desalentaría a los potenciales inversionistas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6077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990600" y="6096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600" u="sng">
                <a:solidFill>
                  <a:schemeClr val="accent2"/>
                </a:solidFill>
                <a:latin typeface="Arial" charset="0"/>
                <a:ea typeface="宋体" charset="-122"/>
                <a:cs typeface="Arial" charset="0"/>
              </a:rPr>
              <a:t>FODA</a:t>
            </a:r>
            <a:endParaRPr lang="es-ES" altLang="zh-CN" sz="2800">
              <a:solidFill>
                <a:schemeClr val="accent2"/>
              </a:solidFill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1854200" y="2408238"/>
            <a:ext cx="5516563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/>
            <a:r>
              <a:rPr lang="es-E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AMENAZAS</a:t>
            </a:r>
          </a:p>
          <a:p>
            <a:pPr algn="just"/>
            <a:endParaRPr lang="en-US" sz="24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Inestabilidad política, social y económica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Falta de crédito bancario para el sector</a:t>
            </a:r>
            <a:endParaRPr lang="en-US" sz="18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Robo de partes importadas en las Aduanas</a:t>
            </a:r>
          </a:p>
          <a:p>
            <a:pPr algn="just">
              <a:buFontTx/>
              <a:buChar char="•"/>
            </a:pPr>
            <a:r>
              <a:rPr lang="es-ES" sz="1800">
                <a:solidFill>
                  <a:schemeClr val="accent2"/>
                </a:solidFill>
              </a:rPr>
              <a:t>Entrada de competidores fuertes en el mercado</a:t>
            </a:r>
            <a:r>
              <a:rPr lang="en-US" sz="18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0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0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0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01380" name="WordArt 4"/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762000" y="5334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Matriz de PORTER</a:t>
            </a:r>
            <a:endParaRPr lang="es-ES" altLang="zh-CN" sz="28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2209800" y="1295400"/>
            <a:ext cx="4495800" cy="10287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Competencia Potencial:</a:t>
            </a:r>
            <a:endParaRPr lang="en-US" sz="1600" b="0">
              <a:solidFill>
                <a:schemeClr val="tx1"/>
              </a:solidFill>
              <a:cs typeface="Arial" charset="0"/>
            </a:endParaRPr>
          </a:p>
          <a:p>
            <a:pPr algn="ctr" eaLnBrk="0" hangingPunct="0"/>
            <a:r>
              <a:rPr lang="es-ES" sz="1600" b="0">
                <a:solidFill>
                  <a:schemeClr val="tx1"/>
                </a:solidFill>
                <a:latin typeface="Arial" charset="0"/>
              </a:rPr>
              <a:t>* Grandes empresas que deseen incursionar en el mercado tecnológico solar</a:t>
            </a:r>
            <a:endParaRPr lang="en-US" sz="16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0" hangingPunct="0"/>
            <a:r>
              <a:rPr lang="es-ES" sz="1600" b="0">
                <a:solidFill>
                  <a:schemeClr val="tx1"/>
                </a:solidFill>
                <a:latin typeface="Arial" charset="0"/>
              </a:rPr>
              <a:t>* Proyectos del actual Gobierno Nacional</a:t>
            </a:r>
            <a:endParaRPr lang="es-ES" sz="16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76200" y="2819400"/>
            <a:ext cx="1676400" cy="1981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Proveedores:</a:t>
            </a:r>
            <a:endParaRPr lang="en-US" sz="1600" b="0">
              <a:solidFill>
                <a:schemeClr val="tx1"/>
              </a:solidFill>
              <a:cs typeface="Arial" charset="0"/>
            </a:endParaRPr>
          </a:p>
          <a:p>
            <a:pPr algn="ctr" eaLnBrk="0" hangingPunct="0"/>
            <a:r>
              <a:rPr lang="es-ES" sz="1600" b="0">
                <a:solidFill>
                  <a:schemeClr val="tx1"/>
                </a:solidFill>
                <a:latin typeface="Arial" charset="0"/>
              </a:rPr>
              <a:t>* De partes, repuestos y piezas, la empresa alemana Conergy AG</a:t>
            </a:r>
            <a:endParaRPr lang="en-US" sz="16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en-US" sz="16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2057400" y="2667000"/>
            <a:ext cx="4953000" cy="25146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Competencia del sector:</a:t>
            </a:r>
            <a:endParaRPr lang="en-US" sz="1600" b="0">
              <a:solidFill>
                <a:schemeClr val="tx1"/>
              </a:solidFill>
              <a:cs typeface="Arial" charset="0"/>
            </a:endParaRPr>
          </a:p>
          <a:p>
            <a:pPr algn="ctr" eaLnBrk="0" hangingPunct="0"/>
            <a:r>
              <a:rPr lang="es-ES" sz="1600" b="0">
                <a:solidFill>
                  <a:schemeClr val="tx1"/>
                </a:solidFill>
                <a:latin typeface="Arial" charset="0"/>
              </a:rPr>
              <a:t>* Termosifón, que con la asistencia de la Fundación CODESOL, es la precursora del mercado tecnológico solar en el país; vende colectores solares de agua a todos los estratos sociales alrededor del país, especialmente en las provincias de la Sierra y el Oriente</a:t>
            </a:r>
            <a:endParaRPr lang="en-US" sz="16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0" hangingPunct="0"/>
            <a:r>
              <a:rPr lang="es-ES" sz="1600" b="0">
                <a:solidFill>
                  <a:schemeClr val="tx1"/>
                </a:solidFill>
                <a:latin typeface="Arial" charset="0"/>
              </a:rPr>
              <a:t>* Hidrosistemas, empresa de Guayaquil que recién empezó; vende diferentes modelos de colectores solares  </a:t>
            </a:r>
            <a:endParaRPr lang="es-ES" sz="16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7391400" y="2743200"/>
            <a:ext cx="1485900" cy="21336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>
                <a:solidFill>
                  <a:schemeClr val="tx1"/>
                </a:solidFill>
              </a:rPr>
              <a:t>Clientes:</a:t>
            </a:r>
            <a:endParaRPr lang="en-US" sz="1600" b="0">
              <a:solidFill>
                <a:schemeClr val="tx1"/>
              </a:solidFill>
              <a:cs typeface="Arial" charset="0"/>
            </a:endParaRPr>
          </a:p>
          <a:p>
            <a:pPr algn="ctr" eaLnBrk="0" hangingPunct="0"/>
            <a:r>
              <a:rPr lang="es-ES" sz="1600" b="0">
                <a:solidFill>
                  <a:schemeClr val="tx1"/>
                </a:solidFill>
                <a:latin typeface="Arial" charset="0"/>
              </a:rPr>
              <a:t>Familias con vivienda propia residentes en Quito, clase social media alta y alta</a:t>
            </a:r>
            <a:endParaRPr lang="es-ES" sz="16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2895600" y="5410200"/>
            <a:ext cx="3124200" cy="1219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800">
                <a:solidFill>
                  <a:schemeClr val="tx1"/>
                </a:solidFill>
              </a:rPr>
              <a:t>Productos Sustitutos:</a:t>
            </a:r>
            <a:endParaRPr lang="en-US" sz="1800" b="0">
              <a:solidFill>
                <a:schemeClr val="tx1"/>
              </a:solidFill>
              <a:cs typeface="Arial" charset="0"/>
            </a:endParaRPr>
          </a:p>
          <a:p>
            <a:pPr algn="ctr" eaLnBrk="0" hangingPunct="0"/>
            <a:r>
              <a:rPr lang="es-ES" sz="1800" b="0">
                <a:solidFill>
                  <a:schemeClr val="tx1"/>
                </a:solidFill>
                <a:latin typeface="Arial" charset="0"/>
              </a:rPr>
              <a:t>* Colectores a gas de agua</a:t>
            </a:r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0" hangingPunct="0"/>
            <a:r>
              <a:rPr lang="es-ES" sz="1800" b="0">
                <a:solidFill>
                  <a:schemeClr val="tx1"/>
                </a:solidFill>
                <a:latin typeface="Arial" charset="0"/>
              </a:rPr>
              <a:t>* Calentadores eléctricos de agua</a:t>
            </a:r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228600" y="1066800"/>
            <a:ext cx="2698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b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es-ES" b="0">
                <a:solidFill>
                  <a:schemeClr val="tx1"/>
                </a:solidFill>
                <a:latin typeface="Arial" charset="0"/>
              </a:rPr>
              <a:t>  </a:t>
            </a:r>
            <a:endParaRPr lang="en-US" sz="9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es-ES" b="0">
                <a:solidFill>
                  <a:schemeClr val="tx1"/>
                </a:solidFill>
                <a:latin typeface="Arial" charset="0"/>
              </a:rPr>
              <a:t> </a:t>
            </a:r>
            <a:endParaRPr lang="en-US" sz="9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es-ES" b="0">
                <a:solidFill>
                  <a:schemeClr val="tx1"/>
                </a:solidFill>
                <a:latin typeface="Arial" charset="0"/>
              </a:rPr>
              <a:t> </a:t>
            </a:r>
            <a:endParaRPr lang="en-US" sz="9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0" y="2163763"/>
            <a:ext cx="22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b="0">
                <a:solidFill>
                  <a:schemeClr val="tx1"/>
                </a:solidFill>
                <a:latin typeface="Arial" charset="0"/>
              </a:rPr>
              <a:t> </a:t>
            </a:r>
            <a:endParaRPr lang="en-US" sz="9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0" y="2713038"/>
            <a:ext cx="1841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900" b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900" b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0" y="3490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>
            <a:off x="44196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1406" name="Line 30"/>
          <p:cNvSpPr>
            <a:spLocks noChangeShapeType="1"/>
          </p:cNvSpPr>
          <p:nvPr/>
        </p:nvSpPr>
        <p:spPr bwMode="auto">
          <a:xfrm>
            <a:off x="17526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>
            <a:off x="70104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44958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91" grpId="0" animBg="1"/>
      <p:bldP spid="101386" grpId="0" animBg="1"/>
      <p:bldP spid="101385" grpId="0" animBg="1"/>
      <p:bldP spid="101387" grpId="0" animBg="1"/>
      <p:bldP spid="101383" grpId="0" animBg="1"/>
      <p:bldP spid="101404" grpId="0" animBg="1"/>
      <p:bldP spid="101406" grpId="0" animBg="1"/>
      <p:bldP spid="101407" grpId="0" animBg="1"/>
      <p:bldP spid="101407" grpId="1" animBg="1"/>
      <p:bldP spid="10140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02404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762000" y="88265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CL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Matriz de Implicación FCB</a:t>
            </a:r>
            <a:endParaRPr lang="es-ES" altLang="zh-CN" sz="28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05000"/>
            <a:ext cx="61722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762000" y="88265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CL" altLang="zh-CN" sz="3600" u="sng">
                <a:solidFill>
                  <a:schemeClr val="accent2"/>
                </a:solidFill>
                <a:ea typeface="宋体" charset="-122"/>
                <a:cs typeface="Arial" charset="0"/>
              </a:rPr>
              <a:t>Matriz BCG</a:t>
            </a:r>
            <a:endParaRPr lang="es-ES" altLang="zh-CN" sz="28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  <p:grpSp>
        <p:nvGrpSpPr>
          <p:cNvPr id="103433" name="Group 9"/>
          <p:cNvGrpSpPr>
            <a:grpSpLocks noChangeAspect="1"/>
          </p:cNvGrpSpPr>
          <p:nvPr/>
        </p:nvGrpSpPr>
        <p:grpSpPr bwMode="auto">
          <a:xfrm>
            <a:off x="2209800" y="2362200"/>
            <a:ext cx="6096000" cy="2620963"/>
            <a:chOff x="0" y="0"/>
            <a:chExt cx="6480" cy="2786"/>
          </a:xfrm>
        </p:grpSpPr>
        <p:sp>
          <p:nvSpPr>
            <p:cNvPr id="103460" name="AutoShape 3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80" cy="2786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s-ES"/>
            </a:p>
          </p:txBody>
        </p:sp>
        <p:sp>
          <p:nvSpPr>
            <p:cNvPr id="103459" name="Rectangle 35"/>
            <p:cNvSpPr>
              <a:spLocks noChangeArrowheads="1"/>
            </p:cNvSpPr>
            <p:nvPr/>
          </p:nvSpPr>
          <p:spPr bwMode="auto">
            <a:xfrm>
              <a:off x="4615" y="1127"/>
              <a:ext cx="89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/>
                <a:t>DILEMAS</a:t>
              </a:r>
              <a:endParaRPr lang="en-US" sz="16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3458" name="Rectangle 34"/>
            <p:cNvSpPr>
              <a:spLocks noChangeArrowheads="1"/>
            </p:cNvSpPr>
            <p:nvPr/>
          </p:nvSpPr>
          <p:spPr bwMode="auto">
            <a:xfrm>
              <a:off x="997" y="1397"/>
              <a:ext cx="41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Alto</a:t>
              </a:r>
              <a:endParaRPr lang="en-US" sz="16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3457" name="Rectangle 33"/>
            <p:cNvSpPr>
              <a:spLocks noChangeArrowheads="1"/>
            </p:cNvSpPr>
            <p:nvPr/>
          </p:nvSpPr>
          <p:spPr bwMode="auto">
            <a:xfrm>
              <a:off x="2209" y="1402"/>
              <a:ext cx="103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/>
                <a:t>ESTRELLAS</a:t>
              </a:r>
              <a:endParaRPr lang="en-US" sz="16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3456" name="Rectangle 32"/>
            <p:cNvSpPr>
              <a:spLocks noChangeArrowheads="1"/>
            </p:cNvSpPr>
            <p:nvPr/>
          </p:nvSpPr>
          <p:spPr bwMode="auto">
            <a:xfrm>
              <a:off x="4666" y="1446"/>
              <a:ext cx="97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ea typeface="Times New Roman" pitchFamily="18" charset="0"/>
                  <a:cs typeface="Bodoni MT Black" pitchFamily="18" charset="0"/>
                </a:rPr>
                <a:t>ECUASOL</a:t>
              </a:r>
              <a:endParaRPr lang="en-US" sz="1600" b="0">
                <a:solidFill>
                  <a:schemeClr val="tx1"/>
                </a:solidFill>
                <a:ea typeface="Times New Roman" pitchFamily="18" charset="0"/>
                <a:cs typeface="Bodoni MT Black" pitchFamily="18" charset="0"/>
              </a:endParaRPr>
            </a:p>
          </p:txBody>
        </p:sp>
        <p:sp>
          <p:nvSpPr>
            <p:cNvPr id="103455" name="Rectangle 31"/>
            <p:cNvSpPr>
              <a:spLocks noChangeArrowheads="1"/>
            </p:cNvSpPr>
            <p:nvPr/>
          </p:nvSpPr>
          <p:spPr bwMode="auto">
            <a:xfrm>
              <a:off x="997" y="2227"/>
              <a:ext cx="46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Bajo</a:t>
              </a:r>
              <a:endParaRPr lang="en-US" sz="16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3454" name="Rectangle 30"/>
            <p:cNvSpPr>
              <a:spLocks noChangeArrowheads="1"/>
            </p:cNvSpPr>
            <p:nvPr/>
          </p:nvSpPr>
          <p:spPr bwMode="auto">
            <a:xfrm>
              <a:off x="1834" y="2234"/>
              <a:ext cx="187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/>
                <a:t>VACAS LECHERAS</a:t>
              </a:r>
              <a:endParaRPr lang="en-US" sz="16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3453" name="Rectangle 29"/>
            <p:cNvSpPr>
              <a:spLocks noChangeArrowheads="1"/>
            </p:cNvSpPr>
            <p:nvPr/>
          </p:nvSpPr>
          <p:spPr bwMode="auto">
            <a:xfrm>
              <a:off x="4691" y="2234"/>
              <a:ext cx="80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/>
                <a:t>PERROS</a:t>
              </a:r>
              <a:endParaRPr lang="en-US" sz="16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3452" name="Rectangle 28"/>
            <p:cNvSpPr>
              <a:spLocks noChangeArrowheads="1"/>
            </p:cNvSpPr>
            <p:nvPr/>
          </p:nvSpPr>
          <p:spPr bwMode="auto">
            <a:xfrm>
              <a:off x="1014" y="13"/>
              <a:ext cx="4960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/>
                <a:t>PARTICIPACIÓN RELATIVA EN EL MERCADO</a:t>
              </a:r>
              <a:endParaRPr lang="en-US" sz="18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3451" name="Rectangle 27"/>
            <p:cNvSpPr>
              <a:spLocks noChangeArrowheads="1"/>
            </p:cNvSpPr>
            <p:nvPr/>
          </p:nvSpPr>
          <p:spPr bwMode="auto">
            <a:xfrm>
              <a:off x="2519" y="709"/>
              <a:ext cx="64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Fuerte</a:t>
              </a:r>
              <a:endParaRPr lang="en-US" sz="16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3450" name="Rectangle 26"/>
            <p:cNvSpPr>
              <a:spLocks noChangeArrowheads="1"/>
            </p:cNvSpPr>
            <p:nvPr/>
          </p:nvSpPr>
          <p:spPr bwMode="auto">
            <a:xfrm>
              <a:off x="4858" y="709"/>
              <a:ext cx="539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Débil</a:t>
              </a:r>
              <a:endParaRPr lang="en-US" sz="1600" b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3449" name="Line 25"/>
            <p:cNvSpPr>
              <a:spLocks noChangeShapeType="1"/>
            </p:cNvSpPr>
            <p:nvPr/>
          </p:nvSpPr>
          <p:spPr bwMode="auto">
            <a:xfrm>
              <a:off x="1690" y="553"/>
              <a:ext cx="1" cy="22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48" name="Rectangle 24"/>
            <p:cNvSpPr>
              <a:spLocks noChangeArrowheads="1"/>
            </p:cNvSpPr>
            <p:nvPr/>
          </p:nvSpPr>
          <p:spPr bwMode="auto">
            <a:xfrm>
              <a:off x="1690" y="553"/>
              <a:ext cx="22" cy="22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47" name="Line 23"/>
            <p:cNvSpPr>
              <a:spLocks noChangeShapeType="1"/>
            </p:cNvSpPr>
            <p:nvPr/>
          </p:nvSpPr>
          <p:spPr bwMode="auto">
            <a:xfrm>
              <a:off x="3966" y="574"/>
              <a:ext cx="1" cy="2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46" name="Rectangle 22"/>
            <p:cNvSpPr>
              <a:spLocks noChangeArrowheads="1"/>
            </p:cNvSpPr>
            <p:nvPr/>
          </p:nvSpPr>
          <p:spPr bwMode="auto">
            <a:xfrm>
              <a:off x="3966" y="574"/>
              <a:ext cx="22" cy="22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45" name="Line 21"/>
            <p:cNvSpPr>
              <a:spLocks noChangeShapeType="1"/>
            </p:cNvSpPr>
            <p:nvPr/>
          </p:nvSpPr>
          <p:spPr bwMode="auto">
            <a:xfrm>
              <a:off x="6243" y="574"/>
              <a:ext cx="1" cy="2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44" name="Rectangle 20"/>
            <p:cNvSpPr>
              <a:spLocks noChangeArrowheads="1"/>
            </p:cNvSpPr>
            <p:nvPr/>
          </p:nvSpPr>
          <p:spPr bwMode="auto">
            <a:xfrm>
              <a:off x="6243" y="574"/>
              <a:ext cx="22" cy="22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>
              <a:off x="942" y="1106"/>
              <a:ext cx="1" cy="16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42" name="Rectangle 18"/>
            <p:cNvSpPr>
              <a:spLocks noChangeArrowheads="1"/>
            </p:cNvSpPr>
            <p:nvPr/>
          </p:nvSpPr>
          <p:spPr bwMode="auto">
            <a:xfrm>
              <a:off x="942" y="1106"/>
              <a:ext cx="22" cy="16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41" name="Line 17"/>
            <p:cNvSpPr>
              <a:spLocks noChangeShapeType="1"/>
            </p:cNvSpPr>
            <p:nvPr/>
          </p:nvSpPr>
          <p:spPr bwMode="auto">
            <a:xfrm>
              <a:off x="1712" y="553"/>
              <a:ext cx="45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40" name="Rectangle 16"/>
            <p:cNvSpPr>
              <a:spLocks noChangeArrowheads="1"/>
            </p:cNvSpPr>
            <p:nvPr/>
          </p:nvSpPr>
          <p:spPr bwMode="auto">
            <a:xfrm>
              <a:off x="1712" y="553"/>
              <a:ext cx="4553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39" name="Line 15"/>
            <p:cNvSpPr>
              <a:spLocks noChangeShapeType="1"/>
            </p:cNvSpPr>
            <p:nvPr/>
          </p:nvSpPr>
          <p:spPr bwMode="auto">
            <a:xfrm>
              <a:off x="964" y="1106"/>
              <a:ext cx="53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964" y="1106"/>
              <a:ext cx="5301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37" name="Line 13"/>
            <p:cNvSpPr>
              <a:spLocks noChangeShapeType="1"/>
            </p:cNvSpPr>
            <p:nvPr/>
          </p:nvSpPr>
          <p:spPr bwMode="auto">
            <a:xfrm>
              <a:off x="964" y="1935"/>
              <a:ext cx="53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36" name="Rectangle 12"/>
            <p:cNvSpPr>
              <a:spLocks noChangeArrowheads="1"/>
            </p:cNvSpPr>
            <p:nvPr/>
          </p:nvSpPr>
          <p:spPr bwMode="auto">
            <a:xfrm>
              <a:off x="964" y="1935"/>
              <a:ext cx="53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964" y="2765"/>
              <a:ext cx="53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964" y="2765"/>
              <a:ext cx="5301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3462" name="Rectangle 38"/>
          <p:cNvSpPr>
            <a:spLocks noChangeArrowheads="1"/>
          </p:cNvSpPr>
          <p:nvPr/>
        </p:nvSpPr>
        <p:spPr bwMode="auto">
          <a:xfrm>
            <a:off x="838200" y="3962400"/>
            <a:ext cx="1997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/>
              <a:t>% DE CRECIMIENTO</a:t>
            </a:r>
            <a:endParaRPr lang="en-US" sz="1600" b="0">
              <a:solidFill>
                <a:schemeClr val="tx1"/>
              </a:solidFill>
              <a:cs typeface="Arial" charset="0"/>
            </a:endParaRPr>
          </a:p>
          <a:p>
            <a:pPr eaLnBrk="0" hangingPunct="0"/>
            <a:r>
              <a:rPr lang="en-US" sz="1600"/>
              <a:t> EN EL MERCADO</a:t>
            </a:r>
            <a:endParaRPr lang="en-US" sz="1600" b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3465" name="Rectangle 41"/>
          <p:cNvSpPr>
            <a:spLocks noChangeArrowheads="1"/>
          </p:cNvSpPr>
          <p:nvPr/>
        </p:nvSpPr>
        <p:spPr bwMode="auto">
          <a:xfrm>
            <a:off x="4137025" y="2363788"/>
            <a:ext cx="869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62025" algn="l"/>
              </a:tabLst>
            </a:pPr>
            <a:r>
              <a:rPr lang="es-ES" b="0">
                <a:solidFill>
                  <a:schemeClr val="tx1"/>
                </a:solidFill>
              </a:rPr>
              <a:t>                </a:t>
            </a:r>
            <a:endParaRPr lang="es-ES" sz="18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/>
      <p:bldP spid="1034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1366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838200" y="16002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CL" altLang="zh-CN" sz="3600">
                <a:solidFill>
                  <a:schemeClr val="accent2"/>
                </a:solidFill>
                <a:ea typeface="宋体" charset="-122"/>
                <a:cs typeface="Arial" charset="0"/>
              </a:rPr>
              <a:t>Producto</a:t>
            </a:r>
            <a:endParaRPr lang="es-ES" altLang="zh-CN" sz="36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990600" y="2119313"/>
            <a:ext cx="68373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2400" i="1">
                <a:solidFill>
                  <a:schemeClr val="accent2"/>
                </a:solidFill>
              </a:rPr>
              <a:t>Calentador de agua eléctrico-solar SA-HP140 </a:t>
            </a:r>
          </a:p>
        </p:txBody>
      </p:sp>
      <p:pic>
        <p:nvPicPr>
          <p:cNvPr id="113674" name="Picture 10" descr="b00022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274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3429000" y="2890838"/>
            <a:ext cx="5562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CL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Posee un colector con un vidrio endurecido y densidad del 93%.</a:t>
            </a: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L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Dispositivo Eléctrico-Solar.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L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Un termo de agua caliente de 140 litros, por dentro posee una resistencia eléctrica de 2Kw, 230v y un termostato automático.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L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Garantía de 5 años y vida útil de 25 a 30 años.</a:t>
            </a: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914400" y="669925"/>
            <a:ext cx="739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CL" altLang="zh-CN" sz="6000" u="sng">
                <a:solidFill>
                  <a:schemeClr val="accent2"/>
                </a:solidFill>
                <a:ea typeface="宋体" charset="-122"/>
                <a:cs typeface="Arial" charset="0"/>
              </a:rPr>
              <a:t>Marketing MIX</a:t>
            </a:r>
            <a:endParaRPr lang="es-ES" altLang="zh-CN" sz="60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3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/>
      <p:bldP spid="113673" grpId="0"/>
      <p:bldP spid="11367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1469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pic>
        <p:nvPicPr>
          <p:cNvPr id="114694" name="Picture 6" descr="energia term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763713"/>
            <a:ext cx="50292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1571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685800" y="533400"/>
            <a:ext cx="792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4400" u="sng">
                <a:solidFill>
                  <a:schemeClr val="accent2"/>
                </a:solidFill>
                <a:ea typeface="宋体" charset="-122"/>
                <a:cs typeface="Arial" charset="0"/>
              </a:rPr>
              <a:t>Precio</a:t>
            </a:r>
          </a:p>
          <a:p>
            <a:pPr marL="342900" indent="-342900" algn="just">
              <a:buFont typeface="Wingdings" pitchFamily="2" charset="2"/>
              <a:buNone/>
            </a:pPr>
            <a:endParaRPr lang="es-CL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L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$950 – Componentes Alemanes e importados.</a:t>
            </a: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L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Al sexto mes aumentaran a $1000.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L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Pagos en efectivo – descuento de 5%, a partir del sexto mes.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L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Pagos a crédito directo 21% de entrada.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L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Con tarjeta de crédito: American Express, Visa, Diners Club y Master Card.</a:t>
            </a: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  <p:grpSp>
        <p:nvGrpSpPr>
          <p:cNvPr id="115719" name="Group 7"/>
          <p:cNvGrpSpPr>
            <a:grpSpLocks noChangeAspect="1"/>
          </p:cNvGrpSpPr>
          <p:nvPr/>
        </p:nvGrpSpPr>
        <p:grpSpPr bwMode="auto">
          <a:xfrm>
            <a:off x="1143000" y="3581400"/>
            <a:ext cx="6019800" cy="2570163"/>
            <a:chOff x="0" y="0"/>
            <a:chExt cx="5984" cy="2712"/>
          </a:xfrm>
        </p:grpSpPr>
        <p:sp>
          <p:nvSpPr>
            <p:cNvPr id="115720" name="AutoShape 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984" cy="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21" name="Rectangle 9"/>
            <p:cNvSpPr>
              <a:spLocks noChangeArrowheads="1"/>
            </p:cNvSpPr>
            <p:nvPr/>
          </p:nvSpPr>
          <p:spPr bwMode="auto">
            <a:xfrm>
              <a:off x="2508" y="179"/>
              <a:ext cx="93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800"/>
                <a:t>Más</a:t>
              </a:r>
              <a:r>
                <a:rPr lang="en-US" sz="1800"/>
                <a:t> alto</a:t>
              </a:r>
              <a:endParaRPr lang="es-ES" sz="1800"/>
            </a:p>
          </p:txBody>
        </p:sp>
        <p:sp>
          <p:nvSpPr>
            <p:cNvPr id="115722" name="Rectangle 10"/>
            <p:cNvSpPr>
              <a:spLocks noChangeArrowheads="1"/>
            </p:cNvSpPr>
            <p:nvPr/>
          </p:nvSpPr>
          <p:spPr bwMode="auto">
            <a:xfrm>
              <a:off x="4532" y="179"/>
              <a:ext cx="102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800"/>
                <a:t>Más</a:t>
              </a:r>
              <a:r>
                <a:rPr lang="en-US" sz="1800"/>
                <a:t> </a:t>
              </a:r>
              <a:r>
                <a:rPr lang="es-ES" sz="1800"/>
                <a:t>bajo</a:t>
              </a:r>
            </a:p>
          </p:txBody>
        </p:sp>
        <p:sp>
          <p:nvSpPr>
            <p:cNvPr id="115723" name="Rectangle 11"/>
            <p:cNvSpPr>
              <a:spLocks noChangeArrowheads="1"/>
            </p:cNvSpPr>
            <p:nvPr/>
          </p:nvSpPr>
          <p:spPr bwMode="auto">
            <a:xfrm>
              <a:off x="803" y="822"/>
              <a:ext cx="96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800"/>
                <a:t>Más</a:t>
              </a:r>
              <a:r>
                <a:rPr lang="en-US" sz="1800"/>
                <a:t> Alta</a:t>
              </a:r>
              <a:endParaRPr lang="es-ES" sz="1800"/>
            </a:p>
          </p:txBody>
        </p:sp>
        <p:sp>
          <p:nvSpPr>
            <p:cNvPr id="115724" name="Rectangle 12"/>
            <p:cNvSpPr>
              <a:spLocks noChangeArrowheads="1"/>
            </p:cNvSpPr>
            <p:nvPr/>
          </p:nvSpPr>
          <p:spPr bwMode="auto">
            <a:xfrm>
              <a:off x="2440" y="828"/>
              <a:ext cx="108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latin typeface="Arial" charset="0"/>
                </a:rPr>
                <a:t>Estrategia 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15725" name="Rectangle 13"/>
            <p:cNvSpPr>
              <a:spLocks noChangeArrowheads="1"/>
            </p:cNvSpPr>
            <p:nvPr/>
          </p:nvSpPr>
          <p:spPr bwMode="auto">
            <a:xfrm>
              <a:off x="4392" y="722"/>
              <a:ext cx="133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latin typeface="Arial" charset="0"/>
                </a:rPr>
                <a:t>Estrategia de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15726" name="Rectangle 14"/>
            <p:cNvSpPr>
              <a:spLocks noChangeArrowheads="1"/>
            </p:cNvSpPr>
            <p:nvPr/>
          </p:nvSpPr>
          <p:spPr bwMode="auto">
            <a:xfrm>
              <a:off x="2430" y="1097"/>
              <a:ext cx="111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latin typeface="Arial" charset="0"/>
                </a:rPr>
                <a:t>de Primera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15727" name="Rectangle 15"/>
            <p:cNvSpPr>
              <a:spLocks noChangeArrowheads="1"/>
            </p:cNvSpPr>
            <p:nvPr/>
          </p:nvSpPr>
          <p:spPr bwMode="auto">
            <a:xfrm>
              <a:off x="4502" y="935"/>
              <a:ext cx="106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latin typeface="Arial" charset="0"/>
                </a:rPr>
                <a:t>buen valor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15728" name="Rectangle 16"/>
            <p:cNvSpPr>
              <a:spLocks noChangeArrowheads="1"/>
            </p:cNvSpPr>
            <p:nvPr/>
          </p:nvSpPr>
          <p:spPr bwMode="auto">
            <a:xfrm>
              <a:off x="4526" y="1261"/>
              <a:ext cx="111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ECUASOL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15729" name="Rectangle 17"/>
            <p:cNvSpPr>
              <a:spLocks noChangeArrowheads="1"/>
            </p:cNvSpPr>
            <p:nvPr/>
          </p:nvSpPr>
          <p:spPr bwMode="auto">
            <a:xfrm>
              <a:off x="775" y="1900"/>
              <a:ext cx="1008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800"/>
                <a:t>Más</a:t>
              </a:r>
              <a:r>
                <a:rPr lang="en-US" sz="1800"/>
                <a:t> Baja</a:t>
              </a:r>
              <a:endParaRPr lang="es-ES" sz="1800"/>
            </a:p>
          </p:txBody>
        </p:sp>
        <p:sp>
          <p:nvSpPr>
            <p:cNvPr id="115730" name="Rectangle 18"/>
            <p:cNvSpPr>
              <a:spLocks noChangeArrowheads="1"/>
            </p:cNvSpPr>
            <p:nvPr/>
          </p:nvSpPr>
          <p:spPr bwMode="auto">
            <a:xfrm>
              <a:off x="2312" y="1903"/>
              <a:ext cx="14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latin typeface="Arial" charset="0"/>
                </a:rPr>
                <a:t>Estrategia de 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15731" name="Rectangle 19"/>
            <p:cNvSpPr>
              <a:spLocks noChangeArrowheads="1"/>
            </p:cNvSpPr>
            <p:nvPr/>
          </p:nvSpPr>
          <p:spPr bwMode="auto">
            <a:xfrm>
              <a:off x="4523" y="1903"/>
              <a:ext cx="102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latin typeface="Arial" charset="0"/>
                </a:rPr>
                <a:t>Estrategia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15732" name="Rectangle 20"/>
            <p:cNvSpPr>
              <a:spLocks noChangeArrowheads="1"/>
            </p:cNvSpPr>
            <p:nvPr/>
          </p:nvSpPr>
          <p:spPr bwMode="auto">
            <a:xfrm>
              <a:off x="2271" y="2174"/>
              <a:ext cx="151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latin typeface="Arial" charset="0"/>
                </a:rPr>
                <a:t>cargo excesivo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15733" name="Rectangle 21"/>
            <p:cNvSpPr>
              <a:spLocks noChangeArrowheads="1"/>
            </p:cNvSpPr>
            <p:nvPr/>
          </p:nvSpPr>
          <p:spPr bwMode="auto">
            <a:xfrm>
              <a:off x="4411" y="2174"/>
              <a:ext cx="131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0">
                  <a:latin typeface="Arial" charset="0"/>
                </a:rPr>
                <a:t>de economía</a:t>
              </a:r>
              <a:endParaRPr lang="es-ES" sz="1800">
                <a:latin typeface="Arial" charset="0"/>
              </a:endParaRPr>
            </a:p>
          </p:txBody>
        </p:sp>
        <p:sp>
          <p:nvSpPr>
            <p:cNvPr id="115734" name="Line 22"/>
            <p:cNvSpPr>
              <a:spLocks noChangeShapeType="1"/>
            </p:cNvSpPr>
            <p:nvPr/>
          </p:nvSpPr>
          <p:spPr bwMode="auto">
            <a:xfrm>
              <a:off x="1864" y="538"/>
              <a:ext cx="1" cy="21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35" name="Rectangle 23"/>
            <p:cNvSpPr>
              <a:spLocks noChangeArrowheads="1"/>
            </p:cNvSpPr>
            <p:nvPr/>
          </p:nvSpPr>
          <p:spPr bwMode="auto">
            <a:xfrm>
              <a:off x="1864" y="538"/>
              <a:ext cx="21" cy="21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36" name="Line 24"/>
            <p:cNvSpPr>
              <a:spLocks noChangeShapeType="1"/>
            </p:cNvSpPr>
            <p:nvPr/>
          </p:nvSpPr>
          <p:spPr bwMode="auto">
            <a:xfrm>
              <a:off x="3914" y="559"/>
              <a:ext cx="1" cy="21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37" name="Rectangle 25"/>
            <p:cNvSpPr>
              <a:spLocks noChangeArrowheads="1"/>
            </p:cNvSpPr>
            <p:nvPr/>
          </p:nvSpPr>
          <p:spPr bwMode="auto">
            <a:xfrm>
              <a:off x="3914" y="559"/>
              <a:ext cx="20" cy="21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38" name="Line 26"/>
            <p:cNvSpPr>
              <a:spLocks noChangeShapeType="1"/>
            </p:cNvSpPr>
            <p:nvPr/>
          </p:nvSpPr>
          <p:spPr bwMode="auto">
            <a:xfrm>
              <a:off x="5963" y="559"/>
              <a:ext cx="1" cy="21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39" name="Rectangle 27"/>
            <p:cNvSpPr>
              <a:spLocks noChangeArrowheads="1"/>
            </p:cNvSpPr>
            <p:nvPr/>
          </p:nvSpPr>
          <p:spPr bwMode="auto">
            <a:xfrm>
              <a:off x="5963" y="559"/>
              <a:ext cx="21" cy="215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auto">
            <a:xfrm>
              <a:off x="1885" y="538"/>
              <a:ext cx="40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41" name="Rectangle 29"/>
            <p:cNvSpPr>
              <a:spLocks noChangeArrowheads="1"/>
            </p:cNvSpPr>
            <p:nvPr/>
          </p:nvSpPr>
          <p:spPr bwMode="auto">
            <a:xfrm>
              <a:off x="1885" y="538"/>
              <a:ext cx="4099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42" name="Line 30"/>
            <p:cNvSpPr>
              <a:spLocks noChangeShapeType="1"/>
            </p:cNvSpPr>
            <p:nvPr/>
          </p:nvSpPr>
          <p:spPr bwMode="auto">
            <a:xfrm>
              <a:off x="1885" y="1615"/>
              <a:ext cx="40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43" name="Rectangle 31"/>
            <p:cNvSpPr>
              <a:spLocks noChangeArrowheads="1"/>
            </p:cNvSpPr>
            <p:nvPr/>
          </p:nvSpPr>
          <p:spPr bwMode="auto">
            <a:xfrm>
              <a:off x="1885" y="1615"/>
              <a:ext cx="4099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44" name="Line 32"/>
            <p:cNvSpPr>
              <a:spLocks noChangeShapeType="1"/>
            </p:cNvSpPr>
            <p:nvPr/>
          </p:nvSpPr>
          <p:spPr bwMode="auto">
            <a:xfrm>
              <a:off x="1885" y="2691"/>
              <a:ext cx="40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45" name="Rectangle 33"/>
            <p:cNvSpPr>
              <a:spLocks noChangeArrowheads="1"/>
            </p:cNvSpPr>
            <p:nvPr/>
          </p:nvSpPr>
          <p:spPr bwMode="auto">
            <a:xfrm>
              <a:off x="1885" y="2691"/>
              <a:ext cx="4099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746" name="Rectangle 34"/>
            <p:cNvSpPr>
              <a:spLocks noChangeArrowheads="1"/>
            </p:cNvSpPr>
            <p:nvPr/>
          </p:nvSpPr>
          <p:spPr bwMode="auto">
            <a:xfrm rot="16200000">
              <a:off x="-34" y="1394"/>
              <a:ext cx="1057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/>
                <a:t>CALIDAD</a:t>
              </a:r>
              <a:endParaRPr lang="es-ES" sz="1800"/>
            </a:p>
          </p:txBody>
        </p:sp>
      </p:grpSp>
      <p:sp>
        <p:nvSpPr>
          <p:cNvPr id="115747" name="Rectangle 35"/>
          <p:cNvSpPr>
            <a:spLocks noChangeArrowheads="1"/>
          </p:cNvSpPr>
          <p:nvPr/>
        </p:nvSpPr>
        <p:spPr bwMode="auto">
          <a:xfrm>
            <a:off x="4724400" y="3505200"/>
            <a:ext cx="814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/>
              <a:t>PRECIO</a:t>
            </a:r>
            <a:endParaRPr lang="es-E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43364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533400" y="1300163"/>
            <a:ext cx="82296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4400" u="sng">
                <a:solidFill>
                  <a:schemeClr val="accent2"/>
                </a:solidFill>
                <a:cs typeface="Arial" charset="0"/>
              </a:rPr>
              <a:t>Energía Solar</a:t>
            </a:r>
          </a:p>
          <a:p>
            <a:pPr algn="ctr"/>
            <a:endParaRPr lang="es-ES" sz="4000" u="sng">
              <a:solidFill>
                <a:schemeClr val="accent2"/>
              </a:solidFill>
              <a:cs typeface="Arial" charset="0"/>
            </a:endParaRPr>
          </a:p>
          <a:p>
            <a:pPr algn="ctr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 i="1">
                <a:solidFill>
                  <a:schemeClr val="accent2"/>
                </a:solidFill>
                <a:cs typeface="Arial" charset="0"/>
              </a:rPr>
              <a:t>“Es la energía contenida en la radiación solar que es transformada mediante los correspondientes dispositivos, en forma térmica o eléctrica”</a:t>
            </a:r>
          </a:p>
          <a:p>
            <a:pPr algn="ctr">
              <a:buClr>
                <a:schemeClr val="accent2"/>
              </a:buClr>
              <a:buSzPts val="2000"/>
              <a:buFont typeface="Wingdings" pitchFamily="2" charset="2"/>
              <a:buNone/>
            </a:pPr>
            <a:endParaRPr lang="es-ES" sz="2400" i="1">
              <a:solidFill>
                <a:schemeClr val="accent2"/>
              </a:solidFill>
              <a:cs typeface="Arial" charset="0"/>
            </a:endParaRP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Char char="Ø"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Elemento encargado de captar la radiación solar y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  transformarla en energía útil es el panel solar.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Char char="Ø"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Pudiendo ser de 2 clases:</a:t>
            </a:r>
          </a:p>
          <a:p>
            <a:pPr algn="just">
              <a:buClr>
                <a:schemeClr val="accent2"/>
              </a:buClr>
              <a:buSzPct val="83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        - </a:t>
            </a:r>
            <a:r>
              <a:rPr lang="es-ES" sz="2400" i="1">
                <a:solidFill>
                  <a:schemeClr val="accent2"/>
                </a:solidFill>
                <a:cs typeface="Arial" charset="0"/>
              </a:rPr>
              <a:t>Captadores solares térmicos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        - </a:t>
            </a:r>
            <a:r>
              <a:rPr lang="es-ES" sz="2400" i="1">
                <a:solidFill>
                  <a:schemeClr val="accent2"/>
                </a:solidFill>
                <a:cs typeface="Arial" charset="0"/>
              </a:rPr>
              <a:t>Módulos Fotovoltaicos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1600200" y="3924300"/>
            <a:ext cx="2057400" cy="11049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500">
              <a:solidFill>
                <a:schemeClr val="accent2"/>
              </a:solidFill>
            </a:endParaRPr>
          </a:p>
          <a:p>
            <a:pPr algn="ctr"/>
            <a:r>
              <a:rPr lang="es-ES" sz="1800">
                <a:solidFill>
                  <a:schemeClr val="accent2"/>
                </a:solidFill>
              </a:rPr>
              <a:t>ECUASOL</a:t>
            </a:r>
            <a:endParaRPr lang="en-US" sz="1800">
              <a:solidFill>
                <a:schemeClr val="accent2"/>
              </a:solidFill>
            </a:endParaRPr>
          </a:p>
          <a:p>
            <a:pPr algn="ctr" eaLnBrk="0" hangingPunct="0"/>
            <a:r>
              <a:rPr lang="es-ES" sz="1800">
                <a:solidFill>
                  <a:schemeClr val="accent2"/>
                </a:solidFill>
              </a:rPr>
              <a:t>(Puntos de información)</a:t>
            </a:r>
            <a:endParaRPr lang="es-ES" sz="18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3924300" y="4495800"/>
            <a:ext cx="1028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257800" y="3886200"/>
            <a:ext cx="2286000" cy="11430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 sz="500">
              <a:solidFill>
                <a:schemeClr val="accent2"/>
              </a:solidFill>
            </a:endParaRPr>
          </a:p>
          <a:p>
            <a:pPr algn="ctr"/>
            <a:r>
              <a:rPr lang="es-ES" sz="1800">
                <a:solidFill>
                  <a:schemeClr val="accent2"/>
                </a:solidFill>
              </a:rPr>
              <a:t>Clientes potenciales</a:t>
            </a:r>
          </a:p>
          <a:p>
            <a:pPr algn="ctr"/>
            <a:r>
              <a:rPr lang="es-ES" sz="1800">
                <a:solidFill>
                  <a:schemeClr val="accent2"/>
                </a:solidFill>
              </a:rPr>
              <a:t>(consumidor final)</a:t>
            </a:r>
            <a:endParaRPr lang="es-ES" sz="18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685800" y="1281113"/>
            <a:ext cx="7924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4400" u="sng">
                <a:solidFill>
                  <a:schemeClr val="accent2"/>
                </a:solidFill>
                <a:ea typeface="宋体" charset="-122"/>
                <a:cs typeface="Arial" charset="0"/>
              </a:rPr>
              <a:t>Plaza</a:t>
            </a:r>
          </a:p>
          <a:p>
            <a:pPr marL="342900" indent="-342900" algn="just">
              <a:buFont typeface="Wingdings" pitchFamily="2" charset="2"/>
              <a:buNone/>
            </a:pPr>
            <a:endParaRPr lang="es-CL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None/>
            </a:pPr>
            <a:r>
              <a:rPr lang="es-ES" altLang="zh-CN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Arial" charset="0"/>
              </a:rPr>
              <a:t>Canales de Distribución Indirectos.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CL" altLang="zh-CN" sz="2000">
                <a:solidFill>
                  <a:schemeClr val="accent2"/>
                </a:solidFill>
                <a:ea typeface="宋体" charset="-122"/>
                <a:cs typeface="Arial" charset="0"/>
              </a:rPr>
              <a:t>Islas en los centros comerciales (El Jardín, Quicentro Shopping, C.C. Iñaquito, El Bosque y El Recreo)</a:t>
            </a:r>
            <a:endParaRPr lang="es-ES" altLang="zh-CN" sz="20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3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 animBg="1"/>
      <p:bldP spid="123912" grpId="0" animBg="1"/>
      <p:bldP spid="1239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2493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685800" y="1371600"/>
            <a:ext cx="79248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4400" u="sng">
                <a:solidFill>
                  <a:schemeClr val="accent2"/>
                </a:solidFill>
                <a:ea typeface="宋体" charset="-122"/>
                <a:cs typeface="Arial" charset="0"/>
              </a:rPr>
              <a:t>Plaza</a:t>
            </a:r>
          </a:p>
          <a:p>
            <a:pPr marL="342900" indent="-342900" algn="just">
              <a:buFont typeface="Wingdings" pitchFamily="2" charset="2"/>
              <a:buNone/>
            </a:pPr>
            <a:endParaRPr lang="es-CL" altLang="zh-CN" sz="4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None/>
            </a:pPr>
            <a:r>
              <a:rPr lang="es-ES" altLang="zh-CN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Arial" charset="0"/>
              </a:rPr>
              <a:t>Canales de Distribución Directos.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524000" y="4038600"/>
            <a:ext cx="2514600" cy="914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ECUASOL</a:t>
            </a:r>
          </a:p>
          <a:p>
            <a:pPr algn="ctr"/>
            <a:r>
              <a:rPr lang="en-US" sz="1800">
                <a:solidFill>
                  <a:schemeClr val="accent2"/>
                </a:solidFill>
              </a:rPr>
              <a:t>(Bodega central – local de venta)</a:t>
            </a:r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>
            <a:off x="4040188" y="4495800"/>
            <a:ext cx="10287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5068888" y="4038600"/>
            <a:ext cx="2322512" cy="914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500">
              <a:solidFill>
                <a:schemeClr val="accent2"/>
              </a:solidFill>
            </a:endParaRPr>
          </a:p>
          <a:p>
            <a:pPr algn="ctr"/>
            <a:r>
              <a:rPr lang="en-US" sz="1800">
                <a:solidFill>
                  <a:schemeClr val="accent2"/>
                </a:solidFill>
              </a:rPr>
              <a:t>Cliente potencial (comprador final)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6" grpId="0" animBg="1"/>
      <p:bldP spid="1249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685800" y="10668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4400" u="sng">
                <a:solidFill>
                  <a:schemeClr val="accent2"/>
                </a:solidFill>
                <a:ea typeface="宋体" charset="-122"/>
                <a:cs typeface="Arial" charset="0"/>
              </a:rPr>
              <a:t>Promoción</a:t>
            </a:r>
            <a:endParaRPr lang="es-ES" altLang="zh-CN" sz="36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  <p:pic>
        <p:nvPicPr>
          <p:cNvPr id="12596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343400"/>
            <a:ext cx="1724025" cy="172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5966" name="WordArt 14"/>
          <p:cNvSpPr>
            <a:spLocks noChangeArrowheads="1" noChangeShapeType="1" noTextEdit="1"/>
          </p:cNvSpPr>
          <p:nvPr/>
        </p:nvSpPr>
        <p:spPr bwMode="auto">
          <a:xfrm rot="-789453">
            <a:off x="6324600" y="4933950"/>
            <a:ext cx="685800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pic>
        <p:nvPicPr>
          <p:cNvPr id="12596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514600"/>
            <a:ext cx="3733800" cy="3724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5971" name="WordArt 19"/>
          <p:cNvSpPr>
            <a:spLocks noChangeArrowheads="1" noChangeShapeType="1" noTextEdit="1"/>
          </p:cNvSpPr>
          <p:nvPr/>
        </p:nvSpPr>
        <p:spPr bwMode="auto">
          <a:xfrm rot="512314">
            <a:off x="2667000" y="3714750"/>
            <a:ext cx="685800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25972" name="WordArt 20"/>
          <p:cNvSpPr>
            <a:spLocks noChangeArrowheads="1" noChangeShapeType="1" noTextEdit="1"/>
          </p:cNvSpPr>
          <p:nvPr/>
        </p:nvSpPr>
        <p:spPr bwMode="auto">
          <a:xfrm rot="354369">
            <a:off x="3200400" y="3105150"/>
            <a:ext cx="685800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pic>
        <p:nvPicPr>
          <p:cNvPr id="125973" name="Picture 21" descr="b00022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6160">
            <a:off x="2362200" y="4038600"/>
            <a:ext cx="417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74" name="WordArt 22"/>
          <p:cNvSpPr>
            <a:spLocks noChangeArrowheads="1" noChangeShapeType="1" noTextEdit="1"/>
          </p:cNvSpPr>
          <p:nvPr/>
        </p:nvSpPr>
        <p:spPr bwMode="auto">
          <a:xfrm rot="571634">
            <a:off x="1828800" y="4686300"/>
            <a:ext cx="1295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"La Energía del Sol</a:t>
            </a:r>
          </a:p>
          <a:p>
            <a:pPr algn="ctr"/>
            <a:r>
              <a:rPr lang="es-EC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 tus manos"</a:t>
            </a:r>
            <a:endParaRPr lang="es-ES" sz="1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125977" name="Picture 25"/>
          <p:cNvPicPr>
            <a:picLocks noChangeAspect="1" noChangeArrowheads="1"/>
          </p:cNvPicPr>
          <p:nvPr/>
        </p:nvPicPr>
        <p:blipFill>
          <a:blip r:embed="rId6"/>
          <a:srcRect r="284"/>
          <a:stretch>
            <a:fillRect/>
          </a:stretch>
        </p:blipFill>
        <p:spPr bwMode="auto">
          <a:xfrm>
            <a:off x="5181600" y="2362200"/>
            <a:ext cx="167640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5978" name="WordArt 26"/>
          <p:cNvSpPr>
            <a:spLocks noChangeArrowheads="1" noChangeShapeType="1" noTextEdit="1"/>
          </p:cNvSpPr>
          <p:nvPr/>
        </p:nvSpPr>
        <p:spPr bwMode="auto">
          <a:xfrm>
            <a:off x="5334000" y="3117850"/>
            <a:ext cx="685800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  <p:bldP spid="125966" grpId="0" animBg="1"/>
      <p:bldP spid="125971" grpId="0" animBg="1"/>
      <p:bldP spid="125972" grpId="0" animBg="1"/>
      <p:bldP spid="125974" grpId="0" animBg="1"/>
      <p:bldP spid="12597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2698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85800" y="457200"/>
            <a:ext cx="792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4400" u="sng">
                <a:solidFill>
                  <a:schemeClr val="accent2"/>
                </a:solidFill>
                <a:ea typeface="宋体" charset="-122"/>
                <a:cs typeface="Arial" charset="0"/>
              </a:rPr>
              <a:t>Publicidad</a:t>
            </a:r>
          </a:p>
          <a:p>
            <a:pPr marL="342900" indent="-342900" algn="just">
              <a:buFont typeface="Wingdings" pitchFamily="2" charset="2"/>
              <a:buNone/>
            </a:pPr>
            <a:endParaRPr lang="es-ES" altLang="zh-CN" sz="4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s-ES" altLang="zh-CN" sz="36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  <p:pic>
        <p:nvPicPr>
          <p:cNvPr id="126983" name="Picture 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295400"/>
            <a:ext cx="4343400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2902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685800" y="1193800"/>
            <a:ext cx="79248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4400" u="sng">
                <a:solidFill>
                  <a:schemeClr val="accent2"/>
                </a:solidFill>
                <a:ea typeface="宋体" charset="-122"/>
                <a:cs typeface="Arial" charset="0"/>
              </a:rPr>
              <a:t>Relaciones Publicas</a:t>
            </a:r>
          </a:p>
          <a:p>
            <a:pPr marL="342900" indent="-342900" algn="just">
              <a:buFont typeface="Wingdings" pitchFamily="2" charset="2"/>
              <a:buNone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Organizar una Mega Feria de Energía Solar.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Auspiciar algún torneo deportivo como golf, equitación, tenis o tuerca.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Obsequio de un colector solar de agua para Miss Ecuador o Reina de Quito.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3005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685800" y="2941638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4400">
                <a:solidFill>
                  <a:schemeClr val="accent2"/>
                </a:solidFill>
                <a:ea typeface="宋体" charset="-122"/>
                <a:cs typeface="Arial" charset="0"/>
              </a:rPr>
              <a:t>Estudio Técnico</a:t>
            </a:r>
            <a:endParaRPr lang="es-ES" altLang="zh-CN" sz="44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3107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685800" y="762000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ES" altLang="zh-CN" sz="4000" u="sng">
                <a:solidFill>
                  <a:schemeClr val="accent2"/>
                </a:solidFill>
                <a:ea typeface="宋体" charset="-122"/>
                <a:cs typeface="Arial" charset="0"/>
              </a:rPr>
              <a:t>Descripción del Proceso de Ensamblaje</a:t>
            </a: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  <p:sp>
        <p:nvSpPr>
          <p:cNvPr id="131082" name="Oval 10"/>
          <p:cNvSpPr>
            <a:spLocks noChangeArrowheads="1"/>
          </p:cNvSpPr>
          <p:nvPr/>
        </p:nvSpPr>
        <p:spPr bwMode="auto">
          <a:xfrm>
            <a:off x="2590800" y="2514600"/>
            <a:ext cx="1600200" cy="685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3124200" y="2819400"/>
            <a:ext cx="1600200" cy="1295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s-ES"/>
          </a:p>
        </p:txBody>
      </p:sp>
      <p:pic>
        <p:nvPicPr>
          <p:cNvPr id="1310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1524000" cy="990600"/>
          </a:xfrm>
          <a:prstGeom prst="rect">
            <a:avLst/>
          </a:prstGeom>
          <a:noFill/>
        </p:spPr>
      </p:pic>
      <p:sp>
        <p:nvSpPr>
          <p:cNvPr id="131086" name="Oval 14"/>
          <p:cNvSpPr>
            <a:spLocks noChangeArrowheads="1"/>
          </p:cNvSpPr>
          <p:nvPr/>
        </p:nvSpPr>
        <p:spPr bwMode="auto">
          <a:xfrm>
            <a:off x="1752600" y="2362200"/>
            <a:ext cx="1300163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C">
                <a:solidFill>
                  <a:schemeClr val="tx1"/>
                </a:solidFill>
                <a:latin typeface="Arial" charset="0"/>
              </a:rPr>
              <a:t>Recepción de partes y piezas</a:t>
            </a:r>
            <a:endParaRPr lang="es-EC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>
            <a:off x="1501775" y="2819400"/>
            <a:ext cx="250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1088" name="Oval 16"/>
          <p:cNvSpPr>
            <a:spLocks noChangeArrowheads="1"/>
          </p:cNvSpPr>
          <p:nvPr/>
        </p:nvSpPr>
        <p:spPr bwMode="auto">
          <a:xfrm>
            <a:off x="3352800" y="2362200"/>
            <a:ext cx="1643063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C">
                <a:solidFill>
                  <a:schemeClr val="tx1"/>
                </a:solidFill>
                <a:latin typeface="Arial" charset="0"/>
              </a:rPr>
              <a:t>Ensamblados de tubos</a:t>
            </a:r>
            <a:endParaRPr lang="es-EC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>
            <a:off x="3048000" y="2819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1090" name="Oval 18"/>
          <p:cNvSpPr>
            <a:spLocks noChangeArrowheads="1"/>
          </p:cNvSpPr>
          <p:nvPr/>
        </p:nvSpPr>
        <p:spPr bwMode="auto">
          <a:xfrm>
            <a:off x="5334000" y="2362200"/>
            <a:ext cx="1603375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C">
                <a:solidFill>
                  <a:schemeClr val="tx1"/>
                </a:solidFill>
                <a:latin typeface="Arial" charset="0"/>
              </a:rPr>
              <a:t>Combinación con sistemas de espejos</a:t>
            </a:r>
            <a:endParaRPr lang="es-EC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>
            <a:off x="4995863" y="2819400"/>
            <a:ext cx="3381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1092" name="Oval 20"/>
          <p:cNvSpPr>
            <a:spLocks noChangeArrowheads="1"/>
          </p:cNvSpPr>
          <p:nvPr/>
        </p:nvSpPr>
        <p:spPr bwMode="auto">
          <a:xfrm>
            <a:off x="7162800" y="2362200"/>
            <a:ext cx="19050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C">
                <a:solidFill>
                  <a:schemeClr val="tx1"/>
                </a:solidFill>
                <a:latin typeface="Arial" charset="0"/>
              </a:rPr>
              <a:t>Conexión con tanque de almacenamiento</a:t>
            </a:r>
            <a:endParaRPr lang="es-EC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1091" name="Line 19"/>
          <p:cNvSpPr>
            <a:spLocks noChangeShapeType="1"/>
          </p:cNvSpPr>
          <p:nvPr/>
        </p:nvSpPr>
        <p:spPr bwMode="auto">
          <a:xfrm>
            <a:off x="6934200" y="2819400"/>
            <a:ext cx="2238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1093" name="Oval 21"/>
          <p:cNvSpPr>
            <a:spLocks noChangeArrowheads="1"/>
          </p:cNvSpPr>
          <p:nvPr/>
        </p:nvSpPr>
        <p:spPr bwMode="auto">
          <a:xfrm>
            <a:off x="195263" y="3962400"/>
            <a:ext cx="1306512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C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s-EC">
                <a:solidFill>
                  <a:schemeClr val="tx1"/>
                </a:solidFill>
                <a:latin typeface="Arial" charset="0"/>
              </a:rPr>
              <a:t>Pintura</a:t>
            </a:r>
            <a:endParaRPr lang="es-EC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1094" name="Line 22"/>
          <p:cNvSpPr>
            <a:spLocks noChangeShapeType="1"/>
          </p:cNvSpPr>
          <p:nvPr/>
        </p:nvSpPr>
        <p:spPr bwMode="auto">
          <a:xfrm>
            <a:off x="838200" y="35814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1095" name="Freeform 23"/>
          <p:cNvSpPr>
            <a:spLocks/>
          </p:cNvSpPr>
          <p:nvPr/>
        </p:nvSpPr>
        <p:spPr bwMode="auto">
          <a:xfrm>
            <a:off x="812800" y="2841625"/>
            <a:ext cx="8331200" cy="739775"/>
          </a:xfrm>
          <a:custGeom>
            <a:avLst/>
            <a:gdLst/>
            <a:ahLst/>
            <a:cxnLst>
              <a:cxn ang="0">
                <a:pos x="13845" y="25"/>
              </a:cxn>
              <a:cxn ang="0">
                <a:pos x="13920" y="100"/>
              </a:cxn>
              <a:cxn ang="0">
                <a:pos x="13995" y="175"/>
              </a:cxn>
              <a:cxn ang="0">
                <a:pos x="14025" y="640"/>
              </a:cxn>
              <a:cxn ang="0">
                <a:pos x="13935" y="835"/>
              </a:cxn>
              <a:cxn ang="0">
                <a:pos x="13830" y="910"/>
              </a:cxn>
              <a:cxn ang="0">
                <a:pos x="13695" y="1000"/>
              </a:cxn>
              <a:cxn ang="0">
                <a:pos x="13350" y="1195"/>
              </a:cxn>
              <a:cxn ang="0">
                <a:pos x="12780" y="1330"/>
              </a:cxn>
              <a:cxn ang="0">
                <a:pos x="6000" y="1270"/>
              </a:cxn>
              <a:cxn ang="0">
                <a:pos x="5490" y="1210"/>
              </a:cxn>
              <a:cxn ang="0">
                <a:pos x="5010" y="1165"/>
              </a:cxn>
              <a:cxn ang="0">
                <a:pos x="570" y="1105"/>
              </a:cxn>
              <a:cxn ang="0">
                <a:pos x="45" y="1120"/>
              </a:cxn>
              <a:cxn ang="0">
                <a:pos x="15" y="1165"/>
              </a:cxn>
              <a:cxn ang="0">
                <a:pos x="0" y="1405"/>
              </a:cxn>
            </a:cxnLst>
            <a:rect l="0" t="0" r="r" b="b"/>
            <a:pathLst>
              <a:path w="14080" h="1405">
                <a:moveTo>
                  <a:pt x="13845" y="25"/>
                </a:moveTo>
                <a:cubicBezTo>
                  <a:pt x="13925" y="145"/>
                  <a:pt x="13820" y="0"/>
                  <a:pt x="13920" y="100"/>
                </a:cubicBezTo>
                <a:cubicBezTo>
                  <a:pt x="14020" y="200"/>
                  <a:pt x="13875" y="95"/>
                  <a:pt x="13995" y="175"/>
                </a:cubicBezTo>
                <a:cubicBezTo>
                  <a:pt x="14080" y="346"/>
                  <a:pt x="14045" y="366"/>
                  <a:pt x="14025" y="640"/>
                </a:cubicBezTo>
                <a:cubicBezTo>
                  <a:pt x="14021" y="696"/>
                  <a:pt x="13979" y="806"/>
                  <a:pt x="13935" y="835"/>
                </a:cubicBezTo>
                <a:cubicBezTo>
                  <a:pt x="13899" y="859"/>
                  <a:pt x="13863" y="882"/>
                  <a:pt x="13830" y="910"/>
                </a:cubicBezTo>
                <a:cubicBezTo>
                  <a:pt x="13781" y="952"/>
                  <a:pt x="13757" y="979"/>
                  <a:pt x="13695" y="1000"/>
                </a:cubicBezTo>
                <a:cubicBezTo>
                  <a:pt x="13595" y="1100"/>
                  <a:pt x="13475" y="1138"/>
                  <a:pt x="13350" y="1195"/>
                </a:cubicBezTo>
                <a:cubicBezTo>
                  <a:pt x="13168" y="1278"/>
                  <a:pt x="12980" y="1312"/>
                  <a:pt x="12780" y="1330"/>
                </a:cubicBezTo>
                <a:cubicBezTo>
                  <a:pt x="10116" y="1323"/>
                  <a:pt x="8294" y="1385"/>
                  <a:pt x="6000" y="1270"/>
                </a:cubicBezTo>
                <a:cubicBezTo>
                  <a:pt x="5827" y="1251"/>
                  <a:pt x="5664" y="1222"/>
                  <a:pt x="5490" y="1210"/>
                </a:cubicBezTo>
                <a:cubicBezTo>
                  <a:pt x="5327" y="1183"/>
                  <a:pt x="5179" y="1174"/>
                  <a:pt x="5010" y="1165"/>
                </a:cubicBezTo>
                <a:cubicBezTo>
                  <a:pt x="3530" y="980"/>
                  <a:pt x="2153" y="1111"/>
                  <a:pt x="570" y="1105"/>
                </a:cubicBezTo>
                <a:cubicBezTo>
                  <a:pt x="395" y="1110"/>
                  <a:pt x="219" y="1101"/>
                  <a:pt x="45" y="1120"/>
                </a:cubicBezTo>
                <a:cubicBezTo>
                  <a:pt x="27" y="1122"/>
                  <a:pt x="18" y="1147"/>
                  <a:pt x="15" y="1165"/>
                </a:cubicBezTo>
                <a:cubicBezTo>
                  <a:pt x="2" y="1244"/>
                  <a:pt x="0" y="1405"/>
                  <a:pt x="0" y="140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1096" name="Oval 24"/>
          <p:cNvSpPr>
            <a:spLocks noChangeArrowheads="1"/>
          </p:cNvSpPr>
          <p:nvPr/>
        </p:nvSpPr>
        <p:spPr bwMode="auto">
          <a:xfrm>
            <a:off x="1976438" y="3962400"/>
            <a:ext cx="1306512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C">
                <a:solidFill>
                  <a:schemeClr val="tx1"/>
                </a:solidFill>
                <a:latin typeface="Arial" charset="0"/>
              </a:rPr>
              <a:t>Prueba de Precio Hidráulica</a:t>
            </a:r>
            <a:endParaRPr lang="es-EC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1097" name="Line 25"/>
          <p:cNvSpPr>
            <a:spLocks noChangeShapeType="1"/>
          </p:cNvSpPr>
          <p:nvPr/>
        </p:nvSpPr>
        <p:spPr bwMode="auto">
          <a:xfrm>
            <a:off x="1501775" y="4419600"/>
            <a:ext cx="47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1098" name="Oval 26"/>
          <p:cNvSpPr>
            <a:spLocks noChangeArrowheads="1"/>
          </p:cNvSpPr>
          <p:nvPr/>
        </p:nvSpPr>
        <p:spPr bwMode="auto">
          <a:xfrm>
            <a:off x="3757613" y="3962400"/>
            <a:ext cx="1306512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EC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s-EC">
                <a:solidFill>
                  <a:schemeClr val="tx1"/>
                </a:solidFill>
                <a:latin typeface="Arial" charset="0"/>
              </a:rPr>
              <a:t>Embalaje</a:t>
            </a:r>
            <a:endParaRPr lang="es-EC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1099" name="Line 27"/>
          <p:cNvSpPr>
            <a:spLocks noChangeShapeType="1"/>
          </p:cNvSpPr>
          <p:nvPr/>
        </p:nvSpPr>
        <p:spPr bwMode="auto">
          <a:xfrm>
            <a:off x="3282950" y="4419600"/>
            <a:ext cx="47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1100" name="Rectangle 28"/>
          <p:cNvSpPr>
            <a:spLocks noChangeArrowheads="1"/>
          </p:cNvSpPr>
          <p:nvPr/>
        </p:nvSpPr>
        <p:spPr bwMode="auto">
          <a:xfrm>
            <a:off x="-255588" y="2171700"/>
            <a:ext cx="9144001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086" grpId="0" animBg="1"/>
      <p:bldP spid="131085" grpId="0" animBg="1"/>
      <p:bldP spid="131088" grpId="0" animBg="1"/>
      <p:bldP spid="131087" grpId="0" animBg="1"/>
      <p:bldP spid="131090" grpId="0" animBg="1"/>
      <p:bldP spid="131089" grpId="0" animBg="1"/>
      <p:bldP spid="131092" grpId="0" animBg="1"/>
      <p:bldP spid="131091" grpId="0" animBg="1"/>
      <p:bldP spid="131093" grpId="0" animBg="1"/>
      <p:bldP spid="131094" grpId="0" animBg="1"/>
      <p:bldP spid="131095" grpId="0" animBg="1"/>
      <p:bldP spid="131096" grpId="0" animBg="1"/>
      <p:bldP spid="131097" grpId="0" animBg="1"/>
      <p:bldP spid="131098" grpId="0" animBg="1"/>
      <p:bldP spid="13109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3210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60575"/>
            <a:ext cx="81534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81000" y="1127125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3600">
                <a:solidFill>
                  <a:schemeClr val="accent2"/>
                </a:solidFill>
                <a:ea typeface="宋体" charset="-122"/>
                <a:cs typeface="Arial" charset="0"/>
              </a:rPr>
              <a:t>Requerimientos de Mano de Obra</a:t>
            </a:r>
            <a:endParaRPr lang="es-ES" altLang="zh-CN" sz="36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33124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457200" y="1143000"/>
            <a:ext cx="8431213" cy="974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3200">
                <a:solidFill>
                  <a:schemeClr val="accent2"/>
                </a:solidFill>
              </a:rPr>
              <a:t>Requerimientos de equipos y herramientas</a:t>
            </a:r>
            <a:endParaRPr lang="en-US" sz="3200">
              <a:solidFill>
                <a:schemeClr val="accent2"/>
              </a:solidFill>
            </a:endParaRPr>
          </a:p>
          <a:p>
            <a:pPr eaLnBrk="0" hangingPunct="0"/>
            <a:endParaRPr lang="en-US" sz="3200">
              <a:solidFill>
                <a:schemeClr val="accent2"/>
              </a:solidFill>
              <a:cs typeface="Arial" charset="0"/>
            </a:endParaRPr>
          </a:p>
        </p:txBody>
      </p:sp>
      <p:graphicFrame>
        <p:nvGraphicFramePr>
          <p:cNvPr id="133186" name="Group 66"/>
          <p:cNvGraphicFramePr>
            <a:graphicFrameLocks noGrp="1"/>
          </p:cNvGraphicFramePr>
          <p:nvPr/>
        </p:nvGraphicFramePr>
        <p:xfrm>
          <a:off x="1519238" y="2057400"/>
          <a:ext cx="6405562" cy="3844925"/>
        </p:xfrm>
        <a:graphic>
          <a:graphicData uri="http://schemas.openxmlformats.org/drawingml/2006/table">
            <a:tbl>
              <a:tblPr/>
              <a:tblGrid>
                <a:gridCol w="3416300"/>
                <a:gridCol w="1231900"/>
                <a:gridCol w="1757362"/>
              </a:tblGrid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Descripción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Cantidad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 Unitario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Equipos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Cortadora especial de vidrio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Sierra eléctrica de diamante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Sistema eléctrico de alta tensión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Sistema de banda transportadora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 4,000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 1,500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 6,500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 3,000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4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Herramientas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Soldadora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Martillo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Taladro especial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Juego de Destornilladores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Tornillos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Guantes de trabajo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Gafas protectoras especiales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 800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 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 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 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 0,15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USD 18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6179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1981200" y="1355725"/>
            <a:ext cx="5080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3600">
                <a:solidFill>
                  <a:schemeClr val="accent2"/>
                </a:solidFill>
                <a:latin typeface="Arial" charset="0"/>
              </a:rPr>
              <a:t>Mercancías Importadas</a:t>
            </a:r>
            <a:endParaRPr lang="en-US" sz="36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61874" name="Group 82"/>
          <p:cNvGraphicFramePr>
            <a:graphicFrameLocks noGrp="1"/>
          </p:cNvGraphicFramePr>
          <p:nvPr/>
        </p:nvGraphicFramePr>
        <p:xfrm>
          <a:off x="838200" y="2438400"/>
          <a:ext cx="7620000" cy="1828800"/>
        </p:xfrm>
        <a:graphic>
          <a:graphicData uri="http://schemas.openxmlformats.org/drawingml/2006/table">
            <a:tbl>
              <a:tblPr/>
              <a:tblGrid>
                <a:gridCol w="3040063"/>
                <a:gridCol w="4579937"/>
              </a:tblGrid>
              <a:tr h="182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REFERENCIAS-MERCANCÍA IMPORTADA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 DE MERCADERÍA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Partes y piezas de colectores solares de agua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PESO EN KG.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VOLUMEN m3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NÚMERO DE CAJAS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FOB USD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$ 23,936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533400" y="828675"/>
            <a:ext cx="82296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4000" u="sng">
                <a:solidFill>
                  <a:schemeClr val="accent2"/>
                </a:solidFill>
                <a:cs typeface="Arial" charset="0"/>
              </a:rPr>
              <a:t>Transformación Natural de la Energía Solar</a:t>
            </a:r>
          </a:p>
          <a:p>
            <a:pPr algn="ctr"/>
            <a:endParaRPr lang="es-ES" sz="3600" u="sng">
              <a:solidFill>
                <a:schemeClr val="accent2"/>
              </a:solidFill>
              <a:cs typeface="Arial" charset="0"/>
            </a:endParaRP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Char char="Ø"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Casi el 30% de la energía solar es utilizada en el    ciclo del agua.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Char char="Ø"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Existen 2 vías principales para el aprovechamiento de la radiación solar: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 i="1">
                <a:solidFill>
                  <a:schemeClr val="accent2"/>
                </a:solidFill>
                <a:cs typeface="Arial" charset="0"/>
              </a:rPr>
              <a:t>    </a:t>
            </a:r>
            <a:r>
              <a:rPr lang="es-E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Energía Solar Térmica</a:t>
            </a:r>
            <a:r>
              <a:rPr lang="es-ES" sz="2400">
                <a:solidFill>
                  <a:schemeClr val="accent2"/>
                </a:solidFill>
                <a:cs typeface="Arial" charset="0"/>
              </a:rPr>
              <a:t>.-radiación del sol para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    calentar un fluido.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    </a:t>
            </a:r>
            <a:r>
              <a:rPr lang="es-E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Energía Solar Fotovoltaica</a:t>
            </a:r>
            <a:r>
              <a:rPr lang="es-ES" sz="2400">
                <a:solidFill>
                  <a:schemeClr val="accent2"/>
                </a:solidFill>
                <a:cs typeface="Arial" charset="0"/>
              </a:rPr>
              <a:t>.-transformación directa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    de la energía solar en energía eléctrica. ”Células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    Solares”</a:t>
            </a:r>
            <a:endParaRPr lang="en-US" sz="24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6282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685800" y="823913"/>
            <a:ext cx="8229600" cy="1462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s-ES" sz="3200">
                <a:solidFill>
                  <a:schemeClr val="accent2"/>
                </a:solidFill>
                <a:latin typeface="Arial" charset="0"/>
              </a:rPr>
              <a:t>Evaluación de Costos de medios de Transporte</a:t>
            </a:r>
            <a:endParaRPr lang="en-US" sz="3200">
              <a:solidFill>
                <a:schemeClr val="accent2"/>
              </a:solidFill>
            </a:endParaRPr>
          </a:p>
          <a:p>
            <a:pPr algn="ctr" eaLnBrk="0" hangingPunct="0"/>
            <a:endParaRPr lang="en-US" sz="32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63205" name="Group 389"/>
          <p:cNvGraphicFramePr>
            <a:graphicFrameLocks noGrp="1"/>
          </p:cNvGraphicFramePr>
          <p:nvPr/>
        </p:nvGraphicFramePr>
        <p:xfrm>
          <a:off x="304800" y="1863725"/>
          <a:ext cx="8534400" cy="4156075"/>
        </p:xfrm>
        <a:graphic>
          <a:graphicData uri="http://schemas.openxmlformats.org/drawingml/2006/table">
            <a:tbl>
              <a:tblPr/>
              <a:tblGrid>
                <a:gridCol w="2692400"/>
                <a:gridCol w="1966913"/>
                <a:gridCol w="2095500"/>
                <a:gridCol w="1779587"/>
              </a:tblGrid>
              <a:tr h="1936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EVALUACIÓN DE COSTOS DE TRANSPORTE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CONCEPTOS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TRANS. MARÍTIMO CONSOLIDADO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TRANSPORTE AÉREO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TRANSPORTE AÉREO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COURIER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 del flete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$ 350.00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$ 600.00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$ 800.00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Impuestos sobre flete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$ 30.00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$ 40.00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Guía Aérea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Desconsolidación de carga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$100.00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Costos empresas de transporte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$ 480.00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$ 660.00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$ 820.00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Almacenera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Verificadora-aforo destino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$ 180.00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$ 180.00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Agente de Aduana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$ 150.00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$ 150.00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$ 25.00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Transporte (Puerto-Fábrica)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$ 100.00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$ 0.00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Costos relacionados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$ 450.00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$ 350.00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$ 25.00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COSTOS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$ 930.00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$ 1,010.00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$ 845.00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Días de Transporte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3414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85800" y="2941638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4400">
                <a:solidFill>
                  <a:schemeClr val="accent2"/>
                </a:solidFill>
                <a:ea typeface="宋体" charset="-122"/>
                <a:cs typeface="Arial" charset="0"/>
              </a:rPr>
              <a:t>Estudio Financiero</a:t>
            </a:r>
            <a:endParaRPr lang="es-ES" altLang="zh-CN" sz="44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3517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685800" y="747713"/>
            <a:ext cx="7924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s-CL" altLang="zh-CN" sz="4400" u="sng">
                <a:solidFill>
                  <a:schemeClr val="accent2"/>
                </a:solidFill>
                <a:ea typeface="宋体" charset="-122"/>
                <a:cs typeface="Arial" charset="0"/>
              </a:rPr>
              <a:t>Inversión en Capital de Trabajo</a:t>
            </a:r>
          </a:p>
          <a:p>
            <a:pPr marL="342900" indent="-342900" algn="just">
              <a:buFont typeface="Wingdings" pitchFamily="2" charset="2"/>
              <a:buNone/>
            </a:pPr>
            <a:endParaRPr lang="es-ES" altLang="zh-CN" sz="16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Método del déficit Acumulado Máximo.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</a:rPr>
              <a:t>La inversión en capital de trabajo corresponde a $31,312.59 del segundo mes.</a:t>
            </a:r>
          </a:p>
        </p:txBody>
      </p:sp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581400"/>
            <a:ext cx="899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3619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533400" y="990600"/>
            <a:ext cx="81534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s-ES" sz="4000" i="1">
                <a:solidFill>
                  <a:schemeClr val="accent2"/>
                </a:solidFill>
                <a:latin typeface="Arial" charset="0"/>
              </a:rPr>
              <a:t>Inversión total en activo fijo y diferido</a:t>
            </a:r>
            <a:endParaRPr lang="es-ES" sz="4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5813" y="2362200"/>
            <a:ext cx="5106987" cy="304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s-ES"/>
          </a:p>
        </p:txBody>
      </p: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8153400" cy="1935163"/>
          </a:xfrm>
          <a:prstGeom prst="rect">
            <a:avLst/>
          </a:prstGeom>
          <a:noFill/>
        </p:spPr>
      </p:pic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533400" y="1295400"/>
            <a:ext cx="81534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s-ES" sz="4000">
                <a:solidFill>
                  <a:schemeClr val="accent2"/>
                </a:solidFill>
                <a:latin typeface="Arial" charset="0"/>
              </a:rPr>
              <a:t>Financiamiento</a:t>
            </a:r>
            <a:endParaRPr lang="es-ES" sz="4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762000" y="4022725"/>
            <a:ext cx="792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Será financiado un 100% por </a:t>
            </a:r>
            <a:r>
              <a:rPr lang="es-ES" altLang="zh-CN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  <a:cs typeface="Arial" charset="0"/>
              </a:rPr>
              <a:t>capital propio</a:t>
            </a: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, por parte de un grupo de inversionistas de la ciudad de Quito preocupados del medio y con responsabilidad social.</a:t>
            </a:r>
            <a:endParaRPr lang="es-ES" altLang="zh-CN" sz="2400">
              <a:solidFill>
                <a:schemeClr val="accent2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  <p:bldP spid="1372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38244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1520825" y="1631950"/>
            <a:ext cx="60229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s-ES" sz="2000" i="1">
                <a:solidFill>
                  <a:schemeClr val="accent2"/>
                </a:solidFill>
                <a:latin typeface="Arial" charset="0"/>
              </a:rPr>
              <a:t>Ingresos mensuales y ventas proyectadas durante el primer año de operación</a:t>
            </a:r>
            <a:endParaRPr lang="en-US" sz="2000">
              <a:solidFill>
                <a:schemeClr val="accent2"/>
              </a:solidFill>
            </a:endParaRPr>
          </a:p>
          <a:p>
            <a:pPr algn="ctr" eaLnBrk="0" hangingPunct="0"/>
            <a:endParaRPr lang="en-US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9144000" cy="3200400"/>
          </a:xfrm>
          <a:prstGeom prst="rect">
            <a:avLst/>
          </a:prstGeom>
          <a:noFill/>
        </p:spPr>
      </p:pic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1295400" y="914400"/>
            <a:ext cx="6680200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4400">
                <a:solidFill>
                  <a:schemeClr val="accent2"/>
                </a:solidFill>
                <a:latin typeface="Arial" charset="0"/>
              </a:rPr>
              <a:t>Presupuesto de Ingresos</a:t>
            </a:r>
            <a:endParaRPr lang="en-US" sz="44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/>
      <p:bldP spid="13824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3926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295400" y="1006475"/>
            <a:ext cx="6680200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4400">
                <a:solidFill>
                  <a:schemeClr val="accent2"/>
                </a:solidFill>
                <a:latin typeface="Arial" charset="0"/>
              </a:rPr>
              <a:t>Presupuesto de Ingresos</a:t>
            </a:r>
            <a:endParaRPr lang="en-US" sz="44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304925" y="1889125"/>
            <a:ext cx="684847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2800" i="1">
                <a:solidFill>
                  <a:schemeClr val="accent2"/>
                </a:solidFill>
                <a:latin typeface="Arial" charset="0"/>
              </a:rPr>
              <a:t>Presupuesto de Ingresos y Ventas netas</a:t>
            </a:r>
            <a:endParaRPr lang="en-US" sz="2800">
              <a:solidFill>
                <a:schemeClr val="accent2"/>
              </a:solidFill>
            </a:endParaRPr>
          </a:p>
          <a:p>
            <a:pPr eaLnBrk="0" hangingPunct="0"/>
            <a:endParaRPr lang="en-US" sz="28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51113"/>
            <a:ext cx="8839200" cy="1792287"/>
          </a:xfrm>
          <a:prstGeom prst="rect">
            <a:avLst/>
          </a:prstGeom>
          <a:noFill/>
        </p:spPr>
      </p:pic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354138" y="4572000"/>
            <a:ext cx="7027862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000">
                <a:solidFill>
                  <a:schemeClr val="accent2"/>
                </a:solidFill>
                <a:latin typeface="Arial" charset="0"/>
              </a:rPr>
              <a:t>El precio del primer año, es un precio promedio.</a:t>
            </a:r>
          </a:p>
          <a:p>
            <a:pPr>
              <a:buFont typeface="Wingdings" pitchFamily="2" charset="2"/>
              <a:buChar char="Ø"/>
            </a:pPr>
            <a:r>
              <a:rPr lang="es-ES" sz="2000">
                <a:solidFill>
                  <a:schemeClr val="accent2"/>
                </a:solidFill>
                <a:latin typeface="Arial" charset="0"/>
              </a:rPr>
              <a:t>Se considera un porcentaje del 2% de cartera incobrable</a:t>
            </a:r>
          </a:p>
          <a:p>
            <a:pPr>
              <a:buFont typeface="Wingdings" pitchFamily="2" charset="2"/>
              <a:buNone/>
            </a:pPr>
            <a:r>
              <a:rPr lang="es-ES" sz="2000">
                <a:solidFill>
                  <a:schemeClr val="accent2"/>
                </a:solidFill>
                <a:latin typeface="Arial" charset="0"/>
              </a:rPr>
              <a:t>   por ventas a crédito</a:t>
            </a:r>
          </a:p>
          <a:p>
            <a:pPr>
              <a:buFont typeface="Wingdings" pitchFamily="2" charset="2"/>
              <a:buChar char="Ø"/>
            </a:pPr>
            <a:r>
              <a:rPr lang="es-ES" sz="2000">
                <a:solidFill>
                  <a:schemeClr val="accent2"/>
                </a:solidFill>
                <a:latin typeface="Arial" charset="0"/>
              </a:rPr>
              <a:t>La cantidad se incrementa en una tasa del 2,7% anual</a:t>
            </a:r>
            <a:endParaRPr lang="en-US" sz="20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/>
      <p:bldP spid="13927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4029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209800" y="1752600"/>
            <a:ext cx="4868863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2800" i="1">
                <a:solidFill>
                  <a:schemeClr val="accent2"/>
                </a:solidFill>
                <a:latin typeface="Arial" charset="0"/>
              </a:rPr>
              <a:t>Costo de materiales directos</a:t>
            </a:r>
            <a:endParaRPr lang="en-US" sz="2800" i="1">
              <a:solidFill>
                <a:schemeClr val="accent2"/>
              </a:solidFill>
            </a:endParaRPr>
          </a:p>
          <a:p>
            <a:pPr eaLnBrk="0" hangingPunct="0"/>
            <a:endParaRPr lang="en-US" sz="2800" b="0" i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514600"/>
            <a:ext cx="8953500" cy="2643188"/>
          </a:xfrm>
          <a:prstGeom prst="rect">
            <a:avLst/>
          </a:prstGeom>
          <a:noFill/>
        </p:spPr>
      </p:pic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1295400" y="914400"/>
            <a:ext cx="6243638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4400">
                <a:solidFill>
                  <a:schemeClr val="accent2"/>
                </a:solidFill>
                <a:latin typeface="Arial" charset="0"/>
              </a:rPr>
              <a:t>Presupuesto de Costos</a:t>
            </a:r>
            <a:endParaRPr lang="en-US" sz="44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/>
      <p:bldP spid="14029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3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63844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1295400" y="914400"/>
            <a:ext cx="6243638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4400">
                <a:solidFill>
                  <a:schemeClr val="accent2"/>
                </a:solidFill>
                <a:latin typeface="Arial" charset="0"/>
              </a:rPr>
              <a:t>Presupuesto de Costos</a:t>
            </a:r>
            <a:endParaRPr lang="en-US" sz="44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584200" y="1676400"/>
            <a:ext cx="83312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2800" i="1">
                <a:solidFill>
                  <a:schemeClr val="accent2"/>
                </a:solidFill>
                <a:latin typeface="Arial" charset="0"/>
              </a:rPr>
              <a:t>Costo total de ensamblaje (1er año de operación)</a:t>
            </a:r>
            <a:endParaRPr lang="en-US" sz="2800">
              <a:solidFill>
                <a:schemeClr val="accent2"/>
              </a:solidFill>
            </a:endParaRPr>
          </a:p>
          <a:p>
            <a:pPr eaLnBrk="0" hangingPunct="0"/>
            <a:endParaRPr lang="en-US" sz="28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1638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86000"/>
            <a:ext cx="6324600" cy="2930525"/>
          </a:xfrm>
          <a:prstGeom prst="rect">
            <a:avLst/>
          </a:prstGeom>
          <a:noFill/>
        </p:spPr>
      </p:pic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295275" y="5292725"/>
            <a:ext cx="5724525" cy="148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just">
              <a:tabLst>
                <a:tab pos="760413" algn="l"/>
              </a:tabLst>
            </a:pPr>
            <a:r>
              <a:rPr lang="es-ES" sz="1400">
                <a:solidFill>
                  <a:schemeClr val="accent2"/>
                </a:solidFill>
              </a:rPr>
              <a:t>1/</a:t>
            </a:r>
            <a:r>
              <a:rPr lang="es-ES" sz="1400"/>
              <a:t> </a:t>
            </a:r>
            <a:r>
              <a:rPr lang="es-ES" sz="1400">
                <a:solidFill>
                  <a:schemeClr val="accent2"/>
                </a:solidFill>
              </a:rPr>
              <a:t>Se multiplica el costo unitario por la cantidad de colectores solares que se vende durante el primer año de operación de la empresa (544)</a:t>
            </a:r>
            <a:endParaRPr lang="en-US" sz="1400">
              <a:solidFill>
                <a:schemeClr val="accent2"/>
              </a:solidFill>
            </a:endParaRPr>
          </a:p>
          <a:p>
            <a:pPr algn="just">
              <a:tabLst>
                <a:tab pos="760413" algn="l"/>
              </a:tabLst>
            </a:pPr>
            <a:r>
              <a:rPr lang="es-ES" sz="1400">
                <a:solidFill>
                  <a:schemeClr val="accent2"/>
                </a:solidFill>
              </a:rPr>
              <a:t>2/ Comprende el salario de los cinco operarios de la planta ensambladora</a:t>
            </a:r>
            <a:endParaRPr lang="en-US" sz="1400">
              <a:solidFill>
                <a:schemeClr val="accent2"/>
              </a:solidFill>
            </a:endParaRPr>
          </a:p>
          <a:p>
            <a:pPr algn="just">
              <a:tabLst>
                <a:tab pos="760413" algn="l"/>
              </a:tabLst>
            </a:pPr>
            <a:r>
              <a:rPr lang="es-ES" sz="1400">
                <a:solidFill>
                  <a:schemeClr val="accent2"/>
                </a:solidFill>
              </a:rPr>
              <a:t>3/ Comprende el salario del Supervisor de la planta</a:t>
            </a:r>
          </a:p>
          <a:p>
            <a:pPr algn="just">
              <a:tabLst>
                <a:tab pos="760413" algn="l"/>
              </a:tabLst>
            </a:pPr>
            <a:r>
              <a:rPr lang="es-ES" sz="1400">
                <a:solidFill>
                  <a:schemeClr val="accent2"/>
                </a:solidFill>
              </a:rPr>
              <a:t>4/ Es el 0.5% mensual del costo de los equipos y herramientas</a:t>
            </a:r>
            <a:r>
              <a:rPr lang="en-US" sz="14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/>
      <p:bldP spid="16385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3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68964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95400" y="914400"/>
            <a:ext cx="6245225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4400">
                <a:solidFill>
                  <a:schemeClr val="accent2"/>
                </a:solidFill>
                <a:latin typeface="Arial" charset="0"/>
              </a:rPr>
              <a:t>Presupuesto de Gastos</a:t>
            </a:r>
            <a:endParaRPr lang="en-US" sz="44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2479675" y="1752600"/>
            <a:ext cx="399732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2800" i="1">
                <a:solidFill>
                  <a:schemeClr val="accent2"/>
                </a:solidFill>
                <a:latin typeface="Arial" charset="0"/>
              </a:rPr>
              <a:t>Gastos Administrativos</a:t>
            </a:r>
            <a:endParaRPr lang="en-US" sz="2800">
              <a:solidFill>
                <a:schemeClr val="accent2"/>
              </a:solidFill>
            </a:endParaRPr>
          </a:p>
          <a:p>
            <a:pPr eaLnBrk="0" hangingPunct="0"/>
            <a:endParaRPr lang="en-US" sz="28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78088"/>
            <a:ext cx="8220075" cy="3160712"/>
          </a:xfrm>
          <a:prstGeom prst="rect">
            <a:avLst/>
          </a:prstGeom>
          <a:noFill/>
        </p:spPr>
      </p:pic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363538" y="5867400"/>
            <a:ext cx="5275262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just"/>
            <a:r>
              <a:rPr lang="es-ES" sz="1800">
                <a:solidFill>
                  <a:schemeClr val="accent2"/>
                </a:solidFill>
              </a:rPr>
              <a:t>*   Sueldo fijo, no incluye comisión de venta.</a:t>
            </a:r>
          </a:p>
          <a:p>
            <a:pPr algn="just"/>
            <a:r>
              <a:rPr lang="es-ES" sz="1800">
                <a:solidFill>
                  <a:schemeClr val="accent2"/>
                </a:solidFill>
              </a:rPr>
              <a:t>** Es el costo de una cotización de un</a:t>
            </a:r>
          </a:p>
          <a:p>
            <a:pPr algn="just"/>
            <a:r>
              <a:rPr lang="es-ES" sz="1800">
                <a:solidFill>
                  <a:schemeClr val="accent2"/>
                </a:solidFill>
              </a:rPr>
              <a:t>    despacho de contabilidad</a:t>
            </a:r>
            <a:r>
              <a:rPr lang="en-US" sz="180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8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/>
      <p:bldP spid="1689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79880" name="Picture 8" descr="image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257550"/>
            <a:ext cx="3400425" cy="2762250"/>
          </a:xfrm>
          <a:prstGeom prst="rect">
            <a:avLst/>
          </a:prstGeo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457200" y="3260725"/>
            <a:ext cx="4038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ES" sz="2000" b="0">
                <a:solidFill>
                  <a:schemeClr val="accent2"/>
                </a:solidFill>
                <a:latin typeface="Arial" charset="0"/>
              </a:rPr>
              <a:t>     En el esquema vemos cómo está constituido el componente colector de energía solar:</a:t>
            </a:r>
            <a:endParaRPr lang="en-US" sz="2000" b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just" eaLnBrk="0" hangingPunct="0"/>
            <a:r>
              <a:rPr lang="es-ES" sz="2000" b="0">
                <a:solidFill>
                  <a:schemeClr val="accent2"/>
                </a:solidFill>
                <a:latin typeface="Arial" charset="0"/>
              </a:rPr>
              <a:t>1.- Marco de aluminio</a:t>
            </a:r>
            <a:endParaRPr lang="en-US" sz="2000" b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just" eaLnBrk="0" hangingPunct="0"/>
            <a:r>
              <a:rPr lang="es-ES" sz="2000" b="0">
                <a:solidFill>
                  <a:schemeClr val="accent2"/>
                </a:solidFill>
                <a:latin typeface="Arial" charset="0"/>
              </a:rPr>
              <a:t>2.- Cubierta de vidrio templado</a:t>
            </a:r>
            <a:endParaRPr lang="en-US" sz="2000" b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just" eaLnBrk="0" hangingPunct="0"/>
            <a:r>
              <a:rPr lang="es-ES" sz="2000" b="0">
                <a:solidFill>
                  <a:schemeClr val="accent2"/>
                </a:solidFill>
                <a:latin typeface="Arial" charset="0"/>
              </a:rPr>
              <a:t>3.- Placa absorbedora (enrejado</a:t>
            </a:r>
          </a:p>
          <a:p>
            <a:pPr algn="just" eaLnBrk="0" hangingPunct="0"/>
            <a:r>
              <a:rPr lang="es-ES" sz="2000" b="0">
                <a:solidFill>
                  <a:schemeClr val="accent2"/>
                </a:solidFill>
                <a:latin typeface="Arial" charset="0"/>
              </a:rPr>
              <a:t>     con aletas de cobre)</a:t>
            </a:r>
            <a:endParaRPr lang="en-US" sz="2000" b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just" eaLnBrk="0" hangingPunct="0"/>
            <a:r>
              <a:rPr lang="es-ES" sz="2000" b="0">
                <a:solidFill>
                  <a:schemeClr val="accent2"/>
                </a:solidFill>
                <a:latin typeface="Arial" charset="0"/>
              </a:rPr>
              <a:t>4.- Cabezales de alimentación y</a:t>
            </a:r>
          </a:p>
          <a:p>
            <a:pPr algn="just" eaLnBrk="0" hangingPunct="0"/>
            <a:r>
              <a:rPr lang="es-ES" sz="2000" b="0">
                <a:solidFill>
                  <a:schemeClr val="accent2"/>
                </a:solidFill>
                <a:latin typeface="Arial" charset="0"/>
              </a:rPr>
              <a:t>     descarga de agua</a:t>
            </a:r>
            <a:endParaRPr lang="en-US" sz="2000" b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just" eaLnBrk="0" hangingPunct="0"/>
            <a:r>
              <a:rPr lang="es-ES" sz="2000" b="0">
                <a:solidFill>
                  <a:schemeClr val="accent2"/>
                </a:solidFill>
                <a:latin typeface="Arial" charset="0"/>
              </a:rPr>
              <a:t>5.- Aislante</a:t>
            </a:r>
            <a:endParaRPr lang="en-US" sz="2000" b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just" eaLnBrk="0" hangingPunct="0"/>
            <a:r>
              <a:rPr lang="es-ES" sz="2000" b="0">
                <a:solidFill>
                  <a:schemeClr val="accent2"/>
                </a:solidFill>
                <a:latin typeface="Arial" charset="0"/>
              </a:rPr>
              <a:t>6.- Caja del colector</a:t>
            </a:r>
            <a:endParaRPr lang="es-ES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609600" y="1049338"/>
            <a:ext cx="83820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3600" u="sng">
                <a:solidFill>
                  <a:schemeClr val="accent2"/>
                </a:solidFill>
                <a:cs typeface="Arial" charset="0"/>
              </a:rPr>
              <a:t>Colector Solar de Placa Plana</a:t>
            </a:r>
          </a:p>
          <a:p>
            <a:pPr>
              <a:buFont typeface="Wingdings" pitchFamily="2" charset="2"/>
              <a:buChar char="Ø"/>
            </a:pPr>
            <a:endParaRPr lang="es-ES" sz="2000">
              <a:solidFill>
                <a:schemeClr val="accent2"/>
              </a:solidFill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000">
                <a:solidFill>
                  <a:schemeClr val="accent2"/>
                </a:solidFill>
                <a:cs typeface="Arial" charset="0"/>
              </a:rPr>
              <a:t>Son capaces de calentar un fluido hasta 82 ° C</a:t>
            </a:r>
            <a:endParaRPr lang="es-ES" sz="1800" b="0">
              <a:solidFill>
                <a:schemeClr val="tx1"/>
              </a:solidFill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1800">
                <a:solidFill>
                  <a:schemeClr val="accent2"/>
                </a:solidFill>
                <a:cs typeface="Arial" charset="0"/>
              </a:rPr>
              <a:t>Obtienen una eficiencia entre 40 y 80%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800">
                <a:solidFill>
                  <a:schemeClr val="accent2"/>
                </a:solidFill>
                <a:cs typeface="Arial" charset="0"/>
              </a:rPr>
              <a:t>Se los coloca con una inclinación de un ángulo igual a los 15 ° de latitud y se orientan unos 20 ° de latitud Sur o 20 ° de latitud Norte.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9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9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9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9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9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9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9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6998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1295400" y="1006475"/>
            <a:ext cx="6245225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4400">
                <a:solidFill>
                  <a:schemeClr val="accent2"/>
                </a:solidFill>
                <a:latin typeface="Arial" charset="0"/>
              </a:rPr>
              <a:t>Presupuesto de Gastos</a:t>
            </a:r>
            <a:endParaRPr lang="en-US" sz="44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2976563" y="1889125"/>
            <a:ext cx="295116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2800" i="1">
                <a:solidFill>
                  <a:schemeClr val="accent2"/>
                </a:solidFill>
                <a:latin typeface="Arial" charset="0"/>
              </a:rPr>
              <a:t>Gastos de ventas</a:t>
            </a:r>
            <a:endParaRPr lang="en-US" sz="2800" i="1">
              <a:solidFill>
                <a:schemeClr val="accent2"/>
              </a:solidFill>
            </a:endParaRPr>
          </a:p>
          <a:p>
            <a:pPr eaLnBrk="0" hangingPunct="0"/>
            <a:endParaRPr lang="en-US" sz="2800" b="0" i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2646363"/>
            <a:ext cx="5786437" cy="238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/>
      <p:bldP spid="16999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7101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1298575" y="1006475"/>
            <a:ext cx="6245225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4400">
                <a:solidFill>
                  <a:schemeClr val="accent2"/>
                </a:solidFill>
                <a:latin typeface="Arial" charset="0"/>
              </a:rPr>
              <a:t>Presupuesto de Gastos</a:t>
            </a:r>
            <a:endParaRPr lang="en-US" sz="44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1954213" y="1905000"/>
            <a:ext cx="4827587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2800" i="1">
                <a:solidFill>
                  <a:schemeClr val="accent2"/>
                </a:solidFill>
                <a:latin typeface="Arial" charset="0"/>
              </a:rPr>
              <a:t>Depreciación y amortización</a:t>
            </a:r>
            <a:endParaRPr lang="en-US" sz="2800">
              <a:solidFill>
                <a:schemeClr val="accent2"/>
              </a:solidFill>
            </a:endParaRPr>
          </a:p>
          <a:p>
            <a:pPr eaLnBrk="0" hangingPunct="0"/>
            <a:endParaRPr lang="en-US" sz="28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1710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8382000" cy="2159000"/>
          </a:xfrm>
          <a:prstGeom prst="rect">
            <a:avLst/>
          </a:prstGeom>
          <a:noFill/>
        </p:spPr>
      </p:pic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0" y="43529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s-E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17101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7203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374775" y="1006475"/>
            <a:ext cx="6245225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4400">
                <a:solidFill>
                  <a:schemeClr val="accent2"/>
                </a:solidFill>
                <a:latin typeface="Arial" charset="0"/>
              </a:rPr>
              <a:t>Presupuesto de Gastos</a:t>
            </a:r>
            <a:endParaRPr lang="en-US" sz="44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1871663" y="1828800"/>
            <a:ext cx="538321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2800" i="1">
                <a:solidFill>
                  <a:schemeClr val="accent2"/>
                </a:solidFill>
                <a:latin typeface="Arial" charset="0"/>
              </a:rPr>
              <a:t>Presupuesto de Costo y Gastos</a:t>
            </a:r>
            <a:endParaRPr lang="en-US" sz="2800">
              <a:solidFill>
                <a:schemeClr val="accent2"/>
              </a:solidFill>
            </a:endParaRPr>
          </a:p>
          <a:p>
            <a:pPr eaLnBrk="0" hangingPunct="0"/>
            <a:endParaRPr lang="en-US" sz="28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1720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8153400" cy="290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/>
      <p:bldP spid="17203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2082800" y="609600"/>
            <a:ext cx="5461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3600" i="1">
                <a:solidFill>
                  <a:schemeClr val="accent2"/>
                </a:solidFill>
                <a:latin typeface="Arial" charset="0"/>
              </a:rPr>
              <a:t>Flujo de Caja Proyectado</a:t>
            </a:r>
            <a:endParaRPr lang="en-US" sz="36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0" y="1300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s-ES"/>
          </a:p>
        </p:txBody>
      </p:sp>
      <p:pic>
        <p:nvPicPr>
          <p:cNvPr id="1648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98550"/>
            <a:ext cx="61722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6589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933700" y="2286000"/>
            <a:ext cx="33909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2000">
                <a:solidFill>
                  <a:schemeClr val="tx1"/>
                </a:solidFill>
                <a:latin typeface="Arial" charset="0"/>
              </a:rPr>
              <a:t>R</a:t>
            </a:r>
            <a:r>
              <a:rPr lang="pt-BR" sz="2000" baseline="-30000">
                <a:solidFill>
                  <a:schemeClr val="tx1"/>
                </a:solidFill>
                <a:latin typeface="Arial" charset="0"/>
              </a:rPr>
              <a:t>e </a:t>
            </a:r>
            <a:r>
              <a:rPr lang="pt-BR" sz="2000" b="0">
                <a:solidFill>
                  <a:schemeClr val="tx1"/>
                </a:solidFill>
                <a:latin typeface="Arial" charset="0"/>
              </a:rPr>
              <a:t>=  r </a:t>
            </a:r>
            <a:r>
              <a:rPr lang="pt-BR" sz="2000" b="0" baseline="-30000">
                <a:solidFill>
                  <a:schemeClr val="tx1"/>
                </a:solidFill>
                <a:latin typeface="Arial" charset="0"/>
              </a:rPr>
              <a:t>f   +  </a:t>
            </a:r>
            <a:r>
              <a:rPr lang="pt-BR" sz="2000" b="0">
                <a:solidFill>
                  <a:schemeClr val="tx1"/>
                </a:solidFill>
                <a:latin typeface="Arial" charset="0"/>
              </a:rPr>
              <a:t>( r </a:t>
            </a:r>
            <a:r>
              <a:rPr lang="pt-BR" sz="2000" b="0" baseline="-30000">
                <a:solidFill>
                  <a:schemeClr val="tx1"/>
                </a:solidFill>
                <a:latin typeface="Arial" charset="0"/>
              </a:rPr>
              <a:t>m   </a:t>
            </a:r>
            <a:r>
              <a:rPr lang="pt-BR" sz="2000" b="0">
                <a:solidFill>
                  <a:schemeClr val="tx1"/>
                </a:solidFill>
                <a:latin typeface="Arial" charset="0"/>
              </a:rPr>
              <a:t>- r </a:t>
            </a:r>
            <a:r>
              <a:rPr lang="pt-BR" sz="2000" b="0" baseline="-30000">
                <a:solidFill>
                  <a:schemeClr val="tx1"/>
                </a:solidFill>
                <a:latin typeface="Arial" charset="0"/>
              </a:rPr>
              <a:t>f   </a:t>
            </a:r>
            <a:r>
              <a:rPr lang="pt-BR" sz="2000" b="0">
                <a:solidFill>
                  <a:schemeClr val="tx1"/>
                </a:solidFill>
                <a:latin typeface="Arial" charset="0"/>
              </a:rPr>
              <a:t>) </a:t>
            </a:r>
            <a:r>
              <a:rPr lang="es-ES" sz="2000" b="0">
                <a:solidFill>
                  <a:schemeClr val="tx1"/>
                </a:solidFill>
                <a:latin typeface="Arial" charset="0"/>
              </a:rPr>
              <a:t>β</a:t>
            </a:r>
            <a:endParaRPr lang="en-US" sz="2000" b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en-US" sz="20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3048000" y="4800600"/>
            <a:ext cx="3352800" cy="4794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400">
                <a:solidFill>
                  <a:schemeClr val="tx1"/>
                </a:solidFill>
                <a:latin typeface="Arial" charset="0"/>
              </a:rPr>
              <a:t>CAPM =</a:t>
            </a:r>
            <a:r>
              <a:rPr lang="es-ES" sz="2400" b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s-ES" sz="2400">
                <a:solidFill>
                  <a:schemeClr val="tx1"/>
                </a:solidFill>
                <a:latin typeface="Arial" charset="0"/>
              </a:rPr>
              <a:t>16.84 %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en-US" sz="24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0" y="21764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s-E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2687638" y="2881313"/>
            <a:ext cx="4329112" cy="164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pt-BR" sz="1800" b="0">
                <a:solidFill>
                  <a:schemeClr val="tx1"/>
                </a:solidFill>
                <a:latin typeface="Arial" charset="0"/>
              </a:rPr>
              <a:t>Donde :</a:t>
            </a:r>
            <a:endParaRPr lang="en-US" sz="1800" b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pt-BR" sz="1800">
                <a:solidFill>
                  <a:schemeClr val="tx1"/>
                </a:solidFill>
                <a:latin typeface="Arial" charset="0"/>
              </a:rPr>
              <a:t>R</a:t>
            </a:r>
            <a:r>
              <a:rPr lang="pt-BR" sz="1800" baseline="-30000">
                <a:solidFill>
                  <a:schemeClr val="tx1"/>
                </a:solidFill>
                <a:latin typeface="Arial" charset="0"/>
              </a:rPr>
              <a:t>e  </a:t>
            </a:r>
            <a:r>
              <a:rPr lang="pt-BR" sz="1800">
                <a:solidFill>
                  <a:schemeClr val="tx1"/>
                </a:solidFill>
                <a:latin typeface="Arial" charset="0"/>
              </a:rPr>
              <a:t>=  9.84 % </a:t>
            </a:r>
            <a:endParaRPr lang="en-US" sz="1800" b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pt-BR" sz="1800">
                <a:solidFill>
                  <a:schemeClr val="tx1"/>
                </a:solidFill>
                <a:latin typeface="Arial" charset="0"/>
              </a:rPr>
              <a:t>r</a:t>
            </a:r>
            <a:r>
              <a:rPr lang="pt-BR" sz="1800" baseline="-30000">
                <a:solidFill>
                  <a:schemeClr val="tx1"/>
                </a:solidFill>
                <a:latin typeface="Arial" charset="0"/>
              </a:rPr>
              <a:t>f   =  </a:t>
            </a:r>
            <a:r>
              <a:rPr lang="pt-BR" sz="1800" b="0">
                <a:solidFill>
                  <a:schemeClr val="tx1"/>
                </a:solidFill>
                <a:latin typeface="Arial" charset="0"/>
              </a:rPr>
              <a:t>4.80 %</a:t>
            </a:r>
            <a:endParaRPr lang="en-US" sz="1800" b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pt-BR" sz="1800">
                <a:solidFill>
                  <a:schemeClr val="tx1"/>
                </a:solidFill>
                <a:latin typeface="Arial" charset="0"/>
              </a:rPr>
              <a:t>( r </a:t>
            </a:r>
            <a:r>
              <a:rPr lang="pt-BR" sz="1800" baseline="-30000">
                <a:solidFill>
                  <a:schemeClr val="tx1"/>
                </a:solidFill>
                <a:latin typeface="Arial" charset="0"/>
              </a:rPr>
              <a:t>m   </a:t>
            </a:r>
            <a:r>
              <a:rPr lang="pt-BR" sz="1800">
                <a:solidFill>
                  <a:schemeClr val="tx1"/>
                </a:solidFill>
                <a:latin typeface="Arial" charset="0"/>
              </a:rPr>
              <a:t>- r </a:t>
            </a:r>
            <a:r>
              <a:rPr lang="pt-BR" sz="1800" baseline="-30000">
                <a:solidFill>
                  <a:schemeClr val="tx1"/>
                </a:solidFill>
                <a:latin typeface="Arial" charset="0"/>
              </a:rPr>
              <a:t>f   </a:t>
            </a:r>
            <a:r>
              <a:rPr lang="pt-BR" sz="1800">
                <a:solidFill>
                  <a:schemeClr val="tx1"/>
                </a:solidFill>
                <a:latin typeface="Arial" charset="0"/>
              </a:rPr>
              <a:t>) =  </a:t>
            </a:r>
            <a:r>
              <a:rPr lang="pt-BR" sz="1800" b="0">
                <a:solidFill>
                  <a:schemeClr val="tx1"/>
                </a:solidFill>
                <a:latin typeface="Arial" charset="0"/>
              </a:rPr>
              <a:t>Premio por riesgo =   8.40 %</a:t>
            </a:r>
            <a:endParaRPr lang="en-US" sz="1800" b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es-ES" sz="1800">
                <a:solidFill>
                  <a:schemeClr val="tx1"/>
                </a:solidFill>
                <a:latin typeface="Arial" charset="0"/>
              </a:rPr>
              <a:t>Β</a:t>
            </a:r>
            <a:r>
              <a:rPr lang="pt-BR" sz="1800">
                <a:solidFill>
                  <a:schemeClr val="tx1"/>
                </a:solidFill>
                <a:latin typeface="Arial" charset="0"/>
              </a:rPr>
              <a:t>  </a:t>
            </a:r>
            <a:r>
              <a:rPr lang="pt-BR" sz="1800" b="0">
                <a:solidFill>
                  <a:schemeClr val="tx1"/>
                </a:solidFill>
                <a:latin typeface="Arial" charset="0"/>
              </a:rPr>
              <a:t>=  0.60</a:t>
            </a:r>
            <a:endParaRPr lang="en-US" sz="1800" b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es-ES" sz="1800">
                <a:solidFill>
                  <a:schemeClr val="tx1"/>
                </a:solidFill>
                <a:latin typeface="Arial" charset="0"/>
              </a:rPr>
              <a:t>Riesgo País =</a:t>
            </a:r>
            <a:r>
              <a:rPr lang="es-ES" sz="1800" b="0">
                <a:solidFill>
                  <a:schemeClr val="tx1"/>
                </a:solidFill>
                <a:latin typeface="Arial" charset="0"/>
              </a:rPr>
              <a:t>  7  %</a:t>
            </a:r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0" y="4343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s-E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2463800" y="1279525"/>
            <a:ext cx="41656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3600">
                <a:solidFill>
                  <a:schemeClr val="accent2"/>
                </a:solidFill>
                <a:latin typeface="Arial" charset="0"/>
              </a:rPr>
              <a:t>Tasa de Descuento</a:t>
            </a:r>
            <a:endParaRPr lang="en-US" sz="36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 animBg="1"/>
      <p:bldP spid="165894" grpId="0" animBg="1"/>
      <p:bldP spid="165897" grpId="0"/>
      <p:bldP spid="16589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7613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228600" y="1600200"/>
            <a:ext cx="6019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b">
              <a:buFontTx/>
              <a:buBlip>
                <a:blip r:embed="rId3"/>
              </a:buBlip>
            </a:pPr>
            <a:endParaRPr lang="es-ES" sz="4000" b="0">
              <a:solidFill>
                <a:schemeClr val="accent2"/>
              </a:solidFill>
              <a:cs typeface="Arial" charset="0"/>
            </a:endParaRPr>
          </a:p>
          <a:p>
            <a:pPr marL="342900" indent="-342900" algn="just" fontAlgn="b">
              <a:buFont typeface="Wingdings" pitchFamily="2" charset="2"/>
              <a:buChar char="Ø"/>
            </a:pPr>
            <a:r>
              <a:rPr lang="es-ES" sz="4000" b="0">
                <a:solidFill>
                  <a:schemeClr val="accent2"/>
                </a:solidFill>
                <a:cs typeface="Arial" charset="0"/>
              </a:rPr>
              <a:t>VAN: $ 8,293.42</a:t>
            </a:r>
          </a:p>
          <a:p>
            <a:pPr marL="342900" indent="-342900" algn="just" fontAlgn="b">
              <a:buFont typeface="Wingdings" pitchFamily="2" charset="2"/>
              <a:buChar char="Ø"/>
            </a:pPr>
            <a:endParaRPr lang="es-ES" sz="4000" b="0">
              <a:solidFill>
                <a:schemeClr val="accent2"/>
              </a:solidFill>
              <a:cs typeface="Arial" charset="0"/>
            </a:endParaRPr>
          </a:p>
          <a:p>
            <a:pPr marL="342900" indent="-342900" algn="just" fontAlgn="b">
              <a:buFont typeface="Wingdings" pitchFamily="2" charset="2"/>
              <a:buChar char="Ø"/>
            </a:pPr>
            <a:r>
              <a:rPr lang="es-ES" sz="4000" b="0">
                <a:solidFill>
                  <a:schemeClr val="accent2"/>
                </a:solidFill>
                <a:cs typeface="Arial" charset="0"/>
              </a:rPr>
              <a:t>TIR: 18,17%</a:t>
            </a:r>
          </a:p>
          <a:p>
            <a:pPr marL="342900" indent="-342900" algn="just" fontAlgn="b">
              <a:buFont typeface="Wingdings" pitchFamily="2" charset="2"/>
              <a:buNone/>
            </a:pPr>
            <a:endParaRPr lang="es-ES" sz="4000" b="0">
              <a:solidFill>
                <a:schemeClr val="accent2"/>
              </a:solidFill>
              <a:cs typeface="Arial" charset="0"/>
            </a:endParaRPr>
          </a:p>
          <a:p>
            <a:pPr marL="342900" indent="-342900" algn="just" fontAlgn="b">
              <a:buFont typeface="Wingdings" pitchFamily="2" charset="2"/>
              <a:buChar char="Ø"/>
            </a:pPr>
            <a:r>
              <a:rPr lang="es-ES" sz="4000" b="0">
                <a:solidFill>
                  <a:schemeClr val="accent2"/>
                </a:solidFill>
                <a:cs typeface="Arial" charset="0"/>
              </a:rPr>
              <a:t>Payback: Quinto año</a:t>
            </a:r>
          </a:p>
          <a:p>
            <a:pPr marL="342900" indent="-342900" algn="just">
              <a:spcBef>
                <a:spcPct val="20000"/>
              </a:spcBef>
              <a:buFontTx/>
              <a:buBlip>
                <a:blip r:embed="rId3"/>
              </a:buBlip>
            </a:pPr>
            <a:endParaRPr lang="es-ES" sz="4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2184400" y="1050925"/>
            <a:ext cx="4826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3600" u="sng">
                <a:solidFill>
                  <a:schemeClr val="accent2"/>
                </a:solidFill>
                <a:latin typeface="Arial" charset="0"/>
              </a:rPr>
              <a:t>Evaluación Financiera</a:t>
            </a:r>
            <a:endParaRPr lang="en-US" sz="3600" b="0" u="sng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5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66916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2114550" y="2400300"/>
            <a:ext cx="857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1800" b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1800" b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es-ES" b="0">
                <a:solidFill>
                  <a:schemeClr val="tx1"/>
                </a:solidFill>
                <a:latin typeface="Arial" charset="0"/>
              </a:rPr>
              <a:t>  </a:t>
            </a:r>
            <a:endParaRPr lang="en-US" sz="900" b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en-US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2159000" y="838200"/>
            <a:ext cx="5232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S" sz="3600">
                <a:solidFill>
                  <a:schemeClr val="accent2"/>
                </a:solidFill>
                <a:latin typeface="Arial" charset="0"/>
              </a:rPr>
              <a:t>Análisis de Sensibilidad</a:t>
            </a:r>
            <a:endParaRPr lang="en-US" sz="36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0" y="5181600"/>
            <a:ext cx="5943600" cy="146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sz="1600">
                <a:solidFill>
                  <a:schemeClr val="accent2"/>
                </a:solidFill>
                <a:latin typeface="Arial" charset="0"/>
              </a:rPr>
              <a:t>Existe un 49.80% que la VAN sea mayor a 0.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600">
                <a:solidFill>
                  <a:schemeClr val="accent2"/>
                </a:solidFill>
                <a:latin typeface="Arial" charset="0"/>
              </a:rPr>
              <a:t>Un 50.20% de que sea menor a 0.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1600">
                <a:solidFill>
                  <a:schemeClr val="accent2"/>
                </a:solidFill>
              </a:rPr>
              <a:t>En el mejor de los escenarios, el VAN puede ascender</a:t>
            </a:r>
          </a:p>
          <a:p>
            <a:pPr algn="just">
              <a:buFont typeface="Wingdings" pitchFamily="2" charset="2"/>
              <a:buNone/>
            </a:pPr>
            <a:r>
              <a:rPr lang="es-ES" sz="1600">
                <a:solidFill>
                  <a:schemeClr val="accent2"/>
                </a:solidFill>
              </a:rPr>
              <a:t>   hasta US$ 944,631.72</a:t>
            </a:r>
            <a:r>
              <a:rPr lang="es-ES"/>
              <a:t> </a:t>
            </a:r>
            <a:r>
              <a:rPr lang="es-ES" sz="1600">
                <a:solidFill>
                  <a:schemeClr val="accent2"/>
                </a:solidFill>
              </a:rPr>
              <a:t>(con una probabilidad menor al 1%),</a:t>
            </a:r>
          </a:p>
          <a:p>
            <a:pPr algn="just">
              <a:buFont typeface="Wingdings" pitchFamily="2" charset="2"/>
              <a:buNone/>
            </a:pPr>
            <a:r>
              <a:rPr lang="es-ES" sz="1600">
                <a:solidFill>
                  <a:schemeClr val="accent2"/>
                </a:solidFill>
              </a:rPr>
              <a:t>   y en el peor de los escenarios puede descender hasta</a:t>
            </a:r>
          </a:p>
          <a:p>
            <a:pPr algn="just">
              <a:buFont typeface="Wingdings" pitchFamily="2" charset="2"/>
              <a:buNone/>
            </a:pPr>
            <a:r>
              <a:rPr lang="es-ES" sz="1600">
                <a:solidFill>
                  <a:schemeClr val="accent2"/>
                </a:solidFill>
              </a:rPr>
              <a:t>   -912,935.66.</a:t>
            </a:r>
            <a:r>
              <a:rPr lang="en-US" sz="16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6692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71600"/>
            <a:ext cx="69342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6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6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6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7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75108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2895600" y="609600"/>
            <a:ext cx="3665538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C" sz="4400">
                <a:solidFill>
                  <a:schemeClr val="accent2"/>
                </a:solidFill>
                <a:latin typeface="Arial" charset="0"/>
                <a:cs typeface="Arial" charset="0"/>
              </a:rPr>
              <a:t>Conclusiones</a:t>
            </a:r>
            <a:endParaRPr lang="en-US" sz="44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762000" y="1409700"/>
            <a:ext cx="7924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>
              <a:buFont typeface="Wingdings" pitchFamily="2" charset="2"/>
              <a:buNone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La Alta radiación solar.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Mayor protección del medio ambiente.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Existen elevados costos de energías fósiles.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El Clima frió que se presentan en todos los meses.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Segmento de Mercado medio – alto y alto, con viviendas propias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El Proyecto resulto ser rentable para los potenciales inversionistas.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5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5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5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6794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762000" y="1485900"/>
            <a:ext cx="7924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Promocionar las ventajas ambientales del uso de los colectores solares, y el ahorro en consumo de energía eléctrica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Organizar, por lo menos 1 vez al año, una Casa Abierta sobre Energías Renovables.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En mediano y largo plazo, abrir nuevos mercados en la Sierra Ecuatoriana.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s-ES" altLang="zh-CN" sz="2400">
              <a:solidFill>
                <a:schemeClr val="accent2"/>
              </a:solidFill>
              <a:ea typeface="宋体" charset="-122"/>
              <a:cs typeface="Arial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s-ES" altLang="zh-CN" sz="2400">
                <a:solidFill>
                  <a:schemeClr val="accent2"/>
                </a:solidFill>
                <a:ea typeface="宋体" charset="-122"/>
                <a:cs typeface="Arial" charset="0"/>
              </a:rPr>
              <a:t>Aprovechar que el actual Gobierno, esta mostrando un alto interés por el tema de viviendas populares.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2227263" y="777875"/>
            <a:ext cx="4940300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s-EC" sz="4400">
                <a:solidFill>
                  <a:schemeClr val="accent2"/>
                </a:solidFill>
                <a:latin typeface="Arial" charset="0"/>
                <a:cs typeface="Arial" charset="0"/>
              </a:rPr>
              <a:t>Recomendaciones</a:t>
            </a:r>
            <a:endParaRPr lang="en-US" sz="440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7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7306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pic>
        <p:nvPicPr>
          <p:cNvPr id="173062" name="Picture 6" descr="b00022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028825"/>
            <a:ext cx="35814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4" name="WordArt 8"/>
          <p:cNvSpPr>
            <a:spLocks noChangeArrowheads="1" noChangeShapeType="1" noTextEdit="1"/>
          </p:cNvSpPr>
          <p:nvPr/>
        </p:nvSpPr>
        <p:spPr bwMode="auto">
          <a:xfrm>
            <a:off x="2933700" y="3019425"/>
            <a:ext cx="3238500" cy="7905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s-ES" sz="44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3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04452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381000" y="1117600"/>
            <a:ext cx="8458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3600" u="sng">
                <a:solidFill>
                  <a:schemeClr val="accent2"/>
                </a:solidFill>
                <a:cs typeface="Arial" charset="0"/>
              </a:rPr>
              <a:t>Aplicaciones y Ventajas</a:t>
            </a:r>
          </a:p>
          <a:p>
            <a:pPr>
              <a:buClr>
                <a:schemeClr val="accent2"/>
              </a:buClr>
              <a:buSzPts val="2000"/>
              <a:buFont typeface="Wingdings" pitchFamily="2" charset="2"/>
              <a:buChar char="Ø"/>
            </a:pPr>
            <a:endParaRPr lang="es-ES" sz="240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Con una instalación de 2 </a:t>
            </a:r>
            <a:r>
              <a:rPr lang="es-ES" sz="2000">
                <a:solidFill>
                  <a:schemeClr val="accent2"/>
                </a:solidFill>
                <a:cs typeface="Arial" charset="0"/>
              </a:rPr>
              <a:t>m2 </a:t>
            </a:r>
            <a:r>
              <a:rPr lang="es-ES" sz="2400">
                <a:solidFill>
                  <a:schemeClr val="accent2"/>
                </a:solidFill>
                <a:cs typeface="Arial" charset="0"/>
              </a:rPr>
              <a:t>de paneles solares podemos satisfacer un suministro de agua caliente en un 60%. Existen 2 beneficios: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Char char="Ø"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s-ES" sz="2400" i="1">
                <a:solidFill>
                  <a:schemeClr val="accent2"/>
                </a:solidFill>
                <a:cs typeface="Arial" charset="0"/>
              </a:rPr>
              <a:t>Económico</a:t>
            </a:r>
            <a:endParaRPr lang="es-ES" sz="2400">
              <a:solidFill>
                <a:schemeClr val="accent2"/>
              </a:solidFill>
              <a:cs typeface="Arial" charset="0"/>
            </a:endParaRP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Char char="Ø"/>
            </a:pPr>
            <a:r>
              <a:rPr lang="es-ES" sz="24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s-ES" sz="2400" i="1">
                <a:solidFill>
                  <a:schemeClr val="accent2"/>
                </a:solidFill>
                <a:cs typeface="Arial" charset="0"/>
              </a:rPr>
              <a:t>Ambientales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latin typeface="Arial" charset="0"/>
                <a:cs typeface="Arial" charset="0"/>
              </a:rPr>
              <a:t>         - Se elimina el uso del gas LP.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latin typeface="Arial" charset="0"/>
                <a:cs typeface="Arial" charset="0"/>
              </a:rPr>
              <a:t>         - Contribuye a mejorar la calidad del aire.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latin typeface="Arial" charset="0"/>
                <a:cs typeface="Arial" charset="0"/>
              </a:rPr>
              <a:t>         - Elimina emisiones de gases de efecto invernadero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latin typeface="Arial" charset="0"/>
                <a:cs typeface="Arial" charset="0"/>
              </a:rPr>
              <a:t>         - Elimina el CO2.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latin typeface="Arial" charset="0"/>
                <a:cs typeface="Arial" charset="0"/>
              </a:rPr>
              <a:t>         - Al instalar 2 m2 de paneles, contribuimos a anular</a:t>
            </a:r>
          </a:p>
          <a:p>
            <a:pPr algn="just">
              <a:buClr>
                <a:schemeClr val="accent2"/>
              </a:buClr>
              <a:buSzPts val="2000"/>
              <a:buFont typeface="Wingdings" pitchFamily="2" charset="2"/>
              <a:buNone/>
            </a:pPr>
            <a:r>
              <a:rPr lang="es-ES" sz="2400">
                <a:solidFill>
                  <a:schemeClr val="accent2"/>
                </a:solidFill>
                <a:latin typeface="Arial" charset="0"/>
                <a:cs typeface="Arial" charset="0"/>
              </a:rPr>
              <a:t>           anualmente 1,5 toneladas de CO2.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6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6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6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6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6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6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uesta de sol"/>
          <p:cNvPicPr>
            <a:picLocks noChangeAspect="1" noChangeArrowheads="1"/>
          </p:cNvPicPr>
          <p:nvPr/>
        </p:nvPicPr>
        <p:blipFill>
          <a:blip r:embed="rId2">
            <a:lum bright="5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581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ECUASOL</a:t>
            </a:r>
          </a:p>
        </p:txBody>
      </p:sp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5867400" y="6172200"/>
            <a:ext cx="3124200" cy="38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EC" sz="1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"La Energia del Sol en tus manos"</a:t>
            </a:r>
            <a:endParaRPr lang="es-ES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5943600" y="2286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 sz="1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Tecnología 100% alemana</a:t>
            </a:r>
            <a:r>
              <a:rPr lang="en-US" sz="1800" b="0">
                <a:solidFill>
                  <a:srgbClr val="FF3300"/>
                </a:solidFill>
                <a:cs typeface="Arial" charset="0"/>
              </a:rPr>
              <a:t> 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752600" y="2803525"/>
            <a:ext cx="571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altLang="zh-CN" sz="3600">
                <a:solidFill>
                  <a:schemeClr val="accent2"/>
                </a:solidFill>
                <a:ea typeface="宋体" charset="-122"/>
                <a:cs typeface="Arial" charset="0"/>
              </a:rPr>
              <a:t>INVESTIGACIÓN DE MERCADO</a:t>
            </a:r>
            <a:endParaRPr lang="es-ES" altLang="zh-CN" sz="3200">
              <a:solidFill>
                <a:schemeClr val="accent2"/>
              </a:solidFill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pitchFamily="34" charset="0"/>
            <a:ea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pitchFamily="34" charset="0"/>
            <a:ea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</TotalTime>
  <Words>3945</Words>
  <Application>Microsoft Office PowerPoint</Application>
  <PresentationFormat>Presentación en pantalla (4:3)</PresentationFormat>
  <Paragraphs>749</Paragraphs>
  <Slides>69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80" baseType="lpstr">
      <vt:lpstr>Arial</vt:lpstr>
      <vt:lpstr>Century Gothic</vt:lpstr>
      <vt:lpstr>宋体</vt:lpstr>
      <vt:lpstr>Wingdings</vt:lpstr>
      <vt:lpstr>Times New Roman</vt:lpstr>
      <vt:lpstr>Tahoma</vt:lpstr>
      <vt:lpstr>Cooper Black</vt:lpstr>
      <vt:lpstr>Comic Sans MS</vt:lpstr>
      <vt:lpstr>Bodoni MT Black</vt:lpstr>
      <vt:lpstr>Default Design</vt:lpstr>
      <vt:lpstr>Equation.3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Administrador</cp:lastModifiedBy>
  <cp:revision>80</cp:revision>
  <dcterms:created xsi:type="dcterms:W3CDTF">2007-06-05T01:51:59Z</dcterms:created>
  <dcterms:modified xsi:type="dcterms:W3CDTF">2009-12-14T20:20:57Z</dcterms:modified>
</cp:coreProperties>
</file>