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handoutMasterIdLst>
    <p:handoutMasterId r:id="rId24"/>
  </p:handoutMasterIdLst>
  <p:sldIdLst>
    <p:sldId id="281" r:id="rId2"/>
    <p:sldId id="283" r:id="rId3"/>
    <p:sldId id="284" r:id="rId4"/>
    <p:sldId id="285" r:id="rId5"/>
    <p:sldId id="286" r:id="rId6"/>
    <p:sldId id="287" r:id="rId7"/>
    <p:sldId id="288" r:id="rId8"/>
    <p:sldId id="268" r:id="rId9"/>
    <p:sldId id="289" r:id="rId10"/>
    <p:sldId id="290" r:id="rId11"/>
    <p:sldId id="269" r:id="rId12"/>
    <p:sldId id="270" r:id="rId13"/>
    <p:sldId id="271" r:id="rId14"/>
    <p:sldId id="296" r:id="rId15"/>
    <p:sldId id="294" r:id="rId16"/>
    <p:sldId id="295" r:id="rId17"/>
    <p:sldId id="291" r:id="rId18"/>
    <p:sldId id="293" r:id="rId19"/>
    <p:sldId id="272" r:id="rId20"/>
    <p:sldId id="297" r:id="rId21"/>
    <p:sldId id="256" r:id="rId22"/>
    <p:sldId id="258"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6497" autoAdjust="0"/>
    <p:restoredTop sz="94683" autoAdjust="0"/>
  </p:normalViewPr>
  <p:slideViewPr>
    <p:cSldViewPr>
      <p:cViewPr>
        <p:scale>
          <a:sx n="66" d="100"/>
          <a:sy n="66" d="100"/>
        </p:scale>
        <p:origin x="6"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s-ES"/>
          </a:p>
        </p:txBody>
      </p:sp>
      <p:sp>
        <p:nvSpPr>
          <p:cNvPr id="2273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s-ES"/>
          </a:p>
        </p:txBody>
      </p:sp>
      <p:sp>
        <p:nvSpPr>
          <p:cNvPr id="2273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s-ES"/>
          </a:p>
        </p:txBody>
      </p:sp>
      <p:sp>
        <p:nvSpPr>
          <p:cNvPr id="2273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892FD53-3587-4FBB-A279-6BBCBCD2CFA6}"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21186" name="Group 2"/>
          <p:cNvGrpSpPr>
            <a:grpSpLocks/>
          </p:cNvGrpSpPr>
          <p:nvPr/>
        </p:nvGrpSpPr>
        <p:grpSpPr bwMode="auto">
          <a:xfrm>
            <a:off x="0" y="0"/>
            <a:ext cx="9140825" cy="6851650"/>
            <a:chOff x="0" y="0"/>
            <a:chExt cx="5758" cy="4316"/>
          </a:xfrm>
        </p:grpSpPr>
        <p:sp>
          <p:nvSpPr>
            <p:cNvPr id="221187"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188"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189"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190"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s-ES"/>
            </a:p>
          </p:txBody>
        </p:sp>
        <p:sp>
          <p:nvSpPr>
            <p:cNvPr id="221191"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192"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193"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194"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195"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196"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s-ES"/>
            </a:p>
          </p:txBody>
        </p:sp>
        <p:sp>
          <p:nvSpPr>
            <p:cNvPr id="221197"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s-ES"/>
            </a:p>
          </p:txBody>
        </p:sp>
        <p:sp>
          <p:nvSpPr>
            <p:cNvPr id="221198"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s-ES"/>
            </a:p>
          </p:txBody>
        </p:sp>
        <p:grpSp>
          <p:nvGrpSpPr>
            <p:cNvPr id="221199" name="Group 15"/>
            <p:cNvGrpSpPr>
              <a:grpSpLocks/>
            </p:cNvGrpSpPr>
            <p:nvPr/>
          </p:nvGrpSpPr>
          <p:grpSpPr bwMode="auto">
            <a:xfrm>
              <a:off x="192" y="2284"/>
              <a:ext cx="1254" cy="923"/>
              <a:chOff x="192" y="2284"/>
              <a:chExt cx="1254" cy="923"/>
            </a:xfrm>
          </p:grpSpPr>
          <p:sp>
            <p:nvSpPr>
              <p:cNvPr id="221200"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s-ES"/>
              </a:p>
            </p:txBody>
          </p:sp>
          <p:sp>
            <p:nvSpPr>
              <p:cNvPr id="221201"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02"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s-ES"/>
              </a:p>
            </p:txBody>
          </p:sp>
          <p:sp>
            <p:nvSpPr>
              <p:cNvPr id="221203"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04"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05"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06"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07"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08"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09"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10"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11"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12"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13"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14"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15"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16"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17"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18"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19"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1220"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s-ES"/>
              </a:p>
            </p:txBody>
          </p:sp>
          <p:sp>
            <p:nvSpPr>
              <p:cNvPr id="221221"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s-ES"/>
              </a:p>
            </p:txBody>
          </p:sp>
          <p:sp>
            <p:nvSpPr>
              <p:cNvPr id="221222"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s-ES"/>
              </a:p>
            </p:txBody>
          </p:sp>
          <p:sp>
            <p:nvSpPr>
              <p:cNvPr id="221223"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s-ES"/>
              </a:p>
            </p:txBody>
          </p:sp>
          <p:sp>
            <p:nvSpPr>
              <p:cNvPr id="221224"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s-ES"/>
              </a:p>
            </p:txBody>
          </p:sp>
        </p:grpSp>
      </p:grpSp>
      <p:sp>
        <p:nvSpPr>
          <p:cNvPr id="221225" name="Rectangle 41"/>
          <p:cNvSpPr>
            <a:spLocks noGrp="1" noChangeArrowheads="1"/>
          </p:cNvSpPr>
          <p:nvPr>
            <p:ph type="ctrTitle"/>
          </p:nvPr>
        </p:nvSpPr>
        <p:spPr>
          <a:xfrm>
            <a:off x="685800" y="1447800"/>
            <a:ext cx="7772400" cy="1470025"/>
          </a:xfrm>
        </p:spPr>
        <p:txBody>
          <a:bodyPr/>
          <a:lstStyle>
            <a:lvl1pPr>
              <a:defRPr/>
            </a:lvl1pPr>
          </a:lstStyle>
          <a:p>
            <a:r>
              <a:rPr lang="es-ES"/>
              <a:t>Haga clic para cambiar el estilo de título	</a:t>
            </a:r>
          </a:p>
        </p:txBody>
      </p:sp>
      <p:sp>
        <p:nvSpPr>
          <p:cNvPr id="221226"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221227" name="Rectangle 43"/>
          <p:cNvSpPr>
            <a:spLocks noGrp="1" noChangeArrowheads="1"/>
          </p:cNvSpPr>
          <p:nvPr>
            <p:ph type="dt" sz="half" idx="2"/>
          </p:nvPr>
        </p:nvSpPr>
        <p:spPr>
          <a:xfrm>
            <a:off x="457200" y="6245225"/>
            <a:ext cx="2133600" cy="476250"/>
          </a:xfrm>
        </p:spPr>
        <p:txBody>
          <a:bodyPr/>
          <a:lstStyle>
            <a:lvl1pPr>
              <a:defRPr/>
            </a:lvl1pPr>
          </a:lstStyle>
          <a:p>
            <a:endParaRPr lang="es-ES"/>
          </a:p>
        </p:txBody>
      </p:sp>
      <p:sp>
        <p:nvSpPr>
          <p:cNvPr id="221228" name="Rectangle 44"/>
          <p:cNvSpPr>
            <a:spLocks noGrp="1" noChangeArrowheads="1"/>
          </p:cNvSpPr>
          <p:nvPr>
            <p:ph type="ftr" sz="quarter" idx="3"/>
          </p:nvPr>
        </p:nvSpPr>
        <p:spPr>
          <a:xfrm>
            <a:off x="3124200" y="6245225"/>
            <a:ext cx="2895600" cy="476250"/>
          </a:xfrm>
        </p:spPr>
        <p:txBody>
          <a:bodyPr/>
          <a:lstStyle>
            <a:lvl1pPr>
              <a:defRPr/>
            </a:lvl1pPr>
          </a:lstStyle>
          <a:p>
            <a:endParaRPr lang="es-ES"/>
          </a:p>
        </p:txBody>
      </p:sp>
      <p:sp>
        <p:nvSpPr>
          <p:cNvPr id="221229" name="Rectangle 45"/>
          <p:cNvSpPr>
            <a:spLocks noGrp="1" noChangeArrowheads="1"/>
          </p:cNvSpPr>
          <p:nvPr>
            <p:ph type="sldNum" sz="quarter" idx="4"/>
          </p:nvPr>
        </p:nvSpPr>
        <p:spPr>
          <a:xfrm>
            <a:off x="6553200" y="6245225"/>
            <a:ext cx="2133600" cy="476250"/>
          </a:xfrm>
        </p:spPr>
        <p:txBody>
          <a:bodyPr/>
          <a:lstStyle>
            <a:lvl1pPr>
              <a:defRPr/>
            </a:lvl1pPr>
          </a:lstStyle>
          <a:p>
            <a:fld id="{9E9B2059-EB19-408A-874B-CCFB78CEFC2F}"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7C1447A-FDA7-405B-907B-08704FD401CD}"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58750"/>
            <a:ext cx="2057400" cy="59721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58750"/>
            <a:ext cx="6019800" cy="59721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0F33F7E-FCB0-415C-A73B-F21D1E79AD4B}"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8750"/>
            <a:ext cx="8229600" cy="1258888"/>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3638"/>
            <a:ext cx="21336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fld id="{9C472669-9017-467A-8FFE-3BE2F48065E8}"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8750"/>
            <a:ext cx="8229600" cy="1258888"/>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fecha"/>
          <p:cNvSpPr>
            <a:spLocks noGrp="1"/>
          </p:cNvSpPr>
          <p:nvPr>
            <p:ph type="dt" sz="half" idx="10"/>
          </p:nvPr>
        </p:nvSpPr>
        <p:spPr>
          <a:xfrm>
            <a:off x="457200" y="6243638"/>
            <a:ext cx="2133600" cy="457200"/>
          </a:xfrm>
        </p:spPr>
        <p:txBody>
          <a:bodyPr/>
          <a:lstStyle>
            <a:lvl1pPr>
              <a:defRPr/>
            </a:lvl1pPr>
          </a:lstStyle>
          <a:p>
            <a:endParaRPr lang="es-ES"/>
          </a:p>
        </p:txBody>
      </p:sp>
      <p:sp>
        <p:nvSpPr>
          <p:cNvPr id="7" name="6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8" name="7 Marcador de número de diapositiva"/>
          <p:cNvSpPr>
            <a:spLocks noGrp="1"/>
          </p:cNvSpPr>
          <p:nvPr>
            <p:ph type="sldNum" sz="quarter" idx="12"/>
          </p:nvPr>
        </p:nvSpPr>
        <p:spPr>
          <a:xfrm>
            <a:off x="6553200" y="6243638"/>
            <a:ext cx="2133600" cy="457200"/>
          </a:xfrm>
        </p:spPr>
        <p:txBody>
          <a:bodyPr/>
          <a:lstStyle>
            <a:lvl1pPr>
              <a:defRPr/>
            </a:lvl1pPr>
          </a:lstStyle>
          <a:p>
            <a:fld id="{8C76FCCD-BBE4-445D-9DE6-637EA51D8C09}"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158750"/>
            <a:ext cx="8229600" cy="597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57200" y="6243638"/>
            <a:ext cx="2133600" cy="457200"/>
          </a:xfrm>
        </p:spPr>
        <p:txBody>
          <a:bodyPr/>
          <a:lstStyle>
            <a:lvl1pPr>
              <a:defRPr/>
            </a:lvl1pPr>
          </a:lstStyle>
          <a:p>
            <a:endParaRPr lang="es-ES"/>
          </a:p>
        </p:txBody>
      </p:sp>
      <p:sp>
        <p:nvSpPr>
          <p:cNvPr id="4" name="3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5" name="4 Marcador de número de diapositiva"/>
          <p:cNvSpPr>
            <a:spLocks noGrp="1"/>
          </p:cNvSpPr>
          <p:nvPr>
            <p:ph type="sldNum" sz="quarter" idx="12"/>
          </p:nvPr>
        </p:nvSpPr>
        <p:spPr>
          <a:xfrm>
            <a:off x="6553200" y="6243638"/>
            <a:ext cx="2133600" cy="457200"/>
          </a:xfrm>
        </p:spPr>
        <p:txBody>
          <a:bodyPr/>
          <a:lstStyle>
            <a:lvl1pPr>
              <a:defRPr/>
            </a:lvl1pPr>
          </a:lstStyle>
          <a:p>
            <a:fld id="{0677FA00-5045-436C-98E2-FB67270A7FAB}"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0983584-CEB7-4D05-BD3C-C203BFE9DFAD}"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9B6EA8F-A717-438B-97DA-46367E351D65}"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B9A79F9D-24DB-40AD-9FF7-59D562CEE9D9}"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80C62E70-4649-43DA-9CCD-02C9DD5B7582}"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825ECB7C-D495-442A-BFD9-2C2A69C1A3CB}"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EC47325A-5803-48C6-BB84-E62AE00C9598}"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C50F7B8-B623-44F4-88C8-7AD206AA2B95}"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354BCF8D-0CE6-4A19-A7E3-4A513A846A06}"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20162" name="Group 2"/>
          <p:cNvGrpSpPr>
            <a:grpSpLocks/>
          </p:cNvGrpSpPr>
          <p:nvPr/>
        </p:nvGrpSpPr>
        <p:grpSpPr bwMode="auto">
          <a:xfrm>
            <a:off x="0" y="0"/>
            <a:ext cx="9140825" cy="6851650"/>
            <a:chOff x="0" y="0"/>
            <a:chExt cx="5758" cy="4316"/>
          </a:xfrm>
        </p:grpSpPr>
        <p:sp>
          <p:nvSpPr>
            <p:cNvPr id="220163"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64"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65"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66"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endParaRPr lang="es-ES"/>
            </a:p>
          </p:txBody>
        </p:sp>
        <p:sp>
          <p:nvSpPr>
            <p:cNvPr id="220167"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68"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69"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70"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71"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72"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endParaRPr lang="es-ES"/>
            </a:p>
          </p:txBody>
        </p:sp>
        <p:sp>
          <p:nvSpPr>
            <p:cNvPr id="220173"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s-ES"/>
            </a:p>
          </p:txBody>
        </p:sp>
        <p:sp>
          <p:nvSpPr>
            <p:cNvPr id="220174"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endParaRPr lang="es-ES"/>
            </a:p>
          </p:txBody>
        </p:sp>
        <p:grpSp>
          <p:nvGrpSpPr>
            <p:cNvPr id="220175" name="Group 15"/>
            <p:cNvGrpSpPr>
              <a:grpSpLocks/>
            </p:cNvGrpSpPr>
            <p:nvPr/>
          </p:nvGrpSpPr>
          <p:grpSpPr bwMode="auto">
            <a:xfrm>
              <a:off x="192" y="2284"/>
              <a:ext cx="1254" cy="923"/>
              <a:chOff x="192" y="2284"/>
              <a:chExt cx="1254" cy="923"/>
            </a:xfrm>
          </p:grpSpPr>
          <p:sp>
            <p:nvSpPr>
              <p:cNvPr id="220176"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endParaRPr lang="es-ES"/>
              </a:p>
            </p:txBody>
          </p:sp>
          <p:sp>
            <p:nvSpPr>
              <p:cNvPr id="220177"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78"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endParaRPr lang="es-ES"/>
              </a:p>
            </p:txBody>
          </p:sp>
          <p:sp>
            <p:nvSpPr>
              <p:cNvPr id="220179"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80"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81"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82"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83"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84"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85"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86"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87"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88"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89"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90"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91"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92"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93"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94"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95"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endParaRPr lang="es-ES"/>
              </a:p>
            </p:txBody>
          </p:sp>
          <p:sp>
            <p:nvSpPr>
              <p:cNvPr id="220196"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endParaRPr lang="es-ES"/>
              </a:p>
            </p:txBody>
          </p:sp>
          <p:sp>
            <p:nvSpPr>
              <p:cNvPr id="220197"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endParaRPr lang="es-ES"/>
              </a:p>
            </p:txBody>
          </p:sp>
          <p:sp>
            <p:nvSpPr>
              <p:cNvPr id="220198"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endParaRPr lang="es-ES"/>
              </a:p>
            </p:txBody>
          </p:sp>
          <p:sp>
            <p:nvSpPr>
              <p:cNvPr id="220199"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endParaRPr lang="es-ES"/>
              </a:p>
            </p:txBody>
          </p:sp>
          <p:sp>
            <p:nvSpPr>
              <p:cNvPr id="220200"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endParaRPr lang="es-ES"/>
              </a:p>
            </p:txBody>
          </p:sp>
        </p:grpSp>
      </p:grpSp>
      <p:sp>
        <p:nvSpPr>
          <p:cNvPr id="220201"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220202"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20203"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endParaRPr lang="es-ES"/>
          </a:p>
        </p:txBody>
      </p:sp>
      <p:sp>
        <p:nvSpPr>
          <p:cNvPr id="220204"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endParaRPr lang="es-ES"/>
          </a:p>
        </p:txBody>
      </p:sp>
      <p:sp>
        <p:nvSpPr>
          <p:cNvPr id="220205"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fld id="{8464B15E-DBB7-4DE9-BFAD-0AC91D279C3F}"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4.xml"/><Relationship Id="rId1" Type="http://schemas.openxmlformats.org/officeDocument/2006/relationships/vmlDrawing" Target="../drawings/vmlDrawing2.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a:xfrm>
            <a:off x="900113" y="619125"/>
            <a:ext cx="7499350" cy="534988"/>
          </a:xfrm>
        </p:spPr>
        <p:txBody>
          <a:bodyPr/>
          <a:lstStyle/>
          <a:p>
            <a:r>
              <a:rPr lang="es-ES" sz="2400"/>
              <a:t>ONG’s Internacionales en el Ecuador</a:t>
            </a:r>
            <a:r>
              <a:rPr lang="es-ES" sz="2000"/>
              <a:t/>
            </a:r>
            <a:br>
              <a:rPr lang="es-ES" sz="2000"/>
            </a:br>
            <a:endParaRPr lang="es-ES" sz="2000"/>
          </a:p>
        </p:txBody>
      </p:sp>
      <p:sp>
        <p:nvSpPr>
          <p:cNvPr id="186373" name="Rectangle 5"/>
          <p:cNvSpPr>
            <a:spLocks noGrp="1" noChangeArrowheads="1"/>
          </p:cNvSpPr>
          <p:nvPr>
            <p:ph type="body" sz="half" idx="1"/>
          </p:nvPr>
        </p:nvSpPr>
        <p:spPr>
          <a:xfrm>
            <a:off x="457200" y="5516563"/>
            <a:ext cx="5338763" cy="614362"/>
          </a:xfrm>
        </p:spPr>
        <p:txBody>
          <a:bodyPr/>
          <a:lstStyle/>
          <a:p>
            <a:pPr>
              <a:lnSpc>
                <a:spcPct val="80000"/>
              </a:lnSpc>
            </a:pPr>
            <a:r>
              <a:rPr lang="es-ES" sz="2000"/>
              <a:t>Informe de Ong’s internacionales 2002</a:t>
            </a:r>
          </a:p>
        </p:txBody>
      </p:sp>
      <p:pic>
        <p:nvPicPr>
          <p:cNvPr id="186375" name="Picture 7"/>
          <p:cNvPicPr>
            <a:picLocks noChangeAspect="1" noChangeArrowheads="1"/>
          </p:cNvPicPr>
          <p:nvPr>
            <p:ph sz="half" idx="2"/>
          </p:nvPr>
        </p:nvPicPr>
        <p:blipFill>
          <a:blip r:embed="rId2"/>
          <a:srcRect/>
          <a:stretch>
            <a:fillRect/>
          </a:stretch>
        </p:blipFill>
        <p:spPr>
          <a:xfrm>
            <a:off x="2195513" y="1412875"/>
            <a:ext cx="6491287" cy="3935413"/>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s-ES" sz="4000"/>
              <a:t>Variables</a:t>
            </a:r>
            <a:br>
              <a:rPr lang="es-ES" sz="4000"/>
            </a:br>
            <a:endParaRPr lang="es-ES" sz="4000"/>
          </a:p>
        </p:txBody>
      </p:sp>
      <p:sp>
        <p:nvSpPr>
          <p:cNvPr id="204803" name="Rectangle 3"/>
          <p:cNvSpPr>
            <a:spLocks noGrp="1" noChangeArrowheads="1"/>
          </p:cNvSpPr>
          <p:nvPr>
            <p:ph type="body" idx="1"/>
          </p:nvPr>
        </p:nvSpPr>
        <p:spPr/>
        <p:txBody>
          <a:bodyPr/>
          <a:lstStyle/>
          <a:p>
            <a:pPr>
              <a:lnSpc>
                <a:spcPct val="90000"/>
              </a:lnSpc>
            </a:pPr>
            <a:r>
              <a:rPr lang="es-ES"/>
              <a:t>Las variables consideradas son:</a:t>
            </a:r>
          </a:p>
          <a:p>
            <a:pPr>
              <a:lnSpc>
                <a:spcPct val="90000"/>
              </a:lnSpc>
            </a:pPr>
            <a:r>
              <a:rPr lang="es-ES"/>
              <a:t>Permanhog(variable indicadora)= Persona que Mantiene el hogar{1,2,3,4,5}</a:t>
            </a:r>
          </a:p>
          <a:p>
            <a:pPr>
              <a:lnSpc>
                <a:spcPct val="90000"/>
              </a:lnSpc>
            </a:pPr>
            <a:r>
              <a:rPr lang="es-ES"/>
              <a:t>Valorfijo = disposición a pagar un valor fijo,  SI/NO</a:t>
            </a:r>
          </a:p>
          <a:p>
            <a:pPr>
              <a:lnSpc>
                <a:spcPct val="90000"/>
              </a:lnSpc>
            </a:pPr>
            <a:r>
              <a:rPr lang="es-ES"/>
              <a:t>Pagaría3= estaría dispuesto a pagar $3 dólares para que su hijo practique fútbol, SI/NO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s-ES"/>
              <a:t>Resultados del SPSS</a:t>
            </a:r>
          </a:p>
        </p:txBody>
      </p:sp>
      <p:pic>
        <p:nvPicPr>
          <p:cNvPr id="174085" name="Picture 5"/>
          <p:cNvPicPr>
            <a:picLocks noChangeAspect="1" noChangeArrowheads="1"/>
          </p:cNvPicPr>
          <p:nvPr>
            <p:ph sz="half" idx="1"/>
          </p:nvPr>
        </p:nvPicPr>
        <p:blipFill>
          <a:blip r:embed="rId2"/>
          <a:srcRect/>
          <a:stretch>
            <a:fillRect/>
          </a:stretch>
        </p:blipFill>
        <p:spPr>
          <a:xfrm>
            <a:off x="2700338" y="1773238"/>
            <a:ext cx="3924300" cy="1809750"/>
          </a:xfrm>
          <a:noFill/>
          <a:ln/>
        </p:spPr>
      </p:pic>
      <p:pic>
        <p:nvPicPr>
          <p:cNvPr id="174086" name="Picture 6"/>
          <p:cNvPicPr>
            <a:picLocks noChangeAspect="1" noChangeArrowheads="1"/>
          </p:cNvPicPr>
          <p:nvPr>
            <p:ph sz="half" idx="2"/>
          </p:nvPr>
        </p:nvPicPr>
        <p:blipFill>
          <a:blip r:embed="rId3"/>
          <a:srcRect/>
          <a:stretch>
            <a:fillRect/>
          </a:stretch>
        </p:blipFill>
        <p:spPr>
          <a:xfrm>
            <a:off x="3203575" y="4149725"/>
            <a:ext cx="3009900" cy="914400"/>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10" name="Picture 6"/>
          <p:cNvPicPr>
            <a:picLocks noChangeAspect="1" noChangeArrowheads="1"/>
          </p:cNvPicPr>
          <p:nvPr>
            <p:ph sz="half" idx="1"/>
          </p:nvPr>
        </p:nvPicPr>
        <p:blipFill>
          <a:blip r:embed="rId2"/>
          <a:srcRect/>
          <a:stretch>
            <a:fillRect/>
          </a:stretch>
        </p:blipFill>
        <p:spPr>
          <a:xfrm>
            <a:off x="2771775" y="2205038"/>
            <a:ext cx="4038600" cy="1358900"/>
          </a:xfrm>
          <a:noFill/>
          <a:ln/>
        </p:spPr>
      </p:pic>
      <p:pic>
        <p:nvPicPr>
          <p:cNvPr id="175111" name="Picture 7"/>
          <p:cNvPicPr>
            <a:picLocks noChangeAspect="1" noChangeArrowheads="1"/>
          </p:cNvPicPr>
          <p:nvPr>
            <p:ph sz="half" idx="2"/>
          </p:nvPr>
        </p:nvPicPr>
        <p:blipFill>
          <a:blip r:embed="rId3"/>
          <a:srcRect/>
          <a:stretch>
            <a:fillRect/>
          </a:stretch>
        </p:blipFill>
        <p:spPr>
          <a:xfrm>
            <a:off x="2843213" y="4221163"/>
            <a:ext cx="4465637" cy="1296987"/>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s-ES"/>
              <a:t>Conclusiones al modelo</a:t>
            </a:r>
          </a:p>
        </p:txBody>
      </p:sp>
      <p:sp>
        <p:nvSpPr>
          <p:cNvPr id="176132" name="Rectangle 4"/>
          <p:cNvSpPr>
            <a:spLocks noGrp="1" noChangeArrowheads="1"/>
          </p:cNvSpPr>
          <p:nvPr>
            <p:ph type="body" idx="1"/>
          </p:nvPr>
        </p:nvSpPr>
        <p:spPr/>
        <p:txBody>
          <a:bodyPr/>
          <a:lstStyle/>
          <a:p>
            <a:r>
              <a:rPr lang="es-ES"/>
              <a:t>La probabilidad de que el proyecto sea aceptado es del 96%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lstStyle/>
          <a:p>
            <a:r>
              <a:rPr lang="es-ES"/>
              <a:t>Recomendaciones</a:t>
            </a:r>
          </a:p>
        </p:txBody>
      </p:sp>
      <p:sp>
        <p:nvSpPr>
          <p:cNvPr id="225283" name="Rectangle 3"/>
          <p:cNvSpPr>
            <a:spLocks noGrp="1" noChangeArrowheads="1"/>
          </p:cNvSpPr>
          <p:nvPr>
            <p:ph type="body" idx="1"/>
          </p:nvPr>
        </p:nvSpPr>
        <p:spPr/>
        <p:txBody>
          <a:bodyPr/>
          <a:lstStyle/>
          <a:p>
            <a:pPr>
              <a:lnSpc>
                <a:spcPct val="80000"/>
              </a:lnSpc>
            </a:pPr>
            <a:r>
              <a:rPr lang="es-ES" sz="2000"/>
              <a:t>Mediante el uso de método de Valoración Contingente ya se explicó que se debe tener mucho disciplina en la construcción de la encuesta, obtención de la muestra, obtención de la información mediante los encuestadores, recolección de los datos y posterior evaluación mediante un modelo económico señalado ex-ante; De forma que  se debe evitar todo tipo de sesgo, es óptimo si las partes claves se delega a un especialista en el ramo.</a:t>
            </a:r>
          </a:p>
          <a:p>
            <a:pPr>
              <a:lnSpc>
                <a:spcPct val="80000"/>
              </a:lnSpc>
            </a:pPr>
            <a:r>
              <a:rPr lang="es-ES" sz="2000"/>
              <a:t>Los principales sesgos que se deben evitar en la aplicación del método de valoración contingente son:</a:t>
            </a:r>
          </a:p>
          <a:p>
            <a:pPr>
              <a:lnSpc>
                <a:spcPct val="80000"/>
              </a:lnSpc>
            </a:pPr>
            <a:r>
              <a:rPr lang="es-ES" sz="2000"/>
              <a:t>Muestreo</a:t>
            </a:r>
          </a:p>
          <a:p>
            <a:pPr>
              <a:lnSpc>
                <a:spcPct val="80000"/>
              </a:lnSpc>
            </a:pPr>
            <a:r>
              <a:rPr lang="es-ES" sz="2000"/>
              <a:t>Planteamiento teórico</a:t>
            </a:r>
          </a:p>
          <a:p>
            <a:pPr>
              <a:lnSpc>
                <a:spcPct val="80000"/>
              </a:lnSpc>
            </a:pPr>
            <a:r>
              <a:rPr lang="es-ES" sz="2000"/>
              <a:t>Actitud de los entrevistados</a:t>
            </a:r>
          </a:p>
          <a:p>
            <a:pPr>
              <a:lnSpc>
                <a:spcPct val="80000"/>
              </a:lnSpc>
            </a:pPr>
            <a:r>
              <a:rPr lang="es-ES" sz="2000"/>
              <a:t>Pistas implícitas para la valoración</a:t>
            </a:r>
          </a:p>
          <a:p>
            <a:pPr>
              <a:lnSpc>
                <a:spcPct val="80000"/>
              </a:lnSpc>
            </a:pPr>
            <a:r>
              <a:rPr lang="es-ES" sz="2000"/>
              <a:t>Percepción del contexto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25282"/>
                                        </p:tgtEl>
                                        <p:attrNameLst>
                                          <p:attrName>style.visibility</p:attrName>
                                        </p:attrNameLst>
                                      </p:cBhvr>
                                      <p:to>
                                        <p:strVal val="visible"/>
                                      </p:to>
                                    </p:set>
                                    <p:animEffect transition="in" filter="fade">
                                      <p:cBhvr>
                                        <p:cTn id="7" dur="1000">
                                          <p:stCondLst>
                                            <p:cond delay="0"/>
                                          </p:stCondLst>
                                        </p:cTn>
                                        <p:tgtEl>
                                          <p:spTgt spid="2252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25283">
                                            <p:txEl>
                                              <p:pRg st="0" end="0"/>
                                            </p:txEl>
                                          </p:spTgt>
                                        </p:tgtEl>
                                        <p:attrNameLst>
                                          <p:attrName>style.visibility</p:attrName>
                                        </p:attrNameLst>
                                      </p:cBhvr>
                                      <p:to>
                                        <p:strVal val="visible"/>
                                      </p:to>
                                    </p:set>
                                    <p:animEffect transition="in" filter="fade">
                                      <p:cBhvr>
                                        <p:cTn id="12" dur="500">
                                          <p:stCondLst>
                                            <p:cond delay="0"/>
                                          </p:stCondLst>
                                        </p:cTn>
                                        <p:tgtEl>
                                          <p:spTgt spid="2252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25283">
                                            <p:txEl>
                                              <p:pRg st="1" end="1"/>
                                            </p:txEl>
                                          </p:spTgt>
                                        </p:tgtEl>
                                        <p:attrNameLst>
                                          <p:attrName>style.visibility</p:attrName>
                                        </p:attrNameLst>
                                      </p:cBhvr>
                                      <p:to>
                                        <p:strVal val="visible"/>
                                      </p:to>
                                    </p:set>
                                    <p:animEffect transition="in" filter="fade">
                                      <p:cBhvr>
                                        <p:cTn id="17" dur="500">
                                          <p:stCondLst>
                                            <p:cond delay="0"/>
                                          </p:stCondLst>
                                        </p:cTn>
                                        <p:tgtEl>
                                          <p:spTgt spid="22528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25283">
                                            <p:txEl>
                                              <p:pRg st="2" end="2"/>
                                            </p:txEl>
                                          </p:spTgt>
                                        </p:tgtEl>
                                        <p:attrNameLst>
                                          <p:attrName>style.visibility</p:attrName>
                                        </p:attrNameLst>
                                      </p:cBhvr>
                                      <p:to>
                                        <p:strVal val="visible"/>
                                      </p:to>
                                    </p:set>
                                    <p:animEffect transition="in" filter="fade">
                                      <p:cBhvr>
                                        <p:cTn id="22" dur="500">
                                          <p:stCondLst>
                                            <p:cond delay="0"/>
                                          </p:stCondLst>
                                        </p:cTn>
                                        <p:tgtEl>
                                          <p:spTgt spid="2252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25283">
                                            <p:txEl>
                                              <p:pRg st="3" end="3"/>
                                            </p:txEl>
                                          </p:spTgt>
                                        </p:tgtEl>
                                        <p:attrNameLst>
                                          <p:attrName>style.visibility</p:attrName>
                                        </p:attrNameLst>
                                      </p:cBhvr>
                                      <p:to>
                                        <p:strVal val="visible"/>
                                      </p:to>
                                    </p:set>
                                    <p:animEffect transition="in" filter="fade">
                                      <p:cBhvr>
                                        <p:cTn id="27" dur="500">
                                          <p:stCondLst>
                                            <p:cond delay="0"/>
                                          </p:stCondLst>
                                        </p:cTn>
                                        <p:tgtEl>
                                          <p:spTgt spid="22528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225283">
                                            <p:txEl>
                                              <p:pRg st="4" end="4"/>
                                            </p:txEl>
                                          </p:spTgt>
                                        </p:tgtEl>
                                        <p:attrNameLst>
                                          <p:attrName>style.visibility</p:attrName>
                                        </p:attrNameLst>
                                      </p:cBhvr>
                                      <p:to>
                                        <p:strVal val="visible"/>
                                      </p:to>
                                    </p:set>
                                    <p:animEffect transition="in" filter="fade">
                                      <p:cBhvr>
                                        <p:cTn id="32" dur="500">
                                          <p:stCondLst>
                                            <p:cond delay="0"/>
                                          </p:stCondLst>
                                        </p:cTn>
                                        <p:tgtEl>
                                          <p:spTgt spid="22528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225283">
                                            <p:txEl>
                                              <p:pRg st="5" end="5"/>
                                            </p:txEl>
                                          </p:spTgt>
                                        </p:tgtEl>
                                        <p:attrNameLst>
                                          <p:attrName>style.visibility</p:attrName>
                                        </p:attrNameLst>
                                      </p:cBhvr>
                                      <p:to>
                                        <p:strVal val="visible"/>
                                      </p:to>
                                    </p:set>
                                    <p:animEffect transition="in" filter="fade">
                                      <p:cBhvr>
                                        <p:cTn id="37" dur="500">
                                          <p:stCondLst>
                                            <p:cond delay="0"/>
                                          </p:stCondLst>
                                        </p:cTn>
                                        <p:tgtEl>
                                          <p:spTgt spid="22528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225283">
                                            <p:txEl>
                                              <p:pRg st="6" end="6"/>
                                            </p:txEl>
                                          </p:spTgt>
                                        </p:tgtEl>
                                        <p:attrNameLst>
                                          <p:attrName>style.visibility</p:attrName>
                                        </p:attrNameLst>
                                      </p:cBhvr>
                                      <p:to>
                                        <p:strVal val="visible"/>
                                      </p:to>
                                    </p:set>
                                    <p:animEffect transition="in" filter="fade">
                                      <p:cBhvr>
                                        <p:cTn id="42" dur="500">
                                          <p:stCondLst>
                                            <p:cond delay="0"/>
                                          </p:stCondLst>
                                        </p:cTn>
                                        <p:tgtEl>
                                          <p:spTgt spid="225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45" name="Group 5"/>
          <p:cNvGrpSpPr>
            <a:grpSpLocks noChangeAspect="1"/>
          </p:cNvGrpSpPr>
          <p:nvPr/>
        </p:nvGrpSpPr>
        <p:grpSpPr bwMode="auto">
          <a:xfrm>
            <a:off x="2339975" y="908050"/>
            <a:ext cx="6407150" cy="5332413"/>
            <a:chOff x="2580" y="8658"/>
            <a:chExt cx="8122" cy="8797"/>
          </a:xfrm>
        </p:grpSpPr>
        <p:sp>
          <p:nvSpPr>
            <p:cNvPr id="215046" name="AutoShape 6"/>
            <p:cNvSpPr>
              <a:spLocks noChangeAspect="1" noChangeArrowheads="1"/>
            </p:cNvSpPr>
            <p:nvPr/>
          </p:nvSpPr>
          <p:spPr bwMode="auto">
            <a:xfrm>
              <a:off x="2580" y="8658"/>
              <a:ext cx="8122" cy="8797"/>
            </a:xfrm>
            <a:prstGeom prst="rect">
              <a:avLst/>
            </a:prstGeom>
            <a:noFill/>
            <a:ln w="9525">
              <a:noFill/>
              <a:miter lim="800000"/>
              <a:headEnd/>
              <a:tailEnd/>
            </a:ln>
          </p:spPr>
          <p:txBody>
            <a:bodyPr/>
            <a:lstStyle/>
            <a:p>
              <a:endParaRPr lang="es-ES"/>
            </a:p>
          </p:txBody>
        </p:sp>
        <p:grpSp>
          <p:nvGrpSpPr>
            <p:cNvPr id="215047" name="Group 7"/>
            <p:cNvGrpSpPr>
              <a:grpSpLocks/>
            </p:cNvGrpSpPr>
            <p:nvPr/>
          </p:nvGrpSpPr>
          <p:grpSpPr bwMode="auto">
            <a:xfrm>
              <a:off x="2580" y="8658"/>
              <a:ext cx="7775" cy="8427"/>
              <a:chOff x="2580" y="8658"/>
              <a:chExt cx="7775" cy="8427"/>
            </a:xfrm>
          </p:grpSpPr>
          <p:sp>
            <p:nvSpPr>
              <p:cNvPr id="215048" name="Rectangle 8" descr="Puesta de sol"/>
              <p:cNvSpPr>
                <a:spLocks noChangeArrowheads="1"/>
              </p:cNvSpPr>
              <p:nvPr/>
            </p:nvSpPr>
            <p:spPr bwMode="auto">
              <a:xfrm>
                <a:off x="2580" y="10356"/>
                <a:ext cx="2298" cy="1636"/>
              </a:xfrm>
              <a:prstGeom prst="rect">
                <a:avLst/>
              </a:prstGeom>
              <a:blipFill dpi="0" rotWithShape="1">
                <a:blip r:embed="rId2" cstate="print">
                  <a:alphaModFix amt="47000"/>
                </a:blip>
                <a:srcRect/>
                <a:stretch>
                  <a:fillRect b="-5348"/>
                </a:stretch>
              </a:blipFill>
              <a:ln w="9525">
                <a:miter lim="800000"/>
                <a:headEnd/>
                <a:tailEnd/>
              </a:ln>
              <a:effectLst/>
              <a:scene3d>
                <a:camera prst="legacyPerspectiveTopRight"/>
                <a:lightRig rig="legacyFlat3" dir="b"/>
              </a:scene3d>
              <a:sp3d extrusionH="887400" prstMaterial="legacyMatte">
                <a:bevelT w="13500" h="13500" prst="angle"/>
                <a:bevelB w="13500" h="13500" prst="angle"/>
                <a:extrusionClr>
                  <a:srgbClr val="FFFFFF"/>
                </a:extrusionClr>
              </a:sp3d>
            </p:spPr>
            <p:txBody>
              <a:bodyPr lIns="69129" tIns="34564" rIns="69129" bIns="34564">
                <a:flatTx/>
              </a:bodyPr>
              <a:lstStyle/>
              <a:p>
                <a:pPr eaLnBrk="1" hangingPunct="1"/>
                <a:r>
                  <a:rPr lang="es-ES" sz="1000" b="1">
                    <a:solidFill>
                      <a:srgbClr val="FF0000"/>
                    </a:solidFill>
                    <a:latin typeface="Verdana" pitchFamily="34" charset="0"/>
                  </a:rPr>
                  <a:t>Culturas:</a:t>
                </a:r>
              </a:p>
              <a:p>
                <a:pPr eaLnBrk="1" hangingPunct="1"/>
                <a:r>
                  <a:rPr lang="es-ES" sz="1000" b="1">
                    <a:solidFill>
                      <a:srgbClr val="000000"/>
                    </a:solidFill>
                    <a:latin typeface="Verdana" pitchFamily="34" charset="0"/>
                  </a:rPr>
                  <a:t>Guayas 59,85%</a:t>
                </a:r>
              </a:p>
              <a:p>
                <a:pPr eaLnBrk="1" hangingPunct="1"/>
                <a:r>
                  <a:rPr lang="es-ES" sz="1000" b="1">
                    <a:solidFill>
                      <a:srgbClr val="000000"/>
                    </a:solidFill>
                    <a:latin typeface="Verdana" pitchFamily="34" charset="0"/>
                  </a:rPr>
                  <a:t>Manabita 25,25%,</a:t>
                </a:r>
              </a:p>
              <a:p>
                <a:pPr eaLnBrk="1" hangingPunct="1"/>
                <a:r>
                  <a:rPr lang="es-ES" sz="1000" b="1">
                    <a:solidFill>
                      <a:srgbClr val="000000"/>
                    </a:solidFill>
                    <a:latin typeface="Verdana" pitchFamily="34" charset="0"/>
                  </a:rPr>
                  <a:t>Esmeraldeña 2,2%</a:t>
                </a:r>
              </a:p>
              <a:p>
                <a:pPr eaLnBrk="1" hangingPunct="1"/>
                <a:r>
                  <a:rPr lang="es-ES" sz="1000" b="1">
                    <a:latin typeface="Verdana" pitchFamily="34" charset="0"/>
                  </a:rPr>
                  <a:t>Otros 12%</a:t>
                </a:r>
                <a:endParaRPr lang="es-ES">
                  <a:latin typeface="Verdana" pitchFamily="34" charset="0"/>
                </a:endParaRPr>
              </a:p>
            </p:txBody>
          </p:sp>
          <p:sp>
            <p:nvSpPr>
              <p:cNvPr id="215049" name="Rectangle 9"/>
              <p:cNvSpPr>
                <a:spLocks noChangeArrowheads="1"/>
              </p:cNvSpPr>
              <p:nvPr/>
            </p:nvSpPr>
            <p:spPr bwMode="auto">
              <a:xfrm>
                <a:off x="4725" y="13597"/>
                <a:ext cx="2828" cy="1543"/>
              </a:xfrm>
              <a:prstGeom prst="rect">
                <a:avLst/>
              </a:prstGeom>
              <a:solidFill>
                <a:srgbClr val="FFFF00"/>
              </a:solidFill>
              <a:ln w="9525">
                <a:solidFill>
                  <a:srgbClr val="000000"/>
                </a:solidFill>
                <a:miter lim="800000"/>
                <a:headEnd/>
                <a:tailEnd/>
              </a:ln>
            </p:spPr>
            <p:txBody>
              <a:bodyPr lIns="69129" tIns="34564" rIns="69129" bIns="34564"/>
              <a:lstStyle/>
              <a:p>
                <a:pPr algn="just" eaLnBrk="1" hangingPunct="1"/>
                <a:r>
                  <a:rPr lang="es-ES" sz="1000" b="1">
                    <a:solidFill>
                      <a:srgbClr val="FF0000"/>
                    </a:solidFill>
                    <a:latin typeface="Verdana" pitchFamily="34" charset="0"/>
                  </a:rPr>
                  <a:t>Interacción social</a:t>
                </a:r>
              </a:p>
              <a:p>
                <a:pPr algn="just" eaLnBrk="1" hangingPunct="1"/>
                <a:r>
                  <a:rPr lang="es-ES" sz="1000" b="1">
                    <a:solidFill>
                      <a:srgbClr val="000000"/>
                    </a:solidFill>
                    <a:latin typeface="Verdana" pitchFamily="34" charset="0"/>
                  </a:rPr>
                  <a:t>Niños, jóvenes, entrenadores, escuelas privadas, padres de familias, club deportivos</a:t>
                </a:r>
                <a:endParaRPr lang="es-ES">
                  <a:solidFill>
                    <a:srgbClr val="000000"/>
                  </a:solidFill>
                  <a:latin typeface="Verdana" pitchFamily="34" charset="0"/>
                </a:endParaRPr>
              </a:p>
            </p:txBody>
          </p:sp>
          <p:sp>
            <p:nvSpPr>
              <p:cNvPr id="215050" name="Rectangle 10"/>
              <p:cNvSpPr>
                <a:spLocks noChangeArrowheads="1"/>
              </p:cNvSpPr>
              <p:nvPr/>
            </p:nvSpPr>
            <p:spPr bwMode="auto">
              <a:xfrm>
                <a:off x="4419" y="15757"/>
                <a:ext cx="3370" cy="1328"/>
              </a:xfrm>
              <a:prstGeom prst="rect">
                <a:avLst/>
              </a:prstGeom>
              <a:solidFill>
                <a:srgbClr val="00FF00"/>
              </a:solidFill>
              <a:ln w="9525">
                <a:solidFill>
                  <a:srgbClr val="000000"/>
                </a:solidFill>
                <a:miter lim="800000"/>
                <a:headEnd/>
                <a:tailEnd/>
              </a:ln>
            </p:spPr>
            <p:txBody>
              <a:bodyPr lIns="69129" tIns="34564" rIns="69129" bIns="34564"/>
              <a:lstStyle/>
              <a:p>
                <a:pPr algn="just" eaLnBrk="1" hangingPunct="1"/>
                <a:r>
                  <a:rPr lang="es-ES" sz="1000" b="1">
                    <a:solidFill>
                      <a:srgbClr val="FF0000"/>
                    </a:solidFill>
                    <a:latin typeface="Verdana" pitchFamily="34" charset="0"/>
                  </a:rPr>
                  <a:t>Organización social</a:t>
                </a:r>
                <a:r>
                  <a:rPr lang="es-ES" sz="1000" b="1">
                    <a:latin typeface="Verdana" pitchFamily="34" charset="0"/>
                  </a:rPr>
                  <a:t>:</a:t>
                </a:r>
              </a:p>
              <a:p>
                <a:pPr algn="just" eaLnBrk="1" hangingPunct="1"/>
                <a:r>
                  <a:rPr lang="es-ES" sz="1000" b="1">
                    <a:solidFill>
                      <a:srgbClr val="000000"/>
                    </a:solidFill>
                    <a:latin typeface="Verdana" pitchFamily="34" charset="0"/>
                  </a:rPr>
                  <a:t>Deportiva, disciplinada, valorada y orgullosa de sus raíces.</a:t>
                </a:r>
                <a:endParaRPr lang="es-ES">
                  <a:solidFill>
                    <a:srgbClr val="000000"/>
                  </a:solidFill>
                  <a:latin typeface="Verdana" pitchFamily="34" charset="0"/>
                </a:endParaRPr>
              </a:p>
            </p:txBody>
          </p:sp>
          <p:sp>
            <p:nvSpPr>
              <p:cNvPr id="215051" name="Rectangle 11"/>
              <p:cNvSpPr>
                <a:spLocks noChangeArrowheads="1"/>
              </p:cNvSpPr>
              <p:nvPr/>
            </p:nvSpPr>
            <p:spPr bwMode="auto">
              <a:xfrm>
                <a:off x="7636" y="9893"/>
                <a:ext cx="2719" cy="3704"/>
              </a:xfrm>
              <a:prstGeom prst="rect">
                <a:avLst/>
              </a:prstGeom>
              <a:solidFill>
                <a:srgbClr val="FFCC99"/>
              </a:solidFill>
              <a:ln w="9525">
                <a:solidFill>
                  <a:srgbClr val="000000"/>
                </a:solidFill>
                <a:miter lim="800000"/>
                <a:headEnd/>
                <a:tailEnd/>
              </a:ln>
            </p:spPr>
            <p:txBody>
              <a:bodyPr lIns="69129" tIns="34564" rIns="69129" bIns="34564"/>
              <a:lstStyle/>
              <a:p>
                <a:pPr algn="just" eaLnBrk="1" hangingPunct="1"/>
                <a:r>
                  <a:rPr lang="es-ES" sz="1200" b="1" u="sng">
                    <a:solidFill>
                      <a:srgbClr val="FF0000"/>
                    </a:solidFill>
                    <a:latin typeface="Verdana" pitchFamily="34" charset="0"/>
                  </a:rPr>
                  <a:t>Tecnología </a:t>
                </a:r>
                <a:r>
                  <a:rPr lang="es-ES" sz="1200" b="1" u="sng">
                    <a:solidFill>
                      <a:srgbClr val="000000"/>
                    </a:solidFill>
                    <a:latin typeface="Verdana" pitchFamily="34" charset="0"/>
                  </a:rPr>
                  <a:t>: </a:t>
                </a:r>
                <a:r>
                  <a:rPr lang="es-ES" sz="1000" b="1">
                    <a:solidFill>
                      <a:srgbClr val="000000"/>
                    </a:solidFill>
                    <a:latin typeface="Verdana" pitchFamily="34" charset="0"/>
                  </a:rPr>
                  <a:t>su uso no es el apropiado, Ejm: el internet uso no investigativo , celular usado para atracos, etc.</a:t>
                </a:r>
              </a:p>
              <a:p>
                <a:pPr algn="just" eaLnBrk="1" hangingPunct="1"/>
                <a:r>
                  <a:rPr lang="es-ES" sz="1200" b="1" u="sng">
                    <a:solidFill>
                      <a:srgbClr val="FF0000"/>
                    </a:solidFill>
                    <a:latin typeface="Verdana" pitchFamily="34" charset="0"/>
                  </a:rPr>
                  <a:t>Recursos Humanos</a:t>
                </a:r>
                <a:r>
                  <a:rPr lang="es-ES" sz="1200" b="1" u="sng">
                    <a:latin typeface="Verdana" pitchFamily="34" charset="0"/>
                  </a:rPr>
                  <a:t>:</a:t>
                </a:r>
              </a:p>
              <a:p>
                <a:pPr algn="just" eaLnBrk="1" hangingPunct="1"/>
                <a:r>
                  <a:rPr lang="es-ES" sz="1000" b="1">
                    <a:solidFill>
                      <a:srgbClr val="000000"/>
                    </a:solidFill>
                    <a:latin typeface="Verdana" pitchFamily="34" charset="0"/>
                  </a:rPr>
                  <a:t>Niños y jóvenes  sin seguridad y lugar  adecuado para jugar.</a:t>
                </a:r>
              </a:p>
              <a:p>
                <a:pPr algn="just" eaLnBrk="1" hangingPunct="1"/>
                <a:r>
                  <a:rPr lang="es-ES" sz="1200" b="1" u="sng">
                    <a:solidFill>
                      <a:srgbClr val="FF0000"/>
                    </a:solidFill>
                    <a:latin typeface="Verdana" pitchFamily="34" charset="0"/>
                  </a:rPr>
                  <a:t>Economía</a:t>
                </a:r>
                <a:r>
                  <a:rPr lang="es-ES" sz="1200" b="1">
                    <a:latin typeface="Verdana" pitchFamily="34" charset="0"/>
                  </a:rPr>
                  <a:t>: </a:t>
                </a:r>
                <a:r>
                  <a:rPr lang="es-ES" sz="1000" b="1">
                    <a:solidFill>
                      <a:srgbClr val="000000"/>
                    </a:solidFill>
                    <a:latin typeface="Verdana" pitchFamily="34" charset="0"/>
                  </a:rPr>
                  <a:t>demanda y oferta de jugadores  de alto nivel por medio del deporte</a:t>
                </a:r>
                <a:r>
                  <a:rPr lang="es-ES" sz="900" b="1">
                    <a:solidFill>
                      <a:srgbClr val="000000"/>
                    </a:solidFill>
                    <a:latin typeface="Verdana" pitchFamily="34" charset="0"/>
                  </a:rPr>
                  <a:t>.</a:t>
                </a:r>
                <a:endParaRPr lang="es-ES">
                  <a:solidFill>
                    <a:srgbClr val="000000"/>
                  </a:solidFill>
                  <a:latin typeface="Verdana" pitchFamily="34" charset="0"/>
                </a:endParaRPr>
              </a:p>
            </p:txBody>
          </p:sp>
          <p:sp>
            <p:nvSpPr>
              <p:cNvPr id="215052" name="Line 12"/>
              <p:cNvSpPr>
                <a:spLocks noChangeShapeType="1"/>
              </p:cNvSpPr>
              <p:nvPr/>
            </p:nvSpPr>
            <p:spPr bwMode="auto">
              <a:xfrm>
                <a:off x="4419" y="12054"/>
                <a:ext cx="1225" cy="1543"/>
              </a:xfrm>
              <a:prstGeom prst="line">
                <a:avLst/>
              </a:prstGeom>
              <a:noFill/>
              <a:ln w="9525">
                <a:solidFill>
                  <a:srgbClr val="000000"/>
                </a:solidFill>
                <a:round/>
                <a:headEnd type="triangle" w="med" len="med"/>
                <a:tailEnd type="triangle" w="med" len="med"/>
              </a:ln>
            </p:spPr>
            <p:txBody>
              <a:bodyPr/>
              <a:lstStyle/>
              <a:p>
                <a:endParaRPr lang="es-ES"/>
              </a:p>
            </p:txBody>
          </p:sp>
          <p:sp>
            <p:nvSpPr>
              <p:cNvPr id="215053" name="Line 13"/>
              <p:cNvSpPr>
                <a:spLocks noChangeShapeType="1"/>
              </p:cNvSpPr>
              <p:nvPr/>
            </p:nvSpPr>
            <p:spPr bwMode="auto">
              <a:xfrm>
                <a:off x="5951" y="15140"/>
                <a:ext cx="1" cy="641"/>
              </a:xfrm>
              <a:prstGeom prst="line">
                <a:avLst/>
              </a:prstGeom>
              <a:noFill/>
              <a:ln w="9525">
                <a:solidFill>
                  <a:srgbClr val="000000"/>
                </a:solidFill>
                <a:round/>
                <a:headEnd type="triangle" w="med" len="med"/>
                <a:tailEnd type="triangle" w="med" len="med"/>
              </a:ln>
            </p:spPr>
            <p:txBody>
              <a:bodyPr/>
              <a:lstStyle/>
              <a:p>
                <a:endParaRPr lang="es-ES"/>
              </a:p>
            </p:txBody>
          </p:sp>
          <p:sp>
            <p:nvSpPr>
              <p:cNvPr id="215054" name="Line 14"/>
              <p:cNvSpPr>
                <a:spLocks noChangeShapeType="1"/>
              </p:cNvSpPr>
              <p:nvPr/>
            </p:nvSpPr>
            <p:spPr bwMode="auto">
              <a:xfrm flipV="1">
                <a:off x="6717" y="12517"/>
                <a:ext cx="919" cy="1080"/>
              </a:xfrm>
              <a:prstGeom prst="line">
                <a:avLst/>
              </a:prstGeom>
              <a:noFill/>
              <a:ln w="9525">
                <a:solidFill>
                  <a:srgbClr val="000000"/>
                </a:solidFill>
                <a:round/>
                <a:headEnd type="triangle" w="med" len="med"/>
                <a:tailEnd type="triangle" w="med" len="med"/>
              </a:ln>
            </p:spPr>
            <p:txBody>
              <a:bodyPr/>
              <a:lstStyle/>
              <a:p>
                <a:endParaRPr lang="es-ES"/>
              </a:p>
            </p:txBody>
          </p:sp>
          <p:sp>
            <p:nvSpPr>
              <p:cNvPr id="215055" name="Text Box 15"/>
              <p:cNvSpPr txBox="1">
                <a:spLocks noChangeArrowheads="1"/>
              </p:cNvSpPr>
              <p:nvPr/>
            </p:nvSpPr>
            <p:spPr bwMode="auto">
              <a:xfrm>
                <a:off x="4265" y="8658"/>
                <a:ext cx="3836" cy="1081"/>
              </a:xfrm>
              <a:prstGeom prst="rect">
                <a:avLst/>
              </a:prstGeom>
              <a:solidFill>
                <a:srgbClr val="FFFFFF"/>
              </a:solidFill>
              <a:ln w="9525">
                <a:solidFill>
                  <a:srgbClr val="000000"/>
                </a:solidFill>
                <a:miter lim="800000"/>
                <a:headEnd/>
                <a:tailEnd/>
              </a:ln>
            </p:spPr>
            <p:txBody>
              <a:bodyPr lIns="69129" tIns="34564" rIns="69129" bIns="34564"/>
              <a:lstStyle/>
              <a:p>
                <a:pPr eaLnBrk="1" hangingPunct="1"/>
                <a:r>
                  <a:rPr lang="es-ES" sz="1000" b="1">
                    <a:solidFill>
                      <a:srgbClr val="FF0000"/>
                    </a:solidFill>
                    <a:latin typeface="Verdana" pitchFamily="34" charset="0"/>
                  </a:rPr>
                  <a:t>   </a:t>
                </a:r>
                <a:r>
                  <a:rPr lang="es-ES" sz="1000" b="1">
                    <a:solidFill>
                      <a:schemeClr val="accent1"/>
                    </a:solidFill>
                    <a:latin typeface="Verdana" pitchFamily="34" charset="0"/>
                  </a:rPr>
                  <a:t>Limitaciones  y  Oportunidades</a:t>
                </a:r>
              </a:p>
              <a:p>
                <a:pPr eaLnBrk="1" hangingPunct="1"/>
                <a:endParaRPr lang="es-ES" sz="1000" b="1">
                  <a:solidFill>
                    <a:schemeClr val="accent1"/>
                  </a:solidFill>
                  <a:latin typeface="Verdana" pitchFamily="34" charset="0"/>
                </a:endParaRPr>
              </a:p>
              <a:p>
                <a:pPr algn="ctr" eaLnBrk="1" hangingPunct="1"/>
                <a:r>
                  <a:rPr lang="es-ES" sz="1000" b="1">
                    <a:solidFill>
                      <a:srgbClr val="000000"/>
                    </a:solidFill>
                    <a:latin typeface="Verdana" pitchFamily="34" charset="0"/>
                  </a:rPr>
                  <a:t>EL DEPORTE</a:t>
                </a:r>
                <a:endParaRPr lang="es-ES">
                  <a:solidFill>
                    <a:srgbClr val="000000"/>
                  </a:solidFill>
                  <a:latin typeface="Verdana" pitchFamily="34" charset="0"/>
                </a:endParaRPr>
              </a:p>
            </p:txBody>
          </p:sp>
        </p:grpSp>
        <p:sp>
          <p:nvSpPr>
            <p:cNvPr id="215056" name="Text Box 16"/>
            <p:cNvSpPr txBox="1">
              <a:spLocks noChangeArrowheads="1"/>
            </p:cNvSpPr>
            <p:nvPr/>
          </p:nvSpPr>
          <p:spPr bwMode="auto">
            <a:xfrm>
              <a:off x="7942" y="17146"/>
              <a:ext cx="2760" cy="309"/>
            </a:xfrm>
            <a:prstGeom prst="rect">
              <a:avLst/>
            </a:prstGeom>
            <a:solidFill>
              <a:srgbClr val="FFFFFF"/>
            </a:solidFill>
            <a:ln w="9525">
              <a:solidFill>
                <a:srgbClr val="FFFFFF"/>
              </a:solidFill>
              <a:miter lim="800000"/>
              <a:headEnd/>
              <a:tailEnd/>
            </a:ln>
          </p:spPr>
          <p:txBody>
            <a:bodyPr lIns="69129" tIns="34564" rIns="69129" bIns="34564"/>
            <a:lstStyle/>
            <a:p>
              <a:pPr eaLnBrk="1" hangingPunct="1"/>
              <a:r>
                <a:rPr lang="es-ES" sz="900">
                  <a:solidFill>
                    <a:srgbClr val="000000"/>
                  </a:solidFill>
                  <a:latin typeface="Verdana" pitchFamily="34" charset="0"/>
                </a:rPr>
                <a:t>Clase</a:t>
              </a:r>
              <a:r>
                <a:rPr lang="es-ES" sz="900">
                  <a:latin typeface="Verdana" pitchFamily="34" charset="0"/>
                </a:rPr>
                <a:t> </a:t>
              </a:r>
              <a:r>
                <a:rPr lang="es-ES" sz="900">
                  <a:solidFill>
                    <a:srgbClr val="000000"/>
                  </a:solidFill>
                  <a:latin typeface="Verdana" pitchFamily="34" charset="0"/>
                </a:rPr>
                <a:t>del Dr.Brode Jacobsen</a:t>
              </a:r>
              <a:endParaRPr lang="es-ES">
                <a:solidFill>
                  <a:srgbClr val="000000"/>
                </a:solidFill>
                <a:latin typeface="Verdana"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3237" name="Object 5"/>
          <p:cNvGraphicFramePr>
            <a:graphicFrameLocks noChangeAspect="1"/>
          </p:cNvGraphicFramePr>
          <p:nvPr>
            <p:ph/>
          </p:nvPr>
        </p:nvGraphicFramePr>
        <p:xfrm>
          <a:off x="2255838" y="158750"/>
          <a:ext cx="4632325" cy="5972175"/>
        </p:xfrm>
        <a:graphic>
          <a:graphicData uri="http://schemas.openxmlformats.org/presentationml/2006/ole">
            <p:oleObj spid="_x0000_s223237" name="Imagen de mapa de bits" r:id="rId3" imgW="12142857" imgH="15661286" progId="Paint.Picture">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s-ES" sz="4000"/>
              <a:t>Los jóvenes en situación de riesgo expresan lo siguiente:</a:t>
            </a:r>
          </a:p>
        </p:txBody>
      </p:sp>
      <p:sp>
        <p:nvSpPr>
          <p:cNvPr id="211971" name="Rectangle 3"/>
          <p:cNvSpPr>
            <a:spLocks noGrp="1" noChangeArrowheads="1"/>
          </p:cNvSpPr>
          <p:nvPr>
            <p:ph type="body" idx="1"/>
          </p:nvPr>
        </p:nvSpPr>
        <p:spPr>
          <a:xfrm>
            <a:off x="457200" y="1412875"/>
            <a:ext cx="8229600" cy="5040313"/>
          </a:xfrm>
        </p:spPr>
        <p:txBody>
          <a:bodyPr/>
          <a:lstStyle/>
          <a:p>
            <a:pPr>
              <a:lnSpc>
                <a:spcPct val="80000"/>
              </a:lnSpc>
            </a:pPr>
            <a:r>
              <a:rPr lang="es-ES" sz="1600"/>
              <a:t>Que su familia está desestructurada económica, social y culturalmente;</a:t>
            </a:r>
          </a:p>
          <a:p>
            <a:pPr>
              <a:lnSpc>
                <a:spcPct val="80000"/>
              </a:lnSpc>
            </a:pPr>
            <a:r>
              <a:rPr lang="es-ES" sz="1600"/>
              <a:t>Que tienen problemas de comunicación en su medio propio;</a:t>
            </a:r>
          </a:p>
          <a:p>
            <a:pPr>
              <a:lnSpc>
                <a:spcPct val="80000"/>
              </a:lnSpc>
            </a:pPr>
            <a:r>
              <a:rPr lang="es-ES" sz="1600"/>
              <a:t>Que sienten desconfianza de la sociedad hacia ellos;</a:t>
            </a:r>
          </a:p>
          <a:p>
            <a:pPr>
              <a:lnSpc>
                <a:spcPct val="80000"/>
              </a:lnSpc>
            </a:pPr>
            <a:r>
              <a:rPr lang="es-ES" sz="1600"/>
              <a:t>Que quisieran trabajar, pero que no se les da oportunidad;</a:t>
            </a:r>
          </a:p>
          <a:p>
            <a:pPr>
              <a:lnSpc>
                <a:spcPct val="80000"/>
              </a:lnSpc>
            </a:pPr>
            <a:r>
              <a:rPr lang="es-ES" sz="1600"/>
              <a:t>Que se sienten desorientados e incomprendidos;</a:t>
            </a:r>
          </a:p>
          <a:p>
            <a:pPr>
              <a:lnSpc>
                <a:spcPct val="80000"/>
              </a:lnSpc>
            </a:pPr>
            <a:r>
              <a:rPr lang="es-ES" sz="1600"/>
              <a:t>Que ellos se sienten capacitados para aportar al medio;</a:t>
            </a:r>
          </a:p>
          <a:p>
            <a:pPr>
              <a:lnSpc>
                <a:spcPct val="80000"/>
              </a:lnSpc>
            </a:pPr>
            <a:r>
              <a:rPr lang="es-ES" sz="1600"/>
              <a:t>Que buscan la organización de la pandilla como el medio en el cual encuentran identificación, pues se reúnen con otros en iguales circunstancias, y ahí pueden demostrar sus capacidades, su solidaridad, su sentido de liderazgo, su capacidad organizativa.</a:t>
            </a:r>
          </a:p>
          <a:p>
            <a:pPr>
              <a:lnSpc>
                <a:spcPct val="80000"/>
              </a:lnSpc>
            </a:pPr>
            <a:r>
              <a:rPr lang="es-ES" sz="1600"/>
              <a:t>Que buscan igualmente la actividad irregular, pues así tienen un medio de ingreso, ya que la sociedad no confía en la fuerza laboral que ellos puedan generar.</a:t>
            </a:r>
          </a:p>
          <a:p>
            <a:pPr>
              <a:lnSpc>
                <a:spcPct val="80000"/>
              </a:lnSpc>
            </a:pPr>
            <a:r>
              <a:rPr lang="es-ES" sz="1600"/>
              <a:t>Que quisieran superarse, salir del ambiente de pobreza.</a:t>
            </a:r>
          </a:p>
          <a:p>
            <a:pPr>
              <a:lnSpc>
                <a:spcPct val="80000"/>
              </a:lnSpc>
            </a:pPr>
            <a:r>
              <a:rPr lang="es-ES" sz="1600"/>
              <a:t>Que les ayuden para integrarse a la sociedad, que les den oportunidades de expresarse, que se sienten contentos de que les tomen en cuenta. </a:t>
            </a:r>
            <a:r>
              <a:rPr lang="es-ES" sz="1600">
                <a:hlinkClick r:id="" action="ppaction://noaction"/>
              </a:rPr>
              <a:t>[1]</a:t>
            </a:r>
            <a:endParaRPr lang="es-ES" sz="1600"/>
          </a:p>
          <a:p>
            <a:pPr>
              <a:lnSpc>
                <a:spcPct val="80000"/>
              </a:lnSpc>
            </a:pPr>
            <a:r>
              <a:rPr lang="es-ES" sz="1600"/>
              <a:t/>
            </a:r>
            <a:br>
              <a:rPr lang="es-ES" sz="1600"/>
            </a:br>
            <a:r>
              <a:rPr lang="es-ES" sz="1600">
                <a:hlinkClick r:id="" action="ppaction://noaction"/>
              </a:rPr>
              <a:t>[1]</a:t>
            </a:r>
            <a:r>
              <a:rPr lang="pt-BR" sz="1600"/>
              <a:t> </a:t>
            </a:r>
            <a:r>
              <a:rPr lang="pt-BR" sz="900" b="1"/>
              <a:t>Chiriboga, Cinthia; Espinosa N,Sandra. </a:t>
            </a:r>
            <a:r>
              <a:rPr lang="es-ES" sz="900" b="1"/>
              <a:t>(Agosto-Octubre 2001), “ESTUDIO DE ENFOQUES DE TRABAJO DE ORGANIZACIONES DE Y PARA JÓVENES”; INNFA Y CASA GRAND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1970"/>
                                        </p:tgtEl>
                                        <p:attrNameLst>
                                          <p:attrName>style.visibility</p:attrName>
                                        </p:attrNameLst>
                                      </p:cBhvr>
                                      <p:to>
                                        <p:strVal val="visible"/>
                                      </p:to>
                                    </p:set>
                                    <p:anim calcmode="lin" valueType="num">
                                      <p:cBhvr>
                                        <p:cTn id="7" dur="500" fill="hold"/>
                                        <p:tgtEl>
                                          <p:spTgt spid="211970"/>
                                        </p:tgtEl>
                                        <p:attrNameLst>
                                          <p:attrName>ppt_w</p:attrName>
                                        </p:attrNameLst>
                                      </p:cBhvr>
                                      <p:tavLst>
                                        <p:tav tm="0">
                                          <p:val>
                                            <p:fltVal val="0"/>
                                          </p:val>
                                        </p:tav>
                                        <p:tav tm="100000">
                                          <p:val>
                                            <p:strVal val="#ppt_w"/>
                                          </p:val>
                                        </p:tav>
                                      </p:tavLst>
                                    </p:anim>
                                    <p:anim calcmode="lin" valueType="num">
                                      <p:cBhvr>
                                        <p:cTn id="8" dur="500" fill="hold"/>
                                        <p:tgtEl>
                                          <p:spTgt spid="211970"/>
                                        </p:tgtEl>
                                        <p:attrNameLst>
                                          <p:attrName>ppt_h</p:attrName>
                                        </p:attrNameLst>
                                      </p:cBhvr>
                                      <p:tavLst>
                                        <p:tav tm="0">
                                          <p:val>
                                            <p:fltVal val="0"/>
                                          </p:val>
                                        </p:tav>
                                        <p:tav tm="100000">
                                          <p:val>
                                            <p:strVal val="#ppt_h"/>
                                          </p:val>
                                        </p:tav>
                                      </p:tavLst>
                                    </p:anim>
                                    <p:animEffect transition="in" filter="fade">
                                      <p:cBhvr>
                                        <p:cTn id="9" dur="500"/>
                                        <p:tgtEl>
                                          <p:spTgt spid="21197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1971">
                                            <p:txEl>
                                              <p:pRg st="0" end="0"/>
                                            </p:txEl>
                                          </p:spTgt>
                                        </p:tgtEl>
                                        <p:attrNameLst>
                                          <p:attrName>style.visibility</p:attrName>
                                        </p:attrNameLst>
                                      </p:cBhvr>
                                      <p:to>
                                        <p:strVal val="visible"/>
                                      </p:to>
                                    </p:set>
                                    <p:animEffect transition="in" filter="fade">
                                      <p:cBhvr>
                                        <p:cTn id="14" dur="1000">
                                          <p:stCondLst>
                                            <p:cond delay="0"/>
                                          </p:stCondLst>
                                        </p:cTn>
                                        <p:tgtEl>
                                          <p:spTgt spid="21197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1971">
                                            <p:txEl>
                                              <p:pRg st="1" end="1"/>
                                            </p:txEl>
                                          </p:spTgt>
                                        </p:tgtEl>
                                        <p:attrNameLst>
                                          <p:attrName>style.visibility</p:attrName>
                                        </p:attrNameLst>
                                      </p:cBhvr>
                                      <p:to>
                                        <p:strVal val="visible"/>
                                      </p:to>
                                    </p:set>
                                    <p:animEffect transition="in" filter="fade">
                                      <p:cBhvr>
                                        <p:cTn id="19" dur="1000">
                                          <p:stCondLst>
                                            <p:cond delay="0"/>
                                          </p:stCondLst>
                                        </p:cTn>
                                        <p:tgtEl>
                                          <p:spTgt spid="21197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1971">
                                            <p:txEl>
                                              <p:pRg st="2" end="2"/>
                                            </p:txEl>
                                          </p:spTgt>
                                        </p:tgtEl>
                                        <p:attrNameLst>
                                          <p:attrName>style.visibility</p:attrName>
                                        </p:attrNameLst>
                                      </p:cBhvr>
                                      <p:to>
                                        <p:strVal val="visible"/>
                                      </p:to>
                                    </p:set>
                                    <p:animEffect transition="in" filter="fade">
                                      <p:cBhvr>
                                        <p:cTn id="24" dur="1000">
                                          <p:stCondLst>
                                            <p:cond delay="0"/>
                                          </p:stCondLst>
                                        </p:cTn>
                                        <p:tgtEl>
                                          <p:spTgt spid="21197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1971">
                                            <p:txEl>
                                              <p:pRg st="3" end="3"/>
                                            </p:txEl>
                                          </p:spTgt>
                                        </p:tgtEl>
                                        <p:attrNameLst>
                                          <p:attrName>style.visibility</p:attrName>
                                        </p:attrNameLst>
                                      </p:cBhvr>
                                      <p:to>
                                        <p:strVal val="visible"/>
                                      </p:to>
                                    </p:set>
                                    <p:animEffect transition="in" filter="fade">
                                      <p:cBhvr>
                                        <p:cTn id="29" dur="1000">
                                          <p:stCondLst>
                                            <p:cond delay="0"/>
                                          </p:stCondLst>
                                        </p:cTn>
                                        <p:tgtEl>
                                          <p:spTgt spid="21197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1971">
                                            <p:txEl>
                                              <p:pRg st="4" end="4"/>
                                            </p:txEl>
                                          </p:spTgt>
                                        </p:tgtEl>
                                        <p:attrNameLst>
                                          <p:attrName>style.visibility</p:attrName>
                                        </p:attrNameLst>
                                      </p:cBhvr>
                                      <p:to>
                                        <p:strVal val="visible"/>
                                      </p:to>
                                    </p:set>
                                    <p:animEffect transition="in" filter="fade">
                                      <p:cBhvr>
                                        <p:cTn id="34" dur="1000">
                                          <p:stCondLst>
                                            <p:cond delay="0"/>
                                          </p:stCondLst>
                                        </p:cTn>
                                        <p:tgtEl>
                                          <p:spTgt spid="21197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1971">
                                            <p:txEl>
                                              <p:pRg st="5" end="5"/>
                                            </p:txEl>
                                          </p:spTgt>
                                        </p:tgtEl>
                                        <p:attrNameLst>
                                          <p:attrName>style.visibility</p:attrName>
                                        </p:attrNameLst>
                                      </p:cBhvr>
                                      <p:to>
                                        <p:strVal val="visible"/>
                                      </p:to>
                                    </p:set>
                                    <p:animEffect transition="in" filter="fade">
                                      <p:cBhvr>
                                        <p:cTn id="39" dur="1000">
                                          <p:stCondLst>
                                            <p:cond delay="0"/>
                                          </p:stCondLst>
                                        </p:cTn>
                                        <p:tgtEl>
                                          <p:spTgt spid="21197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1971">
                                            <p:txEl>
                                              <p:pRg st="6" end="6"/>
                                            </p:txEl>
                                          </p:spTgt>
                                        </p:tgtEl>
                                        <p:attrNameLst>
                                          <p:attrName>style.visibility</p:attrName>
                                        </p:attrNameLst>
                                      </p:cBhvr>
                                      <p:to>
                                        <p:strVal val="visible"/>
                                      </p:to>
                                    </p:set>
                                    <p:animEffect transition="in" filter="fade">
                                      <p:cBhvr>
                                        <p:cTn id="44" dur="1000">
                                          <p:stCondLst>
                                            <p:cond delay="0"/>
                                          </p:stCondLst>
                                        </p:cTn>
                                        <p:tgtEl>
                                          <p:spTgt spid="21197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1971">
                                            <p:txEl>
                                              <p:pRg st="7" end="7"/>
                                            </p:txEl>
                                          </p:spTgt>
                                        </p:tgtEl>
                                        <p:attrNameLst>
                                          <p:attrName>style.visibility</p:attrName>
                                        </p:attrNameLst>
                                      </p:cBhvr>
                                      <p:to>
                                        <p:strVal val="visible"/>
                                      </p:to>
                                    </p:set>
                                    <p:animEffect transition="in" filter="fade">
                                      <p:cBhvr>
                                        <p:cTn id="49" dur="1000">
                                          <p:stCondLst>
                                            <p:cond delay="0"/>
                                          </p:stCondLst>
                                        </p:cTn>
                                        <p:tgtEl>
                                          <p:spTgt spid="211971">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1971">
                                            <p:txEl>
                                              <p:pRg st="8" end="8"/>
                                            </p:txEl>
                                          </p:spTgt>
                                        </p:tgtEl>
                                        <p:attrNameLst>
                                          <p:attrName>style.visibility</p:attrName>
                                        </p:attrNameLst>
                                      </p:cBhvr>
                                      <p:to>
                                        <p:strVal val="visible"/>
                                      </p:to>
                                    </p:set>
                                    <p:animEffect transition="in" filter="fade">
                                      <p:cBhvr>
                                        <p:cTn id="54" dur="1000">
                                          <p:stCondLst>
                                            <p:cond delay="0"/>
                                          </p:stCondLst>
                                        </p:cTn>
                                        <p:tgtEl>
                                          <p:spTgt spid="211971">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1971">
                                            <p:txEl>
                                              <p:pRg st="9" end="9"/>
                                            </p:txEl>
                                          </p:spTgt>
                                        </p:tgtEl>
                                        <p:attrNameLst>
                                          <p:attrName>style.visibility</p:attrName>
                                        </p:attrNameLst>
                                      </p:cBhvr>
                                      <p:to>
                                        <p:strVal val="visible"/>
                                      </p:to>
                                    </p:set>
                                    <p:animEffect transition="in" filter="fade">
                                      <p:cBhvr>
                                        <p:cTn id="59" dur="1000">
                                          <p:stCondLst>
                                            <p:cond delay="0"/>
                                          </p:stCondLst>
                                        </p:cTn>
                                        <p:tgtEl>
                                          <p:spTgt spid="21197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11971">
                                            <p:txEl>
                                              <p:pRg st="10" end="10"/>
                                            </p:txEl>
                                          </p:spTgt>
                                        </p:tgtEl>
                                        <p:attrNameLst>
                                          <p:attrName>style.visibility</p:attrName>
                                        </p:attrNameLst>
                                      </p:cBhvr>
                                      <p:to>
                                        <p:strVal val="visible"/>
                                      </p:to>
                                    </p:set>
                                    <p:animEffect transition="in" filter="fade">
                                      <p:cBhvr>
                                        <p:cTn id="64" dur="1000">
                                          <p:stCondLst>
                                            <p:cond delay="0"/>
                                          </p:stCondLst>
                                        </p:cTn>
                                        <p:tgtEl>
                                          <p:spTgt spid="2119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P spid="211971"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s-ES" sz="4000"/>
              <a:t>Las motivaciones para integrar una pandilla son:</a:t>
            </a:r>
          </a:p>
        </p:txBody>
      </p:sp>
      <p:sp>
        <p:nvSpPr>
          <p:cNvPr id="214019" name="Rectangle 3"/>
          <p:cNvSpPr>
            <a:spLocks noGrp="1" noChangeArrowheads="1"/>
          </p:cNvSpPr>
          <p:nvPr>
            <p:ph type="body" idx="1"/>
          </p:nvPr>
        </p:nvSpPr>
        <p:spPr/>
        <p:txBody>
          <a:bodyPr/>
          <a:lstStyle/>
          <a:p>
            <a:pPr>
              <a:lnSpc>
                <a:spcPct val="80000"/>
              </a:lnSpc>
            </a:pPr>
            <a:r>
              <a:rPr lang="es-ES" sz="2000"/>
              <a:t>Necesidad de identificación de los jóvenes</a:t>
            </a:r>
          </a:p>
          <a:p>
            <a:pPr>
              <a:lnSpc>
                <a:spcPct val="80000"/>
              </a:lnSpc>
            </a:pPr>
            <a:r>
              <a:rPr lang="es-ES" sz="2000"/>
              <a:t>Carencia de afecto;</a:t>
            </a:r>
          </a:p>
          <a:p>
            <a:pPr>
              <a:lnSpc>
                <a:spcPct val="80000"/>
              </a:lnSpc>
            </a:pPr>
            <a:r>
              <a:rPr lang="es-ES" sz="2000"/>
              <a:t>Falta de comunicación con la familia;</a:t>
            </a:r>
          </a:p>
          <a:p>
            <a:pPr>
              <a:lnSpc>
                <a:spcPct val="80000"/>
              </a:lnSpc>
            </a:pPr>
            <a:r>
              <a:rPr lang="es-ES" sz="2000"/>
              <a:t>Ausencia de socialización en los medios naturales de vida;</a:t>
            </a:r>
          </a:p>
          <a:p>
            <a:pPr>
              <a:lnSpc>
                <a:spcPct val="80000"/>
              </a:lnSpc>
            </a:pPr>
            <a:r>
              <a:rPr lang="es-ES" sz="2000"/>
              <a:t>Procedencia de hogares emigrantes en su mayor parte;</a:t>
            </a:r>
          </a:p>
          <a:p>
            <a:pPr>
              <a:lnSpc>
                <a:spcPct val="80000"/>
              </a:lnSpc>
            </a:pPr>
            <a:r>
              <a:rPr lang="es-ES" sz="2000"/>
              <a:t>Poca escolarización;</a:t>
            </a:r>
          </a:p>
          <a:p>
            <a:pPr>
              <a:lnSpc>
                <a:spcPct val="80000"/>
              </a:lnSpc>
            </a:pPr>
            <a:r>
              <a:rPr lang="es-ES" sz="2000"/>
              <a:t>Trabajos prematuros;</a:t>
            </a:r>
          </a:p>
          <a:p>
            <a:pPr>
              <a:lnSpc>
                <a:spcPct val="80000"/>
              </a:lnSpc>
            </a:pPr>
            <a:r>
              <a:rPr lang="es-ES" sz="2000"/>
              <a:t>Índice elevado de permanencia en la calle, con uso de droga.</a:t>
            </a:r>
          </a:p>
          <a:p>
            <a:pPr>
              <a:lnSpc>
                <a:spcPct val="80000"/>
              </a:lnSpc>
            </a:pPr>
            <a:r>
              <a:rPr lang="es-ES" sz="2000"/>
              <a:t>Desconfianza en los adultos;</a:t>
            </a:r>
          </a:p>
          <a:p>
            <a:pPr>
              <a:lnSpc>
                <a:spcPct val="80000"/>
              </a:lnSpc>
            </a:pPr>
            <a:r>
              <a:rPr lang="es-ES" sz="2000"/>
              <a:t>Desconfianza en las autoridades;</a:t>
            </a:r>
          </a:p>
          <a:p>
            <a:pPr>
              <a:lnSpc>
                <a:spcPct val="80000"/>
              </a:lnSpc>
            </a:pPr>
            <a:r>
              <a:rPr lang="es-ES" sz="2000"/>
              <a:t>Incapacidad o dificultad para calificar normalmente sus  acciones de agresividad manifiesta con evidencia de daños.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p:cTn id="7" dur="500" fill="hold"/>
                                        <p:tgtEl>
                                          <p:spTgt spid="214018"/>
                                        </p:tgtEl>
                                        <p:attrNameLst>
                                          <p:attrName>ppt_w</p:attrName>
                                        </p:attrNameLst>
                                      </p:cBhvr>
                                      <p:tavLst>
                                        <p:tav tm="0">
                                          <p:val>
                                            <p:fltVal val="0"/>
                                          </p:val>
                                        </p:tav>
                                        <p:tav tm="100000">
                                          <p:val>
                                            <p:strVal val="#ppt_w"/>
                                          </p:val>
                                        </p:tav>
                                      </p:tavLst>
                                    </p:anim>
                                    <p:anim calcmode="lin" valueType="num">
                                      <p:cBhvr>
                                        <p:cTn id="8" dur="500" fill="hold"/>
                                        <p:tgtEl>
                                          <p:spTgt spid="214018"/>
                                        </p:tgtEl>
                                        <p:attrNameLst>
                                          <p:attrName>ppt_h</p:attrName>
                                        </p:attrNameLst>
                                      </p:cBhvr>
                                      <p:tavLst>
                                        <p:tav tm="0">
                                          <p:val>
                                            <p:fltVal val="0"/>
                                          </p:val>
                                        </p:tav>
                                        <p:tav tm="100000">
                                          <p:val>
                                            <p:strVal val="#ppt_h"/>
                                          </p:val>
                                        </p:tav>
                                      </p:tavLst>
                                    </p:anim>
                                    <p:animEffect transition="in" filter="fade">
                                      <p:cBhvr>
                                        <p:cTn id="9" dur="500"/>
                                        <p:tgtEl>
                                          <p:spTgt spid="21401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14019">
                                            <p:txEl>
                                              <p:pRg st="0" end="0"/>
                                            </p:txEl>
                                          </p:spTgt>
                                        </p:tgtEl>
                                        <p:attrNameLst>
                                          <p:attrName>style.visibility</p:attrName>
                                        </p:attrNameLst>
                                      </p:cBhvr>
                                      <p:to>
                                        <p:strVal val="visible"/>
                                      </p:to>
                                    </p:set>
                                    <p:animEffect transition="in" filter="fade">
                                      <p:cBhvr>
                                        <p:cTn id="14" dur="1000">
                                          <p:stCondLst>
                                            <p:cond delay="0"/>
                                          </p:stCondLst>
                                        </p:cTn>
                                        <p:tgtEl>
                                          <p:spTgt spid="21401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4019">
                                            <p:txEl>
                                              <p:pRg st="1" end="1"/>
                                            </p:txEl>
                                          </p:spTgt>
                                        </p:tgtEl>
                                        <p:attrNameLst>
                                          <p:attrName>style.visibility</p:attrName>
                                        </p:attrNameLst>
                                      </p:cBhvr>
                                      <p:to>
                                        <p:strVal val="visible"/>
                                      </p:to>
                                    </p:set>
                                    <p:animEffect transition="in" filter="fade">
                                      <p:cBhvr>
                                        <p:cTn id="19" dur="1000">
                                          <p:stCondLst>
                                            <p:cond delay="0"/>
                                          </p:stCondLst>
                                        </p:cTn>
                                        <p:tgtEl>
                                          <p:spTgt spid="2140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4019">
                                            <p:txEl>
                                              <p:pRg st="2" end="2"/>
                                            </p:txEl>
                                          </p:spTgt>
                                        </p:tgtEl>
                                        <p:attrNameLst>
                                          <p:attrName>style.visibility</p:attrName>
                                        </p:attrNameLst>
                                      </p:cBhvr>
                                      <p:to>
                                        <p:strVal val="visible"/>
                                      </p:to>
                                    </p:set>
                                    <p:animEffect transition="in" filter="fade">
                                      <p:cBhvr>
                                        <p:cTn id="24" dur="1000">
                                          <p:stCondLst>
                                            <p:cond delay="0"/>
                                          </p:stCondLst>
                                        </p:cTn>
                                        <p:tgtEl>
                                          <p:spTgt spid="21401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4019">
                                            <p:txEl>
                                              <p:pRg st="3" end="3"/>
                                            </p:txEl>
                                          </p:spTgt>
                                        </p:tgtEl>
                                        <p:attrNameLst>
                                          <p:attrName>style.visibility</p:attrName>
                                        </p:attrNameLst>
                                      </p:cBhvr>
                                      <p:to>
                                        <p:strVal val="visible"/>
                                      </p:to>
                                    </p:set>
                                    <p:animEffect transition="in" filter="fade">
                                      <p:cBhvr>
                                        <p:cTn id="29" dur="1000">
                                          <p:stCondLst>
                                            <p:cond delay="0"/>
                                          </p:stCondLst>
                                        </p:cTn>
                                        <p:tgtEl>
                                          <p:spTgt spid="214019">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4019">
                                            <p:txEl>
                                              <p:pRg st="4" end="4"/>
                                            </p:txEl>
                                          </p:spTgt>
                                        </p:tgtEl>
                                        <p:attrNameLst>
                                          <p:attrName>style.visibility</p:attrName>
                                        </p:attrNameLst>
                                      </p:cBhvr>
                                      <p:to>
                                        <p:strVal val="visible"/>
                                      </p:to>
                                    </p:set>
                                    <p:animEffect transition="in" filter="fade">
                                      <p:cBhvr>
                                        <p:cTn id="34" dur="1000">
                                          <p:stCondLst>
                                            <p:cond delay="0"/>
                                          </p:stCondLst>
                                        </p:cTn>
                                        <p:tgtEl>
                                          <p:spTgt spid="21401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4019">
                                            <p:txEl>
                                              <p:pRg st="5" end="5"/>
                                            </p:txEl>
                                          </p:spTgt>
                                        </p:tgtEl>
                                        <p:attrNameLst>
                                          <p:attrName>style.visibility</p:attrName>
                                        </p:attrNameLst>
                                      </p:cBhvr>
                                      <p:to>
                                        <p:strVal val="visible"/>
                                      </p:to>
                                    </p:set>
                                    <p:animEffect transition="in" filter="fade">
                                      <p:cBhvr>
                                        <p:cTn id="39" dur="1000">
                                          <p:stCondLst>
                                            <p:cond delay="0"/>
                                          </p:stCondLst>
                                        </p:cTn>
                                        <p:tgtEl>
                                          <p:spTgt spid="214019">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4019">
                                            <p:txEl>
                                              <p:pRg st="6" end="6"/>
                                            </p:txEl>
                                          </p:spTgt>
                                        </p:tgtEl>
                                        <p:attrNameLst>
                                          <p:attrName>style.visibility</p:attrName>
                                        </p:attrNameLst>
                                      </p:cBhvr>
                                      <p:to>
                                        <p:strVal val="visible"/>
                                      </p:to>
                                    </p:set>
                                    <p:animEffect transition="in" filter="fade">
                                      <p:cBhvr>
                                        <p:cTn id="44" dur="1000">
                                          <p:stCondLst>
                                            <p:cond delay="0"/>
                                          </p:stCondLst>
                                        </p:cTn>
                                        <p:tgtEl>
                                          <p:spTgt spid="214019">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4019">
                                            <p:txEl>
                                              <p:pRg st="7" end="7"/>
                                            </p:txEl>
                                          </p:spTgt>
                                        </p:tgtEl>
                                        <p:attrNameLst>
                                          <p:attrName>style.visibility</p:attrName>
                                        </p:attrNameLst>
                                      </p:cBhvr>
                                      <p:to>
                                        <p:strVal val="visible"/>
                                      </p:to>
                                    </p:set>
                                    <p:animEffect transition="in" filter="fade">
                                      <p:cBhvr>
                                        <p:cTn id="49" dur="1000">
                                          <p:stCondLst>
                                            <p:cond delay="0"/>
                                          </p:stCondLst>
                                        </p:cTn>
                                        <p:tgtEl>
                                          <p:spTgt spid="214019">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4019">
                                            <p:txEl>
                                              <p:pRg st="8" end="8"/>
                                            </p:txEl>
                                          </p:spTgt>
                                        </p:tgtEl>
                                        <p:attrNameLst>
                                          <p:attrName>style.visibility</p:attrName>
                                        </p:attrNameLst>
                                      </p:cBhvr>
                                      <p:to>
                                        <p:strVal val="visible"/>
                                      </p:to>
                                    </p:set>
                                    <p:animEffect transition="in" filter="fade">
                                      <p:cBhvr>
                                        <p:cTn id="54" dur="1000">
                                          <p:stCondLst>
                                            <p:cond delay="0"/>
                                          </p:stCondLst>
                                        </p:cTn>
                                        <p:tgtEl>
                                          <p:spTgt spid="214019">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4019">
                                            <p:txEl>
                                              <p:pRg st="9" end="9"/>
                                            </p:txEl>
                                          </p:spTgt>
                                        </p:tgtEl>
                                        <p:attrNameLst>
                                          <p:attrName>style.visibility</p:attrName>
                                        </p:attrNameLst>
                                      </p:cBhvr>
                                      <p:to>
                                        <p:strVal val="visible"/>
                                      </p:to>
                                    </p:set>
                                    <p:animEffect transition="in" filter="fade">
                                      <p:cBhvr>
                                        <p:cTn id="59" dur="1000">
                                          <p:stCondLst>
                                            <p:cond delay="0"/>
                                          </p:stCondLst>
                                        </p:cTn>
                                        <p:tgtEl>
                                          <p:spTgt spid="214019">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14019">
                                            <p:txEl>
                                              <p:pRg st="10" end="10"/>
                                            </p:txEl>
                                          </p:spTgt>
                                        </p:tgtEl>
                                        <p:attrNameLst>
                                          <p:attrName>style.visibility</p:attrName>
                                        </p:attrNameLst>
                                      </p:cBhvr>
                                      <p:to>
                                        <p:strVal val="visible"/>
                                      </p:to>
                                    </p:set>
                                    <p:animEffect transition="in" filter="fade">
                                      <p:cBhvr>
                                        <p:cTn id="64" dur="1000">
                                          <p:stCondLst>
                                            <p:cond delay="0"/>
                                          </p:stCondLst>
                                        </p:cTn>
                                        <p:tgtEl>
                                          <p:spTgt spid="2140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p:bldP spid="21401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s-ES"/>
              <a:t>Capítulo 2</a:t>
            </a:r>
          </a:p>
        </p:txBody>
      </p:sp>
      <p:sp>
        <p:nvSpPr>
          <p:cNvPr id="177155" name="Rectangle 3"/>
          <p:cNvSpPr>
            <a:spLocks noGrp="1" noChangeArrowheads="1"/>
          </p:cNvSpPr>
          <p:nvPr>
            <p:ph type="body" idx="1"/>
          </p:nvPr>
        </p:nvSpPr>
        <p:spPr/>
        <p:txBody>
          <a:bodyPr/>
          <a:lstStyle/>
          <a:p>
            <a:pPr>
              <a:lnSpc>
                <a:spcPct val="90000"/>
              </a:lnSpc>
            </a:pPr>
            <a:r>
              <a:rPr lang="es-ES"/>
              <a:t>Beneficios del deporte</a:t>
            </a:r>
          </a:p>
          <a:p>
            <a:pPr>
              <a:lnSpc>
                <a:spcPct val="90000"/>
              </a:lnSpc>
            </a:pPr>
            <a:r>
              <a:rPr lang="es-ES"/>
              <a:t>Implementación de una escuela deportiva</a:t>
            </a:r>
          </a:p>
          <a:p>
            <a:pPr lvl="1">
              <a:lnSpc>
                <a:spcPct val="90000"/>
              </a:lnSpc>
            </a:pPr>
            <a:r>
              <a:rPr lang="es-ES"/>
              <a:t>Identificación de elementos y Actores  involucrados en el proyecto</a:t>
            </a:r>
          </a:p>
          <a:p>
            <a:pPr lvl="1">
              <a:lnSpc>
                <a:spcPct val="90000"/>
              </a:lnSpc>
            </a:pPr>
            <a:r>
              <a:rPr lang="es-ES"/>
              <a:t>Matriz de Involucrados</a:t>
            </a:r>
          </a:p>
          <a:p>
            <a:pPr lvl="1">
              <a:lnSpc>
                <a:spcPct val="90000"/>
              </a:lnSpc>
            </a:pPr>
            <a:r>
              <a:rPr lang="es-ES"/>
              <a:t>Árbol de Problemas</a:t>
            </a:r>
          </a:p>
          <a:p>
            <a:pPr lvl="1">
              <a:lnSpc>
                <a:spcPct val="90000"/>
              </a:lnSpc>
            </a:pPr>
            <a:r>
              <a:rPr lang="es-ES"/>
              <a:t>Árbol de Problemas y Objetivos</a:t>
            </a:r>
          </a:p>
          <a:p>
            <a:pPr lvl="1">
              <a:lnSpc>
                <a:spcPct val="90000"/>
              </a:lnSpc>
            </a:pPr>
            <a:r>
              <a:rPr lang="es-ES"/>
              <a:t>Marco Lógico</a:t>
            </a:r>
          </a:p>
          <a:p>
            <a:pPr lvl="1">
              <a:lnSpc>
                <a:spcPct val="90000"/>
              </a:lnSpc>
            </a:pPr>
            <a:endParaRPr lang="es-ES"/>
          </a:p>
          <a:p>
            <a:pPr>
              <a:lnSpc>
                <a:spcPct val="90000"/>
              </a:lnSpc>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77154"/>
                                        </p:tgtEl>
                                        <p:attrNameLst>
                                          <p:attrName>style.visibility</p:attrName>
                                        </p:attrNameLst>
                                      </p:cBhvr>
                                      <p:to>
                                        <p:strVal val="visible"/>
                                      </p:to>
                                    </p:set>
                                    <p:animEffect transition="in" filter="fade">
                                      <p:cBhvr>
                                        <p:cTn id="7" dur="1000">
                                          <p:stCondLst>
                                            <p:cond delay="0"/>
                                          </p:stCondLst>
                                        </p:cTn>
                                        <p:tgtEl>
                                          <p:spTgt spid="1771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77155">
                                            <p:txEl>
                                              <p:pRg st="0" end="0"/>
                                            </p:txEl>
                                          </p:spTgt>
                                        </p:tgtEl>
                                        <p:attrNameLst>
                                          <p:attrName>style.visibility</p:attrName>
                                        </p:attrNameLst>
                                      </p:cBhvr>
                                      <p:to>
                                        <p:strVal val="visible"/>
                                      </p:to>
                                    </p:set>
                                    <p:animEffect transition="in" filter="fade">
                                      <p:cBhvr>
                                        <p:cTn id="12" dur="500">
                                          <p:stCondLst>
                                            <p:cond delay="0"/>
                                          </p:stCondLst>
                                        </p:cTn>
                                        <p:tgtEl>
                                          <p:spTgt spid="177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77155">
                                            <p:txEl>
                                              <p:pRg st="1" end="1"/>
                                            </p:txEl>
                                          </p:spTgt>
                                        </p:tgtEl>
                                        <p:attrNameLst>
                                          <p:attrName>style.visibility</p:attrName>
                                        </p:attrNameLst>
                                      </p:cBhvr>
                                      <p:to>
                                        <p:strVal val="visible"/>
                                      </p:to>
                                    </p:set>
                                    <p:animEffect transition="in" filter="fade">
                                      <p:cBhvr>
                                        <p:cTn id="17" dur="500">
                                          <p:stCondLst>
                                            <p:cond delay="0"/>
                                          </p:stCondLst>
                                        </p:cTn>
                                        <p:tgtEl>
                                          <p:spTgt spid="177155">
                                            <p:txEl>
                                              <p:pRg st="1" end="1"/>
                                            </p:txEl>
                                          </p:spTgt>
                                        </p:tgtEl>
                                      </p:cBhvr>
                                    </p:animEffect>
                                  </p:childTnLst>
                                </p:cTn>
                              </p:par>
                              <p:par>
                                <p:cTn id="18" presetID="10" presetClass="entr" presetSubtype="0" fill="hold" grpId="0" nodeType="withEffect">
                                  <p:stCondLst>
                                    <p:cond delay="0"/>
                                  </p:stCondLst>
                                  <p:iterate type="lt">
                                    <p:tmPct val="10000"/>
                                  </p:iterate>
                                  <p:childTnLst>
                                    <p:set>
                                      <p:cBhvr>
                                        <p:cTn id="19" dur="1" fill="hold">
                                          <p:stCondLst>
                                            <p:cond delay="0"/>
                                          </p:stCondLst>
                                        </p:cTn>
                                        <p:tgtEl>
                                          <p:spTgt spid="177155">
                                            <p:txEl>
                                              <p:pRg st="2" end="2"/>
                                            </p:txEl>
                                          </p:spTgt>
                                        </p:tgtEl>
                                        <p:attrNameLst>
                                          <p:attrName>style.visibility</p:attrName>
                                        </p:attrNameLst>
                                      </p:cBhvr>
                                      <p:to>
                                        <p:strVal val="visible"/>
                                      </p:to>
                                    </p:set>
                                    <p:animEffect transition="in" filter="fade">
                                      <p:cBhvr>
                                        <p:cTn id="20" dur="500">
                                          <p:stCondLst>
                                            <p:cond delay="0"/>
                                          </p:stCondLst>
                                        </p:cTn>
                                        <p:tgtEl>
                                          <p:spTgt spid="177155">
                                            <p:txEl>
                                              <p:pRg st="2" end="2"/>
                                            </p:txEl>
                                          </p:spTgt>
                                        </p:tgtEl>
                                      </p:cBhvr>
                                    </p:animEffect>
                                  </p:childTnLst>
                                </p:cTn>
                              </p:par>
                              <p:par>
                                <p:cTn id="21" presetID="10" presetClass="entr" presetSubtype="0" fill="hold" grpId="0" nodeType="withEffect">
                                  <p:stCondLst>
                                    <p:cond delay="0"/>
                                  </p:stCondLst>
                                  <p:iterate type="lt">
                                    <p:tmPct val="10000"/>
                                  </p:iterate>
                                  <p:childTnLst>
                                    <p:set>
                                      <p:cBhvr>
                                        <p:cTn id="22" dur="1" fill="hold">
                                          <p:stCondLst>
                                            <p:cond delay="0"/>
                                          </p:stCondLst>
                                        </p:cTn>
                                        <p:tgtEl>
                                          <p:spTgt spid="177155">
                                            <p:txEl>
                                              <p:pRg st="3" end="3"/>
                                            </p:txEl>
                                          </p:spTgt>
                                        </p:tgtEl>
                                        <p:attrNameLst>
                                          <p:attrName>style.visibility</p:attrName>
                                        </p:attrNameLst>
                                      </p:cBhvr>
                                      <p:to>
                                        <p:strVal val="visible"/>
                                      </p:to>
                                    </p:set>
                                    <p:animEffect transition="in" filter="fade">
                                      <p:cBhvr>
                                        <p:cTn id="23" dur="500">
                                          <p:stCondLst>
                                            <p:cond delay="0"/>
                                          </p:stCondLst>
                                        </p:cTn>
                                        <p:tgtEl>
                                          <p:spTgt spid="177155">
                                            <p:txEl>
                                              <p:pRg st="3" end="3"/>
                                            </p:txEl>
                                          </p:spTgt>
                                        </p:tgtEl>
                                      </p:cBhvr>
                                    </p:animEffect>
                                  </p:childTnLst>
                                </p:cTn>
                              </p:par>
                              <p:par>
                                <p:cTn id="24" presetID="10" presetClass="entr" presetSubtype="0" fill="hold" grpId="0" nodeType="withEffect">
                                  <p:stCondLst>
                                    <p:cond delay="0"/>
                                  </p:stCondLst>
                                  <p:iterate type="lt">
                                    <p:tmPct val="10000"/>
                                  </p:iterate>
                                  <p:childTnLst>
                                    <p:set>
                                      <p:cBhvr>
                                        <p:cTn id="25" dur="1" fill="hold">
                                          <p:stCondLst>
                                            <p:cond delay="0"/>
                                          </p:stCondLst>
                                        </p:cTn>
                                        <p:tgtEl>
                                          <p:spTgt spid="177155">
                                            <p:txEl>
                                              <p:pRg st="4" end="4"/>
                                            </p:txEl>
                                          </p:spTgt>
                                        </p:tgtEl>
                                        <p:attrNameLst>
                                          <p:attrName>style.visibility</p:attrName>
                                        </p:attrNameLst>
                                      </p:cBhvr>
                                      <p:to>
                                        <p:strVal val="visible"/>
                                      </p:to>
                                    </p:set>
                                    <p:animEffect transition="in" filter="fade">
                                      <p:cBhvr>
                                        <p:cTn id="26" dur="500">
                                          <p:stCondLst>
                                            <p:cond delay="0"/>
                                          </p:stCondLst>
                                        </p:cTn>
                                        <p:tgtEl>
                                          <p:spTgt spid="177155">
                                            <p:txEl>
                                              <p:pRg st="4" end="4"/>
                                            </p:txEl>
                                          </p:spTgt>
                                        </p:tgtEl>
                                      </p:cBhvr>
                                    </p:animEffect>
                                  </p:childTnLst>
                                </p:cTn>
                              </p:par>
                              <p:par>
                                <p:cTn id="27" presetID="10" presetClass="entr" presetSubtype="0" fill="hold" grpId="0" nodeType="withEffect">
                                  <p:stCondLst>
                                    <p:cond delay="0"/>
                                  </p:stCondLst>
                                  <p:iterate type="lt">
                                    <p:tmPct val="10000"/>
                                  </p:iterate>
                                  <p:childTnLst>
                                    <p:set>
                                      <p:cBhvr>
                                        <p:cTn id="28" dur="1" fill="hold">
                                          <p:stCondLst>
                                            <p:cond delay="0"/>
                                          </p:stCondLst>
                                        </p:cTn>
                                        <p:tgtEl>
                                          <p:spTgt spid="177155">
                                            <p:txEl>
                                              <p:pRg st="5" end="5"/>
                                            </p:txEl>
                                          </p:spTgt>
                                        </p:tgtEl>
                                        <p:attrNameLst>
                                          <p:attrName>style.visibility</p:attrName>
                                        </p:attrNameLst>
                                      </p:cBhvr>
                                      <p:to>
                                        <p:strVal val="visible"/>
                                      </p:to>
                                    </p:set>
                                    <p:animEffect transition="in" filter="fade">
                                      <p:cBhvr>
                                        <p:cTn id="29" dur="500">
                                          <p:stCondLst>
                                            <p:cond delay="0"/>
                                          </p:stCondLst>
                                        </p:cTn>
                                        <p:tgtEl>
                                          <p:spTgt spid="177155">
                                            <p:txEl>
                                              <p:pRg st="5" end="5"/>
                                            </p:txEl>
                                          </p:spTgt>
                                        </p:tgtEl>
                                      </p:cBhvr>
                                    </p:animEffect>
                                  </p:childTnLst>
                                </p:cTn>
                              </p:par>
                              <p:par>
                                <p:cTn id="30" presetID="10" presetClass="entr" presetSubtype="0" fill="hold" grpId="0" nodeType="withEffect">
                                  <p:stCondLst>
                                    <p:cond delay="0"/>
                                  </p:stCondLst>
                                  <p:iterate type="lt">
                                    <p:tmPct val="10000"/>
                                  </p:iterate>
                                  <p:childTnLst>
                                    <p:set>
                                      <p:cBhvr>
                                        <p:cTn id="31" dur="1" fill="hold">
                                          <p:stCondLst>
                                            <p:cond delay="0"/>
                                          </p:stCondLst>
                                        </p:cTn>
                                        <p:tgtEl>
                                          <p:spTgt spid="177155">
                                            <p:txEl>
                                              <p:pRg st="6" end="6"/>
                                            </p:txEl>
                                          </p:spTgt>
                                        </p:tgtEl>
                                        <p:attrNameLst>
                                          <p:attrName>style.visibility</p:attrName>
                                        </p:attrNameLst>
                                      </p:cBhvr>
                                      <p:to>
                                        <p:strVal val="visible"/>
                                      </p:to>
                                    </p:set>
                                    <p:animEffect transition="in" filter="fade">
                                      <p:cBhvr>
                                        <p:cTn id="32" dur="500">
                                          <p:stCondLst>
                                            <p:cond delay="0"/>
                                          </p:stCondLst>
                                        </p:cTn>
                                        <p:tgtEl>
                                          <p:spTgt spid="1771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7" name="Picture 7"/>
          <p:cNvPicPr>
            <a:picLocks noChangeAspect="1" noChangeArrowheads="1"/>
          </p:cNvPicPr>
          <p:nvPr>
            <p:ph sz="half" idx="2"/>
          </p:nvPr>
        </p:nvPicPr>
        <p:blipFill>
          <a:blip r:embed="rId2"/>
          <a:srcRect/>
          <a:stretch>
            <a:fillRect/>
          </a:stretch>
        </p:blipFill>
        <p:spPr>
          <a:xfrm>
            <a:off x="1908175" y="1125538"/>
            <a:ext cx="6778625" cy="5183187"/>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s-ES" sz="4000"/>
              <a:t>Implementación de una escuela deportiva</a:t>
            </a:r>
          </a:p>
        </p:txBody>
      </p:sp>
      <p:sp>
        <p:nvSpPr>
          <p:cNvPr id="226307" name="Rectangle 3"/>
          <p:cNvSpPr>
            <a:spLocks noGrp="1" noChangeArrowheads="1"/>
          </p:cNvSpPr>
          <p:nvPr>
            <p:ph type="body" idx="1"/>
          </p:nvPr>
        </p:nvSpPr>
        <p:spPr/>
        <p:txBody>
          <a:bodyPr/>
          <a:lstStyle/>
          <a:p>
            <a:pPr lvl="1"/>
            <a:r>
              <a:rPr lang="es-ES"/>
              <a:t>Presupuesto</a:t>
            </a:r>
          </a:p>
          <a:p>
            <a:pPr lvl="1"/>
            <a:r>
              <a:rPr lang="es-ES"/>
              <a:t>Diagrama de Gantt</a:t>
            </a:r>
          </a:p>
          <a:p>
            <a:pPr lvl="1"/>
            <a:r>
              <a:rPr lang="es-ES"/>
              <a:t>Población Beneficiada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158750"/>
            <a:ext cx="8229600" cy="1258888"/>
          </a:xfrm>
        </p:spPr>
        <p:txBody>
          <a:bodyPr/>
          <a:lstStyle/>
          <a:p>
            <a:r>
              <a:rPr lang="es-ES" sz="4000"/>
              <a:t>Beneficios </a:t>
            </a:r>
            <a:br>
              <a:rPr lang="es-ES" sz="4000"/>
            </a:br>
            <a:r>
              <a:rPr lang="es-ES" sz="4000"/>
              <a:t>de una Escuela Deportiva</a:t>
            </a:r>
          </a:p>
        </p:txBody>
      </p:sp>
      <p:sp>
        <p:nvSpPr>
          <p:cNvPr id="158723" name="Rectangle 3"/>
          <p:cNvSpPr>
            <a:spLocks noGrp="1" noChangeArrowheads="1"/>
          </p:cNvSpPr>
          <p:nvPr>
            <p:ph type="body" idx="4294967295"/>
          </p:nvPr>
        </p:nvSpPr>
        <p:spPr>
          <a:xfrm>
            <a:off x="0" y="1600200"/>
            <a:ext cx="8229600" cy="4530725"/>
          </a:xfrm>
        </p:spPr>
        <p:txBody>
          <a:bodyPr/>
          <a:lstStyle/>
          <a:p>
            <a:r>
              <a:rPr lang="es-ES"/>
              <a:t>Propicia la salud, al prevenir enfermedades y resguardar de adicciones</a:t>
            </a:r>
          </a:p>
          <a:p>
            <a:r>
              <a:rPr lang="es-ES"/>
              <a:t>Fomenta la disciplina, al desarrollar las capacidades, hábitos y destrezas del individuo</a:t>
            </a:r>
          </a:p>
          <a:p>
            <a:endParaRPr lang="es-ES"/>
          </a:p>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fade">
                                      <p:cBhvr>
                                        <p:cTn id="7" dur="2000"/>
                                        <p:tgtEl>
                                          <p:spTgt spid="1587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8723">
                                            <p:txEl>
                                              <p:pRg st="0" end="0"/>
                                            </p:txEl>
                                          </p:spTgt>
                                        </p:tgtEl>
                                        <p:attrNameLst>
                                          <p:attrName>style.visibility</p:attrName>
                                        </p:attrNameLst>
                                      </p:cBhvr>
                                      <p:to>
                                        <p:strVal val="visible"/>
                                      </p:to>
                                    </p:set>
                                    <p:animEffect transition="in" filter="fade">
                                      <p:cBhvr>
                                        <p:cTn id="12" dur="2000"/>
                                        <p:tgtEl>
                                          <p:spTgt spid="158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8723">
                                            <p:txEl>
                                              <p:pRg st="1" end="1"/>
                                            </p:txEl>
                                          </p:spTgt>
                                        </p:tgtEl>
                                        <p:attrNameLst>
                                          <p:attrName>style.visibility</p:attrName>
                                        </p:attrNameLst>
                                      </p:cBhvr>
                                      <p:to>
                                        <p:strVal val="visible"/>
                                      </p:to>
                                    </p:set>
                                    <p:animEffect transition="in" filter="fade">
                                      <p:cBhvr>
                                        <p:cTn id="17" dur="2000"/>
                                        <p:tgtEl>
                                          <p:spTgt spid="158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s-ES" sz="4000"/>
              <a:t>Beneficios de una Escuela Deportiva</a:t>
            </a:r>
          </a:p>
        </p:txBody>
      </p:sp>
      <p:sp>
        <p:nvSpPr>
          <p:cNvPr id="161795" name="Rectangle 3"/>
          <p:cNvSpPr>
            <a:spLocks noGrp="1" noChangeArrowheads="1"/>
          </p:cNvSpPr>
          <p:nvPr>
            <p:ph type="body" idx="1"/>
          </p:nvPr>
        </p:nvSpPr>
        <p:spPr/>
        <p:txBody>
          <a:bodyPr/>
          <a:lstStyle/>
          <a:p>
            <a:r>
              <a:rPr lang="es-ES" sz="2800"/>
              <a:t>forja el carácter, al elevar el autoestima</a:t>
            </a:r>
          </a:p>
          <a:p>
            <a:r>
              <a:rPr lang="es-ES" sz="2800"/>
              <a:t>Motiva la superación personal en un marco competitivo y favorece el desarrollo armónico e integral del individuo;</a:t>
            </a:r>
          </a:p>
          <a:p>
            <a:r>
              <a:rPr lang="es-ES" sz="2800"/>
              <a:t>Fomenta la convivencia social, al reforzar los valores de unidad, solidaridad y trabajo en equipo  que inhiben conductas violentas y antisociales.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6" name="Rectangle 8"/>
          <p:cNvSpPr>
            <a:spLocks noGrp="1" noChangeArrowheads="1"/>
          </p:cNvSpPr>
          <p:nvPr>
            <p:ph type="title"/>
          </p:nvPr>
        </p:nvSpPr>
        <p:spPr/>
        <p:txBody>
          <a:bodyPr/>
          <a:lstStyle/>
          <a:p>
            <a:endParaRPr lang="es-ES"/>
          </a:p>
        </p:txBody>
      </p:sp>
      <p:pic>
        <p:nvPicPr>
          <p:cNvPr id="191499" name="Picture 11"/>
          <p:cNvPicPr>
            <a:picLocks noChangeAspect="1" noChangeArrowheads="1"/>
          </p:cNvPicPr>
          <p:nvPr>
            <p:ph sz="half" idx="2"/>
          </p:nvPr>
        </p:nvPicPr>
        <p:blipFill>
          <a:blip r:embed="rId2"/>
          <a:srcRect/>
          <a:stretch>
            <a:fillRect/>
          </a:stretch>
        </p:blipFill>
        <p:spPr>
          <a:xfrm>
            <a:off x="2339975" y="1700213"/>
            <a:ext cx="6346825" cy="4752975"/>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7" name="Picture 7"/>
          <p:cNvPicPr>
            <a:picLocks noChangeAspect="1" noChangeArrowheads="1"/>
          </p:cNvPicPr>
          <p:nvPr>
            <p:ph sz="half" idx="2"/>
          </p:nvPr>
        </p:nvPicPr>
        <p:blipFill>
          <a:blip r:embed="rId2"/>
          <a:srcRect/>
          <a:stretch>
            <a:fillRect/>
          </a:stretch>
        </p:blipFill>
        <p:spPr>
          <a:xfrm>
            <a:off x="2195513" y="1196975"/>
            <a:ext cx="6491287" cy="489585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title"/>
          </p:nvPr>
        </p:nvSpPr>
        <p:spPr/>
        <p:txBody>
          <a:bodyPr/>
          <a:lstStyle/>
          <a:p>
            <a:endParaRPr lang="es-ES"/>
          </a:p>
        </p:txBody>
      </p:sp>
      <p:pic>
        <p:nvPicPr>
          <p:cNvPr id="196615" name="Picture 7"/>
          <p:cNvPicPr>
            <a:picLocks noChangeAspect="1" noChangeArrowheads="1"/>
          </p:cNvPicPr>
          <p:nvPr>
            <p:ph sz="half" idx="2"/>
          </p:nvPr>
        </p:nvPicPr>
        <p:blipFill>
          <a:blip r:embed="rId2"/>
          <a:srcRect/>
          <a:stretch>
            <a:fillRect/>
          </a:stretch>
        </p:blipFill>
        <p:spPr>
          <a:xfrm>
            <a:off x="2268538" y="1989138"/>
            <a:ext cx="6418262" cy="4392612"/>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3" name="Picture 7"/>
          <p:cNvPicPr>
            <a:picLocks noChangeAspect="1" noChangeArrowheads="1"/>
          </p:cNvPicPr>
          <p:nvPr>
            <p:ph sz="half" idx="2"/>
          </p:nvPr>
        </p:nvPicPr>
        <p:blipFill>
          <a:blip r:embed="rId2"/>
          <a:srcRect/>
          <a:stretch>
            <a:fillRect/>
          </a:stretch>
        </p:blipFill>
        <p:spPr>
          <a:xfrm>
            <a:off x="2195513" y="765175"/>
            <a:ext cx="6491287" cy="532765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8" name="Picture 4"/>
          <p:cNvPicPr>
            <a:picLocks noChangeAspect="1" noChangeArrowheads="1"/>
          </p:cNvPicPr>
          <p:nvPr>
            <p:ph idx="1"/>
          </p:nvPr>
        </p:nvPicPr>
        <p:blipFill>
          <a:blip r:embed="rId2"/>
          <a:srcRect/>
          <a:stretch>
            <a:fillRect/>
          </a:stretch>
        </p:blipFill>
        <p:spPr>
          <a:xfrm>
            <a:off x="2198688" y="404813"/>
            <a:ext cx="6118225" cy="5903912"/>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60" name="Rectangle 4"/>
          <p:cNvSpPr>
            <a:spLocks noGrp="1" noChangeArrowheads="1"/>
          </p:cNvSpPr>
          <p:nvPr>
            <p:ph type="title"/>
          </p:nvPr>
        </p:nvSpPr>
        <p:spPr/>
        <p:txBody>
          <a:bodyPr/>
          <a:lstStyle/>
          <a:p>
            <a:r>
              <a:rPr lang="es-ES"/>
              <a:t>CAPÍTULO 1</a:t>
            </a:r>
          </a:p>
        </p:txBody>
      </p:sp>
      <p:sp>
        <p:nvSpPr>
          <p:cNvPr id="173061" name="Rectangle 5"/>
          <p:cNvSpPr>
            <a:spLocks noGrp="1" noChangeArrowheads="1"/>
          </p:cNvSpPr>
          <p:nvPr>
            <p:ph type="body" idx="1"/>
          </p:nvPr>
        </p:nvSpPr>
        <p:spPr/>
        <p:txBody>
          <a:bodyPr/>
          <a:lstStyle/>
          <a:p>
            <a:r>
              <a:rPr lang="es-ES"/>
              <a:t>Valoración Contingente</a:t>
            </a:r>
          </a:p>
          <a:p>
            <a:r>
              <a:rPr lang="es-ES"/>
              <a:t>Modelo Logit</a:t>
            </a:r>
          </a:p>
          <a:p>
            <a:r>
              <a:rPr lang="es-ES"/>
              <a:t>Resultados del SPSS</a:t>
            </a:r>
          </a:p>
          <a:p>
            <a:r>
              <a:rPr lang="es-ES"/>
              <a:t>Conclusiones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73061">
                                            <p:txEl>
                                              <p:pRg st="0" end="0"/>
                                            </p:txEl>
                                          </p:spTgt>
                                        </p:tgtEl>
                                        <p:attrNameLst>
                                          <p:attrName>style.opacity</p:attrName>
                                        </p:attrNameLst>
                                      </p:cBhvr>
                                      <p:to>
                                        <p:strVal val="0.25"/>
                                      </p:to>
                                    </p:set>
                                    <p:animEffect filter="image" prLst="opacity: 0.25">
                                      <p:cBhvr rctx="IE">
                                        <p:cTn id="7" dur="indefinite"/>
                                        <p:tgtEl>
                                          <p:spTgt spid="173061">
                                            <p:txEl>
                                              <p:pRg st="0" end="0"/>
                                            </p:txEl>
                                          </p:spTgt>
                                        </p:tgtEl>
                                      </p:cBhvr>
                                    </p:animEffect>
                                  </p:childTnLst>
                                </p:cTn>
                              </p:par>
                              <p:par>
                                <p:cTn id="8" presetID="9" presetClass="emph" presetSubtype="0" grpId="0" nodeType="withEffect">
                                  <p:stCondLst>
                                    <p:cond delay="0"/>
                                  </p:stCondLst>
                                  <p:childTnLst>
                                    <p:set>
                                      <p:cBhvr rctx="PPT">
                                        <p:cTn id="9" dur="indefinite"/>
                                        <p:tgtEl>
                                          <p:spTgt spid="173061">
                                            <p:txEl>
                                              <p:pRg st="1" end="1"/>
                                            </p:txEl>
                                          </p:spTgt>
                                        </p:tgtEl>
                                        <p:attrNameLst>
                                          <p:attrName>style.opacity</p:attrName>
                                        </p:attrNameLst>
                                      </p:cBhvr>
                                      <p:to>
                                        <p:strVal val="0.25"/>
                                      </p:to>
                                    </p:set>
                                    <p:animEffect filter="image" prLst="opacity: 0.25">
                                      <p:cBhvr rctx="IE">
                                        <p:cTn id="10" dur="indefinite"/>
                                        <p:tgtEl>
                                          <p:spTgt spid="173061">
                                            <p:txEl>
                                              <p:pRg st="1" end="1"/>
                                            </p:txEl>
                                          </p:spTgt>
                                        </p:tgtEl>
                                      </p:cBhvr>
                                    </p:animEffect>
                                  </p:childTnLst>
                                </p:cTn>
                              </p:par>
                              <p:par>
                                <p:cTn id="11" presetID="9" presetClass="emph" presetSubtype="0" grpId="0" nodeType="withEffect">
                                  <p:stCondLst>
                                    <p:cond delay="0"/>
                                  </p:stCondLst>
                                  <p:childTnLst>
                                    <p:set>
                                      <p:cBhvr rctx="PPT">
                                        <p:cTn id="12" dur="indefinite"/>
                                        <p:tgtEl>
                                          <p:spTgt spid="173061">
                                            <p:txEl>
                                              <p:pRg st="2" end="2"/>
                                            </p:txEl>
                                          </p:spTgt>
                                        </p:tgtEl>
                                        <p:attrNameLst>
                                          <p:attrName>style.opacity</p:attrName>
                                        </p:attrNameLst>
                                      </p:cBhvr>
                                      <p:to>
                                        <p:strVal val="0.25"/>
                                      </p:to>
                                    </p:set>
                                    <p:animEffect filter="image" prLst="opacity: 0.25">
                                      <p:cBhvr rctx="IE">
                                        <p:cTn id="13" dur="indefinite"/>
                                        <p:tgtEl>
                                          <p:spTgt spid="173061">
                                            <p:txEl>
                                              <p:pRg st="2" end="2"/>
                                            </p:txEl>
                                          </p:spTgt>
                                        </p:tgtEl>
                                      </p:cBhvr>
                                    </p:animEffect>
                                  </p:childTnLst>
                                </p:cTn>
                              </p:par>
                              <p:par>
                                <p:cTn id="14" presetID="9" presetClass="emph" presetSubtype="0" grpId="0" nodeType="withEffect">
                                  <p:stCondLst>
                                    <p:cond delay="0"/>
                                  </p:stCondLst>
                                  <p:childTnLst>
                                    <p:set>
                                      <p:cBhvr rctx="PPT">
                                        <p:cTn id="15" dur="indefinite"/>
                                        <p:tgtEl>
                                          <p:spTgt spid="173061">
                                            <p:txEl>
                                              <p:pRg st="3" end="3"/>
                                            </p:txEl>
                                          </p:spTgt>
                                        </p:tgtEl>
                                        <p:attrNameLst>
                                          <p:attrName>style.opacity</p:attrName>
                                        </p:attrNameLst>
                                      </p:cBhvr>
                                      <p:to>
                                        <p:strVal val="0.25"/>
                                      </p:to>
                                    </p:set>
                                    <p:animEffect filter="image" prLst="opacity: 0.25">
                                      <p:cBhvr rctx="IE">
                                        <p:cTn id="16" dur="indefinite"/>
                                        <p:tgtEl>
                                          <p:spTgt spid="17306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grpId="1" nodeType="clickEffect">
                                  <p:stCondLst>
                                    <p:cond delay="0"/>
                                  </p:stCondLst>
                                  <p:endCondLst>
                                    <p:cond evt="onNext" delay="0">
                                      <p:tgtEl>
                                        <p:sldTgt/>
                                      </p:tgtEl>
                                    </p:cond>
                                  </p:endCondLst>
                                  <p:childTnLst>
                                    <p:set>
                                      <p:cBhvr rctx="PPT">
                                        <p:cTn id="20" dur="indefinite"/>
                                        <p:tgtEl>
                                          <p:spTgt spid="173061">
                                            <p:txEl>
                                              <p:pRg st="0" end="0"/>
                                            </p:txEl>
                                          </p:spTgt>
                                        </p:tgtEl>
                                        <p:attrNameLst>
                                          <p:attrName>style.opacity</p:attrName>
                                        </p:attrNameLst>
                                      </p:cBhvr>
                                      <p:to>
                                        <p:strVal val="1.0"/>
                                      </p:to>
                                    </p:set>
                                    <p:animEffect filter="image" prLst="opacity: 1.0">
                                      <p:cBhvr rctx="IE">
                                        <p:cTn id="21" dur="indefinite"/>
                                        <p:tgtEl>
                                          <p:spTgt spid="17306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grpId="1" nodeType="clickEffect">
                                  <p:stCondLst>
                                    <p:cond delay="0"/>
                                  </p:stCondLst>
                                  <p:endCondLst>
                                    <p:cond evt="onNext" delay="0">
                                      <p:tgtEl>
                                        <p:sldTgt/>
                                      </p:tgtEl>
                                    </p:cond>
                                  </p:endCondLst>
                                  <p:childTnLst>
                                    <p:set>
                                      <p:cBhvr rctx="PPT">
                                        <p:cTn id="25" dur="indefinite"/>
                                        <p:tgtEl>
                                          <p:spTgt spid="173061">
                                            <p:txEl>
                                              <p:pRg st="1" end="1"/>
                                            </p:txEl>
                                          </p:spTgt>
                                        </p:tgtEl>
                                        <p:attrNameLst>
                                          <p:attrName>style.opacity</p:attrName>
                                        </p:attrNameLst>
                                      </p:cBhvr>
                                      <p:to>
                                        <p:strVal val="1.0"/>
                                      </p:to>
                                    </p:set>
                                    <p:animEffect filter="image" prLst="opacity: 1.0">
                                      <p:cBhvr rctx="IE">
                                        <p:cTn id="26" dur="indefinite"/>
                                        <p:tgtEl>
                                          <p:spTgt spid="17306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grpId="1" nodeType="clickEffect">
                                  <p:stCondLst>
                                    <p:cond delay="0"/>
                                  </p:stCondLst>
                                  <p:endCondLst>
                                    <p:cond evt="onNext" delay="0">
                                      <p:tgtEl>
                                        <p:sldTgt/>
                                      </p:tgtEl>
                                    </p:cond>
                                  </p:endCondLst>
                                  <p:childTnLst>
                                    <p:set>
                                      <p:cBhvr rctx="PPT">
                                        <p:cTn id="30" dur="indefinite"/>
                                        <p:tgtEl>
                                          <p:spTgt spid="173061">
                                            <p:txEl>
                                              <p:pRg st="2" end="2"/>
                                            </p:txEl>
                                          </p:spTgt>
                                        </p:tgtEl>
                                        <p:attrNameLst>
                                          <p:attrName>style.opacity</p:attrName>
                                        </p:attrNameLst>
                                      </p:cBhvr>
                                      <p:to>
                                        <p:strVal val="1.0"/>
                                      </p:to>
                                    </p:set>
                                    <p:animEffect filter="image" prLst="opacity: 1.0">
                                      <p:cBhvr rctx="IE">
                                        <p:cTn id="31" dur="indefinite"/>
                                        <p:tgtEl>
                                          <p:spTgt spid="173061">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grpId="1" nodeType="clickEffect">
                                  <p:stCondLst>
                                    <p:cond delay="0"/>
                                  </p:stCondLst>
                                  <p:endCondLst>
                                    <p:cond evt="onNext" delay="0">
                                      <p:tgtEl>
                                        <p:sldTgt/>
                                      </p:tgtEl>
                                    </p:cond>
                                  </p:endCondLst>
                                  <p:childTnLst>
                                    <p:set>
                                      <p:cBhvr rctx="PPT">
                                        <p:cTn id="35" dur="indefinite"/>
                                        <p:tgtEl>
                                          <p:spTgt spid="173061">
                                            <p:txEl>
                                              <p:pRg st="3" end="3"/>
                                            </p:txEl>
                                          </p:spTgt>
                                        </p:tgtEl>
                                        <p:attrNameLst>
                                          <p:attrName>style.opacity</p:attrName>
                                        </p:attrNameLst>
                                      </p:cBhvr>
                                      <p:to>
                                        <p:strVal val="1.0"/>
                                      </p:to>
                                    </p:set>
                                    <p:animEffect filter="image" prLst="opacity: 1.0">
                                      <p:cBhvr rctx="IE">
                                        <p:cTn id="36" dur="indefinite"/>
                                        <p:tgtEl>
                                          <p:spTgt spid="17306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build="allAtOnce"/>
      <p:bldP spid="173061" grpI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8" name="Rectangle 12"/>
          <p:cNvSpPr>
            <a:spLocks noGrp="1" noChangeArrowheads="1"/>
          </p:cNvSpPr>
          <p:nvPr>
            <p:ph type="title"/>
          </p:nvPr>
        </p:nvSpPr>
        <p:spPr/>
        <p:txBody>
          <a:bodyPr/>
          <a:lstStyle/>
          <a:p>
            <a:r>
              <a:rPr lang="es-ES"/>
              <a:t>Modelo Logit</a:t>
            </a:r>
          </a:p>
        </p:txBody>
      </p:sp>
      <p:graphicFrame>
        <p:nvGraphicFramePr>
          <p:cNvPr id="203782" name="Object 6"/>
          <p:cNvGraphicFramePr>
            <a:graphicFrameLocks noChangeAspect="1"/>
          </p:cNvGraphicFramePr>
          <p:nvPr>
            <p:ph sz="quarter" idx="2"/>
          </p:nvPr>
        </p:nvGraphicFramePr>
        <p:xfrm>
          <a:off x="5651500" y="1700213"/>
          <a:ext cx="720725" cy="573087"/>
        </p:xfrm>
        <a:graphic>
          <a:graphicData uri="http://schemas.openxmlformats.org/presentationml/2006/ole">
            <p:oleObj spid="_x0000_s203782" name="Ecuación" r:id="rId3" imgW="495085" imgH="393529" progId="Equation.3">
              <p:embed/>
            </p:oleObj>
          </a:graphicData>
        </a:graphic>
      </p:graphicFrame>
      <p:graphicFrame>
        <p:nvGraphicFramePr>
          <p:cNvPr id="203786" name="Object 10"/>
          <p:cNvGraphicFramePr>
            <a:graphicFrameLocks noChangeAspect="1"/>
          </p:cNvGraphicFramePr>
          <p:nvPr>
            <p:ph sz="quarter" idx="3"/>
          </p:nvPr>
        </p:nvGraphicFramePr>
        <p:xfrm>
          <a:off x="6732588" y="1700213"/>
          <a:ext cx="1079500" cy="539750"/>
        </p:xfrm>
        <a:graphic>
          <a:graphicData uri="http://schemas.openxmlformats.org/presentationml/2006/ole">
            <p:oleObj spid="_x0000_s203786" name="Ecuación" r:id="rId4" imgW="787058" imgH="393529" progId="Equation.3">
              <p:embed/>
            </p:oleObj>
          </a:graphicData>
        </a:graphic>
      </p:graphicFrame>
      <p:sp>
        <p:nvSpPr>
          <p:cNvPr id="203779" name="Rectangle 3"/>
          <p:cNvSpPr>
            <a:spLocks noGrp="1" noChangeArrowheads="1"/>
          </p:cNvSpPr>
          <p:nvPr>
            <p:ph type="body" idx="4294967295"/>
          </p:nvPr>
        </p:nvSpPr>
        <p:spPr>
          <a:xfrm>
            <a:off x="0" y="1600200"/>
            <a:ext cx="8229600" cy="4530725"/>
          </a:xfrm>
        </p:spPr>
        <p:txBody>
          <a:bodyPr/>
          <a:lstStyle/>
          <a:p>
            <a:r>
              <a:rPr lang="es-ES"/>
              <a:t> Pi = F(Zi) = F(βo+βXi)= </a:t>
            </a:r>
          </a:p>
        </p:txBody>
      </p:sp>
      <p:sp>
        <p:nvSpPr>
          <p:cNvPr id="203781" name="Rectangle 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s-ES"/>
          </a:p>
        </p:txBody>
      </p:sp>
      <p:sp>
        <p:nvSpPr>
          <p:cNvPr id="203783"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s-ES"/>
          </a:p>
        </p:txBody>
      </p:sp>
      <p:sp>
        <p:nvSpPr>
          <p:cNvPr id="203787" name="Rectangle 11"/>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s-ES"/>
          </a:p>
        </p:txBody>
      </p:sp>
      <p:sp>
        <p:nvSpPr>
          <p:cNvPr id="203793" name="Rectangle 17"/>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203792" name="Object 16"/>
          <p:cNvGraphicFramePr>
            <a:graphicFrameLocks noChangeAspect="1"/>
          </p:cNvGraphicFramePr>
          <p:nvPr/>
        </p:nvGraphicFramePr>
        <p:xfrm>
          <a:off x="2555875" y="3933825"/>
          <a:ext cx="2160588" cy="1066800"/>
        </p:xfrm>
        <a:graphic>
          <a:graphicData uri="http://schemas.openxmlformats.org/presentationml/2006/ole">
            <p:oleObj spid="_x0000_s203792" name="Ecuación" r:id="rId5" imgW="787058" imgH="393529" progId="Equation.3">
              <p:embed/>
            </p:oleObj>
          </a:graphicData>
        </a:graphic>
      </p:graphicFrame>
      <p:sp>
        <p:nvSpPr>
          <p:cNvPr id="203795" name="Rectangle 19"/>
          <p:cNvSpPr>
            <a:spLocks noChangeArrowheads="1"/>
          </p:cNvSpPr>
          <p:nvPr/>
        </p:nvSpPr>
        <p:spPr bwMode="auto">
          <a:xfrm>
            <a:off x="0" y="3219450"/>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203794" name="Object 18"/>
          <p:cNvGraphicFramePr>
            <a:graphicFrameLocks noChangeAspect="1"/>
          </p:cNvGraphicFramePr>
          <p:nvPr/>
        </p:nvGraphicFramePr>
        <p:xfrm>
          <a:off x="2339975" y="2636838"/>
          <a:ext cx="1871663" cy="936625"/>
        </p:xfrm>
        <a:graphic>
          <a:graphicData uri="http://schemas.openxmlformats.org/presentationml/2006/ole">
            <p:oleObj spid="_x0000_s203794" name="Ecuación" r:id="rId6" imgW="672808" imgH="418918"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ompetición">
  <a:themeElements>
    <a:clrScheme name="Competició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ció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ompetició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ció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ció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ció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ció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ció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ció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ció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440</TotalTime>
  <Words>704</Words>
  <Application>Microsoft PowerPoint</Application>
  <PresentationFormat>Presentación en pantalla (4:3)</PresentationFormat>
  <Paragraphs>85</Paragraphs>
  <Slides>22</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22</vt:i4>
      </vt:variant>
    </vt:vector>
  </HeadingPairs>
  <TitlesOfParts>
    <vt:vector size="29" baseType="lpstr">
      <vt:lpstr>Arial</vt:lpstr>
      <vt:lpstr>Times New Roman</vt:lpstr>
      <vt:lpstr>Verdana</vt:lpstr>
      <vt:lpstr>Wingdings</vt:lpstr>
      <vt:lpstr>Competición</vt:lpstr>
      <vt:lpstr>Microsoft Editor de ecuaciones 3.0</vt:lpstr>
      <vt:lpstr>Imagen de mapa de bits</vt:lpstr>
      <vt:lpstr>ONG’s Internacionales en el Ecuador </vt:lpstr>
      <vt:lpstr>Diapositiva 2</vt:lpstr>
      <vt:lpstr>Diapositiva 3</vt:lpstr>
      <vt:lpstr>Diapositiva 4</vt:lpstr>
      <vt:lpstr>Diapositiva 5</vt:lpstr>
      <vt:lpstr>Diapositiva 6</vt:lpstr>
      <vt:lpstr>Diapositiva 7</vt:lpstr>
      <vt:lpstr>CAPÍTULO 1</vt:lpstr>
      <vt:lpstr>Modelo Logit</vt:lpstr>
      <vt:lpstr>Variables </vt:lpstr>
      <vt:lpstr>Resultados del SPSS</vt:lpstr>
      <vt:lpstr>Diapositiva 12</vt:lpstr>
      <vt:lpstr>Conclusiones al modelo</vt:lpstr>
      <vt:lpstr>Recomendaciones</vt:lpstr>
      <vt:lpstr>Diapositiva 15</vt:lpstr>
      <vt:lpstr>Diapositiva 16</vt:lpstr>
      <vt:lpstr>Los jóvenes en situación de riesgo expresan lo siguiente:</vt:lpstr>
      <vt:lpstr>Las motivaciones para integrar una pandilla son:</vt:lpstr>
      <vt:lpstr>Capítulo 2</vt:lpstr>
      <vt:lpstr>Implementación de una escuela deportiva</vt:lpstr>
      <vt:lpstr>Beneficios  de una Escuela Deportiva</vt:lpstr>
      <vt:lpstr>Beneficios de una Escuela Deportiva</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Implementación de una Escuela Deportiva</dc:title>
  <dc:creator>windows</dc:creator>
  <cp:lastModifiedBy>Administrador</cp:lastModifiedBy>
  <cp:revision>10</cp:revision>
  <cp:lastPrinted>1601-01-01T00:00:00Z</cp:lastPrinted>
  <dcterms:created xsi:type="dcterms:W3CDTF">2005-02-21T23:17:57Z</dcterms:created>
  <dcterms:modified xsi:type="dcterms:W3CDTF">2009-12-14T19:58:43Z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