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7"/>
  </p:notesMasterIdLst>
  <p:handoutMasterIdLst>
    <p:handoutMasterId r:id="rId28"/>
  </p:handoutMasterIdLst>
  <p:sldIdLst>
    <p:sldId id="283" r:id="rId2"/>
    <p:sldId id="345" r:id="rId3"/>
    <p:sldId id="346" r:id="rId4"/>
    <p:sldId id="357" r:id="rId5"/>
    <p:sldId id="305" r:id="rId6"/>
    <p:sldId id="257" r:id="rId7"/>
    <p:sldId id="258" r:id="rId8"/>
    <p:sldId id="261" r:id="rId9"/>
    <p:sldId id="341" r:id="rId10"/>
    <p:sldId id="342" r:id="rId11"/>
    <p:sldId id="340" r:id="rId12"/>
    <p:sldId id="343" r:id="rId13"/>
    <p:sldId id="344" r:id="rId14"/>
    <p:sldId id="348" r:id="rId15"/>
    <p:sldId id="335" r:id="rId16"/>
    <p:sldId id="336" r:id="rId17"/>
    <p:sldId id="347" r:id="rId18"/>
    <p:sldId id="349" r:id="rId19"/>
    <p:sldId id="352" r:id="rId20"/>
    <p:sldId id="353" r:id="rId21"/>
    <p:sldId id="350" r:id="rId22"/>
    <p:sldId id="351" r:id="rId23"/>
    <p:sldId id="354" r:id="rId24"/>
    <p:sldId id="355" r:id="rId25"/>
    <p:sldId id="356" r:id="rId26"/>
  </p:sldIdLst>
  <p:sldSz cx="13335000" cy="9525000"/>
  <p:notesSz cx="6669088" cy="9820275"/>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3399"/>
    <a:srgbClr val="0066FF"/>
    <a:srgbClr val="FFFF66"/>
    <a:srgbClr val="CCFF66"/>
    <a:srgbClr val="0033CC"/>
    <a:srgbClr val="000000"/>
    <a:srgbClr val="0033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0214" autoAdjust="0"/>
    <p:restoredTop sz="85592" autoAdjust="0"/>
  </p:normalViewPr>
  <p:slideViewPr>
    <p:cSldViewPr>
      <p:cViewPr>
        <p:scale>
          <a:sx n="50" d="100"/>
          <a:sy n="50" d="100"/>
        </p:scale>
        <p:origin x="-72" y="186"/>
      </p:cViewPr>
      <p:guideLst>
        <p:guide orient="horz" pos="3000"/>
        <p:guide pos="4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890838" cy="492125"/>
          </a:xfrm>
          <a:prstGeom prst="rect">
            <a:avLst/>
          </a:prstGeom>
          <a:noFill/>
          <a:ln w="9525">
            <a:noFill/>
            <a:miter lim="800000"/>
            <a:headEnd/>
            <a:tailEnd/>
          </a:ln>
          <a:effectLst/>
        </p:spPr>
        <p:txBody>
          <a:bodyPr vert="horz" wrap="square" lIns="89255" tIns="44627" rIns="89255" bIns="44627" numCol="1" anchor="t" anchorCtr="0" compatLnSpc="1">
            <a:prstTxWarp prst="textNoShape">
              <a:avLst/>
            </a:prstTxWarp>
          </a:bodyPr>
          <a:lstStyle>
            <a:lvl1pPr defTabSz="892175">
              <a:defRPr sz="1200"/>
            </a:lvl1pPr>
          </a:lstStyle>
          <a:p>
            <a:endParaRPr lang="es-ES"/>
          </a:p>
        </p:txBody>
      </p:sp>
      <p:sp>
        <p:nvSpPr>
          <p:cNvPr id="74755" name="Rectangle 3"/>
          <p:cNvSpPr>
            <a:spLocks noGrp="1" noChangeArrowheads="1"/>
          </p:cNvSpPr>
          <p:nvPr>
            <p:ph type="dt" sz="quarter" idx="1"/>
          </p:nvPr>
        </p:nvSpPr>
        <p:spPr bwMode="auto">
          <a:xfrm>
            <a:off x="3778250" y="0"/>
            <a:ext cx="2890838" cy="492125"/>
          </a:xfrm>
          <a:prstGeom prst="rect">
            <a:avLst/>
          </a:prstGeom>
          <a:noFill/>
          <a:ln w="9525">
            <a:noFill/>
            <a:miter lim="800000"/>
            <a:headEnd/>
            <a:tailEnd/>
          </a:ln>
          <a:effectLst/>
        </p:spPr>
        <p:txBody>
          <a:bodyPr vert="horz" wrap="square" lIns="89255" tIns="44627" rIns="89255" bIns="44627" numCol="1" anchor="t" anchorCtr="0" compatLnSpc="1">
            <a:prstTxWarp prst="textNoShape">
              <a:avLst/>
            </a:prstTxWarp>
          </a:bodyPr>
          <a:lstStyle>
            <a:lvl1pPr algn="r" defTabSz="892175">
              <a:defRPr sz="1200"/>
            </a:lvl1pPr>
          </a:lstStyle>
          <a:p>
            <a:endParaRPr lang="es-ES"/>
          </a:p>
        </p:txBody>
      </p:sp>
      <p:sp>
        <p:nvSpPr>
          <p:cNvPr id="74756" name="Rectangle 4"/>
          <p:cNvSpPr>
            <a:spLocks noGrp="1" noChangeArrowheads="1"/>
          </p:cNvSpPr>
          <p:nvPr>
            <p:ph type="ftr" sz="quarter" idx="2"/>
          </p:nvPr>
        </p:nvSpPr>
        <p:spPr bwMode="auto">
          <a:xfrm>
            <a:off x="0" y="9328150"/>
            <a:ext cx="2890838" cy="492125"/>
          </a:xfrm>
          <a:prstGeom prst="rect">
            <a:avLst/>
          </a:prstGeom>
          <a:noFill/>
          <a:ln w="9525">
            <a:noFill/>
            <a:miter lim="800000"/>
            <a:headEnd/>
            <a:tailEnd/>
          </a:ln>
          <a:effectLst/>
        </p:spPr>
        <p:txBody>
          <a:bodyPr vert="horz" wrap="square" lIns="89255" tIns="44627" rIns="89255" bIns="44627" numCol="1" anchor="b" anchorCtr="0" compatLnSpc="1">
            <a:prstTxWarp prst="textNoShape">
              <a:avLst/>
            </a:prstTxWarp>
          </a:bodyPr>
          <a:lstStyle>
            <a:lvl1pPr defTabSz="892175">
              <a:defRPr sz="1200"/>
            </a:lvl1pPr>
          </a:lstStyle>
          <a:p>
            <a:endParaRPr lang="es-ES"/>
          </a:p>
        </p:txBody>
      </p:sp>
      <p:sp>
        <p:nvSpPr>
          <p:cNvPr id="74757" name="Rectangle 5"/>
          <p:cNvSpPr>
            <a:spLocks noGrp="1" noChangeArrowheads="1"/>
          </p:cNvSpPr>
          <p:nvPr>
            <p:ph type="sldNum" sz="quarter" idx="3"/>
          </p:nvPr>
        </p:nvSpPr>
        <p:spPr bwMode="auto">
          <a:xfrm>
            <a:off x="3778250" y="9328150"/>
            <a:ext cx="2890838" cy="492125"/>
          </a:xfrm>
          <a:prstGeom prst="rect">
            <a:avLst/>
          </a:prstGeom>
          <a:noFill/>
          <a:ln w="9525">
            <a:noFill/>
            <a:miter lim="800000"/>
            <a:headEnd/>
            <a:tailEnd/>
          </a:ln>
          <a:effectLst/>
        </p:spPr>
        <p:txBody>
          <a:bodyPr vert="horz" wrap="square" lIns="89255" tIns="44627" rIns="89255" bIns="44627" numCol="1" anchor="b" anchorCtr="0" compatLnSpc="1">
            <a:prstTxWarp prst="textNoShape">
              <a:avLst/>
            </a:prstTxWarp>
          </a:bodyPr>
          <a:lstStyle>
            <a:lvl1pPr algn="r" defTabSz="892175">
              <a:defRPr sz="1200"/>
            </a:lvl1pPr>
          </a:lstStyle>
          <a:p>
            <a:fld id="{2B6DE8B7-D4B7-4A3D-9CB8-5F380538A722}"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90838" cy="492125"/>
          </a:xfrm>
          <a:prstGeom prst="rect">
            <a:avLst/>
          </a:prstGeom>
          <a:noFill/>
          <a:ln w="9525">
            <a:noFill/>
            <a:miter lim="800000"/>
            <a:headEnd/>
            <a:tailEnd/>
          </a:ln>
          <a:effectLst/>
        </p:spPr>
        <p:txBody>
          <a:bodyPr vert="horz" wrap="square" lIns="89255" tIns="44627" rIns="89255" bIns="44627" numCol="1" anchor="t" anchorCtr="0" compatLnSpc="1">
            <a:prstTxWarp prst="textNoShape">
              <a:avLst/>
            </a:prstTxWarp>
          </a:bodyPr>
          <a:lstStyle>
            <a:lvl1pPr defTabSz="892175">
              <a:defRPr sz="1200"/>
            </a:lvl1pPr>
          </a:lstStyle>
          <a:p>
            <a:endParaRPr lang="es-ES"/>
          </a:p>
        </p:txBody>
      </p:sp>
      <p:sp>
        <p:nvSpPr>
          <p:cNvPr id="5123" name="Rectangle 3"/>
          <p:cNvSpPr>
            <a:spLocks noGrp="1" noChangeArrowheads="1"/>
          </p:cNvSpPr>
          <p:nvPr>
            <p:ph type="dt" idx="1"/>
          </p:nvPr>
        </p:nvSpPr>
        <p:spPr bwMode="auto">
          <a:xfrm>
            <a:off x="3778250" y="0"/>
            <a:ext cx="2890838" cy="492125"/>
          </a:xfrm>
          <a:prstGeom prst="rect">
            <a:avLst/>
          </a:prstGeom>
          <a:noFill/>
          <a:ln w="9525">
            <a:noFill/>
            <a:miter lim="800000"/>
            <a:headEnd/>
            <a:tailEnd/>
          </a:ln>
          <a:effectLst/>
        </p:spPr>
        <p:txBody>
          <a:bodyPr vert="horz" wrap="square" lIns="89255" tIns="44627" rIns="89255" bIns="44627" numCol="1" anchor="t" anchorCtr="0" compatLnSpc="1">
            <a:prstTxWarp prst="textNoShape">
              <a:avLst/>
            </a:prstTxWarp>
          </a:bodyPr>
          <a:lstStyle>
            <a:lvl1pPr algn="r" defTabSz="892175">
              <a:defRPr sz="1200"/>
            </a:lvl1pPr>
          </a:lstStyle>
          <a:p>
            <a:endParaRPr lang="es-ES"/>
          </a:p>
        </p:txBody>
      </p:sp>
      <p:sp>
        <p:nvSpPr>
          <p:cNvPr id="5124" name="Rectangle 4"/>
          <p:cNvSpPr>
            <a:spLocks noChangeArrowheads="1" noTextEdit="1"/>
          </p:cNvSpPr>
          <p:nvPr>
            <p:ph type="sldImg" idx="2"/>
          </p:nvPr>
        </p:nvSpPr>
        <p:spPr bwMode="auto">
          <a:xfrm>
            <a:off x="755650" y="736600"/>
            <a:ext cx="5156200" cy="3683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890588" y="4664075"/>
            <a:ext cx="4887912" cy="4419600"/>
          </a:xfrm>
          <a:prstGeom prst="rect">
            <a:avLst/>
          </a:prstGeom>
          <a:noFill/>
          <a:ln w="9525">
            <a:noFill/>
            <a:miter lim="800000"/>
            <a:headEnd/>
            <a:tailEnd/>
          </a:ln>
          <a:effectLst/>
        </p:spPr>
        <p:txBody>
          <a:bodyPr vert="horz" wrap="square" lIns="89255" tIns="44627" rIns="89255" bIns="44627"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126" name="Rectangle 6"/>
          <p:cNvSpPr>
            <a:spLocks noGrp="1" noChangeArrowheads="1"/>
          </p:cNvSpPr>
          <p:nvPr>
            <p:ph type="ftr" sz="quarter" idx="4"/>
          </p:nvPr>
        </p:nvSpPr>
        <p:spPr bwMode="auto">
          <a:xfrm>
            <a:off x="0" y="9328150"/>
            <a:ext cx="2890838" cy="492125"/>
          </a:xfrm>
          <a:prstGeom prst="rect">
            <a:avLst/>
          </a:prstGeom>
          <a:noFill/>
          <a:ln w="9525">
            <a:noFill/>
            <a:miter lim="800000"/>
            <a:headEnd/>
            <a:tailEnd/>
          </a:ln>
          <a:effectLst/>
        </p:spPr>
        <p:txBody>
          <a:bodyPr vert="horz" wrap="square" lIns="89255" tIns="44627" rIns="89255" bIns="44627" numCol="1" anchor="b" anchorCtr="0" compatLnSpc="1">
            <a:prstTxWarp prst="textNoShape">
              <a:avLst/>
            </a:prstTxWarp>
          </a:bodyPr>
          <a:lstStyle>
            <a:lvl1pPr defTabSz="892175">
              <a:defRPr sz="1200"/>
            </a:lvl1pPr>
          </a:lstStyle>
          <a:p>
            <a:endParaRPr lang="es-ES"/>
          </a:p>
        </p:txBody>
      </p:sp>
      <p:sp>
        <p:nvSpPr>
          <p:cNvPr id="5127" name="Rectangle 7"/>
          <p:cNvSpPr>
            <a:spLocks noGrp="1" noChangeArrowheads="1"/>
          </p:cNvSpPr>
          <p:nvPr>
            <p:ph type="sldNum" sz="quarter" idx="5"/>
          </p:nvPr>
        </p:nvSpPr>
        <p:spPr bwMode="auto">
          <a:xfrm>
            <a:off x="3778250" y="9328150"/>
            <a:ext cx="2890838" cy="492125"/>
          </a:xfrm>
          <a:prstGeom prst="rect">
            <a:avLst/>
          </a:prstGeom>
          <a:noFill/>
          <a:ln w="9525">
            <a:noFill/>
            <a:miter lim="800000"/>
            <a:headEnd/>
            <a:tailEnd/>
          </a:ln>
          <a:effectLst/>
        </p:spPr>
        <p:txBody>
          <a:bodyPr vert="horz" wrap="square" lIns="89255" tIns="44627" rIns="89255" bIns="44627" numCol="1" anchor="b" anchorCtr="0" compatLnSpc="1">
            <a:prstTxWarp prst="textNoShape">
              <a:avLst/>
            </a:prstTxWarp>
          </a:bodyPr>
          <a:lstStyle>
            <a:lvl1pPr algn="r" defTabSz="892175">
              <a:defRPr sz="1200"/>
            </a:lvl1pPr>
          </a:lstStyle>
          <a:p>
            <a:fld id="{4866C39F-6E33-47A9-825F-AD6C39D4E981}"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65A467-EE84-4925-A232-38176E8C6130}" type="slidenum">
              <a:rPr lang="es-ES"/>
              <a:pPr/>
              <a:t>7</a:t>
            </a:fld>
            <a:endParaRPr lang="es-ES"/>
          </a:p>
        </p:txBody>
      </p:sp>
      <p:sp>
        <p:nvSpPr>
          <p:cNvPr id="6146" name="Rectangle 2"/>
          <p:cNvSpPr>
            <a:spLocks noChangeArrowheads="1" noTextEdit="1"/>
          </p:cNvSpPr>
          <p:nvPr>
            <p:ph type="sldImg"/>
          </p:nvPr>
        </p:nvSpPr>
        <p:spPr bwMode="auto">
          <a:xfrm>
            <a:off x="755650" y="736600"/>
            <a:ext cx="5156200" cy="3683000"/>
          </a:xfrm>
          <a:prstGeom prst="rect">
            <a:avLst/>
          </a:prstGeom>
          <a:solidFill>
            <a:srgbClr val="FFFFFF"/>
          </a:solidFill>
          <a:ln>
            <a:solidFill>
              <a:srgbClr val="000000"/>
            </a:solidFill>
            <a:miter lim="800000"/>
            <a:headEnd/>
            <a:tailEnd/>
          </a:ln>
        </p:spPr>
      </p:sp>
      <p:sp>
        <p:nvSpPr>
          <p:cNvPr id="6147" name="Rectangle 3"/>
          <p:cNvSpPr>
            <a:spLocks noChangeArrowheads="1"/>
          </p:cNvSpPr>
          <p:nvPr>
            <p:ph type="body" idx="1"/>
          </p:nvPr>
        </p:nvSpPr>
        <p:spPr bwMode="auto">
          <a:xfrm>
            <a:off x="890588" y="4664075"/>
            <a:ext cx="4887912" cy="4419600"/>
          </a:xfrm>
          <a:prstGeom prst="rect">
            <a:avLst/>
          </a:prstGeom>
          <a:solidFill>
            <a:srgbClr val="FFFFFF"/>
          </a:solidFill>
          <a:ln>
            <a:solidFill>
              <a:srgbClr val="000000"/>
            </a:solidFill>
            <a:miter lim="800000"/>
            <a:headEnd/>
            <a:tailEnd/>
          </a:ln>
        </p:spPr>
        <p:txBody>
          <a:bodyPr lIns="89255" tIns="44627" rIns="89255" bIns="44627"/>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0658" name="Rectangle 2"/>
          <p:cNvSpPr>
            <a:spLocks noChangeArrowheads="1"/>
          </p:cNvSpPr>
          <p:nvPr/>
        </p:nvSpPr>
        <p:spPr bwMode="ltGray">
          <a:xfrm>
            <a:off x="0" y="0"/>
            <a:ext cx="1201738" cy="9525000"/>
          </a:xfrm>
          <a:prstGeom prst="rect">
            <a:avLst/>
          </a:prstGeom>
          <a:solidFill>
            <a:schemeClr val="tx2">
              <a:alpha val="50000"/>
            </a:schemeClr>
          </a:solidFill>
          <a:ln w="9525">
            <a:noFill/>
            <a:miter lim="800000"/>
            <a:headEnd/>
            <a:tailEnd/>
          </a:ln>
        </p:spPr>
        <p:txBody>
          <a:bodyPr wrap="none" lIns="120868" tIns="60436" rIns="120868" bIns="60436" anchor="ctr"/>
          <a:lstStyle/>
          <a:p>
            <a:pPr algn="ctr" defTabSz="1209675"/>
            <a:endParaRPr kumimoji="1" lang="es-ES" sz="3300"/>
          </a:p>
        </p:txBody>
      </p:sp>
      <p:sp>
        <p:nvSpPr>
          <p:cNvPr id="70659" name="Rectangle 3"/>
          <p:cNvSpPr>
            <a:spLocks noGrp="1" noChangeArrowheads="1"/>
          </p:cNvSpPr>
          <p:nvPr>
            <p:ph type="ctrTitle"/>
          </p:nvPr>
        </p:nvSpPr>
        <p:spPr>
          <a:xfrm>
            <a:off x="1444625" y="452438"/>
            <a:ext cx="10890250" cy="4097337"/>
          </a:xfrm>
        </p:spPr>
        <p:txBody>
          <a:bodyPr>
            <a:spAutoFit/>
          </a:bodyPr>
          <a:lstStyle>
            <a:lvl1pPr>
              <a:defRPr sz="8700">
                <a:solidFill>
                  <a:srgbClr val="CCFFFF"/>
                </a:solidFill>
              </a:defRPr>
            </a:lvl1pPr>
          </a:lstStyle>
          <a:p>
            <a:r>
              <a:rPr lang="es-ES"/>
              <a:t>Haga clic para modificar el estilo de título del patrón</a:t>
            </a:r>
          </a:p>
        </p:txBody>
      </p:sp>
      <p:sp>
        <p:nvSpPr>
          <p:cNvPr id="70660" name="Rectangle 4"/>
          <p:cNvSpPr>
            <a:spLocks noGrp="1" noChangeArrowheads="1"/>
          </p:cNvSpPr>
          <p:nvPr>
            <p:ph type="subTitle" idx="1"/>
          </p:nvPr>
        </p:nvSpPr>
        <p:spPr>
          <a:xfrm>
            <a:off x="2111375" y="5397500"/>
            <a:ext cx="9334500" cy="2435225"/>
          </a:xfrm>
        </p:spPr>
        <p:txBody>
          <a:bodyPr/>
          <a:lstStyle>
            <a:lvl1pPr marL="0" indent="0" algn="ctr">
              <a:buFont typeface="Wingdings" pitchFamily="2" charset="2"/>
              <a:buNone/>
              <a:defRPr sz="5500">
                <a:solidFill>
                  <a:srgbClr val="CCECFF"/>
                </a:solidFill>
              </a:defRPr>
            </a:lvl1pPr>
          </a:lstStyle>
          <a:p>
            <a:r>
              <a:rPr lang="es-ES"/>
              <a:t>Haga clic para modificar el estilo de subtítulo del patrón</a:t>
            </a:r>
          </a:p>
        </p:txBody>
      </p:sp>
      <p:sp>
        <p:nvSpPr>
          <p:cNvPr id="70661" name="Rectangle 5"/>
          <p:cNvSpPr>
            <a:spLocks noGrp="1" noChangeArrowheads="1"/>
          </p:cNvSpPr>
          <p:nvPr>
            <p:ph type="dt" sz="half" idx="2"/>
          </p:nvPr>
        </p:nvSpPr>
        <p:spPr>
          <a:xfrm>
            <a:off x="1222375" y="8677275"/>
            <a:ext cx="2555875" cy="635000"/>
          </a:xfrm>
        </p:spPr>
        <p:txBody>
          <a:bodyPr/>
          <a:lstStyle>
            <a:lvl1pPr>
              <a:defRPr>
                <a:solidFill>
                  <a:srgbClr val="CCECFF"/>
                </a:solidFill>
              </a:defRPr>
            </a:lvl1pPr>
          </a:lstStyle>
          <a:p>
            <a:endParaRPr lang="es-ES"/>
          </a:p>
        </p:txBody>
      </p:sp>
      <p:sp>
        <p:nvSpPr>
          <p:cNvPr id="70662" name="Rectangle 6"/>
          <p:cNvSpPr>
            <a:spLocks noGrp="1" noChangeArrowheads="1"/>
          </p:cNvSpPr>
          <p:nvPr>
            <p:ph type="ftr" sz="quarter" idx="3"/>
          </p:nvPr>
        </p:nvSpPr>
        <p:spPr>
          <a:xfrm>
            <a:off x="4778375" y="8677275"/>
            <a:ext cx="4222750" cy="635000"/>
          </a:xfrm>
        </p:spPr>
        <p:txBody>
          <a:bodyPr/>
          <a:lstStyle>
            <a:lvl1pPr>
              <a:defRPr>
                <a:solidFill>
                  <a:srgbClr val="CCECFF"/>
                </a:solidFill>
              </a:defRPr>
            </a:lvl1pPr>
          </a:lstStyle>
          <a:p>
            <a:endParaRPr lang="es-ES"/>
          </a:p>
        </p:txBody>
      </p:sp>
      <p:sp>
        <p:nvSpPr>
          <p:cNvPr id="70663" name="Rectangle 7"/>
          <p:cNvSpPr>
            <a:spLocks noGrp="1" noChangeArrowheads="1"/>
          </p:cNvSpPr>
          <p:nvPr>
            <p:ph type="sldNum" sz="quarter" idx="4"/>
          </p:nvPr>
        </p:nvSpPr>
        <p:spPr>
          <a:xfrm>
            <a:off x="10112375" y="8677275"/>
            <a:ext cx="2778125" cy="635000"/>
          </a:xfrm>
        </p:spPr>
        <p:txBody>
          <a:bodyPr/>
          <a:lstStyle>
            <a:lvl1pPr>
              <a:defRPr>
                <a:solidFill>
                  <a:srgbClr val="CCECFF"/>
                </a:solidFill>
              </a:defRPr>
            </a:lvl1pPr>
          </a:lstStyle>
          <a:p>
            <a:fld id="{3B48C0CB-9443-47B3-86E7-BE71FBD60757}" type="slidenum">
              <a:rPr lang="es-ES"/>
              <a:pPr/>
              <a:t>‹Nº›</a:t>
            </a:fld>
            <a:endParaRPr lang="es-ES"/>
          </a:p>
        </p:txBody>
      </p:sp>
      <p:sp>
        <p:nvSpPr>
          <p:cNvPr id="70664" name="Rectangle 8"/>
          <p:cNvSpPr>
            <a:spLocks noChangeArrowheads="1"/>
          </p:cNvSpPr>
          <p:nvPr/>
        </p:nvSpPr>
        <p:spPr bwMode="ltGray">
          <a:xfrm>
            <a:off x="0" y="4921250"/>
            <a:ext cx="4878388" cy="169863"/>
          </a:xfrm>
          <a:prstGeom prst="rect">
            <a:avLst/>
          </a:prstGeom>
          <a:solidFill>
            <a:schemeClr val="bg2">
              <a:alpha val="50000"/>
            </a:schemeClr>
          </a:solidFill>
          <a:ln w="9525">
            <a:noFill/>
            <a:miter lim="800000"/>
            <a:headEnd/>
            <a:tailEnd/>
          </a:ln>
        </p:spPr>
        <p:txBody>
          <a:bodyPr wrap="none" lIns="120868" tIns="60436" rIns="120868" bIns="60436" anchor="ctr"/>
          <a:lstStyle/>
          <a:p>
            <a:pPr algn="ctr" defTabSz="1209675"/>
            <a:endParaRPr kumimoji="1" lang="es-ES" sz="33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B5A5B98-A3A0-4DC2-A5C2-4F55F12E9513}"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334500" y="635000"/>
            <a:ext cx="3000375" cy="78327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33375" y="635000"/>
            <a:ext cx="8848725" cy="78327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DB57E9F-976A-4060-AF70-16A255A51E2D}"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70AC243-EB70-4DC1-BC8B-7DEAF00A9C09}"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54100" y="6121400"/>
            <a:ext cx="11334750" cy="1890713"/>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054100" y="4037013"/>
            <a:ext cx="11334750" cy="20843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15D22F9-7B25-436C-8FD7-9624D8C85093}"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00125" y="2752725"/>
            <a:ext cx="5591175"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743700" y="2752725"/>
            <a:ext cx="5591175"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2665868-F019-42C8-8AF3-9C16E707E439}"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66750" y="381000"/>
            <a:ext cx="12001500" cy="15875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66750" y="2132013"/>
            <a:ext cx="5891213" cy="889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66750" y="3021013"/>
            <a:ext cx="5891213" cy="5487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773863" y="2132013"/>
            <a:ext cx="5894387" cy="889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773863" y="3021013"/>
            <a:ext cx="5894387" cy="5487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01CAC65A-D2B3-4CDF-840D-CCC320473B10}"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CF7B0A1D-C2B3-4A56-9570-66452939DBC0}"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058F0CC3-8670-43E2-AA5E-E1E0F3E43320}"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6750" y="379413"/>
            <a:ext cx="4387850" cy="1614487"/>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5213350" y="379413"/>
            <a:ext cx="7454900" cy="81295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66750" y="1993900"/>
            <a:ext cx="4387850" cy="6515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D4BC251-D7F5-457E-848A-41C4AA8DF6EF}"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613025" y="6667500"/>
            <a:ext cx="8001000" cy="787400"/>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613025" y="850900"/>
            <a:ext cx="8001000" cy="5715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613025" y="7454900"/>
            <a:ext cx="8001000" cy="1117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C458A71B-705C-4840-A63E-183BCBAAC03C}"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99CC"/>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333375" y="635000"/>
            <a:ext cx="11334750" cy="1587500"/>
          </a:xfrm>
          <a:prstGeom prst="rect">
            <a:avLst/>
          </a:prstGeom>
          <a:noFill/>
          <a:ln w="9525">
            <a:noFill/>
            <a:miter lim="800000"/>
            <a:headEnd/>
            <a:tailEnd/>
          </a:ln>
        </p:spPr>
        <p:txBody>
          <a:bodyPr vert="horz" wrap="square" lIns="120868" tIns="60436" rIns="120868" bIns="60436" numCol="1" anchor="b" anchorCtr="0" compatLnSpc="1">
            <a:prstTxWarp prst="textNoShape">
              <a:avLst/>
            </a:prstTxWarp>
          </a:bodyPr>
          <a:lstStyle/>
          <a:p>
            <a:pPr lvl="0"/>
            <a:r>
              <a:rPr lang="es-ES" smtClean="0"/>
              <a:t>Haga clic para modificar el estilo de título del patrón</a:t>
            </a:r>
          </a:p>
        </p:txBody>
      </p:sp>
      <p:sp>
        <p:nvSpPr>
          <p:cNvPr id="69635" name="Rectangle 3"/>
          <p:cNvSpPr>
            <a:spLocks noGrp="1" noChangeArrowheads="1"/>
          </p:cNvSpPr>
          <p:nvPr>
            <p:ph type="body" idx="1"/>
          </p:nvPr>
        </p:nvSpPr>
        <p:spPr bwMode="auto">
          <a:xfrm>
            <a:off x="1000125" y="2752725"/>
            <a:ext cx="11334750" cy="5715000"/>
          </a:xfrm>
          <a:prstGeom prst="rect">
            <a:avLst/>
          </a:prstGeom>
          <a:noFill/>
          <a:ln w="9525">
            <a:noFill/>
            <a:miter lim="800000"/>
            <a:headEnd/>
            <a:tailEnd/>
          </a:ln>
        </p:spPr>
        <p:txBody>
          <a:bodyPr vert="horz" wrap="square" lIns="120868" tIns="60436" rIns="120868" bIns="60436"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9636" name="Rectangle 4"/>
          <p:cNvSpPr>
            <a:spLocks noGrp="1" noChangeArrowheads="1"/>
          </p:cNvSpPr>
          <p:nvPr>
            <p:ph type="dt" sz="half" idx="2"/>
          </p:nvPr>
        </p:nvSpPr>
        <p:spPr bwMode="auto">
          <a:xfrm>
            <a:off x="1000125" y="8677275"/>
            <a:ext cx="2778125" cy="635000"/>
          </a:xfrm>
          <a:prstGeom prst="rect">
            <a:avLst/>
          </a:prstGeom>
          <a:noFill/>
          <a:ln w="9525">
            <a:noFill/>
            <a:miter lim="800000"/>
            <a:headEnd/>
            <a:tailEnd/>
          </a:ln>
        </p:spPr>
        <p:txBody>
          <a:bodyPr vert="horz" wrap="square" lIns="120868" tIns="60436" rIns="120868" bIns="60436" numCol="1" anchor="t" anchorCtr="0" compatLnSpc="1">
            <a:prstTxWarp prst="textNoShape">
              <a:avLst/>
            </a:prstTxWarp>
          </a:bodyPr>
          <a:lstStyle>
            <a:lvl1pPr defTabSz="1209675">
              <a:spcBef>
                <a:spcPct val="50000"/>
              </a:spcBef>
              <a:defRPr sz="2000"/>
            </a:lvl1pPr>
          </a:lstStyle>
          <a:p>
            <a:endParaRPr lang="es-ES"/>
          </a:p>
        </p:txBody>
      </p:sp>
      <p:sp>
        <p:nvSpPr>
          <p:cNvPr id="69637" name="Rectangle 5"/>
          <p:cNvSpPr>
            <a:spLocks noGrp="1" noChangeArrowheads="1"/>
          </p:cNvSpPr>
          <p:nvPr>
            <p:ph type="ftr" sz="quarter" idx="3"/>
          </p:nvPr>
        </p:nvSpPr>
        <p:spPr bwMode="auto">
          <a:xfrm>
            <a:off x="4556125" y="8677275"/>
            <a:ext cx="4222750" cy="635000"/>
          </a:xfrm>
          <a:prstGeom prst="rect">
            <a:avLst/>
          </a:prstGeom>
          <a:noFill/>
          <a:ln w="9525">
            <a:noFill/>
            <a:miter lim="800000"/>
            <a:headEnd/>
            <a:tailEnd/>
          </a:ln>
        </p:spPr>
        <p:txBody>
          <a:bodyPr vert="horz" wrap="square" lIns="120868" tIns="60436" rIns="120868" bIns="60436" numCol="1" anchor="t" anchorCtr="0" compatLnSpc="1">
            <a:prstTxWarp prst="textNoShape">
              <a:avLst/>
            </a:prstTxWarp>
          </a:bodyPr>
          <a:lstStyle>
            <a:lvl1pPr algn="ctr" defTabSz="1209675">
              <a:spcBef>
                <a:spcPct val="50000"/>
              </a:spcBef>
              <a:defRPr sz="2000"/>
            </a:lvl1pPr>
          </a:lstStyle>
          <a:p>
            <a:endParaRPr lang="es-ES"/>
          </a:p>
        </p:txBody>
      </p:sp>
      <p:sp>
        <p:nvSpPr>
          <p:cNvPr id="69638" name="Rectangle 6"/>
          <p:cNvSpPr>
            <a:spLocks noGrp="1" noChangeArrowheads="1"/>
          </p:cNvSpPr>
          <p:nvPr>
            <p:ph type="sldNum" sz="quarter" idx="4"/>
          </p:nvPr>
        </p:nvSpPr>
        <p:spPr bwMode="auto">
          <a:xfrm>
            <a:off x="9556750" y="8677275"/>
            <a:ext cx="2778125" cy="635000"/>
          </a:xfrm>
          <a:prstGeom prst="rect">
            <a:avLst/>
          </a:prstGeom>
          <a:noFill/>
          <a:ln w="9525">
            <a:noFill/>
            <a:miter lim="800000"/>
            <a:headEnd/>
            <a:tailEnd/>
          </a:ln>
        </p:spPr>
        <p:txBody>
          <a:bodyPr vert="horz" wrap="square" lIns="120868" tIns="60436" rIns="120868" bIns="60436" numCol="1" anchor="t" anchorCtr="0" compatLnSpc="1">
            <a:prstTxWarp prst="textNoShape">
              <a:avLst/>
            </a:prstTxWarp>
          </a:bodyPr>
          <a:lstStyle>
            <a:lvl1pPr algn="r" defTabSz="1209675">
              <a:spcBef>
                <a:spcPct val="50000"/>
              </a:spcBef>
              <a:defRPr sz="2000"/>
            </a:lvl1pPr>
          </a:lstStyle>
          <a:p>
            <a:fld id="{A3B9EC48-31B0-42BD-95FA-EDEEA339F8E6}" type="slidenum">
              <a:rPr lang="es-ES"/>
              <a:pPr/>
              <a:t>‹Nº›</a:t>
            </a:fld>
            <a:endParaRPr lang="es-ES"/>
          </a:p>
        </p:txBody>
      </p:sp>
      <p:sp>
        <p:nvSpPr>
          <p:cNvPr id="69639" name="Rectangle 7"/>
          <p:cNvSpPr>
            <a:spLocks noChangeArrowheads="1"/>
          </p:cNvSpPr>
          <p:nvPr/>
        </p:nvSpPr>
        <p:spPr bwMode="gray">
          <a:xfrm>
            <a:off x="0" y="2276475"/>
            <a:ext cx="4878388" cy="168275"/>
          </a:xfrm>
          <a:prstGeom prst="rect">
            <a:avLst/>
          </a:prstGeom>
          <a:solidFill>
            <a:schemeClr val="bg2">
              <a:alpha val="50000"/>
            </a:schemeClr>
          </a:solidFill>
          <a:ln w="9525">
            <a:noFill/>
            <a:miter lim="800000"/>
            <a:headEnd/>
            <a:tailEnd/>
          </a:ln>
        </p:spPr>
        <p:txBody>
          <a:bodyPr wrap="none" lIns="120868" tIns="60436" rIns="120868" bIns="60436" anchor="ctr"/>
          <a:lstStyle/>
          <a:p>
            <a:pPr algn="ctr" defTabSz="1209675"/>
            <a:endParaRPr kumimoji="1" lang="es-ES" sz="3300"/>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1209675" rtl="0" fontAlgn="base">
        <a:spcBef>
          <a:spcPct val="0"/>
        </a:spcBef>
        <a:spcAft>
          <a:spcPct val="0"/>
        </a:spcAft>
        <a:defRPr sz="5800">
          <a:solidFill>
            <a:schemeClr val="tx2"/>
          </a:solidFill>
          <a:effectLst>
            <a:outerShdw blurRad="38100" dist="38100" dir="2700000" algn="tl">
              <a:srgbClr val="C0C0C0"/>
            </a:outerShdw>
          </a:effectLst>
          <a:latin typeface="+mj-lt"/>
          <a:ea typeface="+mj-ea"/>
          <a:cs typeface="+mj-cs"/>
        </a:defRPr>
      </a:lvl1pPr>
      <a:lvl2pPr algn="l" defTabSz="1209675" rtl="0" fontAlgn="base">
        <a:spcBef>
          <a:spcPct val="0"/>
        </a:spcBef>
        <a:spcAft>
          <a:spcPct val="0"/>
        </a:spcAft>
        <a:defRPr sz="5800">
          <a:solidFill>
            <a:schemeClr val="tx2"/>
          </a:solidFill>
          <a:effectLst>
            <a:outerShdw blurRad="38100" dist="38100" dir="2700000" algn="tl">
              <a:srgbClr val="C0C0C0"/>
            </a:outerShdw>
          </a:effectLst>
          <a:latin typeface="Tahoma" pitchFamily="34" charset="0"/>
        </a:defRPr>
      </a:lvl2pPr>
      <a:lvl3pPr algn="l" defTabSz="1209675" rtl="0" fontAlgn="base">
        <a:spcBef>
          <a:spcPct val="0"/>
        </a:spcBef>
        <a:spcAft>
          <a:spcPct val="0"/>
        </a:spcAft>
        <a:defRPr sz="5800">
          <a:solidFill>
            <a:schemeClr val="tx2"/>
          </a:solidFill>
          <a:effectLst>
            <a:outerShdw blurRad="38100" dist="38100" dir="2700000" algn="tl">
              <a:srgbClr val="C0C0C0"/>
            </a:outerShdw>
          </a:effectLst>
          <a:latin typeface="Tahoma" pitchFamily="34" charset="0"/>
        </a:defRPr>
      </a:lvl3pPr>
      <a:lvl4pPr algn="l" defTabSz="1209675" rtl="0" fontAlgn="base">
        <a:spcBef>
          <a:spcPct val="0"/>
        </a:spcBef>
        <a:spcAft>
          <a:spcPct val="0"/>
        </a:spcAft>
        <a:defRPr sz="5800">
          <a:solidFill>
            <a:schemeClr val="tx2"/>
          </a:solidFill>
          <a:effectLst>
            <a:outerShdw blurRad="38100" dist="38100" dir="2700000" algn="tl">
              <a:srgbClr val="C0C0C0"/>
            </a:outerShdw>
          </a:effectLst>
          <a:latin typeface="Tahoma" pitchFamily="34" charset="0"/>
        </a:defRPr>
      </a:lvl4pPr>
      <a:lvl5pPr algn="l" defTabSz="1209675" rtl="0" fontAlgn="base">
        <a:spcBef>
          <a:spcPct val="0"/>
        </a:spcBef>
        <a:spcAft>
          <a:spcPct val="0"/>
        </a:spcAft>
        <a:defRPr sz="5800">
          <a:solidFill>
            <a:schemeClr val="tx2"/>
          </a:solidFill>
          <a:effectLst>
            <a:outerShdw blurRad="38100" dist="38100" dir="2700000" algn="tl">
              <a:srgbClr val="C0C0C0"/>
            </a:outerShdw>
          </a:effectLst>
          <a:latin typeface="Tahoma" pitchFamily="34" charset="0"/>
        </a:defRPr>
      </a:lvl5pPr>
      <a:lvl6pPr marL="457200" algn="l" defTabSz="1209675" rtl="0" fontAlgn="base">
        <a:spcBef>
          <a:spcPct val="0"/>
        </a:spcBef>
        <a:spcAft>
          <a:spcPct val="0"/>
        </a:spcAft>
        <a:defRPr sz="5800">
          <a:solidFill>
            <a:schemeClr val="tx2"/>
          </a:solidFill>
          <a:effectLst>
            <a:outerShdw blurRad="38100" dist="38100" dir="2700000" algn="tl">
              <a:srgbClr val="C0C0C0"/>
            </a:outerShdw>
          </a:effectLst>
          <a:latin typeface="Tahoma" pitchFamily="34" charset="0"/>
        </a:defRPr>
      </a:lvl6pPr>
      <a:lvl7pPr marL="914400" algn="l" defTabSz="1209675" rtl="0" fontAlgn="base">
        <a:spcBef>
          <a:spcPct val="0"/>
        </a:spcBef>
        <a:spcAft>
          <a:spcPct val="0"/>
        </a:spcAft>
        <a:defRPr sz="5800">
          <a:solidFill>
            <a:schemeClr val="tx2"/>
          </a:solidFill>
          <a:effectLst>
            <a:outerShdw blurRad="38100" dist="38100" dir="2700000" algn="tl">
              <a:srgbClr val="C0C0C0"/>
            </a:outerShdw>
          </a:effectLst>
          <a:latin typeface="Tahoma" pitchFamily="34" charset="0"/>
        </a:defRPr>
      </a:lvl7pPr>
      <a:lvl8pPr marL="1371600" algn="l" defTabSz="1209675" rtl="0" fontAlgn="base">
        <a:spcBef>
          <a:spcPct val="0"/>
        </a:spcBef>
        <a:spcAft>
          <a:spcPct val="0"/>
        </a:spcAft>
        <a:defRPr sz="5800">
          <a:solidFill>
            <a:schemeClr val="tx2"/>
          </a:solidFill>
          <a:effectLst>
            <a:outerShdw blurRad="38100" dist="38100" dir="2700000" algn="tl">
              <a:srgbClr val="C0C0C0"/>
            </a:outerShdw>
          </a:effectLst>
          <a:latin typeface="Tahoma" pitchFamily="34" charset="0"/>
        </a:defRPr>
      </a:lvl8pPr>
      <a:lvl9pPr marL="1828800" algn="l" defTabSz="1209675" rtl="0" fontAlgn="base">
        <a:spcBef>
          <a:spcPct val="0"/>
        </a:spcBef>
        <a:spcAft>
          <a:spcPct val="0"/>
        </a:spcAft>
        <a:defRPr sz="5800">
          <a:solidFill>
            <a:schemeClr val="tx2"/>
          </a:solidFill>
          <a:effectLst>
            <a:outerShdw blurRad="38100" dist="38100" dir="2700000" algn="tl">
              <a:srgbClr val="C0C0C0"/>
            </a:outerShdw>
          </a:effectLst>
          <a:latin typeface="Tahoma" pitchFamily="34" charset="0"/>
        </a:defRPr>
      </a:lvl9pPr>
    </p:titleStyle>
    <p:bodyStyle>
      <a:lvl1pPr marL="452438" indent="-452438" algn="l" defTabSz="1209675" rtl="0" fontAlgn="base">
        <a:spcBef>
          <a:spcPct val="20000"/>
        </a:spcBef>
        <a:spcAft>
          <a:spcPct val="0"/>
        </a:spcAft>
        <a:buClr>
          <a:schemeClr val="accent1"/>
        </a:buClr>
        <a:buSzPct val="80000"/>
        <a:buFont typeface="Wingdings" pitchFamily="2" charset="2"/>
        <a:buChar char="n"/>
        <a:defRPr sz="4300">
          <a:solidFill>
            <a:schemeClr val="tx1"/>
          </a:solidFill>
          <a:effectLst>
            <a:outerShdw blurRad="38100" dist="38100" dir="2700000" algn="tl">
              <a:srgbClr val="C0C0C0"/>
            </a:outerShdw>
          </a:effectLst>
          <a:latin typeface="+mn-lt"/>
          <a:ea typeface="+mn-ea"/>
          <a:cs typeface="+mn-cs"/>
        </a:defRPr>
      </a:lvl1pPr>
      <a:lvl2pPr marL="984250" indent="-379413" algn="l" defTabSz="1209675" rtl="0" fontAlgn="base">
        <a:spcBef>
          <a:spcPct val="20000"/>
        </a:spcBef>
        <a:spcAft>
          <a:spcPct val="0"/>
        </a:spcAft>
        <a:buClr>
          <a:schemeClr val="tx2"/>
        </a:buClr>
        <a:buSzPct val="70000"/>
        <a:buFont typeface="Wingdings" pitchFamily="2" charset="2"/>
        <a:buChar char="n"/>
        <a:defRPr sz="3800">
          <a:solidFill>
            <a:schemeClr val="tx1"/>
          </a:solidFill>
          <a:effectLst>
            <a:outerShdw blurRad="38100" dist="38100" dir="2700000" algn="tl">
              <a:srgbClr val="C0C0C0"/>
            </a:outerShdw>
          </a:effectLst>
          <a:latin typeface="+mn-lt"/>
        </a:defRPr>
      </a:lvl2pPr>
      <a:lvl3pPr marL="1511300" indent="-301625" algn="l" defTabSz="1209675" rtl="0" fontAlgn="base">
        <a:spcBef>
          <a:spcPct val="20000"/>
        </a:spcBef>
        <a:spcAft>
          <a:spcPct val="0"/>
        </a:spcAft>
        <a:buClr>
          <a:schemeClr val="accent1"/>
        </a:buClr>
        <a:buSzPct val="65000"/>
        <a:buFont typeface="Wingdings" pitchFamily="2" charset="2"/>
        <a:buChar char="n"/>
        <a:defRPr sz="3300">
          <a:solidFill>
            <a:schemeClr val="tx1"/>
          </a:solidFill>
          <a:effectLst>
            <a:outerShdw blurRad="38100" dist="38100" dir="2700000" algn="tl">
              <a:srgbClr val="C0C0C0"/>
            </a:outerShdw>
          </a:effectLst>
          <a:latin typeface="+mn-lt"/>
        </a:defRPr>
      </a:lvl3pPr>
      <a:lvl4pPr marL="2116138" indent="-301625" algn="l" defTabSz="1209675" rtl="0" fontAlgn="base">
        <a:spcBef>
          <a:spcPct val="20000"/>
        </a:spcBef>
        <a:spcAft>
          <a:spcPct val="0"/>
        </a:spcAft>
        <a:buChar char="–"/>
        <a:defRPr sz="2700">
          <a:solidFill>
            <a:schemeClr val="tx1"/>
          </a:solidFill>
          <a:effectLst>
            <a:outerShdw blurRad="38100" dist="38100" dir="2700000" algn="tl">
              <a:srgbClr val="C0C0C0"/>
            </a:outerShdw>
          </a:effectLst>
          <a:latin typeface="+mn-lt"/>
        </a:defRPr>
      </a:lvl4pPr>
      <a:lvl5pPr marL="2720975" indent="-304800" algn="l" defTabSz="1209675" rtl="0" fontAlgn="base">
        <a:spcBef>
          <a:spcPct val="20000"/>
        </a:spcBef>
        <a:spcAft>
          <a:spcPct val="0"/>
        </a:spcAft>
        <a:buClr>
          <a:schemeClr val="tx2"/>
        </a:buClr>
        <a:buSzPct val="55000"/>
        <a:buFont typeface="Wingdings" pitchFamily="2" charset="2"/>
        <a:buChar char="n"/>
        <a:defRPr sz="2700">
          <a:solidFill>
            <a:schemeClr val="tx1"/>
          </a:solidFill>
          <a:effectLst>
            <a:outerShdw blurRad="38100" dist="38100" dir="2700000" algn="tl">
              <a:srgbClr val="C0C0C0"/>
            </a:outerShdw>
          </a:effectLst>
          <a:latin typeface="+mn-lt"/>
        </a:defRPr>
      </a:lvl5pPr>
      <a:lvl6pPr marL="3178175" indent="-304800" algn="l" defTabSz="1209675" rtl="0" fontAlgn="base">
        <a:spcBef>
          <a:spcPct val="20000"/>
        </a:spcBef>
        <a:spcAft>
          <a:spcPct val="0"/>
        </a:spcAft>
        <a:buClr>
          <a:schemeClr val="tx2"/>
        </a:buClr>
        <a:buSzPct val="55000"/>
        <a:buFont typeface="Wingdings" pitchFamily="2" charset="2"/>
        <a:buChar char="n"/>
        <a:defRPr sz="2700">
          <a:solidFill>
            <a:schemeClr val="tx1"/>
          </a:solidFill>
          <a:effectLst>
            <a:outerShdw blurRad="38100" dist="38100" dir="2700000" algn="tl">
              <a:srgbClr val="C0C0C0"/>
            </a:outerShdw>
          </a:effectLst>
          <a:latin typeface="+mn-lt"/>
        </a:defRPr>
      </a:lvl6pPr>
      <a:lvl7pPr marL="3635375" indent="-304800" algn="l" defTabSz="1209675" rtl="0" fontAlgn="base">
        <a:spcBef>
          <a:spcPct val="20000"/>
        </a:spcBef>
        <a:spcAft>
          <a:spcPct val="0"/>
        </a:spcAft>
        <a:buClr>
          <a:schemeClr val="tx2"/>
        </a:buClr>
        <a:buSzPct val="55000"/>
        <a:buFont typeface="Wingdings" pitchFamily="2" charset="2"/>
        <a:buChar char="n"/>
        <a:defRPr sz="2700">
          <a:solidFill>
            <a:schemeClr val="tx1"/>
          </a:solidFill>
          <a:effectLst>
            <a:outerShdw blurRad="38100" dist="38100" dir="2700000" algn="tl">
              <a:srgbClr val="C0C0C0"/>
            </a:outerShdw>
          </a:effectLst>
          <a:latin typeface="+mn-lt"/>
        </a:defRPr>
      </a:lvl7pPr>
      <a:lvl8pPr marL="4092575" indent="-304800" algn="l" defTabSz="1209675" rtl="0" fontAlgn="base">
        <a:spcBef>
          <a:spcPct val="20000"/>
        </a:spcBef>
        <a:spcAft>
          <a:spcPct val="0"/>
        </a:spcAft>
        <a:buClr>
          <a:schemeClr val="tx2"/>
        </a:buClr>
        <a:buSzPct val="55000"/>
        <a:buFont typeface="Wingdings" pitchFamily="2" charset="2"/>
        <a:buChar char="n"/>
        <a:defRPr sz="2700">
          <a:solidFill>
            <a:schemeClr val="tx1"/>
          </a:solidFill>
          <a:effectLst>
            <a:outerShdw blurRad="38100" dist="38100" dir="2700000" algn="tl">
              <a:srgbClr val="C0C0C0"/>
            </a:outerShdw>
          </a:effectLst>
          <a:latin typeface="+mn-lt"/>
        </a:defRPr>
      </a:lvl8pPr>
      <a:lvl9pPr marL="4549775" indent="-304800" algn="l" defTabSz="1209675" rtl="0" fontAlgn="base">
        <a:spcBef>
          <a:spcPct val="20000"/>
        </a:spcBef>
        <a:spcAft>
          <a:spcPct val="0"/>
        </a:spcAft>
        <a:buClr>
          <a:schemeClr val="tx2"/>
        </a:buClr>
        <a:buSzPct val="55000"/>
        <a:buFont typeface="Wingdings" pitchFamily="2" charset="2"/>
        <a:buChar char="n"/>
        <a:defRPr sz="2700">
          <a:solidFill>
            <a:schemeClr val="tx1"/>
          </a:solidFill>
          <a:effectLst>
            <a:outerShdw blurRad="38100" dist="38100" dir="2700000" algn="tl">
              <a:srgbClr val="C0C0C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7.wmf"/><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wmf"/><Relationship Id="rId11" Type="http://schemas.openxmlformats.org/officeDocument/2006/relationships/oleObject" Target="../embeddings/oleObject2.bin"/><Relationship Id="rId5" Type="http://schemas.openxmlformats.org/officeDocument/2006/relationships/image" Target="../media/image18.wmf"/><Relationship Id="rId10" Type="http://schemas.openxmlformats.org/officeDocument/2006/relationships/image" Target="../media/image23.wmf"/><Relationship Id="rId4" Type="http://schemas.openxmlformats.org/officeDocument/2006/relationships/oleObject" Target="../embeddings/oleObject1.bin"/><Relationship Id="rId9" Type="http://schemas.openxmlformats.org/officeDocument/2006/relationships/image" Target="../media/image22.wmf"/></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1.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image" Target="../media/image22.wmf"/><Relationship Id="rId10" Type="http://schemas.openxmlformats.org/officeDocument/2006/relationships/image" Target="../media/image24.jpeg"/><Relationship Id="rId4" Type="http://schemas.openxmlformats.org/officeDocument/2006/relationships/image" Target="../media/image17.wmf"/><Relationship Id="rId9" Type="http://schemas.openxmlformats.org/officeDocument/2006/relationships/image" Target="../media/image21.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9" name="Text Box 5"/>
          <p:cNvSpPr txBox="1">
            <a:spLocks noChangeArrowheads="1"/>
          </p:cNvSpPr>
          <p:nvPr/>
        </p:nvSpPr>
        <p:spPr bwMode="auto">
          <a:xfrm>
            <a:off x="1676400" y="8077200"/>
            <a:ext cx="9779000" cy="1073150"/>
          </a:xfrm>
          <a:prstGeom prst="rect">
            <a:avLst/>
          </a:prstGeom>
          <a:noFill/>
          <a:ln w="9525">
            <a:noFill/>
            <a:miter lim="800000"/>
            <a:headEnd/>
            <a:tailEnd/>
          </a:ln>
          <a:effectLst/>
        </p:spPr>
        <p:txBody>
          <a:bodyPr lIns="120868" tIns="60436" rIns="120868" bIns="60436">
            <a:spAutoFit/>
          </a:bodyPr>
          <a:lstStyle/>
          <a:p>
            <a:pPr algn="ctr" defTabSz="1209675">
              <a:spcBef>
                <a:spcPct val="50000"/>
              </a:spcBef>
            </a:pPr>
            <a:r>
              <a:rPr lang="es-ES" sz="2500">
                <a:solidFill>
                  <a:srgbClr val="0033CC"/>
                </a:solidFill>
                <a:latin typeface="Arial Black" pitchFamily="34" charset="0"/>
              </a:rPr>
              <a:t>Autora:</a:t>
            </a:r>
          </a:p>
          <a:p>
            <a:pPr algn="ctr" defTabSz="1209675">
              <a:spcBef>
                <a:spcPct val="50000"/>
              </a:spcBef>
            </a:pPr>
            <a:r>
              <a:rPr lang="es-ES" sz="2500">
                <a:solidFill>
                  <a:srgbClr val="003399"/>
                </a:solidFill>
                <a:latin typeface="Arial Black" pitchFamily="34" charset="0"/>
              </a:rPr>
              <a:t>Erika Natacha Antón Sánchez</a:t>
            </a:r>
          </a:p>
        </p:txBody>
      </p:sp>
      <p:sp>
        <p:nvSpPr>
          <p:cNvPr id="47110" name="Text Box 6"/>
          <p:cNvSpPr txBox="1">
            <a:spLocks noChangeArrowheads="1"/>
          </p:cNvSpPr>
          <p:nvPr/>
        </p:nvSpPr>
        <p:spPr bwMode="auto">
          <a:xfrm>
            <a:off x="1143000" y="381000"/>
            <a:ext cx="11125200" cy="1073150"/>
          </a:xfrm>
          <a:prstGeom prst="rect">
            <a:avLst/>
          </a:prstGeom>
          <a:noFill/>
          <a:ln w="9525">
            <a:noFill/>
            <a:miter lim="800000"/>
            <a:headEnd/>
            <a:tailEnd/>
          </a:ln>
          <a:effectLst/>
        </p:spPr>
        <p:txBody>
          <a:bodyPr lIns="120868" tIns="60436" rIns="120868" bIns="60436">
            <a:spAutoFit/>
          </a:bodyPr>
          <a:lstStyle/>
          <a:p>
            <a:pPr algn="ctr" defTabSz="1209675">
              <a:spcBef>
                <a:spcPct val="50000"/>
              </a:spcBef>
            </a:pPr>
            <a:r>
              <a:rPr lang="es-ES" sz="2500" b="1">
                <a:solidFill>
                  <a:srgbClr val="0033CC"/>
                </a:solidFill>
                <a:latin typeface="Tahoma" pitchFamily="34" charset="0"/>
              </a:rPr>
              <a:t>ESCUELA SUPERIOR POLITECNICA DEL LITORAL (ESPOL)</a:t>
            </a:r>
          </a:p>
          <a:p>
            <a:pPr algn="ctr" defTabSz="1209675">
              <a:spcBef>
                <a:spcPct val="50000"/>
              </a:spcBef>
            </a:pPr>
            <a:r>
              <a:rPr lang="es-ES" sz="2500" b="1">
                <a:solidFill>
                  <a:srgbClr val="0033CC"/>
                </a:solidFill>
                <a:latin typeface="Tahoma" pitchFamily="34" charset="0"/>
              </a:rPr>
              <a:t>INSTITUTO DE CIENCIAS HUMANÍSTICAS Y ECONÓMICAS (ICHE)</a:t>
            </a:r>
          </a:p>
        </p:txBody>
      </p:sp>
      <p:sp>
        <p:nvSpPr>
          <p:cNvPr id="47111" name="Text Box 7"/>
          <p:cNvSpPr txBox="1">
            <a:spLocks noChangeArrowheads="1"/>
          </p:cNvSpPr>
          <p:nvPr/>
        </p:nvSpPr>
        <p:spPr bwMode="auto">
          <a:xfrm>
            <a:off x="1371600" y="6248400"/>
            <a:ext cx="10744200" cy="1550988"/>
          </a:xfrm>
          <a:prstGeom prst="rect">
            <a:avLst/>
          </a:prstGeom>
          <a:noFill/>
          <a:ln w="9525">
            <a:noFill/>
            <a:miter lim="800000"/>
            <a:headEnd/>
            <a:tailEnd/>
          </a:ln>
          <a:effectLst/>
        </p:spPr>
        <p:txBody>
          <a:bodyPr lIns="120868" tIns="60436" rIns="120868" bIns="60436">
            <a:spAutoFit/>
          </a:bodyPr>
          <a:lstStyle/>
          <a:p>
            <a:pPr algn="ctr" defTabSz="1209675">
              <a:spcBef>
                <a:spcPct val="50000"/>
              </a:spcBef>
            </a:pPr>
            <a:r>
              <a:rPr lang="es-ES" sz="2200">
                <a:solidFill>
                  <a:srgbClr val="0033CC"/>
                </a:solidFill>
                <a:latin typeface="Arial Black" pitchFamily="34" charset="0"/>
              </a:rPr>
              <a:t>Proyecto de Graduación previo a la obtención del título de:</a:t>
            </a:r>
          </a:p>
          <a:p>
            <a:pPr algn="ctr" defTabSz="1209675">
              <a:spcBef>
                <a:spcPct val="50000"/>
              </a:spcBef>
            </a:pPr>
            <a:r>
              <a:rPr lang="es-ES">
                <a:solidFill>
                  <a:srgbClr val="003399"/>
                </a:solidFill>
                <a:latin typeface="Arial Black" pitchFamily="34" charset="0"/>
              </a:rPr>
              <a:t>Ingeniería Comercial y Empresarial</a:t>
            </a:r>
          </a:p>
          <a:p>
            <a:pPr algn="ctr" defTabSz="1209675">
              <a:spcBef>
                <a:spcPct val="50000"/>
              </a:spcBef>
            </a:pPr>
            <a:r>
              <a:rPr lang="es-ES">
                <a:solidFill>
                  <a:srgbClr val="003399"/>
                </a:solidFill>
                <a:latin typeface="Arial Black" pitchFamily="34" charset="0"/>
              </a:rPr>
              <a:t>Especialización Sistemas de Información Gerencial</a:t>
            </a:r>
          </a:p>
        </p:txBody>
      </p:sp>
      <p:sp>
        <p:nvSpPr>
          <p:cNvPr id="47106" name="Text Box 2"/>
          <p:cNvSpPr txBox="1">
            <a:spLocks noChangeArrowheads="1"/>
          </p:cNvSpPr>
          <p:nvPr/>
        </p:nvSpPr>
        <p:spPr bwMode="auto">
          <a:xfrm>
            <a:off x="1752600" y="2819400"/>
            <a:ext cx="9779000" cy="2254250"/>
          </a:xfrm>
          <a:prstGeom prst="rect">
            <a:avLst/>
          </a:prstGeom>
          <a:noFill/>
          <a:ln w="9525">
            <a:noFill/>
            <a:miter lim="800000"/>
            <a:headEnd/>
            <a:tailEnd/>
          </a:ln>
          <a:effectLst/>
        </p:spPr>
        <p:txBody>
          <a:bodyPr lIns="120868" tIns="60436" rIns="120868" bIns="60436">
            <a:spAutoFit/>
          </a:bodyPr>
          <a:lstStyle/>
          <a:p>
            <a:pPr algn="ctr" defTabSz="1209675">
              <a:spcBef>
                <a:spcPct val="50000"/>
              </a:spcBef>
            </a:pPr>
            <a:r>
              <a:rPr lang="es-ES" sz="3500" u="sng">
                <a:solidFill>
                  <a:srgbClr val="003399"/>
                </a:solidFill>
                <a:latin typeface="Arial Black" pitchFamily="34" charset="0"/>
              </a:rPr>
              <a:t>Diseño de un Sistema de Información para Depósitos Industriales, en el contexto del Nuevo Sistema Interactivo de Comercio Exterior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7" name="Text Box 3"/>
          <p:cNvSpPr txBox="1">
            <a:spLocks noChangeArrowheads="1"/>
          </p:cNvSpPr>
          <p:nvPr/>
        </p:nvSpPr>
        <p:spPr bwMode="auto">
          <a:xfrm>
            <a:off x="3048000" y="609600"/>
            <a:ext cx="7778750" cy="700088"/>
          </a:xfrm>
          <a:prstGeom prst="rect">
            <a:avLst/>
          </a:prstGeom>
          <a:noFill/>
          <a:ln w="9525">
            <a:noFill/>
            <a:miter lim="800000"/>
            <a:headEnd/>
            <a:tailEnd/>
          </a:ln>
          <a:effectLst/>
        </p:spPr>
        <p:txBody>
          <a:bodyPr lIns="120868" tIns="60436" rIns="120868" bIns="60436">
            <a:spAutoFit/>
          </a:bodyPr>
          <a:lstStyle/>
          <a:p>
            <a:pPr defTabSz="1209675">
              <a:spcBef>
                <a:spcPct val="50000"/>
              </a:spcBef>
            </a:pPr>
            <a:r>
              <a:rPr lang="es-ES" sz="3800" b="1" u="sng">
                <a:solidFill>
                  <a:srgbClr val="000000"/>
                </a:solidFill>
              </a:rPr>
              <a:t>ARCHIVO PLANO ( TXT )</a:t>
            </a:r>
          </a:p>
        </p:txBody>
      </p:sp>
      <p:sp>
        <p:nvSpPr>
          <p:cNvPr id="134148" name="Text Box 4"/>
          <p:cNvSpPr txBox="1">
            <a:spLocks noChangeArrowheads="1"/>
          </p:cNvSpPr>
          <p:nvPr/>
        </p:nvSpPr>
        <p:spPr bwMode="auto">
          <a:xfrm>
            <a:off x="762000" y="6096000"/>
            <a:ext cx="11658600" cy="457200"/>
          </a:xfrm>
          <a:prstGeom prst="rect">
            <a:avLst/>
          </a:prstGeom>
          <a:noFill/>
          <a:ln w="9525">
            <a:noFill/>
            <a:miter lim="800000"/>
            <a:headEnd/>
            <a:tailEnd/>
          </a:ln>
          <a:effectLst/>
        </p:spPr>
        <p:txBody>
          <a:bodyPr>
            <a:spAutoFit/>
          </a:bodyPr>
          <a:lstStyle/>
          <a:p>
            <a:pPr>
              <a:spcBef>
                <a:spcPct val="50000"/>
              </a:spcBef>
            </a:pPr>
            <a:endParaRPr lang="es-ES"/>
          </a:p>
        </p:txBody>
      </p:sp>
      <p:sp>
        <p:nvSpPr>
          <p:cNvPr id="134149" name="Text Box 5"/>
          <p:cNvSpPr txBox="1">
            <a:spLocks noChangeArrowheads="1"/>
          </p:cNvSpPr>
          <p:nvPr/>
        </p:nvSpPr>
        <p:spPr bwMode="auto">
          <a:xfrm>
            <a:off x="838200" y="1600200"/>
            <a:ext cx="11277600" cy="1373188"/>
          </a:xfrm>
          <a:prstGeom prst="rect">
            <a:avLst/>
          </a:prstGeom>
          <a:noFill/>
          <a:ln w="9525">
            <a:noFill/>
            <a:miter lim="800000"/>
            <a:headEnd/>
            <a:tailEnd/>
          </a:ln>
          <a:effectLst/>
        </p:spPr>
        <p:txBody>
          <a:bodyPr>
            <a:spAutoFit/>
          </a:bodyPr>
          <a:lstStyle/>
          <a:p>
            <a:pPr>
              <a:spcBef>
                <a:spcPct val="50000"/>
              </a:spcBef>
            </a:pPr>
            <a:r>
              <a:rPr lang="es-ES" sz="2800">
                <a:solidFill>
                  <a:srgbClr val="000000"/>
                </a:solidFill>
              </a:rPr>
              <a:t>Ejemplo de la estructura del archivo plano (formato requerido por la CAE). El software de Data Entry debe generar este tipo de archivos los cuales son identificados por el sistema de la CAE.</a:t>
            </a:r>
          </a:p>
        </p:txBody>
      </p:sp>
      <p:graphicFrame>
        <p:nvGraphicFramePr>
          <p:cNvPr id="134150" name="Object 6"/>
          <p:cNvGraphicFramePr>
            <a:graphicFrameLocks noChangeAspect="1"/>
          </p:cNvGraphicFramePr>
          <p:nvPr/>
        </p:nvGraphicFramePr>
        <p:xfrm>
          <a:off x="914400" y="3733800"/>
          <a:ext cx="10820400" cy="2030413"/>
        </p:xfrm>
        <a:graphic>
          <a:graphicData uri="http://schemas.openxmlformats.org/presentationml/2006/ole">
            <p:oleObj spid="_x0000_s134150" name="Imagen de mapa de bits" r:id="rId3" imgW="5582429" imgH="1047619" progId="Paint.Picture">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Text Box 1026"/>
          <p:cNvSpPr txBox="1">
            <a:spLocks noChangeArrowheads="1"/>
          </p:cNvSpPr>
          <p:nvPr/>
        </p:nvSpPr>
        <p:spPr bwMode="auto">
          <a:xfrm>
            <a:off x="3276600" y="228600"/>
            <a:ext cx="7778750" cy="669925"/>
          </a:xfrm>
          <a:prstGeom prst="rect">
            <a:avLst/>
          </a:prstGeom>
          <a:noFill/>
          <a:ln w="9525">
            <a:noFill/>
            <a:miter lim="800000"/>
            <a:headEnd/>
            <a:tailEnd/>
          </a:ln>
          <a:effectLst/>
        </p:spPr>
        <p:txBody>
          <a:bodyPr lIns="120868" tIns="60436" rIns="120868" bIns="60436">
            <a:spAutoFit/>
          </a:bodyPr>
          <a:lstStyle/>
          <a:p>
            <a:pPr defTabSz="1209675">
              <a:spcBef>
                <a:spcPct val="50000"/>
              </a:spcBef>
            </a:pPr>
            <a:r>
              <a:rPr lang="es-ES" sz="3600" b="1" u="sng">
                <a:solidFill>
                  <a:schemeClr val="bg1"/>
                </a:solidFill>
                <a:effectLst>
                  <a:outerShdw blurRad="38100" dist="38100" dir="2700000" algn="tl">
                    <a:srgbClr val="C0C0C0"/>
                  </a:outerShdw>
                </a:effectLst>
              </a:rPr>
              <a:t>CORREO ELECTRONICO</a:t>
            </a:r>
          </a:p>
        </p:txBody>
      </p:sp>
      <p:sp>
        <p:nvSpPr>
          <p:cNvPr id="132099" name="Text Box 1027"/>
          <p:cNvSpPr txBox="1">
            <a:spLocks noChangeArrowheads="1"/>
          </p:cNvSpPr>
          <p:nvPr/>
        </p:nvSpPr>
        <p:spPr bwMode="auto">
          <a:xfrm>
            <a:off x="914400" y="1447800"/>
            <a:ext cx="11506200" cy="457200"/>
          </a:xfrm>
          <a:prstGeom prst="rect">
            <a:avLst/>
          </a:prstGeom>
          <a:noFill/>
          <a:ln w="9525">
            <a:noFill/>
            <a:miter lim="800000"/>
            <a:headEnd/>
            <a:tailEnd/>
          </a:ln>
          <a:effectLst/>
        </p:spPr>
        <p:txBody>
          <a:bodyPr>
            <a:spAutoFit/>
          </a:bodyPr>
          <a:lstStyle/>
          <a:p>
            <a:pPr>
              <a:spcBef>
                <a:spcPct val="50000"/>
              </a:spcBef>
            </a:pPr>
            <a:endParaRPr lang="es-ES"/>
          </a:p>
        </p:txBody>
      </p:sp>
      <p:sp>
        <p:nvSpPr>
          <p:cNvPr id="132100" name="Text Box 1028"/>
          <p:cNvSpPr txBox="1">
            <a:spLocks noChangeArrowheads="1"/>
          </p:cNvSpPr>
          <p:nvPr/>
        </p:nvSpPr>
        <p:spPr bwMode="auto">
          <a:xfrm>
            <a:off x="990600" y="914400"/>
            <a:ext cx="11582400" cy="1373188"/>
          </a:xfrm>
          <a:prstGeom prst="rect">
            <a:avLst/>
          </a:prstGeom>
          <a:noFill/>
          <a:ln w="9525">
            <a:noFill/>
            <a:miter lim="800000"/>
            <a:headEnd/>
            <a:tailEnd/>
          </a:ln>
          <a:effectLst/>
        </p:spPr>
        <p:txBody>
          <a:bodyPr>
            <a:spAutoFit/>
          </a:bodyPr>
          <a:lstStyle/>
          <a:p>
            <a:pPr>
              <a:spcBef>
                <a:spcPct val="50000"/>
              </a:spcBef>
            </a:pPr>
            <a:r>
              <a:rPr lang="es-ES" sz="2800">
                <a:solidFill>
                  <a:schemeClr val="bg2"/>
                </a:solidFill>
              </a:rPr>
              <a:t>Desde un administrador de correos el Depósito adjunta los archivos comprimidos, y los envía a la dirección de correo electrónico proporcionado por su proveedor de correo seguro: intercambio@proveedor.scs.net</a:t>
            </a:r>
          </a:p>
        </p:txBody>
      </p:sp>
      <p:graphicFrame>
        <p:nvGraphicFramePr>
          <p:cNvPr id="159744" name="Object 1024"/>
          <p:cNvGraphicFramePr>
            <a:graphicFrameLocks noChangeAspect="1"/>
          </p:cNvGraphicFramePr>
          <p:nvPr/>
        </p:nvGraphicFramePr>
        <p:xfrm>
          <a:off x="914400" y="2559050"/>
          <a:ext cx="11125200" cy="6411913"/>
        </p:xfrm>
        <a:graphic>
          <a:graphicData uri="http://schemas.openxmlformats.org/presentationml/2006/ole">
            <p:oleObj spid="_x0000_s159744" name="Imagen de mapa de bits" r:id="rId3" imgW="7733333" imgH="4458322" progId="Paint.Picture">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170" name="Object 2"/>
          <p:cNvGraphicFramePr>
            <a:graphicFrameLocks noChangeAspect="1"/>
          </p:cNvGraphicFramePr>
          <p:nvPr/>
        </p:nvGraphicFramePr>
        <p:xfrm>
          <a:off x="1371600" y="2362200"/>
          <a:ext cx="11201400" cy="5589588"/>
        </p:xfrm>
        <a:graphic>
          <a:graphicData uri="http://schemas.openxmlformats.org/presentationml/2006/ole">
            <p:oleObj spid="_x0000_s135170" name="Imagen de mapa de bits" r:id="rId3" imgW="5630061" imgH="2809524" progId="Paint.Picture">
              <p:embed/>
            </p:oleObj>
          </a:graphicData>
        </a:graphic>
      </p:graphicFrame>
      <p:sp>
        <p:nvSpPr>
          <p:cNvPr id="135171" name="Text Box 3"/>
          <p:cNvSpPr txBox="1">
            <a:spLocks noChangeArrowheads="1"/>
          </p:cNvSpPr>
          <p:nvPr/>
        </p:nvSpPr>
        <p:spPr bwMode="auto">
          <a:xfrm>
            <a:off x="1828800" y="609600"/>
            <a:ext cx="8991600" cy="641350"/>
          </a:xfrm>
          <a:prstGeom prst="rect">
            <a:avLst/>
          </a:prstGeom>
          <a:noFill/>
          <a:ln w="9525">
            <a:noFill/>
            <a:miter lim="800000"/>
            <a:headEnd/>
            <a:tailEnd/>
          </a:ln>
          <a:effectLst/>
        </p:spPr>
        <p:txBody>
          <a:bodyPr>
            <a:spAutoFit/>
          </a:bodyPr>
          <a:lstStyle/>
          <a:p>
            <a:pPr algn="ctr">
              <a:spcBef>
                <a:spcPct val="50000"/>
              </a:spcBef>
            </a:pPr>
            <a:r>
              <a:rPr lang="es-ES" sz="3600" b="1" u="sng">
                <a:solidFill>
                  <a:srgbClr val="0033CC"/>
                </a:solidFill>
              </a:rPr>
              <a:t>RESPUESTAS DEL SISTEMA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1828800" y="609600"/>
            <a:ext cx="8991600" cy="641350"/>
          </a:xfrm>
          <a:prstGeom prst="rect">
            <a:avLst/>
          </a:prstGeom>
          <a:noFill/>
          <a:ln w="9525">
            <a:noFill/>
            <a:miter lim="800000"/>
            <a:headEnd/>
            <a:tailEnd/>
          </a:ln>
          <a:effectLst/>
        </p:spPr>
        <p:txBody>
          <a:bodyPr>
            <a:spAutoFit/>
          </a:bodyPr>
          <a:lstStyle/>
          <a:p>
            <a:pPr algn="ctr">
              <a:spcBef>
                <a:spcPct val="50000"/>
              </a:spcBef>
            </a:pPr>
            <a:r>
              <a:rPr lang="es-ES" sz="3600" b="1" u="sng">
                <a:solidFill>
                  <a:srgbClr val="0033CC"/>
                </a:solidFill>
              </a:rPr>
              <a:t>RESPUESTAS DEL SISTEMA</a:t>
            </a:r>
          </a:p>
        </p:txBody>
      </p:sp>
      <p:graphicFrame>
        <p:nvGraphicFramePr>
          <p:cNvPr id="136195" name="Object 3"/>
          <p:cNvGraphicFramePr>
            <a:graphicFrameLocks noChangeAspect="1"/>
          </p:cNvGraphicFramePr>
          <p:nvPr/>
        </p:nvGraphicFramePr>
        <p:xfrm>
          <a:off x="685800" y="2286000"/>
          <a:ext cx="11887200" cy="3629025"/>
        </p:xfrm>
        <a:graphic>
          <a:graphicData uri="http://schemas.openxmlformats.org/presentationml/2006/ole">
            <p:oleObj spid="_x0000_s136195" name="Imagen de mapa de bits" r:id="rId3" imgW="5649114" imgH="1724266" progId="Paint.Picture">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026"/>
          <p:cNvSpPr>
            <a:spLocks noChangeArrowheads="1"/>
          </p:cNvSpPr>
          <p:nvPr/>
        </p:nvSpPr>
        <p:spPr bwMode="auto">
          <a:xfrm>
            <a:off x="304800" y="3733800"/>
            <a:ext cx="13335000" cy="2289175"/>
          </a:xfrm>
          <a:prstGeom prst="rect">
            <a:avLst/>
          </a:prstGeom>
          <a:noFill/>
          <a:ln w="9525">
            <a:noFill/>
            <a:miter lim="800000"/>
            <a:headEnd/>
            <a:tailEnd/>
          </a:ln>
          <a:effectLst/>
        </p:spPr>
        <p:txBody>
          <a:bodyPr>
            <a:spAutoFit/>
          </a:bodyPr>
          <a:lstStyle/>
          <a:p>
            <a:pPr algn="ctr"/>
            <a:r>
              <a:rPr lang="es-MX" sz="3600" b="1">
                <a:solidFill>
                  <a:srgbClr val="003399"/>
                </a:solidFill>
                <a:effectLst>
                  <a:outerShdw blurRad="38100" dist="38100" dir="2700000" algn="tl">
                    <a:srgbClr val="C0C0C0"/>
                  </a:outerShdw>
                </a:effectLst>
                <a:latin typeface="Arial" charset="0"/>
                <a:cs typeface="Arial" charset="0"/>
              </a:rPr>
              <a:t>Tipo de envíos y </a:t>
            </a:r>
          </a:p>
          <a:p>
            <a:pPr algn="ctr"/>
            <a:r>
              <a:rPr lang="es-MX" sz="3600" b="1">
                <a:solidFill>
                  <a:srgbClr val="003399"/>
                </a:solidFill>
                <a:effectLst>
                  <a:outerShdw blurRad="38100" dist="38100" dir="2700000" algn="tl">
                    <a:srgbClr val="C0C0C0"/>
                  </a:outerShdw>
                </a:effectLst>
                <a:latin typeface="Arial" charset="0"/>
                <a:cs typeface="Arial" charset="0"/>
              </a:rPr>
              <a:t>transacciones que transmitirán</a:t>
            </a:r>
          </a:p>
          <a:p>
            <a:pPr algn="ctr"/>
            <a:r>
              <a:rPr lang="es-MX" sz="3600" b="1">
                <a:solidFill>
                  <a:srgbClr val="003399"/>
                </a:solidFill>
                <a:effectLst>
                  <a:outerShdw blurRad="38100" dist="38100" dir="2700000" algn="tl">
                    <a:srgbClr val="C0C0C0"/>
                  </a:outerShdw>
                </a:effectLst>
                <a:latin typeface="Arial" charset="0"/>
                <a:cs typeface="Arial" charset="0"/>
              </a:rPr>
              <a:t>los depósitos aduaneros </a:t>
            </a:r>
          </a:p>
          <a:p>
            <a:pPr algn="ctr"/>
            <a:endParaRPr lang="es-MX" sz="3600" b="1">
              <a:solidFill>
                <a:srgbClr val="003399"/>
              </a:solidFill>
              <a:effectLst>
                <a:outerShdw blurRad="38100" dist="38100" dir="2700000" algn="tl">
                  <a:srgbClr val="C0C0C0"/>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3200400" y="381000"/>
            <a:ext cx="7924800" cy="641350"/>
          </a:xfrm>
          <a:prstGeom prst="rect">
            <a:avLst/>
          </a:prstGeom>
          <a:noFill/>
          <a:ln w="9525">
            <a:noFill/>
            <a:miter lim="800000"/>
            <a:headEnd/>
            <a:tailEnd/>
          </a:ln>
          <a:effectLst/>
        </p:spPr>
        <p:txBody>
          <a:bodyPr>
            <a:spAutoFit/>
          </a:bodyPr>
          <a:lstStyle/>
          <a:p>
            <a:pPr>
              <a:spcBef>
                <a:spcPct val="50000"/>
              </a:spcBef>
            </a:pPr>
            <a:r>
              <a:rPr lang="es-ES" sz="3600" b="1">
                <a:solidFill>
                  <a:schemeClr val="bg1"/>
                </a:solidFill>
              </a:rPr>
              <a:t>Informe de ingreso de mercadería</a:t>
            </a:r>
          </a:p>
        </p:txBody>
      </p:sp>
      <p:sp>
        <p:nvSpPr>
          <p:cNvPr id="124932" name="Text Box 4"/>
          <p:cNvSpPr txBox="1">
            <a:spLocks noChangeArrowheads="1"/>
          </p:cNvSpPr>
          <p:nvPr/>
        </p:nvSpPr>
        <p:spPr bwMode="auto">
          <a:xfrm>
            <a:off x="1676400" y="1447800"/>
            <a:ext cx="10210800" cy="2265363"/>
          </a:xfrm>
          <a:prstGeom prst="rect">
            <a:avLst/>
          </a:prstGeom>
          <a:noFill/>
          <a:ln w="38100">
            <a:solidFill>
              <a:schemeClr val="hlink"/>
            </a:solidFill>
            <a:miter lim="800000"/>
            <a:headEnd/>
            <a:tailEnd/>
          </a:ln>
          <a:effectLst/>
        </p:spPr>
        <p:txBody>
          <a:bodyPr>
            <a:spAutoFit/>
          </a:bodyPr>
          <a:lstStyle/>
          <a:p>
            <a:pPr>
              <a:spcBef>
                <a:spcPct val="50000"/>
              </a:spcBef>
            </a:pPr>
            <a:r>
              <a:rPr lang="es-ES" sz="2800">
                <a:solidFill>
                  <a:srgbClr val="000000"/>
                </a:solidFill>
              </a:rPr>
              <a:t>La mercancía es entregada por el transportista o su representante en el país, al responsable del Almacén. Concluido el ingreso, el almacenista transmite a la CAE el Informe de Ingreso de mercancía, en que se reporta las incidencias durante el ingreso.  Este informe es </a:t>
            </a:r>
            <a:r>
              <a:rPr lang="es-ES" sz="2800" b="1">
                <a:solidFill>
                  <a:srgbClr val="000000"/>
                </a:solidFill>
              </a:rPr>
              <a:t>obligatorio</a:t>
            </a:r>
            <a:r>
              <a:rPr lang="es-ES" sz="2800">
                <a:solidFill>
                  <a:srgbClr val="000000"/>
                </a:solidFill>
              </a:rPr>
              <a:t>.</a:t>
            </a:r>
          </a:p>
        </p:txBody>
      </p:sp>
      <p:sp>
        <p:nvSpPr>
          <p:cNvPr id="124935" name="Rectangle 7"/>
          <p:cNvSpPr>
            <a:spLocks noChangeArrowheads="1"/>
          </p:cNvSpPr>
          <p:nvPr/>
        </p:nvSpPr>
        <p:spPr bwMode="auto">
          <a:xfrm>
            <a:off x="2286000" y="4724400"/>
            <a:ext cx="8591550" cy="641350"/>
          </a:xfrm>
          <a:prstGeom prst="rect">
            <a:avLst/>
          </a:prstGeom>
          <a:noFill/>
          <a:ln w="9525">
            <a:noFill/>
            <a:miter lim="800000"/>
            <a:headEnd/>
            <a:tailEnd/>
          </a:ln>
          <a:effectLst/>
        </p:spPr>
        <p:txBody>
          <a:bodyPr wrap="none">
            <a:spAutoFit/>
          </a:bodyPr>
          <a:lstStyle/>
          <a:p>
            <a:r>
              <a:rPr lang="es-ES" sz="3600" b="1">
                <a:solidFill>
                  <a:schemeClr val="bg1"/>
                </a:solidFill>
              </a:rPr>
              <a:t>Informe de salida o traslado de mercadería</a:t>
            </a:r>
          </a:p>
        </p:txBody>
      </p:sp>
      <p:sp>
        <p:nvSpPr>
          <p:cNvPr id="124936" name="Text Box 8"/>
          <p:cNvSpPr txBox="1">
            <a:spLocks noChangeArrowheads="1"/>
          </p:cNvSpPr>
          <p:nvPr/>
        </p:nvSpPr>
        <p:spPr bwMode="auto">
          <a:xfrm>
            <a:off x="1143000" y="6824663"/>
            <a:ext cx="11201400" cy="1800225"/>
          </a:xfrm>
          <a:prstGeom prst="rect">
            <a:avLst/>
          </a:prstGeom>
          <a:noFill/>
          <a:ln w="19050">
            <a:noFill/>
            <a:miter lim="800000"/>
            <a:headEnd/>
            <a:tailEnd/>
          </a:ln>
          <a:effectLst/>
        </p:spPr>
        <p:txBody>
          <a:bodyPr>
            <a:spAutoFit/>
          </a:bodyPr>
          <a:lstStyle/>
          <a:p>
            <a:pPr>
              <a:spcBef>
                <a:spcPct val="50000"/>
              </a:spcBef>
            </a:pPr>
            <a:r>
              <a:rPr lang="es-ES" sz="2800" b="1">
                <a:solidFill>
                  <a:srgbClr val="000000"/>
                </a:solidFill>
              </a:rPr>
              <a:t>La salida se autoriza previa comprobación de:    </a:t>
            </a:r>
            <a:r>
              <a:rPr lang="es-ES" sz="2800">
                <a:solidFill>
                  <a:srgbClr val="000000"/>
                </a:solidFill>
              </a:rPr>
              <a:t>Aceptación del DAU  o  de la autorización de la Guía de Traslado, el número de aceptación de providencia, y la cancelación de los tributos en el  sistema  informático aduanero,  de corresponder.</a:t>
            </a:r>
          </a:p>
        </p:txBody>
      </p:sp>
      <p:sp>
        <p:nvSpPr>
          <p:cNvPr id="124937" name="Text Box 9"/>
          <p:cNvSpPr txBox="1">
            <a:spLocks noChangeArrowheads="1"/>
          </p:cNvSpPr>
          <p:nvPr/>
        </p:nvSpPr>
        <p:spPr bwMode="auto">
          <a:xfrm>
            <a:off x="1143000" y="5834063"/>
            <a:ext cx="10972800" cy="946150"/>
          </a:xfrm>
          <a:prstGeom prst="rect">
            <a:avLst/>
          </a:prstGeom>
          <a:noFill/>
          <a:ln w="9525">
            <a:noFill/>
            <a:miter lim="800000"/>
            <a:headEnd/>
            <a:tailEnd/>
          </a:ln>
          <a:effectLst/>
        </p:spPr>
        <p:txBody>
          <a:bodyPr>
            <a:spAutoFit/>
          </a:bodyPr>
          <a:lstStyle/>
          <a:p>
            <a:pPr>
              <a:spcBef>
                <a:spcPct val="50000"/>
              </a:spcBef>
            </a:pPr>
            <a:r>
              <a:rPr lang="es-ES" sz="2800">
                <a:solidFill>
                  <a:srgbClr val="000000"/>
                </a:solidFill>
              </a:rPr>
              <a:t>Este informe es </a:t>
            </a:r>
            <a:r>
              <a:rPr lang="es-ES" sz="2800" b="1">
                <a:solidFill>
                  <a:srgbClr val="000000"/>
                </a:solidFill>
              </a:rPr>
              <a:t>obligatorio </a:t>
            </a:r>
            <a:r>
              <a:rPr lang="es-ES" sz="2800">
                <a:solidFill>
                  <a:srgbClr val="000000"/>
                </a:solidFill>
              </a:rPr>
              <a:t> y debe ser transmitido a la CAE  </a:t>
            </a:r>
            <a:r>
              <a:rPr lang="es-ES" sz="2800" b="1">
                <a:solidFill>
                  <a:srgbClr val="000000"/>
                </a:solidFill>
              </a:rPr>
              <a:t>inmediatamente</a:t>
            </a:r>
            <a:r>
              <a:rPr lang="es-ES" sz="2800">
                <a:solidFill>
                  <a:srgbClr val="000000"/>
                </a:solidFill>
              </a:rPr>
              <a:t> después de concluida la salida de mercancía del recinto.</a:t>
            </a:r>
          </a:p>
        </p:txBody>
      </p:sp>
      <p:sp>
        <p:nvSpPr>
          <p:cNvPr id="124938" name="Rectangle 10"/>
          <p:cNvSpPr>
            <a:spLocks noChangeArrowheads="1"/>
          </p:cNvSpPr>
          <p:nvPr/>
        </p:nvSpPr>
        <p:spPr bwMode="auto">
          <a:xfrm>
            <a:off x="914400" y="5715000"/>
            <a:ext cx="11582400" cy="2971800"/>
          </a:xfrm>
          <a:prstGeom prst="rect">
            <a:avLst/>
          </a:prstGeom>
          <a:noFill/>
          <a:ln w="38100">
            <a:solidFill>
              <a:srgbClr val="99CCFF"/>
            </a:solidFill>
            <a:miter lim="800000"/>
            <a:headEnd/>
            <a:tailEnd/>
          </a:ln>
          <a:effectLst/>
        </p:spPr>
        <p:txBody>
          <a:bodyPr wrap="none" anchor="ctr"/>
          <a:lstStyle/>
          <a:p>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2438400" y="2971800"/>
            <a:ext cx="8991600" cy="641350"/>
          </a:xfrm>
          <a:prstGeom prst="rect">
            <a:avLst/>
          </a:prstGeom>
          <a:noFill/>
          <a:ln w="9525">
            <a:noFill/>
            <a:miter lim="800000"/>
            <a:headEnd/>
            <a:tailEnd/>
          </a:ln>
          <a:effectLst/>
        </p:spPr>
        <p:txBody>
          <a:bodyPr>
            <a:spAutoFit/>
          </a:bodyPr>
          <a:lstStyle/>
          <a:p>
            <a:pPr>
              <a:spcBef>
                <a:spcPct val="50000"/>
              </a:spcBef>
            </a:pPr>
            <a:r>
              <a:rPr lang="es-ES" sz="3600" b="1">
                <a:solidFill>
                  <a:schemeClr val="bg1"/>
                </a:solidFill>
              </a:rPr>
              <a:t>Informe de mercadería en abandono tácito.</a:t>
            </a:r>
          </a:p>
        </p:txBody>
      </p:sp>
      <p:sp>
        <p:nvSpPr>
          <p:cNvPr id="125955" name="Rectangle 3"/>
          <p:cNvSpPr>
            <a:spLocks noChangeArrowheads="1"/>
          </p:cNvSpPr>
          <p:nvPr/>
        </p:nvSpPr>
        <p:spPr bwMode="auto">
          <a:xfrm>
            <a:off x="2362200" y="457200"/>
            <a:ext cx="8616950" cy="641350"/>
          </a:xfrm>
          <a:prstGeom prst="rect">
            <a:avLst/>
          </a:prstGeom>
          <a:noFill/>
          <a:ln w="9525">
            <a:noFill/>
            <a:miter lim="800000"/>
            <a:headEnd/>
            <a:tailEnd/>
          </a:ln>
          <a:effectLst/>
        </p:spPr>
        <p:txBody>
          <a:bodyPr wrap="none">
            <a:spAutoFit/>
          </a:bodyPr>
          <a:lstStyle/>
          <a:p>
            <a:pPr>
              <a:spcBef>
                <a:spcPct val="50000"/>
              </a:spcBef>
            </a:pPr>
            <a:r>
              <a:rPr lang="es-ES" sz="3600" b="1">
                <a:solidFill>
                  <a:schemeClr val="bg1"/>
                </a:solidFill>
              </a:rPr>
              <a:t>Informe de mercadería perdida o averiada.</a:t>
            </a:r>
          </a:p>
        </p:txBody>
      </p:sp>
      <p:sp>
        <p:nvSpPr>
          <p:cNvPr id="125956" name="Text Box 4"/>
          <p:cNvSpPr txBox="1">
            <a:spLocks noChangeArrowheads="1"/>
          </p:cNvSpPr>
          <p:nvPr/>
        </p:nvSpPr>
        <p:spPr bwMode="auto">
          <a:xfrm>
            <a:off x="2133600" y="1295400"/>
            <a:ext cx="9525000" cy="1003300"/>
          </a:xfrm>
          <a:prstGeom prst="rect">
            <a:avLst/>
          </a:prstGeom>
          <a:noFill/>
          <a:ln w="57150">
            <a:solidFill>
              <a:srgbClr val="99CCFF"/>
            </a:solidFill>
            <a:miter lim="800000"/>
            <a:headEnd/>
            <a:tailEnd/>
          </a:ln>
          <a:effectLst/>
        </p:spPr>
        <p:txBody>
          <a:bodyPr>
            <a:spAutoFit/>
          </a:bodyPr>
          <a:lstStyle/>
          <a:p>
            <a:pPr>
              <a:spcBef>
                <a:spcPct val="50000"/>
              </a:spcBef>
            </a:pPr>
            <a:r>
              <a:rPr lang="es-ES" sz="2800">
                <a:solidFill>
                  <a:srgbClr val="000000"/>
                </a:solidFill>
              </a:rPr>
              <a:t>En este Informe se transmiten las incidencias respecto a casos de pérdida o avería durante la estadía de la mercancía en su recinto.</a:t>
            </a:r>
          </a:p>
        </p:txBody>
      </p:sp>
      <p:sp>
        <p:nvSpPr>
          <p:cNvPr id="125957" name="Text Box 5"/>
          <p:cNvSpPr txBox="1">
            <a:spLocks noChangeArrowheads="1"/>
          </p:cNvSpPr>
          <p:nvPr/>
        </p:nvSpPr>
        <p:spPr bwMode="auto">
          <a:xfrm>
            <a:off x="1981200" y="3962400"/>
            <a:ext cx="9829800" cy="4206875"/>
          </a:xfrm>
          <a:prstGeom prst="rect">
            <a:avLst/>
          </a:prstGeom>
          <a:noFill/>
          <a:ln w="57150">
            <a:solidFill>
              <a:srgbClr val="99CCFF"/>
            </a:solidFill>
            <a:miter lim="800000"/>
            <a:headEnd/>
            <a:tailEnd/>
          </a:ln>
          <a:effectLst/>
        </p:spPr>
        <p:txBody>
          <a:bodyPr>
            <a:spAutoFit/>
          </a:bodyPr>
          <a:lstStyle/>
          <a:p>
            <a:pPr>
              <a:spcBef>
                <a:spcPct val="50000"/>
              </a:spcBef>
            </a:pPr>
            <a:r>
              <a:rPr lang="es-ES" sz="2800">
                <a:solidFill>
                  <a:srgbClr val="000000"/>
                </a:solidFill>
              </a:rPr>
              <a:t>La mercancía entregada al almacenista cae en abandono tácito si dentro de los 15 días hábiles de su ingreso al Almacén, no es destinada aun régimen aduanero y retirada del recinto, trasladada a otro almacén o retirada del almacén, al amparo de una providencia o mandato de autoridad competente.</a:t>
            </a:r>
          </a:p>
          <a:p>
            <a:pPr>
              <a:spcBef>
                <a:spcPct val="50000"/>
              </a:spcBef>
            </a:pPr>
            <a:r>
              <a:rPr lang="es-ES" sz="2800">
                <a:solidFill>
                  <a:srgbClr val="000000"/>
                </a:solidFill>
              </a:rPr>
              <a:t>Este informe se debe transmitir a las 20h00 de cada día hábil, de cumplirse el plazo estipulado, acumulando el total de mercancía en abandono cada día, y descontando las salidas de mercancía efectuadas.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762000" y="3733800"/>
            <a:ext cx="13335000" cy="2289175"/>
          </a:xfrm>
          <a:prstGeom prst="rect">
            <a:avLst/>
          </a:prstGeom>
          <a:noFill/>
          <a:ln w="9525">
            <a:noFill/>
            <a:miter lim="800000"/>
            <a:headEnd/>
            <a:tailEnd/>
          </a:ln>
          <a:effectLst/>
        </p:spPr>
        <p:txBody>
          <a:bodyPr>
            <a:spAutoFit/>
          </a:bodyPr>
          <a:lstStyle/>
          <a:p>
            <a:pPr algn="ctr"/>
            <a:r>
              <a:rPr lang="es-MX" sz="3600" b="1">
                <a:solidFill>
                  <a:srgbClr val="003399"/>
                </a:solidFill>
                <a:effectLst>
                  <a:outerShdw blurRad="38100" dist="38100" dir="2700000" algn="tl">
                    <a:srgbClr val="C0C0C0"/>
                  </a:outerShdw>
                </a:effectLst>
                <a:latin typeface="Arial" charset="0"/>
                <a:cs typeface="Arial" charset="0"/>
              </a:rPr>
              <a:t>DISEÑO DEL SISTEMA DE </a:t>
            </a:r>
          </a:p>
          <a:p>
            <a:pPr algn="ctr"/>
            <a:r>
              <a:rPr lang="es-MX" sz="3600" b="1">
                <a:solidFill>
                  <a:srgbClr val="003399"/>
                </a:solidFill>
                <a:effectLst>
                  <a:outerShdw blurRad="38100" dist="38100" dir="2700000" algn="tl">
                    <a:srgbClr val="C0C0C0"/>
                  </a:outerShdw>
                </a:effectLst>
                <a:latin typeface="Arial" charset="0"/>
                <a:cs typeface="Arial" charset="0"/>
              </a:rPr>
              <a:t>INFORMACIÓN GERENCIAL</a:t>
            </a:r>
          </a:p>
          <a:p>
            <a:pPr algn="ctr"/>
            <a:r>
              <a:rPr lang="es-MX" sz="3600" b="1">
                <a:solidFill>
                  <a:srgbClr val="003399"/>
                </a:solidFill>
                <a:effectLst>
                  <a:outerShdw blurRad="38100" dist="38100" dir="2700000" algn="tl">
                    <a:srgbClr val="C0C0C0"/>
                  </a:outerShdw>
                </a:effectLst>
                <a:latin typeface="Arial" charset="0"/>
                <a:cs typeface="Arial" charset="0"/>
              </a:rPr>
              <a:t>PARA DEPÓSITOS</a:t>
            </a:r>
            <a:endParaRPr lang="es-MX" sz="3600" b="1" u="sng">
              <a:solidFill>
                <a:srgbClr val="003399"/>
              </a:solidFill>
              <a:effectLst>
                <a:outerShdw blurRad="38100" dist="38100" dir="2700000" algn="tl">
                  <a:srgbClr val="C0C0C0"/>
                </a:outerShdw>
              </a:effectLst>
              <a:latin typeface="Arial" charset="0"/>
              <a:cs typeface="Arial" charset="0"/>
            </a:endParaRPr>
          </a:p>
          <a:p>
            <a:pPr algn="ctr" eaLnBrk="0" hangingPunct="0"/>
            <a:endParaRPr lang="es-MX" sz="3600" b="1">
              <a:solidFill>
                <a:srgbClr val="003399"/>
              </a:solidFill>
              <a:effectLst>
                <a:outerShdw blurRad="38100" dist="38100" dir="2700000" algn="tl">
                  <a:srgbClr val="C0C0C0"/>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2362200" y="1066800"/>
            <a:ext cx="9372600" cy="914400"/>
          </a:xfrm>
          <a:prstGeom prst="rect">
            <a:avLst/>
          </a:prstGeom>
          <a:noFill/>
          <a:ln w="9525">
            <a:noFill/>
            <a:miter lim="800000"/>
            <a:headEnd/>
            <a:tailEnd/>
          </a:ln>
          <a:effectLst/>
        </p:spPr>
        <p:txBody>
          <a:bodyPr>
            <a:spAutoFit/>
          </a:bodyPr>
          <a:lstStyle/>
          <a:p>
            <a:r>
              <a:rPr lang="es-ES" sz="5400">
                <a:solidFill>
                  <a:srgbClr val="003399"/>
                </a:solidFill>
                <a:effectLst>
                  <a:outerShdw blurRad="38100" dist="38100" dir="2700000" algn="tl">
                    <a:srgbClr val="C0C0C0"/>
                  </a:outerShdw>
                </a:effectLst>
                <a:latin typeface="Tahoma" pitchFamily="34" charset="0"/>
                <a:cs typeface="Times New Roman" pitchFamily="18" charset="0"/>
              </a:rPr>
              <a:t>Definición de las Necesidades</a:t>
            </a:r>
            <a:r>
              <a:rPr lang="es-ES" sz="5400">
                <a:solidFill>
                  <a:srgbClr val="003399"/>
                </a:solidFill>
                <a:effectLst>
                  <a:outerShdw blurRad="38100" dist="38100" dir="2700000" algn="tl">
                    <a:srgbClr val="C0C0C0"/>
                  </a:outerShdw>
                </a:effectLst>
                <a:latin typeface="Tahoma" pitchFamily="34" charset="0"/>
              </a:rPr>
              <a:t> </a:t>
            </a:r>
          </a:p>
        </p:txBody>
      </p:sp>
      <p:sp>
        <p:nvSpPr>
          <p:cNvPr id="147459" name="Text Box 3"/>
          <p:cNvSpPr txBox="1">
            <a:spLocks noChangeArrowheads="1"/>
          </p:cNvSpPr>
          <p:nvPr/>
        </p:nvSpPr>
        <p:spPr bwMode="auto">
          <a:xfrm>
            <a:off x="2743200" y="2895600"/>
            <a:ext cx="8153400" cy="5945188"/>
          </a:xfrm>
          <a:prstGeom prst="rect">
            <a:avLst/>
          </a:prstGeom>
          <a:noFill/>
          <a:ln w="9525">
            <a:noFill/>
            <a:miter lim="800000"/>
            <a:headEnd/>
            <a:tailEnd/>
          </a:ln>
          <a:effectLst/>
        </p:spPr>
        <p:txBody>
          <a:bodyPr>
            <a:spAutoFit/>
          </a:bodyPr>
          <a:lstStyle/>
          <a:p>
            <a:pPr>
              <a:spcBef>
                <a:spcPct val="50000"/>
              </a:spcBef>
              <a:buFontTx/>
              <a:buChar char="•"/>
            </a:pPr>
            <a:r>
              <a:rPr lang="es-ES" sz="3200">
                <a:solidFill>
                  <a:srgbClr val="000000"/>
                </a:solidFill>
              </a:rPr>
              <a:t> Generación del archivo CARDAT</a:t>
            </a:r>
          </a:p>
          <a:p>
            <a:pPr>
              <a:spcBef>
                <a:spcPct val="50000"/>
              </a:spcBef>
              <a:buFontTx/>
              <a:buChar char="•"/>
            </a:pPr>
            <a:r>
              <a:rPr lang="es-ES" sz="3200">
                <a:solidFill>
                  <a:srgbClr val="000000"/>
                </a:solidFill>
              </a:rPr>
              <a:t>Validar información de informes que viajarán en el archivo CARDAT</a:t>
            </a:r>
          </a:p>
          <a:p>
            <a:pPr>
              <a:spcBef>
                <a:spcPct val="50000"/>
              </a:spcBef>
              <a:buFontTx/>
              <a:buChar char="•"/>
            </a:pPr>
            <a:r>
              <a:rPr lang="es-ES" sz="3200">
                <a:solidFill>
                  <a:srgbClr val="000000"/>
                </a:solidFill>
              </a:rPr>
              <a:t>Permitir consultas de envíos electrónicos</a:t>
            </a:r>
          </a:p>
          <a:p>
            <a:pPr>
              <a:spcBef>
                <a:spcPct val="50000"/>
              </a:spcBef>
              <a:buFontTx/>
              <a:buChar char="•"/>
            </a:pPr>
            <a:r>
              <a:rPr lang="es-ES" sz="3200">
                <a:solidFill>
                  <a:srgbClr val="000000"/>
                </a:solidFill>
              </a:rPr>
              <a:t>Generar reportes</a:t>
            </a:r>
          </a:p>
          <a:p>
            <a:pPr>
              <a:spcBef>
                <a:spcPct val="50000"/>
              </a:spcBef>
              <a:buFontTx/>
              <a:buChar char="•"/>
            </a:pPr>
            <a:r>
              <a:rPr lang="es-ES" sz="3200">
                <a:solidFill>
                  <a:srgbClr val="000000"/>
                </a:solidFill>
              </a:rPr>
              <a:t>Consulta de las respuestas del SICE</a:t>
            </a:r>
          </a:p>
          <a:p>
            <a:pPr>
              <a:spcBef>
                <a:spcPct val="50000"/>
              </a:spcBef>
              <a:buFontTx/>
              <a:buChar char="•"/>
            </a:pPr>
            <a:r>
              <a:rPr lang="es-ES" sz="3200">
                <a:solidFill>
                  <a:srgbClr val="000000"/>
                </a:solidFill>
              </a:rPr>
              <a:t>Facilitar actualización de códigos de comercio exterior</a:t>
            </a:r>
          </a:p>
          <a:p>
            <a:pPr>
              <a:spcBef>
                <a:spcPct val="50000"/>
              </a:spcBef>
              <a:buFontTx/>
              <a:buChar char="•"/>
            </a:pPr>
            <a:endParaRPr lang="es-ES" sz="32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2743200" y="685800"/>
            <a:ext cx="8001000" cy="701675"/>
          </a:xfrm>
          <a:prstGeom prst="rect">
            <a:avLst/>
          </a:prstGeom>
          <a:noFill/>
          <a:ln w="9525">
            <a:noFill/>
            <a:miter lim="800000"/>
            <a:headEnd/>
            <a:tailEnd/>
          </a:ln>
          <a:effectLst/>
        </p:spPr>
        <p:txBody>
          <a:bodyPr>
            <a:spAutoFit/>
          </a:bodyPr>
          <a:lstStyle/>
          <a:p>
            <a:pPr>
              <a:spcBef>
                <a:spcPct val="50000"/>
              </a:spcBef>
            </a:pPr>
            <a:r>
              <a:rPr lang="es-ES" sz="4000" b="1">
                <a:solidFill>
                  <a:srgbClr val="003399"/>
                </a:solidFill>
                <a:effectLst>
                  <a:outerShdw blurRad="38100" dist="38100" dir="2700000" algn="tl">
                    <a:srgbClr val="C0C0C0"/>
                  </a:outerShdw>
                </a:effectLst>
              </a:rPr>
              <a:t>RELACIONES ENTRE TABLAS</a:t>
            </a:r>
          </a:p>
        </p:txBody>
      </p:sp>
      <p:sp>
        <p:nvSpPr>
          <p:cNvPr id="150534" name="Text Box 6"/>
          <p:cNvSpPr txBox="1">
            <a:spLocks noChangeArrowheads="1"/>
          </p:cNvSpPr>
          <p:nvPr/>
        </p:nvSpPr>
        <p:spPr bwMode="auto">
          <a:xfrm>
            <a:off x="533400" y="2438400"/>
            <a:ext cx="3962400" cy="514350"/>
          </a:xfrm>
          <a:prstGeom prst="rect">
            <a:avLst/>
          </a:prstGeom>
          <a:noFill/>
          <a:ln w="57150" cmpd="thinThick">
            <a:solidFill>
              <a:schemeClr val="folHlink"/>
            </a:solidFill>
            <a:miter lim="800000"/>
            <a:headEnd/>
            <a:tailEnd/>
          </a:ln>
          <a:effectLst/>
        </p:spPr>
        <p:txBody>
          <a:bodyPr>
            <a:spAutoFit/>
          </a:bodyPr>
          <a:lstStyle/>
          <a:p>
            <a:pPr>
              <a:spcBef>
                <a:spcPct val="50000"/>
              </a:spcBef>
            </a:pPr>
            <a:r>
              <a:rPr lang="es-ES">
                <a:solidFill>
                  <a:schemeClr val="bg2"/>
                </a:solidFill>
              </a:rPr>
              <a:t>DGENERAL_MANIFIESTO</a:t>
            </a:r>
          </a:p>
        </p:txBody>
      </p:sp>
      <p:sp>
        <p:nvSpPr>
          <p:cNvPr id="150538" name="Text Box 10"/>
          <p:cNvSpPr txBox="1">
            <a:spLocks noChangeArrowheads="1"/>
          </p:cNvSpPr>
          <p:nvPr/>
        </p:nvSpPr>
        <p:spPr bwMode="auto">
          <a:xfrm>
            <a:off x="8305800" y="2438400"/>
            <a:ext cx="4649788" cy="514350"/>
          </a:xfrm>
          <a:prstGeom prst="rect">
            <a:avLst/>
          </a:prstGeom>
          <a:noFill/>
          <a:ln w="57150" cmpd="thinThick">
            <a:solidFill>
              <a:schemeClr val="folHlink"/>
            </a:solidFill>
            <a:miter lim="800000"/>
            <a:headEnd/>
            <a:tailEnd/>
          </a:ln>
          <a:effectLst/>
        </p:spPr>
        <p:txBody>
          <a:bodyPr>
            <a:spAutoFit/>
          </a:bodyPr>
          <a:lstStyle/>
          <a:p>
            <a:pPr>
              <a:spcBef>
                <a:spcPct val="50000"/>
              </a:spcBef>
            </a:pPr>
            <a:r>
              <a:rPr lang="es-ES">
                <a:solidFill>
                  <a:schemeClr val="bg2"/>
                </a:solidFill>
              </a:rPr>
              <a:t>DOCUMENTOS_TRANSPORTE</a:t>
            </a:r>
          </a:p>
        </p:txBody>
      </p:sp>
      <p:sp>
        <p:nvSpPr>
          <p:cNvPr id="150542" name="Line 14"/>
          <p:cNvSpPr>
            <a:spLocks noChangeShapeType="1"/>
          </p:cNvSpPr>
          <p:nvPr/>
        </p:nvSpPr>
        <p:spPr bwMode="auto">
          <a:xfrm>
            <a:off x="4495800" y="2743200"/>
            <a:ext cx="3810000" cy="0"/>
          </a:xfrm>
          <a:prstGeom prst="line">
            <a:avLst/>
          </a:prstGeom>
          <a:noFill/>
          <a:ln w="57150">
            <a:solidFill>
              <a:schemeClr val="tx1"/>
            </a:solidFill>
            <a:round/>
            <a:headEnd/>
            <a:tailEnd/>
          </a:ln>
          <a:effectLst/>
        </p:spPr>
        <p:txBody>
          <a:bodyPr wrap="none"/>
          <a:lstStyle/>
          <a:p>
            <a:endParaRPr lang="es-ES"/>
          </a:p>
        </p:txBody>
      </p:sp>
      <p:sp>
        <p:nvSpPr>
          <p:cNvPr id="150543" name="Line 15"/>
          <p:cNvSpPr>
            <a:spLocks noChangeShapeType="1"/>
          </p:cNvSpPr>
          <p:nvPr/>
        </p:nvSpPr>
        <p:spPr bwMode="auto">
          <a:xfrm flipV="1">
            <a:off x="7696200" y="2514600"/>
            <a:ext cx="609600" cy="228600"/>
          </a:xfrm>
          <a:prstGeom prst="line">
            <a:avLst/>
          </a:prstGeom>
          <a:noFill/>
          <a:ln w="57150">
            <a:solidFill>
              <a:schemeClr val="tx1"/>
            </a:solidFill>
            <a:round/>
            <a:headEnd/>
            <a:tailEnd/>
          </a:ln>
          <a:effectLst/>
        </p:spPr>
        <p:txBody>
          <a:bodyPr wrap="none"/>
          <a:lstStyle/>
          <a:p>
            <a:endParaRPr lang="es-ES"/>
          </a:p>
        </p:txBody>
      </p:sp>
      <p:sp>
        <p:nvSpPr>
          <p:cNvPr id="150544" name="Line 16"/>
          <p:cNvSpPr>
            <a:spLocks noChangeShapeType="1"/>
          </p:cNvSpPr>
          <p:nvPr/>
        </p:nvSpPr>
        <p:spPr bwMode="auto">
          <a:xfrm>
            <a:off x="7696200" y="2743200"/>
            <a:ext cx="609600" cy="152400"/>
          </a:xfrm>
          <a:prstGeom prst="line">
            <a:avLst/>
          </a:prstGeom>
          <a:noFill/>
          <a:ln w="57150">
            <a:solidFill>
              <a:schemeClr val="tx1"/>
            </a:solidFill>
            <a:round/>
            <a:headEnd/>
            <a:tailEnd/>
          </a:ln>
          <a:effectLst/>
        </p:spPr>
        <p:txBody>
          <a:bodyPr wrap="none"/>
          <a:lstStyle/>
          <a:p>
            <a:endParaRPr lang="es-ES"/>
          </a:p>
        </p:txBody>
      </p:sp>
      <p:sp>
        <p:nvSpPr>
          <p:cNvPr id="150545" name="Line 17"/>
          <p:cNvSpPr>
            <a:spLocks noChangeShapeType="1"/>
          </p:cNvSpPr>
          <p:nvPr/>
        </p:nvSpPr>
        <p:spPr bwMode="auto">
          <a:xfrm>
            <a:off x="4953000" y="2438400"/>
            <a:ext cx="0" cy="609600"/>
          </a:xfrm>
          <a:prstGeom prst="line">
            <a:avLst/>
          </a:prstGeom>
          <a:noFill/>
          <a:ln w="38100">
            <a:solidFill>
              <a:schemeClr val="tx1"/>
            </a:solidFill>
            <a:round/>
            <a:headEnd/>
            <a:tailEnd/>
          </a:ln>
          <a:effectLst/>
        </p:spPr>
        <p:txBody>
          <a:bodyPr wrap="none"/>
          <a:lstStyle/>
          <a:p>
            <a:endParaRPr lang="es-ES"/>
          </a:p>
        </p:txBody>
      </p:sp>
      <p:sp>
        <p:nvSpPr>
          <p:cNvPr id="150546" name="Line 18"/>
          <p:cNvSpPr>
            <a:spLocks noChangeShapeType="1"/>
          </p:cNvSpPr>
          <p:nvPr/>
        </p:nvSpPr>
        <p:spPr bwMode="auto">
          <a:xfrm>
            <a:off x="7696200" y="2438400"/>
            <a:ext cx="0" cy="609600"/>
          </a:xfrm>
          <a:prstGeom prst="line">
            <a:avLst/>
          </a:prstGeom>
          <a:noFill/>
          <a:ln w="38100">
            <a:solidFill>
              <a:schemeClr val="tx1"/>
            </a:solidFill>
            <a:round/>
            <a:headEnd/>
            <a:tailEnd/>
          </a:ln>
          <a:effectLst/>
        </p:spPr>
        <p:txBody>
          <a:bodyPr wrap="none"/>
          <a:lstStyle/>
          <a:p>
            <a:endParaRPr lang="es-ES"/>
          </a:p>
        </p:txBody>
      </p:sp>
      <p:sp>
        <p:nvSpPr>
          <p:cNvPr id="150547" name="Text Box 19"/>
          <p:cNvSpPr txBox="1">
            <a:spLocks noChangeArrowheads="1"/>
          </p:cNvSpPr>
          <p:nvPr/>
        </p:nvSpPr>
        <p:spPr bwMode="auto">
          <a:xfrm>
            <a:off x="457200" y="3581400"/>
            <a:ext cx="4649788" cy="514350"/>
          </a:xfrm>
          <a:prstGeom prst="rect">
            <a:avLst/>
          </a:prstGeom>
          <a:noFill/>
          <a:ln w="57150" cmpd="thinThick">
            <a:solidFill>
              <a:schemeClr val="folHlink"/>
            </a:solidFill>
            <a:miter lim="800000"/>
            <a:headEnd/>
            <a:tailEnd/>
          </a:ln>
          <a:effectLst/>
        </p:spPr>
        <p:txBody>
          <a:bodyPr>
            <a:spAutoFit/>
          </a:bodyPr>
          <a:lstStyle/>
          <a:p>
            <a:pPr>
              <a:spcBef>
                <a:spcPct val="50000"/>
              </a:spcBef>
            </a:pPr>
            <a:r>
              <a:rPr lang="es-ES">
                <a:solidFill>
                  <a:schemeClr val="bg2"/>
                </a:solidFill>
              </a:rPr>
              <a:t>DOCUMENTOS_TRANSPORTE</a:t>
            </a:r>
          </a:p>
        </p:txBody>
      </p:sp>
      <p:sp>
        <p:nvSpPr>
          <p:cNvPr id="150548" name="Text Box 20"/>
          <p:cNvSpPr txBox="1">
            <a:spLocks noChangeArrowheads="1"/>
          </p:cNvSpPr>
          <p:nvPr/>
        </p:nvSpPr>
        <p:spPr bwMode="auto">
          <a:xfrm>
            <a:off x="7772400" y="3581400"/>
            <a:ext cx="5181600" cy="514350"/>
          </a:xfrm>
          <a:prstGeom prst="rect">
            <a:avLst/>
          </a:prstGeom>
          <a:noFill/>
          <a:ln w="57150" cmpd="thinThick">
            <a:solidFill>
              <a:schemeClr val="folHlink"/>
            </a:solidFill>
            <a:miter lim="800000"/>
            <a:headEnd/>
            <a:tailEnd/>
          </a:ln>
          <a:effectLst/>
        </p:spPr>
        <p:txBody>
          <a:bodyPr>
            <a:spAutoFit/>
          </a:bodyPr>
          <a:lstStyle/>
          <a:p>
            <a:pPr>
              <a:spcBef>
                <a:spcPct val="50000"/>
              </a:spcBef>
            </a:pPr>
            <a:r>
              <a:rPr lang="es-ES">
                <a:solidFill>
                  <a:schemeClr val="bg2"/>
                </a:solidFill>
              </a:rPr>
              <a:t>DETALLE_DOCUMENTO_TRANSP</a:t>
            </a:r>
          </a:p>
        </p:txBody>
      </p:sp>
      <p:sp>
        <p:nvSpPr>
          <p:cNvPr id="150549" name="Line 21"/>
          <p:cNvSpPr>
            <a:spLocks noChangeShapeType="1"/>
          </p:cNvSpPr>
          <p:nvPr/>
        </p:nvSpPr>
        <p:spPr bwMode="auto">
          <a:xfrm>
            <a:off x="5105400" y="3886200"/>
            <a:ext cx="2590800" cy="0"/>
          </a:xfrm>
          <a:prstGeom prst="line">
            <a:avLst/>
          </a:prstGeom>
          <a:noFill/>
          <a:ln w="38100">
            <a:solidFill>
              <a:schemeClr val="tx1"/>
            </a:solidFill>
            <a:round/>
            <a:headEnd/>
            <a:tailEnd/>
          </a:ln>
          <a:effectLst/>
        </p:spPr>
        <p:txBody>
          <a:bodyPr wrap="none"/>
          <a:lstStyle/>
          <a:p>
            <a:endParaRPr lang="es-ES"/>
          </a:p>
        </p:txBody>
      </p:sp>
      <p:sp>
        <p:nvSpPr>
          <p:cNvPr id="150550" name="Line 22"/>
          <p:cNvSpPr>
            <a:spLocks noChangeShapeType="1"/>
          </p:cNvSpPr>
          <p:nvPr/>
        </p:nvSpPr>
        <p:spPr bwMode="auto">
          <a:xfrm flipV="1">
            <a:off x="7162800" y="3657600"/>
            <a:ext cx="609600" cy="228600"/>
          </a:xfrm>
          <a:prstGeom prst="line">
            <a:avLst/>
          </a:prstGeom>
          <a:noFill/>
          <a:ln w="38100">
            <a:solidFill>
              <a:schemeClr val="tx1"/>
            </a:solidFill>
            <a:round/>
            <a:headEnd/>
            <a:tailEnd/>
          </a:ln>
          <a:effectLst/>
        </p:spPr>
        <p:txBody>
          <a:bodyPr wrap="none"/>
          <a:lstStyle/>
          <a:p>
            <a:endParaRPr lang="es-ES"/>
          </a:p>
        </p:txBody>
      </p:sp>
      <p:sp>
        <p:nvSpPr>
          <p:cNvPr id="150551" name="Line 23"/>
          <p:cNvSpPr>
            <a:spLocks noChangeShapeType="1"/>
          </p:cNvSpPr>
          <p:nvPr/>
        </p:nvSpPr>
        <p:spPr bwMode="auto">
          <a:xfrm>
            <a:off x="7162800" y="3886200"/>
            <a:ext cx="609600" cy="152400"/>
          </a:xfrm>
          <a:prstGeom prst="line">
            <a:avLst/>
          </a:prstGeom>
          <a:noFill/>
          <a:ln w="38100">
            <a:solidFill>
              <a:schemeClr val="tx1"/>
            </a:solidFill>
            <a:round/>
            <a:headEnd/>
            <a:tailEnd/>
          </a:ln>
          <a:effectLst/>
        </p:spPr>
        <p:txBody>
          <a:bodyPr wrap="none"/>
          <a:lstStyle/>
          <a:p>
            <a:endParaRPr lang="es-ES"/>
          </a:p>
        </p:txBody>
      </p:sp>
      <p:sp>
        <p:nvSpPr>
          <p:cNvPr id="150552" name="Line 24"/>
          <p:cNvSpPr>
            <a:spLocks noChangeShapeType="1"/>
          </p:cNvSpPr>
          <p:nvPr/>
        </p:nvSpPr>
        <p:spPr bwMode="auto">
          <a:xfrm>
            <a:off x="7162800" y="3581400"/>
            <a:ext cx="0" cy="609600"/>
          </a:xfrm>
          <a:prstGeom prst="line">
            <a:avLst/>
          </a:prstGeom>
          <a:noFill/>
          <a:ln w="38100">
            <a:solidFill>
              <a:schemeClr val="tx1"/>
            </a:solidFill>
            <a:round/>
            <a:headEnd/>
            <a:tailEnd/>
          </a:ln>
          <a:effectLst/>
        </p:spPr>
        <p:txBody>
          <a:bodyPr wrap="none"/>
          <a:lstStyle/>
          <a:p>
            <a:endParaRPr lang="es-ES"/>
          </a:p>
        </p:txBody>
      </p:sp>
      <p:sp>
        <p:nvSpPr>
          <p:cNvPr id="150553" name="Line 25"/>
          <p:cNvSpPr>
            <a:spLocks noChangeShapeType="1"/>
          </p:cNvSpPr>
          <p:nvPr/>
        </p:nvSpPr>
        <p:spPr bwMode="auto">
          <a:xfrm>
            <a:off x="5410200" y="3581400"/>
            <a:ext cx="0" cy="609600"/>
          </a:xfrm>
          <a:prstGeom prst="line">
            <a:avLst/>
          </a:prstGeom>
          <a:noFill/>
          <a:ln w="38100">
            <a:solidFill>
              <a:schemeClr val="tx1"/>
            </a:solidFill>
            <a:round/>
            <a:headEnd/>
            <a:tailEnd/>
          </a:ln>
          <a:effectLst/>
        </p:spPr>
        <p:txBody>
          <a:bodyPr wrap="none"/>
          <a:lstStyle/>
          <a:p>
            <a:endParaRPr lang="es-ES"/>
          </a:p>
        </p:txBody>
      </p:sp>
      <p:sp>
        <p:nvSpPr>
          <p:cNvPr id="150554" name="Text Box 26"/>
          <p:cNvSpPr txBox="1">
            <a:spLocks noChangeArrowheads="1"/>
          </p:cNvSpPr>
          <p:nvPr/>
        </p:nvSpPr>
        <p:spPr bwMode="auto">
          <a:xfrm>
            <a:off x="517525" y="4765675"/>
            <a:ext cx="184150" cy="457200"/>
          </a:xfrm>
          <a:prstGeom prst="rect">
            <a:avLst/>
          </a:prstGeom>
          <a:noFill/>
          <a:ln w="9525">
            <a:noFill/>
            <a:miter lim="800000"/>
            <a:headEnd/>
            <a:tailEnd/>
          </a:ln>
          <a:effectLst/>
        </p:spPr>
        <p:txBody>
          <a:bodyPr wrap="none">
            <a:spAutoFit/>
          </a:bodyPr>
          <a:lstStyle/>
          <a:p>
            <a:endParaRPr lang="es-ES"/>
          </a:p>
        </p:txBody>
      </p:sp>
      <p:sp>
        <p:nvSpPr>
          <p:cNvPr id="150555" name="Text Box 27"/>
          <p:cNvSpPr txBox="1">
            <a:spLocks noChangeArrowheads="1"/>
          </p:cNvSpPr>
          <p:nvPr/>
        </p:nvSpPr>
        <p:spPr bwMode="auto">
          <a:xfrm>
            <a:off x="7772400" y="4800600"/>
            <a:ext cx="5181600" cy="514350"/>
          </a:xfrm>
          <a:prstGeom prst="rect">
            <a:avLst/>
          </a:prstGeom>
          <a:noFill/>
          <a:ln w="57150" cmpd="thinThick">
            <a:solidFill>
              <a:schemeClr val="folHlink"/>
            </a:solidFill>
            <a:miter lim="800000"/>
            <a:headEnd/>
            <a:tailEnd/>
          </a:ln>
          <a:effectLst/>
        </p:spPr>
        <p:txBody>
          <a:bodyPr>
            <a:spAutoFit/>
          </a:bodyPr>
          <a:lstStyle/>
          <a:p>
            <a:pPr>
              <a:spcBef>
                <a:spcPct val="50000"/>
              </a:spcBef>
            </a:pPr>
            <a:r>
              <a:rPr lang="es-ES">
                <a:solidFill>
                  <a:schemeClr val="bg2"/>
                </a:solidFill>
              </a:rPr>
              <a:t>DETALLE_DOCUMENTO_TRANSP</a:t>
            </a:r>
          </a:p>
        </p:txBody>
      </p:sp>
      <p:sp>
        <p:nvSpPr>
          <p:cNvPr id="150556" name="Text Box 28"/>
          <p:cNvSpPr txBox="1">
            <a:spLocks noChangeArrowheads="1"/>
          </p:cNvSpPr>
          <p:nvPr/>
        </p:nvSpPr>
        <p:spPr bwMode="auto">
          <a:xfrm>
            <a:off x="762000" y="4800600"/>
            <a:ext cx="3048000" cy="514350"/>
          </a:xfrm>
          <a:prstGeom prst="rect">
            <a:avLst/>
          </a:prstGeom>
          <a:noFill/>
          <a:ln w="57150" cmpd="thinThick">
            <a:solidFill>
              <a:schemeClr val="folHlink"/>
            </a:solidFill>
            <a:miter lim="800000"/>
            <a:headEnd/>
            <a:tailEnd/>
          </a:ln>
          <a:effectLst/>
        </p:spPr>
        <p:txBody>
          <a:bodyPr>
            <a:spAutoFit/>
          </a:bodyPr>
          <a:lstStyle/>
          <a:p>
            <a:pPr algn="ctr">
              <a:spcBef>
                <a:spcPct val="50000"/>
              </a:spcBef>
            </a:pPr>
            <a:r>
              <a:rPr lang="es-ES">
                <a:solidFill>
                  <a:schemeClr val="bg2"/>
                </a:solidFill>
              </a:rPr>
              <a:t>CONTENEDOR</a:t>
            </a:r>
          </a:p>
        </p:txBody>
      </p:sp>
      <p:sp>
        <p:nvSpPr>
          <p:cNvPr id="150557" name="Line 29"/>
          <p:cNvSpPr>
            <a:spLocks noChangeShapeType="1"/>
          </p:cNvSpPr>
          <p:nvPr/>
        </p:nvSpPr>
        <p:spPr bwMode="auto">
          <a:xfrm>
            <a:off x="3810000" y="5105400"/>
            <a:ext cx="3886200" cy="0"/>
          </a:xfrm>
          <a:prstGeom prst="line">
            <a:avLst/>
          </a:prstGeom>
          <a:noFill/>
          <a:ln w="57150">
            <a:solidFill>
              <a:schemeClr val="tx1"/>
            </a:solidFill>
            <a:round/>
            <a:headEnd/>
            <a:tailEnd/>
          </a:ln>
          <a:effectLst/>
        </p:spPr>
        <p:txBody>
          <a:bodyPr wrap="none"/>
          <a:lstStyle/>
          <a:p>
            <a:endParaRPr lang="es-ES"/>
          </a:p>
        </p:txBody>
      </p:sp>
      <p:sp>
        <p:nvSpPr>
          <p:cNvPr id="150558" name="Line 30"/>
          <p:cNvSpPr>
            <a:spLocks noChangeShapeType="1"/>
          </p:cNvSpPr>
          <p:nvPr/>
        </p:nvSpPr>
        <p:spPr bwMode="auto">
          <a:xfrm flipV="1">
            <a:off x="7086600" y="4876800"/>
            <a:ext cx="609600" cy="228600"/>
          </a:xfrm>
          <a:prstGeom prst="line">
            <a:avLst/>
          </a:prstGeom>
          <a:noFill/>
          <a:ln w="57150">
            <a:solidFill>
              <a:schemeClr val="tx1"/>
            </a:solidFill>
            <a:round/>
            <a:headEnd/>
            <a:tailEnd/>
          </a:ln>
          <a:effectLst/>
        </p:spPr>
        <p:txBody>
          <a:bodyPr wrap="none"/>
          <a:lstStyle/>
          <a:p>
            <a:endParaRPr lang="es-ES"/>
          </a:p>
        </p:txBody>
      </p:sp>
      <p:sp>
        <p:nvSpPr>
          <p:cNvPr id="150559" name="Line 31"/>
          <p:cNvSpPr>
            <a:spLocks noChangeShapeType="1"/>
          </p:cNvSpPr>
          <p:nvPr/>
        </p:nvSpPr>
        <p:spPr bwMode="auto">
          <a:xfrm>
            <a:off x="7086600" y="5105400"/>
            <a:ext cx="609600" cy="152400"/>
          </a:xfrm>
          <a:prstGeom prst="line">
            <a:avLst/>
          </a:prstGeom>
          <a:noFill/>
          <a:ln w="57150">
            <a:solidFill>
              <a:schemeClr val="tx1"/>
            </a:solidFill>
            <a:round/>
            <a:headEnd/>
            <a:tailEnd/>
          </a:ln>
          <a:effectLst/>
        </p:spPr>
        <p:txBody>
          <a:bodyPr wrap="none"/>
          <a:lstStyle/>
          <a:p>
            <a:endParaRPr lang="es-ES"/>
          </a:p>
        </p:txBody>
      </p:sp>
      <p:sp>
        <p:nvSpPr>
          <p:cNvPr id="150560" name="Line 32"/>
          <p:cNvSpPr>
            <a:spLocks noChangeShapeType="1"/>
          </p:cNvSpPr>
          <p:nvPr/>
        </p:nvSpPr>
        <p:spPr bwMode="auto">
          <a:xfrm>
            <a:off x="4343400" y="4724400"/>
            <a:ext cx="0" cy="685800"/>
          </a:xfrm>
          <a:prstGeom prst="line">
            <a:avLst/>
          </a:prstGeom>
          <a:noFill/>
          <a:ln w="38100">
            <a:solidFill>
              <a:schemeClr val="tx1"/>
            </a:solidFill>
            <a:round/>
            <a:headEnd/>
            <a:tailEnd/>
          </a:ln>
          <a:effectLst/>
        </p:spPr>
        <p:txBody>
          <a:bodyPr wrap="none"/>
          <a:lstStyle/>
          <a:p>
            <a:endParaRPr lang="es-ES"/>
          </a:p>
        </p:txBody>
      </p:sp>
      <p:sp>
        <p:nvSpPr>
          <p:cNvPr id="150561" name="Line 33"/>
          <p:cNvSpPr>
            <a:spLocks noChangeShapeType="1"/>
          </p:cNvSpPr>
          <p:nvPr/>
        </p:nvSpPr>
        <p:spPr bwMode="auto">
          <a:xfrm>
            <a:off x="7086600" y="4800600"/>
            <a:ext cx="0" cy="609600"/>
          </a:xfrm>
          <a:prstGeom prst="line">
            <a:avLst/>
          </a:prstGeom>
          <a:noFill/>
          <a:ln w="38100">
            <a:solidFill>
              <a:schemeClr val="tx1"/>
            </a:solidFill>
            <a:round/>
            <a:headEnd/>
            <a:tailEnd/>
          </a:ln>
          <a:effectLst/>
        </p:spPr>
        <p:txBody>
          <a:bodyPr wrap="none"/>
          <a:lstStyle/>
          <a:p>
            <a:endParaRPr lang="es-ES"/>
          </a:p>
        </p:txBody>
      </p:sp>
      <p:sp>
        <p:nvSpPr>
          <p:cNvPr id="150562" name="Oval 34"/>
          <p:cNvSpPr>
            <a:spLocks noChangeArrowheads="1"/>
          </p:cNvSpPr>
          <p:nvPr/>
        </p:nvSpPr>
        <p:spPr bwMode="auto">
          <a:xfrm>
            <a:off x="4114800" y="4876800"/>
            <a:ext cx="228600" cy="381000"/>
          </a:xfrm>
          <a:prstGeom prst="ellipse">
            <a:avLst/>
          </a:prstGeom>
          <a:noFill/>
          <a:ln w="38100">
            <a:solidFill>
              <a:schemeClr val="tx1"/>
            </a:solidFill>
            <a:round/>
            <a:headEnd/>
            <a:tailEnd/>
          </a:ln>
          <a:effectLst/>
        </p:spPr>
        <p:txBody>
          <a:bodyPr wrap="none" anchor="ctr"/>
          <a:lstStyle/>
          <a:p>
            <a:endParaRPr lang="es-ES"/>
          </a:p>
        </p:txBody>
      </p:sp>
      <p:sp>
        <p:nvSpPr>
          <p:cNvPr id="150563" name="Text Box 35"/>
          <p:cNvSpPr txBox="1">
            <a:spLocks noChangeArrowheads="1"/>
          </p:cNvSpPr>
          <p:nvPr/>
        </p:nvSpPr>
        <p:spPr bwMode="auto">
          <a:xfrm>
            <a:off x="304800" y="7654925"/>
            <a:ext cx="4649788" cy="514350"/>
          </a:xfrm>
          <a:prstGeom prst="rect">
            <a:avLst/>
          </a:prstGeom>
          <a:noFill/>
          <a:ln w="57150" cmpd="thinThick">
            <a:solidFill>
              <a:schemeClr val="folHlink"/>
            </a:solidFill>
            <a:miter lim="800000"/>
            <a:headEnd/>
            <a:tailEnd/>
          </a:ln>
          <a:effectLst/>
        </p:spPr>
        <p:txBody>
          <a:bodyPr>
            <a:spAutoFit/>
          </a:bodyPr>
          <a:lstStyle/>
          <a:p>
            <a:pPr>
              <a:spcBef>
                <a:spcPct val="50000"/>
              </a:spcBef>
            </a:pPr>
            <a:r>
              <a:rPr lang="es-ES">
                <a:solidFill>
                  <a:schemeClr val="bg2"/>
                </a:solidFill>
              </a:rPr>
              <a:t>DOCUMENTOS_TRANSPORTE</a:t>
            </a:r>
          </a:p>
        </p:txBody>
      </p:sp>
      <p:sp>
        <p:nvSpPr>
          <p:cNvPr id="150564" name="Text Box 36"/>
          <p:cNvSpPr txBox="1">
            <a:spLocks noChangeArrowheads="1"/>
          </p:cNvSpPr>
          <p:nvPr/>
        </p:nvSpPr>
        <p:spPr bwMode="auto">
          <a:xfrm>
            <a:off x="228600" y="6207125"/>
            <a:ext cx="4649788" cy="514350"/>
          </a:xfrm>
          <a:prstGeom prst="rect">
            <a:avLst/>
          </a:prstGeom>
          <a:noFill/>
          <a:ln w="57150" cmpd="thinThick">
            <a:solidFill>
              <a:schemeClr val="folHlink"/>
            </a:solidFill>
            <a:miter lim="800000"/>
            <a:headEnd/>
            <a:tailEnd/>
          </a:ln>
          <a:effectLst/>
        </p:spPr>
        <p:txBody>
          <a:bodyPr>
            <a:spAutoFit/>
          </a:bodyPr>
          <a:lstStyle/>
          <a:p>
            <a:pPr>
              <a:spcBef>
                <a:spcPct val="50000"/>
              </a:spcBef>
            </a:pPr>
            <a:r>
              <a:rPr lang="es-ES">
                <a:solidFill>
                  <a:schemeClr val="bg2"/>
                </a:solidFill>
              </a:rPr>
              <a:t>DGENERAL_MANIFIESTO</a:t>
            </a:r>
          </a:p>
        </p:txBody>
      </p:sp>
      <p:sp>
        <p:nvSpPr>
          <p:cNvPr id="150565" name="Text Box 37"/>
          <p:cNvSpPr txBox="1">
            <a:spLocks noChangeArrowheads="1"/>
          </p:cNvSpPr>
          <p:nvPr/>
        </p:nvSpPr>
        <p:spPr bwMode="auto">
          <a:xfrm>
            <a:off x="8839200" y="7239000"/>
            <a:ext cx="3352800" cy="1244600"/>
          </a:xfrm>
          <a:prstGeom prst="rect">
            <a:avLst/>
          </a:prstGeom>
          <a:noFill/>
          <a:ln w="57150" cmpd="thinThick">
            <a:solidFill>
              <a:schemeClr val="folHlink"/>
            </a:solidFill>
            <a:miter lim="800000"/>
            <a:headEnd/>
            <a:tailEnd/>
          </a:ln>
          <a:effectLst/>
        </p:spPr>
        <p:txBody>
          <a:bodyPr>
            <a:spAutoFit/>
          </a:bodyPr>
          <a:lstStyle/>
          <a:p>
            <a:pPr algn="ctr">
              <a:spcBef>
                <a:spcPct val="50000"/>
              </a:spcBef>
            </a:pPr>
            <a:r>
              <a:rPr lang="es-ES">
                <a:solidFill>
                  <a:schemeClr val="bg2"/>
                </a:solidFill>
              </a:rPr>
              <a:t>PUERTOS (DE EMBARQUE / DESTINO FINAL)</a:t>
            </a:r>
          </a:p>
        </p:txBody>
      </p:sp>
      <p:sp>
        <p:nvSpPr>
          <p:cNvPr id="150566" name="Text Box 38"/>
          <p:cNvSpPr txBox="1">
            <a:spLocks noChangeArrowheads="1"/>
          </p:cNvSpPr>
          <p:nvPr/>
        </p:nvSpPr>
        <p:spPr bwMode="auto">
          <a:xfrm>
            <a:off x="8458200" y="6248400"/>
            <a:ext cx="4343400" cy="514350"/>
          </a:xfrm>
          <a:prstGeom prst="rect">
            <a:avLst/>
          </a:prstGeom>
          <a:noFill/>
          <a:ln w="57150" cmpd="thinThick">
            <a:solidFill>
              <a:schemeClr val="folHlink"/>
            </a:solidFill>
            <a:miter lim="800000"/>
            <a:headEnd/>
            <a:tailEnd/>
          </a:ln>
          <a:effectLst/>
        </p:spPr>
        <p:txBody>
          <a:bodyPr>
            <a:spAutoFit/>
          </a:bodyPr>
          <a:lstStyle/>
          <a:p>
            <a:pPr algn="ctr">
              <a:spcBef>
                <a:spcPct val="50000"/>
              </a:spcBef>
            </a:pPr>
            <a:r>
              <a:rPr lang="es-ES">
                <a:solidFill>
                  <a:schemeClr val="bg2"/>
                </a:solidFill>
              </a:rPr>
              <a:t>PUERTOS (DE DESCARGA)</a:t>
            </a:r>
          </a:p>
        </p:txBody>
      </p:sp>
      <p:sp>
        <p:nvSpPr>
          <p:cNvPr id="150567" name="Line 39"/>
          <p:cNvSpPr>
            <a:spLocks noChangeShapeType="1"/>
          </p:cNvSpPr>
          <p:nvPr/>
        </p:nvSpPr>
        <p:spPr bwMode="auto">
          <a:xfrm>
            <a:off x="4953000" y="7959725"/>
            <a:ext cx="3810000" cy="0"/>
          </a:xfrm>
          <a:prstGeom prst="line">
            <a:avLst/>
          </a:prstGeom>
          <a:noFill/>
          <a:ln w="57150">
            <a:solidFill>
              <a:schemeClr val="tx1"/>
            </a:solidFill>
            <a:round/>
            <a:headEnd/>
            <a:tailEnd/>
          </a:ln>
          <a:effectLst/>
        </p:spPr>
        <p:txBody>
          <a:bodyPr wrap="none"/>
          <a:lstStyle/>
          <a:p>
            <a:endParaRPr lang="es-ES"/>
          </a:p>
        </p:txBody>
      </p:sp>
      <p:sp>
        <p:nvSpPr>
          <p:cNvPr id="150568" name="Line 40"/>
          <p:cNvSpPr>
            <a:spLocks noChangeShapeType="1"/>
          </p:cNvSpPr>
          <p:nvPr/>
        </p:nvSpPr>
        <p:spPr bwMode="auto">
          <a:xfrm>
            <a:off x="5562600" y="7654925"/>
            <a:ext cx="0" cy="609600"/>
          </a:xfrm>
          <a:prstGeom prst="line">
            <a:avLst/>
          </a:prstGeom>
          <a:noFill/>
          <a:ln w="38100">
            <a:solidFill>
              <a:schemeClr val="tx1"/>
            </a:solidFill>
            <a:round/>
            <a:headEnd/>
            <a:tailEnd/>
          </a:ln>
          <a:effectLst/>
        </p:spPr>
        <p:txBody>
          <a:bodyPr wrap="none"/>
          <a:lstStyle/>
          <a:p>
            <a:endParaRPr lang="es-ES"/>
          </a:p>
        </p:txBody>
      </p:sp>
      <p:sp>
        <p:nvSpPr>
          <p:cNvPr id="150569" name="Line 41"/>
          <p:cNvSpPr>
            <a:spLocks noChangeShapeType="1"/>
          </p:cNvSpPr>
          <p:nvPr/>
        </p:nvSpPr>
        <p:spPr bwMode="auto">
          <a:xfrm>
            <a:off x="8305800" y="7654925"/>
            <a:ext cx="0" cy="609600"/>
          </a:xfrm>
          <a:prstGeom prst="line">
            <a:avLst/>
          </a:prstGeom>
          <a:noFill/>
          <a:ln w="38100">
            <a:solidFill>
              <a:schemeClr val="tx1"/>
            </a:solidFill>
            <a:round/>
            <a:headEnd/>
            <a:tailEnd/>
          </a:ln>
          <a:effectLst/>
        </p:spPr>
        <p:txBody>
          <a:bodyPr wrap="none"/>
          <a:lstStyle/>
          <a:p>
            <a:endParaRPr lang="es-ES"/>
          </a:p>
        </p:txBody>
      </p:sp>
      <p:sp>
        <p:nvSpPr>
          <p:cNvPr id="150570" name="Line 42"/>
          <p:cNvSpPr>
            <a:spLocks noChangeShapeType="1"/>
          </p:cNvSpPr>
          <p:nvPr/>
        </p:nvSpPr>
        <p:spPr bwMode="auto">
          <a:xfrm>
            <a:off x="4876800" y="6511925"/>
            <a:ext cx="3581400" cy="0"/>
          </a:xfrm>
          <a:prstGeom prst="line">
            <a:avLst/>
          </a:prstGeom>
          <a:noFill/>
          <a:ln w="57150">
            <a:solidFill>
              <a:schemeClr val="tx1"/>
            </a:solidFill>
            <a:round/>
            <a:headEnd/>
            <a:tailEnd/>
          </a:ln>
          <a:effectLst/>
        </p:spPr>
        <p:txBody>
          <a:bodyPr wrap="none"/>
          <a:lstStyle/>
          <a:p>
            <a:endParaRPr lang="es-ES"/>
          </a:p>
        </p:txBody>
      </p:sp>
      <p:sp>
        <p:nvSpPr>
          <p:cNvPr id="150571" name="Line 43"/>
          <p:cNvSpPr>
            <a:spLocks noChangeShapeType="1"/>
          </p:cNvSpPr>
          <p:nvPr/>
        </p:nvSpPr>
        <p:spPr bwMode="auto">
          <a:xfrm>
            <a:off x="5486400" y="6172200"/>
            <a:ext cx="0" cy="609600"/>
          </a:xfrm>
          <a:prstGeom prst="line">
            <a:avLst/>
          </a:prstGeom>
          <a:noFill/>
          <a:ln w="57150">
            <a:solidFill>
              <a:schemeClr val="tx1"/>
            </a:solidFill>
            <a:round/>
            <a:headEnd/>
            <a:tailEnd/>
          </a:ln>
          <a:effectLst/>
        </p:spPr>
        <p:txBody>
          <a:bodyPr wrap="none"/>
          <a:lstStyle/>
          <a:p>
            <a:endParaRPr lang="es-ES"/>
          </a:p>
        </p:txBody>
      </p:sp>
      <p:sp>
        <p:nvSpPr>
          <p:cNvPr id="150572" name="Line 44"/>
          <p:cNvSpPr>
            <a:spLocks noChangeShapeType="1"/>
          </p:cNvSpPr>
          <p:nvPr/>
        </p:nvSpPr>
        <p:spPr bwMode="auto">
          <a:xfrm>
            <a:off x="7848600" y="6207125"/>
            <a:ext cx="0" cy="609600"/>
          </a:xfrm>
          <a:prstGeom prst="line">
            <a:avLst/>
          </a:prstGeom>
          <a:noFill/>
          <a:ln w="57150">
            <a:solidFill>
              <a:schemeClr val="tx1"/>
            </a:solidFill>
            <a:round/>
            <a:headEnd/>
            <a:tailEnd/>
          </a:ln>
          <a:effectLst/>
        </p:spPr>
        <p:txBody>
          <a:bodyPr wrap="none"/>
          <a:lstStyle/>
          <a:p>
            <a:endParaRPr lang="es-ES"/>
          </a:p>
        </p:txBody>
      </p:sp>
      <p:sp>
        <p:nvSpPr>
          <p:cNvPr id="150573" name="Line 45"/>
          <p:cNvSpPr>
            <a:spLocks noChangeShapeType="1"/>
          </p:cNvSpPr>
          <p:nvPr/>
        </p:nvSpPr>
        <p:spPr bwMode="auto">
          <a:xfrm flipV="1">
            <a:off x="4953000" y="7959725"/>
            <a:ext cx="533400" cy="152400"/>
          </a:xfrm>
          <a:prstGeom prst="line">
            <a:avLst/>
          </a:prstGeom>
          <a:noFill/>
          <a:ln w="57150">
            <a:solidFill>
              <a:schemeClr val="tx1"/>
            </a:solidFill>
            <a:round/>
            <a:headEnd/>
            <a:tailEnd/>
          </a:ln>
          <a:effectLst/>
        </p:spPr>
        <p:txBody>
          <a:bodyPr wrap="none"/>
          <a:lstStyle/>
          <a:p>
            <a:endParaRPr lang="es-ES"/>
          </a:p>
        </p:txBody>
      </p:sp>
      <p:sp>
        <p:nvSpPr>
          <p:cNvPr id="150574" name="Line 46"/>
          <p:cNvSpPr>
            <a:spLocks noChangeShapeType="1"/>
          </p:cNvSpPr>
          <p:nvPr/>
        </p:nvSpPr>
        <p:spPr bwMode="auto">
          <a:xfrm>
            <a:off x="5029200" y="7731125"/>
            <a:ext cx="533400" cy="228600"/>
          </a:xfrm>
          <a:prstGeom prst="line">
            <a:avLst/>
          </a:prstGeom>
          <a:noFill/>
          <a:ln w="57150">
            <a:solidFill>
              <a:schemeClr val="tx1"/>
            </a:solidFill>
            <a:round/>
            <a:headEnd/>
            <a:tailEnd/>
          </a:ln>
          <a:effectLst/>
        </p:spPr>
        <p:txBody>
          <a:bodyPr wrap="none"/>
          <a:lstStyle/>
          <a:p>
            <a:endParaRPr lang="es-ES"/>
          </a:p>
        </p:txBody>
      </p:sp>
      <p:sp>
        <p:nvSpPr>
          <p:cNvPr id="150575" name="Line 47"/>
          <p:cNvSpPr>
            <a:spLocks noChangeShapeType="1"/>
          </p:cNvSpPr>
          <p:nvPr/>
        </p:nvSpPr>
        <p:spPr bwMode="auto">
          <a:xfrm flipV="1">
            <a:off x="4876800" y="6553200"/>
            <a:ext cx="533400" cy="152400"/>
          </a:xfrm>
          <a:prstGeom prst="line">
            <a:avLst/>
          </a:prstGeom>
          <a:noFill/>
          <a:ln w="57150">
            <a:solidFill>
              <a:schemeClr val="tx1"/>
            </a:solidFill>
            <a:round/>
            <a:headEnd/>
            <a:tailEnd/>
          </a:ln>
          <a:effectLst/>
        </p:spPr>
        <p:txBody>
          <a:bodyPr wrap="none"/>
          <a:lstStyle/>
          <a:p>
            <a:endParaRPr lang="es-ES"/>
          </a:p>
        </p:txBody>
      </p:sp>
      <p:sp>
        <p:nvSpPr>
          <p:cNvPr id="150576" name="Line 48"/>
          <p:cNvSpPr>
            <a:spLocks noChangeShapeType="1"/>
          </p:cNvSpPr>
          <p:nvPr/>
        </p:nvSpPr>
        <p:spPr bwMode="auto">
          <a:xfrm>
            <a:off x="4953000" y="6324600"/>
            <a:ext cx="533400" cy="228600"/>
          </a:xfrm>
          <a:prstGeom prst="line">
            <a:avLst/>
          </a:prstGeom>
          <a:noFill/>
          <a:ln w="57150">
            <a:solidFill>
              <a:schemeClr val="tx1"/>
            </a:solidFill>
            <a:round/>
            <a:headEnd/>
            <a:tailEnd/>
          </a:ln>
          <a:effectLst/>
        </p:spPr>
        <p:txBody>
          <a:bodyPr wrap="none"/>
          <a:lstStyle/>
          <a:p>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2667000" y="1600200"/>
            <a:ext cx="8991600" cy="5221288"/>
          </a:xfrm>
          <a:prstGeom prst="rect">
            <a:avLst/>
          </a:prstGeom>
          <a:noFill/>
          <a:ln w="9525">
            <a:noFill/>
            <a:miter lim="800000"/>
            <a:headEnd/>
            <a:tailEnd/>
          </a:ln>
          <a:effectLst/>
        </p:spPr>
        <p:txBody>
          <a:bodyPr>
            <a:spAutoFit/>
          </a:bodyPr>
          <a:lstStyle/>
          <a:p>
            <a:pPr marL="457200" indent="-457200">
              <a:spcBef>
                <a:spcPct val="50000"/>
              </a:spcBef>
              <a:buFontTx/>
              <a:buAutoNum type="arabicPeriod"/>
            </a:pPr>
            <a:r>
              <a:rPr lang="es-ES" sz="2800" b="1">
                <a:solidFill>
                  <a:srgbClr val="003399"/>
                </a:solidFill>
              </a:rPr>
              <a:t>DEPÓSITOS ADUANEROS.</a:t>
            </a:r>
          </a:p>
          <a:p>
            <a:pPr marL="457200" indent="-457200">
              <a:spcBef>
                <a:spcPct val="50000"/>
              </a:spcBef>
              <a:buFontTx/>
              <a:buAutoNum type="arabicPeriod"/>
            </a:pPr>
            <a:endParaRPr lang="es-ES" sz="2800" b="1">
              <a:solidFill>
                <a:srgbClr val="003399"/>
              </a:solidFill>
            </a:endParaRPr>
          </a:p>
          <a:p>
            <a:pPr marL="457200" indent="-457200">
              <a:spcBef>
                <a:spcPct val="50000"/>
              </a:spcBef>
              <a:buFontTx/>
              <a:buAutoNum type="arabicPeriod"/>
            </a:pPr>
            <a:r>
              <a:rPr lang="es-ES" sz="2800" b="1">
                <a:solidFill>
                  <a:srgbClr val="003399"/>
                </a:solidFill>
              </a:rPr>
              <a:t>SISTEMA INTERACTIVO DE COMERCIO EXTERIOR.</a:t>
            </a:r>
          </a:p>
          <a:p>
            <a:pPr marL="457200" indent="-457200">
              <a:spcBef>
                <a:spcPct val="50000"/>
              </a:spcBef>
              <a:buFontTx/>
              <a:buAutoNum type="arabicPeriod"/>
            </a:pPr>
            <a:endParaRPr lang="es-ES" sz="2800" b="1">
              <a:solidFill>
                <a:srgbClr val="003399"/>
              </a:solidFill>
            </a:endParaRPr>
          </a:p>
          <a:p>
            <a:pPr marL="457200" indent="-457200">
              <a:spcBef>
                <a:spcPct val="50000"/>
              </a:spcBef>
              <a:buFontTx/>
              <a:buAutoNum type="arabicPeriod"/>
            </a:pPr>
            <a:r>
              <a:rPr lang="es-ES" sz="2800" b="1">
                <a:solidFill>
                  <a:srgbClr val="003399"/>
                </a:solidFill>
              </a:rPr>
              <a:t>DISEÑO DEL SISTEMA DE INFORMACIÓN. </a:t>
            </a:r>
          </a:p>
          <a:p>
            <a:pPr marL="457200" indent="-457200">
              <a:spcBef>
                <a:spcPct val="50000"/>
              </a:spcBef>
              <a:buFontTx/>
              <a:buAutoNum type="arabicPeriod"/>
            </a:pPr>
            <a:endParaRPr lang="es-ES" sz="2800" b="1">
              <a:solidFill>
                <a:srgbClr val="003399"/>
              </a:solidFill>
            </a:endParaRPr>
          </a:p>
          <a:p>
            <a:pPr marL="457200" indent="-457200">
              <a:spcBef>
                <a:spcPct val="50000"/>
              </a:spcBef>
              <a:buFontTx/>
              <a:buAutoNum type="arabicPeriod"/>
            </a:pPr>
            <a:r>
              <a:rPr lang="es-ES" sz="2800" b="1">
                <a:solidFill>
                  <a:srgbClr val="003399"/>
                </a:solidFill>
              </a:rPr>
              <a:t>ANÁLISIS ECONÓMICO Y FINANCIERO DEL PROYECTO.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2743200" y="685800"/>
            <a:ext cx="8001000" cy="701675"/>
          </a:xfrm>
          <a:prstGeom prst="rect">
            <a:avLst/>
          </a:prstGeom>
          <a:noFill/>
          <a:ln w="9525">
            <a:noFill/>
            <a:miter lim="800000"/>
            <a:headEnd/>
            <a:tailEnd/>
          </a:ln>
          <a:effectLst/>
        </p:spPr>
        <p:txBody>
          <a:bodyPr>
            <a:spAutoFit/>
          </a:bodyPr>
          <a:lstStyle/>
          <a:p>
            <a:pPr>
              <a:spcBef>
                <a:spcPct val="50000"/>
              </a:spcBef>
            </a:pPr>
            <a:r>
              <a:rPr lang="es-ES" sz="4000" b="1">
                <a:solidFill>
                  <a:srgbClr val="003399"/>
                </a:solidFill>
                <a:effectLst>
                  <a:outerShdw blurRad="38100" dist="38100" dir="2700000" algn="tl">
                    <a:srgbClr val="C0C0C0"/>
                  </a:outerShdw>
                </a:effectLst>
              </a:rPr>
              <a:t>RELACIONES ENTRE TABLAS</a:t>
            </a:r>
          </a:p>
        </p:txBody>
      </p:sp>
      <p:sp>
        <p:nvSpPr>
          <p:cNvPr id="152579" name="Text Box 3"/>
          <p:cNvSpPr txBox="1">
            <a:spLocks noChangeArrowheads="1"/>
          </p:cNvSpPr>
          <p:nvPr/>
        </p:nvSpPr>
        <p:spPr bwMode="auto">
          <a:xfrm>
            <a:off x="533400" y="2438400"/>
            <a:ext cx="3962400" cy="514350"/>
          </a:xfrm>
          <a:prstGeom prst="rect">
            <a:avLst/>
          </a:prstGeom>
          <a:noFill/>
          <a:ln w="57150" cmpd="thinThick">
            <a:solidFill>
              <a:schemeClr val="folHlink"/>
            </a:solidFill>
            <a:miter lim="800000"/>
            <a:headEnd/>
            <a:tailEnd/>
          </a:ln>
          <a:effectLst/>
        </p:spPr>
        <p:txBody>
          <a:bodyPr>
            <a:spAutoFit/>
          </a:bodyPr>
          <a:lstStyle/>
          <a:p>
            <a:pPr algn="ctr">
              <a:spcBef>
                <a:spcPct val="50000"/>
              </a:spcBef>
            </a:pPr>
            <a:r>
              <a:rPr lang="es-ES">
                <a:solidFill>
                  <a:schemeClr val="bg2"/>
                </a:solidFill>
              </a:rPr>
              <a:t>EMPLEADOS</a:t>
            </a:r>
          </a:p>
        </p:txBody>
      </p:sp>
      <p:sp>
        <p:nvSpPr>
          <p:cNvPr id="152580" name="Text Box 4"/>
          <p:cNvSpPr txBox="1">
            <a:spLocks noChangeArrowheads="1"/>
          </p:cNvSpPr>
          <p:nvPr/>
        </p:nvSpPr>
        <p:spPr bwMode="auto">
          <a:xfrm>
            <a:off x="8305800" y="2438400"/>
            <a:ext cx="4649788" cy="514350"/>
          </a:xfrm>
          <a:prstGeom prst="rect">
            <a:avLst/>
          </a:prstGeom>
          <a:noFill/>
          <a:ln w="57150" cmpd="thinThick">
            <a:solidFill>
              <a:schemeClr val="folHlink"/>
            </a:solidFill>
            <a:miter lim="800000"/>
            <a:headEnd/>
            <a:tailEnd/>
          </a:ln>
          <a:effectLst/>
        </p:spPr>
        <p:txBody>
          <a:bodyPr>
            <a:spAutoFit/>
          </a:bodyPr>
          <a:lstStyle/>
          <a:p>
            <a:pPr algn="ctr">
              <a:spcBef>
                <a:spcPct val="50000"/>
              </a:spcBef>
            </a:pPr>
            <a:r>
              <a:rPr lang="es-ES">
                <a:solidFill>
                  <a:schemeClr val="bg2"/>
                </a:solidFill>
              </a:rPr>
              <a:t>CONTROL_ENVIO</a:t>
            </a:r>
          </a:p>
        </p:txBody>
      </p:sp>
      <p:sp>
        <p:nvSpPr>
          <p:cNvPr id="152581" name="Line 5"/>
          <p:cNvSpPr>
            <a:spLocks noChangeShapeType="1"/>
          </p:cNvSpPr>
          <p:nvPr/>
        </p:nvSpPr>
        <p:spPr bwMode="auto">
          <a:xfrm>
            <a:off x="4495800" y="2743200"/>
            <a:ext cx="3810000" cy="0"/>
          </a:xfrm>
          <a:prstGeom prst="line">
            <a:avLst/>
          </a:prstGeom>
          <a:noFill/>
          <a:ln w="57150">
            <a:solidFill>
              <a:schemeClr val="tx1"/>
            </a:solidFill>
            <a:round/>
            <a:headEnd/>
            <a:tailEnd/>
          </a:ln>
          <a:effectLst/>
        </p:spPr>
        <p:txBody>
          <a:bodyPr wrap="none"/>
          <a:lstStyle/>
          <a:p>
            <a:endParaRPr lang="es-ES"/>
          </a:p>
        </p:txBody>
      </p:sp>
      <p:sp>
        <p:nvSpPr>
          <p:cNvPr id="152582" name="Line 6"/>
          <p:cNvSpPr>
            <a:spLocks noChangeShapeType="1"/>
          </p:cNvSpPr>
          <p:nvPr/>
        </p:nvSpPr>
        <p:spPr bwMode="auto">
          <a:xfrm flipV="1">
            <a:off x="7696200" y="2514600"/>
            <a:ext cx="609600" cy="228600"/>
          </a:xfrm>
          <a:prstGeom prst="line">
            <a:avLst/>
          </a:prstGeom>
          <a:noFill/>
          <a:ln w="57150">
            <a:solidFill>
              <a:schemeClr val="tx1"/>
            </a:solidFill>
            <a:round/>
            <a:headEnd/>
            <a:tailEnd/>
          </a:ln>
          <a:effectLst/>
        </p:spPr>
        <p:txBody>
          <a:bodyPr wrap="none"/>
          <a:lstStyle/>
          <a:p>
            <a:endParaRPr lang="es-ES"/>
          </a:p>
        </p:txBody>
      </p:sp>
      <p:sp>
        <p:nvSpPr>
          <p:cNvPr id="152583" name="Line 7"/>
          <p:cNvSpPr>
            <a:spLocks noChangeShapeType="1"/>
          </p:cNvSpPr>
          <p:nvPr/>
        </p:nvSpPr>
        <p:spPr bwMode="auto">
          <a:xfrm>
            <a:off x="7696200" y="2743200"/>
            <a:ext cx="609600" cy="152400"/>
          </a:xfrm>
          <a:prstGeom prst="line">
            <a:avLst/>
          </a:prstGeom>
          <a:noFill/>
          <a:ln w="57150">
            <a:solidFill>
              <a:schemeClr val="tx1"/>
            </a:solidFill>
            <a:round/>
            <a:headEnd/>
            <a:tailEnd/>
          </a:ln>
          <a:effectLst/>
        </p:spPr>
        <p:txBody>
          <a:bodyPr wrap="none"/>
          <a:lstStyle/>
          <a:p>
            <a:endParaRPr lang="es-ES"/>
          </a:p>
        </p:txBody>
      </p:sp>
      <p:sp>
        <p:nvSpPr>
          <p:cNvPr id="152584" name="Line 8"/>
          <p:cNvSpPr>
            <a:spLocks noChangeShapeType="1"/>
          </p:cNvSpPr>
          <p:nvPr/>
        </p:nvSpPr>
        <p:spPr bwMode="auto">
          <a:xfrm>
            <a:off x="4953000" y="2438400"/>
            <a:ext cx="0" cy="609600"/>
          </a:xfrm>
          <a:prstGeom prst="line">
            <a:avLst/>
          </a:prstGeom>
          <a:noFill/>
          <a:ln w="38100">
            <a:solidFill>
              <a:schemeClr val="tx1"/>
            </a:solidFill>
            <a:round/>
            <a:headEnd/>
            <a:tailEnd/>
          </a:ln>
          <a:effectLst/>
        </p:spPr>
        <p:txBody>
          <a:bodyPr wrap="none"/>
          <a:lstStyle/>
          <a:p>
            <a:endParaRPr lang="es-ES"/>
          </a:p>
        </p:txBody>
      </p:sp>
      <p:sp>
        <p:nvSpPr>
          <p:cNvPr id="152585" name="Line 9"/>
          <p:cNvSpPr>
            <a:spLocks noChangeShapeType="1"/>
          </p:cNvSpPr>
          <p:nvPr/>
        </p:nvSpPr>
        <p:spPr bwMode="auto">
          <a:xfrm>
            <a:off x="7696200" y="2438400"/>
            <a:ext cx="0" cy="609600"/>
          </a:xfrm>
          <a:prstGeom prst="line">
            <a:avLst/>
          </a:prstGeom>
          <a:noFill/>
          <a:ln w="38100">
            <a:solidFill>
              <a:schemeClr val="tx1"/>
            </a:solidFill>
            <a:round/>
            <a:headEnd/>
            <a:tailEnd/>
          </a:ln>
          <a:effectLst/>
        </p:spPr>
        <p:txBody>
          <a:bodyPr wrap="none"/>
          <a:lstStyle/>
          <a:p>
            <a:endParaRPr lang="es-ES"/>
          </a:p>
        </p:txBody>
      </p:sp>
      <p:sp>
        <p:nvSpPr>
          <p:cNvPr id="152586" name="Text Box 10"/>
          <p:cNvSpPr txBox="1">
            <a:spLocks noChangeArrowheads="1"/>
          </p:cNvSpPr>
          <p:nvPr/>
        </p:nvSpPr>
        <p:spPr bwMode="auto">
          <a:xfrm>
            <a:off x="457200" y="3581400"/>
            <a:ext cx="3962400" cy="514350"/>
          </a:xfrm>
          <a:prstGeom prst="rect">
            <a:avLst/>
          </a:prstGeom>
          <a:noFill/>
          <a:ln w="57150" cmpd="thinThick">
            <a:solidFill>
              <a:schemeClr val="folHlink"/>
            </a:solidFill>
            <a:miter lim="800000"/>
            <a:headEnd/>
            <a:tailEnd/>
          </a:ln>
          <a:effectLst/>
        </p:spPr>
        <p:txBody>
          <a:bodyPr>
            <a:spAutoFit/>
          </a:bodyPr>
          <a:lstStyle/>
          <a:p>
            <a:pPr algn="ctr">
              <a:spcBef>
                <a:spcPct val="50000"/>
              </a:spcBef>
            </a:pPr>
            <a:r>
              <a:rPr lang="es-ES">
                <a:solidFill>
                  <a:schemeClr val="bg2"/>
                </a:solidFill>
              </a:rPr>
              <a:t>CONTROL_ENVIO</a:t>
            </a:r>
          </a:p>
        </p:txBody>
      </p:sp>
      <p:sp>
        <p:nvSpPr>
          <p:cNvPr id="152587" name="Text Box 11"/>
          <p:cNvSpPr txBox="1">
            <a:spLocks noChangeArrowheads="1"/>
          </p:cNvSpPr>
          <p:nvPr/>
        </p:nvSpPr>
        <p:spPr bwMode="auto">
          <a:xfrm>
            <a:off x="8229600" y="3581400"/>
            <a:ext cx="4649788" cy="514350"/>
          </a:xfrm>
          <a:prstGeom prst="rect">
            <a:avLst/>
          </a:prstGeom>
          <a:noFill/>
          <a:ln w="57150" cmpd="thinThick">
            <a:solidFill>
              <a:schemeClr val="folHlink"/>
            </a:solidFill>
            <a:miter lim="800000"/>
            <a:headEnd/>
            <a:tailEnd/>
          </a:ln>
          <a:effectLst/>
        </p:spPr>
        <p:txBody>
          <a:bodyPr>
            <a:spAutoFit/>
          </a:bodyPr>
          <a:lstStyle/>
          <a:p>
            <a:pPr algn="ctr">
              <a:spcBef>
                <a:spcPct val="50000"/>
              </a:spcBef>
            </a:pPr>
            <a:r>
              <a:rPr lang="es-ES">
                <a:solidFill>
                  <a:schemeClr val="bg2"/>
                </a:solidFill>
              </a:rPr>
              <a:t>ORDEN_MANIFIESTO</a:t>
            </a:r>
          </a:p>
        </p:txBody>
      </p:sp>
      <p:sp>
        <p:nvSpPr>
          <p:cNvPr id="152588" name="Line 12"/>
          <p:cNvSpPr>
            <a:spLocks noChangeShapeType="1"/>
          </p:cNvSpPr>
          <p:nvPr/>
        </p:nvSpPr>
        <p:spPr bwMode="auto">
          <a:xfrm>
            <a:off x="4419600" y="3886200"/>
            <a:ext cx="3810000" cy="0"/>
          </a:xfrm>
          <a:prstGeom prst="line">
            <a:avLst/>
          </a:prstGeom>
          <a:noFill/>
          <a:ln w="57150">
            <a:solidFill>
              <a:schemeClr val="tx1"/>
            </a:solidFill>
            <a:round/>
            <a:headEnd/>
            <a:tailEnd/>
          </a:ln>
          <a:effectLst/>
        </p:spPr>
        <p:txBody>
          <a:bodyPr wrap="none"/>
          <a:lstStyle/>
          <a:p>
            <a:endParaRPr lang="es-ES"/>
          </a:p>
        </p:txBody>
      </p:sp>
      <p:sp>
        <p:nvSpPr>
          <p:cNvPr id="152589" name="Line 13"/>
          <p:cNvSpPr>
            <a:spLocks noChangeShapeType="1"/>
          </p:cNvSpPr>
          <p:nvPr/>
        </p:nvSpPr>
        <p:spPr bwMode="auto">
          <a:xfrm flipV="1">
            <a:off x="7620000" y="3657600"/>
            <a:ext cx="609600" cy="228600"/>
          </a:xfrm>
          <a:prstGeom prst="line">
            <a:avLst/>
          </a:prstGeom>
          <a:noFill/>
          <a:ln w="57150">
            <a:solidFill>
              <a:schemeClr val="tx1"/>
            </a:solidFill>
            <a:round/>
            <a:headEnd/>
            <a:tailEnd/>
          </a:ln>
          <a:effectLst/>
        </p:spPr>
        <p:txBody>
          <a:bodyPr wrap="none"/>
          <a:lstStyle/>
          <a:p>
            <a:endParaRPr lang="es-ES"/>
          </a:p>
        </p:txBody>
      </p:sp>
      <p:sp>
        <p:nvSpPr>
          <p:cNvPr id="152590" name="Line 14"/>
          <p:cNvSpPr>
            <a:spLocks noChangeShapeType="1"/>
          </p:cNvSpPr>
          <p:nvPr/>
        </p:nvSpPr>
        <p:spPr bwMode="auto">
          <a:xfrm>
            <a:off x="7620000" y="3886200"/>
            <a:ext cx="609600" cy="152400"/>
          </a:xfrm>
          <a:prstGeom prst="line">
            <a:avLst/>
          </a:prstGeom>
          <a:noFill/>
          <a:ln w="57150">
            <a:solidFill>
              <a:schemeClr val="tx1"/>
            </a:solidFill>
            <a:round/>
            <a:headEnd/>
            <a:tailEnd/>
          </a:ln>
          <a:effectLst/>
        </p:spPr>
        <p:txBody>
          <a:bodyPr wrap="none"/>
          <a:lstStyle/>
          <a:p>
            <a:endParaRPr lang="es-ES"/>
          </a:p>
        </p:txBody>
      </p:sp>
      <p:sp>
        <p:nvSpPr>
          <p:cNvPr id="152591" name="Line 15"/>
          <p:cNvSpPr>
            <a:spLocks noChangeShapeType="1"/>
          </p:cNvSpPr>
          <p:nvPr/>
        </p:nvSpPr>
        <p:spPr bwMode="auto">
          <a:xfrm>
            <a:off x="4876800" y="3581400"/>
            <a:ext cx="0" cy="609600"/>
          </a:xfrm>
          <a:prstGeom prst="line">
            <a:avLst/>
          </a:prstGeom>
          <a:noFill/>
          <a:ln w="38100">
            <a:solidFill>
              <a:schemeClr val="tx1"/>
            </a:solidFill>
            <a:round/>
            <a:headEnd/>
            <a:tailEnd/>
          </a:ln>
          <a:effectLst/>
        </p:spPr>
        <p:txBody>
          <a:bodyPr wrap="none"/>
          <a:lstStyle/>
          <a:p>
            <a:endParaRPr lang="es-ES"/>
          </a:p>
        </p:txBody>
      </p:sp>
      <p:sp>
        <p:nvSpPr>
          <p:cNvPr id="152592" name="Line 16"/>
          <p:cNvSpPr>
            <a:spLocks noChangeShapeType="1"/>
          </p:cNvSpPr>
          <p:nvPr/>
        </p:nvSpPr>
        <p:spPr bwMode="auto">
          <a:xfrm>
            <a:off x="7620000" y="3581400"/>
            <a:ext cx="0" cy="609600"/>
          </a:xfrm>
          <a:prstGeom prst="line">
            <a:avLst/>
          </a:prstGeom>
          <a:noFill/>
          <a:ln w="38100">
            <a:solidFill>
              <a:schemeClr val="tx1"/>
            </a:solidFill>
            <a:round/>
            <a:headEnd/>
            <a:tailEnd/>
          </a:ln>
          <a:effectLst/>
        </p:spPr>
        <p:txBody>
          <a:bodyPr wrap="none"/>
          <a:lstStyle/>
          <a:p>
            <a:endParaRPr lang="es-ES"/>
          </a:p>
        </p:txBody>
      </p:sp>
      <p:sp>
        <p:nvSpPr>
          <p:cNvPr id="152593" name="Text Box 17"/>
          <p:cNvSpPr txBox="1">
            <a:spLocks noChangeArrowheads="1"/>
          </p:cNvSpPr>
          <p:nvPr/>
        </p:nvSpPr>
        <p:spPr bwMode="auto">
          <a:xfrm>
            <a:off x="457200" y="4648200"/>
            <a:ext cx="3962400" cy="514350"/>
          </a:xfrm>
          <a:prstGeom prst="rect">
            <a:avLst/>
          </a:prstGeom>
          <a:noFill/>
          <a:ln w="57150" cmpd="thinThick">
            <a:solidFill>
              <a:schemeClr val="folHlink"/>
            </a:solidFill>
            <a:miter lim="800000"/>
            <a:headEnd/>
            <a:tailEnd/>
          </a:ln>
          <a:effectLst/>
        </p:spPr>
        <p:txBody>
          <a:bodyPr>
            <a:spAutoFit/>
          </a:bodyPr>
          <a:lstStyle/>
          <a:p>
            <a:pPr algn="ctr">
              <a:spcBef>
                <a:spcPct val="50000"/>
              </a:spcBef>
            </a:pPr>
            <a:r>
              <a:rPr lang="es-ES">
                <a:solidFill>
                  <a:schemeClr val="bg2"/>
                </a:solidFill>
              </a:rPr>
              <a:t>ORDEN_MANIFIESTO</a:t>
            </a:r>
          </a:p>
        </p:txBody>
      </p:sp>
      <p:sp>
        <p:nvSpPr>
          <p:cNvPr id="152594" name="Text Box 18"/>
          <p:cNvSpPr txBox="1">
            <a:spLocks noChangeArrowheads="1"/>
          </p:cNvSpPr>
          <p:nvPr/>
        </p:nvSpPr>
        <p:spPr bwMode="auto">
          <a:xfrm>
            <a:off x="8229600" y="4648200"/>
            <a:ext cx="4649788" cy="514350"/>
          </a:xfrm>
          <a:prstGeom prst="rect">
            <a:avLst/>
          </a:prstGeom>
          <a:noFill/>
          <a:ln w="57150" cmpd="thinThick">
            <a:solidFill>
              <a:schemeClr val="folHlink"/>
            </a:solidFill>
            <a:miter lim="800000"/>
            <a:headEnd/>
            <a:tailEnd/>
          </a:ln>
          <a:effectLst/>
        </p:spPr>
        <p:txBody>
          <a:bodyPr>
            <a:spAutoFit/>
          </a:bodyPr>
          <a:lstStyle/>
          <a:p>
            <a:pPr algn="ctr">
              <a:spcBef>
                <a:spcPct val="50000"/>
              </a:spcBef>
            </a:pPr>
            <a:r>
              <a:rPr lang="es-ES">
                <a:solidFill>
                  <a:schemeClr val="bg2"/>
                </a:solidFill>
              </a:rPr>
              <a:t>RESCTROL</a:t>
            </a:r>
          </a:p>
        </p:txBody>
      </p:sp>
      <p:sp>
        <p:nvSpPr>
          <p:cNvPr id="152595" name="Line 19"/>
          <p:cNvSpPr>
            <a:spLocks noChangeShapeType="1"/>
          </p:cNvSpPr>
          <p:nvPr/>
        </p:nvSpPr>
        <p:spPr bwMode="auto">
          <a:xfrm>
            <a:off x="4419600" y="4953000"/>
            <a:ext cx="3810000" cy="0"/>
          </a:xfrm>
          <a:prstGeom prst="line">
            <a:avLst/>
          </a:prstGeom>
          <a:noFill/>
          <a:ln w="57150">
            <a:solidFill>
              <a:schemeClr val="tx1"/>
            </a:solidFill>
            <a:round/>
            <a:headEnd/>
            <a:tailEnd/>
          </a:ln>
          <a:effectLst/>
        </p:spPr>
        <p:txBody>
          <a:bodyPr wrap="none"/>
          <a:lstStyle/>
          <a:p>
            <a:endParaRPr lang="es-ES"/>
          </a:p>
        </p:txBody>
      </p:sp>
      <p:sp>
        <p:nvSpPr>
          <p:cNvPr id="152596" name="Line 20"/>
          <p:cNvSpPr>
            <a:spLocks noChangeShapeType="1"/>
          </p:cNvSpPr>
          <p:nvPr/>
        </p:nvSpPr>
        <p:spPr bwMode="auto">
          <a:xfrm flipV="1">
            <a:off x="7620000" y="4724400"/>
            <a:ext cx="609600" cy="228600"/>
          </a:xfrm>
          <a:prstGeom prst="line">
            <a:avLst/>
          </a:prstGeom>
          <a:noFill/>
          <a:ln w="57150">
            <a:solidFill>
              <a:schemeClr val="tx1"/>
            </a:solidFill>
            <a:round/>
            <a:headEnd/>
            <a:tailEnd/>
          </a:ln>
          <a:effectLst/>
        </p:spPr>
        <p:txBody>
          <a:bodyPr wrap="none"/>
          <a:lstStyle/>
          <a:p>
            <a:endParaRPr lang="es-ES"/>
          </a:p>
        </p:txBody>
      </p:sp>
      <p:sp>
        <p:nvSpPr>
          <p:cNvPr id="152597" name="Line 21"/>
          <p:cNvSpPr>
            <a:spLocks noChangeShapeType="1"/>
          </p:cNvSpPr>
          <p:nvPr/>
        </p:nvSpPr>
        <p:spPr bwMode="auto">
          <a:xfrm>
            <a:off x="7620000" y="4953000"/>
            <a:ext cx="609600" cy="152400"/>
          </a:xfrm>
          <a:prstGeom prst="line">
            <a:avLst/>
          </a:prstGeom>
          <a:noFill/>
          <a:ln w="57150">
            <a:solidFill>
              <a:schemeClr val="tx1"/>
            </a:solidFill>
            <a:round/>
            <a:headEnd/>
            <a:tailEnd/>
          </a:ln>
          <a:effectLst/>
        </p:spPr>
        <p:txBody>
          <a:bodyPr wrap="none"/>
          <a:lstStyle/>
          <a:p>
            <a:endParaRPr lang="es-ES"/>
          </a:p>
        </p:txBody>
      </p:sp>
      <p:sp>
        <p:nvSpPr>
          <p:cNvPr id="152598" name="Line 22"/>
          <p:cNvSpPr>
            <a:spLocks noChangeShapeType="1"/>
          </p:cNvSpPr>
          <p:nvPr/>
        </p:nvSpPr>
        <p:spPr bwMode="auto">
          <a:xfrm>
            <a:off x="4876800" y="4648200"/>
            <a:ext cx="0" cy="609600"/>
          </a:xfrm>
          <a:prstGeom prst="line">
            <a:avLst/>
          </a:prstGeom>
          <a:noFill/>
          <a:ln w="38100">
            <a:solidFill>
              <a:schemeClr val="tx1"/>
            </a:solidFill>
            <a:round/>
            <a:headEnd/>
            <a:tailEnd/>
          </a:ln>
          <a:effectLst/>
        </p:spPr>
        <p:txBody>
          <a:bodyPr wrap="none"/>
          <a:lstStyle/>
          <a:p>
            <a:endParaRPr lang="es-ES"/>
          </a:p>
        </p:txBody>
      </p:sp>
      <p:sp>
        <p:nvSpPr>
          <p:cNvPr id="152599" name="Line 23"/>
          <p:cNvSpPr>
            <a:spLocks noChangeShapeType="1"/>
          </p:cNvSpPr>
          <p:nvPr/>
        </p:nvSpPr>
        <p:spPr bwMode="auto">
          <a:xfrm>
            <a:off x="7620000" y="4648200"/>
            <a:ext cx="0" cy="609600"/>
          </a:xfrm>
          <a:prstGeom prst="line">
            <a:avLst/>
          </a:prstGeom>
          <a:noFill/>
          <a:ln w="38100">
            <a:solidFill>
              <a:schemeClr val="tx1"/>
            </a:solidFill>
            <a:round/>
            <a:headEnd/>
            <a:tailEnd/>
          </a:ln>
          <a:effectLst/>
        </p:spPr>
        <p:txBody>
          <a:bodyPr wrap="none"/>
          <a:lstStyle/>
          <a:p>
            <a:endParaRPr lang="es-ES"/>
          </a:p>
        </p:txBody>
      </p:sp>
      <p:sp>
        <p:nvSpPr>
          <p:cNvPr id="152601" name="Text Box 25"/>
          <p:cNvSpPr txBox="1">
            <a:spLocks noChangeArrowheads="1"/>
          </p:cNvSpPr>
          <p:nvPr/>
        </p:nvSpPr>
        <p:spPr bwMode="auto">
          <a:xfrm>
            <a:off x="457200" y="5791200"/>
            <a:ext cx="3962400" cy="514350"/>
          </a:xfrm>
          <a:prstGeom prst="rect">
            <a:avLst/>
          </a:prstGeom>
          <a:noFill/>
          <a:ln w="57150" cmpd="thinThick">
            <a:solidFill>
              <a:schemeClr val="folHlink"/>
            </a:solidFill>
            <a:miter lim="800000"/>
            <a:headEnd/>
            <a:tailEnd/>
          </a:ln>
          <a:effectLst/>
        </p:spPr>
        <p:txBody>
          <a:bodyPr>
            <a:spAutoFit/>
          </a:bodyPr>
          <a:lstStyle/>
          <a:p>
            <a:pPr algn="ctr">
              <a:spcBef>
                <a:spcPct val="50000"/>
              </a:spcBef>
            </a:pPr>
            <a:r>
              <a:rPr lang="es-ES">
                <a:solidFill>
                  <a:schemeClr val="bg2"/>
                </a:solidFill>
              </a:rPr>
              <a:t>RESCTROL</a:t>
            </a:r>
          </a:p>
        </p:txBody>
      </p:sp>
      <p:sp>
        <p:nvSpPr>
          <p:cNvPr id="152602" name="Text Box 26"/>
          <p:cNvSpPr txBox="1">
            <a:spLocks noChangeArrowheads="1"/>
          </p:cNvSpPr>
          <p:nvPr/>
        </p:nvSpPr>
        <p:spPr bwMode="auto">
          <a:xfrm>
            <a:off x="8229600" y="5791200"/>
            <a:ext cx="4649788" cy="514350"/>
          </a:xfrm>
          <a:prstGeom prst="rect">
            <a:avLst/>
          </a:prstGeom>
          <a:noFill/>
          <a:ln w="57150" cmpd="thinThick">
            <a:solidFill>
              <a:schemeClr val="folHlink"/>
            </a:solidFill>
            <a:miter lim="800000"/>
            <a:headEnd/>
            <a:tailEnd/>
          </a:ln>
          <a:effectLst/>
        </p:spPr>
        <p:txBody>
          <a:bodyPr>
            <a:spAutoFit/>
          </a:bodyPr>
          <a:lstStyle/>
          <a:p>
            <a:pPr algn="ctr">
              <a:spcBef>
                <a:spcPct val="50000"/>
              </a:spcBef>
            </a:pPr>
            <a:r>
              <a:rPr lang="es-ES">
                <a:solidFill>
                  <a:schemeClr val="bg2"/>
                </a:solidFill>
              </a:rPr>
              <a:t>RESMENSJ</a:t>
            </a:r>
          </a:p>
        </p:txBody>
      </p:sp>
      <p:sp>
        <p:nvSpPr>
          <p:cNvPr id="152603" name="Line 27"/>
          <p:cNvSpPr>
            <a:spLocks noChangeShapeType="1"/>
          </p:cNvSpPr>
          <p:nvPr/>
        </p:nvSpPr>
        <p:spPr bwMode="auto">
          <a:xfrm>
            <a:off x="4419600" y="6096000"/>
            <a:ext cx="3810000" cy="0"/>
          </a:xfrm>
          <a:prstGeom prst="line">
            <a:avLst/>
          </a:prstGeom>
          <a:noFill/>
          <a:ln w="57150">
            <a:solidFill>
              <a:schemeClr val="tx1"/>
            </a:solidFill>
            <a:round/>
            <a:headEnd/>
            <a:tailEnd/>
          </a:ln>
          <a:effectLst/>
        </p:spPr>
        <p:txBody>
          <a:bodyPr wrap="none"/>
          <a:lstStyle/>
          <a:p>
            <a:endParaRPr lang="es-ES"/>
          </a:p>
        </p:txBody>
      </p:sp>
      <p:sp>
        <p:nvSpPr>
          <p:cNvPr id="152604" name="Line 28"/>
          <p:cNvSpPr>
            <a:spLocks noChangeShapeType="1"/>
          </p:cNvSpPr>
          <p:nvPr/>
        </p:nvSpPr>
        <p:spPr bwMode="auto">
          <a:xfrm flipV="1">
            <a:off x="7620000" y="5867400"/>
            <a:ext cx="609600" cy="228600"/>
          </a:xfrm>
          <a:prstGeom prst="line">
            <a:avLst/>
          </a:prstGeom>
          <a:noFill/>
          <a:ln w="57150">
            <a:solidFill>
              <a:schemeClr val="tx1"/>
            </a:solidFill>
            <a:round/>
            <a:headEnd/>
            <a:tailEnd/>
          </a:ln>
          <a:effectLst/>
        </p:spPr>
        <p:txBody>
          <a:bodyPr wrap="none"/>
          <a:lstStyle/>
          <a:p>
            <a:endParaRPr lang="es-ES"/>
          </a:p>
        </p:txBody>
      </p:sp>
      <p:sp>
        <p:nvSpPr>
          <p:cNvPr id="152605" name="Line 29"/>
          <p:cNvSpPr>
            <a:spLocks noChangeShapeType="1"/>
          </p:cNvSpPr>
          <p:nvPr/>
        </p:nvSpPr>
        <p:spPr bwMode="auto">
          <a:xfrm>
            <a:off x="7620000" y="6096000"/>
            <a:ext cx="609600" cy="152400"/>
          </a:xfrm>
          <a:prstGeom prst="line">
            <a:avLst/>
          </a:prstGeom>
          <a:noFill/>
          <a:ln w="57150">
            <a:solidFill>
              <a:schemeClr val="tx1"/>
            </a:solidFill>
            <a:round/>
            <a:headEnd/>
            <a:tailEnd/>
          </a:ln>
          <a:effectLst/>
        </p:spPr>
        <p:txBody>
          <a:bodyPr wrap="none"/>
          <a:lstStyle/>
          <a:p>
            <a:endParaRPr lang="es-ES"/>
          </a:p>
        </p:txBody>
      </p:sp>
      <p:sp>
        <p:nvSpPr>
          <p:cNvPr id="152606" name="Line 30"/>
          <p:cNvSpPr>
            <a:spLocks noChangeShapeType="1"/>
          </p:cNvSpPr>
          <p:nvPr/>
        </p:nvSpPr>
        <p:spPr bwMode="auto">
          <a:xfrm>
            <a:off x="4876800" y="5791200"/>
            <a:ext cx="0" cy="609600"/>
          </a:xfrm>
          <a:prstGeom prst="line">
            <a:avLst/>
          </a:prstGeom>
          <a:noFill/>
          <a:ln w="38100">
            <a:solidFill>
              <a:schemeClr val="tx1"/>
            </a:solidFill>
            <a:round/>
            <a:headEnd/>
            <a:tailEnd/>
          </a:ln>
          <a:effectLst/>
        </p:spPr>
        <p:txBody>
          <a:bodyPr wrap="none"/>
          <a:lstStyle/>
          <a:p>
            <a:endParaRPr lang="es-ES"/>
          </a:p>
        </p:txBody>
      </p:sp>
      <p:sp>
        <p:nvSpPr>
          <p:cNvPr id="152607" name="Line 31"/>
          <p:cNvSpPr>
            <a:spLocks noChangeShapeType="1"/>
          </p:cNvSpPr>
          <p:nvPr/>
        </p:nvSpPr>
        <p:spPr bwMode="auto">
          <a:xfrm>
            <a:off x="7620000" y="5791200"/>
            <a:ext cx="0" cy="609600"/>
          </a:xfrm>
          <a:prstGeom prst="line">
            <a:avLst/>
          </a:prstGeom>
          <a:noFill/>
          <a:ln w="38100">
            <a:solidFill>
              <a:schemeClr val="tx1"/>
            </a:solidFill>
            <a:round/>
            <a:headEnd/>
            <a:tailEnd/>
          </a:ln>
          <a:effectLst/>
        </p:spPr>
        <p:txBody>
          <a:bodyPr wrap="none"/>
          <a:lstStyle/>
          <a:p>
            <a:endParaRPr lang="es-ES"/>
          </a:p>
        </p:txBody>
      </p:sp>
      <p:sp>
        <p:nvSpPr>
          <p:cNvPr id="152608" name="Text Box 32"/>
          <p:cNvSpPr txBox="1">
            <a:spLocks noChangeArrowheads="1"/>
          </p:cNvSpPr>
          <p:nvPr/>
        </p:nvSpPr>
        <p:spPr bwMode="auto">
          <a:xfrm>
            <a:off x="457200" y="6781800"/>
            <a:ext cx="3962400" cy="514350"/>
          </a:xfrm>
          <a:prstGeom prst="rect">
            <a:avLst/>
          </a:prstGeom>
          <a:noFill/>
          <a:ln w="57150" cmpd="thinThick">
            <a:solidFill>
              <a:schemeClr val="folHlink"/>
            </a:solidFill>
            <a:miter lim="800000"/>
            <a:headEnd/>
            <a:tailEnd/>
          </a:ln>
          <a:effectLst/>
        </p:spPr>
        <p:txBody>
          <a:bodyPr>
            <a:spAutoFit/>
          </a:bodyPr>
          <a:lstStyle/>
          <a:p>
            <a:pPr algn="ctr">
              <a:spcBef>
                <a:spcPct val="50000"/>
              </a:spcBef>
            </a:pPr>
            <a:r>
              <a:rPr lang="es-ES">
                <a:solidFill>
                  <a:schemeClr val="bg2"/>
                </a:solidFill>
              </a:rPr>
              <a:t>RESCTROL</a:t>
            </a:r>
          </a:p>
        </p:txBody>
      </p:sp>
      <p:sp>
        <p:nvSpPr>
          <p:cNvPr id="152609" name="Text Box 33"/>
          <p:cNvSpPr txBox="1">
            <a:spLocks noChangeArrowheads="1"/>
          </p:cNvSpPr>
          <p:nvPr/>
        </p:nvSpPr>
        <p:spPr bwMode="auto">
          <a:xfrm>
            <a:off x="8229600" y="6781800"/>
            <a:ext cx="4649788" cy="514350"/>
          </a:xfrm>
          <a:prstGeom prst="rect">
            <a:avLst/>
          </a:prstGeom>
          <a:noFill/>
          <a:ln w="57150" cmpd="thinThick">
            <a:solidFill>
              <a:schemeClr val="folHlink"/>
            </a:solidFill>
            <a:miter lim="800000"/>
            <a:headEnd/>
            <a:tailEnd/>
          </a:ln>
          <a:effectLst/>
        </p:spPr>
        <p:txBody>
          <a:bodyPr>
            <a:spAutoFit/>
          </a:bodyPr>
          <a:lstStyle/>
          <a:p>
            <a:pPr algn="ctr">
              <a:spcBef>
                <a:spcPct val="50000"/>
              </a:spcBef>
            </a:pPr>
            <a:r>
              <a:rPr lang="es-ES">
                <a:solidFill>
                  <a:schemeClr val="bg2"/>
                </a:solidFill>
              </a:rPr>
              <a:t>RESACEPT</a:t>
            </a:r>
          </a:p>
        </p:txBody>
      </p:sp>
      <p:sp>
        <p:nvSpPr>
          <p:cNvPr id="152610" name="Line 34"/>
          <p:cNvSpPr>
            <a:spLocks noChangeShapeType="1"/>
          </p:cNvSpPr>
          <p:nvPr/>
        </p:nvSpPr>
        <p:spPr bwMode="auto">
          <a:xfrm>
            <a:off x="4419600" y="7086600"/>
            <a:ext cx="3810000" cy="0"/>
          </a:xfrm>
          <a:prstGeom prst="line">
            <a:avLst/>
          </a:prstGeom>
          <a:noFill/>
          <a:ln w="57150">
            <a:solidFill>
              <a:schemeClr val="tx1"/>
            </a:solidFill>
            <a:round/>
            <a:headEnd/>
            <a:tailEnd/>
          </a:ln>
          <a:effectLst/>
        </p:spPr>
        <p:txBody>
          <a:bodyPr wrap="none"/>
          <a:lstStyle/>
          <a:p>
            <a:endParaRPr lang="es-ES"/>
          </a:p>
        </p:txBody>
      </p:sp>
      <p:sp>
        <p:nvSpPr>
          <p:cNvPr id="152611" name="Line 35"/>
          <p:cNvSpPr>
            <a:spLocks noChangeShapeType="1"/>
          </p:cNvSpPr>
          <p:nvPr/>
        </p:nvSpPr>
        <p:spPr bwMode="auto">
          <a:xfrm flipV="1">
            <a:off x="7620000" y="6858000"/>
            <a:ext cx="609600" cy="228600"/>
          </a:xfrm>
          <a:prstGeom prst="line">
            <a:avLst/>
          </a:prstGeom>
          <a:noFill/>
          <a:ln w="57150">
            <a:solidFill>
              <a:schemeClr val="tx1"/>
            </a:solidFill>
            <a:round/>
            <a:headEnd/>
            <a:tailEnd/>
          </a:ln>
          <a:effectLst/>
        </p:spPr>
        <p:txBody>
          <a:bodyPr wrap="none"/>
          <a:lstStyle/>
          <a:p>
            <a:endParaRPr lang="es-ES"/>
          </a:p>
        </p:txBody>
      </p:sp>
      <p:sp>
        <p:nvSpPr>
          <p:cNvPr id="152612" name="Line 36"/>
          <p:cNvSpPr>
            <a:spLocks noChangeShapeType="1"/>
          </p:cNvSpPr>
          <p:nvPr/>
        </p:nvSpPr>
        <p:spPr bwMode="auto">
          <a:xfrm>
            <a:off x="7620000" y="7086600"/>
            <a:ext cx="609600" cy="152400"/>
          </a:xfrm>
          <a:prstGeom prst="line">
            <a:avLst/>
          </a:prstGeom>
          <a:noFill/>
          <a:ln w="57150">
            <a:solidFill>
              <a:schemeClr val="tx1"/>
            </a:solidFill>
            <a:round/>
            <a:headEnd/>
            <a:tailEnd/>
          </a:ln>
          <a:effectLst/>
        </p:spPr>
        <p:txBody>
          <a:bodyPr wrap="none"/>
          <a:lstStyle/>
          <a:p>
            <a:endParaRPr lang="es-ES"/>
          </a:p>
        </p:txBody>
      </p:sp>
      <p:sp>
        <p:nvSpPr>
          <p:cNvPr id="152613" name="Line 37"/>
          <p:cNvSpPr>
            <a:spLocks noChangeShapeType="1"/>
          </p:cNvSpPr>
          <p:nvPr/>
        </p:nvSpPr>
        <p:spPr bwMode="auto">
          <a:xfrm>
            <a:off x="4876800" y="6781800"/>
            <a:ext cx="0" cy="609600"/>
          </a:xfrm>
          <a:prstGeom prst="line">
            <a:avLst/>
          </a:prstGeom>
          <a:noFill/>
          <a:ln w="38100">
            <a:solidFill>
              <a:schemeClr val="tx1"/>
            </a:solidFill>
            <a:round/>
            <a:headEnd/>
            <a:tailEnd/>
          </a:ln>
          <a:effectLst/>
        </p:spPr>
        <p:txBody>
          <a:bodyPr wrap="none"/>
          <a:lstStyle/>
          <a:p>
            <a:endParaRPr lang="es-ES"/>
          </a:p>
        </p:txBody>
      </p:sp>
      <p:sp>
        <p:nvSpPr>
          <p:cNvPr id="152614" name="Line 38"/>
          <p:cNvSpPr>
            <a:spLocks noChangeShapeType="1"/>
          </p:cNvSpPr>
          <p:nvPr/>
        </p:nvSpPr>
        <p:spPr bwMode="auto">
          <a:xfrm>
            <a:off x="7620000" y="6781800"/>
            <a:ext cx="0" cy="609600"/>
          </a:xfrm>
          <a:prstGeom prst="line">
            <a:avLst/>
          </a:prstGeom>
          <a:noFill/>
          <a:ln w="38100">
            <a:solidFill>
              <a:schemeClr val="tx1"/>
            </a:solidFill>
            <a:round/>
            <a:headEnd/>
            <a:tailEnd/>
          </a:ln>
          <a:effectLst/>
        </p:spPr>
        <p:txBody>
          <a:bodyPr wrap="none"/>
          <a:lstStyle/>
          <a:p>
            <a:endParaRPr lang="es-ES"/>
          </a:p>
        </p:txBody>
      </p:sp>
      <p:sp>
        <p:nvSpPr>
          <p:cNvPr id="152615" name="Oval 39"/>
          <p:cNvSpPr>
            <a:spLocks noChangeArrowheads="1"/>
          </p:cNvSpPr>
          <p:nvPr/>
        </p:nvSpPr>
        <p:spPr bwMode="auto">
          <a:xfrm>
            <a:off x="7391400" y="6858000"/>
            <a:ext cx="228600" cy="381000"/>
          </a:xfrm>
          <a:prstGeom prst="ellipse">
            <a:avLst/>
          </a:prstGeom>
          <a:noFill/>
          <a:ln w="38100">
            <a:solidFill>
              <a:schemeClr val="tx1"/>
            </a:solidFill>
            <a:round/>
            <a:headEnd/>
            <a:tailEnd/>
          </a:ln>
          <a:effectLst/>
        </p:spPr>
        <p:txBody>
          <a:bodyPr wrap="none" anchor="ctr"/>
          <a:lstStyle/>
          <a:p>
            <a:endParaRPr lang="es-ES"/>
          </a:p>
        </p:txBody>
      </p:sp>
      <p:sp>
        <p:nvSpPr>
          <p:cNvPr id="152616" name="Oval 40"/>
          <p:cNvSpPr>
            <a:spLocks noChangeArrowheads="1"/>
          </p:cNvSpPr>
          <p:nvPr/>
        </p:nvSpPr>
        <p:spPr bwMode="auto">
          <a:xfrm>
            <a:off x="7391400" y="4724400"/>
            <a:ext cx="228600" cy="381000"/>
          </a:xfrm>
          <a:prstGeom prst="ellipse">
            <a:avLst/>
          </a:prstGeom>
          <a:noFill/>
          <a:ln w="38100">
            <a:solidFill>
              <a:schemeClr val="tx1"/>
            </a:solidFill>
            <a:round/>
            <a:headEnd/>
            <a:tailEnd/>
          </a:ln>
          <a:effectLst/>
        </p:spPr>
        <p:txBody>
          <a:bodyPr wrap="none" anchor="ctr"/>
          <a:lstStyle/>
          <a:p>
            <a:endParaRPr 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ChangeArrowheads="1"/>
          </p:cNvSpPr>
          <p:nvPr/>
        </p:nvSpPr>
        <p:spPr bwMode="auto">
          <a:xfrm>
            <a:off x="4381500" y="3290888"/>
            <a:ext cx="13335000" cy="0"/>
          </a:xfrm>
          <a:prstGeom prst="rect">
            <a:avLst/>
          </a:prstGeom>
          <a:noFill/>
          <a:ln w="9525">
            <a:noFill/>
            <a:miter lim="800000"/>
            <a:headEnd/>
            <a:tailEnd/>
          </a:ln>
          <a:effectLst/>
        </p:spPr>
        <p:txBody>
          <a:bodyPr>
            <a:spAutoFit/>
          </a:bodyPr>
          <a:lstStyle/>
          <a:p>
            <a:endParaRPr lang="es-ES"/>
          </a:p>
        </p:txBody>
      </p:sp>
      <p:sp>
        <p:nvSpPr>
          <p:cNvPr id="148485" name="Rectangle 5"/>
          <p:cNvSpPr>
            <a:spLocks noChangeArrowheads="1"/>
          </p:cNvSpPr>
          <p:nvPr/>
        </p:nvSpPr>
        <p:spPr bwMode="auto">
          <a:xfrm>
            <a:off x="4381500" y="3290888"/>
            <a:ext cx="13335000" cy="0"/>
          </a:xfrm>
          <a:prstGeom prst="rect">
            <a:avLst/>
          </a:prstGeom>
          <a:noFill/>
          <a:ln w="9525">
            <a:noFill/>
            <a:miter lim="800000"/>
            <a:headEnd/>
            <a:tailEnd/>
          </a:ln>
          <a:effectLst/>
        </p:spPr>
        <p:txBody>
          <a:bodyPr>
            <a:spAutoFit/>
          </a:bodyPr>
          <a:lstStyle/>
          <a:p>
            <a:endParaRPr lang="es-ES"/>
          </a:p>
        </p:txBody>
      </p:sp>
      <p:graphicFrame>
        <p:nvGraphicFramePr>
          <p:cNvPr id="160768" name="Object 0"/>
          <p:cNvGraphicFramePr>
            <a:graphicFrameLocks noChangeAspect="1"/>
          </p:cNvGraphicFramePr>
          <p:nvPr/>
        </p:nvGraphicFramePr>
        <p:xfrm>
          <a:off x="762000" y="1524000"/>
          <a:ext cx="11734800" cy="7553325"/>
        </p:xfrm>
        <a:graphic>
          <a:graphicData uri="http://schemas.openxmlformats.org/presentationml/2006/ole">
            <p:oleObj spid="_x0000_s160768" r:id="rId3" imgW="8923810" imgH="5742857" progId="Paint.Picture">
              <p:embed/>
            </p:oleObj>
          </a:graphicData>
        </a:graphic>
      </p:graphicFrame>
      <p:sp>
        <p:nvSpPr>
          <p:cNvPr id="148487" name="Text Box 7"/>
          <p:cNvSpPr txBox="1">
            <a:spLocks noChangeArrowheads="1"/>
          </p:cNvSpPr>
          <p:nvPr/>
        </p:nvSpPr>
        <p:spPr bwMode="auto">
          <a:xfrm>
            <a:off x="2286000" y="228600"/>
            <a:ext cx="8710613" cy="1066800"/>
          </a:xfrm>
          <a:prstGeom prst="rect">
            <a:avLst/>
          </a:prstGeom>
          <a:noFill/>
          <a:ln w="9525">
            <a:noFill/>
            <a:miter lim="800000"/>
            <a:headEnd/>
            <a:tailEnd/>
          </a:ln>
          <a:effectLst/>
        </p:spPr>
        <p:txBody>
          <a:bodyPr wrap="none">
            <a:spAutoFit/>
          </a:bodyPr>
          <a:lstStyle/>
          <a:p>
            <a:pPr algn="ctr"/>
            <a:r>
              <a:rPr lang="es-ES" sz="3200" b="1">
                <a:solidFill>
                  <a:schemeClr val="bg2"/>
                </a:solidFill>
                <a:effectLst>
                  <a:outerShdw blurRad="38100" dist="38100" dir="2700000" algn="tl">
                    <a:srgbClr val="C0C0C0"/>
                  </a:outerShdw>
                </a:effectLst>
              </a:rPr>
              <a:t>PROCESO DE INGRESO DE INFORMACIÓN </a:t>
            </a:r>
          </a:p>
          <a:p>
            <a:pPr algn="ctr"/>
            <a:r>
              <a:rPr lang="es-ES" sz="3200" b="1">
                <a:solidFill>
                  <a:schemeClr val="bg2"/>
                </a:solidFill>
                <a:effectLst>
                  <a:outerShdw blurRad="38100" dist="38100" dir="2700000" algn="tl">
                    <a:srgbClr val="C0C0C0"/>
                  </a:outerShdw>
                </a:effectLst>
              </a:rPr>
              <a:t>AL SISTEMA DEL DEPÓSITO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ChangeArrowheads="1"/>
          </p:cNvSpPr>
          <p:nvPr/>
        </p:nvSpPr>
        <p:spPr bwMode="auto">
          <a:xfrm>
            <a:off x="4405313" y="3248025"/>
            <a:ext cx="13335000" cy="0"/>
          </a:xfrm>
          <a:prstGeom prst="rect">
            <a:avLst/>
          </a:prstGeom>
          <a:noFill/>
          <a:ln w="9525">
            <a:noFill/>
            <a:miter lim="800000"/>
            <a:headEnd/>
            <a:tailEnd/>
          </a:ln>
          <a:effectLst/>
        </p:spPr>
        <p:txBody>
          <a:bodyPr>
            <a:spAutoFit/>
          </a:bodyPr>
          <a:lstStyle/>
          <a:p>
            <a:endParaRPr lang="es-ES"/>
          </a:p>
        </p:txBody>
      </p:sp>
      <p:graphicFrame>
        <p:nvGraphicFramePr>
          <p:cNvPr id="149506" name="Object 2"/>
          <p:cNvGraphicFramePr>
            <a:graphicFrameLocks noChangeAspect="1"/>
          </p:cNvGraphicFramePr>
          <p:nvPr/>
        </p:nvGraphicFramePr>
        <p:xfrm>
          <a:off x="1752600" y="1752600"/>
          <a:ext cx="9753600" cy="6529388"/>
        </p:xfrm>
        <a:graphic>
          <a:graphicData uri="http://schemas.openxmlformats.org/presentationml/2006/ole">
            <p:oleObj spid="_x0000_s149506" r:id="rId3" imgW="7342857" imgH="4915586" progId="Paint.Picture">
              <p:embed/>
            </p:oleObj>
          </a:graphicData>
        </a:graphic>
      </p:graphicFrame>
      <p:sp>
        <p:nvSpPr>
          <p:cNvPr id="149508" name="Rectangle 4"/>
          <p:cNvSpPr>
            <a:spLocks noChangeArrowheads="1"/>
          </p:cNvSpPr>
          <p:nvPr/>
        </p:nvSpPr>
        <p:spPr bwMode="auto">
          <a:xfrm>
            <a:off x="1828800" y="609600"/>
            <a:ext cx="10515600" cy="641350"/>
          </a:xfrm>
          <a:prstGeom prst="rect">
            <a:avLst/>
          </a:prstGeom>
          <a:noFill/>
          <a:ln w="9525">
            <a:noFill/>
            <a:miter lim="800000"/>
            <a:headEnd/>
            <a:tailEnd/>
          </a:ln>
          <a:effectLst/>
        </p:spPr>
        <p:txBody>
          <a:bodyPr>
            <a:spAutoFit/>
          </a:bodyPr>
          <a:lstStyle/>
          <a:p>
            <a:r>
              <a:rPr lang="es-ES" sz="3600" b="1">
                <a:solidFill>
                  <a:schemeClr val="bg2"/>
                </a:solidFill>
                <a:latin typeface="Tahoma" pitchFamily="34" charset="0"/>
                <a:cs typeface="Times New Roman" pitchFamily="18" charset="0"/>
              </a:rPr>
              <a:t>PROCESO 1:  ACTUALIZAR BASE DE DATOS</a:t>
            </a:r>
            <a:r>
              <a:rPr lang="es-ES" sz="3600">
                <a:solidFill>
                  <a:schemeClr val="bg2"/>
                </a:solidFill>
                <a:latin typeface="Tahoma"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990600" y="228600"/>
            <a:ext cx="11506200" cy="1554163"/>
          </a:xfrm>
          <a:prstGeom prst="rect">
            <a:avLst/>
          </a:prstGeom>
          <a:noFill/>
          <a:ln w="9525">
            <a:noFill/>
            <a:miter lim="800000"/>
            <a:headEnd/>
            <a:tailEnd/>
          </a:ln>
          <a:effectLst/>
        </p:spPr>
        <p:txBody>
          <a:bodyPr>
            <a:spAutoFit/>
          </a:bodyPr>
          <a:lstStyle/>
          <a:p>
            <a:pPr algn="ctr"/>
            <a:r>
              <a:rPr lang="es-ES" sz="3200" b="1">
                <a:solidFill>
                  <a:schemeClr val="bg2"/>
                </a:solidFill>
                <a:latin typeface="Tahoma" pitchFamily="34" charset="0"/>
                <a:cs typeface="Times New Roman" pitchFamily="18" charset="0"/>
              </a:rPr>
              <a:t>PROCESO 2:  </a:t>
            </a:r>
          </a:p>
          <a:p>
            <a:pPr algn="ctr"/>
            <a:r>
              <a:rPr lang="es-ES" sz="3200" b="1">
                <a:solidFill>
                  <a:schemeClr val="bg2"/>
                </a:solidFill>
                <a:latin typeface="Tahoma" pitchFamily="34" charset="0"/>
                <a:cs typeface="Times New Roman" pitchFamily="18" charset="0"/>
              </a:rPr>
              <a:t>INGRESAR DATOS GENERALES DEL </a:t>
            </a:r>
          </a:p>
          <a:p>
            <a:pPr algn="ctr"/>
            <a:r>
              <a:rPr lang="es-ES" sz="3200" b="1">
                <a:solidFill>
                  <a:schemeClr val="bg2"/>
                </a:solidFill>
                <a:latin typeface="Tahoma" pitchFamily="34" charset="0"/>
                <a:cs typeface="Times New Roman" pitchFamily="18" charset="0"/>
              </a:rPr>
              <a:t>DOCUMENTO DE TRANSPORTE</a:t>
            </a:r>
            <a:r>
              <a:rPr lang="es-ES" sz="3200">
                <a:solidFill>
                  <a:schemeClr val="bg2"/>
                </a:solidFill>
                <a:latin typeface="Tahoma" pitchFamily="34" charset="0"/>
              </a:rPr>
              <a:t> </a:t>
            </a:r>
          </a:p>
        </p:txBody>
      </p:sp>
      <p:sp>
        <p:nvSpPr>
          <p:cNvPr id="153604" name="Rectangle 4"/>
          <p:cNvSpPr>
            <a:spLocks noChangeArrowheads="1"/>
          </p:cNvSpPr>
          <p:nvPr/>
        </p:nvSpPr>
        <p:spPr bwMode="auto">
          <a:xfrm>
            <a:off x="4324350" y="2967038"/>
            <a:ext cx="13335000" cy="0"/>
          </a:xfrm>
          <a:prstGeom prst="rect">
            <a:avLst/>
          </a:prstGeom>
          <a:noFill/>
          <a:ln w="9525">
            <a:noFill/>
            <a:miter lim="800000"/>
            <a:headEnd/>
            <a:tailEnd/>
          </a:ln>
          <a:effectLst/>
        </p:spPr>
        <p:txBody>
          <a:bodyPr>
            <a:spAutoFit/>
          </a:bodyPr>
          <a:lstStyle/>
          <a:p>
            <a:endParaRPr lang="es-ES"/>
          </a:p>
        </p:txBody>
      </p:sp>
      <p:graphicFrame>
        <p:nvGraphicFramePr>
          <p:cNvPr id="153603" name="Object 3"/>
          <p:cNvGraphicFramePr>
            <a:graphicFrameLocks noChangeAspect="1"/>
          </p:cNvGraphicFramePr>
          <p:nvPr/>
        </p:nvGraphicFramePr>
        <p:xfrm>
          <a:off x="2133600" y="1905000"/>
          <a:ext cx="9372600" cy="7181850"/>
        </p:xfrm>
        <a:graphic>
          <a:graphicData uri="http://schemas.openxmlformats.org/presentationml/2006/ole">
            <p:oleObj spid="_x0000_s153603" r:id="rId3" imgW="6133333" imgH="4695238" progId="Paint.Picture">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1219200" y="609600"/>
            <a:ext cx="10591800" cy="1190625"/>
          </a:xfrm>
          <a:prstGeom prst="rect">
            <a:avLst/>
          </a:prstGeom>
          <a:noFill/>
          <a:ln w="9525">
            <a:noFill/>
            <a:miter lim="800000"/>
            <a:headEnd/>
            <a:tailEnd/>
          </a:ln>
          <a:effectLst/>
        </p:spPr>
        <p:txBody>
          <a:bodyPr>
            <a:spAutoFit/>
          </a:bodyPr>
          <a:lstStyle/>
          <a:p>
            <a:pPr algn="ctr"/>
            <a:r>
              <a:rPr lang="es-ES" sz="3600" b="1">
                <a:solidFill>
                  <a:schemeClr val="bg2"/>
                </a:solidFill>
                <a:latin typeface="Tahoma" pitchFamily="34" charset="0"/>
                <a:cs typeface="Times New Roman" pitchFamily="18" charset="0"/>
              </a:rPr>
              <a:t>PROCESO 4:  REVISIÓN DE ERRORES PREVIO AL ENVIO ELECTRÓNICO</a:t>
            </a:r>
            <a:r>
              <a:rPr lang="es-ES" sz="3600">
                <a:solidFill>
                  <a:schemeClr val="bg2"/>
                </a:solidFill>
                <a:latin typeface="Tahoma" pitchFamily="34" charset="0"/>
              </a:rPr>
              <a:t> </a:t>
            </a:r>
          </a:p>
        </p:txBody>
      </p:sp>
      <p:sp>
        <p:nvSpPr>
          <p:cNvPr id="154628" name="Rectangle 4"/>
          <p:cNvSpPr>
            <a:spLocks noChangeArrowheads="1"/>
          </p:cNvSpPr>
          <p:nvPr/>
        </p:nvSpPr>
        <p:spPr bwMode="auto">
          <a:xfrm>
            <a:off x="4381500" y="2795588"/>
            <a:ext cx="13335000" cy="0"/>
          </a:xfrm>
          <a:prstGeom prst="rect">
            <a:avLst/>
          </a:prstGeom>
          <a:noFill/>
          <a:ln w="9525">
            <a:noFill/>
            <a:miter lim="800000"/>
            <a:headEnd/>
            <a:tailEnd/>
          </a:ln>
          <a:effectLst/>
        </p:spPr>
        <p:txBody>
          <a:bodyPr>
            <a:spAutoFit/>
          </a:bodyPr>
          <a:lstStyle/>
          <a:p>
            <a:endParaRPr lang="es-ES"/>
          </a:p>
        </p:txBody>
      </p:sp>
      <p:graphicFrame>
        <p:nvGraphicFramePr>
          <p:cNvPr id="154627" name="Object 3"/>
          <p:cNvGraphicFramePr>
            <a:graphicFrameLocks noChangeAspect="1"/>
          </p:cNvGraphicFramePr>
          <p:nvPr/>
        </p:nvGraphicFramePr>
        <p:xfrm>
          <a:off x="2286000" y="1981200"/>
          <a:ext cx="9067800" cy="7110413"/>
        </p:xfrm>
        <a:graphic>
          <a:graphicData uri="http://schemas.openxmlformats.org/presentationml/2006/ole">
            <p:oleObj spid="_x0000_s154627" r:id="rId3" imgW="5504762" imgH="4723810" progId="Paint.Picture">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1981200" y="609600"/>
            <a:ext cx="10134600" cy="1554163"/>
          </a:xfrm>
          <a:prstGeom prst="rect">
            <a:avLst/>
          </a:prstGeom>
          <a:noFill/>
          <a:ln w="9525">
            <a:noFill/>
            <a:miter lim="800000"/>
            <a:headEnd/>
            <a:tailEnd/>
          </a:ln>
          <a:effectLst/>
        </p:spPr>
        <p:txBody>
          <a:bodyPr>
            <a:spAutoFit/>
          </a:bodyPr>
          <a:lstStyle/>
          <a:p>
            <a:pPr algn="ctr"/>
            <a:r>
              <a:rPr lang="es-ES" sz="3200" b="1">
                <a:solidFill>
                  <a:schemeClr val="bg2"/>
                </a:solidFill>
                <a:latin typeface="Tahoma" pitchFamily="34" charset="0"/>
                <a:cs typeface="Arial" charset="0"/>
              </a:rPr>
              <a:t>PROCESO 5:  GENERAR EL ARCHIVO CARDAT</a:t>
            </a:r>
          </a:p>
          <a:p>
            <a:pPr algn="ctr"/>
            <a:r>
              <a:rPr lang="es-ES" sz="3200" b="1">
                <a:solidFill>
                  <a:schemeClr val="bg2"/>
                </a:solidFill>
                <a:latin typeface="Tahoma" pitchFamily="34" charset="0"/>
                <a:cs typeface="Arial" charset="0"/>
              </a:rPr>
              <a:t> PARA EL ENVÍO ELECTRÓNICO</a:t>
            </a:r>
            <a:endParaRPr lang="es-ES" sz="3200">
              <a:solidFill>
                <a:schemeClr val="bg2"/>
              </a:solidFill>
              <a:latin typeface="Tahoma" pitchFamily="34" charset="0"/>
              <a:cs typeface="Arial" charset="0"/>
            </a:endParaRPr>
          </a:p>
          <a:p>
            <a:pPr algn="ctr" eaLnBrk="0" hangingPunct="0"/>
            <a:endParaRPr lang="es-ES" sz="3200">
              <a:solidFill>
                <a:schemeClr val="bg2"/>
              </a:solidFill>
              <a:latin typeface="Tahoma" pitchFamily="34" charset="0"/>
            </a:endParaRPr>
          </a:p>
        </p:txBody>
      </p:sp>
      <p:sp>
        <p:nvSpPr>
          <p:cNvPr id="155652" name="Rectangle 4"/>
          <p:cNvSpPr>
            <a:spLocks noChangeArrowheads="1"/>
          </p:cNvSpPr>
          <p:nvPr/>
        </p:nvSpPr>
        <p:spPr bwMode="auto">
          <a:xfrm>
            <a:off x="4567238" y="3109913"/>
            <a:ext cx="13335000" cy="0"/>
          </a:xfrm>
          <a:prstGeom prst="rect">
            <a:avLst/>
          </a:prstGeom>
          <a:noFill/>
          <a:ln w="9525">
            <a:noFill/>
            <a:miter lim="800000"/>
            <a:headEnd/>
            <a:tailEnd/>
          </a:ln>
          <a:effectLst/>
        </p:spPr>
        <p:txBody>
          <a:bodyPr>
            <a:spAutoFit/>
          </a:bodyPr>
          <a:lstStyle/>
          <a:p>
            <a:endParaRPr lang="es-ES"/>
          </a:p>
        </p:txBody>
      </p:sp>
      <p:graphicFrame>
        <p:nvGraphicFramePr>
          <p:cNvPr id="155651" name="Object 3"/>
          <p:cNvGraphicFramePr>
            <a:graphicFrameLocks noChangeAspect="1"/>
          </p:cNvGraphicFramePr>
          <p:nvPr/>
        </p:nvGraphicFramePr>
        <p:xfrm>
          <a:off x="2133600" y="1905000"/>
          <a:ext cx="8991600" cy="7075488"/>
        </p:xfrm>
        <a:graphic>
          <a:graphicData uri="http://schemas.openxmlformats.org/presentationml/2006/ole">
            <p:oleObj spid="_x0000_s155651" r:id="rId3" imgW="6477904" imgH="5095238" progId="Paint.Picture">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2667000" y="1524000"/>
            <a:ext cx="8991600" cy="6456363"/>
          </a:xfrm>
          <a:prstGeom prst="rect">
            <a:avLst/>
          </a:prstGeom>
          <a:noFill/>
          <a:ln w="9525">
            <a:noFill/>
            <a:miter lim="800000"/>
            <a:headEnd/>
            <a:tailEnd/>
          </a:ln>
          <a:effectLst/>
        </p:spPr>
        <p:txBody>
          <a:bodyPr>
            <a:spAutoFit/>
          </a:bodyPr>
          <a:lstStyle/>
          <a:p>
            <a:pPr indent="-228600" algn="just">
              <a:tabLst>
                <a:tab pos="457200" algn="l"/>
              </a:tabLst>
            </a:pPr>
            <a:r>
              <a:rPr lang="es-MX" sz="2200">
                <a:solidFill>
                  <a:srgbClr val="000000"/>
                </a:solidFill>
                <a:latin typeface="Arial" charset="0"/>
                <a:cs typeface="Arial" charset="0"/>
              </a:rPr>
              <a:t> </a:t>
            </a:r>
          </a:p>
          <a:p>
            <a:pPr indent="-228600" algn="just" eaLnBrk="0" hangingPunct="0">
              <a:tabLst>
                <a:tab pos="457200" algn="l"/>
              </a:tabLst>
            </a:pPr>
            <a:r>
              <a:rPr lang="es-ES" sz="2200" b="1">
                <a:solidFill>
                  <a:srgbClr val="000000"/>
                </a:solidFill>
                <a:latin typeface="Arial" charset="0"/>
                <a:cs typeface="Arial" charset="0"/>
              </a:rPr>
              <a:t>a)</a:t>
            </a:r>
            <a:r>
              <a:rPr lang="es-ES" sz="2200" b="1">
                <a:solidFill>
                  <a:srgbClr val="000000"/>
                </a:solidFill>
                <a:cs typeface="Times New Roman" pitchFamily="18" charset="0"/>
              </a:rPr>
              <a:t> </a:t>
            </a:r>
            <a:r>
              <a:rPr lang="es-ES" sz="2200">
                <a:solidFill>
                  <a:srgbClr val="000000"/>
                </a:solidFill>
                <a:latin typeface="Arial" charset="0"/>
                <a:cs typeface="Arial" charset="0"/>
              </a:rPr>
              <a:t>Conservar y custodiar la mercadería;</a:t>
            </a:r>
          </a:p>
          <a:p>
            <a:pPr indent="-228600" algn="just" eaLnBrk="0" hangingPunct="0">
              <a:tabLst>
                <a:tab pos="457200" algn="l"/>
              </a:tabLst>
            </a:pPr>
            <a:endParaRPr lang="es-ES" sz="2200">
              <a:solidFill>
                <a:srgbClr val="000000"/>
              </a:solidFill>
              <a:cs typeface="Times New Roman" pitchFamily="18" charset="0"/>
            </a:endParaRPr>
          </a:p>
          <a:p>
            <a:pPr indent="-228600" algn="just" eaLnBrk="0" hangingPunct="0">
              <a:tabLst>
                <a:tab pos="457200" algn="l"/>
              </a:tabLst>
            </a:pPr>
            <a:r>
              <a:rPr lang="es-ES" sz="2200" b="1">
                <a:solidFill>
                  <a:srgbClr val="000000"/>
                </a:solidFill>
                <a:latin typeface="Arial" charset="0"/>
                <a:cs typeface="Arial" charset="0"/>
              </a:rPr>
              <a:t>b)</a:t>
            </a:r>
            <a:r>
              <a:rPr lang="es-ES" sz="2200" b="1">
                <a:solidFill>
                  <a:srgbClr val="000000"/>
                </a:solidFill>
                <a:cs typeface="Times New Roman" pitchFamily="18" charset="0"/>
              </a:rPr>
              <a:t> </a:t>
            </a:r>
            <a:r>
              <a:rPr lang="es-ES" sz="2200">
                <a:solidFill>
                  <a:srgbClr val="000000"/>
                </a:solidFill>
                <a:latin typeface="Arial" charset="0"/>
                <a:cs typeface="Arial" charset="0"/>
              </a:rPr>
              <a:t>Mantener vigente las garantías que respaldan la mercadería;</a:t>
            </a:r>
          </a:p>
          <a:p>
            <a:pPr indent="-228600" algn="just" eaLnBrk="0" hangingPunct="0">
              <a:tabLst>
                <a:tab pos="457200" algn="l"/>
              </a:tabLst>
            </a:pPr>
            <a:endParaRPr lang="es-ES" sz="2200">
              <a:solidFill>
                <a:srgbClr val="000000"/>
              </a:solidFill>
              <a:cs typeface="Times New Roman" pitchFamily="18" charset="0"/>
            </a:endParaRPr>
          </a:p>
          <a:p>
            <a:pPr indent="-228600" algn="just" eaLnBrk="0" hangingPunct="0">
              <a:tabLst>
                <a:tab pos="457200" algn="l"/>
              </a:tabLst>
            </a:pPr>
            <a:r>
              <a:rPr lang="es-ES" sz="2200" b="1">
                <a:solidFill>
                  <a:srgbClr val="000000"/>
                </a:solidFill>
                <a:latin typeface="Arial" charset="0"/>
                <a:cs typeface="Arial" charset="0"/>
              </a:rPr>
              <a:t>c)</a:t>
            </a:r>
            <a:r>
              <a:rPr lang="es-ES" sz="2200" b="1">
                <a:solidFill>
                  <a:srgbClr val="000000"/>
                </a:solidFill>
                <a:cs typeface="Times New Roman" pitchFamily="18" charset="0"/>
              </a:rPr>
              <a:t> </a:t>
            </a:r>
            <a:r>
              <a:rPr lang="es-ES" sz="2200">
                <a:solidFill>
                  <a:srgbClr val="000000"/>
                </a:solidFill>
                <a:latin typeface="Arial" charset="0"/>
                <a:cs typeface="Arial" charset="0"/>
              </a:rPr>
              <a:t>Llevar el inventario físico permanente conforme a lo especificado en    el contrato;</a:t>
            </a:r>
          </a:p>
          <a:p>
            <a:pPr indent="-228600" algn="just" eaLnBrk="0" hangingPunct="0">
              <a:tabLst>
                <a:tab pos="457200" algn="l"/>
              </a:tabLst>
            </a:pPr>
            <a:endParaRPr lang="es-ES" sz="2200">
              <a:solidFill>
                <a:srgbClr val="000000"/>
              </a:solidFill>
              <a:cs typeface="Times New Roman" pitchFamily="18" charset="0"/>
            </a:endParaRPr>
          </a:p>
          <a:p>
            <a:pPr indent="-228600" algn="just" eaLnBrk="0" hangingPunct="0">
              <a:tabLst>
                <a:tab pos="457200" algn="l"/>
              </a:tabLst>
            </a:pPr>
            <a:r>
              <a:rPr lang="es-ES" sz="2200" b="1">
                <a:solidFill>
                  <a:srgbClr val="000000"/>
                </a:solidFill>
                <a:latin typeface="Arial" charset="0"/>
                <a:cs typeface="Arial" charset="0"/>
              </a:rPr>
              <a:t>d)</a:t>
            </a:r>
            <a:r>
              <a:rPr lang="es-ES" sz="2200" b="1">
                <a:solidFill>
                  <a:srgbClr val="000000"/>
                </a:solidFill>
                <a:cs typeface="Times New Roman" pitchFamily="18" charset="0"/>
              </a:rPr>
              <a:t> </a:t>
            </a:r>
            <a:r>
              <a:rPr lang="es-ES" sz="2200">
                <a:solidFill>
                  <a:srgbClr val="000000"/>
                </a:solidFill>
                <a:latin typeface="Arial" charset="0"/>
                <a:cs typeface="Arial" charset="0"/>
              </a:rPr>
              <a:t>Facilitar las labores de inspección por parte del Distrito;</a:t>
            </a:r>
          </a:p>
          <a:p>
            <a:pPr indent="-228600" algn="just" eaLnBrk="0" hangingPunct="0">
              <a:tabLst>
                <a:tab pos="457200" algn="l"/>
              </a:tabLst>
            </a:pPr>
            <a:endParaRPr lang="es-ES" sz="2200">
              <a:solidFill>
                <a:srgbClr val="000000"/>
              </a:solidFill>
              <a:cs typeface="Times New Roman" pitchFamily="18" charset="0"/>
            </a:endParaRPr>
          </a:p>
          <a:p>
            <a:pPr indent="-228600" algn="just" eaLnBrk="0" hangingPunct="0">
              <a:tabLst>
                <a:tab pos="457200" algn="l"/>
              </a:tabLst>
            </a:pPr>
            <a:r>
              <a:rPr lang="es-ES" sz="2200" b="1">
                <a:solidFill>
                  <a:srgbClr val="000000"/>
                </a:solidFill>
                <a:latin typeface="Arial" charset="0"/>
                <a:cs typeface="Arial" charset="0"/>
              </a:rPr>
              <a:t>e)</a:t>
            </a:r>
            <a:r>
              <a:rPr lang="es-ES" sz="2200" b="1">
                <a:solidFill>
                  <a:srgbClr val="000000"/>
                </a:solidFill>
                <a:cs typeface="Times New Roman" pitchFamily="18" charset="0"/>
              </a:rPr>
              <a:t> </a:t>
            </a:r>
            <a:r>
              <a:rPr lang="es-ES" sz="2200">
                <a:solidFill>
                  <a:srgbClr val="000000"/>
                </a:solidFill>
                <a:latin typeface="Arial" charset="0"/>
                <a:cs typeface="Arial" charset="0"/>
              </a:rPr>
              <a:t>Entregar informes respecto a las actividades del depósito;</a:t>
            </a:r>
          </a:p>
          <a:p>
            <a:pPr indent="-228600" algn="just" eaLnBrk="0" hangingPunct="0">
              <a:tabLst>
                <a:tab pos="457200" algn="l"/>
              </a:tabLst>
            </a:pPr>
            <a:endParaRPr lang="es-ES" sz="2200">
              <a:solidFill>
                <a:srgbClr val="000000"/>
              </a:solidFill>
              <a:cs typeface="Times New Roman" pitchFamily="18" charset="0"/>
            </a:endParaRPr>
          </a:p>
          <a:p>
            <a:pPr indent="-228600" algn="just" eaLnBrk="0" hangingPunct="0">
              <a:tabLst>
                <a:tab pos="457200" algn="l"/>
              </a:tabLst>
            </a:pPr>
            <a:r>
              <a:rPr lang="es-ES" sz="2200" b="1">
                <a:solidFill>
                  <a:srgbClr val="000000"/>
                </a:solidFill>
                <a:latin typeface="Arial" charset="0"/>
                <a:cs typeface="Arial" charset="0"/>
              </a:rPr>
              <a:t>f) </a:t>
            </a:r>
            <a:r>
              <a:rPr lang="es-ES" sz="2200">
                <a:solidFill>
                  <a:srgbClr val="000000"/>
                </a:solidFill>
                <a:latin typeface="Arial" charset="0"/>
                <a:cs typeface="Arial" charset="0"/>
              </a:rPr>
              <a:t>Entregar la mercadería cuando la autoridad Distrital lo autorice   mediante los procedimientos establecidos por la Corporación   Aduanera Ecuatoriana (CAE), siendo responsable por los tributos   evadidos en caso de incumplimiento;  </a:t>
            </a:r>
          </a:p>
          <a:p>
            <a:pPr indent="-228600" algn="just" eaLnBrk="0" hangingPunct="0">
              <a:tabLst>
                <a:tab pos="457200" algn="l"/>
              </a:tabLst>
            </a:pPr>
            <a:endParaRPr lang="es-ES" sz="2200" b="1">
              <a:solidFill>
                <a:srgbClr val="000000"/>
              </a:solidFill>
              <a:cs typeface="Times New Roman" pitchFamily="18" charset="0"/>
            </a:endParaRPr>
          </a:p>
          <a:p>
            <a:pPr indent="-228600" eaLnBrk="0" hangingPunct="0">
              <a:tabLst>
                <a:tab pos="457200" algn="l"/>
              </a:tabLst>
            </a:pPr>
            <a:r>
              <a:rPr lang="es-ES" sz="2200" b="1">
                <a:solidFill>
                  <a:srgbClr val="000000"/>
                </a:solidFill>
                <a:latin typeface="Arial" charset="0"/>
                <a:cs typeface="Arial" charset="0"/>
              </a:rPr>
              <a:t>g) </a:t>
            </a:r>
            <a:r>
              <a:rPr lang="es-ES" sz="2200">
                <a:solidFill>
                  <a:srgbClr val="000000"/>
                </a:solidFill>
                <a:latin typeface="Arial" charset="0"/>
                <a:cs typeface="Arial" charset="0"/>
              </a:rPr>
              <a:t>Responder ante la CAE por el pago de tributos en caso de pérdida o  daño de la mercadería.</a:t>
            </a:r>
            <a:r>
              <a:rPr lang="es-ES" sz="2200">
                <a:solidFill>
                  <a:srgbClr val="000000"/>
                </a:solidFill>
              </a:rPr>
              <a:t> </a:t>
            </a:r>
          </a:p>
        </p:txBody>
      </p:sp>
      <p:sp>
        <p:nvSpPr>
          <p:cNvPr id="142339" name="Text Box 3"/>
          <p:cNvSpPr txBox="1">
            <a:spLocks noChangeArrowheads="1"/>
          </p:cNvSpPr>
          <p:nvPr/>
        </p:nvSpPr>
        <p:spPr bwMode="auto">
          <a:xfrm>
            <a:off x="228600" y="685800"/>
            <a:ext cx="12420600" cy="641350"/>
          </a:xfrm>
          <a:prstGeom prst="rect">
            <a:avLst/>
          </a:prstGeom>
          <a:noFill/>
          <a:ln w="9525">
            <a:noFill/>
            <a:miter lim="800000"/>
            <a:headEnd/>
            <a:tailEnd/>
          </a:ln>
          <a:effectLst/>
        </p:spPr>
        <p:txBody>
          <a:bodyPr>
            <a:spAutoFit/>
          </a:bodyPr>
          <a:lstStyle/>
          <a:p>
            <a:pPr algn="ctr">
              <a:spcBef>
                <a:spcPct val="50000"/>
              </a:spcBef>
            </a:pPr>
            <a:r>
              <a:rPr lang="es-ES" sz="3600" b="1">
                <a:solidFill>
                  <a:schemeClr val="bg1"/>
                </a:solidFill>
                <a:effectLst>
                  <a:outerShdw blurRad="38100" dist="38100" dir="2700000" algn="tl">
                    <a:srgbClr val="C0C0C0"/>
                  </a:outerShdw>
                </a:effectLst>
                <a:latin typeface="Tahoma" pitchFamily="34" charset="0"/>
              </a:rPr>
              <a:t>LOS DEPÓSITOS ADUANEROS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304800" y="381000"/>
            <a:ext cx="12420600" cy="1465263"/>
          </a:xfrm>
          <a:prstGeom prst="rect">
            <a:avLst/>
          </a:prstGeom>
          <a:noFill/>
          <a:ln w="9525">
            <a:noFill/>
            <a:miter lim="800000"/>
            <a:headEnd/>
            <a:tailEnd/>
          </a:ln>
          <a:effectLst/>
        </p:spPr>
        <p:txBody>
          <a:bodyPr>
            <a:spAutoFit/>
          </a:bodyPr>
          <a:lstStyle/>
          <a:p>
            <a:pPr algn="ctr">
              <a:spcBef>
                <a:spcPct val="50000"/>
              </a:spcBef>
            </a:pPr>
            <a:r>
              <a:rPr lang="es-ES" sz="3600" b="1">
                <a:solidFill>
                  <a:schemeClr val="bg1"/>
                </a:solidFill>
                <a:effectLst>
                  <a:outerShdw blurRad="38100" dist="38100" dir="2700000" algn="tl">
                    <a:srgbClr val="C0C0C0"/>
                  </a:outerShdw>
                </a:effectLst>
                <a:latin typeface="Tahoma" pitchFamily="34" charset="0"/>
              </a:rPr>
              <a:t>REPORTES DE DEPÓSITOS ADUANEROS</a:t>
            </a:r>
          </a:p>
          <a:p>
            <a:pPr algn="ctr">
              <a:spcBef>
                <a:spcPct val="50000"/>
              </a:spcBef>
            </a:pPr>
            <a:r>
              <a:rPr lang="es-ES" sz="3600" b="1">
                <a:solidFill>
                  <a:schemeClr val="bg1"/>
                </a:solidFill>
                <a:effectLst>
                  <a:outerShdw blurRad="38100" dist="38100" dir="2700000" algn="tl">
                    <a:srgbClr val="C0C0C0"/>
                  </a:outerShdw>
                </a:effectLst>
                <a:latin typeface="Tahoma" pitchFamily="34" charset="0"/>
              </a:rPr>
              <a:t>ANTE LA ADUANA</a:t>
            </a:r>
          </a:p>
        </p:txBody>
      </p:sp>
      <p:sp>
        <p:nvSpPr>
          <p:cNvPr id="158723" name="Text Box 3"/>
          <p:cNvSpPr txBox="1">
            <a:spLocks noChangeArrowheads="1"/>
          </p:cNvSpPr>
          <p:nvPr/>
        </p:nvSpPr>
        <p:spPr bwMode="auto">
          <a:xfrm>
            <a:off x="1905000" y="2590800"/>
            <a:ext cx="9813925" cy="5934075"/>
          </a:xfrm>
          <a:prstGeom prst="rect">
            <a:avLst/>
          </a:prstGeom>
          <a:noFill/>
          <a:ln w="9525">
            <a:noFill/>
            <a:miter lim="800000"/>
            <a:headEnd/>
            <a:tailEnd/>
          </a:ln>
          <a:effectLst/>
        </p:spPr>
        <p:txBody>
          <a:bodyPr>
            <a:spAutoFit/>
          </a:bodyPr>
          <a:lstStyle/>
          <a:p>
            <a:r>
              <a:rPr lang="es-MX" b="1">
                <a:solidFill>
                  <a:srgbClr val="000000"/>
                </a:solidFill>
                <a:latin typeface="Symbol" pitchFamily="18" charset="2"/>
                <a:cs typeface="Times New Roman" pitchFamily="18" charset="0"/>
              </a:rPr>
              <a:t>·</a:t>
            </a:r>
            <a:r>
              <a:rPr lang="es-MX" b="1">
                <a:solidFill>
                  <a:srgbClr val="000000"/>
                </a:solidFill>
                <a:cs typeface="Times New Roman" pitchFamily="18" charset="0"/>
              </a:rPr>
              <a:t>                </a:t>
            </a:r>
            <a:r>
              <a:rPr lang="es-MX" b="1">
                <a:solidFill>
                  <a:srgbClr val="000000"/>
                </a:solidFill>
                <a:latin typeface="Arial" charset="0"/>
                <a:cs typeface="Times New Roman" pitchFamily="18" charset="0"/>
              </a:rPr>
              <a:t>Un informe de los ingresos, respaldados por los DUIs; </a:t>
            </a:r>
          </a:p>
          <a:p>
            <a:r>
              <a:rPr lang="es-MX" b="1">
                <a:solidFill>
                  <a:srgbClr val="000000"/>
                </a:solidFill>
                <a:latin typeface="Arial" charset="0"/>
                <a:cs typeface="Times New Roman" pitchFamily="18" charset="0"/>
              </a:rPr>
              <a:t> </a:t>
            </a:r>
          </a:p>
          <a:p>
            <a:r>
              <a:rPr lang="es-MX" b="1">
                <a:solidFill>
                  <a:srgbClr val="000000"/>
                </a:solidFill>
                <a:latin typeface="Symbol" pitchFamily="18" charset="2"/>
                <a:cs typeface="Times New Roman" pitchFamily="18" charset="0"/>
              </a:rPr>
              <a:t>·</a:t>
            </a:r>
            <a:r>
              <a:rPr lang="es-MX" b="1">
                <a:solidFill>
                  <a:srgbClr val="000000"/>
                </a:solidFill>
                <a:cs typeface="Times New Roman" pitchFamily="18" charset="0"/>
              </a:rPr>
              <a:t>                </a:t>
            </a:r>
            <a:r>
              <a:rPr lang="es-MX" b="1">
                <a:solidFill>
                  <a:srgbClr val="000000"/>
                </a:solidFill>
                <a:latin typeface="Arial" charset="0"/>
                <a:cs typeface="Times New Roman" pitchFamily="18" charset="0"/>
              </a:rPr>
              <a:t>Un informe de egresos de mercadería, respaldados por   	DUIs (Declaración Unica de Importación), FUEs (Formulario  	Único de Exportación) o Guías de Movilización; </a:t>
            </a:r>
          </a:p>
          <a:p>
            <a:r>
              <a:rPr lang="es-MX" b="1">
                <a:solidFill>
                  <a:srgbClr val="000000"/>
                </a:solidFill>
                <a:latin typeface="Arial" charset="0"/>
                <a:cs typeface="Times New Roman" pitchFamily="18" charset="0"/>
              </a:rPr>
              <a:t> </a:t>
            </a:r>
          </a:p>
          <a:p>
            <a:r>
              <a:rPr lang="es-MX" b="1">
                <a:solidFill>
                  <a:srgbClr val="000000"/>
                </a:solidFill>
                <a:latin typeface="Symbol" pitchFamily="18" charset="2"/>
                <a:cs typeface="Times New Roman" pitchFamily="18" charset="0"/>
              </a:rPr>
              <a:t>·</a:t>
            </a:r>
            <a:r>
              <a:rPr lang="es-MX" b="1">
                <a:solidFill>
                  <a:srgbClr val="000000"/>
                </a:solidFill>
                <a:cs typeface="Times New Roman" pitchFamily="18" charset="0"/>
              </a:rPr>
              <a:t>                </a:t>
            </a:r>
            <a:r>
              <a:rPr lang="es-MX" b="1">
                <a:solidFill>
                  <a:srgbClr val="000000"/>
                </a:solidFill>
                <a:latin typeface="Arial" charset="0"/>
                <a:cs typeface="Times New Roman" pitchFamily="18" charset="0"/>
              </a:rPr>
              <a:t>Una matriz insumo / producto donde consta el porcentaje 	de utilización de dicha mercadería, como materia prima, en 	la producción de diversos productos, que serán finalmente 	exportados tal como lo contempla el Régimen aduanero de 	Depósito Industrial; y, </a:t>
            </a:r>
          </a:p>
          <a:p>
            <a:r>
              <a:rPr lang="es-MX" b="1">
                <a:solidFill>
                  <a:srgbClr val="000000"/>
                </a:solidFill>
                <a:latin typeface="Arial" charset="0"/>
                <a:cs typeface="Times New Roman" pitchFamily="18" charset="0"/>
              </a:rPr>
              <a:t> </a:t>
            </a:r>
          </a:p>
          <a:p>
            <a:r>
              <a:rPr lang="es-MX" b="1">
                <a:solidFill>
                  <a:srgbClr val="000000"/>
                </a:solidFill>
                <a:latin typeface="Symbol" pitchFamily="18" charset="2"/>
                <a:cs typeface="Times New Roman" pitchFamily="18" charset="0"/>
              </a:rPr>
              <a:t>·</a:t>
            </a:r>
            <a:r>
              <a:rPr lang="es-MX" b="1">
                <a:solidFill>
                  <a:srgbClr val="000000"/>
                </a:solidFill>
                <a:cs typeface="Times New Roman" pitchFamily="18" charset="0"/>
              </a:rPr>
              <a:t>                </a:t>
            </a:r>
            <a:r>
              <a:rPr lang="es-MX" b="1">
                <a:solidFill>
                  <a:srgbClr val="000000"/>
                </a:solidFill>
                <a:latin typeface="Arial" charset="0"/>
                <a:cs typeface="Times New Roman" pitchFamily="18" charset="0"/>
              </a:rPr>
              <a:t>Un Balance General de los ingresos y egresos de 	mercadería del depósito aduanero. </a:t>
            </a:r>
          </a:p>
          <a:p>
            <a:r>
              <a:rPr lang="es-MX" b="1">
                <a:solidFill>
                  <a:srgbClr val="000000"/>
                </a:solidFill>
                <a:latin typeface="Arial" charset="0"/>
                <a:cs typeface="Times New Roman" pitchFamily="18" charset="0"/>
              </a:rPr>
              <a:t> </a:t>
            </a:r>
          </a:p>
          <a:p>
            <a:endParaRPr lang="es-ES" b="1">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04800" y="609600"/>
            <a:ext cx="12668250" cy="812800"/>
          </a:xfrm>
        </p:spPr>
        <p:txBody>
          <a:bodyPr/>
          <a:lstStyle/>
          <a:p>
            <a:pPr algn="ctr"/>
            <a:r>
              <a:rPr lang="es-ES_tradnl" sz="4000" b="1">
                <a:solidFill>
                  <a:srgbClr val="0033CC"/>
                </a:solidFill>
              </a:rPr>
              <a:t>Participantes en el Sistema Aduanero SICE</a:t>
            </a:r>
          </a:p>
        </p:txBody>
      </p:sp>
      <p:sp>
        <p:nvSpPr>
          <p:cNvPr id="76806" name="Rectangle 6"/>
          <p:cNvSpPr>
            <a:spLocks noChangeArrowheads="1"/>
          </p:cNvSpPr>
          <p:nvPr/>
        </p:nvSpPr>
        <p:spPr bwMode="auto">
          <a:xfrm>
            <a:off x="5254625" y="6084888"/>
            <a:ext cx="2944813" cy="300037"/>
          </a:xfrm>
          <a:prstGeom prst="rect">
            <a:avLst/>
          </a:prstGeom>
          <a:solidFill>
            <a:schemeClr val="bg1"/>
          </a:solidFill>
          <a:ln w="9525">
            <a:noFill/>
            <a:miter lim="800000"/>
            <a:headEnd/>
            <a:tailEnd/>
          </a:ln>
          <a:effectLst/>
        </p:spPr>
        <p:txBody>
          <a:bodyPr wrap="none" anchor="ctr"/>
          <a:lstStyle/>
          <a:p>
            <a:endParaRPr lang="es-ES"/>
          </a:p>
        </p:txBody>
      </p:sp>
      <p:sp>
        <p:nvSpPr>
          <p:cNvPr id="76807" name="Rectangle 7"/>
          <p:cNvSpPr>
            <a:spLocks noChangeArrowheads="1"/>
          </p:cNvSpPr>
          <p:nvPr/>
        </p:nvSpPr>
        <p:spPr bwMode="auto">
          <a:xfrm>
            <a:off x="5254625" y="4581525"/>
            <a:ext cx="2944813" cy="401638"/>
          </a:xfrm>
          <a:prstGeom prst="rect">
            <a:avLst/>
          </a:prstGeom>
          <a:solidFill>
            <a:schemeClr val="bg1"/>
          </a:solidFill>
          <a:ln w="9525">
            <a:noFill/>
            <a:miter lim="800000"/>
            <a:headEnd/>
            <a:tailEnd/>
          </a:ln>
          <a:effectLst/>
        </p:spPr>
        <p:txBody>
          <a:bodyPr wrap="none" anchor="ctr"/>
          <a:lstStyle/>
          <a:p>
            <a:endParaRPr lang="es-ES"/>
          </a:p>
        </p:txBody>
      </p:sp>
      <p:grpSp>
        <p:nvGrpSpPr>
          <p:cNvPr id="76808" name="Group 8"/>
          <p:cNvGrpSpPr>
            <a:grpSpLocks/>
          </p:cNvGrpSpPr>
          <p:nvPr/>
        </p:nvGrpSpPr>
        <p:grpSpPr bwMode="auto">
          <a:xfrm>
            <a:off x="5156200" y="3873500"/>
            <a:ext cx="798513" cy="531813"/>
            <a:chOff x="2203" y="1130"/>
            <a:chExt cx="507" cy="415"/>
          </a:xfrm>
        </p:grpSpPr>
        <p:grpSp>
          <p:nvGrpSpPr>
            <p:cNvPr id="76809" name="Group 9"/>
            <p:cNvGrpSpPr>
              <a:grpSpLocks/>
            </p:cNvGrpSpPr>
            <p:nvPr/>
          </p:nvGrpSpPr>
          <p:grpSpPr bwMode="auto">
            <a:xfrm>
              <a:off x="2203" y="1147"/>
              <a:ext cx="507" cy="398"/>
              <a:chOff x="2203" y="1147"/>
              <a:chExt cx="507" cy="398"/>
            </a:xfrm>
          </p:grpSpPr>
          <p:sp>
            <p:nvSpPr>
              <p:cNvPr id="76810" name="Freeform 10"/>
              <p:cNvSpPr>
                <a:spLocks/>
              </p:cNvSpPr>
              <p:nvPr/>
            </p:nvSpPr>
            <p:spPr bwMode="auto">
              <a:xfrm>
                <a:off x="2203" y="1147"/>
                <a:ext cx="507" cy="398"/>
              </a:xfrm>
              <a:custGeom>
                <a:avLst/>
                <a:gdLst/>
                <a:ahLst/>
                <a:cxnLst>
                  <a:cxn ang="0">
                    <a:pos x="11" y="24"/>
                  </a:cxn>
                  <a:cxn ang="0">
                    <a:pos x="41" y="12"/>
                  </a:cxn>
                  <a:cxn ang="0">
                    <a:pos x="82" y="6"/>
                  </a:cxn>
                  <a:cxn ang="0">
                    <a:pos x="118" y="0"/>
                  </a:cxn>
                  <a:cxn ang="0">
                    <a:pos x="165" y="6"/>
                  </a:cxn>
                  <a:cxn ang="0">
                    <a:pos x="206" y="12"/>
                  </a:cxn>
                  <a:cxn ang="0">
                    <a:pos x="265" y="30"/>
                  </a:cxn>
                  <a:cxn ang="0">
                    <a:pos x="313" y="54"/>
                  </a:cxn>
                  <a:cxn ang="0">
                    <a:pos x="360" y="89"/>
                  </a:cxn>
                  <a:cxn ang="0">
                    <a:pos x="401" y="131"/>
                  </a:cxn>
                  <a:cxn ang="0">
                    <a:pos x="425" y="173"/>
                  </a:cxn>
                  <a:cxn ang="0">
                    <a:pos x="437" y="208"/>
                  </a:cxn>
                  <a:cxn ang="0">
                    <a:pos x="496" y="143"/>
                  </a:cxn>
                  <a:cxn ang="0">
                    <a:pos x="490" y="220"/>
                  </a:cxn>
                  <a:cxn ang="0">
                    <a:pos x="490" y="309"/>
                  </a:cxn>
                  <a:cxn ang="0">
                    <a:pos x="507" y="380"/>
                  </a:cxn>
                  <a:cxn ang="0">
                    <a:pos x="472" y="386"/>
                  </a:cxn>
                  <a:cxn ang="0">
                    <a:pos x="419" y="362"/>
                  </a:cxn>
                  <a:cxn ang="0">
                    <a:pos x="378" y="356"/>
                  </a:cxn>
                  <a:cxn ang="0">
                    <a:pos x="401" y="297"/>
                  </a:cxn>
                  <a:cxn ang="0">
                    <a:pos x="372" y="238"/>
                  </a:cxn>
                  <a:cxn ang="0">
                    <a:pos x="336" y="190"/>
                  </a:cxn>
                  <a:cxn ang="0">
                    <a:pos x="289" y="143"/>
                  </a:cxn>
                  <a:cxn ang="0">
                    <a:pos x="230" y="101"/>
                  </a:cxn>
                  <a:cxn ang="0">
                    <a:pos x="177" y="66"/>
                  </a:cxn>
                  <a:cxn ang="0">
                    <a:pos x="153" y="60"/>
                  </a:cxn>
                  <a:cxn ang="0">
                    <a:pos x="130" y="54"/>
                  </a:cxn>
                  <a:cxn ang="0">
                    <a:pos x="94" y="42"/>
                  </a:cxn>
                  <a:cxn ang="0">
                    <a:pos x="71" y="42"/>
                  </a:cxn>
                  <a:cxn ang="0">
                    <a:pos x="47" y="36"/>
                  </a:cxn>
                  <a:cxn ang="0">
                    <a:pos x="23" y="42"/>
                  </a:cxn>
                  <a:cxn ang="0">
                    <a:pos x="0" y="48"/>
                  </a:cxn>
                </a:cxnLst>
                <a:rect l="0" t="0" r="r" b="b"/>
                <a:pathLst>
                  <a:path w="507" h="398">
                    <a:moveTo>
                      <a:pt x="0" y="48"/>
                    </a:moveTo>
                    <a:lnTo>
                      <a:pt x="11" y="24"/>
                    </a:lnTo>
                    <a:lnTo>
                      <a:pt x="29" y="18"/>
                    </a:lnTo>
                    <a:lnTo>
                      <a:pt x="41" y="12"/>
                    </a:lnTo>
                    <a:lnTo>
                      <a:pt x="59" y="6"/>
                    </a:lnTo>
                    <a:lnTo>
                      <a:pt x="82" y="6"/>
                    </a:lnTo>
                    <a:lnTo>
                      <a:pt x="94" y="0"/>
                    </a:lnTo>
                    <a:lnTo>
                      <a:pt x="118" y="0"/>
                    </a:lnTo>
                    <a:lnTo>
                      <a:pt x="141" y="0"/>
                    </a:lnTo>
                    <a:lnTo>
                      <a:pt x="165" y="6"/>
                    </a:lnTo>
                    <a:lnTo>
                      <a:pt x="189" y="6"/>
                    </a:lnTo>
                    <a:lnTo>
                      <a:pt x="206" y="12"/>
                    </a:lnTo>
                    <a:lnTo>
                      <a:pt x="236" y="24"/>
                    </a:lnTo>
                    <a:lnTo>
                      <a:pt x="265" y="30"/>
                    </a:lnTo>
                    <a:lnTo>
                      <a:pt x="289" y="42"/>
                    </a:lnTo>
                    <a:lnTo>
                      <a:pt x="313" y="54"/>
                    </a:lnTo>
                    <a:lnTo>
                      <a:pt x="336" y="72"/>
                    </a:lnTo>
                    <a:lnTo>
                      <a:pt x="360" y="89"/>
                    </a:lnTo>
                    <a:lnTo>
                      <a:pt x="378" y="107"/>
                    </a:lnTo>
                    <a:lnTo>
                      <a:pt x="401" y="131"/>
                    </a:lnTo>
                    <a:lnTo>
                      <a:pt x="413" y="149"/>
                    </a:lnTo>
                    <a:lnTo>
                      <a:pt x="425" y="173"/>
                    </a:lnTo>
                    <a:lnTo>
                      <a:pt x="431" y="190"/>
                    </a:lnTo>
                    <a:lnTo>
                      <a:pt x="437" y="208"/>
                    </a:lnTo>
                    <a:lnTo>
                      <a:pt x="443" y="220"/>
                    </a:lnTo>
                    <a:lnTo>
                      <a:pt x="496" y="143"/>
                    </a:lnTo>
                    <a:lnTo>
                      <a:pt x="490" y="178"/>
                    </a:lnTo>
                    <a:lnTo>
                      <a:pt x="490" y="220"/>
                    </a:lnTo>
                    <a:lnTo>
                      <a:pt x="490" y="262"/>
                    </a:lnTo>
                    <a:lnTo>
                      <a:pt x="490" y="309"/>
                    </a:lnTo>
                    <a:lnTo>
                      <a:pt x="490" y="339"/>
                    </a:lnTo>
                    <a:lnTo>
                      <a:pt x="507" y="380"/>
                    </a:lnTo>
                    <a:lnTo>
                      <a:pt x="496" y="398"/>
                    </a:lnTo>
                    <a:lnTo>
                      <a:pt x="472" y="386"/>
                    </a:lnTo>
                    <a:lnTo>
                      <a:pt x="443" y="374"/>
                    </a:lnTo>
                    <a:lnTo>
                      <a:pt x="419" y="362"/>
                    </a:lnTo>
                    <a:lnTo>
                      <a:pt x="395" y="362"/>
                    </a:lnTo>
                    <a:lnTo>
                      <a:pt x="378" y="356"/>
                    </a:lnTo>
                    <a:lnTo>
                      <a:pt x="360" y="362"/>
                    </a:lnTo>
                    <a:lnTo>
                      <a:pt x="401" y="297"/>
                    </a:lnTo>
                    <a:lnTo>
                      <a:pt x="383" y="262"/>
                    </a:lnTo>
                    <a:lnTo>
                      <a:pt x="372" y="238"/>
                    </a:lnTo>
                    <a:lnTo>
                      <a:pt x="354" y="214"/>
                    </a:lnTo>
                    <a:lnTo>
                      <a:pt x="336" y="190"/>
                    </a:lnTo>
                    <a:lnTo>
                      <a:pt x="313" y="167"/>
                    </a:lnTo>
                    <a:lnTo>
                      <a:pt x="289" y="143"/>
                    </a:lnTo>
                    <a:lnTo>
                      <a:pt x="259" y="119"/>
                    </a:lnTo>
                    <a:lnTo>
                      <a:pt x="230" y="101"/>
                    </a:lnTo>
                    <a:lnTo>
                      <a:pt x="206" y="78"/>
                    </a:lnTo>
                    <a:lnTo>
                      <a:pt x="177" y="66"/>
                    </a:lnTo>
                    <a:lnTo>
                      <a:pt x="165" y="66"/>
                    </a:lnTo>
                    <a:lnTo>
                      <a:pt x="153" y="60"/>
                    </a:lnTo>
                    <a:lnTo>
                      <a:pt x="141" y="54"/>
                    </a:lnTo>
                    <a:lnTo>
                      <a:pt x="130" y="54"/>
                    </a:lnTo>
                    <a:lnTo>
                      <a:pt x="106" y="48"/>
                    </a:lnTo>
                    <a:lnTo>
                      <a:pt x="94" y="42"/>
                    </a:lnTo>
                    <a:lnTo>
                      <a:pt x="82" y="42"/>
                    </a:lnTo>
                    <a:lnTo>
                      <a:pt x="71" y="42"/>
                    </a:lnTo>
                    <a:lnTo>
                      <a:pt x="59" y="36"/>
                    </a:lnTo>
                    <a:lnTo>
                      <a:pt x="47" y="36"/>
                    </a:lnTo>
                    <a:lnTo>
                      <a:pt x="35" y="42"/>
                    </a:lnTo>
                    <a:lnTo>
                      <a:pt x="23" y="42"/>
                    </a:lnTo>
                    <a:lnTo>
                      <a:pt x="11" y="48"/>
                    </a:lnTo>
                    <a:lnTo>
                      <a:pt x="0" y="48"/>
                    </a:lnTo>
                    <a:close/>
                  </a:path>
                </a:pathLst>
              </a:custGeom>
              <a:solidFill>
                <a:srgbClr val="0099CC"/>
              </a:solidFill>
              <a:ln w="9525">
                <a:noFill/>
                <a:round/>
                <a:headEnd/>
                <a:tailEnd/>
              </a:ln>
            </p:spPr>
            <p:txBody>
              <a:bodyPr/>
              <a:lstStyle/>
              <a:p>
                <a:endParaRPr lang="es-ES"/>
              </a:p>
            </p:txBody>
          </p:sp>
          <p:sp>
            <p:nvSpPr>
              <p:cNvPr id="76811" name="Freeform 11"/>
              <p:cNvSpPr>
                <a:spLocks/>
              </p:cNvSpPr>
              <p:nvPr/>
            </p:nvSpPr>
            <p:spPr bwMode="auto">
              <a:xfrm>
                <a:off x="2203" y="1147"/>
                <a:ext cx="507" cy="398"/>
              </a:xfrm>
              <a:custGeom>
                <a:avLst/>
                <a:gdLst/>
                <a:ahLst/>
                <a:cxnLst>
                  <a:cxn ang="0">
                    <a:pos x="11" y="24"/>
                  </a:cxn>
                  <a:cxn ang="0">
                    <a:pos x="41" y="12"/>
                  </a:cxn>
                  <a:cxn ang="0">
                    <a:pos x="82" y="6"/>
                  </a:cxn>
                  <a:cxn ang="0">
                    <a:pos x="118" y="0"/>
                  </a:cxn>
                  <a:cxn ang="0">
                    <a:pos x="165" y="6"/>
                  </a:cxn>
                  <a:cxn ang="0">
                    <a:pos x="206" y="12"/>
                  </a:cxn>
                  <a:cxn ang="0">
                    <a:pos x="265" y="30"/>
                  </a:cxn>
                  <a:cxn ang="0">
                    <a:pos x="313" y="54"/>
                  </a:cxn>
                  <a:cxn ang="0">
                    <a:pos x="360" y="89"/>
                  </a:cxn>
                  <a:cxn ang="0">
                    <a:pos x="401" y="131"/>
                  </a:cxn>
                  <a:cxn ang="0">
                    <a:pos x="425" y="173"/>
                  </a:cxn>
                  <a:cxn ang="0">
                    <a:pos x="437" y="208"/>
                  </a:cxn>
                  <a:cxn ang="0">
                    <a:pos x="496" y="143"/>
                  </a:cxn>
                  <a:cxn ang="0">
                    <a:pos x="490" y="220"/>
                  </a:cxn>
                  <a:cxn ang="0">
                    <a:pos x="490" y="309"/>
                  </a:cxn>
                  <a:cxn ang="0">
                    <a:pos x="507" y="380"/>
                  </a:cxn>
                  <a:cxn ang="0">
                    <a:pos x="472" y="386"/>
                  </a:cxn>
                  <a:cxn ang="0">
                    <a:pos x="419" y="362"/>
                  </a:cxn>
                  <a:cxn ang="0">
                    <a:pos x="378" y="356"/>
                  </a:cxn>
                  <a:cxn ang="0">
                    <a:pos x="401" y="297"/>
                  </a:cxn>
                  <a:cxn ang="0">
                    <a:pos x="372" y="238"/>
                  </a:cxn>
                  <a:cxn ang="0">
                    <a:pos x="336" y="190"/>
                  </a:cxn>
                  <a:cxn ang="0">
                    <a:pos x="289" y="143"/>
                  </a:cxn>
                  <a:cxn ang="0">
                    <a:pos x="230" y="101"/>
                  </a:cxn>
                  <a:cxn ang="0">
                    <a:pos x="177" y="66"/>
                  </a:cxn>
                  <a:cxn ang="0">
                    <a:pos x="153" y="60"/>
                  </a:cxn>
                  <a:cxn ang="0">
                    <a:pos x="130" y="54"/>
                  </a:cxn>
                  <a:cxn ang="0">
                    <a:pos x="94" y="42"/>
                  </a:cxn>
                  <a:cxn ang="0">
                    <a:pos x="71" y="42"/>
                  </a:cxn>
                  <a:cxn ang="0">
                    <a:pos x="47" y="36"/>
                  </a:cxn>
                  <a:cxn ang="0">
                    <a:pos x="23" y="42"/>
                  </a:cxn>
                  <a:cxn ang="0">
                    <a:pos x="0" y="48"/>
                  </a:cxn>
                </a:cxnLst>
                <a:rect l="0" t="0" r="r" b="b"/>
                <a:pathLst>
                  <a:path w="507" h="398">
                    <a:moveTo>
                      <a:pt x="0" y="48"/>
                    </a:moveTo>
                    <a:lnTo>
                      <a:pt x="11" y="24"/>
                    </a:lnTo>
                    <a:lnTo>
                      <a:pt x="29" y="18"/>
                    </a:lnTo>
                    <a:lnTo>
                      <a:pt x="41" y="12"/>
                    </a:lnTo>
                    <a:lnTo>
                      <a:pt x="59" y="6"/>
                    </a:lnTo>
                    <a:lnTo>
                      <a:pt x="82" y="6"/>
                    </a:lnTo>
                    <a:lnTo>
                      <a:pt x="94" y="0"/>
                    </a:lnTo>
                    <a:lnTo>
                      <a:pt x="118" y="0"/>
                    </a:lnTo>
                    <a:lnTo>
                      <a:pt x="141" y="0"/>
                    </a:lnTo>
                    <a:lnTo>
                      <a:pt x="165" y="6"/>
                    </a:lnTo>
                    <a:lnTo>
                      <a:pt x="189" y="6"/>
                    </a:lnTo>
                    <a:lnTo>
                      <a:pt x="206" y="12"/>
                    </a:lnTo>
                    <a:lnTo>
                      <a:pt x="236" y="24"/>
                    </a:lnTo>
                    <a:lnTo>
                      <a:pt x="265" y="30"/>
                    </a:lnTo>
                    <a:lnTo>
                      <a:pt x="289" y="42"/>
                    </a:lnTo>
                    <a:lnTo>
                      <a:pt x="313" y="54"/>
                    </a:lnTo>
                    <a:lnTo>
                      <a:pt x="336" y="72"/>
                    </a:lnTo>
                    <a:lnTo>
                      <a:pt x="360" y="89"/>
                    </a:lnTo>
                    <a:lnTo>
                      <a:pt x="378" y="107"/>
                    </a:lnTo>
                    <a:lnTo>
                      <a:pt x="401" y="131"/>
                    </a:lnTo>
                    <a:lnTo>
                      <a:pt x="413" y="149"/>
                    </a:lnTo>
                    <a:lnTo>
                      <a:pt x="425" y="173"/>
                    </a:lnTo>
                    <a:lnTo>
                      <a:pt x="431" y="190"/>
                    </a:lnTo>
                    <a:lnTo>
                      <a:pt x="437" y="208"/>
                    </a:lnTo>
                    <a:lnTo>
                      <a:pt x="443" y="220"/>
                    </a:lnTo>
                    <a:lnTo>
                      <a:pt x="496" y="143"/>
                    </a:lnTo>
                    <a:lnTo>
                      <a:pt x="490" y="178"/>
                    </a:lnTo>
                    <a:lnTo>
                      <a:pt x="490" y="220"/>
                    </a:lnTo>
                    <a:lnTo>
                      <a:pt x="490" y="262"/>
                    </a:lnTo>
                    <a:lnTo>
                      <a:pt x="490" y="309"/>
                    </a:lnTo>
                    <a:lnTo>
                      <a:pt x="490" y="339"/>
                    </a:lnTo>
                    <a:lnTo>
                      <a:pt x="507" y="380"/>
                    </a:lnTo>
                    <a:lnTo>
                      <a:pt x="496" y="398"/>
                    </a:lnTo>
                    <a:lnTo>
                      <a:pt x="472" y="386"/>
                    </a:lnTo>
                    <a:lnTo>
                      <a:pt x="443" y="374"/>
                    </a:lnTo>
                    <a:lnTo>
                      <a:pt x="419" y="362"/>
                    </a:lnTo>
                    <a:lnTo>
                      <a:pt x="395" y="362"/>
                    </a:lnTo>
                    <a:lnTo>
                      <a:pt x="378" y="356"/>
                    </a:lnTo>
                    <a:lnTo>
                      <a:pt x="360" y="362"/>
                    </a:lnTo>
                    <a:lnTo>
                      <a:pt x="401" y="297"/>
                    </a:lnTo>
                    <a:lnTo>
                      <a:pt x="383" y="262"/>
                    </a:lnTo>
                    <a:lnTo>
                      <a:pt x="372" y="238"/>
                    </a:lnTo>
                    <a:lnTo>
                      <a:pt x="354" y="214"/>
                    </a:lnTo>
                    <a:lnTo>
                      <a:pt x="336" y="190"/>
                    </a:lnTo>
                    <a:lnTo>
                      <a:pt x="313" y="167"/>
                    </a:lnTo>
                    <a:lnTo>
                      <a:pt x="289" y="143"/>
                    </a:lnTo>
                    <a:lnTo>
                      <a:pt x="259" y="119"/>
                    </a:lnTo>
                    <a:lnTo>
                      <a:pt x="230" y="101"/>
                    </a:lnTo>
                    <a:lnTo>
                      <a:pt x="206" y="78"/>
                    </a:lnTo>
                    <a:lnTo>
                      <a:pt x="177" y="66"/>
                    </a:lnTo>
                    <a:lnTo>
                      <a:pt x="165" y="66"/>
                    </a:lnTo>
                    <a:lnTo>
                      <a:pt x="153" y="60"/>
                    </a:lnTo>
                    <a:lnTo>
                      <a:pt x="141" y="54"/>
                    </a:lnTo>
                    <a:lnTo>
                      <a:pt x="130" y="54"/>
                    </a:lnTo>
                    <a:lnTo>
                      <a:pt x="106" y="48"/>
                    </a:lnTo>
                    <a:lnTo>
                      <a:pt x="94" y="42"/>
                    </a:lnTo>
                    <a:lnTo>
                      <a:pt x="82" y="42"/>
                    </a:lnTo>
                    <a:lnTo>
                      <a:pt x="71" y="42"/>
                    </a:lnTo>
                    <a:lnTo>
                      <a:pt x="59" y="36"/>
                    </a:lnTo>
                    <a:lnTo>
                      <a:pt x="47" y="36"/>
                    </a:lnTo>
                    <a:lnTo>
                      <a:pt x="35" y="42"/>
                    </a:lnTo>
                    <a:lnTo>
                      <a:pt x="23" y="42"/>
                    </a:lnTo>
                    <a:lnTo>
                      <a:pt x="11" y="48"/>
                    </a:lnTo>
                    <a:lnTo>
                      <a:pt x="0" y="48"/>
                    </a:lnTo>
                  </a:path>
                </a:pathLst>
              </a:custGeom>
              <a:noFill/>
              <a:ln w="9525">
                <a:solidFill>
                  <a:srgbClr val="0099CC"/>
                </a:solidFill>
                <a:prstDash val="solid"/>
                <a:round/>
                <a:headEnd/>
                <a:tailEnd/>
              </a:ln>
            </p:spPr>
            <p:txBody>
              <a:bodyPr/>
              <a:lstStyle/>
              <a:p>
                <a:endParaRPr lang="es-ES"/>
              </a:p>
            </p:txBody>
          </p:sp>
        </p:grpSp>
        <p:grpSp>
          <p:nvGrpSpPr>
            <p:cNvPr id="76812" name="Group 12"/>
            <p:cNvGrpSpPr>
              <a:grpSpLocks/>
            </p:cNvGrpSpPr>
            <p:nvPr/>
          </p:nvGrpSpPr>
          <p:grpSpPr bwMode="auto">
            <a:xfrm>
              <a:off x="2214" y="1130"/>
              <a:ext cx="496" cy="397"/>
              <a:chOff x="2214" y="1130"/>
              <a:chExt cx="496" cy="397"/>
            </a:xfrm>
          </p:grpSpPr>
          <p:sp>
            <p:nvSpPr>
              <p:cNvPr id="76813" name="Freeform 13"/>
              <p:cNvSpPr>
                <a:spLocks/>
              </p:cNvSpPr>
              <p:nvPr/>
            </p:nvSpPr>
            <p:spPr bwMode="auto">
              <a:xfrm>
                <a:off x="2214" y="1130"/>
                <a:ext cx="496" cy="397"/>
              </a:xfrm>
              <a:custGeom>
                <a:avLst/>
                <a:gdLst/>
                <a:ahLst/>
                <a:cxnLst>
                  <a:cxn ang="0">
                    <a:pos x="0" y="41"/>
                  </a:cxn>
                  <a:cxn ang="0">
                    <a:pos x="18" y="29"/>
                  </a:cxn>
                  <a:cxn ang="0">
                    <a:pos x="30" y="23"/>
                  </a:cxn>
                  <a:cxn ang="0">
                    <a:pos x="42" y="17"/>
                  </a:cxn>
                  <a:cxn ang="0">
                    <a:pos x="60" y="12"/>
                  </a:cxn>
                  <a:cxn ang="0">
                    <a:pos x="77" y="6"/>
                  </a:cxn>
                  <a:cxn ang="0">
                    <a:pos x="101" y="0"/>
                  </a:cxn>
                  <a:cxn ang="0">
                    <a:pos x="119" y="0"/>
                  </a:cxn>
                  <a:cxn ang="0">
                    <a:pos x="142" y="0"/>
                  </a:cxn>
                  <a:cxn ang="0">
                    <a:pos x="166" y="6"/>
                  </a:cxn>
                  <a:cxn ang="0">
                    <a:pos x="189" y="6"/>
                  </a:cxn>
                  <a:cxn ang="0">
                    <a:pos x="207" y="12"/>
                  </a:cxn>
                  <a:cxn ang="0">
                    <a:pos x="237" y="17"/>
                  </a:cxn>
                  <a:cxn ang="0">
                    <a:pos x="260" y="29"/>
                  </a:cxn>
                  <a:cxn ang="0">
                    <a:pos x="290" y="41"/>
                  </a:cxn>
                  <a:cxn ang="0">
                    <a:pos x="313" y="53"/>
                  </a:cxn>
                  <a:cxn ang="0">
                    <a:pos x="337" y="71"/>
                  </a:cxn>
                  <a:cxn ang="0">
                    <a:pos x="355" y="89"/>
                  </a:cxn>
                  <a:cxn ang="0">
                    <a:pos x="378" y="112"/>
                  </a:cxn>
                  <a:cxn ang="0">
                    <a:pos x="402" y="136"/>
                  </a:cxn>
                  <a:cxn ang="0">
                    <a:pos x="408" y="154"/>
                  </a:cxn>
                  <a:cxn ang="0">
                    <a:pos x="426" y="172"/>
                  </a:cxn>
                  <a:cxn ang="0">
                    <a:pos x="432" y="190"/>
                  </a:cxn>
                  <a:cxn ang="0">
                    <a:pos x="437" y="207"/>
                  </a:cxn>
                  <a:cxn ang="0">
                    <a:pos x="443" y="225"/>
                  </a:cxn>
                  <a:cxn ang="0">
                    <a:pos x="485" y="160"/>
                  </a:cxn>
                  <a:cxn ang="0">
                    <a:pos x="485" y="195"/>
                  </a:cxn>
                  <a:cxn ang="0">
                    <a:pos x="485" y="231"/>
                  </a:cxn>
                  <a:cxn ang="0">
                    <a:pos x="479" y="273"/>
                  </a:cxn>
                  <a:cxn ang="0">
                    <a:pos x="485" y="320"/>
                  </a:cxn>
                  <a:cxn ang="0">
                    <a:pos x="485" y="356"/>
                  </a:cxn>
                  <a:cxn ang="0">
                    <a:pos x="496" y="397"/>
                  </a:cxn>
                  <a:cxn ang="0">
                    <a:pos x="473" y="385"/>
                  </a:cxn>
                  <a:cxn ang="0">
                    <a:pos x="443" y="373"/>
                  </a:cxn>
                  <a:cxn ang="0">
                    <a:pos x="420" y="362"/>
                  </a:cxn>
                  <a:cxn ang="0">
                    <a:pos x="396" y="362"/>
                  </a:cxn>
                  <a:cxn ang="0">
                    <a:pos x="378" y="356"/>
                  </a:cxn>
                  <a:cxn ang="0">
                    <a:pos x="361" y="362"/>
                  </a:cxn>
                  <a:cxn ang="0">
                    <a:pos x="396" y="296"/>
                  </a:cxn>
                  <a:cxn ang="0">
                    <a:pos x="384" y="267"/>
                  </a:cxn>
                  <a:cxn ang="0">
                    <a:pos x="372" y="237"/>
                  </a:cxn>
                  <a:cxn ang="0">
                    <a:pos x="355" y="213"/>
                  </a:cxn>
                  <a:cxn ang="0">
                    <a:pos x="337" y="190"/>
                  </a:cxn>
                  <a:cxn ang="0">
                    <a:pos x="313" y="166"/>
                  </a:cxn>
                  <a:cxn ang="0">
                    <a:pos x="290" y="142"/>
                  </a:cxn>
                  <a:cxn ang="0">
                    <a:pos x="260" y="118"/>
                  </a:cxn>
                  <a:cxn ang="0">
                    <a:pos x="231" y="101"/>
                  </a:cxn>
                  <a:cxn ang="0">
                    <a:pos x="207" y="83"/>
                  </a:cxn>
                  <a:cxn ang="0">
                    <a:pos x="178" y="71"/>
                  </a:cxn>
                  <a:cxn ang="0">
                    <a:pos x="166" y="65"/>
                  </a:cxn>
                  <a:cxn ang="0">
                    <a:pos x="154" y="59"/>
                  </a:cxn>
                  <a:cxn ang="0">
                    <a:pos x="142" y="53"/>
                  </a:cxn>
                  <a:cxn ang="0">
                    <a:pos x="130" y="47"/>
                  </a:cxn>
                  <a:cxn ang="0">
                    <a:pos x="107" y="41"/>
                  </a:cxn>
                  <a:cxn ang="0">
                    <a:pos x="95" y="41"/>
                  </a:cxn>
                  <a:cxn ang="0">
                    <a:pos x="83" y="41"/>
                  </a:cxn>
                  <a:cxn ang="0">
                    <a:pos x="71" y="35"/>
                  </a:cxn>
                  <a:cxn ang="0">
                    <a:pos x="60" y="35"/>
                  </a:cxn>
                  <a:cxn ang="0">
                    <a:pos x="48" y="35"/>
                  </a:cxn>
                  <a:cxn ang="0">
                    <a:pos x="36" y="35"/>
                  </a:cxn>
                  <a:cxn ang="0">
                    <a:pos x="24" y="35"/>
                  </a:cxn>
                  <a:cxn ang="0">
                    <a:pos x="12" y="41"/>
                  </a:cxn>
                  <a:cxn ang="0">
                    <a:pos x="0" y="41"/>
                  </a:cxn>
                </a:cxnLst>
                <a:rect l="0" t="0" r="r" b="b"/>
                <a:pathLst>
                  <a:path w="496" h="397">
                    <a:moveTo>
                      <a:pt x="0" y="41"/>
                    </a:moveTo>
                    <a:lnTo>
                      <a:pt x="18" y="29"/>
                    </a:lnTo>
                    <a:lnTo>
                      <a:pt x="30" y="23"/>
                    </a:lnTo>
                    <a:lnTo>
                      <a:pt x="42" y="17"/>
                    </a:lnTo>
                    <a:lnTo>
                      <a:pt x="60" y="12"/>
                    </a:lnTo>
                    <a:lnTo>
                      <a:pt x="77" y="6"/>
                    </a:lnTo>
                    <a:lnTo>
                      <a:pt x="101" y="0"/>
                    </a:lnTo>
                    <a:lnTo>
                      <a:pt x="119" y="0"/>
                    </a:lnTo>
                    <a:lnTo>
                      <a:pt x="142" y="0"/>
                    </a:lnTo>
                    <a:lnTo>
                      <a:pt x="166" y="6"/>
                    </a:lnTo>
                    <a:lnTo>
                      <a:pt x="189" y="6"/>
                    </a:lnTo>
                    <a:lnTo>
                      <a:pt x="207" y="12"/>
                    </a:lnTo>
                    <a:lnTo>
                      <a:pt x="237" y="17"/>
                    </a:lnTo>
                    <a:lnTo>
                      <a:pt x="260" y="29"/>
                    </a:lnTo>
                    <a:lnTo>
                      <a:pt x="290" y="41"/>
                    </a:lnTo>
                    <a:lnTo>
                      <a:pt x="313" y="53"/>
                    </a:lnTo>
                    <a:lnTo>
                      <a:pt x="337" y="71"/>
                    </a:lnTo>
                    <a:lnTo>
                      <a:pt x="355" y="89"/>
                    </a:lnTo>
                    <a:lnTo>
                      <a:pt x="378" y="112"/>
                    </a:lnTo>
                    <a:lnTo>
                      <a:pt x="402" y="136"/>
                    </a:lnTo>
                    <a:lnTo>
                      <a:pt x="408" y="154"/>
                    </a:lnTo>
                    <a:lnTo>
                      <a:pt x="426" y="172"/>
                    </a:lnTo>
                    <a:lnTo>
                      <a:pt x="432" y="190"/>
                    </a:lnTo>
                    <a:lnTo>
                      <a:pt x="437" y="207"/>
                    </a:lnTo>
                    <a:lnTo>
                      <a:pt x="443" y="225"/>
                    </a:lnTo>
                    <a:lnTo>
                      <a:pt x="485" y="160"/>
                    </a:lnTo>
                    <a:lnTo>
                      <a:pt x="485" y="195"/>
                    </a:lnTo>
                    <a:lnTo>
                      <a:pt x="485" y="231"/>
                    </a:lnTo>
                    <a:lnTo>
                      <a:pt x="479" y="273"/>
                    </a:lnTo>
                    <a:lnTo>
                      <a:pt x="485" y="320"/>
                    </a:lnTo>
                    <a:lnTo>
                      <a:pt x="485" y="356"/>
                    </a:lnTo>
                    <a:lnTo>
                      <a:pt x="496" y="397"/>
                    </a:lnTo>
                    <a:lnTo>
                      <a:pt x="473" y="385"/>
                    </a:lnTo>
                    <a:lnTo>
                      <a:pt x="443" y="373"/>
                    </a:lnTo>
                    <a:lnTo>
                      <a:pt x="420" y="362"/>
                    </a:lnTo>
                    <a:lnTo>
                      <a:pt x="396" y="362"/>
                    </a:lnTo>
                    <a:lnTo>
                      <a:pt x="378" y="356"/>
                    </a:lnTo>
                    <a:lnTo>
                      <a:pt x="361" y="362"/>
                    </a:lnTo>
                    <a:lnTo>
                      <a:pt x="396" y="296"/>
                    </a:lnTo>
                    <a:lnTo>
                      <a:pt x="384" y="267"/>
                    </a:lnTo>
                    <a:lnTo>
                      <a:pt x="372" y="237"/>
                    </a:lnTo>
                    <a:lnTo>
                      <a:pt x="355" y="213"/>
                    </a:lnTo>
                    <a:lnTo>
                      <a:pt x="337" y="190"/>
                    </a:lnTo>
                    <a:lnTo>
                      <a:pt x="313" y="166"/>
                    </a:lnTo>
                    <a:lnTo>
                      <a:pt x="290" y="142"/>
                    </a:lnTo>
                    <a:lnTo>
                      <a:pt x="260" y="118"/>
                    </a:lnTo>
                    <a:lnTo>
                      <a:pt x="231" y="101"/>
                    </a:lnTo>
                    <a:lnTo>
                      <a:pt x="207" y="83"/>
                    </a:lnTo>
                    <a:lnTo>
                      <a:pt x="178" y="71"/>
                    </a:lnTo>
                    <a:lnTo>
                      <a:pt x="166" y="65"/>
                    </a:lnTo>
                    <a:lnTo>
                      <a:pt x="154" y="59"/>
                    </a:lnTo>
                    <a:lnTo>
                      <a:pt x="142" y="53"/>
                    </a:lnTo>
                    <a:lnTo>
                      <a:pt x="130" y="47"/>
                    </a:lnTo>
                    <a:lnTo>
                      <a:pt x="107" y="41"/>
                    </a:lnTo>
                    <a:lnTo>
                      <a:pt x="95" y="41"/>
                    </a:lnTo>
                    <a:lnTo>
                      <a:pt x="83" y="41"/>
                    </a:lnTo>
                    <a:lnTo>
                      <a:pt x="71" y="35"/>
                    </a:lnTo>
                    <a:lnTo>
                      <a:pt x="60" y="35"/>
                    </a:lnTo>
                    <a:lnTo>
                      <a:pt x="48" y="35"/>
                    </a:lnTo>
                    <a:lnTo>
                      <a:pt x="36" y="35"/>
                    </a:lnTo>
                    <a:lnTo>
                      <a:pt x="24" y="35"/>
                    </a:lnTo>
                    <a:lnTo>
                      <a:pt x="12" y="41"/>
                    </a:lnTo>
                    <a:lnTo>
                      <a:pt x="0" y="41"/>
                    </a:lnTo>
                    <a:close/>
                  </a:path>
                </a:pathLst>
              </a:custGeom>
              <a:solidFill>
                <a:srgbClr val="0099CC"/>
              </a:solidFill>
              <a:ln w="9525">
                <a:noFill/>
                <a:round/>
                <a:headEnd/>
                <a:tailEnd/>
              </a:ln>
            </p:spPr>
            <p:txBody>
              <a:bodyPr/>
              <a:lstStyle/>
              <a:p>
                <a:endParaRPr lang="es-ES"/>
              </a:p>
            </p:txBody>
          </p:sp>
          <p:sp>
            <p:nvSpPr>
              <p:cNvPr id="76814" name="Freeform 14"/>
              <p:cNvSpPr>
                <a:spLocks/>
              </p:cNvSpPr>
              <p:nvPr/>
            </p:nvSpPr>
            <p:spPr bwMode="auto">
              <a:xfrm>
                <a:off x="2214" y="1130"/>
                <a:ext cx="496" cy="397"/>
              </a:xfrm>
              <a:custGeom>
                <a:avLst/>
                <a:gdLst/>
                <a:ahLst/>
                <a:cxnLst>
                  <a:cxn ang="0">
                    <a:pos x="0" y="41"/>
                  </a:cxn>
                  <a:cxn ang="0">
                    <a:pos x="18" y="29"/>
                  </a:cxn>
                  <a:cxn ang="0">
                    <a:pos x="30" y="23"/>
                  </a:cxn>
                  <a:cxn ang="0">
                    <a:pos x="42" y="17"/>
                  </a:cxn>
                  <a:cxn ang="0">
                    <a:pos x="60" y="12"/>
                  </a:cxn>
                  <a:cxn ang="0">
                    <a:pos x="77" y="6"/>
                  </a:cxn>
                  <a:cxn ang="0">
                    <a:pos x="101" y="0"/>
                  </a:cxn>
                  <a:cxn ang="0">
                    <a:pos x="119" y="0"/>
                  </a:cxn>
                  <a:cxn ang="0">
                    <a:pos x="142" y="0"/>
                  </a:cxn>
                  <a:cxn ang="0">
                    <a:pos x="166" y="6"/>
                  </a:cxn>
                  <a:cxn ang="0">
                    <a:pos x="189" y="6"/>
                  </a:cxn>
                  <a:cxn ang="0">
                    <a:pos x="207" y="12"/>
                  </a:cxn>
                  <a:cxn ang="0">
                    <a:pos x="237" y="17"/>
                  </a:cxn>
                  <a:cxn ang="0">
                    <a:pos x="260" y="29"/>
                  </a:cxn>
                  <a:cxn ang="0">
                    <a:pos x="290" y="41"/>
                  </a:cxn>
                  <a:cxn ang="0">
                    <a:pos x="313" y="53"/>
                  </a:cxn>
                  <a:cxn ang="0">
                    <a:pos x="337" y="71"/>
                  </a:cxn>
                  <a:cxn ang="0">
                    <a:pos x="355" y="89"/>
                  </a:cxn>
                  <a:cxn ang="0">
                    <a:pos x="378" y="112"/>
                  </a:cxn>
                  <a:cxn ang="0">
                    <a:pos x="402" y="136"/>
                  </a:cxn>
                  <a:cxn ang="0">
                    <a:pos x="408" y="154"/>
                  </a:cxn>
                  <a:cxn ang="0">
                    <a:pos x="426" y="172"/>
                  </a:cxn>
                  <a:cxn ang="0">
                    <a:pos x="432" y="190"/>
                  </a:cxn>
                  <a:cxn ang="0">
                    <a:pos x="437" y="207"/>
                  </a:cxn>
                  <a:cxn ang="0">
                    <a:pos x="443" y="225"/>
                  </a:cxn>
                  <a:cxn ang="0">
                    <a:pos x="485" y="160"/>
                  </a:cxn>
                  <a:cxn ang="0">
                    <a:pos x="485" y="195"/>
                  </a:cxn>
                  <a:cxn ang="0">
                    <a:pos x="485" y="231"/>
                  </a:cxn>
                  <a:cxn ang="0">
                    <a:pos x="479" y="273"/>
                  </a:cxn>
                  <a:cxn ang="0">
                    <a:pos x="485" y="320"/>
                  </a:cxn>
                  <a:cxn ang="0">
                    <a:pos x="485" y="356"/>
                  </a:cxn>
                  <a:cxn ang="0">
                    <a:pos x="496" y="397"/>
                  </a:cxn>
                  <a:cxn ang="0">
                    <a:pos x="473" y="385"/>
                  </a:cxn>
                  <a:cxn ang="0">
                    <a:pos x="443" y="373"/>
                  </a:cxn>
                  <a:cxn ang="0">
                    <a:pos x="420" y="362"/>
                  </a:cxn>
                  <a:cxn ang="0">
                    <a:pos x="396" y="362"/>
                  </a:cxn>
                  <a:cxn ang="0">
                    <a:pos x="378" y="356"/>
                  </a:cxn>
                  <a:cxn ang="0">
                    <a:pos x="361" y="362"/>
                  </a:cxn>
                  <a:cxn ang="0">
                    <a:pos x="396" y="296"/>
                  </a:cxn>
                  <a:cxn ang="0">
                    <a:pos x="384" y="267"/>
                  </a:cxn>
                  <a:cxn ang="0">
                    <a:pos x="372" y="237"/>
                  </a:cxn>
                  <a:cxn ang="0">
                    <a:pos x="355" y="213"/>
                  </a:cxn>
                  <a:cxn ang="0">
                    <a:pos x="337" y="190"/>
                  </a:cxn>
                  <a:cxn ang="0">
                    <a:pos x="313" y="166"/>
                  </a:cxn>
                  <a:cxn ang="0">
                    <a:pos x="290" y="142"/>
                  </a:cxn>
                  <a:cxn ang="0">
                    <a:pos x="260" y="118"/>
                  </a:cxn>
                  <a:cxn ang="0">
                    <a:pos x="231" y="101"/>
                  </a:cxn>
                  <a:cxn ang="0">
                    <a:pos x="207" y="83"/>
                  </a:cxn>
                  <a:cxn ang="0">
                    <a:pos x="178" y="71"/>
                  </a:cxn>
                  <a:cxn ang="0">
                    <a:pos x="166" y="65"/>
                  </a:cxn>
                  <a:cxn ang="0">
                    <a:pos x="154" y="59"/>
                  </a:cxn>
                  <a:cxn ang="0">
                    <a:pos x="142" y="53"/>
                  </a:cxn>
                  <a:cxn ang="0">
                    <a:pos x="130" y="47"/>
                  </a:cxn>
                  <a:cxn ang="0">
                    <a:pos x="107" y="41"/>
                  </a:cxn>
                  <a:cxn ang="0">
                    <a:pos x="95" y="41"/>
                  </a:cxn>
                  <a:cxn ang="0">
                    <a:pos x="83" y="41"/>
                  </a:cxn>
                  <a:cxn ang="0">
                    <a:pos x="71" y="35"/>
                  </a:cxn>
                  <a:cxn ang="0">
                    <a:pos x="60" y="35"/>
                  </a:cxn>
                  <a:cxn ang="0">
                    <a:pos x="48" y="35"/>
                  </a:cxn>
                  <a:cxn ang="0">
                    <a:pos x="36" y="35"/>
                  </a:cxn>
                  <a:cxn ang="0">
                    <a:pos x="24" y="35"/>
                  </a:cxn>
                  <a:cxn ang="0">
                    <a:pos x="12" y="41"/>
                  </a:cxn>
                  <a:cxn ang="0">
                    <a:pos x="0" y="41"/>
                  </a:cxn>
                </a:cxnLst>
                <a:rect l="0" t="0" r="r" b="b"/>
                <a:pathLst>
                  <a:path w="496" h="397">
                    <a:moveTo>
                      <a:pt x="0" y="41"/>
                    </a:moveTo>
                    <a:lnTo>
                      <a:pt x="18" y="29"/>
                    </a:lnTo>
                    <a:lnTo>
                      <a:pt x="30" y="23"/>
                    </a:lnTo>
                    <a:lnTo>
                      <a:pt x="42" y="17"/>
                    </a:lnTo>
                    <a:lnTo>
                      <a:pt x="60" y="12"/>
                    </a:lnTo>
                    <a:lnTo>
                      <a:pt x="77" y="6"/>
                    </a:lnTo>
                    <a:lnTo>
                      <a:pt x="101" y="0"/>
                    </a:lnTo>
                    <a:lnTo>
                      <a:pt x="119" y="0"/>
                    </a:lnTo>
                    <a:lnTo>
                      <a:pt x="142" y="0"/>
                    </a:lnTo>
                    <a:lnTo>
                      <a:pt x="166" y="6"/>
                    </a:lnTo>
                    <a:lnTo>
                      <a:pt x="189" y="6"/>
                    </a:lnTo>
                    <a:lnTo>
                      <a:pt x="207" y="12"/>
                    </a:lnTo>
                    <a:lnTo>
                      <a:pt x="237" y="17"/>
                    </a:lnTo>
                    <a:lnTo>
                      <a:pt x="260" y="29"/>
                    </a:lnTo>
                    <a:lnTo>
                      <a:pt x="290" y="41"/>
                    </a:lnTo>
                    <a:lnTo>
                      <a:pt x="313" y="53"/>
                    </a:lnTo>
                    <a:lnTo>
                      <a:pt x="337" y="71"/>
                    </a:lnTo>
                    <a:lnTo>
                      <a:pt x="355" y="89"/>
                    </a:lnTo>
                    <a:lnTo>
                      <a:pt x="378" y="112"/>
                    </a:lnTo>
                    <a:lnTo>
                      <a:pt x="402" y="136"/>
                    </a:lnTo>
                    <a:lnTo>
                      <a:pt x="408" y="154"/>
                    </a:lnTo>
                    <a:lnTo>
                      <a:pt x="426" y="172"/>
                    </a:lnTo>
                    <a:lnTo>
                      <a:pt x="432" y="190"/>
                    </a:lnTo>
                    <a:lnTo>
                      <a:pt x="437" y="207"/>
                    </a:lnTo>
                    <a:lnTo>
                      <a:pt x="443" y="225"/>
                    </a:lnTo>
                    <a:lnTo>
                      <a:pt x="485" y="160"/>
                    </a:lnTo>
                    <a:lnTo>
                      <a:pt x="485" y="195"/>
                    </a:lnTo>
                    <a:lnTo>
                      <a:pt x="485" y="231"/>
                    </a:lnTo>
                    <a:lnTo>
                      <a:pt x="479" y="273"/>
                    </a:lnTo>
                    <a:lnTo>
                      <a:pt x="485" y="320"/>
                    </a:lnTo>
                    <a:lnTo>
                      <a:pt x="485" y="356"/>
                    </a:lnTo>
                    <a:lnTo>
                      <a:pt x="496" y="397"/>
                    </a:lnTo>
                    <a:lnTo>
                      <a:pt x="473" y="385"/>
                    </a:lnTo>
                    <a:lnTo>
                      <a:pt x="443" y="373"/>
                    </a:lnTo>
                    <a:lnTo>
                      <a:pt x="420" y="362"/>
                    </a:lnTo>
                    <a:lnTo>
                      <a:pt x="396" y="362"/>
                    </a:lnTo>
                    <a:lnTo>
                      <a:pt x="378" y="356"/>
                    </a:lnTo>
                    <a:lnTo>
                      <a:pt x="361" y="362"/>
                    </a:lnTo>
                    <a:lnTo>
                      <a:pt x="396" y="296"/>
                    </a:lnTo>
                    <a:lnTo>
                      <a:pt x="384" y="267"/>
                    </a:lnTo>
                    <a:lnTo>
                      <a:pt x="372" y="237"/>
                    </a:lnTo>
                    <a:lnTo>
                      <a:pt x="355" y="213"/>
                    </a:lnTo>
                    <a:lnTo>
                      <a:pt x="337" y="190"/>
                    </a:lnTo>
                    <a:lnTo>
                      <a:pt x="313" y="166"/>
                    </a:lnTo>
                    <a:lnTo>
                      <a:pt x="290" y="142"/>
                    </a:lnTo>
                    <a:lnTo>
                      <a:pt x="260" y="118"/>
                    </a:lnTo>
                    <a:lnTo>
                      <a:pt x="231" y="101"/>
                    </a:lnTo>
                    <a:lnTo>
                      <a:pt x="207" y="83"/>
                    </a:lnTo>
                    <a:lnTo>
                      <a:pt x="178" y="71"/>
                    </a:lnTo>
                    <a:lnTo>
                      <a:pt x="166" y="65"/>
                    </a:lnTo>
                    <a:lnTo>
                      <a:pt x="154" y="59"/>
                    </a:lnTo>
                    <a:lnTo>
                      <a:pt x="142" y="53"/>
                    </a:lnTo>
                    <a:lnTo>
                      <a:pt x="130" y="47"/>
                    </a:lnTo>
                    <a:lnTo>
                      <a:pt x="107" y="41"/>
                    </a:lnTo>
                    <a:lnTo>
                      <a:pt x="95" y="41"/>
                    </a:lnTo>
                    <a:lnTo>
                      <a:pt x="83" y="41"/>
                    </a:lnTo>
                    <a:lnTo>
                      <a:pt x="71" y="35"/>
                    </a:lnTo>
                    <a:lnTo>
                      <a:pt x="60" y="35"/>
                    </a:lnTo>
                    <a:lnTo>
                      <a:pt x="48" y="35"/>
                    </a:lnTo>
                    <a:lnTo>
                      <a:pt x="36" y="35"/>
                    </a:lnTo>
                    <a:lnTo>
                      <a:pt x="24" y="35"/>
                    </a:lnTo>
                    <a:lnTo>
                      <a:pt x="12" y="41"/>
                    </a:lnTo>
                    <a:lnTo>
                      <a:pt x="0" y="41"/>
                    </a:lnTo>
                  </a:path>
                </a:pathLst>
              </a:custGeom>
              <a:noFill/>
              <a:ln w="9525">
                <a:solidFill>
                  <a:srgbClr val="0099CC"/>
                </a:solidFill>
                <a:prstDash val="solid"/>
                <a:round/>
                <a:headEnd/>
                <a:tailEnd/>
              </a:ln>
            </p:spPr>
            <p:txBody>
              <a:bodyPr/>
              <a:lstStyle/>
              <a:p>
                <a:endParaRPr lang="es-ES"/>
              </a:p>
            </p:txBody>
          </p:sp>
        </p:grpSp>
      </p:grpSp>
      <p:sp>
        <p:nvSpPr>
          <p:cNvPr id="76815" name="Rectangle 15"/>
          <p:cNvSpPr>
            <a:spLocks noChangeArrowheads="1"/>
          </p:cNvSpPr>
          <p:nvPr/>
        </p:nvSpPr>
        <p:spPr bwMode="auto">
          <a:xfrm>
            <a:off x="5810250" y="3622675"/>
            <a:ext cx="2278063" cy="279400"/>
          </a:xfrm>
          <a:prstGeom prst="rect">
            <a:avLst/>
          </a:prstGeom>
          <a:noFill/>
          <a:ln w="9525">
            <a:noFill/>
            <a:miter lim="800000"/>
            <a:headEnd/>
            <a:tailEnd/>
          </a:ln>
        </p:spPr>
        <p:txBody>
          <a:bodyPr/>
          <a:lstStyle/>
          <a:p>
            <a:endParaRPr lang="es-ES"/>
          </a:p>
        </p:txBody>
      </p:sp>
      <p:sp>
        <p:nvSpPr>
          <p:cNvPr id="76816" name="Rectangle 16"/>
          <p:cNvSpPr>
            <a:spLocks noChangeArrowheads="1"/>
          </p:cNvSpPr>
          <p:nvPr/>
        </p:nvSpPr>
        <p:spPr bwMode="auto">
          <a:xfrm>
            <a:off x="3889375" y="3703638"/>
            <a:ext cx="1228725" cy="304800"/>
          </a:xfrm>
          <a:prstGeom prst="rect">
            <a:avLst/>
          </a:prstGeom>
          <a:noFill/>
          <a:ln w="9525">
            <a:noFill/>
            <a:miter lim="800000"/>
            <a:headEnd/>
            <a:tailEnd/>
          </a:ln>
        </p:spPr>
        <p:txBody>
          <a:bodyPr wrap="none" lIns="0" tIns="0" rIns="0" bIns="0">
            <a:spAutoFit/>
          </a:bodyPr>
          <a:lstStyle/>
          <a:p>
            <a:pPr defTabSz="1306513"/>
            <a:r>
              <a:rPr lang="es-ES_tradnl" sz="2000" b="1">
                <a:solidFill>
                  <a:srgbClr val="0033CC"/>
                </a:solidFill>
                <a:latin typeface="Arial Unicode MS" pitchFamily="34" charset="-128"/>
              </a:rPr>
              <a:t>Importador</a:t>
            </a:r>
          </a:p>
        </p:txBody>
      </p:sp>
      <p:pic>
        <p:nvPicPr>
          <p:cNvPr id="76817" name="Picture 17"/>
          <p:cNvPicPr>
            <a:picLocks noChangeAspect="1" noChangeArrowheads="1"/>
          </p:cNvPicPr>
          <p:nvPr/>
        </p:nvPicPr>
        <p:blipFill>
          <a:blip r:embed="rId2"/>
          <a:srcRect/>
          <a:stretch>
            <a:fillRect/>
          </a:stretch>
        </p:blipFill>
        <p:spPr bwMode="auto">
          <a:xfrm>
            <a:off x="5754688" y="2222500"/>
            <a:ext cx="1800225" cy="1557338"/>
          </a:xfrm>
          <a:prstGeom prst="rect">
            <a:avLst/>
          </a:prstGeom>
          <a:noFill/>
          <a:ln w="9525">
            <a:noFill/>
            <a:miter lim="800000"/>
            <a:headEnd/>
            <a:tailEnd/>
          </a:ln>
        </p:spPr>
      </p:pic>
      <p:pic>
        <p:nvPicPr>
          <p:cNvPr id="76818" name="Picture 18"/>
          <p:cNvPicPr>
            <a:picLocks noChangeAspect="1" noChangeArrowheads="1"/>
          </p:cNvPicPr>
          <p:nvPr/>
        </p:nvPicPr>
        <p:blipFill>
          <a:blip r:embed="rId3"/>
          <a:srcRect/>
          <a:stretch>
            <a:fillRect/>
          </a:stretch>
        </p:blipFill>
        <p:spPr bwMode="auto">
          <a:xfrm>
            <a:off x="3454400" y="2336800"/>
            <a:ext cx="2163763" cy="1319213"/>
          </a:xfrm>
          <a:prstGeom prst="rect">
            <a:avLst/>
          </a:prstGeom>
          <a:noFill/>
          <a:ln w="9525">
            <a:noFill/>
            <a:miter lim="800000"/>
            <a:headEnd/>
            <a:tailEnd/>
          </a:ln>
        </p:spPr>
      </p:pic>
      <p:grpSp>
        <p:nvGrpSpPr>
          <p:cNvPr id="76819" name="Group 19"/>
          <p:cNvGrpSpPr>
            <a:grpSpLocks/>
          </p:cNvGrpSpPr>
          <p:nvPr/>
        </p:nvGrpSpPr>
        <p:grpSpPr bwMode="auto">
          <a:xfrm>
            <a:off x="7354888" y="3959225"/>
            <a:ext cx="498475" cy="531813"/>
            <a:chOff x="2982" y="1171"/>
            <a:chExt cx="478" cy="404"/>
          </a:xfrm>
        </p:grpSpPr>
        <p:grpSp>
          <p:nvGrpSpPr>
            <p:cNvPr id="76820" name="Group 20"/>
            <p:cNvGrpSpPr>
              <a:grpSpLocks/>
            </p:cNvGrpSpPr>
            <p:nvPr/>
          </p:nvGrpSpPr>
          <p:grpSpPr bwMode="auto">
            <a:xfrm>
              <a:off x="2982" y="1189"/>
              <a:ext cx="478" cy="386"/>
              <a:chOff x="2982" y="1189"/>
              <a:chExt cx="478" cy="386"/>
            </a:xfrm>
          </p:grpSpPr>
          <p:sp>
            <p:nvSpPr>
              <p:cNvPr id="76821" name="Freeform 21"/>
              <p:cNvSpPr>
                <a:spLocks/>
              </p:cNvSpPr>
              <p:nvPr/>
            </p:nvSpPr>
            <p:spPr bwMode="auto">
              <a:xfrm>
                <a:off x="2982" y="1189"/>
                <a:ext cx="478" cy="386"/>
              </a:xfrm>
              <a:custGeom>
                <a:avLst/>
                <a:gdLst/>
                <a:ahLst/>
                <a:cxnLst>
                  <a:cxn ang="0">
                    <a:pos x="467" y="24"/>
                  </a:cxn>
                  <a:cxn ang="0">
                    <a:pos x="437" y="6"/>
                  </a:cxn>
                  <a:cxn ang="0">
                    <a:pos x="396" y="0"/>
                  </a:cxn>
                  <a:cxn ang="0">
                    <a:pos x="360" y="0"/>
                  </a:cxn>
                  <a:cxn ang="0">
                    <a:pos x="319" y="0"/>
                  </a:cxn>
                  <a:cxn ang="0">
                    <a:pos x="278" y="6"/>
                  </a:cxn>
                  <a:cxn ang="0">
                    <a:pos x="225" y="24"/>
                  </a:cxn>
                  <a:cxn ang="0">
                    <a:pos x="177" y="47"/>
                  </a:cxn>
                  <a:cxn ang="0">
                    <a:pos x="136" y="83"/>
                  </a:cxn>
                  <a:cxn ang="0">
                    <a:pos x="95" y="125"/>
                  </a:cxn>
                  <a:cxn ang="0">
                    <a:pos x="77" y="160"/>
                  </a:cxn>
                  <a:cxn ang="0">
                    <a:pos x="59" y="196"/>
                  </a:cxn>
                  <a:cxn ang="0">
                    <a:pos x="12" y="136"/>
                  </a:cxn>
                  <a:cxn ang="0">
                    <a:pos x="12" y="208"/>
                  </a:cxn>
                  <a:cxn ang="0">
                    <a:pos x="12" y="297"/>
                  </a:cxn>
                  <a:cxn ang="0">
                    <a:pos x="0" y="368"/>
                  </a:cxn>
                  <a:cxn ang="0">
                    <a:pos x="30" y="374"/>
                  </a:cxn>
                  <a:cxn ang="0">
                    <a:pos x="83" y="350"/>
                  </a:cxn>
                  <a:cxn ang="0">
                    <a:pos x="118" y="344"/>
                  </a:cxn>
                  <a:cxn ang="0">
                    <a:pos x="101" y="285"/>
                  </a:cxn>
                  <a:cxn ang="0">
                    <a:pos x="124" y="231"/>
                  </a:cxn>
                  <a:cxn ang="0">
                    <a:pos x="160" y="184"/>
                  </a:cxn>
                  <a:cxn ang="0">
                    <a:pos x="201" y="136"/>
                  </a:cxn>
                  <a:cxn ang="0">
                    <a:pos x="254" y="95"/>
                  </a:cxn>
                  <a:cxn ang="0">
                    <a:pos x="307" y="65"/>
                  </a:cxn>
                  <a:cxn ang="0">
                    <a:pos x="331" y="53"/>
                  </a:cxn>
                  <a:cxn ang="0">
                    <a:pos x="354" y="47"/>
                  </a:cxn>
                  <a:cxn ang="0">
                    <a:pos x="384" y="36"/>
                  </a:cxn>
                  <a:cxn ang="0">
                    <a:pos x="408" y="36"/>
                  </a:cxn>
                  <a:cxn ang="0">
                    <a:pos x="431" y="36"/>
                  </a:cxn>
                  <a:cxn ang="0">
                    <a:pos x="455" y="36"/>
                  </a:cxn>
                  <a:cxn ang="0">
                    <a:pos x="478" y="42"/>
                  </a:cxn>
                </a:cxnLst>
                <a:rect l="0" t="0" r="r" b="b"/>
                <a:pathLst>
                  <a:path w="478" h="386">
                    <a:moveTo>
                      <a:pt x="478" y="42"/>
                    </a:moveTo>
                    <a:lnTo>
                      <a:pt x="467" y="24"/>
                    </a:lnTo>
                    <a:lnTo>
                      <a:pt x="449" y="12"/>
                    </a:lnTo>
                    <a:lnTo>
                      <a:pt x="437" y="6"/>
                    </a:lnTo>
                    <a:lnTo>
                      <a:pt x="419" y="0"/>
                    </a:lnTo>
                    <a:lnTo>
                      <a:pt x="396" y="0"/>
                    </a:lnTo>
                    <a:lnTo>
                      <a:pt x="384" y="0"/>
                    </a:lnTo>
                    <a:lnTo>
                      <a:pt x="360" y="0"/>
                    </a:lnTo>
                    <a:lnTo>
                      <a:pt x="343" y="0"/>
                    </a:lnTo>
                    <a:lnTo>
                      <a:pt x="319" y="0"/>
                    </a:lnTo>
                    <a:lnTo>
                      <a:pt x="295" y="0"/>
                    </a:lnTo>
                    <a:lnTo>
                      <a:pt x="278" y="6"/>
                    </a:lnTo>
                    <a:lnTo>
                      <a:pt x="254" y="18"/>
                    </a:lnTo>
                    <a:lnTo>
                      <a:pt x="225" y="24"/>
                    </a:lnTo>
                    <a:lnTo>
                      <a:pt x="201" y="36"/>
                    </a:lnTo>
                    <a:lnTo>
                      <a:pt x="177" y="47"/>
                    </a:lnTo>
                    <a:lnTo>
                      <a:pt x="160" y="71"/>
                    </a:lnTo>
                    <a:lnTo>
                      <a:pt x="136" y="83"/>
                    </a:lnTo>
                    <a:lnTo>
                      <a:pt x="118" y="101"/>
                    </a:lnTo>
                    <a:lnTo>
                      <a:pt x="95" y="125"/>
                    </a:lnTo>
                    <a:lnTo>
                      <a:pt x="89" y="142"/>
                    </a:lnTo>
                    <a:lnTo>
                      <a:pt x="77" y="160"/>
                    </a:lnTo>
                    <a:lnTo>
                      <a:pt x="65" y="178"/>
                    </a:lnTo>
                    <a:lnTo>
                      <a:pt x="59" y="196"/>
                    </a:lnTo>
                    <a:lnTo>
                      <a:pt x="53" y="214"/>
                    </a:lnTo>
                    <a:lnTo>
                      <a:pt x="12" y="136"/>
                    </a:lnTo>
                    <a:lnTo>
                      <a:pt x="12" y="166"/>
                    </a:lnTo>
                    <a:lnTo>
                      <a:pt x="12" y="208"/>
                    </a:lnTo>
                    <a:lnTo>
                      <a:pt x="12" y="249"/>
                    </a:lnTo>
                    <a:lnTo>
                      <a:pt x="12" y="297"/>
                    </a:lnTo>
                    <a:lnTo>
                      <a:pt x="12" y="326"/>
                    </a:lnTo>
                    <a:lnTo>
                      <a:pt x="0" y="368"/>
                    </a:lnTo>
                    <a:lnTo>
                      <a:pt x="6" y="386"/>
                    </a:lnTo>
                    <a:lnTo>
                      <a:pt x="30" y="374"/>
                    </a:lnTo>
                    <a:lnTo>
                      <a:pt x="53" y="356"/>
                    </a:lnTo>
                    <a:lnTo>
                      <a:pt x="83" y="350"/>
                    </a:lnTo>
                    <a:lnTo>
                      <a:pt x="106" y="344"/>
                    </a:lnTo>
                    <a:lnTo>
                      <a:pt x="118" y="344"/>
                    </a:lnTo>
                    <a:lnTo>
                      <a:pt x="136" y="350"/>
                    </a:lnTo>
                    <a:lnTo>
                      <a:pt x="101" y="285"/>
                    </a:lnTo>
                    <a:lnTo>
                      <a:pt x="112" y="255"/>
                    </a:lnTo>
                    <a:lnTo>
                      <a:pt x="124" y="231"/>
                    </a:lnTo>
                    <a:lnTo>
                      <a:pt x="142" y="208"/>
                    </a:lnTo>
                    <a:lnTo>
                      <a:pt x="160" y="184"/>
                    </a:lnTo>
                    <a:lnTo>
                      <a:pt x="183" y="154"/>
                    </a:lnTo>
                    <a:lnTo>
                      <a:pt x="201" y="136"/>
                    </a:lnTo>
                    <a:lnTo>
                      <a:pt x="230" y="113"/>
                    </a:lnTo>
                    <a:lnTo>
                      <a:pt x="254" y="95"/>
                    </a:lnTo>
                    <a:lnTo>
                      <a:pt x="278" y="77"/>
                    </a:lnTo>
                    <a:lnTo>
                      <a:pt x="307" y="65"/>
                    </a:lnTo>
                    <a:lnTo>
                      <a:pt x="319" y="59"/>
                    </a:lnTo>
                    <a:lnTo>
                      <a:pt x="331" y="53"/>
                    </a:lnTo>
                    <a:lnTo>
                      <a:pt x="343" y="47"/>
                    </a:lnTo>
                    <a:lnTo>
                      <a:pt x="354" y="47"/>
                    </a:lnTo>
                    <a:lnTo>
                      <a:pt x="372" y="42"/>
                    </a:lnTo>
                    <a:lnTo>
                      <a:pt x="384" y="36"/>
                    </a:lnTo>
                    <a:lnTo>
                      <a:pt x="396" y="36"/>
                    </a:lnTo>
                    <a:lnTo>
                      <a:pt x="408" y="36"/>
                    </a:lnTo>
                    <a:lnTo>
                      <a:pt x="419" y="36"/>
                    </a:lnTo>
                    <a:lnTo>
                      <a:pt x="431" y="36"/>
                    </a:lnTo>
                    <a:lnTo>
                      <a:pt x="443" y="36"/>
                    </a:lnTo>
                    <a:lnTo>
                      <a:pt x="455" y="36"/>
                    </a:lnTo>
                    <a:lnTo>
                      <a:pt x="467" y="42"/>
                    </a:lnTo>
                    <a:lnTo>
                      <a:pt x="478" y="42"/>
                    </a:lnTo>
                    <a:close/>
                  </a:path>
                </a:pathLst>
              </a:custGeom>
              <a:solidFill>
                <a:srgbClr val="0099CC"/>
              </a:solidFill>
              <a:ln w="9525">
                <a:noFill/>
                <a:round/>
                <a:headEnd/>
                <a:tailEnd/>
              </a:ln>
            </p:spPr>
            <p:txBody>
              <a:bodyPr/>
              <a:lstStyle/>
              <a:p>
                <a:endParaRPr lang="es-ES"/>
              </a:p>
            </p:txBody>
          </p:sp>
          <p:sp>
            <p:nvSpPr>
              <p:cNvPr id="76822" name="Freeform 22"/>
              <p:cNvSpPr>
                <a:spLocks/>
              </p:cNvSpPr>
              <p:nvPr/>
            </p:nvSpPr>
            <p:spPr bwMode="auto">
              <a:xfrm>
                <a:off x="2982" y="1189"/>
                <a:ext cx="478" cy="386"/>
              </a:xfrm>
              <a:custGeom>
                <a:avLst/>
                <a:gdLst/>
                <a:ahLst/>
                <a:cxnLst>
                  <a:cxn ang="0">
                    <a:pos x="467" y="24"/>
                  </a:cxn>
                  <a:cxn ang="0">
                    <a:pos x="437" y="6"/>
                  </a:cxn>
                  <a:cxn ang="0">
                    <a:pos x="396" y="0"/>
                  </a:cxn>
                  <a:cxn ang="0">
                    <a:pos x="360" y="0"/>
                  </a:cxn>
                  <a:cxn ang="0">
                    <a:pos x="319" y="0"/>
                  </a:cxn>
                  <a:cxn ang="0">
                    <a:pos x="278" y="6"/>
                  </a:cxn>
                  <a:cxn ang="0">
                    <a:pos x="225" y="24"/>
                  </a:cxn>
                  <a:cxn ang="0">
                    <a:pos x="177" y="47"/>
                  </a:cxn>
                  <a:cxn ang="0">
                    <a:pos x="136" y="83"/>
                  </a:cxn>
                  <a:cxn ang="0">
                    <a:pos x="95" y="125"/>
                  </a:cxn>
                  <a:cxn ang="0">
                    <a:pos x="77" y="160"/>
                  </a:cxn>
                  <a:cxn ang="0">
                    <a:pos x="59" y="196"/>
                  </a:cxn>
                  <a:cxn ang="0">
                    <a:pos x="12" y="136"/>
                  </a:cxn>
                  <a:cxn ang="0">
                    <a:pos x="12" y="208"/>
                  </a:cxn>
                  <a:cxn ang="0">
                    <a:pos x="12" y="297"/>
                  </a:cxn>
                  <a:cxn ang="0">
                    <a:pos x="0" y="368"/>
                  </a:cxn>
                  <a:cxn ang="0">
                    <a:pos x="30" y="374"/>
                  </a:cxn>
                  <a:cxn ang="0">
                    <a:pos x="83" y="350"/>
                  </a:cxn>
                  <a:cxn ang="0">
                    <a:pos x="118" y="344"/>
                  </a:cxn>
                  <a:cxn ang="0">
                    <a:pos x="101" y="285"/>
                  </a:cxn>
                  <a:cxn ang="0">
                    <a:pos x="124" y="231"/>
                  </a:cxn>
                  <a:cxn ang="0">
                    <a:pos x="160" y="184"/>
                  </a:cxn>
                  <a:cxn ang="0">
                    <a:pos x="201" y="136"/>
                  </a:cxn>
                  <a:cxn ang="0">
                    <a:pos x="254" y="95"/>
                  </a:cxn>
                  <a:cxn ang="0">
                    <a:pos x="307" y="65"/>
                  </a:cxn>
                  <a:cxn ang="0">
                    <a:pos x="331" y="53"/>
                  </a:cxn>
                  <a:cxn ang="0">
                    <a:pos x="354" y="47"/>
                  </a:cxn>
                  <a:cxn ang="0">
                    <a:pos x="384" y="36"/>
                  </a:cxn>
                  <a:cxn ang="0">
                    <a:pos x="408" y="36"/>
                  </a:cxn>
                  <a:cxn ang="0">
                    <a:pos x="431" y="36"/>
                  </a:cxn>
                  <a:cxn ang="0">
                    <a:pos x="455" y="36"/>
                  </a:cxn>
                  <a:cxn ang="0">
                    <a:pos x="478" y="42"/>
                  </a:cxn>
                </a:cxnLst>
                <a:rect l="0" t="0" r="r" b="b"/>
                <a:pathLst>
                  <a:path w="478" h="386">
                    <a:moveTo>
                      <a:pt x="478" y="42"/>
                    </a:moveTo>
                    <a:lnTo>
                      <a:pt x="467" y="24"/>
                    </a:lnTo>
                    <a:lnTo>
                      <a:pt x="449" y="12"/>
                    </a:lnTo>
                    <a:lnTo>
                      <a:pt x="437" y="6"/>
                    </a:lnTo>
                    <a:lnTo>
                      <a:pt x="419" y="0"/>
                    </a:lnTo>
                    <a:lnTo>
                      <a:pt x="396" y="0"/>
                    </a:lnTo>
                    <a:lnTo>
                      <a:pt x="384" y="0"/>
                    </a:lnTo>
                    <a:lnTo>
                      <a:pt x="360" y="0"/>
                    </a:lnTo>
                    <a:lnTo>
                      <a:pt x="343" y="0"/>
                    </a:lnTo>
                    <a:lnTo>
                      <a:pt x="319" y="0"/>
                    </a:lnTo>
                    <a:lnTo>
                      <a:pt x="295" y="0"/>
                    </a:lnTo>
                    <a:lnTo>
                      <a:pt x="278" y="6"/>
                    </a:lnTo>
                    <a:lnTo>
                      <a:pt x="254" y="18"/>
                    </a:lnTo>
                    <a:lnTo>
                      <a:pt x="225" y="24"/>
                    </a:lnTo>
                    <a:lnTo>
                      <a:pt x="201" y="36"/>
                    </a:lnTo>
                    <a:lnTo>
                      <a:pt x="177" y="47"/>
                    </a:lnTo>
                    <a:lnTo>
                      <a:pt x="160" y="71"/>
                    </a:lnTo>
                    <a:lnTo>
                      <a:pt x="136" y="83"/>
                    </a:lnTo>
                    <a:lnTo>
                      <a:pt x="118" y="101"/>
                    </a:lnTo>
                    <a:lnTo>
                      <a:pt x="95" y="125"/>
                    </a:lnTo>
                    <a:lnTo>
                      <a:pt x="89" y="142"/>
                    </a:lnTo>
                    <a:lnTo>
                      <a:pt x="77" y="160"/>
                    </a:lnTo>
                    <a:lnTo>
                      <a:pt x="65" y="178"/>
                    </a:lnTo>
                    <a:lnTo>
                      <a:pt x="59" y="196"/>
                    </a:lnTo>
                    <a:lnTo>
                      <a:pt x="53" y="214"/>
                    </a:lnTo>
                    <a:lnTo>
                      <a:pt x="12" y="136"/>
                    </a:lnTo>
                    <a:lnTo>
                      <a:pt x="12" y="166"/>
                    </a:lnTo>
                    <a:lnTo>
                      <a:pt x="12" y="208"/>
                    </a:lnTo>
                    <a:lnTo>
                      <a:pt x="12" y="249"/>
                    </a:lnTo>
                    <a:lnTo>
                      <a:pt x="12" y="297"/>
                    </a:lnTo>
                    <a:lnTo>
                      <a:pt x="12" y="326"/>
                    </a:lnTo>
                    <a:lnTo>
                      <a:pt x="0" y="368"/>
                    </a:lnTo>
                    <a:lnTo>
                      <a:pt x="6" y="386"/>
                    </a:lnTo>
                    <a:lnTo>
                      <a:pt x="30" y="374"/>
                    </a:lnTo>
                    <a:lnTo>
                      <a:pt x="53" y="356"/>
                    </a:lnTo>
                    <a:lnTo>
                      <a:pt x="83" y="350"/>
                    </a:lnTo>
                    <a:lnTo>
                      <a:pt x="106" y="344"/>
                    </a:lnTo>
                    <a:lnTo>
                      <a:pt x="118" y="344"/>
                    </a:lnTo>
                    <a:lnTo>
                      <a:pt x="136" y="350"/>
                    </a:lnTo>
                    <a:lnTo>
                      <a:pt x="101" y="285"/>
                    </a:lnTo>
                    <a:lnTo>
                      <a:pt x="112" y="255"/>
                    </a:lnTo>
                    <a:lnTo>
                      <a:pt x="124" y="231"/>
                    </a:lnTo>
                    <a:lnTo>
                      <a:pt x="142" y="208"/>
                    </a:lnTo>
                    <a:lnTo>
                      <a:pt x="160" y="184"/>
                    </a:lnTo>
                    <a:lnTo>
                      <a:pt x="183" y="154"/>
                    </a:lnTo>
                    <a:lnTo>
                      <a:pt x="201" y="136"/>
                    </a:lnTo>
                    <a:lnTo>
                      <a:pt x="230" y="113"/>
                    </a:lnTo>
                    <a:lnTo>
                      <a:pt x="254" y="95"/>
                    </a:lnTo>
                    <a:lnTo>
                      <a:pt x="278" y="77"/>
                    </a:lnTo>
                    <a:lnTo>
                      <a:pt x="307" y="65"/>
                    </a:lnTo>
                    <a:lnTo>
                      <a:pt x="319" y="59"/>
                    </a:lnTo>
                    <a:lnTo>
                      <a:pt x="331" y="53"/>
                    </a:lnTo>
                    <a:lnTo>
                      <a:pt x="343" y="47"/>
                    </a:lnTo>
                    <a:lnTo>
                      <a:pt x="354" y="47"/>
                    </a:lnTo>
                    <a:lnTo>
                      <a:pt x="372" y="42"/>
                    </a:lnTo>
                    <a:lnTo>
                      <a:pt x="384" y="36"/>
                    </a:lnTo>
                    <a:lnTo>
                      <a:pt x="396" y="36"/>
                    </a:lnTo>
                    <a:lnTo>
                      <a:pt x="408" y="36"/>
                    </a:lnTo>
                    <a:lnTo>
                      <a:pt x="419" y="36"/>
                    </a:lnTo>
                    <a:lnTo>
                      <a:pt x="431" y="36"/>
                    </a:lnTo>
                    <a:lnTo>
                      <a:pt x="443" y="36"/>
                    </a:lnTo>
                    <a:lnTo>
                      <a:pt x="455" y="36"/>
                    </a:lnTo>
                    <a:lnTo>
                      <a:pt x="467" y="42"/>
                    </a:lnTo>
                    <a:lnTo>
                      <a:pt x="478" y="42"/>
                    </a:lnTo>
                  </a:path>
                </a:pathLst>
              </a:custGeom>
              <a:noFill/>
              <a:ln w="9525">
                <a:solidFill>
                  <a:srgbClr val="0099CC"/>
                </a:solidFill>
                <a:prstDash val="solid"/>
                <a:round/>
                <a:headEnd/>
                <a:tailEnd/>
              </a:ln>
            </p:spPr>
            <p:txBody>
              <a:bodyPr/>
              <a:lstStyle/>
              <a:p>
                <a:endParaRPr lang="es-ES"/>
              </a:p>
            </p:txBody>
          </p:sp>
        </p:grpSp>
        <p:grpSp>
          <p:nvGrpSpPr>
            <p:cNvPr id="76823" name="Group 23"/>
            <p:cNvGrpSpPr>
              <a:grpSpLocks/>
            </p:cNvGrpSpPr>
            <p:nvPr/>
          </p:nvGrpSpPr>
          <p:grpSpPr bwMode="auto">
            <a:xfrm>
              <a:off x="2982" y="1171"/>
              <a:ext cx="461" cy="386"/>
              <a:chOff x="2982" y="1171"/>
              <a:chExt cx="461" cy="386"/>
            </a:xfrm>
          </p:grpSpPr>
          <p:sp>
            <p:nvSpPr>
              <p:cNvPr id="76824" name="Freeform 24"/>
              <p:cNvSpPr>
                <a:spLocks/>
              </p:cNvSpPr>
              <p:nvPr/>
            </p:nvSpPr>
            <p:spPr bwMode="auto">
              <a:xfrm>
                <a:off x="2982" y="1171"/>
                <a:ext cx="461" cy="386"/>
              </a:xfrm>
              <a:custGeom>
                <a:avLst/>
                <a:gdLst/>
                <a:ahLst/>
                <a:cxnLst>
                  <a:cxn ang="0">
                    <a:pos x="461" y="42"/>
                  </a:cxn>
                  <a:cxn ang="0">
                    <a:pos x="449" y="30"/>
                  </a:cxn>
                  <a:cxn ang="0">
                    <a:pos x="437" y="18"/>
                  </a:cxn>
                  <a:cxn ang="0">
                    <a:pos x="425" y="12"/>
                  </a:cxn>
                  <a:cxn ang="0">
                    <a:pos x="408" y="12"/>
                  </a:cxn>
                  <a:cxn ang="0">
                    <a:pos x="390" y="6"/>
                  </a:cxn>
                  <a:cxn ang="0">
                    <a:pos x="372" y="0"/>
                  </a:cxn>
                  <a:cxn ang="0">
                    <a:pos x="349" y="0"/>
                  </a:cxn>
                  <a:cxn ang="0">
                    <a:pos x="331" y="0"/>
                  </a:cxn>
                  <a:cxn ang="0">
                    <a:pos x="307" y="0"/>
                  </a:cxn>
                  <a:cxn ang="0">
                    <a:pos x="284" y="0"/>
                  </a:cxn>
                  <a:cxn ang="0">
                    <a:pos x="266" y="6"/>
                  </a:cxn>
                  <a:cxn ang="0">
                    <a:pos x="242" y="18"/>
                  </a:cxn>
                  <a:cxn ang="0">
                    <a:pos x="219" y="30"/>
                  </a:cxn>
                  <a:cxn ang="0">
                    <a:pos x="189" y="36"/>
                  </a:cxn>
                  <a:cxn ang="0">
                    <a:pos x="171" y="48"/>
                  </a:cxn>
                  <a:cxn ang="0">
                    <a:pos x="148" y="71"/>
                  </a:cxn>
                  <a:cxn ang="0">
                    <a:pos x="130" y="83"/>
                  </a:cxn>
                  <a:cxn ang="0">
                    <a:pos x="106" y="107"/>
                  </a:cxn>
                  <a:cxn ang="0">
                    <a:pos x="89" y="131"/>
                  </a:cxn>
                  <a:cxn ang="0">
                    <a:pos x="77" y="149"/>
                  </a:cxn>
                  <a:cxn ang="0">
                    <a:pos x="65" y="166"/>
                  </a:cxn>
                  <a:cxn ang="0">
                    <a:pos x="59" y="178"/>
                  </a:cxn>
                  <a:cxn ang="0">
                    <a:pos x="47" y="196"/>
                  </a:cxn>
                  <a:cxn ang="0">
                    <a:pos x="47" y="214"/>
                  </a:cxn>
                  <a:cxn ang="0">
                    <a:pos x="6" y="149"/>
                  </a:cxn>
                  <a:cxn ang="0">
                    <a:pos x="12" y="184"/>
                  </a:cxn>
                  <a:cxn ang="0">
                    <a:pos x="12" y="220"/>
                  </a:cxn>
                  <a:cxn ang="0">
                    <a:pos x="12" y="267"/>
                  </a:cxn>
                  <a:cxn ang="0">
                    <a:pos x="12" y="309"/>
                  </a:cxn>
                  <a:cxn ang="0">
                    <a:pos x="6" y="344"/>
                  </a:cxn>
                  <a:cxn ang="0">
                    <a:pos x="0" y="386"/>
                  </a:cxn>
                  <a:cxn ang="0">
                    <a:pos x="18" y="374"/>
                  </a:cxn>
                  <a:cxn ang="0">
                    <a:pos x="47" y="362"/>
                  </a:cxn>
                  <a:cxn ang="0">
                    <a:pos x="71" y="350"/>
                  </a:cxn>
                  <a:cxn ang="0">
                    <a:pos x="95" y="344"/>
                  </a:cxn>
                  <a:cxn ang="0">
                    <a:pos x="106" y="344"/>
                  </a:cxn>
                  <a:cxn ang="0">
                    <a:pos x="124" y="350"/>
                  </a:cxn>
                  <a:cxn ang="0">
                    <a:pos x="89" y="285"/>
                  </a:cxn>
                  <a:cxn ang="0">
                    <a:pos x="101" y="255"/>
                  </a:cxn>
                  <a:cxn ang="0">
                    <a:pos x="112" y="232"/>
                  </a:cxn>
                  <a:cxn ang="0">
                    <a:pos x="130" y="202"/>
                  </a:cxn>
                  <a:cxn ang="0">
                    <a:pos x="148" y="184"/>
                  </a:cxn>
                  <a:cxn ang="0">
                    <a:pos x="165" y="160"/>
                  </a:cxn>
                  <a:cxn ang="0">
                    <a:pos x="189" y="137"/>
                  </a:cxn>
                  <a:cxn ang="0">
                    <a:pos x="219" y="113"/>
                  </a:cxn>
                  <a:cxn ang="0">
                    <a:pos x="242" y="95"/>
                  </a:cxn>
                  <a:cxn ang="0">
                    <a:pos x="266" y="77"/>
                  </a:cxn>
                  <a:cxn ang="0">
                    <a:pos x="295" y="65"/>
                  </a:cxn>
                  <a:cxn ang="0">
                    <a:pos x="307" y="60"/>
                  </a:cxn>
                  <a:cxn ang="0">
                    <a:pos x="319" y="54"/>
                  </a:cxn>
                  <a:cxn ang="0">
                    <a:pos x="331" y="48"/>
                  </a:cxn>
                  <a:cxn ang="0">
                    <a:pos x="343" y="48"/>
                  </a:cxn>
                  <a:cxn ang="0">
                    <a:pos x="360" y="42"/>
                  </a:cxn>
                  <a:cxn ang="0">
                    <a:pos x="372" y="36"/>
                  </a:cxn>
                  <a:cxn ang="0">
                    <a:pos x="384" y="36"/>
                  </a:cxn>
                  <a:cxn ang="0">
                    <a:pos x="396" y="30"/>
                  </a:cxn>
                  <a:cxn ang="0">
                    <a:pos x="408" y="30"/>
                  </a:cxn>
                  <a:cxn ang="0">
                    <a:pos x="413" y="36"/>
                  </a:cxn>
                  <a:cxn ang="0">
                    <a:pos x="425" y="36"/>
                  </a:cxn>
                  <a:cxn ang="0">
                    <a:pos x="443" y="36"/>
                  </a:cxn>
                  <a:cxn ang="0">
                    <a:pos x="455" y="36"/>
                  </a:cxn>
                  <a:cxn ang="0">
                    <a:pos x="461" y="42"/>
                  </a:cxn>
                </a:cxnLst>
                <a:rect l="0" t="0" r="r" b="b"/>
                <a:pathLst>
                  <a:path w="461" h="386">
                    <a:moveTo>
                      <a:pt x="461" y="42"/>
                    </a:moveTo>
                    <a:lnTo>
                      <a:pt x="449" y="30"/>
                    </a:lnTo>
                    <a:lnTo>
                      <a:pt x="437" y="18"/>
                    </a:lnTo>
                    <a:lnTo>
                      <a:pt x="425" y="12"/>
                    </a:lnTo>
                    <a:lnTo>
                      <a:pt x="408" y="12"/>
                    </a:lnTo>
                    <a:lnTo>
                      <a:pt x="390" y="6"/>
                    </a:lnTo>
                    <a:lnTo>
                      <a:pt x="372" y="0"/>
                    </a:lnTo>
                    <a:lnTo>
                      <a:pt x="349" y="0"/>
                    </a:lnTo>
                    <a:lnTo>
                      <a:pt x="331" y="0"/>
                    </a:lnTo>
                    <a:lnTo>
                      <a:pt x="307" y="0"/>
                    </a:lnTo>
                    <a:lnTo>
                      <a:pt x="284" y="0"/>
                    </a:lnTo>
                    <a:lnTo>
                      <a:pt x="266" y="6"/>
                    </a:lnTo>
                    <a:lnTo>
                      <a:pt x="242" y="18"/>
                    </a:lnTo>
                    <a:lnTo>
                      <a:pt x="219" y="30"/>
                    </a:lnTo>
                    <a:lnTo>
                      <a:pt x="189" y="36"/>
                    </a:lnTo>
                    <a:lnTo>
                      <a:pt x="171" y="48"/>
                    </a:lnTo>
                    <a:lnTo>
                      <a:pt x="148" y="71"/>
                    </a:lnTo>
                    <a:lnTo>
                      <a:pt x="130" y="83"/>
                    </a:lnTo>
                    <a:lnTo>
                      <a:pt x="106" y="107"/>
                    </a:lnTo>
                    <a:lnTo>
                      <a:pt x="89" y="131"/>
                    </a:lnTo>
                    <a:lnTo>
                      <a:pt x="77" y="149"/>
                    </a:lnTo>
                    <a:lnTo>
                      <a:pt x="65" y="166"/>
                    </a:lnTo>
                    <a:lnTo>
                      <a:pt x="59" y="178"/>
                    </a:lnTo>
                    <a:lnTo>
                      <a:pt x="47" y="196"/>
                    </a:lnTo>
                    <a:lnTo>
                      <a:pt x="47" y="214"/>
                    </a:lnTo>
                    <a:lnTo>
                      <a:pt x="6" y="149"/>
                    </a:lnTo>
                    <a:lnTo>
                      <a:pt x="12" y="184"/>
                    </a:lnTo>
                    <a:lnTo>
                      <a:pt x="12" y="220"/>
                    </a:lnTo>
                    <a:lnTo>
                      <a:pt x="12" y="267"/>
                    </a:lnTo>
                    <a:lnTo>
                      <a:pt x="12" y="309"/>
                    </a:lnTo>
                    <a:lnTo>
                      <a:pt x="6" y="344"/>
                    </a:lnTo>
                    <a:lnTo>
                      <a:pt x="0" y="386"/>
                    </a:lnTo>
                    <a:lnTo>
                      <a:pt x="18" y="374"/>
                    </a:lnTo>
                    <a:lnTo>
                      <a:pt x="47" y="362"/>
                    </a:lnTo>
                    <a:lnTo>
                      <a:pt x="71" y="350"/>
                    </a:lnTo>
                    <a:lnTo>
                      <a:pt x="95" y="344"/>
                    </a:lnTo>
                    <a:lnTo>
                      <a:pt x="106" y="344"/>
                    </a:lnTo>
                    <a:lnTo>
                      <a:pt x="124" y="350"/>
                    </a:lnTo>
                    <a:lnTo>
                      <a:pt x="89" y="285"/>
                    </a:lnTo>
                    <a:lnTo>
                      <a:pt x="101" y="255"/>
                    </a:lnTo>
                    <a:lnTo>
                      <a:pt x="112" y="232"/>
                    </a:lnTo>
                    <a:lnTo>
                      <a:pt x="130" y="202"/>
                    </a:lnTo>
                    <a:lnTo>
                      <a:pt x="148" y="184"/>
                    </a:lnTo>
                    <a:lnTo>
                      <a:pt x="165" y="160"/>
                    </a:lnTo>
                    <a:lnTo>
                      <a:pt x="189" y="137"/>
                    </a:lnTo>
                    <a:lnTo>
                      <a:pt x="219" y="113"/>
                    </a:lnTo>
                    <a:lnTo>
                      <a:pt x="242" y="95"/>
                    </a:lnTo>
                    <a:lnTo>
                      <a:pt x="266" y="77"/>
                    </a:lnTo>
                    <a:lnTo>
                      <a:pt x="295" y="65"/>
                    </a:lnTo>
                    <a:lnTo>
                      <a:pt x="307" y="60"/>
                    </a:lnTo>
                    <a:lnTo>
                      <a:pt x="319" y="54"/>
                    </a:lnTo>
                    <a:lnTo>
                      <a:pt x="331" y="48"/>
                    </a:lnTo>
                    <a:lnTo>
                      <a:pt x="343" y="48"/>
                    </a:lnTo>
                    <a:lnTo>
                      <a:pt x="360" y="42"/>
                    </a:lnTo>
                    <a:lnTo>
                      <a:pt x="372" y="36"/>
                    </a:lnTo>
                    <a:lnTo>
                      <a:pt x="384" y="36"/>
                    </a:lnTo>
                    <a:lnTo>
                      <a:pt x="396" y="30"/>
                    </a:lnTo>
                    <a:lnTo>
                      <a:pt x="408" y="30"/>
                    </a:lnTo>
                    <a:lnTo>
                      <a:pt x="413" y="36"/>
                    </a:lnTo>
                    <a:lnTo>
                      <a:pt x="425" y="36"/>
                    </a:lnTo>
                    <a:lnTo>
                      <a:pt x="443" y="36"/>
                    </a:lnTo>
                    <a:lnTo>
                      <a:pt x="455" y="36"/>
                    </a:lnTo>
                    <a:lnTo>
                      <a:pt x="461" y="42"/>
                    </a:lnTo>
                    <a:close/>
                  </a:path>
                </a:pathLst>
              </a:custGeom>
              <a:solidFill>
                <a:srgbClr val="0099CC"/>
              </a:solidFill>
              <a:ln w="9525">
                <a:noFill/>
                <a:round/>
                <a:headEnd/>
                <a:tailEnd/>
              </a:ln>
            </p:spPr>
            <p:txBody>
              <a:bodyPr/>
              <a:lstStyle/>
              <a:p>
                <a:endParaRPr lang="es-ES"/>
              </a:p>
            </p:txBody>
          </p:sp>
          <p:sp>
            <p:nvSpPr>
              <p:cNvPr id="76825" name="Freeform 25"/>
              <p:cNvSpPr>
                <a:spLocks/>
              </p:cNvSpPr>
              <p:nvPr/>
            </p:nvSpPr>
            <p:spPr bwMode="auto">
              <a:xfrm>
                <a:off x="2982" y="1171"/>
                <a:ext cx="461" cy="386"/>
              </a:xfrm>
              <a:custGeom>
                <a:avLst/>
                <a:gdLst/>
                <a:ahLst/>
                <a:cxnLst>
                  <a:cxn ang="0">
                    <a:pos x="461" y="42"/>
                  </a:cxn>
                  <a:cxn ang="0">
                    <a:pos x="449" y="30"/>
                  </a:cxn>
                  <a:cxn ang="0">
                    <a:pos x="437" y="18"/>
                  </a:cxn>
                  <a:cxn ang="0">
                    <a:pos x="425" y="12"/>
                  </a:cxn>
                  <a:cxn ang="0">
                    <a:pos x="408" y="12"/>
                  </a:cxn>
                  <a:cxn ang="0">
                    <a:pos x="390" y="6"/>
                  </a:cxn>
                  <a:cxn ang="0">
                    <a:pos x="372" y="0"/>
                  </a:cxn>
                  <a:cxn ang="0">
                    <a:pos x="349" y="0"/>
                  </a:cxn>
                  <a:cxn ang="0">
                    <a:pos x="331" y="0"/>
                  </a:cxn>
                  <a:cxn ang="0">
                    <a:pos x="307" y="0"/>
                  </a:cxn>
                  <a:cxn ang="0">
                    <a:pos x="284" y="0"/>
                  </a:cxn>
                  <a:cxn ang="0">
                    <a:pos x="266" y="6"/>
                  </a:cxn>
                  <a:cxn ang="0">
                    <a:pos x="242" y="18"/>
                  </a:cxn>
                  <a:cxn ang="0">
                    <a:pos x="219" y="30"/>
                  </a:cxn>
                  <a:cxn ang="0">
                    <a:pos x="189" y="36"/>
                  </a:cxn>
                  <a:cxn ang="0">
                    <a:pos x="171" y="48"/>
                  </a:cxn>
                  <a:cxn ang="0">
                    <a:pos x="148" y="71"/>
                  </a:cxn>
                  <a:cxn ang="0">
                    <a:pos x="130" y="83"/>
                  </a:cxn>
                  <a:cxn ang="0">
                    <a:pos x="106" y="107"/>
                  </a:cxn>
                  <a:cxn ang="0">
                    <a:pos x="89" y="131"/>
                  </a:cxn>
                  <a:cxn ang="0">
                    <a:pos x="77" y="149"/>
                  </a:cxn>
                  <a:cxn ang="0">
                    <a:pos x="65" y="166"/>
                  </a:cxn>
                  <a:cxn ang="0">
                    <a:pos x="59" y="178"/>
                  </a:cxn>
                  <a:cxn ang="0">
                    <a:pos x="47" y="196"/>
                  </a:cxn>
                  <a:cxn ang="0">
                    <a:pos x="47" y="214"/>
                  </a:cxn>
                  <a:cxn ang="0">
                    <a:pos x="6" y="149"/>
                  </a:cxn>
                  <a:cxn ang="0">
                    <a:pos x="12" y="184"/>
                  </a:cxn>
                  <a:cxn ang="0">
                    <a:pos x="12" y="220"/>
                  </a:cxn>
                  <a:cxn ang="0">
                    <a:pos x="12" y="267"/>
                  </a:cxn>
                  <a:cxn ang="0">
                    <a:pos x="12" y="309"/>
                  </a:cxn>
                  <a:cxn ang="0">
                    <a:pos x="6" y="344"/>
                  </a:cxn>
                  <a:cxn ang="0">
                    <a:pos x="0" y="386"/>
                  </a:cxn>
                  <a:cxn ang="0">
                    <a:pos x="18" y="374"/>
                  </a:cxn>
                  <a:cxn ang="0">
                    <a:pos x="47" y="362"/>
                  </a:cxn>
                  <a:cxn ang="0">
                    <a:pos x="71" y="350"/>
                  </a:cxn>
                  <a:cxn ang="0">
                    <a:pos x="95" y="344"/>
                  </a:cxn>
                  <a:cxn ang="0">
                    <a:pos x="106" y="344"/>
                  </a:cxn>
                  <a:cxn ang="0">
                    <a:pos x="124" y="350"/>
                  </a:cxn>
                  <a:cxn ang="0">
                    <a:pos x="89" y="285"/>
                  </a:cxn>
                  <a:cxn ang="0">
                    <a:pos x="101" y="255"/>
                  </a:cxn>
                  <a:cxn ang="0">
                    <a:pos x="112" y="232"/>
                  </a:cxn>
                  <a:cxn ang="0">
                    <a:pos x="130" y="202"/>
                  </a:cxn>
                  <a:cxn ang="0">
                    <a:pos x="148" y="184"/>
                  </a:cxn>
                  <a:cxn ang="0">
                    <a:pos x="165" y="160"/>
                  </a:cxn>
                  <a:cxn ang="0">
                    <a:pos x="189" y="137"/>
                  </a:cxn>
                  <a:cxn ang="0">
                    <a:pos x="219" y="113"/>
                  </a:cxn>
                  <a:cxn ang="0">
                    <a:pos x="242" y="95"/>
                  </a:cxn>
                  <a:cxn ang="0">
                    <a:pos x="266" y="77"/>
                  </a:cxn>
                  <a:cxn ang="0">
                    <a:pos x="295" y="65"/>
                  </a:cxn>
                  <a:cxn ang="0">
                    <a:pos x="307" y="60"/>
                  </a:cxn>
                  <a:cxn ang="0">
                    <a:pos x="319" y="54"/>
                  </a:cxn>
                  <a:cxn ang="0">
                    <a:pos x="331" y="48"/>
                  </a:cxn>
                  <a:cxn ang="0">
                    <a:pos x="343" y="48"/>
                  </a:cxn>
                  <a:cxn ang="0">
                    <a:pos x="360" y="42"/>
                  </a:cxn>
                  <a:cxn ang="0">
                    <a:pos x="372" y="36"/>
                  </a:cxn>
                  <a:cxn ang="0">
                    <a:pos x="384" y="36"/>
                  </a:cxn>
                  <a:cxn ang="0">
                    <a:pos x="396" y="30"/>
                  </a:cxn>
                  <a:cxn ang="0">
                    <a:pos x="408" y="30"/>
                  </a:cxn>
                  <a:cxn ang="0">
                    <a:pos x="413" y="36"/>
                  </a:cxn>
                  <a:cxn ang="0">
                    <a:pos x="425" y="36"/>
                  </a:cxn>
                  <a:cxn ang="0">
                    <a:pos x="443" y="36"/>
                  </a:cxn>
                  <a:cxn ang="0">
                    <a:pos x="455" y="36"/>
                  </a:cxn>
                  <a:cxn ang="0">
                    <a:pos x="461" y="42"/>
                  </a:cxn>
                </a:cxnLst>
                <a:rect l="0" t="0" r="r" b="b"/>
                <a:pathLst>
                  <a:path w="461" h="386">
                    <a:moveTo>
                      <a:pt x="461" y="42"/>
                    </a:moveTo>
                    <a:lnTo>
                      <a:pt x="449" y="30"/>
                    </a:lnTo>
                    <a:lnTo>
                      <a:pt x="437" y="18"/>
                    </a:lnTo>
                    <a:lnTo>
                      <a:pt x="425" y="12"/>
                    </a:lnTo>
                    <a:lnTo>
                      <a:pt x="408" y="12"/>
                    </a:lnTo>
                    <a:lnTo>
                      <a:pt x="390" y="6"/>
                    </a:lnTo>
                    <a:lnTo>
                      <a:pt x="372" y="0"/>
                    </a:lnTo>
                    <a:lnTo>
                      <a:pt x="349" y="0"/>
                    </a:lnTo>
                    <a:lnTo>
                      <a:pt x="331" y="0"/>
                    </a:lnTo>
                    <a:lnTo>
                      <a:pt x="307" y="0"/>
                    </a:lnTo>
                    <a:lnTo>
                      <a:pt x="284" y="0"/>
                    </a:lnTo>
                    <a:lnTo>
                      <a:pt x="266" y="6"/>
                    </a:lnTo>
                    <a:lnTo>
                      <a:pt x="242" y="18"/>
                    </a:lnTo>
                    <a:lnTo>
                      <a:pt x="219" y="30"/>
                    </a:lnTo>
                    <a:lnTo>
                      <a:pt x="189" y="36"/>
                    </a:lnTo>
                    <a:lnTo>
                      <a:pt x="171" y="48"/>
                    </a:lnTo>
                    <a:lnTo>
                      <a:pt x="148" y="71"/>
                    </a:lnTo>
                    <a:lnTo>
                      <a:pt x="130" y="83"/>
                    </a:lnTo>
                    <a:lnTo>
                      <a:pt x="106" y="107"/>
                    </a:lnTo>
                    <a:lnTo>
                      <a:pt x="89" y="131"/>
                    </a:lnTo>
                    <a:lnTo>
                      <a:pt x="77" y="149"/>
                    </a:lnTo>
                    <a:lnTo>
                      <a:pt x="65" y="166"/>
                    </a:lnTo>
                    <a:lnTo>
                      <a:pt x="59" y="178"/>
                    </a:lnTo>
                    <a:lnTo>
                      <a:pt x="47" y="196"/>
                    </a:lnTo>
                    <a:lnTo>
                      <a:pt x="47" y="214"/>
                    </a:lnTo>
                    <a:lnTo>
                      <a:pt x="6" y="149"/>
                    </a:lnTo>
                    <a:lnTo>
                      <a:pt x="12" y="184"/>
                    </a:lnTo>
                    <a:lnTo>
                      <a:pt x="12" y="220"/>
                    </a:lnTo>
                    <a:lnTo>
                      <a:pt x="12" y="267"/>
                    </a:lnTo>
                    <a:lnTo>
                      <a:pt x="12" y="309"/>
                    </a:lnTo>
                    <a:lnTo>
                      <a:pt x="6" y="344"/>
                    </a:lnTo>
                    <a:lnTo>
                      <a:pt x="0" y="386"/>
                    </a:lnTo>
                    <a:lnTo>
                      <a:pt x="18" y="374"/>
                    </a:lnTo>
                    <a:lnTo>
                      <a:pt x="47" y="362"/>
                    </a:lnTo>
                    <a:lnTo>
                      <a:pt x="71" y="350"/>
                    </a:lnTo>
                    <a:lnTo>
                      <a:pt x="95" y="344"/>
                    </a:lnTo>
                    <a:lnTo>
                      <a:pt x="106" y="344"/>
                    </a:lnTo>
                    <a:lnTo>
                      <a:pt x="124" y="350"/>
                    </a:lnTo>
                    <a:lnTo>
                      <a:pt x="89" y="285"/>
                    </a:lnTo>
                    <a:lnTo>
                      <a:pt x="101" y="255"/>
                    </a:lnTo>
                    <a:lnTo>
                      <a:pt x="112" y="232"/>
                    </a:lnTo>
                    <a:lnTo>
                      <a:pt x="130" y="202"/>
                    </a:lnTo>
                    <a:lnTo>
                      <a:pt x="148" y="184"/>
                    </a:lnTo>
                    <a:lnTo>
                      <a:pt x="165" y="160"/>
                    </a:lnTo>
                    <a:lnTo>
                      <a:pt x="189" y="137"/>
                    </a:lnTo>
                    <a:lnTo>
                      <a:pt x="219" y="113"/>
                    </a:lnTo>
                    <a:lnTo>
                      <a:pt x="242" y="95"/>
                    </a:lnTo>
                    <a:lnTo>
                      <a:pt x="266" y="77"/>
                    </a:lnTo>
                    <a:lnTo>
                      <a:pt x="295" y="65"/>
                    </a:lnTo>
                    <a:lnTo>
                      <a:pt x="307" y="60"/>
                    </a:lnTo>
                    <a:lnTo>
                      <a:pt x="319" y="54"/>
                    </a:lnTo>
                    <a:lnTo>
                      <a:pt x="331" y="48"/>
                    </a:lnTo>
                    <a:lnTo>
                      <a:pt x="343" y="48"/>
                    </a:lnTo>
                    <a:lnTo>
                      <a:pt x="360" y="42"/>
                    </a:lnTo>
                    <a:lnTo>
                      <a:pt x="372" y="36"/>
                    </a:lnTo>
                    <a:lnTo>
                      <a:pt x="384" y="36"/>
                    </a:lnTo>
                    <a:lnTo>
                      <a:pt x="396" y="30"/>
                    </a:lnTo>
                    <a:lnTo>
                      <a:pt x="408" y="30"/>
                    </a:lnTo>
                    <a:lnTo>
                      <a:pt x="413" y="36"/>
                    </a:lnTo>
                    <a:lnTo>
                      <a:pt x="425" y="36"/>
                    </a:lnTo>
                    <a:lnTo>
                      <a:pt x="443" y="36"/>
                    </a:lnTo>
                    <a:lnTo>
                      <a:pt x="455" y="36"/>
                    </a:lnTo>
                    <a:lnTo>
                      <a:pt x="461" y="42"/>
                    </a:lnTo>
                  </a:path>
                </a:pathLst>
              </a:custGeom>
              <a:noFill/>
              <a:ln w="9525">
                <a:solidFill>
                  <a:srgbClr val="0099CC"/>
                </a:solidFill>
                <a:prstDash val="solid"/>
                <a:round/>
                <a:headEnd/>
                <a:tailEnd/>
              </a:ln>
            </p:spPr>
            <p:txBody>
              <a:bodyPr/>
              <a:lstStyle/>
              <a:p>
                <a:endParaRPr lang="es-ES"/>
              </a:p>
            </p:txBody>
          </p:sp>
        </p:grpSp>
      </p:grpSp>
      <p:sp>
        <p:nvSpPr>
          <p:cNvPr id="76826" name="Rectangle 26"/>
          <p:cNvSpPr>
            <a:spLocks noChangeArrowheads="1"/>
          </p:cNvSpPr>
          <p:nvPr/>
        </p:nvSpPr>
        <p:spPr bwMode="auto">
          <a:xfrm>
            <a:off x="1085850" y="4189413"/>
            <a:ext cx="2016125" cy="279400"/>
          </a:xfrm>
          <a:prstGeom prst="rect">
            <a:avLst/>
          </a:prstGeom>
          <a:noFill/>
          <a:ln w="9525">
            <a:noFill/>
            <a:miter lim="800000"/>
            <a:headEnd/>
            <a:tailEnd/>
          </a:ln>
        </p:spPr>
        <p:txBody>
          <a:bodyPr/>
          <a:lstStyle/>
          <a:p>
            <a:endParaRPr lang="es-ES"/>
          </a:p>
        </p:txBody>
      </p:sp>
      <p:sp>
        <p:nvSpPr>
          <p:cNvPr id="76827" name="Rectangle 27"/>
          <p:cNvSpPr>
            <a:spLocks noChangeArrowheads="1"/>
          </p:cNvSpPr>
          <p:nvPr/>
        </p:nvSpPr>
        <p:spPr bwMode="auto">
          <a:xfrm>
            <a:off x="1333500" y="4021138"/>
            <a:ext cx="1482725" cy="304800"/>
          </a:xfrm>
          <a:prstGeom prst="rect">
            <a:avLst/>
          </a:prstGeom>
          <a:noFill/>
          <a:ln w="9525">
            <a:noFill/>
            <a:miter lim="800000"/>
            <a:headEnd/>
            <a:tailEnd/>
          </a:ln>
        </p:spPr>
        <p:txBody>
          <a:bodyPr wrap="none" lIns="0" tIns="0" rIns="0" bIns="0">
            <a:spAutoFit/>
          </a:bodyPr>
          <a:lstStyle/>
          <a:p>
            <a:pPr defTabSz="1306513"/>
            <a:r>
              <a:rPr lang="es-ES_tradnl" sz="2000" b="1">
                <a:solidFill>
                  <a:srgbClr val="0033CC"/>
                </a:solidFill>
                <a:latin typeface="Arial Unicode MS" pitchFamily="34" charset="-128"/>
              </a:rPr>
              <a:t>Verificadoras</a:t>
            </a:r>
          </a:p>
        </p:txBody>
      </p:sp>
      <p:pic>
        <p:nvPicPr>
          <p:cNvPr id="76828" name="Picture 28"/>
          <p:cNvPicPr>
            <a:picLocks noChangeAspect="1" noChangeArrowheads="1"/>
          </p:cNvPicPr>
          <p:nvPr/>
        </p:nvPicPr>
        <p:blipFill>
          <a:blip r:embed="rId4"/>
          <a:srcRect/>
          <a:stretch>
            <a:fillRect/>
          </a:stretch>
        </p:blipFill>
        <p:spPr bwMode="auto">
          <a:xfrm>
            <a:off x="1152525" y="2676525"/>
            <a:ext cx="2028825" cy="1265238"/>
          </a:xfrm>
          <a:prstGeom prst="rect">
            <a:avLst/>
          </a:prstGeom>
          <a:noFill/>
          <a:ln w="9525">
            <a:noFill/>
            <a:miter lim="800000"/>
            <a:headEnd/>
            <a:tailEnd/>
          </a:ln>
        </p:spPr>
      </p:pic>
      <p:grpSp>
        <p:nvGrpSpPr>
          <p:cNvPr id="76829" name="Group 29"/>
          <p:cNvGrpSpPr>
            <a:grpSpLocks/>
          </p:cNvGrpSpPr>
          <p:nvPr/>
        </p:nvGrpSpPr>
        <p:grpSpPr bwMode="auto">
          <a:xfrm>
            <a:off x="3754438" y="4144963"/>
            <a:ext cx="1200150" cy="695325"/>
            <a:chOff x="1370" y="1130"/>
            <a:chExt cx="756" cy="522"/>
          </a:xfrm>
        </p:grpSpPr>
        <p:sp>
          <p:nvSpPr>
            <p:cNvPr id="76830" name="Freeform 30"/>
            <p:cNvSpPr>
              <a:spLocks/>
            </p:cNvSpPr>
            <p:nvPr/>
          </p:nvSpPr>
          <p:spPr bwMode="auto">
            <a:xfrm>
              <a:off x="1370" y="1130"/>
              <a:ext cx="756" cy="522"/>
            </a:xfrm>
            <a:custGeom>
              <a:avLst/>
              <a:gdLst/>
              <a:ahLst/>
              <a:cxnLst>
                <a:cxn ang="0">
                  <a:pos x="0" y="23"/>
                </a:cxn>
                <a:cxn ang="0">
                  <a:pos x="6" y="59"/>
                </a:cxn>
                <a:cxn ang="0">
                  <a:pos x="24" y="106"/>
                </a:cxn>
                <a:cxn ang="0">
                  <a:pos x="47" y="148"/>
                </a:cxn>
                <a:cxn ang="0">
                  <a:pos x="83" y="195"/>
                </a:cxn>
                <a:cxn ang="0">
                  <a:pos x="124" y="249"/>
                </a:cxn>
                <a:cxn ang="0">
                  <a:pos x="183" y="302"/>
                </a:cxn>
                <a:cxn ang="0">
                  <a:pos x="242" y="350"/>
                </a:cxn>
                <a:cxn ang="0">
                  <a:pos x="319" y="385"/>
                </a:cxn>
                <a:cxn ang="0">
                  <a:pos x="396" y="421"/>
                </a:cxn>
                <a:cxn ang="0">
                  <a:pos x="455" y="433"/>
                </a:cxn>
                <a:cxn ang="0">
                  <a:pos x="502" y="439"/>
                </a:cxn>
                <a:cxn ang="0">
                  <a:pos x="472" y="522"/>
                </a:cxn>
                <a:cxn ang="0">
                  <a:pos x="555" y="492"/>
                </a:cxn>
                <a:cxn ang="0">
                  <a:pos x="655" y="462"/>
                </a:cxn>
                <a:cxn ang="0">
                  <a:pos x="744" y="457"/>
                </a:cxn>
                <a:cxn ang="0">
                  <a:pos x="726" y="421"/>
                </a:cxn>
                <a:cxn ang="0">
                  <a:pos x="661" y="368"/>
                </a:cxn>
                <a:cxn ang="0">
                  <a:pos x="626" y="326"/>
                </a:cxn>
                <a:cxn ang="0">
                  <a:pos x="573" y="368"/>
                </a:cxn>
                <a:cxn ang="0">
                  <a:pos x="496" y="356"/>
                </a:cxn>
                <a:cxn ang="0">
                  <a:pos x="413" y="332"/>
                </a:cxn>
                <a:cxn ang="0">
                  <a:pos x="325" y="296"/>
                </a:cxn>
                <a:cxn ang="0">
                  <a:pos x="236" y="243"/>
                </a:cxn>
                <a:cxn ang="0">
                  <a:pos x="165" y="190"/>
                </a:cxn>
                <a:cxn ang="0">
                  <a:pos x="136" y="166"/>
                </a:cxn>
                <a:cxn ang="0">
                  <a:pos x="112" y="148"/>
                </a:cxn>
                <a:cxn ang="0">
                  <a:pos x="77" y="106"/>
                </a:cxn>
                <a:cxn ang="0">
                  <a:pos x="53" y="83"/>
                </a:cxn>
                <a:cxn ang="0">
                  <a:pos x="41" y="59"/>
                </a:cxn>
                <a:cxn ang="0">
                  <a:pos x="30" y="29"/>
                </a:cxn>
                <a:cxn ang="0">
                  <a:pos x="18" y="0"/>
                </a:cxn>
              </a:cxnLst>
              <a:rect l="0" t="0" r="r" b="b"/>
              <a:pathLst>
                <a:path w="756" h="522">
                  <a:moveTo>
                    <a:pt x="18" y="0"/>
                  </a:moveTo>
                  <a:lnTo>
                    <a:pt x="0" y="23"/>
                  </a:lnTo>
                  <a:lnTo>
                    <a:pt x="6" y="41"/>
                  </a:lnTo>
                  <a:lnTo>
                    <a:pt x="6" y="59"/>
                  </a:lnTo>
                  <a:lnTo>
                    <a:pt x="12" y="83"/>
                  </a:lnTo>
                  <a:lnTo>
                    <a:pt x="24" y="106"/>
                  </a:lnTo>
                  <a:lnTo>
                    <a:pt x="35" y="124"/>
                  </a:lnTo>
                  <a:lnTo>
                    <a:pt x="47" y="148"/>
                  </a:lnTo>
                  <a:lnTo>
                    <a:pt x="65" y="172"/>
                  </a:lnTo>
                  <a:lnTo>
                    <a:pt x="83" y="195"/>
                  </a:lnTo>
                  <a:lnTo>
                    <a:pt x="100" y="225"/>
                  </a:lnTo>
                  <a:lnTo>
                    <a:pt x="124" y="249"/>
                  </a:lnTo>
                  <a:lnTo>
                    <a:pt x="154" y="273"/>
                  </a:lnTo>
                  <a:lnTo>
                    <a:pt x="183" y="302"/>
                  </a:lnTo>
                  <a:lnTo>
                    <a:pt x="219" y="332"/>
                  </a:lnTo>
                  <a:lnTo>
                    <a:pt x="242" y="350"/>
                  </a:lnTo>
                  <a:lnTo>
                    <a:pt x="283" y="373"/>
                  </a:lnTo>
                  <a:lnTo>
                    <a:pt x="319" y="385"/>
                  </a:lnTo>
                  <a:lnTo>
                    <a:pt x="354" y="403"/>
                  </a:lnTo>
                  <a:lnTo>
                    <a:pt x="396" y="421"/>
                  </a:lnTo>
                  <a:lnTo>
                    <a:pt x="425" y="427"/>
                  </a:lnTo>
                  <a:lnTo>
                    <a:pt x="455" y="433"/>
                  </a:lnTo>
                  <a:lnTo>
                    <a:pt x="478" y="439"/>
                  </a:lnTo>
                  <a:lnTo>
                    <a:pt x="502" y="439"/>
                  </a:lnTo>
                  <a:lnTo>
                    <a:pt x="520" y="439"/>
                  </a:lnTo>
                  <a:lnTo>
                    <a:pt x="472" y="522"/>
                  </a:lnTo>
                  <a:lnTo>
                    <a:pt x="508" y="510"/>
                  </a:lnTo>
                  <a:lnTo>
                    <a:pt x="555" y="492"/>
                  </a:lnTo>
                  <a:lnTo>
                    <a:pt x="602" y="474"/>
                  </a:lnTo>
                  <a:lnTo>
                    <a:pt x="655" y="462"/>
                  </a:lnTo>
                  <a:lnTo>
                    <a:pt x="691" y="457"/>
                  </a:lnTo>
                  <a:lnTo>
                    <a:pt x="744" y="457"/>
                  </a:lnTo>
                  <a:lnTo>
                    <a:pt x="756" y="439"/>
                  </a:lnTo>
                  <a:lnTo>
                    <a:pt x="726" y="421"/>
                  </a:lnTo>
                  <a:lnTo>
                    <a:pt x="691" y="391"/>
                  </a:lnTo>
                  <a:lnTo>
                    <a:pt x="661" y="368"/>
                  </a:lnTo>
                  <a:lnTo>
                    <a:pt x="638" y="344"/>
                  </a:lnTo>
                  <a:lnTo>
                    <a:pt x="626" y="326"/>
                  </a:lnTo>
                  <a:lnTo>
                    <a:pt x="620" y="302"/>
                  </a:lnTo>
                  <a:lnTo>
                    <a:pt x="573" y="368"/>
                  </a:lnTo>
                  <a:lnTo>
                    <a:pt x="531" y="362"/>
                  </a:lnTo>
                  <a:lnTo>
                    <a:pt x="496" y="356"/>
                  </a:lnTo>
                  <a:lnTo>
                    <a:pt x="455" y="344"/>
                  </a:lnTo>
                  <a:lnTo>
                    <a:pt x="413" y="332"/>
                  </a:lnTo>
                  <a:lnTo>
                    <a:pt x="366" y="308"/>
                  </a:lnTo>
                  <a:lnTo>
                    <a:pt x="325" y="296"/>
                  </a:lnTo>
                  <a:lnTo>
                    <a:pt x="283" y="267"/>
                  </a:lnTo>
                  <a:lnTo>
                    <a:pt x="236" y="243"/>
                  </a:lnTo>
                  <a:lnTo>
                    <a:pt x="201" y="219"/>
                  </a:lnTo>
                  <a:lnTo>
                    <a:pt x="165" y="190"/>
                  </a:lnTo>
                  <a:lnTo>
                    <a:pt x="148" y="178"/>
                  </a:lnTo>
                  <a:lnTo>
                    <a:pt x="136" y="166"/>
                  </a:lnTo>
                  <a:lnTo>
                    <a:pt x="124" y="160"/>
                  </a:lnTo>
                  <a:lnTo>
                    <a:pt x="112" y="148"/>
                  </a:lnTo>
                  <a:lnTo>
                    <a:pt x="89" y="124"/>
                  </a:lnTo>
                  <a:lnTo>
                    <a:pt x="77" y="106"/>
                  </a:lnTo>
                  <a:lnTo>
                    <a:pt x="65" y="95"/>
                  </a:lnTo>
                  <a:lnTo>
                    <a:pt x="53" y="83"/>
                  </a:lnTo>
                  <a:lnTo>
                    <a:pt x="47" y="71"/>
                  </a:lnTo>
                  <a:lnTo>
                    <a:pt x="41" y="59"/>
                  </a:lnTo>
                  <a:lnTo>
                    <a:pt x="35" y="47"/>
                  </a:lnTo>
                  <a:lnTo>
                    <a:pt x="30" y="29"/>
                  </a:lnTo>
                  <a:lnTo>
                    <a:pt x="18" y="17"/>
                  </a:lnTo>
                  <a:lnTo>
                    <a:pt x="18" y="0"/>
                  </a:lnTo>
                  <a:close/>
                </a:path>
              </a:pathLst>
            </a:custGeom>
            <a:solidFill>
              <a:srgbClr val="0099CC"/>
            </a:solidFill>
            <a:ln w="9525">
              <a:noFill/>
              <a:round/>
              <a:headEnd/>
              <a:tailEnd/>
            </a:ln>
          </p:spPr>
          <p:txBody>
            <a:bodyPr/>
            <a:lstStyle/>
            <a:p>
              <a:endParaRPr lang="es-ES"/>
            </a:p>
          </p:txBody>
        </p:sp>
        <p:sp>
          <p:nvSpPr>
            <p:cNvPr id="76831" name="Freeform 31"/>
            <p:cNvSpPr>
              <a:spLocks/>
            </p:cNvSpPr>
            <p:nvPr/>
          </p:nvSpPr>
          <p:spPr bwMode="auto">
            <a:xfrm>
              <a:off x="1370" y="1130"/>
              <a:ext cx="756" cy="522"/>
            </a:xfrm>
            <a:custGeom>
              <a:avLst/>
              <a:gdLst/>
              <a:ahLst/>
              <a:cxnLst>
                <a:cxn ang="0">
                  <a:pos x="0" y="23"/>
                </a:cxn>
                <a:cxn ang="0">
                  <a:pos x="6" y="59"/>
                </a:cxn>
                <a:cxn ang="0">
                  <a:pos x="24" y="106"/>
                </a:cxn>
                <a:cxn ang="0">
                  <a:pos x="47" y="148"/>
                </a:cxn>
                <a:cxn ang="0">
                  <a:pos x="83" y="195"/>
                </a:cxn>
                <a:cxn ang="0">
                  <a:pos x="124" y="249"/>
                </a:cxn>
                <a:cxn ang="0">
                  <a:pos x="183" y="302"/>
                </a:cxn>
                <a:cxn ang="0">
                  <a:pos x="242" y="350"/>
                </a:cxn>
                <a:cxn ang="0">
                  <a:pos x="319" y="385"/>
                </a:cxn>
                <a:cxn ang="0">
                  <a:pos x="396" y="421"/>
                </a:cxn>
                <a:cxn ang="0">
                  <a:pos x="455" y="433"/>
                </a:cxn>
                <a:cxn ang="0">
                  <a:pos x="502" y="439"/>
                </a:cxn>
                <a:cxn ang="0">
                  <a:pos x="472" y="522"/>
                </a:cxn>
                <a:cxn ang="0">
                  <a:pos x="555" y="492"/>
                </a:cxn>
                <a:cxn ang="0">
                  <a:pos x="655" y="462"/>
                </a:cxn>
                <a:cxn ang="0">
                  <a:pos x="744" y="457"/>
                </a:cxn>
                <a:cxn ang="0">
                  <a:pos x="726" y="421"/>
                </a:cxn>
                <a:cxn ang="0">
                  <a:pos x="661" y="368"/>
                </a:cxn>
                <a:cxn ang="0">
                  <a:pos x="626" y="326"/>
                </a:cxn>
                <a:cxn ang="0">
                  <a:pos x="573" y="368"/>
                </a:cxn>
                <a:cxn ang="0">
                  <a:pos x="496" y="356"/>
                </a:cxn>
                <a:cxn ang="0">
                  <a:pos x="413" y="332"/>
                </a:cxn>
                <a:cxn ang="0">
                  <a:pos x="325" y="296"/>
                </a:cxn>
                <a:cxn ang="0">
                  <a:pos x="236" y="243"/>
                </a:cxn>
                <a:cxn ang="0">
                  <a:pos x="165" y="190"/>
                </a:cxn>
                <a:cxn ang="0">
                  <a:pos x="136" y="166"/>
                </a:cxn>
                <a:cxn ang="0">
                  <a:pos x="112" y="148"/>
                </a:cxn>
                <a:cxn ang="0">
                  <a:pos x="77" y="106"/>
                </a:cxn>
                <a:cxn ang="0">
                  <a:pos x="53" y="83"/>
                </a:cxn>
                <a:cxn ang="0">
                  <a:pos x="41" y="59"/>
                </a:cxn>
                <a:cxn ang="0">
                  <a:pos x="30" y="29"/>
                </a:cxn>
                <a:cxn ang="0">
                  <a:pos x="18" y="0"/>
                </a:cxn>
              </a:cxnLst>
              <a:rect l="0" t="0" r="r" b="b"/>
              <a:pathLst>
                <a:path w="756" h="522">
                  <a:moveTo>
                    <a:pt x="18" y="0"/>
                  </a:moveTo>
                  <a:lnTo>
                    <a:pt x="0" y="23"/>
                  </a:lnTo>
                  <a:lnTo>
                    <a:pt x="6" y="41"/>
                  </a:lnTo>
                  <a:lnTo>
                    <a:pt x="6" y="59"/>
                  </a:lnTo>
                  <a:lnTo>
                    <a:pt x="12" y="83"/>
                  </a:lnTo>
                  <a:lnTo>
                    <a:pt x="24" y="106"/>
                  </a:lnTo>
                  <a:lnTo>
                    <a:pt x="35" y="124"/>
                  </a:lnTo>
                  <a:lnTo>
                    <a:pt x="47" y="148"/>
                  </a:lnTo>
                  <a:lnTo>
                    <a:pt x="65" y="172"/>
                  </a:lnTo>
                  <a:lnTo>
                    <a:pt x="83" y="195"/>
                  </a:lnTo>
                  <a:lnTo>
                    <a:pt x="100" y="225"/>
                  </a:lnTo>
                  <a:lnTo>
                    <a:pt x="124" y="249"/>
                  </a:lnTo>
                  <a:lnTo>
                    <a:pt x="154" y="273"/>
                  </a:lnTo>
                  <a:lnTo>
                    <a:pt x="183" y="302"/>
                  </a:lnTo>
                  <a:lnTo>
                    <a:pt x="219" y="332"/>
                  </a:lnTo>
                  <a:lnTo>
                    <a:pt x="242" y="350"/>
                  </a:lnTo>
                  <a:lnTo>
                    <a:pt x="283" y="373"/>
                  </a:lnTo>
                  <a:lnTo>
                    <a:pt x="319" y="385"/>
                  </a:lnTo>
                  <a:lnTo>
                    <a:pt x="354" y="403"/>
                  </a:lnTo>
                  <a:lnTo>
                    <a:pt x="396" y="421"/>
                  </a:lnTo>
                  <a:lnTo>
                    <a:pt x="425" y="427"/>
                  </a:lnTo>
                  <a:lnTo>
                    <a:pt x="455" y="433"/>
                  </a:lnTo>
                  <a:lnTo>
                    <a:pt x="478" y="439"/>
                  </a:lnTo>
                  <a:lnTo>
                    <a:pt x="502" y="439"/>
                  </a:lnTo>
                  <a:lnTo>
                    <a:pt x="520" y="439"/>
                  </a:lnTo>
                  <a:lnTo>
                    <a:pt x="472" y="522"/>
                  </a:lnTo>
                  <a:lnTo>
                    <a:pt x="508" y="510"/>
                  </a:lnTo>
                  <a:lnTo>
                    <a:pt x="555" y="492"/>
                  </a:lnTo>
                  <a:lnTo>
                    <a:pt x="602" y="474"/>
                  </a:lnTo>
                  <a:lnTo>
                    <a:pt x="655" y="462"/>
                  </a:lnTo>
                  <a:lnTo>
                    <a:pt x="691" y="457"/>
                  </a:lnTo>
                  <a:lnTo>
                    <a:pt x="744" y="457"/>
                  </a:lnTo>
                  <a:lnTo>
                    <a:pt x="756" y="439"/>
                  </a:lnTo>
                  <a:lnTo>
                    <a:pt x="726" y="421"/>
                  </a:lnTo>
                  <a:lnTo>
                    <a:pt x="691" y="391"/>
                  </a:lnTo>
                  <a:lnTo>
                    <a:pt x="661" y="368"/>
                  </a:lnTo>
                  <a:lnTo>
                    <a:pt x="638" y="344"/>
                  </a:lnTo>
                  <a:lnTo>
                    <a:pt x="626" y="326"/>
                  </a:lnTo>
                  <a:lnTo>
                    <a:pt x="620" y="302"/>
                  </a:lnTo>
                  <a:lnTo>
                    <a:pt x="573" y="368"/>
                  </a:lnTo>
                  <a:lnTo>
                    <a:pt x="531" y="362"/>
                  </a:lnTo>
                  <a:lnTo>
                    <a:pt x="496" y="356"/>
                  </a:lnTo>
                  <a:lnTo>
                    <a:pt x="455" y="344"/>
                  </a:lnTo>
                  <a:lnTo>
                    <a:pt x="413" y="332"/>
                  </a:lnTo>
                  <a:lnTo>
                    <a:pt x="366" y="308"/>
                  </a:lnTo>
                  <a:lnTo>
                    <a:pt x="325" y="296"/>
                  </a:lnTo>
                  <a:lnTo>
                    <a:pt x="283" y="267"/>
                  </a:lnTo>
                  <a:lnTo>
                    <a:pt x="236" y="243"/>
                  </a:lnTo>
                  <a:lnTo>
                    <a:pt x="201" y="219"/>
                  </a:lnTo>
                  <a:lnTo>
                    <a:pt x="165" y="190"/>
                  </a:lnTo>
                  <a:lnTo>
                    <a:pt x="148" y="178"/>
                  </a:lnTo>
                  <a:lnTo>
                    <a:pt x="136" y="166"/>
                  </a:lnTo>
                  <a:lnTo>
                    <a:pt x="124" y="160"/>
                  </a:lnTo>
                  <a:lnTo>
                    <a:pt x="112" y="148"/>
                  </a:lnTo>
                  <a:lnTo>
                    <a:pt x="89" y="124"/>
                  </a:lnTo>
                  <a:lnTo>
                    <a:pt x="77" y="106"/>
                  </a:lnTo>
                  <a:lnTo>
                    <a:pt x="65" y="95"/>
                  </a:lnTo>
                  <a:lnTo>
                    <a:pt x="53" y="83"/>
                  </a:lnTo>
                  <a:lnTo>
                    <a:pt x="47" y="71"/>
                  </a:lnTo>
                  <a:lnTo>
                    <a:pt x="41" y="59"/>
                  </a:lnTo>
                  <a:lnTo>
                    <a:pt x="35" y="47"/>
                  </a:lnTo>
                  <a:lnTo>
                    <a:pt x="30" y="29"/>
                  </a:lnTo>
                  <a:lnTo>
                    <a:pt x="18" y="17"/>
                  </a:lnTo>
                  <a:lnTo>
                    <a:pt x="18" y="0"/>
                  </a:lnTo>
                </a:path>
              </a:pathLst>
            </a:custGeom>
            <a:noFill/>
            <a:ln w="9525">
              <a:solidFill>
                <a:srgbClr val="0099CC"/>
              </a:solidFill>
              <a:prstDash val="solid"/>
              <a:round/>
              <a:headEnd/>
              <a:tailEnd/>
            </a:ln>
          </p:spPr>
          <p:txBody>
            <a:bodyPr/>
            <a:lstStyle/>
            <a:p>
              <a:endParaRPr lang="es-ES"/>
            </a:p>
          </p:txBody>
        </p:sp>
      </p:grpSp>
      <p:sp>
        <p:nvSpPr>
          <p:cNvPr id="76832" name="Rectangle 32"/>
          <p:cNvSpPr>
            <a:spLocks noChangeArrowheads="1"/>
          </p:cNvSpPr>
          <p:nvPr/>
        </p:nvSpPr>
        <p:spPr bwMode="auto">
          <a:xfrm>
            <a:off x="900113" y="4529138"/>
            <a:ext cx="2227262" cy="268287"/>
          </a:xfrm>
          <a:prstGeom prst="rect">
            <a:avLst/>
          </a:prstGeom>
          <a:noFill/>
          <a:ln w="9525">
            <a:noFill/>
            <a:miter lim="800000"/>
            <a:headEnd/>
            <a:tailEnd/>
          </a:ln>
        </p:spPr>
        <p:txBody>
          <a:bodyPr/>
          <a:lstStyle/>
          <a:p>
            <a:endParaRPr lang="es-ES"/>
          </a:p>
        </p:txBody>
      </p:sp>
      <p:sp>
        <p:nvSpPr>
          <p:cNvPr id="76833" name="Rectangle 33"/>
          <p:cNvSpPr>
            <a:spLocks noChangeArrowheads="1"/>
          </p:cNvSpPr>
          <p:nvPr/>
        </p:nvSpPr>
        <p:spPr bwMode="auto">
          <a:xfrm>
            <a:off x="1778000" y="6032500"/>
            <a:ext cx="1766888" cy="304800"/>
          </a:xfrm>
          <a:prstGeom prst="rect">
            <a:avLst/>
          </a:prstGeom>
          <a:noFill/>
          <a:ln w="9525">
            <a:noFill/>
            <a:miter lim="800000"/>
            <a:headEnd/>
            <a:tailEnd/>
          </a:ln>
        </p:spPr>
        <p:txBody>
          <a:bodyPr wrap="none" lIns="0" tIns="0" rIns="0" bIns="0">
            <a:spAutoFit/>
          </a:bodyPr>
          <a:lstStyle/>
          <a:p>
            <a:pPr defTabSz="1306513"/>
            <a:r>
              <a:rPr lang="es-ES_tradnl" sz="2000" b="1">
                <a:solidFill>
                  <a:srgbClr val="0033CC"/>
                </a:solidFill>
                <a:latin typeface="Arial Unicode MS" pitchFamily="34" charset="-128"/>
              </a:rPr>
              <a:t>Consolidadores</a:t>
            </a:r>
          </a:p>
        </p:txBody>
      </p:sp>
      <p:pic>
        <p:nvPicPr>
          <p:cNvPr id="76834" name="Picture 34"/>
          <p:cNvPicPr>
            <a:picLocks noChangeAspect="1" noChangeArrowheads="1"/>
          </p:cNvPicPr>
          <p:nvPr/>
        </p:nvPicPr>
        <p:blipFill>
          <a:blip r:embed="rId5"/>
          <a:srcRect/>
          <a:stretch>
            <a:fillRect/>
          </a:stretch>
        </p:blipFill>
        <p:spPr bwMode="auto">
          <a:xfrm>
            <a:off x="1054100" y="4613275"/>
            <a:ext cx="2200275" cy="1258888"/>
          </a:xfrm>
          <a:prstGeom prst="rect">
            <a:avLst/>
          </a:prstGeom>
          <a:noFill/>
          <a:ln w="9525">
            <a:noFill/>
            <a:miter lim="800000"/>
            <a:headEnd/>
            <a:tailEnd/>
          </a:ln>
        </p:spPr>
      </p:pic>
      <p:grpSp>
        <p:nvGrpSpPr>
          <p:cNvPr id="76835" name="Group 35"/>
          <p:cNvGrpSpPr>
            <a:grpSpLocks/>
          </p:cNvGrpSpPr>
          <p:nvPr/>
        </p:nvGrpSpPr>
        <p:grpSpPr bwMode="auto">
          <a:xfrm>
            <a:off x="3400425" y="4914900"/>
            <a:ext cx="1255713" cy="533400"/>
            <a:chOff x="1270" y="1681"/>
            <a:chExt cx="850" cy="404"/>
          </a:xfrm>
        </p:grpSpPr>
        <p:sp>
          <p:nvSpPr>
            <p:cNvPr id="76836" name="Freeform 36"/>
            <p:cNvSpPr>
              <a:spLocks/>
            </p:cNvSpPr>
            <p:nvPr/>
          </p:nvSpPr>
          <p:spPr bwMode="auto">
            <a:xfrm>
              <a:off x="1270" y="1681"/>
              <a:ext cx="850" cy="404"/>
            </a:xfrm>
            <a:custGeom>
              <a:avLst/>
              <a:gdLst/>
              <a:ahLst/>
              <a:cxnLst>
                <a:cxn ang="0">
                  <a:pos x="0" y="24"/>
                </a:cxn>
                <a:cxn ang="0">
                  <a:pos x="17" y="54"/>
                </a:cxn>
                <a:cxn ang="0">
                  <a:pos x="53" y="89"/>
                </a:cxn>
                <a:cxn ang="0">
                  <a:pos x="88" y="125"/>
                </a:cxn>
                <a:cxn ang="0">
                  <a:pos x="141" y="167"/>
                </a:cxn>
                <a:cxn ang="0">
                  <a:pos x="189" y="202"/>
                </a:cxn>
                <a:cxn ang="0">
                  <a:pos x="265" y="244"/>
                </a:cxn>
                <a:cxn ang="0">
                  <a:pos x="336" y="279"/>
                </a:cxn>
                <a:cxn ang="0">
                  <a:pos x="419" y="303"/>
                </a:cxn>
                <a:cxn ang="0">
                  <a:pos x="507" y="327"/>
                </a:cxn>
                <a:cxn ang="0">
                  <a:pos x="561" y="327"/>
                </a:cxn>
                <a:cxn ang="0">
                  <a:pos x="614" y="327"/>
                </a:cxn>
                <a:cxn ang="0">
                  <a:pos x="608" y="404"/>
                </a:cxn>
                <a:cxn ang="0">
                  <a:pos x="679" y="368"/>
                </a:cxn>
                <a:cxn ang="0">
                  <a:pos x="755" y="333"/>
                </a:cxn>
                <a:cxn ang="0">
                  <a:pos x="844" y="315"/>
                </a:cxn>
                <a:cxn ang="0">
                  <a:pos x="815" y="285"/>
                </a:cxn>
                <a:cxn ang="0">
                  <a:pos x="732" y="244"/>
                </a:cxn>
                <a:cxn ang="0">
                  <a:pos x="691" y="214"/>
                </a:cxn>
                <a:cxn ang="0">
                  <a:pos x="655" y="256"/>
                </a:cxn>
                <a:cxn ang="0">
                  <a:pos x="572" y="256"/>
                </a:cxn>
                <a:cxn ang="0">
                  <a:pos x="490" y="244"/>
                </a:cxn>
                <a:cxn ang="0">
                  <a:pos x="401" y="220"/>
                </a:cxn>
                <a:cxn ang="0">
                  <a:pos x="295" y="184"/>
                </a:cxn>
                <a:cxn ang="0">
                  <a:pos x="212" y="149"/>
                </a:cxn>
                <a:cxn ang="0">
                  <a:pos x="177" y="131"/>
                </a:cxn>
                <a:cxn ang="0">
                  <a:pos x="147" y="113"/>
                </a:cxn>
                <a:cxn ang="0">
                  <a:pos x="106" y="89"/>
                </a:cxn>
                <a:cxn ang="0">
                  <a:pos x="70" y="66"/>
                </a:cxn>
                <a:cxn ang="0">
                  <a:pos x="53" y="48"/>
                </a:cxn>
                <a:cxn ang="0">
                  <a:pos x="29" y="24"/>
                </a:cxn>
                <a:cxn ang="0">
                  <a:pos x="11" y="0"/>
                </a:cxn>
              </a:cxnLst>
              <a:rect l="0" t="0" r="r" b="b"/>
              <a:pathLst>
                <a:path w="850" h="404">
                  <a:moveTo>
                    <a:pt x="11" y="0"/>
                  </a:moveTo>
                  <a:lnTo>
                    <a:pt x="0" y="24"/>
                  </a:lnTo>
                  <a:lnTo>
                    <a:pt x="11" y="42"/>
                  </a:lnTo>
                  <a:lnTo>
                    <a:pt x="17" y="54"/>
                  </a:lnTo>
                  <a:lnTo>
                    <a:pt x="35" y="72"/>
                  </a:lnTo>
                  <a:lnTo>
                    <a:pt x="53" y="89"/>
                  </a:lnTo>
                  <a:lnTo>
                    <a:pt x="70" y="107"/>
                  </a:lnTo>
                  <a:lnTo>
                    <a:pt x="88" y="125"/>
                  </a:lnTo>
                  <a:lnTo>
                    <a:pt x="112" y="143"/>
                  </a:lnTo>
                  <a:lnTo>
                    <a:pt x="141" y="167"/>
                  </a:lnTo>
                  <a:lnTo>
                    <a:pt x="165" y="184"/>
                  </a:lnTo>
                  <a:lnTo>
                    <a:pt x="189" y="202"/>
                  </a:lnTo>
                  <a:lnTo>
                    <a:pt x="230" y="220"/>
                  </a:lnTo>
                  <a:lnTo>
                    <a:pt x="265" y="244"/>
                  </a:lnTo>
                  <a:lnTo>
                    <a:pt x="307" y="262"/>
                  </a:lnTo>
                  <a:lnTo>
                    <a:pt x="336" y="279"/>
                  </a:lnTo>
                  <a:lnTo>
                    <a:pt x="383" y="291"/>
                  </a:lnTo>
                  <a:lnTo>
                    <a:pt x="419" y="303"/>
                  </a:lnTo>
                  <a:lnTo>
                    <a:pt x="460" y="315"/>
                  </a:lnTo>
                  <a:lnTo>
                    <a:pt x="507" y="327"/>
                  </a:lnTo>
                  <a:lnTo>
                    <a:pt x="531" y="327"/>
                  </a:lnTo>
                  <a:lnTo>
                    <a:pt x="561" y="327"/>
                  </a:lnTo>
                  <a:lnTo>
                    <a:pt x="584" y="327"/>
                  </a:lnTo>
                  <a:lnTo>
                    <a:pt x="614" y="327"/>
                  </a:lnTo>
                  <a:lnTo>
                    <a:pt x="631" y="327"/>
                  </a:lnTo>
                  <a:lnTo>
                    <a:pt x="608" y="404"/>
                  </a:lnTo>
                  <a:lnTo>
                    <a:pt x="637" y="386"/>
                  </a:lnTo>
                  <a:lnTo>
                    <a:pt x="679" y="368"/>
                  </a:lnTo>
                  <a:lnTo>
                    <a:pt x="714" y="351"/>
                  </a:lnTo>
                  <a:lnTo>
                    <a:pt x="755" y="333"/>
                  </a:lnTo>
                  <a:lnTo>
                    <a:pt x="791" y="321"/>
                  </a:lnTo>
                  <a:lnTo>
                    <a:pt x="844" y="315"/>
                  </a:lnTo>
                  <a:lnTo>
                    <a:pt x="850" y="297"/>
                  </a:lnTo>
                  <a:lnTo>
                    <a:pt x="815" y="285"/>
                  </a:lnTo>
                  <a:lnTo>
                    <a:pt x="773" y="267"/>
                  </a:lnTo>
                  <a:lnTo>
                    <a:pt x="732" y="244"/>
                  </a:lnTo>
                  <a:lnTo>
                    <a:pt x="708" y="226"/>
                  </a:lnTo>
                  <a:lnTo>
                    <a:pt x="691" y="214"/>
                  </a:lnTo>
                  <a:lnTo>
                    <a:pt x="673" y="190"/>
                  </a:lnTo>
                  <a:lnTo>
                    <a:pt x="655" y="256"/>
                  </a:lnTo>
                  <a:lnTo>
                    <a:pt x="608" y="256"/>
                  </a:lnTo>
                  <a:lnTo>
                    <a:pt x="572" y="256"/>
                  </a:lnTo>
                  <a:lnTo>
                    <a:pt x="531" y="250"/>
                  </a:lnTo>
                  <a:lnTo>
                    <a:pt x="490" y="244"/>
                  </a:lnTo>
                  <a:lnTo>
                    <a:pt x="443" y="232"/>
                  </a:lnTo>
                  <a:lnTo>
                    <a:pt x="401" y="220"/>
                  </a:lnTo>
                  <a:lnTo>
                    <a:pt x="342" y="202"/>
                  </a:lnTo>
                  <a:lnTo>
                    <a:pt x="295" y="184"/>
                  </a:lnTo>
                  <a:lnTo>
                    <a:pt x="259" y="173"/>
                  </a:lnTo>
                  <a:lnTo>
                    <a:pt x="212" y="149"/>
                  </a:lnTo>
                  <a:lnTo>
                    <a:pt x="194" y="143"/>
                  </a:lnTo>
                  <a:lnTo>
                    <a:pt x="177" y="131"/>
                  </a:lnTo>
                  <a:lnTo>
                    <a:pt x="159" y="125"/>
                  </a:lnTo>
                  <a:lnTo>
                    <a:pt x="147" y="113"/>
                  </a:lnTo>
                  <a:lnTo>
                    <a:pt x="118" y="101"/>
                  </a:lnTo>
                  <a:lnTo>
                    <a:pt x="106" y="89"/>
                  </a:lnTo>
                  <a:lnTo>
                    <a:pt x="88" y="78"/>
                  </a:lnTo>
                  <a:lnTo>
                    <a:pt x="70" y="66"/>
                  </a:lnTo>
                  <a:lnTo>
                    <a:pt x="65" y="60"/>
                  </a:lnTo>
                  <a:lnTo>
                    <a:pt x="53" y="48"/>
                  </a:lnTo>
                  <a:lnTo>
                    <a:pt x="41" y="36"/>
                  </a:lnTo>
                  <a:lnTo>
                    <a:pt x="29" y="24"/>
                  </a:lnTo>
                  <a:lnTo>
                    <a:pt x="17" y="12"/>
                  </a:lnTo>
                  <a:lnTo>
                    <a:pt x="11" y="0"/>
                  </a:lnTo>
                  <a:close/>
                </a:path>
              </a:pathLst>
            </a:custGeom>
            <a:solidFill>
              <a:srgbClr val="0099CC"/>
            </a:solidFill>
            <a:ln w="9525">
              <a:noFill/>
              <a:round/>
              <a:headEnd/>
              <a:tailEnd/>
            </a:ln>
          </p:spPr>
          <p:txBody>
            <a:bodyPr/>
            <a:lstStyle/>
            <a:p>
              <a:endParaRPr lang="es-ES"/>
            </a:p>
          </p:txBody>
        </p:sp>
        <p:sp>
          <p:nvSpPr>
            <p:cNvPr id="76837" name="Freeform 37"/>
            <p:cNvSpPr>
              <a:spLocks/>
            </p:cNvSpPr>
            <p:nvPr/>
          </p:nvSpPr>
          <p:spPr bwMode="auto">
            <a:xfrm>
              <a:off x="1270" y="1681"/>
              <a:ext cx="850" cy="404"/>
            </a:xfrm>
            <a:custGeom>
              <a:avLst/>
              <a:gdLst/>
              <a:ahLst/>
              <a:cxnLst>
                <a:cxn ang="0">
                  <a:pos x="0" y="24"/>
                </a:cxn>
                <a:cxn ang="0">
                  <a:pos x="17" y="54"/>
                </a:cxn>
                <a:cxn ang="0">
                  <a:pos x="53" y="89"/>
                </a:cxn>
                <a:cxn ang="0">
                  <a:pos x="88" y="125"/>
                </a:cxn>
                <a:cxn ang="0">
                  <a:pos x="141" y="167"/>
                </a:cxn>
                <a:cxn ang="0">
                  <a:pos x="189" y="202"/>
                </a:cxn>
                <a:cxn ang="0">
                  <a:pos x="265" y="244"/>
                </a:cxn>
                <a:cxn ang="0">
                  <a:pos x="336" y="279"/>
                </a:cxn>
                <a:cxn ang="0">
                  <a:pos x="419" y="303"/>
                </a:cxn>
                <a:cxn ang="0">
                  <a:pos x="507" y="327"/>
                </a:cxn>
                <a:cxn ang="0">
                  <a:pos x="561" y="327"/>
                </a:cxn>
                <a:cxn ang="0">
                  <a:pos x="614" y="327"/>
                </a:cxn>
                <a:cxn ang="0">
                  <a:pos x="608" y="404"/>
                </a:cxn>
                <a:cxn ang="0">
                  <a:pos x="679" y="368"/>
                </a:cxn>
                <a:cxn ang="0">
                  <a:pos x="755" y="333"/>
                </a:cxn>
                <a:cxn ang="0">
                  <a:pos x="844" y="315"/>
                </a:cxn>
                <a:cxn ang="0">
                  <a:pos x="815" y="285"/>
                </a:cxn>
                <a:cxn ang="0">
                  <a:pos x="732" y="244"/>
                </a:cxn>
                <a:cxn ang="0">
                  <a:pos x="691" y="214"/>
                </a:cxn>
                <a:cxn ang="0">
                  <a:pos x="655" y="256"/>
                </a:cxn>
                <a:cxn ang="0">
                  <a:pos x="572" y="256"/>
                </a:cxn>
                <a:cxn ang="0">
                  <a:pos x="490" y="244"/>
                </a:cxn>
                <a:cxn ang="0">
                  <a:pos x="401" y="220"/>
                </a:cxn>
                <a:cxn ang="0">
                  <a:pos x="295" y="184"/>
                </a:cxn>
                <a:cxn ang="0">
                  <a:pos x="212" y="149"/>
                </a:cxn>
                <a:cxn ang="0">
                  <a:pos x="177" y="131"/>
                </a:cxn>
                <a:cxn ang="0">
                  <a:pos x="147" y="113"/>
                </a:cxn>
                <a:cxn ang="0">
                  <a:pos x="106" y="89"/>
                </a:cxn>
                <a:cxn ang="0">
                  <a:pos x="70" y="66"/>
                </a:cxn>
                <a:cxn ang="0">
                  <a:pos x="53" y="48"/>
                </a:cxn>
                <a:cxn ang="0">
                  <a:pos x="29" y="24"/>
                </a:cxn>
                <a:cxn ang="0">
                  <a:pos x="11" y="0"/>
                </a:cxn>
              </a:cxnLst>
              <a:rect l="0" t="0" r="r" b="b"/>
              <a:pathLst>
                <a:path w="850" h="404">
                  <a:moveTo>
                    <a:pt x="11" y="0"/>
                  </a:moveTo>
                  <a:lnTo>
                    <a:pt x="0" y="24"/>
                  </a:lnTo>
                  <a:lnTo>
                    <a:pt x="11" y="42"/>
                  </a:lnTo>
                  <a:lnTo>
                    <a:pt x="17" y="54"/>
                  </a:lnTo>
                  <a:lnTo>
                    <a:pt x="35" y="72"/>
                  </a:lnTo>
                  <a:lnTo>
                    <a:pt x="53" y="89"/>
                  </a:lnTo>
                  <a:lnTo>
                    <a:pt x="70" y="107"/>
                  </a:lnTo>
                  <a:lnTo>
                    <a:pt x="88" y="125"/>
                  </a:lnTo>
                  <a:lnTo>
                    <a:pt x="112" y="143"/>
                  </a:lnTo>
                  <a:lnTo>
                    <a:pt x="141" y="167"/>
                  </a:lnTo>
                  <a:lnTo>
                    <a:pt x="165" y="184"/>
                  </a:lnTo>
                  <a:lnTo>
                    <a:pt x="189" y="202"/>
                  </a:lnTo>
                  <a:lnTo>
                    <a:pt x="230" y="220"/>
                  </a:lnTo>
                  <a:lnTo>
                    <a:pt x="265" y="244"/>
                  </a:lnTo>
                  <a:lnTo>
                    <a:pt x="307" y="262"/>
                  </a:lnTo>
                  <a:lnTo>
                    <a:pt x="336" y="279"/>
                  </a:lnTo>
                  <a:lnTo>
                    <a:pt x="383" y="291"/>
                  </a:lnTo>
                  <a:lnTo>
                    <a:pt x="419" y="303"/>
                  </a:lnTo>
                  <a:lnTo>
                    <a:pt x="460" y="315"/>
                  </a:lnTo>
                  <a:lnTo>
                    <a:pt x="507" y="327"/>
                  </a:lnTo>
                  <a:lnTo>
                    <a:pt x="531" y="327"/>
                  </a:lnTo>
                  <a:lnTo>
                    <a:pt x="561" y="327"/>
                  </a:lnTo>
                  <a:lnTo>
                    <a:pt x="584" y="327"/>
                  </a:lnTo>
                  <a:lnTo>
                    <a:pt x="614" y="327"/>
                  </a:lnTo>
                  <a:lnTo>
                    <a:pt x="631" y="327"/>
                  </a:lnTo>
                  <a:lnTo>
                    <a:pt x="608" y="404"/>
                  </a:lnTo>
                  <a:lnTo>
                    <a:pt x="637" y="386"/>
                  </a:lnTo>
                  <a:lnTo>
                    <a:pt x="679" y="368"/>
                  </a:lnTo>
                  <a:lnTo>
                    <a:pt x="714" y="351"/>
                  </a:lnTo>
                  <a:lnTo>
                    <a:pt x="755" y="333"/>
                  </a:lnTo>
                  <a:lnTo>
                    <a:pt x="791" y="321"/>
                  </a:lnTo>
                  <a:lnTo>
                    <a:pt x="844" y="315"/>
                  </a:lnTo>
                  <a:lnTo>
                    <a:pt x="850" y="297"/>
                  </a:lnTo>
                  <a:lnTo>
                    <a:pt x="815" y="285"/>
                  </a:lnTo>
                  <a:lnTo>
                    <a:pt x="773" y="267"/>
                  </a:lnTo>
                  <a:lnTo>
                    <a:pt x="732" y="244"/>
                  </a:lnTo>
                  <a:lnTo>
                    <a:pt x="708" y="226"/>
                  </a:lnTo>
                  <a:lnTo>
                    <a:pt x="691" y="214"/>
                  </a:lnTo>
                  <a:lnTo>
                    <a:pt x="673" y="190"/>
                  </a:lnTo>
                  <a:lnTo>
                    <a:pt x="655" y="256"/>
                  </a:lnTo>
                  <a:lnTo>
                    <a:pt x="608" y="256"/>
                  </a:lnTo>
                  <a:lnTo>
                    <a:pt x="572" y="256"/>
                  </a:lnTo>
                  <a:lnTo>
                    <a:pt x="531" y="250"/>
                  </a:lnTo>
                  <a:lnTo>
                    <a:pt x="490" y="244"/>
                  </a:lnTo>
                  <a:lnTo>
                    <a:pt x="443" y="232"/>
                  </a:lnTo>
                  <a:lnTo>
                    <a:pt x="401" y="220"/>
                  </a:lnTo>
                  <a:lnTo>
                    <a:pt x="342" y="202"/>
                  </a:lnTo>
                  <a:lnTo>
                    <a:pt x="295" y="184"/>
                  </a:lnTo>
                  <a:lnTo>
                    <a:pt x="259" y="173"/>
                  </a:lnTo>
                  <a:lnTo>
                    <a:pt x="212" y="149"/>
                  </a:lnTo>
                  <a:lnTo>
                    <a:pt x="194" y="143"/>
                  </a:lnTo>
                  <a:lnTo>
                    <a:pt x="177" y="131"/>
                  </a:lnTo>
                  <a:lnTo>
                    <a:pt x="159" y="125"/>
                  </a:lnTo>
                  <a:lnTo>
                    <a:pt x="147" y="113"/>
                  </a:lnTo>
                  <a:lnTo>
                    <a:pt x="118" y="101"/>
                  </a:lnTo>
                  <a:lnTo>
                    <a:pt x="106" y="89"/>
                  </a:lnTo>
                  <a:lnTo>
                    <a:pt x="88" y="78"/>
                  </a:lnTo>
                  <a:lnTo>
                    <a:pt x="70" y="66"/>
                  </a:lnTo>
                  <a:lnTo>
                    <a:pt x="65" y="60"/>
                  </a:lnTo>
                  <a:lnTo>
                    <a:pt x="53" y="48"/>
                  </a:lnTo>
                  <a:lnTo>
                    <a:pt x="41" y="36"/>
                  </a:lnTo>
                  <a:lnTo>
                    <a:pt x="29" y="24"/>
                  </a:lnTo>
                  <a:lnTo>
                    <a:pt x="17" y="12"/>
                  </a:lnTo>
                  <a:lnTo>
                    <a:pt x="11" y="0"/>
                  </a:lnTo>
                </a:path>
              </a:pathLst>
            </a:custGeom>
            <a:noFill/>
            <a:ln w="9525">
              <a:solidFill>
                <a:srgbClr val="0099CC"/>
              </a:solidFill>
              <a:prstDash val="solid"/>
              <a:round/>
              <a:headEnd/>
              <a:tailEnd/>
            </a:ln>
          </p:spPr>
          <p:txBody>
            <a:bodyPr/>
            <a:lstStyle/>
            <a:p>
              <a:endParaRPr lang="es-ES"/>
            </a:p>
          </p:txBody>
        </p:sp>
      </p:grpSp>
      <p:sp>
        <p:nvSpPr>
          <p:cNvPr id="76838" name="Rectangle 38"/>
          <p:cNvSpPr>
            <a:spLocks noChangeArrowheads="1"/>
          </p:cNvSpPr>
          <p:nvPr/>
        </p:nvSpPr>
        <p:spPr bwMode="auto">
          <a:xfrm>
            <a:off x="777875" y="4721225"/>
            <a:ext cx="1597025" cy="280988"/>
          </a:xfrm>
          <a:prstGeom prst="rect">
            <a:avLst/>
          </a:prstGeom>
          <a:noFill/>
          <a:ln w="9525">
            <a:noFill/>
            <a:miter lim="800000"/>
            <a:headEnd/>
            <a:tailEnd/>
          </a:ln>
        </p:spPr>
        <p:txBody>
          <a:bodyPr/>
          <a:lstStyle/>
          <a:p>
            <a:endParaRPr lang="es-ES"/>
          </a:p>
        </p:txBody>
      </p:sp>
      <p:sp>
        <p:nvSpPr>
          <p:cNvPr id="76839" name="Rectangle 39"/>
          <p:cNvSpPr>
            <a:spLocks noChangeArrowheads="1"/>
          </p:cNvSpPr>
          <p:nvPr/>
        </p:nvSpPr>
        <p:spPr bwMode="auto">
          <a:xfrm>
            <a:off x="2292350" y="5948363"/>
            <a:ext cx="984250" cy="280987"/>
          </a:xfrm>
          <a:prstGeom prst="rect">
            <a:avLst/>
          </a:prstGeom>
          <a:noFill/>
          <a:ln w="9525">
            <a:noFill/>
            <a:miter lim="800000"/>
            <a:headEnd/>
            <a:tailEnd/>
          </a:ln>
        </p:spPr>
        <p:txBody>
          <a:bodyPr/>
          <a:lstStyle/>
          <a:p>
            <a:endParaRPr lang="es-ES"/>
          </a:p>
        </p:txBody>
      </p:sp>
      <p:sp>
        <p:nvSpPr>
          <p:cNvPr id="76840" name="Rectangle 40"/>
          <p:cNvSpPr>
            <a:spLocks noChangeArrowheads="1"/>
          </p:cNvSpPr>
          <p:nvPr/>
        </p:nvSpPr>
        <p:spPr bwMode="auto">
          <a:xfrm>
            <a:off x="1085850" y="7331075"/>
            <a:ext cx="2586038" cy="277813"/>
          </a:xfrm>
          <a:prstGeom prst="rect">
            <a:avLst/>
          </a:prstGeom>
          <a:noFill/>
          <a:ln w="9525">
            <a:noFill/>
            <a:miter lim="800000"/>
            <a:headEnd/>
            <a:tailEnd/>
          </a:ln>
        </p:spPr>
        <p:txBody>
          <a:bodyPr/>
          <a:lstStyle/>
          <a:p>
            <a:endParaRPr lang="es-ES"/>
          </a:p>
        </p:txBody>
      </p:sp>
      <p:sp>
        <p:nvSpPr>
          <p:cNvPr id="76841" name="Rectangle 41"/>
          <p:cNvSpPr>
            <a:spLocks noChangeArrowheads="1"/>
          </p:cNvSpPr>
          <p:nvPr/>
        </p:nvSpPr>
        <p:spPr bwMode="auto">
          <a:xfrm>
            <a:off x="666750" y="8255000"/>
            <a:ext cx="2797175" cy="304800"/>
          </a:xfrm>
          <a:prstGeom prst="rect">
            <a:avLst/>
          </a:prstGeom>
          <a:noFill/>
          <a:ln w="9525">
            <a:noFill/>
            <a:miter lim="800000"/>
            <a:headEnd/>
            <a:tailEnd/>
          </a:ln>
        </p:spPr>
        <p:txBody>
          <a:bodyPr wrap="none" lIns="0" tIns="0" rIns="0" bIns="0">
            <a:spAutoFit/>
          </a:bodyPr>
          <a:lstStyle/>
          <a:p>
            <a:pPr defTabSz="1306513"/>
            <a:r>
              <a:rPr lang="es-ES_tradnl" sz="2000" b="1">
                <a:solidFill>
                  <a:srgbClr val="0033CC"/>
                </a:solidFill>
                <a:latin typeface="Arial Unicode MS" pitchFamily="34" charset="-128"/>
              </a:rPr>
              <a:t>Empresa de Transportes</a:t>
            </a:r>
          </a:p>
        </p:txBody>
      </p:sp>
      <p:sp>
        <p:nvSpPr>
          <p:cNvPr id="76842" name="Rectangle 42"/>
          <p:cNvSpPr>
            <a:spLocks noChangeArrowheads="1"/>
          </p:cNvSpPr>
          <p:nvPr/>
        </p:nvSpPr>
        <p:spPr bwMode="auto">
          <a:xfrm>
            <a:off x="2046288" y="8194675"/>
            <a:ext cx="1968500" cy="439738"/>
          </a:xfrm>
          <a:prstGeom prst="rect">
            <a:avLst/>
          </a:prstGeom>
          <a:noFill/>
          <a:ln w="9525">
            <a:noFill/>
            <a:miter lim="800000"/>
            <a:headEnd/>
            <a:tailEnd/>
          </a:ln>
        </p:spPr>
        <p:txBody>
          <a:bodyPr/>
          <a:lstStyle/>
          <a:p>
            <a:endParaRPr lang="es-ES"/>
          </a:p>
        </p:txBody>
      </p:sp>
      <p:sp>
        <p:nvSpPr>
          <p:cNvPr id="76843" name="Rectangle 43"/>
          <p:cNvSpPr>
            <a:spLocks noChangeArrowheads="1"/>
          </p:cNvSpPr>
          <p:nvPr/>
        </p:nvSpPr>
        <p:spPr bwMode="auto">
          <a:xfrm>
            <a:off x="3778250" y="8488363"/>
            <a:ext cx="3778250" cy="609600"/>
          </a:xfrm>
          <a:prstGeom prst="rect">
            <a:avLst/>
          </a:prstGeom>
          <a:noFill/>
          <a:ln w="9525">
            <a:noFill/>
            <a:miter lim="800000"/>
            <a:headEnd/>
            <a:tailEnd/>
          </a:ln>
        </p:spPr>
        <p:txBody>
          <a:bodyPr lIns="0" tIns="0" rIns="0" bIns="0">
            <a:spAutoFit/>
          </a:bodyPr>
          <a:lstStyle/>
          <a:p>
            <a:pPr algn="ctr" defTabSz="1306513"/>
            <a:r>
              <a:rPr lang="es-ES_tradnl" sz="2000" b="1">
                <a:solidFill>
                  <a:srgbClr val="0033CC"/>
                </a:solidFill>
                <a:latin typeface="Arial Unicode MS" pitchFamily="34" charset="-128"/>
              </a:rPr>
              <a:t>Servicio Portuario o</a:t>
            </a:r>
          </a:p>
          <a:p>
            <a:pPr algn="ctr" defTabSz="1306513"/>
            <a:r>
              <a:rPr lang="es-ES_tradnl" sz="2000" b="1">
                <a:solidFill>
                  <a:srgbClr val="0033CC"/>
                </a:solidFill>
                <a:latin typeface="Arial Unicode MS" pitchFamily="34" charset="-128"/>
              </a:rPr>
              <a:t>Aeroportuario</a:t>
            </a:r>
          </a:p>
        </p:txBody>
      </p:sp>
      <p:pic>
        <p:nvPicPr>
          <p:cNvPr id="76844" name="Picture 44"/>
          <p:cNvPicPr>
            <a:picLocks noChangeAspect="1" noChangeArrowheads="1"/>
          </p:cNvPicPr>
          <p:nvPr/>
        </p:nvPicPr>
        <p:blipFill>
          <a:blip r:embed="rId6"/>
          <a:srcRect/>
          <a:stretch>
            <a:fillRect/>
          </a:stretch>
        </p:blipFill>
        <p:spPr bwMode="auto">
          <a:xfrm>
            <a:off x="3954463" y="7011988"/>
            <a:ext cx="1757362" cy="1389062"/>
          </a:xfrm>
          <a:prstGeom prst="rect">
            <a:avLst/>
          </a:prstGeom>
          <a:noFill/>
          <a:ln w="9525">
            <a:noFill/>
            <a:miter lim="800000"/>
            <a:headEnd/>
            <a:tailEnd/>
          </a:ln>
        </p:spPr>
      </p:pic>
      <p:pic>
        <p:nvPicPr>
          <p:cNvPr id="76845" name="Picture 45"/>
          <p:cNvPicPr>
            <a:picLocks noChangeAspect="1" noChangeArrowheads="1"/>
          </p:cNvPicPr>
          <p:nvPr/>
        </p:nvPicPr>
        <p:blipFill>
          <a:blip r:embed="rId7"/>
          <a:srcRect/>
          <a:stretch>
            <a:fillRect/>
          </a:stretch>
        </p:blipFill>
        <p:spPr bwMode="auto">
          <a:xfrm>
            <a:off x="5854700" y="7011988"/>
            <a:ext cx="1798638" cy="1389062"/>
          </a:xfrm>
          <a:prstGeom prst="rect">
            <a:avLst/>
          </a:prstGeom>
          <a:noFill/>
          <a:ln w="9525">
            <a:noFill/>
            <a:miter lim="800000"/>
            <a:headEnd/>
            <a:tailEnd/>
          </a:ln>
        </p:spPr>
      </p:pic>
      <p:sp>
        <p:nvSpPr>
          <p:cNvPr id="76846" name="Rectangle 46"/>
          <p:cNvSpPr>
            <a:spLocks noChangeArrowheads="1"/>
          </p:cNvSpPr>
          <p:nvPr/>
        </p:nvSpPr>
        <p:spPr bwMode="auto">
          <a:xfrm>
            <a:off x="8112125" y="8466138"/>
            <a:ext cx="2111375" cy="609600"/>
          </a:xfrm>
          <a:prstGeom prst="rect">
            <a:avLst/>
          </a:prstGeom>
          <a:noFill/>
          <a:ln w="9525">
            <a:noFill/>
            <a:miter lim="800000"/>
            <a:headEnd/>
            <a:tailEnd/>
          </a:ln>
        </p:spPr>
        <p:txBody>
          <a:bodyPr lIns="0" tIns="0" rIns="0" bIns="0">
            <a:spAutoFit/>
          </a:bodyPr>
          <a:lstStyle/>
          <a:p>
            <a:pPr defTabSz="1306513"/>
            <a:r>
              <a:rPr lang="es-ES_tradnl" sz="2000" b="1">
                <a:solidFill>
                  <a:srgbClr val="0033CC"/>
                </a:solidFill>
                <a:latin typeface="Arial Unicode MS" pitchFamily="34" charset="-128"/>
              </a:rPr>
              <a:t>Zonas Francas,  </a:t>
            </a:r>
          </a:p>
          <a:p>
            <a:pPr defTabSz="1306513"/>
            <a:r>
              <a:rPr lang="es-ES_tradnl" sz="2000" b="1">
                <a:solidFill>
                  <a:srgbClr val="0033CC"/>
                </a:solidFill>
                <a:latin typeface="Arial Unicode MS" pitchFamily="34" charset="-128"/>
              </a:rPr>
              <a:t>Depósitos</a:t>
            </a:r>
          </a:p>
        </p:txBody>
      </p:sp>
      <p:pic>
        <p:nvPicPr>
          <p:cNvPr id="76847" name="Picture 47"/>
          <p:cNvPicPr>
            <a:picLocks noChangeAspect="1" noChangeArrowheads="1"/>
          </p:cNvPicPr>
          <p:nvPr/>
        </p:nvPicPr>
        <p:blipFill>
          <a:blip r:embed="rId8"/>
          <a:srcRect/>
          <a:stretch>
            <a:fillRect/>
          </a:stretch>
        </p:blipFill>
        <p:spPr bwMode="auto">
          <a:xfrm>
            <a:off x="7854950" y="7000875"/>
            <a:ext cx="2216150" cy="1400175"/>
          </a:xfrm>
          <a:prstGeom prst="rect">
            <a:avLst/>
          </a:prstGeom>
          <a:solidFill>
            <a:schemeClr val="tx1"/>
          </a:solidFill>
          <a:ln w="9525">
            <a:noFill/>
            <a:miter lim="800000"/>
            <a:headEnd/>
            <a:tailEnd/>
          </a:ln>
        </p:spPr>
      </p:pic>
      <p:grpSp>
        <p:nvGrpSpPr>
          <p:cNvPr id="76848" name="Group 48"/>
          <p:cNvGrpSpPr>
            <a:grpSpLocks/>
          </p:cNvGrpSpPr>
          <p:nvPr/>
        </p:nvGrpSpPr>
        <p:grpSpPr bwMode="auto">
          <a:xfrm rot="-1641832">
            <a:off x="6348413" y="6440488"/>
            <a:ext cx="1127125" cy="373062"/>
            <a:chOff x="2474" y="2684"/>
            <a:chExt cx="685" cy="421"/>
          </a:xfrm>
        </p:grpSpPr>
        <p:sp>
          <p:nvSpPr>
            <p:cNvPr id="76849" name="Freeform 49"/>
            <p:cNvSpPr>
              <a:spLocks/>
            </p:cNvSpPr>
            <p:nvPr/>
          </p:nvSpPr>
          <p:spPr bwMode="auto">
            <a:xfrm>
              <a:off x="2474" y="2684"/>
              <a:ext cx="685" cy="421"/>
            </a:xfrm>
            <a:custGeom>
              <a:avLst/>
              <a:gdLst/>
              <a:ahLst/>
              <a:cxnLst>
                <a:cxn ang="0">
                  <a:pos x="36" y="421"/>
                </a:cxn>
                <a:cxn ang="0">
                  <a:pos x="89" y="415"/>
                </a:cxn>
                <a:cxn ang="0">
                  <a:pos x="154" y="398"/>
                </a:cxn>
                <a:cxn ang="0">
                  <a:pos x="207" y="380"/>
                </a:cxn>
                <a:cxn ang="0">
                  <a:pos x="278" y="356"/>
                </a:cxn>
                <a:cxn ang="0">
                  <a:pos x="337" y="332"/>
                </a:cxn>
                <a:cxn ang="0">
                  <a:pos x="408" y="291"/>
                </a:cxn>
                <a:cxn ang="0">
                  <a:pos x="467" y="261"/>
                </a:cxn>
                <a:cxn ang="0">
                  <a:pos x="514" y="220"/>
                </a:cxn>
                <a:cxn ang="0">
                  <a:pos x="549" y="178"/>
                </a:cxn>
                <a:cxn ang="0">
                  <a:pos x="561" y="148"/>
                </a:cxn>
                <a:cxn ang="0">
                  <a:pos x="567" y="125"/>
                </a:cxn>
                <a:cxn ang="0">
                  <a:pos x="685" y="125"/>
                </a:cxn>
                <a:cxn ang="0">
                  <a:pos x="632" y="89"/>
                </a:cxn>
                <a:cxn ang="0">
                  <a:pos x="579" y="48"/>
                </a:cxn>
                <a:cxn ang="0">
                  <a:pos x="555" y="0"/>
                </a:cxn>
                <a:cxn ang="0">
                  <a:pos x="502" y="18"/>
                </a:cxn>
                <a:cxn ang="0">
                  <a:pos x="437" y="54"/>
                </a:cxn>
                <a:cxn ang="0">
                  <a:pos x="384" y="77"/>
                </a:cxn>
                <a:cxn ang="0">
                  <a:pos x="449" y="95"/>
                </a:cxn>
                <a:cxn ang="0">
                  <a:pos x="443" y="137"/>
                </a:cxn>
                <a:cxn ang="0">
                  <a:pos x="420" y="178"/>
                </a:cxn>
                <a:cxn ang="0">
                  <a:pos x="384" y="220"/>
                </a:cxn>
                <a:cxn ang="0">
                  <a:pos x="319" y="279"/>
                </a:cxn>
                <a:cxn ang="0">
                  <a:pos x="254" y="321"/>
                </a:cxn>
                <a:cxn ang="0">
                  <a:pos x="225" y="338"/>
                </a:cxn>
                <a:cxn ang="0">
                  <a:pos x="195" y="350"/>
                </a:cxn>
                <a:cxn ang="0">
                  <a:pos x="148" y="374"/>
                </a:cxn>
                <a:cxn ang="0">
                  <a:pos x="118" y="386"/>
                </a:cxn>
                <a:cxn ang="0">
                  <a:pos x="83" y="398"/>
                </a:cxn>
                <a:cxn ang="0">
                  <a:pos x="42" y="410"/>
                </a:cxn>
                <a:cxn ang="0">
                  <a:pos x="0" y="415"/>
                </a:cxn>
              </a:cxnLst>
              <a:rect l="0" t="0" r="r" b="b"/>
              <a:pathLst>
                <a:path w="685" h="421">
                  <a:moveTo>
                    <a:pt x="0" y="415"/>
                  </a:moveTo>
                  <a:lnTo>
                    <a:pt x="36" y="421"/>
                  </a:lnTo>
                  <a:lnTo>
                    <a:pt x="65" y="415"/>
                  </a:lnTo>
                  <a:lnTo>
                    <a:pt x="89" y="415"/>
                  </a:lnTo>
                  <a:lnTo>
                    <a:pt x="118" y="410"/>
                  </a:lnTo>
                  <a:lnTo>
                    <a:pt x="154" y="398"/>
                  </a:lnTo>
                  <a:lnTo>
                    <a:pt x="177" y="392"/>
                  </a:lnTo>
                  <a:lnTo>
                    <a:pt x="207" y="380"/>
                  </a:lnTo>
                  <a:lnTo>
                    <a:pt x="242" y="374"/>
                  </a:lnTo>
                  <a:lnTo>
                    <a:pt x="278" y="356"/>
                  </a:lnTo>
                  <a:lnTo>
                    <a:pt x="313" y="344"/>
                  </a:lnTo>
                  <a:lnTo>
                    <a:pt x="337" y="332"/>
                  </a:lnTo>
                  <a:lnTo>
                    <a:pt x="372" y="315"/>
                  </a:lnTo>
                  <a:lnTo>
                    <a:pt x="408" y="291"/>
                  </a:lnTo>
                  <a:lnTo>
                    <a:pt x="443" y="273"/>
                  </a:lnTo>
                  <a:lnTo>
                    <a:pt x="467" y="261"/>
                  </a:lnTo>
                  <a:lnTo>
                    <a:pt x="496" y="237"/>
                  </a:lnTo>
                  <a:lnTo>
                    <a:pt x="514" y="220"/>
                  </a:lnTo>
                  <a:lnTo>
                    <a:pt x="538" y="196"/>
                  </a:lnTo>
                  <a:lnTo>
                    <a:pt x="549" y="178"/>
                  </a:lnTo>
                  <a:lnTo>
                    <a:pt x="555" y="160"/>
                  </a:lnTo>
                  <a:lnTo>
                    <a:pt x="561" y="148"/>
                  </a:lnTo>
                  <a:lnTo>
                    <a:pt x="561" y="131"/>
                  </a:lnTo>
                  <a:lnTo>
                    <a:pt x="567" y="125"/>
                  </a:lnTo>
                  <a:lnTo>
                    <a:pt x="567" y="113"/>
                  </a:lnTo>
                  <a:lnTo>
                    <a:pt x="685" y="125"/>
                  </a:lnTo>
                  <a:lnTo>
                    <a:pt x="662" y="107"/>
                  </a:lnTo>
                  <a:lnTo>
                    <a:pt x="632" y="89"/>
                  </a:lnTo>
                  <a:lnTo>
                    <a:pt x="609" y="65"/>
                  </a:lnTo>
                  <a:lnTo>
                    <a:pt x="579" y="48"/>
                  </a:lnTo>
                  <a:lnTo>
                    <a:pt x="567" y="30"/>
                  </a:lnTo>
                  <a:lnTo>
                    <a:pt x="555" y="0"/>
                  </a:lnTo>
                  <a:lnTo>
                    <a:pt x="532" y="0"/>
                  </a:lnTo>
                  <a:lnTo>
                    <a:pt x="502" y="18"/>
                  </a:lnTo>
                  <a:lnTo>
                    <a:pt x="473" y="36"/>
                  </a:lnTo>
                  <a:lnTo>
                    <a:pt x="437" y="54"/>
                  </a:lnTo>
                  <a:lnTo>
                    <a:pt x="408" y="71"/>
                  </a:lnTo>
                  <a:lnTo>
                    <a:pt x="384" y="77"/>
                  </a:lnTo>
                  <a:lnTo>
                    <a:pt x="355" y="83"/>
                  </a:lnTo>
                  <a:lnTo>
                    <a:pt x="449" y="95"/>
                  </a:lnTo>
                  <a:lnTo>
                    <a:pt x="449" y="119"/>
                  </a:lnTo>
                  <a:lnTo>
                    <a:pt x="443" y="137"/>
                  </a:lnTo>
                  <a:lnTo>
                    <a:pt x="431" y="160"/>
                  </a:lnTo>
                  <a:lnTo>
                    <a:pt x="420" y="178"/>
                  </a:lnTo>
                  <a:lnTo>
                    <a:pt x="402" y="202"/>
                  </a:lnTo>
                  <a:lnTo>
                    <a:pt x="384" y="220"/>
                  </a:lnTo>
                  <a:lnTo>
                    <a:pt x="355" y="249"/>
                  </a:lnTo>
                  <a:lnTo>
                    <a:pt x="319" y="279"/>
                  </a:lnTo>
                  <a:lnTo>
                    <a:pt x="290" y="297"/>
                  </a:lnTo>
                  <a:lnTo>
                    <a:pt x="254" y="321"/>
                  </a:lnTo>
                  <a:lnTo>
                    <a:pt x="236" y="326"/>
                  </a:lnTo>
                  <a:lnTo>
                    <a:pt x="225" y="338"/>
                  </a:lnTo>
                  <a:lnTo>
                    <a:pt x="213" y="344"/>
                  </a:lnTo>
                  <a:lnTo>
                    <a:pt x="195" y="350"/>
                  </a:lnTo>
                  <a:lnTo>
                    <a:pt x="172" y="362"/>
                  </a:lnTo>
                  <a:lnTo>
                    <a:pt x="148" y="374"/>
                  </a:lnTo>
                  <a:lnTo>
                    <a:pt x="136" y="380"/>
                  </a:lnTo>
                  <a:lnTo>
                    <a:pt x="118" y="386"/>
                  </a:lnTo>
                  <a:lnTo>
                    <a:pt x="95" y="392"/>
                  </a:lnTo>
                  <a:lnTo>
                    <a:pt x="83" y="398"/>
                  </a:lnTo>
                  <a:lnTo>
                    <a:pt x="59" y="404"/>
                  </a:lnTo>
                  <a:lnTo>
                    <a:pt x="42" y="410"/>
                  </a:lnTo>
                  <a:lnTo>
                    <a:pt x="18" y="415"/>
                  </a:lnTo>
                  <a:lnTo>
                    <a:pt x="0" y="415"/>
                  </a:lnTo>
                  <a:close/>
                </a:path>
              </a:pathLst>
            </a:custGeom>
            <a:solidFill>
              <a:srgbClr val="0099CC"/>
            </a:solidFill>
            <a:ln w="9525">
              <a:noFill/>
              <a:round/>
              <a:headEnd/>
              <a:tailEnd/>
            </a:ln>
          </p:spPr>
          <p:txBody>
            <a:bodyPr/>
            <a:lstStyle/>
            <a:p>
              <a:endParaRPr lang="es-ES"/>
            </a:p>
          </p:txBody>
        </p:sp>
        <p:sp>
          <p:nvSpPr>
            <p:cNvPr id="76850" name="Freeform 50"/>
            <p:cNvSpPr>
              <a:spLocks/>
            </p:cNvSpPr>
            <p:nvPr/>
          </p:nvSpPr>
          <p:spPr bwMode="auto">
            <a:xfrm>
              <a:off x="2474" y="2684"/>
              <a:ext cx="685" cy="421"/>
            </a:xfrm>
            <a:custGeom>
              <a:avLst/>
              <a:gdLst/>
              <a:ahLst/>
              <a:cxnLst>
                <a:cxn ang="0">
                  <a:pos x="36" y="421"/>
                </a:cxn>
                <a:cxn ang="0">
                  <a:pos x="89" y="415"/>
                </a:cxn>
                <a:cxn ang="0">
                  <a:pos x="154" y="398"/>
                </a:cxn>
                <a:cxn ang="0">
                  <a:pos x="207" y="380"/>
                </a:cxn>
                <a:cxn ang="0">
                  <a:pos x="278" y="356"/>
                </a:cxn>
                <a:cxn ang="0">
                  <a:pos x="337" y="332"/>
                </a:cxn>
                <a:cxn ang="0">
                  <a:pos x="408" y="291"/>
                </a:cxn>
                <a:cxn ang="0">
                  <a:pos x="467" y="261"/>
                </a:cxn>
                <a:cxn ang="0">
                  <a:pos x="514" y="220"/>
                </a:cxn>
                <a:cxn ang="0">
                  <a:pos x="549" y="178"/>
                </a:cxn>
                <a:cxn ang="0">
                  <a:pos x="561" y="148"/>
                </a:cxn>
                <a:cxn ang="0">
                  <a:pos x="567" y="125"/>
                </a:cxn>
                <a:cxn ang="0">
                  <a:pos x="685" y="125"/>
                </a:cxn>
                <a:cxn ang="0">
                  <a:pos x="632" y="89"/>
                </a:cxn>
                <a:cxn ang="0">
                  <a:pos x="579" y="48"/>
                </a:cxn>
                <a:cxn ang="0">
                  <a:pos x="555" y="0"/>
                </a:cxn>
                <a:cxn ang="0">
                  <a:pos x="502" y="18"/>
                </a:cxn>
                <a:cxn ang="0">
                  <a:pos x="437" y="54"/>
                </a:cxn>
                <a:cxn ang="0">
                  <a:pos x="384" y="77"/>
                </a:cxn>
                <a:cxn ang="0">
                  <a:pos x="449" y="95"/>
                </a:cxn>
                <a:cxn ang="0">
                  <a:pos x="443" y="137"/>
                </a:cxn>
                <a:cxn ang="0">
                  <a:pos x="420" y="178"/>
                </a:cxn>
                <a:cxn ang="0">
                  <a:pos x="384" y="220"/>
                </a:cxn>
                <a:cxn ang="0">
                  <a:pos x="319" y="279"/>
                </a:cxn>
                <a:cxn ang="0">
                  <a:pos x="254" y="321"/>
                </a:cxn>
                <a:cxn ang="0">
                  <a:pos x="225" y="338"/>
                </a:cxn>
                <a:cxn ang="0">
                  <a:pos x="195" y="350"/>
                </a:cxn>
                <a:cxn ang="0">
                  <a:pos x="148" y="374"/>
                </a:cxn>
                <a:cxn ang="0">
                  <a:pos x="118" y="386"/>
                </a:cxn>
                <a:cxn ang="0">
                  <a:pos x="83" y="398"/>
                </a:cxn>
                <a:cxn ang="0">
                  <a:pos x="42" y="410"/>
                </a:cxn>
                <a:cxn ang="0">
                  <a:pos x="0" y="415"/>
                </a:cxn>
              </a:cxnLst>
              <a:rect l="0" t="0" r="r" b="b"/>
              <a:pathLst>
                <a:path w="685" h="421">
                  <a:moveTo>
                    <a:pt x="0" y="415"/>
                  </a:moveTo>
                  <a:lnTo>
                    <a:pt x="36" y="421"/>
                  </a:lnTo>
                  <a:lnTo>
                    <a:pt x="65" y="415"/>
                  </a:lnTo>
                  <a:lnTo>
                    <a:pt x="89" y="415"/>
                  </a:lnTo>
                  <a:lnTo>
                    <a:pt x="118" y="410"/>
                  </a:lnTo>
                  <a:lnTo>
                    <a:pt x="154" y="398"/>
                  </a:lnTo>
                  <a:lnTo>
                    <a:pt x="177" y="392"/>
                  </a:lnTo>
                  <a:lnTo>
                    <a:pt x="207" y="380"/>
                  </a:lnTo>
                  <a:lnTo>
                    <a:pt x="242" y="374"/>
                  </a:lnTo>
                  <a:lnTo>
                    <a:pt x="278" y="356"/>
                  </a:lnTo>
                  <a:lnTo>
                    <a:pt x="313" y="344"/>
                  </a:lnTo>
                  <a:lnTo>
                    <a:pt x="337" y="332"/>
                  </a:lnTo>
                  <a:lnTo>
                    <a:pt x="372" y="315"/>
                  </a:lnTo>
                  <a:lnTo>
                    <a:pt x="408" y="291"/>
                  </a:lnTo>
                  <a:lnTo>
                    <a:pt x="443" y="273"/>
                  </a:lnTo>
                  <a:lnTo>
                    <a:pt x="467" y="261"/>
                  </a:lnTo>
                  <a:lnTo>
                    <a:pt x="496" y="237"/>
                  </a:lnTo>
                  <a:lnTo>
                    <a:pt x="514" y="220"/>
                  </a:lnTo>
                  <a:lnTo>
                    <a:pt x="538" y="196"/>
                  </a:lnTo>
                  <a:lnTo>
                    <a:pt x="549" y="178"/>
                  </a:lnTo>
                  <a:lnTo>
                    <a:pt x="555" y="160"/>
                  </a:lnTo>
                  <a:lnTo>
                    <a:pt x="561" y="148"/>
                  </a:lnTo>
                  <a:lnTo>
                    <a:pt x="561" y="131"/>
                  </a:lnTo>
                  <a:lnTo>
                    <a:pt x="567" y="125"/>
                  </a:lnTo>
                  <a:lnTo>
                    <a:pt x="567" y="113"/>
                  </a:lnTo>
                  <a:lnTo>
                    <a:pt x="685" y="125"/>
                  </a:lnTo>
                  <a:lnTo>
                    <a:pt x="662" y="107"/>
                  </a:lnTo>
                  <a:lnTo>
                    <a:pt x="632" y="89"/>
                  </a:lnTo>
                  <a:lnTo>
                    <a:pt x="609" y="65"/>
                  </a:lnTo>
                  <a:lnTo>
                    <a:pt x="579" y="48"/>
                  </a:lnTo>
                  <a:lnTo>
                    <a:pt x="567" y="30"/>
                  </a:lnTo>
                  <a:lnTo>
                    <a:pt x="555" y="0"/>
                  </a:lnTo>
                  <a:lnTo>
                    <a:pt x="532" y="0"/>
                  </a:lnTo>
                  <a:lnTo>
                    <a:pt x="502" y="18"/>
                  </a:lnTo>
                  <a:lnTo>
                    <a:pt x="473" y="36"/>
                  </a:lnTo>
                  <a:lnTo>
                    <a:pt x="437" y="54"/>
                  </a:lnTo>
                  <a:lnTo>
                    <a:pt x="408" y="71"/>
                  </a:lnTo>
                  <a:lnTo>
                    <a:pt x="384" y="77"/>
                  </a:lnTo>
                  <a:lnTo>
                    <a:pt x="355" y="83"/>
                  </a:lnTo>
                  <a:lnTo>
                    <a:pt x="449" y="95"/>
                  </a:lnTo>
                  <a:lnTo>
                    <a:pt x="449" y="119"/>
                  </a:lnTo>
                  <a:lnTo>
                    <a:pt x="443" y="137"/>
                  </a:lnTo>
                  <a:lnTo>
                    <a:pt x="431" y="160"/>
                  </a:lnTo>
                  <a:lnTo>
                    <a:pt x="420" y="178"/>
                  </a:lnTo>
                  <a:lnTo>
                    <a:pt x="402" y="202"/>
                  </a:lnTo>
                  <a:lnTo>
                    <a:pt x="384" y="220"/>
                  </a:lnTo>
                  <a:lnTo>
                    <a:pt x="355" y="249"/>
                  </a:lnTo>
                  <a:lnTo>
                    <a:pt x="319" y="279"/>
                  </a:lnTo>
                  <a:lnTo>
                    <a:pt x="290" y="297"/>
                  </a:lnTo>
                  <a:lnTo>
                    <a:pt x="254" y="321"/>
                  </a:lnTo>
                  <a:lnTo>
                    <a:pt x="236" y="326"/>
                  </a:lnTo>
                  <a:lnTo>
                    <a:pt x="225" y="338"/>
                  </a:lnTo>
                  <a:lnTo>
                    <a:pt x="213" y="344"/>
                  </a:lnTo>
                  <a:lnTo>
                    <a:pt x="195" y="350"/>
                  </a:lnTo>
                  <a:lnTo>
                    <a:pt x="172" y="362"/>
                  </a:lnTo>
                  <a:lnTo>
                    <a:pt x="148" y="374"/>
                  </a:lnTo>
                  <a:lnTo>
                    <a:pt x="136" y="380"/>
                  </a:lnTo>
                  <a:lnTo>
                    <a:pt x="118" y="386"/>
                  </a:lnTo>
                  <a:lnTo>
                    <a:pt x="95" y="392"/>
                  </a:lnTo>
                  <a:lnTo>
                    <a:pt x="83" y="398"/>
                  </a:lnTo>
                  <a:lnTo>
                    <a:pt x="59" y="404"/>
                  </a:lnTo>
                  <a:lnTo>
                    <a:pt x="42" y="410"/>
                  </a:lnTo>
                  <a:lnTo>
                    <a:pt x="18" y="415"/>
                  </a:lnTo>
                  <a:lnTo>
                    <a:pt x="0" y="415"/>
                  </a:lnTo>
                </a:path>
              </a:pathLst>
            </a:custGeom>
            <a:noFill/>
            <a:ln w="9525">
              <a:solidFill>
                <a:srgbClr val="0099CC"/>
              </a:solidFill>
              <a:prstDash val="solid"/>
              <a:round/>
              <a:headEnd/>
              <a:tailEnd/>
            </a:ln>
          </p:spPr>
          <p:txBody>
            <a:bodyPr/>
            <a:lstStyle/>
            <a:p>
              <a:endParaRPr lang="es-ES"/>
            </a:p>
          </p:txBody>
        </p:sp>
      </p:grpSp>
      <p:sp>
        <p:nvSpPr>
          <p:cNvPr id="76851" name="Rectangle 51"/>
          <p:cNvSpPr>
            <a:spLocks noChangeArrowheads="1"/>
          </p:cNvSpPr>
          <p:nvPr/>
        </p:nvSpPr>
        <p:spPr bwMode="auto">
          <a:xfrm>
            <a:off x="10334625" y="8043863"/>
            <a:ext cx="2009775" cy="304800"/>
          </a:xfrm>
          <a:prstGeom prst="rect">
            <a:avLst/>
          </a:prstGeom>
          <a:noFill/>
          <a:ln w="9525">
            <a:noFill/>
            <a:miter lim="800000"/>
            <a:headEnd/>
            <a:tailEnd/>
          </a:ln>
        </p:spPr>
        <p:txBody>
          <a:bodyPr wrap="none" lIns="0" tIns="0" rIns="0" bIns="0">
            <a:spAutoFit/>
          </a:bodyPr>
          <a:lstStyle/>
          <a:p>
            <a:pPr defTabSz="1306513"/>
            <a:r>
              <a:rPr lang="es-ES_tradnl" sz="2000" b="1">
                <a:solidFill>
                  <a:srgbClr val="0033CC"/>
                </a:solidFill>
                <a:latin typeface="Arial Unicode MS" pitchFamily="34" charset="-128"/>
              </a:rPr>
              <a:t>Agente Afianzado</a:t>
            </a:r>
          </a:p>
        </p:txBody>
      </p:sp>
      <p:pic>
        <p:nvPicPr>
          <p:cNvPr id="76852" name="Picture 52"/>
          <p:cNvPicPr>
            <a:picLocks noChangeAspect="1" noChangeArrowheads="1"/>
          </p:cNvPicPr>
          <p:nvPr/>
        </p:nvPicPr>
        <p:blipFill>
          <a:blip r:embed="rId9"/>
          <a:srcRect/>
          <a:stretch>
            <a:fillRect/>
          </a:stretch>
        </p:blipFill>
        <p:spPr bwMode="auto">
          <a:xfrm>
            <a:off x="10358438" y="6565900"/>
            <a:ext cx="2076450" cy="1322388"/>
          </a:xfrm>
          <a:prstGeom prst="rect">
            <a:avLst/>
          </a:prstGeom>
          <a:noFill/>
          <a:ln w="9525">
            <a:noFill/>
            <a:miter lim="800000"/>
            <a:headEnd/>
            <a:tailEnd/>
          </a:ln>
        </p:spPr>
      </p:pic>
      <p:grpSp>
        <p:nvGrpSpPr>
          <p:cNvPr id="76853" name="Group 53"/>
          <p:cNvGrpSpPr>
            <a:grpSpLocks/>
          </p:cNvGrpSpPr>
          <p:nvPr/>
        </p:nvGrpSpPr>
        <p:grpSpPr bwMode="auto">
          <a:xfrm>
            <a:off x="8258175" y="6142038"/>
            <a:ext cx="1157288" cy="588962"/>
            <a:chOff x="3502" y="2654"/>
            <a:chExt cx="797" cy="428"/>
          </a:xfrm>
        </p:grpSpPr>
        <p:sp>
          <p:nvSpPr>
            <p:cNvPr id="76854" name="Freeform 54"/>
            <p:cNvSpPr>
              <a:spLocks/>
            </p:cNvSpPr>
            <p:nvPr/>
          </p:nvSpPr>
          <p:spPr bwMode="auto">
            <a:xfrm>
              <a:off x="3502" y="2654"/>
              <a:ext cx="797" cy="428"/>
            </a:xfrm>
            <a:custGeom>
              <a:avLst/>
              <a:gdLst/>
              <a:ahLst/>
              <a:cxnLst>
                <a:cxn ang="0">
                  <a:pos x="797" y="404"/>
                </a:cxn>
                <a:cxn ang="0">
                  <a:pos x="791" y="374"/>
                </a:cxn>
                <a:cxn ang="0">
                  <a:pos x="779" y="339"/>
                </a:cxn>
                <a:cxn ang="0">
                  <a:pos x="756" y="303"/>
                </a:cxn>
                <a:cxn ang="0">
                  <a:pos x="726" y="262"/>
                </a:cxn>
                <a:cxn ang="0">
                  <a:pos x="691" y="226"/>
                </a:cxn>
                <a:cxn ang="0">
                  <a:pos x="632" y="178"/>
                </a:cxn>
                <a:cxn ang="0">
                  <a:pos x="573" y="143"/>
                </a:cxn>
                <a:cxn ang="0">
                  <a:pos x="496" y="107"/>
                </a:cxn>
                <a:cxn ang="0">
                  <a:pos x="407" y="84"/>
                </a:cxn>
                <a:cxn ang="0">
                  <a:pos x="348" y="72"/>
                </a:cxn>
                <a:cxn ang="0">
                  <a:pos x="289" y="66"/>
                </a:cxn>
                <a:cxn ang="0">
                  <a:pos x="342" y="0"/>
                </a:cxn>
                <a:cxn ang="0">
                  <a:pos x="236" y="24"/>
                </a:cxn>
                <a:cxn ang="0">
                  <a:pos x="124" y="54"/>
                </a:cxn>
                <a:cxn ang="0">
                  <a:pos x="12" y="54"/>
                </a:cxn>
                <a:cxn ang="0">
                  <a:pos x="29" y="84"/>
                </a:cxn>
                <a:cxn ang="0">
                  <a:pos x="88" y="131"/>
                </a:cxn>
                <a:cxn ang="0">
                  <a:pos x="124" y="161"/>
                </a:cxn>
                <a:cxn ang="0">
                  <a:pos x="195" y="125"/>
                </a:cxn>
                <a:cxn ang="0">
                  <a:pos x="283" y="137"/>
                </a:cxn>
                <a:cxn ang="0">
                  <a:pos x="372" y="155"/>
                </a:cxn>
                <a:cxn ang="0">
                  <a:pos x="460" y="184"/>
                </a:cxn>
                <a:cxn ang="0">
                  <a:pos x="561" y="226"/>
                </a:cxn>
                <a:cxn ang="0">
                  <a:pos x="632" y="267"/>
                </a:cxn>
                <a:cxn ang="0">
                  <a:pos x="661" y="291"/>
                </a:cxn>
                <a:cxn ang="0">
                  <a:pos x="685" y="309"/>
                </a:cxn>
                <a:cxn ang="0">
                  <a:pos x="720" y="339"/>
                </a:cxn>
                <a:cxn ang="0">
                  <a:pos x="738" y="356"/>
                </a:cxn>
                <a:cxn ang="0">
                  <a:pos x="750" y="374"/>
                </a:cxn>
                <a:cxn ang="0">
                  <a:pos x="767" y="404"/>
                </a:cxn>
                <a:cxn ang="0">
                  <a:pos x="767" y="428"/>
                </a:cxn>
              </a:cxnLst>
              <a:rect l="0" t="0" r="r" b="b"/>
              <a:pathLst>
                <a:path w="797" h="428">
                  <a:moveTo>
                    <a:pt x="767" y="428"/>
                  </a:moveTo>
                  <a:lnTo>
                    <a:pt x="797" y="404"/>
                  </a:lnTo>
                  <a:lnTo>
                    <a:pt x="797" y="386"/>
                  </a:lnTo>
                  <a:lnTo>
                    <a:pt x="791" y="374"/>
                  </a:lnTo>
                  <a:lnTo>
                    <a:pt x="791" y="356"/>
                  </a:lnTo>
                  <a:lnTo>
                    <a:pt x="779" y="339"/>
                  </a:lnTo>
                  <a:lnTo>
                    <a:pt x="773" y="321"/>
                  </a:lnTo>
                  <a:lnTo>
                    <a:pt x="756" y="303"/>
                  </a:lnTo>
                  <a:lnTo>
                    <a:pt x="744" y="285"/>
                  </a:lnTo>
                  <a:lnTo>
                    <a:pt x="726" y="262"/>
                  </a:lnTo>
                  <a:lnTo>
                    <a:pt x="714" y="238"/>
                  </a:lnTo>
                  <a:lnTo>
                    <a:pt x="691" y="226"/>
                  </a:lnTo>
                  <a:lnTo>
                    <a:pt x="661" y="202"/>
                  </a:lnTo>
                  <a:lnTo>
                    <a:pt x="632" y="178"/>
                  </a:lnTo>
                  <a:lnTo>
                    <a:pt x="596" y="155"/>
                  </a:lnTo>
                  <a:lnTo>
                    <a:pt x="573" y="143"/>
                  </a:lnTo>
                  <a:lnTo>
                    <a:pt x="531" y="125"/>
                  </a:lnTo>
                  <a:lnTo>
                    <a:pt x="496" y="107"/>
                  </a:lnTo>
                  <a:lnTo>
                    <a:pt x="454" y="95"/>
                  </a:lnTo>
                  <a:lnTo>
                    <a:pt x="407" y="84"/>
                  </a:lnTo>
                  <a:lnTo>
                    <a:pt x="384" y="78"/>
                  </a:lnTo>
                  <a:lnTo>
                    <a:pt x="348" y="72"/>
                  </a:lnTo>
                  <a:lnTo>
                    <a:pt x="319" y="72"/>
                  </a:lnTo>
                  <a:lnTo>
                    <a:pt x="289" y="66"/>
                  </a:lnTo>
                  <a:lnTo>
                    <a:pt x="260" y="66"/>
                  </a:lnTo>
                  <a:lnTo>
                    <a:pt x="342" y="0"/>
                  </a:lnTo>
                  <a:lnTo>
                    <a:pt x="295" y="12"/>
                  </a:lnTo>
                  <a:lnTo>
                    <a:pt x="236" y="24"/>
                  </a:lnTo>
                  <a:lnTo>
                    <a:pt x="189" y="36"/>
                  </a:lnTo>
                  <a:lnTo>
                    <a:pt x="124" y="54"/>
                  </a:lnTo>
                  <a:lnTo>
                    <a:pt x="77" y="54"/>
                  </a:lnTo>
                  <a:lnTo>
                    <a:pt x="12" y="54"/>
                  </a:lnTo>
                  <a:lnTo>
                    <a:pt x="0" y="66"/>
                  </a:lnTo>
                  <a:lnTo>
                    <a:pt x="29" y="84"/>
                  </a:lnTo>
                  <a:lnTo>
                    <a:pt x="65" y="101"/>
                  </a:lnTo>
                  <a:lnTo>
                    <a:pt x="88" y="131"/>
                  </a:lnTo>
                  <a:lnTo>
                    <a:pt x="118" y="149"/>
                  </a:lnTo>
                  <a:lnTo>
                    <a:pt x="124" y="161"/>
                  </a:lnTo>
                  <a:lnTo>
                    <a:pt x="136" y="184"/>
                  </a:lnTo>
                  <a:lnTo>
                    <a:pt x="195" y="125"/>
                  </a:lnTo>
                  <a:lnTo>
                    <a:pt x="242" y="131"/>
                  </a:lnTo>
                  <a:lnTo>
                    <a:pt x="283" y="137"/>
                  </a:lnTo>
                  <a:lnTo>
                    <a:pt x="330" y="149"/>
                  </a:lnTo>
                  <a:lnTo>
                    <a:pt x="372" y="155"/>
                  </a:lnTo>
                  <a:lnTo>
                    <a:pt x="425" y="173"/>
                  </a:lnTo>
                  <a:lnTo>
                    <a:pt x="460" y="184"/>
                  </a:lnTo>
                  <a:lnTo>
                    <a:pt x="514" y="208"/>
                  </a:lnTo>
                  <a:lnTo>
                    <a:pt x="561" y="226"/>
                  </a:lnTo>
                  <a:lnTo>
                    <a:pt x="596" y="244"/>
                  </a:lnTo>
                  <a:lnTo>
                    <a:pt x="632" y="267"/>
                  </a:lnTo>
                  <a:lnTo>
                    <a:pt x="643" y="279"/>
                  </a:lnTo>
                  <a:lnTo>
                    <a:pt x="661" y="291"/>
                  </a:lnTo>
                  <a:lnTo>
                    <a:pt x="679" y="297"/>
                  </a:lnTo>
                  <a:lnTo>
                    <a:pt x="685" y="309"/>
                  </a:lnTo>
                  <a:lnTo>
                    <a:pt x="708" y="327"/>
                  </a:lnTo>
                  <a:lnTo>
                    <a:pt x="720" y="339"/>
                  </a:lnTo>
                  <a:lnTo>
                    <a:pt x="726" y="345"/>
                  </a:lnTo>
                  <a:lnTo>
                    <a:pt x="738" y="356"/>
                  </a:lnTo>
                  <a:lnTo>
                    <a:pt x="744" y="368"/>
                  </a:lnTo>
                  <a:lnTo>
                    <a:pt x="750" y="374"/>
                  </a:lnTo>
                  <a:lnTo>
                    <a:pt x="762" y="386"/>
                  </a:lnTo>
                  <a:lnTo>
                    <a:pt x="767" y="404"/>
                  </a:lnTo>
                  <a:lnTo>
                    <a:pt x="773" y="410"/>
                  </a:lnTo>
                  <a:lnTo>
                    <a:pt x="767" y="428"/>
                  </a:lnTo>
                  <a:close/>
                </a:path>
              </a:pathLst>
            </a:custGeom>
            <a:solidFill>
              <a:srgbClr val="0099CC"/>
            </a:solidFill>
            <a:ln w="9525">
              <a:noFill/>
              <a:round/>
              <a:headEnd/>
              <a:tailEnd/>
            </a:ln>
          </p:spPr>
          <p:txBody>
            <a:bodyPr/>
            <a:lstStyle/>
            <a:p>
              <a:endParaRPr lang="es-ES"/>
            </a:p>
          </p:txBody>
        </p:sp>
        <p:sp>
          <p:nvSpPr>
            <p:cNvPr id="76855" name="Freeform 55"/>
            <p:cNvSpPr>
              <a:spLocks/>
            </p:cNvSpPr>
            <p:nvPr/>
          </p:nvSpPr>
          <p:spPr bwMode="auto">
            <a:xfrm>
              <a:off x="3502" y="2654"/>
              <a:ext cx="797" cy="428"/>
            </a:xfrm>
            <a:custGeom>
              <a:avLst/>
              <a:gdLst/>
              <a:ahLst/>
              <a:cxnLst>
                <a:cxn ang="0">
                  <a:pos x="797" y="404"/>
                </a:cxn>
                <a:cxn ang="0">
                  <a:pos x="791" y="374"/>
                </a:cxn>
                <a:cxn ang="0">
                  <a:pos x="779" y="339"/>
                </a:cxn>
                <a:cxn ang="0">
                  <a:pos x="756" y="303"/>
                </a:cxn>
                <a:cxn ang="0">
                  <a:pos x="726" y="262"/>
                </a:cxn>
                <a:cxn ang="0">
                  <a:pos x="691" y="226"/>
                </a:cxn>
                <a:cxn ang="0">
                  <a:pos x="632" y="178"/>
                </a:cxn>
                <a:cxn ang="0">
                  <a:pos x="573" y="143"/>
                </a:cxn>
                <a:cxn ang="0">
                  <a:pos x="496" y="107"/>
                </a:cxn>
                <a:cxn ang="0">
                  <a:pos x="407" y="84"/>
                </a:cxn>
                <a:cxn ang="0">
                  <a:pos x="348" y="72"/>
                </a:cxn>
                <a:cxn ang="0">
                  <a:pos x="289" y="66"/>
                </a:cxn>
                <a:cxn ang="0">
                  <a:pos x="342" y="0"/>
                </a:cxn>
                <a:cxn ang="0">
                  <a:pos x="236" y="24"/>
                </a:cxn>
                <a:cxn ang="0">
                  <a:pos x="124" y="54"/>
                </a:cxn>
                <a:cxn ang="0">
                  <a:pos x="12" y="54"/>
                </a:cxn>
                <a:cxn ang="0">
                  <a:pos x="29" y="84"/>
                </a:cxn>
                <a:cxn ang="0">
                  <a:pos x="88" y="131"/>
                </a:cxn>
                <a:cxn ang="0">
                  <a:pos x="124" y="161"/>
                </a:cxn>
                <a:cxn ang="0">
                  <a:pos x="195" y="125"/>
                </a:cxn>
                <a:cxn ang="0">
                  <a:pos x="283" y="137"/>
                </a:cxn>
                <a:cxn ang="0">
                  <a:pos x="372" y="155"/>
                </a:cxn>
                <a:cxn ang="0">
                  <a:pos x="460" y="184"/>
                </a:cxn>
                <a:cxn ang="0">
                  <a:pos x="561" y="226"/>
                </a:cxn>
                <a:cxn ang="0">
                  <a:pos x="632" y="267"/>
                </a:cxn>
                <a:cxn ang="0">
                  <a:pos x="661" y="291"/>
                </a:cxn>
                <a:cxn ang="0">
                  <a:pos x="685" y="309"/>
                </a:cxn>
                <a:cxn ang="0">
                  <a:pos x="720" y="339"/>
                </a:cxn>
                <a:cxn ang="0">
                  <a:pos x="738" y="356"/>
                </a:cxn>
                <a:cxn ang="0">
                  <a:pos x="750" y="374"/>
                </a:cxn>
                <a:cxn ang="0">
                  <a:pos x="767" y="404"/>
                </a:cxn>
                <a:cxn ang="0">
                  <a:pos x="767" y="428"/>
                </a:cxn>
              </a:cxnLst>
              <a:rect l="0" t="0" r="r" b="b"/>
              <a:pathLst>
                <a:path w="797" h="428">
                  <a:moveTo>
                    <a:pt x="767" y="428"/>
                  </a:moveTo>
                  <a:lnTo>
                    <a:pt x="797" y="404"/>
                  </a:lnTo>
                  <a:lnTo>
                    <a:pt x="797" y="386"/>
                  </a:lnTo>
                  <a:lnTo>
                    <a:pt x="791" y="374"/>
                  </a:lnTo>
                  <a:lnTo>
                    <a:pt x="791" y="356"/>
                  </a:lnTo>
                  <a:lnTo>
                    <a:pt x="779" y="339"/>
                  </a:lnTo>
                  <a:lnTo>
                    <a:pt x="773" y="321"/>
                  </a:lnTo>
                  <a:lnTo>
                    <a:pt x="756" y="303"/>
                  </a:lnTo>
                  <a:lnTo>
                    <a:pt x="744" y="285"/>
                  </a:lnTo>
                  <a:lnTo>
                    <a:pt x="726" y="262"/>
                  </a:lnTo>
                  <a:lnTo>
                    <a:pt x="714" y="238"/>
                  </a:lnTo>
                  <a:lnTo>
                    <a:pt x="691" y="226"/>
                  </a:lnTo>
                  <a:lnTo>
                    <a:pt x="661" y="202"/>
                  </a:lnTo>
                  <a:lnTo>
                    <a:pt x="632" y="178"/>
                  </a:lnTo>
                  <a:lnTo>
                    <a:pt x="596" y="155"/>
                  </a:lnTo>
                  <a:lnTo>
                    <a:pt x="573" y="143"/>
                  </a:lnTo>
                  <a:lnTo>
                    <a:pt x="531" y="125"/>
                  </a:lnTo>
                  <a:lnTo>
                    <a:pt x="496" y="107"/>
                  </a:lnTo>
                  <a:lnTo>
                    <a:pt x="454" y="95"/>
                  </a:lnTo>
                  <a:lnTo>
                    <a:pt x="407" y="84"/>
                  </a:lnTo>
                  <a:lnTo>
                    <a:pt x="384" y="78"/>
                  </a:lnTo>
                  <a:lnTo>
                    <a:pt x="348" y="72"/>
                  </a:lnTo>
                  <a:lnTo>
                    <a:pt x="319" y="72"/>
                  </a:lnTo>
                  <a:lnTo>
                    <a:pt x="289" y="66"/>
                  </a:lnTo>
                  <a:lnTo>
                    <a:pt x="260" y="66"/>
                  </a:lnTo>
                  <a:lnTo>
                    <a:pt x="342" y="0"/>
                  </a:lnTo>
                  <a:lnTo>
                    <a:pt x="295" y="12"/>
                  </a:lnTo>
                  <a:lnTo>
                    <a:pt x="236" y="24"/>
                  </a:lnTo>
                  <a:lnTo>
                    <a:pt x="189" y="36"/>
                  </a:lnTo>
                  <a:lnTo>
                    <a:pt x="124" y="54"/>
                  </a:lnTo>
                  <a:lnTo>
                    <a:pt x="77" y="54"/>
                  </a:lnTo>
                  <a:lnTo>
                    <a:pt x="12" y="54"/>
                  </a:lnTo>
                  <a:lnTo>
                    <a:pt x="0" y="66"/>
                  </a:lnTo>
                  <a:lnTo>
                    <a:pt x="29" y="84"/>
                  </a:lnTo>
                  <a:lnTo>
                    <a:pt x="65" y="101"/>
                  </a:lnTo>
                  <a:lnTo>
                    <a:pt x="88" y="131"/>
                  </a:lnTo>
                  <a:lnTo>
                    <a:pt x="118" y="149"/>
                  </a:lnTo>
                  <a:lnTo>
                    <a:pt x="124" y="161"/>
                  </a:lnTo>
                  <a:lnTo>
                    <a:pt x="136" y="184"/>
                  </a:lnTo>
                  <a:lnTo>
                    <a:pt x="195" y="125"/>
                  </a:lnTo>
                  <a:lnTo>
                    <a:pt x="242" y="131"/>
                  </a:lnTo>
                  <a:lnTo>
                    <a:pt x="283" y="137"/>
                  </a:lnTo>
                  <a:lnTo>
                    <a:pt x="330" y="149"/>
                  </a:lnTo>
                  <a:lnTo>
                    <a:pt x="372" y="155"/>
                  </a:lnTo>
                  <a:lnTo>
                    <a:pt x="425" y="173"/>
                  </a:lnTo>
                  <a:lnTo>
                    <a:pt x="460" y="184"/>
                  </a:lnTo>
                  <a:lnTo>
                    <a:pt x="514" y="208"/>
                  </a:lnTo>
                  <a:lnTo>
                    <a:pt x="561" y="226"/>
                  </a:lnTo>
                  <a:lnTo>
                    <a:pt x="596" y="244"/>
                  </a:lnTo>
                  <a:lnTo>
                    <a:pt x="632" y="267"/>
                  </a:lnTo>
                  <a:lnTo>
                    <a:pt x="643" y="279"/>
                  </a:lnTo>
                  <a:lnTo>
                    <a:pt x="661" y="291"/>
                  </a:lnTo>
                  <a:lnTo>
                    <a:pt x="679" y="297"/>
                  </a:lnTo>
                  <a:lnTo>
                    <a:pt x="685" y="309"/>
                  </a:lnTo>
                  <a:lnTo>
                    <a:pt x="708" y="327"/>
                  </a:lnTo>
                  <a:lnTo>
                    <a:pt x="720" y="339"/>
                  </a:lnTo>
                  <a:lnTo>
                    <a:pt x="726" y="345"/>
                  </a:lnTo>
                  <a:lnTo>
                    <a:pt x="738" y="356"/>
                  </a:lnTo>
                  <a:lnTo>
                    <a:pt x="744" y="368"/>
                  </a:lnTo>
                  <a:lnTo>
                    <a:pt x="750" y="374"/>
                  </a:lnTo>
                  <a:lnTo>
                    <a:pt x="762" y="386"/>
                  </a:lnTo>
                  <a:lnTo>
                    <a:pt x="767" y="404"/>
                  </a:lnTo>
                  <a:lnTo>
                    <a:pt x="773" y="410"/>
                  </a:lnTo>
                  <a:lnTo>
                    <a:pt x="767" y="428"/>
                  </a:lnTo>
                </a:path>
              </a:pathLst>
            </a:custGeom>
            <a:noFill/>
            <a:ln w="9525">
              <a:solidFill>
                <a:srgbClr val="0099CC"/>
              </a:solidFill>
              <a:prstDash val="solid"/>
              <a:round/>
              <a:headEnd/>
              <a:tailEnd/>
            </a:ln>
          </p:spPr>
          <p:txBody>
            <a:bodyPr/>
            <a:lstStyle/>
            <a:p>
              <a:endParaRPr lang="es-ES"/>
            </a:p>
          </p:txBody>
        </p:sp>
      </p:grpSp>
      <p:sp>
        <p:nvSpPr>
          <p:cNvPr id="76856" name="Rectangle 56"/>
          <p:cNvSpPr>
            <a:spLocks noChangeArrowheads="1"/>
          </p:cNvSpPr>
          <p:nvPr/>
        </p:nvSpPr>
        <p:spPr bwMode="auto">
          <a:xfrm>
            <a:off x="10748963" y="8040688"/>
            <a:ext cx="823912" cy="277812"/>
          </a:xfrm>
          <a:prstGeom prst="rect">
            <a:avLst/>
          </a:prstGeom>
          <a:noFill/>
          <a:ln w="9525">
            <a:noFill/>
            <a:miter lim="800000"/>
            <a:headEnd/>
            <a:tailEnd/>
          </a:ln>
        </p:spPr>
        <p:txBody>
          <a:bodyPr/>
          <a:lstStyle/>
          <a:p>
            <a:endParaRPr lang="es-ES"/>
          </a:p>
        </p:txBody>
      </p:sp>
      <p:sp>
        <p:nvSpPr>
          <p:cNvPr id="76857" name="Rectangle 57"/>
          <p:cNvSpPr>
            <a:spLocks noChangeArrowheads="1"/>
          </p:cNvSpPr>
          <p:nvPr/>
        </p:nvSpPr>
        <p:spPr bwMode="auto">
          <a:xfrm>
            <a:off x="9779000" y="6243638"/>
            <a:ext cx="3333750" cy="304800"/>
          </a:xfrm>
          <a:prstGeom prst="rect">
            <a:avLst/>
          </a:prstGeom>
          <a:noFill/>
          <a:ln w="9525">
            <a:noFill/>
            <a:miter lim="800000"/>
            <a:headEnd/>
            <a:tailEnd/>
          </a:ln>
        </p:spPr>
        <p:txBody>
          <a:bodyPr lIns="0" tIns="0" rIns="0" bIns="0">
            <a:spAutoFit/>
          </a:bodyPr>
          <a:lstStyle/>
          <a:p>
            <a:pPr algn="ctr" defTabSz="1306513"/>
            <a:r>
              <a:rPr lang="es-ES_tradnl" sz="2000" b="1">
                <a:solidFill>
                  <a:srgbClr val="0033CC"/>
                </a:solidFill>
                <a:latin typeface="Arial Unicode MS" pitchFamily="34" charset="-128"/>
              </a:rPr>
              <a:t>Bancos y Cías. De Seguros</a:t>
            </a:r>
          </a:p>
        </p:txBody>
      </p:sp>
      <p:pic>
        <p:nvPicPr>
          <p:cNvPr id="76858" name="Picture 58"/>
          <p:cNvPicPr>
            <a:picLocks noChangeAspect="1" noChangeArrowheads="1"/>
          </p:cNvPicPr>
          <p:nvPr/>
        </p:nvPicPr>
        <p:blipFill>
          <a:blip r:embed="rId10"/>
          <a:srcRect/>
          <a:stretch>
            <a:fillRect/>
          </a:stretch>
        </p:blipFill>
        <p:spPr bwMode="auto">
          <a:xfrm>
            <a:off x="10334625" y="4660900"/>
            <a:ext cx="2165350" cy="1470025"/>
          </a:xfrm>
          <a:prstGeom prst="rect">
            <a:avLst/>
          </a:prstGeom>
          <a:noFill/>
          <a:ln w="9525">
            <a:noFill/>
            <a:miter lim="800000"/>
            <a:headEnd/>
            <a:tailEnd/>
          </a:ln>
        </p:spPr>
      </p:pic>
      <p:grpSp>
        <p:nvGrpSpPr>
          <p:cNvPr id="76859" name="Group 59"/>
          <p:cNvGrpSpPr>
            <a:grpSpLocks/>
          </p:cNvGrpSpPr>
          <p:nvPr/>
        </p:nvGrpSpPr>
        <p:grpSpPr bwMode="auto">
          <a:xfrm>
            <a:off x="8656638" y="5448300"/>
            <a:ext cx="1247775" cy="704850"/>
            <a:chOff x="3785" y="2275"/>
            <a:chExt cx="750" cy="421"/>
          </a:xfrm>
        </p:grpSpPr>
        <p:sp>
          <p:nvSpPr>
            <p:cNvPr id="76860" name="Freeform 60"/>
            <p:cNvSpPr>
              <a:spLocks/>
            </p:cNvSpPr>
            <p:nvPr/>
          </p:nvSpPr>
          <p:spPr bwMode="auto">
            <a:xfrm>
              <a:off x="3785" y="2275"/>
              <a:ext cx="750" cy="421"/>
            </a:xfrm>
            <a:custGeom>
              <a:avLst/>
              <a:gdLst/>
              <a:ahLst/>
              <a:cxnLst>
                <a:cxn ang="0">
                  <a:pos x="750" y="403"/>
                </a:cxn>
                <a:cxn ang="0">
                  <a:pos x="750" y="368"/>
                </a:cxn>
                <a:cxn ang="0">
                  <a:pos x="732" y="332"/>
                </a:cxn>
                <a:cxn ang="0">
                  <a:pos x="709" y="296"/>
                </a:cxn>
                <a:cxn ang="0">
                  <a:pos x="673" y="255"/>
                </a:cxn>
                <a:cxn ang="0">
                  <a:pos x="638" y="219"/>
                </a:cxn>
                <a:cxn ang="0">
                  <a:pos x="573" y="172"/>
                </a:cxn>
                <a:cxn ang="0">
                  <a:pos x="520" y="136"/>
                </a:cxn>
                <a:cxn ang="0">
                  <a:pos x="443" y="107"/>
                </a:cxn>
                <a:cxn ang="0">
                  <a:pos x="366" y="83"/>
                </a:cxn>
                <a:cxn ang="0">
                  <a:pos x="307" y="71"/>
                </a:cxn>
                <a:cxn ang="0">
                  <a:pos x="254" y="71"/>
                </a:cxn>
                <a:cxn ang="0">
                  <a:pos x="290" y="0"/>
                </a:cxn>
                <a:cxn ang="0">
                  <a:pos x="207" y="29"/>
                </a:cxn>
                <a:cxn ang="0">
                  <a:pos x="107" y="65"/>
                </a:cxn>
                <a:cxn ang="0">
                  <a:pos x="12" y="71"/>
                </a:cxn>
                <a:cxn ang="0">
                  <a:pos x="36" y="107"/>
                </a:cxn>
                <a:cxn ang="0">
                  <a:pos x="95" y="148"/>
                </a:cxn>
                <a:cxn ang="0">
                  <a:pos x="130" y="178"/>
                </a:cxn>
                <a:cxn ang="0">
                  <a:pos x="183" y="142"/>
                </a:cxn>
                <a:cxn ang="0">
                  <a:pos x="260" y="148"/>
                </a:cxn>
                <a:cxn ang="0">
                  <a:pos x="343" y="160"/>
                </a:cxn>
                <a:cxn ang="0">
                  <a:pos x="431" y="190"/>
                </a:cxn>
                <a:cxn ang="0">
                  <a:pos x="520" y="225"/>
                </a:cxn>
                <a:cxn ang="0">
                  <a:pos x="591" y="267"/>
                </a:cxn>
                <a:cxn ang="0">
                  <a:pos x="620" y="285"/>
                </a:cxn>
                <a:cxn ang="0">
                  <a:pos x="644" y="302"/>
                </a:cxn>
                <a:cxn ang="0">
                  <a:pos x="679" y="332"/>
                </a:cxn>
                <a:cxn ang="0">
                  <a:pos x="703" y="356"/>
                </a:cxn>
                <a:cxn ang="0">
                  <a:pos x="715" y="374"/>
                </a:cxn>
                <a:cxn ang="0">
                  <a:pos x="727" y="397"/>
                </a:cxn>
                <a:cxn ang="0">
                  <a:pos x="738" y="421"/>
                </a:cxn>
              </a:cxnLst>
              <a:rect l="0" t="0" r="r" b="b"/>
              <a:pathLst>
                <a:path w="750" h="421">
                  <a:moveTo>
                    <a:pt x="738" y="421"/>
                  </a:moveTo>
                  <a:lnTo>
                    <a:pt x="750" y="403"/>
                  </a:lnTo>
                  <a:lnTo>
                    <a:pt x="750" y="385"/>
                  </a:lnTo>
                  <a:lnTo>
                    <a:pt x="750" y="368"/>
                  </a:lnTo>
                  <a:lnTo>
                    <a:pt x="744" y="350"/>
                  </a:lnTo>
                  <a:lnTo>
                    <a:pt x="732" y="332"/>
                  </a:lnTo>
                  <a:lnTo>
                    <a:pt x="721" y="320"/>
                  </a:lnTo>
                  <a:lnTo>
                    <a:pt x="709" y="296"/>
                  </a:lnTo>
                  <a:lnTo>
                    <a:pt x="691" y="273"/>
                  </a:lnTo>
                  <a:lnTo>
                    <a:pt x="673" y="255"/>
                  </a:lnTo>
                  <a:lnTo>
                    <a:pt x="656" y="231"/>
                  </a:lnTo>
                  <a:lnTo>
                    <a:pt x="638" y="219"/>
                  </a:lnTo>
                  <a:lnTo>
                    <a:pt x="608" y="196"/>
                  </a:lnTo>
                  <a:lnTo>
                    <a:pt x="573" y="172"/>
                  </a:lnTo>
                  <a:lnTo>
                    <a:pt x="538" y="154"/>
                  </a:lnTo>
                  <a:lnTo>
                    <a:pt x="520" y="136"/>
                  </a:lnTo>
                  <a:lnTo>
                    <a:pt x="473" y="118"/>
                  </a:lnTo>
                  <a:lnTo>
                    <a:pt x="443" y="107"/>
                  </a:lnTo>
                  <a:lnTo>
                    <a:pt x="408" y="95"/>
                  </a:lnTo>
                  <a:lnTo>
                    <a:pt x="366" y="83"/>
                  </a:lnTo>
                  <a:lnTo>
                    <a:pt x="337" y="83"/>
                  </a:lnTo>
                  <a:lnTo>
                    <a:pt x="307" y="71"/>
                  </a:lnTo>
                  <a:lnTo>
                    <a:pt x="278" y="71"/>
                  </a:lnTo>
                  <a:lnTo>
                    <a:pt x="254" y="71"/>
                  </a:lnTo>
                  <a:lnTo>
                    <a:pt x="236" y="71"/>
                  </a:lnTo>
                  <a:lnTo>
                    <a:pt x="290" y="0"/>
                  </a:lnTo>
                  <a:lnTo>
                    <a:pt x="254" y="12"/>
                  </a:lnTo>
                  <a:lnTo>
                    <a:pt x="207" y="29"/>
                  </a:lnTo>
                  <a:lnTo>
                    <a:pt x="160" y="47"/>
                  </a:lnTo>
                  <a:lnTo>
                    <a:pt x="107" y="65"/>
                  </a:lnTo>
                  <a:lnTo>
                    <a:pt x="71" y="71"/>
                  </a:lnTo>
                  <a:lnTo>
                    <a:pt x="12" y="71"/>
                  </a:lnTo>
                  <a:lnTo>
                    <a:pt x="0" y="89"/>
                  </a:lnTo>
                  <a:lnTo>
                    <a:pt x="36" y="107"/>
                  </a:lnTo>
                  <a:lnTo>
                    <a:pt x="65" y="124"/>
                  </a:lnTo>
                  <a:lnTo>
                    <a:pt x="95" y="148"/>
                  </a:lnTo>
                  <a:lnTo>
                    <a:pt x="112" y="166"/>
                  </a:lnTo>
                  <a:lnTo>
                    <a:pt x="130" y="178"/>
                  </a:lnTo>
                  <a:lnTo>
                    <a:pt x="130" y="201"/>
                  </a:lnTo>
                  <a:lnTo>
                    <a:pt x="183" y="142"/>
                  </a:lnTo>
                  <a:lnTo>
                    <a:pt x="225" y="142"/>
                  </a:lnTo>
                  <a:lnTo>
                    <a:pt x="260" y="148"/>
                  </a:lnTo>
                  <a:lnTo>
                    <a:pt x="307" y="154"/>
                  </a:lnTo>
                  <a:lnTo>
                    <a:pt x="343" y="160"/>
                  </a:lnTo>
                  <a:lnTo>
                    <a:pt x="390" y="178"/>
                  </a:lnTo>
                  <a:lnTo>
                    <a:pt x="431" y="190"/>
                  </a:lnTo>
                  <a:lnTo>
                    <a:pt x="479" y="207"/>
                  </a:lnTo>
                  <a:lnTo>
                    <a:pt x="520" y="225"/>
                  </a:lnTo>
                  <a:lnTo>
                    <a:pt x="555" y="243"/>
                  </a:lnTo>
                  <a:lnTo>
                    <a:pt x="591" y="267"/>
                  </a:lnTo>
                  <a:lnTo>
                    <a:pt x="608" y="279"/>
                  </a:lnTo>
                  <a:lnTo>
                    <a:pt x="620" y="285"/>
                  </a:lnTo>
                  <a:lnTo>
                    <a:pt x="638" y="296"/>
                  </a:lnTo>
                  <a:lnTo>
                    <a:pt x="644" y="302"/>
                  </a:lnTo>
                  <a:lnTo>
                    <a:pt x="668" y="320"/>
                  </a:lnTo>
                  <a:lnTo>
                    <a:pt x="679" y="332"/>
                  </a:lnTo>
                  <a:lnTo>
                    <a:pt x="691" y="344"/>
                  </a:lnTo>
                  <a:lnTo>
                    <a:pt x="703" y="356"/>
                  </a:lnTo>
                  <a:lnTo>
                    <a:pt x="703" y="362"/>
                  </a:lnTo>
                  <a:lnTo>
                    <a:pt x="715" y="374"/>
                  </a:lnTo>
                  <a:lnTo>
                    <a:pt x="721" y="385"/>
                  </a:lnTo>
                  <a:lnTo>
                    <a:pt x="727" y="397"/>
                  </a:lnTo>
                  <a:lnTo>
                    <a:pt x="732" y="409"/>
                  </a:lnTo>
                  <a:lnTo>
                    <a:pt x="738" y="421"/>
                  </a:lnTo>
                  <a:close/>
                </a:path>
              </a:pathLst>
            </a:custGeom>
            <a:solidFill>
              <a:srgbClr val="0099CC"/>
            </a:solidFill>
            <a:ln w="9525">
              <a:noFill/>
              <a:round/>
              <a:headEnd/>
              <a:tailEnd/>
            </a:ln>
          </p:spPr>
          <p:txBody>
            <a:bodyPr/>
            <a:lstStyle/>
            <a:p>
              <a:endParaRPr lang="es-ES"/>
            </a:p>
          </p:txBody>
        </p:sp>
        <p:sp>
          <p:nvSpPr>
            <p:cNvPr id="76861" name="Freeform 61"/>
            <p:cNvSpPr>
              <a:spLocks/>
            </p:cNvSpPr>
            <p:nvPr/>
          </p:nvSpPr>
          <p:spPr bwMode="auto">
            <a:xfrm>
              <a:off x="3785" y="2275"/>
              <a:ext cx="750" cy="421"/>
            </a:xfrm>
            <a:custGeom>
              <a:avLst/>
              <a:gdLst/>
              <a:ahLst/>
              <a:cxnLst>
                <a:cxn ang="0">
                  <a:pos x="750" y="403"/>
                </a:cxn>
                <a:cxn ang="0">
                  <a:pos x="750" y="368"/>
                </a:cxn>
                <a:cxn ang="0">
                  <a:pos x="732" y="332"/>
                </a:cxn>
                <a:cxn ang="0">
                  <a:pos x="709" y="296"/>
                </a:cxn>
                <a:cxn ang="0">
                  <a:pos x="673" y="255"/>
                </a:cxn>
                <a:cxn ang="0">
                  <a:pos x="638" y="219"/>
                </a:cxn>
                <a:cxn ang="0">
                  <a:pos x="573" y="172"/>
                </a:cxn>
                <a:cxn ang="0">
                  <a:pos x="520" y="136"/>
                </a:cxn>
                <a:cxn ang="0">
                  <a:pos x="443" y="107"/>
                </a:cxn>
                <a:cxn ang="0">
                  <a:pos x="366" y="83"/>
                </a:cxn>
                <a:cxn ang="0">
                  <a:pos x="307" y="71"/>
                </a:cxn>
                <a:cxn ang="0">
                  <a:pos x="254" y="71"/>
                </a:cxn>
                <a:cxn ang="0">
                  <a:pos x="290" y="0"/>
                </a:cxn>
                <a:cxn ang="0">
                  <a:pos x="207" y="29"/>
                </a:cxn>
                <a:cxn ang="0">
                  <a:pos x="107" y="65"/>
                </a:cxn>
                <a:cxn ang="0">
                  <a:pos x="12" y="71"/>
                </a:cxn>
                <a:cxn ang="0">
                  <a:pos x="36" y="107"/>
                </a:cxn>
                <a:cxn ang="0">
                  <a:pos x="95" y="148"/>
                </a:cxn>
                <a:cxn ang="0">
                  <a:pos x="130" y="178"/>
                </a:cxn>
                <a:cxn ang="0">
                  <a:pos x="183" y="142"/>
                </a:cxn>
                <a:cxn ang="0">
                  <a:pos x="260" y="148"/>
                </a:cxn>
                <a:cxn ang="0">
                  <a:pos x="343" y="160"/>
                </a:cxn>
                <a:cxn ang="0">
                  <a:pos x="431" y="190"/>
                </a:cxn>
                <a:cxn ang="0">
                  <a:pos x="520" y="225"/>
                </a:cxn>
                <a:cxn ang="0">
                  <a:pos x="591" y="267"/>
                </a:cxn>
                <a:cxn ang="0">
                  <a:pos x="620" y="285"/>
                </a:cxn>
                <a:cxn ang="0">
                  <a:pos x="644" y="302"/>
                </a:cxn>
                <a:cxn ang="0">
                  <a:pos x="679" y="332"/>
                </a:cxn>
                <a:cxn ang="0">
                  <a:pos x="703" y="356"/>
                </a:cxn>
                <a:cxn ang="0">
                  <a:pos x="715" y="374"/>
                </a:cxn>
                <a:cxn ang="0">
                  <a:pos x="727" y="397"/>
                </a:cxn>
                <a:cxn ang="0">
                  <a:pos x="738" y="421"/>
                </a:cxn>
              </a:cxnLst>
              <a:rect l="0" t="0" r="r" b="b"/>
              <a:pathLst>
                <a:path w="750" h="421">
                  <a:moveTo>
                    <a:pt x="738" y="421"/>
                  </a:moveTo>
                  <a:lnTo>
                    <a:pt x="750" y="403"/>
                  </a:lnTo>
                  <a:lnTo>
                    <a:pt x="750" y="385"/>
                  </a:lnTo>
                  <a:lnTo>
                    <a:pt x="750" y="368"/>
                  </a:lnTo>
                  <a:lnTo>
                    <a:pt x="744" y="350"/>
                  </a:lnTo>
                  <a:lnTo>
                    <a:pt x="732" y="332"/>
                  </a:lnTo>
                  <a:lnTo>
                    <a:pt x="721" y="320"/>
                  </a:lnTo>
                  <a:lnTo>
                    <a:pt x="709" y="296"/>
                  </a:lnTo>
                  <a:lnTo>
                    <a:pt x="691" y="273"/>
                  </a:lnTo>
                  <a:lnTo>
                    <a:pt x="673" y="255"/>
                  </a:lnTo>
                  <a:lnTo>
                    <a:pt x="656" y="231"/>
                  </a:lnTo>
                  <a:lnTo>
                    <a:pt x="638" y="219"/>
                  </a:lnTo>
                  <a:lnTo>
                    <a:pt x="608" y="196"/>
                  </a:lnTo>
                  <a:lnTo>
                    <a:pt x="573" y="172"/>
                  </a:lnTo>
                  <a:lnTo>
                    <a:pt x="538" y="154"/>
                  </a:lnTo>
                  <a:lnTo>
                    <a:pt x="520" y="136"/>
                  </a:lnTo>
                  <a:lnTo>
                    <a:pt x="473" y="118"/>
                  </a:lnTo>
                  <a:lnTo>
                    <a:pt x="443" y="107"/>
                  </a:lnTo>
                  <a:lnTo>
                    <a:pt x="408" y="95"/>
                  </a:lnTo>
                  <a:lnTo>
                    <a:pt x="366" y="83"/>
                  </a:lnTo>
                  <a:lnTo>
                    <a:pt x="337" y="83"/>
                  </a:lnTo>
                  <a:lnTo>
                    <a:pt x="307" y="71"/>
                  </a:lnTo>
                  <a:lnTo>
                    <a:pt x="278" y="71"/>
                  </a:lnTo>
                  <a:lnTo>
                    <a:pt x="254" y="71"/>
                  </a:lnTo>
                  <a:lnTo>
                    <a:pt x="236" y="71"/>
                  </a:lnTo>
                  <a:lnTo>
                    <a:pt x="290" y="0"/>
                  </a:lnTo>
                  <a:lnTo>
                    <a:pt x="254" y="12"/>
                  </a:lnTo>
                  <a:lnTo>
                    <a:pt x="207" y="29"/>
                  </a:lnTo>
                  <a:lnTo>
                    <a:pt x="160" y="47"/>
                  </a:lnTo>
                  <a:lnTo>
                    <a:pt x="107" y="65"/>
                  </a:lnTo>
                  <a:lnTo>
                    <a:pt x="71" y="71"/>
                  </a:lnTo>
                  <a:lnTo>
                    <a:pt x="12" y="71"/>
                  </a:lnTo>
                  <a:lnTo>
                    <a:pt x="0" y="89"/>
                  </a:lnTo>
                  <a:lnTo>
                    <a:pt x="36" y="107"/>
                  </a:lnTo>
                  <a:lnTo>
                    <a:pt x="65" y="124"/>
                  </a:lnTo>
                  <a:lnTo>
                    <a:pt x="95" y="148"/>
                  </a:lnTo>
                  <a:lnTo>
                    <a:pt x="112" y="166"/>
                  </a:lnTo>
                  <a:lnTo>
                    <a:pt x="130" y="178"/>
                  </a:lnTo>
                  <a:lnTo>
                    <a:pt x="130" y="201"/>
                  </a:lnTo>
                  <a:lnTo>
                    <a:pt x="183" y="142"/>
                  </a:lnTo>
                  <a:lnTo>
                    <a:pt x="225" y="142"/>
                  </a:lnTo>
                  <a:lnTo>
                    <a:pt x="260" y="148"/>
                  </a:lnTo>
                  <a:lnTo>
                    <a:pt x="307" y="154"/>
                  </a:lnTo>
                  <a:lnTo>
                    <a:pt x="343" y="160"/>
                  </a:lnTo>
                  <a:lnTo>
                    <a:pt x="390" y="178"/>
                  </a:lnTo>
                  <a:lnTo>
                    <a:pt x="431" y="190"/>
                  </a:lnTo>
                  <a:lnTo>
                    <a:pt x="479" y="207"/>
                  </a:lnTo>
                  <a:lnTo>
                    <a:pt x="520" y="225"/>
                  </a:lnTo>
                  <a:lnTo>
                    <a:pt x="555" y="243"/>
                  </a:lnTo>
                  <a:lnTo>
                    <a:pt x="591" y="267"/>
                  </a:lnTo>
                  <a:lnTo>
                    <a:pt x="608" y="279"/>
                  </a:lnTo>
                  <a:lnTo>
                    <a:pt x="620" y="285"/>
                  </a:lnTo>
                  <a:lnTo>
                    <a:pt x="638" y="296"/>
                  </a:lnTo>
                  <a:lnTo>
                    <a:pt x="644" y="302"/>
                  </a:lnTo>
                  <a:lnTo>
                    <a:pt x="668" y="320"/>
                  </a:lnTo>
                  <a:lnTo>
                    <a:pt x="679" y="332"/>
                  </a:lnTo>
                  <a:lnTo>
                    <a:pt x="691" y="344"/>
                  </a:lnTo>
                  <a:lnTo>
                    <a:pt x="703" y="356"/>
                  </a:lnTo>
                  <a:lnTo>
                    <a:pt x="703" y="362"/>
                  </a:lnTo>
                  <a:lnTo>
                    <a:pt x="715" y="374"/>
                  </a:lnTo>
                  <a:lnTo>
                    <a:pt x="721" y="385"/>
                  </a:lnTo>
                  <a:lnTo>
                    <a:pt x="727" y="397"/>
                  </a:lnTo>
                  <a:lnTo>
                    <a:pt x="732" y="409"/>
                  </a:lnTo>
                  <a:lnTo>
                    <a:pt x="738" y="421"/>
                  </a:lnTo>
                </a:path>
              </a:pathLst>
            </a:custGeom>
            <a:noFill/>
            <a:ln w="9525">
              <a:solidFill>
                <a:srgbClr val="0099CC"/>
              </a:solidFill>
              <a:prstDash val="solid"/>
              <a:round/>
              <a:headEnd/>
              <a:tailEnd/>
            </a:ln>
          </p:spPr>
          <p:txBody>
            <a:bodyPr/>
            <a:lstStyle/>
            <a:p>
              <a:endParaRPr lang="es-ES"/>
            </a:p>
          </p:txBody>
        </p:sp>
      </p:grpSp>
      <p:sp>
        <p:nvSpPr>
          <p:cNvPr id="76862" name="Rectangle 62"/>
          <p:cNvSpPr>
            <a:spLocks noChangeArrowheads="1"/>
          </p:cNvSpPr>
          <p:nvPr/>
        </p:nvSpPr>
        <p:spPr bwMode="auto">
          <a:xfrm>
            <a:off x="10440988" y="6051550"/>
            <a:ext cx="1450975" cy="455613"/>
          </a:xfrm>
          <a:prstGeom prst="rect">
            <a:avLst/>
          </a:prstGeom>
          <a:noFill/>
          <a:ln w="9525">
            <a:noFill/>
            <a:miter lim="800000"/>
            <a:headEnd/>
            <a:tailEnd/>
          </a:ln>
        </p:spPr>
        <p:txBody>
          <a:bodyPr/>
          <a:lstStyle/>
          <a:p>
            <a:endParaRPr lang="es-ES"/>
          </a:p>
        </p:txBody>
      </p:sp>
      <p:sp>
        <p:nvSpPr>
          <p:cNvPr id="76863" name="Rectangle 63"/>
          <p:cNvSpPr>
            <a:spLocks noChangeArrowheads="1"/>
          </p:cNvSpPr>
          <p:nvPr/>
        </p:nvSpPr>
        <p:spPr bwMode="auto">
          <a:xfrm>
            <a:off x="10001250" y="4127500"/>
            <a:ext cx="2840038" cy="304800"/>
          </a:xfrm>
          <a:prstGeom prst="rect">
            <a:avLst/>
          </a:prstGeom>
          <a:noFill/>
          <a:ln w="9525">
            <a:noFill/>
            <a:miter lim="800000"/>
            <a:headEnd/>
            <a:tailEnd/>
          </a:ln>
        </p:spPr>
        <p:txBody>
          <a:bodyPr wrap="none" lIns="0" tIns="0" rIns="0" bIns="0">
            <a:spAutoFit/>
          </a:bodyPr>
          <a:lstStyle/>
          <a:p>
            <a:pPr defTabSz="1306513"/>
            <a:r>
              <a:rPr lang="es-ES_tradnl" sz="2000" b="1">
                <a:solidFill>
                  <a:srgbClr val="0033CC"/>
                </a:solidFill>
                <a:latin typeface="Arial Unicode MS" pitchFamily="34" charset="-128"/>
              </a:rPr>
              <a:t>Cámaras y Federaciones</a:t>
            </a:r>
          </a:p>
        </p:txBody>
      </p:sp>
      <p:pic>
        <p:nvPicPr>
          <p:cNvPr id="76864" name="Picture 64"/>
          <p:cNvPicPr>
            <a:picLocks noChangeAspect="1" noChangeArrowheads="1"/>
          </p:cNvPicPr>
          <p:nvPr/>
        </p:nvPicPr>
        <p:blipFill>
          <a:blip r:embed="rId11"/>
          <a:srcRect/>
          <a:stretch>
            <a:fillRect/>
          </a:stretch>
        </p:blipFill>
        <p:spPr bwMode="auto">
          <a:xfrm>
            <a:off x="10255250" y="2657475"/>
            <a:ext cx="2278063" cy="1482725"/>
          </a:xfrm>
          <a:prstGeom prst="rect">
            <a:avLst/>
          </a:prstGeom>
          <a:noFill/>
          <a:ln w="9525">
            <a:noFill/>
            <a:miter lim="800000"/>
            <a:headEnd/>
            <a:tailEnd/>
          </a:ln>
        </p:spPr>
      </p:pic>
      <p:grpSp>
        <p:nvGrpSpPr>
          <p:cNvPr id="76865" name="Group 65"/>
          <p:cNvGrpSpPr>
            <a:grpSpLocks/>
          </p:cNvGrpSpPr>
          <p:nvPr/>
        </p:nvGrpSpPr>
        <p:grpSpPr bwMode="auto">
          <a:xfrm>
            <a:off x="8858250" y="4791075"/>
            <a:ext cx="1062038" cy="482600"/>
            <a:chOff x="3644" y="1848"/>
            <a:chExt cx="755" cy="373"/>
          </a:xfrm>
        </p:grpSpPr>
        <p:sp>
          <p:nvSpPr>
            <p:cNvPr id="76866" name="Freeform 66"/>
            <p:cNvSpPr>
              <a:spLocks/>
            </p:cNvSpPr>
            <p:nvPr/>
          </p:nvSpPr>
          <p:spPr bwMode="auto">
            <a:xfrm>
              <a:off x="3644" y="1848"/>
              <a:ext cx="755" cy="373"/>
            </a:xfrm>
            <a:custGeom>
              <a:avLst/>
              <a:gdLst/>
              <a:ahLst/>
              <a:cxnLst>
                <a:cxn ang="0">
                  <a:pos x="0" y="350"/>
                </a:cxn>
                <a:cxn ang="0">
                  <a:pos x="17" y="320"/>
                </a:cxn>
                <a:cxn ang="0">
                  <a:pos x="47" y="284"/>
                </a:cxn>
                <a:cxn ang="0">
                  <a:pos x="82" y="249"/>
                </a:cxn>
                <a:cxn ang="0">
                  <a:pos x="129" y="213"/>
                </a:cxn>
                <a:cxn ang="0">
                  <a:pos x="177" y="178"/>
                </a:cxn>
                <a:cxn ang="0">
                  <a:pos x="248" y="142"/>
                </a:cxn>
                <a:cxn ang="0">
                  <a:pos x="307" y="112"/>
                </a:cxn>
                <a:cxn ang="0">
                  <a:pos x="383" y="89"/>
                </a:cxn>
                <a:cxn ang="0">
                  <a:pos x="454" y="71"/>
                </a:cxn>
                <a:cxn ang="0">
                  <a:pos x="507" y="71"/>
                </a:cxn>
                <a:cxn ang="0">
                  <a:pos x="555" y="77"/>
                </a:cxn>
                <a:cxn ang="0">
                  <a:pos x="555" y="0"/>
                </a:cxn>
                <a:cxn ang="0">
                  <a:pos x="614" y="41"/>
                </a:cxn>
                <a:cxn ang="0">
                  <a:pos x="679" y="83"/>
                </a:cxn>
                <a:cxn ang="0">
                  <a:pos x="749" y="106"/>
                </a:cxn>
                <a:cxn ang="0">
                  <a:pos x="720" y="136"/>
                </a:cxn>
                <a:cxn ang="0">
                  <a:pos x="655" y="172"/>
                </a:cxn>
                <a:cxn ang="0">
                  <a:pos x="614" y="201"/>
                </a:cxn>
                <a:cxn ang="0">
                  <a:pos x="584" y="154"/>
                </a:cxn>
                <a:cxn ang="0">
                  <a:pos x="513" y="148"/>
                </a:cxn>
                <a:cxn ang="0">
                  <a:pos x="436" y="160"/>
                </a:cxn>
                <a:cxn ang="0">
                  <a:pos x="360" y="172"/>
                </a:cxn>
                <a:cxn ang="0">
                  <a:pos x="265" y="201"/>
                </a:cxn>
                <a:cxn ang="0">
                  <a:pos x="188" y="231"/>
                </a:cxn>
                <a:cxn ang="0">
                  <a:pos x="159" y="249"/>
                </a:cxn>
                <a:cxn ang="0">
                  <a:pos x="129" y="267"/>
                </a:cxn>
                <a:cxn ang="0">
                  <a:pos x="88" y="290"/>
                </a:cxn>
                <a:cxn ang="0">
                  <a:pos x="64" y="308"/>
                </a:cxn>
                <a:cxn ang="0">
                  <a:pos x="47" y="326"/>
                </a:cxn>
                <a:cxn ang="0">
                  <a:pos x="17" y="350"/>
                </a:cxn>
                <a:cxn ang="0">
                  <a:pos x="5" y="373"/>
                </a:cxn>
              </a:cxnLst>
              <a:rect l="0" t="0" r="r" b="b"/>
              <a:pathLst>
                <a:path w="755" h="373">
                  <a:moveTo>
                    <a:pt x="5" y="373"/>
                  </a:moveTo>
                  <a:lnTo>
                    <a:pt x="0" y="350"/>
                  </a:lnTo>
                  <a:lnTo>
                    <a:pt x="5" y="332"/>
                  </a:lnTo>
                  <a:lnTo>
                    <a:pt x="17" y="320"/>
                  </a:lnTo>
                  <a:lnTo>
                    <a:pt x="29" y="302"/>
                  </a:lnTo>
                  <a:lnTo>
                    <a:pt x="47" y="284"/>
                  </a:lnTo>
                  <a:lnTo>
                    <a:pt x="59" y="273"/>
                  </a:lnTo>
                  <a:lnTo>
                    <a:pt x="82" y="249"/>
                  </a:lnTo>
                  <a:lnTo>
                    <a:pt x="106" y="231"/>
                  </a:lnTo>
                  <a:lnTo>
                    <a:pt x="129" y="213"/>
                  </a:lnTo>
                  <a:lnTo>
                    <a:pt x="153" y="189"/>
                  </a:lnTo>
                  <a:lnTo>
                    <a:pt x="177" y="178"/>
                  </a:lnTo>
                  <a:lnTo>
                    <a:pt x="206" y="160"/>
                  </a:lnTo>
                  <a:lnTo>
                    <a:pt x="248" y="142"/>
                  </a:lnTo>
                  <a:lnTo>
                    <a:pt x="283" y="124"/>
                  </a:lnTo>
                  <a:lnTo>
                    <a:pt x="307" y="112"/>
                  </a:lnTo>
                  <a:lnTo>
                    <a:pt x="348" y="95"/>
                  </a:lnTo>
                  <a:lnTo>
                    <a:pt x="383" y="89"/>
                  </a:lnTo>
                  <a:lnTo>
                    <a:pt x="419" y="83"/>
                  </a:lnTo>
                  <a:lnTo>
                    <a:pt x="454" y="71"/>
                  </a:lnTo>
                  <a:lnTo>
                    <a:pt x="484" y="77"/>
                  </a:lnTo>
                  <a:lnTo>
                    <a:pt x="507" y="71"/>
                  </a:lnTo>
                  <a:lnTo>
                    <a:pt x="531" y="77"/>
                  </a:lnTo>
                  <a:lnTo>
                    <a:pt x="555" y="77"/>
                  </a:lnTo>
                  <a:lnTo>
                    <a:pt x="566" y="77"/>
                  </a:lnTo>
                  <a:lnTo>
                    <a:pt x="555" y="0"/>
                  </a:lnTo>
                  <a:lnTo>
                    <a:pt x="584" y="17"/>
                  </a:lnTo>
                  <a:lnTo>
                    <a:pt x="614" y="41"/>
                  </a:lnTo>
                  <a:lnTo>
                    <a:pt x="643" y="65"/>
                  </a:lnTo>
                  <a:lnTo>
                    <a:pt x="679" y="83"/>
                  </a:lnTo>
                  <a:lnTo>
                    <a:pt x="702" y="95"/>
                  </a:lnTo>
                  <a:lnTo>
                    <a:pt x="749" y="106"/>
                  </a:lnTo>
                  <a:lnTo>
                    <a:pt x="755" y="118"/>
                  </a:lnTo>
                  <a:lnTo>
                    <a:pt x="720" y="136"/>
                  </a:lnTo>
                  <a:lnTo>
                    <a:pt x="685" y="148"/>
                  </a:lnTo>
                  <a:lnTo>
                    <a:pt x="655" y="172"/>
                  </a:lnTo>
                  <a:lnTo>
                    <a:pt x="625" y="189"/>
                  </a:lnTo>
                  <a:lnTo>
                    <a:pt x="614" y="201"/>
                  </a:lnTo>
                  <a:lnTo>
                    <a:pt x="596" y="219"/>
                  </a:lnTo>
                  <a:lnTo>
                    <a:pt x="584" y="154"/>
                  </a:lnTo>
                  <a:lnTo>
                    <a:pt x="543" y="154"/>
                  </a:lnTo>
                  <a:lnTo>
                    <a:pt x="513" y="148"/>
                  </a:lnTo>
                  <a:lnTo>
                    <a:pt x="472" y="154"/>
                  </a:lnTo>
                  <a:lnTo>
                    <a:pt x="436" y="160"/>
                  </a:lnTo>
                  <a:lnTo>
                    <a:pt x="395" y="166"/>
                  </a:lnTo>
                  <a:lnTo>
                    <a:pt x="360" y="172"/>
                  </a:lnTo>
                  <a:lnTo>
                    <a:pt x="312" y="189"/>
                  </a:lnTo>
                  <a:lnTo>
                    <a:pt x="265" y="201"/>
                  </a:lnTo>
                  <a:lnTo>
                    <a:pt x="230" y="213"/>
                  </a:lnTo>
                  <a:lnTo>
                    <a:pt x="188" y="231"/>
                  </a:lnTo>
                  <a:lnTo>
                    <a:pt x="177" y="243"/>
                  </a:lnTo>
                  <a:lnTo>
                    <a:pt x="159" y="249"/>
                  </a:lnTo>
                  <a:lnTo>
                    <a:pt x="141" y="255"/>
                  </a:lnTo>
                  <a:lnTo>
                    <a:pt x="129" y="267"/>
                  </a:lnTo>
                  <a:lnTo>
                    <a:pt x="106" y="278"/>
                  </a:lnTo>
                  <a:lnTo>
                    <a:pt x="88" y="290"/>
                  </a:lnTo>
                  <a:lnTo>
                    <a:pt x="76" y="296"/>
                  </a:lnTo>
                  <a:lnTo>
                    <a:pt x="64" y="308"/>
                  </a:lnTo>
                  <a:lnTo>
                    <a:pt x="53" y="314"/>
                  </a:lnTo>
                  <a:lnTo>
                    <a:pt x="47" y="326"/>
                  </a:lnTo>
                  <a:lnTo>
                    <a:pt x="29" y="338"/>
                  </a:lnTo>
                  <a:lnTo>
                    <a:pt x="17" y="350"/>
                  </a:lnTo>
                  <a:lnTo>
                    <a:pt x="11" y="361"/>
                  </a:lnTo>
                  <a:lnTo>
                    <a:pt x="5" y="373"/>
                  </a:lnTo>
                  <a:close/>
                </a:path>
              </a:pathLst>
            </a:custGeom>
            <a:solidFill>
              <a:srgbClr val="0099CC"/>
            </a:solidFill>
            <a:ln w="9525">
              <a:noFill/>
              <a:round/>
              <a:headEnd/>
              <a:tailEnd/>
            </a:ln>
          </p:spPr>
          <p:txBody>
            <a:bodyPr/>
            <a:lstStyle/>
            <a:p>
              <a:endParaRPr lang="es-ES"/>
            </a:p>
          </p:txBody>
        </p:sp>
        <p:sp>
          <p:nvSpPr>
            <p:cNvPr id="76867" name="Freeform 67"/>
            <p:cNvSpPr>
              <a:spLocks/>
            </p:cNvSpPr>
            <p:nvPr/>
          </p:nvSpPr>
          <p:spPr bwMode="auto">
            <a:xfrm>
              <a:off x="3644" y="1848"/>
              <a:ext cx="755" cy="373"/>
            </a:xfrm>
            <a:custGeom>
              <a:avLst/>
              <a:gdLst/>
              <a:ahLst/>
              <a:cxnLst>
                <a:cxn ang="0">
                  <a:pos x="0" y="350"/>
                </a:cxn>
                <a:cxn ang="0">
                  <a:pos x="17" y="320"/>
                </a:cxn>
                <a:cxn ang="0">
                  <a:pos x="47" y="284"/>
                </a:cxn>
                <a:cxn ang="0">
                  <a:pos x="82" y="249"/>
                </a:cxn>
                <a:cxn ang="0">
                  <a:pos x="129" y="213"/>
                </a:cxn>
                <a:cxn ang="0">
                  <a:pos x="177" y="178"/>
                </a:cxn>
                <a:cxn ang="0">
                  <a:pos x="248" y="142"/>
                </a:cxn>
                <a:cxn ang="0">
                  <a:pos x="307" y="112"/>
                </a:cxn>
                <a:cxn ang="0">
                  <a:pos x="383" y="89"/>
                </a:cxn>
                <a:cxn ang="0">
                  <a:pos x="454" y="71"/>
                </a:cxn>
                <a:cxn ang="0">
                  <a:pos x="507" y="71"/>
                </a:cxn>
                <a:cxn ang="0">
                  <a:pos x="555" y="77"/>
                </a:cxn>
                <a:cxn ang="0">
                  <a:pos x="555" y="0"/>
                </a:cxn>
                <a:cxn ang="0">
                  <a:pos x="614" y="41"/>
                </a:cxn>
                <a:cxn ang="0">
                  <a:pos x="679" y="83"/>
                </a:cxn>
                <a:cxn ang="0">
                  <a:pos x="749" y="106"/>
                </a:cxn>
                <a:cxn ang="0">
                  <a:pos x="720" y="136"/>
                </a:cxn>
                <a:cxn ang="0">
                  <a:pos x="655" y="172"/>
                </a:cxn>
                <a:cxn ang="0">
                  <a:pos x="614" y="201"/>
                </a:cxn>
                <a:cxn ang="0">
                  <a:pos x="584" y="154"/>
                </a:cxn>
                <a:cxn ang="0">
                  <a:pos x="513" y="148"/>
                </a:cxn>
                <a:cxn ang="0">
                  <a:pos x="436" y="160"/>
                </a:cxn>
                <a:cxn ang="0">
                  <a:pos x="360" y="172"/>
                </a:cxn>
                <a:cxn ang="0">
                  <a:pos x="265" y="201"/>
                </a:cxn>
                <a:cxn ang="0">
                  <a:pos x="188" y="231"/>
                </a:cxn>
                <a:cxn ang="0">
                  <a:pos x="159" y="249"/>
                </a:cxn>
                <a:cxn ang="0">
                  <a:pos x="129" y="267"/>
                </a:cxn>
                <a:cxn ang="0">
                  <a:pos x="88" y="290"/>
                </a:cxn>
                <a:cxn ang="0">
                  <a:pos x="64" y="308"/>
                </a:cxn>
                <a:cxn ang="0">
                  <a:pos x="47" y="326"/>
                </a:cxn>
                <a:cxn ang="0">
                  <a:pos x="17" y="350"/>
                </a:cxn>
                <a:cxn ang="0">
                  <a:pos x="5" y="373"/>
                </a:cxn>
              </a:cxnLst>
              <a:rect l="0" t="0" r="r" b="b"/>
              <a:pathLst>
                <a:path w="755" h="373">
                  <a:moveTo>
                    <a:pt x="5" y="373"/>
                  </a:moveTo>
                  <a:lnTo>
                    <a:pt x="0" y="350"/>
                  </a:lnTo>
                  <a:lnTo>
                    <a:pt x="5" y="332"/>
                  </a:lnTo>
                  <a:lnTo>
                    <a:pt x="17" y="320"/>
                  </a:lnTo>
                  <a:lnTo>
                    <a:pt x="29" y="302"/>
                  </a:lnTo>
                  <a:lnTo>
                    <a:pt x="47" y="284"/>
                  </a:lnTo>
                  <a:lnTo>
                    <a:pt x="59" y="273"/>
                  </a:lnTo>
                  <a:lnTo>
                    <a:pt x="82" y="249"/>
                  </a:lnTo>
                  <a:lnTo>
                    <a:pt x="106" y="231"/>
                  </a:lnTo>
                  <a:lnTo>
                    <a:pt x="129" y="213"/>
                  </a:lnTo>
                  <a:lnTo>
                    <a:pt x="153" y="189"/>
                  </a:lnTo>
                  <a:lnTo>
                    <a:pt x="177" y="178"/>
                  </a:lnTo>
                  <a:lnTo>
                    <a:pt x="206" y="160"/>
                  </a:lnTo>
                  <a:lnTo>
                    <a:pt x="248" y="142"/>
                  </a:lnTo>
                  <a:lnTo>
                    <a:pt x="283" y="124"/>
                  </a:lnTo>
                  <a:lnTo>
                    <a:pt x="307" y="112"/>
                  </a:lnTo>
                  <a:lnTo>
                    <a:pt x="348" y="95"/>
                  </a:lnTo>
                  <a:lnTo>
                    <a:pt x="383" y="89"/>
                  </a:lnTo>
                  <a:lnTo>
                    <a:pt x="419" y="83"/>
                  </a:lnTo>
                  <a:lnTo>
                    <a:pt x="454" y="71"/>
                  </a:lnTo>
                  <a:lnTo>
                    <a:pt x="484" y="77"/>
                  </a:lnTo>
                  <a:lnTo>
                    <a:pt x="507" y="71"/>
                  </a:lnTo>
                  <a:lnTo>
                    <a:pt x="531" y="77"/>
                  </a:lnTo>
                  <a:lnTo>
                    <a:pt x="555" y="77"/>
                  </a:lnTo>
                  <a:lnTo>
                    <a:pt x="566" y="77"/>
                  </a:lnTo>
                  <a:lnTo>
                    <a:pt x="555" y="0"/>
                  </a:lnTo>
                  <a:lnTo>
                    <a:pt x="584" y="17"/>
                  </a:lnTo>
                  <a:lnTo>
                    <a:pt x="614" y="41"/>
                  </a:lnTo>
                  <a:lnTo>
                    <a:pt x="643" y="65"/>
                  </a:lnTo>
                  <a:lnTo>
                    <a:pt x="679" y="83"/>
                  </a:lnTo>
                  <a:lnTo>
                    <a:pt x="702" y="95"/>
                  </a:lnTo>
                  <a:lnTo>
                    <a:pt x="749" y="106"/>
                  </a:lnTo>
                  <a:lnTo>
                    <a:pt x="755" y="118"/>
                  </a:lnTo>
                  <a:lnTo>
                    <a:pt x="720" y="136"/>
                  </a:lnTo>
                  <a:lnTo>
                    <a:pt x="685" y="148"/>
                  </a:lnTo>
                  <a:lnTo>
                    <a:pt x="655" y="172"/>
                  </a:lnTo>
                  <a:lnTo>
                    <a:pt x="625" y="189"/>
                  </a:lnTo>
                  <a:lnTo>
                    <a:pt x="614" y="201"/>
                  </a:lnTo>
                  <a:lnTo>
                    <a:pt x="596" y="219"/>
                  </a:lnTo>
                  <a:lnTo>
                    <a:pt x="584" y="154"/>
                  </a:lnTo>
                  <a:lnTo>
                    <a:pt x="543" y="154"/>
                  </a:lnTo>
                  <a:lnTo>
                    <a:pt x="513" y="148"/>
                  </a:lnTo>
                  <a:lnTo>
                    <a:pt x="472" y="154"/>
                  </a:lnTo>
                  <a:lnTo>
                    <a:pt x="436" y="160"/>
                  </a:lnTo>
                  <a:lnTo>
                    <a:pt x="395" y="166"/>
                  </a:lnTo>
                  <a:lnTo>
                    <a:pt x="360" y="172"/>
                  </a:lnTo>
                  <a:lnTo>
                    <a:pt x="312" y="189"/>
                  </a:lnTo>
                  <a:lnTo>
                    <a:pt x="265" y="201"/>
                  </a:lnTo>
                  <a:lnTo>
                    <a:pt x="230" y="213"/>
                  </a:lnTo>
                  <a:lnTo>
                    <a:pt x="188" y="231"/>
                  </a:lnTo>
                  <a:lnTo>
                    <a:pt x="177" y="243"/>
                  </a:lnTo>
                  <a:lnTo>
                    <a:pt x="159" y="249"/>
                  </a:lnTo>
                  <a:lnTo>
                    <a:pt x="141" y="255"/>
                  </a:lnTo>
                  <a:lnTo>
                    <a:pt x="129" y="267"/>
                  </a:lnTo>
                  <a:lnTo>
                    <a:pt x="106" y="278"/>
                  </a:lnTo>
                  <a:lnTo>
                    <a:pt x="88" y="290"/>
                  </a:lnTo>
                  <a:lnTo>
                    <a:pt x="76" y="296"/>
                  </a:lnTo>
                  <a:lnTo>
                    <a:pt x="64" y="308"/>
                  </a:lnTo>
                  <a:lnTo>
                    <a:pt x="53" y="314"/>
                  </a:lnTo>
                  <a:lnTo>
                    <a:pt x="47" y="326"/>
                  </a:lnTo>
                  <a:lnTo>
                    <a:pt x="29" y="338"/>
                  </a:lnTo>
                  <a:lnTo>
                    <a:pt x="17" y="350"/>
                  </a:lnTo>
                  <a:lnTo>
                    <a:pt x="11" y="361"/>
                  </a:lnTo>
                  <a:lnTo>
                    <a:pt x="5" y="373"/>
                  </a:lnTo>
                </a:path>
              </a:pathLst>
            </a:custGeom>
            <a:noFill/>
            <a:ln w="9525">
              <a:solidFill>
                <a:srgbClr val="0099CC"/>
              </a:solidFill>
              <a:prstDash val="solid"/>
              <a:round/>
              <a:headEnd/>
              <a:tailEnd/>
            </a:ln>
          </p:spPr>
          <p:txBody>
            <a:bodyPr/>
            <a:lstStyle/>
            <a:p>
              <a:endParaRPr lang="es-ES"/>
            </a:p>
          </p:txBody>
        </p:sp>
      </p:grpSp>
      <p:sp>
        <p:nvSpPr>
          <p:cNvPr id="76868" name="Rectangle 68"/>
          <p:cNvSpPr>
            <a:spLocks noChangeArrowheads="1"/>
          </p:cNvSpPr>
          <p:nvPr/>
        </p:nvSpPr>
        <p:spPr bwMode="auto">
          <a:xfrm>
            <a:off x="7543800" y="3810000"/>
            <a:ext cx="2665413" cy="304800"/>
          </a:xfrm>
          <a:prstGeom prst="rect">
            <a:avLst/>
          </a:prstGeom>
          <a:noFill/>
          <a:ln w="9525">
            <a:noFill/>
            <a:miter lim="800000"/>
            <a:headEnd/>
            <a:tailEnd/>
          </a:ln>
        </p:spPr>
        <p:txBody>
          <a:bodyPr wrap="none" lIns="0" tIns="0" rIns="0" bIns="0">
            <a:spAutoFit/>
          </a:bodyPr>
          <a:lstStyle/>
          <a:p>
            <a:pPr defTabSz="1306513"/>
            <a:r>
              <a:rPr lang="es-ES_tradnl" sz="2000" b="1">
                <a:solidFill>
                  <a:srgbClr val="0033CC"/>
                </a:solidFill>
                <a:latin typeface="Arial Unicode MS" pitchFamily="34" charset="-128"/>
              </a:rPr>
              <a:t>SRI, BCE, MICIP, MAG</a:t>
            </a:r>
          </a:p>
        </p:txBody>
      </p:sp>
      <p:pic>
        <p:nvPicPr>
          <p:cNvPr id="76869" name="Picture 69"/>
          <p:cNvPicPr>
            <a:picLocks noChangeAspect="1" noChangeArrowheads="1"/>
          </p:cNvPicPr>
          <p:nvPr/>
        </p:nvPicPr>
        <p:blipFill>
          <a:blip r:embed="rId12"/>
          <a:srcRect/>
          <a:stretch>
            <a:fillRect/>
          </a:stretch>
        </p:blipFill>
        <p:spPr bwMode="auto">
          <a:xfrm>
            <a:off x="7754938" y="2311400"/>
            <a:ext cx="2301875" cy="1468438"/>
          </a:xfrm>
          <a:prstGeom prst="rect">
            <a:avLst/>
          </a:prstGeom>
          <a:noFill/>
          <a:ln w="9525">
            <a:noFill/>
            <a:miter lim="800000"/>
            <a:headEnd/>
            <a:tailEnd/>
          </a:ln>
        </p:spPr>
      </p:pic>
      <p:grpSp>
        <p:nvGrpSpPr>
          <p:cNvPr id="76870" name="Group 70"/>
          <p:cNvGrpSpPr>
            <a:grpSpLocks/>
          </p:cNvGrpSpPr>
          <p:nvPr/>
        </p:nvGrpSpPr>
        <p:grpSpPr bwMode="auto">
          <a:xfrm>
            <a:off x="3581400" y="5883275"/>
            <a:ext cx="1173163" cy="508000"/>
            <a:chOff x="1358" y="2328"/>
            <a:chExt cx="821" cy="404"/>
          </a:xfrm>
        </p:grpSpPr>
        <p:sp>
          <p:nvSpPr>
            <p:cNvPr id="76871" name="Freeform 71"/>
            <p:cNvSpPr>
              <a:spLocks/>
            </p:cNvSpPr>
            <p:nvPr/>
          </p:nvSpPr>
          <p:spPr bwMode="auto">
            <a:xfrm>
              <a:off x="1358" y="2328"/>
              <a:ext cx="821" cy="404"/>
            </a:xfrm>
            <a:custGeom>
              <a:avLst/>
              <a:gdLst/>
              <a:ahLst/>
              <a:cxnLst>
                <a:cxn ang="0">
                  <a:pos x="12" y="392"/>
                </a:cxn>
                <a:cxn ang="0">
                  <a:pos x="47" y="398"/>
                </a:cxn>
                <a:cxn ang="0">
                  <a:pos x="95" y="404"/>
                </a:cxn>
                <a:cxn ang="0">
                  <a:pos x="142" y="404"/>
                </a:cxn>
                <a:cxn ang="0">
                  <a:pos x="207" y="398"/>
                </a:cxn>
                <a:cxn ang="0">
                  <a:pos x="272" y="392"/>
                </a:cxn>
                <a:cxn ang="0">
                  <a:pos x="355" y="362"/>
                </a:cxn>
                <a:cxn ang="0">
                  <a:pos x="425" y="344"/>
                </a:cxn>
                <a:cxn ang="0">
                  <a:pos x="508" y="303"/>
                </a:cxn>
                <a:cxn ang="0">
                  <a:pos x="579" y="255"/>
                </a:cxn>
                <a:cxn ang="0">
                  <a:pos x="626" y="220"/>
                </a:cxn>
                <a:cxn ang="0">
                  <a:pos x="662" y="184"/>
                </a:cxn>
                <a:cxn ang="0">
                  <a:pos x="709" y="243"/>
                </a:cxn>
                <a:cxn ang="0">
                  <a:pos x="732" y="172"/>
                </a:cxn>
                <a:cxn ang="0">
                  <a:pos x="768" y="89"/>
                </a:cxn>
                <a:cxn ang="0">
                  <a:pos x="821" y="18"/>
                </a:cxn>
                <a:cxn ang="0">
                  <a:pos x="774" y="18"/>
                </a:cxn>
                <a:cxn ang="0">
                  <a:pos x="691" y="42"/>
                </a:cxn>
                <a:cxn ang="0">
                  <a:pos x="638" y="48"/>
                </a:cxn>
                <a:cxn ang="0">
                  <a:pos x="644" y="107"/>
                </a:cxn>
                <a:cxn ang="0">
                  <a:pos x="585" y="160"/>
                </a:cxn>
                <a:cxn ang="0">
                  <a:pos x="514" y="208"/>
                </a:cxn>
                <a:cxn ang="0">
                  <a:pos x="437" y="255"/>
                </a:cxn>
                <a:cxn ang="0">
                  <a:pos x="337" y="303"/>
                </a:cxn>
                <a:cxn ang="0">
                  <a:pos x="254" y="332"/>
                </a:cxn>
                <a:cxn ang="0">
                  <a:pos x="213" y="350"/>
                </a:cxn>
                <a:cxn ang="0">
                  <a:pos x="177" y="356"/>
                </a:cxn>
                <a:cxn ang="0">
                  <a:pos x="130" y="368"/>
                </a:cxn>
                <a:cxn ang="0">
                  <a:pos x="95" y="374"/>
                </a:cxn>
                <a:cxn ang="0">
                  <a:pos x="65" y="374"/>
                </a:cxn>
                <a:cxn ang="0">
                  <a:pos x="30" y="374"/>
                </a:cxn>
                <a:cxn ang="0">
                  <a:pos x="0" y="368"/>
                </a:cxn>
              </a:cxnLst>
              <a:rect l="0" t="0" r="r" b="b"/>
              <a:pathLst>
                <a:path w="821" h="404">
                  <a:moveTo>
                    <a:pt x="0" y="368"/>
                  </a:moveTo>
                  <a:lnTo>
                    <a:pt x="12" y="392"/>
                  </a:lnTo>
                  <a:lnTo>
                    <a:pt x="30" y="398"/>
                  </a:lnTo>
                  <a:lnTo>
                    <a:pt x="47" y="398"/>
                  </a:lnTo>
                  <a:lnTo>
                    <a:pt x="65" y="404"/>
                  </a:lnTo>
                  <a:lnTo>
                    <a:pt x="95" y="404"/>
                  </a:lnTo>
                  <a:lnTo>
                    <a:pt x="112" y="404"/>
                  </a:lnTo>
                  <a:lnTo>
                    <a:pt x="142" y="404"/>
                  </a:lnTo>
                  <a:lnTo>
                    <a:pt x="177" y="398"/>
                  </a:lnTo>
                  <a:lnTo>
                    <a:pt x="207" y="398"/>
                  </a:lnTo>
                  <a:lnTo>
                    <a:pt x="242" y="392"/>
                  </a:lnTo>
                  <a:lnTo>
                    <a:pt x="272" y="392"/>
                  </a:lnTo>
                  <a:lnTo>
                    <a:pt x="313" y="374"/>
                  </a:lnTo>
                  <a:lnTo>
                    <a:pt x="355" y="362"/>
                  </a:lnTo>
                  <a:lnTo>
                    <a:pt x="396" y="350"/>
                  </a:lnTo>
                  <a:lnTo>
                    <a:pt x="425" y="344"/>
                  </a:lnTo>
                  <a:lnTo>
                    <a:pt x="473" y="321"/>
                  </a:lnTo>
                  <a:lnTo>
                    <a:pt x="508" y="303"/>
                  </a:lnTo>
                  <a:lnTo>
                    <a:pt x="543" y="285"/>
                  </a:lnTo>
                  <a:lnTo>
                    <a:pt x="579" y="255"/>
                  </a:lnTo>
                  <a:lnTo>
                    <a:pt x="603" y="243"/>
                  </a:lnTo>
                  <a:lnTo>
                    <a:pt x="626" y="220"/>
                  </a:lnTo>
                  <a:lnTo>
                    <a:pt x="644" y="208"/>
                  </a:lnTo>
                  <a:lnTo>
                    <a:pt x="662" y="184"/>
                  </a:lnTo>
                  <a:lnTo>
                    <a:pt x="673" y="172"/>
                  </a:lnTo>
                  <a:lnTo>
                    <a:pt x="709" y="243"/>
                  </a:lnTo>
                  <a:lnTo>
                    <a:pt x="721" y="208"/>
                  </a:lnTo>
                  <a:lnTo>
                    <a:pt x="732" y="172"/>
                  </a:lnTo>
                  <a:lnTo>
                    <a:pt x="750" y="131"/>
                  </a:lnTo>
                  <a:lnTo>
                    <a:pt x="768" y="89"/>
                  </a:lnTo>
                  <a:lnTo>
                    <a:pt x="786" y="59"/>
                  </a:lnTo>
                  <a:lnTo>
                    <a:pt x="821" y="18"/>
                  </a:lnTo>
                  <a:lnTo>
                    <a:pt x="815" y="0"/>
                  </a:lnTo>
                  <a:lnTo>
                    <a:pt x="774" y="18"/>
                  </a:lnTo>
                  <a:lnTo>
                    <a:pt x="732" y="30"/>
                  </a:lnTo>
                  <a:lnTo>
                    <a:pt x="691" y="42"/>
                  </a:lnTo>
                  <a:lnTo>
                    <a:pt x="662" y="48"/>
                  </a:lnTo>
                  <a:lnTo>
                    <a:pt x="638" y="48"/>
                  </a:lnTo>
                  <a:lnTo>
                    <a:pt x="614" y="42"/>
                  </a:lnTo>
                  <a:lnTo>
                    <a:pt x="644" y="107"/>
                  </a:lnTo>
                  <a:lnTo>
                    <a:pt x="608" y="137"/>
                  </a:lnTo>
                  <a:lnTo>
                    <a:pt x="585" y="160"/>
                  </a:lnTo>
                  <a:lnTo>
                    <a:pt x="549" y="184"/>
                  </a:lnTo>
                  <a:lnTo>
                    <a:pt x="514" y="208"/>
                  </a:lnTo>
                  <a:lnTo>
                    <a:pt x="473" y="237"/>
                  </a:lnTo>
                  <a:lnTo>
                    <a:pt x="437" y="255"/>
                  </a:lnTo>
                  <a:lnTo>
                    <a:pt x="384" y="279"/>
                  </a:lnTo>
                  <a:lnTo>
                    <a:pt x="337" y="303"/>
                  </a:lnTo>
                  <a:lnTo>
                    <a:pt x="295" y="321"/>
                  </a:lnTo>
                  <a:lnTo>
                    <a:pt x="254" y="332"/>
                  </a:lnTo>
                  <a:lnTo>
                    <a:pt x="231" y="338"/>
                  </a:lnTo>
                  <a:lnTo>
                    <a:pt x="213" y="350"/>
                  </a:lnTo>
                  <a:lnTo>
                    <a:pt x="195" y="356"/>
                  </a:lnTo>
                  <a:lnTo>
                    <a:pt x="177" y="356"/>
                  </a:lnTo>
                  <a:lnTo>
                    <a:pt x="148" y="362"/>
                  </a:lnTo>
                  <a:lnTo>
                    <a:pt x="130" y="368"/>
                  </a:lnTo>
                  <a:lnTo>
                    <a:pt x="112" y="368"/>
                  </a:lnTo>
                  <a:lnTo>
                    <a:pt x="95" y="374"/>
                  </a:lnTo>
                  <a:lnTo>
                    <a:pt x="77" y="374"/>
                  </a:lnTo>
                  <a:lnTo>
                    <a:pt x="65" y="374"/>
                  </a:lnTo>
                  <a:lnTo>
                    <a:pt x="47" y="374"/>
                  </a:lnTo>
                  <a:lnTo>
                    <a:pt x="30" y="374"/>
                  </a:lnTo>
                  <a:lnTo>
                    <a:pt x="12" y="374"/>
                  </a:lnTo>
                  <a:lnTo>
                    <a:pt x="0" y="368"/>
                  </a:lnTo>
                  <a:close/>
                </a:path>
              </a:pathLst>
            </a:custGeom>
            <a:solidFill>
              <a:srgbClr val="0099CC"/>
            </a:solidFill>
            <a:ln w="9525">
              <a:noFill/>
              <a:round/>
              <a:headEnd/>
              <a:tailEnd/>
            </a:ln>
          </p:spPr>
          <p:txBody>
            <a:bodyPr/>
            <a:lstStyle/>
            <a:p>
              <a:endParaRPr lang="es-ES"/>
            </a:p>
          </p:txBody>
        </p:sp>
        <p:sp>
          <p:nvSpPr>
            <p:cNvPr id="76872" name="Freeform 72"/>
            <p:cNvSpPr>
              <a:spLocks/>
            </p:cNvSpPr>
            <p:nvPr/>
          </p:nvSpPr>
          <p:spPr bwMode="auto">
            <a:xfrm>
              <a:off x="1358" y="2328"/>
              <a:ext cx="821" cy="404"/>
            </a:xfrm>
            <a:custGeom>
              <a:avLst/>
              <a:gdLst/>
              <a:ahLst/>
              <a:cxnLst>
                <a:cxn ang="0">
                  <a:pos x="12" y="392"/>
                </a:cxn>
                <a:cxn ang="0">
                  <a:pos x="47" y="398"/>
                </a:cxn>
                <a:cxn ang="0">
                  <a:pos x="95" y="404"/>
                </a:cxn>
                <a:cxn ang="0">
                  <a:pos x="142" y="404"/>
                </a:cxn>
                <a:cxn ang="0">
                  <a:pos x="207" y="398"/>
                </a:cxn>
                <a:cxn ang="0">
                  <a:pos x="272" y="392"/>
                </a:cxn>
                <a:cxn ang="0">
                  <a:pos x="355" y="362"/>
                </a:cxn>
                <a:cxn ang="0">
                  <a:pos x="425" y="344"/>
                </a:cxn>
                <a:cxn ang="0">
                  <a:pos x="508" y="303"/>
                </a:cxn>
                <a:cxn ang="0">
                  <a:pos x="579" y="255"/>
                </a:cxn>
                <a:cxn ang="0">
                  <a:pos x="626" y="220"/>
                </a:cxn>
                <a:cxn ang="0">
                  <a:pos x="662" y="184"/>
                </a:cxn>
                <a:cxn ang="0">
                  <a:pos x="709" y="243"/>
                </a:cxn>
                <a:cxn ang="0">
                  <a:pos x="732" y="172"/>
                </a:cxn>
                <a:cxn ang="0">
                  <a:pos x="768" y="89"/>
                </a:cxn>
                <a:cxn ang="0">
                  <a:pos x="821" y="18"/>
                </a:cxn>
                <a:cxn ang="0">
                  <a:pos x="774" y="18"/>
                </a:cxn>
                <a:cxn ang="0">
                  <a:pos x="691" y="42"/>
                </a:cxn>
                <a:cxn ang="0">
                  <a:pos x="638" y="48"/>
                </a:cxn>
                <a:cxn ang="0">
                  <a:pos x="644" y="107"/>
                </a:cxn>
                <a:cxn ang="0">
                  <a:pos x="585" y="160"/>
                </a:cxn>
                <a:cxn ang="0">
                  <a:pos x="514" y="208"/>
                </a:cxn>
                <a:cxn ang="0">
                  <a:pos x="437" y="255"/>
                </a:cxn>
                <a:cxn ang="0">
                  <a:pos x="337" y="303"/>
                </a:cxn>
                <a:cxn ang="0">
                  <a:pos x="254" y="332"/>
                </a:cxn>
                <a:cxn ang="0">
                  <a:pos x="213" y="350"/>
                </a:cxn>
                <a:cxn ang="0">
                  <a:pos x="177" y="356"/>
                </a:cxn>
                <a:cxn ang="0">
                  <a:pos x="130" y="368"/>
                </a:cxn>
                <a:cxn ang="0">
                  <a:pos x="95" y="374"/>
                </a:cxn>
                <a:cxn ang="0">
                  <a:pos x="65" y="374"/>
                </a:cxn>
                <a:cxn ang="0">
                  <a:pos x="30" y="374"/>
                </a:cxn>
                <a:cxn ang="0">
                  <a:pos x="0" y="368"/>
                </a:cxn>
              </a:cxnLst>
              <a:rect l="0" t="0" r="r" b="b"/>
              <a:pathLst>
                <a:path w="821" h="404">
                  <a:moveTo>
                    <a:pt x="0" y="368"/>
                  </a:moveTo>
                  <a:lnTo>
                    <a:pt x="12" y="392"/>
                  </a:lnTo>
                  <a:lnTo>
                    <a:pt x="30" y="398"/>
                  </a:lnTo>
                  <a:lnTo>
                    <a:pt x="47" y="398"/>
                  </a:lnTo>
                  <a:lnTo>
                    <a:pt x="65" y="404"/>
                  </a:lnTo>
                  <a:lnTo>
                    <a:pt x="95" y="404"/>
                  </a:lnTo>
                  <a:lnTo>
                    <a:pt x="112" y="404"/>
                  </a:lnTo>
                  <a:lnTo>
                    <a:pt x="142" y="404"/>
                  </a:lnTo>
                  <a:lnTo>
                    <a:pt x="177" y="398"/>
                  </a:lnTo>
                  <a:lnTo>
                    <a:pt x="207" y="398"/>
                  </a:lnTo>
                  <a:lnTo>
                    <a:pt x="242" y="392"/>
                  </a:lnTo>
                  <a:lnTo>
                    <a:pt x="272" y="392"/>
                  </a:lnTo>
                  <a:lnTo>
                    <a:pt x="313" y="374"/>
                  </a:lnTo>
                  <a:lnTo>
                    <a:pt x="355" y="362"/>
                  </a:lnTo>
                  <a:lnTo>
                    <a:pt x="396" y="350"/>
                  </a:lnTo>
                  <a:lnTo>
                    <a:pt x="425" y="344"/>
                  </a:lnTo>
                  <a:lnTo>
                    <a:pt x="473" y="321"/>
                  </a:lnTo>
                  <a:lnTo>
                    <a:pt x="508" y="303"/>
                  </a:lnTo>
                  <a:lnTo>
                    <a:pt x="543" y="285"/>
                  </a:lnTo>
                  <a:lnTo>
                    <a:pt x="579" y="255"/>
                  </a:lnTo>
                  <a:lnTo>
                    <a:pt x="603" y="243"/>
                  </a:lnTo>
                  <a:lnTo>
                    <a:pt x="626" y="220"/>
                  </a:lnTo>
                  <a:lnTo>
                    <a:pt x="644" y="208"/>
                  </a:lnTo>
                  <a:lnTo>
                    <a:pt x="662" y="184"/>
                  </a:lnTo>
                  <a:lnTo>
                    <a:pt x="673" y="172"/>
                  </a:lnTo>
                  <a:lnTo>
                    <a:pt x="709" y="243"/>
                  </a:lnTo>
                  <a:lnTo>
                    <a:pt x="721" y="208"/>
                  </a:lnTo>
                  <a:lnTo>
                    <a:pt x="732" y="172"/>
                  </a:lnTo>
                  <a:lnTo>
                    <a:pt x="750" y="131"/>
                  </a:lnTo>
                  <a:lnTo>
                    <a:pt x="768" y="89"/>
                  </a:lnTo>
                  <a:lnTo>
                    <a:pt x="786" y="59"/>
                  </a:lnTo>
                  <a:lnTo>
                    <a:pt x="821" y="18"/>
                  </a:lnTo>
                  <a:lnTo>
                    <a:pt x="815" y="0"/>
                  </a:lnTo>
                  <a:lnTo>
                    <a:pt x="774" y="18"/>
                  </a:lnTo>
                  <a:lnTo>
                    <a:pt x="732" y="30"/>
                  </a:lnTo>
                  <a:lnTo>
                    <a:pt x="691" y="42"/>
                  </a:lnTo>
                  <a:lnTo>
                    <a:pt x="662" y="48"/>
                  </a:lnTo>
                  <a:lnTo>
                    <a:pt x="638" y="48"/>
                  </a:lnTo>
                  <a:lnTo>
                    <a:pt x="614" y="42"/>
                  </a:lnTo>
                  <a:lnTo>
                    <a:pt x="644" y="107"/>
                  </a:lnTo>
                  <a:lnTo>
                    <a:pt x="608" y="137"/>
                  </a:lnTo>
                  <a:lnTo>
                    <a:pt x="585" y="160"/>
                  </a:lnTo>
                  <a:lnTo>
                    <a:pt x="549" y="184"/>
                  </a:lnTo>
                  <a:lnTo>
                    <a:pt x="514" y="208"/>
                  </a:lnTo>
                  <a:lnTo>
                    <a:pt x="473" y="237"/>
                  </a:lnTo>
                  <a:lnTo>
                    <a:pt x="437" y="255"/>
                  </a:lnTo>
                  <a:lnTo>
                    <a:pt x="384" y="279"/>
                  </a:lnTo>
                  <a:lnTo>
                    <a:pt x="337" y="303"/>
                  </a:lnTo>
                  <a:lnTo>
                    <a:pt x="295" y="321"/>
                  </a:lnTo>
                  <a:lnTo>
                    <a:pt x="254" y="332"/>
                  </a:lnTo>
                  <a:lnTo>
                    <a:pt x="231" y="338"/>
                  </a:lnTo>
                  <a:lnTo>
                    <a:pt x="213" y="350"/>
                  </a:lnTo>
                  <a:lnTo>
                    <a:pt x="195" y="356"/>
                  </a:lnTo>
                  <a:lnTo>
                    <a:pt x="177" y="356"/>
                  </a:lnTo>
                  <a:lnTo>
                    <a:pt x="148" y="362"/>
                  </a:lnTo>
                  <a:lnTo>
                    <a:pt x="130" y="368"/>
                  </a:lnTo>
                  <a:lnTo>
                    <a:pt x="112" y="368"/>
                  </a:lnTo>
                  <a:lnTo>
                    <a:pt x="95" y="374"/>
                  </a:lnTo>
                  <a:lnTo>
                    <a:pt x="77" y="374"/>
                  </a:lnTo>
                  <a:lnTo>
                    <a:pt x="65" y="374"/>
                  </a:lnTo>
                  <a:lnTo>
                    <a:pt x="47" y="374"/>
                  </a:lnTo>
                  <a:lnTo>
                    <a:pt x="30" y="374"/>
                  </a:lnTo>
                  <a:lnTo>
                    <a:pt x="12" y="374"/>
                  </a:lnTo>
                  <a:lnTo>
                    <a:pt x="0" y="368"/>
                  </a:lnTo>
                </a:path>
              </a:pathLst>
            </a:custGeom>
            <a:noFill/>
            <a:ln w="9525">
              <a:solidFill>
                <a:srgbClr val="0099CC"/>
              </a:solidFill>
              <a:prstDash val="solid"/>
              <a:round/>
              <a:headEnd/>
              <a:tailEnd/>
            </a:ln>
          </p:spPr>
          <p:txBody>
            <a:bodyPr/>
            <a:lstStyle/>
            <a:p>
              <a:endParaRPr lang="es-ES"/>
            </a:p>
          </p:txBody>
        </p:sp>
      </p:grpSp>
      <p:grpSp>
        <p:nvGrpSpPr>
          <p:cNvPr id="76873" name="Group 73"/>
          <p:cNvGrpSpPr>
            <a:grpSpLocks/>
          </p:cNvGrpSpPr>
          <p:nvPr/>
        </p:nvGrpSpPr>
        <p:grpSpPr bwMode="auto">
          <a:xfrm>
            <a:off x="4873625" y="6316663"/>
            <a:ext cx="981075" cy="565150"/>
            <a:chOff x="1618" y="2654"/>
            <a:chExt cx="756" cy="517"/>
          </a:xfrm>
        </p:grpSpPr>
        <p:sp>
          <p:nvSpPr>
            <p:cNvPr id="76874" name="Freeform 74"/>
            <p:cNvSpPr>
              <a:spLocks/>
            </p:cNvSpPr>
            <p:nvPr/>
          </p:nvSpPr>
          <p:spPr bwMode="auto">
            <a:xfrm>
              <a:off x="1618" y="2654"/>
              <a:ext cx="756" cy="517"/>
            </a:xfrm>
            <a:custGeom>
              <a:avLst/>
              <a:gdLst/>
              <a:ahLst/>
              <a:cxnLst>
                <a:cxn ang="0">
                  <a:pos x="12" y="517"/>
                </a:cxn>
                <a:cxn ang="0">
                  <a:pos x="53" y="517"/>
                </a:cxn>
                <a:cxn ang="0">
                  <a:pos x="100" y="517"/>
                </a:cxn>
                <a:cxn ang="0">
                  <a:pos x="154" y="511"/>
                </a:cxn>
                <a:cxn ang="0">
                  <a:pos x="213" y="487"/>
                </a:cxn>
                <a:cxn ang="0">
                  <a:pos x="272" y="469"/>
                </a:cxn>
                <a:cxn ang="0">
                  <a:pos x="348" y="434"/>
                </a:cxn>
                <a:cxn ang="0">
                  <a:pos x="419" y="398"/>
                </a:cxn>
                <a:cxn ang="0">
                  <a:pos x="490" y="351"/>
                </a:cxn>
                <a:cxn ang="0">
                  <a:pos x="561" y="291"/>
                </a:cxn>
                <a:cxn ang="0">
                  <a:pos x="596" y="250"/>
                </a:cxn>
                <a:cxn ang="0">
                  <a:pos x="626" y="208"/>
                </a:cxn>
                <a:cxn ang="0">
                  <a:pos x="685" y="256"/>
                </a:cxn>
                <a:cxn ang="0">
                  <a:pos x="697" y="178"/>
                </a:cxn>
                <a:cxn ang="0">
                  <a:pos x="715" y="95"/>
                </a:cxn>
                <a:cxn ang="0">
                  <a:pos x="756" y="12"/>
                </a:cxn>
                <a:cxn ang="0">
                  <a:pos x="709" y="18"/>
                </a:cxn>
                <a:cxn ang="0">
                  <a:pos x="632" y="60"/>
                </a:cxn>
                <a:cxn ang="0">
                  <a:pos x="579" y="78"/>
                </a:cxn>
                <a:cxn ang="0">
                  <a:pos x="596" y="131"/>
                </a:cxn>
                <a:cxn ang="0">
                  <a:pos x="543" y="196"/>
                </a:cxn>
                <a:cxn ang="0">
                  <a:pos x="484" y="256"/>
                </a:cxn>
                <a:cxn ang="0">
                  <a:pos x="413" y="315"/>
                </a:cxn>
                <a:cxn ang="0">
                  <a:pos x="325" y="380"/>
                </a:cxn>
                <a:cxn ang="0">
                  <a:pos x="242" y="422"/>
                </a:cxn>
                <a:cxn ang="0">
                  <a:pos x="207" y="440"/>
                </a:cxn>
                <a:cxn ang="0">
                  <a:pos x="177" y="457"/>
                </a:cxn>
                <a:cxn ang="0">
                  <a:pos x="130" y="469"/>
                </a:cxn>
                <a:cxn ang="0">
                  <a:pos x="95" y="481"/>
                </a:cxn>
                <a:cxn ang="0">
                  <a:pos x="65" y="487"/>
                </a:cxn>
                <a:cxn ang="0">
                  <a:pos x="35" y="493"/>
                </a:cxn>
                <a:cxn ang="0">
                  <a:pos x="0" y="493"/>
                </a:cxn>
              </a:cxnLst>
              <a:rect l="0" t="0" r="r" b="b"/>
              <a:pathLst>
                <a:path w="756" h="517">
                  <a:moveTo>
                    <a:pt x="0" y="493"/>
                  </a:moveTo>
                  <a:lnTo>
                    <a:pt x="12" y="517"/>
                  </a:lnTo>
                  <a:lnTo>
                    <a:pt x="35" y="517"/>
                  </a:lnTo>
                  <a:lnTo>
                    <a:pt x="53" y="517"/>
                  </a:lnTo>
                  <a:lnTo>
                    <a:pt x="71" y="517"/>
                  </a:lnTo>
                  <a:lnTo>
                    <a:pt x="100" y="517"/>
                  </a:lnTo>
                  <a:lnTo>
                    <a:pt x="124" y="511"/>
                  </a:lnTo>
                  <a:lnTo>
                    <a:pt x="154" y="511"/>
                  </a:lnTo>
                  <a:lnTo>
                    <a:pt x="183" y="499"/>
                  </a:lnTo>
                  <a:lnTo>
                    <a:pt x="213" y="487"/>
                  </a:lnTo>
                  <a:lnTo>
                    <a:pt x="248" y="481"/>
                  </a:lnTo>
                  <a:lnTo>
                    <a:pt x="272" y="469"/>
                  </a:lnTo>
                  <a:lnTo>
                    <a:pt x="313" y="451"/>
                  </a:lnTo>
                  <a:lnTo>
                    <a:pt x="348" y="434"/>
                  </a:lnTo>
                  <a:lnTo>
                    <a:pt x="390" y="416"/>
                  </a:lnTo>
                  <a:lnTo>
                    <a:pt x="419" y="398"/>
                  </a:lnTo>
                  <a:lnTo>
                    <a:pt x="461" y="374"/>
                  </a:lnTo>
                  <a:lnTo>
                    <a:pt x="490" y="351"/>
                  </a:lnTo>
                  <a:lnTo>
                    <a:pt x="526" y="321"/>
                  </a:lnTo>
                  <a:lnTo>
                    <a:pt x="561" y="291"/>
                  </a:lnTo>
                  <a:lnTo>
                    <a:pt x="573" y="273"/>
                  </a:lnTo>
                  <a:lnTo>
                    <a:pt x="596" y="250"/>
                  </a:lnTo>
                  <a:lnTo>
                    <a:pt x="608" y="232"/>
                  </a:lnTo>
                  <a:lnTo>
                    <a:pt x="626" y="208"/>
                  </a:lnTo>
                  <a:lnTo>
                    <a:pt x="638" y="190"/>
                  </a:lnTo>
                  <a:lnTo>
                    <a:pt x="685" y="256"/>
                  </a:lnTo>
                  <a:lnTo>
                    <a:pt x="691" y="220"/>
                  </a:lnTo>
                  <a:lnTo>
                    <a:pt x="697" y="178"/>
                  </a:lnTo>
                  <a:lnTo>
                    <a:pt x="703" y="137"/>
                  </a:lnTo>
                  <a:lnTo>
                    <a:pt x="715" y="95"/>
                  </a:lnTo>
                  <a:lnTo>
                    <a:pt x="732" y="60"/>
                  </a:lnTo>
                  <a:lnTo>
                    <a:pt x="756" y="12"/>
                  </a:lnTo>
                  <a:lnTo>
                    <a:pt x="744" y="0"/>
                  </a:lnTo>
                  <a:lnTo>
                    <a:pt x="709" y="18"/>
                  </a:lnTo>
                  <a:lnTo>
                    <a:pt x="673" y="42"/>
                  </a:lnTo>
                  <a:lnTo>
                    <a:pt x="632" y="60"/>
                  </a:lnTo>
                  <a:lnTo>
                    <a:pt x="602" y="72"/>
                  </a:lnTo>
                  <a:lnTo>
                    <a:pt x="579" y="78"/>
                  </a:lnTo>
                  <a:lnTo>
                    <a:pt x="555" y="78"/>
                  </a:lnTo>
                  <a:lnTo>
                    <a:pt x="596" y="131"/>
                  </a:lnTo>
                  <a:lnTo>
                    <a:pt x="567" y="167"/>
                  </a:lnTo>
                  <a:lnTo>
                    <a:pt x="543" y="196"/>
                  </a:lnTo>
                  <a:lnTo>
                    <a:pt x="514" y="226"/>
                  </a:lnTo>
                  <a:lnTo>
                    <a:pt x="484" y="256"/>
                  </a:lnTo>
                  <a:lnTo>
                    <a:pt x="449" y="285"/>
                  </a:lnTo>
                  <a:lnTo>
                    <a:pt x="413" y="315"/>
                  </a:lnTo>
                  <a:lnTo>
                    <a:pt x="366" y="351"/>
                  </a:lnTo>
                  <a:lnTo>
                    <a:pt x="325" y="380"/>
                  </a:lnTo>
                  <a:lnTo>
                    <a:pt x="289" y="398"/>
                  </a:lnTo>
                  <a:lnTo>
                    <a:pt x="242" y="422"/>
                  </a:lnTo>
                  <a:lnTo>
                    <a:pt x="224" y="434"/>
                  </a:lnTo>
                  <a:lnTo>
                    <a:pt x="207" y="440"/>
                  </a:lnTo>
                  <a:lnTo>
                    <a:pt x="195" y="451"/>
                  </a:lnTo>
                  <a:lnTo>
                    <a:pt x="177" y="457"/>
                  </a:lnTo>
                  <a:lnTo>
                    <a:pt x="148" y="463"/>
                  </a:lnTo>
                  <a:lnTo>
                    <a:pt x="130" y="469"/>
                  </a:lnTo>
                  <a:lnTo>
                    <a:pt x="112" y="481"/>
                  </a:lnTo>
                  <a:lnTo>
                    <a:pt x="95" y="481"/>
                  </a:lnTo>
                  <a:lnTo>
                    <a:pt x="83" y="487"/>
                  </a:lnTo>
                  <a:lnTo>
                    <a:pt x="65" y="487"/>
                  </a:lnTo>
                  <a:lnTo>
                    <a:pt x="53" y="493"/>
                  </a:lnTo>
                  <a:lnTo>
                    <a:pt x="35" y="493"/>
                  </a:lnTo>
                  <a:lnTo>
                    <a:pt x="18" y="499"/>
                  </a:lnTo>
                  <a:lnTo>
                    <a:pt x="0" y="493"/>
                  </a:lnTo>
                  <a:close/>
                </a:path>
              </a:pathLst>
            </a:custGeom>
            <a:solidFill>
              <a:srgbClr val="0099CC"/>
            </a:solidFill>
            <a:ln w="9525">
              <a:noFill/>
              <a:round/>
              <a:headEnd/>
              <a:tailEnd/>
            </a:ln>
          </p:spPr>
          <p:txBody>
            <a:bodyPr/>
            <a:lstStyle/>
            <a:p>
              <a:endParaRPr lang="es-ES"/>
            </a:p>
          </p:txBody>
        </p:sp>
        <p:sp>
          <p:nvSpPr>
            <p:cNvPr id="76875" name="Freeform 75"/>
            <p:cNvSpPr>
              <a:spLocks/>
            </p:cNvSpPr>
            <p:nvPr/>
          </p:nvSpPr>
          <p:spPr bwMode="auto">
            <a:xfrm>
              <a:off x="1618" y="2654"/>
              <a:ext cx="756" cy="517"/>
            </a:xfrm>
            <a:custGeom>
              <a:avLst/>
              <a:gdLst/>
              <a:ahLst/>
              <a:cxnLst>
                <a:cxn ang="0">
                  <a:pos x="12" y="517"/>
                </a:cxn>
                <a:cxn ang="0">
                  <a:pos x="53" y="517"/>
                </a:cxn>
                <a:cxn ang="0">
                  <a:pos x="100" y="517"/>
                </a:cxn>
                <a:cxn ang="0">
                  <a:pos x="154" y="511"/>
                </a:cxn>
                <a:cxn ang="0">
                  <a:pos x="213" y="487"/>
                </a:cxn>
                <a:cxn ang="0">
                  <a:pos x="272" y="469"/>
                </a:cxn>
                <a:cxn ang="0">
                  <a:pos x="348" y="434"/>
                </a:cxn>
                <a:cxn ang="0">
                  <a:pos x="419" y="398"/>
                </a:cxn>
                <a:cxn ang="0">
                  <a:pos x="490" y="351"/>
                </a:cxn>
                <a:cxn ang="0">
                  <a:pos x="561" y="291"/>
                </a:cxn>
                <a:cxn ang="0">
                  <a:pos x="596" y="250"/>
                </a:cxn>
                <a:cxn ang="0">
                  <a:pos x="626" y="208"/>
                </a:cxn>
                <a:cxn ang="0">
                  <a:pos x="685" y="256"/>
                </a:cxn>
                <a:cxn ang="0">
                  <a:pos x="697" y="178"/>
                </a:cxn>
                <a:cxn ang="0">
                  <a:pos x="715" y="95"/>
                </a:cxn>
                <a:cxn ang="0">
                  <a:pos x="756" y="12"/>
                </a:cxn>
                <a:cxn ang="0">
                  <a:pos x="709" y="18"/>
                </a:cxn>
                <a:cxn ang="0">
                  <a:pos x="632" y="60"/>
                </a:cxn>
                <a:cxn ang="0">
                  <a:pos x="579" y="78"/>
                </a:cxn>
                <a:cxn ang="0">
                  <a:pos x="596" y="131"/>
                </a:cxn>
                <a:cxn ang="0">
                  <a:pos x="543" y="196"/>
                </a:cxn>
                <a:cxn ang="0">
                  <a:pos x="484" y="256"/>
                </a:cxn>
                <a:cxn ang="0">
                  <a:pos x="413" y="315"/>
                </a:cxn>
                <a:cxn ang="0">
                  <a:pos x="325" y="380"/>
                </a:cxn>
                <a:cxn ang="0">
                  <a:pos x="242" y="422"/>
                </a:cxn>
                <a:cxn ang="0">
                  <a:pos x="207" y="440"/>
                </a:cxn>
                <a:cxn ang="0">
                  <a:pos x="177" y="457"/>
                </a:cxn>
                <a:cxn ang="0">
                  <a:pos x="130" y="469"/>
                </a:cxn>
                <a:cxn ang="0">
                  <a:pos x="95" y="481"/>
                </a:cxn>
                <a:cxn ang="0">
                  <a:pos x="65" y="487"/>
                </a:cxn>
                <a:cxn ang="0">
                  <a:pos x="35" y="493"/>
                </a:cxn>
                <a:cxn ang="0">
                  <a:pos x="0" y="493"/>
                </a:cxn>
              </a:cxnLst>
              <a:rect l="0" t="0" r="r" b="b"/>
              <a:pathLst>
                <a:path w="756" h="517">
                  <a:moveTo>
                    <a:pt x="0" y="493"/>
                  </a:moveTo>
                  <a:lnTo>
                    <a:pt x="12" y="517"/>
                  </a:lnTo>
                  <a:lnTo>
                    <a:pt x="35" y="517"/>
                  </a:lnTo>
                  <a:lnTo>
                    <a:pt x="53" y="517"/>
                  </a:lnTo>
                  <a:lnTo>
                    <a:pt x="71" y="517"/>
                  </a:lnTo>
                  <a:lnTo>
                    <a:pt x="100" y="517"/>
                  </a:lnTo>
                  <a:lnTo>
                    <a:pt x="124" y="511"/>
                  </a:lnTo>
                  <a:lnTo>
                    <a:pt x="154" y="511"/>
                  </a:lnTo>
                  <a:lnTo>
                    <a:pt x="183" y="499"/>
                  </a:lnTo>
                  <a:lnTo>
                    <a:pt x="213" y="487"/>
                  </a:lnTo>
                  <a:lnTo>
                    <a:pt x="248" y="481"/>
                  </a:lnTo>
                  <a:lnTo>
                    <a:pt x="272" y="469"/>
                  </a:lnTo>
                  <a:lnTo>
                    <a:pt x="313" y="451"/>
                  </a:lnTo>
                  <a:lnTo>
                    <a:pt x="348" y="434"/>
                  </a:lnTo>
                  <a:lnTo>
                    <a:pt x="390" y="416"/>
                  </a:lnTo>
                  <a:lnTo>
                    <a:pt x="419" y="398"/>
                  </a:lnTo>
                  <a:lnTo>
                    <a:pt x="461" y="374"/>
                  </a:lnTo>
                  <a:lnTo>
                    <a:pt x="490" y="351"/>
                  </a:lnTo>
                  <a:lnTo>
                    <a:pt x="526" y="321"/>
                  </a:lnTo>
                  <a:lnTo>
                    <a:pt x="561" y="291"/>
                  </a:lnTo>
                  <a:lnTo>
                    <a:pt x="573" y="273"/>
                  </a:lnTo>
                  <a:lnTo>
                    <a:pt x="596" y="250"/>
                  </a:lnTo>
                  <a:lnTo>
                    <a:pt x="608" y="232"/>
                  </a:lnTo>
                  <a:lnTo>
                    <a:pt x="626" y="208"/>
                  </a:lnTo>
                  <a:lnTo>
                    <a:pt x="638" y="190"/>
                  </a:lnTo>
                  <a:lnTo>
                    <a:pt x="685" y="256"/>
                  </a:lnTo>
                  <a:lnTo>
                    <a:pt x="691" y="220"/>
                  </a:lnTo>
                  <a:lnTo>
                    <a:pt x="697" y="178"/>
                  </a:lnTo>
                  <a:lnTo>
                    <a:pt x="703" y="137"/>
                  </a:lnTo>
                  <a:lnTo>
                    <a:pt x="715" y="95"/>
                  </a:lnTo>
                  <a:lnTo>
                    <a:pt x="732" y="60"/>
                  </a:lnTo>
                  <a:lnTo>
                    <a:pt x="756" y="12"/>
                  </a:lnTo>
                  <a:lnTo>
                    <a:pt x="744" y="0"/>
                  </a:lnTo>
                  <a:lnTo>
                    <a:pt x="709" y="18"/>
                  </a:lnTo>
                  <a:lnTo>
                    <a:pt x="673" y="42"/>
                  </a:lnTo>
                  <a:lnTo>
                    <a:pt x="632" y="60"/>
                  </a:lnTo>
                  <a:lnTo>
                    <a:pt x="602" y="72"/>
                  </a:lnTo>
                  <a:lnTo>
                    <a:pt x="579" y="78"/>
                  </a:lnTo>
                  <a:lnTo>
                    <a:pt x="555" y="78"/>
                  </a:lnTo>
                  <a:lnTo>
                    <a:pt x="596" y="131"/>
                  </a:lnTo>
                  <a:lnTo>
                    <a:pt x="567" y="167"/>
                  </a:lnTo>
                  <a:lnTo>
                    <a:pt x="543" y="196"/>
                  </a:lnTo>
                  <a:lnTo>
                    <a:pt x="514" y="226"/>
                  </a:lnTo>
                  <a:lnTo>
                    <a:pt x="484" y="256"/>
                  </a:lnTo>
                  <a:lnTo>
                    <a:pt x="449" y="285"/>
                  </a:lnTo>
                  <a:lnTo>
                    <a:pt x="413" y="315"/>
                  </a:lnTo>
                  <a:lnTo>
                    <a:pt x="366" y="351"/>
                  </a:lnTo>
                  <a:lnTo>
                    <a:pt x="325" y="380"/>
                  </a:lnTo>
                  <a:lnTo>
                    <a:pt x="289" y="398"/>
                  </a:lnTo>
                  <a:lnTo>
                    <a:pt x="242" y="422"/>
                  </a:lnTo>
                  <a:lnTo>
                    <a:pt x="224" y="434"/>
                  </a:lnTo>
                  <a:lnTo>
                    <a:pt x="207" y="440"/>
                  </a:lnTo>
                  <a:lnTo>
                    <a:pt x="195" y="451"/>
                  </a:lnTo>
                  <a:lnTo>
                    <a:pt x="177" y="457"/>
                  </a:lnTo>
                  <a:lnTo>
                    <a:pt x="148" y="463"/>
                  </a:lnTo>
                  <a:lnTo>
                    <a:pt x="130" y="469"/>
                  </a:lnTo>
                  <a:lnTo>
                    <a:pt x="112" y="481"/>
                  </a:lnTo>
                  <a:lnTo>
                    <a:pt x="95" y="481"/>
                  </a:lnTo>
                  <a:lnTo>
                    <a:pt x="83" y="487"/>
                  </a:lnTo>
                  <a:lnTo>
                    <a:pt x="65" y="487"/>
                  </a:lnTo>
                  <a:lnTo>
                    <a:pt x="53" y="493"/>
                  </a:lnTo>
                  <a:lnTo>
                    <a:pt x="35" y="493"/>
                  </a:lnTo>
                  <a:lnTo>
                    <a:pt x="18" y="499"/>
                  </a:lnTo>
                  <a:lnTo>
                    <a:pt x="0" y="493"/>
                  </a:lnTo>
                </a:path>
              </a:pathLst>
            </a:custGeom>
            <a:noFill/>
            <a:ln w="9525">
              <a:solidFill>
                <a:srgbClr val="0099CC"/>
              </a:solidFill>
              <a:prstDash val="solid"/>
              <a:round/>
              <a:headEnd/>
              <a:tailEnd/>
            </a:ln>
          </p:spPr>
          <p:txBody>
            <a:bodyPr/>
            <a:lstStyle/>
            <a:p>
              <a:endParaRPr lang="es-ES"/>
            </a:p>
          </p:txBody>
        </p:sp>
      </p:grpSp>
      <p:grpSp>
        <p:nvGrpSpPr>
          <p:cNvPr id="76876" name="Group 76"/>
          <p:cNvGrpSpPr>
            <a:grpSpLocks/>
          </p:cNvGrpSpPr>
          <p:nvPr/>
        </p:nvGrpSpPr>
        <p:grpSpPr bwMode="auto">
          <a:xfrm>
            <a:off x="8556625" y="4168775"/>
            <a:ext cx="1106488" cy="814388"/>
            <a:chOff x="3602" y="1426"/>
            <a:chExt cx="673" cy="505"/>
          </a:xfrm>
        </p:grpSpPr>
        <p:sp>
          <p:nvSpPr>
            <p:cNvPr id="76877" name="Freeform 77"/>
            <p:cNvSpPr>
              <a:spLocks/>
            </p:cNvSpPr>
            <p:nvPr/>
          </p:nvSpPr>
          <p:spPr bwMode="auto">
            <a:xfrm>
              <a:off x="3602" y="1426"/>
              <a:ext cx="673" cy="505"/>
            </a:xfrm>
            <a:custGeom>
              <a:avLst/>
              <a:gdLst/>
              <a:ahLst/>
              <a:cxnLst>
                <a:cxn ang="0">
                  <a:pos x="0" y="481"/>
                </a:cxn>
                <a:cxn ang="0">
                  <a:pos x="6" y="445"/>
                </a:cxn>
                <a:cxn ang="0">
                  <a:pos x="30" y="404"/>
                </a:cxn>
                <a:cxn ang="0">
                  <a:pos x="53" y="362"/>
                </a:cxn>
                <a:cxn ang="0">
                  <a:pos x="89" y="315"/>
                </a:cxn>
                <a:cxn ang="0">
                  <a:pos x="124" y="273"/>
                </a:cxn>
                <a:cxn ang="0">
                  <a:pos x="183" y="220"/>
                </a:cxn>
                <a:cxn ang="0">
                  <a:pos x="236" y="172"/>
                </a:cxn>
                <a:cxn ang="0">
                  <a:pos x="307" y="131"/>
                </a:cxn>
                <a:cxn ang="0">
                  <a:pos x="372" y="95"/>
                </a:cxn>
                <a:cxn ang="0">
                  <a:pos x="425" y="83"/>
                </a:cxn>
                <a:cxn ang="0">
                  <a:pos x="467" y="77"/>
                </a:cxn>
                <a:cxn ang="0">
                  <a:pos x="449" y="0"/>
                </a:cxn>
                <a:cxn ang="0">
                  <a:pos x="514" y="24"/>
                </a:cxn>
                <a:cxn ang="0">
                  <a:pos x="591" y="48"/>
                </a:cxn>
                <a:cxn ang="0">
                  <a:pos x="662" y="54"/>
                </a:cxn>
                <a:cxn ang="0">
                  <a:pos x="644" y="89"/>
                </a:cxn>
                <a:cxn ang="0">
                  <a:pos x="585" y="143"/>
                </a:cxn>
                <a:cxn ang="0">
                  <a:pos x="555" y="178"/>
                </a:cxn>
                <a:cxn ang="0">
                  <a:pos x="514" y="143"/>
                </a:cxn>
                <a:cxn ang="0">
                  <a:pos x="449" y="155"/>
                </a:cxn>
                <a:cxn ang="0">
                  <a:pos x="378" y="184"/>
                </a:cxn>
                <a:cxn ang="0">
                  <a:pos x="301" y="220"/>
                </a:cxn>
                <a:cxn ang="0">
                  <a:pos x="225" y="267"/>
                </a:cxn>
                <a:cxn ang="0">
                  <a:pos x="154" y="321"/>
                </a:cxn>
                <a:cxn ang="0">
                  <a:pos x="130" y="344"/>
                </a:cxn>
                <a:cxn ang="0">
                  <a:pos x="106" y="368"/>
                </a:cxn>
                <a:cxn ang="0">
                  <a:pos x="71" y="398"/>
                </a:cxn>
                <a:cxn ang="0">
                  <a:pos x="53" y="428"/>
                </a:cxn>
                <a:cxn ang="0">
                  <a:pos x="36" y="451"/>
                </a:cxn>
                <a:cxn ang="0">
                  <a:pos x="18" y="475"/>
                </a:cxn>
                <a:cxn ang="0">
                  <a:pos x="12" y="505"/>
                </a:cxn>
              </a:cxnLst>
              <a:rect l="0" t="0" r="r" b="b"/>
              <a:pathLst>
                <a:path w="673" h="505">
                  <a:moveTo>
                    <a:pt x="12" y="505"/>
                  </a:moveTo>
                  <a:lnTo>
                    <a:pt x="0" y="481"/>
                  </a:lnTo>
                  <a:lnTo>
                    <a:pt x="6" y="463"/>
                  </a:lnTo>
                  <a:lnTo>
                    <a:pt x="6" y="445"/>
                  </a:lnTo>
                  <a:lnTo>
                    <a:pt x="18" y="428"/>
                  </a:lnTo>
                  <a:lnTo>
                    <a:pt x="30" y="404"/>
                  </a:lnTo>
                  <a:lnTo>
                    <a:pt x="36" y="392"/>
                  </a:lnTo>
                  <a:lnTo>
                    <a:pt x="53" y="362"/>
                  </a:lnTo>
                  <a:lnTo>
                    <a:pt x="77" y="339"/>
                  </a:lnTo>
                  <a:lnTo>
                    <a:pt x="89" y="315"/>
                  </a:lnTo>
                  <a:lnTo>
                    <a:pt x="106" y="291"/>
                  </a:lnTo>
                  <a:lnTo>
                    <a:pt x="124" y="273"/>
                  </a:lnTo>
                  <a:lnTo>
                    <a:pt x="154" y="244"/>
                  </a:lnTo>
                  <a:lnTo>
                    <a:pt x="183" y="220"/>
                  </a:lnTo>
                  <a:lnTo>
                    <a:pt x="219" y="190"/>
                  </a:lnTo>
                  <a:lnTo>
                    <a:pt x="236" y="172"/>
                  </a:lnTo>
                  <a:lnTo>
                    <a:pt x="272" y="149"/>
                  </a:lnTo>
                  <a:lnTo>
                    <a:pt x="307" y="131"/>
                  </a:lnTo>
                  <a:lnTo>
                    <a:pt x="343" y="113"/>
                  </a:lnTo>
                  <a:lnTo>
                    <a:pt x="372" y="95"/>
                  </a:lnTo>
                  <a:lnTo>
                    <a:pt x="396" y="95"/>
                  </a:lnTo>
                  <a:lnTo>
                    <a:pt x="425" y="83"/>
                  </a:lnTo>
                  <a:lnTo>
                    <a:pt x="449" y="77"/>
                  </a:lnTo>
                  <a:lnTo>
                    <a:pt x="467" y="77"/>
                  </a:lnTo>
                  <a:lnTo>
                    <a:pt x="478" y="77"/>
                  </a:lnTo>
                  <a:lnTo>
                    <a:pt x="449" y="0"/>
                  </a:lnTo>
                  <a:lnTo>
                    <a:pt x="478" y="12"/>
                  </a:lnTo>
                  <a:lnTo>
                    <a:pt x="514" y="24"/>
                  </a:lnTo>
                  <a:lnTo>
                    <a:pt x="555" y="42"/>
                  </a:lnTo>
                  <a:lnTo>
                    <a:pt x="591" y="48"/>
                  </a:lnTo>
                  <a:lnTo>
                    <a:pt x="614" y="54"/>
                  </a:lnTo>
                  <a:lnTo>
                    <a:pt x="662" y="54"/>
                  </a:lnTo>
                  <a:lnTo>
                    <a:pt x="673" y="66"/>
                  </a:lnTo>
                  <a:lnTo>
                    <a:pt x="644" y="89"/>
                  </a:lnTo>
                  <a:lnTo>
                    <a:pt x="614" y="113"/>
                  </a:lnTo>
                  <a:lnTo>
                    <a:pt x="585" y="143"/>
                  </a:lnTo>
                  <a:lnTo>
                    <a:pt x="561" y="166"/>
                  </a:lnTo>
                  <a:lnTo>
                    <a:pt x="555" y="178"/>
                  </a:lnTo>
                  <a:lnTo>
                    <a:pt x="543" y="202"/>
                  </a:lnTo>
                  <a:lnTo>
                    <a:pt x="514" y="143"/>
                  </a:lnTo>
                  <a:lnTo>
                    <a:pt x="478" y="149"/>
                  </a:lnTo>
                  <a:lnTo>
                    <a:pt x="449" y="155"/>
                  </a:lnTo>
                  <a:lnTo>
                    <a:pt x="408" y="172"/>
                  </a:lnTo>
                  <a:lnTo>
                    <a:pt x="378" y="184"/>
                  </a:lnTo>
                  <a:lnTo>
                    <a:pt x="337" y="202"/>
                  </a:lnTo>
                  <a:lnTo>
                    <a:pt x="301" y="220"/>
                  </a:lnTo>
                  <a:lnTo>
                    <a:pt x="260" y="244"/>
                  </a:lnTo>
                  <a:lnTo>
                    <a:pt x="225" y="267"/>
                  </a:lnTo>
                  <a:lnTo>
                    <a:pt x="189" y="291"/>
                  </a:lnTo>
                  <a:lnTo>
                    <a:pt x="154" y="321"/>
                  </a:lnTo>
                  <a:lnTo>
                    <a:pt x="142" y="333"/>
                  </a:lnTo>
                  <a:lnTo>
                    <a:pt x="130" y="344"/>
                  </a:lnTo>
                  <a:lnTo>
                    <a:pt x="112" y="350"/>
                  </a:lnTo>
                  <a:lnTo>
                    <a:pt x="106" y="368"/>
                  </a:lnTo>
                  <a:lnTo>
                    <a:pt x="83" y="386"/>
                  </a:lnTo>
                  <a:lnTo>
                    <a:pt x="71" y="398"/>
                  </a:lnTo>
                  <a:lnTo>
                    <a:pt x="59" y="410"/>
                  </a:lnTo>
                  <a:lnTo>
                    <a:pt x="53" y="428"/>
                  </a:lnTo>
                  <a:lnTo>
                    <a:pt x="42" y="433"/>
                  </a:lnTo>
                  <a:lnTo>
                    <a:pt x="36" y="451"/>
                  </a:lnTo>
                  <a:lnTo>
                    <a:pt x="30" y="457"/>
                  </a:lnTo>
                  <a:lnTo>
                    <a:pt x="18" y="475"/>
                  </a:lnTo>
                  <a:lnTo>
                    <a:pt x="12" y="493"/>
                  </a:lnTo>
                  <a:lnTo>
                    <a:pt x="12" y="505"/>
                  </a:lnTo>
                  <a:close/>
                </a:path>
              </a:pathLst>
            </a:custGeom>
            <a:solidFill>
              <a:srgbClr val="0099CC"/>
            </a:solidFill>
            <a:ln w="9525">
              <a:noFill/>
              <a:round/>
              <a:headEnd/>
              <a:tailEnd/>
            </a:ln>
          </p:spPr>
          <p:txBody>
            <a:bodyPr/>
            <a:lstStyle/>
            <a:p>
              <a:endParaRPr lang="es-ES"/>
            </a:p>
          </p:txBody>
        </p:sp>
        <p:sp>
          <p:nvSpPr>
            <p:cNvPr id="76878" name="Freeform 78"/>
            <p:cNvSpPr>
              <a:spLocks/>
            </p:cNvSpPr>
            <p:nvPr/>
          </p:nvSpPr>
          <p:spPr bwMode="auto">
            <a:xfrm>
              <a:off x="3602" y="1426"/>
              <a:ext cx="673" cy="505"/>
            </a:xfrm>
            <a:custGeom>
              <a:avLst/>
              <a:gdLst/>
              <a:ahLst/>
              <a:cxnLst>
                <a:cxn ang="0">
                  <a:pos x="0" y="481"/>
                </a:cxn>
                <a:cxn ang="0">
                  <a:pos x="6" y="445"/>
                </a:cxn>
                <a:cxn ang="0">
                  <a:pos x="30" y="404"/>
                </a:cxn>
                <a:cxn ang="0">
                  <a:pos x="53" y="362"/>
                </a:cxn>
                <a:cxn ang="0">
                  <a:pos x="89" y="315"/>
                </a:cxn>
                <a:cxn ang="0">
                  <a:pos x="124" y="273"/>
                </a:cxn>
                <a:cxn ang="0">
                  <a:pos x="183" y="220"/>
                </a:cxn>
                <a:cxn ang="0">
                  <a:pos x="236" y="172"/>
                </a:cxn>
                <a:cxn ang="0">
                  <a:pos x="307" y="131"/>
                </a:cxn>
                <a:cxn ang="0">
                  <a:pos x="372" y="95"/>
                </a:cxn>
                <a:cxn ang="0">
                  <a:pos x="425" y="83"/>
                </a:cxn>
                <a:cxn ang="0">
                  <a:pos x="467" y="77"/>
                </a:cxn>
                <a:cxn ang="0">
                  <a:pos x="449" y="0"/>
                </a:cxn>
                <a:cxn ang="0">
                  <a:pos x="514" y="24"/>
                </a:cxn>
                <a:cxn ang="0">
                  <a:pos x="591" y="48"/>
                </a:cxn>
                <a:cxn ang="0">
                  <a:pos x="662" y="54"/>
                </a:cxn>
                <a:cxn ang="0">
                  <a:pos x="644" y="89"/>
                </a:cxn>
                <a:cxn ang="0">
                  <a:pos x="585" y="143"/>
                </a:cxn>
                <a:cxn ang="0">
                  <a:pos x="555" y="178"/>
                </a:cxn>
                <a:cxn ang="0">
                  <a:pos x="514" y="143"/>
                </a:cxn>
                <a:cxn ang="0">
                  <a:pos x="449" y="155"/>
                </a:cxn>
                <a:cxn ang="0">
                  <a:pos x="378" y="184"/>
                </a:cxn>
                <a:cxn ang="0">
                  <a:pos x="301" y="220"/>
                </a:cxn>
                <a:cxn ang="0">
                  <a:pos x="225" y="267"/>
                </a:cxn>
                <a:cxn ang="0">
                  <a:pos x="154" y="321"/>
                </a:cxn>
                <a:cxn ang="0">
                  <a:pos x="130" y="344"/>
                </a:cxn>
                <a:cxn ang="0">
                  <a:pos x="106" y="368"/>
                </a:cxn>
                <a:cxn ang="0">
                  <a:pos x="71" y="398"/>
                </a:cxn>
                <a:cxn ang="0">
                  <a:pos x="53" y="428"/>
                </a:cxn>
                <a:cxn ang="0">
                  <a:pos x="36" y="451"/>
                </a:cxn>
                <a:cxn ang="0">
                  <a:pos x="18" y="475"/>
                </a:cxn>
                <a:cxn ang="0">
                  <a:pos x="12" y="505"/>
                </a:cxn>
              </a:cxnLst>
              <a:rect l="0" t="0" r="r" b="b"/>
              <a:pathLst>
                <a:path w="673" h="505">
                  <a:moveTo>
                    <a:pt x="12" y="505"/>
                  </a:moveTo>
                  <a:lnTo>
                    <a:pt x="0" y="481"/>
                  </a:lnTo>
                  <a:lnTo>
                    <a:pt x="6" y="463"/>
                  </a:lnTo>
                  <a:lnTo>
                    <a:pt x="6" y="445"/>
                  </a:lnTo>
                  <a:lnTo>
                    <a:pt x="18" y="428"/>
                  </a:lnTo>
                  <a:lnTo>
                    <a:pt x="30" y="404"/>
                  </a:lnTo>
                  <a:lnTo>
                    <a:pt x="36" y="392"/>
                  </a:lnTo>
                  <a:lnTo>
                    <a:pt x="53" y="362"/>
                  </a:lnTo>
                  <a:lnTo>
                    <a:pt x="77" y="339"/>
                  </a:lnTo>
                  <a:lnTo>
                    <a:pt x="89" y="315"/>
                  </a:lnTo>
                  <a:lnTo>
                    <a:pt x="106" y="291"/>
                  </a:lnTo>
                  <a:lnTo>
                    <a:pt x="124" y="273"/>
                  </a:lnTo>
                  <a:lnTo>
                    <a:pt x="154" y="244"/>
                  </a:lnTo>
                  <a:lnTo>
                    <a:pt x="183" y="220"/>
                  </a:lnTo>
                  <a:lnTo>
                    <a:pt x="219" y="190"/>
                  </a:lnTo>
                  <a:lnTo>
                    <a:pt x="236" y="172"/>
                  </a:lnTo>
                  <a:lnTo>
                    <a:pt x="272" y="149"/>
                  </a:lnTo>
                  <a:lnTo>
                    <a:pt x="307" y="131"/>
                  </a:lnTo>
                  <a:lnTo>
                    <a:pt x="343" y="113"/>
                  </a:lnTo>
                  <a:lnTo>
                    <a:pt x="372" y="95"/>
                  </a:lnTo>
                  <a:lnTo>
                    <a:pt x="396" y="95"/>
                  </a:lnTo>
                  <a:lnTo>
                    <a:pt x="425" y="83"/>
                  </a:lnTo>
                  <a:lnTo>
                    <a:pt x="449" y="77"/>
                  </a:lnTo>
                  <a:lnTo>
                    <a:pt x="467" y="77"/>
                  </a:lnTo>
                  <a:lnTo>
                    <a:pt x="478" y="77"/>
                  </a:lnTo>
                  <a:lnTo>
                    <a:pt x="449" y="0"/>
                  </a:lnTo>
                  <a:lnTo>
                    <a:pt x="478" y="12"/>
                  </a:lnTo>
                  <a:lnTo>
                    <a:pt x="514" y="24"/>
                  </a:lnTo>
                  <a:lnTo>
                    <a:pt x="555" y="42"/>
                  </a:lnTo>
                  <a:lnTo>
                    <a:pt x="591" y="48"/>
                  </a:lnTo>
                  <a:lnTo>
                    <a:pt x="614" y="54"/>
                  </a:lnTo>
                  <a:lnTo>
                    <a:pt x="662" y="54"/>
                  </a:lnTo>
                  <a:lnTo>
                    <a:pt x="673" y="66"/>
                  </a:lnTo>
                  <a:lnTo>
                    <a:pt x="644" y="89"/>
                  </a:lnTo>
                  <a:lnTo>
                    <a:pt x="614" y="113"/>
                  </a:lnTo>
                  <a:lnTo>
                    <a:pt x="585" y="143"/>
                  </a:lnTo>
                  <a:lnTo>
                    <a:pt x="561" y="166"/>
                  </a:lnTo>
                  <a:lnTo>
                    <a:pt x="555" y="178"/>
                  </a:lnTo>
                  <a:lnTo>
                    <a:pt x="543" y="202"/>
                  </a:lnTo>
                  <a:lnTo>
                    <a:pt x="514" y="143"/>
                  </a:lnTo>
                  <a:lnTo>
                    <a:pt x="478" y="149"/>
                  </a:lnTo>
                  <a:lnTo>
                    <a:pt x="449" y="155"/>
                  </a:lnTo>
                  <a:lnTo>
                    <a:pt x="408" y="172"/>
                  </a:lnTo>
                  <a:lnTo>
                    <a:pt x="378" y="184"/>
                  </a:lnTo>
                  <a:lnTo>
                    <a:pt x="337" y="202"/>
                  </a:lnTo>
                  <a:lnTo>
                    <a:pt x="301" y="220"/>
                  </a:lnTo>
                  <a:lnTo>
                    <a:pt x="260" y="244"/>
                  </a:lnTo>
                  <a:lnTo>
                    <a:pt x="225" y="267"/>
                  </a:lnTo>
                  <a:lnTo>
                    <a:pt x="189" y="291"/>
                  </a:lnTo>
                  <a:lnTo>
                    <a:pt x="154" y="321"/>
                  </a:lnTo>
                  <a:lnTo>
                    <a:pt x="142" y="333"/>
                  </a:lnTo>
                  <a:lnTo>
                    <a:pt x="130" y="344"/>
                  </a:lnTo>
                  <a:lnTo>
                    <a:pt x="112" y="350"/>
                  </a:lnTo>
                  <a:lnTo>
                    <a:pt x="106" y="368"/>
                  </a:lnTo>
                  <a:lnTo>
                    <a:pt x="83" y="386"/>
                  </a:lnTo>
                  <a:lnTo>
                    <a:pt x="71" y="398"/>
                  </a:lnTo>
                  <a:lnTo>
                    <a:pt x="59" y="410"/>
                  </a:lnTo>
                  <a:lnTo>
                    <a:pt x="53" y="428"/>
                  </a:lnTo>
                  <a:lnTo>
                    <a:pt x="42" y="433"/>
                  </a:lnTo>
                  <a:lnTo>
                    <a:pt x="36" y="451"/>
                  </a:lnTo>
                  <a:lnTo>
                    <a:pt x="30" y="457"/>
                  </a:lnTo>
                  <a:lnTo>
                    <a:pt x="18" y="475"/>
                  </a:lnTo>
                  <a:lnTo>
                    <a:pt x="12" y="493"/>
                  </a:lnTo>
                  <a:lnTo>
                    <a:pt x="12" y="505"/>
                  </a:lnTo>
                </a:path>
              </a:pathLst>
            </a:custGeom>
            <a:noFill/>
            <a:ln w="9525">
              <a:solidFill>
                <a:srgbClr val="0099CC"/>
              </a:solidFill>
              <a:prstDash val="solid"/>
              <a:round/>
              <a:headEnd/>
              <a:tailEnd/>
            </a:ln>
          </p:spPr>
          <p:txBody>
            <a:bodyPr/>
            <a:lstStyle/>
            <a:p>
              <a:endParaRPr lang="es-ES"/>
            </a:p>
          </p:txBody>
        </p:sp>
      </p:grpSp>
      <p:sp>
        <p:nvSpPr>
          <p:cNvPr id="76879" name="Rectangle 79"/>
          <p:cNvSpPr>
            <a:spLocks noChangeArrowheads="1"/>
          </p:cNvSpPr>
          <p:nvPr/>
        </p:nvSpPr>
        <p:spPr bwMode="auto">
          <a:xfrm>
            <a:off x="222250" y="5821363"/>
            <a:ext cx="2630488" cy="304800"/>
          </a:xfrm>
          <a:prstGeom prst="rect">
            <a:avLst/>
          </a:prstGeom>
          <a:noFill/>
          <a:ln w="9525">
            <a:noFill/>
            <a:miter lim="800000"/>
            <a:headEnd/>
            <a:tailEnd/>
          </a:ln>
        </p:spPr>
        <p:txBody>
          <a:bodyPr lIns="0" tIns="0" rIns="0" bIns="0">
            <a:spAutoFit/>
          </a:bodyPr>
          <a:lstStyle/>
          <a:p>
            <a:pPr defTabSz="1306513"/>
            <a:r>
              <a:rPr lang="es-ES_tradnl" sz="2000" b="1">
                <a:solidFill>
                  <a:srgbClr val="0033CC"/>
                </a:solidFill>
                <a:latin typeface="Arial Unicode MS" pitchFamily="34" charset="-128"/>
              </a:rPr>
              <a:t>Agente de Carga</a:t>
            </a:r>
          </a:p>
        </p:txBody>
      </p:sp>
      <p:pic>
        <p:nvPicPr>
          <p:cNvPr id="76880" name="Picture 80"/>
          <p:cNvPicPr>
            <a:picLocks noChangeAspect="1" noChangeArrowheads="1"/>
          </p:cNvPicPr>
          <p:nvPr/>
        </p:nvPicPr>
        <p:blipFill>
          <a:blip r:embed="rId13"/>
          <a:srcRect/>
          <a:stretch>
            <a:fillRect/>
          </a:stretch>
        </p:blipFill>
        <p:spPr bwMode="auto">
          <a:xfrm>
            <a:off x="1352550" y="7264400"/>
            <a:ext cx="1500188" cy="858838"/>
          </a:xfrm>
          <a:prstGeom prst="rect">
            <a:avLst/>
          </a:prstGeom>
          <a:noFill/>
          <a:ln w="9525">
            <a:noFill/>
            <a:miter lim="800000"/>
            <a:headEnd/>
            <a:tailEnd/>
          </a:ln>
        </p:spPr>
      </p:pic>
      <p:pic>
        <p:nvPicPr>
          <p:cNvPr id="76881" name="Picture 81"/>
          <p:cNvPicPr>
            <a:picLocks noChangeAspect="1" noChangeArrowheads="1"/>
          </p:cNvPicPr>
          <p:nvPr/>
        </p:nvPicPr>
        <p:blipFill>
          <a:blip r:embed="rId14"/>
          <a:srcRect/>
          <a:stretch>
            <a:fillRect/>
          </a:stretch>
        </p:blipFill>
        <p:spPr bwMode="auto">
          <a:xfrm>
            <a:off x="2152650" y="6665913"/>
            <a:ext cx="1538288" cy="782637"/>
          </a:xfrm>
          <a:prstGeom prst="rect">
            <a:avLst/>
          </a:prstGeom>
          <a:noFill/>
          <a:ln w="9525">
            <a:noFill/>
            <a:miter lim="800000"/>
            <a:headEnd/>
            <a:tailEnd/>
          </a:ln>
        </p:spPr>
      </p:pic>
      <p:sp>
        <p:nvSpPr>
          <p:cNvPr id="76882" name="Rectangle 82"/>
          <p:cNvSpPr>
            <a:spLocks noChangeArrowheads="1"/>
          </p:cNvSpPr>
          <p:nvPr/>
        </p:nvSpPr>
        <p:spPr bwMode="auto">
          <a:xfrm>
            <a:off x="6000750" y="3703638"/>
            <a:ext cx="1241425" cy="304800"/>
          </a:xfrm>
          <a:prstGeom prst="rect">
            <a:avLst/>
          </a:prstGeom>
          <a:noFill/>
          <a:ln w="9525">
            <a:noFill/>
            <a:miter lim="800000"/>
            <a:headEnd/>
            <a:tailEnd/>
          </a:ln>
        </p:spPr>
        <p:txBody>
          <a:bodyPr wrap="none" lIns="0" tIns="0" rIns="0" bIns="0">
            <a:spAutoFit/>
          </a:bodyPr>
          <a:lstStyle/>
          <a:p>
            <a:pPr defTabSz="1306513"/>
            <a:r>
              <a:rPr lang="es-ES_tradnl" sz="2000" b="1">
                <a:solidFill>
                  <a:srgbClr val="0033CC"/>
                </a:solidFill>
                <a:latin typeface="Arial Unicode MS" pitchFamily="34" charset="-128"/>
              </a:rPr>
              <a:t>Exportador</a:t>
            </a:r>
          </a:p>
        </p:txBody>
      </p:sp>
      <p:pic>
        <p:nvPicPr>
          <p:cNvPr id="76883" name="Picture 83"/>
          <p:cNvPicPr>
            <a:picLocks noChangeAspect="1" noChangeArrowheads="1"/>
          </p:cNvPicPr>
          <p:nvPr/>
        </p:nvPicPr>
        <p:blipFill>
          <a:blip r:embed="rId15"/>
          <a:srcRect/>
          <a:stretch>
            <a:fillRect/>
          </a:stretch>
        </p:blipFill>
        <p:spPr bwMode="auto">
          <a:xfrm>
            <a:off x="1152525" y="6391275"/>
            <a:ext cx="1401763" cy="979488"/>
          </a:xfrm>
          <a:prstGeom prst="rect">
            <a:avLst/>
          </a:prstGeom>
          <a:noFill/>
          <a:ln w="9525">
            <a:noFill/>
            <a:miter lim="800000"/>
            <a:headEnd/>
            <a:tailEnd/>
          </a:ln>
        </p:spPr>
      </p:pic>
      <p:sp>
        <p:nvSpPr>
          <p:cNvPr id="76884" name="Text Box 84"/>
          <p:cNvSpPr txBox="1">
            <a:spLocks noChangeArrowheads="1"/>
          </p:cNvSpPr>
          <p:nvPr/>
        </p:nvSpPr>
        <p:spPr bwMode="auto">
          <a:xfrm>
            <a:off x="9944100" y="3968750"/>
            <a:ext cx="260350" cy="571500"/>
          </a:xfrm>
          <a:prstGeom prst="rect">
            <a:avLst/>
          </a:prstGeom>
          <a:noFill/>
          <a:ln w="9525">
            <a:noFill/>
            <a:miter lim="800000"/>
            <a:headEnd/>
            <a:tailEnd/>
          </a:ln>
          <a:effectLst/>
        </p:spPr>
        <p:txBody>
          <a:bodyPr wrap="none" lIns="130622" tIns="65311" rIns="130622" bIns="65311">
            <a:spAutoFit/>
          </a:bodyPr>
          <a:lstStyle/>
          <a:p>
            <a:pPr defTabSz="1306513">
              <a:spcBef>
                <a:spcPct val="50000"/>
              </a:spcBef>
            </a:pPr>
            <a:endParaRPr lang="es-ES_tradnl" sz="2900" b="1">
              <a:solidFill>
                <a:srgbClr val="0033CC"/>
              </a:solidFill>
              <a:latin typeface="Arial Unicode MS" pitchFamily="34" charset="-128"/>
            </a:endParaRPr>
          </a:p>
        </p:txBody>
      </p:sp>
      <p:pic>
        <p:nvPicPr>
          <p:cNvPr id="76885" name="Picture 85"/>
          <p:cNvPicPr>
            <a:picLocks noChangeAspect="1" noChangeArrowheads="1"/>
          </p:cNvPicPr>
          <p:nvPr/>
        </p:nvPicPr>
        <p:blipFill>
          <a:blip r:embed="rId16"/>
          <a:srcRect/>
          <a:stretch>
            <a:fillRect/>
          </a:stretch>
        </p:blipFill>
        <p:spPr bwMode="auto">
          <a:xfrm>
            <a:off x="5111750" y="4973638"/>
            <a:ext cx="3222625" cy="825500"/>
          </a:xfrm>
          <a:prstGeom prst="rect">
            <a:avLst/>
          </a:prstGeom>
          <a:noFill/>
          <a:ln w="9525">
            <a:noFill/>
            <a:miter lim="800000"/>
            <a:headEnd/>
            <a:tailEnd/>
          </a:ln>
          <a:effec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7" name="Line 5"/>
          <p:cNvSpPr>
            <a:spLocks noChangeShapeType="1"/>
          </p:cNvSpPr>
          <p:nvPr/>
        </p:nvSpPr>
        <p:spPr bwMode="auto">
          <a:xfrm>
            <a:off x="1905000" y="3886200"/>
            <a:ext cx="1876425" cy="2508250"/>
          </a:xfrm>
          <a:prstGeom prst="line">
            <a:avLst/>
          </a:prstGeom>
          <a:noFill/>
          <a:ln w="38100" cap="sq">
            <a:solidFill>
              <a:srgbClr val="FF0000"/>
            </a:solidFill>
            <a:miter lim="800000"/>
            <a:headEnd type="stealth" w="sm" len="sm"/>
            <a:tailEnd type="stealth" w="sm" len="sm"/>
          </a:ln>
          <a:effectLst/>
        </p:spPr>
        <p:txBody>
          <a:bodyPr wrap="none"/>
          <a:lstStyle/>
          <a:p>
            <a:endParaRPr lang="es-ES"/>
          </a:p>
        </p:txBody>
      </p:sp>
      <p:grpSp>
        <p:nvGrpSpPr>
          <p:cNvPr id="3078" name="Group 6"/>
          <p:cNvGrpSpPr>
            <a:grpSpLocks/>
          </p:cNvGrpSpPr>
          <p:nvPr/>
        </p:nvGrpSpPr>
        <p:grpSpPr bwMode="auto">
          <a:xfrm>
            <a:off x="2057400" y="4191000"/>
            <a:ext cx="333375" cy="317500"/>
            <a:chOff x="4842" y="1752"/>
            <a:chExt cx="547" cy="391"/>
          </a:xfrm>
        </p:grpSpPr>
        <p:sp>
          <p:nvSpPr>
            <p:cNvPr id="3079" name="Freeform 7"/>
            <p:cNvSpPr>
              <a:spLocks/>
            </p:cNvSpPr>
            <p:nvPr/>
          </p:nvSpPr>
          <p:spPr bwMode="auto">
            <a:xfrm>
              <a:off x="4842" y="1752"/>
              <a:ext cx="547" cy="391"/>
            </a:xfrm>
            <a:custGeom>
              <a:avLst/>
              <a:gdLst/>
              <a:ahLst/>
              <a:cxnLst>
                <a:cxn ang="0">
                  <a:pos x="182" y="0"/>
                </a:cxn>
                <a:cxn ang="0">
                  <a:pos x="0" y="390"/>
                </a:cxn>
                <a:cxn ang="0">
                  <a:pos x="364" y="390"/>
                </a:cxn>
                <a:cxn ang="0">
                  <a:pos x="546" y="0"/>
                </a:cxn>
                <a:cxn ang="0">
                  <a:pos x="182" y="0"/>
                </a:cxn>
              </a:cxnLst>
              <a:rect l="0" t="0" r="r" b="b"/>
              <a:pathLst>
                <a:path w="547" h="391">
                  <a:moveTo>
                    <a:pt x="182" y="0"/>
                  </a:moveTo>
                  <a:lnTo>
                    <a:pt x="0" y="390"/>
                  </a:lnTo>
                  <a:lnTo>
                    <a:pt x="364" y="390"/>
                  </a:lnTo>
                  <a:lnTo>
                    <a:pt x="546" y="0"/>
                  </a:lnTo>
                  <a:lnTo>
                    <a:pt x="182" y="0"/>
                  </a:lnTo>
                </a:path>
              </a:pathLst>
            </a:custGeom>
            <a:solidFill>
              <a:schemeClr val="bg1"/>
            </a:solidFill>
            <a:ln w="12700" cap="rnd" cmpd="sng">
              <a:solidFill>
                <a:schemeClr val="bg2"/>
              </a:solidFill>
              <a:prstDash val="solid"/>
              <a:round/>
              <a:headEnd type="none" w="med" len="med"/>
              <a:tailEnd type="none" w="med" len="med"/>
            </a:ln>
            <a:effectLst/>
          </p:spPr>
          <p:txBody>
            <a:bodyPr/>
            <a:lstStyle/>
            <a:p>
              <a:endParaRPr lang="es-ES"/>
            </a:p>
          </p:txBody>
        </p:sp>
        <p:grpSp>
          <p:nvGrpSpPr>
            <p:cNvPr id="3080" name="Group 8"/>
            <p:cNvGrpSpPr>
              <a:grpSpLocks/>
            </p:cNvGrpSpPr>
            <p:nvPr/>
          </p:nvGrpSpPr>
          <p:grpSpPr bwMode="auto">
            <a:xfrm>
              <a:off x="4890" y="1804"/>
              <a:ext cx="438" cy="288"/>
              <a:chOff x="4890" y="1804"/>
              <a:chExt cx="438" cy="288"/>
            </a:xfrm>
          </p:grpSpPr>
          <p:sp>
            <p:nvSpPr>
              <p:cNvPr id="3081" name="Line 9"/>
              <p:cNvSpPr>
                <a:spLocks noChangeShapeType="1"/>
              </p:cNvSpPr>
              <p:nvPr/>
            </p:nvSpPr>
            <p:spPr bwMode="auto">
              <a:xfrm>
                <a:off x="5022" y="1804"/>
                <a:ext cx="306" cy="0"/>
              </a:xfrm>
              <a:prstGeom prst="line">
                <a:avLst/>
              </a:prstGeom>
              <a:noFill/>
              <a:ln w="12700">
                <a:solidFill>
                  <a:schemeClr val="bg2"/>
                </a:solidFill>
                <a:round/>
                <a:headEnd/>
                <a:tailEnd/>
              </a:ln>
              <a:effectLst/>
            </p:spPr>
            <p:txBody>
              <a:bodyPr/>
              <a:lstStyle/>
              <a:p>
                <a:endParaRPr lang="es-ES"/>
              </a:p>
            </p:txBody>
          </p:sp>
          <p:sp>
            <p:nvSpPr>
              <p:cNvPr id="3082" name="Line 10"/>
              <p:cNvSpPr>
                <a:spLocks noChangeShapeType="1"/>
              </p:cNvSpPr>
              <p:nvPr/>
            </p:nvSpPr>
            <p:spPr bwMode="auto">
              <a:xfrm>
                <a:off x="5002" y="1852"/>
                <a:ext cx="306" cy="0"/>
              </a:xfrm>
              <a:prstGeom prst="line">
                <a:avLst/>
              </a:prstGeom>
              <a:noFill/>
              <a:ln w="12700">
                <a:solidFill>
                  <a:schemeClr val="bg2"/>
                </a:solidFill>
                <a:round/>
                <a:headEnd/>
                <a:tailEnd/>
              </a:ln>
              <a:effectLst/>
            </p:spPr>
            <p:txBody>
              <a:bodyPr/>
              <a:lstStyle/>
              <a:p>
                <a:endParaRPr lang="es-ES"/>
              </a:p>
            </p:txBody>
          </p:sp>
          <p:sp>
            <p:nvSpPr>
              <p:cNvPr id="3083" name="Line 11"/>
              <p:cNvSpPr>
                <a:spLocks noChangeShapeType="1"/>
              </p:cNvSpPr>
              <p:nvPr/>
            </p:nvSpPr>
            <p:spPr bwMode="auto">
              <a:xfrm>
                <a:off x="4982" y="1900"/>
                <a:ext cx="305" cy="0"/>
              </a:xfrm>
              <a:prstGeom prst="line">
                <a:avLst/>
              </a:prstGeom>
              <a:noFill/>
              <a:ln w="12700">
                <a:solidFill>
                  <a:schemeClr val="bg2"/>
                </a:solidFill>
                <a:round/>
                <a:headEnd/>
                <a:tailEnd/>
              </a:ln>
              <a:effectLst/>
            </p:spPr>
            <p:txBody>
              <a:bodyPr/>
              <a:lstStyle/>
              <a:p>
                <a:endParaRPr lang="es-ES"/>
              </a:p>
            </p:txBody>
          </p:sp>
          <p:sp>
            <p:nvSpPr>
              <p:cNvPr id="3084" name="Line 12"/>
              <p:cNvSpPr>
                <a:spLocks noChangeShapeType="1"/>
              </p:cNvSpPr>
              <p:nvPr/>
            </p:nvSpPr>
            <p:spPr bwMode="auto">
              <a:xfrm>
                <a:off x="4961" y="1948"/>
                <a:ext cx="306" cy="0"/>
              </a:xfrm>
              <a:prstGeom prst="line">
                <a:avLst/>
              </a:prstGeom>
              <a:noFill/>
              <a:ln w="12700">
                <a:solidFill>
                  <a:schemeClr val="bg2"/>
                </a:solidFill>
                <a:round/>
                <a:headEnd/>
                <a:tailEnd/>
              </a:ln>
              <a:effectLst/>
            </p:spPr>
            <p:txBody>
              <a:bodyPr/>
              <a:lstStyle/>
              <a:p>
                <a:endParaRPr lang="es-ES"/>
              </a:p>
            </p:txBody>
          </p:sp>
          <p:sp>
            <p:nvSpPr>
              <p:cNvPr id="3085" name="Line 13"/>
              <p:cNvSpPr>
                <a:spLocks noChangeShapeType="1"/>
              </p:cNvSpPr>
              <p:nvPr/>
            </p:nvSpPr>
            <p:spPr bwMode="auto">
              <a:xfrm>
                <a:off x="4941" y="1996"/>
                <a:ext cx="305" cy="0"/>
              </a:xfrm>
              <a:prstGeom prst="line">
                <a:avLst/>
              </a:prstGeom>
              <a:noFill/>
              <a:ln w="12700">
                <a:solidFill>
                  <a:schemeClr val="bg2"/>
                </a:solidFill>
                <a:round/>
                <a:headEnd/>
                <a:tailEnd/>
              </a:ln>
              <a:effectLst/>
            </p:spPr>
            <p:txBody>
              <a:bodyPr/>
              <a:lstStyle/>
              <a:p>
                <a:endParaRPr lang="es-ES"/>
              </a:p>
            </p:txBody>
          </p:sp>
          <p:sp>
            <p:nvSpPr>
              <p:cNvPr id="3086" name="Line 14"/>
              <p:cNvSpPr>
                <a:spLocks noChangeShapeType="1"/>
              </p:cNvSpPr>
              <p:nvPr/>
            </p:nvSpPr>
            <p:spPr bwMode="auto">
              <a:xfrm>
                <a:off x="4914" y="2044"/>
                <a:ext cx="306" cy="0"/>
              </a:xfrm>
              <a:prstGeom prst="line">
                <a:avLst/>
              </a:prstGeom>
              <a:noFill/>
              <a:ln w="12700">
                <a:solidFill>
                  <a:schemeClr val="bg2"/>
                </a:solidFill>
                <a:round/>
                <a:headEnd/>
                <a:tailEnd/>
              </a:ln>
              <a:effectLst/>
            </p:spPr>
            <p:txBody>
              <a:bodyPr/>
              <a:lstStyle/>
              <a:p>
                <a:endParaRPr lang="es-ES"/>
              </a:p>
            </p:txBody>
          </p:sp>
          <p:sp>
            <p:nvSpPr>
              <p:cNvPr id="3087" name="Line 15"/>
              <p:cNvSpPr>
                <a:spLocks noChangeShapeType="1"/>
              </p:cNvSpPr>
              <p:nvPr/>
            </p:nvSpPr>
            <p:spPr bwMode="auto">
              <a:xfrm>
                <a:off x="4890" y="2092"/>
                <a:ext cx="306" cy="0"/>
              </a:xfrm>
              <a:prstGeom prst="line">
                <a:avLst/>
              </a:prstGeom>
              <a:noFill/>
              <a:ln w="12700">
                <a:solidFill>
                  <a:schemeClr val="bg2"/>
                </a:solidFill>
                <a:round/>
                <a:headEnd/>
                <a:tailEnd/>
              </a:ln>
              <a:effectLst/>
            </p:spPr>
            <p:txBody>
              <a:bodyPr/>
              <a:lstStyle/>
              <a:p>
                <a:endParaRPr lang="es-ES"/>
              </a:p>
            </p:txBody>
          </p:sp>
        </p:grpSp>
      </p:grpSp>
      <p:sp>
        <p:nvSpPr>
          <p:cNvPr id="3088" name="Text Box 16"/>
          <p:cNvSpPr txBox="1">
            <a:spLocks noChangeArrowheads="1"/>
          </p:cNvSpPr>
          <p:nvPr/>
        </p:nvSpPr>
        <p:spPr bwMode="auto">
          <a:xfrm>
            <a:off x="381000" y="4495800"/>
            <a:ext cx="2778125" cy="652463"/>
          </a:xfrm>
          <a:prstGeom prst="rect">
            <a:avLst/>
          </a:prstGeom>
          <a:noFill/>
          <a:ln w="12700" cap="sq">
            <a:noFill/>
            <a:miter lim="800000"/>
            <a:headEnd type="none" w="sm" len="sm"/>
            <a:tailEnd type="none" w="sm" len="sm"/>
          </a:ln>
          <a:effectLst/>
        </p:spPr>
        <p:txBody>
          <a:bodyPr lIns="120868" tIns="60436" rIns="120868" bIns="60436">
            <a:spAutoFit/>
          </a:bodyPr>
          <a:lstStyle/>
          <a:p>
            <a:pPr defTabSz="1209675">
              <a:spcBef>
                <a:spcPct val="50000"/>
              </a:spcBef>
            </a:pPr>
            <a:r>
              <a:rPr lang="es-MX" sz="1400" b="1">
                <a:solidFill>
                  <a:srgbClr val="000000"/>
                </a:solidFill>
                <a:latin typeface="Arial" charset="0"/>
              </a:rPr>
              <a:t>Manifiesto de Carga </a:t>
            </a:r>
          </a:p>
          <a:p>
            <a:pPr defTabSz="1209675">
              <a:spcBef>
                <a:spcPct val="50000"/>
              </a:spcBef>
            </a:pPr>
            <a:r>
              <a:rPr lang="es-MX" sz="1400" b="1">
                <a:solidFill>
                  <a:srgbClr val="000000"/>
                </a:solidFill>
                <a:latin typeface="Arial" charset="0"/>
              </a:rPr>
              <a:t>          (CUSCAR)</a:t>
            </a:r>
            <a:endParaRPr lang="es-ES" sz="1400" b="1">
              <a:solidFill>
                <a:srgbClr val="000000"/>
              </a:solidFill>
              <a:latin typeface="Arial" charset="0"/>
            </a:endParaRPr>
          </a:p>
        </p:txBody>
      </p:sp>
      <p:sp>
        <p:nvSpPr>
          <p:cNvPr id="3090" name="Text Box 18"/>
          <p:cNvSpPr txBox="1">
            <a:spLocks noChangeArrowheads="1"/>
          </p:cNvSpPr>
          <p:nvPr/>
        </p:nvSpPr>
        <p:spPr bwMode="auto">
          <a:xfrm>
            <a:off x="7010400" y="3657600"/>
            <a:ext cx="2000250" cy="623888"/>
          </a:xfrm>
          <a:prstGeom prst="rect">
            <a:avLst/>
          </a:prstGeom>
          <a:noFill/>
          <a:ln w="12700" cap="sq">
            <a:noFill/>
            <a:miter lim="800000"/>
            <a:headEnd type="none" w="sm" len="sm"/>
            <a:tailEnd type="none" w="sm" len="sm"/>
          </a:ln>
          <a:effectLst/>
        </p:spPr>
        <p:txBody>
          <a:bodyPr lIns="120868" tIns="60436" rIns="120868" bIns="60436">
            <a:spAutoFit/>
          </a:bodyPr>
          <a:lstStyle/>
          <a:p>
            <a:pPr defTabSz="1209675">
              <a:spcBef>
                <a:spcPct val="50000"/>
              </a:spcBef>
            </a:pPr>
            <a:r>
              <a:rPr lang="es-MX" sz="3300" b="1">
                <a:solidFill>
                  <a:srgbClr val="000000"/>
                </a:solidFill>
                <a:effectLst>
                  <a:outerShdw blurRad="38100" dist="38100" dir="2700000" algn="tl">
                    <a:srgbClr val="C0C0C0"/>
                  </a:outerShdw>
                </a:effectLst>
                <a:latin typeface="Arial" charset="0"/>
              </a:rPr>
              <a:t>Aduana </a:t>
            </a:r>
            <a:endParaRPr lang="es-ES" sz="3300" b="1">
              <a:solidFill>
                <a:srgbClr val="000000"/>
              </a:solidFill>
              <a:effectLst>
                <a:outerShdw blurRad="38100" dist="38100" dir="2700000" algn="tl">
                  <a:srgbClr val="C0C0C0"/>
                </a:outerShdw>
              </a:effectLst>
              <a:latin typeface="Arial" charset="0"/>
            </a:endParaRPr>
          </a:p>
        </p:txBody>
      </p:sp>
      <p:pic>
        <p:nvPicPr>
          <p:cNvPr id="3091" name="Picture 19"/>
          <p:cNvPicPr>
            <a:picLocks noChangeArrowheads="1"/>
          </p:cNvPicPr>
          <p:nvPr/>
        </p:nvPicPr>
        <p:blipFill>
          <a:blip r:embed="rId3"/>
          <a:srcRect/>
          <a:stretch>
            <a:fillRect/>
          </a:stretch>
        </p:blipFill>
        <p:spPr bwMode="auto">
          <a:xfrm>
            <a:off x="7162800" y="1752600"/>
            <a:ext cx="2000250" cy="1905000"/>
          </a:xfrm>
          <a:prstGeom prst="rect">
            <a:avLst/>
          </a:prstGeom>
          <a:noFill/>
          <a:ln w="9525">
            <a:noFill/>
            <a:miter lim="800000"/>
            <a:headEnd/>
            <a:tailEnd/>
          </a:ln>
          <a:effectLst/>
        </p:spPr>
      </p:pic>
      <p:graphicFrame>
        <p:nvGraphicFramePr>
          <p:cNvPr id="3103" name="Object 31"/>
          <p:cNvGraphicFramePr>
            <a:graphicFrameLocks noChangeAspect="1"/>
          </p:cNvGraphicFramePr>
          <p:nvPr/>
        </p:nvGraphicFramePr>
        <p:xfrm>
          <a:off x="8153400" y="6710363"/>
          <a:ext cx="1889125" cy="1166812"/>
        </p:xfrm>
        <a:graphic>
          <a:graphicData uri="http://schemas.openxmlformats.org/presentationml/2006/ole">
            <p:oleObj spid="_x0000_s3103" name="VISIO" r:id="rId4" imgW="2625480" imgH="1977840" progId="Visio.Drawing.6">
              <p:embed/>
            </p:oleObj>
          </a:graphicData>
        </a:graphic>
      </p:graphicFrame>
      <p:sp>
        <p:nvSpPr>
          <p:cNvPr id="3104" name="Text Box 32"/>
          <p:cNvSpPr txBox="1">
            <a:spLocks noChangeArrowheads="1"/>
          </p:cNvSpPr>
          <p:nvPr/>
        </p:nvSpPr>
        <p:spPr bwMode="auto">
          <a:xfrm>
            <a:off x="8486775" y="7089775"/>
            <a:ext cx="2000250" cy="365125"/>
          </a:xfrm>
          <a:prstGeom prst="rect">
            <a:avLst/>
          </a:prstGeom>
          <a:noFill/>
          <a:ln w="12700" cap="sq">
            <a:noFill/>
            <a:miter lim="800000"/>
            <a:headEnd type="none" w="sm" len="sm"/>
            <a:tailEnd type="none" w="sm" len="sm"/>
          </a:ln>
          <a:effectLst/>
        </p:spPr>
        <p:txBody>
          <a:bodyPr lIns="120868" tIns="60436" rIns="120868" bIns="60436">
            <a:spAutoFit/>
          </a:bodyPr>
          <a:lstStyle/>
          <a:p>
            <a:pPr defTabSz="1209675">
              <a:spcBef>
                <a:spcPct val="50000"/>
              </a:spcBef>
            </a:pPr>
            <a:r>
              <a:rPr lang="es-MX" sz="1600" b="1">
                <a:solidFill>
                  <a:srgbClr val="000000"/>
                </a:solidFill>
                <a:latin typeface="Arial" charset="0"/>
              </a:rPr>
              <a:t>INTERNET</a:t>
            </a:r>
            <a:endParaRPr lang="es-ES" sz="1600" b="1">
              <a:solidFill>
                <a:srgbClr val="000000"/>
              </a:solidFill>
              <a:latin typeface="Arial" charset="0"/>
            </a:endParaRPr>
          </a:p>
        </p:txBody>
      </p:sp>
      <p:pic>
        <p:nvPicPr>
          <p:cNvPr id="3105" name="Picture 33" descr="C:\Archivos de programa\Archivos comunes\Microsoft Shared\Clipart\cagcat50\BS00580_.wmf"/>
          <p:cNvPicPr>
            <a:picLocks noChangeAspect="1" noChangeArrowheads="1"/>
          </p:cNvPicPr>
          <p:nvPr/>
        </p:nvPicPr>
        <p:blipFill>
          <a:blip r:embed="rId5"/>
          <a:srcRect/>
          <a:stretch>
            <a:fillRect/>
          </a:stretch>
        </p:blipFill>
        <p:spPr bwMode="auto">
          <a:xfrm>
            <a:off x="12212638" y="6985000"/>
            <a:ext cx="555625" cy="530225"/>
          </a:xfrm>
          <a:prstGeom prst="rect">
            <a:avLst/>
          </a:prstGeom>
          <a:noFill/>
        </p:spPr>
      </p:pic>
      <p:pic>
        <p:nvPicPr>
          <p:cNvPr id="3107" name="Picture 35" descr="C:\Archivos de programa\Archivos comunes\Microsoft Shared\Clipart\cagcat50\BD07153_.WMF"/>
          <p:cNvPicPr>
            <a:picLocks noChangeAspect="1" noChangeArrowheads="1"/>
          </p:cNvPicPr>
          <p:nvPr/>
        </p:nvPicPr>
        <p:blipFill>
          <a:blip r:embed="rId6"/>
          <a:srcRect/>
          <a:stretch>
            <a:fillRect/>
          </a:stretch>
        </p:blipFill>
        <p:spPr bwMode="auto">
          <a:xfrm>
            <a:off x="11704638" y="7089775"/>
            <a:ext cx="889000" cy="952500"/>
          </a:xfrm>
          <a:prstGeom prst="rect">
            <a:avLst/>
          </a:prstGeom>
          <a:noFill/>
        </p:spPr>
      </p:pic>
      <p:sp>
        <p:nvSpPr>
          <p:cNvPr id="3117" name="Line 45"/>
          <p:cNvSpPr>
            <a:spLocks noChangeShapeType="1"/>
          </p:cNvSpPr>
          <p:nvPr/>
        </p:nvSpPr>
        <p:spPr bwMode="auto">
          <a:xfrm rot="3194375" flipH="1">
            <a:off x="10233026" y="6948487"/>
            <a:ext cx="868362" cy="1217613"/>
          </a:xfrm>
          <a:prstGeom prst="line">
            <a:avLst/>
          </a:prstGeom>
          <a:noFill/>
          <a:ln w="38100" cap="sq">
            <a:solidFill>
              <a:srgbClr val="FF0000"/>
            </a:solidFill>
            <a:miter lim="800000"/>
            <a:headEnd type="stealth" w="sm" len="sm"/>
            <a:tailEnd type="stealth" w="sm" len="sm"/>
          </a:ln>
          <a:effectLst/>
        </p:spPr>
        <p:txBody>
          <a:bodyPr wrap="none"/>
          <a:lstStyle/>
          <a:p>
            <a:endParaRPr lang="es-ES"/>
          </a:p>
        </p:txBody>
      </p:sp>
      <p:sp>
        <p:nvSpPr>
          <p:cNvPr id="3118" name="Text Box 46"/>
          <p:cNvSpPr txBox="1">
            <a:spLocks noChangeArrowheads="1"/>
          </p:cNvSpPr>
          <p:nvPr/>
        </p:nvSpPr>
        <p:spPr bwMode="auto">
          <a:xfrm>
            <a:off x="10079038" y="4114800"/>
            <a:ext cx="2514600" cy="2809875"/>
          </a:xfrm>
          <a:prstGeom prst="rect">
            <a:avLst/>
          </a:prstGeom>
          <a:noFill/>
          <a:ln w="12700" cap="sq">
            <a:noFill/>
            <a:miter lim="800000"/>
            <a:headEnd type="none" w="sm" len="sm"/>
            <a:tailEnd type="none" w="sm" len="sm"/>
          </a:ln>
          <a:effectLst/>
        </p:spPr>
        <p:txBody>
          <a:bodyPr lIns="120868" tIns="60436" rIns="120868" bIns="60436">
            <a:spAutoFit/>
          </a:bodyPr>
          <a:lstStyle/>
          <a:p>
            <a:pPr algn="ctr" defTabSz="1209675">
              <a:spcBef>
                <a:spcPct val="50000"/>
              </a:spcBef>
              <a:buFont typeface="Wingdings" pitchFamily="2" charset="2"/>
              <a:buNone/>
            </a:pPr>
            <a:r>
              <a:rPr lang="es-MX" sz="1600" u="sng">
                <a:solidFill>
                  <a:srgbClr val="000000"/>
                </a:solidFill>
                <a:latin typeface="Arial Black" pitchFamily="34" charset="0"/>
              </a:rPr>
              <a:t>Agentes de Comercio Exterior</a:t>
            </a:r>
          </a:p>
          <a:p>
            <a:pPr defTabSz="1209675">
              <a:spcBef>
                <a:spcPct val="50000"/>
              </a:spcBef>
              <a:buFont typeface="Wingdings" pitchFamily="2" charset="2"/>
              <a:buChar char="ü"/>
            </a:pPr>
            <a:r>
              <a:rPr lang="es-MX" sz="1600" b="1">
                <a:solidFill>
                  <a:srgbClr val="000000"/>
                </a:solidFill>
                <a:latin typeface="Arial" charset="0"/>
              </a:rPr>
              <a:t>Agentes de Aduana</a:t>
            </a:r>
          </a:p>
          <a:p>
            <a:pPr defTabSz="1209675">
              <a:spcBef>
                <a:spcPct val="50000"/>
              </a:spcBef>
              <a:buFont typeface="Wingdings" pitchFamily="2" charset="2"/>
              <a:buChar char="ü"/>
            </a:pPr>
            <a:r>
              <a:rPr lang="es-MX" sz="1600" b="1">
                <a:solidFill>
                  <a:srgbClr val="000000"/>
                </a:solidFill>
                <a:latin typeface="Arial" charset="0"/>
              </a:rPr>
              <a:t>Almacenes</a:t>
            </a:r>
          </a:p>
          <a:p>
            <a:pPr defTabSz="1209675">
              <a:spcBef>
                <a:spcPct val="50000"/>
              </a:spcBef>
              <a:buFont typeface="Wingdings" pitchFamily="2" charset="2"/>
              <a:buChar char="ü"/>
            </a:pPr>
            <a:r>
              <a:rPr lang="es-MX" sz="1600" b="1">
                <a:solidFill>
                  <a:srgbClr val="000000"/>
                </a:solidFill>
                <a:latin typeface="Arial" charset="0"/>
              </a:rPr>
              <a:t>Desconsolidadoras, </a:t>
            </a:r>
          </a:p>
          <a:p>
            <a:pPr defTabSz="1209675">
              <a:spcBef>
                <a:spcPct val="50000"/>
              </a:spcBef>
              <a:buFont typeface="Wingdings" pitchFamily="2" charset="2"/>
              <a:buNone/>
            </a:pPr>
            <a:r>
              <a:rPr lang="es-MX" sz="1600" b="1">
                <a:solidFill>
                  <a:srgbClr val="000000"/>
                </a:solidFill>
                <a:latin typeface="Arial" charset="0"/>
              </a:rPr>
              <a:t>  Consolidadoras.</a:t>
            </a:r>
          </a:p>
          <a:p>
            <a:pPr defTabSz="1209675">
              <a:spcBef>
                <a:spcPct val="50000"/>
              </a:spcBef>
              <a:buFont typeface="Wingdings" pitchFamily="2" charset="2"/>
              <a:buChar char="ü"/>
            </a:pPr>
            <a:r>
              <a:rPr lang="es-MX" sz="1600" b="1">
                <a:solidFill>
                  <a:srgbClr val="000000"/>
                </a:solidFill>
                <a:latin typeface="Arial" charset="0"/>
              </a:rPr>
              <a:t>Transportistas</a:t>
            </a:r>
          </a:p>
          <a:p>
            <a:pPr defTabSz="1209675">
              <a:spcBef>
                <a:spcPct val="50000"/>
              </a:spcBef>
              <a:buFont typeface="Wingdings" pitchFamily="2" charset="2"/>
              <a:buChar char="ü"/>
            </a:pPr>
            <a:r>
              <a:rPr lang="es-MX" sz="1600" b="1">
                <a:solidFill>
                  <a:srgbClr val="000000"/>
                </a:solidFill>
                <a:latin typeface="Arial" charset="0"/>
              </a:rPr>
              <a:t>etc</a:t>
            </a:r>
            <a:endParaRPr lang="es-ES" sz="1600" b="1">
              <a:solidFill>
                <a:srgbClr val="000000"/>
              </a:solidFill>
              <a:latin typeface="Arial" charset="0"/>
            </a:endParaRPr>
          </a:p>
        </p:txBody>
      </p:sp>
      <p:pic>
        <p:nvPicPr>
          <p:cNvPr id="3119" name="Picture 47" descr="C:\Archivos de programa\Archivos comunes\Microsoft Shared\Clipart\cagcat50\TN00333_.wmf"/>
          <p:cNvPicPr>
            <a:picLocks noChangeAspect="1" noChangeArrowheads="1"/>
          </p:cNvPicPr>
          <p:nvPr/>
        </p:nvPicPr>
        <p:blipFill>
          <a:blip r:embed="rId7"/>
          <a:srcRect/>
          <a:stretch>
            <a:fillRect/>
          </a:stretch>
        </p:blipFill>
        <p:spPr bwMode="auto">
          <a:xfrm>
            <a:off x="685800" y="3276600"/>
            <a:ext cx="777875" cy="742950"/>
          </a:xfrm>
          <a:prstGeom prst="rect">
            <a:avLst/>
          </a:prstGeom>
          <a:noFill/>
        </p:spPr>
      </p:pic>
      <p:pic>
        <p:nvPicPr>
          <p:cNvPr id="3120" name="Picture 48" descr="C:\Archivos de programa\Archivos comunes\Microsoft Shared\Clipart\cagcat50\TN00686_.wmf"/>
          <p:cNvPicPr>
            <a:picLocks noChangeAspect="1" noChangeArrowheads="1"/>
          </p:cNvPicPr>
          <p:nvPr/>
        </p:nvPicPr>
        <p:blipFill>
          <a:blip r:embed="rId8"/>
          <a:srcRect/>
          <a:stretch>
            <a:fillRect/>
          </a:stretch>
        </p:blipFill>
        <p:spPr bwMode="auto">
          <a:xfrm>
            <a:off x="1981200" y="3124200"/>
            <a:ext cx="1333500" cy="739775"/>
          </a:xfrm>
          <a:prstGeom prst="rect">
            <a:avLst/>
          </a:prstGeom>
          <a:noFill/>
        </p:spPr>
      </p:pic>
      <p:sp>
        <p:nvSpPr>
          <p:cNvPr id="3122" name="Text Box 50"/>
          <p:cNvSpPr txBox="1">
            <a:spLocks noChangeArrowheads="1"/>
          </p:cNvSpPr>
          <p:nvPr/>
        </p:nvSpPr>
        <p:spPr bwMode="auto">
          <a:xfrm>
            <a:off x="533400" y="2286000"/>
            <a:ext cx="2111375" cy="882650"/>
          </a:xfrm>
          <a:prstGeom prst="rect">
            <a:avLst/>
          </a:prstGeom>
          <a:noFill/>
          <a:ln w="12700" cap="sq">
            <a:noFill/>
            <a:miter lim="800000"/>
            <a:headEnd type="none" w="sm" len="sm"/>
            <a:tailEnd type="none" w="sm" len="sm"/>
          </a:ln>
          <a:effectLst/>
        </p:spPr>
        <p:txBody>
          <a:bodyPr lIns="120868" tIns="60436" rIns="120868" bIns="60436">
            <a:spAutoFit/>
          </a:bodyPr>
          <a:lstStyle/>
          <a:p>
            <a:pPr defTabSz="1209675">
              <a:spcBef>
                <a:spcPct val="50000"/>
              </a:spcBef>
              <a:buFont typeface="Wingdings" pitchFamily="2" charset="2"/>
              <a:buChar char="ü"/>
            </a:pPr>
            <a:r>
              <a:rPr lang="es-MX" sz="2000" b="1">
                <a:solidFill>
                  <a:srgbClr val="000000"/>
                </a:solidFill>
                <a:latin typeface="Arial" charset="0"/>
              </a:rPr>
              <a:t>Navieras</a:t>
            </a:r>
          </a:p>
          <a:p>
            <a:pPr defTabSz="1209675">
              <a:spcBef>
                <a:spcPct val="50000"/>
              </a:spcBef>
              <a:buFont typeface="Wingdings" pitchFamily="2" charset="2"/>
              <a:buChar char="ü"/>
            </a:pPr>
            <a:r>
              <a:rPr lang="es-MX" sz="2000" b="1">
                <a:solidFill>
                  <a:srgbClr val="000000"/>
                </a:solidFill>
                <a:latin typeface="Arial" charset="0"/>
              </a:rPr>
              <a:t>Aerolíneas</a:t>
            </a:r>
          </a:p>
        </p:txBody>
      </p:sp>
      <p:sp>
        <p:nvSpPr>
          <p:cNvPr id="3160" name="Text Box 88"/>
          <p:cNvSpPr txBox="1">
            <a:spLocks noChangeArrowheads="1"/>
          </p:cNvSpPr>
          <p:nvPr/>
        </p:nvSpPr>
        <p:spPr bwMode="auto">
          <a:xfrm>
            <a:off x="10274300" y="7700963"/>
            <a:ext cx="1208088" cy="609600"/>
          </a:xfrm>
          <a:prstGeom prst="rect">
            <a:avLst/>
          </a:prstGeom>
          <a:noFill/>
          <a:ln w="12700" cap="sq">
            <a:noFill/>
            <a:miter lim="800000"/>
            <a:headEnd type="none" w="sm" len="sm"/>
            <a:tailEnd type="none" w="sm" len="sm"/>
          </a:ln>
          <a:effectLst/>
        </p:spPr>
        <p:txBody>
          <a:bodyPr lIns="120868" tIns="60436" rIns="120868" bIns="60436">
            <a:spAutoFit/>
          </a:bodyPr>
          <a:lstStyle/>
          <a:p>
            <a:pPr defTabSz="1209675">
              <a:spcBef>
                <a:spcPct val="50000"/>
              </a:spcBef>
            </a:pPr>
            <a:r>
              <a:rPr lang="es-MX" sz="1600" b="1">
                <a:solidFill>
                  <a:srgbClr val="000000"/>
                </a:solidFill>
                <a:latin typeface="Arial Unicode MS" pitchFamily="34" charset="-128"/>
              </a:rPr>
              <a:t>Mensaje de Datos</a:t>
            </a:r>
            <a:endParaRPr lang="es-ES" sz="1600" b="1">
              <a:solidFill>
                <a:srgbClr val="000000"/>
              </a:solidFill>
              <a:latin typeface="Arial Unicode MS" pitchFamily="34" charset="-128"/>
            </a:endParaRPr>
          </a:p>
        </p:txBody>
      </p:sp>
      <p:sp>
        <p:nvSpPr>
          <p:cNvPr id="3193" name="Text Box 121"/>
          <p:cNvSpPr txBox="1">
            <a:spLocks noChangeArrowheads="1"/>
          </p:cNvSpPr>
          <p:nvPr/>
        </p:nvSpPr>
        <p:spPr bwMode="auto">
          <a:xfrm>
            <a:off x="2020888" y="336550"/>
            <a:ext cx="9302750" cy="730250"/>
          </a:xfrm>
          <a:prstGeom prst="rect">
            <a:avLst/>
          </a:prstGeom>
          <a:noFill/>
          <a:ln w="9525">
            <a:noFill/>
            <a:miter lim="800000"/>
            <a:headEnd/>
            <a:tailEnd/>
          </a:ln>
          <a:effectLst/>
        </p:spPr>
        <p:txBody>
          <a:bodyPr wrap="none" lIns="120868" tIns="60436" rIns="120868" bIns="60436">
            <a:spAutoFit/>
          </a:bodyPr>
          <a:lstStyle/>
          <a:p>
            <a:pPr algn="ctr" defTabSz="1209675"/>
            <a:r>
              <a:rPr lang="es-EC" sz="4000" b="1">
                <a:solidFill>
                  <a:schemeClr val="bg1"/>
                </a:solidFill>
                <a:effectLst>
                  <a:outerShdw blurRad="38100" dist="38100" dir="2700000" algn="tl">
                    <a:srgbClr val="C0C0C0"/>
                  </a:outerShdw>
                </a:effectLst>
              </a:rPr>
              <a:t>Sistema Interactivo de Comercio Exterior</a:t>
            </a:r>
            <a:endParaRPr lang="es-ES" sz="4000" b="1" u="sng">
              <a:solidFill>
                <a:schemeClr val="bg1"/>
              </a:solidFill>
              <a:effectLst>
                <a:outerShdw blurRad="38100" dist="38100" dir="2700000" algn="tl">
                  <a:srgbClr val="C0C0C0"/>
                </a:outerShdw>
              </a:effectLst>
            </a:endParaRPr>
          </a:p>
        </p:txBody>
      </p:sp>
      <p:grpSp>
        <p:nvGrpSpPr>
          <p:cNvPr id="3194" name="Group 122"/>
          <p:cNvGrpSpPr>
            <a:grpSpLocks/>
          </p:cNvGrpSpPr>
          <p:nvPr/>
        </p:nvGrpSpPr>
        <p:grpSpPr bwMode="auto">
          <a:xfrm>
            <a:off x="3733800" y="6096000"/>
            <a:ext cx="2111375" cy="1695450"/>
            <a:chOff x="2640" y="3058"/>
            <a:chExt cx="1104" cy="651"/>
          </a:xfrm>
        </p:grpSpPr>
        <p:pic>
          <p:nvPicPr>
            <p:cNvPr id="3195" name="Picture 123"/>
            <p:cNvPicPr>
              <a:picLocks noChangeArrowheads="1"/>
            </p:cNvPicPr>
            <p:nvPr/>
          </p:nvPicPr>
          <p:blipFill>
            <a:blip r:embed="rId9"/>
            <a:srcRect/>
            <a:stretch>
              <a:fillRect/>
            </a:stretch>
          </p:blipFill>
          <p:spPr bwMode="auto">
            <a:xfrm>
              <a:off x="2640" y="3168"/>
              <a:ext cx="528" cy="541"/>
            </a:xfrm>
            <a:prstGeom prst="rect">
              <a:avLst/>
            </a:prstGeom>
            <a:noFill/>
            <a:ln w="9525">
              <a:noFill/>
              <a:miter lim="800000"/>
              <a:headEnd/>
              <a:tailEnd/>
            </a:ln>
            <a:effectLst/>
          </p:spPr>
        </p:pic>
        <p:pic>
          <p:nvPicPr>
            <p:cNvPr id="3196" name="Picture 124"/>
            <p:cNvPicPr>
              <a:picLocks noChangeArrowheads="1"/>
            </p:cNvPicPr>
            <p:nvPr/>
          </p:nvPicPr>
          <p:blipFill>
            <a:blip r:embed="rId10"/>
            <a:srcRect/>
            <a:stretch>
              <a:fillRect/>
            </a:stretch>
          </p:blipFill>
          <p:spPr bwMode="auto">
            <a:xfrm>
              <a:off x="3098" y="3058"/>
              <a:ext cx="646" cy="638"/>
            </a:xfrm>
            <a:prstGeom prst="rect">
              <a:avLst/>
            </a:prstGeom>
            <a:noFill/>
            <a:ln w="9525">
              <a:noFill/>
              <a:miter lim="800000"/>
              <a:headEnd/>
              <a:tailEnd/>
            </a:ln>
            <a:effectLst/>
          </p:spPr>
        </p:pic>
      </p:grpSp>
      <p:sp>
        <p:nvSpPr>
          <p:cNvPr id="3197" name="Text Box 125"/>
          <p:cNvSpPr txBox="1">
            <a:spLocks noChangeArrowheads="1"/>
          </p:cNvSpPr>
          <p:nvPr/>
        </p:nvSpPr>
        <p:spPr bwMode="auto">
          <a:xfrm>
            <a:off x="3352800" y="8001000"/>
            <a:ext cx="2889250" cy="365125"/>
          </a:xfrm>
          <a:prstGeom prst="rect">
            <a:avLst/>
          </a:prstGeom>
          <a:noFill/>
          <a:ln w="12700" cap="sq">
            <a:noFill/>
            <a:miter lim="800000"/>
            <a:headEnd type="none" w="sm" len="sm"/>
            <a:tailEnd type="none" w="sm" len="sm"/>
          </a:ln>
          <a:effectLst/>
        </p:spPr>
        <p:txBody>
          <a:bodyPr lIns="120868" tIns="60436" rIns="120868" bIns="60436">
            <a:spAutoFit/>
          </a:bodyPr>
          <a:lstStyle/>
          <a:p>
            <a:pPr defTabSz="1209675">
              <a:spcBef>
                <a:spcPct val="50000"/>
              </a:spcBef>
            </a:pPr>
            <a:r>
              <a:rPr lang="es-EC" sz="1600">
                <a:solidFill>
                  <a:srgbClr val="000000"/>
                </a:solidFill>
                <a:latin typeface="Arial Black" pitchFamily="34" charset="0"/>
              </a:rPr>
              <a:t>CASILLA SEGURA</a:t>
            </a:r>
            <a:endParaRPr lang="es-ES" sz="1600">
              <a:solidFill>
                <a:srgbClr val="000000"/>
              </a:solidFill>
              <a:latin typeface="Arial Black" pitchFamily="34" charset="0"/>
            </a:endParaRPr>
          </a:p>
        </p:txBody>
      </p:sp>
      <p:sp>
        <p:nvSpPr>
          <p:cNvPr id="3201" name="Line 129"/>
          <p:cNvSpPr>
            <a:spLocks noChangeShapeType="1"/>
          </p:cNvSpPr>
          <p:nvPr/>
        </p:nvSpPr>
        <p:spPr bwMode="auto">
          <a:xfrm flipH="1">
            <a:off x="5867400" y="7315200"/>
            <a:ext cx="1828800" cy="0"/>
          </a:xfrm>
          <a:prstGeom prst="line">
            <a:avLst/>
          </a:prstGeom>
          <a:noFill/>
          <a:ln w="38100">
            <a:solidFill>
              <a:schemeClr val="bg2"/>
            </a:solidFill>
            <a:round/>
            <a:headEnd/>
            <a:tailEnd type="triangle" w="med" len="med"/>
          </a:ln>
          <a:effectLst/>
        </p:spPr>
        <p:txBody>
          <a:bodyPr/>
          <a:lstStyle/>
          <a:p>
            <a:endParaRPr lang="es-ES"/>
          </a:p>
        </p:txBody>
      </p:sp>
      <p:sp>
        <p:nvSpPr>
          <p:cNvPr id="3203" name="Line 131"/>
          <p:cNvSpPr>
            <a:spLocks noChangeShapeType="1"/>
          </p:cNvSpPr>
          <p:nvPr/>
        </p:nvSpPr>
        <p:spPr bwMode="auto">
          <a:xfrm flipV="1">
            <a:off x="4445000" y="2857500"/>
            <a:ext cx="0" cy="3070225"/>
          </a:xfrm>
          <a:prstGeom prst="line">
            <a:avLst/>
          </a:prstGeom>
          <a:noFill/>
          <a:ln w="38100">
            <a:solidFill>
              <a:schemeClr val="bg2"/>
            </a:solidFill>
            <a:round/>
            <a:headEnd type="triangle" w="med" len="med"/>
            <a:tailEnd/>
          </a:ln>
          <a:effectLst/>
        </p:spPr>
        <p:txBody>
          <a:bodyPr/>
          <a:lstStyle/>
          <a:p>
            <a:endParaRPr lang="es-ES"/>
          </a:p>
        </p:txBody>
      </p:sp>
      <p:sp>
        <p:nvSpPr>
          <p:cNvPr id="3204" name="Line 132"/>
          <p:cNvSpPr>
            <a:spLocks noChangeShapeType="1"/>
          </p:cNvSpPr>
          <p:nvPr/>
        </p:nvSpPr>
        <p:spPr bwMode="auto">
          <a:xfrm flipV="1">
            <a:off x="4445000" y="2819400"/>
            <a:ext cx="2413000" cy="38100"/>
          </a:xfrm>
          <a:prstGeom prst="line">
            <a:avLst/>
          </a:prstGeom>
          <a:noFill/>
          <a:ln w="38100">
            <a:solidFill>
              <a:schemeClr val="bg2"/>
            </a:solidFill>
            <a:round/>
            <a:headEnd/>
            <a:tailEnd type="triangle" w="med" len="med"/>
          </a:ln>
          <a:effectLst/>
        </p:spPr>
        <p:txBody>
          <a:bodyPr/>
          <a:lstStyle/>
          <a:p>
            <a:endParaRPr lang="es-ES"/>
          </a:p>
        </p:txBody>
      </p:sp>
      <p:sp>
        <p:nvSpPr>
          <p:cNvPr id="3206" name="Text Box 134"/>
          <p:cNvSpPr txBox="1">
            <a:spLocks noChangeArrowheads="1"/>
          </p:cNvSpPr>
          <p:nvPr/>
        </p:nvSpPr>
        <p:spPr bwMode="auto">
          <a:xfrm>
            <a:off x="11679238" y="8153400"/>
            <a:ext cx="1143000" cy="519113"/>
          </a:xfrm>
          <a:prstGeom prst="rect">
            <a:avLst/>
          </a:prstGeom>
          <a:noFill/>
          <a:ln w="9525">
            <a:noFill/>
            <a:miter lim="800000"/>
            <a:headEnd/>
            <a:tailEnd/>
          </a:ln>
          <a:effectLst/>
        </p:spPr>
        <p:txBody>
          <a:bodyPr>
            <a:spAutoFit/>
          </a:bodyPr>
          <a:lstStyle/>
          <a:p>
            <a:pPr>
              <a:spcBef>
                <a:spcPct val="50000"/>
              </a:spcBef>
            </a:pPr>
            <a:r>
              <a:rPr lang="es-ES" sz="2800" b="1">
                <a:solidFill>
                  <a:srgbClr val="FF0000"/>
                </a:solidFill>
              </a:rPr>
              <a:t>OCE</a:t>
            </a:r>
          </a:p>
        </p:txBody>
      </p:sp>
      <p:sp>
        <p:nvSpPr>
          <p:cNvPr id="3207" name="Line 135"/>
          <p:cNvSpPr>
            <a:spLocks noChangeShapeType="1"/>
          </p:cNvSpPr>
          <p:nvPr/>
        </p:nvSpPr>
        <p:spPr bwMode="auto">
          <a:xfrm>
            <a:off x="7239000" y="7315200"/>
            <a:ext cx="1000125" cy="0"/>
          </a:xfrm>
          <a:prstGeom prst="line">
            <a:avLst/>
          </a:prstGeom>
          <a:noFill/>
          <a:ln w="38100">
            <a:solidFill>
              <a:schemeClr val="bg2"/>
            </a:solidFill>
            <a:round/>
            <a:headEnd/>
            <a:tailEnd type="triangle" w="med" len="med"/>
          </a:ln>
          <a:effectLst/>
        </p:spPr>
        <p:txBody>
          <a:bodyPr/>
          <a:lstStyle/>
          <a:p>
            <a:endParaRPr lang="es-ES"/>
          </a:p>
        </p:txBody>
      </p:sp>
      <p:graphicFrame>
        <p:nvGraphicFramePr>
          <p:cNvPr id="3208" name="Object 136"/>
          <p:cNvGraphicFramePr>
            <a:graphicFrameLocks noChangeAspect="1"/>
          </p:cNvGraphicFramePr>
          <p:nvPr/>
        </p:nvGraphicFramePr>
        <p:xfrm>
          <a:off x="1933575" y="4929188"/>
          <a:ext cx="1889125" cy="1166812"/>
        </p:xfrm>
        <a:graphic>
          <a:graphicData uri="http://schemas.openxmlformats.org/presentationml/2006/ole">
            <p:oleObj spid="_x0000_s3208" name="VISIO" r:id="rId11" imgW="2625480" imgH="1977840" progId="Visio.Drawing.6">
              <p:embed/>
            </p:oleObj>
          </a:graphicData>
        </a:graphic>
      </p:graphicFrame>
      <p:sp>
        <p:nvSpPr>
          <p:cNvPr id="3209" name="Text Box 137"/>
          <p:cNvSpPr txBox="1">
            <a:spLocks noChangeArrowheads="1"/>
          </p:cNvSpPr>
          <p:nvPr/>
        </p:nvSpPr>
        <p:spPr bwMode="auto">
          <a:xfrm>
            <a:off x="2266950" y="5308600"/>
            <a:ext cx="2000250" cy="365125"/>
          </a:xfrm>
          <a:prstGeom prst="rect">
            <a:avLst/>
          </a:prstGeom>
          <a:noFill/>
          <a:ln w="12700" cap="sq">
            <a:noFill/>
            <a:miter lim="800000"/>
            <a:headEnd type="none" w="sm" len="sm"/>
            <a:tailEnd type="none" w="sm" len="sm"/>
          </a:ln>
          <a:effectLst/>
        </p:spPr>
        <p:txBody>
          <a:bodyPr lIns="120868" tIns="60436" rIns="120868" bIns="60436">
            <a:spAutoFit/>
          </a:bodyPr>
          <a:lstStyle/>
          <a:p>
            <a:pPr defTabSz="1209675">
              <a:spcBef>
                <a:spcPct val="50000"/>
              </a:spcBef>
            </a:pPr>
            <a:r>
              <a:rPr lang="es-MX" sz="1600" b="1">
                <a:solidFill>
                  <a:srgbClr val="000000"/>
                </a:solidFill>
                <a:latin typeface="Arial" charset="0"/>
              </a:rPr>
              <a:t>INTERNET</a:t>
            </a:r>
            <a:endParaRPr lang="es-ES" sz="1600" b="1">
              <a:solidFill>
                <a:srgbClr val="000000"/>
              </a:solidFill>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rrowheads="1"/>
          </p:cNvPicPr>
          <p:nvPr/>
        </p:nvPicPr>
        <p:blipFill>
          <a:blip r:embed="rId4"/>
          <a:srcRect/>
          <a:stretch>
            <a:fillRect/>
          </a:stretch>
        </p:blipFill>
        <p:spPr bwMode="auto">
          <a:xfrm>
            <a:off x="228600" y="3810000"/>
            <a:ext cx="2895600" cy="2266950"/>
          </a:xfrm>
          <a:prstGeom prst="rect">
            <a:avLst/>
          </a:prstGeom>
          <a:noFill/>
          <a:ln w="9525">
            <a:noFill/>
            <a:miter lim="800000"/>
            <a:headEnd/>
            <a:tailEnd/>
          </a:ln>
          <a:effectLst/>
        </p:spPr>
      </p:pic>
      <p:sp>
        <p:nvSpPr>
          <p:cNvPr id="4104" name="Text Box 8"/>
          <p:cNvSpPr txBox="1">
            <a:spLocks noChangeArrowheads="1"/>
          </p:cNvSpPr>
          <p:nvPr/>
        </p:nvSpPr>
        <p:spPr bwMode="auto">
          <a:xfrm>
            <a:off x="1066800" y="3352800"/>
            <a:ext cx="1600200" cy="455613"/>
          </a:xfrm>
          <a:prstGeom prst="rect">
            <a:avLst/>
          </a:prstGeom>
          <a:noFill/>
          <a:ln w="12700" cap="sq">
            <a:noFill/>
            <a:miter lim="800000"/>
            <a:headEnd type="none" w="sm" len="sm"/>
            <a:tailEnd type="none" w="sm" len="sm"/>
          </a:ln>
          <a:effectLst/>
        </p:spPr>
        <p:txBody>
          <a:bodyPr lIns="120868" tIns="60436" rIns="120868" bIns="60436">
            <a:spAutoFit/>
          </a:bodyPr>
          <a:lstStyle/>
          <a:p>
            <a:pPr defTabSz="1209675">
              <a:spcBef>
                <a:spcPct val="50000"/>
              </a:spcBef>
            </a:pPr>
            <a:r>
              <a:rPr lang="es-MX" sz="2200">
                <a:solidFill>
                  <a:srgbClr val="000000"/>
                </a:solidFill>
                <a:effectLst>
                  <a:outerShdw blurRad="38100" dist="38100" dir="2700000" algn="tl">
                    <a:srgbClr val="C0C0C0"/>
                  </a:outerShdw>
                </a:effectLst>
                <a:latin typeface="Arial Black" pitchFamily="34" charset="0"/>
              </a:rPr>
              <a:t>Aduana</a:t>
            </a:r>
            <a:endParaRPr lang="es-ES" sz="2200">
              <a:solidFill>
                <a:srgbClr val="000000"/>
              </a:solidFill>
              <a:effectLst>
                <a:outerShdw blurRad="38100" dist="38100" dir="2700000" algn="tl">
                  <a:srgbClr val="C0C0C0"/>
                </a:outerShdw>
              </a:effectLst>
              <a:latin typeface="Arial Black" pitchFamily="34" charset="0"/>
            </a:endParaRPr>
          </a:p>
        </p:txBody>
      </p:sp>
      <p:grpSp>
        <p:nvGrpSpPr>
          <p:cNvPr id="4154" name="Group 58"/>
          <p:cNvGrpSpPr>
            <a:grpSpLocks/>
          </p:cNvGrpSpPr>
          <p:nvPr/>
        </p:nvGrpSpPr>
        <p:grpSpPr bwMode="auto">
          <a:xfrm>
            <a:off x="5562600" y="4953000"/>
            <a:ext cx="2720975" cy="1766888"/>
            <a:chOff x="3408" y="3216"/>
            <a:chExt cx="1714" cy="1113"/>
          </a:xfrm>
        </p:grpSpPr>
        <p:grpSp>
          <p:nvGrpSpPr>
            <p:cNvPr id="4099" name="Group 3"/>
            <p:cNvGrpSpPr>
              <a:grpSpLocks/>
            </p:cNvGrpSpPr>
            <p:nvPr/>
          </p:nvGrpSpPr>
          <p:grpSpPr bwMode="auto">
            <a:xfrm>
              <a:off x="3552" y="3216"/>
              <a:ext cx="1104" cy="805"/>
              <a:chOff x="2640" y="3058"/>
              <a:chExt cx="1104" cy="651"/>
            </a:xfrm>
          </p:grpSpPr>
          <p:pic>
            <p:nvPicPr>
              <p:cNvPr id="4100" name="Picture 4"/>
              <p:cNvPicPr>
                <a:picLocks noChangeArrowheads="1"/>
              </p:cNvPicPr>
              <p:nvPr/>
            </p:nvPicPr>
            <p:blipFill>
              <a:blip r:embed="rId5"/>
              <a:srcRect/>
              <a:stretch>
                <a:fillRect/>
              </a:stretch>
            </p:blipFill>
            <p:spPr bwMode="auto">
              <a:xfrm>
                <a:off x="2640" y="3168"/>
                <a:ext cx="528" cy="541"/>
              </a:xfrm>
              <a:prstGeom prst="rect">
                <a:avLst/>
              </a:prstGeom>
              <a:noFill/>
              <a:ln w="9525">
                <a:noFill/>
                <a:miter lim="800000"/>
                <a:headEnd/>
                <a:tailEnd/>
              </a:ln>
              <a:effectLst/>
            </p:spPr>
          </p:pic>
          <p:pic>
            <p:nvPicPr>
              <p:cNvPr id="4101" name="Picture 5"/>
              <p:cNvPicPr>
                <a:picLocks noChangeArrowheads="1"/>
              </p:cNvPicPr>
              <p:nvPr/>
            </p:nvPicPr>
            <p:blipFill>
              <a:blip r:embed="rId6"/>
              <a:srcRect/>
              <a:stretch>
                <a:fillRect/>
              </a:stretch>
            </p:blipFill>
            <p:spPr bwMode="auto">
              <a:xfrm>
                <a:off x="3098" y="3058"/>
                <a:ext cx="646" cy="638"/>
              </a:xfrm>
              <a:prstGeom prst="rect">
                <a:avLst/>
              </a:prstGeom>
              <a:noFill/>
              <a:ln w="9525">
                <a:noFill/>
                <a:miter lim="800000"/>
                <a:headEnd/>
                <a:tailEnd/>
              </a:ln>
              <a:effectLst/>
            </p:spPr>
          </p:pic>
        </p:grpSp>
        <p:sp>
          <p:nvSpPr>
            <p:cNvPr id="4105" name="Text Box 9"/>
            <p:cNvSpPr txBox="1">
              <a:spLocks noChangeArrowheads="1"/>
            </p:cNvSpPr>
            <p:nvPr/>
          </p:nvSpPr>
          <p:spPr bwMode="auto">
            <a:xfrm>
              <a:off x="3408" y="4080"/>
              <a:ext cx="1714" cy="249"/>
            </a:xfrm>
            <a:prstGeom prst="rect">
              <a:avLst/>
            </a:prstGeom>
            <a:noFill/>
            <a:ln w="12700" cap="sq">
              <a:noFill/>
              <a:miter lim="800000"/>
              <a:headEnd type="none" w="sm" len="sm"/>
              <a:tailEnd type="none" w="sm" len="sm"/>
            </a:ln>
            <a:effectLst/>
          </p:spPr>
          <p:txBody>
            <a:bodyPr lIns="120868" tIns="60436" rIns="120868" bIns="60436">
              <a:spAutoFit/>
            </a:bodyPr>
            <a:lstStyle/>
            <a:p>
              <a:pPr defTabSz="1209675">
                <a:spcBef>
                  <a:spcPct val="50000"/>
                </a:spcBef>
              </a:pPr>
              <a:r>
                <a:rPr lang="es-MX" sz="1800">
                  <a:solidFill>
                    <a:srgbClr val="000000"/>
                  </a:solidFill>
                  <a:latin typeface="Arial Black" pitchFamily="34" charset="0"/>
                </a:rPr>
                <a:t>Casilla segura</a:t>
              </a:r>
              <a:endParaRPr lang="es-ES" sz="1800">
                <a:solidFill>
                  <a:srgbClr val="000000"/>
                </a:solidFill>
                <a:latin typeface="Arial Black" pitchFamily="34" charset="0"/>
              </a:endParaRPr>
            </a:p>
          </p:txBody>
        </p:sp>
      </p:grpSp>
      <p:sp>
        <p:nvSpPr>
          <p:cNvPr id="4107" name="Text Box 11"/>
          <p:cNvSpPr txBox="1">
            <a:spLocks noChangeArrowheads="1"/>
          </p:cNvSpPr>
          <p:nvPr/>
        </p:nvSpPr>
        <p:spPr bwMode="auto">
          <a:xfrm>
            <a:off x="1103313" y="374650"/>
            <a:ext cx="241300" cy="623888"/>
          </a:xfrm>
          <a:prstGeom prst="rect">
            <a:avLst/>
          </a:prstGeom>
          <a:noFill/>
          <a:ln w="9525">
            <a:noFill/>
            <a:miter lim="800000"/>
            <a:headEnd/>
            <a:tailEnd/>
          </a:ln>
          <a:effectLst/>
        </p:spPr>
        <p:txBody>
          <a:bodyPr wrap="none" lIns="120868" tIns="60436" rIns="120868" bIns="60436">
            <a:spAutoFit/>
          </a:bodyPr>
          <a:lstStyle/>
          <a:p>
            <a:pPr algn="ctr" defTabSz="1209675"/>
            <a:endParaRPr lang="es-ES" sz="3300"/>
          </a:p>
        </p:txBody>
      </p:sp>
      <p:sp>
        <p:nvSpPr>
          <p:cNvPr id="4108" name="Text Box 12"/>
          <p:cNvSpPr txBox="1">
            <a:spLocks noChangeArrowheads="1"/>
          </p:cNvSpPr>
          <p:nvPr/>
        </p:nvSpPr>
        <p:spPr bwMode="auto">
          <a:xfrm>
            <a:off x="3505200" y="422275"/>
            <a:ext cx="6330950" cy="623888"/>
          </a:xfrm>
          <a:prstGeom prst="rect">
            <a:avLst/>
          </a:prstGeom>
          <a:noFill/>
          <a:ln w="9525">
            <a:noFill/>
            <a:miter lim="800000"/>
            <a:headEnd/>
            <a:tailEnd/>
          </a:ln>
          <a:effectLst/>
        </p:spPr>
        <p:txBody>
          <a:bodyPr wrap="none" lIns="120868" tIns="60436" rIns="120868" bIns="60436">
            <a:spAutoFit/>
          </a:bodyPr>
          <a:lstStyle/>
          <a:p>
            <a:pPr algn="ctr" defTabSz="1209675"/>
            <a:r>
              <a:rPr lang="es-EC" sz="3300" b="1" u="sng">
                <a:solidFill>
                  <a:schemeClr val="bg1"/>
                </a:solidFill>
              </a:rPr>
              <a:t>Almacenes y Depósitos en el SICE</a:t>
            </a:r>
            <a:endParaRPr lang="es-ES" sz="3300" b="1" u="sng">
              <a:solidFill>
                <a:schemeClr val="bg1"/>
              </a:solidFill>
            </a:endParaRPr>
          </a:p>
        </p:txBody>
      </p:sp>
      <p:sp>
        <p:nvSpPr>
          <p:cNvPr id="4113" name="Rectangle 17"/>
          <p:cNvSpPr>
            <a:spLocks noChangeArrowheads="1"/>
          </p:cNvSpPr>
          <p:nvPr/>
        </p:nvSpPr>
        <p:spPr bwMode="auto">
          <a:xfrm>
            <a:off x="4267200" y="6705600"/>
            <a:ext cx="4222750" cy="1644650"/>
          </a:xfrm>
          <a:prstGeom prst="rect">
            <a:avLst/>
          </a:prstGeom>
          <a:noFill/>
          <a:ln w="9525">
            <a:noFill/>
            <a:miter lim="800000"/>
            <a:headEnd/>
            <a:tailEnd/>
          </a:ln>
          <a:effectLst/>
        </p:spPr>
        <p:txBody>
          <a:bodyPr lIns="120868" tIns="60436" rIns="120868" bIns="60436">
            <a:spAutoFit/>
          </a:bodyPr>
          <a:lstStyle/>
          <a:p>
            <a:pPr algn="just" defTabSz="1209675"/>
            <a:r>
              <a:rPr lang="es-EC" sz="2000" b="1">
                <a:solidFill>
                  <a:srgbClr val="000000"/>
                </a:solidFill>
                <a:cs typeface="Times New Roman" pitchFamily="18" charset="0"/>
              </a:rPr>
              <a:t>En la casilla segura los documentos son registrados, almacenados y enviados al sistema electrónico de la Aduana.</a:t>
            </a:r>
            <a:endParaRPr lang="es-ES" sz="2000" b="1">
              <a:solidFill>
                <a:srgbClr val="000000"/>
              </a:solidFill>
              <a:cs typeface="Times New Roman" pitchFamily="18" charset="0"/>
            </a:endParaRPr>
          </a:p>
          <a:p>
            <a:pPr defTabSz="1209675" eaLnBrk="0" hangingPunct="0"/>
            <a:endParaRPr lang="es-ES" sz="2000" b="1">
              <a:solidFill>
                <a:srgbClr val="000000"/>
              </a:solidFill>
            </a:endParaRPr>
          </a:p>
        </p:txBody>
      </p:sp>
      <p:sp>
        <p:nvSpPr>
          <p:cNvPr id="4114" name="Rectangle 18"/>
          <p:cNvSpPr>
            <a:spLocks noChangeArrowheads="1"/>
          </p:cNvSpPr>
          <p:nvPr/>
        </p:nvSpPr>
        <p:spPr bwMode="auto">
          <a:xfrm>
            <a:off x="0" y="6280150"/>
            <a:ext cx="3444875" cy="2559050"/>
          </a:xfrm>
          <a:prstGeom prst="rect">
            <a:avLst/>
          </a:prstGeom>
          <a:noFill/>
          <a:ln w="9525">
            <a:noFill/>
            <a:miter lim="800000"/>
            <a:headEnd/>
            <a:tailEnd/>
          </a:ln>
          <a:effectLst/>
        </p:spPr>
        <p:txBody>
          <a:bodyPr lIns="120868" tIns="60436" rIns="120868" bIns="60436">
            <a:spAutoFit/>
          </a:bodyPr>
          <a:lstStyle/>
          <a:p>
            <a:pPr algn="just" defTabSz="1209675"/>
            <a:endParaRPr lang="es-EC" sz="2000" b="1">
              <a:solidFill>
                <a:srgbClr val="000000"/>
              </a:solidFill>
              <a:cs typeface="Times New Roman" pitchFamily="18" charset="0"/>
            </a:endParaRPr>
          </a:p>
          <a:p>
            <a:pPr algn="just" defTabSz="1209675"/>
            <a:r>
              <a:rPr lang="es-EC" sz="2000" b="1">
                <a:solidFill>
                  <a:srgbClr val="000000"/>
                </a:solidFill>
                <a:cs typeface="Times New Roman" pitchFamily="18" charset="0"/>
              </a:rPr>
              <a:t>El sistema electrónico de la Aduana recibe el archivo en formato (CUSCAR.ZIP), lo valida y lo replica a la APG, al agente de carga a los almacenes y depósitos.</a:t>
            </a:r>
            <a:endParaRPr lang="es-ES" sz="2000" b="1">
              <a:solidFill>
                <a:srgbClr val="000000"/>
              </a:solidFill>
              <a:cs typeface="Times New Roman" pitchFamily="18" charset="0"/>
            </a:endParaRPr>
          </a:p>
          <a:p>
            <a:pPr defTabSz="1209675" eaLnBrk="0" hangingPunct="0"/>
            <a:endParaRPr lang="es-ES" sz="2000" b="1">
              <a:solidFill>
                <a:srgbClr val="000000"/>
              </a:solidFill>
            </a:endParaRPr>
          </a:p>
        </p:txBody>
      </p:sp>
      <p:sp>
        <p:nvSpPr>
          <p:cNvPr id="4117" name="Line 21"/>
          <p:cNvSpPr>
            <a:spLocks noChangeShapeType="1"/>
          </p:cNvSpPr>
          <p:nvPr/>
        </p:nvSpPr>
        <p:spPr bwMode="auto">
          <a:xfrm rot="18825969" flipV="1">
            <a:off x="1233488" y="2801938"/>
            <a:ext cx="542925" cy="511175"/>
          </a:xfrm>
          <a:prstGeom prst="line">
            <a:avLst/>
          </a:prstGeom>
          <a:noFill/>
          <a:ln w="31750">
            <a:solidFill>
              <a:srgbClr val="000000"/>
            </a:solidFill>
            <a:round/>
            <a:headEnd type="triangle" w="med" len="med"/>
            <a:tailEnd/>
          </a:ln>
          <a:effectLst/>
        </p:spPr>
        <p:txBody>
          <a:bodyPr/>
          <a:lstStyle/>
          <a:p>
            <a:endParaRPr lang="es-ES"/>
          </a:p>
        </p:txBody>
      </p:sp>
      <p:grpSp>
        <p:nvGrpSpPr>
          <p:cNvPr id="4153" name="Group 57"/>
          <p:cNvGrpSpPr>
            <a:grpSpLocks/>
          </p:cNvGrpSpPr>
          <p:nvPr/>
        </p:nvGrpSpPr>
        <p:grpSpPr bwMode="auto">
          <a:xfrm>
            <a:off x="5867400" y="2286000"/>
            <a:ext cx="2286000" cy="1270000"/>
            <a:chOff x="6000" y="1872"/>
            <a:chExt cx="1400" cy="800"/>
          </a:xfrm>
        </p:grpSpPr>
        <p:graphicFrame>
          <p:nvGraphicFramePr>
            <p:cNvPr id="4121" name="Object 25"/>
            <p:cNvGraphicFramePr>
              <a:graphicFrameLocks noChangeAspect="1"/>
            </p:cNvGraphicFramePr>
            <p:nvPr/>
          </p:nvGraphicFramePr>
          <p:xfrm>
            <a:off x="6000" y="1872"/>
            <a:ext cx="1062" cy="800"/>
          </p:xfrm>
          <a:graphic>
            <a:graphicData uri="http://schemas.openxmlformats.org/presentationml/2006/ole">
              <p:oleObj spid="_x0000_s4121" name="VISIO" r:id="rId7" imgW="2625480" imgH="1977840" progId="Visio.Drawing.6">
                <p:embed/>
              </p:oleObj>
            </a:graphicData>
          </a:graphic>
        </p:graphicFrame>
        <p:sp>
          <p:nvSpPr>
            <p:cNvPr id="4120" name="Text Box 24"/>
            <p:cNvSpPr txBox="1">
              <a:spLocks noChangeArrowheads="1"/>
            </p:cNvSpPr>
            <p:nvPr/>
          </p:nvSpPr>
          <p:spPr bwMode="auto">
            <a:xfrm>
              <a:off x="6000" y="2160"/>
              <a:ext cx="1400" cy="287"/>
            </a:xfrm>
            <a:prstGeom prst="rect">
              <a:avLst/>
            </a:prstGeom>
            <a:noFill/>
            <a:ln w="12700" cap="sq">
              <a:noFill/>
              <a:miter lim="800000"/>
              <a:headEnd type="none" w="sm" len="sm"/>
              <a:tailEnd type="none" w="sm" len="sm"/>
            </a:ln>
            <a:effectLst/>
          </p:spPr>
          <p:txBody>
            <a:bodyPr lIns="120868" tIns="60436" rIns="120868" bIns="60436">
              <a:spAutoFit/>
            </a:bodyPr>
            <a:lstStyle/>
            <a:p>
              <a:pPr defTabSz="1209675">
                <a:spcBef>
                  <a:spcPct val="50000"/>
                </a:spcBef>
              </a:pPr>
              <a:r>
                <a:rPr lang="es-MX" sz="2200" b="1">
                  <a:solidFill>
                    <a:srgbClr val="000000"/>
                  </a:solidFill>
                  <a:effectLst>
                    <a:outerShdw blurRad="38100" dist="38100" dir="2700000" algn="tl">
                      <a:srgbClr val="C0C0C0"/>
                    </a:outerShdw>
                  </a:effectLst>
                </a:rPr>
                <a:t>INTERNET</a:t>
              </a:r>
              <a:endParaRPr lang="es-ES" sz="2200" b="1">
                <a:solidFill>
                  <a:srgbClr val="000000"/>
                </a:solidFill>
                <a:effectLst>
                  <a:outerShdw blurRad="38100" dist="38100" dir="2700000" algn="tl">
                    <a:srgbClr val="C0C0C0"/>
                  </a:outerShdw>
                </a:effectLst>
              </a:endParaRPr>
            </a:p>
          </p:txBody>
        </p:sp>
      </p:grpSp>
      <p:pic>
        <p:nvPicPr>
          <p:cNvPr id="4129" name="Picture 33" descr="C:\Archivos de programa\Archivos comunes\Microsoft Shared\Clipart\cagcat50\TN00333_.wmf"/>
          <p:cNvPicPr>
            <a:picLocks noChangeAspect="1" noChangeArrowheads="1"/>
          </p:cNvPicPr>
          <p:nvPr/>
        </p:nvPicPr>
        <p:blipFill>
          <a:blip r:embed="rId8"/>
          <a:srcRect/>
          <a:stretch>
            <a:fillRect/>
          </a:stretch>
        </p:blipFill>
        <p:spPr bwMode="auto">
          <a:xfrm>
            <a:off x="762000" y="1295400"/>
            <a:ext cx="777875" cy="742950"/>
          </a:xfrm>
          <a:prstGeom prst="rect">
            <a:avLst/>
          </a:prstGeom>
          <a:noFill/>
        </p:spPr>
      </p:pic>
      <p:pic>
        <p:nvPicPr>
          <p:cNvPr id="4130" name="Picture 34" descr="C:\Archivos de programa\Archivos comunes\Microsoft Shared\Clipart\cagcat50\TN00686_.wmf"/>
          <p:cNvPicPr>
            <a:picLocks noChangeAspect="1" noChangeArrowheads="1"/>
          </p:cNvPicPr>
          <p:nvPr/>
        </p:nvPicPr>
        <p:blipFill>
          <a:blip r:embed="rId9"/>
          <a:srcRect/>
          <a:stretch>
            <a:fillRect/>
          </a:stretch>
        </p:blipFill>
        <p:spPr bwMode="auto">
          <a:xfrm>
            <a:off x="1676400" y="1295400"/>
            <a:ext cx="1333500" cy="739775"/>
          </a:xfrm>
          <a:prstGeom prst="rect">
            <a:avLst/>
          </a:prstGeom>
          <a:noFill/>
        </p:spPr>
      </p:pic>
      <p:pic>
        <p:nvPicPr>
          <p:cNvPr id="4133" name="Picture 37" descr="http://www.linsa.com/images/racks.jpg"/>
          <p:cNvPicPr>
            <a:picLocks noChangeAspect="1" noChangeArrowheads="1"/>
          </p:cNvPicPr>
          <p:nvPr/>
        </p:nvPicPr>
        <p:blipFill>
          <a:blip r:embed="rId10"/>
          <a:srcRect/>
          <a:stretch>
            <a:fillRect/>
          </a:stretch>
        </p:blipFill>
        <p:spPr bwMode="auto">
          <a:xfrm>
            <a:off x="10287000" y="3962400"/>
            <a:ext cx="2819400" cy="2316163"/>
          </a:xfrm>
          <a:prstGeom prst="rect">
            <a:avLst/>
          </a:prstGeom>
          <a:noFill/>
        </p:spPr>
      </p:pic>
      <p:sp>
        <p:nvSpPr>
          <p:cNvPr id="4143" name="Line 47"/>
          <p:cNvSpPr>
            <a:spLocks noChangeShapeType="1"/>
          </p:cNvSpPr>
          <p:nvPr/>
        </p:nvSpPr>
        <p:spPr bwMode="auto">
          <a:xfrm flipH="1">
            <a:off x="3124200" y="3124200"/>
            <a:ext cx="2667000" cy="990600"/>
          </a:xfrm>
          <a:prstGeom prst="line">
            <a:avLst/>
          </a:prstGeom>
          <a:noFill/>
          <a:ln w="31750">
            <a:solidFill>
              <a:srgbClr val="FF0000"/>
            </a:solidFill>
            <a:round/>
            <a:headEnd type="triangle" w="med" len="med"/>
            <a:tailEnd/>
          </a:ln>
          <a:effectLst/>
        </p:spPr>
        <p:txBody>
          <a:bodyPr wrap="none"/>
          <a:lstStyle/>
          <a:p>
            <a:endParaRPr lang="es-ES"/>
          </a:p>
        </p:txBody>
      </p:sp>
      <p:sp>
        <p:nvSpPr>
          <p:cNvPr id="4151" name="Text Box 55"/>
          <p:cNvSpPr txBox="1">
            <a:spLocks noChangeArrowheads="1"/>
          </p:cNvSpPr>
          <p:nvPr/>
        </p:nvSpPr>
        <p:spPr bwMode="auto">
          <a:xfrm>
            <a:off x="2895600" y="2819400"/>
            <a:ext cx="2133600" cy="641350"/>
          </a:xfrm>
          <a:prstGeom prst="rect">
            <a:avLst/>
          </a:prstGeom>
          <a:noFill/>
          <a:ln w="9525">
            <a:noFill/>
            <a:miter lim="800000"/>
            <a:headEnd/>
            <a:tailEnd/>
          </a:ln>
          <a:effectLst/>
        </p:spPr>
        <p:txBody>
          <a:bodyPr>
            <a:spAutoFit/>
          </a:bodyPr>
          <a:lstStyle/>
          <a:p>
            <a:pPr algn="ctr">
              <a:spcBef>
                <a:spcPct val="50000"/>
              </a:spcBef>
            </a:pPr>
            <a:r>
              <a:rPr lang="es-ES" sz="1800" b="1">
                <a:solidFill>
                  <a:srgbClr val="FF0000"/>
                </a:solidFill>
              </a:rPr>
              <a:t>REPLICA MANIFIESTO</a:t>
            </a:r>
          </a:p>
        </p:txBody>
      </p:sp>
      <p:sp>
        <p:nvSpPr>
          <p:cNvPr id="4152" name="Text Box 56"/>
          <p:cNvSpPr txBox="1">
            <a:spLocks noChangeArrowheads="1"/>
          </p:cNvSpPr>
          <p:nvPr/>
        </p:nvSpPr>
        <p:spPr bwMode="auto">
          <a:xfrm>
            <a:off x="9144000" y="6400800"/>
            <a:ext cx="4191000" cy="3140075"/>
          </a:xfrm>
          <a:prstGeom prst="rect">
            <a:avLst/>
          </a:prstGeom>
          <a:noFill/>
          <a:ln w="9525">
            <a:noFill/>
            <a:miter lim="800000"/>
            <a:headEnd/>
            <a:tailEnd/>
          </a:ln>
          <a:effectLst/>
        </p:spPr>
        <p:txBody>
          <a:bodyPr>
            <a:spAutoFit/>
          </a:bodyPr>
          <a:lstStyle/>
          <a:p>
            <a:pPr>
              <a:spcBef>
                <a:spcPct val="50000"/>
              </a:spcBef>
            </a:pPr>
            <a:r>
              <a:rPr lang="es-ES" sz="2000" b="1">
                <a:solidFill>
                  <a:srgbClr val="000000"/>
                </a:solidFill>
              </a:rPr>
              <a:t>El</a:t>
            </a:r>
            <a:r>
              <a:rPr lang="es-ES" sz="2000" b="1"/>
              <a:t> </a:t>
            </a:r>
            <a:r>
              <a:rPr lang="es-ES" sz="2000" b="1">
                <a:solidFill>
                  <a:srgbClr val="000000"/>
                </a:solidFill>
              </a:rPr>
              <a:t>almacén recibe la información del manifiesto y emite:</a:t>
            </a:r>
          </a:p>
          <a:p>
            <a:pPr>
              <a:spcBef>
                <a:spcPct val="50000"/>
              </a:spcBef>
            </a:pPr>
            <a:r>
              <a:rPr lang="es-ES" sz="2000" b="1">
                <a:solidFill>
                  <a:srgbClr val="000000"/>
                </a:solidFill>
              </a:rPr>
              <a:t>Informe de ingreso de mercadería</a:t>
            </a:r>
          </a:p>
          <a:p>
            <a:pPr>
              <a:spcBef>
                <a:spcPct val="50000"/>
              </a:spcBef>
            </a:pPr>
            <a:r>
              <a:rPr lang="es-ES" sz="2000" b="1">
                <a:solidFill>
                  <a:srgbClr val="000000"/>
                </a:solidFill>
              </a:rPr>
              <a:t>Informe de salida de mercadería</a:t>
            </a:r>
          </a:p>
          <a:p>
            <a:pPr>
              <a:spcBef>
                <a:spcPct val="50000"/>
              </a:spcBef>
            </a:pPr>
            <a:r>
              <a:rPr lang="es-ES" sz="2000" b="1">
                <a:solidFill>
                  <a:srgbClr val="000000"/>
                </a:solidFill>
              </a:rPr>
              <a:t>Informe de mercadería perdida o averiada.</a:t>
            </a:r>
          </a:p>
          <a:p>
            <a:pPr>
              <a:spcBef>
                <a:spcPct val="50000"/>
              </a:spcBef>
            </a:pPr>
            <a:r>
              <a:rPr lang="es-ES" sz="2000" b="1">
                <a:solidFill>
                  <a:srgbClr val="000000"/>
                </a:solidFill>
              </a:rPr>
              <a:t>Informe de mercadería en abandono tácito.</a:t>
            </a:r>
          </a:p>
        </p:txBody>
      </p:sp>
      <p:sp>
        <p:nvSpPr>
          <p:cNvPr id="4155" name="Line 59"/>
          <p:cNvSpPr>
            <a:spLocks noChangeShapeType="1"/>
          </p:cNvSpPr>
          <p:nvPr/>
        </p:nvSpPr>
        <p:spPr bwMode="auto">
          <a:xfrm flipH="1" flipV="1">
            <a:off x="7620000" y="3200400"/>
            <a:ext cx="2438400" cy="1143000"/>
          </a:xfrm>
          <a:prstGeom prst="line">
            <a:avLst/>
          </a:prstGeom>
          <a:noFill/>
          <a:ln w="31750">
            <a:solidFill>
              <a:srgbClr val="FF0000"/>
            </a:solidFill>
            <a:round/>
            <a:headEnd type="triangle" w="med" len="med"/>
            <a:tailEnd/>
          </a:ln>
          <a:effectLst/>
        </p:spPr>
        <p:txBody>
          <a:bodyPr wrap="none"/>
          <a:lstStyle/>
          <a:p>
            <a:endParaRPr lang="es-ES"/>
          </a:p>
        </p:txBody>
      </p:sp>
      <p:sp>
        <p:nvSpPr>
          <p:cNvPr id="4156" name="Text Box 60"/>
          <p:cNvSpPr txBox="1">
            <a:spLocks noChangeArrowheads="1"/>
          </p:cNvSpPr>
          <p:nvPr/>
        </p:nvSpPr>
        <p:spPr bwMode="auto">
          <a:xfrm>
            <a:off x="8305800" y="2819400"/>
            <a:ext cx="2133600" cy="641350"/>
          </a:xfrm>
          <a:prstGeom prst="rect">
            <a:avLst/>
          </a:prstGeom>
          <a:noFill/>
          <a:ln w="9525">
            <a:noFill/>
            <a:miter lim="800000"/>
            <a:headEnd/>
            <a:tailEnd/>
          </a:ln>
          <a:effectLst/>
        </p:spPr>
        <p:txBody>
          <a:bodyPr>
            <a:spAutoFit/>
          </a:bodyPr>
          <a:lstStyle/>
          <a:p>
            <a:pPr algn="ctr">
              <a:spcBef>
                <a:spcPct val="50000"/>
              </a:spcBef>
            </a:pPr>
            <a:r>
              <a:rPr lang="es-ES" sz="1800" b="1">
                <a:solidFill>
                  <a:srgbClr val="FF0000"/>
                </a:solidFill>
              </a:rPr>
              <a:t>REPLICA MANIFIESTO</a:t>
            </a:r>
          </a:p>
        </p:txBody>
      </p:sp>
      <p:sp>
        <p:nvSpPr>
          <p:cNvPr id="4157" name="Line 61"/>
          <p:cNvSpPr>
            <a:spLocks noChangeShapeType="1"/>
          </p:cNvSpPr>
          <p:nvPr/>
        </p:nvSpPr>
        <p:spPr bwMode="auto">
          <a:xfrm>
            <a:off x="3352800" y="6019800"/>
            <a:ext cx="2286000" cy="0"/>
          </a:xfrm>
          <a:prstGeom prst="line">
            <a:avLst/>
          </a:prstGeom>
          <a:noFill/>
          <a:ln w="28575">
            <a:solidFill>
              <a:srgbClr val="0033CC"/>
            </a:solidFill>
            <a:round/>
            <a:headEnd/>
            <a:tailEnd type="triangle" w="med" len="med"/>
          </a:ln>
          <a:effectLst/>
        </p:spPr>
        <p:txBody>
          <a:bodyPr wrap="none"/>
          <a:lstStyle/>
          <a:p>
            <a:endParaRPr lang="es-ES"/>
          </a:p>
        </p:txBody>
      </p:sp>
      <p:sp>
        <p:nvSpPr>
          <p:cNvPr id="4158" name="Line 62"/>
          <p:cNvSpPr>
            <a:spLocks noChangeShapeType="1"/>
          </p:cNvSpPr>
          <p:nvPr/>
        </p:nvSpPr>
        <p:spPr bwMode="auto">
          <a:xfrm>
            <a:off x="7315200" y="6019800"/>
            <a:ext cx="2667000" cy="0"/>
          </a:xfrm>
          <a:prstGeom prst="line">
            <a:avLst/>
          </a:prstGeom>
          <a:noFill/>
          <a:ln w="28575">
            <a:solidFill>
              <a:srgbClr val="0033CC"/>
            </a:solidFill>
            <a:round/>
            <a:headEnd/>
            <a:tailEnd type="triangle" w="med" len="med"/>
          </a:ln>
          <a:effectLst/>
        </p:spPr>
        <p:txBody>
          <a:bodyPr wrap="none"/>
          <a:lstStyle/>
          <a:p>
            <a:endParaRPr lang="es-ES"/>
          </a:p>
        </p:txBody>
      </p:sp>
      <p:sp>
        <p:nvSpPr>
          <p:cNvPr id="4159" name="Line 63"/>
          <p:cNvSpPr>
            <a:spLocks noChangeShapeType="1"/>
          </p:cNvSpPr>
          <p:nvPr/>
        </p:nvSpPr>
        <p:spPr bwMode="auto">
          <a:xfrm flipH="1">
            <a:off x="7391400" y="5276850"/>
            <a:ext cx="2667000" cy="0"/>
          </a:xfrm>
          <a:prstGeom prst="line">
            <a:avLst/>
          </a:prstGeom>
          <a:noFill/>
          <a:ln w="28575">
            <a:solidFill>
              <a:srgbClr val="0033CC"/>
            </a:solidFill>
            <a:round/>
            <a:headEnd/>
            <a:tailEnd type="triangle" w="med" len="med"/>
          </a:ln>
          <a:effectLst/>
        </p:spPr>
        <p:txBody>
          <a:bodyPr wrap="none"/>
          <a:lstStyle/>
          <a:p>
            <a:endParaRPr lang="es-ES"/>
          </a:p>
        </p:txBody>
      </p:sp>
      <p:sp>
        <p:nvSpPr>
          <p:cNvPr id="4160" name="Line 64"/>
          <p:cNvSpPr>
            <a:spLocks noChangeShapeType="1"/>
          </p:cNvSpPr>
          <p:nvPr/>
        </p:nvSpPr>
        <p:spPr bwMode="auto">
          <a:xfrm flipH="1">
            <a:off x="3429000" y="5219700"/>
            <a:ext cx="2209800" cy="0"/>
          </a:xfrm>
          <a:prstGeom prst="line">
            <a:avLst/>
          </a:prstGeom>
          <a:noFill/>
          <a:ln w="28575">
            <a:solidFill>
              <a:srgbClr val="0033CC"/>
            </a:solidFill>
            <a:round/>
            <a:headEnd/>
            <a:tailEnd type="triangle" w="med" len="med"/>
          </a:ln>
          <a:effectLst/>
        </p:spPr>
        <p:txBody>
          <a:bodyPr wrap="none"/>
          <a:lstStyle/>
          <a:p>
            <a:endParaRPr lang="es-ES"/>
          </a:p>
        </p:txBody>
      </p:sp>
      <p:sp>
        <p:nvSpPr>
          <p:cNvPr id="4161" name="Text Box 65"/>
          <p:cNvSpPr txBox="1">
            <a:spLocks noChangeArrowheads="1"/>
          </p:cNvSpPr>
          <p:nvPr/>
        </p:nvSpPr>
        <p:spPr bwMode="auto">
          <a:xfrm>
            <a:off x="3717925" y="6289675"/>
            <a:ext cx="184150" cy="457200"/>
          </a:xfrm>
          <a:prstGeom prst="rect">
            <a:avLst/>
          </a:prstGeom>
          <a:noFill/>
          <a:ln w="9525">
            <a:noFill/>
            <a:miter lim="800000"/>
            <a:headEnd/>
            <a:tailEnd/>
          </a:ln>
          <a:effectLst/>
        </p:spPr>
        <p:txBody>
          <a:bodyPr wrap="none">
            <a:spAutoFit/>
          </a:bodyPr>
          <a:lstStyle/>
          <a:p>
            <a:endParaRPr lang="es-ES"/>
          </a:p>
        </p:txBody>
      </p:sp>
      <p:grpSp>
        <p:nvGrpSpPr>
          <p:cNvPr id="4162" name="Group 66"/>
          <p:cNvGrpSpPr>
            <a:grpSpLocks/>
          </p:cNvGrpSpPr>
          <p:nvPr/>
        </p:nvGrpSpPr>
        <p:grpSpPr bwMode="auto">
          <a:xfrm flipH="1">
            <a:off x="4081463" y="5848350"/>
            <a:ext cx="342900" cy="317500"/>
            <a:chOff x="4842" y="1752"/>
            <a:chExt cx="547" cy="391"/>
          </a:xfrm>
        </p:grpSpPr>
        <p:sp>
          <p:nvSpPr>
            <p:cNvPr id="4163" name="Freeform 67"/>
            <p:cNvSpPr>
              <a:spLocks/>
            </p:cNvSpPr>
            <p:nvPr/>
          </p:nvSpPr>
          <p:spPr bwMode="auto">
            <a:xfrm>
              <a:off x="4842" y="1752"/>
              <a:ext cx="547" cy="391"/>
            </a:xfrm>
            <a:custGeom>
              <a:avLst/>
              <a:gdLst/>
              <a:ahLst/>
              <a:cxnLst>
                <a:cxn ang="0">
                  <a:pos x="182" y="0"/>
                </a:cxn>
                <a:cxn ang="0">
                  <a:pos x="0" y="390"/>
                </a:cxn>
                <a:cxn ang="0">
                  <a:pos x="364" y="390"/>
                </a:cxn>
                <a:cxn ang="0">
                  <a:pos x="546" y="0"/>
                </a:cxn>
                <a:cxn ang="0">
                  <a:pos x="182" y="0"/>
                </a:cxn>
              </a:cxnLst>
              <a:rect l="0" t="0" r="r" b="b"/>
              <a:pathLst>
                <a:path w="547" h="391">
                  <a:moveTo>
                    <a:pt x="182" y="0"/>
                  </a:moveTo>
                  <a:lnTo>
                    <a:pt x="0" y="390"/>
                  </a:lnTo>
                  <a:lnTo>
                    <a:pt x="364" y="390"/>
                  </a:lnTo>
                  <a:lnTo>
                    <a:pt x="546" y="0"/>
                  </a:lnTo>
                  <a:lnTo>
                    <a:pt x="182" y="0"/>
                  </a:lnTo>
                </a:path>
              </a:pathLst>
            </a:custGeom>
            <a:solidFill>
              <a:schemeClr val="bg1"/>
            </a:solidFill>
            <a:ln w="12700" cap="rnd" cmpd="sng">
              <a:solidFill>
                <a:schemeClr val="bg2"/>
              </a:solidFill>
              <a:prstDash val="solid"/>
              <a:round/>
              <a:headEnd type="none" w="med" len="med"/>
              <a:tailEnd type="none" w="med" len="med"/>
            </a:ln>
            <a:effectLst/>
          </p:spPr>
          <p:txBody>
            <a:bodyPr/>
            <a:lstStyle/>
            <a:p>
              <a:endParaRPr lang="es-ES"/>
            </a:p>
          </p:txBody>
        </p:sp>
        <p:grpSp>
          <p:nvGrpSpPr>
            <p:cNvPr id="4164" name="Group 68"/>
            <p:cNvGrpSpPr>
              <a:grpSpLocks/>
            </p:cNvGrpSpPr>
            <p:nvPr/>
          </p:nvGrpSpPr>
          <p:grpSpPr bwMode="auto">
            <a:xfrm>
              <a:off x="4890" y="1804"/>
              <a:ext cx="438" cy="288"/>
              <a:chOff x="4890" y="1804"/>
              <a:chExt cx="438" cy="288"/>
            </a:xfrm>
          </p:grpSpPr>
          <p:sp>
            <p:nvSpPr>
              <p:cNvPr id="4165" name="Line 69"/>
              <p:cNvSpPr>
                <a:spLocks noChangeShapeType="1"/>
              </p:cNvSpPr>
              <p:nvPr/>
            </p:nvSpPr>
            <p:spPr bwMode="auto">
              <a:xfrm>
                <a:off x="5022" y="1804"/>
                <a:ext cx="306" cy="0"/>
              </a:xfrm>
              <a:prstGeom prst="line">
                <a:avLst/>
              </a:prstGeom>
              <a:noFill/>
              <a:ln w="12700">
                <a:solidFill>
                  <a:schemeClr val="bg2"/>
                </a:solidFill>
                <a:round/>
                <a:headEnd/>
                <a:tailEnd/>
              </a:ln>
              <a:effectLst/>
            </p:spPr>
            <p:txBody>
              <a:bodyPr/>
              <a:lstStyle/>
              <a:p>
                <a:endParaRPr lang="es-ES"/>
              </a:p>
            </p:txBody>
          </p:sp>
          <p:sp>
            <p:nvSpPr>
              <p:cNvPr id="4166" name="Line 70"/>
              <p:cNvSpPr>
                <a:spLocks noChangeShapeType="1"/>
              </p:cNvSpPr>
              <p:nvPr/>
            </p:nvSpPr>
            <p:spPr bwMode="auto">
              <a:xfrm>
                <a:off x="5002" y="1852"/>
                <a:ext cx="306" cy="0"/>
              </a:xfrm>
              <a:prstGeom prst="line">
                <a:avLst/>
              </a:prstGeom>
              <a:noFill/>
              <a:ln w="12700">
                <a:solidFill>
                  <a:schemeClr val="bg2"/>
                </a:solidFill>
                <a:round/>
                <a:headEnd/>
                <a:tailEnd/>
              </a:ln>
              <a:effectLst/>
            </p:spPr>
            <p:txBody>
              <a:bodyPr/>
              <a:lstStyle/>
              <a:p>
                <a:endParaRPr lang="es-ES"/>
              </a:p>
            </p:txBody>
          </p:sp>
          <p:sp>
            <p:nvSpPr>
              <p:cNvPr id="4167" name="Line 71"/>
              <p:cNvSpPr>
                <a:spLocks noChangeShapeType="1"/>
              </p:cNvSpPr>
              <p:nvPr/>
            </p:nvSpPr>
            <p:spPr bwMode="auto">
              <a:xfrm>
                <a:off x="4982" y="1900"/>
                <a:ext cx="305" cy="0"/>
              </a:xfrm>
              <a:prstGeom prst="line">
                <a:avLst/>
              </a:prstGeom>
              <a:noFill/>
              <a:ln w="12700">
                <a:solidFill>
                  <a:schemeClr val="bg2"/>
                </a:solidFill>
                <a:round/>
                <a:headEnd/>
                <a:tailEnd/>
              </a:ln>
              <a:effectLst/>
            </p:spPr>
            <p:txBody>
              <a:bodyPr/>
              <a:lstStyle/>
              <a:p>
                <a:endParaRPr lang="es-ES"/>
              </a:p>
            </p:txBody>
          </p:sp>
          <p:sp>
            <p:nvSpPr>
              <p:cNvPr id="4168" name="Line 72"/>
              <p:cNvSpPr>
                <a:spLocks noChangeShapeType="1"/>
              </p:cNvSpPr>
              <p:nvPr/>
            </p:nvSpPr>
            <p:spPr bwMode="auto">
              <a:xfrm>
                <a:off x="4961" y="1948"/>
                <a:ext cx="306" cy="0"/>
              </a:xfrm>
              <a:prstGeom prst="line">
                <a:avLst/>
              </a:prstGeom>
              <a:noFill/>
              <a:ln w="12700">
                <a:solidFill>
                  <a:schemeClr val="bg2"/>
                </a:solidFill>
                <a:round/>
                <a:headEnd/>
                <a:tailEnd/>
              </a:ln>
              <a:effectLst/>
            </p:spPr>
            <p:txBody>
              <a:bodyPr/>
              <a:lstStyle/>
              <a:p>
                <a:endParaRPr lang="es-ES"/>
              </a:p>
            </p:txBody>
          </p:sp>
          <p:sp>
            <p:nvSpPr>
              <p:cNvPr id="4169" name="Line 73"/>
              <p:cNvSpPr>
                <a:spLocks noChangeShapeType="1"/>
              </p:cNvSpPr>
              <p:nvPr/>
            </p:nvSpPr>
            <p:spPr bwMode="auto">
              <a:xfrm>
                <a:off x="4941" y="1996"/>
                <a:ext cx="305" cy="0"/>
              </a:xfrm>
              <a:prstGeom prst="line">
                <a:avLst/>
              </a:prstGeom>
              <a:noFill/>
              <a:ln w="12700">
                <a:solidFill>
                  <a:schemeClr val="bg2"/>
                </a:solidFill>
                <a:round/>
                <a:headEnd/>
                <a:tailEnd/>
              </a:ln>
              <a:effectLst/>
            </p:spPr>
            <p:txBody>
              <a:bodyPr/>
              <a:lstStyle/>
              <a:p>
                <a:endParaRPr lang="es-ES"/>
              </a:p>
            </p:txBody>
          </p:sp>
          <p:sp>
            <p:nvSpPr>
              <p:cNvPr id="4170" name="Line 74"/>
              <p:cNvSpPr>
                <a:spLocks noChangeShapeType="1"/>
              </p:cNvSpPr>
              <p:nvPr/>
            </p:nvSpPr>
            <p:spPr bwMode="auto">
              <a:xfrm>
                <a:off x="4914" y="2044"/>
                <a:ext cx="306" cy="0"/>
              </a:xfrm>
              <a:prstGeom prst="line">
                <a:avLst/>
              </a:prstGeom>
              <a:noFill/>
              <a:ln w="12700">
                <a:solidFill>
                  <a:schemeClr val="bg2"/>
                </a:solidFill>
                <a:round/>
                <a:headEnd/>
                <a:tailEnd/>
              </a:ln>
              <a:effectLst/>
            </p:spPr>
            <p:txBody>
              <a:bodyPr/>
              <a:lstStyle/>
              <a:p>
                <a:endParaRPr lang="es-ES"/>
              </a:p>
            </p:txBody>
          </p:sp>
          <p:sp>
            <p:nvSpPr>
              <p:cNvPr id="4171" name="Line 75"/>
              <p:cNvSpPr>
                <a:spLocks noChangeShapeType="1"/>
              </p:cNvSpPr>
              <p:nvPr/>
            </p:nvSpPr>
            <p:spPr bwMode="auto">
              <a:xfrm>
                <a:off x="4890" y="2092"/>
                <a:ext cx="306" cy="0"/>
              </a:xfrm>
              <a:prstGeom prst="line">
                <a:avLst/>
              </a:prstGeom>
              <a:noFill/>
              <a:ln w="12700">
                <a:solidFill>
                  <a:schemeClr val="bg2"/>
                </a:solidFill>
                <a:round/>
                <a:headEnd/>
                <a:tailEnd/>
              </a:ln>
              <a:effectLst/>
            </p:spPr>
            <p:txBody>
              <a:bodyPr/>
              <a:lstStyle/>
              <a:p>
                <a:endParaRPr lang="es-ES"/>
              </a:p>
            </p:txBody>
          </p:sp>
        </p:grpSp>
      </p:grpSp>
      <p:grpSp>
        <p:nvGrpSpPr>
          <p:cNvPr id="4172" name="Group 76"/>
          <p:cNvGrpSpPr>
            <a:grpSpLocks/>
          </p:cNvGrpSpPr>
          <p:nvPr/>
        </p:nvGrpSpPr>
        <p:grpSpPr bwMode="auto">
          <a:xfrm>
            <a:off x="4114800" y="5067300"/>
            <a:ext cx="304800" cy="342900"/>
            <a:chOff x="4842" y="1752"/>
            <a:chExt cx="547" cy="391"/>
          </a:xfrm>
        </p:grpSpPr>
        <p:sp>
          <p:nvSpPr>
            <p:cNvPr id="4173" name="Freeform 77"/>
            <p:cNvSpPr>
              <a:spLocks/>
            </p:cNvSpPr>
            <p:nvPr/>
          </p:nvSpPr>
          <p:spPr bwMode="auto">
            <a:xfrm>
              <a:off x="4842" y="1752"/>
              <a:ext cx="547" cy="391"/>
            </a:xfrm>
            <a:custGeom>
              <a:avLst/>
              <a:gdLst/>
              <a:ahLst/>
              <a:cxnLst>
                <a:cxn ang="0">
                  <a:pos x="182" y="0"/>
                </a:cxn>
                <a:cxn ang="0">
                  <a:pos x="0" y="390"/>
                </a:cxn>
                <a:cxn ang="0">
                  <a:pos x="364" y="390"/>
                </a:cxn>
                <a:cxn ang="0">
                  <a:pos x="546" y="0"/>
                </a:cxn>
                <a:cxn ang="0">
                  <a:pos x="182" y="0"/>
                </a:cxn>
              </a:cxnLst>
              <a:rect l="0" t="0" r="r" b="b"/>
              <a:pathLst>
                <a:path w="547" h="391">
                  <a:moveTo>
                    <a:pt x="182" y="0"/>
                  </a:moveTo>
                  <a:lnTo>
                    <a:pt x="0" y="390"/>
                  </a:lnTo>
                  <a:lnTo>
                    <a:pt x="364" y="390"/>
                  </a:lnTo>
                  <a:lnTo>
                    <a:pt x="546" y="0"/>
                  </a:lnTo>
                  <a:lnTo>
                    <a:pt x="182" y="0"/>
                  </a:lnTo>
                </a:path>
              </a:pathLst>
            </a:custGeom>
            <a:solidFill>
              <a:schemeClr val="bg1"/>
            </a:solidFill>
            <a:ln w="12700" cap="rnd" cmpd="sng">
              <a:solidFill>
                <a:schemeClr val="bg2"/>
              </a:solidFill>
              <a:prstDash val="solid"/>
              <a:round/>
              <a:headEnd type="none" w="med" len="med"/>
              <a:tailEnd type="none" w="med" len="med"/>
            </a:ln>
            <a:effectLst/>
          </p:spPr>
          <p:txBody>
            <a:bodyPr/>
            <a:lstStyle/>
            <a:p>
              <a:endParaRPr lang="es-ES"/>
            </a:p>
          </p:txBody>
        </p:sp>
        <p:grpSp>
          <p:nvGrpSpPr>
            <p:cNvPr id="4174" name="Group 78"/>
            <p:cNvGrpSpPr>
              <a:grpSpLocks/>
            </p:cNvGrpSpPr>
            <p:nvPr/>
          </p:nvGrpSpPr>
          <p:grpSpPr bwMode="auto">
            <a:xfrm>
              <a:off x="4890" y="1804"/>
              <a:ext cx="438" cy="288"/>
              <a:chOff x="4890" y="1804"/>
              <a:chExt cx="438" cy="288"/>
            </a:xfrm>
          </p:grpSpPr>
          <p:sp>
            <p:nvSpPr>
              <p:cNvPr id="4175" name="Line 79"/>
              <p:cNvSpPr>
                <a:spLocks noChangeShapeType="1"/>
              </p:cNvSpPr>
              <p:nvPr/>
            </p:nvSpPr>
            <p:spPr bwMode="auto">
              <a:xfrm>
                <a:off x="5022" y="1804"/>
                <a:ext cx="306" cy="0"/>
              </a:xfrm>
              <a:prstGeom prst="line">
                <a:avLst/>
              </a:prstGeom>
              <a:noFill/>
              <a:ln w="12700">
                <a:solidFill>
                  <a:schemeClr val="bg2"/>
                </a:solidFill>
                <a:round/>
                <a:headEnd/>
                <a:tailEnd/>
              </a:ln>
              <a:effectLst/>
            </p:spPr>
            <p:txBody>
              <a:bodyPr/>
              <a:lstStyle/>
              <a:p>
                <a:endParaRPr lang="es-ES"/>
              </a:p>
            </p:txBody>
          </p:sp>
          <p:sp>
            <p:nvSpPr>
              <p:cNvPr id="4176" name="Line 80"/>
              <p:cNvSpPr>
                <a:spLocks noChangeShapeType="1"/>
              </p:cNvSpPr>
              <p:nvPr/>
            </p:nvSpPr>
            <p:spPr bwMode="auto">
              <a:xfrm>
                <a:off x="5002" y="1852"/>
                <a:ext cx="306" cy="0"/>
              </a:xfrm>
              <a:prstGeom prst="line">
                <a:avLst/>
              </a:prstGeom>
              <a:noFill/>
              <a:ln w="12700">
                <a:solidFill>
                  <a:schemeClr val="bg2"/>
                </a:solidFill>
                <a:round/>
                <a:headEnd/>
                <a:tailEnd/>
              </a:ln>
              <a:effectLst/>
            </p:spPr>
            <p:txBody>
              <a:bodyPr/>
              <a:lstStyle/>
              <a:p>
                <a:endParaRPr lang="es-ES"/>
              </a:p>
            </p:txBody>
          </p:sp>
          <p:sp>
            <p:nvSpPr>
              <p:cNvPr id="4177" name="Line 81"/>
              <p:cNvSpPr>
                <a:spLocks noChangeShapeType="1"/>
              </p:cNvSpPr>
              <p:nvPr/>
            </p:nvSpPr>
            <p:spPr bwMode="auto">
              <a:xfrm>
                <a:off x="4982" y="1900"/>
                <a:ext cx="305" cy="0"/>
              </a:xfrm>
              <a:prstGeom prst="line">
                <a:avLst/>
              </a:prstGeom>
              <a:noFill/>
              <a:ln w="12700">
                <a:solidFill>
                  <a:schemeClr val="bg2"/>
                </a:solidFill>
                <a:round/>
                <a:headEnd/>
                <a:tailEnd/>
              </a:ln>
              <a:effectLst/>
            </p:spPr>
            <p:txBody>
              <a:bodyPr/>
              <a:lstStyle/>
              <a:p>
                <a:endParaRPr lang="es-ES"/>
              </a:p>
            </p:txBody>
          </p:sp>
          <p:sp>
            <p:nvSpPr>
              <p:cNvPr id="4178" name="Line 82"/>
              <p:cNvSpPr>
                <a:spLocks noChangeShapeType="1"/>
              </p:cNvSpPr>
              <p:nvPr/>
            </p:nvSpPr>
            <p:spPr bwMode="auto">
              <a:xfrm>
                <a:off x="4961" y="1948"/>
                <a:ext cx="306" cy="0"/>
              </a:xfrm>
              <a:prstGeom prst="line">
                <a:avLst/>
              </a:prstGeom>
              <a:noFill/>
              <a:ln w="12700">
                <a:solidFill>
                  <a:schemeClr val="bg2"/>
                </a:solidFill>
                <a:round/>
                <a:headEnd/>
                <a:tailEnd/>
              </a:ln>
              <a:effectLst/>
            </p:spPr>
            <p:txBody>
              <a:bodyPr/>
              <a:lstStyle/>
              <a:p>
                <a:endParaRPr lang="es-ES"/>
              </a:p>
            </p:txBody>
          </p:sp>
          <p:sp>
            <p:nvSpPr>
              <p:cNvPr id="4179" name="Line 83"/>
              <p:cNvSpPr>
                <a:spLocks noChangeShapeType="1"/>
              </p:cNvSpPr>
              <p:nvPr/>
            </p:nvSpPr>
            <p:spPr bwMode="auto">
              <a:xfrm>
                <a:off x="4941" y="1996"/>
                <a:ext cx="305" cy="0"/>
              </a:xfrm>
              <a:prstGeom prst="line">
                <a:avLst/>
              </a:prstGeom>
              <a:noFill/>
              <a:ln w="12700">
                <a:solidFill>
                  <a:schemeClr val="bg2"/>
                </a:solidFill>
                <a:round/>
                <a:headEnd/>
                <a:tailEnd/>
              </a:ln>
              <a:effectLst/>
            </p:spPr>
            <p:txBody>
              <a:bodyPr/>
              <a:lstStyle/>
              <a:p>
                <a:endParaRPr lang="es-ES"/>
              </a:p>
            </p:txBody>
          </p:sp>
          <p:sp>
            <p:nvSpPr>
              <p:cNvPr id="4180" name="Line 84"/>
              <p:cNvSpPr>
                <a:spLocks noChangeShapeType="1"/>
              </p:cNvSpPr>
              <p:nvPr/>
            </p:nvSpPr>
            <p:spPr bwMode="auto">
              <a:xfrm>
                <a:off x="4914" y="2044"/>
                <a:ext cx="306" cy="0"/>
              </a:xfrm>
              <a:prstGeom prst="line">
                <a:avLst/>
              </a:prstGeom>
              <a:noFill/>
              <a:ln w="12700">
                <a:solidFill>
                  <a:schemeClr val="bg2"/>
                </a:solidFill>
                <a:round/>
                <a:headEnd/>
                <a:tailEnd/>
              </a:ln>
              <a:effectLst/>
            </p:spPr>
            <p:txBody>
              <a:bodyPr/>
              <a:lstStyle/>
              <a:p>
                <a:endParaRPr lang="es-ES"/>
              </a:p>
            </p:txBody>
          </p:sp>
          <p:sp>
            <p:nvSpPr>
              <p:cNvPr id="4181" name="Line 85"/>
              <p:cNvSpPr>
                <a:spLocks noChangeShapeType="1"/>
              </p:cNvSpPr>
              <p:nvPr/>
            </p:nvSpPr>
            <p:spPr bwMode="auto">
              <a:xfrm>
                <a:off x="4890" y="2092"/>
                <a:ext cx="306" cy="0"/>
              </a:xfrm>
              <a:prstGeom prst="line">
                <a:avLst/>
              </a:prstGeom>
              <a:noFill/>
              <a:ln w="12700">
                <a:solidFill>
                  <a:schemeClr val="bg2"/>
                </a:solidFill>
                <a:round/>
                <a:headEnd/>
                <a:tailEnd/>
              </a:ln>
              <a:effectLst/>
            </p:spPr>
            <p:txBody>
              <a:bodyPr/>
              <a:lstStyle/>
              <a:p>
                <a:endParaRPr lang="es-ES"/>
              </a:p>
            </p:txBody>
          </p:sp>
        </p:grpSp>
      </p:grpSp>
      <p:grpSp>
        <p:nvGrpSpPr>
          <p:cNvPr id="4182" name="Group 86"/>
          <p:cNvGrpSpPr>
            <a:grpSpLocks/>
          </p:cNvGrpSpPr>
          <p:nvPr/>
        </p:nvGrpSpPr>
        <p:grpSpPr bwMode="auto">
          <a:xfrm flipH="1">
            <a:off x="8229600" y="5829300"/>
            <a:ext cx="342900" cy="317500"/>
            <a:chOff x="4842" y="1752"/>
            <a:chExt cx="547" cy="391"/>
          </a:xfrm>
        </p:grpSpPr>
        <p:sp>
          <p:nvSpPr>
            <p:cNvPr id="4183" name="Freeform 87"/>
            <p:cNvSpPr>
              <a:spLocks/>
            </p:cNvSpPr>
            <p:nvPr/>
          </p:nvSpPr>
          <p:spPr bwMode="auto">
            <a:xfrm>
              <a:off x="4842" y="1752"/>
              <a:ext cx="547" cy="391"/>
            </a:xfrm>
            <a:custGeom>
              <a:avLst/>
              <a:gdLst/>
              <a:ahLst/>
              <a:cxnLst>
                <a:cxn ang="0">
                  <a:pos x="182" y="0"/>
                </a:cxn>
                <a:cxn ang="0">
                  <a:pos x="0" y="390"/>
                </a:cxn>
                <a:cxn ang="0">
                  <a:pos x="364" y="390"/>
                </a:cxn>
                <a:cxn ang="0">
                  <a:pos x="546" y="0"/>
                </a:cxn>
                <a:cxn ang="0">
                  <a:pos x="182" y="0"/>
                </a:cxn>
              </a:cxnLst>
              <a:rect l="0" t="0" r="r" b="b"/>
              <a:pathLst>
                <a:path w="547" h="391">
                  <a:moveTo>
                    <a:pt x="182" y="0"/>
                  </a:moveTo>
                  <a:lnTo>
                    <a:pt x="0" y="390"/>
                  </a:lnTo>
                  <a:lnTo>
                    <a:pt x="364" y="390"/>
                  </a:lnTo>
                  <a:lnTo>
                    <a:pt x="546" y="0"/>
                  </a:lnTo>
                  <a:lnTo>
                    <a:pt x="182" y="0"/>
                  </a:lnTo>
                </a:path>
              </a:pathLst>
            </a:custGeom>
            <a:solidFill>
              <a:schemeClr val="bg1"/>
            </a:solidFill>
            <a:ln w="12700" cap="rnd" cmpd="sng">
              <a:solidFill>
                <a:schemeClr val="bg2"/>
              </a:solidFill>
              <a:prstDash val="solid"/>
              <a:round/>
              <a:headEnd type="none" w="med" len="med"/>
              <a:tailEnd type="none" w="med" len="med"/>
            </a:ln>
            <a:effectLst/>
          </p:spPr>
          <p:txBody>
            <a:bodyPr/>
            <a:lstStyle/>
            <a:p>
              <a:endParaRPr lang="es-ES"/>
            </a:p>
          </p:txBody>
        </p:sp>
        <p:grpSp>
          <p:nvGrpSpPr>
            <p:cNvPr id="4184" name="Group 88"/>
            <p:cNvGrpSpPr>
              <a:grpSpLocks/>
            </p:cNvGrpSpPr>
            <p:nvPr/>
          </p:nvGrpSpPr>
          <p:grpSpPr bwMode="auto">
            <a:xfrm>
              <a:off x="4890" y="1804"/>
              <a:ext cx="438" cy="288"/>
              <a:chOff x="4890" y="1804"/>
              <a:chExt cx="438" cy="288"/>
            </a:xfrm>
          </p:grpSpPr>
          <p:sp>
            <p:nvSpPr>
              <p:cNvPr id="4185" name="Line 89"/>
              <p:cNvSpPr>
                <a:spLocks noChangeShapeType="1"/>
              </p:cNvSpPr>
              <p:nvPr/>
            </p:nvSpPr>
            <p:spPr bwMode="auto">
              <a:xfrm>
                <a:off x="5022" y="1804"/>
                <a:ext cx="306" cy="0"/>
              </a:xfrm>
              <a:prstGeom prst="line">
                <a:avLst/>
              </a:prstGeom>
              <a:noFill/>
              <a:ln w="12700">
                <a:solidFill>
                  <a:schemeClr val="bg2"/>
                </a:solidFill>
                <a:round/>
                <a:headEnd/>
                <a:tailEnd/>
              </a:ln>
              <a:effectLst/>
            </p:spPr>
            <p:txBody>
              <a:bodyPr/>
              <a:lstStyle/>
              <a:p>
                <a:endParaRPr lang="es-ES"/>
              </a:p>
            </p:txBody>
          </p:sp>
          <p:sp>
            <p:nvSpPr>
              <p:cNvPr id="4186" name="Line 90"/>
              <p:cNvSpPr>
                <a:spLocks noChangeShapeType="1"/>
              </p:cNvSpPr>
              <p:nvPr/>
            </p:nvSpPr>
            <p:spPr bwMode="auto">
              <a:xfrm>
                <a:off x="5002" y="1852"/>
                <a:ext cx="306" cy="0"/>
              </a:xfrm>
              <a:prstGeom prst="line">
                <a:avLst/>
              </a:prstGeom>
              <a:noFill/>
              <a:ln w="12700">
                <a:solidFill>
                  <a:schemeClr val="bg2"/>
                </a:solidFill>
                <a:round/>
                <a:headEnd/>
                <a:tailEnd/>
              </a:ln>
              <a:effectLst/>
            </p:spPr>
            <p:txBody>
              <a:bodyPr/>
              <a:lstStyle/>
              <a:p>
                <a:endParaRPr lang="es-ES"/>
              </a:p>
            </p:txBody>
          </p:sp>
          <p:sp>
            <p:nvSpPr>
              <p:cNvPr id="4187" name="Line 91"/>
              <p:cNvSpPr>
                <a:spLocks noChangeShapeType="1"/>
              </p:cNvSpPr>
              <p:nvPr/>
            </p:nvSpPr>
            <p:spPr bwMode="auto">
              <a:xfrm>
                <a:off x="4982" y="1900"/>
                <a:ext cx="305" cy="0"/>
              </a:xfrm>
              <a:prstGeom prst="line">
                <a:avLst/>
              </a:prstGeom>
              <a:noFill/>
              <a:ln w="12700">
                <a:solidFill>
                  <a:schemeClr val="bg2"/>
                </a:solidFill>
                <a:round/>
                <a:headEnd/>
                <a:tailEnd/>
              </a:ln>
              <a:effectLst/>
            </p:spPr>
            <p:txBody>
              <a:bodyPr/>
              <a:lstStyle/>
              <a:p>
                <a:endParaRPr lang="es-ES"/>
              </a:p>
            </p:txBody>
          </p:sp>
          <p:sp>
            <p:nvSpPr>
              <p:cNvPr id="4188" name="Line 92"/>
              <p:cNvSpPr>
                <a:spLocks noChangeShapeType="1"/>
              </p:cNvSpPr>
              <p:nvPr/>
            </p:nvSpPr>
            <p:spPr bwMode="auto">
              <a:xfrm>
                <a:off x="4961" y="1948"/>
                <a:ext cx="306" cy="0"/>
              </a:xfrm>
              <a:prstGeom prst="line">
                <a:avLst/>
              </a:prstGeom>
              <a:noFill/>
              <a:ln w="12700">
                <a:solidFill>
                  <a:schemeClr val="bg2"/>
                </a:solidFill>
                <a:round/>
                <a:headEnd/>
                <a:tailEnd/>
              </a:ln>
              <a:effectLst/>
            </p:spPr>
            <p:txBody>
              <a:bodyPr/>
              <a:lstStyle/>
              <a:p>
                <a:endParaRPr lang="es-ES"/>
              </a:p>
            </p:txBody>
          </p:sp>
          <p:sp>
            <p:nvSpPr>
              <p:cNvPr id="4189" name="Line 93"/>
              <p:cNvSpPr>
                <a:spLocks noChangeShapeType="1"/>
              </p:cNvSpPr>
              <p:nvPr/>
            </p:nvSpPr>
            <p:spPr bwMode="auto">
              <a:xfrm>
                <a:off x="4941" y="1996"/>
                <a:ext cx="305" cy="0"/>
              </a:xfrm>
              <a:prstGeom prst="line">
                <a:avLst/>
              </a:prstGeom>
              <a:noFill/>
              <a:ln w="12700">
                <a:solidFill>
                  <a:schemeClr val="bg2"/>
                </a:solidFill>
                <a:round/>
                <a:headEnd/>
                <a:tailEnd/>
              </a:ln>
              <a:effectLst/>
            </p:spPr>
            <p:txBody>
              <a:bodyPr/>
              <a:lstStyle/>
              <a:p>
                <a:endParaRPr lang="es-ES"/>
              </a:p>
            </p:txBody>
          </p:sp>
          <p:sp>
            <p:nvSpPr>
              <p:cNvPr id="4190" name="Line 94"/>
              <p:cNvSpPr>
                <a:spLocks noChangeShapeType="1"/>
              </p:cNvSpPr>
              <p:nvPr/>
            </p:nvSpPr>
            <p:spPr bwMode="auto">
              <a:xfrm>
                <a:off x="4914" y="2044"/>
                <a:ext cx="306" cy="0"/>
              </a:xfrm>
              <a:prstGeom prst="line">
                <a:avLst/>
              </a:prstGeom>
              <a:noFill/>
              <a:ln w="12700">
                <a:solidFill>
                  <a:schemeClr val="bg2"/>
                </a:solidFill>
                <a:round/>
                <a:headEnd/>
                <a:tailEnd/>
              </a:ln>
              <a:effectLst/>
            </p:spPr>
            <p:txBody>
              <a:bodyPr/>
              <a:lstStyle/>
              <a:p>
                <a:endParaRPr lang="es-ES"/>
              </a:p>
            </p:txBody>
          </p:sp>
          <p:sp>
            <p:nvSpPr>
              <p:cNvPr id="4191" name="Line 95"/>
              <p:cNvSpPr>
                <a:spLocks noChangeShapeType="1"/>
              </p:cNvSpPr>
              <p:nvPr/>
            </p:nvSpPr>
            <p:spPr bwMode="auto">
              <a:xfrm>
                <a:off x="4890" y="2092"/>
                <a:ext cx="306" cy="0"/>
              </a:xfrm>
              <a:prstGeom prst="line">
                <a:avLst/>
              </a:prstGeom>
              <a:noFill/>
              <a:ln w="12700">
                <a:solidFill>
                  <a:schemeClr val="bg2"/>
                </a:solidFill>
                <a:round/>
                <a:headEnd/>
                <a:tailEnd/>
              </a:ln>
              <a:effectLst/>
            </p:spPr>
            <p:txBody>
              <a:bodyPr/>
              <a:lstStyle/>
              <a:p>
                <a:endParaRPr lang="es-ES"/>
              </a:p>
            </p:txBody>
          </p:sp>
        </p:grpSp>
      </p:grpSp>
      <p:sp>
        <p:nvSpPr>
          <p:cNvPr id="4202" name="Text Box 106"/>
          <p:cNvSpPr txBox="1">
            <a:spLocks noChangeArrowheads="1"/>
          </p:cNvSpPr>
          <p:nvPr/>
        </p:nvSpPr>
        <p:spPr bwMode="auto">
          <a:xfrm>
            <a:off x="3352800" y="5486400"/>
            <a:ext cx="2778125" cy="331788"/>
          </a:xfrm>
          <a:prstGeom prst="rect">
            <a:avLst/>
          </a:prstGeom>
          <a:noFill/>
          <a:ln w="12700" cap="sq">
            <a:noFill/>
            <a:miter lim="800000"/>
            <a:headEnd type="none" w="sm" len="sm"/>
            <a:tailEnd type="none" w="sm" len="sm"/>
          </a:ln>
          <a:effectLst/>
        </p:spPr>
        <p:txBody>
          <a:bodyPr lIns="120868" tIns="60436" rIns="120868" bIns="60436">
            <a:spAutoFit/>
          </a:bodyPr>
          <a:lstStyle/>
          <a:p>
            <a:pPr defTabSz="1209675">
              <a:spcBef>
                <a:spcPct val="50000"/>
              </a:spcBef>
            </a:pPr>
            <a:r>
              <a:rPr lang="es-MX" sz="1400" b="1">
                <a:solidFill>
                  <a:srgbClr val="000000"/>
                </a:solidFill>
                <a:latin typeface="Arial" charset="0"/>
              </a:rPr>
              <a:t>Formato - CARRES</a:t>
            </a:r>
            <a:endParaRPr lang="es-ES" sz="1400" b="1">
              <a:solidFill>
                <a:srgbClr val="000000"/>
              </a:solidFill>
              <a:latin typeface="Arial" charset="0"/>
            </a:endParaRPr>
          </a:p>
        </p:txBody>
      </p:sp>
      <p:sp>
        <p:nvSpPr>
          <p:cNvPr id="4203" name="Text Box 107"/>
          <p:cNvSpPr txBox="1">
            <a:spLocks noChangeArrowheads="1"/>
          </p:cNvSpPr>
          <p:nvPr/>
        </p:nvSpPr>
        <p:spPr bwMode="auto">
          <a:xfrm>
            <a:off x="7467600" y="5486400"/>
            <a:ext cx="2778125" cy="331788"/>
          </a:xfrm>
          <a:prstGeom prst="rect">
            <a:avLst/>
          </a:prstGeom>
          <a:noFill/>
          <a:ln w="12700" cap="sq">
            <a:noFill/>
            <a:miter lim="800000"/>
            <a:headEnd type="none" w="sm" len="sm"/>
            <a:tailEnd type="none" w="sm" len="sm"/>
          </a:ln>
          <a:effectLst/>
        </p:spPr>
        <p:txBody>
          <a:bodyPr lIns="120868" tIns="60436" rIns="120868" bIns="60436">
            <a:spAutoFit/>
          </a:bodyPr>
          <a:lstStyle/>
          <a:p>
            <a:pPr defTabSz="1209675">
              <a:spcBef>
                <a:spcPct val="50000"/>
              </a:spcBef>
            </a:pPr>
            <a:r>
              <a:rPr lang="es-MX" sz="1400" b="1">
                <a:solidFill>
                  <a:srgbClr val="000000"/>
                </a:solidFill>
                <a:latin typeface="Arial" charset="0"/>
              </a:rPr>
              <a:t>Formato - CARRES</a:t>
            </a:r>
            <a:endParaRPr lang="es-ES" sz="1400" b="1">
              <a:solidFill>
                <a:srgbClr val="000000"/>
              </a:solidFill>
              <a:latin typeface="Arial" charset="0"/>
            </a:endParaRPr>
          </a:p>
        </p:txBody>
      </p:sp>
      <p:sp>
        <p:nvSpPr>
          <p:cNvPr id="4204" name="Text Box 108"/>
          <p:cNvSpPr txBox="1">
            <a:spLocks noChangeArrowheads="1"/>
          </p:cNvSpPr>
          <p:nvPr/>
        </p:nvSpPr>
        <p:spPr bwMode="auto">
          <a:xfrm>
            <a:off x="3429000" y="4724400"/>
            <a:ext cx="2778125" cy="331788"/>
          </a:xfrm>
          <a:prstGeom prst="rect">
            <a:avLst/>
          </a:prstGeom>
          <a:noFill/>
          <a:ln w="12700" cap="sq">
            <a:noFill/>
            <a:miter lim="800000"/>
            <a:headEnd type="none" w="sm" len="sm"/>
            <a:tailEnd type="none" w="sm" len="sm"/>
          </a:ln>
          <a:effectLst/>
        </p:spPr>
        <p:txBody>
          <a:bodyPr lIns="120868" tIns="60436" rIns="120868" bIns="60436">
            <a:spAutoFit/>
          </a:bodyPr>
          <a:lstStyle/>
          <a:p>
            <a:pPr defTabSz="1209675">
              <a:spcBef>
                <a:spcPct val="50000"/>
              </a:spcBef>
            </a:pPr>
            <a:r>
              <a:rPr lang="es-MX" sz="1400" b="1">
                <a:solidFill>
                  <a:srgbClr val="000000"/>
                </a:solidFill>
                <a:latin typeface="Arial" charset="0"/>
              </a:rPr>
              <a:t>Formato - CARDAT</a:t>
            </a:r>
            <a:endParaRPr lang="es-ES" sz="1400" b="1">
              <a:solidFill>
                <a:srgbClr val="000000"/>
              </a:solidFill>
              <a:latin typeface="Arial" charset="0"/>
            </a:endParaRPr>
          </a:p>
        </p:txBody>
      </p:sp>
      <p:sp>
        <p:nvSpPr>
          <p:cNvPr id="4205" name="Text Box 109"/>
          <p:cNvSpPr txBox="1">
            <a:spLocks noChangeArrowheads="1"/>
          </p:cNvSpPr>
          <p:nvPr/>
        </p:nvSpPr>
        <p:spPr bwMode="auto">
          <a:xfrm>
            <a:off x="7543800" y="4800600"/>
            <a:ext cx="2778125" cy="331788"/>
          </a:xfrm>
          <a:prstGeom prst="rect">
            <a:avLst/>
          </a:prstGeom>
          <a:noFill/>
          <a:ln w="12700" cap="sq">
            <a:noFill/>
            <a:miter lim="800000"/>
            <a:headEnd type="none" w="sm" len="sm"/>
            <a:tailEnd type="none" w="sm" len="sm"/>
          </a:ln>
          <a:effectLst/>
        </p:spPr>
        <p:txBody>
          <a:bodyPr lIns="120868" tIns="60436" rIns="120868" bIns="60436">
            <a:spAutoFit/>
          </a:bodyPr>
          <a:lstStyle/>
          <a:p>
            <a:pPr defTabSz="1209675">
              <a:spcBef>
                <a:spcPct val="50000"/>
              </a:spcBef>
            </a:pPr>
            <a:r>
              <a:rPr lang="es-MX" sz="1400" b="1">
                <a:solidFill>
                  <a:srgbClr val="000000"/>
                </a:solidFill>
                <a:latin typeface="Arial" charset="0"/>
              </a:rPr>
              <a:t>Formato - CARDAT</a:t>
            </a:r>
            <a:endParaRPr lang="es-ES" sz="1400" b="1">
              <a:solidFill>
                <a:srgbClr val="000000"/>
              </a:solidFill>
              <a:latin typeface="Arial" charset="0"/>
            </a:endParaRPr>
          </a:p>
        </p:txBody>
      </p:sp>
      <p:grpSp>
        <p:nvGrpSpPr>
          <p:cNvPr id="4206" name="Group 110"/>
          <p:cNvGrpSpPr>
            <a:grpSpLocks/>
          </p:cNvGrpSpPr>
          <p:nvPr/>
        </p:nvGrpSpPr>
        <p:grpSpPr bwMode="auto">
          <a:xfrm>
            <a:off x="8305800" y="5105400"/>
            <a:ext cx="304800" cy="342900"/>
            <a:chOff x="4842" y="1752"/>
            <a:chExt cx="547" cy="391"/>
          </a:xfrm>
        </p:grpSpPr>
        <p:sp>
          <p:nvSpPr>
            <p:cNvPr id="4207" name="Freeform 111"/>
            <p:cNvSpPr>
              <a:spLocks/>
            </p:cNvSpPr>
            <p:nvPr/>
          </p:nvSpPr>
          <p:spPr bwMode="auto">
            <a:xfrm>
              <a:off x="4842" y="1752"/>
              <a:ext cx="547" cy="391"/>
            </a:xfrm>
            <a:custGeom>
              <a:avLst/>
              <a:gdLst/>
              <a:ahLst/>
              <a:cxnLst>
                <a:cxn ang="0">
                  <a:pos x="182" y="0"/>
                </a:cxn>
                <a:cxn ang="0">
                  <a:pos x="0" y="390"/>
                </a:cxn>
                <a:cxn ang="0">
                  <a:pos x="364" y="390"/>
                </a:cxn>
                <a:cxn ang="0">
                  <a:pos x="546" y="0"/>
                </a:cxn>
                <a:cxn ang="0">
                  <a:pos x="182" y="0"/>
                </a:cxn>
              </a:cxnLst>
              <a:rect l="0" t="0" r="r" b="b"/>
              <a:pathLst>
                <a:path w="547" h="391">
                  <a:moveTo>
                    <a:pt x="182" y="0"/>
                  </a:moveTo>
                  <a:lnTo>
                    <a:pt x="0" y="390"/>
                  </a:lnTo>
                  <a:lnTo>
                    <a:pt x="364" y="390"/>
                  </a:lnTo>
                  <a:lnTo>
                    <a:pt x="546" y="0"/>
                  </a:lnTo>
                  <a:lnTo>
                    <a:pt x="182" y="0"/>
                  </a:lnTo>
                </a:path>
              </a:pathLst>
            </a:custGeom>
            <a:solidFill>
              <a:schemeClr val="bg1"/>
            </a:solidFill>
            <a:ln w="12700" cap="rnd" cmpd="sng">
              <a:solidFill>
                <a:schemeClr val="bg2"/>
              </a:solidFill>
              <a:prstDash val="solid"/>
              <a:round/>
              <a:headEnd type="none" w="med" len="med"/>
              <a:tailEnd type="none" w="med" len="med"/>
            </a:ln>
            <a:effectLst/>
          </p:spPr>
          <p:txBody>
            <a:bodyPr/>
            <a:lstStyle/>
            <a:p>
              <a:endParaRPr lang="es-ES"/>
            </a:p>
          </p:txBody>
        </p:sp>
        <p:grpSp>
          <p:nvGrpSpPr>
            <p:cNvPr id="4208" name="Group 112"/>
            <p:cNvGrpSpPr>
              <a:grpSpLocks/>
            </p:cNvGrpSpPr>
            <p:nvPr/>
          </p:nvGrpSpPr>
          <p:grpSpPr bwMode="auto">
            <a:xfrm>
              <a:off x="4890" y="1804"/>
              <a:ext cx="438" cy="288"/>
              <a:chOff x="4890" y="1804"/>
              <a:chExt cx="438" cy="288"/>
            </a:xfrm>
          </p:grpSpPr>
          <p:sp>
            <p:nvSpPr>
              <p:cNvPr id="4209" name="Line 113"/>
              <p:cNvSpPr>
                <a:spLocks noChangeShapeType="1"/>
              </p:cNvSpPr>
              <p:nvPr/>
            </p:nvSpPr>
            <p:spPr bwMode="auto">
              <a:xfrm>
                <a:off x="5022" y="1804"/>
                <a:ext cx="306" cy="0"/>
              </a:xfrm>
              <a:prstGeom prst="line">
                <a:avLst/>
              </a:prstGeom>
              <a:noFill/>
              <a:ln w="12700">
                <a:solidFill>
                  <a:schemeClr val="bg2"/>
                </a:solidFill>
                <a:round/>
                <a:headEnd/>
                <a:tailEnd/>
              </a:ln>
              <a:effectLst/>
            </p:spPr>
            <p:txBody>
              <a:bodyPr/>
              <a:lstStyle/>
              <a:p>
                <a:endParaRPr lang="es-ES"/>
              </a:p>
            </p:txBody>
          </p:sp>
          <p:sp>
            <p:nvSpPr>
              <p:cNvPr id="4210" name="Line 114"/>
              <p:cNvSpPr>
                <a:spLocks noChangeShapeType="1"/>
              </p:cNvSpPr>
              <p:nvPr/>
            </p:nvSpPr>
            <p:spPr bwMode="auto">
              <a:xfrm>
                <a:off x="5002" y="1852"/>
                <a:ext cx="306" cy="0"/>
              </a:xfrm>
              <a:prstGeom prst="line">
                <a:avLst/>
              </a:prstGeom>
              <a:noFill/>
              <a:ln w="12700">
                <a:solidFill>
                  <a:schemeClr val="bg2"/>
                </a:solidFill>
                <a:round/>
                <a:headEnd/>
                <a:tailEnd/>
              </a:ln>
              <a:effectLst/>
            </p:spPr>
            <p:txBody>
              <a:bodyPr/>
              <a:lstStyle/>
              <a:p>
                <a:endParaRPr lang="es-ES"/>
              </a:p>
            </p:txBody>
          </p:sp>
          <p:sp>
            <p:nvSpPr>
              <p:cNvPr id="4211" name="Line 115"/>
              <p:cNvSpPr>
                <a:spLocks noChangeShapeType="1"/>
              </p:cNvSpPr>
              <p:nvPr/>
            </p:nvSpPr>
            <p:spPr bwMode="auto">
              <a:xfrm>
                <a:off x="4982" y="1900"/>
                <a:ext cx="305" cy="0"/>
              </a:xfrm>
              <a:prstGeom prst="line">
                <a:avLst/>
              </a:prstGeom>
              <a:noFill/>
              <a:ln w="12700">
                <a:solidFill>
                  <a:schemeClr val="bg2"/>
                </a:solidFill>
                <a:round/>
                <a:headEnd/>
                <a:tailEnd/>
              </a:ln>
              <a:effectLst/>
            </p:spPr>
            <p:txBody>
              <a:bodyPr/>
              <a:lstStyle/>
              <a:p>
                <a:endParaRPr lang="es-ES"/>
              </a:p>
            </p:txBody>
          </p:sp>
          <p:sp>
            <p:nvSpPr>
              <p:cNvPr id="4212" name="Line 116"/>
              <p:cNvSpPr>
                <a:spLocks noChangeShapeType="1"/>
              </p:cNvSpPr>
              <p:nvPr/>
            </p:nvSpPr>
            <p:spPr bwMode="auto">
              <a:xfrm>
                <a:off x="4961" y="1948"/>
                <a:ext cx="306" cy="0"/>
              </a:xfrm>
              <a:prstGeom prst="line">
                <a:avLst/>
              </a:prstGeom>
              <a:noFill/>
              <a:ln w="12700">
                <a:solidFill>
                  <a:schemeClr val="bg2"/>
                </a:solidFill>
                <a:round/>
                <a:headEnd/>
                <a:tailEnd/>
              </a:ln>
              <a:effectLst/>
            </p:spPr>
            <p:txBody>
              <a:bodyPr/>
              <a:lstStyle/>
              <a:p>
                <a:endParaRPr lang="es-ES"/>
              </a:p>
            </p:txBody>
          </p:sp>
          <p:sp>
            <p:nvSpPr>
              <p:cNvPr id="4213" name="Line 117"/>
              <p:cNvSpPr>
                <a:spLocks noChangeShapeType="1"/>
              </p:cNvSpPr>
              <p:nvPr/>
            </p:nvSpPr>
            <p:spPr bwMode="auto">
              <a:xfrm>
                <a:off x="4941" y="1996"/>
                <a:ext cx="305" cy="0"/>
              </a:xfrm>
              <a:prstGeom prst="line">
                <a:avLst/>
              </a:prstGeom>
              <a:noFill/>
              <a:ln w="12700">
                <a:solidFill>
                  <a:schemeClr val="bg2"/>
                </a:solidFill>
                <a:round/>
                <a:headEnd/>
                <a:tailEnd/>
              </a:ln>
              <a:effectLst/>
            </p:spPr>
            <p:txBody>
              <a:bodyPr/>
              <a:lstStyle/>
              <a:p>
                <a:endParaRPr lang="es-ES"/>
              </a:p>
            </p:txBody>
          </p:sp>
          <p:sp>
            <p:nvSpPr>
              <p:cNvPr id="4214" name="Line 118"/>
              <p:cNvSpPr>
                <a:spLocks noChangeShapeType="1"/>
              </p:cNvSpPr>
              <p:nvPr/>
            </p:nvSpPr>
            <p:spPr bwMode="auto">
              <a:xfrm>
                <a:off x="4914" y="2044"/>
                <a:ext cx="306" cy="0"/>
              </a:xfrm>
              <a:prstGeom prst="line">
                <a:avLst/>
              </a:prstGeom>
              <a:noFill/>
              <a:ln w="12700">
                <a:solidFill>
                  <a:schemeClr val="bg2"/>
                </a:solidFill>
                <a:round/>
                <a:headEnd/>
                <a:tailEnd/>
              </a:ln>
              <a:effectLst/>
            </p:spPr>
            <p:txBody>
              <a:bodyPr/>
              <a:lstStyle/>
              <a:p>
                <a:endParaRPr lang="es-ES"/>
              </a:p>
            </p:txBody>
          </p:sp>
          <p:sp>
            <p:nvSpPr>
              <p:cNvPr id="4215" name="Line 119"/>
              <p:cNvSpPr>
                <a:spLocks noChangeShapeType="1"/>
              </p:cNvSpPr>
              <p:nvPr/>
            </p:nvSpPr>
            <p:spPr bwMode="auto">
              <a:xfrm>
                <a:off x="4890" y="2092"/>
                <a:ext cx="306" cy="0"/>
              </a:xfrm>
              <a:prstGeom prst="line">
                <a:avLst/>
              </a:prstGeom>
              <a:noFill/>
              <a:ln w="12700">
                <a:solidFill>
                  <a:schemeClr val="bg2"/>
                </a:solidFill>
                <a:round/>
                <a:headEnd/>
                <a:tailEnd/>
              </a:ln>
              <a:effectLst/>
            </p:spPr>
            <p:txBody>
              <a:bodyPr/>
              <a:lstStyle/>
              <a:p>
                <a:endParaRPr lang="es-ES"/>
              </a:p>
            </p:txBody>
          </p:sp>
        </p:grpSp>
      </p:grpSp>
      <p:sp>
        <p:nvSpPr>
          <p:cNvPr id="4216" name="Text Box 120"/>
          <p:cNvSpPr txBox="1">
            <a:spLocks noChangeArrowheads="1"/>
          </p:cNvSpPr>
          <p:nvPr/>
        </p:nvSpPr>
        <p:spPr bwMode="auto">
          <a:xfrm>
            <a:off x="533400" y="2057400"/>
            <a:ext cx="1981200" cy="641350"/>
          </a:xfrm>
          <a:prstGeom prst="rect">
            <a:avLst/>
          </a:prstGeom>
          <a:noFill/>
          <a:ln w="9525">
            <a:noFill/>
            <a:miter lim="800000"/>
            <a:headEnd/>
            <a:tailEnd/>
          </a:ln>
          <a:effectLst/>
        </p:spPr>
        <p:txBody>
          <a:bodyPr>
            <a:spAutoFit/>
          </a:bodyPr>
          <a:lstStyle/>
          <a:p>
            <a:pPr algn="ctr">
              <a:spcBef>
                <a:spcPct val="50000"/>
              </a:spcBef>
            </a:pPr>
            <a:r>
              <a:rPr lang="es-ES" sz="1800" b="1">
                <a:solidFill>
                  <a:srgbClr val="FF0000"/>
                </a:solidFill>
              </a:rPr>
              <a:t>MANIFIESTO DE CARGA</a:t>
            </a:r>
          </a:p>
        </p:txBody>
      </p:sp>
      <p:grpSp>
        <p:nvGrpSpPr>
          <p:cNvPr id="4219" name="Group 123"/>
          <p:cNvGrpSpPr>
            <a:grpSpLocks/>
          </p:cNvGrpSpPr>
          <p:nvPr/>
        </p:nvGrpSpPr>
        <p:grpSpPr bwMode="auto">
          <a:xfrm>
            <a:off x="9950450" y="1752600"/>
            <a:ext cx="3384550" cy="641350"/>
            <a:chOff x="-58" y="-125"/>
            <a:chExt cx="2132" cy="404"/>
          </a:xfrm>
        </p:grpSpPr>
        <p:sp>
          <p:nvSpPr>
            <p:cNvPr id="4217" name="Rectangle 121"/>
            <p:cNvSpPr>
              <a:spLocks noChangeArrowheads="1"/>
            </p:cNvSpPr>
            <p:nvPr/>
          </p:nvSpPr>
          <p:spPr bwMode="auto">
            <a:xfrm>
              <a:off x="0" y="-125"/>
              <a:ext cx="2074" cy="404"/>
            </a:xfrm>
            <a:prstGeom prst="rect">
              <a:avLst/>
            </a:prstGeom>
            <a:noFill/>
            <a:ln w="9525">
              <a:noFill/>
              <a:miter lim="800000"/>
              <a:headEnd/>
              <a:tailEnd/>
            </a:ln>
            <a:effectLst/>
          </p:spPr>
          <p:txBody>
            <a:bodyPr anchor="ctr">
              <a:spAutoFit/>
            </a:bodyPr>
            <a:lstStyle/>
            <a:p>
              <a:pPr algn="ctr"/>
              <a:r>
                <a:rPr lang="es-ES" sz="1800" u="sng">
                  <a:solidFill>
                    <a:srgbClr val="003399"/>
                  </a:solidFill>
                  <a:latin typeface="Verdana" pitchFamily="34" charset="0"/>
                </a:rPr>
                <a:t>Verificación de Salida de Mercancías de Almacén</a:t>
              </a:r>
              <a:endParaRPr lang="es-ES" sz="1800" u="sng">
                <a:solidFill>
                  <a:srgbClr val="003399"/>
                </a:solidFill>
              </a:endParaRPr>
            </a:p>
          </p:txBody>
        </p:sp>
        <p:sp>
          <p:nvSpPr>
            <p:cNvPr id="4218" name="Rectangle 122"/>
            <p:cNvSpPr>
              <a:spLocks noChangeArrowheads="1"/>
            </p:cNvSpPr>
            <p:nvPr/>
          </p:nvSpPr>
          <p:spPr bwMode="auto">
            <a:xfrm>
              <a:off x="-58" y="77"/>
              <a:ext cx="116" cy="154"/>
            </a:xfrm>
            <a:prstGeom prst="rect">
              <a:avLst/>
            </a:prstGeom>
            <a:noFill/>
            <a:ln w="9525">
              <a:noFill/>
              <a:miter lim="800000"/>
              <a:headEnd/>
              <a:tailEnd/>
            </a:ln>
            <a:effectLst/>
          </p:spPr>
          <p:txBody>
            <a:bodyPr anchor="ctr">
              <a:spAutoFit/>
            </a:bodyPr>
            <a:lstStyle/>
            <a:p>
              <a:pPr algn="ctr"/>
              <a:r>
                <a:rPr lang="es-ES" sz="1000">
                  <a:latin typeface="Verdana" pitchFamily="34" charset="0"/>
                </a:rPr>
                <a:t> </a:t>
              </a:r>
              <a:endParaRPr lang="es-ES"/>
            </a:p>
          </p:txBody>
        </p:sp>
      </p:grpSp>
      <p:sp>
        <p:nvSpPr>
          <p:cNvPr id="4220" name="Line 124"/>
          <p:cNvSpPr>
            <a:spLocks noChangeShapeType="1"/>
          </p:cNvSpPr>
          <p:nvPr/>
        </p:nvSpPr>
        <p:spPr bwMode="auto">
          <a:xfrm flipV="1">
            <a:off x="11811000" y="2438400"/>
            <a:ext cx="0" cy="1447800"/>
          </a:xfrm>
          <a:prstGeom prst="line">
            <a:avLst/>
          </a:prstGeom>
          <a:noFill/>
          <a:ln w="31750">
            <a:solidFill>
              <a:srgbClr val="000000"/>
            </a:solidFill>
            <a:round/>
            <a:headEnd/>
            <a:tailEnd type="triangle" w="med" len="med"/>
          </a:ln>
          <a:effectLst/>
        </p:spPr>
        <p:txBody>
          <a:bodyPr wrap="none"/>
          <a:lstStyle/>
          <a:p>
            <a:endParaRPr lang="es-E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365" name="Object 5"/>
          <p:cNvGraphicFramePr>
            <a:graphicFrameLocks noChangeAspect="1"/>
          </p:cNvGraphicFramePr>
          <p:nvPr/>
        </p:nvGraphicFramePr>
        <p:xfrm>
          <a:off x="0" y="3387725"/>
          <a:ext cx="3889375" cy="3279775"/>
        </p:xfrm>
        <a:graphic>
          <a:graphicData uri="http://schemas.openxmlformats.org/presentationml/2006/ole">
            <p:oleObj spid="_x0000_s15365" name="Imagen de mapa de bits" r:id="rId3" imgW="1400000" imgH="1085714" progId="Paint.Picture">
              <p:embed/>
            </p:oleObj>
          </a:graphicData>
        </a:graphic>
      </p:graphicFrame>
      <p:sp>
        <p:nvSpPr>
          <p:cNvPr id="15367" name="Rectangle 7"/>
          <p:cNvSpPr>
            <a:spLocks noChangeArrowheads="1"/>
          </p:cNvSpPr>
          <p:nvPr/>
        </p:nvSpPr>
        <p:spPr bwMode="auto">
          <a:xfrm>
            <a:off x="3962400" y="2009775"/>
            <a:ext cx="8915400" cy="6211888"/>
          </a:xfrm>
          <a:prstGeom prst="rect">
            <a:avLst/>
          </a:prstGeom>
          <a:noFill/>
          <a:ln w="9525">
            <a:noFill/>
            <a:miter lim="800000"/>
            <a:headEnd/>
            <a:tailEnd/>
          </a:ln>
          <a:effectLst/>
        </p:spPr>
        <p:txBody>
          <a:bodyPr lIns="120868" tIns="60436" rIns="120868" bIns="60436">
            <a:spAutoFit/>
          </a:bodyPr>
          <a:lstStyle/>
          <a:p>
            <a:pPr indent="596900" defTabSz="1209675"/>
            <a:r>
              <a:rPr lang="es-ES" sz="2700">
                <a:solidFill>
                  <a:srgbClr val="000000"/>
                </a:solidFill>
              </a:rPr>
              <a:t>1.- El </a:t>
            </a:r>
            <a:r>
              <a:rPr lang="es-EC" sz="2700">
                <a:solidFill>
                  <a:srgbClr val="000000"/>
                </a:solidFill>
              </a:rPr>
              <a:t>SICE</a:t>
            </a:r>
            <a:r>
              <a:rPr lang="es-ES" sz="2700">
                <a:solidFill>
                  <a:srgbClr val="000000"/>
                </a:solidFill>
              </a:rPr>
              <a:t> Sistema I</a:t>
            </a:r>
            <a:r>
              <a:rPr lang="es-EC" sz="2700">
                <a:solidFill>
                  <a:srgbClr val="000000"/>
                </a:solidFill>
              </a:rPr>
              <a:t>nteractivo de Comercio Exterior</a:t>
            </a:r>
            <a:r>
              <a:rPr lang="es-ES" sz="2700">
                <a:solidFill>
                  <a:srgbClr val="000000"/>
                </a:solidFill>
              </a:rPr>
              <a:t> 	recibe el mensaje.</a:t>
            </a:r>
          </a:p>
          <a:p>
            <a:pPr marL="604838" lvl="1" defTabSz="1209675" eaLnBrk="0" hangingPunct="0"/>
            <a:r>
              <a:rPr lang="es-ES" sz="2700">
                <a:solidFill>
                  <a:srgbClr val="000000"/>
                </a:solidFill>
              </a:rPr>
              <a:t> </a:t>
            </a:r>
          </a:p>
          <a:p>
            <a:pPr marL="604838" lvl="1" defTabSz="1209675" eaLnBrk="0" hangingPunct="0"/>
            <a:r>
              <a:rPr lang="es-ES" sz="2700">
                <a:solidFill>
                  <a:srgbClr val="000000"/>
                </a:solidFill>
              </a:rPr>
              <a:t>2.- Efectúa el proceso de validación en 3 fases.</a:t>
            </a:r>
          </a:p>
          <a:p>
            <a:pPr marL="604838" lvl="1" defTabSz="1209675" eaLnBrk="0" hangingPunct="0"/>
            <a:endParaRPr lang="es-ES" sz="2700">
              <a:solidFill>
                <a:srgbClr val="000000"/>
              </a:solidFill>
            </a:endParaRPr>
          </a:p>
          <a:p>
            <a:pPr marL="604838" lvl="1" defTabSz="1209675" eaLnBrk="0" hangingPunct="0"/>
            <a:r>
              <a:rPr lang="es-ES" sz="2700">
                <a:solidFill>
                  <a:srgbClr val="000000"/>
                </a:solidFill>
              </a:rPr>
              <a:t>3.- Notifica al ALMACEN el resultado del mismo. </a:t>
            </a:r>
          </a:p>
          <a:p>
            <a:pPr indent="596900" defTabSz="1209675" eaLnBrk="0" hangingPunct="0"/>
            <a:r>
              <a:rPr lang="es-ES" sz="2700">
                <a:solidFill>
                  <a:srgbClr val="000000"/>
                </a:solidFill>
                <a:cs typeface="Times New Roman" pitchFamily="18" charset="0"/>
              </a:rPr>
              <a:t> </a:t>
            </a:r>
          </a:p>
          <a:p>
            <a:pPr indent="596900" defTabSz="1209675" eaLnBrk="0" hangingPunct="0"/>
            <a:r>
              <a:rPr lang="es-ES" sz="2700">
                <a:solidFill>
                  <a:srgbClr val="000000"/>
                </a:solidFill>
                <a:cs typeface="Times New Roman" pitchFamily="18" charset="0"/>
              </a:rPr>
              <a:t>Si el resultado es conforme el sistema acepta los</a:t>
            </a:r>
            <a:r>
              <a:rPr lang="es-EC" sz="2700">
                <a:solidFill>
                  <a:srgbClr val="000000"/>
                </a:solidFill>
                <a:cs typeface="Times New Roman" pitchFamily="18" charset="0"/>
              </a:rPr>
              <a:t> </a:t>
            </a:r>
            <a:r>
              <a:rPr lang="es-ES" sz="2700">
                <a:solidFill>
                  <a:srgbClr val="000000"/>
                </a:solidFill>
                <a:cs typeface="Times New Roman" pitchFamily="18" charset="0"/>
              </a:rPr>
              <a:t>informes.</a:t>
            </a:r>
          </a:p>
          <a:p>
            <a:pPr indent="596900" defTabSz="1209675" eaLnBrk="0" hangingPunct="0"/>
            <a:r>
              <a:rPr lang="es-ES" sz="2700">
                <a:solidFill>
                  <a:srgbClr val="000000"/>
                </a:solidFill>
                <a:cs typeface="Times New Roman" pitchFamily="18" charset="0"/>
              </a:rPr>
              <a:t> </a:t>
            </a:r>
          </a:p>
          <a:p>
            <a:pPr indent="596900" defTabSz="1209675" eaLnBrk="0" hangingPunct="0"/>
            <a:r>
              <a:rPr lang="es-ES" sz="2700">
                <a:solidFill>
                  <a:srgbClr val="000000"/>
                </a:solidFill>
                <a:cs typeface="Times New Roman" pitchFamily="18" charset="0"/>
              </a:rPr>
              <a:t>De detectarse errores en el proceso, notifica cada uno de</a:t>
            </a:r>
            <a:endParaRPr lang="es-EC" sz="2700">
              <a:solidFill>
                <a:srgbClr val="000000"/>
              </a:solidFill>
              <a:cs typeface="Times New Roman" pitchFamily="18" charset="0"/>
            </a:endParaRPr>
          </a:p>
          <a:p>
            <a:pPr indent="596900" defTabSz="1209675" eaLnBrk="0" hangingPunct="0"/>
            <a:r>
              <a:rPr lang="es-EC" sz="2700">
                <a:solidFill>
                  <a:srgbClr val="000000"/>
                </a:solidFill>
                <a:cs typeface="Times New Roman" pitchFamily="18" charset="0"/>
              </a:rPr>
              <a:t> </a:t>
            </a:r>
            <a:r>
              <a:rPr lang="es-ES" sz="2700">
                <a:solidFill>
                  <a:srgbClr val="000000"/>
                </a:solidFill>
                <a:cs typeface="Times New Roman" pitchFamily="18" charset="0"/>
              </a:rPr>
              <a:t>los 	errores, los que deben ser 	corregidos y reenviados.</a:t>
            </a:r>
          </a:p>
          <a:p>
            <a:pPr indent="596900" defTabSz="1209675" eaLnBrk="0" hangingPunct="0"/>
            <a:r>
              <a:rPr lang="es-ES" sz="2700">
                <a:solidFill>
                  <a:srgbClr val="000000"/>
                </a:solidFill>
                <a:cs typeface="Times New Roman" pitchFamily="18" charset="0"/>
              </a:rPr>
              <a:t>	 </a:t>
            </a:r>
          </a:p>
          <a:p>
            <a:pPr marL="604838" lvl="1" defTabSz="1209675" eaLnBrk="0" hangingPunct="0"/>
            <a:r>
              <a:rPr lang="es-ES" sz="2700">
                <a:solidFill>
                  <a:srgbClr val="000000"/>
                </a:solidFill>
              </a:rPr>
              <a:t>4.- Registra los informes correctos en la base de datos aduanera. </a:t>
            </a:r>
            <a:endParaRPr lang="es-ES" sz="2200">
              <a:solidFill>
                <a:srgbClr val="000000"/>
              </a:solidFill>
            </a:endParaRPr>
          </a:p>
          <a:p>
            <a:pPr indent="596900" defTabSz="1209675" eaLnBrk="0" hangingPunct="0"/>
            <a:endParaRPr lang="es-ES" sz="2200">
              <a:solidFill>
                <a:srgbClr val="000000"/>
              </a:solidFill>
            </a:endParaRPr>
          </a:p>
        </p:txBody>
      </p:sp>
      <p:sp>
        <p:nvSpPr>
          <p:cNvPr id="15368" name="Text Box 8"/>
          <p:cNvSpPr txBox="1">
            <a:spLocks noChangeArrowheads="1"/>
          </p:cNvSpPr>
          <p:nvPr/>
        </p:nvSpPr>
        <p:spPr bwMode="auto">
          <a:xfrm>
            <a:off x="666750" y="6772275"/>
            <a:ext cx="2555875" cy="700088"/>
          </a:xfrm>
          <a:prstGeom prst="rect">
            <a:avLst/>
          </a:prstGeom>
          <a:noFill/>
          <a:ln w="9525">
            <a:noFill/>
            <a:miter lim="800000"/>
            <a:headEnd/>
            <a:tailEnd/>
          </a:ln>
          <a:effectLst/>
        </p:spPr>
        <p:txBody>
          <a:bodyPr lIns="120868" tIns="60436" rIns="120868" bIns="60436">
            <a:spAutoFit/>
          </a:bodyPr>
          <a:lstStyle/>
          <a:p>
            <a:pPr algn="ctr" defTabSz="1209675">
              <a:spcBef>
                <a:spcPct val="50000"/>
              </a:spcBef>
            </a:pPr>
            <a:r>
              <a:rPr lang="es-EC" sz="3800" b="1">
                <a:solidFill>
                  <a:srgbClr val="000000"/>
                </a:solidFill>
              </a:rPr>
              <a:t>SICE</a:t>
            </a:r>
            <a:endParaRPr lang="es-ES" sz="3800" b="1">
              <a:solidFill>
                <a:srgbClr val="000000"/>
              </a:solidFill>
            </a:endParaRPr>
          </a:p>
        </p:txBody>
      </p:sp>
      <p:sp>
        <p:nvSpPr>
          <p:cNvPr id="15370" name="Text Box 10"/>
          <p:cNvSpPr txBox="1">
            <a:spLocks noChangeArrowheads="1"/>
          </p:cNvSpPr>
          <p:nvPr/>
        </p:nvSpPr>
        <p:spPr bwMode="auto">
          <a:xfrm>
            <a:off x="1905000" y="685800"/>
            <a:ext cx="9302750" cy="730250"/>
          </a:xfrm>
          <a:prstGeom prst="rect">
            <a:avLst/>
          </a:prstGeom>
          <a:noFill/>
          <a:ln w="9525">
            <a:noFill/>
            <a:miter lim="800000"/>
            <a:headEnd/>
            <a:tailEnd/>
          </a:ln>
          <a:effectLst/>
        </p:spPr>
        <p:txBody>
          <a:bodyPr wrap="none" lIns="120868" tIns="60436" rIns="120868" bIns="60436">
            <a:spAutoFit/>
          </a:bodyPr>
          <a:lstStyle/>
          <a:p>
            <a:pPr algn="ctr" defTabSz="1209675"/>
            <a:r>
              <a:rPr lang="es-EC" sz="4000" b="1">
                <a:solidFill>
                  <a:schemeClr val="bg1"/>
                </a:solidFill>
                <a:effectLst>
                  <a:outerShdw blurRad="38100" dist="38100" dir="2700000" algn="tl">
                    <a:srgbClr val="C0C0C0"/>
                  </a:outerShdw>
                </a:effectLst>
              </a:rPr>
              <a:t>Sistema Interactivo de Comercio Exterior</a:t>
            </a:r>
            <a:endParaRPr lang="es-ES" sz="4000" b="1" u="sng">
              <a:solidFill>
                <a:schemeClr val="bg1"/>
              </a:solidFill>
              <a:effectLst>
                <a:outerShdw blurRad="38100" dist="38100" dir="2700000" algn="tl">
                  <a:srgbClr val="C0C0C0"/>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2209800" y="381000"/>
            <a:ext cx="9223375" cy="700088"/>
          </a:xfrm>
          <a:prstGeom prst="rect">
            <a:avLst/>
          </a:prstGeom>
          <a:noFill/>
          <a:ln w="9525">
            <a:noFill/>
            <a:miter lim="800000"/>
            <a:headEnd/>
            <a:tailEnd/>
          </a:ln>
          <a:effectLst/>
        </p:spPr>
        <p:txBody>
          <a:bodyPr lIns="120868" tIns="60436" rIns="120868" bIns="60436">
            <a:spAutoFit/>
          </a:bodyPr>
          <a:lstStyle/>
          <a:p>
            <a:pPr defTabSz="1209675">
              <a:spcBef>
                <a:spcPct val="50000"/>
              </a:spcBef>
            </a:pPr>
            <a:r>
              <a:rPr lang="es-ES" sz="3800" b="1" u="sng">
                <a:solidFill>
                  <a:srgbClr val="000000"/>
                </a:solidFill>
                <a:latin typeface="Arial Black" pitchFamily="34" charset="0"/>
              </a:rPr>
              <a:t>ARCHIVO COMPRIMIDO ( .ZIP )</a:t>
            </a:r>
          </a:p>
        </p:txBody>
      </p:sp>
      <p:graphicFrame>
        <p:nvGraphicFramePr>
          <p:cNvPr id="133124" name="Object 4"/>
          <p:cNvGraphicFramePr>
            <a:graphicFrameLocks noChangeAspect="1"/>
          </p:cNvGraphicFramePr>
          <p:nvPr/>
        </p:nvGraphicFramePr>
        <p:xfrm>
          <a:off x="914400" y="2057400"/>
          <a:ext cx="11734800" cy="4949825"/>
        </p:xfrm>
        <a:graphic>
          <a:graphicData uri="http://schemas.openxmlformats.org/presentationml/2006/ole">
            <p:oleObj spid="_x0000_s133124" name="Imagen de mapa de bits" r:id="rId3" imgW="8019048" imgH="3381847" progId="Paint.Picture">
              <p:embed/>
            </p:oleObj>
          </a:graphicData>
        </a:graphic>
      </p:graphicFrame>
    </p:spTree>
  </p:cSld>
  <p:clrMapOvr>
    <a:masterClrMapping/>
  </p:clrMapOvr>
</p:sld>
</file>

<file path=ppt/theme/theme1.xml><?xml version="1.0" encoding="utf-8"?>
<a:theme xmlns:a="http://schemas.openxmlformats.org/drawingml/2006/main" name="Remolino">
  <a:themeElements>
    <a:clrScheme name="Remolino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Remolin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emolino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Remolino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Remolino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presentaciones\Remolino.pot</Template>
  <TotalTime>3250</TotalTime>
  <Words>799</Words>
  <Application>Microsoft PowerPoint</Application>
  <PresentationFormat>Personalizado</PresentationFormat>
  <Paragraphs>170</Paragraphs>
  <Slides>25</Slides>
  <Notes>1</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2</vt:i4>
      </vt:variant>
      <vt:variant>
        <vt:lpstr>Títulos de diapositiva</vt:lpstr>
      </vt:variant>
      <vt:variant>
        <vt:i4>25</vt:i4>
      </vt:variant>
    </vt:vector>
  </HeadingPairs>
  <TitlesOfParts>
    <vt:vector size="37" baseType="lpstr">
      <vt:lpstr>Times New Roman</vt:lpstr>
      <vt:lpstr>Tahoma</vt:lpstr>
      <vt:lpstr>Wingdings</vt:lpstr>
      <vt:lpstr>Arial Black</vt:lpstr>
      <vt:lpstr>Arial</vt:lpstr>
      <vt:lpstr>Arial Unicode MS</vt:lpstr>
      <vt:lpstr>Verdana</vt:lpstr>
      <vt:lpstr>Symbol</vt:lpstr>
      <vt:lpstr>Courier New</vt:lpstr>
      <vt:lpstr>Remolino</vt:lpstr>
      <vt:lpstr>Visio 2000 Drawing</vt:lpstr>
      <vt:lpstr>Imagen de mapa de bits</vt:lpstr>
      <vt:lpstr>Diapositiva 1</vt:lpstr>
      <vt:lpstr>Diapositiva 2</vt:lpstr>
      <vt:lpstr>Diapositiva 3</vt:lpstr>
      <vt:lpstr>Diapositiva 4</vt:lpstr>
      <vt:lpstr>Participantes en el Sistema Aduanero SICE</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vector>
  </TitlesOfParts>
  <Company>Corporación Aduanera Ecuatoriana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Erika Anton</dc:creator>
  <cp:lastModifiedBy>Administrador</cp:lastModifiedBy>
  <cp:revision>125</cp:revision>
  <dcterms:created xsi:type="dcterms:W3CDTF">2002-04-01T16:46:47Z</dcterms:created>
  <dcterms:modified xsi:type="dcterms:W3CDTF">2009-12-11T16:02:57Z</dcterms:modified>
</cp:coreProperties>
</file>