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2" r:id="rId16"/>
    <p:sldId id="275" r:id="rId17"/>
    <p:sldId id="276" r:id="rId18"/>
    <p:sldId id="273" r:id="rId19"/>
    <p:sldId id="274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1980" autoAdjust="0"/>
    <p:restoredTop sz="90929"/>
  </p:normalViewPr>
  <p:slideViewPr>
    <p:cSldViewPr>
      <p:cViewPr varScale="1">
        <p:scale>
          <a:sx n="62" d="100"/>
          <a:sy n="62" d="100"/>
        </p:scale>
        <p:origin x="-90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0C3C8-7296-4ED5-B7C8-91F4487621E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A7810-514C-4D09-B171-D999B5943A8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84F22-25B5-4AFA-9FFB-026EB94CC30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5D1A3-2889-44C7-AD41-36F799E2F61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D0458-9362-4BCC-8678-846F6166B6B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BDDB90-81FC-4533-AE81-26483FD8E4E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1F61D-CB06-490C-B7BF-B332BD9D5E7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A6F21-CF53-4F52-985D-9C2639C1D61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D572E-10FC-45BF-88CE-56816EF068D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4BAE0-938B-4E07-9925-F11520D70DE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75D6C-5056-4712-A624-1A7D4FEA1AB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CCFF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73287C6-ADBA-4C57-8BB9-09D348CC7F2B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3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400300" y="457200"/>
            <a:ext cx="4605338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3300" b="1" u="sng">
                <a:solidFill>
                  <a:schemeClr val="accent2"/>
                </a:solidFill>
              </a:rPr>
              <a:t>Validaciones principales</a:t>
            </a:r>
            <a:endParaRPr lang="es-ES" sz="3300" b="1" u="sng">
              <a:solidFill>
                <a:schemeClr val="accent2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981200" y="1447800"/>
            <a:ext cx="5562600" cy="611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">
                <a:solidFill>
                  <a:srgbClr val="003399"/>
                </a:solidFill>
              </a:rPr>
              <a:t> Campos numéricos y alfanuméricos.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>
                <a:solidFill>
                  <a:srgbClr val="003399"/>
                </a:solidFill>
              </a:rPr>
              <a:t>Control de campos mandatorios y campos que No Aplican.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>
                <a:solidFill>
                  <a:srgbClr val="003399"/>
                </a:solidFill>
              </a:rPr>
              <a:t>Contenedores para carga contenerizada.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>
                <a:solidFill>
                  <a:srgbClr val="003399"/>
                </a:solidFill>
              </a:rPr>
              <a:t>Búsqueda datos contenedor.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>
                <a:solidFill>
                  <a:srgbClr val="003399"/>
                </a:solidFill>
              </a:rPr>
              <a:t>No permitir 2 secuencias detalle de doc. transporte iguales.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>
                <a:solidFill>
                  <a:srgbClr val="003399"/>
                </a:solidFill>
              </a:rPr>
              <a:t>Códigos no existentes.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>
                <a:solidFill>
                  <a:srgbClr val="003399"/>
                </a:solidFill>
              </a:rPr>
              <a:t>Verificar régimen.</a:t>
            </a:r>
          </a:p>
          <a:p>
            <a:pPr>
              <a:spcBef>
                <a:spcPct val="50000"/>
              </a:spcBef>
            </a:pPr>
            <a:endParaRPr lang="es-ES">
              <a:solidFill>
                <a:srgbClr val="003399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s-ES">
              <a:solidFill>
                <a:srgbClr val="003399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s-ES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662113" y="304800"/>
            <a:ext cx="56769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3300" b="1" u="sng">
                <a:solidFill>
                  <a:schemeClr val="accent2"/>
                </a:solidFill>
              </a:rPr>
              <a:t>Ventajas sobre la competencia</a:t>
            </a:r>
            <a:endParaRPr lang="es-ES" sz="3300" b="1" u="sng">
              <a:solidFill>
                <a:schemeClr val="accent2"/>
              </a:solidFill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066800" y="1295400"/>
            <a:ext cx="67818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s-ES" b="1">
                <a:cs typeface="Times New Roman" pitchFamily="18" charset="0"/>
              </a:rPr>
              <a:t>Control del volumen de transacciones realizadas por el depósito en un determinado período de tiempo.</a:t>
            </a:r>
          </a:p>
          <a:p>
            <a:pPr>
              <a:buFontTx/>
              <a:buChar char="•"/>
            </a:pPr>
            <a:endParaRPr lang="es-ES" b="1"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s-ES" b="1"/>
              <a:t>C</a:t>
            </a:r>
            <a:r>
              <a:rPr lang="es-ES" b="1">
                <a:cs typeface="Times New Roman" pitchFamily="18" charset="0"/>
              </a:rPr>
              <a:t>ontrol del rendimiento de los empleados encargados de la elaboración de los informes.</a:t>
            </a:r>
          </a:p>
          <a:p>
            <a:pPr>
              <a:buFontTx/>
              <a:buChar char="•"/>
            </a:pPr>
            <a:endParaRPr lang="es-ES" b="1"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s-ES" b="1">
                <a:cs typeface="Times New Roman" pitchFamily="18" charset="0"/>
              </a:rPr>
              <a:t>Generación del archivo CARDAT en forma más eficiente – cumple con entrega correcta de Informes.</a:t>
            </a:r>
          </a:p>
          <a:p>
            <a:pPr>
              <a:buFontTx/>
              <a:buChar char="•"/>
            </a:pPr>
            <a:endParaRPr lang="es-ES" b="1"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s-ES" b="1">
                <a:cs typeface="Times New Roman" pitchFamily="18" charset="0"/>
              </a:rPr>
              <a:t>Ahorro de tiempo por cálculos de sumatorias.</a:t>
            </a:r>
          </a:p>
          <a:p>
            <a:pPr>
              <a:buFontTx/>
              <a:buChar char="•"/>
            </a:pPr>
            <a:endParaRPr lang="es-ES" b="1"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s-ES" b="1">
                <a:cs typeface="Times New Roman" pitchFamily="18" charset="0"/>
              </a:rPr>
              <a:t>Ahorro de tiempo y costos debido a errores.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133725" y="381000"/>
            <a:ext cx="2881313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3300" b="1" u="sng">
                <a:solidFill>
                  <a:schemeClr val="accent2"/>
                </a:solidFill>
              </a:rPr>
              <a:t>Mercado Meta</a:t>
            </a:r>
            <a:endParaRPr lang="es-ES" sz="3300" b="1" u="sng">
              <a:solidFill>
                <a:schemeClr val="accent2"/>
              </a:solidFill>
            </a:endParaRP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762000" y="1752600"/>
          <a:ext cx="7696200" cy="2617788"/>
        </p:xfrm>
        <a:graphic>
          <a:graphicData uri="http://schemas.openxmlformats.org/presentationml/2006/ole">
            <p:oleObj spid="_x0000_s13315" name="Imagen de mapa de bits" r:id="rId3" imgW="5125165" imgH="1743318" progId="Paint.Picture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27" name="Object 43"/>
          <p:cNvGraphicFramePr>
            <a:graphicFrameLocks noChangeAspect="1"/>
          </p:cNvGraphicFramePr>
          <p:nvPr/>
        </p:nvGraphicFramePr>
        <p:xfrm>
          <a:off x="2057400" y="1524000"/>
          <a:ext cx="5867400" cy="1928813"/>
        </p:xfrm>
        <a:graphic>
          <a:graphicData uri="http://schemas.openxmlformats.org/presentationml/2006/ole">
            <p:oleObj spid="_x0000_s16427" name="Imagen de mapa de bits" r:id="rId3" imgW="4753639" imgH="1561905" progId="Paint.Picture">
              <p:embed/>
            </p:oleObj>
          </a:graphicData>
        </a:graphic>
      </p:graphicFrame>
      <p:graphicFrame>
        <p:nvGraphicFramePr>
          <p:cNvPr id="16428" name="Object 44"/>
          <p:cNvGraphicFramePr>
            <a:graphicFrameLocks noChangeAspect="1"/>
          </p:cNvGraphicFramePr>
          <p:nvPr/>
        </p:nvGraphicFramePr>
        <p:xfrm>
          <a:off x="2057400" y="4343400"/>
          <a:ext cx="5867400" cy="1909763"/>
        </p:xfrm>
        <a:graphic>
          <a:graphicData uri="http://schemas.openxmlformats.org/presentationml/2006/ole">
            <p:oleObj spid="_x0000_s16428" name="Imagen de mapa de bits" r:id="rId4" imgW="4742857" imgH="1542857" progId="Paint.Picture">
              <p:embed/>
            </p:oleObj>
          </a:graphicData>
        </a:graphic>
      </p:graphicFrame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3121025" y="381000"/>
            <a:ext cx="2919413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3300" b="1" u="sng">
                <a:solidFill>
                  <a:schemeClr val="accent2"/>
                </a:solidFill>
              </a:rPr>
              <a:t>Plan de Ventas</a:t>
            </a:r>
            <a:endParaRPr lang="es-ES" sz="3300" b="1" u="sng">
              <a:solidFill>
                <a:schemeClr val="accent2"/>
              </a:solidFill>
            </a:endParaRP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228600" y="11430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/>
              <a:t>OPTIMISTA:</a:t>
            </a: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228600" y="3962400"/>
            <a:ext cx="184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PESIMISTA: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2128838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3300" b="1" u="sng">
                <a:solidFill>
                  <a:schemeClr val="accent2"/>
                </a:solidFill>
              </a:rPr>
              <a:t>CAPITAL</a:t>
            </a:r>
            <a:endParaRPr lang="es-ES" sz="3300" b="1" u="sng">
              <a:solidFill>
                <a:schemeClr val="accent2"/>
              </a:solidFill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336925" y="650875"/>
            <a:ext cx="3330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$5000 Capital propio</a:t>
            </a:r>
          </a:p>
          <a:p>
            <a:r>
              <a:rPr lang="es-ES"/>
              <a:t>$5000 Préstamo Bancario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46088" y="1828800"/>
            <a:ext cx="261937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3300" b="1" u="sng">
                <a:solidFill>
                  <a:schemeClr val="accent2"/>
                </a:solidFill>
              </a:rPr>
              <a:t>INVERSION</a:t>
            </a:r>
            <a:endParaRPr lang="es-ES" sz="3300" b="1" u="sng">
              <a:solidFill>
                <a:schemeClr val="accent2"/>
              </a:solidFill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352800" y="1905000"/>
            <a:ext cx="5284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$1000 Gastos Constitución de la Empresa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71475" y="3200400"/>
            <a:ext cx="2730500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2800" b="1" u="sng">
                <a:solidFill>
                  <a:schemeClr val="accent2"/>
                </a:solidFill>
              </a:rPr>
              <a:t>DESARROLLO</a:t>
            </a:r>
            <a:endParaRPr lang="es-ES" sz="2800" b="1" u="sng">
              <a:solidFill>
                <a:schemeClr val="accent2"/>
              </a:solidFill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471863" y="3292475"/>
            <a:ext cx="41703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$500 Analista - programador</a:t>
            </a:r>
          </a:p>
          <a:p>
            <a:r>
              <a:rPr lang="es-ES"/>
              <a:t>$  60 Leasing computador</a:t>
            </a:r>
          </a:p>
          <a:p>
            <a:r>
              <a:rPr lang="es-ES"/>
              <a:t>$  10 Derechos de Autor (mes 3)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0" y="4664075"/>
            <a:ext cx="3438525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2800" b="1" u="sng">
                <a:solidFill>
                  <a:schemeClr val="accent2"/>
                </a:solidFill>
              </a:rPr>
              <a:t>MANTENIMIENTO</a:t>
            </a:r>
            <a:endParaRPr lang="es-ES" sz="2800" b="1" u="sng">
              <a:solidFill>
                <a:schemeClr val="accent2"/>
              </a:solidFill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548063" y="4740275"/>
            <a:ext cx="3711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$500 Analista - programador</a:t>
            </a:r>
          </a:p>
          <a:p>
            <a:r>
              <a:rPr lang="es-ES"/>
              <a:t>$  60 Leasing computador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4052888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2800" b="1" u="sng">
                <a:solidFill>
                  <a:schemeClr val="accent2"/>
                </a:solidFill>
              </a:rPr>
              <a:t>GASTOS</a:t>
            </a:r>
          </a:p>
          <a:p>
            <a:pPr algn="ctr" defTabSz="1209675"/>
            <a:r>
              <a:rPr lang="es-EC" sz="2800" b="1" u="sng">
                <a:solidFill>
                  <a:schemeClr val="accent2"/>
                </a:solidFill>
              </a:rPr>
              <a:t>COMERCIALIZACION</a:t>
            </a:r>
            <a:endParaRPr lang="es-ES" sz="2800" b="1" u="sng">
              <a:solidFill>
                <a:schemeClr val="accent2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46088" y="2667000"/>
            <a:ext cx="3679825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2800" b="1" u="sng">
                <a:solidFill>
                  <a:schemeClr val="accent2"/>
                </a:solidFill>
              </a:rPr>
              <a:t>GASTOS </a:t>
            </a:r>
          </a:p>
          <a:p>
            <a:pPr algn="ctr" defTabSz="1209675"/>
            <a:r>
              <a:rPr lang="es-EC" sz="2800" b="1" u="sng">
                <a:solidFill>
                  <a:schemeClr val="accent2"/>
                </a:solidFill>
              </a:rPr>
              <a:t>ADMINISTRATIVOS</a:t>
            </a:r>
            <a:endParaRPr lang="es-ES" sz="2800" b="1" u="sng">
              <a:solidFill>
                <a:schemeClr val="accent2"/>
              </a:solidFill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419600" y="457200"/>
            <a:ext cx="39227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$100 Trípticos (400 u.)</a:t>
            </a:r>
          </a:p>
          <a:p>
            <a:r>
              <a:rPr lang="es-ES"/>
              <a:t>$200 Esferográficas con </a:t>
            </a:r>
          </a:p>
          <a:p>
            <a:r>
              <a:rPr lang="es-ES"/>
              <a:t>         publicidad (500 u.)</a:t>
            </a:r>
          </a:p>
          <a:p>
            <a:r>
              <a:rPr lang="es-ES"/>
              <a:t>$350 Remuneración Vendedor</a:t>
            </a:r>
          </a:p>
          <a:p>
            <a:r>
              <a:rPr lang="es-ES"/>
              <a:t>$  60 Transporte Vendedor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484688" y="2743200"/>
            <a:ext cx="336391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$300 Arriendo Oficina</a:t>
            </a:r>
          </a:p>
          <a:p>
            <a:r>
              <a:rPr lang="es-ES"/>
              <a:t>    60 Leasing computador</a:t>
            </a:r>
          </a:p>
          <a:p>
            <a:r>
              <a:rPr lang="es-ES"/>
              <a:t>    10 Útiles de Oficina</a:t>
            </a:r>
          </a:p>
          <a:p>
            <a:r>
              <a:rPr lang="es-ES" u="sng"/>
              <a:t>  120</a:t>
            </a:r>
            <a:r>
              <a:rPr lang="es-ES"/>
              <a:t> Gastos Generales</a:t>
            </a:r>
          </a:p>
          <a:p>
            <a:r>
              <a:rPr lang="es-ES"/>
              <a:t>$510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762000" y="4800600"/>
            <a:ext cx="4114800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0868" tIns="60436" rIns="120868" bIns="60436">
            <a:spAutoFit/>
          </a:bodyPr>
          <a:lstStyle/>
          <a:p>
            <a:pPr algn="ctr" defTabSz="1209675"/>
            <a:r>
              <a:rPr lang="es-EC" sz="2800" b="1">
                <a:solidFill>
                  <a:schemeClr val="accent2"/>
                </a:solidFill>
              </a:rPr>
              <a:t>Precio de Equilibrio</a:t>
            </a:r>
            <a:endParaRPr lang="es-ES" sz="2800" b="1">
              <a:solidFill>
                <a:schemeClr val="accent2"/>
              </a:solidFill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791200" y="4876800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b="1"/>
              <a:t>$253,08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28600" y="5638800"/>
            <a:ext cx="48006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0868" tIns="60436" rIns="120868" bIns="60436">
            <a:spAutoFit/>
          </a:bodyPr>
          <a:lstStyle/>
          <a:p>
            <a:pPr algn="ctr" defTabSz="1209675"/>
            <a:r>
              <a:rPr lang="es-EC" sz="2800" b="1">
                <a:solidFill>
                  <a:schemeClr val="accent2"/>
                </a:solidFill>
              </a:rPr>
              <a:t>Precio de Venta </a:t>
            </a:r>
          </a:p>
          <a:p>
            <a:pPr algn="ctr" defTabSz="1209675"/>
            <a:r>
              <a:rPr lang="es-EC" sz="2800" b="1">
                <a:solidFill>
                  <a:schemeClr val="accent2"/>
                </a:solidFill>
              </a:rPr>
              <a:t>(86% rentabilidad deseada)</a:t>
            </a:r>
            <a:endParaRPr lang="es-ES" sz="2800" b="1">
              <a:solidFill>
                <a:schemeClr val="accent2"/>
              </a:solidFill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5638800" y="5740400"/>
            <a:ext cx="1339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2800" b="1"/>
              <a:t>$470,00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381000" y="5638800"/>
            <a:ext cx="7162800" cy="990600"/>
          </a:xfrm>
          <a:prstGeom prst="rect">
            <a:avLst/>
          </a:prstGeom>
          <a:noFill/>
          <a:ln w="107950" cmpd="tri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7954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36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Tasa Mínima Atractiva de Retorno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43000" y="1639888"/>
            <a:ext cx="70104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>
                <a:latin typeface="Arial" charset="0"/>
                <a:cs typeface="Arial" charset="0"/>
              </a:rPr>
              <a:t>       TMAR=  w.Td + (1-w) Tp</a:t>
            </a:r>
            <a:r>
              <a:rPr lang="es-MX">
                <a:latin typeface="Arial" charset="0"/>
                <a:cs typeface="Arial" charset="0"/>
              </a:rPr>
              <a:t>;   dónde,</a:t>
            </a:r>
          </a:p>
          <a:p>
            <a:endParaRPr lang="es-ES">
              <a:latin typeface="Arial" charset="0"/>
              <a:cs typeface="Arial" charset="0"/>
            </a:endParaRPr>
          </a:p>
          <a:p>
            <a:r>
              <a:rPr lang="es-MX" b="1">
                <a:latin typeface="Arial" charset="0"/>
                <a:cs typeface="Arial" charset="0"/>
              </a:rPr>
              <a:t>Td </a:t>
            </a:r>
            <a:r>
              <a:rPr lang="es-MX">
                <a:latin typeface="Arial" charset="0"/>
                <a:cs typeface="Arial" charset="0"/>
              </a:rPr>
              <a:t>=tasa de la deuda = 16,5%</a:t>
            </a:r>
          </a:p>
          <a:p>
            <a:r>
              <a:rPr lang="es-MX" b="1">
                <a:latin typeface="Arial" charset="0"/>
                <a:cs typeface="Arial" charset="0"/>
              </a:rPr>
              <a:t>W </a:t>
            </a:r>
            <a:r>
              <a:rPr lang="es-MX">
                <a:latin typeface="Arial" charset="0"/>
                <a:cs typeface="Arial" charset="0"/>
              </a:rPr>
              <a:t>= % participación   = 50%</a:t>
            </a:r>
          </a:p>
          <a:p>
            <a:r>
              <a:rPr lang="es-MX" b="1">
                <a:latin typeface="Arial" charset="0"/>
                <a:cs typeface="Arial" charset="0"/>
              </a:rPr>
              <a:t>Tp</a:t>
            </a:r>
            <a:r>
              <a:rPr lang="es-MX">
                <a:latin typeface="Arial" charset="0"/>
                <a:cs typeface="Arial" charset="0"/>
              </a:rPr>
              <a:t>= Tf = + B (Rm - Tf);  siendo  </a:t>
            </a:r>
          </a:p>
          <a:p>
            <a:endParaRPr lang="es-ES">
              <a:latin typeface="Arial" charset="0"/>
              <a:cs typeface="Arial" charset="0"/>
            </a:endParaRPr>
          </a:p>
          <a:p>
            <a:r>
              <a:rPr lang="es-MX" b="1">
                <a:latin typeface="Arial" charset="0"/>
                <a:cs typeface="Arial" charset="0"/>
              </a:rPr>
              <a:t>Tf  </a:t>
            </a:r>
            <a:r>
              <a:rPr lang="es-MX">
                <a:latin typeface="Arial" charset="0"/>
                <a:cs typeface="Arial" charset="0"/>
              </a:rPr>
              <a:t>la tasa libre de riesgo                        = 14.3%</a:t>
            </a:r>
            <a:endParaRPr lang="es-ES">
              <a:latin typeface="Arial" charset="0"/>
              <a:cs typeface="Arial" charset="0"/>
            </a:endParaRPr>
          </a:p>
          <a:p>
            <a:r>
              <a:rPr lang="es-MX" b="1">
                <a:latin typeface="Arial" charset="0"/>
                <a:cs typeface="Arial" charset="0"/>
              </a:rPr>
              <a:t>B</a:t>
            </a:r>
            <a:r>
              <a:rPr lang="es-MX">
                <a:latin typeface="Arial" charset="0"/>
                <a:cs typeface="Arial" charset="0"/>
              </a:rPr>
              <a:t> Coeficiente de riesgo del sector </a:t>
            </a:r>
          </a:p>
          <a:p>
            <a:r>
              <a:rPr lang="es-MX">
                <a:latin typeface="Arial" charset="0"/>
                <a:cs typeface="Arial" charset="0"/>
              </a:rPr>
              <a:t>    tecnológico - software                         = 1.44 </a:t>
            </a:r>
            <a:endParaRPr lang="es-ES">
              <a:latin typeface="Arial" charset="0"/>
              <a:cs typeface="Arial" charset="0"/>
            </a:endParaRPr>
          </a:p>
          <a:p>
            <a:r>
              <a:rPr lang="es-MX" b="1">
                <a:latin typeface="Arial" charset="0"/>
                <a:cs typeface="Arial" charset="0"/>
              </a:rPr>
              <a:t>Rm</a:t>
            </a:r>
            <a:r>
              <a:rPr lang="es-MX">
                <a:latin typeface="Arial" charset="0"/>
                <a:cs typeface="Arial" charset="0"/>
              </a:rPr>
              <a:t> la tasa de rentabilidad del mercado = 6.08%  </a:t>
            </a:r>
          </a:p>
          <a:p>
            <a:endParaRPr lang="es-ES">
              <a:latin typeface="Arial" charset="0"/>
              <a:cs typeface="Arial" charset="0"/>
            </a:endParaRPr>
          </a:p>
          <a:p>
            <a:r>
              <a:rPr lang="es-MX" b="1">
                <a:latin typeface="Arial" charset="0"/>
                <a:cs typeface="Arial" charset="0"/>
              </a:rPr>
              <a:t>                       TMAR</a:t>
            </a:r>
            <a:r>
              <a:rPr lang="es-MX">
                <a:latin typeface="Arial" charset="0"/>
                <a:cs typeface="Arial" charset="0"/>
              </a:rPr>
              <a:t> </a:t>
            </a:r>
            <a:r>
              <a:rPr lang="es-MX" b="1">
                <a:latin typeface="Arial" charset="0"/>
                <a:cs typeface="Arial" charset="0"/>
              </a:rPr>
              <a:t>=     21.32%</a:t>
            </a:r>
            <a:endParaRPr lang="es-ES">
              <a:latin typeface="Arial" charset="0"/>
              <a:cs typeface="Arial" charset="0"/>
            </a:endParaRPr>
          </a:p>
          <a:p>
            <a:endParaRPr lang="es-E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286000" y="5562600"/>
            <a:ext cx="3886200" cy="685800"/>
          </a:xfrm>
          <a:prstGeom prst="rect">
            <a:avLst/>
          </a:prstGeom>
          <a:noFill/>
          <a:ln w="107950" cmpd="tri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600200" y="381000"/>
            <a:ext cx="5519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36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Flujo de Caja Pesimista</a:t>
            </a: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609600" y="1524000"/>
          <a:ext cx="7848600" cy="4492625"/>
        </p:xfrm>
        <a:graphic>
          <a:graphicData uri="http://schemas.openxmlformats.org/presentationml/2006/ole">
            <p:oleObj spid="_x0000_s24579" name="Imagen de mapa de bits" r:id="rId3" imgW="4657143" imgH="2666667" progId="Paint.Picture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600200" y="381000"/>
            <a:ext cx="5519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36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Flujo de Caja Pesimista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76600" y="5638800"/>
            <a:ext cx="2081213" cy="889000"/>
          </a:xfrm>
          <a:prstGeom prst="rect">
            <a:avLst/>
          </a:prstGeom>
          <a:noFill/>
          <a:ln w="66675" cmpd="thinThick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b="1"/>
              <a:t>VAN: 2749,36</a:t>
            </a:r>
          </a:p>
          <a:p>
            <a:r>
              <a:rPr lang="es-ES" b="1"/>
              <a:t>TIR:   39%</a:t>
            </a:r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304800" y="1219200"/>
          <a:ext cx="2181225" cy="4191000"/>
        </p:xfrm>
        <a:graphic>
          <a:graphicData uri="http://schemas.openxmlformats.org/presentationml/2006/ole">
            <p:oleObj spid="_x0000_s25607" name="Imagen de mapa de bits" r:id="rId3" imgW="1467055" imgH="2819794" progId="Paint.Picture">
              <p:embed/>
            </p:oleObj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2438400" y="1169988"/>
          <a:ext cx="6400800" cy="4221162"/>
        </p:xfrm>
        <a:graphic>
          <a:graphicData uri="http://schemas.openxmlformats.org/presentationml/2006/ole">
            <p:oleObj spid="_x0000_s25605" name="Imagen de mapa de bits" r:id="rId4" imgW="4029637" imgH="2657846" progId="Paint.Picture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762000" y="1295400"/>
          <a:ext cx="7996238" cy="4375150"/>
        </p:xfrm>
        <a:graphic>
          <a:graphicData uri="http://schemas.openxmlformats.org/presentationml/2006/ole">
            <p:oleObj spid="_x0000_s22530" name="Imagen de mapa de bits" r:id="rId3" imgW="5172797" imgH="2828571" progId="Paint.Picture">
              <p:embed/>
            </p:oleObj>
          </a:graphicData>
        </a:graphic>
      </p:graphicFrame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600200" y="381000"/>
            <a:ext cx="554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36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Flujo de Caja Optimista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57200" y="1066800"/>
          <a:ext cx="2181225" cy="4191000"/>
        </p:xfrm>
        <a:graphic>
          <a:graphicData uri="http://schemas.openxmlformats.org/presentationml/2006/ole">
            <p:oleObj spid="_x0000_s23555" name="Imagen de mapa de bits" r:id="rId3" imgW="1467055" imgH="2819794" progId="Paint.Picture">
              <p:embed/>
            </p:oleObj>
          </a:graphicData>
        </a:graphic>
      </p:graphicFrame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676400" y="228600"/>
            <a:ext cx="554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36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Flujo de Caja Optimista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276600" y="5638800"/>
            <a:ext cx="2233613" cy="889000"/>
          </a:xfrm>
          <a:prstGeom prst="rect">
            <a:avLst/>
          </a:prstGeom>
          <a:noFill/>
          <a:ln w="66675" cmpd="thinThick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b="1"/>
              <a:t>VAN: 11757,33</a:t>
            </a:r>
          </a:p>
          <a:p>
            <a:r>
              <a:rPr lang="es-ES" b="1"/>
              <a:t>TIR:   70%</a:t>
            </a: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590800" y="1066800"/>
          <a:ext cx="6343650" cy="4197350"/>
        </p:xfrm>
        <a:graphic>
          <a:graphicData uri="http://schemas.openxmlformats.org/presentationml/2006/ole">
            <p:oleObj spid="_x0000_s23554" name="Imagen de mapa de bits" r:id="rId4" imgW="4304762" imgH="2847619" progId="Paint.Picture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828800" y="1447800"/>
            <a:ext cx="556260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">
                <a:solidFill>
                  <a:srgbClr val="003399"/>
                </a:solidFill>
              </a:rPr>
              <a:t>Llenado de justificación en caso de anulación o corrección.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>
                <a:solidFill>
                  <a:srgbClr val="003399"/>
                </a:solidFill>
              </a:rPr>
              <a:t>Grabar código digitador, fecha y hora por envío electrónico.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>
                <a:solidFill>
                  <a:srgbClr val="003399"/>
                </a:solidFill>
              </a:rPr>
              <a:t>2 perfiles de usuarios:  Supervisor y Digitador.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>
                <a:solidFill>
                  <a:srgbClr val="003399"/>
                </a:solidFill>
              </a:rPr>
              <a:t>Acceso a opción Actualización de Códigos de Comercio exterior desde pantalla ingreso Datos generales o detalle doc. Transporte.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>
                <a:solidFill>
                  <a:srgbClr val="003399"/>
                </a:solidFill>
              </a:rPr>
              <a:t>Acceso a opción Datos Generales Doc. Transporte desde los Reportes.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s-ES">
              <a:solidFill>
                <a:srgbClr val="003399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s-ES">
              <a:solidFill>
                <a:srgbClr val="003399"/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09800" y="381000"/>
            <a:ext cx="4605338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3300" b="1" u="sng">
                <a:solidFill>
                  <a:schemeClr val="accent2"/>
                </a:solidFill>
              </a:rPr>
              <a:t>Validaciones principales</a:t>
            </a:r>
            <a:endParaRPr lang="es-ES" sz="3300" b="1" u="sng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498725" y="598488"/>
            <a:ext cx="3629025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3300" b="1" u="sng">
                <a:solidFill>
                  <a:schemeClr val="accent2"/>
                </a:solidFill>
                <a:latin typeface="Tahoma" pitchFamily="34" charset="0"/>
              </a:rPr>
              <a:t>CONCLUSIONES</a:t>
            </a:r>
            <a:endParaRPr lang="es-ES" sz="3300" b="1" u="sng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09600" y="1676400"/>
            <a:ext cx="7688263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2600"/>
              <a:t>Mercado meta:  Almacenes Temporales, Depósitos </a:t>
            </a:r>
          </a:p>
          <a:p>
            <a:pPr lvl="1">
              <a:buFont typeface="Wingdings" pitchFamily="2" charset="2"/>
              <a:buNone/>
            </a:pPr>
            <a:r>
              <a:rPr lang="es-ES" sz="2600"/>
              <a:t>                       Comerciales y Depósitos Industriales.</a:t>
            </a:r>
          </a:p>
          <a:p>
            <a:pPr>
              <a:buFont typeface="Wingdings" pitchFamily="2" charset="2"/>
              <a:buChar char="ü"/>
            </a:pPr>
            <a:endParaRPr lang="es-ES" sz="2600"/>
          </a:p>
          <a:p>
            <a:pPr>
              <a:buFont typeface="Wingdings" pitchFamily="2" charset="2"/>
              <a:buChar char="ü"/>
            </a:pPr>
            <a:r>
              <a:rPr lang="es-ES" sz="2600"/>
              <a:t>Beneficio para la Gerencia Depósitos:  Los Reportes.</a:t>
            </a:r>
          </a:p>
          <a:p>
            <a:pPr>
              <a:buFont typeface="Wingdings" pitchFamily="2" charset="2"/>
              <a:buNone/>
            </a:pPr>
            <a:endParaRPr lang="es-ES" sz="2600"/>
          </a:p>
          <a:p>
            <a:pPr>
              <a:buFont typeface="Wingdings" pitchFamily="2" charset="2"/>
              <a:buChar char="ü"/>
            </a:pPr>
            <a:r>
              <a:rPr lang="es-ES" sz="2600"/>
              <a:t>Beneficio para la Aduana:  Labor de comprobación de </a:t>
            </a:r>
          </a:p>
          <a:p>
            <a:pPr>
              <a:buFont typeface="Wingdings" pitchFamily="2" charset="2"/>
              <a:buNone/>
            </a:pPr>
            <a:r>
              <a:rPr lang="es-ES" sz="2600"/>
              <a:t>				informes auditados.</a:t>
            </a:r>
          </a:p>
          <a:p>
            <a:pPr>
              <a:buFont typeface="Wingdings" pitchFamily="2" charset="2"/>
              <a:buNone/>
            </a:pPr>
            <a:endParaRPr lang="es-ES" sz="2600"/>
          </a:p>
          <a:p>
            <a:pPr>
              <a:buFont typeface="Wingdings" pitchFamily="2" charset="2"/>
              <a:buChar char="ü"/>
            </a:pPr>
            <a:r>
              <a:rPr lang="es-ES" sz="2600"/>
              <a:t>Alta rentabilidad para este sistema de información, </a:t>
            </a:r>
          </a:p>
          <a:p>
            <a:pPr>
              <a:buFont typeface="Wingdings" pitchFamily="2" charset="2"/>
              <a:buNone/>
            </a:pPr>
            <a:r>
              <a:rPr lang="es-ES" sz="2600"/>
              <a:t>   según criterios de evaluación: VAN y TIR.</a:t>
            </a:r>
          </a:p>
          <a:p>
            <a:pPr>
              <a:buFont typeface="Wingdings" pitchFamily="2" charset="2"/>
              <a:buNone/>
            </a:pPr>
            <a:endParaRPr lang="es-ES" sz="2600"/>
          </a:p>
          <a:p>
            <a:pPr>
              <a:buFont typeface="Wingdings" pitchFamily="2" charset="2"/>
              <a:buNone/>
            </a:pPr>
            <a:endParaRPr lang="es-ES" sz="26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014538" y="598488"/>
            <a:ext cx="4613275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3300" b="1" u="sng">
                <a:solidFill>
                  <a:schemeClr val="accent2"/>
                </a:solidFill>
                <a:latin typeface="Tahoma" pitchFamily="34" charset="0"/>
              </a:rPr>
              <a:t>RECOMENDACIONES</a:t>
            </a:r>
            <a:endParaRPr lang="es-ES" sz="3300" b="1" u="sng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09600" y="1676400"/>
            <a:ext cx="8307388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2600"/>
              <a:t>Implementación de este modelo en los sistemas de </a:t>
            </a:r>
          </a:p>
          <a:p>
            <a:pPr>
              <a:buFont typeface="Wingdings" pitchFamily="2" charset="2"/>
              <a:buNone/>
            </a:pPr>
            <a:r>
              <a:rPr lang="es-ES" sz="2600"/>
              <a:t>   información de todos los OCEs.</a:t>
            </a:r>
          </a:p>
          <a:p>
            <a:pPr>
              <a:buFont typeface="Wingdings" pitchFamily="2" charset="2"/>
              <a:buChar char="ü"/>
            </a:pPr>
            <a:endParaRPr lang="es-ES" sz="2600"/>
          </a:p>
          <a:p>
            <a:pPr>
              <a:buFont typeface="Wingdings" pitchFamily="2" charset="2"/>
              <a:buChar char="ü"/>
            </a:pPr>
            <a:r>
              <a:rPr lang="es-ES" sz="2600"/>
              <a:t>Distribución de este sistema de información a través</a:t>
            </a:r>
          </a:p>
          <a:p>
            <a:pPr>
              <a:buFont typeface="Wingdings" pitchFamily="2" charset="2"/>
              <a:buNone/>
            </a:pPr>
            <a:r>
              <a:rPr lang="es-ES" sz="2600"/>
              <a:t>   de una empresa comercializadora de software.</a:t>
            </a:r>
          </a:p>
          <a:p>
            <a:pPr>
              <a:buFont typeface="Wingdings" pitchFamily="2" charset="2"/>
              <a:buNone/>
            </a:pPr>
            <a:endParaRPr lang="es-ES" sz="2600"/>
          </a:p>
          <a:p>
            <a:pPr>
              <a:buFont typeface="Wingdings" pitchFamily="2" charset="2"/>
              <a:buChar char="ü"/>
            </a:pPr>
            <a:r>
              <a:rPr lang="es-ES" sz="2600"/>
              <a:t>El uso, por parte de los Depósitos, del servicio de Help </a:t>
            </a:r>
          </a:p>
          <a:p>
            <a:pPr>
              <a:buFont typeface="Wingdings" pitchFamily="2" charset="2"/>
              <a:buNone/>
            </a:pPr>
            <a:r>
              <a:rPr lang="es-ES" sz="2600"/>
              <a:t>   Desk que ofrece la Aduana, y del servicio de correo seguro,</a:t>
            </a:r>
          </a:p>
          <a:p>
            <a:pPr>
              <a:buFont typeface="Wingdings" pitchFamily="2" charset="2"/>
              <a:buNone/>
            </a:pPr>
            <a:r>
              <a:rPr lang="es-ES" sz="2600"/>
              <a:t>   a través de un proveedor particular.</a:t>
            </a:r>
          </a:p>
          <a:p>
            <a:pPr>
              <a:buFont typeface="Wingdings" pitchFamily="2" charset="2"/>
              <a:buNone/>
            </a:pPr>
            <a:endParaRPr lang="es-ES" sz="2600"/>
          </a:p>
          <a:p>
            <a:pPr>
              <a:buFont typeface="Wingdings" pitchFamily="2" charset="2"/>
              <a:buChar char="ü"/>
            </a:pPr>
            <a:r>
              <a:rPr lang="es-ES" sz="2600"/>
              <a:t>El ingreso, por parte de la Aduana, de los informes de</a:t>
            </a:r>
          </a:p>
          <a:p>
            <a:pPr>
              <a:buFont typeface="Wingdings" pitchFamily="2" charset="2"/>
              <a:buNone/>
            </a:pPr>
            <a:r>
              <a:rPr lang="es-ES" sz="2600"/>
              <a:t>   auditoría al SICE:  mejor labor de comprobación.</a:t>
            </a:r>
          </a:p>
          <a:p>
            <a:pPr>
              <a:buFont typeface="Wingdings" pitchFamily="2" charset="2"/>
              <a:buNone/>
            </a:pPr>
            <a:endParaRPr lang="es-ES" sz="2600"/>
          </a:p>
          <a:p>
            <a:pPr>
              <a:buFont typeface="Wingdings" pitchFamily="2" charset="2"/>
              <a:buNone/>
            </a:pPr>
            <a:endParaRPr lang="es-ES" sz="2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28850" y="2943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pic>
        <p:nvPicPr>
          <p:cNvPr id="6146" name="Picture 2" descr="newproje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714625"/>
            <a:ext cx="8686800" cy="1800225"/>
          </a:xfrm>
          <a:prstGeom prst="rect">
            <a:avLst/>
          </a:prstGeom>
          <a:noFill/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065213" y="381000"/>
            <a:ext cx="69215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3300" b="1" u="sng">
                <a:solidFill>
                  <a:schemeClr val="accent2"/>
                </a:solidFill>
              </a:rPr>
              <a:t>Cronograma de Tareas de Desarrollo</a:t>
            </a:r>
            <a:endParaRPr lang="es-ES" sz="3300" b="1" u="sng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2362200"/>
            <a:ext cx="8610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 sz="36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ANALISIS ECONOMICO Y FINANCIERO </a:t>
            </a:r>
            <a:endParaRPr lang="es-MX" sz="3600" b="1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15" name="Group 23"/>
          <p:cNvGrpSpPr>
            <a:grpSpLocks/>
          </p:cNvGrpSpPr>
          <p:nvPr/>
        </p:nvGrpSpPr>
        <p:grpSpPr bwMode="auto">
          <a:xfrm>
            <a:off x="152400" y="1752600"/>
            <a:ext cx="8839200" cy="3733800"/>
            <a:chOff x="0" y="0"/>
            <a:chExt cx="2742" cy="2245"/>
          </a:xfrm>
        </p:grpSpPr>
        <p:sp>
          <p:nvSpPr>
            <p:cNvPr id="8194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1616" cy="63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b"/>
            <a:lstStyle/>
            <a:p>
              <a:r>
                <a:rPr lang="en-US" sz="2000">
                  <a:latin typeface="Arial" charset="0"/>
                  <a:cs typeface="Arial" charset="0"/>
                </a:rPr>
                <a:t> </a:t>
              </a:r>
              <a:endParaRPr lang="en-US" sz="2000">
                <a:cs typeface="Times New Roman" pitchFamily="18" charset="0"/>
              </a:endParaRPr>
            </a:p>
            <a:p>
              <a:pPr eaLnBrk="0" hangingPunct="0"/>
              <a:endParaRPr lang="en-US" sz="2000"/>
            </a:p>
          </p:txBody>
        </p:sp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1616" y="0"/>
              <a:ext cx="488" cy="63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en-US" sz="2000" b="1">
                  <a:latin typeface="Arial" charset="0"/>
                  <a:cs typeface="Arial" charset="0"/>
                </a:rPr>
                <a:t>TOTAL NACIONAL</a:t>
              </a:r>
              <a:endParaRPr lang="en-US" sz="2000">
                <a:cs typeface="Times New Roman" pitchFamily="18" charset="0"/>
              </a:endParaRPr>
            </a:p>
            <a:p>
              <a:pPr algn="ctr" eaLnBrk="0" hangingPunct="0"/>
              <a:endParaRPr lang="en-US" sz="2000"/>
            </a:p>
          </p:txBody>
        </p:sp>
        <p:sp>
          <p:nvSpPr>
            <p:cNvPr id="8196" name="Rectangle 4"/>
            <p:cNvSpPr>
              <a:spLocks noChangeArrowheads="1"/>
            </p:cNvSpPr>
            <p:nvPr/>
          </p:nvSpPr>
          <p:spPr bwMode="auto">
            <a:xfrm>
              <a:off x="2104" y="0"/>
              <a:ext cx="638" cy="63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algn="ctr"/>
              <a:r>
                <a:rPr lang="en-US" sz="2000" b="1">
                  <a:latin typeface="Arial" charset="0"/>
                  <a:cs typeface="Arial" charset="0"/>
                </a:rPr>
                <a:t>EN PORCENTAJE</a:t>
              </a:r>
              <a:endParaRPr lang="en-US" sz="2000">
                <a:cs typeface="Times New Roman" pitchFamily="18" charset="0"/>
              </a:endParaRPr>
            </a:p>
            <a:p>
              <a:pPr algn="ctr" eaLnBrk="0" hangingPunct="0"/>
              <a:endParaRPr lang="en-US" sz="2000"/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0" y="633"/>
              <a:ext cx="1616" cy="4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b"/>
            <a:lstStyle/>
            <a:p>
              <a:r>
                <a:rPr lang="en-US" sz="2000" b="1">
                  <a:latin typeface="Arial" charset="0"/>
                  <a:cs typeface="Arial" charset="0"/>
                </a:rPr>
                <a:t>ALMACENES TEMPORALES</a:t>
              </a:r>
              <a:endParaRPr lang="en-US" sz="2000">
                <a:cs typeface="Times New Roman" pitchFamily="18" charset="0"/>
              </a:endParaRPr>
            </a:p>
            <a:p>
              <a:pPr eaLnBrk="0" hangingPunct="0"/>
              <a:endParaRPr lang="en-US" sz="2000"/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1616" y="633"/>
              <a:ext cx="488" cy="4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algn="ctr"/>
              <a:r>
                <a:rPr lang="en-US" sz="2000">
                  <a:latin typeface="Arial" charset="0"/>
                  <a:cs typeface="Arial" charset="0"/>
                </a:rPr>
                <a:t>68</a:t>
              </a:r>
              <a:endParaRPr lang="en-US" sz="2000">
                <a:cs typeface="Times New Roman" pitchFamily="18" charset="0"/>
              </a:endParaRPr>
            </a:p>
            <a:p>
              <a:pPr algn="ctr" eaLnBrk="0" hangingPunct="0"/>
              <a:endParaRPr lang="en-US" sz="2000"/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2104" y="633"/>
              <a:ext cx="638" cy="4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algn="ctr"/>
              <a:r>
                <a:rPr lang="en-US" sz="2000">
                  <a:latin typeface="Arial" charset="0"/>
                  <a:cs typeface="Arial" charset="0"/>
                </a:rPr>
                <a:t>22%</a:t>
              </a:r>
              <a:endParaRPr lang="en-US" sz="2000">
                <a:cs typeface="Times New Roman" pitchFamily="18" charset="0"/>
              </a:endParaRPr>
            </a:p>
            <a:p>
              <a:pPr algn="ctr" eaLnBrk="0" hangingPunct="0"/>
              <a:endParaRPr lang="en-US" sz="2000"/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0" y="1036"/>
              <a:ext cx="1616" cy="4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b"/>
            <a:lstStyle/>
            <a:p>
              <a:r>
                <a:rPr lang="en-US" sz="2000" b="1">
                  <a:latin typeface="Arial" charset="0"/>
                  <a:cs typeface="Arial" charset="0"/>
                </a:rPr>
                <a:t>DEPOSITOS COMERCIALES</a:t>
              </a:r>
              <a:endParaRPr lang="en-US" sz="2000">
                <a:cs typeface="Times New Roman" pitchFamily="18" charset="0"/>
              </a:endParaRPr>
            </a:p>
            <a:p>
              <a:pPr eaLnBrk="0" hangingPunct="0"/>
              <a:endParaRPr lang="en-US" sz="2000"/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1616" y="1036"/>
              <a:ext cx="488" cy="4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algn="ctr"/>
              <a:r>
                <a:rPr lang="en-US" sz="2000">
                  <a:latin typeface="Arial" charset="0"/>
                  <a:cs typeface="Arial" charset="0"/>
                </a:rPr>
                <a:t>47</a:t>
              </a:r>
              <a:endParaRPr lang="en-US" sz="2000">
                <a:cs typeface="Times New Roman" pitchFamily="18" charset="0"/>
              </a:endParaRPr>
            </a:p>
            <a:p>
              <a:pPr algn="ctr" eaLnBrk="0" hangingPunct="0"/>
              <a:endParaRPr lang="en-US" sz="2000"/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2104" y="1036"/>
              <a:ext cx="638" cy="4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algn="ctr"/>
              <a:r>
                <a:rPr lang="en-US" sz="2000">
                  <a:latin typeface="Arial" charset="0"/>
                  <a:cs typeface="Arial" charset="0"/>
                </a:rPr>
                <a:t>15%</a:t>
              </a:r>
              <a:endParaRPr lang="en-US" sz="2000">
                <a:cs typeface="Times New Roman" pitchFamily="18" charset="0"/>
              </a:endParaRPr>
            </a:p>
            <a:p>
              <a:pPr algn="ctr" eaLnBrk="0" hangingPunct="0"/>
              <a:endParaRPr lang="en-US" sz="2000"/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0" y="1439"/>
              <a:ext cx="1616" cy="4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b"/>
            <a:lstStyle/>
            <a:p>
              <a:r>
                <a:rPr lang="en-US" sz="2000" b="1">
                  <a:latin typeface="Arial" charset="0"/>
                  <a:cs typeface="Arial" charset="0"/>
                </a:rPr>
                <a:t>DEPOSITOS INDUSTRIALES</a:t>
              </a:r>
              <a:endParaRPr lang="en-US" sz="2000">
                <a:cs typeface="Times New Roman" pitchFamily="18" charset="0"/>
              </a:endParaRPr>
            </a:p>
            <a:p>
              <a:pPr eaLnBrk="0" hangingPunct="0"/>
              <a:endParaRPr lang="en-US" sz="2000"/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1616" y="1439"/>
              <a:ext cx="488" cy="4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algn="ctr"/>
              <a:r>
                <a:rPr lang="en-US" sz="2000">
                  <a:latin typeface="Arial" charset="0"/>
                  <a:cs typeface="Arial" charset="0"/>
                </a:rPr>
                <a:t>195</a:t>
              </a:r>
              <a:endParaRPr lang="en-US" sz="2000">
                <a:cs typeface="Times New Roman" pitchFamily="18" charset="0"/>
              </a:endParaRPr>
            </a:p>
            <a:p>
              <a:pPr algn="ctr" eaLnBrk="0" hangingPunct="0"/>
              <a:endParaRPr lang="en-US" sz="2000"/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2104" y="1439"/>
              <a:ext cx="638" cy="4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algn="ctr"/>
              <a:r>
                <a:rPr lang="en-US" sz="2000">
                  <a:latin typeface="Arial" charset="0"/>
                  <a:cs typeface="Arial" charset="0"/>
                </a:rPr>
                <a:t>63%</a:t>
              </a:r>
              <a:endParaRPr lang="en-US" sz="2000">
                <a:cs typeface="Times New Roman" pitchFamily="18" charset="0"/>
              </a:endParaRPr>
            </a:p>
            <a:p>
              <a:pPr algn="ctr" eaLnBrk="0" hangingPunct="0"/>
              <a:endParaRPr lang="en-US" sz="2000"/>
            </a:p>
          </p:txBody>
        </p:sp>
        <p:grpSp>
          <p:nvGrpSpPr>
            <p:cNvPr id="8210" name="Group 18"/>
            <p:cNvGrpSpPr>
              <a:grpSpLocks/>
            </p:cNvGrpSpPr>
            <p:nvPr/>
          </p:nvGrpSpPr>
          <p:grpSpPr bwMode="auto">
            <a:xfrm>
              <a:off x="0" y="1842"/>
              <a:ext cx="1616" cy="403"/>
              <a:chOff x="0" y="1842"/>
              <a:chExt cx="1616" cy="403"/>
            </a:xfrm>
          </p:grpSpPr>
          <p:sp>
            <p:nvSpPr>
              <p:cNvPr id="8206" name="Rectangle 14"/>
              <p:cNvSpPr>
                <a:spLocks noChangeArrowheads="1"/>
              </p:cNvSpPr>
              <p:nvPr/>
            </p:nvSpPr>
            <p:spPr bwMode="auto">
              <a:xfrm>
                <a:off x="0" y="1842"/>
                <a:ext cx="1616" cy="40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r>
                  <a:rPr lang="en-US" sz="2000" b="1">
                    <a:latin typeface="Arial" charset="0"/>
                    <a:cs typeface="Arial" charset="0"/>
                  </a:rPr>
                  <a:t>TOTAL</a:t>
                </a:r>
                <a:endParaRPr lang="en-US" sz="2000">
                  <a:cs typeface="Times New Roman" pitchFamily="18" charset="0"/>
                </a:endParaRPr>
              </a:p>
              <a:p>
                <a:pPr eaLnBrk="0" hangingPunct="0"/>
                <a:endParaRPr lang="en-US" sz="2000"/>
              </a:p>
            </p:txBody>
          </p:sp>
          <p:sp>
            <p:nvSpPr>
              <p:cNvPr id="8209" name="Rectangle 17"/>
              <p:cNvSpPr>
                <a:spLocks noChangeArrowheads="1"/>
              </p:cNvSpPr>
              <p:nvPr/>
            </p:nvSpPr>
            <p:spPr bwMode="auto">
              <a:xfrm>
                <a:off x="0" y="1842"/>
                <a:ext cx="1616" cy="403"/>
              </a:xfrm>
              <a:prstGeom prst="rect">
                <a:avLst/>
              </a:prstGeom>
              <a:noFill/>
              <a:ln w="7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8212" name="Group 20"/>
            <p:cNvGrpSpPr>
              <a:grpSpLocks/>
            </p:cNvGrpSpPr>
            <p:nvPr/>
          </p:nvGrpSpPr>
          <p:grpSpPr bwMode="auto">
            <a:xfrm>
              <a:off x="1616" y="1842"/>
              <a:ext cx="488" cy="403"/>
              <a:chOff x="1616" y="1842"/>
              <a:chExt cx="488" cy="403"/>
            </a:xfrm>
          </p:grpSpPr>
          <p:sp>
            <p:nvSpPr>
              <p:cNvPr id="8207" name="Rectangle 15"/>
              <p:cNvSpPr>
                <a:spLocks noChangeArrowheads="1"/>
              </p:cNvSpPr>
              <p:nvPr/>
            </p:nvSpPr>
            <p:spPr bwMode="auto">
              <a:xfrm>
                <a:off x="1616" y="1842"/>
                <a:ext cx="488" cy="40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ctr"/>
                <a:r>
                  <a:rPr lang="en-US" sz="2000" b="1">
                    <a:latin typeface="Arial" charset="0"/>
                    <a:cs typeface="Arial" charset="0"/>
                  </a:rPr>
                  <a:t>310</a:t>
                </a:r>
                <a:endParaRPr lang="en-US" sz="2000">
                  <a:cs typeface="Times New Roman" pitchFamily="18" charset="0"/>
                </a:endParaRPr>
              </a:p>
              <a:p>
                <a:pPr algn="ctr" eaLnBrk="0" hangingPunct="0"/>
                <a:endParaRPr lang="en-US" sz="2000"/>
              </a:p>
            </p:txBody>
          </p:sp>
          <p:sp>
            <p:nvSpPr>
              <p:cNvPr id="8211" name="Rectangle 19"/>
              <p:cNvSpPr>
                <a:spLocks noChangeArrowheads="1"/>
              </p:cNvSpPr>
              <p:nvPr/>
            </p:nvSpPr>
            <p:spPr bwMode="auto">
              <a:xfrm>
                <a:off x="1616" y="1842"/>
                <a:ext cx="488" cy="403"/>
              </a:xfrm>
              <a:prstGeom prst="rect">
                <a:avLst/>
              </a:prstGeom>
              <a:noFill/>
              <a:ln w="7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8214" name="Group 22"/>
            <p:cNvGrpSpPr>
              <a:grpSpLocks/>
            </p:cNvGrpSpPr>
            <p:nvPr/>
          </p:nvGrpSpPr>
          <p:grpSpPr bwMode="auto">
            <a:xfrm>
              <a:off x="2104" y="1842"/>
              <a:ext cx="638" cy="403"/>
              <a:chOff x="2104" y="1842"/>
              <a:chExt cx="638" cy="403"/>
            </a:xfrm>
          </p:grpSpPr>
          <p:sp>
            <p:nvSpPr>
              <p:cNvPr id="8208" name="Rectangle 16"/>
              <p:cNvSpPr>
                <a:spLocks noChangeArrowheads="1"/>
              </p:cNvSpPr>
              <p:nvPr/>
            </p:nvSpPr>
            <p:spPr bwMode="auto">
              <a:xfrm>
                <a:off x="2104" y="1842"/>
                <a:ext cx="638" cy="40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 algn="ctr"/>
                <a:r>
                  <a:rPr lang="en-US" sz="2000" b="1">
                    <a:latin typeface="Arial" charset="0"/>
                    <a:cs typeface="Arial" charset="0"/>
                  </a:rPr>
                  <a:t>100%</a:t>
                </a:r>
                <a:endParaRPr lang="en-US" sz="2000">
                  <a:cs typeface="Times New Roman" pitchFamily="18" charset="0"/>
                </a:endParaRPr>
              </a:p>
              <a:p>
                <a:pPr algn="ctr" eaLnBrk="0" hangingPunct="0"/>
                <a:endParaRPr lang="en-US" sz="2000"/>
              </a:p>
            </p:txBody>
          </p:sp>
          <p:sp>
            <p:nvSpPr>
              <p:cNvPr id="8213" name="Rectangle 21"/>
              <p:cNvSpPr>
                <a:spLocks noChangeArrowheads="1"/>
              </p:cNvSpPr>
              <p:nvPr/>
            </p:nvSpPr>
            <p:spPr bwMode="auto">
              <a:xfrm>
                <a:off x="2104" y="1842"/>
                <a:ext cx="638" cy="403"/>
              </a:xfrm>
              <a:prstGeom prst="rect">
                <a:avLst/>
              </a:prstGeom>
              <a:noFill/>
              <a:ln w="7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0" y="4906963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 </a:t>
            </a:r>
            <a:endParaRPr lang="en-US" sz="1200">
              <a:latin typeface="Arial" charset="0"/>
              <a:cs typeface="Arial" charset="0"/>
            </a:endParaRPr>
          </a:p>
          <a:p>
            <a:pPr eaLnBrk="0" hangingPunct="0"/>
            <a:endParaRPr lang="en-US"/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1376363" y="381000"/>
            <a:ext cx="6329362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3300" b="1" u="sng">
                <a:solidFill>
                  <a:schemeClr val="accent2"/>
                </a:solidFill>
              </a:rPr>
              <a:t>A quiénes va dirigido este Sistema</a:t>
            </a:r>
            <a:endParaRPr lang="es-ES" sz="3300" b="1" u="sng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219325" y="2000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143000" y="1600200"/>
          <a:ext cx="7162800" cy="4349750"/>
        </p:xfrm>
        <a:graphic>
          <a:graphicData uri="http://schemas.openxmlformats.org/presentationml/2006/ole">
            <p:oleObj spid="_x0000_s9218" r:id="rId3" imgW="4705350" imgH="2857500" progId="Excel.Chart.8">
              <p:embed/>
            </p:oleObj>
          </a:graphicData>
        </a:graphic>
      </p:graphicFrame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01725" y="381000"/>
            <a:ext cx="691197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3300" b="1" u="sng">
                <a:solidFill>
                  <a:schemeClr val="accent2"/>
                </a:solidFill>
              </a:rPr>
              <a:t>Almacenes Temporales por Ciudades</a:t>
            </a:r>
            <a:endParaRPr lang="es-ES" sz="3300" b="1" u="sng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157413" y="2047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219200" y="1752600"/>
          <a:ext cx="6934200" cy="3965575"/>
        </p:xfrm>
        <a:graphic>
          <a:graphicData uri="http://schemas.openxmlformats.org/presentationml/2006/ole">
            <p:oleObj spid="_x0000_s10242" r:id="rId3" imgW="4829175" imgH="2762250" progId="Excel.Chart.8">
              <p:embed/>
            </p:oleObj>
          </a:graphicData>
        </a:graphic>
      </p:graphicFrame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69988" y="381000"/>
            <a:ext cx="6796087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3300" b="1" u="sng">
                <a:solidFill>
                  <a:schemeClr val="accent2"/>
                </a:solidFill>
              </a:rPr>
              <a:t>Depósitos Comerciales por Ciudades</a:t>
            </a:r>
            <a:endParaRPr lang="es-ES" sz="3300" b="1" u="sng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166938" y="2143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143000" y="1905000"/>
          <a:ext cx="6858000" cy="3667125"/>
        </p:xfrm>
        <a:graphic>
          <a:graphicData uri="http://schemas.openxmlformats.org/presentationml/2006/ole">
            <p:oleObj spid="_x0000_s11266" r:id="rId3" imgW="4810125" imgH="2571750" progId="Excel.Chart.8">
              <p:embed/>
            </p:oleObj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204913" y="381000"/>
            <a:ext cx="6729412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3300" b="1" u="sng">
                <a:solidFill>
                  <a:schemeClr val="accent2"/>
                </a:solidFill>
              </a:rPr>
              <a:t>Depósitos Industriales por Ciudades</a:t>
            </a:r>
            <a:endParaRPr lang="es-ES" sz="3300" b="1" u="sng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847975" y="342900"/>
            <a:ext cx="3454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0868" tIns="60436" rIns="120868" bIns="60436">
            <a:spAutoFit/>
          </a:bodyPr>
          <a:lstStyle/>
          <a:p>
            <a:pPr algn="ctr" defTabSz="1209675"/>
            <a:r>
              <a:rPr lang="es-EC" sz="3600" b="1" u="sng">
                <a:solidFill>
                  <a:schemeClr val="accent2"/>
                </a:solidFill>
              </a:rPr>
              <a:t>La Competencia</a:t>
            </a:r>
            <a:endParaRPr lang="es-ES" sz="3600" b="1" u="sng">
              <a:solidFill>
                <a:schemeClr val="accent2"/>
              </a:solidFill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746125" y="1666875"/>
            <a:ext cx="2214563" cy="1003300"/>
          </a:xfrm>
          <a:prstGeom prst="rect">
            <a:avLst/>
          </a:prstGeom>
          <a:noFill/>
          <a:ln w="57150" cmpd="thinThick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s-ES" sz="2800" b="1"/>
              <a:t>Eikon</a:t>
            </a:r>
          </a:p>
          <a:p>
            <a:pPr>
              <a:buFontTx/>
              <a:buChar char="•"/>
            </a:pPr>
            <a:r>
              <a:rPr lang="es-ES" sz="2800" b="1"/>
              <a:t>Quality Soft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581400" y="3048000"/>
            <a:ext cx="1736725" cy="1012825"/>
          </a:xfrm>
          <a:prstGeom prst="rect">
            <a:avLst/>
          </a:prstGeom>
          <a:noFill/>
          <a:ln w="66675" cmpd="thinThick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s-ES" sz="2800" b="1"/>
              <a:t>Ecomint</a:t>
            </a:r>
          </a:p>
          <a:p>
            <a:pPr>
              <a:buFontTx/>
              <a:buChar char="•"/>
            </a:pPr>
            <a:r>
              <a:rPr lang="es-ES" sz="2800" b="1"/>
              <a:t>Pudeleco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553200" y="4902200"/>
            <a:ext cx="1209675" cy="585788"/>
          </a:xfrm>
          <a:prstGeom prst="rect">
            <a:avLst/>
          </a:prstGeom>
          <a:noFill/>
          <a:ln w="66675" cmpd="thinThick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2800" b="1"/>
              <a:t>* STD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587</Words>
  <Application>Microsoft PowerPoint</Application>
  <PresentationFormat>Presentación en pantalla (4:3)</PresentationFormat>
  <Paragraphs>133</Paragraphs>
  <Slides>21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21</vt:i4>
      </vt:variant>
    </vt:vector>
  </HeadingPairs>
  <TitlesOfParts>
    <vt:vector size="28" baseType="lpstr">
      <vt:lpstr>Times New Roman</vt:lpstr>
      <vt:lpstr>Arial</vt:lpstr>
      <vt:lpstr>Tahoma</vt:lpstr>
      <vt:lpstr>Wingdings</vt:lpstr>
      <vt:lpstr>Diseño predeterminado</vt:lpstr>
      <vt:lpstr>Gráfico de Microsoft Excel</vt:lpstr>
      <vt:lpstr>Imagen de mapa de bits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Administrador</cp:lastModifiedBy>
  <cp:revision>15</cp:revision>
  <dcterms:created xsi:type="dcterms:W3CDTF">1601-01-01T00:00:00Z</dcterms:created>
  <dcterms:modified xsi:type="dcterms:W3CDTF">2009-12-11T16:02:36Z</dcterms:modified>
</cp:coreProperties>
</file>